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5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1" r:id="rId2"/>
    <p:sldMasterId id="2147483695" r:id="rId3"/>
    <p:sldMasterId id="2147483701" r:id="rId4"/>
  </p:sldMasterIdLst>
  <p:handoutMasterIdLst>
    <p:handoutMasterId r:id="rId31"/>
  </p:handoutMasterIdLst>
  <p:sldIdLst>
    <p:sldId id="378" r:id="rId5"/>
    <p:sldId id="379" r:id="rId6"/>
    <p:sldId id="380" r:id="rId7"/>
    <p:sldId id="355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81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93"/>
    <a:srgbClr val="006600"/>
    <a:srgbClr val="FF9966"/>
    <a:srgbClr val="FFCC99"/>
    <a:srgbClr val="FFCCCC"/>
    <a:srgbClr val="FFCCFF"/>
    <a:srgbClr val="000066"/>
    <a:srgbClr val="CC00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456" y="39"/>
      </p:cViewPr>
      <p:guideLst>
        <p:guide orient="horz" pos="2175"/>
        <p:guide pos="3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#1">
  <dgm:title val=""/>
  <dgm:desc val=""/>
  <dgm:catLst>
    <dgm:cat type="accent3" pri="11200"/>
  </dgm:catLst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EE499-D129-484D-B5C0-D0F3AC30E8B1}" type="doc">
      <dgm:prSet loTypeId="urn:microsoft.com/office/officeart/2005/8/layout/vList3" loCatId="list" qsTypeId="urn:microsoft.com/office/officeart/2005/8/quickstyle/simple1#1" qsCatId="simple" csTypeId="urn:microsoft.com/office/officeart/2005/8/colors/accent1_2#2" csCatId="accent1" phldr="0"/>
      <dgm:spPr/>
    </dgm:pt>
    <dgm:pt modelId="{BEB4A0DE-FB16-4C4F-8DEA-03570694B93A}">
      <dgm:prSet phldrT="[文本]"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了解健康教育的意义和目的；健康教育的相关理论。</a:t>
          </a:r>
        </a:p>
      </dgm:t>
    </dgm:pt>
    <dgm:pt modelId="{A1CD0B47-03FC-4535-A972-2673574CE2F3}" type="parTrans" cxnId="{1D2E8B3A-803E-4518-ABC2-62C0C979BDC0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66283CB7-69B8-41D5-A569-950515985F71}" type="sibTrans" cxnId="{1D2E8B3A-803E-4518-ABC2-62C0C979BDC0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11A5EA0A-517A-463B-9BA8-5EB54D7D10F8}">
      <dgm:prSet phldrT="[文本]"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熟悉健康教育的程序及效果评价指标。</a:t>
          </a:r>
        </a:p>
      </dgm:t>
    </dgm:pt>
    <dgm:pt modelId="{E2B15CF1-464F-45CC-BFE4-6F0AA417C19E}" type="parTrans" cxnId="{8012EE0D-CFEB-414A-A112-C33CBD3C090B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4EA87785-B7B3-4F48-BB13-D91C5DEA8DC1}" type="sibTrans" cxnId="{8012EE0D-CFEB-414A-A112-C33CBD3C090B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25EF8B53-4C57-43A4-9FE1-40C318A0AD88}">
      <dgm:prSet phldrT="[文本]"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掌握社区健康教育的概念；社区健康教育的形式、内容。</a:t>
          </a:r>
        </a:p>
      </dgm:t>
    </dgm:pt>
    <dgm:pt modelId="{62CE1C4C-AE05-4247-9728-BCA5F5CA780A}" type="parTrans" cxnId="{364BA04F-022D-40FA-B217-0994AD2E5CEE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F463D266-32E5-414A-9781-DA46FFE60955}" type="sibTrans" cxnId="{364BA04F-022D-40FA-B217-0994AD2E5CEE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1920516C-FF6E-4FED-988F-815B127E5487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能正确运用健康教育程序实施健康教育活动。</a:t>
          </a:r>
        </a:p>
      </dgm:t>
    </dgm:pt>
    <dgm:pt modelId="{50A405F0-E797-4DFD-87B8-83812B40E0C9}" type="parTrans" cxnId="{348CD0D8-10ED-46D1-AAAE-5E187C1D8401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897AC111-EB92-461B-AFEF-58E0072ED4B5}" type="sibTrans" cxnId="{348CD0D8-10ED-46D1-AAAE-5E187C1D8401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3A30B1D0-F146-41C6-9373-8CC849B0566C}" type="pres">
      <dgm:prSet presAssocID="{800EE499-D129-484D-B5C0-D0F3AC30E8B1}" presName="linearFlow" presStyleCnt="0">
        <dgm:presLayoutVars>
          <dgm:dir/>
          <dgm:resizeHandles val="exact"/>
        </dgm:presLayoutVars>
      </dgm:prSet>
      <dgm:spPr/>
    </dgm:pt>
    <dgm:pt modelId="{65AAD8D9-A2BB-4BC0-ADC4-32A3E0934999}" type="pres">
      <dgm:prSet presAssocID="{BEB4A0DE-FB16-4C4F-8DEA-03570694B93A}" presName="composite" presStyleCnt="0"/>
      <dgm:spPr/>
    </dgm:pt>
    <dgm:pt modelId="{F8DF891C-0D10-4055-A8A8-3FC34ADEDC5B}" type="pres">
      <dgm:prSet presAssocID="{BEB4A0DE-FB16-4C4F-8DEA-03570694B93A}" presName="imgShp" presStyleLbl="fgImgPlace1" presStyleIdx="0" presStyleCnt="4"/>
      <dgm:spPr/>
    </dgm:pt>
    <dgm:pt modelId="{5D3E6026-A697-4D8F-84B5-C5321A8528B3}" type="pres">
      <dgm:prSet presAssocID="{BEB4A0DE-FB16-4C4F-8DEA-03570694B93A}" presName="txShp" presStyleLbl="node1" presStyleIdx="0" presStyleCnt="4" custLinFactNeighborX="-2085" custLinFactNeighborY="-20207">
        <dgm:presLayoutVars>
          <dgm:bulletEnabled val="1"/>
        </dgm:presLayoutVars>
      </dgm:prSet>
      <dgm:spPr/>
    </dgm:pt>
    <dgm:pt modelId="{01F33C7F-4C3C-42D3-8542-4BC345A10B4C}" type="pres">
      <dgm:prSet presAssocID="{66283CB7-69B8-41D5-A569-950515985F71}" presName="spacing" presStyleCnt="0"/>
      <dgm:spPr/>
    </dgm:pt>
    <dgm:pt modelId="{5373068E-DCEB-4D3C-BFF1-43C34CE727FD}" type="pres">
      <dgm:prSet presAssocID="{11A5EA0A-517A-463B-9BA8-5EB54D7D10F8}" presName="composite" presStyleCnt="0"/>
      <dgm:spPr/>
    </dgm:pt>
    <dgm:pt modelId="{48C23F44-CDC2-4998-B9C4-F737C51D3228}" type="pres">
      <dgm:prSet presAssocID="{11A5EA0A-517A-463B-9BA8-5EB54D7D10F8}" presName="imgShp" presStyleLbl="fgImgPlace1" presStyleIdx="1" presStyleCnt="4"/>
      <dgm:spPr/>
    </dgm:pt>
    <dgm:pt modelId="{DC27DDA6-73A4-45AF-8B52-70E594C6E063}" type="pres">
      <dgm:prSet presAssocID="{11A5EA0A-517A-463B-9BA8-5EB54D7D10F8}" presName="txShp" presStyleLbl="node1" presStyleIdx="1" presStyleCnt="4">
        <dgm:presLayoutVars>
          <dgm:bulletEnabled val="1"/>
        </dgm:presLayoutVars>
      </dgm:prSet>
      <dgm:spPr/>
    </dgm:pt>
    <dgm:pt modelId="{1BD648EC-230D-47E1-A618-F93D265B0703}" type="pres">
      <dgm:prSet presAssocID="{4EA87785-B7B3-4F48-BB13-D91C5DEA8DC1}" presName="spacing" presStyleCnt="0"/>
      <dgm:spPr/>
    </dgm:pt>
    <dgm:pt modelId="{7D4A810A-A6D4-47BA-AF8D-AB4F73C04080}" type="pres">
      <dgm:prSet presAssocID="{25EF8B53-4C57-43A4-9FE1-40C318A0AD88}" presName="composite" presStyleCnt="0"/>
      <dgm:spPr/>
    </dgm:pt>
    <dgm:pt modelId="{69DE5637-6198-4292-ADFF-69DC2A063BC5}" type="pres">
      <dgm:prSet presAssocID="{25EF8B53-4C57-43A4-9FE1-40C318A0AD88}" presName="imgShp" presStyleLbl="fgImgPlace1" presStyleIdx="2" presStyleCnt="4"/>
      <dgm:spPr/>
    </dgm:pt>
    <dgm:pt modelId="{00C34D87-B2DD-493A-BAA2-1A14EA17DEB1}" type="pres">
      <dgm:prSet presAssocID="{25EF8B53-4C57-43A4-9FE1-40C318A0AD88}" presName="txShp" presStyleLbl="node1" presStyleIdx="2" presStyleCnt="4">
        <dgm:presLayoutVars>
          <dgm:bulletEnabled val="1"/>
        </dgm:presLayoutVars>
      </dgm:prSet>
      <dgm:spPr/>
    </dgm:pt>
    <dgm:pt modelId="{539D12D7-6F87-4A1E-80DF-EAB5320C4676}" type="pres">
      <dgm:prSet presAssocID="{F463D266-32E5-414A-9781-DA46FFE60955}" presName="spacing" presStyleCnt="0"/>
      <dgm:spPr/>
    </dgm:pt>
    <dgm:pt modelId="{52719CFF-D917-4BE2-A334-874D3DCFF3E0}" type="pres">
      <dgm:prSet presAssocID="{1920516C-FF6E-4FED-988F-815B127E5487}" presName="composite" presStyleCnt="0"/>
      <dgm:spPr/>
    </dgm:pt>
    <dgm:pt modelId="{8FE7F43B-F07E-4C3B-89AA-CFEEE19DAAD4}" type="pres">
      <dgm:prSet presAssocID="{1920516C-FF6E-4FED-988F-815B127E5487}" presName="imgShp" presStyleLbl="fgImgPlace1" presStyleIdx="3" presStyleCnt="4"/>
      <dgm:spPr/>
    </dgm:pt>
    <dgm:pt modelId="{47366DD4-F5A0-4835-9ACB-F7B8494C17EA}" type="pres">
      <dgm:prSet presAssocID="{1920516C-FF6E-4FED-988F-815B127E5487}" presName="txShp" presStyleLbl="node1" presStyleIdx="3" presStyleCnt="4">
        <dgm:presLayoutVars>
          <dgm:bulletEnabled val="1"/>
        </dgm:presLayoutVars>
      </dgm:prSet>
      <dgm:spPr/>
    </dgm:pt>
  </dgm:ptLst>
  <dgm:cxnLst>
    <dgm:cxn modelId="{8012EE0D-CFEB-414A-A112-C33CBD3C090B}" srcId="{800EE499-D129-484D-B5C0-D0F3AC30E8B1}" destId="{11A5EA0A-517A-463B-9BA8-5EB54D7D10F8}" srcOrd="1" destOrd="0" parTransId="{E2B15CF1-464F-45CC-BFE4-6F0AA417C19E}" sibTransId="{4EA87785-B7B3-4F48-BB13-D91C5DEA8DC1}"/>
    <dgm:cxn modelId="{1D2E8B3A-803E-4518-ABC2-62C0C979BDC0}" srcId="{800EE499-D129-484D-B5C0-D0F3AC30E8B1}" destId="{BEB4A0DE-FB16-4C4F-8DEA-03570694B93A}" srcOrd="0" destOrd="0" parTransId="{A1CD0B47-03FC-4535-A972-2673574CE2F3}" sibTransId="{66283CB7-69B8-41D5-A569-950515985F71}"/>
    <dgm:cxn modelId="{D3E74849-38D2-44AF-9ABA-7B6893C69F28}" type="presOf" srcId="{F463D266-32E5-414A-9781-DA46FFE60955}" destId="{539D12D7-6F87-4A1E-80DF-EAB5320C4676}" srcOrd="0" destOrd="0" presId="urn:microsoft.com/office/officeart/2005/8/layout/vList3"/>
    <dgm:cxn modelId="{0233D96A-A858-4E46-9BFE-9EC2FC32A00B}" type="presOf" srcId="{4EA87785-B7B3-4F48-BB13-D91C5DEA8DC1}" destId="{1BD648EC-230D-47E1-A618-F93D265B0703}" srcOrd="0" destOrd="0" presId="urn:microsoft.com/office/officeart/2005/8/layout/vList3"/>
    <dgm:cxn modelId="{364BA04F-022D-40FA-B217-0994AD2E5CEE}" srcId="{800EE499-D129-484D-B5C0-D0F3AC30E8B1}" destId="{25EF8B53-4C57-43A4-9FE1-40C318A0AD88}" srcOrd="2" destOrd="0" parTransId="{62CE1C4C-AE05-4247-9728-BCA5F5CA780A}" sibTransId="{F463D266-32E5-414A-9781-DA46FFE60955}"/>
    <dgm:cxn modelId="{887CC485-2819-4861-8C4A-AAB039D9D2CC}" type="presOf" srcId="{25EF8B53-4C57-43A4-9FE1-40C318A0AD88}" destId="{00C34D87-B2DD-493A-BAA2-1A14EA17DEB1}" srcOrd="0" destOrd="0" presId="urn:microsoft.com/office/officeart/2005/8/layout/vList3"/>
    <dgm:cxn modelId="{28B9579C-9924-4988-8947-5BC765E16965}" type="presOf" srcId="{BEB4A0DE-FB16-4C4F-8DEA-03570694B93A}" destId="{5D3E6026-A697-4D8F-84B5-C5321A8528B3}" srcOrd="0" destOrd="0" presId="urn:microsoft.com/office/officeart/2005/8/layout/vList3"/>
    <dgm:cxn modelId="{A1A71ABF-88A8-4206-BB8C-5C5482B5ACFA}" type="presOf" srcId="{1920516C-FF6E-4FED-988F-815B127E5487}" destId="{47366DD4-F5A0-4835-9ACB-F7B8494C17EA}" srcOrd="0" destOrd="0" presId="urn:microsoft.com/office/officeart/2005/8/layout/vList3"/>
    <dgm:cxn modelId="{46094FC9-A0C9-4784-BDFC-40CC6A8A17C3}" type="presOf" srcId="{66283CB7-69B8-41D5-A569-950515985F71}" destId="{01F33C7F-4C3C-42D3-8542-4BC345A10B4C}" srcOrd="0" destOrd="0" presId="urn:microsoft.com/office/officeart/2005/8/layout/vList3"/>
    <dgm:cxn modelId="{348CD0D8-10ED-46D1-AAAE-5E187C1D8401}" srcId="{800EE499-D129-484D-B5C0-D0F3AC30E8B1}" destId="{1920516C-FF6E-4FED-988F-815B127E5487}" srcOrd="3" destOrd="0" parTransId="{50A405F0-E797-4DFD-87B8-83812B40E0C9}" sibTransId="{897AC111-EB92-461B-AFEF-58E0072ED4B5}"/>
    <dgm:cxn modelId="{49FCB1F2-A1AF-449F-A6C5-52055EBE873F}" type="presOf" srcId="{800EE499-D129-484D-B5C0-D0F3AC30E8B1}" destId="{3A30B1D0-F146-41C6-9373-8CC849B0566C}" srcOrd="0" destOrd="0" presId="urn:microsoft.com/office/officeart/2005/8/layout/vList3"/>
    <dgm:cxn modelId="{01521AFB-13FC-44CF-86D3-925A0264E1BA}" type="presOf" srcId="{11A5EA0A-517A-463B-9BA8-5EB54D7D10F8}" destId="{DC27DDA6-73A4-45AF-8B52-70E594C6E063}" srcOrd="0" destOrd="0" presId="urn:microsoft.com/office/officeart/2005/8/layout/vList3"/>
    <dgm:cxn modelId="{A1A2B901-2EAD-42D7-B929-74A91549DA4D}" type="presParOf" srcId="{3A30B1D0-F146-41C6-9373-8CC849B0566C}" destId="{65AAD8D9-A2BB-4BC0-ADC4-32A3E0934999}" srcOrd="0" destOrd="0" presId="urn:microsoft.com/office/officeart/2005/8/layout/vList3"/>
    <dgm:cxn modelId="{05536413-FFA5-4BC5-8530-082A0E4F1AC3}" type="presParOf" srcId="{65AAD8D9-A2BB-4BC0-ADC4-32A3E0934999}" destId="{F8DF891C-0D10-4055-A8A8-3FC34ADEDC5B}" srcOrd="0" destOrd="0" presId="urn:microsoft.com/office/officeart/2005/8/layout/vList3"/>
    <dgm:cxn modelId="{590FEA9E-93B1-4C57-8D4F-D640A78EBD60}" type="presParOf" srcId="{65AAD8D9-A2BB-4BC0-ADC4-32A3E0934999}" destId="{5D3E6026-A697-4D8F-84B5-C5321A8528B3}" srcOrd="1" destOrd="0" presId="urn:microsoft.com/office/officeart/2005/8/layout/vList3"/>
    <dgm:cxn modelId="{96F87854-8CA1-43CF-9868-88FF8A89839E}" type="presParOf" srcId="{3A30B1D0-F146-41C6-9373-8CC849B0566C}" destId="{01F33C7F-4C3C-42D3-8542-4BC345A10B4C}" srcOrd="1" destOrd="0" presId="urn:microsoft.com/office/officeart/2005/8/layout/vList3"/>
    <dgm:cxn modelId="{66C565F5-6409-4C8F-9B07-67DC4417E49B}" type="presParOf" srcId="{3A30B1D0-F146-41C6-9373-8CC849B0566C}" destId="{5373068E-DCEB-4D3C-BFF1-43C34CE727FD}" srcOrd="2" destOrd="0" presId="urn:microsoft.com/office/officeart/2005/8/layout/vList3"/>
    <dgm:cxn modelId="{876D9CFF-2FF5-4AA5-906D-5206362706E3}" type="presParOf" srcId="{5373068E-DCEB-4D3C-BFF1-43C34CE727FD}" destId="{48C23F44-CDC2-4998-B9C4-F737C51D3228}" srcOrd="0" destOrd="0" presId="urn:microsoft.com/office/officeart/2005/8/layout/vList3"/>
    <dgm:cxn modelId="{BC11CA53-ACA2-4B67-ACEF-C010999EEA4D}" type="presParOf" srcId="{5373068E-DCEB-4D3C-BFF1-43C34CE727FD}" destId="{DC27DDA6-73A4-45AF-8B52-70E594C6E063}" srcOrd="1" destOrd="0" presId="urn:microsoft.com/office/officeart/2005/8/layout/vList3"/>
    <dgm:cxn modelId="{BC548C04-BA0E-442B-BAA2-ACD40779F026}" type="presParOf" srcId="{3A30B1D0-F146-41C6-9373-8CC849B0566C}" destId="{1BD648EC-230D-47E1-A618-F93D265B0703}" srcOrd="3" destOrd="0" presId="urn:microsoft.com/office/officeart/2005/8/layout/vList3"/>
    <dgm:cxn modelId="{6330E3A2-F617-4B57-A242-CA27BA735812}" type="presParOf" srcId="{3A30B1D0-F146-41C6-9373-8CC849B0566C}" destId="{7D4A810A-A6D4-47BA-AF8D-AB4F73C04080}" srcOrd="4" destOrd="0" presId="urn:microsoft.com/office/officeart/2005/8/layout/vList3"/>
    <dgm:cxn modelId="{4DA78B6D-E6A9-4470-93BF-89E041375CC0}" type="presParOf" srcId="{7D4A810A-A6D4-47BA-AF8D-AB4F73C04080}" destId="{69DE5637-6198-4292-ADFF-69DC2A063BC5}" srcOrd="0" destOrd="0" presId="urn:microsoft.com/office/officeart/2005/8/layout/vList3"/>
    <dgm:cxn modelId="{4FC755C5-3800-401C-9ED7-A58137B6E8D9}" type="presParOf" srcId="{7D4A810A-A6D4-47BA-AF8D-AB4F73C04080}" destId="{00C34D87-B2DD-493A-BAA2-1A14EA17DEB1}" srcOrd="1" destOrd="0" presId="urn:microsoft.com/office/officeart/2005/8/layout/vList3"/>
    <dgm:cxn modelId="{457283FC-BD2D-4339-B565-954518C3B914}" type="presParOf" srcId="{3A30B1D0-F146-41C6-9373-8CC849B0566C}" destId="{539D12D7-6F87-4A1E-80DF-EAB5320C4676}" srcOrd="5" destOrd="0" presId="urn:microsoft.com/office/officeart/2005/8/layout/vList3"/>
    <dgm:cxn modelId="{C93F36D7-1C72-4431-855F-49A6210455AB}" type="presParOf" srcId="{3A30B1D0-F146-41C6-9373-8CC849B0566C}" destId="{52719CFF-D917-4BE2-A334-874D3DCFF3E0}" srcOrd="6" destOrd="0" presId="urn:microsoft.com/office/officeart/2005/8/layout/vList3"/>
    <dgm:cxn modelId="{E249ABD8-16E9-4AF8-BAD5-4E33C9DCA2E4}" type="presParOf" srcId="{52719CFF-D917-4BE2-A334-874D3DCFF3E0}" destId="{8FE7F43B-F07E-4C3B-89AA-CFEEE19DAAD4}" srcOrd="0" destOrd="0" presId="urn:microsoft.com/office/officeart/2005/8/layout/vList3"/>
    <dgm:cxn modelId="{CC4E1361-3D79-47C7-ABBE-59E91F8ECE80}" type="presParOf" srcId="{52719CFF-D917-4BE2-A334-874D3DCFF3E0}" destId="{47366DD4-F5A0-4835-9ACB-F7B8494C17E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E46357-C37B-491F-A955-47C78B57015B}" type="doc">
      <dgm:prSet loTypeId="urn:microsoft.com/office/officeart/2005/8/layout/hProcess9#1" loCatId="process" qsTypeId="urn:microsoft.com/office/officeart/2005/8/quickstyle/simple1#2" qsCatId="simple" csTypeId="urn:microsoft.com/office/officeart/2005/8/colors/accent3_2#1" csCatId="accent3"/>
      <dgm:spPr/>
      <dgm:t>
        <a:bodyPr/>
        <a:lstStyle/>
        <a:p>
          <a:endParaRPr lang="zh-CN" altLang="en-US"/>
        </a:p>
      </dgm:t>
    </dgm:pt>
    <dgm:pt modelId="{86F6226B-7FF6-4360-A38D-D82DE8533E98}">
      <dgm:prSet custT="1"/>
      <dgm:spPr/>
      <dgm:t>
        <a:bodyPr/>
        <a:lstStyle/>
        <a:p>
          <a:pPr rtl="0"/>
          <a:r>
            <a:rPr lang="zh-CN" altLang="en-US" sz="1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rPr>
            <a:t>接受劝导</a:t>
          </a:r>
        </a:p>
      </dgm:t>
    </dgm:pt>
    <dgm:pt modelId="{E86CF508-684C-4F20-93FB-06A2204C3679}" type="parTrans" cxnId="{B258BFDC-70E9-438A-AA79-CE119BFCA652}">
      <dgm:prSet/>
      <dgm:spPr/>
      <dgm:t>
        <a:bodyPr/>
        <a:lstStyle/>
        <a:p>
          <a:endParaRPr lang="zh-CN" altLang="en-US"/>
        </a:p>
      </dgm:t>
    </dgm:pt>
    <dgm:pt modelId="{F39197D6-D420-4972-8CA2-7C475367FD48}" type="sibTrans" cxnId="{B258BFDC-70E9-438A-AA79-CE119BFCA652}">
      <dgm:prSet/>
      <dgm:spPr/>
      <dgm:t>
        <a:bodyPr/>
        <a:lstStyle/>
        <a:p>
          <a:endParaRPr lang="zh-CN" altLang="en-US"/>
        </a:p>
      </dgm:t>
    </dgm:pt>
    <dgm:pt modelId="{22FE1D02-2CD9-4DAC-A7BC-EC89F8643D1B}">
      <dgm:prSet custT="1"/>
      <dgm:spPr/>
      <dgm:t>
        <a:bodyPr/>
        <a:lstStyle/>
        <a:p>
          <a:pPr rtl="0"/>
          <a:r>
            <a:rPr lang="zh-CN" altLang="en-US" sz="1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rPr>
            <a:t>改变不良行为</a:t>
          </a:r>
        </a:p>
      </dgm:t>
    </dgm:pt>
    <dgm:pt modelId="{D982990D-67A3-439E-B483-0D7B156C324A}" type="parTrans" cxnId="{3FC6A339-DEE0-491D-819C-8055A5E97AD6}">
      <dgm:prSet/>
      <dgm:spPr/>
      <dgm:t>
        <a:bodyPr/>
        <a:lstStyle/>
        <a:p>
          <a:endParaRPr lang="zh-CN" altLang="en-US"/>
        </a:p>
      </dgm:t>
    </dgm:pt>
    <dgm:pt modelId="{3AF93D94-04E0-454B-AFC7-E227FD602801}" type="sibTrans" cxnId="{3FC6A339-DEE0-491D-819C-8055A5E97AD6}">
      <dgm:prSet/>
      <dgm:spPr/>
      <dgm:t>
        <a:bodyPr/>
        <a:lstStyle/>
        <a:p>
          <a:endParaRPr lang="zh-CN" altLang="en-US"/>
        </a:p>
      </dgm:t>
    </dgm:pt>
    <dgm:pt modelId="{9BE67164-E693-43E8-B084-0DA27CC39BD0}">
      <dgm:prSet custT="1"/>
      <dgm:spPr/>
      <dgm:t>
        <a:bodyPr/>
        <a:lstStyle/>
        <a:p>
          <a:pPr rtl="0"/>
          <a:r>
            <a:rPr lang="zh-CN" altLang="en-US" sz="18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rPr>
            <a:t>采纳健康促进行为</a:t>
          </a:r>
        </a:p>
      </dgm:t>
    </dgm:pt>
    <dgm:pt modelId="{0187584A-7E37-4A70-B893-0FA9C556B709}" type="parTrans" cxnId="{08CE4AB2-85A4-4262-AA8B-658CA4E7B888}">
      <dgm:prSet/>
      <dgm:spPr/>
      <dgm:t>
        <a:bodyPr/>
        <a:lstStyle/>
        <a:p>
          <a:endParaRPr lang="zh-CN" altLang="en-US"/>
        </a:p>
      </dgm:t>
    </dgm:pt>
    <dgm:pt modelId="{512C7FC8-23B0-4ABD-BFE4-15FA9029FA8B}" type="sibTrans" cxnId="{08CE4AB2-85A4-4262-AA8B-658CA4E7B888}">
      <dgm:prSet/>
      <dgm:spPr/>
      <dgm:t>
        <a:bodyPr/>
        <a:lstStyle/>
        <a:p>
          <a:endParaRPr lang="zh-CN" altLang="en-US"/>
        </a:p>
      </dgm:t>
    </dgm:pt>
    <dgm:pt modelId="{8DA4658B-E315-4A6D-9149-7FFD8350862C}" type="pres">
      <dgm:prSet presAssocID="{3FE46357-C37B-491F-A955-47C78B57015B}" presName="CompostProcess" presStyleCnt="0">
        <dgm:presLayoutVars>
          <dgm:dir/>
          <dgm:resizeHandles val="exact"/>
        </dgm:presLayoutVars>
      </dgm:prSet>
      <dgm:spPr/>
    </dgm:pt>
    <dgm:pt modelId="{A4D9DCDB-B1F8-4046-9627-1F593E0D5B4C}" type="pres">
      <dgm:prSet presAssocID="{3FE46357-C37B-491F-A955-47C78B57015B}" presName="arrow" presStyleLbl="bgShp" presStyleIdx="0" presStyleCnt="1"/>
      <dgm:spPr/>
    </dgm:pt>
    <dgm:pt modelId="{0FCB3B43-29FC-48E4-8DD1-881C8FF2D307}" type="pres">
      <dgm:prSet presAssocID="{3FE46357-C37B-491F-A955-47C78B57015B}" presName="linearProcess" presStyleCnt="0"/>
      <dgm:spPr/>
    </dgm:pt>
    <dgm:pt modelId="{1CC6A937-CEA0-49F6-8E26-4DE03A90F4EB}" type="pres">
      <dgm:prSet presAssocID="{86F6226B-7FF6-4360-A38D-D82DE8533E98}" presName="textNode" presStyleLbl="node1" presStyleIdx="0" presStyleCnt="3">
        <dgm:presLayoutVars>
          <dgm:bulletEnabled val="1"/>
        </dgm:presLayoutVars>
      </dgm:prSet>
      <dgm:spPr/>
    </dgm:pt>
    <dgm:pt modelId="{7A098377-6E2A-4E9F-B041-D09E346F8ECC}" type="pres">
      <dgm:prSet presAssocID="{F39197D6-D420-4972-8CA2-7C475367FD48}" presName="sibTrans" presStyleCnt="0"/>
      <dgm:spPr/>
    </dgm:pt>
    <dgm:pt modelId="{4600E186-F6BA-4C04-8D72-902449E9DA9A}" type="pres">
      <dgm:prSet presAssocID="{22FE1D02-2CD9-4DAC-A7BC-EC89F8643D1B}" presName="textNode" presStyleLbl="node1" presStyleIdx="1" presStyleCnt="3">
        <dgm:presLayoutVars>
          <dgm:bulletEnabled val="1"/>
        </dgm:presLayoutVars>
      </dgm:prSet>
      <dgm:spPr/>
    </dgm:pt>
    <dgm:pt modelId="{351438D4-9D93-4C5F-B5DC-421B20004E28}" type="pres">
      <dgm:prSet presAssocID="{3AF93D94-04E0-454B-AFC7-E227FD602801}" presName="sibTrans" presStyleCnt="0"/>
      <dgm:spPr/>
    </dgm:pt>
    <dgm:pt modelId="{F7C8AE86-D763-48E4-AF25-FE851F743955}" type="pres">
      <dgm:prSet presAssocID="{9BE67164-E693-43E8-B084-0DA27CC39BD0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A2058B06-59D1-43B6-8B90-B506354514E6}" type="presOf" srcId="{22FE1D02-2CD9-4DAC-A7BC-EC89F8643D1B}" destId="{4600E186-F6BA-4C04-8D72-902449E9DA9A}" srcOrd="0" destOrd="0" presId="urn:microsoft.com/office/officeart/2005/8/layout/hProcess9#1"/>
    <dgm:cxn modelId="{3FC6A339-DEE0-491D-819C-8055A5E97AD6}" srcId="{3FE46357-C37B-491F-A955-47C78B57015B}" destId="{22FE1D02-2CD9-4DAC-A7BC-EC89F8643D1B}" srcOrd="1" destOrd="0" parTransId="{D982990D-67A3-439E-B483-0D7B156C324A}" sibTransId="{3AF93D94-04E0-454B-AFC7-E227FD602801}"/>
    <dgm:cxn modelId="{4EF1089D-C68D-41DB-9C4E-93BDE69F9D4F}" type="presOf" srcId="{9BE67164-E693-43E8-B084-0DA27CC39BD0}" destId="{F7C8AE86-D763-48E4-AF25-FE851F743955}" srcOrd="0" destOrd="0" presId="urn:microsoft.com/office/officeart/2005/8/layout/hProcess9#1"/>
    <dgm:cxn modelId="{08CE4AB2-85A4-4262-AA8B-658CA4E7B888}" srcId="{3FE46357-C37B-491F-A955-47C78B57015B}" destId="{9BE67164-E693-43E8-B084-0DA27CC39BD0}" srcOrd="2" destOrd="0" parTransId="{0187584A-7E37-4A70-B893-0FA9C556B709}" sibTransId="{512C7FC8-23B0-4ABD-BFE4-15FA9029FA8B}"/>
    <dgm:cxn modelId="{00D19BB2-E138-41D8-800F-B5F44CDD141B}" type="presOf" srcId="{86F6226B-7FF6-4360-A38D-D82DE8533E98}" destId="{1CC6A937-CEA0-49F6-8E26-4DE03A90F4EB}" srcOrd="0" destOrd="0" presId="urn:microsoft.com/office/officeart/2005/8/layout/hProcess9#1"/>
    <dgm:cxn modelId="{B258BFDC-70E9-438A-AA79-CE119BFCA652}" srcId="{3FE46357-C37B-491F-A955-47C78B57015B}" destId="{86F6226B-7FF6-4360-A38D-D82DE8533E98}" srcOrd="0" destOrd="0" parTransId="{E86CF508-684C-4F20-93FB-06A2204C3679}" sibTransId="{F39197D6-D420-4972-8CA2-7C475367FD48}"/>
    <dgm:cxn modelId="{41FEA2E8-B4A3-46A5-94DB-6E853DB98114}" type="presOf" srcId="{3FE46357-C37B-491F-A955-47C78B57015B}" destId="{8DA4658B-E315-4A6D-9149-7FFD8350862C}" srcOrd="0" destOrd="0" presId="urn:microsoft.com/office/officeart/2005/8/layout/hProcess9#1"/>
    <dgm:cxn modelId="{AAF7701B-A5BF-419A-ADFC-8533DF2E27B8}" type="presParOf" srcId="{8DA4658B-E315-4A6D-9149-7FFD8350862C}" destId="{A4D9DCDB-B1F8-4046-9627-1F593E0D5B4C}" srcOrd="0" destOrd="0" presId="urn:microsoft.com/office/officeart/2005/8/layout/hProcess9#1"/>
    <dgm:cxn modelId="{4744F3BA-0DC9-4B71-92F3-1A4BBAA4C9D8}" type="presParOf" srcId="{8DA4658B-E315-4A6D-9149-7FFD8350862C}" destId="{0FCB3B43-29FC-48E4-8DD1-881C8FF2D307}" srcOrd="1" destOrd="0" presId="urn:microsoft.com/office/officeart/2005/8/layout/hProcess9#1"/>
    <dgm:cxn modelId="{8BCE3FB1-C796-4F80-BFAD-DDAB97C4A5D0}" type="presParOf" srcId="{0FCB3B43-29FC-48E4-8DD1-881C8FF2D307}" destId="{1CC6A937-CEA0-49F6-8E26-4DE03A90F4EB}" srcOrd="0" destOrd="0" presId="urn:microsoft.com/office/officeart/2005/8/layout/hProcess9#1"/>
    <dgm:cxn modelId="{678EB87E-D9FF-42E1-B15F-3BE9C524E53C}" type="presParOf" srcId="{0FCB3B43-29FC-48E4-8DD1-881C8FF2D307}" destId="{7A098377-6E2A-4E9F-B041-D09E346F8ECC}" srcOrd="1" destOrd="0" presId="urn:microsoft.com/office/officeart/2005/8/layout/hProcess9#1"/>
    <dgm:cxn modelId="{EA9D5EF0-0F0B-47CE-A90B-996FF408F195}" type="presParOf" srcId="{0FCB3B43-29FC-48E4-8DD1-881C8FF2D307}" destId="{4600E186-F6BA-4C04-8D72-902449E9DA9A}" srcOrd="2" destOrd="0" presId="urn:microsoft.com/office/officeart/2005/8/layout/hProcess9#1"/>
    <dgm:cxn modelId="{8705E8AA-DC64-4911-B0B3-C79801D38F65}" type="presParOf" srcId="{0FCB3B43-29FC-48E4-8DD1-881C8FF2D307}" destId="{351438D4-9D93-4C5F-B5DC-421B20004E28}" srcOrd="3" destOrd="0" presId="urn:microsoft.com/office/officeart/2005/8/layout/hProcess9#1"/>
    <dgm:cxn modelId="{383BA90E-807B-4283-B5AB-4AF44C11BB6E}" type="presParOf" srcId="{0FCB3B43-29FC-48E4-8DD1-881C8FF2D307}" destId="{F7C8AE86-D763-48E4-AF25-FE851F743955}" srcOrd="4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3E6026-A697-4D8F-84B5-C5321A8528B3}">
      <dsp:nvSpPr>
        <dsp:cNvPr id="0" name=""/>
        <dsp:cNvSpPr/>
      </dsp:nvSpPr>
      <dsp:spPr>
        <a:xfrm rot="10800000">
          <a:off x="1879578" y="0"/>
          <a:ext cx="7402058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了解健康教育的意义和目的；健康教育的相关理论。</a:t>
          </a:r>
        </a:p>
      </dsp:txBody>
      <dsp:txXfrm rot="10800000">
        <a:off x="2049061" y="0"/>
        <a:ext cx="7232575" cy="677931"/>
      </dsp:txXfrm>
    </dsp:sp>
    <dsp:sp modelId="{F8DF891C-0D10-4055-A8A8-3FC34ADEDC5B}">
      <dsp:nvSpPr>
        <dsp:cNvPr id="0" name=""/>
        <dsp:cNvSpPr/>
      </dsp:nvSpPr>
      <dsp:spPr>
        <a:xfrm>
          <a:off x="1694945" y="589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27DDA6-73A4-45AF-8B52-70E594C6E063}">
      <dsp:nvSpPr>
        <dsp:cNvPr id="0" name=""/>
        <dsp:cNvSpPr/>
      </dsp:nvSpPr>
      <dsp:spPr>
        <a:xfrm rot="10800000">
          <a:off x="2033911" y="848004"/>
          <a:ext cx="7402058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熟悉健康教育的程序及效果评价指标。</a:t>
          </a:r>
        </a:p>
      </dsp:txBody>
      <dsp:txXfrm rot="10800000">
        <a:off x="2203394" y="848004"/>
        <a:ext cx="7232575" cy="677931"/>
      </dsp:txXfrm>
    </dsp:sp>
    <dsp:sp modelId="{48C23F44-CDC2-4998-B9C4-F737C51D3228}">
      <dsp:nvSpPr>
        <dsp:cNvPr id="0" name=""/>
        <dsp:cNvSpPr/>
      </dsp:nvSpPr>
      <dsp:spPr>
        <a:xfrm>
          <a:off x="1694945" y="848004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C34D87-B2DD-493A-BAA2-1A14EA17DEB1}">
      <dsp:nvSpPr>
        <dsp:cNvPr id="0" name=""/>
        <dsp:cNvSpPr/>
      </dsp:nvSpPr>
      <dsp:spPr>
        <a:xfrm rot="10800000">
          <a:off x="2033911" y="1695418"/>
          <a:ext cx="7402058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掌握社区健康教育的概念；社区健康教育的形式、内容。</a:t>
          </a:r>
        </a:p>
      </dsp:txBody>
      <dsp:txXfrm rot="10800000">
        <a:off x="2203394" y="1695418"/>
        <a:ext cx="7232575" cy="677931"/>
      </dsp:txXfrm>
    </dsp:sp>
    <dsp:sp modelId="{69DE5637-6198-4292-ADFF-69DC2A063BC5}">
      <dsp:nvSpPr>
        <dsp:cNvPr id="0" name=""/>
        <dsp:cNvSpPr/>
      </dsp:nvSpPr>
      <dsp:spPr>
        <a:xfrm>
          <a:off x="1694945" y="1695418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366DD4-F5A0-4835-9ACB-F7B8494C17EA}">
      <dsp:nvSpPr>
        <dsp:cNvPr id="0" name=""/>
        <dsp:cNvSpPr/>
      </dsp:nvSpPr>
      <dsp:spPr>
        <a:xfrm rot="10800000">
          <a:off x="2033911" y="2542833"/>
          <a:ext cx="7402058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能正确运用健康教育程序实施健康教育活动。</a:t>
          </a:r>
        </a:p>
      </dsp:txBody>
      <dsp:txXfrm rot="10800000">
        <a:off x="2203394" y="2542833"/>
        <a:ext cx="7232575" cy="677931"/>
      </dsp:txXfrm>
    </dsp:sp>
    <dsp:sp modelId="{8FE7F43B-F07E-4C3B-89AA-CFEEE19DAAD4}">
      <dsp:nvSpPr>
        <dsp:cNvPr id="0" name=""/>
        <dsp:cNvSpPr/>
      </dsp:nvSpPr>
      <dsp:spPr>
        <a:xfrm>
          <a:off x="1694945" y="2542833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D9DCDB-B1F8-4046-9627-1F593E0D5B4C}">
      <dsp:nvSpPr>
        <dsp:cNvPr id="0" name=""/>
        <dsp:cNvSpPr/>
      </dsp:nvSpPr>
      <dsp:spPr>
        <a:xfrm>
          <a:off x="446649" y="0"/>
          <a:ext cx="5062024" cy="2099111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C6A937-CEA0-49F6-8E26-4DE03A90F4EB}">
      <dsp:nvSpPr>
        <dsp:cNvPr id="0" name=""/>
        <dsp:cNvSpPr/>
      </dsp:nvSpPr>
      <dsp:spPr bwMode="white">
        <a:xfrm>
          <a:off x="0" y="629733"/>
          <a:ext cx="1786596" cy="83964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rPr>
            <a:t>接受劝导</a:t>
          </a:r>
        </a:p>
      </dsp:txBody>
      <dsp:txXfrm>
        <a:off x="40988" y="670721"/>
        <a:ext cx="1704620" cy="757668"/>
      </dsp:txXfrm>
    </dsp:sp>
    <dsp:sp modelId="{4600E186-F6BA-4C04-8D72-902449E9DA9A}">
      <dsp:nvSpPr>
        <dsp:cNvPr id="0" name=""/>
        <dsp:cNvSpPr/>
      </dsp:nvSpPr>
      <dsp:spPr bwMode="white">
        <a:xfrm>
          <a:off x="2084363" y="629733"/>
          <a:ext cx="1786596" cy="83964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rPr>
            <a:t>改变不良行为</a:t>
          </a:r>
        </a:p>
      </dsp:txBody>
      <dsp:txXfrm>
        <a:off x="2125351" y="670721"/>
        <a:ext cx="1704620" cy="757668"/>
      </dsp:txXfrm>
    </dsp:sp>
    <dsp:sp modelId="{F7C8AE86-D763-48E4-AF25-FE851F743955}">
      <dsp:nvSpPr>
        <dsp:cNvPr id="0" name=""/>
        <dsp:cNvSpPr/>
      </dsp:nvSpPr>
      <dsp:spPr bwMode="white">
        <a:xfrm>
          <a:off x="4168726" y="629733"/>
          <a:ext cx="1786596" cy="83964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rPr>
            <a:t>采纳健康促进行为</a:t>
          </a:r>
        </a:p>
      </dsp:txBody>
      <dsp:txXfrm>
        <a:off x="4209714" y="670721"/>
        <a:ext cx="1704620" cy="757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&lt;&lt;&lt;&lt;&lt;&lt;&lt;&lt;&lt;&lt;&lt;&lt;&lt;&lt;&lt;&lt;&lt;&lt;&lt;&lt;&lt;&lt;&lt;&lt;&lt;&lt;&lt;&lt;&lt;&lt;&lt;&lt;&lt;&lt;&lt;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&lt;&lt;&lt;&lt;&lt;&lt;&lt;&lt;&lt;&lt;&lt;&lt;&lt;&lt;&lt;&lt;&lt;&lt;&lt;&lt;&lt;&lt;&lt;&lt;&lt;&lt;&lt;&lt;&lt;&lt;&lt;&lt;&lt;&lt;&lt;</a:t>
            </a:r>
          </a:p>
        </p:txBody>
      </p:sp>
      <p:cxnSp>
        <p:nvCxnSpPr>
          <p:cNvPr id="13" name="直接连接符 12"/>
          <p:cNvCxnSpPr>
            <a:stCxn id="22" idx="3"/>
          </p:cNvCxnSpPr>
          <p:nvPr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pitchFamily="2" charset="-122"/>
                <a:sym typeface="黑体" panose="0201060906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9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34.xml"/><Relationship Id="rId4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社区护理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14400" y="1447800"/>
            <a:ext cx="10821035" cy="289052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lnSpc>
                <a:spcPct val="14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</a:p>
          <a:p>
            <a:pPr eaLnBrk="1" hangingPunct="1">
              <a:lnSpc>
                <a:spcPct val="14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 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健康信仰模式</a:t>
            </a:r>
          </a:p>
          <a:p>
            <a:pPr lvl="1" eaLnBrk="1" hangingPunct="1">
              <a:lnSpc>
                <a:spcPct val="14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健康信仰模式由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Rosenstock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Hochbaum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Kegeles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世纪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年代早期提出，并由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Becker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70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年代进行修改。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14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该模式认为，健康信仰是人们接受劝导，改变不良行为，采纳健康促进行为的关键。</a:t>
            </a:r>
          </a:p>
        </p:txBody>
      </p:sp>
      <p:sp>
        <p:nvSpPr>
          <p:cNvPr id="21507" name="标题 9"/>
          <p:cNvSpPr/>
          <p:nvPr/>
        </p:nvSpPr>
        <p:spPr>
          <a:xfrm>
            <a:off x="685800" y="953966"/>
            <a:ext cx="57150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三、健康相关行为改变的理论</a:t>
            </a:r>
          </a:p>
        </p:txBody>
      </p:sp>
      <p:graphicFrame>
        <p:nvGraphicFramePr>
          <p:cNvPr id="13" name="图示 12"/>
          <p:cNvGraphicFramePr/>
          <p:nvPr/>
        </p:nvGraphicFramePr>
        <p:xfrm>
          <a:off x="2954214" y="3785873"/>
          <a:ext cx="5955323" cy="20991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标题 9">
            <a:extLst>
              <a:ext uri="{FF2B5EF4-FFF2-40B4-BE49-F238E27FC236}">
                <a16:creationId xmlns:a16="http://schemas.microsoft.com/office/drawing/2014/main" id="{21E8A5B9-110D-7A6E-0761-2D4D478D43AA}"/>
              </a:ext>
            </a:extLst>
          </p:cNvPr>
          <p:cNvSpPr/>
          <p:nvPr/>
        </p:nvSpPr>
        <p:spPr>
          <a:xfrm>
            <a:off x="0" y="37835"/>
            <a:ext cx="5486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健康教育的相关理论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828801" y="1749425"/>
            <a:ext cx="9067800" cy="350837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知信行理论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知信行理论可用下式表示：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知         信         行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知是基础，信是动力，行动是目的。知识（信息）是行为改变的必要条件，具备了知识，还需要积极的态度，对知识进行有根据的独立思考，培养责任感，逐步形成信念，知识上升为信念，就可支配人的行动。</a:t>
            </a:r>
          </a:p>
        </p:txBody>
      </p:sp>
      <p:sp>
        <p:nvSpPr>
          <p:cNvPr id="22532" name="Line 5"/>
          <p:cNvSpPr/>
          <p:nvPr/>
        </p:nvSpPr>
        <p:spPr>
          <a:xfrm>
            <a:off x="4648200" y="3048000"/>
            <a:ext cx="46990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533" name="Line 6"/>
          <p:cNvSpPr/>
          <p:nvPr/>
        </p:nvSpPr>
        <p:spPr>
          <a:xfrm>
            <a:off x="3124200" y="3067050"/>
            <a:ext cx="46990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A9751835-0FE4-C684-34DD-DF5D208B40D0}"/>
              </a:ext>
            </a:extLst>
          </p:cNvPr>
          <p:cNvSpPr/>
          <p:nvPr/>
        </p:nvSpPr>
        <p:spPr>
          <a:xfrm>
            <a:off x="0" y="37835"/>
            <a:ext cx="5486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健康教育的相关理论</a:t>
            </a:r>
          </a:p>
        </p:txBody>
      </p:sp>
      <p:sp>
        <p:nvSpPr>
          <p:cNvPr id="3" name="标题 9">
            <a:extLst>
              <a:ext uri="{FF2B5EF4-FFF2-40B4-BE49-F238E27FC236}">
                <a16:creationId xmlns:a16="http://schemas.microsoft.com/office/drawing/2014/main" id="{69570186-15A6-AA6A-56F5-1C81EEEC83F2}"/>
              </a:ext>
            </a:extLst>
          </p:cNvPr>
          <p:cNvSpPr/>
          <p:nvPr/>
        </p:nvSpPr>
        <p:spPr>
          <a:xfrm>
            <a:off x="685800" y="953966"/>
            <a:ext cx="57150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三、健康相关行为改变的理论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9"/>
          <p:cNvSpPr/>
          <p:nvPr/>
        </p:nvSpPr>
        <p:spPr>
          <a:xfrm>
            <a:off x="511174" y="848043"/>
            <a:ext cx="4737101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一、社区健康教育程序</a:t>
            </a:r>
          </a:p>
        </p:txBody>
      </p:sp>
      <p:sp>
        <p:nvSpPr>
          <p:cNvPr id="23555" name="Oval 2"/>
          <p:cNvSpPr/>
          <p:nvPr/>
        </p:nvSpPr>
        <p:spPr>
          <a:xfrm>
            <a:off x="4913313" y="2665413"/>
            <a:ext cx="2211387" cy="2211387"/>
          </a:xfrm>
          <a:prstGeom prst="ellipse">
            <a:avLst/>
          </a:prstGeom>
          <a:gradFill rotWithShape="1">
            <a:gsLst>
              <a:gs pos="0">
                <a:srgbClr val="E6E6E6">
                  <a:alpha val="100000"/>
                </a:srgbClr>
              </a:gs>
              <a:gs pos="14999">
                <a:srgbClr val="7D8496">
                  <a:alpha val="100000"/>
                </a:srgbClr>
              </a:gs>
              <a:gs pos="53000">
                <a:srgbClr val="E6E6E6">
                  <a:alpha val="100000"/>
                </a:srgbClr>
              </a:gs>
              <a:gs pos="67999">
                <a:srgbClr val="7D8496">
                  <a:alpha val="100000"/>
                </a:srgbClr>
              </a:gs>
              <a:gs pos="92999">
                <a:srgbClr val="E6E6E6">
                  <a:alpha val="100000"/>
                </a:srgbClr>
              </a:gs>
              <a:gs pos="100000">
                <a:srgbClr val="FFFFFF">
                  <a:alpha val="100000"/>
                </a:srgbClr>
              </a:gs>
            </a:gsLst>
            <a:lin ang="2700000" scaled="1"/>
            <a:tileRect/>
          </a:gradFill>
          <a:ln w="9525">
            <a:noFill/>
          </a:ln>
        </p:spPr>
        <p:txBody>
          <a:bodyPr wrap="none" anchor="ctr" anchorCtr="0"/>
          <a:lstStyle/>
          <a:p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6" name="Oval 3"/>
          <p:cNvSpPr/>
          <p:nvPr/>
        </p:nvSpPr>
        <p:spPr>
          <a:xfrm>
            <a:off x="5203825" y="2947988"/>
            <a:ext cx="1624013" cy="162242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  <a:tileRect/>
          </a:gradFill>
          <a:ln w="9525">
            <a:noFill/>
          </a:ln>
          <a:effectLst>
            <a:prstShdw prst="shdw17" dist="17961" dir="2699999">
              <a:srgbClr val="999999"/>
            </a:prstShdw>
          </a:effectLst>
        </p:spPr>
        <p:txBody>
          <a:bodyPr wrap="none" anchor="ctr" anchorCtr="0"/>
          <a:lstStyle/>
          <a:p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gray">
          <a:xfrm>
            <a:off x="5159375" y="3563938"/>
            <a:ext cx="1662113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评估</a:t>
            </a:r>
            <a:r>
              <a:rPr kumimoji="0" lang="zh-CN" altLang="en-US" sz="20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</a:p>
        </p:txBody>
      </p:sp>
      <p:sp>
        <p:nvSpPr>
          <p:cNvPr id="23558" name="Oval 5"/>
          <p:cNvSpPr/>
          <p:nvPr/>
        </p:nvSpPr>
        <p:spPr>
          <a:xfrm>
            <a:off x="7613650" y="4383088"/>
            <a:ext cx="1439863" cy="1425575"/>
          </a:xfrm>
          <a:prstGeom prst="ellipse">
            <a:avLst/>
          </a:prstGeom>
          <a:gradFill rotWithShape="1">
            <a:gsLst>
              <a:gs pos="0">
                <a:srgbClr val="FFC319"/>
              </a:gs>
              <a:gs pos="100000">
                <a:srgbClr val="513E08"/>
              </a:gs>
            </a:gsLst>
            <a:lin ang="5400000" scaled="1"/>
            <a:tileRect/>
          </a:gradFill>
          <a:ln w="38100" cap="flat" cmpd="sng">
            <a:solidFill>
              <a:srgbClr val="F8F8F8">
                <a:alpha val="79999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559" name="Picture 6" descr="cir_lighteffect0"/>
          <p:cNvPicPr>
            <a:picLocks noChangeAspect="1"/>
          </p:cNvPicPr>
          <p:nvPr/>
        </p:nvPicPr>
        <p:blipFill>
          <a:blip r:embed="rId2">
            <a:lum bright="17999" contrast="-12000"/>
          </a:blip>
          <a:stretch>
            <a:fillRect/>
          </a:stretch>
        </p:blipFill>
        <p:spPr>
          <a:xfrm>
            <a:off x="7572375" y="4318000"/>
            <a:ext cx="15113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Rectangle 7"/>
          <p:cNvSpPr>
            <a:spLocks noChangeArrowheads="1"/>
          </p:cNvSpPr>
          <p:nvPr/>
        </p:nvSpPr>
        <p:spPr bwMode="white">
          <a:xfrm>
            <a:off x="7777163" y="4922838"/>
            <a:ext cx="1236663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教育者</a:t>
            </a:r>
          </a:p>
        </p:txBody>
      </p:sp>
      <p:sp>
        <p:nvSpPr>
          <p:cNvPr id="23561" name="Oval 14"/>
          <p:cNvSpPr/>
          <p:nvPr/>
        </p:nvSpPr>
        <p:spPr>
          <a:xfrm>
            <a:off x="3040063" y="4506913"/>
            <a:ext cx="1441450" cy="1425575"/>
          </a:xfrm>
          <a:prstGeom prst="ellipse">
            <a:avLst/>
          </a:prstGeom>
          <a:gradFill rotWithShape="1">
            <a:gsLst>
              <a:gs pos="0">
                <a:srgbClr val="A8D02A"/>
              </a:gs>
              <a:gs pos="100000">
                <a:srgbClr val="35420D"/>
              </a:gs>
            </a:gsLst>
            <a:lin ang="5400000" scaled="1"/>
            <a:tileRect/>
          </a:gradFill>
          <a:ln w="38100" cap="flat" cmpd="sng">
            <a:solidFill>
              <a:srgbClr val="F8F8F8">
                <a:alpha val="79999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562" name="Picture 15" descr="cir_lighteffect0"/>
          <p:cNvPicPr>
            <a:picLocks noChangeAspect="1"/>
          </p:cNvPicPr>
          <p:nvPr/>
        </p:nvPicPr>
        <p:blipFill>
          <a:blip r:embed="rId2">
            <a:lum bright="17999" contrast="-12000"/>
          </a:blip>
          <a:stretch>
            <a:fillRect/>
          </a:stretch>
        </p:blipFill>
        <p:spPr>
          <a:xfrm>
            <a:off x="3000375" y="4441825"/>
            <a:ext cx="15113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24" name="Rectangle 16"/>
          <p:cNvSpPr>
            <a:spLocks noChangeArrowheads="1"/>
          </p:cNvSpPr>
          <p:nvPr/>
        </p:nvSpPr>
        <p:spPr bwMode="white">
          <a:xfrm>
            <a:off x="3009900" y="5008563"/>
            <a:ext cx="1493838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学习者</a:t>
            </a:r>
          </a:p>
        </p:txBody>
      </p:sp>
      <p:sp>
        <p:nvSpPr>
          <p:cNvPr id="23564" name="Oval 18"/>
          <p:cNvSpPr/>
          <p:nvPr/>
        </p:nvSpPr>
        <p:spPr>
          <a:xfrm>
            <a:off x="2982913" y="1643063"/>
            <a:ext cx="1439862" cy="1423987"/>
          </a:xfrm>
          <a:prstGeom prst="ellipse">
            <a:avLst/>
          </a:prstGeom>
          <a:gradFill rotWithShape="1">
            <a:gsLst>
              <a:gs pos="0">
                <a:srgbClr val="5CB1FE"/>
              </a:gs>
              <a:gs pos="100000">
                <a:srgbClr val="2B5276"/>
              </a:gs>
            </a:gsLst>
            <a:lin ang="5400000" scaled="1"/>
            <a:tileRect/>
          </a:gradFill>
          <a:ln w="38100" cap="flat" cmpd="sng">
            <a:solidFill>
              <a:srgbClr val="F8F8F8">
                <a:alpha val="79999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565" name="Picture 19" descr="cir_lighteffect0"/>
          <p:cNvPicPr>
            <a:picLocks noChangeAspect="1"/>
          </p:cNvPicPr>
          <p:nvPr/>
        </p:nvPicPr>
        <p:blipFill>
          <a:blip r:embed="rId2">
            <a:lum bright="17999" contrast="-12000"/>
          </a:blip>
          <a:stretch>
            <a:fillRect/>
          </a:stretch>
        </p:blipFill>
        <p:spPr>
          <a:xfrm>
            <a:off x="2941638" y="1577975"/>
            <a:ext cx="1511300" cy="1293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28" name="Rectangle 20"/>
          <p:cNvSpPr>
            <a:spLocks noChangeArrowheads="1"/>
          </p:cNvSpPr>
          <p:nvPr/>
        </p:nvSpPr>
        <p:spPr bwMode="white">
          <a:xfrm>
            <a:off x="2901950" y="2087563"/>
            <a:ext cx="1493838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社区需求 </a:t>
            </a:r>
          </a:p>
        </p:txBody>
      </p:sp>
      <p:sp>
        <p:nvSpPr>
          <p:cNvPr id="23567" name="Oval 24"/>
          <p:cNvSpPr/>
          <p:nvPr/>
        </p:nvSpPr>
        <p:spPr>
          <a:xfrm>
            <a:off x="7489825" y="1643063"/>
            <a:ext cx="1439863" cy="1423987"/>
          </a:xfrm>
          <a:prstGeom prst="ellipse">
            <a:avLst/>
          </a:prstGeom>
          <a:gradFill rotWithShape="1">
            <a:gsLst>
              <a:gs pos="0">
                <a:srgbClr val="FF6161"/>
              </a:gs>
              <a:gs pos="100000">
                <a:srgbClr val="511F1F"/>
              </a:gs>
            </a:gsLst>
            <a:lin ang="5400000" scaled="1"/>
            <a:tileRect/>
          </a:gradFill>
          <a:ln w="38100" cap="flat" cmpd="sng">
            <a:solidFill>
              <a:srgbClr val="F8F8F8">
                <a:alpha val="79999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568" name="Picture 25" descr="cir_lighteffect0"/>
          <p:cNvPicPr>
            <a:picLocks noChangeAspect="1"/>
          </p:cNvPicPr>
          <p:nvPr/>
        </p:nvPicPr>
        <p:blipFill>
          <a:blip r:embed="rId2">
            <a:lum bright="17999" contrast="-12000"/>
          </a:blip>
          <a:stretch>
            <a:fillRect/>
          </a:stretch>
        </p:blipFill>
        <p:spPr>
          <a:xfrm>
            <a:off x="7448550" y="1577975"/>
            <a:ext cx="1511300" cy="1293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34" name="Rectangle 26"/>
          <p:cNvSpPr>
            <a:spLocks noChangeArrowheads="1"/>
          </p:cNvSpPr>
          <p:nvPr/>
        </p:nvSpPr>
        <p:spPr bwMode="white">
          <a:xfrm>
            <a:off x="7472363" y="2058988"/>
            <a:ext cx="1493838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教育环境</a:t>
            </a:r>
          </a:p>
        </p:txBody>
      </p:sp>
      <p:grpSp>
        <p:nvGrpSpPr>
          <p:cNvPr id="23570" name="Group 35"/>
          <p:cNvGrpSpPr/>
          <p:nvPr/>
        </p:nvGrpSpPr>
        <p:grpSpPr>
          <a:xfrm>
            <a:off x="2879725" y="1524000"/>
            <a:ext cx="6280150" cy="4511675"/>
            <a:chOff x="854" y="1094"/>
            <a:chExt cx="3956" cy="2842"/>
          </a:xfrm>
        </p:grpSpPr>
        <p:sp>
          <p:nvSpPr>
            <p:cNvPr id="23571" name="Oval 8"/>
            <p:cNvSpPr/>
            <p:nvPr/>
          </p:nvSpPr>
          <p:spPr>
            <a:xfrm>
              <a:off x="3771" y="2821"/>
              <a:ext cx="1039" cy="1038"/>
            </a:xfrm>
            <a:prstGeom prst="ellipse">
              <a:avLst/>
            </a:prstGeom>
            <a:noFill/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3572" name="Oval 9"/>
            <p:cNvSpPr/>
            <p:nvPr/>
          </p:nvSpPr>
          <p:spPr>
            <a:xfrm>
              <a:off x="2045" y="1725"/>
              <a:ext cx="1563" cy="1564"/>
            </a:xfrm>
            <a:prstGeom prst="ellipse">
              <a:avLst/>
            </a:prstGeom>
            <a:noFill/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3573" name="Line 10"/>
            <p:cNvSpPr/>
            <p:nvPr/>
          </p:nvSpPr>
          <p:spPr>
            <a:xfrm flipV="1">
              <a:off x="1885" y="2964"/>
              <a:ext cx="307" cy="192"/>
            </a:xfrm>
            <a:prstGeom prst="line">
              <a:avLst/>
            </a:prstGeom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4" name="Line 11"/>
            <p:cNvSpPr/>
            <p:nvPr/>
          </p:nvSpPr>
          <p:spPr>
            <a:xfrm flipV="1">
              <a:off x="1832" y="2869"/>
              <a:ext cx="306" cy="192"/>
            </a:xfrm>
            <a:prstGeom prst="line">
              <a:avLst/>
            </a:prstGeom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5" name="Line 12"/>
            <p:cNvSpPr/>
            <p:nvPr/>
          </p:nvSpPr>
          <p:spPr>
            <a:xfrm flipV="1">
              <a:off x="3502" y="1931"/>
              <a:ext cx="307" cy="192"/>
            </a:xfrm>
            <a:prstGeom prst="line">
              <a:avLst/>
            </a:prstGeom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6" name="Line 13"/>
            <p:cNvSpPr/>
            <p:nvPr/>
          </p:nvSpPr>
          <p:spPr>
            <a:xfrm flipV="1">
              <a:off x="3448" y="1836"/>
              <a:ext cx="308" cy="192"/>
            </a:xfrm>
            <a:prstGeom prst="line">
              <a:avLst/>
            </a:prstGeom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7" name="Oval 17"/>
            <p:cNvSpPr/>
            <p:nvPr/>
          </p:nvSpPr>
          <p:spPr>
            <a:xfrm>
              <a:off x="891" y="2899"/>
              <a:ext cx="1038" cy="1037"/>
            </a:xfrm>
            <a:prstGeom prst="ellipse">
              <a:avLst/>
            </a:prstGeom>
            <a:noFill/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3578" name="Oval 21"/>
            <p:cNvSpPr/>
            <p:nvPr/>
          </p:nvSpPr>
          <p:spPr>
            <a:xfrm>
              <a:off x="854" y="1094"/>
              <a:ext cx="1039" cy="1037"/>
            </a:xfrm>
            <a:prstGeom prst="ellipse">
              <a:avLst/>
            </a:prstGeom>
            <a:noFill/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3579" name="Line 22"/>
            <p:cNvSpPr/>
            <p:nvPr/>
          </p:nvSpPr>
          <p:spPr>
            <a:xfrm>
              <a:off x="1814" y="1863"/>
              <a:ext cx="354" cy="216"/>
            </a:xfrm>
            <a:prstGeom prst="line">
              <a:avLst/>
            </a:prstGeom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0" name="Line 23"/>
            <p:cNvSpPr/>
            <p:nvPr/>
          </p:nvSpPr>
          <p:spPr>
            <a:xfrm>
              <a:off x="1760" y="1954"/>
              <a:ext cx="355" cy="216"/>
            </a:xfrm>
            <a:prstGeom prst="line">
              <a:avLst/>
            </a:prstGeom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1" name="Oval 27"/>
            <p:cNvSpPr/>
            <p:nvPr/>
          </p:nvSpPr>
          <p:spPr>
            <a:xfrm>
              <a:off x="3693" y="1094"/>
              <a:ext cx="1038" cy="1037"/>
            </a:xfrm>
            <a:prstGeom prst="ellipse">
              <a:avLst/>
            </a:prstGeom>
            <a:noFill/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3582" name="Line 28"/>
            <p:cNvSpPr/>
            <p:nvPr/>
          </p:nvSpPr>
          <p:spPr>
            <a:xfrm>
              <a:off x="3555" y="2784"/>
              <a:ext cx="354" cy="216"/>
            </a:xfrm>
            <a:prstGeom prst="line">
              <a:avLst/>
            </a:prstGeom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3" name="Line 29"/>
            <p:cNvSpPr/>
            <p:nvPr/>
          </p:nvSpPr>
          <p:spPr>
            <a:xfrm>
              <a:off x="3501" y="2875"/>
              <a:ext cx="355" cy="217"/>
            </a:xfrm>
            <a:prstGeom prst="line">
              <a:avLst/>
            </a:prstGeom>
            <a:ln w="127000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" name="标题 9">
            <a:extLst>
              <a:ext uri="{FF2B5EF4-FFF2-40B4-BE49-F238E27FC236}">
                <a16:creationId xmlns:a16="http://schemas.microsoft.com/office/drawing/2014/main" id="{03D91E75-9AA7-3B79-7591-0BBC8B230252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2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838200" y="1327785"/>
            <a:ext cx="12628880" cy="4453255"/>
          </a:xfrm>
        </p:spPr>
        <p:txBody>
          <a:bodyPr vert="horz" wrap="square" lIns="91440" tIns="45720" rIns="91440" bIns="45720" numCol="1" anchor="t" anchorCtr="0" compatLnSpc="1">
            <a:normAutofit fontScale="97500" lnSpcReduction="1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举例：社区居民健康知识评估表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姓名：          性别：           年龄：           居住小区：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请在以下选项“ ”内打“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Symbol" panose="05050102010706020507" pitchFamily="18" charset="2"/>
              </a:rPr>
              <a:t>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”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s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评估指标                                                  评估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1.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您对自身健康状况了解吗                              知道     不知道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2.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您了解不良生活方式对健康的影响吗          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知道     不知道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3.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您觉得控制体重困难吗                                 是        否 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4.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您觉得饮食中限盐困难吗                             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是        否 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、、、、、、、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用什么样的健康教育形式：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上课  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讨论 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个体化指导或咨询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                        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发放资料   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5.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其他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请您列出您最想知道和了解的健康教育内容：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谢谢您的合作！    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护士签名：                      日期：  年    月     日</a:t>
            </a:r>
          </a:p>
        </p:txBody>
      </p:sp>
      <p:sp>
        <p:nvSpPr>
          <p:cNvPr id="24579" name="Line 4"/>
          <p:cNvSpPr/>
          <p:nvPr/>
        </p:nvSpPr>
        <p:spPr>
          <a:xfrm>
            <a:off x="1905000" y="1295400"/>
            <a:ext cx="9158605" cy="3238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0" name="Line 5"/>
          <p:cNvSpPr/>
          <p:nvPr/>
        </p:nvSpPr>
        <p:spPr>
          <a:xfrm>
            <a:off x="1905000" y="1600200"/>
            <a:ext cx="9199245" cy="381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1" name="Line 6"/>
          <p:cNvSpPr/>
          <p:nvPr/>
        </p:nvSpPr>
        <p:spPr>
          <a:xfrm>
            <a:off x="2273300" y="5943600"/>
            <a:ext cx="7683500" cy="25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3" name="Line 8"/>
          <p:cNvSpPr/>
          <p:nvPr/>
        </p:nvSpPr>
        <p:spPr>
          <a:xfrm>
            <a:off x="3200400" y="5638800"/>
            <a:ext cx="1003300" cy="12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54" name="标题 9"/>
          <p:cNvSpPr/>
          <p:nvPr/>
        </p:nvSpPr>
        <p:spPr>
          <a:xfrm>
            <a:off x="857250" y="717867"/>
            <a:ext cx="4343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一、社区健康教育程序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A2534133-6D71-8F59-8F30-52804335C71A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9"/>
          <p:cNvSpPr>
            <a:spLocks noGrp="1"/>
          </p:cNvSpPr>
          <p:nvPr>
            <p:ph type="subTitle" idx="4294967295"/>
          </p:nvPr>
        </p:nvSpPr>
        <p:spPr>
          <a:xfrm>
            <a:off x="1600200" y="1905000"/>
            <a:ext cx="10671810" cy="380492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确定健康教育项目 </a:t>
            </a: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0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重要性：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该问题对人群健康威胁的严重性 </a:t>
            </a: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发病率、死亡率、危险因素、结局 </a:t>
            </a: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0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可行性：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危险因素的可干预程度 </a:t>
            </a: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                明确性、客观指标、是否预防措施、可操作性 </a:t>
            </a: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0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有效性：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成本效益分析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3B7FEE01-8F8F-FDF8-2F9B-389319AA846D}"/>
              </a:ext>
            </a:extLst>
          </p:cNvPr>
          <p:cNvSpPr/>
          <p:nvPr/>
        </p:nvSpPr>
        <p:spPr>
          <a:xfrm>
            <a:off x="857250" y="717867"/>
            <a:ext cx="4343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一、社区健康教育程序</a:t>
            </a:r>
          </a:p>
        </p:txBody>
      </p:sp>
      <p:sp>
        <p:nvSpPr>
          <p:cNvPr id="3" name="标题 9">
            <a:extLst>
              <a:ext uri="{FF2B5EF4-FFF2-40B4-BE49-F238E27FC236}">
                <a16:creationId xmlns:a16="http://schemas.microsoft.com/office/drawing/2014/main" id="{07BCD5CE-9569-A49F-F199-E0D171AF0E67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3"/>
          <p:cNvSpPr/>
          <p:nvPr/>
        </p:nvSpPr>
        <p:spPr>
          <a:xfrm>
            <a:off x="4360863" y="2603500"/>
            <a:ext cx="5335587" cy="522288"/>
          </a:xfrm>
          <a:prstGeom prst="roundRect">
            <a:avLst>
              <a:gd name="adj" fmla="val 11505"/>
            </a:avLst>
          </a:prstGeom>
          <a:solidFill>
            <a:srgbClr val="009999">
              <a:alpha val="50195"/>
            </a:srgbClr>
          </a:solidFill>
          <a:ln w="6350">
            <a:noFill/>
          </a:ln>
        </p:spPr>
        <p:txBody>
          <a:bodyPr wrap="none" anchor="ctr" anchorCtr="0"/>
          <a:lstStyle/>
          <a:p>
            <a:pPr algn="ctr"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627" name="Group 4"/>
          <p:cNvGrpSpPr/>
          <p:nvPr/>
        </p:nvGrpSpPr>
        <p:grpSpPr>
          <a:xfrm>
            <a:off x="2654300" y="2616200"/>
            <a:ext cx="2219325" cy="522288"/>
            <a:chOff x="370" y="2169"/>
            <a:chExt cx="1790" cy="433"/>
          </a:xfrm>
        </p:grpSpPr>
        <p:sp>
          <p:nvSpPr>
            <p:cNvPr id="2" name="AutoShape 5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3" name="Freeform 6"/>
            <p:cNvSpPr/>
            <p:nvPr/>
          </p:nvSpPr>
          <p:spPr bwMode="gray">
            <a:xfrm>
              <a:off x="370" y="2169"/>
              <a:ext cx="1549" cy="43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1069" y="0"/>
                </a:cxn>
                <a:cxn ang="0">
                  <a:pos x="1069" y="198"/>
                </a:cxn>
                <a:cxn ang="0">
                  <a:pos x="1055" y="270"/>
                </a:cxn>
                <a:cxn ang="0">
                  <a:pos x="987" y="302"/>
                </a:cxn>
                <a:cxn ang="0">
                  <a:pos x="0" y="307"/>
                </a:cxn>
                <a:cxn ang="0">
                  <a:pos x="0" y="89"/>
                </a:cxn>
                <a:cxn ang="0">
                  <a:pos x="21" y="18"/>
                </a:cxn>
                <a:cxn ang="0">
                  <a:pos x="83" y="0"/>
                </a:cxn>
              </a:cxnLst>
              <a:rect l="0" t="0" r="r" b="b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shade val="63529"/>
                    <a:invGamma/>
                  </a:srgbClr>
                </a:gs>
                <a:gs pos="50000">
                  <a:srgbClr val="009999"/>
                </a:gs>
                <a:gs pos="100000">
                  <a:srgbClr val="009999">
                    <a:gamma/>
                    <a:shade val="63529"/>
                    <a:invGamma/>
                  </a:srgbClr>
                </a:gs>
              </a:gsLst>
              <a:lin ang="5400000" scaled="1"/>
            </a:gradFill>
            <a:ln w="28575" cap="flat" cmpd="sng">
              <a:solidFill>
                <a:srgbClr val="FFFFFF"/>
              </a:solidFill>
              <a:prstDash val="solid"/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</p:grpSp>
      <p:sp>
        <p:nvSpPr>
          <p:cNvPr id="26628" name="AutoShape 7"/>
          <p:cNvSpPr/>
          <p:nvPr/>
        </p:nvSpPr>
        <p:spPr>
          <a:xfrm>
            <a:off x="4300538" y="3302000"/>
            <a:ext cx="5400675" cy="522288"/>
          </a:xfrm>
          <a:prstGeom prst="roundRect">
            <a:avLst>
              <a:gd name="adj" fmla="val 11505"/>
            </a:avLst>
          </a:prstGeom>
          <a:solidFill>
            <a:schemeClr val="accent1">
              <a:alpha val="50195"/>
            </a:schemeClr>
          </a:solidFill>
          <a:ln w="6350">
            <a:noFill/>
          </a:ln>
        </p:spPr>
        <p:txBody>
          <a:bodyPr wrap="none" anchor="ctr" anchorCtr="0"/>
          <a:lstStyle/>
          <a:p>
            <a:pPr algn="ctr"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629" name="Group 8"/>
          <p:cNvGrpSpPr/>
          <p:nvPr/>
        </p:nvGrpSpPr>
        <p:grpSpPr>
          <a:xfrm>
            <a:off x="2667000" y="3314700"/>
            <a:ext cx="2168525" cy="522288"/>
            <a:chOff x="370" y="2169"/>
            <a:chExt cx="1790" cy="433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1918" y="2249"/>
              <a:ext cx="242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gray">
            <a:xfrm>
              <a:off x="370" y="2169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>
              <a:solidFill>
                <a:srgbClr val="FFFFFF"/>
              </a:solidFill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</p:grpSp>
      <p:sp>
        <p:nvSpPr>
          <p:cNvPr id="26630" name="AutoShape 11"/>
          <p:cNvSpPr/>
          <p:nvPr/>
        </p:nvSpPr>
        <p:spPr>
          <a:xfrm>
            <a:off x="4362450" y="1184275"/>
            <a:ext cx="5330825" cy="522288"/>
          </a:xfrm>
          <a:prstGeom prst="roundRect">
            <a:avLst>
              <a:gd name="adj" fmla="val 11505"/>
            </a:avLst>
          </a:prstGeom>
          <a:solidFill>
            <a:schemeClr val="accent2">
              <a:alpha val="50195"/>
            </a:schemeClr>
          </a:solidFill>
          <a:ln w="6350">
            <a:noFill/>
          </a:ln>
        </p:spPr>
        <p:txBody>
          <a:bodyPr wrap="none" anchor="ctr" anchorCtr="0"/>
          <a:lstStyle/>
          <a:p>
            <a:pPr algn="ctr"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631" name="Group 12"/>
          <p:cNvGrpSpPr/>
          <p:nvPr/>
        </p:nvGrpSpPr>
        <p:grpSpPr>
          <a:xfrm>
            <a:off x="2667000" y="1168400"/>
            <a:ext cx="2225675" cy="522288"/>
            <a:chOff x="378" y="1065"/>
            <a:chExt cx="1785" cy="433"/>
          </a:xfrm>
        </p:grpSpPr>
        <p:sp>
          <p:nvSpPr>
            <p:cNvPr id="4" name="AutoShape 13"/>
            <p:cNvSpPr>
              <a:spLocks noChangeArrowheads="1"/>
            </p:cNvSpPr>
            <p:nvPr/>
          </p:nvSpPr>
          <p:spPr bwMode="gray">
            <a:xfrm>
              <a:off x="1921" y="1152"/>
              <a:ext cx="242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5" name="Freeform 14"/>
            <p:cNvSpPr/>
            <p:nvPr/>
          </p:nvSpPr>
          <p:spPr bwMode="gray">
            <a:xfrm>
              <a:off x="378" y="1065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275"/>
                    <a:invGamma/>
                  </a:schemeClr>
                </a:gs>
              </a:gsLst>
              <a:lin ang="5400000" scaled="1"/>
            </a:gradFill>
            <a:ln w="28575">
              <a:solidFill>
                <a:srgbClr val="FFFFFF"/>
              </a:solidFill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</p:grpSp>
      <p:sp>
        <p:nvSpPr>
          <p:cNvPr id="26632" name="AutoShape 19"/>
          <p:cNvSpPr/>
          <p:nvPr/>
        </p:nvSpPr>
        <p:spPr>
          <a:xfrm>
            <a:off x="4327525" y="1887538"/>
            <a:ext cx="5356225" cy="522287"/>
          </a:xfrm>
          <a:prstGeom prst="roundRect">
            <a:avLst>
              <a:gd name="adj" fmla="val 11505"/>
            </a:avLst>
          </a:prstGeom>
          <a:solidFill>
            <a:schemeClr val="bg1">
              <a:alpha val="50195"/>
            </a:schemeClr>
          </a:solidFill>
          <a:ln w="6350">
            <a:noFill/>
          </a:ln>
        </p:spPr>
        <p:txBody>
          <a:bodyPr wrap="none" anchor="ctr" anchorCtr="0"/>
          <a:lstStyle/>
          <a:p>
            <a:pPr algn="ctr"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633" name="Group 20"/>
          <p:cNvGrpSpPr/>
          <p:nvPr/>
        </p:nvGrpSpPr>
        <p:grpSpPr>
          <a:xfrm>
            <a:off x="2619375" y="1879600"/>
            <a:ext cx="2244725" cy="522288"/>
            <a:chOff x="370" y="2169"/>
            <a:chExt cx="1790" cy="433"/>
          </a:xfrm>
        </p:grpSpPr>
        <p:sp>
          <p:nvSpPr>
            <p:cNvPr id="8" name="AutoShape 21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3"/>
              </a:avLst>
            </a:prstGeom>
            <a:solidFill>
              <a:srgbClr val="FFFFFF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9" name="Freeform 22"/>
            <p:cNvSpPr/>
            <p:nvPr/>
          </p:nvSpPr>
          <p:spPr bwMode="gray">
            <a:xfrm>
              <a:off x="370" y="2169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FFFFFF"/>
              </a:solidFill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</p:grpSp>
      <p:sp>
        <p:nvSpPr>
          <p:cNvPr id="26634" name="Rectangle 26"/>
          <p:cNvSpPr/>
          <p:nvPr/>
        </p:nvSpPr>
        <p:spPr>
          <a:xfrm>
            <a:off x="2746375" y="1231900"/>
            <a:ext cx="18367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What object</a:t>
            </a:r>
          </a:p>
        </p:txBody>
      </p:sp>
      <p:sp>
        <p:nvSpPr>
          <p:cNvPr id="26635" name="Rectangle 27"/>
          <p:cNvSpPr/>
          <p:nvPr/>
        </p:nvSpPr>
        <p:spPr>
          <a:xfrm>
            <a:off x="2682875" y="2019300"/>
            <a:ext cx="18367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What</a:t>
            </a:r>
          </a:p>
        </p:txBody>
      </p:sp>
      <p:sp>
        <p:nvSpPr>
          <p:cNvPr id="26636" name="Rectangle 29"/>
          <p:cNvSpPr/>
          <p:nvPr/>
        </p:nvSpPr>
        <p:spPr>
          <a:xfrm>
            <a:off x="2682875" y="2673350"/>
            <a:ext cx="18367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When</a:t>
            </a:r>
          </a:p>
        </p:txBody>
      </p:sp>
      <p:sp>
        <p:nvSpPr>
          <p:cNvPr id="26637" name="Rectangle 30"/>
          <p:cNvSpPr/>
          <p:nvPr/>
        </p:nvSpPr>
        <p:spPr>
          <a:xfrm>
            <a:off x="2759075" y="3376613"/>
            <a:ext cx="18367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Where</a:t>
            </a:r>
          </a:p>
        </p:txBody>
      </p:sp>
      <p:sp>
        <p:nvSpPr>
          <p:cNvPr id="26638" name="Text Box 31"/>
          <p:cNvSpPr txBox="1"/>
          <p:nvPr/>
        </p:nvSpPr>
        <p:spPr>
          <a:xfrm>
            <a:off x="4876800" y="1196975"/>
            <a:ext cx="4800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目标（长期  短期）</a:t>
            </a:r>
          </a:p>
        </p:txBody>
      </p:sp>
      <p:sp>
        <p:nvSpPr>
          <p:cNvPr id="26639" name="Text Box 32"/>
          <p:cNvSpPr txBox="1"/>
          <p:nvPr/>
        </p:nvSpPr>
        <p:spPr>
          <a:xfrm>
            <a:off x="4889500" y="1897063"/>
            <a:ext cx="46085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内容</a:t>
            </a:r>
          </a:p>
        </p:txBody>
      </p:sp>
      <p:sp>
        <p:nvSpPr>
          <p:cNvPr id="26640" name="Text Box 34"/>
          <p:cNvSpPr txBox="1"/>
          <p:nvPr/>
        </p:nvSpPr>
        <p:spPr>
          <a:xfrm>
            <a:off x="4876800" y="2619375"/>
            <a:ext cx="46085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时间</a:t>
            </a:r>
          </a:p>
        </p:txBody>
      </p:sp>
      <p:sp>
        <p:nvSpPr>
          <p:cNvPr id="26641" name="Text Box 35"/>
          <p:cNvSpPr txBox="1"/>
          <p:nvPr/>
        </p:nvSpPr>
        <p:spPr>
          <a:xfrm>
            <a:off x="4876800" y="3317875"/>
            <a:ext cx="4800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地点</a:t>
            </a:r>
          </a:p>
        </p:txBody>
      </p:sp>
      <p:sp>
        <p:nvSpPr>
          <p:cNvPr id="26642" name="AutoShape 3"/>
          <p:cNvSpPr/>
          <p:nvPr/>
        </p:nvSpPr>
        <p:spPr>
          <a:xfrm>
            <a:off x="4335463" y="5486400"/>
            <a:ext cx="5335587" cy="522288"/>
          </a:xfrm>
          <a:prstGeom prst="roundRect">
            <a:avLst>
              <a:gd name="adj" fmla="val 11505"/>
            </a:avLst>
          </a:prstGeom>
          <a:solidFill>
            <a:srgbClr val="009999">
              <a:alpha val="50195"/>
            </a:srgbClr>
          </a:solidFill>
          <a:ln w="6350">
            <a:noFill/>
          </a:ln>
        </p:spPr>
        <p:txBody>
          <a:bodyPr wrap="none" anchor="ctr" anchorCtr="0"/>
          <a:lstStyle/>
          <a:p>
            <a:pPr algn="ctr"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643" name="Group 4"/>
          <p:cNvGrpSpPr/>
          <p:nvPr/>
        </p:nvGrpSpPr>
        <p:grpSpPr>
          <a:xfrm>
            <a:off x="2692400" y="5461000"/>
            <a:ext cx="2168525" cy="522288"/>
            <a:chOff x="370" y="2169"/>
            <a:chExt cx="1790" cy="433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>
              <a:off x="1918" y="2249"/>
              <a:ext cx="242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gray">
            <a:xfrm>
              <a:off x="370" y="2169"/>
              <a:ext cx="1549" cy="43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1069" y="0"/>
                </a:cxn>
                <a:cxn ang="0">
                  <a:pos x="1069" y="198"/>
                </a:cxn>
                <a:cxn ang="0">
                  <a:pos x="1055" y="270"/>
                </a:cxn>
                <a:cxn ang="0">
                  <a:pos x="987" y="302"/>
                </a:cxn>
                <a:cxn ang="0">
                  <a:pos x="0" y="307"/>
                </a:cxn>
                <a:cxn ang="0">
                  <a:pos x="0" y="89"/>
                </a:cxn>
                <a:cxn ang="0">
                  <a:pos x="21" y="18"/>
                </a:cxn>
                <a:cxn ang="0">
                  <a:pos x="83" y="0"/>
                </a:cxn>
              </a:cxnLst>
              <a:rect l="0" t="0" r="r" b="b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shade val="63529"/>
                    <a:invGamma/>
                  </a:srgbClr>
                </a:gs>
                <a:gs pos="50000">
                  <a:srgbClr val="009999"/>
                </a:gs>
                <a:gs pos="100000">
                  <a:srgbClr val="009999">
                    <a:gamma/>
                    <a:shade val="63529"/>
                    <a:invGamma/>
                  </a:srgbClr>
                </a:gs>
              </a:gsLst>
              <a:lin ang="5400000" scaled="1"/>
            </a:gradFill>
            <a:ln w="28575" cap="flat" cmpd="sng">
              <a:solidFill>
                <a:srgbClr val="FFFFFF"/>
              </a:solidFill>
              <a:prstDash val="solid"/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</p:grpSp>
      <p:sp>
        <p:nvSpPr>
          <p:cNvPr id="26644" name="AutoShape 11"/>
          <p:cNvSpPr/>
          <p:nvPr/>
        </p:nvSpPr>
        <p:spPr>
          <a:xfrm>
            <a:off x="4337050" y="4016375"/>
            <a:ext cx="5330825" cy="522288"/>
          </a:xfrm>
          <a:prstGeom prst="roundRect">
            <a:avLst>
              <a:gd name="adj" fmla="val 11505"/>
            </a:avLst>
          </a:prstGeom>
          <a:solidFill>
            <a:schemeClr val="accent2">
              <a:alpha val="50195"/>
            </a:schemeClr>
          </a:solidFill>
          <a:ln w="6350">
            <a:noFill/>
          </a:ln>
        </p:spPr>
        <p:txBody>
          <a:bodyPr wrap="none" anchor="ctr" anchorCtr="0"/>
          <a:lstStyle/>
          <a:p>
            <a:pPr algn="ctr"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645" name="Group 12"/>
          <p:cNvGrpSpPr/>
          <p:nvPr/>
        </p:nvGrpSpPr>
        <p:grpSpPr>
          <a:xfrm>
            <a:off x="2705100" y="4000500"/>
            <a:ext cx="2162175" cy="522288"/>
            <a:chOff x="378" y="1065"/>
            <a:chExt cx="1785" cy="433"/>
          </a:xfrm>
        </p:grpSpPr>
        <p:sp>
          <p:nvSpPr>
            <p:cNvPr id="14" name="AutoShape 13"/>
            <p:cNvSpPr>
              <a:spLocks noChangeArrowheads="1"/>
            </p:cNvSpPr>
            <p:nvPr/>
          </p:nvSpPr>
          <p:spPr bwMode="gray">
            <a:xfrm>
              <a:off x="1921" y="1152"/>
              <a:ext cx="242" cy="240"/>
            </a:xfrm>
            <a:prstGeom prst="rightArrow">
              <a:avLst>
                <a:gd name="adj1" fmla="val 50000"/>
                <a:gd name="adj2" fmla="val 59422"/>
              </a:avLst>
            </a:prstGeom>
            <a:solidFill>
              <a:srgbClr val="F8F8F8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gray">
            <a:xfrm>
              <a:off x="378" y="1065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275"/>
                    <a:invGamma/>
                  </a:schemeClr>
                </a:gs>
              </a:gsLst>
              <a:lin ang="5400000" scaled="1"/>
            </a:gradFill>
            <a:ln w="28575">
              <a:solidFill>
                <a:srgbClr val="FFFFFF"/>
              </a:solidFill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</p:grpSp>
      <p:sp>
        <p:nvSpPr>
          <p:cNvPr id="26646" name="AutoShape 19"/>
          <p:cNvSpPr/>
          <p:nvPr/>
        </p:nvSpPr>
        <p:spPr>
          <a:xfrm>
            <a:off x="4302125" y="4706938"/>
            <a:ext cx="5356225" cy="522287"/>
          </a:xfrm>
          <a:prstGeom prst="roundRect">
            <a:avLst>
              <a:gd name="adj" fmla="val 11505"/>
            </a:avLst>
          </a:prstGeom>
          <a:solidFill>
            <a:schemeClr val="bg1">
              <a:alpha val="50195"/>
            </a:schemeClr>
          </a:solidFill>
          <a:ln w="6350">
            <a:noFill/>
          </a:ln>
        </p:spPr>
        <p:txBody>
          <a:bodyPr wrap="none" anchor="ctr" anchorCtr="0"/>
          <a:lstStyle/>
          <a:p>
            <a:pPr algn="ctr"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647" name="Group 20"/>
          <p:cNvGrpSpPr/>
          <p:nvPr/>
        </p:nvGrpSpPr>
        <p:grpSpPr>
          <a:xfrm>
            <a:off x="2720975" y="4711700"/>
            <a:ext cx="2117725" cy="522288"/>
            <a:chOff x="370" y="2169"/>
            <a:chExt cx="1790" cy="433"/>
          </a:xfrm>
        </p:grpSpPr>
        <p:sp>
          <p:nvSpPr>
            <p:cNvPr id="22" name="AutoShape 21"/>
            <p:cNvSpPr>
              <a:spLocks noChangeArrowheads="1"/>
            </p:cNvSpPr>
            <p:nvPr/>
          </p:nvSpPr>
          <p:spPr bwMode="gray">
            <a:xfrm>
              <a:off x="1917" y="2249"/>
              <a:ext cx="243" cy="240"/>
            </a:xfrm>
            <a:prstGeom prst="rightArrow">
              <a:avLst>
                <a:gd name="adj1" fmla="val 50000"/>
                <a:gd name="adj2" fmla="val 59423"/>
              </a:avLst>
            </a:prstGeom>
            <a:solidFill>
              <a:srgbClr val="FFFFFF"/>
            </a:solidFill>
            <a:ln w="9525">
              <a:noFill/>
              <a:miter lim="800000"/>
            </a:ln>
            <a:effectLst>
              <a:outerShdw dist="71842" dir="2700000" algn="ctr" rotWithShape="0">
                <a:srgbClr val="010101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gray">
            <a:xfrm>
              <a:off x="370" y="2169"/>
              <a:ext cx="1549" cy="433"/>
            </a:xfrm>
            <a:custGeom>
              <a:avLst/>
              <a:gdLst>
                <a:gd name="T0" fmla="*/ 83 w 1071"/>
                <a:gd name="T1" fmla="*/ 0 h 307"/>
                <a:gd name="T2" fmla="*/ 1069 w 1071"/>
                <a:gd name="T3" fmla="*/ 0 h 307"/>
                <a:gd name="T4" fmla="*/ 1069 w 1071"/>
                <a:gd name="T5" fmla="*/ 198 h 307"/>
                <a:gd name="T6" fmla="*/ 1055 w 1071"/>
                <a:gd name="T7" fmla="*/ 270 h 307"/>
                <a:gd name="T8" fmla="*/ 987 w 1071"/>
                <a:gd name="T9" fmla="*/ 302 h 307"/>
                <a:gd name="T10" fmla="*/ 0 w 1071"/>
                <a:gd name="T11" fmla="*/ 307 h 307"/>
                <a:gd name="T12" fmla="*/ 0 w 1071"/>
                <a:gd name="T13" fmla="*/ 89 h 307"/>
                <a:gd name="T14" fmla="*/ 21 w 1071"/>
                <a:gd name="T15" fmla="*/ 18 h 307"/>
                <a:gd name="T16" fmla="*/ 83 w 1071"/>
                <a:gd name="T17" fmla="*/ 0 h 3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1"/>
                <a:gd name="T28" fmla="*/ 0 h 307"/>
                <a:gd name="T29" fmla="*/ 1071 w 1071"/>
                <a:gd name="T30" fmla="*/ 307 h 3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1" h="307">
                  <a:moveTo>
                    <a:pt x="83" y="0"/>
                  </a:moveTo>
                  <a:lnTo>
                    <a:pt x="1069" y="0"/>
                  </a:lnTo>
                  <a:cubicBezTo>
                    <a:pt x="1069" y="0"/>
                    <a:pt x="1069" y="99"/>
                    <a:pt x="1069" y="198"/>
                  </a:cubicBezTo>
                  <a:cubicBezTo>
                    <a:pt x="1069" y="198"/>
                    <a:pt x="1071" y="248"/>
                    <a:pt x="1055" y="270"/>
                  </a:cubicBezTo>
                  <a:cubicBezTo>
                    <a:pt x="1043" y="288"/>
                    <a:pt x="1019" y="302"/>
                    <a:pt x="987" y="302"/>
                  </a:cubicBezTo>
                  <a:cubicBezTo>
                    <a:pt x="488" y="303"/>
                    <a:pt x="0" y="307"/>
                    <a:pt x="0" y="307"/>
                  </a:cubicBezTo>
                  <a:lnTo>
                    <a:pt x="0" y="89"/>
                  </a:lnTo>
                  <a:cubicBezTo>
                    <a:pt x="3" y="41"/>
                    <a:pt x="7" y="33"/>
                    <a:pt x="21" y="18"/>
                  </a:cubicBezTo>
                  <a:cubicBezTo>
                    <a:pt x="35" y="3"/>
                    <a:pt x="66" y="1"/>
                    <a:pt x="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FFFFFF"/>
              </a:solidFill>
              <a:round/>
            </a:ln>
            <a:effectLst>
              <a:outerShdw dist="7184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endParaRPr>
            </a:p>
          </p:txBody>
        </p:sp>
      </p:grpSp>
      <p:sp>
        <p:nvSpPr>
          <p:cNvPr id="26648" name="Rectangle 26"/>
          <p:cNvSpPr/>
          <p:nvPr/>
        </p:nvSpPr>
        <p:spPr>
          <a:xfrm>
            <a:off x="2771775" y="4051300"/>
            <a:ext cx="18367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Who</a:t>
            </a:r>
          </a:p>
        </p:txBody>
      </p:sp>
      <p:sp>
        <p:nvSpPr>
          <p:cNvPr id="26649" name="Rectangle 27"/>
          <p:cNvSpPr/>
          <p:nvPr/>
        </p:nvSpPr>
        <p:spPr>
          <a:xfrm>
            <a:off x="2759075" y="4749800"/>
            <a:ext cx="183673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How</a:t>
            </a:r>
          </a:p>
        </p:txBody>
      </p:sp>
      <p:sp>
        <p:nvSpPr>
          <p:cNvPr id="26650" name="Rectangle 29"/>
          <p:cNvSpPr/>
          <p:nvPr/>
        </p:nvSpPr>
        <p:spPr>
          <a:xfrm>
            <a:off x="2720975" y="5375275"/>
            <a:ext cx="18367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How to measure</a:t>
            </a:r>
          </a:p>
        </p:txBody>
      </p:sp>
      <p:sp>
        <p:nvSpPr>
          <p:cNvPr id="26651" name="Text Box 31"/>
          <p:cNvSpPr txBox="1"/>
          <p:nvPr/>
        </p:nvSpPr>
        <p:spPr>
          <a:xfrm>
            <a:off x="4851400" y="4029075"/>
            <a:ext cx="4800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谁？对谁？（教育者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&amp;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教育对象）</a:t>
            </a:r>
          </a:p>
        </p:txBody>
      </p:sp>
      <p:sp>
        <p:nvSpPr>
          <p:cNvPr id="26652" name="Text Box 32"/>
          <p:cNvSpPr txBox="1"/>
          <p:nvPr/>
        </p:nvSpPr>
        <p:spPr>
          <a:xfrm>
            <a:off x="4851400" y="4779963"/>
            <a:ext cx="46085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如何实施？（方法、方式、教材）</a:t>
            </a:r>
          </a:p>
        </p:txBody>
      </p:sp>
      <p:sp>
        <p:nvSpPr>
          <p:cNvPr id="26653" name="Text Box 34"/>
          <p:cNvSpPr txBox="1"/>
          <p:nvPr/>
        </p:nvSpPr>
        <p:spPr>
          <a:xfrm>
            <a:off x="4851400" y="5502275"/>
            <a:ext cx="46085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如何测量（评价）</a:t>
            </a:r>
          </a:p>
        </p:txBody>
      </p:sp>
      <p:sp>
        <p:nvSpPr>
          <p:cNvPr id="26655" name="Rectangle 50"/>
          <p:cNvSpPr/>
          <p:nvPr/>
        </p:nvSpPr>
        <p:spPr>
          <a:xfrm>
            <a:off x="1844675" y="1770063"/>
            <a:ext cx="552450" cy="255333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制定健康教育计划</a:t>
            </a:r>
          </a:p>
        </p:txBody>
      </p:sp>
      <p:sp>
        <p:nvSpPr>
          <p:cNvPr id="12" name="标题 9">
            <a:extLst>
              <a:ext uri="{FF2B5EF4-FFF2-40B4-BE49-F238E27FC236}">
                <a16:creationId xmlns:a16="http://schemas.microsoft.com/office/drawing/2014/main" id="{F6F456CB-95F6-0CEB-74FA-C2CDA4FA3451}"/>
              </a:ext>
            </a:extLst>
          </p:cNvPr>
          <p:cNvSpPr/>
          <p:nvPr/>
        </p:nvSpPr>
        <p:spPr>
          <a:xfrm>
            <a:off x="762000" y="652534"/>
            <a:ext cx="4343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一、社区健康教育程序</a:t>
            </a:r>
          </a:p>
        </p:txBody>
      </p:sp>
      <p:sp>
        <p:nvSpPr>
          <p:cNvPr id="13" name="标题 9">
            <a:extLst>
              <a:ext uri="{FF2B5EF4-FFF2-40B4-BE49-F238E27FC236}">
                <a16:creationId xmlns:a16="http://schemas.microsoft.com/office/drawing/2014/main" id="{FB5A870A-78A9-BD07-83ED-BDD18D0CB952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/>
          <p:nvPr/>
        </p:nvSpPr>
        <p:spPr>
          <a:xfrm rot="3419336">
            <a:off x="8789988" y="1290638"/>
            <a:ext cx="923925" cy="10033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2B5276"/>
              </a:gs>
            </a:gsLst>
            <a:lin ang="5400000" scaled="1"/>
            <a:tileRect/>
          </a:gra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rot="10800000" vert="eaVert" wrap="none" anchor="ctr" anchorCtr="0"/>
          <a:lstStyle/>
          <a:p>
            <a:pPr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1" name="Rectangle 5"/>
          <p:cNvSpPr/>
          <p:nvPr/>
        </p:nvSpPr>
        <p:spPr>
          <a:xfrm rot="3419336">
            <a:off x="2935288" y="1998663"/>
            <a:ext cx="923925" cy="1003300"/>
          </a:xfrm>
          <a:prstGeom prst="rect">
            <a:avLst/>
          </a:prstGeom>
          <a:gradFill rotWithShape="1">
            <a:gsLst>
              <a:gs pos="0">
                <a:srgbClr val="CC3300"/>
              </a:gs>
              <a:gs pos="100000">
                <a:srgbClr val="5E1800"/>
              </a:gs>
            </a:gsLst>
            <a:lin ang="5400000" scaled="1"/>
            <a:tileRect/>
          </a:gra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rot="10800000" vert="eaVert" wrap="none" anchor="ctr" anchorCtr="0"/>
          <a:lstStyle/>
          <a:p>
            <a:pPr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2" name="Text Box 6"/>
          <p:cNvSpPr txBox="1"/>
          <p:nvPr/>
        </p:nvSpPr>
        <p:spPr>
          <a:xfrm>
            <a:off x="3029586" y="2293938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00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组织</a:t>
            </a:r>
          </a:p>
        </p:txBody>
      </p:sp>
      <p:sp>
        <p:nvSpPr>
          <p:cNvPr id="27653" name="Rectangle 7"/>
          <p:cNvSpPr/>
          <p:nvPr/>
        </p:nvSpPr>
        <p:spPr>
          <a:xfrm rot="3419336">
            <a:off x="4370388" y="3903663"/>
            <a:ext cx="923925" cy="10033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762D2D"/>
              </a:gs>
            </a:gsLst>
            <a:lin ang="5400000" scaled="1"/>
            <a:tileRect/>
          </a:gra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rot="10800000" vert="eaVert" wrap="none" anchor="ctr" anchorCtr="0"/>
          <a:lstStyle/>
          <a:p>
            <a:pPr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4" name="Text Box 8"/>
          <p:cNvSpPr txBox="1"/>
          <p:nvPr/>
        </p:nvSpPr>
        <p:spPr>
          <a:xfrm>
            <a:off x="4464686" y="4186238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00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准备</a:t>
            </a:r>
          </a:p>
        </p:txBody>
      </p:sp>
      <p:sp>
        <p:nvSpPr>
          <p:cNvPr id="27655" name="Rectangle 9"/>
          <p:cNvSpPr/>
          <p:nvPr/>
        </p:nvSpPr>
        <p:spPr>
          <a:xfrm rot="3419336">
            <a:off x="6440488" y="2751138"/>
            <a:ext cx="923925" cy="10033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4E6013"/>
              </a:gs>
            </a:gsLst>
            <a:lin ang="5400000" scaled="1"/>
            <a:tileRect/>
          </a:gra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dist="179605" dir="487806" algn="ctr" rotWithShape="0">
              <a:srgbClr val="000000">
                <a:alpha val="50000"/>
              </a:srgbClr>
            </a:outerShdw>
          </a:effectLst>
        </p:spPr>
        <p:txBody>
          <a:bodyPr rot="10800000" vert="eaVert" wrap="none" anchor="ctr" anchorCtr="0"/>
          <a:lstStyle/>
          <a:p>
            <a:pPr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6" name="Text Box 10"/>
          <p:cNvSpPr txBox="1"/>
          <p:nvPr/>
        </p:nvSpPr>
        <p:spPr>
          <a:xfrm>
            <a:off x="6534786" y="3046413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00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实施</a:t>
            </a:r>
          </a:p>
        </p:txBody>
      </p:sp>
      <p:sp>
        <p:nvSpPr>
          <p:cNvPr id="27657" name="Text Box 11"/>
          <p:cNvSpPr txBox="1"/>
          <p:nvPr/>
        </p:nvSpPr>
        <p:spPr>
          <a:xfrm>
            <a:off x="8681085" y="1560513"/>
            <a:ext cx="119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00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质量控制</a:t>
            </a:r>
          </a:p>
        </p:txBody>
      </p:sp>
      <p:sp>
        <p:nvSpPr>
          <p:cNvPr id="27658" name="Line 12"/>
          <p:cNvSpPr/>
          <p:nvPr/>
        </p:nvSpPr>
        <p:spPr>
          <a:xfrm>
            <a:off x="3733800" y="2952750"/>
            <a:ext cx="762000" cy="1066800"/>
          </a:xfrm>
          <a:prstGeom prst="line">
            <a:avLst/>
          </a:prstGeom>
          <a:ln w="57150" cap="rnd" cmpd="sng">
            <a:solidFill>
              <a:srgbClr val="80808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7659" name="Line 13"/>
          <p:cNvSpPr/>
          <p:nvPr/>
        </p:nvSpPr>
        <p:spPr>
          <a:xfrm flipV="1">
            <a:off x="5334000" y="3486150"/>
            <a:ext cx="1066800" cy="609600"/>
          </a:xfrm>
          <a:prstGeom prst="line">
            <a:avLst/>
          </a:prstGeom>
          <a:ln w="57150" cap="rnd" cmpd="sng">
            <a:solidFill>
              <a:srgbClr val="80808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7660" name="Line 14"/>
          <p:cNvSpPr/>
          <p:nvPr/>
        </p:nvSpPr>
        <p:spPr>
          <a:xfrm flipV="1">
            <a:off x="7467600" y="2101850"/>
            <a:ext cx="1295400" cy="774700"/>
          </a:xfrm>
          <a:prstGeom prst="line">
            <a:avLst/>
          </a:prstGeom>
          <a:ln w="57150" cap="rnd" cmpd="sng">
            <a:solidFill>
              <a:srgbClr val="80808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47471" name="Text Box 15"/>
          <p:cNvSpPr txBox="1">
            <a:spLocks noChangeArrowheads="1"/>
          </p:cNvSpPr>
          <p:nvPr/>
        </p:nvSpPr>
        <p:spPr bwMode="auto">
          <a:xfrm>
            <a:off x="4038600" y="1536700"/>
            <a:ext cx="4114800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000" kern="1200" cap="none" spc="0" normalizeH="0" baseline="0" noProof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实施健康教育</a:t>
            </a:r>
            <a:endParaRPr kumimoji="0" lang="zh-CN" altLang="en-US" sz="2000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7662" name="Text Box 16"/>
          <p:cNvSpPr txBox="1"/>
          <p:nvPr/>
        </p:nvSpPr>
        <p:spPr>
          <a:xfrm>
            <a:off x="4800600" y="4953000"/>
            <a:ext cx="20923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计划时间表 </a:t>
            </a:r>
          </a:p>
          <a:p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人员培训 </a:t>
            </a:r>
          </a:p>
          <a:p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物资准备</a:t>
            </a:r>
          </a:p>
        </p:txBody>
      </p:sp>
      <p:sp>
        <p:nvSpPr>
          <p:cNvPr id="27663" name="Text Box 18"/>
          <p:cNvSpPr txBox="1"/>
          <p:nvPr/>
        </p:nvSpPr>
        <p:spPr>
          <a:xfrm>
            <a:off x="1828800" y="3321050"/>
            <a:ext cx="196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开发领导和社区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16327C8E-4F37-7A07-D623-B2F4D3C97400}"/>
              </a:ext>
            </a:extLst>
          </p:cNvPr>
          <p:cNvSpPr/>
          <p:nvPr/>
        </p:nvSpPr>
        <p:spPr>
          <a:xfrm>
            <a:off x="857250" y="717867"/>
            <a:ext cx="4343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一、社区健康教育程序</a:t>
            </a:r>
          </a:p>
        </p:txBody>
      </p:sp>
      <p:sp>
        <p:nvSpPr>
          <p:cNvPr id="3" name="标题 9">
            <a:extLst>
              <a:ext uri="{FF2B5EF4-FFF2-40B4-BE49-F238E27FC236}">
                <a16:creationId xmlns:a16="http://schemas.microsoft.com/office/drawing/2014/main" id="{7C3D5AF3-BA7B-438F-1649-186DA57F2E01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light_shadow_m"/>
          <p:cNvPicPr>
            <a:picLocks noChangeAspect="1"/>
          </p:cNvPicPr>
          <p:nvPr/>
        </p:nvPicPr>
        <p:blipFill>
          <a:blip r:embed="rId2">
            <a:lum bright="-48001" contrast="-24001"/>
          </a:blip>
          <a:stretch>
            <a:fillRect/>
          </a:stretch>
        </p:blipFill>
        <p:spPr>
          <a:xfrm rot="-3118864">
            <a:off x="2868613" y="3370263"/>
            <a:ext cx="3255962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Freeform 4"/>
          <p:cNvSpPr/>
          <p:nvPr/>
        </p:nvSpPr>
        <p:spPr>
          <a:xfrm>
            <a:off x="3411538" y="2546350"/>
            <a:ext cx="2097087" cy="2016125"/>
          </a:xfrm>
          <a:custGeom>
            <a:avLst/>
            <a:gdLst>
              <a:gd name="txL" fmla="*/ 0 w 1335"/>
              <a:gd name="txT" fmla="*/ 0 h 1479"/>
              <a:gd name="txR" fmla="*/ 1335 w 1335"/>
              <a:gd name="txB" fmla="*/ 1479 h 147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>
                  <a:alpha val="100000"/>
                </a:srgbClr>
              </a:gs>
              <a:gs pos="100000">
                <a:srgbClr val="00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6" name="Freeform 5"/>
          <p:cNvSpPr/>
          <p:nvPr/>
        </p:nvSpPr>
        <p:spPr>
          <a:xfrm flipH="1">
            <a:off x="6503988" y="2592388"/>
            <a:ext cx="2097087" cy="2016125"/>
          </a:xfrm>
          <a:custGeom>
            <a:avLst/>
            <a:gdLst>
              <a:gd name="txL" fmla="*/ 0 w 1335"/>
              <a:gd name="txT" fmla="*/ 0 h 1479"/>
              <a:gd name="txR" fmla="*/ 1335 w 1335"/>
              <a:gd name="txB" fmla="*/ 1479 h 147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>
                  <a:alpha val="100000"/>
                </a:srgbClr>
              </a:gs>
              <a:gs pos="100000">
                <a:srgbClr val="00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8677" name="Group 6"/>
          <p:cNvGrpSpPr/>
          <p:nvPr/>
        </p:nvGrpSpPr>
        <p:grpSpPr>
          <a:xfrm>
            <a:off x="5726113" y="2541588"/>
            <a:ext cx="625475" cy="2103437"/>
            <a:chOff x="2687" y="1542"/>
            <a:chExt cx="398" cy="1542"/>
          </a:xfrm>
        </p:grpSpPr>
        <p:sp>
          <p:nvSpPr>
            <p:cNvPr id="28743" name="Freeform 7"/>
            <p:cNvSpPr/>
            <p:nvPr/>
          </p:nvSpPr>
          <p:spPr>
            <a:xfrm>
              <a:off x="2687" y="1542"/>
              <a:ext cx="398" cy="1542"/>
            </a:xfrm>
            <a:custGeom>
              <a:avLst/>
              <a:gdLst>
                <a:gd name="txL" fmla="*/ 0 w 398"/>
                <a:gd name="txT" fmla="*/ 0 h 1542"/>
                <a:gd name="txR" fmla="*/ 398 w 398"/>
                <a:gd name="txB" fmla="*/ 1542 h 1542"/>
              </a:gdLst>
              <a:ahLst/>
              <a:cxnLst>
                <a:cxn ang="0">
                  <a:pos x="229" y="318"/>
                </a:cxn>
                <a:cxn ang="0">
                  <a:pos x="80" y="240"/>
                </a:cxn>
                <a:cxn ang="0">
                  <a:pos x="10" y="1542"/>
                </a:cxn>
                <a:cxn ang="0">
                  <a:pos x="362" y="1525"/>
                </a:cxn>
                <a:cxn ang="0">
                  <a:pos x="229" y="318"/>
                </a:cxn>
              </a:cxnLst>
              <a:rect l="txL" t="txT" r="txR" b="txB"/>
              <a:pathLst>
                <a:path w="398" h="1542">
                  <a:moveTo>
                    <a:pt x="229" y="318"/>
                  </a:moveTo>
                  <a:cubicBezTo>
                    <a:pt x="169" y="114"/>
                    <a:pt x="110" y="0"/>
                    <a:pt x="80" y="240"/>
                  </a:cubicBezTo>
                  <a:cubicBezTo>
                    <a:pt x="50" y="480"/>
                    <a:pt x="0" y="1379"/>
                    <a:pt x="10" y="1542"/>
                  </a:cubicBezTo>
                  <a:lnTo>
                    <a:pt x="362" y="1525"/>
                  </a:lnTo>
                  <a:cubicBezTo>
                    <a:pt x="398" y="1321"/>
                    <a:pt x="289" y="522"/>
                    <a:pt x="229" y="318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>
                    <a:alpha val="100000"/>
                  </a:srgbClr>
                </a:gs>
                <a:gs pos="100000">
                  <a:srgbClr val="0000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 sz="2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04136" name="Freeform 8"/>
            <p:cNvSpPr/>
            <p:nvPr/>
          </p:nvSpPr>
          <p:spPr bwMode="gray">
            <a:xfrm>
              <a:off x="2811" y="1889"/>
              <a:ext cx="31" cy="562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34" y="241"/>
                </a:cxn>
                <a:cxn ang="0">
                  <a:pos x="19" y="562"/>
                </a:cxn>
                <a:cxn ang="0">
                  <a:pos x="2" y="233"/>
                </a:cxn>
                <a:cxn ang="0">
                  <a:pos x="9" y="1"/>
                </a:cxn>
              </a:cxnLst>
              <a:rect l="0" t="0" r="r" b="b"/>
              <a:pathLst>
                <a:path w="34" h="562">
                  <a:moveTo>
                    <a:pt x="9" y="1"/>
                  </a:moveTo>
                  <a:cubicBezTo>
                    <a:pt x="14" y="2"/>
                    <a:pt x="32" y="148"/>
                    <a:pt x="34" y="241"/>
                  </a:cubicBezTo>
                  <a:cubicBezTo>
                    <a:pt x="29" y="338"/>
                    <a:pt x="14" y="562"/>
                    <a:pt x="19" y="562"/>
                  </a:cubicBezTo>
                  <a:cubicBezTo>
                    <a:pt x="13" y="561"/>
                    <a:pt x="4" y="326"/>
                    <a:pt x="2" y="233"/>
                  </a:cubicBezTo>
                  <a:cubicBezTo>
                    <a:pt x="0" y="140"/>
                    <a:pt x="4" y="0"/>
                    <a:pt x="9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50000">
                  <a:schemeClr val="tx1"/>
                </a:gs>
                <a:gs pos="100000">
                  <a:srgbClr val="B2B2B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28678" name="Freeform 9"/>
          <p:cNvSpPr/>
          <p:nvPr/>
        </p:nvSpPr>
        <p:spPr>
          <a:xfrm>
            <a:off x="3910013" y="2776538"/>
            <a:ext cx="587375" cy="741362"/>
          </a:xfrm>
          <a:custGeom>
            <a:avLst/>
            <a:gdLst>
              <a:gd name="txL" fmla="*/ 0 w 368"/>
              <a:gd name="txT" fmla="*/ 0 h 543"/>
              <a:gd name="txR" fmla="*/ 368 w 368"/>
              <a:gd name="txB" fmla="*/ 543 h 5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>
                  <a:alpha val="70000"/>
                </a:schemeClr>
              </a:gs>
              <a:gs pos="100000">
                <a:srgbClr val="B2B2B2">
                  <a:alpha val="100000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9" name="Freeform 10"/>
          <p:cNvSpPr/>
          <p:nvPr/>
        </p:nvSpPr>
        <p:spPr>
          <a:xfrm flipH="1">
            <a:off x="7519988" y="2892425"/>
            <a:ext cx="530225" cy="560388"/>
          </a:xfrm>
          <a:custGeom>
            <a:avLst/>
            <a:gdLst>
              <a:gd name="txL" fmla="*/ 0 w 368"/>
              <a:gd name="txT" fmla="*/ 0 h 543"/>
              <a:gd name="txR" fmla="*/ 368 w 368"/>
              <a:gd name="txB" fmla="*/ 543 h 5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>
                  <a:alpha val="100000"/>
                </a:schemeClr>
              </a:gs>
              <a:gs pos="100000">
                <a:srgbClr val="B2B2B2">
                  <a:alpha val="100000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80" name="Oval 11"/>
          <p:cNvSpPr/>
          <p:nvPr/>
        </p:nvSpPr>
        <p:spPr>
          <a:xfrm>
            <a:off x="2514600" y="3943350"/>
            <a:ext cx="1749425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  <a:tileRect/>
          </a:gradFill>
          <a:ln w="19050">
            <a:noFill/>
          </a:ln>
        </p:spPr>
        <p:txBody>
          <a:bodyPr wrap="none" anchor="ctr" anchorCtr="0"/>
          <a:lstStyle/>
          <a:p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81" name="Oval 12"/>
          <p:cNvSpPr/>
          <p:nvPr/>
        </p:nvSpPr>
        <p:spPr>
          <a:xfrm>
            <a:off x="2589213" y="4022725"/>
            <a:ext cx="1595437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  <a:tileRect/>
          </a:gradFill>
          <a:ln w="19050">
            <a:noFill/>
          </a:ln>
        </p:spPr>
        <p:txBody>
          <a:bodyPr wrap="none" anchor="ctr" anchorCtr="0"/>
          <a:lstStyle/>
          <a:p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682" name="Picture 13" descr="circuler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363" y="4079875"/>
            <a:ext cx="1492250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4142" name="Oval 14"/>
          <p:cNvSpPr>
            <a:spLocks noChangeArrowheads="1"/>
          </p:cNvSpPr>
          <p:nvPr/>
        </p:nvSpPr>
        <p:spPr bwMode="gray">
          <a:xfrm>
            <a:off x="2646363" y="4079875"/>
            <a:ext cx="1482725" cy="1460500"/>
          </a:xfrm>
          <a:prstGeom prst="ellipse">
            <a:avLst/>
          </a:prstGeom>
          <a:gradFill rotWithShape="1">
            <a:gsLst>
              <a:gs pos="0">
                <a:srgbClr val="FFFF99">
                  <a:gamma/>
                  <a:shade val="26275"/>
                  <a:invGamma/>
                  <a:alpha val="89999"/>
                </a:srgbClr>
              </a:gs>
              <a:gs pos="50000">
                <a:srgbClr val="FFFF99">
                  <a:alpha val="45000"/>
                </a:srgbClr>
              </a:gs>
              <a:gs pos="100000">
                <a:srgbClr val="FFFF99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686" name="Freeform 15"/>
          <p:cNvSpPr/>
          <p:nvPr/>
        </p:nvSpPr>
        <p:spPr>
          <a:xfrm>
            <a:off x="2798763" y="4108450"/>
            <a:ext cx="1165225" cy="508000"/>
          </a:xfrm>
          <a:custGeom>
            <a:avLst/>
            <a:gdLst>
              <a:gd name="txL" fmla="*/ 0 w 1321"/>
              <a:gd name="txT" fmla="*/ 0 h 712"/>
              <a:gd name="txR" fmla="*/ 1321 w 1321"/>
              <a:gd name="txB" fmla="*/ 712 h 71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100000"/>
                </a:srgbClr>
              </a:gs>
              <a:gs pos="100000">
                <a:srgbClr val="FFFF99">
                  <a:alpha val="17998"/>
                </a:srgbClr>
              </a:gs>
            </a:gsLst>
            <a:lin ang="5400000" scaled="1"/>
            <a:tileRect/>
          </a:gradFill>
          <a:ln w="0">
            <a:noFill/>
          </a:ln>
        </p:spPr>
        <p:txBody>
          <a:bodyPr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8687" name="Group 16"/>
          <p:cNvGrpSpPr/>
          <p:nvPr/>
        </p:nvGrpSpPr>
        <p:grpSpPr>
          <a:xfrm rot="-1297425" flipH="1" flipV="1">
            <a:off x="2981325" y="5251450"/>
            <a:ext cx="1077913" cy="233363"/>
            <a:chOff x="1565" y="2568"/>
            <a:chExt cx="1118" cy="279"/>
          </a:xfrm>
        </p:grpSpPr>
        <p:sp>
          <p:nvSpPr>
            <p:cNvPr id="28739" name="AutoShape 17"/>
            <p:cNvSpPr/>
            <p:nvPr/>
          </p:nvSpPr>
          <p:spPr>
            <a:xfrm rot="5263130">
              <a:off x="1858" y="2276"/>
              <a:ext cx="228" cy="817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8"/>
                  </a:schemeClr>
                </a:gs>
                <a:gs pos="100000">
                  <a:srgbClr val="000000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vert="eaVert" wrap="none" anchor="ctr" anchorCtr="0"/>
            <a:lstStyle/>
            <a:p>
              <a:pPr>
                <a:buNone/>
              </a:pPr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740" name="AutoShape 18"/>
            <p:cNvSpPr/>
            <p:nvPr/>
          </p:nvSpPr>
          <p:spPr>
            <a:xfrm rot="6078281">
              <a:off x="1995" y="2278"/>
              <a:ext cx="228" cy="815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8"/>
                  </a:schemeClr>
                </a:gs>
                <a:gs pos="100000">
                  <a:srgbClr val="000000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vert="eaVert" wrap="none" anchor="ctr" anchorCtr="0"/>
            <a:lstStyle/>
            <a:p>
              <a:pPr>
                <a:buNone/>
              </a:pPr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741" name="AutoShape 19"/>
            <p:cNvSpPr/>
            <p:nvPr/>
          </p:nvSpPr>
          <p:spPr>
            <a:xfrm rot="6373927">
              <a:off x="2072" y="2300"/>
              <a:ext cx="226" cy="815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8"/>
                  </a:schemeClr>
                </a:gs>
                <a:gs pos="100000">
                  <a:srgbClr val="000000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vert="eaVert" wrap="none" anchor="ctr" anchorCtr="0"/>
            <a:lstStyle/>
            <a:p>
              <a:pPr>
                <a:buNone/>
              </a:pPr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742" name="AutoShape 20"/>
            <p:cNvSpPr/>
            <p:nvPr/>
          </p:nvSpPr>
          <p:spPr>
            <a:xfrm rot="6906312">
              <a:off x="2161" y="2329"/>
              <a:ext cx="228" cy="817"/>
            </a:xfrm>
            <a:prstGeom prst="moon">
              <a:avLst>
                <a:gd name="adj" fmla="val 49773"/>
              </a:avLst>
            </a:prstGeom>
            <a:gradFill rotWithShape="1">
              <a:gsLst>
                <a:gs pos="0">
                  <a:schemeClr val="tx1">
                    <a:alpha val="3998"/>
                  </a:schemeClr>
                </a:gs>
                <a:gs pos="100000">
                  <a:srgbClr val="000000">
                    <a:alpha val="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vert="eaVert" wrap="none" anchor="ctr" anchorCtr="0"/>
            <a:lstStyle/>
            <a:p>
              <a:pPr>
                <a:buNone/>
              </a:pPr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8688" name="Group 21"/>
          <p:cNvGrpSpPr/>
          <p:nvPr/>
        </p:nvGrpSpPr>
        <p:grpSpPr>
          <a:xfrm rot="56115" flipH="1" flipV="1">
            <a:off x="2751138" y="5260975"/>
            <a:ext cx="1077912" cy="233363"/>
            <a:chOff x="1565" y="2568"/>
            <a:chExt cx="1118" cy="279"/>
          </a:xfrm>
        </p:grpSpPr>
        <p:sp>
          <p:nvSpPr>
            <p:cNvPr id="28735" name="AutoShape 22"/>
            <p:cNvSpPr/>
            <p:nvPr/>
          </p:nvSpPr>
          <p:spPr>
            <a:xfrm rot="5263130">
              <a:off x="1859" y="2273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</a:ln>
          </p:spPr>
          <p:txBody>
            <a:bodyPr vert="eaVert" wrap="none" anchor="ctr" anchorCtr="0"/>
            <a:lstStyle/>
            <a:p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736" name="AutoShape 23"/>
            <p:cNvSpPr/>
            <p:nvPr/>
          </p:nvSpPr>
          <p:spPr>
            <a:xfrm rot="6078281">
              <a:off x="1995" y="2273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</a:ln>
          </p:spPr>
          <p:txBody>
            <a:bodyPr vert="eaVert" wrap="none" anchor="ctr" anchorCtr="0"/>
            <a:lstStyle/>
            <a:p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737" name="AutoShape 24"/>
            <p:cNvSpPr/>
            <p:nvPr/>
          </p:nvSpPr>
          <p:spPr>
            <a:xfrm rot="6373927">
              <a:off x="2071" y="2295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</a:ln>
          </p:spPr>
          <p:txBody>
            <a:bodyPr vert="eaVert" wrap="none" anchor="ctr" anchorCtr="0"/>
            <a:lstStyle/>
            <a:p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738" name="AutoShape 25"/>
            <p:cNvSpPr/>
            <p:nvPr/>
          </p:nvSpPr>
          <p:spPr>
            <a:xfrm rot="6906312">
              <a:off x="2161" y="2325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FFFFF">
                <a:alpha val="3922"/>
              </a:srgbClr>
            </a:solidFill>
            <a:ln w="9525">
              <a:noFill/>
            </a:ln>
          </p:spPr>
          <p:txBody>
            <a:bodyPr vert="eaVert" wrap="none" anchor="ctr" anchorCtr="0"/>
            <a:lstStyle/>
            <a:p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8689" name="Oval 26"/>
          <p:cNvSpPr/>
          <p:nvPr/>
        </p:nvSpPr>
        <p:spPr>
          <a:xfrm>
            <a:off x="7607300" y="3943350"/>
            <a:ext cx="1747838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  <a:tileRect/>
          </a:gradFill>
          <a:ln w="19050">
            <a:noFill/>
          </a:ln>
        </p:spPr>
        <p:txBody>
          <a:bodyPr wrap="none" anchor="ctr" anchorCtr="0"/>
          <a:lstStyle/>
          <a:p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90" name="Oval 27"/>
          <p:cNvSpPr/>
          <p:nvPr/>
        </p:nvSpPr>
        <p:spPr>
          <a:xfrm>
            <a:off x="7680325" y="402272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  <a:tileRect/>
          </a:gradFill>
          <a:ln w="19050">
            <a:noFill/>
          </a:ln>
        </p:spPr>
        <p:txBody>
          <a:bodyPr wrap="none" anchor="ctr" anchorCtr="0"/>
          <a:lstStyle/>
          <a:p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691" name="Picture 28" descr="circuler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9063" y="4079875"/>
            <a:ext cx="1490662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4157" name="Oval 29"/>
          <p:cNvSpPr>
            <a:spLocks noChangeArrowheads="1"/>
          </p:cNvSpPr>
          <p:nvPr/>
        </p:nvSpPr>
        <p:spPr bwMode="gray">
          <a:xfrm>
            <a:off x="7739063" y="4079875"/>
            <a:ext cx="1481137" cy="1460500"/>
          </a:xfrm>
          <a:prstGeom prst="ellipse">
            <a:avLst/>
          </a:prstGeom>
          <a:gradFill rotWithShape="1">
            <a:gsLst>
              <a:gs pos="0">
                <a:srgbClr val="CCCCFF">
                  <a:gamma/>
                  <a:shade val="26275"/>
                  <a:invGamma/>
                  <a:alpha val="89999"/>
                </a:srgbClr>
              </a:gs>
              <a:gs pos="50000">
                <a:srgbClr val="CCCCFF">
                  <a:alpha val="45000"/>
                </a:srgbClr>
              </a:gs>
              <a:gs pos="100000">
                <a:srgbClr val="CCCC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695" name="Freeform 30"/>
          <p:cNvSpPr/>
          <p:nvPr/>
        </p:nvSpPr>
        <p:spPr>
          <a:xfrm>
            <a:off x="7891463" y="4108450"/>
            <a:ext cx="1163637" cy="508000"/>
          </a:xfrm>
          <a:custGeom>
            <a:avLst/>
            <a:gdLst>
              <a:gd name="txL" fmla="*/ 0 w 1321"/>
              <a:gd name="txT" fmla="*/ 0 h 712"/>
              <a:gd name="txR" fmla="*/ 1321 w 1321"/>
              <a:gd name="txB" fmla="*/ 712 h 71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100000"/>
                </a:srgbClr>
              </a:gs>
              <a:gs pos="100000">
                <a:srgbClr val="CCCCFF">
                  <a:alpha val="17998"/>
                </a:srgbClr>
              </a:gs>
            </a:gsLst>
            <a:lin ang="5400000" scaled="1"/>
            <a:tileRect/>
          </a:gradFill>
          <a:ln w="0">
            <a:noFill/>
          </a:ln>
        </p:spPr>
        <p:txBody>
          <a:bodyPr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8696" name="Group 31"/>
          <p:cNvGrpSpPr/>
          <p:nvPr/>
        </p:nvGrpSpPr>
        <p:grpSpPr>
          <a:xfrm rot="-1297425" flipH="1" flipV="1">
            <a:off x="7851775" y="5219700"/>
            <a:ext cx="1293813" cy="309563"/>
            <a:chOff x="2532" y="1051"/>
            <a:chExt cx="893" cy="246"/>
          </a:xfrm>
        </p:grpSpPr>
        <p:grpSp>
          <p:nvGrpSpPr>
            <p:cNvPr id="28725" name="Group 32"/>
            <p:cNvGrpSpPr/>
            <p:nvPr/>
          </p:nvGrpSpPr>
          <p:grpSpPr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8731" name="AutoShape 33"/>
              <p:cNvSpPr/>
              <p:nvPr/>
            </p:nvSpPr>
            <p:spPr>
              <a:xfrm rot="5263130">
                <a:off x="1859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32" name="AutoShape 34"/>
              <p:cNvSpPr/>
              <p:nvPr/>
            </p:nvSpPr>
            <p:spPr>
              <a:xfrm rot="6078281">
                <a:off x="1995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33" name="AutoShape 35"/>
              <p:cNvSpPr/>
              <p:nvPr/>
            </p:nvSpPr>
            <p:spPr>
              <a:xfrm rot="6373927">
                <a:off x="2071" y="229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34" name="AutoShape 36"/>
              <p:cNvSpPr/>
              <p:nvPr/>
            </p:nvSpPr>
            <p:spPr>
              <a:xfrm rot="6906312">
                <a:off x="2161" y="232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28726" name="Group 37"/>
            <p:cNvGrpSpPr/>
            <p:nvPr/>
          </p:nvGrpSpPr>
          <p:grpSpPr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8727" name="AutoShape 38"/>
              <p:cNvSpPr/>
              <p:nvPr/>
            </p:nvSpPr>
            <p:spPr>
              <a:xfrm rot="5263130">
                <a:off x="1859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28" name="AutoShape 39"/>
              <p:cNvSpPr/>
              <p:nvPr/>
            </p:nvSpPr>
            <p:spPr>
              <a:xfrm rot="6078281">
                <a:off x="1995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29" name="AutoShape 40"/>
              <p:cNvSpPr/>
              <p:nvPr/>
            </p:nvSpPr>
            <p:spPr>
              <a:xfrm rot="6373927">
                <a:off x="2071" y="229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30" name="AutoShape 41"/>
              <p:cNvSpPr/>
              <p:nvPr/>
            </p:nvSpPr>
            <p:spPr>
              <a:xfrm rot="6906312">
                <a:off x="2161" y="232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28697" name="Oval 42"/>
          <p:cNvSpPr/>
          <p:nvPr/>
        </p:nvSpPr>
        <p:spPr>
          <a:xfrm>
            <a:off x="5135563" y="3943350"/>
            <a:ext cx="1747837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  <a:tileRect/>
          </a:gradFill>
          <a:ln w="19050">
            <a:noFill/>
          </a:ln>
        </p:spPr>
        <p:txBody>
          <a:bodyPr wrap="none" anchor="ctr" anchorCtr="0"/>
          <a:lstStyle/>
          <a:p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98" name="Oval 43"/>
          <p:cNvSpPr/>
          <p:nvPr/>
        </p:nvSpPr>
        <p:spPr>
          <a:xfrm>
            <a:off x="5208588" y="402272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  <a:tileRect/>
          </a:gradFill>
          <a:ln w="19050">
            <a:noFill/>
          </a:ln>
        </p:spPr>
        <p:txBody>
          <a:bodyPr wrap="none" anchor="ctr" anchorCtr="0"/>
          <a:lstStyle/>
          <a:p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699" name="Picture 44" descr="circuler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325" y="4079875"/>
            <a:ext cx="1490663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4173" name="Oval 45"/>
          <p:cNvSpPr>
            <a:spLocks noChangeArrowheads="1"/>
          </p:cNvSpPr>
          <p:nvPr/>
        </p:nvSpPr>
        <p:spPr bwMode="gray">
          <a:xfrm>
            <a:off x="5267325" y="4079875"/>
            <a:ext cx="1481138" cy="1460500"/>
          </a:xfrm>
          <a:prstGeom prst="ellipse">
            <a:avLst/>
          </a:prstGeom>
          <a:gradFill rotWithShape="1">
            <a:gsLst>
              <a:gs pos="0">
                <a:srgbClr val="99FFCC">
                  <a:gamma/>
                  <a:shade val="26275"/>
                  <a:invGamma/>
                  <a:alpha val="89999"/>
                </a:srgbClr>
              </a:gs>
              <a:gs pos="50000">
                <a:srgbClr val="99FFCC">
                  <a:alpha val="45000"/>
                </a:srgbClr>
              </a:gs>
              <a:gs pos="100000">
                <a:srgbClr val="99FFCC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703" name="Freeform 46"/>
          <p:cNvSpPr/>
          <p:nvPr/>
        </p:nvSpPr>
        <p:spPr>
          <a:xfrm>
            <a:off x="5419725" y="4108450"/>
            <a:ext cx="1163638" cy="508000"/>
          </a:xfrm>
          <a:custGeom>
            <a:avLst/>
            <a:gdLst>
              <a:gd name="txL" fmla="*/ 0 w 1321"/>
              <a:gd name="txT" fmla="*/ 0 h 712"/>
              <a:gd name="txR" fmla="*/ 1321 w 1321"/>
              <a:gd name="txB" fmla="*/ 712 h 71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100000"/>
                </a:srgbClr>
              </a:gs>
              <a:gs pos="100000">
                <a:srgbClr val="99FFCC">
                  <a:alpha val="17998"/>
                </a:srgbClr>
              </a:gs>
            </a:gsLst>
            <a:lin ang="5400000" scaled="1"/>
            <a:tileRect/>
          </a:gradFill>
          <a:ln w="0">
            <a:noFill/>
          </a:ln>
        </p:spPr>
        <p:txBody>
          <a:bodyPr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8704" name="Group 47"/>
          <p:cNvGrpSpPr/>
          <p:nvPr/>
        </p:nvGrpSpPr>
        <p:grpSpPr>
          <a:xfrm rot="-1297425" flipH="1" flipV="1">
            <a:off x="5380038" y="5219700"/>
            <a:ext cx="1293812" cy="309563"/>
            <a:chOff x="2532" y="1051"/>
            <a:chExt cx="893" cy="246"/>
          </a:xfrm>
        </p:grpSpPr>
        <p:grpSp>
          <p:nvGrpSpPr>
            <p:cNvPr id="28715" name="Group 48"/>
            <p:cNvGrpSpPr/>
            <p:nvPr/>
          </p:nvGrpSpPr>
          <p:grpSpPr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8721" name="AutoShape 49"/>
              <p:cNvSpPr/>
              <p:nvPr/>
            </p:nvSpPr>
            <p:spPr>
              <a:xfrm rot="5263130">
                <a:off x="1859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22" name="AutoShape 50"/>
              <p:cNvSpPr/>
              <p:nvPr/>
            </p:nvSpPr>
            <p:spPr>
              <a:xfrm rot="6078281">
                <a:off x="1995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23" name="AutoShape 51"/>
              <p:cNvSpPr/>
              <p:nvPr/>
            </p:nvSpPr>
            <p:spPr>
              <a:xfrm rot="6373927">
                <a:off x="2071" y="229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24" name="AutoShape 52"/>
              <p:cNvSpPr/>
              <p:nvPr/>
            </p:nvSpPr>
            <p:spPr>
              <a:xfrm rot="6906312">
                <a:off x="2161" y="232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28716" name="Group 53"/>
            <p:cNvGrpSpPr/>
            <p:nvPr/>
          </p:nvGrpSpPr>
          <p:grpSpPr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8717" name="AutoShape 54"/>
              <p:cNvSpPr/>
              <p:nvPr/>
            </p:nvSpPr>
            <p:spPr>
              <a:xfrm rot="5263130">
                <a:off x="1859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18" name="AutoShape 55"/>
              <p:cNvSpPr/>
              <p:nvPr/>
            </p:nvSpPr>
            <p:spPr>
              <a:xfrm rot="6078281">
                <a:off x="1995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19" name="AutoShape 56"/>
              <p:cNvSpPr/>
              <p:nvPr/>
            </p:nvSpPr>
            <p:spPr>
              <a:xfrm rot="6373927">
                <a:off x="2071" y="229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8720" name="AutoShape 57"/>
              <p:cNvSpPr/>
              <p:nvPr/>
            </p:nvSpPr>
            <p:spPr>
              <a:xfrm rot="6906312">
                <a:off x="2161" y="232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</a:ln>
            </p:spPr>
            <p:txBody>
              <a:bodyPr vert="eaVert" wrap="none" anchor="ctr" anchorCtr="0"/>
              <a:lstStyle/>
              <a:p>
                <a:endPara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28705" name="Picture 58" descr="light_shadow_m"/>
          <p:cNvPicPr>
            <a:picLocks noChangeAspect="1"/>
          </p:cNvPicPr>
          <p:nvPr/>
        </p:nvPicPr>
        <p:blipFill>
          <a:blip r:embed="rId2">
            <a:lum bright="-48001" contrast="-24001"/>
          </a:blip>
          <a:stretch>
            <a:fillRect/>
          </a:stretch>
        </p:blipFill>
        <p:spPr>
          <a:xfrm rot="3050435">
            <a:off x="5891213" y="3370263"/>
            <a:ext cx="3255962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706" name="Rectangle 59"/>
          <p:cNvSpPr/>
          <p:nvPr/>
        </p:nvSpPr>
        <p:spPr>
          <a:xfrm>
            <a:off x="5316538" y="4405313"/>
            <a:ext cx="13906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近期效果评价</a:t>
            </a:r>
          </a:p>
        </p:txBody>
      </p:sp>
      <p:sp>
        <p:nvSpPr>
          <p:cNvPr id="28707" name="Rectangle 60"/>
          <p:cNvSpPr/>
          <p:nvPr/>
        </p:nvSpPr>
        <p:spPr>
          <a:xfrm>
            <a:off x="2821623" y="4532313"/>
            <a:ext cx="119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过程评价</a:t>
            </a:r>
          </a:p>
        </p:txBody>
      </p:sp>
      <p:sp>
        <p:nvSpPr>
          <p:cNvPr id="28708" name="Rectangle 61"/>
          <p:cNvSpPr/>
          <p:nvPr/>
        </p:nvSpPr>
        <p:spPr>
          <a:xfrm>
            <a:off x="7843838" y="4379913"/>
            <a:ext cx="13271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远期效果评价</a:t>
            </a:r>
          </a:p>
        </p:txBody>
      </p:sp>
      <p:grpSp>
        <p:nvGrpSpPr>
          <p:cNvPr id="28709" name="Group 62"/>
          <p:cNvGrpSpPr/>
          <p:nvPr/>
        </p:nvGrpSpPr>
        <p:grpSpPr>
          <a:xfrm>
            <a:off x="3911600" y="1765300"/>
            <a:ext cx="4267200" cy="617538"/>
            <a:chOff x="1488" y="1056"/>
            <a:chExt cx="2688" cy="389"/>
          </a:xfrm>
        </p:grpSpPr>
        <p:grpSp>
          <p:nvGrpSpPr>
            <p:cNvPr id="28711" name="Group 63"/>
            <p:cNvGrpSpPr/>
            <p:nvPr/>
          </p:nvGrpSpPr>
          <p:grpSpPr>
            <a:xfrm>
              <a:off x="1488" y="1056"/>
              <a:ext cx="2688" cy="389"/>
              <a:chOff x="1596" y="1167"/>
              <a:chExt cx="2448" cy="389"/>
            </a:xfrm>
          </p:grpSpPr>
          <p:sp>
            <p:nvSpPr>
              <p:cNvPr id="304192" name="AutoShape 64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gamma/>
                      <a:tint val="33725"/>
                      <a:invGamma/>
                    </a:schemeClr>
                  </a:gs>
                  <a:gs pos="50000">
                    <a:schemeClr val="tx2">
                      <a:alpha val="89999"/>
                    </a:schemeClr>
                  </a:gs>
                  <a:gs pos="100000">
                    <a:schemeClr val="tx2">
                      <a:gamma/>
                      <a:tint val="3372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304193" name="AutoShape 65"/>
              <p:cNvSpPr>
                <a:spLocks noChangeArrowheads="1"/>
              </p:cNvSpPr>
              <p:nvPr/>
            </p:nvSpPr>
            <p:spPr bwMode="gray">
              <a:xfrm>
                <a:off x="1632" y="1200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alpha val="89999"/>
                    </a:schemeClr>
                  </a:gs>
                  <a:gs pos="50000">
                    <a:schemeClr val="tx2">
                      <a:gamma/>
                      <a:tint val="48627"/>
                      <a:invGamma/>
                    </a:schemeClr>
                  </a:gs>
                  <a:gs pos="100000">
                    <a:schemeClr val="tx2">
                      <a:alpha val="89999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</p:grpSp>
        <p:sp>
          <p:nvSpPr>
            <p:cNvPr id="28712" name="Rectangle 66"/>
            <p:cNvSpPr/>
            <p:nvPr/>
          </p:nvSpPr>
          <p:spPr>
            <a:xfrm>
              <a:off x="2390" y="1182"/>
              <a:ext cx="1075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rPr>
                <a:t>健康教育评价</a:t>
              </a:r>
            </a:p>
          </p:txBody>
        </p:sp>
      </p:grpSp>
      <p:sp>
        <p:nvSpPr>
          <p:cNvPr id="2" name="标题 9">
            <a:extLst>
              <a:ext uri="{FF2B5EF4-FFF2-40B4-BE49-F238E27FC236}">
                <a16:creationId xmlns:a16="http://schemas.microsoft.com/office/drawing/2014/main" id="{1C34A803-1964-1952-E67E-2308AABC095F}"/>
              </a:ext>
            </a:extLst>
          </p:cNvPr>
          <p:cNvSpPr/>
          <p:nvPr/>
        </p:nvSpPr>
        <p:spPr>
          <a:xfrm>
            <a:off x="857250" y="717867"/>
            <a:ext cx="4343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一、社区健康教育程序</a:t>
            </a:r>
          </a:p>
        </p:txBody>
      </p:sp>
      <p:sp>
        <p:nvSpPr>
          <p:cNvPr id="3" name="标题 9">
            <a:extLst>
              <a:ext uri="{FF2B5EF4-FFF2-40B4-BE49-F238E27FC236}">
                <a16:creationId xmlns:a16="http://schemas.microsoft.com/office/drawing/2014/main" id="{D03D2D18-98B1-2A55-D5B4-A55A3FB6E18B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219200" y="1828800"/>
            <a:ext cx="13185775" cy="586486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buNone/>
            </a:pP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（一）健康教育策略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争取支持 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强调学习对象的参与 </a:t>
            </a:r>
            <a:endParaRPr lang="en-US" altLang="zh-CN" sz="1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110000"/>
              </a:lnSpc>
            </a:pPr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讲究信息传播技巧 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学习内容安排符合学习的规律 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适当安排实践 </a:t>
            </a:r>
            <a:endParaRPr lang="en-US" altLang="zh-CN" sz="1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110000"/>
              </a:lnSpc>
            </a:pPr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教育形式多样 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7. </a:t>
            </a: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重视健康教育信息反馈</a:t>
            </a:r>
            <a:endParaRPr lang="en-US" altLang="zh-CN" sz="1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（二）健康教育形式</a:t>
            </a:r>
          </a:p>
          <a:p>
            <a:pPr eaLnBrk="1" hangingPunct="1">
              <a:buNone/>
            </a:pP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    专题讲座、印刷资料、板报、照片、图画、幻灯片、音响资料、演示、交谈、案例学习</a:t>
            </a:r>
            <a:endParaRPr lang="zh-CN" altLang="en-US" sz="18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699" name="标题 9"/>
          <p:cNvSpPr/>
          <p:nvPr/>
        </p:nvSpPr>
        <p:spPr>
          <a:xfrm>
            <a:off x="685801" y="990600"/>
            <a:ext cx="5638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二、社区健康教育策略和形式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2CF5A40E-73AD-D227-2123-37E1577B7A80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90600" y="2057400"/>
            <a:ext cx="10210800" cy="300926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一般性的健康教育内容：如环境卫生、个人卫生、营养知识、健康基本知识、心理卫生、运动与健康等。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特殊健康教育内容：是针对社区不同人常见健康问题进行教育，如疾病的预防、康复等。</a:t>
            </a:r>
          </a:p>
        </p:txBody>
      </p:sp>
      <p:sp>
        <p:nvSpPr>
          <p:cNvPr id="30723" name="标题 9"/>
          <p:cNvSpPr/>
          <p:nvPr/>
        </p:nvSpPr>
        <p:spPr>
          <a:xfrm>
            <a:off x="76200" y="914400"/>
            <a:ext cx="8153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三、社区不同人群健康教育的主要内容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录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142732"/>
            <a:ext cx="3775075" cy="540000"/>
            <a:chOff x="1397186" y="3857714"/>
            <a:chExt cx="4375673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</a:t>
              </a:r>
              <a:r>
                <a:rPr lang="zh-CN" altLang="en-US" sz="1800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  <a:sym typeface="华文细黑" panose="02010600040101010101" charset="-122"/>
                </a:rPr>
                <a:t>一章</a:t>
              </a: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644" y="3857714"/>
              <a:ext cx="3175215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绪论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14273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 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社区健康教育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057387"/>
            <a:ext cx="3770630" cy="540000"/>
            <a:chOff x="1397186" y="3857714"/>
            <a:chExt cx="4554236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社区健康档案管理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05738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家庭护理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2971648"/>
            <a:ext cx="3770630" cy="540000"/>
            <a:chOff x="1397186" y="3857714"/>
            <a:chExt cx="4370521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644" y="3857714"/>
              <a:ext cx="3170063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社区儿童保健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297164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社区妇女保健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73737" y="3886442"/>
            <a:ext cx="3770630" cy="540000"/>
            <a:chOff x="1397186" y="3857714"/>
            <a:chExt cx="4554236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社区老年保健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3886048"/>
            <a:ext cx="3702050" cy="540000"/>
            <a:chOff x="1397186" y="3857714"/>
            <a:chExt cx="4291030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644" y="3857714"/>
              <a:ext cx="309057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社区疾病预防与控制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74372" y="4800448"/>
            <a:ext cx="3757930" cy="540000"/>
            <a:chOff x="1397186" y="3857714"/>
            <a:chExt cx="4355800" cy="549605"/>
          </a:xfrm>
        </p:grpSpPr>
        <p:sp>
          <p:nvSpPr>
            <p:cNvPr id="8" name="_1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 bwMode="auto">
            <a:xfrm>
              <a:off x="2597644" y="3857714"/>
              <a:ext cx="315534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社区常见慢性病患者的护理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00907" y="4800842"/>
            <a:ext cx="3702050" cy="540000"/>
            <a:chOff x="1397186" y="3857714"/>
            <a:chExt cx="4471404" cy="549605"/>
          </a:xfrm>
        </p:grpSpPr>
        <p:sp>
          <p:nvSpPr>
            <p:cNvPr id="12" name="_14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3"/>
              </p:custDataLst>
            </p:nvPr>
          </p:nvSpPr>
          <p:spPr bwMode="auto">
            <a:xfrm>
              <a:off x="2597486" y="3857714"/>
              <a:ext cx="3271104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社区康复护理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143000" y="1927225"/>
            <a:ext cx="11019789" cy="333057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组织专题讲座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在日常护理工作中开展健康教育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与社区组织的各种活动相结合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利用各种媒介</a:t>
            </a:r>
          </a:p>
        </p:txBody>
      </p:sp>
      <p:sp>
        <p:nvSpPr>
          <p:cNvPr id="31747" name="标题 9"/>
          <p:cNvSpPr/>
          <p:nvPr/>
        </p:nvSpPr>
        <p:spPr>
          <a:xfrm>
            <a:off x="1143001" y="838200"/>
            <a:ext cx="53340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四、社区健康教育实施途径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B7ABA2A0-DB36-3D6D-0C68-4B099DDF0103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295401" y="1884045"/>
            <a:ext cx="10210800" cy="445897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（一）评价的分类</a:t>
            </a:r>
          </a:p>
          <a:p>
            <a:pPr lvl="1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即时评价</a:t>
            </a:r>
          </a:p>
          <a:p>
            <a:pPr lvl="1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阶段评价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效果评价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/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（二）评价指标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个体或人群卫生知识指标</a:t>
            </a:r>
          </a:p>
          <a:p>
            <a:pPr lvl="1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卫生知识及格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满分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［卫生知识及格（满分）人数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参加测验的人数］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×100%</a:t>
            </a:r>
          </a:p>
          <a:p>
            <a:pPr lvl="1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卫生知识达标率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（某一范围内保健知识达标人数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该范围内应达标人数）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×100%</a:t>
            </a:r>
          </a:p>
        </p:txBody>
      </p:sp>
      <p:sp>
        <p:nvSpPr>
          <p:cNvPr id="32771" name="标题 9"/>
          <p:cNvSpPr/>
          <p:nvPr/>
        </p:nvSpPr>
        <p:spPr>
          <a:xfrm>
            <a:off x="1295400" y="838200"/>
            <a:ext cx="5105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五、社区健康教育效果评价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715EC6BC-3D5D-B695-DC01-F6651BC280A1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143001" y="1981200"/>
            <a:ext cx="10287000" cy="465391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（二）评价指标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个体或人群对社区保健工作态度的指标</a:t>
            </a:r>
          </a:p>
          <a:p>
            <a:pPr lvl="1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对戒烟的支持（反对）率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（被调查范围内支持（反对）戒烟的人数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被调查人数）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×100%</a:t>
            </a:r>
          </a:p>
          <a:p>
            <a:pPr lvl="1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卫生报刊自愿订阅率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（某范围内自愿订阅卫生报刊人数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该范围内有订阅条件的总人数）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×100%</a:t>
            </a:r>
          </a:p>
          <a:p>
            <a:pPr lvl="1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某疫苗自愿接种率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（某范围内自愿接种某疫苗人数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该范围内应接种某疫苗的总人数）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×100%</a:t>
            </a:r>
          </a:p>
          <a:p>
            <a:pPr lvl="1" eaLnBrk="1" hangingPunct="1"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个体或人群卫生习惯或卫生行为形成情况指标</a:t>
            </a:r>
          </a:p>
          <a:p>
            <a:pPr lvl="1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不良行为习惯转变率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（某范围内已改变或纠正了某种不良行为习惯人数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该范围内原有某种不良行为习惯的人数）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×100%</a:t>
            </a:r>
          </a:p>
          <a:p>
            <a:pPr lvl="1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健康行为形成率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（形成某种特定健康行为的人数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被调查的总人数）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×100%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5E2B9EFB-7ABE-AE7C-05A4-DD5FC72922D4}"/>
              </a:ext>
            </a:extLst>
          </p:cNvPr>
          <p:cNvSpPr/>
          <p:nvPr/>
        </p:nvSpPr>
        <p:spPr>
          <a:xfrm>
            <a:off x="1295400" y="838200"/>
            <a:ext cx="5105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五、社区健康教育效果评价</a:t>
            </a:r>
          </a:p>
        </p:txBody>
      </p:sp>
      <p:sp>
        <p:nvSpPr>
          <p:cNvPr id="3" name="标题 9">
            <a:extLst>
              <a:ext uri="{FF2B5EF4-FFF2-40B4-BE49-F238E27FC236}">
                <a16:creationId xmlns:a16="http://schemas.microsoft.com/office/drawing/2014/main" id="{7DFEFB50-044B-27DE-DD2D-2BDA6D594A8B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447801" y="1579245"/>
            <a:ext cx="9906000" cy="503555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（二）评价指标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反映健康教育广度和深度的指标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卫生保健知识普及率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（某范围内已达到卫生保健知识普及要求的人数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该范围内的总人数）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×100%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保健教育覆盖率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（某范围内接受某种形式健康教育的人数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该范围内的总人数）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×100%</a:t>
            </a:r>
          </a:p>
          <a:p>
            <a:pPr lvl="1" eaLnBrk="1" hangingPunct="1">
              <a:lnSpc>
                <a:spcPct val="9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人群健康指标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（三）评价方法</a:t>
            </a:r>
          </a:p>
          <a:p>
            <a:pPr lvl="1" eaLnBrk="1" hangingPunct="1">
              <a:lnSpc>
                <a:spcPct val="9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包括观察法、卫生学调查法、会议交流法、家庭访问、问卷调查、卫生知识测验以及卫生统计方法等。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（四）评价内容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健康意识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卫生知识和保健技能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健康行为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健康教育最终结果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328ED44E-54E6-D6DD-3182-B26B0C23F194}"/>
              </a:ext>
            </a:extLst>
          </p:cNvPr>
          <p:cNvSpPr/>
          <p:nvPr/>
        </p:nvSpPr>
        <p:spPr>
          <a:xfrm>
            <a:off x="1295400" y="838200"/>
            <a:ext cx="5105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五、社区健康教育效果评价</a:t>
            </a:r>
          </a:p>
        </p:txBody>
      </p:sp>
      <p:sp>
        <p:nvSpPr>
          <p:cNvPr id="3" name="标题 9">
            <a:extLst>
              <a:ext uri="{FF2B5EF4-FFF2-40B4-BE49-F238E27FC236}">
                <a16:creationId xmlns:a16="http://schemas.microsoft.com/office/drawing/2014/main" id="{5CC38B1A-2F61-6659-9D17-CFD4DC208E4A}"/>
              </a:ext>
            </a:extLst>
          </p:cNvPr>
          <p:cNvSpPr/>
          <p:nvPr/>
        </p:nvSpPr>
        <p:spPr>
          <a:xfrm>
            <a:off x="0" y="37835"/>
            <a:ext cx="5867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社区健康教育实施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矩形 10"/>
          <p:cNvSpPr/>
          <p:nvPr/>
        </p:nvSpPr>
        <p:spPr>
          <a:xfrm>
            <a:off x="457200" y="76200"/>
            <a:ext cx="3956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1676400" y="2829560"/>
            <a:ext cx="8582660" cy="1198880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7780" rIns="0" bIns="17780" spcCol="127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社区健康教育是以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_____B______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为教育对象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社区患者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B.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社区人群 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社区健康人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D.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社区老年人  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社区慢性患者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健康教育的最终目的是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帮助人们掌握基本的健康知识和技能  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引导和促进人们树立健康观念和自我保护意识 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促使人们自觉采纳有利于健康的行为和生活方式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合理利用社区的保健服务和资源  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E.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改善、维护和促进个人、家庭、社区的健康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健康信仰模式认为个体改变不良行为的关键在于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A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健康信仰的形成  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B.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对自我效能的认识 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知觉到易感性  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D.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知觉到严重性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对行为效果的期望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752600" y="2971800"/>
            <a:ext cx="9375775" cy="1198880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7780" rIns="0" bIns="17780" spcCol="1270" anchor="ctr"/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社区健康教育是一项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_____E_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______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______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的健康教育活动。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有评估、有计划、有评价 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有评估、有诊断、有评价 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有计划、有组织、有评价 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有评估、有计划、有实施 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E.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有计划、有实施、有评价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驾驶时，系好安全带”属于促进健康行为中的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C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基本健康行为 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保健行为 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预警行为 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戒除不良嗜好行为 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E.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遵医行为</a:t>
            </a:r>
          </a:p>
        </p:txBody>
      </p:sp>
      <p:sp>
        <p:nvSpPr>
          <p:cNvPr id="2" name="矩形 10">
            <a:extLst>
              <a:ext uri="{FF2B5EF4-FFF2-40B4-BE49-F238E27FC236}">
                <a16:creationId xmlns:a16="http://schemas.microsoft.com/office/drawing/2014/main" id="{49EBE532-81CD-DA2C-FCD5-05F975E0546B}"/>
              </a:ext>
            </a:extLst>
          </p:cNvPr>
          <p:cNvSpPr/>
          <p:nvPr/>
        </p:nvSpPr>
        <p:spPr>
          <a:xfrm>
            <a:off x="457200" y="76200"/>
            <a:ext cx="3956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谢谢观看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单元二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社区健康教育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659317131"/>
              </p:ext>
            </p:extLst>
          </p:nvPr>
        </p:nvGraphicFramePr>
        <p:xfrm>
          <a:off x="381000" y="2007235"/>
          <a:ext cx="11130915" cy="3221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七角星 5"/>
          <p:cNvSpPr/>
          <p:nvPr/>
        </p:nvSpPr>
        <p:spPr>
          <a:xfrm>
            <a:off x="2279650" y="2209800"/>
            <a:ext cx="30480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七角星 6"/>
          <p:cNvSpPr/>
          <p:nvPr/>
        </p:nvSpPr>
        <p:spPr>
          <a:xfrm>
            <a:off x="2279650" y="3048000"/>
            <a:ext cx="30480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七角星 7"/>
          <p:cNvSpPr/>
          <p:nvPr/>
        </p:nvSpPr>
        <p:spPr>
          <a:xfrm>
            <a:off x="2279650" y="3886200"/>
            <a:ext cx="30480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七角星 8"/>
          <p:cNvSpPr/>
          <p:nvPr/>
        </p:nvSpPr>
        <p:spPr>
          <a:xfrm>
            <a:off x="2279650" y="4724400"/>
            <a:ext cx="30480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9">
            <a:extLst>
              <a:ext uri="{FF2B5EF4-FFF2-40B4-BE49-F238E27FC236}">
                <a16:creationId xmlns:a16="http://schemas.microsoft.com/office/drawing/2014/main" id="{28884383-A460-7902-99F7-547998FA86CE}"/>
              </a:ext>
            </a:extLst>
          </p:cNvPr>
          <p:cNvSpPr/>
          <p:nvPr/>
        </p:nvSpPr>
        <p:spPr>
          <a:xfrm>
            <a:off x="381000" y="76200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33"/>
          <p:cNvGrpSpPr/>
          <p:nvPr/>
        </p:nvGrpSpPr>
        <p:grpSpPr>
          <a:xfrm>
            <a:off x="927100" y="1851025"/>
            <a:ext cx="10222901" cy="3906607"/>
            <a:chOff x="720" y="2987"/>
            <a:chExt cx="4021" cy="927"/>
          </a:xfrm>
        </p:grpSpPr>
        <p:sp>
          <p:nvSpPr>
            <p:cNvPr id="16391" name="AutoShape 34"/>
            <p:cNvSpPr/>
            <p:nvPr/>
          </p:nvSpPr>
          <p:spPr>
            <a:xfrm>
              <a:off x="720" y="3258"/>
              <a:ext cx="1031" cy="656"/>
            </a:xfrm>
            <a:prstGeom prst="bevel">
              <a:avLst>
                <a:gd name="adj" fmla="val 1648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4F4F4"/>
                </a:gs>
                <a:gs pos="100000">
                  <a:srgbClr val="DDDDDD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pPr algn="r"/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392" name="AutoShape 35"/>
            <p:cNvSpPr/>
            <p:nvPr/>
          </p:nvSpPr>
          <p:spPr>
            <a:xfrm>
              <a:off x="720" y="2989"/>
              <a:ext cx="1024" cy="217"/>
            </a:xfrm>
            <a:prstGeom prst="bevel">
              <a:avLst>
                <a:gd name="adj" fmla="val 3718"/>
              </a:avLst>
            </a:prstGeom>
            <a:solidFill>
              <a:schemeClr val="accent1">
                <a:alpha val="50195"/>
              </a:schemeClr>
            </a:solidFill>
            <a:ln w="9525">
              <a:noFill/>
            </a:ln>
          </p:spPr>
          <p:txBody>
            <a:bodyPr wrap="none" anchor="ctr" anchorCtr="0"/>
            <a:lstStyle/>
            <a:p>
              <a:pPr algn="r"/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393" name="AutoShape 36"/>
            <p:cNvSpPr/>
            <p:nvPr/>
          </p:nvSpPr>
          <p:spPr>
            <a:xfrm>
              <a:off x="1755" y="3258"/>
              <a:ext cx="1791" cy="656"/>
            </a:xfrm>
            <a:prstGeom prst="bevel">
              <a:avLst>
                <a:gd name="adj" fmla="val 1648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4F4F4"/>
                </a:gs>
                <a:gs pos="100000">
                  <a:srgbClr val="DDDDDD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pPr algn="r"/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394" name="AutoShape 37"/>
            <p:cNvSpPr/>
            <p:nvPr/>
          </p:nvSpPr>
          <p:spPr>
            <a:xfrm>
              <a:off x="1734" y="2987"/>
              <a:ext cx="1816" cy="217"/>
            </a:xfrm>
            <a:prstGeom prst="bevel">
              <a:avLst>
                <a:gd name="adj" fmla="val 3718"/>
              </a:avLst>
            </a:prstGeom>
            <a:solidFill>
              <a:schemeClr val="accent1">
                <a:lumMod val="75000"/>
              </a:schemeClr>
            </a:solidFill>
            <a:ln w="9525">
              <a:noFill/>
            </a:ln>
          </p:spPr>
          <p:txBody>
            <a:bodyPr wrap="none" anchor="ctr" anchorCtr="0"/>
            <a:lstStyle/>
            <a:p>
              <a:pPr algn="r"/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395" name="Rectangle 38"/>
            <p:cNvSpPr/>
            <p:nvPr/>
          </p:nvSpPr>
          <p:spPr>
            <a:xfrm>
              <a:off x="1199" y="3018"/>
              <a:ext cx="370" cy="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1C1C1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健康</a:t>
              </a:r>
            </a:p>
          </p:txBody>
        </p:sp>
        <p:sp>
          <p:nvSpPr>
            <p:cNvPr id="16396" name="Rectangle 39"/>
            <p:cNvSpPr/>
            <p:nvPr/>
          </p:nvSpPr>
          <p:spPr>
            <a:xfrm>
              <a:off x="2408" y="3024"/>
              <a:ext cx="641" cy="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1C1C1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健康教育</a:t>
              </a:r>
            </a:p>
          </p:txBody>
        </p:sp>
        <p:sp>
          <p:nvSpPr>
            <p:cNvPr id="16397" name="Rectangle 40"/>
            <p:cNvSpPr/>
            <p:nvPr/>
          </p:nvSpPr>
          <p:spPr>
            <a:xfrm>
              <a:off x="742" y="3258"/>
              <a:ext cx="974" cy="3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zh-CN" altLang="en-US" sz="2000" dirty="0">
                  <a:solidFill>
                    <a:srgbClr val="1C1C1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不仅指没有疾病或残障，还要有良好的生理、心理状态和社会适应能力。</a:t>
              </a:r>
            </a:p>
          </p:txBody>
        </p:sp>
        <p:sp>
          <p:nvSpPr>
            <p:cNvPr id="16398" name="Rectangle 41"/>
            <p:cNvSpPr/>
            <p:nvPr/>
          </p:nvSpPr>
          <p:spPr>
            <a:xfrm>
              <a:off x="1794" y="3271"/>
              <a:ext cx="1712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rgbClr val="1C1C1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指通过有计划、有组织、有系统的各种活动，使健康信息在教育者与被教育者之间传递和交流，使受教育者树立健康意识，自觉自愿地改变不良行为，建立有益于健康的行为和生活方式，消除或减轻影响健康的危险因素，从而达到预防疾病、维护和促进健康的目的。</a:t>
              </a:r>
              <a:endParaRPr lang="en-US" altLang="zh-CN" sz="20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399" name="AutoShape 42"/>
            <p:cNvSpPr/>
            <p:nvPr/>
          </p:nvSpPr>
          <p:spPr>
            <a:xfrm>
              <a:off x="3550" y="3256"/>
              <a:ext cx="1176" cy="656"/>
            </a:xfrm>
            <a:prstGeom prst="bevel">
              <a:avLst>
                <a:gd name="adj" fmla="val 1648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4F4F4"/>
                </a:gs>
                <a:gs pos="100000">
                  <a:srgbClr val="DDDDDD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pPr algn="l"/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0" name="AutoShape 43"/>
            <p:cNvSpPr/>
            <p:nvPr/>
          </p:nvSpPr>
          <p:spPr>
            <a:xfrm>
              <a:off x="3537" y="2987"/>
              <a:ext cx="1189" cy="219"/>
            </a:xfrm>
            <a:prstGeom prst="bevel">
              <a:avLst>
                <a:gd name="adj" fmla="val 3718"/>
              </a:avLst>
            </a:prstGeom>
            <a:solidFill>
              <a:schemeClr val="accent1">
                <a:lumMod val="50000"/>
              </a:schemeClr>
            </a:solidFill>
            <a:ln w="9525">
              <a:noFill/>
            </a:ln>
          </p:spPr>
          <p:txBody>
            <a:bodyPr wrap="none" anchor="ctr" anchorCtr="0"/>
            <a:lstStyle/>
            <a:p>
              <a:pPr algn="r"/>
              <a:endPara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1" name="Rectangle 44"/>
            <p:cNvSpPr/>
            <p:nvPr/>
          </p:nvSpPr>
          <p:spPr>
            <a:xfrm>
              <a:off x="3602" y="3022"/>
              <a:ext cx="913" cy="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1C1C1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社区健康教育</a:t>
              </a:r>
            </a:p>
          </p:txBody>
        </p:sp>
        <p:sp>
          <p:nvSpPr>
            <p:cNvPr id="16402" name="Rectangle 45"/>
            <p:cNvSpPr/>
            <p:nvPr/>
          </p:nvSpPr>
          <p:spPr>
            <a:xfrm>
              <a:off x="3585" y="3289"/>
              <a:ext cx="115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rgbClr val="1C1C1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以社区为基本单位，以社区人群为教育对象，以促进居民健康为目标，有计划、有组织、有评价的健康教育活动</a:t>
              </a:r>
            </a:p>
          </p:txBody>
        </p:sp>
      </p:grpSp>
      <p:sp>
        <p:nvSpPr>
          <p:cNvPr id="16387" name="Freeform 46"/>
          <p:cNvSpPr/>
          <p:nvPr/>
        </p:nvSpPr>
        <p:spPr>
          <a:xfrm>
            <a:off x="914400" y="1243330"/>
            <a:ext cx="10271125" cy="607695"/>
          </a:xfrm>
          <a:custGeom>
            <a:avLst/>
            <a:gdLst>
              <a:gd name="txL" fmla="*/ 0 w 3984"/>
              <a:gd name="txT" fmla="*/ 0 h 144"/>
              <a:gd name="txR" fmla="*/ 3984 w 3984"/>
              <a:gd name="txB" fmla="*/ 144 h 144"/>
            </a:gdLst>
            <a:ahLst/>
            <a:cxnLst>
              <a:cxn ang="0">
                <a:pos x="0" y="608012"/>
              </a:cxn>
              <a:cxn ang="0">
                <a:pos x="1166392" y="0"/>
              </a:cxn>
              <a:cxn ang="0">
                <a:pos x="6596469" y="0"/>
              </a:cxn>
              <a:cxn ang="0">
                <a:pos x="7446963" y="608012"/>
              </a:cxn>
              <a:cxn ang="0">
                <a:pos x="0" y="608012"/>
              </a:cxn>
            </a:cxnLst>
            <a:rect l="txL" t="txT" r="txR" b="txB"/>
            <a:pathLst>
              <a:path w="3984" h="144">
                <a:moveTo>
                  <a:pt x="0" y="144"/>
                </a:moveTo>
                <a:lnTo>
                  <a:pt x="624" y="0"/>
                </a:lnTo>
                <a:lnTo>
                  <a:pt x="3529" y="0"/>
                </a:lnTo>
                <a:lnTo>
                  <a:pt x="3984" y="144"/>
                </a:lnTo>
                <a:lnTo>
                  <a:pt x="0" y="144"/>
                </a:lnTo>
                <a:close/>
              </a:path>
            </a:pathLst>
          </a:custGeom>
          <a:gradFill rotWithShape="1">
            <a:gsLst>
              <a:gs pos="0">
                <a:srgbClr val="C0C0C0">
                  <a:alpha val="100000"/>
                </a:srgbClr>
              </a:gs>
              <a:gs pos="50000">
                <a:srgbClr val="DFDFDF">
                  <a:alpha val="100000"/>
                </a:srgbClr>
              </a:gs>
              <a:gs pos="100000">
                <a:srgbClr val="C0C0C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44530" name="Line 47"/>
          <p:cNvSpPr>
            <a:spLocks noChangeShapeType="1"/>
          </p:cNvSpPr>
          <p:nvPr/>
        </p:nvSpPr>
        <p:spPr bwMode="gray">
          <a:xfrm flipV="1">
            <a:off x="3558540" y="1299210"/>
            <a:ext cx="677545" cy="518795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</a:ln>
          <a:effectLst>
            <a:outerShdw dist="28398" dir="9206097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44531" name="Line 48"/>
          <p:cNvSpPr>
            <a:spLocks noChangeShapeType="1"/>
          </p:cNvSpPr>
          <p:nvPr/>
        </p:nvSpPr>
        <p:spPr bwMode="gray">
          <a:xfrm flipH="1" flipV="1">
            <a:off x="7887653" y="1295400"/>
            <a:ext cx="223838" cy="59055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</a:ln>
          <a:effectLst>
            <a:outerShdw dist="12700" dir="108000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390" name="标题 9"/>
          <p:cNvSpPr/>
          <p:nvPr/>
        </p:nvSpPr>
        <p:spPr>
          <a:xfrm>
            <a:off x="927100" y="678180"/>
            <a:ext cx="2158479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一、概念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F383DD1B-6C49-FC43-F83F-76ED56172E43}"/>
              </a:ext>
            </a:extLst>
          </p:cNvPr>
          <p:cNvSpPr/>
          <p:nvPr/>
        </p:nvSpPr>
        <p:spPr>
          <a:xfrm>
            <a:off x="0" y="37835"/>
            <a:ext cx="5109845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社区健康教育概述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111250" y="1447800"/>
            <a:ext cx="10604500" cy="558228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（一）社区健康教育的意义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健康教育是实现初级卫生保健的先导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健康教育是卫生保健事业发展的必然趋势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健康教育是一项低投入、高产出的保健措施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健康教育是提供群众自我保健意识的重要途径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（二）社区健康教育的目的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对个体进行健康教育的目的主要有：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①传播个人所需的一些知识；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②帮助个人改变不健康行为；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③促进个人获得新的、有效的自我照顾所需的技能。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对群体进行健康教育的目的主要有：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①培养人群对健康的责任感；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②促进医疗保健资源的有效利用；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9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③增进人群自我保健能力。</a:t>
            </a:r>
          </a:p>
        </p:txBody>
      </p:sp>
      <p:sp>
        <p:nvSpPr>
          <p:cNvPr id="17411" name="标题 9"/>
          <p:cNvSpPr/>
          <p:nvPr/>
        </p:nvSpPr>
        <p:spPr>
          <a:xfrm>
            <a:off x="533401" y="762000"/>
            <a:ext cx="60960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二、社区健康教育的意义与目的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F406ED0F-6BAB-A76D-DC3D-CE643FDBF776}"/>
              </a:ext>
            </a:extLst>
          </p:cNvPr>
          <p:cNvSpPr/>
          <p:nvPr/>
        </p:nvSpPr>
        <p:spPr>
          <a:xfrm>
            <a:off x="0" y="37835"/>
            <a:ext cx="5109845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社区健康教育概述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838200" y="2057400"/>
            <a:ext cx="10704830" cy="419671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lvl="1" eaLnBrk="1" hangingPunct="1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人类的行为是人类在适应不断变化的复杂环境时所作出的反应。</a:t>
            </a:r>
          </a:p>
          <a:p>
            <a:pPr lvl="1" eaLnBrk="1" hangingPunct="1">
              <a:lnSpc>
                <a:spcPct val="120000"/>
              </a:lnSpc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认知行为学习理论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行为是当环境刺激（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S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）发生作用时，个体（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O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）根据自己的认知评价等活动所作出的反应（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R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），而行为反应结果又能控制或改变环境刺激。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eaLnBrk="1" hangingPunct="1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该理论重视个体本身的期待、认知、评价以及信念、人格等因素在行为学习过程中的作用，强调认知个体因素在环境刺激和行为反应之间的作用，即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S→O→R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的关系。</a:t>
            </a:r>
          </a:p>
        </p:txBody>
      </p:sp>
      <p:sp>
        <p:nvSpPr>
          <p:cNvPr id="18435" name="标题 9"/>
          <p:cNvSpPr/>
          <p:nvPr/>
        </p:nvSpPr>
        <p:spPr>
          <a:xfrm>
            <a:off x="838200" y="1047617"/>
            <a:ext cx="3581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一、行为学习理论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7B20A806-966C-B0DD-A05B-B97118FB3566}"/>
              </a:ext>
            </a:extLst>
          </p:cNvPr>
          <p:cNvSpPr/>
          <p:nvPr/>
        </p:nvSpPr>
        <p:spPr>
          <a:xfrm>
            <a:off x="0" y="37835"/>
            <a:ext cx="5486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健康教育的相关理论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143000" y="1676400"/>
            <a:ext cx="11637010" cy="404241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健康行为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根据哈律士（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Harris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）和顾坦（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Guten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）的建议，健康行为可分为五类：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①基本健康行为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②预警行为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③保健行为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④避开环境危害行为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⑤戒除不良嗜好行为</a:t>
            </a:r>
          </a:p>
        </p:txBody>
      </p:sp>
      <p:sp>
        <p:nvSpPr>
          <p:cNvPr id="19459" name="标题 9"/>
          <p:cNvSpPr/>
          <p:nvPr/>
        </p:nvSpPr>
        <p:spPr>
          <a:xfrm>
            <a:off x="685800" y="882650"/>
            <a:ext cx="36576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二、健康相关行为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CD738B54-47E8-0737-C637-8649D33FCC6E}"/>
              </a:ext>
            </a:extLst>
          </p:cNvPr>
          <p:cNvSpPr/>
          <p:nvPr/>
        </p:nvSpPr>
        <p:spPr>
          <a:xfrm>
            <a:off x="0" y="37835"/>
            <a:ext cx="5486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健康教育的相关理论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295400" y="1828800"/>
            <a:ext cx="12230100" cy="437261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危险行为主要有致病性行为和不良生活方式。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不良生活方式则是一组习以为常的对健康有害的行为模式，对机体的作用有以下特点：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潜伏期长 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特异性差 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协同作用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影响范围广 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难以定量测定</a:t>
            </a:r>
          </a:p>
        </p:txBody>
      </p:sp>
      <p:sp>
        <p:nvSpPr>
          <p:cNvPr id="20483" name="标题 9"/>
          <p:cNvSpPr/>
          <p:nvPr/>
        </p:nvSpPr>
        <p:spPr>
          <a:xfrm>
            <a:off x="1143000" y="990600"/>
            <a:ext cx="3733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二、健康相关行为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9514202B-E218-D293-65F2-CC0D7CF936F2}"/>
              </a:ext>
            </a:extLst>
          </p:cNvPr>
          <p:cNvSpPr/>
          <p:nvPr/>
        </p:nvSpPr>
        <p:spPr>
          <a:xfrm>
            <a:off x="0" y="37835"/>
            <a:ext cx="5486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健康教育的相关理论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E2YjQ1MGQ2Y2M4YTE5MDRjZWU0MGEzZjQ0MTFjY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12,&quot;width&quot;:5786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2045</Words>
  <Application>Microsoft Office PowerPoint</Application>
  <PresentationFormat>宽屏</PresentationFormat>
  <Paragraphs>245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黑体</vt:lpstr>
      <vt:lpstr>微软雅黑</vt:lpstr>
      <vt:lpstr>Arial</vt:lpstr>
      <vt:lpstr>Wingdings</vt:lpstr>
      <vt:lpstr>1_Office 主题​​</vt:lpstr>
      <vt:lpstr>1_Office 主题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TUP</dc:creator>
  <cp:lastModifiedBy>295852478@qq.com</cp:lastModifiedBy>
  <cp:revision>171</cp:revision>
  <dcterms:created xsi:type="dcterms:W3CDTF">2025-08-17T10:13:54Z</dcterms:created>
  <dcterms:modified xsi:type="dcterms:W3CDTF">2025-08-18T01:49:51Z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1E51C7CB9AF24837B767D97C4287FBE1</vt:lpwstr>
  </property>
  <property fmtid="{D5CDD505-2E9C-101B-9397-08002B2CF9AE}" pid="4" name="KSOProductBuildVer">
    <vt:lpwstr>2052-6.11.0.8885</vt:lpwstr>
  </property>
</Properties>
</file>