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5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6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2"/>
    <p:sldMasterId id="2147483717" r:id="rId3"/>
    <p:sldMasterId id="2147483757" r:id="rId4"/>
    <p:sldMasterId id="2147483763" r:id="rId5"/>
  </p:sldMasterIdLst>
  <p:handoutMasterIdLst>
    <p:handoutMasterId r:id="rId27"/>
  </p:handoutMasterIdLst>
  <p:sldIdLst>
    <p:sldId id="351" r:id="rId6"/>
    <p:sldId id="352" r:id="rId7"/>
    <p:sldId id="353" r:id="rId8"/>
    <p:sldId id="288" r:id="rId9"/>
    <p:sldId id="330" r:id="rId10"/>
    <p:sldId id="334" r:id="rId11"/>
    <p:sldId id="331" r:id="rId12"/>
    <p:sldId id="335" r:id="rId13"/>
    <p:sldId id="337" r:id="rId14"/>
    <p:sldId id="332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28" r:id="rId23"/>
    <p:sldId id="329" r:id="rId24"/>
    <p:sldId id="347" r:id="rId25"/>
    <p:sldId id="354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456" y="51"/>
      </p:cViewPr>
      <p:guideLst>
        <p:guide orient="horz" pos="1652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D061B-B086-4BCE-A9B5-C2A47DF88AFC}" type="doc">
      <dgm:prSet loTypeId="urn:microsoft.com/office/officeart/2008/layout/VerticalCurvedList#4" loCatId="list" qsTypeId="urn:microsoft.com/office/officeart/2005/8/quickstyle/simple2#8" qsCatId="simple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5625D048-CFEE-4419-BC7C-3B20E6B0F5C9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．了解我国人口老龄化现状及特点，以及人口老龄化带来的问题。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5D0F638-8FF4-42EE-8A09-4A9FEC8EB330}" type="par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5B3E2E04-3AE7-45EA-9D9A-54A6F25E5445}" type="sib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5AA84D9-6303-4273-ACB8-94303E69CCDF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．熟悉老年人常见的健康问题。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33517152-C9E4-4A87-8418-51F7BC752477}" type="par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A66F30EF-DA39-4615-89B9-2E7D2B34DDA7}" type="sib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929895C-E7DF-457E-8003-74461E0612E7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．掌握老年人心理、生理特点；影响老年人健康的主要因素；老年人、人口老龄化、社会老龄化的概念。</a:t>
          </a:r>
        </a:p>
      </dgm:t>
    </dgm:pt>
    <dgm:pt modelId="{B9B580B2-EC33-454F-A761-114B3F9232FC}" type="par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F90F5582-FA20-4161-94BD-F86A475B65EB}" type="sib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94EE299-8E0E-4451-B1EF-67F7386620C4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．运用所学知识对社区老人进行有效的护理。 </a:t>
          </a:r>
        </a:p>
      </dgm:t>
    </dgm:pt>
    <dgm:pt modelId="{27A36767-B70F-4606-A2CA-7D212C0BA3EE}" type="par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A34A1A3F-1D1D-417B-B766-5DAB33F9923B}" type="sib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C6A989ED-E734-4CB1-929D-A4806E258788}" type="pres">
      <dgm:prSet presAssocID="{7ADD061B-B086-4BCE-A9B5-C2A47DF88AFC}" presName="Name0" presStyleCnt="0">
        <dgm:presLayoutVars>
          <dgm:chMax val="7"/>
          <dgm:chPref val="7"/>
          <dgm:dir/>
        </dgm:presLayoutVars>
      </dgm:prSet>
      <dgm:spPr/>
    </dgm:pt>
    <dgm:pt modelId="{563A59D9-BE82-42CD-8624-2E75B3C17E48}" type="pres">
      <dgm:prSet presAssocID="{7ADD061B-B086-4BCE-A9B5-C2A47DF88AFC}" presName="Name1" presStyleCnt="0"/>
      <dgm:spPr/>
    </dgm:pt>
    <dgm:pt modelId="{95729EDC-AAE2-4A62-AA39-84CBCCCE3BF4}" type="pres">
      <dgm:prSet presAssocID="{7ADD061B-B086-4BCE-A9B5-C2A47DF88AFC}" presName="cycle" presStyleCnt="0"/>
      <dgm:spPr/>
    </dgm:pt>
    <dgm:pt modelId="{6671817C-529E-4F28-93C1-AD8F14722505}" type="pres">
      <dgm:prSet presAssocID="{7ADD061B-B086-4BCE-A9B5-C2A47DF88AFC}" presName="srcNode" presStyleLbl="node1" presStyleIdx="0" presStyleCnt="4"/>
      <dgm:spPr/>
    </dgm:pt>
    <dgm:pt modelId="{616D69A2-E62F-42FE-9072-92E98B5ABA83}" type="pres">
      <dgm:prSet presAssocID="{7ADD061B-B086-4BCE-A9B5-C2A47DF88AFC}" presName="conn" presStyleLbl="parChTrans1D2" presStyleIdx="0" presStyleCnt="1"/>
      <dgm:spPr/>
    </dgm:pt>
    <dgm:pt modelId="{E88EC0C6-1EF6-400F-AD62-059468382185}" type="pres">
      <dgm:prSet presAssocID="{7ADD061B-B086-4BCE-A9B5-C2A47DF88AFC}" presName="extraNode" presStyleLbl="node1" presStyleIdx="0" presStyleCnt="4"/>
      <dgm:spPr/>
    </dgm:pt>
    <dgm:pt modelId="{A6DB81E8-E2F9-4348-B283-B977B1CCDB7E}" type="pres">
      <dgm:prSet presAssocID="{7ADD061B-B086-4BCE-A9B5-C2A47DF88AFC}" presName="dstNode" presStyleLbl="node1" presStyleIdx="0" presStyleCnt="4"/>
      <dgm:spPr/>
    </dgm:pt>
    <dgm:pt modelId="{E5AE503B-3FE9-44BB-90B8-99FAFA34A582}" type="pres">
      <dgm:prSet presAssocID="{5625D048-CFEE-4419-BC7C-3B20E6B0F5C9}" presName="text_1" presStyleLbl="node1" presStyleIdx="0" presStyleCnt="4">
        <dgm:presLayoutVars>
          <dgm:bulletEnabled val="1"/>
        </dgm:presLayoutVars>
      </dgm:prSet>
      <dgm:spPr/>
    </dgm:pt>
    <dgm:pt modelId="{1DF1DEB1-BE7E-4522-81FA-1425118210F9}" type="pres">
      <dgm:prSet presAssocID="{5625D048-CFEE-4419-BC7C-3B20E6B0F5C9}" presName="accent_1" presStyleCnt="0"/>
      <dgm:spPr/>
    </dgm:pt>
    <dgm:pt modelId="{6467D6E1-2C2A-4AC6-9100-0D15096C832E}" type="pres">
      <dgm:prSet presAssocID="{5625D048-CFEE-4419-BC7C-3B20E6B0F5C9}" presName="accentRepeatNode" presStyleLbl="solidFgAcc1" presStyleIdx="0" presStyleCnt="4"/>
      <dgm:spPr/>
    </dgm:pt>
    <dgm:pt modelId="{C5077806-FA4B-4AB9-AA96-4EA42F7ED84A}" type="pres">
      <dgm:prSet presAssocID="{B5AA84D9-6303-4273-ACB8-94303E69CCDF}" presName="text_2" presStyleLbl="node1" presStyleIdx="1" presStyleCnt="4">
        <dgm:presLayoutVars>
          <dgm:bulletEnabled val="1"/>
        </dgm:presLayoutVars>
      </dgm:prSet>
      <dgm:spPr/>
    </dgm:pt>
    <dgm:pt modelId="{1E38EF69-28A9-4918-A784-EC6884A56375}" type="pres">
      <dgm:prSet presAssocID="{B5AA84D9-6303-4273-ACB8-94303E69CCDF}" presName="accent_2" presStyleCnt="0"/>
      <dgm:spPr/>
    </dgm:pt>
    <dgm:pt modelId="{E2D175EA-E04A-46E9-9819-38AFE9AA462A}" type="pres">
      <dgm:prSet presAssocID="{B5AA84D9-6303-4273-ACB8-94303E69CCDF}" presName="accentRepeatNode" presStyleLbl="solidFgAcc1" presStyleIdx="1" presStyleCnt="4"/>
      <dgm:spPr/>
    </dgm:pt>
    <dgm:pt modelId="{FE142716-0FDE-47A8-BC37-8149579AC164}" type="pres">
      <dgm:prSet presAssocID="{E929895C-E7DF-457E-8003-74461E0612E7}" presName="text_3" presStyleLbl="node1" presStyleIdx="2" presStyleCnt="4" custScaleY="146129">
        <dgm:presLayoutVars>
          <dgm:bulletEnabled val="1"/>
        </dgm:presLayoutVars>
      </dgm:prSet>
      <dgm:spPr/>
    </dgm:pt>
    <dgm:pt modelId="{4628345F-A6E2-4B81-AFD4-279A62F6F4F0}" type="pres">
      <dgm:prSet presAssocID="{E929895C-E7DF-457E-8003-74461E0612E7}" presName="accent_3" presStyleCnt="0"/>
      <dgm:spPr/>
    </dgm:pt>
    <dgm:pt modelId="{27AF715D-AC71-4B5A-852B-2C57663C7C91}" type="pres">
      <dgm:prSet presAssocID="{E929895C-E7DF-457E-8003-74461E0612E7}" presName="accentRepeatNode" presStyleLbl="solidFgAcc1" presStyleIdx="2" presStyleCnt="4"/>
      <dgm:spPr/>
    </dgm:pt>
    <dgm:pt modelId="{A792B9BF-7330-44A6-9542-13C4753FE5B4}" type="pres">
      <dgm:prSet presAssocID="{B94EE299-8E0E-4451-B1EF-67F7386620C4}" presName="text_4" presStyleLbl="node1" presStyleIdx="3" presStyleCnt="4">
        <dgm:presLayoutVars>
          <dgm:bulletEnabled val="1"/>
        </dgm:presLayoutVars>
      </dgm:prSet>
      <dgm:spPr/>
    </dgm:pt>
    <dgm:pt modelId="{4846FC1E-5097-41F5-BBB8-6E1DB250C008}" type="pres">
      <dgm:prSet presAssocID="{B94EE299-8E0E-4451-B1EF-67F7386620C4}" presName="accent_4" presStyleCnt="0"/>
      <dgm:spPr/>
    </dgm:pt>
    <dgm:pt modelId="{83B18FA5-CF11-4AF6-B534-CAE65F3247A2}" type="pres">
      <dgm:prSet presAssocID="{B94EE299-8E0E-4451-B1EF-67F7386620C4}" presName="accentRepeatNode" presStyleLbl="solidFgAcc1" presStyleIdx="3" presStyleCnt="4"/>
      <dgm:spPr/>
    </dgm:pt>
  </dgm:ptLst>
  <dgm:cxnLst>
    <dgm:cxn modelId="{9A481626-21B9-4900-B14F-4A5F7CC49847}" type="presOf" srcId="{B5AA84D9-6303-4273-ACB8-94303E69CCDF}" destId="{C5077806-FA4B-4AB9-AA96-4EA42F7ED84A}" srcOrd="0" destOrd="0" presId="urn:microsoft.com/office/officeart/2008/layout/VerticalCurvedList#4"/>
    <dgm:cxn modelId="{74756640-BD7B-49AC-BD3A-A5237B8E53ED}" srcId="{7ADD061B-B086-4BCE-A9B5-C2A47DF88AFC}" destId="{5625D048-CFEE-4419-BC7C-3B20E6B0F5C9}" srcOrd="0" destOrd="0" parTransId="{E5D0F638-8FF4-42EE-8A09-4A9FEC8EB330}" sibTransId="{5B3E2E04-3AE7-45EA-9D9A-54A6F25E5445}"/>
    <dgm:cxn modelId="{BE22CD51-AEE2-49AF-A085-2DACD72BE34F}" type="presOf" srcId="{E929895C-E7DF-457E-8003-74461E0612E7}" destId="{FE142716-0FDE-47A8-BC37-8149579AC164}" srcOrd="0" destOrd="0" presId="urn:microsoft.com/office/officeart/2008/layout/VerticalCurvedList#4"/>
    <dgm:cxn modelId="{751E9E7D-D254-4955-BDC8-436E19449FB8}" type="presOf" srcId="{7ADD061B-B086-4BCE-A9B5-C2A47DF88AFC}" destId="{C6A989ED-E734-4CB1-929D-A4806E258788}" srcOrd="0" destOrd="0" presId="urn:microsoft.com/office/officeart/2008/layout/VerticalCurvedList#4"/>
    <dgm:cxn modelId="{04856F8C-AEFB-44D2-940C-3CAC9C20EC30}" type="presOf" srcId="{5625D048-CFEE-4419-BC7C-3B20E6B0F5C9}" destId="{E5AE503B-3FE9-44BB-90B8-99FAFA34A582}" srcOrd="0" destOrd="0" presId="urn:microsoft.com/office/officeart/2008/layout/VerticalCurvedList#4"/>
    <dgm:cxn modelId="{E350DB90-2100-49E0-9BD1-CCC11616D411}" srcId="{7ADD061B-B086-4BCE-A9B5-C2A47DF88AFC}" destId="{B94EE299-8E0E-4451-B1EF-67F7386620C4}" srcOrd="3" destOrd="0" parTransId="{27A36767-B70F-4606-A2CA-7D212C0BA3EE}" sibTransId="{A34A1A3F-1D1D-417B-B766-5DAB33F9923B}"/>
    <dgm:cxn modelId="{3C8BEB9D-1373-4579-95F2-CEE7EF1FFBAE}" type="presOf" srcId="{B94EE299-8E0E-4451-B1EF-67F7386620C4}" destId="{A792B9BF-7330-44A6-9542-13C4753FE5B4}" srcOrd="0" destOrd="0" presId="urn:microsoft.com/office/officeart/2008/layout/VerticalCurvedList#4"/>
    <dgm:cxn modelId="{281F3BAB-778A-48FE-897E-1D42BFC020B6}" srcId="{7ADD061B-B086-4BCE-A9B5-C2A47DF88AFC}" destId="{B5AA84D9-6303-4273-ACB8-94303E69CCDF}" srcOrd="1" destOrd="0" parTransId="{33517152-C9E4-4A87-8418-51F7BC752477}" sibTransId="{A66F30EF-DA39-4615-89B9-2E7D2B34DDA7}"/>
    <dgm:cxn modelId="{4F9DD8E0-DA50-4560-AAE7-CA29E87A66EB}" type="presOf" srcId="{5B3E2E04-3AE7-45EA-9D9A-54A6F25E5445}" destId="{616D69A2-E62F-42FE-9072-92E98B5ABA83}" srcOrd="0" destOrd="0" presId="urn:microsoft.com/office/officeart/2008/layout/VerticalCurvedList#4"/>
    <dgm:cxn modelId="{DB4647EB-BAC6-4130-AF2D-9C8ED5C29C95}" srcId="{7ADD061B-B086-4BCE-A9B5-C2A47DF88AFC}" destId="{E929895C-E7DF-457E-8003-74461E0612E7}" srcOrd="2" destOrd="0" parTransId="{B9B580B2-EC33-454F-A761-114B3F9232FC}" sibTransId="{F90F5582-FA20-4161-94BD-F86A475B65EB}"/>
    <dgm:cxn modelId="{D437F7CC-0994-4F10-B291-6ED68A01C7BB}" type="presParOf" srcId="{C6A989ED-E734-4CB1-929D-A4806E258788}" destId="{563A59D9-BE82-42CD-8624-2E75B3C17E48}" srcOrd="0" destOrd="0" presId="urn:microsoft.com/office/officeart/2008/layout/VerticalCurvedList#4"/>
    <dgm:cxn modelId="{5F067FD8-3C23-4649-AC1C-ECE7DBB0A653}" type="presParOf" srcId="{563A59D9-BE82-42CD-8624-2E75B3C17E48}" destId="{95729EDC-AAE2-4A62-AA39-84CBCCCE3BF4}" srcOrd="0" destOrd="0" presId="urn:microsoft.com/office/officeart/2008/layout/VerticalCurvedList#4"/>
    <dgm:cxn modelId="{A050A573-DBDF-469E-AC1E-F756E94966B9}" type="presParOf" srcId="{95729EDC-AAE2-4A62-AA39-84CBCCCE3BF4}" destId="{6671817C-529E-4F28-93C1-AD8F14722505}" srcOrd="0" destOrd="0" presId="urn:microsoft.com/office/officeart/2008/layout/VerticalCurvedList#4"/>
    <dgm:cxn modelId="{74A1E19A-9FD5-41C1-982E-06BD0078135F}" type="presParOf" srcId="{95729EDC-AAE2-4A62-AA39-84CBCCCE3BF4}" destId="{616D69A2-E62F-42FE-9072-92E98B5ABA83}" srcOrd="1" destOrd="0" presId="urn:microsoft.com/office/officeart/2008/layout/VerticalCurvedList#4"/>
    <dgm:cxn modelId="{74D70830-5F57-4933-AB67-F64FB3DD6DEE}" type="presParOf" srcId="{95729EDC-AAE2-4A62-AA39-84CBCCCE3BF4}" destId="{E88EC0C6-1EF6-400F-AD62-059468382185}" srcOrd="2" destOrd="0" presId="urn:microsoft.com/office/officeart/2008/layout/VerticalCurvedList#4"/>
    <dgm:cxn modelId="{371E93F3-5356-478D-B06F-BC2202B4F66A}" type="presParOf" srcId="{95729EDC-AAE2-4A62-AA39-84CBCCCE3BF4}" destId="{A6DB81E8-E2F9-4348-B283-B977B1CCDB7E}" srcOrd="3" destOrd="0" presId="urn:microsoft.com/office/officeart/2008/layout/VerticalCurvedList#4"/>
    <dgm:cxn modelId="{87AE6AAA-D7BD-4C99-809B-5F7060BF0970}" type="presParOf" srcId="{563A59D9-BE82-42CD-8624-2E75B3C17E48}" destId="{E5AE503B-3FE9-44BB-90B8-99FAFA34A582}" srcOrd="1" destOrd="0" presId="urn:microsoft.com/office/officeart/2008/layout/VerticalCurvedList#4"/>
    <dgm:cxn modelId="{56CD0208-DDBC-4F20-AA2F-47E155752693}" type="presParOf" srcId="{563A59D9-BE82-42CD-8624-2E75B3C17E48}" destId="{1DF1DEB1-BE7E-4522-81FA-1425118210F9}" srcOrd="2" destOrd="0" presId="urn:microsoft.com/office/officeart/2008/layout/VerticalCurvedList#4"/>
    <dgm:cxn modelId="{7A82CBF4-0C22-4D9B-B5A3-D5B222CE1186}" type="presParOf" srcId="{1DF1DEB1-BE7E-4522-81FA-1425118210F9}" destId="{6467D6E1-2C2A-4AC6-9100-0D15096C832E}" srcOrd="0" destOrd="0" presId="urn:microsoft.com/office/officeart/2008/layout/VerticalCurvedList#4"/>
    <dgm:cxn modelId="{C41B9384-F5CA-4C69-9261-C1C966D02BBE}" type="presParOf" srcId="{563A59D9-BE82-42CD-8624-2E75B3C17E48}" destId="{C5077806-FA4B-4AB9-AA96-4EA42F7ED84A}" srcOrd="3" destOrd="0" presId="urn:microsoft.com/office/officeart/2008/layout/VerticalCurvedList#4"/>
    <dgm:cxn modelId="{4066D04D-8C92-46A5-A6CF-E006C8D78E9F}" type="presParOf" srcId="{563A59D9-BE82-42CD-8624-2E75B3C17E48}" destId="{1E38EF69-28A9-4918-A784-EC6884A56375}" srcOrd="4" destOrd="0" presId="urn:microsoft.com/office/officeart/2008/layout/VerticalCurvedList#4"/>
    <dgm:cxn modelId="{B374E42D-DD9B-45CD-9531-BB2CEB9A7E84}" type="presParOf" srcId="{1E38EF69-28A9-4918-A784-EC6884A56375}" destId="{E2D175EA-E04A-46E9-9819-38AFE9AA462A}" srcOrd="0" destOrd="0" presId="urn:microsoft.com/office/officeart/2008/layout/VerticalCurvedList#4"/>
    <dgm:cxn modelId="{3272983F-90CE-4E63-80A0-8752E38C91F7}" type="presParOf" srcId="{563A59D9-BE82-42CD-8624-2E75B3C17E48}" destId="{FE142716-0FDE-47A8-BC37-8149579AC164}" srcOrd="5" destOrd="0" presId="urn:microsoft.com/office/officeart/2008/layout/VerticalCurvedList#4"/>
    <dgm:cxn modelId="{97EA8CAC-D65F-491D-9CF4-D96640ABC4F8}" type="presParOf" srcId="{563A59D9-BE82-42CD-8624-2E75B3C17E48}" destId="{4628345F-A6E2-4B81-AFD4-279A62F6F4F0}" srcOrd="6" destOrd="0" presId="urn:microsoft.com/office/officeart/2008/layout/VerticalCurvedList#4"/>
    <dgm:cxn modelId="{958767E5-4E17-4108-A73B-7CD1AADD5166}" type="presParOf" srcId="{4628345F-A6E2-4B81-AFD4-279A62F6F4F0}" destId="{27AF715D-AC71-4B5A-852B-2C57663C7C91}" srcOrd="0" destOrd="0" presId="urn:microsoft.com/office/officeart/2008/layout/VerticalCurvedList#4"/>
    <dgm:cxn modelId="{87463316-A9ED-438C-99BA-EB272EDAD342}" type="presParOf" srcId="{563A59D9-BE82-42CD-8624-2E75B3C17E48}" destId="{A792B9BF-7330-44A6-9542-13C4753FE5B4}" srcOrd="7" destOrd="0" presId="urn:microsoft.com/office/officeart/2008/layout/VerticalCurvedList#4"/>
    <dgm:cxn modelId="{D1C9DC17-084D-4362-BC84-64B939A929AC}" type="presParOf" srcId="{563A59D9-BE82-42CD-8624-2E75B3C17E48}" destId="{4846FC1E-5097-41F5-BBB8-6E1DB250C008}" srcOrd="8" destOrd="0" presId="urn:microsoft.com/office/officeart/2008/layout/VerticalCurvedList#4"/>
    <dgm:cxn modelId="{FD702795-3DB8-4E98-98DC-5AA7BB40F078}" type="presParOf" srcId="{4846FC1E-5097-41F5-BBB8-6E1DB250C008}" destId="{83B18FA5-CF11-4AF6-B534-CAE65F3247A2}" srcOrd="0" destOrd="0" presId="urn:microsoft.com/office/officeart/2008/layout/VerticalCurvedLis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D69A2-E62F-42FE-9072-92E98B5ABA83}">
      <dsp:nvSpPr>
        <dsp:cNvPr id="0" name=""/>
        <dsp:cNvSpPr/>
      </dsp:nvSpPr>
      <dsp:spPr>
        <a:xfrm>
          <a:off x="-2957757" y="-455604"/>
          <a:ext cx="3528679" cy="3528679"/>
        </a:xfrm>
        <a:prstGeom prst="blockArc">
          <a:avLst>
            <a:gd name="adj1" fmla="val 18900000"/>
            <a:gd name="adj2" fmla="val 2700000"/>
            <a:gd name="adj3" fmla="val 61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E503B-3FE9-44BB-90B8-99FAFA34A582}">
      <dsp:nvSpPr>
        <dsp:cNvPr id="0" name=""/>
        <dsp:cNvSpPr/>
      </dsp:nvSpPr>
      <dsp:spPr>
        <a:xfrm>
          <a:off x="299555" y="201231"/>
          <a:ext cx="7059504" cy="4026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9621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．了解我国人口老龄化现状及特点，以及人口老龄化带来的问题。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299555" y="201231"/>
        <a:ext cx="7059504" cy="402671"/>
      </dsp:txXfrm>
    </dsp:sp>
    <dsp:sp modelId="{6467D6E1-2C2A-4AC6-9100-0D15096C832E}">
      <dsp:nvSpPr>
        <dsp:cNvPr id="0" name=""/>
        <dsp:cNvSpPr/>
      </dsp:nvSpPr>
      <dsp:spPr>
        <a:xfrm>
          <a:off x="47885" y="150897"/>
          <a:ext cx="503339" cy="503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77806-FA4B-4AB9-AA96-4EA42F7ED84A}">
      <dsp:nvSpPr>
        <dsp:cNvPr id="0" name=""/>
        <dsp:cNvSpPr/>
      </dsp:nvSpPr>
      <dsp:spPr>
        <a:xfrm>
          <a:off x="530415" y="805343"/>
          <a:ext cx="6828643" cy="4026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9621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．熟悉老年人常见的健康问题。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530415" y="805343"/>
        <a:ext cx="6828643" cy="402671"/>
      </dsp:txXfrm>
    </dsp:sp>
    <dsp:sp modelId="{E2D175EA-E04A-46E9-9819-38AFE9AA462A}">
      <dsp:nvSpPr>
        <dsp:cNvPr id="0" name=""/>
        <dsp:cNvSpPr/>
      </dsp:nvSpPr>
      <dsp:spPr>
        <a:xfrm>
          <a:off x="278746" y="755009"/>
          <a:ext cx="503339" cy="503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42716-0FDE-47A8-BC37-8149579AC164}">
      <dsp:nvSpPr>
        <dsp:cNvPr id="0" name=""/>
        <dsp:cNvSpPr/>
      </dsp:nvSpPr>
      <dsp:spPr>
        <a:xfrm>
          <a:off x="530415" y="1316581"/>
          <a:ext cx="6828643" cy="5884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962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．掌握老年人心理、生理特点；影响老年人健康的主要因素；老年人、人口老龄化、社会老龄化的概念。</a:t>
          </a:r>
        </a:p>
      </dsp:txBody>
      <dsp:txXfrm>
        <a:off x="530415" y="1316581"/>
        <a:ext cx="6828643" cy="588419"/>
      </dsp:txXfrm>
    </dsp:sp>
    <dsp:sp modelId="{27AF715D-AC71-4B5A-852B-2C57663C7C91}">
      <dsp:nvSpPr>
        <dsp:cNvPr id="0" name=""/>
        <dsp:cNvSpPr/>
      </dsp:nvSpPr>
      <dsp:spPr>
        <a:xfrm>
          <a:off x="278746" y="1359121"/>
          <a:ext cx="503339" cy="503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2B9BF-7330-44A6-9542-13C4753FE5B4}">
      <dsp:nvSpPr>
        <dsp:cNvPr id="0" name=""/>
        <dsp:cNvSpPr/>
      </dsp:nvSpPr>
      <dsp:spPr>
        <a:xfrm>
          <a:off x="299555" y="2013567"/>
          <a:ext cx="7059504" cy="4026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962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．运用所学知识对社区老人进行有效的护理。 </a:t>
          </a:r>
        </a:p>
      </dsp:txBody>
      <dsp:txXfrm>
        <a:off x="299555" y="2013567"/>
        <a:ext cx="7059504" cy="402671"/>
      </dsp:txXfrm>
    </dsp:sp>
    <dsp:sp modelId="{83B18FA5-CF11-4AF6-B534-CAE65F3247A2}">
      <dsp:nvSpPr>
        <dsp:cNvPr id="0" name=""/>
        <dsp:cNvSpPr/>
      </dsp:nvSpPr>
      <dsp:spPr>
        <a:xfrm>
          <a:off x="47885" y="1963233"/>
          <a:ext cx="503339" cy="5033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#4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8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3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3.em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2545623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6830"/>
            <a:ext cx="9143365" cy="51809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7695939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3783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2876233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2545623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6830"/>
            <a:ext cx="9143365" cy="51809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7695939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3783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2876233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9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62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slideLayout" Target="../slideLayouts/slideLayout5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5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36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3.xml"/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26" Type="http://schemas.openxmlformats.org/officeDocument/2006/relationships/slideLayout" Target="../slideLayouts/slideLayout93.xml"/><Relationship Id="rId39" Type="http://schemas.openxmlformats.org/officeDocument/2006/relationships/slideLayout" Target="../slideLayouts/slideLayout106.xml"/><Relationship Id="rId21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5" Type="http://schemas.openxmlformats.org/officeDocument/2006/relationships/slideLayout" Target="../slideLayouts/slideLayout92.xml"/><Relationship Id="rId33" Type="http://schemas.openxmlformats.org/officeDocument/2006/relationships/slideLayout" Target="../slideLayouts/slideLayout100.xml"/><Relationship Id="rId38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29" Type="http://schemas.openxmlformats.org/officeDocument/2006/relationships/slideLayout" Target="../slideLayouts/slideLayout96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91.xml"/><Relationship Id="rId32" Type="http://schemas.openxmlformats.org/officeDocument/2006/relationships/slideLayout" Target="../slideLayouts/slideLayout99.xml"/><Relationship Id="rId37" Type="http://schemas.openxmlformats.org/officeDocument/2006/relationships/slideLayout" Target="../slideLayouts/slideLayout104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90.xml"/><Relationship Id="rId28" Type="http://schemas.openxmlformats.org/officeDocument/2006/relationships/slideLayout" Target="../slideLayouts/slideLayout95.xml"/><Relationship Id="rId36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31" Type="http://schemas.openxmlformats.org/officeDocument/2006/relationships/slideLayout" Target="../slideLayouts/slideLayout98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9.xml"/><Relationship Id="rId27" Type="http://schemas.openxmlformats.org/officeDocument/2006/relationships/slideLayout" Target="../slideLayouts/slideLayout94.xml"/><Relationship Id="rId30" Type="http://schemas.openxmlformats.org/officeDocument/2006/relationships/slideLayout" Target="../slideLayouts/slideLayout97.xml"/><Relationship Id="rId35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  <p:sldLayoutId id="2147483741" r:id="rId24"/>
    <p:sldLayoutId id="2147483742" r:id="rId25"/>
    <p:sldLayoutId id="2147483743" r:id="rId26"/>
    <p:sldLayoutId id="2147483744" r:id="rId27"/>
    <p:sldLayoutId id="2147483745" r:id="rId28"/>
    <p:sldLayoutId id="2147483746" r:id="rId29"/>
    <p:sldLayoutId id="2147483747" r:id="rId30"/>
    <p:sldLayoutId id="2147483748" r:id="rId31"/>
    <p:sldLayoutId id="2147483749" r:id="rId32"/>
    <p:sldLayoutId id="2147483750" r:id="rId33"/>
    <p:sldLayoutId id="2147483751" r:id="rId34"/>
    <p:sldLayoutId id="2147483752" r:id="rId35"/>
    <p:sldLayoutId id="2147483753" r:id="rId36"/>
    <p:sldLayoutId id="2147483754" r:id="rId37"/>
    <p:sldLayoutId id="2147483755" r:id="rId38"/>
    <p:sldLayoutId id="2147483756" r:id="rId3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7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1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24"/>
          <p:cNvSpPr txBox="1">
            <a:spLocks noChangeArrowheads="1"/>
          </p:cNvSpPr>
          <p:nvPr/>
        </p:nvSpPr>
        <p:spPr bwMode="auto">
          <a:xfrm>
            <a:off x="609600" y="2038350"/>
            <a:ext cx="4495800" cy="19380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体表外形改变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器官功能下降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对感染的防御能力减退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肌体调节控制作用降低 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4746" y="1352530"/>
            <a:ext cx="35426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（一）老年人的生理特征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5257800" y="2038667"/>
            <a:ext cx="3352800" cy="1476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运动反应时间延长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学习和记忆能力减退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人格改变 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00508" y="1352530"/>
            <a:ext cx="366404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（二）老年人的心理特征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DBDC9E1-04C4-41E7-0C00-7C154FA1B008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老年人健康特征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0208" y="1123950"/>
            <a:ext cx="3852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（三）老年人的患病特征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8200" y="1538627"/>
            <a:ext cx="4572000" cy="2399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患病率高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同时患多种疾病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病程长、恢复慢、并发症多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发病缓慢、临床表现不典型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疾病的起病和发展不同于一般人群</a:t>
            </a:r>
            <a:endParaRPr lang="en-US" altLang="zh-CN" sz="2000" b="1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0356471-400B-166A-3176-3F5DB4F1665D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老年人健康特征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4800" y="1078252"/>
            <a:ext cx="59095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（四）影响老年人健康的主要因素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8200" y="1538627"/>
            <a:ext cx="4572000" cy="2399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婚姻状况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家庭结构和家庭关系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文化程度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经济收入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社会关系和社会交往 </a:t>
            </a:r>
            <a:endParaRPr lang="en-US" altLang="zh-CN" sz="2000" b="1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3B04167-96EB-10CD-35A2-1C6DCC0E9269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老年人健康特征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2118" y="1200150"/>
            <a:ext cx="59095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（五）社区老年人常见的健康问题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8200" y="1538627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脑衰弱综合征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离退休综合征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空巢综合征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b="1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高楼住宅综合征 </a:t>
            </a:r>
            <a:endParaRPr lang="en-US" altLang="zh-CN" sz="2000" b="1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F454C92-8852-E74B-F36D-8829993B3FB5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老年人健康特征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3400" y="1047750"/>
            <a:ext cx="53752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（一）健康状况良好老年人的社区护理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3000" y="1809750"/>
            <a:ext cx="594360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成立老年协会、老年人之家或休闲活动中心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辅助健康老年人再就业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推广义务工作制度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96D569C-4DF1-7CF1-A96A-F3E8AC04C4FE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社区老年人护理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5903" y="1352550"/>
            <a:ext cx="41535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（二）虚弱老年人的社区护理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1733550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增强自我照顾能力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提高健康水平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预防疾病和损伤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减少病伤对老年人健康的伤害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D77DCA7-2D60-3C2B-2CAD-99B3C4BB5835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社区老年人护理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8060" y="1200192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（三）功能受限老年人的社区护理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600" y="1543092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家庭访视护理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家庭照顾服务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老人护理院或养老机构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老年人日间护理服务或白日托管服务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CA78741-C7E2-26F7-B1C8-028093534052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社区老年人护理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9518" y="1200150"/>
            <a:ext cx="41535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（四）患病老年人的社区护理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600" y="1657350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院前急救的护理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转诊服务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社区门诊或医院的治疗护理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3401" y="3333750"/>
            <a:ext cx="27432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（五）临终关怀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6C1A1EB-F69B-4DBE-B572-F2482B5E74A5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社区老年人护理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762000" y="2419350"/>
            <a:ext cx="7600950" cy="898922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．中国大陆于（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）年正式宣布进入老龄化社会。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1996            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1997	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1999	        D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2000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2002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．全世界平均预期寿命最长的国家是（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）。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．日本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．中国   	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．美国	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．德国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．英国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2BCE38F-5A71-6A20-D59A-3D07048BF0B6}"/>
              </a:ext>
            </a:extLst>
          </p:cNvPr>
          <p:cNvSpPr/>
          <p:nvPr/>
        </p:nvSpPr>
        <p:spPr>
          <a:xfrm>
            <a:off x="15240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143000" y="3257550"/>
            <a:ext cx="7031831" cy="89916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不属于老年期重大生活事件的是（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．丧偶           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．再婚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．退休           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．经济困窘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．体弱多病</a:t>
            </a:r>
          </a:p>
        </p:txBody>
      </p:sp>
      <p:sp>
        <p:nvSpPr>
          <p:cNvPr id="4" name="矩形 3"/>
          <p:cNvSpPr/>
          <p:nvPr/>
        </p:nvSpPr>
        <p:spPr>
          <a:xfrm>
            <a:off x="1066800" y="1123950"/>
            <a:ext cx="67056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．（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）是世界上老年人绝对数量最多的国家。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．日本     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．中国	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．英国     	 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．美国 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．德国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6D22AF0-FF79-A716-2B76-843D4B5C022C}"/>
              </a:ext>
            </a:extLst>
          </p:cNvPr>
          <p:cNvSpPr/>
          <p:nvPr/>
        </p:nvSpPr>
        <p:spPr>
          <a:xfrm>
            <a:off x="15240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1906" y="14764"/>
            <a:ext cx="2755583" cy="5149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91" y="99536"/>
            <a:ext cx="2566988" cy="4980146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738188" y="1133951"/>
            <a:ext cx="10896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76017" y="857049"/>
            <a:ext cx="2831306" cy="405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35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92928" y="857049"/>
            <a:ext cx="2774192" cy="405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76017" y="1543040"/>
            <a:ext cx="2827973" cy="405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92928" y="1543040"/>
            <a:ext cx="2774192" cy="405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6017" y="2228736"/>
            <a:ext cx="2827973" cy="405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92928" y="2228736"/>
            <a:ext cx="2774192" cy="405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80303" y="2914832"/>
            <a:ext cx="2827973" cy="405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93060" y="2914536"/>
            <a:ext cx="2776538" cy="405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0779" y="3600336"/>
            <a:ext cx="2818448" cy="405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0680" y="3600632"/>
            <a:ext cx="2776538" cy="405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838200" y="1962150"/>
            <a:ext cx="7031831" cy="89916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以下哪项不是老年人的患病特点（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．患病率高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．可以全面正确提供病史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．疾病的并存性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．发病缓慢，临床症状不典型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．病程长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哪项不是老年人的心理特征内容 （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）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．孤独心理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．多变心理           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．忧郁多疑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．性需求心理    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．记忆力减退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D8A5FF-A2B9-1DD2-FC3B-3BD904748364}"/>
              </a:ext>
            </a:extLst>
          </p:cNvPr>
          <p:cNvSpPr/>
          <p:nvPr/>
        </p:nvSpPr>
        <p:spPr>
          <a:xfrm>
            <a:off x="15240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609441" y="1200150"/>
            <a:ext cx="7745254" cy="2376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单元七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社区老年保健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矩形 9"/>
          <p:cNvSpPr/>
          <p:nvPr/>
        </p:nvSpPr>
        <p:spPr>
          <a:xfrm>
            <a:off x="228600" y="0"/>
            <a:ext cx="1574790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914813926"/>
              </p:ext>
            </p:extLst>
          </p:nvPr>
        </p:nvGraphicFramePr>
        <p:xfrm>
          <a:off x="838200" y="1047750"/>
          <a:ext cx="7391400" cy="2617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85800" y="1534160"/>
            <a:ext cx="7998460" cy="207518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（一）老年人的定义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联合国提出老年人的划分标准是：发达国家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岁以上者，发展中国家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岁以上者为老年人。此阶段的老人又可分为：年轻老人指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岁或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岁的老人；老老人指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岁到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岁的老人；高龄老人指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岁以上的老人。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895350"/>
            <a:ext cx="14046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基本概念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D8A5FF-A2B9-1DD2-FC3B-3BD904748364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老年保健概述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066800" y="1605280"/>
            <a:ext cx="7432040" cy="193294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 人口老龄化</a:t>
            </a:r>
          </a:p>
          <a:p>
            <a:pPr marL="0" lvl="1" indent="45720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人口老龄化是指在社会人口的年龄结构中，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岁或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岁以上的老年人口系数增加的一种发展趋势。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 社会老龄化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45720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联合国规定：一个国家或地区，年满</a:t>
            </a:r>
            <a:r>
              <a:rPr lang="en-US" altLang="zh-CN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65</a:t>
            </a:r>
            <a:r>
              <a:rPr lang="zh-CN" altLang="en-US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的老年人口占总人口数的</a:t>
            </a:r>
            <a:r>
              <a:rPr lang="en-US" altLang="zh-CN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7%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以上，或年满</a:t>
            </a:r>
            <a:r>
              <a:rPr lang="en-US" altLang="zh-CN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岁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的老年人占总人口数的</a:t>
            </a:r>
            <a:r>
              <a:rPr lang="en-US" altLang="zh-CN" sz="20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10%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以上，即可定为老年型社会（社会老龄化）。</a:t>
            </a:r>
          </a:p>
        </p:txBody>
      </p:sp>
      <p:sp>
        <p:nvSpPr>
          <p:cNvPr id="4" name="矩形 3"/>
          <p:cNvSpPr/>
          <p:nvPr/>
        </p:nvSpPr>
        <p:spPr>
          <a:xfrm>
            <a:off x="990600" y="834835"/>
            <a:ext cx="14046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基本概念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3B772BD-328C-02CF-2C67-6453018AEAAC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老年保健概述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709134"/>
            <a:ext cx="9794240" cy="19856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（一）世界人口老龄化状况及其特点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发展中国家老年人口增长速度快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高龄老人比例增加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平均预期寿命延长 </a:t>
            </a:r>
          </a:p>
        </p:txBody>
      </p:sp>
      <p:sp>
        <p:nvSpPr>
          <p:cNvPr id="4" name="矩形 3"/>
          <p:cNvSpPr/>
          <p:nvPr/>
        </p:nvSpPr>
        <p:spPr>
          <a:xfrm>
            <a:off x="685800" y="976441"/>
            <a:ext cx="47244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社会人口老龄化状况及其特点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8A41C83-1639-5004-696B-6E9EDB4DFC44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老年保健概述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755332" y="1513679"/>
            <a:ext cx="8852535" cy="2488565"/>
          </a:xfrm>
          <a:prstGeom prst="rect">
            <a:avLst/>
          </a:prstGeom>
        </p:spPr>
        <p:txBody>
          <a:bodyPr>
            <a:normAutofit fontScale="87500" lnSpcReduction="1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（二）我国人口老龄化现状及其特点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老龄人口绝对数居世界第一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人口老龄化规模大、发展速度快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区域之间发展的不平衡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老年人文化素质低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老年人的婚姻较稳定，离婚率低</a:t>
            </a:r>
          </a:p>
        </p:txBody>
      </p:sp>
      <p:sp>
        <p:nvSpPr>
          <p:cNvPr id="4" name="矩形 3"/>
          <p:cNvSpPr/>
          <p:nvPr/>
        </p:nvSpPr>
        <p:spPr>
          <a:xfrm>
            <a:off x="457200" y="810705"/>
            <a:ext cx="47244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社会人口老龄化状况及其特点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F932C7B-51B9-5BE1-F8E8-38D3C1A37FA2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老年保健概述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000" y="1014730"/>
            <a:ext cx="47244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社会人口老龄化状况及其特点</a:t>
            </a:r>
          </a:p>
        </p:txBody>
      </p:sp>
      <p:sp>
        <p:nvSpPr>
          <p:cNvPr id="6" name="矩形 5"/>
          <p:cNvSpPr/>
          <p:nvPr/>
        </p:nvSpPr>
        <p:spPr>
          <a:xfrm>
            <a:off x="762000" y="1756570"/>
            <a:ext cx="77724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（三）人口老龄化带来的问题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社会负担加重，老龄工作力度急需加大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社会文化福利事业的发展，跟不上老年人的需要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家庭养老功能减弱，老年人将更多地依赖于社会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E54FACD-7151-00BB-41F5-AA81E8C4328F}"/>
              </a:ext>
            </a:extLst>
          </p:cNvPr>
          <p:cNvSpPr/>
          <p:nvPr/>
        </p:nvSpPr>
        <p:spPr>
          <a:xfrm>
            <a:off x="76200" y="-476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老年保健概述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1011</Words>
  <Application>Microsoft Office PowerPoint</Application>
  <PresentationFormat>全屏显示(16:9)</PresentationFormat>
  <Paragraphs>144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微软雅黑</vt:lpstr>
      <vt:lpstr>Arial</vt:lpstr>
      <vt:lpstr>Wingdings</vt:lpstr>
      <vt:lpstr>1_Office 主题​​</vt:lpstr>
      <vt:lpstr>4_Office 主题​​</vt:lpstr>
      <vt:lpstr>5_Office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165</cp:revision>
  <dcterms:created xsi:type="dcterms:W3CDTF">2025-08-17T11:07:15Z</dcterms:created>
  <dcterms:modified xsi:type="dcterms:W3CDTF">2025-08-18T02:34:51Z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A2C91B7A4BFF4DF8953B4BBD00796F9B</vt:lpwstr>
  </property>
  <property fmtid="{D5CDD505-2E9C-101B-9397-08002B2CF9AE}" pid="4" name="KSOProductBuildVer">
    <vt:lpwstr>2052-6.11.0.8885</vt:lpwstr>
  </property>
</Properties>
</file>