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4.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5.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8" r:id="rId2"/>
    <p:sldMasterId id="2147483718" r:id="rId3"/>
    <p:sldMasterId id="2147483724" r:id="rId4"/>
  </p:sldMasterIdLst>
  <p:handoutMasterIdLst>
    <p:handoutMasterId r:id="rId27"/>
  </p:handoutMasterIdLst>
  <p:sldIdLst>
    <p:sldId id="473" r:id="rId5"/>
    <p:sldId id="474" r:id="rId6"/>
    <p:sldId id="475" r:id="rId7"/>
    <p:sldId id="383" r:id="rId8"/>
    <p:sldId id="436" r:id="rId9"/>
    <p:sldId id="437" r:id="rId10"/>
    <p:sldId id="438" r:id="rId11"/>
    <p:sldId id="439" r:id="rId12"/>
    <p:sldId id="440" r:id="rId13"/>
    <p:sldId id="441" r:id="rId14"/>
    <p:sldId id="442" r:id="rId15"/>
    <p:sldId id="443" r:id="rId16"/>
    <p:sldId id="444" r:id="rId17"/>
    <p:sldId id="445" r:id="rId18"/>
    <p:sldId id="446" r:id="rId19"/>
    <p:sldId id="447" r:id="rId20"/>
    <p:sldId id="448" r:id="rId21"/>
    <p:sldId id="449" r:id="rId22"/>
    <p:sldId id="450" r:id="rId23"/>
    <p:sldId id="451" r:id="rId24"/>
    <p:sldId id="452" r:id="rId25"/>
    <p:sldId id="476" r:id="rId26"/>
  </p:sldIdLst>
  <p:sldSz cx="12192000" cy="6858000"/>
  <p:notesSz cx="6858000" cy="9144000"/>
  <p:custDataLst>
    <p:tags r:id="rId28"/>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8C93"/>
    <a:srgbClr val="006600"/>
    <a:srgbClr val="FF9966"/>
    <a:srgbClr val="FFCC99"/>
    <a:srgbClr val="FFCCCC"/>
    <a:srgbClr val="FFCCFF"/>
    <a:srgbClr val="000066"/>
    <a:srgbClr val="CC0000"/>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456" y="39"/>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00EE499-D129-484D-B5C0-D0F3AC30E8B1}" type="doc">
      <dgm:prSet loTypeId="urn:microsoft.com/office/officeart/2005/8/layout/vList3" loCatId="list" qsTypeId="urn:microsoft.com/office/officeart/2005/8/quickstyle/simple1#1" qsCatId="simple" csTypeId="urn:microsoft.com/office/officeart/2005/8/colors/accent1_2#1" csCatId="accent1" phldr="0"/>
      <dgm:spPr/>
    </dgm:pt>
    <dgm:pt modelId="{BEB4A0DE-FB16-4C4F-8DEA-03570694B93A}">
      <dgm:prSet phldrT="[文本]" phldr="0" custT="1"/>
      <dgm:spPr/>
      <dgm:t>
        <a:bodyPr vert="horz" wrap="square"/>
        <a:lstStyle/>
        <a:p>
          <a:pPr algn="l">
            <a:lnSpc>
              <a:spcPct val="100000"/>
            </a:lnSpc>
            <a:spcBef>
              <a:spcPct val="0"/>
            </a:spcBef>
            <a:spcAft>
              <a:spcPct val="35000"/>
            </a:spcAft>
          </a:pPr>
          <a:r>
            <a:rPr lang="zh-CN" altLang="en-US" sz="2000" dirty="0">
              <a:solidFill>
                <a:schemeClr val="bg1"/>
              </a:solidFill>
              <a:latin typeface="黑体" panose="02010609060101010101" pitchFamily="2" charset="-122"/>
              <a:ea typeface="黑体" panose="02010609060101010101" pitchFamily="2" charset="-122"/>
            </a:rPr>
            <a:t>了解疾病监测的概念。</a:t>
          </a:r>
        </a:p>
      </dgm:t>
    </dgm:pt>
    <dgm:pt modelId="{A1CD0B47-03FC-4535-A972-2673574CE2F3}" type="parTrans" cxnId="{A6F1426C-C2BD-476E-9B30-DFF6B7354FD5}">
      <dgm:prSet/>
      <dgm:spPr/>
      <dgm:t>
        <a:bodyPr/>
        <a:lstStyle/>
        <a:p>
          <a:endParaRPr lang="zh-CN" altLang="en-US" sz="2000">
            <a:solidFill>
              <a:schemeClr val="bg1"/>
            </a:solidFill>
          </a:endParaRPr>
        </a:p>
      </dgm:t>
    </dgm:pt>
    <dgm:pt modelId="{66283CB7-69B8-41D5-A569-950515985F71}" type="sibTrans" cxnId="{A6F1426C-C2BD-476E-9B30-DFF6B7354FD5}">
      <dgm:prSet/>
      <dgm:spPr/>
      <dgm:t>
        <a:bodyPr/>
        <a:lstStyle/>
        <a:p>
          <a:endParaRPr lang="zh-CN" altLang="en-US" sz="2000">
            <a:solidFill>
              <a:schemeClr val="bg1"/>
            </a:solidFill>
          </a:endParaRPr>
        </a:p>
      </dgm:t>
    </dgm:pt>
    <dgm:pt modelId="{11A5EA0A-517A-463B-9BA8-5EB54D7D10F8}">
      <dgm:prSet phldrT="[文本]" phldr="0" custT="1"/>
      <dgm:spPr/>
      <dgm:t>
        <a:bodyPr vert="horz" wrap="square"/>
        <a:lstStyle/>
        <a:p>
          <a:pPr algn="l">
            <a:lnSpc>
              <a:spcPct val="100000"/>
            </a:lnSpc>
            <a:spcBef>
              <a:spcPct val="0"/>
            </a:spcBef>
            <a:spcAft>
              <a:spcPct val="35000"/>
            </a:spcAft>
          </a:pPr>
          <a:r>
            <a:rPr lang="zh-CN" altLang="en-US" sz="2000">
              <a:solidFill>
                <a:schemeClr val="bg1"/>
              </a:solidFill>
              <a:latin typeface="黑体" panose="02010609060101010101" pitchFamily="2" charset="-122"/>
              <a:ea typeface="黑体" panose="02010609060101010101" pitchFamily="2" charset="-122"/>
            </a:rPr>
            <a:t>熟悉疾病监测的基本步骤。</a:t>
          </a:r>
        </a:p>
      </dgm:t>
    </dgm:pt>
    <dgm:pt modelId="{E2B15CF1-464F-45CC-BFE4-6F0AA417C19E}" type="parTrans" cxnId="{A38127F3-34D1-4919-B0BA-CDFB44E2835C}">
      <dgm:prSet/>
      <dgm:spPr/>
      <dgm:t>
        <a:bodyPr/>
        <a:lstStyle/>
        <a:p>
          <a:endParaRPr lang="zh-CN" altLang="en-US" sz="2000">
            <a:solidFill>
              <a:schemeClr val="bg1"/>
            </a:solidFill>
          </a:endParaRPr>
        </a:p>
      </dgm:t>
    </dgm:pt>
    <dgm:pt modelId="{4EA87785-B7B3-4F48-BB13-D91C5DEA8DC1}" type="sibTrans" cxnId="{A38127F3-34D1-4919-B0BA-CDFB44E2835C}">
      <dgm:prSet/>
      <dgm:spPr/>
      <dgm:t>
        <a:bodyPr/>
        <a:lstStyle/>
        <a:p>
          <a:endParaRPr lang="zh-CN" altLang="en-US" sz="2000">
            <a:solidFill>
              <a:schemeClr val="bg1"/>
            </a:solidFill>
          </a:endParaRPr>
        </a:p>
      </dgm:t>
    </dgm:pt>
    <dgm:pt modelId="{25EF8B53-4C57-43A4-9FE1-40C318A0AD88}">
      <dgm:prSet phldrT="[文本]" phldr="0" custT="1"/>
      <dgm:spPr/>
      <dgm:t>
        <a:bodyPr vert="horz" wrap="square"/>
        <a:lstStyle/>
        <a:p>
          <a:pPr algn="l">
            <a:lnSpc>
              <a:spcPct val="100000"/>
            </a:lnSpc>
            <a:spcBef>
              <a:spcPct val="0"/>
            </a:spcBef>
            <a:spcAft>
              <a:spcPct val="35000"/>
            </a:spcAft>
          </a:pPr>
          <a:r>
            <a:rPr lang="zh-CN" altLang="en-US" sz="2000" dirty="0">
              <a:solidFill>
                <a:schemeClr val="bg1"/>
              </a:solidFill>
              <a:latin typeface="黑体" panose="02010609060101010101" pitchFamily="2" charset="-122"/>
              <a:ea typeface="黑体" panose="02010609060101010101" pitchFamily="2" charset="-122"/>
            </a:rPr>
            <a:t>掌握三级预防的概念及其具体内容；接种免疫和常见疾病的预防知识。</a:t>
          </a:r>
        </a:p>
      </dgm:t>
    </dgm:pt>
    <dgm:pt modelId="{62CE1C4C-AE05-4247-9728-BCA5F5CA780A}" type="parTrans" cxnId="{0ACFBFA5-EA28-4304-AE32-9367597AC107}">
      <dgm:prSet/>
      <dgm:spPr/>
      <dgm:t>
        <a:bodyPr/>
        <a:lstStyle/>
        <a:p>
          <a:endParaRPr lang="zh-CN" altLang="en-US" sz="2000">
            <a:solidFill>
              <a:schemeClr val="bg1"/>
            </a:solidFill>
          </a:endParaRPr>
        </a:p>
      </dgm:t>
    </dgm:pt>
    <dgm:pt modelId="{F463D266-32E5-414A-9781-DA46FFE60955}" type="sibTrans" cxnId="{0ACFBFA5-EA28-4304-AE32-9367597AC107}">
      <dgm:prSet/>
      <dgm:spPr/>
      <dgm:t>
        <a:bodyPr/>
        <a:lstStyle/>
        <a:p>
          <a:endParaRPr lang="zh-CN" altLang="en-US" sz="2000">
            <a:solidFill>
              <a:schemeClr val="bg1"/>
            </a:solidFill>
          </a:endParaRPr>
        </a:p>
      </dgm:t>
    </dgm:pt>
    <dgm:pt modelId="{1920516C-FF6E-4FED-988F-815B127E5487}">
      <dgm:prSet phldr="0" custT="1"/>
      <dgm:spPr/>
      <dgm:t>
        <a:bodyPr vert="horz" wrap="square"/>
        <a:lstStyle/>
        <a:p>
          <a:pPr algn="l">
            <a:lnSpc>
              <a:spcPct val="100000"/>
            </a:lnSpc>
            <a:spcBef>
              <a:spcPct val="0"/>
            </a:spcBef>
            <a:spcAft>
              <a:spcPct val="35000"/>
            </a:spcAft>
          </a:pPr>
          <a:r>
            <a:rPr lang="zh-CN" sz="2000">
              <a:solidFill>
                <a:schemeClr val="bg1"/>
              </a:solidFill>
              <a:latin typeface="黑体" panose="02010609060101010101" pitchFamily="2" charset="-122"/>
              <a:ea typeface="黑体" panose="02010609060101010101" pitchFamily="2" charset="-122"/>
            </a:rPr>
            <a:t>能针对社区人群开展三级预防工作，并能为社区人群有效实施计划免疫。</a:t>
          </a:r>
        </a:p>
      </dgm:t>
    </dgm:pt>
    <dgm:pt modelId="{50A405F0-E797-4DFD-87B8-83812B40E0C9}" type="parTrans" cxnId="{76DD77C3-673D-4691-B216-A71E57E4F4FE}">
      <dgm:prSet/>
      <dgm:spPr/>
      <dgm:t>
        <a:bodyPr/>
        <a:lstStyle/>
        <a:p>
          <a:endParaRPr lang="zh-CN" altLang="en-US" sz="2000">
            <a:solidFill>
              <a:schemeClr val="bg1"/>
            </a:solidFill>
          </a:endParaRPr>
        </a:p>
      </dgm:t>
    </dgm:pt>
    <dgm:pt modelId="{897AC111-EB92-461B-AFEF-58E0072ED4B5}" type="sibTrans" cxnId="{76DD77C3-673D-4691-B216-A71E57E4F4FE}">
      <dgm:prSet/>
      <dgm:spPr/>
      <dgm:t>
        <a:bodyPr/>
        <a:lstStyle/>
        <a:p>
          <a:endParaRPr lang="zh-CN" altLang="en-US" sz="2000">
            <a:solidFill>
              <a:schemeClr val="bg1"/>
            </a:solidFill>
          </a:endParaRPr>
        </a:p>
      </dgm:t>
    </dgm:pt>
    <dgm:pt modelId="{3A30B1D0-F146-41C6-9373-8CC849B0566C}" type="pres">
      <dgm:prSet presAssocID="{800EE499-D129-484D-B5C0-D0F3AC30E8B1}" presName="linearFlow" presStyleCnt="0">
        <dgm:presLayoutVars>
          <dgm:dir/>
          <dgm:resizeHandles val="exact"/>
        </dgm:presLayoutVars>
      </dgm:prSet>
      <dgm:spPr/>
    </dgm:pt>
    <dgm:pt modelId="{65AAD8D9-A2BB-4BC0-ADC4-32A3E0934999}" type="pres">
      <dgm:prSet presAssocID="{BEB4A0DE-FB16-4C4F-8DEA-03570694B93A}" presName="composite" presStyleCnt="0"/>
      <dgm:spPr/>
    </dgm:pt>
    <dgm:pt modelId="{F8DF891C-0D10-4055-A8A8-3FC34ADEDC5B}" type="pres">
      <dgm:prSet presAssocID="{BEB4A0DE-FB16-4C4F-8DEA-03570694B93A}" presName="imgShp" presStyleLbl="fgImgPlace1" presStyleIdx="0" presStyleCnt="4"/>
      <dgm:spPr/>
    </dgm:pt>
    <dgm:pt modelId="{5D3E6026-A697-4D8F-84B5-C5321A8528B3}" type="pres">
      <dgm:prSet presAssocID="{BEB4A0DE-FB16-4C4F-8DEA-03570694B93A}" presName="txShp" presStyleLbl="node1" presStyleIdx="0" presStyleCnt="4">
        <dgm:presLayoutVars>
          <dgm:bulletEnabled val="1"/>
        </dgm:presLayoutVars>
      </dgm:prSet>
      <dgm:spPr/>
    </dgm:pt>
    <dgm:pt modelId="{01F33C7F-4C3C-42D3-8542-4BC345A10B4C}" type="pres">
      <dgm:prSet presAssocID="{66283CB7-69B8-41D5-A569-950515985F71}" presName="spacing" presStyleCnt="0"/>
      <dgm:spPr/>
    </dgm:pt>
    <dgm:pt modelId="{5373068E-DCEB-4D3C-BFF1-43C34CE727FD}" type="pres">
      <dgm:prSet presAssocID="{11A5EA0A-517A-463B-9BA8-5EB54D7D10F8}" presName="composite" presStyleCnt="0"/>
      <dgm:spPr/>
    </dgm:pt>
    <dgm:pt modelId="{48C23F44-CDC2-4998-B9C4-F737C51D3228}" type="pres">
      <dgm:prSet presAssocID="{11A5EA0A-517A-463B-9BA8-5EB54D7D10F8}" presName="imgShp" presStyleLbl="fgImgPlace1" presStyleIdx="1" presStyleCnt="4"/>
      <dgm:spPr/>
    </dgm:pt>
    <dgm:pt modelId="{DC27DDA6-73A4-45AF-8B52-70E594C6E063}" type="pres">
      <dgm:prSet presAssocID="{11A5EA0A-517A-463B-9BA8-5EB54D7D10F8}" presName="txShp" presStyleLbl="node1" presStyleIdx="1" presStyleCnt="4">
        <dgm:presLayoutVars>
          <dgm:bulletEnabled val="1"/>
        </dgm:presLayoutVars>
      </dgm:prSet>
      <dgm:spPr/>
    </dgm:pt>
    <dgm:pt modelId="{1BD648EC-230D-47E1-A618-F93D265B0703}" type="pres">
      <dgm:prSet presAssocID="{4EA87785-B7B3-4F48-BB13-D91C5DEA8DC1}" presName="spacing" presStyleCnt="0"/>
      <dgm:spPr/>
    </dgm:pt>
    <dgm:pt modelId="{7D4A810A-A6D4-47BA-AF8D-AB4F73C04080}" type="pres">
      <dgm:prSet presAssocID="{25EF8B53-4C57-43A4-9FE1-40C318A0AD88}" presName="composite" presStyleCnt="0"/>
      <dgm:spPr/>
    </dgm:pt>
    <dgm:pt modelId="{69DE5637-6198-4292-ADFF-69DC2A063BC5}" type="pres">
      <dgm:prSet presAssocID="{25EF8B53-4C57-43A4-9FE1-40C318A0AD88}" presName="imgShp" presStyleLbl="fgImgPlace1" presStyleIdx="2" presStyleCnt="4"/>
      <dgm:spPr/>
    </dgm:pt>
    <dgm:pt modelId="{00C34D87-B2DD-493A-BAA2-1A14EA17DEB1}" type="pres">
      <dgm:prSet presAssocID="{25EF8B53-4C57-43A4-9FE1-40C318A0AD88}" presName="txShp" presStyleLbl="node1" presStyleIdx="2" presStyleCnt="4">
        <dgm:presLayoutVars>
          <dgm:bulletEnabled val="1"/>
        </dgm:presLayoutVars>
      </dgm:prSet>
      <dgm:spPr/>
    </dgm:pt>
    <dgm:pt modelId="{539D12D7-6F87-4A1E-80DF-EAB5320C4676}" type="pres">
      <dgm:prSet presAssocID="{F463D266-32E5-414A-9781-DA46FFE60955}" presName="spacing" presStyleCnt="0"/>
      <dgm:spPr/>
    </dgm:pt>
    <dgm:pt modelId="{52719CFF-D917-4BE2-A334-874D3DCFF3E0}" type="pres">
      <dgm:prSet presAssocID="{1920516C-FF6E-4FED-988F-815B127E5487}" presName="composite" presStyleCnt="0"/>
      <dgm:spPr/>
    </dgm:pt>
    <dgm:pt modelId="{8FE7F43B-F07E-4C3B-89AA-CFEEE19DAAD4}" type="pres">
      <dgm:prSet presAssocID="{1920516C-FF6E-4FED-988F-815B127E5487}" presName="imgShp" presStyleLbl="fgImgPlace1" presStyleIdx="3" presStyleCnt="4"/>
      <dgm:spPr/>
    </dgm:pt>
    <dgm:pt modelId="{47366DD4-F5A0-4835-9ACB-F7B8494C17EA}" type="pres">
      <dgm:prSet presAssocID="{1920516C-FF6E-4FED-988F-815B127E5487}" presName="txShp" presStyleLbl="node1" presStyleIdx="3" presStyleCnt="4">
        <dgm:presLayoutVars>
          <dgm:bulletEnabled val="1"/>
        </dgm:presLayoutVars>
      </dgm:prSet>
      <dgm:spPr/>
    </dgm:pt>
  </dgm:ptLst>
  <dgm:cxnLst>
    <dgm:cxn modelId="{D4B3802E-C3AA-43F8-8361-5EBE2DB01F35}" type="presOf" srcId="{800EE499-D129-484D-B5C0-D0F3AC30E8B1}" destId="{3A30B1D0-F146-41C6-9373-8CC849B0566C}" srcOrd="0" destOrd="0" presId="urn:microsoft.com/office/officeart/2005/8/layout/vList3"/>
    <dgm:cxn modelId="{D281765B-4FE6-4555-9E1B-E053F050D639}" type="presOf" srcId="{25EF8B53-4C57-43A4-9FE1-40C318A0AD88}" destId="{00C34D87-B2DD-493A-BAA2-1A14EA17DEB1}" srcOrd="0" destOrd="0" presId="urn:microsoft.com/office/officeart/2005/8/layout/vList3"/>
    <dgm:cxn modelId="{E3E18F64-CFC4-4DAA-978B-279A8FBCBBFE}" type="presOf" srcId="{11A5EA0A-517A-463B-9BA8-5EB54D7D10F8}" destId="{DC27DDA6-73A4-45AF-8B52-70E594C6E063}" srcOrd="0" destOrd="0" presId="urn:microsoft.com/office/officeart/2005/8/layout/vList3"/>
    <dgm:cxn modelId="{A6F1426C-C2BD-476E-9B30-DFF6B7354FD5}" srcId="{800EE499-D129-484D-B5C0-D0F3AC30E8B1}" destId="{BEB4A0DE-FB16-4C4F-8DEA-03570694B93A}" srcOrd="0" destOrd="0" parTransId="{A1CD0B47-03FC-4535-A972-2673574CE2F3}" sibTransId="{66283CB7-69B8-41D5-A569-950515985F71}"/>
    <dgm:cxn modelId="{8B288982-F726-44B0-B7AC-5D689C7E6C29}" type="presOf" srcId="{4EA87785-B7B3-4F48-BB13-D91C5DEA8DC1}" destId="{1BD648EC-230D-47E1-A618-F93D265B0703}" srcOrd="0" destOrd="0" presId="urn:microsoft.com/office/officeart/2005/8/layout/vList3"/>
    <dgm:cxn modelId="{5193388F-E508-4045-AFB8-EBCADA230F29}" type="presOf" srcId="{BEB4A0DE-FB16-4C4F-8DEA-03570694B93A}" destId="{5D3E6026-A697-4D8F-84B5-C5321A8528B3}" srcOrd="0" destOrd="0" presId="urn:microsoft.com/office/officeart/2005/8/layout/vList3"/>
    <dgm:cxn modelId="{0ACFBFA5-EA28-4304-AE32-9367597AC107}" srcId="{800EE499-D129-484D-B5C0-D0F3AC30E8B1}" destId="{25EF8B53-4C57-43A4-9FE1-40C318A0AD88}" srcOrd="2" destOrd="0" parTransId="{62CE1C4C-AE05-4247-9728-BCA5F5CA780A}" sibTransId="{F463D266-32E5-414A-9781-DA46FFE60955}"/>
    <dgm:cxn modelId="{A5836DB1-9DB9-4F76-92EA-613D21845CC7}" type="presOf" srcId="{1920516C-FF6E-4FED-988F-815B127E5487}" destId="{47366DD4-F5A0-4835-9ACB-F7B8494C17EA}" srcOrd="0" destOrd="0" presId="urn:microsoft.com/office/officeart/2005/8/layout/vList3"/>
    <dgm:cxn modelId="{76DD77C3-673D-4691-B216-A71E57E4F4FE}" srcId="{800EE499-D129-484D-B5C0-D0F3AC30E8B1}" destId="{1920516C-FF6E-4FED-988F-815B127E5487}" srcOrd="3" destOrd="0" parTransId="{50A405F0-E797-4DFD-87B8-83812B40E0C9}" sibTransId="{897AC111-EB92-461B-AFEF-58E0072ED4B5}"/>
    <dgm:cxn modelId="{9041CDCD-1A94-4FBB-A0A5-0B796F5D10A5}" type="presOf" srcId="{F463D266-32E5-414A-9781-DA46FFE60955}" destId="{539D12D7-6F87-4A1E-80DF-EAB5320C4676}" srcOrd="0" destOrd="0" presId="urn:microsoft.com/office/officeart/2005/8/layout/vList3"/>
    <dgm:cxn modelId="{F9DE4AEE-6434-4553-BCBF-EFF6112BDA98}" type="presOf" srcId="{66283CB7-69B8-41D5-A569-950515985F71}" destId="{01F33C7F-4C3C-42D3-8542-4BC345A10B4C}" srcOrd="0" destOrd="0" presId="urn:microsoft.com/office/officeart/2005/8/layout/vList3"/>
    <dgm:cxn modelId="{A38127F3-34D1-4919-B0BA-CDFB44E2835C}" srcId="{800EE499-D129-484D-B5C0-D0F3AC30E8B1}" destId="{11A5EA0A-517A-463B-9BA8-5EB54D7D10F8}" srcOrd="1" destOrd="0" parTransId="{E2B15CF1-464F-45CC-BFE4-6F0AA417C19E}" sibTransId="{4EA87785-B7B3-4F48-BB13-D91C5DEA8DC1}"/>
    <dgm:cxn modelId="{A5BD438B-0F0D-4731-9219-97CD13C7067A}" type="presParOf" srcId="{3A30B1D0-F146-41C6-9373-8CC849B0566C}" destId="{65AAD8D9-A2BB-4BC0-ADC4-32A3E0934999}" srcOrd="0" destOrd="0" presId="urn:microsoft.com/office/officeart/2005/8/layout/vList3"/>
    <dgm:cxn modelId="{EF69FC8E-EEAC-4B0A-8AB2-ED4532FC2A1C}" type="presParOf" srcId="{65AAD8D9-A2BB-4BC0-ADC4-32A3E0934999}" destId="{F8DF891C-0D10-4055-A8A8-3FC34ADEDC5B}" srcOrd="0" destOrd="0" presId="urn:microsoft.com/office/officeart/2005/8/layout/vList3"/>
    <dgm:cxn modelId="{C98535F9-8729-4586-A116-3427FD8AFC11}" type="presParOf" srcId="{65AAD8D9-A2BB-4BC0-ADC4-32A3E0934999}" destId="{5D3E6026-A697-4D8F-84B5-C5321A8528B3}" srcOrd="1" destOrd="0" presId="urn:microsoft.com/office/officeart/2005/8/layout/vList3"/>
    <dgm:cxn modelId="{6564D7BC-E5EB-42FF-B839-48E98FB355C8}" type="presParOf" srcId="{3A30B1D0-F146-41C6-9373-8CC849B0566C}" destId="{01F33C7F-4C3C-42D3-8542-4BC345A10B4C}" srcOrd="1" destOrd="0" presId="urn:microsoft.com/office/officeart/2005/8/layout/vList3"/>
    <dgm:cxn modelId="{D1B69468-CC7A-4F4A-AC35-67B7C11ACA3E}" type="presParOf" srcId="{3A30B1D0-F146-41C6-9373-8CC849B0566C}" destId="{5373068E-DCEB-4D3C-BFF1-43C34CE727FD}" srcOrd="2" destOrd="0" presId="urn:microsoft.com/office/officeart/2005/8/layout/vList3"/>
    <dgm:cxn modelId="{5464F297-614C-4C82-85A6-46F7332150F5}" type="presParOf" srcId="{5373068E-DCEB-4D3C-BFF1-43C34CE727FD}" destId="{48C23F44-CDC2-4998-B9C4-F737C51D3228}" srcOrd="0" destOrd="0" presId="urn:microsoft.com/office/officeart/2005/8/layout/vList3"/>
    <dgm:cxn modelId="{5D6A8074-3BCA-4F9A-8427-127B6341D00F}" type="presParOf" srcId="{5373068E-DCEB-4D3C-BFF1-43C34CE727FD}" destId="{DC27DDA6-73A4-45AF-8B52-70E594C6E063}" srcOrd="1" destOrd="0" presId="urn:microsoft.com/office/officeart/2005/8/layout/vList3"/>
    <dgm:cxn modelId="{6F85A11D-11FE-4188-B31A-8686163A95C2}" type="presParOf" srcId="{3A30B1D0-F146-41C6-9373-8CC849B0566C}" destId="{1BD648EC-230D-47E1-A618-F93D265B0703}" srcOrd="3" destOrd="0" presId="urn:microsoft.com/office/officeart/2005/8/layout/vList3"/>
    <dgm:cxn modelId="{3C013E83-815A-4466-8E15-852FC52082F3}" type="presParOf" srcId="{3A30B1D0-F146-41C6-9373-8CC849B0566C}" destId="{7D4A810A-A6D4-47BA-AF8D-AB4F73C04080}" srcOrd="4" destOrd="0" presId="urn:microsoft.com/office/officeart/2005/8/layout/vList3"/>
    <dgm:cxn modelId="{3D9A225B-89BD-40E8-BB3F-99BB9E141E40}" type="presParOf" srcId="{7D4A810A-A6D4-47BA-AF8D-AB4F73C04080}" destId="{69DE5637-6198-4292-ADFF-69DC2A063BC5}" srcOrd="0" destOrd="0" presId="urn:microsoft.com/office/officeart/2005/8/layout/vList3"/>
    <dgm:cxn modelId="{37F8996A-991C-4FC3-A9D8-5488E457F616}" type="presParOf" srcId="{7D4A810A-A6D4-47BA-AF8D-AB4F73C04080}" destId="{00C34D87-B2DD-493A-BAA2-1A14EA17DEB1}" srcOrd="1" destOrd="0" presId="urn:microsoft.com/office/officeart/2005/8/layout/vList3"/>
    <dgm:cxn modelId="{5F1B7E31-BA70-441D-8876-F78CBD946F7E}" type="presParOf" srcId="{3A30B1D0-F146-41C6-9373-8CC849B0566C}" destId="{539D12D7-6F87-4A1E-80DF-EAB5320C4676}" srcOrd="5" destOrd="0" presId="urn:microsoft.com/office/officeart/2005/8/layout/vList3"/>
    <dgm:cxn modelId="{EDFDACBD-6308-42DE-9D7E-9E5834D4E3E1}" type="presParOf" srcId="{3A30B1D0-F146-41C6-9373-8CC849B0566C}" destId="{52719CFF-D917-4BE2-A334-874D3DCFF3E0}" srcOrd="6" destOrd="0" presId="urn:microsoft.com/office/officeart/2005/8/layout/vList3"/>
    <dgm:cxn modelId="{7ADFC300-FC0F-4203-82A5-BC6E5E077D25}" type="presParOf" srcId="{52719CFF-D917-4BE2-A334-874D3DCFF3E0}" destId="{8FE7F43B-F07E-4C3B-89AA-CFEEE19DAAD4}" srcOrd="0" destOrd="0" presId="urn:microsoft.com/office/officeart/2005/8/layout/vList3"/>
    <dgm:cxn modelId="{B2038560-1C07-4863-865C-F9BA5F169B40}" type="presParOf" srcId="{52719CFF-D917-4BE2-A334-874D3DCFF3E0}" destId="{47366DD4-F5A0-4835-9ACB-F7B8494C17E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E6026-A697-4D8F-84B5-C5321A8528B3}">
      <dsp:nvSpPr>
        <dsp:cNvPr id="0" name=""/>
        <dsp:cNvSpPr/>
      </dsp:nvSpPr>
      <dsp:spPr>
        <a:xfrm rot="10800000">
          <a:off x="2122298" y="589"/>
          <a:ext cx="7752969"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dirty="0">
              <a:solidFill>
                <a:schemeClr val="bg1"/>
              </a:solidFill>
              <a:latin typeface="黑体" panose="02010609060101010101" pitchFamily="2" charset="-122"/>
              <a:ea typeface="黑体" panose="02010609060101010101" pitchFamily="2" charset="-122"/>
            </a:rPr>
            <a:t>了解疾病监测的概念。</a:t>
          </a:r>
        </a:p>
      </dsp:txBody>
      <dsp:txXfrm rot="10800000">
        <a:off x="2291781" y="589"/>
        <a:ext cx="7583486" cy="677931"/>
      </dsp:txXfrm>
    </dsp:sp>
    <dsp:sp modelId="{F8DF891C-0D10-4055-A8A8-3FC34ADEDC5B}">
      <dsp:nvSpPr>
        <dsp:cNvPr id="0" name=""/>
        <dsp:cNvSpPr/>
      </dsp:nvSpPr>
      <dsp:spPr>
        <a:xfrm>
          <a:off x="1783332" y="589"/>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27DDA6-73A4-45AF-8B52-70E594C6E063}">
      <dsp:nvSpPr>
        <dsp:cNvPr id="0" name=""/>
        <dsp:cNvSpPr/>
      </dsp:nvSpPr>
      <dsp:spPr>
        <a:xfrm rot="10800000">
          <a:off x="2122298" y="848004"/>
          <a:ext cx="7752969"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a:solidFill>
                <a:schemeClr val="bg1"/>
              </a:solidFill>
              <a:latin typeface="黑体" panose="02010609060101010101" pitchFamily="2" charset="-122"/>
              <a:ea typeface="黑体" panose="02010609060101010101" pitchFamily="2" charset="-122"/>
            </a:rPr>
            <a:t>熟悉疾病监测的基本步骤。</a:t>
          </a:r>
        </a:p>
      </dsp:txBody>
      <dsp:txXfrm rot="10800000">
        <a:off x="2291781" y="848004"/>
        <a:ext cx="7583486" cy="677931"/>
      </dsp:txXfrm>
    </dsp:sp>
    <dsp:sp modelId="{48C23F44-CDC2-4998-B9C4-F737C51D3228}">
      <dsp:nvSpPr>
        <dsp:cNvPr id="0" name=""/>
        <dsp:cNvSpPr/>
      </dsp:nvSpPr>
      <dsp:spPr>
        <a:xfrm>
          <a:off x="1783332" y="848004"/>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C34D87-B2DD-493A-BAA2-1A14EA17DEB1}">
      <dsp:nvSpPr>
        <dsp:cNvPr id="0" name=""/>
        <dsp:cNvSpPr/>
      </dsp:nvSpPr>
      <dsp:spPr>
        <a:xfrm rot="10800000">
          <a:off x="2122298" y="1695418"/>
          <a:ext cx="7752969"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dirty="0">
              <a:solidFill>
                <a:schemeClr val="bg1"/>
              </a:solidFill>
              <a:latin typeface="黑体" panose="02010609060101010101" pitchFamily="2" charset="-122"/>
              <a:ea typeface="黑体" panose="02010609060101010101" pitchFamily="2" charset="-122"/>
            </a:rPr>
            <a:t>掌握三级预防的概念及其具体内容；接种免疫和常见疾病的预防知识。</a:t>
          </a:r>
        </a:p>
      </dsp:txBody>
      <dsp:txXfrm rot="10800000">
        <a:off x="2291781" y="1695418"/>
        <a:ext cx="7583486" cy="677931"/>
      </dsp:txXfrm>
    </dsp:sp>
    <dsp:sp modelId="{69DE5637-6198-4292-ADFF-69DC2A063BC5}">
      <dsp:nvSpPr>
        <dsp:cNvPr id="0" name=""/>
        <dsp:cNvSpPr/>
      </dsp:nvSpPr>
      <dsp:spPr>
        <a:xfrm>
          <a:off x="1783332" y="1695418"/>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7366DD4-F5A0-4835-9ACB-F7B8494C17EA}">
      <dsp:nvSpPr>
        <dsp:cNvPr id="0" name=""/>
        <dsp:cNvSpPr/>
      </dsp:nvSpPr>
      <dsp:spPr>
        <a:xfrm rot="10800000">
          <a:off x="2122298" y="2542833"/>
          <a:ext cx="7752969"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sz="2000" kern="1200">
              <a:solidFill>
                <a:schemeClr val="bg1"/>
              </a:solidFill>
              <a:latin typeface="黑体" panose="02010609060101010101" pitchFamily="2" charset="-122"/>
              <a:ea typeface="黑体" panose="02010609060101010101" pitchFamily="2" charset="-122"/>
            </a:rPr>
            <a:t>能针对社区人群开展三级预防工作，并能为社区人群有效实施计划免疫。</a:t>
          </a:r>
        </a:p>
      </dsp:txBody>
      <dsp:txXfrm rot="10800000">
        <a:off x="2291781" y="2542833"/>
        <a:ext cx="7583486" cy="677931"/>
      </dsp:txXfrm>
    </dsp:sp>
    <dsp:sp modelId="{8FE7F43B-F07E-4C3B-89AA-CFEEE19DAAD4}">
      <dsp:nvSpPr>
        <dsp:cNvPr id="0" name=""/>
        <dsp:cNvSpPr/>
      </dsp:nvSpPr>
      <dsp:spPr>
        <a:xfrm>
          <a:off x="1783332" y="2542833"/>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3.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3.emf"/><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em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emf"/><Relationship Id="rId5" Type="http://schemas.openxmlformats.org/officeDocument/2006/relationships/image" Target="../media/image1.png"/><Relationship Id="rId4"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a:cs typeface="黑体" panose="02010609060101010101" pitchFamily="2" charset="-122"/>
            </a:endParaRPr>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dirty="0"/>
          </a:p>
        </p:txBody>
      </p:sp>
      <p:sp>
        <p:nvSpPr>
          <p:cNvPr id="3" name="页脚占位符 2"/>
          <p:cNvSpPr>
            <a:spLocks noGrp="1"/>
          </p:cNvSpPr>
          <p:nvPr>
            <p:ph type="ftr" sz="quarter" idx="11"/>
          </p:nvPr>
        </p:nvSpPr>
        <p:spPr/>
        <p:txBody>
          <a:bodyPr/>
          <a:lstStyle/>
          <a:p>
            <a:pPr>
              <a:defRPr/>
            </a:pPr>
            <a:endParaRPr lang="en-US" altLang="zh-CN" dirty="0"/>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flipV="1">
            <a:off x="-3" y="3394164"/>
            <a:ext cx="5080001" cy="346468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4400" y="-1"/>
            <a:ext cx="6184901" cy="4218251"/>
          </a:xfrm>
          <a:prstGeom prst="rect">
            <a:avLst/>
          </a:prstGeom>
        </p:spPr>
      </p:pic>
      <p:sp>
        <p:nvSpPr>
          <p:cNvPr id="7" name="矩形 6"/>
          <p:cNvSpPr/>
          <p:nvPr/>
        </p:nvSpPr>
        <p:spPr>
          <a:xfrm>
            <a:off x="0" y="-49107"/>
            <a:ext cx="12191153" cy="6907953"/>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19" name="Freeform 244"/>
          <p:cNvSpPr/>
          <p:nvPr/>
        </p:nvSpPr>
        <p:spPr bwMode="auto">
          <a:xfrm flipH="1" flipV="1">
            <a:off x="10261252" y="1612899"/>
            <a:ext cx="554065" cy="571500"/>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pitchFamily="2" charset="-122"/>
              <a:ea typeface="黑体" panose="02010609060101010101" pitchFamily="2" charset="-122"/>
              <a:cs typeface="黑体" panose="02010609060101010101" pitchFamily="2" charset="-122"/>
              <a:sym typeface="黑体" panose="02010609060101010101" pitchFamily="2" charset="-122"/>
            </a:endParaRPr>
          </a:p>
        </p:txBody>
      </p:sp>
    </p:spTree>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9"/>
            <a:ext cx="1292225" cy="1414463"/>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1"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1"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9" cy="315913"/>
          </a:xfrm>
          <a:prstGeom prst="rect">
            <a:avLst/>
          </a:prstGeom>
        </p:spPr>
        <p:txBody>
          <a:bodyPr vert="horz" lIns="91440" tIns="45720" rIns="91440" bIns="45720" rtlCol="0" anchor="ctr">
            <a:normAutofit/>
          </a:bodyPr>
          <a:lstStyle/>
          <a:p>
            <a:pPr>
              <a:defRPr/>
            </a:pPr>
            <a:endParaRPr lang="en-US" altLang="zh-CN" dirty="0"/>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a:defRPr/>
            </a:pPr>
            <a:endParaRPr lang="en-US" altLang="zh-CN" dirty="0"/>
          </a:p>
        </p:txBody>
      </p:sp>
      <p:sp>
        <p:nvSpPr>
          <p:cNvPr id="5" name="灯片编号占位符 4"/>
          <p:cNvSpPr>
            <a:spLocks noGrp="1"/>
          </p:cNvSpPr>
          <p:nvPr>
            <p:ph type="sldNum" sz="quarter" idx="12"/>
          </p:nvPr>
        </p:nvSpPr>
        <p:spPr>
          <a:xfrm>
            <a:off x="8610600" y="6350000"/>
            <a:ext cx="2700339" cy="315913"/>
          </a:xfrm>
          <a:prstGeom prst="rect">
            <a:avLst/>
          </a:prstGeom>
        </p:spPr>
        <p:txBody>
          <a:bodyPr vert="horz" lIns="91440" tIns="45720" rIns="91440" bIns="45720" rtlCol="0" anchor="ctr">
            <a:normAutofit/>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0" y="583777"/>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0" y="383497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2032000" y="1496484"/>
            <a:ext cx="12192000" cy="3183467"/>
          </a:xfrm>
        </p:spPr>
        <p:txBody>
          <a:bodyPr anchor="b"/>
          <a:lstStyle>
            <a:lvl1pPr algn="ctr">
              <a:defRPr sz="8000"/>
            </a:lvl1pPr>
          </a:lstStyle>
          <a:p>
            <a:r>
              <a:rPr lang="zh-CN" altLang="en-US"/>
              <a:t>单击此处编辑母版标题样式</a:t>
            </a:r>
          </a:p>
        </p:txBody>
      </p:sp>
      <p:sp>
        <p:nvSpPr>
          <p:cNvPr id="3" name="副标题 2"/>
          <p:cNvSpPr>
            <a:spLocks noGrp="1"/>
          </p:cNvSpPr>
          <p:nvPr>
            <p:ph type="subTitle" idx="1"/>
          </p:nvPr>
        </p:nvSpPr>
        <p:spPr>
          <a:xfrm>
            <a:off x="2032000" y="4802717"/>
            <a:ext cx="12192000" cy="2207683"/>
          </a:xfrm>
        </p:spPr>
        <p:txBody>
          <a:bodyPr/>
          <a:lstStyle>
            <a:lvl1pPr marL="0" indent="0" algn="ctr">
              <a:buNone/>
              <a:defRPr sz="3200"/>
            </a:lvl1pPr>
            <a:lvl2pPr marL="609600" indent="0" algn="ctr">
              <a:buNone/>
              <a:defRPr sz="2665"/>
            </a:lvl2pPr>
            <a:lvl3pPr marL="1219200" indent="0" algn="ctr">
              <a:buNone/>
              <a:defRPr sz="2400"/>
            </a:lvl3pPr>
            <a:lvl4pPr marL="1828800" indent="0" algn="ctr">
              <a:buNone/>
              <a:defRPr sz="2135"/>
            </a:lvl4pPr>
            <a:lvl5pPr marL="2438400" indent="0" algn="ctr">
              <a:buNone/>
              <a:defRPr sz="2135"/>
            </a:lvl5pPr>
            <a:lvl6pPr marL="3048000" indent="0" algn="ctr">
              <a:buNone/>
              <a:defRPr sz="2135"/>
            </a:lvl6pPr>
            <a:lvl7pPr marL="3657600" indent="0" algn="ctr">
              <a:buNone/>
              <a:defRPr sz="2135"/>
            </a:lvl7pPr>
            <a:lvl8pPr marL="4267200" indent="0" algn="ctr">
              <a:buNone/>
              <a:defRPr sz="2135"/>
            </a:lvl8pPr>
            <a:lvl9pPr marL="4876800" indent="0" algn="ctr">
              <a:buNone/>
              <a:defRPr sz="2135"/>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90204" pitchFamily="34" charset="0"/>
                <a:ea typeface="宋体" pitchFamily="2" charset="-122"/>
                <a:cs typeface="+mn-cs"/>
              </a:rPr>
              <a:t>2025/8/18</a:t>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90204" pitchFamily="34" charset="0"/>
                <a:ea typeface="宋体" pitchFamily="2" charset="-122"/>
                <a:cs typeface="+mn-cs"/>
              </a:rPr>
              <a:t>‹#›</a:t>
            </a:fld>
            <a:endParaRPr lang="zh-CN" altLang="en-US" strike="noStrike" noProof="1"/>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90204" pitchFamily="34" charset="0"/>
                <a:ea typeface="宋体" pitchFamily="2" charset="-122"/>
                <a:cs typeface="+mn-cs"/>
              </a:rPr>
              <a:t>2025/8/18</a:t>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90204" pitchFamily="34" charset="0"/>
                <a:ea typeface="宋体" pitchFamily="2" charset="-122"/>
                <a:cs typeface="+mn-cs"/>
              </a:rPr>
              <a:t>‹#›</a:t>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9" Type="http://schemas.openxmlformats.org/officeDocument/2006/relationships/slideLayout" Target="../slideLayouts/slideLayout68.xml"/><Relationship Id="rId21" Type="http://schemas.openxmlformats.org/officeDocument/2006/relationships/slideLayout" Target="../slideLayouts/slideLayout50.xml"/><Relationship Id="rId34" Type="http://schemas.openxmlformats.org/officeDocument/2006/relationships/slideLayout" Target="../slideLayouts/slideLayout63.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33" Type="http://schemas.openxmlformats.org/officeDocument/2006/relationships/slideLayout" Target="../slideLayouts/slideLayout62.xml"/><Relationship Id="rId38" Type="http://schemas.openxmlformats.org/officeDocument/2006/relationships/slideLayout" Target="../slideLayouts/slideLayout67.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slideLayout" Target="../slideLayouts/slideLayout58.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32" Type="http://schemas.openxmlformats.org/officeDocument/2006/relationships/slideLayout" Target="../slideLayouts/slideLayout61.xml"/><Relationship Id="rId37" Type="http://schemas.openxmlformats.org/officeDocument/2006/relationships/slideLayout" Target="../slideLayouts/slideLayout66.xml"/><Relationship Id="rId40" Type="http://schemas.openxmlformats.org/officeDocument/2006/relationships/theme" Target="../theme/theme2.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36" Type="http://schemas.openxmlformats.org/officeDocument/2006/relationships/slideLayout" Target="../slideLayouts/slideLayout65.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31" Type="http://schemas.openxmlformats.org/officeDocument/2006/relationships/slideLayout" Target="../slideLayouts/slideLayout60.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slideLayout" Target="../slideLayouts/slideLayout59.xml"/><Relationship Id="rId35" Type="http://schemas.openxmlformats.org/officeDocument/2006/relationships/slideLayout" Target="../slideLayouts/slideLayout64.xml"/><Relationship Id="rId8" Type="http://schemas.openxmlformats.org/officeDocument/2006/relationships/slideLayout" Target="../slideLayouts/slideLayout37.xml"/><Relationship Id="rId3"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theme" Target="../theme/theme3.xml"/><Relationship Id="rId5" Type="http://schemas.openxmlformats.org/officeDocument/2006/relationships/slideLayout" Target="../slideLayouts/slideLayout73.xml"/><Relationship Id="rId4" Type="http://schemas.openxmlformats.org/officeDocument/2006/relationships/slideLayout" Target="../slideLayouts/slideLayout7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6.xml"/><Relationship Id="rId2" Type="http://schemas.openxmlformats.org/officeDocument/2006/relationships/slideLayout" Target="../slideLayouts/slideLayout75.xml"/><Relationship Id="rId1" Type="http://schemas.openxmlformats.org/officeDocument/2006/relationships/slideLayout" Target="../slideLayouts/slideLayout74.xml"/><Relationship Id="rId5" Type="http://schemas.openxmlformats.org/officeDocument/2006/relationships/theme" Target="../theme/theme4.xml"/><Relationship Id="rId4"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a:defRPr/>
            </a:pPr>
            <a:endParaRPr lang="en-US" altLang="zh-CN" dirty="0"/>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a:defRPr/>
            </a:pPr>
            <a:endParaRPr lang="en-US" altLang="zh-CN" dirty="0"/>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 id="2147483710" r:id="rId32"/>
    <p:sldLayoutId id="2147483711" r:id="rId33"/>
    <p:sldLayoutId id="2147483712" r:id="rId34"/>
    <p:sldLayoutId id="2147483713" r:id="rId35"/>
    <p:sldLayoutId id="2147483714" r:id="rId36"/>
    <p:sldLayoutId id="2147483715" r:id="rId37"/>
    <p:sldLayoutId id="2147483716" r:id="rId38"/>
    <p:sldLayoutId id="2147483717" r:id="rId3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6E02081A-7E68-44F2-A99E-F075D941C5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6E02081A-7E68-44F2-A99E-F075D941C5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6.png"/><Relationship Id="rId5" Type="http://schemas.openxmlformats.org/officeDocument/2006/relationships/slideLayout" Target="../slideLayouts/slideLayout9.xml"/><Relationship Id="rId4" Type="http://schemas.openxmlformats.org/officeDocument/2006/relationships/tags" Target="../tags/tag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7.jpe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3.xml"/><Relationship Id="rId5" Type="http://schemas.openxmlformats.org/officeDocument/2006/relationships/tags" Target="../tags/tag22.xml"/><Relationship Id="rId4" Type="http://schemas.openxmlformats.org/officeDocument/2006/relationships/tags" Target="../tags/tag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6.png"/><Relationship Id="rId5" Type="http://schemas.openxmlformats.org/officeDocument/2006/relationships/slideLayout" Target="../slideLayouts/slideLayout9.xml"/><Relationship Id="rId4" Type="http://schemas.openxmlformats.org/officeDocument/2006/relationships/tags" Target="../tags/tag2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tags" Target="../tags/tag2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endParaRPr lang="zh-CN" altLang="en-US"/>
          </a:p>
        </p:txBody>
      </p:sp>
      <p:sp>
        <p:nvSpPr>
          <p:cNvPr id="14" name="内容占位符 13"/>
          <p:cNvSpPr>
            <a:spLocks noGrp="1"/>
          </p:cNvSpPr>
          <p:nvPr>
            <p:ph idx="1"/>
          </p:nvPr>
        </p:nvSpPr>
        <p:spPr/>
        <p:txBody>
          <a:bodyPr/>
          <a:lstStyle/>
          <a:p>
            <a:endParaRPr lang="zh-CN" altLang="en-US"/>
          </a:p>
        </p:txBody>
      </p:sp>
      <p:pic>
        <p:nvPicPr>
          <p:cNvPr id="4" name="图片 3" descr="/Users/sanolatamin/Desktop/图片puppet.png图片puppet"/>
          <p:cNvPicPr>
            <a:picLocks noChangeAspect="1"/>
          </p:cNvPicPr>
          <p:nvPr>
            <p:custDataLst>
              <p:tags r:id="rId1"/>
            </p:custDataLst>
          </p:nvPr>
        </p:nvPicPr>
        <p:blipFill rotWithShape="1">
          <a:blip r:embed="rId6"/>
          <a:srcRect t="13" b="13"/>
          <a:stretch>
            <a:fillRect/>
          </a:stretch>
        </p:blipFill>
        <p:spPr>
          <a:xfrm>
            <a:off x="0" y="0"/>
            <a:ext cx="12195175" cy="6858000"/>
          </a:xfrm>
          <a:prstGeom prst="rect">
            <a:avLst/>
          </a:prstGeom>
        </p:spPr>
      </p:pic>
      <p:sp>
        <p:nvSpPr>
          <p:cNvPr id="9" name="文本框 8"/>
          <p:cNvSpPr txBox="1"/>
          <p:nvPr>
            <p:custDataLst>
              <p:tags r:id="rId2"/>
            </p:custDataLst>
          </p:nvPr>
        </p:nvSpPr>
        <p:spPr>
          <a:xfrm>
            <a:off x="2162175" y="1555751"/>
            <a:ext cx="6278880" cy="1753235"/>
          </a:xfrm>
          <a:prstGeom prst="rect">
            <a:avLst/>
          </a:prstGeom>
          <a:noFill/>
        </p:spPr>
        <p:txBody>
          <a:bodyPr wrap="square" rtlCol="0">
            <a:spAutoFit/>
          </a:bodyPr>
          <a:lstStyle/>
          <a:p>
            <a:pPr algn="ctr">
              <a:lnSpc>
                <a:spcPct val="150000"/>
              </a:lnSpc>
            </a:pPr>
            <a:r>
              <a:rPr lang="zh-CN" altLang="en-US" sz="7200" b="1" dirty="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社区护理</a:t>
            </a:r>
          </a:p>
        </p:txBody>
      </p:sp>
      <p:grpSp>
        <p:nvGrpSpPr>
          <p:cNvPr id="18" name="组合 17"/>
          <p:cNvGrpSpPr/>
          <p:nvPr/>
        </p:nvGrpSpPr>
        <p:grpSpPr>
          <a:xfrm>
            <a:off x="3898265" y="3695164"/>
            <a:ext cx="2689860" cy="566420"/>
            <a:chOff x="8046" y="6890"/>
            <a:chExt cx="3107" cy="892"/>
          </a:xfrm>
        </p:grpSpPr>
        <p:sp>
          <p:nvSpPr>
            <p:cNvPr id="7" name="圆角矩形 6"/>
            <p:cNvSpPr/>
            <p:nvPr>
              <p:custDataLst>
                <p:tags r:id="rId3"/>
              </p:custDataLst>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cs typeface="黑体" panose="02010609060101010101" pitchFamily="2" charset="-122"/>
              </a:endParaRPr>
            </a:p>
          </p:txBody>
        </p:sp>
        <p:sp>
          <p:nvSpPr>
            <p:cNvPr id="17" name="文本框 16"/>
            <p:cNvSpPr txBox="1"/>
            <p:nvPr>
              <p:custDataLst>
                <p:tags r:id="rId4"/>
              </p:custDataLst>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pitchFamily="2" charset="-122"/>
                  <a:ea typeface="黑体" panose="02010609060101010101" pitchFamily="2" charset="-122"/>
                  <a:cs typeface="黑体" panose="02010609060101010101" pitchFamily="2" charset="-122"/>
                </a:rPr>
                <a:t>北京出版社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8"/>
          <p:cNvSpPr>
            <a:spLocks noGrp="1"/>
          </p:cNvSpPr>
          <p:nvPr>
            <p:ph type="subTitle" idx="4294967295"/>
          </p:nvPr>
        </p:nvSpPr>
        <p:spPr>
          <a:xfrm>
            <a:off x="762000" y="1910715"/>
            <a:ext cx="11125835" cy="4032885"/>
          </a:xfrm>
        </p:spPr>
        <p:txBody>
          <a:bodyPr vert="horz" wrap="square" lIns="91440" tIns="45720" rIns="91440" bIns="45720" anchor="t" anchorCtr="0">
            <a:normAutofit/>
          </a:bodyPr>
          <a:lstStyle/>
          <a:p>
            <a:pPr marL="342900" lvl="1" indent="-342900" eaLnBrk="1" hangingPunct="1">
              <a:lnSpc>
                <a:spcPct val="90000"/>
              </a:lnSpc>
              <a:buClr>
                <a:schemeClr val="tx1"/>
              </a:buClr>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（四）资料分析</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统计描述，计算各种统计学指标</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）平均数、率</a:t>
            </a:r>
            <a:r>
              <a:rPr lang="en-US" altLang="zh-CN" sz="2000" dirty="0">
                <a:latin typeface="黑体" panose="02010609060101010101" pitchFamily="2" charset="-122"/>
                <a:ea typeface="黑体" panose="02010609060101010101" pitchFamily="2" charset="-122"/>
                <a:cs typeface="黑体" panose="02010609060101010101" pitchFamily="2" charset="-122"/>
              </a:rPr>
              <a:t>——</a:t>
            </a:r>
            <a:r>
              <a:rPr lang="zh-CN" altLang="en-US" sz="2000" dirty="0">
                <a:latin typeface="黑体" panose="02010609060101010101" pitchFamily="2" charset="-122"/>
                <a:ea typeface="黑体" panose="02010609060101010101" pitchFamily="2" charset="-122"/>
                <a:cs typeface="黑体" panose="02010609060101010101" pitchFamily="2" charset="-122"/>
              </a:rPr>
              <a:t>集中趋势的指标。</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）级差、方差、标准差</a:t>
            </a:r>
            <a:r>
              <a:rPr lang="en-US" altLang="zh-CN" sz="2000" dirty="0">
                <a:latin typeface="黑体" panose="02010609060101010101" pitchFamily="2" charset="-122"/>
                <a:ea typeface="黑体" panose="02010609060101010101" pitchFamily="2" charset="-122"/>
                <a:cs typeface="黑体" panose="02010609060101010101" pitchFamily="2" charset="-122"/>
              </a:rPr>
              <a:t>——</a:t>
            </a:r>
            <a:r>
              <a:rPr lang="zh-CN" altLang="en-US" sz="2000" dirty="0">
                <a:latin typeface="黑体" panose="02010609060101010101" pitchFamily="2" charset="-122"/>
                <a:ea typeface="黑体" panose="02010609060101010101" pitchFamily="2" charset="-122"/>
                <a:cs typeface="黑体" panose="02010609060101010101" pitchFamily="2" charset="-122"/>
              </a:rPr>
              <a:t>离散趋势指标。</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）标准误</a:t>
            </a:r>
            <a:r>
              <a:rPr lang="en-US" altLang="zh-CN" sz="2000" dirty="0">
                <a:latin typeface="黑体" panose="02010609060101010101" pitchFamily="2" charset="-122"/>
                <a:ea typeface="黑体" panose="02010609060101010101" pitchFamily="2" charset="-122"/>
                <a:cs typeface="黑体" panose="02010609060101010101" pitchFamily="2" charset="-122"/>
              </a:rPr>
              <a:t>——</a:t>
            </a:r>
            <a:r>
              <a:rPr lang="zh-CN" altLang="en-US" sz="2000" dirty="0">
                <a:latin typeface="黑体" panose="02010609060101010101" pitchFamily="2" charset="-122"/>
                <a:ea typeface="黑体" panose="02010609060101010101" pitchFamily="2" charset="-122"/>
                <a:cs typeface="黑体" panose="02010609060101010101" pitchFamily="2" charset="-122"/>
              </a:rPr>
              <a:t>抽样误差指标。</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统计推断，用样本信息去推断总体特征</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）用样本统计量去估计相应的总体参数。</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）假设检验：对样本所属总体提出某种假设，计算检验统计量，根据统计量的大小作出是否拒绝此假设的判断。</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统计联系，进行相关分析和回归分析 其目的是寻找事物或现象间的关系。</a:t>
            </a:r>
          </a:p>
        </p:txBody>
      </p:sp>
      <p:sp>
        <p:nvSpPr>
          <p:cNvPr id="20483" name="标题 9"/>
          <p:cNvSpPr/>
          <p:nvPr/>
        </p:nvSpPr>
        <p:spPr>
          <a:xfrm>
            <a:off x="762000" y="914400"/>
            <a:ext cx="38100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基本步骤</a:t>
            </a:r>
          </a:p>
        </p:txBody>
      </p:sp>
      <p:sp>
        <p:nvSpPr>
          <p:cNvPr id="2" name="矩形 1">
            <a:extLst>
              <a:ext uri="{FF2B5EF4-FFF2-40B4-BE49-F238E27FC236}">
                <a16:creationId xmlns:a16="http://schemas.microsoft.com/office/drawing/2014/main" id="{26377F5B-AD64-4842-66CF-8A941D1BDBB9}"/>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社区疾病监测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8"/>
          <p:cNvSpPr>
            <a:spLocks noGrp="1"/>
          </p:cNvSpPr>
          <p:nvPr>
            <p:ph type="subTitle" idx="4294967295"/>
          </p:nvPr>
        </p:nvSpPr>
        <p:spPr>
          <a:xfrm>
            <a:off x="0" y="2108200"/>
            <a:ext cx="12099290" cy="4032250"/>
          </a:xfrm>
        </p:spPr>
        <p:txBody>
          <a:bodyPr vert="horz" wrap="square" lIns="91440" tIns="45720" rIns="91440" bIns="45720" anchor="t" anchorCtr="0">
            <a:normAutofit/>
          </a:bodyPr>
          <a:lstStyle/>
          <a:p>
            <a:pPr lvl="1" eaLnBrk="1" hangingPunct="1">
              <a:lnSpc>
                <a:spcPct val="15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用表格的形式将统计数据和分析结果表达出来。</a:t>
            </a:r>
          </a:p>
          <a:p>
            <a:pPr lvl="1" eaLnBrk="1" hangingPunct="1">
              <a:lnSpc>
                <a:spcPct val="15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统计表的一般格式</a:t>
            </a:r>
          </a:p>
          <a:p>
            <a:pPr lvl="1" eaLnBrk="1" hangingPunct="1">
              <a:lnSpc>
                <a:spcPct val="15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绘制统计表的基本要求 </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1</a:t>
            </a:r>
            <a:r>
              <a:rPr lang="zh-CN" altLang="en-US" sz="2000" dirty="0">
                <a:latin typeface="黑体" panose="02010609060101010101" pitchFamily="2" charset="-122"/>
                <a:ea typeface="黑体" panose="02010609060101010101" pitchFamily="2" charset="-122"/>
                <a:cs typeface="黑体" panose="02010609060101010101" pitchFamily="2" charset="-122"/>
              </a:rPr>
              <a:t>）标题：简明扼要说明表的内容。写在表的上端正中，如有两个以上表格，在标题前应该写上表序。</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）标目：分为横标目和纵标目，分别说明表内同一横行和同一纵行数字的含义。有单位的要注明单位。标目的设计排列是绘制统计表最关键的环节，既要概括全面，又要简明不重复。</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）线条：线条不能过多，横标目之内不应有线条。除了顶线、标目线和底线外，其余线条均可省去。</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a:t>
            </a:r>
            <a:r>
              <a:rPr lang="en-US" altLang="zh-CN" sz="2000" dirty="0">
                <a:latin typeface="黑体" panose="02010609060101010101" pitchFamily="2" charset="-122"/>
                <a:ea typeface="黑体" panose="02010609060101010101" pitchFamily="2" charset="-122"/>
                <a:cs typeface="黑体" panose="02010609060101010101" pitchFamily="2" charset="-122"/>
              </a:rPr>
              <a:t>4</a:t>
            </a:r>
            <a:r>
              <a:rPr lang="zh-CN" altLang="en-US" sz="2000" dirty="0">
                <a:latin typeface="黑体" panose="02010609060101010101" pitchFamily="2" charset="-122"/>
                <a:ea typeface="黑体" panose="02010609060101010101" pitchFamily="2" charset="-122"/>
                <a:cs typeface="黑体" panose="02010609060101010101" pitchFamily="2" charset="-122"/>
              </a:rPr>
              <a:t>）表内数字不能留空白，一律用阿拉伯数字，不同数字按小数点位置对齐，表内数字如要说明可在其右上角打星号，再在表体下方说明。</a:t>
            </a:r>
          </a:p>
        </p:txBody>
      </p:sp>
      <p:sp>
        <p:nvSpPr>
          <p:cNvPr id="22531" name="标题 9"/>
          <p:cNvSpPr/>
          <p:nvPr/>
        </p:nvSpPr>
        <p:spPr>
          <a:xfrm>
            <a:off x="3505200" y="914400"/>
            <a:ext cx="494347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统计表</a:t>
            </a:r>
          </a:p>
        </p:txBody>
      </p:sp>
      <p:sp>
        <p:nvSpPr>
          <p:cNvPr id="3" name="矩形 2">
            <a:extLst>
              <a:ext uri="{FF2B5EF4-FFF2-40B4-BE49-F238E27FC236}">
                <a16:creationId xmlns:a16="http://schemas.microsoft.com/office/drawing/2014/main" id="{59ADD95C-DD38-527F-23C8-9C7CCDDA12CF}"/>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社区疾病监测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8"/>
          <p:cNvSpPr>
            <a:spLocks noGrp="1"/>
          </p:cNvSpPr>
          <p:nvPr>
            <p:ph type="subTitle" idx="4294967295"/>
          </p:nvPr>
        </p:nvSpPr>
        <p:spPr>
          <a:xfrm>
            <a:off x="609600" y="1790670"/>
            <a:ext cx="11213465" cy="3784600"/>
          </a:xfrm>
        </p:spPr>
        <p:txBody>
          <a:bodyPr vert="horz" wrap="square" lIns="91440" tIns="45720" rIns="91440" bIns="45720" anchor="t" anchorCtr="0">
            <a:normAutofit/>
          </a:bodyPr>
          <a:lstStyle/>
          <a:p>
            <a:pPr lvl="1" eaLnBrk="1" hangingPunct="1">
              <a:lnSpc>
                <a:spcPct val="15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发病率（</a:t>
            </a:r>
            <a:r>
              <a:rPr lang="en-US" altLang="zh-CN" sz="2000" dirty="0">
                <a:latin typeface="黑体" panose="02010609060101010101" pitchFamily="2" charset="-122"/>
                <a:ea typeface="黑体" panose="02010609060101010101" pitchFamily="2" charset="-122"/>
                <a:cs typeface="黑体" panose="02010609060101010101" pitchFamily="2" charset="-122"/>
              </a:rPr>
              <a:t>incidence rate</a:t>
            </a:r>
            <a:r>
              <a:rPr lang="zh-CN" altLang="en-US" sz="2000" dirty="0">
                <a:latin typeface="黑体" panose="02010609060101010101" pitchFamily="2" charset="-122"/>
                <a:ea typeface="黑体" panose="02010609060101010101" pitchFamily="2" charset="-122"/>
                <a:cs typeface="黑体" panose="02010609060101010101" pitchFamily="2" charset="-122"/>
              </a:rPr>
              <a:t>） </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    发病率是指一段时间内，某暴露人群发生某新病例的频率，是用来衡量某时期一个地区人群发生某种疾病危险性大小的指标。</a:t>
            </a:r>
          </a:p>
          <a:p>
            <a:pPr lvl="1" eaLnBrk="1" hangingPunct="1">
              <a:lnSpc>
                <a:spcPct val="15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a:t>
            </a:r>
            <a:r>
              <a:rPr lang="zh-CN" altLang="en-US" sz="2000" dirty="0">
                <a:latin typeface="黑体" panose="02010609060101010101" pitchFamily="2" charset="-122"/>
                <a:ea typeface="黑体" panose="02010609060101010101" pitchFamily="2" charset="-122"/>
                <a:cs typeface="黑体" panose="02010609060101010101" pitchFamily="2" charset="-122"/>
              </a:rPr>
              <a:t>．患病率（</a:t>
            </a:r>
            <a:r>
              <a:rPr lang="en-US" altLang="zh-CN" sz="2000" dirty="0">
                <a:latin typeface="黑体" panose="02010609060101010101" pitchFamily="2" charset="-122"/>
                <a:ea typeface="黑体" panose="02010609060101010101" pitchFamily="2" charset="-122"/>
                <a:cs typeface="黑体" panose="02010609060101010101" pitchFamily="2" charset="-122"/>
              </a:rPr>
              <a:t>prevalence rate</a:t>
            </a:r>
            <a:r>
              <a:rPr lang="zh-CN" altLang="en-US" sz="2000" dirty="0">
                <a:latin typeface="黑体" panose="02010609060101010101" pitchFamily="2" charset="-122"/>
                <a:ea typeface="黑体" panose="02010609060101010101" pitchFamily="2" charset="-122"/>
                <a:cs typeface="黑体" panose="02010609060101010101" pitchFamily="2" charset="-122"/>
              </a:rPr>
              <a:t>） </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    患病率是指某特定时间内某病新旧病例数与同期平均人口之比，是衡量某一时点（或短时期内）人群中某种疾病存在多少的指标。</a:t>
            </a:r>
          </a:p>
          <a:p>
            <a:pPr lvl="1" eaLnBrk="1" hangingPunct="1">
              <a:lnSpc>
                <a:spcPct val="15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3</a:t>
            </a:r>
            <a:r>
              <a:rPr lang="zh-CN" altLang="en-US" sz="2000" dirty="0">
                <a:latin typeface="黑体" panose="02010609060101010101" pitchFamily="2" charset="-122"/>
                <a:ea typeface="黑体" panose="02010609060101010101" pitchFamily="2" charset="-122"/>
                <a:cs typeface="黑体" panose="02010609060101010101" pitchFamily="2" charset="-122"/>
              </a:rPr>
              <a:t>．病死率（</a:t>
            </a:r>
            <a:r>
              <a:rPr lang="en-US" altLang="zh-CN" sz="2000" dirty="0">
                <a:latin typeface="黑体" panose="02010609060101010101" pitchFamily="2" charset="-122"/>
                <a:ea typeface="黑体" panose="02010609060101010101" pitchFamily="2" charset="-122"/>
                <a:cs typeface="黑体" panose="02010609060101010101" pitchFamily="2" charset="-122"/>
              </a:rPr>
              <a:t>fatality rate</a:t>
            </a:r>
            <a:r>
              <a:rPr lang="zh-CN" altLang="en-US" sz="2000" dirty="0">
                <a:latin typeface="黑体" panose="02010609060101010101" pitchFamily="2" charset="-122"/>
                <a:ea typeface="黑体" panose="02010609060101010101" pitchFamily="2" charset="-122"/>
                <a:cs typeface="黑体" panose="02010609060101010101" pitchFamily="2" charset="-122"/>
              </a:rPr>
              <a:t>） </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    病死率是表示一定时期内患某种疾病的人群中因该病而死亡的频率，是主要用来衡量疾病严重程度和考核治疗效果的指标，主要用于急性病。</a:t>
            </a:r>
          </a:p>
        </p:txBody>
      </p:sp>
      <p:sp>
        <p:nvSpPr>
          <p:cNvPr id="23555" name="标题 9"/>
          <p:cNvSpPr/>
          <p:nvPr/>
        </p:nvSpPr>
        <p:spPr>
          <a:xfrm>
            <a:off x="1295400" y="965200"/>
            <a:ext cx="45720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常用的疾病监测指标</a:t>
            </a:r>
          </a:p>
        </p:txBody>
      </p:sp>
      <p:sp>
        <p:nvSpPr>
          <p:cNvPr id="2" name="矩形 1">
            <a:extLst>
              <a:ext uri="{FF2B5EF4-FFF2-40B4-BE49-F238E27FC236}">
                <a16:creationId xmlns:a16="http://schemas.microsoft.com/office/drawing/2014/main" id="{38AAB7BF-E2F3-E565-0137-2CE100788136}"/>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社区疾病监测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8"/>
          <p:cNvSpPr>
            <a:spLocks noGrp="1"/>
          </p:cNvSpPr>
          <p:nvPr>
            <p:ph type="subTitle" idx="4294967295"/>
          </p:nvPr>
        </p:nvSpPr>
        <p:spPr>
          <a:xfrm>
            <a:off x="838200" y="1828800"/>
            <a:ext cx="10769600" cy="3816350"/>
          </a:xfrm>
        </p:spPr>
        <p:txBody>
          <a:bodyPr vert="horz" wrap="square" lIns="91440" tIns="45720" rIns="91440" bIns="45720" rtlCol="0" anchor="t" anchorCtr="0">
            <a:normAutofit/>
          </a:bodyPr>
          <a:lstStyle/>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4．生存率（survival rate）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    生存率又称存活率，是指经过一定时间（N年）的观察，某病患者（或接受某种治疗措施者）中存活人数所占的比例。</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5．死亡率（death rate）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    死亡率是指一定时期内一定地区死亡人数与同期平均人口数之比。它是人群死亡水平总的度量，在一定程度上反映了人群健康状况的重大变化。</a:t>
            </a:r>
          </a:p>
        </p:txBody>
      </p:sp>
      <p:sp>
        <p:nvSpPr>
          <p:cNvPr id="23555" name="标题 9"/>
          <p:cNvSpPr/>
          <p:nvPr/>
        </p:nvSpPr>
        <p:spPr>
          <a:xfrm>
            <a:off x="1905001" y="946150"/>
            <a:ext cx="44196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常用的疾病监测指标</a:t>
            </a:r>
          </a:p>
        </p:txBody>
      </p:sp>
      <p:sp>
        <p:nvSpPr>
          <p:cNvPr id="2" name="矩形 1">
            <a:extLst>
              <a:ext uri="{FF2B5EF4-FFF2-40B4-BE49-F238E27FC236}">
                <a16:creationId xmlns:a16="http://schemas.microsoft.com/office/drawing/2014/main" id="{E1D5B61A-71F8-B2EE-FE20-29FFD99E7D4F}"/>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社区疾病监测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8"/>
          <p:cNvSpPr>
            <a:spLocks noGrp="1"/>
          </p:cNvSpPr>
          <p:nvPr>
            <p:ph type="subTitle" idx="4294967295"/>
          </p:nvPr>
        </p:nvSpPr>
        <p:spPr>
          <a:xfrm>
            <a:off x="1142999" y="1595755"/>
            <a:ext cx="9859645" cy="1833245"/>
          </a:xfrm>
        </p:spPr>
        <p:txBody>
          <a:bodyPr vert="horz" wrap="square" lIns="91440" tIns="45720" rIns="91440" bIns="45720" rtlCol="0" anchor="t" anchorCtr="0">
            <a:noAutofit/>
          </a:bodyPr>
          <a:lstStyle/>
          <a:p>
            <a:pPr lvl="0" indent="0" algn="l" latinLnBrk="0">
              <a:lnSpc>
                <a:spcPts val="3320"/>
              </a:lnSpc>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一）传染病报告</a:t>
            </a:r>
            <a:endParaRPr sz="2000" dirty="0">
              <a:latin typeface="黑体" panose="02010609060101010101" pitchFamily="2" charset="-122"/>
              <a:ea typeface="黑体" panose="02010609060101010101" pitchFamily="2" charset="-122"/>
              <a:cs typeface="黑体" panose="02010609060101010101" pitchFamily="2" charset="-122"/>
              <a:sym typeface="+mn-ea"/>
            </a:endParaRPr>
          </a:p>
          <a:p>
            <a:pPr marL="0" lvl="0" indent="0" algn="l" latinLnBrk="0">
              <a:lnSpc>
                <a:spcPts val="3320"/>
              </a:lnSpc>
              <a:spcBef>
                <a:spcPts val="0"/>
              </a:spcBef>
              <a:buNone/>
            </a:pPr>
            <a:r>
              <a:rPr sz="2000" dirty="0">
                <a:latin typeface="黑体" panose="02010609060101010101" pitchFamily="2" charset="-122"/>
                <a:ea typeface="黑体" panose="02010609060101010101" pitchFamily="2" charset="-122"/>
                <a:cs typeface="黑体" panose="02010609060101010101" pitchFamily="2" charset="-122"/>
                <a:sym typeface="+mn-ea"/>
              </a:rPr>
              <a:t>      1. </a:t>
            </a:r>
            <a:r>
              <a:rPr sz="2000" dirty="0" err="1">
                <a:latin typeface="黑体" panose="02010609060101010101" pitchFamily="2" charset="-122"/>
                <a:ea typeface="黑体" panose="02010609060101010101" pitchFamily="2" charset="-122"/>
                <a:cs typeface="黑体" panose="02010609060101010101" pitchFamily="2" charset="-122"/>
                <a:sym typeface="+mn-ea"/>
              </a:rPr>
              <a:t>传染病的分类管理</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marL="0" lvl="0" indent="0" algn="l" latinLnBrk="0">
              <a:lnSpc>
                <a:spcPts val="3320"/>
              </a:lnSpc>
              <a:spcBef>
                <a:spcPts val="0"/>
              </a:spcBef>
              <a:buNone/>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中华人民共和国传染病防治法》规定管理的传染病分为甲、乙、丙三类</a:t>
            </a:r>
            <a:r>
              <a:rPr sz="2000" dirty="0">
                <a:latin typeface="黑体" panose="02010609060101010101" pitchFamily="2" charset="-122"/>
                <a:ea typeface="黑体" panose="02010609060101010101" pitchFamily="2" charset="-122"/>
                <a:cs typeface="黑体" panose="02010609060101010101" pitchFamily="2" charset="-122"/>
                <a:sym typeface="+mn-ea"/>
              </a:rPr>
              <a:t>。</a:t>
            </a:r>
          </a:p>
          <a:p>
            <a:pPr marL="457200" lvl="1" indent="0" algn="l" eaLnBrk="1" latinLnBrk="0" hangingPunct="1">
              <a:lnSpc>
                <a:spcPts val="332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  2. 传染病疫情报告时限</a:t>
            </a:r>
          </a:p>
          <a:p>
            <a:pPr lvl="0" indent="0" algn="l" latinLnBrk="0">
              <a:lnSpc>
                <a:spcPts val="3320"/>
              </a:lnSpc>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二）中毒事件报告</a:t>
            </a:r>
            <a:endParaRPr sz="2000" dirty="0">
              <a:latin typeface="黑体" panose="02010609060101010101" pitchFamily="2" charset="-122"/>
              <a:ea typeface="黑体" panose="02010609060101010101" pitchFamily="2" charset="-122"/>
              <a:cs typeface="黑体" panose="02010609060101010101" pitchFamily="2" charset="-122"/>
              <a:sym typeface="+mn-ea"/>
            </a:endParaRPr>
          </a:p>
          <a:p>
            <a:pPr lvl="1" indent="0" algn="l" eaLnBrk="1" latinLnBrk="0" hangingPunct="1">
              <a:lnSpc>
                <a:spcPts val="3320"/>
              </a:lnSpc>
              <a:spcBef>
                <a:spcPts val="0"/>
              </a:spcBef>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 食物中毒事件报告 </a:t>
            </a:r>
          </a:p>
          <a:p>
            <a:pPr lvl="1" indent="0" algn="l" eaLnBrk="1" latinLnBrk="0" hangingPunct="1">
              <a:lnSpc>
                <a:spcPts val="3320"/>
              </a:lnSpc>
              <a:spcBef>
                <a:spcPts val="0"/>
              </a:spcBef>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 职业中毒事件报告 </a:t>
            </a:r>
          </a:p>
          <a:p>
            <a:pPr marL="457200" lvl="1" indent="0" algn="l" eaLnBrk="1" latinLnBrk="0" hangingPunct="1">
              <a:lnSpc>
                <a:spcPts val="332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（1）一般职业中毒事件（2）重大职业中毒事件</a:t>
            </a:r>
          </a:p>
          <a:p>
            <a:pPr lvl="1" indent="0" algn="l" eaLnBrk="1" latinLnBrk="0" hangingPunct="1">
              <a:lnSpc>
                <a:spcPts val="3320"/>
              </a:lnSpc>
              <a:spcBef>
                <a:spcPts val="0"/>
              </a:spcBef>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 环境卫生突发事件报告 </a:t>
            </a:r>
          </a:p>
          <a:p>
            <a:pPr marL="457200" lvl="1" indent="0" algn="l" eaLnBrk="1" latinLnBrk="0" hangingPunct="1">
              <a:lnSpc>
                <a:spcPts val="332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（1）饮用水突发事件（2）公共场所突发事件</a:t>
            </a:r>
          </a:p>
          <a:p>
            <a:pPr marL="457200" lvl="1" indent="0" algn="l" eaLnBrk="1" latinLnBrk="0" hangingPunct="1">
              <a:lnSpc>
                <a:spcPts val="332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（3）大气环境突发事件（4）化妆品突发事件</a:t>
            </a:r>
            <a:endParaRPr lang="en-US" altLang="zh-CN" sz="1100" dirty="0">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25603" name="标题 9"/>
          <p:cNvSpPr/>
          <p:nvPr/>
        </p:nvSpPr>
        <p:spPr>
          <a:xfrm>
            <a:off x="1524000" y="838200"/>
            <a:ext cx="5181600" cy="565150"/>
          </a:xfrm>
          <a:prstGeom prst="rect">
            <a:avLst/>
          </a:prstGeom>
          <a:noFill/>
          <a:ln w="9525">
            <a:noFill/>
          </a:ln>
        </p:spPr>
        <p:txBody>
          <a:bodyPr anchor="ctr" anchorCtr="0"/>
          <a:lstStyle/>
          <a:p>
            <a:pPr algn="ctr"/>
            <a:r>
              <a:rPr lang="zh-CN" altLang="en-US" sz="2800" b="1" dirty="0">
                <a:solidFill>
                  <a:srgbClr val="A50021"/>
                </a:solidFill>
                <a:latin typeface="黑体" panose="02010609060101010101" pitchFamily="2" charset="-122"/>
                <a:ea typeface="黑体" panose="02010609060101010101" pitchFamily="2" charset="-122"/>
                <a:cs typeface="黑体" panose="02010609060101010101" pitchFamily="2" charset="-122"/>
              </a:rPr>
              <a:t>传染病疫情与中毒事件的报告</a:t>
            </a:r>
          </a:p>
        </p:txBody>
      </p:sp>
      <p:sp>
        <p:nvSpPr>
          <p:cNvPr id="3" name="矩形 2">
            <a:extLst>
              <a:ext uri="{FF2B5EF4-FFF2-40B4-BE49-F238E27FC236}">
                <a16:creationId xmlns:a16="http://schemas.microsoft.com/office/drawing/2014/main" id="{38AAB7BF-E2F3-E565-0137-2CE100788136}"/>
              </a:ext>
            </a:extLst>
          </p:cNvPr>
          <p:cNvSpPr/>
          <p:nvPr/>
        </p:nvSpPr>
        <p:spPr>
          <a:xfrm>
            <a:off x="152400" y="6102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任务三 </a:t>
            </a:r>
            <a:r>
              <a:rPr lang="zh-CN" altLang="en-US" sz="3200" b="1" dirty="0">
                <a:solidFill>
                  <a:schemeClr val="bg1"/>
                </a:solidFill>
                <a:latin typeface="微软雅黑" panose="020B0503020204020204" pitchFamily="34" charset="-122"/>
                <a:ea typeface="微软雅黑" panose="020B0503020204020204" pitchFamily="34" charset="-122"/>
                <a:cs typeface="黑体" panose="02010609060101010101" pitchFamily="2" charset="-122"/>
              </a:rPr>
              <a:t>重大疫情与中毒事件的处理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8"/>
          <p:cNvSpPr>
            <a:spLocks noGrp="1"/>
          </p:cNvSpPr>
          <p:nvPr>
            <p:ph type="subTitle" idx="4294967295"/>
          </p:nvPr>
        </p:nvSpPr>
        <p:spPr>
          <a:xfrm>
            <a:off x="685800" y="1708150"/>
            <a:ext cx="11048047" cy="4951730"/>
          </a:xfrm>
        </p:spPr>
        <p:txBody>
          <a:bodyPr vert="horz" wrap="square" lIns="91440" tIns="45720" rIns="91440" bIns="45720" rtlCol="0" anchor="t" anchorCtr="0">
            <a:normAutofit/>
          </a:bodyPr>
          <a:lstStyle/>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（三）突发卫生事件的报告</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 某传染病就诊人数突然增多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 重大中毒事件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 人群中发生群体性疾病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4. 重大的群体性医院内感染和医疗活动有关的重大事件等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（四）特殊疫情、病情报告</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受自然灾害影响地区的医疗机构按照救灾防病紧急时期实施的疾病监测和报告制度，严密监视疾病的发生和流行趋势，强化对传染病（包括疑似传染病）、群体性疾病和各种中毒事件的监测管理，实行疫情每日报告和“零”报告制度。</a:t>
            </a:r>
          </a:p>
        </p:txBody>
      </p:sp>
      <p:sp>
        <p:nvSpPr>
          <p:cNvPr id="25603" name="标题 9"/>
          <p:cNvSpPr/>
          <p:nvPr/>
        </p:nvSpPr>
        <p:spPr>
          <a:xfrm>
            <a:off x="1524000" y="1143000"/>
            <a:ext cx="5334000" cy="565150"/>
          </a:xfrm>
          <a:prstGeom prst="rect">
            <a:avLst/>
          </a:prstGeom>
          <a:noFill/>
          <a:ln w="9525">
            <a:noFill/>
          </a:ln>
        </p:spPr>
        <p:txBody>
          <a:bodyPr anchor="ctr" anchorCtr="0"/>
          <a:lstStyle/>
          <a:p>
            <a:pPr algn="ctr"/>
            <a:r>
              <a:rPr lang="zh-CN" altLang="en-US" sz="2800" b="1" dirty="0">
                <a:solidFill>
                  <a:srgbClr val="A50021"/>
                </a:solidFill>
                <a:latin typeface="黑体" panose="02010609060101010101" pitchFamily="2" charset="-122"/>
                <a:ea typeface="黑体" panose="02010609060101010101" pitchFamily="2" charset="-122"/>
                <a:cs typeface="黑体" panose="02010609060101010101" pitchFamily="2" charset="-122"/>
              </a:rPr>
              <a:t>传染病疫情与中毒事件的报告</a:t>
            </a:r>
          </a:p>
        </p:txBody>
      </p:sp>
      <p:sp>
        <p:nvSpPr>
          <p:cNvPr id="2" name="矩形 1">
            <a:extLst>
              <a:ext uri="{FF2B5EF4-FFF2-40B4-BE49-F238E27FC236}">
                <a16:creationId xmlns:a16="http://schemas.microsoft.com/office/drawing/2014/main" id="{E90CD05C-5F9C-420A-F854-30958D5C92C5}"/>
              </a:ext>
            </a:extLst>
          </p:cNvPr>
          <p:cNvSpPr/>
          <p:nvPr/>
        </p:nvSpPr>
        <p:spPr>
          <a:xfrm>
            <a:off x="152400" y="6102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任务三 </a:t>
            </a:r>
            <a:r>
              <a:rPr lang="zh-CN" altLang="en-US" sz="3200" b="1" dirty="0">
                <a:solidFill>
                  <a:schemeClr val="bg1"/>
                </a:solidFill>
                <a:latin typeface="微软雅黑" panose="020B0503020204020204" pitchFamily="34" charset="-122"/>
                <a:ea typeface="微软雅黑" panose="020B0503020204020204" pitchFamily="34" charset="-122"/>
                <a:cs typeface="黑体" panose="02010609060101010101" pitchFamily="2" charset="-122"/>
              </a:rPr>
              <a:t>重大疫情与中毒事件的处理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8"/>
          <p:cNvSpPr>
            <a:spLocks noGrp="1"/>
          </p:cNvSpPr>
          <p:nvPr>
            <p:ph type="subTitle" idx="4294967295"/>
          </p:nvPr>
        </p:nvSpPr>
        <p:spPr>
          <a:xfrm>
            <a:off x="1219200" y="1489075"/>
            <a:ext cx="9963150" cy="5600700"/>
          </a:xfrm>
        </p:spPr>
        <p:txBody>
          <a:bodyPr vert="horz" wrap="square" lIns="91440" tIns="45720" rIns="91440" bIns="45720" rtlCol="0" anchor="t" anchorCtr="0">
            <a:normAutofit/>
          </a:bodyPr>
          <a:lstStyle/>
          <a:p>
            <a:pPr marL="457200" lvl="1" indent="0" algn="l" eaLnBrk="1" hangingPunct="1">
              <a:lnSpc>
                <a:spcPct val="150000"/>
              </a:lnSpc>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（一）应急处理内容</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 病人诊治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 防止疫情蔓延 </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 现场调查、现场处理 </a:t>
            </a:r>
          </a:p>
          <a:p>
            <a:pPr marL="457200" lvl="1" indent="0" algn="l" eaLnBrk="1" hangingPunct="1">
              <a:lnSpc>
                <a:spcPct val="150000"/>
              </a:lnSpc>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（二）重大疫情与中毒事件的应急处理要点</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 肠道传染病</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 呼吸道传染病</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 自然疫源性疾病</a:t>
            </a:r>
          </a:p>
          <a:p>
            <a:pPr lvl="1" algn="l" eaLnBrk="1" hangingPunct="1">
              <a:lnSpc>
                <a:spcPct val="150000"/>
              </a:lnSpc>
              <a:buClrTx/>
              <a:buSzTx/>
              <a:buFontTx/>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4. 食物中毒</a:t>
            </a:r>
          </a:p>
        </p:txBody>
      </p:sp>
      <p:sp>
        <p:nvSpPr>
          <p:cNvPr id="25603" name="标题 9"/>
          <p:cNvSpPr/>
          <p:nvPr/>
        </p:nvSpPr>
        <p:spPr>
          <a:xfrm>
            <a:off x="1524000" y="914400"/>
            <a:ext cx="5029200" cy="565150"/>
          </a:xfrm>
          <a:prstGeom prst="rect">
            <a:avLst/>
          </a:prstGeom>
          <a:noFill/>
          <a:ln w="9525">
            <a:noFill/>
          </a:ln>
        </p:spPr>
        <p:txBody>
          <a:bodyPr anchor="ctr" anchorCtr="0"/>
          <a:lstStyle/>
          <a:p>
            <a:pPr algn="ctr"/>
            <a:r>
              <a:rPr lang="zh-CN" altLang="en-US" sz="2800" b="1" dirty="0">
                <a:solidFill>
                  <a:srgbClr val="A50021"/>
                </a:solidFill>
                <a:latin typeface="黑体" panose="02010609060101010101" pitchFamily="2" charset="-122"/>
                <a:ea typeface="黑体" panose="02010609060101010101" pitchFamily="2" charset="-122"/>
                <a:cs typeface="黑体" panose="02010609060101010101" pitchFamily="2" charset="-122"/>
              </a:rPr>
              <a:t>传染病疫情与中毒事件的报告</a:t>
            </a:r>
          </a:p>
        </p:txBody>
      </p:sp>
      <p:sp>
        <p:nvSpPr>
          <p:cNvPr id="2" name="矩形 1">
            <a:extLst>
              <a:ext uri="{FF2B5EF4-FFF2-40B4-BE49-F238E27FC236}">
                <a16:creationId xmlns:a16="http://schemas.microsoft.com/office/drawing/2014/main" id="{38AAB7BF-E2F3-E565-0137-2CE100788136}"/>
              </a:ext>
            </a:extLst>
          </p:cNvPr>
          <p:cNvSpPr/>
          <p:nvPr/>
        </p:nvSpPr>
        <p:spPr>
          <a:xfrm>
            <a:off x="228600" y="3247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任务三 </a:t>
            </a:r>
            <a:r>
              <a:rPr lang="zh-CN" altLang="en-US" sz="3200" b="1" dirty="0">
                <a:solidFill>
                  <a:schemeClr val="bg1"/>
                </a:solidFill>
                <a:latin typeface="微软雅黑" panose="020B0503020204020204" pitchFamily="34" charset="-122"/>
                <a:ea typeface="微软雅黑" panose="020B0503020204020204" pitchFamily="34" charset="-122"/>
                <a:cs typeface="黑体" panose="02010609060101010101" pitchFamily="2" charset="-122"/>
              </a:rPr>
              <a:t>重大疫情与中毒事件的处理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8"/>
          <p:cNvSpPr>
            <a:spLocks noGrp="1"/>
          </p:cNvSpPr>
          <p:nvPr>
            <p:ph type="subTitle" idx="4294967295"/>
          </p:nvPr>
        </p:nvSpPr>
        <p:spPr>
          <a:xfrm>
            <a:off x="533400" y="1752600"/>
            <a:ext cx="10897235" cy="4533900"/>
          </a:xfrm>
        </p:spPr>
        <p:txBody>
          <a:bodyPr vert="horz" wrap="square" lIns="91440" tIns="45720" rIns="91440" bIns="45720" rtlCol="0" anchor="t" anchorCtr="0">
            <a:normAutofit/>
          </a:bodyPr>
          <a:lstStyle/>
          <a:p>
            <a:pPr marL="457200" lvl="1" indent="0" algn="l" eaLnBrk="1" hangingPunct="1">
              <a:lnSpc>
                <a:spcPct val="150000"/>
              </a:lnSpc>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    计划免疫：是根据人群免疫状况与疫情监测分析，即有针对性地按一定的顺序将生物制品（疫苗）接种到人体内，使人体对某种传染性疾病产生免疫能力，从而达到预防该传染病的目的。</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（一）疫苗</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 减毒活疫苗 </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 灭活疫苗 </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 基因工程疫苗 </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4. 亚单位疫苗 </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5. 合成疫苗 </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（二）免疫程序</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    实施计划免疫首先应制订切实可行的免疫程序，即给什么人、什么时候接种什么疫苗，以充分激发机体免疫功能，达到最佳效果。</a:t>
            </a:r>
          </a:p>
        </p:txBody>
      </p:sp>
      <p:sp>
        <p:nvSpPr>
          <p:cNvPr id="28675" name="标题 9"/>
          <p:cNvSpPr/>
          <p:nvPr/>
        </p:nvSpPr>
        <p:spPr>
          <a:xfrm>
            <a:off x="381001" y="914400"/>
            <a:ext cx="32004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计划免疫</a:t>
            </a:r>
          </a:p>
        </p:txBody>
      </p:sp>
      <p:sp>
        <p:nvSpPr>
          <p:cNvPr id="2" name="矩形 1">
            <a:extLst>
              <a:ext uri="{FF2B5EF4-FFF2-40B4-BE49-F238E27FC236}">
                <a16:creationId xmlns:a16="http://schemas.microsoft.com/office/drawing/2014/main" id="{38AAB7BF-E2F3-E565-0137-2CE100788136}"/>
              </a:ext>
            </a:extLst>
          </p:cNvPr>
          <p:cNvSpPr/>
          <p:nvPr/>
        </p:nvSpPr>
        <p:spPr>
          <a:xfrm>
            <a:off x="203835" y="577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a:t>
            </a:r>
            <a:r>
              <a:rPr lang="zh-CN" altLang="en-US" sz="3200" b="1" dirty="0">
                <a:solidFill>
                  <a:schemeClr val="bg1"/>
                </a:solidFill>
                <a:latin typeface="微软雅黑" panose="020B0503020204020204" pitchFamily="34" charset="-122"/>
                <a:ea typeface="微软雅黑" panose="020B0503020204020204" pitchFamily="34" charset="-122"/>
                <a:cs typeface="黑体" panose="02010609060101010101" pitchFamily="2" charset="-122"/>
              </a:rPr>
              <a:t>免疫预防</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8"/>
          <p:cNvSpPr>
            <a:spLocks noGrp="1"/>
          </p:cNvSpPr>
          <p:nvPr>
            <p:ph type="subTitle" idx="4294967295"/>
          </p:nvPr>
        </p:nvSpPr>
        <p:spPr>
          <a:xfrm>
            <a:off x="1523999" y="1682750"/>
            <a:ext cx="10668635" cy="4976495"/>
          </a:xfrm>
        </p:spPr>
        <p:txBody>
          <a:bodyPr vert="horz" wrap="square" lIns="91440" tIns="45720" rIns="91440" bIns="45720" rtlCol="0" anchor="t" anchorCtr="0">
            <a:normAutofit/>
          </a:bodyPr>
          <a:lstStyle/>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（三）社区计划免疫实施</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 宣传组织工作 《全国计划免疫工作条例》 </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 接种前准备 包括接种环境、接种者、接种用物和受种者的准备。</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 现场接种</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（四）疫苗接种反应及护理</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 一般反应及处理</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（1）一般反应表现</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（2）一般反应处理</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 异常反应及处理</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（1）异常反应表现</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（2）异常反应处理</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3. 接种事故及处理</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（1）常见接种事故</a:t>
            </a:r>
          </a:p>
          <a:p>
            <a:pPr marL="457200" lvl="1" indent="0" algn="l" eaLnBrk="1" latinLnBrk="0" hangingPunct="1">
              <a:lnSpc>
                <a:spcPct val="100000"/>
              </a:lnSpc>
              <a:spcBef>
                <a:spcPts val="0"/>
              </a:spcBef>
              <a:buClrTx/>
              <a:buSzTx/>
              <a:buFontTx/>
              <a:buNone/>
            </a:pPr>
            <a:r>
              <a:rPr lang="en-US" altLang="zh-CN" sz="2000" dirty="0">
                <a:latin typeface="黑体" panose="02010609060101010101" pitchFamily="2" charset="-122"/>
                <a:ea typeface="黑体" panose="02010609060101010101" pitchFamily="2" charset="-122"/>
                <a:cs typeface="黑体" panose="02010609060101010101" pitchFamily="2" charset="-122"/>
                <a:sym typeface="+mn-ea"/>
              </a:rPr>
              <a:t>（2）接种事故处理</a:t>
            </a:r>
          </a:p>
        </p:txBody>
      </p:sp>
      <p:sp>
        <p:nvSpPr>
          <p:cNvPr id="28675" name="标题 9"/>
          <p:cNvSpPr/>
          <p:nvPr/>
        </p:nvSpPr>
        <p:spPr>
          <a:xfrm>
            <a:off x="685800" y="990600"/>
            <a:ext cx="29718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计划免疫</a:t>
            </a:r>
          </a:p>
        </p:txBody>
      </p:sp>
      <p:sp>
        <p:nvSpPr>
          <p:cNvPr id="2" name="矩形 1">
            <a:extLst>
              <a:ext uri="{FF2B5EF4-FFF2-40B4-BE49-F238E27FC236}">
                <a16:creationId xmlns:a16="http://schemas.microsoft.com/office/drawing/2014/main" id="{01A18E02-75D8-510A-B181-71D708E8ECBB}"/>
              </a:ext>
            </a:extLst>
          </p:cNvPr>
          <p:cNvSpPr/>
          <p:nvPr/>
        </p:nvSpPr>
        <p:spPr>
          <a:xfrm>
            <a:off x="203835" y="577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a:t>
            </a:r>
            <a:r>
              <a:rPr lang="zh-CN" altLang="en-US" sz="3200" b="1" dirty="0">
                <a:solidFill>
                  <a:schemeClr val="bg1"/>
                </a:solidFill>
                <a:latin typeface="微软雅黑" panose="020B0503020204020204" pitchFamily="34" charset="-122"/>
                <a:ea typeface="微软雅黑" panose="020B0503020204020204" pitchFamily="34" charset="-122"/>
                <a:cs typeface="黑体" panose="02010609060101010101" pitchFamily="2" charset="-122"/>
              </a:rPr>
              <a:t>免疫预防</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8"/>
          <p:cNvSpPr>
            <a:spLocks noGrp="1"/>
          </p:cNvSpPr>
          <p:nvPr>
            <p:ph type="subTitle" idx="4294967295"/>
          </p:nvPr>
        </p:nvSpPr>
        <p:spPr>
          <a:xfrm>
            <a:off x="1219201" y="1517015"/>
            <a:ext cx="9448800" cy="4959985"/>
          </a:xfrm>
        </p:spPr>
        <p:txBody>
          <a:bodyPr vert="horz" wrap="square" lIns="91440" tIns="45720" rIns="91440" bIns="45720" rtlCol="0" anchor="t" anchorCtr="0">
            <a:normAutofit/>
          </a:bodyPr>
          <a:lstStyle/>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一）呼吸道传染病的预防</a:t>
            </a:r>
            <a:endParaRPr sz="2000" dirty="0">
              <a:latin typeface="黑体" panose="02010609060101010101" pitchFamily="2" charset="-122"/>
              <a:ea typeface="黑体" panose="02010609060101010101" pitchFamily="2" charset="-122"/>
              <a:cs typeface="黑体" panose="02010609060101010101" pitchFamily="2" charset="-122"/>
              <a:sym typeface="+mn-ea"/>
            </a:endParaRP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    呼吸道传染病好发于冬春季节，是儿童最常见的传染病。常见的有流感、水痘、猩红热、麻疹、风疹、流行性腮腺炎、肺结核、流行性脑脊髓膜炎等，主要通过空气飞沫途径传播，是威胁人群健康的常见病。</a:t>
            </a: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二）消化道传染病的预防</a:t>
            </a:r>
            <a:endParaRPr sz="2000" dirty="0">
              <a:latin typeface="黑体" panose="02010609060101010101" pitchFamily="2" charset="-122"/>
              <a:ea typeface="黑体" panose="02010609060101010101" pitchFamily="2" charset="-122"/>
              <a:cs typeface="黑体" panose="02010609060101010101" pitchFamily="2" charset="-122"/>
              <a:sym typeface="+mn-ea"/>
            </a:endParaRP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    常见的消化道传染病有痢疾、伤寒、甲型肝炎等，其主要通过病原体污染水、食物或通过苍蝇、蟑螂污染食物，或通过不洁的餐具、污染的手等传染。</a:t>
            </a: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三）病毒性肝炎的预防</a:t>
            </a:r>
            <a:endParaRPr sz="2000" dirty="0">
              <a:latin typeface="黑体" panose="02010609060101010101" pitchFamily="2" charset="-122"/>
              <a:ea typeface="黑体" panose="02010609060101010101" pitchFamily="2" charset="-122"/>
              <a:cs typeface="黑体" panose="02010609060101010101" pitchFamily="2" charset="-122"/>
              <a:sym typeface="+mn-ea"/>
            </a:endParaRP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    </a:t>
            </a:r>
            <a:r>
              <a:rPr sz="2000" dirty="0" err="1">
                <a:latin typeface="黑体" panose="02010609060101010101" pitchFamily="2" charset="-122"/>
                <a:ea typeface="黑体" panose="02010609060101010101" pitchFamily="2" charset="-122"/>
                <a:cs typeface="黑体" panose="02010609060101010101" pitchFamily="2" charset="-122"/>
                <a:sym typeface="+mn-ea"/>
              </a:rPr>
              <a:t>病毒性肝炎有甲、乙、丙、丁、戊五型，甲、戊型肝炎为消化道传播，预防措施参考消化道传染病的预防</a:t>
            </a:r>
            <a:r>
              <a:rPr sz="2000" dirty="0">
                <a:latin typeface="黑体" panose="02010609060101010101" pitchFamily="2" charset="-122"/>
                <a:ea typeface="黑体" panose="02010609060101010101" pitchFamily="2" charset="-122"/>
                <a:cs typeface="黑体" panose="02010609060101010101" pitchFamily="2" charset="-122"/>
                <a:sym typeface="+mn-ea"/>
              </a:rPr>
              <a:t>。</a:t>
            </a: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四）艾滋病的预防</a:t>
            </a:r>
            <a:endParaRPr sz="2000" dirty="0">
              <a:latin typeface="黑体" panose="02010609060101010101" pitchFamily="2" charset="-122"/>
              <a:ea typeface="黑体" panose="02010609060101010101" pitchFamily="2" charset="-122"/>
              <a:cs typeface="黑体" panose="02010609060101010101" pitchFamily="2" charset="-122"/>
              <a:sym typeface="+mn-ea"/>
            </a:endParaRP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五）结核病的预防</a:t>
            </a:r>
            <a:endParaRPr sz="2000" dirty="0">
              <a:latin typeface="黑体" panose="02010609060101010101" pitchFamily="2" charset="-122"/>
              <a:ea typeface="黑体" panose="02010609060101010101" pitchFamily="2" charset="-122"/>
              <a:cs typeface="黑体" panose="02010609060101010101" pitchFamily="2" charset="-122"/>
              <a:sym typeface="+mn-ea"/>
            </a:endParaRPr>
          </a:p>
          <a:p>
            <a:pPr marL="0" lvl="0" indent="0" algn="l">
              <a:buNone/>
            </a:pPr>
            <a:r>
              <a:rPr sz="2000" dirty="0">
                <a:latin typeface="黑体" panose="02010609060101010101" pitchFamily="2" charset="-122"/>
                <a:ea typeface="黑体" panose="02010609060101010101" pitchFamily="2" charset="-122"/>
                <a:cs typeface="黑体" panose="02010609060101010101" pitchFamily="2" charset="-122"/>
                <a:sym typeface="+mn-ea"/>
              </a:rPr>
              <a:t>（</a:t>
            </a:r>
            <a:r>
              <a:rPr sz="2000" dirty="0" err="1">
                <a:latin typeface="黑体" panose="02010609060101010101" pitchFamily="2" charset="-122"/>
                <a:ea typeface="黑体" panose="02010609060101010101" pitchFamily="2" charset="-122"/>
                <a:cs typeface="黑体" panose="02010609060101010101" pitchFamily="2" charset="-122"/>
                <a:sym typeface="+mn-ea"/>
              </a:rPr>
              <a:t>六）狂犬病的预防</a:t>
            </a:r>
            <a:endParaRPr sz="2000" dirty="0">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30723" name="标题 9"/>
          <p:cNvSpPr/>
          <p:nvPr/>
        </p:nvSpPr>
        <p:spPr>
          <a:xfrm>
            <a:off x="990600" y="838200"/>
            <a:ext cx="3429000"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主要传染源预防</a:t>
            </a:r>
          </a:p>
        </p:txBody>
      </p:sp>
      <p:sp>
        <p:nvSpPr>
          <p:cNvPr id="2" name="矩形 1">
            <a:extLst>
              <a:ext uri="{FF2B5EF4-FFF2-40B4-BE49-F238E27FC236}">
                <a16:creationId xmlns:a16="http://schemas.microsoft.com/office/drawing/2014/main" id="{6C214FF6-F62E-E83E-B101-25564803B293}"/>
              </a:ext>
            </a:extLst>
          </p:cNvPr>
          <p:cNvSpPr/>
          <p:nvPr/>
        </p:nvSpPr>
        <p:spPr>
          <a:xfrm>
            <a:off x="203835" y="577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任务四 </a:t>
            </a:r>
            <a:r>
              <a:rPr lang="zh-CN" altLang="en-US" sz="3200" b="1" dirty="0">
                <a:solidFill>
                  <a:schemeClr val="bg1"/>
                </a:solidFill>
                <a:latin typeface="微软雅黑" panose="020B0503020204020204" pitchFamily="34" charset="-122"/>
                <a:ea typeface="微软雅黑" panose="020B0503020204020204" pitchFamily="34" charset="-122"/>
                <a:cs typeface="黑体" panose="02010609060101010101" pitchFamily="2" charset="-122"/>
              </a:rPr>
              <a:t>免疫预防</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custDataLst>
              <p:tags r:id="rId1"/>
            </p:custDataLst>
          </p:nvPr>
        </p:nvPicPr>
        <p:blipFill>
          <a:blip r:embed="rId7"/>
          <a:srcRect l="12780" t="2600" r="33949" b="13746"/>
          <a:stretch>
            <a:fillRect/>
          </a:stretch>
        </p:blipFill>
        <p:spPr>
          <a:xfrm>
            <a:off x="-15875" y="19685"/>
            <a:ext cx="3674111" cy="6865620"/>
          </a:xfrm>
          <a:prstGeom prst="rect">
            <a:avLst/>
          </a:prstGeom>
        </p:spPr>
      </p:pic>
      <p:sp>
        <p:nvSpPr>
          <p:cNvPr id="3" name="矩形 2"/>
          <p:cNvSpPr/>
          <p:nvPr/>
        </p:nvSpPr>
        <p:spPr>
          <a:xfrm>
            <a:off x="109855" y="132715"/>
            <a:ext cx="3422651"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p>
        </p:txBody>
      </p:sp>
      <p:sp>
        <p:nvSpPr>
          <p:cNvPr id="9" name="文本框 8"/>
          <p:cNvSpPr txBox="1"/>
          <p:nvPr/>
        </p:nvSpPr>
        <p:spPr>
          <a:xfrm>
            <a:off x="984251"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2" charset="-122"/>
                <a:ea typeface="黑体" panose="02010609060101010101" pitchFamily="2" charset="-122"/>
              </a:rPr>
              <a:t>目</a:t>
            </a:r>
          </a:p>
          <a:p>
            <a:r>
              <a:rPr lang="zh-CN" altLang="en-US" sz="9600" b="1">
                <a:solidFill>
                  <a:srgbClr val="5A84AF"/>
                </a:solidFill>
                <a:latin typeface="黑体" panose="02010609060101010101" pitchFamily="2" charset="-122"/>
                <a:ea typeface="黑体" panose="02010609060101010101" pitchFamily="2" charset="-122"/>
              </a:rPr>
              <a:t>录</a:t>
            </a:r>
          </a:p>
        </p:txBody>
      </p:sp>
      <p:grpSp>
        <p:nvGrpSpPr>
          <p:cNvPr id="17" name="组合 16"/>
          <p:cNvGrpSpPr/>
          <p:nvPr/>
        </p:nvGrpSpPr>
        <p:grpSpPr>
          <a:xfrm>
            <a:off x="3968023" y="1142732"/>
            <a:ext cx="3775075" cy="540000"/>
            <a:chOff x="1397186" y="3857714"/>
            <a:chExt cx="4375673"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a:t>
              </a:r>
              <a:r>
                <a:rPr lang="zh-CN" altLang="en-US" sz="1800" dirty="0">
                  <a:solidFill>
                    <a:schemeClr val="bg1"/>
                  </a:solidFill>
                  <a:uFillTx/>
                  <a:latin typeface="微软雅黑" charset="0"/>
                  <a:ea typeface="微软雅黑" charset="0"/>
                  <a:sym typeface="华文细黑" panose="02010600040101010101" charset="-122"/>
                </a:rPr>
                <a:t>一章</a:t>
              </a:r>
            </a:p>
          </p:txBody>
        </p:sp>
        <p:sp>
          <p:nvSpPr>
            <p:cNvPr id="55" name="矩形 54"/>
            <p:cNvSpPr/>
            <p:nvPr/>
          </p:nvSpPr>
          <p:spPr bwMode="auto">
            <a:xfrm>
              <a:off x="2597644" y="3857714"/>
              <a:ext cx="3175215"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a:solidFill>
                    <a:schemeClr val="tx1"/>
                  </a:solidFill>
                  <a:latin typeface="微软雅黑" charset="0"/>
                  <a:ea typeface="微软雅黑" charset="0"/>
                  <a:cs typeface="黑体" panose="02010609060101010101" pitchFamily="2" charset="-122"/>
                  <a:sym typeface="+mn-ea"/>
                </a:rPr>
                <a:t>绪论</a:t>
              </a:r>
            </a:p>
          </p:txBody>
        </p:sp>
      </p:grpSp>
      <p:grpSp>
        <p:nvGrpSpPr>
          <p:cNvPr id="18" name="组合 17"/>
          <p:cNvGrpSpPr/>
          <p:nvPr/>
        </p:nvGrpSpPr>
        <p:grpSpPr>
          <a:xfrm>
            <a:off x="7990571" y="1142732"/>
            <a:ext cx="3698923"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第二章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lnSpc>
                  <a:spcPct val="150000"/>
                </a:lnSpc>
              </a:pPr>
              <a:r>
                <a:rPr lang="en-US" altLang="zh-CN" sz="1600" dirty="0">
                  <a:solidFill>
                    <a:schemeClr val="tx1"/>
                  </a:solidFill>
                  <a:latin typeface="微软雅黑" charset="0"/>
                  <a:ea typeface="微软雅黑" charset="0"/>
                  <a:cs typeface="微软雅黑" charset="0"/>
                  <a:sym typeface="+mn-ea"/>
                </a:rPr>
                <a:t> </a:t>
              </a:r>
              <a:r>
                <a:rPr lang="zh-CN" altLang="en-US" sz="1600" dirty="0">
                  <a:solidFill>
                    <a:schemeClr val="tx1"/>
                  </a:solidFill>
                  <a:latin typeface="微软雅黑" charset="0"/>
                  <a:ea typeface="微软雅黑" charset="0"/>
                  <a:cs typeface="微软雅黑" charset="0"/>
                  <a:sym typeface="+mn-ea"/>
                </a:rPr>
                <a:t>社区健康教育</a:t>
              </a:r>
            </a:p>
          </p:txBody>
        </p:sp>
      </p:grpSp>
      <p:grpSp>
        <p:nvGrpSpPr>
          <p:cNvPr id="23" name="组合 22"/>
          <p:cNvGrpSpPr/>
          <p:nvPr/>
        </p:nvGrpSpPr>
        <p:grpSpPr>
          <a:xfrm>
            <a:off x="3968023" y="2057387"/>
            <a:ext cx="3770631" cy="540000"/>
            <a:chOff x="1397186" y="3857714"/>
            <a:chExt cx="4554236"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第三章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5" name="矩形 24"/>
            <p:cNvSpPr/>
            <p:nvPr/>
          </p:nvSpPr>
          <p:spPr bwMode="auto">
            <a:xfrm>
              <a:off x="2597486" y="3857714"/>
              <a:ext cx="3353936"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社区健康档案管理</a:t>
              </a:r>
            </a:p>
          </p:txBody>
        </p:sp>
      </p:grpSp>
      <p:grpSp>
        <p:nvGrpSpPr>
          <p:cNvPr id="26" name="组合 25"/>
          <p:cNvGrpSpPr/>
          <p:nvPr/>
        </p:nvGrpSpPr>
        <p:grpSpPr>
          <a:xfrm>
            <a:off x="7990571" y="2057387"/>
            <a:ext cx="3698923"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第四章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家庭护理</a:t>
              </a:r>
            </a:p>
          </p:txBody>
        </p:sp>
      </p:grpSp>
      <p:grpSp>
        <p:nvGrpSpPr>
          <p:cNvPr id="29" name="组合 28"/>
          <p:cNvGrpSpPr/>
          <p:nvPr/>
        </p:nvGrpSpPr>
        <p:grpSpPr>
          <a:xfrm>
            <a:off x="3968023" y="2971648"/>
            <a:ext cx="3770631" cy="540000"/>
            <a:chOff x="1397186" y="3857714"/>
            <a:chExt cx="4370521"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第五章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33" name="矩形 32"/>
            <p:cNvSpPr/>
            <p:nvPr/>
          </p:nvSpPr>
          <p:spPr bwMode="auto">
            <a:xfrm>
              <a:off x="2597644" y="3857714"/>
              <a:ext cx="3170063"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社区儿童保健</a:t>
              </a:r>
            </a:p>
          </p:txBody>
        </p:sp>
      </p:grpSp>
      <p:grpSp>
        <p:nvGrpSpPr>
          <p:cNvPr id="34" name="组合 33"/>
          <p:cNvGrpSpPr/>
          <p:nvPr/>
        </p:nvGrpSpPr>
        <p:grpSpPr>
          <a:xfrm>
            <a:off x="7990571" y="2971648"/>
            <a:ext cx="3698923"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第六章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社区妇女保健</a:t>
              </a:r>
            </a:p>
          </p:txBody>
        </p:sp>
      </p:grpSp>
      <p:grpSp>
        <p:nvGrpSpPr>
          <p:cNvPr id="40" name="组合 39"/>
          <p:cNvGrpSpPr/>
          <p:nvPr/>
        </p:nvGrpSpPr>
        <p:grpSpPr>
          <a:xfrm>
            <a:off x="3973737" y="3886443"/>
            <a:ext cx="3770631" cy="540000"/>
            <a:chOff x="1397186" y="3857714"/>
            <a:chExt cx="4554236"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第七章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42" name="矩形 41"/>
            <p:cNvSpPr/>
            <p:nvPr/>
          </p:nvSpPr>
          <p:spPr bwMode="auto">
            <a:xfrm>
              <a:off x="2597486" y="3857714"/>
              <a:ext cx="3353936"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社区老年保健</a:t>
              </a:r>
            </a:p>
          </p:txBody>
        </p:sp>
      </p:grpSp>
      <p:grpSp>
        <p:nvGrpSpPr>
          <p:cNvPr id="4" name="组合 3"/>
          <p:cNvGrpSpPr/>
          <p:nvPr/>
        </p:nvGrpSpPr>
        <p:grpSpPr>
          <a:xfrm>
            <a:off x="7990747" y="3886048"/>
            <a:ext cx="3702051" cy="540000"/>
            <a:chOff x="1397186" y="3857714"/>
            <a:chExt cx="4291030"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第八章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6" name="矩形 5"/>
            <p:cNvSpPr/>
            <p:nvPr/>
          </p:nvSpPr>
          <p:spPr bwMode="auto">
            <a:xfrm>
              <a:off x="2597644" y="3857714"/>
              <a:ext cx="3090572"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社区疾病预防与控制</a:t>
              </a:r>
            </a:p>
          </p:txBody>
        </p:sp>
      </p:grpSp>
      <p:grpSp>
        <p:nvGrpSpPr>
          <p:cNvPr id="7" name="组合 6"/>
          <p:cNvGrpSpPr/>
          <p:nvPr/>
        </p:nvGrpSpPr>
        <p:grpSpPr>
          <a:xfrm>
            <a:off x="3974372" y="4800448"/>
            <a:ext cx="3757931" cy="540000"/>
            <a:chOff x="1397186" y="3857714"/>
            <a:chExt cx="4355800" cy="549605"/>
          </a:xfrm>
        </p:grpSpPr>
        <p:sp>
          <p:nvSpPr>
            <p:cNvPr id="8" name="_14"/>
            <p:cNvSpPr txBox="1">
              <a:spLocks noChangeArrowheads="1"/>
            </p:cNvSpPr>
            <p:nvPr>
              <p:custDataLst>
                <p:tags r:id="rId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第九章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10" name="矩形 9"/>
            <p:cNvSpPr/>
            <p:nvPr>
              <p:custDataLst>
                <p:tags r:id="rId5"/>
              </p:custDataLst>
            </p:nvPr>
          </p:nvSpPr>
          <p:spPr bwMode="auto">
            <a:xfrm>
              <a:off x="2597644" y="3857714"/>
              <a:ext cx="3155342"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社区常见慢性病患者的护理</a:t>
              </a:r>
            </a:p>
          </p:txBody>
        </p:sp>
      </p:grpSp>
      <p:grpSp>
        <p:nvGrpSpPr>
          <p:cNvPr id="11" name="组合 10"/>
          <p:cNvGrpSpPr/>
          <p:nvPr/>
        </p:nvGrpSpPr>
        <p:grpSpPr>
          <a:xfrm>
            <a:off x="8000907" y="4800843"/>
            <a:ext cx="3702051" cy="540000"/>
            <a:chOff x="1397186" y="3857714"/>
            <a:chExt cx="4471404" cy="549605"/>
          </a:xfrm>
        </p:grpSpPr>
        <p:sp>
          <p:nvSpPr>
            <p:cNvPr id="12" name="_14"/>
            <p:cNvSpPr txBox="1">
              <a:spLocks noChangeArrowheads="1"/>
            </p:cNvSpPr>
            <p:nvPr>
              <p:custDataLst>
                <p:tags r:id="rId2"/>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6" tIns="34282" rIns="68566" bIns="3428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第十章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13" name="矩形 12"/>
            <p:cNvSpPr/>
            <p:nvPr>
              <p:custDataLst>
                <p:tags r:id="rId3"/>
              </p:custDataLst>
            </p:nvPr>
          </p:nvSpPr>
          <p:spPr bwMode="auto">
            <a:xfrm>
              <a:off x="2597486" y="3857714"/>
              <a:ext cx="3271104"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社区康复护理</a:t>
              </a: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1447800" y="1219200"/>
            <a:ext cx="9805670" cy="1198880"/>
          </a:xfrm>
          <a:custGeom>
            <a:avLst/>
            <a:gdLst>
              <a:gd name="connsiteX0" fmla="*/ 0 w 6394549"/>
              <a:gd name="connsiteY0" fmla="*/ 0 h 1198521"/>
              <a:gd name="connsiteX1" fmla="*/ 6394549 w 6394549"/>
              <a:gd name="connsiteY1" fmla="*/ 0 h 1198521"/>
              <a:gd name="connsiteX2" fmla="*/ 6394549 w 6394549"/>
              <a:gd name="connsiteY2" fmla="*/ 1198521 h 1198521"/>
              <a:gd name="connsiteX3" fmla="*/ 0 w 6394549"/>
              <a:gd name="connsiteY3" fmla="*/ 1198521 h 1198521"/>
              <a:gd name="connsiteX4" fmla="*/ 0 w 6394549"/>
              <a:gd name="connsiteY4" fmla="*/ 0 h 1198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4549" h="1198521">
                <a:moveTo>
                  <a:pt x="0" y="0"/>
                </a:moveTo>
                <a:lnTo>
                  <a:pt x="6394549" y="0"/>
                </a:lnTo>
                <a:lnTo>
                  <a:pt x="6394549" y="1198521"/>
                </a:lnTo>
                <a:lnTo>
                  <a:pt x="0" y="1198521"/>
                </a:lnTo>
                <a:lnTo>
                  <a:pt x="0" y="0"/>
                </a:lnTo>
                <a:close/>
              </a:path>
            </a:pathLst>
          </a:custGeom>
        </p:spPr>
        <p:txBody>
          <a:bodyPr vert="horz" wrap="square" lIns="91440" tIns="45720" rIns="91440" bIns="45720" spcCol="0" rtlCol="0" anchor="t" anchorCtr="0"/>
          <a:lstStyle/>
          <a:p>
            <a:pPr lvl="0" algn="l" eaLnBrk="0" hangingPunct="0">
              <a:spcBef>
                <a:spcPct val="20000"/>
              </a:spcBef>
            </a:pPr>
            <a:r>
              <a:rPr sz="2000" dirty="0">
                <a:latin typeface="黑体" panose="02010609060101010101" pitchFamily="2" charset="-122"/>
                <a:ea typeface="黑体" panose="02010609060101010101" pitchFamily="2" charset="-122"/>
                <a:cs typeface="黑体" panose="02010609060101010101" pitchFamily="2" charset="-122"/>
                <a:sym typeface="+mn-ea"/>
              </a:rPr>
              <a:t>1．我国《传染病防治》规定的甲类传染病是（ </a:t>
            </a:r>
            <a:r>
              <a:rPr lang="en-US" sz="2000" dirty="0">
                <a:latin typeface="黑体" panose="02010609060101010101" pitchFamily="2" charset="-122"/>
                <a:ea typeface="黑体" panose="02010609060101010101" pitchFamily="2" charset="-122"/>
                <a:cs typeface="黑体" panose="02010609060101010101" pitchFamily="2" charset="-122"/>
                <a:sym typeface="+mn-ea"/>
              </a:rPr>
              <a:t>A</a:t>
            </a:r>
            <a:r>
              <a:rPr sz="2000" dirty="0">
                <a:latin typeface="黑体" panose="02010609060101010101" pitchFamily="2" charset="-122"/>
                <a:ea typeface="黑体" panose="02010609060101010101" pitchFamily="2" charset="-122"/>
                <a:cs typeface="黑体" panose="02010609060101010101" pitchFamily="2" charset="-122"/>
                <a:sym typeface="+mn-ea"/>
              </a:rPr>
              <a:t>   ） </a:t>
            </a:r>
          </a:p>
          <a:p>
            <a:pPr lvl="0" algn="l" eaLnBrk="0" hangingPunct="0">
              <a:spcBef>
                <a:spcPct val="20000"/>
              </a:spcBef>
            </a:pPr>
            <a:r>
              <a:rPr sz="2000" dirty="0" err="1">
                <a:latin typeface="黑体" panose="02010609060101010101" pitchFamily="2" charset="-122"/>
                <a:ea typeface="黑体" panose="02010609060101010101" pitchFamily="2" charset="-122"/>
                <a:cs typeface="黑体" panose="02010609060101010101" pitchFamily="2" charset="-122"/>
                <a:sym typeface="+mn-ea"/>
              </a:rPr>
              <a:t>A．鼠疫、霍乱</a:t>
            </a:r>
            <a:r>
              <a:rPr sz="2000" dirty="0">
                <a:latin typeface="黑体" panose="02010609060101010101" pitchFamily="2" charset="-122"/>
                <a:ea typeface="黑体" panose="02010609060101010101" pitchFamily="2" charset="-122"/>
                <a:cs typeface="黑体" panose="02010609060101010101" pitchFamily="2" charset="-122"/>
                <a:sym typeface="+mn-ea"/>
              </a:rPr>
              <a:t>         </a:t>
            </a:r>
            <a:r>
              <a:rPr sz="2000" dirty="0" err="1">
                <a:latin typeface="黑体" panose="02010609060101010101" pitchFamily="2" charset="-122"/>
                <a:ea typeface="黑体" panose="02010609060101010101" pitchFamily="2" charset="-122"/>
                <a:cs typeface="黑体" panose="02010609060101010101" pitchFamily="2" charset="-122"/>
                <a:sym typeface="+mn-ea"/>
              </a:rPr>
              <a:t>B．鼠疫、乙肝</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lvl="0" algn="l" eaLnBrk="0" hangingPunct="0">
              <a:spcBef>
                <a:spcPct val="20000"/>
              </a:spcBef>
            </a:pPr>
            <a:r>
              <a:rPr sz="2000" dirty="0" err="1">
                <a:latin typeface="黑体" panose="02010609060101010101" pitchFamily="2" charset="-122"/>
                <a:ea typeface="黑体" panose="02010609060101010101" pitchFamily="2" charset="-122"/>
                <a:cs typeface="黑体" panose="02010609060101010101" pitchFamily="2" charset="-122"/>
                <a:sym typeface="+mn-ea"/>
              </a:rPr>
              <a:t>C．鼠疫、艾滋病</a:t>
            </a:r>
            <a:r>
              <a:rPr sz="2000" dirty="0">
                <a:latin typeface="黑体" panose="02010609060101010101" pitchFamily="2" charset="-122"/>
                <a:ea typeface="黑体" panose="02010609060101010101" pitchFamily="2" charset="-122"/>
                <a:cs typeface="黑体" panose="02010609060101010101" pitchFamily="2" charset="-122"/>
                <a:sym typeface="+mn-ea"/>
              </a:rPr>
              <a:t> </a:t>
            </a:r>
            <a:r>
              <a:rPr lang="en-US" sz="2000" dirty="0">
                <a:latin typeface="黑体" panose="02010609060101010101" pitchFamily="2" charset="-122"/>
                <a:ea typeface="黑体" panose="02010609060101010101" pitchFamily="2" charset="-122"/>
                <a:cs typeface="黑体" panose="02010609060101010101" pitchFamily="2" charset="-122"/>
                <a:sym typeface="+mn-ea"/>
              </a:rPr>
              <a:t>      </a:t>
            </a:r>
            <a:r>
              <a:rPr sz="2000" dirty="0" err="1">
                <a:latin typeface="黑体" panose="02010609060101010101" pitchFamily="2" charset="-122"/>
                <a:ea typeface="黑体" panose="02010609060101010101" pitchFamily="2" charset="-122"/>
                <a:cs typeface="黑体" panose="02010609060101010101" pitchFamily="2" charset="-122"/>
                <a:sym typeface="+mn-ea"/>
              </a:rPr>
              <a:t>D．霍乱、艾滋病</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lvl="0" algn="l" eaLnBrk="0" hangingPunct="0">
              <a:spcBef>
                <a:spcPct val="20000"/>
              </a:spcBef>
            </a:pPr>
            <a:r>
              <a:rPr sz="2000" dirty="0" err="1">
                <a:latin typeface="黑体" panose="02010609060101010101" pitchFamily="2" charset="-122"/>
                <a:ea typeface="黑体" panose="02010609060101010101" pitchFamily="2" charset="-122"/>
                <a:cs typeface="黑体" panose="02010609060101010101" pitchFamily="2" charset="-122"/>
                <a:sym typeface="+mn-ea"/>
              </a:rPr>
              <a:t>E．流行性出血热、艾滋病</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lvl="0" algn="l" eaLnBrk="0" hangingPunct="0">
              <a:spcBef>
                <a:spcPct val="20000"/>
              </a:spcBef>
            </a:pPr>
            <a:r>
              <a:rPr sz="2000" dirty="0">
                <a:latin typeface="黑体" panose="02010609060101010101" pitchFamily="2" charset="-122"/>
                <a:ea typeface="黑体" panose="02010609060101010101" pitchFamily="2" charset="-122"/>
                <a:cs typeface="黑体" panose="02010609060101010101" pitchFamily="2" charset="-122"/>
                <a:sym typeface="+mn-ea"/>
              </a:rPr>
              <a:t>2．用食盐加碘的方法预防地方性甲状腺肿，属于（  </a:t>
            </a:r>
            <a:r>
              <a:rPr lang="en-US" sz="2000" dirty="0">
                <a:latin typeface="黑体" panose="02010609060101010101" pitchFamily="2" charset="-122"/>
                <a:ea typeface="黑体" panose="02010609060101010101" pitchFamily="2" charset="-122"/>
                <a:cs typeface="黑体" panose="02010609060101010101" pitchFamily="2" charset="-122"/>
                <a:sym typeface="+mn-ea"/>
              </a:rPr>
              <a:t>A</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lvl="0" algn="l" eaLnBrk="0" hangingPunct="0">
              <a:spcBef>
                <a:spcPct val="20000"/>
              </a:spcBef>
            </a:pPr>
            <a:r>
              <a:rPr sz="2000" dirty="0" err="1">
                <a:latin typeface="黑体" panose="02010609060101010101" pitchFamily="2" charset="-122"/>
                <a:ea typeface="黑体" panose="02010609060101010101" pitchFamily="2" charset="-122"/>
                <a:cs typeface="黑体" panose="02010609060101010101" pitchFamily="2" charset="-122"/>
                <a:sym typeface="+mn-ea"/>
              </a:rPr>
              <a:t>A．一级预防</a:t>
            </a:r>
            <a:r>
              <a:rPr sz="2000" dirty="0">
                <a:latin typeface="黑体" panose="02010609060101010101" pitchFamily="2" charset="-122"/>
                <a:ea typeface="黑体" panose="02010609060101010101" pitchFamily="2" charset="-122"/>
                <a:cs typeface="黑体" panose="02010609060101010101" pitchFamily="2" charset="-122"/>
                <a:sym typeface="+mn-ea"/>
              </a:rPr>
              <a:t>      </a:t>
            </a:r>
            <a:r>
              <a:rPr sz="2000" dirty="0" err="1">
                <a:latin typeface="黑体" panose="02010609060101010101" pitchFamily="2" charset="-122"/>
                <a:ea typeface="黑体" panose="02010609060101010101" pitchFamily="2" charset="-122"/>
                <a:cs typeface="黑体" panose="02010609060101010101" pitchFamily="2" charset="-122"/>
                <a:sym typeface="+mn-ea"/>
              </a:rPr>
              <a:t>B．二级预防</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lvl="0" algn="l" eaLnBrk="0" hangingPunct="0">
              <a:spcBef>
                <a:spcPct val="20000"/>
              </a:spcBef>
            </a:pPr>
            <a:r>
              <a:rPr sz="2000" dirty="0" err="1">
                <a:latin typeface="黑体" panose="02010609060101010101" pitchFamily="2" charset="-122"/>
                <a:ea typeface="黑体" panose="02010609060101010101" pitchFamily="2" charset="-122"/>
                <a:cs typeface="黑体" panose="02010609060101010101" pitchFamily="2" charset="-122"/>
                <a:sym typeface="+mn-ea"/>
              </a:rPr>
              <a:t>C．三级预防</a:t>
            </a:r>
            <a:r>
              <a:rPr sz="2000" dirty="0">
                <a:latin typeface="黑体" panose="02010609060101010101" pitchFamily="2" charset="-122"/>
                <a:ea typeface="黑体" panose="02010609060101010101" pitchFamily="2" charset="-122"/>
                <a:cs typeface="黑体" panose="02010609060101010101" pitchFamily="2" charset="-122"/>
                <a:sym typeface="+mn-ea"/>
              </a:rPr>
              <a:t>   </a:t>
            </a:r>
            <a:r>
              <a:rPr lang="en-US" sz="2000" dirty="0">
                <a:latin typeface="黑体" panose="02010609060101010101" pitchFamily="2" charset="-122"/>
                <a:ea typeface="黑体" panose="02010609060101010101" pitchFamily="2" charset="-122"/>
                <a:cs typeface="黑体" panose="02010609060101010101" pitchFamily="2" charset="-122"/>
                <a:sym typeface="+mn-ea"/>
              </a:rPr>
              <a:t>   </a:t>
            </a:r>
            <a:r>
              <a:rPr sz="2000" dirty="0" err="1">
                <a:latin typeface="黑体" panose="02010609060101010101" pitchFamily="2" charset="-122"/>
                <a:ea typeface="黑体" panose="02010609060101010101" pitchFamily="2" charset="-122"/>
                <a:cs typeface="黑体" panose="02010609060101010101" pitchFamily="2" charset="-122"/>
                <a:sym typeface="+mn-ea"/>
              </a:rPr>
              <a:t>D．四级预防</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lvl="0" algn="l" eaLnBrk="0" hangingPunct="0">
              <a:spcBef>
                <a:spcPct val="20000"/>
              </a:spcBef>
            </a:pPr>
            <a:r>
              <a:rPr sz="2000" dirty="0" err="1">
                <a:latin typeface="黑体" panose="02010609060101010101" pitchFamily="2" charset="-122"/>
                <a:ea typeface="黑体" panose="02010609060101010101" pitchFamily="2" charset="-122"/>
                <a:cs typeface="黑体" panose="02010609060101010101" pitchFamily="2" charset="-122"/>
                <a:sym typeface="+mn-ea"/>
              </a:rPr>
              <a:t>E．五级预防</a:t>
            </a:r>
            <a:endParaRPr sz="2000" dirty="0">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2" name="矩形 1">
            <a:extLst>
              <a:ext uri="{FF2B5EF4-FFF2-40B4-BE49-F238E27FC236}">
                <a16:creationId xmlns:a16="http://schemas.microsoft.com/office/drawing/2014/main" id="{B2BCE38F-5A71-6A20-D59A-3D07048BF0B6}"/>
              </a:ext>
            </a:extLst>
          </p:cNvPr>
          <p:cNvSpPr/>
          <p:nvPr/>
        </p:nvSpPr>
        <p:spPr>
          <a:xfrm>
            <a:off x="304800" y="7499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思考与训练</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1371600" y="1219200"/>
            <a:ext cx="9942195" cy="1198880"/>
          </a:xfrm>
          <a:custGeom>
            <a:avLst/>
            <a:gdLst>
              <a:gd name="connsiteX0" fmla="*/ 0 w 6394549"/>
              <a:gd name="connsiteY0" fmla="*/ 0 h 1198521"/>
              <a:gd name="connsiteX1" fmla="*/ 6394549 w 6394549"/>
              <a:gd name="connsiteY1" fmla="*/ 0 h 1198521"/>
              <a:gd name="connsiteX2" fmla="*/ 6394549 w 6394549"/>
              <a:gd name="connsiteY2" fmla="*/ 1198521 h 1198521"/>
              <a:gd name="connsiteX3" fmla="*/ 0 w 6394549"/>
              <a:gd name="connsiteY3" fmla="*/ 1198521 h 1198521"/>
              <a:gd name="connsiteX4" fmla="*/ 0 w 6394549"/>
              <a:gd name="connsiteY4" fmla="*/ 0 h 1198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4549" h="1198521">
                <a:moveTo>
                  <a:pt x="0" y="0"/>
                </a:moveTo>
                <a:lnTo>
                  <a:pt x="6394549" y="0"/>
                </a:lnTo>
                <a:lnTo>
                  <a:pt x="6394549" y="1198521"/>
                </a:lnTo>
                <a:lnTo>
                  <a:pt x="0" y="1198521"/>
                </a:lnTo>
                <a:lnTo>
                  <a:pt x="0" y="0"/>
                </a:lnTo>
                <a:close/>
              </a:path>
            </a:pathLst>
          </a:custGeom>
        </p:spPr>
        <p:txBody>
          <a:bodyPr vert="horz" wrap="square" lIns="91440" tIns="45720" rIns="91440" bIns="45720" spcCol="0" rtlCol="0" anchor="t" anchorCtr="0">
            <a:noAutofit/>
          </a:bodyPr>
          <a:lstStyle/>
          <a:p>
            <a:pPr lvl="0" algn="l" eaLnBrk="0" hangingPunct="0">
              <a:lnSpc>
                <a:spcPts val="3200"/>
              </a:lnSpc>
              <a:spcBef>
                <a:spcPts val="0"/>
              </a:spcBef>
              <a:buClrTx/>
              <a:buSzTx/>
              <a:buFontTx/>
            </a:pPr>
            <a:r>
              <a:rPr lang="en-US" sz="2000" dirty="0">
                <a:latin typeface="黑体" panose="02010609060101010101" pitchFamily="2" charset="-122"/>
                <a:ea typeface="黑体" panose="02010609060101010101" pitchFamily="2" charset="-122"/>
                <a:cs typeface="黑体" panose="02010609060101010101" pitchFamily="2" charset="-122"/>
                <a:sym typeface="+mn-ea"/>
              </a:rPr>
              <a:t>3</a:t>
            </a:r>
            <a:r>
              <a:rPr sz="2000" dirty="0">
                <a:latin typeface="黑体" panose="02010609060101010101" pitchFamily="2" charset="-122"/>
                <a:ea typeface="黑体" panose="02010609060101010101" pitchFamily="2" charset="-122"/>
                <a:cs typeface="黑体" panose="02010609060101010101" pitchFamily="2" charset="-122"/>
                <a:sym typeface="+mn-ea"/>
              </a:rPr>
              <a:t>．计划免疫接种反应中度反应是（ </a:t>
            </a:r>
            <a:r>
              <a:rPr lang="en-US" sz="2000" dirty="0">
                <a:latin typeface="黑体" panose="02010609060101010101" pitchFamily="2" charset="-122"/>
                <a:ea typeface="黑体" panose="02010609060101010101" pitchFamily="2" charset="-122"/>
                <a:cs typeface="黑体" panose="02010609060101010101" pitchFamily="2" charset="-122"/>
                <a:sym typeface="+mn-ea"/>
              </a:rPr>
              <a:t>A</a:t>
            </a:r>
            <a:r>
              <a:rPr sz="2000" dirty="0">
                <a:latin typeface="黑体" panose="02010609060101010101" pitchFamily="2" charset="-122"/>
                <a:ea typeface="黑体" panose="02010609060101010101" pitchFamily="2" charset="-122"/>
                <a:cs typeface="黑体" panose="02010609060101010101" pitchFamily="2" charset="-122"/>
                <a:sym typeface="+mn-ea"/>
              </a:rPr>
              <a:t>   ）</a:t>
            </a:r>
          </a:p>
          <a:p>
            <a:pPr lvl="0" algn="l" eaLnBrk="0" hangingPunct="0">
              <a:lnSpc>
                <a:spcPts val="3200"/>
              </a:lnSpc>
              <a:spcBef>
                <a:spcPts val="0"/>
              </a:spcBef>
              <a:buClrTx/>
              <a:buSzTx/>
              <a:buFontTx/>
            </a:pPr>
            <a:r>
              <a:rPr sz="2000" dirty="0">
                <a:latin typeface="黑体" panose="02010609060101010101" pitchFamily="2" charset="-122"/>
                <a:ea typeface="黑体" panose="02010609060101010101" pitchFamily="2" charset="-122"/>
                <a:cs typeface="黑体" panose="02010609060101010101" pitchFamily="2" charset="-122"/>
                <a:sym typeface="+mn-ea"/>
              </a:rPr>
              <a:t>A．局部反应红肿直径的大小2.5～5.0cm，发热（腋温）37.6～38.5 ℃</a:t>
            </a:r>
          </a:p>
          <a:p>
            <a:pPr lvl="0" algn="l" eaLnBrk="0" hangingPunct="0">
              <a:lnSpc>
                <a:spcPts val="3200"/>
              </a:lnSpc>
              <a:spcBef>
                <a:spcPts val="0"/>
              </a:spcBef>
              <a:buClrTx/>
              <a:buSzTx/>
              <a:buFontTx/>
            </a:pPr>
            <a:r>
              <a:rPr sz="2000" dirty="0">
                <a:latin typeface="黑体" panose="02010609060101010101" pitchFamily="2" charset="-122"/>
                <a:ea typeface="黑体" panose="02010609060101010101" pitchFamily="2" charset="-122"/>
                <a:cs typeface="黑体" panose="02010609060101010101" pitchFamily="2" charset="-122"/>
                <a:sym typeface="+mn-ea"/>
              </a:rPr>
              <a:t>B．局部反应红肿直径的大小2.5～5.0cm，发热（腋温）37.0～38.5 ℃</a:t>
            </a:r>
          </a:p>
          <a:p>
            <a:pPr lvl="0" algn="l" eaLnBrk="0" hangingPunct="0">
              <a:lnSpc>
                <a:spcPts val="3200"/>
              </a:lnSpc>
              <a:spcBef>
                <a:spcPts val="0"/>
              </a:spcBef>
              <a:buClrTx/>
              <a:buSzTx/>
              <a:buFontTx/>
            </a:pPr>
            <a:r>
              <a:rPr sz="2000" dirty="0">
                <a:latin typeface="黑体" panose="02010609060101010101" pitchFamily="2" charset="-122"/>
                <a:ea typeface="黑体" panose="02010609060101010101" pitchFamily="2" charset="-122"/>
                <a:cs typeface="黑体" panose="02010609060101010101" pitchFamily="2" charset="-122"/>
                <a:sym typeface="+mn-ea"/>
              </a:rPr>
              <a:t>C．局部反应红肿直径的大小1.5～5.0cm，发热（腋温）37.6～38.5 ℃</a:t>
            </a:r>
          </a:p>
          <a:p>
            <a:pPr lvl="0" algn="l" eaLnBrk="0" hangingPunct="0">
              <a:lnSpc>
                <a:spcPts val="3200"/>
              </a:lnSpc>
              <a:spcBef>
                <a:spcPts val="0"/>
              </a:spcBef>
              <a:buClrTx/>
              <a:buSzTx/>
              <a:buFontTx/>
            </a:pPr>
            <a:r>
              <a:rPr sz="2000" dirty="0">
                <a:latin typeface="黑体" panose="02010609060101010101" pitchFamily="2" charset="-122"/>
                <a:ea typeface="黑体" panose="02010609060101010101" pitchFamily="2" charset="-122"/>
                <a:cs typeface="黑体" panose="02010609060101010101" pitchFamily="2" charset="-122"/>
                <a:sym typeface="+mn-ea"/>
              </a:rPr>
              <a:t>D．局部反应红肿直径的大小1.5～5.0cm，发热（腋温）37.0～38.5 ℃</a:t>
            </a:r>
          </a:p>
          <a:p>
            <a:pPr lvl="0" algn="l" eaLnBrk="0" hangingPunct="0">
              <a:lnSpc>
                <a:spcPts val="3200"/>
              </a:lnSpc>
              <a:spcBef>
                <a:spcPts val="0"/>
              </a:spcBef>
              <a:buClrTx/>
              <a:buSzTx/>
              <a:buFontTx/>
            </a:pPr>
            <a:r>
              <a:rPr sz="2000" dirty="0">
                <a:latin typeface="黑体" panose="02010609060101010101" pitchFamily="2" charset="-122"/>
                <a:ea typeface="黑体" panose="02010609060101010101" pitchFamily="2" charset="-122"/>
                <a:cs typeface="黑体" panose="02010609060101010101" pitchFamily="2" charset="-122"/>
                <a:sym typeface="+mn-ea"/>
              </a:rPr>
              <a:t>E．局部反应红肿直径的大小2.0～5.0cm，发热（腋温）37.0～38.5 ℃</a:t>
            </a:r>
          </a:p>
          <a:p>
            <a:pPr lvl="0" algn="l" eaLnBrk="0" hangingPunct="0">
              <a:lnSpc>
                <a:spcPts val="3200"/>
              </a:lnSpc>
              <a:spcBef>
                <a:spcPts val="0"/>
              </a:spcBef>
              <a:buClrTx/>
              <a:buSzTx/>
              <a:buFontTx/>
            </a:pPr>
            <a:r>
              <a:rPr lang="en-US" sz="2000" dirty="0">
                <a:latin typeface="黑体" panose="02010609060101010101" pitchFamily="2" charset="-122"/>
                <a:ea typeface="黑体" panose="02010609060101010101" pitchFamily="2" charset="-122"/>
                <a:cs typeface="黑体" panose="02010609060101010101" pitchFamily="2" charset="-122"/>
                <a:sym typeface="+mn-ea"/>
              </a:rPr>
              <a:t>4</a:t>
            </a:r>
            <a:r>
              <a:rPr sz="2000" dirty="0">
                <a:latin typeface="黑体" panose="02010609060101010101" pitchFamily="2" charset="-122"/>
                <a:ea typeface="黑体" panose="02010609060101010101" pitchFamily="2" charset="-122"/>
                <a:cs typeface="黑体" panose="02010609060101010101" pitchFamily="2" charset="-122"/>
                <a:sym typeface="+mn-ea"/>
              </a:rPr>
              <a:t>．乙肝疫苗、百白破疫苗、白破疫苗、乙脑灭活疫苗、A群流脑疫苗、A+C</a:t>
            </a:r>
          </a:p>
          <a:p>
            <a:pPr lvl="0" algn="l" eaLnBrk="0" hangingPunct="0">
              <a:lnSpc>
                <a:spcPts val="3200"/>
              </a:lnSpc>
              <a:spcBef>
                <a:spcPts val="0"/>
              </a:spcBef>
              <a:buClrTx/>
              <a:buSzTx/>
              <a:buFontTx/>
            </a:pPr>
            <a:r>
              <a:rPr sz="2000" dirty="0" err="1">
                <a:latin typeface="黑体" panose="02010609060101010101" pitchFamily="2" charset="-122"/>
                <a:ea typeface="黑体" panose="02010609060101010101" pitchFamily="2" charset="-122"/>
                <a:cs typeface="黑体" panose="02010609060101010101" pitchFamily="2" charset="-122"/>
                <a:sym typeface="+mn-ea"/>
              </a:rPr>
              <a:t>群流脑疫苗的贮存条件是</a:t>
            </a:r>
            <a:r>
              <a:rPr sz="2000" dirty="0">
                <a:latin typeface="黑体" panose="02010609060101010101" pitchFamily="2" charset="-122"/>
                <a:ea typeface="黑体" panose="02010609060101010101" pitchFamily="2" charset="-122"/>
                <a:cs typeface="黑体" panose="02010609060101010101" pitchFamily="2" charset="-122"/>
                <a:sym typeface="+mn-ea"/>
              </a:rPr>
              <a:t>：(    </a:t>
            </a:r>
            <a:r>
              <a:rPr lang="en-US" sz="2000" dirty="0">
                <a:latin typeface="黑体" panose="02010609060101010101" pitchFamily="2" charset="-122"/>
                <a:ea typeface="黑体" panose="02010609060101010101" pitchFamily="2" charset="-122"/>
                <a:cs typeface="黑体" panose="02010609060101010101" pitchFamily="2" charset="-122"/>
                <a:sym typeface="+mn-ea"/>
              </a:rPr>
              <a:t>B</a:t>
            </a:r>
            <a:r>
              <a:rPr sz="2000" dirty="0">
                <a:latin typeface="黑体" panose="02010609060101010101" pitchFamily="2" charset="-122"/>
                <a:ea typeface="黑体" panose="02010609060101010101" pitchFamily="2" charset="-122"/>
                <a:cs typeface="黑体" panose="02010609060101010101" pitchFamily="2" charset="-122"/>
                <a:sym typeface="+mn-ea"/>
              </a:rPr>
              <a:t> )  </a:t>
            </a:r>
          </a:p>
          <a:p>
            <a:pPr lvl="0" algn="l" eaLnBrk="0" hangingPunct="0">
              <a:lnSpc>
                <a:spcPts val="3200"/>
              </a:lnSpc>
              <a:spcBef>
                <a:spcPts val="0"/>
              </a:spcBef>
              <a:buClrTx/>
              <a:buSzTx/>
              <a:buFontTx/>
            </a:pPr>
            <a:r>
              <a:rPr sz="2000" dirty="0">
                <a:latin typeface="黑体" panose="02010609060101010101" pitchFamily="2" charset="-122"/>
                <a:ea typeface="黑体" panose="02010609060101010101" pitchFamily="2" charset="-122"/>
                <a:cs typeface="黑体" panose="02010609060101010101" pitchFamily="2" charset="-122"/>
                <a:sym typeface="+mn-ea"/>
              </a:rPr>
              <a:t>A．5℃～10℃  B．2℃～8℃  C．2℃～20℃   D．5℃～20℃    E．0℃～10℃ </a:t>
            </a:r>
          </a:p>
        </p:txBody>
      </p:sp>
      <p:sp>
        <p:nvSpPr>
          <p:cNvPr id="2" name="矩形 1">
            <a:extLst>
              <a:ext uri="{FF2B5EF4-FFF2-40B4-BE49-F238E27FC236}">
                <a16:creationId xmlns:a16="http://schemas.microsoft.com/office/drawing/2014/main" id="{380F0A79-7FD4-BC0E-859C-1DB3CAEB6AE9}"/>
              </a:ext>
            </a:extLst>
          </p:cNvPr>
          <p:cNvSpPr/>
          <p:nvPr/>
        </p:nvSpPr>
        <p:spPr>
          <a:xfrm>
            <a:off x="304800" y="74990"/>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思考与训练</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endParaRPr lang="zh-CN" altLang="en-US"/>
          </a:p>
        </p:txBody>
      </p:sp>
      <p:sp>
        <p:nvSpPr>
          <p:cNvPr id="14" name="内容占位符 13"/>
          <p:cNvSpPr>
            <a:spLocks noGrp="1"/>
          </p:cNvSpPr>
          <p:nvPr>
            <p:ph idx="1"/>
          </p:nvPr>
        </p:nvSpPr>
        <p:spPr/>
        <p:txBody>
          <a:bodyPr/>
          <a:lstStyle/>
          <a:p>
            <a:endParaRPr lang="zh-CN" altLang="en-US"/>
          </a:p>
        </p:txBody>
      </p:sp>
      <p:pic>
        <p:nvPicPr>
          <p:cNvPr id="4" name="图片 3" descr="/Users/sanolatamin/Desktop/图片puppet.png图片puppet"/>
          <p:cNvPicPr>
            <a:picLocks noChangeAspect="1"/>
          </p:cNvPicPr>
          <p:nvPr>
            <p:custDataLst>
              <p:tags r:id="rId1"/>
            </p:custDataLst>
          </p:nvPr>
        </p:nvPicPr>
        <p:blipFill rotWithShape="1">
          <a:blip r:embed="rId6"/>
          <a:srcRect t="13" b="13"/>
          <a:stretch>
            <a:fillRect/>
          </a:stretch>
        </p:blipFill>
        <p:spPr>
          <a:xfrm>
            <a:off x="0" y="0"/>
            <a:ext cx="12195175" cy="6858000"/>
          </a:xfrm>
          <a:prstGeom prst="rect">
            <a:avLst/>
          </a:prstGeom>
        </p:spPr>
      </p:pic>
      <p:sp>
        <p:nvSpPr>
          <p:cNvPr id="9" name="文本框 8"/>
          <p:cNvSpPr txBox="1"/>
          <p:nvPr>
            <p:custDataLst>
              <p:tags r:id="rId2"/>
            </p:custDataLst>
          </p:nvPr>
        </p:nvSpPr>
        <p:spPr>
          <a:xfrm>
            <a:off x="2162175" y="1555751"/>
            <a:ext cx="6278880" cy="1753235"/>
          </a:xfrm>
          <a:prstGeom prst="rect">
            <a:avLst/>
          </a:prstGeom>
          <a:noFill/>
        </p:spPr>
        <p:txBody>
          <a:bodyPr wrap="square" rtlCol="0">
            <a:spAutoFit/>
          </a:bodyPr>
          <a:lstStyle/>
          <a:p>
            <a:pPr algn="ctr">
              <a:lnSpc>
                <a:spcPct val="150000"/>
              </a:lnSpc>
            </a:pPr>
            <a:r>
              <a:rPr lang="zh-CN" altLang="en-US" sz="7200" b="1" dirty="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谢谢观看</a:t>
            </a:r>
          </a:p>
        </p:txBody>
      </p:sp>
      <p:grpSp>
        <p:nvGrpSpPr>
          <p:cNvPr id="18" name="组合 17"/>
          <p:cNvGrpSpPr/>
          <p:nvPr/>
        </p:nvGrpSpPr>
        <p:grpSpPr>
          <a:xfrm>
            <a:off x="3898265" y="3695164"/>
            <a:ext cx="2689860" cy="566420"/>
            <a:chOff x="8046" y="6890"/>
            <a:chExt cx="3107" cy="892"/>
          </a:xfrm>
        </p:grpSpPr>
        <p:sp>
          <p:nvSpPr>
            <p:cNvPr id="7" name="圆角矩形 6"/>
            <p:cNvSpPr/>
            <p:nvPr>
              <p:custDataLst>
                <p:tags r:id="rId3"/>
              </p:custDataLst>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cs typeface="黑体" panose="02010609060101010101" pitchFamily="2" charset="-122"/>
              </a:endParaRPr>
            </a:p>
          </p:txBody>
        </p:sp>
        <p:sp>
          <p:nvSpPr>
            <p:cNvPr id="17" name="文本框 16"/>
            <p:cNvSpPr txBox="1"/>
            <p:nvPr>
              <p:custDataLst>
                <p:tags r:id="rId4"/>
              </p:custDataLst>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pitchFamily="2" charset="-122"/>
                  <a:ea typeface="黑体" panose="02010609060101010101" pitchFamily="2" charset="-122"/>
                  <a:cs typeface="黑体" panose="02010609060101010101" pitchFamily="2" charset="-122"/>
                </a:rPr>
                <a:t>北京出版社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812588" y="160020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pitchFamily="2" charset="-122"/>
                <a:ea typeface="黑体" panose="02010609060101010101" pitchFamily="2" charset="-122"/>
                <a:cs typeface="+mn-ea"/>
                <a:sym typeface="黑体" panose="02010609060101010101" pitchFamily="2" charset="-122"/>
              </a:rPr>
              <a:t>单元八</a:t>
            </a:r>
          </a:p>
          <a:p>
            <a:pPr algn="ctr">
              <a:lnSpc>
                <a:spcPct val="150000"/>
              </a:lnSpc>
              <a:defRPr/>
            </a:pPr>
            <a:r>
              <a:rPr lang="zh-CN" altLang="en-US" sz="6600" b="1" dirty="0">
                <a:solidFill>
                  <a:srgbClr val="0070C0"/>
                </a:solidFill>
                <a:latin typeface="黑体" panose="02010609060101010101" pitchFamily="2" charset="-122"/>
                <a:ea typeface="黑体" panose="02010609060101010101" pitchFamily="2" charset="-122"/>
                <a:cs typeface="+mn-ea"/>
                <a:sym typeface="黑体" panose="02010609060101010101" pitchFamily="2" charset="-122"/>
              </a:rPr>
              <a:t>社区疾病预防与控制</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80476680"/>
              </p:ext>
            </p:extLst>
          </p:nvPr>
        </p:nvGraphicFramePr>
        <p:xfrm>
          <a:off x="304800" y="1371600"/>
          <a:ext cx="11658600" cy="32213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七角星 5"/>
          <p:cNvSpPr/>
          <p:nvPr/>
        </p:nvSpPr>
        <p:spPr>
          <a:xfrm>
            <a:off x="2279650" y="15240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七角星 6"/>
          <p:cNvSpPr/>
          <p:nvPr/>
        </p:nvSpPr>
        <p:spPr>
          <a:xfrm>
            <a:off x="2279650" y="24003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七角星 7"/>
          <p:cNvSpPr/>
          <p:nvPr/>
        </p:nvSpPr>
        <p:spPr>
          <a:xfrm>
            <a:off x="2279650" y="32766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七角星 8"/>
          <p:cNvSpPr/>
          <p:nvPr/>
        </p:nvSpPr>
        <p:spPr>
          <a:xfrm>
            <a:off x="2279650" y="41148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8893CBF-21D3-1D36-AA43-E10780499B9D}"/>
              </a:ext>
            </a:extLst>
          </p:cNvPr>
          <p:cNvSpPr/>
          <p:nvPr/>
        </p:nvSpPr>
        <p:spPr>
          <a:xfrm>
            <a:off x="228600" y="76200"/>
            <a:ext cx="1779974" cy="561692"/>
          </a:xfrm>
          <a:prstGeom prst="rect">
            <a:avLst/>
          </a:prstGeom>
          <a:noFill/>
          <a:ln w="9525">
            <a:noFill/>
          </a:ln>
        </p:spPr>
        <p:txBody>
          <a:bodyPr wrap="none" lIns="68580" tIns="34290" rIns="68580" bIns="34290">
            <a:spAutoFit/>
          </a:bodyPr>
          <a:lstStyle>
            <a:defPPr>
              <a:defRPr lang="zh-CN"/>
            </a:defPPr>
            <a:lvl1pPr marL="0" lvl="0"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342900" lvl="1"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685800" lvl="2"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028700" lvl="3"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371600" lvl="4"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1714500" lvl="5"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057400" lvl="6"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2400300" lvl="7"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2743200" lvl="8"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学习目标</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8"/>
          <p:cNvSpPr>
            <a:spLocks noGrp="1"/>
          </p:cNvSpPr>
          <p:nvPr>
            <p:ph type="subTitle" idx="4294967295"/>
          </p:nvPr>
        </p:nvSpPr>
        <p:spPr>
          <a:xfrm>
            <a:off x="990600" y="1799589"/>
            <a:ext cx="9829800" cy="4305935"/>
          </a:xfrm>
        </p:spPr>
        <p:txBody>
          <a:bodyPr vert="horz" wrap="square" lIns="91440" tIns="45720" rIns="91440" bIns="45720" anchor="t" anchorCtr="0">
            <a:normAutofit/>
          </a:bodyPr>
          <a:lstStyle/>
          <a:p>
            <a:pPr eaLnBrk="1" hangingPunct="1">
              <a:buNone/>
            </a:pPr>
            <a:r>
              <a:rPr lang="zh-CN" altLang="en-US" sz="2000" dirty="0">
                <a:latin typeface="黑体" panose="02010609060101010101" pitchFamily="2" charset="-122"/>
                <a:ea typeface="黑体" panose="02010609060101010101" pitchFamily="2" charset="-122"/>
                <a:cs typeface="黑体" panose="02010609060101010101" pitchFamily="2" charset="-122"/>
              </a:rPr>
              <a:t> </a:t>
            </a:r>
            <a:r>
              <a:rPr lang="zh-CN" altLang="en-US" sz="2000" b="1" dirty="0">
                <a:latin typeface="黑体" panose="02010609060101010101" pitchFamily="2" charset="-122"/>
                <a:ea typeface="黑体" panose="02010609060101010101" pitchFamily="2" charset="-122"/>
                <a:cs typeface="黑体" panose="02010609060101010101" pitchFamily="2" charset="-122"/>
              </a:rPr>
              <a:t>一级预防</a:t>
            </a:r>
            <a:r>
              <a:rPr lang="zh-CN" altLang="en-US" sz="2000" dirty="0">
                <a:latin typeface="黑体" panose="02010609060101010101" pitchFamily="2" charset="-122"/>
                <a:ea typeface="黑体" panose="02010609060101010101" pitchFamily="2" charset="-122"/>
                <a:cs typeface="黑体" panose="02010609060101010101" pitchFamily="2" charset="-122"/>
              </a:rPr>
              <a:t>：亦称病因预防，是在疾病尚未发生时针对病因采取预防措施，这是最积极有效的预防疾病的根本措施。</a:t>
            </a:r>
            <a:endParaRPr lang="en-US" altLang="zh-CN" sz="2000" dirty="0">
              <a:latin typeface="黑体" panose="02010609060101010101" pitchFamily="2" charset="-122"/>
              <a:ea typeface="黑体" panose="02010609060101010101" pitchFamily="2" charset="-122"/>
              <a:cs typeface="黑体" panose="02010609060101010101" pitchFamily="2" charset="-122"/>
            </a:endParaRPr>
          </a:p>
          <a:p>
            <a:pPr eaLnBrk="1" hangingPunct="1">
              <a:lnSpc>
                <a:spcPct val="150000"/>
              </a:lnSpc>
              <a:buNone/>
            </a:pPr>
            <a:r>
              <a:rPr lang="zh-CN" altLang="en-US" sz="2000" dirty="0">
                <a:latin typeface="黑体" panose="02010609060101010101" pitchFamily="2" charset="-122"/>
                <a:ea typeface="黑体" panose="02010609060101010101" pitchFamily="2" charset="-122"/>
                <a:cs typeface="黑体" panose="02010609060101010101" pitchFamily="2" charset="-122"/>
              </a:rPr>
              <a:t>    一级预防的一般措施有： </a:t>
            </a:r>
            <a:endParaRPr lang="en-US" altLang="zh-CN" sz="2000" dirty="0">
              <a:latin typeface="黑体" panose="02010609060101010101" pitchFamily="2" charset="-122"/>
              <a:ea typeface="黑体" panose="02010609060101010101" pitchFamily="2" charset="-122"/>
              <a:cs typeface="黑体" panose="02010609060101010101" pitchFamily="2" charset="-122"/>
            </a:endParaRPr>
          </a:p>
          <a:p>
            <a:pPr lvl="1" eaLnBrk="1" hangingPunct="1">
              <a:lnSpc>
                <a:spcPct val="90000"/>
              </a:lnSpc>
              <a:buNone/>
            </a:pPr>
            <a:r>
              <a:rPr lang="zh-CN" altLang="en-US" sz="2000" dirty="0">
                <a:latin typeface="黑体" panose="02010609060101010101" pitchFamily="2" charset="-122"/>
                <a:ea typeface="黑体" panose="02010609060101010101" pitchFamily="2" charset="-122"/>
                <a:cs typeface="黑体" panose="02010609060101010101" pitchFamily="2" charset="-122"/>
              </a:rPr>
              <a:t>（一） 健康促进</a:t>
            </a:r>
          </a:p>
          <a:p>
            <a:pPr lvl="1" eaLnBrk="1" hangingPunct="1">
              <a:lnSpc>
                <a:spcPct val="90000"/>
              </a:lnSpc>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健康教育 </a:t>
            </a:r>
          </a:p>
          <a:p>
            <a:pPr lvl="1" eaLnBrk="1" hangingPunct="1">
              <a:lnSpc>
                <a:spcPct val="90000"/>
              </a:lnSpc>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自我保健 </a:t>
            </a:r>
          </a:p>
          <a:p>
            <a:pPr lvl="1" eaLnBrk="1" hangingPunct="1">
              <a:lnSpc>
                <a:spcPct val="90000"/>
              </a:lnSpc>
              <a:buFont typeface="Wingdings" panose="05000000000000000000" pitchFamily="2" charset="2"/>
              <a:buNone/>
            </a:pPr>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环境保护和监测 </a:t>
            </a:r>
          </a:p>
          <a:p>
            <a:pPr lvl="1" eaLnBrk="1" hangingPunct="1">
              <a:lnSpc>
                <a:spcPct val="90000"/>
              </a:lnSpc>
              <a:buNone/>
            </a:pPr>
            <a:r>
              <a:rPr lang="zh-CN" altLang="en-US" sz="2000" dirty="0">
                <a:latin typeface="黑体" panose="02010609060101010101" pitchFamily="2" charset="-122"/>
                <a:ea typeface="黑体" panose="02010609060101010101" pitchFamily="2" charset="-122"/>
                <a:cs typeface="黑体" panose="02010609060101010101" pitchFamily="2" charset="-122"/>
              </a:rPr>
              <a:t>（二） 健康保护</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指对有明确病因（危险因素）或具备特异预防手段的疾病所采取</a:t>
            </a:r>
          </a:p>
          <a:p>
            <a:pPr lvl="1"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cs typeface="黑体" panose="02010609060101010101" pitchFamily="2" charset="-122"/>
              </a:rPr>
              <a:t>的措施，在预防和消除病因上起主要作用。</a:t>
            </a:r>
          </a:p>
        </p:txBody>
      </p:sp>
      <p:sp>
        <p:nvSpPr>
          <p:cNvPr id="16387" name="标题 9"/>
          <p:cNvSpPr/>
          <p:nvPr/>
        </p:nvSpPr>
        <p:spPr>
          <a:xfrm>
            <a:off x="381000" y="955372"/>
            <a:ext cx="4976495" cy="565150"/>
          </a:xfrm>
          <a:prstGeom prst="rect">
            <a:avLst/>
          </a:prstGeom>
          <a:noFill/>
          <a:ln w="9525">
            <a:noFill/>
          </a:ln>
        </p:spPr>
        <p:txBody>
          <a:bodyPr anchor="ctr" anchorCtr="0"/>
          <a:lstStyle/>
          <a:p>
            <a:pPr algn="ctr">
              <a:buNone/>
            </a:pP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一级预防</a:t>
            </a:r>
          </a:p>
        </p:txBody>
      </p:sp>
      <p:sp>
        <p:nvSpPr>
          <p:cNvPr id="2" name="矩形 1">
            <a:extLst>
              <a:ext uri="{FF2B5EF4-FFF2-40B4-BE49-F238E27FC236}">
                <a16:creationId xmlns:a16="http://schemas.microsoft.com/office/drawing/2014/main" id="{B2BCE38F-5A71-6A20-D59A-3D07048BF0B6}"/>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任务一 三级预防</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8"/>
          <p:cNvSpPr>
            <a:spLocks noGrp="1"/>
          </p:cNvSpPr>
          <p:nvPr>
            <p:ph type="subTitle" idx="4294967295"/>
          </p:nvPr>
        </p:nvSpPr>
        <p:spPr>
          <a:xfrm>
            <a:off x="1066800" y="1676400"/>
            <a:ext cx="10439400" cy="4762500"/>
          </a:xfrm>
        </p:spPr>
        <p:txBody>
          <a:bodyPr vert="horz" wrap="square" lIns="91440" tIns="45720" rIns="91440" bIns="45720" anchor="t" anchorCtr="0">
            <a:normAutofit/>
          </a:bodyPr>
          <a:lstStyle/>
          <a:p>
            <a:pPr eaLnBrk="1" hangingPunct="1">
              <a:buNone/>
            </a:pPr>
            <a:r>
              <a:rPr lang="zh-CN" altLang="en-US" sz="2000" dirty="0">
                <a:latin typeface="黑体" panose="02010609060101010101" pitchFamily="2" charset="-122"/>
                <a:ea typeface="黑体" panose="02010609060101010101" pitchFamily="2" charset="-122"/>
                <a:cs typeface="黑体" panose="02010609060101010101" pitchFamily="2" charset="-122"/>
              </a:rPr>
              <a:t> </a:t>
            </a:r>
            <a:r>
              <a:rPr lang="zh-CN" altLang="en-US" sz="2000" b="1" dirty="0">
                <a:latin typeface="黑体" panose="02010609060101010101" pitchFamily="2" charset="-122"/>
                <a:ea typeface="黑体" panose="02010609060101010101" pitchFamily="2" charset="-122"/>
                <a:cs typeface="黑体" panose="02010609060101010101" pitchFamily="2" charset="-122"/>
              </a:rPr>
              <a:t>二级预防</a:t>
            </a:r>
            <a:r>
              <a:rPr lang="zh-CN" altLang="en-US" sz="2000" dirty="0">
                <a:latin typeface="黑体" panose="02010609060101010101" pitchFamily="2" charset="-122"/>
                <a:ea typeface="黑体" panose="02010609060101010101" pitchFamily="2" charset="-122"/>
                <a:cs typeface="黑体" panose="02010609060101010101" pitchFamily="2" charset="-122"/>
              </a:rPr>
              <a:t>：即临床前期预防，是在疾病的初期为阻止或延缓疾病的发展而采取的措施，亦称“三早”预防，即早期发现、早期诊断、早期治疗。</a:t>
            </a:r>
            <a:endParaRPr lang="en-US" altLang="zh-CN" sz="2000" dirty="0">
              <a:latin typeface="黑体" panose="02010609060101010101" pitchFamily="2" charset="-122"/>
              <a:ea typeface="黑体" panose="02010609060101010101" pitchFamily="2" charset="-122"/>
              <a:cs typeface="黑体" panose="02010609060101010101" pitchFamily="2" charset="-122"/>
            </a:endParaRPr>
          </a:p>
          <a:p>
            <a:pPr eaLnBrk="1" hangingPunct="1">
              <a:lnSpc>
                <a:spcPct val="150000"/>
              </a:lnSpc>
              <a:buNone/>
            </a:pPr>
            <a:r>
              <a:rPr lang="zh-CN" altLang="en-US" sz="2000" dirty="0">
                <a:latin typeface="黑体" panose="02010609060101010101" pitchFamily="2" charset="-122"/>
                <a:ea typeface="黑体" panose="02010609060101010101" pitchFamily="2" charset="-122"/>
                <a:cs typeface="黑体" panose="02010609060101010101" pitchFamily="2" charset="-122"/>
              </a:rPr>
              <a:t>    二级预防的一般措施有： </a:t>
            </a:r>
            <a:endParaRPr lang="en-US" altLang="zh-CN" sz="2000" dirty="0">
              <a:latin typeface="黑体" panose="02010609060101010101" pitchFamily="2" charset="-122"/>
              <a:ea typeface="黑体" panose="02010609060101010101" pitchFamily="2" charset="-122"/>
              <a:cs typeface="黑体" panose="02010609060101010101" pitchFamily="2" charset="-122"/>
            </a:endParaRPr>
          </a:p>
          <a:p>
            <a:pPr lvl="1"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定期开展健康检查、疾病普查或筛查以及高危人群重点项目检查。</a:t>
            </a:r>
          </a:p>
          <a:p>
            <a:pPr lvl="1"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做好健康教育工作，向社区人群传播健康知识，使人们认识疾病，有病早治，同时也向社区人群进行健康技能的传授，教育人们开展疾病的自我检查。</a:t>
            </a:r>
          </a:p>
          <a:p>
            <a:pPr lvl="1"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提高医务人员诊断水平、诊断方法和技术。</a:t>
            </a:r>
          </a:p>
        </p:txBody>
      </p:sp>
      <p:sp>
        <p:nvSpPr>
          <p:cNvPr id="17411" name="标题 9"/>
          <p:cNvSpPr/>
          <p:nvPr/>
        </p:nvSpPr>
        <p:spPr>
          <a:xfrm>
            <a:off x="609600" y="908065"/>
            <a:ext cx="4111625" cy="565150"/>
          </a:xfrm>
          <a:prstGeom prst="rect">
            <a:avLst/>
          </a:prstGeom>
          <a:noFill/>
          <a:ln w="9525">
            <a:noFill/>
          </a:ln>
        </p:spPr>
        <p:txBody>
          <a:bodyPr anchor="ctr" anchorCtr="0"/>
          <a:lstStyle/>
          <a:p>
            <a:pPr algn="ctr">
              <a:buNone/>
            </a:pP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二级预防</a:t>
            </a:r>
          </a:p>
        </p:txBody>
      </p:sp>
      <p:sp>
        <p:nvSpPr>
          <p:cNvPr id="2" name="矩形 1">
            <a:extLst>
              <a:ext uri="{FF2B5EF4-FFF2-40B4-BE49-F238E27FC236}">
                <a16:creationId xmlns:a16="http://schemas.microsoft.com/office/drawing/2014/main" id="{039C014B-00CD-3DF4-9A56-2A16A9A07FF8}"/>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任务一 三级预防</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8"/>
          <p:cNvSpPr>
            <a:spLocks noGrp="1"/>
          </p:cNvSpPr>
          <p:nvPr>
            <p:ph type="subTitle" idx="4294967295"/>
          </p:nvPr>
        </p:nvSpPr>
        <p:spPr>
          <a:xfrm>
            <a:off x="330200" y="2076132"/>
            <a:ext cx="11861800" cy="2705735"/>
          </a:xfrm>
        </p:spPr>
        <p:txBody>
          <a:bodyPr vert="horz" wrap="square" lIns="91440" tIns="45720" rIns="91440" bIns="45720" anchor="t" anchorCtr="0"/>
          <a:lstStyle/>
          <a:p>
            <a:pPr eaLnBrk="1" hangingPunct="1">
              <a:lnSpc>
                <a:spcPct val="150000"/>
              </a:lnSpc>
              <a:buNone/>
            </a:pPr>
            <a:r>
              <a:rPr lang="zh-CN" altLang="en-US" sz="2000" dirty="0">
                <a:latin typeface="黑体" panose="02010609060101010101" pitchFamily="2" charset="-122"/>
                <a:ea typeface="黑体" panose="02010609060101010101" pitchFamily="2" charset="-122"/>
                <a:cs typeface="黑体" panose="02010609060101010101" pitchFamily="2" charset="-122"/>
              </a:rPr>
              <a:t>    </a:t>
            </a:r>
            <a:r>
              <a:rPr lang="zh-CN" altLang="en-US" sz="2000" b="1" dirty="0">
                <a:latin typeface="黑体" panose="02010609060101010101" pitchFamily="2" charset="-122"/>
                <a:ea typeface="黑体" panose="02010609060101010101" pitchFamily="2" charset="-122"/>
                <a:cs typeface="黑体" panose="02010609060101010101" pitchFamily="2" charset="-122"/>
              </a:rPr>
              <a:t>三级预防</a:t>
            </a:r>
            <a:r>
              <a:rPr lang="zh-CN" altLang="en-US" sz="2000" dirty="0">
                <a:latin typeface="黑体" panose="02010609060101010101" pitchFamily="2" charset="-122"/>
                <a:ea typeface="黑体" panose="02010609060101010101" pitchFamily="2" charset="-122"/>
                <a:cs typeface="黑体" panose="02010609060101010101" pitchFamily="2" charset="-122"/>
              </a:rPr>
              <a:t>：亦称康复治疗，是在疾病的临床期为减少疾病的危害而采取的预防措施。</a:t>
            </a:r>
          </a:p>
        </p:txBody>
      </p:sp>
      <p:sp>
        <p:nvSpPr>
          <p:cNvPr id="18435" name="标题 9"/>
          <p:cNvSpPr/>
          <p:nvPr/>
        </p:nvSpPr>
        <p:spPr>
          <a:xfrm>
            <a:off x="304800" y="1056005"/>
            <a:ext cx="411162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三级预防</a:t>
            </a:r>
          </a:p>
        </p:txBody>
      </p:sp>
      <p:sp>
        <p:nvSpPr>
          <p:cNvPr id="3" name="矩形 2">
            <a:extLst>
              <a:ext uri="{FF2B5EF4-FFF2-40B4-BE49-F238E27FC236}">
                <a16:creationId xmlns:a16="http://schemas.microsoft.com/office/drawing/2014/main" id="{AA05CB71-9F2B-9EF0-ED3D-C2B5B941BC50}"/>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任务一 三级预防</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8"/>
          <p:cNvSpPr txBox="1"/>
          <p:nvPr/>
        </p:nvSpPr>
        <p:spPr>
          <a:xfrm>
            <a:off x="669925" y="1447800"/>
            <a:ext cx="10852150" cy="3113405"/>
          </a:xfrm>
          <a:prstGeom prst="rect">
            <a:avLst/>
          </a:prstGeom>
          <a:noFill/>
          <a:ln w="9525">
            <a:noFill/>
          </a:ln>
        </p:spPr>
        <p:txBody>
          <a:bodyPr/>
          <a:lstStyle/>
          <a:p>
            <a:pPr marL="742950" lvl="1" indent="-285750" algn="l">
              <a:lnSpc>
                <a:spcPct val="150000"/>
              </a:lnSpc>
              <a:spcBef>
                <a:spcPts val="0"/>
              </a:spcBef>
              <a:buClr>
                <a:schemeClr val="tx2"/>
              </a:buClr>
              <a:buFont typeface="Wingdings" panose="05000000000000000000" pitchFamily="2" charset="2"/>
            </a:pPr>
            <a:r>
              <a:rPr lang="zh-CN" altLang="en-US" sz="2000" b="1" dirty="0">
                <a:latin typeface="黑体" panose="02010609060101010101" pitchFamily="2" charset="-122"/>
                <a:ea typeface="黑体" panose="02010609060101010101" pitchFamily="2" charset="-122"/>
              </a:rPr>
              <a:t>疾病监测</a:t>
            </a:r>
            <a:r>
              <a:rPr lang="zh-CN" altLang="en-US" sz="2000" dirty="0">
                <a:latin typeface="黑体" panose="02010609060101010101" pitchFamily="2" charset="-122"/>
                <a:ea typeface="黑体" panose="02010609060101010101" pitchFamily="2" charset="-122"/>
              </a:rPr>
              <a:t>：</a:t>
            </a:r>
          </a:p>
          <a:p>
            <a:pPr marL="742950" lvl="1" indent="-285750" algn="l">
              <a:lnSpc>
                <a:spcPct val="150000"/>
              </a:lnSpc>
              <a:spcBef>
                <a:spcPts val="0"/>
              </a:spcBef>
              <a:buClr>
                <a:schemeClr val="tx2"/>
              </a:buClr>
              <a:buFont typeface="Wingdings" panose="05000000000000000000" pitchFamily="2" charset="2"/>
            </a:pPr>
            <a:r>
              <a:rPr lang="zh-CN" altLang="en-US" sz="2000" dirty="0">
                <a:latin typeface="黑体" panose="02010609060101010101" pitchFamily="2" charset="-122"/>
                <a:ea typeface="黑体" panose="02010609060101010101" pitchFamily="2" charset="-122"/>
              </a:rPr>
              <a:t> </a:t>
            </a:r>
            <a:r>
              <a:rPr lang="en-US" altLang="zh-CN" sz="2000" dirty="0">
                <a:latin typeface="黑体" panose="02010609060101010101" pitchFamily="2" charset="-122"/>
                <a:ea typeface="黑体" panose="02010609060101010101" pitchFamily="2" charset="-122"/>
              </a:rPr>
              <a:t>    </a:t>
            </a:r>
            <a:r>
              <a:rPr lang="zh-CN" altLang="en-US" sz="2000" dirty="0">
                <a:latin typeface="黑体" panose="02010609060101010101" pitchFamily="2" charset="-122"/>
                <a:ea typeface="黑体" panose="02010609060101010101" pitchFamily="2" charset="-122"/>
              </a:rPr>
              <a:t>即长期连续地收集、核对、分析疾病的动态分布资料和疾病影响因素，找出该地区主要的卫生问题，并将信息及时上报和反馈，便于及时采取干预措施，以提高人群的健康水平。</a:t>
            </a:r>
          </a:p>
        </p:txBody>
      </p:sp>
      <p:sp>
        <p:nvSpPr>
          <p:cNvPr id="2" name="矩形 1">
            <a:extLst>
              <a:ext uri="{FF2B5EF4-FFF2-40B4-BE49-F238E27FC236}">
                <a16:creationId xmlns:a16="http://schemas.microsoft.com/office/drawing/2014/main" id="{A5AA3774-6209-43CF-1D02-2E78ADE0A59F}"/>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社区疾病监测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8"/>
          <p:cNvSpPr>
            <a:spLocks noGrp="1"/>
          </p:cNvSpPr>
          <p:nvPr>
            <p:ph type="subTitle" idx="4294967295"/>
          </p:nvPr>
        </p:nvSpPr>
        <p:spPr>
          <a:xfrm>
            <a:off x="1600201" y="1754505"/>
            <a:ext cx="9372600" cy="4354195"/>
          </a:xfrm>
        </p:spPr>
        <p:txBody>
          <a:bodyPr vert="horz" wrap="square" lIns="91440" tIns="45720" rIns="91440" bIns="45720" anchor="t" anchorCtr="0">
            <a:normAutofit/>
          </a:bodyPr>
          <a:lstStyle/>
          <a:p>
            <a:pPr marL="342900" lvl="1" indent="-342900" eaLnBrk="1" hangingPunct="1">
              <a:lnSpc>
                <a:spcPct val="90000"/>
              </a:lnSpc>
              <a:buClr>
                <a:schemeClr val="tx1"/>
              </a:buClr>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（一）设计</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明确目的 该研究拟解决什么问题。</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选择研究对象 根据研究目的选择研究对象。</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3. </a:t>
            </a:r>
            <a:r>
              <a:rPr lang="zh-CN" altLang="en-US" sz="2000" dirty="0">
                <a:latin typeface="黑体" panose="02010609060101010101" pitchFamily="2" charset="-122"/>
                <a:ea typeface="黑体" panose="02010609060101010101" pitchFamily="2" charset="-122"/>
                <a:cs typeface="黑体" panose="02010609060101010101" pitchFamily="2" charset="-122"/>
              </a:rPr>
              <a:t>确定样本量 其大小可凭经验，查表和计算获得。</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4. </a:t>
            </a:r>
            <a:r>
              <a:rPr lang="zh-CN" altLang="en-US" sz="2000" dirty="0">
                <a:latin typeface="黑体" panose="02010609060101010101" pitchFamily="2" charset="-122"/>
                <a:ea typeface="黑体" panose="02010609060101010101" pitchFamily="2" charset="-122"/>
                <a:cs typeface="黑体" panose="02010609060101010101" pitchFamily="2" charset="-122"/>
              </a:rPr>
              <a:t>确定研究项目 根据研究目的，选择与目的有关的项目，并可制成调查表。</a:t>
            </a:r>
          </a:p>
          <a:p>
            <a:pPr marL="342900" lvl="1" indent="-342900" eaLnBrk="1" hangingPunct="1">
              <a:lnSpc>
                <a:spcPct val="90000"/>
              </a:lnSpc>
              <a:buClr>
                <a:schemeClr val="tx1"/>
              </a:buClr>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（二）收集资料</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方法 检测、访问（询问、问卷、信访、网上调查等）。</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要求 准确、完整、及时、清楚、盲法。</a:t>
            </a:r>
          </a:p>
          <a:p>
            <a:pPr marL="342900" lvl="1" indent="-342900" eaLnBrk="1" hangingPunct="1">
              <a:lnSpc>
                <a:spcPct val="90000"/>
              </a:lnSpc>
              <a:buClr>
                <a:schemeClr val="tx1"/>
              </a:buClr>
              <a:buNone/>
            </a:pPr>
            <a:r>
              <a:rPr lang="zh-CN" altLang="en-US" sz="2000" b="1" dirty="0">
                <a:latin typeface="黑体" panose="02010609060101010101" pitchFamily="2" charset="-122"/>
                <a:ea typeface="黑体" panose="02010609060101010101" pitchFamily="2" charset="-122"/>
                <a:cs typeface="黑体" panose="02010609060101010101" pitchFamily="2" charset="-122"/>
              </a:rPr>
              <a:t>（三）资料整理</a:t>
            </a:r>
          </a:p>
          <a:p>
            <a:pPr marL="342900" lvl="1" indent="-342900" eaLnBrk="1" hangingPunct="1">
              <a:lnSpc>
                <a:spcPct val="90000"/>
              </a:lnSpc>
            </a:pPr>
            <a:r>
              <a:rPr lang="zh-CN" altLang="en-US" sz="2000" dirty="0">
                <a:latin typeface="黑体" panose="02010609060101010101" pitchFamily="2" charset="-122"/>
                <a:ea typeface="黑体" panose="02010609060101010101" pitchFamily="2" charset="-122"/>
                <a:cs typeface="黑体" panose="02010609060101010101" pitchFamily="2" charset="-122"/>
              </a:rPr>
              <a:t>通过整理，使资料系统化、条理化、便于分析。</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1. </a:t>
            </a:r>
            <a:r>
              <a:rPr lang="zh-CN" altLang="en-US" sz="2000" dirty="0">
                <a:latin typeface="黑体" panose="02010609060101010101" pitchFamily="2" charset="-122"/>
                <a:ea typeface="黑体" panose="02010609060101010101" pitchFamily="2" charset="-122"/>
                <a:cs typeface="黑体" panose="02010609060101010101" pitchFamily="2" charset="-122"/>
              </a:rPr>
              <a:t>检查核对完整性、准确性</a:t>
            </a:r>
          </a:p>
          <a:p>
            <a:pPr marL="342900" lvl="1" indent="-342900" eaLnBrk="1" hangingPunct="1">
              <a:lnSpc>
                <a:spcPct val="90000"/>
              </a:lnSpc>
            </a:pPr>
            <a:r>
              <a:rPr lang="en-US" altLang="zh-CN" sz="2000" dirty="0">
                <a:latin typeface="黑体" panose="02010609060101010101" pitchFamily="2" charset="-122"/>
                <a:ea typeface="黑体" panose="02010609060101010101" pitchFamily="2" charset="-122"/>
                <a:cs typeface="黑体" panose="02010609060101010101" pitchFamily="2" charset="-122"/>
              </a:rPr>
              <a:t>2. </a:t>
            </a:r>
            <a:r>
              <a:rPr lang="zh-CN" altLang="en-US" sz="2000" dirty="0">
                <a:latin typeface="黑体" panose="02010609060101010101" pitchFamily="2" charset="-122"/>
                <a:ea typeface="黑体" panose="02010609060101010101" pitchFamily="2" charset="-122"/>
                <a:cs typeface="黑体" panose="02010609060101010101" pitchFamily="2" charset="-122"/>
              </a:rPr>
              <a:t>分组归类或编码输入计算机</a:t>
            </a:r>
          </a:p>
        </p:txBody>
      </p:sp>
      <p:sp>
        <p:nvSpPr>
          <p:cNvPr id="20483" name="标题 9"/>
          <p:cNvSpPr/>
          <p:nvPr/>
        </p:nvSpPr>
        <p:spPr>
          <a:xfrm>
            <a:off x="-152400" y="928067"/>
            <a:ext cx="6741795" cy="565150"/>
          </a:xfrm>
          <a:prstGeom prst="rect">
            <a:avLst/>
          </a:prstGeom>
          <a:noFill/>
          <a:ln w="9525">
            <a:noFill/>
          </a:ln>
        </p:spPr>
        <p:txBody>
          <a:bodyPr anchor="ctr" anchorCtr="0"/>
          <a:lstStyle/>
          <a:p>
            <a:pPr algn="ctr"/>
            <a:r>
              <a:rPr lang="zh-CN" altLang="en-US" sz="3200" b="1" dirty="0">
                <a:solidFill>
                  <a:srgbClr val="A50021"/>
                </a:solidFill>
                <a:latin typeface="黑体" panose="02010609060101010101" pitchFamily="2" charset="-122"/>
                <a:ea typeface="黑体" panose="02010609060101010101" pitchFamily="2" charset="-122"/>
                <a:cs typeface="黑体" panose="02010609060101010101" pitchFamily="2" charset="-122"/>
              </a:rPr>
              <a:t>基本步骤</a:t>
            </a:r>
          </a:p>
        </p:txBody>
      </p:sp>
      <p:sp>
        <p:nvSpPr>
          <p:cNvPr id="2" name="矩形 1">
            <a:extLst>
              <a:ext uri="{FF2B5EF4-FFF2-40B4-BE49-F238E27FC236}">
                <a16:creationId xmlns:a16="http://schemas.microsoft.com/office/drawing/2014/main" id="{A50FD90A-FA01-3B94-EB9D-93659C77CFDB}"/>
              </a:ext>
            </a:extLst>
          </p:cNvPr>
          <p:cNvSpPr/>
          <p:nvPr/>
        </p:nvSpPr>
        <p:spPr>
          <a:xfrm>
            <a:off x="152400" y="120105"/>
            <a:ext cx="8001000" cy="584775"/>
          </a:xfrm>
          <a:prstGeom prst="rect">
            <a:avLst/>
          </a:prstGeom>
          <a:noFill/>
          <a:ln w="9525">
            <a:noFill/>
          </a:ln>
        </p:spPr>
        <p:txBody>
          <a:bodyPr wrap="square">
            <a:spAutoFit/>
          </a:bodyPr>
          <a:ls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a:lstStyle>
          <a:p>
            <a:r>
              <a:rPr lang="zh-CN" altLang="en-US" sz="3200" b="1" dirty="0">
                <a:solidFill>
                  <a:schemeClr val="bg1"/>
                </a:solidFill>
                <a:latin typeface="微软雅黑" panose="020B0503020204020204" pitchFamily="34" charset="-122"/>
                <a:ea typeface="微软雅黑" panose="020B0503020204020204" pitchFamily="34" charset="-122"/>
              </a:rPr>
              <a:t>任务二 社区疾病监测</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DE2YjQ1MGQ2Y2M4YTE5MDRjZWU0MGEzZjQ0MTFjYmY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19205}"/>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12,&quot;width&quot;:5786}"/>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19205}"/>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1655</Words>
  <Application>Microsoft Office PowerPoint</Application>
  <PresentationFormat>宽屏</PresentationFormat>
  <Paragraphs>195</Paragraphs>
  <Slides>22</Slides>
  <Notes>0</Notes>
  <HiddenSlides>0</HiddenSlides>
  <MMClips>0</MMClips>
  <ScaleCrop>false</ScaleCrop>
  <HeadingPairs>
    <vt:vector size="6" baseType="variant">
      <vt:variant>
        <vt:lpstr>已用的字体</vt:lpstr>
      </vt:variant>
      <vt:variant>
        <vt:i4>4</vt:i4>
      </vt:variant>
      <vt:variant>
        <vt:lpstr>主题</vt:lpstr>
      </vt:variant>
      <vt:variant>
        <vt:i4>4</vt:i4>
      </vt:variant>
      <vt:variant>
        <vt:lpstr>幻灯片标题</vt:lpstr>
      </vt:variant>
      <vt:variant>
        <vt:i4>22</vt:i4>
      </vt:variant>
    </vt:vector>
  </HeadingPairs>
  <TitlesOfParts>
    <vt:vector size="30" baseType="lpstr">
      <vt:lpstr>黑体</vt:lpstr>
      <vt:lpstr>微软雅黑</vt:lpstr>
      <vt:lpstr>Arial</vt:lpstr>
      <vt:lpstr>Wingdings</vt:lpstr>
      <vt:lpstr>1_Office 主题​​</vt:lpstr>
      <vt:lpstr>4_Office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TUP</dc:creator>
  <cp:lastModifiedBy>295852478@qq.com</cp:lastModifiedBy>
  <cp:revision>176</cp:revision>
  <dcterms:created xsi:type="dcterms:W3CDTF">2025-08-17T12:55:25Z</dcterms:created>
  <dcterms:modified xsi:type="dcterms:W3CDTF">2025-08-18T02:43:47Z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52970949F6734E3CAB9D8B0870403CF1</vt:lpwstr>
  </property>
  <property fmtid="{D5CDD505-2E9C-101B-9397-08002B2CF9AE}" pid="4" name="KSOProductBuildVer">
    <vt:lpwstr>2052-6.11.0.8885</vt:lpwstr>
  </property>
</Properties>
</file>