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3.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4.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5.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6" r:id="rId2"/>
    <p:sldMasterId id="2147483726" r:id="rId3"/>
    <p:sldMasterId id="2147483732" r:id="rId4"/>
  </p:sldMasterIdLst>
  <p:handoutMasterIdLst>
    <p:handoutMasterId r:id="rId35"/>
  </p:handoutMasterIdLst>
  <p:sldIdLst>
    <p:sldId id="434" r:id="rId5"/>
    <p:sldId id="435" r:id="rId6"/>
    <p:sldId id="436" r:id="rId7"/>
    <p:sldId id="383" r:id="rId8"/>
    <p:sldId id="407" r:id="rId9"/>
    <p:sldId id="408" r:id="rId10"/>
    <p:sldId id="409" r:id="rId11"/>
    <p:sldId id="410" r:id="rId12"/>
    <p:sldId id="411" r:id="rId13"/>
    <p:sldId id="412" r:id="rId14"/>
    <p:sldId id="413" r:id="rId15"/>
    <p:sldId id="414" r:id="rId16"/>
    <p:sldId id="415" r:id="rId17"/>
    <p:sldId id="416" r:id="rId18"/>
    <p:sldId id="417" r:id="rId19"/>
    <p:sldId id="418" r:id="rId20"/>
    <p:sldId id="419" r:id="rId21"/>
    <p:sldId id="420" r:id="rId22"/>
    <p:sldId id="421" r:id="rId23"/>
    <p:sldId id="422" r:id="rId24"/>
    <p:sldId id="423" r:id="rId25"/>
    <p:sldId id="424" r:id="rId26"/>
    <p:sldId id="425" r:id="rId27"/>
    <p:sldId id="426" r:id="rId28"/>
    <p:sldId id="427" r:id="rId29"/>
    <p:sldId id="428" r:id="rId30"/>
    <p:sldId id="429" r:id="rId31"/>
    <p:sldId id="430" r:id="rId32"/>
    <p:sldId id="431" r:id="rId33"/>
    <p:sldId id="433" r:id="rId34"/>
  </p:sldIdLst>
  <p:sldSz cx="12192000" cy="6858000"/>
  <p:notesSz cx="6858000" cy="9144000"/>
  <p:custDataLst>
    <p:tags r:id="rId36"/>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8C93"/>
    <a:srgbClr val="006600"/>
    <a:srgbClr val="FF9966"/>
    <a:srgbClr val="FFCC99"/>
    <a:srgbClr val="FFCCCC"/>
    <a:srgbClr val="FFCCFF"/>
    <a:srgbClr val="000066"/>
    <a:srgbClr val="CC0000"/>
    <a:srgbClr val="33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317" autoAdjust="0"/>
  </p:normalViewPr>
  <p:slideViewPr>
    <p:cSldViewPr showGuides="1">
      <p:cViewPr varScale="1">
        <p:scale>
          <a:sx n="50" d="100"/>
          <a:sy n="50" d="100"/>
        </p:scale>
        <p:origin x="456" y="42"/>
      </p:cViewPr>
      <p:guideLst>
        <p:guide orient="horz" pos="2160"/>
        <p:guide pos="381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00EE499-D129-484D-B5C0-D0F3AC30E8B1}" type="doc">
      <dgm:prSet loTypeId="urn:microsoft.com/office/officeart/2005/8/layout/vList3" loCatId="list" qsTypeId="urn:microsoft.com/office/officeart/2005/8/quickstyle/simple1#1" qsCatId="simple" csTypeId="urn:microsoft.com/office/officeart/2005/8/colors/accent1_2#1" csCatId="accent1" phldr="0"/>
      <dgm:spPr/>
    </dgm:pt>
    <dgm:pt modelId="{BEB4A0DE-FB16-4C4F-8DEA-03570694B93A}">
      <dgm:prSet phldrT="[文本]" phldr="0" custT="1"/>
      <dgm:spPr/>
      <dgm:t>
        <a:bodyPr vert="horz" wrap="square"/>
        <a:lstStyle/>
        <a:p>
          <a:pPr algn="l">
            <a:lnSpc>
              <a:spcPct val="100000"/>
            </a:lnSpc>
            <a:spcBef>
              <a:spcPct val="0"/>
            </a:spcBef>
            <a:spcAft>
              <a:spcPct val="35000"/>
            </a:spcAft>
          </a:pPr>
          <a:r>
            <a:rPr lang="zh-CN" altLang="en-US" sz="2000" dirty="0">
              <a:solidFill>
                <a:schemeClr val="bg1"/>
              </a:solidFill>
              <a:latin typeface="黑体" panose="02010609060101010101" pitchFamily="2" charset="-122"/>
              <a:ea typeface="黑体" panose="02010609060101010101" pitchFamily="2" charset="-122"/>
            </a:rPr>
            <a:t>了解慢性病自我管理管理的概念；慢性病自我管理的必要性；慢性病自我管理模式，以及如何在社区开展慢性病的自我管理。</a:t>
          </a:r>
        </a:p>
      </dgm:t>
    </dgm:pt>
    <dgm:pt modelId="{A1CD0B47-03FC-4535-A972-2673574CE2F3}" type="parTrans" cxnId="{DC021B64-676A-4781-89E7-AA914A507CA6}">
      <dgm:prSet/>
      <dgm:spPr/>
      <dgm:t>
        <a:bodyPr/>
        <a:lstStyle/>
        <a:p>
          <a:endParaRPr lang="zh-CN" altLang="en-US">
            <a:solidFill>
              <a:schemeClr val="bg1"/>
            </a:solidFill>
          </a:endParaRPr>
        </a:p>
      </dgm:t>
    </dgm:pt>
    <dgm:pt modelId="{66283CB7-69B8-41D5-A569-950515985F71}" type="sibTrans" cxnId="{DC021B64-676A-4781-89E7-AA914A507CA6}">
      <dgm:prSet/>
      <dgm:spPr/>
      <dgm:t>
        <a:bodyPr/>
        <a:lstStyle/>
        <a:p>
          <a:endParaRPr lang="zh-CN" altLang="en-US">
            <a:solidFill>
              <a:schemeClr val="bg1"/>
            </a:solidFill>
          </a:endParaRPr>
        </a:p>
      </dgm:t>
    </dgm:pt>
    <dgm:pt modelId="{11A5EA0A-517A-463B-9BA8-5EB54D7D10F8}">
      <dgm:prSet phldrT="[文本]" phldr="0" custT="1"/>
      <dgm:spPr/>
      <dgm:t>
        <a:bodyPr vert="horz" wrap="square"/>
        <a:lstStyle/>
        <a:p>
          <a:pPr algn="l">
            <a:lnSpc>
              <a:spcPct val="100000"/>
            </a:lnSpc>
            <a:spcBef>
              <a:spcPct val="0"/>
            </a:spcBef>
            <a:spcAft>
              <a:spcPct val="35000"/>
            </a:spcAft>
          </a:pPr>
          <a:r>
            <a:rPr lang="zh-CN" altLang="en-US" sz="2000">
              <a:solidFill>
                <a:schemeClr val="bg1"/>
              </a:solidFill>
              <a:latin typeface="黑体" panose="02010609060101010101" pitchFamily="2" charset="-122"/>
              <a:ea typeface="黑体" panose="02010609060101010101" pitchFamily="2" charset="-122"/>
            </a:rPr>
            <a:t>熟悉社区常见慢性病如高血压、冠心病、糖尿病、肿瘤等疾病的概念、危险因素、流行特点及临床特征。</a:t>
          </a:r>
        </a:p>
      </dgm:t>
    </dgm:pt>
    <dgm:pt modelId="{E2B15CF1-464F-45CC-BFE4-6F0AA417C19E}" type="parTrans" cxnId="{4C6B6836-30BE-43B6-A87A-3923C92CA16F}">
      <dgm:prSet/>
      <dgm:spPr/>
      <dgm:t>
        <a:bodyPr/>
        <a:lstStyle/>
        <a:p>
          <a:endParaRPr lang="zh-CN" altLang="en-US">
            <a:solidFill>
              <a:schemeClr val="bg1"/>
            </a:solidFill>
          </a:endParaRPr>
        </a:p>
      </dgm:t>
    </dgm:pt>
    <dgm:pt modelId="{4EA87785-B7B3-4F48-BB13-D91C5DEA8DC1}" type="sibTrans" cxnId="{4C6B6836-30BE-43B6-A87A-3923C92CA16F}">
      <dgm:prSet/>
      <dgm:spPr/>
      <dgm:t>
        <a:bodyPr/>
        <a:lstStyle/>
        <a:p>
          <a:endParaRPr lang="zh-CN" altLang="en-US">
            <a:solidFill>
              <a:schemeClr val="bg1"/>
            </a:solidFill>
          </a:endParaRPr>
        </a:p>
      </dgm:t>
    </dgm:pt>
    <dgm:pt modelId="{25EF8B53-4C57-43A4-9FE1-40C318A0AD88}">
      <dgm:prSet phldrT="[文本]" phldr="0" custT="1"/>
      <dgm:spPr/>
      <dgm:t>
        <a:bodyPr vert="horz" wrap="square"/>
        <a:lstStyle/>
        <a:p>
          <a:pPr algn="l">
            <a:lnSpc>
              <a:spcPct val="100000"/>
            </a:lnSpc>
            <a:spcBef>
              <a:spcPct val="0"/>
            </a:spcBef>
            <a:spcAft>
              <a:spcPct val="35000"/>
            </a:spcAft>
          </a:pPr>
          <a:r>
            <a:rPr lang="zh-CN" altLang="en-US" sz="2000">
              <a:solidFill>
                <a:schemeClr val="bg1"/>
              </a:solidFill>
              <a:latin typeface="黑体" panose="02010609060101010101" pitchFamily="2" charset="-122"/>
              <a:ea typeface="黑体" panose="02010609060101010101" pitchFamily="2" charset="-122"/>
            </a:rPr>
            <a:t>掌握社区慢性病的概念、常见慢性病病人的居家护理要点。</a:t>
          </a:r>
        </a:p>
      </dgm:t>
    </dgm:pt>
    <dgm:pt modelId="{62CE1C4C-AE05-4247-9728-BCA5F5CA780A}" type="parTrans" cxnId="{D9016226-EC40-4DAD-9F0F-E8C888735DD0}">
      <dgm:prSet/>
      <dgm:spPr/>
      <dgm:t>
        <a:bodyPr/>
        <a:lstStyle/>
        <a:p>
          <a:endParaRPr lang="zh-CN" altLang="en-US">
            <a:solidFill>
              <a:schemeClr val="bg1"/>
            </a:solidFill>
          </a:endParaRPr>
        </a:p>
      </dgm:t>
    </dgm:pt>
    <dgm:pt modelId="{F463D266-32E5-414A-9781-DA46FFE60955}" type="sibTrans" cxnId="{D9016226-EC40-4DAD-9F0F-E8C888735DD0}">
      <dgm:prSet/>
      <dgm:spPr/>
      <dgm:t>
        <a:bodyPr/>
        <a:lstStyle/>
        <a:p>
          <a:endParaRPr lang="zh-CN" altLang="en-US">
            <a:solidFill>
              <a:schemeClr val="bg1"/>
            </a:solidFill>
          </a:endParaRPr>
        </a:p>
      </dgm:t>
    </dgm:pt>
    <dgm:pt modelId="{1920516C-FF6E-4FED-988F-815B127E5487}">
      <dgm:prSet phldr="0" custT="1"/>
      <dgm:spPr/>
      <dgm:t>
        <a:bodyPr vert="horz" wrap="square"/>
        <a:lstStyle/>
        <a:p>
          <a:pPr algn="l">
            <a:lnSpc>
              <a:spcPct val="100000"/>
            </a:lnSpc>
            <a:spcBef>
              <a:spcPct val="0"/>
            </a:spcBef>
            <a:spcAft>
              <a:spcPct val="35000"/>
            </a:spcAft>
          </a:pPr>
          <a:r>
            <a:rPr lang="zh-CN" sz="2000" dirty="0">
              <a:solidFill>
                <a:schemeClr val="bg1"/>
              </a:solidFill>
              <a:latin typeface="黑体" panose="02010609060101010101" pitchFamily="2" charset="-122"/>
              <a:ea typeface="黑体" panose="02010609060101010101" pitchFamily="2" charset="-122"/>
            </a:rPr>
            <a:t>能对社区代谢综合征患者和高血压患者实施健康干预;能对社区冠心病患者和糖尿病患者实施居家护理。</a:t>
          </a:r>
        </a:p>
      </dgm:t>
    </dgm:pt>
    <dgm:pt modelId="{50A405F0-E797-4DFD-87B8-83812B40E0C9}" type="parTrans" cxnId="{37A2E80F-3181-4431-BFD3-4F2133571685}">
      <dgm:prSet/>
      <dgm:spPr/>
      <dgm:t>
        <a:bodyPr/>
        <a:lstStyle/>
        <a:p>
          <a:endParaRPr lang="zh-CN" altLang="en-US">
            <a:solidFill>
              <a:schemeClr val="bg1"/>
            </a:solidFill>
          </a:endParaRPr>
        </a:p>
      </dgm:t>
    </dgm:pt>
    <dgm:pt modelId="{897AC111-EB92-461B-AFEF-58E0072ED4B5}" type="sibTrans" cxnId="{37A2E80F-3181-4431-BFD3-4F2133571685}">
      <dgm:prSet/>
      <dgm:spPr/>
      <dgm:t>
        <a:bodyPr/>
        <a:lstStyle/>
        <a:p>
          <a:endParaRPr lang="zh-CN" altLang="en-US">
            <a:solidFill>
              <a:schemeClr val="bg1"/>
            </a:solidFill>
          </a:endParaRPr>
        </a:p>
      </dgm:t>
    </dgm:pt>
    <dgm:pt modelId="{3A30B1D0-F146-41C6-9373-8CC849B0566C}" type="pres">
      <dgm:prSet presAssocID="{800EE499-D129-484D-B5C0-D0F3AC30E8B1}" presName="linearFlow" presStyleCnt="0">
        <dgm:presLayoutVars>
          <dgm:dir/>
          <dgm:resizeHandles val="exact"/>
        </dgm:presLayoutVars>
      </dgm:prSet>
      <dgm:spPr/>
    </dgm:pt>
    <dgm:pt modelId="{65AAD8D9-A2BB-4BC0-ADC4-32A3E0934999}" type="pres">
      <dgm:prSet presAssocID="{BEB4A0DE-FB16-4C4F-8DEA-03570694B93A}" presName="composite" presStyleCnt="0"/>
      <dgm:spPr/>
    </dgm:pt>
    <dgm:pt modelId="{F8DF891C-0D10-4055-A8A8-3FC34ADEDC5B}" type="pres">
      <dgm:prSet presAssocID="{BEB4A0DE-FB16-4C4F-8DEA-03570694B93A}" presName="imgShp" presStyleLbl="fgImgPlace1" presStyleIdx="0" presStyleCnt="4" custLinFactNeighborX="1216" custLinFactNeighborY="1014"/>
      <dgm:spPr/>
    </dgm:pt>
    <dgm:pt modelId="{5D3E6026-A697-4D8F-84B5-C5321A8528B3}" type="pres">
      <dgm:prSet presAssocID="{BEB4A0DE-FB16-4C4F-8DEA-03570694B93A}" presName="txShp" presStyleLbl="node1" presStyleIdx="0" presStyleCnt="4">
        <dgm:presLayoutVars>
          <dgm:bulletEnabled val="1"/>
        </dgm:presLayoutVars>
      </dgm:prSet>
      <dgm:spPr/>
    </dgm:pt>
    <dgm:pt modelId="{01F33C7F-4C3C-42D3-8542-4BC345A10B4C}" type="pres">
      <dgm:prSet presAssocID="{66283CB7-69B8-41D5-A569-950515985F71}" presName="spacing" presStyleCnt="0"/>
      <dgm:spPr/>
    </dgm:pt>
    <dgm:pt modelId="{5373068E-DCEB-4D3C-BFF1-43C34CE727FD}" type="pres">
      <dgm:prSet presAssocID="{11A5EA0A-517A-463B-9BA8-5EB54D7D10F8}" presName="composite" presStyleCnt="0"/>
      <dgm:spPr/>
    </dgm:pt>
    <dgm:pt modelId="{48C23F44-CDC2-4998-B9C4-F737C51D3228}" type="pres">
      <dgm:prSet presAssocID="{11A5EA0A-517A-463B-9BA8-5EB54D7D10F8}" presName="imgShp" presStyleLbl="fgImgPlace1" presStyleIdx="1" presStyleCnt="4"/>
      <dgm:spPr/>
    </dgm:pt>
    <dgm:pt modelId="{DC27DDA6-73A4-45AF-8B52-70E594C6E063}" type="pres">
      <dgm:prSet presAssocID="{11A5EA0A-517A-463B-9BA8-5EB54D7D10F8}" presName="txShp" presStyleLbl="node1" presStyleIdx="1" presStyleCnt="4">
        <dgm:presLayoutVars>
          <dgm:bulletEnabled val="1"/>
        </dgm:presLayoutVars>
      </dgm:prSet>
      <dgm:spPr/>
    </dgm:pt>
    <dgm:pt modelId="{1BD648EC-230D-47E1-A618-F93D265B0703}" type="pres">
      <dgm:prSet presAssocID="{4EA87785-B7B3-4F48-BB13-D91C5DEA8DC1}" presName="spacing" presStyleCnt="0"/>
      <dgm:spPr/>
    </dgm:pt>
    <dgm:pt modelId="{7D4A810A-A6D4-47BA-AF8D-AB4F73C04080}" type="pres">
      <dgm:prSet presAssocID="{25EF8B53-4C57-43A4-9FE1-40C318A0AD88}" presName="composite" presStyleCnt="0"/>
      <dgm:spPr/>
    </dgm:pt>
    <dgm:pt modelId="{69DE5637-6198-4292-ADFF-69DC2A063BC5}" type="pres">
      <dgm:prSet presAssocID="{25EF8B53-4C57-43A4-9FE1-40C318A0AD88}" presName="imgShp" presStyleLbl="fgImgPlace1" presStyleIdx="2" presStyleCnt="4"/>
      <dgm:spPr/>
    </dgm:pt>
    <dgm:pt modelId="{00C34D87-B2DD-493A-BAA2-1A14EA17DEB1}" type="pres">
      <dgm:prSet presAssocID="{25EF8B53-4C57-43A4-9FE1-40C318A0AD88}" presName="txShp" presStyleLbl="node1" presStyleIdx="2" presStyleCnt="4">
        <dgm:presLayoutVars>
          <dgm:bulletEnabled val="1"/>
        </dgm:presLayoutVars>
      </dgm:prSet>
      <dgm:spPr/>
    </dgm:pt>
    <dgm:pt modelId="{539D12D7-6F87-4A1E-80DF-EAB5320C4676}" type="pres">
      <dgm:prSet presAssocID="{F463D266-32E5-414A-9781-DA46FFE60955}" presName="spacing" presStyleCnt="0"/>
      <dgm:spPr/>
    </dgm:pt>
    <dgm:pt modelId="{52719CFF-D917-4BE2-A334-874D3DCFF3E0}" type="pres">
      <dgm:prSet presAssocID="{1920516C-FF6E-4FED-988F-815B127E5487}" presName="composite" presStyleCnt="0"/>
      <dgm:spPr/>
    </dgm:pt>
    <dgm:pt modelId="{8FE7F43B-F07E-4C3B-89AA-CFEEE19DAAD4}" type="pres">
      <dgm:prSet presAssocID="{1920516C-FF6E-4FED-988F-815B127E5487}" presName="imgShp" presStyleLbl="fgImgPlace1" presStyleIdx="3" presStyleCnt="4"/>
      <dgm:spPr/>
    </dgm:pt>
    <dgm:pt modelId="{47366DD4-F5A0-4835-9ACB-F7B8494C17EA}" type="pres">
      <dgm:prSet presAssocID="{1920516C-FF6E-4FED-988F-815B127E5487}" presName="txShp" presStyleLbl="node1" presStyleIdx="3" presStyleCnt="4">
        <dgm:presLayoutVars>
          <dgm:bulletEnabled val="1"/>
        </dgm:presLayoutVars>
      </dgm:prSet>
      <dgm:spPr/>
    </dgm:pt>
  </dgm:ptLst>
  <dgm:cxnLst>
    <dgm:cxn modelId="{D35C6A09-413D-460D-A843-9241B514AE65}" type="presOf" srcId="{1920516C-FF6E-4FED-988F-815B127E5487}" destId="{47366DD4-F5A0-4835-9ACB-F7B8494C17EA}" srcOrd="0" destOrd="0" presId="urn:microsoft.com/office/officeart/2005/8/layout/vList3"/>
    <dgm:cxn modelId="{37A2E80F-3181-4431-BFD3-4F2133571685}" srcId="{800EE499-D129-484D-B5C0-D0F3AC30E8B1}" destId="{1920516C-FF6E-4FED-988F-815B127E5487}" srcOrd="3" destOrd="0" parTransId="{50A405F0-E797-4DFD-87B8-83812B40E0C9}" sibTransId="{897AC111-EB92-461B-AFEF-58E0072ED4B5}"/>
    <dgm:cxn modelId="{D9016226-EC40-4DAD-9F0F-E8C888735DD0}" srcId="{800EE499-D129-484D-B5C0-D0F3AC30E8B1}" destId="{25EF8B53-4C57-43A4-9FE1-40C318A0AD88}" srcOrd="2" destOrd="0" parTransId="{62CE1C4C-AE05-4247-9728-BCA5F5CA780A}" sibTransId="{F463D266-32E5-414A-9781-DA46FFE60955}"/>
    <dgm:cxn modelId="{4C6B6836-30BE-43B6-A87A-3923C92CA16F}" srcId="{800EE499-D129-484D-B5C0-D0F3AC30E8B1}" destId="{11A5EA0A-517A-463B-9BA8-5EB54D7D10F8}" srcOrd="1" destOrd="0" parTransId="{E2B15CF1-464F-45CC-BFE4-6F0AA417C19E}" sibTransId="{4EA87785-B7B3-4F48-BB13-D91C5DEA8DC1}"/>
    <dgm:cxn modelId="{5F553B37-9DA8-4EF8-950E-FC6A4D393CE9}" type="presOf" srcId="{BEB4A0DE-FB16-4C4F-8DEA-03570694B93A}" destId="{5D3E6026-A697-4D8F-84B5-C5321A8528B3}" srcOrd="0" destOrd="0" presId="urn:microsoft.com/office/officeart/2005/8/layout/vList3"/>
    <dgm:cxn modelId="{DC021B64-676A-4781-89E7-AA914A507CA6}" srcId="{800EE499-D129-484D-B5C0-D0F3AC30E8B1}" destId="{BEB4A0DE-FB16-4C4F-8DEA-03570694B93A}" srcOrd="0" destOrd="0" parTransId="{A1CD0B47-03FC-4535-A972-2673574CE2F3}" sibTransId="{66283CB7-69B8-41D5-A569-950515985F71}"/>
    <dgm:cxn modelId="{BB5FEB87-975A-486A-A4D2-3EEA573DA2CD}" type="presOf" srcId="{66283CB7-69B8-41D5-A569-950515985F71}" destId="{01F33C7F-4C3C-42D3-8542-4BC345A10B4C}" srcOrd="0" destOrd="0" presId="urn:microsoft.com/office/officeart/2005/8/layout/vList3"/>
    <dgm:cxn modelId="{02DA3C8C-C679-4397-9337-E72581EA3B31}" type="presOf" srcId="{25EF8B53-4C57-43A4-9FE1-40C318A0AD88}" destId="{00C34D87-B2DD-493A-BAA2-1A14EA17DEB1}" srcOrd="0" destOrd="0" presId="urn:microsoft.com/office/officeart/2005/8/layout/vList3"/>
    <dgm:cxn modelId="{A10152C1-CB9C-42CF-8039-AC633585B4BA}" type="presOf" srcId="{F463D266-32E5-414A-9781-DA46FFE60955}" destId="{539D12D7-6F87-4A1E-80DF-EAB5320C4676}" srcOrd="0" destOrd="0" presId="urn:microsoft.com/office/officeart/2005/8/layout/vList3"/>
    <dgm:cxn modelId="{991C71DB-5295-49DE-8662-3A378D3AF3AB}" type="presOf" srcId="{4EA87785-B7B3-4F48-BB13-D91C5DEA8DC1}" destId="{1BD648EC-230D-47E1-A618-F93D265B0703}" srcOrd="0" destOrd="0" presId="urn:microsoft.com/office/officeart/2005/8/layout/vList3"/>
    <dgm:cxn modelId="{A7BF60F6-5739-484A-A426-B5AA45DF867A}" type="presOf" srcId="{800EE499-D129-484D-B5C0-D0F3AC30E8B1}" destId="{3A30B1D0-F146-41C6-9373-8CC849B0566C}" srcOrd="0" destOrd="0" presId="urn:microsoft.com/office/officeart/2005/8/layout/vList3"/>
    <dgm:cxn modelId="{E851ECFE-508E-4F49-A38D-089BEAFF0CD7}" type="presOf" srcId="{11A5EA0A-517A-463B-9BA8-5EB54D7D10F8}" destId="{DC27DDA6-73A4-45AF-8B52-70E594C6E063}" srcOrd="0" destOrd="0" presId="urn:microsoft.com/office/officeart/2005/8/layout/vList3"/>
    <dgm:cxn modelId="{0E6E8841-5414-440A-A609-AC419A1477AA}" type="presParOf" srcId="{3A30B1D0-F146-41C6-9373-8CC849B0566C}" destId="{65AAD8D9-A2BB-4BC0-ADC4-32A3E0934999}" srcOrd="0" destOrd="0" presId="urn:microsoft.com/office/officeart/2005/8/layout/vList3"/>
    <dgm:cxn modelId="{3098C664-F1EB-4879-85F5-920F1FA3EABA}" type="presParOf" srcId="{65AAD8D9-A2BB-4BC0-ADC4-32A3E0934999}" destId="{F8DF891C-0D10-4055-A8A8-3FC34ADEDC5B}" srcOrd="0" destOrd="0" presId="urn:microsoft.com/office/officeart/2005/8/layout/vList3"/>
    <dgm:cxn modelId="{C1DC3A78-3175-47B1-96C0-E8599E065AC2}" type="presParOf" srcId="{65AAD8D9-A2BB-4BC0-ADC4-32A3E0934999}" destId="{5D3E6026-A697-4D8F-84B5-C5321A8528B3}" srcOrd="1" destOrd="0" presId="urn:microsoft.com/office/officeart/2005/8/layout/vList3"/>
    <dgm:cxn modelId="{E85DA63C-B7B7-4F55-B754-BDECF1B7B252}" type="presParOf" srcId="{3A30B1D0-F146-41C6-9373-8CC849B0566C}" destId="{01F33C7F-4C3C-42D3-8542-4BC345A10B4C}" srcOrd="1" destOrd="0" presId="urn:microsoft.com/office/officeart/2005/8/layout/vList3"/>
    <dgm:cxn modelId="{E66DDBAD-8AA7-4CF4-85DA-517047F4B7EE}" type="presParOf" srcId="{3A30B1D0-F146-41C6-9373-8CC849B0566C}" destId="{5373068E-DCEB-4D3C-BFF1-43C34CE727FD}" srcOrd="2" destOrd="0" presId="urn:microsoft.com/office/officeart/2005/8/layout/vList3"/>
    <dgm:cxn modelId="{C1BFDDFD-01C0-4B8A-A574-8710F0DA46F9}" type="presParOf" srcId="{5373068E-DCEB-4D3C-BFF1-43C34CE727FD}" destId="{48C23F44-CDC2-4998-B9C4-F737C51D3228}" srcOrd="0" destOrd="0" presId="urn:microsoft.com/office/officeart/2005/8/layout/vList3"/>
    <dgm:cxn modelId="{68DE5C23-92F2-4CE3-B0E4-88B4CCD59246}" type="presParOf" srcId="{5373068E-DCEB-4D3C-BFF1-43C34CE727FD}" destId="{DC27DDA6-73A4-45AF-8B52-70E594C6E063}" srcOrd="1" destOrd="0" presId="urn:microsoft.com/office/officeart/2005/8/layout/vList3"/>
    <dgm:cxn modelId="{5F22F21E-46AD-46E5-A331-D8AEFF558A4F}" type="presParOf" srcId="{3A30B1D0-F146-41C6-9373-8CC849B0566C}" destId="{1BD648EC-230D-47E1-A618-F93D265B0703}" srcOrd="3" destOrd="0" presId="urn:microsoft.com/office/officeart/2005/8/layout/vList3"/>
    <dgm:cxn modelId="{3240BD98-EFC5-4789-A72A-05F9E5476526}" type="presParOf" srcId="{3A30B1D0-F146-41C6-9373-8CC849B0566C}" destId="{7D4A810A-A6D4-47BA-AF8D-AB4F73C04080}" srcOrd="4" destOrd="0" presId="urn:microsoft.com/office/officeart/2005/8/layout/vList3"/>
    <dgm:cxn modelId="{BDC9FEFA-ACE9-4E50-855A-4EC8F6BC8301}" type="presParOf" srcId="{7D4A810A-A6D4-47BA-AF8D-AB4F73C04080}" destId="{69DE5637-6198-4292-ADFF-69DC2A063BC5}" srcOrd="0" destOrd="0" presId="urn:microsoft.com/office/officeart/2005/8/layout/vList3"/>
    <dgm:cxn modelId="{F256E5B1-8CD0-4247-B1C4-B5A0C59E01BC}" type="presParOf" srcId="{7D4A810A-A6D4-47BA-AF8D-AB4F73C04080}" destId="{00C34D87-B2DD-493A-BAA2-1A14EA17DEB1}" srcOrd="1" destOrd="0" presId="urn:microsoft.com/office/officeart/2005/8/layout/vList3"/>
    <dgm:cxn modelId="{1248CB19-DE44-481A-A6D3-60BABF45B641}" type="presParOf" srcId="{3A30B1D0-F146-41C6-9373-8CC849B0566C}" destId="{539D12D7-6F87-4A1E-80DF-EAB5320C4676}" srcOrd="5" destOrd="0" presId="urn:microsoft.com/office/officeart/2005/8/layout/vList3"/>
    <dgm:cxn modelId="{E0181732-E1DE-434C-8B7A-EA79C4E0762C}" type="presParOf" srcId="{3A30B1D0-F146-41C6-9373-8CC849B0566C}" destId="{52719CFF-D917-4BE2-A334-874D3DCFF3E0}" srcOrd="6" destOrd="0" presId="urn:microsoft.com/office/officeart/2005/8/layout/vList3"/>
    <dgm:cxn modelId="{83455BD7-5C72-4E0B-ACB8-2BB94DDDCF6E}" type="presParOf" srcId="{52719CFF-D917-4BE2-A334-874D3DCFF3E0}" destId="{8FE7F43B-F07E-4C3B-89AA-CFEEE19DAAD4}" srcOrd="0" destOrd="0" presId="urn:microsoft.com/office/officeart/2005/8/layout/vList3"/>
    <dgm:cxn modelId="{97D4FB30-50D4-4C53-9F23-565C3960AD01}" type="presParOf" srcId="{52719CFF-D917-4BE2-A334-874D3DCFF3E0}" destId="{47366DD4-F5A0-4835-9ACB-F7B8494C17E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3E6026-A697-4D8F-84B5-C5321A8528B3}">
      <dsp:nvSpPr>
        <dsp:cNvPr id="0" name=""/>
        <dsp:cNvSpPr/>
      </dsp:nvSpPr>
      <dsp:spPr>
        <a:xfrm rot="10800000">
          <a:off x="2120287" y="655"/>
          <a:ext cx="7669780" cy="75370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2362" tIns="76200" rIns="142240" bIns="76200" numCol="1" spcCol="1270" anchor="ctr" anchorCtr="0">
          <a:noAutofit/>
        </a:bodyPr>
        <a:lstStyle/>
        <a:p>
          <a:pPr marL="0" lvl="0" indent="0" algn="l" defTabSz="889000">
            <a:lnSpc>
              <a:spcPct val="100000"/>
            </a:lnSpc>
            <a:spcBef>
              <a:spcPct val="0"/>
            </a:spcBef>
            <a:spcAft>
              <a:spcPct val="35000"/>
            </a:spcAft>
            <a:buNone/>
          </a:pPr>
          <a:r>
            <a:rPr lang="zh-CN" altLang="en-US" sz="2000" kern="1200" dirty="0">
              <a:solidFill>
                <a:schemeClr val="bg1"/>
              </a:solidFill>
              <a:latin typeface="黑体" panose="02010609060101010101" pitchFamily="2" charset="-122"/>
              <a:ea typeface="黑体" panose="02010609060101010101" pitchFamily="2" charset="-122"/>
            </a:rPr>
            <a:t>了解慢性病自我管理管理的概念；慢性病自我管理的必要性；慢性病自我管理模式，以及如何在社区开展慢性病的自我管理。</a:t>
          </a:r>
        </a:p>
      </dsp:txBody>
      <dsp:txXfrm rot="10800000">
        <a:off x="2308712" y="655"/>
        <a:ext cx="7481355" cy="753702"/>
      </dsp:txXfrm>
    </dsp:sp>
    <dsp:sp modelId="{F8DF891C-0D10-4055-A8A8-3FC34ADEDC5B}">
      <dsp:nvSpPr>
        <dsp:cNvPr id="0" name=""/>
        <dsp:cNvSpPr/>
      </dsp:nvSpPr>
      <dsp:spPr>
        <a:xfrm>
          <a:off x="1752601" y="8298"/>
          <a:ext cx="753702" cy="753702"/>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C27DDA6-73A4-45AF-8B52-70E594C6E063}">
      <dsp:nvSpPr>
        <dsp:cNvPr id="0" name=""/>
        <dsp:cNvSpPr/>
      </dsp:nvSpPr>
      <dsp:spPr>
        <a:xfrm rot="10800000">
          <a:off x="2120287" y="942784"/>
          <a:ext cx="7669780" cy="75370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2362" tIns="76200" rIns="142240" bIns="76200" numCol="1" spcCol="1270" anchor="ctr" anchorCtr="0">
          <a:noAutofit/>
        </a:bodyPr>
        <a:lstStyle/>
        <a:p>
          <a:pPr marL="0" lvl="0" indent="0" algn="l" defTabSz="889000">
            <a:lnSpc>
              <a:spcPct val="100000"/>
            </a:lnSpc>
            <a:spcBef>
              <a:spcPct val="0"/>
            </a:spcBef>
            <a:spcAft>
              <a:spcPct val="35000"/>
            </a:spcAft>
            <a:buNone/>
          </a:pPr>
          <a:r>
            <a:rPr lang="zh-CN" altLang="en-US" sz="2000" kern="1200">
              <a:solidFill>
                <a:schemeClr val="bg1"/>
              </a:solidFill>
              <a:latin typeface="黑体" panose="02010609060101010101" pitchFamily="2" charset="-122"/>
              <a:ea typeface="黑体" panose="02010609060101010101" pitchFamily="2" charset="-122"/>
            </a:rPr>
            <a:t>熟悉社区常见慢性病如高血压、冠心病、糖尿病、肿瘤等疾病的概念、危险因素、流行特点及临床特征。</a:t>
          </a:r>
        </a:p>
      </dsp:txBody>
      <dsp:txXfrm rot="10800000">
        <a:off x="2308712" y="942784"/>
        <a:ext cx="7481355" cy="753702"/>
      </dsp:txXfrm>
    </dsp:sp>
    <dsp:sp modelId="{48C23F44-CDC2-4998-B9C4-F737C51D3228}">
      <dsp:nvSpPr>
        <dsp:cNvPr id="0" name=""/>
        <dsp:cNvSpPr/>
      </dsp:nvSpPr>
      <dsp:spPr>
        <a:xfrm>
          <a:off x="1743436" y="942784"/>
          <a:ext cx="753702" cy="753702"/>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0C34D87-B2DD-493A-BAA2-1A14EA17DEB1}">
      <dsp:nvSpPr>
        <dsp:cNvPr id="0" name=""/>
        <dsp:cNvSpPr/>
      </dsp:nvSpPr>
      <dsp:spPr>
        <a:xfrm rot="10800000">
          <a:off x="2120287" y="1884912"/>
          <a:ext cx="7669780" cy="75370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2362" tIns="76200" rIns="142240" bIns="76200" numCol="1" spcCol="1270" anchor="ctr" anchorCtr="0">
          <a:noAutofit/>
        </a:bodyPr>
        <a:lstStyle/>
        <a:p>
          <a:pPr marL="0" lvl="0" indent="0" algn="l" defTabSz="889000">
            <a:lnSpc>
              <a:spcPct val="100000"/>
            </a:lnSpc>
            <a:spcBef>
              <a:spcPct val="0"/>
            </a:spcBef>
            <a:spcAft>
              <a:spcPct val="35000"/>
            </a:spcAft>
            <a:buNone/>
          </a:pPr>
          <a:r>
            <a:rPr lang="zh-CN" altLang="en-US" sz="2000" kern="1200">
              <a:solidFill>
                <a:schemeClr val="bg1"/>
              </a:solidFill>
              <a:latin typeface="黑体" panose="02010609060101010101" pitchFamily="2" charset="-122"/>
              <a:ea typeface="黑体" panose="02010609060101010101" pitchFamily="2" charset="-122"/>
            </a:rPr>
            <a:t>掌握社区慢性病的概念、常见慢性病病人的居家护理要点。</a:t>
          </a:r>
        </a:p>
      </dsp:txBody>
      <dsp:txXfrm rot="10800000">
        <a:off x="2308712" y="1884912"/>
        <a:ext cx="7481355" cy="753702"/>
      </dsp:txXfrm>
    </dsp:sp>
    <dsp:sp modelId="{69DE5637-6198-4292-ADFF-69DC2A063BC5}">
      <dsp:nvSpPr>
        <dsp:cNvPr id="0" name=""/>
        <dsp:cNvSpPr/>
      </dsp:nvSpPr>
      <dsp:spPr>
        <a:xfrm>
          <a:off x="1743436" y="1884912"/>
          <a:ext cx="753702" cy="753702"/>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7366DD4-F5A0-4835-9ACB-F7B8494C17EA}">
      <dsp:nvSpPr>
        <dsp:cNvPr id="0" name=""/>
        <dsp:cNvSpPr/>
      </dsp:nvSpPr>
      <dsp:spPr>
        <a:xfrm rot="10800000">
          <a:off x="2120287" y="2827041"/>
          <a:ext cx="7669780" cy="75370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2362" tIns="76200" rIns="142240" bIns="76200" numCol="1" spcCol="1270" anchor="ctr" anchorCtr="0">
          <a:noAutofit/>
        </a:bodyPr>
        <a:lstStyle/>
        <a:p>
          <a:pPr marL="0" lvl="0" indent="0" algn="l" defTabSz="889000">
            <a:lnSpc>
              <a:spcPct val="100000"/>
            </a:lnSpc>
            <a:spcBef>
              <a:spcPct val="0"/>
            </a:spcBef>
            <a:spcAft>
              <a:spcPct val="35000"/>
            </a:spcAft>
            <a:buNone/>
          </a:pPr>
          <a:r>
            <a:rPr lang="zh-CN" sz="2000" kern="1200" dirty="0">
              <a:solidFill>
                <a:schemeClr val="bg1"/>
              </a:solidFill>
              <a:latin typeface="黑体" panose="02010609060101010101" pitchFamily="2" charset="-122"/>
              <a:ea typeface="黑体" panose="02010609060101010101" pitchFamily="2" charset="-122"/>
            </a:rPr>
            <a:t>能对社区代谢综合征患者和高血压患者实施健康干预;能对社区冠心病患者和糖尿病患者实施居家护理。</a:t>
          </a:r>
        </a:p>
      </dsp:txBody>
      <dsp:txXfrm rot="10800000">
        <a:off x="2308712" y="2827041"/>
        <a:ext cx="7481355" cy="753702"/>
      </dsp:txXfrm>
    </dsp:sp>
    <dsp:sp modelId="{8FE7F43B-F07E-4C3B-89AA-CFEEE19DAAD4}">
      <dsp:nvSpPr>
        <dsp:cNvPr id="0" name=""/>
        <dsp:cNvSpPr/>
      </dsp:nvSpPr>
      <dsp:spPr>
        <a:xfrm>
          <a:off x="1743436" y="2827041"/>
          <a:ext cx="753702" cy="753702"/>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2025/8/18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3.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emf"/><Relationship Id="rId5" Type="http://schemas.openxmlformats.org/officeDocument/2006/relationships/image" Target="../media/image1.png"/><Relationship Id="rId4"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3.emf"/><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emf"/><Relationship Id="rId5" Type="http://schemas.openxmlformats.org/officeDocument/2006/relationships/image" Target="../media/image1.png"/><Relationship Id="rId4"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3.emf"/><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2.emf"/><Relationship Id="rId5" Type="http://schemas.openxmlformats.org/officeDocument/2006/relationships/image" Target="../media/image1.png"/><Relationship Id="rId4"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3.emf"/><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2.emf"/><Relationship Id="rId5" Type="http://schemas.openxmlformats.org/officeDocument/2006/relationships/image" Target="../media/image1.png"/><Relationship Id="rId4"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
        <p:nvSpPr>
          <p:cNvPr id="3" name="矩形 2"/>
          <p:cNvSpPr/>
          <p:nvPr/>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F2A2A96-E392-4BD4-96F4-45C159C7CA26}"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t>‹#›</a:t>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90204" pitchFamily="34" charset="0"/>
              </a:rPr>
              <a:t>‹#›</a:t>
            </a:fld>
            <a:endParaRPr lang="en-US" altLang="zh-CN" dirty="0">
              <a:latin typeface="Arial" panose="020B0604020202090204" pitchFamily="34" charset="0"/>
            </a:endParaRPr>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
              <a:cs typeface="黑体" panose="02010609060101010101" pitchFamily="2" charset="-122"/>
            </a:endParaRPr>
          </a:p>
        </p:txBody>
      </p:sp>
      <p:sp>
        <p:nvSpPr>
          <p:cNvPr id="3" name="矩形 2"/>
          <p:cNvSpPr/>
          <p:nvPr/>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
              <a:cs typeface="黑体" panose="02010609060101010101" pitchFamily="2" charset="-122"/>
            </a:endParaRPr>
          </a:p>
        </p:txBody>
      </p:sp>
    </p:spTree>
  </p:cSld>
  <p:clrMapOvr>
    <a:masterClrMapping/>
  </p:clrMapOvr>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9"/>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F2A2A96-E392-4BD4-96F4-45C159C7CA26}"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t>‹#›</a:t>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0419" name="图片 5"/>
          <p:cNvPicPr>
            <a:picLocks noChangeAspect="1"/>
          </p:cNvPicPr>
          <p:nvPr>
            <p:custDataLst>
              <p:tags r:id="rId1"/>
            </p:custDataLst>
          </p:nvPr>
        </p:nvPicPr>
        <p:blipFill>
          <a:blip r:embed="rId5"/>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2"/>
            </p:custDataLst>
          </p:nvPr>
        </p:nvPicPr>
        <p:blipFill>
          <a:blip r:embed="rId6"/>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3"/>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lstStyle/>
          <a:p>
            <a:pPr lvl="0" eaLnBrk="1" hangingPunct="1">
              <a:buNone/>
            </a:pPr>
            <a:fld id="{9A0DB2DC-4C9A-4742-B13C-FB6460FD3503}" type="slidenum">
              <a:rPr lang="en-US" altLang="zh-CN" dirty="0">
                <a:latin typeface="Arial" panose="020B0604020202090204" pitchFamily="34" charset="0"/>
              </a:rPr>
              <a:t>‹#›</a:t>
            </a:fld>
            <a:endParaRPr lang="en-US" altLang="zh-CN" dirty="0">
              <a:latin typeface="Arial" panose="020B0604020202090204" pitchFamily="34" charset="0"/>
            </a:endParaRPr>
          </a:p>
        </p:txBody>
      </p:sp>
    </p:spTree>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dirty="0"/>
          </a:p>
        </p:txBody>
      </p:sp>
      <p:sp>
        <p:nvSpPr>
          <p:cNvPr id="3" name="页脚占位符 2"/>
          <p:cNvSpPr>
            <a:spLocks noGrp="1"/>
          </p:cNvSpPr>
          <p:nvPr>
            <p:ph type="ftr" sz="quarter" idx="11"/>
          </p:nvPr>
        </p:nvSpPr>
        <p:spPr/>
        <p:txBody>
          <a:bodyPr/>
          <a:lstStyle/>
          <a:p>
            <a:pPr>
              <a:defRPr/>
            </a:pPr>
            <a:endParaRPr lang="en-US" altLang="zh-CN" dirty="0"/>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90204" pitchFamily="34" charset="0"/>
              </a:rPr>
              <a:t>‹#›</a:t>
            </a:fld>
            <a:endParaRPr lang="en-US" altLang="zh-CN" dirty="0">
              <a:latin typeface="Arial" panose="020B0604020202090204" pitchFamily="34" charset="0"/>
            </a:endParaRPr>
          </a:p>
        </p:txBody>
      </p:sp>
    </p:spTree>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flipV="1">
            <a:off x="-3" y="3394164"/>
            <a:ext cx="5080001" cy="3464683"/>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4400" y="-1"/>
            <a:ext cx="6184901" cy="4218251"/>
          </a:xfrm>
          <a:prstGeom prst="rect">
            <a:avLst/>
          </a:prstGeom>
        </p:spPr>
      </p:pic>
      <p:sp>
        <p:nvSpPr>
          <p:cNvPr id="7" name="矩形 6"/>
          <p:cNvSpPr/>
          <p:nvPr/>
        </p:nvSpPr>
        <p:spPr>
          <a:xfrm>
            <a:off x="0" y="-49107"/>
            <a:ext cx="12191153" cy="6907953"/>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2" charset="-122"/>
            </a:endParaRPr>
          </a:p>
        </p:txBody>
      </p:sp>
      <p:sp>
        <p:nvSpPr>
          <p:cNvPr id="19" name="Freeform 244"/>
          <p:cNvSpPr/>
          <p:nvPr/>
        </p:nvSpPr>
        <p:spPr bwMode="auto">
          <a:xfrm flipH="1" flipV="1">
            <a:off x="10261252" y="1612899"/>
            <a:ext cx="554065" cy="571500"/>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pitchFamily="2" charset="-122"/>
              <a:ea typeface="黑体" panose="02010609060101010101" pitchFamily="2" charset="-122"/>
              <a:cs typeface="黑体" panose="02010609060101010101" pitchFamily="2" charset="-122"/>
              <a:sym typeface="黑体" panose="02010609060101010101" pitchFamily="2" charset="-122"/>
            </a:endParaRPr>
          </a:p>
        </p:txBody>
      </p:sp>
    </p:spTree>
  </p:cSld>
  <p:clrMapOvr>
    <a:masterClrMapping/>
  </p:clrMapOvr>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0419" name="图片 5"/>
          <p:cNvPicPr>
            <a:picLocks noChangeAspect="1"/>
          </p:cNvPicPr>
          <p:nvPr>
            <p:custDataLst>
              <p:tags r:id="rId1"/>
            </p:custDataLst>
          </p:nvPr>
        </p:nvPicPr>
        <p:blipFill>
          <a:blip r:embed="rId5"/>
          <a:stretch>
            <a:fillRect/>
          </a:stretch>
        </p:blipFill>
        <p:spPr>
          <a:xfrm>
            <a:off x="10899775" y="5443539"/>
            <a:ext cx="1292225" cy="1414463"/>
          </a:xfrm>
          <a:prstGeom prst="rect">
            <a:avLst/>
          </a:prstGeom>
          <a:noFill/>
          <a:ln w="9525">
            <a:noFill/>
          </a:ln>
        </p:spPr>
      </p:pic>
      <p:pic>
        <p:nvPicPr>
          <p:cNvPr id="60420" name="图片 8"/>
          <p:cNvPicPr>
            <a:picLocks noChangeAspect="1"/>
          </p:cNvPicPr>
          <p:nvPr>
            <p:custDataLst>
              <p:tags r:id="rId2"/>
            </p:custDataLst>
          </p:nvPr>
        </p:nvPicPr>
        <p:blipFill>
          <a:blip r:embed="rId6"/>
          <a:stretch>
            <a:fillRect/>
          </a:stretch>
        </p:blipFill>
        <p:spPr>
          <a:xfrm>
            <a:off x="260351" y="114300"/>
            <a:ext cx="546100" cy="534988"/>
          </a:xfrm>
          <a:prstGeom prst="rect">
            <a:avLst/>
          </a:prstGeom>
          <a:noFill/>
          <a:ln w="9525">
            <a:noFill/>
          </a:ln>
        </p:spPr>
      </p:pic>
      <p:pic>
        <p:nvPicPr>
          <p:cNvPr id="60421" name="图片 9"/>
          <p:cNvPicPr>
            <a:picLocks noChangeAspect="1"/>
          </p:cNvPicPr>
          <p:nvPr>
            <p:custDataLst>
              <p:tags r:id="rId3"/>
            </p:custDataLst>
          </p:nvPr>
        </p:nvPicPr>
        <p:blipFill>
          <a:blip r:embed="rId7"/>
          <a:stretch>
            <a:fillRect/>
          </a:stretch>
        </p:blipFill>
        <p:spPr>
          <a:xfrm>
            <a:off x="11442700" y="53975"/>
            <a:ext cx="615951"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nvPr>
        </p:nvSpPr>
        <p:spPr>
          <a:xfrm>
            <a:off x="879475" y="6350000"/>
            <a:ext cx="2700339" cy="315913"/>
          </a:xfrm>
          <a:prstGeom prst="rect">
            <a:avLst/>
          </a:prstGeom>
        </p:spPr>
        <p:txBody>
          <a:bodyPr vert="horz" lIns="91440" tIns="45720" rIns="91440" bIns="45720" rtlCol="0" anchor="ctr">
            <a:normAutofit/>
          </a:bodyPr>
          <a:lstStyle/>
          <a:p>
            <a:pPr>
              <a:defRPr/>
            </a:pPr>
            <a:endParaRPr lang="en-US" altLang="zh-CN" dirty="0"/>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lstStyle/>
          <a:p>
            <a:pPr>
              <a:defRPr/>
            </a:pPr>
            <a:endParaRPr lang="en-US" altLang="zh-CN" dirty="0"/>
          </a:p>
        </p:txBody>
      </p:sp>
      <p:sp>
        <p:nvSpPr>
          <p:cNvPr id="5" name="灯片编号占位符 4"/>
          <p:cNvSpPr>
            <a:spLocks noGrp="1"/>
          </p:cNvSpPr>
          <p:nvPr>
            <p:ph type="sldNum" sz="quarter" idx="12"/>
          </p:nvPr>
        </p:nvSpPr>
        <p:spPr>
          <a:xfrm>
            <a:off x="8610600" y="6350000"/>
            <a:ext cx="2700339" cy="315913"/>
          </a:xfrm>
          <a:prstGeom prst="rect">
            <a:avLst/>
          </a:prstGeom>
        </p:spPr>
        <p:txBody>
          <a:bodyPr vert="horz" lIns="91440" tIns="45720" rIns="91440" bIns="45720" rtlCol="0" anchor="ctr">
            <a:normAutofit/>
          </a:bodyPr>
          <a:lstStyle/>
          <a:p>
            <a:pPr lvl="0" eaLnBrk="1" hangingPunct="1">
              <a:buNone/>
            </a:pPr>
            <a:fld id="{9A0DB2DC-4C9A-4742-B13C-FB6460FD3503}" type="slidenum">
              <a:rPr lang="en-US" altLang="zh-CN" dirty="0">
                <a:latin typeface="Arial" panose="020B0604020202090204" pitchFamily="34" charset="0"/>
              </a:rPr>
              <a:t>‹#›</a:t>
            </a:fld>
            <a:endParaRPr lang="en-US" altLang="zh-CN" dirty="0">
              <a:latin typeface="Arial" panose="020B0604020202090204" pitchFamily="34" charset="0"/>
            </a:endParaRPr>
          </a:p>
        </p:txBody>
      </p:sp>
    </p:spTree>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0" y="583777"/>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0" y="383497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F2A2A96-E392-4BD4-96F4-45C159C7CA26}"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t>‹#›</a:t>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t>2025/8/18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t>‹#›</a:t>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
        <p:nvSpPr>
          <p:cNvPr id="3" name="矩形 2"/>
          <p:cNvSpPr/>
          <p:nvPr/>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_目录页">
    <p:spTree>
      <p:nvGrpSpPr>
        <p:cNvPr id="1" name=""/>
        <p:cNvGrpSpPr/>
        <p:nvPr/>
      </p:nvGrpSpPr>
      <p:grpSpPr>
        <a:xfrm>
          <a:off x="0" y="0"/>
          <a:ext cx="0" cy="0"/>
          <a:chOff x="0" y="0"/>
          <a:chExt cx="0" cy="0"/>
        </a:xfrm>
      </p:grpSpPr>
      <p:sp>
        <p:nvSpPr>
          <p:cNvPr id="2" name="矩形 1"/>
          <p:cNvSpPr/>
          <p:nvPr/>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
        <p:nvSpPr>
          <p:cNvPr id="3" name="矩形 2"/>
          <p:cNvSpPr/>
          <p:nvPr/>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0419" name="图片 5"/>
          <p:cNvPicPr>
            <a:picLocks noChangeAspect="1"/>
          </p:cNvPicPr>
          <p:nvPr>
            <p:custDataLst>
              <p:tags r:id="rId1"/>
            </p:custDataLst>
          </p:nvPr>
        </p:nvPicPr>
        <p:blipFill>
          <a:blip r:embed="rId5"/>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2"/>
            </p:custDataLst>
          </p:nvPr>
        </p:nvPicPr>
        <p:blipFill>
          <a:blip r:embed="rId6"/>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3"/>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90204" pitchFamily="34" charset="0"/>
                <a:ea typeface="宋体" pitchFamily="2" charset="-122"/>
                <a:cs typeface="+mn-cs"/>
              </a:rPr>
              <a:t>2025/8/18</a:t>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90204" pitchFamily="34" charset="0"/>
                <a:ea typeface="宋体" pitchFamily="2" charset="-122"/>
                <a:cs typeface="+mn-cs"/>
              </a:rPr>
              <a:t>‹#›</a:t>
            </a:fld>
            <a:endParaRPr lang="zh-CN" altLang="en-US" strike="noStrike" noProof="1"/>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F2A2A96-E392-4BD4-96F4-45C159C7CA26}"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t>‹#›</a:t>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t>2025/8/18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t>‹#›</a:t>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
        <p:nvSpPr>
          <p:cNvPr id="3" name="矩形 2"/>
          <p:cNvSpPr/>
          <p:nvPr/>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0419" name="图片 5"/>
          <p:cNvPicPr>
            <a:picLocks noChangeAspect="1"/>
          </p:cNvPicPr>
          <p:nvPr>
            <p:custDataLst>
              <p:tags r:id="rId1"/>
            </p:custDataLst>
          </p:nvPr>
        </p:nvPicPr>
        <p:blipFill>
          <a:blip r:embed="rId5"/>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2"/>
            </p:custDataLst>
          </p:nvPr>
        </p:nvPicPr>
        <p:blipFill>
          <a:blip r:embed="rId6"/>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3"/>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90204" pitchFamily="34" charset="0"/>
                <a:ea typeface="宋体" pitchFamily="2" charset="-122"/>
                <a:cs typeface="+mn-cs"/>
              </a:rPr>
              <a:t>2025/8/18</a:t>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90204" pitchFamily="34" charset="0"/>
                <a:ea typeface="宋体" pitchFamily="2" charset="-122"/>
                <a:cs typeface="+mn-cs"/>
              </a:rPr>
              <a:t>‹#›</a:t>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0.xml"/><Relationship Id="rId18" Type="http://schemas.openxmlformats.org/officeDocument/2006/relationships/slideLayout" Target="../slideLayouts/slideLayout55.xml"/><Relationship Id="rId26" Type="http://schemas.openxmlformats.org/officeDocument/2006/relationships/slideLayout" Target="../slideLayouts/slideLayout63.xml"/><Relationship Id="rId39" Type="http://schemas.openxmlformats.org/officeDocument/2006/relationships/slideLayout" Target="../slideLayouts/slideLayout76.xml"/><Relationship Id="rId21" Type="http://schemas.openxmlformats.org/officeDocument/2006/relationships/slideLayout" Target="../slideLayouts/slideLayout58.xml"/><Relationship Id="rId34" Type="http://schemas.openxmlformats.org/officeDocument/2006/relationships/slideLayout" Target="../slideLayouts/slideLayout71.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5" Type="http://schemas.openxmlformats.org/officeDocument/2006/relationships/slideLayout" Target="../slideLayouts/slideLayout62.xml"/><Relationship Id="rId33" Type="http://schemas.openxmlformats.org/officeDocument/2006/relationships/slideLayout" Target="../slideLayouts/slideLayout70.xml"/><Relationship Id="rId38" Type="http://schemas.openxmlformats.org/officeDocument/2006/relationships/slideLayout" Target="../slideLayouts/slideLayout75.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29" Type="http://schemas.openxmlformats.org/officeDocument/2006/relationships/slideLayout" Target="../slideLayouts/slideLayout66.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24" Type="http://schemas.openxmlformats.org/officeDocument/2006/relationships/slideLayout" Target="../slideLayouts/slideLayout61.xml"/><Relationship Id="rId32" Type="http://schemas.openxmlformats.org/officeDocument/2006/relationships/slideLayout" Target="../slideLayouts/slideLayout69.xml"/><Relationship Id="rId37" Type="http://schemas.openxmlformats.org/officeDocument/2006/relationships/slideLayout" Target="../slideLayouts/slideLayout74.xml"/><Relationship Id="rId40" Type="http://schemas.openxmlformats.org/officeDocument/2006/relationships/theme" Target="../theme/theme2.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slideLayout" Target="../slideLayouts/slideLayout60.xml"/><Relationship Id="rId28" Type="http://schemas.openxmlformats.org/officeDocument/2006/relationships/slideLayout" Target="../slideLayouts/slideLayout65.xml"/><Relationship Id="rId36" Type="http://schemas.openxmlformats.org/officeDocument/2006/relationships/slideLayout" Target="../slideLayouts/slideLayout73.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31" Type="http://schemas.openxmlformats.org/officeDocument/2006/relationships/slideLayout" Target="../slideLayouts/slideLayout68.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 Id="rId27" Type="http://schemas.openxmlformats.org/officeDocument/2006/relationships/slideLayout" Target="../slideLayouts/slideLayout64.xml"/><Relationship Id="rId30" Type="http://schemas.openxmlformats.org/officeDocument/2006/relationships/slideLayout" Target="../slideLayouts/slideLayout67.xml"/><Relationship Id="rId35" Type="http://schemas.openxmlformats.org/officeDocument/2006/relationships/slideLayout" Target="../slideLayouts/slideLayout72.xml"/><Relationship Id="rId8" Type="http://schemas.openxmlformats.org/officeDocument/2006/relationships/slideLayout" Target="../slideLayouts/slideLayout45.xml"/><Relationship Id="rId3" Type="http://schemas.openxmlformats.org/officeDocument/2006/relationships/slideLayout" Target="../slideLayouts/slideLayout4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theme" Target="../theme/theme3.xml"/><Relationship Id="rId5" Type="http://schemas.openxmlformats.org/officeDocument/2006/relationships/slideLayout" Target="../slideLayouts/slideLayout81.xml"/><Relationship Id="rId4" Type="http://schemas.openxmlformats.org/officeDocument/2006/relationships/slideLayout" Target="../slideLayouts/slideLayout8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slideLayout" Target="../slideLayouts/slideLayout83.xml"/><Relationship Id="rId1" Type="http://schemas.openxmlformats.org/officeDocument/2006/relationships/slideLayout" Target="../slideLayouts/slideLayout82.xml"/><Relationship Id="rId5" Type="http://schemas.openxmlformats.org/officeDocument/2006/relationships/theme" Target="../theme/theme4.xml"/><Relationship Id="rId4" Type="http://schemas.openxmlformats.org/officeDocument/2006/relationships/slideLayout" Target="../slideLayouts/slideLayout8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lvl="0" eaLnBrk="1" hangingPunct="1">
              <a:buNone/>
            </a:pPr>
            <a:fld id="{9A0DB2DC-4C9A-4742-B13C-FB6460FD3503}" type="slidenum">
              <a:rPr lang="en-US" altLang="zh-CN" dirty="0">
                <a:latin typeface="Arial" panose="020B0604020202090204" pitchFamily="34" charset="0"/>
              </a:rPr>
              <a:t>‹#›</a:t>
            </a:fld>
            <a:endParaRPr lang="en-US" altLang="zh-CN" dirty="0">
              <a:latin typeface="Arial" panose="020B060402020209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黑体" panose="02010609060101010101" pitchFamily="2" charset="-122"/>
          <a:ea typeface="黑体" panose="02010609060101010101" pitchFamily="2" charset="-122"/>
          <a:cs typeface="黑体" panose="02010609060101010101" pitchFamily="2" charset="-122"/>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黑体" panose="02010609060101010101" pitchFamily="2" charset="-122"/>
          <a:ea typeface="黑体" panose="02010609060101010101" pitchFamily="2" charset="-122"/>
          <a:cs typeface="黑体" panose="02010609060101010101" pitchFamily="2" charset="-122"/>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a:defRPr/>
            </a:pPr>
            <a:endParaRPr lang="en-US" altLang="zh-CN" dirty="0"/>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a:defRPr/>
            </a:pPr>
            <a:endParaRPr lang="en-US" altLang="zh-CN" dirty="0"/>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lvl="0" eaLnBrk="1" hangingPunct="1">
              <a:buNone/>
            </a:pPr>
            <a:fld id="{9A0DB2DC-4C9A-4742-B13C-FB6460FD3503}" type="slidenum">
              <a:rPr lang="en-US" altLang="zh-CN" dirty="0">
                <a:latin typeface="Arial" panose="020B0604020202090204" pitchFamily="34" charset="0"/>
              </a:rPr>
              <a:t>‹#›</a:t>
            </a:fld>
            <a:endParaRPr lang="en-US" altLang="zh-CN" dirty="0">
              <a:latin typeface="Arial" panose="020B0604020202090204" pitchFamily="34" charset="0"/>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710" r:id="rId24"/>
    <p:sldLayoutId id="2147483711" r:id="rId25"/>
    <p:sldLayoutId id="2147483712" r:id="rId26"/>
    <p:sldLayoutId id="2147483713" r:id="rId27"/>
    <p:sldLayoutId id="2147483714" r:id="rId28"/>
    <p:sldLayoutId id="2147483715" r:id="rId29"/>
    <p:sldLayoutId id="2147483716" r:id="rId30"/>
    <p:sldLayoutId id="2147483717" r:id="rId31"/>
    <p:sldLayoutId id="2147483718" r:id="rId32"/>
    <p:sldLayoutId id="2147483719" r:id="rId33"/>
    <p:sldLayoutId id="2147483720" r:id="rId34"/>
    <p:sldLayoutId id="2147483721" r:id="rId35"/>
    <p:sldLayoutId id="2147483722" r:id="rId36"/>
    <p:sldLayoutId id="2147483723" r:id="rId37"/>
    <p:sldLayoutId id="2147483724" r:id="rId38"/>
    <p:sldLayoutId id="2147483725" r:id="rId39"/>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黑体" panose="02010609060101010101" pitchFamily="2" charset="-122"/>
          <a:ea typeface="黑体" panose="02010609060101010101" pitchFamily="2" charset="-122"/>
          <a:cs typeface="黑体" panose="02010609060101010101" pitchFamily="2" charset="-122"/>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黑体" panose="02010609060101010101" pitchFamily="2" charset="-122"/>
          <a:ea typeface="黑体" panose="02010609060101010101" pitchFamily="2" charset="-122"/>
          <a:cs typeface="黑体" panose="02010609060101010101" pitchFamily="2" charset="-122"/>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fld id="{2F2A2A96-E392-4BD4-96F4-45C159C7CA26}" type="datetimeFigureOut">
              <a:rPr lang="zh-CN" altLang="en-US" smtClean="0"/>
              <a:t>2025/8/18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fld id="{6E02081A-7E68-44F2-A99E-F075D941C59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黑体" panose="02010609060101010101" pitchFamily="2" charset="-122"/>
          <a:ea typeface="黑体" panose="02010609060101010101" pitchFamily="2" charset="-122"/>
          <a:cs typeface="黑体" panose="02010609060101010101" pitchFamily="2" charset="-122"/>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黑体" panose="02010609060101010101" pitchFamily="2" charset="-122"/>
          <a:ea typeface="黑体" panose="02010609060101010101" pitchFamily="2" charset="-122"/>
          <a:cs typeface="黑体" panose="02010609060101010101" pitchFamily="2" charset="-122"/>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fld id="{2F2A2A96-E392-4BD4-96F4-45C159C7CA26}" type="datetimeFigureOut">
              <a:rPr lang="zh-CN" altLang="en-US" smtClean="0"/>
              <a:t>2025/8/18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fld id="{6E02081A-7E68-44F2-A99E-F075D941C59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黑体" panose="02010609060101010101" pitchFamily="2" charset="-122"/>
          <a:ea typeface="黑体" panose="02010609060101010101" pitchFamily="2" charset="-122"/>
          <a:cs typeface="黑体" panose="02010609060101010101" pitchFamily="2" charset="-122"/>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黑体" panose="02010609060101010101" pitchFamily="2" charset="-122"/>
          <a:ea typeface="黑体" panose="02010609060101010101" pitchFamily="2" charset="-122"/>
          <a:cs typeface="黑体" panose="02010609060101010101" pitchFamily="2" charset="-122"/>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6.png"/><Relationship Id="rId5" Type="http://schemas.openxmlformats.org/officeDocument/2006/relationships/slideLayout" Target="../slideLayouts/slideLayout9.xml"/><Relationship Id="rId4" Type="http://schemas.openxmlformats.org/officeDocument/2006/relationships/tags" Target="../tags/tag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image" Target="../media/image7.jpe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Layout" Target="../slideLayouts/slideLayout3.xml"/><Relationship Id="rId5" Type="http://schemas.openxmlformats.org/officeDocument/2006/relationships/tags" Target="../tags/tag22.xml"/><Relationship Id="rId4" Type="http://schemas.openxmlformats.org/officeDocument/2006/relationships/tags" Target="../tags/tag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ags" Target="../tags/tag23.xml"/></Relationships>
</file>

<file path=ppt/slides/_rels/slide30.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6.png"/><Relationship Id="rId5" Type="http://schemas.openxmlformats.org/officeDocument/2006/relationships/slideLayout" Target="../slideLayouts/slideLayout9.xml"/><Relationship Id="rId4" Type="http://schemas.openxmlformats.org/officeDocument/2006/relationships/tags" Target="../tags/tag2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nvPr>
        </p:nvSpPr>
        <p:spPr/>
        <p:txBody>
          <a:bodyPr/>
          <a:lstStyle/>
          <a:p>
            <a:endParaRPr lang="zh-CN" altLang="en-US"/>
          </a:p>
        </p:txBody>
      </p:sp>
      <p:sp>
        <p:nvSpPr>
          <p:cNvPr id="14" name="内容占位符 13"/>
          <p:cNvSpPr>
            <a:spLocks noGrp="1"/>
          </p:cNvSpPr>
          <p:nvPr>
            <p:ph idx="1"/>
          </p:nvPr>
        </p:nvSpPr>
        <p:spPr/>
        <p:txBody>
          <a:bodyPr/>
          <a:lstStyle/>
          <a:p>
            <a:endParaRPr lang="zh-CN" altLang="en-US"/>
          </a:p>
        </p:txBody>
      </p:sp>
      <p:pic>
        <p:nvPicPr>
          <p:cNvPr id="4" name="图片 3" descr="/Users/sanolatamin/Desktop/图片puppet.png图片puppet"/>
          <p:cNvPicPr>
            <a:picLocks noChangeAspect="1"/>
          </p:cNvPicPr>
          <p:nvPr>
            <p:custDataLst>
              <p:tags r:id="rId1"/>
            </p:custDataLst>
          </p:nvPr>
        </p:nvPicPr>
        <p:blipFill rotWithShape="1">
          <a:blip r:embed="rId6"/>
          <a:srcRect t="13" b="13"/>
          <a:stretch>
            <a:fillRect/>
          </a:stretch>
        </p:blipFill>
        <p:spPr>
          <a:xfrm>
            <a:off x="0" y="0"/>
            <a:ext cx="12195175" cy="6858000"/>
          </a:xfrm>
          <a:prstGeom prst="rect">
            <a:avLst/>
          </a:prstGeom>
        </p:spPr>
      </p:pic>
      <p:sp>
        <p:nvSpPr>
          <p:cNvPr id="9" name="文本框 8"/>
          <p:cNvSpPr txBox="1"/>
          <p:nvPr>
            <p:custDataLst>
              <p:tags r:id="rId2"/>
            </p:custDataLst>
          </p:nvPr>
        </p:nvSpPr>
        <p:spPr>
          <a:xfrm>
            <a:off x="2162175" y="1555751"/>
            <a:ext cx="6278880" cy="1753235"/>
          </a:xfrm>
          <a:prstGeom prst="rect">
            <a:avLst/>
          </a:prstGeom>
          <a:noFill/>
        </p:spPr>
        <p:txBody>
          <a:bodyPr wrap="square" rtlCol="0">
            <a:spAutoFit/>
          </a:bodyPr>
          <a:lstStyle/>
          <a:p>
            <a:pPr algn="ctr">
              <a:lnSpc>
                <a:spcPct val="150000"/>
              </a:lnSpc>
            </a:pPr>
            <a:r>
              <a:rPr lang="zh-CN" altLang="en-US" sz="7200" b="1" dirty="0">
                <a:solidFill>
                  <a:schemeClr val="bg1"/>
                </a:solidFill>
                <a:effectLst>
                  <a:outerShdw blurRad="50800" dist="38100" dir="5400000" algn="t" rotWithShape="0">
                    <a:prstClr val="black">
                      <a:alpha val="40000"/>
                    </a:prstClr>
                  </a:outerShdw>
                </a:effectLst>
                <a:latin typeface="黑体" panose="02010609060101010101" pitchFamily="2" charset="-122"/>
                <a:ea typeface="黑体" panose="02010609060101010101" pitchFamily="2" charset="-122"/>
                <a:cs typeface="黑体" panose="02010609060101010101" pitchFamily="2" charset="-122"/>
              </a:rPr>
              <a:t>社区护理</a:t>
            </a:r>
          </a:p>
        </p:txBody>
      </p:sp>
      <p:grpSp>
        <p:nvGrpSpPr>
          <p:cNvPr id="18" name="组合 17"/>
          <p:cNvGrpSpPr/>
          <p:nvPr/>
        </p:nvGrpSpPr>
        <p:grpSpPr>
          <a:xfrm>
            <a:off x="3898265" y="3695164"/>
            <a:ext cx="2689860" cy="566420"/>
            <a:chOff x="8046" y="6890"/>
            <a:chExt cx="3107" cy="892"/>
          </a:xfrm>
        </p:grpSpPr>
        <p:sp>
          <p:nvSpPr>
            <p:cNvPr id="7" name="圆角矩形 6"/>
            <p:cNvSpPr/>
            <p:nvPr>
              <p:custDataLst>
                <p:tags r:id="rId3"/>
              </p:custDataLst>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cs typeface="黑体" panose="02010609060101010101" pitchFamily="2" charset="-122"/>
              </a:endParaRPr>
            </a:p>
          </p:txBody>
        </p:sp>
        <p:sp>
          <p:nvSpPr>
            <p:cNvPr id="17" name="文本框 16"/>
            <p:cNvSpPr txBox="1"/>
            <p:nvPr>
              <p:custDataLst>
                <p:tags r:id="rId4"/>
              </p:custDataLst>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pitchFamily="2" charset="-122"/>
                  <a:ea typeface="黑体" panose="02010609060101010101" pitchFamily="2" charset="-122"/>
                  <a:cs typeface="黑体" panose="02010609060101010101" pitchFamily="2" charset="-122"/>
                </a:rPr>
                <a:t>北京出版社</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内容占位符 8"/>
          <p:cNvSpPr>
            <a:spLocks noGrp="1"/>
          </p:cNvSpPr>
          <p:nvPr>
            <p:ph type="subTitle" idx="4294967295"/>
          </p:nvPr>
        </p:nvSpPr>
        <p:spPr>
          <a:xfrm>
            <a:off x="2209800" y="1958340"/>
            <a:ext cx="8763000" cy="4442460"/>
          </a:xfrm>
        </p:spPr>
        <p:txBody>
          <a:bodyPr vert="horz" wrap="square" lIns="91440" tIns="45720" rIns="91440" bIns="45720" anchor="t" anchorCtr="0">
            <a:normAutofit/>
          </a:bodyPr>
          <a:lstStyle/>
          <a:p>
            <a:pPr marL="342900" lvl="1" indent="-342900" eaLnBrk="1" hangingPunct="1">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（一）治疗性生活方式改变</a:t>
            </a:r>
          </a:p>
          <a:p>
            <a:pPr marL="0" lvl="1" indent="0" eaLnBrk="1" hangingPunct="1">
              <a:buNone/>
            </a:pPr>
            <a:r>
              <a:rPr lang="en-US" altLang="zh-CN" sz="2000" dirty="0">
                <a:latin typeface="黑体" panose="02010609060101010101" pitchFamily="2" charset="-122"/>
                <a:ea typeface="黑体" panose="02010609060101010101" pitchFamily="2" charset="-122"/>
                <a:cs typeface="黑体" panose="02010609060101010101" pitchFamily="2" charset="-122"/>
              </a:rPr>
              <a:t>    </a:t>
            </a:r>
            <a:r>
              <a:rPr lang="zh-CN" altLang="en-US" sz="2000" dirty="0">
                <a:latin typeface="黑体" panose="02010609060101010101" pitchFamily="2" charset="-122"/>
                <a:ea typeface="黑体" panose="02010609060101010101" pitchFamily="2" charset="-122"/>
                <a:cs typeface="黑体" panose="02010609060101010101" pitchFamily="2" charset="-122"/>
              </a:rPr>
              <a:t>为治疗</a:t>
            </a:r>
            <a:r>
              <a:rPr lang="en-US" altLang="zh-CN" sz="2000" dirty="0">
                <a:latin typeface="黑体" panose="02010609060101010101" pitchFamily="2" charset="-122"/>
                <a:ea typeface="黑体" panose="02010609060101010101" pitchFamily="2" charset="-122"/>
                <a:cs typeface="黑体" panose="02010609060101010101" pitchFamily="2" charset="-122"/>
              </a:rPr>
              <a:t>MS </a:t>
            </a:r>
            <a:r>
              <a:rPr lang="zh-CN" altLang="en-US" sz="2000" dirty="0">
                <a:latin typeface="黑体" panose="02010609060101010101" pitchFamily="2" charset="-122"/>
                <a:ea typeface="黑体" panose="02010609060101010101" pitchFamily="2" charset="-122"/>
                <a:cs typeface="黑体" panose="02010609060101010101" pitchFamily="2" charset="-122"/>
              </a:rPr>
              <a:t>的根本和首要措施是强调治疗性生活方式改变（</a:t>
            </a:r>
            <a:r>
              <a:rPr lang="en-US" altLang="zh-CN" sz="2000" dirty="0">
                <a:latin typeface="黑体" panose="02010609060101010101" pitchFamily="2" charset="-122"/>
                <a:ea typeface="黑体" panose="02010609060101010101" pitchFamily="2" charset="-122"/>
                <a:cs typeface="黑体" panose="02010609060101010101" pitchFamily="2" charset="-122"/>
              </a:rPr>
              <a:t>therapeutic life Style change </a:t>
            </a:r>
            <a:r>
              <a:rPr lang="zh-CN" altLang="en-US" sz="2000" dirty="0">
                <a:latin typeface="黑体" panose="02010609060101010101" pitchFamily="2" charset="-122"/>
                <a:ea typeface="黑体" panose="02010609060101010101" pitchFamily="2" charset="-122"/>
                <a:cs typeface="黑体" panose="02010609060101010101" pitchFamily="2" charset="-122"/>
              </a:rPr>
              <a:t>， </a:t>
            </a:r>
            <a:r>
              <a:rPr lang="en-US" altLang="zh-CN" sz="2000" dirty="0">
                <a:latin typeface="黑体" panose="02010609060101010101" pitchFamily="2" charset="-122"/>
                <a:ea typeface="黑体" panose="02010609060101010101" pitchFamily="2" charset="-122"/>
                <a:cs typeface="黑体" panose="02010609060101010101" pitchFamily="2" charset="-122"/>
              </a:rPr>
              <a:t>TLSC ) </a:t>
            </a:r>
            <a:r>
              <a:rPr lang="zh-CN" altLang="en-US" sz="2000" dirty="0">
                <a:latin typeface="黑体" panose="02010609060101010101" pitchFamily="2" charset="-122"/>
                <a:ea typeface="黑体" panose="02010609060101010101" pitchFamily="2" charset="-122"/>
                <a:cs typeface="黑体" panose="02010609060101010101" pitchFamily="2" charset="-122"/>
              </a:rPr>
              <a:t>，主要包括控制摄入热量与营养成分、控制体重和减肥、增加运动、戒烟。</a:t>
            </a:r>
          </a:p>
          <a:p>
            <a:pPr marL="342900" lvl="1" indent="-342900" eaLnBrk="1" hangingPunct="1">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建立良好的饮食行为习惯 </a:t>
            </a:r>
          </a:p>
          <a:p>
            <a:pPr marL="342900" lvl="1" indent="-342900" eaLnBrk="1" hangingPunct="1">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建立良好的运动行为习惯 </a:t>
            </a:r>
          </a:p>
          <a:p>
            <a:pPr marL="342900" lvl="1" indent="-342900" eaLnBrk="1" hangingPunct="1">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（二）控制各项代谢危险因素</a:t>
            </a:r>
          </a:p>
          <a:p>
            <a:pPr marL="342900" lvl="1" indent="-342900" eaLnBrk="1" hangingPunct="1">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控制体重</a:t>
            </a:r>
          </a:p>
          <a:p>
            <a:pPr marL="342900" lvl="1" indent="-342900" eaLnBrk="1" hangingPunct="1">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血脂异常的控制 </a:t>
            </a:r>
          </a:p>
          <a:p>
            <a:pPr marL="342900" lvl="1" indent="-342900" eaLnBrk="1" hangingPunct="1">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3.</a:t>
            </a:r>
            <a:r>
              <a:rPr lang="zh-CN" altLang="en-US" sz="2000" dirty="0">
                <a:latin typeface="黑体" panose="02010609060101010101" pitchFamily="2" charset="-122"/>
                <a:ea typeface="黑体" panose="02010609060101010101" pitchFamily="2" charset="-122"/>
                <a:cs typeface="黑体" panose="02010609060101010101" pitchFamily="2" charset="-122"/>
              </a:rPr>
              <a:t>控制高血压 </a:t>
            </a:r>
          </a:p>
          <a:p>
            <a:pPr marL="342900" lvl="1" indent="-342900" eaLnBrk="1" hangingPunct="1">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4.</a:t>
            </a:r>
            <a:r>
              <a:rPr lang="zh-CN" altLang="en-US" sz="2000" dirty="0">
                <a:latin typeface="黑体" panose="02010609060101010101" pitchFamily="2" charset="-122"/>
                <a:ea typeface="黑体" panose="02010609060101010101" pitchFamily="2" charset="-122"/>
                <a:cs typeface="黑体" panose="02010609060101010101" pitchFamily="2" charset="-122"/>
              </a:rPr>
              <a:t>控制高血糖 </a:t>
            </a:r>
          </a:p>
          <a:p>
            <a:pPr marL="342900" lvl="1" indent="-342900" eaLnBrk="1" hangingPunct="1">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5.</a:t>
            </a:r>
            <a:r>
              <a:rPr lang="zh-CN" altLang="en-US" sz="2000" dirty="0">
                <a:latin typeface="黑体" panose="02010609060101010101" pitchFamily="2" charset="-122"/>
                <a:ea typeface="黑体" panose="02010609060101010101" pitchFamily="2" charset="-122"/>
                <a:cs typeface="黑体" panose="02010609060101010101" pitchFamily="2" charset="-122"/>
              </a:rPr>
              <a:t>控制炎症 </a:t>
            </a:r>
          </a:p>
          <a:p>
            <a:pPr marL="342900" lvl="1" indent="-342900" eaLnBrk="1" hangingPunct="1">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6.</a:t>
            </a:r>
            <a:r>
              <a:rPr lang="zh-CN" altLang="en-US" sz="2000" dirty="0">
                <a:latin typeface="黑体" panose="02010609060101010101" pitchFamily="2" charset="-122"/>
                <a:ea typeface="黑体" panose="02010609060101010101" pitchFamily="2" charset="-122"/>
                <a:cs typeface="黑体" panose="02010609060101010101" pitchFamily="2" charset="-122"/>
              </a:rPr>
              <a:t>预防高凝 </a:t>
            </a:r>
          </a:p>
        </p:txBody>
      </p:sp>
      <p:sp>
        <p:nvSpPr>
          <p:cNvPr id="21507" name="标题 9"/>
          <p:cNvSpPr/>
          <p:nvPr/>
        </p:nvSpPr>
        <p:spPr>
          <a:xfrm>
            <a:off x="1143000" y="1066800"/>
            <a:ext cx="9462135"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护理干预</a:t>
            </a:r>
          </a:p>
        </p:txBody>
      </p:sp>
      <p:sp>
        <p:nvSpPr>
          <p:cNvPr id="2" name="矩形 1">
            <a:extLst>
              <a:ext uri="{FF2B5EF4-FFF2-40B4-BE49-F238E27FC236}">
                <a16:creationId xmlns:a16="http://schemas.microsoft.com/office/drawing/2014/main" id="{A0591EAC-4C00-F21D-A479-193C2E1C4195}"/>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任务二 代谢综合征病人的保健护理</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8"/>
          <p:cNvSpPr>
            <a:spLocks noGrp="1"/>
          </p:cNvSpPr>
          <p:nvPr>
            <p:ph type="subTitle" idx="4294967295"/>
          </p:nvPr>
        </p:nvSpPr>
        <p:spPr>
          <a:xfrm>
            <a:off x="2286000" y="1905001"/>
            <a:ext cx="10404475" cy="3352800"/>
          </a:xfrm>
        </p:spPr>
        <p:txBody>
          <a:bodyPr vert="horz" wrap="square" lIns="91440" tIns="45720" rIns="91440" bIns="45720" anchor="t" anchorCtr="0">
            <a:normAutofit/>
          </a:bodyPr>
          <a:lstStyle/>
          <a:p>
            <a:pPr marL="342900" lvl="1" indent="-342900" eaLnBrk="1" hangingPunct="1">
              <a:lnSpc>
                <a:spcPct val="150000"/>
              </a:lnSpc>
              <a:buClr>
                <a:schemeClr val="tx1"/>
              </a:buClr>
              <a:buFont typeface="Wingdings" panose="05000000000000000000" pitchFamily="2" charset="2"/>
              <a:buNone/>
            </a:pPr>
            <a:r>
              <a:rPr lang="zh-CN" altLang="en-US" sz="2000" b="1" dirty="0">
                <a:latin typeface="黑体" panose="02010609060101010101" pitchFamily="2" charset="-122"/>
                <a:ea typeface="黑体" panose="02010609060101010101" pitchFamily="2" charset="-122"/>
                <a:cs typeface="黑体" panose="02010609060101010101" pitchFamily="2" charset="-122"/>
              </a:rPr>
              <a:t>（三）护理干预的实施</a:t>
            </a:r>
          </a:p>
          <a:p>
            <a:pPr marL="342900" lvl="1" indent="-342900" eaLnBrk="1" hangingPunct="1">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1. </a:t>
            </a:r>
            <a:r>
              <a:rPr lang="zh-CN" altLang="en-US" sz="2000" dirty="0">
                <a:latin typeface="黑体" panose="02010609060101010101" pitchFamily="2" charset="-122"/>
                <a:ea typeface="黑体" panose="02010609060101010101" pitchFamily="2" charset="-122"/>
                <a:cs typeface="黑体" panose="02010609060101010101" pitchFamily="2" charset="-122"/>
              </a:rPr>
              <a:t>询问病史</a:t>
            </a:r>
          </a:p>
          <a:p>
            <a:pPr marL="342900" lvl="1" indent="-342900" eaLnBrk="1" hangingPunct="1">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2. </a:t>
            </a:r>
            <a:r>
              <a:rPr lang="zh-CN" altLang="en-US" sz="2000" dirty="0">
                <a:latin typeface="黑体" panose="02010609060101010101" pitchFamily="2" charset="-122"/>
                <a:ea typeface="黑体" panose="02010609060101010101" pitchFamily="2" charset="-122"/>
                <a:cs typeface="黑体" panose="02010609060101010101" pitchFamily="2" charset="-122"/>
              </a:rPr>
              <a:t>评估病人存在的健康问题</a:t>
            </a:r>
          </a:p>
          <a:p>
            <a:pPr marL="342900" lvl="1" indent="-342900" eaLnBrk="1" hangingPunct="1">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3. </a:t>
            </a:r>
            <a:r>
              <a:rPr lang="zh-CN" altLang="en-US" sz="2000" dirty="0">
                <a:latin typeface="黑体" panose="02010609060101010101" pitchFamily="2" charset="-122"/>
                <a:ea typeface="黑体" panose="02010609060101010101" pitchFamily="2" charset="-122"/>
                <a:cs typeface="黑体" panose="02010609060101010101" pitchFamily="2" charset="-122"/>
              </a:rPr>
              <a:t>与医师、营养师共同制订干预、健康计划及目标。</a:t>
            </a:r>
          </a:p>
          <a:p>
            <a:pPr marL="342900" lvl="1" indent="-342900" eaLnBrk="1" hangingPunct="1">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4. </a:t>
            </a:r>
            <a:r>
              <a:rPr lang="zh-CN" altLang="en-US" sz="2000" dirty="0">
                <a:latin typeface="黑体" panose="02010609060101010101" pitchFamily="2" charset="-122"/>
                <a:ea typeface="黑体" panose="02010609060101010101" pitchFamily="2" charset="-122"/>
                <a:cs typeface="黑体" panose="02010609060101010101" pitchFamily="2" charset="-122"/>
              </a:rPr>
              <a:t>实施干预措施</a:t>
            </a:r>
          </a:p>
          <a:p>
            <a:pPr marL="342900" lvl="1" indent="-342900" eaLnBrk="1" hangingPunct="1">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5. </a:t>
            </a:r>
            <a:r>
              <a:rPr lang="zh-CN" altLang="en-US" sz="2000" dirty="0">
                <a:latin typeface="黑体" panose="02010609060101010101" pitchFamily="2" charset="-122"/>
                <a:ea typeface="黑体" panose="02010609060101010101" pitchFamily="2" charset="-122"/>
                <a:cs typeface="黑体" panose="02010609060101010101" pitchFamily="2" charset="-122"/>
              </a:rPr>
              <a:t>分阶段进行实施效果的评价。</a:t>
            </a:r>
          </a:p>
        </p:txBody>
      </p:sp>
      <p:sp>
        <p:nvSpPr>
          <p:cNvPr id="21507" name="标题 9"/>
          <p:cNvSpPr/>
          <p:nvPr/>
        </p:nvSpPr>
        <p:spPr>
          <a:xfrm>
            <a:off x="1143000" y="914400"/>
            <a:ext cx="9462135"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护理干预</a:t>
            </a:r>
          </a:p>
        </p:txBody>
      </p:sp>
      <p:sp>
        <p:nvSpPr>
          <p:cNvPr id="2" name="矩形 1">
            <a:extLst>
              <a:ext uri="{FF2B5EF4-FFF2-40B4-BE49-F238E27FC236}">
                <a16:creationId xmlns:a16="http://schemas.microsoft.com/office/drawing/2014/main" id="{9CA3593E-A7EC-4C48-796C-161DA7C80142}"/>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任务二 代谢综合征病人的保健护理</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8"/>
          <p:cNvSpPr>
            <a:spLocks noGrp="1"/>
          </p:cNvSpPr>
          <p:nvPr>
            <p:ph type="subTitle" idx="4294967295"/>
          </p:nvPr>
        </p:nvSpPr>
        <p:spPr>
          <a:xfrm>
            <a:off x="1600200" y="1838325"/>
            <a:ext cx="9220200" cy="4505325"/>
          </a:xfrm>
        </p:spPr>
        <p:txBody>
          <a:bodyPr vert="horz" wrap="square" lIns="91440" tIns="45720" rIns="91440" bIns="45720" anchor="t" anchorCtr="0">
            <a:normAutofit/>
          </a:bodyPr>
          <a:lstStyle/>
          <a:p>
            <a:pPr eaLnBrk="1" hangingPunct="1">
              <a:buNone/>
            </a:pPr>
            <a:r>
              <a:rPr lang="zh-CN" altLang="en-US" sz="2000" dirty="0">
                <a:latin typeface="黑体" panose="02010609060101010101" pitchFamily="2" charset="-122"/>
                <a:ea typeface="黑体" panose="02010609060101010101" pitchFamily="2" charset="-122"/>
                <a:cs typeface="黑体" panose="02010609060101010101" pitchFamily="2" charset="-122"/>
              </a:rPr>
              <a:t>   </a:t>
            </a:r>
            <a:r>
              <a:rPr lang="en-US" altLang="zh-CN" sz="2000" dirty="0">
                <a:latin typeface="黑体" panose="02010609060101010101" pitchFamily="2" charset="-122"/>
                <a:ea typeface="黑体" panose="02010609060101010101" pitchFamily="2" charset="-122"/>
                <a:cs typeface="黑体" panose="02010609060101010101" pitchFamily="2" charset="-122"/>
              </a:rPr>
              <a:t>  </a:t>
            </a:r>
            <a:r>
              <a:rPr lang="zh-CN" altLang="en-US" sz="2000" dirty="0">
                <a:latin typeface="黑体" panose="02010609060101010101" pitchFamily="2" charset="-122"/>
                <a:ea typeface="黑体" panose="02010609060101010101" pitchFamily="2" charset="-122"/>
                <a:cs typeface="黑体" panose="02010609060101010101" pitchFamily="2" charset="-122"/>
              </a:rPr>
              <a:t> 世界卫生组织和国际高血压学会（</a:t>
            </a:r>
            <a:r>
              <a:rPr lang="en-US" altLang="zh-CN" sz="2000" dirty="0">
                <a:latin typeface="黑体" panose="02010609060101010101" pitchFamily="2" charset="-122"/>
                <a:ea typeface="黑体" panose="02010609060101010101" pitchFamily="2" charset="-122"/>
                <a:cs typeface="黑体" panose="02010609060101010101" pitchFamily="2" charset="-122"/>
              </a:rPr>
              <a:t>ISH</a:t>
            </a:r>
            <a:r>
              <a:rPr lang="zh-CN" altLang="en-US" sz="2000" dirty="0">
                <a:latin typeface="黑体" panose="02010609060101010101" pitchFamily="2" charset="-122"/>
                <a:ea typeface="黑体" panose="02010609060101010101" pitchFamily="2" charset="-122"/>
                <a:cs typeface="黑体" panose="02010609060101010101" pitchFamily="2" charset="-122"/>
              </a:rPr>
              <a:t>）最新公布的高血压标准为</a:t>
            </a:r>
            <a:r>
              <a:rPr lang="zh-CN" altLang="en-US" sz="2000" dirty="0">
                <a:solidFill>
                  <a:srgbClr val="CC0000"/>
                </a:solidFill>
                <a:latin typeface="黑体" panose="02010609060101010101" pitchFamily="2" charset="-122"/>
                <a:ea typeface="黑体" panose="02010609060101010101" pitchFamily="2" charset="-122"/>
                <a:cs typeface="黑体" panose="02010609060101010101" pitchFamily="2" charset="-122"/>
              </a:rPr>
              <a:t>收缩压≥</a:t>
            </a:r>
            <a:r>
              <a:rPr lang="en-US" altLang="zh-CN" sz="2000" dirty="0">
                <a:solidFill>
                  <a:srgbClr val="CC0000"/>
                </a:solidFill>
                <a:latin typeface="黑体" panose="02010609060101010101" pitchFamily="2" charset="-122"/>
                <a:ea typeface="黑体" panose="02010609060101010101" pitchFamily="2" charset="-122"/>
                <a:cs typeface="黑体" panose="02010609060101010101" pitchFamily="2" charset="-122"/>
              </a:rPr>
              <a:t>140 mmHg</a:t>
            </a:r>
            <a:r>
              <a:rPr lang="zh-CN" altLang="en-US" sz="2000" dirty="0">
                <a:solidFill>
                  <a:srgbClr val="CC0000"/>
                </a:solidFill>
                <a:latin typeface="黑体" panose="02010609060101010101" pitchFamily="2" charset="-122"/>
                <a:ea typeface="黑体" panose="02010609060101010101" pitchFamily="2" charset="-122"/>
                <a:cs typeface="黑体" panose="02010609060101010101" pitchFamily="2" charset="-122"/>
              </a:rPr>
              <a:t>和（或）舒张压≥</a:t>
            </a:r>
            <a:r>
              <a:rPr lang="en-US" altLang="zh-CN" sz="2000" dirty="0">
                <a:solidFill>
                  <a:srgbClr val="CC0000"/>
                </a:solidFill>
                <a:latin typeface="黑体" panose="02010609060101010101" pitchFamily="2" charset="-122"/>
                <a:ea typeface="黑体" panose="02010609060101010101" pitchFamily="2" charset="-122"/>
                <a:cs typeface="黑体" panose="02010609060101010101" pitchFamily="2" charset="-122"/>
              </a:rPr>
              <a:t>90 mmHg</a:t>
            </a:r>
            <a:r>
              <a:rPr lang="zh-CN" altLang="en-US" sz="2000" dirty="0">
                <a:latin typeface="黑体" panose="02010609060101010101" pitchFamily="2" charset="-122"/>
                <a:ea typeface="黑体" panose="02010609060101010101" pitchFamily="2" charset="-122"/>
                <a:cs typeface="黑体" panose="02010609060101010101" pitchFamily="2" charset="-122"/>
              </a:rPr>
              <a:t>时诊断为高血压。高血压可分为原发性和继发性两大类。</a:t>
            </a:r>
          </a:p>
          <a:p>
            <a:pPr eaLnBrk="1" hangingPunct="1">
              <a:lnSpc>
                <a:spcPct val="150000"/>
              </a:lnSpc>
              <a:buNone/>
            </a:pPr>
            <a:r>
              <a:rPr lang="zh-CN" altLang="en-US" sz="2000" dirty="0">
                <a:latin typeface="黑体" panose="02010609060101010101" pitchFamily="2" charset="-122"/>
                <a:ea typeface="黑体" panose="02010609060101010101" pitchFamily="2" charset="-122"/>
                <a:cs typeface="黑体" panose="02010609060101010101" pitchFamily="2" charset="-122"/>
              </a:rPr>
              <a:t>（一）危险因素 </a:t>
            </a:r>
          </a:p>
          <a:p>
            <a:pPr lvl="1" eaLnBrk="1" hangingPunct="1">
              <a:lnSpc>
                <a:spcPct val="90000"/>
              </a:lnSpc>
            </a:pPr>
            <a:r>
              <a:rPr lang="zh-CN" altLang="en-US" sz="2000" dirty="0">
                <a:latin typeface="黑体" panose="02010609060101010101" pitchFamily="2" charset="-122"/>
                <a:ea typeface="黑体" panose="02010609060101010101" pitchFamily="2" charset="-122"/>
                <a:cs typeface="黑体" panose="02010609060101010101" pitchFamily="2" charset="-122"/>
              </a:rPr>
              <a:t>原发性高血压与遗传、肥胖、精神紧张、摄盐过多等因素有关。此外，还与吸烟、血脂异常、缺少体力活动、糖尿病和胰岛素抵抗及精神、心理压力和社会因素有关。</a:t>
            </a:r>
          </a:p>
          <a:p>
            <a:pPr eaLnBrk="1" hangingPunct="1">
              <a:lnSpc>
                <a:spcPct val="150000"/>
              </a:lnSpc>
              <a:buNone/>
            </a:pPr>
            <a:r>
              <a:rPr lang="zh-CN" altLang="en-US" sz="2000" dirty="0">
                <a:latin typeface="黑体" panose="02010609060101010101" pitchFamily="2" charset="-122"/>
                <a:ea typeface="黑体" panose="02010609060101010101" pitchFamily="2" charset="-122"/>
                <a:cs typeface="黑体" panose="02010609060101010101" pitchFamily="2" charset="-122"/>
              </a:rPr>
              <a:t>（二）流行特点 </a:t>
            </a:r>
          </a:p>
          <a:p>
            <a:pPr lvl="1" eaLnBrk="1" hangingPunct="1">
              <a:lnSpc>
                <a:spcPct val="90000"/>
              </a:lnSpc>
            </a:pPr>
            <a:r>
              <a:rPr lang="zh-CN" altLang="en-US" sz="2000" dirty="0">
                <a:latin typeface="黑体" panose="02010609060101010101" pitchFamily="2" charset="-122"/>
                <a:ea typeface="黑体" panose="02010609060101010101" pitchFamily="2" charset="-122"/>
                <a:cs typeface="黑体" panose="02010609060101010101" pitchFamily="2" charset="-122"/>
              </a:rPr>
              <a:t>呈知晓率低、服药率低、控制率低（三低）现象。</a:t>
            </a:r>
            <a:endParaRPr lang="en-US" altLang="zh-CN" sz="2000" dirty="0">
              <a:latin typeface="黑体" panose="02010609060101010101" pitchFamily="2" charset="-122"/>
              <a:ea typeface="黑体" panose="02010609060101010101" pitchFamily="2" charset="-122"/>
              <a:cs typeface="黑体" panose="02010609060101010101" pitchFamily="2" charset="-122"/>
            </a:endParaRPr>
          </a:p>
        </p:txBody>
      </p:sp>
      <p:sp>
        <p:nvSpPr>
          <p:cNvPr id="23555" name="标题 9"/>
          <p:cNvSpPr/>
          <p:nvPr/>
        </p:nvSpPr>
        <p:spPr>
          <a:xfrm>
            <a:off x="2286000" y="990600"/>
            <a:ext cx="6771640"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概述</a:t>
            </a:r>
          </a:p>
        </p:txBody>
      </p:sp>
      <p:sp>
        <p:nvSpPr>
          <p:cNvPr id="2" name="矩形 1">
            <a:extLst>
              <a:ext uri="{FF2B5EF4-FFF2-40B4-BE49-F238E27FC236}">
                <a16:creationId xmlns:a16="http://schemas.microsoft.com/office/drawing/2014/main" id="{4E6F27DE-B771-03E7-5841-D2FB610D38FA}"/>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任务三 高血压病人的居家护理</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内容占位符 8"/>
          <p:cNvSpPr>
            <a:spLocks noGrp="1"/>
          </p:cNvSpPr>
          <p:nvPr>
            <p:ph type="subTitle" idx="4294967295"/>
          </p:nvPr>
        </p:nvSpPr>
        <p:spPr>
          <a:xfrm>
            <a:off x="1981200" y="1745615"/>
            <a:ext cx="8610600" cy="5008185"/>
          </a:xfrm>
        </p:spPr>
        <p:txBody>
          <a:bodyPr vert="horz" wrap="square" lIns="91440" tIns="45720" rIns="91440" bIns="45720" anchor="t" anchorCtr="0">
            <a:normAutofit lnSpcReduction="10000"/>
          </a:bodyPr>
          <a:lstStyle/>
          <a:p>
            <a:pPr marL="342900" lvl="1" indent="-342900" eaLnBrk="1" hangingPunct="1">
              <a:lnSpc>
                <a:spcPct val="90000"/>
              </a:lnSpc>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（一）非药物疗法</a:t>
            </a:r>
          </a:p>
          <a:p>
            <a:pPr marL="0" lvl="1" indent="0" eaLnBrk="1" hangingPunct="1">
              <a:lnSpc>
                <a:spcPct val="90000"/>
              </a:lnSpc>
              <a:buNone/>
            </a:pPr>
            <a:r>
              <a:rPr lang="en-US" altLang="zh-CN" sz="2000" dirty="0">
                <a:latin typeface="黑体" panose="02010609060101010101" pitchFamily="2" charset="-122"/>
                <a:ea typeface="黑体" panose="02010609060101010101" pitchFamily="2" charset="-122"/>
                <a:cs typeface="黑体" panose="02010609060101010101" pitchFamily="2" charset="-122"/>
              </a:rPr>
              <a:t>    </a:t>
            </a:r>
            <a:r>
              <a:rPr lang="zh-CN" altLang="en-US" sz="2000" dirty="0">
                <a:latin typeface="黑体" panose="02010609060101010101" pitchFamily="2" charset="-122"/>
                <a:ea typeface="黑体" panose="02010609060101010101" pitchFamily="2" charset="-122"/>
                <a:cs typeface="黑体" panose="02010609060101010101" pitchFamily="2" charset="-122"/>
              </a:rPr>
              <a:t>非药物疗法的主要手段有控制危险因素、自我管理调适、针灸、按摩音乐和气功等方法。</a:t>
            </a:r>
          </a:p>
          <a:p>
            <a:pPr marL="342900" lvl="1" indent="-342900" eaLnBrk="1" hangingPunct="1">
              <a:lnSpc>
                <a:spcPct val="90000"/>
              </a:lnSpc>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（二）药物治疗</a:t>
            </a:r>
          </a:p>
          <a:p>
            <a:pPr marL="342900" lvl="1" indent="-342900"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药物治疗原则</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）个体化原则</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）单药开始</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3</a:t>
            </a:r>
            <a:r>
              <a:rPr lang="zh-CN" altLang="en-US" sz="2000" dirty="0">
                <a:latin typeface="黑体" panose="02010609060101010101" pitchFamily="2" charset="-122"/>
                <a:ea typeface="黑体" panose="02010609060101010101" pitchFamily="2" charset="-122"/>
                <a:cs typeface="黑体" panose="02010609060101010101" pitchFamily="2" charset="-122"/>
              </a:rPr>
              <a:t>）根据药物疗效和病人耐受情况酌情增加该药剂量</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4</a:t>
            </a:r>
            <a:r>
              <a:rPr lang="zh-CN" altLang="en-US" sz="2000" dirty="0">
                <a:latin typeface="黑体" panose="02010609060101010101" pitchFamily="2" charset="-122"/>
                <a:ea typeface="黑体" panose="02010609060101010101" pitchFamily="2" charset="-122"/>
                <a:cs typeface="黑体" panose="02010609060101010101" pitchFamily="2" charset="-122"/>
              </a:rPr>
              <a:t>）联合用药优于大剂量单药治疗。</a:t>
            </a:r>
          </a:p>
          <a:p>
            <a:pPr marL="342900" lvl="1" indent="-342900"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降压药物</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）血管紧张素转换酶抑制剂</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）钙拮抗剂</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3</a:t>
            </a:r>
            <a:r>
              <a:rPr lang="zh-CN" altLang="en-US" sz="2000" dirty="0">
                <a:latin typeface="黑体" panose="02010609060101010101" pitchFamily="2" charset="-122"/>
                <a:ea typeface="黑体" panose="02010609060101010101" pitchFamily="2" charset="-122"/>
                <a:cs typeface="黑体" panose="02010609060101010101" pitchFamily="2" charset="-122"/>
              </a:rPr>
              <a:t>）血管扩张剂</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4</a:t>
            </a:r>
            <a:r>
              <a:rPr lang="zh-CN" altLang="en-US" sz="2000" dirty="0">
                <a:latin typeface="黑体" panose="02010609060101010101" pitchFamily="2" charset="-122"/>
                <a:ea typeface="黑体" panose="02010609060101010101" pitchFamily="2" charset="-122"/>
                <a:cs typeface="黑体" panose="02010609060101010101" pitchFamily="2" charset="-122"/>
              </a:rPr>
              <a:t>）交感神经系统降压药</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5</a:t>
            </a:r>
            <a:r>
              <a:rPr lang="zh-CN" altLang="en-US" sz="2000" dirty="0">
                <a:latin typeface="黑体" panose="02010609060101010101" pitchFamily="2" charset="-122"/>
                <a:ea typeface="黑体" panose="02010609060101010101" pitchFamily="2" charset="-122"/>
                <a:cs typeface="黑体" panose="02010609060101010101" pitchFamily="2" charset="-122"/>
              </a:rPr>
              <a:t>）利尿降压药</a:t>
            </a:r>
          </a:p>
        </p:txBody>
      </p:sp>
      <p:sp>
        <p:nvSpPr>
          <p:cNvPr id="24579" name="标题 9"/>
          <p:cNvSpPr/>
          <p:nvPr/>
        </p:nvSpPr>
        <p:spPr>
          <a:xfrm>
            <a:off x="2209800" y="946150"/>
            <a:ext cx="8288655"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治疗新观念</a:t>
            </a:r>
          </a:p>
        </p:txBody>
      </p:sp>
      <p:sp>
        <p:nvSpPr>
          <p:cNvPr id="2" name="矩形 1">
            <a:extLst>
              <a:ext uri="{FF2B5EF4-FFF2-40B4-BE49-F238E27FC236}">
                <a16:creationId xmlns:a16="http://schemas.microsoft.com/office/drawing/2014/main" id="{14C3F233-5254-B5CF-8A77-99A236B742C3}"/>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任务三 高血压病人的居家护理</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8"/>
          <p:cNvSpPr>
            <a:spLocks noGrp="1"/>
          </p:cNvSpPr>
          <p:nvPr>
            <p:ph type="subTitle" idx="4294967295"/>
          </p:nvPr>
        </p:nvSpPr>
        <p:spPr>
          <a:xfrm>
            <a:off x="2473960" y="1981200"/>
            <a:ext cx="9689465" cy="2895600"/>
          </a:xfrm>
        </p:spPr>
        <p:txBody>
          <a:bodyPr vert="horz" wrap="square" lIns="91440" tIns="45720" rIns="91440" bIns="45720" anchor="t" anchorCtr="0">
            <a:normAutofit/>
          </a:bodyPr>
          <a:lstStyle/>
          <a:p>
            <a:pPr marL="342900" lvl="1" indent="-342900" eaLnBrk="1" hangingPunct="1">
              <a:buClr>
                <a:schemeClr val="tx1"/>
              </a:buClr>
              <a:buNone/>
            </a:pPr>
            <a:r>
              <a:rPr lang="zh-CN" altLang="en-US" sz="2000" b="1" dirty="0">
                <a:latin typeface="黑体" panose="02010609060101010101" pitchFamily="2" charset="-122"/>
                <a:ea typeface="黑体" panose="02010609060101010101" pitchFamily="2" charset="-122"/>
                <a:cs typeface="黑体" panose="02010609060101010101" pitchFamily="2" charset="-122"/>
              </a:rPr>
              <a:t>（一）家庭环境要求</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1. </a:t>
            </a:r>
            <a:r>
              <a:rPr lang="zh-CN" altLang="en-US" sz="2000" dirty="0">
                <a:latin typeface="黑体" panose="02010609060101010101" pitchFamily="2" charset="-122"/>
                <a:ea typeface="黑体" panose="02010609060101010101" pitchFamily="2" charset="-122"/>
                <a:cs typeface="黑体" panose="02010609060101010101" pitchFamily="2" charset="-122"/>
              </a:rPr>
              <a:t>对病人关心体贴</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2. </a:t>
            </a:r>
            <a:r>
              <a:rPr lang="zh-CN" altLang="en-US" sz="2000" dirty="0">
                <a:latin typeface="黑体" panose="02010609060101010101" pitchFamily="2" charset="-122"/>
                <a:ea typeface="黑体" panose="02010609060101010101" pitchFamily="2" charset="-122"/>
                <a:cs typeface="黑体" panose="02010609060101010101" pitchFamily="2" charset="-122"/>
              </a:rPr>
              <a:t>从饮食起居方面照顾好病人 </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3. </a:t>
            </a:r>
            <a:r>
              <a:rPr lang="zh-CN" altLang="en-US" sz="2000" dirty="0">
                <a:latin typeface="黑体" panose="02010609060101010101" pitchFamily="2" charset="-122"/>
                <a:ea typeface="黑体" panose="02010609060101010101" pitchFamily="2" charset="-122"/>
                <a:cs typeface="黑体" panose="02010609060101010101" pitchFamily="2" charset="-122"/>
              </a:rPr>
              <a:t>注意观察病情变化 </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4. </a:t>
            </a:r>
            <a:r>
              <a:rPr lang="zh-CN" altLang="en-US" sz="2000" dirty="0">
                <a:latin typeface="黑体" panose="02010609060101010101" pitchFamily="2" charset="-122"/>
                <a:ea typeface="黑体" panose="02010609060101010101" pitchFamily="2" charset="-122"/>
                <a:cs typeface="黑体" panose="02010609060101010101" pitchFamily="2" charset="-122"/>
              </a:rPr>
              <a:t>了解高血压病的一般知识</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5. </a:t>
            </a:r>
            <a:r>
              <a:rPr lang="zh-CN" altLang="en-US" sz="2000" dirty="0">
                <a:latin typeface="黑体" panose="02010609060101010101" pitchFamily="2" charset="-122"/>
                <a:ea typeface="黑体" panose="02010609060101010101" pitchFamily="2" charset="-122"/>
                <a:cs typeface="黑体" panose="02010609060101010101" pitchFamily="2" charset="-122"/>
              </a:rPr>
              <a:t>掌握一些常用的护理技术 </a:t>
            </a:r>
          </a:p>
        </p:txBody>
      </p:sp>
      <p:sp>
        <p:nvSpPr>
          <p:cNvPr id="25603" name="标题 9"/>
          <p:cNvSpPr/>
          <p:nvPr/>
        </p:nvSpPr>
        <p:spPr>
          <a:xfrm>
            <a:off x="1752600" y="914400"/>
            <a:ext cx="8727440"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居家护理</a:t>
            </a:r>
          </a:p>
        </p:txBody>
      </p:sp>
      <p:sp>
        <p:nvSpPr>
          <p:cNvPr id="2" name="矩形 1">
            <a:extLst>
              <a:ext uri="{FF2B5EF4-FFF2-40B4-BE49-F238E27FC236}">
                <a16:creationId xmlns:a16="http://schemas.microsoft.com/office/drawing/2014/main" id="{1F12ED38-954F-1918-3BC6-7F9710DE66AC}"/>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任务三 高血压病人的居家护理</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8"/>
          <p:cNvSpPr>
            <a:spLocks noGrp="1"/>
          </p:cNvSpPr>
          <p:nvPr>
            <p:ph type="subTitle" idx="4294967295"/>
          </p:nvPr>
        </p:nvSpPr>
        <p:spPr>
          <a:xfrm>
            <a:off x="2971800" y="1752601"/>
            <a:ext cx="9448800" cy="4800600"/>
          </a:xfrm>
        </p:spPr>
        <p:txBody>
          <a:bodyPr vert="horz" wrap="square" lIns="91440" tIns="45720" rIns="91440" bIns="45720" anchor="t" anchorCtr="0">
            <a:normAutofit/>
          </a:bodyPr>
          <a:lstStyle/>
          <a:p>
            <a:pPr marL="342900" lvl="1" indent="-342900" eaLnBrk="1" hangingPunct="1">
              <a:buClr>
                <a:schemeClr val="tx1"/>
              </a:buClr>
              <a:buNone/>
            </a:pPr>
            <a:r>
              <a:rPr lang="zh-CN" altLang="en-US" sz="2000" b="1" dirty="0">
                <a:latin typeface="黑体" panose="02010609060101010101" pitchFamily="2" charset="-122"/>
                <a:ea typeface="黑体" panose="02010609060101010101" pitchFamily="2" charset="-122"/>
                <a:cs typeface="黑体" panose="02010609060101010101" pitchFamily="2" charset="-122"/>
              </a:rPr>
              <a:t>（二）病人自我管理</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1. </a:t>
            </a:r>
            <a:r>
              <a:rPr lang="zh-CN" altLang="en-US" sz="2000" dirty="0">
                <a:latin typeface="黑体" panose="02010609060101010101" pitchFamily="2" charset="-122"/>
                <a:ea typeface="黑体" panose="02010609060101010101" pitchFamily="2" charset="-122"/>
                <a:cs typeface="黑体" panose="02010609060101010101" pitchFamily="2" charset="-122"/>
              </a:rPr>
              <a:t>了解高血压病相关知识 </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2. </a:t>
            </a:r>
            <a:r>
              <a:rPr lang="zh-CN" altLang="en-US" sz="2000" dirty="0">
                <a:latin typeface="黑体" panose="02010609060101010101" pitchFamily="2" charset="-122"/>
                <a:ea typeface="黑体" panose="02010609060101010101" pitchFamily="2" charset="-122"/>
                <a:cs typeface="黑体" panose="02010609060101010101" pitchFamily="2" charset="-122"/>
              </a:rPr>
              <a:t>按医嘱坚持长期服药</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3. </a:t>
            </a:r>
            <a:r>
              <a:rPr lang="zh-CN" altLang="en-US" sz="2000" dirty="0">
                <a:latin typeface="黑体" panose="02010609060101010101" pitchFamily="2" charset="-122"/>
                <a:ea typeface="黑体" panose="02010609060101010101" pitchFamily="2" charset="-122"/>
                <a:cs typeface="黑体" panose="02010609060101010101" pitchFamily="2" charset="-122"/>
              </a:rPr>
              <a:t>定期复诊 </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4. </a:t>
            </a:r>
            <a:r>
              <a:rPr lang="zh-CN" altLang="en-US" sz="2000" dirty="0">
                <a:latin typeface="黑体" panose="02010609060101010101" pitchFamily="2" charset="-122"/>
                <a:ea typeface="黑体" panose="02010609060101010101" pitchFamily="2" charset="-122"/>
                <a:cs typeface="黑体" panose="02010609060101010101" pitchFamily="2" charset="-122"/>
              </a:rPr>
              <a:t>养成良好的生活习惯，适当参与运动 </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）控制热能的摄入</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）限制脂肪的摄入</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3</a:t>
            </a:r>
            <a:r>
              <a:rPr lang="zh-CN" altLang="en-US" sz="2000" dirty="0">
                <a:latin typeface="黑体" panose="02010609060101010101" pitchFamily="2" charset="-122"/>
                <a:ea typeface="黑体" panose="02010609060101010101" pitchFamily="2" charset="-122"/>
                <a:cs typeface="黑体" panose="02010609060101010101" pitchFamily="2" charset="-122"/>
              </a:rPr>
              <a:t>）适量摄入蛋白质</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4</a:t>
            </a:r>
            <a:r>
              <a:rPr lang="zh-CN" altLang="en-US" sz="2000" dirty="0">
                <a:latin typeface="黑体" panose="02010609060101010101" pitchFamily="2" charset="-122"/>
                <a:ea typeface="黑体" panose="02010609060101010101" pitchFamily="2" charset="-122"/>
                <a:cs typeface="黑体" panose="02010609060101010101" pitchFamily="2" charset="-122"/>
              </a:rPr>
              <a:t>）多吃含钾、钙丰富而含钠低的食品</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5</a:t>
            </a:r>
            <a:r>
              <a:rPr lang="zh-CN" altLang="en-US" sz="2000" dirty="0">
                <a:latin typeface="黑体" panose="02010609060101010101" pitchFamily="2" charset="-122"/>
                <a:ea typeface="黑体" panose="02010609060101010101" pitchFamily="2" charset="-122"/>
                <a:cs typeface="黑体" panose="02010609060101010101" pitchFamily="2" charset="-122"/>
              </a:rPr>
              <a:t>）膳食宜清淡，减少钠盐的摄入</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6. </a:t>
            </a:r>
            <a:r>
              <a:rPr lang="zh-CN" altLang="en-US" sz="2000" dirty="0">
                <a:latin typeface="黑体" panose="02010609060101010101" pitchFamily="2" charset="-122"/>
                <a:ea typeface="黑体" panose="02010609060101010101" pitchFamily="2" charset="-122"/>
                <a:cs typeface="黑体" panose="02010609060101010101" pitchFamily="2" charset="-122"/>
              </a:rPr>
              <a:t>调整自己的心理精神状态和情绪 </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7. </a:t>
            </a:r>
            <a:r>
              <a:rPr lang="zh-CN" altLang="en-US" sz="2000" dirty="0">
                <a:latin typeface="黑体" panose="02010609060101010101" pitchFamily="2" charset="-122"/>
                <a:ea typeface="黑体" panose="02010609060101010101" pitchFamily="2" charset="-122"/>
                <a:cs typeface="黑体" panose="02010609060101010101" pitchFamily="2" charset="-122"/>
              </a:rPr>
              <a:t>养成良好的起居习惯</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8. </a:t>
            </a:r>
            <a:r>
              <a:rPr lang="zh-CN" altLang="en-US" sz="2000" dirty="0">
                <a:latin typeface="黑体" panose="02010609060101010101" pitchFamily="2" charset="-122"/>
                <a:ea typeface="黑体" panose="02010609060101010101" pitchFamily="2" charset="-122"/>
                <a:cs typeface="黑体" panose="02010609060101010101" pitchFamily="2" charset="-122"/>
              </a:rPr>
              <a:t>养成良好的生活习惯</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9. </a:t>
            </a:r>
            <a:r>
              <a:rPr lang="zh-CN" altLang="en-US" sz="2000" dirty="0">
                <a:latin typeface="黑体" panose="02010609060101010101" pitchFamily="2" charset="-122"/>
                <a:ea typeface="黑体" panose="02010609060101010101" pitchFamily="2" charset="-122"/>
                <a:cs typeface="黑体" panose="02010609060101010101" pitchFamily="2" charset="-122"/>
              </a:rPr>
              <a:t>性生活应节制</a:t>
            </a:r>
          </a:p>
        </p:txBody>
      </p:sp>
      <p:sp>
        <p:nvSpPr>
          <p:cNvPr id="25603" name="标题 9"/>
          <p:cNvSpPr/>
          <p:nvPr/>
        </p:nvSpPr>
        <p:spPr>
          <a:xfrm>
            <a:off x="1676400" y="946150"/>
            <a:ext cx="8727440"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居家护理</a:t>
            </a:r>
          </a:p>
        </p:txBody>
      </p:sp>
      <p:sp>
        <p:nvSpPr>
          <p:cNvPr id="2" name="矩形 1">
            <a:extLst>
              <a:ext uri="{FF2B5EF4-FFF2-40B4-BE49-F238E27FC236}">
                <a16:creationId xmlns:a16="http://schemas.microsoft.com/office/drawing/2014/main" id="{E5CBEEBA-A3F7-CFF4-D0A1-D18912B1014E}"/>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任务三 高血压病人的居家护理</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2"/>
          <p:cNvSpPr/>
          <p:nvPr/>
        </p:nvSpPr>
        <p:spPr>
          <a:xfrm>
            <a:off x="838200" y="1600200"/>
            <a:ext cx="11016615" cy="4508500"/>
          </a:xfrm>
          <a:prstGeom prst="rect">
            <a:avLst/>
          </a:prstGeom>
          <a:noFill/>
          <a:ln w="9525">
            <a:noFill/>
          </a:ln>
        </p:spPr>
        <p:txBody>
          <a:bodyPr wrap="square">
            <a:noAutofit/>
          </a:bodyPr>
          <a:lstStyle/>
          <a:p>
            <a:pPr>
              <a:lnSpc>
                <a:spcPct val="180000"/>
              </a:lnSpc>
            </a:pPr>
            <a:r>
              <a:rPr lang="zh-CN" altLang="en-US" sz="2000" b="1" dirty="0">
                <a:latin typeface="黑体" panose="02010609060101010101" pitchFamily="2" charset="-122"/>
                <a:ea typeface="黑体" panose="02010609060101010101" pitchFamily="2" charset="-122"/>
              </a:rPr>
              <a:t>冠状动脉粥样硬化性心脏病</a:t>
            </a:r>
            <a:r>
              <a:rPr lang="zh-CN" altLang="en-US" sz="2000" dirty="0">
                <a:latin typeface="黑体" panose="02010609060101010101" pitchFamily="2" charset="-122"/>
                <a:ea typeface="黑体" panose="02010609060101010101" pitchFamily="2" charset="-122"/>
              </a:rPr>
              <a:t>：简称冠心病，是指冠状动脉粥样硬化使血管腔狭窄、阻塞，导致心肌缺血缺氧甚至坏死而引起的心脏病，它和冠状动脉功能性改变（痉挛）一起，统称为冠状动脉性心脏病。</a:t>
            </a:r>
          </a:p>
        </p:txBody>
      </p:sp>
      <p:sp>
        <p:nvSpPr>
          <p:cNvPr id="2" name="矩形 1">
            <a:extLst>
              <a:ext uri="{FF2B5EF4-FFF2-40B4-BE49-F238E27FC236}">
                <a16:creationId xmlns:a16="http://schemas.microsoft.com/office/drawing/2014/main" id="{4D81C9A9-9C61-529D-5E44-618A399FF1BE}"/>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任务四 冠心病病人的居家护理</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内容占位符 8"/>
          <p:cNvSpPr>
            <a:spLocks noGrp="1"/>
          </p:cNvSpPr>
          <p:nvPr>
            <p:ph type="subTitle" idx="4294967295"/>
          </p:nvPr>
        </p:nvSpPr>
        <p:spPr>
          <a:xfrm>
            <a:off x="1143001" y="2212975"/>
            <a:ext cx="10134600" cy="3756660"/>
          </a:xfrm>
        </p:spPr>
        <p:txBody>
          <a:bodyPr vert="horz" wrap="square" lIns="91440" tIns="45720" rIns="91440" bIns="45720" anchor="t" anchorCtr="0">
            <a:normAutofit/>
          </a:bodyPr>
          <a:lstStyle/>
          <a:p>
            <a:pPr marL="342900" lvl="1" indent="-342900" eaLnBrk="1" hangingPunct="1">
              <a:lnSpc>
                <a:spcPct val="240000"/>
              </a:lnSpc>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   </a:t>
            </a:r>
            <a:r>
              <a:rPr lang="en-US" altLang="zh-CN" sz="2000" dirty="0">
                <a:latin typeface="黑体" panose="02010609060101010101" pitchFamily="2" charset="-122"/>
                <a:ea typeface="黑体" panose="02010609060101010101" pitchFamily="2" charset="-122"/>
                <a:cs typeface="黑体" panose="02010609060101010101" pitchFamily="2" charset="-122"/>
              </a:rPr>
              <a:t>   </a:t>
            </a:r>
            <a:r>
              <a:rPr lang="zh-CN" altLang="en-US" sz="2000" dirty="0">
                <a:latin typeface="黑体" panose="02010609060101010101" pitchFamily="2" charset="-122"/>
                <a:ea typeface="黑体" panose="02010609060101010101" pitchFamily="2" charset="-122"/>
                <a:cs typeface="黑体" panose="02010609060101010101" pitchFamily="2" charset="-122"/>
              </a:rPr>
              <a:t> ①高脂血症</a:t>
            </a:r>
            <a:r>
              <a:rPr lang="en-US" altLang="zh-CN" sz="2000" dirty="0">
                <a:latin typeface="黑体" panose="02010609060101010101" pitchFamily="2" charset="-122"/>
                <a:ea typeface="黑体" panose="02010609060101010101" pitchFamily="2" charset="-122"/>
                <a:cs typeface="黑体" panose="02010609060101010101" pitchFamily="2" charset="-122"/>
              </a:rPr>
              <a:t>;②</a:t>
            </a:r>
            <a:r>
              <a:rPr lang="zh-CN" altLang="en-US" sz="2000" dirty="0">
                <a:latin typeface="黑体" panose="02010609060101010101" pitchFamily="2" charset="-122"/>
                <a:ea typeface="黑体" panose="02010609060101010101" pitchFamily="2" charset="-122"/>
                <a:cs typeface="黑体" panose="02010609060101010101" pitchFamily="2" charset="-122"/>
              </a:rPr>
              <a:t>高血压</a:t>
            </a:r>
            <a:r>
              <a:rPr lang="en-US" altLang="zh-CN" sz="2000" dirty="0">
                <a:latin typeface="黑体" panose="02010609060101010101" pitchFamily="2" charset="-122"/>
                <a:ea typeface="黑体" panose="02010609060101010101" pitchFamily="2" charset="-122"/>
                <a:cs typeface="黑体" panose="02010609060101010101" pitchFamily="2" charset="-122"/>
              </a:rPr>
              <a:t>;③</a:t>
            </a:r>
            <a:r>
              <a:rPr lang="zh-CN" altLang="en-US" sz="2000" dirty="0">
                <a:latin typeface="黑体" panose="02010609060101010101" pitchFamily="2" charset="-122"/>
                <a:ea typeface="黑体" panose="02010609060101010101" pitchFamily="2" charset="-122"/>
                <a:cs typeface="黑体" panose="02010609060101010101" pitchFamily="2" charset="-122"/>
              </a:rPr>
              <a:t>糖尿病</a:t>
            </a:r>
            <a:r>
              <a:rPr lang="en-US" altLang="zh-CN" sz="2000" dirty="0">
                <a:latin typeface="黑体" panose="02010609060101010101" pitchFamily="2" charset="-122"/>
                <a:ea typeface="黑体" panose="02010609060101010101" pitchFamily="2" charset="-122"/>
                <a:cs typeface="黑体" panose="02010609060101010101" pitchFamily="2" charset="-122"/>
              </a:rPr>
              <a:t>;④</a:t>
            </a:r>
            <a:r>
              <a:rPr lang="zh-CN" altLang="en-US" sz="2000" dirty="0">
                <a:latin typeface="黑体" panose="02010609060101010101" pitchFamily="2" charset="-122"/>
                <a:ea typeface="黑体" panose="02010609060101010101" pitchFamily="2" charset="-122"/>
                <a:cs typeface="黑体" panose="02010609060101010101" pitchFamily="2" charset="-122"/>
              </a:rPr>
              <a:t>肥胖</a:t>
            </a:r>
            <a:r>
              <a:rPr lang="en-US" altLang="zh-CN" sz="2000" dirty="0">
                <a:latin typeface="黑体" panose="02010609060101010101" pitchFamily="2" charset="-122"/>
                <a:ea typeface="黑体" panose="02010609060101010101" pitchFamily="2" charset="-122"/>
                <a:cs typeface="黑体" panose="02010609060101010101" pitchFamily="2" charset="-122"/>
              </a:rPr>
              <a:t>;⑤</a:t>
            </a:r>
            <a:r>
              <a:rPr lang="zh-CN" altLang="en-US" sz="2000" dirty="0">
                <a:latin typeface="黑体" panose="02010609060101010101" pitchFamily="2" charset="-122"/>
                <a:ea typeface="黑体" panose="02010609060101010101" pitchFamily="2" charset="-122"/>
                <a:cs typeface="黑体" panose="02010609060101010101" pitchFamily="2" charset="-122"/>
              </a:rPr>
              <a:t>吸烟。</a:t>
            </a:r>
          </a:p>
          <a:p>
            <a:pPr marL="342900" lvl="1" indent="-342900" eaLnBrk="1" hangingPunct="1">
              <a:lnSpc>
                <a:spcPct val="240000"/>
              </a:lnSpc>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    </a:t>
            </a:r>
            <a:r>
              <a:rPr lang="en-US" altLang="zh-CN" sz="2000" dirty="0">
                <a:latin typeface="黑体" panose="02010609060101010101" pitchFamily="2" charset="-122"/>
                <a:ea typeface="黑体" panose="02010609060101010101" pitchFamily="2" charset="-122"/>
                <a:cs typeface="黑体" panose="02010609060101010101" pitchFamily="2" charset="-122"/>
              </a:rPr>
              <a:t>  </a:t>
            </a:r>
            <a:r>
              <a:rPr lang="zh-CN" altLang="en-US" sz="2000" dirty="0">
                <a:latin typeface="黑体" panose="02010609060101010101" pitchFamily="2" charset="-122"/>
                <a:ea typeface="黑体" panose="02010609060101010101" pitchFamily="2" charset="-122"/>
                <a:cs typeface="黑体" panose="02010609060101010101" pitchFamily="2" charset="-122"/>
              </a:rPr>
              <a:t>其他相关因素有：高龄、雌激素减少、</a:t>
            </a:r>
            <a:r>
              <a:rPr lang="en-US" altLang="zh-CN" sz="2000" dirty="0">
                <a:latin typeface="黑体" panose="02010609060101010101" pitchFamily="2" charset="-122"/>
                <a:ea typeface="黑体" panose="02010609060101010101" pitchFamily="2" charset="-122"/>
                <a:cs typeface="黑体" panose="02010609060101010101" pitchFamily="2" charset="-122"/>
              </a:rPr>
              <a:t>A</a:t>
            </a:r>
            <a:r>
              <a:rPr lang="zh-CN" altLang="en-US" sz="2000" dirty="0">
                <a:latin typeface="黑体" panose="02010609060101010101" pitchFamily="2" charset="-122"/>
                <a:ea typeface="黑体" panose="02010609060101010101" pitchFamily="2" charset="-122"/>
                <a:cs typeface="黑体" panose="02010609060101010101" pitchFamily="2" charset="-122"/>
              </a:rPr>
              <a:t>型性格、缺少活动、过量饮酒、精神压力、家族史、纤维蛋白原增高及某些微量元素的异常等。</a:t>
            </a:r>
          </a:p>
        </p:txBody>
      </p:sp>
      <p:sp>
        <p:nvSpPr>
          <p:cNvPr id="28675" name="标题 9"/>
          <p:cNvSpPr/>
          <p:nvPr/>
        </p:nvSpPr>
        <p:spPr>
          <a:xfrm>
            <a:off x="2209800" y="1219200"/>
            <a:ext cx="8166100"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危险因素</a:t>
            </a:r>
          </a:p>
        </p:txBody>
      </p:sp>
      <p:sp>
        <p:nvSpPr>
          <p:cNvPr id="2" name="矩形 1">
            <a:extLst>
              <a:ext uri="{FF2B5EF4-FFF2-40B4-BE49-F238E27FC236}">
                <a16:creationId xmlns:a16="http://schemas.microsoft.com/office/drawing/2014/main" id="{047E249E-157D-AA79-25A6-EA01B8396C6E}"/>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任务四 冠心病病人的居家护理</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内容占位符 8"/>
          <p:cNvSpPr>
            <a:spLocks noGrp="1"/>
          </p:cNvSpPr>
          <p:nvPr>
            <p:ph type="subTitle" idx="4294967295"/>
          </p:nvPr>
        </p:nvSpPr>
        <p:spPr>
          <a:xfrm>
            <a:off x="2133600" y="2078990"/>
            <a:ext cx="9296400" cy="4169410"/>
          </a:xfrm>
        </p:spPr>
        <p:txBody>
          <a:bodyPr vert="horz" wrap="square" lIns="91440" tIns="45720" rIns="91440" bIns="45720" anchor="t" anchorCtr="0">
            <a:normAutofit/>
          </a:bodyPr>
          <a:lstStyle/>
          <a:p>
            <a:pPr marL="342900" lvl="1" indent="-342900" eaLnBrk="1" hangingPunct="1">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（一）心绞痛</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1. </a:t>
            </a:r>
            <a:r>
              <a:rPr lang="zh-CN" altLang="en-US" sz="2000" dirty="0">
                <a:latin typeface="黑体" panose="02010609060101010101" pitchFamily="2" charset="-122"/>
                <a:ea typeface="黑体" panose="02010609060101010101" pitchFamily="2" charset="-122"/>
                <a:cs typeface="黑体" panose="02010609060101010101" pitchFamily="2" charset="-122"/>
              </a:rPr>
              <a:t>突发的胸痛</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2. </a:t>
            </a:r>
            <a:r>
              <a:rPr lang="zh-CN" altLang="en-US" sz="2000" dirty="0">
                <a:latin typeface="黑体" panose="02010609060101010101" pitchFamily="2" charset="-122"/>
                <a:ea typeface="黑体" panose="02010609060101010101" pitchFamily="2" charset="-122"/>
                <a:cs typeface="黑体" panose="02010609060101010101" pitchFamily="2" charset="-122"/>
              </a:rPr>
              <a:t>疼痛性质为缩窄性、窒息性或严重的压迫感</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3. </a:t>
            </a:r>
            <a:r>
              <a:rPr lang="zh-CN" altLang="en-US" sz="2000" dirty="0">
                <a:latin typeface="黑体" panose="02010609060101010101" pitchFamily="2" charset="-122"/>
                <a:ea typeface="黑体" panose="02010609060101010101" pitchFamily="2" charset="-122"/>
                <a:cs typeface="黑体" panose="02010609060101010101" pitchFamily="2" charset="-122"/>
              </a:rPr>
              <a:t>常见诱因为劳累、激动、受寒和饱餐等</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4. </a:t>
            </a:r>
            <a:r>
              <a:rPr lang="zh-CN" altLang="en-US" sz="2000" dirty="0">
                <a:latin typeface="黑体" panose="02010609060101010101" pitchFamily="2" charset="-122"/>
                <a:ea typeface="黑体" panose="02010609060101010101" pitchFamily="2" charset="-122"/>
                <a:cs typeface="黑体" panose="02010609060101010101" pitchFamily="2" charset="-122"/>
              </a:rPr>
              <a:t>持续时间</a:t>
            </a:r>
            <a:r>
              <a:rPr lang="en-US" altLang="zh-CN" sz="2000" dirty="0">
                <a:latin typeface="黑体" panose="02010609060101010101" pitchFamily="2" charset="-122"/>
                <a:ea typeface="黑体" panose="02010609060101010101" pitchFamily="2" charset="-122"/>
                <a:cs typeface="黑体" panose="02010609060101010101" pitchFamily="2" charset="-122"/>
              </a:rPr>
              <a:t>l</a:t>
            </a: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5 </a:t>
            </a:r>
            <a:r>
              <a:rPr lang="zh-CN" altLang="en-US" sz="2000" dirty="0">
                <a:latin typeface="黑体" panose="02010609060101010101" pitchFamily="2" charset="-122"/>
                <a:ea typeface="黑体" panose="02010609060101010101" pitchFamily="2" charset="-122"/>
                <a:cs typeface="黑体" panose="02010609060101010101" pitchFamily="2" charset="-122"/>
              </a:rPr>
              <a:t>分钟，很少超过</a:t>
            </a:r>
            <a:r>
              <a:rPr lang="en-US" altLang="zh-CN" sz="2000" dirty="0">
                <a:latin typeface="黑体" panose="02010609060101010101" pitchFamily="2" charset="-122"/>
                <a:ea typeface="黑体" panose="02010609060101010101" pitchFamily="2" charset="-122"/>
                <a:cs typeface="黑体" panose="02010609060101010101" pitchFamily="2" charset="-122"/>
              </a:rPr>
              <a:t>15 </a:t>
            </a:r>
            <a:r>
              <a:rPr lang="zh-CN" altLang="en-US" sz="2000" dirty="0">
                <a:latin typeface="黑体" panose="02010609060101010101" pitchFamily="2" charset="-122"/>
                <a:ea typeface="黑体" panose="02010609060101010101" pitchFamily="2" charset="-122"/>
                <a:cs typeface="黑体" panose="02010609060101010101" pitchFamily="2" charset="-122"/>
              </a:rPr>
              <a:t>分钟。</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5. </a:t>
            </a:r>
            <a:r>
              <a:rPr lang="zh-CN" altLang="en-US" sz="2000" dirty="0">
                <a:latin typeface="黑体" panose="02010609060101010101" pitchFamily="2" charset="-122"/>
                <a:ea typeface="黑体" panose="02010609060101010101" pitchFamily="2" charset="-122"/>
                <a:cs typeface="黑体" panose="02010609060101010101" pitchFamily="2" charset="-122"/>
              </a:rPr>
              <a:t>休息或含服硝酸甘油后迅速缓解</a:t>
            </a:r>
          </a:p>
          <a:p>
            <a:pPr marL="342900" lvl="1" indent="-342900" eaLnBrk="1" hangingPunct="1"/>
            <a:r>
              <a:rPr lang="zh-CN" altLang="en-US" sz="2000" dirty="0">
                <a:latin typeface="黑体" panose="02010609060101010101" pitchFamily="2" charset="-122"/>
                <a:ea typeface="黑体" panose="02010609060101010101" pitchFamily="2" charset="-122"/>
                <a:cs typeface="黑体" panose="02010609060101010101" pitchFamily="2" charset="-122"/>
              </a:rPr>
              <a:t>心绞痛发作分为劳累性、自发性及混合性三种，除劳累性心绞痛为稳定型心绞痛外，其他各型常统称为不稳定型心绞痛。</a:t>
            </a:r>
          </a:p>
          <a:p>
            <a:pPr marL="342900" lvl="1" indent="-342900" eaLnBrk="1" hangingPunct="1">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（二）心肌梗死</a:t>
            </a:r>
          </a:p>
          <a:p>
            <a:pPr marL="342900" lvl="1" indent="-342900" eaLnBrk="1" hangingPunct="1"/>
            <a:r>
              <a:rPr lang="zh-CN" altLang="en-US" sz="2000" dirty="0">
                <a:latin typeface="黑体" panose="02010609060101010101" pitchFamily="2" charset="-122"/>
                <a:ea typeface="黑体" panose="02010609060101010101" pitchFamily="2" charset="-122"/>
                <a:cs typeface="黑体" panose="02010609060101010101" pitchFamily="2" charset="-122"/>
              </a:rPr>
              <a:t>心肌梗死是指在冠状动脉病变基础上，心肌供血急剧减少或中断，造成心肌缺血性坏死。临床上表现为胸骨后剧烈疼痛、心律失常、休克、心力衰竭和发热、白细胞增高、血沉增快等。</a:t>
            </a:r>
            <a:endParaRPr lang="en-US" altLang="zh-CN" sz="2000" dirty="0">
              <a:latin typeface="黑体" panose="02010609060101010101" pitchFamily="2" charset="-122"/>
              <a:ea typeface="黑体" panose="02010609060101010101" pitchFamily="2" charset="-122"/>
              <a:cs typeface="黑体" panose="02010609060101010101" pitchFamily="2" charset="-122"/>
            </a:endParaRPr>
          </a:p>
        </p:txBody>
      </p:sp>
      <p:sp>
        <p:nvSpPr>
          <p:cNvPr id="29699" name="标题 9"/>
          <p:cNvSpPr/>
          <p:nvPr/>
        </p:nvSpPr>
        <p:spPr>
          <a:xfrm>
            <a:off x="1905000" y="1219200"/>
            <a:ext cx="8288655"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临床特征</a:t>
            </a:r>
          </a:p>
        </p:txBody>
      </p:sp>
      <p:sp>
        <p:nvSpPr>
          <p:cNvPr id="2" name="矩形 1">
            <a:extLst>
              <a:ext uri="{FF2B5EF4-FFF2-40B4-BE49-F238E27FC236}">
                <a16:creationId xmlns:a16="http://schemas.microsoft.com/office/drawing/2014/main" id="{7C11D9E4-7CB1-94E4-3AB3-54212660C03F}"/>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任务四 冠心病病人的居家护理</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8"/>
          <p:cNvSpPr>
            <a:spLocks noGrp="1"/>
          </p:cNvSpPr>
          <p:nvPr>
            <p:ph type="subTitle" idx="4294967295"/>
          </p:nvPr>
        </p:nvSpPr>
        <p:spPr>
          <a:xfrm>
            <a:off x="1676400" y="1790065"/>
            <a:ext cx="9448800" cy="4229735"/>
          </a:xfrm>
        </p:spPr>
        <p:txBody>
          <a:bodyPr vert="horz" wrap="square" lIns="91440" tIns="45720" rIns="91440" bIns="45720" anchor="t" anchorCtr="0">
            <a:normAutofit/>
          </a:bodyPr>
          <a:lstStyle/>
          <a:p>
            <a:pPr marL="342900" lvl="1" indent="-342900" eaLnBrk="1" hangingPunct="1">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（一）康复锻炼</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冠心病分级康复处理</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发病前期和</a:t>
            </a:r>
            <a:r>
              <a:rPr lang="en-US" altLang="zh-CN" sz="2000" dirty="0">
                <a:latin typeface="黑体" panose="02010609060101010101" pitchFamily="2" charset="-122"/>
                <a:ea typeface="黑体" panose="02010609060101010101" pitchFamily="2" charset="-122"/>
                <a:cs typeface="黑体" panose="02010609060101010101" pitchFamily="2" charset="-122"/>
              </a:rPr>
              <a:t>Ⅲ</a:t>
            </a:r>
            <a:r>
              <a:rPr lang="zh-CN" altLang="en-US" sz="2000" dirty="0">
                <a:latin typeface="黑体" panose="02010609060101010101" pitchFamily="2" charset="-122"/>
                <a:ea typeface="黑体" panose="02010609060101010101" pitchFamily="2" charset="-122"/>
                <a:cs typeface="黑体" panose="02010609060101010101" pitchFamily="2" charset="-122"/>
              </a:rPr>
              <a:t>期康复锻炼 </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3.</a:t>
            </a:r>
            <a:r>
              <a:rPr lang="zh-CN" altLang="en-US" sz="2000" dirty="0">
                <a:latin typeface="黑体" panose="02010609060101010101" pitchFamily="2" charset="-122"/>
                <a:ea typeface="黑体" panose="02010609060101010101" pitchFamily="2" charset="-122"/>
                <a:cs typeface="黑体" panose="02010609060101010101" pitchFamily="2" charset="-122"/>
              </a:rPr>
              <a:t>锻炼时注意事项 </a:t>
            </a:r>
          </a:p>
          <a:p>
            <a:pPr marL="342900" lvl="1" indent="-342900" eaLnBrk="1" hangingPunct="1">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（二）饮食护理</a:t>
            </a:r>
          </a:p>
          <a:p>
            <a:pPr marL="342900" lvl="1" indent="-342900" eaLnBrk="1" hangingPunct="1"/>
            <a:r>
              <a:rPr lang="zh-CN" altLang="en-US" sz="2000" dirty="0">
                <a:latin typeface="黑体" panose="02010609060101010101" pitchFamily="2" charset="-122"/>
                <a:ea typeface="黑体" panose="02010609060101010101" pitchFamily="2" charset="-122"/>
                <a:cs typeface="黑体" panose="02010609060101010101" pitchFamily="2" charset="-122"/>
              </a:rPr>
              <a:t>饮食原则：以清淡、富含营养、低盐、低脂肪、多纤维素及多维生素食品为主。进食时，要避免暴饮暴食、过饥过饱、过凉过热，同时也要尽量少饮酒或不饮酒，严禁吸烟。</a:t>
            </a:r>
          </a:p>
          <a:p>
            <a:pPr marL="342900" lvl="1" indent="-342900" eaLnBrk="1" hangingPunct="1">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（三）心理调护</a:t>
            </a:r>
          </a:p>
          <a:p>
            <a:pPr marL="342900" lvl="1" indent="-342900" eaLnBrk="1" hangingPunct="1"/>
            <a:r>
              <a:rPr lang="zh-CN" altLang="en-US" sz="2000" dirty="0">
                <a:latin typeface="黑体" panose="02010609060101010101" pitchFamily="2" charset="-122"/>
                <a:ea typeface="黑体" panose="02010609060101010101" pitchFamily="2" charset="-122"/>
                <a:cs typeface="黑体" panose="02010609060101010101" pitchFamily="2" charset="-122"/>
              </a:rPr>
              <a:t>冠心病病人的行为心理疗法也就是自我放松疗法，是一种在医生指导下，主要由病人自己控制的治疗方法。常用的放松疗法有：</a:t>
            </a:r>
          </a:p>
          <a:p>
            <a:pPr marL="342900" lvl="1" indent="-342900" eaLnBrk="1" hangingPunct="1">
              <a:buFont typeface="Wingdings" panose="05000000000000000000" pitchFamily="2" charset="2"/>
              <a:buNone/>
            </a:pPr>
            <a:r>
              <a:rPr lang="en-US" altLang="zh-CN" sz="2000" dirty="0">
                <a:latin typeface="黑体" panose="02010609060101010101" pitchFamily="2" charset="-122"/>
                <a:ea typeface="黑体" panose="02010609060101010101" pitchFamily="2" charset="-122"/>
                <a:cs typeface="黑体" panose="02010609060101010101" pitchFamily="2" charset="-122"/>
              </a:rPr>
              <a:t>    1. </a:t>
            </a:r>
            <a:r>
              <a:rPr lang="zh-CN" altLang="en-US" sz="2000" dirty="0">
                <a:latin typeface="黑体" panose="02010609060101010101" pitchFamily="2" charset="-122"/>
                <a:ea typeface="黑体" panose="02010609060101010101" pitchFamily="2" charset="-122"/>
                <a:cs typeface="黑体" panose="02010609060101010101" pitchFamily="2" charset="-122"/>
              </a:rPr>
              <a:t>静默法 </a:t>
            </a:r>
          </a:p>
          <a:p>
            <a:pPr marL="342900" lvl="1" indent="-342900" eaLnBrk="1" hangingPunct="1">
              <a:buFont typeface="Wingdings" panose="05000000000000000000" pitchFamily="2" charset="2"/>
              <a:buNone/>
            </a:pPr>
            <a:r>
              <a:rPr lang="en-US" altLang="zh-CN" sz="2000" dirty="0">
                <a:latin typeface="黑体" panose="02010609060101010101" pitchFamily="2" charset="-122"/>
                <a:ea typeface="黑体" panose="02010609060101010101" pitchFamily="2" charset="-122"/>
                <a:cs typeface="黑体" panose="02010609060101010101" pitchFamily="2" charset="-122"/>
              </a:rPr>
              <a:t>    2. </a:t>
            </a:r>
            <a:r>
              <a:rPr lang="zh-CN" altLang="en-US" sz="2000" dirty="0">
                <a:latin typeface="黑体" panose="02010609060101010101" pitchFamily="2" charset="-122"/>
                <a:ea typeface="黑体" panose="02010609060101010101" pitchFamily="2" charset="-122"/>
                <a:cs typeface="黑体" panose="02010609060101010101" pitchFamily="2" charset="-122"/>
              </a:rPr>
              <a:t>松弛反应 </a:t>
            </a:r>
          </a:p>
        </p:txBody>
      </p:sp>
      <p:sp>
        <p:nvSpPr>
          <p:cNvPr id="30723" name="标题 9"/>
          <p:cNvSpPr/>
          <p:nvPr/>
        </p:nvSpPr>
        <p:spPr>
          <a:xfrm>
            <a:off x="2209800" y="869950"/>
            <a:ext cx="8074660"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居家护理</a:t>
            </a:r>
          </a:p>
        </p:txBody>
      </p:sp>
      <p:sp>
        <p:nvSpPr>
          <p:cNvPr id="2" name="矩形 1">
            <a:extLst>
              <a:ext uri="{FF2B5EF4-FFF2-40B4-BE49-F238E27FC236}">
                <a16:creationId xmlns:a16="http://schemas.microsoft.com/office/drawing/2014/main" id="{28DCB072-6CDF-193A-6719-70AFA29C89AA}"/>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任务四 冠心病病人的居家护理</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custDataLst>
              <p:tags r:id="rId1"/>
            </p:custDataLst>
          </p:nvPr>
        </p:nvPicPr>
        <p:blipFill>
          <a:blip r:embed="rId7"/>
          <a:srcRect l="12780" t="2600" r="33949" b="13746"/>
          <a:stretch>
            <a:fillRect/>
          </a:stretch>
        </p:blipFill>
        <p:spPr>
          <a:xfrm>
            <a:off x="-15875" y="19685"/>
            <a:ext cx="3674111" cy="6865620"/>
          </a:xfrm>
          <a:prstGeom prst="rect">
            <a:avLst/>
          </a:prstGeom>
        </p:spPr>
      </p:pic>
      <p:sp>
        <p:nvSpPr>
          <p:cNvPr id="3" name="矩形 2"/>
          <p:cNvSpPr/>
          <p:nvPr/>
        </p:nvSpPr>
        <p:spPr>
          <a:xfrm>
            <a:off x="109855" y="132715"/>
            <a:ext cx="3422651"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p>
        </p:txBody>
      </p:sp>
      <p:sp>
        <p:nvSpPr>
          <p:cNvPr id="9" name="文本框 8"/>
          <p:cNvSpPr txBox="1"/>
          <p:nvPr/>
        </p:nvSpPr>
        <p:spPr>
          <a:xfrm>
            <a:off x="984251"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pitchFamily="2" charset="-122"/>
                <a:ea typeface="黑体" panose="02010609060101010101" pitchFamily="2" charset="-122"/>
              </a:rPr>
              <a:t>目</a:t>
            </a:r>
          </a:p>
          <a:p>
            <a:r>
              <a:rPr lang="zh-CN" altLang="en-US" sz="9600" b="1">
                <a:solidFill>
                  <a:srgbClr val="5A84AF"/>
                </a:solidFill>
                <a:latin typeface="黑体" panose="02010609060101010101" pitchFamily="2" charset="-122"/>
                <a:ea typeface="黑体" panose="02010609060101010101" pitchFamily="2" charset="-122"/>
              </a:rPr>
              <a:t>录</a:t>
            </a:r>
          </a:p>
        </p:txBody>
      </p:sp>
      <p:grpSp>
        <p:nvGrpSpPr>
          <p:cNvPr id="17" name="组合 16"/>
          <p:cNvGrpSpPr/>
          <p:nvPr/>
        </p:nvGrpSpPr>
        <p:grpSpPr>
          <a:xfrm>
            <a:off x="3968023" y="1142732"/>
            <a:ext cx="3775075" cy="540000"/>
            <a:chOff x="1397186" y="3857714"/>
            <a:chExt cx="4375673"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a:t>
              </a:r>
              <a:r>
                <a:rPr lang="zh-CN" altLang="en-US" sz="1800" dirty="0">
                  <a:solidFill>
                    <a:schemeClr val="bg1"/>
                  </a:solidFill>
                  <a:uFillTx/>
                  <a:latin typeface="微软雅黑" charset="0"/>
                  <a:ea typeface="微软雅黑" charset="0"/>
                  <a:sym typeface="华文细黑" panose="02010600040101010101" charset="-122"/>
                </a:rPr>
                <a:t>一章</a:t>
              </a:r>
            </a:p>
          </p:txBody>
        </p:sp>
        <p:sp>
          <p:nvSpPr>
            <p:cNvPr id="55" name="矩形 54"/>
            <p:cNvSpPr/>
            <p:nvPr/>
          </p:nvSpPr>
          <p:spPr bwMode="auto">
            <a:xfrm>
              <a:off x="2597644" y="3857714"/>
              <a:ext cx="3175215" cy="549351"/>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a:solidFill>
                    <a:schemeClr val="tx1"/>
                  </a:solidFill>
                  <a:latin typeface="微软雅黑" charset="0"/>
                  <a:ea typeface="微软雅黑" charset="0"/>
                  <a:cs typeface="黑体" panose="02010609060101010101" pitchFamily="2" charset="-122"/>
                  <a:sym typeface="+mn-ea"/>
                </a:rPr>
                <a:t>绪论</a:t>
              </a:r>
            </a:p>
          </p:txBody>
        </p:sp>
      </p:grpSp>
      <p:grpSp>
        <p:nvGrpSpPr>
          <p:cNvPr id="18" name="组合 17"/>
          <p:cNvGrpSpPr/>
          <p:nvPr/>
        </p:nvGrpSpPr>
        <p:grpSpPr>
          <a:xfrm>
            <a:off x="7990571" y="1142732"/>
            <a:ext cx="3698923"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第二章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lnSpc>
                  <a:spcPct val="150000"/>
                </a:lnSpc>
              </a:pPr>
              <a:r>
                <a:rPr lang="en-US" altLang="zh-CN" sz="1600" dirty="0">
                  <a:solidFill>
                    <a:schemeClr val="tx1"/>
                  </a:solidFill>
                  <a:latin typeface="微软雅黑" charset="0"/>
                  <a:ea typeface="微软雅黑" charset="0"/>
                  <a:cs typeface="微软雅黑" charset="0"/>
                  <a:sym typeface="+mn-ea"/>
                </a:rPr>
                <a:t> </a:t>
              </a:r>
              <a:r>
                <a:rPr lang="zh-CN" altLang="en-US" sz="1600" dirty="0">
                  <a:solidFill>
                    <a:schemeClr val="tx1"/>
                  </a:solidFill>
                  <a:latin typeface="微软雅黑" charset="0"/>
                  <a:ea typeface="微软雅黑" charset="0"/>
                  <a:cs typeface="微软雅黑" charset="0"/>
                  <a:sym typeface="+mn-ea"/>
                </a:rPr>
                <a:t>社区健康教育</a:t>
              </a:r>
            </a:p>
          </p:txBody>
        </p:sp>
      </p:grpSp>
      <p:grpSp>
        <p:nvGrpSpPr>
          <p:cNvPr id="23" name="组合 22"/>
          <p:cNvGrpSpPr/>
          <p:nvPr/>
        </p:nvGrpSpPr>
        <p:grpSpPr>
          <a:xfrm>
            <a:off x="3968023" y="2057387"/>
            <a:ext cx="3770631" cy="540000"/>
            <a:chOff x="1397186" y="3857714"/>
            <a:chExt cx="4554236"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第三章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25" name="矩形 24"/>
            <p:cNvSpPr/>
            <p:nvPr/>
          </p:nvSpPr>
          <p:spPr bwMode="auto">
            <a:xfrm>
              <a:off x="2597486" y="3857714"/>
              <a:ext cx="3353936" cy="549351"/>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社区健康档案管理</a:t>
              </a:r>
            </a:p>
          </p:txBody>
        </p:sp>
      </p:grpSp>
      <p:grpSp>
        <p:nvGrpSpPr>
          <p:cNvPr id="26" name="组合 25"/>
          <p:cNvGrpSpPr/>
          <p:nvPr/>
        </p:nvGrpSpPr>
        <p:grpSpPr>
          <a:xfrm>
            <a:off x="7990571" y="2057387"/>
            <a:ext cx="3698923"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第四章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家庭护理</a:t>
              </a:r>
            </a:p>
          </p:txBody>
        </p:sp>
      </p:grpSp>
      <p:grpSp>
        <p:nvGrpSpPr>
          <p:cNvPr id="29" name="组合 28"/>
          <p:cNvGrpSpPr/>
          <p:nvPr/>
        </p:nvGrpSpPr>
        <p:grpSpPr>
          <a:xfrm>
            <a:off x="3968023" y="2971648"/>
            <a:ext cx="3770631" cy="540000"/>
            <a:chOff x="1397186" y="3857714"/>
            <a:chExt cx="4370521"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第五章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33" name="矩形 32"/>
            <p:cNvSpPr/>
            <p:nvPr/>
          </p:nvSpPr>
          <p:spPr bwMode="auto">
            <a:xfrm>
              <a:off x="2597644" y="3857714"/>
              <a:ext cx="3170063" cy="549351"/>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社区儿童保健</a:t>
              </a:r>
            </a:p>
          </p:txBody>
        </p:sp>
      </p:grpSp>
      <p:grpSp>
        <p:nvGrpSpPr>
          <p:cNvPr id="34" name="组合 33"/>
          <p:cNvGrpSpPr/>
          <p:nvPr/>
        </p:nvGrpSpPr>
        <p:grpSpPr>
          <a:xfrm>
            <a:off x="7990571" y="2971648"/>
            <a:ext cx="3698923"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第六章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社区妇女保健</a:t>
              </a:r>
            </a:p>
          </p:txBody>
        </p:sp>
      </p:grpSp>
      <p:grpSp>
        <p:nvGrpSpPr>
          <p:cNvPr id="40" name="组合 39"/>
          <p:cNvGrpSpPr/>
          <p:nvPr/>
        </p:nvGrpSpPr>
        <p:grpSpPr>
          <a:xfrm>
            <a:off x="3973737" y="3886443"/>
            <a:ext cx="3770631" cy="540000"/>
            <a:chOff x="1397186" y="3857714"/>
            <a:chExt cx="4554236"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第七章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42" name="矩形 41"/>
            <p:cNvSpPr/>
            <p:nvPr/>
          </p:nvSpPr>
          <p:spPr bwMode="auto">
            <a:xfrm>
              <a:off x="2597486" y="3857714"/>
              <a:ext cx="3353936" cy="549351"/>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社区老年保健</a:t>
              </a:r>
            </a:p>
          </p:txBody>
        </p:sp>
      </p:grpSp>
      <p:grpSp>
        <p:nvGrpSpPr>
          <p:cNvPr id="4" name="组合 3"/>
          <p:cNvGrpSpPr/>
          <p:nvPr/>
        </p:nvGrpSpPr>
        <p:grpSpPr>
          <a:xfrm>
            <a:off x="7990747" y="3886048"/>
            <a:ext cx="3702051" cy="540000"/>
            <a:chOff x="1397186" y="3857714"/>
            <a:chExt cx="4291030"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第八章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6" name="矩形 5"/>
            <p:cNvSpPr/>
            <p:nvPr/>
          </p:nvSpPr>
          <p:spPr bwMode="auto">
            <a:xfrm>
              <a:off x="2597644" y="3857714"/>
              <a:ext cx="3090572" cy="549351"/>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社区疾病预防与控制</a:t>
              </a:r>
            </a:p>
          </p:txBody>
        </p:sp>
      </p:grpSp>
      <p:grpSp>
        <p:nvGrpSpPr>
          <p:cNvPr id="7" name="组合 6"/>
          <p:cNvGrpSpPr/>
          <p:nvPr/>
        </p:nvGrpSpPr>
        <p:grpSpPr>
          <a:xfrm>
            <a:off x="3974372" y="4800448"/>
            <a:ext cx="3757931" cy="540000"/>
            <a:chOff x="1397186" y="3857714"/>
            <a:chExt cx="4355800" cy="549605"/>
          </a:xfrm>
        </p:grpSpPr>
        <p:sp>
          <p:nvSpPr>
            <p:cNvPr id="8" name="_14"/>
            <p:cNvSpPr txBox="1">
              <a:spLocks noChangeArrowheads="1"/>
            </p:cNvSpPr>
            <p:nvPr>
              <p:custDataLst>
                <p:tags r:id="rId4"/>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第九章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10" name="矩形 9"/>
            <p:cNvSpPr/>
            <p:nvPr>
              <p:custDataLst>
                <p:tags r:id="rId5"/>
              </p:custDataLst>
            </p:nvPr>
          </p:nvSpPr>
          <p:spPr bwMode="auto">
            <a:xfrm>
              <a:off x="2597644" y="3857714"/>
              <a:ext cx="3155342" cy="549351"/>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社区常见慢性病患者的护理</a:t>
              </a:r>
            </a:p>
          </p:txBody>
        </p:sp>
      </p:grpSp>
      <p:grpSp>
        <p:nvGrpSpPr>
          <p:cNvPr id="11" name="组合 10"/>
          <p:cNvGrpSpPr/>
          <p:nvPr/>
        </p:nvGrpSpPr>
        <p:grpSpPr>
          <a:xfrm>
            <a:off x="8000907" y="4800843"/>
            <a:ext cx="3702051" cy="540000"/>
            <a:chOff x="1397186" y="3857714"/>
            <a:chExt cx="4471404" cy="549605"/>
          </a:xfrm>
        </p:grpSpPr>
        <p:sp>
          <p:nvSpPr>
            <p:cNvPr id="12" name="_14"/>
            <p:cNvSpPr txBox="1">
              <a:spLocks noChangeArrowheads="1"/>
            </p:cNvSpPr>
            <p:nvPr>
              <p:custDataLst>
                <p:tags r:id="rId2"/>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第十章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13" name="矩形 12"/>
            <p:cNvSpPr/>
            <p:nvPr>
              <p:custDataLst>
                <p:tags r:id="rId3"/>
              </p:custDataLst>
            </p:nvPr>
          </p:nvSpPr>
          <p:spPr bwMode="auto">
            <a:xfrm>
              <a:off x="2597486" y="3857714"/>
              <a:ext cx="3271104" cy="549351"/>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社区康复护理</a:t>
              </a:r>
            </a:p>
          </p:txBody>
        </p: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par>
                          <p:cTn id="53" fill="hold">
                            <p:stCondLst>
                              <p:cond delay="6500"/>
                            </p:stCondLst>
                            <p:childTnLst>
                              <p:par>
                                <p:cTn id="54" presetID="1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p:tgtEl>
                                          <p:spTgt spid="11"/>
                                        </p:tgtEl>
                                        <p:attrNameLst>
                                          <p:attrName>ppt_x</p:attrName>
                                        </p:attrNameLst>
                                      </p:cBhvr>
                                      <p:tavLst>
                                        <p:tav tm="0">
                                          <p:val>
                                            <p:strVal val="#ppt_x-#ppt_w*1.125000"/>
                                          </p:val>
                                        </p:tav>
                                        <p:tav tm="100000">
                                          <p:val>
                                            <p:strVal val="#ppt_x"/>
                                          </p:val>
                                        </p:tav>
                                      </p:tavLst>
                                    </p:anim>
                                    <p:animEffect transition="in" filter="wipe(right)">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内容占位符 8"/>
          <p:cNvSpPr>
            <a:spLocks noGrp="1"/>
          </p:cNvSpPr>
          <p:nvPr>
            <p:ph type="subTitle" idx="4294967295"/>
          </p:nvPr>
        </p:nvSpPr>
        <p:spPr>
          <a:xfrm>
            <a:off x="2590801" y="1545590"/>
            <a:ext cx="9067800" cy="4702810"/>
          </a:xfrm>
        </p:spPr>
        <p:txBody>
          <a:bodyPr vert="horz" wrap="square" lIns="91440" tIns="45720" rIns="91440" bIns="45720" anchor="t" anchorCtr="0">
            <a:normAutofit/>
          </a:bodyPr>
          <a:lstStyle/>
          <a:p>
            <a:pPr marL="342900" lvl="1" indent="-342900" eaLnBrk="1" hangingPunct="1">
              <a:buClr>
                <a:schemeClr val="tx1"/>
              </a:buClr>
              <a:buNone/>
            </a:pPr>
            <a:r>
              <a:rPr lang="zh-CN" altLang="en-US" sz="2000" b="1" dirty="0">
                <a:latin typeface="黑体" panose="02010609060101010101" pitchFamily="2" charset="-122"/>
                <a:ea typeface="黑体" panose="02010609060101010101" pitchFamily="2" charset="-122"/>
                <a:cs typeface="黑体" panose="02010609060101010101" pitchFamily="2" charset="-122"/>
              </a:rPr>
              <a:t>（四）生活起居</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1. </a:t>
            </a:r>
            <a:r>
              <a:rPr lang="zh-CN" altLang="en-US" sz="2000" dirty="0">
                <a:latin typeface="黑体" panose="02010609060101010101" pitchFamily="2" charset="-122"/>
                <a:ea typeface="黑体" panose="02010609060101010101" pitchFamily="2" charset="-122"/>
                <a:cs typeface="黑体" panose="02010609060101010101" pitchFamily="2" charset="-122"/>
              </a:rPr>
              <a:t>按时起床，醒后不要立即起床，注意保暖。</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2. </a:t>
            </a:r>
            <a:r>
              <a:rPr lang="zh-CN" altLang="en-US" sz="2000" dirty="0">
                <a:latin typeface="黑体" panose="02010609060101010101" pitchFamily="2" charset="-122"/>
                <a:ea typeface="黑体" panose="02010609060101010101" pitchFamily="2" charset="-122"/>
                <a:cs typeface="黑体" panose="02010609060101010101" pitchFamily="2" charset="-122"/>
              </a:rPr>
              <a:t>用温水洗脸及刷牙</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3. </a:t>
            </a:r>
            <a:r>
              <a:rPr lang="zh-CN" altLang="en-US" sz="2000" dirty="0">
                <a:latin typeface="黑体" panose="02010609060101010101" pitchFamily="2" charset="-122"/>
                <a:ea typeface="黑体" panose="02010609060101010101" pitchFamily="2" charset="-122"/>
                <a:cs typeface="黑体" panose="02010609060101010101" pitchFamily="2" charset="-122"/>
              </a:rPr>
              <a:t>早晨锻炼不要强度太大</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4. </a:t>
            </a:r>
            <a:r>
              <a:rPr lang="zh-CN" altLang="en-US" sz="2000" dirty="0">
                <a:latin typeface="黑体" panose="02010609060101010101" pitchFamily="2" charset="-122"/>
                <a:ea typeface="黑体" panose="02010609060101010101" pitchFamily="2" charset="-122"/>
                <a:cs typeface="黑体" panose="02010609060101010101" pitchFamily="2" charset="-122"/>
              </a:rPr>
              <a:t>定时排便</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5. </a:t>
            </a:r>
            <a:r>
              <a:rPr lang="zh-CN" altLang="en-US" sz="2000" dirty="0">
                <a:latin typeface="黑体" panose="02010609060101010101" pitchFamily="2" charset="-122"/>
                <a:ea typeface="黑体" panose="02010609060101010101" pitchFamily="2" charset="-122"/>
                <a:cs typeface="黑体" panose="02010609060101010101" pitchFamily="2" charset="-122"/>
              </a:rPr>
              <a:t>三餐应合理搭配，食量及盐量都应有所限制，每日食盐应限制在</a:t>
            </a:r>
            <a:r>
              <a:rPr lang="en-US" altLang="zh-CN" sz="2000" dirty="0">
                <a:latin typeface="黑体" panose="02010609060101010101" pitchFamily="2" charset="-122"/>
                <a:ea typeface="黑体" panose="02010609060101010101" pitchFamily="2" charset="-122"/>
                <a:cs typeface="黑体" panose="02010609060101010101" pitchFamily="2" charset="-122"/>
              </a:rPr>
              <a:t>3</a:t>
            </a: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5 g</a:t>
            </a:r>
            <a:r>
              <a:rPr lang="zh-CN" altLang="en-US" sz="2000" dirty="0">
                <a:latin typeface="黑体" panose="02010609060101010101" pitchFamily="2" charset="-122"/>
                <a:ea typeface="黑体" panose="02010609060101010101" pitchFamily="2" charset="-122"/>
                <a:cs typeface="黑体" panose="02010609060101010101" pitchFamily="2" charset="-122"/>
              </a:rPr>
              <a:t>左右</a:t>
            </a:r>
            <a:r>
              <a:rPr lang="en-US" altLang="zh-CN" sz="2000" dirty="0">
                <a:latin typeface="黑体" panose="02010609060101010101" pitchFamily="2" charset="-122"/>
                <a:ea typeface="黑体" panose="02010609060101010101" pitchFamily="2" charset="-122"/>
                <a:cs typeface="黑体" panose="02010609060101010101" pitchFamily="2" charset="-122"/>
              </a:rPr>
              <a:t>(</a:t>
            </a:r>
            <a:r>
              <a:rPr lang="zh-CN" altLang="en-US" sz="2000" dirty="0">
                <a:latin typeface="黑体" panose="02010609060101010101" pitchFamily="2" charset="-122"/>
                <a:ea typeface="黑体" panose="02010609060101010101" pitchFamily="2" charset="-122"/>
                <a:cs typeface="黑体" panose="02010609060101010101" pitchFamily="2" charset="-122"/>
              </a:rPr>
              <a:t>即一可乐瓶盖的量），进餐后不要立即工作或运动。</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6. </a:t>
            </a:r>
            <a:r>
              <a:rPr lang="zh-CN" altLang="en-US" sz="2000" dirty="0">
                <a:latin typeface="黑体" panose="02010609060101010101" pitchFamily="2" charset="-122"/>
                <a:ea typeface="黑体" panose="02010609060101010101" pitchFamily="2" charset="-122"/>
                <a:cs typeface="黑体" panose="02010609060101010101" pitchFamily="2" charset="-122"/>
              </a:rPr>
              <a:t>适量饮水，不饮浓茶，戒烟限酒。</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7. </a:t>
            </a:r>
            <a:r>
              <a:rPr lang="zh-CN" altLang="en-US" sz="2000" dirty="0">
                <a:latin typeface="黑体" panose="02010609060101010101" pitchFamily="2" charset="-122"/>
                <a:ea typeface="黑体" panose="02010609060101010101" pitchFamily="2" charset="-122"/>
                <a:cs typeface="黑体" panose="02010609060101010101" pitchFamily="2" charset="-122"/>
              </a:rPr>
              <a:t>坚持进行体育锻炼，应选择适合的运动方法。</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8. </a:t>
            </a:r>
            <a:r>
              <a:rPr lang="zh-CN" altLang="en-US" sz="2000" dirty="0">
                <a:latin typeface="黑体" panose="02010609060101010101" pitchFamily="2" charset="-122"/>
                <a:ea typeface="黑体" panose="02010609060101010101" pitchFamily="2" charset="-122"/>
                <a:cs typeface="黑体" panose="02010609060101010101" pitchFamily="2" charset="-122"/>
              </a:rPr>
              <a:t>不宜听旋律太快、节奏太强的音乐及看恐怖或令人大喜大悲的影视节目。</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9. </a:t>
            </a:r>
            <a:r>
              <a:rPr lang="zh-CN" altLang="en-US" sz="2000" dirty="0">
                <a:latin typeface="黑体" panose="02010609060101010101" pitchFamily="2" charset="-122"/>
                <a:ea typeface="黑体" panose="02010609060101010101" pitchFamily="2" charset="-122"/>
                <a:cs typeface="黑体" panose="02010609060101010101" pitchFamily="2" charset="-122"/>
              </a:rPr>
              <a:t>不擅自服用药物，不随意增减及停用药物。</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10. </a:t>
            </a:r>
            <a:r>
              <a:rPr lang="zh-CN" altLang="en-US" sz="2000" dirty="0">
                <a:latin typeface="黑体" panose="02010609060101010101" pitchFamily="2" charset="-122"/>
                <a:ea typeface="黑体" panose="02010609060101010101" pitchFamily="2" charset="-122"/>
                <a:cs typeface="黑体" panose="02010609060101010101" pitchFamily="2" charset="-122"/>
              </a:rPr>
              <a:t>洗澡水不能过凉及过热，洗澡时间不宜过长。</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11. </a:t>
            </a:r>
            <a:r>
              <a:rPr lang="zh-CN" altLang="en-US" sz="2000" dirty="0">
                <a:latin typeface="黑体" panose="02010609060101010101" pitchFamily="2" charset="-122"/>
                <a:ea typeface="黑体" panose="02010609060101010101" pitchFamily="2" charset="-122"/>
                <a:cs typeface="黑体" panose="02010609060101010101" pitchFamily="2" charset="-122"/>
              </a:rPr>
              <a:t>性生活要适度。</a:t>
            </a:r>
          </a:p>
        </p:txBody>
      </p:sp>
      <p:sp>
        <p:nvSpPr>
          <p:cNvPr id="31747" name="标题 9"/>
          <p:cNvSpPr/>
          <p:nvPr/>
        </p:nvSpPr>
        <p:spPr>
          <a:xfrm>
            <a:off x="1981200" y="914400"/>
            <a:ext cx="8246110"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居家护理</a:t>
            </a:r>
          </a:p>
        </p:txBody>
      </p:sp>
      <p:sp>
        <p:nvSpPr>
          <p:cNvPr id="2" name="矩形 1">
            <a:extLst>
              <a:ext uri="{FF2B5EF4-FFF2-40B4-BE49-F238E27FC236}">
                <a16:creationId xmlns:a16="http://schemas.microsoft.com/office/drawing/2014/main" id="{F30825C8-40BA-25A2-1C6E-BF2007E9B78A}"/>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任务四 冠心病病人的居家护理</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内容占位符 8"/>
          <p:cNvSpPr>
            <a:spLocks noGrp="1"/>
          </p:cNvSpPr>
          <p:nvPr>
            <p:ph type="subTitle" idx="4294967295"/>
          </p:nvPr>
        </p:nvSpPr>
        <p:spPr>
          <a:xfrm>
            <a:off x="2362201" y="1831341"/>
            <a:ext cx="9296400" cy="4340860"/>
          </a:xfrm>
        </p:spPr>
        <p:txBody>
          <a:bodyPr vert="horz" wrap="square" lIns="91440" tIns="45720" rIns="91440" bIns="45720" anchor="t" anchorCtr="0">
            <a:normAutofit/>
          </a:bodyPr>
          <a:lstStyle/>
          <a:p>
            <a:pPr marL="342900" lvl="1" indent="-342900" eaLnBrk="1" hangingPunct="1">
              <a:lnSpc>
                <a:spcPct val="150000"/>
              </a:lnSpc>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（一）危险因素</a:t>
            </a:r>
          </a:p>
          <a:p>
            <a:pPr marL="342900" lvl="1" indent="-342900" eaLnBrk="1" hangingPunct="1">
              <a:lnSpc>
                <a:spcPct val="150000"/>
              </a:lnSpc>
            </a:pPr>
            <a:r>
              <a:rPr lang="zh-CN" altLang="en-US" sz="2000" dirty="0">
                <a:latin typeface="黑体" panose="02010609060101010101" pitchFamily="2" charset="-122"/>
                <a:ea typeface="黑体" panose="02010609060101010101" pitchFamily="2" charset="-122"/>
                <a:cs typeface="黑体" panose="02010609060101010101" pitchFamily="2" charset="-122"/>
              </a:rPr>
              <a:t>遗传因素、不良生活方式、高血压、高血脂、生产过</a:t>
            </a:r>
            <a:r>
              <a:rPr lang="en-US" altLang="zh-CN" sz="2000" dirty="0">
                <a:latin typeface="黑体" panose="02010609060101010101" pitchFamily="2" charset="-122"/>
                <a:ea typeface="黑体" panose="02010609060101010101" pitchFamily="2" charset="-122"/>
                <a:cs typeface="黑体" panose="02010609060101010101" pitchFamily="2" charset="-122"/>
              </a:rPr>
              <a:t>4kg</a:t>
            </a:r>
            <a:r>
              <a:rPr lang="zh-CN" altLang="en-US" sz="2000" dirty="0">
                <a:latin typeface="黑体" panose="02010609060101010101" pitchFamily="2" charset="-122"/>
                <a:ea typeface="黑体" panose="02010609060101010101" pitchFamily="2" charset="-122"/>
                <a:cs typeface="黑体" panose="02010609060101010101" pitchFamily="2" charset="-122"/>
              </a:rPr>
              <a:t>以上巨大胎儿的妇女、过去常有低血糖史、病毒感染史、化学毒物接触、增龄、衰老及自身免疫力下降。</a:t>
            </a:r>
          </a:p>
          <a:p>
            <a:pPr marL="342900" lvl="1" indent="-342900" eaLnBrk="1" hangingPunct="1">
              <a:lnSpc>
                <a:spcPct val="150000"/>
              </a:lnSpc>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（二）临床特征</a:t>
            </a:r>
          </a:p>
          <a:p>
            <a:pPr marL="342900" lvl="1" indent="-342900" eaLnBrk="1" hangingPunct="1">
              <a:lnSpc>
                <a:spcPct val="150000"/>
              </a:lnSpc>
            </a:pPr>
            <a:r>
              <a:rPr lang="zh-CN" altLang="en-US" sz="2000" dirty="0">
                <a:latin typeface="黑体" panose="02010609060101010101" pitchFamily="2" charset="-122"/>
                <a:ea typeface="黑体" panose="02010609060101010101" pitchFamily="2" charset="-122"/>
                <a:cs typeface="黑体" panose="02010609060101010101" pitchFamily="2" charset="-122"/>
              </a:rPr>
              <a:t>糖尿病主要分为原发性和继发性两大类。原发性糖尿病分为两型：</a:t>
            </a:r>
            <a:r>
              <a:rPr lang="en-US" altLang="zh-CN" sz="2000" dirty="0">
                <a:latin typeface="黑体" panose="02010609060101010101" pitchFamily="2" charset="-122"/>
                <a:ea typeface="黑体" panose="02010609060101010101" pitchFamily="2" charset="-122"/>
                <a:cs typeface="黑体" panose="02010609060101010101" pitchFamily="2" charset="-122"/>
              </a:rPr>
              <a:t>Ⅰ</a:t>
            </a:r>
            <a:r>
              <a:rPr lang="zh-CN" altLang="en-US" sz="2000" dirty="0">
                <a:latin typeface="黑体" panose="02010609060101010101" pitchFamily="2" charset="-122"/>
                <a:ea typeface="黑体" panose="02010609060101010101" pitchFamily="2" charset="-122"/>
                <a:cs typeface="黑体" panose="02010609060101010101" pitchFamily="2" charset="-122"/>
              </a:rPr>
              <a:t>型（胰岛素依赖型糖尿病，</a:t>
            </a:r>
            <a:r>
              <a:rPr lang="en-US" altLang="zh-CN" sz="2000" dirty="0">
                <a:latin typeface="黑体" panose="02010609060101010101" pitchFamily="2" charset="-122"/>
                <a:ea typeface="黑体" panose="02010609060101010101" pitchFamily="2" charset="-122"/>
                <a:cs typeface="黑体" panose="02010609060101010101" pitchFamily="2" charset="-122"/>
              </a:rPr>
              <a:t>IDDM )</a:t>
            </a: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Ⅱ</a:t>
            </a:r>
            <a:r>
              <a:rPr lang="zh-CN" altLang="en-US" sz="2000" dirty="0">
                <a:latin typeface="黑体" panose="02010609060101010101" pitchFamily="2" charset="-122"/>
                <a:ea typeface="黑体" panose="02010609060101010101" pitchFamily="2" charset="-122"/>
                <a:cs typeface="黑体" panose="02010609060101010101" pitchFamily="2" charset="-122"/>
              </a:rPr>
              <a:t>型（非胰岛素依赖型糖尿病，</a:t>
            </a:r>
            <a:r>
              <a:rPr lang="en-US" altLang="zh-CN" sz="2000" dirty="0">
                <a:latin typeface="黑体" panose="02010609060101010101" pitchFamily="2" charset="-122"/>
                <a:ea typeface="黑体" panose="02010609060101010101" pitchFamily="2" charset="-122"/>
                <a:cs typeface="黑体" panose="02010609060101010101" pitchFamily="2" charset="-122"/>
              </a:rPr>
              <a:t>MDDM) </a:t>
            </a:r>
            <a:r>
              <a:rPr lang="zh-CN" altLang="en-US" sz="2000" dirty="0">
                <a:latin typeface="黑体" panose="02010609060101010101" pitchFamily="2" charset="-122"/>
                <a:ea typeface="黑体" panose="02010609060101010101" pitchFamily="2" charset="-122"/>
                <a:cs typeface="黑体" panose="02010609060101010101" pitchFamily="2" charset="-122"/>
              </a:rPr>
              <a:t>。</a:t>
            </a:r>
          </a:p>
        </p:txBody>
      </p:sp>
      <p:sp>
        <p:nvSpPr>
          <p:cNvPr id="32771" name="标题 9"/>
          <p:cNvSpPr/>
          <p:nvPr/>
        </p:nvSpPr>
        <p:spPr>
          <a:xfrm>
            <a:off x="1600200" y="1143000"/>
            <a:ext cx="8830945"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危险因素及临床特征</a:t>
            </a:r>
          </a:p>
        </p:txBody>
      </p:sp>
      <p:sp>
        <p:nvSpPr>
          <p:cNvPr id="2" name="矩形 1">
            <a:extLst>
              <a:ext uri="{FF2B5EF4-FFF2-40B4-BE49-F238E27FC236}">
                <a16:creationId xmlns:a16="http://schemas.microsoft.com/office/drawing/2014/main" id="{3BD661DE-6098-78E5-976F-862D8A9CAD5C}"/>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任务四 糖尿病病人的居家护理</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8"/>
          <p:cNvSpPr>
            <a:spLocks noGrp="1"/>
          </p:cNvSpPr>
          <p:nvPr>
            <p:ph type="subTitle" idx="4294967295"/>
          </p:nvPr>
        </p:nvSpPr>
        <p:spPr>
          <a:xfrm>
            <a:off x="2057401" y="2047875"/>
            <a:ext cx="9220200" cy="3209925"/>
          </a:xfrm>
        </p:spPr>
        <p:txBody>
          <a:bodyPr vert="horz" wrap="square" lIns="91440" tIns="45720" rIns="91440" bIns="45720" anchor="t" anchorCtr="0">
            <a:normAutofit/>
          </a:bodyPr>
          <a:lstStyle/>
          <a:p>
            <a:pPr marL="342900" lvl="1" indent="-342900" eaLnBrk="1" hangingPunct="1">
              <a:lnSpc>
                <a:spcPct val="150000"/>
              </a:lnSpc>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（一）个体性、综合性治疗</a:t>
            </a:r>
          </a:p>
          <a:p>
            <a:pPr marL="342900" lvl="1" indent="-342900" eaLnBrk="1" hangingPunct="1">
              <a:lnSpc>
                <a:spcPct val="15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DM</a:t>
            </a:r>
            <a:r>
              <a:rPr lang="zh-CN" altLang="en-US" sz="2000" dirty="0">
                <a:latin typeface="黑体" panose="02010609060101010101" pitchFamily="2" charset="-122"/>
                <a:ea typeface="黑体" panose="02010609060101010101" pitchFamily="2" charset="-122"/>
                <a:cs typeface="黑体" panose="02010609060101010101" pitchFamily="2" charset="-122"/>
              </a:rPr>
              <a:t>作为一种生活方式病，教育、饮食、运动、心理疏导和监测血糖起着至关重要的作用，因此综合治疗与康复全面达标是当前的治疗新观念。</a:t>
            </a:r>
          </a:p>
          <a:p>
            <a:pPr marL="342900" lvl="1" indent="-342900" eaLnBrk="1" hangingPunct="1">
              <a:lnSpc>
                <a:spcPct val="150000"/>
              </a:lnSpc>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（二）药物治疗</a:t>
            </a:r>
          </a:p>
        </p:txBody>
      </p:sp>
      <p:sp>
        <p:nvSpPr>
          <p:cNvPr id="33795" name="标题 9"/>
          <p:cNvSpPr/>
          <p:nvPr/>
        </p:nvSpPr>
        <p:spPr>
          <a:xfrm>
            <a:off x="2057400" y="1219200"/>
            <a:ext cx="7991475"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治疗性观念</a:t>
            </a:r>
          </a:p>
        </p:txBody>
      </p:sp>
      <p:sp>
        <p:nvSpPr>
          <p:cNvPr id="2" name="矩形 1">
            <a:extLst>
              <a:ext uri="{FF2B5EF4-FFF2-40B4-BE49-F238E27FC236}">
                <a16:creationId xmlns:a16="http://schemas.microsoft.com/office/drawing/2014/main" id="{D2A59B1E-54C6-1C87-656A-E8C5F0C26726}"/>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任务四 糖尿病病人的居家护理</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内容占位符 8"/>
          <p:cNvSpPr>
            <a:spLocks noGrp="1"/>
          </p:cNvSpPr>
          <p:nvPr>
            <p:ph type="subTitle" idx="4294967295"/>
          </p:nvPr>
        </p:nvSpPr>
        <p:spPr>
          <a:xfrm>
            <a:off x="2057400" y="1805940"/>
            <a:ext cx="9525000" cy="4594860"/>
          </a:xfrm>
        </p:spPr>
        <p:txBody>
          <a:bodyPr vert="horz" wrap="square" lIns="91440" tIns="45720" rIns="91440" bIns="45720" anchor="t" anchorCtr="0">
            <a:normAutofit/>
          </a:bodyPr>
          <a:lstStyle/>
          <a:p>
            <a:pPr marL="342900" lvl="1" indent="-342900" eaLnBrk="1" hangingPunct="1">
              <a:lnSpc>
                <a:spcPct val="90000"/>
              </a:lnSpc>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（一）饮食治疗原则</a:t>
            </a:r>
          </a:p>
          <a:p>
            <a:pPr marL="342900" lvl="1" indent="-342900" eaLnBrk="1" hangingPunct="1">
              <a:lnSpc>
                <a:spcPct val="90000"/>
              </a:lnSpc>
            </a:pPr>
            <a:r>
              <a:rPr lang="zh-CN" altLang="en-US" sz="2000" dirty="0">
                <a:latin typeface="黑体" panose="02010609060101010101" pitchFamily="2" charset="-122"/>
                <a:ea typeface="黑体" panose="02010609060101010101" pitchFamily="2" charset="-122"/>
                <a:cs typeface="黑体" panose="02010609060101010101" pitchFamily="2" charset="-122"/>
              </a:rPr>
              <a:t>每日至少三餐</a:t>
            </a:r>
            <a:r>
              <a:rPr lang="en-US" altLang="zh-CN" sz="2000" dirty="0">
                <a:latin typeface="黑体" panose="02010609060101010101" pitchFamily="2" charset="-122"/>
                <a:ea typeface="黑体" panose="02010609060101010101" pitchFamily="2" charset="-122"/>
                <a:cs typeface="黑体" panose="02010609060101010101" pitchFamily="2" charset="-122"/>
              </a:rPr>
              <a:t>;</a:t>
            </a:r>
            <a:r>
              <a:rPr lang="zh-CN" altLang="en-US" sz="2000" dirty="0">
                <a:latin typeface="黑体" panose="02010609060101010101" pitchFamily="2" charset="-122"/>
                <a:ea typeface="黑体" panose="02010609060101010101" pitchFamily="2" charset="-122"/>
                <a:cs typeface="黑体" panose="02010609060101010101" pitchFamily="2" charset="-122"/>
              </a:rPr>
              <a:t>每餐保证四大类食物；限制总热量；两餐间隔</a:t>
            </a:r>
            <a:r>
              <a:rPr lang="en-US" altLang="zh-CN" sz="2000" dirty="0">
                <a:latin typeface="黑体" panose="02010609060101010101" pitchFamily="2" charset="-122"/>
                <a:ea typeface="黑体" panose="02010609060101010101" pitchFamily="2" charset="-122"/>
                <a:cs typeface="黑体" panose="02010609060101010101" pitchFamily="2" charset="-122"/>
              </a:rPr>
              <a:t>4</a:t>
            </a: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6</a:t>
            </a:r>
            <a:r>
              <a:rPr lang="zh-CN" altLang="en-US" sz="2000" dirty="0">
                <a:latin typeface="黑体" panose="02010609060101010101" pitchFamily="2" charset="-122"/>
                <a:ea typeface="黑体" panose="02010609060101010101" pitchFamily="2" charset="-122"/>
                <a:cs typeface="黑体" panose="02010609060101010101" pitchFamily="2" charset="-122"/>
              </a:rPr>
              <a:t>小时；须饮酒应在就餐时并限量。</a:t>
            </a:r>
          </a:p>
          <a:p>
            <a:pPr marL="342900" lvl="1" indent="-342900" eaLnBrk="1" hangingPunct="1">
              <a:lnSpc>
                <a:spcPct val="90000"/>
              </a:lnSpc>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（二）运动治疗 </a:t>
            </a:r>
          </a:p>
          <a:p>
            <a:pPr marL="342900" lvl="1" indent="-342900"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运动准备 </a:t>
            </a:r>
          </a:p>
          <a:p>
            <a:pPr marL="342900" lvl="1" indent="-342900"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运动种类 </a:t>
            </a:r>
          </a:p>
          <a:p>
            <a:pPr marL="342900" lvl="1" indent="-342900"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3.</a:t>
            </a:r>
            <a:r>
              <a:rPr lang="zh-CN" altLang="en-US" sz="2000" dirty="0">
                <a:latin typeface="黑体" panose="02010609060101010101" pitchFamily="2" charset="-122"/>
                <a:ea typeface="黑体" panose="02010609060101010101" pitchFamily="2" charset="-122"/>
                <a:cs typeface="黑体" panose="02010609060101010101" pitchFamily="2" charset="-122"/>
              </a:rPr>
              <a:t>运动时间 </a:t>
            </a:r>
          </a:p>
          <a:p>
            <a:pPr marL="342900" lvl="1" indent="-342900"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4.</a:t>
            </a:r>
            <a:r>
              <a:rPr lang="zh-CN" altLang="en-US" sz="2000" dirty="0">
                <a:latin typeface="黑体" panose="02010609060101010101" pitchFamily="2" charset="-122"/>
                <a:ea typeface="黑体" panose="02010609060101010101" pitchFamily="2" charset="-122"/>
                <a:cs typeface="黑体" panose="02010609060101010101" pitchFamily="2" charset="-122"/>
              </a:rPr>
              <a:t>运动强度 </a:t>
            </a:r>
          </a:p>
          <a:p>
            <a:pPr marL="342900" lvl="1" indent="-342900" eaLnBrk="1" hangingPunct="1">
              <a:lnSpc>
                <a:spcPct val="90000"/>
              </a:lnSpc>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（三）指导药物治疗</a:t>
            </a:r>
          </a:p>
          <a:p>
            <a:pPr marL="342900" lvl="1" indent="-342900" eaLnBrk="1" hangingPunct="1">
              <a:lnSpc>
                <a:spcPct val="90000"/>
              </a:lnSpc>
            </a:pPr>
            <a:r>
              <a:rPr lang="zh-CN" altLang="en-US" sz="2000" dirty="0">
                <a:latin typeface="黑体" panose="02010609060101010101" pitchFamily="2" charset="-122"/>
                <a:ea typeface="黑体" panose="02010609060101010101" pitchFamily="2" charset="-122"/>
                <a:cs typeface="黑体" panose="02010609060101010101" pitchFamily="2" charset="-122"/>
              </a:rPr>
              <a:t>使病人了解常用药物的作用和副作用，遵医嘱正确用药。如需注射胰岛素，则教会病人如何正确注射（见表</a:t>
            </a:r>
            <a:r>
              <a:rPr lang="en-US" altLang="zh-CN" sz="2000" dirty="0">
                <a:latin typeface="黑体" panose="02010609060101010101" pitchFamily="2" charset="-122"/>
                <a:ea typeface="黑体" panose="02010609060101010101" pitchFamily="2" charset="-122"/>
                <a:cs typeface="黑体" panose="02010609060101010101" pitchFamily="2" charset="-122"/>
              </a:rPr>
              <a:t>9-3</a:t>
            </a:r>
            <a:r>
              <a:rPr lang="zh-CN" altLang="en-US" sz="2000" dirty="0">
                <a:latin typeface="黑体" panose="02010609060101010101" pitchFamily="2" charset="-122"/>
                <a:ea typeface="黑体" panose="02010609060101010101" pitchFamily="2" charset="-122"/>
                <a:cs typeface="黑体" panose="02010609060101010101" pitchFamily="2" charset="-122"/>
              </a:rPr>
              <a:t>）及避免低血糖的发生。</a:t>
            </a:r>
          </a:p>
          <a:p>
            <a:pPr marL="342900" lvl="1" indent="-342900" eaLnBrk="1" hangingPunct="1">
              <a:lnSpc>
                <a:spcPct val="90000"/>
              </a:lnSpc>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（四）心理治疗与调适 </a:t>
            </a:r>
          </a:p>
          <a:p>
            <a:pPr marL="342900" lvl="1" indent="-342900" eaLnBrk="1" hangingPunct="1">
              <a:lnSpc>
                <a:spcPct val="90000"/>
              </a:lnSpc>
            </a:pPr>
            <a:r>
              <a:rPr lang="zh-CN" altLang="en-US" sz="2000" dirty="0">
                <a:latin typeface="黑体" panose="02010609060101010101" pitchFamily="2" charset="-122"/>
                <a:ea typeface="黑体" panose="02010609060101010101" pitchFamily="2" charset="-122"/>
                <a:cs typeface="黑体" panose="02010609060101010101" pitchFamily="2" charset="-122"/>
              </a:rPr>
              <a:t>自我心理调适的方法包括放松情绪、转移、宣泄、逃避与控制、音乐疗法、安慰、让步与升华等。</a:t>
            </a:r>
          </a:p>
        </p:txBody>
      </p:sp>
      <p:sp>
        <p:nvSpPr>
          <p:cNvPr id="34819" name="标题 9"/>
          <p:cNvSpPr/>
          <p:nvPr/>
        </p:nvSpPr>
        <p:spPr>
          <a:xfrm>
            <a:off x="1752600" y="946150"/>
            <a:ext cx="8407400"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居家护理</a:t>
            </a:r>
          </a:p>
        </p:txBody>
      </p:sp>
      <p:sp>
        <p:nvSpPr>
          <p:cNvPr id="2" name="矩形 1">
            <a:extLst>
              <a:ext uri="{FF2B5EF4-FFF2-40B4-BE49-F238E27FC236}">
                <a16:creationId xmlns:a16="http://schemas.microsoft.com/office/drawing/2014/main" id="{CC22DB0C-65A2-A549-E9B7-4D91ED937BE1}"/>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任务四 糖尿病病人的居家护理</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内容占位符 8"/>
          <p:cNvSpPr>
            <a:spLocks noGrp="1"/>
          </p:cNvSpPr>
          <p:nvPr>
            <p:ph type="subTitle" idx="4294967295"/>
          </p:nvPr>
        </p:nvSpPr>
        <p:spPr>
          <a:xfrm>
            <a:off x="2895600" y="1676401"/>
            <a:ext cx="7620000" cy="4724400"/>
          </a:xfrm>
        </p:spPr>
        <p:txBody>
          <a:bodyPr vert="horz" wrap="square" lIns="91440" tIns="45720" rIns="91440" bIns="45720" anchor="t" anchorCtr="0">
            <a:normAutofit/>
          </a:bodyPr>
          <a:lstStyle/>
          <a:p>
            <a:pPr marL="342900" lvl="1" indent="-342900" eaLnBrk="1" hangingPunct="1">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（五）</a:t>
            </a:r>
            <a:r>
              <a:rPr lang="en-US" altLang="zh-CN" sz="2000" dirty="0">
                <a:latin typeface="黑体" panose="02010609060101010101" pitchFamily="2" charset="-122"/>
                <a:ea typeface="黑体" panose="02010609060101010101" pitchFamily="2" charset="-122"/>
                <a:cs typeface="黑体" panose="02010609060101010101" pitchFamily="2" charset="-122"/>
              </a:rPr>
              <a:t>DM</a:t>
            </a:r>
            <a:r>
              <a:rPr lang="zh-CN" altLang="en-US" sz="2000" dirty="0">
                <a:latin typeface="黑体" panose="02010609060101010101" pitchFamily="2" charset="-122"/>
                <a:ea typeface="黑体" panose="02010609060101010101" pitchFamily="2" charset="-122"/>
                <a:cs typeface="黑体" panose="02010609060101010101" pitchFamily="2" charset="-122"/>
              </a:rPr>
              <a:t>并发症及急救</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1. </a:t>
            </a:r>
            <a:r>
              <a:rPr lang="zh-CN" altLang="en-US" sz="2000" dirty="0">
                <a:latin typeface="黑体" panose="02010609060101010101" pitchFamily="2" charset="-122"/>
                <a:ea typeface="黑体" panose="02010609060101010101" pitchFamily="2" charset="-122"/>
                <a:cs typeface="黑体" panose="02010609060101010101" pitchFamily="2" charset="-122"/>
              </a:rPr>
              <a:t>急性并发症 </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2. </a:t>
            </a:r>
            <a:r>
              <a:rPr lang="zh-CN" altLang="en-US" sz="2000" dirty="0">
                <a:latin typeface="黑体" panose="02010609060101010101" pitchFamily="2" charset="-122"/>
                <a:ea typeface="黑体" panose="02010609060101010101" pitchFamily="2" charset="-122"/>
                <a:cs typeface="黑体" panose="02010609060101010101" pitchFamily="2" charset="-122"/>
              </a:rPr>
              <a:t>常见急症</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3. DM</a:t>
            </a:r>
            <a:r>
              <a:rPr lang="zh-CN" altLang="en-US" sz="2000" dirty="0">
                <a:latin typeface="黑体" panose="02010609060101010101" pitchFamily="2" charset="-122"/>
                <a:ea typeface="黑体" panose="02010609060101010101" pitchFamily="2" charset="-122"/>
                <a:cs typeface="黑体" panose="02010609060101010101" pitchFamily="2" charset="-122"/>
              </a:rPr>
              <a:t>主要慢性并发症 </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4. DM</a:t>
            </a:r>
            <a:r>
              <a:rPr lang="zh-CN" altLang="en-US" sz="2000" dirty="0">
                <a:latin typeface="黑体" panose="02010609060101010101" pitchFamily="2" charset="-122"/>
                <a:ea typeface="黑体" panose="02010609060101010101" pitchFamily="2" charset="-122"/>
                <a:cs typeface="黑体" panose="02010609060101010101" pitchFamily="2" charset="-122"/>
              </a:rPr>
              <a:t>常见合并症 </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5. DM</a:t>
            </a:r>
            <a:r>
              <a:rPr lang="zh-CN" altLang="en-US" sz="2000" dirty="0">
                <a:latin typeface="黑体" panose="02010609060101010101" pitchFamily="2" charset="-122"/>
                <a:ea typeface="黑体" panose="02010609060101010101" pitchFamily="2" charset="-122"/>
                <a:cs typeface="黑体" panose="02010609060101010101" pitchFamily="2" charset="-122"/>
              </a:rPr>
              <a:t>急性并发症 </a:t>
            </a:r>
          </a:p>
          <a:p>
            <a:pPr marL="342900" lvl="1" indent="-342900" eaLnBrk="1" hangingPunct="1">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（六）</a:t>
            </a:r>
            <a:r>
              <a:rPr lang="en-US" altLang="zh-CN" sz="2000" dirty="0">
                <a:latin typeface="黑体" panose="02010609060101010101" pitchFamily="2" charset="-122"/>
                <a:ea typeface="黑体" panose="02010609060101010101" pitchFamily="2" charset="-122"/>
                <a:cs typeface="黑体" panose="02010609060101010101" pitchFamily="2" charset="-122"/>
              </a:rPr>
              <a:t>DM</a:t>
            </a:r>
            <a:r>
              <a:rPr lang="zh-CN" altLang="en-US" sz="2000" dirty="0">
                <a:latin typeface="黑体" panose="02010609060101010101" pitchFamily="2" charset="-122"/>
                <a:ea typeface="黑体" panose="02010609060101010101" pitchFamily="2" charset="-122"/>
                <a:cs typeface="黑体" panose="02010609060101010101" pitchFamily="2" charset="-122"/>
              </a:rPr>
              <a:t>足病的防治与护理 </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1. </a:t>
            </a:r>
            <a:r>
              <a:rPr lang="zh-CN" altLang="en-US" sz="2000" dirty="0">
                <a:latin typeface="黑体" panose="02010609060101010101" pitchFamily="2" charset="-122"/>
                <a:ea typeface="黑体" panose="02010609060101010101" pitchFamily="2" charset="-122"/>
                <a:cs typeface="黑体" panose="02010609060101010101" pitchFamily="2" charset="-122"/>
              </a:rPr>
              <a:t>临床表现 </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2. DM</a:t>
            </a:r>
            <a:r>
              <a:rPr lang="zh-CN" altLang="en-US" sz="2000" dirty="0">
                <a:latin typeface="黑体" panose="02010609060101010101" pitchFamily="2" charset="-122"/>
                <a:ea typeface="黑体" panose="02010609060101010101" pitchFamily="2" charset="-122"/>
                <a:cs typeface="黑体" panose="02010609060101010101" pitchFamily="2" charset="-122"/>
              </a:rPr>
              <a:t>足病的防治与护理 </a:t>
            </a:r>
          </a:p>
          <a:p>
            <a:pPr marL="342900" lvl="1" indent="-342900" eaLnBrk="1" hangingPunct="1">
              <a:buClr>
                <a:schemeClr val="tx1"/>
              </a:buClr>
              <a:buNone/>
            </a:pPr>
            <a:r>
              <a:rPr lang="zh-CN" altLang="en-US" sz="2000" dirty="0">
                <a:latin typeface="黑体" panose="02010609060101010101" pitchFamily="2" charset="-122"/>
                <a:ea typeface="黑体" panose="02010609060101010101" pitchFamily="2" charset="-122"/>
                <a:cs typeface="黑体" panose="02010609060101010101" pitchFamily="2" charset="-122"/>
              </a:rPr>
              <a:t>（七）</a:t>
            </a:r>
            <a:r>
              <a:rPr lang="en-US" altLang="zh-CN" sz="2000" dirty="0">
                <a:latin typeface="黑体" panose="02010609060101010101" pitchFamily="2" charset="-122"/>
                <a:ea typeface="黑体" panose="02010609060101010101" pitchFamily="2" charset="-122"/>
                <a:cs typeface="黑体" panose="02010609060101010101" pitchFamily="2" charset="-122"/>
              </a:rPr>
              <a:t>DM</a:t>
            </a:r>
            <a:r>
              <a:rPr lang="zh-CN" altLang="en-US" sz="2000" dirty="0">
                <a:latin typeface="黑体" panose="02010609060101010101" pitchFamily="2" charset="-122"/>
                <a:ea typeface="黑体" panose="02010609060101010101" pitchFamily="2" charset="-122"/>
                <a:cs typeface="黑体" panose="02010609060101010101" pitchFamily="2" charset="-122"/>
              </a:rPr>
              <a:t>病情监测</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1. </a:t>
            </a:r>
            <a:r>
              <a:rPr lang="zh-CN" altLang="en-US" sz="2000" dirty="0">
                <a:latin typeface="黑体" panose="02010609060101010101" pitchFamily="2" charset="-122"/>
                <a:ea typeface="黑体" panose="02010609060101010101" pitchFamily="2" charset="-122"/>
                <a:cs typeface="黑体" panose="02010609060101010101" pitchFamily="2" charset="-122"/>
              </a:rPr>
              <a:t>血糖检测 </a:t>
            </a:r>
          </a:p>
          <a:p>
            <a:pPr marL="342900" lvl="1" indent="-342900" eaLnBrk="1" hangingPunct="1"/>
            <a:r>
              <a:rPr lang="zh-CN" altLang="en-US" sz="2000" dirty="0">
                <a:latin typeface="黑体" panose="02010609060101010101" pitchFamily="2" charset="-122"/>
                <a:ea typeface="黑体" panose="02010609060101010101" pitchFamily="2" charset="-122"/>
                <a:cs typeface="黑体" panose="02010609060101010101" pitchFamily="2" charset="-122"/>
              </a:rPr>
              <a:t>监测血糖的频率要视病情的变化而定。</a:t>
            </a:r>
          </a:p>
          <a:p>
            <a:pPr marL="342900" lvl="1" indent="-342900" eaLnBrk="1" hangingPunct="1"/>
            <a:r>
              <a:rPr lang="en-US" altLang="zh-CN" sz="2000" dirty="0">
                <a:latin typeface="黑体" panose="02010609060101010101" pitchFamily="2" charset="-122"/>
                <a:ea typeface="黑体" panose="02010609060101010101" pitchFamily="2" charset="-122"/>
                <a:cs typeface="黑体" panose="02010609060101010101" pitchFamily="2" charset="-122"/>
              </a:rPr>
              <a:t>2. </a:t>
            </a:r>
            <a:r>
              <a:rPr lang="zh-CN" altLang="en-US" sz="2000" dirty="0">
                <a:latin typeface="黑体" panose="02010609060101010101" pitchFamily="2" charset="-122"/>
                <a:ea typeface="黑体" panose="02010609060101010101" pitchFamily="2" charset="-122"/>
                <a:cs typeface="黑体" panose="02010609060101010101" pitchFamily="2" charset="-122"/>
              </a:rPr>
              <a:t>其他检测内容</a:t>
            </a:r>
          </a:p>
        </p:txBody>
      </p:sp>
      <p:sp>
        <p:nvSpPr>
          <p:cNvPr id="34819" name="标题 9"/>
          <p:cNvSpPr/>
          <p:nvPr/>
        </p:nvSpPr>
        <p:spPr>
          <a:xfrm>
            <a:off x="1752600" y="990600"/>
            <a:ext cx="8407400"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居家护理</a:t>
            </a:r>
          </a:p>
        </p:txBody>
      </p:sp>
      <p:sp>
        <p:nvSpPr>
          <p:cNvPr id="2" name="矩形 1">
            <a:extLst>
              <a:ext uri="{FF2B5EF4-FFF2-40B4-BE49-F238E27FC236}">
                <a16:creationId xmlns:a16="http://schemas.microsoft.com/office/drawing/2014/main" id="{6E4E3516-1C2F-C324-FC1C-2801AD3405CC}"/>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任务四 糖尿病病人的居家护理</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内容占位符 8"/>
          <p:cNvSpPr>
            <a:spLocks noGrp="1"/>
          </p:cNvSpPr>
          <p:nvPr>
            <p:ph type="subTitle" idx="4294967295"/>
          </p:nvPr>
        </p:nvSpPr>
        <p:spPr>
          <a:xfrm>
            <a:off x="1585277" y="1806575"/>
            <a:ext cx="9537065" cy="4518025"/>
          </a:xfrm>
        </p:spPr>
        <p:txBody>
          <a:bodyPr vert="horz" wrap="square" lIns="91440" tIns="45720" rIns="91440" bIns="45720" anchor="t" anchorCtr="0">
            <a:normAutofit/>
          </a:bodyPr>
          <a:lstStyle/>
          <a:p>
            <a:pPr marL="342900" lvl="1" indent="-342900" eaLnBrk="1" hangingPunct="1">
              <a:lnSpc>
                <a:spcPct val="120000"/>
              </a:lnSpc>
              <a:buClr>
                <a:schemeClr val="tx1"/>
              </a:buClr>
              <a:buFont typeface="Wingdings" panose="05000000000000000000" pitchFamily="2" charset="2"/>
              <a:buNone/>
            </a:pPr>
            <a:r>
              <a:rPr lang="zh-CN" altLang="en-US" sz="2000" b="1" dirty="0">
                <a:latin typeface="黑体" panose="02010609060101010101" pitchFamily="2" charset="-122"/>
                <a:ea typeface="黑体" panose="02010609060101010101" pitchFamily="2" charset="-122"/>
                <a:cs typeface="黑体" panose="02010609060101010101" pitchFamily="2" charset="-122"/>
              </a:rPr>
              <a:t>     </a:t>
            </a:r>
            <a:r>
              <a:rPr lang="en-US" altLang="zh-CN" sz="2000" b="1" dirty="0">
                <a:latin typeface="黑体" panose="02010609060101010101" pitchFamily="2" charset="-122"/>
                <a:ea typeface="黑体" panose="02010609060101010101" pitchFamily="2" charset="-122"/>
                <a:cs typeface="黑体" panose="02010609060101010101" pitchFamily="2" charset="-122"/>
              </a:rPr>
              <a:t>  </a:t>
            </a:r>
            <a:r>
              <a:rPr lang="zh-CN" altLang="en-US" sz="2000" b="1" dirty="0">
                <a:latin typeface="黑体" panose="02010609060101010101" pitchFamily="2" charset="-122"/>
                <a:ea typeface="黑体" panose="02010609060101010101" pitchFamily="2" charset="-122"/>
                <a:cs typeface="黑体" panose="02010609060101010101" pitchFamily="2" charset="-122"/>
              </a:rPr>
              <a:t>恶性肿瘤</a:t>
            </a:r>
            <a:r>
              <a:rPr lang="zh-CN" altLang="en-US" sz="2000" dirty="0">
                <a:latin typeface="黑体" panose="02010609060101010101" pitchFamily="2" charset="-122"/>
                <a:ea typeface="黑体" panose="02010609060101010101" pitchFamily="2" charset="-122"/>
                <a:cs typeface="黑体" panose="02010609060101010101" pitchFamily="2" charset="-122"/>
              </a:rPr>
              <a:t>是机体细胞在致癌因素的长期作用下发生过度丧生及异常分化所形成的新生物，新生物一旦形成，不会因致癌因素的消除而停止生长，其生物学特性为过度增殖、浸润、复发与转移。</a:t>
            </a:r>
          </a:p>
          <a:p>
            <a:pPr marL="342900" lvl="1" indent="-342900" eaLnBrk="1" hangingPunct="1">
              <a:lnSpc>
                <a:spcPct val="120000"/>
              </a:lnSpc>
              <a:buClr>
                <a:schemeClr val="tx1"/>
              </a:buClr>
              <a:buFont typeface="Wingdings" panose="05000000000000000000" pitchFamily="2" charset="2"/>
              <a:buNone/>
            </a:pPr>
            <a:r>
              <a:rPr lang="zh-CN" altLang="en-US" sz="2000" b="1" dirty="0">
                <a:latin typeface="黑体" panose="02010609060101010101" pitchFamily="2" charset="-122"/>
                <a:ea typeface="黑体" panose="02010609060101010101" pitchFamily="2" charset="-122"/>
                <a:cs typeface="黑体" panose="02010609060101010101" pitchFamily="2" charset="-122"/>
              </a:rPr>
              <a:t>（一）流行情况 </a:t>
            </a:r>
          </a:p>
          <a:p>
            <a:pPr marL="342900" lvl="1" indent="-342900" eaLnBrk="1" hangingPunct="1">
              <a:lnSpc>
                <a:spcPct val="120000"/>
              </a:lnSpc>
              <a:buClr>
                <a:schemeClr val="tx1"/>
              </a:buClr>
              <a:buFont typeface="Wingdings" panose="05000000000000000000" pitchFamily="2" charset="2"/>
              <a:buNone/>
            </a:pPr>
            <a:r>
              <a:rPr lang="zh-CN" altLang="en-US" sz="2000" b="1" dirty="0">
                <a:latin typeface="黑体" panose="02010609060101010101" pitchFamily="2" charset="-122"/>
                <a:ea typeface="黑体" panose="02010609060101010101" pitchFamily="2" charset="-122"/>
                <a:cs typeface="黑体" panose="02010609060101010101" pitchFamily="2" charset="-122"/>
              </a:rPr>
              <a:t>（二）危险因素</a:t>
            </a:r>
          </a:p>
          <a:p>
            <a:pPr marL="342900" lvl="1" indent="-342900" eaLnBrk="1" hangingPunct="1">
              <a:lnSpc>
                <a:spcPct val="120000"/>
              </a:lnSpc>
              <a:buChar char="–"/>
            </a:pPr>
            <a:r>
              <a:rPr lang="zh-CN" altLang="en-US" sz="2000" dirty="0">
                <a:latin typeface="黑体" panose="02010609060101010101" pitchFamily="2" charset="-122"/>
                <a:ea typeface="黑体" panose="02010609060101010101" pitchFamily="2" charset="-122"/>
                <a:cs typeface="黑体" panose="02010609060101010101" pitchFamily="2" charset="-122"/>
              </a:rPr>
              <a:t>肿瘤的发生与物理因素、化学因素、生物因素、遗传因素、免疫因素及心理因素等有关。 </a:t>
            </a:r>
          </a:p>
          <a:p>
            <a:pPr marL="342900" lvl="1" indent="-342900" eaLnBrk="1" hangingPunct="1">
              <a:lnSpc>
                <a:spcPct val="120000"/>
              </a:lnSpc>
              <a:buClr>
                <a:schemeClr val="tx1"/>
              </a:buClr>
              <a:buFont typeface="Wingdings" panose="05000000000000000000" pitchFamily="2" charset="2"/>
              <a:buNone/>
            </a:pPr>
            <a:r>
              <a:rPr lang="zh-CN" altLang="en-US" sz="2000" b="1" dirty="0">
                <a:latin typeface="黑体" panose="02010609060101010101" pitchFamily="2" charset="-122"/>
                <a:ea typeface="黑体" panose="02010609060101010101" pitchFamily="2" charset="-122"/>
                <a:cs typeface="黑体" panose="02010609060101010101" pitchFamily="2" charset="-122"/>
              </a:rPr>
              <a:t>（三）临床特点</a:t>
            </a:r>
          </a:p>
          <a:p>
            <a:pPr marL="342900" lvl="1" indent="-342900" eaLnBrk="1" hangingPunct="1">
              <a:lnSpc>
                <a:spcPct val="120000"/>
              </a:lnSpc>
              <a:buChar char="–"/>
            </a:pPr>
            <a:r>
              <a:rPr lang="zh-CN" altLang="en-US" sz="2000" dirty="0">
                <a:latin typeface="黑体" panose="02010609060101010101" pitchFamily="2" charset="-122"/>
                <a:ea typeface="黑体" panose="02010609060101010101" pitchFamily="2" charset="-122"/>
                <a:cs typeface="黑体" panose="02010609060101010101" pitchFamily="2" charset="-122"/>
              </a:rPr>
              <a:t>恶性肿瘤的临床表现有肿块、疼痛、溃疡、出血、转移症状和全身症状；恶性肿瘤的转移方式有直接蔓延、淋巴转移、血行转移、种植转移等。</a:t>
            </a:r>
            <a:endParaRPr lang="en-US" altLang="zh-CN" sz="2000" dirty="0">
              <a:latin typeface="黑体" panose="02010609060101010101" pitchFamily="2" charset="-122"/>
              <a:ea typeface="黑体" panose="02010609060101010101" pitchFamily="2" charset="-122"/>
              <a:cs typeface="黑体" panose="02010609060101010101" pitchFamily="2" charset="-122"/>
            </a:endParaRPr>
          </a:p>
        </p:txBody>
      </p:sp>
      <p:sp>
        <p:nvSpPr>
          <p:cNvPr id="36867" name="标题 9"/>
          <p:cNvSpPr/>
          <p:nvPr/>
        </p:nvSpPr>
        <p:spPr>
          <a:xfrm>
            <a:off x="1371600" y="946150"/>
            <a:ext cx="9964420"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恶性肿瘤概述</a:t>
            </a:r>
          </a:p>
        </p:txBody>
      </p:sp>
      <p:sp>
        <p:nvSpPr>
          <p:cNvPr id="2" name="矩形 1">
            <a:extLst>
              <a:ext uri="{FF2B5EF4-FFF2-40B4-BE49-F238E27FC236}">
                <a16:creationId xmlns:a16="http://schemas.microsoft.com/office/drawing/2014/main" id="{F903E2AE-39B7-188F-62C5-BBEAECC0F50E}"/>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任务五 恶性肿瘤病人的居家保健护理</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内容占位符 8"/>
          <p:cNvSpPr>
            <a:spLocks noGrp="1"/>
          </p:cNvSpPr>
          <p:nvPr>
            <p:ph type="subTitle" idx="4294967295"/>
          </p:nvPr>
        </p:nvSpPr>
        <p:spPr>
          <a:xfrm>
            <a:off x="2667000" y="1821815"/>
            <a:ext cx="8686800" cy="4502785"/>
          </a:xfrm>
        </p:spPr>
        <p:txBody>
          <a:bodyPr vert="horz" wrap="square" lIns="91440" tIns="45720" rIns="91440" bIns="45720" anchor="t" anchorCtr="0">
            <a:normAutofit/>
          </a:bodyPr>
          <a:lstStyle/>
          <a:p>
            <a:pPr marL="342900" lvl="1" indent="-342900" eaLnBrk="1" hangingPunct="1">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（一）饮食护理</a:t>
            </a:r>
          </a:p>
          <a:p>
            <a:pPr marL="342900" lvl="1" indent="-342900" eaLnBrk="1" hangingPunct="1">
              <a:buChar char="–"/>
            </a:pPr>
            <a:r>
              <a:rPr lang="zh-CN" altLang="en-US" sz="2000" dirty="0">
                <a:latin typeface="黑体" panose="02010609060101010101" pitchFamily="2" charset="-122"/>
                <a:ea typeface="黑体" panose="02010609060101010101" pitchFamily="2" charset="-122"/>
                <a:cs typeface="黑体" panose="02010609060101010101" pitchFamily="2" charset="-122"/>
              </a:rPr>
              <a:t>癌症患者应少食多餐，多食新鲜的蔬菜和水果，足够的能量、高蛋白、高维生素饮食，并注意食物的色香味，营造良好的进食氛围，促进食欲。</a:t>
            </a:r>
          </a:p>
          <a:p>
            <a:pPr marL="342900" lvl="1" indent="-342900" eaLnBrk="1" hangingPunct="1">
              <a:buChar char="–"/>
            </a:pPr>
            <a:r>
              <a:rPr lang="zh-CN" altLang="en-US" sz="2000" dirty="0">
                <a:latin typeface="黑体" panose="02010609060101010101" pitchFamily="2" charset="-122"/>
                <a:ea typeface="黑体" panose="02010609060101010101" pitchFamily="2" charset="-122"/>
                <a:cs typeface="黑体" panose="02010609060101010101" pitchFamily="2" charset="-122"/>
              </a:rPr>
              <a:t>一般要给病人流食、半流食，根据病人的状况酌情决定给予的数量和次数，不可勉强。</a:t>
            </a:r>
          </a:p>
          <a:p>
            <a:pPr marL="342900" lvl="1" indent="-342900" eaLnBrk="1" hangingPunct="1">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（二）心理护理</a:t>
            </a:r>
          </a:p>
          <a:p>
            <a:pPr marL="342900" lvl="1" indent="-342900" eaLnBrk="1" hangingPunct="1">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1. </a:t>
            </a:r>
            <a:r>
              <a:rPr lang="zh-CN" altLang="en-US" sz="2000" dirty="0">
                <a:latin typeface="黑体" panose="02010609060101010101" pitchFamily="2" charset="-122"/>
                <a:ea typeface="黑体" panose="02010609060101010101" pitchFamily="2" charset="-122"/>
                <a:cs typeface="黑体" panose="02010609060101010101" pitchFamily="2" charset="-122"/>
              </a:rPr>
              <a:t>了解病人的心理特点 </a:t>
            </a:r>
          </a:p>
          <a:p>
            <a:pPr marL="342900" lvl="1" indent="-342900" eaLnBrk="1" hangingPunct="1">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2. </a:t>
            </a:r>
            <a:r>
              <a:rPr lang="zh-CN" altLang="en-US" sz="2000" dirty="0">
                <a:latin typeface="黑体" panose="02010609060101010101" pitchFamily="2" charset="-122"/>
                <a:ea typeface="黑体" panose="02010609060101010101" pitchFamily="2" charset="-122"/>
                <a:cs typeface="黑体" panose="02010609060101010101" pitchFamily="2" charset="-122"/>
              </a:rPr>
              <a:t>发挥榜样的作用 </a:t>
            </a:r>
          </a:p>
          <a:p>
            <a:pPr marL="342900" lvl="1" indent="-342900" eaLnBrk="1" hangingPunct="1">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3. </a:t>
            </a:r>
            <a:r>
              <a:rPr lang="zh-CN" altLang="en-US" sz="2000" dirty="0">
                <a:latin typeface="黑体" panose="02010609060101010101" pitchFamily="2" charset="-122"/>
                <a:ea typeface="黑体" panose="02010609060101010101" pitchFamily="2" charset="-122"/>
                <a:cs typeface="黑体" panose="02010609060101010101" pitchFamily="2" charset="-122"/>
              </a:rPr>
              <a:t>信心疗法 </a:t>
            </a:r>
          </a:p>
          <a:p>
            <a:pPr marL="342900" lvl="1" indent="-342900" eaLnBrk="1" hangingPunct="1">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（三）预防感染</a:t>
            </a:r>
          </a:p>
          <a:p>
            <a:pPr marL="342900" lvl="1" indent="-342900" eaLnBrk="1" hangingPunct="1">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（四）康复护理</a:t>
            </a:r>
          </a:p>
          <a:p>
            <a:pPr marL="342900" lvl="1" indent="-342900" eaLnBrk="1" hangingPunct="1">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（五）运动锻炼</a:t>
            </a:r>
          </a:p>
          <a:p>
            <a:pPr marL="342900" lvl="1" indent="-342900" eaLnBrk="1" hangingPunct="1">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（六）临终关怀</a:t>
            </a:r>
          </a:p>
        </p:txBody>
      </p:sp>
      <p:sp>
        <p:nvSpPr>
          <p:cNvPr id="37891" name="标题 9"/>
          <p:cNvSpPr/>
          <p:nvPr/>
        </p:nvSpPr>
        <p:spPr>
          <a:xfrm>
            <a:off x="1905000" y="990600"/>
            <a:ext cx="8989695"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居家日常保健</a:t>
            </a:r>
          </a:p>
        </p:txBody>
      </p:sp>
      <p:sp>
        <p:nvSpPr>
          <p:cNvPr id="2" name="矩形 1">
            <a:extLst>
              <a:ext uri="{FF2B5EF4-FFF2-40B4-BE49-F238E27FC236}">
                <a16:creationId xmlns:a16="http://schemas.microsoft.com/office/drawing/2014/main" id="{88D04A27-BBC5-A61A-3D70-CBEDFA7B943C}"/>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任务五 恶性肿瘤病人的居家保健护理</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内容占位符 8"/>
          <p:cNvSpPr>
            <a:spLocks noGrp="1"/>
          </p:cNvSpPr>
          <p:nvPr>
            <p:ph type="subTitle" idx="4294967295"/>
          </p:nvPr>
        </p:nvSpPr>
        <p:spPr>
          <a:xfrm>
            <a:off x="2971800" y="1905000"/>
            <a:ext cx="7086600" cy="4495800"/>
          </a:xfrm>
        </p:spPr>
        <p:txBody>
          <a:bodyPr vert="horz" wrap="square" lIns="91440" tIns="45720" rIns="91440" bIns="45720" anchor="t" anchorCtr="0">
            <a:normAutofit/>
          </a:bodyPr>
          <a:lstStyle/>
          <a:p>
            <a:pPr marL="342900" lvl="1" indent="-342900" eaLnBrk="1" hangingPunct="1">
              <a:lnSpc>
                <a:spcPct val="90000"/>
              </a:lnSpc>
              <a:buClr>
                <a:schemeClr val="tx1"/>
              </a:buClr>
              <a:buFont typeface="Wingdings" panose="05000000000000000000" pitchFamily="2" charset="2"/>
              <a:buNone/>
            </a:pPr>
            <a:r>
              <a:rPr lang="en-US" altLang="zh-CN" sz="2000" dirty="0">
                <a:latin typeface="黑体" panose="02010609060101010101" pitchFamily="2" charset="-122"/>
                <a:ea typeface="黑体" panose="02010609060101010101" pitchFamily="2" charset="-122"/>
                <a:cs typeface="黑体" panose="02010609060101010101" pitchFamily="2" charset="-122"/>
              </a:rPr>
              <a:t>  1.</a:t>
            </a:r>
            <a:r>
              <a:rPr lang="zh-CN" altLang="en-US" sz="2000" dirty="0">
                <a:latin typeface="黑体" panose="02010609060101010101" pitchFamily="2" charset="-122"/>
                <a:ea typeface="黑体" panose="02010609060101010101" pitchFamily="2" charset="-122"/>
                <a:cs typeface="黑体" panose="02010609060101010101" pitchFamily="2" charset="-122"/>
              </a:rPr>
              <a:t>健康教育 </a:t>
            </a:r>
          </a:p>
          <a:p>
            <a:pPr marL="342900" lvl="1" indent="-342900" eaLnBrk="1" hangingPunct="1">
              <a:lnSpc>
                <a:spcPct val="90000"/>
              </a:lnSpc>
              <a:buClr>
                <a:schemeClr val="tx1"/>
              </a:buClr>
              <a:buFont typeface="Wingdings" panose="05000000000000000000" pitchFamily="2" charset="2"/>
              <a:buNone/>
            </a:pPr>
            <a:r>
              <a:rPr lang="en-US" altLang="zh-CN" sz="2000" dirty="0">
                <a:latin typeface="黑体" panose="02010609060101010101" pitchFamily="2" charset="-122"/>
                <a:ea typeface="黑体" panose="02010609060101010101" pitchFamily="2" charset="-122"/>
                <a:cs typeface="黑体" panose="02010609060101010101" pitchFamily="2" charset="-122"/>
              </a:rPr>
              <a:t>  2.</a:t>
            </a:r>
            <a:r>
              <a:rPr lang="zh-CN" altLang="en-US" sz="2000" dirty="0">
                <a:latin typeface="黑体" panose="02010609060101010101" pitchFamily="2" charset="-122"/>
                <a:ea typeface="黑体" panose="02010609060101010101" pitchFamily="2" charset="-122"/>
                <a:cs typeface="黑体" panose="02010609060101010101" pitchFamily="2" charset="-122"/>
              </a:rPr>
              <a:t>环境整治 </a:t>
            </a:r>
          </a:p>
          <a:p>
            <a:pPr marL="342900" lvl="1" indent="-342900" eaLnBrk="1" hangingPunct="1">
              <a:lnSpc>
                <a:spcPct val="90000"/>
              </a:lnSpc>
              <a:buClr>
                <a:schemeClr val="tx1"/>
              </a:buClr>
              <a:buFont typeface="Wingdings" panose="05000000000000000000" pitchFamily="2" charset="2"/>
              <a:buNone/>
            </a:pPr>
            <a:r>
              <a:rPr lang="en-US" altLang="zh-CN" sz="2000" dirty="0">
                <a:latin typeface="黑体" panose="02010609060101010101" pitchFamily="2" charset="-122"/>
                <a:ea typeface="黑体" panose="02010609060101010101" pitchFamily="2" charset="-122"/>
                <a:cs typeface="黑体" panose="02010609060101010101" pitchFamily="2" charset="-122"/>
              </a:rPr>
              <a:t>  3.</a:t>
            </a:r>
            <a:r>
              <a:rPr lang="zh-CN" altLang="en-US" sz="2000" dirty="0">
                <a:latin typeface="黑体" panose="02010609060101010101" pitchFamily="2" charset="-122"/>
                <a:ea typeface="黑体" panose="02010609060101010101" pitchFamily="2" charset="-122"/>
                <a:cs typeface="黑体" panose="02010609060101010101" pitchFamily="2" charset="-122"/>
              </a:rPr>
              <a:t>做好职业防护 </a:t>
            </a:r>
          </a:p>
          <a:p>
            <a:pPr marL="342900" lvl="1" indent="-342900" eaLnBrk="1" hangingPunct="1">
              <a:lnSpc>
                <a:spcPct val="90000"/>
              </a:lnSpc>
              <a:buClr>
                <a:schemeClr val="tx1"/>
              </a:buClr>
              <a:buFont typeface="Wingdings" panose="05000000000000000000" pitchFamily="2" charset="2"/>
              <a:buNone/>
            </a:pPr>
            <a:r>
              <a:rPr lang="en-US" altLang="zh-CN" sz="2000" dirty="0">
                <a:latin typeface="黑体" panose="02010609060101010101" pitchFamily="2" charset="-122"/>
                <a:ea typeface="黑体" panose="02010609060101010101" pitchFamily="2" charset="-122"/>
                <a:cs typeface="黑体" panose="02010609060101010101" pitchFamily="2" charset="-122"/>
              </a:rPr>
              <a:t>  4.</a:t>
            </a:r>
            <a:r>
              <a:rPr lang="zh-CN" altLang="en-US" sz="2000" dirty="0">
                <a:latin typeface="黑体" panose="02010609060101010101" pitchFamily="2" charset="-122"/>
                <a:ea typeface="黑体" panose="02010609060101010101" pitchFamily="2" charset="-122"/>
                <a:cs typeface="黑体" panose="02010609060101010101" pitchFamily="2" charset="-122"/>
              </a:rPr>
              <a:t>维持健康的心理 </a:t>
            </a:r>
          </a:p>
          <a:p>
            <a:pPr marL="342900" lvl="1" indent="-342900" eaLnBrk="1" hangingPunct="1">
              <a:lnSpc>
                <a:spcPct val="90000"/>
              </a:lnSpc>
              <a:buClr>
                <a:schemeClr val="tx1"/>
              </a:buClr>
              <a:buFont typeface="Wingdings" panose="05000000000000000000" pitchFamily="2" charset="2"/>
              <a:buNone/>
            </a:pPr>
            <a:r>
              <a:rPr lang="en-US" altLang="zh-CN" sz="2000" dirty="0">
                <a:latin typeface="黑体" panose="02010609060101010101" pitchFamily="2" charset="-122"/>
                <a:ea typeface="黑体" panose="02010609060101010101" pitchFamily="2" charset="-122"/>
                <a:cs typeface="黑体" panose="02010609060101010101" pitchFamily="2" charset="-122"/>
              </a:rPr>
              <a:t>  5.</a:t>
            </a:r>
            <a:r>
              <a:rPr lang="zh-CN" altLang="en-US" sz="2000" dirty="0">
                <a:latin typeface="黑体" panose="02010609060101010101" pitchFamily="2" charset="-122"/>
                <a:ea typeface="黑体" panose="02010609060101010101" pitchFamily="2" charset="-122"/>
                <a:cs typeface="黑体" panose="02010609060101010101" pitchFamily="2" charset="-122"/>
              </a:rPr>
              <a:t>建立健康的生活方式</a:t>
            </a:r>
          </a:p>
          <a:p>
            <a:pPr marL="342900" lvl="1" indent="-342900" eaLnBrk="1" hangingPunct="1">
              <a:lnSpc>
                <a:spcPct val="90000"/>
              </a:lnSpc>
              <a:buChar char="–"/>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）膳食合理</a:t>
            </a:r>
          </a:p>
          <a:p>
            <a:pPr marL="342900" lvl="1" indent="-342900" eaLnBrk="1" hangingPunct="1">
              <a:lnSpc>
                <a:spcPct val="90000"/>
              </a:lnSpc>
              <a:buChar char="–"/>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）坚持体育锻炼或加强体力劳动</a:t>
            </a:r>
          </a:p>
          <a:p>
            <a:pPr marL="342900" lvl="1" indent="-342900" eaLnBrk="1" hangingPunct="1">
              <a:lnSpc>
                <a:spcPct val="90000"/>
              </a:lnSpc>
              <a:buChar char="–"/>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3</a:t>
            </a:r>
            <a:r>
              <a:rPr lang="zh-CN" altLang="en-US" sz="2000" dirty="0">
                <a:latin typeface="黑体" panose="02010609060101010101" pitchFamily="2" charset="-122"/>
                <a:ea typeface="黑体" panose="02010609060101010101" pitchFamily="2" charset="-122"/>
                <a:cs typeface="黑体" panose="02010609060101010101" pitchFamily="2" charset="-122"/>
              </a:rPr>
              <a:t>）不吸烟，少饮酒，不暴饮暴食</a:t>
            </a:r>
          </a:p>
          <a:p>
            <a:pPr marL="342900" lvl="1" indent="-342900" eaLnBrk="1" hangingPunct="1">
              <a:lnSpc>
                <a:spcPct val="90000"/>
              </a:lnSpc>
              <a:buChar char="–"/>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4</a:t>
            </a:r>
            <a:r>
              <a:rPr lang="zh-CN" altLang="en-US" sz="2000" dirty="0">
                <a:latin typeface="黑体" panose="02010609060101010101" pitchFamily="2" charset="-122"/>
                <a:ea typeface="黑体" panose="02010609060101010101" pitchFamily="2" charset="-122"/>
                <a:cs typeface="黑体" panose="02010609060101010101" pitchFamily="2" charset="-122"/>
              </a:rPr>
              <a:t>）注意卫生，减少日光照射与人工紫外线照射</a:t>
            </a:r>
          </a:p>
          <a:p>
            <a:pPr marL="342900" lvl="1" indent="-342900" eaLnBrk="1" hangingPunct="1">
              <a:lnSpc>
                <a:spcPct val="90000"/>
              </a:lnSpc>
              <a:buChar char="–"/>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5</a:t>
            </a:r>
            <a:r>
              <a:rPr lang="zh-CN" altLang="en-US" sz="2000" dirty="0">
                <a:latin typeface="黑体" panose="02010609060101010101" pitchFamily="2" charset="-122"/>
                <a:ea typeface="黑体" panose="02010609060101010101" pitchFamily="2" charset="-122"/>
                <a:cs typeface="黑体" panose="02010609060101010101" pitchFamily="2" charset="-122"/>
              </a:rPr>
              <a:t>）预防接种相关疫苗如乙肝疫苗</a:t>
            </a:r>
          </a:p>
          <a:p>
            <a:pPr marL="342900" lvl="1" indent="-342900" eaLnBrk="1" hangingPunct="1">
              <a:lnSpc>
                <a:spcPct val="90000"/>
              </a:lnSpc>
              <a:buChar char="–"/>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6</a:t>
            </a:r>
            <a:r>
              <a:rPr lang="zh-CN" altLang="en-US" sz="2000" dirty="0">
                <a:latin typeface="黑体" panose="02010609060101010101" pitchFamily="2" charset="-122"/>
                <a:ea typeface="黑体" panose="02010609060101010101" pitchFamily="2" charset="-122"/>
                <a:cs typeface="黑体" panose="02010609060101010101" pitchFamily="2" charset="-122"/>
              </a:rPr>
              <a:t>）慎用激素类药物</a:t>
            </a:r>
          </a:p>
          <a:p>
            <a:pPr marL="342900" lvl="1" indent="-342900" eaLnBrk="1" hangingPunct="1">
              <a:lnSpc>
                <a:spcPct val="90000"/>
              </a:lnSpc>
              <a:buClr>
                <a:schemeClr val="tx1"/>
              </a:buClr>
              <a:buFont typeface="Wingdings" panose="05000000000000000000" pitchFamily="2" charset="2"/>
              <a:buNone/>
            </a:pPr>
            <a:r>
              <a:rPr lang="en-US" altLang="zh-CN" sz="2000" dirty="0">
                <a:latin typeface="黑体" panose="02010609060101010101" pitchFamily="2" charset="-122"/>
                <a:ea typeface="黑体" panose="02010609060101010101" pitchFamily="2" charset="-122"/>
                <a:cs typeface="黑体" panose="02010609060101010101" pitchFamily="2" charset="-122"/>
              </a:rPr>
              <a:t>  6.</a:t>
            </a:r>
            <a:r>
              <a:rPr lang="zh-CN" altLang="en-US" sz="2000" dirty="0">
                <a:latin typeface="黑体" panose="02010609060101010101" pitchFamily="2" charset="-122"/>
                <a:ea typeface="黑体" panose="02010609060101010101" pitchFamily="2" charset="-122"/>
                <a:cs typeface="黑体" panose="02010609060101010101" pitchFamily="2" charset="-122"/>
              </a:rPr>
              <a:t>定期体检 </a:t>
            </a:r>
          </a:p>
          <a:p>
            <a:pPr marL="342900" lvl="1" indent="-342900" eaLnBrk="1" hangingPunct="1">
              <a:lnSpc>
                <a:spcPct val="90000"/>
              </a:lnSpc>
              <a:buClr>
                <a:schemeClr val="tx1"/>
              </a:buClr>
              <a:buFont typeface="Wingdings" panose="05000000000000000000" pitchFamily="2" charset="2"/>
              <a:buNone/>
            </a:pPr>
            <a:r>
              <a:rPr lang="en-US" altLang="zh-CN" sz="2000" dirty="0">
                <a:latin typeface="黑体" panose="02010609060101010101" pitchFamily="2" charset="-122"/>
                <a:ea typeface="黑体" panose="02010609060101010101" pitchFamily="2" charset="-122"/>
                <a:cs typeface="黑体" panose="02010609060101010101" pitchFamily="2" charset="-122"/>
              </a:rPr>
              <a:t>  7.</a:t>
            </a:r>
            <a:r>
              <a:rPr lang="zh-CN" altLang="en-US" sz="2000" dirty="0">
                <a:latin typeface="黑体" panose="02010609060101010101" pitchFamily="2" charset="-122"/>
                <a:ea typeface="黑体" panose="02010609060101010101" pitchFamily="2" charset="-122"/>
                <a:cs typeface="黑体" panose="02010609060101010101" pitchFamily="2" charset="-122"/>
              </a:rPr>
              <a:t>重视早期征兆</a:t>
            </a:r>
          </a:p>
        </p:txBody>
      </p:sp>
      <p:sp>
        <p:nvSpPr>
          <p:cNvPr id="38915" name="标题 9"/>
          <p:cNvSpPr/>
          <p:nvPr/>
        </p:nvSpPr>
        <p:spPr>
          <a:xfrm>
            <a:off x="1828800" y="1219200"/>
            <a:ext cx="9120505"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恶性肿瘤的预防</a:t>
            </a:r>
          </a:p>
        </p:txBody>
      </p:sp>
      <p:sp>
        <p:nvSpPr>
          <p:cNvPr id="2" name="矩形 1">
            <a:extLst>
              <a:ext uri="{FF2B5EF4-FFF2-40B4-BE49-F238E27FC236}">
                <a16:creationId xmlns:a16="http://schemas.microsoft.com/office/drawing/2014/main" id="{C8995B87-F2E8-C1C3-36C9-263054770972}"/>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任务五 恶性肿瘤病人的居家保健护理</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a:off x="1447800" y="2829560"/>
            <a:ext cx="8745220" cy="1198880"/>
          </a:xfrm>
          <a:custGeom>
            <a:avLst/>
            <a:gdLst>
              <a:gd name="connsiteX0" fmla="*/ 0 w 6394549"/>
              <a:gd name="connsiteY0" fmla="*/ 0 h 1198521"/>
              <a:gd name="connsiteX1" fmla="*/ 6394549 w 6394549"/>
              <a:gd name="connsiteY1" fmla="*/ 0 h 1198521"/>
              <a:gd name="connsiteX2" fmla="*/ 6394549 w 6394549"/>
              <a:gd name="connsiteY2" fmla="*/ 1198521 h 1198521"/>
              <a:gd name="connsiteX3" fmla="*/ 0 w 6394549"/>
              <a:gd name="connsiteY3" fmla="*/ 1198521 h 1198521"/>
              <a:gd name="connsiteX4" fmla="*/ 0 w 6394549"/>
              <a:gd name="connsiteY4" fmla="*/ 0 h 1198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4549" h="1198521">
                <a:moveTo>
                  <a:pt x="0" y="0"/>
                </a:moveTo>
                <a:lnTo>
                  <a:pt x="6394549" y="0"/>
                </a:lnTo>
                <a:lnTo>
                  <a:pt x="6394549" y="1198521"/>
                </a:lnTo>
                <a:lnTo>
                  <a:pt x="0" y="11985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0" tIns="17780" rIns="0" bIns="17780" spcCol="1270" anchor="ctr"/>
          <a:lstStyle/>
          <a:p>
            <a:pPr marL="0" marR="0" lvl="0" indent="0" algn="l" defTabSz="914400" rtl="0">
              <a:lnSpc>
                <a:spcPts val="31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1</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．糖尿病的典型症状是（ </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A</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  ）</a:t>
            </a:r>
          </a:p>
          <a:p>
            <a:pPr marL="0" marR="0" lvl="0" indent="0" algn="l" defTabSz="914400" rtl="0">
              <a:lnSpc>
                <a:spcPts val="31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A</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．多尿、多饮、多食和体重减轻</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      B</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．性欲减退、月经失调</a:t>
            </a:r>
          </a:p>
          <a:p>
            <a:pPr marL="0" marR="0" lvl="0" indent="0" algn="l" defTabSz="914400" rtl="0">
              <a:lnSpc>
                <a:spcPts val="31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C</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．便秘、腹泻交替出现</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              D</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．视物模糊</a:t>
            </a:r>
          </a:p>
          <a:p>
            <a:pPr marL="0" marR="0" lvl="0" indent="0" algn="l" defTabSz="914400" rtl="0">
              <a:lnSpc>
                <a:spcPts val="31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E</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．皮肤瘙痒</a:t>
            </a:r>
          </a:p>
          <a:p>
            <a:pPr marL="0" marR="0" lvl="0" indent="0" algn="l" defTabSz="914400" rtl="0">
              <a:lnSpc>
                <a:spcPts val="31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2</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．糖尿病患者运动的注意事项中错误的是（ </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B</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  ）</a:t>
            </a:r>
          </a:p>
          <a:p>
            <a:pPr marL="0" marR="0" lvl="0" indent="0" algn="l" defTabSz="914400" rtl="0">
              <a:lnSpc>
                <a:spcPts val="31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A</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．运动前后检查足部健康状况，穿着舒适的鞋袜</a:t>
            </a:r>
          </a:p>
          <a:p>
            <a:pPr marL="0" marR="0" lvl="0" indent="0" algn="l" defTabSz="914400" rtl="0">
              <a:lnSpc>
                <a:spcPts val="31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B</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．运动中血压如果升高过多，不用担心</a:t>
            </a:r>
          </a:p>
          <a:p>
            <a:pPr marL="0" marR="0" lvl="0" indent="0" algn="l" defTabSz="914400" rtl="0">
              <a:lnSpc>
                <a:spcPts val="31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C</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．保证机体充足的水分，避免脱水</a:t>
            </a:r>
          </a:p>
          <a:p>
            <a:pPr marL="0" marR="0" lvl="0" indent="0" algn="l" defTabSz="914400" rtl="0">
              <a:lnSpc>
                <a:spcPts val="31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D</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．用胰岛素者，应自我监测血糖</a:t>
            </a:r>
          </a:p>
          <a:p>
            <a:pPr marL="0" marR="0" lvl="0" indent="0" algn="l" defTabSz="914400" rtl="0">
              <a:lnSpc>
                <a:spcPts val="31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E</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．代谢控制很差时停止运动</a:t>
            </a:r>
          </a:p>
          <a:p>
            <a:pPr marL="0" marR="0" lvl="0" indent="0" algn="l" defTabSz="914400" rtl="0">
              <a:lnSpc>
                <a:spcPts val="31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3</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．冠心病可改变的危险因素是（ </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C</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  ）</a:t>
            </a:r>
          </a:p>
          <a:p>
            <a:pPr marL="0" marR="0" lvl="0" indent="0" algn="l" defTabSz="914400" rtl="0">
              <a:lnSpc>
                <a:spcPts val="31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A</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．年龄    </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B</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．性别</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  C</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．吸烟    </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D</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．遗传因素</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   E</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．冠心病家族史</a:t>
            </a:r>
          </a:p>
        </p:txBody>
      </p:sp>
      <p:sp>
        <p:nvSpPr>
          <p:cNvPr id="2" name="矩形 1">
            <a:extLst>
              <a:ext uri="{FF2B5EF4-FFF2-40B4-BE49-F238E27FC236}">
                <a16:creationId xmlns:a16="http://schemas.microsoft.com/office/drawing/2014/main" id="{B2BCE38F-5A71-6A20-D59A-3D07048BF0B6}"/>
              </a:ext>
            </a:extLst>
          </p:cNvPr>
          <p:cNvSpPr/>
          <p:nvPr/>
        </p:nvSpPr>
        <p:spPr>
          <a:xfrm>
            <a:off x="152400" y="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思考与训练</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a:off x="990600" y="2133600"/>
            <a:ext cx="10449560" cy="1198880"/>
          </a:xfrm>
          <a:custGeom>
            <a:avLst/>
            <a:gdLst>
              <a:gd name="connsiteX0" fmla="*/ 0 w 6394549"/>
              <a:gd name="connsiteY0" fmla="*/ 0 h 1198521"/>
              <a:gd name="connsiteX1" fmla="*/ 6394549 w 6394549"/>
              <a:gd name="connsiteY1" fmla="*/ 0 h 1198521"/>
              <a:gd name="connsiteX2" fmla="*/ 6394549 w 6394549"/>
              <a:gd name="connsiteY2" fmla="*/ 1198521 h 1198521"/>
              <a:gd name="connsiteX3" fmla="*/ 0 w 6394549"/>
              <a:gd name="connsiteY3" fmla="*/ 1198521 h 1198521"/>
              <a:gd name="connsiteX4" fmla="*/ 0 w 6394549"/>
              <a:gd name="connsiteY4" fmla="*/ 0 h 1198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4549" h="1198521">
                <a:moveTo>
                  <a:pt x="0" y="0"/>
                </a:moveTo>
                <a:lnTo>
                  <a:pt x="6394549" y="0"/>
                </a:lnTo>
                <a:lnTo>
                  <a:pt x="6394549" y="1198521"/>
                </a:lnTo>
                <a:lnTo>
                  <a:pt x="0" y="11985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vertOverflow="overflow" horzOverflow="overflow" vert="horz" wrap="square" lIns="0" tIns="17780" rIns="0" bIns="17780" numCol="1" spcCol="1270" rtlCol="0" fromWordArt="0" anchor="ctr" anchorCtr="0" forceAA="0" compatLnSpc="1">
            <a:noAutofit/>
          </a:bodyPr>
          <a:lstStyle/>
          <a:p>
            <a:pPr lvl="0" algn="l">
              <a:lnSpc>
                <a:spcPts val="3100"/>
              </a:lnSpc>
              <a:buClrTx/>
              <a:buSzTx/>
              <a:buFontTx/>
              <a:defRPr/>
            </a:pPr>
            <a:r>
              <a:rPr lang="en-US" altLang="zh-CN" sz="2000"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4．关于慢性病叙述错误的是（ E  ）。</a:t>
            </a:r>
          </a:p>
          <a:p>
            <a:pPr lvl="0" algn="l">
              <a:lnSpc>
                <a:spcPts val="3100"/>
              </a:lnSpc>
              <a:buClrTx/>
              <a:buSzTx/>
              <a:buFontTx/>
              <a:defRPr/>
            </a:pPr>
            <a:r>
              <a:rPr lang="en-US" altLang="zh-CN" sz="2000"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A．起病缓慢  B．潜伏期长  C．病程迁延  D．持续时间长  E．能完全治愈</a:t>
            </a:r>
          </a:p>
          <a:p>
            <a:pPr lvl="0" algn="l">
              <a:lnSpc>
                <a:spcPts val="3100"/>
              </a:lnSpc>
              <a:buClrTx/>
              <a:buSzTx/>
              <a:buFontTx/>
              <a:defRPr/>
            </a:pPr>
            <a:r>
              <a:rPr lang="en-US" altLang="zh-CN" sz="2000"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5． WHO定义的高血压是指（D   ）。 </a:t>
            </a:r>
          </a:p>
          <a:p>
            <a:pPr lvl="0" algn="l">
              <a:lnSpc>
                <a:spcPts val="3100"/>
              </a:lnSpc>
              <a:buClrTx/>
              <a:buSzTx/>
              <a:buFontTx/>
              <a:defRPr/>
            </a:pPr>
            <a:r>
              <a:rPr lang="en-US" altLang="zh-CN" sz="2000"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A．未服用降压药物的情况下，非同日多次测定，收缩压≥120mmHg和（或）舒张压≥90mmHg  </a:t>
            </a:r>
          </a:p>
          <a:p>
            <a:pPr lvl="0" algn="l">
              <a:lnSpc>
                <a:spcPts val="3100"/>
              </a:lnSpc>
              <a:buClrTx/>
              <a:buSzTx/>
              <a:buFontTx/>
              <a:defRPr/>
            </a:pPr>
            <a:r>
              <a:rPr lang="en-US" altLang="zh-CN" sz="2000"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B．未服用降压药物的情况下，非同日多次测定，收缩压≥140mmHg和（或）舒张压≥95mmHg </a:t>
            </a:r>
          </a:p>
          <a:p>
            <a:pPr lvl="0" algn="l">
              <a:lnSpc>
                <a:spcPts val="3100"/>
              </a:lnSpc>
              <a:buClrTx/>
              <a:buSzTx/>
              <a:buFontTx/>
              <a:defRPr/>
            </a:pPr>
            <a:r>
              <a:rPr lang="en-US" altLang="zh-CN" sz="2000"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C．未服用降压药物的情况下，非同日多次测定，收缩压≥180mmHg和（或）舒张压≥92mmHg  </a:t>
            </a:r>
          </a:p>
          <a:p>
            <a:pPr lvl="0" algn="l">
              <a:lnSpc>
                <a:spcPts val="3100"/>
              </a:lnSpc>
              <a:buClrTx/>
              <a:buSzTx/>
              <a:buFontTx/>
              <a:defRPr/>
            </a:pPr>
            <a:r>
              <a:rPr lang="en-US" altLang="zh-CN" sz="2000"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D．未服用降压药物的情况下，非同日多次测定，收缩压≥140mmHg和（或）舒张压≥90mmHg </a:t>
            </a:r>
          </a:p>
          <a:p>
            <a:pPr lvl="0" algn="l">
              <a:lnSpc>
                <a:spcPts val="3100"/>
              </a:lnSpc>
              <a:buClrTx/>
              <a:buSzTx/>
              <a:buFontTx/>
              <a:defRPr/>
            </a:pPr>
            <a:r>
              <a:rPr lang="en-US" altLang="zh-CN" sz="2000" noProof="0" dirty="0">
                <a:ln>
                  <a:noFill/>
                </a:ln>
                <a:effectLst/>
                <a:uLnTx/>
                <a:uFillTx/>
                <a:latin typeface="黑体" panose="02010609060101010101" pitchFamily="2" charset="-122"/>
                <a:ea typeface="黑体" panose="02010609060101010101" pitchFamily="2" charset="-122"/>
                <a:cs typeface="黑体" panose="02010609060101010101" pitchFamily="2" charset="-122"/>
                <a:sym typeface="+mn-ea"/>
              </a:rPr>
              <a:t>E．未服用降压药物的情况下，非同日多次测定，收缩压≥130mmHg和（或）舒张压≥90mmHg </a:t>
            </a:r>
          </a:p>
        </p:txBody>
      </p:sp>
      <p:sp>
        <p:nvSpPr>
          <p:cNvPr id="2" name="矩形 1">
            <a:extLst>
              <a:ext uri="{FF2B5EF4-FFF2-40B4-BE49-F238E27FC236}">
                <a16:creationId xmlns:a16="http://schemas.microsoft.com/office/drawing/2014/main" id="{B2BCE38F-5A71-6A20-D59A-3D07048BF0B6}"/>
              </a:ext>
            </a:extLst>
          </p:cNvPr>
          <p:cNvSpPr/>
          <p:nvPr/>
        </p:nvSpPr>
        <p:spPr>
          <a:xfrm>
            <a:off x="228600" y="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思考与训练</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812588" y="160020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pitchFamily="2" charset="-122"/>
                <a:ea typeface="黑体" panose="02010609060101010101" pitchFamily="2" charset="-122"/>
                <a:cs typeface="+mn-ea"/>
                <a:sym typeface="黑体" panose="02010609060101010101" pitchFamily="2" charset="-122"/>
              </a:rPr>
              <a:t>单元九</a:t>
            </a:r>
          </a:p>
          <a:p>
            <a:pPr algn="ctr">
              <a:lnSpc>
                <a:spcPct val="150000"/>
              </a:lnSpc>
              <a:defRPr/>
            </a:pPr>
            <a:r>
              <a:rPr lang="zh-CN" altLang="en-US" sz="6600" b="1" dirty="0">
                <a:solidFill>
                  <a:srgbClr val="0070C0"/>
                </a:solidFill>
                <a:latin typeface="黑体" panose="02010609060101010101" pitchFamily="2" charset="-122"/>
                <a:ea typeface="黑体" panose="02010609060101010101" pitchFamily="2" charset="-122"/>
                <a:cs typeface="+mn-ea"/>
                <a:sym typeface="黑体" panose="02010609060101010101" pitchFamily="2" charset="-122"/>
              </a:rPr>
              <a:t>社区常见慢性病患者的护理</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nvPr>
        </p:nvSpPr>
        <p:spPr/>
        <p:txBody>
          <a:bodyPr/>
          <a:lstStyle/>
          <a:p>
            <a:endParaRPr lang="zh-CN" altLang="en-US"/>
          </a:p>
        </p:txBody>
      </p:sp>
      <p:sp>
        <p:nvSpPr>
          <p:cNvPr id="14" name="内容占位符 13"/>
          <p:cNvSpPr>
            <a:spLocks noGrp="1"/>
          </p:cNvSpPr>
          <p:nvPr>
            <p:ph idx="1"/>
          </p:nvPr>
        </p:nvSpPr>
        <p:spPr/>
        <p:txBody>
          <a:bodyPr/>
          <a:lstStyle/>
          <a:p>
            <a:endParaRPr lang="zh-CN" altLang="en-US"/>
          </a:p>
        </p:txBody>
      </p:sp>
      <p:pic>
        <p:nvPicPr>
          <p:cNvPr id="4" name="图片 3" descr="/Users/sanolatamin/Desktop/图片puppet.png图片puppet"/>
          <p:cNvPicPr>
            <a:picLocks noChangeAspect="1"/>
          </p:cNvPicPr>
          <p:nvPr>
            <p:custDataLst>
              <p:tags r:id="rId1"/>
            </p:custDataLst>
          </p:nvPr>
        </p:nvPicPr>
        <p:blipFill rotWithShape="1">
          <a:blip r:embed="rId6"/>
          <a:srcRect t="13" b="13"/>
          <a:stretch>
            <a:fillRect/>
          </a:stretch>
        </p:blipFill>
        <p:spPr>
          <a:xfrm>
            <a:off x="0" y="0"/>
            <a:ext cx="12195175" cy="6858000"/>
          </a:xfrm>
          <a:prstGeom prst="rect">
            <a:avLst/>
          </a:prstGeom>
        </p:spPr>
      </p:pic>
      <p:sp>
        <p:nvSpPr>
          <p:cNvPr id="9" name="文本框 8"/>
          <p:cNvSpPr txBox="1"/>
          <p:nvPr>
            <p:custDataLst>
              <p:tags r:id="rId2"/>
            </p:custDataLst>
          </p:nvPr>
        </p:nvSpPr>
        <p:spPr>
          <a:xfrm>
            <a:off x="2162175" y="1555751"/>
            <a:ext cx="6278880" cy="1753235"/>
          </a:xfrm>
          <a:prstGeom prst="rect">
            <a:avLst/>
          </a:prstGeom>
          <a:noFill/>
        </p:spPr>
        <p:txBody>
          <a:bodyPr wrap="square" rtlCol="0">
            <a:spAutoFit/>
          </a:bodyPr>
          <a:lstStyle/>
          <a:p>
            <a:pPr algn="ctr">
              <a:lnSpc>
                <a:spcPct val="150000"/>
              </a:lnSpc>
            </a:pPr>
            <a:r>
              <a:rPr lang="zh-CN" altLang="en-US" sz="7200" b="1" dirty="0">
                <a:solidFill>
                  <a:schemeClr val="bg1"/>
                </a:solidFill>
                <a:effectLst>
                  <a:outerShdw blurRad="50800" dist="38100" dir="5400000" algn="t" rotWithShape="0">
                    <a:prstClr val="black">
                      <a:alpha val="40000"/>
                    </a:prstClr>
                  </a:outerShdw>
                </a:effectLst>
                <a:latin typeface="黑体" panose="02010609060101010101" pitchFamily="2" charset="-122"/>
                <a:ea typeface="黑体" panose="02010609060101010101" pitchFamily="2" charset="-122"/>
                <a:cs typeface="黑体" panose="02010609060101010101" pitchFamily="2" charset="-122"/>
              </a:rPr>
              <a:t>谢谢观看</a:t>
            </a:r>
          </a:p>
        </p:txBody>
      </p:sp>
      <p:grpSp>
        <p:nvGrpSpPr>
          <p:cNvPr id="18" name="组合 17"/>
          <p:cNvGrpSpPr/>
          <p:nvPr/>
        </p:nvGrpSpPr>
        <p:grpSpPr>
          <a:xfrm>
            <a:off x="3898265" y="3695164"/>
            <a:ext cx="2689860" cy="566420"/>
            <a:chOff x="8046" y="6890"/>
            <a:chExt cx="3107" cy="892"/>
          </a:xfrm>
        </p:grpSpPr>
        <p:sp>
          <p:nvSpPr>
            <p:cNvPr id="7" name="圆角矩形 6"/>
            <p:cNvSpPr/>
            <p:nvPr>
              <p:custDataLst>
                <p:tags r:id="rId3"/>
              </p:custDataLst>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cs typeface="黑体" panose="02010609060101010101" pitchFamily="2" charset="-122"/>
              </a:endParaRPr>
            </a:p>
          </p:txBody>
        </p:sp>
        <p:sp>
          <p:nvSpPr>
            <p:cNvPr id="17" name="文本框 16"/>
            <p:cNvSpPr txBox="1"/>
            <p:nvPr>
              <p:custDataLst>
                <p:tags r:id="rId4"/>
              </p:custDataLst>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pitchFamily="2" charset="-122"/>
                  <a:ea typeface="黑体" panose="02010609060101010101" pitchFamily="2" charset="-122"/>
                  <a:cs typeface="黑体" panose="02010609060101010101" pitchFamily="2" charset="-122"/>
                </a:rPr>
                <a:t>北京出版社</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902720372"/>
              </p:ext>
            </p:extLst>
          </p:nvPr>
        </p:nvGraphicFramePr>
        <p:xfrm>
          <a:off x="381000" y="1371600"/>
          <a:ext cx="11533505" cy="358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七角星 5"/>
          <p:cNvSpPr/>
          <p:nvPr/>
        </p:nvSpPr>
        <p:spPr>
          <a:xfrm>
            <a:off x="2362200" y="1524000"/>
            <a:ext cx="304800" cy="5334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七角星 6"/>
          <p:cNvSpPr/>
          <p:nvPr/>
        </p:nvSpPr>
        <p:spPr>
          <a:xfrm>
            <a:off x="2362200" y="2400300"/>
            <a:ext cx="304800" cy="5334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七角星 7"/>
          <p:cNvSpPr/>
          <p:nvPr/>
        </p:nvSpPr>
        <p:spPr>
          <a:xfrm>
            <a:off x="2362200" y="3343416"/>
            <a:ext cx="304800" cy="5334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七角星 8"/>
          <p:cNvSpPr/>
          <p:nvPr/>
        </p:nvSpPr>
        <p:spPr>
          <a:xfrm>
            <a:off x="2362200" y="4277008"/>
            <a:ext cx="304800" cy="5334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D8893CBF-21D3-1D36-AA43-E10780499B9D}"/>
              </a:ext>
            </a:extLst>
          </p:cNvPr>
          <p:cNvSpPr/>
          <p:nvPr/>
        </p:nvSpPr>
        <p:spPr>
          <a:xfrm>
            <a:off x="304800" y="76200"/>
            <a:ext cx="1779974" cy="561692"/>
          </a:xfrm>
          <a:prstGeom prst="rect">
            <a:avLst/>
          </a:prstGeom>
          <a:noFill/>
          <a:ln w="9525">
            <a:noFill/>
          </a:ln>
        </p:spPr>
        <p:txBody>
          <a:bodyPr wrap="none" lIns="68580" tIns="34290" rIns="68580" bIns="34290">
            <a:spAutoFit/>
          </a:bodyPr>
          <a:lstStyle>
            <a:defPPr>
              <a:defRPr lang="zh-CN"/>
            </a:defPPr>
            <a:lvl1pPr marL="0" lvl="0"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342900" lvl="1"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685800" lvl="2"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028700" lvl="3"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371600" lvl="4"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1714500" lvl="5"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057400" lvl="6"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2400300" lvl="7"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2743200" lvl="8"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学习目标</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8"/>
          <p:cNvSpPr>
            <a:spLocks noGrp="1"/>
          </p:cNvSpPr>
          <p:nvPr>
            <p:ph type="subTitle" idx="4294967295"/>
          </p:nvPr>
        </p:nvSpPr>
        <p:spPr>
          <a:xfrm>
            <a:off x="838200" y="1727199"/>
            <a:ext cx="9677400" cy="4441825"/>
          </a:xfrm>
        </p:spPr>
        <p:txBody>
          <a:bodyPr vert="horz" wrap="square" lIns="91440" tIns="45720" rIns="91440" bIns="45720" anchor="t" anchorCtr="0">
            <a:normAutofit/>
          </a:bodyPr>
          <a:lstStyle/>
          <a:p>
            <a:pPr marL="342900" lvl="1" indent="-342900" eaLnBrk="1" hangingPunct="1">
              <a:lnSpc>
                <a:spcPct val="150000"/>
              </a:lnSpc>
              <a:buClr>
                <a:schemeClr val="tx1"/>
              </a:buClr>
              <a:buFont typeface="Wingdings" panose="05000000000000000000" pitchFamily="2" charset="2"/>
              <a:buNone/>
            </a:pPr>
            <a:r>
              <a:rPr lang="zh-CN" altLang="en-US" sz="2000" b="1" dirty="0">
                <a:latin typeface="黑体" panose="02010609060101010101" pitchFamily="2" charset="-122"/>
                <a:ea typeface="黑体" panose="02010609060101010101" pitchFamily="2" charset="-122"/>
                <a:cs typeface="黑体" panose="02010609060101010101" pitchFamily="2" charset="-122"/>
              </a:rPr>
              <a:t>（一）慢性病</a:t>
            </a:r>
          </a:p>
          <a:p>
            <a:pPr marL="0" lvl="1" indent="0" eaLnBrk="1" hangingPunct="1">
              <a:lnSpc>
                <a:spcPct val="150000"/>
              </a:lnSpc>
              <a:buNone/>
            </a:pPr>
            <a:r>
              <a:rPr lang="en-US" altLang="zh-CN" sz="2000" dirty="0">
                <a:latin typeface="黑体" panose="02010609060101010101" pitchFamily="2" charset="-122"/>
                <a:ea typeface="黑体" panose="02010609060101010101" pitchFamily="2" charset="-122"/>
                <a:cs typeface="黑体" panose="02010609060101010101" pitchFamily="2" charset="-122"/>
              </a:rPr>
              <a:t>    </a:t>
            </a:r>
            <a:r>
              <a:rPr lang="zh-CN" altLang="en-US" sz="2000" dirty="0">
                <a:latin typeface="黑体" panose="02010609060101010101" pitchFamily="2" charset="-122"/>
                <a:ea typeface="黑体" panose="02010609060101010101" pitchFamily="2" charset="-122"/>
                <a:cs typeface="黑体" panose="02010609060101010101" pitchFamily="2" charset="-122"/>
              </a:rPr>
              <a:t>慢性病主要指以心脑血管疾病（高血压、冠心病、脑卒中等）、糖尿病、恶性肿瘤、慢性阻塞性肺部疾病（慢性气管炎、肺气肿等）、精神异常和精神病等为代表的一组疾病，具有病程长、病因复杂、健康损害和社会危害严重等特点。</a:t>
            </a:r>
          </a:p>
          <a:p>
            <a:pPr marL="342900" lvl="1" indent="-342900" eaLnBrk="1" hangingPunct="1">
              <a:lnSpc>
                <a:spcPct val="150000"/>
              </a:lnSpc>
              <a:buClr>
                <a:schemeClr val="tx1"/>
              </a:buClr>
              <a:buFont typeface="Wingdings" panose="05000000000000000000" pitchFamily="2" charset="2"/>
              <a:buNone/>
            </a:pPr>
            <a:r>
              <a:rPr lang="zh-CN" altLang="en-US" sz="2000" b="1" dirty="0">
                <a:latin typeface="黑体" panose="02010609060101010101" pitchFamily="2" charset="-122"/>
                <a:ea typeface="黑体" panose="02010609060101010101" pitchFamily="2" charset="-122"/>
                <a:cs typeface="黑体" panose="02010609060101010101" pitchFamily="2" charset="-122"/>
              </a:rPr>
              <a:t>（二）慢性病自我管理</a:t>
            </a:r>
          </a:p>
          <a:p>
            <a:pPr marL="0" lvl="1" indent="0" eaLnBrk="1" hangingPunct="1">
              <a:lnSpc>
                <a:spcPct val="150000"/>
              </a:lnSpc>
              <a:buNone/>
            </a:pPr>
            <a:r>
              <a:rPr lang="en-US" altLang="zh-CN" sz="2000" dirty="0">
                <a:latin typeface="黑体" panose="02010609060101010101" pitchFamily="2" charset="-122"/>
                <a:ea typeface="黑体" panose="02010609060101010101" pitchFamily="2" charset="-122"/>
                <a:cs typeface="黑体" panose="02010609060101010101" pitchFamily="2" charset="-122"/>
              </a:rPr>
              <a:t>    </a:t>
            </a:r>
            <a:r>
              <a:rPr lang="zh-CN" altLang="en-US" sz="2000" dirty="0">
                <a:latin typeface="黑体" panose="02010609060101010101" pitchFamily="2" charset="-122"/>
                <a:ea typeface="黑体" panose="02010609060101010101" pitchFamily="2" charset="-122"/>
                <a:cs typeface="黑体" panose="02010609060101010101" pitchFamily="2" charset="-122"/>
              </a:rPr>
              <a:t>慢性病自我管理是在卫生服务专业人员的协助下，个人承担一些预防性或治疗性的卫生保健活动。</a:t>
            </a:r>
          </a:p>
          <a:p>
            <a:pPr marL="342900" lvl="1" indent="-342900" eaLnBrk="1" hangingPunct="1">
              <a:lnSpc>
                <a:spcPct val="150000"/>
              </a:lnSpc>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Barlow</a:t>
            </a: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Corbin </a:t>
            </a:r>
            <a:r>
              <a:rPr lang="zh-CN" altLang="en-US" sz="2000" dirty="0">
                <a:latin typeface="黑体" panose="02010609060101010101" pitchFamily="2" charset="-122"/>
                <a:ea typeface="黑体" panose="02010609060101010101" pitchFamily="2" charset="-122"/>
                <a:cs typeface="黑体" panose="02010609060101010101" pitchFamily="2" charset="-122"/>
              </a:rPr>
              <a:t>和</a:t>
            </a:r>
            <a:r>
              <a:rPr lang="en-US" altLang="zh-CN" sz="2000" dirty="0">
                <a:latin typeface="黑体" panose="02010609060101010101" pitchFamily="2" charset="-122"/>
                <a:ea typeface="黑体" panose="02010609060101010101" pitchFamily="2" charset="-122"/>
                <a:cs typeface="黑体" panose="02010609060101010101" pitchFamily="2" charset="-122"/>
              </a:rPr>
              <a:t>Stratlss </a:t>
            </a:r>
          </a:p>
        </p:txBody>
      </p:sp>
      <p:sp>
        <p:nvSpPr>
          <p:cNvPr id="16387" name="标题 9"/>
          <p:cNvSpPr/>
          <p:nvPr/>
        </p:nvSpPr>
        <p:spPr>
          <a:xfrm>
            <a:off x="990600" y="925512"/>
            <a:ext cx="2362200"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概念</a:t>
            </a:r>
          </a:p>
        </p:txBody>
      </p:sp>
      <p:sp>
        <p:nvSpPr>
          <p:cNvPr id="2" name="矩形 1">
            <a:extLst>
              <a:ext uri="{FF2B5EF4-FFF2-40B4-BE49-F238E27FC236}">
                <a16:creationId xmlns:a16="http://schemas.microsoft.com/office/drawing/2014/main" id="{B2BCE38F-5A71-6A20-D59A-3D07048BF0B6}"/>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任务一 慢性病病人的自我管理</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8"/>
          <p:cNvSpPr>
            <a:spLocks noGrp="1"/>
          </p:cNvSpPr>
          <p:nvPr>
            <p:ph type="subTitle" idx="4294967295"/>
          </p:nvPr>
        </p:nvSpPr>
        <p:spPr>
          <a:xfrm>
            <a:off x="1356042" y="1806575"/>
            <a:ext cx="10128250" cy="3756025"/>
          </a:xfrm>
        </p:spPr>
        <p:txBody>
          <a:bodyPr vert="horz" wrap="square" lIns="91440" tIns="45720" rIns="91440" bIns="45720" anchor="t" anchorCtr="0">
            <a:normAutofit/>
          </a:bodyPr>
          <a:lstStyle/>
          <a:p>
            <a:pPr marL="342900" lvl="1" indent="-342900" eaLnBrk="1" hangingPunct="1">
              <a:lnSpc>
                <a:spcPct val="150000"/>
              </a:lnSpc>
              <a:buClr>
                <a:schemeClr val="tx1"/>
              </a:buClr>
              <a:buFont typeface="Wingdings" panose="05000000000000000000" pitchFamily="2" charset="2"/>
              <a:buChar char="v"/>
            </a:pPr>
            <a:r>
              <a:rPr lang="zh-CN" altLang="en-US" sz="2000" dirty="0">
                <a:latin typeface="黑体" panose="02010609060101010101" pitchFamily="2" charset="-122"/>
                <a:ea typeface="黑体" panose="02010609060101010101" pitchFamily="2" charset="-122"/>
                <a:cs typeface="黑体" panose="02010609060101010101" pitchFamily="2" charset="-122"/>
              </a:rPr>
              <a:t>我国慢性病人数众多、医疗保健服务资源相对不足，必须选择“低水平、广覆盖”的慢性病管理模式。</a:t>
            </a:r>
          </a:p>
          <a:p>
            <a:pPr marL="342900" lvl="1" indent="-342900" eaLnBrk="1" hangingPunct="1">
              <a:lnSpc>
                <a:spcPct val="150000"/>
              </a:lnSpc>
              <a:buClr>
                <a:schemeClr val="tx1"/>
              </a:buClr>
              <a:buFont typeface="Wingdings" panose="05000000000000000000" pitchFamily="2" charset="2"/>
              <a:buChar char="v"/>
            </a:pPr>
            <a:r>
              <a:rPr lang="zh-CN" altLang="en-US" sz="2000" dirty="0">
                <a:latin typeface="黑体" panose="02010609060101010101" pitchFamily="2" charset="-122"/>
                <a:ea typeface="黑体" panose="02010609060101010101" pitchFamily="2" charset="-122"/>
                <a:cs typeface="黑体" panose="02010609060101010101" pitchFamily="2" charset="-122"/>
              </a:rPr>
              <a:t>慢性病的自我管理一方面教给病人管理其所患慢性病所需的知识和技能，增强病人的自信心，让病人自己承担一部分责任和任务；另一方面教病人如何更好地与医护人员合作交流，使之从医务人员那里得到正确的、合理的、高效率的服务和支持。</a:t>
            </a:r>
          </a:p>
        </p:txBody>
      </p:sp>
      <p:sp>
        <p:nvSpPr>
          <p:cNvPr id="17411" name="标题 9"/>
          <p:cNvSpPr/>
          <p:nvPr/>
        </p:nvSpPr>
        <p:spPr>
          <a:xfrm>
            <a:off x="1143000" y="946150"/>
            <a:ext cx="10554335"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慢性病自我管理的必要性</a:t>
            </a:r>
          </a:p>
        </p:txBody>
      </p:sp>
      <p:sp>
        <p:nvSpPr>
          <p:cNvPr id="2" name="矩形 1">
            <a:extLst>
              <a:ext uri="{FF2B5EF4-FFF2-40B4-BE49-F238E27FC236}">
                <a16:creationId xmlns:a16="http://schemas.microsoft.com/office/drawing/2014/main" id="{567BCB33-C69F-C39E-CAE2-F6BB758F6C12}"/>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任务一 慢性病病人的自我管理</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8"/>
          <p:cNvSpPr>
            <a:spLocks noGrp="1"/>
          </p:cNvSpPr>
          <p:nvPr>
            <p:ph type="subTitle" idx="4294967295"/>
          </p:nvPr>
        </p:nvSpPr>
        <p:spPr>
          <a:xfrm>
            <a:off x="1600200" y="1600200"/>
            <a:ext cx="11445240" cy="4800600"/>
          </a:xfrm>
        </p:spPr>
        <p:txBody>
          <a:bodyPr vert="horz" wrap="square" lIns="91440" tIns="45720" rIns="91440" bIns="45720" anchor="t" anchorCtr="0">
            <a:normAutofit/>
          </a:bodyPr>
          <a:lstStyle/>
          <a:p>
            <a:pPr marL="342900" lvl="1" indent="-342900" eaLnBrk="1" hangingPunct="1">
              <a:lnSpc>
                <a:spcPct val="90000"/>
              </a:lnSpc>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（一）自我管理干预措施的理论基础</a:t>
            </a:r>
          </a:p>
          <a:p>
            <a:pPr marL="342900" lvl="1" indent="-342900" eaLnBrk="1" hangingPunct="1">
              <a:lnSpc>
                <a:spcPct val="90000"/>
              </a:lnSpc>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社会认知理论 </a:t>
            </a:r>
          </a:p>
          <a:p>
            <a:pPr marL="342900" lvl="1" indent="-342900" eaLnBrk="1" hangingPunct="1">
              <a:lnSpc>
                <a:spcPct val="90000"/>
              </a:lnSpc>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压力应对模式</a:t>
            </a:r>
          </a:p>
          <a:p>
            <a:pPr marL="342900" lvl="1" indent="-342900" eaLnBrk="1" hangingPunct="1">
              <a:lnSpc>
                <a:spcPct val="90000"/>
              </a:lnSpc>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3.</a:t>
            </a:r>
            <a:r>
              <a:rPr lang="zh-CN" altLang="en-US" sz="2000" dirty="0">
                <a:latin typeface="黑体" panose="02010609060101010101" pitchFamily="2" charset="-122"/>
                <a:ea typeface="黑体" panose="02010609060101010101" pitchFamily="2" charset="-122"/>
                <a:cs typeface="黑体" panose="02010609060101010101" pitchFamily="2" charset="-122"/>
              </a:rPr>
              <a:t>行为转变理论模式 </a:t>
            </a:r>
          </a:p>
          <a:p>
            <a:pPr marL="342900" lvl="1" indent="-342900" eaLnBrk="1" hangingPunct="1">
              <a:lnSpc>
                <a:spcPct val="90000"/>
              </a:lnSpc>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（二）制订自我管理干预措施的目的</a:t>
            </a:r>
          </a:p>
          <a:p>
            <a:pPr marL="342900" lvl="1" indent="-342900" eaLnBrk="1" hangingPunct="1">
              <a:lnSpc>
                <a:spcPct val="90000"/>
              </a:lnSpc>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促进其行为的改变 </a:t>
            </a:r>
          </a:p>
          <a:p>
            <a:pPr marL="342900" lvl="1" indent="-342900" eaLnBrk="1" hangingPunct="1">
              <a:lnSpc>
                <a:spcPct val="90000"/>
              </a:lnSpc>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自我管理的干预措施</a:t>
            </a:r>
          </a:p>
          <a:p>
            <a:pPr marL="342900" lvl="1" indent="-342900" eaLnBrk="1" hangingPunct="1">
              <a:lnSpc>
                <a:spcPct val="90000"/>
              </a:lnSpc>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（三）自我管理的影响因素</a:t>
            </a:r>
          </a:p>
          <a:p>
            <a:pPr marL="342900" lvl="1" indent="-342900" eaLnBrk="1" hangingPunct="1">
              <a:lnSpc>
                <a:spcPct val="90000"/>
              </a:lnSpc>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自我效能 </a:t>
            </a:r>
          </a:p>
          <a:p>
            <a:pPr marL="342900" lvl="1" indent="-342900" eaLnBrk="1" hangingPunct="1">
              <a:lnSpc>
                <a:spcPct val="90000"/>
              </a:lnSpc>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社会支持 </a:t>
            </a:r>
          </a:p>
          <a:p>
            <a:pPr marL="342900" lvl="1" indent="-342900" eaLnBrk="1" hangingPunct="1">
              <a:lnSpc>
                <a:spcPct val="90000"/>
              </a:lnSpc>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3.</a:t>
            </a:r>
            <a:r>
              <a:rPr lang="zh-CN" altLang="en-US" sz="2000" dirty="0">
                <a:latin typeface="黑体" panose="02010609060101010101" pitchFamily="2" charset="-122"/>
                <a:ea typeface="黑体" panose="02010609060101010101" pitchFamily="2" charset="-122"/>
                <a:cs typeface="黑体" panose="02010609060101010101" pitchFamily="2" charset="-122"/>
              </a:rPr>
              <a:t>抑郁 </a:t>
            </a:r>
          </a:p>
          <a:p>
            <a:pPr marL="342900" lvl="1" indent="-342900" eaLnBrk="1" hangingPunct="1">
              <a:lnSpc>
                <a:spcPct val="90000"/>
              </a:lnSpc>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（四）自我管理干预措施的效果评价</a:t>
            </a:r>
          </a:p>
          <a:p>
            <a:pPr marL="342900" lvl="1" indent="-342900" eaLnBrk="1" hangingPunct="1">
              <a:lnSpc>
                <a:spcPct val="90000"/>
              </a:lnSpc>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病人方面 </a:t>
            </a:r>
          </a:p>
          <a:p>
            <a:pPr marL="342900" lvl="1" indent="-342900" eaLnBrk="1" hangingPunct="1">
              <a:lnSpc>
                <a:spcPct val="90000"/>
              </a:lnSpc>
              <a:buChar char="–"/>
            </a:pP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卫生服务利用</a:t>
            </a:r>
          </a:p>
        </p:txBody>
      </p:sp>
      <p:sp>
        <p:nvSpPr>
          <p:cNvPr id="18435" name="标题 9"/>
          <p:cNvSpPr/>
          <p:nvPr/>
        </p:nvSpPr>
        <p:spPr>
          <a:xfrm>
            <a:off x="1447800" y="914400"/>
            <a:ext cx="9028430"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慢性病自我管理模式</a:t>
            </a:r>
          </a:p>
        </p:txBody>
      </p:sp>
      <p:sp>
        <p:nvSpPr>
          <p:cNvPr id="2" name="矩形 1">
            <a:extLst>
              <a:ext uri="{FF2B5EF4-FFF2-40B4-BE49-F238E27FC236}">
                <a16:creationId xmlns:a16="http://schemas.microsoft.com/office/drawing/2014/main" id="{3CDE1D49-7378-512E-92A2-8AE455F5DB25}"/>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任务一 慢性病病人的自我管理</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8"/>
          <p:cNvSpPr>
            <a:spLocks noGrp="1"/>
          </p:cNvSpPr>
          <p:nvPr>
            <p:ph type="subTitle" idx="4294967295"/>
          </p:nvPr>
        </p:nvSpPr>
        <p:spPr>
          <a:xfrm>
            <a:off x="2590799" y="2209800"/>
            <a:ext cx="9717405" cy="5064125"/>
          </a:xfrm>
        </p:spPr>
        <p:txBody>
          <a:bodyPr vert="horz" wrap="square" lIns="91440" tIns="45720" rIns="91440" bIns="45720" anchor="t" anchorCtr="0">
            <a:normAutofit/>
          </a:bodyPr>
          <a:lstStyle/>
          <a:p>
            <a:pPr marL="342900" lvl="1" indent="-342900" eaLnBrk="1" hangingPunct="1">
              <a:lnSpc>
                <a:spcPct val="150000"/>
              </a:lnSpc>
              <a:buClr>
                <a:schemeClr val="tx1"/>
              </a:buClr>
              <a:buFont typeface="Wingdings" panose="05000000000000000000" pitchFamily="2" charset="2"/>
              <a:buNone/>
            </a:pP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病人日常的自我管理 </a:t>
            </a:r>
          </a:p>
          <a:p>
            <a:pPr marL="342900" lvl="1" indent="-342900" eaLnBrk="1" hangingPunct="1">
              <a:lnSpc>
                <a:spcPct val="150000"/>
              </a:lnSpc>
              <a:buClr>
                <a:schemeClr val="tx1"/>
              </a:buClr>
              <a:buFont typeface="Wingdings" panose="05000000000000000000" pitchFamily="2" charset="2"/>
              <a:buNone/>
            </a:pP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社区对病人自我管理的支持（家人帮助、病友互助）</a:t>
            </a:r>
          </a:p>
          <a:p>
            <a:pPr marL="342900" lvl="1" indent="-342900" eaLnBrk="1" hangingPunct="1">
              <a:lnSpc>
                <a:spcPct val="150000"/>
              </a:lnSpc>
              <a:buClr>
                <a:schemeClr val="tx1"/>
              </a:buClr>
              <a:buFont typeface="Wingdings" panose="05000000000000000000" pitchFamily="2" charset="2"/>
              <a:buNone/>
            </a:pPr>
            <a:r>
              <a:rPr lang="en-US" altLang="zh-CN" sz="2000" dirty="0">
                <a:latin typeface="黑体" panose="02010609060101010101" pitchFamily="2" charset="-122"/>
                <a:ea typeface="黑体" panose="02010609060101010101" pitchFamily="2" charset="-122"/>
                <a:cs typeface="黑体" panose="02010609060101010101" pitchFamily="2" charset="-122"/>
              </a:rPr>
              <a:t>3.</a:t>
            </a:r>
            <a:r>
              <a:rPr lang="zh-CN" altLang="en-US" sz="2000" dirty="0">
                <a:latin typeface="黑体" panose="02010609060101010101" pitchFamily="2" charset="-122"/>
                <a:ea typeface="黑体" panose="02010609060101010101" pitchFamily="2" charset="-122"/>
                <a:cs typeface="黑体" panose="02010609060101010101" pitchFamily="2" charset="-122"/>
              </a:rPr>
              <a:t>医务人员对病人自我管理的支持和随访 </a:t>
            </a:r>
          </a:p>
          <a:p>
            <a:pPr marL="342900" lvl="1" indent="-342900" eaLnBrk="1" hangingPunct="1">
              <a:lnSpc>
                <a:spcPct val="150000"/>
              </a:lnSpc>
              <a:buClr>
                <a:schemeClr val="tx1"/>
              </a:buClr>
              <a:buFont typeface="Wingdings" panose="05000000000000000000" pitchFamily="2" charset="2"/>
              <a:buNone/>
            </a:pPr>
            <a:r>
              <a:rPr lang="en-US" altLang="zh-CN" sz="2000" dirty="0">
                <a:latin typeface="黑体" panose="02010609060101010101" pitchFamily="2" charset="-122"/>
                <a:ea typeface="黑体" panose="02010609060101010101" pitchFamily="2" charset="-122"/>
                <a:cs typeface="黑体" panose="02010609060101010101" pitchFamily="2" charset="-122"/>
              </a:rPr>
              <a:t>4.</a:t>
            </a:r>
            <a:r>
              <a:rPr lang="zh-CN" altLang="en-US" sz="2000" dirty="0">
                <a:latin typeface="黑体" panose="02010609060101010101" pitchFamily="2" charset="-122"/>
                <a:ea typeface="黑体" panose="02010609060101010101" pitchFamily="2" charset="-122"/>
                <a:cs typeface="黑体" panose="02010609060101010101" pitchFamily="2" charset="-122"/>
              </a:rPr>
              <a:t>卫生系统对医生支持病人自我管理的支持 </a:t>
            </a:r>
          </a:p>
        </p:txBody>
      </p:sp>
      <p:sp>
        <p:nvSpPr>
          <p:cNvPr id="19459" name="标题 9"/>
          <p:cNvSpPr/>
          <p:nvPr/>
        </p:nvSpPr>
        <p:spPr>
          <a:xfrm>
            <a:off x="1219200" y="914400"/>
            <a:ext cx="9985375"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开展慢性病自我管理</a:t>
            </a:r>
          </a:p>
        </p:txBody>
      </p:sp>
      <p:sp>
        <p:nvSpPr>
          <p:cNvPr id="2" name="矩形 1">
            <a:extLst>
              <a:ext uri="{FF2B5EF4-FFF2-40B4-BE49-F238E27FC236}">
                <a16:creationId xmlns:a16="http://schemas.microsoft.com/office/drawing/2014/main" id="{11B71571-86EC-CA23-326E-0B8754DE5DB3}"/>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任务一 慢性病病人的自我管理</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内容占位符 8"/>
          <p:cNvSpPr>
            <a:spLocks noGrp="1"/>
          </p:cNvSpPr>
          <p:nvPr>
            <p:ph type="subTitle" idx="4294967295"/>
          </p:nvPr>
        </p:nvSpPr>
        <p:spPr>
          <a:xfrm>
            <a:off x="2438399" y="2133601"/>
            <a:ext cx="8592185" cy="3810000"/>
          </a:xfrm>
        </p:spPr>
        <p:txBody>
          <a:bodyPr vert="horz" wrap="square" lIns="91440" tIns="45720" rIns="91440" bIns="45720" anchor="t" anchorCtr="0">
            <a:normAutofit/>
          </a:bodyPr>
          <a:lstStyle/>
          <a:p>
            <a:pPr eaLnBrk="1" hangingPunct="1">
              <a:lnSpc>
                <a:spcPct val="150000"/>
              </a:lnSpc>
              <a:buNone/>
            </a:pP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超重和腹部肥胖 </a:t>
            </a:r>
          </a:p>
          <a:p>
            <a:pPr eaLnBrk="1" hangingPunct="1">
              <a:lnSpc>
                <a:spcPct val="150000"/>
              </a:lnSpc>
              <a:buNone/>
            </a:pP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血脂异常 </a:t>
            </a:r>
          </a:p>
          <a:p>
            <a:pPr eaLnBrk="1" hangingPunct="1">
              <a:lnSpc>
                <a:spcPct val="150000"/>
              </a:lnSpc>
              <a:buNone/>
            </a:pPr>
            <a:r>
              <a:rPr lang="en-US" altLang="zh-CN" sz="2000" dirty="0">
                <a:latin typeface="黑体" panose="02010609060101010101" pitchFamily="2" charset="-122"/>
                <a:ea typeface="黑体" panose="02010609060101010101" pitchFamily="2" charset="-122"/>
                <a:cs typeface="黑体" panose="02010609060101010101" pitchFamily="2" charset="-122"/>
              </a:rPr>
              <a:t>3.</a:t>
            </a:r>
            <a:r>
              <a:rPr lang="zh-CN" altLang="en-US" sz="2000" dirty="0">
                <a:latin typeface="黑体" panose="02010609060101010101" pitchFamily="2" charset="-122"/>
                <a:ea typeface="黑体" panose="02010609060101010101" pitchFamily="2" charset="-122"/>
                <a:cs typeface="黑体" panose="02010609060101010101" pitchFamily="2" charset="-122"/>
              </a:rPr>
              <a:t>高血压 </a:t>
            </a:r>
          </a:p>
          <a:p>
            <a:pPr eaLnBrk="1" hangingPunct="1">
              <a:lnSpc>
                <a:spcPct val="150000"/>
              </a:lnSpc>
              <a:buNone/>
            </a:pPr>
            <a:r>
              <a:rPr lang="en-US" altLang="zh-CN" sz="2000" dirty="0">
                <a:latin typeface="黑体" panose="02010609060101010101" pitchFamily="2" charset="-122"/>
                <a:ea typeface="黑体" panose="02010609060101010101" pitchFamily="2" charset="-122"/>
                <a:cs typeface="黑体" panose="02010609060101010101" pitchFamily="2" charset="-122"/>
              </a:rPr>
              <a:t>4.</a:t>
            </a:r>
            <a:r>
              <a:rPr lang="zh-CN" altLang="en-US" sz="2000" dirty="0">
                <a:latin typeface="黑体" panose="02010609060101010101" pitchFamily="2" charset="-122"/>
                <a:ea typeface="黑体" panose="02010609060101010101" pitchFamily="2" charset="-122"/>
                <a:cs typeface="黑体" panose="02010609060101010101" pitchFamily="2" charset="-122"/>
              </a:rPr>
              <a:t>低度炎症反应参与代谢综合征的发病 </a:t>
            </a:r>
          </a:p>
          <a:p>
            <a:pPr eaLnBrk="1" hangingPunct="1">
              <a:lnSpc>
                <a:spcPct val="150000"/>
              </a:lnSpc>
              <a:buNone/>
            </a:pPr>
            <a:r>
              <a:rPr lang="en-US" altLang="zh-CN" sz="2000" dirty="0">
                <a:latin typeface="黑体" panose="02010609060101010101" pitchFamily="2" charset="-122"/>
                <a:ea typeface="黑体" panose="02010609060101010101" pitchFamily="2" charset="-122"/>
                <a:cs typeface="黑体" panose="02010609060101010101" pitchFamily="2" charset="-122"/>
              </a:rPr>
              <a:t>5.</a:t>
            </a:r>
            <a:r>
              <a:rPr lang="zh-CN" altLang="en-US" sz="2000" dirty="0">
                <a:latin typeface="黑体" panose="02010609060101010101" pitchFamily="2" charset="-122"/>
                <a:ea typeface="黑体" panose="02010609060101010101" pitchFamily="2" charset="-122"/>
                <a:cs typeface="黑体" panose="02010609060101010101" pitchFamily="2" charset="-122"/>
              </a:rPr>
              <a:t>胰岛素抵抗 </a:t>
            </a:r>
          </a:p>
          <a:p>
            <a:pPr eaLnBrk="1" hangingPunct="1">
              <a:lnSpc>
                <a:spcPct val="150000"/>
              </a:lnSpc>
              <a:buNone/>
            </a:pPr>
            <a:r>
              <a:rPr lang="en-US" altLang="zh-CN" sz="2000" dirty="0">
                <a:latin typeface="黑体" panose="02010609060101010101" pitchFamily="2" charset="-122"/>
                <a:ea typeface="黑体" panose="02010609060101010101" pitchFamily="2" charset="-122"/>
                <a:cs typeface="黑体" panose="02010609060101010101" pitchFamily="2" charset="-122"/>
              </a:rPr>
              <a:t>6.</a:t>
            </a:r>
            <a:r>
              <a:rPr lang="zh-CN" altLang="en-US" sz="2000" dirty="0">
                <a:latin typeface="黑体" panose="02010609060101010101" pitchFamily="2" charset="-122"/>
                <a:ea typeface="黑体" panose="02010609060101010101" pitchFamily="2" charset="-122"/>
                <a:cs typeface="黑体" panose="02010609060101010101" pitchFamily="2" charset="-122"/>
              </a:rPr>
              <a:t>高凝状态</a:t>
            </a:r>
          </a:p>
        </p:txBody>
      </p:sp>
      <p:sp>
        <p:nvSpPr>
          <p:cNvPr id="20483" name="标题 9"/>
          <p:cNvSpPr/>
          <p:nvPr/>
        </p:nvSpPr>
        <p:spPr>
          <a:xfrm>
            <a:off x="609600" y="946150"/>
            <a:ext cx="11085195"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代谢危险因素及代谢改变</a:t>
            </a:r>
          </a:p>
        </p:txBody>
      </p:sp>
      <p:sp>
        <p:nvSpPr>
          <p:cNvPr id="2" name="矩形 1">
            <a:extLst>
              <a:ext uri="{FF2B5EF4-FFF2-40B4-BE49-F238E27FC236}">
                <a16:creationId xmlns:a16="http://schemas.microsoft.com/office/drawing/2014/main" id="{94544F5C-F390-612F-1FFB-6FE96B1019A3}"/>
              </a:ext>
            </a:extLst>
          </p:cNvPr>
          <p:cNvSpPr/>
          <p:nvPr/>
        </p:nvSpPr>
        <p:spPr>
          <a:xfrm>
            <a:off x="152400" y="10420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任务二 代谢综合征病人的保健护理</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DE2YjQ1MGQ2Y2M4YTE5MDRjZWU0MGEzZjQ0MTFjYmY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1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800,&quot;width&quot;:19205}"/>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812,&quot;width&quot;:5786}"/>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800,&quot;width&quot;:19205}"/>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2749</Words>
  <Application>Microsoft Office PowerPoint</Application>
  <PresentationFormat>宽屏</PresentationFormat>
  <Paragraphs>282</Paragraphs>
  <Slides>30</Slides>
  <Notes>0</Notes>
  <HiddenSlides>0</HiddenSlides>
  <MMClips>0</MMClips>
  <ScaleCrop>false</ScaleCrop>
  <HeadingPairs>
    <vt:vector size="6" baseType="variant">
      <vt:variant>
        <vt:lpstr>已用的字体</vt:lpstr>
      </vt:variant>
      <vt:variant>
        <vt:i4>4</vt:i4>
      </vt:variant>
      <vt:variant>
        <vt:lpstr>主题</vt:lpstr>
      </vt:variant>
      <vt:variant>
        <vt:i4>4</vt:i4>
      </vt:variant>
      <vt:variant>
        <vt:lpstr>幻灯片标题</vt:lpstr>
      </vt:variant>
      <vt:variant>
        <vt:i4>30</vt:i4>
      </vt:variant>
    </vt:vector>
  </HeadingPairs>
  <TitlesOfParts>
    <vt:vector size="38" baseType="lpstr">
      <vt:lpstr>黑体</vt:lpstr>
      <vt:lpstr>微软雅黑</vt:lpstr>
      <vt:lpstr>Arial</vt:lpstr>
      <vt:lpstr>Wingdings</vt:lpstr>
      <vt:lpstr>1_Office 主题​​</vt:lpstr>
      <vt:lpstr>4_Office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TUP</dc:creator>
  <cp:lastModifiedBy>295852478@qq.com</cp:lastModifiedBy>
  <cp:revision>175</cp:revision>
  <dcterms:created xsi:type="dcterms:W3CDTF">2025-08-17T13:03:40Z</dcterms:created>
  <dcterms:modified xsi:type="dcterms:W3CDTF">2025-08-18T02:53:44Z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ICV">
    <vt:lpwstr>6885562B80164944BD20E391021D541D</vt:lpwstr>
  </property>
  <property fmtid="{D5CDD505-2E9C-101B-9397-08002B2CF9AE}" pid="4" name="KSOProductBuildVer">
    <vt:lpwstr>2052-6.11.0.8885</vt:lpwstr>
  </property>
</Properties>
</file>