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6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4" r:id="rId2"/>
    <p:sldMasterId id="2147483695" r:id="rId3"/>
    <p:sldMasterId id="2147483707" r:id="rId4"/>
    <p:sldMasterId id="2147483714" r:id="rId5"/>
  </p:sldMasterIdLst>
  <p:handoutMasterIdLst>
    <p:handoutMasterId r:id="rId33"/>
  </p:handoutMasterIdLst>
  <p:sldIdLst>
    <p:sldId id="357" r:id="rId6"/>
    <p:sldId id="358" r:id="rId7"/>
    <p:sldId id="360" r:id="rId8"/>
    <p:sldId id="288" r:id="rId9"/>
    <p:sldId id="290" r:id="rId10"/>
    <p:sldId id="332" r:id="rId11"/>
    <p:sldId id="333" r:id="rId12"/>
    <p:sldId id="334" r:id="rId13"/>
    <p:sldId id="335" r:id="rId14"/>
    <p:sldId id="330" r:id="rId15"/>
    <p:sldId id="336" r:id="rId16"/>
    <p:sldId id="337" r:id="rId17"/>
    <p:sldId id="338" r:id="rId18"/>
    <p:sldId id="339" r:id="rId19"/>
    <p:sldId id="343" r:id="rId20"/>
    <p:sldId id="344" r:id="rId21"/>
    <p:sldId id="346" r:id="rId22"/>
    <p:sldId id="345" r:id="rId23"/>
    <p:sldId id="347" r:id="rId24"/>
    <p:sldId id="340" r:id="rId25"/>
    <p:sldId id="341" r:id="rId26"/>
    <p:sldId id="348" r:id="rId27"/>
    <p:sldId id="349" r:id="rId28"/>
    <p:sldId id="350" r:id="rId29"/>
    <p:sldId id="342" r:id="rId30"/>
    <p:sldId id="351" r:id="rId31"/>
    <p:sldId id="386" r:id="rId32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9966"/>
    <a:srgbClr val="FFCC99"/>
    <a:srgbClr val="FFCCCC"/>
    <a:srgbClr val="FFCCFF"/>
    <a:srgbClr val="000066"/>
    <a:srgbClr val="CC00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943" autoAdjust="0"/>
  </p:normalViewPr>
  <p:slideViewPr>
    <p:cSldViewPr showGuides="1">
      <p:cViewPr varScale="1">
        <p:scale>
          <a:sx n="56" d="100"/>
          <a:sy n="56" d="100"/>
        </p:scale>
        <p:origin x="771" y="42"/>
      </p:cViewPr>
      <p:guideLst>
        <p:guide orient="horz" pos="16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commentAuthors" Target="commentAuthor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D061B-B086-4BCE-A9B5-C2A47DF88AFC}" type="doc">
      <dgm:prSet loTypeId="urn:microsoft.com/office/officeart/2008/layout/VerticalCurvedList#2" loCatId="list" qsTypeId="urn:microsoft.com/office/officeart/2005/8/quickstyle/simple2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5625D048-CFEE-4419-BC7C-3B20E6B0F5C9}">
      <dgm:prSet custT="1"/>
      <dgm:spPr/>
      <dgm:t>
        <a:bodyPr/>
        <a:lstStyle/>
        <a:p>
          <a:pPr algn="l" rtl="0"/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1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．了解我国社区儿童保健的现状。</a:t>
          </a:r>
          <a:endParaRPr lang="zh-CN" sz="18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E5D0F638-8FF4-42EE-8A09-4A9FEC8EB330}" type="parTrans" cxnId="{74756640-BD7B-49AC-BD3A-A5237B8E53ED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5B3E2E04-3AE7-45EA-9D9A-54A6F25E5445}" type="sibTrans" cxnId="{74756640-BD7B-49AC-BD3A-A5237B8E53ED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FCC19850-B711-4412-ACC5-ACB64F21323F}">
      <dgm:prSet custT="1"/>
      <dgm:spPr/>
      <dgm:t>
        <a:bodyPr/>
        <a:lstStyle/>
        <a:p>
          <a:pPr rtl="0"/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2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．熟悉儿童保健工作的内容；社区护士在儿童保健工作中的作用。</a:t>
          </a:r>
          <a:endParaRPr lang="zh-CN" sz="18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4473D0F8-8264-497D-A324-38CB7DA70D60}" type="parTrans" cxnId="{4D67D041-9516-497C-A8D0-F446BEAE42A4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DA72FD55-1AC8-4F8B-A5E1-4C4ECE4E3098}" type="sibTrans" cxnId="{4D67D041-9516-497C-A8D0-F446BEAE42A4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7D866FCC-400F-4552-9F67-9A75845CAFBF}">
      <dgm:prSet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3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．掌握各年龄段儿童预防保健的重点。</a:t>
          </a:r>
        </a:p>
      </dgm:t>
    </dgm:pt>
    <dgm:pt modelId="{7E4B7983-D780-4110-9AB6-016F41C3B261}" type="parTrans" cxnId="{5EE0042C-567C-4197-B7B4-29F986CE53AE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EC270822-49FC-4262-A455-8DF0D62862E7}" type="sibTrans" cxnId="{5EE0042C-567C-4197-B7B4-29F986CE53AE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CDDB1D2C-8E6F-406A-B8D2-A2FB898CB2BE}">
      <dgm:prSet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4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．能对社区儿童常见病、社会心理问题、意外伤害进行社区干预；</a:t>
          </a:r>
        </a:p>
      </dgm:t>
    </dgm:pt>
    <dgm:pt modelId="{51CA6639-93AF-44BD-B569-78F43E67C670}" type="parTrans" cxnId="{F31C58BB-4B44-4332-8C0F-0BB60227F610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6E5363BE-837D-4ECB-8612-FDBD5FB41FDA}" type="sibTrans" cxnId="{F31C58BB-4B44-4332-8C0F-0BB60227F610}">
      <dgm:prSet/>
      <dgm:spPr/>
      <dgm:t>
        <a:bodyPr/>
        <a:lstStyle/>
        <a:p>
          <a:endParaRPr lang="zh-CN" altLang="en-US" sz="180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gm:t>
    </dgm:pt>
    <dgm:pt modelId="{BF1F3BD2-75FF-47AD-81C4-BB66CFB5C557}">
      <dgm:prSet custT="1"/>
      <dgm:spPr/>
      <dgm:t>
        <a:bodyPr/>
        <a:lstStyle/>
        <a:p>
          <a:r>
            <a:rPr lang="en-US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5</a:t>
          </a:r>
          <a:r>
            <a:rPr lang="zh-CN" altLang="zh-CN" sz="18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．能对社区儿童常见病、社会心理问题、意外伤害进行社区干预；</a:t>
          </a:r>
          <a:endParaRPr lang="zh-CN" altLang="en-US" sz="1800" dirty="0">
            <a:solidFill>
              <a:schemeClr val="bg1"/>
            </a:solidFill>
          </a:endParaRPr>
        </a:p>
      </dgm:t>
    </dgm:pt>
    <dgm:pt modelId="{EA0AAC35-2C4D-4D41-AD73-4A0530650C0D}" type="parTrans" cxnId="{E678DFF6-5417-4F94-8FD7-5AB941FDE0CD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9949EF94-7840-4ACC-9195-AFE0AC1541C3}" type="sibTrans" cxnId="{E678DFF6-5417-4F94-8FD7-5AB941FDE0CD}">
      <dgm:prSet/>
      <dgm:spPr/>
      <dgm:t>
        <a:bodyPr/>
        <a:lstStyle/>
        <a:p>
          <a:endParaRPr lang="zh-CN" altLang="en-US" sz="1800">
            <a:solidFill>
              <a:schemeClr val="bg1"/>
            </a:solidFill>
          </a:endParaRPr>
        </a:p>
      </dgm:t>
    </dgm:pt>
    <dgm:pt modelId="{C6A989ED-E734-4CB1-929D-A4806E258788}" type="pres">
      <dgm:prSet presAssocID="{7ADD061B-B086-4BCE-A9B5-C2A47DF88AFC}" presName="Name0" presStyleCnt="0">
        <dgm:presLayoutVars>
          <dgm:chMax val="7"/>
          <dgm:chPref val="7"/>
          <dgm:dir/>
        </dgm:presLayoutVars>
      </dgm:prSet>
      <dgm:spPr/>
    </dgm:pt>
    <dgm:pt modelId="{563A59D9-BE82-42CD-8624-2E75B3C17E48}" type="pres">
      <dgm:prSet presAssocID="{7ADD061B-B086-4BCE-A9B5-C2A47DF88AFC}" presName="Name1" presStyleCnt="0"/>
      <dgm:spPr/>
    </dgm:pt>
    <dgm:pt modelId="{95729EDC-AAE2-4A62-AA39-84CBCCCE3BF4}" type="pres">
      <dgm:prSet presAssocID="{7ADD061B-B086-4BCE-A9B5-C2A47DF88AFC}" presName="cycle" presStyleCnt="0"/>
      <dgm:spPr/>
    </dgm:pt>
    <dgm:pt modelId="{6671817C-529E-4F28-93C1-AD8F14722505}" type="pres">
      <dgm:prSet presAssocID="{7ADD061B-B086-4BCE-A9B5-C2A47DF88AFC}" presName="srcNode" presStyleLbl="node1" presStyleIdx="0" presStyleCnt="5"/>
      <dgm:spPr/>
    </dgm:pt>
    <dgm:pt modelId="{616D69A2-E62F-42FE-9072-92E98B5ABA83}" type="pres">
      <dgm:prSet presAssocID="{7ADD061B-B086-4BCE-A9B5-C2A47DF88AFC}" presName="conn" presStyleLbl="parChTrans1D2" presStyleIdx="0" presStyleCnt="1"/>
      <dgm:spPr/>
    </dgm:pt>
    <dgm:pt modelId="{E88EC0C6-1EF6-400F-AD62-059468382185}" type="pres">
      <dgm:prSet presAssocID="{7ADD061B-B086-4BCE-A9B5-C2A47DF88AFC}" presName="extraNode" presStyleLbl="node1" presStyleIdx="0" presStyleCnt="5"/>
      <dgm:spPr/>
    </dgm:pt>
    <dgm:pt modelId="{A6DB81E8-E2F9-4348-B283-B977B1CCDB7E}" type="pres">
      <dgm:prSet presAssocID="{7ADD061B-B086-4BCE-A9B5-C2A47DF88AFC}" presName="dstNode" presStyleLbl="node1" presStyleIdx="0" presStyleCnt="5"/>
      <dgm:spPr/>
    </dgm:pt>
    <dgm:pt modelId="{E5AE503B-3FE9-44BB-90B8-99FAFA34A582}" type="pres">
      <dgm:prSet presAssocID="{5625D048-CFEE-4419-BC7C-3B20E6B0F5C9}" presName="text_1" presStyleLbl="node1" presStyleIdx="0" presStyleCnt="5">
        <dgm:presLayoutVars>
          <dgm:bulletEnabled val="1"/>
        </dgm:presLayoutVars>
      </dgm:prSet>
      <dgm:spPr/>
    </dgm:pt>
    <dgm:pt modelId="{1DF1DEB1-BE7E-4522-81FA-1425118210F9}" type="pres">
      <dgm:prSet presAssocID="{5625D048-CFEE-4419-BC7C-3B20E6B0F5C9}" presName="accent_1" presStyleCnt="0"/>
      <dgm:spPr/>
    </dgm:pt>
    <dgm:pt modelId="{6467D6E1-2C2A-4AC6-9100-0D15096C832E}" type="pres">
      <dgm:prSet presAssocID="{5625D048-CFEE-4419-BC7C-3B20E6B0F5C9}" presName="accentRepeatNode" presStyleLbl="solidFgAcc1" presStyleIdx="0" presStyleCnt="5"/>
      <dgm:spPr/>
    </dgm:pt>
    <dgm:pt modelId="{935F9B8F-B07A-4E22-A108-B3775A94622E}" type="pres">
      <dgm:prSet presAssocID="{FCC19850-B711-4412-ACC5-ACB64F21323F}" presName="text_2" presStyleLbl="node1" presStyleIdx="1" presStyleCnt="5">
        <dgm:presLayoutVars>
          <dgm:bulletEnabled val="1"/>
        </dgm:presLayoutVars>
      </dgm:prSet>
      <dgm:spPr/>
    </dgm:pt>
    <dgm:pt modelId="{8F716EA1-87BF-4960-B488-872861CF3AB2}" type="pres">
      <dgm:prSet presAssocID="{FCC19850-B711-4412-ACC5-ACB64F21323F}" presName="accent_2" presStyleCnt="0"/>
      <dgm:spPr/>
    </dgm:pt>
    <dgm:pt modelId="{F7BFF609-73C3-418D-BDE6-6CE2DCAF736D}" type="pres">
      <dgm:prSet presAssocID="{FCC19850-B711-4412-ACC5-ACB64F21323F}" presName="accentRepeatNode" presStyleLbl="solidFgAcc1" presStyleIdx="1" presStyleCnt="5"/>
      <dgm:spPr/>
    </dgm:pt>
    <dgm:pt modelId="{99EB5D96-4C25-4BA1-A1F4-3970A84FE3DF}" type="pres">
      <dgm:prSet presAssocID="{7D866FCC-400F-4552-9F67-9A75845CAFBF}" presName="text_3" presStyleLbl="node1" presStyleIdx="2" presStyleCnt="5">
        <dgm:presLayoutVars>
          <dgm:bulletEnabled val="1"/>
        </dgm:presLayoutVars>
      </dgm:prSet>
      <dgm:spPr/>
    </dgm:pt>
    <dgm:pt modelId="{84E64DA7-C279-43A0-B7D7-84EEBA889E07}" type="pres">
      <dgm:prSet presAssocID="{7D866FCC-400F-4552-9F67-9A75845CAFBF}" presName="accent_3" presStyleCnt="0"/>
      <dgm:spPr/>
    </dgm:pt>
    <dgm:pt modelId="{8141C10B-29DF-452B-9541-B9FD14360E28}" type="pres">
      <dgm:prSet presAssocID="{7D866FCC-400F-4552-9F67-9A75845CAFBF}" presName="accentRepeatNode" presStyleLbl="solidFgAcc1" presStyleIdx="2" presStyleCnt="5"/>
      <dgm:spPr/>
    </dgm:pt>
    <dgm:pt modelId="{F69FCBBD-6340-4527-9D76-A0CB0026591D}" type="pres">
      <dgm:prSet presAssocID="{CDDB1D2C-8E6F-406A-B8D2-A2FB898CB2BE}" presName="text_4" presStyleLbl="node1" presStyleIdx="3" presStyleCnt="5" custScaleY="119799">
        <dgm:presLayoutVars>
          <dgm:bulletEnabled val="1"/>
        </dgm:presLayoutVars>
      </dgm:prSet>
      <dgm:spPr/>
    </dgm:pt>
    <dgm:pt modelId="{468D561F-509C-4A48-96AC-355785752AE6}" type="pres">
      <dgm:prSet presAssocID="{CDDB1D2C-8E6F-406A-B8D2-A2FB898CB2BE}" presName="accent_4" presStyleCnt="0"/>
      <dgm:spPr/>
    </dgm:pt>
    <dgm:pt modelId="{EC65A177-5A96-4FE1-9AAE-33C078BB536E}" type="pres">
      <dgm:prSet presAssocID="{CDDB1D2C-8E6F-406A-B8D2-A2FB898CB2BE}" presName="accentRepeatNode" presStyleLbl="solidFgAcc1" presStyleIdx="3" presStyleCnt="5"/>
      <dgm:spPr/>
    </dgm:pt>
    <dgm:pt modelId="{F4CF0602-C85C-4122-8E4F-505A856CE78A}" type="pres">
      <dgm:prSet presAssocID="{BF1F3BD2-75FF-47AD-81C4-BB66CFB5C557}" presName="text_5" presStyleLbl="node1" presStyleIdx="4" presStyleCnt="5" custScaleY="104418">
        <dgm:presLayoutVars>
          <dgm:bulletEnabled val="1"/>
        </dgm:presLayoutVars>
      </dgm:prSet>
      <dgm:spPr/>
    </dgm:pt>
    <dgm:pt modelId="{1E90CE83-7649-434F-8B68-7317E79E645A}" type="pres">
      <dgm:prSet presAssocID="{BF1F3BD2-75FF-47AD-81C4-BB66CFB5C557}" presName="accent_5" presStyleCnt="0"/>
      <dgm:spPr/>
    </dgm:pt>
    <dgm:pt modelId="{2687E0C5-8E77-4290-8F4C-CA7FFC914B26}" type="pres">
      <dgm:prSet presAssocID="{BF1F3BD2-75FF-47AD-81C4-BB66CFB5C557}" presName="accentRepeatNode" presStyleLbl="solidFgAcc1" presStyleIdx="4" presStyleCnt="5"/>
      <dgm:spPr/>
    </dgm:pt>
  </dgm:ptLst>
  <dgm:cxnLst>
    <dgm:cxn modelId="{B4F50310-0498-4729-8516-DB11F07CA782}" type="presOf" srcId="{CDDB1D2C-8E6F-406A-B8D2-A2FB898CB2BE}" destId="{F69FCBBD-6340-4527-9D76-A0CB0026591D}" srcOrd="0" destOrd="0" presId="urn:microsoft.com/office/officeart/2008/layout/VerticalCurvedList#2"/>
    <dgm:cxn modelId="{50F0C41D-DFA3-418A-B9E4-CC7CAEC714D1}" type="presOf" srcId="{FCC19850-B711-4412-ACC5-ACB64F21323F}" destId="{935F9B8F-B07A-4E22-A108-B3775A94622E}" srcOrd="0" destOrd="0" presId="urn:microsoft.com/office/officeart/2008/layout/VerticalCurvedList#2"/>
    <dgm:cxn modelId="{5EE0042C-567C-4197-B7B4-29F986CE53AE}" srcId="{7ADD061B-B086-4BCE-A9B5-C2A47DF88AFC}" destId="{7D866FCC-400F-4552-9F67-9A75845CAFBF}" srcOrd="2" destOrd="0" parTransId="{7E4B7983-D780-4110-9AB6-016F41C3B261}" sibTransId="{EC270822-49FC-4262-A455-8DF0D62862E7}"/>
    <dgm:cxn modelId="{74756640-BD7B-49AC-BD3A-A5237B8E53ED}" srcId="{7ADD061B-B086-4BCE-A9B5-C2A47DF88AFC}" destId="{5625D048-CFEE-4419-BC7C-3B20E6B0F5C9}" srcOrd="0" destOrd="0" parTransId="{E5D0F638-8FF4-42EE-8A09-4A9FEC8EB330}" sibTransId="{5B3E2E04-3AE7-45EA-9D9A-54A6F25E5445}"/>
    <dgm:cxn modelId="{4D67D041-9516-497C-A8D0-F446BEAE42A4}" srcId="{7ADD061B-B086-4BCE-A9B5-C2A47DF88AFC}" destId="{FCC19850-B711-4412-ACC5-ACB64F21323F}" srcOrd="1" destOrd="0" parTransId="{4473D0F8-8264-497D-A324-38CB7DA70D60}" sibTransId="{DA72FD55-1AC8-4F8B-A5E1-4C4ECE4E3098}"/>
    <dgm:cxn modelId="{581EF373-C6CD-4128-BF58-5F2AEB08C19D}" type="presOf" srcId="{BF1F3BD2-75FF-47AD-81C4-BB66CFB5C557}" destId="{F4CF0602-C85C-4122-8E4F-505A856CE78A}" srcOrd="0" destOrd="0" presId="urn:microsoft.com/office/officeart/2008/layout/VerticalCurvedList#2"/>
    <dgm:cxn modelId="{751E9E7D-D254-4955-BDC8-436E19449FB8}" type="presOf" srcId="{7ADD061B-B086-4BCE-A9B5-C2A47DF88AFC}" destId="{C6A989ED-E734-4CB1-929D-A4806E258788}" srcOrd="0" destOrd="0" presId="urn:microsoft.com/office/officeart/2008/layout/VerticalCurvedList#2"/>
    <dgm:cxn modelId="{04856F8C-AEFB-44D2-940C-3CAC9C20EC30}" type="presOf" srcId="{5625D048-CFEE-4419-BC7C-3B20E6B0F5C9}" destId="{E5AE503B-3FE9-44BB-90B8-99FAFA34A582}" srcOrd="0" destOrd="0" presId="urn:microsoft.com/office/officeart/2008/layout/VerticalCurvedList#2"/>
    <dgm:cxn modelId="{F31C58BB-4B44-4332-8C0F-0BB60227F610}" srcId="{7ADD061B-B086-4BCE-A9B5-C2A47DF88AFC}" destId="{CDDB1D2C-8E6F-406A-B8D2-A2FB898CB2BE}" srcOrd="3" destOrd="0" parTransId="{51CA6639-93AF-44BD-B569-78F43E67C670}" sibTransId="{6E5363BE-837D-4ECB-8612-FDBD5FB41FDA}"/>
    <dgm:cxn modelId="{4F9DD8E0-DA50-4560-AAE7-CA29E87A66EB}" type="presOf" srcId="{5B3E2E04-3AE7-45EA-9D9A-54A6F25E5445}" destId="{616D69A2-E62F-42FE-9072-92E98B5ABA83}" srcOrd="0" destOrd="0" presId="urn:microsoft.com/office/officeart/2008/layout/VerticalCurvedList#2"/>
    <dgm:cxn modelId="{B4A9F7F0-DB05-4349-A71E-66BC23F87C03}" type="presOf" srcId="{7D866FCC-400F-4552-9F67-9A75845CAFBF}" destId="{99EB5D96-4C25-4BA1-A1F4-3970A84FE3DF}" srcOrd="0" destOrd="0" presId="urn:microsoft.com/office/officeart/2008/layout/VerticalCurvedList#2"/>
    <dgm:cxn modelId="{E678DFF6-5417-4F94-8FD7-5AB941FDE0CD}" srcId="{7ADD061B-B086-4BCE-A9B5-C2A47DF88AFC}" destId="{BF1F3BD2-75FF-47AD-81C4-BB66CFB5C557}" srcOrd="4" destOrd="0" parTransId="{EA0AAC35-2C4D-4D41-AD73-4A0530650C0D}" sibTransId="{9949EF94-7840-4ACC-9195-AFE0AC1541C3}"/>
    <dgm:cxn modelId="{D437F7CC-0994-4F10-B291-6ED68A01C7BB}" type="presParOf" srcId="{C6A989ED-E734-4CB1-929D-A4806E258788}" destId="{563A59D9-BE82-42CD-8624-2E75B3C17E48}" srcOrd="0" destOrd="0" presId="urn:microsoft.com/office/officeart/2008/layout/VerticalCurvedList#2"/>
    <dgm:cxn modelId="{5F067FD8-3C23-4649-AC1C-ECE7DBB0A653}" type="presParOf" srcId="{563A59D9-BE82-42CD-8624-2E75B3C17E48}" destId="{95729EDC-AAE2-4A62-AA39-84CBCCCE3BF4}" srcOrd="0" destOrd="0" presId="urn:microsoft.com/office/officeart/2008/layout/VerticalCurvedList#2"/>
    <dgm:cxn modelId="{A050A573-DBDF-469E-AC1E-F756E94966B9}" type="presParOf" srcId="{95729EDC-AAE2-4A62-AA39-84CBCCCE3BF4}" destId="{6671817C-529E-4F28-93C1-AD8F14722505}" srcOrd="0" destOrd="0" presId="urn:microsoft.com/office/officeart/2008/layout/VerticalCurvedList#2"/>
    <dgm:cxn modelId="{74A1E19A-9FD5-41C1-982E-06BD0078135F}" type="presParOf" srcId="{95729EDC-AAE2-4A62-AA39-84CBCCCE3BF4}" destId="{616D69A2-E62F-42FE-9072-92E98B5ABA83}" srcOrd="1" destOrd="0" presId="urn:microsoft.com/office/officeart/2008/layout/VerticalCurvedList#2"/>
    <dgm:cxn modelId="{74D70830-5F57-4933-AB67-F64FB3DD6DEE}" type="presParOf" srcId="{95729EDC-AAE2-4A62-AA39-84CBCCCE3BF4}" destId="{E88EC0C6-1EF6-400F-AD62-059468382185}" srcOrd="2" destOrd="0" presId="urn:microsoft.com/office/officeart/2008/layout/VerticalCurvedList#2"/>
    <dgm:cxn modelId="{371E93F3-5356-478D-B06F-BC2202B4F66A}" type="presParOf" srcId="{95729EDC-AAE2-4A62-AA39-84CBCCCE3BF4}" destId="{A6DB81E8-E2F9-4348-B283-B977B1CCDB7E}" srcOrd="3" destOrd="0" presId="urn:microsoft.com/office/officeart/2008/layout/VerticalCurvedList#2"/>
    <dgm:cxn modelId="{87AE6AAA-D7BD-4C99-809B-5F7060BF0970}" type="presParOf" srcId="{563A59D9-BE82-42CD-8624-2E75B3C17E48}" destId="{E5AE503B-3FE9-44BB-90B8-99FAFA34A582}" srcOrd="1" destOrd="0" presId="urn:microsoft.com/office/officeart/2008/layout/VerticalCurvedList#2"/>
    <dgm:cxn modelId="{56CD0208-DDBC-4F20-AA2F-47E155752693}" type="presParOf" srcId="{563A59D9-BE82-42CD-8624-2E75B3C17E48}" destId="{1DF1DEB1-BE7E-4522-81FA-1425118210F9}" srcOrd="2" destOrd="0" presId="urn:microsoft.com/office/officeart/2008/layout/VerticalCurvedList#2"/>
    <dgm:cxn modelId="{7A82CBF4-0C22-4D9B-B5A3-D5B222CE1186}" type="presParOf" srcId="{1DF1DEB1-BE7E-4522-81FA-1425118210F9}" destId="{6467D6E1-2C2A-4AC6-9100-0D15096C832E}" srcOrd="0" destOrd="0" presId="urn:microsoft.com/office/officeart/2008/layout/VerticalCurvedList#2"/>
    <dgm:cxn modelId="{08C64806-2CB4-4C48-9247-DDE88591FDB7}" type="presParOf" srcId="{563A59D9-BE82-42CD-8624-2E75B3C17E48}" destId="{935F9B8F-B07A-4E22-A108-B3775A94622E}" srcOrd="3" destOrd="0" presId="urn:microsoft.com/office/officeart/2008/layout/VerticalCurvedList#2"/>
    <dgm:cxn modelId="{40BA4661-27F4-43D4-A0DF-80493967E379}" type="presParOf" srcId="{563A59D9-BE82-42CD-8624-2E75B3C17E48}" destId="{8F716EA1-87BF-4960-B488-872861CF3AB2}" srcOrd="4" destOrd="0" presId="urn:microsoft.com/office/officeart/2008/layout/VerticalCurvedList#2"/>
    <dgm:cxn modelId="{37909259-24EE-4A84-90EC-C0C1F5C85C5D}" type="presParOf" srcId="{8F716EA1-87BF-4960-B488-872861CF3AB2}" destId="{F7BFF609-73C3-418D-BDE6-6CE2DCAF736D}" srcOrd="0" destOrd="0" presId="urn:microsoft.com/office/officeart/2008/layout/VerticalCurvedList#2"/>
    <dgm:cxn modelId="{6110BCD5-6171-454D-B567-2855B06012F2}" type="presParOf" srcId="{563A59D9-BE82-42CD-8624-2E75B3C17E48}" destId="{99EB5D96-4C25-4BA1-A1F4-3970A84FE3DF}" srcOrd="5" destOrd="0" presId="urn:microsoft.com/office/officeart/2008/layout/VerticalCurvedList#2"/>
    <dgm:cxn modelId="{FCF84B07-1358-4F2B-B4C6-5FFB73B09812}" type="presParOf" srcId="{563A59D9-BE82-42CD-8624-2E75B3C17E48}" destId="{84E64DA7-C279-43A0-B7D7-84EEBA889E07}" srcOrd="6" destOrd="0" presId="urn:microsoft.com/office/officeart/2008/layout/VerticalCurvedList#2"/>
    <dgm:cxn modelId="{933B59BE-9DC0-4C53-BD72-A7F40A5AF6B3}" type="presParOf" srcId="{84E64DA7-C279-43A0-B7D7-84EEBA889E07}" destId="{8141C10B-29DF-452B-9541-B9FD14360E28}" srcOrd="0" destOrd="0" presId="urn:microsoft.com/office/officeart/2008/layout/VerticalCurvedList#2"/>
    <dgm:cxn modelId="{7AD77445-1403-4F67-AF4D-A8165A2116AD}" type="presParOf" srcId="{563A59D9-BE82-42CD-8624-2E75B3C17E48}" destId="{F69FCBBD-6340-4527-9D76-A0CB0026591D}" srcOrd="7" destOrd="0" presId="urn:microsoft.com/office/officeart/2008/layout/VerticalCurvedList#2"/>
    <dgm:cxn modelId="{21F0D969-D987-46CA-8B65-36510B7FA9DE}" type="presParOf" srcId="{563A59D9-BE82-42CD-8624-2E75B3C17E48}" destId="{468D561F-509C-4A48-96AC-355785752AE6}" srcOrd="8" destOrd="0" presId="urn:microsoft.com/office/officeart/2008/layout/VerticalCurvedList#2"/>
    <dgm:cxn modelId="{C3F0FB90-F395-40DC-9FDF-590C19EA7200}" type="presParOf" srcId="{468D561F-509C-4A48-96AC-355785752AE6}" destId="{EC65A177-5A96-4FE1-9AAE-33C078BB536E}" srcOrd="0" destOrd="0" presId="urn:microsoft.com/office/officeart/2008/layout/VerticalCurvedList#2"/>
    <dgm:cxn modelId="{C6EC854B-C8FB-4BFB-9A52-22FCC22A7E14}" type="presParOf" srcId="{563A59D9-BE82-42CD-8624-2E75B3C17E48}" destId="{F4CF0602-C85C-4122-8E4F-505A856CE78A}" srcOrd="9" destOrd="0" presId="urn:microsoft.com/office/officeart/2008/layout/VerticalCurvedList#2"/>
    <dgm:cxn modelId="{1548AC39-37D8-4136-B9EC-7950EF491F3C}" type="presParOf" srcId="{563A59D9-BE82-42CD-8624-2E75B3C17E48}" destId="{1E90CE83-7649-434F-8B68-7317E79E645A}" srcOrd="10" destOrd="0" presId="urn:microsoft.com/office/officeart/2008/layout/VerticalCurvedList#2"/>
    <dgm:cxn modelId="{47F0E04C-A426-462E-9E35-DF83FC038D29}" type="presParOf" srcId="{1E90CE83-7649-434F-8B68-7317E79E645A}" destId="{2687E0C5-8E77-4290-8F4C-CA7FFC914B26}" srcOrd="0" destOrd="0" presId="urn:microsoft.com/office/officeart/2008/layout/VerticalCurvedLis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D69A2-E62F-42FE-9072-92E98B5ABA83}">
      <dsp:nvSpPr>
        <dsp:cNvPr id="0" name=""/>
        <dsp:cNvSpPr/>
      </dsp:nvSpPr>
      <dsp:spPr>
        <a:xfrm>
          <a:off x="-3388949" y="-521157"/>
          <a:ext cx="4040903" cy="4040903"/>
        </a:xfrm>
        <a:prstGeom prst="blockArc">
          <a:avLst>
            <a:gd name="adj1" fmla="val 18900000"/>
            <a:gd name="adj2" fmla="val 2700000"/>
            <a:gd name="adj3" fmla="val 535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AE503B-3FE9-44BB-90B8-99FAFA34A582}">
      <dsp:nvSpPr>
        <dsp:cNvPr id="0" name=""/>
        <dsp:cNvSpPr/>
      </dsp:nvSpPr>
      <dsp:spPr>
        <a:xfrm>
          <a:off x="286087" y="187351"/>
          <a:ext cx="7371752" cy="3749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7611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1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．了解我国社区儿童保健的现状。</a:t>
          </a:r>
          <a:endParaRPr lang="zh-CN" sz="1800" kern="12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sp:txBody>
      <dsp:txXfrm>
        <a:off x="286087" y="187351"/>
        <a:ext cx="7371752" cy="374943"/>
      </dsp:txXfrm>
    </dsp:sp>
    <dsp:sp modelId="{6467D6E1-2C2A-4AC6-9100-0D15096C832E}">
      <dsp:nvSpPr>
        <dsp:cNvPr id="0" name=""/>
        <dsp:cNvSpPr/>
      </dsp:nvSpPr>
      <dsp:spPr>
        <a:xfrm>
          <a:off x="51748" y="140483"/>
          <a:ext cx="468679" cy="46867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5F9B8F-B07A-4E22-A108-B3775A94622E}">
      <dsp:nvSpPr>
        <dsp:cNvPr id="0" name=""/>
        <dsp:cNvSpPr/>
      </dsp:nvSpPr>
      <dsp:spPr>
        <a:xfrm>
          <a:off x="554761" y="749587"/>
          <a:ext cx="7103079" cy="3749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7611" tIns="45720" rIns="45720" bIns="4572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2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．熟悉儿童保健工作的内容；社区护士在儿童保健工作中的作用。</a:t>
          </a:r>
          <a:endParaRPr lang="zh-CN" sz="1800" kern="1200" dirty="0">
            <a:solidFill>
              <a:schemeClr val="bg1"/>
            </a:solidFill>
            <a:latin typeface="黑体" panose="02010609060101010101" pitchFamily="2" charset="-122"/>
            <a:ea typeface="黑体" panose="02010609060101010101" pitchFamily="2" charset="-122"/>
          </a:endParaRPr>
        </a:p>
      </dsp:txBody>
      <dsp:txXfrm>
        <a:off x="554761" y="749587"/>
        <a:ext cx="7103079" cy="374943"/>
      </dsp:txXfrm>
    </dsp:sp>
    <dsp:sp modelId="{F7BFF609-73C3-418D-BDE6-6CE2DCAF736D}">
      <dsp:nvSpPr>
        <dsp:cNvPr id="0" name=""/>
        <dsp:cNvSpPr/>
      </dsp:nvSpPr>
      <dsp:spPr>
        <a:xfrm>
          <a:off x="320421" y="702719"/>
          <a:ext cx="468679" cy="46867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EB5D96-4C25-4BA1-A1F4-3970A84FE3DF}">
      <dsp:nvSpPr>
        <dsp:cNvPr id="0" name=""/>
        <dsp:cNvSpPr/>
      </dsp:nvSpPr>
      <dsp:spPr>
        <a:xfrm>
          <a:off x="637222" y="1311822"/>
          <a:ext cx="7020617" cy="3749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7611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3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．掌握各年龄段儿童预防保健的重点。</a:t>
          </a:r>
        </a:p>
      </dsp:txBody>
      <dsp:txXfrm>
        <a:off x="637222" y="1311822"/>
        <a:ext cx="7020617" cy="374943"/>
      </dsp:txXfrm>
    </dsp:sp>
    <dsp:sp modelId="{8141C10B-29DF-452B-9541-B9FD14360E28}">
      <dsp:nvSpPr>
        <dsp:cNvPr id="0" name=""/>
        <dsp:cNvSpPr/>
      </dsp:nvSpPr>
      <dsp:spPr>
        <a:xfrm>
          <a:off x="402882" y="1264954"/>
          <a:ext cx="468679" cy="46867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9FCBBD-6340-4527-9D76-A0CB0026591D}">
      <dsp:nvSpPr>
        <dsp:cNvPr id="0" name=""/>
        <dsp:cNvSpPr/>
      </dsp:nvSpPr>
      <dsp:spPr>
        <a:xfrm>
          <a:off x="554761" y="1836940"/>
          <a:ext cx="7103079" cy="4491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7611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4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．能对社区儿童常见病、社会心理问题、意外伤害进行社区干预；</a:t>
          </a:r>
        </a:p>
      </dsp:txBody>
      <dsp:txXfrm>
        <a:off x="554761" y="1836940"/>
        <a:ext cx="7103079" cy="449178"/>
      </dsp:txXfrm>
    </dsp:sp>
    <dsp:sp modelId="{EC65A177-5A96-4FE1-9AAE-33C078BB536E}">
      <dsp:nvSpPr>
        <dsp:cNvPr id="0" name=""/>
        <dsp:cNvSpPr/>
      </dsp:nvSpPr>
      <dsp:spPr>
        <a:xfrm>
          <a:off x="320421" y="1827190"/>
          <a:ext cx="468679" cy="46867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CF0602-C85C-4122-8E4F-505A856CE78A}">
      <dsp:nvSpPr>
        <dsp:cNvPr id="0" name=""/>
        <dsp:cNvSpPr/>
      </dsp:nvSpPr>
      <dsp:spPr>
        <a:xfrm>
          <a:off x="286087" y="2428011"/>
          <a:ext cx="7371752" cy="3915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7611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5</a:t>
          </a:r>
          <a:r>
            <a:rPr lang="zh-CN" altLang="zh-CN" sz="1800" kern="1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．能对社区儿童常见病、社会心理问题、意外伤害进行社区干预；</a:t>
          </a:r>
          <a:endParaRPr lang="zh-CN" altLang="en-US" sz="1800" kern="1200" dirty="0">
            <a:solidFill>
              <a:schemeClr val="bg1"/>
            </a:solidFill>
          </a:endParaRPr>
        </a:p>
      </dsp:txBody>
      <dsp:txXfrm>
        <a:off x="286087" y="2428011"/>
        <a:ext cx="7371752" cy="391508"/>
      </dsp:txXfrm>
    </dsp:sp>
    <dsp:sp modelId="{2687E0C5-8E77-4290-8F4C-CA7FFC914B26}">
      <dsp:nvSpPr>
        <dsp:cNvPr id="0" name=""/>
        <dsp:cNvSpPr/>
      </dsp:nvSpPr>
      <dsp:spPr>
        <a:xfrm>
          <a:off x="51748" y="2389425"/>
          <a:ext cx="468679" cy="46867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#2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em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emf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8600" y="43783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25449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1905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19050"/>
            <a:ext cx="9163050" cy="5168900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7696200" y="1200150"/>
            <a:ext cx="443865" cy="419100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33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351845"/>
            <a:ext cx="7730945" cy="3070010"/>
          </a:xfrm>
        </p:spPr>
        <p:txBody>
          <a:bodyPr anchor="b">
            <a:normAutofit/>
          </a:bodyPr>
          <a:lstStyle>
            <a:lvl1pPr>
              <a:defRPr sz="45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7730945" cy="48566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33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3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24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33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2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351845"/>
            <a:ext cx="7730945" cy="3070010"/>
          </a:xfrm>
        </p:spPr>
        <p:txBody>
          <a:bodyPr anchor="b">
            <a:normAutofit/>
          </a:bodyPr>
          <a:lstStyle>
            <a:lvl1pPr>
              <a:defRPr sz="45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7730945" cy="48566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33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3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24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2025/8/18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36344"/>
            <a:ext cx="9144000" cy="1071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74831" y="4082654"/>
            <a:ext cx="969169" cy="10608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5263" y="85725"/>
            <a:ext cx="409575" cy="4012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2025" y="40481"/>
            <a:ext cx="461963" cy="456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2025/8/18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7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9146381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621631" y="1166813"/>
            <a:ext cx="470916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社区护理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923699" y="2771373"/>
            <a:ext cx="2017395" cy="424815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3000" y="1296036"/>
            <a:ext cx="4572000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endParaRPr kumimoji="1"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呼吸道感染的护理干预</a:t>
            </a:r>
          </a:p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消化道感染的护理干预 </a:t>
            </a:r>
            <a:endParaRPr kumimoji="1"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传染性疾病的护理干预</a:t>
            </a:r>
          </a:p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寄生虫病的护理干预</a:t>
            </a:r>
            <a:endParaRPr kumimoji="1" lang="en-US" altLang="ko-KR" sz="2000" dirty="0">
              <a:latin typeface="黑体" panose="02010609060101010101" pitchFamily="2" charset="-122"/>
              <a:ea typeface="黑体" panose="02010609060101010101" pitchFamily="2" charset="-122"/>
              <a:cs typeface="Malgun Gothic" panose="020B0503020000020004" pitchFamily="34" charset="-127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" y="895350"/>
            <a:ext cx="44589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一、儿童感染性疾病的护理干预</a:t>
            </a:r>
            <a:endParaRPr lang="zh-CN" altLang="en-US" sz="24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CDF2420-20EB-BE99-B432-15AD88B53CEE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儿童常见健康问题的社区护理干预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5800" y="911225"/>
            <a:ext cx="5334000" cy="166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kumimoji="1"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二、儿童非感染性疾病的护理干预</a:t>
            </a:r>
            <a:endParaRPr kumimoji="1"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50000"/>
              </a:lnSpc>
            </a:pPr>
            <a:endParaRPr kumimoji="1"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endParaRPr kumimoji="1"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800" y="1885950"/>
            <a:ext cx="4572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肥胖的护理干预 </a:t>
            </a:r>
          </a:p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营养不良的护理干预</a:t>
            </a:r>
            <a:endParaRPr kumimoji="1"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不良口腔卫生习惯的护理干预 </a:t>
            </a:r>
          </a:p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视力不良的护理干预</a:t>
            </a:r>
            <a:endParaRPr kumimoji="1"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D423CC6-E1D6-B0FD-A458-C0D30F799470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儿童常见健康问题的社区护理干预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3400" y="971550"/>
            <a:ext cx="5181600" cy="718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70000"/>
              </a:lnSpc>
            </a:pPr>
            <a:r>
              <a:rPr kumimoji="1"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三、儿童社会心理问题的护理干预</a:t>
            </a:r>
          </a:p>
        </p:txBody>
      </p:sp>
      <p:sp>
        <p:nvSpPr>
          <p:cNvPr id="4" name="矩形 3"/>
          <p:cNvSpPr/>
          <p:nvPr/>
        </p:nvSpPr>
        <p:spPr>
          <a:xfrm>
            <a:off x="838200" y="2038350"/>
            <a:ext cx="4572000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儿童多动症的护理干预 </a:t>
            </a:r>
          </a:p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自闭症的护理干预 </a:t>
            </a:r>
          </a:p>
          <a:p>
            <a:pPr latinLnBrk="1"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儿童受虐待及忽视儿童的护理干预</a:t>
            </a:r>
            <a:endParaRPr kumimoji="1" lang="en-US" altLang="ko-KR" sz="2000" dirty="0">
              <a:latin typeface="黑体" panose="02010609060101010101" pitchFamily="2" charset="-122"/>
              <a:ea typeface="黑体" panose="02010609060101010101" pitchFamily="2" charset="-122"/>
              <a:cs typeface="Malgun Gothic" panose="020B0503020000020004" pitchFamily="34" charset="-127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9073DD0-C779-E07D-6C2C-4D7FB179D760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儿童常见健康问题的社区护理干预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1047750"/>
            <a:ext cx="6019800" cy="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10000"/>
              </a:lnSpc>
            </a:pPr>
            <a:r>
              <a:rPr kumimoji="1"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四、社区儿童意外伤害的护理干预</a:t>
            </a:r>
          </a:p>
        </p:txBody>
      </p:sp>
      <p:sp>
        <p:nvSpPr>
          <p:cNvPr id="4" name="矩形 3"/>
          <p:cNvSpPr/>
          <p:nvPr/>
        </p:nvSpPr>
        <p:spPr>
          <a:xfrm>
            <a:off x="838200" y="1352550"/>
            <a:ext cx="640080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FontTx/>
              <a:buChar char="•"/>
            </a:pP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（一）儿童意外伤害的原因</a:t>
            </a:r>
          </a:p>
          <a:p>
            <a:pPr latinLnBrk="1">
              <a:lnSpc>
                <a:spcPct val="150000"/>
              </a:lnSpc>
              <a:buFontTx/>
              <a:buChar char="•"/>
            </a:pP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（二）各年龄段儿童意外伤害的特点</a:t>
            </a:r>
            <a:endParaRPr kumimoji="1"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50000"/>
              </a:lnSpc>
              <a:buFontTx/>
              <a:buChar char="•"/>
            </a:pP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（三）护理干预</a:t>
            </a:r>
          </a:p>
          <a:p>
            <a:pPr latinLnBrk="1">
              <a:lnSpc>
                <a:spcPct val="150000"/>
              </a:lnSpc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为儿童提供安全的环境 </a:t>
            </a:r>
          </a:p>
          <a:p>
            <a:pPr latinLnBrk="1">
              <a:lnSpc>
                <a:spcPct val="150000"/>
              </a:lnSpc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提高广大人群对意外伤害的预防意识</a:t>
            </a:r>
            <a:endParaRPr kumimoji="1"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50000"/>
              </a:lnSpc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加强儿童的安全教育和安全训练  </a:t>
            </a:r>
          </a:p>
          <a:p>
            <a:pPr latinLnBrk="1">
              <a:lnSpc>
                <a:spcPct val="150000"/>
              </a:lnSpc>
            </a:pPr>
            <a:r>
              <a:rPr kumimoji="1"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kumimoji="1"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针对社会因素的预防措施 </a:t>
            </a:r>
            <a:endParaRPr kumimoji="1" lang="en-US" altLang="ko-KR" sz="2000" dirty="0">
              <a:latin typeface="黑体" panose="02010609060101010101" pitchFamily="2" charset="-122"/>
              <a:ea typeface="黑体" panose="02010609060101010101" pitchFamily="2" charset="-122"/>
              <a:cs typeface="Malgun Gothic" panose="020B0503020000020004" pitchFamily="34" charset="-127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34A9C55-17D2-B309-84CD-2B75BB338E6C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儿童常见健康问题的社区护理干预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 txBox="1"/>
          <p:nvPr/>
        </p:nvSpPr>
        <p:spPr>
          <a:xfrm>
            <a:off x="1371600" y="514350"/>
            <a:ext cx="7162800" cy="6286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/>
          <a:lstStyle/>
          <a:p>
            <a:pPr algn="ctr"/>
            <a:endParaRPr lang="zh-CN" altLang="en-US" sz="32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0600" y="792355"/>
            <a:ext cx="4572000" cy="311975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-342900">
              <a:lnSpc>
                <a:spcPct val="120000"/>
              </a:lnSpc>
              <a:buClr>
                <a:schemeClr val="tx1"/>
              </a:buClr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一、儿童的生长发育</a:t>
            </a:r>
          </a:p>
          <a:p>
            <a:pPr lvl="1" indent="-342900">
              <a:lnSpc>
                <a:spcPct val="120000"/>
              </a:lnSpc>
              <a:buClr>
                <a:schemeClr val="tx1"/>
              </a:buClr>
            </a:pP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342900">
              <a:lnSpc>
                <a:spcPct val="12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（一）影响儿童生长发育的因素</a:t>
            </a:r>
          </a:p>
          <a:p>
            <a:pPr lvl="1" indent="-342900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遗传</a:t>
            </a:r>
          </a:p>
          <a:p>
            <a:pPr lvl="1" indent="-342900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生活环境</a:t>
            </a:r>
          </a:p>
          <a:p>
            <a:pPr lvl="1" indent="-342900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性别</a:t>
            </a:r>
          </a:p>
          <a:p>
            <a:pPr lvl="1" indent="-342900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内分泌因素 </a:t>
            </a:r>
          </a:p>
          <a:p>
            <a:pPr lvl="1" indent="-342900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营养 </a:t>
            </a:r>
          </a:p>
        </p:txBody>
      </p:sp>
      <p:sp>
        <p:nvSpPr>
          <p:cNvPr id="4" name="矩形 3"/>
          <p:cNvSpPr/>
          <p:nvPr/>
        </p:nvSpPr>
        <p:spPr>
          <a:xfrm>
            <a:off x="3429000" y="2114550"/>
            <a:ext cx="457200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-342900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孕母状况 </a:t>
            </a:r>
          </a:p>
          <a:p>
            <a:pPr lvl="1" indent="-342900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7.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疾病 </a:t>
            </a:r>
          </a:p>
          <a:p>
            <a:pPr lvl="1" indent="-342900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8.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体育锻炼和户外活动</a:t>
            </a:r>
          </a:p>
          <a:p>
            <a:pPr lvl="1" indent="-342900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9.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其他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93FF2E8-60B0-D4D1-9702-F39637666783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5800" y="818515"/>
            <a:ext cx="2931795" cy="534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indent="-342900">
              <a:lnSpc>
                <a:spcPct val="120000"/>
              </a:lnSpc>
              <a:buClr>
                <a:schemeClr val="tx1"/>
              </a:buClr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一、儿童的生长发育</a:t>
            </a:r>
          </a:p>
        </p:txBody>
      </p:sp>
      <p:sp>
        <p:nvSpPr>
          <p:cNvPr id="4" name="矩形 3"/>
          <p:cNvSpPr/>
          <p:nvPr/>
        </p:nvSpPr>
        <p:spPr>
          <a:xfrm>
            <a:off x="762000" y="1352550"/>
            <a:ext cx="769620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342900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（二）生长发育的评估</a:t>
            </a:r>
          </a:p>
          <a:p>
            <a:pPr lvl="1" indent="-342900">
              <a:lnSpc>
                <a:spcPct val="150000"/>
              </a:lnSpc>
              <a:buClr>
                <a:schemeClr val="tx1"/>
              </a:buClr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体格发育的评估内容及方法</a:t>
            </a:r>
          </a:p>
          <a:p>
            <a:pPr lvl="1" indent="-342900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）评估内容：通常用于评价体格发育的指标有体重、身（长）高、坐高、头围、胸围、腹围、皮下脂肪等。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342900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）评估方法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1" indent="-342900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）评价标准</a:t>
            </a:r>
          </a:p>
          <a:p>
            <a:pPr lvl="1" indent="-342900">
              <a:lnSpc>
                <a:spcPct val="150000"/>
              </a:lnSpc>
              <a:buClr>
                <a:schemeClr val="tx1"/>
              </a:buClr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儿童社会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—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心理评估内容及方法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0CEA5B7-FB54-0070-BAFB-F0762CE54C4F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2000" y="1352550"/>
            <a:ext cx="4572000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（一）儿童的正常营养需要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热量的需要 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营养素的需要 </a:t>
            </a:r>
          </a:p>
        </p:txBody>
      </p:sp>
      <p:sp>
        <p:nvSpPr>
          <p:cNvPr id="4" name="矩形 3"/>
          <p:cNvSpPr/>
          <p:nvPr/>
        </p:nvSpPr>
        <p:spPr>
          <a:xfrm>
            <a:off x="762000" y="716506"/>
            <a:ext cx="2168525" cy="423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indent="-342900">
              <a:lnSpc>
                <a:spcPct val="90000"/>
              </a:lnSpc>
              <a:buClr>
                <a:schemeClr val="tx1"/>
              </a:buClr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二、儿童营养 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7200" y="1305163"/>
            <a:ext cx="4572000" cy="3322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（二）儿童喂养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婴幼儿喂养 母乳喂养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混合喂养</a:t>
            </a:r>
          </a:p>
          <a:p>
            <a:pPr marL="0"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人工喂养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幼儿及学龄前儿童的饮食 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学龄期儿童的饮食 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青春期的饮食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6610AFF-AA40-4EA4-6B90-1C06D5EBD89D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2000" y="1581150"/>
            <a:ext cx="4572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（三）儿童营养状况的评估</a:t>
            </a:r>
          </a:p>
          <a:p>
            <a:pPr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评估的方法及内容 </a:t>
            </a:r>
          </a:p>
          <a:p>
            <a:pPr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社区护士常用的保证儿童营养及预防营养障碍的护理措施</a:t>
            </a:r>
          </a:p>
        </p:txBody>
      </p:sp>
      <p:sp>
        <p:nvSpPr>
          <p:cNvPr id="4" name="矩形 3"/>
          <p:cNvSpPr/>
          <p:nvPr/>
        </p:nvSpPr>
        <p:spPr>
          <a:xfrm>
            <a:off x="685800" y="895350"/>
            <a:ext cx="2168525" cy="423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indent="-342900">
              <a:lnSpc>
                <a:spcPct val="90000"/>
              </a:lnSpc>
              <a:buClr>
                <a:schemeClr val="tx1"/>
              </a:buClr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二、儿童营养 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0EFBB6A-583B-7F7F-245E-9BBF32A5B6D8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3956" y="718820"/>
            <a:ext cx="26263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三、儿童计划免疫</a:t>
            </a:r>
          </a:p>
        </p:txBody>
      </p:sp>
      <p:sp>
        <p:nvSpPr>
          <p:cNvPr id="4" name="矩形 3"/>
          <p:cNvSpPr/>
          <p:nvPr/>
        </p:nvSpPr>
        <p:spPr>
          <a:xfrm>
            <a:off x="685800" y="1399222"/>
            <a:ext cx="4572000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（一）获得性免疫的方法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主动免疫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被动免疫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1">
              <a:lnSpc>
                <a:spcPct val="150000"/>
              </a:lnSpc>
            </a:pP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5800" y="3409950"/>
            <a:ext cx="716280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（三）儿童各种预防接种</a:t>
            </a:r>
          </a:p>
          <a:p>
            <a:pPr lvl="1" indent="-342900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宣传组织工作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接种前的准备工作 </a:t>
            </a:r>
          </a:p>
        </p:txBody>
      </p:sp>
      <p:sp>
        <p:nvSpPr>
          <p:cNvPr id="6" name="矩形 5"/>
          <p:cNvSpPr/>
          <p:nvPr/>
        </p:nvSpPr>
        <p:spPr>
          <a:xfrm>
            <a:off x="685800" y="2343150"/>
            <a:ext cx="777240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（二）常用的免疫制剂</a:t>
            </a:r>
          </a:p>
          <a:p>
            <a:pPr marL="0" lvl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人工自动免疫常用的制剂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人工被动免疫常用的制剂 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6532A95-8CB9-07CA-D2B5-6A7AF5FAAD41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5440" y="819150"/>
            <a:ext cx="26263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三、儿童计划免疫</a:t>
            </a:r>
          </a:p>
        </p:txBody>
      </p:sp>
      <p:sp>
        <p:nvSpPr>
          <p:cNvPr id="7" name="矩形 6"/>
          <p:cNvSpPr/>
          <p:nvPr/>
        </p:nvSpPr>
        <p:spPr>
          <a:xfrm>
            <a:off x="685800" y="1504950"/>
            <a:ext cx="4572000" cy="2399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-342900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（四）禁忌证</a:t>
            </a:r>
          </a:p>
          <a:p>
            <a:pPr lvl="1" indent="-342900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（五）操作要点</a:t>
            </a:r>
          </a:p>
          <a:p>
            <a:pPr marL="457200" lvl="1" indent="-457200">
              <a:lnSpc>
                <a:spcPct val="150000"/>
              </a:lnSpc>
              <a:buAutoNum type="arabicPeriod"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严格查对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局部注射</a:t>
            </a:r>
          </a:p>
          <a:p>
            <a:pPr lvl="1" indent="-342900">
              <a:lnSpc>
                <a:spcPct val="150000"/>
              </a:lnSpc>
              <a:buClr>
                <a:schemeClr val="tx1"/>
              </a:buClr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（六）预防接种的反应及护理措施</a:t>
            </a:r>
          </a:p>
          <a:p>
            <a:pPr lvl="1" indent="-342900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常见反应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   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异常反应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DCBB2F8-B2E7-C790-F5EC-119B0B68B9BF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12780" t="2600" r="33949" b="13746"/>
          <a:stretch>
            <a:fillRect/>
          </a:stretch>
        </p:blipFill>
        <p:spPr>
          <a:xfrm>
            <a:off x="-11906" y="14764"/>
            <a:ext cx="2755583" cy="5149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91" y="99536"/>
            <a:ext cx="2566988" cy="4980146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" name="文本框 8"/>
          <p:cNvSpPr txBox="1"/>
          <p:nvPr/>
        </p:nvSpPr>
        <p:spPr>
          <a:xfrm>
            <a:off x="738188" y="1133951"/>
            <a:ext cx="10896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</a:t>
            </a:r>
          </a:p>
          <a:p>
            <a:r>
              <a:rPr lang="zh-CN" altLang="en-US" sz="72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录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976017" y="857049"/>
            <a:ext cx="2831306" cy="405000"/>
            <a:chOff x="1397186" y="3857714"/>
            <a:chExt cx="4375673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</a:t>
              </a:r>
              <a:r>
                <a:rPr lang="zh-CN" altLang="en-US" sz="1350" dirty="0">
                  <a:solidFill>
                    <a:schemeClr val="bg1"/>
                  </a:solidFill>
                  <a:uFillTx/>
                  <a:latin typeface="微软雅黑" charset="0"/>
                  <a:ea typeface="微软雅黑" charset="0"/>
                  <a:sym typeface="华文细黑" panose="02010600040101010101" charset="-122"/>
                </a:rPr>
                <a:t>一章</a:t>
              </a: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644" y="3857714"/>
              <a:ext cx="3175215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绪论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92928" y="857049"/>
            <a:ext cx="2774192" cy="405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第二章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 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社区健康教育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76017" y="1543040"/>
            <a:ext cx="2827973" cy="405000"/>
            <a:chOff x="1397186" y="3857714"/>
            <a:chExt cx="4554236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第三章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社区健康档案管理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92928" y="1543040"/>
            <a:ext cx="2774192" cy="405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第四章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家庭护理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76017" y="2228736"/>
            <a:ext cx="2827973" cy="405000"/>
            <a:chOff x="1397186" y="3857714"/>
            <a:chExt cx="4370521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第五章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644" y="3857714"/>
              <a:ext cx="3170063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社区儿童保健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92928" y="2228736"/>
            <a:ext cx="2774192" cy="405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第六章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社区妇女保健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980303" y="2914832"/>
            <a:ext cx="2827973" cy="405000"/>
            <a:chOff x="1397186" y="3857714"/>
            <a:chExt cx="4554236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第七章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社区老年保健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93060" y="2914536"/>
            <a:ext cx="2776538" cy="405000"/>
            <a:chOff x="1397186" y="3857714"/>
            <a:chExt cx="4291030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第八章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644" y="3857714"/>
              <a:ext cx="309057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社区疾病预防与控制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80779" y="3600336"/>
            <a:ext cx="2818448" cy="405000"/>
            <a:chOff x="1397186" y="3857714"/>
            <a:chExt cx="4355800" cy="549605"/>
          </a:xfrm>
        </p:grpSpPr>
        <p:sp>
          <p:nvSpPr>
            <p:cNvPr id="8" name="_1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第九章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 bwMode="auto">
            <a:xfrm>
              <a:off x="2597644" y="3857714"/>
              <a:ext cx="315534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社区常见慢性病患者的护理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00680" y="3600632"/>
            <a:ext cx="2776538" cy="405000"/>
            <a:chOff x="1397186" y="3857714"/>
            <a:chExt cx="4471404" cy="549605"/>
          </a:xfrm>
        </p:grpSpPr>
        <p:sp>
          <p:nvSpPr>
            <p:cNvPr id="12" name="_14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51425" tIns="25712" rIns="51425" bIns="2571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35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第十章</a:t>
              </a:r>
              <a:endParaRPr lang="zh-CN" altLang="en-US" sz="135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3"/>
              </p:custDataLst>
            </p:nvPr>
          </p:nvSpPr>
          <p:spPr bwMode="auto">
            <a:xfrm>
              <a:off x="2597486" y="3857714"/>
              <a:ext cx="3271104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社区康复护理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3400" y="895350"/>
            <a:ext cx="47644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四、各年龄阶段儿童预防保健重点</a:t>
            </a:r>
          </a:p>
        </p:txBody>
      </p:sp>
      <p:sp>
        <p:nvSpPr>
          <p:cNvPr id="4" name="矩形 3"/>
          <p:cNvSpPr/>
          <p:nvPr/>
        </p:nvSpPr>
        <p:spPr>
          <a:xfrm>
            <a:off x="609600" y="1504950"/>
            <a:ext cx="792480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（一）新生儿期保健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建立家庭访视制度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进行全面体格检查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了解新生儿出生后情况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指导母亲做好各方面护理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9600" y="1962150"/>
            <a:ext cx="4572000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指导母乳喂养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做好预防接种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7.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预防常见新生儿疾病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98240E5-2D46-4012-ED4F-9FE9DA645333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895350"/>
            <a:ext cx="47644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四、各年龄阶段儿童预防保健重点</a:t>
            </a:r>
          </a:p>
        </p:txBody>
      </p:sp>
      <p:sp>
        <p:nvSpPr>
          <p:cNvPr id="4" name="矩形 3"/>
          <p:cNvSpPr/>
          <p:nvPr/>
        </p:nvSpPr>
        <p:spPr>
          <a:xfrm>
            <a:off x="1219200" y="1509395"/>
            <a:ext cx="3448685" cy="28613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（二）婴幼儿期保健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指导合理喂养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生长发育监测及体格检查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完成基础计划免疫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培养良好的生活及卫生习惯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预防意外事故及感染性疾病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EF4B64C-A302-277D-5BA9-3B722BDCB1D7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3400" y="819150"/>
            <a:ext cx="47644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四、各年龄阶段儿童预防保健重点</a:t>
            </a:r>
          </a:p>
        </p:txBody>
      </p:sp>
      <p:sp>
        <p:nvSpPr>
          <p:cNvPr id="4" name="矩形 3"/>
          <p:cNvSpPr/>
          <p:nvPr/>
        </p:nvSpPr>
        <p:spPr>
          <a:xfrm>
            <a:off x="1295400" y="1509395"/>
            <a:ext cx="2940685" cy="28613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（三）学龄前期保健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注意早期教育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促进智力发育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定期进行生长发育监测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加强体格锻炼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加强传染病防治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C2F3632-DC2B-CCA0-1FC1-953A4AD509DC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2939" y="856297"/>
            <a:ext cx="47644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四、各年龄阶段儿童预防保健重点</a:t>
            </a:r>
          </a:p>
        </p:txBody>
      </p:sp>
      <p:sp>
        <p:nvSpPr>
          <p:cNvPr id="4" name="矩形 3"/>
          <p:cNvSpPr/>
          <p:nvPr/>
        </p:nvSpPr>
        <p:spPr>
          <a:xfrm>
            <a:off x="1066800" y="1657350"/>
            <a:ext cx="3956685" cy="2399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（四）学龄期保健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培养良好的道德品质及学习习惯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预防各种常见病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加强体格锻炼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保证充足的睡眠及休息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F33157C-688B-0C73-0657-8D54D8F6D8F5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895350"/>
            <a:ext cx="47644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四、各年龄阶段儿童预防保健重点</a:t>
            </a:r>
          </a:p>
        </p:txBody>
      </p:sp>
      <p:sp>
        <p:nvSpPr>
          <p:cNvPr id="4" name="矩形 3"/>
          <p:cNvSpPr/>
          <p:nvPr/>
        </p:nvSpPr>
        <p:spPr>
          <a:xfrm>
            <a:off x="1066800" y="1657350"/>
            <a:ext cx="2686685" cy="1938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（五）青春期保健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青春期心理卫生指导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保证营养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预防不良嗜好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0C0C05D-6DAD-06B2-BC46-287EEB0349B8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社区儿童保健与护理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2500" y="867523"/>
            <a:ext cx="6400800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属于自闭症儿意行为特征的是（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不会模仿语言 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发音不清晰</a:t>
            </a: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对机械事物感兴趣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无沟通障碍</a:t>
            </a: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以上均是</a:t>
            </a: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测量儿童体格发育的重要的指标是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(D)</a:t>
            </a:r>
            <a:b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皮下脂肪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头围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腹围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体重 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坐高</a:t>
            </a: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8ABF521-3F6B-4CF1-6B2A-8E2B66356592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9600" y="742950"/>
            <a:ext cx="708660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人工被动免制剂进入人体后，预防时间能持续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b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A.68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 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B.2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</a:t>
            </a: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C.3-4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      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D.46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</a:t>
            </a: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E.5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</a:t>
            </a:r>
            <a:b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79A5DE3-EC3A-BA53-B01E-D7156433BED7}"/>
              </a:ext>
            </a:extLst>
          </p:cNvPr>
          <p:cNvSpPr/>
          <p:nvPr/>
        </p:nvSpPr>
        <p:spPr>
          <a:xfrm>
            <a:off x="152400" y="-26353"/>
            <a:ext cx="8001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9146381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621631" y="1166813"/>
            <a:ext cx="470916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谢谢观看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923699" y="2771373"/>
            <a:ext cx="2017395" cy="424815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838041" y="1123950"/>
            <a:ext cx="7745254" cy="2376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95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单元五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495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社区儿童保健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424379695"/>
              </p:ext>
            </p:extLst>
          </p:nvPr>
        </p:nvGraphicFramePr>
        <p:xfrm>
          <a:off x="685800" y="971550"/>
          <a:ext cx="7696200" cy="2998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9">
            <a:extLst>
              <a:ext uri="{FF2B5EF4-FFF2-40B4-BE49-F238E27FC236}">
                <a16:creationId xmlns:a16="http://schemas.microsoft.com/office/drawing/2014/main" id="{719218C3-4AAB-CDA9-06C6-8572555C6400}"/>
              </a:ext>
            </a:extLst>
          </p:cNvPr>
          <p:cNvSpPr/>
          <p:nvPr/>
        </p:nvSpPr>
        <p:spPr>
          <a:xfrm>
            <a:off x="152400" y="-25325"/>
            <a:ext cx="162095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79788" y="1276350"/>
            <a:ext cx="354266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一、社区儿童保健的意义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66800" y="1733550"/>
            <a:ext cx="4572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促进儿童的生长发育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促进儿童的早期教育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降低儿童患病率及死亡率 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消灭或控制儿科领域的某些疾病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D99E550-1083-62B2-3241-3FE76E74470A}"/>
              </a:ext>
            </a:extLst>
          </p:cNvPr>
          <p:cNvSpPr/>
          <p:nvPr/>
        </p:nvSpPr>
        <p:spPr>
          <a:xfrm>
            <a:off x="152400" y="-26353"/>
            <a:ext cx="51054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社区儿童保健概述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6"/>
          <p:cNvSpPr txBox="1">
            <a:spLocks noChangeArrowheads="1"/>
          </p:cNvSpPr>
          <p:nvPr/>
        </p:nvSpPr>
        <p:spPr bwMode="gray">
          <a:xfrm>
            <a:off x="457200" y="885825"/>
            <a:ext cx="5791200" cy="4603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二、我国儿童保健工作的组织机构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400" y="1809750"/>
            <a:ext cx="3733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国家卫健妇幼幼司</a:t>
            </a:r>
          </a:p>
        </p:txBody>
      </p:sp>
      <p:cxnSp>
        <p:nvCxnSpPr>
          <p:cNvPr id="7" name="直接箭头连接符 6"/>
          <p:cNvCxnSpPr>
            <a:stCxn id="4" idx="2"/>
            <a:endCxn id="8" idx="0"/>
          </p:cNvCxnSpPr>
          <p:nvPr/>
        </p:nvCxnSpPr>
        <p:spPr>
          <a:xfrm>
            <a:off x="2400300" y="2343150"/>
            <a:ext cx="0" cy="1524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33400" y="2495550"/>
            <a:ext cx="3733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省、自治区、直辖市卫生厅基层卫生与妇幼保障处</a:t>
            </a:r>
          </a:p>
        </p:txBody>
      </p:sp>
      <p:cxnSp>
        <p:nvCxnSpPr>
          <p:cNvPr id="9" name="直接箭头连接符 8"/>
          <p:cNvCxnSpPr>
            <a:stCxn id="8" idx="2"/>
            <a:endCxn id="18" idx="0"/>
          </p:cNvCxnSpPr>
          <p:nvPr/>
        </p:nvCxnSpPr>
        <p:spPr>
          <a:xfrm>
            <a:off x="2400300" y="3028950"/>
            <a:ext cx="0" cy="1524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8" idx="3"/>
            <a:endCxn id="21" idx="1"/>
          </p:cNvCxnSpPr>
          <p:nvPr/>
        </p:nvCxnSpPr>
        <p:spPr>
          <a:xfrm>
            <a:off x="4267200" y="2762250"/>
            <a:ext cx="838200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533400" y="3181350"/>
            <a:ext cx="3733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市卫生局基层卫生与妇幼保健科</a:t>
            </a:r>
          </a:p>
        </p:txBody>
      </p:sp>
      <p:cxnSp>
        <p:nvCxnSpPr>
          <p:cNvPr id="19" name="直接箭头连接符 18"/>
          <p:cNvCxnSpPr>
            <a:stCxn id="18" idx="2"/>
            <a:endCxn id="28" idx="0"/>
          </p:cNvCxnSpPr>
          <p:nvPr/>
        </p:nvCxnSpPr>
        <p:spPr>
          <a:xfrm>
            <a:off x="2400300" y="3714750"/>
            <a:ext cx="0" cy="1524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stCxn id="18" idx="3"/>
            <a:endCxn id="23" idx="1"/>
          </p:cNvCxnSpPr>
          <p:nvPr/>
        </p:nvCxnSpPr>
        <p:spPr>
          <a:xfrm>
            <a:off x="4267200" y="3448050"/>
            <a:ext cx="838200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105400" y="2571750"/>
            <a:ext cx="3505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省、自治区、直辖市妇幼保健院</a:t>
            </a: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6629400" y="2952750"/>
            <a:ext cx="0" cy="3048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105400" y="3257550"/>
            <a:ext cx="30480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市妇幼保健院</a:t>
            </a:r>
          </a:p>
        </p:txBody>
      </p:sp>
      <p:cxnSp>
        <p:nvCxnSpPr>
          <p:cNvPr id="24" name="直接箭头连接符 23"/>
          <p:cNvCxnSpPr>
            <a:stCxn id="23" idx="2"/>
          </p:cNvCxnSpPr>
          <p:nvPr/>
        </p:nvCxnSpPr>
        <p:spPr>
          <a:xfrm>
            <a:off x="6629400" y="3638550"/>
            <a:ext cx="0" cy="3048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5105400" y="3943350"/>
            <a:ext cx="30480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区、县妇幼保健院</a:t>
            </a:r>
          </a:p>
        </p:txBody>
      </p:sp>
      <p:cxnSp>
        <p:nvCxnSpPr>
          <p:cNvPr id="26" name="直接箭头连接符 25"/>
          <p:cNvCxnSpPr>
            <a:stCxn id="25" idx="2"/>
          </p:cNvCxnSpPr>
          <p:nvPr/>
        </p:nvCxnSpPr>
        <p:spPr>
          <a:xfrm>
            <a:off x="6629400" y="4324350"/>
            <a:ext cx="0" cy="3048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5105400" y="4552950"/>
            <a:ext cx="30480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街道、乡社区卫生服务中心</a:t>
            </a:r>
          </a:p>
        </p:txBody>
      </p:sp>
      <p:sp>
        <p:nvSpPr>
          <p:cNvPr id="28" name="矩形 27"/>
          <p:cNvSpPr/>
          <p:nvPr/>
        </p:nvSpPr>
        <p:spPr>
          <a:xfrm>
            <a:off x="533400" y="3867150"/>
            <a:ext cx="3733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区、县卫生局基层卫生与妇幼保健科</a:t>
            </a:r>
          </a:p>
        </p:txBody>
      </p:sp>
      <p:cxnSp>
        <p:nvCxnSpPr>
          <p:cNvPr id="29" name="直接箭头连接符 28"/>
          <p:cNvCxnSpPr>
            <a:stCxn id="28" idx="3"/>
            <a:endCxn id="25" idx="1"/>
          </p:cNvCxnSpPr>
          <p:nvPr/>
        </p:nvCxnSpPr>
        <p:spPr>
          <a:xfrm>
            <a:off x="4267200" y="4133850"/>
            <a:ext cx="838200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4C88872B-8B60-97BE-61F8-C5BDE8131687}"/>
              </a:ext>
            </a:extLst>
          </p:cNvPr>
          <p:cNvSpPr/>
          <p:nvPr/>
        </p:nvSpPr>
        <p:spPr>
          <a:xfrm>
            <a:off x="152400" y="-26353"/>
            <a:ext cx="51054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社区儿童保健概述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90600" y="895350"/>
            <a:ext cx="32372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三、我国儿童保健现状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9200" y="1885950"/>
            <a:ext cx="5486400" cy="2790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1.《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九十年代中国儿童发展规划纲要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zh-CN" altLang="en-US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2.《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中国儿童发展纲要（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2001—2010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年）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3.《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中国儿童发展纲要（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2011—2020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年）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4.《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中国儿童发展纲要（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2021—2030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年）</a:t>
            </a: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E34556B-233A-B190-6787-CF3F2FC02031}"/>
              </a:ext>
            </a:extLst>
          </p:cNvPr>
          <p:cNvSpPr/>
          <p:nvPr/>
        </p:nvSpPr>
        <p:spPr>
          <a:xfrm>
            <a:off x="152400" y="-26353"/>
            <a:ext cx="51054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社区儿童保健概述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932497"/>
            <a:ext cx="38481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四、社区儿童保健工作内容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1000" y="1581150"/>
            <a:ext cx="426720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优生优育的指导；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新生儿的家庭访视；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母乳喂养、婴儿营养指导；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儿童生长发育及健康的评估及指导；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儿童预防保健；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4400" y="1504950"/>
            <a:ext cx="403860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常见病多发病的预防治疗和家庭指导；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托幼机构的卫生指导；预防儿童意外伤害；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初级的心理咨询；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9.</a:t>
            </a: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社区及家庭健康教育。</a:t>
            </a:r>
            <a:endParaRPr lang="en-US" altLang="zh-CN" sz="2000" dirty="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24400" y="1733550"/>
            <a:ext cx="0" cy="2667000"/>
          </a:xfrm>
          <a:prstGeom prst="line">
            <a:avLst/>
          </a:prstGeom>
          <a:ln w="158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7D7DF82B-E59D-0EB9-0F55-ED48F2C87F03}"/>
              </a:ext>
            </a:extLst>
          </p:cNvPr>
          <p:cNvSpPr/>
          <p:nvPr/>
        </p:nvSpPr>
        <p:spPr>
          <a:xfrm>
            <a:off x="152400" y="-26353"/>
            <a:ext cx="51054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社区儿童保健概述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3400" y="971550"/>
            <a:ext cx="47644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五、社区护士在儿童保健中的作用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0600" y="1809750"/>
            <a:ext cx="4572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（一）促进儿童正常的生长发育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（二）儿童的健康教育及预防保健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（三）儿童预防保健和康复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（四）统计及记录工作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C742517-97C7-0D2C-5D1E-E7E58E61181D}"/>
              </a:ext>
            </a:extLst>
          </p:cNvPr>
          <p:cNvSpPr/>
          <p:nvPr/>
        </p:nvSpPr>
        <p:spPr>
          <a:xfrm>
            <a:off x="152400" y="-26353"/>
            <a:ext cx="51054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社区儿童保健概述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E2YjQ1MGQ2Y2M4YTE5MDRjZWU0MGEzZjQ0MTFjY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12,&quot;width&quot;:5786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1359</Words>
  <Application>Microsoft Office PowerPoint</Application>
  <PresentationFormat>全屏显示(16:9)</PresentationFormat>
  <Paragraphs>196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黑体</vt:lpstr>
      <vt:lpstr>微软雅黑</vt:lpstr>
      <vt:lpstr>Arial</vt:lpstr>
      <vt:lpstr>Calibri</vt:lpstr>
      <vt:lpstr>Wingdings</vt:lpstr>
      <vt:lpstr>1_Office 主题​​</vt:lpstr>
      <vt:lpstr>1_自定义设计方案</vt:lpstr>
      <vt:lpstr>自定义设计方案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TUP</dc:creator>
  <cp:lastModifiedBy>295852478@qq.com</cp:lastModifiedBy>
  <cp:revision>176</cp:revision>
  <dcterms:created xsi:type="dcterms:W3CDTF">2025-08-17T12:49:25Z</dcterms:created>
  <dcterms:modified xsi:type="dcterms:W3CDTF">2025-08-18T02:16:28Z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9CEF4B44DAEEFB8FBDAEA16878FB228C_43</vt:lpwstr>
  </property>
  <property fmtid="{D5CDD505-2E9C-101B-9397-08002B2CF9AE}" pid="4" name="KSOProductBuildVer">
    <vt:lpwstr>2052-6.11.0.8885</vt:lpwstr>
  </property>
</Properties>
</file>