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8" r:id="rId2"/>
    <p:sldMasterId id="2147483694" r:id="rId3"/>
  </p:sldMasterIdLst>
  <p:notesMasterIdLst>
    <p:notesMasterId r:id="rId35"/>
  </p:notesMasterIdLst>
  <p:handoutMasterIdLst>
    <p:handoutMasterId r:id="rId36"/>
  </p:handoutMasterIdLst>
  <p:sldIdLst>
    <p:sldId id="405" r:id="rId4"/>
    <p:sldId id="406" r:id="rId5"/>
    <p:sldId id="407" r:id="rId6"/>
    <p:sldId id="288" r:id="rId7"/>
    <p:sldId id="335" r:id="rId8"/>
    <p:sldId id="350" r:id="rId9"/>
    <p:sldId id="336" r:id="rId10"/>
    <p:sldId id="337" r:id="rId11"/>
    <p:sldId id="351" r:id="rId12"/>
    <p:sldId id="338" r:id="rId13"/>
    <p:sldId id="339" r:id="rId14"/>
    <p:sldId id="340" r:id="rId15"/>
    <p:sldId id="341" r:id="rId16"/>
    <p:sldId id="352" r:id="rId17"/>
    <p:sldId id="342" r:id="rId18"/>
    <p:sldId id="353" r:id="rId19"/>
    <p:sldId id="343" r:id="rId20"/>
    <p:sldId id="354" r:id="rId21"/>
    <p:sldId id="344" r:id="rId22"/>
    <p:sldId id="355" r:id="rId23"/>
    <p:sldId id="356" r:id="rId24"/>
    <p:sldId id="346" r:id="rId25"/>
    <p:sldId id="357" r:id="rId26"/>
    <p:sldId id="347" r:id="rId27"/>
    <p:sldId id="348" r:id="rId28"/>
    <p:sldId id="349" r:id="rId29"/>
    <p:sldId id="328" r:id="rId30"/>
    <p:sldId id="359" r:id="rId31"/>
    <p:sldId id="329" r:id="rId32"/>
    <p:sldId id="358" r:id="rId33"/>
    <p:sldId id="436" r:id="rId34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7" d="100"/>
          <a:sy n="67" d="100"/>
        </p:scale>
        <p:origin x="456" y="51"/>
      </p:cViewPr>
      <p:guideLst>
        <p:guide orient="horz" pos="1620"/>
        <p:guide pos="2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D061B-B086-4BCE-A9B5-C2A47DF88AFC}" type="doc">
      <dgm:prSet loTypeId="urn:microsoft.com/office/officeart/2008/layout/VerticalCurvedList#3" loCatId="list" qsTypeId="urn:microsoft.com/office/officeart/2005/8/quickstyle/simple2#6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5625D048-CFEE-4419-BC7C-3B20E6B0F5C9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1.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了解我国妇女卫生保健工作发展与现状。</a:t>
          </a:r>
          <a:endParaRPr 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E5D0F638-8FF4-42EE-8A09-4A9FEC8EB330}" type="par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5B3E2E04-3AE7-45EA-9D9A-54A6F25E5445}" type="sib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B5AA84D9-6303-4273-ACB8-94303E69CCDF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2.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熟悉妇女保健的含义、妇女保健工作的内容和目的。</a:t>
          </a:r>
          <a:endParaRPr 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33517152-C9E4-4A87-8418-51F7BC752477}" type="parTrans" cxnId="{281F3BAB-778A-48FE-897E-1D42BFC020B6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A66F30EF-DA39-4615-89B9-2E7D2B34DDA7}" type="sibTrans" cxnId="{281F3BAB-778A-48FE-897E-1D42BFC020B6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E929895C-E7DF-457E-8003-74461E0612E7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3.</a:t>
          </a:r>
          <a:r>
            <a:rPr lang="zh-CN" altLang="en-US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能准确手机社区女性健康资料并建立社区女性健康档案。</a:t>
          </a:r>
          <a:endParaRPr lang="zh-CN" alt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B9B580B2-EC33-454F-A761-114B3F9232FC}" type="parTrans" cxnId="{DB4647EB-BAC6-4130-AF2D-9C8ED5C29C95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F90F5582-FA20-4161-94BD-F86A475B65EB}" type="sibTrans" cxnId="{DB4647EB-BAC6-4130-AF2D-9C8ED5C29C95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B94EE299-8E0E-4451-B1EF-67F7386620C4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4.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能对社区围婚期女性进行</a:t>
          </a:r>
          <a:r>
            <a:rPr lang="zh-CN" altLang="en-US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健康保健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指导；</a:t>
          </a:r>
        </a:p>
      </dgm:t>
    </dgm:pt>
    <dgm:pt modelId="{27A36767-B70F-4606-A2CA-7D212C0BA3EE}" type="parTrans" cxnId="{E350DB90-2100-49E0-9BD1-CCC11616D411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A34A1A3F-1D1D-417B-B766-5DAB33F9923B}" type="sibTrans" cxnId="{E350DB90-2100-49E0-9BD1-CCC11616D411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4EA3E9F6-94EB-42CD-91D0-D186B2C7899F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5.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能对社区女性</a:t>
          </a:r>
          <a:r>
            <a:rPr lang="zh-CN" altLang="en-US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实施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青春期、围生期、</a:t>
          </a:r>
          <a:r>
            <a:rPr lang="zh-CN" altLang="en-US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围绝经期健康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保健指导。 </a:t>
          </a:r>
          <a:endParaRPr lang="zh-CN" altLang="en-US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206C53DA-DC83-4F26-9D4F-1153B3072629}" type="parTrans" cxnId="{1F11E97A-A5F8-4AAE-B6A7-41FB8701280A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9BC1E39D-1DCC-4C8E-8EAB-170DCE6676A0}" type="sibTrans" cxnId="{1F11E97A-A5F8-4AAE-B6A7-41FB8701280A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C6A989ED-E734-4CB1-929D-A4806E258788}" type="pres">
      <dgm:prSet presAssocID="{7ADD061B-B086-4BCE-A9B5-C2A47DF88AFC}" presName="Name0" presStyleCnt="0">
        <dgm:presLayoutVars>
          <dgm:chMax val="7"/>
          <dgm:chPref val="7"/>
          <dgm:dir/>
        </dgm:presLayoutVars>
      </dgm:prSet>
      <dgm:spPr/>
    </dgm:pt>
    <dgm:pt modelId="{563A59D9-BE82-42CD-8624-2E75B3C17E48}" type="pres">
      <dgm:prSet presAssocID="{7ADD061B-B086-4BCE-A9B5-C2A47DF88AFC}" presName="Name1" presStyleCnt="0"/>
      <dgm:spPr/>
    </dgm:pt>
    <dgm:pt modelId="{95729EDC-AAE2-4A62-AA39-84CBCCCE3BF4}" type="pres">
      <dgm:prSet presAssocID="{7ADD061B-B086-4BCE-A9B5-C2A47DF88AFC}" presName="cycle" presStyleCnt="0"/>
      <dgm:spPr/>
    </dgm:pt>
    <dgm:pt modelId="{6671817C-529E-4F28-93C1-AD8F14722505}" type="pres">
      <dgm:prSet presAssocID="{7ADD061B-B086-4BCE-A9B5-C2A47DF88AFC}" presName="srcNode" presStyleLbl="node1" presStyleIdx="0" presStyleCnt="5"/>
      <dgm:spPr/>
    </dgm:pt>
    <dgm:pt modelId="{616D69A2-E62F-42FE-9072-92E98B5ABA83}" type="pres">
      <dgm:prSet presAssocID="{7ADD061B-B086-4BCE-A9B5-C2A47DF88AFC}" presName="conn" presStyleLbl="parChTrans1D2" presStyleIdx="0" presStyleCnt="1"/>
      <dgm:spPr/>
    </dgm:pt>
    <dgm:pt modelId="{E88EC0C6-1EF6-400F-AD62-059468382185}" type="pres">
      <dgm:prSet presAssocID="{7ADD061B-B086-4BCE-A9B5-C2A47DF88AFC}" presName="extraNode" presStyleLbl="node1" presStyleIdx="0" presStyleCnt="5"/>
      <dgm:spPr/>
    </dgm:pt>
    <dgm:pt modelId="{A6DB81E8-E2F9-4348-B283-B977B1CCDB7E}" type="pres">
      <dgm:prSet presAssocID="{7ADD061B-B086-4BCE-A9B5-C2A47DF88AFC}" presName="dstNode" presStyleLbl="node1" presStyleIdx="0" presStyleCnt="5"/>
      <dgm:spPr/>
    </dgm:pt>
    <dgm:pt modelId="{E5AE503B-3FE9-44BB-90B8-99FAFA34A582}" type="pres">
      <dgm:prSet presAssocID="{5625D048-CFEE-4419-BC7C-3B20E6B0F5C9}" presName="text_1" presStyleLbl="node1" presStyleIdx="0" presStyleCnt="5" custScaleX="100010" custLinFactNeighborX="-252" custLinFactNeighborY="-1753">
        <dgm:presLayoutVars>
          <dgm:bulletEnabled val="1"/>
        </dgm:presLayoutVars>
      </dgm:prSet>
      <dgm:spPr/>
    </dgm:pt>
    <dgm:pt modelId="{1DF1DEB1-BE7E-4522-81FA-1425118210F9}" type="pres">
      <dgm:prSet presAssocID="{5625D048-CFEE-4419-BC7C-3B20E6B0F5C9}" presName="accent_1" presStyleCnt="0"/>
      <dgm:spPr/>
    </dgm:pt>
    <dgm:pt modelId="{6467D6E1-2C2A-4AC6-9100-0D15096C832E}" type="pres">
      <dgm:prSet presAssocID="{5625D048-CFEE-4419-BC7C-3B20E6B0F5C9}" presName="accentRepeatNode" presStyleLbl="solidFgAcc1" presStyleIdx="0" presStyleCnt="5"/>
      <dgm:spPr/>
    </dgm:pt>
    <dgm:pt modelId="{C5077806-FA4B-4AB9-AA96-4EA42F7ED84A}" type="pres">
      <dgm:prSet presAssocID="{B5AA84D9-6303-4273-ACB8-94303E69CCDF}" presName="text_2" presStyleLbl="node1" presStyleIdx="1" presStyleCnt="5" custScaleX="100008" custLinFactNeighborX="-264" custLinFactNeighborY="-1753">
        <dgm:presLayoutVars>
          <dgm:bulletEnabled val="1"/>
        </dgm:presLayoutVars>
      </dgm:prSet>
      <dgm:spPr/>
    </dgm:pt>
    <dgm:pt modelId="{1E38EF69-28A9-4918-A784-EC6884A56375}" type="pres">
      <dgm:prSet presAssocID="{B5AA84D9-6303-4273-ACB8-94303E69CCDF}" presName="accent_2" presStyleCnt="0"/>
      <dgm:spPr/>
    </dgm:pt>
    <dgm:pt modelId="{E2D175EA-E04A-46E9-9819-38AFE9AA462A}" type="pres">
      <dgm:prSet presAssocID="{B5AA84D9-6303-4273-ACB8-94303E69CCDF}" presName="accentRepeatNode" presStyleLbl="solidFgAcc1" presStyleIdx="1" presStyleCnt="5"/>
      <dgm:spPr/>
    </dgm:pt>
    <dgm:pt modelId="{FE142716-0FDE-47A8-BC37-8149579AC164}" type="pres">
      <dgm:prSet presAssocID="{E929895C-E7DF-457E-8003-74461E0612E7}" presName="text_3" presStyleLbl="node1" presStyleIdx="2" presStyleCnt="5" custScaleX="100008" custLinFactNeighborX="-264" custLinFactNeighborY="-1753">
        <dgm:presLayoutVars>
          <dgm:bulletEnabled val="1"/>
        </dgm:presLayoutVars>
      </dgm:prSet>
      <dgm:spPr/>
    </dgm:pt>
    <dgm:pt modelId="{4628345F-A6E2-4B81-AFD4-279A62F6F4F0}" type="pres">
      <dgm:prSet presAssocID="{E929895C-E7DF-457E-8003-74461E0612E7}" presName="accent_3" presStyleCnt="0"/>
      <dgm:spPr/>
    </dgm:pt>
    <dgm:pt modelId="{27AF715D-AC71-4B5A-852B-2C57663C7C91}" type="pres">
      <dgm:prSet presAssocID="{E929895C-E7DF-457E-8003-74461E0612E7}" presName="accentRepeatNode" presStyleLbl="solidFgAcc1" presStyleIdx="2" presStyleCnt="5"/>
      <dgm:spPr/>
    </dgm:pt>
    <dgm:pt modelId="{A792B9BF-7330-44A6-9542-13C4753FE5B4}" type="pres">
      <dgm:prSet presAssocID="{B94EE299-8E0E-4451-B1EF-67F7386620C4}" presName="text_4" presStyleLbl="node1" presStyleIdx="3" presStyleCnt="5" custScaleX="100010" custLinFactNeighborX="-252" custLinFactNeighborY="-1753">
        <dgm:presLayoutVars>
          <dgm:bulletEnabled val="1"/>
        </dgm:presLayoutVars>
      </dgm:prSet>
      <dgm:spPr/>
    </dgm:pt>
    <dgm:pt modelId="{4846FC1E-5097-41F5-BBB8-6E1DB250C008}" type="pres">
      <dgm:prSet presAssocID="{B94EE299-8E0E-4451-B1EF-67F7386620C4}" presName="accent_4" presStyleCnt="0"/>
      <dgm:spPr/>
    </dgm:pt>
    <dgm:pt modelId="{83B18FA5-CF11-4AF6-B534-CAE65F3247A2}" type="pres">
      <dgm:prSet presAssocID="{B94EE299-8E0E-4451-B1EF-67F7386620C4}" presName="accentRepeatNode" presStyleLbl="solidFgAcc1" presStyleIdx="3" presStyleCnt="5"/>
      <dgm:spPr/>
    </dgm:pt>
    <dgm:pt modelId="{3110B343-D5D8-4035-B1EF-4150B8EEF53E}" type="pres">
      <dgm:prSet presAssocID="{4EA3E9F6-94EB-42CD-91D0-D186B2C7899F}" presName="text_5" presStyleLbl="node1" presStyleIdx="4" presStyleCnt="5">
        <dgm:presLayoutVars>
          <dgm:bulletEnabled val="1"/>
        </dgm:presLayoutVars>
      </dgm:prSet>
      <dgm:spPr/>
    </dgm:pt>
    <dgm:pt modelId="{1708058F-2D4B-42F0-89B3-F823E33E5ED4}" type="pres">
      <dgm:prSet presAssocID="{4EA3E9F6-94EB-42CD-91D0-D186B2C7899F}" presName="accent_5" presStyleCnt="0"/>
      <dgm:spPr/>
    </dgm:pt>
    <dgm:pt modelId="{6A45252A-EFD5-4E0F-B9F1-C87D470423DC}" type="pres">
      <dgm:prSet presAssocID="{4EA3E9F6-94EB-42CD-91D0-D186B2C7899F}" presName="accentRepeatNode" presStyleLbl="solidFgAcc1" presStyleIdx="4" presStyleCnt="5"/>
      <dgm:spPr/>
    </dgm:pt>
  </dgm:ptLst>
  <dgm:cxnLst>
    <dgm:cxn modelId="{9A481626-21B9-4900-B14F-4A5F7CC49847}" type="presOf" srcId="{B5AA84D9-6303-4273-ACB8-94303E69CCDF}" destId="{C5077806-FA4B-4AB9-AA96-4EA42F7ED84A}" srcOrd="0" destOrd="0" presId="urn:microsoft.com/office/officeart/2008/layout/VerticalCurvedList#3"/>
    <dgm:cxn modelId="{74756640-BD7B-49AC-BD3A-A5237B8E53ED}" srcId="{7ADD061B-B086-4BCE-A9B5-C2A47DF88AFC}" destId="{5625D048-CFEE-4419-BC7C-3B20E6B0F5C9}" srcOrd="0" destOrd="0" parTransId="{E5D0F638-8FF4-42EE-8A09-4A9FEC8EB330}" sibTransId="{5B3E2E04-3AE7-45EA-9D9A-54A6F25E5445}"/>
    <dgm:cxn modelId="{08011168-AD28-490B-8F27-01B3D03863EC}" type="presOf" srcId="{4EA3E9F6-94EB-42CD-91D0-D186B2C7899F}" destId="{3110B343-D5D8-4035-B1EF-4150B8EEF53E}" srcOrd="0" destOrd="0" presId="urn:microsoft.com/office/officeart/2008/layout/VerticalCurvedList#3"/>
    <dgm:cxn modelId="{BE22CD51-AEE2-49AF-A085-2DACD72BE34F}" type="presOf" srcId="{E929895C-E7DF-457E-8003-74461E0612E7}" destId="{FE142716-0FDE-47A8-BC37-8149579AC164}" srcOrd="0" destOrd="0" presId="urn:microsoft.com/office/officeart/2008/layout/VerticalCurvedList#3"/>
    <dgm:cxn modelId="{1F11E97A-A5F8-4AAE-B6A7-41FB8701280A}" srcId="{7ADD061B-B086-4BCE-A9B5-C2A47DF88AFC}" destId="{4EA3E9F6-94EB-42CD-91D0-D186B2C7899F}" srcOrd="4" destOrd="0" parTransId="{206C53DA-DC83-4F26-9D4F-1153B3072629}" sibTransId="{9BC1E39D-1DCC-4C8E-8EAB-170DCE6676A0}"/>
    <dgm:cxn modelId="{751E9E7D-D254-4955-BDC8-436E19449FB8}" type="presOf" srcId="{7ADD061B-B086-4BCE-A9B5-C2A47DF88AFC}" destId="{C6A989ED-E734-4CB1-929D-A4806E258788}" srcOrd="0" destOrd="0" presId="urn:microsoft.com/office/officeart/2008/layout/VerticalCurvedList#3"/>
    <dgm:cxn modelId="{04856F8C-AEFB-44D2-940C-3CAC9C20EC30}" type="presOf" srcId="{5625D048-CFEE-4419-BC7C-3B20E6B0F5C9}" destId="{E5AE503B-3FE9-44BB-90B8-99FAFA34A582}" srcOrd="0" destOrd="0" presId="urn:microsoft.com/office/officeart/2008/layout/VerticalCurvedList#3"/>
    <dgm:cxn modelId="{E350DB90-2100-49E0-9BD1-CCC11616D411}" srcId="{7ADD061B-B086-4BCE-A9B5-C2A47DF88AFC}" destId="{B94EE299-8E0E-4451-B1EF-67F7386620C4}" srcOrd="3" destOrd="0" parTransId="{27A36767-B70F-4606-A2CA-7D212C0BA3EE}" sibTransId="{A34A1A3F-1D1D-417B-B766-5DAB33F9923B}"/>
    <dgm:cxn modelId="{3C8BEB9D-1373-4579-95F2-CEE7EF1FFBAE}" type="presOf" srcId="{B94EE299-8E0E-4451-B1EF-67F7386620C4}" destId="{A792B9BF-7330-44A6-9542-13C4753FE5B4}" srcOrd="0" destOrd="0" presId="urn:microsoft.com/office/officeart/2008/layout/VerticalCurvedList#3"/>
    <dgm:cxn modelId="{281F3BAB-778A-48FE-897E-1D42BFC020B6}" srcId="{7ADD061B-B086-4BCE-A9B5-C2A47DF88AFC}" destId="{B5AA84D9-6303-4273-ACB8-94303E69CCDF}" srcOrd="1" destOrd="0" parTransId="{33517152-C9E4-4A87-8418-51F7BC752477}" sibTransId="{A66F30EF-DA39-4615-89B9-2E7D2B34DDA7}"/>
    <dgm:cxn modelId="{4F9DD8E0-DA50-4560-AAE7-CA29E87A66EB}" type="presOf" srcId="{5B3E2E04-3AE7-45EA-9D9A-54A6F25E5445}" destId="{616D69A2-E62F-42FE-9072-92E98B5ABA83}" srcOrd="0" destOrd="0" presId="urn:microsoft.com/office/officeart/2008/layout/VerticalCurvedList#3"/>
    <dgm:cxn modelId="{DB4647EB-BAC6-4130-AF2D-9C8ED5C29C95}" srcId="{7ADD061B-B086-4BCE-A9B5-C2A47DF88AFC}" destId="{E929895C-E7DF-457E-8003-74461E0612E7}" srcOrd="2" destOrd="0" parTransId="{B9B580B2-EC33-454F-A761-114B3F9232FC}" sibTransId="{F90F5582-FA20-4161-94BD-F86A475B65EB}"/>
    <dgm:cxn modelId="{D437F7CC-0994-4F10-B291-6ED68A01C7BB}" type="presParOf" srcId="{C6A989ED-E734-4CB1-929D-A4806E258788}" destId="{563A59D9-BE82-42CD-8624-2E75B3C17E48}" srcOrd="0" destOrd="0" presId="urn:microsoft.com/office/officeart/2008/layout/VerticalCurvedList#3"/>
    <dgm:cxn modelId="{5F067FD8-3C23-4649-AC1C-ECE7DBB0A653}" type="presParOf" srcId="{563A59D9-BE82-42CD-8624-2E75B3C17E48}" destId="{95729EDC-AAE2-4A62-AA39-84CBCCCE3BF4}" srcOrd="0" destOrd="0" presId="urn:microsoft.com/office/officeart/2008/layout/VerticalCurvedList#3"/>
    <dgm:cxn modelId="{A050A573-DBDF-469E-AC1E-F756E94966B9}" type="presParOf" srcId="{95729EDC-AAE2-4A62-AA39-84CBCCCE3BF4}" destId="{6671817C-529E-4F28-93C1-AD8F14722505}" srcOrd="0" destOrd="0" presId="urn:microsoft.com/office/officeart/2008/layout/VerticalCurvedList#3"/>
    <dgm:cxn modelId="{74A1E19A-9FD5-41C1-982E-06BD0078135F}" type="presParOf" srcId="{95729EDC-AAE2-4A62-AA39-84CBCCCE3BF4}" destId="{616D69A2-E62F-42FE-9072-92E98B5ABA83}" srcOrd="1" destOrd="0" presId="urn:microsoft.com/office/officeart/2008/layout/VerticalCurvedList#3"/>
    <dgm:cxn modelId="{74D70830-5F57-4933-AB67-F64FB3DD6DEE}" type="presParOf" srcId="{95729EDC-AAE2-4A62-AA39-84CBCCCE3BF4}" destId="{E88EC0C6-1EF6-400F-AD62-059468382185}" srcOrd="2" destOrd="0" presId="urn:microsoft.com/office/officeart/2008/layout/VerticalCurvedList#3"/>
    <dgm:cxn modelId="{371E93F3-5356-478D-B06F-BC2202B4F66A}" type="presParOf" srcId="{95729EDC-AAE2-4A62-AA39-84CBCCCE3BF4}" destId="{A6DB81E8-E2F9-4348-B283-B977B1CCDB7E}" srcOrd="3" destOrd="0" presId="urn:microsoft.com/office/officeart/2008/layout/VerticalCurvedList#3"/>
    <dgm:cxn modelId="{87AE6AAA-D7BD-4C99-809B-5F7060BF0970}" type="presParOf" srcId="{563A59D9-BE82-42CD-8624-2E75B3C17E48}" destId="{E5AE503B-3FE9-44BB-90B8-99FAFA34A582}" srcOrd="1" destOrd="0" presId="urn:microsoft.com/office/officeart/2008/layout/VerticalCurvedList#3"/>
    <dgm:cxn modelId="{56CD0208-DDBC-4F20-AA2F-47E155752693}" type="presParOf" srcId="{563A59D9-BE82-42CD-8624-2E75B3C17E48}" destId="{1DF1DEB1-BE7E-4522-81FA-1425118210F9}" srcOrd="2" destOrd="0" presId="urn:microsoft.com/office/officeart/2008/layout/VerticalCurvedList#3"/>
    <dgm:cxn modelId="{7A82CBF4-0C22-4D9B-B5A3-D5B222CE1186}" type="presParOf" srcId="{1DF1DEB1-BE7E-4522-81FA-1425118210F9}" destId="{6467D6E1-2C2A-4AC6-9100-0D15096C832E}" srcOrd="0" destOrd="0" presId="urn:microsoft.com/office/officeart/2008/layout/VerticalCurvedList#3"/>
    <dgm:cxn modelId="{C41B9384-F5CA-4C69-9261-C1C966D02BBE}" type="presParOf" srcId="{563A59D9-BE82-42CD-8624-2E75B3C17E48}" destId="{C5077806-FA4B-4AB9-AA96-4EA42F7ED84A}" srcOrd="3" destOrd="0" presId="urn:microsoft.com/office/officeart/2008/layout/VerticalCurvedList#3"/>
    <dgm:cxn modelId="{4066D04D-8C92-46A5-A6CF-E006C8D78E9F}" type="presParOf" srcId="{563A59D9-BE82-42CD-8624-2E75B3C17E48}" destId="{1E38EF69-28A9-4918-A784-EC6884A56375}" srcOrd="4" destOrd="0" presId="urn:microsoft.com/office/officeart/2008/layout/VerticalCurvedList#3"/>
    <dgm:cxn modelId="{B374E42D-DD9B-45CD-9531-BB2CEB9A7E84}" type="presParOf" srcId="{1E38EF69-28A9-4918-A784-EC6884A56375}" destId="{E2D175EA-E04A-46E9-9819-38AFE9AA462A}" srcOrd="0" destOrd="0" presId="urn:microsoft.com/office/officeart/2008/layout/VerticalCurvedList#3"/>
    <dgm:cxn modelId="{3272983F-90CE-4E63-80A0-8752E38C91F7}" type="presParOf" srcId="{563A59D9-BE82-42CD-8624-2E75B3C17E48}" destId="{FE142716-0FDE-47A8-BC37-8149579AC164}" srcOrd="5" destOrd="0" presId="urn:microsoft.com/office/officeart/2008/layout/VerticalCurvedList#3"/>
    <dgm:cxn modelId="{97EA8CAC-D65F-491D-9CF4-D96640ABC4F8}" type="presParOf" srcId="{563A59D9-BE82-42CD-8624-2E75B3C17E48}" destId="{4628345F-A6E2-4B81-AFD4-279A62F6F4F0}" srcOrd="6" destOrd="0" presId="urn:microsoft.com/office/officeart/2008/layout/VerticalCurvedList#3"/>
    <dgm:cxn modelId="{958767E5-4E17-4108-A73B-7CD1AADD5166}" type="presParOf" srcId="{4628345F-A6E2-4B81-AFD4-279A62F6F4F0}" destId="{27AF715D-AC71-4B5A-852B-2C57663C7C91}" srcOrd="0" destOrd="0" presId="urn:microsoft.com/office/officeart/2008/layout/VerticalCurvedList#3"/>
    <dgm:cxn modelId="{87463316-A9ED-438C-99BA-EB272EDAD342}" type="presParOf" srcId="{563A59D9-BE82-42CD-8624-2E75B3C17E48}" destId="{A792B9BF-7330-44A6-9542-13C4753FE5B4}" srcOrd="7" destOrd="0" presId="urn:microsoft.com/office/officeart/2008/layout/VerticalCurvedList#3"/>
    <dgm:cxn modelId="{D1C9DC17-084D-4362-BC84-64B939A929AC}" type="presParOf" srcId="{563A59D9-BE82-42CD-8624-2E75B3C17E48}" destId="{4846FC1E-5097-41F5-BBB8-6E1DB250C008}" srcOrd="8" destOrd="0" presId="urn:microsoft.com/office/officeart/2008/layout/VerticalCurvedList#3"/>
    <dgm:cxn modelId="{FD702795-3DB8-4E98-98DC-5AA7BB40F078}" type="presParOf" srcId="{4846FC1E-5097-41F5-BBB8-6E1DB250C008}" destId="{83B18FA5-CF11-4AF6-B534-CAE65F3247A2}" srcOrd="0" destOrd="0" presId="urn:microsoft.com/office/officeart/2008/layout/VerticalCurvedList#3"/>
    <dgm:cxn modelId="{51F333C9-18FE-46B6-81AB-7F61D8999C46}" type="presParOf" srcId="{563A59D9-BE82-42CD-8624-2E75B3C17E48}" destId="{3110B343-D5D8-4035-B1EF-4150B8EEF53E}" srcOrd="9" destOrd="0" presId="urn:microsoft.com/office/officeart/2008/layout/VerticalCurvedList#3"/>
    <dgm:cxn modelId="{FF2A42FD-4CE9-4F33-B961-CD9709144AF6}" type="presParOf" srcId="{563A59D9-BE82-42CD-8624-2E75B3C17E48}" destId="{1708058F-2D4B-42F0-89B3-F823E33E5ED4}" srcOrd="10" destOrd="0" presId="urn:microsoft.com/office/officeart/2008/layout/VerticalCurvedList#3"/>
    <dgm:cxn modelId="{2A81F377-2258-40E0-AC30-2D14F864D882}" type="presParOf" srcId="{1708058F-2D4B-42F0-89B3-F823E33E5ED4}" destId="{6A45252A-EFD5-4E0F-B9F1-C87D470423DC}" srcOrd="0" destOrd="0" presId="urn:microsoft.com/office/officeart/2008/layout/VerticalCurvedLis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D69A2-E62F-42FE-9072-92E98B5ABA83}">
      <dsp:nvSpPr>
        <dsp:cNvPr id="0" name=""/>
        <dsp:cNvSpPr/>
      </dsp:nvSpPr>
      <dsp:spPr>
        <a:xfrm>
          <a:off x="-3186390" y="-490336"/>
          <a:ext cx="3800074" cy="3800074"/>
        </a:xfrm>
        <a:prstGeom prst="blockArc">
          <a:avLst>
            <a:gd name="adj1" fmla="val 18900000"/>
            <a:gd name="adj2" fmla="val 2700000"/>
            <a:gd name="adj3" fmla="val 56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E503B-3FE9-44BB-90B8-99FAFA34A582}">
      <dsp:nvSpPr>
        <dsp:cNvPr id="0" name=""/>
        <dsp:cNvSpPr/>
      </dsp:nvSpPr>
      <dsp:spPr>
        <a:xfrm>
          <a:off x="251733" y="169976"/>
          <a:ext cx="6858426" cy="352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827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1.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了解我国妇女卫生保健工作发展与现状。</a:t>
          </a:r>
          <a:endParaRPr 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251733" y="169976"/>
        <a:ext cx="6858426" cy="352537"/>
      </dsp:txXfrm>
    </dsp:sp>
    <dsp:sp modelId="{6467D6E1-2C2A-4AC6-9100-0D15096C832E}">
      <dsp:nvSpPr>
        <dsp:cNvPr id="0" name=""/>
        <dsp:cNvSpPr/>
      </dsp:nvSpPr>
      <dsp:spPr>
        <a:xfrm>
          <a:off x="49022" y="132088"/>
          <a:ext cx="440672" cy="4406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77806-FA4B-4AB9-AA96-4EA42F7ED84A}">
      <dsp:nvSpPr>
        <dsp:cNvPr id="0" name=""/>
        <dsp:cNvSpPr/>
      </dsp:nvSpPr>
      <dsp:spPr>
        <a:xfrm>
          <a:off x="504274" y="698613"/>
          <a:ext cx="6605650" cy="352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827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2.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熟悉妇女保健的含义、妇女保健工作的内容和目的。</a:t>
          </a:r>
          <a:endParaRPr 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504274" y="698613"/>
        <a:ext cx="6605650" cy="352537"/>
      </dsp:txXfrm>
    </dsp:sp>
    <dsp:sp modelId="{E2D175EA-E04A-46E9-9819-38AFE9AA462A}">
      <dsp:nvSpPr>
        <dsp:cNvPr id="0" name=""/>
        <dsp:cNvSpPr/>
      </dsp:nvSpPr>
      <dsp:spPr>
        <a:xfrm>
          <a:off x="301640" y="660726"/>
          <a:ext cx="440672" cy="4406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42716-0FDE-47A8-BC37-8149579AC164}">
      <dsp:nvSpPr>
        <dsp:cNvPr id="0" name=""/>
        <dsp:cNvSpPr/>
      </dsp:nvSpPr>
      <dsp:spPr>
        <a:xfrm>
          <a:off x="582016" y="1227251"/>
          <a:ext cx="6528111" cy="352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82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3.</a:t>
          </a:r>
          <a:r>
            <a:rPr lang="zh-CN" altLang="en-US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能准确手机社区女性健康资料并建立社区女性健康档案。</a:t>
          </a:r>
          <a:endParaRPr lang="zh-CN" alt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582016" y="1227251"/>
        <a:ext cx="6528111" cy="352537"/>
      </dsp:txXfrm>
    </dsp:sp>
    <dsp:sp modelId="{27AF715D-AC71-4B5A-852B-2C57663C7C91}">
      <dsp:nvSpPr>
        <dsp:cNvPr id="0" name=""/>
        <dsp:cNvSpPr/>
      </dsp:nvSpPr>
      <dsp:spPr>
        <a:xfrm>
          <a:off x="379173" y="1189364"/>
          <a:ext cx="440672" cy="4406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92B9BF-7330-44A6-9542-13C4753FE5B4}">
      <dsp:nvSpPr>
        <dsp:cNvPr id="0" name=""/>
        <dsp:cNvSpPr/>
      </dsp:nvSpPr>
      <dsp:spPr>
        <a:xfrm>
          <a:off x="505001" y="1755889"/>
          <a:ext cx="6605782" cy="352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82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4.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能对社区围婚期女性进行</a:t>
          </a:r>
          <a:r>
            <a:rPr lang="zh-CN" altLang="en-US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健康保健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指导；</a:t>
          </a:r>
        </a:p>
      </dsp:txBody>
      <dsp:txXfrm>
        <a:off x="505001" y="1755889"/>
        <a:ext cx="6605782" cy="352537"/>
      </dsp:txXfrm>
    </dsp:sp>
    <dsp:sp modelId="{83B18FA5-CF11-4AF6-B534-CAE65F3247A2}">
      <dsp:nvSpPr>
        <dsp:cNvPr id="0" name=""/>
        <dsp:cNvSpPr/>
      </dsp:nvSpPr>
      <dsp:spPr>
        <a:xfrm>
          <a:off x="301640" y="1718001"/>
          <a:ext cx="440672" cy="4406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10B343-D5D8-4035-B1EF-4150B8EEF53E}">
      <dsp:nvSpPr>
        <dsp:cNvPr id="0" name=""/>
        <dsp:cNvSpPr/>
      </dsp:nvSpPr>
      <dsp:spPr>
        <a:xfrm>
          <a:off x="269358" y="2290706"/>
          <a:ext cx="6857740" cy="3525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827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5.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能对社区女性</a:t>
          </a:r>
          <a:r>
            <a:rPr lang="zh-CN" altLang="en-US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实施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青春期、围生期、</a:t>
          </a:r>
          <a:r>
            <a:rPr lang="zh-CN" altLang="en-US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围绝经期健康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保健指导。 </a:t>
          </a:r>
          <a:endParaRPr lang="zh-CN" altLang="en-US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269358" y="2290706"/>
        <a:ext cx="6857740" cy="352537"/>
      </dsp:txXfrm>
    </dsp:sp>
    <dsp:sp modelId="{6A45252A-EFD5-4E0F-B9F1-C87D470423DC}">
      <dsp:nvSpPr>
        <dsp:cNvPr id="0" name=""/>
        <dsp:cNvSpPr/>
      </dsp:nvSpPr>
      <dsp:spPr>
        <a:xfrm>
          <a:off x="49022" y="2246639"/>
          <a:ext cx="440672" cy="4406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#3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6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5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5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43783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2876233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2545623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6830"/>
            <a:ext cx="9143365" cy="51809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7695939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7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9146381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21631" y="1166813"/>
            <a:ext cx="4709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23699" y="2771373"/>
            <a:ext cx="2017395" cy="424815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4"/>
          <p:cNvSpPr>
            <a:spLocks noChangeArrowheads="1"/>
          </p:cNvSpPr>
          <p:nvPr/>
        </p:nvSpPr>
        <p:spPr bwMode="auto">
          <a:xfrm>
            <a:off x="228600" y="2081292"/>
            <a:ext cx="3276600" cy="21336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0" hangingPunct="0"/>
            <a:endParaRPr lang="zh-CN" altLang="en-US" sz="1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28600" y="2199700"/>
            <a:ext cx="358140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心理特征</a:t>
            </a:r>
            <a:endParaRPr lang="en-US" altLang="zh-CN" sz="2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性意识增强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智力发展迅速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自我意识和独立性增强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有较强的求知欲和好奇心</a:t>
            </a:r>
          </a:p>
        </p:txBody>
      </p:sp>
      <p:sp>
        <p:nvSpPr>
          <p:cNvPr id="51206" name="Freeform 6"/>
          <p:cNvSpPr/>
          <p:nvPr/>
        </p:nvSpPr>
        <p:spPr bwMode="gray">
          <a:xfrm>
            <a:off x="3287712" y="2417049"/>
            <a:ext cx="903288" cy="931069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1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1" name="AutoShape 7"/>
          <p:cNvSpPr>
            <a:spLocks noChangeAspect="1" noChangeArrowheads="1" noTextEdit="1"/>
          </p:cNvSpPr>
          <p:nvPr/>
        </p:nvSpPr>
        <p:spPr bwMode="gray">
          <a:xfrm flipH="1">
            <a:off x="4741864" y="2168208"/>
            <a:ext cx="909637" cy="933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8"/>
          <p:cNvGrpSpPr/>
          <p:nvPr/>
        </p:nvGrpSpPr>
        <p:grpSpPr bwMode="auto">
          <a:xfrm>
            <a:off x="2921000" y="1196657"/>
            <a:ext cx="2998788" cy="1201341"/>
            <a:chOff x="1920" y="1026"/>
            <a:chExt cx="1889" cy="1009"/>
          </a:xfrm>
        </p:grpSpPr>
        <p:grpSp>
          <p:nvGrpSpPr>
            <p:cNvPr id="3" name="Group 9"/>
            <p:cNvGrpSpPr/>
            <p:nvPr/>
          </p:nvGrpSpPr>
          <p:grpSpPr bwMode="auto">
            <a:xfrm>
              <a:off x="1920" y="1026"/>
              <a:ext cx="1889" cy="1009"/>
              <a:chOff x="1997" y="1314"/>
              <a:chExt cx="1889" cy="1009"/>
            </a:xfrm>
          </p:grpSpPr>
          <p:grpSp>
            <p:nvGrpSpPr>
              <p:cNvPr id="4" name="Group 10"/>
              <p:cNvGrpSpPr/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51211" name="Oval 11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80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212" name="Oval 12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180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51213" name="Oval 13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1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214" name="Oval 14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1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215" name="Oval 15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9216"/>
                      <a:invGamma/>
                    </a:schemeClr>
                  </a:gs>
                  <a:gs pos="100000">
                    <a:schemeClr val="folHlink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1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51216" name="Oval 16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sz="1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9469" name="Text Box 17"/>
            <p:cNvSpPr txBox="1">
              <a:spLocks noChangeArrowheads="1"/>
            </p:cNvSpPr>
            <p:nvPr/>
          </p:nvSpPr>
          <p:spPr bwMode="auto">
            <a:xfrm>
              <a:off x="2212" y="1152"/>
              <a:ext cx="1247" cy="59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青春期</a:t>
              </a:r>
            </a:p>
            <a:p>
              <a:pPr algn="ctr" eaLnBrk="0" hangingPunct="0"/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10-19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岁（</a:t>
              </a:r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WHO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）</a:t>
              </a:r>
            </a:p>
          </p:txBody>
        </p:sp>
      </p:grpSp>
      <p:grpSp>
        <p:nvGrpSpPr>
          <p:cNvPr id="5" name="Group 18"/>
          <p:cNvGrpSpPr/>
          <p:nvPr/>
        </p:nvGrpSpPr>
        <p:grpSpPr bwMode="auto">
          <a:xfrm>
            <a:off x="5486930" y="2038084"/>
            <a:ext cx="3199518" cy="2395092"/>
            <a:chOff x="3534" y="2046"/>
            <a:chExt cx="1870" cy="1594"/>
          </a:xfrm>
        </p:grpSpPr>
        <p:sp>
          <p:nvSpPr>
            <p:cNvPr id="19466" name="AutoShape 19"/>
            <p:cNvSpPr>
              <a:spLocks noChangeArrowheads="1"/>
            </p:cNvSpPr>
            <p:nvPr/>
          </p:nvSpPr>
          <p:spPr bwMode="auto">
            <a:xfrm>
              <a:off x="3534" y="2075"/>
              <a:ext cx="1870" cy="143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en-US" sz="1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467" name="Text Box 20"/>
            <p:cNvSpPr txBox="1">
              <a:spLocks noChangeArrowheads="1"/>
            </p:cNvSpPr>
            <p:nvPr/>
          </p:nvSpPr>
          <p:spPr bwMode="auto">
            <a:xfrm>
              <a:off x="3648" y="2046"/>
              <a:ext cx="1284" cy="15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生理特征</a:t>
              </a:r>
              <a:endParaRPr lang="en-US" altLang="zh-CN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1. 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生殖器官发育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2. 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第二性征发育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3. 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月经初潮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4. 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体态发育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5. </a:t>
              </a:r>
              <a:r>
                <a:rPr lang="zh-CN" altLang="en-US" sz="2000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功能发育</a:t>
              </a:r>
              <a:endParaRPr lang="en-US" altLang="zh-CN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1221" name="Freeform 21"/>
          <p:cNvSpPr/>
          <p:nvPr/>
        </p:nvSpPr>
        <p:spPr bwMode="gray">
          <a:xfrm flipH="1">
            <a:off x="4748214" y="2417049"/>
            <a:ext cx="903287" cy="931069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1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382" y="742235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一、青春期心理生理特征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0929C9E-5FDC-69EA-2942-274F40718AC7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女性青春期保健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3219450" y="1902328"/>
            <a:ext cx="2587625" cy="2345822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gray">
          <a:xfrm>
            <a:off x="5983287" y="1918097"/>
            <a:ext cx="2587625" cy="2406253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6122986" y="1714209"/>
            <a:ext cx="2355850" cy="392906"/>
            <a:chOff x="3964" y="2071"/>
            <a:chExt cx="1484" cy="330"/>
          </a:xfrm>
        </p:grpSpPr>
        <p:sp>
          <p:nvSpPr>
            <p:cNvPr id="20498" name="AutoShape 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FC319"/>
            </a:solidFill>
            <a:ln w="38100" algn="ctr">
              <a:solidFill>
                <a:srgbClr val="FFFFFF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499" name="AutoShape 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C319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0485" name="Rectangle 8"/>
          <p:cNvSpPr>
            <a:spLocks noChangeArrowheads="1"/>
          </p:cNvSpPr>
          <p:nvPr/>
        </p:nvSpPr>
        <p:spPr bwMode="black">
          <a:xfrm>
            <a:off x="6320473" y="1581150"/>
            <a:ext cx="1960880" cy="55308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青春期特殊行为</a:t>
            </a:r>
            <a:endParaRPr lang="en-US" altLang="zh-CN" sz="2000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Group 9"/>
          <p:cNvGrpSpPr/>
          <p:nvPr/>
        </p:nvGrpSpPr>
        <p:grpSpPr bwMode="auto">
          <a:xfrm>
            <a:off x="3330574" y="1714209"/>
            <a:ext cx="2355850" cy="392906"/>
            <a:chOff x="2140" y="2071"/>
            <a:chExt cx="1484" cy="330"/>
          </a:xfrm>
        </p:grpSpPr>
        <p:sp>
          <p:nvSpPr>
            <p:cNvPr id="20496" name="AutoShape 1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5CB1FE"/>
            </a:solidFill>
            <a:ln w="38100" algn="ctr">
              <a:solidFill>
                <a:srgbClr val="FFFFFF">
                  <a:alpha val="70195"/>
                </a:srgbClr>
              </a:solidFill>
              <a:rou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497" name="AutoShape 1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5CB1FE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pPr>
                <a:lnSpc>
                  <a:spcPct val="150000"/>
                </a:lnSpc>
              </a:pPr>
              <a:endPara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0487" name="Rectangle 12"/>
          <p:cNvSpPr>
            <a:spLocks noChangeArrowheads="1"/>
          </p:cNvSpPr>
          <p:nvPr/>
        </p:nvSpPr>
        <p:spPr bwMode="black">
          <a:xfrm>
            <a:off x="3774121" y="1581150"/>
            <a:ext cx="1452880" cy="55308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青春期贫血</a:t>
            </a:r>
            <a:endParaRPr lang="en-US" altLang="zh-CN" sz="2000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AutoShape 13"/>
          <p:cNvSpPr>
            <a:spLocks noChangeArrowheads="1"/>
          </p:cNvSpPr>
          <p:nvPr/>
        </p:nvSpPr>
        <p:spPr bwMode="gray">
          <a:xfrm>
            <a:off x="457200" y="1902328"/>
            <a:ext cx="2587625" cy="2345822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9" name="AutoShape 14"/>
          <p:cNvSpPr>
            <a:spLocks noChangeArrowheads="1"/>
          </p:cNvSpPr>
          <p:nvPr/>
        </p:nvSpPr>
        <p:spPr bwMode="ltGray">
          <a:xfrm>
            <a:off x="555624" y="1714209"/>
            <a:ext cx="2355850" cy="392906"/>
          </a:xfrm>
          <a:prstGeom prst="roundRect">
            <a:avLst>
              <a:gd name="adj" fmla="val 16667"/>
            </a:avLst>
          </a:prstGeom>
          <a:solidFill>
            <a:srgbClr val="A8D02A"/>
          </a:solidFill>
          <a:ln w="38100" algn="ctr">
            <a:solidFill>
              <a:srgbClr val="FFFFFF">
                <a:alpha val="70195"/>
              </a:srgbClr>
            </a:solidFill>
            <a:rou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0" name="AutoShape 15"/>
          <p:cNvSpPr>
            <a:spLocks noChangeArrowheads="1"/>
          </p:cNvSpPr>
          <p:nvPr/>
        </p:nvSpPr>
        <p:spPr bwMode="ltGray">
          <a:xfrm>
            <a:off x="592136" y="1738021"/>
            <a:ext cx="2273300" cy="94059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A8D02A">
                  <a:alpha val="70000"/>
                </a:srgbClr>
              </a:gs>
            </a:gsLst>
            <a:lin ang="5400000" scaled="1"/>
          </a:gradFill>
          <a:ln w="9525" algn="ctr">
            <a:noFill/>
            <a:round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1" name="Rectangle 16"/>
          <p:cNvSpPr>
            <a:spLocks noChangeArrowheads="1"/>
          </p:cNvSpPr>
          <p:nvPr/>
        </p:nvSpPr>
        <p:spPr bwMode="black">
          <a:xfrm>
            <a:off x="873758" y="1632687"/>
            <a:ext cx="1706880" cy="55308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青春期月经病</a:t>
            </a:r>
            <a:endParaRPr lang="en-US" altLang="zh-CN" sz="2000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2" name="Text Box 18"/>
          <p:cNvSpPr txBox="1">
            <a:spLocks noChangeArrowheads="1"/>
          </p:cNvSpPr>
          <p:nvPr/>
        </p:nvSpPr>
        <p:spPr bwMode="gray">
          <a:xfrm>
            <a:off x="487361" y="2114550"/>
            <a:ext cx="2490788" cy="14763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功能失调性子宫出血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闭经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痛经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  <a:cs typeface="Arial" panose="020B0604020202090204" pitchFamily="34" charset="0"/>
            </a:endParaRPr>
          </a:p>
        </p:txBody>
      </p:sp>
      <p:sp>
        <p:nvSpPr>
          <p:cNvPr id="20493" name="Text Box 19"/>
          <p:cNvSpPr txBox="1">
            <a:spLocks noChangeArrowheads="1"/>
          </p:cNvSpPr>
          <p:nvPr/>
        </p:nvSpPr>
        <p:spPr bwMode="gray">
          <a:xfrm>
            <a:off x="3290887" y="2038350"/>
            <a:ext cx="2506663" cy="19380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生长发育明显加速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月经来潮增加消耗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营养不足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90204" pitchFamily="34" charset="0"/>
              </a:rPr>
              <a:t>慢性胃肠道疾病</a:t>
            </a:r>
          </a:p>
        </p:txBody>
      </p:sp>
      <p:sp>
        <p:nvSpPr>
          <p:cNvPr id="20494" name="Text Box 20"/>
          <p:cNvSpPr txBox="1">
            <a:spLocks noChangeArrowheads="1"/>
          </p:cNvSpPr>
          <p:nvPr/>
        </p:nvSpPr>
        <p:spPr bwMode="gray">
          <a:xfrm>
            <a:off x="6032499" y="2038350"/>
            <a:ext cx="2506662" cy="2399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不良饮食习惯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不良嗜好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意外伤害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不良穿着和化妆习惯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区青少年妊娠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2648" y="955522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二、女性青春期常见的健康问题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0BB2F1-B873-DEC9-AA02-D1C68BB4A368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女性青春期保健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1739900" y="1657350"/>
            <a:ext cx="4889500" cy="54054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r">
              <a:defRPr/>
            </a:pP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Freeform 6"/>
          <p:cNvSpPr/>
          <p:nvPr/>
        </p:nvSpPr>
        <p:spPr bwMode="gray">
          <a:xfrm>
            <a:off x="1752600" y="1655836"/>
            <a:ext cx="471123" cy="302743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 algn="r">
              <a:defRPr/>
            </a:pP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gray">
          <a:xfrm>
            <a:off x="3062288" y="1792344"/>
            <a:ext cx="2359863" cy="39878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合理膳食营养</a:t>
            </a:r>
            <a:endParaRPr lang="en-US" altLang="zh-CN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gray">
          <a:xfrm>
            <a:off x="1739900" y="2676870"/>
            <a:ext cx="4889500" cy="541939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r">
              <a:defRPr/>
            </a:pP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Freeform 11"/>
          <p:cNvSpPr/>
          <p:nvPr/>
        </p:nvSpPr>
        <p:spPr bwMode="gray">
          <a:xfrm>
            <a:off x="1752600" y="2674067"/>
            <a:ext cx="471123" cy="298923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235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 algn="r">
              <a:defRPr/>
            </a:pP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1" name="Text Box 13"/>
          <p:cNvSpPr txBox="1">
            <a:spLocks noChangeArrowheads="1"/>
          </p:cNvSpPr>
          <p:nvPr/>
        </p:nvSpPr>
        <p:spPr bwMode="gray">
          <a:xfrm>
            <a:off x="3062288" y="2811520"/>
            <a:ext cx="2348545" cy="39878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良好生活习惯</a:t>
            </a:r>
            <a:endParaRPr lang="en-US" altLang="zh-CN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gray">
          <a:xfrm>
            <a:off x="1739900" y="3707607"/>
            <a:ext cx="4889500" cy="54054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r">
              <a:defRPr/>
            </a:pP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Freeform 16"/>
          <p:cNvSpPr/>
          <p:nvPr/>
        </p:nvSpPr>
        <p:spPr bwMode="gray">
          <a:xfrm>
            <a:off x="1752600" y="3706092"/>
            <a:ext cx="471123" cy="302743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 algn="r">
              <a:defRPr/>
            </a:pP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4" name="Text Box 18"/>
          <p:cNvSpPr txBox="1">
            <a:spLocks noChangeArrowheads="1"/>
          </p:cNvSpPr>
          <p:nvPr/>
        </p:nvSpPr>
        <p:spPr bwMode="gray">
          <a:xfrm>
            <a:off x="3062288" y="3829505"/>
            <a:ext cx="1941086" cy="39878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健康教育</a:t>
            </a:r>
            <a:endParaRPr lang="en-US" altLang="zh-CN" sz="2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1721" y="886980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三、女性青春期保健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4ED1E4C-8B4C-B27D-7E19-0EC50D1AE14C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女性青春期保健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90600" y="1559558"/>
            <a:ext cx="8725535" cy="2913380"/>
          </a:xfrm>
          <a:prstGeom prst="rect">
            <a:avLst/>
          </a:prstGeom>
        </p:spPr>
        <p:txBody>
          <a:bodyPr>
            <a:normAutofit fontScale="95000" lnSpcReduction="1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（一）婚前教育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婚姻道德教育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围婚保健的意义和内容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男女生殖系统解剖生理及受孕原理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性生理、性心理及性卫生保健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选择婚期、怀孕期和孕期保健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新婚节育指导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2000" y="841979"/>
            <a:ext cx="29317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婚前教育及健康检查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628F66F-C1AD-3E66-625D-FC804B960C02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妇女围婚期保健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90600" y="1657350"/>
            <a:ext cx="6858000" cy="2640965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（二）婚前检查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婚前医学检查项目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）询问病史；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）体格检查；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）常规辅助检查；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）其他特殊检查</a:t>
            </a:r>
          </a:p>
        </p:txBody>
      </p:sp>
      <p:sp>
        <p:nvSpPr>
          <p:cNvPr id="4" name="矩形 3"/>
          <p:cNvSpPr/>
          <p:nvPr/>
        </p:nvSpPr>
        <p:spPr>
          <a:xfrm>
            <a:off x="762000" y="938500"/>
            <a:ext cx="29317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婚前教育及健康检查</a:t>
            </a:r>
          </a:p>
        </p:txBody>
      </p:sp>
      <p:sp>
        <p:nvSpPr>
          <p:cNvPr id="5" name="矩形 4"/>
          <p:cNvSpPr/>
          <p:nvPr/>
        </p:nvSpPr>
        <p:spPr>
          <a:xfrm>
            <a:off x="4114800" y="2038350"/>
            <a:ext cx="4304665" cy="21488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婚前医学检查的主要疾病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）严重遗传性疾病；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）指定传染病；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）有关精神病；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）其他与婚育有关的疾病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30B45EF-50BE-60F2-374F-830F884EE903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妇女围婚期保健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770380"/>
            <a:ext cx="7701915" cy="26073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（一）最佳的生育年龄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从社会、个人和家庭等几个方面来考虑，青年男女婚后选择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岁生育既有利于优生优育，又符合国情。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（二）适宜的受孕时机</a:t>
            </a:r>
          </a:p>
        </p:txBody>
      </p:sp>
      <p:sp>
        <p:nvSpPr>
          <p:cNvPr id="4" name="矩形 3"/>
          <p:cNvSpPr/>
          <p:nvPr/>
        </p:nvSpPr>
        <p:spPr>
          <a:xfrm>
            <a:off x="914400" y="947390"/>
            <a:ext cx="29317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婚后受孕的健康教育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CC7AC75-2897-139F-F8E8-73AFF43A980C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妇女围婚期保健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74725" y="1542414"/>
            <a:ext cx="8169275" cy="353758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（三）计划生育指导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我国计划生育有关政策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避孕知识介绍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）宫内节育器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）阴茎套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）阴道隔膜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4" name="矩形 3"/>
          <p:cNvSpPr/>
          <p:nvPr/>
        </p:nvSpPr>
        <p:spPr>
          <a:xfrm>
            <a:off x="838200" y="834042"/>
            <a:ext cx="293179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婚后受孕的健康教育</a:t>
            </a:r>
          </a:p>
        </p:txBody>
      </p:sp>
      <p:sp>
        <p:nvSpPr>
          <p:cNvPr id="6" name="矩形 5"/>
          <p:cNvSpPr/>
          <p:nvPr/>
        </p:nvSpPr>
        <p:spPr>
          <a:xfrm>
            <a:off x="4114800" y="2952750"/>
            <a:ext cx="3053080" cy="71691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）药物避孕法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）安全期避孕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）免疫避孕法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DA2D083-FC14-60C8-ADE6-D4CE5DA37743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妇女围婚期保健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内容占位符 8"/>
          <p:cNvSpPr txBox="1"/>
          <p:nvPr/>
        </p:nvSpPr>
        <p:spPr bwMode="gray">
          <a:xfrm>
            <a:off x="990600" y="1352550"/>
            <a:ext cx="7696200" cy="13930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lvl="1">
              <a:lnSpc>
                <a:spcPct val="150000"/>
              </a:lnSpc>
              <a:spcBef>
                <a:spcPts val="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围生期：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是指围绕分娩前后一段时期。我国现在采用的围生期范围与国际标准围生期相同，即从孕期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周到新生儿出生后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34A0C3C-8A88-24EE-40C3-4CA122902A3C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妇女围生期保健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428750"/>
            <a:ext cx="6858000" cy="4512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（一）早期咨询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（二）孕期检查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全身检查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妇科阴道检查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辅助检查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B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超检查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776575"/>
            <a:ext cx="449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一、孕期保健</a:t>
            </a:r>
          </a:p>
        </p:txBody>
      </p:sp>
      <p:sp>
        <p:nvSpPr>
          <p:cNvPr id="6" name="矩形 5"/>
          <p:cNvSpPr/>
          <p:nvPr/>
        </p:nvSpPr>
        <p:spPr>
          <a:xfrm>
            <a:off x="3505200" y="1428750"/>
            <a:ext cx="50292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（三）孕期营养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妊娠的前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个月 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个月时 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妊娠的后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个月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（四）孕期心理卫生指导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妊娠早期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妊娠中期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妊娠晚期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9931DCB-F9FC-BD7A-B321-6DD7A5DBA093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妇女围生期保健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533400" y="1428750"/>
            <a:ext cx="6248400" cy="34119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（五）不同孕期的健康指导</a:t>
            </a:r>
          </a:p>
          <a:p>
            <a:pPr marL="0" lvl="1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妊娠早期的健康指导 </a:t>
            </a:r>
          </a:p>
          <a:p>
            <a:pPr marL="0" lvl="1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）病史询问和体格检查</a:t>
            </a:r>
          </a:p>
          <a:p>
            <a:pPr marL="0" lvl="1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）避免一切不良因素：</a:t>
            </a:r>
          </a:p>
          <a:p>
            <a:pPr marL="0" lvl="1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）注意个人卫生</a:t>
            </a:r>
          </a:p>
          <a:p>
            <a:pPr marL="0" lvl="1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）性生活指导</a:t>
            </a:r>
          </a:p>
          <a:p>
            <a:pPr marL="0" lvl="1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）妊娠合并症的征兆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811530"/>
            <a:ext cx="449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一、孕期保健</a:t>
            </a:r>
          </a:p>
        </p:txBody>
      </p:sp>
      <p:sp>
        <p:nvSpPr>
          <p:cNvPr id="5" name="矩形 4"/>
          <p:cNvSpPr/>
          <p:nvPr/>
        </p:nvSpPr>
        <p:spPr>
          <a:xfrm>
            <a:off x="4495800" y="1517710"/>
            <a:ext cx="4572000" cy="3322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妊娠中、晚期的健康指导 </a:t>
            </a:r>
          </a:p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）自我监护</a:t>
            </a:r>
          </a:p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）活动与休息</a:t>
            </a:r>
          </a:p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）乳房护理</a:t>
            </a:r>
          </a:p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）衣着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）妊娠合并症的征象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）预防早产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812522-D311-B08D-828E-A836F15173CF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妇女围生期保健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1906" y="14764"/>
            <a:ext cx="2755583" cy="5149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91" y="99536"/>
            <a:ext cx="2566988" cy="4980146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文本框 8"/>
          <p:cNvSpPr txBox="1"/>
          <p:nvPr/>
        </p:nvSpPr>
        <p:spPr>
          <a:xfrm>
            <a:off x="738188" y="1133951"/>
            <a:ext cx="10896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72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76017" y="857049"/>
            <a:ext cx="2831306" cy="405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35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92928" y="857049"/>
            <a:ext cx="2774192" cy="405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76017" y="1543040"/>
            <a:ext cx="2827973" cy="405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92928" y="1543040"/>
            <a:ext cx="2774192" cy="405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76017" y="2228736"/>
            <a:ext cx="2827973" cy="405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92928" y="2228736"/>
            <a:ext cx="2774192" cy="405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80303" y="2914832"/>
            <a:ext cx="2827973" cy="405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93060" y="2914536"/>
            <a:ext cx="2776538" cy="405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0779" y="3600336"/>
            <a:ext cx="2818448" cy="405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00680" y="3600632"/>
            <a:ext cx="2776538" cy="405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089958"/>
            <a:ext cx="449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一、孕期保健</a:t>
            </a:r>
          </a:p>
        </p:txBody>
      </p:sp>
      <p:sp>
        <p:nvSpPr>
          <p:cNvPr id="7" name="矩形 6"/>
          <p:cNvSpPr/>
          <p:nvPr/>
        </p:nvSpPr>
        <p:spPr>
          <a:xfrm>
            <a:off x="685800" y="1623358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（六）分娩前准确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确定分娩地点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认识分娩先兆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做好生产的准备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3FD0E36-50FE-9D4F-FD91-0E056F75B64E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妇女围生期保健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089958"/>
            <a:ext cx="4495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二、产褥期保健</a:t>
            </a:r>
          </a:p>
        </p:txBody>
      </p:sp>
      <p:sp>
        <p:nvSpPr>
          <p:cNvPr id="7" name="矩形 6"/>
          <p:cNvSpPr/>
          <p:nvPr/>
        </p:nvSpPr>
        <p:spPr>
          <a:xfrm>
            <a:off x="838200" y="1623358"/>
            <a:ext cx="4572000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环境要求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产后照护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心理调节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保持大小便通畅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性生活与避孕指导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母乳喂养指导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74A503A-EA6D-EDA2-2E36-8FD4D1C15DC4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任务四 妇女围生期保健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657350"/>
            <a:ext cx="8001000" cy="222821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（一）心理特征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情绪不够稳定 易激动，易怒，易紧张焦虑。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注意力不够集中 不易集中自己的思想及精力。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心理敏感性增强 感觉易敏感，自我封闭、固执，内心有挫折感、自责等。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记忆力减弱 伴有失眠、头痛、头晕、乏力等。</a:t>
            </a:r>
          </a:p>
        </p:txBody>
      </p:sp>
      <p:sp>
        <p:nvSpPr>
          <p:cNvPr id="27651" name="标题 9"/>
          <p:cNvSpPr/>
          <p:nvPr/>
        </p:nvSpPr>
        <p:spPr bwMode="black">
          <a:xfrm>
            <a:off x="381000" y="1004570"/>
            <a:ext cx="5495925" cy="424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女性更年围绝经期期心理、生理特征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C708D3-7C55-BEC9-62CA-0F906D5E0D69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任务五 妇女围绝经期保健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36307" y="1581150"/>
            <a:ext cx="7271385" cy="30581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（二）生理特征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生理系统改变 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泌尿系统改变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月经紊乱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骨质疏松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血管舒缩症状</a:t>
            </a:r>
          </a:p>
        </p:txBody>
      </p:sp>
      <p:sp>
        <p:nvSpPr>
          <p:cNvPr id="27651" name="标题 9"/>
          <p:cNvSpPr/>
          <p:nvPr/>
        </p:nvSpPr>
        <p:spPr bwMode="black">
          <a:xfrm>
            <a:off x="381000" y="1004887"/>
            <a:ext cx="4953000" cy="423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女性围绝经期心理、生理特征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B8D98DE-7071-3CF0-BF1B-26EA7F26586D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任务五 妇女围绝经期保健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219200" y="1748790"/>
            <a:ext cx="7520305" cy="237807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（一）月经改变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多为月经周期不规则，持续时间及月经量不一。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（二）心血管系统的变化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绝经后妇女冠心病发生率增高，因血胆固醇水平升高，各种脂蛋白增加，而高密度脂蛋白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低密度脂蛋白比率降低，易诱发动脉粥样硬化。</a:t>
            </a:r>
          </a:p>
        </p:txBody>
      </p:sp>
      <p:sp>
        <p:nvSpPr>
          <p:cNvPr id="28675" name="标题 9"/>
          <p:cNvSpPr/>
          <p:nvPr/>
        </p:nvSpPr>
        <p:spPr bwMode="black">
          <a:xfrm>
            <a:off x="533400" y="1123950"/>
            <a:ext cx="4090035" cy="424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女性围绝经期常见健康问题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076EC46-F9D8-C1E0-A05F-DF1002707471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任务五 妇女围绝经期保健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045369" y="1428750"/>
            <a:ext cx="7332980" cy="2546985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lvl="1" indent="0" eaLnBrk="1" hangingPunct="1">
              <a:lnSpc>
                <a:spcPct val="14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（三）骨质疏松</a:t>
            </a:r>
          </a:p>
          <a:p>
            <a:pPr marL="0" lvl="1" indent="0" eaLnBrk="1" hangingPunct="1">
              <a:lnSpc>
                <a:spcPct val="14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骨质疏松主要是指骨小梁减少，最后引起骨骼压缩使体格变小，严重者导致骨折，桡骨远端、股骨颈、椎体等部位易发生。</a:t>
            </a:r>
          </a:p>
          <a:p>
            <a:pPr marL="0" lvl="1" indent="0" eaLnBrk="1" hangingPunct="1">
              <a:lnSpc>
                <a:spcPct val="14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（四）精神、神经症状</a:t>
            </a:r>
          </a:p>
          <a:p>
            <a:pPr marL="0" lvl="1" indent="0" eaLnBrk="1" hangingPunct="1">
              <a:lnSpc>
                <a:spcPct val="14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潮热、出汗为典型症状；可有精神过敏、激动易怒、抑郁多疑、不能自我控制等。</a:t>
            </a:r>
          </a:p>
          <a:p>
            <a:pPr marL="0" lvl="1" indent="0" eaLnBrk="1" hangingPunct="1">
              <a:lnSpc>
                <a:spcPct val="14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（五）其他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泌尿、生殖道的改变。</a:t>
            </a:r>
          </a:p>
        </p:txBody>
      </p:sp>
      <p:sp>
        <p:nvSpPr>
          <p:cNvPr id="4" name="标题 9"/>
          <p:cNvSpPr/>
          <p:nvPr/>
        </p:nvSpPr>
        <p:spPr bwMode="black">
          <a:xfrm>
            <a:off x="1066800" y="819150"/>
            <a:ext cx="4196715" cy="424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女性围绝经期常见健康问题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A5C396C-801B-0565-88FE-11FE326D9406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任务五 妇女围绝经期保健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685800" y="971550"/>
            <a:ext cx="6858000" cy="29254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（一）围绝经期的心理指导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正确认识围绝经期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努力提高自我控制能力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培养个人兴趣</a:t>
            </a:r>
          </a:p>
        </p:txBody>
      </p:sp>
      <p:sp>
        <p:nvSpPr>
          <p:cNvPr id="5" name="矩形 4"/>
          <p:cNvSpPr/>
          <p:nvPr/>
        </p:nvSpPr>
        <p:spPr>
          <a:xfrm>
            <a:off x="4343400" y="910272"/>
            <a:ext cx="4572000" cy="3322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（二）围绝经期的健康教育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给予针对性指导 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合理饮食 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保持良好的生活习惯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保持个人卫生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定期体检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用药指导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1FF6673-0238-3B6D-4752-7180DBC07FEE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任务五 妇女围绝经期保健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533400" y="1885950"/>
            <a:ext cx="8077200" cy="898922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3335" rIns="0" bIns="13335" spcCol="953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以下哪一项不是社区妇女保健工作的目的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提高妇女的整体健康水平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提供和指导安全有效的避孕措施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定期开展妇女常见病的普查普治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智障儿的康复治疗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提高妇女自我保健意识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青春期性教育包括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性道德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性生理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性心理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性美学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以上都是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9D8A5FF-A2B9-1DD2-FC3B-3BD904748364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685800" y="1166158"/>
            <a:ext cx="8077200" cy="898922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3335" rIns="0" bIns="13335" spcCol="953" anchor="ctr"/>
          <a:lstStyle/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优生的根本条件是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近亲不相恋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夫妻双方都达到法定结婚年龄</a:t>
            </a:r>
          </a:p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夫妻双方都健康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冬春季受孕</a:t>
            </a:r>
          </a:p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婚前检查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" y="2537758"/>
            <a:ext cx="4572000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孕妇卧床休息和睡眠时宜采取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仰卧位   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左侧卧位</a:t>
            </a:r>
          </a:p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右侧卧位 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俯卧位</a:t>
            </a:r>
          </a:p>
          <a:p>
            <a:pPr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头低足高位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49502A4-876A-77CE-37FA-86FE0F3A00B2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838200" y="2207955"/>
            <a:ext cx="7031831" cy="13716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3335" rIns="0" bIns="13335" spcCol="953" anchor="ctr"/>
          <a:lstStyle/>
          <a:p>
            <a:pPr>
              <a:lnSpc>
                <a:spcPct val="120000"/>
              </a:lnSpc>
              <a:defRPr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哺乳期的主要避孕方法是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药物避孕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宫内节育器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阴茎套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不需要避孕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免疫避孕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王某，女，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岁，孕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产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，妊娠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周，产前宣教嘱其每日数胎动，当出现下列哪种情况时应及时就诊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胎动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次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小时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胎动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次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小时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胎动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次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小时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胎动不规则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胎动少于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次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/12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小时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C9FA44F-B1E9-5DC5-A301-77F0182C8F58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609441" y="1200150"/>
            <a:ext cx="7745254" cy="2376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95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单元六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495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社区妇女保健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819150"/>
            <a:ext cx="807720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产前检查应在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周后每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周一次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周后每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周一次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周后每周一次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-28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周每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周一次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周后每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周一次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．姚女士，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岁，自诉近一年月经周期不定，经量少，自觉阵发性潮热、出汗、心悸，妇科检查子宫稍小，余无特殊。护士应向其宣教哪项疾病知识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神经衰弱   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黄体萎缩延迟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黄体发育不全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更年期综合症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以上都是</a:t>
            </a:r>
          </a:p>
          <a:p>
            <a:pPr>
              <a:lnSpc>
                <a:spcPct val="120000"/>
              </a:lnSpc>
              <a:defRPr/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52FF5F8-0F2E-FCE7-ED8A-6ECF4718FEE4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9146381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21631" y="1166813"/>
            <a:ext cx="4709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23699" y="2771373"/>
            <a:ext cx="2017395" cy="424815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85450868"/>
              </p:ext>
            </p:extLst>
          </p:nvPr>
        </p:nvGraphicFramePr>
        <p:xfrm>
          <a:off x="914400" y="1047750"/>
          <a:ext cx="7162800" cy="28194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9">
            <a:extLst>
              <a:ext uri="{FF2B5EF4-FFF2-40B4-BE49-F238E27FC236}">
                <a16:creationId xmlns:a16="http://schemas.microsoft.com/office/drawing/2014/main" id="{1B3D602C-771F-F5CE-153F-32E78DB5B4EE}"/>
              </a:ext>
            </a:extLst>
          </p:cNvPr>
          <p:cNvSpPr/>
          <p:nvPr/>
        </p:nvSpPr>
        <p:spPr>
          <a:xfrm>
            <a:off x="76200" y="-19050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609600" y="1303972"/>
            <a:ext cx="7543801" cy="253555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妇女健康是指针对女性不同时期的生理、心理特征，以群体为对象，通过采取以预防为主、以保健为中心、防治结合等综合措施，促进妇女的身心健康，降低孕产妇死亡率，控制疾病的传播和遗传病的发生，从而提高妇女的健康水平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0C0C05D-6DAD-06B2-BC46-287EEB0349B8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社区妇女保健概述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43F038-7B38-18B8-9D9A-A45525E14042}"/>
              </a:ext>
            </a:extLst>
          </p:cNvPr>
          <p:cNvSpPr txBox="1"/>
          <p:nvPr/>
        </p:nvSpPr>
        <p:spPr>
          <a:xfrm>
            <a:off x="533400" y="780752"/>
            <a:ext cx="46505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一、妇女健康的基本概念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685800" y="1581150"/>
            <a:ext cx="8001000" cy="2552700"/>
          </a:xfrm>
          <a:prstGeom prst="rect">
            <a:avLst/>
          </a:prstGeom>
        </p:spPr>
        <p:txBody>
          <a:bodyPr>
            <a:normAutofit fontScale="87500" lnSpcReduction="20000"/>
          </a:bodyPr>
          <a:lstStyle/>
          <a:p>
            <a:pPr eaLnBrk="1" hangingPunct="1">
              <a:buFontTx/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妇女保健工作的主要内容有：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FontTx/>
              <a:buAutoNum type="arabicPeriod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调查研究妇女整个生命周期中各阶段的生殖生理变化规律、社会心理特点及保健要求。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针对危害妇女健康的常见病采取防治措施。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对妇女健康产生影响的生活环境、社会环境等因素进行调查分析和护理干预。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建立健全提高妇女健康水平的保障制度和管理方法。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A5AA463-5588-6128-334C-151DDB7E70B0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社区妇女保健概述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3C6F0B-C65D-F8D2-6E05-B29DEF4958E2}"/>
              </a:ext>
            </a:extLst>
          </p:cNvPr>
          <p:cNvSpPr txBox="1"/>
          <p:nvPr/>
        </p:nvSpPr>
        <p:spPr>
          <a:xfrm>
            <a:off x="533400" y="780752"/>
            <a:ext cx="46505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一、妇女健康的基本概念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609600" y="1528524"/>
            <a:ext cx="7924800" cy="273939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控制孕产妇母体和胎儿、围产儿常见病的发生，最大限度地降低孕产妇和围产儿死亡率，提高出生质量。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定期开展妇女常见病的普查普治，减少发病率和患病率，控制性传播疾病。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提供和指导安全有效的避孕措施。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对妇女进行健康教育，提高妇女自我保健意识和自我保健能力。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提高妇女的整体健康水平。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7375A8A-D495-04E4-C05B-2BB7F977FBBE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社区妇女保健概述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F47130-D469-21A8-95DA-2A529D355DFF}"/>
              </a:ext>
            </a:extLst>
          </p:cNvPr>
          <p:cNvSpPr txBox="1"/>
          <p:nvPr/>
        </p:nvSpPr>
        <p:spPr>
          <a:xfrm>
            <a:off x="533400" y="780752"/>
            <a:ext cx="5181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二、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社区妇女保健工作的目的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14400" y="1733550"/>
            <a:ext cx="7010400" cy="257365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公元前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世纪汉墓帛书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胎产书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中医经典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黄帝内经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唐孙思邈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备急千金方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宋刘舫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妇人十全良方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世纪后期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1929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年我国第一座助产学校在北京创建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400" y="1047750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三、我国妇女卫生保健工作发展与现状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8F6066A-F1C3-BC10-8D2C-42D6EDDD1A24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社区妇女保健概述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381000" y="1619528"/>
            <a:ext cx="6858000" cy="22701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新中国成立后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1950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年建立了中央妇幼保健实验院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1963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年开始生育调节研究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1977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年卫生部号召开展围产保健工作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 indent="0" eaLnBrk="1" hangingPunct="1">
              <a:lnSpc>
                <a:spcPct val="150000"/>
              </a:lnSpc>
              <a:spcBef>
                <a:spcPts val="0"/>
              </a:spcBef>
            </a:pP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79169" y="1332984"/>
            <a:ext cx="43434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1985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年始，一些院校先后开办了妇幼卫生系，将妇女保健学作为主干课程之一。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1990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年以来，华嘉增主编的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妇女保健学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、严仁英主编的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妇女卫生保健学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、顾美皎主编的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妇女保健学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 marL="0"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51065A3-2D12-A373-0D45-7915C031DA08}"/>
              </a:ext>
            </a:extLst>
          </p:cNvPr>
          <p:cNvSpPr/>
          <p:nvPr/>
        </p:nvSpPr>
        <p:spPr>
          <a:xfrm>
            <a:off x="0" y="0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社区妇女保健概述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4532175-6337-1325-7A11-DB670E7974D0}"/>
              </a:ext>
            </a:extLst>
          </p:cNvPr>
          <p:cNvSpPr/>
          <p:nvPr/>
        </p:nvSpPr>
        <p:spPr>
          <a:xfrm>
            <a:off x="685800" y="871319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三、我国妇女卫生保健工作发展与现状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1986</Words>
  <Application>Microsoft Office PowerPoint</Application>
  <PresentationFormat>全屏显示(16:9)</PresentationFormat>
  <Paragraphs>268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黑体</vt:lpstr>
      <vt:lpstr>微软雅黑</vt:lpstr>
      <vt:lpstr>Arial</vt:lpstr>
      <vt:lpstr>Calibri</vt:lpstr>
      <vt:lpstr>Wingdings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172</cp:revision>
  <dcterms:created xsi:type="dcterms:W3CDTF">2025-08-17T11:00:00Z</dcterms:created>
  <dcterms:modified xsi:type="dcterms:W3CDTF">2025-08-18T02:29:57Z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A2C91B7A4BFF4DF8953B4BBD00796F9B</vt:lpwstr>
  </property>
  <property fmtid="{D5CDD505-2E9C-101B-9397-08002B2CF9AE}" pid="4" name="KSOProductBuildVer">
    <vt:lpwstr>2052-6.11.0.8885</vt:lpwstr>
  </property>
</Properties>
</file>