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85" r:id="rId5"/>
    <p:sldId id="260" r:id="rId6"/>
    <p:sldId id="267" r:id="rId7"/>
    <p:sldId id="358" r:id="rId8"/>
    <p:sldId id="359" r:id="rId9"/>
    <p:sldId id="360" r:id="rId10"/>
    <p:sldId id="361" r:id="rId11"/>
    <p:sldId id="362" r:id="rId12"/>
    <p:sldId id="283" r:id="rId13"/>
    <p:sldId id="314" r:id="rId14"/>
    <p:sldId id="363" r:id="rId15"/>
    <p:sldId id="364" r:id="rId16"/>
    <p:sldId id="365" r:id="rId17"/>
    <p:sldId id="282" r:id="rId18"/>
    <p:sldId id="342" r:id="rId19"/>
    <p:sldId id="366" r:id="rId20"/>
    <p:sldId id="367" r:id="rId21"/>
    <p:sldId id="368" r:id="rId22"/>
    <p:sldId id="369" r:id="rId23"/>
    <p:sldId id="370" r:id="rId24"/>
    <p:sldId id="371" r:id="rId25"/>
    <p:sldId id="372" r:id="rId26"/>
    <p:sldId id="373" r:id="rId27"/>
    <p:sldId id="374" r:id="rId28"/>
    <p:sldId id="281" r:id="rId29"/>
    <p:sldId id="326" r:id="rId30"/>
    <p:sldId id="375" r:id="rId31"/>
    <p:sldId id="376" r:id="rId32"/>
    <p:sldId id="377" r:id="rId33"/>
    <p:sldId id="378" r:id="rId34"/>
    <p:sldId id="379" r:id="rId35"/>
    <p:sldId id="380" r:id="rId36"/>
    <p:sldId id="381" r:id="rId37"/>
    <p:sldId id="382" r:id="rId38"/>
    <p:sldId id="383" r:id="rId39"/>
    <p:sldId id="384" r:id="rId40"/>
    <p:sldId id="385" r:id="rId41"/>
    <p:sldId id="386" r:id="rId42"/>
    <p:sldId id="387" r:id="rId43"/>
    <p:sldId id="388" r:id="rId44"/>
    <p:sldId id="389" r:id="rId45"/>
    <p:sldId id="390" r:id="rId46"/>
    <p:sldId id="391" r:id="rId47"/>
    <p:sldId id="392" r:id="rId48"/>
    <p:sldId id="393" r:id="rId49"/>
    <p:sldId id="394" r:id="rId50"/>
    <p:sldId id="395" r:id="rId51"/>
    <p:sldId id="396" r:id="rId52"/>
    <p:sldId id="397" r:id="rId53"/>
    <p:sldId id="284" r:id="rId54"/>
  </p:sldIdLst>
  <p:sldSz cx="12192000" cy="6858000"/>
  <p:notesSz cx="6858000" cy="9144000"/>
  <p:custDataLst>
    <p:tags r:id="rId5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7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8" d="100"/>
          <a:sy n="58" d="100"/>
        </p:scale>
        <p:origin x="-84" y="-1428"/>
      </p:cViewPr>
      <p:guideLst>
        <p:guide orient="horz" pos="2163"/>
        <p:guide pos="37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8" Type="http://schemas.openxmlformats.org/officeDocument/2006/relationships/tags" Target="tags/tag33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88D58-9FDD-4C58-9FC4-4667448151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313473" y="2221007"/>
            <a:ext cx="2769660" cy="1512000"/>
          </a:xfrm>
          <a:custGeom>
            <a:avLst/>
            <a:gdLst>
              <a:gd name="connsiteX0" fmla="*/ 0 w 2769660"/>
              <a:gd name="connsiteY0" fmla="*/ 0 h 1512000"/>
              <a:gd name="connsiteX1" fmla="*/ 2769660 w 2769660"/>
              <a:gd name="connsiteY1" fmla="*/ 0 h 1512000"/>
              <a:gd name="connsiteX2" fmla="*/ 2769660 w 2769660"/>
              <a:gd name="connsiteY2" fmla="*/ 1512000 h 1512000"/>
              <a:gd name="connsiteX3" fmla="*/ 0 w 2769660"/>
              <a:gd name="connsiteY3" fmla="*/ 1512000 h 15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660" h="1512000">
                <a:moveTo>
                  <a:pt x="0" y="0"/>
                </a:moveTo>
                <a:lnTo>
                  <a:pt x="2769660" y="0"/>
                </a:lnTo>
                <a:lnTo>
                  <a:pt x="2769660" y="1512000"/>
                </a:lnTo>
                <a:lnTo>
                  <a:pt x="0" y="151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713482" y="2221007"/>
            <a:ext cx="2769660" cy="1512000"/>
          </a:xfrm>
          <a:custGeom>
            <a:avLst/>
            <a:gdLst>
              <a:gd name="connsiteX0" fmla="*/ 0 w 2769660"/>
              <a:gd name="connsiteY0" fmla="*/ 0 h 1512000"/>
              <a:gd name="connsiteX1" fmla="*/ 2769660 w 2769660"/>
              <a:gd name="connsiteY1" fmla="*/ 0 h 1512000"/>
              <a:gd name="connsiteX2" fmla="*/ 2769660 w 2769660"/>
              <a:gd name="connsiteY2" fmla="*/ 1512000 h 1512000"/>
              <a:gd name="connsiteX3" fmla="*/ 0 w 2769660"/>
              <a:gd name="connsiteY3" fmla="*/ 1512000 h 15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660" h="1512000">
                <a:moveTo>
                  <a:pt x="0" y="0"/>
                </a:moveTo>
                <a:lnTo>
                  <a:pt x="2769660" y="0"/>
                </a:lnTo>
                <a:lnTo>
                  <a:pt x="2769660" y="1512000"/>
                </a:lnTo>
                <a:lnTo>
                  <a:pt x="0" y="151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113491" y="2221007"/>
            <a:ext cx="2769660" cy="1512000"/>
          </a:xfrm>
          <a:custGeom>
            <a:avLst/>
            <a:gdLst>
              <a:gd name="connsiteX0" fmla="*/ 0 w 2769660"/>
              <a:gd name="connsiteY0" fmla="*/ 0 h 1512000"/>
              <a:gd name="connsiteX1" fmla="*/ 2769660 w 2769660"/>
              <a:gd name="connsiteY1" fmla="*/ 0 h 1512000"/>
              <a:gd name="connsiteX2" fmla="*/ 2769660 w 2769660"/>
              <a:gd name="connsiteY2" fmla="*/ 1512000 h 1512000"/>
              <a:gd name="connsiteX3" fmla="*/ 0 w 2769660"/>
              <a:gd name="connsiteY3" fmla="*/ 1512000 h 15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660" h="1512000">
                <a:moveTo>
                  <a:pt x="0" y="0"/>
                </a:moveTo>
                <a:lnTo>
                  <a:pt x="2769660" y="0"/>
                </a:lnTo>
                <a:lnTo>
                  <a:pt x="2769660" y="1512000"/>
                </a:lnTo>
                <a:lnTo>
                  <a:pt x="0" y="151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5013325" y="2719388"/>
            <a:ext cx="2155826" cy="2154238"/>
          </a:xfrm>
          <a:custGeom>
            <a:avLst/>
            <a:gdLst>
              <a:gd name="connsiteX0" fmla="*/ 1077913 w 2155826"/>
              <a:gd name="connsiteY0" fmla="*/ 0 h 2154238"/>
              <a:gd name="connsiteX1" fmla="*/ 2155826 w 2155826"/>
              <a:gd name="connsiteY1" fmla="*/ 1077119 h 2154238"/>
              <a:gd name="connsiteX2" fmla="*/ 1077913 w 2155826"/>
              <a:gd name="connsiteY2" fmla="*/ 2154238 h 2154238"/>
              <a:gd name="connsiteX3" fmla="*/ 0 w 2155826"/>
              <a:gd name="connsiteY3" fmla="*/ 1077119 h 2154238"/>
              <a:gd name="connsiteX4" fmla="*/ 1077913 w 2155826"/>
              <a:gd name="connsiteY4" fmla="*/ 0 h 215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5826" h="2154238">
                <a:moveTo>
                  <a:pt x="1077913" y="0"/>
                </a:moveTo>
                <a:cubicBezTo>
                  <a:pt x="1673228" y="0"/>
                  <a:pt x="2155826" y="482243"/>
                  <a:pt x="2155826" y="1077119"/>
                </a:cubicBezTo>
                <a:cubicBezTo>
                  <a:pt x="2155826" y="1671995"/>
                  <a:pt x="1673228" y="2154238"/>
                  <a:pt x="1077913" y="2154238"/>
                </a:cubicBezTo>
                <a:cubicBezTo>
                  <a:pt x="482598" y="2154238"/>
                  <a:pt x="0" y="1671995"/>
                  <a:pt x="0" y="1077119"/>
                </a:cubicBezTo>
                <a:cubicBezTo>
                  <a:pt x="0" y="482243"/>
                  <a:pt x="482598" y="0"/>
                  <a:pt x="107791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" y="2028825"/>
            <a:ext cx="5946775" cy="4273550"/>
          </a:xfrm>
          <a:custGeom>
            <a:avLst/>
            <a:gdLst>
              <a:gd name="connsiteX0" fmla="*/ 0 w 5946775"/>
              <a:gd name="connsiteY0" fmla="*/ 0 h 4273550"/>
              <a:gd name="connsiteX1" fmla="*/ 5946775 w 5946775"/>
              <a:gd name="connsiteY1" fmla="*/ 0 h 4273550"/>
              <a:gd name="connsiteX2" fmla="*/ 4799812 w 5946775"/>
              <a:gd name="connsiteY2" fmla="*/ 4273550 h 4273550"/>
              <a:gd name="connsiteX3" fmla="*/ 0 w 5946775"/>
              <a:gd name="connsiteY3" fmla="*/ 4273550 h 427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46775" h="4273550">
                <a:moveTo>
                  <a:pt x="0" y="0"/>
                </a:moveTo>
                <a:lnTo>
                  <a:pt x="5946775" y="0"/>
                </a:lnTo>
                <a:lnTo>
                  <a:pt x="4799812" y="4273550"/>
                </a:lnTo>
                <a:lnTo>
                  <a:pt x="0" y="4273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5165898" y="2191235"/>
            <a:ext cx="1855499" cy="3315152"/>
          </a:xfrm>
          <a:custGeom>
            <a:avLst/>
            <a:gdLst>
              <a:gd name="connsiteX0" fmla="*/ 0 w 1855499"/>
              <a:gd name="connsiteY0" fmla="*/ 0 h 3315152"/>
              <a:gd name="connsiteX1" fmla="*/ 1855499 w 1855499"/>
              <a:gd name="connsiteY1" fmla="*/ 0 h 3315152"/>
              <a:gd name="connsiteX2" fmla="*/ 1855499 w 1855499"/>
              <a:gd name="connsiteY2" fmla="*/ 3315152 h 3315152"/>
              <a:gd name="connsiteX3" fmla="*/ 0 w 1855499"/>
              <a:gd name="connsiteY3" fmla="*/ 3315152 h 3315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5499" h="3315152">
                <a:moveTo>
                  <a:pt x="0" y="0"/>
                </a:moveTo>
                <a:lnTo>
                  <a:pt x="1855499" y="0"/>
                </a:lnTo>
                <a:lnTo>
                  <a:pt x="1855499" y="3315152"/>
                </a:lnTo>
                <a:lnTo>
                  <a:pt x="0" y="33151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701800" y="2187697"/>
            <a:ext cx="1568450" cy="1568450"/>
          </a:xfrm>
          <a:custGeom>
            <a:avLst/>
            <a:gdLst>
              <a:gd name="connsiteX0" fmla="*/ 784225 w 1568450"/>
              <a:gd name="connsiteY0" fmla="*/ 0 h 1568450"/>
              <a:gd name="connsiteX1" fmla="*/ 1568450 w 1568450"/>
              <a:gd name="connsiteY1" fmla="*/ 784225 h 1568450"/>
              <a:gd name="connsiteX2" fmla="*/ 784225 w 1568450"/>
              <a:gd name="connsiteY2" fmla="*/ 1568450 h 1568450"/>
              <a:gd name="connsiteX3" fmla="*/ 0 w 1568450"/>
              <a:gd name="connsiteY3" fmla="*/ 784225 h 1568450"/>
              <a:gd name="connsiteX4" fmla="*/ 784225 w 1568450"/>
              <a:gd name="connsiteY4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8450" h="1568450">
                <a:moveTo>
                  <a:pt x="784225" y="0"/>
                </a:moveTo>
                <a:cubicBezTo>
                  <a:pt x="1217341" y="0"/>
                  <a:pt x="1568450" y="351109"/>
                  <a:pt x="1568450" y="784225"/>
                </a:cubicBezTo>
                <a:cubicBezTo>
                  <a:pt x="1568450" y="1217341"/>
                  <a:pt x="1217341" y="1568450"/>
                  <a:pt x="784225" y="1568450"/>
                </a:cubicBezTo>
                <a:cubicBezTo>
                  <a:pt x="351109" y="1568450"/>
                  <a:pt x="0" y="1217341"/>
                  <a:pt x="0" y="784225"/>
                </a:cubicBezTo>
                <a:cubicBezTo>
                  <a:pt x="0" y="351109"/>
                  <a:pt x="351109" y="0"/>
                  <a:pt x="7842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5292725" y="2187697"/>
            <a:ext cx="1566864" cy="1568450"/>
          </a:xfrm>
          <a:custGeom>
            <a:avLst/>
            <a:gdLst>
              <a:gd name="connsiteX0" fmla="*/ 783432 w 1566864"/>
              <a:gd name="connsiteY0" fmla="*/ 0 h 1568450"/>
              <a:gd name="connsiteX1" fmla="*/ 1566864 w 1566864"/>
              <a:gd name="connsiteY1" fmla="*/ 784225 h 1568450"/>
              <a:gd name="connsiteX2" fmla="*/ 783432 w 1566864"/>
              <a:gd name="connsiteY2" fmla="*/ 1568450 h 1568450"/>
              <a:gd name="connsiteX3" fmla="*/ 0 w 1566864"/>
              <a:gd name="connsiteY3" fmla="*/ 784225 h 1568450"/>
              <a:gd name="connsiteX4" fmla="*/ 783432 w 1566864"/>
              <a:gd name="connsiteY4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6864" h="1568450">
                <a:moveTo>
                  <a:pt x="783432" y="0"/>
                </a:moveTo>
                <a:cubicBezTo>
                  <a:pt x="1216110" y="0"/>
                  <a:pt x="1566864" y="351109"/>
                  <a:pt x="1566864" y="784225"/>
                </a:cubicBezTo>
                <a:cubicBezTo>
                  <a:pt x="1566864" y="1217341"/>
                  <a:pt x="1216110" y="1568450"/>
                  <a:pt x="783432" y="1568450"/>
                </a:cubicBezTo>
                <a:cubicBezTo>
                  <a:pt x="350754" y="1568450"/>
                  <a:pt x="0" y="1217341"/>
                  <a:pt x="0" y="784225"/>
                </a:cubicBezTo>
                <a:cubicBezTo>
                  <a:pt x="0" y="351109"/>
                  <a:pt x="350754" y="0"/>
                  <a:pt x="7834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921750" y="2187697"/>
            <a:ext cx="1568450" cy="1568450"/>
          </a:xfrm>
          <a:custGeom>
            <a:avLst/>
            <a:gdLst>
              <a:gd name="connsiteX0" fmla="*/ 784225 w 1568450"/>
              <a:gd name="connsiteY0" fmla="*/ 0 h 1568450"/>
              <a:gd name="connsiteX1" fmla="*/ 1568450 w 1568450"/>
              <a:gd name="connsiteY1" fmla="*/ 784225 h 1568450"/>
              <a:gd name="connsiteX2" fmla="*/ 784225 w 1568450"/>
              <a:gd name="connsiteY2" fmla="*/ 1568450 h 1568450"/>
              <a:gd name="connsiteX3" fmla="*/ 0 w 1568450"/>
              <a:gd name="connsiteY3" fmla="*/ 784225 h 1568450"/>
              <a:gd name="connsiteX4" fmla="*/ 784225 w 1568450"/>
              <a:gd name="connsiteY4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8450" h="1568450">
                <a:moveTo>
                  <a:pt x="784225" y="0"/>
                </a:moveTo>
                <a:cubicBezTo>
                  <a:pt x="1217341" y="0"/>
                  <a:pt x="1568450" y="351109"/>
                  <a:pt x="1568450" y="784225"/>
                </a:cubicBezTo>
                <a:cubicBezTo>
                  <a:pt x="1568450" y="1217341"/>
                  <a:pt x="1217341" y="1568450"/>
                  <a:pt x="784225" y="1568450"/>
                </a:cubicBezTo>
                <a:cubicBezTo>
                  <a:pt x="351109" y="1568450"/>
                  <a:pt x="0" y="1217341"/>
                  <a:pt x="0" y="784225"/>
                </a:cubicBezTo>
                <a:cubicBezTo>
                  <a:pt x="0" y="351109"/>
                  <a:pt x="351109" y="0"/>
                  <a:pt x="7842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936625" y="3794126"/>
            <a:ext cx="2952750" cy="2143125"/>
          </a:xfrm>
          <a:custGeom>
            <a:avLst/>
            <a:gdLst>
              <a:gd name="connsiteX0" fmla="*/ 0 w 2952750"/>
              <a:gd name="connsiteY0" fmla="*/ 0 h 2143125"/>
              <a:gd name="connsiteX1" fmla="*/ 2952750 w 2952750"/>
              <a:gd name="connsiteY1" fmla="*/ 0 h 2143125"/>
              <a:gd name="connsiteX2" fmla="*/ 2952750 w 2952750"/>
              <a:gd name="connsiteY2" fmla="*/ 2143125 h 2143125"/>
              <a:gd name="connsiteX3" fmla="*/ 0 w 2952750"/>
              <a:gd name="connsiteY3" fmla="*/ 2143125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2750" h="2143125">
                <a:moveTo>
                  <a:pt x="0" y="0"/>
                </a:moveTo>
                <a:lnTo>
                  <a:pt x="2952750" y="0"/>
                </a:lnTo>
                <a:lnTo>
                  <a:pt x="2952750" y="2143125"/>
                </a:lnTo>
                <a:lnTo>
                  <a:pt x="0" y="21431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8310564" y="1619251"/>
            <a:ext cx="2841625" cy="2143125"/>
          </a:xfrm>
          <a:custGeom>
            <a:avLst/>
            <a:gdLst>
              <a:gd name="connsiteX0" fmla="*/ 0 w 2841625"/>
              <a:gd name="connsiteY0" fmla="*/ 0 h 2143125"/>
              <a:gd name="connsiteX1" fmla="*/ 2841625 w 2841625"/>
              <a:gd name="connsiteY1" fmla="*/ 0 h 2143125"/>
              <a:gd name="connsiteX2" fmla="*/ 2841625 w 2841625"/>
              <a:gd name="connsiteY2" fmla="*/ 2143125 h 2143125"/>
              <a:gd name="connsiteX3" fmla="*/ 0 w 2841625"/>
              <a:gd name="connsiteY3" fmla="*/ 2143125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1625" h="2143125">
                <a:moveTo>
                  <a:pt x="0" y="0"/>
                </a:moveTo>
                <a:lnTo>
                  <a:pt x="2841625" y="0"/>
                </a:lnTo>
                <a:lnTo>
                  <a:pt x="2841625" y="2143125"/>
                </a:lnTo>
                <a:lnTo>
                  <a:pt x="0" y="21431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391244" y="2209536"/>
            <a:ext cx="4342474" cy="2453930"/>
          </a:xfrm>
          <a:custGeom>
            <a:avLst/>
            <a:gdLst>
              <a:gd name="connsiteX0" fmla="*/ 0 w 4342474"/>
              <a:gd name="connsiteY0" fmla="*/ 0 h 2453930"/>
              <a:gd name="connsiteX1" fmla="*/ 4342474 w 4342474"/>
              <a:gd name="connsiteY1" fmla="*/ 0 h 2453930"/>
              <a:gd name="connsiteX2" fmla="*/ 4342474 w 4342474"/>
              <a:gd name="connsiteY2" fmla="*/ 2453930 h 2453930"/>
              <a:gd name="connsiteX3" fmla="*/ 0 w 4342474"/>
              <a:gd name="connsiteY3" fmla="*/ 2453930 h 245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2474" h="2453930">
                <a:moveTo>
                  <a:pt x="0" y="0"/>
                </a:moveTo>
                <a:lnTo>
                  <a:pt x="4342474" y="0"/>
                </a:lnTo>
                <a:lnTo>
                  <a:pt x="4342474" y="2453930"/>
                </a:lnTo>
                <a:lnTo>
                  <a:pt x="0" y="24539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451607" y="2143736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4050784" y="3953598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649961" y="2143736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9249139" y="3953598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8" Type="http://schemas.openxmlformats.org/officeDocument/2006/relationships/notesSlide" Target="../notesSlides/notesSlide2.xml"/><Relationship Id="rId27" Type="http://schemas.openxmlformats.org/officeDocument/2006/relationships/slideLayout" Target="../slideLayouts/slideLayout2.xml"/><Relationship Id="rId26" Type="http://schemas.openxmlformats.org/officeDocument/2006/relationships/tags" Target="../tags/tag29.xml"/><Relationship Id="rId25" Type="http://schemas.openxmlformats.org/officeDocument/2006/relationships/tags" Target="../tags/tag28.xml"/><Relationship Id="rId24" Type="http://schemas.openxmlformats.org/officeDocument/2006/relationships/tags" Target="../tags/tag27.xml"/><Relationship Id="rId23" Type="http://schemas.openxmlformats.org/officeDocument/2006/relationships/tags" Target="../tags/tag26.xml"/><Relationship Id="rId22" Type="http://schemas.openxmlformats.org/officeDocument/2006/relationships/tags" Target="../tags/tag25.xml"/><Relationship Id="rId21" Type="http://schemas.openxmlformats.org/officeDocument/2006/relationships/tags" Target="../tags/tag24.xml"/><Relationship Id="rId20" Type="http://schemas.openxmlformats.org/officeDocument/2006/relationships/tags" Target="../tags/tag23.xml"/><Relationship Id="rId2" Type="http://schemas.openxmlformats.org/officeDocument/2006/relationships/tags" Target="../tags/tag5.xml"/><Relationship Id="rId19" Type="http://schemas.openxmlformats.org/officeDocument/2006/relationships/tags" Target="../tags/tag22.xml"/><Relationship Id="rId18" Type="http://schemas.openxmlformats.org/officeDocument/2006/relationships/tags" Target="../tags/tag21.xml"/><Relationship Id="rId17" Type="http://schemas.openxmlformats.org/officeDocument/2006/relationships/tags" Target="../tags/tag20.xml"/><Relationship Id="rId16" Type="http://schemas.openxmlformats.org/officeDocument/2006/relationships/tags" Target="../tags/tag19.xml"/><Relationship Id="rId15" Type="http://schemas.openxmlformats.org/officeDocument/2006/relationships/tags" Target="../tags/tag18.xml"/><Relationship Id="rId14" Type="http://schemas.openxmlformats.org/officeDocument/2006/relationships/tags" Target="../tags/tag17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jpe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jpeg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726971" y="3520948"/>
            <a:ext cx="3167652" cy="172780"/>
            <a:chOff x="2726971" y="3520948"/>
            <a:chExt cx="3167652" cy="172780"/>
          </a:xfrm>
        </p:grpSpPr>
        <p:sp>
          <p:nvSpPr>
            <p:cNvPr id="9" name="PA_矩形 6"/>
            <p:cNvSpPr/>
            <p:nvPr>
              <p:custDataLst>
                <p:tags r:id="rId1"/>
              </p:custDataLst>
            </p:nvPr>
          </p:nvSpPr>
          <p:spPr>
            <a:xfrm rot="2700000">
              <a:off x="4245793" y="3520948"/>
              <a:ext cx="172780" cy="1727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0" name="PA_直接连接符 8"/>
            <p:cNvCxnSpPr/>
            <p:nvPr>
              <p:custDataLst>
                <p:tags r:id="rId2"/>
              </p:custDataLst>
            </p:nvPr>
          </p:nvCxnSpPr>
          <p:spPr>
            <a:xfrm flipH="1">
              <a:off x="2726971" y="3607338"/>
              <a:ext cx="1367849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PA_直接连接符 9"/>
            <p:cNvCxnSpPr/>
            <p:nvPr>
              <p:custDataLst>
                <p:tags r:id="rId3"/>
              </p:custDataLst>
            </p:nvPr>
          </p:nvCxnSpPr>
          <p:spPr>
            <a:xfrm flipH="1">
              <a:off x="4584367" y="3607338"/>
              <a:ext cx="1310256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624205" y="2402840"/>
            <a:ext cx="9754870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5400" b="0" i="0" u="none" strike="noStrike" kern="120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88900" dist="50800" dir="2700000" algn="tl" rotWithShape="0">
                    <a:prstClr val="black">
                      <a:alpha val="65000"/>
                    </a:prstClr>
                  </a:outerShdw>
                </a:effectLst>
                <a:uLnTx/>
                <a:uFillTx/>
                <a:cs typeface="+mn-ea"/>
                <a:sym typeface="+mn-lt"/>
              </a:rPr>
              <a:t>模块三  </a:t>
            </a:r>
            <a:r>
              <a:rPr kumimoji="0" lang="en-US" altLang="zh-CN" sz="5400" b="0" i="0" u="none" strike="noStrike" kern="120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88900" dist="50800" dir="2700000" algn="tl" rotWithShape="0">
                    <a:prstClr val="black">
                      <a:alpha val="65000"/>
                    </a:prstClr>
                  </a:outerShdw>
                </a:effectLst>
                <a:uLnTx/>
                <a:uFillTx/>
                <a:cs typeface="+mn-ea"/>
                <a:sym typeface="+mn-lt"/>
              </a:rPr>
              <a:t>JavaScript脚本语言</a:t>
            </a:r>
            <a:endParaRPr kumimoji="0" lang="en-US" altLang="zh-CN" sz="5400" b="0" i="0" u="none" strike="noStrike" kern="1200" cap="none" spc="10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88900" dist="50800" dir="2700000" algn="tl" rotWithShape="0">
                  <a:prstClr val="black">
                    <a:alpha val="65000"/>
                  </a:prst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02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789555"/>
            <a:ext cx="482727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第一个JavaScript程序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第一个JavaScript程序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83553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）JavaScript代码编写的位置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1800">
                <a:solidFill>
                  <a:schemeClr val="bg1"/>
                </a:solidFill>
              </a:rPr>
              <a:t>可以将JS代码编写到标签onlick的属性中。其用法如下：</a:t>
            </a:r>
            <a:endParaRPr lang="zh-CN" altLang="en-US" sz="18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</a:rPr>
              <a:t>	</a:t>
            </a:r>
            <a:r>
              <a:rPr lang="zh-CN" altLang="en-US">
                <a:solidFill>
                  <a:schemeClr val="bg1"/>
                </a:solidFill>
              </a:rPr>
              <a:t>&lt;button onclick="alert(“点我弹出窗口”);"&gt;你点我一下&lt;/button&gt;</a:t>
            </a:r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可以将JavaScript代码编写在超链接的href属性中，在点击超链接时，会执行JavaScript代码。其用法如下：</a:t>
            </a:r>
            <a:endParaRPr lang="zh-CN" altLang="en-US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&lt;a href="Javascript:alert(“点我弹出窗口”));"&gt;你点我一下&lt;/a&gt;</a:t>
            </a:r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可以将JS代码写在script标签中。其用法如下：</a:t>
            </a:r>
            <a:endParaRPr lang="zh-CN" altLang="en-US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&lt;script type="text/Javascript"&gt;</a:t>
            </a:r>
            <a:endParaRPr lang="zh-CN" altLang="en-US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alert("我是script标签中的代码");</a:t>
            </a:r>
            <a:endParaRPr lang="zh-CN" altLang="en-US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&lt;/script&gt;</a:t>
            </a:r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可以将JS代码编写到外部JS文件中，通过script标签引入。其用法如下：</a:t>
            </a:r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</a:rPr>
              <a:t>	</a:t>
            </a:r>
            <a:r>
              <a:rPr lang="zh-CN" altLang="en-US">
                <a:solidFill>
                  <a:schemeClr val="bg1"/>
                </a:solidFill>
              </a:rPr>
              <a:t>&lt;script type="text/Javascript" src="js/script.js"&gt;&lt;/script&gt;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第一个JavaScript程序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4369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）JavaScript的输出方式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</a:t>
            </a:r>
            <a:r>
              <a:rPr lang="zh-CN" altLang="en-US" sz="2000">
                <a:solidFill>
                  <a:srgbClr val="FF0000"/>
                </a:solidFill>
              </a:rPr>
              <a:t>  对话框输出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&lt;script&gt;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en-US" altLang="zh-CN">
                <a:solidFill>
                  <a:schemeClr val="bg1"/>
                </a:solidFill>
              </a:rPr>
              <a:t>	</a:t>
            </a:r>
            <a:r>
              <a:rPr lang="zh-CN" altLang="en-US">
                <a:solidFill>
                  <a:schemeClr val="bg1"/>
                </a:solidFill>
              </a:rPr>
              <a:t>alert("alert();效果展示");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&lt;/script&gt;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" name="图片 54" descr="C:\Users\ADMINI~1\AppData\Local\Temp\ksohtml10008\wps1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0230" y="1931670"/>
            <a:ext cx="7167880" cy="42456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第一个JavaScript程序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4369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）JavaScript的输出方式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</a:t>
            </a:r>
            <a:r>
              <a:rPr lang="zh-CN" altLang="en-US" sz="2000">
                <a:solidFill>
                  <a:srgbClr val="FF0000"/>
                </a:solidFill>
              </a:rPr>
              <a:t>  控制台输出</a:t>
            </a:r>
            <a:endParaRPr lang="zh-CN" altLang="en-US" sz="2000">
              <a:solidFill>
                <a:srgbClr val="FF0000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&lt;script&gt;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en-US" altLang="zh-CN">
                <a:solidFill>
                  <a:schemeClr val="bg1"/>
                </a:solidFill>
              </a:rPr>
              <a:t>	</a:t>
            </a:r>
            <a:r>
              <a:rPr lang="zh-CN" altLang="en-US">
                <a:solidFill>
                  <a:schemeClr val="bg1"/>
                </a:solidFill>
              </a:rPr>
              <a:t>console.log("console.log();效果展示")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&lt;/script&gt;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3" name="图片 53" descr="C:\Users\ADMINI~1\AppData\Local\Temp\ksohtml10008\wps2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332230"/>
            <a:ext cx="5417820" cy="4514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第一个JavaScript程序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4369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）JavaScript的输出方式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</a:t>
            </a:r>
            <a:r>
              <a:rPr lang="zh-CN" altLang="en-US" sz="2000">
                <a:solidFill>
                  <a:srgbClr val="FF0000"/>
                </a:solidFill>
              </a:rPr>
              <a:t>  页面输出</a:t>
            </a:r>
            <a:endParaRPr lang="zh-CN" altLang="en-US" sz="2000">
              <a:solidFill>
                <a:srgbClr val="FF0000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&lt;script&gt;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en-US" altLang="zh-CN">
                <a:solidFill>
                  <a:schemeClr val="bg1"/>
                </a:solidFill>
              </a:rPr>
              <a:t>	</a:t>
            </a:r>
            <a:r>
              <a:rPr lang="zh-CN" altLang="en-US">
                <a:solidFill>
                  <a:schemeClr val="bg1"/>
                </a:solidFill>
              </a:rPr>
              <a:t>document.write("document.write();代码展示");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&lt;/script&gt;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" name="图片 52" descr="C:\Users\ADMINI~1\AppData\Local\Temp\ksohtml10008\wps3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410" y="1381760"/>
            <a:ext cx="5338445" cy="50761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03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789751"/>
            <a:ext cx="4457700" cy="1198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掌握JavaScript流程控制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91299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掌握JavaScript流程控制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）顺序结构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&lt;script&gt;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var a=1;//定义一个变量a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var b=2;//定义一个变量b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console.log(a+b);//控制台输出a+b的值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	//该程序按照代码的先后顺序依次执行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&lt;/script&gt;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" name="图片 51" descr="C:\Users\ADMINI~1\AppData\Local\Temp\ksohtml10008\wps4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700" y="1381760"/>
            <a:ext cx="5915025" cy="51746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91299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掌握JavaScript流程控制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3261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）分支结构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if结构</a:t>
            </a:r>
            <a:endParaRPr lang="zh-CN" altLang="en-US" sz="2000">
              <a:solidFill>
                <a:srgbClr val="FF0000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&lt;script&gt;</a:t>
            </a:r>
            <a:endParaRPr lang="zh-CN" altLang="en-US">
              <a:solidFill>
                <a:schemeClr val="bg1"/>
              </a:solidFill>
            </a:endParaRPr>
          </a:p>
          <a:p>
            <a:pPr lvl="2"/>
            <a:r>
              <a:rPr lang="zh-CN" altLang="en-US">
                <a:solidFill>
                  <a:schemeClr val="bg1"/>
                </a:solidFill>
              </a:rPr>
              <a:t>var score=59;//定义score变量代表成绩</a:t>
            </a:r>
            <a:endParaRPr lang="zh-CN" altLang="en-US">
              <a:solidFill>
                <a:schemeClr val="bg1"/>
              </a:solidFill>
            </a:endParaRPr>
          </a:p>
          <a:p>
            <a:pPr lvl="2"/>
            <a:r>
              <a:rPr lang="zh-CN" altLang="en-US">
                <a:solidFill>
                  <a:schemeClr val="bg1"/>
                </a:solidFill>
              </a:rPr>
              <a:t>if(score&lt;60){//判断score是否小于60</a:t>
            </a:r>
            <a:endParaRPr lang="zh-CN" altLang="en-US">
              <a:solidFill>
                <a:schemeClr val="bg1"/>
              </a:solidFill>
            </a:endParaRPr>
          </a:p>
          <a:p>
            <a:pPr lvl="2"/>
            <a:r>
              <a:rPr lang="zh-CN" altLang="en-US">
                <a:solidFill>
                  <a:schemeClr val="bg1"/>
                </a:solidFill>
              </a:rPr>
              <a:t>console.log("不及格");//如果score小于60则控制台输出不及格</a:t>
            </a:r>
            <a:endParaRPr lang="zh-CN" altLang="en-US">
              <a:solidFill>
                <a:schemeClr val="bg1"/>
              </a:solidFill>
            </a:endParaRPr>
          </a:p>
          <a:p>
            <a:pPr lvl="2"/>
            <a:r>
              <a:rPr lang="zh-CN" altLang="en-US">
                <a:solidFill>
                  <a:schemeClr val="bg1"/>
                </a:solidFill>
              </a:rPr>
              <a:t>}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&lt;/script&gt;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3" name="图片 49" descr="C:\Users\ADMINI~1\AppData\Local\Temp\ksohtml10008\wps5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695" y="3887470"/>
            <a:ext cx="6904355" cy="28492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91299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掌握JavaScript流程控制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5200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）分支结构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if结构</a:t>
            </a:r>
            <a:endParaRPr lang="zh-CN" altLang="en-US" sz="2000">
              <a:solidFill>
                <a:srgbClr val="FF0000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&lt;script&gt;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var score=60;//定义变量score代表成绩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if(score&gt;=60){//判断score是否大于等于60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		console.log("及格");//如果score大于等于60控制台输出及格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	}else{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console.log("不及格");//如果score小于60控制台输出不及格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}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var myScore=59;//定义变量myScroe代表成绩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if(myScore&gt;=60){//判断myScore是否大于等于60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console.log("及格");//如果myScore大于等于60控制台输出及格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}else{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console.log("不及格");//如果myScore小于60控制台输出不及格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}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&lt;/script&gt;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45" name="图片 45" descr="C:\Users\ADMINI~1\AppData\Local\Temp\ksohtml10008\wps6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705" y="1371600"/>
            <a:ext cx="4900930" cy="50241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91299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掌握JavaScript流程控制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4923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）分支结构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if结构</a:t>
            </a:r>
            <a:endParaRPr lang="zh-CN" altLang="en-US" sz="2000">
              <a:solidFill>
                <a:srgbClr val="FF0000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&lt;script&gt;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var score=90;//定义变量score代表成绩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if(score&gt;=90&amp;&amp;score&lt;100){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console.log("A");//当score大于等于90小于100时控制台输出A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}else if(score&gt;=80&amp;&amp;score&lt;90){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console.log("B");//当score大于等于80小于90时控制台输出B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}else if(score&gt;=70&amp;&amp;score&lt;80){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console.log("C");//当score大于等于70小于80时控制台输出C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}else if(score&gt;=60&amp;&amp;score&lt;70){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console.log("D");//当score大于等于60小于70时控制台输出D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}else{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console.log("E");//当score小于60时控制台输出E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}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&lt;/script&gt;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44" name="图片 44" descr="C:\Users\ADMINI~1\AppData\Local\Temp\ksohtml10008\wps7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6710" y="1371600"/>
            <a:ext cx="4097655" cy="5213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625262" y="302189"/>
            <a:ext cx="3975100" cy="656661"/>
            <a:chOff x="7192010" y="1640849"/>
            <a:chExt cx="3975100" cy="656661"/>
          </a:xfrm>
        </p:grpSpPr>
        <p:sp>
          <p:nvSpPr>
            <p:cNvPr id="12" name="文本框 11"/>
            <p:cNvSpPr txBox="1"/>
            <p:nvPr/>
          </p:nvSpPr>
          <p:spPr>
            <a:xfrm>
              <a:off x="7192010" y="1640849"/>
              <a:ext cx="3543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目录</a:t>
              </a:r>
              <a:endPara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192010" y="2026795"/>
              <a:ext cx="3975100" cy="27071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CONTENTS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6" name="椭圆 30"/>
          <p:cNvSpPr/>
          <p:nvPr>
            <p:custDataLst>
              <p:tags r:id="rId1"/>
            </p:custDataLst>
          </p:nvPr>
        </p:nvSpPr>
        <p:spPr>
          <a:xfrm rot="1069622">
            <a:off x="3217949" y="2166531"/>
            <a:ext cx="2978614" cy="3245664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椭圆 30"/>
          <p:cNvSpPr/>
          <p:nvPr>
            <p:custDataLst>
              <p:tags r:id="rId2"/>
            </p:custDataLst>
          </p:nvPr>
        </p:nvSpPr>
        <p:spPr>
          <a:xfrm rot="20530378" flipH="1">
            <a:off x="6037829" y="2166531"/>
            <a:ext cx="2980482" cy="3245664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>
            <p:custDataLst>
              <p:tags r:id="rId3"/>
            </p:custDataLst>
          </p:nvPr>
        </p:nvGrpSpPr>
        <p:grpSpPr>
          <a:xfrm>
            <a:off x="1154862" y="2559254"/>
            <a:ext cx="4171462" cy="644278"/>
            <a:chOff x="1154862" y="3005024"/>
            <a:chExt cx="4171462" cy="644278"/>
          </a:xfrm>
        </p:grpSpPr>
        <p:sp>
          <p:nvSpPr>
            <p:cNvPr id="14" name="圆角矩形 13"/>
            <p:cNvSpPr/>
            <p:nvPr>
              <p:custDataLst>
                <p:tags r:id="rId4"/>
              </p:custDataLst>
            </p:nvPr>
          </p:nvSpPr>
          <p:spPr>
            <a:xfrm>
              <a:off x="1184274" y="3080467"/>
              <a:ext cx="4142050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>
              <p:custDataLst>
                <p:tags r:id="rId5"/>
              </p:custDataLst>
            </p:nvPr>
          </p:nvSpPr>
          <p:spPr>
            <a:xfrm>
              <a:off x="4680179" y="3005024"/>
              <a:ext cx="646145" cy="644278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cs typeface="+mn-ea"/>
                  <a:sym typeface="+mn-lt"/>
                </a:rPr>
                <a:t>1</a:t>
              </a: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>
              <p:custDataLst>
                <p:tags r:id="rId6"/>
              </p:custDataLst>
            </p:nvPr>
          </p:nvSpPr>
          <p:spPr>
            <a:xfrm>
              <a:off x="1154862" y="3108403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了解JavaScript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>
            <p:custDataLst>
              <p:tags r:id="rId7"/>
            </p:custDataLst>
          </p:nvPr>
        </p:nvGrpSpPr>
        <p:grpSpPr>
          <a:xfrm>
            <a:off x="992937" y="3556484"/>
            <a:ext cx="4333387" cy="646145"/>
            <a:chOff x="992937" y="4002254"/>
            <a:chExt cx="4333387" cy="646145"/>
          </a:xfrm>
        </p:grpSpPr>
        <p:sp>
          <p:nvSpPr>
            <p:cNvPr id="15" name="圆角矩形 14"/>
            <p:cNvSpPr/>
            <p:nvPr>
              <p:custDataLst>
                <p:tags r:id="rId8"/>
              </p:custDataLst>
            </p:nvPr>
          </p:nvSpPr>
          <p:spPr>
            <a:xfrm>
              <a:off x="1184274" y="4079564"/>
              <a:ext cx="4142050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>
              <p:custDataLst>
                <p:tags r:id="rId9"/>
              </p:custDataLst>
            </p:nvPr>
          </p:nvSpPr>
          <p:spPr>
            <a:xfrm>
              <a:off x="4680179" y="4002254"/>
              <a:ext cx="646145" cy="646145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>
                  <a:solidFill>
                    <a:schemeClr val="tx1"/>
                  </a:solidFill>
                  <a:cs typeface="+mn-ea"/>
                  <a:sym typeface="+mn-lt"/>
                </a:rPr>
                <a:t>2</a:t>
              </a: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>
              <p:custDataLst>
                <p:tags r:id="rId10"/>
              </p:custDataLst>
            </p:nvPr>
          </p:nvSpPr>
          <p:spPr>
            <a:xfrm>
              <a:off x="992937" y="4095971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第一个JavaScript程序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11"/>
            </p:custDataLst>
          </p:nvPr>
        </p:nvGrpSpPr>
        <p:grpSpPr>
          <a:xfrm>
            <a:off x="6859048" y="2507819"/>
            <a:ext cx="4171462" cy="644278"/>
            <a:chOff x="6859048" y="3005024"/>
            <a:chExt cx="4171462" cy="644278"/>
          </a:xfrm>
        </p:grpSpPr>
        <p:sp>
          <p:nvSpPr>
            <p:cNvPr id="20" name="圆角矩形 19"/>
            <p:cNvSpPr/>
            <p:nvPr>
              <p:custDataLst>
                <p:tags r:id="rId12"/>
              </p:custDataLst>
            </p:nvPr>
          </p:nvSpPr>
          <p:spPr>
            <a:xfrm>
              <a:off x="6904337" y="3080467"/>
              <a:ext cx="4106564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13"/>
              </p:custDataLst>
            </p:nvPr>
          </p:nvSpPr>
          <p:spPr>
            <a:xfrm>
              <a:off x="6904336" y="3005024"/>
              <a:ext cx="644277" cy="644278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cs typeface="+mn-ea"/>
                  <a:sym typeface="+mn-lt"/>
                </a:rPr>
                <a:t>4</a:t>
              </a: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>
              <p:custDataLst>
                <p:tags r:id="rId14"/>
              </p:custDataLst>
            </p:nvPr>
          </p:nvSpPr>
          <p:spPr>
            <a:xfrm>
              <a:off x="6859048" y="3108403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编写JavaScript函数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15"/>
            </p:custDataLst>
          </p:nvPr>
        </p:nvGrpSpPr>
        <p:grpSpPr>
          <a:xfrm>
            <a:off x="6859048" y="3466314"/>
            <a:ext cx="4171462" cy="646145"/>
            <a:chOff x="6859048" y="4002254"/>
            <a:chExt cx="4171462" cy="646145"/>
          </a:xfrm>
        </p:grpSpPr>
        <p:sp>
          <p:nvSpPr>
            <p:cNvPr id="22" name="圆角矩形 21"/>
            <p:cNvSpPr/>
            <p:nvPr>
              <p:custDataLst>
                <p:tags r:id="rId16"/>
              </p:custDataLst>
            </p:nvPr>
          </p:nvSpPr>
          <p:spPr>
            <a:xfrm>
              <a:off x="6904337" y="4079564"/>
              <a:ext cx="4106564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>
              <p:custDataLst>
                <p:tags r:id="rId17"/>
              </p:custDataLst>
            </p:nvPr>
          </p:nvSpPr>
          <p:spPr>
            <a:xfrm>
              <a:off x="6904336" y="4002254"/>
              <a:ext cx="644277" cy="646145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cs typeface="+mn-ea"/>
                  <a:sym typeface="+mn-lt"/>
                </a:rPr>
                <a:t>5</a:t>
              </a: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>
              <p:custDataLst>
                <p:tags r:id="rId18"/>
              </p:custDataLst>
            </p:nvPr>
          </p:nvSpPr>
          <p:spPr>
            <a:xfrm>
              <a:off x="6859048" y="4095971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JavaScript事件处理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>
            <p:custDataLst>
              <p:tags r:id="rId19"/>
            </p:custDataLst>
          </p:nvPr>
        </p:nvGrpSpPr>
        <p:grpSpPr>
          <a:xfrm>
            <a:off x="897052" y="4437864"/>
            <a:ext cx="4419112" cy="646145"/>
            <a:chOff x="907212" y="4002254"/>
            <a:chExt cx="4419112" cy="646145"/>
          </a:xfrm>
        </p:grpSpPr>
        <p:sp>
          <p:nvSpPr>
            <p:cNvPr id="33" name="圆角矩形 32"/>
            <p:cNvSpPr/>
            <p:nvPr>
              <p:custDataLst>
                <p:tags r:id="rId20"/>
              </p:custDataLst>
            </p:nvPr>
          </p:nvSpPr>
          <p:spPr>
            <a:xfrm>
              <a:off x="1184274" y="4079564"/>
              <a:ext cx="4142050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>
              <p:custDataLst>
                <p:tags r:id="rId21"/>
              </p:custDataLst>
            </p:nvPr>
          </p:nvSpPr>
          <p:spPr>
            <a:xfrm>
              <a:off x="4680179" y="4002254"/>
              <a:ext cx="646145" cy="646145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p>
              <a:pPr algn="ctr"/>
              <a:r>
                <a:rPr lang="en-US" altLang="zh-CN">
                  <a:solidFill>
                    <a:schemeClr val="tx1"/>
                  </a:solidFill>
                  <a:cs typeface="+mn-ea"/>
                  <a:sym typeface="+mn-lt"/>
                </a:rPr>
                <a:t>3</a:t>
              </a: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>
              <p:custDataLst>
                <p:tags r:id="rId22"/>
              </p:custDataLst>
            </p:nvPr>
          </p:nvSpPr>
          <p:spPr>
            <a:xfrm>
              <a:off x="907212" y="4095971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掌握JavaScript流程控制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>
            <p:custDataLst>
              <p:tags r:id="rId23"/>
            </p:custDataLst>
          </p:nvPr>
        </p:nvGrpSpPr>
        <p:grpSpPr>
          <a:xfrm>
            <a:off x="6848888" y="4490569"/>
            <a:ext cx="4171462" cy="646145"/>
            <a:chOff x="6859048" y="4002254"/>
            <a:chExt cx="4171462" cy="646145"/>
          </a:xfrm>
        </p:grpSpPr>
        <p:sp>
          <p:nvSpPr>
            <p:cNvPr id="37" name="圆角矩形 36"/>
            <p:cNvSpPr/>
            <p:nvPr>
              <p:custDataLst>
                <p:tags r:id="rId24"/>
              </p:custDataLst>
            </p:nvPr>
          </p:nvSpPr>
          <p:spPr>
            <a:xfrm>
              <a:off x="6904337" y="4079564"/>
              <a:ext cx="4106564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>
              <p:custDataLst>
                <p:tags r:id="rId25"/>
              </p:custDataLst>
            </p:nvPr>
          </p:nvSpPr>
          <p:spPr>
            <a:xfrm>
              <a:off x="6904336" y="4002254"/>
              <a:ext cx="644277" cy="646145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p>
              <a:pPr algn="ctr"/>
              <a:r>
                <a:rPr lang="en-US" altLang="zh-CN" dirty="0">
                  <a:solidFill>
                    <a:schemeClr val="tx1"/>
                  </a:solidFill>
                  <a:cs typeface="+mn-ea"/>
                  <a:sym typeface="+mn-lt"/>
                </a:rPr>
                <a:t>6</a:t>
              </a: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>
              <p:custDataLst>
                <p:tags r:id="rId26"/>
              </p:custDataLst>
            </p:nvPr>
          </p:nvSpPr>
          <p:spPr>
            <a:xfrm>
              <a:off x="6859048" y="4095971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     </a:t>
              </a: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使用JavaScript常用对象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91299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掌握JavaScript流程控制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5360035" cy="5754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）分支结构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en-US" altLang="zh-CN" sz="2000">
                <a:solidFill>
                  <a:srgbClr val="FF0000"/>
                </a:solidFill>
              </a:rPr>
              <a:t>switch</a:t>
            </a:r>
            <a:r>
              <a:rPr lang="zh-CN" altLang="en-US" sz="2000">
                <a:solidFill>
                  <a:srgbClr val="FF0000"/>
                </a:solidFill>
              </a:rPr>
              <a:t>结构</a:t>
            </a:r>
            <a:endParaRPr lang="zh-CN" altLang="en-US" sz="2000">
              <a:solidFill>
                <a:srgbClr val="FF0000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&lt;script&gt;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var week=3;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switch(week){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case 1: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    console.log("星期一");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break;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case 2: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    console.log("星期二");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break;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case 3: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    console.log("星期三");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break;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case 4: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    console.log("星期四");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break;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case 5: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6475" y="1332230"/>
            <a:ext cx="5360035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1"/>
            <a:r>
              <a:rPr lang="zh-CN" altLang="en-US">
                <a:solidFill>
                  <a:schemeClr val="bg1"/>
                </a:solidFill>
                <a:sym typeface="+mn-ea"/>
              </a:rPr>
              <a:t>   console.log("星期五");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  <a:sym typeface="+mn-ea"/>
              </a:rPr>
              <a:t>            break;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  <a:sym typeface="+mn-ea"/>
              </a:rPr>
              <a:t>            case 6: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  <a:sym typeface="+mn-ea"/>
              </a:rPr>
              <a:t>                console.log("星期六");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  <a:sym typeface="+mn-ea"/>
              </a:rPr>
              <a:t>            break;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  <a:sym typeface="+mn-ea"/>
              </a:rPr>
              <a:t>            case 7: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  <a:sym typeface="+mn-ea"/>
              </a:rPr>
              <a:t>                console.log("星期七");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  <a:sym typeface="+mn-ea"/>
              </a:rPr>
              <a:t>            break;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  <a:sym typeface="+mn-ea"/>
              </a:rPr>
              <a:t>            default: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  <a:sym typeface="+mn-ea"/>
              </a:rPr>
              <a:t>                console.log("你输入的数据有误");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  <a:sym typeface="+mn-ea"/>
              </a:rPr>
              <a:t>        }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  <a:sym typeface="+mn-ea"/>
              </a:rPr>
              <a:t>&lt;/script&gt;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     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91299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掌握JavaScript流程控制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27070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3</a:t>
            </a:r>
            <a:r>
              <a:rPr lang="zh-CN" altLang="en-US" sz="2400" b="1">
                <a:solidFill>
                  <a:schemeClr val="bg1"/>
                </a:solidFill>
              </a:rPr>
              <a:t>）循环结构</a:t>
            </a:r>
            <a:endParaRPr lang="zh-CN" altLang="en-US" sz="2400" b="1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while结构</a:t>
            </a:r>
            <a:endParaRPr lang="zh-CN" altLang="en-US" sz="2000">
              <a:solidFill>
                <a:srgbClr val="FF0000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&lt;script&gt;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var i=0;//定义变量i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while(i&lt;5){//判断i是否小于5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console.log("HelloWorld");//如果i小于5执行该代码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i++;//使i自增，再返回while判断i是否小于5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}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&lt;/script&gt;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91299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掌握JavaScript流程控制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298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3</a:t>
            </a:r>
            <a:r>
              <a:rPr lang="zh-CN" altLang="en-US" sz="2400" b="1">
                <a:solidFill>
                  <a:schemeClr val="bg1"/>
                </a:solidFill>
              </a:rPr>
              <a:t>）循环结构</a:t>
            </a:r>
            <a:endParaRPr lang="zh-CN" altLang="en-US" sz="2400" b="1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do-while结构</a:t>
            </a:r>
            <a:endParaRPr lang="zh-CN" altLang="en-US" sz="2000">
              <a:solidFill>
                <a:srgbClr val="FF0000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&lt;script&gt;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var i=1;//定义变量i=1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do{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console.log(i);//控制台输出i的值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i++;//使i自增，i=i+1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}while(i&lt;=10);//判断i是否小于等于10，如果小于等于10则继续执行do…while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			//中的代码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&lt;/script&gt;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91299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掌握JavaScript流程控制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2153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3</a:t>
            </a:r>
            <a:r>
              <a:rPr lang="zh-CN" altLang="en-US" sz="2400" b="1">
                <a:solidFill>
                  <a:schemeClr val="bg1"/>
                </a:solidFill>
              </a:rPr>
              <a:t>）循环结构</a:t>
            </a:r>
            <a:endParaRPr lang="zh-CN" altLang="en-US" sz="2400" b="1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for结构</a:t>
            </a:r>
            <a:endParaRPr lang="zh-CN" altLang="en-US" sz="2000">
              <a:solidFill>
                <a:srgbClr val="FF0000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&lt;script&gt;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for(var i=1;i&lt;=10;i++){//定义变量i=1;判断语句i&lt;=10;i自增，i=i+1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console.log(i);//如果判断语句成立，控制带输出i的值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}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&lt;/script&gt;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91299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掌握JavaScript流程控制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27070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3</a:t>
            </a:r>
            <a:r>
              <a:rPr lang="zh-CN" altLang="en-US" sz="2400" b="1">
                <a:solidFill>
                  <a:schemeClr val="bg1"/>
                </a:solidFill>
              </a:rPr>
              <a:t>）循环结构</a:t>
            </a:r>
            <a:endParaRPr lang="zh-CN" altLang="en-US" sz="2400" b="1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for-in结构</a:t>
            </a:r>
            <a:endParaRPr lang="zh-CN" altLang="en-US" sz="2000">
              <a:solidFill>
                <a:srgbClr val="FF0000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&lt;script&gt;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var arr = [3, 2, 1];//定义一个数组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var i;//定义一个变量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for(i in arr){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console.log("arr["+i+"]="+arr[i]);//控制台输出数组中的值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}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&lt;/script&gt;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91299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掌握JavaScript流程控制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3815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3</a:t>
            </a:r>
            <a:r>
              <a:rPr lang="zh-CN" altLang="en-US" sz="2400" b="1">
                <a:solidFill>
                  <a:schemeClr val="bg1"/>
                </a:solidFill>
              </a:rPr>
              <a:t>）循环结构</a:t>
            </a:r>
            <a:endParaRPr lang="zh-CN" altLang="en-US" sz="2400" b="1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for-in结构</a:t>
            </a:r>
            <a:endParaRPr lang="zh-CN" altLang="en-US" sz="2000">
              <a:solidFill>
                <a:srgbClr val="FF0000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&lt;script&gt;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var person = {//创建一个对象，冰给其添加name,sex,age属性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name: "yutian",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sex: "女",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age: 16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};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var i;//定义一个变量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for(i in person) {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console.log("person[" + i + "] = " + person[i]);//控制台输出对象中的属性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}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&lt;/script&gt;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04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789751"/>
            <a:ext cx="445770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编写JavaScript函数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编写JavaScript函数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147318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内置函数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</a:t>
            </a:r>
            <a:r>
              <a:rPr lang="zh-CN" altLang="en-US" sz="2000">
                <a:solidFill>
                  <a:srgbClr val="FF0000"/>
                </a:solidFill>
              </a:rPr>
              <a:t> alert()函数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&lt;script&gt;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alert("HelloWorld");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&lt;/script&gt;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4" name="图片 24" descr="C:\Users\ADMINI~1\AppData\Local\Temp\ksohtml10008\wps15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530" y="2300605"/>
            <a:ext cx="6933565" cy="40043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编写JavaScript函数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1473180" cy="4369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内置函数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</a:t>
            </a:r>
            <a:r>
              <a:rPr lang="zh-CN" altLang="en-US" sz="2000">
                <a:solidFill>
                  <a:srgbClr val="FF0000"/>
                </a:solidFill>
              </a:rPr>
              <a:t>confirm()函数</a:t>
            </a:r>
            <a:endParaRPr lang="zh-CN" altLang="en-US" sz="2000">
              <a:solidFill>
                <a:srgbClr val="FF0000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&lt;script&gt;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if(confirm("是否删除数据")==true){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console.log("确定");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}else{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console.log("取消");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}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&lt;/script&gt;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3" name="图片 23" descr="C:\Users\ADMINI~1\AppData\Local\Temp\ksohtml10008\wps16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2580" y="1703070"/>
            <a:ext cx="6459855" cy="4601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编写JavaScript函数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1473180" cy="3815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内置函数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</a:t>
            </a:r>
            <a:r>
              <a:rPr lang="zh-CN" altLang="en-US" sz="2000">
                <a:solidFill>
                  <a:srgbClr val="FF0000"/>
                </a:solidFill>
              </a:rPr>
              <a:t>parseFloat()函数</a:t>
            </a:r>
            <a:endParaRPr lang="zh-CN" altLang="en-US" sz="2000">
              <a:solidFill>
                <a:srgbClr val="FF0000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&lt;script&gt;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var str="123";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console.log(typeof str);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str=parseFloat(str);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console.log(typeof str);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&lt;/script&gt;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2" name="图片 22" descr="C:\Users\ADMINI~1\AppData\Local\Temp\ksohtml10008\wps17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980" y="1651000"/>
            <a:ext cx="7168515" cy="3940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01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813246"/>
            <a:ext cx="445770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了解JavaScript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编写JavaScript函数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1473180" cy="27070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内置函数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</a:t>
            </a:r>
            <a:r>
              <a:rPr lang="zh-CN" altLang="en-US" sz="2000">
                <a:solidFill>
                  <a:srgbClr val="FF0000"/>
                </a:solidFill>
              </a:rPr>
              <a:t>parseInt()函数</a:t>
            </a:r>
            <a:endParaRPr lang="zh-CN" altLang="en-US" sz="2000">
              <a:solidFill>
                <a:srgbClr val="FF0000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&lt;script&gt;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console.log(parseInt("F",16));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&lt;/script&gt;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1" name="图片 21" descr="C:\Users\ADMINI~1\AppData\Local\Temp\ksohtml10008\wps18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145" y="1699260"/>
            <a:ext cx="6718935" cy="400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编写JavaScript函数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1473180" cy="3261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内置函数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</a:t>
            </a:r>
            <a:r>
              <a:rPr lang="zh-CN" altLang="en-US" sz="2000">
                <a:solidFill>
                  <a:srgbClr val="FF0000"/>
                </a:solidFill>
              </a:rPr>
              <a:t>prompt()函数</a:t>
            </a:r>
            <a:endParaRPr lang="zh-CN" altLang="en-US" sz="2000">
              <a:solidFill>
                <a:srgbClr val="FF0000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&lt;script&gt;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var a=prompt();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if(a==true){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console.log(a);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}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&lt;/script&gt;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0" name="图片 20" descr="C:\Users\ADMINI~1\AppData\Local\Temp\ksohtml10008\wps19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990" y="1737360"/>
            <a:ext cx="6800215" cy="42792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编写JavaScript函数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1473180" cy="3261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内置函数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</a:t>
            </a:r>
            <a:r>
              <a:rPr lang="zh-CN" altLang="en-US" sz="2000">
                <a:solidFill>
                  <a:srgbClr val="FF0000"/>
                </a:solidFill>
              </a:rPr>
              <a:t>prompt()函数</a:t>
            </a:r>
            <a:endParaRPr lang="zh-CN" altLang="en-US" sz="2000">
              <a:solidFill>
                <a:srgbClr val="FF0000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&lt;script&gt;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var a=prompt();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if(a==true){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console.log(a);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}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&lt;/script&gt;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0" name="图片 20" descr="C:\Users\ADMINI~1\AppData\Local\Temp\ksohtml10008\wps19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920" y="1332230"/>
            <a:ext cx="5209540" cy="2617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图片 19" descr="C:\Users\ADMINI~1\AppData\Local\Temp\ksohtml10008\wps2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920" y="3949700"/>
            <a:ext cx="5208905" cy="27501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编写JavaScript函数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381760"/>
            <a:ext cx="11473180" cy="298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内置函数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</a:t>
            </a:r>
            <a:r>
              <a:rPr lang="zh-CN" altLang="en-US" sz="2000">
                <a:solidFill>
                  <a:srgbClr val="FF0000"/>
                </a:solidFill>
              </a:rPr>
              <a:t>sort()函数</a:t>
            </a:r>
            <a:endParaRPr lang="zh-CN" altLang="en-US" sz="2000">
              <a:solidFill>
                <a:srgbClr val="FF0000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&lt;script&gt;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var arr=[3,2,7,5,1,6,8,9,4];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arr=arr.sort();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arr=arr.reverse();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console.log(arr);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&lt;/script&gt;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8" name="图片 18" descr="C:\Users\ADMINI~1\AppData\Local\Temp\ksohtml10008\wps21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115" y="1542415"/>
            <a:ext cx="6593840" cy="47256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编写JavaScript函数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4345" y="1381760"/>
            <a:ext cx="5064125" cy="5754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内置函数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</a:t>
            </a:r>
            <a:r>
              <a:rPr lang="zh-CN" altLang="en-US" sz="2000">
                <a:solidFill>
                  <a:srgbClr val="FF0000"/>
                </a:solidFill>
              </a:rPr>
              <a:t>getDay()函数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&lt;script&gt;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var date=new Date();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var week=date.getDay();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switch(week){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case 0: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    console.log("星期日");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break;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case 1: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    console.log("星期一");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break;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case 2: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    console.log("星期二");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break;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case 3: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    console.log("星期三");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break;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46115" y="1381760"/>
            <a:ext cx="506412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内置函数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      case 4: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    console.log("星期四");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break;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case 5: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    console.log("星期五");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break;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case 6: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    console.log("星期六");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    break;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  }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&lt;/script&gt;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编写JavaScript函数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4345" y="1381760"/>
            <a:ext cx="863092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自定义函数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function 函数名(){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//语句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}           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var fun=function (){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//语句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};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78718" y="2105321"/>
            <a:ext cx="2234565" cy="70675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789751"/>
            <a:ext cx="445770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JavaScript事件处理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5.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JavaScript事件处理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950" y="1381760"/>
            <a:ext cx="8630920" cy="3815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事件绑定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在DOM元素中直接绑定</a:t>
            </a:r>
            <a:endParaRPr lang="zh-CN" altLang="en-US" sz="2000">
              <a:solidFill>
                <a:srgbClr val="FF0000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&lt;body&gt;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&lt;input type="button" value="按钮" onclick="fun()"&gt;//点击按钮在script中调用fun函数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&lt;script&gt;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function fun(){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    console.log("HelloChina");//控制台输出HelloChina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}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&lt;/script&gt;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&lt;/body&gt;</a:t>
            </a:r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15" name="图片 15" descr="C:\Users\ADMINI~1\AppData\Local\Temp\ksohtml10008\wps24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280" y="4297045"/>
            <a:ext cx="5688965" cy="25609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5.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JavaScript事件处理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950" y="1381760"/>
            <a:ext cx="8630920" cy="3815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事件绑定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在JavaScript代码中绑定</a:t>
            </a:r>
            <a:endParaRPr lang="zh-CN" altLang="en-US" sz="2000">
              <a:solidFill>
                <a:srgbClr val="FF0000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&lt;body&gt;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&lt;input id="id" type="button" value="按钮"&gt;//给按钮添加id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&lt;script&gt;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var id=document.getElementById("id");//获取id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id.onclick=function(){//为id添加点击事件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    console.log("HelloWorld");//点击按钮控制台输出HelloWorld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}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&lt;/script&gt;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&lt;/body&gt;</a:t>
            </a:r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14" name="图片 14" descr="C:\Users\ADMINI~1\AppData\Local\Temp\ksohtml10008\wps25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560" y="4261485"/>
            <a:ext cx="5987415" cy="2442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5.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JavaScript事件处理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950" y="1381760"/>
            <a:ext cx="8630920" cy="47390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常见JavaScript的事件处理及用法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鼠标事件</a:t>
            </a:r>
            <a:endParaRPr lang="zh-CN" altLang="en-US" sz="2000">
              <a:solidFill>
                <a:srgbClr val="FF0000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&lt;body&gt;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&lt;input id="id" type="button" value="按钮"&gt;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&lt;script&gt;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var id=document.getElementById("id");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id.onmouseover=function(){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    console.log("鼠标移入");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}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id.onmouseout=function(){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    console.log("鼠标移出");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}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&lt;/script&gt;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&lt;/body&gt;</a:t>
            </a:r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13" name="图片 13" descr="C:\Users\ADMINI~1\AppData\Local\Temp\ksohtml10008\wps26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905" y="1684655"/>
            <a:ext cx="5337810" cy="46253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662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了解JavaScript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77552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）JavaScript语言的特点</a:t>
            </a:r>
            <a:endParaRPr lang="zh-CN" altLang="en-US" sz="2400" b="1">
              <a:solidFill>
                <a:schemeClr val="bg1"/>
              </a:solidFill>
            </a:endParaRPr>
          </a:p>
          <a:p>
            <a:pPr marL="800100" lvl="1" indent="-3429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bg1"/>
                </a:solidFill>
              </a:rPr>
              <a:t>简单性：JavaScript的变量类型是采用弱类型，并未使用严格的数据类型。</a:t>
            </a:r>
            <a:endParaRPr lang="zh-CN" altLang="en-US" sz="2000">
              <a:solidFill>
                <a:schemeClr val="bg1"/>
              </a:solidFill>
            </a:endParaRPr>
          </a:p>
          <a:p>
            <a:pPr marL="800100" lvl="1" indent="-3429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bg1"/>
                </a:solidFill>
              </a:rPr>
              <a:t>动态性：JavaScript可以直接对用户或客户输入做出响应，无须经过Web服务程序。它对用户的反映响应，是采用以事件驱动的方式进行的。</a:t>
            </a:r>
            <a:endParaRPr lang="zh-CN" altLang="en-US" sz="2000">
              <a:solidFill>
                <a:schemeClr val="bg1"/>
              </a:solidFill>
            </a:endParaRPr>
          </a:p>
          <a:p>
            <a:pPr marL="800100" lvl="1" indent="-3429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bg1"/>
                </a:solidFill>
              </a:rPr>
              <a:t>跨平台性：JavaScript是依赖于浏览器本身，与操作环境无关，只要能运行浏览器的计算机，并支持JavaScript的浏览器就可正确执行。</a:t>
            </a:r>
            <a:endParaRPr lang="zh-CN" altLang="en-US" sz="2000">
              <a:solidFill>
                <a:schemeClr val="bg1"/>
              </a:solidFill>
            </a:endParaRPr>
          </a:p>
          <a:p>
            <a:pPr marL="800100" lvl="1" indent="-3429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bg1"/>
                </a:solidFill>
              </a:rPr>
              <a:t>安全性：JavaScript不允许访问本地的硬盘，并不能将数据存入到服务器上，不允许对网络文档进行修改和删除，只能通过浏览器实现信息浏览或动态交互。有效地防止数据的丢失。</a:t>
            </a:r>
            <a:endParaRPr lang="zh-CN" altLang="en-US" sz="2000">
              <a:solidFill>
                <a:schemeClr val="bg1"/>
              </a:solidFill>
            </a:endParaRPr>
          </a:p>
          <a:p>
            <a:pPr marL="800100" lvl="1" indent="-3429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bg1"/>
                </a:solidFill>
              </a:rPr>
              <a:t>脚本语言：JavaScript是一种脚本语言，它采用小程序段的方式实现编程。JavaScript是一种解释性语言，它提供了一个易的开发过程。</a:t>
            </a:r>
            <a:endParaRPr lang="zh-CN" altLang="en-US" sz="2000">
              <a:solidFill>
                <a:schemeClr val="bg1"/>
              </a:solidFill>
            </a:endParaRPr>
          </a:p>
          <a:p>
            <a:pPr marL="800100" lvl="1" indent="-3429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bg1"/>
                </a:solidFill>
              </a:rPr>
              <a:t>面向对象的语言：JavaScript是一种基于对象的语言。它能运用自己已经创建的对象。</a:t>
            </a:r>
            <a:endParaRPr lang="zh-CN" altLang="en-US" sz="2000">
              <a:solidFill>
                <a:schemeClr val="bg1"/>
              </a:solidFill>
            </a:endParaRPr>
          </a:p>
          <a:p>
            <a:pPr marL="285750" indent="-285750"/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5.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JavaScript事件处理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950" y="1381760"/>
            <a:ext cx="8630920" cy="3815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常见JavaScript的事件处理及用法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onchange内容变化事件</a:t>
            </a:r>
            <a:endParaRPr lang="zh-CN" altLang="en-US" sz="2000">
              <a:solidFill>
                <a:srgbClr val="FF0000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&lt;body&gt;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&lt;input id="id" type="text" placeholder="请输入信息"&gt;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&lt;script&gt;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var id=document.getElementById("id");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id.onchange=function(){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    console.log("内容改变");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}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&lt;/script&gt;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&lt;/body&gt;</a:t>
            </a:r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11" name="图片 11" descr="C:\Users\ADMINI~1\AppData\Local\Temp\ksohtml10008\wps28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175" y="3200400"/>
            <a:ext cx="5744845" cy="35693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5.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JavaScript事件处理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950" y="1381760"/>
            <a:ext cx="8630920" cy="3815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常见JavaScript的事件处理及用法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ondblclick双击事件</a:t>
            </a:r>
            <a:endParaRPr lang="zh-CN" altLang="en-US" sz="2000">
              <a:solidFill>
                <a:srgbClr val="FF0000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&lt;body&gt;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&lt;input id="id" type="button" value="按钮"&gt;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&lt;script&gt;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var id=document.getElementById("id");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id.ondblclick=function(){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    console.log("HelloWorld");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}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&lt;/script&gt;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&lt;/body&gt;</a:t>
            </a:r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10" name="图片 10" descr="C:\Users\ADMINI~1\AppData\Local\Temp\ksohtml10008\wps29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410" y="1499235"/>
            <a:ext cx="5375275" cy="48247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5.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JavaScript事件处理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950" y="1381760"/>
            <a:ext cx="8630920" cy="47390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常见JavaScript的事件处理及用法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焦点事件</a:t>
            </a:r>
            <a:endParaRPr lang="zh-CN" altLang="en-US" sz="2000">
              <a:solidFill>
                <a:srgbClr val="FF0000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&lt;body&gt;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&lt;input id="id" type="input" placeholder="请输入内容"&gt;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&lt;script&gt;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var id=document.getElementById("id");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id.onfocus=function(){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    console.log("获取焦点");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}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id.onblur=function(){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    console.log("失去焦点");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}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&lt;/script&gt;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&lt;/body&gt;</a:t>
            </a:r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9" name="图片 9" descr="C:\Users\ADMINI~1\AppData\Local\Temp\ksohtml10008\wps30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555" y="1381760"/>
            <a:ext cx="4152900" cy="2228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8" descr="C:\Users\ADMINI~1\AppData\Local\Temp\ksohtml10008\wps3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455" y="3882390"/>
            <a:ext cx="4191000" cy="23945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78718" y="2105321"/>
            <a:ext cx="2234565" cy="70675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6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25215" y="2811780"/>
            <a:ext cx="541020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使用JavaScript常用对象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89902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6.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使用JavaScript常用对象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950" y="1381760"/>
            <a:ext cx="863092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string对象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concat()函数</a:t>
            </a:r>
            <a:endParaRPr lang="zh-CN" altLang="en-US" sz="2000">
              <a:solidFill>
                <a:srgbClr val="FF0000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&lt;script&gt;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var b=[1,2,3];//创建数组b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var c=[4,5,6];//创建数组c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console.log(b.concat(c));//将数组b和c合并，并在控制台输出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&lt;/script&gt;</a:t>
            </a:r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7" name="图片 7" descr="C:\Users\ADMINI~1\AppData\Local\Temp\ksohtml10008\wps32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035" y="3688080"/>
            <a:ext cx="6529705" cy="3169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89902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6.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使用JavaScript常用对象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950" y="1381760"/>
            <a:ext cx="8630920" cy="2276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string对象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charAt()函数</a:t>
            </a:r>
            <a:endParaRPr lang="zh-CN" altLang="en-US" sz="2000">
              <a:solidFill>
                <a:srgbClr val="FF0000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&lt;script&gt;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var str="HelloWorld";//定义字符串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console.log(str.charAt(4));//获取字符串第五个字母并在输出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&lt;/script&gt;</a:t>
            </a:r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6" name="图片 6" descr="C:\Users\ADMINI~1\AppData\Local\Temp\ksohtml10008\wps33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75" y="3380740"/>
            <a:ext cx="6649085" cy="3336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89902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6.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使用JavaScript常用对象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950" y="1381760"/>
            <a:ext cx="863092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string对象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replace()函数</a:t>
            </a:r>
            <a:endParaRPr lang="zh-CN" altLang="en-US" sz="2000">
              <a:solidFill>
                <a:srgbClr val="FF0000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&lt;script&gt;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var str="HelloWorld";//定义变量str=HelloWorld”       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str=str.replace("World","China");//将World替换为China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console.log(str);//控制台输出str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&lt;/script&gt;</a:t>
            </a:r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2" name="图片 5" descr="C:\Users\ADMINI~1\AppData\Local\Temp\ksohtml10008\wps34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635" y="3390900"/>
            <a:ext cx="6625590" cy="335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89902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6.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使用JavaScript常用对象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950" y="1381760"/>
            <a:ext cx="8630920" cy="56622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string对象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大小写转换函数</a:t>
            </a:r>
            <a:endParaRPr lang="zh-CN" altLang="en-US" sz="2000">
              <a:solidFill>
                <a:srgbClr val="FF0000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&lt;script&gt;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var str1="HelLo WOrLd";//定义变量str1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var str2="hello WORLD";//定义变量str2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var str3="HELLO world";//定义变量str3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if(str1.toLocaleLowerCase==str2.toLocaleLowerCase){ //判断str1和str2转换为小写后//是否相等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    console.log("两个字符串一样");        }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if(str1.toLocaleUpperCase==str3.toLocaleUpperCase){ //判断str1和str3转换为大写后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												   //是否相等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    console.log("两个字符串一样");//如果相等控制台输出两个字符串一样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}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&lt;/script&gt;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89902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6.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使用JavaScript常用对象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950" y="1381760"/>
            <a:ext cx="863092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Math对象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floor()函数</a:t>
            </a:r>
            <a:endParaRPr lang="zh-CN" altLang="en-US" sz="2000">
              <a:solidFill>
                <a:srgbClr val="FF0000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&lt;script&gt;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var num=10.10;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var ans=Math.floor(num);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console.log(ans);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&lt;/script&gt;</a:t>
            </a:r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3" name="图片 3" descr="C:\Users\ADMINI~1\AppData\Local\Temp\ksohtml10008\wps36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632585"/>
            <a:ext cx="6062345" cy="469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89902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6.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使用JavaScript常用对象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950" y="1381760"/>
            <a:ext cx="8630920" cy="28917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Math对象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最值函数</a:t>
            </a:r>
            <a:endParaRPr lang="zh-CN" altLang="en-US" sz="2000">
              <a:solidFill>
                <a:srgbClr val="FF0000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&lt;script&gt;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var a=5;//定义变量a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var b=9;//定义变量b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console.log(Math.max(a,b));//控制台输出a,b中的最大值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console.log(Math.min(a,b));//控制台输出a,b中的最小值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&lt;/script&gt;</a:t>
            </a:r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2" name="图片 2" descr="C:\Users\ADMINI~1\AppData\Local\Temp\ksohtml10008\wps37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395" y="3882390"/>
            <a:ext cx="5716905" cy="29756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662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了解JavaScript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）JavaScript语言的基本语法</a:t>
            </a:r>
            <a:endParaRPr lang="zh-CN" altLang="en-US" sz="2400" b="1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</a:rPr>
              <a:t>基础原则</a:t>
            </a:r>
            <a:endParaRPr lang="zh-CN" altLang="en-US" sz="2000">
              <a:solidFill>
                <a:srgbClr val="FF0000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严格区分大小写;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每一条语句以分号(;)结尾；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可以利用空格和换行对代码格式化；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标识符名字可以含有字母、数字、_、$，不能以数字开头不能使用关键字。</a:t>
            </a:r>
            <a:endParaRPr lang="zh-CN" altLang="en-US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>
              <a:solidFill>
                <a:schemeClr val="bg1"/>
              </a:solidFill>
            </a:endParaRPr>
          </a:p>
          <a:p>
            <a:pPr marL="285750" indent="-285750"/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89902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6.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使用JavaScript常用对象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950" y="1381760"/>
            <a:ext cx="8630920" cy="2276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Math对象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sqrt()函数</a:t>
            </a:r>
            <a:endParaRPr lang="zh-CN" altLang="en-US" sz="2000">
              <a:solidFill>
                <a:srgbClr val="FF0000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&lt;script&gt;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var ans=Math.sqrt(4);//ans等于4的平方根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        console.log(ans);//控制台输出ans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&lt;/script&gt;</a:t>
            </a:r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3" name="图片 1" descr="C:\Users\ADMINI~1\AppData\Local\Temp\ksohtml10008\wps38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0" y="3034665"/>
            <a:ext cx="6354445" cy="36442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4222" y="2007993"/>
            <a:ext cx="7373150" cy="1685735"/>
            <a:chOff x="624222" y="2007993"/>
            <a:chExt cx="7373150" cy="1685735"/>
          </a:xfrm>
        </p:grpSpPr>
        <p:sp>
          <p:nvSpPr>
            <p:cNvPr id="9" name="PA_矩形 6"/>
            <p:cNvSpPr/>
            <p:nvPr>
              <p:custDataLst>
                <p:tags r:id="rId1"/>
              </p:custDataLst>
            </p:nvPr>
          </p:nvSpPr>
          <p:spPr>
            <a:xfrm rot="2700000">
              <a:off x="4245793" y="3520948"/>
              <a:ext cx="172780" cy="1727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0" name="PA_直接连接符 8"/>
            <p:cNvCxnSpPr/>
            <p:nvPr>
              <p:custDataLst>
                <p:tags r:id="rId2"/>
              </p:custDataLst>
            </p:nvPr>
          </p:nvCxnSpPr>
          <p:spPr>
            <a:xfrm flipH="1">
              <a:off x="2726971" y="3607338"/>
              <a:ext cx="1367849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PA_直接连接符 9"/>
            <p:cNvCxnSpPr/>
            <p:nvPr>
              <p:custDataLst>
                <p:tags r:id="rId3"/>
              </p:custDataLst>
            </p:nvPr>
          </p:nvCxnSpPr>
          <p:spPr>
            <a:xfrm flipH="1">
              <a:off x="4584367" y="3607338"/>
              <a:ext cx="1310256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624222" y="2403143"/>
              <a:ext cx="737315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zh-CN" altLang="en-US" sz="6000" spc="100" dirty="0" smtClean="0">
                  <a:solidFill>
                    <a:prstClr val="white"/>
                  </a:solidFill>
                  <a:effectLst>
                    <a:outerShdw blurRad="88900" dist="50800" dir="2700000" algn="tl" rotWithShape="0">
                      <a:prstClr val="black">
                        <a:alpha val="65000"/>
                      </a:prstClr>
                    </a:outerShdw>
                  </a:effectLst>
                  <a:cs typeface="+mn-ea"/>
                  <a:sym typeface="+mn-lt"/>
                </a:rPr>
                <a:t>感</a:t>
              </a:r>
              <a:r>
                <a:rPr lang="zh-CN" altLang="en-US" sz="6000" spc="100" dirty="0">
                  <a:solidFill>
                    <a:prstClr val="white"/>
                  </a:solidFill>
                  <a:effectLst>
                    <a:outerShdw blurRad="88900" dist="50800" dir="2700000" algn="tl" rotWithShape="0">
                      <a:prstClr val="black">
                        <a:alpha val="65000"/>
                      </a:prstClr>
                    </a:outerShdw>
                  </a:effectLst>
                  <a:cs typeface="+mn-ea"/>
                  <a:sym typeface="+mn-lt"/>
                </a:rPr>
                <a:t>谢一路有你</a:t>
              </a:r>
              <a:endParaRPr kumimoji="0" lang="zh-CN" altLang="en-US" sz="6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88900" dist="50800" dir="2700000" algn="tl" rotWithShape="0">
                    <a:prstClr val="black">
                      <a:alpha val="65000"/>
                    </a:prst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796761" y="2007993"/>
              <a:ext cx="30280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662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了解JavaScript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4384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）JavaScript语言的基本语法</a:t>
            </a:r>
            <a:endParaRPr lang="zh-CN" altLang="en-US" sz="2400" b="1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</a:rPr>
              <a:t>变量和常量</a:t>
            </a:r>
            <a:endParaRPr lang="zh-CN" altLang="en-US" sz="2000">
              <a:solidFill>
                <a:srgbClr val="FF0000"/>
              </a:solidFill>
            </a:endParaRPr>
          </a:p>
          <a:p>
            <a:pPr lvl="2"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</a:rPr>
              <a:t>JavaScript变量分为基本变量和引用变量。基本类型变量有字符串类型String、数值类型Number，布尔值类型Boolean、空值Null、未定义Undefined…基本类型保存在栈中。引用类型有Object 类型、Array 类型、Date 类型、RegExp 类型、Function 类型等。</a:t>
            </a:r>
            <a:endParaRPr lang="zh-CN" altLang="en-US">
              <a:solidFill>
                <a:schemeClr val="bg1"/>
              </a:solidFill>
            </a:endParaRPr>
          </a:p>
          <a:p>
            <a:pPr lvl="2"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</a:rPr>
              <a:t>常量是一些不可变的值，如果一个变量的值只能被赋予一次，初次赋值之后就不能改变。常量通常用全大写字母来命名，如果名字包含多个单词则用下划线隔开。</a:t>
            </a:r>
            <a:endParaRPr lang="zh-CN" altLang="en-US">
              <a:solidFill>
                <a:schemeClr val="bg1"/>
              </a:solidFill>
            </a:endParaRPr>
          </a:p>
          <a:p>
            <a:pPr marL="285750" indent="-285750"/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662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了解JavaScript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66008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）JavaScript语言的基本语法</a:t>
            </a:r>
            <a:endParaRPr lang="zh-CN" altLang="en-US" sz="2400" b="1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</a:rPr>
              <a:t>JavaScript运算符</a:t>
            </a:r>
            <a:endParaRPr lang="zh-CN" altLang="en-US" sz="2000">
              <a:solidFill>
                <a:srgbClr val="FF0000"/>
              </a:solidFill>
            </a:endParaRPr>
          </a:p>
          <a:p>
            <a:pPr marL="1200150" lvl="2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算术运算符：包括加（+）、减（-）、乘（*）、除（/）、取余（求模%）、自加（++）和自减（- -）；</a:t>
            </a:r>
            <a:endParaRPr lang="zh-CN" altLang="en-US">
              <a:solidFill>
                <a:schemeClr val="bg1"/>
              </a:solidFill>
            </a:endParaRPr>
          </a:p>
          <a:p>
            <a:pPr marL="1200150" lvl="2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关系运算符：包括大于（&gt;）、小于（&lt;）、等于（==）、大于等于（&gt;=）、小于等于（&lt;=）和不等于（！=）；</a:t>
            </a:r>
            <a:endParaRPr lang="zh-CN" altLang="en-US">
              <a:solidFill>
                <a:schemeClr val="bg1"/>
              </a:solidFill>
            </a:endParaRPr>
          </a:p>
          <a:p>
            <a:pPr marL="1200150" lvl="2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位运算符：包括与（&amp;）、异或（^）、或（|）、取反（~）、左移（&lt;&lt;）、右移（&gt;&gt;）和右移补零（&gt;&gt;&gt;）；</a:t>
            </a:r>
            <a:endParaRPr lang="zh-CN" altLang="en-US">
              <a:solidFill>
                <a:schemeClr val="bg1"/>
              </a:solidFill>
            </a:endParaRPr>
          </a:p>
          <a:p>
            <a:pPr marL="1200150" lvl="2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逻辑运算符：包括逻辑与（&amp;&amp;）、逻辑或（||）和逻辑非（！）；</a:t>
            </a:r>
            <a:endParaRPr lang="zh-CN" altLang="en-US">
              <a:solidFill>
                <a:schemeClr val="bg1"/>
              </a:solidFill>
            </a:endParaRPr>
          </a:p>
          <a:p>
            <a:pPr marL="1200150" lvl="2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赋值运算符：包括赋值运算符（=）、加赋值（+=）、减赋值（-=）、乘赋值（*=）、除赋值（/=）、取模赋值（%=）和按位赋值；</a:t>
            </a:r>
            <a:endParaRPr lang="zh-CN" altLang="en-US">
              <a:solidFill>
                <a:schemeClr val="bg1"/>
              </a:solidFill>
            </a:endParaRPr>
          </a:p>
          <a:p>
            <a:pPr marL="1200150" lvl="2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一元运算符：一元运算符只需要一个操作。正号(+)、负号(-)；</a:t>
            </a:r>
            <a:endParaRPr lang="zh-CN" altLang="en-US">
              <a:solidFill>
                <a:schemeClr val="bg1"/>
              </a:solidFill>
            </a:endParaRPr>
          </a:p>
          <a:p>
            <a:pPr marL="1200150" lvl="2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条件运算符：条件运算符语法为：条件表达式？语句1：语句2。</a:t>
            </a:r>
            <a:endParaRPr lang="zh-CN" altLang="en-US">
              <a:solidFill>
                <a:schemeClr val="bg1"/>
              </a:solidFill>
            </a:endParaRPr>
          </a:p>
          <a:p>
            <a:pPr marL="285750" indent="-285750"/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662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了解JavaScript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4107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）JavaScript语言的基本语法</a:t>
            </a:r>
            <a:endParaRPr lang="zh-CN" altLang="en-US" sz="2400" b="1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</a:rPr>
              <a:t>数组</a:t>
            </a:r>
            <a:endParaRPr lang="zh-CN" altLang="en-US" sz="2000">
              <a:solidFill>
                <a:srgbClr val="FF0000"/>
              </a:solidFill>
            </a:endParaRPr>
          </a:p>
          <a:p>
            <a:pPr lvl="2"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</a:rPr>
              <a:t>JavaScript提供了丰富的数组操作方法，下面介绍常用的四个方法：</a:t>
            </a:r>
            <a:endParaRPr lang="zh-CN" altLang="en-US">
              <a:solidFill>
                <a:schemeClr val="bg1"/>
              </a:solidFill>
            </a:endParaRPr>
          </a:p>
          <a:p>
            <a:pPr lvl="2"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</a:rPr>
              <a:t>	push ()该方法可以向数组的末尾添加一个或多个元素，并返回数组的长度；</a:t>
            </a:r>
            <a:endParaRPr lang="zh-CN" altLang="en-US">
              <a:solidFill>
                <a:schemeClr val="bg1"/>
              </a:solidFill>
            </a:endParaRPr>
          </a:p>
          <a:p>
            <a:pPr lvl="2"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</a:rPr>
              <a:t>	pop()该方法可以删除数组的最后一个元素；</a:t>
            </a:r>
            <a:endParaRPr lang="zh-CN" altLang="en-US">
              <a:solidFill>
                <a:schemeClr val="bg1"/>
              </a:solidFill>
            </a:endParaRPr>
          </a:p>
          <a:p>
            <a:pPr lvl="2"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</a:rPr>
              <a:t>	unshift()该方法向数组开头添加一个或多个元素，并返回新的数组长度；</a:t>
            </a:r>
            <a:endParaRPr lang="zh-CN" altLang="en-US">
              <a:solidFill>
                <a:schemeClr val="bg1"/>
              </a:solidFill>
            </a:endParaRPr>
          </a:p>
          <a:p>
            <a:pPr lvl="2"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</a:rPr>
              <a:t>	shift()该方法可以删除第一个元素，并将被删除的元素作为返回值返回。</a:t>
            </a:r>
            <a:endParaRPr lang="zh-CN" altLang="en-US">
              <a:solidFill>
                <a:schemeClr val="bg1"/>
              </a:solidFill>
            </a:endParaRPr>
          </a:p>
          <a:p>
            <a:pPr marL="285750" indent="-285750"/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662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了解JavaScript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66008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）JavaScript语言的基本语法</a:t>
            </a:r>
            <a:endParaRPr lang="zh-CN" altLang="en-US" sz="2400" b="1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</a:rPr>
              <a:t>对象</a:t>
            </a:r>
            <a:endParaRPr lang="zh-CN" altLang="en-US" sz="2000">
              <a:solidFill>
                <a:srgbClr val="FF0000"/>
              </a:solidFill>
            </a:endParaRPr>
          </a:p>
          <a:p>
            <a:pPr lvl="2"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</a:rPr>
              <a:t>JavaScript 中的所有事物都是对象：字符串、数字、数组、日期，等等。在 JavaScript 中，对象是拥有属性和方法的数据。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sym typeface="+mn-ea"/>
              </a:rPr>
              <a:t>函数</a:t>
            </a:r>
            <a:endParaRPr lang="zh-CN" altLang="en-US">
              <a:solidFill>
                <a:srgbClr val="FF0000"/>
              </a:solidFill>
              <a:sym typeface="+mn-ea"/>
            </a:endParaRPr>
          </a:p>
          <a:p>
            <a:pPr lvl="2"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sym typeface="+mn-ea"/>
              </a:rPr>
              <a:t>函数是由事件驱动的或者当它被调用时执行的可重复使用的代码块。JavaScript函数语法，函数就是包裹在花括号中的代码块，前面使用关键词 function： 当调用该函数时，会执行函数内的代码。可以在某事件发生时直接调用函数（比如当用户点击按钮时），并且可由 JavaScript 在任何位置进行调用。</a:t>
            </a:r>
            <a:endParaRPr lang="zh-CN" altLang="en-US">
              <a:solidFill>
                <a:schemeClr val="bg1"/>
              </a:solidFill>
              <a:sym typeface="+mn-ea"/>
            </a:endParaRPr>
          </a:p>
          <a:p>
            <a:pPr marL="742950" lvl="1" indent="-285750" fontAlgn="auto"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sym typeface="+mn-ea"/>
              </a:rPr>
              <a:t>事件</a:t>
            </a:r>
            <a:endParaRPr lang="zh-CN" altLang="en-US">
              <a:solidFill>
                <a:srgbClr val="FF0000"/>
              </a:solidFill>
              <a:sym typeface="+mn-ea"/>
            </a:endParaRPr>
          </a:p>
          <a:p>
            <a:pPr lvl="2"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sym typeface="+mn-ea"/>
              </a:rPr>
              <a:t>JavaScript与HTML之间的交互是通过事件实现的。事件是文档或浏览器窗口中发生的一些特定的交互瞬间。</a:t>
            </a:r>
            <a:endParaRPr lang="zh-CN" altLang="en-US">
              <a:solidFill>
                <a:schemeClr val="bg1"/>
              </a:solidFill>
              <a:sym typeface="+mn-ea"/>
            </a:endParaRPr>
          </a:p>
          <a:p>
            <a:pPr lvl="2"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  <a:p>
            <a:pPr marL="285750" indent="-285750"/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KSO_WM_DIAGRAM_VIRTUALLY_FRAME" val="{&quot;height&quot;:315.14029950188666,&quot;left&quot;:69.93401574803147,&quot;top&quot;:140.80488961913548,&quot;width&quot;:798.6100787401575}"/>
</p:tagLst>
</file>

<file path=ppt/tags/tag11.xml><?xml version="1.0" encoding="utf-8"?>
<p:tagLst xmlns:p="http://schemas.openxmlformats.org/presentationml/2006/main">
  <p:tag name="MH" val="20170712121058"/>
  <p:tag name="MH_LIBRARY" val="GRAPHIC"/>
  <p:tag name="MH_ORDER" val="Freeform 92"/>
  <p:tag name="KSO_WM_DIAGRAM_VIRTUALLY_FRAME" val="{&quot;height&quot;:315.14029950188666,&quot;left&quot;:69.93401574803147,&quot;top&quot;:140.80488961913548,&quot;width&quot;:798.6100787401575}"/>
</p:tagLst>
</file>

<file path=ppt/tags/tag12.xml><?xml version="1.0" encoding="utf-8"?>
<p:tagLst xmlns:p="http://schemas.openxmlformats.org/presentationml/2006/main">
  <p:tag name="MH" val="20170712121058"/>
  <p:tag name="MH_LIBRARY" val="GRAPHIC"/>
  <p:tag name="MH_ORDER" val="Oval 46"/>
  <p:tag name="KSO_WM_DIAGRAM_VIRTUALLY_FRAME" val="{&quot;height&quot;:315.14029950188666,&quot;left&quot;:69.93401574803147,&quot;top&quot;:140.80488961913548,&quot;width&quot;:798.6100787401575}"/>
</p:tagLst>
</file>

<file path=ppt/tags/tag13.xml><?xml version="1.0" encoding="utf-8"?>
<p:tagLst xmlns:p="http://schemas.openxmlformats.org/presentationml/2006/main">
  <p:tag name="KSO_WM_DIAGRAM_VIRTUALLY_FRAME" val="{&quot;height&quot;:315.14029950188666,&quot;left&quot;:69.93401574803147,&quot;top&quot;:140.80488961913548,&quot;width&quot;:798.6100787401575}"/>
</p:tagLst>
</file>

<file path=ppt/tags/tag14.xml><?xml version="1.0" encoding="utf-8"?>
<p:tagLst xmlns:p="http://schemas.openxmlformats.org/presentationml/2006/main">
  <p:tag name="KSO_WM_DIAGRAM_VIRTUALLY_FRAME" val="{&quot;height&quot;:315.14029950188666,&quot;left&quot;:69.93401574803147,&quot;top&quot;:140.80488961913548,&quot;width&quot;:798.6100787401575}"/>
</p:tagLst>
</file>

<file path=ppt/tags/tag15.xml><?xml version="1.0" encoding="utf-8"?>
<p:tagLst xmlns:p="http://schemas.openxmlformats.org/presentationml/2006/main">
  <p:tag name="MH" val="20170712121058"/>
  <p:tag name="MH_LIBRARY" val="GRAPHIC"/>
  <p:tag name="MH_ORDER" val="Freeform 95"/>
  <p:tag name="KSO_WM_DIAGRAM_VIRTUALLY_FRAME" val="{&quot;height&quot;:315.14029950188666,&quot;left&quot;:69.93401574803147,&quot;top&quot;:140.80488961913548,&quot;width&quot;:798.6100787401575}"/>
</p:tagLst>
</file>

<file path=ppt/tags/tag16.xml><?xml version="1.0" encoding="utf-8"?>
<p:tagLst xmlns:p="http://schemas.openxmlformats.org/presentationml/2006/main">
  <p:tag name="MH" val="20170712121058"/>
  <p:tag name="MH_LIBRARY" val="GRAPHIC"/>
  <p:tag name="MH_ORDER" val="Oval 55"/>
  <p:tag name="KSO_WM_DIAGRAM_VIRTUALLY_FRAME" val="{&quot;height&quot;:315.14029950188666,&quot;left&quot;:69.93401574803147,&quot;top&quot;:140.80488961913548,&quot;width&quot;:798.6100787401575}"/>
</p:tagLst>
</file>

<file path=ppt/tags/tag17.xml><?xml version="1.0" encoding="utf-8"?>
<p:tagLst xmlns:p="http://schemas.openxmlformats.org/presentationml/2006/main">
  <p:tag name="KSO_WM_DIAGRAM_VIRTUALLY_FRAME" val="{&quot;height&quot;:315.14029950188666,&quot;left&quot;:69.93401574803147,&quot;top&quot;:140.80488961913548,&quot;width&quot;:798.6100787401575}"/>
</p:tagLst>
</file>

<file path=ppt/tags/tag18.xml><?xml version="1.0" encoding="utf-8"?>
<p:tagLst xmlns:p="http://schemas.openxmlformats.org/presentationml/2006/main">
  <p:tag name="KSO_WM_DIAGRAM_VIRTUALLY_FRAME" val="{&quot;height&quot;:315.14029950188666,&quot;left&quot;:69.93401574803147,&quot;top&quot;:140.80488961913548,&quot;width&quot;:798.6100787401575}"/>
</p:tagLst>
</file>

<file path=ppt/tags/tag19.xml><?xml version="1.0" encoding="utf-8"?>
<p:tagLst xmlns:p="http://schemas.openxmlformats.org/presentationml/2006/main">
  <p:tag name="MH" val="20170712121058"/>
  <p:tag name="MH_LIBRARY" val="GRAPHIC"/>
  <p:tag name="MH_ORDER" val="Freeform 96"/>
  <p:tag name="KSO_WM_DIAGRAM_VIRTUALLY_FRAME" val="{&quot;height&quot;:315.14029950188666,&quot;left&quot;:69.93401574803147,&quot;top&quot;:140.80488961913548,&quot;width&quot;:798.6100787401575}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MH" val="20170712121058"/>
  <p:tag name="MH_LIBRARY" val="GRAPHIC"/>
  <p:tag name="MH_ORDER" val="Oval 64"/>
  <p:tag name="KSO_WM_DIAGRAM_VIRTUALLY_FRAME" val="{&quot;height&quot;:315.14029950188666,&quot;left&quot;:69.93401574803147,&quot;top&quot;:140.80488961913548,&quot;width&quot;:798.6100787401575}"/>
</p:tagLst>
</file>

<file path=ppt/tags/tag21.xml><?xml version="1.0" encoding="utf-8"?>
<p:tagLst xmlns:p="http://schemas.openxmlformats.org/presentationml/2006/main">
  <p:tag name="KSO_WM_DIAGRAM_VIRTUALLY_FRAME" val="{&quot;height&quot;:315.14029950188666,&quot;left&quot;:69.93401574803147,&quot;top&quot;:140.80488961913548,&quot;width&quot;:798.6100787401575}"/>
</p:tagLst>
</file>

<file path=ppt/tags/tag22.xml><?xml version="1.0" encoding="utf-8"?>
<p:tagLst xmlns:p="http://schemas.openxmlformats.org/presentationml/2006/main">
  <p:tag name="KSO_WM_DIAGRAM_VIRTUALLY_FRAME" val="{&quot;height&quot;:315.14029950188666,&quot;left&quot;:69.93401574803147,&quot;top&quot;:140.80488961913548,&quot;width&quot;:798.6100787401575}"/>
</p:tagLst>
</file>

<file path=ppt/tags/tag23.xml><?xml version="1.0" encoding="utf-8"?>
<p:tagLst xmlns:p="http://schemas.openxmlformats.org/presentationml/2006/main">
  <p:tag name="MH" val="20170712121058"/>
  <p:tag name="MH_LIBRARY" val="GRAPHIC"/>
  <p:tag name="MH_ORDER" val="Freeform 92"/>
  <p:tag name="KSO_WM_DIAGRAM_VIRTUALLY_FRAME" val="{&quot;height&quot;:315.14029950188666,&quot;left&quot;:69.93401574803147,&quot;top&quot;:140.80488961913548,&quot;width&quot;:798.6100787401575}"/>
</p:tagLst>
</file>

<file path=ppt/tags/tag24.xml><?xml version="1.0" encoding="utf-8"?>
<p:tagLst xmlns:p="http://schemas.openxmlformats.org/presentationml/2006/main">
  <p:tag name="MH" val="20170712121058"/>
  <p:tag name="MH_LIBRARY" val="GRAPHIC"/>
  <p:tag name="MH_ORDER" val="Oval 46"/>
  <p:tag name="KSO_WM_DIAGRAM_VIRTUALLY_FRAME" val="{&quot;height&quot;:315.14029950188666,&quot;left&quot;:69.93401574803147,&quot;top&quot;:140.80488961913548,&quot;width&quot;:798.6100787401575}"/>
</p:tagLst>
</file>

<file path=ppt/tags/tag25.xml><?xml version="1.0" encoding="utf-8"?>
<p:tagLst xmlns:p="http://schemas.openxmlformats.org/presentationml/2006/main">
  <p:tag name="KSO_WM_DIAGRAM_VIRTUALLY_FRAME" val="{&quot;height&quot;:315.14029950188666,&quot;left&quot;:69.93401574803147,&quot;top&quot;:140.80488961913548,&quot;width&quot;:798.6100787401575}"/>
</p:tagLst>
</file>

<file path=ppt/tags/tag26.xml><?xml version="1.0" encoding="utf-8"?>
<p:tagLst xmlns:p="http://schemas.openxmlformats.org/presentationml/2006/main">
  <p:tag name="KSO_WM_DIAGRAM_VIRTUALLY_FRAME" val="{&quot;height&quot;:315.14029950188666,&quot;left&quot;:69.93401574803147,&quot;top&quot;:140.80488961913548,&quot;width&quot;:798.6100787401575}"/>
</p:tagLst>
</file>

<file path=ppt/tags/tag27.xml><?xml version="1.0" encoding="utf-8"?>
<p:tagLst xmlns:p="http://schemas.openxmlformats.org/presentationml/2006/main">
  <p:tag name="MH" val="20170712121058"/>
  <p:tag name="MH_LIBRARY" val="GRAPHIC"/>
  <p:tag name="MH_ORDER" val="Freeform 96"/>
  <p:tag name="KSO_WM_DIAGRAM_VIRTUALLY_FRAME" val="{&quot;height&quot;:315.14029950188666,&quot;left&quot;:69.93401574803147,&quot;top&quot;:140.80488961913548,&quot;width&quot;:798.6100787401575}"/>
</p:tagLst>
</file>

<file path=ppt/tags/tag28.xml><?xml version="1.0" encoding="utf-8"?>
<p:tagLst xmlns:p="http://schemas.openxmlformats.org/presentationml/2006/main">
  <p:tag name="MH" val="20170712121058"/>
  <p:tag name="MH_LIBRARY" val="GRAPHIC"/>
  <p:tag name="MH_ORDER" val="Oval 64"/>
  <p:tag name="KSO_WM_DIAGRAM_VIRTUALLY_FRAME" val="{&quot;height&quot;:315.14029950188666,&quot;left&quot;:69.93401574803147,&quot;top&quot;:140.80488961913548,&quot;width&quot;:798.6100787401575}"/>
</p:tagLst>
</file>

<file path=ppt/tags/tag29.xml><?xml version="1.0" encoding="utf-8"?>
<p:tagLst xmlns:p="http://schemas.openxmlformats.org/presentationml/2006/main">
  <p:tag name="KSO_WM_DIAGRAM_VIRTUALLY_FRAME" val="{&quot;height&quot;:315.14029950188666,&quot;left&quot;:69.93401574803147,&quot;top&quot;:140.80488961913548,&quot;width&quot;:798.6100787401575}"/>
</p:tagLst>
</file>

<file path=ppt/tags/tag3.xml><?xml version="1.0" encoding="utf-8"?>
<p:tagLst xmlns:p="http://schemas.openxmlformats.org/presentationml/2006/main">
  <p:tag name="PA" val="v3.0.1"/>
</p:tagLst>
</file>

<file path=ppt/tags/tag30.xml><?xml version="1.0" encoding="utf-8"?>
<p:tagLst xmlns:p="http://schemas.openxmlformats.org/presentationml/2006/main">
  <p:tag name="PA" val="v3.0.1"/>
</p:tagLst>
</file>

<file path=ppt/tags/tag31.xml><?xml version="1.0" encoding="utf-8"?>
<p:tagLst xmlns:p="http://schemas.openxmlformats.org/presentationml/2006/main">
  <p:tag name="PA" val="v3.0.1"/>
</p:tagLst>
</file>

<file path=ppt/tags/tag32.xml><?xml version="1.0" encoding="utf-8"?>
<p:tagLst xmlns:p="http://schemas.openxmlformats.org/presentationml/2006/main">
  <p:tag name="PA" val="v3.0.1"/>
</p:tagLst>
</file>

<file path=ppt/tags/tag33.xml><?xml version="1.0" encoding="utf-8"?>
<p:tagLst xmlns:p="http://schemas.openxmlformats.org/presentationml/2006/main">
  <p:tag name="ISPRING_PRESENTATION_TITLE" val="商务云科技大数据工作汇报ppt模板"/>
  <p:tag name="commondata" val="eyJoZGlkIjoiZjE3MGMyZDMzOGIyMGUyMDk5Mjg3MWUzODcxN2RkNTQifQ=="/>
</p:tagLst>
</file>

<file path=ppt/tags/tag4.xml><?xml version="1.0" encoding="utf-8"?>
<p:tagLst xmlns:p="http://schemas.openxmlformats.org/presentationml/2006/main">
  <p:tag name="MH" val="20170712121058"/>
  <p:tag name="MH_LIBRARY" val="GRAPHIC"/>
  <p:tag name="MH_ORDER" val="椭圆 30"/>
  <p:tag name="KSO_WM_DIAGRAM_VIRTUALLY_FRAME" val="{&quot;height&quot;:315.14029950188666,&quot;left&quot;:69.93401574803147,&quot;top&quot;:140.80488961913548,&quot;width&quot;:798.6100787401575}"/>
</p:tagLst>
</file>

<file path=ppt/tags/tag5.xml><?xml version="1.0" encoding="utf-8"?>
<p:tagLst xmlns:p="http://schemas.openxmlformats.org/presentationml/2006/main">
  <p:tag name="MH" val="20170712121058"/>
  <p:tag name="MH_LIBRARY" val="GRAPHIC"/>
  <p:tag name="MH_ORDER" val="椭圆 30"/>
  <p:tag name="KSO_WM_DIAGRAM_VIRTUALLY_FRAME" val="{&quot;height&quot;:315.14029950188666,&quot;left&quot;:69.93401574803147,&quot;top&quot;:140.80488961913548,&quot;width&quot;:798.6100787401575}"/>
</p:tagLst>
</file>

<file path=ppt/tags/tag6.xml><?xml version="1.0" encoding="utf-8"?>
<p:tagLst xmlns:p="http://schemas.openxmlformats.org/presentationml/2006/main">
  <p:tag name="KSO_WM_DIAGRAM_VIRTUALLY_FRAME" val="{&quot;height&quot;:315.14029950188666,&quot;left&quot;:69.93401574803147,&quot;top&quot;:140.80488961913548,&quot;width&quot;:798.6100787401575}"/>
</p:tagLst>
</file>

<file path=ppt/tags/tag7.xml><?xml version="1.0" encoding="utf-8"?>
<p:tagLst xmlns:p="http://schemas.openxmlformats.org/presentationml/2006/main">
  <p:tag name="MH" val="20170712121058"/>
  <p:tag name="MH_LIBRARY" val="GRAPHIC"/>
  <p:tag name="MH_ORDER" val="Freeform 94"/>
  <p:tag name="KSO_WM_DIAGRAM_VIRTUALLY_FRAME" val="{&quot;height&quot;:315.14029950188666,&quot;left&quot;:69.93401574803147,&quot;top&quot;:140.80488961913548,&quot;width&quot;:798.6100787401575}"/>
</p:tagLst>
</file>

<file path=ppt/tags/tag8.xml><?xml version="1.0" encoding="utf-8"?>
<p:tagLst xmlns:p="http://schemas.openxmlformats.org/presentationml/2006/main">
  <p:tag name="MH" val="20170712121058"/>
  <p:tag name="MH_LIBRARY" val="GRAPHIC"/>
  <p:tag name="MH_ORDER" val="Oval 5"/>
  <p:tag name="KSO_WM_DIAGRAM_VIRTUALLY_FRAME" val="{&quot;height&quot;:315.14029950188666,&quot;left&quot;:69.93401574803147,&quot;top&quot;:140.80488961913548,&quot;width&quot;:798.6100787401575}"/>
</p:tagLst>
</file>

<file path=ppt/tags/tag9.xml><?xml version="1.0" encoding="utf-8"?>
<p:tagLst xmlns:p="http://schemas.openxmlformats.org/presentationml/2006/main">
  <p:tag name="KSO_WM_DIAGRAM_VIRTUALLY_FRAME" val="{&quot;height&quot;:315.14029950188666,&quot;left&quot;:69.93401574803147,&quot;top&quot;:140.80488961913548,&quot;width&quot;:798.6100787401575}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10624</Words>
  <Application>WPS 演示</Application>
  <PresentationFormat>自定义</PresentationFormat>
  <Paragraphs>724</Paragraphs>
  <Slides>51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0" baseType="lpstr">
      <vt:lpstr>Arial</vt:lpstr>
      <vt:lpstr>宋体</vt:lpstr>
      <vt:lpstr>Wingdings</vt:lpstr>
      <vt:lpstr>Calibri</vt:lpstr>
      <vt:lpstr>Arial</vt:lpstr>
      <vt:lpstr>微软雅黑</vt:lpstr>
      <vt:lpstr>Arial Unicode MS</vt:lpstr>
      <vt:lpstr>等线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云计算大数据</dc:title>
  <dc:creator>第一PPT</dc:creator>
  <cp:keywords>www.1ppt.com</cp:keywords>
  <dc:description>www.1ppt.com</dc:description>
  <cp:lastModifiedBy>微信用户</cp:lastModifiedBy>
  <cp:revision>58</cp:revision>
  <dcterms:created xsi:type="dcterms:W3CDTF">2017-07-11T08:34:00Z</dcterms:created>
  <dcterms:modified xsi:type="dcterms:W3CDTF">2025-09-01T06:49:25Z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4DEA23C039F74D6B9BF47F52F6501392_12</vt:lpwstr>
  </property>
</Properties>
</file>