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58" r:id="rId8"/>
    <p:sldId id="359" r:id="rId9"/>
    <p:sldId id="283" r:id="rId10"/>
    <p:sldId id="314" r:id="rId11"/>
    <p:sldId id="360" r:id="rId12"/>
    <p:sldId id="361" r:id="rId13"/>
    <p:sldId id="362" r:id="rId14"/>
    <p:sldId id="363" r:id="rId15"/>
    <p:sldId id="364" r:id="rId16"/>
    <p:sldId id="365" r:id="rId17"/>
    <p:sldId id="282" r:id="rId18"/>
    <p:sldId id="342" r:id="rId19"/>
    <p:sldId id="366" r:id="rId20"/>
    <p:sldId id="281" r:id="rId21"/>
    <p:sldId id="326" r:id="rId22"/>
    <p:sldId id="367" r:id="rId23"/>
    <p:sldId id="368" r:id="rId24"/>
    <p:sldId id="369" r:id="rId25"/>
    <p:sldId id="383" r:id="rId26"/>
    <p:sldId id="375" r:id="rId27"/>
    <p:sldId id="376" r:id="rId28"/>
    <p:sldId id="284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83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模块四  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JSP编程基础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3446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）JSP指令标识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Language属性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&lt;%@ page contentType="text/html;charset=UTF-8" language="Java" %&gt;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）JSP指令标识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import属性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&lt;%@ page import="需要导入的包" %&gt;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）JSP指令标识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Session属性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ession属性的默认值为True，表示这个页面可以使用Session。Session是一个会话级别的对象，可以用于储存数据、保存会话，具有重要的作用，对于Servlet来讲是一个必不可缺少的东西，它能够让用户保持登录状态。而禁止Session（将属性设置为Fales）则表示不允许session的存在，那么这个会话在该页面将会无效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774690" cy="5477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）JSP指令标识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errorPage属性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 &lt;!--此代码时一个最基本的页面--&gt;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  &lt;%@ page contentType="text/html;charset=UTF-8" language="Java"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errorPage="/errorpage/errorPage.jsp"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4 &lt;!—在此处设置error Page属性，发生错误转跳到errorpage目录下的errorPag5 e.jsp文件--&gt;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6   &lt;html&gt;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18580" y="1381760"/>
            <a:ext cx="5774690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zh-CN" altLang="en-US" sz="2000">
                <a:solidFill>
                  <a:schemeClr val="bg1"/>
                </a:solidFill>
              </a:rPr>
              <a:t>7  &lt;head&gt;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8    &lt;title&gt;demo3&lt;/title&gt;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9  &lt;/head&gt;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10  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11  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12      int a=5/0; // 5/0一定会发生报错，分母不能为0；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13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14  &lt;/body&gt;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15  &lt;/html&gt;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9976485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）JSP指令标识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errorPage属性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&lt;%@ page contentType="text/html;charset=UTF-8" language="Java"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&lt;html&gt;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&lt;title&gt;未知错误&lt;/title&gt;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&lt;/head&gt;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&lt;h1&gt;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发生错误，转跳至此界面</a:t>
            </a:r>
            <a:endParaRPr lang="zh-CN" altLang="en-US" sz="2000">
              <a:solidFill>
                <a:schemeClr val="bg1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&lt;/h1&gt;&lt;/body&gt;&lt;/html&gt;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掌握JSP脚本标识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掌握JSP脚本标识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）JSP的脚本标识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Scanner sca=new Scanner(System.in);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class a{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public void Test(){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    System.out.println("Test");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a b=new a();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b.Test();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%&gt;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掌握JSP脚本标识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381760"/>
            <a:ext cx="470789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）自己编写一个JSP文件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&lt;%@ page contentType="text/html;charset=UTF-8" language="Java"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  &lt;html&gt;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3  &lt;head&gt;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4      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5          int a = 0;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6    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7      &lt;title&gt;这是一个测试&lt;/title&gt;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8  &lt;/head&gt;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9  &lt;%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7890" y="1381760"/>
            <a:ext cx="470789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10      int b=1;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11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12  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13  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14      int c=a+b;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15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16  &lt;/body&gt;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17  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18      if (c&gt;2){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19        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20  &lt;h3&gt;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21      您的身份为普通用户！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3105" y="1381760"/>
            <a:ext cx="470789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22  &lt;/h3&gt;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23  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24      }else {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25        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26  &lt;h3&gt;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27您的身份为尊贵的会员！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28  &lt;/h3&gt;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29  &lt;%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30      }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31  %&gt;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32  &lt;/html&gt;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使用JSP的动作标识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使用JSP的动作标识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1477645"/>
            <a:ext cx="9298940" cy="4813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椭圆 30"/>
          <p:cNvSpPr/>
          <p:nvPr>
            <p:custDataLst>
              <p:tags r:id="rId3"/>
            </p:custDataLst>
          </p:nvPr>
        </p:nvSpPr>
        <p:spPr>
          <a:xfrm rot="1069622">
            <a:off x="3344949" y="2293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椭圆 30"/>
          <p:cNvSpPr/>
          <p:nvPr>
            <p:custDataLst>
              <p:tags r:id="rId4"/>
            </p:custDataLst>
          </p:nvPr>
        </p:nvSpPr>
        <p:spPr>
          <a:xfrm rot="20530378" flipH="1">
            <a:off x="6164829" y="2293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54862" y="2559254"/>
            <a:ext cx="4171462" cy="644278"/>
            <a:chOff x="1154862" y="3005024"/>
            <a:chExt cx="4171462" cy="644278"/>
          </a:xfrm>
        </p:grpSpPr>
        <p:sp>
          <p:nvSpPr>
            <p:cNvPr id="35" name="圆角矩形 34"/>
            <p:cNvSpPr/>
            <p:nvPr>
              <p:custDataLst>
                <p:tags r:id="rId5"/>
              </p:custDataLst>
            </p:nvPr>
          </p:nvSpPr>
          <p:spPr>
            <a:xfrm>
              <a:off x="1184274" y="3080467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6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54862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JSP页面基本结构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54862" y="3556484"/>
            <a:ext cx="4171462" cy="646145"/>
            <a:chOff x="1154862" y="4002254"/>
            <a:chExt cx="4171462" cy="646145"/>
          </a:xfrm>
        </p:grpSpPr>
        <p:sp>
          <p:nvSpPr>
            <p:cNvPr id="39" name="圆角矩形 38"/>
            <p:cNvSpPr/>
            <p:nvPr>
              <p:custDataLst>
                <p:tags r:id="rId7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>
              <p:custDataLst>
                <p:tags r:id="rId8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5486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熟悉JSP指令标识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859048" y="2507819"/>
            <a:ext cx="4171462" cy="644278"/>
            <a:chOff x="6859048" y="3005024"/>
            <a:chExt cx="4171462" cy="644278"/>
          </a:xfrm>
        </p:grpSpPr>
        <p:sp>
          <p:nvSpPr>
            <p:cNvPr id="43" name="圆角矩形 42"/>
            <p:cNvSpPr/>
            <p:nvPr>
              <p:custDataLst>
                <p:tags r:id="rId9"/>
              </p:custDataLst>
            </p:nvPr>
          </p:nvSpPr>
          <p:spPr>
            <a:xfrm>
              <a:off x="6904337" y="3080467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10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859048" y="31084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使用JSP的动作标识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859048" y="3466314"/>
            <a:ext cx="4171462" cy="646145"/>
            <a:chOff x="6859048" y="4002254"/>
            <a:chExt cx="4171462" cy="646145"/>
          </a:xfrm>
        </p:grpSpPr>
        <p:sp>
          <p:nvSpPr>
            <p:cNvPr id="47" name="圆角矩形 46"/>
            <p:cNvSpPr/>
            <p:nvPr>
              <p:custDataLst>
                <p:tags r:id="rId11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>
              <p:custDataLst>
                <p:tags r:id="rId12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了解JSP注释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44702" y="4437864"/>
            <a:ext cx="4171462" cy="646145"/>
            <a:chOff x="1154862" y="4002254"/>
            <a:chExt cx="4171462" cy="646145"/>
          </a:xfrm>
        </p:grpSpPr>
        <p:sp>
          <p:nvSpPr>
            <p:cNvPr id="51" name="圆角矩形 50"/>
            <p:cNvSpPr/>
            <p:nvPr>
              <p:custDataLst>
                <p:tags r:id="rId13"/>
              </p:custDataLst>
            </p:nvPr>
          </p:nvSpPr>
          <p:spPr>
            <a:xfrm>
              <a:off x="1184274" y="4079564"/>
              <a:ext cx="4142050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>
              <p:custDataLst>
                <p:tags r:id="rId14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54862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掌握JSP脚本标识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48888" y="4490569"/>
            <a:ext cx="4171462" cy="646145"/>
            <a:chOff x="6859048" y="4002254"/>
            <a:chExt cx="4171462" cy="646145"/>
          </a:xfrm>
        </p:grpSpPr>
        <p:sp>
          <p:nvSpPr>
            <p:cNvPr id="55" name="圆角矩形 54"/>
            <p:cNvSpPr/>
            <p:nvPr>
              <p:custDataLst>
                <p:tags r:id="rId15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16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6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859048" y="4095971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     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掌握JSP内置对象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32" grpId="0" bldLvl="0" animBg="1"/>
      <p:bldP spid="3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使用JSP的动作标识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885" y="2502535"/>
            <a:ext cx="9718040" cy="185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8718" y="2105321"/>
            <a:ext cx="2234565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了解JSP注释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了解JSP注释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111169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400" b="1">
                <a:solidFill>
                  <a:schemeClr val="bg1"/>
                </a:solidFill>
              </a:rPr>
              <a:t>JSP注释的作用就是能够让自己或者他人明白这行代码的意思，以及便于在后续的修改过程中知道自己要修改的部分。此外，注释还有将某行代码注释掉的作用，可以便于后续修改。</a:t>
            </a:r>
            <a:endParaRPr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sz="2400" b="1">
                <a:solidFill>
                  <a:schemeClr val="bg1"/>
                </a:solidFill>
              </a:rPr>
              <a:t>JSP的注释分为两种，一种为显式注释，另一种为隐式注释，这两种注释的区别就是页面能不能显现出来，根据它们的名字便可知，显式注释能够通过浏览器查看网页源代码时可以看见注释内容，而隐式注释不显示出来。</a:t>
            </a:r>
            <a:endParaRPr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了解JSP注释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950" y="1381760"/>
            <a:ext cx="111169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400" b="1">
                <a:solidFill>
                  <a:schemeClr val="bg1"/>
                </a:solidFill>
              </a:rPr>
              <a:t>JSP注释的作用就是能够让自己或者他人明白这行代码的意思，以及便于在后续的修改过程中知道自己要修改的部分。此外，注释还有将某行代码注释掉的作用，可以便于后续修改。</a:t>
            </a:r>
            <a:endParaRPr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sz="2400" b="1">
                <a:solidFill>
                  <a:schemeClr val="bg1"/>
                </a:solidFill>
              </a:rPr>
              <a:t>JSP的注释分为两种，一种为显式注释，另一种为隐式注释，这两种注释的区别就是页面能不能显现出来，根据它们的名字便可知，显式注释能够通过浏览器查看网页源代码时可以看见注释内容，而隐式注释不显示出来。</a:t>
            </a:r>
            <a:endParaRPr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8718" y="2105321"/>
            <a:ext cx="2234565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5215" y="2811780"/>
            <a:ext cx="54102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掌握JSP内置对象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89902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掌握JSP内置对象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2386330"/>
            <a:ext cx="8832215" cy="2085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JSP页面基本结构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JSP页面基本结构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）第一个</a:t>
            </a:r>
            <a:r>
              <a:rPr lang="en-US" altLang="zh-CN" sz="2400" b="1">
                <a:solidFill>
                  <a:schemeClr val="bg1"/>
                </a:solidFill>
              </a:rPr>
              <a:t>JSP</a:t>
            </a:r>
            <a:r>
              <a:rPr lang="zh-CN" altLang="en-US" sz="2400" b="1">
                <a:solidFill>
                  <a:schemeClr val="bg1"/>
                </a:solidFill>
              </a:rPr>
              <a:t>程序</a:t>
            </a:r>
            <a:endParaRPr lang="zh-CN" altLang="en-US"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   JSP全称为JavaServerPages，是JavaServlet中的一种，其结构以HTML相似，与HTML本质上不同的是，JSP页面可以写入Java代码、JS代码，正式因为能够写入Java代码这种特征，使得JSP页面通过与其他Java代码配合起来能够更加灵活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JSP页面基本结构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567436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第一个</a:t>
            </a:r>
            <a:r>
              <a:rPr lang="en-US" altLang="zh-CN" sz="2400" b="1">
                <a:solidFill>
                  <a:schemeClr val="bg1"/>
                </a:solidFill>
              </a:rPr>
              <a:t>JSP</a:t>
            </a:r>
            <a:r>
              <a:rPr lang="zh-CN" altLang="en-US" sz="2400" b="1">
                <a:solidFill>
                  <a:schemeClr val="bg1"/>
                </a:solidFill>
              </a:rPr>
              <a:t>程序</a:t>
            </a:r>
            <a:endParaRPr lang="zh-CN" altLang="en-US" sz="2400" b="1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 &lt;%@ page contentType="text/html;charset=UTF-8" language="Java" %&gt;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 &lt;html&gt;&lt;head&gt;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4 &lt;title&gt;欢迎您的光临&lt;/title&gt;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5 &lt;/head&gt;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6 &lt;body&gt;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7 &lt;%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8 String b=null;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9 int a=5;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10 if(a!=5){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9835" y="1381760"/>
            <a:ext cx="567436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11    b="普通用户";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12 } else 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13     b="贵宾";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14 }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15 %&gt;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16 &lt;h1&gt;您的身份为：&lt;%=b%&gt;&lt;/h1&gt;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17 &lt;%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18 for (int i=1;i&lt;6;i++){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19  %&gt;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20 &lt;h&lt;%=i%&gt;&gt;欢迎您的光临&lt;/h&lt;%=i%&gt;&gt;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21 &lt;% } %&gt;</a:t>
            </a:r>
            <a:endParaRPr lang="zh-CN" altLang="en-US" sz="200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24 &lt;/body&gt; 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JSP页面基本结构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7" name="图片 37" descr="C:\Users\ADMINI~1\AppData\Local\Temp\ksohtml6404\wps1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80" y="1638935"/>
            <a:ext cx="8830310" cy="323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831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）解析JSP页面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1  &lt;%@ page contentType="text/html;charset=UTF-8" language="Java" %&gt;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2  &lt;html&gt;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3  &lt;head&gt;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4     &lt;title&gt;demo2&lt;/title&gt;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5  &lt;/head&gt;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6  &lt;body&gt;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7  &lt;% int a =6;%&gt;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8  &lt;h3&gt;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9    a的值为&lt;%=a%&gt;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10 &lt;/h3&gt;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11 &lt;/body&gt;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12 &lt;/html&gt;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6" name="图片 36" descr="C:\Users\ADMINI~1\AppData\Local\Temp\ksohtml6404\wps2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835" y="2672715"/>
            <a:ext cx="6503035" cy="1980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熟悉JSP指令标识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）JSP指令标识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000">
                <a:solidFill>
                  <a:srgbClr val="FF0000"/>
                </a:solidFill>
              </a:rPr>
              <a:t>Page属性</a:t>
            </a:r>
            <a:endParaRPr lang="zh-CN" altLang="en-US" sz="2000">
              <a:solidFill>
                <a:srgbClr val="FF0000"/>
              </a:solidFill>
            </a:endParaRPr>
          </a:p>
          <a:p>
            <a:pPr lvl="2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Page属性是最常见的属性，它可以告诉服务器这个页面的特征，page属性可以放在任意位置上，但是习惯上把这个属性放在页面的最顶部，这样在后续的修改程序中能够快速查看到这个页面的基本属性，方便修改。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70712121058"/>
  <p:tag name="MH_LIBRARY" val="GRAPHIC"/>
  <p:tag name="MH_ORDER" val="Freeform 92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Oval 46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Freeform 95"/>
</p:tagLst>
</file>

<file path=ppt/tags/tag13.xml><?xml version="1.0" encoding="utf-8"?>
<p:tagLst xmlns:p="http://schemas.openxmlformats.org/presentationml/2006/main">
  <p:tag name="MH" val="20170712121058"/>
  <p:tag name="MH_LIBRARY" val="GRAPHIC"/>
  <p:tag name="MH_ORDER" val="Oval 55"/>
</p:tagLst>
</file>

<file path=ppt/tags/tag14.xml><?xml version="1.0" encoding="utf-8"?>
<p:tagLst xmlns:p="http://schemas.openxmlformats.org/presentationml/2006/main">
  <p:tag name="MH" val="20170712121058"/>
  <p:tag name="MH_LIBRARY" val="GRAPHIC"/>
  <p:tag name="MH_ORDER" val="Freeform 96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Oval 64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Freeform 92"/>
</p:tagLst>
</file>

<file path=ppt/tags/tag17.xml><?xml version="1.0" encoding="utf-8"?>
<p:tagLst xmlns:p="http://schemas.openxmlformats.org/presentationml/2006/main">
  <p:tag name="MH" val="20170712121058"/>
  <p:tag name="MH_LIBRARY" val="GRAPHIC"/>
  <p:tag name="MH_ORDER" val="Oval 46"/>
</p:tagLst>
</file>

<file path=ppt/tags/tag18.xml><?xml version="1.0" encoding="utf-8"?>
<p:tagLst xmlns:p="http://schemas.openxmlformats.org/presentationml/2006/main">
  <p:tag name="MH" val="20170712121058"/>
  <p:tag name="MH_LIBRARY" val="GRAPHIC"/>
  <p:tag name="MH_ORDER" val="Freeform 96"/>
</p:tagLst>
</file>

<file path=ppt/tags/tag19.xml><?xml version="1.0" encoding="utf-8"?>
<p:tagLst xmlns:p="http://schemas.openxmlformats.org/presentationml/2006/main">
  <p:tag name="MH" val="20170712121058"/>
  <p:tag name="MH_LIBRARY" val="GRAPHIC"/>
  <p:tag name="MH_ORDER" val="Oval 64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ISPRING_PRESENTATION_TITLE" val="商务云科技大数据工作汇报ppt模板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Freeform 94"/>
</p:tagLst>
</file>

<file path=ppt/tags/tag9.xml><?xml version="1.0" encoding="utf-8"?>
<p:tagLst xmlns:p="http://schemas.openxmlformats.org/presentationml/2006/main">
  <p:tag name="MH" val="20170712121058"/>
  <p:tag name="MH_LIBRARY" val="GRAPHIC"/>
  <p:tag name="MH_ORDER" val="Oval 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3034</Words>
  <Application>WPS 演示</Application>
  <PresentationFormat>自定义</PresentationFormat>
  <Paragraphs>323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泡面的幸福</cp:lastModifiedBy>
  <cp:revision>55</cp:revision>
  <dcterms:created xsi:type="dcterms:W3CDTF">2017-07-11T08:34:00Z</dcterms:created>
  <dcterms:modified xsi:type="dcterms:W3CDTF">2021-08-23T14:09:47Z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