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31" r:id="rId8"/>
    <p:sldId id="283" r:id="rId9"/>
    <p:sldId id="314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282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281" r:id="rId30"/>
    <p:sldId id="326" r:id="rId31"/>
    <p:sldId id="351" r:id="rId32"/>
    <p:sldId id="352" r:id="rId33"/>
    <p:sldId id="284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0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7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模块二  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HTML与CSS网页基础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74310" cy="7416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）增强型表单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number表单示例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&lt;!DOCTYPE html&gt;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&lt;html lang="en"&gt;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&lt;head&gt;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&lt;title&gt;数值输入&lt;/title&gt;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&lt;style&gt;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form {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    margin-left: 100px;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}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&lt;/style&gt;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&lt;/head&gt;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&lt;body&gt;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&lt;form&gt;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&lt;input type="number" min="9" max="12" /&gt;&lt;!-- 限制输入的数字范围在9到12之间，包括9和12--&gt;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&lt;input type="submit" /&gt;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&lt;/form&gt;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&lt;/body&gt;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&lt;/html&gt;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0" name="图片 8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0" b="27477"/>
          <a:stretch>
            <a:fillRect/>
          </a:stretch>
        </p:blipFill>
        <p:spPr>
          <a:xfrm>
            <a:off x="6386830" y="1477645"/>
            <a:ext cx="5291455" cy="2279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" name="图片 8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0" b="27477"/>
          <a:stretch>
            <a:fillRect/>
          </a:stretch>
        </p:blipFill>
        <p:spPr>
          <a:xfrm>
            <a:off x="6386830" y="4039870"/>
            <a:ext cx="5291455" cy="2130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74310" cy="6892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）增强型表单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data表单示例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&lt;!DOCTYPE html&gt;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&lt;html lang="en"&gt;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&lt;head&gt;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&lt;title&gt;日期表示&lt;/title&gt;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&lt;style&gt;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form {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    margin-left: 100px;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}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&lt;/style&gt;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&lt;/head&gt;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&lt;body&gt;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&lt;form&gt;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&lt;input type="data" /&gt;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    &lt;input type="submit" /&gt;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    &lt;/form&gt;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&lt;/body&gt;</a:t>
            </a:r>
            <a:endParaRPr lang="zh-CN" altLang="en-US" sz="1600">
              <a:solidFill>
                <a:schemeClr val="bg1"/>
              </a:solidFill>
            </a:endParaRPr>
          </a:p>
          <a:p>
            <a:r>
              <a:rPr lang="zh-CN" altLang="en-US" sz="1600">
                <a:solidFill>
                  <a:schemeClr val="bg1"/>
                </a:solidFill>
              </a:rPr>
              <a:t>&lt;/html&gt;</a:t>
            </a:r>
            <a:endParaRPr lang="zh-CN" altLang="en-US" sz="16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2" name="图片 1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88965" y="1737995"/>
            <a:ext cx="4959985" cy="39408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494155"/>
            <a:ext cx="101600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）多媒体标签</a:t>
            </a:r>
            <a:endParaRPr lang="zh-CN" altLang="en-US"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</a:rPr>
              <a:t>	</a:t>
            </a:r>
            <a:r>
              <a:rPr lang="zh-CN" altLang="en-US" sz="2000">
                <a:solidFill>
                  <a:schemeClr val="bg1"/>
                </a:solidFill>
              </a:rPr>
              <a:t>HTML5增加了视频和音频两个多媒体标签。视频标签&lt;video src=""&gt;&lt;video&gt;和音频标签&lt;audio src=""&gt;&lt;/audio&gt;可以在网页中增加视频和音频元素。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5</a:t>
            </a:r>
            <a:r>
              <a:rPr lang="zh-CN" altLang="en-US" sz="2400" b="1">
                <a:solidFill>
                  <a:schemeClr val="bg1"/>
                </a:solidFill>
              </a:rPr>
              <a:t>）Canvas绘图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Canvas绘图是HTML5的原生技术，是基于网页画布2D位图绘图技术，善于表现细腻颜色，可用于统计图表、页面游戏、地图应用、网页特效等。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使用Canvas可以参考如下代码：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&lt;canvas id="c2" width="400" height="300"&gt;&lt;/canvas&gt;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值得注意的是，Canvas自身是一个300*150的inline-block元素，而且Canvas画布尺寸不能使用CSS设置。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6</a:t>
            </a:r>
            <a:r>
              <a:rPr lang="zh-CN" altLang="en-US" sz="2400" b="1">
                <a:solidFill>
                  <a:schemeClr val="bg1"/>
                </a:solidFill>
              </a:rPr>
              <a:t>）SVG绘图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SVG（Scalable Vector Graphic）是可缩放向量图，在HTML5标准之前，SVG标签不能直接写在网页中，只能编写在独立的XML文档中，然后在网页中使用&lt;img src="x.svg"&gt;进行嵌入。而在HTML5标准下SVG标签则可以直接写在网页代码中。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7</a:t>
            </a:r>
            <a:r>
              <a:rPr lang="zh-CN" altLang="en-US" sz="2400" b="1">
                <a:solidFill>
                  <a:schemeClr val="bg1"/>
                </a:solidFill>
              </a:rPr>
              <a:t>）地理定位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HTML5标准下，可以通过浏览器获取当前用户的所在地理坐标，以实现“LBS服务”（Location Based Service）如实时导航、周边推荐等。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8</a:t>
            </a:r>
            <a:r>
              <a:rPr lang="zh-CN" altLang="en-US" sz="2400" b="1">
                <a:solidFill>
                  <a:schemeClr val="bg1"/>
                </a:solidFill>
              </a:rPr>
              <a:t>）拖放API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HTML5之前没有拖放API，可以使用“鼠标按下 + 鼠标移动”两个事件来模拟用户拖动事件。HTML5专门提供了七个鼠标拖动相关事件句柄，这七个鼠标事件可以分成两类。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拖动的源对象（source）可能触发的事件：dragstart表示拖动开始，drag表示拖动中，dragend表示拖动结束。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拖动的目标对象（target）可能触发的事件：dragenter表示拖动进入，dragover表示拖动悬停，drop表示松手释放，dragleave表示拖动离开。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）CSS简介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CSS全称为“层叠样式表（Cascading Style Sheets）”，它主要是用于定义HTML内容在浏览器内的显示样式，如文字大小、颜色、字体加粗等。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）内联式CSS引用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&lt;!DOCTYPE html&gt;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&lt;html lang="en"&gt;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&lt;title&gt;内联式css样式&lt;/title&gt;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&lt;/head&gt;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</a:t>
            </a:r>
            <a:r>
              <a:rPr lang="zh-CN" altLang="en-US" sz="2000">
                <a:solidFill>
                  <a:srgbClr val="FF0000"/>
                </a:solidFill>
              </a:rPr>
              <a:t>  &lt;P style="font-size: 12px;color: red;"&gt;这是一段文字&lt;/P&gt;</a:t>
            </a:r>
            <a:r>
              <a:rPr lang="zh-CN" altLang="en-US" sz="2000">
                <a:solidFill>
                  <a:schemeClr val="bg1"/>
                </a:solidFill>
              </a:rPr>
              <a:t>&lt;!-- 内联式css样式表--&gt;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&lt;/body&gt;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&lt;/html&gt;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54862" y="3005024"/>
            <a:ext cx="4171462" cy="644278"/>
            <a:chOff x="1154862" y="3005024"/>
            <a:chExt cx="4171462" cy="644278"/>
          </a:xfrm>
        </p:grpSpPr>
        <p:sp>
          <p:nvSpPr>
            <p:cNvPr id="14" name="圆角矩形 13"/>
            <p:cNvSpPr/>
            <p:nvPr>
              <p:custDataLst>
                <p:tags r:id="rId3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4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HTML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语言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54862" y="4002254"/>
            <a:ext cx="4171462" cy="646145"/>
            <a:chOff x="1154862" y="4002254"/>
            <a:chExt cx="4171462" cy="646145"/>
          </a:xfrm>
        </p:grpSpPr>
        <p:sp>
          <p:nvSpPr>
            <p:cNvPr id="15" name="圆角矩形 14"/>
            <p:cNvSpPr/>
            <p:nvPr>
              <p:custDataLst>
                <p:tags r:id="rId5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6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5486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</a:t>
              </a:r>
              <a:r>
                <a:rPr kumimoji="0" 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HTML5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新特性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59048" y="3005024"/>
            <a:ext cx="4171462" cy="644278"/>
            <a:chOff x="6859048" y="3005024"/>
            <a:chExt cx="4171462" cy="644278"/>
          </a:xfrm>
        </p:grpSpPr>
        <p:sp>
          <p:nvSpPr>
            <p:cNvPr id="20" name="圆角矩形 19"/>
            <p:cNvSpPr/>
            <p:nvPr>
              <p:custDataLst>
                <p:tags r:id="rId7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8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5904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CSS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样式表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59048" y="3986379"/>
            <a:ext cx="4171462" cy="646145"/>
            <a:chOff x="6859048" y="4002254"/>
            <a:chExt cx="4171462" cy="646145"/>
          </a:xfrm>
        </p:grpSpPr>
        <p:sp>
          <p:nvSpPr>
            <p:cNvPr id="22" name="圆角矩形 21"/>
            <p:cNvSpPr/>
            <p:nvPr>
              <p:custDataLst>
                <p:tags r:id="rId9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0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熟悉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CSS3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新特性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）嵌入式CSS引用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&lt;!DOCTYPE 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&lt;html lang="en"&gt;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&lt;title&gt;嵌入式css样式&lt;/title&gt;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&lt;style type="text/css"&gt;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p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font-size: 12px;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red;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&lt;/style&gt;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&lt;P&gt;这是一段文字&lt;/P&gt;&lt;!-- 嵌入式css样式表--&gt;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）外部式CSS引用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&lt;!DOCTYPE 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&lt;html lang="en"&gt;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&lt;title&gt;外部式css样式&lt;/title&gt;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&lt;link rel="stylesheet" type="text/css" href="样式.css" /&gt;&lt;!-- 其中type值与rel值均固定，href值为该页面的样式表的相对路径 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&lt;P&gt;这是一段文字&lt;/P&gt;&lt;!-- 外部式css样式表--&gt;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5</a:t>
            </a:r>
            <a:r>
              <a:rPr lang="zh-CN" altLang="en-US" sz="2400" b="1">
                <a:solidFill>
                  <a:schemeClr val="bg1"/>
                </a:solidFill>
              </a:rPr>
              <a:t>）CSS选择器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chemeClr val="bg1"/>
                </a:solidFill>
              </a:rPr>
              <a:t>CSS标准提供了8种类型的选择器，分别是：</a:t>
            </a:r>
            <a:endParaRPr lang="zh-CN" altLang="en-US" sz="2000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标签选择器：选择指定元素名称的所有元素；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类选择器：指定类的所有元素的样式，可以多次使用；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ID选择器：指定具有ID的元素的样式，只能使用一次；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子选择器：即大于符号（&gt;）,用于选择指定标签元素的子元素；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包含（后代）选择器：即加入空格,用于选择指定标签元素下的后辈元素；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通用选择器：使用一个（*）号指定，它的作用是匹配HTML中任意标签元素；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伪类选择器：给HTML不存在的标签设置样式；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分组选择器：为HTML中多个标签元素设置同一个样式。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44449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6</a:t>
            </a:r>
            <a:r>
              <a:rPr lang="zh-CN" altLang="en-US" sz="2400" b="1">
                <a:solidFill>
                  <a:schemeClr val="bg1"/>
                </a:solidFill>
              </a:rPr>
              <a:t>）CSS的继承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&lt;!DOCTYPE 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&lt;html lang="en"&gt;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&lt;title&gt;css的继承&lt;/title&gt;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&lt;style type="text/css"&gt;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div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red;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&lt;/style&gt;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&lt;div&gt;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&lt;p&gt;这是一段文字&lt;/p&gt;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&lt;span&gt;这是一个内联元素&lt;/span&gt;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&lt;/div&gt;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3" name="图片 2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1154" b="76518"/>
          <a:stretch>
            <a:fillRect/>
          </a:stretch>
        </p:blipFill>
        <p:spPr>
          <a:xfrm>
            <a:off x="5932805" y="1880870"/>
            <a:ext cx="6051550" cy="448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44449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7</a:t>
            </a:r>
            <a:r>
              <a:rPr lang="zh-CN" altLang="en-US" sz="2400" b="1">
                <a:solidFill>
                  <a:schemeClr val="bg1"/>
                </a:solidFill>
              </a:rPr>
              <a:t>）CSS的层叠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&lt;!DOCTYPE 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&lt;html lang="en"&gt;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&lt;title&gt;css的层叠&lt;/title&gt;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&lt;style type="text/css"&gt;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p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red;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p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green;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&lt;/style&gt;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&lt;p&gt;这是一段文字&lt;/p&gt;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4" name="图片 2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3" b="81242"/>
          <a:stretch>
            <a:fillRect/>
          </a:stretch>
        </p:blipFill>
        <p:spPr>
          <a:xfrm>
            <a:off x="4111625" y="1614170"/>
            <a:ext cx="7592695" cy="31019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680" y="1197610"/>
            <a:ext cx="9843135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8</a:t>
            </a:r>
            <a:r>
              <a:rPr lang="zh-CN" altLang="en-US" sz="2400" b="1">
                <a:solidFill>
                  <a:schemeClr val="bg1"/>
                </a:solidFill>
              </a:rPr>
              <a:t>）CSS的特殊性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&lt;!DOCTYPE 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&lt;html lang="en"&gt;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&lt;title&gt;css的特殊性&lt;/title&gt;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&lt;style type="text/css"&gt;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p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red;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.a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yellow;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#b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color: blue;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&lt;/style&gt;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&lt;body&gt;    &lt;P class="a" id="b"&gt;这是一段文字&lt;/P&gt;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&lt;/html&gt;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5" name="图片 2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7" b="79827"/>
          <a:stretch>
            <a:fillRect/>
          </a:stretch>
        </p:blipFill>
        <p:spPr>
          <a:xfrm>
            <a:off x="4047490" y="1381760"/>
            <a:ext cx="7441565" cy="30841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使用CSS样式表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680" y="1197610"/>
            <a:ext cx="984313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9</a:t>
            </a:r>
            <a:r>
              <a:rPr lang="zh-CN" altLang="en-US" sz="2400" b="1">
                <a:solidFill>
                  <a:schemeClr val="bg1"/>
                </a:solidFill>
              </a:rPr>
              <a:t>）CSS格式化排版</a:t>
            </a:r>
            <a:endParaRPr lang="zh-CN" altLang="en-US"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文字排版：使用CSS样式为网页中的文字设置字体、字号、颜色、粗细、斜体、下划线等样式。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段落排版：使用CSS样式为网页中的段落添加缩进、行间距、字间距等样式。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7" name="图片 2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02" b="63192"/>
          <a:stretch>
            <a:fillRect/>
          </a:stretch>
        </p:blipFill>
        <p:spPr>
          <a:xfrm>
            <a:off x="625475" y="3188335"/>
            <a:ext cx="9705340" cy="1438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8" name="图片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24" b="60361"/>
          <a:stretch>
            <a:fillRect/>
          </a:stretch>
        </p:blipFill>
        <p:spPr>
          <a:xfrm>
            <a:off x="625475" y="4804410"/>
            <a:ext cx="9705340" cy="16814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熟悉CSS3新特性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熟悉CSS3新特性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CSS3边框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bg1"/>
                </a:solidFill>
              </a:rPr>
              <a:t>用 CSS3，可以创建圆角边框，添加阴影框，其使用的为border-radius;box-shadow;border-image。</a:t>
            </a:r>
            <a:endParaRPr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bg1"/>
                </a:solidFill>
              </a:rPr>
              <a:t>在兼容性方面，IE9 支持 border-radius 和 box-shadow 属性，不支持 border-image 属性。Firefox、Chrome 以及 Safari 支持所有新的边框属性。</a:t>
            </a:r>
            <a:endParaRPr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bg1"/>
                </a:solidFill>
              </a:rPr>
              <a:t>CSS3边框包括CSS3 圆角边框、盒子阴影、边界图片。</a:t>
            </a:r>
            <a:endParaRPr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6" name="图片 1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66"/>
          <a:stretch>
            <a:fillRect/>
          </a:stretch>
        </p:blipFill>
        <p:spPr>
          <a:xfrm>
            <a:off x="755650" y="4042410"/>
            <a:ext cx="9968865" cy="24784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熟悉CSS3新特性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CSS3背景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bg1"/>
                </a:solidFill>
              </a:rPr>
              <a:t>背景相关的CSS3属性有background-size、background-origin和background-clip。</a:t>
            </a:r>
            <a:endParaRPr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0750" y="2851150"/>
            <a:ext cx="7574280" cy="36436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了解HTML标记语言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熟悉CSS3新特性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CSS3渐变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bg1"/>
                </a:solidFill>
              </a:rPr>
              <a:t>CSS3 渐变（gradients）可以在两个或多个指定的颜色之间显示平稳的过渡，其属性包括线性渐变（Linear Gradients）和径向渐变（Radial Gradients）。</a:t>
            </a:r>
            <a:endParaRPr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02" b="35115"/>
          <a:stretch>
            <a:fillRect/>
          </a:stretch>
        </p:blipFill>
        <p:spPr>
          <a:xfrm>
            <a:off x="625475" y="3185795"/>
            <a:ext cx="10605770" cy="35121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了解HTML标记语言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80321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）HTML标记语言的语法规范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语法结构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①符号：尖括号&lt;&gt;，所有的HTML语言都括在其中。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②标签格式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双标签：成对出现&lt;标签名&gt;&lt;/标签名&gt;，如&lt;titile&gt;HTML语言&lt;/title&gt;；单标签：&lt;br/&gt;只存在开始标签，不需要结束。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双标签通常用于包含内容的元素，单标签表示无内容的元素。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③结构：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标签可以用于属性，属性和值都写在开始标签的尖括号中；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标签和属性之间用空格隔开，多个属性之间也用空格隔开；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如果属性有对应的值，则属性和值之间事等式关系，且值需要在英文引号内。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语法结构：&lt;标签名属性="值" 属性="值"&gt;...&lt;/标签名&gt;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了解HTML标记语言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3999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）HTML标记语言的语法规范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</a:rPr>
              <a:t>规范</a:t>
            </a:r>
            <a:endParaRPr lang="zh-CN" altLang="en-US" sz="2000">
              <a:solidFill>
                <a:srgbClr val="FF0000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标签名和属性名都使用小写。属性的值用双引号括起来。标签的使用符号嵌套规则。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基本结构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一个简单的网页的HTML代码结构如图2-1所示。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7" name="图片 2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6" t="47749" r="11124" b="24307"/>
          <a:stretch>
            <a:fillRect/>
          </a:stretch>
        </p:blipFill>
        <p:spPr>
          <a:xfrm>
            <a:off x="923290" y="3466465"/>
            <a:ext cx="9406890" cy="27920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）HTML5新特性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</a:t>
            </a:r>
            <a:r>
              <a:rPr lang="zh-CN" altLang="en-US" sz="2000">
                <a:solidFill>
                  <a:schemeClr val="bg1"/>
                </a:solidFill>
              </a:rPr>
              <a:t>      HTML5被称为下一代互联网的核心技术之一，在很多方面都做了修改和升级，语法特征更加明显，具体表现在：新的语义标签、增强型智能表单、支持视频和音频、升级绘图画布、实现地理定位、拖放API和多线程操作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）常用的语义标签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</a:rPr>
              <a:t>header标签：页眉，通常包括网站标志、主导航、全站链接以及搜索框；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nav标签：标记导航，仅对文档中重要的链接群使用；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aside标签：定义article标签外的内容，可用作文章的侧边栏；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section标签：定义文档中的节（section、区段）</a:t>
            </a:r>
            <a:r>
              <a:rPr lang="en-US" altLang="zh-CN" sz="2000">
                <a:solidFill>
                  <a:schemeClr val="bg1"/>
                </a:solidFill>
              </a:rPr>
              <a:t>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article标签：用来定义独立于文档且有意义的来自外部的内容；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footer标签：页脚，只有当父级是body时，才是整个页面的页脚。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了解HTML5新特性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74310" cy="7970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）增强型表单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email表单示例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&lt;!DOCTYPE 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&lt;html lang="en"&gt;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&lt;title&gt;邮箱验证&lt;/title&gt;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&lt;style&gt;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form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margin-left: 100px;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&lt;/style&gt;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&lt;form&gt;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&lt;input type="email" /&gt;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&lt;input type="submit" /&gt;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&lt;/form&gt;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62625" y="2251710"/>
            <a:ext cx="5655310" cy="20751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70712121058"/>
  <p:tag name="MH_LIBRARY" val="GRAPHIC"/>
  <p:tag name="MH_ORDER" val="Freeform 95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Oval 55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Freeform 96"/>
</p:tagLst>
</file>

<file path=ppt/tags/tag13.xml><?xml version="1.0" encoding="utf-8"?>
<p:tagLst xmlns:p="http://schemas.openxmlformats.org/presentationml/2006/main">
  <p:tag name="MH" val="20170712121058"/>
  <p:tag name="MH_LIBRARY" val="GRAPHIC"/>
  <p:tag name="MH_ORDER" val="Oval 64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ISPRING_PRESENTATION_TITLE" val="商务云科技大数据工作汇报ppt模板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MH" val="20170712121058"/>
  <p:tag name="MH_LIBRARY" val="GRAPHIC"/>
  <p:tag name="MH_ORDER" val="Freeform 94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Oval 5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Freeform 92"/>
</p:tagLst>
</file>

<file path=ppt/tags/tag9.xml><?xml version="1.0" encoding="utf-8"?>
<p:tagLst xmlns:p="http://schemas.openxmlformats.org/presentationml/2006/main">
  <p:tag name="MH" val="20170712121058"/>
  <p:tag name="MH_LIBRARY" val="GRAPHIC"/>
  <p:tag name="MH_ORDER" val="Oval 4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4987</Words>
  <Application>WPS 演示</Application>
  <PresentationFormat>自定义</PresentationFormat>
  <Paragraphs>482</Paragraphs>
  <Slides>31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泡面的幸福</cp:lastModifiedBy>
  <cp:revision>50</cp:revision>
  <dcterms:created xsi:type="dcterms:W3CDTF">2017-07-11T08:34:00Z</dcterms:created>
  <dcterms:modified xsi:type="dcterms:W3CDTF">2021-08-23T09:20:29Z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