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85" r:id="rId5"/>
    <p:sldId id="260" r:id="rId6"/>
    <p:sldId id="267" r:id="rId7"/>
    <p:sldId id="405" r:id="rId8"/>
    <p:sldId id="406" r:id="rId9"/>
    <p:sldId id="283" r:id="rId10"/>
    <p:sldId id="314" r:id="rId11"/>
    <p:sldId id="407" r:id="rId12"/>
    <p:sldId id="408" r:id="rId13"/>
    <p:sldId id="409" r:id="rId14"/>
    <p:sldId id="410" r:id="rId15"/>
    <p:sldId id="411" r:id="rId16"/>
    <p:sldId id="282" r:id="rId17"/>
    <p:sldId id="342" r:id="rId18"/>
    <p:sldId id="412" r:id="rId19"/>
    <p:sldId id="281" r:id="rId20"/>
    <p:sldId id="326" r:id="rId21"/>
    <p:sldId id="413" r:id="rId22"/>
    <p:sldId id="414" r:id="rId23"/>
    <p:sldId id="383" r:id="rId24"/>
    <p:sldId id="384" r:id="rId25"/>
    <p:sldId id="415" r:id="rId26"/>
    <p:sldId id="416" r:id="rId27"/>
    <p:sldId id="390" r:id="rId28"/>
    <p:sldId id="391" r:id="rId29"/>
    <p:sldId id="417" r:id="rId30"/>
    <p:sldId id="284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-84" y="-1428"/>
      </p:cViewPr>
      <p:guideLst>
        <p:guide orient="horz" pos="2163"/>
        <p:guide pos="37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2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88D58-9FDD-4C58-9FC4-466744815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313473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713482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113491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013325" y="2719388"/>
            <a:ext cx="2155826" cy="2154238"/>
          </a:xfrm>
          <a:custGeom>
            <a:avLst/>
            <a:gdLst>
              <a:gd name="connsiteX0" fmla="*/ 1077913 w 2155826"/>
              <a:gd name="connsiteY0" fmla="*/ 0 h 2154238"/>
              <a:gd name="connsiteX1" fmla="*/ 2155826 w 2155826"/>
              <a:gd name="connsiteY1" fmla="*/ 1077119 h 2154238"/>
              <a:gd name="connsiteX2" fmla="*/ 1077913 w 2155826"/>
              <a:gd name="connsiteY2" fmla="*/ 2154238 h 2154238"/>
              <a:gd name="connsiteX3" fmla="*/ 0 w 2155826"/>
              <a:gd name="connsiteY3" fmla="*/ 1077119 h 2154238"/>
              <a:gd name="connsiteX4" fmla="*/ 1077913 w 2155826"/>
              <a:gd name="connsiteY4" fmla="*/ 0 h 215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5826" h="2154238">
                <a:moveTo>
                  <a:pt x="1077913" y="0"/>
                </a:moveTo>
                <a:cubicBezTo>
                  <a:pt x="1673228" y="0"/>
                  <a:pt x="2155826" y="482243"/>
                  <a:pt x="2155826" y="1077119"/>
                </a:cubicBezTo>
                <a:cubicBezTo>
                  <a:pt x="2155826" y="1671995"/>
                  <a:pt x="1673228" y="2154238"/>
                  <a:pt x="1077913" y="2154238"/>
                </a:cubicBezTo>
                <a:cubicBezTo>
                  <a:pt x="482598" y="2154238"/>
                  <a:pt x="0" y="1671995"/>
                  <a:pt x="0" y="1077119"/>
                </a:cubicBezTo>
                <a:cubicBezTo>
                  <a:pt x="0" y="482243"/>
                  <a:pt x="482598" y="0"/>
                  <a:pt x="10779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" y="2028825"/>
            <a:ext cx="5946775" cy="4273550"/>
          </a:xfrm>
          <a:custGeom>
            <a:avLst/>
            <a:gdLst>
              <a:gd name="connsiteX0" fmla="*/ 0 w 5946775"/>
              <a:gd name="connsiteY0" fmla="*/ 0 h 4273550"/>
              <a:gd name="connsiteX1" fmla="*/ 5946775 w 5946775"/>
              <a:gd name="connsiteY1" fmla="*/ 0 h 4273550"/>
              <a:gd name="connsiteX2" fmla="*/ 4799812 w 5946775"/>
              <a:gd name="connsiteY2" fmla="*/ 4273550 h 4273550"/>
              <a:gd name="connsiteX3" fmla="*/ 0 w 5946775"/>
              <a:gd name="connsiteY3" fmla="*/ 4273550 h 427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6775" h="4273550">
                <a:moveTo>
                  <a:pt x="0" y="0"/>
                </a:moveTo>
                <a:lnTo>
                  <a:pt x="5946775" y="0"/>
                </a:lnTo>
                <a:lnTo>
                  <a:pt x="4799812" y="4273550"/>
                </a:lnTo>
                <a:lnTo>
                  <a:pt x="0" y="427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165898" y="2191235"/>
            <a:ext cx="1855499" cy="3315152"/>
          </a:xfrm>
          <a:custGeom>
            <a:avLst/>
            <a:gdLst>
              <a:gd name="connsiteX0" fmla="*/ 0 w 1855499"/>
              <a:gd name="connsiteY0" fmla="*/ 0 h 3315152"/>
              <a:gd name="connsiteX1" fmla="*/ 1855499 w 1855499"/>
              <a:gd name="connsiteY1" fmla="*/ 0 h 3315152"/>
              <a:gd name="connsiteX2" fmla="*/ 1855499 w 1855499"/>
              <a:gd name="connsiteY2" fmla="*/ 3315152 h 3315152"/>
              <a:gd name="connsiteX3" fmla="*/ 0 w 1855499"/>
              <a:gd name="connsiteY3" fmla="*/ 3315152 h 331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5499" h="3315152">
                <a:moveTo>
                  <a:pt x="0" y="0"/>
                </a:moveTo>
                <a:lnTo>
                  <a:pt x="1855499" y="0"/>
                </a:lnTo>
                <a:lnTo>
                  <a:pt x="1855499" y="3315152"/>
                </a:lnTo>
                <a:lnTo>
                  <a:pt x="0" y="33151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70180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292725" y="2187697"/>
            <a:ext cx="1566864" cy="1568450"/>
          </a:xfrm>
          <a:custGeom>
            <a:avLst/>
            <a:gdLst>
              <a:gd name="connsiteX0" fmla="*/ 783432 w 1566864"/>
              <a:gd name="connsiteY0" fmla="*/ 0 h 1568450"/>
              <a:gd name="connsiteX1" fmla="*/ 1566864 w 1566864"/>
              <a:gd name="connsiteY1" fmla="*/ 784225 h 1568450"/>
              <a:gd name="connsiteX2" fmla="*/ 783432 w 1566864"/>
              <a:gd name="connsiteY2" fmla="*/ 1568450 h 1568450"/>
              <a:gd name="connsiteX3" fmla="*/ 0 w 1566864"/>
              <a:gd name="connsiteY3" fmla="*/ 784225 h 1568450"/>
              <a:gd name="connsiteX4" fmla="*/ 783432 w 1566864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6864" h="1568450">
                <a:moveTo>
                  <a:pt x="783432" y="0"/>
                </a:moveTo>
                <a:cubicBezTo>
                  <a:pt x="1216110" y="0"/>
                  <a:pt x="1566864" y="351109"/>
                  <a:pt x="1566864" y="784225"/>
                </a:cubicBezTo>
                <a:cubicBezTo>
                  <a:pt x="1566864" y="1217341"/>
                  <a:pt x="1216110" y="1568450"/>
                  <a:pt x="783432" y="1568450"/>
                </a:cubicBezTo>
                <a:cubicBezTo>
                  <a:pt x="350754" y="1568450"/>
                  <a:pt x="0" y="1217341"/>
                  <a:pt x="0" y="784225"/>
                </a:cubicBezTo>
                <a:cubicBezTo>
                  <a:pt x="0" y="351109"/>
                  <a:pt x="350754" y="0"/>
                  <a:pt x="7834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92175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936625" y="3794126"/>
            <a:ext cx="2952750" cy="2143125"/>
          </a:xfrm>
          <a:custGeom>
            <a:avLst/>
            <a:gdLst>
              <a:gd name="connsiteX0" fmla="*/ 0 w 2952750"/>
              <a:gd name="connsiteY0" fmla="*/ 0 h 2143125"/>
              <a:gd name="connsiteX1" fmla="*/ 2952750 w 2952750"/>
              <a:gd name="connsiteY1" fmla="*/ 0 h 2143125"/>
              <a:gd name="connsiteX2" fmla="*/ 2952750 w 2952750"/>
              <a:gd name="connsiteY2" fmla="*/ 2143125 h 2143125"/>
              <a:gd name="connsiteX3" fmla="*/ 0 w 2952750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750" h="2143125">
                <a:moveTo>
                  <a:pt x="0" y="0"/>
                </a:moveTo>
                <a:lnTo>
                  <a:pt x="2952750" y="0"/>
                </a:lnTo>
                <a:lnTo>
                  <a:pt x="2952750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310564" y="1619251"/>
            <a:ext cx="2841625" cy="2143125"/>
          </a:xfrm>
          <a:custGeom>
            <a:avLst/>
            <a:gdLst>
              <a:gd name="connsiteX0" fmla="*/ 0 w 2841625"/>
              <a:gd name="connsiteY0" fmla="*/ 0 h 2143125"/>
              <a:gd name="connsiteX1" fmla="*/ 2841625 w 2841625"/>
              <a:gd name="connsiteY1" fmla="*/ 0 h 2143125"/>
              <a:gd name="connsiteX2" fmla="*/ 2841625 w 2841625"/>
              <a:gd name="connsiteY2" fmla="*/ 2143125 h 2143125"/>
              <a:gd name="connsiteX3" fmla="*/ 0 w 2841625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1625" h="2143125">
                <a:moveTo>
                  <a:pt x="0" y="0"/>
                </a:moveTo>
                <a:lnTo>
                  <a:pt x="2841625" y="0"/>
                </a:lnTo>
                <a:lnTo>
                  <a:pt x="2841625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391244" y="2209536"/>
            <a:ext cx="4342474" cy="2453930"/>
          </a:xfrm>
          <a:custGeom>
            <a:avLst/>
            <a:gdLst>
              <a:gd name="connsiteX0" fmla="*/ 0 w 4342474"/>
              <a:gd name="connsiteY0" fmla="*/ 0 h 2453930"/>
              <a:gd name="connsiteX1" fmla="*/ 4342474 w 4342474"/>
              <a:gd name="connsiteY1" fmla="*/ 0 h 2453930"/>
              <a:gd name="connsiteX2" fmla="*/ 4342474 w 4342474"/>
              <a:gd name="connsiteY2" fmla="*/ 2453930 h 2453930"/>
              <a:gd name="connsiteX3" fmla="*/ 0 w 4342474"/>
              <a:gd name="connsiteY3" fmla="*/ 2453930 h 245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2474" h="2453930">
                <a:moveTo>
                  <a:pt x="0" y="0"/>
                </a:moveTo>
                <a:lnTo>
                  <a:pt x="4342474" y="0"/>
                </a:lnTo>
                <a:lnTo>
                  <a:pt x="4342474" y="2453930"/>
                </a:lnTo>
                <a:lnTo>
                  <a:pt x="0" y="24539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451607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050784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649961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9249139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26971" y="3520948"/>
            <a:ext cx="3167652" cy="172780"/>
            <a:chOff x="2726971" y="3520948"/>
            <a:chExt cx="3167652" cy="172780"/>
          </a:xfrm>
        </p:grpSpPr>
        <p:sp>
          <p:nvSpPr>
            <p:cNvPr id="9" name="PA_矩形 6"/>
            <p:cNvSpPr/>
            <p:nvPr>
              <p:custDataLst>
                <p:tags r:id="rId1"/>
              </p:custDataLst>
            </p:nvPr>
          </p:nvSpPr>
          <p:spPr>
            <a:xfrm rot="2700000">
              <a:off x="4245793" y="3520948"/>
              <a:ext cx="172780" cy="17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_直接连接符 8"/>
            <p:cNvCxnSpPr/>
            <p:nvPr>
              <p:custDataLst>
                <p:tags r:id="rId2"/>
              </p:custDataLst>
            </p:nvPr>
          </p:nvCxnSpPr>
          <p:spPr>
            <a:xfrm flipH="1">
              <a:off x="2726971" y="3607338"/>
              <a:ext cx="1367849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9"/>
            <p:cNvCxnSpPr/>
            <p:nvPr>
              <p:custDataLst>
                <p:tags r:id="rId3"/>
              </p:custDataLst>
            </p:nvPr>
          </p:nvCxnSpPr>
          <p:spPr>
            <a:xfrm flipH="1">
              <a:off x="4584367" y="3607338"/>
              <a:ext cx="1310256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624205" y="2402840"/>
            <a:ext cx="975487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5400" b="0" i="0" u="none" strike="noStrike" kern="120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模块七  </a:t>
            </a:r>
            <a:r>
              <a:rPr kumimoji="0" lang="en-US" altLang="zh-CN" sz="5400" b="0" i="0" u="none" strike="noStrike" kern="120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XML标记语言基础</a:t>
            </a:r>
            <a:endParaRPr kumimoji="0" lang="en-US" altLang="zh-CN" sz="5400" b="0" i="0" u="none" strike="noStrike" kern="1200" cap="none" spc="10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88900" dist="50800" dir="2700000" algn="tl" rotWithShape="0">
                  <a:prstClr val="black">
                    <a:alpha val="65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熟悉XML基本语法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）属性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作为标记类语言，XML和HTML十分类似，XML标签也可拥有自己的属性值。一个元素可以有多个属性，基本格式是：</a:t>
            </a:r>
            <a:endParaRPr lang="zh-CN" altLang="en-US" sz="2000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&lt;元素名 属性名1=“属性值1” 属性名=“属性值2”&gt;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熟悉XML基本语法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4</a:t>
            </a:r>
            <a:r>
              <a:rPr lang="zh-CN" altLang="en-US" sz="2400" b="1">
                <a:solidFill>
                  <a:schemeClr val="bg1"/>
                </a:solidFill>
              </a:rPr>
              <a:t>）注释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注释即对代码的解释，在写代码时适当的添加注释，以方便自己维护代码和别人解读。XML注释以&lt;!--开头，以--&gt;结束。</a:t>
            </a:r>
            <a:endParaRPr lang="zh-CN" altLang="en-US" sz="2000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接下来以实例介绍注释的用法：</a:t>
            </a:r>
            <a:endParaRPr lang="zh-CN" altLang="en-US" sz="2000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&lt;!--这是一行注释--&gt;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注意，注释不能嵌套，注释只是单纯对文档内容的解释和说明。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熟悉XML基本语法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664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5</a:t>
            </a:r>
            <a:r>
              <a:rPr lang="zh-CN" altLang="en-US" sz="2400" b="1">
                <a:solidFill>
                  <a:schemeClr val="bg1"/>
                </a:solidFill>
              </a:rPr>
              <a:t>）CDATA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&lt;such&gt;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&lt;![CDATA[</a:t>
            </a:r>
            <a:endParaRPr lang="zh-CN" altLang="en-US" sz="2000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&lt;Person&gt;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&lt;Name&gt;ZhangSan&lt;/Name&gt;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&lt;Sex&gt;Male&lt;/Sex&gt;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&lt;/Person&gt;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]]&gt;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&lt;/such&gt;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熟悉XML基本语法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5723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6</a:t>
            </a:r>
            <a:r>
              <a:rPr lang="zh-CN" altLang="en-US" sz="2400" b="1">
                <a:solidFill>
                  <a:schemeClr val="bg1"/>
                </a:solidFill>
              </a:rPr>
              <a:t>）实体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实体（Entities）是XML中的储存单元。实体的概念就是对数据的引用。实体简单来讲，就是在XML的语法中某些字符已有了其他用法，而我们需要使用这些字符的原本用意时，就要使用实体来表示它们。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&lt;Entities&gt;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&lt;genter&gt;&lt; 这是大于号&lt;/genter&gt;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&lt;light&gt;&gt; 这是小于号&lt;/light&gt;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&lt;logic&gt;&amp; 这是逻辑和&lt;/logic&gt;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&lt;apostrophe&gt;&amp;apos 这是单引号&lt;/apostrophe&gt;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&lt;doublequotes&gt;" 这是双引号&lt;/doublequotes&gt;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&lt;/Entities&gt;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03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了解XML文档结构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265430"/>
            <a:ext cx="491299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了解XML文档结构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4405" y="1477645"/>
            <a:ext cx="4051935" cy="4668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265430"/>
            <a:ext cx="491299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了解XML文档结构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164590"/>
            <a:ext cx="10518140" cy="68776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）文档声明</a:t>
            </a:r>
            <a:endParaRPr lang="zh-CN" altLang="en-US" sz="2400" b="1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&lt;?XML version=”1.0”  standalone=”yes”  enconding=”UTF-8”?&gt;</a:t>
            </a:r>
            <a:endParaRPr lang="zh-CN" altLang="en-US">
              <a:solidFill>
                <a:schemeClr val="bg1"/>
              </a:solidFill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（2）	标签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sym typeface="+mn-ea"/>
              </a:rPr>
              <a:t>&lt;color&gt;蓝色&lt;/color&gt;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（3）根元素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sym typeface="+mn-ea"/>
              </a:rPr>
              <a:t>XML文档的树形结构要求必须有一个根元素，就像生长的大树必须得有树根一样，并且有且只能有一个。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（4）元素</a:t>
            </a:r>
            <a:endParaRPr lang="zh-CN" altLang="en-US" b="1">
              <a:solidFill>
                <a:schemeClr val="bg1"/>
              </a:solidFill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sym typeface="+mn-ea"/>
              </a:rPr>
              <a:t>在XML文档中，能见到的最多的就是XML元素，元素就是标签，XML元素又被称为标记或者节点。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（5）属性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sym typeface="+mn-ea"/>
              </a:rPr>
              <a:t>同样的，我们可以在元素标签中定义属性，用来表示标签中数据内容的各种描述。属性可以是任何类型的，定义的语法格式如下：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sym typeface="+mn-ea"/>
              </a:rPr>
              <a:t>&lt;元素名 属性名=“属性值”&gt;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04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使用XML处理指令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使用XML处理指令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处理指令的语法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 </a:t>
            </a:r>
            <a:r>
              <a:rPr lang="zh-CN" altLang="en-US" sz="2000">
                <a:solidFill>
                  <a:schemeClr val="bg1"/>
                </a:solidFill>
              </a:rPr>
              <a:t>处理指令和XML声明语法类似，其语法规则如下：</a:t>
            </a:r>
            <a:endParaRPr lang="zh-CN" altLang="en-US" sz="2000">
              <a:solidFill>
                <a:schemeClr val="bg1"/>
              </a:solidFill>
            </a:endParaRPr>
          </a:p>
          <a:p>
            <a:pPr lvl="2"/>
            <a:r>
              <a:rPr lang="zh-CN" altLang="en-US" sz="2000">
                <a:solidFill>
                  <a:schemeClr val="bg1"/>
                </a:solidFill>
              </a:rPr>
              <a:t>&lt;?Target  instructions?&gt;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chemeClr val="bg1"/>
                </a:solidFill>
              </a:rPr>
              <a:t>最常见的样式表单的处理指令如下：</a:t>
            </a:r>
            <a:endParaRPr lang="zh-CN" altLang="en-US" sz="2000">
              <a:solidFill>
                <a:schemeClr val="bg1"/>
              </a:solidFill>
            </a:endParaRPr>
          </a:p>
          <a:p>
            <a:pPr lvl="1"/>
            <a:r>
              <a:rPr lang="en-US" altLang="zh-CN" sz="2000">
                <a:solidFill>
                  <a:schemeClr val="bg1"/>
                </a:solidFill>
              </a:rPr>
              <a:t>	</a:t>
            </a:r>
            <a:r>
              <a:rPr lang="zh-CN" altLang="en-US" sz="2000">
                <a:solidFill>
                  <a:schemeClr val="bg1"/>
                </a:solidFill>
              </a:rPr>
              <a:t>&lt;? XML-styesheet  herf=”hello.css”  type=”text/css”?&gt;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使用XML处理指令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处理指令的规则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</a:rPr>
              <a:t>处理指令可以包含除了?&gt;组合之外的任意数据，?&gt;被解释为闭合指令。当XML解析器识别到?&gt;字符串时，解析器就会停止对XML文档的指令，如果?&gt;后面仍然存在内容时，就会对真正的XML文档内容产生影响。</a:t>
            </a:r>
            <a:endParaRPr lang="zh-CN" altLang="en-US" sz="24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625262" y="302189"/>
            <a:ext cx="3975100" cy="656661"/>
            <a:chOff x="7192010" y="1640849"/>
            <a:chExt cx="3975100" cy="656661"/>
          </a:xfrm>
        </p:grpSpPr>
        <p:sp>
          <p:nvSpPr>
            <p:cNvPr id="12" name="文本框 11"/>
            <p:cNvSpPr txBox="1"/>
            <p:nvPr/>
          </p:nvSpPr>
          <p:spPr>
            <a:xfrm>
              <a:off x="7192010" y="1640849"/>
              <a:ext cx="3543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目录</a:t>
              </a:r>
              <a:endPara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92010" y="2026795"/>
              <a:ext cx="3975100" cy="2707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CONTENTS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椭圆 30"/>
          <p:cNvSpPr/>
          <p:nvPr>
            <p:custDataLst>
              <p:tags r:id="rId1"/>
            </p:custDataLst>
          </p:nvPr>
        </p:nvSpPr>
        <p:spPr>
          <a:xfrm rot="1069622">
            <a:off x="3217949" y="2166531"/>
            <a:ext cx="2978614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椭圆 30"/>
          <p:cNvSpPr/>
          <p:nvPr>
            <p:custDataLst>
              <p:tags r:id="rId2"/>
            </p:custDataLst>
          </p:nvPr>
        </p:nvSpPr>
        <p:spPr>
          <a:xfrm rot="20530378" flipH="1">
            <a:off x="6037829" y="2166531"/>
            <a:ext cx="2980482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154862" y="2559254"/>
            <a:ext cx="4171462" cy="644278"/>
            <a:chOff x="1154862" y="3005024"/>
            <a:chExt cx="4171462" cy="644278"/>
          </a:xfrm>
        </p:grpSpPr>
        <p:sp>
          <p:nvSpPr>
            <p:cNvPr id="14" name="圆角矩形 13"/>
            <p:cNvSpPr/>
            <p:nvPr>
              <p:custDataLst>
                <p:tags r:id="rId3"/>
              </p:custDataLst>
            </p:nvPr>
          </p:nvSpPr>
          <p:spPr>
            <a:xfrm>
              <a:off x="1184274" y="3080467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4"/>
              </p:custDataLst>
            </p:nvPr>
          </p:nvSpPr>
          <p:spPr>
            <a:xfrm>
              <a:off x="4680179" y="3005024"/>
              <a:ext cx="646145" cy="64427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154862" y="3108403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认识XML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54862" y="3556484"/>
            <a:ext cx="4171462" cy="646145"/>
            <a:chOff x="1154862" y="4002254"/>
            <a:chExt cx="4171462" cy="646145"/>
          </a:xfrm>
        </p:grpSpPr>
        <p:sp>
          <p:nvSpPr>
            <p:cNvPr id="15" name="圆角矩形 14"/>
            <p:cNvSpPr/>
            <p:nvPr>
              <p:custDataLst>
                <p:tags r:id="rId5"/>
              </p:custDataLst>
            </p:nvPr>
          </p:nvSpPr>
          <p:spPr>
            <a:xfrm>
              <a:off x="1184274" y="4079564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6"/>
              </p:custDataLst>
            </p:nvPr>
          </p:nvSpPr>
          <p:spPr>
            <a:xfrm>
              <a:off x="4680179" y="4002254"/>
              <a:ext cx="646145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>
                  <a:solidFill>
                    <a:schemeClr val="tx1"/>
                  </a:solidFill>
                  <a:cs typeface="+mn-ea"/>
                  <a:sym typeface="+mn-lt"/>
                </a:rPr>
                <a:t>2</a:t>
              </a: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54862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熟悉XML基本语法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859048" y="2507819"/>
            <a:ext cx="4171462" cy="644278"/>
            <a:chOff x="6859048" y="3005024"/>
            <a:chExt cx="4171462" cy="644278"/>
          </a:xfrm>
        </p:grpSpPr>
        <p:sp>
          <p:nvSpPr>
            <p:cNvPr id="20" name="圆角矩形 19"/>
            <p:cNvSpPr/>
            <p:nvPr>
              <p:custDataLst>
                <p:tags r:id="rId7"/>
              </p:custDataLst>
            </p:nvPr>
          </p:nvSpPr>
          <p:spPr>
            <a:xfrm>
              <a:off x="6904337" y="3080467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8"/>
              </p:custDataLst>
            </p:nvPr>
          </p:nvSpPr>
          <p:spPr>
            <a:xfrm>
              <a:off x="6904336" y="3005024"/>
              <a:ext cx="644277" cy="64427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859048" y="3108403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使用XML处理指令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859048" y="3466314"/>
            <a:ext cx="4171462" cy="646145"/>
            <a:chOff x="6859048" y="4002254"/>
            <a:chExt cx="4171462" cy="646145"/>
          </a:xfrm>
        </p:grpSpPr>
        <p:sp>
          <p:nvSpPr>
            <p:cNvPr id="22" name="圆角矩形 21"/>
            <p:cNvSpPr/>
            <p:nvPr>
              <p:custDataLst>
                <p:tags r:id="rId9"/>
              </p:custDataLst>
            </p:nvPr>
          </p:nvSpPr>
          <p:spPr>
            <a:xfrm>
              <a:off x="6904337" y="4079564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>
              <p:custDataLst>
                <p:tags r:id="rId10"/>
              </p:custDataLst>
            </p:nvPr>
          </p:nvSpPr>
          <p:spPr>
            <a:xfrm>
              <a:off x="6904336" y="4002254"/>
              <a:ext cx="644277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5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859048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了解XML元素规则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44702" y="4437864"/>
            <a:ext cx="4171462" cy="646145"/>
            <a:chOff x="1154862" y="4002254"/>
            <a:chExt cx="4171462" cy="646145"/>
          </a:xfrm>
        </p:grpSpPr>
        <p:sp>
          <p:nvSpPr>
            <p:cNvPr id="33" name="圆角矩形 32"/>
            <p:cNvSpPr/>
            <p:nvPr>
              <p:custDataLst>
                <p:tags r:id="rId11"/>
              </p:custDataLst>
            </p:nvPr>
          </p:nvSpPr>
          <p:spPr>
            <a:xfrm>
              <a:off x="1184274" y="4079564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>
              <p:custDataLst>
                <p:tags r:id="rId12"/>
              </p:custDataLst>
            </p:nvPr>
          </p:nvSpPr>
          <p:spPr>
            <a:xfrm>
              <a:off x="4680179" y="4002254"/>
              <a:ext cx="646145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p>
              <a:pPr algn="ctr"/>
              <a:r>
                <a:rPr lang="en-US" altLang="zh-CN">
                  <a:solidFill>
                    <a:schemeClr val="tx1"/>
                  </a:solidFill>
                  <a:cs typeface="+mn-ea"/>
                  <a:sym typeface="+mn-lt"/>
                </a:rPr>
                <a:t>3</a:t>
              </a: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54862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了解XML文档结构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848888" y="4490569"/>
            <a:ext cx="4171462" cy="646145"/>
            <a:chOff x="6859048" y="4002254"/>
            <a:chExt cx="4171462" cy="646145"/>
          </a:xfrm>
        </p:grpSpPr>
        <p:sp>
          <p:nvSpPr>
            <p:cNvPr id="37" name="圆角矩形 36"/>
            <p:cNvSpPr/>
            <p:nvPr>
              <p:custDataLst>
                <p:tags r:id="rId13"/>
              </p:custDataLst>
            </p:nvPr>
          </p:nvSpPr>
          <p:spPr>
            <a:xfrm>
              <a:off x="6904337" y="4079564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>
              <p:custDataLst>
                <p:tags r:id="rId14"/>
              </p:custDataLst>
            </p:nvPr>
          </p:nvSpPr>
          <p:spPr>
            <a:xfrm>
              <a:off x="6904336" y="4002254"/>
              <a:ext cx="644277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6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859048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     </a:t>
              </a: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熟悉XML注释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使用XML处理指令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4199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样式表处理指令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</a:rPr>
              <a:t>根据W3C的建议，Microsoft® Internet Explorer 实现了 XML-stylesheet 处理指令。此处理指令必须出现在序言中，在文档元素或根元素之前。</a:t>
            </a:r>
            <a:endParaRPr lang="zh-CN" altLang="en-US" sz="24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下面介绍两种常见的样式表处理指令：</a:t>
            </a:r>
            <a:endParaRPr lang="zh-CN" altLang="en-US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(</a:t>
            </a:r>
            <a:r>
              <a:rPr lang="en-US" altLang="zh-CN">
                <a:solidFill>
                  <a:schemeClr val="bg1"/>
                </a:solidFill>
              </a:rPr>
              <a:t>a</a:t>
            </a:r>
            <a:r>
              <a:rPr lang="zh-CN" altLang="en-US">
                <a:solidFill>
                  <a:schemeClr val="bg1"/>
                </a:solidFill>
              </a:rPr>
              <a:t>)以下是XML-stylesheet处理指令用于标识使用层叠样式表构建的样式表。</a:t>
            </a:r>
            <a:endParaRPr lang="zh-CN" altLang="en-US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&lt;?XML-stylesheet href=”/style.css” type=”text/css”title=”default stylesheet”?&gt;</a:t>
            </a:r>
            <a:endParaRPr lang="zh-CN" altLang="en-US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(</a:t>
            </a:r>
            <a:r>
              <a:rPr lang="en-US" altLang="zh-CN">
                <a:solidFill>
                  <a:schemeClr val="bg1"/>
                </a:solidFill>
              </a:rPr>
              <a:t>b</a:t>
            </a:r>
            <a:r>
              <a:rPr lang="zh-CN" altLang="en-US">
                <a:solidFill>
                  <a:schemeClr val="bg1"/>
                </a:solidFill>
              </a:rPr>
              <a:t>)以下XML-stylesheet处理指令用于标识使用可扩展样式表语言的（XSL）构建的样式表。</a:t>
            </a:r>
            <a:endParaRPr lang="zh-CN" altLang="en-US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&lt;?XML-stylesheet href=”/style.xsl” type=”text/xsl” title=”default stylesheet”?&gt;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78718" y="2105321"/>
            <a:ext cx="2234565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了解XML元素规则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了解XML元素规则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3555" y="1381760"/>
            <a:ext cx="8630920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元素基本规则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XML元素是指XML文件中所出现的标签，即一个标签就是一种元素。元素或者标签都是成对出现的。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了解XML元素规则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3555" y="1381760"/>
            <a:ext cx="863092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元素命名规则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XML元素的命名规则和Java中标识符以及C语言中的标识符的命名规则相似，XML元素命名必须遵守以下命名规则：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名称可以含字母、数字以及其他的字符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名称不能以数字或标点符号开始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名称不能以字符“XML”（或者XML、XML）开始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名称不能包含空格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推荐使用下划线来作为连接符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了解XML元素规则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3555" y="1381760"/>
            <a:ext cx="863092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元素使用规则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在XML的语法规则中，一个标签中也可以嵌套若干子标签，但前提必须是合理的，绝对不允许交叉嵌套。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在XML语法中，空格和换行是会被当作标签内容来处理的。所以，在XML文档内容中，有时候可能会因为小小的一个空格，文档的内容就会出现差别，从而不能正确地读取文档的内容。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78718" y="2105321"/>
            <a:ext cx="2234565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25215" y="2811780"/>
            <a:ext cx="54102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熟悉XML注释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89902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熟悉XML注释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863092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XML文档注释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</a:rPr>
              <a:t>注释的语法很简单，以&lt;!--开始，以--&gt;结束，如下：</a:t>
            </a:r>
            <a:endParaRPr lang="zh-CN" altLang="en-US" sz="24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en-US" altLang="zh-CN" sz="2400">
                <a:solidFill>
                  <a:schemeClr val="bg1"/>
                </a:solidFill>
              </a:rPr>
              <a:t>	</a:t>
            </a:r>
            <a:r>
              <a:rPr lang="zh-CN" altLang="en-US" sz="2400">
                <a:solidFill>
                  <a:schemeClr val="bg1"/>
                </a:solidFill>
              </a:rPr>
              <a:t>&lt;!--this is a comment--&gt;</a:t>
            </a:r>
            <a:endParaRPr lang="zh-CN" altLang="en-US" sz="24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</a:rPr>
              <a:t>需要注意的是，注释内部不能嵌套另一个注释。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89902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熟悉XML注释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10159365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XML注释规则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</a:rPr>
              <a:t>（</a:t>
            </a:r>
            <a:r>
              <a:rPr lang="en-US" altLang="zh-CN" sz="2400">
                <a:solidFill>
                  <a:schemeClr val="bg1"/>
                </a:solidFill>
              </a:rPr>
              <a:t>a</a:t>
            </a:r>
            <a:r>
              <a:rPr lang="zh-CN" altLang="en-US" sz="2400">
                <a:solidFill>
                  <a:schemeClr val="bg1"/>
                </a:solidFill>
              </a:rPr>
              <a:t>）注释不能出现在XML声明之前</a:t>
            </a:r>
            <a:endParaRPr lang="zh-CN" altLang="en-US" sz="24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</a:rPr>
              <a:t>（</a:t>
            </a:r>
            <a:r>
              <a:rPr lang="en-US" altLang="zh-CN" sz="2400">
                <a:solidFill>
                  <a:schemeClr val="bg1"/>
                </a:solidFill>
              </a:rPr>
              <a:t>b</a:t>
            </a:r>
            <a:r>
              <a:rPr lang="zh-CN" altLang="en-US" sz="2400">
                <a:solidFill>
                  <a:schemeClr val="bg1"/>
                </a:solidFill>
              </a:rPr>
              <a:t>）注释不能出现在标记（即元素或者标签）中</a:t>
            </a:r>
            <a:endParaRPr lang="zh-CN" altLang="en-US" sz="24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</a:rPr>
              <a:t>（</a:t>
            </a:r>
            <a:r>
              <a:rPr lang="en-US" altLang="zh-CN" sz="2400">
                <a:solidFill>
                  <a:schemeClr val="bg1"/>
                </a:solidFill>
              </a:rPr>
              <a:t>c</a:t>
            </a:r>
            <a:r>
              <a:rPr lang="zh-CN" altLang="en-US" sz="2400">
                <a:solidFill>
                  <a:schemeClr val="bg1"/>
                </a:solidFill>
              </a:rPr>
              <a:t>）字符串“--”（双连字符）不能在注释中出现，注释也不能以--&gt;结尾。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4222" y="2007993"/>
            <a:ext cx="7373150" cy="1685735"/>
            <a:chOff x="624222" y="2007993"/>
            <a:chExt cx="7373150" cy="1685735"/>
          </a:xfrm>
        </p:grpSpPr>
        <p:sp>
          <p:nvSpPr>
            <p:cNvPr id="9" name="PA_矩形 6"/>
            <p:cNvSpPr/>
            <p:nvPr>
              <p:custDataLst>
                <p:tags r:id="rId1"/>
              </p:custDataLst>
            </p:nvPr>
          </p:nvSpPr>
          <p:spPr>
            <a:xfrm rot="2700000">
              <a:off x="4245793" y="3520948"/>
              <a:ext cx="172780" cy="17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_直接连接符 8"/>
            <p:cNvCxnSpPr/>
            <p:nvPr>
              <p:custDataLst>
                <p:tags r:id="rId2"/>
              </p:custDataLst>
            </p:nvPr>
          </p:nvCxnSpPr>
          <p:spPr>
            <a:xfrm flipH="1">
              <a:off x="2726971" y="3607338"/>
              <a:ext cx="1367849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9"/>
            <p:cNvCxnSpPr/>
            <p:nvPr>
              <p:custDataLst>
                <p:tags r:id="rId3"/>
              </p:custDataLst>
            </p:nvPr>
          </p:nvCxnSpPr>
          <p:spPr>
            <a:xfrm flipH="1">
              <a:off x="4584367" y="3607338"/>
              <a:ext cx="1310256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624222" y="2403143"/>
              <a:ext cx="73731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6000" spc="100" dirty="0" smtClean="0">
                  <a:solidFill>
                    <a:prstClr val="white"/>
                  </a:solidFill>
                  <a:effectLst>
                    <a:outerShdw blurRad="88900" dist="50800" dir="2700000" algn="tl" rotWithShape="0">
                      <a:prstClr val="black">
                        <a:alpha val="65000"/>
                      </a:prstClr>
                    </a:outerShdw>
                  </a:effectLst>
                  <a:cs typeface="+mn-ea"/>
                  <a:sym typeface="+mn-lt"/>
                </a:rPr>
                <a:t>感</a:t>
              </a:r>
              <a:r>
                <a:rPr lang="zh-CN" altLang="en-US" sz="6000" spc="100" dirty="0">
                  <a:solidFill>
                    <a:prstClr val="white"/>
                  </a:solidFill>
                  <a:effectLst>
                    <a:outerShdw blurRad="88900" dist="50800" dir="2700000" algn="tl" rotWithShape="0">
                      <a:prstClr val="black">
                        <a:alpha val="65000"/>
                      </a:prstClr>
                    </a:outerShdw>
                  </a:effectLst>
                  <a:cs typeface="+mn-ea"/>
                  <a:sym typeface="+mn-lt"/>
                </a:rPr>
                <a:t>谢一路有你</a:t>
              </a:r>
              <a:endParaRPr kumimoji="0" lang="zh-CN" altLang="en-US" sz="6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96761" y="2007993"/>
              <a:ext cx="3028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01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813246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认识XML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认识XML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）XML语言的起源</a:t>
            </a:r>
            <a:endParaRPr lang="zh-CN" altLang="en-US" sz="2400" b="1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2140" y="2077085"/>
            <a:ext cx="4935220" cy="4562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认识XML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）XML语言的特征</a:t>
            </a:r>
            <a:endParaRPr lang="zh-CN" altLang="en-US" sz="2400" b="1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	</a:t>
            </a:r>
            <a:r>
              <a:rPr lang="zh-CN" altLang="en-US" sz="2000">
                <a:solidFill>
                  <a:schemeClr val="bg1"/>
                </a:solidFill>
              </a:rPr>
              <a:t>格式规整，注重标签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显示样式丰富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面向对象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具有验证机制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电子数据（EDI）交换的格式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交换数据的介质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具有便捷的数据处理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开放的WEB标准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灵活的WEB应用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认识XML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）XML的应用领域</a:t>
            </a:r>
            <a:endParaRPr lang="zh-CN" altLang="en-US" sz="2400" b="1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数据交换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WEB服务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XML 把数据从 HTML 分离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XML简化平台变更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	XML使数据更加有用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02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555"/>
            <a:ext cx="482727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熟悉XML基本语法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熟悉XML基本语法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）文档声明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XML文档声明其实就是XML文档说明，它必须要处在XML文档的第一行。该声明以&lt;?开始，以？&gt;结束，具体实例如下：</a:t>
            </a:r>
            <a:endParaRPr lang="zh-CN" altLang="en-US" sz="2000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&lt;? XML version=”1.0” standalone=”yes” enconding=”UTF-8”?&gt;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熟悉XML基本语法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）元素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000">
                <a:solidFill>
                  <a:schemeClr val="bg1"/>
                </a:solidFill>
              </a:rPr>
              <a:t>元素就是XML文件中出现的标签，它又可以被称为标记或者节点。元素就是XML文档的组成单元，用户可以通过自定义标签来表示自己想要表达的信息或数据，这给用户编写和更改XML文档提供了极大的便利。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70712121058"/>
  <p:tag name="MH_LIBRARY" val="GRAPHIC"/>
  <p:tag name="MH_ORDER" val="Freeform 95"/>
</p:tagLst>
</file>

<file path=ppt/tags/tag11.xml><?xml version="1.0" encoding="utf-8"?>
<p:tagLst xmlns:p="http://schemas.openxmlformats.org/presentationml/2006/main">
  <p:tag name="MH" val="20170712121058"/>
  <p:tag name="MH_LIBRARY" val="GRAPHIC"/>
  <p:tag name="MH_ORDER" val="Oval 55"/>
</p:tagLst>
</file>

<file path=ppt/tags/tag12.xml><?xml version="1.0" encoding="utf-8"?>
<p:tagLst xmlns:p="http://schemas.openxmlformats.org/presentationml/2006/main">
  <p:tag name="MH" val="20170712121058"/>
  <p:tag name="MH_LIBRARY" val="GRAPHIC"/>
  <p:tag name="MH_ORDER" val="Freeform 96"/>
</p:tagLst>
</file>

<file path=ppt/tags/tag13.xml><?xml version="1.0" encoding="utf-8"?>
<p:tagLst xmlns:p="http://schemas.openxmlformats.org/presentationml/2006/main">
  <p:tag name="MH" val="20170712121058"/>
  <p:tag name="MH_LIBRARY" val="GRAPHIC"/>
  <p:tag name="MH_ORDER" val="Oval 64"/>
</p:tagLst>
</file>

<file path=ppt/tags/tag14.xml><?xml version="1.0" encoding="utf-8"?>
<p:tagLst xmlns:p="http://schemas.openxmlformats.org/presentationml/2006/main">
  <p:tag name="MH" val="20170712121058"/>
  <p:tag name="MH_LIBRARY" val="GRAPHIC"/>
  <p:tag name="MH_ORDER" val="Freeform 92"/>
</p:tagLst>
</file>

<file path=ppt/tags/tag15.xml><?xml version="1.0" encoding="utf-8"?>
<p:tagLst xmlns:p="http://schemas.openxmlformats.org/presentationml/2006/main">
  <p:tag name="MH" val="20170712121058"/>
  <p:tag name="MH_LIBRARY" val="GRAPHIC"/>
  <p:tag name="MH_ORDER" val="Oval 46"/>
</p:tagLst>
</file>

<file path=ppt/tags/tag16.xml><?xml version="1.0" encoding="utf-8"?>
<p:tagLst xmlns:p="http://schemas.openxmlformats.org/presentationml/2006/main">
  <p:tag name="MH" val="20170712121058"/>
  <p:tag name="MH_LIBRARY" val="GRAPHIC"/>
  <p:tag name="MH_ORDER" val="Freeform 96"/>
</p:tagLst>
</file>

<file path=ppt/tags/tag17.xml><?xml version="1.0" encoding="utf-8"?>
<p:tagLst xmlns:p="http://schemas.openxmlformats.org/presentationml/2006/main">
  <p:tag name="MH" val="20170712121058"/>
  <p:tag name="MH_LIBRARY" val="GRAPHIC"/>
  <p:tag name="MH_ORDER" val="Oval 64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ISPRING_PRESENTATION_TITLE" val="商务云科技大数据工作汇报ppt模板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MH" val="20170712121058"/>
  <p:tag name="MH_LIBRARY" val="GRAPHIC"/>
  <p:tag name="MH_ORDER" val="椭圆 30"/>
</p:tagLst>
</file>

<file path=ppt/tags/tag5.xml><?xml version="1.0" encoding="utf-8"?>
<p:tagLst xmlns:p="http://schemas.openxmlformats.org/presentationml/2006/main">
  <p:tag name="MH" val="20170712121058"/>
  <p:tag name="MH_LIBRARY" val="GRAPHIC"/>
  <p:tag name="MH_ORDER" val="椭圆 30"/>
</p:tagLst>
</file>

<file path=ppt/tags/tag6.xml><?xml version="1.0" encoding="utf-8"?>
<p:tagLst xmlns:p="http://schemas.openxmlformats.org/presentationml/2006/main">
  <p:tag name="MH" val="20170712121058"/>
  <p:tag name="MH_LIBRARY" val="GRAPHIC"/>
  <p:tag name="MH_ORDER" val="Freeform 94"/>
</p:tagLst>
</file>

<file path=ppt/tags/tag7.xml><?xml version="1.0" encoding="utf-8"?>
<p:tagLst xmlns:p="http://schemas.openxmlformats.org/presentationml/2006/main">
  <p:tag name="MH" val="20170712121058"/>
  <p:tag name="MH_LIBRARY" val="GRAPHIC"/>
  <p:tag name="MH_ORDER" val="Oval 5"/>
</p:tagLst>
</file>

<file path=ppt/tags/tag8.xml><?xml version="1.0" encoding="utf-8"?>
<p:tagLst xmlns:p="http://schemas.openxmlformats.org/presentationml/2006/main">
  <p:tag name="MH" val="20170712121058"/>
  <p:tag name="MH_LIBRARY" val="GRAPHIC"/>
  <p:tag name="MH_ORDER" val="Freeform 92"/>
</p:tagLst>
</file>

<file path=ppt/tags/tag9.xml><?xml version="1.0" encoding="utf-8"?>
<p:tagLst xmlns:p="http://schemas.openxmlformats.org/presentationml/2006/main">
  <p:tag name="MH" val="20170712121058"/>
  <p:tag name="MH_LIBRARY" val="GRAPHIC"/>
  <p:tag name="MH_ORDER" val="Oval 46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2826</Words>
  <Application>WPS 演示</Application>
  <PresentationFormat>自定义</PresentationFormat>
  <Paragraphs>303</Paragraphs>
  <Slides>28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Arial</vt:lpstr>
      <vt:lpstr>微软雅黑</vt:lpstr>
      <vt:lpstr>Arial Unicode MS</vt:lpstr>
      <vt:lpstr>等线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云计算大数据</dc:title>
  <dc:creator>第一PPT</dc:creator>
  <cp:keywords>www.1ppt.com</cp:keywords>
  <dc:description>www.1ppt.com</dc:description>
  <cp:lastModifiedBy>泡面的幸福</cp:lastModifiedBy>
  <cp:revision>61</cp:revision>
  <dcterms:created xsi:type="dcterms:W3CDTF">2017-07-11T08:34:00Z</dcterms:created>
  <dcterms:modified xsi:type="dcterms:W3CDTF">2021-08-24T01:29:44Z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