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85" r:id="rId5"/>
    <p:sldId id="260" r:id="rId6"/>
    <p:sldId id="267" r:id="rId7"/>
    <p:sldId id="358" r:id="rId8"/>
    <p:sldId id="359" r:id="rId9"/>
    <p:sldId id="361" r:id="rId10"/>
    <p:sldId id="360" r:id="rId11"/>
    <p:sldId id="283" r:id="rId12"/>
    <p:sldId id="314" r:id="rId13"/>
    <p:sldId id="362" r:id="rId14"/>
    <p:sldId id="363" r:id="rId15"/>
    <p:sldId id="364" r:id="rId16"/>
    <p:sldId id="282" r:id="rId17"/>
    <p:sldId id="342" r:id="rId18"/>
    <p:sldId id="365" r:id="rId19"/>
    <p:sldId id="366" r:id="rId20"/>
    <p:sldId id="284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8" d="100"/>
          <a:sy n="58" d="100"/>
        </p:scale>
        <p:origin x="-84" y="-1428"/>
      </p:cViewPr>
      <p:guideLst>
        <p:guide orient="horz" pos="2160"/>
        <p:guide pos="37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2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488D58-9FDD-4C58-9FC4-4667448151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313473" y="2221007"/>
            <a:ext cx="2769660" cy="1512000"/>
          </a:xfrm>
          <a:custGeom>
            <a:avLst/>
            <a:gdLst>
              <a:gd name="connsiteX0" fmla="*/ 0 w 2769660"/>
              <a:gd name="connsiteY0" fmla="*/ 0 h 1512000"/>
              <a:gd name="connsiteX1" fmla="*/ 2769660 w 2769660"/>
              <a:gd name="connsiteY1" fmla="*/ 0 h 1512000"/>
              <a:gd name="connsiteX2" fmla="*/ 2769660 w 2769660"/>
              <a:gd name="connsiteY2" fmla="*/ 1512000 h 1512000"/>
              <a:gd name="connsiteX3" fmla="*/ 0 w 2769660"/>
              <a:gd name="connsiteY3" fmla="*/ 1512000 h 15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9660" h="1512000">
                <a:moveTo>
                  <a:pt x="0" y="0"/>
                </a:moveTo>
                <a:lnTo>
                  <a:pt x="2769660" y="0"/>
                </a:lnTo>
                <a:lnTo>
                  <a:pt x="2769660" y="1512000"/>
                </a:lnTo>
                <a:lnTo>
                  <a:pt x="0" y="1512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4713482" y="2221007"/>
            <a:ext cx="2769660" cy="1512000"/>
          </a:xfrm>
          <a:custGeom>
            <a:avLst/>
            <a:gdLst>
              <a:gd name="connsiteX0" fmla="*/ 0 w 2769660"/>
              <a:gd name="connsiteY0" fmla="*/ 0 h 1512000"/>
              <a:gd name="connsiteX1" fmla="*/ 2769660 w 2769660"/>
              <a:gd name="connsiteY1" fmla="*/ 0 h 1512000"/>
              <a:gd name="connsiteX2" fmla="*/ 2769660 w 2769660"/>
              <a:gd name="connsiteY2" fmla="*/ 1512000 h 1512000"/>
              <a:gd name="connsiteX3" fmla="*/ 0 w 2769660"/>
              <a:gd name="connsiteY3" fmla="*/ 1512000 h 15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9660" h="1512000">
                <a:moveTo>
                  <a:pt x="0" y="0"/>
                </a:moveTo>
                <a:lnTo>
                  <a:pt x="2769660" y="0"/>
                </a:lnTo>
                <a:lnTo>
                  <a:pt x="2769660" y="1512000"/>
                </a:lnTo>
                <a:lnTo>
                  <a:pt x="0" y="1512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8113491" y="2221007"/>
            <a:ext cx="2769660" cy="1512000"/>
          </a:xfrm>
          <a:custGeom>
            <a:avLst/>
            <a:gdLst>
              <a:gd name="connsiteX0" fmla="*/ 0 w 2769660"/>
              <a:gd name="connsiteY0" fmla="*/ 0 h 1512000"/>
              <a:gd name="connsiteX1" fmla="*/ 2769660 w 2769660"/>
              <a:gd name="connsiteY1" fmla="*/ 0 h 1512000"/>
              <a:gd name="connsiteX2" fmla="*/ 2769660 w 2769660"/>
              <a:gd name="connsiteY2" fmla="*/ 1512000 h 1512000"/>
              <a:gd name="connsiteX3" fmla="*/ 0 w 2769660"/>
              <a:gd name="connsiteY3" fmla="*/ 1512000 h 15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9660" h="1512000">
                <a:moveTo>
                  <a:pt x="0" y="0"/>
                </a:moveTo>
                <a:lnTo>
                  <a:pt x="2769660" y="0"/>
                </a:lnTo>
                <a:lnTo>
                  <a:pt x="2769660" y="1512000"/>
                </a:lnTo>
                <a:lnTo>
                  <a:pt x="0" y="1512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5013325" y="2719388"/>
            <a:ext cx="2155826" cy="2154238"/>
          </a:xfrm>
          <a:custGeom>
            <a:avLst/>
            <a:gdLst>
              <a:gd name="connsiteX0" fmla="*/ 1077913 w 2155826"/>
              <a:gd name="connsiteY0" fmla="*/ 0 h 2154238"/>
              <a:gd name="connsiteX1" fmla="*/ 2155826 w 2155826"/>
              <a:gd name="connsiteY1" fmla="*/ 1077119 h 2154238"/>
              <a:gd name="connsiteX2" fmla="*/ 1077913 w 2155826"/>
              <a:gd name="connsiteY2" fmla="*/ 2154238 h 2154238"/>
              <a:gd name="connsiteX3" fmla="*/ 0 w 2155826"/>
              <a:gd name="connsiteY3" fmla="*/ 1077119 h 2154238"/>
              <a:gd name="connsiteX4" fmla="*/ 1077913 w 2155826"/>
              <a:gd name="connsiteY4" fmla="*/ 0 h 2154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5826" h="2154238">
                <a:moveTo>
                  <a:pt x="1077913" y="0"/>
                </a:moveTo>
                <a:cubicBezTo>
                  <a:pt x="1673228" y="0"/>
                  <a:pt x="2155826" y="482243"/>
                  <a:pt x="2155826" y="1077119"/>
                </a:cubicBezTo>
                <a:cubicBezTo>
                  <a:pt x="2155826" y="1671995"/>
                  <a:pt x="1673228" y="2154238"/>
                  <a:pt x="1077913" y="2154238"/>
                </a:cubicBezTo>
                <a:cubicBezTo>
                  <a:pt x="482598" y="2154238"/>
                  <a:pt x="0" y="1671995"/>
                  <a:pt x="0" y="1077119"/>
                </a:cubicBezTo>
                <a:cubicBezTo>
                  <a:pt x="0" y="482243"/>
                  <a:pt x="482598" y="0"/>
                  <a:pt x="107791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" y="2028825"/>
            <a:ext cx="5946775" cy="4273550"/>
          </a:xfrm>
          <a:custGeom>
            <a:avLst/>
            <a:gdLst>
              <a:gd name="connsiteX0" fmla="*/ 0 w 5946775"/>
              <a:gd name="connsiteY0" fmla="*/ 0 h 4273550"/>
              <a:gd name="connsiteX1" fmla="*/ 5946775 w 5946775"/>
              <a:gd name="connsiteY1" fmla="*/ 0 h 4273550"/>
              <a:gd name="connsiteX2" fmla="*/ 4799812 w 5946775"/>
              <a:gd name="connsiteY2" fmla="*/ 4273550 h 4273550"/>
              <a:gd name="connsiteX3" fmla="*/ 0 w 5946775"/>
              <a:gd name="connsiteY3" fmla="*/ 4273550 h 427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46775" h="4273550">
                <a:moveTo>
                  <a:pt x="0" y="0"/>
                </a:moveTo>
                <a:lnTo>
                  <a:pt x="5946775" y="0"/>
                </a:lnTo>
                <a:lnTo>
                  <a:pt x="4799812" y="4273550"/>
                </a:lnTo>
                <a:lnTo>
                  <a:pt x="0" y="42735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5165898" y="2191235"/>
            <a:ext cx="1855499" cy="3315152"/>
          </a:xfrm>
          <a:custGeom>
            <a:avLst/>
            <a:gdLst>
              <a:gd name="connsiteX0" fmla="*/ 0 w 1855499"/>
              <a:gd name="connsiteY0" fmla="*/ 0 h 3315152"/>
              <a:gd name="connsiteX1" fmla="*/ 1855499 w 1855499"/>
              <a:gd name="connsiteY1" fmla="*/ 0 h 3315152"/>
              <a:gd name="connsiteX2" fmla="*/ 1855499 w 1855499"/>
              <a:gd name="connsiteY2" fmla="*/ 3315152 h 3315152"/>
              <a:gd name="connsiteX3" fmla="*/ 0 w 1855499"/>
              <a:gd name="connsiteY3" fmla="*/ 3315152 h 3315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5499" h="3315152">
                <a:moveTo>
                  <a:pt x="0" y="0"/>
                </a:moveTo>
                <a:lnTo>
                  <a:pt x="1855499" y="0"/>
                </a:lnTo>
                <a:lnTo>
                  <a:pt x="1855499" y="3315152"/>
                </a:lnTo>
                <a:lnTo>
                  <a:pt x="0" y="33151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701800" y="2187697"/>
            <a:ext cx="1568450" cy="1568450"/>
          </a:xfrm>
          <a:custGeom>
            <a:avLst/>
            <a:gdLst>
              <a:gd name="connsiteX0" fmla="*/ 784225 w 1568450"/>
              <a:gd name="connsiteY0" fmla="*/ 0 h 1568450"/>
              <a:gd name="connsiteX1" fmla="*/ 1568450 w 1568450"/>
              <a:gd name="connsiteY1" fmla="*/ 784225 h 1568450"/>
              <a:gd name="connsiteX2" fmla="*/ 784225 w 1568450"/>
              <a:gd name="connsiteY2" fmla="*/ 1568450 h 1568450"/>
              <a:gd name="connsiteX3" fmla="*/ 0 w 1568450"/>
              <a:gd name="connsiteY3" fmla="*/ 784225 h 1568450"/>
              <a:gd name="connsiteX4" fmla="*/ 784225 w 1568450"/>
              <a:gd name="connsiteY4" fmla="*/ 0 h 156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8450" h="1568450">
                <a:moveTo>
                  <a:pt x="784225" y="0"/>
                </a:moveTo>
                <a:cubicBezTo>
                  <a:pt x="1217341" y="0"/>
                  <a:pt x="1568450" y="351109"/>
                  <a:pt x="1568450" y="784225"/>
                </a:cubicBezTo>
                <a:cubicBezTo>
                  <a:pt x="1568450" y="1217341"/>
                  <a:pt x="1217341" y="1568450"/>
                  <a:pt x="784225" y="1568450"/>
                </a:cubicBezTo>
                <a:cubicBezTo>
                  <a:pt x="351109" y="1568450"/>
                  <a:pt x="0" y="1217341"/>
                  <a:pt x="0" y="784225"/>
                </a:cubicBezTo>
                <a:cubicBezTo>
                  <a:pt x="0" y="351109"/>
                  <a:pt x="351109" y="0"/>
                  <a:pt x="7842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5292725" y="2187697"/>
            <a:ext cx="1566864" cy="1568450"/>
          </a:xfrm>
          <a:custGeom>
            <a:avLst/>
            <a:gdLst>
              <a:gd name="connsiteX0" fmla="*/ 783432 w 1566864"/>
              <a:gd name="connsiteY0" fmla="*/ 0 h 1568450"/>
              <a:gd name="connsiteX1" fmla="*/ 1566864 w 1566864"/>
              <a:gd name="connsiteY1" fmla="*/ 784225 h 1568450"/>
              <a:gd name="connsiteX2" fmla="*/ 783432 w 1566864"/>
              <a:gd name="connsiteY2" fmla="*/ 1568450 h 1568450"/>
              <a:gd name="connsiteX3" fmla="*/ 0 w 1566864"/>
              <a:gd name="connsiteY3" fmla="*/ 784225 h 1568450"/>
              <a:gd name="connsiteX4" fmla="*/ 783432 w 1566864"/>
              <a:gd name="connsiteY4" fmla="*/ 0 h 156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6864" h="1568450">
                <a:moveTo>
                  <a:pt x="783432" y="0"/>
                </a:moveTo>
                <a:cubicBezTo>
                  <a:pt x="1216110" y="0"/>
                  <a:pt x="1566864" y="351109"/>
                  <a:pt x="1566864" y="784225"/>
                </a:cubicBezTo>
                <a:cubicBezTo>
                  <a:pt x="1566864" y="1217341"/>
                  <a:pt x="1216110" y="1568450"/>
                  <a:pt x="783432" y="1568450"/>
                </a:cubicBezTo>
                <a:cubicBezTo>
                  <a:pt x="350754" y="1568450"/>
                  <a:pt x="0" y="1217341"/>
                  <a:pt x="0" y="784225"/>
                </a:cubicBezTo>
                <a:cubicBezTo>
                  <a:pt x="0" y="351109"/>
                  <a:pt x="350754" y="0"/>
                  <a:pt x="78343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8921750" y="2187697"/>
            <a:ext cx="1568450" cy="1568450"/>
          </a:xfrm>
          <a:custGeom>
            <a:avLst/>
            <a:gdLst>
              <a:gd name="connsiteX0" fmla="*/ 784225 w 1568450"/>
              <a:gd name="connsiteY0" fmla="*/ 0 h 1568450"/>
              <a:gd name="connsiteX1" fmla="*/ 1568450 w 1568450"/>
              <a:gd name="connsiteY1" fmla="*/ 784225 h 1568450"/>
              <a:gd name="connsiteX2" fmla="*/ 784225 w 1568450"/>
              <a:gd name="connsiteY2" fmla="*/ 1568450 h 1568450"/>
              <a:gd name="connsiteX3" fmla="*/ 0 w 1568450"/>
              <a:gd name="connsiteY3" fmla="*/ 784225 h 1568450"/>
              <a:gd name="connsiteX4" fmla="*/ 784225 w 1568450"/>
              <a:gd name="connsiteY4" fmla="*/ 0 h 156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8450" h="1568450">
                <a:moveTo>
                  <a:pt x="784225" y="0"/>
                </a:moveTo>
                <a:cubicBezTo>
                  <a:pt x="1217341" y="0"/>
                  <a:pt x="1568450" y="351109"/>
                  <a:pt x="1568450" y="784225"/>
                </a:cubicBezTo>
                <a:cubicBezTo>
                  <a:pt x="1568450" y="1217341"/>
                  <a:pt x="1217341" y="1568450"/>
                  <a:pt x="784225" y="1568450"/>
                </a:cubicBezTo>
                <a:cubicBezTo>
                  <a:pt x="351109" y="1568450"/>
                  <a:pt x="0" y="1217341"/>
                  <a:pt x="0" y="784225"/>
                </a:cubicBezTo>
                <a:cubicBezTo>
                  <a:pt x="0" y="351109"/>
                  <a:pt x="351109" y="0"/>
                  <a:pt x="7842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936625" y="3794126"/>
            <a:ext cx="2952750" cy="2143125"/>
          </a:xfrm>
          <a:custGeom>
            <a:avLst/>
            <a:gdLst>
              <a:gd name="connsiteX0" fmla="*/ 0 w 2952750"/>
              <a:gd name="connsiteY0" fmla="*/ 0 h 2143125"/>
              <a:gd name="connsiteX1" fmla="*/ 2952750 w 2952750"/>
              <a:gd name="connsiteY1" fmla="*/ 0 h 2143125"/>
              <a:gd name="connsiteX2" fmla="*/ 2952750 w 2952750"/>
              <a:gd name="connsiteY2" fmla="*/ 2143125 h 2143125"/>
              <a:gd name="connsiteX3" fmla="*/ 0 w 2952750"/>
              <a:gd name="connsiteY3" fmla="*/ 2143125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2750" h="2143125">
                <a:moveTo>
                  <a:pt x="0" y="0"/>
                </a:moveTo>
                <a:lnTo>
                  <a:pt x="2952750" y="0"/>
                </a:lnTo>
                <a:lnTo>
                  <a:pt x="2952750" y="2143125"/>
                </a:lnTo>
                <a:lnTo>
                  <a:pt x="0" y="21431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8310564" y="1619251"/>
            <a:ext cx="2841625" cy="2143125"/>
          </a:xfrm>
          <a:custGeom>
            <a:avLst/>
            <a:gdLst>
              <a:gd name="connsiteX0" fmla="*/ 0 w 2841625"/>
              <a:gd name="connsiteY0" fmla="*/ 0 h 2143125"/>
              <a:gd name="connsiteX1" fmla="*/ 2841625 w 2841625"/>
              <a:gd name="connsiteY1" fmla="*/ 0 h 2143125"/>
              <a:gd name="connsiteX2" fmla="*/ 2841625 w 2841625"/>
              <a:gd name="connsiteY2" fmla="*/ 2143125 h 2143125"/>
              <a:gd name="connsiteX3" fmla="*/ 0 w 2841625"/>
              <a:gd name="connsiteY3" fmla="*/ 2143125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1625" h="2143125">
                <a:moveTo>
                  <a:pt x="0" y="0"/>
                </a:moveTo>
                <a:lnTo>
                  <a:pt x="2841625" y="0"/>
                </a:lnTo>
                <a:lnTo>
                  <a:pt x="2841625" y="2143125"/>
                </a:lnTo>
                <a:lnTo>
                  <a:pt x="0" y="21431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391244" y="2209536"/>
            <a:ext cx="4342474" cy="2453930"/>
          </a:xfrm>
          <a:custGeom>
            <a:avLst/>
            <a:gdLst>
              <a:gd name="connsiteX0" fmla="*/ 0 w 4342474"/>
              <a:gd name="connsiteY0" fmla="*/ 0 h 2453930"/>
              <a:gd name="connsiteX1" fmla="*/ 4342474 w 4342474"/>
              <a:gd name="connsiteY1" fmla="*/ 0 h 2453930"/>
              <a:gd name="connsiteX2" fmla="*/ 4342474 w 4342474"/>
              <a:gd name="connsiteY2" fmla="*/ 2453930 h 2453930"/>
              <a:gd name="connsiteX3" fmla="*/ 0 w 4342474"/>
              <a:gd name="connsiteY3" fmla="*/ 2453930 h 2453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2474" h="2453930">
                <a:moveTo>
                  <a:pt x="0" y="0"/>
                </a:moveTo>
                <a:lnTo>
                  <a:pt x="4342474" y="0"/>
                </a:lnTo>
                <a:lnTo>
                  <a:pt x="4342474" y="2453930"/>
                </a:lnTo>
                <a:lnTo>
                  <a:pt x="0" y="245393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1451607" y="2143736"/>
            <a:ext cx="1491254" cy="1491254"/>
          </a:xfrm>
          <a:custGeom>
            <a:avLst/>
            <a:gdLst>
              <a:gd name="connsiteX0" fmla="*/ 745627 w 1491254"/>
              <a:gd name="connsiteY0" fmla="*/ 0 h 1491254"/>
              <a:gd name="connsiteX1" fmla="*/ 1491254 w 1491254"/>
              <a:gd name="connsiteY1" fmla="*/ 745627 h 1491254"/>
              <a:gd name="connsiteX2" fmla="*/ 745627 w 1491254"/>
              <a:gd name="connsiteY2" fmla="*/ 1491254 h 1491254"/>
              <a:gd name="connsiteX3" fmla="*/ 0 w 1491254"/>
              <a:gd name="connsiteY3" fmla="*/ 745627 h 1491254"/>
              <a:gd name="connsiteX4" fmla="*/ 745627 w 1491254"/>
              <a:gd name="connsiteY4" fmla="*/ 0 h 149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1254" h="1491254">
                <a:moveTo>
                  <a:pt x="745627" y="0"/>
                </a:moveTo>
                <a:cubicBezTo>
                  <a:pt x="1157425" y="0"/>
                  <a:pt x="1491254" y="333829"/>
                  <a:pt x="1491254" y="745627"/>
                </a:cubicBezTo>
                <a:cubicBezTo>
                  <a:pt x="1491254" y="1157425"/>
                  <a:pt x="1157425" y="1491254"/>
                  <a:pt x="745627" y="1491254"/>
                </a:cubicBezTo>
                <a:cubicBezTo>
                  <a:pt x="333829" y="1491254"/>
                  <a:pt x="0" y="1157425"/>
                  <a:pt x="0" y="745627"/>
                </a:cubicBezTo>
                <a:cubicBezTo>
                  <a:pt x="0" y="333829"/>
                  <a:pt x="333829" y="0"/>
                  <a:pt x="74562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4050784" y="3953598"/>
            <a:ext cx="1491254" cy="1491254"/>
          </a:xfrm>
          <a:custGeom>
            <a:avLst/>
            <a:gdLst>
              <a:gd name="connsiteX0" fmla="*/ 745627 w 1491254"/>
              <a:gd name="connsiteY0" fmla="*/ 0 h 1491254"/>
              <a:gd name="connsiteX1" fmla="*/ 1491254 w 1491254"/>
              <a:gd name="connsiteY1" fmla="*/ 745627 h 1491254"/>
              <a:gd name="connsiteX2" fmla="*/ 745627 w 1491254"/>
              <a:gd name="connsiteY2" fmla="*/ 1491254 h 1491254"/>
              <a:gd name="connsiteX3" fmla="*/ 0 w 1491254"/>
              <a:gd name="connsiteY3" fmla="*/ 745627 h 1491254"/>
              <a:gd name="connsiteX4" fmla="*/ 745627 w 1491254"/>
              <a:gd name="connsiteY4" fmla="*/ 0 h 149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1254" h="1491254">
                <a:moveTo>
                  <a:pt x="745627" y="0"/>
                </a:moveTo>
                <a:cubicBezTo>
                  <a:pt x="1157425" y="0"/>
                  <a:pt x="1491254" y="333829"/>
                  <a:pt x="1491254" y="745627"/>
                </a:cubicBezTo>
                <a:cubicBezTo>
                  <a:pt x="1491254" y="1157425"/>
                  <a:pt x="1157425" y="1491254"/>
                  <a:pt x="745627" y="1491254"/>
                </a:cubicBezTo>
                <a:cubicBezTo>
                  <a:pt x="333829" y="1491254"/>
                  <a:pt x="0" y="1157425"/>
                  <a:pt x="0" y="745627"/>
                </a:cubicBezTo>
                <a:cubicBezTo>
                  <a:pt x="0" y="333829"/>
                  <a:pt x="333829" y="0"/>
                  <a:pt x="74562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6649961" y="2143736"/>
            <a:ext cx="1491254" cy="1491254"/>
          </a:xfrm>
          <a:custGeom>
            <a:avLst/>
            <a:gdLst>
              <a:gd name="connsiteX0" fmla="*/ 745627 w 1491254"/>
              <a:gd name="connsiteY0" fmla="*/ 0 h 1491254"/>
              <a:gd name="connsiteX1" fmla="*/ 1491254 w 1491254"/>
              <a:gd name="connsiteY1" fmla="*/ 745627 h 1491254"/>
              <a:gd name="connsiteX2" fmla="*/ 745627 w 1491254"/>
              <a:gd name="connsiteY2" fmla="*/ 1491254 h 1491254"/>
              <a:gd name="connsiteX3" fmla="*/ 0 w 1491254"/>
              <a:gd name="connsiteY3" fmla="*/ 745627 h 1491254"/>
              <a:gd name="connsiteX4" fmla="*/ 745627 w 1491254"/>
              <a:gd name="connsiteY4" fmla="*/ 0 h 149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1254" h="1491254">
                <a:moveTo>
                  <a:pt x="745627" y="0"/>
                </a:moveTo>
                <a:cubicBezTo>
                  <a:pt x="1157425" y="0"/>
                  <a:pt x="1491254" y="333829"/>
                  <a:pt x="1491254" y="745627"/>
                </a:cubicBezTo>
                <a:cubicBezTo>
                  <a:pt x="1491254" y="1157425"/>
                  <a:pt x="1157425" y="1491254"/>
                  <a:pt x="745627" y="1491254"/>
                </a:cubicBezTo>
                <a:cubicBezTo>
                  <a:pt x="333829" y="1491254"/>
                  <a:pt x="0" y="1157425"/>
                  <a:pt x="0" y="745627"/>
                </a:cubicBezTo>
                <a:cubicBezTo>
                  <a:pt x="0" y="333829"/>
                  <a:pt x="333829" y="0"/>
                  <a:pt x="74562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9249139" y="3953598"/>
            <a:ext cx="1491254" cy="1491254"/>
          </a:xfrm>
          <a:custGeom>
            <a:avLst/>
            <a:gdLst>
              <a:gd name="connsiteX0" fmla="*/ 745627 w 1491254"/>
              <a:gd name="connsiteY0" fmla="*/ 0 h 1491254"/>
              <a:gd name="connsiteX1" fmla="*/ 1491254 w 1491254"/>
              <a:gd name="connsiteY1" fmla="*/ 745627 h 1491254"/>
              <a:gd name="connsiteX2" fmla="*/ 745627 w 1491254"/>
              <a:gd name="connsiteY2" fmla="*/ 1491254 h 1491254"/>
              <a:gd name="connsiteX3" fmla="*/ 0 w 1491254"/>
              <a:gd name="connsiteY3" fmla="*/ 745627 h 1491254"/>
              <a:gd name="connsiteX4" fmla="*/ 745627 w 1491254"/>
              <a:gd name="connsiteY4" fmla="*/ 0 h 149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1254" h="1491254">
                <a:moveTo>
                  <a:pt x="745627" y="0"/>
                </a:moveTo>
                <a:cubicBezTo>
                  <a:pt x="1157425" y="0"/>
                  <a:pt x="1491254" y="333829"/>
                  <a:pt x="1491254" y="745627"/>
                </a:cubicBezTo>
                <a:cubicBezTo>
                  <a:pt x="1491254" y="1157425"/>
                  <a:pt x="1157425" y="1491254"/>
                  <a:pt x="745627" y="1491254"/>
                </a:cubicBezTo>
                <a:cubicBezTo>
                  <a:pt x="333829" y="1491254"/>
                  <a:pt x="0" y="1157425"/>
                  <a:pt x="0" y="745627"/>
                </a:cubicBezTo>
                <a:cubicBezTo>
                  <a:pt x="0" y="333829"/>
                  <a:pt x="333829" y="0"/>
                  <a:pt x="74562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6" Type="http://schemas.openxmlformats.org/officeDocument/2006/relationships/notesSlide" Target="../notesSlides/notesSlide2.xml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17.xml"/><Relationship Id="rId13" Type="http://schemas.openxmlformats.org/officeDocument/2006/relationships/tags" Target="../tags/tag16.xml"/><Relationship Id="rId12" Type="http://schemas.openxmlformats.org/officeDocument/2006/relationships/tags" Target="../tags/tag15.xml"/><Relationship Id="rId11" Type="http://schemas.openxmlformats.org/officeDocument/2006/relationships/tags" Target="../tags/tag14.xml"/><Relationship Id="rId10" Type="http://schemas.openxmlformats.org/officeDocument/2006/relationships/tags" Target="../tags/tag13.xml"/><Relationship Id="rId1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726971" y="3520948"/>
            <a:ext cx="3167652" cy="172780"/>
            <a:chOff x="2726971" y="3520948"/>
            <a:chExt cx="3167652" cy="172780"/>
          </a:xfrm>
        </p:grpSpPr>
        <p:sp>
          <p:nvSpPr>
            <p:cNvPr id="9" name="PA_矩形 6"/>
            <p:cNvSpPr/>
            <p:nvPr>
              <p:custDataLst>
                <p:tags r:id="rId1"/>
              </p:custDataLst>
            </p:nvPr>
          </p:nvSpPr>
          <p:spPr>
            <a:xfrm rot="2700000">
              <a:off x="4245793" y="3520948"/>
              <a:ext cx="172780" cy="1727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0" name="PA_直接连接符 8"/>
            <p:cNvCxnSpPr/>
            <p:nvPr>
              <p:custDataLst>
                <p:tags r:id="rId2"/>
              </p:custDataLst>
            </p:nvPr>
          </p:nvCxnSpPr>
          <p:spPr>
            <a:xfrm flipH="1">
              <a:off x="2726971" y="3607338"/>
              <a:ext cx="1367849" cy="0"/>
            </a:xfrm>
            <a:prstGeom prst="line">
              <a:avLst/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PA_直接连接符 9"/>
            <p:cNvCxnSpPr/>
            <p:nvPr>
              <p:custDataLst>
                <p:tags r:id="rId3"/>
              </p:custDataLst>
            </p:nvPr>
          </p:nvCxnSpPr>
          <p:spPr>
            <a:xfrm flipH="1">
              <a:off x="4584367" y="3607338"/>
              <a:ext cx="1310256" cy="0"/>
            </a:xfrm>
            <a:prstGeom prst="line">
              <a:avLst/>
            </a:prstGeom>
            <a:solidFill>
              <a:schemeClr val="bg1"/>
            </a:solidFill>
            <a:ln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624205" y="2402840"/>
            <a:ext cx="9754870" cy="922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5400" b="0" i="0" u="none" strike="noStrike" kern="1200" cap="none" spc="10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88900" dist="50800" dir="2700000" algn="tl" rotWithShape="0">
                    <a:prstClr val="black">
                      <a:alpha val="65000"/>
                    </a:prstClr>
                  </a:outerShdw>
                </a:effectLst>
                <a:uLnTx/>
                <a:uFillTx/>
                <a:cs typeface="+mn-ea"/>
                <a:sym typeface="+mn-lt"/>
              </a:rPr>
              <a:t>模块五  </a:t>
            </a:r>
            <a:r>
              <a:rPr kumimoji="0" lang="en-US" altLang="zh-CN" sz="5400" b="0" i="0" u="none" strike="noStrike" kern="1200" cap="none" spc="10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88900" dist="50800" dir="2700000" algn="tl" rotWithShape="0">
                    <a:prstClr val="black">
                      <a:alpha val="65000"/>
                    </a:prstClr>
                  </a:outerShdw>
                </a:effectLst>
                <a:uLnTx/>
                <a:uFillTx/>
                <a:cs typeface="+mn-ea"/>
                <a:sym typeface="+mn-lt"/>
              </a:rPr>
              <a:t>JavaBean技术基础</a:t>
            </a:r>
            <a:endParaRPr kumimoji="0" lang="en-US" altLang="zh-CN" sz="5400" b="0" i="0" u="none" strike="noStrike" kern="1200" cap="none" spc="10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88900" dist="50800" dir="2700000" algn="tl" rotWithShape="0">
                  <a:prstClr val="black">
                    <a:alpha val="65000"/>
                  </a:prst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JavaBean技术应用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60928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）JavaBean编写要求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marL="800100" lvl="1" indent="-34290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>
                <a:solidFill>
                  <a:schemeClr val="bg1"/>
                </a:solidFill>
              </a:rPr>
              <a:t>所有的JavaBean必须放在一个包（Package）中</a:t>
            </a:r>
            <a:endParaRPr lang="zh-CN" altLang="en-US" sz="2000">
              <a:solidFill>
                <a:schemeClr val="bg1"/>
              </a:solidFill>
            </a:endParaRPr>
          </a:p>
          <a:p>
            <a:pPr marL="800100" lvl="1" indent="-34290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>
                <a:solidFill>
                  <a:schemeClr val="bg1"/>
                </a:solidFill>
              </a:rPr>
              <a:t>JavaBean必须是公开的（public），文件名与包名一致</a:t>
            </a:r>
            <a:endParaRPr lang="zh-CN" altLang="en-US" sz="2000">
              <a:solidFill>
                <a:schemeClr val="bg1"/>
              </a:solidFill>
            </a:endParaRPr>
          </a:p>
          <a:p>
            <a:pPr marL="800100" lvl="1" indent="-34290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>
                <a:solidFill>
                  <a:schemeClr val="bg1"/>
                </a:solidFill>
              </a:rPr>
              <a:t>所有的属性必须封装，类中的成员变量都是私有的（private）</a:t>
            </a:r>
            <a:endParaRPr lang="zh-CN" altLang="en-US" sz="2000">
              <a:solidFill>
                <a:schemeClr val="bg1"/>
              </a:solidFill>
            </a:endParaRPr>
          </a:p>
          <a:p>
            <a:pPr marL="800100" lvl="1" indent="-34290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>
                <a:solidFill>
                  <a:schemeClr val="bg1"/>
                </a:solidFill>
              </a:rPr>
              <a:t>必须含有一个无参的构造方法</a:t>
            </a:r>
            <a:endParaRPr lang="zh-CN" altLang="en-US" sz="2000">
              <a:solidFill>
                <a:schemeClr val="bg1"/>
              </a:solidFill>
            </a:endParaRPr>
          </a:p>
          <a:p>
            <a:pPr marL="800100" lvl="1" indent="-34290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>
                <a:solidFill>
                  <a:schemeClr val="bg1"/>
                </a:solidFill>
              </a:rPr>
              <a:t>属性值必须通过一组存取方法（getXxx和setXxx）进行访问</a:t>
            </a:r>
            <a:endParaRPr lang="zh-CN" altLang="en-US" sz="2000">
              <a:solidFill>
                <a:schemeClr val="bg1"/>
              </a:solidFill>
            </a:endParaRPr>
          </a:p>
          <a:p>
            <a:pPr marL="285750" indent="-285750"/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JavaBean技术应用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）JavaBean的使用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</a:t>
            </a:r>
            <a:r>
              <a:rPr lang="zh-CN" altLang="en-US" sz="2400">
                <a:solidFill>
                  <a:srgbClr val="FF0000"/>
                </a:solidFill>
              </a:rPr>
              <a:t> 获取JavaBean属性信息</a:t>
            </a:r>
            <a:endParaRPr lang="zh-CN" altLang="en-US">
              <a:solidFill>
                <a:schemeClr val="bg1"/>
              </a:solidFill>
            </a:endParaRPr>
          </a:p>
          <a:p>
            <a:pPr marL="742950" lvl="1" indent="0" algn="l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在JavaBean类中,为了防止外部直接对JavaBean属性的调用,通常将JavaBean中的属性设置为私有的(private)，但是需要为其提供公共的(public)的访问方法，也就是getXXX()。&lt;jsp:useBean&gt;标签用于在指定的域范围内查找指定名称的JavaBean对象,如果存在则直接返回该JavaBean对象的引用, 如果不存在则实例化为一一个 新的JavaBean对象并将它以指定的名称存储到指定的域范围中。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JavaBean技术应用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4984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）JavaBean的使用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</a:t>
            </a:r>
            <a:r>
              <a:rPr lang="zh-CN" altLang="en-US" sz="2400">
                <a:solidFill>
                  <a:srgbClr val="FF0000"/>
                </a:solidFill>
              </a:rPr>
              <a:t> JavaBean属性赋值</a:t>
            </a:r>
            <a:endParaRPr lang="zh-CN" altLang="en-US" sz="2400">
              <a:solidFill>
                <a:srgbClr val="FF0000"/>
              </a:solidFill>
            </a:endParaRPr>
          </a:p>
          <a:p>
            <a:pPr marL="742950" lvl="1" indent="0" algn="l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编写JavaBean对象要遵循JavaBean规范,在JavaBean规范中的访问器setXXX()方法,用于对JavaBean中的属性赋值，如果对JavaBean对象提供了setXXX()方法,在JSP页面中就可以通过&lt;jsp:setProperty&gt;对其进行赋值。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JavaBean技术应用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）JavaBean的使用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</a:t>
            </a:r>
            <a:r>
              <a:rPr lang="zh-CN" altLang="en-US" sz="2400">
                <a:solidFill>
                  <a:srgbClr val="FF0000"/>
                </a:solidFill>
              </a:rPr>
              <a:t> JavaBean使用常见问题解决</a:t>
            </a:r>
            <a:endParaRPr lang="zh-CN" altLang="en-US" sz="2400">
              <a:solidFill>
                <a:srgbClr val="FF0000"/>
              </a:solidFill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           解决中文乱码</a:t>
            </a:r>
            <a:endParaRPr lang="zh-CN" altLang="en-US">
              <a:solidFill>
                <a:schemeClr val="bg1"/>
              </a:solidFill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           把数组转换成字符串</a:t>
            </a:r>
            <a:endParaRPr lang="zh-CN" altLang="en-US">
              <a:solidFill>
                <a:schemeClr val="bg1"/>
              </a:solidFill>
            </a:endParaRPr>
          </a:p>
          <a:p>
            <a:pPr marL="285750" indent="-285750"/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68736" y="2105321"/>
            <a:ext cx="225452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03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67150" y="2789751"/>
            <a:ext cx="445770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JSP中使用JavaBean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JSP中使用JavaBean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518140" cy="4338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）与JavaBean有关的JSP动作元素</a:t>
            </a:r>
            <a:endParaRPr lang="zh-CN" altLang="en-US" sz="2400" b="1">
              <a:solidFill>
                <a:schemeClr val="bg1"/>
              </a:solidFill>
            </a:endParaRPr>
          </a:p>
          <a:p>
            <a:pPr lvl="1"/>
            <a:r>
              <a:rPr lang="zh-CN" altLang="en-US" sz="2400">
                <a:solidFill>
                  <a:srgbClr val="FF0000"/>
                </a:solidFill>
              </a:rPr>
              <a:t>&lt;jsp:useBean&gt;元素</a:t>
            </a:r>
            <a:endParaRPr lang="zh-CN" altLang="en-US" sz="2400">
              <a:solidFill>
                <a:srgbClr val="FF0000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用于在某个指定的作用域范围内查找一个指定名称的Javabean对象，如果存在则直接返回Javabean对象的引用，如果不存在则实例化一个新的Javabean对象，并将它按指定的名称存储在指定的作用域范围内。基本语法如下：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&lt;jsp:useBean id=”标识符” class=”Java类名” scope=”作用范围”&gt;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JSP中使用JavaBean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51814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）与JavaBean有关的JSP动作元素</a:t>
            </a:r>
            <a:endParaRPr lang="zh-CN" altLang="en-US" sz="2400" b="1">
              <a:solidFill>
                <a:schemeClr val="bg1"/>
              </a:solidFill>
            </a:endParaRPr>
          </a:p>
          <a:p>
            <a:pPr lvl="1"/>
            <a:r>
              <a:rPr lang="zh-CN" altLang="en-US" sz="2400">
                <a:solidFill>
                  <a:srgbClr val="FF0000"/>
                </a:solidFill>
              </a:rPr>
              <a:t>&lt;jsp:setProperty&gt;元素</a:t>
            </a:r>
            <a:endParaRPr lang="zh-CN" altLang="en-US" sz="2400">
              <a:solidFill>
                <a:srgbClr val="FF0000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用于设置Javabean对象的属性，相当于调用Javabean对象的set方法。基本语法如下：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&lt;jsp:setPropertyname=”JavaBean实例名” property=”JavaBean属性名” value=”BeanValue”&gt;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或：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&lt;jsp:setPropertyname=”JavaBean实例名” property=”JavaBean属性名” param=”request对象中的参数名”&gt;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JSP中使用JavaBean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518140" cy="3876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）与JavaBean有关的JSP动作元素</a:t>
            </a:r>
            <a:endParaRPr lang="zh-CN" altLang="en-US" sz="2400" b="1">
              <a:solidFill>
                <a:schemeClr val="bg1"/>
              </a:solidFill>
            </a:endParaRPr>
          </a:p>
          <a:p>
            <a:pPr lvl="1"/>
            <a:r>
              <a:rPr lang="zh-CN" altLang="en-US" sz="2400">
                <a:solidFill>
                  <a:srgbClr val="FF0000"/>
                </a:solidFill>
              </a:rPr>
              <a:t>&lt;jsp:getProperty&gt;元素</a:t>
            </a:r>
            <a:endParaRPr lang="zh-CN" altLang="en-US" sz="2400">
              <a:solidFill>
                <a:srgbClr val="FF0000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用于读取Javabean对象的属性，等同于调用Javabean对象的get方法，然后将读取的属性值转换成字符串后输出到响应正文中。基本语法如下：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&lt;jsp:getProperty name="Javabean实例名" property="属性名" /&gt;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24222" y="2007993"/>
            <a:ext cx="7373150" cy="1685735"/>
            <a:chOff x="624222" y="2007993"/>
            <a:chExt cx="7373150" cy="1685735"/>
          </a:xfrm>
        </p:grpSpPr>
        <p:sp>
          <p:nvSpPr>
            <p:cNvPr id="9" name="PA_矩形 6"/>
            <p:cNvSpPr/>
            <p:nvPr>
              <p:custDataLst>
                <p:tags r:id="rId1"/>
              </p:custDataLst>
            </p:nvPr>
          </p:nvSpPr>
          <p:spPr>
            <a:xfrm rot="2700000">
              <a:off x="4245793" y="3520948"/>
              <a:ext cx="172780" cy="1727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0" name="PA_直接连接符 8"/>
            <p:cNvCxnSpPr/>
            <p:nvPr>
              <p:custDataLst>
                <p:tags r:id="rId2"/>
              </p:custDataLst>
            </p:nvPr>
          </p:nvCxnSpPr>
          <p:spPr>
            <a:xfrm flipH="1">
              <a:off x="2726971" y="3607338"/>
              <a:ext cx="1367849" cy="0"/>
            </a:xfrm>
            <a:prstGeom prst="line">
              <a:avLst/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PA_直接连接符 9"/>
            <p:cNvCxnSpPr/>
            <p:nvPr>
              <p:custDataLst>
                <p:tags r:id="rId3"/>
              </p:custDataLst>
            </p:nvPr>
          </p:nvCxnSpPr>
          <p:spPr>
            <a:xfrm flipH="1">
              <a:off x="4584367" y="3607338"/>
              <a:ext cx="1310256" cy="0"/>
            </a:xfrm>
            <a:prstGeom prst="line">
              <a:avLst/>
            </a:prstGeom>
            <a:solidFill>
              <a:schemeClr val="bg1"/>
            </a:solidFill>
            <a:ln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624222" y="2403143"/>
              <a:ext cx="737315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defRPr/>
              </a:pPr>
              <a:r>
                <a:rPr lang="zh-CN" altLang="en-US" sz="6000" spc="100" dirty="0" smtClean="0">
                  <a:solidFill>
                    <a:prstClr val="white"/>
                  </a:solidFill>
                  <a:effectLst>
                    <a:outerShdw blurRad="88900" dist="50800" dir="2700000" algn="tl" rotWithShape="0">
                      <a:prstClr val="black">
                        <a:alpha val="65000"/>
                      </a:prstClr>
                    </a:outerShdw>
                  </a:effectLst>
                  <a:cs typeface="+mn-ea"/>
                  <a:sym typeface="+mn-lt"/>
                </a:rPr>
                <a:t>感</a:t>
              </a:r>
              <a:r>
                <a:rPr lang="zh-CN" altLang="en-US" sz="6000" spc="100" dirty="0">
                  <a:solidFill>
                    <a:prstClr val="white"/>
                  </a:solidFill>
                  <a:effectLst>
                    <a:outerShdw blurRad="88900" dist="50800" dir="2700000" algn="tl" rotWithShape="0">
                      <a:prstClr val="black">
                        <a:alpha val="65000"/>
                      </a:prstClr>
                    </a:outerShdw>
                  </a:effectLst>
                  <a:cs typeface="+mn-ea"/>
                  <a:sym typeface="+mn-lt"/>
                </a:rPr>
                <a:t>谢一路有你</a:t>
              </a:r>
              <a:endParaRPr kumimoji="0" lang="zh-CN" altLang="en-US" sz="6000" b="0" i="0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88900" dist="50800" dir="2700000" algn="tl" rotWithShape="0">
                    <a:prstClr val="black">
                      <a:alpha val="65000"/>
                    </a:prst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796761" y="2007993"/>
              <a:ext cx="30280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625262" y="302189"/>
            <a:ext cx="3975100" cy="656661"/>
            <a:chOff x="7192010" y="1640849"/>
            <a:chExt cx="3975100" cy="656661"/>
          </a:xfrm>
        </p:grpSpPr>
        <p:sp>
          <p:nvSpPr>
            <p:cNvPr id="12" name="文本框 11"/>
            <p:cNvSpPr txBox="1"/>
            <p:nvPr/>
          </p:nvSpPr>
          <p:spPr>
            <a:xfrm>
              <a:off x="7192010" y="1640849"/>
              <a:ext cx="3543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目录</a:t>
              </a:r>
              <a:endPara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192010" y="2026795"/>
              <a:ext cx="3975100" cy="27071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CONTENTS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6" name="椭圆 30"/>
          <p:cNvSpPr/>
          <p:nvPr>
            <p:custDataLst>
              <p:tags r:id="rId1"/>
            </p:custDataLst>
          </p:nvPr>
        </p:nvSpPr>
        <p:spPr>
          <a:xfrm rot="1069622">
            <a:off x="3217949" y="2166531"/>
            <a:ext cx="2978614" cy="3245664"/>
          </a:xfrm>
          <a:custGeom>
            <a:avLst/>
            <a:gdLst/>
            <a:ahLst/>
            <a:cxnLst/>
            <a:rect l="l" t="t" r="r" b="b"/>
            <a:pathLst>
              <a:path w="3436648" h="3744044">
                <a:moveTo>
                  <a:pt x="1564626" y="0"/>
                </a:moveTo>
                <a:cubicBezTo>
                  <a:pt x="2598515" y="0"/>
                  <a:pt x="3436648" y="838133"/>
                  <a:pt x="3436648" y="1872022"/>
                </a:cubicBezTo>
                <a:cubicBezTo>
                  <a:pt x="3436648" y="2905911"/>
                  <a:pt x="2598515" y="3744044"/>
                  <a:pt x="1564626" y="3744044"/>
                </a:cubicBezTo>
                <a:cubicBezTo>
                  <a:pt x="1382192" y="3744044"/>
                  <a:pt x="1205852" y="3717948"/>
                  <a:pt x="1039512" y="3667999"/>
                </a:cubicBezTo>
                <a:cubicBezTo>
                  <a:pt x="1150762" y="3690559"/>
                  <a:pt x="1265885" y="3702108"/>
                  <a:pt x="1383706" y="3702108"/>
                </a:cubicBezTo>
                <a:cubicBezTo>
                  <a:pt x="2358045" y="3702108"/>
                  <a:pt x="3147902" y="2912251"/>
                  <a:pt x="3147902" y="1937912"/>
                </a:cubicBezTo>
                <a:cubicBezTo>
                  <a:pt x="3147902" y="963573"/>
                  <a:pt x="2358045" y="173716"/>
                  <a:pt x="1383706" y="173716"/>
                </a:cubicBezTo>
                <a:cubicBezTo>
                  <a:pt x="822226" y="173716"/>
                  <a:pt x="322009" y="436016"/>
                  <a:pt x="0" y="845630"/>
                </a:cubicBezTo>
                <a:cubicBezTo>
                  <a:pt x="333766" y="336060"/>
                  <a:pt x="909951" y="0"/>
                  <a:pt x="1564626" y="0"/>
                </a:cubicBezTo>
                <a:close/>
              </a:path>
            </a:pathLst>
          </a:custGeom>
          <a:solidFill>
            <a:srgbClr val="FCFCFC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9" name="椭圆 30"/>
          <p:cNvSpPr/>
          <p:nvPr>
            <p:custDataLst>
              <p:tags r:id="rId2"/>
            </p:custDataLst>
          </p:nvPr>
        </p:nvSpPr>
        <p:spPr>
          <a:xfrm rot="20530378" flipH="1">
            <a:off x="6037829" y="2166531"/>
            <a:ext cx="2980482" cy="3245664"/>
          </a:xfrm>
          <a:custGeom>
            <a:avLst/>
            <a:gdLst/>
            <a:ahLst/>
            <a:cxnLst/>
            <a:rect l="l" t="t" r="r" b="b"/>
            <a:pathLst>
              <a:path w="3436648" h="3744044">
                <a:moveTo>
                  <a:pt x="1564626" y="0"/>
                </a:moveTo>
                <a:cubicBezTo>
                  <a:pt x="2598515" y="0"/>
                  <a:pt x="3436648" y="838133"/>
                  <a:pt x="3436648" y="1872022"/>
                </a:cubicBezTo>
                <a:cubicBezTo>
                  <a:pt x="3436648" y="2905911"/>
                  <a:pt x="2598515" y="3744044"/>
                  <a:pt x="1564626" y="3744044"/>
                </a:cubicBezTo>
                <a:cubicBezTo>
                  <a:pt x="1382192" y="3744044"/>
                  <a:pt x="1205852" y="3717948"/>
                  <a:pt x="1039512" y="3667999"/>
                </a:cubicBezTo>
                <a:cubicBezTo>
                  <a:pt x="1150762" y="3690559"/>
                  <a:pt x="1265885" y="3702108"/>
                  <a:pt x="1383706" y="3702108"/>
                </a:cubicBezTo>
                <a:cubicBezTo>
                  <a:pt x="2358045" y="3702108"/>
                  <a:pt x="3147902" y="2912251"/>
                  <a:pt x="3147902" y="1937912"/>
                </a:cubicBezTo>
                <a:cubicBezTo>
                  <a:pt x="3147902" y="963573"/>
                  <a:pt x="2358045" y="173716"/>
                  <a:pt x="1383706" y="173716"/>
                </a:cubicBezTo>
                <a:cubicBezTo>
                  <a:pt x="822226" y="173716"/>
                  <a:pt x="322009" y="436016"/>
                  <a:pt x="0" y="845630"/>
                </a:cubicBezTo>
                <a:cubicBezTo>
                  <a:pt x="333766" y="336060"/>
                  <a:pt x="909951" y="0"/>
                  <a:pt x="1564626" y="0"/>
                </a:cubicBezTo>
                <a:close/>
              </a:path>
            </a:pathLst>
          </a:custGeom>
          <a:solidFill>
            <a:srgbClr val="FCFCFC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>
            <p:custDataLst>
              <p:tags r:id="rId3"/>
            </p:custDataLst>
          </p:nvPr>
        </p:nvGrpSpPr>
        <p:grpSpPr>
          <a:xfrm>
            <a:off x="1154862" y="3005024"/>
            <a:ext cx="4171462" cy="644278"/>
            <a:chOff x="1154862" y="3005024"/>
            <a:chExt cx="4171462" cy="644278"/>
          </a:xfrm>
        </p:grpSpPr>
        <p:sp>
          <p:nvSpPr>
            <p:cNvPr id="14" name="圆角矩形 13"/>
            <p:cNvSpPr/>
            <p:nvPr>
              <p:custDataLst>
                <p:tags r:id="rId4"/>
              </p:custDataLst>
            </p:nvPr>
          </p:nvSpPr>
          <p:spPr>
            <a:xfrm>
              <a:off x="1184274" y="3080467"/>
              <a:ext cx="4142050" cy="478072"/>
            </a:xfrm>
            <a:prstGeom prst="roundRect">
              <a:avLst>
                <a:gd name="adj" fmla="val 50000"/>
              </a:avLst>
            </a:prstGeom>
            <a:solidFill>
              <a:srgbClr val="FCFCFC">
                <a:alpha val="34117"/>
              </a:srgbClr>
            </a:solidFill>
            <a:ln w="12700" cap="flat" cmpd="sng">
              <a:solidFill>
                <a:schemeClr val="bg1">
                  <a:alpha val="70000"/>
                </a:schemeClr>
              </a:solidFill>
              <a:bevel/>
            </a:ln>
          </p:spPr>
          <p:txBody>
            <a:bodyPr anchor="ctr"/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>
              <p:custDataLst>
                <p:tags r:id="rId5"/>
              </p:custDataLst>
            </p:nvPr>
          </p:nvSpPr>
          <p:spPr>
            <a:xfrm>
              <a:off x="4680179" y="3005024"/>
              <a:ext cx="646145" cy="644278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cs typeface="+mn-ea"/>
                  <a:sym typeface="+mn-lt"/>
                </a:rPr>
                <a:t>1</a:t>
              </a: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>
              <p:custDataLst>
                <p:tags r:id="rId6"/>
              </p:custDataLst>
            </p:nvPr>
          </p:nvSpPr>
          <p:spPr>
            <a:xfrm>
              <a:off x="1154862" y="3108403"/>
              <a:ext cx="417146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认识JavaBean</a:t>
              </a:r>
              <a:endParaRPr kumimoji="0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>
            <p:custDataLst>
              <p:tags r:id="rId7"/>
            </p:custDataLst>
          </p:nvPr>
        </p:nvGrpSpPr>
        <p:grpSpPr>
          <a:xfrm>
            <a:off x="1154862" y="4002254"/>
            <a:ext cx="4171462" cy="646145"/>
            <a:chOff x="1154862" y="4002254"/>
            <a:chExt cx="4171462" cy="646145"/>
          </a:xfrm>
        </p:grpSpPr>
        <p:sp>
          <p:nvSpPr>
            <p:cNvPr id="15" name="圆角矩形 14"/>
            <p:cNvSpPr/>
            <p:nvPr>
              <p:custDataLst>
                <p:tags r:id="rId8"/>
              </p:custDataLst>
            </p:nvPr>
          </p:nvSpPr>
          <p:spPr>
            <a:xfrm>
              <a:off x="1184274" y="4079564"/>
              <a:ext cx="4142050" cy="478072"/>
            </a:xfrm>
            <a:prstGeom prst="roundRect">
              <a:avLst>
                <a:gd name="adj" fmla="val 50000"/>
              </a:avLst>
            </a:prstGeom>
            <a:solidFill>
              <a:srgbClr val="FCFCFC">
                <a:alpha val="34117"/>
              </a:srgbClr>
            </a:solidFill>
            <a:ln w="12700" cap="flat" cmpd="sng">
              <a:solidFill>
                <a:schemeClr val="bg1">
                  <a:alpha val="70000"/>
                </a:schemeClr>
              </a:solidFill>
              <a:bevel/>
            </a:ln>
          </p:spPr>
          <p:txBody>
            <a:bodyPr anchor="ctr"/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>
              <p:custDataLst>
                <p:tags r:id="rId9"/>
              </p:custDataLst>
            </p:nvPr>
          </p:nvSpPr>
          <p:spPr>
            <a:xfrm>
              <a:off x="4680179" y="4002254"/>
              <a:ext cx="646145" cy="646145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r>
                <a:rPr lang="en-US" altLang="zh-CN">
                  <a:solidFill>
                    <a:schemeClr val="tx1"/>
                  </a:solidFill>
                  <a:cs typeface="+mn-ea"/>
                  <a:sym typeface="+mn-lt"/>
                </a:rPr>
                <a:t>2</a:t>
              </a: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>
              <p:custDataLst>
                <p:tags r:id="rId10"/>
              </p:custDataLst>
            </p:nvPr>
          </p:nvSpPr>
          <p:spPr>
            <a:xfrm>
              <a:off x="1154862" y="4095971"/>
              <a:ext cx="417146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JavaBean技术应用</a:t>
              </a:r>
              <a:endParaRPr kumimoji="0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>
            <p:custDataLst>
              <p:tags r:id="rId11"/>
            </p:custDataLst>
          </p:nvPr>
        </p:nvGrpSpPr>
        <p:grpSpPr>
          <a:xfrm>
            <a:off x="6904336" y="3005024"/>
            <a:ext cx="4288734" cy="644278"/>
            <a:chOff x="6904336" y="3005024"/>
            <a:chExt cx="4288734" cy="644278"/>
          </a:xfrm>
        </p:grpSpPr>
        <p:sp>
          <p:nvSpPr>
            <p:cNvPr id="20" name="圆角矩形 19"/>
            <p:cNvSpPr/>
            <p:nvPr>
              <p:custDataLst>
                <p:tags r:id="rId12"/>
              </p:custDataLst>
            </p:nvPr>
          </p:nvSpPr>
          <p:spPr>
            <a:xfrm>
              <a:off x="6904337" y="3080467"/>
              <a:ext cx="4106564" cy="478072"/>
            </a:xfrm>
            <a:prstGeom prst="roundRect">
              <a:avLst>
                <a:gd name="adj" fmla="val 50000"/>
              </a:avLst>
            </a:prstGeom>
            <a:solidFill>
              <a:srgbClr val="FCFCFC">
                <a:alpha val="34117"/>
              </a:srgbClr>
            </a:solidFill>
            <a:ln w="12700" cap="flat" cmpd="sng">
              <a:solidFill>
                <a:schemeClr val="bg1">
                  <a:alpha val="70000"/>
                </a:schemeClr>
              </a:solidFill>
              <a:bevel/>
            </a:ln>
          </p:spPr>
          <p:txBody>
            <a:bodyPr anchor="ctr"/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>
              <p:custDataLst>
                <p:tags r:id="rId13"/>
              </p:custDataLst>
            </p:nvPr>
          </p:nvSpPr>
          <p:spPr>
            <a:xfrm>
              <a:off x="6904336" y="3005024"/>
              <a:ext cx="644277" cy="644278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cs typeface="+mn-ea"/>
                  <a:sym typeface="+mn-lt"/>
                </a:rPr>
                <a:t>3</a:t>
              </a: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>
              <p:custDataLst>
                <p:tags r:id="rId14"/>
              </p:custDataLst>
            </p:nvPr>
          </p:nvSpPr>
          <p:spPr>
            <a:xfrm>
              <a:off x="7021608" y="3108403"/>
              <a:ext cx="417146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JSP中使用JavaBean</a:t>
              </a:r>
              <a:endPara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68736" y="2105321"/>
            <a:ext cx="225452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01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67150" y="2813246"/>
            <a:ext cx="445770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认识JavaBean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66280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认识JavaBean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68319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）JavaBean的基本内容</a:t>
            </a:r>
            <a:endParaRPr lang="zh-CN" altLang="en-US" sz="2400" b="1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JavaBean是一种由Java语言写成的可重用组件，它可以被Applet、Servlet、JSP等Java，应用程序调用。JavaBean可以分为两种，一种是有用户界面（UI，User Interface）的JavaBean；一种是没有用户界面、主要负责处理后台事务的JavaBean。JavaBean也是可复用的平台独立的软件组件，开发者可以在软件构造器工具中对其直接进行可视化操作。软件构造器工具可以是Web页面构造器、可视化应用程序构造器、GUI设计构造器或服务器应用程序构造器。有时，构造器工具也可以是一个包含了一些Bean的复合文档的文档编辑器。JavaBean可以是简单的GUI要素，如按钮或滚动条；也可以是复杂的可视化软件组件，如数据库视图等。有些JavaBean是没有GUI表现形式的，但这些JavaBean仍然可以使用应用程序构造器可视化地进行组合。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66280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认识JavaBean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4554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）JavaBean的基本组成</a:t>
            </a:r>
            <a:endParaRPr lang="zh-CN" altLang="en-US" sz="2400" b="1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 sz="2000">
                <a:solidFill>
                  <a:srgbClr val="FF0000"/>
                </a:solidFill>
              </a:rPr>
              <a:t>    属性（properties）</a:t>
            </a:r>
            <a:endParaRPr lang="zh-CN" altLang="en-US" sz="2000">
              <a:solidFill>
                <a:srgbClr val="FF0000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JavaBean提供了高层次的属性概念，属性在JavaBean中不只是传统的面向对象的概念里的属性，它同时还得到了属性读取和属性写入的API的支持。属性值可以通过调用适当的bean方法进行。比如，如果Bean有一个名字属性，这个属性的值可能需要调用String getName ()方法读取，而写入属性值可能要需要调用void setName（String str）的方法。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66280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认识JavaBean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36309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）JavaBean的基本组成</a:t>
            </a:r>
            <a:endParaRPr lang="zh-CN" altLang="en-US" sz="2400" b="1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 sz="2000">
                <a:solidFill>
                  <a:srgbClr val="FF0000"/>
                </a:solidFill>
              </a:rPr>
              <a:t>   方法（method）</a:t>
            </a:r>
            <a:endParaRPr lang="zh-CN" altLang="en-US" sz="2000">
              <a:solidFill>
                <a:srgbClr val="FF0000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JavaBean中的方法就是普通的Java方法，它可以从其他组件或在脚本环境中调用。默认情况下，所有Bean的公有方法都可以被外部调用，但Bean一般只会引出其公有方法的一个子集。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66280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认识JavaBean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40925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）JavaBean的基本组成</a:t>
            </a:r>
            <a:endParaRPr lang="zh-CN" altLang="en-US" sz="2400" b="1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 sz="2000">
                <a:solidFill>
                  <a:srgbClr val="FF0000"/>
                </a:solidFill>
              </a:rPr>
              <a:t>   事件（event）</a:t>
            </a:r>
            <a:endParaRPr lang="zh-CN" altLang="en-US" sz="2000">
              <a:solidFill>
                <a:srgbClr val="FF0000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Bean与其他软件组件交流信息的主要方式是发送和接受事件。可以将Bean的事件支持功能看作是集成电路中的输入输出引脚：工程师将引脚连接在一起组成系统，让组件进行通讯。有些引脚用于输入，有些引脚用于输出，相当于事件模型中的发送事件和接收事件。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66280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认识JavaBean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5169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3</a:t>
            </a:r>
            <a:r>
              <a:rPr lang="zh-CN" altLang="en-US" sz="2400" b="1">
                <a:solidFill>
                  <a:schemeClr val="bg1"/>
                </a:solidFill>
              </a:rPr>
              <a:t>）JavaBean的作用范围</a:t>
            </a:r>
            <a:endParaRPr lang="zh-CN" altLang="en-US" sz="2400" b="1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</a:rPr>
              <a:t> </a:t>
            </a:r>
            <a:r>
              <a:rPr lang="zh-CN" altLang="en-US" sz="2000">
                <a:solidFill>
                  <a:schemeClr val="bg1"/>
                </a:solidFill>
              </a:rPr>
              <a:t>  JavaBean存在下面四种范围：页面（page）、请求（request）、对话（session）、应用（application）。</a:t>
            </a:r>
            <a:endParaRPr lang="zh-CN" altLang="en-US" sz="2000">
              <a:solidFill>
                <a:schemeClr val="bg1"/>
              </a:solidFill>
            </a:endParaRPr>
          </a:p>
          <a:p>
            <a:pPr marL="800100" lvl="1" indent="-34290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>
                <a:solidFill>
                  <a:schemeClr val="bg1"/>
                </a:solidFill>
              </a:rPr>
              <a:t>page：仅在当前页面有效</a:t>
            </a:r>
            <a:endParaRPr lang="zh-CN" altLang="en-US" sz="2000">
              <a:solidFill>
                <a:schemeClr val="bg1"/>
              </a:solidFill>
            </a:endParaRPr>
          </a:p>
          <a:p>
            <a:pPr marL="800100" lvl="1" indent="-34290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>
                <a:solidFill>
                  <a:schemeClr val="bg1"/>
                </a:solidFill>
              </a:rPr>
              <a:t>request：可以通过HttpRequest.getAttribute()方法取得JavaBean对象</a:t>
            </a:r>
            <a:endParaRPr lang="zh-CN" altLang="en-US" sz="2000">
              <a:solidFill>
                <a:schemeClr val="bg1"/>
              </a:solidFill>
            </a:endParaRPr>
          </a:p>
          <a:p>
            <a:pPr marL="800100" lvl="1" indent="-34290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>
                <a:solidFill>
                  <a:schemeClr val="bg1"/>
                </a:solidFill>
              </a:rPr>
              <a:t>session：可以通过HttpSession.getAttribute()方法取得JavaBean对象</a:t>
            </a:r>
            <a:endParaRPr lang="zh-CN" altLang="en-US" sz="2000">
              <a:solidFill>
                <a:schemeClr val="bg1"/>
              </a:solidFill>
            </a:endParaRPr>
          </a:p>
          <a:p>
            <a:pPr marL="800100" lvl="1" indent="-34290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>
                <a:solidFill>
                  <a:schemeClr val="bg1"/>
                </a:solidFill>
              </a:rPr>
              <a:t>applocation：可以通过application.getAttribute()方法取得JavaBean对象</a:t>
            </a:r>
            <a:endParaRPr lang="zh-CN" altLang="en-US" sz="2000">
              <a:solidFill>
                <a:schemeClr val="bg1"/>
              </a:solidFill>
            </a:endParaRPr>
          </a:p>
          <a:p>
            <a:pPr marL="285750" indent="-285750"/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68736" y="2105321"/>
            <a:ext cx="225452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02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67150" y="2789555"/>
            <a:ext cx="482727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JavaBean技术应用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KSO_WM_DIAGRAM_VIRTUALLY_FRAME" val="{&quot;height&quot;:129.39960629921262,&quot;left&quot;:90.9340157480315,&quot;top&quot;:236.616062992126,&quot;width&quot;:790.4100787401575}"/>
</p:tagLst>
</file>

<file path=ppt/tags/tag11.xml><?xml version="1.0" encoding="utf-8"?>
<p:tagLst xmlns:p="http://schemas.openxmlformats.org/presentationml/2006/main">
  <p:tag name="MH" val="20170712121058"/>
  <p:tag name="MH_LIBRARY" val="GRAPHIC"/>
  <p:tag name="MH_ORDER" val="Freeform 92"/>
  <p:tag name="KSO_WM_DIAGRAM_VIRTUALLY_FRAME" val="{&quot;height&quot;:129.39960629921262,&quot;left&quot;:90.9340157480315,&quot;top&quot;:236.616062992126,&quot;width&quot;:777.6100787401575}"/>
</p:tagLst>
</file>

<file path=ppt/tags/tag12.xml><?xml version="1.0" encoding="utf-8"?>
<p:tagLst xmlns:p="http://schemas.openxmlformats.org/presentationml/2006/main">
  <p:tag name="MH" val="20170712121058"/>
  <p:tag name="MH_LIBRARY" val="GRAPHIC"/>
  <p:tag name="MH_ORDER" val="Oval 46"/>
  <p:tag name="KSO_WM_DIAGRAM_VIRTUALLY_FRAME" val="{&quot;height&quot;:129.39960629921262,&quot;left&quot;:90.9340157480315,&quot;top&quot;:236.616062992126,&quot;width&quot;:777.6100787401575}"/>
</p:tagLst>
</file>

<file path=ppt/tags/tag13.xml><?xml version="1.0" encoding="utf-8"?>
<p:tagLst xmlns:p="http://schemas.openxmlformats.org/presentationml/2006/main">
  <p:tag name="KSO_WM_DIAGRAM_VIRTUALLY_FRAME" val="{&quot;height&quot;:129.39960629921262,&quot;left&quot;:90.9340157480315,&quot;top&quot;:236.616062992126,&quot;width&quot;:777.6100787401575}"/>
</p:tagLst>
</file>

<file path=ppt/tags/tag14.xml><?xml version="1.0" encoding="utf-8"?>
<p:tagLst xmlns:p="http://schemas.openxmlformats.org/presentationml/2006/main">
  <p:tag name="KSO_WM_DIAGRAM_VIRTUALLY_FRAME" val="{&quot;height&quot;:129.39960629921262,&quot;left&quot;:90.9340157480315,&quot;top&quot;:236.616062992126,&quot;width&quot;:790.4100787401575}"/>
</p:tagLst>
</file>

<file path=ppt/tags/tag15.xml><?xml version="1.0" encoding="utf-8"?>
<p:tagLst xmlns:p="http://schemas.openxmlformats.org/presentationml/2006/main">
  <p:tag name="MH" val="20170712121058"/>
  <p:tag name="MH_LIBRARY" val="GRAPHIC"/>
  <p:tag name="MH_ORDER" val="Freeform 95"/>
  <p:tag name="KSO_WM_DIAGRAM_VIRTUALLY_FRAME" val="{&quot;height&quot;:129.39960629921262,&quot;left&quot;:90.9340157480315,&quot;top&quot;:236.616062992126,&quot;width&quot;:777.6100787401575}"/>
</p:tagLst>
</file>

<file path=ppt/tags/tag16.xml><?xml version="1.0" encoding="utf-8"?>
<p:tagLst xmlns:p="http://schemas.openxmlformats.org/presentationml/2006/main">
  <p:tag name="MH" val="20170712121058"/>
  <p:tag name="MH_LIBRARY" val="GRAPHIC"/>
  <p:tag name="MH_ORDER" val="Oval 55"/>
  <p:tag name="KSO_WM_DIAGRAM_VIRTUALLY_FRAME" val="{&quot;height&quot;:129.39960629921262,&quot;left&quot;:90.9340157480315,&quot;top&quot;:236.616062992126,&quot;width&quot;:777.6100787401575}"/>
</p:tagLst>
</file>

<file path=ppt/tags/tag17.xml><?xml version="1.0" encoding="utf-8"?>
<p:tagLst xmlns:p="http://schemas.openxmlformats.org/presentationml/2006/main">
  <p:tag name="KSO_WM_DIAGRAM_VIRTUALLY_FRAME" val="{&quot;height&quot;:129.39960629921262,&quot;left&quot;:90.9340157480315,&quot;top&quot;:236.616062992126,&quot;width&quot;:777.6100787401575}"/>
</p:tagLst>
</file>

<file path=ppt/tags/tag18.xml><?xml version="1.0" encoding="utf-8"?>
<p:tagLst xmlns:p="http://schemas.openxmlformats.org/presentationml/2006/main">
  <p:tag name="PA" val="v3.0.1"/>
</p:tagLst>
</file>

<file path=ppt/tags/tag19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PA" val="v3.0.1"/>
</p:tagLst>
</file>

<file path=ppt/tags/tag21.xml><?xml version="1.0" encoding="utf-8"?>
<p:tagLst xmlns:p="http://schemas.openxmlformats.org/presentationml/2006/main">
  <p:tag name="ISPRING_PRESENTATION_TITLE" val="商务云科技大数据工作汇报ppt模板"/>
  <p:tag name="commondata" val="eyJoZGlkIjoiZjE3MGMyZDMzOGIyMGUyMDk5Mjg3MWUzODcxN2RkNTQifQ==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MH" val="20170712121058"/>
  <p:tag name="MH_LIBRARY" val="GRAPHIC"/>
  <p:tag name="MH_ORDER" val="椭圆 30"/>
</p:tagLst>
</file>

<file path=ppt/tags/tag5.xml><?xml version="1.0" encoding="utf-8"?>
<p:tagLst xmlns:p="http://schemas.openxmlformats.org/presentationml/2006/main">
  <p:tag name="MH" val="20170712121058"/>
  <p:tag name="MH_LIBRARY" val="GRAPHIC"/>
  <p:tag name="MH_ORDER" val="椭圆 30"/>
</p:tagLst>
</file>

<file path=ppt/tags/tag6.xml><?xml version="1.0" encoding="utf-8"?>
<p:tagLst xmlns:p="http://schemas.openxmlformats.org/presentationml/2006/main">
  <p:tag name="KSO_WM_DIAGRAM_VIRTUALLY_FRAME" val="{&quot;height&quot;:129.39960629921262,&quot;left&quot;:90.9340157480315,&quot;top&quot;:236.616062992126,&quot;width&quot;:790.4100787401575}"/>
</p:tagLst>
</file>

<file path=ppt/tags/tag7.xml><?xml version="1.0" encoding="utf-8"?>
<p:tagLst xmlns:p="http://schemas.openxmlformats.org/presentationml/2006/main">
  <p:tag name="MH" val="20170712121058"/>
  <p:tag name="MH_LIBRARY" val="GRAPHIC"/>
  <p:tag name="MH_ORDER" val="Freeform 94"/>
  <p:tag name="KSO_WM_DIAGRAM_VIRTUALLY_FRAME" val="{&quot;height&quot;:129.39960629921262,&quot;left&quot;:90.9340157480315,&quot;top&quot;:236.616062992126,&quot;width&quot;:777.6100787401575}"/>
</p:tagLst>
</file>

<file path=ppt/tags/tag8.xml><?xml version="1.0" encoding="utf-8"?>
<p:tagLst xmlns:p="http://schemas.openxmlformats.org/presentationml/2006/main">
  <p:tag name="MH" val="20170712121058"/>
  <p:tag name="MH_LIBRARY" val="GRAPHIC"/>
  <p:tag name="MH_ORDER" val="Oval 5"/>
  <p:tag name="KSO_WM_DIAGRAM_VIRTUALLY_FRAME" val="{&quot;height&quot;:129.39960629921262,&quot;left&quot;:90.9340157480315,&quot;top&quot;:236.616062992126,&quot;width&quot;:777.6100787401575}"/>
</p:tagLst>
</file>

<file path=ppt/tags/tag9.xml><?xml version="1.0" encoding="utf-8"?>
<p:tagLst xmlns:p="http://schemas.openxmlformats.org/presentationml/2006/main">
  <p:tag name="KSO_WM_DIAGRAM_VIRTUALLY_FRAME" val="{&quot;height&quot;:129.39960629921262,&quot;left&quot;:90.9340157480315,&quot;top&quot;:236.616062992126,&quot;width&quot;:777.6100787401575}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2712</Words>
  <Application>WPS 演示</Application>
  <PresentationFormat>自定义</PresentationFormat>
  <Paragraphs>210</Paragraphs>
  <Slides>18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Arial</vt:lpstr>
      <vt:lpstr>微软雅黑</vt:lpstr>
      <vt:lpstr>Arial Unicode MS</vt:lpstr>
      <vt:lpstr>等线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云计算大数据</dc:title>
  <dc:creator>第一PPT</dc:creator>
  <cp:keywords>www.1ppt.com</cp:keywords>
  <dc:description>www.1ppt.com</dc:description>
  <cp:lastModifiedBy>微信用户</cp:lastModifiedBy>
  <cp:revision>53</cp:revision>
  <dcterms:created xsi:type="dcterms:W3CDTF">2017-07-11T08:34:00Z</dcterms:created>
  <dcterms:modified xsi:type="dcterms:W3CDTF">2025-09-01T06:51:14Z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A355008414044415BD2392ABC6247482_12</vt:lpwstr>
  </property>
</Properties>
</file>