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5" r:id="rId5"/>
    <p:sldId id="260" r:id="rId6"/>
    <p:sldId id="267" r:id="rId7"/>
    <p:sldId id="358" r:id="rId8"/>
    <p:sldId id="283" r:id="rId9"/>
    <p:sldId id="314" r:id="rId10"/>
    <p:sldId id="282" r:id="rId11"/>
    <p:sldId id="342" r:id="rId12"/>
    <p:sldId id="359" r:id="rId13"/>
    <p:sldId id="360" r:id="rId14"/>
    <p:sldId id="361" r:id="rId15"/>
    <p:sldId id="362" r:id="rId16"/>
    <p:sldId id="281" r:id="rId17"/>
    <p:sldId id="326" r:id="rId18"/>
    <p:sldId id="363" r:id="rId19"/>
    <p:sldId id="364" r:id="rId20"/>
    <p:sldId id="365" r:id="rId21"/>
    <p:sldId id="366" r:id="rId22"/>
    <p:sldId id="28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1428"/>
      </p:cViewPr>
      <p:guideLst>
        <p:guide orient="horz" pos="2160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6971" y="3520948"/>
            <a:ext cx="3167652" cy="172780"/>
            <a:chOff x="2726971" y="3520948"/>
            <a:chExt cx="3167652" cy="172780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4205" y="2402840"/>
            <a:ext cx="97548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模块八  </a:t>
            </a:r>
            <a:r>
              <a:rPr kumimoji="0" lang="en-US" altLang="zh-CN" sz="5400" b="0" i="0" u="none" strike="noStrike" kern="120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数据库开发基础</a:t>
            </a:r>
            <a:endParaRPr kumimoji="0" lang="en-US" altLang="zh-CN" sz="5400" b="0" i="0" u="none" strike="noStrike" kern="1200" cap="none" spc="10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88900" dist="50800" dir="2700000" algn="tl" rotWithShape="0">
                  <a:prstClr val="black">
                    <a:alpha val="65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）JDBC中常见的接口和类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Statement接口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4420" y="2693035"/>
            <a:ext cx="8014970" cy="3474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）JDBC中常见的接口和类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PrepareStatement接口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6285" y="2032000"/>
            <a:ext cx="7427595" cy="454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）JDBC中常见的接口和类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DriverManager类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2520" y="2576830"/>
            <a:ext cx="8534400" cy="2243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）JDBC中常见的接口和类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ResultSet接口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2525395"/>
            <a:ext cx="514350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525395"/>
            <a:ext cx="4813935" cy="3550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45" y="3129280"/>
            <a:ext cx="5144135" cy="3554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751"/>
            <a:ext cx="445770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5650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建立与数据库的连接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sz="2000">
                <a:solidFill>
                  <a:srgbClr val="FF0000"/>
                </a:solidFill>
              </a:rPr>
              <a:t>加载JDBC驱动程序</a:t>
            </a:r>
            <a:endParaRPr sz="2000">
              <a:solidFill>
                <a:srgbClr val="FF0000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</a:rPr>
              <a:t>	</a:t>
            </a:r>
            <a:r>
              <a:rPr>
                <a:solidFill>
                  <a:schemeClr val="bg1"/>
                </a:solidFill>
              </a:rPr>
              <a:t>在与某一特定数据库建立连接前，首先应加载一种可用的JDBC驱动程序。加载驱动程序的一种简单方法是使用Class.forName()方法显式加载，语句如下：</a:t>
            </a:r>
            <a:endParaRPr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</a:rPr>
              <a:t>		</a:t>
            </a:r>
            <a:r>
              <a:rPr>
                <a:solidFill>
                  <a:schemeClr val="bg1"/>
                </a:solidFill>
              </a:rPr>
              <a:t>Java.lang.Class.forName(JDBCDriverClass);</a:t>
            </a:r>
            <a:endParaRPr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DriverManager类的getConnection()是实现建立JDBC驱动程序到数据库连接的方法。其一般的使用格式如下：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		</a:t>
            </a:r>
            <a:r>
              <a:rPr lang="zh-CN" altLang="en-US">
                <a:solidFill>
                  <a:schemeClr val="bg1"/>
                </a:solidFill>
              </a:rPr>
              <a:t>Connection conn= DriverManager.getConnection(String URL,String user,String password);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5650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执行SQL语句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a</a:t>
            </a:r>
            <a:r>
              <a:rPr lang="zh-CN" altLang="en-US" sz="2000">
                <a:solidFill>
                  <a:schemeClr val="bg1"/>
                </a:solidFill>
              </a:rPr>
              <a:t>）创建Statement对象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</a:rPr>
              <a:t>		</a:t>
            </a:r>
            <a:r>
              <a:rPr lang="zh-CN" altLang="en-US" sz="2000">
                <a:solidFill>
                  <a:schemeClr val="bg1"/>
                </a:solidFill>
              </a:rPr>
              <a:t>Statementstmt=conn.createStatement();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）调用Statement对象的相应方法将SQL语句发送到所连接的数据库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String sqlStr="select,name,gender,dept from Student where id=‘2001‘";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ResultSet rs=stmt.executeQuery(sqlStr);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String sql="update student setid=2001,name='WangKun',gender='male',dept='Finance' where id=2001";</a:t>
            </a:r>
            <a:endParaRPr lang="zh-CN" altLang="en-US" sz="2000">
              <a:solidFill>
                <a:schemeClr val="bg1"/>
              </a:solidFill>
            </a:endParaRPr>
          </a:p>
          <a:p>
            <a:pPr lvl="3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int count=stmt.executeUpdate(sql);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5650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3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处理返回结果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返回的结果是结果集，结果集是查询信息的行的集合。我们可以使用ResultSet对象的getxx()方法，例如上节结尾案例中的rs.getString()。</a:t>
            </a:r>
            <a:endParaRPr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5650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4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关闭创建的各种对象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当我们关闭数据库时，需将建立的对象按顺序关闭，防止系统资源浪费。关闭的次序是：①结果集对象；②Statement对象；③连接对象。</a:t>
            </a:r>
            <a:endParaRPr sz="2000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try{</a:t>
            </a:r>
            <a:endParaRPr lang="zh-CN" altLang="en-US">
              <a:solidFill>
                <a:schemeClr val="bg1"/>
              </a:solidFill>
            </a:endParaRPr>
          </a:p>
          <a:p>
            <a:pPr lvl="3"/>
            <a:r>
              <a:rPr lang="zh-CN" altLang="en-US">
                <a:solidFill>
                  <a:schemeClr val="bg1"/>
                </a:solidFill>
              </a:rPr>
              <a:t>if(rs!=null) rs.close(); //关闭结果集对象</a:t>
            </a:r>
            <a:endParaRPr lang="zh-CN" altLang="en-US">
              <a:solidFill>
                <a:schemeClr val="bg1"/>
              </a:solidFill>
            </a:endParaRPr>
          </a:p>
          <a:p>
            <a:pPr lvl="3"/>
            <a:r>
              <a:rPr lang="zh-CN" altLang="en-US">
                <a:solidFill>
                  <a:schemeClr val="bg1"/>
                </a:solidFill>
              </a:rPr>
              <a:t>if(stmt!=null) stmt.close(); //关闭Statement对象</a:t>
            </a:r>
            <a:endParaRPr lang="zh-CN" altLang="en-US">
              <a:solidFill>
                <a:schemeClr val="bg1"/>
              </a:solidFill>
            </a:endParaRPr>
          </a:p>
          <a:p>
            <a:pPr lvl="3"/>
            <a:r>
              <a:rPr lang="zh-CN" altLang="en-US">
                <a:solidFill>
                  <a:schemeClr val="bg1"/>
                </a:solidFill>
              </a:rPr>
              <a:t>if(conn!=null) conn.close(); //关闭JDBC与数据库的连接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}catch(Exception e){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en-US" altLang="zh-CN">
                <a:solidFill>
                  <a:schemeClr val="bg1"/>
                </a:solidFill>
              </a:rPr>
              <a:t>	</a:t>
            </a:r>
            <a:r>
              <a:rPr lang="zh-CN" altLang="en-US">
                <a:solidFill>
                  <a:schemeClr val="bg1"/>
                </a:solidFill>
              </a:rPr>
              <a:t>e.printStackTrace();</a:t>
            </a:r>
            <a:endParaRPr lang="zh-CN" altLang="en-US">
              <a:solidFill>
                <a:schemeClr val="bg1"/>
              </a:solidFill>
            </a:endParaRPr>
          </a:p>
          <a:p>
            <a:pPr lvl="2"/>
            <a:r>
              <a:rPr lang="zh-CN" altLang="en-US">
                <a:solidFill>
                  <a:schemeClr val="bg1"/>
                </a:solidFill>
              </a:rPr>
              <a:t>}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5650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JDBC方式操作MySQL数据库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14731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5</a:t>
            </a:r>
            <a:r>
              <a:rPr lang="zh-CN" altLang="en-US" sz="2400" b="1">
                <a:solidFill>
                  <a:schemeClr val="bg1"/>
                </a:solidFill>
              </a:rPr>
              <a:t>）</a:t>
            </a:r>
            <a:r>
              <a:rPr lang="en-US" altLang="zh-CN" sz="2400" b="1">
                <a:solidFill>
                  <a:schemeClr val="bg1"/>
                </a:solidFill>
              </a:rPr>
              <a:t>数据库的进一步操作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</a:rPr>
              <a:t>JDBC中执行SQL对表的查询有三种方式：不含参数的静态查询(静态SQL语句)、含有参数的动态查询(动态SQL语句)和存储过程调用。这三种方式分别对应使用Statement、PreparedStatement和CallableStatement接口。</a:t>
            </a:r>
            <a:endParaRPr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25262" y="302189"/>
            <a:ext cx="3975100" cy="656661"/>
            <a:chOff x="7192010" y="1640849"/>
            <a:chExt cx="3975100" cy="656661"/>
          </a:xfrm>
        </p:grpSpPr>
        <p:sp>
          <p:nvSpPr>
            <p:cNvPr id="12" name="文本框 11"/>
            <p:cNvSpPr txBox="1"/>
            <p:nvPr/>
          </p:nvSpPr>
          <p:spPr>
            <a:xfrm>
              <a:off x="7192010" y="1640849"/>
              <a:ext cx="3543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  <a:endPara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2010" y="2026795"/>
              <a:ext cx="3975100" cy="2707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813232" y="3005024"/>
            <a:ext cx="4513092" cy="644278"/>
            <a:chOff x="813232" y="3005024"/>
            <a:chExt cx="4513092" cy="644278"/>
          </a:xfrm>
        </p:grpSpPr>
        <p:sp>
          <p:nvSpPr>
            <p:cNvPr id="14" name="圆角矩形 13"/>
            <p:cNvSpPr/>
            <p:nvPr>
              <p:custDataLst>
                <p:tags r:id="rId4"/>
              </p:custDataLst>
            </p:nvPr>
          </p:nvSpPr>
          <p:spPr>
            <a:xfrm>
              <a:off x="813232" y="3080463"/>
              <a:ext cx="4512945" cy="478155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5"/>
              </p:custDataLst>
            </p:nvPr>
          </p:nvSpPr>
          <p:spPr>
            <a:xfrm>
              <a:off x="4680179" y="3005024"/>
              <a:ext cx="646145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4862" y="307030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认识JDBC</a:t>
              </a:r>
              <a:endPara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7"/>
            </p:custDataLst>
          </p:nvPr>
        </p:nvGrpSpPr>
        <p:grpSpPr>
          <a:xfrm>
            <a:off x="813232" y="4002254"/>
            <a:ext cx="4513092" cy="646145"/>
            <a:chOff x="813232" y="4002254"/>
            <a:chExt cx="4513092" cy="646145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813232" y="4079461"/>
              <a:ext cx="4512945" cy="478155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680179" y="4002254"/>
              <a:ext cx="646145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cs typeface="+mn-ea"/>
                  <a:sym typeface="+mn-lt"/>
                </a:rPr>
                <a:t>2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916737" y="4086446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使用MySQL创建数据库</a:t>
              </a:r>
              <a:endParaRPr kumimoji="0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1"/>
            </p:custDataLst>
          </p:nvPr>
        </p:nvGrpSpPr>
        <p:grpSpPr>
          <a:xfrm>
            <a:off x="6904336" y="3005024"/>
            <a:ext cx="4830445" cy="644278"/>
            <a:chOff x="6904336" y="3005024"/>
            <a:chExt cx="4830445" cy="644278"/>
          </a:xfrm>
        </p:grpSpPr>
        <p:sp>
          <p:nvSpPr>
            <p:cNvPr id="20" name="圆角矩形 19"/>
            <p:cNvSpPr/>
            <p:nvPr>
              <p:custDataLst>
                <p:tags r:id="rId12"/>
              </p:custDataLst>
            </p:nvPr>
          </p:nvSpPr>
          <p:spPr>
            <a:xfrm>
              <a:off x="6904336" y="3080463"/>
              <a:ext cx="4830445" cy="478155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3"/>
              </p:custDataLst>
            </p:nvPr>
          </p:nvSpPr>
          <p:spPr>
            <a:xfrm>
              <a:off x="6904336" y="3005024"/>
              <a:ext cx="644277" cy="64427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4"/>
              </p:custDataLst>
            </p:nvPr>
          </p:nvSpPr>
          <p:spPr>
            <a:xfrm>
              <a:off x="7144798" y="3127453"/>
              <a:ext cx="417146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使用JDBC常用接口和类</a:t>
              </a:r>
              <a:endParaRPr kumimoji="0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5"/>
            </p:custDataLst>
          </p:nvPr>
        </p:nvGrpSpPr>
        <p:grpSpPr>
          <a:xfrm>
            <a:off x="6904336" y="3986379"/>
            <a:ext cx="4893310" cy="646145"/>
            <a:chOff x="6904336" y="4002254"/>
            <a:chExt cx="4893310" cy="646145"/>
          </a:xfrm>
        </p:grpSpPr>
        <p:sp>
          <p:nvSpPr>
            <p:cNvPr id="22" name="圆角矩形 21"/>
            <p:cNvSpPr/>
            <p:nvPr>
              <p:custDataLst>
                <p:tags r:id="rId16"/>
              </p:custDataLst>
            </p:nvPr>
          </p:nvSpPr>
          <p:spPr>
            <a:xfrm>
              <a:off x="6904336" y="4079724"/>
              <a:ext cx="4830445" cy="478155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7"/>
              </p:custDataLst>
            </p:nvPr>
          </p:nvSpPr>
          <p:spPr>
            <a:xfrm>
              <a:off x="6904336" y="4002254"/>
              <a:ext cx="644277" cy="646145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7348201" y="4096234"/>
              <a:ext cx="444944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JDBC方式操作MySQL数据库</a:t>
              </a:r>
              <a:endParaRPr kumimoji="0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4222" y="2007993"/>
            <a:ext cx="7373150" cy="1685735"/>
            <a:chOff x="624222" y="2007993"/>
            <a:chExt cx="7373150" cy="1685735"/>
          </a:xfrm>
        </p:grpSpPr>
        <p:sp>
          <p:nvSpPr>
            <p:cNvPr id="9" name="PA_矩形 6"/>
            <p:cNvSpPr/>
            <p:nvPr>
              <p:custDataLst>
                <p:tags r:id="rId1"/>
              </p:custDataLst>
            </p:nvPr>
          </p:nvSpPr>
          <p:spPr>
            <a:xfrm rot="2700000">
              <a:off x="4245793" y="3520948"/>
              <a:ext cx="172780" cy="17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_直接连接符 8"/>
            <p:cNvCxnSpPr/>
            <p:nvPr>
              <p:custDataLst>
                <p:tags r:id="rId2"/>
              </p:custDataLst>
            </p:nvPr>
          </p:nvCxnSpPr>
          <p:spPr>
            <a:xfrm flipH="1">
              <a:off x="2726971" y="3607338"/>
              <a:ext cx="1367849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9"/>
            <p:cNvCxnSpPr/>
            <p:nvPr>
              <p:custDataLst>
                <p:tags r:id="rId3"/>
              </p:custDataLst>
            </p:nvPr>
          </p:nvCxnSpPr>
          <p:spPr>
            <a:xfrm flipH="1">
              <a:off x="4584367" y="3607338"/>
              <a:ext cx="1310256" cy="0"/>
            </a:xfrm>
            <a:prstGeom prst="line">
              <a:avLst/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24222" y="2403143"/>
              <a:ext cx="73731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6000" spc="100" dirty="0" smtClean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感</a:t>
              </a:r>
              <a:r>
                <a:rPr lang="zh-CN" altLang="en-US" sz="6000" spc="100" dirty="0">
                  <a:solidFill>
                    <a:prstClr val="white"/>
                  </a:solidFill>
                  <a:effectLst>
                    <a:outerShdw blurRad="88900" dist="50800" dir="2700000" algn="tl" rotWithShape="0">
                      <a:prstClr val="black">
                        <a:alpha val="65000"/>
                      </a:prstClr>
                    </a:outerShdw>
                  </a:effectLst>
                  <a:cs typeface="+mn-ea"/>
                  <a:sym typeface="+mn-lt"/>
                </a:rPr>
                <a:t>谢一路有你</a:t>
              </a:r>
              <a:endParaRPr kumimoji="0" lang="zh-CN" altLang="en-US" sz="6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50800" dir="2700000" algn="tl" rotWithShape="0">
                    <a:prstClr val="black">
                      <a:alpha val="65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96761" y="2007993"/>
              <a:ext cx="302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813246"/>
            <a:ext cx="44577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认识JDBC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认识JDBC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）JDBC概述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JDBC的含义是Java Database Connectivity，是为在Java程序中访问数据库而设计的一组Java API，是Java数据库应用程序开发中的一项核心技术。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通过JDBC API，用Java语言编写的应用程序能够执行SQL语句，获取结果、显示数据等，并且可以将所做的修改传回数据库。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常见数据库SQL Server 数据库、MySQL数据库、Oracle数据库等。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6628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认识JDBC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2</a:t>
            </a:r>
            <a:r>
              <a:rPr lang="zh-CN" altLang="en-US" sz="2400" b="1">
                <a:solidFill>
                  <a:schemeClr val="bg1"/>
                </a:solidFill>
              </a:rPr>
              <a:t>）JDBC的类型</a:t>
            </a:r>
            <a:endParaRPr lang="zh-CN" altLang="en-US" sz="2400" b="1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a</a:t>
            </a:r>
            <a:r>
              <a:rPr lang="zh-CN" altLang="en-US" sz="2000">
                <a:solidFill>
                  <a:schemeClr val="bg1"/>
                </a:solidFill>
              </a:rPr>
              <a:t>）JDBC-ODBC桥加ODBC驱动程序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）本地API部分用Java编写的驱动程序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c</a:t>
            </a:r>
            <a:r>
              <a:rPr lang="zh-CN" altLang="en-US" sz="2000">
                <a:solidFill>
                  <a:schemeClr val="bg1"/>
                </a:solidFill>
              </a:rPr>
              <a:t>）JDBC网络协议纯Java驱动程序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</a:rPr>
              <a:t>	</a:t>
            </a:r>
            <a:r>
              <a:rPr lang="zh-CN" altLang="en-US" sz="2000">
                <a:solidFill>
                  <a:schemeClr val="bg1"/>
                </a:solidFill>
              </a:rPr>
              <a:t>网络协议驱动程序完全用Java编写，使用中间件(应用程序服务器)，该中间件将JDBC调用直接或间接转换为供应商特定的数据库协议。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（</a:t>
            </a:r>
            <a:r>
              <a:rPr lang="en-US" altLang="zh-CN" sz="2000">
                <a:solidFill>
                  <a:schemeClr val="bg1"/>
                </a:solidFill>
              </a:rPr>
              <a:t>d</a:t>
            </a:r>
            <a:r>
              <a:rPr lang="zh-CN" altLang="en-US" sz="2000">
                <a:solidFill>
                  <a:schemeClr val="bg1"/>
                </a:solidFill>
              </a:rPr>
              <a:t>）本地协议纯Java驱动程序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</a:rPr>
              <a:t>	</a:t>
            </a:r>
            <a:r>
              <a:rPr lang="zh-CN" altLang="en-US" sz="2000">
                <a:solidFill>
                  <a:schemeClr val="bg1"/>
                </a:solidFill>
              </a:rPr>
              <a:t>本地协议驱动程序完全用Java语言编写，它将JDBC调用直接转换为供应商特定的数据库协议。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7150" y="2789555"/>
            <a:ext cx="528129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使用MySQL创建数据库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使用MySQL创建数据库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97470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）使用Navicat创建数据库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       </a:t>
            </a:r>
            <a:endParaRPr lang="zh-CN" altLang="en-US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MySQL的语句分为DDL、DML和DCL三种。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DDL—数据定义语言（Data Define Language）：create（创建），alter（修改），drop（删除），truncate（截断），rename（重命名）。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DML—数据操纵语言（Data Manipulation Language）：select（查询），delete（删除），update（更新），insert（新增）。</a:t>
            </a:r>
            <a:endParaRPr lang="zh-CN" altLang="en-US" sz="2000">
              <a:solidFill>
                <a:schemeClr val="bg1"/>
              </a:solidFill>
            </a:endParaRPr>
          </a:p>
          <a:p>
            <a:pPr lvl="1" fontAlgn="auto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</a:rPr>
              <a:t>DCL—数据控制语言（Data Control Language）：grant（添加权限），revoke（回收权限）。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8736" y="2105321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1370" y="2789555"/>
            <a:ext cx="53098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475" y="302260"/>
            <a:ext cx="435864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使用JDBC常用接口和类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" y="1477645"/>
            <a:ext cx="1051814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（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）JDBC中常见的接口和类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pPr lvl="1"/>
            <a:r>
              <a:rPr lang="zh-CN" altLang="en-US" sz="2400">
                <a:solidFill>
                  <a:srgbClr val="FF0000"/>
                </a:solidFill>
              </a:rPr>
              <a:t>Connection接口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3595" y="2553970"/>
            <a:ext cx="6599555" cy="3923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11.xml><?xml version="1.0" encoding="utf-8"?>
<p:tagLst xmlns:p="http://schemas.openxmlformats.org/presentationml/2006/main">
  <p:tag name="MH" val="20170712121058"/>
  <p:tag name="MH_LIBRARY" val="GRAPHIC"/>
  <p:tag name="MH_ORDER" val="Freeform 92"/>
  <p:tag name="KSO_WM_DIAGRAM_VIRTUALLY_FRAME" val="{&quot;height&quot;:148.031968503937,&quot;left&quot;:64.03401574803146,&quot;top&quot;:230.50614173228345,&quot;width&quot;:875.9144881889766}"/>
</p:tagLst>
</file>

<file path=ppt/tags/tag12.xml><?xml version="1.0" encoding="utf-8"?>
<p:tagLst xmlns:p="http://schemas.openxmlformats.org/presentationml/2006/main">
  <p:tag name="MH" val="20170712121058"/>
  <p:tag name="MH_LIBRARY" val="GRAPHIC"/>
  <p:tag name="MH_ORDER" val="Oval 46"/>
  <p:tag name="KSO_WM_DIAGRAM_VIRTUALLY_FRAME" val="{&quot;height&quot;:148.031968503937,&quot;left&quot;:64.03401574803146,&quot;top&quot;:230.50614173228345,&quot;width&quot;:875.9144881889766}"/>
</p:tagLst>
</file>

<file path=ppt/tags/tag13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14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15.xml><?xml version="1.0" encoding="utf-8"?>
<p:tagLst xmlns:p="http://schemas.openxmlformats.org/presentationml/2006/main">
  <p:tag name="MH" val="20170712121058"/>
  <p:tag name="MH_LIBRARY" val="GRAPHIC"/>
  <p:tag name="MH_ORDER" val="Freeform 95"/>
  <p:tag name="KSO_WM_DIAGRAM_VIRTUALLY_FRAME" val="{&quot;height&quot;:148.031968503937,&quot;left&quot;:64.03401574803146,&quot;top&quot;:230.50614173228345,&quot;width&quot;:875.9144881889766}"/>
</p:tagLst>
</file>

<file path=ppt/tags/tag16.xml><?xml version="1.0" encoding="utf-8"?>
<p:tagLst xmlns:p="http://schemas.openxmlformats.org/presentationml/2006/main">
  <p:tag name="MH" val="20170712121058"/>
  <p:tag name="MH_LIBRARY" val="GRAPHIC"/>
  <p:tag name="MH_ORDER" val="Oval 55"/>
  <p:tag name="KSO_WM_DIAGRAM_VIRTUALLY_FRAME" val="{&quot;height&quot;:148.031968503937,&quot;left&quot;:64.03401574803146,&quot;top&quot;:230.50614173228345,&quot;width&quot;:875.9144881889766}"/>
</p:tagLst>
</file>

<file path=ppt/tags/tag17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18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19.xml><?xml version="1.0" encoding="utf-8"?>
<p:tagLst xmlns:p="http://schemas.openxmlformats.org/presentationml/2006/main">
  <p:tag name="MH" val="20170712121058"/>
  <p:tag name="MH_LIBRARY" val="GRAPHIC"/>
  <p:tag name="MH_ORDER" val="Freeform 96"/>
  <p:tag name="KSO_WM_DIAGRAM_VIRTUALLY_FRAME" val="{&quot;height&quot;:148.031968503937,&quot;left&quot;:64.03401574803146,&quot;top&quot;:230.50614173228345,&quot;width&quot;:875.9144881889766}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70712121058"/>
  <p:tag name="MH_LIBRARY" val="GRAPHIC"/>
  <p:tag name="MH_ORDER" val="Oval 64"/>
  <p:tag name="KSO_WM_DIAGRAM_VIRTUALLY_FRAME" val="{&quot;height&quot;:148.031968503937,&quot;left&quot;:64.03401574803146,&quot;top&quot;:230.50614173228345,&quot;width&quot;:875.9144881889766}"/>
</p:tagLst>
</file>

<file path=ppt/tags/tag21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ISPRING_PRESENTATION_TITLE" val="商务云科技大数据工作汇报ppt模板"/>
  <p:tag name="commondata" val="eyJoZGlkIjoiZjE3MGMyZDMzOGIyMGUyMDk5Mjg3MWUzODcxN2RkNTQ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5.xml><?xml version="1.0" encoding="utf-8"?>
<p:tagLst xmlns:p="http://schemas.openxmlformats.org/presentationml/2006/main">
  <p:tag name="MH" val="20170712121058"/>
  <p:tag name="MH_LIBRARY" val="GRAPHIC"/>
  <p:tag name="MH_ORDER" val="椭圆 30"/>
</p:tagLst>
</file>

<file path=ppt/tags/tag6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ags/tag7.xml><?xml version="1.0" encoding="utf-8"?>
<p:tagLst xmlns:p="http://schemas.openxmlformats.org/presentationml/2006/main">
  <p:tag name="MH" val="20170712121058"/>
  <p:tag name="MH_LIBRARY" val="GRAPHIC"/>
  <p:tag name="MH_ORDER" val="Freeform 94"/>
  <p:tag name="KSO_WM_DIAGRAM_VIRTUALLY_FRAME" val="{&quot;height&quot;:148.031968503937,&quot;left&quot;:64.03401574803146,&quot;top&quot;:230.50614173228345,&quot;width&quot;:875.9144881889766}"/>
</p:tagLst>
</file>

<file path=ppt/tags/tag8.xml><?xml version="1.0" encoding="utf-8"?>
<p:tagLst xmlns:p="http://schemas.openxmlformats.org/presentationml/2006/main">
  <p:tag name="MH" val="20170712121058"/>
  <p:tag name="MH_LIBRARY" val="GRAPHIC"/>
  <p:tag name="MH_ORDER" val="Oval 5"/>
  <p:tag name="KSO_WM_DIAGRAM_VIRTUALLY_FRAME" val="{&quot;height&quot;:148.031968503937,&quot;left&quot;:64.03401574803146,&quot;top&quot;:230.50614173228345,&quot;width&quot;:875.9144881889766}"/>
</p:tagLst>
</file>

<file path=ppt/tags/tag9.xml><?xml version="1.0" encoding="utf-8"?>
<p:tagLst xmlns:p="http://schemas.openxmlformats.org/presentationml/2006/main">
  <p:tag name="KSO_WM_DIAGRAM_VIRTUALLY_FRAME" val="{&quot;height&quot;:148.031968503937,&quot;left&quot;:64.03401574803146,&quot;top&quot;:230.50614173228345,&quot;width&quot;:875.9144881889766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2313</Words>
  <Application>WPS 演示</Application>
  <PresentationFormat>自定义</PresentationFormat>
  <Paragraphs>198</Paragraphs>
  <Slides>20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Arial</vt:lpstr>
      <vt:lpstr>微软雅黑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云计算大数据</dc:title>
  <dc:creator>第一PPT</dc:creator>
  <cp:keywords>www.1ppt.com</cp:keywords>
  <dc:description>www.1ppt.com</dc:description>
  <cp:lastModifiedBy>微信用户</cp:lastModifiedBy>
  <cp:revision>54</cp:revision>
  <dcterms:created xsi:type="dcterms:W3CDTF">2017-07-11T08:34:00Z</dcterms:created>
  <dcterms:modified xsi:type="dcterms:W3CDTF">2025-09-01T06:54:26Z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20A8AF8665284106869EE9E502F77BF4_12</vt:lpwstr>
  </property>
</Properties>
</file>