
<file path=[Content_Types].xml><?xml version="1.0" encoding="utf-8"?>
<Types xmlns="http://schemas.openxmlformats.org/package/2006/content-types"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7" r:id="rId3"/>
    <p:sldId id="285" r:id="rId5"/>
    <p:sldId id="260" r:id="rId6"/>
    <p:sldId id="267" r:id="rId7"/>
    <p:sldId id="358" r:id="rId8"/>
    <p:sldId id="385" r:id="rId9"/>
    <p:sldId id="386" r:id="rId10"/>
    <p:sldId id="387" r:id="rId11"/>
    <p:sldId id="388" r:id="rId12"/>
    <p:sldId id="283" r:id="rId13"/>
    <p:sldId id="314" r:id="rId14"/>
    <p:sldId id="389" r:id="rId15"/>
    <p:sldId id="390" r:id="rId16"/>
    <p:sldId id="391" r:id="rId17"/>
    <p:sldId id="282" r:id="rId18"/>
    <p:sldId id="342" r:id="rId19"/>
    <p:sldId id="281" r:id="rId20"/>
    <p:sldId id="326" r:id="rId21"/>
    <p:sldId id="392" r:id="rId22"/>
    <p:sldId id="284" r:id="rId23"/>
  </p:sldIdLst>
  <p:sldSz cx="12192000" cy="6858000"/>
  <p:notesSz cx="6858000" cy="9144000"/>
  <p:custDataLst>
    <p:tags r:id="rId2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76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58" d="100"/>
          <a:sy n="58" d="100"/>
        </p:scale>
        <p:origin x="-84" y="-1428"/>
      </p:cViewPr>
      <p:guideLst>
        <p:guide orient="horz" pos="2160"/>
        <p:guide pos="376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9" d="100"/>
        <a:sy n="13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7" Type="http://schemas.openxmlformats.org/officeDocument/2006/relationships/tags" Target="tags/tag25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5488D58-9FDD-4C58-9FC4-4667448151F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478A948-9DDE-4D71-BE98-DB3674A9852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78A948-9DDE-4D71-BE98-DB3674A985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78A948-9DDE-4D71-BE98-DB3674A985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78A948-9DDE-4D71-BE98-DB3674A985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78A948-9DDE-4D71-BE98-DB3674A985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78A948-9DDE-4D71-BE98-DB3674A985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78A948-9DDE-4D71-BE98-DB3674A985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78A948-9DDE-4D71-BE98-DB3674A985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78A948-9DDE-4D71-BE98-DB3674A985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78A948-9DDE-4D71-BE98-DB3674A985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78A948-9DDE-4D71-BE98-DB3674A985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78A948-9DDE-4D71-BE98-DB3674A985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78A948-9DDE-4D71-BE98-DB3674A985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78A948-9DDE-4D71-BE98-DB3674A985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78A948-9DDE-4D71-BE98-DB3674A985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78A948-9DDE-4D71-BE98-DB3674A985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78A948-9DDE-4D71-BE98-DB3674A985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78A948-9DDE-4D71-BE98-DB3674A985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78A948-9DDE-4D71-BE98-DB3674A985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78A948-9DDE-4D71-BE98-DB3674A985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78A948-9DDE-4D71-BE98-DB3674A985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矩形 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图片占位符 9"/>
          <p:cNvSpPr>
            <a:spLocks noGrp="1"/>
          </p:cNvSpPr>
          <p:nvPr>
            <p:ph type="pic" sz="quarter" idx="10"/>
          </p:nvPr>
        </p:nvSpPr>
        <p:spPr>
          <a:xfrm>
            <a:off x="1313473" y="2221007"/>
            <a:ext cx="2769660" cy="1512000"/>
          </a:xfrm>
          <a:custGeom>
            <a:avLst/>
            <a:gdLst>
              <a:gd name="connsiteX0" fmla="*/ 0 w 2769660"/>
              <a:gd name="connsiteY0" fmla="*/ 0 h 1512000"/>
              <a:gd name="connsiteX1" fmla="*/ 2769660 w 2769660"/>
              <a:gd name="connsiteY1" fmla="*/ 0 h 1512000"/>
              <a:gd name="connsiteX2" fmla="*/ 2769660 w 2769660"/>
              <a:gd name="connsiteY2" fmla="*/ 1512000 h 1512000"/>
              <a:gd name="connsiteX3" fmla="*/ 0 w 2769660"/>
              <a:gd name="connsiteY3" fmla="*/ 1512000 h 151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69660" h="1512000">
                <a:moveTo>
                  <a:pt x="0" y="0"/>
                </a:moveTo>
                <a:lnTo>
                  <a:pt x="2769660" y="0"/>
                </a:lnTo>
                <a:lnTo>
                  <a:pt x="2769660" y="1512000"/>
                </a:lnTo>
                <a:lnTo>
                  <a:pt x="0" y="1512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1" name="图片占位符 10"/>
          <p:cNvSpPr>
            <a:spLocks noGrp="1"/>
          </p:cNvSpPr>
          <p:nvPr>
            <p:ph type="pic" sz="quarter" idx="11"/>
          </p:nvPr>
        </p:nvSpPr>
        <p:spPr>
          <a:xfrm>
            <a:off x="4713482" y="2221007"/>
            <a:ext cx="2769660" cy="1512000"/>
          </a:xfrm>
          <a:custGeom>
            <a:avLst/>
            <a:gdLst>
              <a:gd name="connsiteX0" fmla="*/ 0 w 2769660"/>
              <a:gd name="connsiteY0" fmla="*/ 0 h 1512000"/>
              <a:gd name="connsiteX1" fmla="*/ 2769660 w 2769660"/>
              <a:gd name="connsiteY1" fmla="*/ 0 h 1512000"/>
              <a:gd name="connsiteX2" fmla="*/ 2769660 w 2769660"/>
              <a:gd name="connsiteY2" fmla="*/ 1512000 h 1512000"/>
              <a:gd name="connsiteX3" fmla="*/ 0 w 2769660"/>
              <a:gd name="connsiteY3" fmla="*/ 1512000 h 151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69660" h="1512000">
                <a:moveTo>
                  <a:pt x="0" y="0"/>
                </a:moveTo>
                <a:lnTo>
                  <a:pt x="2769660" y="0"/>
                </a:lnTo>
                <a:lnTo>
                  <a:pt x="2769660" y="1512000"/>
                </a:lnTo>
                <a:lnTo>
                  <a:pt x="0" y="1512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2" name="图片占位符 11"/>
          <p:cNvSpPr>
            <a:spLocks noGrp="1"/>
          </p:cNvSpPr>
          <p:nvPr>
            <p:ph type="pic" sz="quarter" idx="12"/>
          </p:nvPr>
        </p:nvSpPr>
        <p:spPr>
          <a:xfrm>
            <a:off x="8113491" y="2221007"/>
            <a:ext cx="2769660" cy="1512000"/>
          </a:xfrm>
          <a:custGeom>
            <a:avLst/>
            <a:gdLst>
              <a:gd name="connsiteX0" fmla="*/ 0 w 2769660"/>
              <a:gd name="connsiteY0" fmla="*/ 0 h 1512000"/>
              <a:gd name="connsiteX1" fmla="*/ 2769660 w 2769660"/>
              <a:gd name="connsiteY1" fmla="*/ 0 h 1512000"/>
              <a:gd name="connsiteX2" fmla="*/ 2769660 w 2769660"/>
              <a:gd name="connsiteY2" fmla="*/ 1512000 h 1512000"/>
              <a:gd name="connsiteX3" fmla="*/ 0 w 2769660"/>
              <a:gd name="connsiteY3" fmla="*/ 1512000 h 151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69660" h="1512000">
                <a:moveTo>
                  <a:pt x="0" y="0"/>
                </a:moveTo>
                <a:lnTo>
                  <a:pt x="2769660" y="0"/>
                </a:lnTo>
                <a:lnTo>
                  <a:pt x="2769660" y="1512000"/>
                </a:lnTo>
                <a:lnTo>
                  <a:pt x="0" y="1512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图片占位符 5"/>
          <p:cNvSpPr>
            <a:spLocks noGrp="1"/>
          </p:cNvSpPr>
          <p:nvPr>
            <p:ph type="pic" sz="quarter" idx="10"/>
          </p:nvPr>
        </p:nvSpPr>
        <p:spPr>
          <a:xfrm>
            <a:off x="5013325" y="2719388"/>
            <a:ext cx="2155826" cy="2154238"/>
          </a:xfrm>
          <a:custGeom>
            <a:avLst/>
            <a:gdLst>
              <a:gd name="connsiteX0" fmla="*/ 1077913 w 2155826"/>
              <a:gd name="connsiteY0" fmla="*/ 0 h 2154238"/>
              <a:gd name="connsiteX1" fmla="*/ 2155826 w 2155826"/>
              <a:gd name="connsiteY1" fmla="*/ 1077119 h 2154238"/>
              <a:gd name="connsiteX2" fmla="*/ 1077913 w 2155826"/>
              <a:gd name="connsiteY2" fmla="*/ 2154238 h 2154238"/>
              <a:gd name="connsiteX3" fmla="*/ 0 w 2155826"/>
              <a:gd name="connsiteY3" fmla="*/ 1077119 h 2154238"/>
              <a:gd name="connsiteX4" fmla="*/ 1077913 w 2155826"/>
              <a:gd name="connsiteY4" fmla="*/ 0 h 21542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55826" h="2154238">
                <a:moveTo>
                  <a:pt x="1077913" y="0"/>
                </a:moveTo>
                <a:cubicBezTo>
                  <a:pt x="1673228" y="0"/>
                  <a:pt x="2155826" y="482243"/>
                  <a:pt x="2155826" y="1077119"/>
                </a:cubicBezTo>
                <a:cubicBezTo>
                  <a:pt x="2155826" y="1671995"/>
                  <a:pt x="1673228" y="2154238"/>
                  <a:pt x="1077913" y="2154238"/>
                </a:cubicBezTo>
                <a:cubicBezTo>
                  <a:pt x="482598" y="2154238"/>
                  <a:pt x="0" y="1671995"/>
                  <a:pt x="0" y="1077119"/>
                </a:cubicBezTo>
                <a:cubicBezTo>
                  <a:pt x="0" y="482243"/>
                  <a:pt x="482598" y="0"/>
                  <a:pt x="1077913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图片占位符 6"/>
          <p:cNvSpPr>
            <a:spLocks noGrp="1"/>
          </p:cNvSpPr>
          <p:nvPr>
            <p:ph type="pic" sz="quarter" idx="10"/>
          </p:nvPr>
        </p:nvSpPr>
        <p:spPr>
          <a:xfrm>
            <a:off x="1" y="2028825"/>
            <a:ext cx="5946775" cy="4273550"/>
          </a:xfrm>
          <a:custGeom>
            <a:avLst/>
            <a:gdLst>
              <a:gd name="connsiteX0" fmla="*/ 0 w 5946775"/>
              <a:gd name="connsiteY0" fmla="*/ 0 h 4273550"/>
              <a:gd name="connsiteX1" fmla="*/ 5946775 w 5946775"/>
              <a:gd name="connsiteY1" fmla="*/ 0 h 4273550"/>
              <a:gd name="connsiteX2" fmla="*/ 4799812 w 5946775"/>
              <a:gd name="connsiteY2" fmla="*/ 4273550 h 4273550"/>
              <a:gd name="connsiteX3" fmla="*/ 0 w 5946775"/>
              <a:gd name="connsiteY3" fmla="*/ 4273550 h 4273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946775" h="4273550">
                <a:moveTo>
                  <a:pt x="0" y="0"/>
                </a:moveTo>
                <a:lnTo>
                  <a:pt x="5946775" y="0"/>
                </a:lnTo>
                <a:lnTo>
                  <a:pt x="4799812" y="4273550"/>
                </a:lnTo>
                <a:lnTo>
                  <a:pt x="0" y="427355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图片占位符 8"/>
          <p:cNvSpPr>
            <a:spLocks noGrp="1"/>
          </p:cNvSpPr>
          <p:nvPr>
            <p:ph type="pic" sz="quarter" idx="10"/>
          </p:nvPr>
        </p:nvSpPr>
        <p:spPr>
          <a:xfrm>
            <a:off x="5165898" y="2191235"/>
            <a:ext cx="1855499" cy="3315152"/>
          </a:xfrm>
          <a:custGeom>
            <a:avLst/>
            <a:gdLst>
              <a:gd name="connsiteX0" fmla="*/ 0 w 1855499"/>
              <a:gd name="connsiteY0" fmla="*/ 0 h 3315152"/>
              <a:gd name="connsiteX1" fmla="*/ 1855499 w 1855499"/>
              <a:gd name="connsiteY1" fmla="*/ 0 h 3315152"/>
              <a:gd name="connsiteX2" fmla="*/ 1855499 w 1855499"/>
              <a:gd name="connsiteY2" fmla="*/ 3315152 h 3315152"/>
              <a:gd name="connsiteX3" fmla="*/ 0 w 1855499"/>
              <a:gd name="connsiteY3" fmla="*/ 3315152 h 3315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5499" h="3315152">
                <a:moveTo>
                  <a:pt x="0" y="0"/>
                </a:moveTo>
                <a:lnTo>
                  <a:pt x="1855499" y="0"/>
                </a:lnTo>
                <a:lnTo>
                  <a:pt x="1855499" y="3315152"/>
                </a:lnTo>
                <a:lnTo>
                  <a:pt x="0" y="331515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图片占位符 9"/>
          <p:cNvSpPr>
            <a:spLocks noGrp="1"/>
          </p:cNvSpPr>
          <p:nvPr>
            <p:ph type="pic" sz="quarter" idx="10"/>
          </p:nvPr>
        </p:nvSpPr>
        <p:spPr>
          <a:xfrm>
            <a:off x="1701800" y="2187697"/>
            <a:ext cx="1568450" cy="1568450"/>
          </a:xfrm>
          <a:custGeom>
            <a:avLst/>
            <a:gdLst>
              <a:gd name="connsiteX0" fmla="*/ 784225 w 1568450"/>
              <a:gd name="connsiteY0" fmla="*/ 0 h 1568450"/>
              <a:gd name="connsiteX1" fmla="*/ 1568450 w 1568450"/>
              <a:gd name="connsiteY1" fmla="*/ 784225 h 1568450"/>
              <a:gd name="connsiteX2" fmla="*/ 784225 w 1568450"/>
              <a:gd name="connsiteY2" fmla="*/ 1568450 h 1568450"/>
              <a:gd name="connsiteX3" fmla="*/ 0 w 1568450"/>
              <a:gd name="connsiteY3" fmla="*/ 784225 h 1568450"/>
              <a:gd name="connsiteX4" fmla="*/ 784225 w 1568450"/>
              <a:gd name="connsiteY4" fmla="*/ 0 h 1568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68450" h="1568450">
                <a:moveTo>
                  <a:pt x="784225" y="0"/>
                </a:moveTo>
                <a:cubicBezTo>
                  <a:pt x="1217341" y="0"/>
                  <a:pt x="1568450" y="351109"/>
                  <a:pt x="1568450" y="784225"/>
                </a:cubicBezTo>
                <a:cubicBezTo>
                  <a:pt x="1568450" y="1217341"/>
                  <a:pt x="1217341" y="1568450"/>
                  <a:pt x="784225" y="1568450"/>
                </a:cubicBezTo>
                <a:cubicBezTo>
                  <a:pt x="351109" y="1568450"/>
                  <a:pt x="0" y="1217341"/>
                  <a:pt x="0" y="784225"/>
                </a:cubicBezTo>
                <a:cubicBezTo>
                  <a:pt x="0" y="351109"/>
                  <a:pt x="351109" y="0"/>
                  <a:pt x="78422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1" name="图片占位符 10"/>
          <p:cNvSpPr>
            <a:spLocks noGrp="1"/>
          </p:cNvSpPr>
          <p:nvPr>
            <p:ph type="pic" sz="quarter" idx="11"/>
          </p:nvPr>
        </p:nvSpPr>
        <p:spPr>
          <a:xfrm>
            <a:off x="5292725" y="2187697"/>
            <a:ext cx="1566864" cy="1568450"/>
          </a:xfrm>
          <a:custGeom>
            <a:avLst/>
            <a:gdLst>
              <a:gd name="connsiteX0" fmla="*/ 783432 w 1566864"/>
              <a:gd name="connsiteY0" fmla="*/ 0 h 1568450"/>
              <a:gd name="connsiteX1" fmla="*/ 1566864 w 1566864"/>
              <a:gd name="connsiteY1" fmla="*/ 784225 h 1568450"/>
              <a:gd name="connsiteX2" fmla="*/ 783432 w 1566864"/>
              <a:gd name="connsiteY2" fmla="*/ 1568450 h 1568450"/>
              <a:gd name="connsiteX3" fmla="*/ 0 w 1566864"/>
              <a:gd name="connsiteY3" fmla="*/ 784225 h 1568450"/>
              <a:gd name="connsiteX4" fmla="*/ 783432 w 1566864"/>
              <a:gd name="connsiteY4" fmla="*/ 0 h 1568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66864" h="1568450">
                <a:moveTo>
                  <a:pt x="783432" y="0"/>
                </a:moveTo>
                <a:cubicBezTo>
                  <a:pt x="1216110" y="0"/>
                  <a:pt x="1566864" y="351109"/>
                  <a:pt x="1566864" y="784225"/>
                </a:cubicBezTo>
                <a:cubicBezTo>
                  <a:pt x="1566864" y="1217341"/>
                  <a:pt x="1216110" y="1568450"/>
                  <a:pt x="783432" y="1568450"/>
                </a:cubicBezTo>
                <a:cubicBezTo>
                  <a:pt x="350754" y="1568450"/>
                  <a:pt x="0" y="1217341"/>
                  <a:pt x="0" y="784225"/>
                </a:cubicBezTo>
                <a:cubicBezTo>
                  <a:pt x="0" y="351109"/>
                  <a:pt x="350754" y="0"/>
                  <a:pt x="783432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2" name="图片占位符 11"/>
          <p:cNvSpPr>
            <a:spLocks noGrp="1"/>
          </p:cNvSpPr>
          <p:nvPr>
            <p:ph type="pic" sz="quarter" idx="12"/>
          </p:nvPr>
        </p:nvSpPr>
        <p:spPr>
          <a:xfrm>
            <a:off x="8921750" y="2187697"/>
            <a:ext cx="1568450" cy="1568450"/>
          </a:xfrm>
          <a:custGeom>
            <a:avLst/>
            <a:gdLst>
              <a:gd name="connsiteX0" fmla="*/ 784225 w 1568450"/>
              <a:gd name="connsiteY0" fmla="*/ 0 h 1568450"/>
              <a:gd name="connsiteX1" fmla="*/ 1568450 w 1568450"/>
              <a:gd name="connsiteY1" fmla="*/ 784225 h 1568450"/>
              <a:gd name="connsiteX2" fmla="*/ 784225 w 1568450"/>
              <a:gd name="connsiteY2" fmla="*/ 1568450 h 1568450"/>
              <a:gd name="connsiteX3" fmla="*/ 0 w 1568450"/>
              <a:gd name="connsiteY3" fmla="*/ 784225 h 1568450"/>
              <a:gd name="connsiteX4" fmla="*/ 784225 w 1568450"/>
              <a:gd name="connsiteY4" fmla="*/ 0 h 1568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68450" h="1568450">
                <a:moveTo>
                  <a:pt x="784225" y="0"/>
                </a:moveTo>
                <a:cubicBezTo>
                  <a:pt x="1217341" y="0"/>
                  <a:pt x="1568450" y="351109"/>
                  <a:pt x="1568450" y="784225"/>
                </a:cubicBezTo>
                <a:cubicBezTo>
                  <a:pt x="1568450" y="1217341"/>
                  <a:pt x="1217341" y="1568450"/>
                  <a:pt x="784225" y="1568450"/>
                </a:cubicBezTo>
                <a:cubicBezTo>
                  <a:pt x="351109" y="1568450"/>
                  <a:pt x="0" y="1217341"/>
                  <a:pt x="0" y="784225"/>
                </a:cubicBezTo>
                <a:cubicBezTo>
                  <a:pt x="0" y="351109"/>
                  <a:pt x="351109" y="0"/>
                  <a:pt x="78422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图片占位符 7"/>
          <p:cNvSpPr>
            <a:spLocks noGrp="1"/>
          </p:cNvSpPr>
          <p:nvPr>
            <p:ph type="pic" sz="quarter" idx="10"/>
          </p:nvPr>
        </p:nvSpPr>
        <p:spPr>
          <a:xfrm>
            <a:off x="936625" y="3794126"/>
            <a:ext cx="2952750" cy="2143125"/>
          </a:xfrm>
          <a:custGeom>
            <a:avLst/>
            <a:gdLst>
              <a:gd name="connsiteX0" fmla="*/ 0 w 2952750"/>
              <a:gd name="connsiteY0" fmla="*/ 0 h 2143125"/>
              <a:gd name="connsiteX1" fmla="*/ 2952750 w 2952750"/>
              <a:gd name="connsiteY1" fmla="*/ 0 h 2143125"/>
              <a:gd name="connsiteX2" fmla="*/ 2952750 w 2952750"/>
              <a:gd name="connsiteY2" fmla="*/ 2143125 h 2143125"/>
              <a:gd name="connsiteX3" fmla="*/ 0 w 2952750"/>
              <a:gd name="connsiteY3" fmla="*/ 2143125 h 2143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52750" h="2143125">
                <a:moveTo>
                  <a:pt x="0" y="0"/>
                </a:moveTo>
                <a:lnTo>
                  <a:pt x="2952750" y="0"/>
                </a:lnTo>
                <a:lnTo>
                  <a:pt x="2952750" y="2143125"/>
                </a:lnTo>
                <a:lnTo>
                  <a:pt x="0" y="2143125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9" name="图片占位符 8"/>
          <p:cNvSpPr>
            <a:spLocks noGrp="1"/>
          </p:cNvSpPr>
          <p:nvPr>
            <p:ph type="pic" sz="quarter" idx="11"/>
          </p:nvPr>
        </p:nvSpPr>
        <p:spPr>
          <a:xfrm>
            <a:off x="8310564" y="1619251"/>
            <a:ext cx="2841625" cy="2143125"/>
          </a:xfrm>
          <a:custGeom>
            <a:avLst/>
            <a:gdLst>
              <a:gd name="connsiteX0" fmla="*/ 0 w 2841625"/>
              <a:gd name="connsiteY0" fmla="*/ 0 h 2143125"/>
              <a:gd name="connsiteX1" fmla="*/ 2841625 w 2841625"/>
              <a:gd name="connsiteY1" fmla="*/ 0 h 2143125"/>
              <a:gd name="connsiteX2" fmla="*/ 2841625 w 2841625"/>
              <a:gd name="connsiteY2" fmla="*/ 2143125 h 2143125"/>
              <a:gd name="connsiteX3" fmla="*/ 0 w 2841625"/>
              <a:gd name="connsiteY3" fmla="*/ 2143125 h 2143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41625" h="2143125">
                <a:moveTo>
                  <a:pt x="0" y="0"/>
                </a:moveTo>
                <a:lnTo>
                  <a:pt x="2841625" y="0"/>
                </a:lnTo>
                <a:lnTo>
                  <a:pt x="2841625" y="2143125"/>
                </a:lnTo>
                <a:lnTo>
                  <a:pt x="0" y="2143125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图片占位符 7"/>
          <p:cNvSpPr>
            <a:spLocks noGrp="1"/>
          </p:cNvSpPr>
          <p:nvPr>
            <p:ph type="pic" sz="quarter" idx="10"/>
          </p:nvPr>
        </p:nvSpPr>
        <p:spPr>
          <a:xfrm>
            <a:off x="1391244" y="2209536"/>
            <a:ext cx="4342474" cy="2453930"/>
          </a:xfrm>
          <a:custGeom>
            <a:avLst/>
            <a:gdLst>
              <a:gd name="connsiteX0" fmla="*/ 0 w 4342474"/>
              <a:gd name="connsiteY0" fmla="*/ 0 h 2453930"/>
              <a:gd name="connsiteX1" fmla="*/ 4342474 w 4342474"/>
              <a:gd name="connsiteY1" fmla="*/ 0 h 2453930"/>
              <a:gd name="connsiteX2" fmla="*/ 4342474 w 4342474"/>
              <a:gd name="connsiteY2" fmla="*/ 2453930 h 2453930"/>
              <a:gd name="connsiteX3" fmla="*/ 0 w 4342474"/>
              <a:gd name="connsiteY3" fmla="*/ 2453930 h 24539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42474" h="2453930">
                <a:moveTo>
                  <a:pt x="0" y="0"/>
                </a:moveTo>
                <a:lnTo>
                  <a:pt x="4342474" y="0"/>
                </a:lnTo>
                <a:lnTo>
                  <a:pt x="4342474" y="2453930"/>
                </a:lnTo>
                <a:lnTo>
                  <a:pt x="0" y="245393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图片占位符 11"/>
          <p:cNvSpPr>
            <a:spLocks noGrp="1"/>
          </p:cNvSpPr>
          <p:nvPr>
            <p:ph type="pic" sz="quarter" idx="10"/>
          </p:nvPr>
        </p:nvSpPr>
        <p:spPr>
          <a:xfrm>
            <a:off x="1451607" y="2143736"/>
            <a:ext cx="1491254" cy="1491254"/>
          </a:xfrm>
          <a:custGeom>
            <a:avLst/>
            <a:gdLst>
              <a:gd name="connsiteX0" fmla="*/ 745627 w 1491254"/>
              <a:gd name="connsiteY0" fmla="*/ 0 h 1491254"/>
              <a:gd name="connsiteX1" fmla="*/ 1491254 w 1491254"/>
              <a:gd name="connsiteY1" fmla="*/ 745627 h 1491254"/>
              <a:gd name="connsiteX2" fmla="*/ 745627 w 1491254"/>
              <a:gd name="connsiteY2" fmla="*/ 1491254 h 1491254"/>
              <a:gd name="connsiteX3" fmla="*/ 0 w 1491254"/>
              <a:gd name="connsiteY3" fmla="*/ 745627 h 1491254"/>
              <a:gd name="connsiteX4" fmla="*/ 745627 w 1491254"/>
              <a:gd name="connsiteY4" fmla="*/ 0 h 14912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91254" h="1491254">
                <a:moveTo>
                  <a:pt x="745627" y="0"/>
                </a:moveTo>
                <a:cubicBezTo>
                  <a:pt x="1157425" y="0"/>
                  <a:pt x="1491254" y="333829"/>
                  <a:pt x="1491254" y="745627"/>
                </a:cubicBezTo>
                <a:cubicBezTo>
                  <a:pt x="1491254" y="1157425"/>
                  <a:pt x="1157425" y="1491254"/>
                  <a:pt x="745627" y="1491254"/>
                </a:cubicBezTo>
                <a:cubicBezTo>
                  <a:pt x="333829" y="1491254"/>
                  <a:pt x="0" y="1157425"/>
                  <a:pt x="0" y="745627"/>
                </a:cubicBezTo>
                <a:cubicBezTo>
                  <a:pt x="0" y="333829"/>
                  <a:pt x="333829" y="0"/>
                  <a:pt x="745627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3" name="图片占位符 12"/>
          <p:cNvSpPr>
            <a:spLocks noGrp="1"/>
          </p:cNvSpPr>
          <p:nvPr>
            <p:ph type="pic" sz="quarter" idx="11"/>
          </p:nvPr>
        </p:nvSpPr>
        <p:spPr>
          <a:xfrm>
            <a:off x="4050784" y="3953598"/>
            <a:ext cx="1491254" cy="1491254"/>
          </a:xfrm>
          <a:custGeom>
            <a:avLst/>
            <a:gdLst>
              <a:gd name="connsiteX0" fmla="*/ 745627 w 1491254"/>
              <a:gd name="connsiteY0" fmla="*/ 0 h 1491254"/>
              <a:gd name="connsiteX1" fmla="*/ 1491254 w 1491254"/>
              <a:gd name="connsiteY1" fmla="*/ 745627 h 1491254"/>
              <a:gd name="connsiteX2" fmla="*/ 745627 w 1491254"/>
              <a:gd name="connsiteY2" fmla="*/ 1491254 h 1491254"/>
              <a:gd name="connsiteX3" fmla="*/ 0 w 1491254"/>
              <a:gd name="connsiteY3" fmla="*/ 745627 h 1491254"/>
              <a:gd name="connsiteX4" fmla="*/ 745627 w 1491254"/>
              <a:gd name="connsiteY4" fmla="*/ 0 h 14912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91254" h="1491254">
                <a:moveTo>
                  <a:pt x="745627" y="0"/>
                </a:moveTo>
                <a:cubicBezTo>
                  <a:pt x="1157425" y="0"/>
                  <a:pt x="1491254" y="333829"/>
                  <a:pt x="1491254" y="745627"/>
                </a:cubicBezTo>
                <a:cubicBezTo>
                  <a:pt x="1491254" y="1157425"/>
                  <a:pt x="1157425" y="1491254"/>
                  <a:pt x="745627" y="1491254"/>
                </a:cubicBezTo>
                <a:cubicBezTo>
                  <a:pt x="333829" y="1491254"/>
                  <a:pt x="0" y="1157425"/>
                  <a:pt x="0" y="745627"/>
                </a:cubicBezTo>
                <a:cubicBezTo>
                  <a:pt x="0" y="333829"/>
                  <a:pt x="333829" y="0"/>
                  <a:pt x="745627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4" name="图片占位符 13"/>
          <p:cNvSpPr>
            <a:spLocks noGrp="1"/>
          </p:cNvSpPr>
          <p:nvPr>
            <p:ph type="pic" sz="quarter" idx="12"/>
          </p:nvPr>
        </p:nvSpPr>
        <p:spPr>
          <a:xfrm>
            <a:off x="6649961" y="2143736"/>
            <a:ext cx="1491254" cy="1491254"/>
          </a:xfrm>
          <a:custGeom>
            <a:avLst/>
            <a:gdLst>
              <a:gd name="connsiteX0" fmla="*/ 745627 w 1491254"/>
              <a:gd name="connsiteY0" fmla="*/ 0 h 1491254"/>
              <a:gd name="connsiteX1" fmla="*/ 1491254 w 1491254"/>
              <a:gd name="connsiteY1" fmla="*/ 745627 h 1491254"/>
              <a:gd name="connsiteX2" fmla="*/ 745627 w 1491254"/>
              <a:gd name="connsiteY2" fmla="*/ 1491254 h 1491254"/>
              <a:gd name="connsiteX3" fmla="*/ 0 w 1491254"/>
              <a:gd name="connsiteY3" fmla="*/ 745627 h 1491254"/>
              <a:gd name="connsiteX4" fmla="*/ 745627 w 1491254"/>
              <a:gd name="connsiteY4" fmla="*/ 0 h 14912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91254" h="1491254">
                <a:moveTo>
                  <a:pt x="745627" y="0"/>
                </a:moveTo>
                <a:cubicBezTo>
                  <a:pt x="1157425" y="0"/>
                  <a:pt x="1491254" y="333829"/>
                  <a:pt x="1491254" y="745627"/>
                </a:cubicBezTo>
                <a:cubicBezTo>
                  <a:pt x="1491254" y="1157425"/>
                  <a:pt x="1157425" y="1491254"/>
                  <a:pt x="745627" y="1491254"/>
                </a:cubicBezTo>
                <a:cubicBezTo>
                  <a:pt x="333829" y="1491254"/>
                  <a:pt x="0" y="1157425"/>
                  <a:pt x="0" y="745627"/>
                </a:cubicBezTo>
                <a:cubicBezTo>
                  <a:pt x="0" y="333829"/>
                  <a:pt x="333829" y="0"/>
                  <a:pt x="745627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5" name="图片占位符 14"/>
          <p:cNvSpPr>
            <a:spLocks noGrp="1"/>
          </p:cNvSpPr>
          <p:nvPr>
            <p:ph type="pic" sz="quarter" idx="13"/>
          </p:nvPr>
        </p:nvSpPr>
        <p:spPr>
          <a:xfrm>
            <a:off x="9249139" y="3953598"/>
            <a:ext cx="1491254" cy="1491254"/>
          </a:xfrm>
          <a:custGeom>
            <a:avLst/>
            <a:gdLst>
              <a:gd name="connsiteX0" fmla="*/ 745627 w 1491254"/>
              <a:gd name="connsiteY0" fmla="*/ 0 h 1491254"/>
              <a:gd name="connsiteX1" fmla="*/ 1491254 w 1491254"/>
              <a:gd name="connsiteY1" fmla="*/ 745627 h 1491254"/>
              <a:gd name="connsiteX2" fmla="*/ 745627 w 1491254"/>
              <a:gd name="connsiteY2" fmla="*/ 1491254 h 1491254"/>
              <a:gd name="connsiteX3" fmla="*/ 0 w 1491254"/>
              <a:gd name="connsiteY3" fmla="*/ 745627 h 1491254"/>
              <a:gd name="connsiteX4" fmla="*/ 745627 w 1491254"/>
              <a:gd name="connsiteY4" fmla="*/ 0 h 14912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91254" h="1491254">
                <a:moveTo>
                  <a:pt x="745627" y="0"/>
                </a:moveTo>
                <a:cubicBezTo>
                  <a:pt x="1157425" y="0"/>
                  <a:pt x="1491254" y="333829"/>
                  <a:pt x="1491254" y="745627"/>
                </a:cubicBezTo>
                <a:cubicBezTo>
                  <a:pt x="1491254" y="1157425"/>
                  <a:pt x="1157425" y="1491254"/>
                  <a:pt x="745627" y="1491254"/>
                </a:cubicBezTo>
                <a:cubicBezTo>
                  <a:pt x="333829" y="1491254"/>
                  <a:pt x="0" y="1157425"/>
                  <a:pt x="0" y="745627"/>
                </a:cubicBezTo>
                <a:cubicBezTo>
                  <a:pt x="0" y="333829"/>
                  <a:pt x="333829" y="0"/>
                  <a:pt x="745627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2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>
            <a:off x="8325228" y="6545425"/>
            <a:ext cx="77513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www.1ppt.com/moban/    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行业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www.1ppt.com/hangye/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节日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www.1ppt.com/jieri/     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素材下载：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www.1ppt.com/sucai/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背景图片：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www.1ppt.com/beijing/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图表下载：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www.1ppt.com/tubiao/    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优秀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  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www.1ppt.com/powerpoint/    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Word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www.1ppt.com/word/              Excel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教程：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www.1ppt.com/excel/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资料下载：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www.1ppt.com/ziliao/          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课件下载：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www.1ppt.com/kejian/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范文下载：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www.1ppt.com/fanwen/            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试卷下载：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www.1ppt.com/shiti/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教案下载：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www.1ppt.com/jiaoan/  </a:t>
            </a:r>
            <a:r>
              <a:rPr lang="en-US" altLang="zh-CN" sz="100" dirty="0" smtClea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    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 smtClea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字体下载：</a:t>
            </a:r>
            <a:r>
              <a:rPr lang="en-US" altLang="zh-CN" sz="100" dirty="0" smtClea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www.1ppt.com/ziti/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 </a:t>
            </a:r>
            <a:endParaRPr lang="zh-CN" altLang="en-US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矩形 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225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12.xml"/><Relationship Id="rId8" Type="http://schemas.openxmlformats.org/officeDocument/2006/relationships/tags" Target="../tags/tag11.xml"/><Relationship Id="rId7" Type="http://schemas.openxmlformats.org/officeDocument/2006/relationships/tags" Target="../tags/tag10.xml"/><Relationship Id="rId6" Type="http://schemas.openxmlformats.org/officeDocument/2006/relationships/tags" Target="../tags/tag9.xml"/><Relationship Id="rId5" Type="http://schemas.openxmlformats.org/officeDocument/2006/relationships/tags" Target="../tags/tag8.xml"/><Relationship Id="rId4" Type="http://schemas.openxmlformats.org/officeDocument/2006/relationships/tags" Target="../tags/tag7.xml"/><Relationship Id="rId3" Type="http://schemas.openxmlformats.org/officeDocument/2006/relationships/tags" Target="../tags/tag6.xml"/><Relationship Id="rId20" Type="http://schemas.openxmlformats.org/officeDocument/2006/relationships/notesSlide" Target="../notesSlides/notesSlide2.xml"/><Relationship Id="rId2" Type="http://schemas.openxmlformats.org/officeDocument/2006/relationships/tags" Target="../tags/tag5.xml"/><Relationship Id="rId19" Type="http://schemas.openxmlformats.org/officeDocument/2006/relationships/slideLayout" Target="../slideLayouts/slideLayout2.xml"/><Relationship Id="rId18" Type="http://schemas.openxmlformats.org/officeDocument/2006/relationships/tags" Target="../tags/tag21.xml"/><Relationship Id="rId17" Type="http://schemas.openxmlformats.org/officeDocument/2006/relationships/tags" Target="../tags/tag20.xml"/><Relationship Id="rId16" Type="http://schemas.openxmlformats.org/officeDocument/2006/relationships/tags" Target="../tags/tag19.xml"/><Relationship Id="rId15" Type="http://schemas.openxmlformats.org/officeDocument/2006/relationships/tags" Target="../tags/tag18.xml"/><Relationship Id="rId14" Type="http://schemas.openxmlformats.org/officeDocument/2006/relationships/tags" Target="../tags/tag17.xml"/><Relationship Id="rId13" Type="http://schemas.openxmlformats.org/officeDocument/2006/relationships/tags" Target="../tags/tag16.xml"/><Relationship Id="rId12" Type="http://schemas.openxmlformats.org/officeDocument/2006/relationships/tags" Target="../tags/tag15.xml"/><Relationship Id="rId11" Type="http://schemas.openxmlformats.org/officeDocument/2006/relationships/tags" Target="../tags/tag14.xml"/><Relationship Id="rId10" Type="http://schemas.openxmlformats.org/officeDocument/2006/relationships/tags" Target="../tags/tag13.xml"/><Relationship Id="rId1" Type="http://schemas.openxmlformats.org/officeDocument/2006/relationships/tags" Target="../tags/tag4.xml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0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24.xml"/><Relationship Id="rId2" Type="http://schemas.openxmlformats.org/officeDocument/2006/relationships/tags" Target="../tags/tag23.xml"/><Relationship Id="rId1" Type="http://schemas.openxmlformats.org/officeDocument/2006/relationships/tags" Target="../tags/tag2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726971" y="3520948"/>
            <a:ext cx="3167652" cy="172780"/>
            <a:chOff x="2726971" y="3520948"/>
            <a:chExt cx="3167652" cy="172780"/>
          </a:xfrm>
        </p:grpSpPr>
        <p:sp>
          <p:nvSpPr>
            <p:cNvPr id="9" name="PA_矩形 6"/>
            <p:cNvSpPr/>
            <p:nvPr>
              <p:custDataLst>
                <p:tags r:id="rId1"/>
              </p:custDataLst>
            </p:nvPr>
          </p:nvSpPr>
          <p:spPr>
            <a:xfrm rot="2700000">
              <a:off x="4245793" y="3520948"/>
              <a:ext cx="172780" cy="17278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cxnSp>
          <p:nvCxnSpPr>
            <p:cNvPr id="10" name="PA_直接连接符 8"/>
            <p:cNvCxnSpPr/>
            <p:nvPr>
              <p:custDataLst>
                <p:tags r:id="rId2"/>
              </p:custDataLst>
            </p:nvPr>
          </p:nvCxnSpPr>
          <p:spPr>
            <a:xfrm flipH="1">
              <a:off x="2726971" y="3607338"/>
              <a:ext cx="1367849" cy="0"/>
            </a:xfrm>
            <a:prstGeom prst="line">
              <a:avLst/>
            </a:prstGeom>
            <a:solidFill>
              <a:schemeClr val="bg1"/>
            </a:solidFill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PA_直接连接符 9"/>
            <p:cNvCxnSpPr/>
            <p:nvPr>
              <p:custDataLst>
                <p:tags r:id="rId3"/>
              </p:custDataLst>
            </p:nvPr>
          </p:nvCxnSpPr>
          <p:spPr>
            <a:xfrm flipH="1">
              <a:off x="4584367" y="3607338"/>
              <a:ext cx="1310256" cy="0"/>
            </a:xfrm>
            <a:prstGeom prst="line">
              <a:avLst/>
            </a:prstGeom>
            <a:solidFill>
              <a:schemeClr val="bg1"/>
            </a:solidFill>
            <a:ln>
              <a:gradFill flip="none" rotWithShape="1"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chemeClr val="bg1"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文本框 11"/>
          <p:cNvSpPr txBox="1"/>
          <p:nvPr/>
        </p:nvSpPr>
        <p:spPr>
          <a:xfrm>
            <a:off x="624205" y="2402840"/>
            <a:ext cx="9754870" cy="9220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sz="5400" b="0" i="0" u="none" strike="noStrike" kern="1200" cap="none" spc="10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88900" dist="50800" dir="2700000" algn="tl" rotWithShape="0">
                    <a:prstClr val="black">
                      <a:alpha val="65000"/>
                    </a:prstClr>
                  </a:outerShdw>
                </a:effectLst>
                <a:uLnTx/>
                <a:uFillTx/>
                <a:cs typeface="+mn-ea"/>
                <a:sym typeface="+mn-lt"/>
              </a:rPr>
              <a:t>模块六  Servlet技术基础</a:t>
            </a:r>
            <a:endParaRPr kumimoji="0" lang="en-US" altLang="zh-CN" sz="5400" b="0" i="0" u="none" strike="noStrike" kern="1200" cap="none" spc="100" normalizeH="0" baseline="0" noProof="0" dirty="0" smtClean="0">
              <a:ln>
                <a:noFill/>
              </a:ln>
              <a:solidFill>
                <a:prstClr val="white"/>
              </a:solidFill>
              <a:effectLst>
                <a:outerShdw blurRad="88900" dist="50800" dir="2700000" algn="tl" rotWithShape="0">
                  <a:prstClr val="black">
                    <a:alpha val="65000"/>
                  </a:prstClr>
                </a:outerShdw>
              </a:effectLst>
              <a:uLnTx/>
              <a:uFillTx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4968736" y="2105321"/>
            <a:ext cx="2254528" cy="70788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PART 02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469640" y="2789555"/>
            <a:ext cx="5480050" cy="6451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熟悉Servlet API常用接口</a:t>
            </a:r>
            <a:endParaRPr kumimoji="0" lang="zh-CN" altLang="en-US" sz="36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合 46"/>
          <p:cNvGrpSpPr/>
          <p:nvPr/>
        </p:nvGrpSpPr>
        <p:grpSpPr>
          <a:xfrm>
            <a:off x="0" y="687070"/>
            <a:ext cx="12192965" cy="694056"/>
            <a:chOff x="0" y="623570"/>
            <a:chExt cx="12192965" cy="694056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0" y="1016000"/>
              <a:ext cx="101473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H="1">
              <a:off x="10147300" y="723900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10330906" y="723900"/>
              <a:ext cx="134257" cy="5445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H="1">
              <a:off x="10465163" y="976313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>
              <a:off x="10648769" y="976313"/>
              <a:ext cx="75967" cy="3413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H="1">
              <a:off x="10724736" y="632460"/>
              <a:ext cx="194738" cy="67564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>
              <a:off x="10919474" y="623570"/>
              <a:ext cx="87099" cy="39243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>
              <a:off x="11004965" y="1016000"/>
              <a:ext cx="11880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7" name="文本框 56"/>
          <p:cNvSpPr txBox="1"/>
          <p:nvPr/>
        </p:nvSpPr>
        <p:spPr>
          <a:xfrm>
            <a:off x="625475" y="302260"/>
            <a:ext cx="4998085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2. </a:t>
            </a: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熟悉Servlet API常用接口</a:t>
            </a:r>
            <a:endParaRPr kumimoji="0" lang="zh-CN" altLang="en-US" sz="28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88315" y="1477645"/>
            <a:ext cx="10974705" cy="52006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</a:rPr>
              <a:t>（</a:t>
            </a:r>
            <a:r>
              <a:rPr lang="en-US" altLang="zh-CN" sz="2400" b="1">
                <a:solidFill>
                  <a:schemeClr val="bg1"/>
                </a:solidFill>
              </a:rPr>
              <a:t>1</a:t>
            </a:r>
            <a:r>
              <a:rPr lang="zh-CN" altLang="en-US" sz="2400" b="1">
                <a:solidFill>
                  <a:schemeClr val="bg1"/>
                </a:solidFill>
              </a:rPr>
              <a:t>）ServletConfig类</a:t>
            </a:r>
            <a:endParaRPr lang="zh-CN" altLang="en-US" sz="2400" b="1">
              <a:solidFill>
                <a:schemeClr val="bg1"/>
              </a:solidFill>
            </a:endParaRPr>
          </a:p>
          <a:p>
            <a:pPr lvl="1"/>
            <a:r>
              <a:rPr lang="zh-CN" altLang="en-US">
                <a:solidFill>
                  <a:schemeClr val="bg1"/>
                </a:solidFill>
              </a:rPr>
              <a:t>      </a:t>
            </a:r>
            <a:r>
              <a:rPr lang="zh-CN" altLang="en-US" sz="2000">
                <a:solidFill>
                  <a:schemeClr val="bg1"/>
                </a:solidFill>
              </a:rPr>
              <a:t>ServletConfig 类的三大作用:</a:t>
            </a:r>
            <a:endParaRPr lang="zh-CN" altLang="en-US" sz="2000">
              <a:solidFill>
                <a:schemeClr val="bg1"/>
              </a:solidFill>
            </a:endParaRPr>
          </a:p>
          <a:p>
            <a:pPr lvl="2" fontAlgn="auto">
              <a:lnSpc>
                <a:spcPct val="150000"/>
              </a:lnSpc>
            </a:pPr>
            <a:r>
              <a:rPr lang="zh-CN" altLang="en-US" sz="2000">
                <a:solidFill>
                  <a:schemeClr val="bg1"/>
                </a:solidFill>
              </a:rPr>
              <a:t>(</a:t>
            </a:r>
            <a:r>
              <a:rPr lang="en-US" altLang="zh-CN" sz="2000">
                <a:solidFill>
                  <a:schemeClr val="bg1"/>
                </a:solidFill>
              </a:rPr>
              <a:t>a</a:t>
            </a:r>
            <a:r>
              <a:rPr lang="zh-CN" altLang="en-US" sz="2000">
                <a:solidFill>
                  <a:schemeClr val="bg1"/>
                </a:solidFill>
              </a:rPr>
              <a:t>)	可以获取 Servlet 程序的别名servlet-name的值；</a:t>
            </a:r>
            <a:endParaRPr lang="zh-CN" altLang="en-US" sz="2000">
              <a:solidFill>
                <a:schemeClr val="bg1"/>
              </a:solidFill>
            </a:endParaRPr>
          </a:p>
          <a:p>
            <a:pPr lvl="2" fontAlgn="auto">
              <a:lnSpc>
                <a:spcPct val="150000"/>
              </a:lnSpc>
            </a:pPr>
            <a:r>
              <a:rPr lang="zh-CN" altLang="en-US" sz="2000">
                <a:solidFill>
                  <a:schemeClr val="bg1"/>
                </a:solidFill>
              </a:rPr>
              <a:t>(</a:t>
            </a:r>
            <a:r>
              <a:rPr lang="en-US" altLang="zh-CN" sz="2000">
                <a:solidFill>
                  <a:schemeClr val="bg1"/>
                </a:solidFill>
              </a:rPr>
              <a:t>b</a:t>
            </a:r>
            <a:r>
              <a:rPr lang="zh-CN" altLang="en-US" sz="2000">
                <a:solidFill>
                  <a:schemeClr val="bg1"/>
                </a:solidFill>
              </a:rPr>
              <a:t>)	获取初始化参数 init-param；</a:t>
            </a:r>
            <a:endParaRPr lang="zh-CN" altLang="en-US" sz="2000">
              <a:solidFill>
                <a:schemeClr val="bg1"/>
              </a:solidFill>
            </a:endParaRPr>
          </a:p>
          <a:p>
            <a:pPr lvl="2" fontAlgn="auto">
              <a:lnSpc>
                <a:spcPct val="150000"/>
              </a:lnSpc>
            </a:pPr>
            <a:r>
              <a:rPr lang="zh-CN" altLang="en-US" sz="2000">
                <a:solidFill>
                  <a:schemeClr val="bg1"/>
                </a:solidFill>
              </a:rPr>
              <a:t>(</a:t>
            </a:r>
            <a:r>
              <a:rPr lang="en-US" altLang="zh-CN" sz="2000">
                <a:solidFill>
                  <a:schemeClr val="bg1"/>
                </a:solidFill>
              </a:rPr>
              <a:t>c</a:t>
            </a:r>
            <a:r>
              <a:rPr lang="zh-CN" altLang="en-US" sz="2000">
                <a:solidFill>
                  <a:schemeClr val="bg1"/>
                </a:solidFill>
              </a:rPr>
              <a:t>)	获取 ServletContext对象。</a:t>
            </a:r>
            <a:endParaRPr lang="zh-CN" altLang="en-US" sz="2000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合 46"/>
          <p:cNvGrpSpPr/>
          <p:nvPr/>
        </p:nvGrpSpPr>
        <p:grpSpPr>
          <a:xfrm>
            <a:off x="0" y="687070"/>
            <a:ext cx="12192965" cy="694056"/>
            <a:chOff x="0" y="623570"/>
            <a:chExt cx="12192965" cy="694056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0" y="1016000"/>
              <a:ext cx="101473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H="1">
              <a:off x="10147300" y="723900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10330906" y="723900"/>
              <a:ext cx="134257" cy="5445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H="1">
              <a:off x="10465163" y="976313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>
              <a:off x="10648769" y="976313"/>
              <a:ext cx="75967" cy="3413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H="1">
              <a:off x="10724736" y="632460"/>
              <a:ext cx="194738" cy="67564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>
              <a:off x="10919474" y="623570"/>
              <a:ext cx="87099" cy="39243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>
              <a:off x="11004965" y="1016000"/>
              <a:ext cx="11880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7" name="文本框 56"/>
          <p:cNvSpPr txBox="1"/>
          <p:nvPr/>
        </p:nvSpPr>
        <p:spPr>
          <a:xfrm>
            <a:off x="625475" y="302260"/>
            <a:ext cx="4998085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2. </a:t>
            </a: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熟悉Servlet API常用接口</a:t>
            </a:r>
            <a:endParaRPr kumimoji="0" lang="zh-CN" altLang="en-US" sz="28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88315" y="1477645"/>
            <a:ext cx="10974705" cy="69240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</a:rPr>
              <a:t>（</a:t>
            </a:r>
            <a:r>
              <a:rPr lang="en-US" altLang="zh-CN" sz="2400" b="1">
                <a:solidFill>
                  <a:schemeClr val="bg1"/>
                </a:solidFill>
              </a:rPr>
              <a:t>2</a:t>
            </a:r>
            <a:r>
              <a:rPr lang="zh-CN" altLang="en-US" sz="2400" b="1">
                <a:solidFill>
                  <a:schemeClr val="bg1"/>
                </a:solidFill>
              </a:rPr>
              <a:t>）ServletContext 类</a:t>
            </a:r>
            <a:endParaRPr lang="zh-CN" altLang="en-US" sz="2400" b="1">
              <a:solidFill>
                <a:schemeClr val="bg1"/>
              </a:solidFill>
            </a:endParaRPr>
          </a:p>
          <a:p>
            <a:pPr lvl="2" fontAlgn="auto">
              <a:lnSpc>
                <a:spcPct val="150000"/>
              </a:lnSpc>
            </a:pPr>
            <a:r>
              <a:rPr lang="zh-CN" altLang="en-US" sz="2000">
                <a:solidFill>
                  <a:schemeClr val="bg1"/>
                </a:solidFill>
              </a:rPr>
              <a:t>ServletContext 是一个接口，它表示 Servlet 上下文对象。一个 web 工程，只有一个 ServletContext 对象实例。ServletContext 对象是一个域对象，在web工程部署启动的时候创建，在 web 工程停止的时候销毁。</a:t>
            </a:r>
            <a:endParaRPr lang="zh-CN" altLang="en-US" sz="2000">
              <a:solidFill>
                <a:schemeClr val="bg1"/>
              </a:solidFill>
            </a:endParaRPr>
          </a:p>
          <a:p>
            <a:pPr lvl="2" fontAlgn="auto">
              <a:lnSpc>
                <a:spcPct val="150000"/>
              </a:lnSpc>
            </a:pPr>
            <a:r>
              <a:rPr lang="zh-CN" altLang="en-US" sz="2000">
                <a:solidFill>
                  <a:schemeClr val="bg1"/>
                </a:solidFill>
              </a:rPr>
              <a:t>ServletContext 类的四个作用 :</a:t>
            </a:r>
            <a:endParaRPr lang="zh-CN" altLang="en-US" sz="2000">
              <a:solidFill>
                <a:schemeClr val="bg1"/>
              </a:solidFill>
            </a:endParaRPr>
          </a:p>
          <a:p>
            <a:pPr lvl="3" fontAlgn="auto">
              <a:lnSpc>
                <a:spcPct val="150000"/>
              </a:lnSpc>
            </a:pPr>
            <a:r>
              <a:rPr lang="zh-CN" altLang="en-US" sz="2000">
                <a:solidFill>
                  <a:schemeClr val="bg1"/>
                </a:solidFill>
              </a:rPr>
              <a:t>(</a:t>
            </a:r>
            <a:r>
              <a:rPr lang="en-US" altLang="zh-CN" sz="2000">
                <a:solidFill>
                  <a:schemeClr val="bg1"/>
                </a:solidFill>
              </a:rPr>
              <a:t>a</a:t>
            </a:r>
            <a:r>
              <a:rPr lang="zh-CN" altLang="en-US" sz="2000">
                <a:solidFill>
                  <a:schemeClr val="bg1"/>
                </a:solidFill>
              </a:rPr>
              <a:t>)获取 web.XML 中配置的上下文参数 context-param；</a:t>
            </a:r>
            <a:endParaRPr lang="zh-CN" altLang="en-US" sz="2000">
              <a:solidFill>
                <a:schemeClr val="bg1"/>
              </a:solidFill>
            </a:endParaRPr>
          </a:p>
          <a:p>
            <a:pPr lvl="3" fontAlgn="auto">
              <a:lnSpc>
                <a:spcPct val="150000"/>
              </a:lnSpc>
            </a:pPr>
            <a:r>
              <a:rPr lang="zh-CN" altLang="en-US" sz="2000">
                <a:solidFill>
                  <a:schemeClr val="bg1"/>
                </a:solidFill>
              </a:rPr>
              <a:t>(</a:t>
            </a:r>
            <a:r>
              <a:rPr lang="en-US" altLang="zh-CN" sz="2000">
                <a:solidFill>
                  <a:schemeClr val="bg1"/>
                </a:solidFill>
              </a:rPr>
              <a:t>b</a:t>
            </a:r>
            <a:r>
              <a:rPr lang="zh-CN" altLang="en-US" sz="2000">
                <a:solidFill>
                  <a:schemeClr val="bg1"/>
                </a:solidFill>
              </a:rPr>
              <a:t>)获取当前的工程路径，格式: /工程路径；</a:t>
            </a:r>
            <a:endParaRPr lang="zh-CN" altLang="en-US" sz="2000">
              <a:solidFill>
                <a:schemeClr val="bg1"/>
              </a:solidFill>
            </a:endParaRPr>
          </a:p>
          <a:p>
            <a:pPr lvl="3" fontAlgn="auto">
              <a:lnSpc>
                <a:spcPct val="150000"/>
              </a:lnSpc>
            </a:pPr>
            <a:r>
              <a:rPr lang="zh-CN" altLang="en-US" sz="2000">
                <a:solidFill>
                  <a:schemeClr val="bg1"/>
                </a:solidFill>
              </a:rPr>
              <a:t>(</a:t>
            </a:r>
            <a:r>
              <a:rPr lang="en-US" altLang="zh-CN" sz="2000">
                <a:solidFill>
                  <a:schemeClr val="bg1"/>
                </a:solidFill>
              </a:rPr>
              <a:t>c</a:t>
            </a:r>
            <a:r>
              <a:rPr lang="zh-CN" altLang="en-US" sz="2000">
                <a:solidFill>
                  <a:schemeClr val="bg1"/>
                </a:solidFill>
              </a:rPr>
              <a:t>)获取工程部署后在服务器硬盘上的绝对路径；</a:t>
            </a:r>
            <a:endParaRPr lang="zh-CN" altLang="en-US" sz="2000">
              <a:solidFill>
                <a:schemeClr val="bg1"/>
              </a:solidFill>
            </a:endParaRPr>
          </a:p>
          <a:p>
            <a:pPr lvl="3" fontAlgn="auto">
              <a:lnSpc>
                <a:spcPct val="150000"/>
              </a:lnSpc>
            </a:pPr>
            <a:r>
              <a:rPr lang="zh-CN" altLang="en-US" sz="2000">
                <a:solidFill>
                  <a:schemeClr val="bg1"/>
                </a:solidFill>
              </a:rPr>
              <a:t>(</a:t>
            </a:r>
            <a:r>
              <a:rPr lang="en-US" altLang="zh-CN" sz="2000">
                <a:solidFill>
                  <a:schemeClr val="bg1"/>
                </a:solidFill>
              </a:rPr>
              <a:t>d</a:t>
            </a:r>
            <a:r>
              <a:rPr lang="zh-CN" altLang="en-US" sz="2000">
                <a:solidFill>
                  <a:schemeClr val="bg1"/>
                </a:solidFill>
              </a:rPr>
              <a:t>)像 Map一样存取数。</a:t>
            </a:r>
            <a:endParaRPr lang="zh-CN" altLang="en-US" sz="2000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合 46"/>
          <p:cNvGrpSpPr/>
          <p:nvPr/>
        </p:nvGrpSpPr>
        <p:grpSpPr>
          <a:xfrm>
            <a:off x="0" y="687070"/>
            <a:ext cx="12192965" cy="694056"/>
            <a:chOff x="0" y="623570"/>
            <a:chExt cx="12192965" cy="694056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0" y="1016000"/>
              <a:ext cx="101473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H="1">
              <a:off x="10147300" y="723900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10330906" y="723900"/>
              <a:ext cx="134257" cy="5445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H="1">
              <a:off x="10465163" y="976313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>
              <a:off x="10648769" y="976313"/>
              <a:ext cx="75967" cy="3413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H="1">
              <a:off x="10724736" y="632460"/>
              <a:ext cx="194738" cy="67564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>
              <a:off x="10919474" y="623570"/>
              <a:ext cx="87099" cy="39243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>
              <a:off x="11004965" y="1016000"/>
              <a:ext cx="11880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7" name="文本框 56"/>
          <p:cNvSpPr txBox="1"/>
          <p:nvPr/>
        </p:nvSpPr>
        <p:spPr>
          <a:xfrm>
            <a:off x="625475" y="302260"/>
            <a:ext cx="4998085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2. </a:t>
            </a: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熟悉Servlet API常用接口</a:t>
            </a:r>
            <a:endParaRPr kumimoji="0" lang="zh-CN" altLang="en-US" sz="28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88315" y="1477645"/>
            <a:ext cx="10974705" cy="43383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</a:rPr>
              <a:t>（</a:t>
            </a:r>
            <a:r>
              <a:rPr lang="en-US" altLang="zh-CN" sz="2400" b="1">
                <a:solidFill>
                  <a:schemeClr val="bg1"/>
                </a:solidFill>
              </a:rPr>
              <a:t>3</a:t>
            </a:r>
            <a:r>
              <a:rPr lang="zh-CN" altLang="en-US" sz="2400" b="1">
                <a:solidFill>
                  <a:schemeClr val="bg1"/>
                </a:solidFill>
              </a:rPr>
              <a:t>）HttpServletRequest 类</a:t>
            </a:r>
            <a:endParaRPr lang="zh-CN" altLang="en-US" sz="2400" b="1">
              <a:solidFill>
                <a:schemeClr val="bg1"/>
              </a:solidFill>
            </a:endParaRPr>
          </a:p>
          <a:p>
            <a:pPr lvl="2" fontAlgn="auto">
              <a:lnSpc>
                <a:spcPct val="150000"/>
              </a:lnSpc>
            </a:pPr>
            <a:r>
              <a:rPr lang="zh-CN" altLang="en-US" sz="2000">
                <a:solidFill>
                  <a:schemeClr val="bg1"/>
                </a:solidFill>
              </a:rPr>
              <a:t>每次只要有请求进入Tomcat服务器，Tomcat服务器就会把请求过来的HTTP协议信息解析好封装到 Request对象中，然后传递到service方法（doGet 和 doPost）中给我们使用。可以通过HttpServletRequest对象，获取到所有请求的信息。</a:t>
            </a:r>
            <a:endParaRPr lang="zh-CN" altLang="en-US" sz="2000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合 46"/>
          <p:cNvGrpSpPr/>
          <p:nvPr/>
        </p:nvGrpSpPr>
        <p:grpSpPr>
          <a:xfrm>
            <a:off x="0" y="687070"/>
            <a:ext cx="12192965" cy="694056"/>
            <a:chOff x="0" y="623570"/>
            <a:chExt cx="12192965" cy="694056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0" y="1016000"/>
              <a:ext cx="101473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H="1">
              <a:off x="10147300" y="723900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10330906" y="723900"/>
              <a:ext cx="134257" cy="5445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H="1">
              <a:off x="10465163" y="976313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>
              <a:off x="10648769" y="976313"/>
              <a:ext cx="75967" cy="3413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H="1">
              <a:off x="10724736" y="632460"/>
              <a:ext cx="194738" cy="67564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>
              <a:off x="10919474" y="623570"/>
              <a:ext cx="87099" cy="39243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>
              <a:off x="11004965" y="1016000"/>
              <a:ext cx="11880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7" name="文本框 56"/>
          <p:cNvSpPr txBox="1"/>
          <p:nvPr/>
        </p:nvSpPr>
        <p:spPr>
          <a:xfrm>
            <a:off x="625475" y="302260"/>
            <a:ext cx="4998085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2. </a:t>
            </a: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熟悉Servlet API常用接口</a:t>
            </a:r>
            <a:endParaRPr kumimoji="0" lang="zh-CN" altLang="en-US" sz="28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88315" y="1477645"/>
            <a:ext cx="10974705" cy="40614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</a:rPr>
              <a:t>（</a:t>
            </a:r>
            <a:r>
              <a:rPr lang="en-US" altLang="zh-CN" sz="2400" b="1">
                <a:solidFill>
                  <a:schemeClr val="bg1"/>
                </a:solidFill>
              </a:rPr>
              <a:t>4</a:t>
            </a:r>
            <a:r>
              <a:rPr lang="zh-CN" altLang="en-US" sz="2400" b="1">
                <a:solidFill>
                  <a:schemeClr val="bg1"/>
                </a:solidFill>
              </a:rPr>
              <a:t>）HttpServletResponse 类</a:t>
            </a:r>
            <a:endParaRPr lang="zh-CN" altLang="en-US" sz="2400" b="1">
              <a:solidFill>
                <a:schemeClr val="bg1"/>
              </a:solidFill>
            </a:endParaRPr>
          </a:p>
          <a:p>
            <a:pPr lvl="2" fontAlgn="auto">
              <a:lnSpc>
                <a:spcPct val="150000"/>
              </a:lnSpc>
            </a:pPr>
            <a:r>
              <a:rPr lang="zh-CN" altLang="en-US" sz="2000">
                <a:solidFill>
                  <a:schemeClr val="bg1"/>
                </a:solidFill>
              </a:rPr>
              <a:t>HttpServletResponse 类和 HttpServletRequest 类一样。每次请求进来，Tomcat 服务器都会创建一个 Response 对象传 递给 Servlet 程序去使用。HttpServletRequest 表示请求过来的信息，HttpServletResponse 表示所有响应的信息。</a:t>
            </a:r>
            <a:endParaRPr lang="zh-CN" altLang="en-US" sz="2000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4968736" y="2105321"/>
            <a:ext cx="2254528" cy="70788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PART 03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867150" y="2789751"/>
            <a:ext cx="4457700" cy="6451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使用Servlet过滤器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合 46"/>
          <p:cNvGrpSpPr/>
          <p:nvPr/>
        </p:nvGrpSpPr>
        <p:grpSpPr>
          <a:xfrm>
            <a:off x="0" y="687070"/>
            <a:ext cx="12192965" cy="694056"/>
            <a:chOff x="0" y="623570"/>
            <a:chExt cx="12192965" cy="694056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0" y="1016000"/>
              <a:ext cx="101473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H="1">
              <a:off x="10147300" y="723900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10330906" y="723900"/>
              <a:ext cx="134257" cy="5445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H="1">
              <a:off x="10465163" y="976313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>
              <a:off x="10648769" y="976313"/>
              <a:ext cx="75967" cy="3413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H="1">
              <a:off x="10724736" y="632460"/>
              <a:ext cx="194738" cy="67564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>
              <a:off x="10919474" y="623570"/>
              <a:ext cx="87099" cy="39243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>
              <a:off x="11004965" y="1016000"/>
              <a:ext cx="11880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7" name="文本框 56"/>
          <p:cNvSpPr txBox="1"/>
          <p:nvPr/>
        </p:nvSpPr>
        <p:spPr>
          <a:xfrm>
            <a:off x="625475" y="302260"/>
            <a:ext cx="4358640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3. </a:t>
            </a: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使用Servlet过滤器</a:t>
            </a:r>
            <a:endParaRPr kumimoji="0" lang="zh-CN" altLang="en-US" sz="28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88315" y="1477645"/>
            <a:ext cx="10518140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</a:rPr>
              <a:t>（</a:t>
            </a:r>
            <a:r>
              <a:rPr lang="en-US" altLang="zh-CN" sz="2400" b="1">
                <a:solidFill>
                  <a:schemeClr val="bg1"/>
                </a:solidFill>
              </a:rPr>
              <a:t>1</a:t>
            </a:r>
            <a:r>
              <a:rPr lang="zh-CN" altLang="en-US" sz="2400" b="1">
                <a:solidFill>
                  <a:schemeClr val="bg1"/>
                </a:solidFill>
              </a:rPr>
              <a:t>）Filter过滤器</a:t>
            </a:r>
            <a:endParaRPr lang="zh-CN" altLang="en-US" sz="2400" b="1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pPr lvl="1" fontAlgn="auto">
              <a:lnSpc>
                <a:spcPct val="150000"/>
              </a:lnSpc>
            </a:pPr>
            <a:r>
              <a:rPr lang="zh-CN" altLang="en-US" sz="2000">
                <a:solidFill>
                  <a:schemeClr val="bg1"/>
                </a:solidFill>
              </a:rPr>
              <a:t>Filter 过滤器它是 JavaWeb的三大组件之一。三大组件分别是：Servlet 程序、Listener 监听器、Filter过滤器。Filter 过滤器它是 JavaEE 的规范。也就是接口。Filter 过滤器它的作用是：拦截请求，过滤响应。拦截请求常见的应用场景有权限检查、日记操作、事务管理三种。</a:t>
            </a:r>
            <a:endParaRPr lang="zh-CN" altLang="en-US" sz="2000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4968736" y="2105321"/>
            <a:ext cx="2254528" cy="70788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PART 04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867150" y="2789751"/>
            <a:ext cx="4457700" cy="6451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使用Servlet监听器</a:t>
            </a:r>
            <a:endParaRPr kumimoji="0" lang="zh-CN" altLang="en-US" sz="36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合 46"/>
          <p:cNvGrpSpPr/>
          <p:nvPr/>
        </p:nvGrpSpPr>
        <p:grpSpPr>
          <a:xfrm>
            <a:off x="0" y="687070"/>
            <a:ext cx="12192965" cy="694056"/>
            <a:chOff x="0" y="623570"/>
            <a:chExt cx="12192965" cy="694056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0" y="1016000"/>
              <a:ext cx="101473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H="1">
              <a:off x="10147300" y="723900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10330906" y="723900"/>
              <a:ext cx="134257" cy="5445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H="1">
              <a:off x="10465163" y="976313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>
              <a:off x="10648769" y="976313"/>
              <a:ext cx="75967" cy="3413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H="1">
              <a:off x="10724736" y="632460"/>
              <a:ext cx="194738" cy="67564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>
              <a:off x="10919474" y="623570"/>
              <a:ext cx="87099" cy="39243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>
              <a:off x="11004965" y="1016000"/>
              <a:ext cx="11880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7" name="文本框 56"/>
          <p:cNvSpPr txBox="1"/>
          <p:nvPr/>
        </p:nvSpPr>
        <p:spPr>
          <a:xfrm>
            <a:off x="625475" y="302260"/>
            <a:ext cx="4358640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4. </a:t>
            </a: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使用Servlet监听器</a:t>
            </a:r>
            <a:endParaRPr kumimoji="0" lang="zh-CN" altLang="en-US" sz="28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88315" y="1477645"/>
            <a:ext cx="11473180" cy="35077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</a:rPr>
              <a:t>（</a:t>
            </a:r>
            <a:r>
              <a:rPr lang="en-US" altLang="zh-CN" sz="2400" b="1">
                <a:solidFill>
                  <a:schemeClr val="bg1"/>
                </a:solidFill>
              </a:rPr>
              <a:t>1</a:t>
            </a:r>
            <a:r>
              <a:rPr lang="zh-CN" altLang="en-US" sz="2400" b="1">
                <a:solidFill>
                  <a:schemeClr val="bg1"/>
                </a:solidFill>
              </a:rPr>
              <a:t>）</a:t>
            </a:r>
            <a:r>
              <a:rPr lang="en-US" altLang="zh-CN" sz="2400" b="1">
                <a:solidFill>
                  <a:schemeClr val="bg1"/>
                </a:solidFill>
              </a:rPr>
              <a:t>ServletContextListener 监听器</a:t>
            </a:r>
            <a:endParaRPr lang="en-US" altLang="zh-CN" sz="2400" b="1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       </a:t>
            </a:r>
            <a:endParaRPr lang="zh-CN" altLang="en-US">
              <a:solidFill>
                <a:schemeClr val="bg1"/>
              </a:solidFill>
            </a:endParaRPr>
          </a:p>
          <a:p>
            <a:pPr fontAlgn="auto">
              <a:lnSpc>
                <a:spcPct val="150000"/>
              </a:lnSpc>
            </a:pPr>
            <a:r>
              <a:rPr>
                <a:solidFill>
                  <a:schemeClr val="bg1"/>
                </a:solidFill>
              </a:rPr>
              <a:t>ServletContextListener可以监听ServletContext对象的创建和销毁。 ServletContext对象在web工程启动的时候创建，在web工程停止的时候销毁。监听到创建和销毁之后会分别调用 ServletContextListener监听器的方法反馈。</a:t>
            </a:r>
            <a:endParaRPr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合 46"/>
          <p:cNvGrpSpPr/>
          <p:nvPr/>
        </p:nvGrpSpPr>
        <p:grpSpPr>
          <a:xfrm>
            <a:off x="0" y="687070"/>
            <a:ext cx="12192965" cy="694056"/>
            <a:chOff x="0" y="623570"/>
            <a:chExt cx="12192965" cy="694056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0" y="1016000"/>
              <a:ext cx="101473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H="1">
              <a:off x="10147300" y="723900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10330906" y="723900"/>
              <a:ext cx="134257" cy="5445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H="1">
              <a:off x="10465163" y="976313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>
              <a:off x="10648769" y="976313"/>
              <a:ext cx="75967" cy="3413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H="1">
              <a:off x="10724736" y="632460"/>
              <a:ext cx="194738" cy="67564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>
              <a:off x="10919474" y="623570"/>
              <a:ext cx="87099" cy="39243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>
              <a:off x="11004965" y="1016000"/>
              <a:ext cx="11880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7" name="文本框 56"/>
          <p:cNvSpPr txBox="1"/>
          <p:nvPr/>
        </p:nvSpPr>
        <p:spPr>
          <a:xfrm>
            <a:off x="625475" y="302260"/>
            <a:ext cx="4358640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4. </a:t>
            </a: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使用Servlet监听器</a:t>
            </a:r>
            <a:endParaRPr kumimoji="0" lang="zh-CN" altLang="en-US" sz="28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88315" y="1477645"/>
            <a:ext cx="11473180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</a:rPr>
              <a:t>（</a:t>
            </a:r>
            <a:r>
              <a:rPr lang="en-US" altLang="zh-CN" sz="2400" b="1">
                <a:solidFill>
                  <a:schemeClr val="bg1"/>
                </a:solidFill>
              </a:rPr>
              <a:t>2</a:t>
            </a:r>
            <a:r>
              <a:rPr lang="zh-CN" altLang="en-US" sz="2400" b="1">
                <a:solidFill>
                  <a:schemeClr val="bg1"/>
                </a:solidFill>
              </a:rPr>
              <a:t>）</a:t>
            </a:r>
            <a:r>
              <a:rPr lang="en-US" altLang="zh-CN" sz="2400" b="1">
                <a:solidFill>
                  <a:schemeClr val="bg1"/>
                </a:solidFill>
              </a:rPr>
              <a:t>使用 ServletContextListener 监听器监听 ServletContext 对象</a:t>
            </a:r>
            <a:endParaRPr lang="en-US" altLang="zh-CN" sz="2400" b="1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       </a:t>
            </a:r>
            <a:endParaRPr lang="zh-CN" altLang="en-US">
              <a:solidFill>
                <a:schemeClr val="bg1"/>
              </a:solidFill>
            </a:endParaRPr>
          </a:p>
          <a:p>
            <a:pPr lvl="1" fontAlgn="auto">
              <a:lnSpc>
                <a:spcPct val="150000"/>
              </a:lnSpc>
            </a:pPr>
            <a:r>
              <a:rPr sz="2000">
                <a:solidFill>
                  <a:schemeClr val="bg1"/>
                </a:solidFill>
              </a:rPr>
              <a:t>步骤如下:</a:t>
            </a:r>
            <a:endParaRPr sz="2000">
              <a:solidFill>
                <a:schemeClr val="bg1"/>
              </a:solidFill>
            </a:endParaRPr>
          </a:p>
          <a:p>
            <a:pPr lvl="2" fontAlgn="auto">
              <a:lnSpc>
                <a:spcPct val="150000"/>
              </a:lnSpc>
            </a:pPr>
            <a:r>
              <a:rPr sz="2000">
                <a:solidFill>
                  <a:schemeClr val="bg1"/>
                </a:solidFill>
              </a:rPr>
              <a:t>(</a:t>
            </a:r>
            <a:r>
              <a:rPr lang="en-US" sz="2000">
                <a:solidFill>
                  <a:schemeClr val="bg1"/>
                </a:solidFill>
              </a:rPr>
              <a:t>a</a:t>
            </a:r>
            <a:r>
              <a:rPr sz="2000">
                <a:solidFill>
                  <a:schemeClr val="bg1"/>
                </a:solidFill>
              </a:rPr>
              <a:t>)编写一个类去实现 ServletContextListener；</a:t>
            </a:r>
            <a:endParaRPr sz="2000">
              <a:solidFill>
                <a:schemeClr val="bg1"/>
              </a:solidFill>
            </a:endParaRPr>
          </a:p>
          <a:p>
            <a:pPr lvl="2" fontAlgn="auto">
              <a:lnSpc>
                <a:spcPct val="150000"/>
              </a:lnSpc>
            </a:pPr>
            <a:r>
              <a:rPr sz="2000">
                <a:solidFill>
                  <a:schemeClr val="bg1"/>
                </a:solidFill>
              </a:rPr>
              <a:t>(</a:t>
            </a:r>
            <a:r>
              <a:rPr lang="en-US" sz="2000">
                <a:solidFill>
                  <a:schemeClr val="bg1"/>
                </a:solidFill>
              </a:rPr>
              <a:t>b</a:t>
            </a:r>
            <a:r>
              <a:rPr sz="2000">
                <a:solidFill>
                  <a:schemeClr val="bg1"/>
                </a:solidFill>
              </a:rPr>
              <a:t>)实现其两个回调方法；</a:t>
            </a:r>
            <a:endParaRPr sz="2000">
              <a:solidFill>
                <a:schemeClr val="bg1"/>
              </a:solidFill>
            </a:endParaRPr>
          </a:p>
          <a:p>
            <a:pPr lvl="2" fontAlgn="auto">
              <a:lnSpc>
                <a:spcPct val="150000"/>
              </a:lnSpc>
            </a:pPr>
            <a:r>
              <a:rPr sz="2000">
                <a:solidFill>
                  <a:schemeClr val="bg1"/>
                </a:solidFill>
              </a:rPr>
              <a:t>(</a:t>
            </a:r>
            <a:r>
              <a:rPr lang="en-US" sz="2000">
                <a:solidFill>
                  <a:schemeClr val="bg1"/>
                </a:solidFill>
              </a:rPr>
              <a:t>c</a:t>
            </a:r>
            <a:r>
              <a:rPr sz="2000">
                <a:solidFill>
                  <a:schemeClr val="bg1"/>
                </a:solidFill>
              </a:rPr>
              <a:t>)到 XML 中去配置监听器。</a:t>
            </a:r>
            <a:endParaRPr sz="2000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687070"/>
            <a:ext cx="12192965" cy="694056"/>
            <a:chOff x="0" y="623570"/>
            <a:chExt cx="12192965" cy="694056"/>
          </a:xfrm>
        </p:grpSpPr>
        <p:cxnSp>
          <p:nvCxnSpPr>
            <p:cNvPr id="3" name="直接连接符 2"/>
            <p:cNvCxnSpPr/>
            <p:nvPr/>
          </p:nvCxnSpPr>
          <p:spPr>
            <a:xfrm>
              <a:off x="0" y="1016000"/>
              <a:ext cx="101473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直接连接符 3"/>
            <p:cNvCxnSpPr/>
            <p:nvPr/>
          </p:nvCxnSpPr>
          <p:spPr>
            <a:xfrm flipH="1">
              <a:off x="10147300" y="723900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>
              <a:off x="10330906" y="723900"/>
              <a:ext cx="134257" cy="5445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 flipH="1">
              <a:off x="10465163" y="976313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>
              <a:off x="10648769" y="976313"/>
              <a:ext cx="75967" cy="3413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 flipH="1">
              <a:off x="10724736" y="632460"/>
              <a:ext cx="194738" cy="67564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10919474" y="623570"/>
              <a:ext cx="87099" cy="39243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11004965" y="1016000"/>
              <a:ext cx="11880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组合 10"/>
          <p:cNvGrpSpPr/>
          <p:nvPr/>
        </p:nvGrpSpPr>
        <p:grpSpPr>
          <a:xfrm>
            <a:off x="625262" y="302189"/>
            <a:ext cx="3975100" cy="656661"/>
            <a:chOff x="7192010" y="1640849"/>
            <a:chExt cx="3975100" cy="656661"/>
          </a:xfrm>
        </p:grpSpPr>
        <p:sp>
          <p:nvSpPr>
            <p:cNvPr id="12" name="文本框 11"/>
            <p:cNvSpPr txBox="1"/>
            <p:nvPr/>
          </p:nvSpPr>
          <p:spPr>
            <a:xfrm>
              <a:off x="7192010" y="1640849"/>
              <a:ext cx="35433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目录</a:t>
              </a:r>
              <a:endPara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7192010" y="2026795"/>
              <a:ext cx="3975100" cy="27071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14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1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CONTENTS</a:t>
              </a:r>
              <a:endPara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16" name="椭圆 30"/>
          <p:cNvSpPr/>
          <p:nvPr>
            <p:custDataLst>
              <p:tags r:id="rId1"/>
            </p:custDataLst>
          </p:nvPr>
        </p:nvSpPr>
        <p:spPr>
          <a:xfrm rot="1069622">
            <a:off x="3217949" y="2166531"/>
            <a:ext cx="2978614" cy="3245664"/>
          </a:xfrm>
          <a:custGeom>
            <a:avLst/>
            <a:gdLst/>
            <a:ahLst/>
            <a:cxnLst/>
            <a:rect l="l" t="t" r="r" b="b"/>
            <a:pathLst>
              <a:path w="3436648" h="3744044">
                <a:moveTo>
                  <a:pt x="1564626" y="0"/>
                </a:moveTo>
                <a:cubicBezTo>
                  <a:pt x="2598515" y="0"/>
                  <a:pt x="3436648" y="838133"/>
                  <a:pt x="3436648" y="1872022"/>
                </a:cubicBezTo>
                <a:cubicBezTo>
                  <a:pt x="3436648" y="2905911"/>
                  <a:pt x="2598515" y="3744044"/>
                  <a:pt x="1564626" y="3744044"/>
                </a:cubicBezTo>
                <a:cubicBezTo>
                  <a:pt x="1382192" y="3744044"/>
                  <a:pt x="1205852" y="3717948"/>
                  <a:pt x="1039512" y="3667999"/>
                </a:cubicBezTo>
                <a:cubicBezTo>
                  <a:pt x="1150762" y="3690559"/>
                  <a:pt x="1265885" y="3702108"/>
                  <a:pt x="1383706" y="3702108"/>
                </a:cubicBezTo>
                <a:cubicBezTo>
                  <a:pt x="2358045" y="3702108"/>
                  <a:pt x="3147902" y="2912251"/>
                  <a:pt x="3147902" y="1937912"/>
                </a:cubicBezTo>
                <a:cubicBezTo>
                  <a:pt x="3147902" y="963573"/>
                  <a:pt x="2358045" y="173716"/>
                  <a:pt x="1383706" y="173716"/>
                </a:cubicBezTo>
                <a:cubicBezTo>
                  <a:pt x="822226" y="173716"/>
                  <a:pt x="322009" y="436016"/>
                  <a:pt x="0" y="845630"/>
                </a:cubicBezTo>
                <a:cubicBezTo>
                  <a:pt x="333766" y="336060"/>
                  <a:pt x="909951" y="0"/>
                  <a:pt x="1564626" y="0"/>
                </a:cubicBezTo>
                <a:close/>
              </a:path>
            </a:pathLst>
          </a:custGeom>
          <a:solidFill>
            <a:srgbClr val="FCFCFC">
              <a:alpha val="3411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/>
          <a:p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9" name="椭圆 30"/>
          <p:cNvSpPr/>
          <p:nvPr>
            <p:custDataLst>
              <p:tags r:id="rId2"/>
            </p:custDataLst>
          </p:nvPr>
        </p:nvSpPr>
        <p:spPr>
          <a:xfrm rot="20530378" flipH="1">
            <a:off x="6037829" y="2166531"/>
            <a:ext cx="2980482" cy="3245664"/>
          </a:xfrm>
          <a:custGeom>
            <a:avLst/>
            <a:gdLst/>
            <a:ahLst/>
            <a:cxnLst/>
            <a:rect l="l" t="t" r="r" b="b"/>
            <a:pathLst>
              <a:path w="3436648" h="3744044">
                <a:moveTo>
                  <a:pt x="1564626" y="0"/>
                </a:moveTo>
                <a:cubicBezTo>
                  <a:pt x="2598515" y="0"/>
                  <a:pt x="3436648" y="838133"/>
                  <a:pt x="3436648" y="1872022"/>
                </a:cubicBezTo>
                <a:cubicBezTo>
                  <a:pt x="3436648" y="2905911"/>
                  <a:pt x="2598515" y="3744044"/>
                  <a:pt x="1564626" y="3744044"/>
                </a:cubicBezTo>
                <a:cubicBezTo>
                  <a:pt x="1382192" y="3744044"/>
                  <a:pt x="1205852" y="3717948"/>
                  <a:pt x="1039512" y="3667999"/>
                </a:cubicBezTo>
                <a:cubicBezTo>
                  <a:pt x="1150762" y="3690559"/>
                  <a:pt x="1265885" y="3702108"/>
                  <a:pt x="1383706" y="3702108"/>
                </a:cubicBezTo>
                <a:cubicBezTo>
                  <a:pt x="2358045" y="3702108"/>
                  <a:pt x="3147902" y="2912251"/>
                  <a:pt x="3147902" y="1937912"/>
                </a:cubicBezTo>
                <a:cubicBezTo>
                  <a:pt x="3147902" y="963573"/>
                  <a:pt x="2358045" y="173716"/>
                  <a:pt x="1383706" y="173716"/>
                </a:cubicBezTo>
                <a:cubicBezTo>
                  <a:pt x="822226" y="173716"/>
                  <a:pt x="322009" y="436016"/>
                  <a:pt x="0" y="845630"/>
                </a:cubicBezTo>
                <a:cubicBezTo>
                  <a:pt x="333766" y="336060"/>
                  <a:pt x="909951" y="0"/>
                  <a:pt x="1564626" y="0"/>
                </a:cubicBezTo>
                <a:close/>
              </a:path>
            </a:pathLst>
          </a:custGeom>
          <a:solidFill>
            <a:srgbClr val="FCFCFC">
              <a:alpha val="3411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/>
          <a:p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grpSp>
        <p:nvGrpSpPr>
          <p:cNvPr id="28" name="组合 27"/>
          <p:cNvGrpSpPr/>
          <p:nvPr>
            <p:custDataLst>
              <p:tags r:id="rId3"/>
            </p:custDataLst>
          </p:nvPr>
        </p:nvGrpSpPr>
        <p:grpSpPr>
          <a:xfrm>
            <a:off x="1154862" y="3005024"/>
            <a:ext cx="4171462" cy="644278"/>
            <a:chOff x="1154862" y="3005024"/>
            <a:chExt cx="4171462" cy="644278"/>
          </a:xfrm>
        </p:grpSpPr>
        <p:sp>
          <p:nvSpPr>
            <p:cNvPr id="14" name="圆角矩形 13"/>
            <p:cNvSpPr/>
            <p:nvPr>
              <p:custDataLst>
                <p:tags r:id="rId4"/>
              </p:custDataLst>
            </p:nvPr>
          </p:nvSpPr>
          <p:spPr>
            <a:xfrm>
              <a:off x="1184274" y="3080467"/>
              <a:ext cx="4142050" cy="478072"/>
            </a:xfrm>
            <a:prstGeom prst="roundRect">
              <a:avLst>
                <a:gd name="adj" fmla="val 50000"/>
              </a:avLst>
            </a:prstGeom>
            <a:solidFill>
              <a:srgbClr val="FCFCFC">
                <a:alpha val="34117"/>
              </a:srgbClr>
            </a:solidFill>
            <a:ln w="12700" cap="flat" cmpd="sng">
              <a:solidFill>
                <a:schemeClr val="bg1">
                  <a:alpha val="70000"/>
                </a:schemeClr>
              </a:solidFill>
              <a:bevel/>
            </a:ln>
          </p:spPr>
          <p:txBody>
            <a:bodyPr anchor="ctr"/>
            <a:lstStyle/>
            <a:p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7" name="椭圆 16"/>
            <p:cNvSpPr/>
            <p:nvPr>
              <p:custDataLst>
                <p:tags r:id="rId5"/>
              </p:custDataLst>
            </p:nvPr>
          </p:nvSpPr>
          <p:spPr>
            <a:xfrm>
              <a:off x="4680179" y="3005024"/>
              <a:ext cx="646145" cy="644278"/>
            </a:xfrm>
            <a:prstGeom prst="ellipse">
              <a:avLst/>
            </a:prstGeom>
            <a:solidFill>
              <a:schemeClr val="bg1">
                <a:alpha val="85000"/>
              </a:schemeClr>
            </a:solidFill>
            <a:ln w="28575">
              <a:solidFill>
                <a:schemeClr val="bg1"/>
              </a:solidFill>
            </a:ln>
          </p:spPr>
          <p:txBody>
            <a:bodyPr anchor="ctr"/>
            <a:lstStyle/>
            <a:p>
              <a:pPr algn="ctr"/>
              <a:r>
                <a:rPr lang="en-US" altLang="zh-CN" dirty="0">
                  <a:solidFill>
                    <a:schemeClr val="tx1"/>
                  </a:solidFill>
                  <a:cs typeface="+mn-ea"/>
                  <a:sym typeface="+mn-lt"/>
                </a:rPr>
                <a:t>1</a:t>
              </a:r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4" name="文本框 23"/>
            <p:cNvSpPr txBox="1"/>
            <p:nvPr>
              <p:custDataLst>
                <p:tags r:id="rId6"/>
              </p:custDataLst>
            </p:nvPr>
          </p:nvSpPr>
          <p:spPr>
            <a:xfrm>
              <a:off x="1154862" y="3108403"/>
              <a:ext cx="4171462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认识Servlet</a:t>
              </a:r>
              <a:endPara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9" name="组合 28"/>
          <p:cNvGrpSpPr/>
          <p:nvPr>
            <p:custDataLst>
              <p:tags r:id="rId7"/>
            </p:custDataLst>
          </p:nvPr>
        </p:nvGrpSpPr>
        <p:grpSpPr>
          <a:xfrm>
            <a:off x="890702" y="4002254"/>
            <a:ext cx="4435622" cy="646145"/>
            <a:chOff x="890702" y="4002254"/>
            <a:chExt cx="4435622" cy="646145"/>
          </a:xfrm>
        </p:grpSpPr>
        <p:sp>
          <p:nvSpPr>
            <p:cNvPr id="15" name="圆角矩形 14"/>
            <p:cNvSpPr/>
            <p:nvPr>
              <p:custDataLst>
                <p:tags r:id="rId8"/>
              </p:custDataLst>
            </p:nvPr>
          </p:nvSpPr>
          <p:spPr>
            <a:xfrm>
              <a:off x="1184274" y="4079564"/>
              <a:ext cx="4142050" cy="478072"/>
            </a:xfrm>
            <a:prstGeom prst="roundRect">
              <a:avLst>
                <a:gd name="adj" fmla="val 50000"/>
              </a:avLst>
            </a:prstGeom>
            <a:solidFill>
              <a:srgbClr val="FCFCFC">
                <a:alpha val="34117"/>
              </a:srgbClr>
            </a:solidFill>
            <a:ln w="12700" cap="flat" cmpd="sng">
              <a:solidFill>
                <a:schemeClr val="bg1">
                  <a:alpha val="70000"/>
                </a:schemeClr>
              </a:solidFill>
              <a:bevel/>
            </a:ln>
          </p:spPr>
          <p:txBody>
            <a:bodyPr anchor="ctr"/>
            <a:lstStyle/>
            <a:p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8" name="椭圆 17"/>
            <p:cNvSpPr/>
            <p:nvPr>
              <p:custDataLst>
                <p:tags r:id="rId9"/>
              </p:custDataLst>
            </p:nvPr>
          </p:nvSpPr>
          <p:spPr>
            <a:xfrm>
              <a:off x="4680179" y="4002254"/>
              <a:ext cx="646145" cy="646145"/>
            </a:xfrm>
            <a:prstGeom prst="ellipse">
              <a:avLst/>
            </a:prstGeom>
            <a:solidFill>
              <a:schemeClr val="bg1">
                <a:alpha val="85000"/>
              </a:schemeClr>
            </a:solidFill>
            <a:ln w="28575">
              <a:solidFill>
                <a:schemeClr val="bg1"/>
              </a:solidFill>
            </a:ln>
          </p:spPr>
          <p:txBody>
            <a:bodyPr anchor="ctr"/>
            <a:lstStyle/>
            <a:p>
              <a:pPr algn="ctr"/>
              <a:r>
                <a:rPr lang="en-US" altLang="zh-CN">
                  <a:solidFill>
                    <a:schemeClr val="tx1"/>
                  </a:solidFill>
                  <a:cs typeface="+mn-ea"/>
                  <a:sym typeface="+mn-lt"/>
                </a:rPr>
                <a:t>2</a:t>
              </a:r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5" name="文本框 24"/>
            <p:cNvSpPr txBox="1"/>
            <p:nvPr>
              <p:custDataLst>
                <p:tags r:id="rId10"/>
              </p:custDataLst>
            </p:nvPr>
          </p:nvSpPr>
          <p:spPr>
            <a:xfrm>
              <a:off x="890702" y="4095971"/>
              <a:ext cx="4171462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熟悉Servlet API常用接口</a:t>
              </a:r>
              <a:endPara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31" name="组合 30"/>
          <p:cNvGrpSpPr/>
          <p:nvPr>
            <p:custDataLst>
              <p:tags r:id="rId11"/>
            </p:custDataLst>
          </p:nvPr>
        </p:nvGrpSpPr>
        <p:grpSpPr>
          <a:xfrm>
            <a:off x="6859048" y="3005024"/>
            <a:ext cx="4171462" cy="644278"/>
            <a:chOff x="6859048" y="3005024"/>
            <a:chExt cx="4171462" cy="644278"/>
          </a:xfrm>
        </p:grpSpPr>
        <p:sp>
          <p:nvSpPr>
            <p:cNvPr id="20" name="圆角矩形 19"/>
            <p:cNvSpPr/>
            <p:nvPr>
              <p:custDataLst>
                <p:tags r:id="rId12"/>
              </p:custDataLst>
            </p:nvPr>
          </p:nvSpPr>
          <p:spPr>
            <a:xfrm>
              <a:off x="6904337" y="3080467"/>
              <a:ext cx="4106564" cy="478072"/>
            </a:xfrm>
            <a:prstGeom prst="roundRect">
              <a:avLst>
                <a:gd name="adj" fmla="val 50000"/>
              </a:avLst>
            </a:prstGeom>
            <a:solidFill>
              <a:srgbClr val="FCFCFC">
                <a:alpha val="34117"/>
              </a:srgbClr>
            </a:solidFill>
            <a:ln w="12700" cap="flat" cmpd="sng">
              <a:solidFill>
                <a:schemeClr val="bg1">
                  <a:alpha val="70000"/>
                </a:schemeClr>
              </a:solidFill>
              <a:bevel/>
            </a:ln>
          </p:spPr>
          <p:txBody>
            <a:bodyPr anchor="ctr"/>
            <a:lstStyle/>
            <a:p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1" name="椭圆 20"/>
            <p:cNvSpPr/>
            <p:nvPr>
              <p:custDataLst>
                <p:tags r:id="rId13"/>
              </p:custDataLst>
            </p:nvPr>
          </p:nvSpPr>
          <p:spPr>
            <a:xfrm>
              <a:off x="6904336" y="3005024"/>
              <a:ext cx="644277" cy="644278"/>
            </a:xfrm>
            <a:prstGeom prst="ellipse">
              <a:avLst/>
            </a:prstGeom>
            <a:solidFill>
              <a:schemeClr val="bg1">
                <a:alpha val="85000"/>
              </a:schemeClr>
            </a:solidFill>
            <a:ln w="28575">
              <a:solidFill>
                <a:schemeClr val="bg1"/>
              </a:solidFill>
            </a:ln>
          </p:spPr>
          <p:txBody>
            <a:bodyPr anchor="ctr"/>
            <a:lstStyle/>
            <a:p>
              <a:pPr algn="ctr"/>
              <a:r>
                <a:rPr lang="en-US" altLang="zh-CN" dirty="0">
                  <a:solidFill>
                    <a:schemeClr val="tx1"/>
                  </a:solidFill>
                  <a:cs typeface="+mn-ea"/>
                  <a:sym typeface="+mn-lt"/>
                </a:rPr>
                <a:t>3</a:t>
              </a:r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6" name="文本框 25"/>
            <p:cNvSpPr txBox="1"/>
            <p:nvPr>
              <p:custDataLst>
                <p:tags r:id="rId14"/>
              </p:custDataLst>
            </p:nvPr>
          </p:nvSpPr>
          <p:spPr>
            <a:xfrm>
              <a:off x="6859048" y="3108403"/>
              <a:ext cx="4171462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使用Servlet过滤器</a:t>
              </a:r>
              <a:endPara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30" name="组合 29"/>
          <p:cNvGrpSpPr/>
          <p:nvPr>
            <p:custDataLst>
              <p:tags r:id="rId15"/>
            </p:custDataLst>
          </p:nvPr>
        </p:nvGrpSpPr>
        <p:grpSpPr>
          <a:xfrm>
            <a:off x="6859048" y="3986379"/>
            <a:ext cx="4171462" cy="646145"/>
            <a:chOff x="6859048" y="4002254"/>
            <a:chExt cx="4171462" cy="646145"/>
          </a:xfrm>
        </p:grpSpPr>
        <p:sp>
          <p:nvSpPr>
            <p:cNvPr id="22" name="圆角矩形 21"/>
            <p:cNvSpPr/>
            <p:nvPr>
              <p:custDataLst>
                <p:tags r:id="rId16"/>
              </p:custDataLst>
            </p:nvPr>
          </p:nvSpPr>
          <p:spPr>
            <a:xfrm>
              <a:off x="6904337" y="4079564"/>
              <a:ext cx="4106564" cy="478072"/>
            </a:xfrm>
            <a:prstGeom prst="roundRect">
              <a:avLst>
                <a:gd name="adj" fmla="val 50000"/>
              </a:avLst>
            </a:prstGeom>
            <a:solidFill>
              <a:srgbClr val="FCFCFC">
                <a:alpha val="34117"/>
              </a:srgbClr>
            </a:solidFill>
            <a:ln w="12700" cap="flat" cmpd="sng">
              <a:solidFill>
                <a:schemeClr val="bg1">
                  <a:alpha val="70000"/>
                </a:schemeClr>
              </a:solidFill>
              <a:bevel/>
            </a:ln>
          </p:spPr>
          <p:txBody>
            <a:bodyPr anchor="ctr"/>
            <a:lstStyle/>
            <a:p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3" name="椭圆 22"/>
            <p:cNvSpPr/>
            <p:nvPr>
              <p:custDataLst>
                <p:tags r:id="rId17"/>
              </p:custDataLst>
            </p:nvPr>
          </p:nvSpPr>
          <p:spPr>
            <a:xfrm>
              <a:off x="6904336" y="4002254"/>
              <a:ext cx="644277" cy="646145"/>
            </a:xfrm>
            <a:prstGeom prst="ellipse">
              <a:avLst/>
            </a:prstGeom>
            <a:solidFill>
              <a:schemeClr val="bg1">
                <a:alpha val="85000"/>
              </a:schemeClr>
            </a:solidFill>
            <a:ln w="28575">
              <a:solidFill>
                <a:schemeClr val="bg1"/>
              </a:solidFill>
            </a:ln>
          </p:spPr>
          <p:txBody>
            <a:bodyPr anchor="ctr"/>
            <a:lstStyle/>
            <a:p>
              <a:pPr algn="ctr"/>
              <a:r>
                <a:rPr lang="en-US" altLang="zh-CN" dirty="0">
                  <a:solidFill>
                    <a:schemeClr val="tx1"/>
                  </a:solidFill>
                  <a:cs typeface="+mn-ea"/>
                  <a:sym typeface="+mn-lt"/>
                </a:rPr>
                <a:t>4</a:t>
              </a:r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7" name="文本框 26"/>
            <p:cNvSpPr txBox="1"/>
            <p:nvPr>
              <p:custDataLst>
                <p:tags r:id="rId18"/>
              </p:custDataLst>
            </p:nvPr>
          </p:nvSpPr>
          <p:spPr>
            <a:xfrm>
              <a:off x="6859048" y="4095971"/>
              <a:ext cx="4171462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使用Servlet监听器</a:t>
              </a:r>
              <a:endPara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24222" y="2007993"/>
            <a:ext cx="7373150" cy="1685735"/>
            <a:chOff x="624222" y="2007993"/>
            <a:chExt cx="7373150" cy="1685735"/>
          </a:xfrm>
        </p:grpSpPr>
        <p:sp>
          <p:nvSpPr>
            <p:cNvPr id="9" name="PA_矩形 6"/>
            <p:cNvSpPr/>
            <p:nvPr>
              <p:custDataLst>
                <p:tags r:id="rId1"/>
              </p:custDataLst>
            </p:nvPr>
          </p:nvSpPr>
          <p:spPr>
            <a:xfrm rot="2700000">
              <a:off x="4245793" y="3520948"/>
              <a:ext cx="172780" cy="17278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cxnSp>
          <p:nvCxnSpPr>
            <p:cNvPr id="10" name="PA_直接连接符 8"/>
            <p:cNvCxnSpPr/>
            <p:nvPr>
              <p:custDataLst>
                <p:tags r:id="rId2"/>
              </p:custDataLst>
            </p:nvPr>
          </p:nvCxnSpPr>
          <p:spPr>
            <a:xfrm flipH="1">
              <a:off x="2726971" y="3607338"/>
              <a:ext cx="1367849" cy="0"/>
            </a:xfrm>
            <a:prstGeom prst="line">
              <a:avLst/>
            </a:prstGeom>
            <a:solidFill>
              <a:schemeClr val="bg1"/>
            </a:solidFill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PA_直接连接符 9"/>
            <p:cNvCxnSpPr/>
            <p:nvPr>
              <p:custDataLst>
                <p:tags r:id="rId3"/>
              </p:custDataLst>
            </p:nvPr>
          </p:nvCxnSpPr>
          <p:spPr>
            <a:xfrm flipH="1">
              <a:off x="4584367" y="3607338"/>
              <a:ext cx="1310256" cy="0"/>
            </a:xfrm>
            <a:prstGeom prst="line">
              <a:avLst/>
            </a:prstGeom>
            <a:solidFill>
              <a:schemeClr val="bg1"/>
            </a:solidFill>
            <a:ln>
              <a:gradFill flip="none" rotWithShape="1"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chemeClr val="bg1"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文本框 11"/>
            <p:cNvSpPr txBox="1"/>
            <p:nvPr/>
          </p:nvSpPr>
          <p:spPr>
            <a:xfrm>
              <a:off x="624222" y="2403143"/>
              <a:ext cx="737315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algn="ctr">
                <a:defRPr/>
              </a:pPr>
              <a:r>
                <a:rPr lang="zh-CN" altLang="en-US" sz="6000" spc="100" dirty="0" smtClean="0">
                  <a:solidFill>
                    <a:prstClr val="white"/>
                  </a:solidFill>
                  <a:effectLst>
                    <a:outerShdw blurRad="88900" dist="50800" dir="2700000" algn="tl" rotWithShape="0">
                      <a:prstClr val="black">
                        <a:alpha val="65000"/>
                      </a:prstClr>
                    </a:outerShdw>
                  </a:effectLst>
                  <a:cs typeface="+mn-ea"/>
                  <a:sym typeface="+mn-lt"/>
                </a:rPr>
                <a:t>感</a:t>
              </a:r>
              <a:r>
                <a:rPr lang="zh-CN" altLang="en-US" sz="6000" spc="100" dirty="0">
                  <a:solidFill>
                    <a:prstClr val="white"/>
                  </a:solidFill>
                  <a:effectLst>
                    <a:outerShdw blurRad="88900" dist="50800" dir="2700000" algn="tl" rotWithShape="0">
                      <a:prstClr val="black">
                        <a:alpha val="65000"/>
                      </a:prstClr>
                    </a:outerShdw>
                  </a:effectLst>
                  <a:cs typeface="+mn-ea"/>
                  <a:sym typeface="+mn-lt"/>
                </a:rPr>
                <a:t>谢一路有你</a:t>
              </a:r>
              <a:endParaRPr kumimoji="0" lang="zh-CN" altLang="en-US" sz="6000" b="0" i="0" u="none" strike="noStrike" kern="1200" cap="none" spc="10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88900" dist="50800" dir="2700000" algn="tl" rotWithShape="0">
                    <a:prstClr val="black">
                      <a:alpha val="65000"/>
                    </a:prstClr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2796761" y="2007993"/>
              <a:ext cx="302807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4968736" y="2105321"/>
            <a:ext cx="2254528" cy="70788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PART 01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867150" y="2813246"/>
            <a:ext cx="4457700" cy="6451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认识Servlet</a:t>
            </a:r>
            <a:endParaRPr kumimoji="0" lang="zh-CN" altLang="en-US" sz="36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合 46"/>
          <p:cNvGrpSpPr/>
          <p:nvPr/>
        </p:nvGrpSpPr>
        <p:grpSpPr>
          <a:xfrm>
            <a:off x="0" y="687070"/>
            <a:ext cx="12192965" cy="694056"/>
            <a:chOff x="0" y="623570"/>
            <a:chExt cx="12192965" cy="694056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0" y="1016000"/>
              <a:ext cx="101473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H="1">
              <a:off x="10147300" y="723900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10330906" y="723900"/>
              <a:ext cx="134257" cy="5445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H="1">
              <a:off x="10465163" y="976313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>
              <a:off x="10648769" y="976313"/>
              <a:ext cx="75967" cy="3413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H="1">
              <a:off x="10724736" y="632460"/>
              <a:ext cx="194738" cy="67564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>
              <a:off x="10919474" y="623570"/>
              <a:ext cx="87099" cy="39243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>
              <a:off x="11004965" y="1016000"/>
              <a:ext cx="11880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7" name="文本框 56"/>
          <p:cNvSpPr txBox="1"/>
          <p:nvPr/>
        </p:nvSpPr>
        <p:spPr>
          <a:xfrm>
            <a:off x="625475" y="302260"/>
            <a:ext cx="4662805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1. </a:t>
            </a: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认识Servlet</a:t>
            </a:r>
            <a:endParaRPr kumimoji="0" lang="zh-CN" altLang="en-US" sz="28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02285" y="1477645"/>
            <a:ext cx="10974705" cy="40614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</a:rPr>
              <a:t>（</a:t>
            </a:r>
            <a:r>
              <a:rPr lang="en-US" altLang="zh-CN" sz="2400" b="1">
                <a:solidFill>
                  <a:schemeClr val="bg1"/>
                </a:solidFill>
              </a:rPr>
              <a:t>1</a:t>
            </a:r>
            <a:r>
              <a:rPr lang="zh-CN" altLang="en-US" sz="2400" b="1">
                <a:solidFill>
                  <a:schemeClr val="bg1"/>
                </a:solidFill>
              </a:rPr>
              <a:t>）什么是Servlet</a:t>
            </a:r>
            <a:endParaRPr lang="zh-CN" altLang="en-US" sz="2400" b="1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400">
                <a:solidFill>
                  <a:schemeClr val="bg1"/>
                </a:solidFill>
              </a:rPr>
              <a:t>Servlet 是 JavaEE 规范之一，是JavaWeb 三大组件之一。三大组件分别是：Servlet 程序、Filter 过滤器、Listener 监听器。Servlet 是运行在服务器上的一个Java小程序，它可以接收客户端发送过来的请求，并响应数据给客户端。</a:t>
            </a:r>
            <a:endParaRPr lang="zh-CN" altLang="en-US" sz="2400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合 46"/>
          <p:cNvGrpSpPr/>
          <p:nvPr/>
        </p:nvGrpSpPr>
        <p:grpSpPr>
          <a:xfrm>
            <a:off x="0" y="687070"/>
            <a:ext cx="12192965" cy="694056"/>
            <a:chOff x="0" y="623570"/>
            <a:chExt cx="12192965" cy="694056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0" y="1016000"/>
              <a:ext cx="101473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H="1">
              <a:off x="10147300" y="723900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10330906" y="723900"/>
              <a:ext cx="134257" cy="5445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H="1">
              <a:off x="10465163" y="976313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>
              <a:off x="10648769" y="976313"/>
              <a:ext cx="75967" cy="3413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H="1">
              <a:off x="10724736" y="632460"/>
              <a:ext cx="194738" cy="67564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>
              <a:off x="10919474" y="623570"/>
              <a:ext cx="87099" cy="39243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>
              <a:off x="11004965" y="1016000"/>
              <a:ext cx="11880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7" name="文本框 56"/>
          <p:cNvSpPr txBox="1"/>
          <p:nvPr/>
        </p:nvSpPr>
        <p:spPr>
          <a:xfrm>
            <a:off x="625475" y="302260"/>
            <a:ext cx="4662805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1. </a:t>
            </a: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认识Servlet</a:t>
            </a:r>
            <a:endParaRPr kumimoji="0" lang="zh-CN" altLang="en-US" sz="28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02285" y="1477645"/>
            <a:ext cx="10974705" cy="62776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</a:rPr>
              <a:t>（</a:t>
            </a:r>
            <a:r>
              <a:rPr lang="en-US" altLang="zh-CN" sz="2400" b="1">
                <a:solidFill>
                  <a:schemeClr val="bg1"/>
                </a:solidFill>
              </a:rPr>
              <a:t>2</a:t>
            </a:r>
            <a:r>
              <a:rPr lang="zh-CN" altLang="en-US" sz="2400" b="1">
                <a:solidFill>
                  <a:schemeClr val="bg1"/>
                </a:solidFill>
              </a:rPr>
              <a:t>）第一个Servlet程序</a:t>
            </a:r>
            <a:endParaRPr lang="zh-CN" altLang="en-US" sz="2400" b="1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public class HelloServlet implements Servlet {</a:t>
            </a:r>
            <a:endParaRPr lang="zh-CN" altLang="en-US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    /**</a:t>
            </a:r>
            <a:endParaRPr lang="zh-CN" altLang="en-US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     * service 方法是专门用来处理请求和响应的</a:t>
            </a:r>
            <a:endParaRPr lang="zh-CN" altLang="en-US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*</a:t>
            </a:r>
            <a:endParaRPr lang="zh-CN" altLang="en-US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     * @param servletRequest</a:t>
            </a:r>
            <a:endParaRPr lang="zh-CN" altLang="en-US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     * @param servletResponse</a:t>
            </a:r>
            <a:endParaRPr lang="zh-CN" altLang="en-US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     * @throws ServletException</a:t>
            </a:r>
            <a:endParaRPr lang="zh-CN" altLang="en-US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     * @throws IOException</a:t>
            </a:r>
            <a:endParaRPr lang="zh-CN" altLang="en-US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     */</a:t>
            </a:r>
            <a:endParaRPr lang="zh-CN" altLang="en-US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    @Override</a:t>
            </a:r>
            <a:endParaRPr lang="zh-CN" altLang="en-US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    public void service(ServletRequest servletRequest, ServletResponse servletResponse) throws</a:t>
            </a:r>
            <a:endParaRPr lang="zh-CN" altLang="en-US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            ServletException, IOException {</a:t>
            </a:r>
            <a:endParaRPr lang="zh-CN" altLang="en-US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        System.out.println("Hello Servlet 被访问了");</a:t>
            </a:r>
            <a:endParaRPr lang="zh-CN" altLang="en-US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    }</a:t>
            </a:r>
            <a:endParaRPr lang="zh-CN" altLang="en-US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}</a:t>
            </a:r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合 46"/>
          <p:cNvGrpSpPr/>
          <p:nvPr/>
        </p:nvGrpSpPr>
        <p:grpSpPr>
          <a:xfrm>
            <a:off x="0" y="687070"/>
            <a:ext cx="12192965" cy="694056"/>
            <a:chOff x="0" y="623570"/>
            <a:chExt cx="12192965" cy="694056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0" y="1016000"/>
              <a:ext cx="101473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H="1">
              <a:off x="10147300" y="723900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10330906" y="723900"/>
              <a:ext cx="134257" cy="5445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H="1">
              <a:off x="10465163" y="976313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>
              <a:off x="10648769" y="976313"/>
              <a:ext cx="75967" cy="3413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H="1">
              <a:off x="10724736" y="632460"/>
              <a:ext cx="194738" cy="67564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>
              <a:off x="10919474" y="623570"/>
              <a:ext cx="87099" cy="39243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>
              <a:off x="11004965" y="1016000"/>
              <a:ext cx="11880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7" name="文本框 56"/>
          <p:cNvSpPr txBox="1"/>
          <p:nvPr/>
        </p:nvSpPr>
        <p:spPr>
          <a:xfrm>
            <a:off x="625475" y="302260"/>
            <a:ext cx="4662805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1. </a:t>
            </a: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认识Servlet</a:t>
            </a:r>
            <a:endParaRPr kumimoji="0" lang="zh-CN" altLang="en-US" sz="28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02285" y="1477645"/>
            <a:ext cx="5760085" cy="65544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</a:rPr>
              <a:t>（</a:t>
            </a:r>
            <a:r>
              <a:rPr lang="en-US" altLang="zh-CN" sz="2400" b="1">
                <a:solidFill>
                  <a:schemeClr val="bg1"/>
                </a:solidFill>
              </a:rPr>
              <a:t>2</a:t>
            </a:r>
            <a:r>
              <a:rPr lang="zh-CN" altLang="en-US" sz="2400" b="1">
                <a:solidFill>
                  <a:schemeClr val="bg1"/>
                </a:solidFill>
              </a:rPr>
              <a:t>）第一个Servlet程序</a:t>
            </a:r>
            <a:endParaRPr lang="zh-CN" altLang="en-US" sz="2400" b="1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&lt;?XML version="1.0" encoding="UTF-8"?&gt;</a:t>
            </a:r>
            <a:endParaRPr lang="zh-CN" altLang="en-US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&lt;web-app XMLns="http://XMLns.jcp.org/XML/ns/Javaee"</a:t>
            </a:r>
            <a:endParaRPr lang="zh-CN" altLang="en-US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         XMLns:xsi="http://www.w3.org/2001/XMLSchema-instance"</a:t>
            </a:r>
            <a:endParaRPr lang="zh-CN" altLang="en-US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         xsi:schemaLocation="http://XMLns.jcp.org/XML/ns/Javaee</a:t>
            </a:r>
            <a:endParaRPr lang="zh-CN" altLang="en-US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http://XMLns.jcp.org/XML/ns/Javaee/web-app_4_0.xsd"</a:t>
            </a:r>
            <a:endParaRPr lang="zh-CN" altLang="en-US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         version="4.0"&gt;</a:t>
            </a:r>
            <a:endParaRPr lang="zh-CN" altLang="en-US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&lt;!-- servlet 标签给 Tomcat 配置 Servlet 程序--&gt;</a:t>
            </a:r>
            <a:endParaRPr lang="zh-CN" altLang="en-US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&lt;servlet&gt;</a:t>
            </a:r>
            <a:endParaRPr lang="zh-CN" altLang="en-US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&lt;!--servlet-name 标签 Servlet 程序起一个别名（一般是类名）--&gt;</a:t>
            </a:r>
            <a:endParaRPr lang="zh-CN" altLang="en-US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&lt;servlet-name&gt;HelloServlet&lt;/servlet-name&gt;</a:t>
            </a:r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328410" y="1381760"/>
            <a:ext cx="5760085" cy="61855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bg1"/>
                </a:solidFill>
              </a:rPr>
              <a:t>&lt;!--servlet-class 是 Servlet 程序的全类名--&gt;</a:t>
            </a:r>
            <a:endParaRPr lang="zh-CN" altLang="en-US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&lt;servlet-class&gt;HelloServlet&lt;/servlet-class&gt;</a:t>
            </a:r>
            <a:endParaRPr lang="zh-CN" altLang="en-US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&lt;/servlet&gt;</a:t>
            </a:r>
            <a:endParaRPr lang="zh-CN" altLang="en-US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&lt;!--servlet-mapping 标签给 servlet 程序配置访问地址--&gt;</a:t>
            </a:r>
            <a:endParaRPr lang="zh-CN" altLang="en-US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&lt;servlet-mapping&gt;</a:t>
            </a:r>
            <a:endParaRPr lang="zh-CN" altLang="en-US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&lt;!--servlet-name 标签的作用是告诉服务器，我当前配置的地址给哪个 Servlet 程序使用--&gt;</a:t>
            </a:r>
            <a:endParaRPr lang="zh-CN" altLang="en-US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&lt;servlet-name&gt;HelloServlet&lt;/servlet-name&gt;</a:t>
            </a:r>
            <a:endParaRPr lang="zh-CN" altLang="en-US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&lt;!--url-pattern 标签配置访问地址&lt;br/&gt;</a:t>
            </a:r>
            <a:endParaRPr lang="zh-CN" altLang="en-US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        / 斜杠在服务器解析的时候，表示地址为：http://ip:port/工程路径&lt;br/&gt;</a:t>
            </a:r>
            <a:endParaRPr lang="zh-CN" altLang="en-US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        /hello 表示地址为：http://ip:port/工程路径/hello &lt;br/&gt;</a:t>
            </a:r>
            <a:endParaRPr lang="zh-CN" altLang="en-US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        --&gt;</a:t>
            </a:r>
            <a:endParaRPr lang="zh-CN" altLang="en-US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&lt;url-pattern&gt;/hello&lt;/url-pattern&gt;</a:t>
            </a:r>
            <a:endParaRPr lang="zh-CN" altLang="en-US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&lt;/servlet-mapping&gt;</a:t>
            </a:r>
            <a:endParaRPr lang="zh-CN" altLang="en-US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&lt;/web-app&gt;</a:t>
            </a:r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合 46"/>
          <p:cNvGrpSpPr/>
          <p:nvPr/>
        </p:nvGrpSpPr>
        <p:grpSpPr>
          <a:xfrm>
            <a:off x="0" y="687070"/>
            <a:ext cx="12192965" cy="694056"/>
            <a:chOff x="0" y="623570"/>
            <a:chExt cx="12192965" cy="694056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0" y="1016000"/>
              <a:ext cx="101473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H="1">
              <a:off x="10147300" y="723900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10330906" y="723900"/>
              <a:ext cx="134257" cy="5445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H="1">
              <a:off x="10465163" y="976313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>
              <a:off x="10648769" y="976313"/>
              <a:ext cx="75967" cy="3413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H="1">
              <a:off x="10724736" y="632460"/>
              <a:ext cx="194738" cy="67564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>
              <a:off x="10919474" y="623570"/>
              <a:ext cx="87099" cy="39243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>
              <a:off x="11004965" y="1016000"/>
              <a:ext cx="11880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7" name="文本框 56"/>
          <p:cNvSpPr txBox="1"/>
          <p:nvPr/>
        </p:nvSpPr>
        <p:spPr>
          <a:xfrm>
            <a:off x="625475" y="302260"/>
            <a:ext cx="4662805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1. </a:t>
            </a: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认识Servlet</a:t>
            </a:r>
            <a:endParaRPr kumimoji="0" lang="zh-CN" altLang="en-US" sz="28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02285" y="1477645"/>
            <a:ext cx="10974705" cy="32302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</a:rPr>
              <a:t>（</a:t>
            </a:r>
            <a:r>
              <a:rPr lang="en-US" altLang="zh-CN" sz="2400" b="1">
                <a:solidFill>
                  <a:schemeClr val="bg1"/>
                </a:solidFill>
              </a:rPr>
              <a:t>3</a:t>
            </a:r>
            <a:r>
              <a:rPr lang="zh-CN" altLang="en-US" sz="2400" b="1">
                <a:solidFill>
                  <a:schemeClr val="bg1"/>
                </a:solidFill>
              </a:rPr>
              <a:t>）	Servlet的生命周期</a:t>
            </a:r>
            <a:endParaRPr lang="zh-CN" altLang="en-US" sz="2400" b="1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000">
                <a:solidFill>
                  <a:schemeClr val="bg1"/>
                </a:solidFill>
              </a:rPr>
              <a:t>servlet生命周期包括三个阶段：初始化阶段，Servlet容器会创建一个Servlet实例并调用init()方法；处理客户端请求阶段，每收到一个客户端请求，服务器就会产生一个新的线程去处理；终止阶段，调用destroy方法终止。</a:t>
            </a:r>
            <a:endParaRPr lang="zh-CN" altLang="en-US" sz="2000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合 46"/>
          <p:cNvGrpSpPr/>
          <p:nvPr/>
        </p:nvGrpSpPr>
        <p:grpSpPr>
          <a:xfrm>
            <a:off x="0" y="687070"/>
            <a:ext cx="12192965" cy="694056"/>
            <a:chOff x="0" y="623570"/>
            <a:chExt cx="12192965" cy="694056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0" y="1016000"/>
              <a:ext cx="101473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H="1">
              <a:off x="10147300" y="723900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10330906" y="723900"/>
              <a:ext cx="134257" cy="5445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H="1">
              <a:off x="10465163" y="976313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>
              <a:off x="10648769" y="976313"/>
              <a:ext cx="75967" cy="3413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H="1">
              <a:off x="10724736" y="632460"/>
              <a:ext cx="194738" cy="67564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>
              <a:off x="10919474" y="623570"/>
              <a:ext cx="87099" cy="39243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>
              <a:off x="11004965" y="1016000"/>
              <a:ext cx="11880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7" name="文本框 56"/>
          <p:cNvSpPr txBox="1"/>
          <p:nvPr/>
        </p:nvSpPr>
        <p:spPr>
          <a:xfrm>
            <a:off x="625475" y="302260"/>
            <a:ext cx="4662805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1. </a:t>
            </a: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认识Servlet</a:t>
            </a:r>
            <a:endParaRPr kumimoji="0" lang="zh-CN" altLang="en-US" sz="28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02285" y="1477645"/>
            <a:ext cx="6407785" cy="63696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</a:rPr>
              <a:t>（</a:t>
            </a:r>
            <a:r>
              <a:rPr lang="en-US" altLang="zh-CN" sz="2400" b="1">
                <a:solidFill>
                  <a:schemeClr val="bg1"/>
                </a:solidFill>
              </a:rPr>
              <a:t>4</a:t>
            </a:r>
            <a:r>
              <a:rPr lang="zh-CN" altLang="en-US" sz="2400" b="1">
                <a:solidFill>
                  <a:schemeClr val="bg1"/>
                </a:solidFill>
              </a:rPr>
              <a:t>）GET和POST请求的分发处理</a:t>
            </a:r>
            <a:endParaRPr lang="zh-CN" altLang="en-US" sz="2400" b="1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000">
                <a:solidFill>
                  <a:schemeClr val="bg1"/>
                </a:solidFill>
              </a:rPr>
              <a:t>public class HelloServlet implements Servlet {</a:t>
            </a:r>
            <a:endParaRPr lang="zh-CN" altLang="en-US" sz="2000">
              <a:solidFill>
                <a:schemeClr val="bg1"/>
              </a:solidFill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000">
                <a:solidFill>
                  <a:schemeClr val="bg1"/>
                </a:solidFill>
              </a:rPr>
              <a:t>    public void service(ServletRequest servletRequest, ServletResponse servletResponse) throws</a:t>
            </a:r>
            <a:endParaRPr lang="zh-CN" altLang="en-US" sz="2000">
              <a:solidFill>
                <a:schemeClr val="bg1"/>
              </a:solidFill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000">
                <a:solidFill>
                  <a:schemeClr val="bg1"/>
                </a:solidFill>
              </a:rPr>
              <a:t>            ServletException, IOException {</a:t>
            </a:r>
            <a:endParaRPr lang="zh-CN" altLang="en-US" sz="2000">
              <a:solidFill>
                <a:schemeClr val="bg1"/>
              </a:solidFill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000">
                <a:solidFill>
                  <a:schemeClr val="bg1"/>
                </a:solidFill>
              </a:rPr>
              <a:t>        System.out.println("3 service === Hello Servlet 被访问了");</a:t>
            </a:r>
            <a:endParaRPr lang="zh-CN" altLang="en-US" sz="2000">
              <a:solidFill>
                <a:schemeClr val="bg1"/>
              </a:solidFill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000">
                <a:solidFill>
                  <a:schemeClr val="bg1"/>
                </a:solidFill>
              </a:rPr>
              <a:t>     HttpServletRequest httpServletRequest = (HttpServletRequest) servletRequest;</a:t>
            </a:r>
            <a:endParaRPr lang="zh-CN" altLang="en-US" sz="2000">
              <a:solidFill>
                <a:schemeClr val="bg1"/>
              </a:solidFill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000">
                <a:solidFill>
                  <a:schemeClr val="bg1"/>
                </a:solidFill>
              </a:rPr>
              <a:t>      String method = httpServletRequest.getMethod();</a:t>
            </a:r>
            <a:endParaRPr lang="zh-CN" altLang="en-US" sz="2000">
              <a:solidFill>
                <a:schemeClr val="bg1"/>
              </a:solidFill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000">
                <a:solidFill>
                  <a:schemeClr val="bg1"/>
                </a:solidFill>
              </a:rPr>
              <a:t>        if ("GET".equals(method)) {</a:t>
            </a:r>
            <a:endParaRPr lang="zh-CN" altLang="en-US" sz="2000">
              <a:solidFill>
                <a:schemeClr val="bg1"/>
              </a:solidFill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000">
                <a:solidFill>
                  <a:schemeClr val="bg1"/>
                </a:solidFill>
              </a:rPr>
              <a:t>    </a:t>
            </a:r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910705" y="1371600"/>
            <a:ext cx="5945505" cy="64623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ct val="150000"/>
              </a:lnSpc>
            </a:pPr>
            <a:r>
              <a:rPr lang="zh-CN" altLang="en-US" sz="2000">
                <a:solidFill>
                  <a:schemeClr val="bg1"/>
                </a:solidFill>
              </a:rPr>
              <a:t>             doGet();</a:t>
            </a:r>
            <a:endParaRPr lang="zh-CN" altLang="en-US" sz="2000">
              <a:solidFill>
                <a:schemeClr val="bg1"/>
              </a:solidFill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000">
                <a:solidFill>
                  <a:schemeClr val="bg1"/>
                </a:solidFill>
              </a:rPr>
              <a:t>        } else if ("POST".equals(method)) {</a:t>
            </a:r>
            <a:endParaRPr lang="zh-CN" altLang="en-US" sz="2000">
              <a:solidFill>
                <a:schemeClr val="bg1"/>
              </a:solidFill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000">
                <a:solidFill>
                  <a:schemeClr val="bg1"/>
                </a:solidFill>
              </a:rPr>
              <a:t>            doPost();</a:t>
            </a:r>
            <a:endParaRPr lang="zh-CN" altLang="en-US" sz="2000">
              <a:solidFill>
                <a:schemeClr val="bg1"/>
              </a:solidFill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000">
                <a:solidFill>
                  <a:schemeClr val="bg1"/>
                </a:solidFill>
              </a:rPr>
              <a:t>        } }</a:t>
            </a:r>
            <a:endParaRPr lang="zh-CN" altLang="en-US" sz="2000">
              <a:solidFill>
                <a:schemeClr val="bg1"/>
              </a:solidFill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000">
                <a:solidFill>
                  <a:schemeClr val="bg1"/>
                </a:solidFill>
              </a:rPr>
              <a:t>    public void doGet() {</a:t>
            </a:r>
            <a:endParaRPr lang="zh-CN" altLang="en-US" sz="2000">
              <a:solidFill>
                <a:schemeClr val="bg1"/>
              </a:solidFill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000">
                <a:solidFill>
                  <a:schemeClr val="bg1"/>
                </a:solidFill>
              </a:rPr>
              <a:t>        System.out.println("get 请求");</a:t>
            </a:r>
            <a:endParaRPr lang="zh-CN" altLang="en-US" sz="2000">
              <a:solidFill>
                <a:schemeClr val="bg1"/>
              </a:solidFill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000">
                <a:solidFill>
                  <a:schemeClr val="bg1"/>
                </a:solidFill>
              </a:rPr>
              <a:t>        System.out.println("get 请求");</a:t>
            </a:r>
            <a:endParaRPr lang="zh-CN" altLang="en-US" sz="2000">
              <a:solidFill>
                <a:schemeClr val="bg1"/>
              </a:solidFill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000">
                <a:solidFill>
                  <a:schemeClr val="bg1"/>
                </a:solidFill>
              </a:rPr>
              <a:t>    }</a:t>
            </a:r>
            <a:endParaRPr lang="zh-CN" altLang="en-US" sz="2000">
              <a:solidFill>
                <a:schemeClr val="bg1"/>
              </a:solidFill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000">
                <a:solidFill>
                  <a:schemeClr val="bg1"/>
                </a:solidFill>
              </a:rPr>
              <a:t>    public void doPost() {</a:t>
            </a:r>
            <a:endParaRPr lang="zh-CN" altLang="en-US" sz="2000">
              <a:solidFill>
                <a:schemeClr val="bg1"/>
              </a:solidFill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000">
                <a:solidFill>
                  <a:schemeClr val="bg1"/>
                </a:solidFill>
              </a:rPr>
              <a:t>        System.out.println("post 请求");</a:t>
            </a:r>
            <a:endParaRPr lang="zh-CN" altLang="en-US" sz="2000">
              <a:solidFill>
                <a:schemeClr val="bg1"/>
              </a:solidFill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000">
                <a:solidFill>
                  <a:schemeClr val="bg1"/>
                </a:solidFill>
              </a:rPr>
              <a:t>        System.out.println("post 请求");   </a:t>
            </a:r>
            <a:endParaRPr lang="zh-CN" altLang="en-US" sz="2000">
              <a:solidFill>
                <a:schemeClr val="bg1"/>
              </a:solidFill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000">
                <a:solidFill>
                  <a:schemeClr val="bg1"/>
                </a:solidFill>
              </a:rPr>
              <a:t>}}</a:t>
            </a:r>
            <a:endParaRPr lang="zh-CN" altLang="en-US" sz="2000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合 46"/>
          <p:cNvGrpSpPr/>
          <p:nvPr/>
        </p:nvGrpSpPr>
        <p:grpSpPr>
          <a:xfrm>
            <a:off x="0" y="687070"/>
            <a:ext cx="12192965" cy="694056"/>
            <a:chOff x="0" y="623570"/>
            <a:chExt cx="12192965" cy="694056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0" y="1016000"/>
              <a:ext cx="101473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H="1">
              <a:off x="10147300" y="723900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10330906" y="723900"/>
              <a:ext cx="134257" cy="5445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H="1">
              <a:off x="10465163" y="976313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>
              <a:off x="10648769" y="976313"/>
              <a:ext cx="75967" cy="3413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H="1">
              <a:off x="10724736" y="632460"/>
              <a:ext cx="194738" cy="67564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>
              <a:off x="10919474" y="623570"/>
              <a:ext cx="87099" cy="39243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>
              <a:off x="11004965" y="1016000"/>
              <a:ext cx="11880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7" name="文本框 56"/>
          <p:cNvSpPr txBox="1"/>
          <p:nvPr/>
        </p:nvSpPr>
        <p:spPr>
          <a:xfrm>
            <a:off x="625475" y="302260"/>
            <a:ext cx="4662805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1. </a:t>
            </a: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认识Servlet</a:t>
            </a:r>
            <a:endParaRPr kumimoji="0" lang="zh-CN" altLang="en-US" sz="28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02285" y="1477645"/>
            <a:ext cx="10974705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</a:rPr>
              <a:t>（</a:t>
            </a:r>
            <a:r>
              <a:rPr lang="en-US" altLang="zh-CN" sz="2400" b="1">
                <a:solidFill>
                  <a:schemeClr val="bg1"/>
                </a:solidFill>
              </a:rPr>
              <a:t>5</a:t>
            </a:r>
            <a:r>
              <a:rPr lang="zh-CN" altLang="en-US" sz="2400" b="1">
                <a:solidFill>
                  <a:schemeClr val="bg1"/>
                </a:solidFill>
              </a:rPr>
              <a:t>）	通过继承HttpServlet实现Servlet程序</a:t>
            </a:r>
            <a:endParaRPr lang="zh-CN" altLang="en-US" sz="2400" b="1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pPr lvl="1" fontAlgn="auto">
              <a:lnSpc>
                <a:spcPct val="150000"/>
              </a:lnSpc>
            </a:pPr>
            <a:r>
              <a:rPr lang="zh-CN" altLang="en-US" sz="2000">
                <a:solidFill>
                  <a:schemeClr val="bg1"/>
                </a:solidFill>
              </a:rPr>
              <a:t>主要步骤:</a:t>
            </a:r>
            <a:endParaRPr lang="zh-CN" altLang="en-US" sz="2000">
              <a:solidFill>
                <a:schemeClr val="bg1"/>
              </a:solidFill>
            </a:endParaRPr>
          </a:p>
          <a:p>
            <a:pPr lvl="2" fontAlgn="auto">
              <a:lnSpc>
                <a:spcPct val="150000"/>
              </a:lnSpc>
            </a:pPr>
            <a:r>
              <a:rPr lang="zh-CN" altLang="en-US" sz="2000">
                <a:solidFill>
                  <a:schemeClr val="bg1"/>
                </a:solidFill>
              </a:rPr>
              <a:t>(</a:t>
            </a:r>
            <a:r>
              <a:rPr lang="en-US" altLang="zh-CN" sz="2000">
                <a:solidFill>
                  <a:schemeClr val="bg1"/>
                </a:solidFill>
              </a:rPr>
              <a:t>a</a:t>
            </a:r>
            <a:r>
              <a:rPr lang="zh-CN" altLang="en-US" sz="2000">
                <a:solidFill>
                  <a:schemeClr val="bg1"/>
                </a:solidFill>
              </a:rPr>
              <a:t>)编写一个类去继承 HttpServlet 类；</a:t>
            </a:r>
            <a:endParaRPr lang="zh-CN" altLang="en-US" sz="2000">
              <a:solidFill>
                <a:schemeClr val="bg1"/>
              </a:solidFill>
            </a:endParaRPr>
          </a:p>
          <a:p>
            <a:pPr lvl="2" fontAlgn="auto">
              <a:lnSpc>
                <a:spcPct val="150000"/>
              </a:lnSpc>
            </a:pPr>
            <a:r>
              <a:rPr lang="zh-CN" altLang="en-US" sz="2000">
                <a:solidFill>
                  <a:schemeClr val="bg1"/>
                </a:solidFill>
              </a:rPr>
              <a:t>(</a:t>
            </a:r>
            <a:r>
              <a:rPr lang="en-US" altLang="zh-CN" sz="2000">
                <a:solidFill>
                  <a:schemeClr val="bg1"/>
                </a:solidFill>
              </a:rPr>
              <a:t>b</a:t>
            </a:r>
            <a:r>
              <a:rPr lang="zh-CN" altLang="en-US" sz="2000">
                <a:solidFill>
                  <a:schemeClr val="bg1"/>
                </a:solidFill>
              </a:rPr>
              <a:t>)根据业务需要重写 doGet()或 doPost()方法；</a:t>
            </a:r>
            <a:endParaRPr lang="zh-CN" altLang="en-US" sz="2000">
              <a:solidFill>
                <a:schemeClr val="bg1"/>
              </a:solidFill>
            </a:endParaRPr>
          </a:p>
          <a:p>
            <a:pPr lvl="2" fontAlgn="auto">
              <a:lnSpc>
                <a:spcPct val="150000"/>
              </a:lnSpc>
            </a:pPr>
            <a:r>
              <a:rPr lang="zh-CN" altLang="en-US" sz="2000">
                <a:solidFill>
                  <a:schemeClr val="bg1"/>
                </a:solidFill>
              </a:rPr>
              <a:t>(</a:t>
            </a:r>
            <a:r>
              <a:rPr lang="en-US" altLang="zh-CN" sz="2000">
                <a:solidFill>
                  <a:schemeClr val="bg1"/>
                </a:solidFill>
              </a:rPr>
              <a:t>c</a:t>
            </a:r>
            <a:r>
              <a:rPr lang="zh-CN" altLang="en-US" sz="2000">
                <a:solidFill>
                  <a:schemeClr val="bg1"/>
                </a:solidFill>
              </a:rPr>
              <a:t>) web.XML中的配置Servlet程序的访问地址。</a:t>
            </a:r>
            <a:endParaRPr lang="zh-CN" altLang="en-US" sz="2000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PA" val="v3.0.1"/>
</p:tagLst>
</file>

<file path=ppt/tags/tag10.xml><?xml version="1.0" encoding="utf-8"?>
<p:tagLst xmlns:p="http://schemas.openxmlformats.org/presentationml/2006/main">
  <p:tag name="KSO_WM_DIAGRAM_VIRTUALLY_FRAME" val="{&quot;height&quot;:129.39960629921262,&quot;left&quot;:70.13401574803147,&quot;top&quot;:236.616062992126,&quot;width&quot;:798.4100787401575}"/>
</p:tagLst>
</file>

<file path=ppt/tags/tag11.xml><?xml version="1.0" encoding="utf-8"?>
<p:tagLst xmlns:p="http://schemas.openxmlformats.org/presentationml/2006/main">
  <p:tag name="MH" val="20170712121058"/>
  <p:tag name="MH_LIBRARY" val="GRAPHIC"/>
  <p:tag name="MH_ORDER" val="Freeform 92"/>
  <p:tag name="KSO_WM_DIAGRAM_VIRTUALLY_FRAME" val="{&quot;height&quot;:129.39960629921262,&quot;left&quot;:90.9340157480315,&quot;top&quot;:236.616062992126,&quot;width&quot;:777.6100787401575}"/>
</p:tagLst>
</file>

<file path=ppt/tags/tag12.xml><?xml version="1.0" encoding="utf-8"?>
<p:tagLst xmlns:p="http://schemas.openxmlformats.org/presentationml/2006/main">
  <p:tag name="MH" val="20170712121058"/>
  <p:tag name="MH_LIBRARY" val="GRAPHIC"/>
  <p:tag name="MH_ORDER" val="Oval 46"/>
  <p:tag name="KSO_WM_DIAGRAM_VIRTUALLY_FRAME" val="{&quot;height&quot;:129.39960629921262,&quot;left&quot;:90.9340157480315,&quot;top&quot;:236.616062992126,&quot;width&quot;:777.6100787401575}"/>
</p:tagLst>
</file>

<file path=ppt/tags/tag13.xml><?xml version="1.0" encoding="utf-8"?>
<p:tagLst xmlns:p="http://schemas.openxmlformats.org/presentationml/2006/main">
  <p:tag name="KSO_WM_DIAGRAM_VIRTUALLY_FRAME" val="{&quot;height&quot;:129.39960629921262,&quot;left&quot;:90.9340157480315,&quot;top&quot;:236.616062992126,&quot;width&quot;:777.6100787401575}"/>
</p:tagLst>
</file>

<file path=ppt/tags/tag14.xml><?xml version="1.0" encoding="utf-8"?>
<p:tagLst xmlns:p="http://schemas.openxmlformats.org/presentationml/2006/main">
  <p:tag name="KSO_WM_DIAGRAM_VIRTUALLY_FRAME" val="{&quot;height&quot;:129.39960629921262,&quot;left&quot;:70.13401574803147,&quot;top&quot;:236.616062992126,&quot;width&quot;:798.4100787401575}"/>
</p:tagLst>
</file>

<file path=ppt/tags/tag15.xml><?xml version="1.0" encoding="utf-8"?>
<p:tagLst xmlns:p="http://schemas.openxmlformats.org/presentationml/2006/main">
  <p:tag name="MH" val="20170712121058"/>
  <p:tag name="MH_LIBRARY" val="GRAPHIC"/>
  <p:tag name="MH_ORDER" val="Freeform 95"/>
  <p:tag name="KSO_WM_DIAGRAM_VIRTUALLY_FRAME" val="{&quot;height&quot;:129.39960629921262,&quot;left&quot;:90.9340157480315,&quot;top&quot;:236.616062992126,&quot;width&quot;:777.6100787401575}"/>
</p:tagLst>
</file>

<file path=ppt/tags/tag16.xml><?xml version="1.0" encoding="utf-8"?>
<p:tagLst xmlns:p="http://schemas.openxmlformats.org/presentationml/2006/main">
  <p:tag name="MH" val="20170712121058"/>
  <p:tag name="MH_LIBRARY" val="GRAPHIC"/>
  <p:tag name="MH_ORDER" val="Oval 55"/>
  <p:tag name="KSO_WM_DIAGRAM_VIRTUALLY_FRAME" val="{&quot;height&quot;:129.39960629921262,&quot;left&quot;:90.9340157480315,&quot;top&quot;:236.616062992126,&quot;width&quot;:777.6100787401575}"/>
</p:tagLst>
</file>

<file path=ppt/tags/tag17.xml><?xml version="1.0" encoding="utf-8"?>
<p:tagLst xmlns:p="http://schemas.openxmlformats.org/presentationml/2006/main">
  <p:tag name="KSO_WM_DIAGRAM_VIRTUALLY_FRAME" val="{&quot;height&quot;:129.39960629921262,&quot;left&quot;:90.9340157480315,&quot;top&quot;:236.616062992126,&quot;width&quot;:777.6100787401575}"/>
</p:tagLst>
</file>

<file path=ppt/tags/tag18.xml><?xml version="1.0" encoding="utf-8"?>
<p:tagLst xmlns:p="http://schemas.openxmlformats.org/presentationml/2006/main">
  <p:tag name="KSO_WM_DIAGRAM_VIRTUALLY_FRAME" val="{&quot;height&quot;:129.39960629921262,&quot;left&quot;:70.13401574803147,&quot;top&quot;:236.616062992126,&quot;width&quot;:798.4100787401575}"/>
</p:tagLst>
</file>

<file path=ppt/tags/tag19.xml><?xml version="1.0" encoding="utf-8"?>
<p:tagLst xmlns:p="http://schemas.openxmlformats.org/presentationml/2006/main">
  <p:tag name="MH" val="20170712121058"/>
  <p:tag name="MH_LIBRARY" val="GRAPHIC"/>
  <p:tag name="MH_ORDER" val="Freeform 96"/>
  <p:tag name="KSO_WM_DIAGRAM_VIRTUALLY_FRAME" val="{&quot;height&quot;:129.39960629921262,&quot;left&quot;:90.9340157480315,&quot;top&quot;:236.616062992126,&quot;width&quot;:777.6100787401575}"/>
</p:tagLst>
</file>

<file path=ppt/tags/tag2.xml><?xml version="1.0" encoding="utf-8"?>
<p:tagLst xmlns:p="http://schemas.openxmlformats.org/presentationml/2006/main">
  <p:tag name="PA" val="v3.0.1"/>
</p:tagLst>
</file>

<file path=ppt/tags/tag20.xml><?xml version="1.0" encoding="utf-8"?>
<p:tagLst xmlns:p="http://schemas.openxmlformats.org/presentationml/2006/main">
  <p:tag name="MH" val="20170712121058"/>
  <p:tag name="MH_LIBRARY" val="GRAPHIC"/>
  <p:tag name="MH_ORDER" val="Oval 64"/>
  <p:tag name="KSO_WM_DIAGRAM_VIRTUALLY_FRAME" val="{&quot;height&quot;:129.39960629921262,&quot;left&quot;:90.9340157480315,&quot;top&quot;:236.616062992126,&quot;width&quot;:777.6100787401575}"/>
</p:tagLst>
</file>

<file path=ppt/tags/tag21.xml><?xml version="1.0" encoding="utf-8"?>
<p:tagLst xmlns:p="http://schemas.openxmlformats.org/presentationml/2006/main">
  <p:tag name="KSO_WM_DIAGRAM_VIRTUALLY_FRAME" val="{&quot;height&quot;:129.39960629921262,&quot;left&quot;:90.9340157480315,&quot;top&quot;:236.616062992126,&quot;width&quot;:777.6100787401575}"/>
</p:tagLst>
</file>

<file path=ppt/tags/tag22.xml><?xml version="1.0" encoding="utf-8"?>
<p:tagLst xmlns:p="http://schemas.openxmlformats.org/presentationml/2006/main">
  <p:tag name="PA" val="v3.0.1"/>
</p:tagLst>
</file>

<file path=ppt/tags/tag23.xml><?xml version="1.0" encoding="utf-8"?>
<p:tagLst xmlns:p="http://schemas.openxmlformats.org/presentationml/2006/main">
  <p:tag name="PA" val="v3.0.1"/>
</p:tagLst>
</file>

<file path=ppt/tags/tag24.xml><?xml version="1.0" encoding="utf-8"?>
<p:tagLst xmlns:p="http://schemas.openxmlformats.org/presentationml/2006/main">
  <p:tag name="PA" val="v3.0.1"/>
</p:tagLst>
</file>

<file path=ppt/tags/tag25.xml><?xml version="1.0" encoding="utf-8"?>
<p:tagLst xmlns:p="http://schemas.openxmlformats.org/presentationml/2006/main">
  <p:tag name="ISPRING_PRESENTATION_TITLE" val="商务云科技大数据工作汇报ppt模板"/>
  <p:tag name="commondata" val="eyJoZGlkIjoiZjE3MGMyZDMzOGIyMGUyMDk5Mjg3MWUzODcxN2RkNTQifQ=="/>
</p:tagLst>
</file>

<file path=ppt/tags/tag3.xml><?xml version="1.0" encoding="utf-8"?>
<p:tagLst xmlns:p="http://schemas.openxmlformats.org/presentationml/2006/main">
  <p:tag name="PA" val="v3.0.1"/>
</p:tagLst>
</file>

<file path=ppt/tags/tag4.xml><?xml version="1.0" encoding="utf-8"?>
<p:tagLst xmlns:p="http://schemas.openxmlformats.org/presentationml/2006/main">
  <p:tag name="MH" val="20170712121058"/>
  <p:tag name="MH_LIBRARY" val="GRAPHIC"/>
  <p:tag name="MH_ORDER" val="椭圆 30"/>
</p:tagLst>
</file>

<file path=ppt/tags/tag5.xml><?xml version="1.0" encoding="utf-8"?>
<p:tagLst xmlns:p="http://schemas.openxmlformats.org/presentationml/2006/main">
  <p:tag name="MH" val="20170712121058"/>
  <p:tag name="MH_LIBRARY" val="GRAPHIC"/>
  <p:tag name="MH_ORDER" val="椭圆 30"/>
</p:tagLst>
</file>

<file path=ppt/tags/tag6.xml><?xml version="1.0" encoding="utf-8"?>
<p:tagLst xmlns:p="http://schemas.openxmlformats.org/presentationml/2006/main">
  <p:tag name="KSO_WM_DIAGRAM_VIRTUALLY_FRAME" val="{&quot;height&quot;:129.39960629921262,&quot;left&quot;:70.13401574803147,&quot;top&quot;:236.616062992126,&quot;width&quot;:798.4100787401575}"/>
</p:tagLst>
</file>

<file path=ppt/tags/tag7.xml><?xml version="1.0" encoding="utf-8"?>
<p:tagLst xmlns:p="http://schemas.openxmlformats.org/presentationml/2006/main">
  <p:tag name="MH" val="20170712121058"/>
  <p:tag name="MH_LIBRARY" val="GRAPHIC"/>
  <p:tag name="MH_ORDER" val="Freeform 94"/>
  <p:tag name="KSO_WM_DIAGRAM_VIRTUALLY_FRAME" val="{&quot;height&quot;:129.39960629921262,&quot;left&quot;:90.9340157480315,&quot;top&quot;:236.616062992126,&quot;width&quot;:777.6100787401575}"/>
</p:tagLst>
</file>

<file path=ppt/tags/tag8.xml><?xml version="1.0" encoding="utf-8"?>
<p:tagLst xmlns:p="http://schemas.openxmlformats.org/presentationml/2006/main">
  <p:tag name="MH" val="20170712121058"/>
  <p:tag name="MH_LIBRARY" val="GRAPHIC"/>
  <p:tag name="MH_ORDER" val="Oval 5"/>
  <p:tag name="KSO_WM_DIAGRAM_VIRTUALLY_FRAME" val="{&quot;height&quot;:129.39960629921262,&quot;left&quot;:90.9340157480315,&quot;top&quot;:236.616062992126,&quot;width&quot;:777.6100787401575}"/>
</p:tagLst>
</file>

<file path=ppt/tags/tag9.xml><?xml version="1.0" encoding="utf-8"?>
<p:tagLst xmlns:p="http://schemas.openxmlformats.org/presentationml/2006/main">
  <p:tag name="KSO_WM_DIAGRAM_VIRTUALLY_FRAME" val="{&quot;height&quot;:129.39960629921262,&quot;left&quot;:90.9340157480315,&quot;top&quot;:236.616062992126,&quot;width&quot;:777.6100787401575}"/>
</p:tagLst>
</file>

<file path=ppt/theme/theme1.xml><?xml version="1.0" encoding="utf-8"?>
<a:theme xmlns:a="http://schemas.openxmlformats.org/drawingml/2006/main" name="第一PPT，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4034</Words>
  <Application>WPS 演示</Application>
  <PresentationFormat>自定义</PresentationFormat>
  <Paragraphs>272</Paragraphs>
  <Slides>20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9" baseType="lpstr">
      <vt:lpstr>Arial</vt:lpstr>
      <vt:lpstr>宋体</vt:lpstr>
      <vt:lpstr>Wingdings</vt:lpstr>
      <vt:lpstr>Calibri</vt:lpstr>
      <vt:lpstr>Arial</vt:lpstr>
      <vt:lpstr>微软雅黑</vt:lpstr>
      <vt:lpstr>Arial Unicode MS</vt:lpstr>
      <vt:lpstr>等线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云计算大数据</dc:title>
  <dc:creator>第一PPT</dc:creator>
  <cp:keywords>www.1ppt.com</cp:keywords>
  <dc:description>www.1ppt.com</dc:description>
  <cp:lastModifiedBy>微信用户</cp:lastModifiedBy>
  <cp:revision>57</cp:revision>
  <dcterms:created xsi:type="dcterms:W3CDTF">2017-07-11T08:34:00Z</dcterms:created>
  <dcterms:modified xsi:type="dcterms:W3CDTF">2025-09-01T06:52:07Z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2052-12.1.0.17140</vt:lpwstr>
  </property>
  <property fmtid="{D5CDD505-2E9C-101B-9397-08002B2CF9AE}" pid="3" name="ICV">
    <vt:lpwstr>D59FAF3B6DD842E5B56612AECBCC0667_12</vt:lpwstr>
  </property>
</Properties>
</file>