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7" r:id="rId3"/>
    <p:sldId id="285" r:id="rId5"/>
    <p:sldId id="260" r:id="rId6"/>
    <p:sldId id="267" r:id="rId7"/>
    <p:sldId id="310" r:id="rId8"/>
    <p:sldId id="311" r:id="rId9"/>
    <p:sldId id="312" r:id="rId10"/>
    <p:sldId id="313" r:id="rId11"/>
    <p:sldId id="283" r:id="rId12"/>
    <p:sldId id="314" r:id="rId13"/>
    <p:sldId id="315" r:id="rId14"/>
    <p:sldId id="316" r:id="rId15"/>
    <p:sldId id="317" r:id="rId16"/>
    <p:sldId id="318" r:id="rId17"/>
    <p:sldId id="319" r:id="rId18"/>
    <p:sldId id="320" r:id="rId19"/>
    <p:sldId id="321" r:id="rId20"/>
    <p:sldId id="282" r:id="rId21"/>
    <p:sldId id="322" r:id="rId22"/>
    <p:sldId id="323" r:id="rId23"/>
    <p:sldId id="324" r:id="rId24"/>
    <p:sldId id="325" r:id="rId25"/>
    <p:sldId id="281" r:id="rId26"/>
    <p:sldId id="326" r:id="rId27"/>
    <p:sldId id="284" r:id="rId28"/>
  </p:sldIdLst>
  <p:sldSz cx="12192000" cy="6858000"/>
  <p:notesSz cx="6858000" cy="9144000"/>
  <p:custDataLst>
    <p:tags r:id="rId3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76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 varScale="1">
        <p:scale>
          <a:sx n="58" d="100"/>
          <a:sy n="58" d="100"/>
        </p:scale>
        <p:origin x="-84" y="-1428"/>
      </p:cViewPr>
      <p:guideLst>
        <p:guide orient="horz" pos="2160"/>
        <p:guide pos="3764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39" d="100"/>
        <a:sy n="139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2" Type="http://schemas.openxmlformats.org/officeDocument/2006/relationships/tags" Target="tags/tag25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5488D58-9FDD-4C58-9FC4-4667448151F3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478A948-9DDE-4D71-BE98-DB3674A9852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78A948-9DDE-4D71-BE98-DB3674A9852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78A948-9DDE-4D71-BE98-DB3674A9852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78A948-9DDE-4D71-BE98-DB3674A9852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78A948-9DDE-4D71-BE98-DB3674A9852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78A948-9DDE-4D71-BE98-DB3674A9852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78A948-9DDE-4D71-BE98-DB3674A9852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78A948-9DDE-4D71-BE98-DB3674A9852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78A948-9DDE-4D71-BE98-DB3674A9852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78A948-9DDE-4D71-BE98-DB3674A9852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78A948-9DDE-4D71-BE98-DB3674A9852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78A948-9DDE-4D71-BE98-DB3674A9852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78A948-9DDE-4D71-BE98-DB3674A9852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78A948-9DDE-4D71-BE98-DB3674A9852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78A948-9DDE-4D71-BE98-DB3674A9852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78A948-9DDE-4D71-BE98-DB3674A9852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78A948-9DDE-4D71-BE98-DB3674A9852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78A948-9DDE-4D71-BE98-DB3674A9852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78A948-9DDE-4D71-BE98-DB3674A9852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78A948-9DDE-4D71-BE98-DB3674A9852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78A948-9DDE-4D71-BE98-DB3674A9852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78A948-9DDE-4D71-BE98-DB3674A9852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78A948-9DDE-4D71-BE98-DB3674A9852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78A948-9DDE-4D71-BE98-DB3674A9852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78A948-9DDE-4D71-BE98-DB3674A9852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78A948-9DDE-4D71-BE98-DB3674A9852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矩形 1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5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图片占位符 9"/>
          <p:cNvSpPr>
            <a:spLocks noGrp="1"/>
          </p:cNvSpPr>
          <p:nvPr>
            <p:ph type="pic" sz="quarter" idx="10"/>
          </p:nvPr>
        </p:nvSpPr>
        <p:spPr>
          <a:xfrm>
            <a:off x="1313473" y="2221007"/>
            <a:ext cx="2769660" cy="1512000"/>
          </a:xfrm>
          <a:custGeom>
            <a:avLst/>
            <a:gdLst>
              <a:gd name="connsiteX0" fmla="*/ 0 w 2769660"/>
              <a:gd name="connsiteY0" fmla="*/ 0 h 1512000"/>
              <a:gd name="connsiteX1" fmla="*/ 2769660 w 2769660"/>
              <a:gd name="connsiteY1" fmla="*/ 0 h 1512000"/>
              <a:gd name="connsiteX2" fmla="*/ 2769660 w 2769660"/>
              <a:gd name="connsiteY2" fmla="*/ 1512000 h 1512000"/>
              <a:gd name="connsiteX3" fmla="*/ 0 w 2769660"/>
              <a:gd name="connsiteY3" fmla="*/ 1512000 h 151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69660" h="1512000">
                <a:moveTo>
                  <a:pt x="0" y="0"/>
                </a:moveTo>
                <a:lnTo>
                  <a:pt x="2769660" y="0"/>
                </a:lnTo>
                <a:lnTo>
                  <a:pt x="2769660" y="1512000"/>
                </a:lnTo>
                <a:lnTo>
                  <a:pt x="0" y="1512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1" name="图片占位符 10"/>
          <p:cNvSpPr>
            <a:spLocks noGrp="1"/>
          </p:cNvSpPr>
          <p:nvPr>
            <p:ph type="pic" sz="quarter" idx="11"/>
          </p:nvPr>
        </p:nvSpPr>
        <p:spPr>
          <a:xfrm>
            <a:off x="4713482" y="2221007"/>
            <a:ext cx="2769660" cy="1512000"/>
          </a:xfrm>
          <a:custGeom>
            <a:avLst/>
            <a:gdLst>
              <a:gd name="connsiteX0" fmla="*/ 0 w 2769660"/>
              <a:gd name="connsiteY0" fmla="*/ 0 h 1512000"/>
              <a:gd name="connsiteX1" fmla="*/ 2769660 w 2769660"/>
              <a:gd name="connsiteY1" fmla="*/ 0 h 1512000"/>
              <a:gd name="connsiteX2" fmla="*/ 2769660 w 2769660"/>
              <a:gd name="connsiteY2" fmla="*/ 1512000 h 1512000"/>
              <a:gd name="connsiteX3" fmla="*/ 0 w 2769660"/>
              <a:gd name="connsiteY3" fmla="*/ 1512000 h 151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69660" h="1512000">
                <a:moveTo>
                  <a:pt x="0" y="0"/>
                </a:moveTo>
                <a:lnTo>
                  <a:pt x="2769660" y="0"/>
                </a:lnTo>
                <a:lnTo>
                  <a:pt x="2769660" y="1512000"/>
                </a:lnTo>
                <a:lnTo>
                  <a:pt x="0" y="1512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2" name="图片占位符 11"/>
          <p:cNvSpPr>
            <a:spLocks noGrp="1"/>
          </p:cNvSpPr>
          <p:nvPr>
            <p:ph type="pic" sz="quarter" idx="12"/>
          </p:nvPr>
        </p:nvSpPr>
        <p:spPr>
          <a:xfrm>
            <a:off x="8113491" y="2221007"/>
            <a:ext cx="2769660" cy="1512000"/>
          </a:xfrm>
          <a:custGeom>
            <a:avLst/>
            <a:gdLst>
              <a:gd name="connsiteX0" fmla="*/ 0 w 2769660"/>
              <a:gd name="connsiteY0" fmla="*/ 0 h 1512000"/>
              <a:gd name="connsiteX1" fmla="*/ 2769660 w 2769660"/>
              <a:gd name="connsiteY1" fmla="*/ 0 h 1512000"/>
              <a:gd name="connsiteX2" fmla="*/ 2769660 w 2769660"/>
              <a:gd name="connsiteY2" fmla="*/ 1512000 h 1512000"/>
              <a:gd name="connsiteX3" fmla="*/ 0 w 2769660"/>
              <a:gd name="connsiteY3" fmla="*/ 1512000 h 151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69660" h="1512000">
                <a:moveTo>
                  <a:pt x="0" y="0"/>
                </a:moveTo>
                <a:lnTo>
                  <a:pt x="2769660" y="0"/>
                </a:lnTo>
                <a:lnTo>
                  <a:pt x="2769660" y="1512000"/>
                </a:lnTo>
                <a:lnTo>
                  <a:pt x="0" y="1512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5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图片占位符 5"/>
          <p:cNvSpPr>
            <a:spLocks noGrp="1"/>
          </p:cNvSpPr>
          <p:nvPr>
            <p:ph type="pic" sz="quarter" idx="10"/>
          </p:nvPr>
        </p:nvSpPr>
        <p:spPr>
          <a:xfrm>
            <a:off x="5013325" y="2719388"/>
            <a:ext cx="2155826" cy="2154238"/>
          </a:xfrm>
          <a:custGeom>
            <a:avLst/>
            <a:gdLst>
              <a:gd name="connsiteX0" fmla="*/ 1077913 w 2155826"/>
              <a:gd name="connsiteY0" fmla="*/ 0 h 2154238"/>
              <a:gd name="connsiteX1" fmla="*/ 2155826 w 2155826"/>
              <a:gd name="connsiteY1" fmla="*/ 1077119 h 2154238"/>
              <a:gd name="connsiteX2" fmla="*/ 1077913 w 2155826"/>
              <a:gd name="connsiteY2" fmla="*/ 2154238 h 2154238"/>
              <a:gd name="connsiteX3" fmla="*/ 0 w 2155826"/>
              <a:gd name="connsiteY3" fmla="*/ 1077119 h 2154238"/>
              <a:gd name="connsiteX4" fmla="*/ 1077913 w 2155826"/>
              <a:gd name="connsiteY4" fmla="*/ 0 h 21542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55826" h="2154238">
                <a:moveTo>
                  <a:pt x="1077913" y="0"/>
                </a:moveTo>
                <a:cubicBezTo>
                  <a:pt x="1673228" y="0"/>
                  <a:pt x="2155826" y="482243"/>
                  <a:pt x="2155826" y="1077119"/>
                </a:cubicBezTo>
                <a:cubicBezTo>
                  <a:pt x="2155826" y="1671995"/>
                  <a:pt x="1673228" y="2154238"/>
                  <a:pt x="1077913" y="2154238"/>
                </a:cubicBezTo>
                <a:cubicBezTo>
                  <a:pt x="482598" y="2154238"/>
                  <a:pt x="0" y="1671995"/>
                  <a:pt x="0" y="1077119"/>
                </a:cubicBezTo>
                <a:cubicBezTo>
                  <a:pt x="0" y="482243"/>
                  <a:pt x="482598" y="0"/>
                  <a:pt x="1077913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5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5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5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图片占位符 6"/>
          <p:cNvSpPr>
            <a:spLocks noGrp="1"/>
          </p:cNvSpPr>
          <p:nvPr>
            <p:ph type="pic" sz="quarter" idx="10"/>
          </p:nvPr>
        </p:nvSpPr>
        <p:spPr>
          <a:xfrm>
            <a:off x="1" y="2028825"/>
            <a:ext cx="5946775" cy="4273550"/>
          </a:xfrm>
          <a:custGeom>
            <a:avLst/>
            <a:gdLst>
              <a:gd name="connsiteX0" fmla="*/ 0 w 5946775"/>
              <a:gd name="connsiteY0" fmla="*/ 0 h 4273550"/>
              <a:gd name="connsiteX1" fmla="*/ 5946775 w 5946775"/>
              <a:gd name="connsiteY1" fmla="*/ 0 h 4273550"/>
              <a:gd name="connsiteX2" fmla="*/ 4799812 w 5946775"/>
              <a:gd name="connsiteY2" fmla="*/ 4273550 h 4273550"/>
              <a:gd name="connsiteX3" fmla="*/ 0 w 5946775"/>
              <a:gd name="connsiteY3" fmla="*/ 4273550 h 4273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946775" h="4273550">
                <a:moveTo>
                  <a:pt x="0" y="0"/>
                </a:moveTo>
                <a:lnTo>
                  <a:pt x="5946775" y="0"/>
                </a:lnTo>
                <a:lnTo>
                  <a:pt x="4799812" y="4273550"/>
                </a:lnTo>
                <a:lnTo>
                  <a:pt x="0" y="427355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5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图片占位符 8"/>
          <p:cNvSpPr>
            <a:spLocks noGrp="1"/>
          </p:cNvSpPr>
          <p:nvPr>
            <p:ph type="pic" sz="quarter" idx="10"/>
          </p:nvPr>
        </p:nvSpPr>
        <p:spPr>
          <a:xfrm>
            <a:off x="5165898" y="2191235"/>
            <a:ext cx="1855499" cy="3315152"/>
          </a:xfrm>
          <a:custGeom>
            <a:avLst/>
            <a:gdLst>
              <a:gd name="connsiteX0" fmla="*/ 0 w 1855499"/>
              <a:gd name="connsiteY0" fmla="*/ 0 h 3315152"/>
              <a:gd name="connsiteX1" fmla="*/ 1855499 w 1855499"/>
              <a:gd name="connsiteY1" fmla="*/ 0 h 3315152"/>
              <a:gd name="connsiteX2" fmla="*/ 1855499 w 1855499"/>
              <a:gd name="connsiteY2" fmla="*/ 3315152 h 3315152"/>
              <a:gd name="connsiteX3" fmla="*/ 0 w 1855499"/>
              <a:gd name="connsiteY3" fmla="*/ 3315152 h 33151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5499" h="3315152">
                <a:moveTo>
                  <a:pt x="0" y="0"/>
                </a:moveTo>
                <a:lnTo>
                  <a:pt x="1855499" y="0"/>
                </a:lnTo>
                <a:lnTo>
                  <a:pt x="1855499" y="3315152"/>
                </a:lnTo>
                <a:lnTo>
                  <a:pt x="0" y="3315152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5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图片占位符 9"/>
          <p:cNvSpPr>
            <a:spLocks noGrp="1"/>
          </p:cNvSpPr>
          <p:nvPr>
            <p:ph type="pic" sz="quarter" idx="10"/>
          </p:nvPr>
        </p:nvSpPr>
        <p:spPr>
          <a:xfrm>
            <a:off x="1701800" y="2187697"/>
            <a:ext cx="1568450" cy="1568450"/>
          </a:xfrm>
          <a:custGeom>
            <a:avLst/>
            <a:gdLst>
              <a:gd name="connsiteX0" fmla="*/ 784225 w 1568450"/>
              <a:gd name="connsiteY0" fmla="*/ 0 h 1568450"/>
              <a:gd name="connsiteX1" fmla="*/ 1568450 w 1568450"/>
              <a:gd name="connsiteY1" fmla="*/ 784225 h 1568450"/>
              <a:gd name="connsiteX2" fmla="*/ 784225 w 1568450"/>
              <a:gd name="connsiteY2" fmla="*/ 1568450 h 1568450"/>
              <a:gd name="connsiteX3" fmla="*/ 0 w 1568450"/>
              <a:gd name="connsiteY3" fmla="*/ 784225 h 1568450"/>
              <a:gd name="connsiteX4" fmla="*/ 784225 w 1568450"/>
              <a:gd name="connsiteY4" fmla="*/ 0 h 1568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68450" h="1568450">
                <a:moveTo>
                  <a:pt x="784225" y="0"/>
                </a:moveTo>
                <a:cubicBezTo>
                  <a:pt x="1217341" y="0"/>
                  <a:pt x="1568450" y="351109"/>
                  <a:pt x="1568450" y="784225"/>
                </a:cubicBezTo>
                <a:cubicBezTo>
                  <a:pt x="1568450" y="1217341"/>
                  <a:pt x="1217341" y="1568450"/>
                  <a:pt x="784225" y="1568450"/>
                </a:cubicBezTo>
                <a:cubicBezTo>
                  <a:pt x="351109" y="1568450"/>
                  <a:pt x="0" y="1217341"/>
                  <a:pt x="0" y="784225"/>
                </a:cubicBezTo>
                <a:cubicBezTo>
                  <a:pt x="0" y="351109"/>
                  <a:pt x="351109" y="0"/>
                  <a:pt x="784225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1" name="图片占位符 10"/>
          <p:cNvSpPr>
            <a:spLocks noGrp="1"/>
          </p:cNvSpPr>
          <p:nvPr>
            <p:ph type="pic" sz="quarter" idx="11"/>
          </p:nvPr>
        </p:nvSpPr>
        <p:spPr>
          <a:xfrm>
            <a:off x="5292725" y="2187697"/>
            <a:ext cx="1566864" cy="1568450"/>
          </a:xfrm>
          <a:custGeom>
            <a:avLst/>
            <a:gdLst>
              <a:gd name="connsiteX0" fmla="*/ 783432 w 1566864"/>
              <a:gd name="connsiteY0" fmla="*/ 0 h 1568450"/>
              <a:gd name="connsiteX1" fmla="*/ 1566864 w 1566864"/>
              <a:gd name="connsiteY1" fmla="*/ 784225 h 1568450"/>
              <a:gd name="connsiteX2" fmla="*/ 783432 w 1566864"/>
              <a:gd name="connsiteY2" fmla="*/ 1568450 h 1568450"/>
              <a:gd name="connsiteX3" fmla="*/ 0 w 1566864"/>
              <a:gd name="connsiteY3" fmla="*/ 784225 h 1568450"/>
              <a:gd name="connsiteX4" fmla="*/ 783432 w 1566864"/>
              <a:gd name="connsiteY4" fmla="*/ 0 h 1568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66864" h="1568450">
                <a:moveTo>
                  <a:pt x="783432" y="0"/>
                </a:moveTo>
                <a:cubicBezTo>
                  <a:pt x="1216110" y="0"/>
                  <a:pt x="1566864" y="351109"/>
                  <a:pt x="1566864" y="784225"/>
                </a:cubicBezTo>
                <a:cubicBezTo>
                  <a:pt x="1566864" y="1217341"/>
                  <a:pt x="1216110" y="1568450"/>
                  <a:pt x="783432" y="1568450"/>
                </a:cubicBezTo>
                <a:cubicBezTo>
                  <a:pt x="350754" y="1568450"/>
                  <a:pt x="0" y="1217341"/>
                  <a:pt x="0" y="784225"/>
                </a:cubicBezTo>
                <a:cubicBezTo>
                  <a:pt x="0" y="351109"/>
                  <a:pt x="350754" y="0"/>
                  <a:pt x="783432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2" name="图片占位符 11"/>
          <p:cNvSpPr>
            <a:spLocks noGrp="1"/>
          </p:cNvSpPr>
          <p:nvPr>
            <p:ph type="pic" sz="quarter" idx="12"/>
          </p:nvPr>
        </p:nvSpPr>
        <p:spPr>
          <a:xfrm>
            <a:off x="8921750" y="2187697"/>
            <a:ext cx="1568450" cy="1568450"/>
          </a:xfrm>
          <a:custGeom>
            <a:avLst/>
            <a:gdLst>
              <a:gd name="connsiteX0" fmla="*/ 784225 w 1568450"/>
              <a:gd name="connsiteY0" fmla="*/ 0 h 1568450"/>
              <a:gd name="connsiteX1" fmla="*/ 1568450 w 1568450"/>
              <a:gd name="connsiteY1" fmla="*/ 784225 h 1568450"/>
              <a:gd name="connsiteX2" fmla="*/ 784225 w 1568450"/>
              <a:gd name="connsiteY2" fmla="*/ 1568450 h 1568450"/>
              <a:gd name="connsiteX3" fmla="*/ 0 w 1568450"/>
              <a:gd name="connsiteY3" fmla="*/ 784225 h 1568450"/>
              <a:gd name="connsiteX4" fmla="*/ 784225 w 1568450"/>
              <a:gd name="connsiteY4" fmla="*/ 0 h 1568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68450" h="1568450">
                <a:moveTo>
                  <a:pt x="784225" y="0"/>
                </a:moveTo>
                <a:cubicBezTo>
                  <a:pt x="1217341" y="0"/>
                  <a:pt x="1568450" y="351109"/>
                  <a:pt x="1568450" y="784225"/>
                </a:cubicBezTo>
                <a:cubicBezTo>
                  <a:pt x="1568450" y="1217341"/>
                  <a:pt x="1217341" y="1568450"/>
                  <a:pt x="784225" y="1568450"/>
                </a:cubicBezTo>
                <a:cubicBezTo>
                  <a:pt x="351109" y="1568450"/>
                  <a:pt x="0" y="1217341"/>
                  <a:pt x="0" y="784225"/>
                </a:cubicBezTo>
                <a:cubicBezTo>
                  <a:pt x="0" y="351109"/>
                  <a:pt x="351109" y="0"/>
                  <a:pt x="784225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5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图片占位符 7"/>
          <p:cNvSpPr>
            <a:spLocks noGrp="1"/>
          </p:cNvSpPr>
          <p:nvPr>
            <p:ph type="pic" sz="quarter" idx="10"/>
          </p:nvPr>
        </p:nvSpPr>
        <p:spPr>
          <a:xfrm>
            <a:off x="936625" y="3794126"/>
            <a:ext cx="2952750" cy="2143125"/>
          </a:xfrm>
          <a:custGeom>
            <a:avLst/>
            <a:gdLst>
              <a:gd name="connsiteX0" fmla="*/ 0 w 2952750"/>
              <a:gd name="connsiteY0" fmla="*/ 0 h 2143125"/>
              <a:gd name="connsiteX1" fmla="*/ 2952750 w 2952750"/>
              <a:gd name="connsiteY1" fmla="*/ 0 h 2143125"/>
              <a:gd name="connsiteX2" fmla="*/ 2952750 w 2952750"/>
              <a:gd name="connsiteY2" fmla="*/ 2143125 h 2143125"/>
              <a:gd name="connsiteX3" fmla="*/ 0 w 2952750"/>
              <a:gd name="connsiteY3" fmla="*/ 2143125 h 2143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52750" h="2143125">
                <a:moveTo>
                  <a:pt x="0" y="0"/>
                </a:moveTo>
                <a:lnTo>
                  <a:pt x="2952750" y="0"/>
                </a:lnTo>
                <a:lnTo>
                  <a:pt x="2952750" y="2143125"/>
                </a:lnTo>
                <a:lnTo>
                  <a:pt x="0" y="2143125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9" name="图片占位符 8"/>
          <p:cNvSpPr>
            <a:spLocks noGrp="1"/>
          </p:cNvSpPr>
          <p:nvPr>
            <p:ph type="pic" sz="quarter" idx="11"/>
          </p:nvPr>
        </p:nvSpPr>
        <p:spPr>
          <a:xfrm>
            <a:off x="8310564" y="1619251"/>
            <a:ext cx="2841625" cy="2143125"/>
          </a:xfrm>
          <a:custGeom>
            <a:avLst/>
            <a:gdLst>
              <a:gd name="connsiteX0" fmla="*/ 0 w 2841625"/>
              <a:gd name="connsiteY0" fmla="*/ 0 h 2143125"/>
              <a:gd name="connsiteX1" fmla="*/ 2841625 w 2841625"/>
              <a:gd name="connsiteY1" fmla="*/ 0 h 2143125"/>
              <a:gd name="connsiteX2" fmla="*/ 2841625 w 2841625"/>
              <a:gd name="connsiteY2" fmla="*/ 2143125 h 2143125"/>
              <a:gd name="connsiteX3" fmla="*/ 0 w 2841625"/>
              <a:gd name="connsiteY3" fmla="*/ 2143125 h 2143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41625" h="2143125">
                <a:moveTo>
                  <a:pt x="0" y="0"/>
                </a:moveTo>
                <a:lnTo>
                  <a:pt x="2841625" y="0"/>
                </a:lnTo>
                <a:lnTo>
                  <a:pt x="2841625" y="2143125"/>
                </a:lnTo>
                <a:lnTo>
                  <a:pt x="0" y="2143125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5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图片占位符 7"/>
          <p:cNvSpPr>
            <a:spLocks noGrp="1"/>
          </p:cNvSpPr>
          <p:nvPr>
            <p:ph type="pic" sz="quarter" idx="10"/>
          </p:nvPr>
        </p:nvSpPr>
        <p:spPr>
          <a:xfrm>
            <a:off x="1391244" y="2209536"/>
            <a:ext cx="4342474" cy="2453930"/>
          </a:xfrm>
          <a:custGeom>
            <a:avLst/>
            <a:gdLst>
              <a:gd name="connsiteX0" fmla="*/ 0 w 4342474"/>
              <a:gd name="connsiteY0" fmla="*/ 0 h 2453930"/>
              <a:gd name="connsiteX1" fmla="*/ 4342474 w 4342474"/>
              <a:gd name="connsiteY1" fmla="*/ 0 h 2453930"/>
              <a:gd name="connsiteX2" fmla="*/ 4342474 w 4342474"/>
              <a:gd name="connsiteY2" fmla="*/ 2453930 h 2453930"/>
              <a:gd name="connsiteX3" fmla="*/ 0 w 4342474"/>
              <a:gd name="connsiteY3" fmla="*/ 2453930 h 24539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342474" h="2453930">
                <a:moveTo>
                  <a:pt x="0" y="0"/>
                </a:moveTo>
                <a:lnTo>
                  <a:pt x="4342474" y="0"/>
                </a:lnTo>
                <a:lnTo>
                  <a:pt x="4342474" y="2453930"/>
                </a:lnTo>
                <a:lnTo>
                  <a:pt x="0" y="245393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5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图片占位符 11"/>
          <p:cNvSpPr>
            <a:spLocks noGrp="1"/>
          </p:cNvSpPr>
          <p:nvPr>
            <p:ph type="pic" sz="quarter" idx="10"/>
          </p:nvPr>
        </p:nvSpPr>
        <p:spPr>
          <a:xfrm>
            <a:off x="1451607" y="2143736"/>
            <a:ext cx="1491254" cy="1491254"/>
          </a:xfrm>
          <a:custGeom>
            <a:avLst/>
            <a:gdLst>
              <a:gd name="connsiteX0" fmla="*/ 745627 w 1491254"/>
              <a:gd name="connsiteY0" fmla="*/ 0 h 1491254"/>
              <a:gd name="connsiteX1" fmla="*/ 1491254 w 1491254"/>
              <a:gd name="connsiteY1" fmla="*/ 745627 h 1491254"/>
              <a:gd name="connsiteX2" fmla="*/ 745627 w 1491254"/>
              <a:gd name="connsiteY2" fmla="*/ 1491254 h 1491254"/>
              <a:gd name="connsiteX3" fmla="*/ 0 w 1491254"/>
              <a:gd name="connsiteY3" fmla="*/ 745627 h 1491254"/>
              <a:gd name="connsiteX4" fmla="*/ 745627 w 1491254"/>
              <a:gd name="connsiteY4" fmla="*/ 0 h 14912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91254" h="1491254">
                <a:moveTo>
                  <a:pt x="745627" y="0"/>
                </a:moveTo>
                <a:cubicBezTo>
                  <a:pt x="1157425" y="0"/>
                  <a:pt x="1491254" y="333829"/>
                  <a:pt x="1491254" y="745627"/>
                </a:cubicBezTo>
                <a:cubicBezTo>
                  <a:pt x="1491254" y="1157425"/>
                  <a:pt x="1157425" y="1491254"/>
                  <a:pt x="745627" y="1491254"/>
                </a:cubicBezTo>
                <a:cubicBezTo>
                  <a:pt x="333829" y="1491254"/>
                  <a:pt x="0" y="1157425"/>
                  <a:pt x="0" y="745627"/>
                </a:cubicBezTo>
                <a:cubicBezTo>
                  <a:pt x="0" y="333829"/>
                  <a:pt x="333829" y="0"/>
                  <a:pt x="745627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3" name="图片占位符 12"/>
          <p:cNvSpPr>
            <a:spLocks noGrp="1"/>
          </p:cNvSpPr>
          <p:nvPr>
            <p:ph type="pic" sz="quarter" idx="11"/>
          </p:nvPr>
        </p:nvSpPr>
        <p:spPr>
          <a:xfrm>
            <a:off x="4050784" y="3953598"/>
            <a:ext cx="1491254" cy="1491254"/>
          </a:xfrm>
          <a:custGeom>
            <a:avLst/>
            <a:gdLst>
              <a:gd name="connsiteX0" fmla="*/ 745627 w 1491254"/>
              <a:gd name="connsiteY0" fmla="*/ 0 h 1491254"/>
              <a:gd name="connsiteX1" fmla="*/ 1491254 w 1491254"/>
              <a:gd name="connsiteY1" fmla="*/ 745627 h 1491254"/>
              <a:gd name="connsiteX2" fmla="*/ 745627 w 1491254"/>
              <a:gd name="connsiteY2" fmla="*/ 1491254 h 1491254"/>
              <a:gd name="connsiteX3" fmla="*/ 0 w 1491254"/>
              <a:gd name="connsiteY3" fmla="*/ 745627 h 1491254"/>
              <a:gd name="connsiteX4" fmla="*/ 745627 w 1491254"/>
              <a:gd name="connsiteY4" fmla="*/ 0 h 14912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91254" h="1491254">
                <a:moveTo>
                  <a:pt x="745627" y="0"/>
                </a:moveTo>
                <a:cubicBezTo>
                  <a:pt x="1157425" y="0"/>
                  <a:pt x="1491254" y="333829"/>
                  <a:pt x="1491254" y="745627"/>
                </a:cubicBezTo>
                <a:cubicBezTo>
                  <a:pt x="1491254" y="1157425"/>
                  <a:pt x="1157425" y="1491254"/>
                  <a:pt x="745627" y="1491254"/>
                </a:cubicBezTo>
                <a:cubicBezTo>
                  <a:pt x="333829" y="1491254"/>
                  <a:pt x="0" y="1157425"/>
                  <a:pt x="0" y="745627"/>
                </a:cubicBezTo>
                <a:cubicBezTo>
                  <a:pt x="0" y="333829"/>
                  <a:pt x="333829" y="0"/>
                  <a:pt x="745627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4" name="图片占位符 13"/>
          <p:cNvSpPr>
            <a:spLocks noGrp="1"/>
          </p:cNvSpPr>
          <p:nvPr>
            <p:ph type="pic" sz="quarter" idx="12"/>
          </p:nvPr>
        </p:nvSpPr>
        <p:spPr>
          <a:xfrm>
            <a:off x="6649961" y="2143736"/>
            <a:ext cx="1491254" cy="1491254"/>
          </a:xfrm>
          <a:custGeom>
            <a:avLst/>
            <a:gdLst>
              <a:gd name="connsiteX0" fmla="*/ 745627 w 1491254"/>
              <a:gd name="connsiteY0" fmla="*/ 0 h 1491254"/>
              <a:gd name="connsiteX1" fmla="*/ 1491254 w 1491254"/>
              <a:gd name="connsiteY1" fmla="*/ 745627 h 1491254"/>
              <a:gd name="connsiteX2" fmla="*/ 745627 w 1491254"/>
              <a:gd name="connsiteY2" fmla="*/ 1491254 h 1491254"/>
              <a:gd name="connsiteX3" fmla="*/ 0 w 1491254"/>
              <a:gd name="connsiteY3" fmla="*/ 745627 h 1491254"/>
              <a:gd name="connsiteX4" fmla="*/ 745627 w 1491254"/>
              <a:gd name="connsiteY4" fmla="*/ 0 h 14912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91254" h="1491254">
                <a:moveTo>
                  <a:pt x="745627" y="0"/>
                </a:moveTo>
                <a:cubicBezTo>
                  <a:pt x="1157425" y="0"/>
                  <a:pt x="1491254" y="333829"/>
                  <a:pt x="1491254" y="745627"/>
                </a:cubicBezTo>
                <a:cubicBezTo>
                  <a:pt x="1491254" y="1157425"/>
                  <a:pt x="1157425" y="1491254"/>
                  <a:pt x="745627" y="1491254"/>
                </a:cubicBezTo>
                <a:cubicBezTo>
                  <a:pt x="333829" y="1491254"/>
                  <a:pt x="0" y="1157425"/>
                  <a:pt x="0" y="745627"/>
                </a:cubicBezTo>
                <a:cubicBezTo>
                  <a:pt x="0" y="333829"/>
                  <a:pt x="333829" y="0"/>
                  <a:pt x="745627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5" name="图片占位符 14"/>
          <p:cNvSpPr>
            <a:spLocks noGrp="1"/>
          </p:cNvSpPr>
          <p:nvPr>
            <p:ph type="pic" sz="quarter" idx="13"/>
          </p:nvPr>
        </p:nvSpPr>
        <p:spPr>
          <a:xfrm>
            <a:off x="9249139" y="3953598"/>
            <a:ext cx="1491254" cy="1491254"/>
          </a:xfrm>
          <a:custGeom>
            <a:avLst/>
            <a:gdLst>
              <a:gd name="connsiteX0" fmla="*/ 745627 w 1491254"/>
              <a:gd name="connsiteY0" fmla="*/ 0 h 1491254"/>
              <a:gd name="connsiteX1" fmla="*/ 1491254 w 1491254"/>
              <a:gd name="connsiteY1" fmla="*/ 745627 h 1491254"/>
              <a:gd name="connsiteX2" fmla="*/ 745627 w 1491254"/>
              <a:gd name="connsiteY2" fmla="*/ 1491254 h 1491254"/>
              <a:gd name="connsiteX3" fmla="*/ 0 w 1491254"/>
              <a:gd name="connsiteY3" fmla="*/ 745627 h 1491254"/>
              <a:gd name="connsiteX4" fmla="*/ 745627 w 1491254"/>
              <a:gd name="connsiteY4" fmla="*/ 0 h 14912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91254" h="1491254">
                <a:moveTo>
                  <a:pt x="745627" y="0"/>
                </a:moveTo>
                <a:cubicBezTo>
                  <a:pt x="1157425" y="0"/>
                  <a:pt x="1491254" y="333829"/>
                  <a:pt x="1491254" y="745627"/>
                </a:cubicBezTo>
                <a:cubicBezTo>
                  <a:pt x="1491254" y="1157425"/>
                  <a:pt x="1157425" y="1491254"/>
                  <a:pt x="745627" y="1491254"/>
                </a:cubicBezTo>
                <a:cubicBezTo>
                  <a:pt x="333829" y="1491254"/>
                  <a:pt x="0" y="1157425"/>
                  <a:pt x="0" y="745627"/>
                </a:cubicBezTo>
                <a:cubicBezTo>
                  <a:pt x="0" y="333829"/>
                  <a:pt x="333829" y="0"/>
                  <a:pt x="745627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5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2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>
          <a:xfrm>
            <a:off x="8325228" y="6545425"/>
            <a:ext cx="77513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模板下载：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www.1ppt.com/moban/     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行业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www.1ppt.com/hangye/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节日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www.1ppt.com/jieri/           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素材下载：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www.1ppt.com/sucai/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背景图片：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www.1ppt.com/beijing/      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图表下载：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www.1ppt.com/tubiao/     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优秀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www.1ppt.com/xiazai/        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教程： 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www.1ppt.com/powerpoint/     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Word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教程： 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www.1ppt.com/word/              Excel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教程：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www.1ppt.com/excel/ 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资料下载：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www.1ppt.com/ziliao/                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课件下载：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www.1ppt.com/kejian/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范文下载：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www.1ppt.com/fanwen/             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试卷下载：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www.1ppt.com/shiti/ 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教案下载：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www.1ppt.com/jiaoan/  </a:t>
            </a:r>
            <a:r>
              <a:rPr lang="en-US" altLang="zh-CN" sz="100" dirty="0" smtClea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     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zh-CN" altLang="en-US" sz="100" dirty="0" smtClea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字体下载：</a:t>
            </a:r>
            <a:r>
              <a:rPr lang="en-US" altLang="zh-CN" sz="100" dirty="0" smtClea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www.1ppt.com/ziti/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 </a:t>
            </a:r>
            <a:endParaRPr lang="zh-CN" altLang="en-US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矩形 1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Requires="p14">
      <p:transition spd="slow" p14:dur="225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4.jpe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12.xml"/><Relationship Id="rId8" Type="http://schemas.openxmlformats.org/officeDocument/2006/relationships/tags" Target="../tags/tag11.xml"/><Relationship Id="rId7" Type="http://schemas.openxmlformats.org/officeDocument/2006/relationships/tags" Target="../tags/tag10.xml"/><Relationship Id="rId6" Type="http://schemas.openxmlformats.org/officeDocument/2006/relationships/tags" Target="../tags/tag9.xml"/><Relationship Id="rId5" Type="http://schemas.openxmlformats.org/officeDocument/2006/relationships/tags" Target="../tags/tag8.xml"/><Relationship Id="rId4" Type="http://schemas.openxmlformats.org/officeDocument/2006/relationships/tags" Target="../tags/tag7.xml"/><Relationship Id="rId3" Type="http://schemas.openxmlformats.org/officeDocument/2006/relationships/tags" Target="../tags/tag6.xml"/><Relationship Id="rId20" Type="http://schemas.openxmlformats.org/officeDocument/2006/relationships/notesSlide" Target="../notesSlides/notesSlide2.xml"/><Relationship Id="rId2" Type="http://schemas.openxmlformats.org/officeDocument/2006/relationships/tags" Target="../tags/tag5.xml"/><Relationship Id="rId19" Type="http://schemas.openxmlformats.org/officeDocument/2006/relationships/slideLayout" Target="../slideLayouts/slideLayout2.xml"/><Relationship Id="rId18" Type="http://schemas.openxmlformats.org/officeDocument/2006/relationships/tags" Target="../tags/tag21.xml"/><Relationship Id="rId17" Type="http://schemas.openxmlformats.org/officeDocument/2006/relationships/tags" Target="../tags/tag20.xml"/><Relationship Id="rId16" Type="http://schemas.openxmlformats.org/officeDocument/2006/relationships/tags" Target="../tags/tag19.xml"/><Relationship Id="rId15" Type="http://schemas.openxmlformats.org/officeDocument/2006/relationships/tags" Target="../tags/tag18.xml"/><Relationship Id="rId14" Type="http://schemas.openxmlformats.org/officeDocument/2006/relationships/tags" Target="../tags/tag17.xml"/><Relationship Id="rId13" Type="http://schemas.openxmlformats.org/officeDocument/2006/relationships/tags" Target="../tags/tag16.xml"/><Relationship Id="rId12" Type="http://schemas.openxmlformats.org/officeDocument/2006/relationships/tags" Target="../tags/tag15.xml"/><Relationship Id="rId11" Type="http://schemas.openxmlformats.org/officeDocument/2006/relationships/tags" Target="../tags/tag14.xml"/><Relationship Id="rId10" Type="http://schemas.openxmlformats.org/officeDocument/2006/relationships/tags" Target="../tags/tag13.xml"/><Relationship Id="rId1" Type="http://schemas.openxmlformats.org/officeDocument/2006/relationships/tags" Target="../tags/tag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5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6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7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5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24.xml"/><Relationship Id="rId2" Type="http://schemas.openxmlformats.org/officeDocument/2006/relationships/tags" Target="../tags/tag23.xml"/><Relationship Id="rId1" Type="http://schemas.openxmlformats.org/officeDocument/2006/relationships/tags" Target="../tags/tag2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726971" y="4197858"/>
            <a:ext cx="3167652" cy="172780"/>
            <a:chOff x="2726971" y="3520948"/>
            <a:chExt cx="3167652" cy="172780"/>
          </a:xfrm>
        </p:grpSpPr>
        <p:sp>
          <p:nvSpPr>
            <p:cNvPr id="9" name="PA_矩形 6"/>
            <p:cNvSpPr/>
            <p:nvPr>
              <p:custDataLst>
                <p:tags r:id="rId1"/>
              </p:custDataLst>
            </p:nvPr>
          </p:nvSpPr>
          <p:spPr>
            <a:xfrm rot="2700000">
              <a:off x="4245793" y="3520948"/>
              <a:ext cx="172780" cy="17278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cxnSp>
          <p:nvCxnSpPr>
            <p:cNvPr id="10" name="PA_直接连接符 8"/>
            <p:cNvCxnSpPr/>
            <p:nvPr>
              <p:custDataLst>
                <p:tags r:id="rId2"/>
              </p:custDataLst>
            </p:nvPr>
          </p:nvCxnSpPr>
          <p:spPr>
            <a:xfrm flipH="1">
              <a:off x="2726971" y="3607338"/>
              <a:ext cx="1367849" cy="0"/>
            </a:xfrm>
            <a:prstGeom prst="line">
              <a:avLst/>
            </a:prstGeom>
            <a:solidFill>
              <a:schemeClr val="bg1"/>
            </a:solidFill>
            <a:ln>
              <a:gradFill flip="none" rotWithShape="1"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PA_直接连接符 9"/>
            <p:cNvCxnSpPr/>
            <p:nvPr>
              <p:custDataLst>
                <p:tags r:id="rId3"/>
              </p:custDataLst>
            </p:nvPr>
          </p:nvCxnSpPr>
          <p:spPr>
            <a:xfrm flipH="1">
              <a:off x="4584367" y="3607338"/>
              <a:ext cx="1310256" cy="0"/>
            </a:xfrm>
            <a:prstGeom prst="line">
              <a:avLst/>
            </a:prstGeom>
            <a:solidFill>
              <a:schemeClr val="bg1"/>
            </a:solidFill>
            <a:ln>
              <a:gradFill flip="none" rotWithShape="1">
                <a:gsLst>
                  <a:gs pos="100000">
                    <a:schemeClr val="accent1">
                      <a:lumMod val="5000"/>
                      <a:lumOff val="95000"/>
                    </a:schemeClr>
                  </a:gs>
                  <a:gs pos="0">
                    <a:schemeClr val="bg1">
                      <a:alpha val="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" name="文本框 11"/>
          <p:cNvSpPr txBox="1"/>
          <p:nvPr/>
        </p:nvSpPr>
        <p:spPr>
          <a:xfrm>
            <a:off x="624222" y="3080053"/>
            <a:ext cx="7373150" cy="9220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sz="5400" b="0" i="0" u="none" strike="noStrike" kern="1200" cap="none" spc="100" normalizeH="0" baseline="0" noProof="0" dirty="0" smtClean="0">
                <a:ln>
                  <a:noFill/>
                </a:ln>
                <a:solidFill>
                  <a:prstClr val="white"/>
                </a:solidFill>
                <a:effectLst>
                  <a:outerShdw blurRad="88900" dist="50800" dir="2700000" algn="tl" rotWithShape="0">
                    <a:prstClr val="black">
                      <a:alpha val="65000"/>
                    </a:prstClr>
                  </a:outerShdw>
                </a:effectLst>
                <a:uLnTx/>
                <a:uFillTx/>
                <a:cs typeface="+mn-ea"/>
                <a:sym typeface="+mn-lt"/>
              </a:rPr>
              <a:t>模块一  认识</a:t>
            </a:r>
            <a:r>
              <a:rPr kumimoji="0" lang="en-US" altLang="zh-CN" sz="5400" b="0" i="0" u="none" strike="noStrike" kern="1200" cap="none" spc="100" normalizeH="0" baseline="0" noProof="0" dirty="0" smtClean="0">
                <a:ln>
                  <a:noFill/>
                </a:ln>
                <a:solidFill>
                  <a:prstClr val="white"/>
                </a:solidFill>
                <a:effectLst>
                  <a:outerShdw blurRad="88900" dist="50800" dir="2700000" algn="tl" rotWithShape="0">
                    <a:prstClr val="black">
                      <a:alpha val="65000"/>
                    </a:prstClr>
                  </a:outerShdw>
                </a:effectLst>
                <a:uLnTx/>
                <a:uFillTx/>
                <a:cs typeface="+mn-ea"/>
                <a:sym typeface="+mn-lt"/>
              </a:rPr>
              <a:t>Java EE</a:t>
            </a:r>
            <a:endParaRPr kumimoji="0" lang="en-US" altLang="zh-CN" sz="5400" b="0" i="0" u="none" strike="noStrike" kern="1200" cap="none" spc="100" normalizeH="0" baseline="0" noProof="0" dirty="0" smtClean="0">
              <a:ln>
                <a:noFill/>
              </a:ln>
              <a:solidFill>
                <a:prstClr val="white"/>
              </a:solidFill>
              <a:effectLst>
                <a:outerShdw blurRad="88900" dist="50800" dir="2700000" algn="tl" rotWithShape="0">
                  <a:prstClr val="black">
                    <a:alpha val="65000"/>
                  </a:prstClr>
                </a:outerShdw>
              </a:effectLst>
              <a:uLnTx/>
              <a:uFillTx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5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" name="组合 46"/>
          <p:cNvGrpSpPr/>
          <p:nvPr/>
        </p:nvGrpSpPr>
        <p:grpSpPr>
          <a:xfrm>
            <a:off x="0" y="687070"/>
            <a:ext cx="12192965" cy="694056"/>
            <a:chOff x="0" y="623570"/>
            <a:chExt cx="12192965" cy="694056"/>
          </a:xfrm>
        </p:grpSpPr>
        <p:cxnSp>
          <p:nvCxnSpPr>
            <p:cNvPr id="48" name="直接连接符 47"/>
            <p:cNvCxnSpPr/>
            <p:nvPr/>
          </p:nvCxnSpPr>
          <p:spPr>
            <a:xfrm>
              <a:off x="0" y="1016000"/>
              <a:ext cx="10147300" cy="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/>
            <p:cNvCxnSpPr/>
            <p:nvPr/>
          </p:nvCxnSpPr>
          <p:spPr>
            <a:xfrm flipH="1">
              <a:off x="10147300" y="723900"/>
              <a:ext cx="183606" cy="29210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/>
            <p:nvPr/>
          </p:nvCxnSpPr>
          <p:spPr>
            <a:xfrm>
              <a:off x="10330906" y="723900"/>
              <a:ext cx="134257" cy="544513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/>
            <p:cNvCxnSpPr/>
            <p:nvPr/>
          </p:nvCxnSpPr>
          <p:spPr>
            <a:xfrm flipH="1">
              <a:off x="10465163" y="976313"/>
              <a:ext cx="183606" cy="29210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/>
            <p:cNvCxnSpPr/>
            <p:nvPr/>
          </p:nvCxnSpPr>
          <p:spPr>
            <a:xfrm>
              <a:off x="10648769" y="976313"/>
              <a:ext cx="75967" cy="341313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/>
            <p:cNvCxnSpPr/>
            <p:nvPr/>
          </p:nvCxnSpPr>
          <p:spPr>
            <a:xfrm flipH="1">
              <a:off x="10724736" y="632460"/>
              <a:ext cx="194738" cy="67564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/>
            <p:cNvCxnSpPr/>
            <p:nvPr/>
          </p:nvCxnSpPr>
          <p:spPr>
            <a:xfrm>
              <a:off x="10919474" y="623570"/>
              <a:ext cx="87099" cy="39243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/>
            <p:cNvCxnSpPr/>
            <p:nvPr/>
          </p:nvCxnSpPr>
          <p:spPr>
            <a:xfrm>
              <a:off x="11004965" y="1016000"/>
              <a:ext cx="1188000" cy="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7" name="文本框 56"/>
          <p:cNvSpPr txBox="1"/>
          <p:nvPr/>
        </p:nvSpPr>
        <p:spPr>
          <a:xfrm>
            <a:off x="625475" y="302260"/>
            <a:ext cx="4358640" cy="52197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2. </a:t>
            </a:r>
            <a:r>
              <a:rPr kumimoji="0" lang="zh-CN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了解</a:t>
            </a:r>
            <a:r>
              <a:rPr kumimoji="0" lang="en-US" altLang="zh-CN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Java</a:t>
            </a:r>
            <a:r>
              <a:rPr kumimoji="0" lang="zh-CN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EE</a:t>
            </a:r>
            <a:r>
              <a:rPr kumimoji="0" lang="zh-CN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应用技术</a:t>
            </a:r>
            <a:endParaRPr kumimoji="0" lang="zh-CN" altLang="en-US" sz="2800" b="0" i="0" u="none" strike="noStrike" kern="120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88315" y="1477645"/>
            <a:ext cx="10974705" cy="50311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chemeClr val="bg1"/>
                </a:solidFill>
              </a:rPr>
              <a:t>（</a:t>
            </a:r>
            <a:r>
              <a:rPr lang="en-US" altLang="zh-CN" sz="2400" b="1">
                <a:solidFill>
                  <a:schemeClr val="bg1"/>
                </a:solidFill>
              </a:rPr>
              <a:t>1</a:t>
            </a:r>
            <a:r>
              <a:rPr lang="zh-CN" altLang="en-US" sz="2400" b="1">
                <a:solidFill>
                  <a:schemeClr val="bg1"/>
                </a:solidFill>
              </a:rPr>
              <a:t>）Java EE 的 MVC 分层模式</a:t>
            </a:r>
            <a:endParaRPr lang="zh-CN" altLang="en-US" sz="2400" b="1">
              <a:solidFill>
                <a:schemeClr val="bg1"/>
              </a:solidFill>
            </a:endParaRPr>
          </a:p>
          <a:p>
            <a:r>
              <a:rPr lang="zh-CN" altLang="en-US">
                <a:solidFill>
                  <a:schemeClr val="bg1"/>
                </a:solidFill>
              </a:rPr>
              <a:t>       </a:t>
            </a:r>
            <a:endParaRPr lang="zh-CN" altLang="en-US">
              <a:solidFill>
                <a:schemeClr val="bg1"/>
              </a:solidFill>
            </a:endParaRPr>
          </a:p>
          <a:p>
            <a:pPr fontAlgn="auto">
              <a:lnSpc>
                <a:spcPct val="150000"/>
              </a:lnSpc>
            </a:pPr>
            <a:r>
              <a:rPr lang="zh-CN" altLang="en-US">
                <a:solidFill>
                  <a:schemeClr val="bg1"/>
                </a:solidFill>
              </a:rPr>
              <a:t>       在整个 Java EE 中最核心的设计模式是 MVC（Model-View-Controller） ，该框架</a:t>
            </a:r>
            <a:endParaRPr lang="zh-CN" altLang="en-US">
              <a:solidFill>
                <a:schemeClr val="bg1"/>
              </a:solidFill>
            </a:endParaRPr>
          </a:p>
          <a:p>
            <a:pPr fontAlgn="auto">
              <a:lnSpc>
                <a:spcPct val="150000"/>
              </a:lnSpc>
            </a:pPr>
            <a:r>
              <a:rPr lang="zh-CN" altLang="en-US">
                <a:solidFill>
                  <a:schemeClr val="bg1"/>
                </a:solidFill>
              </a:rPr>
              <a:t>将应用程序的输入、处理和输出三种逻辑进行分层开发，即模型层（Model） 、视图层</a:t>
            </a:r>
            <a:endParaRPr lang="zh-CN" altLang="en-US">
              <a:solidFill>
                <a:schemeClr val="bg1"/>
              </a:solidFill>
            </a:endParaRPr>
          </a:p>
          <a:p>
            <a:pPr fontAlgn="auto">
              <a:lnSpc>
                <a:spcPct val="150000"/>
              </a:lnSpc>
            </a:pPr>
            <a:r>
              <a:rPr lang="zh-CN" altLang="en-US">
                <a:solidFill>
                  <a:schemeClr val="bg1"/>
                </a:solidFill>
              </a:rPr>
              <a:t>（View）和控制器层（Controller） 。</a:t>
            </a:r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5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" name="组合 46"/>
          <p:cNvGrpSpPr/>
          <p:nvPr/>
        </p:nvGrpSpPr>
        <p:grpSpPr>
          <a:xfrm>
            <a:off x="0" y="687070"/>
            <a:ext cx="12192965" cy="694056"/>
            <a:chOff x="0" y="623570"/>
            <a:chExt cx="12192965" cy="694056"/>
          </a:xfrm>
        </p:grpSpPr>
        <p:cxnSp>
          <p:nvCxnSpPr>
            <p:cNvPr id="48" name="直接连接符 47"/>
            <p:cNvCxnSpPr/>
            <p:nvPr/>
          </p:nvCxnSpPr>
          <p:spPr>
            <a:xfrm>
              <a:off x="0" y="1016000"/>
              <a:ext cx="10147300" cy="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/>
            <p:cNvCxnSpPr/>
            <p:nvPr/>
          </p:nvCxnSpPr>
          <p:spPr>
            <a:xfrm flipH="1">
              <a:off x="10147300" y="723900"/>
              <a:ext cx="183606" cy="29210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/>
            <p:nvPr/>
          </p:nvCxnSpPr>
          <p:spPr>
            <a:xfrm>
              <a:off x="10330906" y="723900"/>
              <a:ext cx="134257" cy="544513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/>
            <p:cNvCxnSpPr/>
            <p:nvPr/>
          </p:nvCxnSpPr>
          <p:spPr>
            <a:xfrm flipH="1">
              <a:off x="10465163" y="976313"/>
              <a:ext cx="183606" cy="29210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/>
            <p:cNvCxnSpPr/>
            <p:nvPr/>
          </p:nvCxnSpPr>
          <p:spPr>
            <a:xfrm>
              <a:off x="10648769" y="976313"/>
              <a:ext cx="75967" cy="341313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/>
            <p:cNvCxnSpPr/>
            <p:nvPr/>
          </p:nvCxnSpPr>
          <p:spPr>
            <a:xfrm flipH="1">
              <a:off x="10724736" y="632460"/>
              <a:ext cx="194738" cy="67564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/>
            <p:cNvCxnSpPr/>
            <p:nvPr/>
          </p:nvCxnSpPr>
          <p:spPr>
            <a:xfrm>
              <a:off x="10919474" y="623570"/>
              <a:ext cx="87099" cy="39243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/>
            <p:cNvCxnSpPr/>
            <p:nvPr/>
          </p:nvCxnSpPr>
          <p:spPr>
            <a:xfrm>
              <a:off x="11004965" y="1016000"/>
              <a:ext cx="1188000" cy="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7" name="文本框 56"/>
          <p:cNvSpPr txBox="1"/>
          <p:nvPr/>
        </p:nvSpPr>
        <p:spPr>
          <a:xfrm>
            <a:off x="625475" y="302260"/>
            <a:ext cx="4358640" cy="52197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2. </a:t>
            </a:r>
            <a:r>
              <a:rPr kumimoji="0" lang="zh-CN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了解</a:t>
            </a:r>
            <a:r>
              <a:rPr kumimoji="0" lang="en-US" altLang="zh-CN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Java</a:t>
            </a:r>
            <a:r>
              <a:rPr kumimoji="0" lang="zh-CN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EE</a:t>
            </a:r>
            <a:r>
              <a:rPr kumimoji="0" lang="zh-CN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应用技术</a:t>
            </a:r>
            <a:endParaRPr kumimoji="0" lang="zh-CN" altLang="en-US" sz="2800" b="0" i="0" u="none" strike="noStrike" kern="120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88315" y="1477645"/>
            <a:ext cx="10974705" cy="64623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chemeClr val="bg1"/>
                </a:solidFill>
              </a:rPr>
              <a:t>（</a:t>
            </a:r>
            <a:r>
              <a:rPr lang="en-US" altLang="zh-CN" sz="2400" b="1">
                <a:solidFill>
                  <a:schemeClr val="bg1"/>
                </a:solidFill>
              </a:rPr>
              <a:t>2</a:t>
            </a:r>
            <a:r>
              <a:rPr lang="zh-CN" altLang="en-US" sz="2400" b="1">
                <a:solidFill>
                  <a:schemeClr val="bg1"/>
                </a:solidFill>
              </a:rPr>
              <a:t>）Java EE 开发的主要技术</a:t>
            </a:r>
            <a:endParaRPr lang="zh-CN" altLang="en-US" sz="2400" b="1">
              <a:solidFill>
                <a:schemeClr val="bg1"/>
              </a:solidFill>
            </a:endParaRPr>
          </a:p>
          <a:p>
            <a:r>
              <a:rPr lang="zh-CN" altLang="en-US">
                <a:solidFill>
                  <a:schemeClr val="bg1"/>
                </a:solidFill>
              </a:rPr>
              <a:t>       </a:t>
            </a:r>
            <a:endParaRPr lang="zh-CN" altLang="en-US">
              <a:solidFill>
                <a:schemeClr val="bg1"/>
              </a:solidFill>
            </a:endParaRPr>
          </a:p>
          <a:p>
            <a:pPr fontAlgn="auto">
              <a:lnSpc>
                <a:spcPct val="150000"/>
              </a:lnSpc>
            </a:pPr>
            <a:r>
              <a:rPr lang="zh-CN" altLang="en-US">
                <a:solidFill>
                  <a:schemeClr val="bg1"/>
                </a:solidFill>
              </a:rPr>
              <a:t>     </a:t>
            </a:r>
            <a:r>
              <a:rPr lang="zh-CN" altLang="en-US" sz="2000" b="1">
                <a:solidFill>
                  <a:schemeClr val="bg1"/>
                </a:solidFill>
              </a:rPr>
              <a:t> HTML 与 CSS</a:t>
            </a:r>
            <a:endParaRPr lang="zh-CN" altLang="en-US" sz="2000" b="1">
              <a:solidFill>
                <a:schemeClr val="bg1"/>
              </a:solidFill>
            </a:endParaRPr>
          </a:p>
          <a:p>
            <a:pPr lvl="2" fontAlgn="auto">
              <a:lnSpc>
                <a:spcPct val="150000"/>
              </a:lnSpc>
            </a:pPr>
            <a:r>
              <a:rPr lang="zh-CN" altLang="en-US">
                <a:solidFill>
                  <a:schemeClr val="bg1"/>
                </a:solidFill>
              </a:rPr>
              <a:t>HTML 称为超文本标记语言，是一种标识性的语言。它包括一系列标签，通过这些标签可以将网络上的文档格式统一，使分散的 Internet 资源连接为一个逻辑整体。HTML 文本是由 HTML 命令组成的描述性文本，HTML 命令可以说明文字、图形、动画、声音、表格、链接等。</a:t>
            </a:r>
            <a:endParaRPr lang="zh-CN" altLang="en-US">
              <a:solidFill>
                <a:schemeClr val="bg1"/>
              </a:solidFill>
            </a:endParaRPr>
          </a:p>
          <a:p>
            <a:pPr lvl="2" fontAlgn="auto">
              <a:lnSpc>
                <a:spcPct val="150000"/>
              </a:lnSpc>
            </a:pPr>
            <a:r>
              <a:rPr lang="zh-CN" altLang="en-US">
                <a:solidFill>
                  <a:schemeClr val="bg1"/>
                </a:solidFill>
              </a:rPr>
              <a:t>层叠样式表（Cascading Style Sheets）是一种用来表现 HTML（标准通用标记语言的一个应用） XML（标准通用标记语言的一个子集）等文件样式的计算机语言。CSS 不仅可以静态地修饰网页，还可以配合各种脚本语言动态地对网页各元素进行格式化。</a:t>
            </a:r>
            <a:endParaRPr lang="zh-CN" altLang="en-US">
              <a:solidFill>
                <a:schemeClr val="bg1"/>
              </a:solidFill>
            </a:endParaRPr>
          </a:p>
          <a:p>
            <a:pPr lvl="2"/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5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" name="组合 46"/>
          <p:cNvGrpSpPr/>
          <p:nvPr/>
        </p:nvGrpSpPr>
        <p:grpSpPr>
          <a:xfrm>
            <a:off x="0" y="687070"/>
            <a:ext cx="12192965" cy="694056"/>
            <a:chOff x="0" y="623570"/>
            <a:chExt cx="12192965" cy="694056"/>
          </a:xfrm>
        </p:grpSpPr>
        <p:cxnSp>
          <p:nvCxnSpPr>
            <p:cNvPr id="48" name="直接连接符 47"/>
            <p:cNvCxnSpPr/>
            <p:nvPr/>
          </p:nvCxnSpPr>
          <p:spPr>
            <a:xfrm>
              <a:off x="0" y="1016000"/>
              <a:ext cx="10147300" cy="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/>
            <p:cNvCxnSpPr/>
            <p:nvPr/>
          </p:nvCxnSpPr>
          <p:spPr>
            <a:xfrm flipH="1">
              <a:off x="10147300" y="723900"/>
              <a:ext cx="183606" cy="29210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/>
            <p:nvPr/>
          </p:nvCxnSpPr>
          <p:spPr>
            <a:xfrm>
              <a:off x="10330906" y="723900"/>
              <a:ext cx="134257" cy="544513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/>
            <p:cNvCxnSpPr/>
            <p:nvPr/>
          </p:nvCxnSpPr>
          <p:spPr>
            <a:xfrm flipH="1">
              <a:off x="10465163" y="976313"/>
              <a:ext cx="183606" cy="29210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/>
            <p:cNvCxnSpPr/>
            <p:nvPr/>
          </p:nvCxnSpPr>
          <p:spPr>
            <a:xfrm>
              <a:off x="10648769" y="976313"/>
              <a:ext cx="75967" cy="341313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/>
            <p:cNvCxnSpPr/>
            <p:nvPr/>
          </p:nvCxnSpPr>
          <p:spPr>
            <a:xfrm flipH="1">
              <a:off x="10724736" y="632460"/>
              <a:ext cx="194738" cy="67564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/>
            <p:cNvCxnSpPr/>
            <p:nvPr/>
          </p:nvCxnSpPr>
          <p:spPr>
            <a:xfrm>
              <a:off x="10919474" y="623570"/>
              <a:ext cx="87099" cy="39243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/>
            <p:cNvCxnSpPr/>
            <p:nvPr/>
          </p:nvCxnSpPr>
          <p:spPr>
            <a:xfrm>
              <a:off x="11004965" y="1016000"/>
              <a:ext cx="1188000" cy="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7" name="文本框 56"/>
          <p:cNvSpPr txBox="1"/>
          <p:nvPr/>
        </p:nvSpPr>
        <p:spPr>
          <a:xfrm>
            <a:off x="625475" y="302260"/>
            <a:ext cx="4358640" cy="52197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2. </a:t>
            </a:r>
            <a:r>
              <a:rPr kumimoji="0" lang="zh-CN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了解</a:t>
            </a:r>
            <a:r>
              <a:rPr kumimoji="0" lang="en-US" altLang="zh-CN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Java</a:t>
            </a:r>
            <a:r>
              <a:rPr kumimoji="0" lang="zh-CN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EE</a:t>
            </a:r>
            <a:r>
              <a:rPr kumimoji="0" lang="zh-CN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应用技术</a:t>
            </a:r>
            <a:endParaRPr kumimoji="0" lang="zh-CN" altLang="en-US" sz="2800" b="0" i="0" u="none" strike="noStrike" kern="120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88315" y="1477645"/>
            <a:ext cx="10974705" cy="52158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chemeClr val="bg1"/>
                </a:solidFill>
              </a:rPr>
              <a:t>（</a:t>
            </a:r>
            <a:r>
              <a:rPr lang="en-US" altLang="zh-CN" sz="2400" b="1">
                <a:solidFill>
                  <a:schemeClr val="bg1"/>
                </a:solidFill>
              </a:rPr>
              <a:t>2</a:t>
            </a:r>
            <a:r>
              <a:rPr lang="zh-CN" altLang="en-US" sz="2400" b="1">
                <a:solidFill>
                  <a:schemeClr val="bg1"/>
                </a:solidFill>
              </a:rPr>
              <a:t>）Java EE 开发的主要技术</a:t>
            </a:r>
            <a:endParaRPr lang="zh-CN" altLang="en-US" sz="2400" b="1">
              <a:solidFill>
                <a:schemeClr val="bg1"/>
              </a:solidFill>
            </a:endParaRPr>
          </a:p>
          <a:p>
            <a:r>
              <a:rPr lang="zh-CN" altLang="en-US">
                <a:solidFill>
                  <a:schemeClr val="bg1"/>
                </a:solidFill>
              </a:rPr>
              <a:t>       </a:t>
            </a:r>
            <a:endParaRPr lang="zh-CN" altLang="en-US">
              <a:solidFill>
                <a:schemeClr val="bg1"/>
              </a:solidFill>
            </a:endParaRPr>
          </a:p>
          <a:p>
            <a:pPr fontAlgn="auto">
              <a:lnSpc>
                <a:spcPct val="150000"/>
              </a:lnSpc>
            </a:pPr>
            <a:r>
              <a:rPr lang="zh-CN" altLang="en-US">
                <a:solidFill>
                  <a:schemeClr val="bg1"/>
                </a:solidFill>
              </a:rPr>
              <a:t>     </a:t>
            </a:r>
            <a:r>
              <a:rPr lang="zh-CN" altLang="en-US" sz="2000" b="1">
                <a:solidFill>
                  <a:schemeClr val="bg1"/>
                </a:solidFill>
              </a:rPr>
              <a:t> JavaScript</a:t>
            </a:r>
            <a:endParaRPr lang="zh-CN" altLang="en-US" sz="2000" b="1">
              <a:solidFill>
                <a:schemeClr val="bg1"/>
              </a:solidFill>
            </a:endParaRPr>
          </a:p>
          <a:p>
            <a:pPr lvl="2" fontAlgn="auto">
              <a:lnSpc>
                <a:spcPct val="150000"/>
              </a:lnSpc>
            </a:pPr>
            <a:r>
              <a:rPr lang="zh-CN" altLang="en-US">
                <a:solidFill>
                  <a:schemeClr val="bg1"/>
                </a:solidFill>
              </a:rPr>
              <a:t>JavaScript 是一种属于网络的脚本语言，已经被广泛用于 Web 应用开发，常用来为网页添加各式各样的动态功能，为用户提供更流畅美观的浏览效果。通常 JavaScript 脚本是通过嵌入在 HTML 中来实现自身的功能的。</a:t>
            </a:r>
            <a:endParaRPr lang="zh-CN" altLang="en-US">
              <a:solidFill>
                <a:schemeClr val="bg1"/>
              </a:solidFill>
            </a:endParaRPr>
          </a:p>
          <a:p>
            <a:pPr lvl="2"/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5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" name="组合 46"/>
          <p:cNvGrpSpPr/>
          <p:nvPr/>
        </p:nvGrpSpPr>
        <p:grpSpPr>
          <a:xfrm>
            <a:off x="0" y="687070"/>
            <a:ext cx="12192965" cy="694056"/>
            <a:chOff x="0" y="623570"/>
            <a:chExt cx="12192965" cy="694056"/>
          </a:xfrm>
        </p:grpSpPr>
        <p:cxnSp>
          <p:nvCxnSpPr>
            <p:cNvPr id="48" name="直接连接符 47"/>
            <p:cNvCxnSpPr/>
            <p:nvPr/>
          </p:nvCxnSpPr>
          <p:spPr>
            <a:xfrm>
              <a:off x="0" y="1016000"/>
              <a:ext cx="10147300" cy="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/>
            <p:cNvCxnSpPr/>
            <p:nvPr/>
          </p:nvCxnSpPr>
          <p:spPr>
            <a:xfrm flipH="1">
              <a:off x="10147300" y="723900"/>
              <a:ext cx="183606" cy="29210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/>
            <p:nvPr/>
          </p:nvCxnSpPr>
          <p:spPr>
            <a:xfrm>
              <a:off x="10330906" y="723900"/>
              <a:ext cx="134257" cy="544513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/>
            <p:cNvCxnSpPr/>
            <p:nvPr/>
          </p:nvCxnSpPr>
          <p:spPr>
            <a:xfrm flipH="1">
              <a:off x="10465163" y="976313"/>
              <a:ext cx="183606" cy="29210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/>
            <p:cNvCxnSpPr/>
            <p:nvPr/>
          </p:nvCxnSpPr>
          <p:spPr>
            <a:xfrm>
              <a:off x="10648769" y="976313"/>
              <a:ext cx="75967" cy="341313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/>
            <p:cNvCxnSpPr/>
            <p:nvPr/>
          </p:nvCxnSpPr>
          <p:spPr>
            <a:xfrm flipH="1">
              <a:off x="10724736" y="632460"/>
              <a:ext cx="194738" cy="67564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/>
            <p:cNvCxnSpPr/>
            <p:nvPr/>
          </p:nvCxnSpPr>
          <p:spPr>
            <a:xfrm>
              <a:off x="10919474" y="623570"/>
              <a:ext cx="87099" cy="39243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/>
            <p:cNvCxnSpPr/>
            <p:nvPr/>
          </p:nvCxnSpPr>
          <p:spPr>
            <a:xfrm>
              <a:off x="11004965" y="1016000"/>
              <a:ext cx="1188000" cy="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7" name="文本框 56"/>
          <p:cNvSpPr txBox="1"/>
          <p:nvPr/>
        </p:nvSpPr>
        <p:spPr>
          <a:xfrm>
            <a:off x="625475" y="302260"/>
            <a:ext cx="4358640" cy="52197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2. </a:t>
            </a:r>
            <a:r>
              <a:rPr kumimoji="0" lang="zh-CN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了解</a:t>
            </a:r>
            <a:r>
              <a:rPr kumimoji="0" lang="en-US" altLang="zh-CN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Java</a:t>
            </a:r>
            <a:r>
              <a:rPr kumimoji="0" lang="zh-CN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EE</a:t>
            </a:r>
            <a:r>
              <a:rPr kumimoji="0" lang="zh-CN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应用技术</a:t>
            </a:r>
            <a:endParaRPr kumimoji="0" lang="zh-CN" altLang="en-US" sz="2800" b="0" i="0" u="none" strike="noStrike" kern="120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88315" y="1477645"/>
            <a:ext cx="10974705" cy="56311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chemeClr val="bg1"/>
                </a:solidFill>
              </a:rPr>
              <a:t>（</a:t>
            </a:r>
            <a:r>
              <a:rPr lang="en-US" altLang="zh-CN" sz="2400" b="1">
                <a:solidFill>
                  <a:schemeClr val="bg1"/>
                </a:solidFill>
              </a:rPr>
              <a:t>2</a:t>
            </a:r>
            <a:r>
              <a:rPr lang="zh-CN" altLang="en-US" sz="2400" b="1">
                <a:solidFill>
                  <a:schemeClr val="bg1"/>
                </a:solidFill>
              </a:rPr>
              <a:t>）Java EE 开发的主要技术</a:t>
            </a:r>
            <a:endParaRPr lang="zh-CN" altLang="en-US" sz="2400" b="1">
              <a:solidFill>
                <a:schemeClr val="bg1"/>
              </a:solidFill>
            </a:endParaRPr>
          </a:p>
          <a:p>
            <a:r>
              <a:rPr lang="zh-CN" altLang="en-US">
                <a:solidFill>
                  <a:schemeClr val="bg1"/>
                </a:solidFill>
              </a:rPr>
              <a:t>       </a:t>
            </a:r>
            <a:endParaRPr lang="zh-CN" altLang="en-US">
              <a:solidFill>
                <a:schemeClr val="bg1"/>
              </a:solidFill>
            </a:endParaRPr>
          </a:p>
          <a:p>
            <a:pPr fontAlgn="auto">
              <a:lnSpc>
                <a:spcPct val="150000"/>
              </a:lnSpc>
            </a:pPr>
            <a:r>
              <a:rPr lang="zh-CN" altLang="en-US">
                <a:solidFill>
                  <a:schemeClr val="bg1"/>
                </a:solidFill>
              </a:rPr>
              <a:t>     </a:t>
            </a:r>
            <a:r>
              <a:rPr lang="zh-CN" altLang="en-US" sz="2000" b="1">
                <a:solidFill>
                  <a:schemeClr val="bg1"/>
                </a:solidFill>
              </a:rPr>
              <a:t> JSP</a:t>
            </a:r>
            <a:endParaRPr lang="zh-CN" altLang="en-US" sz="2000" b="1">
              <a:solidFill>
                <a:schemeClr val="bg1"/>
              </a:solidFill>
            </a:endParaRPr>
          </a:p>
          <a:p>
            <a:pPr fontAlgn="auto">
              <a:lnSpc>
                <a:spcPct val="150000"/>
              </a:lnSpc>
            </a:pPr>
            <a:r>
              <a:rPr lang="zh-CN" altLang="en-US">
                <a:solidFill>
                  <a:schemeClr val="bg1"/>
                </a:solidFill>
              </a:rPr>
              <a:t>         JSP（JavaServer Pages）是由 Sun Microsystems 公司主导创建的一种动态网页技术标准。JSP 部署于网络服务器上，可以响应客户端发送的请求，并根据请求内容动态地生成 HTML、XML 或其他格式文档的 Web 网页，然后返回给请求者。JSP 技术以 Java 语言作为脚本语言，为用户的 HTTP 请求提供服务，并能与服务器上的其他 Java 程序共同处理复杂的业务需求。</a:t>
            </a:r>
            <a:endParaRPr lang="zh-CN" altLang="en-US">
              <a:solidFill>
                <a:schemeClr val="bg1"/>
              </a:solidFill>
            </a:endParaRPr>
          </a:p>
          <a:p>
            <a:pPr lvl="2"/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5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" name="组合 46"/>
          <p:cNvGrpSpPr/>
          <p:nvPr/>
        </p:nvGrpSpPr>
        <p:grpSpPr>
          <a:xfrm>
            <a:off x="0" y="687070"/>
            <a:ext cx="12192965" cy="694056"/>
            <a:chOff x="0" y="623570"/>
            <a:chExt cx="12192965" cy="694056"/>
          </a:xfrm>
        </p:grpSpPr>
        <p:cxnSp>
          <p:nvCxnSpPr>
            <p:cNvPr id="48" name="直接连接符 47"/>
            <p:cNvCxnSpPr/>
            <p:nvPr/>
          </p:nvCxnSpPr>
          <p:spPr>
            <a:xfrm>
              <a:off x="0" y="1016000"/>
              <a:ext cx="10147300" cy="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/>
            <p:cNvCxnSpPr/>
            <p:nvPr/>
          </p:nvCxnSpPr>
          <p:spPr>
            <a:xfrm flipH="1">
              <a:off x="10147300" y="723900"/>
              <a:ext cx="183606" cy="29210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/>
            <p:nvPr/>
          </p:nvCxnSpPr>
          <p:spPr>
            <a:xfrm>
              <a:off x="10330906" y="723900"/>
              <a:ext cx="134257" cy="544513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/>
            <p:cNvCxnSpPr/>
            <p:nvPr/>
          </p:nvCxnSpPr>
          <p:spPr>
            <a:xfrm flipH="1">
              <a:off x="10465163" y="976313"/>
              <a:ext cx="183606" cy="29210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/>
            <p:cNvCxnSpPr/>
            <p:nvPr/>
          </p:nvCxnSpPr>
          <p:spPr>
            <a:xfrm>
              <a:off x="10648769" y="976313"/>
              <a:ext cx="75967" cy="341313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/>
            <p:cNvCxnSpPr/>
            <p:nvPr/>
          </p:nvCxnSpPr>
          <p:spPr>
            <a:xfrm flipH="1">
              <a:off x="10724736" y="632460"/>
              <a:ext cx="194738" cy="67564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/>
            <p:cNvCxnSpPr/>
            <p:nvPr/>
          </p:nvCxnSpPr>
          <p:spPr>
            <a:xfrm>
              <a:off x="10919474" y="623570"/>
              <a:ext cx="87099" cy="39243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/>
            <p:cNvCxnSpPr/>
            <p:nvPr/>
          </p:nvCxnSpPr>
          <p:spPr>
            <a:xfrm>
              <a:off x="11004965" y="1016000"/>
              <a:ext cx="1188000" cy="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7" name="文本框 56"/>
          <p:cNvSpPr txBox="1"/>
          <p:nvPr/>
        </p:nvSpPr>
        <p:spPr>
          <a:xfrm>
            <a:off x="625475" y="302260"/>
            <a:ext cx="4358640" cy="52197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2. </a:t>
            </a:r>
            <a:r>
              <a:rPr kumimoji="0" lang="zh-CN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了解</a:t>
            </a:r>
            <a:r>
              <a:rPr kumimoji="0" lang="en-US" altLang="zh-CN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Java</a:t>
            </a:r>
            <a:r>
              <a:rPr kumimoji="0" lang="zh-CN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EE</a:t>
            </a:r>
            <a:r>
              <a:rPr kumimoji="0" lang="zh-CN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应用技术</a:t>
            </a:r>
            <a:endParaRPr kumimoji="0" lang="zh-CN" altLang="en-US" sz="2800" b="0" i="0" u="none" strike="noStrike" kern="120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88315" y="1477645"/>
            <a:ext cx="10974705" cy="56311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chemeClr val="bg1"/>
                </a:solidFill>
              </a:rPr>
              <a:t>（</a:t>
            </a:r>
            <a:r>
              <a:rPr lang="en-US" altLang="zh-CN" sz="2400" b="1">
                <a:solidFill>
                  <a:schemeClr val="bg1"/>
                </a:solidFill>
              </a:rPr>
              <a:t>2</a:t>
            </a:r>
            <a:r>
              <a:rPr lang="zh-CN" altLang="en-US" sz="2400" b="1">
                <a:solidFill>
                  <a:schemeClr val="bg1"/>
                </a:solidFill>
              </a:rPr>
              <a:t>）Java EE 开发的主要技术</a:t>
            </a:r>
            <a:endParaRPr lang="zh-CN" altLang="en-US" sz="2400" b="1">
              <a:solidFill>
                <a:schemeClr val="bg1"/>
              </a:solidFill>
            </a:endParaRPr>
          </a:p>
          <a:p>
            <a:r>
              <a:rPr lang="zh-CN" altLang="en-US">
                <a:solidFill>
                  <a:schemeClr val="bg1"/>
                </a:solidFill>
              </a:rPr>
              <a:t>       </a:t>
            </a:r>
            <a:endParaRPr lang="zh-CN" altLang="en-US">
              <a:solidFill>
                <a:schemeClr val="bg1"/>
              </a:solidFill>
            </a:endParaRPr>
          </a:p>
          <a:p>
            <a:pPr fontAlgn="auto">
              <a:lnSpc>
                <a:spcPct val="150000"/>
              </a:lnSpc>
            </a:pPr>
            <a:r>
              <a:rPr lang="zh-CN" altLang="en-US">
                <a:solidFill>
                  <a:schemeClr val="bg1"/>
                </a:solidFill>
              </a:rPr>
              <a:t>     </a:t>
            </a:r>
            <a:r>
              <a:rPr lang="zh-CN" altLang="en-US" sz="2000" b="1">
                <a:solidFill>
                  <a:schemeClr val="bg1"/>
                </a:solidFill>
              </a:rPr>
              <a:t> JavaBean</a:t>
            </a:r>
            <a:endParaRPr lang="zh-CN" altLang="en-US" sz="2000" b="1">
              <a:solidFill>
                <a:schemeClr val="bg1"/>
              </a:solidFill>
            </a:endParaRPr>
          </a:p>
          <a:p>
            <a:pPr fontAlgn="auto">
              <a:lnSpc>
                <a:spcPct val="150000"/>
              </a:lnSpc>
            </a:pPr>
            <a:r>
              <a:rPr lang="zh-CN" altLang="en-US">
                <a:solidFill>
                  <a:schemeClr val="bg1"/>
                </a:solidFill>
              </a:rPr>
              <a:t>         JavaBean 是一种 Java 语言写成的可重用组件。为写成 JavaBean，类必须是具体的和公共的，并且具有无参数的构造器。JavaBean 通过提供符合一致性设计模式的公共方法将内部域暴露成员属性，set 和 get 方法获取。众所周知，属性名称符合这种模式，其他 Java 类可以通过自省机制（反射机制）发现和操作这些 JavaBean 的属性。</a:t>
            </a:r>
            <a:endParaRPr lang="zh-CN" altLang="en-US">
              <a:solidFill>
                <a:schemeClr val="bg1"/>
              </a:solidFill>
            </a:endParaRPr>
          </a:p>
          <a:p>
            <a:pPr lvl="2"/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5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" name="组合 46"/>
          <p:cNvGrpSpPr/>
          <p:nvPr/>
        </p:nvGrpSpPr>
        <p:grpSpPr>
          <a:xfrm>
            <a:off x="0" y="687070"/>
            <a:ext cx="12192965" cy="694056"/>
            <a:chOff x="0" y="623570"/>
            <a:chExt cx="12192965" cy="694056"/>
          </a:xfrm>
        </p:grpSpPr>
        <p:cxnSp>
          <p:nvCxnSpPr>
            <p:cNvPr id="48" name="直接连接符 47"/>
            <p:cNvCxnSpPr/>
            <p:nvPr/>
          </p:nvCxnSpPr>
          <p:spPr>
            <a:xfrm>
              <a:off x="0" y="1016000"/>
              <a:ext cx="10147300" cy="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/>
            <p:cNvCxnSpPr/>
            <p:nvPr/>
          </p:nvCxnSpPr>
          <p:spPr>
            <a:xfrm flipH="1">
              <a:off x="10147300" y="723900"/>
              <a:ext cx="183606" cy="29210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/>
            <p:nvPr/>
          </p:nvCxnSpPr>
          <p:spPr>
            <a:xfrm>
              <a:off x="10330906" y="723900"/>
              <a:ext cx="134257" cy="544513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/>
            <p:cNvCxnSpPr/>
            <p:nvPr/>
          </p:nvCxnSpPr>
          <p:spPr>
            <a:xfrm flipH="1">
              <a:off x="10465163" y="976313"/>
              <a:ext cx="183606" cy="29210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/>
            <p:cNvCxnSpPr/>
            <p:nvPr/>
          </p:nvCxnSpPr>
          <p:spPr>
            <a:xfrm>
              <a:off x="10648769" y="976313"/>
              <a:ext cx="75967" cy="341313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/>
            <p:cNvCxnSpPr/>
            <p:nvPr/>
          </p:nvCxnSpPr>
          <p:spPr>
            <a:xfrm flipH="1">
              <a:off x="10724736" y="632460"/>
              <a:ext cx="194738" cy="67564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/>
            <p:cNvCxnSpPr/>
            <p:nvPr/>
          </p:nvCxnSpPr>
          <p:spPr>
            <a:xfrm>
              <a:off x="10919474" y="623570"/>
              <a:ext cx="87099" cy="39243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/>
            <p:cNvCxnSpPr/>
            <p:nvPr/>
          </p:nvCxnSpPr>
          <p:spPr>
            <a:xfrm>
              <a:off x="11004965" y="1016000"/>
              <a:ext cx="1188000" cy="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7" name="文本框 56"/>
          <p:cNvSpPr txBox="1"/>
          <p:nvPr/>
        </p:nvSpPr>
        <p:spPr>
          <a:xfrm>
            <a:off x="625475" y="302260"/>
            <a:ext cx="4358640" cy="52197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2. </a:t>
            </a:r>
            <a:r>
              <a:rPr kumimoji="0" lang="zh-CN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了解</a:t>
            </a:r>
            <a:r>
              <a:rPr kumimoji="0" lang="en-US" altLang="zh-CN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Java</a:t>
            </a:r>
            <a:r>
              <a:rPr kumimoji="0" lang="zh-CN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EE</a:t>
            </a:r>
            <a:r>
              <a:rPr kumimoji="0" lang="zh-CN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应用技术</a:t>
            </a:r>
            <a:endParaRPr kumimoji="0" lang="zh-CN" altLang="en-US" sz="2800" b="0" i="0" u="none" strike="noStrike" kern="120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88315" y="1477645"/>
            <a:ext cx="10974705" cy="47999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chemeClr val="bg1"/>
                </a:solidFill>
              </a:rPr>
              <a:t>（</a:t>
            </a:r>
            <a:r>
              <a:rPr lang="en-US" altLang="zh-CN" sz="2400" b="1">
                <a:solidFill>
                  <a:schemeClr val="bg1"/>
                </a:solidFill>
              </a:rPr>
              <a:t>2</a:t>
            </a:r>
            <a:r>
              <a:rPr lang="zh-CN" altLang="en-US" sz="2400" b="1">
                <a:solidFill>
                  <a:schemeClr val="bg1"/>
                </a:solidFill>
              </a:rPr>
              <a:t>）Java EE 开发的主要技术</a:t>
            </a:r>
            <a:endParaRPr lang="zh-CN" altLang="en-US" sz="2400" b="1">
              <a:solidFill>
                <a:schemeClr val="bg1"/>
              </a:solidFill>
            </a:endParaRPr>
          </a:p>
          <a:p>
            <a:r>
              <a:rPr lang="zh-CN" altLang="en-US">
                <a:solidFill>
                  <a:schemeClr val="bg1"/>
                </a:solidFill>
              </a:rPr>
              <a:t>       </a:t>
            </a:r>
            <a:endParaRPr lang="zh-CN" altLang="en-US">
              <a:solidFill>
                <a:schemeClr val="bg1"/>
              </a:solidFill>
            </a:endParaRPr>
          </a:p>
          <a:p>
            <a:pPr fontAlgn="auto">
              <a:lnSpc>
                <a:spcPct val="150000"/>
              </a:lnSpc>
            </a:pPr>
            <a:r>
              <a:rPr lang="zh-CN" altLang="en-US">
                <a:solidFill>
                  <a:schemeClr val="bg1"/>
                </a:solidFill>
              </a:rPr>
              <a:t>     </a:t>
            </a:r>
            <a:r>
              <a:rPr lang="zh-CN" altLang="en-US" sz="2000" b="1">
                <a:solidFill>
                  <a:schemeClr val="bg1"/>
                </a:solidFill>
              </a:rPr>
              <a:t> Servlet</a:t>
            </a:r>
            <a:endParaRPr lang="zh-CN" altLang="en-US" sz="2000" b="1">
              <a:solidFill>
                <a:schemeClr val="bg1"/>
              </a:solidFill>
            </a:endParaRPr>
          </a:p>
          <a:p>
            <a:pPr fontAlgn="auto">
              <a:lnSpc>
                <a:spcPct val="150000"/>
              </a:lnSpc>
            </a:pPr>
            <a:r>
              <a:rPr lang="zh-CN" altLang="en-US">
                <a:solidFill>
                  <a:schemeClr val="bg1"/>
                </a:solidFill>
              </a:rPr>
              <a:t>         Servlet（Server Applet）是 Java Servlet 的简称，称为小服务程序或服务连接器，用Java 编写的服务器端程序，具有独立于平台和协议的特性，主要功能在于交互式地浏览和生成数据，生成动态 Web 内容。</a:t>
            </a:r>
            <a:endParaRPr lang="zh-CN" altLang="en-US">
              <a:solidFill>
                <a:schemeClr val="bg1"/>
              </a:solidFill>
            </a:endParaRPr>
          </a:p>
          <a:p>
            <a:pPr lvl="2"/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5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" name="组合 46"/>
          <p:cNvGrpSpPr/>
          <p:nvPr/>
        </p:nvGrpSpPr>
        <p:grpSpPr>
          <a:xfrm>
            <a:off x="0" y="687070"/>
            <a:ext cx="12192965" cy="694056"/>
            <a:chOff x="0" y="623570"/>
            <a:chExt cx="12192965" cy="694056"/>
          </a:xfrm>
        </p:grpSpPr>
        <p:cxnSp>
          <p:nvCxnSpPr>
            <p:cNvPr id="48" name="直接连接符 47"/>
            <p:cNvCxnSpPr/>
            <p:nvPr/>
          </p:nvCxnSpPr>
          <p:spPr>
            <a:xfrm>
              <a:off x="0" y="1016000"/>
              <a:ext cx="10147300" cy="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/>
            <p:cNvCxnSpPr/>
            <p:nvPr/>
          </p:nvCxnSpPr>
          <p:spPr>
            <a:xfrm flipH="1">
              <a:off x="10147300" y="723900"/>
              <a:ext cx="183606" cy="29210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/>
            <p:nvPr/>
          </p:nvCxnSpPr>
          <p:spPr>
            <a:xfrm>
              <a:off x="10330906" y="723900"/>
              <a:ext cx="134257" cy="544513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/>
            <p:cNvCxnSpPr/>
            <p:nvPr/>
          </p:nvCxnSpPr>
          <p:spPr>
            <a:xfrm flipH="1">
              <a:off x="10465163" y="976313"/>
              <a:ext cx="183606" cy="29210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/>
            <p:cNvCxnSpPr/>
            <p:nvPr/>
          </p:nvCxnSpPr>
          <p:spPr>
            <a:xfrm>
              <a:off x="10648769" y="976313"/>
              <a:ext cx="75967" cy="341313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/>
            <p:cNvCxnSpPr/>
            <p:nvPr/>
          </p:nvCxnSpPr>
          <p:spPr>
            <a:xfrm flipH="1">
              <a:off x="10724736" y="632460"/>
              <a:ext cx="194738" cy="67564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/>
            <p:cNvCxnSpPr/>
            <p:nvPr/>
          </p:nvCxnSpPr>
          <p:spPr>
            <a:xfrm>
              <a:off x="10919474" y="623570"/>
              <a:ext cx="87099" cy="39243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/>
            <p:cNvCxnSpPr/>
            <p:nvPr/>
          </p:nvCxnSpPr>
          <p:spPr>
            <a:xfrm>
              <a:off x="11004965" y="1016000"/>
              <a:ext cx="1188000" cy="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7" name="文本框 56"/>
          <p:cNvSpPr txBox="1"/>
          <p:nvPr/>
        </p:nvSpPr>
        <p:spPr>
          <a:xfrm>
            <a:off x="625475" y="302260"/>
            <a:ext cx="4358640" cy="52197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2. </a:t>
            </a:r>
            <a:r>
              <a:rPr kumimoji="0" lang="zh-CN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了解</a:t>
            </a:r>
            <a:r>
              <a:rPr kumimoji="0" lang="en-US" altLang="zh-CN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Java</a:t>
            </a:r>
            <a:r>
              <a:rPr kumimoji="0" lang="zh-CN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EE</a:t>
            </a:r>
            <a:r>
              <a:rPr kumimoji="0" lang="zh-CN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应用技术</a:t>
            </a:r>
            <a:endParaRPr kumimoji="0" lang="zh-CN" altLang="en-US" sz="2800" b="0" i="0" u="none" strike="noStrike" kern="120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88315" y="1477645"/>
            <a:ext cx="10974705" cy="47999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chemeClr val="bg1"/>
                </a:solidFill>
              </a:rPr>
              <a:t>（</a:t>
            </a:r>
            <a:r>
              <a:rPr lang="en-US" altLang="zh-CN" sz="2400" b="1">
                <a:solidFill>
                  <a:schemeClr val="bg1"/>
                </a:solidFill>
              </a:rPr>
              <a:t>2</a:t>
            </a:r>
            <a:r>
              <a:rPr lang="zh-CN" altLang="en-US" sz="2400" b="1">
                <a:solidFill>
                  <a:schemeClr val="bg1"/>
                </a:solidFill>
              </a:rPr>
              <a:t>）Java EE 开发的主要技术</a:t>
            </a:r>
            <a:endParaRPr lang="zh-CN" altLang="en-US" sz="2400" b="1">
              <a:solidFill>
                <a:schemeClr val="bg1"/>
              </a:solidFill>
            </a:endParaRPr>
          </a:p>
          <a:p>
            <a:r>
              <a:rPr lang="zh-CN" altLang="en-US">
                <a:solidFill>
                  <a:schemeClr val="bg1"/>
                </a:solidFill>
              </a:rPr>
              <a:t>       </a:t>
            </a:r>
            <a:endParaRPr lang="zh-CN" altLang="en-US">
              <a:solidFill>
                <a:schemeClr val="bg1"/>
              </a:solidFill>
            </a:endParaRPr>
          </a:p>
          <a:p>
            <a:pPr fontAlgn="auto">
              <a:lnSpc>
                <a:spcPct val="150000"/>
              </a:lnSpc>
            </a:pPr>
            <a:r>
              <a:rPr lang="zh-CN" altLang="en-US">
                <a:solidFill>
                  <a:schemeClr val="bg1"/>
                </a:solidFill>
              </a:rPr>
              <a:t>     </a:t>
            </a:r>
            <a:r>
              <a:rPr lang="zh-CN" altLang="en-US" sz="2000" b="1">
                <a:solidFill>
                  <a:schemeClr val="bg1"/>
                </a:solidFill>
              </a:rPr>
              <a:t> XML</a:t>
            </a:r>
            <a:endParaRPr lang="zh-CN" altLang="en-US" sz="2000" b="1">
              <a:solidFill>
                <a:schemeClr val="bg1"/>
              </a:solidFill>
            </a:endParaRPr>
          </a:p>
          <a:p>
            <a:pPr fontAlgn="auto">
              <a:lnSpc>
                <a:spcPct val="150000"/>
              </a:lnSpc>
            </a:pPr>
            <a:r>
              <a:rPr lang="zh-CN" altLang="en-US">
                <a:solidFill>
                  <a:schemeClr val="bg1"/>
                </a:solidFill>
              </a:rPr>
              <a:t>         可扩展标记语言，标准通用标记语言的子集，简称 XML。XML 是一种用于标记电</a:t>
            </a:r>
            <a:endParaRPr lang="zh-CN" altLang="en-US">
              <a:solidFill>
                <a:schemeClr val="bg1"/>
              </a:solidFill>
            </a:endParaRPr>
          </a:p>
          <a:p>
            <a:pPr fontAlgn="auto">
              <a:lnSpc>
                <a:spcPct val="150000"/>
              </a:lnSpc>
            </a:pPr>
            <a:r>
              <a:rPr lang="zh-CN" altLang="en-US">
                <a:solidFill>
                  <a:schemeClr val="bg1"/>
                </a:solidFill>
              </a:rPr>
              <a:t>子文件使其具有结构性的标记语言。</a:t>
            </a:r>
            <a:endParaRPr lang="zh-CN" altLang="en-US">
              <a:solidFill>
                <a:schemeClr val="bg1"/>
              </a:solidFill>
            </a:endParaRPr>
          </a:p>
          <a:p>
            <a:pPr lvl="2"/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5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" name="组合 46"/>
          <p:cNvGrpSpPr/>
          <p:nvPr/>
        </p:nvGrpSpPr>
        <p:grpSpPr>
          <a:xfrm>
            <a:off x="0" y="687070"/>
            <a:ext cx="12192965" cy="694056"/>
            <a:chOff x="0" y="623570"/>
            <a:chExt cx="12192965" cy="694056"/>
          </a:xfrm>
        </p:grpSpPr>
        <p:cxnSp>
          <p:nvCxnSpPr>
            <p:cNvPr id="48" name="直接连接符 47"/>
            <p:cNvCxnSpPr/>
            <p:nvPr/>
          </p:nvCxnSpPr>
          <p:spPr>
            <a:xfrm>
              <a:off x="0" y="1016000"/>
              <a:ext cx="10147300" cy="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/>
            <p:cNvCxnSpPr/>
            <p:nvPr/>
          </p:nvCxnSpPr>
          <p:spPr>
            <a:xfrm flipH="1">
              <a:off x="10147300" y="723900"/>
              <a:ext cx="183606" cy="29210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/>
            <p:nvPr/>
          </p:nvCxnSpPr>
          <p:spPr>
            <a:xfrm>
              <a:off x="10330906" y="723900"/>
              <a:ext cx="134257" cy="544513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/>
            <p:cNvCxnSpPr/>
            <p:nvPr/>
          </p:nvCxnSpPr>
          <p:spPr>
            <a:xfrm flipH="1">
              <a:off x="10465163" y="976313"/>
              <a:ext cx="183606" cy="29210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/>
            <p:cNvCxnSpPr/>
            <p:nvPr/>
          </p:nvCxnSpPr>
          <p:spPr>
            <a:xfrm>
              <a:off x="10648769" y="976313"/>
              <a:ext cx="75967" cy="341313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/>
            <p:cNvCxnSpPr/>
            <p:nvPr/>
          </p:nvCxnSpPr>
          <p:spPr>
            <a:xfrm flipH="1">
              <a:off x="10724736" y="632460"/>
              <a:ext cx="194738" cy="67564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/>
            <p:cNvCxnSpPr/>
            <p:nvPr/>
          </p:nvCxnSpPr>
          <p:spPr>
            <a:xfrm>
              <a:off x="10919474" y="623570"/>
              <a:ext cx="87099" cy="39243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/>
            <p:cNvCxnSpPr/>
            <p:nvPr/>
          </p:nvCxnSpPr>
          <p:spPr>
            <a:xfrm>
              <a:off x="11004965" y="1016000"/>
              <a:ext cx="1188000" cy="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7" name="文本框 56"/>
          <p:cNvSpPr txBox="1"/>
          <p:nvPr/>
        </p:nvSpPr>
        <p:spPr>
          <a:xfrm>
            <a:off x="625475" y="302260"/>
            <a:ext cx="4358640" cy="52197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2. </a:t>
            </a:r>
            <a:r>
              <a:rPr kumimoji="0" lang="zh-CN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了解</a:t>
            </a:r>
            <a:r>
              <a:rPr kumimoji="0" lang="en-US" altLang="zh-CN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Java</a:t>
            </a:r>
            <a:r>
              <a:rPr kumimoji="0" lang="zh-CN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EE</a:t>
            </a:r>
            <a:r>
              <a:rPr kumimoji="0" lang="zh-CN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应用技术</a:t>
            </a:r>
            <a:endParaRPr kumimoji="0" lang="zh-CN" altLang="en-US" sz="2800" b="0" i="0" u="none" strike="noStrike" kern="120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88315" y="1477645"/>
            <a:ext cx="10974705" cy="52158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chemeClr val="bg1"/>
                </a:solidFill>
              </a:rPr>
              <a:t>（</a:t>
            </a:r>
            <a:r>
              <a:rPr lang="en-US" altLang="zh-CN" sz="2400" b="1">
                <a:solidFill>
                  <a:schemeClr val="bg1"/>
                </a:solidFill>
              </a:rPr>
              <a:t>2</a:t>
            </a:r>
            <a:r>
              <a:rPr lang="zh-CN" altLang="en-US" sz="2400" b="1">
                <a:solidFill>
                  <a:schemeClr val="bg1"/>
                </a:solidFill>
              </a:rPr>
              <a:t>）Java EE 开发的主要技术</a:t>
            </a:r>
            <a:endParaRPr lang="zh-CN" altLang="en-US" sz="2400" b="1">
              <a:solidFill>
                <a:schemeClr val="bg1"/>
              </a:solidFill>
            </a:endParaRPr>
          </a:p>
          <a:p>
            <a:r>
              <a:rPr lang="zh-CN" altLang="en-US">
                <a:solidFill>
                  <a:schemeClr val="bg1"/>
                </a:solidFill>
              </a:rPr>
              <a:t>       </a:t>
            </a:r>
            <a:endParaRPr lang="zh-CN" altLang="en-US">
              <a:solidFill>
                <a:schemeClr val="bg1"/>
              </a:solidFill>
            </a:endParaRPr>
          </a:p>
          <a:p>
            <a:pPr fontAlgn="auto">
              <a:lnSpc>
                <a:spcPct val="150000"/>
              </a:lnSpc>
            </a:pPr>
            <a:r>
              <a:rPr lang="zh-CN" altLang="en-US">
                <a:solidFill>
                  <a:schemeClr val="bg1"/>
                </a:solidFill>
              </a:rPr>
              <a:t>     </a:t>
            </a:r>
            <a:r>
              <a:rPr lang="zh-CN" altLang="en-US" sz="2000" b="1">
                <a:solidFill>
                  <a:schemeClr val="bg1"/>
                </a:solidFill>
              </a:rPr>
              <a:t> 数据库技术</a:t>
            </a:r>
            <a:endParaRPr lang="zh-CN" altLang="en-US" sz="2000" b="1">
              <a:solidFill>
                <a:schemeClr val="bg1"/>
              </a:solidFill>
            </a:endParaRPr>
          </a:p>
          <a:p>
            <a:pPr fontAlgn="auto">
              <a:lnSpc>
                <a:spcPct val="150000"/>
              </a:lnSpc>
            </a:pPr>
            <a:r>
              <a:rPr lang="zh-CN" altLang="en-US">
                <a:solidFill>
                  <a:schemeClr val="bg1"/>
                </a:solidFill>
              </a:rPr>
              <a:t>         Java 数据库连接（Java Database Connectivity，JDBC）是 Java 语言中用来规范客户端程序如何来访问数据库的应用程序接口，提供了诸如查询和更新数据库中数据的方法。JDBC 也是 Sun Microsystems 的商标。我们通常说的 JDBC 是面向关系型数据库的。</a:t>
            </a:r>
            <a:endParaRPr lang="zh-CN" altLang="en-US">
              <a:solidFill>
                <a:schemeClr val="bg1"/>
              </a:solidFill>
            </a:endParaRPr>
          </a:p>
          <a:p>
            <a:pPr lvl="2"/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5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4968736" y="2105321"/>
            <a:ext cx="2254528" cy="707886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PART 03</a:t>
            </a:r>
            <a:endParaRPr kumimoji="0" lang="zh-CN" altLang="en-US" sz="4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867150" y="2789751"/>
            <a:ext cx="4457700" cy="64516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了解常用开发工具</a:t>
            </a:r>
            <a:endParaRPr kumimoji="0" lang="zh-CN" altLang="en-US" sz="3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5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" name="组合 46"/>
          <p:cNvGrpSpPr/>
          <p:nvPr/>
        </p:nvGrpSpPr>
        <p:grpSpPr>
          <a:xfrm>
            <a:off x="0" y="687070"/>
            <a:ext cx="12192965" cy="694056"/>
            <a:chOff x="0" y="623570"/>
            <a:chExt cx="12192965" cy="694056"/>
          </a:xfrm>
        </p:grpSpPr>
        <p:cxnSp>
          <p:nvCxnSpPr>
            <p:cNvPr id="48" name="直接连接符 47"/>
            <p:cNvCxnSpPr/>
            <p:nvPr/>
          </p:nvCxnSpPr>
          <p:spPr>
            <a:xfrm>
              <a:off x="0" y="1016000"/>
              <a:ext cx="10147300" cy="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/>
            <p:cNvCxnSpPr/>
            <p:nvPr/>
          </p:nvCxnSpPr>
          <p:spPr>
            <a:xfrm flipH="1">
              <a:off x="10147300" y="723900"/>
              <a:ext cx="183606" cy="29210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/>
            <p:nvPr/>
          </p:nvCxnSpPr>
          <p:spPr>
            <a:xfrm>
              <a:off x="10330906" y="723900"/>
              <a:ext cx="134257" cy="544513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/>
            <p:cNvCxnSpPr/>
            <p:nvPr/>
          </p:nvCxnSpPr>
          <p:spPr>
            <a:xfrm flipH="1">
              <a:off x="10465163" y="976313"/>
              <a:ext cx="183606" cy="29210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/>
            <p:cNvCxnSpPr/>
            <p:nvPr/>
          </p:nvCxnSpPr>
          <p:spPr>
            <a:xfrm>
              <a:off x="10648769" y="976313"/>
              <a:ext cx="75967" cy="341313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/>
            <p:cNvCxnSpPr/>
            <p:nvPr/>
          </p:nvCxnSpPr>
          <p:spPr>
            <a:xfrm flipH="1">
              <a:off x="10724736" y="632460"/>
              <a:ext cx="194738" cy="67564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/>
            <p:cNvCxnSpPr/>
            <p:nvPr/>
          </p:nvCxnSpPr>
          <p:spPr>
            <a:xfrm>
              <a:off x="10919474" y="623570"/>
              <a:ext cx="87099" cy="39243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/>
            <p:cNvCxnSpPr/>
            <p:nvPr/>
          </p:nvCxnSpPr>
          <p:spPr>
            <a:xfrm>
              <a:off x="11004965" y="1016000"/>
              <a:ext cx="1188000" cy="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7" name="文本框 56"/>
          <p:cNvSpPr txBox="1"/>
          <p:nvPr/>
        </p:nvSpPr>
        <p:spPr>
          <a:xfrm>
            <a:off x="625475" y="302260"/>
            <a:ext cx="4358640" cy="52197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3. </a:t>
            </a:r>
            <a:r>
              <a:rPr kumimoji="0" lang="zh-CN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了解</a:t>
            </a:r>
            <a:r>
              <a:rPr kumimoji="0" lang="zh-CN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常用开发工具</a:t>
            </a:r>
            <a:endParaRPr kumimoji="0" lang="zh-CN" sz="2800" b="0" i="0" u="none" strike="noStrike" kern="120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88315" y="1477645"/>
            <a:ext cx="5255895" cy="66929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chemeClr val="bg1"/>
                </a:solidFill>
              </a:rPr>
              <a:t>（</a:t>
            </a:r>
            <a:r>
              <a:rPr lang="en-US" altLang="zh-CN" sz="2400" b="1">
                <a:solidFill>
                  <a:schemeClr val="bg1"/>
                </a:solidFill>
              </a:rPr>
              <a:t>1</a:t>
            </a:r>
            <a:r>
              <a:rPr lang="zh-CN" altLang="en-US" sz="2400" b="1">
                <a:solidFill>
                  <a:schemeClr val="bg1"/>
                </a:solidFill>
              </a:rPr>
              <a:t>）Eclipse</a:t>
            </a:r>
            <a:endParaRPr lang="zh-CN" altLang="en-US" sz="2400" b="1">
              <a:solidFill>
                <a:schemeClr val="bg1"/>
              </a:solidFill>
            </a:endParaRPr>
          </a:p>
          <a:p>
            <a:r>
              <a:rPr lang="zh-CN" altLang="en-US">
                <a:solidFill>
                  <a:schemeClr val="bg1"/>
                </a:solidFill>
              </a:rPr>
              <a:t>       </a:t>
            </a:r>
            <a:endParaRPr lang="zh-CN" altLang="en-US">
              <a:solidFill>
                <a:schemeClr val="bg1"/>
              </a:solidFill>
            </a:endParaRPr>
          </a:p>
          <a:p>
            <a:pPr fontAlgn="auto">
              <a:lnSpc>
                <a:spcPct val="150000"/>
              </a:lnSpc>
            </a:pPr>
            <a:r>
              <a:rPr lang="zh-CN" altLang="en-US">
                <a:solidFill>
                  <a:schemeClr val="bg1"/>
                </a:solidFill>
              </a:rPr>
              <a:t>       Eclipse 是著名的跨平台的自由集成开发环境（IDE） 。最初主要用来 Java 语言开发，但通过安装不同的插件 Eclipse 可以支持不同的计算机语言，比如 C+ + 和 Python 等开发工具。Eclipse 本身只是一个框架平台，但是众多插件的支持使得 Eclipse 拥有其他功能相对固定的 IDE 软件很难具有的灵活性。</a:t>
            </a:r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</p:txBody>
      </p:sp>
      <p:pic>
        <p:nvPicPr>
          <p:cNvPr id="2" name="图片 1" descr="1-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81115" y="1619885"/>
            <a:ext cx="5659755" cy="454787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5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687070"/>
            <a:ext cx="12192965" cy="694056"/>
            <a:chOff x="0" y="623570"/>
            <a:chExt cx="12192965" cy="694056"/>
          </a:xfrm>
        </p:grpSpPr>
        <p:cxnSp>
          <p:nvCxnSpPr>
            <p:cNvPr id="3" name="直接连接符 2"/>
            <p:cNvCxnSpPr/>
            <p:nvPr/>
          </p:nvCxnSpPr>
          <p:spPr>
            <a:xfrm>
              <a:off x="0" y="1016000"/>
              <a:ext cx="10147300" cy="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" name="直接连接符 3"/>
            <p:cNvCxnSpPr/>
            <p:nvPr/>
          </p:nvCxnSpPr>
          <p:spPr>
            <a:xfrm flipH="1">
              <a:off x="10147300" y="723900"/>
              <a:ext cx="183606" cy="29210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4"/>
            <p:cNvCxnSpPr/>
            <p:nvPr/>
          </p:nvCxnSpPr>
          <p:spPr>
            <a:xfrm>
              <a:off x="10330906" y="723900"/>
              <a:ext cx="134257" cy="544513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/>
            <p:cNvCxnSpPr/>
            <p:nvPr/>
          </p:nvCxnSpPr>
          <p:spPr>
            <a:xfrm flipH="1">
              <a:off x="10465163" y="976313"/>
              <a:ext cx="183606" cy="29210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/>
            <p:nvPr/>
          </p:nvCxnSpPr>
          <p:spPr>
            <a:xfrm>
              <a:off x="10648769" y="976313"/>
              <a:ext cx="75967" cy="341313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/>
            <p:cNvCxnSpPr/>
            <p:nvPr/>
          </p:nvCxnSpPr>
          <p:spPr>
            <a:xfrm flipH="1">
              <a:off x="10724736" y="632460"/>
              <a:ext cx="194738" cy="67564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>
              <a:off x="10919474" y="623570"/>
              <a:ext cx="87099" cy="39243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>
              <a:off x="11004965" y="1016000"/>
              <a:ext cx="1188000" cy="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" name="组合 10"/>
          <p:cNvGrpSpPr/>
          <p:nvPr/>
        </p:nvGrpSpPr>
        <p:grpSpPr>
          <a:xfrm>
            <a:off x="625262" y="302189"/>
            <a:ext cx="3975100" cy="656661"/>
            <a:chOff x="7192010" y="1640849"/>
            <a:chExt cx="3975100" cy="656661"/>
          </a:xfrm>
        </p:grpSpPr>
        <p:sp>
          <p:nvSpPr>
            <p:cNvPr id="12" name="文本框 11"/>
            <p:cNvSpPr txBox="1"/>
            <p:nvPr/>
          </p:nvSpPr>
          <p:spPr>
            <a:xfrm>
              <a:off x="7192010" y="1640849"/>
              <a:ext cx="35433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目录</a:t>
              </a:r>
              <a:endParaRPr kumimoji="0" lang="zh-CN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7192010" y="2026795"/>
              <a:ext cx="3975100" cy="27071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14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1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CONTENTS</a:t>
              </a:r>
              <a:endPara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16" name="椭圆 30"/>
          <p:cNvSpPr/>
          <p:nvPr>
            <p:custDataLst>
              <p:tags r:id="rId1"/>
            </p:custDataLst>
          </p:nvPr>
        </p:nvSpPr>
        <p:spPr>
          <a:xfrm rot="1069622">
            <a:off x="3217949" y="2166531"/>
            <a:ext cx="2978614" cy="3245664"/>
          </a:xfrm>
          <a:custGeom>
            <a:avLst/>
            <a:gdLst/>
            <a:ahLst/>
            <a:cxnLst/>
            <a:rect l="l" t="t" r="r" b="b"/>
            <a:pathLst>
              <a:path w="3436648" h="3744044">
                <a:moveTo>
                  <a:pt x="1564626" y="0"/>
                </a:moveTo>
                <a:cubicBezTo>
                  <a:pt x="2598515" y="0"/>
                  <a:pt x="3436648" y="838133"/>
                  <a:pt x="3436648" y="1872022"/>
                </a:cubicBezTo>
                <a:cubicBezTo>
                  <a:pt x="3436648" y="2905911"/>
                  <a:pt x="2598515" y="3744044"/>
                  <a:pt x="1564626" y="3744044"/>
                </a:cubicBezTo>
                <a:cubicBezTo>
                  <a:pt x="1382192" y="3744044"/>
                  <a:pt x="1205852" y="3717948"/>
                  <a:pt x="1039512" y="3667999"/>
                </a:cubicBezTo>
                <a:cubicBezTo>
                  <a:pt x="1150762" y="3690559"/>
                  <a:pt x="1265885" y="3702108"/>
                  <a:pt x="1383706" y="3702108"/>
                </a:cubicBezTo>
                <a:cubicBezTo>
                  <a:pt x="2358045" y="3702108"/>
                  <a:pt x="3147902" y="2912251"/>
                  <a:pt x="3147902" y="1937912"/>
                </a:cubicBezTo>
                <a:cubicBezTo>
                  <a:pt x="3147902" y="963573"/>
                  <a:pt x="2358045" y="173716"/>
                  <a:pt x="1383706" y="173716"/>
                </a:cubicBezTo>
                <a:cubicBezTo>
                  <a:pt x="822226" y="173716"/>
                  <a:pt x="322009" y="436016"/>
                  <a:pt x="0" y="845630"/>
                </a:cubicBezTo>
                <a:cubicBezTo>
                  <a:pt x="333766" y="336060"/>
                  <a:pt x="909951" y="0"/>
                  <a:pt x="1564626" y="0"/>
                </a:cubicBezTo>
                <a:close/>
              </a:path>
            </a:pathLst>
          </a:custGeom>
          <a:solidFill>
            <a:srgbClr val="FCFCFC">
              <a:alpha val="34117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</a14:hiddenLine>
            </a:ext>
          </a:extLst>
        </p:spPr>
        <p:txBody>
          <a:bodyPr anchor="ctr"/>
          <a:lstStyle/>
          <a:p>
            <a:endParaRPr lang="zh-CN" altLang="en-US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9" name="椭圆 30"/>
          <p:cNvSpPr/>
          <p:nvPr>
            <p:custDataLst>
              <p:tags r:id="rId2"/>
            </p:custDataLst>
          </p:nvPr>
        </p:nvSpPr>
        <p:spPr>
          <a:xfrm rot="20530378" flipH="1">
            <a:off x="6037829" y="2166531"/>
            <a:ext cx="2980482" cy="3245664"/>
          </a:xfrm>
          <a:custGeom>
            <a:avLst/>
            <a:gdLst/>
            <a:ahLst/>
            <a:cxnLst/>
            <a:rect l="l" t="t" r="r" b="b"/>
            <a:pathLst>
              <a:path w="3436648" h="3744044">
                <a:moveTo>
                  <a:pt x="1564626" y="0"/>
                </a:moveTo>
                <a:cubicBezTo>
                  <a:pt x="2598515" y="0"/>
                  <a:pt x="3436648" y="838133"/>
                  <a:pt x="3436648" y="1872022"/>
                </a:cubicBezTo>
                <a:cubicBezTo>
                  <a:pt x="3436648" y="2905911"/>
                  <a:pt x="2598515" y="3744044"/>
                  <a:pt x="1564626" y="3744044"/>
                </a:cubicBezTo>
                <a:cubicBezTo>
                  <a:pt x="1382192" y="3744044"/>
                  <a:pt x="1205852" y="3717948"/>
                  <a:pt x="1039512" y="3667999"/>
                </a:cubicBezTo>
                <a:cubicBezTo>
                  <a:pt x="1150762" y="3690559"/>
                  <a:pt x="1265885" y="3702108"/>
                  <a:pt x="1383706" y="3702108"/>
                </a:cubicBezTo>
                <a:cubicBezTo>
                  <a:pt x="2358045" y="3702108"/>
                  <a:pt x="3147902" y="2912251"/>
                  <a:pt x="3147902" y="1937912"/>
                </a:cubicBezTo>
                <a:cubicBezTo>
                  <a:pt x="3147902" y="963573"/>
                  <a:pt x="2358045" y="173716"/>
                  <a:pt x="1383706" y="173716"/>
                </a:cubicBezTo>
                <a:cubicBezTo>
                  <a:pt x="822226" y="173716"/>
                  <a:pt x="322009" y="436016"/>
                  <a:pt x="0" y="845630"/>
                </a:cubicBezTo>
                <a:cubicBezTo>
                  <a:pt x="333766" y="336060"/>
                  <a:pt x="909951" y="0"/>
                  <a:pt x="1564626" y="0"/>
                </a:cubicBezTo>
                <a:close/>
              </a:path>
            </a:pathLst>
          </a:custGeom>
          <a:solidFill>
            <a:srgbClr val="FCFCFC">
              <a:alpha val="34117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</a14:hiddenLine>
            </a:ext>
          </a:extLst>
        </p:spPr>
        <p:txBody>
          <a:bodyPr anchor="ctr"/>
          <a:lstStyle/>
          <a:p>
            <a:endParaRPr lang="zh-CN" altLang="en-US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grpSp>
        <p:nvGrpSpPr>
          <p:cNvPr id="28" name="组合 27"/>
          <p:cNvGrpSpPr/>
          <p:nvPr>
            <p:custDataLst>
              <p:tags r:id="rId3"/>
            </p:custDataLst>
          </p:nvPr>
        </p:nvGrpSpPr>
        <p:grpSpPr>
          <a:xfrm>
            <a:off x="1154862" y="3005024"/>
            <a:ext cx="4171462" cy="644278"/>
            <a:chOff x="1154862" y="3005024"/>
            <a:chExt cx="4171462" cy="644278"/>
          </a:xfrm>
        </p:grpSpPr>
        <p:sp>
          <p:nvSpPr>
            <p:cNvPr id="14" name="圆角矩形 13"/>
            <p:cNvSpPr/>
            <p:nvPr>
              <p:custDataLst>
                <p:tags r:id="rId4"/>
              </p:custDataLst>
            </p:nvPr>
          </p:nvSpPr>
          <p:spPr>
            <a:xfrm>
              <a:off x="1184274" y="3080467"/>
              <a:ext cx="4142050" cy="478072"/>
            </a:xfrm>
            <a:prstGeom prst="roundRect">
              <a:avLst>
                <a:gd name="adj" fmla="val 50000"/>
              </a:avLst>
            </a:prstGeom>
            <a:solidFill>
              <a:srgbClr val="FCFCFC">
                <a:alpha val="34117"/>
              </a:srgbClr>
            </a:solidFill>
            <a:ln w="12700" cap="flat" cmpd="sng">
              <a:solidFill>
                <a:schemeClr val="bg1">
                  <a:alpha val="70000"/>
                </a:schemeClr>
              </a:solidFill>
              <a:bevel/>
            </a:ln>
          </p:spPr>
          <p:txBody>
            <a:bodyPr anchor="ctr"/>
            <a:lstStyle/>
            <a:p>
              <a:endParaRPr lang="zh-CN" altLang="en-US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17" name="椭圆 16"/>
            <p:cNvSpPr/>
            <p:nvPr>
              <p:custDataLst>
                <p:tags r:id="rId5"/>
              </p:custDataLst>
            </p:nvPr>
          </p:nvSpPr>
          <p:spPr>
            <a:xfrm>
              <a:off x="4680179" y="3005024"/>
              <a:ext cx="646145" cy="644278"/>
            </a:xfrm>
            <a:prstGeom prst="ellipse">
              <a:avLst/>
            </a:prstGeom>
            <a:solidFill>
              <a:schemeClr val="bg1">
                <a:alpha val="85000"/>
              </a:schemeClr>
            </a:solidFill>
            <a:ln w="28575">
              <a:solidFill>
                <a:schemeClr val="bg1"/>
              </a:solidFill>
            </a:ln>
          </p:spPr>
          <p:txBody>
            <a:bodyPr anchor="ctr"/>
            <a:lstStyle/>
            <a:p>
              <a:pPr algn="ctr"/>
              <a:r>
                <a:rPr lang="en-US" altLang="zh-CN" dirty="0">
                  <a:solidFill>
                    <a:schemeClr val="tx1"/>
                  </a:solidFill>
                  <a:cs typeface="+mn-ea"/>
                  <a:sym typeface="+mn-lt"/>
                </a:rPr>
                <a:t>1</a:t>
              </a:r>
              <a:endParaRPr lang="zh-CN" altLang="en-US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24" name="文本框 23"/>
            <p:cNvSpPr txBox="1"/>
            <p:nvPr>
              <p:custDataLst>
                <p:tags r:id="rId6"/>
              </p:custDataLst>
            </p:nvPr>
          </p:nvSpPr>
          <p:spPr>
            <a:xfrm>
              <a:off x="1154862" y="3108403"/>
              <a:ext cx="4171462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了解</a:t>
              </a:r>
              <a:r>
                <a:rPr kumimoji="0" lang="en-US" altLang="zh-CN" sz="24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Java</a:t>
              </a:r>
              <a:r>
                <a:rPr kumimoji="0" lang="zh-CN" altLang="en-US" sz="24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语言</a:t>
              </a:r>
              <a:endParaRPr kumimoji="0" lang="zh-CN" alt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29" name="组合 28"/>
          <p:cNvGrpSpPr/>
          <p:nvPr>
            <p:custDataLst>
              <p:tags r:id="rId7"/>
            </p:custDataLst>
          </p:nvPr>
        </p:nvGrpSpPr>
        <p:grpSpPr>
          <a:xfrm>
            <a:off x="931342" y="4002254"/>
            <a:ext cx="4394982" cy="646145"/>
            <a:chOff x="931342" y="4002254"/>
            <a:chExt cx="4394982" cy="646145"/>
          </a:xfrm>
        </p:grpSpPr>
        <p:sp>
          <p:nvSpPr>
            <p:cNvPr id="15" name="圆角矩形 14"/>
            <p:cNvSpPr/>
            <p:nvPr>
              <p:custDataLst>
                <p:tags r:id="rId8"/>
              </p:custDataLst>
            </p:nvPr>
          </p:nvSpPr>
          <p:spPr>
            <a:xfrm>
              <a:off x="1184274" y="4079564"/>
              <a:ext cx="4142050" cy="478072"/>
            </a:xfrm>
            <a:prstGeom prst="roundRect">
              <a:avLst>
                <a:gd name="adj" fmla="val 50000"/>
              </a:avLst>
            </a:prstGeom>
            <a:solidFill>
              <a:srgbClr val="FCFCFC">
                <a:alpha val="34117"/>
              </a:srgbClr>
            </a:solidFill>
            <a:ln w="12700" cap="flat" cmpd="sng">
              <a:solidFill>
                <a:schemeClr val="bg1">
                  <a:alpha val="70000"/>
                </a:schemeClr>
              </a:solidFill>
              <a:bevel/>
            </a:ln>
          </p:spPr>
          <p:txBody>
            <a:bodyPr anchor="ctr"/>
            <a:lstStyle/>
            <a:p>
              <a:endParaRPr lang="zh-CN" altLang="en-US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18" name="椭圆 17"/>
            <p:cNvSpPr/>
            <p:nvPr>
              <p:custDataLst>
                <p:tags r:id="rId9"/>
              </p:custDataLst>
            </p:nvPr>
          </p:nvSpPr>
          <p:spPr>
            <a:xfrm>
              <a:off x="4680179" y="4002254"/>
              <a:ext cx="646145" cy="646145"/>
            </a:xfrm>
            <a:prstGeom prst="ellipse">
              <a:avLst/>
            </a:prstGeom>
            <a:solidFill>
              <a:schemeClr val="bg1">
                <a:alpha val="85000"/>
              </a:schemeClr>
            </a:solidFill>
            <a:ln w="28575">
              <a:solidFill>
                <a:schemeClr val="bg1"/>
              </a:solidFill>
            </a:ln>
          </p:spPr>
          <p:txBody>
            <a:bodyPr anchor="ctr"/>
            <a:lstStyle/>
            <a:p>
              <a:pPr algn="ctr"/>
              <a:r>
                <a:rPr lang="en-US" altLang="zh-CN">
                  <a:solidFill>
                    <a:schemeClr val="tx1"/>
                  </a:solidFill>
                  <a:cs typeface="+mn-ea"/>
                  <a:sym typeface="+mn-lt"/>
                </a:rPr>
                <a:t>2</a:t>
              </a:r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25" name="文本框 24"/>
            <p:cNvSpPr txBox="1"/>
            <p:nvPr>
              <p:custDataLst>
                <p:tags r:id="rId10"/>
              </p:custDataLst>
            </p:nvPr>
          </p:nvSpPr>
          <p:spPr>
            <a:xfrm>
              <a:off x="931342" y="4095971"/>
              <a:ext cx="4171462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了解</a:t>
              </a:r>
              <a:r>
                <a:rPr kumimoji="0" lang="en-US" altLang="zh-CN" sz="24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Java EE</a:t>
              </a:r>
              <a:r>
                <a:rPr kumimoji="0" lang="zh-CN" altLang="en-US" sz="24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应用技术</a:t>
              </a:r>
              <a:endParaRPr kumimoji="0" lang="zh-CN" alt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31" name="组合 30"/>
          <p:cNvGrpSpPr/>
          <p:nvPr>
            <p:custDataLst>
              <p:tags r:id="rId11"/>
            </p:custDataLst>
          </p:nvPr>
        </p:nvGrpSpPr>
        <p:grpSpPr>
          <a:xfrm>
            <a:off x="6859048" y="3005024"/>
            <a:ext cx="4171462" cy="644278"/>
            <a:chOff x="6859048" y="3005024"/>
            <a:chExt cx="4171462" cy="644278"/>
          </a:xfrm>
        </p:grpSpPr>
        <p:sp>
          <p:nvSpPr>
            <p:cNvPr id="20" name="圆角矩形 19"/>
            <p:cNvSpPr/>
            <p:nvPr>
              <p:custDataLst>
                <p:tags r:id="rId12"/>
              </p:custDataLst>
            </p:nvPr>
          </p:nvSpPr>
          <p:spPr>
            <a:xfrm>
              <a:off x="6904337" y="3080467"/>
              <a:ext cx="4106564" cy="478072"/>
            </a:xfrm>
            <a:prstGeom prst="roundRect">
              <a:avLst>
                <a:gd name="adj" fmla="val 50000"/>
              </a:avLst>
            </a:prstGeom>
            <a:solidFill>
              <a:srgbClr val="FCFCFC">
                <a:alpha val="34117"/>
              </a:srgbClr>
            </a:solidFill>
            <a:ln w="12700" cap="flat" cmpd="sng">
              <a:solidFill>
                <a:schemeClr val="bg1">
                  <a:alpha val="70000"/>
                </a:schemeClr>
              </a:solidFill>
              <a:bevel/>
            </a:ln>
          </p:spPr>
          <p:txBody>
            <a:bodyPr anchor="ctr"/>
            <a:lstStyle/>
            <a:p>
              <a:endParaRPr lang="zh-CN" altLang="en-US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21" name="椭圆 20"/>
            <p:cNvSpPr/>
            <p:nvPr>
              <p:custDataLst>
                <p:tags r:id="rId13"/>
              </p:custDataLst>
            </p:nvPr>
          </p:nvSpPr>
          <p:spPr>
            <a:xfrm>
              <a:off x="6904336" y="3005024"/>
              <a:ext cx="644277" cy="644278"/>
            </a:xfrm>
            <a:prstGeom prst="ellipse">
              <a:avLst/>
            </a:prstGeom>
            <a:solidFill>
              <a:schemeClr val="bg1">
                <a:alpha val="85000"/>
              </a:schemeClr>
            </a:solidFill>
            <a:ln w="28575">
              <a:solidFill>
                <a:schemeClr val="bg1"/>
              </a:solidFill>
            </a:ln>
          </p:spPr>
          <p:txBody>
            <a:bodyPr anchor="ctr"/>
            <a:lstStyle/>
            <a:p>
              <a:pPr algn="ctr"/>
              <a:r>
                <a:rPr lang="en-US" altLang="zh-CN" dirty="0">
                  <a:solidFill>
                    <a:schemeClr val="tx1"/>
                  </a:solidFill>
                  <a:cs typeface="+mn-ea"/>
                  <a:sym typeface="+mn-lt"/>
                </a:rPr>
                <a:t>3</a:t>
              </a:r>
              <a:endParaRPr lang="zh-CN" altLang="en-US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26" name="文本框 25"/>
            <p:cNvSpPr txBox="1"/>
            <p:nvPr>
              <p:custDataLst>
                <p:tags r:id="rId14"/>
              </p:custDataLst>
            </p:nvPr>
          </p:nvSpPr>
          <p:spPr>
            <a:xfrm>
              <a:off x="6859048" y="3108403"/>
              <a:ext cx="4171462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了解常用开发工具</a:t>
              </a: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30" name="组合 29"/>
          <p:cNvGrpSpPr/>
          <p:nvPr>
            <p:custDataLst>
              <p:tags r:id="rId15"/>
            </p:custDataLst>
          </p:nvPr>
        </p:nvGrpSpPr>
        <p:grpSpPr>
          <a:xfrm>
            <a:off x="6859048" y="4002254"/>
            <a:ext cx="4171462" cy="646145"/>
            <a:chOff x="6859048" y="4002254"/>
            <a:chExt cx="4171462" cy="646145"/>
          </a:xfrm>
        </p:grpSpPr>
        <p:sp>
          <p:nvSpPr>
            <p:cNvPr id="22" name="圆角矩形 21"/>
            <p:cNvSpPr/>
            <p:nvPr>
              <p:custDataLst>
                <p:tags r:id="rId16"/>
              </p:custDataLst>
            </p:nvPr>
          </p:nvSpPr>
          <p:spPr>
            <a:xfrm>
              <a:off x="6904337" y="4079564"/>
              <a:ext cx="4106564" cy="478072"/>
            </a:xfrm>
            <a:prstGeom prst="roundRect">
              <a:avLst>
                <a:gd name="adj" fmla="val 50000"/>
              </a:avLst>
            </a:prstGeom>
            <a:solidFill>
              <a:srgbClr val="FCFCFC">
                <a:alpha val="34117"/>
              </a:srgbClr>
            </a:solidFill>
            <a:ln w="12700" cap="flat" cmpd="sng">
              <a:solidFill>
                <a:schemeClr val="bg1">
                  <a:alpha val="70000"/>
                </a:schemeClr>
              </a:solidFill>
              <a:bevel/>
            </a:ln>
          </p:spPr>
          <p:txBody>
            <a:bodyPr anchor="ctr"/>
            <a:lstStyle/>
            <a:p>
              <a:endParaRPr lang="zh-CN" altLang="en-US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23" name="椭圆 22"/>
            <p:cNvSpPr/>
            <p:nvPr>
              <p:custDataLst>
                <p:tags r:id="rId17"/>
              </p:custDataLst>
            </p:nvPr>
          </p:nvSpPr>
          <p:spPr>
            <a:xfrm>
              <a:off x="6904336" y="4002254"/>
              <a:ext cx="644277" cy="646145"/>
            </a:xfrm>
            <a:prstGeom prst="ellipse">
              <a:avLst/>
            </a:prstGeom>
            <a:solidFill>
              <a:schemeClr val="bg1">
                <a:alpha val="85000"/>
              </a:schemeClr>
            </a:solidFill>
            <a:ln w="28575">
              <a:solidFill>
                <a:schemeClr val="bg1"/>
              </a:solidFill>
            </a:ln>
          </p:spPr>
          <p:txBody>
            <a:bodyPr anchor="ctr"/>
            <a:lstStyle/>
            <a:p>
              <a:pPr algn="ctr"/>
              <a:r>
                <a:rPr lang="en-US" altLang="zh-CN" dirty="0">
                  <a:solidFill>
                    <a:schemeClr val="tx1"/>
                  </a:solidFill>
                  <a:cs typeface="+mn-ea"/>
                  <a:sym typeface="+mn-lt"/>
                </a:rPr>
                <a:t>4</a:t>
              </a:r>
              <a:endParaRPr lang="zh-CN" altLang="en-US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27" name="文本框 26"/>
            <p:cNvSpPr txBox="1"/>
            <p:nvPr>
              <p:custDataLst>
                <p:tags r:id="rId18"/>
              </p:custDataLst>
            </p:nvPr>
          </p:nvSpPr>
          <p:spPr>
            <a:xfrm>
              <a:off x="6859048" y="4095971"/>
              <a:ext cx="4171462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开发环境配置</a:t>
              </a: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5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" name="组合 46"/>
          <p:cNvGrpSpPr/>
          <p:nvPr/>
        </p:nvGrpSpPr>
        <p:grpSpPr>
          <a:xfrm>
            <a:off x="0" y="687070"/>
            <a:ext cx="12192965" cy="694056"/>
            <a:chOff x="0" y="623570"/>
            <a:chExt cx="12192965" cy="694056"/>
          </a:xfrm>
        </p:grpSpPr>
        <p:cxnSp>
          <p:nvCxnSpPr>
            <p:cNvPr id="48" name="直接连接符 47"/>
            <p:cNvCxnSpPr/>
            <p:nvPr/>
          </p:nvCxnSpPr>
          <p:spPr>
            <a:xfrm>
              <a:off x="0" y="1016000"/>
              <a:ext cx="10147300" cy="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/>
            <p:cNvCxnSpPr/>
            <p:nvPr/>
          </p:nvCxnSpPr>
          <p:spPr>
            <a:xfrm flipH="1">
              <a:off x="10147300" y="723900"/>
              <a:ext cx="183606" cy="29210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/>
            <p:nvPr/>
          </p:nvCxnSpPr>
          <p:spPr>
            <a:xfrm>
              <a:off x="10330906" y="723900"/>
              <a:ext cx="134257" cy="544513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/>
            <p:cNvCxnSpPr/>
            <p:nvPr/>
          </p:nvCxnSpPr>
          <p:spPr>
            <a:xfrm flipH="1">
              <a:off x="10465163" y="976313"/>
              <a:ext cx="183606" cy="29210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/>
            <p:cNvCxnSpPr/>
            <p:nvPr/>
          </p:nvCxnSpPr>
          <p:spPr>
            <a:xfrm>
              <a:off x="10648769" y="976313"/>
              <a:ext cx="75967" cy="341313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/>
            <p:cNvCxnSpPr/>
            <p:nvPr/>
          </p:nvCxnSpPr>
          <p:spPr>
            <a:xfrm flipH="1">
              <a:off x="10724736" y="632460"/>
              <a:ext cx="194738" cy="67564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/>
            <p:cNvCxnSpPr/>
            <p:nvPr/>
          </p:nvCxnSpPr>
          <p:spPr>
            <a:xfrm>
              <a:off x="10919474" y="623570"/>
              <a:ext cx="87099" cy="39243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/>
            <p:cNvCxnSpPr/>
            <p:nvPr/>
          </p:nvCxnSpPr>
          <p:spPr>
            <a:xfrm>
              <a:off x="11004965" y="1016000"/>
              <a:ext cx="1188000" cy="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7" name="文本框 56"/>
          <p:cNvSpPr txBox="1"/>
          <p:nvPr/>
        </p:nvSpPr>
        <p:spPr>
          <a:xfrm>
            <a:off x="625475" y="302260"/>
            <a:ext cx="4358640" cy="52197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3. </a:t>
            </a:r>
            <a:r>
              <a:rPr kumimoji="0" lang="zh-CN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了解</a:t>
            </a:r>
            <a:r>
              <a:rPr kumimoji="0" lang="zh-CN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常用开发工具</a:t>
            </a:r>
            <a:endParaRPr kumimoji="0" lang="zh-CN" sz="2800" b="0" i="0" u="none" strike="noStrike" kern="120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88315" y="1477645"/>
            <a:ext cx="5255895" cy="54463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chemeClr val="bg1"/>
                </a:solidFill>
              </a:rPr>
              <a:t>（</a:t>
            </a:r>
            <a:r>
              <a:rPr lang="en-US" altLang="zh-CN" sz="2400" b="1">
                <a:solidFill>
                  <a:schemeClr val="bg1"/>
                </a:solidFill>
              </a:rPr>
              <a:t>2</a:t>
            </a:r>
            <a:r>
              <a:rPr lang="zh-CN" altLang="en-US" sz="2400" b="1">
                <a:solidFill>
                  <a:schemeClr val="bg1"/>
                </a:solidFill>
              </a:rPr>
              <a:t>）Tomcat</a:t>
            </a:r>
            <a:endParaRPr lang="zh-CN" altLang="en-US" sz="2400" b="1">
              <a:solidFill>
                <a:schemeClr val="bg1"/>
              </a:solidFill>
            </a:endParaRPr>
          </a:p>
          <a:p>
            <a:r>
              <a:rPr lang="zh-CN" altLang="en-US">
                <a:solidFill>
                  <a:schemeClr val="bg1"/>
                </a:solidFill>
              </a:rPr>
              <a:t>       </a:t>
            </a:r>
            <a:endParaRPr lang="zh-CN" altLang="en-US">
              <a:solidFill>
                <a:schemeClr val="bg1"/>
              </a:solidFill>
            </a:endParaRPr>
          </a:p>
          <a:p>
            <a:pPr fontAlgn="auto">
              <a:lnSpc>
                <a:spcPct val="150000"/>
              </a:lnSpc>
            </a:pPr>
            <a:r>
              <a:rPr lang="zh-CN" altLang="en-US">
                <a:solidFill>
                  <a:schemeClr val="bg1"/>
                </a:solidFill>
              </a:rPr>
              <a:t>       Tomcat 服务器是一个免费的开放源代码的Web 应用服务器，属于轻量级应用服务器，在中小型系统和并发访问用户不是很多的场合下被普遍使用，是开发和调试 JSP 程序的首选。</a:t>
            </a:r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</p:txBody>
      </p:sp>
      <p:pic>
        <p:nvPicPr>
          <p:cNvPr id="3" name="图片 2" descr="1-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96990" y="1226820"/>
            <a:ext cx="5589905" cy="553783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5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" name="组合 46"/>
          <p:cNvGrpSpPr/>
          <p:nvPr/>
        </p:nvGrpSpPr>
        <p:grpSpPr>
          <a:xfrm>
            <a:off x="0" y="687070"/>
            <a:ext cx="12192965" cy="694056"/>
            <a:chOff x="0" y="623570"/>
            <a:chExt cx="12192965" cy="694056"/>
          </a:xfrm>
        </p:grpSpPr>
        <p:cxnSp>
          <p:nvCxnSpPr>
            <p:cNvPr id="48" name="直接连接符 47"/>
            <p:cNvCxnSpPr/>
            <p:nvPr/>
          </p:nvCxnSpPr>
          <p:spPr>
            <a:xfrm>
              <a:off x="0" y="1016000"/>
              <a:ext cx="10147300" cy="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/>
            <p:cNvCxnSpPr/>
            <p:nvPr/>
          </p:nvCxnSpPr>
          <p:spPr>
            <a:xfrm flipH="1">
              <a:off x="10147300" y="723900"/>
              <a:ext cx="183606" cy="29210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/>
            <p:nvPr/>
          </p:nvCxnSpPr>
          <p:spPr>
            <a:xfrm>
              <a:off x="10330906" y="723900"/>
              <a:ext cx="134257" cy="544513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/>
            <p:cNvCxnSpPr/>
            <p:nvPr/>
          </p:nvCxnSpPr>
          <p:spPr>
            <a:xfrm flipH="1">
              <a:off x="10465163" y="976313"/>
              <a:ext cx="183606" cy="29210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/>
            <p:cNvCxnSpPr/>
            <p:nvPr/>
          </p:nvCxnSpPr>
          <p:spPr>
            <a:xfrm>
              <a:off x="10648769" y="976313"/>
              <a:ext cx="75967" cy="341313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/>
            <p:cNvCxnSpPr/>
            <p:nvPr/>
          </p:nvCxnSpPr>
          <p:spPr>
            <a:xfrm flipH="1">
              <a:off x="10724736" y="632460"/>
              <a:ext cx="194738" cy="67564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/>
            <p:cNvCxnSpPr/>
            <p:nvPr/>
          </p:nvCxnSpPr>
          <p:spPr>
            <a:xfrm>
              <a:off x="10919474" y="623570"/>
              <a:ext cx="87099" cy="39243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/>
            <p:cNvCxnSpPr/>
            <p:nvPr/>
          </p:nvCxnSpPr>
          <p:spPr>
            <a:xfrm>
              <a:off x="11004965" y="1016000"/>
              <a:ext cx="1188000" cy="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7" name="文本框 56"/>
          <p:cNvSpPr txBox="1"/>
          <p:nvPr/>
        </p:nvSpPr>
        <p:spPr>
          <a:xfrm>
            <a:off x="625475" y="302260"/>
            <a:ext cx="4358640" cy="52197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3. </a:t>
            </a:r>
            <a:r>
              <a:rPr kumimoji="0" lang="zh-CN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了解</a:t>
            </a:r>
            <a:r>
              <a:rPr kumimoji="0" lang="zh-CN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常用开发工具</a:t>
            </a:r>
            <a:endParaRPr kumimoji="0" lang="zh-CN" sz="2800" b="0" i="0" u="none" strike="noStrike" kern="120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88315" y="1477645"/>
            <a:ext cx="5255895" cy="627761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chemeClr val="bg1"/>
                </a:solidFill>
              </a:rPr>
              <a:t>（</a:t>
            </a:r>
            <a:r>
              <a:rPr lang="en-US" altLang="zh-CN" sz="2400" b="1">
                <a:solidFill>
                  <a:schemeClr val="bg1"/>
                </a:solidFill>
              </a:rPr>
              <a:t>3</a:t>
            </a:r>
            <a:r>
              <a:rPr lang="zh-CN" altLang="en-US" sz="2400" b="1">
                <a:solidFill>
                  <a:schemeClr val="bg1"/>
                </a:solidFill>
              </a:rPr>
              <a:t>）MySQL</a:t>
            </a:r>
            <a:endParaRPr lang="zh-CN" altLang="en-US" sz="2400" b="1">
              <a:solidFill>
                <a:schemeClr val="bg1"/>
              </a:solidFill>
            </a:endParaRPr>
          </a:p>
          <a:p>
            <a:r>
              <a:rPr lang="zh-CN" altLang="en-US">
                <a:solidFill>
                  <a:schemeClr val="bg1"/>
                </a:solidFill>
              </a:rPr>
              <a:t>       </a:t>
            </a:r>
            <a:endParaRPr lang="zh-CN" altLang="en-US">
              <a:solidFill>
                <a:schemeClr val="bg1"/>
              </a:solidFill>
            </a:endParaRPr>
          </a:p>
          <a:p>
            <a:pPr fontAlgn="auto">
              <a:lnSpc>
                <a:spcPct val="150000"/>
              </a:lnSpc>
            </a:pPr>
            <a:r>
              <a:rPr lang="zh-CN" altLang="en-US">
                <a:solidFill>
                  <a:schemeClr val="bg1"/>
                </a:solidFill>
              </a:rPr>
              <a:t>       MySQL 是一个关系型数据库管理系统，由瑞典 MySQL AB 公司开发，属于 Oracle旗下产品。MySQL 是最流行的关系型数据库管理系统之一，在 Web 应用方面，MySQL是最好的关系数据库管理系统（Relational Database Management System，RDBMS 关）应用软件之一。</a:t>
            </a:r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</p:txBody>
      </p:sp>
      <p:pic>
        <p:nvPicPr>
          <p:cNvPr id="2" name="图片 1" descr="1-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89675" y="1477645"/>
            <a:ext cx="5793740" cy="515747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5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" name="组合 46"/>
          <p:cNvGrpSpPr/>
          <p:nvPr/>
        </p:nvGrpSpPr>
        <p:grpSpPr>
          <a:xfrm>
            <a:off x="0" y="687070"/>
            <a:ext cx="12192965" cy="694056"/>
            <a:chOff x="0" y="623570"/>
            <a:chExt cx="12192965" cy="694056"/>
          </a:xfrm>
        </p:grpSpPr>
        <p:cxnSp>
          <p:nvCxnSpPr>
            <p:cNvPr id="48" name="直接连接符 47"/>
            <p:cNvCxnSpPr/>
            <p:nvPr/>
          </p:nvCxnSpPr>
          <p:spPr>
            <a:xfrm>
              <a:off x="0" y="1016000"/>
              <a:ext cx="10147300" cy="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/>
            <p:cNvCxnSpPr/>
            <p:nvPr/>
          </p:nvCxnSpPr>
          <p:spPr>
            <a:xfrm flipH="1">
              <a:off x="10147300" y="723900"/>
              <a:ext cx="183606" cy="29210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/>
            <p:nvPr/>
          </p:nvCxnSpPr>
          <p:spPr>
            <a:xfrm>
              <a:off x="10330906" y="723900"/>
              <a:ext cx="134257" cy="544513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/>
            <p:cNvCxnSpPr/>
            <p:nvPr/>
          </p:nvCxnSpPr>
          <p:spPr>
            <a:xfrm flipH="1">
              <a:off x="10465163" y="976313"/>
              <a:ext cx="183606" cy="29210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/>
            <p:cNvCxnSpPr/>
            <p:nvPr/>
          </p:nvCxnSpPr>
          <p:spPr>
            <a:xfrm>
              <a:off x="10648769" y="976313"/>
              <a:ext cx="75967" cy="341313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/>
            <p:cNvCxnSpPr/>
            <p:nvPr/>
          </p:nvCxnSpPr>
          <p:spPr>
            <a:xfrm flipH="1">
              <a:off x="10724736" y="632460"/>
              <a:ext cx="194738" cy="67564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/>
            <p:cNvCxnSpPr/>
            <p:nvPr/>
          </p:nvCxnSpPr>
          <p:spPr>
            <a:xfrm>
              <a:off x="10919474" y="623570"/>
              <a:ext cx="87099" cy="39243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/>
            <p:cNvCxnSpPr/>
            <p:nvPr/>
          </p:nvCxnSpPr>
          <p:spPr>
            <a:xfrm>
              <a:off x="11004965" y="1016000"/>
              <a:ext cx="1188000" cy="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7" name="文本框 56"/>
          <p:cNvSpPr txBox="1"/>
          <p:nvPr/>
        </p:nvSpPr>
        <p:spPr>
          <a:xfrm>
            <a:off x="625475" y="302260"/>
            <a:ext cx="4358640" cy="52197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3. </a:t>
            </a:r>
            <a:r>
              <a:rPr kumimoji="0" lang="zh-CN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了解</a:t>
            </a:r>
            <a:r>
              <a:rPr kumimoji="0" lang="zh-CN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常用开发工具</a:t>
            </a:r>
            <a:endParaRPr kumimoji="0" lang="zh-CN" sz="2800" b="0" i="0" u="none" strike="noStrike" kern="120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88315" y="1477645"/>
            <a:ext cx="5255895" cy="627761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chemeClr val="bg1"/>
                </a:solidFill>
              </a:rPr>
              <a:t>（</a:t>
            </a:r>
            <a:r>
              <a:rPr lang="en-US" altLang="zh-CN" sz="2400" b="1">
                <a:solidFill>
                  <a:schemeClr val="bg1"/>
                </a:solidFill>
              </a:rPr>
              <a:t>4</a:t>
            </a:r>
            <a:r>
              <a:rPr lang="zh-CN" altLang="en-US" sz="2400" b="1">
                <a:solidFill>
                  <a:schemeClr val="bg1"/>
                </a:solidFill>
              </a:rPr>
              <a:t>）Navicat</a:t>
            </a:r>
            <a:endParaRPr lang="zh-CN" altLang="en-US" sz="2400" b="1">
              <a:solidFill>
                <a:schemeClr val="bg1"/>
              </a:solidFill>
            </a:endParaRPr>
          </a:p>
          <a:p>
            <a:r>
              <a:rPr lang="zh-CN" altLang="en-US">
                <a:solidFill>
                  <a:schemeClr val="bg1"/>
                </a:solidFill>
              </a:rPr>
              <a:t>       </a:t>
            </a:r>
            <a:endParaRPr lang="zh-CN" altLang="en-US">
              <a:solidFill>
                <a:schemeClr val="bg1"/>
              </a:solidFill>
            </a:endParaRPr>
          </a:p>
          <a:p>
            <a:pPr fontAlgn="auto">
              <a:lnSpc>
                <a:spcPct val="150000"/>
              </a:lnSpc>
            </a:pPr>
            <a:r>
              <a:rPr lang="zh-CN" altLang="en-US">
                <a:solidFill>
                  <a:schemeClr val="bg1"/>
                </a:solidFill>
              </a:rPr>
              <a:t>       Navicat 是一套快速、可靠并价格便宜的数据库管理工具，专为简化数据库的管理及降低系统管理成本而设。它的设计符合数据库管理员、开发人员及中小企业的需要。Navicat 是以直觉化的图形用户界面而建的，让你可以以安全并且简单的方式创建、组织、访问并共用信息。</a:t>
            </a:r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</p:txBody>
      </p:sp>
      <p:pic>
        <p:nvPicPr>
          <p:cNvPr id="3" name="图片 2" descr="图8-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12205" y="1332230"/>
            <a:ext cx="5805805" cy="53111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5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4968736" y="2105321"/>
            <a:ext cx="2254528" cy="707886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PART 04</a:t>
            </a:r>
            <a:endParaRPr kumimoji="0" lang="zh-CN" altLang="en-US" sz="4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867150" y="2789751"/>
            <a:ext cx="4457700" cy="64516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开发环境配置</a:t>
            </a:r>
            <a:endParaRPr kumimoji="0" lang="zh-CN" altLang="en-US" sz="3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5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" name="组合 46"/>
          <p:cNvGrpSpPr/>
          <p:nvPr/>
        </p:nvGrpSpPr>
        <p:grpSpPr>
          <a:xfrm>
            <a:off x="0" y="687070"/>
            <a:ext cx="12192965" cy="694056"/>
            <a:chOff x="0" y="623570"/>
            <a:chExt cx="12192965" cy="694056"/>
          </a:xfrm>
        </p:grpSpPr>
        <p:cxnSp>
          <p:nvCxnSpPr>
            <p:cNvPr id="48" name="直接连接符 47"/>
            <p:cNvCxnSpPr/>
            <p:nvPr/>
          </p:nvCxnSpPr>
          <p:spPr>
            <a:xfrm>
              <a:off x="0" y="1016000"/>
              <a:ext cx="10147300" cy="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/>
            <p:cNvCxnSpPr/>
            <p:nvPr/>
          </p:nvCxnSpPr>
          <p:spPr>
            <a:xfrm flipH="1">
              <a:off x="10147300" y="723900"/>
              <a:ext cx="183606" cy="29210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/>
            <p:nvPr/>
          </p:nvCxnSpPr>
          <p:spPr>
            <a:xfrm>
              <a:off x="10330906" y="723900"/>
              <a:ext cx="134257" cy="544513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/>
            <p:cNvCxnSpPr/>
            <p:nvPr/>
          </p:nvCxnSpPr>
          <p:spPr>
            <a:xfrm flipH="1">
              <a:off x="10465163" y="976313"/>
              <a:ext cx="183606" cy="29210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/>
            <p:cNvCxnSpPr/>
            <p:nvPr/>
          </p:nvCxnSpPr>
          <p:spPr>
            <a:xfrm>
              <a:off x="10648769" y="976313"/>
              <a:ext cx="75967" cy="341313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/>
            <p:cNvCxnSpPr/>
            <p:nvPr/>
          </p:nvCxnSpPr>
          <p:spPr>
            <a:xfrm flipH="1">
              <a:off x="10724736" y="632460"/>
              <a:ext cx="194738" cy="67564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/>
            <p:cNvCxnSpPr/>
            <p:nvPr/>
          </p:nvCxnSpPr>
          <p:spPr>
            <a:xfrm>
              <a:off x="10919474" y="623570"/>
              <a:ext cx="87099" cy="39243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/>
            <p:cNvCxnSpPr/>
            <p:nvPr/>
          </p:nvCxnSpPr>
          <p:spPr>
            <a:xfrm>
              <a:off x="11004965" y="1016000"/>
              <a:ext cx="1188000" cy="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7" name="文本框 56"/>
          <p:cNvSpPr txBox="1"/>
          <p:nvPr/>
        </p:nvSpPr>
        <p:spPr>
          <a:xfrm>
            <a:off x="625475" y="302260"/>
            <a:ext cx="4358640" cy="52197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4. </a:t>
            </a:r>
            <a:r>
              <a:rPr kumimoji="0" lang="zh-CN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开发环境配置</a:t>
            </a:r>
            <a:endParaRPr kumimoji="0" lang="zh-CN" sz="2800" b="0" i="0" u="none" strike="noStrike" kern="120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88315" y="1477645"/>
            <a:ext cx="11473180" cy="55848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chemeClr val="bg1"/>
                </a:solidFill>
              </a:rPr>
              <a:t>（</a:t>
            </a:r>
            <a:r>
              <a:rPr lang="en-US" altLang="zh-CN" sz="2400" b="1">
                <a:solidFill>
                  <a:schemeClr val="bg1"/>
                </a:solidFill>
              </a:rPr>
              <a:t>1</a:t>
            </a:r>
            <a:r>
              <a:rPr lang="zh-CN" altLang="en-US" sz="2400" b="1">
                <a:solidFill>
                  <a:schemeClr val="bg1"/>
                </a:solidFill>
              </a:rPr>
              <a:t>）安装</a:t>
            </a:r>
            <a:r>
              <a:rPr lang="en-US" altLang="zh-CN" sz="2400" b="1">
                <a:solidFill>
                  <a:schemeClr val="bg1"/>
                </a:solidFill>
              </a:rPr>
              <a:t>JDK</a:t>
            </a:r>
            <a:endParaRPr lang="zh-CN" altLang="en-US" sz="2400" b="1">
              <a:solidFill>
                <a:schemeClr val="bg1"/>
              </a:solidFill>
            </a:endParaRPr>
          </a:p>
          <a:p>
            <a:r>
              <a:rPr lang="zh-CN" altLang="en-US">
                <a:solidFill>
                  <a:schemeClr val="bg1"/>
                </a:solidFill>
              </a:rPr>
              <a:t>       </a:t>
            </a:r>
            <a:endParaRPr lang="zh-CN" altLang="en-US">
              <a:solidFill>
                <a:schemeClr val="bg1"/>
              </a:solidFill>
            </a:endParaRPr>
          </a:p>
          <a:p>
            <a:pPr fontAlgn="auto">
              <a:lnSpc>
                <a:spcPct val="150000"/>
              </a:lnSpc>
            </a:pPr>
            <a:r>
              <a:rPr lang="zh-CN" altLang="en-US">
                <a:solidFill>
                  <a:schemeClr val="bg1"/>
                </a:solidFill>
              </a:rPr>
              <a:t>       下载      安装      配置</a:t>
            </a:r>
            <a:r>
              <a:rPr lang="en-US" altLang="zh-CN">
                <a:solidFill>
                  <a:schemeClr val="bg1"/>
                </a:solidFill>
              </a:rPr>
              <a:t>Path</a:t>
            </a:r>
            <a:r>
              <a:rPr lang="zh-CN" altLang="en-US">
                <a:solidFill>
                  <a:schemeClr val="bg1"/>
                </a:solidFill>
              </a:rPr>
              <a:t>环境变量</a:t>
            </a:r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pPr algn="l">
              <a:buClrTx/>
              <a:buSzTx/>
              <a:buFontTx/>
            </a:pPr>
            <a:r>
              <a:rPr lang="zh-CN" altLang="en-US" sz="2400" b="1">
                <a:solidFill>
                  <a:schemeClr val="bg1"/>
                </a:solidFill>
              </a:rPr>
              <a:t>（2）配置Tomcat</a:t>
            </a:r>
            <a:endParaRPr lang="zh-CN" altLang="en-US" sz="2400" b="1">
              <a:solidFill>
                <a:schemeClr val="bg1"/>
              </a:solidFill>
            </a:endParaRPr>
          </a:p>
          <a:p>
            <a:r>
              <a:rPr lang="en-US" altLang="zh-CN">
                <a:solidFill>
                  <a:schemeClr val="bg1"/>
                </a:solidFill>
              </a:rPr>
              <a:t>       </a:t>
            </a:r>
            <a:endParaRPr lang="zh-CN" altLang="en-US">
              <a:solidFill>
                <a:schemeClr val="bg1"/>
              </a:solidFill>
            </a:endParaRPr>
          </a:p>
          <a:p>
            <a:r>
              <a:rPr lang="zh-CN" altLang="en-US">
                <a:solidFill>
                  <a:schemeClr val="bg1"/>
                </a:solidFill>
              </a:rPr>
              <a:t>       下载     安装      配置</a:t>
            </a:r>
            <a:r>
              <a:rPr lang="en-US" altLang="zh-CN">
                <a:solidFill>
                  <a:schemeClr val="bg1"/>
                </a:solidFill>
              </a:rPr>
              <a:t>Java_Home</a:t>
            </a:r>
            <a:r>
              <a:rPr lang="zh-CN" altLang="en-US">
                <a:solidFill>
                  <a:schemeClr val="bg1"/>
                </a:solidFill>
              </a:rPr>
              <a:t>环境变量     运行</a:t>
            </a:r>
            <a:r>
              <a:rPr lang="en-US" altLang="zh-CN">
                <a:solidFill>
                  <a:schemeClr val="bg1"/>
                </a:solidFill>
              </a:rPr>
              <a:t>startup.bat      </a:t>
            </a:r>
            <a:r>
              <a:rPr lang="zh-CN" altLang="en-US">
                <a:solidFill>
                  <a:schemeClr val="bg1"/>
                </a:solidFill>
              </a:rPr>
              <a:t>访问</a:t>
            </a:r>
            <a:r>
              <a:rPr lang="en-US" altLang="zh-CN">
                <a:solidFill>
                  <a:schemeClr val="bg1"/>
                </a:solidFill>
              </a:rPr>
              <a:t>localhost:8080</a:t>
            </a:r>
            <a:endParaRPr lang="en-US" altLang="zh-CN">
              <a:solidFill>
                <a:schemeClr val="bg1"/>
              </a:solidFill>
            </a:endParaRPr>
          </a:p>
          <a:p>
            <a:pPr algn="l">
              <a:buClrTx/>
              <a:buSzTx/>
              <a:buFontTx/>
            </a:pPr>
            <a:endParaRPr lang="zh-CN" altLang="en-US" sz="2400" b="1">
              <a:solidFill>
                <a:schemeClr val="bg1"/>
              </a:solidFill>
            </a:endParaRPr>
          </a:p>
          <a:p>
            <a:pPr algn="l">
              <a:buClrTx/>
              <a:buSzTx/>
              <a:buFontTx/>
            </a:pPr>
            <a:r>
              <a:rPr lang="zh-CN" altLang="en-US" sz="2400" b="1">
                <a:solidFill>
                  <a:schemeClr val="bg1"/>
                </a:solidFill>
              </a:rPr>
              <a:t>（3）配置MySQL</a:t>
            </a:r>
            <a:endParaRPr lang="zh-CN" altLang="en-US" sz="2400" b="1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r>
              <a:rPr lang="zh-CN" altLang="en-US">
                <a:solidFill>
                  <a:schemeClr val="bg1"/>
                </a:solidFill>
              </a:rPr>
              <a:t>      下载      安装     连接</a:t>
            </a:r>
            <a:r>
              <a:rPr lang="en-US" altLang="zh-CN">
                <a:solidFill>
                  <a:schemeClr val="bg1"/>
                </a:solidFill>
              </a:rPr>
              <a:t>Navicat    </a:t>
            </a:r>
            <a:r>
              <a:rPr lang="zh-CN" altLang="en-US">
                <a:solidFill>
                  <a:schemeClr val="bg1"/>
                </a:solidFill>
              </a:rPr>
              <a:t>运行    </a:t>
            </a:r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5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624222" y="2007993"/>
            <a:ext cx="7373150" cy="1685735"/>
            <a:chOff x="624222" y="2007993"/>
            <a:chExt cx="7373150" cy="1685735"/>
          </a:xfrm>
        </p:grpSpPr>
        <p:sp>
          <p:nvSpPr>
            <p:cNvPr id="9" name="PA_矩形 6"/>
            <p:cNvSpPr/>
            <p:nvPr>
              <p:custDataLst>
                <p:tags r:id="rId1"/>
              </p:custDataLst>
            </p:nvPr>
          </p:nvSpPr>
          <p:spPr>
            <a:xfrm rot="2700000">
              <a:off x="4245793" y="3520948"/>
              <a:ext cx="172780" cy="17278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cxnSp>
          <p:nvCxnSpPr>
            <p:cNvPr id="10" name="PA_直接连接符 8"/>
            <p:cNvCxnSpPr/>
            <p:nvPr>
              <p:custDataLst>
                <p:tags r:id="rId2"/>
              </p:custDataLst>
            </p:nvPr>
          </p:nvCxnSpPr>
          <p:spPr>
            <a:xfrm flipH="1">
              <a:off x="2726971" y="3607338"/>
              <a:ext cx="1367849" cy="0"/>
            </a:xfrm>
            <a:prstGeom prst="line">
              <a:avLst/>
            </a:prstGeom>
            <a:solidFill>
              <a:schemeClr val="bg1"/>
            </a:solidFill>
            <a:ln>
              <a:gradFill flip="none" rotWithShape="1"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PA_直接连接符 9"/>
            <p:cNvCxnSpPr/>
            <p:nvPr>
              <p:custDataLst>
                <p:tags r:id="rId3"/>
              </p:custDataLst>
            </p:nvPr>
          </p:nvCxnSpPr>
          <p:spPr>
            <a:xfrm flipH="1">
              <a:off x="4584367" y="3607338"/>
              <a:ext cx="1310256" cy="0"/>
            </a:xfrm>
            <a:prstGeom prst="line">
              <a:avLst/>
            </a:prstGeom>
            <a:solidFill>
              <a:schemeClr val="bg1"/>
            </a:solidFill>
            <a:ln>
              <a:gradFill flip="none" rotWithShape="1">
                <a:gsLst>
                  <a:gs pos="100000">
                    <a:schemeClr val="accent1">
                      <a:lumMod val="5000"/>
                      <a:lumOff val="95000"/>
                    </a:schemeClr>
                  </a:gs>
                  <a:gs pos="0">
                    <a:schemeClr val="bg1">
                      <a:alpha val="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文本框 11"/>
            <p:cNvSpPr txBox="1"/>
            <p:nvPr/>
          </p:nvSpPr>
          <p:spPr>
            <a:xfrm>
              <a:off x="624222" y="2403143"/>
              <a:ext cx="7373150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 algn="ctr">
                <a:defRPr/>
              </a:pPr>
              <a:r>
                <a:rPr lang="zh-CN" altLang="en-US" sz="6000" spc="100" dirty="0" smtClean="0">
                  <a:solidFill>
                    <a:prstClr val="white"/>
                  </a:solidFill>
                  <a:effectLst>
                    <a:outerShdw blurRad="88900" dist="50800" dir="2700000" algn="tl" rotWithShape="0">
                      <a:prstClr val="black">
                        <a:alpha val="65000"/>
                      </a:prstClr>
                    </a:outerShdw>
                  </a:effectLst>
                  <a:cs typeface="+mn-ea"/>
                  <a:sym typeface="+mn-lt"/>
                </a:rPr>
                <a:t>感</a:t>
              </a:r>
              <a:r>
                <a:rPr lang="zh-CN" altLang="en-US" sz="6000" spc="100" dirty="0">
                  <a:solidFill>
                    <a:prstClr val="white"/>
                  </a:solidFill>
                  <a:effectLst>
                    <a:outerShdw blurRad="88900" dist="50800" dir="2700000" algn="tl" rotWithShape="0">
                      <a:prstClr val="black">
                        <a:alpha val="65000"/>
                      </a:prstClr>
                    </a:outerShdw>
                  </a:effectLst>
                  <a:cs typeface="+mn-ea"/>
                  <a:sym typeface="+mn-lt"/>
                </a:rPr>
                <a:t>谢一路有你</a:t>
              </a:r>
              <a:endParaRPr kumimoji="0" lang="zh-CN" altLang="en-US" sz="6000" b="0" i="0" u="none" strike="noStrike" kern="1200" cap="none" spc="10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88900" dist="50800" dir="2700000" algn="tl" rotWithShape="0">
                    <a:prstClr val="black">
                      <a:alpha val="65000"/>
                    </a:prstClr>
                  </a:outerShdw>
                </a:effectLst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2796761" y="2007993"/>
              <a:ext cx="302807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5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4968736" y="2105321"/>
            <a:ext cx="2254528" cy="707886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PART 01</a:t>
            </a:r>
            <a:endParaRPr kumimoji="0" lang="zh-CN" altLang="en-US" sz="4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867150" y="2789751"/>
            <a:ext cx="4457700" cy="64516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了解</a:t>
            </a:r>
            <a:r>
              <a:rPr kumimoji="0" lang="en-US" altLang="zh-CN" sz="3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Java</a:t>
            </a:r>
            <a:r>
              <a:rPr kumimoji="0" lang="zh-CN" alt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语言</a:t>
            </a:r>
            <a:endParaRPr kumimoji="0" lang="zh-CN" altLang="en-US" sz="3600" b="0" i="0" u="none" strike="noStrike" kern="120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5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" name="组合 46"/>
          <p:cNvGrpSpPr/>
          <p:nvPr/>
        </p:nvGrpSpPr>
        <p:grpSpPr>
          <a:xfrm>
            <a:off x="0" y="687070"/>
            <a:ext cx="12192965" cy="694056"/>
            <a:chOff x="0" y="623570"/>
            <a:chExt cx="12192965" cy="694056"/>
          </a:xfrm>
        </p:grpSpPr>
        <p:cxnSp>
          <p:nvCxnSpPr>
            <p:cNvPr id="48" name="直接连接符 47"/>
            <p:cNvCxnSpPr/>
            <p:nvPr/>
          </p:nvCxnSpPr>
          <p:spPr>
            <a:xfrm>
              <a:off x="0" y="1016000"/>
              <a:ext cx="10147300" cy="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/>
            <p:cNvCxnSpPr/>
            <p:nvPr/>
          </p:nvCxnSpPr>
          <p:spPr>
            <a:xfrm flipH="1">
              <a:off x="10147300" y="723900"/>
              <a:ext cx="183606" cy="29210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/>
            <p:nvPr/>
          </p:nvCxnSpPr>
          <p:spPr>
            <a:xfrm>
              <a:off x="10330906" y="723900"/>
              <a:ext cx="134257" cy="544513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/>
            <p:cNvCxnSpPr/>
            <p:nvPr/>
          </p:nvCxnSpPr>
          <p:spPr>
            <a:xfrm flipH="1">
              <a:off x="10465163" y="976313"/>
              <a:ext cx="183606" cy="29210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/>
            <p:cNvCxnSpPr/>
            <p:nvPr/>
          </p:nvCxnSpPr>
          <p:spPr>
            <a:xfrm>
              <a:off x="10648769" y="976313"/>
              <a:ext cx="75967" cy="341313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/>
            <p:cNvCxnSpPr/>
            <p:nvPr/>
          </p:nvCxnSpPr>
          <p:spPr>
            <a:xfrm flipH="1">
              <a:off x="10724736" y="632460"/>
              <a:ext cx="194738" cy="67564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/>
            <p:cNvCxnSpPr/>
            <p:nvPr/>
          </p:nvCxnSpPr>
          <p:spPr>
            <a:xfrm>
              <a:off x="10919474" y="623570"/>
              <a:ext cx="87099" cy="39243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/>
            <p:cNvCxnSpPr/>
            <p:nvPr/>
          </p:nvCxnSpPr>
          <p:spPr>
            <a:xfrm>
              <a:off x="11004965" y="1016000"/>
              <a:ext cx="1188000" cy="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7" name="文本框 56"/>
          <p:cNvSpPr txBox="1"/>
          <p:nvPr/>
        </p:nvSpPr>
        <p:spPr>
          <a:xfrm>
            <a:off x="625475" y="302260"/>
            <a:ext cx="3543300" cy="52197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1. </a:t>
            </a:r>
            <a:r>
              <a:rPr kumimoji="0" lang="zh-CN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了解</a:t>
            </a:r>
            <a:r>
              <a:rPr kumimoji="0" lang="en-US" altLang="zh-CN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Java</a:t>
            </a:r>
            <a:r>
              <a:rPr kumimoji="0" lang="zh-CN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语言</a:t>
            </a:r>
            <a:endParaRPr kumimoji="0" lang="zh-CN" altLang="en-US" sz="2800" b="0" i="0" u="none" strike="noStrike" kern="120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88315" y="1477645"/>
            <a:ext cx="10974705" cy="60007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chemeClr val="bg1"/>
                </a:solidFill>
              </a:rPr>
              <a:t>（</a:t>
            </a:r>
            <a:r>
              <a:rPr lang="en-US" altLang="zh-CN" sz="2400" b="1">
                <a:solidFill>
                  <a:schemeClr val="bg1"/>
                </a:solidFill>
              </a:rPr>
              <a:t>1</a:t>
            </a:r>
            <a:r>
              <a:rPr lang="zh-CN" altLang="en-US" sz="2400" b="1">
                <a:solidFill>
                  <a:schemeClr val="bg1"/>
                </a:solidFill>
              </a:rPr>
              <a:t>）Java 的发展历史</a:t>
            </a:r>
            <a:endParaRPr lang="zh-CN" altLang="en-US" sz="2400" b="1">
              <a:solidFill>
                <a:schemeClr val="bg1"/>
              </a:solidFill>
            </a:endParaRPr>
          </a:p>
          <a:p>
            <a:r>
              <a:rPr lang="zh-CN" altLang="en-US">
                <a:solidFill>
                  <a:schemeClr val="bg1"/>
                </a:solidFill>
              </a:rPr>
              <a:t>       </a:t>
            </a:r>
            <a:endParaRPr lang="zh-CN" altLang="en-US">
              <a:solidFill>
                <a:schemeClr val="bg1"/>
              </a:solidFill>
            </a:endParaRPr>
          </a:p>
          <a:p>
            <a:r>
              <a:rPr lang="zh-CN" altLang="en-US">
                <a:solidFill>
                  <a:schemeClr val="bg1"/>
                </a:solidFill>
              </a:rPr>
              <a:t>       1991 年，Sun 公司成立 Green 小组，开发了 Java 语言。</a:t>
            </a:r>
            <a:endParaRPr lang="zh-CN" altLang="en-US">
              <a:solidFill>
                <a:schemeClr val="bg1"/>
              </a:solidFill>
            </a:endParaRPr>
          </a:p>
          <a:p>
            <a:r>
              <a:rPr lang="zh-CN" altLang="en-US">
                <a:solidFill>
                  <a:schemeClr val="bg1"/>
                </a:solidFill>
                <a:sym typeface="+mn-ea"/>
              </a:rPr>
              <a:t>       1996 年 Sun 公司推出 Java 的第一个开发工具包 JDK1.0。</a:t>
            </a:r>
            <a:endParaRPr lang="zh-CN" altLang="en-US">
              <a:solidFill>
                <a:schemeClr val="bg1"/>
              </a:solidFill>
            </a:endParaRPr>
          </a:p>
          <a:p>
            <a:r>
              <a:rPr lang="zh-CN" altLang="en-US">
                <a:solidFill>
                  <a:schemeClr val="bg1"/>
                </a:solidFill>
              </a:rPr>
              <a:t>       1998 年 12 月，第二代Java Web 应用开发，Java 平台的企业版 J2EE 推出。</a:t>
            </a:r>
            <a:endParaRPr lang="zh-CN" altLang="en-US">
              <a:solidFill>
                <a:schemeClr val="bg1"/>
              </a:solidFill>
            </a:endParaRPr>
          </a:p>
          <a:p>
            <a:r>
              <a:rPr lang="zh-CN" altLang="en-US">
                <a:solidFill>
                  <a:schemeClr val="bg1"/>
                </a:solidFill>
              </a:rPr>
              <a:t>       1999 年，Sun 公司宣布将 Java 的第二代平台分为三个版本，即 J2SE，J2EE和 J2ME。</a:t>
            </a:r>
            <a:endParaRPr lang="zh-CN" altLang="en-US">
              <a:solidFill>
                <a:schemeClr val="bg1"/>
              </a:solidFill>
            </a:endParaRPr>
          </a:p>
          <a:p>
            <a:r>
              <a:rPr lang="zh-CN" altLang="en-US">
                <a:solidFill>
                  <a:schemeClr val="bg1"/>
                </a:solidFill>
              </a:rPr>
              <a:t>       2004 年，JDK1.5 版本发布，同时，Sun 公司宣布将 Java 的三个分支分别改名为 Java SE、Java EE 和 Java ME。</a:t>
            </a:r>
            <a:endParaRPr lang="zh-CN" altLang="en-US">
              <a:solidFill>
                <a:schemeClr val="bg1"/>
              </a:solidFill>
            </a:endParaRPr>
          </a:p>
          <a:p>
            <a:r>
              <a:rPr lang="zh-CN" altLang="en-US">
                <a:solidFill>
                  <a:schemeClr val="bg1"/>
                </a:solidFill>
              </a:rPr>
              <a:t>       2009 年 Sun 公司被 Oracle 公司收购，自此，Java 正式成为了 Oracle 公司的产品。</a:t>
            </a:r>
            <a:endParaRPr lang="zh-CN" altLang="en-US">
              <a:solidFill>
                <a:schemeClr val="bg1"/>
              </a:solidFill>
            </a:endParaRPr>
          </a:p>
          <a:p>
            <a:r>
              <a:rPr lang="zh-CN" altLang="en-US">
                <a:solidFill>
                  <a:schemeClr val="bg1"/>
                </a:solidFill>
              </a:rPr>
              <a:t>       2014 年，Oracle 公司推出 Java8 正式版。</a:t>
            </a:r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5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" name="组合 46"/>
          <p:cNvGrpSpPr/>
          <p:nvPr/>
        </p:nvGrpSpPr>
        <p:grpSpPr>
          <a:xfrm>
            <a:off x="0" y="687070"/>
            <a:ext cx="12192965" cy="694056"/>
            <a:chOff x="0" y="623570"/>
            <a:chExt cx="12192965" cy="694056"/>
          </a:xfrm>
        </p:grpSpPr>
        <p:cxnSp>
          <p:nvCxnSpPr>
            <p:cNvPr id="48" name="直接连接符 47"/>
            <p:cNvCxnSpPr/>
            <p:nvPr/>
          </p:nvCxnSpPr>
          <p:spPr>
            <a:xfrm>
              <a:off x="0" y="1016000"/>
              <a:ext cx="10147300" cy="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/>
            <p:cNvCxnSpPr/>
            <p:nvPr/>
          </p:nvCxnSpPr>
          <p:spPr>
            <a:xfrm flipH="1">
              <a:off x="10147300" y="723900"/>
              <a:ext cx="183606" cy="29210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/>
            <p:nvPr/>
          </p:nvCxnSpPr>
          <p:spPr>
            <a:xfrm>
              <a:off x="10330906" y="723900"/>
              <a:ext cx="134257" cy="544513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/>
            <p:cNvCxnSpPr/>
            <p:nvPr/>
          </p:nvCxnSpPr>
          <p:spPr>
            <a:xfrm flipH="1">
              <a:off x="10465163" y="976313"/>
              <a:ext cx="183606" cy="29210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/>
            <p:cNvCxnSpPr/>
            <p:nvPr/>
          </p:nvCxnSpPr>
          <p:spPr>
            <a:xfrm>
              <a:off x="10648769" y="976313"/>
              <a:ext cx="75967" cy="341313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/>
            <p:cNvCxnSpPr/>
            <p:nvPr/>
          </p:nvCxnSpPr>
          <p:spPr>
            <a:xfrm flipH="1">
              <a:off x="10724736" y="632460"/>
              <a:ext cx="194738" cy="67564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/>
            <p:cNvCxnSpPr/>
            <p:nvPr/>
          </p:nvCxnSpPr>
          <p:spPr>
            <a:xfrm>
              <a:off x="10919474" y="623570"/>
              <a:ext cx="87099" cy="39243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/>
            <p:cNvCxnSpPr/>
            <p:nvPr/>
          </p:nvCxnSpPr>
          <p:spPr>
            <a:xfrm>
              <a:off x="11004965" y="1016000"/>
              <a:ext cx="1188000" cy="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7" name="文本框 56"/>
          <p:cNvSpPr txBox="1"/>
          <p:nvPr/>
        </p:nvSpPr>
        <p:spPr>
          <a:xfrm>
            <a:off x="625475" y="302260"/>
            <a:ext cx="3543300" cy="52197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1. </a:t>
            </a:r>
            <a:r>
              <a:rPr kumimoji="0" lang="zh-CN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了解</a:t>
            </a:r>
            <a:r>
              <a:rPr kumimoji="0" lang="en-US" altLang="zh-CN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Java</a:t>
            </a:r>
            <a:r>
              <a:rPr kumimoji="0" lang="zh-CN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语言</a:t>
            </a:r>
            <a:endParaRPr kumimoji="0" lang="zh-CN" altLang="en-US" sz="2800" b="0" i="0" u="none" strike="noStrike" kern="120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88315" y="1477645"/>
            <a:ext cx="10974705" cy="83553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chemeClr val="bg1"/>
                </a:solidFill>
              </a:rPr>
              <a:t>（</a:t>
            </a:r>
            <a:r>
              <a:rPr lang="en-US" altLang="zh-CN" sz="2400" b="1">
                <a:solidFill>
                  <a:schemeClr val="bg1"/>
                </a:solidFill>
              </a:rPr>
              <a:t>2</a:t>
            </a:r>
            <a:r>
              <a:rPr lang="zh-CN" altLang="en-US" sz="2400" b="1">
                <a:solidFill>
                  <a:schemeClr val="bg1"/>
                </a:solidFill>
              </a:rPr>
              <a:t>）Java 语言的基本特点</a:t>
            </a:r>
            <a:endParaRPr lang="zh-CN" altLang="en-US" sz="2400" b="1">
              <a:solidFill>
                <a:schemeClr val="bg1"/>
              </a:solidFill>
            </a:endParaRPr>
          </a:p>
          <a:p>
            <a:r>
              <a:rPr lang="zh-CN" altLang="en-US">
                <a:solidFill>
                  <a:schemeClr val="bg1"/>
                </a:solidFill>
              </a:rPr>
              <a:t>       </a:t>
            </a:r>
            <a:endParaRPr lang="zh-CN" altLang="en-US">
              <a:solidFill>
                <a:schemeClr val="bg1"/>
              </a:solidFill>
            </a:endParaRPr>
          </a:p>
          <a:p>
            <a:pPr marL="742950" lvl="1" indent="-285750" fontAlgn="auto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>
                <a:solidFill>
                  <a:schemeClr val="bg1"/>
                </a:solidFill>
              </a:rPr>
              <a:t>简单性： Java 语言舍弃了 C+ + 的众多难用的特性，从而变得简单易用。</a:t>
            </a:r>
            <a:endParaRPr lang="zh-CN" altLang="en-US">
              <a:solidFill>
                <a:schemeClr val="bg1"/>
              </a:solidFill>
            </a:endParaRPr>
          </a:p>
          <a:p>
            <a:pPr marL="742950" lvl="1" indent="-285750" fontAlgn="auto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>
                <a:solidFill>
                  <a:schemeClr val="bg1"/>
                </a:solidFill>
              </a:rPr>
              <a:t>面向对象： Java 具有了典型的面向对象的特征。</a:t>
            </a:r>
            <a:endParaRPr lang="zh-CN" altLang="en-US">
              <a:solidFill>
                <a:schemeClr val="bg1"/>
              </a:solidFill>
            </a:endParaRPr>
          </a:p>
          <a:p>
            <a:pPr marL="742950" lvl="1" indent="-285750" fontAlgn="auto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>
                <a:solidFill>
                  <a:schemeClr val="bg1"/>
                </a:solidFill>
              </a:rPr>
              <a:t>分布性： Java 本身就是分布式语言，其支持各种网络协议和 Socket，使网络本</a:t>
            </a:r>
            <a:endParaRPr lang="zh-CN" altLang="en-US">
              <a:solidFill>
                <a:schemeClr val="bg1"/>
              </a:solidFill>
            </a:endParaRPr>
          </a:p>
          <a:p>
            <a:pPr marL="742950" lvl="1" indent="-285750" fontAlgn="auto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>
                <a:solidFill>
                  <a:schemeClr val="bg1"/>
                </a:solidFill>
              </a:rPr>
              <a:t>身变成了应用程序的载体。</a:t>
            </a:r>
            <a:endParaRPr lang="zh-CN" altLang="en-US">
              <a:solidFill>
                <a:schemeClr val="bg1"/>
              </a:solidFill>
            </a:endParaRPr>
          </a:p>
          <a:p>
            <a:pPr marL="742950" lvl="1" indent="-285750" fontAlgn="auto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>
                <a:solidFill>
                  <a:schemeClr val="bg1"/>
                </a:solidFill>
              </a:rPr>
              <a:t>编译和解释性： Java 代码编译后为字节码文件，可以在 Java 自己的解释器上无</a:t>
            </a:r>
            <a:endParaRPr lang="zh-CN" altLang="en-US">
              <a:solidFill>
                <a:schemeClr val="bg1"/>
              </a:solidFill>
            </a:endParaRPr>
          </a:p>
          <a:p>
            <a:pPr marL="742950" lvl="1" indent="-285750" fontAlgn="auto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>
                <a:solidFill>
                  <a:schemeClr val="bg1"/>
                </a:solidFill>
              </a:rPr>
              <a:t>差别运行。</a:t>
            </a:r>
            <a:endParaRPr lang="zh-CN" altLang="en-US">
              <a:solidFill>
                <a:schemeClr val="bg1"/>
              </a:solidFill>
            </a:endParaRPr>
          </a:p>
          <a:p>
            <a:pPr marL="742950" lvl="1" indent="-285750" fontAlgn="auto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>
                <a:solidFill>
                  <a:schemeClr val="bg1"/>
                </a:solidFill>
              </a:rPr>
              <a:t>安全性： Java 的诸多安全性机制可以保证其程序在运行期间高度安全。</a:t>
            </a:r>
            <a:endParaRPr lang="zh-CN" altLang="en-US">
              <a:solidFill>
                <a:schemeClr val="bg1"/>
              </a:solidFill>
            </a:endParaRPr>
          </a:p>
          <a:p>
            <a:pPr marL="742950" lvl="1" indent="-285750" fontAlgn="auto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>
                <a:solidFill>
                  <a:schemeClr val="bg1"/>
                </a:solidFill>
              </a:rPr>
              <a:t>可移植性： Java 语言本身的特性是其可以一次编译到处运行，具备很强的可移</a:t>
            </a:r>
            <a:endParaRPr lang="zh-CN" altLang="en-US">
              <a:solidFill>
                <a:schemeClr val="bg1"/>
              </a:solidFill>
            </a:endParaRPr>
          </a:p>
          <a:p>
            <a:pPr marL="742950" lvl="1" indent="-285750" fontAlgn="auto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>
                <a:solidFill>
                  <a:schemeClr val="bg1"/>
                </a:solidFill>
              </a:rPr>
              <a:t>植性。</a:t>
            </a:r>
            <a:endParaRPr lang="zh-CN" altLang="en-US">
              <a:solidFill>
                <a:schemeClr val="bg1"/>
              </a:solidFill>
            </a:endParaRPr>
          </a:p>
          <a:p>
            <a:pPr marL="742950" lvl="1" indent="-285750" fontAlgn="auto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>
                <a:solidFill>
                  <a:schemeClr val="bg1"/>
                </a:solidFill>
              </a:rPr>
              <a:t>多线程性： Java 提供了一系列的机制可以保证多线程程序的编写和运行，使用</a:t>
            </a:r>
            <a:endParaRPr lang="zh-CN" altLang="en-US">
              <a:solidFill>
                <a:schemeClr val="bg1"/>
              </a:solidFill>
            </a:endParaRPr>
          </a:p>
          <a:p>
            <a:pPr marL="742950" lvl="1" indent="-285750" fontAlgn="auto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>
                <a:solidFill>
                  <a:schemeClr val="bg1"/>
                </a:solidFill>
              </a:rPr>
              <a:t>同步锁、同步方法等可以让多线程环境下的资源保持一致性。</a:t>
            </a:r>
            <a:endParaRPr lang="zh-CN" altLang="en-US">
              <a:solidFill>
                <a:schemeClr val="bg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zh-CN" altLang="en-US">
              <a:solidFill>
                <a:schemeClr val="bg1"/>
              </a:solidFill>
            </a:endParaRPr>
          </a:p>
          <a:p>
            <a:pPr marL="285750" indent="-285750"/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5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" name="组合 46"/>
          <p:cNvGrpSpPr/>
          <p:nvPr/>
        </p:nvGrpSpPr>
        <p:grpSpPr>
          <a:xfrm>
            <a:off x="0" y="687070"/>
            <a:ext cx="12192965" cy="694056"/>
            <a:chOff x="0" y="623570"/>
            <a:chExt cx="12192965" cy="694056"/>
          </a:xfrm>
        </p:grpSpPr>
        <p:cxnSp>
          <p:nvCxnSpPr>
            <p:cNvPr id="48" name="直接连接符 47"/>
            <p:cNvCxnSpPr/>
            <p:nvPr/>
          </p:nvCxnSpPr>
          <p:spPr>
            <a:xfrm>
              <a:off x="0" y="1016000"/>
              <a:ext cx="10147300" cy="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/>
            <p:cNvCxnSpPr/>
            <p:nvPr/>
          </p:nvCxnSpPr>
          <p:spPr>
            <a:xfrm flipH="1">
              <a:off x="10147300" y="723900"/>
              <a:ext cx="183606" cy="29210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/>
            <p:nvPr/>
          </p:nvCxnSpPr>
          <p:spPr>
            <a:xfrm>
              <a:off x="10330906" y="723900"/>
              <a:ext cx="134257" cy="544513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/>
            <p:cNvCxnSpPr/>
            <p:nvPr/>
          </p:nvCxnSpPr>
          <p:spPr>
            <a:xfrm flipH="1">
              <a:off x="10465163" y="976313"/>
              <a:ext cx="183606" cy="29210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/>
            <p:cNvCxnSpPr/>
            <p:nvPr/>
          </p:nvCxnSpPr>
          <p:spPr>
            <a:xfrm>
              <a:off x="10648769" y="976313"/>
              <a:ext cx="75967" cy="341313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/>
            <p:cNvCxnSpPr/>
            <p:nvPr/>
          </p:nvCxnSpPr>
          <p:spPr>
            <a:xfrm flipH="1">
              <a:off x="10724736" y="632460"/>
              <a:ext cx="194738" cy="67564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/>
            <p:cNvCxnSpPr/>
            <p:nvPr/>
          </p:nvCxnSpPr>
          <p:spPr>
            <a:xfrm>
              <a:off x="10919474" y="623570"/>
              <a:ext cx="87099" cy="39243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/>
            <p:cNvCxnSpPr/>
            <p:nvPr/>
          </p:nvCxnSpPr>
          <p:spPr>
            <a:xfrm>
              <a:off x="11004965" y="1016000"/>
              <a:ext cx="1188000" cy="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7" name="文本框 56"/>
          <p:cNvSpPr txBox="1"/>
          <p:nvPr/>
        </p:nvSpPr>
        <p:spPr>
          <a:xfrm>
            <a:off x="625475" y="302260"/>
            <a:ext cx="3543300" cy="52197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1. </a:t>
            </a:r>
            <a:r>
              <a:rPr kumimoji="0" lang="zh-CN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了解</a:t>
            </a:r>
            <a:r>
              <a:rPr kumimoji="0" lang="en-US" altLang="zh-CN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Java</a:t>
            </a:r>
            <a:r>
              <a:rPr kumimoji="0" lang="zh-CN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语言</a:t>
            </a:r>
            <a:endParaRPr kumimoji="0" lang="zh-CN" altLang="en-US" sz="2800" b="0" i="0" u="none" strike="noStrike" kern="120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88315" y="1477645"/>
            <a:ext cx="10974705" cy="73856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chemeClr val="bg1"/>
                </a:solidFill>
              </a:rPr>
              <a:t>（</a:t>
            </a:r>
            <a:r>
              <a:rPr lang="en-US" altLang="zh-CN" sz="2400" b="1">
                <a:solidFill>
                  <a:schemeClr val="bg1"/>
                </a:solidFill>
              </a:rPr>
              <a:t>3</a:t>
            </a:r>
            <a:r>
              <a:rPr lang="zh-CN" altLang="en-US" sz="2400" b="1">
                <a:solidFill>
                  <a:schemeClr val="bg1"/>
                </a:solidFill>
              </a:rPr>
              <a:t>）Java 语言的基本语法</a:t>
            </a:r>
            <a:endParaRPr lang="zh-CN" altLang="en-US" sz="2400" b="1">
              <a:solidFill>
                <a:schemeClr val="bg1"/>
              </a:solidFill>
            </a:endParaRPr>
          </a:p>
          <a:p>
            <a:pPr marL="742950" lvl="1" indent="-285750" fontAlgn="auto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>
                <a:solidFill>
                  <a:schemeClr val="bg1"/>
                </a:solidFill>
              </a:rPr>
              <a:t>大小写敏感： Java 语言中的变量或者保留字（关键字）都是对大小写敏感的，通</a:t>
            </a:r>
            <a:endParaRPr lang="zh-CN" altLang="en-US">
              <a:solidFill>
                <a:schemeClr val="bg1"/>
              </a:solidFill>
            </a:endParaRPr>
          </a:p>
          <a:p>
            <a:pPr marL="742950" lvl="1" indent="-285750" fontAlgn="auto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>
                <a:solidFill>
                  <a:schemeClr val="bg1"/>
                </a:solidFill>
              </a:rPr>
              <a:t>常会根据可读性规范来声明变量或者方法；</a:t>
            </a:r>
            <a:endParaRPr lang="zh-CN" altLang="en-US">
              <a:solidFill>
                <a:schemeClr val="bg1"/>
              </a:solidFill>
            </a:endParaRPr>
          </a:p>
          <a:p>
            <a:pPr marL="742950" lvl="1" indent="-285750" fontAlgn="auto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>
                <a:solidFill>
                  <a:schemeClr val="bg1"/>
                </a:solidFill>
              </a:rPr>
              <a:t>类是 Java 源文件的最小单位：所有的变量、方法、常量等基本元素都应该定义</a:t>
            </a:r>
            <a:endParaRPr lang="zh-CN" altLang="en-US">
              <a:solidFill>
                <a:schemeClr val="bg1"/>
              </a:solidFill>
            </a:endParaRPr>
          </a:p>
          <a:p>
            <a:pPr marL="742950" lvl="1" indent="-285750" fontAlgn="auto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>
                <a:solidFill>
                  <a:schemeClr val="bg1"/>
                </a:solidFill>
              </a:rPr>
              <a:t>在某一个类中； </a:t>
            </a:r>
            <a:endParaRPr lang="zh-CN" altLang="en-US">
              <a:solidFill>
                <a:schemeClr val="bg1"/>
              </a:solidFill>
            </a:endParaRPr>
          </a:p>
          <a:p>
            <a:pPr marL="742950" lvl="1" indent="-285750" fontAlgn="auto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>
                <a:solidFill>
                  <a:schemeClr val="bg1"/>
                </a:solidFill>
              </a:rPr>
              <a:t>一个源文件可以包含多个类，但只能有一个 public 声明的类，且该类的类名与</a:t>
            </a:r>
            <a:endParaRPr lang="zh-CN" altLang="en-US">
              <a:solidFill>
                <a:schemeClr val="bg1"/>
              </a:solidFill>
            </a:endParaRPr>
          </a:p>
          <a:p>
            <a:pPr marL="742950" lvl="1" indent="-285750" fontAlgn="auto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>
                <a:solidFill>
                  <a:schemeClr val="bg1"/>
                </a:solidFill>
              </a:rPr>
              <a:t>源文件名保持一致；</a:t>
            </a:r>
            <a:endParaRPr lang="zh-CN" altLang="en-US">
              <a:solidFill>
                <a:schemeClr val="bg1"/>
              </a:solidFill>
            </a:endParaRPr>
          </a:p>
          <a:p>
            <a:pPr marL="742950" lvl="1" indent="-285750" fontAlgn="auto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>
                <a:solidFill>
                  <a:schemeClr val="bg1"/>
                </a:solidFill>
              </a:rPr>
              <a:t>Java 的标识符应该是数字、字母（包括大小写） 、美元符（$）和下划线的组合，</a:t>
            </a:r>
            <a:endParaRPr lang="zh-CN" altLang="en-US">
              <a:solidFill>
                <a:schemeClr val="bg1"/>
              </a:solidFill>
            </a:endParaRPr>
          </a:p>
          <a:p>
            <a:pPr marL="742950" lvl="1" indent="-285750" fontAlgn="auto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>
                <a:solidFill>
                  <a:schemeClr val="bg1"/>
                </a:solidFill>
              </a:rPr>
              <a:t>且不能以数字开头；</a:t>
            </a:r>
            <a:endParaRPr lang="zh-CN" altLang="en-US">
              <a:solidFill>
                <a:schemeClr val="bg1"/>
              </a:solidFill>
            </a:endParaRPr>
          </a:p>
          <a:p>
            <a:pPr marL="742950" lvl="1" indent="-285750" fontAlgn="auto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>
                <a:solidFill>
                  <a:schemeClr val="bg1"/>
                </a:solidFill>
              </a:rPr>
              <a:t>不同修饰符声明的类、方法或变量所代表的访问权限和面向对象属性是不相同</a:t>
            </a:r>
            <a:endParaRPr lang="zh-CN" altLang="en-US">
              <a:solidFill>
                <a:schemeClr val="bg1"/>
              </a:solidFill>
            </a:endParaRPr>
          </a:p>
          <a:p>
            <a:pPr marL="742950" lvl="1" indent="-285750" fontAlgn="auto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>
                <a:solidFill>
                  <a:schemeClr val="bg1"/>
                </a:solidFill>
              </a:rPr>
              <a:t>的，要合理运用各种修饰符。</a:t>
            </a:r>
            <a:endParaRPr lang="zh-CN" altLang="en-US">
              <a:solidFill>
                <a:schemeClr val="bg1"/>
              </a:solidFill>
            </a:endParaRPr>
          </a:p>
          <a:p>
            <a:pPr marL="285750" indent="-285750"/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5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" name="组合 46"/>
          <p:cNvGrpSpPr/>
          <p:nvPr/>
        </p:nvGrpSpPr>
        <p:grpSpPr>
          <a:xfrm>
            <a:off x="0" y="687070"/>
            <a:ext cx="12192965" cy="694056"/>
            <a:chOff x="0" y="623570"/>
            <a:chExt cx="12192965" cy="694056"/>
          </a:xfrm>
        </p:grpSpPr>
        <p:cxnSp>
          <p:nvCxnSpPr>
            <p:cNvPr id="48" name="直接连接符 47"/>
            <p:cNvCxnSpPr/>
            <p:nvPr/>
          </p:nvCxnSpPr>
          <p:spPr>
            <a:xfrm>
              <a:off x="0" y="1016000"/>
              <a:ext cx="10147300" cy="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/>
            <p:cNvCxnSpPr/>
            <p:nvPr/>
          </p:nvCxnSpPr>
          <p:spPr>
            <a:xfrm flipH="1">
              <a:off x="10147300" y="723900"/>
              <a:ext cx="183606" cy="29210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/>
            <p:nvPr/>
          </p:nvCxnSpPr>
          <p:spPr>
            <a:xfrm>
              <a:off x="10330906" y="723900"/>
              <a:ext cx="134257" cy="544513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/>
            <p:cNvCxnSpPr/>
            <p:nvPr/>
          </p:nvCxnSpPr>
          <p:spPr>
            <a:xfrm flipH="1">
              <a:off x="10465163" y="976313"/>
              <a:ext cx="183606" cy="29210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/>
            <p:cNvCxnSpPr/>
            <p:nvPr/>
          </p:nvCxnSpPr>
          <p:spPr>
            <a:xfrm>
              <a:off x="10648769" y="976313"/>
              <a:ext cx="75967" cy="341313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/>
            <p:cNvCxnSpPr/>
            <p:nvPr/>
          </p:nvCxnSpPr>
          <p:spPr>
            <a:xfrm flipH="1">
              <a:off x="10724736" y="632460"/>
              <a:ext cx="194738" cy="67564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/>
            <p:cNvCxnSpPr/>
            <p:nvPr/>
          </p:nvCxnSpPr>
          <p:spPr>
            <a:xfrm>
              <a:off x="10919474" y="623570"/>
              <a:ext cx="87099" cy="39243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/>
            <p:cNvCxnSpPr/>
            <p:nvPr/>
          </p:nvCxnSpPr>
          <p:spPr>
            <a:xfrm>
              <a:off x="11004965" y="1016000"/>
              <a:ext cx="1188000" cy="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7" name="文本框 56"/>
          <p:cNvSpPr txBox="1"/>
          <p:nvPr/>
        </p:nvSpPr>
        <p:spPr>
          <a:xfrm>
            <a:off x="625475" y="302260"/>
            <a:ext cx="3543300" cy="52197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1. </a:t>
            </a:r>
            <a:r>
              <a:rPr kumimoji="0" lang="zh-CN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了解</a:t>
            </a:r>
            <a:r>
              <a:rPr kumimoji="0" lang="en-US" altLang="zh-CN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Java</a:t>
            </a:r>
            <a:r>
              <a:rPr kumimoji="0" lang="zh-CN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语言</a:t>
            </a:r>
            <a:endParaRPr kumimoji="0" lang="zh-CN" altLang="en-US" sz="2800" b="0" i="0" u="none" strike="noStrike" kern="120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88315" y="1477645"/>
            <a:ext cx="10974705" cy="71088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chemeClr val="bg1"/>
                </a:solidFill>
              </a:rPr>
              <a:t>（</a:t>
            </a:r>
            <a:r>
              <a:rPr lang="en-US" altLang="zh-CN" sz="2400" b="1">
                <a:solidFill>
                  <a:schemeClr val="bg1"/>
                </a:solidFill>
              </a:rPr>
              <a:t>3</a:t>
            </a:r>
            <a:r>
              <a:rPr lang="zh-CN" altLang="en-US" sz="2400" b="1">
                <a:solidFill>
                  <a:schemeClr val="bg1"/>
                </a:solidFill>
              </a:rPr>
              <a:t>）Java 语言的基本语法</a:t>
            </a:r>
            <a:endParaRPr lang="zh-CN" altLang="en-US" sz="2400" b="1">
              <a:solidFill>
                <a:schemeClr val="bg1"/>
              </a:solidFill>
            </a:endParaRPr>
          </a:p>
          <a:p>
            <a:pPr marL="285750" indent="-285750"/>
            <a:endParaRPr lang="zh-CN" altLang="en-US">
              <a:solidFill>
                <a:schemeClr val="bg1"/>
              </a:solidFill>
            </a:endParaRPr>
          </a:p>
          <a:p>
            <a:pPr lvl="2" fontAlgn="auto">
              <a:lnSpc>
                <a:spcPct val="150000"/>
              </a:lnSpc>
            </a:pPr>
            <a:r>
              <a:rPr lang="zh-CN" altLang="en-US">
                <a:solidFill>
                  <a:schemeClr val="bg1"/>
                </a:solidFill>
              </a:rPr>
              <a:t>变量和常量</a:t>
            </a:r>
            <a:endParaRPr lang="zh-CN" altLang="en-US">
              <a:solidFill>
                <a:schemeClr val="bg1"/>
              </a:solidFill>
            </a:endParaRPr>
          </a:p>
          <a:p>
            <a:pPr lvl="2" fontAlgn="auto">
              <a:lnSpc>
                <a:spcPct val="150000"/>
              </a:lnSpc>
            </a:pPr>
            <a:r>
              <a:rPr lang="zh-CN" altLang="en-US">
                <a:solidFill>
                  <a:schemeClr val="bg1"/>
                </a:solidFill>
              </a:rPr>
              <a:t>类和对象</a:t>
            </a:r>
            <a:endParaRPr lang="zh-CN" altLang="en-US">
              <a:solidFill>
                <a:schemeClr val="bg1"/>
              </a:solidFill>
            </a:endParaRPr>
          </a:p>
          <a:p>
            <a:pPr lvl="2" fontAlgn="auto">
              <a:lnSpc>
                <a:spcPct val="150000"/>
              </a:lnSpc>
            </a:pPr>
            <a:r>
              <a:rPr lang="zh-CN" altLang="en-US">
                <a:solidFill>
                  <a:schemeClr val="bg1"/>
                </a:solidFill>
              </a:rPr>
              <a:t>Java 修饰符</a:t>
            </a:r>
            <a:endParaRPr lang="zh-CN" altLang="en-US">
              <a:solidFill>
                <a:schemeClr val="bg1"/>
              </a:solidFill>
            </a:endParaRPr>
          </a:p>
          <a:p>
            <a:pPr lvl="2" fontAlgn="auto">
              <a:lnSpc>
                <a:spcPct val="150000"/>
              </a:lnSpc>
            </a:pPr>
            <a:r>
              <a:rPr lang="zh-CN" altLang="en-US">
                <a:solidFill>
                  <a:schemeClr val="bg1"/>
                </a:solidFill>
              </a:rPr>
              <a:t>Java 运算符</a:t>
            </a:r>
            <a:endParaRPr lang="zh-CN" altLang="en-US">
              <a:solidFill>
                <a:schemeClr val="bg1"/>
              </a:solidFill>
            </a:endParaRPr>
          </a:p>
          <a:p>
            <a:pPr lvl="2" fontAlgn="auto">
              <a:lnSpc>
                <a:spcPct val="150000"/>
              </a:lnSpc>
            </a:pPr>
            <a:r>
              <a:rPr lang="zh-CN" altLang="en-US">
                <a:solidFill>
                  <a:schemeClr val="bg1"/>
                </a:solidFill>
              </a:rPr>
              <a:t>Java 流程控制</a:t>
            </a:r>
            <a:endParaRPr lang="zh-CN" altLang="en-US">
              <a:solidFill>
                <a:schemeClr val="bg1"/>
              </a:solidFill>
            </a:endParaRPr>
          </a:p>
          <a:p>
            <a:pPr lvl="2" fontAlgn="auto">
              <a:lnSpc>
                <a:spcPct val="150000"/>
              </a:lnSpc>
            </a:pPr>
            <a:r>
              <a:rPr lang="zh-CN" altLang="en-US">
                <a:solidFill>
                  <a:schemeClr val="bg1"/>
                </a:solidFill>
              </a:rPr>
              <a:t>数组</a:t>
            </a:r>
            <a:endParaRPr lang="zh-CN" altLang="en-US">
              <a:solidFill>
                <a:schemeClr val="bg1"/>
              </a:solidFill>
            </a:endParaRPr>
          </a:p>
          <a:p>
            <a:pPr lvl="2" fontAlgn="auto">
              <a:lnSpc>
                <a:spcPct val="150000"/>
              </a:lnSpc>
            </a:pPr>
            <a:r>
              <a:rPr lang="zh-CN" altLang="en-US">
                <a:solidFill>
                  <a:schemeClr val="bg1"/>
                </a:solidFill>
              </a:rPr>
              <a:t>继承</a:t>
            </a:r>
            <a:endParaRPr lang="zh-CN" altLang="en-US">
              <a:solidFill>
                <a:schemeClr val="bg1"/>
              </a:solidFill>
            </a:endParaRPr>
          </a:p>
          <a:p>
            <a:pPr lvl="2" fontAlgn="auto">
              <a:lnSpc>
                <a:spcPct val="150000"/>
              </a:lnSpc>
            </a:pPr>
            <a:r>
              <a:rPr lang="zh-CN" altLang="en-US">
                <a:solidFill>
                  <a:schemeClr val="bg1"/>
                </a:solidFill>
              </a:rPr>
              <a:t>多态</a:t>
            </a:r>
            <a:endParaRPr lang="zh-CN" altLang="en-US">
              <a:solidFill>
                <a:schemeClr val="bg1"/>
              </a:solidFill>
            </a:endParaRPr>
          </a:p>
          <a:p>
            <a:pPr lvl="2" fontAlgn="auto">
              <a:lnSpc>
                <a:spcPct val="150000"/>
              </a:lnSpc>
            </a:pPr>
            <a:r>
              <a:rPr lang="zh-CN" altLang="en-US">
                <a:solidFill>
                  <a:schemeClr val="bg1"/>
                </a:solidFill>
              </a:rPr>
              <a:t>抽象类</a:t>
            </a:r>
            <a:endParaRPr lang="zh-CN" altLang="en-US">
              <a:solidFill>
                <a:schemeClr val="bg1"/>
              </a:solidFill>
            </a:endParaRPr>
          </a:p>
          <a:p>
            <a:pPr lvl="2" fontAlgn="auto">
              <a:lnSpc>
                <a:spcPct val="150000"/>
              </a:lnSpc>
            </a:pPr>
            <a:r>
              <a:rPr lang="zh-CN" altLang="en-US">
                <a:solidFill>
                  <a:schemeClr val="bg1"/>
                </a:solidFill>
              </a:rPr>
              <a:t>接口</a:t>
            </a:r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5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" name="组合 46"/>
          <p:cNvGrpSpPr/>
          <p:nvPr/>
        </p:nvGrpSpPr>
        <p:grpSpPr>
          <a:xfrm>
            <a:off x="0" y="687070"/>
            <a:ext cx="12192965" cy="694056"/>
            <a:chOff x="0" y="623570"/>
            <a:chExt cx="12192965" cy="694056"/>
          </a:xfrm>
        </p:grpSpPr>
        <p:cxnSp>
          <p:nvCxnSpPr>
            <p:cNvPr id="48" name="直接连接符 47"/>
            <p:cNvCxnSpPr/>
            <p:nvPr/>
          </p:nvCxnSpPr>
          <p:spPr>
            <a:xfrm>
              <a:off x="0" y="1016000"/>
              <a:ext cx="10147300" cy="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/>
            <p:cNvCxnSpPr/>
            <p:nvPr/>
          </p:nvCxnSpPr>
          <p:spPr>
            <a:xfrm flipH="1">
              <a:off x="10147300" y="723900"/>
              <a:ext cx="183606" cy="29210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/>
            <p:nvPr/>
          </p:nvCxnSpPr>
          <p:spPr>
            <a:xfrm>
              <a:off x="10330906" y="723900"/>
              <a:ext cx="134257" cy="544513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/>
            <p:cNvCxnSpPr/>
            <p:nvPr/>
          </p:nvCxnSpPr>
          <p:spPr>
            <a:xfrm flipH="1">
              <a:off x="10465163" y="976313"/>
              <a:ext cx="183606" cy="29210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/>
            <p:cNvCxnSpPr/>
            <p:nvPr/>
          </p:nvCxnSpPr>
          <p:spPr>
            <a:xfrm>
              <a:off x="10648769" y="976313"/>
              <a:ext cx="75967" cy="341313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/>
            <p:cNvCxnSpPr/>
            <p:nvPr/>
          </p:nvCxnSpPr>
          <p:spPr>
            <a:xfrm flipH="1">
              <a:off x="10724736" y="632460"/>
              <a:ext cx="194738" cy="67564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/>
            <p:cNvCxnSpPr/>
            <p:nvPr/>
          </p:nvCxnSpPr>
          <p:spPr>
            <a:xfrm>
              <a:off x="10919474" y="623570"/>
              <a:ext cx="87099" cy="39243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/>
            <p:cNvCxnSpPr/>
            <p:nvPr/>
          </p:nvCxnSpPr>
          <p:spPr>
            <a:xfrm>
              <a:off x="11004965" y="1016000"/>
              <a:ext cx="1188000" cy="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7" name="文本框 56"/>
          <p:cNvSpPr txBox="1"/>
          <p:nvPr/>
        </p:nvSpPr>
        <p:spPr>
          <a:xfrm>
            <a:off x="625475" y="302260"/>
            <a:ext cx="3543300" cy="52197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1. </a:t>
            </a:r>
            <a:r>
              <a:rPr kumimoji="0" lang="zh-CN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了解</a:t>
            </a:r>
            <a:r>
              <a:rPr kumimoji="0" lang="en-US" altLang="zh-CN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Java</a:t>
            </a:r>
            <a:r>
              <a:rPr kumimoji="0" lang="zh-CN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语言</a:t>
            </a:r>
            <a:endParaRPr kumimoji="0" lang="zh-CN" altLang="en-US" sz="2800" b="0" i="0" u="none" strike="noStrike" kern="120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88315" y="1477645"/>
            <a:ext cx="10974705" cy="64623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chemeClr val="bg1"/>
                </a:solidFill>
              </a:rPr>
              <a:t>（</a:t>
            </a:r>
            <a:r>
              <a:rPr lang="en-US" altLang="zh-CN" sz="2400" b="1">
                <a:solidFill>
                  <a:schemeClr val="bg1"/>
                </a:solidFill>
              </a:rPr>
              <a:t>4</a:t>
            </a:r>
            <a:r>
              <a:rPr lang="zh-CN" altLang="en-US" sz="2400" b="1">
                <a:solidFill>
                  <a:schemeClr val="bg1"/>
                </a:solidFill>
              </a:rPr>
              <a:t>）知识拓展</a:t>
            </a:r>
            <a:endParaRPr lang="zh-CN" altLang="en-US" sz="2400" b="1">
              <a:solidFill>
                <a:schemeClr val="bg1"/>
              </a:solidFill>
            </a:endParaRPr>
          </a:p>
          <a:p>
            <a:pPr marL="285750" indent="-285750"/>
            <a:endParaRPr lang="zh-CN" altLang="en-US">
              <a:solidFill>
                <a:schemeClr val="bg1"/>
              </a:solidFill>
            </a:endParaRPr>
          </a:p>
          <a:p>
            <a:pPr lvl="1" fontAlgn="auto">
              <a:lnSpc>
                <a:spcPct val="150000"/>
              </a:lnSpc>
            </a:pPr>
            <a:r>
              <a:rPr lang="zh-CN" altLang="en-US" sz="2000" b="1">
                <a:solidFill>
                  <a:schemeClr val="bg1"/>
                </a:solidFill>
              </a:rPr>
              <a:t>开发规范的基本原则：</a:t>
            </a:r>
            <a:endParaRPr lang="zh-CN" altLang="en-US" sz="2000" b="1">
              <a:solidFill>
                <a:schemeClr val="bg1"/>
              </a:solidFill>
            </a:endParaRPr>
          </a:p>
          <a:p>
            <a:pPr marL="1200150" lvl="2" indent="-285750" fontAlgn="auto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>
                <a:solidFill>
                  <a:schemeClr val="bg1"/>
                </a:solidFill>
              </a:rPr>
              <a:t>统一格式：统一采用缩进，对变量的定义尽量位于模块开始位置，操作符两边用空格符留白。</a:t>
            </a:r>
            <a:endParaRPr lang="zh-CN" altLang="en-US">
              <a:solidFill>
                <a:schemeClr val="bg1"/>
              </a:solidFill>
            </a:endParaRPr>
          </a:p>
          <a:p>
            <a:pPr marL="1200150" lvl="2" indent="-285750" fontAlgn="auto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>
                <a:solidFill>
                  <a:schemeClr val="bg1"/>
                </a:solidFill>
              </a:rPr>
              <a:t>方法定义：单个方法的有效代码长度尽量控制在 100 行以内，相关代码和其前后其他代码之间用空白行分割，单个类不要过大。</a:t>
            </a:r>
            <a:endParaRPr lang="zh-CN" altLang="en-US">
              <a:solidFill>
                <a:schemeClr val="bg1"/>
              </a:solidFill>
            </a:endParaRPr>
          </a:p>
          <a:p>
            <a:pPr marL="1200150" lvl="2" indent="-285750" fontAlgn="auto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>
                <a:solidFill>
                  <a:schemeClr val="bg1"/>
                </a:solidFill>
              </a:rPr>
              <a:t>嵌套关系：所有的嵌套尽量不要超过三层。</a:t>
            </a:r>
            <a:endParaRPr lang="zh-CN" altLang="en-US">
              <a:solidFill>
                <a:schemeClr val="bg1"/>
              </a:solidFill>
            </a:endParaRPr>
          </a:p>
          <a:p>
            <a:pPr marL="1200150" lvl="2" indent="-285750" fontAlgn="auto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>
                <a:solidFill>
                  <a:schemeClr val="bg1"/>
                </a:solidFill>
              </a:rPr>
              <a:t>命名规范：包名的前几个为固定名称，通常为公司或者组织的缩写，必须使用小写英文字母；类名首字母大写，采用驼峰式命名，具有业务语义；方法名要选择有意义的名字，采用驼峰命名法；变量名首字母小写，其后每个单词首字母大写；常量采用全部大写形式，多个单词采用下划线分割。</a:t>
            </a:r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5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4968736" y="2105321"/>
            <a:ext cx="2254528" cy="707886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PART 02</a:t>
            </a:r>
            <a:endParaRPr kumimoji="0" lang="zh-CN" altLang="en-US" sz="4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867150" y="2789555"/>
            <a:ext cx="4827270" cy="64516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了解</a:t>
            </a:r>
            <a:r>
              <a:rPr kumimoji="0" lang="en-US" altLang="zh-CN" sz="3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Java EE</a:t>
            </a:r>
            <a:r>
              <a:rPr kumimoji="0" lang="zh-CN" alt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应用技术</a:t>
            </a:r>
            <a:endParaRPr kumimoji="0" lang="zh-CN" altLang="en-US" sz="3600" b="0" i="0" u="none" strike="noStrike" kern="120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5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tags/tag1.xml><?xml version="1.0" encoding="utf-8"?>
<p:tagLst xmlns:p="http://schemas.openxmlformats.org/presentationml/2006/main">
  <p:tag name="PA" val="v3.0.1"/>
</p:tagLst>
</file>

<file path=ppt/tags/tag10.xml><?xml version="1.0" encoding="utf-8"?>
<p:tagLst xmlns:p="http://schemas.openxmlformats.org/presentationml/2006/main">
  <p:tag name="KSO_WM_DIAGRAM_VIRTUALLY_FRAME" val="{&quot;height&quot;:129.39960629921262,&quot;left&quot;:73.33401574803148,&quot;top&quot;:236.616062992126,&quot;width&quot;:795.2100787401575}"/>
</p:tagLst>
</file>

<file path=ppt/tags/tag11.xml><?xml version="1.0" encoding="utf-8"?>
<p:tagLst xmlns:p="http://schemas.openxmlformats.org/presentationml/2006/main">
  <p:tag name="MH" val="20170712121058"/>
  <p:tag name="MH_LIBRARY" val="GRAPHIC"/>
  <p:tag name="MH_ORDER" val="Freeform 92"/>
  <p:tag name="KSO_WM_DIAGRAM_VIRTUALLY_FRAME" val="{&quot;height&quot;:129.39960629921262,&quot;left&quot;:90.9340157480315,&quot;top&quot;:236.616062992126,&quot;width&quot;:777.6100787401575}"/>
</p:tagLst>
</file>

<file path=ppt/tags/tag12.xml><?xml version="1.0" encoding="utf-8"?>
<p:tagLst xmlns:p="http://schemas.openxmlformats.org/presentationml/2006/main">
  <p:tag name="MH" val="20170712121058"/>
  <p:tag name="MH_LIBRARY" val="GRAPHIC"/>
  <p:tag name="MH_ORDER" val="Oval 46"/>
  <p:tag name="KSO_WM_DIAGRAM_VIRTUALLY_FRAME" val="{&quot;height&quot;:129.39960629921262,&quot;left&quot;:90.9340157480315,&quot;top&quot;:236.616062992126,&quot;width&quot;:777.6100787401575}"/>
</p:tagLst>
</file>

<file path=ppt/tags/tag13.xml><?xml version="1.0" encoding="utf-8"?>
<p:tagLst xmlns:p="http://schemas.openxmlformats.org/presentationml/2006/main">
  <p:tag name="KSO_WM_DIAGRAM_VIRTUALLY_FRAME" val="{&quot;height&quot;:129.39960629921262,&quot;left&quot;:90.9340157480315,&quot;top&quot;:236.616062992126,&quot;width&quot;:777.6100787401575}"/>
</p:tagLst>
</file>

<file path=ppt/tags/tag14.xml><?xml version="1.0" encoding="utf-8"?>
<p:tagLst xmlns:p="http://schemas.openxmlformats.org/presentationml/2006/main">
  <p:tag name="KSO_WM_DIAGRAM_VIRTUALLY_FRAME" val="{&quot;height&quot;:129.39960629921262,&quot;left&quot;:73.33401574803148,&quot;top&quot;:236.616062992126,&quot;width&quot;:795.2100787401575}"/>
</p:tagLst>
</file>

<file path=ppt/tags/tag15.xml><?xml version="1.0" encoding="utf-8"?>
<p:tagLst xmlns:p="http://schemas.openxmlformats.org/presentationml/2006/main">
  <p:tag name="MH" val="20170712121058"/>
  <p:tag name="MH_LIBRARY" val="GRAPHIC"/>
  <p:tag name="MH_ORDER" val="Freeform 95"/>
  <p:tag name="KSO_WM_DIAGRAM_VIRTUALLY_FRAME" val="{&quot;height&quot;:129.39960629921262,&quot;left&quot;:90.9340157480315,&quot;top&quot;:236.616062992126,&quot;width&quot;:777.6100787401575}"/>
</p:tagLst>
</file>

<file path=ppt/tags/tag16.xml><?xml version="1.0" encoding="utf-8"?>
<p:tagLst xmlns:p="http://schemas.openxmlformats.org/presentationml/2006/main">
  <p:tag name="MH" val="20170712121058"/>
  <p:tag name="MH_LIBRARY" val="GRAPHIC"/>
  <p:tag name="MH_ORDER" val="Oval 55"/>
  <p:tag name="KSO_WM_DIAGRAM_VIRTUALLY_FRAME" val="{&quot;height&quot;:129.39960629921262,&quot;left&quot;:90.9340157480315,&quot;top&quot;:236.616062992126,&quot;width&quot;:777.6100787401575}"/>
</p:tagLst>
</file>

<file path=ppt/tags/tag17.xml><?xml version="1.0" encoding="utf-8"?>
<p:tagLst xmlns:p="http://schemas.openxmlformats.org/presentationml/2006/main">
  <p:tag name="KSO_WM_DIAGRAM_VIRTUALLY_FRAME" val="{&quot;height&quot;:129.39960629921262,&quot;left&quot;:90.9340157480315,&quot;top&quot;:236.616062992126,&quot;width&quot;:777.6100787401575}"/>
</p:tagLst>
</file>

<file path=ppt/tags/tag18.xml><?xml version="1.0" encoding="utf-8"?>
<p:tagLst xmlns:p="http://schemas.openxmlformats.org/presentationml/2006/main">
  <p:tag name="KSO_WM_DIAGRAM_VIRTUALLY_FRAME" val="{&quot;height&quot;:129.39960629921262,&quot;left&quot;:73.33401574803148,&quot;top&quot;:236.616062992126,&quot;width&quot;:795.2100787401575}"/>
</p:tagLst>
</file>

<file path=ppt/tags/tag19.xml><?xml version="1.0" encoding="utf-8"?>
<p:tagLst xmlns:p="http://schemas.openxmlformats.org/presentationml/2006/main">
  <p:tag name="MH" val="20170712121058"/>
  <p:tag name="MH_LIBRARY" val="GRAPHIC"/>
  <p:tag name="MH_ORDER" val="Freeform 96"/>
  <p:tag name="KSO_WM_DIAGRAM_VIRTUALLY_FRAME" val="{&quot;height&quot;:129.39960629921262,&quot;left&quot;:90.9340157480315,&quot;top&quot;:236.616062992126,&quot;width&quot;:777.6100787401575}"/>
</p:tagLst>
</file>

<file path=ppt/tags/tag2.xml><?xml version="1.0" encoding="utf-8"?>
<p:tagLst xmlns:p="http://schemas.openxmlformats.org/presentationml/2006/main">
  <p:tag name="PA" val="v3.0.1"/>
</p:tagLst>
</file>

<file path=ppt/tags/tag20.xml><?xml version="1.0" encoding="utf-8"?>
<p:tagLst xmlns:p="http://schemas.openxmlformats.org/presentationml/2006/main">
  <p:tag name="MH" val="20170712121058"/>
  <p:tag name="MH_LIBRARY" val="GRAPHIC"/>
  <p:tag name="MH_ORDER" val="Oval 64"/>
  <p:tag name="KSO_WM_DIAGRAM_VIRTUALLY_FRAME" val="{&quot;height&quot;:129.39960629921262,&quot;left&quot;:90.9340157480315,&quot;top&quot;:236.616062992126,&quot;width&quot;:777.6100787401575}"/>
</p:tagLst>
</file>

<file path=ppt/tags/tag21.xml><?xml version="1.0" encoding="utf-8"?>
<p:tagLst xmlns:p="http://schemas.openxmlformats.org/presentationml/2006/main">
  <p:tag name="KSO_WM_DIAGRAM_VIRTUALLY_FRAME" val="{&quot;height&quot;:129.39960629921262,&quot;left&quot;:90.9340157480315,&quot;top&quot;:236.616062992126,&quot;width&quot;:777.6100787401575}"/>
</p:tagLst>
</file>

<file path=ppt/tags/tag22.xml><?xml version="1.0" encoding="utf-8"?>
<p:tagLst xmlns:p="http://schemas.openxmlformats.org/presentationml/2006/main">
  <p:tag name="PA" val="v3.0.1"/>
</p:tagLst>
</file>

<file path=ppt/tags/tag23.xml><?xml version="1.0" encoding="utf-8"?>
<p:tagLst xmlns:p="http://schemas.openxmlformats.org/presentationml/2006/main">
  <p:tag name="PA" val="v3.0.1"/>
</p:tagLst>
</file>

<file path=ppt/tags/tag24.xml><?xml version="1.0" encoding="utf-8"?>
<p:tagLst xmlns:p="http://schemas.openxmlformats.org/presentationml/2006/main">
  <p:tag name="PA" val="v3.0.1"/>
</p:tagLst>
</file>

<file path=ppt/tags/tag25.xml><?xml version="1.0" encoding="utf-8"?>
<p:tagLst xmlns:p="http://schemas.openxmlformats.org/presentationml/2006/main">
  <p:tag name="ISPRING_PRESENTATION_TITLE" val="商务云科技大数据工作汇报ppt模板"/>
  <p:tag name="commondata" val="eyJoZGlkIjoiZjE3MGMyZDMzOGIyMGUyMDk5Mjg3MWUzODcxN2RkNTQifQ=="/>
</p:tagLst>
</file>

<file path=ppt/tags/tag3.xml><?xml version="1.0" encoding="utf-8"?>
<p:tagLst xmlns:p="http://schemas.openxmlformats.org/presentationml/2006/main">
  <p:tag name="PA" val="v3.0.1"/>
</p:tagLst>
</file>

<file path=ppt/tags/tag4.xml><?xml version="1.0" encoding="utf-8"?>
<p:tagLst xmlns:p="http://schemas.openxmlformats.org/presentationml/2006/main">
  <p:tag name="MH" val="20170712121058"/>
  <p:tag name="MH_LIBRARY" val="GRAPHIC"/>
  <p:tag name="MH_ORDER" val="椭圆 30"/>
</p:tagLst>
</file>

<file path=ppt/tags/tag5.xml><?xml version="1.0" encoding="utf-8"?>
<p:tagLst xmlns:p="http://schemas.openxmlformats.org/presentationml/2006/main">
  <p:tag name="MH" val="20170712121058"/>
  <p:tag name="MH_LIBRARY" val="GRAPHIC"/>
  <p:tag name="MH_ORDER" val="椭圆 30"/>
</p:tagLst>
</file>

<file path=ppt/tags/tag6.xml><?xml version="1.0" encoding="utf-8"?>
<p:tagLst xmlns:p="http://schemas.openxmlformats.org/presentationml/2006/main">
  <p:tag name="KSO_WM_DIAGRAM_VIRTUALLY_FRAME" val="{&quot;height&quot;:129.39960629921262,&quot;left&quot;:73.33401574803148,&quot;top&quot;:236.616062992126,&quot;width&quot;:795.2100787401575}"/>
</p:tagLst>
</file>

<file path=ppt/tags/tag7.xml><?xml version="1.0" encoding="utf-8"?>
<p:tagLst xmlns:p="http://schemas.openxmlformats.org/presentationml/2006/main">
  <p:tag name="MH" val="20170712121058"/>
  <p:tag name="MH_LIBRARY" val="GRAPHIC"/>
  <p:tag name="MH_ORDER" val="Freeform 94"/>
  <p:tag name="KSO_WM_DIAGRAM_VIRTUALLY_FRAME" val="{&quot;height&quot;:129.39960629921262,&quot;left&quot;:90.9340157480315,&quot;top&quot;:236.616062992126,&quot;width&quot;:777.6100787401575}"/>
</p:tagLst>
</file>

<file path=ppt/tags/tag8.xml><?xml version="1.0" encoding="utf-8"?>
<p:tagLst xmlns:p="http://schemas.openxmlformats.org/presentationml/2006/main">
  <p:tag name="MH" val="20170712121058"/>
  <p:tag name="MH_LIBRARY" val="GRAPHIC"/>
  <p:tag name="MH_ORDER" val="Oval 5"/>
  <p:tag name="KSO_WM_DIAGRAM_VIRTUALLY_FRAME" val="{&quot;height&quot;:129.39960629921262,&quot;left&quot;:90.9340157480315,&quot;top&quot;:236.616062992126,&quot;width&quot;:777.6100787401575}"/>
</p:tagLst>
</file>

<file path=ppt/tags/tag9.xml><?xml version="1.0" encoding="utf-8"?>
<p:tagLst xmlns:p="http://schemas.openxmlformats.org/presentationml/2006/main">
  <p:tag name="KSO_WM_DIAGRAM_VIRTUALLY_FRAME" val="{&quot;height&quot;:129.39960629921262,&quot;left&quot;:90.9340157480315,&quot;top&quot;:236.616062992126,&quot;width&quot;:777.6100787401575}"/>
</p:tagLst>
</file>

<file path=ppt/theme/theme1.xml><?xml version="1.0" encoding="utf-8"?>
<a:theme xmlns:a="http://schemas.openxmlformats.org/drawingml/2006/main" name="第一PPT，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p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4061</Words>
  <Application>WPS 演示</Application>
  <PresentationFormat>自定义</PresentationFormat>
  <Paragraphs>383</Paragraphs>
  <Slides>25</Slides>
  <Notes>24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4" baseType="lpstr">
      <vt:lpstr>Arial</vt:lpstr>
      <vt:lpstr>宋体</vt:lpstr>
      <vt:lpstr>Wingdings</vt:lpstr>
      <vt:lpstr>Calibri</vt:lpstr>
      <vt:lpstr>Arial</vt:lpstr>
      <vt:lpstr>微软雅黑</vt:lpstr>
      <vt:lpstr>Arial Unicode MS</vt:lpstr>
      <vt:lpstr>等线</vt:lpstr>
      <vt:lpstr>第一PPT，www.1ppt.com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云计算大数据</dc:title>
  <dc:creator>第一PPT</dc:creator>
  <cp:keywords>www.1ppt.com</cp:keywords>
  <dc:description>www.1ppt.com</dc:description>
  <cp:lastModifiedBy>六月</cp:lastModifiedBy>
  <cp:revision>46</cp:revision>
  <dcterms:created xsi:type="dcterms:W3CDTF">2017-07-11T08:34:00Z</dcterms:created>
  <dcterms:modified xsi:type="dcterms:W3CDTF">2025-09-02T01:24:45Z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2052-12.1.0.21915</vt:lpwstr>
  </property>
  <property fmtid="{D5CDD505-2E9C-101B-9397-08002B2CF9AE}" pid="3" name="ICV">
    <vt:lpwstr>641651E122FC424D8E9C02F5065564BF_12</vt:lpwstr>
  </property>
</Properties>
</file>