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13"/>
  </p:notesMasterIdLst>
  <p:sldIdLst>
    <p:sldId id="398" r:id="rId4"/>
    <p:sldId id="399" r:id="rId5"/>
    <p:sldId id="308" r:id="rId6"/>
    <p:sldId id="400" r:id="rId7"/>
    <p:sldId id="401" r:id="rId8"/>
    <p:sldId id="377" r:id="rId9"/>
    <p:sldId id="257" r:id="rId10"/>
    <p:sldId id="309" r:id="rId11"/>
    <p:sldId id="378" r:id="rId12"/>
    <p:sldId id="310" r:id="rId14"/>
    <p:sldId id="379" r:id="rId15"/>
    <p:sldId id="311" r:id="rId16"/>
    <p:sldId id="357" r:id="rId17"/>
    <p:sldId id="365" r:id="rId18"/>
    <p:sldId id="366" r:id="rId19"/>
    <p:sldId id="380" r:id="rId20"/>
    <p:sldId id="364" r:id="rId21"/>
    <p:sldId id="313" r:id="rId22"/>
    <p:sldId id="314" r:id="rId23"/>
    <p:sldId id="369" r:id="rId24"/>
    <p:sldId id="370" r:id="rId25"/>
    <p:sldId id="367" r:id="rId26"/>
    <p:sldId id="315" r:id="rId27"/>
    <p:sldId id="371" r:id="rId28"/>
    <p:sldId id="352" r:id="rId29"/>
    <p:sldId id="402" r:id="rId30"/>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5" userDrawn="1">
          <p15:clr>
            <a:srgbClr val="A4A3A4"/>
          </p15:clr>
        </p15:guide>
        <p15:guide id="2" pos="2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32" d="100"/>
          <a:sy n="132" d="100"/>
        </p:scale>
        <p:origin x="936" y="114"/>
      </p:cViewPr>
      <p:guideLst>
        <p:guide orient="horz" pos="1645"/>
        <p:guide pos="2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E20F7-7B71-4CC9-99A8-3DB9304C28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8155F-725E-4B3A-83B9-3E46A3E182F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0"/>
            <a:ext cx="8496944"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tx1">
                    <a:lumMod val="75000"/>
                    <a:lumOff val="2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4"/>
            <a:ext cx="6912768"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a:t>Click to edit Master text styles</a:t>
            </a:r>
            <a:endParaRPr lang="en-US" altLang="ko-KR" dirty="0"/>
          </a:p>
        </p:txBody>
      </p:sp>
      <p:sp>
        <p:nvSpPr>
          <p:cNvPr id="5" name="Content Placeholder 2"/>
          <p:cNvSpPr>
            <a:spLocks noGrp="1"/>
          </p:cNvSpPr>
          <p:nvPr>
            <p:ph idx="10"/>
          </p:nvPr>
        </p:nvSpPr>
        <p:spPr>
          <a:xfrm>
            <a:off x="1990056" y="1664245"/>
            <a:ext cx="6912768" cy="2995737"/>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a:t>Click to edit Master text styles</a:t>
            </a:r>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1" y="2701529"/>
            <a:ext cx="6858000" cy="1241822"/>
          </a:xfrm>
        </p:spPr>
        <p:txBody>
          <a:bodyPr/>
          <a:lstStyle>
            <a:lvl1pPr marL="0" indent="0" algn="ctr">
              <a:buNone/>
              <a:defRPr sz="1800"/>
            </a:lvl1pPr>
            <a:lvl2pPr marL="342900" indent="0" algn="ctr">
              <a:buNone/>
              <a:defRPr sz="1500"/>
            </a:lvl2pPr>
            <a:lvl3pPr marL="685165" indent="0" algn="ctr">
              <a:buNone/>
              <a:defRPr sz="1350"/>
            </a:lvl3pPr>
            <a:lvl4pPr marL="1028065" indent="0" algn="ctr">
              <a:buNone/>
              <a:defRPr sz="1200"/>
            </a:lvl4pPr>
            <a:lvl5pPr marL="1370965" indent="0" algn="ctr">
              <a:buNone/>
              <a:defRPr sz="1200"/>
            </a:lvl5pPr>
            <a:lvl6pPr marL="1713865" indent="0" algn="ctr">
              <a:buNone/>
              <a:defRPr sz="1200"/>
            </a:lvl6pPr>
            <a:lvl7pPr marL="2056130" indent="0" algn="ctr">
              <a:buNone/>
              <a:defRPr sz="1200"/>
            </a:lvl7pPr>
            <a:lvl8pPr marL="2399030" indent="0" algn="ctr">
              <a:buNone/>
              <a:defRPr sz="1200"/>
            </a:lvl8pPr>
            <a:lvl9pPr marL="274193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BC105B-ABD9-4C6D-BF6F-D1D0797F3DD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1" hangingPunct="1">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DOCUME~1\ADMINI~1\APPLIC~1\360se6\USERDA~1\Temp\RDN_4D~1.GIF" TargetMode="External"/><Relationship Id="rId2" Type="http://schemas.openxmlformats.org/officeDocument/2006/relationships/image" Target="../media/image5.png"/><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725285" y="4054475"/>
            <a:ext cx="2130425" cy="645160"/>
          </a:xfrm>
          <a:prstGeom prst="rect">
            <a:avLst/>
          </a:prstGeom>
          <a:noFill/>
        </p:spPr>
        <p:txBody>
          <a:bodyPr wrap="square">
            <a:spAutoFit/>
          </a:bodyPr>
          <a:lstStyle/>
          <a:p>
            <a:pPr algn="ctr"/>
            <a:endParaRPr lang="zh-CN" altLang="x-none" b="1" dirty="0">
              <a:latin typeface="黑体" panose="02010609060101010101" charset="-122"/>
              <a:ea typeface="黑体" panose="02010609060101010101" charset="-122"/>
            </a:endParaRPr>
          </a:p>
          <a:p>
            <a:pPr algn="ctr"/>
            <a:r>
              <a:rPr lang="zh-CN" altLang="x-none" b="1" dirty="0">
                <a:latin typeface="华文中宋" panose="02010600040101010101" charset="-122"/>
                <a:ea typeface="华文中宋" panose="02010600040101010101" charset="-122"/>
                <a:cs typeface="华文中宋" panose="02010600040101010101" charset="-122"/>
                <a:sym typeface="+mn-ea"/>
              </a:rPr>
              <a:t>北</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京</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出</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版</a:t>
            </a:r>
            <a:r>
              <a:rPr lang="zh-CN" altLang="en-US" b="1" dirty="0">
                <a:latin typeface="华文中宋" panose="02010600040101010101" charset="-122"/>
                <a:ea typeface="华文中宋" panose="02010600040101010101" charset="-122"/>
                <a:cs typeface="华文中宋" panose="02010600040101010101" charset="-122"/>
                <a:sym typeface="+mn-ea"/>
              </a:rPr>
              <a:t> </a:t>
            </a:r>
            <a:r>
              <a:rPr lang="zh-CN" altLang="x-none" b="1" dirty="0">
                <a:latin typeface="华文中宋" panose="02010600040101010101" charset="-122"/>
                <a:ea typeface="华文中宋" panose="02010600040101010101" charset="-122"/>
                <a:cs typeface="华文中宋" panose="02010600040101010101" charset="-122"/>
                <a:sym typeface="+mn-ea"/>
              </a:rPr>
              <a:t>社</a:t>
            </a:r>
            <a:r>
              <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t> </a:t>
            </a:r>
            <a:endParaRPr kumimoji="0" lang="en-US" altLang="ko-KR"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endParaRPr>
          </a:p>
        </p:txBody>
      </p:sp>
      <p:sp>
        <p:nvSpPr>
          <p:cNvPr id="5" name="TextBox 1"/>
          <p:cNvSpPr txBox="1">
            <a:spLocks noChangeArrowheads="1"/>
          </p:cNvSpPr>
          <p:nvPr/>
        </p:nvSpPr>
        <p:spPr bwMode="auto">
          <a:xfrm>
            <a:off x="4525645" y="2981960"/>
            <a:ext cx="4385310" cy="768350"/>
          </a:xfrm>
          <a:prstGeom prst="rect">
            <a:avLst/>
          </a:prstGeom>
          <a:noFill/>
          <a:ln w="9525">
            <a:noFill/>
            <a:miter lim="800000"/>
          </a:ln>
        </p:spPr>
        <p:txBody>
          <a:bodyPr wrap="square">
            <a:spAutoFit/>
          </a:bodyPr>
          <a:lstStyle/>
          <a:p>
            <a:pPr algn="r"/>
            <a:r>
              <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rPr>
              <a:t>幼儿教育心理学</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6725" y="1635125"/>
            <a:ext cx="8262620" cy="2368550"/>
          </a:xfrm>
          <a:prstGeom prst="rect">
            <a:avLst/>
          </a:prstGeom>
          <a:noFill/>
        </p:spPr>
        <p:txBody>
          <a:bodyPr wrap="square" rtlCol="0">
            <a:spAutoFit/>
          </a:bodyPr>
          <a:p>
            <a:pPr lvl="0" algn="just">
              <a:lnSpc>
                <a:spcPct val="120000"/>
              </a:lnSpc>
              <a:spcBef>
                <a:spcPts val="600"/>
              </a:spcBef>
              <a:spcAft>
                <a:spcPts val="600"/>
              </a:spcAft>
              <a:buClrTx/>
              <a:buSzTx/>
              <a:buFontTx/>
            </a:pPr>
            <a:r>
              <a:rPr sz="2000" b="1" noProof="0" dirty="0">
                <a:latin typeface="黑体" panose="02010609060101010101" charset="-122"/>
                <a:ea typeface="黑体" panose="02010609060101010101" charset="-122"/>
                <a:cs typeface="黑体" panose="02010609060101010101" charset="-122"/>
                <a:sym typeface="+mn-ea"/>
              </a:rPr>
              <a:t>2.语言形成期（1</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sz="2000" b="1" noProof="0" dirty="0">
                <a:latin typeface="黑体" panose="02010609060101010101" charset="-122"/>
                <a:ea typeface="黑体" panose="02010609060101010101" charset="-122"/>
                <a:cs typeface="黑体" panose="02010609060101010101" charset="-122"/>
                <a:sym typeface="+mn-ea"/>
              </a:rPr>
              <a:t>3岁）</a:t>
            </a:r>
            <a:endParaRPr sz="2000" b="1" noProof="0" dirty="0">
              <a:latin typeface="黑体" panose="02010609060101010101" charset="-122"/>
              <a:ea typeface="黑体" panose="02010609060101010101" charset="-122"/>
              <a:cs typeface="黑体" panose="02010609060101010101" charset="-122"/>
              <a:sym typeface="+mn-ea"/>
            </a:endParaRPr>
          </a:p>
          <a:p>
            <a:pPr lvl="0" algn="just">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gradFill>
                  <a:gsLst>
                    <a:gs pos="0">
                      <a:srgbClr val="007BD3"/>
                    </a:gs>
                    <a:gs pos="100000">
                      <a:srgbClr val="034373"/>
                    </a:gs>
                  </a:gsLst>
                  <a:lin scaled="0"/>
                </a:gradFill>
                <a:latin typeface="仿宋_GB2312" panose="02010609030101010101" charset="-122"/>
                <a:ea typeface="仿宋_GB2312" panose="02010609030101010101" charset="-122"/>
                <a:cs typeface="仿宋_GB2312" panose="02010609030101010101" charset="-122"/>
                <a:sym typeface="+mn-ea"/>
              </a:rPr>
              <a:t>单词句阶段</a:t>
            </a:r>
            <a:r>
              <a:rPr lang="en-US" altLang="zh-CN" sz="2000" noProof="0" dirty="0">
                <a:latin typeface="仿宋_GB2312" panose="02010609030101010101" charset="-122"/>
                <a:ea typeface="仿宋_GB2312" panose="02010609030101010101" charset="-122"/>
                <a:cs typeface="仿宋_GB2312" panose="02010609030101010101" charset="-122"/>
                <a:sym typeface="+mn-ea"/>
              </a:rPr>
              <a:t>（1</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1.5岁）</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just">
              <a:lnSpc>
                <a:spcPct val="100000"/>
              </a:lnSpc>
              <a:spcBef>
                <a:spcPts val="600"/>
              </a:spcBef>
              <a:spcAft>
                <a:spcPts val="600"/>
              </a:spcAft>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    </a:t>
            </a:r>
            <a:r>
              <a:rPr lang="zh-CN" altLang="en-US" sz="2000" noProof="0" dirty="0">
                <a:latin typeface="仿宋_GB2312" panose="02010609030101010101" charset="-122"/>
                <a:ea typeface="仿宋_GB2312" panose="02010609030101010101" charset="-122"/>
                <a:cs typeface="仿宋_GB2312" panose="02010609030101010101" charset="-122"/>
                <a:sym typeface="+mn-ea"/>
              </a:rPr>
              <a:t>单词句是</a:t>
            </a:r>
            <a:r>
              <a:rPr lang="en-US" sz="2000" noProof="0" dirty="0">
                <a:latin typeface="仿宋_GB2312" panose="02010609030101010101" charset="-122"/>
                <a:ea typeface="仿宋_GB2312" panose="02010609030101010101" charset="-122"/>
                <a:cs typeface="仿宋_GB2312" panose="02010609030101010101" charset="-122"/>
                <a:sym typeface="+mn-ea"/>
              </a:rPr>
              <a:t>用一个词或重叠词表达自己的意思。儿童最开始说出的单词跟他们的日常生活密切相关，</a:t>
            </a:r>
            <a:r>
              <a:rPr lang="zh-CN" altLang="en-US" sz="2000" noProof="0" dirty="0">
                <a:latin typeface="仿宋_GB2312" panose="02010609030101010101" charset="-122"/>
                <a:ea typeface="仿宋_GB2312" panose="02010609030101010101" charset="-122"/>
                <a:cs typeface="仿宋_GB2312" panose="02010609030101010101" charset="-122"/>
                <a:sym typeface="+mn-ea"/>
              </a:rPr>
              <a:t>且</a:t>
            </a:r>
            <a:r>
              <a:rPr lang="en-US" sz="2000" noProof="0" dirty="0">
                <a:latin typeface="仿宋_GB2312" panose="02010609030101010101" charset="-122"/>
                <a:ea typeface="仿宋_GB2312" panose="02010609030101010101" charset="-122"/>
                <a:cs typeface="仿宋_GB2312" panose="02010609030101010101" charset="-122"/>
                <a:sym typeface="+mn-ea"/>
              </a:rPr>
              <a:t>同一个词在不同情境下往往会表达不同的意思，会随情境的不同而变化，与成人所说的同一个词的涵义存在很大区别。</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7" name="TextBox 4"/>
          <p:cNvSpPr txBox="1"/>
          <p:nvPr/>
        </p:nvSpPr>
        <p:spPr>
          <a:xfrm>
            <a:off x="0" y="123190"/>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89255" y="1274445"/>
            <a:ext cx="8378825" cy="3692525"/>
          </a:xfrm>
          <a:prstGeom prst="rect">
            <a:avLst/>
          </a:prstGeom>
          <a:noFill/>
        </p:spPr>
        <p:txBody>
          <a:bodyPr wrap="square" rtlCol="0" anchor="t">
            <a:spAutoFit/>
          </a:bodyPr>
          <a:p>
            <a:pPr lvl="0" algn="l">
              <a:lnSpc>
                <a:spcPct val="11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电报句阶段</a:t>
            </a:r>
            <a:r>
              <a:rPr lang="en-US" altLang="zh-CN" sz="2000" noProof="0" dirty="0">
                <a:latin typeface="仿宋_GB2312" panose="02010609030101010101" charset="-122"/>
                <a:ea typeface="仿宋_GB2312" panose="02010609030101010101" charset="-122"/>
                <a:cs typeface="仿宋_GB2312" panose="02010609030101010101" charset="-122"/>
                <a:sym typeface="+mn-ea"/>
              </a:rPr>
              <a:t>（1.5</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2岁）</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00000"/>
              </a:lnSpc>
              <a:spcBef>
                <a:spcPts val="600"/>
              </a:spcBef>
              <a:spcAft>
                <a:spcPts val="600"/>
              </a:spcAft>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    这个阶段的儿童说话的积极性越来越高，越来越喜欢说话，说出的词也越来越多，2岁时一般都会达到200个以上，开始说两个甚至三个词组成的句子，比如“妈妈抱”、“吃饭饭”等，意思的表达日趋明确，但语言的表现形式仍然是断续的、简略的，结构不完整，好像成人的电报式文件，故称为电报句阶段。</a:t>
            </a:r>
            <a:endParaRPr lang="en-US"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1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完整句阶段</a:t>
            </a:r>
            <a:r>
              <a:rPr lang="en-US" altLang="zh-CN" sz="2000" noProof="0" dirty="0">
                <a:latin typeface="仿宋_GB2312" panose="02010609030101010101" charset="-122"/>
                <a:ea typeface="仿宋_GB2312" panose="02010609030101010101" charset="-122"/>
                <a:cs typeface="仿宋_GB2312" panose="02010609030101010101" charset="-122"/>
                <a:sym typeface="+mn-ea"/>
              </a:rPr>
              <a:t>（2</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3岁）</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00000"/>
              </a:lnSpc>
              <a:spcBef>
                <a:spcPts val="600"/>
              </a:spcBef>
              <a:spcAft>
                <a:spcPts val="600"/>
              </a:spcAft>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    2岁以后，儿童开始逐渐说出完整的句子，比如“爸爸吃饭”、“</a:t>
            </a:r>
            <a:r>
              <a:rPr lang="zh-CN" altLang="en-US" sz="2000" noProof="0" dirty="0">
                <a:latin typeface="仿宋_GB2312" panose="02010609030101010101" charset="-122"/>
                <a:ea typeface="仿宋_GB2312" panose="02010609030101010101" charset="-122"/>
                <a:cs typeface="仿宋_GB2312" panose="02010609030101010101" charset="-122"/>
                <a:sym typeface="+mn-ea"/>
              </a:rPr>
              <a:t>我</a:t>
            </a:r>
            <a:r>
              <a:rPr lang="en-US" sz="2000" noProof="0" dirty="0">
                <a:latin typeface="仿宋_GB2312" panose="02010609030101010101" charset="-122"/>
                <a:ea typeface="仿宋_GB2312" panose="02010609030101010101" charset="-122"/>
                <a:cs typeface="仿宋_GB2312" panose="02010609030101010101" charset="-122"/>
                <a:sym typeface="+mn-ea"/>
              </a:rPr>
              <a:t>要喝水” 等，句子的结构由简单日趋复杂</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sz="2000" noProof="0" dirty="0">
                <a:latin typeface="仿宋_GB2312" panose="02010609030101010101" charset="-122"/>
                <a:ea typeface="仿宋_GB2312" panose="02010609030101010101" charset="-122"/>
                <a:cs typeface="仿宋_GB2312" panose="02010609030101010101" charset="-122"/>
                <a:sym typeface="+mn-ea"/>
              </a:rPr>
              <a:t>2岁以后孩子会出现一个特别的“命名爆炸期”</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sz="2000" noProof="0" dirty="0">
                <a:latin typeface="仿宋_GB2312" panose="02010609030101010101" charset="-122"/>
                <a:ea typeface="仿宋_GB2312" panose="02010609030101010101" charset="-122"/>
                <a:cs typeface="仿宋_GB2312" panose="02010609030101010101" charset="-122"/>
                <a:sym typeface="+mn-ea"/>
              </a:rPr>
              <a:t>词汇量迅速增加</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a:p>
        </p:txBody>
      </p:sp>
      <p:sp>
        <p:nvSpPr>
          <p:cNvPr id="12" name="矩形 11"/>
          <p:cNvSpPr/>
          <p:nvPr/>
        </p:nvSpPr>
        <p:spPr>
          <a:xfrm>
            <a:off x="252095" y="1134110"/>
            <a:ext cx="8576945" cy="38328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TextBox 4"/>
          <p:cNvSpPr txBox="1"/>
          <p:nvPr/>
        </p:nvSpPr>
        <p:spPr>
          <a:xfrm>
            <a:off x="0" y="5143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285115" y="1277620"/>
            <a:ext cx="8686800" cy="3661410"/>
          </a:xfrm>
          <a:prstGeom prst="rect">
            <a:avLst/>
          </a:prstGeom>
          <a:noFill/>
        </p:spPr>
        <p:txBody>
          <a:bodyPr wrap="square" rtlCol="0">
            <a:spAutoFit/>
          </a:bodyPr>
          <a:p>
            <a:pPr lvl="0" algn="l">
              <a:lnSpc>
                <a:spcPct val="12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3.语言发展期（3岁以后）</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语音的发展</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3-4岁是儿童语音迅速发展的时期。4岁以后儿童发音趋于稳定，开始局限于本民族或本地方言，这时候方言的一些缺陷也开始在儿童的语言中显现出来</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词汇的发展</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幼儿词汇的发展主要表现在词汇数量的增加、类型的扩大以及对词的意义的理解加深等三个方面。</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00025" y="1134110"/>
            <a:ext cx="8768715" cy="38328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TextBox 4"/>
          <p:cNvSpPr txBox="1"/>
          <p:nvPr/>
        </p:nvSpPr>
        <p:spPr>
          <a:xfrm>
            <a:off x="0" y="5143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315" grpId="0"/>
      <p:bldP spid="1331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535305" y="1249680"/>
            <a:ext cx="7793990" cy="3599815"/>
          </a:xfrm>
          <a:prstGeom prst="rect">
            <a:avLst/>
          </a:prstGeom>
          <a:noFill/>
        </p:spPr>
        <p:txBody>
          <a:bodyPr wrap="square" rtlCol="0">
            <a:spAutoFit/>
          </a:bodyPr>
          <a:p>
            <a:pPr lvl="0" algn="l">
              <a:lnSpc>
                <a:spcPct val="9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语法结构的掌握</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9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3-4岁的儿童已经掌握了基本的语法，一般情况下说的句子都是符合语法要求的</a:t>
            </a:r>
            <a:r>
              <a:rPr lang="zh-CN" altLang="en-US" sz="2000" noProof="0" dirty="0">
                <a:latin typeface="仿宋_GB2312" panose="02010609030101010101" charset="-122"/>
                <a:ea typeface="仿宋_GB2312" panose="02010609030101010101" charset="-122"/>
                <a:cs typeface="仿宋_GB2312" panose="02010609030101010101" charset="-122"/>
                <a:sym typeface="+mn-ea"/>
              </a:rPr>
              <a:t>。随</a:t>
            </a:r>
            <a:r>
              <a:rPr lang="en-US" altLang="zh-CN" sz="2000" noProof="0" dirty="0">
                <a:latin typeface="仿宋_GB2312" panose="02010609030101010101" charset="-122"/>
                <a:ea typeface="仿宋_GB2312" panose="02010609030101010101" charset="-122"/>
                <a:cs typeface="仿宋_GB2312" panose="02010609030101010101" charset="-122"/>
                <a:sym typeface="+mn-ea"/>
              </a:rPr>
              <a:t>着词汇量的增加，</a:t>
            </a:r>
            <a:r>
              <a:rPr lang="zh-CN" altLang="en-US" sz="2000" noProof="0" dirty="0">
                <a:latin typeface="仿宋_GB2312" panose="02010609030101010101" charset="-122"/>
                <a:ea typeface="仿宋_GB2312" panose="02010609030101010101" charset="-122"/>
                <a:cs typeface="仿宋_GB2312" panose="02010609030101010101" charset="-122"/>
                <a:sym typeface="+mn-ea"/>
              </a:rPr>
              <a:t>儿童</a:t>
            </a:r>
            <a:r>
              <a:rPr lang="en-US" altLang="zh-CN" sz="2000" noProof="0" dirty="0">
                <a:latin typeface="仿宋_GB2312" panose="02010609030101010101" charset="-122"/>
                <a:ea typeface="仿宋_GB2312" panose="02010609030101010101" charset="-122"/>
                <a:cs typeface="仿宋_GB2312" panose="02010609030101010101" charset="-122"/>
                <a:sym typeface="+mn-ea"/>
              </a:rPr>
              <a:t>开始出现较长的句子，句子中加入联结词、形容词、副词等，句子的结构变得越来越复杂，词序排列越来越恰当，语言越来越丰富、灵活，甚至按照自己的意愿创造新的语句。</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9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口语表达能力的发展</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9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3岁以前儿童的口语表达基本都是在和成人对话中进行的，一般是向成人提出问题或要求，或者回答成人的问话。3岁以后，儿童开始逐步发展独白语言，表现为在独自游戏的时候口中念念有词，或者模仿某个人物说话。</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00025" y="1134110"/>
            <a:ext cx="8768715" cy="38328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TextBox 4"/>
          <p:cNvSpPr txBox="1"/>
          <p:nvPr/>
        </p:nvSpPr>
        <p:spPr>
          <a:xfrm>
            <a:off x="0" y="51435"/>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315" grpId="0"/>
      <p:bldP spid="1331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00990" y="1168400"/>
            <a:ext cx="8490585" cy="3784600"/>
          </a:xfrm>
          <a:prstGeom prst="rect">
            <a:avLst/>
          </a:prstGeom>
          <a:noFill/>
        </p:spPr>
        <p:txBody>
          <a:bodyPr wrap="square" rtlCol="0">
            <a:spAutoFit/>
          </a:bodyPr>
          <a:p>
            <a:pPr>
              <a:lnSpc>
                <a:spcPct val="110000"/>
              </a:lnSpc>
              <a:spcBef>
                <a:spcPts val="600"/>
              </a:spcBef>
              <a:spcAft>
                <a:spcPts val="600"/>
              </a:spcAft>
              <a:buClrTx/>
              <a:buSzTx/>
              <a:buFontTx/>
              <a:buNone/>
            </a:pPr>
            <a:r>
              <a:rPr sz="2000" b="1" noProof="0" dirty="0">
                <a:latin typeface="黑体" panose="02010609060101010101" charset="-122"/>
                <a:ea typeface="黑体" panose="02010609060101010101" charset="-122"/>
                <a:cs typeface="黑体" panose="02010609060101010101" charset="-122"/>
                <a:sym typeface="+mn-ea"/>
              </a:rPr>
              <a:t>1.先天的遗传素质为幼儿学习语言提供了前提和基础</a:t>
            </a:r>
            <a:endParaRPr sz="2000" noProof="0" dirty="0">
              <a:latin typeface="黑体" panose="02010609060101010101" charset="-122"/>
              <a:ea typeface="黑体" panose="02010609060101010101" charset="-122"/>
              <a:cs typeface="黑体" panose="02010609060101010101" charset="-122"/>
              <a:sym typeface="+mn-ea"/>
            </a:endParaRPr>
          </a:p>
          <a:p>
            <a:pPr>
              <a:lnSpc>
                <a:spcPct val="11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乔姆斯基（N.Chomsky）认为，儿童的大脑里有一种天生的“言语获得装置”（简称LAD），这是人类头脑中固有的内在的语法规则。在这种知识的基础上，对听到的言语进行加工，构造出符合本民族语言特点的个别语法系统，从而产生无限多的新句子。</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1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勒纳伯格（E.H.Lenneberg）则认为，遗传是人类获得语言的决定性因素</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noProof="0" dirty="0">
                <a:latin typeface="仿宋_GB2312" panose="02010609030101010101" charset="-122"/>
                <a:ea typeface="仿宋_GB2312" panose="02010609030101010101" charset="-122"/>
                <a:cs typeface="仿宋_GB2312" panose="02010609030101010101" charset="-122"/>
                <a:sym typeface="+mn-ea"/>
              </a:rPr>
              <a:t>人类大脑具有其他动物所没有的专门负责语言的区域，因此语言是人类独有的，是大脑机能成熟的产物。当人的大脑机能发展到一种语言准备状态时，只要受到适当的外在条件的激发，就能使潜在的语言结构状态转变成现实的语言结构，语言能力就会显露。</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二、影响幼儿语言发展的因素</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00025" y="1050290"/>
            <a:ext cx="8768715" cy="39103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438150" y="1204595"/>
            <a:ext cx="8267700" cy="3599815"/>
          </a:xfrm>
          <a:prstGeom prst="rect">
            <a:avLst/>
          </a:prstGeom>
          <a:noFill/>
        </p:spPr>
        <p:txBody>
          <a:bodyPr wrap="square" rtlCol="0">
            <a:spAutoFit/>
          </a:bodyPr>
          <a:p>
            <a:pPr>
              <a:lnSpc>
                <a:spcPct val="11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2.环境和教育是幼儿语言发展的决定性条件</a:t>
            </a:r>
            <a:endParaRPr lang="en-US" altLang="zh-CN" sz="2000" b="1" noProof="0" dirty="0">
              <a:latin typeface="黑体" panose="02010609060101010101" charset="-122"/>
              <a:ea typeface="黑体" panose="02010609060101010101" charset="-122"/>
              <a:cs typeface="黑体" panose="02010609060101010101" charset="-122"/>
              <a:sym typeface="+mn-ea"/>
            </a:endParaRPr>
          </a:p>
          <a:p>
            <a:pPr>
              <a:lnSpc>
                <a:spcPct val="11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环境和教育为孩子提供了良好的语言学习环境，在这个环境中，成人的语言激发了儿童的语言潜能，同时也为儿童学习语言提供了样板，儿童既可以通过模仿来学习，还可以通过创造来发明自己的语言，因此会出现很多令成人感到吃惊和难以理解的语言。</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1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儿童对成人语言的模仿也是有选择的。儿童会从周围人说的众多话语中选择自认为有用的，或者感兴趣的词汇、句子来模仿</a:t>
            </a:r>
            <a:r>
              <a:rPr lang="zh-CN" altLang="en-US" sz="2000" noProof="0" dirty="0">
                <a:latin typeface="仿宋_GB2312" panose="02010609030101010101" charset="-122"/>
                <a:ea typeface="仿宋_GB2312" panose="02010609030101010101" charset="-122"/>
                <a:cs typeface="仿宋_GB2312" panose="02010609030101010101" charset="-122"/>
                <a:sym typeface="+mn-ea"/>
              </a:rPr>
              <a:t>。</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a:p>
            <a:pPr>
              <a:lnSpc>
                <a:spcPct val="110000"/>
              </a:lnSpc>
              <a:spcBef>
                <a:spcPts val="600"/>
              </a:spcBef>
              <a:spcAft>
                <a:spcPts val="600"/>
              </a:spcAft>
              <a:buClrTx/>
              <a:buSzTx/>
              <a:buFontTx/>
              <a:buNone/>
            </a:pPr>
            <a:r>
              <a:rPr lang="zh-CN" altLang="en-US" sz="2000" noProof="0" dirty="0">
                <a:latin typeface="仿宋_GB2312" panose="02010609030101010101" charset="-122"/>
                <a:ea typeface="仿宋_GB2312" panose="02010609030101010101" charset="-122"/>
                <a:cs typeface="仿宋_GB2312" panose="02010609030101010101" charset="-122"/>
                <a:sym typeface="+mn-ea"/>
              </a:rPr>
              <a:t>    在儿童</a:t>
            </a:r>
            <a:r>
              <a:rPr lang="zh-CN" altLang="en-US" sz="2000" noProof="0" dirty="0">
                <a:latin typeface="仿宋_GB2312" panose="02010609030101010101" charset="-122"/>
                <a:ea typeface="仿宋_GB2312" panose="02010609030101010101" charset="-122"/>
                <a:cs typeface="仿宋_GB2312" panose="02010609030101010101" charset="-122"/>
                <a:sym typeface="+mn-ea"/>
              </a:rPr>
              <a:t>模仿</a:t>
            </a:r>
            <a:r>
              <a:rPr lang="zh-CN" altLang="en-US" sz="2000" noProof="0" dirty="0">
                <a:latin typeface="仿宋_GB2312" panose="02010609030101010101" charset="-122"/>
                <a:ea typeface="仿宋_GB2312" panose="02010609030101010101" charset="-122"/>
                <a:cs typeface="仿宋_GB2312" panose="02010609030101010101" charset="-122"/>
                <a:sym typeface="+mn-ea"/>
              </a:rPr>
              <a:t>语言的过程中，成人的表扬、奖励起着非常重要的作用，这也是以斯金纳为代表的行为主义心理学家们特别强调的。</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200025" y="1050290"/>
            <a:ext cx="8768715" cy="39103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970" y="95885"/>
            <a:ext cx="6421120" cy="737235"/>
          </a:xfrm>
          <a:prstGeom prst="rect">
            <a:avLst/>
          </a:prstGeom>
          <a:noFill/>
        </p:spPr>
        <p:txBody>
          <a:bodyPr wrap="square" rtlCol="0">
            <a:spAutoFit/>
          </a:bodyPr>
          <a:p>
            <a:pPr>
              <a:lnSpc>
                <a:spcPct val="150000"/>
              </a:lnSpc>
              <a:buClrTx/>
              <a:buSzTx/>
              <a:buFontTx/>
            </a:pPr>
            <a:r>
              <a:rPr lang="zh-CN" altLang="en-US" sz="2800" b="1" noProof="0" dirty="0">
                <a:latin typeface="黑体" panose="02010609060101010101" charset="-122"/>
                <a:ea typeface="黑体" panose="02010609060101010101" charset="-122"/>
                <a:cs typeface="仿宋_GB2312" panose="02010609030101010101" charset="-122"/>
                <a:sym typeface="+mn-ea"/>
              </a:rPr>
              <a:t>二、影响幼儿语言发展的因素</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315" grpId="0"/>
      <p:bldP spid="1331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571365" y="2354580"/>
            <a:ext cx="4470400" cy="1660525"/>
          </a:xfrm>
          <a:prstGeom prst="rect">
            <a:avLst/>
          </a:prstGeom>
          <a:noFill/>
          <a:ln w="9525">
            <a:noFill/>
            <a:miter lim="800000"/>
          </a:ln>
        </p:spPr>
        <p:txBody>
          <a:bodyPr wrap="square">
            <a:spAutoFit/>
          </a:bodyPr>
          <a:p>
            <a:pPr algn="ctr">
              <a:lnSpc>
                <a:spcPct val="150000"/>
              </a:lnSpc>
            </a:pPr>
            <a:r>
              <a:rPr lang="zh-CN" altLang="en-US" sz="3200" dirty="0">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任务二</a:t>
            </a:r>
            <a:r>
              <a:rPr lang="en-US" altLang="zh-CN" sz="40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a:t>
            </a:r>
            <a:endParaRPr lang="en-US" altLang="zh-CN"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50000"/>
              </a:lnSpc>
            </a:pP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幼儿语言能力的培养与教育</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3315" name="TextBox 2"/>
          <p:cNvSpPr txBox="1">
            <a:spLocks noChangeArrowheads="1"/>
          </p:cNvSpPr>
          <p:nvPr/>
        </p:nvSpPr>
        <p:spPr bwMode="auto">
          <a:xfrm>
            <a:off x="395605" y="1347470"/>
            <a:ext cx="8434070" cy="3199765"/>
          </a:xfrm>
          <a:prstGeom prst="rect">
            <a:avLst/>
          </a:prstGeom>
          <a:noFill/>
        </p:spPr>
        <p:txBody>
          <a:bodyPr wrap="square" rtlCol="0">
            <a:spAutoFit/>
          </a:bodyPr>
          <a:p>
            <a:pPr lvl="0" algn="l">
              <a:lnSpc>
                <a:spcPct val="140000"/>
              </a:lnSpc>
              <a:spcBef>
                <a:spcPts val="600"/>
              </a:spcBef>
              <a:spcAft>
                <a:spcPts val="600"/>
              </a:spcAft>
              <a:buClrTx/>
              <a:buSzTx/>
              <a:buFontTx/>
              <a:buNone/>
            </a:pPr>
            <a:r>
              <a:rPr lang="en-US" altLang="zh-CN" sz="2000" b="1" noProof="0" dirty="0">
                <a:latin typeface="黑体" panose="02010609060101010101" charset="-122"/>
                <a:ea typeface="黑体" panose="02010609060101010101" charset="-122"/>
                <a:cs typeface="黑体" panose="02010609060101010101" charset="-122"/>
                <a:sym typeface="+mn-ea"/>
              </a:rPr>
              <a:t>1.积极回应</a:t>
            </a:r>
            <a:endParaRPr lang="en-US" altLang="zh-CN" sz="2000" noProof="0" dirty="0">
              <a:latin typeface="黑体" panose="02010609060101010101" charset="-122"/>
              <a:ea typeface="黑体" panose="02010609060101010101" charset="-122"/>
              <a:cs typeface="黑体" panose="0201060906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父母对婴儿发声的回应（主要是通过动作表示的肯定和鼓励）促进了婴儿发出更多的与语音接近的声音，直接促进了婴儿语言能力的发展。</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父母与孩子的回应可以通过多种方式进行，比如通过拥抱、亲吻、抚摸等动作来回应，</a:t>
            </a:r>
            <a:r>
              <a:rPr lang="zh-CN" altLang="en-US" sz="2000" noProof="0" dirty="0">
                <a:latin typeface="仿宋_GB2312" panose="02010609030101010101" charset="-122"/>
                <a:ea typeface="仿宋_GB2312" panose="02010609030101010101" charset="-122"/>
                <a:cs typeface="仿宋_GB2312" panose="02010609030101010101" charset="-122"/>
                <a:sym typeface="+mn-ea"/>
              </a:rPr>
              <a:t>或者</a:t>
            </a:r>
            <a:r>
              <a:rPr lang="en-US" altLang="zh-CN" sz="2000" noProof="0" dirty="0">
                <a:latin typeface="仿宋_GB2312" panose="02010609030101010101" charset="-122"/>
                <a:ea typeface="仿宋_GB2312" panose="02010609030101010101" charset="-122"/>
                <a:cs typeface="仿宋_GB2312" panose="02010609030101010101" charset="-122"/>
                <a:sym typeface="+mn-ea"/>
              </a:rPr>
              <a:t>通过语言的方式来回应。</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lvl="0" algn="l">
              <a:lnSpc>
                <a:spcPct val="120000"/>
              </a:lnSpc>
              <a:spcBef>
                <a:spcPts val="600"/>
              </a:spcBef>
              <a:spcAft>
                <a:spcPts val="600"/>
              </a:spcAft>
              <a:buClrTx/>
              <a:buSzTx/>
              <a:buFontTx/>
              <a:buNone/>
            </a:pPr>
            <a:r>
              <a:rPr lang="en-US" altLang="zh-CN" sz="2000" noProof="0" dirty="0">
                <a:latin typeface="仿宋_GB2312" panose="02010609030101010101" charset="-122"/>
                <a:ea typeface="仿宋_GB2312" panose="02010609030101010101" charset="-122"/>
                <a:cs typeface="仿宋_GB2312" panose="02010609030101010101" charset="-122"/>
                <a:sym typeface="+mn-ea"/>
              </a:rPr>
              <a:t>    成人在跟婴幼儿交谈的时候，会不自觉地抬高声调，拉长声音，使用儿化语</a:t>
            </a:r>
            <a:r>
              <a:rPr lang="zh-CN" altLang="en-US" sz="2000" noProof="0" dirty="0">
                <a:latin typeface="仿宋_GB2312" panose="02010609030101010101" charset="-122"/>
                <a:ea typeface="仿宋_GB2312" panose="02010609030101010101" charset="-122"/>
                <a:cs typeface="仿宋_GB2312" panose="02010609030101010101" charset="-122"/>
                <a:sym typeface="+mn-ea"/>
              </a:rPr>
              <a:t>，这</a:t>
            </a:r>
            <a:r>
              <a:rPr lang="zh-CN" altLang="en-US" sz="2000" noProof="0" dirty="0">
                <a:latin typeface="仿宋_GB2312" panose="02010609030101010101" charset="-122"/>
                <a:ea typeface="仿宋_GB2312" panose="02010609030101010101" charset="-122"/>
                <a:cs typeface="仿宋_GB2312" panose="02010609030101010101" charset="-122"/>
                <a:sym typeface="+mn-ea"/>
              </a:rPr>
              <a:t>能够促进婴儿对语音的识别，有助于他发出更准确的语音。</a:t>
            </a:r>
            <a:endParaRPr lang="zh-CN" altLang="en-US"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4" name="TextBox 4"/>
          <p:cNvSpPr txBox="1"/>
          <p:nvPr/>
        </p:nvSpPr>
        <p:spPr>
          <a:xfrm>
            <a:off x="0" y="52070"/>
            <a:ext cx="679132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、0-3岁</a:t>
            </a:r>
            <a:r>
              <a:rPr lang="zh-CN" altLang="en-US" sz="2800" b="1" noProof="0" dirty="0">
                <a:latin typeface="黑体" panose="02010609060101010101" charset="-122"/>
                <a:ea typeface="黑体" panose="02010609060101010101" charset="-122"/>
                <a:cs typeface="仿宋_GB2312" panose="02010609030101010101" charset="-122"/>
                <a:sym typeface="+mn-ea"/>
              </a:rPr>
              <a:t>婴</a:t>
            </a:r>
            <a:r>
              <a:rPr lang="zh-CN" altLang="en-US" sz="2800" b="1" noProof="0" dirty="0">
                <a:latin typeface="黑体" panose="02010609060101010101" charset="-122"/>
                <a:ea typeface="黑体" panose="02010609060101010101" charset="-122"/>
                <a:cs typeface="仿宋_GB2312" panose="02010609030101010101" charset="-122"/>
                <a:sym typeface="+mn-ea"/>
              </a:rPr>
              <a:t>儿语言能力的培养与教育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00025" y="1050290"/>
            <a:ext cx="8768715" cy="39103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wipe(up)">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3315" grpId="0"/>
      <p:bldP spid="1331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95605" y="1099820"/>
            <a:ext cx="8486775" cy="3954145"/>
          </a:xfrm>
          <a:prstGeom prst="rect">
            <a:avLst/>
          </a:prstGeom>
          <a:noFill/>
        </p:spPr>
        <p:txBody>
          <a:bodyPr wrap="square" rtlCol="0">
            <a:spAutoFit/>
          </a:bodyPr>
          <a:p>
            <a:pPr fontAlgn="auto">
              <a:spcBef>
                <a:spcPts val="600"/>
              </a:spcBef>
            </a:pPr>
            <a:r>
              <a:rPr lang="zh-CN" altLang="en-US" sz="2000" b="1">
                <a:latin typeface="黑体" panose="02010609060101010101" charset="-122"/>
                <a:ea typeface="黑体" panose="02010609060101010101" charset="-122"/>
                <a:cs typeface="黑体" panose="02010609060101010101" charset="-122"/>
              </a:rPr>
              <a:t>2.在生活和游戏中学习语言</a:t>
            </a:r>
            <a:endParaRPr lang="zh-CN" altLang="en-US" sz="2000">
              <a:latin typeface="黑体" panose="02010609060101010101" charset="-122"/>
              <a:ea typeface="黑体" panose="02010609060101010101" charset="-122"/>
              <a:cs typeface="黑体" panose="02010609060101010101" charset="-122"/>
            </a:endParaRPr>
          </a:p>
          <a:p>
            <a:pPr fontAlgn="auto">
              <a:lnSpc>
                <a:spcPct val="12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1岁以前的孩子主要是听和模仿，因此家长要注意给孩子营造一个语音丰富的环境，经常与孩子说话，经常逗孩子说话，使孩子有机会听到正确的语音，孩子能发出的正确语音也就会越来越多。</a:t>
            </a:r>
            <a:endParaRPr lang="zh-CN" altLang="en-US" sz="2000">
              <a:latin typeface="仿宋_GB2312" panose="02010609030101010101" charset="-122"/>
              <a:ea typeface="仿宋_GB2312" panose="02010609030101010101" charset="-122"/>
              <a:cs typeface="仿宋_GB2312" panose="02010609030101010101" charset="-122"/>
            </a:endParaRPr>
          </a:p>
          <a:p>
            <a:pPr fontAlgn="auto">
              <a:lnSpc>
                <a:spcPct val="12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1岁以后的孩子发音器官越来越成熟，“说”开始占据越来越重要的位置。尽管还说不好，发音、词汇不准确，但“说”的积极性很高。家长需要满足孩子说的愿望，尽可能给他提供“说”的机会。在孩子说的时候，家长要注意纠正孩子不准确的发音。</a:t>
            </a:r>
            <a:endParaRPr lang="zh-CN" altLang="en-US" sz="2000">
              <a:latin typeface="仿宋_GB2312" panose="02010609030101010101" charset="-122"/>
              <a:ea typeface="仿宋_GB2312" panose="02010609030101010101" charset="-122"/>
              <a:cs typeface="仿宋_GB2312" panose="02010609030101010101" charset="-122"/>
            </a:endParaRPr>
          </a:p>
          <a:p>
            <a:pPr fontAlgn="auto">
              <a:lnSpc>
                <a:spcPct val="120000"/>
              </a:lnSpc>
              <a:spcBef>
                <a:spcPts val="600"/>
              </a:spcBef>
            </a:pPr>
            <a:r>
              <a:rPr lang="zh-CN" altLang="en-US" sz="2000">
                <a:latin typeface="仿宋_GB2312" panose="02010609030101010101" charset="-122"/>
                <a:ea typeface="仿宋_GB2312" panose="02010609030101010101" charset="-122"/>
                <a:cs typeface="仿宋_GB2312" panose="02010609030101010101" charset="-122"/>
              </a:rPr>
              <a:t>    在教给孩子语言的时候，最好一开始就教他正确的语言，而不是常用的儿化语。</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4" name="TextBox 4"/>
          <p:cNvSpPr txBox="1"/>
          <p:nvPr/>
        </p:nvSpPr>
        <p:spPr>
          <a:xfrm>
            <a:off x="0" y="52070"/>
            <a:ext cx="6791325" cy="737235"/>
          </a:xfrm>
          <a:prstGeom prst="rect">
            <a:avLst/>
          </a:prstGeom>
          <a:noFill/>
        </p:spPr>
        <p:txBody>
          <a:bodyPr wrap="square" rtlCol="0">
            <a:spAutoFit/>
          </a:bodyPr>
          <a:p>
            <a:pPr lvl="0" algn="l">
              <a:lnSpc>
                <a:spcPct val="150000"/>
              </a:lnSpc>
              <a:buClrTx/>
              <a:buSzTx/>
              <a:buFontTx/>
            </a:pPr>
            <a:r>
              <a:rPr lang="zh-CN" altLang="en-US" sz="2800" b="1" noProof="0" dirty="0">
                <a:latin typeface="黑体" panose="02010609060101010101" charset="-122"/>
                <a:ea typeface="黑体" panose="02010609060101010101" charset="-122"/>
                <a:cs typeface="黑体" panose="02010609060101010101" charset="-122"/>
                <a:sym typeface="+mn-ea"/>
              </a:rPr>
              <a:t>一</a:t>
            </a:r>
            <a:r>
              <a:rPr lang="en-US" altLang="zh-CN" sz="2800" b="1" noProof="0" dirty="0">
                <a:latin typeface="黑体" panose="02010609060101010101" charset="-122"/>
                <a:ea typeface="黑体" panose="02010609060101010101" charset="-122"/>
                <a:cs typeface="黑体" panose="02010609060101010101" charset="-122"/>
                <a:sym typeface="+mn-ea"/>
              </a:rPr>
              <a:t>、0-3岁</a:t>
            </a:r>
            <a:r>
              <a:rPr lang="zh-CN" altLang="en-US" sz="2800" b="1" noProof="0" dirty="0">
                <a:latin typeface="黑体" panose="02010609060101010101" charset="-122"/>
                <a:ea typeface="黑体" panose="02010609060101010101" charset="-122"/>
                <a:cs typeface="仿宋_GB2312" panose="02010609030101010101" charset="-122"/>
                <a:sym typeface="+mn-ea"/>
              </a:rPr>
              <a:t>幼儿语言能力的培养与教育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273685" y="1099820"/>
            <a:ext cx="8596630" cy="3876675"/>
          </a:xfrm>
          <a:prstGeom prst="rect">
            <a:avLst/>
          </a:prstGeom>
          <a:noFill/>
        </p:spPr>
        <p:txBody>
          <a:bodyPr wrap="square" rtlCol="0">
            <a:spAutoFit/>
          </a:bodyPr>
          <a:p>
            <a:pPr algn="just">
              <a:lnSpc>
                <a:spcPct val="150000"/>
              </a:lnSpc>
              <a:buClrTx/>
              <a:buSzTx/>
              <a:buFontTx/>
            </a:pPr>
            <a:r>
              <a:rPr sz="2000" b="1" noProof="0" dirty="0">
                <a:latin typeface="黑体" panose="02010609060101010101" charset="-122"/>
                <a:ea typeface="黑体" panose="02010609060101010101" charset="-122"/>
                <a:cs typeface="黑体" panose="02010609060101010101" charset="-122"/>
                <a:sym typeface="+mn-ea"/>
              </a:rPr>
              <a:t>1.教孩子倾听</a:t>
            </a:r>
            <a:endParaRPr sz="2000" b="1"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20000"/>
              </a:lnSpc>
              <a:buClrTx/>
              <a:buSzTx/>
              <a:buFontTx/>
            </a:pPr>
            <a:r>
              <a:rPr lang="en-US"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用标志性的手势或动作让孩子安静下来</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最常用的动作就是把食指放在嘴边，嘴里发出“嘘”的声音。家长和老师也可以跟孩子协商，创造出一些独有的手势或动作，比如拍手、跺脚、说几句简单的歌谣</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a:p>
            <a:pPr algn="just">
              <a:lnSpc>
                <a:spcPct val="12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教孩子全神贯注地听</a:t>
            </a:r>
            <a:endParaRPr 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gn="just">
              <a:lnSpc>
                <a:spcPct val="120000"/>
              </a:lnSpc>
              <a:buClrTx/>
              <a:buSzTx/>
              <a:buFontTx/>
            </a:pPr>
            <a:r>
              <a:rPr lang="zh-CN" sz="2000" noProof="0" dirty="0">
                <a:latin typeface="仿宋_GB2312" panose="02010609030101010101" charset="-122"/>
                <a:ea typeface="仿宋_GB2312" panose="02010609030101010101" charset="-122"/>
                <a:cs typeface="仿宋_GB2312" panose="02010609030101010101" charset="-122"/>
                <a:sym typeface="+mn-ea"/>
              </a:rPr>
              <a:t>    要求孩子在听的时候眼睛要看着说话的人，如果没听明白，或者不赞成，也不要立刻打断，等说话的人一段话结束后再提问或者表明自己的看法。或者通过讲故事的方式，比如给孩子讲一个故事，听完故事后如果能正确回答问题会有奖励，让孩子专注地听。</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95885"/>
            <a:ext cx="645477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二、3-6岁</a:t>
            </a:r>
            <a:r>
              <a:rPr lang="zh-CN" altLang="en-US" sz="2800" b="1" noProof="0" dirty="0">
                <a:latin typeface="黑体" panose="02010609060101010101" charset="-122"/>
                <a:ea typeface="黑体" panose="02010609060101010101" charset="-122"/>
                <a:cs typeface="仿宋_GB2312" panose="02010609030101010101" charset="-122"/>
                <a:sym typeface="+mn-ea"/>
              </a:rPr>
              <a:t>幼儿语言能力的培养与教育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500"/>
                                        <p:tgtEl>
                                          <p:spTgt spid="2">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up)">
                                      <p:cBhvr>
                                        <p:cTn id="11" dur="500"/>
                                        <p:tgtEl>
                                          <p:spTgt spid="2">
                                            <p:txEl>
                                              <p:pRg st="1" end="1"/>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up)">
                                      <p:cBhvr>
                                        <p:cTn id="15" dur="500"/>
                                        <p:tgtEl>
                                          <p:spTgt spid="2">
                                            <p:txEl>
                                              <p:pRg st="2" end="2"/>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up)">
                                      <p:cBhvr>
                                        <p:cTn id="19" dur="500"/>
                                        <p:tgtEl>
                                          <p:spTgt spid="2">
                                            <p:txEl>
                                              <p:pRg st="3" end="3"/>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up)">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64030" y="1131570"/>
            <a:ext cx="7263130" cy="1851660"/>
          </a:xfrm>
        </p:spPr>
        <p:txBody>
          <a:bodyPr/>
          <a:lstStyle/>
          <a:p>
            <a:pPr algn="ctr">
              <a:lnSpc>
                <a:spcPct val="150000"/>
              </a:lnSpc>
            </a:pPr>
            <a:r>
              <a:rPr lang="zh-CN" altLang="zh-CN" dirty="0">
                <a:latin typeface="黑体" panose="02010609060101010101" charset="-122"/>
                <a:ea typeface="黑体" panose="02010609060101010101" charset="-122"/>
                <a:sym typeface="+mn-ea"/>
              </a:rPr>
              <a:t>项目六</a:t>
            </a:r>
            <a:r>
              <a:rPr lang="en-US" altLang="zh-CN" dirty="0">
                <a:latin typeface="黑体" panose="02010609060101010101" charset="-122"/>
                <a:ea typeface="黑体" panose="02010609060101010101" charset="-122"/>
                <a:sym typeface="+mn-ea"/>
              </a:rPr>
              <a:t>  </a:t>
            </a:r>
            <a:br>
              <a:rPr lang="en-US" altLang="zh-CN" dirty="0">
                <a:latin typeface="黑体" panose="02010609060101010101" charset="-122"/>
                <a:ea typeface="黑体" panose="02010609060101010101" charset="-122"/>
                <a:sym typeface="+mn-ea"/>
              </a:rPr>
            </a:br>
            <a:r>
              <a:rPr lang="zh-CN" altLang="en-US" dirty="0">
                <a:latin typeface="华文中宋" panose="02010600040101010101" charset="-122"/>
                <a:ea typeface="华文中宋" panose="02010600040101010101" charset="-122"/>
                <a:sym typeface="+mn-ea"/>
              </a:rPr>
              <a:t>幼儿语言发展特点与教育</a:t>
            </a:r>
            <a:br>
              <a:rPr lang="zh-CN" altLang="en-US" b="1" dirty="0">
                <a:solidFill>
                  <a:schemeClr val="tx1">
                    <a:lumMod val="75000"/>
                    <a:lumOff val="25000"/>
                  </a:schemeClr>
                </a:solidFill>
                <a:latin typeface="华文中宋" panose="02010600040101010101" charset="-122"/>
                <a:ea typeface="华文中宋" panose="02010600040101010101" charset="-122"/>
                <a:cs typeface="华文中宋" panose="02010600040101010101" charset="-122"/>
              </a:rPr>
            </a:br>
            <a:endParaRPr lang="zh-CN" altLang="ko-KR" dirty="0">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3089275" y="2694305"/>
            <a:ext cx="4248150" cy="76200"/>
          </a:xfrm>
          <a:prstGeom prst="rect">
            <a:avLst/>
          </a:prstGeom>
          <a:solidFill>
            <a:srgbClr val="95D326"/>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3858895" y="2820035"/>
            <a:ext cx="4248150" cy="76200"/>
          </a:xfrm>
          <a:prstGeom prst="rect">
            <a:avLst/>
          </a:prstGeom>
          <a:solidFill>
            <a:schemeClr val="bg1">
              <a:lumMod val="95000"/>
            </a:schemeClr>
          </a:solidFill>
          <a:ln>
            <a:noFill/>
          </a:ln>
          <a:effectLst>
            <a:outerShdw blurRad="50800" dist="38100" dir="2700000" algn="tl" rotWithShape="0">
              <a:prstClr val="black">
                <a:alpha val="40000"/>
              </a:prstClr>
            </a:outerShdw>
            <a:reflection blurRad="6350" stA="50000" endA="300" endPos="90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14325" y="1243330"/>
            <a:ext cx="8147050" cy="3476625"/>
          </a:xfrm>
          <a:prstGeom prst="rect">
            <a:avLst/>
          </a:prstGeom>
          <a:noFill/>
        </p:spPr>
        <p:txBody>
          <a:bodyPr wrap="square" rtlCol="0">
            <a:spAutoFit/>
          </a:bodyPr>
          <a:p>
            <a:pPr>
              <a:lnSpc>
                <a:spcPct val="220000"/>
              </a:lnSpc>
              <a:buClrTx/>
              <a:buSzTx/>
              <a:buFontTx/>
            </a:pPr>
            <a:r>
              <a:rPr sz="2000" b="1" noProof="0" dirty="0">
                <a:latin typeface="黑体" panose="02010609060101010101" charset="-122"/>
                <a:ea typeface="黑体" panose="02010609060101010101" charset="-122"/>
                <a:cs typeface="黑体" panose="02010609060101010101" charset="-122"/>
                <a:sym typeface="+mn-ea"/>
              </a:rPr>
              <a:t>2.培养幼儿的口语表达能力</a:t>
            </a:r>
            <a:endParaRPr sz="2000" b="1" noProof="0" dirty="0">
              <a:latin typeface="黑体" panose="02010609060101010101" charset="-122"/>
              <a:ea typeface="黑体" panose="02010609060101010101" charset="-122"/>
              <a:cs typeface="黑体" panose="02010609060101010101" charset="-122"/>
              <a:sym typeface="+mn-ea"/>
            </a:endParaRPr>
          </a:p>
          <a:p>
            <a:pPr>
              <a:lnSpc>
                <a:spcPct val="22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（1）语音的标准化</a:t>
            </a:r>
            <a:endPar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——教师和家长的示范</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——做语音练习</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——及时纠正幼儿的错误发音</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95885"/>
            <a:ext cx="645477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二、3-6岁</a:t>
            </a:r>
            <a:r>
              <a:rPr lang="zh-CN" altLang="en-US" sz="2800" b="1" noProof="0" dirty="0">
                <a:latin typeface="黑体" panose="02010609060101010101" charset="-122"/>
                <a:ea typeface="黑体" panose="02010609060101010101" charset="-122"/>
                <a:cs typeface="仿宋_GB2312" panose="02010609030101010101" charset="-122"/>
                <a:sym typeface="+mn-ea"/>
              </a:rPr>
              <a:t>幼儿语言能力的培养与教育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8353" t="3781" b="5258"/>
          <a:stretch>
            <a:fillRect/>
          </a:stretch>
        </p:blipFill>
        <p:spPr>
          <a:xfrm>
            <a:off x="4716145" y="1564005"/>
            <a:ext cx="3440430" cy="3124200"/>
          </a:xfrm>
          <a:prstGeom prst="rect">
            <a:avLst/>
          </a:prstGeom>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bwMode="auto">
          <a:xfrm>
            <a:off x="314325" y="1115060"/>
            <a:ext cx="8515350" cy="2030095"/>
          </a:xfrm>
          <a:prstGeom prst="rect">
            <a:avLst/>
          </a:prstGeom>
          <a:noFill/>
        </p:spPr>
        <p:txBody>
          <a:bodyPr wrap="square" rtlCol="0">
            <a:spAutoFit/>
          </a:bodyPr>
          <a:p>
            <a:pPr>
              <a:lnSpc>
                <a:spcPct val="180000"/>
              </a:lnSpc>
              <a:buClrTx/>
              <a:buSzTx/>
              <a:buFontTx/>
            </a:pP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（2）口语表达能力的培养</a:t>
            </a:r>
            <a:endPar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——给幼儿创设说话的机会</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——扩展幼儿的语言素材</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——鼓励和表扬幼儿语言表达中的闪光点</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8" name="文本框 7"/>
          <p:cNvSpPr txBox="1"/>
          <p:nvPr/>
        </p:nvSpPr>
        <p:spPr bwMode="auto">
          <a:xfrm>
            <a:off x="415925" y="3312160"/>
            <a:ext cx="8312150" cy="1476375"/>
          </a:xfrm>
          <a:prstGeom prst="rect">
            <a:avLst/>
          </a:prstGeom>
          <a:noFill/>
        </p:spPr>
        <p:txBody>
          <a:bodyPr wrap="square" rtlCol="0">
            <a:spAutoFit/>
          </a:bodyPr>
          <a:p>
            <a:pPr>
              <a:lnSpc>
                <a:spcPct val="150000"/>
              </a:lnSpc>
              <a:buClrTx/>
              <a:buSzTx/>
              <a:buFontTx/>
            </a:pPr>
            <a:r>
              <a:rPr lang="en-US" altLang="zh-CN" sz="2000" b="1" noProof="0" dirty="0">
                <a:latin typeface="黑体" panose="02010609060101010101" charset="-122"/>
                <a:ea typeface="黑体" panose="02010609060101010101" charset="-122"/>
                <a:cs typeface="仿宋_GB2312" panose="02010609030101010101" charset="-122"/>
                <a:sym typeface="+mn-ea"/>
              </a:rPr>
              <a:t>3.培养幼儿的阅读能力</a:t>
            </a:r>
            <a:endParaRPr lang="en-US" altLang="zh-CN" sz="2000" b="1" noProof="0" dirty="0">
              <a:latin typeface="黑体" panose="02010609060101010101" charset="-122"/>
              <a:ea typeface="黑体" panose="0201060906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——培养幼儿的阅读兴趣</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nSpc>
                <a:spcPct val="150000"/>
              </a:lnSpc>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——养成良好的阅读习惯</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335" y="95885"/>
            <a:ext cx="6454775" cy="737235"/>
          </a:xfrm>
          <a:prstGeom prst="rect">
            <a:avLst/>
          </a:prstGeom>
          <a:noFill/>
        </p:spPr>
        <p:txBody>
          <a:bodyPr wrap="square" rtlCol="0">
            <a:spAutoFit/>
          </a:bodyPr>
          <a:p>
            <a:pPr lvl="0" algn="l">
              <a:lnSpc>
                <a:spcPct val="150000"/>
              </a:lnSpc>
              <a:buClrTx/>
              <a:buSzTx/>
              <a:buFontTx/>
            </a:pPr>
            <a:r>
              <a:rPr lang="en-US" altLang="zh-CN" sz="2800" b="1" noProof="0" dirty="0">
                <a:latin typeface="黑体" panose="02010609060101010101" charset="-122"/>
                <a:ea typeface="黑体" panose="02010609060101010101" charset="-122"/>
                <a:cs typeface="黑体" panose="02010609060101010101" charset="-122"/>
                <a:sym typeface="+mn-ea"/>
              </a:rPr>
              <a:t>二、3-6岁</a:t>
            </a:r>
            <a:r>
              <a:rPr lang="zh-CN" altLang="en-US" sz="2800" b="1" noProof="0" dirty="0">
                <a:latin typeface="黑体" panose="02010609060101010101" charset="-122"/>
                <a:ea typeface="黑体" panose="02010609060101010101" charset="-122"/>
                <a:cs typeface="仿宋_GB2312" panose="02010609030101010101" charset="-122"/>
                <a:sym typeface="+mn-ea"/>
              </a:rPr>
              <a:t>幼儿语言能力的培养与教育</a:t>
            </a:r>
            <a:endParaRPr lang="zh-CN" altLang="en-US" sz="2800" b="1" noProof="0" dirty="0">
              <a:latin typeface="黑体" panose="02010609060101010101" charset="-122"/>
              <a:ea typeface="黑体" panose="02010609060101010101" charset="-122"/>
              <a:cs typeface="仿宋_GB2312" panose="02010609030101010101" charset="-122"/>
              <a:sym typeface="+mn-ea"/>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92725" y="1347470"/>
            <a:ext cx="3366770" cy="3366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21" presetClass="entr" presetSubtype="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5" grpId="0"/>
      <p:bldP spid="5" grpId="1"/>
      <p:bldP spid="2" grpId="0"/>
      <p:bldP spid="8" grpId="0"/>
      <p:bldP spid="2" grpId="1"/>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三、关于幼儿的双语教育</a:t>
            </a:r>
            <a:endParaRPr sz="2800" b="1" noProof="0" dirty="0">
              <a:latin typeface="黑体" panose="02010609060101010101" charset="-122"/>
              <a:ea typeface="黑体" panose="02010609060101010101" charset="-122"/>
              <a:sym typeface="+mn-ea"/>
            </a:endParaRPr>
          </a:p>
        </p:txBody>
      </p:sp>
      <p:sp>
        <p:nvSpPr>
          <p:cNvPr id="2" name="文本框 1"/>
          <p:cNvSpPr txBox="1"/>
          <p:nvPr/>
        </p:nvSpPr>
        <p:spPr>
          <a:xfrm>
            <a:off x="461645" y="1428115"/>
            <a:ext cx="8214995" cy="3046095"/>
          </a:xfrm>
          <a:prstGeom prst="rect">
            <a:avLst/>
          </a:prstGeom>
          <a:noFill/>
        </p:spPr>
        <p:txBody>
          <a:bodyPr wrap="square" rtlCol="0">
            <a:spAutoFit/>
          </a:bodyPr>
          <a:p>
            <a:pPr>
              <a:lnSpc>
                <a:spcPct val="160000"/>
              </a:lnSpc>
            </a:pPr>
            <a:r>
              <a:rPr lang="en-US" altLang="zh-CN"/>
              <a:t>      </a:t>
            </a:r>
            <a:r>
              <a:rPr lang="zh-CN" altLang="en-US" sz="2000">
                <a:latin typeface="仿宋_GB2312" panose="02010609030101010101" charset="-122"/>
                <a:ea typeface="仿宋_GB2312" panose="02010609030101010101" charset="-122"/>
                <a:cs typeface="仿宋_GB2312" panose="02010609030101010101" charset="-122"/>
              </a:rPr>
              <a:t>对双语教育的理解有两种不同的层次，</a:t>
            </a: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一种是认为在教儿童学习母语的同时再学习另一门语言</a:t>
            </a:r>
            <a:r>
              <a:rPr lang="zh-CN" altLang="en-US" sz="2000">
                <a:latin typeface="仿宋_GB2312" panose="02010609030101010101" charset="-122"/>
                <a:ea typeface="仿宋_GB2312" panose="02010609030101010101" charset="-122"/>
                <a:cs typeface="仿宋_GB2312" panose="02010609030101010101" charset="-122"/>
              </a:rPr>
              <a:t>，最终儿童能够像使用母语一样地使用第二种语言；</a:t>
            </a:r>
            <a:r>
              <a:rPr lang="zh-CN" altLang="en-US" sz="2000" b="1">
                <a:solidFill>
                  <a:srgbClr val="0070C0"/>
                </a:solidFill>
                <a:latin typeface="仿宋_GB2312" panose="02010609030101010101" charset="-122"/>
                <a:ea typeface="仿宋_GB2312" panose="02010609030101010101" charset="-122"/>
                <a:cs typeface="仿宋_GB2312" panose="02010609030101010101" charset="-122"/>
              </a:rPr>
              <a:t>另一种则认为在教育过程中以母语教育为主，同时进行另一门语言的教育</a:t>
            </a:r>
            <a:r>
              <a:rPr lang="zh-CN" altLang="en-US" sz="2000">
                <a:latin typeface="仿宋_GB2312" panose="02010609030101010101" charset="-122"/>
                <a:ea typeface="仿宋_GB2312" panose="02010609030101010101" charset="-122"/>
                <a:cs typeface="仿宋_GB2312" panose="02010609030101010101" charset="-122"/>
              </a:rPr>
              <a:t>，最后儿童能够理解和使用这种种语言即可。 </a:t>
            </a:r>
            <a:endParaRPr lang="zh-CN" altLang="en-US" sz="2000">
              <a:latin typeface="仿宋_GB2312" panose="02010609030101010101" charset="-122"/>
              <a:ea typeface="仿宋_GB2312" panose="02010609030101010101" charset="-122"/>
              <a:cs typeface="仿宋_GB2312" panose="02010609030101010101" charset="-122"/>
            </a:endParaRPr>
          </a:p>
          <a:p>
            <a:pPr>
              <a:lnSpc>
                <a:spcPct val="160000"/>
              </a:lnSpc>
            </a:pPr>
            <a:r>
              <a:rPr lang="zh-CN" altLang="en-US" sz="2000">
                <a:latin typeface="仿宋_GB2312" panose="02010609030101010101" charset="-122"/>
                <a:ea typeface="仿宋_GB2312" panose="02010609030101010101" charset="-122"/>
                <a:cs typeface="仿宋_GB2312" panose="02010609030101010101" charset="-122"/>
              </a:rPr>
              <a:t>    从国内双语教育的实践来看，第一种双语教育虽然效果好，但实施起来难度很大，第二种则更符合我国实际。</a:t>
            </a:r>
            <a:endParaRPr lang="zh-CN" altLang="en-US" sz="2000">
              <a:latin typeface="仿宋_GB2312" panose="02010609030101010101" charset="-122"/>
              <a:ea typeface="仿宋_GB2312" panose="02010609030101010101" charset="-122"/>
              <a:cs typeface="仿宋_GB2312" panose="02010609030101010101" charset="-122"/>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55930" y="1289685"/>
            <a:ext cx="8272780" cy="3384550"/>
          </a:xfrm>
          <a:prstGeom prst="rect">
            <a:avLst/>
          </a:prstGeom>
          <a:noFill/>
        </p:spPr>
        <p:txBody>
          <a:bodyPr wrap="square" rtlCol="0">
            <a:spAutoFit/>
          </a:bodyPr>
          <a:p>
            <a:pPr>
              <a:lnSpc>
                <a:spcPct val="160000"/>
              </a:lnSpc>
              <a:buClrTx/>
              <a:buSzTx/>
              <a:buFontTx/>
            </a:pPr>
            <a:r>
              <a:rPr sz="2000" b="1" noProof="0" dirty="0">
                <a:latin typeface="黑体" panose="02010609060101010101" charset="-122"/>
                <a:ea typeface="黑体" panose="02010609060101010101" charset="-122"/>
                <a:cs typeface="仿宋_GB2312" panose="02010609030101010101" charset="-122"/>
                <a:sym typeface="+mn-ea"/>
              </a:rPr>
              <a:t>1.幼儿期双语学习的优势</a:t>
            </a:r>
            <a:endParaRPr lang="en-US" altLang="zh-CN" sz="2000" noProof="0" dirty="0">
              <a:latin typeface="黑体" panose="02010609060101010101" charset="-122"/>
              <a:ea typeface="黑体" panose="0201060906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幼儿期进行第二语言学习的人与在成年后学习第二语言的人在使用两种语言时脑活动区域有差别。如果儿童较早学习第二语言，成年后他使用第一语言和第二语言时对应的脑活动区域是重叠的；如果成年后才学习第二语言，两个大脑语言区重叠的重叠较小。由于这种生理基础的差异，因此成年后学习语言较难达到幼儿期学习语言的水平。</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13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少儿学外语，起步越早越好。</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2-7岁是学习外语的最佳时期</a:t>
            </a:r>
            <a:r>
              <a:rPr sz="2000" noProof="0" dirty="0">
                <a:latin typeface="仿宋_GB2312" panose="02010609030101010101" charset="-122"/>
                <a:ea typeface="仿宋_GB2312" panose="02010609030101010101" charset="-122"/>
                <a:cs typeface="仿宋_GB2312" panose="02010609030101010101" charset="-122"/>
                <a:sym typeface="+mn-ea"/>
              </a:rPr>
              <a:t>。超过这个时期，母语保护系统的阻力加大</a:t>
            </a:r>
            <a:r>
              <a:rPr lang="zh-CN" sz="2000" noProof="0" dirty="0">
                <a:latin typeface="仿宋_GB2312" panose="02010609030101010101" charset="-122"/>
                <a:ea typeface="仿宋_GB2312" panose="02010609030101010101" charset="-122"/>
                <a:cs typeface="仿宋_GB2312" panose="02010609030101010101" charset="-122"/>
                <a:sym typeface="+mn-ea"/>
              </a:rPr>
              <a:t>。</a:t>
            </a:r>
            <a:endParaRPr lang="zh-CN"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三、关于幼儿的双语教育</a:t>
            </a:r>
            <a:endParaRPr sz="2800" b="1" noProof="0" dirty="0">
              <a:latin typeface="黑体" panose="02010609060101010101" charset="-122"/>
              <a:ea typeface="黑体" panose="0201060906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bwMode="auto">
          <a:xfrm>
            <a:off x="412750" y="1243330"/>
            <a:ext cx="4420235" cy="2799715"/>
          </a:xfrm>
          <a:prstGeom prst="rect">
            <a:avLst/>
          </a:prstGeom>
          <a:noFill/>
        </p:spPr>
        <p:txBody>
          <a:bodyPr wrap="square" rtlCol="0">
            <a:spAutoFit/>
          </a:bodyPr>
          <a:p>
            <a:pPr>
              <a:lnSpc>
                <a:spcPct val="220000"/>
              </a:lnSpc>
              <a:buClrTx/>
              <a:buSzTx/>
              <a:buFontTx/>
            </a:pPr>
            <a:r>
              <a:rPr sz="2000" b="1" noProof="0" dirty="0">
                <a:latin typeface="黑体" panose="02010609060101010101" charset="-122"/>
                <a:ea typeface="黑体" panose="02010609060101010101" charset="-122"/>
                <a:cs typeface="黑体" panose="02010609060101010101" charset="-122"/>
                <a:sym typeface="+mn-ea"/>
              </a:rPr>
              <a:t>2.幼儿期双语教育应该注意的问题</a:t>
            </a:r>
            <a:endParaRPr sz="2000" noProof="0" dirty="0">
              <a:latin typeface="黑体" panose="02010609060101010101" charset="-122"/>
              <a:ea typeface="黑体" panose="02010609060101010101" charset="-122"/>
              <a:cs typeface="黑体" panose="0201060906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（1）大力引进和培养双语师资</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（2）营造良好的双语环境</a:t>
            </a:r>
            <a:endParaRPr sz="2000" noProof="0" dirty="0">
              <a:latin typeface="仿宋_GB2312" panose="02010609030101010101" charset="-122"/>
              <a:ea typeface="仿宋_GB2312" panose="02010609030101010101" charset="-122"/>
              <a:cs typeface="仿宋_GB2312" panose="02010609030101010101" charset="-122"/>
              <a:sym typeface="+mn-ea"/>
            </a:endParaRPr>
          </a:p>
          <a:p>
            <a:pPr>
              <a:lnSpc>
                <a:spcPct val="220000"/>
              </a:lnSpc>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（3）采取科学的双语教学模式</a:t>
            </a:r>
            <a:endParaRPr sz="20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5" name="TextBox 4"/>
          <p:cNvSpPr txBox="1"/>
          <p:nvPr/>
        </p:nvSpPr>
        <p:spPr>
          <a:xfrm>
            <a:off x="-13335" y="24130"/>
            <a:ext cx="6045835" cy="737235"/>
          </a:xfrm>
          <a:prstGeom prst="rect">
            <a:avLst/>
          </a:prstGeom>
          <a:noFill/>
        </p:spPr>
        <p:txBody>
          <a:bodyPr wrap="square" rtlCol="0">
            <a:spAutoFit/>
          </a:bodyPr>
          <a:p>
            <a:pPr lvl="0" algn="l">
              <a:lnSpc>
                <a:spcPct val="150000"/>
              </a:lnSpc>
              <a:buClrTx/>
              <a:buSzTx/>
              <a:buFontTx/>
            </a:pPr>
            <a:r>
              <a:rPr sz="2800" b="1" noProof="0" dirty="0">
                <a:latin typeface="黑体" panose="02010609060101010101" charset="-122"/>
                <a:ea typeface="黑体" panose="02010609060101010101" charset="-122"/>
                <a:sym typeface="+mn-ea"/>
              </a:rPr>
              <a:t>三、关于幼儿的双语教育</a:t>
            </a:r>
            <a:endParaRPr sz="2800" b="1" noProof="0" dirty="0">
              <a:latin typeface="黑体" panose="02010609060101010101" charset="-122"/>
              <a:ea typeface="黑体" panose="02010609060101010101" charset="-122"/>
              <a:sym typeface="+mn-ea"/>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46675" y="1321435"/>
            <a:ext cx="3339465" cy="33248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27635"/>
            <a:ext cx="4005580" cy="884555"/>
          </a:xfrm>
        </p:spPr>
        <p:txBody>
          <a:bodyPr/>
          <a:lstStyle/>
          <a:p>
            <a:pPr>
              <a:lnSpc>
                <a:spcPct val="70000"/>
              </a:lnSpc>
            </a:pPr>
            <a:r>
              <a:rPr lang="en-US" altLang="zh-CN" sz="2800" dirty="0">
                <a:latin typeface="黑体" panose="02010609060101010101" charset="-122"/>
                <a:ea typeface="黑体" panose="02010609060101010101" charset="-122"/>
                <a:cs typeface="黑体" panose="02010609060101010101" charset="-122"/>
              </a:rPr>
              <a:t> </a:t>
            </a:r>
            <a:r>
              <a:rPr lang="en-US" altLang="zh-CN" sz="2800" dirty="0">
                <a:solidFill>
                  <a:srgbClr val="FF0000"/>
                </a:solidFill>
                <a:latin typeface="黑体" panose="02010609060101010101" charset="-122"/>
                <a:ea typeface="黑体" panose="02010609060101010101" charset="-122"/>
                <a:cs typeface="黑体" panose="02010609060101010101" charset="-122"/>
              </a:rPr>
              <a:t> </a:t>
            </a:r>
            <a:r>
              <a:rPr lang="zh-CN" altLang="en-US" sz="4800" dirty="0">
                <a:solidFill>
                  <a:srgbClr val="FF0000"/>
                </a:solidFill>
                <a:latin typeface="方正舒体" panose="02010601030101010101" charset="-122"/>
                <a:ea typeface="方正舒体" panose="02010601030101010101" charset="-122"/>
                <a:cs typeface="黑体" panose="02010609060101010101" charset="-122"/>
              </a:rPr>
              <a:t>课 后 思 考</a:t>
            </a:r>
            <a:endParaRPr lang="zh-CN" altLang="en-US" sz="2800" dirty="0">
              <a:solidFill>
                <a:srgbClr val="FF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49250" y="1330960"/>
            <a:ext cx="8533765" cy="3412490"/>
          </a:xfrm>
          <a:prstGeom prst="rect">
            <a:avLst/>
          </a:prstGeom>
          <a:noFill/>
        </p:spPr>
        <p:txBody>
          <a:bodyPr wrap="square" rtlCol="0">
            <a:spAutoFit/>
          </a:bodyPr>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1.英王詹姆士一世（1556-1625）曾经提出想把两个婴儿放养在一个孤岛上，由一个聋哑护士抚养，以弄清楚在没有正常的语言环境中，儿童会不会说话。当然，这种不人道的实验他最终没有做。根据本章所学，如果他真的这么做的话，你认为这两个孩子长大后会正常说话吗？ </a:t>
            </a:r>
            <a:endParaRPr lang="zh-CN" altLang="en-US">
              <a:latin typeface="黑体" panose="02010609060101010101" charset="-122"/>
              <a:ea typeface="黑体" panose="02010609060101010101" charset="-122"/>
              <a:cs typeface="黑体" panose="02010609060101010101" charset="-122"/>
            </a:endParaRPr>
          </a:p>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2.有些家长和老师认为，给孩子看英语动画就能教会他们学英语，因此在家里或在课堂上让孩子花很长时间看英语动画。你认为这种教孩子学英语的做法对吗？</a:t>
            </a:r>
            <a:endParaRPr lang="zh-CN" altLang="en-US">
              <a:latin typeface="黑体" panose="02010609060101010101" charset="-122"/>
              <a:ea typeface="黑体" panose="02010609060101010101" charset="-122"/>
              <a:cs typeface="黑体" panose="02010609060101010101" charset="-122"/>
            </a:endParaRPr>
          </a:p>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3.幼儿语言的发展分为那几个阶段？每个阶段有什么特点？</a:t>
            </a:r>
            <a:endParaRPr lang="zh-CN" altLang="en-US">
              <a:latin typeface="黑体" panose="02010609060101010101" charset="-122"/>
              <a:ea typeface="黑体" panose="02010609060101010101" charset="-122"/>
              <a:cs typeface="黑体" panose="02010609060101010101" charset="-122"/>
            </a:endParaRPr>
          </a:p>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4.幼儿语言发展的关键期是什么时候？</a:t>
            </a:r>
            <a:endParaRPr lang="zh-CN" altLang="en-US">
              <a:latin typeface="黑体" panose="02010609060101010101" charset="-122"/>
              <a:ea typeface="黑体" panose="02010609060101010101" charset="-122"/>
              <a:cs typeface="黑体" panose="02010609060101010101" charset="-122"/>
            </a:endParaRPr>
          </a:p>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5.如何培养0-3岁幼儿的语言能力？</a:t>
            </a:r>
            <a:endParaRPr lang="zh-CN" altLang="en-US">
              <a:latin typeface="黑体" panose="02010609060101010101" charset="-122"/>
              <a:ea typeface="黑体" panose="02010609060101010101" charset="-122"/>
              <a:cs typeface="黑体" panose="02010609060101010101" charset="-122"/>
            </a:endParaRPr>
          </a:p>
          <a:p>
            <a:pPr algn="just">
              <a:lnSpc>
                <a:spcPct val="120000"/>
              </a:lnSpc>
              <a:spcBef>
                <a:spcPts val="0"/>
              </a:spcBef>
              <a:spcAft>
                <a:spcPts val="0"/>
              </a:spcAft>
            </a:pPr>
            <a:r>
              <a:rPr lang="zh-CN" altLang="en-US">
                <a:latin typeface="黑体" panose="02010609060101010101" charset="-122"/>
                <a:ea typeface="黑体" panose="02010609060101010101" charset="-122"/>
                <a:cs typeface="黑体" panose="02010609060101010101" charset="-122"/>
              </a:rPr>
              <a:t>6.如何培养3-6岁幼儿的语言能力？</a:t>
            </a:r>
            <a:endParaRPr lang="zh-CN" altLang="en-US">
              <a:latin typeface="黑体" panose="02010609060101010101" charset="-122"/>
              <a:ea typeface="黑体" panose="02010609060101010101" charset="-122"/>
              <a:cs typeface="黑体" panose="02010609060101010101" charset="-122"/>
            </a:endParaRPr>
          </a:p>
        </p:txBody>
      </p:sp>
      <p:sp>
        <p:nvSpPr>
          <p:cNvPr id="12" name="矩形 11"/>
          <p:cNvSpPr/>
          <p:nvPr/>
        </p:nvSpPr>
        <p:spPr>
          <a:xfrm>
            <a:off x="185420" y="1050290"/>
            <a:ext cx="8783320" cy="401066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00245" y="2715895"/>
            <a:ext cx="1308735" cy="1861185"/>
          </a:xfrm>
          <a:prstGeom prst="rect">
            <a:avLst/>
          </a:prstGeom>
          <a:noFill/>
        </p:spPr>
        <p:txBody>
          <a:bodyPr wrap="square" rtlCol="0">
            <a:spAutoFit/>
          </a:bodyPr>
          <a:p>
            <a:pPr algn="l">
              <a:lnSpc>
                <a:spcPct val="100000"/>
              </a:lnSpc>
            </a:pPr>
            <a:r>
              <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rPr>
              <a:t>欣</a:t>
            </a:r>
            <a:endParaRPr lang="zh-CN" altLang="en-US" sz="11500" b="1" dirty="0">
              <a:ln>
                <a:noFill/>
              </a:ln>
              <a:solidFill>
                <a:schemeClr val="accent2"/>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0" name="文本框 9"/>
          <p:cNvSpPr txBox="1"/>
          <p:nvPr/>
        </p:nvSpPr>
        <p:spPr>
          <a:xfrm>
            <a:off x="1547495" y="1779905"/>
            <a:ext cx="2369820" cy="2214880"/>
          </a:xfrm>
          <a:prstGeom prst="rect">
            <a:avLst/>
          </a:prstGeom>
          <a:noFill/>
        </p:spPr>
        <p:txBody>
          <a:bodyPr wrap="square" rtlCol="0">
            <a:spAutoFit/>
          </a:bodyPr>
          <a:p>
            <a:pPr algn="l">
              <a:lnSpc>
                <a:spcPct val="100000"/>
              </a:lnSpc>
            </a:pPr>
            <a:r>
              <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rPr>
              <a:t>感</a:t>
            </a:r>
            <a:endParaRPr lang="zh-CN" altLang="en-US" sz="13800" dirty="0">
              <a:ln>
                <a:noFill/>
              </a:ln>
              <a:solidFill>
                <a:srgbClr val="FF0000"/>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2" name="文本框 1"/>
          <p:cNvSpPr txBox="1"/>
          <p:nvPr/>
        </p:nvSpPr>
        <p:spPr>
          <a:xfrm>
            <a:off x="2915920" y="1059815"/>
            <a:ext cx="1927225" cy="2646045"/>
          </a:xfrm>
          <a:prstGeom prst="rect">
            <a:avLst/>
          </a:prstGeom>
          <a:noFill/>
        </p:spPr>
        <p:txBody>
          <a:bodyPr wrap="square" rtlCol="0">
            <a:spAutoFit/>
          </a:bodyPr>
          <a:p>
            <a:pPr algn="l">
              <a:lnSpc>
                <a:spcPct val="100000"/>
              </a:lnSpc>
            </a:pPr>
            <a:r>
              <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rPr>
              <a:t>谢</a:t>
            </a:r>
            <a:endParaRPr lang="zh-CN" altLang="en-US" sz="16600" b="1" dirty="0">
              <a:ln>
                <a:noFill/>
              </a:ln>
              <a:solidFill>
                <a:schemeClr val="accent5"/>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12" name="文本框 11"/>
          <p:cNvSpPr txBox="1"/>
          <p:nvPr/>
        </p:nvSpPr>
        <p:spPr>
          <a:xfrm>
            <a:off x="5652135" y="1563370"/>
            <a:ext cx="1575435" cy="2646045"/>
          </a:xfrm>
          <a:prstGeom prst="rect">
            <a:avLst/>
          </a:prstGeom>
          <a:noFill/>
        </p:spPr>
        <p:txBody>
          <a:bodyPr wrap="square" rtlCol="0">
            <a:spAutoFit/>
          </a:bodyPr>
          <a:p>
            <a:pPr algn="l">
              <a:lnSpc>
                <a:spcPct val="100000"/>
              </a:lnSpc>
            </a:pPr>
            <a:r>
              <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rPr>
              <a:t>赏</a:t>
            </a:r>
            <a:endParaRPr lang="zh-CN" altLang="en-US" sz="16600" dirty="0">
              <a:ln>
                <a:noFill/>
              </a:ln>
              <a:solidFill>
                <a:schemeClr val="accent3"/>
              </a:solidFill>
              <a:latin typeface="字魂21号-不齐素圆体" panose="00000500000000000000" charset="-122"/>
              <a:ea typeface="字魂21号-不齐素圆体" panose="00000500000000000000" charset="-122"/>
              <a:cs typeface="思源黑体 CN Medium" panose="020B0600000000000000" charset="-122"/>
              <a:sym typeface="+mn-ea"/>
            </a:endParaRPr>
          </a:p>
        </p:txBody>
      </p:sp>
      <p:sp>
        <p:nvSpPr>
          <p:cNvPr id="6" name="矩形 5"/>
          <p:cNvSpPr/>
          <p:nvPr/>
        </p:nvSpPr>
        <p:spPr>
          <a:xfrm>
            <a:off x="434340" y="1275715"/>
            <a:ext cx="8215630" cy="3596640"/>
          </a:xfrm>
          <a:prstGeom prst="rect">
            <a:avLst/>
          </a:prstGeom>
          <a:noFill/>
          <a:ln w="28575" cmpd="dbl">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26" name="right-quote-sign_56826"/>
          <p:cNvSpPr>
            <a:spLocks noChangeAspect="1"/>
          </p:cNvSpPr>
          <p:nvPr/>
        </p:nvSpPr>
        <p:spPr bwMode="auto">
          <a:xfrm rot="10800000">
            <a:off x="1043377" y="1707453"/>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24" name="quotation-mark_32371"/>
          <p:cNvSpPr>
            <a:spLocks noChangeAspect="1"/>
          </p:cNvSpPr>
          <p:nvPr/>
        </p:nvSpPr>
        <p:spPr bwMode="auto">
          <a:xfrm>
            <a:off x="9783380" y="4590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7" name="quotation-mark_32371"/>
          <p:cNvSpPr>
            <a:spLocks noChangeAspect="1"/>
          </p:cNvSpPr>
          <p:nvPr/>
        </p:nvSpPr>
        <p:spPr bwMode="auto">
          <a:xfrm>
            <a:off x="9910380" y="4717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8" name="quotation-mark_32371"/>
          <p:cNvSpPr>
            <a:spLocks noChangeAspect="1"/>
          </p:cNvSpPr>
          <p:nvPr/>
        </p:nvSpPr>
        <p:spPr bwMode="auto">
          <a:xfrm>
            <a:off x="10037380" y="4844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9" name="quotation-mark_32371"/>
          <p:cNvSpPr>
            <a:spLocks noChangeAspect="1"/>
          </p:cNvSpPr>
          <p:nvPr/>
        </p:nvSpPr>
        <p:spPr bwMode="auto">
          <a:xfrm>
            <a:off x="10164380" y="4971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
        <p:nvSpPr>
          <p:cNvPr id="11" name="right-quote-sign_56826"/>
          <p:cNvSpPr>
            <a:spLocks noChangeAspect="1"/>
          </p:cNvSpPr>
          <p:nvPr/>
        </p:nvSpPr>
        <p:spPr bwMode="auto">
          <a:xfrm>
            <a:off x="7740722" y="401186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FFC000"/>
          </a:solidFill>
          <a:ln>
            <a:noFill/>
          </a:ln>
          <a:effectLst>
            <a:outerShdw blurRad="50800" dist="38100" dir="8100000" algn="tr" rotWithShape="0">
              <a:prstClr val="black">
                <a:alpha val="40000"/>
              </a:prstClr>
            </a:outerShdw>
          </a:effectLst>
        </p:spPr>
      </p:sp>
      <p:sp>
        <p:nvSpPr>
          <p:cNvPr id="13" name="quotation-mark_32371"/>
          <p:cNvSpPr>
            <a:spLocks noChangeAspect="1"/>
          </p:cNvSpPr>
          <p:nvPr/>
        </p:nvSpPr>
        <p:spPr bwMode="auto">
          <a:xfrm>
            <a:off x="10291380" y="5098988"/>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BF9393"/>
          </a:solidFill>
          <a:ln>
            <a:noFill/>
          </a:ln>
          <a:effectLst>
            <a:outerShdw blurRad="50800" dist="38100" dir="8100000" algn="tr" rotWithShape="0">
              <a:prstClr val="black">
                <a:alpha val="40000"/>
              </a:prstClr>
            </a:outerShdw>
          </a:effectLst>
        </p:spPr>
        <p:txBody>
          <a:bodyPr/>
          <a:p>
            <a:endParaRPr lang="zh-CN" altLang="en-US">
              <a:latin typeface="思源黑体 CN Medium" panose="020B0600000000000000" charset="-122"/>
              <a:ea typeface="思源黑体 CN Medium" panose="020B0600000000000000" charset="-122"/>
              <a:cs typeface="思源黑体 CN Medium" panose="020B06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nvSpPr>
        <p:spPr bwMode="gray">
          <a:xfrm>
            <a:off x="2559685" y="1791970"/>
            <a:ext cx="6089015" cy="737235"/>
          </a:xfrm>
          <a:prstGeom prst="rect">
            <a:avLst/>
          </a:prstGeom>
          <a:noFill/>
          <a:ln w="9525" algn="ctr">
            <a:noFill/>
            <a:miter lim="800000"/>
          </a:ln>
        </p:spPr>
        <p:txBody>
          <a:bodyPr wrap="square">
            <a:spAutoFit/>
          </a:bodyPr>
          <a:p>
            <a:pPr marR="0" defTabSz="914400" rtl="0">
              <a:lnSpc>
                <a:spcPct val="150000"/>
              </a:lnSpc>
              <a:buClrTx/>
              <a:buSzTx/>
              <a:defRPr/>
            </a:pP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任务一</a:t>
            </a:r>
            <a:r>
              <a:rPr kumimoji="0" lang="en-US"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a:t>
            </a:r>
            <a:r>
              <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rPr>
              <a:t>  幼儿语言发展特点</a:t>
            </a:r>
            <a:endParaRPr kumimoji="0" lang="zh-CN" altLang="zh-CN" sz="2800" b="1" kern="1200" cap="none" spc="0" normalizeH="0" baseline="0" noProof="0" dirty="0">
              <a:latin typeface="华文中宋" panose="02010600040101010101" charset="-122"/>
              <a:ea typeface="华文中宋" panose="02010600040101010101" charset="-122"/>
              <a:cs typeface="华文中宋" panose="02010600040101010101" charset="-122"/>
            </a:endParaRPr>
          </a:p>
        </p:txBody>
      </p:sp>
      <p:sp>
        <p:nvSpPr>
          <p:cNvPr id="16" name="Text Box 19"/>
          <p:cNvSpPr txBox="1">
            <a:spLocks noChangeArrowheads="1"/>
          </p:cNvSpPr>
          <p:nvPr/>
        </p:nvSpPr>
        <p:spPr bwMode="gray">
          <a:xfrm>
            <a:off x="2559685" y="2611755"/>
            <a:ext cx="6224270" cy="737235"/>
          </a:xfrm>
          <a:prstGeom prst="rect">
            <a:avLst/>
          </a:prstGeom>
          <a:noFill/>
          <a:ln w="9525" algn="ctr">
            <a:noFill/>
            <a:miter lim="800000"/>
          </a:ln>
        </p:spPr>
        <p:txBody>
          <a:bodyPr wrap="square">
            <a:spAutoFit/>
          </a:bodyPr>
          <a:p>
            <a:pPr lvl="0" algn="l">
              <a:lnSpc>
                <a:spcPct val="150000"/>
              </a:lnSpc>
              <a:buClrTx/>
              <a:buSzTx/>
              <a:buFontTx/>
              <a:defRPr/>
            </a:pPr>
            <a:r>
              <a:rPr lang="zh-CN" altLang="zh-CN" sz="2800" b="1" noProof="0" dirty="0">
                <a:latin typeface="华文中宋" panose="02010600040101010101" charset="-122"/>
                <a:ea typeface="华文中宋" panose="02010600040101010101" charset="-122"/>
                <a:cs typeface="华文中宋" panose="02010600040101010101" charset="-122"/>
                <a:sym typeface="+mn-ea"/>
              </a:rPr>
              <a:t>任务二</a:t>
            </a:r>
            <a:r>
              <a:rPr lang="en-US" altLang="zh-CN" sz="2800" b="1" noProof="0" dirty="0">
                <a:latin typeface="华文中宋" panose="02010600040101010101" charset="-122"/>
                <a:ea typeface="华文中宋" panose="02010600040101010101" charset="-122"/>
                <a:cs typeface="华文中宋" panose="02010600040101010101" charset="-122"/>
                <a:sym typeface="+mn-ea"/>
              </a:rPr>
              <a:t> </a:t>
            </a:r>
            <a:r>
              <a:rPr lang="zh-CN" altLang="zh-CN" sz="2800" b="1" noProof="0" dirty="0">
                <a:latin typeface="华文中宋" panose="02010600040101010101" charset="-122"/>
                <a:ea typeface="华文中宋" panose="02010600040101010101" charset="-122"/>
                <a:cs typeface="华文中宋" panose="02010600040101010101" charset="-122"/>
                <a:sym typeface="+mn-ea"/>
              </a:rPr>
              <a:t>  幼儿语言能力的培养与教育</a:t>
            </a:r>
            <a:endParaRPr lang="zh-CN" altLang="zh-CN" sz="2800" b="1" noProof="0" dirty="0">
              <a:latin typeface="华文中宋" panose="02010600040101010101" charset="-122"/>
              <a:ea typeface="华文中宋" panose="02010600040101010101" charset="-122"/>
              <a:cs typeface="华文中宋" panose="02010600040101010101" charset="-122"/>
              <a:sym typeface="+mn-ea"/>
            </a:endParaRPr>
          </a:p>
        </p:txBody>
      </p:sp>
      <p:sp>
        <p:nvSpPr>
          <p:cNvPr id="3" name="Title 2"/>
          <p:cNvSpPr>
            <a:spLocks noGrp="1"/>
          </p:cNvSpPr>
          <p:nvPr>
            <p:ph type="title"/>
          </p:nvPr>
        </p:nvSpPr>
        <p:spPr>
          <a:xfrm>
            <a:off x="4140200" y="555625"/>
            <a:ext cx="2737485" cy="884555"/>
          </a:xfrm>
        </p:spPr>
        <p:txBody>
          <a:bodyPr/>
          <a:p>
            <a:r>
              <a:rPr lang="en-US" sz="5600" dirty="0">
                <a:latin typeface="华文中宋" panose="02010600040101010101" charset="-122"/>
                <a:ea typeface="华文中宋" panose="02010600040101010101" charset="-122"/>
                <a:cs typeface="华文中宋" panose="02010600040101010101" charset="-122"/>
              </a:rPr>
              <a:t> </a:t>
            </a:r>
            <a:r>
              <a:rPr lang="zh-CN" altLang="en-US" sz="4000" dirty="0">
                <a:latin typeface="华文行楷" panose="02010800040101010101" charset="-122"/>
                <a:ea typeface="华文行楷" panose="02010800040101010101" charset="-122"/>
                <a:cs typeface="华文行楷" panose="02010800040101010101" charset="-122"/>
              </a:rPr>
              <a:t>目   录</a:t>
            </a:r>
            <a:endParaRPr lang="zh-CN" altLang="en-US" sz="5600"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p:bldP spid="8" grpId="1"/>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15135" y="131445"/>
            <a:ext cx="7327265" cy="4816475"/>
            <a:chOff x="2551" y="207"/>
            <a:chExt cx="11807" cy="7585"/>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6577"/>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5724"/>
            </a:xfrm>
            <a:prstGeom prst="rect">
              <a:avLst/>
            </a:prstGeom>
            <a:noFill/>
            <a:ln w="9525" algn="ctr">
              <a:noFill/>
              <a:miter lim="800000"/>
            </a:ln>
          </p:spPr>
          <p:txBody>
            <a:bodyPr wrap="square">
              <a:spAutoFit/>
            </a:bodyPr>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知识目标：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1.</a:t>
              </a:r>
              <a:r>
                <a:rPr lang="zh-CN" altLang="en-US" b="1" noProof="0" dirty="0">
                  <a:latin typeface="华文细黑" panose="02010600040101010101" charset="-122"/>
                  <a:ea typeface="华文细黑" panose="02010600040101010101" charset="-122"/>
                  <a:cs typeface="华文细黑" panose="02010600040101010101" charset="-122"/>
                  <a:sym typeface="+mn-ea"/>
                </a:rPr>
                <a:t>掌握幼儿语言发展的三个阶段和各阶段的主要特点</a:t>
              </a:r>
              <a:r>
                <a:rPr lang="zh-CN" altLang="en-US" b="1" noProof="0" dirty="0">
                  <a:latin typeface="华文细黑" panose="02010600040101010101" charset="-122"/>
                  <a:ea typeface="华文细黑" panose="02010600040101010101" charset="-122"/>
                  <a:cs typeface="华文细黑" panose="02010600040101010101" charset="-122"/>
                  <a:sym typeface="+mn-ea"/>
                </a:rPr>
                <a:t>；</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2.了解影响幼儿语言发展的因素；</a:t>
              </a:r>
              <a:endParaRPr lang="zh-CN" altLang="en-US" sz="1800"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buFont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技能目标：</a:t>
              </a:r>
              <a:endParaRPr lang="zh-CN" altLang="zh-CN" sz="2000" b="1" noProof="0" dirty="0">
                <a:latin typeface="微软雅黑" panose="020B0503020204020204" charset="-122"/>
                <a:ea typeface="微软雅黑" panose="020B0503020204020204"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1.</a:t>
              </a:r>
              <a:r>
                <a:rPr lang="zh-CN" altLang="en-US" b="1" noProof="0" dirty="0">
                  <a:latin typeface="华文细黑" panose="02010600040101010101" charset="-122"/>
                  <a:ea typeface="华文细黑" panose="02010600040101010101" charset="-122"/>
                  <a:cs typeface="华文细黑" panose="02010600040101010101" charset="-122"/>
                  <a:sym typeface="+mn-ea"/>
                </a:rPr>
                <a:t>能够结合实际分析幼儿语言发展过程中的特点</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buNone/>
                <a:defRPr/>
              </a:pPr>
              <a:r>
                <a:rPr lang="en-US" altLang="zh-CN" b="1" noProof="0" dirty="0">
                  <a:latin typeface="华文细黑" panose="02010600040101010101" charset="-122"/>
                  <a:ea typeface="华文细黑" panose="02010600040101010101" charset="-122"/>
                  <a:cs typeface="华文细黑" panose="02010600040101010101" charset="-122"/>
                  <a:sym typeface="+mn-ea"/>
                </a:rPr>
                <a:t>       2.</a:t>
              </a:r>
              <a:r>
                <a:rPr lang="zh-CN" altLang="en-US" b="1" noProof="0" dirty="0">
                  <a:latin typeface="华文细黑" panose="02010600040101010101" charset="-122"/>
                  <a:ea typeface="华文细黑" panose="02010600040101010101" charset="-122"/>
                  <a:cs typeface="华文细黑" panose="02010600040101010101" charset="-122"/>
                  <a:sym typeface="+mn-ea"/>
                </a:rPr>
                <a:t>能够根据幼儿的年龄特点提出对幼儿进行语言训练的常用方法</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50000"/>
                </a:lnSpc>
                <a:buClrTx/>
                <a:buSzTx/>
                <a:defRPr/>
              </a:pPr>
              <a:r>
                <a:rPr lang="zh-CN" altLang="zh-CN" sz="2000" b="1" noProof="0" dirty="0">
                  <a:latin typeface="微软雅黑" panose="020B0503020204020204" charset="-122"/>
                  <a:ea typeface="微软雅黑" panose="020B0503020204020204" charset="-122"/>
                  <a:cs typeface="华文中宋" panose="02010600040101010101" charset="-122"/>
                  <a:sym typeface="+mn-ea"/>
                </a:rPr>
                <a:t>素质目标：</a:t>
              </a:r>
              <a:endParaRPr lang="zh-CN" altLang="zh-CN" sz="2000" b="1" noProof="0" dirty="0">
                <a:latin typeface="华文中宋" panose="02010600040101010101" charset="-122"/>
                <a:ea typeface="华文中宋" panose="02010600040101010101" charset="-122"/>
                <a:cs typeface="华文中宋" panose="02010600040101010101" charset="-122"/>
                <a:sym typeface="+mn-ea"/>
              </a:endParaRPr>
            </a:p>
            <a:p>
              <a:pPr lvl="0" algn="l">
                <a:lnSpc>
                  <a:spcPct val="130000"/>
                </a:lnSpc>
                <a:buClrTx/>
                <a:buSzTx/>
                <a:buNone/>
                <a:defRPr/>
              </a:pPr>
              <a:r>
                <a:rPr lang="en-US" altLang="zh-CN" b="1" noProof="0" dirty="0">
                  <a:latin typeface="华文中宋" panose="02010600040101010101" charset="-122"/>
                  <a:ea typeface="华文中宋" panose="02010600040101010101" charset="-122"/>
                  <a:cs typeface="华文中宋" panose="02010600040101010101" charset="-122"/>
                  <a:sym typeface="+mn-ea"/>
                </a:rPr>
                <a:t>     </a:t>
              </a:r>
              <a:r>
                <a:rPr lang="en-US" altLang="zh-CN" b="1" noProof="0" dirty="0">
                  <a:latin typeface="华文细黑" panose="02010600040101010101" charset="-122"/>
                  <a:ea typeface="华文细黑" panose="02010600040101010101" charset="-122"/>
                  <a:cs typeface="华文细黑" panose="02010600040101010101" charset="-122"/>
                  <a:sym typeface="+mn-ea"/>
                </a:rPr>
                <a:t> </a:t>
              </a:r>
              <a:r>
                <a:rPr lang="zh-CN" altLang="en-US" b="1" noProof="0" dirty="0">
                  <a:latin typeface="华文细黑" panose="02010600040101010101" charset="-122"/>
                  <a:ea typeface="华文细黑" panose="02010600040101010101" charset="-122"/>
                  <a:cs typeface="华文细黑" panose="02010600040101010101" charset="-122"/>
                  <a:sym typeface="+mn-ea"/>
                </a:rPr>
                <a:t>理解语言对幼儿心理发展的重要作用，正确认识幼儿双语教育的价值，形成正确的语言教育观</a:t>
              </a:r>
              <a:r>
                <a:rPr lang="en-US" altLang="zh-CN" b="1" noProof="0" dirty="0">
                  <a:latin typeface="华文细黑" panose="02010600040101010101" charset="-122"/>
                  <a:ea typeface="华文细黑" panose="02010600040101010101" charset="-122"/>
                  <a:cs typeface="华文细黑" panose="02010600040101010101" charset="-122"/>
                  <a:sym typeface="+mn-ea"/>
                </a:rPr>
                <a:t>。</a:t>
              </a:r>
              <a:endParaRPr lang="en-US" altLang="zh-CN"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2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学习目标</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4030" y="1059815"/>
            <a:ext cx="7262495" cy="3018595"/>
            <a:chOff x="2551" y="207"/>
            <a:chExt cx="11807" cy="4813"/>
          </a:xfrm>
        </p:grpSpPr>
        <p:sp>
          <p:nvSpPr>
            <p:cNvPr id="7" name="矩形 6"/>
            <p:cNvSpPr/>
            <p:nvPr/>
          </p:nvSpPr>
          <p:spPr>
            <a:xfrm>
              <a:off x="2551" y="207"/>
              <a:ext cx="3422" cy="1008"/>
            </a:xfrm>
            <a:prstGeom prst="rect">
              <a:avLst/>
            </a:prstGeom>
            <a:solidFill>
              <a:schemeClr val="bg2"/>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2551" y="1215"/>
              <a:ext cx="11807" cy="3805"/>
            </a:xfrm>
            <a:prstGeom prst="rect">
              <a:avLst/>
            </a:prstGeom>
            <a:solidFill>
              <a:schemeClr val="bg1">
                <a:lumMod val="95000"/>
              </a:schemeClr>
            </a:solidFill>
            <a:ln>
              <a:solidFill>
                <a:schemeClr val="bg2">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Text Box 19"/>
            <p:cNvSpPr txBox="1">
              <a:spLocks noChangeArrowheads="1"/>
            </p:cNvSpPr>
            <p:nvPr/>
          </p:nvSpPr>
          <p:spPr bwMode="gray">
            <a:xfrm>
              <a:off x="2618" y="1442"/>
              <a:ext cx="11512" cy="3013"/>
            </a:xfrm>
            <a:prstGeom prst="rect">
              <a:avLst/>
            </a:prstGeom>
            <a:noFill/>
            <a:ln w="9525" algn="ctr">
              <a:noFill/>
              <a:miter lim="800000"/>
            </a:ln>
          </p:spPr>
          <p:txBody>
            <a:bodyPr wrap="square">
              <a:spAutoFit/>
            </a:bodyPr>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1. </a:t>
              </a:r>
              <a:r>
                <a:rPr lang="zh-CN" altLang="en-US" b="1" noProof="0" dirty="0">
                  <a:latin typeface="华文细黑" panose="02010600040101010101" charset="-122"/>
                  <a:ea typeface="华文细黑" panose="02010600040101010101" charset="-122"/>
                  <a:cs typeface="华文细黑" panose="02010600040101010101" charset="-122"/>
                  <a:sym typeface="+mn-ea"/>
                </a:rPr>
                <a:t>幼儿语言发展的阶段和各阶段的基本特点。</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2. </a:t>
              </a:r>
              <a:r>
                <a:rPr lang="zh-CN" altLang="en-US" b="1" noProof="0" dirty="0">
                  <a:latin typeface="华文细黑" panose="02010600040101010101" charset="-122"/>
                  <a:ea typeface="华文细黑" panose="02010600040101010101" charset="-122"/>
                  <a:cs typeface="华文细黑" panose="02010600040101010101" charset="-122"/>
                  <a:sym typeface="+mn-ea"/>
                </a:rPr>
                <a:t>影响幼儿语言发展的因素。</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3. 0</a:t>
              </a:r>
              <a:r>
                <a:rPr lang="en-US" altLang="zh-CN"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b="1" noProof="0" dirty="0">
                  <a:latin typeface="华文细黑" panose="02010600040101010101" charset="-122"/>
                  <a:ea typeface="华文细黑" panose="02010600040101010101" charset="-122"/>
                  <a:cs typeface="华文细黑" panose="02010600040101010101" charset="-122"/>
                  <a:sym typeface="+mn-ea"/>
                </a:rPr>
                <a:t>3 </a:t>
              </a:r>
              <a:r>
                <a:rPr lang="zh-CN" altLang="en-US" b="1" noProof="0" dirty="0">
                  <a:latin typeface="华文细黑" panose="02010600040101010101" charset="-122"/>
                  <a:ea typeface="华文细黑" panose="02010600040101010101" charset="-122"/>
                  <a:cs typeface="华文细黑" panose="02010600040101010101" charset="-122"/>
                  <a:sym typeface="+mn-ea"/>
                </a:rPr>
                <a:t>岁婴儿语言培养的方法。</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4. 3</a:t>
              </a:r>
              <a:r>
                <a:rPr lang="en-US" altLang="zh-CN" b="1" noProof="0" dirty="0">
                  <a:latin typeface="宋体" panose="02010600030101010101" pitchFamily="2" charset="-122"/>
                  <a:ea typeface="宋体" panose="02010600030101010101" pitchFamily="2" charset="-122"/>
                  <a:cs typeface="华文中宋" panose="02010600040101010101" charset="-122"/>
                  <a:sym typeface="+mn-ea"/>
                </a:rPr>
                <a:t>～</a:t>
              </a:r>
              <a:r>
                <a:rPr lang="en-US" altLang="zh-CN" b="1" noProof="0" dirty="0">
                  <a:latin typeface="华文细黑" panose="02010600040101010101" charset="-122"/>
                  <a:ea typeface="华文细黑" panose="02010600040101010101" charset="-122"/>
                  <a:cs typeface="华文细黑" panose="02010600040101010101" charset="-122"/>
                  <a:sym typeface="+mn-ea"/>
                </a:rPr>
                <a:t>6 </a:t>
              </a:r>
              <a:r>
                <a:rPr lang="zh-CN" altLang="en-US" b="1" noProof="0" dirty="0">
                  <a:latin typeface="华文细黑" panose="02010600040101010101" charset="-122"/>
                  <a:ea typeface="华文细黑" panose="02010600040101010101" charset="-122"/>
                  <a:cs typeface="华文细黑" panose="02010600040101010101" charset="-122"/>
                  <a:sym typeface="+mn-ea"/>
                </a:rPr>
                <a:t>岁幼儿语言培养的方法。</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a:p>
              <a:pPr lvl="0" algn="l">
                <a:lnSpc>
                  <a:spcPct val="130000"/>
                </a:lnSpc>
                <a:buClrTx/>
                <a:buSzTx/>
                <a:defRPr/>
              </a:pPr>
              <a:r>
                <a:rPr lang="en-US" altLang="zh-CN" b="1" noProof="0" dirty="0">
                  <a:latin typeface="华文细黑" panose="02010600040101010101" charset="-122"/>
                  <a:ea typeface="华文细黑" panose="02010600040101010101" charset="-122"/>
                  <a:cs typeface="华文细黑" panose="02010600040101010101" charset="-122"/>
                  <a:sym typeface="+mn-ea"/>
                </a:rPr>
                <a:t>5. </a:t>
              </a:r>
              <a:r>
                <a:rPr lang="zh-CN" altLang="en-US" b="1" noProof="0" dirty="0">
                  <a:latin typeface="华文细黑" panose="02010600040101010101" charset="-122"/>
                  <a:ea typeface="华文细黑" panose="02010600040101010101" charset="-122"/>
                  <a:cs typeface="华文细黑" panose="02010600040101010101" charset="-122"/>
                  <a:sym typeface="+mn-ea"/>
                </a:rPr>
                <a:t>幼儿双语教育的优势和应注意的问题。</a:t>
              </a:r>
              <a:endParaRPr lang="zh-CN" altLang="en-US" b="1" noProof="0" dirty="0">
                <a:latin typeface="华文细黑" panose="02010600040101010101" charset="-122"/>
                <a:ea typeface="华文细黑" panose="02010600040101010101" charset="-122"/>
                <a:cs typeface="华文细黑" panose="02010600040101010101" charset="-122"/>
                <a:sym typeface="+mn-ea"/>
              </a:endParaRPr>
            </a:p>
          </p:txBody>
        </p:sp>
        <p:sp>
          <p:nvSpPr>
            <p:cNvPr id="2" name="文本框 1"/>
            <p:cNvSpPr txBox="1"/>
            <p:nvPr/>
          </p:nvSpPr>
          <p:spPr>
            <a:xfrm>
              <a:off x="2551" y="308"/>
              <a:ext cx="3062" cy="832"/>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知识点</a:t>
              </a:r>
              <a:endParaRPr lang="zh-CN" altLang="en-US" sz="2800" b="1">
                <a:solidFill>
                  <a:srgbClr val="FF0000"/>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4787900" y="2641600"/>
            <a:ext cx="4182110" cy="1494155"/>
          </a:xfrm>
          <a:prstGeom prst="rect">
            <a:avLst/>
          </a:prstGeom>
          <a:noFill/>
          <a:ln w="9525">
            <a:noFill/>
            <a:miter lim="800000"/>
          </a:ln>
        </p:spPr>
        <p:txBody>
          <a:bodyPr wrap="square">
            <a:spAutoFit/>
          </a:bodyPr>
          <a:p>
            <a:pPr algn="ctr">
              <a:lnSpc>
                <a:spcPct val="120000"/>
              </a:lnSpc>
            </a:pPr>
            <a:r>
              <a:rPr lang="zh-CN" altLang="en-US" sz="3200" dirty="0">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任务一</a:t>
            </a:r>
            <a:endParaRPr lang="zh-CN" altLang="en-US"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a:p>
            <a:pPr algn="ctr">
              <a:lnSpc>
                <a:spcPct val="120000"/>
              </a:lnSpc>
            </a:pPr>
            <a:r>
              <a:rPr lang="en-US" altLang="zh-CN" sz="44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 </a:t>
            </a:r>
            <a:r>
              <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rPr>
              <a:t>幼儿语言发展特点</a:t>
            </a:r>
            <a:endParaRPr lang="zh-CN" altLang="en-US" sz="2800" b="1" dirty="0">
              <a:solidFill>
                <a:schemeClr val="tx1">
                  <a:lumMod val="75000"/>
                  <a:lumOff val="25000"/>
                </a:schemeClr>
              </a:solidFill>
              <a:latin typeface="华文中宋" panose="02010600040101010101" charset="-122"/>
              <a:ea typeface="华文中宋" panose="02010600040101010101"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p:nvPr/>
        </p:nvSpPr>
        <p:spPr>
          <a:xfrm>
            <a:off x="0" y="123190"/>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9" name="文本框 8"/>
          <p:cNvSpPr txBox="1"/>
          <p:nvPr/>
        </p:nvSpPr>
        <p:spPr>
          <a:xfrm>
            <a:off x="488950" y="1453515"/>
            <a:ext cx="4717415" cy="3246120"/>
          </a:xfrm>
          <a:prstGeom prst="rect">
            <a:avLst/>
          </a:prstGeom>
          <a:noFill/>
        </p:spPr>
        <p:txBody>
          <a:bodyPr wrap="square" rtlCol="0">
            <a:spAutoFit/>
          </a:bodyPr>
          <a:p>
            <a:pPr fontAlgn="auto">
              <a:lnSpc>
                <a:spcPct val="100000"/>
              </a:lnSpc>
              <a:spcBef>
                <a:spcPts val="600"/>
              </a:spcBef>
            </a:pPr>
            <a:r>
              <a:rPr lang="en-US" altLang="zh-CN" sz="2000" noProof="0" dirty="0">
                <a:latin typeface="仿宋_GB2312" panose="02010609030101010101" charset="-122"/>
                <a:ea typeface="仿宋_GB2312" panose="02010609030101010101" charset="-122"/>
                <a:cs typeface="仿宋_GB2312" panose="02010609030101010101" charset="-122"/>
                <a:sym typeface="+mn-ea"/>
              </a:rPr>
              <a:t>    </a:t>
            </a:r>
            <a:r>
              <a:rPr lang="zh-CN" altLang="zh-CN" sz="2000" noProof="0" dirty="0">
                <a:latin typeface="仿宋_GB2312" panose="02010609030101010101" charset="-122"/>
                <a:ea typeface="仿宋_GB2312" panose="02010609030101010101" charset="-122"/>
                <a:cs typeface="仿宋_GB2312" panose="02010609030101010101" charset="-122"/>
                <a:sym typeface="+mn-ea"/>
              </a:rPr>
              <a:t>幼儿语言的形成和发展既包括对他人语言信息的接收和理解，也包括自己发出语言信息的过程，即听和说（写）两个方面。</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a:p>
            <a:pPr fontAlgn="auto">
              <a:lnSpc>
                <a:spcPct val="100000"/>
              </a:lnSpc>
              <a:spcBef>
                <a:spcPts val="600"/>
              </a:spcBef>
            </a:pPr>
            <a:r>
              <a:rPr lang="zh-CN" altLang="zh-CN" sz="2000" noProof="0" dirty="0">
                <a:latin typeface="仿宋_GB2312" panose="02010609030101010101" charset="-122"/>
                <a:ea typeface="仿宋_GB2312" panose="02010609030101010101" charset="-122"/>
                <a:cs typeface="仿宋_GB2312" panose="02010609030101010101" charset="-122"/>
                <a:sym typeface="+mn-ea"/>
              </a:rPr>
              <a:t>    人们通常以儿童说出第一批能被理解的词（1岁左右）作为语言形成的标志，将儿童语言的发展分为语言准备期（0</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zh-CN" altLang="zh-CN" sz="2000" noProof="0" dirty="0">
                <a:latin typeface="仿宋_GB2312" panose="02010609030101010101" charset="-122"/>
                <a:ea typeface="仿宋_GB2312" panose="02010609030101010101" charset="-122"/>
                <a:cs typeface="仿宋_GB2312" panose="02010609030101010101" charset="-122"/>
                <a:sym typeface="+mn-ea"/>
              </a:rPr>
              <a:t>1岁）和语言发展期（1岁以后）。语言发展期又细分为语言形成期（1</a:t>
            </a:r>
            <a:r>
              <a:rPr lang="en-US" altLang="zh-CN" sz="2000" b="1" noProof="0" dirty="0">
                <a:latin typeface="宋体" panose="02010600030101010101" pitchFamily="2" charset="-122"/>
                <a:ea typeface="宋体" panose="02010600030101010101" pitchFamily="2" charset="-122"/>
                <a:cs typeface="华文中宋" panose="02010600040101010101" charset="-122"/>
                <a:sym typeface="+mn-ea"/>
              </a:rPr>
              <a:t>～</a:t>
            </a:r>
            <a:r>
              <a:rPr lang="zh-CN" altLang="zh-CN" sz="2000" noProof="0" dirty="0">
                <a:latin typeface="仿宋_GB2312" panose="02010609030101010101" charset="-122"/>
                <a:ea typeface="仿宋_GB2312" panose="02010609030101010101" charset="-122"/>
                <a:cs typeface="仿宋_GB2312" panose="02010609030101010101" charset="-122"/>
                <a:sym typeface="+mn-ea"/>
              </a:rPr>
              <a:t>3岁）、语言发展期（3岁以后）。</a:t>
            </a:r>
            <a:endParaRPr lang="zh-CN" altLang="zh-CN" sz="2000" noProof="0" dirty="0">
              <a:latin typeface="仿宋_GB2312" panose="02010609030101010101" charset="-122"/>
              <a:ea typeface="仿宋_GB2312" panose="02010609030101010101" charset="-122"/>
              <a:cs typeface="仿宋_GB2312" panose="02010609030101010101" charset="-122"/>
              <a:sym typeface="+mn-ea"/>
            </a:endParaRPr>
          </a:p>
        </p:txBody>
      </p:sp>
      <p:pic>
        <p:nvPicPr>
          <p:cNvPr id="2" name="图片 1"/>
          <p:cNvPicPr>
            <a:picLocks noChangeAspect="1"/>
          </p:cNvPicPr>
          <p:nvPr/>
        </p:nvPicPr>
        <p:blipFill>
          <a:blip r:embed="rId1"/>
          <a:stretch>
            <a:fillRect/>
          </a:stretch>
        </p:blipFill>
        <p:spPr>
          <a:xfrm>
            <a:off x="5651500" y="2139315"/>
            <a:ext cx="3001010" cy="2002155"/>
          </a:xfrm>
          <a:prstGeom prst="rect">
            <a:avLst/>
          </a:prstGeom>
        </p:spPr>
      </p:pic>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884466"/>
          </a:xfrm>
        </p:spPr>
        <p:txBody>
          <a:bodyPr/>
          <a:lstStyle/>
          <a:p>
            <a:r>
              <a:rPr lang="en-US" altLang="zh-CN" dirty="0">
                <a:latin typeface="微软雅黑" panose="020B0503020204020204" charset="-122"/>
                <a:ea typeface="微软雅黑" panose="020B0503020204020204" charset="-122"/>
                <a:cs typeface="微软雅黑" panose="020B0503020204020204" charset="-122"/>
              </a:rPr>
              <a:t> </a:t>
            </a:r>
            <a:endParaRPr lang="en-US" altLang="zh-CN" dirty="0">
              <a:latin typeface="微软雅黑" panose="020B0503020204020204" charset="-122"/>
              <a:ea typeface="微软雅黑" panose="020B0503020204020204" charset="-122"/>
              <a:cs typeface="微软雅黑" panose="020B0503020204020204" charset="-122"/>
            </a:endParaRPr>
          </a:p>
        </p:txBody>
      </p:sp>
      <p:sp>
        <p:nvSpPr>
          <p:cNvPr id="10243" name="TextBox 2"/>
          <p:cNvSpPr txBox="1">
            <a:spLocks noChangeArrowheads="1"/>
          </p:cNvSpPr>
          <p:nvPr/>
        </p:nvSpPr>
        <p:spPr bwMode="auto">
          <a:xfrm>
            <a:off x="395605" y="1419860"/>
            <a:ext cx="5100320" cy="3244215"/>
          </a:xfrm>
          <a:prstGeom prst="rect">
            <a:avLst/>
          </a:prstGeom>
          <a:noFill/>
        </p:spPr>
        <p:txBody>
          <a:bodyPr wrap="square" rtlCol="0">
            <a:spAutoFit/>
          </a:bodyPr>
          <a:p>
            <a:pPr algn="just" fontAlgn="auto">
              <a:lnSpc>
                <a:spcPct val="120000"/>
              </a:lnSpc>
              <a:spcBef>
                <a:spcPts val="600"/>
              </a:spcBef>
              <a:spcAft>
                <a:spcPts val="600"/>
              </a:spcAft>
              <a:buClrTx/>
              <a:buSzTx/>
              <a:buFontTx/>
            </a:pPr>
            <a:r>
              <a:rPr lang="en-US" altLang="zh-CN" sz="2000" b="1" noProof="0" dirty="0">
                <a:latin typeface="黑体" panose="02010609060101010101" charset="-122"/>
                <a:ea typeface="黑体" panose="02010609060101010101" charset="-122"/>
                <a:cs typeface="黑体" panose="02010609060101010101" charset="-122"/>
                <a:sym typeface="+mn-ea"/>
              </a:rPr>
              <a:t>1.语言准备期（0-1岁）</a:t>
            </a:r>
            <a:endParaRPr lang="en-US" altLang="zh-CN" sz="2000" noProof="0" dirty="0">
              <a:latin typeface="黑体" panose="02010609060101010101" charset="-122"/>
              <a:ea typeface="黑体" panose="02010609060101010101" charset="-122"/>
              <a:cs typeface="黑体" panose="02010609060101010101" charset="-122"/>
              <a:sym typeface="+mn-ea"/>
            </a:endParaRPr>
          </a:p>
          <a:p>
            <a:pPr algn="just" fontAlgn="auto">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听的准备</a:t>
            </a:r>
            <a:endParaRPr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10000"/>
              </a:lnSpc>
              <a:spcBef>
                <a:spcPts val="600"/>
              </a:spcBef>
              <a:spcAft>
                <a:spcPts val="600"/>
              </a:spcAft>
              <a:buClrTx/>
              <a:buSzTx/>
              <a:buFontTx/>
            </a:pPr>
            <a:r>
              <a:rPr lang="en-US" altLang="zh-CN" noProof="0" dirty="0">
                <a:latin typeface="仿宋_GB2312" panose="02010609030101010101" charset="-122"/>
                <a:ea typeface="仿宋_GB2312" panose="02010609030101010101" charset="-122"/>
                <a:cs typeface="仿宋_GB2312" panose="02010609030101010101" charset="-122"/>
                <a:sym typeface="+mn-ea"/>
              </a:rPr>
              <a:t>   </a:t>
            </a:r>
            <a:r>
              <a:rPr lang="en-US" altLang="zh-CN" sz="1600" noProof="0" dirty="0">
                <a:latin typeface="仿宋_GB2312" panose="02010609030101010101" charset="-122"/>
                <a:ea typeface="仿宋_GB2312" panose="02010609030101010101" charset="-122"/>
                <a:cs typeface="仿宋_GB2312" panose="02010609030101010101" charset="-122"/>
                <a:sym typeface="+mn-ea"/>
              </a:rPr>
              <a:t> </a:t>
            </a:r>
            <a:r>
              <a:rPr sz="1600" noProof="0" dirty="0">
                <a:latin typeface="仿宋_GB2312" panose="02010609030101010101" charset="-122"/>
                <a:ea typeface="仿宋_GB2312" panose="02010609030101010101" charset="-122"/>
                <a:cs typeface="仿宋_GB2312" panose="02010609030101010101" charset="-122"/>
                <a:sym typeface="+mn-ea"/>
              </a:rPr>
              <a:t>出生10天的婴儿就能区分语音和其他声音，并对语音表现出明显的偏爱</a:t>
            </a:r>
            <a:r>
              <a:rPr lang="zh-CN" sz="1600" noProof="0" dirty="0">
                <a:latin typeface="仿宋_GB2312" panose="02010609030101010101" charset="-122"/>
                <a:ea typeface="仿宋_GB2312" panose="02010609030101010101" charset="-122"/>
                <a:cs typeface="仿宋_GB2312" panose="02010609030101010101" charset="-122"/>
                <a:sym typeface="+mn-ea"/>
              </a:rPr>
              <a:t>。</a:t>
            </a:r>
            <a:r>
              <a:rPr sz="1600" noProof="0" dirty="0">
                <a:latin typeface="仿宋_GB2312" panose="02010609030101010101" charset="-122"/>
                <a:ea typeface="仿宋_GB2312" panose="02010609030101010101" charset="-122"/>
                <a:cs typeface="仿宋_GB2312" panose="02010609030101010101" charset="-122"/>
                <a:sym typeface="+mn-ea"/>
              </a:rPr>
              <a:t>到7、8个月，婴儿已经能听懂成人的一些语言，并能根据成人的语言作出对应的动作</a:t>
            </a:r>
            <a:r>
              <a:rPr lang="zh-CN" sz="1600" noProof="0" dirty="0">
                <a:latin typeface="仿宋_GB2312" panose="02010609030101010101" charset="-122"/>
                <a:ea typeface="仿宋_GB2312" panose="02010609030101010101" charset="-122"/>
                <a:cs typeface="仿宋_GB2312" panose="02010609030101010101" charset="-122"/>
                <a:sym typeface="+mn-ea"/>
              </a:rPr>
              <a:t>。</a:t>
            </a:r>
            <a:r>
              <a:rPr sz="1600" noProof="0" dirty="0">
                <a:latin typeface="仿宋_GB2312" panose="02010609030101010101" charset="-122"/>
                <a:ea typeface="仿宋_GB2312" panose="02010609030101010101" charset="-122"/>
                <a:cs typeface="仿宋_GB2312" panose="02010609030101010101" charset="-122"/>
                <a:sym typeface="+mn-ea"/>
              </a:rPr>
              <a:t>到10、11个月左右，婴儿能逐渐将语词同情境区别开，单独对语词作出反应，这标志着婴儿能真正“听”懂别人的话了</a:t>
            </a:r>
            <a:r>
              <a:rPr lang="en-US" altLang="zh-CN" sz="1600" noProof="0" dirty="0">
                <a:latin typeface="仿宋_GB2312" panose="02010609030101010101" charset="-122"/>
                <a:ea typeface="仿宋_GB2312" panose="02010609030101010101" charset="-122"/>
                <a:cs typeface="仿宋_GB2312" panose="02010609030101010101" charset="-122"/>
                <a:sym typeface="+mn-ea"/>
              </a:rPr>
              <a:t>。</a:t>
            </a:r>
            <a:endParaRPr lang="en-US" altLang="zh-CN" sz="16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20000"/>
              </a:lnSpc>
              <a:spcBef>
                <a:spcPts val="600"/>
              </a:spcBef>
              <a:spcAft>
                <a:spcPts val="600"/>
              </a:spcAft>
              <a:buClrTx/>
              <a:buSzTx/>
              <a:buFontTx/>
            </a:pPr>
            <a:endParaRPr sz="1600" noProof="0" dirty="0">
              <a:latin typeface="仿宋_GB2312" panose="02010609030101010101" charset="-122"/>
              <a:ea typeface="仿宋_GB2312" panose="02010609030101010101" charset="-122"/>
              <a:cs typeface="仿宋_GB2312" panose="02010609030101010101" charset="-122"/>
              <a:sym typeface="+mn-ea"/>
            </a:endParaRPr>
          </a:p>
        </p:txBody>
      </p:sp>
      <p:sp>
        <p:nvSpPr>
          <p:cNvPr id="7" name="TextBox 4"/>
          <p:cNvSpPr txBox="1"/>
          <p:nvPr/>
        </p:nvSpPr>
        <p:spPr>
          <a:xfrm>
            <a:off x="0" y="123190"/>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pic>
        <p:nvPicPr>
          <p:cNvPr id="1073742851" name="图片 1073742850" descr="c:\DOCUME~1\ADMINI~1\APPLIC~1\360se6\USERDA~1\Temp\RDN_4D~1.GIF"/>
          <p:cNvPicPr>
            <a:picLocks noChangeAspect="1"/>
          </p:cNvPicPr>
          <p:nvPr>
            <p:custDataLst>
              <p:tags r:id="rId1"/>
            </p:custDataLst>
          </p:nvPr>
        </p:nvPicPr>
        <p:blipFill>
          <a:blip r:embed="rId2" r:link="rId3"/>
          <a:stretch>
            <a:fillRect/>
          </a:stretch>
        </p:blipFill>
        <p:spPr>
          <a:xfrm>
            <a:off x="5723890" y="1585595"/>
            <a:ext cx="2776220" cy="30784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ipe(up)">
                                      <p:cBhvr>
                                        <p:cTn id="12" dur="500"/>
                                        <p:tgtEl>
                                          <p:spTgt spid="1024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73742851"/>
                                        </p:tgtEl>
                                        <p:attrNameLst>
                                          <p:attrName>style.visibility</p:attrName>
                                        </p:attrNameLst>
                                      </p:cBhvr>
                                      <p:to>
                                        <p:strVal val="visible"/>
                                      </p:to>
                                    </p:set>
                                    <p:anim calcmode="lin" valueType="num">
                                      <p:cBhvr additive="base">
                                        <p:cTn id="16" dur="500" fill="hold"/>
                                        <p:tgtEl>
                                          <p:spTgt spid="1073742851"/>
                                        </p:tgtEl>
                                        <p:attrNameLst>
                                          <p:attrName>ppt_x</p:attrName>
                                        </p:attrNameLst>
                                      </p:cBhvr>
                                      <p:tavLst>
                                        <p:tav tm="0">
                                          <p:val>
                                            <p:strVal val="#ppt_x"/>
                                          </p:val>
                                        </p:tav>
                                        <p:tav tm="100000">
                                          <p:val>
                                            <p:strVal val="#ppt_x"/>
                                          </p:val>
                                        </p:tav>
                                      </p:tavLst>
                                    </p:anim>
                                    <p:anim calcmode="lin" valueType="num">
                                      <p:cBhvr additive="base">
                                        <p:cTn id="17" dur="500" fill="hold"/>
                                        <p:tgtEl>
                                          <p:spTgt spid="10737428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243" grpId="0"/>
      <p:bldP spid="1024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995" y="1636395"/>
            <a:ext cx="8257540" cy="2768600"/>
          </a:xfrm>
          <a:prstGeom prst="rect">
            <a:avLst/>
          </a:prstGeom>
          <a:noFill/>
        </p:spPr>
        <p:txBody>
          <a:bodyPr wrap="square" rtlCol="0" anchor="t">
            <a:spAutoFit/>
          </a:bodyPr>
          <a:p>
            <a:pPr algn="just" fontAlgn="auto">
              <a:lnSpc>
                <a:spcPct val="120000"/>
              </a:lnSpc>
              <a:spcBef>
                <a:spcPts val="600"/>
              </a:spcBef>
              <a:spcAft>
                <a:spcPts val="600"/>
              </a:spcAft>
              <a:buClrTx/>
              <a:buSzTx/>
              <a:buFontTx/>
            </a:pPr>
            <a:r>
              <a:rPr lang="en-US" altLang="zh-CN" sz="2000" noProof="0" dirty="0">
                <a:latin typeface="仿宋_GB2312" panose="02010609030101010101" charset="-122"/>
                <a:ea typeface="仿宋_GB2312" panose="02010609030101010101" charset="-122"/>
                <a:cs typeface="仿宋_GB2312" panose="02010609030101010101" charset="-122"/>
                <a:sym typeface="+mn-ea"/>
              </a:rPr>
              <a:t>——</a:t>
            </a:r>
            <a:r>
              <a:rPr lang="en-US" altLang="zh-CN" sz="2000" b="1" noProof="0" dirty="0">
                <a:solidFill>
                  <a:srgbClr val="0070C0"/>
                </a:solidFill>
                <a:latin typeface="仿宋_GB2312" panose="02010609030101010101" charset="-122"/>
                <a:ea typeface="仿宋_GB2312" panose="02010609030101010101" charset="-122"/>
                <a:cs typeface="仿宋_GB2312" panose="02010609030101010101" charset="-122"/>
                <a:sym typeface="+mn-ea"/>
              </a:rPr>
              <a:t>说的准备</a:t>
            </a:r>
            <a:endParaRPr lang="en-US" altLang="zh-CN" sz="2000" noProof="0" dirty="0">
              <a:latin typeface="仿宋_GB2312" panose="02010609030101010101" charset="-122"/>
              <a:ea typeface="仿宋_GB2312" panose="02010609030101010101" charset="-122"/>
              <a:cs typeface="仿宋_GB2312" panose="02010609030101010101" charset="-122"/>
              <a:sym typeface="+mn-ea"/>
            </a:endParaRPr>
          </a:p>
          <a:p>
            <a:pPr algn="just" fontAlgn="auto">
              <a:lnSpc>
                <a:spcPct val="100000"/>
              </a:lnSpc>
              <a:spcBef>
                <a:spcPts val="600"/>
              </a:spcBef>
              <a:spcAft>
                <a:spcPts val="600"/>
              </a:spcAft>
              <a:buClrTx/>
              <a:buSzTx/>
              <a:buFontTx/>
            </a:pPr>
            <a:r>
              <a:rPr sz="2000" noProof="0" dirty="0">
                <a:latin typeface="仿宋_GB2312" panose="02010609030101010101" charset="-122"/>
                <a:ea typeface="仿宋_GB2312" panose="02010609030101010101" charset="-122"/>
                <a:cs typeface="仿宋_GB2312" panose="02010609030101010101" charset="-122"/>
                <a:sym typeface="+mn-ea"/>
              </a:rPr>
              <a:t>    大约2个月大的时候，婴儿开始发出喔啊的声音，在吃饱后、睡醒后，或者感到舒适的时候，他会自得其乐的发出这些声音</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婴儿5个月大时，他逐渐学会控制声带的肌肉，打开喉咙，发出完整的元音</a:t>
            </a:r>
            <a:r>
              <a:rPr lang="zh-CN" sz="2000" noProof="0" dirty="0">
                <a:latin typeface="仿宋_GB2312" panose="02010609030101010101" charset="-122"/>
                <a:ea typeface="仿宋_GB2312" panose="02010609030101010101" charset="-122"/>
                <a:cs typeface="仿宋_GB2312" panose="02010609030101010101" charset="-122"/>
                <a:sym typeface="+mn-ea"/>
              </a:rPr>
              <a:t>和</a:t>
            </a:r>
            <a:r>
              <a:rPr sz="2000" noProof="0" dirty="0">
                <a:latin typeface="仿宋_GB2312" panose="02010609030101010101" charset="-122"/>
                <a:ea typeface="仿宋_GB2312" panose="02010609030101010101" charset="-122"/>
                <a:cs typeface="仿宋_GB2312" panose="02010609030101010101" charset="-122"/>
                <a:sym typeface="+mn-ea"/>
              </a:rPr>
              <a:t>辅音，此时婴儿进入咿呀学语阶段，或称为牙牙语阶段。到8、9个月大的时候，婴儿的咿呀学语逐渐增加，越来越接近成人的语言</a:t>
            </a:r>
            <a:r>
              <a:rPr lang="zh-CN" sz="2000" noProof="0" dirty="0">
                <a:latin typeface="仿宋_GB2312" panose="02010609030101010101" charset="-122"/>
                <a:ea typeface="仿宋_GB2312" panose="02010609030101010101" charset="-122"/>
                <a:cs typeface="仿宋_GB2312" panose="02010609030101010101" charset="-122"/>
                <a:sym typeface="+mn-ea"/>
              </a:rPr>
              <a:t>。</a:t>
            </a:r>
            <a:r>
              <a:rPr sz="2000" noProof="0" dirty="0">
                <a:latin typeface="仿宋_GB2312" panose="02010609030101010101" charset="-122"/>
                <a:ea typeface="仿宋_GB2312" panose="02010609030101010101" charset="-122"/>
                <a:cs typeface="仿宋_GB2312" panose="02010609030101010101" charset="-122"/>
                <a:sym typeface="+mn-ea"/>
              </a:rPr>
              <a:t>到1岁左右，大多数孩子能说出意义明确的词，比如“妈妈”、“”爸爸、“奶奶”等，这标志着婴儿语言准备期的结束，开始进入到正式学习语言的新阶段。</a:t>
            </a:r>
            <a:endParaRPr lang="zh-CN" altLang="en-US" sz="2000"/>
          </a:p>
        </p:txBody>
      </p:sp>
      <p:sp>
        <p:nvSpPr>
          <p:cNvPr id="12" name="矩形 11"/>
          <p:cNvSpPr/>
          <p:nvPr/>
        </p:nvSpPr>
        <p:spPr>
          <a:xfrm>
            <a:off x="252095" y="1275715"/>
            <a:ext cx="8576945" cy="35966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dirty="0">
              <a:latin typeface="Source Han Sans K Medium" panose="020B0600000000000000" pitchFamily="34" charset="-128"/>
              <a:ea typeface="Source Han Sans K Medium" panose="020B0600000000000000" pitchFamily="34" charset="-128"/>
              <a:sym typeface="Source Han Sans K Medium" panose="020B0600000000000000" pitchFamily="34" charset="-128"/>
            </a:endParaRPr>
          </a:p>
        </p:txBody>
      </p:sp>
      <p:sp>
        <p:nvSpPr>
          <p:cNvPr id="7" name="TextBox 4"/>
          <p:cNvSpPr txBox="1"/>
          <p:nvPr/>
        </p:nvSpPr>
        <p:spPr>
          <a:xfrm>
            <a:off x="0" y="123190"/>
            <a:ext cx="5869940" cy="737235"/>
          </a:xfrm>
          <a:prstGeom prst="rect">
            <a:avLst/>
          </a:prstGeom>
          <a:noFill/>
        </p:spPr>
        <p:txBody>
          <a:bodyPr wrap="square" rtlCol="0">
            <a:spAutoFit/>
          </a:bodyPr>
          <a:p>
            <a:pPr>
              <a:lnSpc>
                <a:spcPct val="150000"/>
              </a:lnSpc>
              <a:buClrTx/>
              <a:buSzTx/>
              <a:buFontTx/>
            </a:pPr>
            <a:r>
              <a:rPr lang="en-US" altLang="zh-CN" sz="2800" b="1" noProof="0" dirty="0">
                <a:latin typeface="黑体" panose="02010609060101010101" charset="-122"/>
                <a:ea typeface="黑体" panose="02010609060101010101" charset="-122"/>
                <a:cs typeface="仿宋_GB2312" panose="02010609030101010101" charset="-122"/>
                <a:sym typeface="+mn-ea"/>
              </a:rPr>
              <a:t>一、幼儿语言发展的阶段及特点</a:t>
            </a:r>
            <a:endParaRPr lang="en-US" altLang="zh-CN" sz="2800" b="1" noProof="0" dirty="0">
              <a:latin typeface="黑体" panose="02010609060101010101" charset="-122"/>
              <a:ea typeface="黑体" panose="02010609060101010101" charset="-122"/>
              <a:cs typeface="仿宋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tags/tag1.xml><?xml version="1.0" encoding="utf-8"?>
<p:tagLst xmlns:p="http://schemas.openxmlformats.org/presentationml/2006/main">
  <p:tag name="KSO_WM_UNIT_PLACING_PICTURE_USER_VIEWPORT" val="{&quot;height&quot;:2595,&quot;width&quot;:234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4086</Words>
  <Application>WPS 演示</Application>
  <PresentationFormat>全屏显示(16:9)</PresentationFormat>
  <Paragraphs>201</Paragraphs>
  <Slides>26</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Arial</vt:lpstr>
      <vt:lpstr>宋体</vt:lpstr>
      <vt:lpstr>Wingdings</vt:lpstr>
      <vt:lpstr>黑体</vt:lpstr>
      <vt:lpstr>华文中宋</vt:lpstr>
      <vt:lpstr>华文行楷</vt:lpstr>
      <vt:lpstr>微软雅黑</vt:lpstr>
      <vt:lpstr>华文细黑</vt:lpstr>
      <vt:lpstr>仿宋_GB2312</vt:lpstr>
      <vt:lpstr>Source Han Sans K Medium</vt:lpstr>
      <vt:lpstr>Arial Unicode MS</vt:lpstr>
      <vt:lpstr>等线</vt:lpstr>
      <vt:lpstr>方正舒体</vt:lpstr>
      <vt:lpstr>字魂21号-不齐素圆体</vt:lpstr>
      <vt:lpstr>思源黑体 CN Medium</vt:lpstr>
      <vt:lpstr>Malgun Gothic</vt:lpstr>
      <vt:lpstr>MS UI Gothic</vt:lpstr>
      <vt:lpstr>Office Theme</vt:lpstr>
      <vt:lpstr>Custom Design</vt:lpstr>
      <vt:lpstr>PowerPoint 演示文稿</vt:lpstr>
      <vt:lpstr>项目六   幼儿语言发展特点与教育 </vt:lpstr>
      <vt:lpstr> 目   录</vt:lpstr>
      <vt:lpstr>PowerPoint 演示文稿</vt:lpstr>
      <vt:lpstr>PowerPoint 演示文稿</vt:lpstr>
      <vt:lpstr>PowerPoint 演示文稿</vt:lpstr>
      <vt:lpstr>PowerPoint 演示文稿</vt:lpstr>
      <vt:lpstr> </vt:lpstr>
      <vt:lpstr>PowerPoint 演示文稿</vt:lpstr>
      <vt:lpstr> </vt:lpstr>
      <vt:lpstr>PowerPoint 演示文稿</vt:lpstr>
      <vt:lpstr> </vt:lpstr>
      <vt:lpstr> </vt:lpstr>
      <vt:lpstr> </vt:lpstr>
      <vt:lpstr> </vt:lpstr>
      <vt:lpstr>PowerPoint 演示文稿</vt:lpstr>
      <vt:lpstr> </vt:lpstr>
      <vt:lpstr> </vt:lpstr>
      <vt:lpstr>  </vt:lpstr>
      <vt:lpstr>  </vt:lpstr>
      <vt:lpstr>  </vt:lpstr>
      <vt:lpstr>  </vt:lpstr>
      <vt:lpstr>  </vt:lpstr>
      <vt:lpstr>  </vt:lpstr>
      <vt:lpstr>  课 后 思 考</vt:lpstr>
      <vt:lpstr>  </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cp:lastModifiedBy>嘟嘟</cp:lastModifiedBy>
  <cp:revision>50</cp:revision>
  <dcterms:created xsi:type="dcterms:W3CDTF">2014-04-01T16:27:00Z</dcterms:created>
  <dcterms:modified xsi:type="dcterms:W3CDTF">2025-09-05T02:15:13Z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974099DFFA974349A6DBEB09357A3DBD</vt:lpwstr>
  </property>
</Properties>
</file>