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3"/>
  </p:notesMasterIdLst>
  <p:sldIdLst>
    <p:sldId id="406" r:id="rId4"/>
    <p:sldId id="407" r:id="rId5"/>
    <p:sldId id="308" r:id="rId6"/>
    <p:sldId id="408" r:id="rId7"/>
    <p:sldId id="409" r:id="rId8"/>
    <p:sldId id="385" r:id="rId9"/>
    <p:sldId id="312" r:id="rId10"/>
    <p:sldId id="366" r:id="rId11"/>
    <p:sldId id="313" r:id="rId12"/>
    <p:sldId id="369" r:id="rId14"/>
    <p:sldId id="370" r:id="rId15"/>
    <p:sldId id="314" r:id="rId16"/>
    <p:sldId id="315" r:id="rId17"/>
    <p:sldId id="386" r:id="rId18"/>
    <p:sldId id="316" r:id="rId19"/>
    <p:sldId id="318" r:id="rId20"/>
    <p:sldId id="319" r:id="rId21"/>
    <p:sldId id="320" r:id="rId22"/>
    <p:sldId id="321" r:id="rId23"/>
    <p:sldId id="322" r:id="rId24"/>
    <p:sldId id="350" r:id="rId25"/>
    <p:sldId id="351" r:id="rId26"/>
    <p:sldId id="356" r:id="rId27"/>
    <p:sldId id="371" r:id="rId28"/>
    <p:sldId id="352" r:id="rId29"/>
    <p:sldId id="410" r:id="rId30"/>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2" userDrawn="1">
          <p15:clr>
            <a:srgbClr val="A4A3A4"/>
          </p15:clr>
        </p15:guide>
        <p15:guide id="2" pos="2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59" d="100"/>
          <a:sy n="159" d="100"/>
        </p:scale>
        <p:origin x="234" y="126"/>
      </p:cViewPr>
      <p:guideLst>
        <p:guide orient="horz" pos="1602"/>
        <p:guide pos="2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57150"/>
            <a:ext cx="6934200" cy="685800"/>
          </a:xfrm>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a:xfrm>
            <a:off x="2819400" y="4857750"/>
            <a:ext cx="2133600" cy="183356"/>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a:xfrm>
            <a:off x="5029200" y="4857750"/>
            <a:ext cx="1981200" cy="183356"/>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a:xfrm>
            <a:off x="152400" y="4857750"/>
            <a:ext cx="381000" cy="183356"/>
          </a:xfrm>
        </p:spPr>
        <p:txBody>
          <a:body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425" y="128905"/>
            <a:ext cx="9045575" cy="755650"/>
          </a:xfrm>
        </p:spPr>
        <p:txBody>
          <a:bodyPr/>
          <a:lstStyle/>
          <a:p>
            <a:r>
              <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rPr>
              <a:t>三、动作技能发展的特点及其规律</a:t>
            </a:r>
            <a:endPar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endParaRPr>
          </a:p>
        </p:txBody>
      </p:sp>
      <p:sp>
        <p:nvSpPr>
          <p:cNvPr id="4" name="内容占位符 3"/>
          <p:cNvSpPr>
            <a:spLocks noGrp="1"/>
          </p:cNvSpPr>
          <p:nvPr>
            <p:ph idx="10"/>
          </p:nvPr>
        </p:nvSpPr>
        <p:spPr>
          <a:xfrm>
            <a:off x="970280" y="1563370"/>
            <a:ext cx="7186295" cy="2995930"/>
          </a:xfrm>
        </p:spPr>
        <p:txBody>
          <a:bodyPr/>
          <a:lstStyle/>
          <a:p>
            <a:pPr marR="0" defTabSz="914400" eaLnBrk="1" hangingPunct="1">
              <a:buClrTx/>
              <a:buSzTx/>
              <a:buFontTx/>
              <a:defRPr/>
            </a:pPr>
            <a:r>
              <a:rPr lang="zh-CN" altLang="zh-CN" sz="2000" b="1" noProof="0" dirty="0">
                <a:solidFill>
                  <a:schemeClr val="accent1">
                    <a:lumMod val="75000"/>
                  </a:schemeClr>
                </a:solidFill>
                <a:latin typeface="黑体" panose="02010609060101010101" charset="-122"/>
                <a:ea typeface="黑体" panose="02010609060101010101" charset="-122"/>
                <a:cs typeface="黑体" panose="02010609060101010101" charset="-122"/>
                <a:sym typeface="+mn-ea"/>
              </a:rPr>
              <a:t>（一）动作技能发展的特点</a:t>
            </a:r>
            <a:r>
              <a:rPr lang="en-US" altLang="zh-CN" sz="2000" b="1" noProof="0" dirty="0">
                <a:solidFill>
                  <a:schemeClr val="accent1">
                    <a:lumMod val="75000"/>
                  </a:schemeClr>
                </a:solidFill>
                <a:latin typeface="黑体" panose="02010609060101010101" charset="-122"/>
                <a:ea typeface="黑体" panose="02010609060101010101" charset="-122"/>
                <a:cs typeface="黑体" panose="02010609060101010101" charset="-122"/>
                <a:sym typeface="+mn-ea"/>
              </a:rPr>
              <a:t> </a:t>
            </a:r>
            <a:endParaRPr kumimoji="0" lang="zh-CN" altLang="zh-CN" sz="1800" kern="1200" cap="none" spc="0" normalizeH="0" baseline="0" noProof="0" dirty="0">
              <a:solidFill>
                <a:schemeClr val="accent1">
                  <a:lumMod val="75000"/>
                </a:schemeClr>
              </a:solidFill>
              <a:latin typeface="仿宋" panose="02010609060101010101" charset="-122"/>
              <a:ea typeface="仿宋" panose="02010609060101010101" charset="-122"/>
              <a:cs typeface="仿宋" panose="02010609060101010101" charset="-122"/>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1.</a:t>
            </a:r>
            <a:r>
              <a:rPr lang="zh-CN" altLang="zh-CN" sz="2000" noProof="0" dirty="0">
                <a:latin typeface="仿宋" panose="02010609060101010101" charset="-122"/>
                <a:ea typeface="仿宋" panose="02010609060101010101" charset="-122"/>
                <a:cs typeface="仿宋" panose="02010609060101010101" charset="-122"/>
                <a:sym typeface="+mn-ea"/>
              </a:rPr>
              <a:t>动作技能是后天习得的。</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2.</a:t>
            </a:r>
            <a:r>
              <a:rPr lang="zh-CN" altLang="zh-CN" sz="2000" noProof="0" dirty="0">
                <a:latin typeface="仿宋" panose="02010609060101010101" charset="-122"/>
                <a:ea typeface="仿宋" panose="02010609060101010101" charset="-122"/>
                <a:cs typeface="仿宋" panose="02010609060101010101" charset="-122"/>
                <a:sym typeface="+mn-ea"/>
              </a:rPr>
              <a:t>动作技能在时空结构上具有不变性。</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3.</a:t>
            </a:r>
            <a:r>
              <a:rPr lang="zh-CN" altLang="zh-CN" sz="2000" noProof="0" dirty="0">
                <a:latin typeface="仿宋" panose="02010609060101010101" charset="-122"/>
                <a:ea typeface="仿宋" panose="02010609060101010101" charset="-122"/>
                <a:cs typeface="仿宋" panose="02010609060101010101" charset="-122"/>
                <a:sym typeface="+mn-ea"/>
              </a:rPr>
              <a:t>动作技能的运用主要由任务所始动。</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4.</a:t>
            </a:r>
            <a:r>
              <a:rPr lang="zh-CN" altLang="zh-CN" sz="2000" noProof="0" dirty="0">
                <a:latin typeface="仿宋" panose="02010609060101010101" charset="-122"/>
                <a:ea typeface="仿宋" panose="02010609060101010101" charset="-122"/>
                <a:cs typeface="仿宋" panose="02010609060101010101" charset="-122"/>
                <a:sym typeface="+mn-ea"/>
              </a:rPr>
              <a:t>熟练程度越高，动作技能越自动化，越完善。</a:t>
            </a:r>
            <a:endParaRPr kumimoji="0" lang="zh-CN" altLang="zh-CN" sz="1800" kern="1200" cap="none" spc="0" normalizeH="0" baseline="0" noProof="0" dirty="0">
              <a:latin typeface="仿宋" panose="02010609060101010101" charset="-122"/>
              <a:ea typeface="仿宋" panose="02010609060101010101" charset="-122"/>
              <a:cs typeface="仿宋" panose="02010609060101010101" charset="-122"/>
            </a:endParaRPr>
          </a:p>
          <a:p>
            <a:endParaRPr lang="zh-CN" altLang="en-US" sz="18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down)">
                                      <p:cBhvr>
                                        <p:cTn id="16" dur="500"/>
                                        <p:tgtEl>
                                          <p:spTgt spid="4">
                                            <p:txEl>
                                              <p:pRg st="1" end="1"/>
                                            </p:tx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down)">
                                      <p:cBhvr>
                                        <p:cTn id="20" dur="500"/>
                                        <p:tgtEl>
                                          <p:spTgt spid="4">
                                            <p:txEl>
                                              <p:pRg st="2" end="2"/>
                                            </p:tx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down)">
                                      <p:cBhvr>
                                        <p:cTn id="24" dur="500"/>
                                        <p:tgtEl>
                                          <p:spTgt spid="4">
                                            <p:txEl>
                                              <p:pRg st="3" end="3"/>
                                            </p:txEl>
                                          </p:spTgt>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down)">
                                      <p:cBhvr>
                                        <p:cTn id="2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2415" y="1493520"/>
            <a:ext cx="8216265" cy="460375"/>
          </a:xfrm>
        </p:spPr>
        <p:txBody>
          <a:bodyPr/>
          <a:lstStyle/>
          <a:p>
            <a:r>
              <a:rPr lang="zh-CN" altLang="zh-CN" sz="2400" b="1" noProof="0" dirty="0">
                <a:solidFill>
                  <a:schemeClr val="accent1">
                    <a:lumMod val="75000"/>
                  </a:schemeClr>
                </a:solidFill>
                <a:latin typeface="黑体" panose="02010609060101010101" charset="-122"/>
                <a:ea typeface="黑体" panose="02010609060101010101" charset="-122"/>
                <a:sym typeface="+mn-ea"/>
              </a:rPr>
              <a:t>（二）幼儿动作技能发展的特征</a:t>
            </a:r>
            <a:endParaRPr lang="zh-CN" altLang="en-US" sz="2400">
              <a:latin typeface="黑体" panose="02010609060101010101" charset="-122"/>
              <a:ea typeface="黑体" panose="02010609060101010101" charset="-122"/>
            </a:endParaRPr>
          </a:p>
        </p:txBody>
      </p:sp>
      <p:sp>
        <p:nvSpPr>
          <p:cNvPr id="4" name="内容占位符 3"/>
          <p:cNvSpPr>
            <a:spLocks noGrp="1"/>
          </p:cNvSpPr>
          <p:nvPr>
            <p:ph idx="10"/>
          </p:nvPr>
        </p:nvSpPr>
        <p:spPr>
          <a:xfrm>
            <a:off x="405765" y="2095500"/>
            <a:ext cx="7995920" cy="2124710"/>
          </a:xfrm>
        </p:spPr>
        <p:txBody>
          <a:bodyPr/>
          <a:lstStyle/>
          <a:p>
            <a:pPr marL="0" lvl="0" indent="0" eaLnBrk="1" hangingPunct="1">
              <a:lnSpc>
                <a:spcPct val="130000"/>
              </a:lnSpc>
              <a:spcBef>
                <a:spcPct val="0"/>
              </a:spcBef>
              <a:spcAft>
                <a:spcPct val="20000"/>
              </a:spcAft>
              <a:buFont typeface="Arial" panose="020B0604020202020204" pitchFamily="34" charset="0"/>
              <a:buNone/>
            </a:pP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1</a:t>
            </a:r>
            <a:r>
              <a:rPr lang="zh-CN" altLang="zh-CN" sz="2000" b="1" dirty="0">
                <a:solidFill>
                  <a:schemeClr val="tx1"/>
                </a:solidFill>
                <a:latin typeface="黑体" panose="02010609060101010101" charset="-122"/>
                <a:ea typeface="黑体" panose="02010609060101010101" charset="-122"/>
                <a:cs typeface="黑体" panose="02010609060101010101" charset="-122"/>
                <a:sym typeface="+mn-ea"/>
              </a:rPr>
              <a:t>．粗放型动作技能的发展</a:t>
            </a: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 </a:t>
            </a:r>
            <a:endParaRPr lang="zh-CN" altLang="zh-CN" sz="2000" b="1" dirty="0">
              <a:solidFill>
                <a:schemeClr val="tx1"/>
              </a:solidFill>
              <a:latin typeface="黑体" panose="02010609060101010101" charset="-122"/>
              <a:ea typeface="黑体" panose="02010609060101010101" charset="-122"/>
              <a:cs typeface="黑体" panose="02010609060101010101" charset="-122"/>
            </a:endParaRPr>
          </a:p>
          <a:p>
            <a:pPr marL="0" lvl="0" indent="0" eaLnBrk="1" hangingPunct="1">
              <a:lnSpc>
                <a:spcPct val="130000"/>
              </a:lnSpc>
              <a:spcBef>
                <a:spcPct val="0"/>
              </a:spcBef>
              <a:spcAft>
                <a:spcPct val="20000"/>
              </a:spcAft>
              <a:buFont typeface="Arial" panose="020B0604020202020204" pitchFamily="34" charset="0"/>
              <a:buNone/>
            </a:pPr>
            <a:r>
              <a:rPr lang="zh-CN" altLang="en-US" sz="2000" dirty="0">
                <a:solidFill>
                  <a:schemeClr val="tx1"/>
                </a:solidFill>
                <a:latin typeface="仿宋" panose="02010609060101010101" charset="-122"/>
                <a:ea typeface="仿宋" panose="02010609060101010101" charset="-122"/>
                <a:cs typeface="仿宋" panose="02010609060101010101" charset="-122"/>
                <a:sym typeface="+mn-ea"/>
              </a:rPr>
              <a:t>    </a:t>
            </a:r>
            <a:r>
              <a:rPr lang="zh-CN" altLang="zh-CN" sz="2000" dirty="0">
                <a:solidFill>
                  <a:schemeClr val="tx1"/>
                </a:solidFill>
                <a:latin typeface="仿宋" panose="02010609060101010101" charset="-122"/>
                <a:ea typeface="仿宋" panose="02010609060101010101" charset="-122"/>
                <a:cs typeface="仿宋" panose="02010609060101010101" charset="-122"/>
                <a:sym typeface="+mn-ea"/>
              </a:rPr>
              <a:t>平衡能力、协调能力（或协调性）、灵敏性、力量和耐力是幼儿粗大动作技能得以正常进行的基础身体素质或能力。</a:t>
            </a:r>
            <a:endParaRPr lang="zh-CN" altLang="zh-CN" sz="2000" dirty="0">
              <a:solidFill>
                <a:schemeClr val="tx1"/>
              </a:solidFill>
              <a:latin typeface="仿宋" panose="02010609060101010101" charset="-122"/>
              <a:ea typeface="仿宋" panose="02010609060101010101" charset="-122"/>
              <a:cs typeface="仿宋" panose="02010609060101010101" charset="-122"/>
            </a:endParaRPr>
          </a:p>
          <a:p>
            <a:pPr marL="0" lvl="0" indent="0" eaLnBrk="1" hangingPunct="1">
              <a:lnSpc>
                <a:spcPct val="130000"/>
              </a:lnSpc>
              <a:spcBef>
                <a:spcPct val="0"/>
              </a:spcBef>
              <a:spcAft>
                <a:spcPct val="20000"/>
              </a:spcAft>
              <a:buFont typeface="Arial" panose="020B0604020202020204" pitchFamily="34" charset="0"/>
              <a:buNone/>
            </a:pP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2</a:t>
            </a:r>
            <a:r>
              <a:rPr lang="zh-CN" altLang="zh-CN" sz="2000" b="1" dirty="0">
                <a:solidFill>
                  <a:schemeClr val="tx1"/>
                </a:solidFill>
                <a:latin typeface="黑体" panose="02010609060101010101" charset="-122"/>
                <a:ea typeface="黑体" panose="02010609060101010101" charset="-122"/>
                <a:cs typeface="黑体" panose="02010609060101010101" charset="-122"/>
                <a:sym typeface="+mn-ea"/>
              </a:rPr>
              <a:t>．细微型动作技能的发展</a:t>
            </a:r>
            <a:r>
              <a:rPr lang="en-US" altLang="zh-CN" sz="2000" b="1" dirty="0">
                <a:solidFill>
                  <a:schemeClr val="tx1"/>
                </a:solidFill>
                <a:latin typeface="仿宋" panose="02010609060101010101" charset="-122"/>
                <a:ea typeface="仿宋" panose="02010609060101010101" charset="-122"/>
                <a:cs typeface="仿宋" panose="02010609060101010101" charset="-122"/>
                <a:sym typeface="+mn-ea"/>
              </a:rPr>
              <a:t> </a:t>
            </a:r>
            <a:endParaRPr lang="zh-CN" altLang="zh-CN" sz="2000" b="1" dirty="0">
              <a:solidFill>
                <a:schemeClr val="tx1"/>
              </a:solidFill>
              <a:latin typeface="仿宋" panose="02010609060101010101" charset="-122"/>
              <a:ea typeface="仿宋" panose="02010609060101010101" charset="-122"/>
              <a:cs typeface="仿宋" panose="02010609060101010101" charset="-122"/>
            </a:endParaRPr>
          </a:p>
        </p:txBody>
      </p:sp>
      <p:sp>
        <p:nvSpPr>
          <p:cNvPr id="2" name="标题 1"/>
          <p:cNvSpPr>
            <a:spLocks noGrp="1"/>
          </p:cNvSpPr>
          <p:nvPr>
            <p:ph type="title"/>
          </p:nvPr>
        </p:nvSpPr>
        <p:spPr>
          <a:xfrm>
            <a:off x="98425" y="128905"/>
            <a:ext cx="9045575" cy="755650"/>
          </a:xfrm>
        </p:spPr>
        <p:txBody>
          <a:bodyPr/>
          <a:p>
            <a:r>
              <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rPr>
              <a:t>三、动作技能发展的特点及其规律</a:t>
            </a:r>
            <a:endPar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down)">
                                      <p:cBhvr>
                                        <p:cTn id="16" dur="500"/>
                                        <p:tgtEl>
                                          <p:spTgt spid="4">
                                            <p:txEl>
                                              <p:pRg st="0" end="0"/>
                                            </p:txEl>
                                          </p:spTgt>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wipe(down)">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4" grpId="0" build="p"/>
      <p:bldP spid="3" grpId="1" build="p"/>
      <p:bldP spid="4"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81965" y="1477010"/>
            <a:ext cx="3230880" cy="398780"/>
          </a:xfrm>
          <a:prstGeom prst="rect">
            <a:avLst/>
          </a:prstGeom>
          <a:noFill/>
        </p:spPr>
        <p:txBody>
          <a:bodyPr wrap="none" rtlCol="0" anchor="t">
            <a:spAutoFit/>
          </a:bodyPr>
          <a:lstStyle/>
          <a:p>
            <a:pPr marR="0" defTabSz="914400" eaLnBrk="1" hangingPunct="1">
              <a:buClrTx/>
              <a:buSzTx/>
              <a:buFontTx/>
              <a:defRPr/>
            </a:pPr>
            <a:r>
              <a:rPr lang="zh-CN" altLang="zh-CN" sz="2000" noProof="0" dirty="0">
                <a:solidFill>
                  <a:schemeClr val="accent1">
                    <a:lumMod val="75000"/>
                  </a:schemeClr>
                </a:solidFill>
                <a:latin typeface="黑体" panose="02010609060101010101" charset="-122"/>
                <a:ea typeface="黑体" panose="02010609060101010101" charset="-122"/>
                <a:sym typeface="+mn-ea"/>
              </a:rPr>
              <a:t>（</a:t>
            </a:r>
            <a:r>
              <a:rPr lang="zh-CN" altLang="en-US" sz="2000" noProof="0" dirty="0">
                <a:solidFill>
                  <a:schemeClr val="accent1">
                    <a:lumMod val="75000"/>
                  </a:schemeClr>
                </a:solidFill>
                <a:latin typeface="黑体" panose="02010609060101010101" charset="-122"/>
                <a:ea typeface="黑体" panose="02010609060101010101" charset="-122"/>
                <a:sym typeface="+mn-ea"/>
              </a:rPr>
              <a:t>三</a:t>
            </a:r>
            <a:r>
              <a:rPr lang="zh-CN" altLang="zh-CN" sz="2000" noProof="0" dirty="0">
                <a:solidFill>
                  <a:schemeClr val="accent1">
                    <a:lumMod val="75000"/>
                  </a:schemeClr>
                </a:solidFill>
                <a:latin typeface="黑体" panose="02010609060101010101" charset="-122"/>
                <a:ea typeface="黑体" panose="02010609060101010101" charset="-122"/>
                <a:sym typeface="+mn-ea"/>
              </a:rPr>
              <a:t>）动作技能发展的规律</a:t>
            </a:r>
            <a:endParaRPr lang="zh-CN" altLang="en-US" sz="2000">
              <a:latin typeface="黑体" panose="02010609060101010101" charset="-122"/>
              <a:ea typeface="黑体" panose="02010609060101010101" charset="-122"/>
            </a:endParaRPr>
          </a:p>
        </p:txBody>
      </p:sp>
      <p:sp>
        <p:nvSpPr>
          <p:cNvPr id="7" name="文本框 6"/>
          <p:cNvSpPr txBox="1"/>
          <p:nvPr/>
        </p:nvSpPr>
        <p:spPr>
          <a:xfrm>
            <a:off x="527685" y="1856105"/>
            <a:ext cx="7773035" cy="2861310"/>
          </a:xfrm>
          <a:prstGeom prst="rect">
            <a:avLst/>
          </a:prstGeom>
          <a:noFill/>
        </p:spPr>
        <p:txBody>
          <a:bodyPr wrap="square" rtlCol="0" anchor="t">
            <a:spAutoFit/>
          </a:bodyPr>
          <a:lstStyle/>
          <a:p>
            <a:pPr marR="0" indent="612140"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幼儿的动作发展是在大脑和神经系统、骨骼肌肉控制下进行的，因此幼儿的动作发展和幼儿的身体发展，大脑和神经系统的发展密切相关。幼儿的动作技能发展有以下规律：</a:t>
            </a:r>
            <a:endParaRPr lang="en-US" altLang="zh-CN" sz="2000" dirty="0">
              <a:latin typeface="仿宋" panose="02010609060101010101" charset="-122"/>
              <a:ea typeface="仿宋" panose="02010609060101010101" charset="-122"/>
              <a:cs typeface="仿宋" panose="02010609060101010101" charset="-122"/>
              <a:sym typeface="+mn-ea"/>
            </a:endParaRPr>
          </a:p>
          <a:p>
            <a:pPr marR="0" indent="612140" defTabSz="914400" eaLnBrk="1" hangingPunct="1">
              <a:lnSpc>
                <a:spcPct val="150000"/>
              </a:lnSpc>
              <a:buClrTx/>
              <a:buSzTx/>
              <a:buFontTx/>
              <a:defRPr/>
            </a:pPr>
            <a:r>
              <a:rPr lang="en-US" altLang="zh-CN" sz="2000" b="1" noProof="0" dirty="0">
                <a:latin typeface="仿宋" panose="02010609060101010101" charset="-122"/>
                <a:ea typeface="仿宋" panose="02010609060101010101" charset="-122"/>
                <a:cs typeface="仿宋" panose="02010609060101010101" charset="-122"/>
                <a:sym typeface="+mn-ea"/>
              </a:rPr>
              <a:t>1</a:t>
            </a:r>
            <a:r>
              <a:rPr lang="zh-CN" altLang="zh-CN" sz="2000" b="1" noProof="0" dirty="0">
                <a:latin typeface="仿宋" panose="02010609060101010101" charset="-122"/>
                <a:ea typeface="仿宋" panose="02010609060101010101" charset="-122"/>
                <a:cs typeface="仿宋" panose="02010609060101010101" charset="-122"/>
                <a:sym typeface="+mn-ea"/>
              </a:rPr>
              <a:t>．从上至下</a:t>
            </a:r>
            <a:r>
              <a:rPr lang="zh-CN" altLang="zh-CN" sz="2000" noProof="0" dirty="0">
                <a:latin typeface="仿宋" panose="02010609060101010101" charset="-122"/>
                <a:ea typeface="仿宋" panose="02010609060101010101" charset="-122"/>
                <a:cs typeface="仿宋" panose="02010609060101010101" charset="-122"/>
                <a:sym typeface="+mn-ea"/>
              </a:rPr>
              <a:t>：儿童最早发展的动作是头部动作，其次是躯干动作，最后是脚的动作。任何一个儿童的动作发展总是沿着</a:t>
            </a:r>
            <a:r>
              <a:rPr lang="zh-CN" altLang="en-US" sz="2000" noProof="0" dirty="0">
                <a:latin typeface="仿宋" panose="02010609060101010101" charset="-122"/>
                <a:ea typeface="仿宋" panose="02010609060101010101" charset="-122"/>
                <a:cs typeface="仿宋" panose="02010609060101010101" charset="-122"/>
                <a:sym typeface="+mn-ea"/>
              </a:rPr>
              <a:t>抬头</a:t>
            </a:r>
            <a:r>
              <a:rPr lang="zh-CN" altLang="zh-CN" sz="2000" noProof="0" dirty="0">
                <a:latin typeface="仿宋" panose="02010609060101010101" charset="-122"/>
                <a:ea typeface="仿宋" panose="02010609060101010101" charset="-122"/>
                <a:cs typeface="仿宋" panose="02010609060101010101" charset="-122"/>
                <a:sym typeface="+mn-ea"/>
              </a:rPr>
              <a:t>－</a:t>
            </a:r>
            <a:r>
              <a:rPr lang="zh-CN" altLang="en-US" sz="2000" noProof="0" dirty="0">
                <a:latin typeface="仿宋" panose="02010609060101010101" charset="-122"/>
                <a:ea typeface="仿宋" panose="02010609060101010101" charset="-122"/>
                <a:cs typeface="仿宋" panose="02010609060101010101" charset="-122"/>
                <a:sym typeface="+mn-ea"/>
              </a:rPr>
              <a:t>翻身</a:t>
            </a:r>
            <a:r>
              <a:rPr lang="zh-CN" altLang="zh-CN" sz="2000" noProof="0" dirty="0">
                <a:latin typeface="仿宋" panose="02010609060101010101" charset="-122"/>
                <a:ea typeface="仿宋" panose="02010609060101010101" charset="-122"/>
                <a:cs typeface="仿宋" panose="02010609060101010101" charset="-122"/>
                <a:sym typeface="+mn-ea"/>
              </a:rPr>
              <a:t>一坐一爬－站－</a:t>
            </a:r>
            <a:r>
              <a:rPr lang="zh-CN" altLang="en-US" sz="2000" noProof="0" dirty="0">
                <a:latin typeface="仿宋" panose="02010609060101010101" charset="-122"/>
                <a:ea typeface="仿宋" panose="02010609060101010101" charset="-122"/>
                <a:cs typeface="仿宋" panose="02010609060101010101" charset="-122"/>
                <a:sym typeface="+mn-ea"/>
              </a:rPr>
              <a:t>行走</a:t>
            </a:r>
            <a:r>
              <a:rPr lang="zh-CN" altLang="zh-CN" sz="2000" noProof="0" dirty="0">
                <a:latin typeface="仿宋" panose="02010609060101010101" charset="-122"/>
                <a:ea typeface="仿宋" panose="02010609060101010101" charset="-122"/>
                <a:cs typeface="仿宋" panose="02010609060101010101" charset="-122"/>
                <a:sym typeface="+mn-ea"/>
              </a:rPr>
              <a:t>的方向成熟。</a:t>
            </a:r>
            <a:endParaRPr lang="zh-CN" altLang="en-US" sz="2000" dirty="0">
              <a:latin typeface="仿宋" panose="02010609060101010101" charset="-122"/>
              <a:ea typeface="仿宋" panose="02010609060101010101" charset="-122"/>
              <a:cs typeface="仿宋" panose="02010609060101010101" charset="-122"/>
            </a:endParaRPr>
          </a:p>
        </p:txBody>
      </p:sp>
      <p:sp>
        <p:nvSpPr>
          <p:cNvPr id="2" name="标题 1"/>
          <p:cNvSpPr>
            <a:spLocks noGrp="1"/>
          </p:cNvSpPr>
          <p:nvPr/>
        </p:nvSpPr>
        <p:spPr>
          <a:xfrm>
            <a:off x="98425" y="128905"/>
            <a:ext cx="9045575" cy="755650"/>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rPr>
              <a:t>三、动作技能发展的特点及其规律</a:t>
            </a:r>
            <a:endPar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7" grpId="0"/>
      <p:bldP spid="5" grpId="1"/>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65455" y="1616710"/>
            <a:ext cx="8243570" cy="2399665"/>
          </a:xfrm>
          <a:prstGeom prst="rect">
            <a:avLst/>
          </a:prstGeom>
          <a:noFill/>
        </p:spPr>
        <p:txBody>
          <a:bodyPr wrap="square" rtlCol="0">
            <a:spAutoFit/>
          </a:bodyPr>
          <a:lstStyle/>
          <a:p>
            <a:pPr marR="0" indent="612140" defTabSz="914400" eaLnBrk="1" hangingPunct="1">
              <a:lnSpc>
                <a:spcPct val="150000"/>
              </a:lnSpc>
              <a:buClrTx/>
              <a:buSzTx/>
              <a:buFontTx/>
              <a:defRPr/>
            </a:pPr>
            <a:r>
              <a:rPr lang="en-US" altLang="zh-CN" sz="2000" b="1" noProof="0" dirty="0">
                <a:latin typeface="仿宋" panose="02010609060101010101" charset="-122"/>
                <a:ea typeface="仿宋" panose="02010609060101010101" charset="-122"/>
                <a:cs typeface="仿宋" panose="02010609060101010101" charset="-122"/>
                <a:sym typeface="+mn-ea"/>
              </a:rPr>
              <a:t>2</a:t>
            </a:r>
            <a:r>
              <a:rPr lang="zh-CN" altLang="zh-CN" sz="2000" b="1" noProof="0" dirty="0">
                <a:latin typeface="仿宋" panose="02010609060101010101" charset="-122"/>
                <a:ea typeface="仿宋" panose="02010609060101010101" charset="-122"/>
                <a:cs typeface="仿宋" panose="02010609060101010101" charset="-122"/>
                <a:sym typeface="+mn-ea"/>
              </a:rPr>
              <a:t>．由</a:t>
            </a:r>
            <a:r>
              <a:rPr lang="zh-CN" altLang="zh-CN" sz="2000" b="1" noProof="0" dirty="0">
                <a:latin typeface="仿宋" panose="02010609060101010101" charset="-122"/>
                <a:ea typeface="仿宋" panose="02010609060101010101" charset="-122"/>
                <a:cs typeface="仿宋" panose="02010609060101010101" charset="-122"/>
                <a:sym typeface="+mn-ea"/>
              </a:rPr>
              <a:t>近而远</a:t>
            </a:r>
            <a:r>
              <a:rPr lang="zh-CN" altLang="zh-CN" sz="2000" noProof="0" dirty="0">
                <a:latin typeface="仿宋" panose="02010609060101010101" charset="-122"/>
                <a:ea typeface="仿宋" panose="02010609060101010101" charset="-122"/>
                <a:cs typeface="仿宋" panose="02010609060101010101" charset="-122"/>
                <a:sym typeface="+mn-ea"/>
              </a:rPr>
              <a:t>。发展从身体的中部开始，越接近躯干的部位动作发展越早，而远离身体躯干的肢端动作发展较迟。</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eaLnBrk="1" hangingPunct="1">
              <a:lnSpc>
                <a:spcPct val="150000"/>
              </a:lnSpc>
              <a:buClrTx/>
              <a:buSzTx/>
              <a:buFontTx/>
              <a:defRPr/>
            </a:pPr>
            <a:r>
              <a:rPr lang="en-US" altLang="zh-CN" sz="2000" b="1" noProof="0" dirty="0">
                <a:latin typeface="仿宋" panose="02010609060101010101" charset="-122"/>
                <a:ea typeface="仿宋" panose="02010609060101010101" charset="-122"/>
                <a:cs typeface="仿宋" panose="02010609060101010101" charset="-122"/>
                <a:sym typeface="+mn-ea"/>
              </a:rPr>
              <a:t>3</a:t>
            </a:r>
            <a:r>
              <a:rPr lang="zh-CN" altLang="zh-CN" sz="2000" b="1" noProof="0" dirty="0">
                <a:latin typeface="仿宋" panose="02010609060101010101" charset="-122"/>
                <a:ea typeface="仿宋" panose="02010609060101010101" charset="-122"/>
                <a:cs typeface="仿宋" panose="02010609060101010101" charset="-122"/>
                <a:sym typeface="+mn-ea"/>
              </a:rPr>
              <a:t>．由粗到细（由大到小）</a:t>
            </a:r>
            <a:r>
              <a:rPr lang="zh-CN" altLang="zh-CN" sz="2000" noProof="0" dirty="0">
                <a:latin typeface="仿宋" panose="02010609060101010101" charset="-122"/>
                <a:ea typeface="仿宋" panose="02010609060101010101" charset="-122"/>
                <a:cs typeface="仿宋" panose="02010609060101010101" charset="-122"/>
                <a:sym typeface="+mn-ea"/>
              </a:rPr>
              <a:t>。大肌肉、大幅度的粗动作先发展，小肌肉的精细动作随后发展。随着神经系统和肌肉的发育，儿童开始学会控制身体各部位的小肌肉的动作。</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4" name="标题 1"/>
          <p:cNvSpPr>
            <a:spLocks noGrp="1"/>
          </p:cNvSpPr>
          <p:nvPr/>
        </p:nvSpPr>
        <p:spPr>
          <a:xfrm>
            <a:off x="98425" y="128905"/>
            <a:ext cx="9045575" cy="755650"/>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rPr>
              <a:t>三、动作技能发展的特点及其规律</a:t>
            </a:r>
            <a:endParaRPr lang="zh-CN" altLang="zh-CN" sz="2400" noProof="0" dirty="0">
              <a:ln>
                <a:noFill/>
              </a:ln>
              <a:solidFill>
                <a:srgbClr val="000000"/>
              </a:solidFill>
              <a:effectLst/>
              <a:uLnTx/>
              <a:uFillTx/>
              <a:latin typeface="黑体" panose="02010609060101010101" charset="-122"/>
              <a:ea typeface="黑体" panose="02010609060101010101"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979035" y="2715895"/>
            <a:ext cx="402145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任务二</a:t>
            </a: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 </a:t>
            </a:r>
            <a:endPar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ctr">
              <a:lnSpc>
                <a:spcPct val="160000"/>
              </a:lnSpc>
            </a:pP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幼儿动作技能的教育指导</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298450" y="267335"/>
            <a:ext cx="5080000" cy="52197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一、幼儿动作技能发展的价值</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
        <p:nvSpPr>
          <p:cNvPr id="4" name="文本框 3"/>
          <p:cNvSpPr txBox="1"/>
          <p:nvPr/>
        </p:nvSpPr>
        <p:spPr bwMode="auto">
          <a:xfrm>
            <a:off x="370205" y="1656080"/>
            <a:ext cx="8329295" cy="2861310"/>
          </a:xfrm>
          <a:prstGeom prst="rect">
            <a:avLst/>
          </a:prstGeom>
          <a:noFill/>
        </p:spPr>
        <p:txBody>
          <a:bodyPr wrap="square" rtlCol="0">
            <a:spAutoFit/>
          </a:bodyPr>
          <a:lstStyle/>
          <a:p>
            <a:pPr marL="0" lvl="0" indent="0" algn="l" eaLnBrk="1" hangingPunct="1">
              <a:lnSpc>
                <a:spcPct val="150000"/>
              </a:lnSpc>
              <a:spcBef>
                <a:spcPct val="0"/>
              </a:spcBef>
              <a:buFont typeface="Arial" panose="020B0604020202020204" pitchFamily="34" charset="0"/>
              <a:buNone/>
            </a:pPr>
            <a:r>
              <a:rPr lang="zh-CN" altLang="zh-CN" sz="2000" b="1" dirty="0">
                <a:solidFill>
                  <a:schemeClr val="tx1"/>
                </a:solidFill>
                <a:latin typeface="黑体" panose="02010609060101010101" charset="-122"/>
                <a:ea typeface="黑体" panose="02010609060101010101" charset="-122"/>
                <a:cs typeface="仿宋" panose="02010609060101010101" charset="-122"/>
                <a:sym typeface="+mn-ea"/>
              </a:rPr>
              <a:t>（一）促进幼儿体格的健康发展</a:t>
            </a:r>
            <a:endParaRPr lang="zh-CN" altLang="zh-CN" sz="2000" b="1" dirty="0">
              <a:solidFill>
                <a:schemeClr val="tx1"/>
              </a:solidFill>
              <a:latin typeface="黑体" panose="02010609060101010101" charset="-122"/>
              <a:ea typeface="黑体" panose="02010609060101010101" charset="-122"/>
              <a:cs typeface="仿宋" panose="02010609060101010101" charset="-122"/>
            </a:endParaRPr>
          </a:p>
          <a:p>
            <a:pPr marL="0" lvl="0" indent="0" algn="l" eaLnBrk="1" hangingPunct="1">
              <a:lnSpc>
                <a:spcPct val="150000"/>
              </a:lnSpc>
              <a:spcBef>
                <a:spcPct val="0"/>
              </a:spcBef>
              <a:buFont typeface="Arial" panose="020B0604020202020204" pitchFamily="34" charset="0"/>
              <a:buNone/>
            </a:pPr>
            <a:r>
              <a:rPr lang="zh-CN" altLang="zh-CN" sz="2000" b="1" dirty="0">
                <a:solidFill>
                  <a:schemeClr val="tx1"/>
                </a:solidFill>
                <a:latin typeface="黑体" panose="02010609060101010101" charset="-122"/>
                <a:ea typeface="黑体" panose="02010609060101010101" charset="-122"/>
                <a:cs typeface="仿宋" panose="02010609060101010101" charset="-122"/>
                <a:sym typeface="+mn-ea"/>
              </a:rPr>
              <a:t>（二）促进幼儿心理的良性发展</a:t>
            </a:r>
            <a:endParaRPr lang="zh-CN" altLang="zh-CN" sz="2000" b="1" dirty="0">
              <a:solidFill>
                <a:schemeClr val="tx1"/>
              </a:solidFill>
              <a:latin typeface="仿宋" panose="02010609060101010101" charset="-122"/>
              <a:ea typeface="仿宋" panose="02010609060101010101" charset="-122"/>
              <a:cs typeface="仿宋" panose="02010609060101010101" charset="-122"/>
            </a:endParaRPr>
          </a:p>
          <a:p>
            <a:pPr marL="0" lvl="0" indent="0" algn="l"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    1</a:t>
            </a:r>
            <a:r>
              <a:rPr lang="zh-CN" altLang="zh-CN" sz="2000" dirty="0">
                <a:latin typeface="仿宋" panose="02010609060101010101" charset="-122"/>
                <a:ea typeface="仿宋" panose="02010609060101010101" charset="-122"/>
                <a:cs typeface="仿宋" panose="02010609060101010101" charset="-122"/>
                <a:sym typeface="+mn-ea"/>
              </a:rPr>
              <a:t>．促进幼儿个性的健康发展</a:t>
            </a:r>
            <a:endParaRPr lang="zh-CN" altLang="zh-CN" sz="2000" dirty="0">
              <a:latin typeface="仿宋" panose="02010609060101010101" charset="-122"/>
              <a:ea typeface="仿宋" panose="02010609060101010101" charset="-122"/>
              <a:cs typeface="仿宋" panose="02010609060101010101" charset="-122"/>
            </a:endParaRPr>
          </a:p>
          <a:p>
            <a:pPr marL="0" lvl="0" indent="0" algn="l"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    2</a:t>
            </a:r>
            <a:r>
              <a:rPr lang="zh-CN" altLang="zh-CN" sz="2000" dirty="0">
                <a:latin typeface="仿宋" panose="02010609060101010101" charset="-122"/>
                <a:ea typeface="仿宋" panose="02010609060101010101" charset="-122"/>
                <a:cs typeface="仿宋" panose="02010609060101010101" charset="-122"/>
                <a:sym typeface="+mn-ea"/>
              </a:rPr>
              <a:t>．促进幼儿认知的全面发展</a:t>
            </a:r>
            <a:br>
              <a:rPr lang="en-US" altLang="zh-CN" sz="2000" dirty="0">
                <a:latin typeface="仿宋" panose="02010609060101010101" charset="-122"/>
                <a:ea typeface="仿宋" panose="02010609060101010101" charset="-122"/>
                <a:cs typeface="仿宋" panose="02010609060101010101" charset="-122"/>
                <a:sym typeface="+mn-ea"/>
              </a:rPr>
            </a:br>
            <a:r>
              <a:rPr lang="en-US" altLang="zh-CN" sz="2000" dirty="0">
                <a:latin typeface="仿宋" panose="02010609060101010101" charset="-122"/>
                <a:ea typeface="仿宋" panose="02010609060101010101" charset="-122"/>
                <a:cs typeface="仿宋" panose="02010609060101010101" charset="-122"/>
                <a:sym typeface="+mn-ea"/>
              </a:rPr>
              <a:t>   </a:t>
            </a:r>
            <a:r>
              <a:rPr lang="zh-CN" altLang="zh-CN" sz="2000" dirty="0">
                <a:latin typeface="仿宋" panose="02010609060101010101" charset="-122"/>
                <a:ea typeface="仿宋" panose="02010609060101010101" charset="-122"/>
                <a:cs typeface="仿宋" panose="02010609060101010101" charset="-122"/>
                <a:sym typeface="+mn-ea"/>
              </a:rPr>
              <a:t>健康的身体以及协调发展的运动技能为认知能力的发展提供了重要的基础。</a:t>
            </a:r>
            <a:endParaRPr lang="zh-CN" altLang="en-US"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286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22860" y="247015"/>
            <a:ext cx="6481445" cy="478155"/>
          </a:xfrm>
          <a:prstGeom prst="rect">
            <a:avLst/>
          </a:prstGeom>
          <a:noFill/>
        </p:spPr>
        <p:txBody>
          <a:bodyPr wrap="square" rtlCol="0">
            <a:spAutoFit/>
          </a:bodyPr>
          <a:lstStyle/>
          <a:p>
            <a:pPr>
              <a:lnSpc>
                <a:spcPct val="90000"/>
              </a:lnSpc>
              <a:buClrTx/>
              <a:buSzTx/>
              <a:buFontTx/>
            </a:pPr>
            <a:r>
              <a:rPr lang="zh-CN" altLang="zh-CN" sz="2800" b="1" noProof="0" dirty="0">
                <a:ln>
                  <a:noFill/>
                </a:ln>
                <a:solidFill>
                  <a:srgbClr val="000000"/>
                </a:solidFill>
                <a:effectLst/>
                <a:uLnTx/>
                <a:uFillTx/>
                <a:latin typeface="黑体" panose="02010609060101010101" charset="-122"/>
                <a:ea typeface="黑体" panose="02010609060101010101" charset="-122"/>
                <a:sym typeface="+mn-ea"/>
              </a:rPr>
              <a:t>二、影响幼儿动作技能发展的主要因素</a:t>
            </a:r>
            <a:endParaRPr lang="zh-CN" altLang="zh-CN" sz="2800" b="1" noProof="0" dirty="0">
              <a:ln>
                <a:noFill/>
              </a:ln>
              <a:solidFill>
                <a:srgbClr val="000000"/>
              </a:solidFill>
              <a:effectLst/>
              <a:uLnTx/>
              <a:uFillTx/>
              <a:latin typeface="黑体" panose="02010609060101010101" charset="-122"/>
              <a:ea typeface="黑体" panose="02010609060101010101" charset="-122"/>
              <a:cs typeface="仿宋_GB2312" panose="02010609030101010101" charset="-122"/>
              <a:sym typeface="+mn-ea"/>
            </a:endParaRPr>
          </a:p>
        </p:txBody>
      </p:sp>
      <p:sp>
        <p:nvSpPr>
          <p:cNvPr id="4" name="文本框 3"/>
          <p:cNvSpPr txBox="1"/>
          <p:nvPr/>
        </p:nvSpPr>
        <p:spPr>
          <a:xfrm>
            <a:off x="2675890" y="1649095"/>
            <a:ext cx="5996940" cy="1783715"/>
          </a:xfrm>
          <a:prstGeom prst="rect">
            <a:avLst/>
          </a:prstGeom>
          <a:noFill/>
        </p:spPr>
        <p:txBody>
          <a:bodyPr wrap="square" rtlCol="0" anchor="t">
            <a:spAutoFit/>
          </a:bodyPr>
          <a:lstStyle/>
          <a:p>
            <a:pPr marR="0" defTabSz="914400" eaLnBrk="1" hangingPunct="1">
              <a:buClrTx/>
              <a:buSzTx/>
              <a:buFontTx/>
              <a:defRPr/>
            </a:pPr>
            <a:r>
              <a:rPr lang="en-US" altLang="zh-CN" sz="2000" b="1" noProof="0" dirty="0">
                <a:solidFill>
                  <a:schemeClr val="accent1">
                    <a:lumMod val="75000"/>
                  </a:schemeClr>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chemeClr val="tx1"/>
                </a:solidFill>
                <a:latin typeface="黑体" panose="02010609060101010101" charset="-122"/>
                <a:ea typeface="黑体" panose="02010609060101010101" charset="-122"/>
                <a:cs typeface="仿宋" panose="02010609060101010101" charset="-122"/>
                <a:sym typeface="+mn-ea"/>
              </a:rPr>
              <a:t>（一）影响幼儿动作技能形成的内部因素</a:t>
            </a:r>
            <a:endParaRPr kumimoji="0" lang="en-US" altLang="zh-CN" sz="2000" b="1" kern="1200" cap="none" spc="0" normalizeH="0" baseline="0" noProof="0" dirty="0">
              <a:solidFill>
                <a:schemeClr val="tx1"/>
              </a:solidFill>
              <a:latin typeface="仿宋" panose="02010609060101010101" charset="-122"/>
              <a:ea typeface="仿宋" panose="02010609060101010101" charset="-122"/>
              <a:cs typeface="仿宋" panose="02010609060101010101" charset="-122"/>
            </a:endParaRPr>
          </a:p>
          <a:p>
            <a:pPr marR="0" indent="508000" algn="just" defTabSz="914400" fontAlgn="auto">
              <a:lnSpc>
                <a:spcPct val="150000"/>
              </a:lnSpc>
              <a:buClrTx/>
              <a:buSzTx/>
              <a:buFontTx/>
              <a:defRPr/>
              <a:extLst>
                <a:ext uri="{35155182-B16C-46BC-9424-99874614C6A1}">
                  <wpsdc:indentchars xmlns:wpsdc="http://www.wps.cn/officeDocument/2017/drawingmlCustomData" val="200" checksum="282533468"/>
                </a:ext>
              </a:extLst>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成熟与经验。</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508000" algn="just" defTabSz="914400" fontAlgn="auto">
              <a:lnSpc>
                <a:spcPct val="150000"/>
              </a:lnSpc>
              <a:buClrTx/>
              <a:buSzTx/>
              <a:buFontTx/>
              <a:defRPr/>
              <a:extLst>
                <a:ext uri="{35155182-B16C-46BC-9424-99874614C6A1}">
                  <wpsdc:indentchars xmlns:wpsdc="http://www.wps.cn/officeDocument/2017/drawingmlCustomData" val="200" checksum="282533468"/>
                </a:ext>
              </a:extLst>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2.</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智力。</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508000" algn="just" defTabSz="914400" fontAlgn="auto">
              <a:lnSpc>
                <a:spcPct val="150000"/>
              </a:lnSpc>
              <a:buClrTx/>
              <a:buSzTx/>
              <a:buFontTx/>
              <a:defRPr/>
              <a:extLst>
                <a:ext uri="{35155182-B16C-46BC-9424-99874614C6A1}">
                  <wpsdc:indentchars xmlns:wpsdc="http://www.wps.cn/officeDocument/2017/drawingmlCustomData" val="200" checksum="282533468"/>
                </a:ext>
              </a:extLst>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3.</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个性。</a:t>
            </a:r>
            <a:endPar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endParaRPr>
          </a:p>
        </p:txBody>
      </p:sp>
      <p:sp>
        <p:nvSpPr>
          <p:cNvPr id="5" name="文本框 4"/>
          <p:cNvSpPr txBox="1"/>
          <p:nvPr/>
        </p:nvSpPr>
        <p:spPr>
          <a:xfrm>
            <a:off x="2607945" y="3540760"/>
            <a:ext cx="5415915" cy="398780"/>
          </a:xfrm>
          <a:prstGeom prst="rect">
            <a:avLst/>
          </a:prstGeom>
          <a:noFill/>
        </p:spPr>
        <p:txBody>
          <a:bodyPr wrap="square" rtlCol="0" anchor="t">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zh-CN" sz="2000" b="1"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 </a:t>
            </a:r>
            <a:r>
              <a:rPr lang="zh-CN" altLang="en-US" sz="2000" b="1"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（二）影响幼儿动作技能形成的外部因素</a:t>
            </a:r>
            <a:endParaRPr lang="zh-CN" altLang="en-US" sz="2000" b="1"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7" name="图片 6" descr="d24a09419e0521e95382e36517cdd71e"/>
          <p:cNvPicPr>
            <a:picLocks noChangeAspect="1"/>
          </p:cNvPicPr>
          <p:nvPr/>
        </p:nvPicPr>
        <p:blipFill>
          <a:blip r:embed="rId1"/>
          <a:srcRect l="25950" t="10659" r="22038"/>
          <a:stretch>
            <a:fillRect/>
          </a:stretch>
        </p:blipFill>
        <p:spPr>
          <a:xfrm>
            <a:off x="395605" y="1403985"/>
            <a:ext cx="2411095" cy="3340100"/>
          </a:xfrm>
          <a:custGeom>
            <a:avLst/>
            <a:gdLst/>
            <a:ahLst/>
            <a:cxnLst>
              <a:cxn ang="3">
                <a:pos x="hc" y="t"/>
              </a:cxn>
              <a:cxn ang="cd2">
                <a:pos x="l" y="vc"/>
              </a:cxn>
              <a:cxn ang="cd4">
                <a:pos x="hc" y="b"/>
              </a:cxn>
              <a:cxn ang="0">
                <a:pos x="r" y="vc"/>
              </a:cxn>
            </a:cxnLst>
            <a:rect l="l" t="t" r="r" b="b"/>
            <a:pathLst>
              <a:path w="6953" h="9631">
                <a:moveTo>
                  <a:pt x="0" y="0"/>
                </a:moveTo>
                <a:lnTo>
                  <a:pt x="6953" y="0"/>
                </a:lnTo>
                <a:lnTo>
                  <a:pt x="6953" y="843"/>
                </a:lnTo>
                <a:lnTo>
                  <a:pt x="5631" y="843"/>
                </a:lnTo>
                <a:lnTo>
                  <a:pt x="5631" y="4338"/>
                </a:lnTo>
                <a:lnTo>
                  <a:pt x="6953" y="4338"/>
                </a:lnTo>
                <a:lnTo>
                  <a:pt x="6953" y="6224"/>
                </a:lnTo>
                <a:lnTo>
                  <a:pt x="5886" y="6768"/>
                </a:lnTo>
                <a:lnTo>
                  <a:pt x="6589" y="8148"/>
                </a:lnTo>
                <a:lnTo>
                  <a:pt x="6953" y="7963"/>
                </a:lnTo>
                <a:lnTo>
                  <a:pt x="6953" y="9631"/>
                </a:lnTo>
                <a:lnTo>
                  <a:pt x="0" y="9631"/>
                </a:lnTo>
                <a:lnTo>
                  <a:pt x="0" y="0"/>
                </a:ln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0"/>
                                        </p:tgtEl>
                                        <p:attrNameLst>
                                          <p:attrName>style.visibility</p:attrName>
                                        </p:attrNameLst>
                                      </p:cBhvr>
                                      <p:to>
                                        <p:strVal val="visible"/>
                                      </p:to>
                                    </p:set>
                                    <p:anim calcmode="lin" valueType="num">
                                      <p:cBhvr additive="base">
                                        <p:cTn id="10" dur="500" fill="hold"/>
                                        <p:tgtEl>
                                          <p:spTgt spid="100"/>
                                        </p:tgtEl>
                                        <p:attrNameLst>
                                          <p:attrName>ppt_x</p:attrName>
                                        </p:attrNameLst>
                                      </p:cBhvr>
                                      <p:tavLst>
                                        <p:tav tm="0">
                                          <p:val>
                                            <p:strVal val="0-#ppt_w/2"/>
                                          </p:val>
                                        </p:tav>
                                        <p:tav tm="100000">
                                          <p:val>
                                            <p:strVal val="#ppt_x"/>
                                          </p:val>
                                        </p:tav>
                                      </p:tavLst>
                                    </p:anim>
                                    <p:anim calcmode="lin" valueType="num">
                                      <p:cBhvr additive="base">
                                        <p:cTn id="11"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35560" y="196215"/>
            <a:ext cx="6259195" cy="52197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b="1" noProof="0" dirty="0">
                <a:ln>
                  <a:noFill/>
                </a:ln>
                <a:solidFill>
                  <a:srgbClr val="000000"/>
                </a:solidFill>
                <a:effectLst/>
                <a:uLnTx/>
                <a:uFillTx/>
                <a:latin typeface="黑体" panose="02010609060101010101" charset="-122"/>
                <a:ea typeface="黑体" panose="02010609060101010101" charset="-122"/>
                <a:sym typeface="+mn-ea"/>
              </a:rPr>
              <a:t>三、幼儿动作技能形成和发展的过程</a:t>
            </a:r>
            <a:r>
              <a:rPr lang="en-US" altLang="zh-CN" sz="2800" b="1" noProof="0" dirty="0">
                <a:ln>
                  <a:noFill/>
                </a:ln>
                <a:solidFill>
                  <a:srgbClr val="000000"/>
                </a:solidFill>
                <a:effectLst/>
                <a:uLnTx/>
                <a:uFillTx/>
                <a:sym typeface="+mn-ea"/>
              </a:rPr>
              <a:t> </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
        <p:nvSpPr>
          <p:cNvPr id="2" name="文本框 1"/>
          <p:cNvSpPr txBox="1"/>
          <p:nvPr/>
        </p:nvSpPr>
        <p:spPr bwMode="auto">
          <a:xfrm>
            <a:off x="497840" y="1136650"/>
            <a:ext cx="8138795" cy="3784600"/>
          </a:xfrm>
          <a:prstGeom prst="rect">
            <a:avLst/>
          </a:prstGeom>
          <a:noFill/>
        </p:spPr>
        <p:txBody>
          <a:bodyPr wrap="square" rtlCol="0">
            <a:spAutoFit/>
          </a:bodyPr>
          <a:lstStyle/>
          <a:p>
            <a:pPr marL="0" lvl="0" indent="0" fontAlgn="auto">
              <a:lnSpc>
                <a:spcPct val="150000"/>
              </a:lnSpc>
              <a:spcBef>
                <a:spcPct val="0"/>
              </a:spcBef>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1</a:t>
            </a:r>
            <a:r>
              <a:rPr lang="zh-CN" altLang="zh-CN" sz="2000" b="1" dirty="0">
                <a:latin typeface="黑体" panose="02010609060101010101" charset="-122"/>
                <a:ea typeface="黑体" panose="02010609060101010101" charset="-122"/>
                <a:cs typeface="黑体" panose="02010609060101010101" charset="-122"/>
                <a:sym typeface="+mn-ea"/>
              </a:rPr>
              <a:t>．定向阶段</a:t>
            </a:r>
            <a:r>
              <a:rPr lang="en-US" altLang="zh-CN" sz="2000" b="1" dirty="0">
                <a:latin typeface="黑体" panose="02010609060101010101" charset="-122"/>
                <a:ea typeface="黑体" panose="02010609060101010101" charset="-122"/>
                <a:cs typeface="黑体" panose="02010609060101010101" charset="-122"/>
                <a:sym typeface="+mn-ea"/>
              </a:rPr>
              <a:t> </a:t>
            </a:r>
            <a:endParaRPr lang="zh-CN" altLang="zh-CN" sz="2000" b="1" dirty="0">
              <a:latin typeface="黑体" panose="02010609060101010101" charset="-122"/>
              <a:ea typeface="黑体" panose="02010609060101010101" charset="-122"/>
              <a:cs typeface="黑体" panose="02010609060101010101" charset="-122"/>
            </a:endParaRPr>
          </a:p>
          <a:p>
            <a:pPr marL="0" lvl="0" indent="0" fontAlgn="auto">
              <a:lnSpc>
                <a:spcPct val="150000"/>
              </a:lnSpc>
              <a:spcBef>
                <a:spcPct val="0"/>
              </a:spcBef>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2</a:t>
            </a:r>
            <a:r>
              <a:rPr lang="zh-CN" altLang="zh-CN" sz="2000" b="1" dirty="0">
                <a:latin typeface="黑体" panose="02010609060101010101" charset="-122"/>
                <a:ea typeface="黑体" panose="02010609060101010101" charset="-122"/>
                <a:cs typeface="黑体" panose="02010609060101010101" charset="-122"/>
                <a:sym typeface="+mn-ea"/>
              </a:rPr>
              <a:t>．模仿阶段</a:t>
            </a:r>
            <a:r>
              <a:rPr lang="en-US" altLang="zh-CN" sz="2000" b="1" dirty="0">
                <a:latin typeface="黑体" panose="02010609060101010101" charset="-122"/>
                <a:ea typeface="黑体" panose="02010609060101010101" charset="-122"/>
                <a:cs typeface="黑体" panose="02010609060101010101" charset="-122"/>
                <a:sym typeface="+mn-ea"/>
              </a:rPr>
              <a:t> </a:t>
            </a:r>
            <a:endParaRPr lang="zh-CN" altLang="zh-CN" sz="2000" b="1" dirty="0">
              <a:latin typeface="黑体" panose="02010609060101010101" charset="-122"/>
              <a:ea typeface="黑体" panose="02010609060101010101" charset="-122"/>
              <a:cs typeface="黑体" panose="02010609060101010101" charset="-122"/>
            </a:endParaRPr>
          </a:p>
          <a:p>
            <a:pPr marL="0" lvl="0" indent="0" fontAlgn="auto">
              <a:lnSpc>
                <a:spcPct val="150000"/>
              </a:lnSpc>
              <a:spcBef>
                <a:spcPct val="0"/>
              </a:spcBef>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3</a:t>
            </a:r>
            <a:r>
              <a:rPr lang="zh-CN" altLang="zh-CN" sz="2000" b="1" dirty="0">
                <a:latin typeface="黑体" panose="02010609060101010101" charset="-122"/>
                <a:ea typeface="黑体" panose="02010609060101010101" charset="-122"/>
                <a:cs typeface="黑体" panose="02010609060101010101" charset="-122"/>
                <a:sym typeface="+mn-ea"/>
              </a:rPr>
              <a:t>．整合阶段</a:t>
            </a:r>
            <a:r>
              <a:rPr lang="en-US" altLang="zh-CN" sz="2000" b="1" dirty="0">
                <a:latin typeface="黑体" panose="02010609060101010101" charset="-122"/>
                <a:ea typeface="黑体" panose="02010609060101010101" charset="-122"/>
                <a:cs typeface="黑体" panose="02010609060101010101" charset="-122"/>
                <a:sym typeface="+mn-ea"/>
              </a:rPr>
              <a:t> </a:t>
            </a:r>
            <a:endParaRPr lang="zh-CN" altLang="zh-CN" sz="2000" b="1" dirty="0">
              <a:latin typeface="黑体" panose="02010609060101010101" charset="-122"/>
              <a:ea typeface="黑体" panose="02010609060101010101" charset="-122"/>
              <a:cs typeface="黑体" panose="02010609060101010101" charset="-122"/>
            </a:endParaRPr>
          </a:p>
          <a:p>
            <a:pPr marL="0" lvl="0" indent="0" fontAlgn="auto">
              <a:lnSpc>
                <a:spcPct val="150000"/>
              </a:lnSpc>
              <a:spcBef>
                <a:spcPct val="0"/>
              </a:spcBef>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4</a:t>
            </a:r>
            <a:r>
              <a:rPr lang="zh-CN" altLang="zh-CN" sz="2000" b="1" dirty="0">
                <a:latin typeface="黑体" panose="02010609060101010101" charset="-122"/>
                <a:ea typeface="黑体" panose="02010609060101010101" charset="-122"/>
                <a:cs typeface="黑体" panose="02010609060101010101" charset="-122"/>
                <a:sym typeface="+mn-ea"/>
              </a:rPr>
              <a:t>．熟练阶段</a:t>
            </a:r>
            <a:r>
              <a:rPr lang="en-US" altLang="zh-CN" sz="2000" dirty="0">
                <a:latin typeface="仿宋" panose="02010609060101010101" charset="-122"/>
                <a:ea typeface="仿宋" panose="02010609060101010101" charset="-122"/>
                <a:cs typeface="仿宋" panose="02010609060101010101" charset="-122"/>
                <a:sym typeface="+mn-ea"/>
              </a:rPr>
              <a:t> </a:t>
            </a:r>
            <a:endParaRPr lang="zh-CN" altLang="zh-CN" sz="2000" dirty="0">
              <a:latin typeface="仿宋" panose="02010609060101010101" charset="-122"/>
              <a:ea typeface="仿宋" panose="02010609060101010101" charset="-122"/>
              <a:cs typeface="仿宋" panose="02010609060101010101" charset="-122"/>
            </a:endParaRPr>
          </a:p>
          <a:p>
            <a:pPr marL="0" lvl="0" indent="0" fontAlgn="auto">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    </a:t>
            </a:r>
            <a:r>
              <a:rPr lang="zh-CN" altLang="zh-CN" sz="2000" dirty="0">
                <a:latin typeface="仿宋" panose="02010609060101010101" charset="-122"/>
                <a:ea typeface="仿宋" panose="02010609060101010101" charset="-122"/>
                <a:cs typeface="仿宋" panose="02010609060101010101" charset="-122"/>
                <a:sym typeface="+mn-ea"/>
              </a:rPr>
              <a:t>幼儿动作技能的形成是一个循序渐进的过程。第一、第二阶段是实际再现出动作方式或行为模式（做出所看到的动作）的过程，第二、三阶段把个别动作结合成连贯动作的过程（个别动作一体化），第三、四阶段动作协调准确（完善化、自动化）的过程。</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252095" y="1132205"/>
            <a:ext cx="8576945" cy="378523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6195" y="195580"/>
            <a:ext cx="7199630" cy="607695"/>
          </a:xfrm>
          <a:prstGeom prst="rect">
            <a:avLst/>
          </a:prstGeom>
          <a:noFill/>
        </p:spPr>
        <p:txBody>
          <a:bodyPr wrap="square" rtlCol="0">
            <a:spAutoFit/>
          </a:bodyPr>
          <a:lstStyle/>
          <a:p>
            <a:pPr lvl="0" algn="l">
              <a:lnSpc>
                <a:spcPct val="120000"/>
              </a:lnSpc>
              <a:buClrTx/>
              <a:buSzTx/>
              <a:buFontTx/>
            </a:pPr>
            <a:r>
              <a:rPr lang="zh-CN"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四、幼儿动作技能练习的原则与实践指导</a:t>
            </a:r>
            <a:r>
              <a:rPr lang="en-US"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  </a:t>
            </a:r>
            <a:endParaRPr lang="en-US" altLang="zh-CN" sz="2800" noProof="0" dirty="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255270" y="1537970"/>
            <a:ext cx="3246120" cy="398780"/>
          </a:xfrm>
          <a:prstGeom prst="rect">
            <a:avLst/>
          </a:prstGeom>
          <a:noFill/>
        </p:spPr>
        <p:txBody>
          <a:bodyPr wrap="none" rtlCol="0" anchor="t">
            <a:spAutoFit/>
          </a:bodyPr>
          <a:lstStyle/>
          <a:p>
            <a:r>
              <a:rPr lang="zh-CN" altLang="en-US" sz="2000" b="1" noProof="0" dirty="0">
                <a:ln>
                  <a:noFill/>
                </a:ln>
                <a:solidFill>
                  <a:schemeClr val="tx1"/>
                </a:solidFill>
                <a:effectLst/>
                <a:uLnTx/>
                <a:uFillTx/>
                <a:latin typeface="黑体" panose="02010609060101010101" charset="-122"/>
                <a:ea typeface="黑体" panose="02010609060101010101" charset="-122"/>
                <a:cs typeface="Times New Roman" panose="02020603050405020304" pitchFamily="18" charset="0"/>
                <a:sym typeface="+mn-ea"/>
              </a:rPr>
              <a:t>（一）动作技能练习的原则</a:t>
            </a:r>
            <a:endParaRPr lang="zh-CN" altLang="en-US" sz="2000" b="1" noProof="0" dirty="0">
              <a:ln>
                <a:noFill/>
              </a:ln>
              <a:solidFill>
                <a:schemeClr val="tx1"/>
              </a:solidFill>
              <a:effectLst/>
              <a:uLnTx/>
              <a:uFillTx/>
              <a:latin typeface="黑体" panose="02010609060101010101" charset="-122"/>
              <a:ea typeface="黑体" panose="02010609060101010101" charset="-122"/>
              <a:cs typeface="Times New Roman" panose="02020603050405020304" pitchFamily="18" charset="0"/>
              <a:sym typeface="+mn-ea"/>
            </a:endParaRPr>
          </a:p>
        </p:txBody>
      </p:sp>
      <p:sp>
        <p:nvSpPr>
          <p:cNvPr id="5" name="文本框 4"/>
          <p:cNvSpPr txBox="1"/>
          <p:nvPr/>
        </p:nvSpPr>
        <p:spPr>
          <a:xfrm>
            <a:off x="680720" y="2211070"/>
            <a:ext cx="4512310" cy="2399665"/>
          </a:xfrm>
          <a:prstGeom prst="rect">
            <a:avLst/>
          </a:prstGeom>
          <a:noFill/>
        </p:spPr>
        <p:txBody>
          <a:bodyPr wrap="square" rtlCol="0" anchor="t">
            <a:spAutoFit/>
          </a:bodyPr>
          <a:lstStyle/>
          <a:p>
            <a:pPr marL="0" lvl="0" indent="0"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1</a:t>
            </a:r>
            <a:r>
              <a:rPr lang="zh-CN" altLang="zh-CN" sz="2000" dirty="0">
                <a:latin typeface="仿宋" panose="02010609060101010101" charset="-122"/>
                <a:ea typeface="仿宋" panose="02010609060101010101" charset="-122"/>
                <a:cs typeface="仿宋" panose="02010609060101010101" charset="-122"/>
                <a:sym typeface="+mn-ea"/>
              </a:rPr>
              <a:t>．引导幼儿形成学习动作技能的动机。</a:t>
            </a:r>
            <a:r>
              <a:rPr lang="en-US" altLang="zh-CN" sz="2000" dirty="0">
                <a:latin typeface="仿宋" panose="02010609060101010101" charset="-122"/>
                <a:ea typeface="仿宋" panose="02010609060101010101" charset="-122"/>
                <a:cs typeface="仿宋" panose="02010609060101010101" charset="-122"/>
                <a:sym typeface="+mn-ea"/>
              </a:rPr>
              <a:t> </a:t>
            </a:r>
            <a:endParaRPr lang="en-US" altLang="zh-CN" sz="2000"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2</a:t>
            </a:r>
            <a:r>
              <a:rPr lang="zh-CN" altLang="zh-CN" sz="2000" dirty="0">
                <a:latin typeface="仿宋" panose="02010609060101010101" charset="-122"/>
                <a:ea typeface="仿宋" panose="02010609060101010101" charset="-122"/>
                <a:cs typeface="仿宋" panose="02010609060101010101" charset="-122"/>
                <a:sym typeface="+mn-ea"/>
              </a:rPr>
              <a:t>．正确的示范和讲解</a:t>
            </a:r>
            <a:r>
              <a:rPr lang="zh-CN" altLang="en-US" sz="2000" dirty="0">
                <a:latin typeface="仿宋" panose="02010609060101010101" charset="-122"/>
                <a:ea typeface="仿宋" panose="02010609060101010101" charset="-122"/>
                <a:cs typeface="仿宋" panose="02010609060101010101" charset="-122"/>
                <a:sym typeface="+mn-ea"/>
              </a:rPr>
              <a:t>。</a:t>
            </a:r>
            <a:endParaRPr lang="zh-CN" altLang="zh-CN" sz="2000"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3</a:t>
            </a:r>
            <a:r>
              <a:rPr lang="zh-CN" altLang="zh-CN" sz="2000" dirty="0">
                <a:latin typeface="仿宋" panose="02010609060101010101" charset="-122"/>
                <a:ea typeface="仿宋" panose="02010609060101010101" charset="-122"/>
                <a:cs typeface="仿宋" panose="02010609060101010101" charset="-122"/>
                <a:sym typeface="+mn-ea"/>
              </a:rPr>
              <a:t>．模仿练习。</a:t>
            </a:r>
            <a:endParaRPr lang="en-US" altLang="zh-CN" sz="2000"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4</a:t>
            </a:r>
            <a:r>
              <a:rPr lang="zh-CN" altLang="zh-CN" sz="2000" dirty="0">
                <a:latin typeface="仿宋" panose="02010609060101010101" charset="-122"/>
                <a:ea typeface="仿宋" panose="02010609060101010101" charset="-122"/>
                <a:cs typeface="仿宋" panose="02010609060101010101" charset="-122"/>
                <a:sym typeface="+mn-ea"/>
              </a:rPr>
              <a:t>．及时而有效的反馈。</a:t>
            </a:r>
            <a:endParaRPr lang="zh-CN" altLang="zh-CN" sz="2000"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5</a:t>
            </a:r>
            <a:r>
              <a:rPr lang="zh-CN" altLang="zh-CN" sz="2000" dirty="0">
                <a:latin typeface="仿宋" panose="02010609060101010101" charset="-122"/>
                <a:ea typeface="仿宋" panose="02010609060101010101" charset="-122"/>
                <a:cs typeface="仿宋" panose="02010609060101010101" charset="-122"/>
                <a:sym typeface="+mn-ea"/>
              </a:rPr>
              <a:t>．良好的动作习惯。</a:t>
            </a:r>
            <a:r>
              <a:rPr lang="en-US" altLang="zh-CN" sz="2000" dirty="0">
                <a:latin typeface="仿宋" panose="02010609060101010101" charset="-122"/>
                <a:ea typeface="仿宋" panose="02010609060101010101" charset="-122"/>
                <a:cs typeface="仿宋" panose="02010609060101010101" charset="-122"/>
                <a:sym typeface="+mn-ea"/>
              </a:rPr>
              <a:t> </a:t>
            </a:r>
            <a:endParaRPr lang="zh-CN" altLang="en-US" sz="20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6"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47830" y="1274924"/>
            <a:ext cx="3473122" cy="3473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5" grpId="0"/>
      <p:bldP spid="4" grpId="1"/>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311785" y="1183640"/>
            <a:ext cx="5080000" cy="553085"/>
          </a:xfrm>
          <a:prstGeom prst="rect">
            <a:avLst/>
          </a:prstGeom>
          <a:noFill/>
        </p:spPr>
        <p:txBody>
          <a:bodyPr wrap="square" rtlCol="0">
            <a:spAutoFit/>
          </a:bodyPr>
          <a:lstStyle/>
          <a:p>
            <a:pPr>
              <a:lnSpc>
                <a:spcPct val="150000"/>
              </a:lnSpc>
              <a:spcBef>
                <a:spcPts val="0"/>
              </a:spcBef>
              <a:spcAft>
                <a:spcPts val="0"/>
              </a:spcAft>
              <a:buClrTx/>
              <a:buSzTx/>
              <a:buFontTx/>
            </a:pPr>
            <a:r>
              <a:rPr lang="zh-CN" altLang="zh-CN" sz="2000" b="1" noProof="0" dirty="0">
                <a:ln>
                  <a:noFill/>
                </a:ln>
                <a:solidFill>
                  <a:schemeClr val="tx1"/>
                </a:solidFill>
                <a:effectLst/>
                <a:uLnTx/>
                <a:uFillTx/>
                <a:latin typeface="黑体" panose="02010609060101010101" charset="-122"/>
                <a:ea typeface="黑体" panose="02010609060101010101" charset="-122"/>
                <a:sym typeface="+mn-ea"/>
              </a:rPr>
              <a:t>（二）动作技能练习的实践指导</a:t>
            </a:r>
            <a:endParaRPr lang="zh-CN" altLang="zh-CN" sz="2000" b="1" noProof="0" dirty="0">
              <a:ln>
                <a:noFill/>
              </a:ln>
              <a:solidFill>
                <a:schemeClr val="tx1"/>
              </a:solidFill>
              <a:effectLst/>
              <a:uLnTx/>
              <a:uFillTx/>
              <a:latin typeface="黑体" panose="02010609060101010101" charset="-122"/>
              <a:ea typeface="黑体" panose="02010609060101010101" charset="-122"/>
              <a:cs typeface="仿宋_GB2312" panose="02010609030101010101" charset="-122"/>
              <a:sym typeface="+mn-ea"/>
            </a:endParaRPr>
          </a:p>
        </p:txBody>
      </p:sp>
      <p:sp>
        <p:nvSpPr>
          <p:cNvPr id="4" name="文本框 3"/>
          <p:cNvSpPr txBox="1"/>
          <p:nvPr/>
        </p:nvSpPr>
        <p:spPr>
          <a:xfrm>
            <a:off x="895350" y="1750695"/>
            <a:ext cx="6996430" cy="2861310"/>
          </a:xfrm>
          <a:prstGeom prst="rect">
            <a:avLst/>
          </a:prstGeom>
          <a:noFill/>
        </p:spPr>
        <p:txBody>
          <a:bodyPr wrap="square" rtlCol="0" anchor="t">
            <a:spAutoFit/>
          </a:bodyPr>
          <a:lstStyle/>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1.</a:t>
            </a:r>
            <a:r>
              <a:rPr lang="zh-CN" altLang="zh-CN" sz="2000" noProof="0" dirty="0">
                <a:latin typeface="仿宋" panose="02010609060101010101" charset="-122"/>
                <a:ea typeface="仿宋" panose="02010609060101010101" charset="-122"/>
                <a:cs typeface="仿宋" panose="02010609060101010101" charset="-122"/>
                <a:sym typeface="+mn-ea"/>
              </a:rPr>
              <a:t>攀登滑行类玩具促进幼儿动作技能发展与行为表现。</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2.</a:t>
            </a:r>
            <a:r>
              <a:rPr lang="zh-CN" altLang="zh-CN" sz="2000" noProof="0" dirty="0">
                <a:latin typeface="仿宋" panose="02010609060101010101" charset="-122"/>
                <a:ea typeface="仿宋" panose="02010609060101010101" charset="-122"/>
                <a:cs typeface="仿宋" panose="02010609060101010101" charset="-122"/>
                <a:sym typeface="+mn-ea"/>
              </a:rPr>
              <a:t>摆动颠簸类玩具促进幼儿动作技能发展与行为表现。</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3.</a:t>
            </a:r>
            <a:r>
              <a:rPr lang="zh-CN" altLang="zh-CN" sz="2000" noProof="0" dirty="0">
                <a:latin typeface="仿宋" panose="02010609060101010101" charset="-122"/>
                <a:ea typeface="仿宋" panose="02010609060101010101" charset="-122"/>
                <a:cs typeface="仿宋" panose="02010609060101010101" charset="-122"/>
                <a:sym typeface="+mn-ea"/>
              </a:rPr>
              <a:t>转动类玩具促进幼儿动作技能发展与行为表现。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4.</a:t>
            </a:r>
            <a:r>
              <a:rPr lang="zh-CN" altLang="zh-CN" sz="2000" noProof="0" dirty="0">
                <a:latin typeface="仿宋" panose="02010609060101010101" charset="-122"/>
                <a:ea typeface="仿宋" panose="02010609060101010101" charset="-122"/>
                <a:cs typeface="仿宋" panose="02010609060101010101" charset="-122"/>
                <a:sym typeface="+mn-ea"/>
              </a:rPr>
              <a:t>运行类玩具促进幼儿动作技能发展与行为表现。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5.</a:t>
            </a:r>
            <a:r>
              <a:rPr lang="zh-CN" altLang="zh-CN" sz="2000" noProof="0" dirty="0">
                <a:latin typeface="仿宋" panose="02010609060101010101" charset="-122"/>
                <a:ea typeface="仿宋" panose="02010609060101010101" charset="-122"/>
                <a:cs typeface="仿宋" panose="02010609060101010101" charset="-122"/>
                <a:sym typeface="+mn-ea"/>
              </a:rPr>
              <a:t>钻爬类玩具促进幼儿动作技能发展与行为表现。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spcBef>
                <a:spcPts val="0"/>
              </a:spcBef>
              <a:spcAft>
                <a:spcPts val="0"/>
              </a:spcAft>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6.</a:t>
            </a:r>
            <a:r>
              <a:rPr lang="zh-CN" altLang="zh-CN" sz="2000" noProof="0" dirty="0">
                <a:latin typeface="仿宋" panose="02010609060101010101" charset="-122"/>
                <a:ea typeface="仿宋" panose="02010609060101010101" charset="-122"/>
                <a:cs typeface="仿宋" panose="02010609060101010101" charset="-122"/>
                <a:sym typeface="+mn-ea"/>
              </a:rPr>
              <a:t>掷击类玩具促进幼儿动作技能发展与行为表现。</a:t>
            </a:r>
            <a:endParaRPr lang="zh-CN" altLang="en-US" sz="2000"/>
          </a:p>
        </p:txBody>
      </p:sp>
      <p:sp>
        <p:nvSpPr>
          <p:cNvPr id="5" name="文本框 4"/>
          <p:cNvSpPr txBox="1"/>
          <p:nvPr/>
        </p:nvSpPr>
        <p:spPr bwMode="auto">
          <a:xfrm>
            <a:off x="35560" y="195580"/>
            <a:ext cx="7199630" cy="607695"/>
          </a:xfrm>
          <a:prstGeom prst="rect">
            <a:avLst/>
          </a:prstGeom>
          <a:noFill/>
        </p:spPr>
        <p:txBody>
          <a:bodyPr wrap="square" rtlCol="0">
            <a:spAutoFit/>
          </a:bodyPr>
          <a:p>
            <a:pPr lvl="0" algn="l">
              <a:lnSpc>
                <a:spcPct val="120000"/>
              </a:lnSpc>
              <a:buClrTx/>
              <a:buSzTx/>
              <a:buFontTx/>
            </a:pPr>
            <a:r>
              <a:rPr lang="zh-CN"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四、幼儿动作技能练习的原则与实践指导</a:t>
            </a:r>
            <a:r>
              <a:rPr lang="en-US"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  </a:t>
            </a:r>
            <a:endParaRPr lang="en-US" altLang="zh-CN" sz="2800" noProof="0" dirty="0">
              <a:latin typeface="黑体" panose="02010609060101010101" charset="-122"/>
              <a:ea typeface="黑体" panose="02010609060101010101" charset="-122"/>
              <a:cs typeface="黑体" panose="02010609060101010101" charset="-122"/>
              <a:sym typeface="+mn-ea"/>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0" grpId="0"/>
      <p:bldP spid="4" grpId="0"/>
      <p:bldP spid="100" grpId="1"/>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34820" y="1666875"/>
            <a:ext cx="7122160" cy="884555"/>
          </a:xfrm>
        </p:spPr>
        <p:txBody>
          <a:bodyPr/>
          <a:lstStyle/>
          <a:p>
            <a:pPr algn="ctr">
              <a:lnSpc>
                <a:spcPct val="150000"/>
              </a:lnSpc>
            </a:pPr>
            <a:r>
              <a:rPr lang="zh-CN" altLang="zh-CN" dirty="0">
                <a:latin typeface="华文中宋" panose="02010600040101010101" charset="-122"/>
                <a:ea typeface="华文中宋" panose="02010600040101010101" charset="-122"/>
                <a:cs typeface="华文中宋" panose="02010600040101010101" charset="-122"/>
                <a:sym typeface="+mn-ea"/>
              </a:rPr>
              <a:t>项目三</a:t>
            </a:r>
            <a:r>
              <a:rPr lang="en-US" altLang="zh-CN" dirty="0">
                <a:latin typeface="华文中宋" panose="02010600040101010101" charset="-122"/>
                <a:ea typeface="华文中宋" panose="02010600040101010101" charset="-122"/>
                <a:cs typeface="华文中宋" panose="02010600040101010101" charset="-122"/>
                <a:sym typeface="+mn-ea"/>
              </a:rPr>
              <a:t> </a:t>
            </a:r>
            <a:br>
              <a:rPr lang="en-US" altLang="zh-CN" dirty="0">
                <a:latin typeface="华文中宋" panose="02010600040101010101" charset="-122"/>
                <a:ea typeface="华文中宋" panose="02010600040101010101" charset="-122"/>
                <a:cs typeface="华文中宋" panose="02010600040101010101" charset="-122"/>
                <a:sym typeface="+mn-ea"/>
              </a:rPr>
            </a:br>
            <a:r>
              <a:rPr lang="zh-CN" altLang="zh-CN" dirty="0">
                <a:latin typeface="华文中宋" panose="02010600040101010101" charset="-122"/>
                <a:ea typeface="华文中宋" panose="02010600040101010101" charset="-122"/>
                <a:cs typeface="华文中宋" panose="02010600040101010101" charset="-122"/>
                <a:sym typeface="+mn-ea"/>
              </a:rPr>
              <a:t>幼儿动作技能的发展特点与教育</a:t>
            </a:r>
            <a:br>
              <a:rPr lang="zh-CN" altLang="en-US"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b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664845" y="1808480"/>
            <a:ext cx="6047740" cy="2861310"/>
          </a:xfrm>
          <a:prstGeom prst="rect">
            <a:avLst/>
          </a:prstGeom>
          <a:noFill/>
        </p:spPr>
        <p:txBody>
          <a:bodyPr wrap="square" rtlCol="0">
            <a:spAutoFit/>
          </a:bodyPr>
          <a:lstStyle/>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7.</a:t>
            </a:r>
            <a:r>
              <a:rPr lang="zh-CN" altLang="zh-CN" sz="2000" noProof="0" dirty="0">
                <a:latin typeface="仿宋" panose="02010609060101010101" charset="-122"/>
                <a:ea typeface="仿宋" panose="02010609060101010101" charset="-122"/>
                <a:cs typeface="仿宋" panose="02010609060101010101" charset="-122"/>
                <a:sym typeface="+mn-ea"/>
              </a:rPr>
              <a:t>平衡类玩具促进幼儿动作技能发展与行为表现。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8.</a:t>
            </a:r>
            <a:r>
              <a:rPr lang="zh-CN" altLang="zh-CN" sz="2000" noProof="0" dirty="0">
                <a:latin typeface="仿宋" panose="02010609060101010101" charset="-122"/>
                <a:ea typeface="仿宋" panose="02010609060101010101" charset="-122"/>
                <a:cs typeface="仿宋" panose="02010609060101010101" charset="-122"/>
                <a:sym typeface="+mn-ea"/>
              </a:rPr>
              <a:t>弹跳类玩具促进幼儿动作技能发展与行为表现。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9.</a:t>
            </a:r>
            <a:r>
              <a:rPr lang="zh-CN" altLang="zh-CN" sz="2000" noProof="0" dirty="0">
                <a:latin typeface="仿宋" panose="02010609060101010101" charset="-122"/>
                <a:ea typeface="仿宋" panose="02010609060101010101" charset="-122"/>
                <a:cs typeface="仿宋" panose="02010609060101010101" charset="-122"/>
                <a:sym typeface="+mn-ea"/>
              </a:rPr>
              <a:t>球类玩具促进幼儿动作技能发展与行为表现。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10.</a:t>
            </a:r>
            <a:r>
              <a:rPr lang="zh-CN" altLang="zh-CN" sz="2000" noProof="0" dirty="0">
                <a:latin typeface="仿宋" panose="02010609060101010101" charset="-122"/>
                <a:ea typeface="仿宋" panose="02010609060101010101" charset="-122"/>
                <a:cs typeface="仿宋" panose="02010609060101010101" charset="-122"/>
                <a:sym typeface="+mn-ea"/>
              </a:rPr>
              <a:t>圈类玩具促进幼儿动作技能发展与行为表现。</a:t>
            </a:r>
            <a:endParaRPr kumimoji="0" lang="en-US"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11.</a:t>
            </a:r>
            <a:r>
              <a:rPr lang="zh-CN" altLang="zh-CN" sz="2000" noProof="0" dirty="0">
                <a:latin typeface="仿宋" panose="02010609060101010101" charset="-122"/>
                <a:ea typeface="仿宋" panose="02010609060101010101" charset="-122"/>
                <a:cs typeface="仿宋" panose="02010609060101010101" charset="-122"/>
                <a:sym typeface="+mn-ea"/>
              </a:rPr>
              <a:t>自制类玩具促进幼儿动作技能发展与行为表现。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50000"/>
              </a:lnSpc>
              <a:buClrTx/>
              <a:buSzTx/>
              <a:buFontTx/>
              <a:defRPr/>
            </a:pPr>
            <a:r>
              <a:rPr lang="en-US" altLang="zh-CN" sz="2000" noProof="0" dirty="0">
                <a:latin typeface="仿宋" panose="02010609060101010101" charset="-122"/>
                <a:ea typeface="仿宋" panose="02010609060101010101" charset="-122"/>
                <a:cs typeface="仿宋" panose="02010609060101010101" charset="-122"/>
                <a:sym typeface="+mn-ea"/>
              </a:rPr>
              <a:t>12.</a:t>
            </a:r>
            <a:r>
              <a:rPr lang="zh-CN" altLang="zh-CN" sz="2000" noProof="0" dirty="0">
                <a:latin typeface="仿宋" panose="02010609060101010101" charset="-122"/>
                <a:ea typeface="仿宋" panose="02010609060101010101" charset="-122"/>
                <a:cs typeface="仿宋" panose="02010609060101010101" charset="-122"/>
                <a:sym typeface="+mn-ea"/>
              </a:rPr>
              <a:t>自然物类玩具促进幼儿动作技能发展与行为表现。</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5" name="文本框 4"/>
          <p:cNvSpPr txBox="1"/>
          <p:nvPr/>
        </p:nvSpPr>
        <p:spPr bwMode="auto">
          <a:xfrm>
            <a:off x="35560" y="195580"/>
            <a:ext cx="7199630" cy="607695"/>
          </a:xfrm>
          <a:prstGeom prst="rect">
            <a:avLst/>
          </a:prstGeom>
          <a:noFill/>
        </p:spPr>
        <p:txBody>
          <a:bodyPr wrap="square" rtlCol="0">
            <a:spAutoFit/>
          </a:bodyPr>
          <a:p>
            <a:pPr lvl="0" algn="l">
              <a:lnSpc>
                <a:spcPct val="120000"/>
              </a:lnSpc>
              <a:buClrTx/>
              <a:buSzTx/>
              <a:buFontTx/>
            </a:pPr>
            <a:r>
              <a:rPr lang="zh-CN"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四、幼儿动作技能练习的原则与实践指导</a:t>
            </a:r>
            <a:r>
              <a:rPr lang="en-US" altLang="zh-CN" sz="2800" b="1" noProof="0" dirty="0">
                <a:ln>
                  <a:noFill/>
                </a:ln>
                <a:solidFill>
                  <a:srgbClr val="000000"/>
                </a:solidFill>
                <a:effectLst/>
                <a:uLnTx/>
                <a:uFillTx/>
                <a:latin typeface="黑体" panose="02010609060101010101" charset="-122"/>
                <a:ea typeface="黑体" panose="02010609060101010101" charset="-122"/>
                <a:cs typeface="黑体" panose="02010609060101010101" charset="-122"/>
                <a:sym typeface="+mn-ea"/>
              </a:rPr>
              <a:t>  </a:t>
            </a:r>
            <a:endParaRPr lang="en-US" altLang="zh-CN" sz="2800" noProof="0" dirty="0">
              <a:latin typeface="黑体" panose="02010609060101010101" charset="-122"/>
              <a:ea typeface="黑体" panose="02010609060101010101" charset="-122"/>
              <a:cs typeface="黑体" panose="02010609060101010101" charset="-122"/>
              <a:sym typeface="+mn-ea"/>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0" name="文本框 99"/>
          <p:cNvSpPr txBox="1"/>
          <p:nvPr/>
        </p:nvSpPr>
        <p:spPr bwMode="auto">
          <a:xfrm>
            <a:off x="292735" y="1255395"/>
            <a:ext cx="5080000" cy="553085"/>
          </a:xfrm>
          <a:prstGeom prst="rect">
            <a:avLst/>
          </a:prstGeom>
          <a:noFill/>
        </p:spPr>
        <p:txBody>
          <a:bodyPr wrap="square" rtlCol="0">
            <a:spAutoFit/>
          </a:bodyPr>
          <a:p>
            <a:pPr>
              <a:lnSpc>
                <a:spcPct val="150000"/>
              </a:lnSpc>
              <a:spcBef>
                <a:spcPts val="0"/>
              </a:spcBef>
              <a:spcAft>
                <a:spcPts val="0"/>
              </a:spcAft>
              <a:buClrTx/>
              <a:buSzTx/>
              <a:buFontTx/>
            </a:pPr>
            <a:r>
              <a:rPr lang="zh-CN" altLang="zh-CN" sz="2000" b="1" noProof="0" dirty="0">
                <a:ln>
                  <a:noFill/>
                </a:ln>
                <a:solidFill>
                  <a:schemeClr val="tx1"/>
                </a:solidFill>
                <a:effectLst/>
                <a:uLnTx/>
                <a:uFillTx/>
                <a:latin typeface="黑体" panose="02010609060101010101" charset="-122"/>
                <a:ea typeface="黑体" panose="02010609060101010101" charset="-122"/>
                <a:sym typeface="+mn-ea"/>
              </a:rPr>
              <a:t>（二）动作技能练习的实践指导</a:t>
            </a:r>
            <a:endParaRPr lang="zh-CN" altLang="zh-CN" sz="2000" b="1" noProof="0" dirty="0">
              <a:ln>
                <a:noFill/>
              </a:ln>
              <a:solidFill>
                <a:schemeClr val="tx1"/>
              </a:solidFill>
              <a:effectLst/>
              <a:uLnTx/>
              <a:uFillTx/>
              <a:latin typeface="黑体" panose="02010609060101010101" charset="-122"/>
              <a:ea typeface="黑体" panose="02010609060101010101" charset="-122"/>
              <a:cs typeface="仿宋_GB2312" panose="02010609030101010101" charset="-122"/>
              <a:sym typeface="+mn-ea"/>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83935" y="1707515"/>
            <a:ext cx="2682240" cy="2682240"/>
          </a:xfrm>
          <a:prstGeom prst="rect">
            <a:avLst/>
          </a:prstGeom>
          <a:effectLst>
            <a:outerShdw blurRad="25400" dist="254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par>
                          <p:cTn id="17" fill="hold">
                            <p:stCondLst>
                              <p:cond delay="1500"/>
                            </p:stCondLst>
                            <p:childTnLst>
                              <p:par>
                                <p:cTn id="18" presetID="21"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0" grpId="0"/>
      <p:bldP spid="100" grpId="1"/>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065" y="57150"/>
            <a:ext cx="9144000" cy="884466"/>
          </a:xfrm>
        </p:spPr>
        <p:txBody>
          <a:bodyPr/>
          <a:lstStyle/>
          <a:p>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noProof="0" dirty="0">
                <a:ln>
                  <a:noFill/>
                </a:ln>
                <a:solidFill>
                  <a:srgbClr val="000000"/>
                </a:solidFill>
                <a:effectLst/>
                <a:uLnTx/>
                <a:uFillTx/>
                <a:latin typeface="黑体" panose="02010609060101010101" charset="-122"/>
                <a:ea typeface="黑体" panose="02010609060101010101" charset="-122"/>
                <a:cs typeface="+mn-cs"/>
                <a:sym typeface="+mn-ea"/>
              </a:rPr>
              <a:t>五、幼儿进行动作技能训练时的注意事项</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100" name="矩形 99"/>
          <p:cNvSpPr/>
          <p:nvPr/>
        </p:nvSpPr>
        <p:spPr>
          <a:xfrm>
            <a:off x="60960" y="125095"/>
            <a:ext cx="6932295" cy="759460"/>
          </a:xfrm>
          <a:prstGeom prst="rect">
            <a:avLst/>
          </a:prstGeom>
        </p:spPr>
        <p:txBody>
          <a:bodyPr anchor="ctr">
            <a:noAutofit/>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lvl="0" algn="l">
              <a:buClrTx/>
              <a:buSzTx/>
              <a:buFontTx/>
            </a:pPr>
            <a:endParaRPr lang="zh-CN" altLang="en-US" sz="2800" b="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bwMode="auto">
          <a:xfrm>
            <a:off x="398780" y="1419225"/>
            <a:ext cx="4279900" cy="398780"/>
          </a:xfrm>
          <a:prstGeom prst="rect">
            <a:avLst/>
          </a:prstGeom>
          <a:noFill/>
        </p:spPr>
        <p:txBody>
          <a:bodyPr wrap="square" rtlCol="0">
            <a:spAutoFit/>
          </a:bodyPr>
          <a:lstStyle/>
          <a:p>
            <a:pPr marR="0" defTabSz="914400" eaLnBrk="1" hangingPunct="1">
              <a:buClrTx/>
              <a:buSzTx/>
              <a:buFontTx/>
              <a:defRPr/>
            </a:pPr>
            <a:r>
              <a:rPr lang="zh-CN" altLang="zh-CN" sz="2000" b="1" noProof="0" dirty="0">
                <a:solidFill>
                  <a:schemeClr val="tx1"/>
                </a:solidFill>
                <a:latin typeface="黑体" panose="02010609060101010101" charset="-122"/>
                <a:ea typeface="黑体" panose="02010609060101010101" charset="-122"/>
                <a:sym typeface="+mn-ea"/>
              </a:rPr>
              <a:t>（一）进行必要的身体健康检查</a:t>
            </a:r>
            <a:endParaRPr kumimoji="0" lang="zh-CN" altLang="zh-CN" sz="2000" b="1" kern="1200" cap="none" spc="0" normalizeH="0" baseline="0" noProof="0" dirty="0">
              <a:solidFill>
                <a:schemeClr val="tx1"/>
              </a:solidFill>
              <a:latin typeface="黑体" panose="02010609060101010101" charset="-122"/>
              <a:ea typeface="黑体" panose="02010609060101010101" charset="-122"/>
              <a:cs typeface="+mn-cs"/>
              <a:sym typeface="+mn-ea"/>
            </a:endParaRPr>
          </a:p>
        </p:txBody>
      </p:sp>
      <p:sp>
        <p:nvSpPr>
          <p:cNvPr id="4" name="文本框 3"/>
          <p:cNvSpPr txBox="1"/>
          <p:nvPr/>
        </p:nvSpPr>
        <p:spPr bwMode="auto">
          <a:xfrm>
            <a:off x="398780" y="2103120"/>
            <a:ext cx="6842760" cy="2399665"/>
          </a:xfrm>
          <a:prstGeom prst="rect">
            <a:avLst/>
          </a:prstGeom>
          <a:noFill/>
        </p:spPr>
        <p:txBody>
          <a:bodyPr wrap="square" rtlCol="0">
            <a:spAutoFit/>
          </a:bodyPr>
          <a:lstStyle/>
          <a:p>
            <a:pPr marL="0" lvl="0" indent="0">
              <a:lnSpc>
                <a:spcPct val="150000"/>
              </a:lnSpc>
              <a:spcBef>
                <a:spcPct val="0"/>
              </a:spcBef>
              <a:buFont typeface="Arial" panose="020B0604020202020204" pitchFamily="34" charset="0"/>
              <a:buNone/>
            </a:pPr>
            <a:r>
              <a:rPr lang="zh-CN" altLang="zh-CN" sz="2000" b="1" noProof="0" dirty="0">
                <a:latin typeface="黑体" panose="02010609060101010101" charset="-122"/>
                <a:ea typeface="黑体" panose="02010609060101010101" charset="-122"/>
                <a:sym typeface="+mn-ea"/>
              </a:rPr>
              <a:t>（二）在动作训练中加强对幼儿的安全保护与安全指导</a:t>
            </a:r>
            <a:endParaRPr lang="en-US" altLang="zh-CN" sz="2000" b="1" dirty="0">
              <a:latin typeface="黑体" panose="02010609060101010101" charset="-122"/>
              <a:ea typeface="黑体" panose="02010609060101010101" charset="-122"/>
              <a:cs typeface="仿宋" panose="02010609060101010101" charset="-122"/>
              <a:sym typeface="+mn-ea"/>
            </a:endParaRPr>
          </a:p>
          <a:p>
            <a:pPr marL="0" lvl="0" indent="0">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1.</a:t>
            </a:r>
            <a:r>
              <a:rPr lang="zh-CN" altLang="en-US" sz="2000" dirty="0">
                <a:latin typeface="仿宋" panose="02010609060101010101" charset="-122"/>
                <a:ea typeface="仿宋" panose="02010609060101010101" charset="-122"/>
                <a:cs typeface="仿宋" panose="02010609060101010101" charset="-122"/>
                <a:sym typeface="+mn-ea"/>
              </a:rPr>
              <a:t>幼儿运动的场地要开阔、平坦，并要有一定的弹性；</a:t>
            </a:r>
            <a:endParaRPr lang="zh-CN" altLang="en-US" sz="2000" dirty="0">
              <a:latin typeface="仿宋" panose="02010609060101010101" charset="-122"/>
              <a:ea typeface="仿宋" panose="02010609060101010101" charset="-122"/>
              <a:cs typeface="仿宋" panose="02010609060101010101" charset="-122"/>
            </a:endParaRPr>
          </a:p>
          <a:p>
            <a:pPr marL="0" lvl="0" indent="0">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2.</a:t>
            </a:r>
            <a:r>
              <a:rPr lang="zh-CN" altLang="en-US" sz="2000" dirty="0">
                <a:latin typeface="仿宋" panose="02010609060101010101" charset="-122"/>
                <a:ea typeface="仿宋" panose="02010609060101010101" charset="-122"/>
                <a:cs typeface="仿宋" panose="02010609060101010101" charset="-122"/>
                <a:sym typeface="+mn-ea"/>
              </a:rPr>
              <a:t>幼儿的运动器材要牢固、安全，并适合于幼儿；</a:t>
            </a:r>
            <a:endParaRPr lang="zh-CN" altLang="en-US" sz="2000" dirty="0">
              <a:latin typeface="仿宋" panose="02010609060101010101" charset="-122"/>
              <a:ea typeface="仿宋" panose="02010609060101010101" charset="-122"/>
              <a:cs typeface="仿宋" panose="02010609060101010101" charset="-122"/>
            </a:endParaRPr>
          </a:p>
          <a:p>
            <a:pPr marL="0" lvl="0" indent="0">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3.</a:t>
            </a:r>
            <a:r>
              <a:rPr lang="zh-CN" altLang="en-US" sz="2000" dirty="0">
                <a:latin typeface="仿宋" panose="02010609060101010101" charset="-122"/>
                <a:ea typeface="仿宋" panose="02010609060101010101" charset="-122"/>
                <a:cs typeface="仿宋" panose="02010609060101010101" charset="-122"/>
                <a:sym typeface="+mn-ea"/>
              </a:rPr>
              <a:t>幼儿的运动器材要定期检查，开展活动前也要进行仔细检查，发现问题及时处理；</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9" name="图片 18"/>
          <p:cNvPicPr>
            <a:picLocks noChangeAspect="1"/>
          </p:cNvPicPr>
          <p:nvPr/>
        </p:nvPicPr>
        <p:blipFill>
          <a:blip r:embed="rId1"/>
          <a:stretch>
            <a:fillRect/>
          </a:stretch>
        </p:blipFill>
        <p:spPr>
          <a:xfrm>
            <a:off x="6497320" y="1061085"/>
            <a:ext cx="2363470" cy="1901825"/>
          </a:xfrm>
          <a:prstGeom prst="rect">
            <a:avLst/>
          </a:prstGeom>
          <a:effectLst>
            <a:outerShdw blurRad="12700" dist="127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2" grpId="0"/>
      <p:bldP spid="4" grpId="1"/>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bwMode="auto">
          <a:xfrm>
            <a:off x="619125" y="1579245"/>
            <a:ext cx="8189595" cy="3322955"/>
          </a:xfrm>
          <a:prstGeom prst="rect">
            <a:avLst/>
          </a:prstGeom>
          <a:noFill/>
        </p:spPr>
        <p:txBody>
          <a:bodyPr wrap="square" rtlCol="0">
            <a:spAutoFit/>
          </a:bodyPr>
          <a:lstStyle/>
          <a:p>
            <a:pPr marL="0" lvl="0" indent="0">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4.</a:t>
            </a:r>
            <a:r>
              <a:rPr lang="zh-CN" altLang="en-US" sz="2000" dirty="0">
                <a:latin typeface="仿宋" panose="02010609060101010101" charset="-122"/>
                <a:ea typeface="仿宋" panose="02010609060101010101" charset="-122"/>
                <a:cs typeface="仿宋" panose="02010609060101010101" charset="-122"/>
                <a:sym typeface="+mn-ea"/>
              </a:rPr>
              <a:t>幼儿在运动前，教师要根据活动需要提出必要的安全要求，如上下滑梯时要有秩序，不要推挤；荡秋千时要握住两边的绳索，不要在摆动着的秋千前面或后面走动等；</a:t>
            </a:r>
            <a:endParaRPr lang="en-US" altLang="zh-CN" sz="2000" dirty="0">
              <a:latin typeface="仿宋" panose="02010609060101010101" charset="-122"/>
              <a:ea typeface="仿宋" panose="02010609060101010101" charset="-122"/>
              <a:cs typeface="仿宋" panose="02010609060101010101" charset="-122"/>
            </a:endParaRPr>
          </a:p>
          <a:p>
            <a:pPr marL="0" lvl="0" indent="0">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5.</a:t>
            </a:r>
            <a:r>
              <a:rPr lang="zh-CN" altLang="zh-CN" sz="2000" dirty="0">
                <a:latin typeface="仿宋" panose="02010609060101010101" charset="-122"/>
                <a:ea typeface="仿宋" panose="02010609060101010101" charset="-122"/>
                <a:cs typeface="仿宋" panose="02010609060101010101" charset="-122"/>
                <a:sym typeface="+mn-ea"/>
              </a:rPr>
              <a:t>幼儿在运动过程中，教师要加强对幼儿的保护，注意观察幼儿的动作状况和行为表现，随时提醒幼儿注意安全，并根据幼儿的活动状况随时对运动器材、动作技能训练内容及运动量进行调整，以适应幼儿活动的需要，防止幼儿受伤。</a:t>
            </a:r>
            <a:endParaRPr lang="zh-CN" altLang="en-US" sz="2000" noProof="0" dirty="0">
              <a:latin typeface="仿宋" panose="02010609060101010101" charset="-122"/>
              <a:ea typeface="仿宋" panose="02010609060101010101" charset="-122"/>
              <a:cs typeface="仿宋" panose="02010609060101010101" charset="-122"/>
              <a:sym typeface="+mn-ea"/>
            </a:endParaRPr>
          </a:p>
        </p:txBody>
      </p:sp>
      <p:sp>
        <p:nvSpPr>
          <p:cNvPr id="2" name="Title 2"/>
          <p:cNvSpPr>
            <a:spLocks noGrp="1"/>
          </p:cNvSpPr>
          <p:nvPr/>
        </p:nvSpPr>
        <p:spPr>
          <a:xfrm>
            <a:off x="-12065" y="57150"/>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noProof="0" dirty="0">
                <a:ln>
                  <a:noFill/>
                </a:ln>
                <a:solidFill>
                  <a:srgbClr val="000000"/>
                </a:solidFill>
                <a:effectLst/>
                <a:uLnTx/>
                <a:uFillTx/>
                <a:latin typeface="黑体" panose="02010609060101010101" charset="-122"/>
                <a:ea typeface="黑体" panose="02010609060101010101" charset="-122"/>
                <a:cs typeface="+mn-cs"/>
                <a:sym typeface="+mn-ea"/>
              </a:rPr>
              <a:t>五、幼儿进行动作技能训练时的注意事项</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文本框 4"/>
          <p:cNvSpPr txBox="1"/>
          <p:nvPr/>
        </p:nvSpPr>
        <p:spPr>
          <a:xfrm>
            <a:off x="323850" y="1266825"/>
            <a:ext cx="6309360" cy="398780"/>
          </a:xfrm>
          <a:prstGeom prst="rect">
            <a:avLst/>
          </a:prstGeom>
          <a:noFill/>
        </p:spPr>
        <p:txBody>
          <a:bodyPr wrap="none" rtlCol="0" anchor="t">
            <a:spAutoFit/>
          </a:bodyPr>
          <a:p>
            <a:r>
              <a:rPr lang="zh-CN" altLang="zh-CN" sz="2000" b="1" noProof="0" dirty="0">
                <a:latin typeface="黑体" panose="02010609060101010101" charset="-122"/>
                <a:ea typeface="黑体" panose="02010609060101010101" charset="-122"/>
                <a:sym typeface="+mn-ea"/>
              </a:rPr>
              <a:t>（二）在动作训练中加强对幼儿的安全保护与安全指导</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5" grpId="0"/>
      <p:bldP spid="4" grpId="1"/>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81305" y="1499235"/>
            <a:ext cx="7598410" cy="398780"/>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lang="zh-CN" altLang="zh-CN" sz="2000" b="1" noProof="0" dirty="0">
                <a:ln>
                  <a:noFill/>
                </a:ln>
                <a:solidFill>
                  <a:schemeClr val="tx1"/>
                </a:solidFill>
                <a:effectLst/>
                <a:uLnTx/>
                <a:uFillTx/>
                <a:latin typeface="黑体" panose="02010609060101010101" charset="-122"/>
                <a:ea typeface="黑体" panose="02010609060101010101" charset="-122"/>
                <a:sym typeface="+mn-ea"/>
              </a:rPr>
              <a:t>（三）动作技能训练中要注意幼儿的运动卫生</a:t>
            </a:r>
            <a:endParaRPr lang="zh-CN" altLang="zh-CN" sz="2000" b="1" noProof="0" dirty="0">
              <a:ln>
                <a:noFill/>
              </a:ln>
              <a:solidFill>
                <a:schemeClr val="tx1"/>
              </a:solidFill>
              <a:effectLst/>
              <a:uLnTx/>
              <a:uFillTx/>
              <a:latin typeface="黑体" panose="02010609060101010101" charset="-122"/>
              <a:ea typeface="黑体" panose="02010609060101010101" charset="-122"/>
              <a:cs typeface="仿宋_GB2312" panose="02010609030101010101" charset="-122"/>
              <a:sym typeface="+mn-ea"/>
            </a:endParaRPr>
          </a:p>
        </p:txBody>
      </p:sp>
      <p:sp>
        <p:nvSpPr>
          <p:cNvPr id="4" name="文本框 3"/>
          <p:cNvSpPr txBox="1"/>
          <p:nvPr/>
        </p:nvSpPr>
        <p:spPr bwMode="auto">
          <a:xfrm>
            <a:off x="371475" y="1962150"/>
            <a:ext cx="7773670" cy="2707005"/>
          </a:xfrm>
          <a:prstGeom prst="rect">
            <a:avLst/>
          </a:prstGeom>
          <a:noFill/>
        </p:spPr>
        <p:txBody>
          <a:bodyPr wrap="square" rtlCol="0">
            <a:spAutoFit/>
          </a:bodyPr>
          <a:lstStyle/>
          <a:p>
            <a:pPr marL="0" lvl="0" indent="0" algn="just"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1.</a:t>
            </a:r>
            <a:r>
              <a:rPr lang="zh-CN" altLang="zh-CN" sz="2000" dirty="0">
                <a:latin typeface="仿宋" panose="02010609060101010101" charset="-122"/>
                <a:ea typeface="仿宋" panose="02010609060101010101" charset="-122"/>
                <a:cs typeface="仿宋" panose="02010609060101010101" charset="-122"/>
                <a:sym typeface="+mn-ea"/>
              </a:rPr>
              <a:t>幼儿阶段避免进行专门性的力量或耐力练习；</a:t>
            </a:r>
            <a:endParaRPr lang="zh-CN" altLang="zh-CN" sz="2000" dirty="0">
              <a:latin typeface="仿宋" panose="02010609060101010101" charset="-122"/>
              <a:ea typeface="仿宋" panose="02010609060101010101" charset="-122"/>
              <a:cs typeface="仿宋" panose="02010609060101010101" charset="-122"/>
            </a:endParaRPr>
          </a:p>
          <a:p>
            <a:pPr marL="0" lvl="0" indent="0" algn="just"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2.</a:t>
            </a:r>
            <a:r>
              <a:rPr lang="zh-CN" altLang="zh-CN" sz="2000" dirty="0">
                <a:latin typeface="仿宋" panose="02010609060101010101" charset="-122"/>
                <a:ea typeface="仿宋" panose="02010609060101010101" charset="-122"/>
                <a:cs typeface="仿宋" panose="02010609060101010101" charset="-122"/>
                <a:sym typeface="+mn-ea"/>
              </a:rPr>
              <a:t>运动开始时教师要带领幼儿做好充分的热身活动，运动量要由较小开始逐渐增大，运动结束前教师要带领幼儿做适当的身体放松和整理活动；</a:t>
            </a:r>
            <a:endParaRPr lang="zh-CN" altLang="zh-CN" sz="2000" dirty="0">
              <a:latin typeface="仿宋" panose="02010609060101010101" charset="-122"/>
              <a:ea typeface="仿宋" panose="02010609060101010101" charset="-122"/>
              <a:cs typeface="仿宋" panose="02010609060101010101" charset="-122"/>
            </a:endParaRPr>
          </a:p>
          <a:p>
            <a:pPr marL="0" lvl="0" indent="0" algn="just" eaLnBrk="1" hangingPunct="1">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3.</a:t>
            </a:r>
            <a:r>
              <a:rPr lang="zh-CN" altLang="zh-CN" sz="2000" dirty="0">
                <a:latin typeface="仿宋" panose="02010609060101010101" charset="-122"/>
                <a:ea typeface="仿宋" panose="02010609060101010101" charset="-122"/>
                <a:cs typeface="仿宋" panose="02010609060101010101" charset="-122"/>
                <a:sym typeface="+mn-ea"/>
              </a:rPr>
              <a:t>幼儿的运动要循序渐进，幼儿的运动量不宜过大；</a:t>
            </a:r>
            <a:endParaRPr lang="zh-CN" altLang="zh-CN" sz="2000" dirty="0">
              <a:ea typeface="宋体" panose="02010600030101010101" pitchFamily="2" charset="-122"/>
            </a:endParaRPr>
          </a:p>
          <a:p>
            <a:pPr marL="0" lvl="0" indent="0" algn="just" eaLnBrk="1" hangingPunct="1">
              <a:spcBef>
                <a:spcPct val="0"/>
              </a:spcBef>
              <a:buFont typeface="Arial" panose="020B0604020202020204" pitchFamily="34" charset="0"/>
              <a:buNone/>
            </a:pP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itle 2"/>
          <p:cNvSpPr>
            <a:spLocks noGrp="1"/>
          </p:cNvSpPr>
          <p:nvPr/>
        </p:nvSpPr>
        <p:spPr>
          <a:xfrm>
            <a:off x="-12065" y="57150"/>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noProof="0" dirty="0">
                <a:ln>
                  <a:noFill/>
                </a:ln>
                <a:solidFill>
                  <a:srgbClr val="000000"/>
                </a:solidFill>
                <a:effectLst/>
                <a:uLnTx/>
                <a:uFillTx/>
                <a:latin typeface="黑体" panose="02010609060101010101" charset="-122"/>
                <a:ea typeface="黑体" panose="02010609060101010101" charset="-122"/>
                <a:cs typeface="+mn-cs"/>
                <a:sym typeface="+mn-ea"/>
              </a:rPr>
              <a:t>五、幼儿进行动作技能训练时的注意事项</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2" grpId="0"/>
      <p:bldP spid="4" grpId="1"/>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0"/>
          </p:nvPr>
        </p:nvSpPr>
        <p:spPr>
          <a:xfrm>
            <a:off x="437515" y="1929130"/>
            <a:ext cx="7988300" cy="3171825"/>
          </a:xfrm>
        </p:spPr>
        <p:txBody>
          <a:bodyPr/>
          <a:lstStyle/>
          <a:p>
            <a:pPr marL="0" lvl="0" indent="0" fontAlgn="auto">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4.</a:t>
            </a:r>
            <a:r>
              <a:rPr lang="zh-CN" altLang="zh-CN" sz="2000" dirty="0">
                <a:latin typeface="仿宋" panose="02010609060101010101" charset="-122"/>
                <a:ea typeface="仿宋" panose="02010609060101010101" charset="-122"/>
                <a:cs typeface="仿宋" panose="02010609060101010101" charset="-122"/>
                <a:sym typeface="+mn-ea"/>
              </a:rPr>
              <a:t>幼儿运动过程中，教师应根据幼儿的面色、汗量、心率、呼吸状态、动作质量、精神状态等方面的状况随时进行运动量的调整</a:t>
            </a:r>
            <a:r>
              <a:rPr lang="zh-CN" altLang="en-US" sz="2000" dirty="0">
                <a:latin typeface="仿宋" panose="02010609060101010101" charset="-122"/>
                <a:ea typeface="仿宋" panose="02010609060101010101" charset="-122"/>
                <a:cs typeface="仿宋" panose="02010609060101010101" charset="-122"/>
                <a:sym typeface="+mn-ea"/>
              </a:rPr>
              <a:t>；</a:t>
            </a:r>
            <a:endParaRPr lang="zh-CN" altLang="zh-CN" sz="2000" dirty="0">
              <a:latin typeface="仿宋" panose="02010609060101010101" charset="-122"/>
              <a:ea typeface="仿宋" panose="02010609060101010101" charset="-122"/>
              <a:cs typeface="仿宋" panose="02010609060101010101" charset="-122"/>
            </a:endParaRPr>
          </a:p>
          <a:p>
            <a:pPr marL="0" lvl="0" indent="0" fontAlgn="auto">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5.</a:t>
            </a:r>
            <a:r>
              <a:rPr lang="zh-CN" altLang="zh-CN" sz="2000" dirty="0">
                <a:latin typeface="仿宋" panose="02010609060101010101" charset="-122"/>
                <a:ea typeface="仿宋" panose="02010609060101010101" charset="-122"/>
                <a:cs typeface="仿宋" panose="02010609060101010101" charset="-122"/>
                <a:sym typeface="+mn-ea"/>
              </a:rPr>
              <a:t>幼儿运动过程中，教师应注意幼儿身体和心理发展上的个体差异，尊重幼儿的发展速度，尊重幼儿的选择，活动要求不可一刀切，要因人而异；</a:t>
            </a:r>
            <a:endParaRPr lang="zh-CN" altLang="zh-CN" sz="2000" dirty="0">
              <a:latin typeface="仿宋" panose="02010609060101010101" charset="-122"/>
              <a:ea typeface="仿宋" panose="02010609060101010101" charset="-122"/>
              <a:cs typeface="仿宋" panose="02010609060101010101" charset="-122"/>
            </a:endParaRPr>
          </a:p>
          <a:p>
            <a:pPr marL="0" lvl="0" indent="0" fontAlgn="auto">
              <a:lnSpc>
                <a:spcPct val="150000"/>
              </a:lnSpc>
              <a:spcBef>
                <a:spcPct val="0"/>
              </a:spcBef>
              <a:buFont typeface="Arial" panose="020B0604020202020204" pitchFamily="34" charset="0"/>
              <a:buNone/>
            </a:pPr>
            <a:r>
              <a:rPr lang="en-US" altLang="zh-CN" sz="2000" dirty="0">
                <a:latin typeface="仿宋" panose="02010609060101010101" charset="-122"/>
                <a:ea typeface="仿宋" panose="02010609060101010101" charset="-122"/>
                <a:cs typeface="仿宋" panose="02010609060101010101" charset="-122"/>
                <a:sym typeface="+mn-ea"/>
              </a:rPr>
              <a:t>6.</a:t>
            </a:r>
            <a:r>
              <a:rPr lang="zh-CN" altLang="zh-CN" sz="2000" dirty="0">
                <a:latin typeface="仿宋" panose="02010609060101010101" charset="-122"/>
                <a:ea typeface="仿宋" panose="02010609060101010101" charset="-122"/>
                <a:cs typeface="仿宋" panose="02010609060101010101" charset="-122"/>
                <a:sym typeface="+mn-ea"/>
              </a:rPr>
              <a:t>保健人员应做好幼儿动作技能练习中的医学监督工作。</a:t>
            </a:r>
            <a:endParaRPr lang="zh-CN" altLang="en-US" sz="2000" dirty="0">
              <a:latin typeface="仿宋" panose="02010609060101010101" charset="-122"/>
              <a:ea typeface="仿宋" panose="02010609060101010101" charset="-122"/>
              <a:cs typeface="仿宋" panose="02010609060101010101" charset="-122"/>
            </a:endParaRPr>
          </a:p>
        </p:txBody>
      </p:sp>
      <p:sp>
        <p:nvSpPr>
          <p:cNvPr id="5" name="Title 2"/>
          <p:cNvSpPr>
            <a:spLocks noGrp="1"/>
          </p:cNvSpPr>
          <p:nvPr/>
        </p:nvSpPr>
        <p:spPr>
          <a:xfrm>
            <a:off x="-12065" y="57150"/>
            <a:ext cx="9144000" cy="884466"/>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noProof="0" dirty="0">
                <a:ln>
                  <a:noFill/>
                </a:ln>
                <a:solidFill>
                  <a:srgbClr val="000000"/>
                </a:solidFill>
                <a:effectLst/>
                <a:uLnTx/>
                <a:uFillTx/>
                <a:latin typeface="黑体" panose="02010609060101010101" charset="-122"/>
                <a:ea typeface="黑体" panose="02010609060101010101" charset="-122"/>
                <a:cs typeface="+mn-cs"/>
                <a:sym typeface="+mn-ea"/>
              </a:rPr>
              <a:t>五、幼儿进行动作技能训练时的注意事项</a:t>
            </a:r>
            <a:endParaRPr lang="en-US"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53060" y="1427480"/>
            <a:ext cx="7598410" cy="398780"/>
          </a:xfrm>
          <a:prstGeom prst="rect">
            <a:avLst/>
          </a:prstGeom>
          <a:noFill/>
        </p:spPr>
        <p:txBody>
          <a:bodyPr wrap="square" rtlCol="0">
            <a:spAutoFit/>
          </a:bodyPr>
          <a:p>
            <a:pPr marL="0" marR="0" lvl="0" indent="0" algn="just" defTabSz="914400" rtl="0" eaLnBrk="1" fontAlgn="base" latinLnBrk="0" hangingPunct="1">
              <a:lnSpc>
                <a:spcPct val="100000"/>
              </a:lnSpc>
              <a:spcBef>
                <a:spcPct val="0"/>
              </a:spcBef>
              <a:spcAft>
                <a:spcPct val="0"/>
              </a:spcAft>
              <a:buClrTx/>
              <a:buSzTx/>
              <a:buFontTx/>
              <a:buNone/>
              <a:defRPr/>
            </a:pPr>
            <a:r>
              <a:rPr lang="zh-CN" altLang="zh-CN" sz="2000" b="1" noProof="0" dirty="0">
                <a:ln>
                  <a:noFill/>
                </a:ln>
                <a:solidFill>
                  <a:schemeClr val="tx1"/>
                </a:solidFill>
                <a:effectLst/>
                <a:uLnTx/>
                <a:uFillTx/>
                <a:latin typeface="黑体" panose="02010609060101010101" charset="-122"/>
                <a:ea typeface="黑体" panose="02010609060101010101" charset="-122"/>
                <a:sym typeface="+mn-ea"/>
              </a:rPr>
              <a:t>（三）动作技能训练中要注意幼儿的运动卫生</a:t>
            </a:r>
            <a:endParaRPr lang="zh-CN" altLang="zh-CN" sz="2000" b="1" noProof="0" dirty="0">
              <a:ln>
                <a:noFill/>
              </a:ln>
              <a:solidFill>
                <a:schemeClr val="tx1"/>
              </a:solidFill>
              <a:effectLst/>
              <a:uLnTx/>
              <a:uFillTx/>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139190"/>
            <a:ext cx="8576945" cy="3850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up)">
                                      <p:cBhvr>
                                        <p:cTn id="16" dur="500"/>
                                        <p:tgtEl>
                                          <p:spTgt spid="4">
                                            <p:txEl>
                                              <p:pRg st="0" end="0"/>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up)">
                                      <p:cBhvr>
                                        <p:cTn id="20" dur="500"/>
                                        <p:tgtEl>
                                          <p:spTgt spid="4">
                                            <p:txEl>
                                              <p:pRg st="1" end="1"/>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wipe(up)">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4" grpId="0" build="p"/>
      <p:bldP spid="4"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830" y="12319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课后</a:t>
            </a:r>
            <a:r>
              <a:rPr lang="zh-CN" altLang="en-US" sz="4800" dirty="0">
                <a:solidFill>
                  <a:srgbClr val="FF0000"/>
                </a:solidFill>
                <a:latin typeface="方正舒体" panose="02010601030101010101" charset="-122"/>
                <a:ea typeface="方正舒体" panose="02010601030101010101" charset="-122"/>
                <a:cs typeface="黑体" panose="02010609060101010101" charset="-122"/>
                <a:sym typeface="+mn-ea"/>
              </a:rPr>
              <a:t>思考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sym typeface="+mn-ea"/>
            </a:endParaRPr>
          </a:p>
        </p:txBody>
      </p:sp>
      <p:sp>
        <p:nvSpPr>
          <p:cNvPr id="2" name="文本框 1"/>
          <p:cNvSpPr txBox="1"/>
          <p:nvPr/>
        </p:nvSpPr>
        <p:spPr>
          <a:xfrm>
            <a:off x="577850" y="1515110"/>
            <a:ext cx="4754245" cy="2861310"/>
          </a:xfrm>
          <a:prstGeom prst="rect">
            <a:avLst/>
          </a:prstGeom>
          <a:noFill/>
        </p:spPr>
        <p:txBody>
          <a:bodyPr wrap="square" rtlCol="0">
            <a:spAutoFit/>
          </a:bodyPr>
          <a:lstStyle/>
          <a:p>
            <a:pPr marL="0" lvl="0" indent="0" algn="just" eaLnBrk="1" hangingPunct="1">
              <a:lnSpc>
                <a:spcPct val="150000"/>
              </a:lnSpc>
              <a:spcBef>
                <a:spcPct val="0"/>
              </a:spcBef>
              <a:buFont typeface="Arial" panose="020B0604020202020204" pitchFamily="34" charset="0"/>
              <a:buNone/>
            </a:pPr>
            <a:r>
              <a:rPr lang="en-US" altLang="zh-CN" sz="2000" dirty="0">
                <a:latin typeface="黑体" panose="02010609060101010101" charset="-122"/>
                <a:ea typeface="黑体" panose="02010609060101010101" charset="-122"/>
                <a:cs typeface="黑体" panose="02010609060101010101" charset="-122"/>
                <a:sym typeface="+mn-ea"/>
              </a:rPr>
              <a:t>1.</a:t>
            </a:r>
            <a:r>
              <a:rPr lang="zh-CN" altLang="zh-CN" sz="2000" dirty="0">
                <a:latin typeface="黑体" panose="02010609060101010101" charset="-122"/>
                <a:ea typeface="黑体" panose="02010609060101010101" charset="-122"/>
                <a:cs typeface="黑体" panose="02010609060101010101" charset="-122"/>
                <a:sym typeface="+mn-ea"/>
              </a:rPr>
              <a:t>谈谈幼儿动作技能发展的特征。</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Font typeface="Arial" panose="020B0604020202020204" pitchFamily="34" charset="0"/>
              <a:buNone/>
            </a:pPr>
            <a:r>
              <a:rPr lang="en-US" altLang="zh-CN" sz="2000" dirty="0">
                <a:latin typeface="黑体" panose="02010609060101010101" charset="-122"/>
                <a:ea typeface="黑体" panose="02010609060101010101" charset="-122"/>
                <a:cs typeface="黑体" panose="02010609060101010101" charset="-122"/>
                <a:sym typeface="+mn-ea"/>
              </a:rPr>
              <a:t>2.</a:t>
            </a:r>
            <a:r>
              <a:rPr lang="zh-CN" altLang="zh-CN" sz="2000" dirty="0">
                <a:latin typeface="黑体" panose="02010609060101010101" charset="-122"/>
                <a:ea typeface="黑体" panose="02010609060101010101" charset="-122"/>
                <a:cs typeface="黑体" panose="02010609060101010101" charset="-122"/>
                <a:sym typeface="+mn-ea"/>
              </a:rPr>
              <a:t>谈谈幼儿动作技能发展的规律。</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Font typeface="Arial" panose="020B0604020202020204" pitchFamily="34" charset="0"/>
              <a:buNone/>
            </a:pPr>
            <a:r>
              <a:rPr lang="en-US" altLang="zh-CN" sz="2000" dirty="0">
                <a:latin typeface="黑体" panose="02010609060101010101" charset="-122"/>
                <a:ea typeface="黑体" panose="02010609060101010101" charset="-122"/>
                <a:cs typeface="黑体" panose="02010609060101010101" charset="-122"/>
                <a:sym typeface="+mn-ea"/>
              </a:rPr>
              <a:t>3.</a:t>
            </a:r>
            <a:r>
              <a:rPr lang="zh-CN" altLang="zh-CN" sz="2000" dirty="0">
                <a:latin typeface="黑体" panose="02010609060101010101" charset="-122"/>
                <a:ea typeface="黑体" panose="02010609060101010101" charset="-122"/>
                <a:cs typeface="黑体" panose="02010609060101010101" charset="-122"/>
                <a:sym typeface="+mn-ea"/>
              </a:rPr>
              <a:t>如何认识动作技能发展在儿童身心发展中的意义？</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Font typeface="Arial" panose="020B0604020202020204" pitchFamily="34" charset="0"/>
              <a:buNone/>
            </a:pPr>
            <a:r>
              <a:rPr lang="en-US" altLang="zh-CN" sz="2000" dirty="0">
                <a:latin typeface="黑体" panose="02010609060101010101" charset="-122"/>
                <a:ea typeface="黑体" panose="02010609060101010101" charset="-122"/>
                <a:cs typeface="黑体" panose="02010609060101010101" charset="-122"/>
                <a:sym typeface="+mn-ea"/>
              </a:rPr>
              <a:t>4.</a:t>
            </a:r>
            <a:r>
              <a:rPr lang="zh-CN" altLang="zh-CN" sz="2000" dirty="0">
                <a:latin typeface="黑体" panose="02010609060101010101" charset="-122"/>
                <a:ea typeface="黑体" panose="02010609060101010101" charset="-122"/>
                <a:cs typeface="黑体" panose="02010609060101010101" charset="-122"/>
                <a:sym typeface="+mn-ea"/>
              </a:rPr>
              <a:t>幼儿动作技能的训练中应该注意哪些原则？</a:t>
            </a:r>
            <a:endParaRPr lang="zh-CN" altLang="en-US" sz="2000">
              <a:latin typeface="黑体" panose="02010609060101010101" charset="-122"/>
              <a:ea typeface="黑体" panose="02010609060101010101" charset="-122"/>
              <a:cs typeface="黑体" panose="02010609060101010101" charset="-122"/>
            </a:endParaRPr>
          </a:p>
        </p:txBody>
      </p:sp>
      <p:sp>
        <p:nvSpPr>
          <p:cNvPr id="12" name="矩形 11"/>
          <p:cNvSpPr/>
          <p:nvPr/>
        </p:nvSpPr>
        <p:spPr>
          <a:xfrm>
            <a:off x="252095" y="1211580"/>
            <a:ext cx="8576945" cy="34023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5" name="图片 4" descr="2ebc295e287733aab53f5ad247797779"/>
          <p:cNvPicPr>
            <a:picLocks noChangeAspect="1"/>
          </p:cNvPicPr>
          <p:nvPr/>
        </p:nvPicPr>
        <p:blipFill>
          <a:blip r:embed="rId1"/>
          <a:srcRect l="19333" t="17406" r="45365" b="40958"/>
          <a:stretch>
            <a:fillRect/>
          </a:stretch>
        </p:blipFill>
        <p:spPr>
          <a:xfrm>
            <a:off x="5940425" y="1491615"/>
            <a:ext cx="2499360" cy="2947670"/>
          </a:xfrm>
          <a:custGeom>
            <a:avLst/>
            <a:gdLst/>
            <a:ahLst/>
            <a:cxnLst>
              <a:cxn ang="3">
                <a:pos x="hc" y="t"/>
              </a:cxn>
              <a:cxn ang="cd2">
                <a:pos x="l" y="vc"/>
              </a:cxn>
              <a:cxn ang="cd4">
                <a:pos x="hc" y="b"/>
              </a:cxn>
              <a:cxn ang="0">
                <a:pos x="r" y="vc"/>
              </a:cxn>
            </a:cxnLst>
            <a:rect l="l" t="t" r="r" b="b"/>
            <a:pathLst>
              <a:path w="3389" h="3997">
                <a:moveTo>
                  <a:pt x="0" y="0"/>
                </a:moveTo>
                <a:lnTo>
                  <a:pt x="3389" y="0"/>
                </a:lnTo>
                <a:lnTo>
                  <a:pt x="3389" y="3997"/>
                </a:lnTo>
                <a:lnTo>
                  <a:pt x="0" y="3997"/>
                </a:lnTo>
                <a:lnTo>
                  <a:pt x="0" y="0"/>
                </a:lnTo>
                <a:close/>
              </a:path>
            </a:pathLst>
          </a:custGeom>
          <a:effectLst>
            <a:outerShdw blurRad="88900" dist="76200" dir="8100000" algn="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custDataLst>
              <p:tags r:id="rId1"/>
            </p:custDataLst>
          </p:nvPr>
        </p:nvSpPr>
        <p:spPr bwMode="gray">
          <a:xfrm>
            <a:off x="2267506" y="2355771"/>
            <a:ext cx="5513070" cy="737235"/>
          </a:xfrm>
          <a:prstGeom prst="rect">
            <a:avLst/>
          </a:prstGeom>
          <a:noFill/>
          <a:ln w="9525" algn="ctr">
            <a:noFill/>
            <a:miter lim="800000"/>
          </a:ln>
        </p:spPr>
        <p:txBody>
          <a:bodyPr wrap="none">
            <a:spAutoFit/>
          </a:bodyPr>
          <a:lstStyle/>
          <a:p>
            <a:pPr marR="0" algn="just" defTabSz="914400" rtl="0">
              <a:lnSpc>
                <a:spcPct val="150000"/>
              </a:lnSpc>
              <a:buClrTx/>
              <a:buSzTx/>
              <a:defRPr/>
            </a:pP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a:t>
            </a:r>
            <a:r>
              <a:rPr lang="zh-CN" altLang="zh-CN" sz="2800" b="1" dirty="0">
                <a:latin typeface="华文中宋" panose="02010600040101010101" charset="-122"/>
                <a:ea typeface="华文中宋" panose="02010600040101010101" charset="-122"/>
                <a:cs typeface="华文中宋" panose="02010600040101010101" charset="-122"/>
                <a:sym typeface="+mn-ea"/>
              </a:rPr>
              <a:t>任务一</a:t>
            </a:r>
            <a:r>
              <a:rPr lang="en-US" altLang="zh-CN" sz="2800" b="1" dirty="0">
                <a:latin typeface="华文中宋" panose="02010600040101010101" charset="-122"/>
                <a:ea typeface="华文中宋" panose="02010600040101010101" charset="-122"/>
                <a:cs typeface="华文中宋" panose="02010600040101010101" charset="-122"/>
                <a:sym typeface="+mn-ea"/>
              </a:rPr>
              <a:t>  </a:t>
            </a:r>
            <a:r>
              <a:rPr lang="zh-CN" altLang="zh-CN" sz="2800" b="1" dirty="0">
                <a:latin typeface="华文中宋" panose="02010600040101010101" charset="-122"/>
                <a:ea typeface="华文中宋" panose="02010600040101010101" charset="-122"/>
                <a:cs typeface="华文中宋" panose="02010600040101010101" charset="-122"/>
                <a:sym typeface="+mn-ea"/>
              </a:rPr>
              <a:t>幼儿动作技能发展的特点</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
        <p:nvSpPr>
          <p:cNvPr id="16" name="Text Box 19"/>
          <p:cNvSpPr txBox="1">
            <a:spLocks noChangeArrowheads="1"/>
          </p:cNvSpPr>
          <p:nvPr>
            <p:custDataLst>
              <p:tags r:id="rId2"/>
            </p:custDataLst>
          </p:nvPr>
        </p:nvSpPr>
        <p:spPr bwMode="gray">
          <a:xfrm>
            <a:off x="2393950" y="3175635"/>
            <a:ext cx="5687060" cy="737235"/>
          </a:xfrm>
          <a:prstGeom prst="rect">
            <a:avLst/>
          </a:prstGeom>
          <a:noFill/>
          <a:ln w="9525" algn="ctr">
            <a:noFill/>
            <a:miter lim="800000"/>
          </a:ln>
        </p:spPr>
        <p:txBody>
          <a:bodyPr wrap="square">
            <a:spAutoFit/>
          </a:bodyPr>
          <a:lstStyle/>
          <a:p>
            <a:pPr marL="0" lvl="0" indent="0" eaLnBrk="1" hangingPunct="1">
              <a:lnSpc>
                <a:spcPct val="150000"/>
              </a:lnSpc>
              <a:spcBef>
                <a:spcPct val="0"/>
              </a:spcBef>
              <a:buFont typeface="Arial" panose="020B0604020202020204" pitchFamily="34" charset="0"/>
              <a:buNone/>
            </a:pPr>
            <a:r>
              <a:rPr lang="zh-CN" altLang="zh-CN" sz="2800" b="1" dirty="0">
                <a:latin typeface="华文中宋" panose="02010600040101010101" charset="-122"/>
                <a:ea typeface="华文中宋" panose="02010600040101010101" charset="-122"/>
                <a:cs typeface="华文中宋" panose="02010600040101010101" charset="-122"/>
                <a:sym typeface="+mn-ea"/>
              </a:rPr>
              <a:t>任务二</a:t>
            </a:r>
            <a:r>
              <a:rPr lang="en-US" altLang="zh-CN" sz="2800" b="1" dirty="0">
                <a:latin typeface="华文中宋" panose="02010600040101010101" charset="-122"/>
                <a:ea typeface="华文中宋" panose="02010600040101010101" charset="-122"/>
                <a:cs typeface="华文中宋" panose="02010600040101010101" charset="-122"/>
                <a:sym typeface="+mn-ea"/>
              </a:rPr>
              <a:t>  </a:t>
            </a:r>
            <a:r>
              <a:rPr lang="zh-CN" altLang="zh-CN" sz="2800" b="1" dirty="0">
                <a:latin typeface="华文中宋" panose="02010600040101010101" charset="-122"/>
                <a:ea typeface="华文中宋" panose="02010600040101010101" charset="-122"/>
                <a:cs typeface="华文中宋" panose="02010600040101010101" charset="-122"/>
                <a:sym typeface="+mn-ea"/>
              </a:rPr>
              <a:t>幼儿动作技能的教育指导</a:t>
            </a:r>
            <a:endParaRPr lang="zh-CN" altLang="zh-CN" sz="28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2" name="Title 2"/>
          <p:cNvSpPr>
            <a:spLocks noGrp="1"/>
          </p:cNvSpPr>
          <p:nvPr/>
        </p:nvSpPr>
        <p:spPr>
          <a:xfrm>
            <a:off x="4224655" y="1325880"/>
            <a:ext cx="294068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3200" dirty="0"/>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5600"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8" grpId="1"/>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340"/>
              <a:ext cx="11512" cy="6073"/>
            </a:xfrm>
            <a:prstGeom prst="rect">
              <a:avLst/>
            </a:prstGeom>
            <a:noFill/>
            <a:ln w="9525" algn="ctr">
              <a:noFill/>
              <a:miter lim="800000"/>
            </a:ln>
          </p:spPr>
          <p:txBody>
            <a:bodyPr wrap="square">
              <a:spAutoFit/>
            </a:bodyPr>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了解动作技能的含义、类型</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  2.理解幼儿动作技能学习的过程，</a:t>
              </a:r>
              <a:r>
                <a:rPr lang="zh-CN" altLang="en-US" b="1" noProof="0" dirty="0">
                  <a:latin typeface="华文细黑" panose="02010600040101010101" charset="-122"/>
                  <a:ea typeface="华文细黑" panose="02010600040101010101" charset="-122"/>
                  <a:cs typeface="华文细黑" panose="02010600040101010101" charset="-122"/>
                  <a:sym typeface="+mn-ea"/>
                </a:rPr>
                <a:t>掌握指导幼儿动作技能发展的方法</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能够说出动作技能的特点</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熟悉幼儿动作技能学习的基本过程，掌握幼儿动作技能的实践指导方法</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具备一定的安全意识和合作精神，在教育教学实践中，能通过掌握的方法培养幼儿良好的动作习惯</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499"/>
            </a:xfrm>
            <a:prstGeom prst="rect">
              <a:avLst/>
            </a:prstGeom>
            <a:noFill/>
            <a:ln w="9525" algn="ctr">
              <a:noFill/>
              <a:miter lim="800000"/>
            </a:ln>
          </p:spPr>
          <p:txBody>
            <a:bodyPr wrap="square">
              <a:spAutoFit/>
            </a:bodyPr>
            <a:p>
              <a:pPr lvl="0" algn="l">
                <a:lnSpc>
                  <a:spcPct val="19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动作技能的含义及类型。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9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a:t>
              </a:r>
              <a:r>
                <a:rPr lang="zh-CN" altLang="en-US" b="1" noProof="0" dirty="0">
                  <a:latin typeface="华文细黑" panose="02010600040101010101" charset="-122"/>
                  <a:ea typeface="华文细黑" panose="02010600040101010101" charset="-122"/>
                  <a:cs typeface="华文细黑" panose="02010600040101010101" charset="-122"/>
                  <a:sym typeface="+mn-ea"/>
                </a:rPr>
                <a:t>幼儿动作技能的特点及其规律。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9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a:t>
              </a:r>
              <a:r>
                <a:rPr lang="zh-CN" altLang="en-US" b="1" noProof="0" dirty="0">
                  <a:latin typeface="华文细黑" panose="02010600040101010101" charset="-122"/>
                  <a:ea typeface="华文细黑" panose="02010600040101010101" charset="-122"/>
                  <a:cs typeface="华文细黑" panose="02010600040101010101" charset="-122"/>
                  <a:sym typeface="+mn-ea"/>
                </a:rPr>
                <a:t>幼儿动作技能形成和发展的过程。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9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a:t>
              </a:r>
              <a:r>
                <a:rPr lang="zh-CN" altLang="en-US" b="1" noProof="0" dirty="0">
                  <a:latin typeface="华文细黑" panose="02010600040101010101" charset="-122"/>
                  <a:ea typeface="华文细黑" panose="02010600040101010101" charset="-122"/>
                  <a:cs typeface="华文细黑" panose="02010600040101010101" charset="-122"/>
                  <a:sym typeface="+mn-ea"/>
                </a:rPr>
                <a:t>幼儿动作技能的实践指导和注意事项。</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979035" y="2715895"/>
            <a:ext cx="402145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任务一</a:t>
            </a: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 </a:t>
            </a:r>
            <a:endPar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ctr">
              <a:lnSpc>
                <a:spcPct val="160000"/>
              </a:lnSpc>
            </a:pP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幼儿动作技能发展的特点</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880" y="-19685"/>
            <a:ext cx="8402955" cy="737235"/>
          </a:xfrm>
          <a:prstGeom prst="rect">
            <a:avLst/>
          </a:prstGeom>
          <a:noFill/>
        </p:spPr>
        <p:txBody>
          <a:bodyPr wrap="square" rtlCol="0">
            <a:spAutoFit/>
          </a:bodyPr>
          <a:lstStyle/>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一、动作技能的含义</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5" name="文本框 4"/>
          <p:cNvSpPr txBox="1"/>
          <p:nvPr/>
        </p:nvSpPr>
        <p:spPr bwMode="auto">
          <a:xfrm>
            <a:off x="429895" y="1410335"/>
            <a:ext cx="5303520" cy="3322955"/>
          </a:xfrm>
          <a:prstGeom prst="rect">
            <a:avLst/>
          </a:prstGeom>
          <a:noFill/>
        </p:spPr>
        <p:txBody>
          <a:bodyPr wrap="square" rtlCol="0">
            <a:spAutoFit/>
          </a:bodyPr>
          <a:lstStyle/>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动作是具有一定动机和目的并指向一定对象的运动。在运动学中，动作主要视为在一定的时间和空间限定下，表现为肢体、躯干的肌肉、骨骼、关节协同活动的模式，既指由多个部分共同构成的完整活动模式，也指某一部分的特定活动模式。</a:t>
            </a:r>
            <a:r>
              <a:rPr lang="en-US" altLang="zh-CN" sz="2000" noProof="0" dirty="0">
                <a:latin typeface="仿宋" panose="02010609060101010101" charset="-122"/>
                <a:ea typeface="仿宋" panose="02010609060101010101" charset="-122"/>
                <a:cs typeface="仿宋" panose="02010609060101010101" charset="-122"/>
                <a:sym typeface="+mn-ea"/>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动作技能也叫操作技能或运动技能。</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6" name="文本框 5"/>
          <p:cNvSpPr txBox="1"/>
          <p:nvPr/>
        </p:nvSpPr>
        <p:spPr bwMode="auto">
          <a:xfrm>
            <a:off x="2263775" y="2607310"/>
            <a:ext cx="6567805" cy="339725"/>
          </a:xfrm>
          <a:prstGeom prst="rect">
            <a:avLst/>
          </a:prstGeom>
          <a:noFill/>
        </p:spPr>
        <p:txBody>
          <a:bodyPr wrap="square" rtlCol="0">
            <a:spAutoFit/>
          </a:bodyPr>
          <a:lstStyle/>
          <a:p>
            <a:pPr lvl="0" algn="l">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3" name="图片 2" descr="2ebc295e287733aab53f5ad247797779"/>
          <p:cNvPicPr>
            <a:picLocks noChangeAspect="1"/>
          </p:cNvPicPr>
          <p:nvPr/>
        </p:nvPicPr>
        <p:blipFill>
          <a:blip r:embed="rId1"/>
          <a:srcRect l="13905" t="17386" r="17393" b="12942"/>
          <a:stretch>
            <a:fillRect/>
          </a:stretch>
        </p:blipFill>
        <p:spPr>
          <a:xfrm>
            <a:off x="6230620" y="1856740"/>
            <a:ext cx="2336800" cy="2369820"/>
          </a:xfrm>
          <a:prstGeom prst="ellipse">
            <a:avLst/>
          </a:prstGeom>
          <a:ln w="168275">
            <a:solidFill>
              <a:srgbClr val="74A19C"/>
            </a:solidFill>
          </a:ln>
          <a:effectLst>
            <a:outerShdw blurRad="88900" dist="76200" dir="8100000" algn="tr" rotWithShape="0">
              <a:prstClr val="black">
                <a:alpha val="6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482600" y="1362075"/>
          <a:ext cx="8180705" cy="3542665"/>
        </p:xfrm>
        <a:graphic>
          <a:graphicData uri="http://schemas.openxmlformats.org/drawingml/2006/table">
            <a:tbl>
              <a:tblPr/>
              <a:tblGrid>
                <a:gridCol w="735965"/>
                <a:gridCol w="7444740"/>
              </a:tblGrid>
              <a:tr h="295275">
                <a:tc>
                  <a:txBody>
                    <a:bodyPr/>
                    <a:lstStyle/>
                    <a:p>
                      <a:pPr algn="ctr">
                        <a:spcAft>
                          <a:spcPts val="0"/>
                        </a:spcAft>
                      </a:pPr>
                      <a:r>
                        <a:rPr lang="zh-CN" sz="1800" kern="100" dirty="0">
                          <a:latin typeface="Times New Roman" panose="02020603050405020304"/>
                          <a:ea typeface="仿宋_GB2312" panose="02010609030101010101" charset="-122"/>
                        </a:rPr>
                        <a:t>年龄</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仿宋_GB2312" panose="02010609030101010101" charset="-122"/>
                        </a:rPr>
                        <a:t>动作技能</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550">
                <a:tc>
                  <a:txBody>
                    <a:bodyPr/>
                    <a:lstStyle/>
                    <a:p>
                      <a:pPr algn="ctr">
                        <a:spcAft>
                          <a:spcPts val="0"/>
                        </a:spcAft>
                      </a:pPr>
                      <a:r>
                        <a:rPr lang="en-US" sz="1800" kern="100">
                          <a:latin typeface="仿宋_GB2312" panose="02010609030101010101" charset="-122"/>
                          <a:ea typeface="宋体" panose="02010600030101010101" pitchFamily="2" charset="-122"/>
                        </a:rPr>
                        <a:t>2</a:t>
                      </a:r>
                      <a:r>
                        <a:rPr lang="zh-CN" sz="1800" kern="100">
                          <a:latin typeface="Times New Roman" panose="02020603050405020304"/>
                          <a:ea typeface="仿宋_GB2312" panose="02010609030101010101" charset="-122"/>
                        </a:rPr>
                        <a:t>岁</a:t>
                      </a:r>
                      <a:endParaRPr lang="zh-CN" sz="1800" kern="100">
                        <a:latin typeface="Times New Roman" panose="02020603050405020304"/>
                        <a:ea typeface="宋体" panose="02010600030101010101" pitchFamily="2"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仿宋_GB2312" panose="02010609030101010101" charset="-122"/>
                        </a:rPr>
                        <a:t>行走时两腿叉开，身体有些摇晃；能够爬高，推，拉，跑；两手抓握着悬空；耐力差；用两只手够取物体。</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550">
                <a:tc>
                  <a:txBody>
                    <a:bodyPr/>
                    <a:lstStyle/>
                    <a:p>
                      <a:pPr algn="ctr">
                        <a:spcAft>
                          <a:spcPts val="0"/>
                        </a:spcAft>
                      </a:pPr>
                      <a:r>
                        <a:rPr lang="en-US" sz="1800" kern="100">
                          <a:latin typeface="仿宋_GB2312" panose="02010609030101010101" charset="-122"/>
                          <a:ea typeface="宋体" panose="02010600030101010101" pitchFamily="2" charset="-122"/>
                        </a:rPr>
                        <a:t>3</a:t>
                      </a:r>
                      <a:r>
                        <a:rPr lang="zh-CN" sz="1800" kern="100">
                          <a:latin typeface="Times New Roman" panose="02020603050405020304"/>
                          <a:ea typeface="仿宋_GB2312" panose="02010609030101010101" charset="-122"/>
                        </a:rPr>
                        <a:t>岁</a:t>
                      </a:r>
                      <a:endParaRPr lang="zh-CN" sz="1800" kern="100">
                        <a:latin typeface="Times New Roman" panose="02020603050405020304"/>
                        <a:ea typeface="宋体" panose="02010600030101010101" pitchFamily="2"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仿宋_GB2312" panose="02010609030101010101" charset="-122"/>
                        </a:rPr>
                        <a:t>行走和跑步时；两腿有所并拢；能较平稳地跑步和运动；用一只手够取物体；随意涂鸦；堆积木。</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915">
                <a:tc>
                  <a:txBody>
                    <a:bodyPr/>
                    <a:lstStyle/>
                    <a:p>
                      <a:pPr algn="ctr">
                        <a:spcAft>
                          <a:spcPts val="0"/>
                        </a:spcAft>
                      </a:pPr>
                      <a:r>
                        <a:rPr lang="en-US" sz="1800" kern="100">
                          <a:latin typeface="仿宋_GB2312" panose="02010609030101010101" charset="-122"/>
                          <a:ea typeface="宋体" panose="02010600030101010101" pitchFamily="2" charset="-122"/>
                        </a:rPr>
                        <a:t>4</a:t>
                      </a:r>
                      <a:r>
                        <a:rPr lang="zh-CN" sz="1800" kern="100">
                          <a:latin typeface="Times New Roman" panose="02020603050405020304"/>
                          <a:ea typeface="仿宋_GB2312" panose="02010609030101010101" charset="-122"/>
                        </a:rPr>
                        <a:t>岁</a:t>
                      </a:r>
                      <a:endParaRPr lang="zh-CN" sz="1800" kern="100">
                        <a:latin typeface="Times New Roman" panose="02020603050405020304"/>
                        <a:ea typeface="宋体" panose="02010600030101010101" pitchFamily="2"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仿宋_GB2312" panose="02010609030101010101" charset="-122"/>
                        </a:rPr>
                        <a:t>可以变换跑步的节奏；笨拙地蹦跳；力量、耐力和协调性有所增强；能够画一些简单的形状和图形；能着色；能够用积木搭建出建筑物。</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550">
                <a:tc>
                  <a:txBody>
                    <a:bodyPr/>
                    <a:lstStyle/>
                    <a:p>
                      <a:pPr algn="ctr">
                        <a:spcAft>
                          <a:spcPts val="0"/>
                        </a:spcAft>
                      </a:pPr>
                      <a:r>
                        <a:rPr lang="en-US" sz="1800" kern="100">
                          <a:latin typeface="仿宋_GB2312" panose="02010609030101010101" charset="-122"/>
                          <a:ea typeface="宋体" panose="02010600030101010101" pitchFamily="2" charset="-122"/>
                        </a:rPr>
                        <a:t>5</a:t>
                      </a:r>
                      <a:r>
                        <a:rPr lang="zh-CN" sz="1800" kern="100">
                          <a:latin typeface="Times New Roman" panose="02020603050405020304"/>
                          <a:ea typeface="仿宋_GB2312" panose="02010609030101010101" charset="-122"/>
                        </a:rPr>
                        <a:t>岁</a:t>
                      </a:r>
                      <a:endParaRPr lang="zh-CN" sz="1800" kern="100">
                        <a:latin typeface="Times New Roman" panose="02020603050405020304"/>
                        <a:ea typeface="宋体" panose="02010600030101010101" pitchFamily="2"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仿宋_GB2312" panose="02010609030101010101" charset="-122"/>
                        </a:rPr>
                        <a:t>能够在平衡木上行走；平稳地跳跃；单腿站立；能够系纽扣和拉拉链；系鞋带；正确地使用器具和工具等。</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5825">
                <a:tc>
                  <a:txBody>
                    <a:bodyPr/>
                    <a:lstStyle/>
                    <a:p>
                      <a:pPr algn="ctr">
                        <a:spcAft>
                          <a:spcPts val="0"/>
                        </a:spcAft>
                      </a:pPr>
                      <a:r>
                        <a:rPr lang="en-US" sz="1800" kern="100">
                          <a:latin typeface="仿宋_GB2312" panose="02010609030101010101" charset="-122"/>
                          <a:ea typeface="宋体" panose="02010600030101010101" pitchFamily="2" charset="-122"/>
                        </a:rPr>
                        <a:t>6</a:t>
                      </a:r>
                      <a:r>
                        <a:rPr lang="zh-CN" sz="1800" kern="100">
                          <a:latin typeface="Times New Roman" panose="02020603050405020304"/>
                          <a:ea typeface="仿宋_GB2312" panose="02010609030101010101" charset="-122"/>
                        </a:rPr>
                        <a:t>岁</a:t>
                      </a:r>
                      <a:endParaRPr lang="zh-CN" sz="1800" kern="100">
                        <a:latin typeface="Times New Roman" panose="02020603050405020304"/>
                        <a:ea typeface="宋体" panose="02010600030101010101" pitchFamily="2"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仿宋_GB2312" panose="02010609030101010101" charset="-122"/>
                        </a:rPr>
                        <a:t>能在斜坡、荡桥等上较平稳地行走；能以手脚并用的方式安全地爬攀登架、网等；能连续跳绳、拍球；能躲避他人滚过来的球或扔过来的沙包。能根据需要画出图形，线条基本平滑；能熟练使用筷子。</a:t>
                      </a:r>
                      <a:endParaRPr lang="zh-CN" sz="1800" kern="100" dirty="0">
                        <a:latin typeface="Times New Roman" panose="02020603050405020304"/>
                        <a:ea typeface="仿宋_GB2312" panose="02010609030101010101" charset="-122"/>
                      </a:endParaRPr>
                    </a:p>
                  </a:txBody>
                  <a:tcPr marL="68583" marR="685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文本框 3"/>
          <p:cNvSpPr txBox="1"/>
          <p:nvPr/>
        </p:nvSpPr>
        <p:spPr>
          <a:xfrm>
            <a:off x="55880" y="-19685"/>
            <a:ext cx="8402955"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一、动作技能的含义</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737235" y="1575435"/>
            <a:ext cx="4551045" cy="2510155"/>
          </a:xfrm>
          <a:prstGeom prst="rect">
            <a:avLst/>
          </a:prstGeom>
          <a:noFill/>
        </p:spPr>
        <p:txBody>
          <a:bodyPr wrap="square" rtlCol="0">
            <a:spAutoFit/>
          </a:bodyPr>
          <a:lstStyle/>
          <a:p>
            <a:pPr marL="0" lvl="0" indent="0" eaLnBrk="1" hangingPunct="1">
              <a:lnSpc>
                <a:spcPct val="150000"/>
              </a:lnSpc>
              <a:spcBef>
                <a:spcPct val="0"/>
              </a:spcBef>
              <a:spcAft>
                <a:spcPct val="35000"/>
              </a:spcAft>
              <a:buFont typeface="Arial" panose="020B0604020202020204" pitchFamily="34" charset="0"/>
              <a:buNone/>
            </a:pPr>
            <a:r>
              <a:rPr lang="zh-CN" altLang="zh-CN" sz="2000" b="1" dirty="0">
                <a:solidFill>
                  <a:schemeClr val="tx1"/>
                </a:solidFill>
                <a:latin typeface="黑体" panose="02010609060101010101" charset="-122"/>
                <a:ea typeface="黑体" panose="02010609060101010101" charset="-122"/>
                <a:cs typeface="黑体" panose="02010609060101010101" charset="-122"/>
                <a:sym typeface="+mn-ea"/>
              </a:rPr>
              <a:t>根据分类标准不同，动作技能包括</a:t>
            </a: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a:t>
            </a:r>
            <a:endParaRPr lang="en-US" altLang="zh-CN" sz="2000" b="1" dirty="0">
              <a:solidFill>
                <a:srgbClr val="9900CC"/>
              </a:solidFill>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solidFill>
                  <a:schemeClr val="tx1"/>
                </a:solidFill>
                <a:latin typeface="仿宋" panose="02010609060101010101" charset="-122"/>
                <a:ea typeface="仿宋" panose="02010609060101010101" charset="-122"/>
                <a:cs typeface="仿宋" panose="02010609060101010101" charset="-122"/>
                <a:sym typeface="+mn-ea"/>
              </a:rPr>
              <a:t>1.</a:t>
            </a:r>
            <a:r>
              <a:rPr lang="zh-CN" altLang="zh-CN" sz="2000" dirty="0">
                <a:solidFill>
                  <a:schemeClr val="tx1"/>
                </a:solidFill>
                <a:latin typeface="仿宋" panose="02010609060101010101" charset="-122"/>
                <a:ea typeface="仿宋" panose="02010609060101010101" charset="-122"/>
                <a:cs typeface="仿宋" panose="02010609060101010101" charset="-122"/>
                <a:sym typeface="+mn-ea"/>
              </a:rPr>
              <a:t>细微型动作技能与粗放型动作技能。</a:t>
            </a:r>
            <a:endParaRPr lang="zh-CN" altLang="zh-CN" sz="2000" dirty="0">
              <a:solidFill>
                <a:schemeClr val="tx1"/>
              </a:solidFill>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solidFill>
                  <a:schemeClr val="tx1"/>
                </a:solidFill>
                <a:latin typeface="仿宋" panose="02010609060101010101" charset="-122"/>
                <a:ea typeface="仿宋" panose="02010609060101010101" charset="-122"/>
                <a:cs typeface="仿宋" panose="02010609060101010101" charset="-122"/>
                <a:sym typeface="+mn-ea"/>
              </a:rPr>
              <a:t>2.</a:t>
            </a:r>
            <a:r>
              <a:rPr lang="zh-CN" altLang="zh-CN" sz="2000" dirty="0">
                <a:solidFill>
                  <a:schemeClr val="tx1"/>
                </a:solidFill>
                <a:latin typeface="仿宋" panose="02010609060101010101" charset="-122"/>
                <a:ea typeface="仿宋" panose="02010609060101010101" charset="-122"/>
                <a:cs typeface="仿宋" panose="02010609060101010101" charset="-122"/>
                <a:sym typeface="+mn-ea"/>
              </a:rPr>
              <a:t>连续型动作技能与断续型动作技能。</a:t>
            </a:r>
            <a:endParaRPr lang="zh-CN" altLang="zh-CN" sz="2000" dirty="0">
              <a:solidFill>
                <a:schemeClr val="tx1"/>
              </a:solidFill>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solidFill>
                  <a:schemeClr val="tx1"/>
                </a:solidFill>
                <a:latin typeface="仿宋" panose="02010609060101010101" charset="-122"/>
                <a:ea typeface="仿宋" panose="02010609060101010101" charset="-122"/>
                <a:cs typeface="仿宋" panose="02010609060101010101" charset="-122"/>
                <a:sym typeface="+mn-ea"/>
              </a:rPr>
              <a:t>3.</a:t>
            </a:r>
            <a:r>
              <a:rPr lang="zh-CN" altLang="zh-CN" sz="2000" dirty="0">
                <a:solidFill>
                  <a:schemeClr val="tx1"/>
                </a:solidFill>
                <a:latin typeface="仿宋" panose="02010609060101010101" charset="-122"/>
                <a:ea typeface="仿宋" panose="02010609060101010101" charset="-122"/>
                <a:cs typeface="仿宋" panose="02010609060101010101" charset="-122"/>
                <a:sym typeface="+mn-ea"/>
              </a:rPr>
              <a:t>徒手型动作技能与器械型动作技能。</a:t>
            </a:r>
            <a:endParaRPr lang="zh-CN" altLang="zh-CN" sz="2000" dirty="0">
              <a:solidFill>
                <a:schemeClr val="tx1"/>
              </a:solidFill>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Font typeface="Arial" panose="020B0604020202020204" pitchFamily="34" charset="0"/>
              <a:buNone/>
            </a:pPr>
            <a:r>
              <a:rPr lang="en-US" altLang="zh-CN" sz="2000" dirty="0">
                <a:solidFill>
                  <a:schemeClr val="tx1"/>
                </a:solidFill>
                <a:latin typeface="仿宋" panose="02010609060101010101" charset="-122"/>
                <a:ea typeface="仿宋" panose="02010609060101010101" charset="-122"/>
                <a:cs typeface="仿宋" panose="02010609060101010101" charset="-122"/>
                <a:sym typeface="+mn-ea"/>
              </a:rPr>
              <a:t>4.</a:t>
            </a:r>
            <a:r>
              <a:rPr lang="zh-CN" altLang="zh-CN" sz="2000" dirty="0">
                <a:solidFill>
                  <a:schemeClr val="tx1"/>
                </a:solidFill>
                <a:latin typeface="仿宋" panose="02010609060101010101" charset="-122"/>
                <a:ea typeface="仿宋" panose="02010609060101010101" charset="-122"/>
                <a:cs typeface="仿宋" panose="02010609060101010101" charset="-122"/>
                <a:sym typeface="+mn-ea"/>
              </a:rPr>
              <a:t>闭合性动作技能与开放性动作技能。</a:t>
            </a:r>
            <a:endParaRPr lang="zh-CN" altLang="zh-CN" sz="2000" noProof="0" dirty="0">
              <a:solidFill>
                <a:schemeClr val="tx1"/>
              </a:solidFill>
              <a:latin typeface="仿宋" panose="02010609060101010101" charset="-122"/>
              <a:ea typeface="仿宋" panose="02010609060101010101" charset="-122"/>
              <a:cs typeface="仿宋" panose="02010609060101010101" charset="-122"/>
              <a:sym typeface="+mn-ea"/>
            </a:endParaRPr>
          </a:p>
        </p:txBody>
      </p:sp>
      <p:sp>
        <p:nvSpPr>
          <p:cNvPr id="5" name="文本框 4"/>
          <p:cNvSpPr txBox="1"/>
          <p:nvPr/>
        </p:nvSpPr>
        <p:spPr>
          <a:xfrm>
            <a:off x="161925" y="212090"/>
            <a:ext cx="2937510" cy="460375"/>
          </a:xfrm>
          <a:prstGeom prst="rect">
            <a:avLst/>
          </a:prstGeom>
          <a:noFill/>
        </p:spPr>
        <p:txBody>
          <a:bodyPr wrap="non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zh-CN" sz="2400" b="1" noProof="0" dirty="0">
                <a:ln>
                  <a:noFill/>
                </a:ln>
                <a:solidFill>
                  <a:srgbClr val="000000"/>
                </a:solidFill>
                <a:effectLst/>
                <a:uLnTx/>
                <a:uFillTx/>
                <a:latin typeface="黑体" panose="02010609060101010101" charset="-122"/>
                <a:ea typeface="黑体" panose="02010609060101010101" charset="-122"/>
                <a:sym typeface="+mn-ea"/>
              </a:rPr>
              <a:t>二、动作技能的类型</a:t>
            </a:r>
            <a:endParaRPr lang="zh-CN" altLang="zh-CN" sz="2400" b="1" noProof="0" dirty="0">
              <a:ln>
                <a:noFill/>
              </a:ln>
              <a:solidFill>
                <a:srgbClr val="000000"/>
              </a:solidFill>
              <a:effectLst/>
              <a:uLnTx/>
              <a:uFillTx/>
              <a:latin typeface="黑体" panose="02010609060101010101" charset="-122"/>
              <a:ea typeface="黑体" panose="0201060906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47" name="图片 46" descr="2ebc295e287733aab53f5ad247797779"/>
          <p:cNvPicPr>
            <a:picLocks noChangeAspect="1"/>
          </p:cNvPicPr>
          <p:nvPr/>
        </p:nvPicPr>
        <p:blipFill>
          <a:blip r:embed="rId1"/>
          <a:srcRect l="58354" t="42823" r="6344" b="15541"/>
          <a:stretch>
            <a:fillRect/>
          </a:stretch>
        </p:blipFill>
        <p:spPr>
          <a:xfrm>
            <a:off x="5623560" y="1609090"/>
            <a:ext cx="2353310" cy="2775585"/>
          </a:xfrm>
          <a:custGeom>
            <a:avLst/>
            <a:gdLst/>
            <a:ahLst/>
            <a:cxnLst>
              <a:cxn ang="3">
                <a:pos x="hc" y="t"/>
              </a:cxn>
              <a:cxn ang="cd2">
                <a:pos x="l" y="vc"/>
              </a:cxn>
              <a:cxn ang="cd4">
                <a:pos x="hc" y="b"/>
              </a:cxn>
              <a:cxn ang="0">
                <a:pos x="r" y="vc"/>
              </a:cxn>
            </a:cxnLst>
            <a:rect l="l" t="t" r="r" b="b"/>
            <a:pathLst>
              <a:path w="3389" h="3997">
                <a:moveTo>
                  <a:pt x="0" y="0"/>
                </a:moveTo>
                <a:lnTo>
                  <a:pt x="3389" y="0"/>
                </a:lnTo>
                <a:lnTo>
                  <a:pt x="3389" y="3997"/>
                </a:lnTo>
                <a:lnTo>
                  <a:pt x="0" y="3997"/>
                </a:lnTo>
                <a:lnTo>
                  <a:pt x="0" y="0"/>
                </a:lnTo>
                <a:close/>
              </a:path>
            </a:pathLst>
          </a:custGeom>
          <a:effectLst>
            <a:outerShdw blurRad="88900" dist="76200" dir="8100000" algn="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DIAGRAM_VIRTUALLY_FRAME" val="{&quot;height&quot;:122.60622047244094,&quot;left&quot;:171.89377952755905,&quot;top&quot;:115.24377952755906,&quot;width&quot;:457.756220472441}"/>
</p:tagLst>
</file>

<file path=ppt/tags/tag2.xml><?xml version="1.0" encoding="utf-8"?>
<p:tagLst xmlns:p="http://schemas.openxmlformats.org/presentationml/2006/main">
  <p:tag name="KSO_WM_DIAGRAM_VIRTUALLY_FRAME" val="{&quot;height&quot;:122.60622047244094,&quot;left&quot;:171.89377952755905,&quot;top&quot;:115.24377952755906,&quot;width&quot;:457.756220472441}"/>
</p:tagLst>
</file>

<file path=ppt/tags/tag3.xml><?xml version="1.0" encoding="utf-8"?>
<p:tagLst xmlns:p="http://schemas.openxmlformats.org/presentationml/2006/main">
  <p:tag name="KSO_WM_UNIT_TABLE_BEAUTIFY" val="smartTable{9d89a9d6-645f-477e-b77c-cc09c344738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3050</Words>
  <Application>WPS 演示</Application>
  <PresentationFormat>全屏显示(16:9)</PresentationFormat>
  <Paragraphs>234</Paragraphs>
  <Slides>26</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26</vt:i4>
      </vt:variant>
    </vt:vector>
  </HeadingPairs>
  <TitlesOfParts>
    <vt:vector size="48" baseType="lpstr">
      <vt:lpstr>Arial</vt:lpstr>
      <vt:lpstr>宋体</vt:lpstr>
      <vt:lpstr>Wingdings</vt:lpstr>
      <vt:lpstr>黑体</vt:lpstr>
      <vt:lpstr>华文中宋</vt:lpstr>
      <vt:lpstr>华文行楷</vt:lpstr>
      <vt:lpstr>微软雅黑</vt:lpstr>
      <vt:lpstr>华文细黑</vt:lpstr>
      <vt:lpstr>仿宋_GB2312</vt:lpstr>
      <vt:lpstr>仿宋</vt:lpstr>
      <vt:lpstr>Source Han Sans K Medium</vt:lpstr>
      <vt:lpstr>Times New Roman</vt:lpstr>
      <vt:lpstr>Arial Unicode MS</vt:lpstr>
      <vt:lpstr>等线</vt:lpstr>
      <vt:lpstr>Times New Roman</vt:lpstr>
      <vt:lpstr>思源黑体 CN Medium</vt:lpstr>
      <vt:lpstr>方正舒体</vt:lpstr>
      <vt:lpstr>字魂21号-不齐素圆体</vt:lpstr>
      <vt:lpstr>Malgun Gothic</vt:lpstr>
      <vt:lpstr>MS UI Gothic</vt:lpstr>
      <vt:lpstr>Office Theme</vt:lpstr>
      <vt:lpstr>Custom Design</vt:lpstr>
      <vt:lpstr>PowerPoint 演示文稿</vt:lpstr>
      <vt:lpstr>项目三  幼儿动作技能的发展特点与教育 </vt:lpstr>
      <vt:lpstr>PowerPoint 演示文稿</vt:lpstr>
      <vt:lpstr>PowerPoint 演示文稿</vt:lpstr>
      <vt:lpstr>PowerPoint 演示文稿</vt:lpstr>
      <vt:lpstr>PowerPoint 演示文稿</vt:lpstr>
      <vt:lpstr>PowerPoint 演示文稿</vt:lpstr>
      <vt:lpstr>PowerPoint 演示文稿</vt:lpstr>
      <vt:lpstr> </vt:lpstr>
      <vt:lpstr>三、动作技能发展的特点及其规律</vt:lpstr>
      <vt:lpstr>三、动作技能发展的特点及其规律</vt:lpstr>
      <vt:lpstr>  </vt:lpstr>
      <vt:lpstr>  </vt:lpstr>
      <vt:lpstr>PowerPoint 演示文稿</vt:lpstr>
      <vt:lpstr>  </vt:lpstr>
      <vt:lpstr>  </vt:lpstr>
      <vt:lpstr>  </vt:lpstr>
      <vt:lpstr> </vt:lpstr>
      <vt:lpstr>  </vt:lpstr>
      <vt:lpstr>  </vt:lpstr>
      <vt:lpstr> 五、幼儿进行动作技能训练时的注意事项</vt:lpstr>
      <vt:lpstr>  </vt:lpstr>
      <vt:lpstr>  </vt:lpstr>
      <vt:lpstr>PowerPoint 演示文稿</vt:lpstr>
      <vt:lpstr>  课后思考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古……月</cp:lastModifiedBy>
  <cp:revision>63</cp:revision>
  <dcterms:created xsi:type="dcterms:W3CDTF">2014-04-01T16:27:00Z</dcterms:created>
  <dcterms:modified xsi:type="dcterms:W3CDTF">2025-08-20T02:13:37Z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2052-12.1.0.22089</vt:lpwstr>
  </property>
  <property fmtid="{D5CDD505-2E9C-101B-9397-08002B2CF9AE}" pid="3" name="ICV">
    <vt:lpwstr>CBD78B15693F4E8DADB17925324B0435</vt:lpwstr>
  </property>
</Properties>
</file>