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34"/>
  </p:notesMasterIdLst>
  <p:sldIdLst>
    <p:sldId id="408" r:id="rId4"/>
    <p:sldId id="409" r:id="rId5"/>
    <p:sldId id="308" r:id="rId6"/>
    <p:sldId id="410" r:id="rId7"/>
    <p:sldId id="411" r:id="rId8"/>
    <p:sldId id="382" r:id="rId9"/>
    <p:sldId id="257" r:id="rId10"/>
    <p:sldId id="309" r:id="rId11"/>
    <p:sldId id="384" r:id="rId12"/>
    <p:sldId id="310" r:id="rId13"/>
    <p:sldId id="386" r:id="rId14"/>
    <p:sldId id="311" r:id="rId15"/>
    <p:sldId id="357" r:id="rId16"/>
    <p:sldId id="365" r:id="rId17"/>
    <p:sldId id="366" r:id="rId18"/>
    <p:sldId id="387" r:id="rId19"/>
    <p:sldId id="364" r:id="rId20"/>
    <p:sldId id="313" r:id="rId21"/>
    <p:sldId id="314" r:id="rId22"/>
    <p:sldId id="369" r:id="rId23"/>
    <p:sldId id="370" r:id="rId24"/>
    <p:sldId id="367" r:id="rId25"/>
    <p:sldId id="315" r:id="rId26"/>
    <p:sldId id="371" r:id="rId27"/>
    <p:sldId id="372" r:id="rId28"/>
    <p:sldId id="373" r:id="rId29"/>
    <p:sldId id="374" r:id="rId30"/>
    <p:sldId id="375" r:id="rId31"/>
    <p:sldId id="352" r:id="rId32"/>
    <p:sldId id="412" r:id="rId33"/>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5" userDrawn="1">
          <p15:clr>
            <a:srgbClr val="A4A3A4"/>
          </p15:clr>
        </p15:guide>
        <p15:guide id="2" pos="28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32" d="100"/>
          <a:sy n="132" d="100"/>
        </p:scale>
        <p:origin x="936" y="114"/>
      </p:cViewPr>
      <p:guideLst>
        <p:guide orient="horz" pos="1645"/>
        <p:guide pos="2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DOCUME~1\ADMINI~1\APPLIC~1\360se6\USERDA~1\Temp\RDN_4D~1.GIF" TargetMode="External"/><Relationship Id="rId2" Type="http://schemas.openxmlformats.org/officeDocument/2006/relationships/image" Target="../media/image4.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DOCUME~1\ADMINI~1\APPLIC~1\360se6\USERDA~1\Temp\RDN_4D~1.GIF" TargetMode="External"/><Relationship Id="rId2" Type="http://schemas.openxmlformats.org/officeDocument/2006/relationships/image" Target="../media/image4.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16255" y="1602105"/>
            <a:ext cx="8150860" cy="2984500"/>
          </a:xfrm>
          <a:prstGeom prst="rect">
            <a:avLst/>
          </a:prstGeom>
          <a:noFill/>
        </p:spPr>
        <p:txBody>
          <a:bodyPr wrap="square" rtlCol="0">
            <a:spAutoFit/>
          </a:bodyPr>
          <a:p>
            <a:pPr lvl="0" algn="just">
              <a:lnSpc>
                <a:spcPct val="12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3.</a:t>
            </a:r>
            <a:r>
              <a:rPr lang="zh-CN" altLang="en-US" sz="2000" b="1" noProof="0" dirty="0">
                <a:latin typeface="黑体" panose="02010609060101010101" charset="-122"/>
                <a:ea typeface="黑体" panose="02010609060101010101" charset="-122"/>
                <a:cs typeface="黑体" panose="02010609060101010101" charset="-122"/>
                <a:sym typeface="+mn-ea"/>
              </a:rPr>
              <a:t>恐惧</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最初的恐惧往往是由于剧烈的疼痛、摔倒、刺耳的声音等引起，把婴儿抛起再接住，婴儿往往会因恐惧而大哭；突然听到巨大的声音，婴儿也会受到惊吓而大哭。</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从4个月左右开始，婴儿开始出现与知觉相联系的恐惧，比如看到不熟悉的人脸、来到陌生的环境、看到刺眼的灯光等。如果以前婴儿受到某种惊吓，比如被小猫抓破了手，再次看到小猫时会产生恐惧的情绪。</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标题 1"/>
          <p:cNvSpPr/>
          <p:nvPr/>
        </p:nvSpPr>
        <p:spPr>
          <a:xfrm>
            <a:off x="127000" y="55245"/>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8010" y="1673860"/>
            <a:ext cx="5282565" cy="2614930"/>
          </a:xfrm>
          <a:prstGeom prst="rect">
            <a:avLst/>
          </a:prstGeom>
          <a:noFill/>
        </p:spPr>
        <p:txBody>
          <a:bodyPr wrap="square" rtlCol="0">
            <a:spAutoFit/>
          </a:bodyPr>
          <a:p>
            <a:pPr lvl="0" algn="l">
              <a:lnSpc>
                <a:spcPct val="12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3.</a:t>
            </a:r>
            <a:r>
              <a:rPr lang="zh-CN" altLang="en-US" sz="2000" b="1" noProof="0" dirty="0">
                <a:latin typeface="黑体" panose="02010609060101010101" charset="-122"/>
                <a:ea typeface="黑体" panose="02010609060101010101" charset="-122"/>
                <a:cs typeface="黑体" panose="02010609060101010101" charset="-122"/>
                <a:sym typeface="+mn-ea"/>
              </a:rPr>
              <a:t>恐惧</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6个月左右的婴儿会出现恐高现象，比如把婴儿放到高处，当他朝下看的时候，常会因恐惧而啼哭。</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6个月的婴儿开始出现怯生现象，即害怕不熟悉的人。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标题 1"/>
          <p:cNvSpPr/>
          <p:nvPr/>
        </p:nvSpPr>
        <p:spPr>
          <a:xfrm>
            <a:off x="127000" y="55245"/>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073742851" name="图片 1073742850" descr="c:\DOCUME~1\ADMINI~1\APPLIC~1\360se6\USERDA~1\Temp\RDN_4D~1.GIF"/>
          <p:cNvPicPr>
            <a:picLocks noChangeAspect="1"/>
          </p:cNvPicPr>
          <p:nvPr>
            <p:custDataLst>
              <p:tags r:id="rId1"/>
            </p:custDataLst>
          </p:nvPr>
        </p:nvPicPr>
        <p:blipFill>
          <a:blip r:embed="rId2" r:link="rId3"/>
          <a:stretch>
            <a:fillRect/>
          </a:stretch>
        </p:blipFill>
        <p:spPr>
          <a:xfrm>
            <a:off x="5870575" y="1564005"/>
            <a:ext cx="2776220" cy="30784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73742851"/>
                                        </p:tgtEl>
                                        <p:attrNameLst>
                                          <p:attrName>style.visibility</p:attrName>
                                        </p:attrNameLst>
                                      </p:cBhvr>
                                      <p:to>
                                        <p:strVal val="visible"/>
                                      </p:to>
                                    </p:set>
                                    <p:anim calcmode="lin" valueType="num">
                                      <p:cBhvr additive="base">
                                        <p:cTn id="16" dur="500" fill="hold"/>
                                        <p:tgtEl>
                                          <p:spTgt spid="1073742851"/>
                                        </p:tgtEl>
                                        <p:attrNameLst>
                                          <p:attrName>ppt_x</p:attrName>
                                        </p:attrNameLst>
                                      </p:cBhvr>
                                      <p:tavLst>
                                        <p:tav tm="0">
                                          <p:val>
                                            <p:strVal val="#ppt_x"/>
                                          </p:val>
                                        </p:tav>
                                        <p:tav tm="100000">
                                          <p:val>
                                            <p:strVal val="#ppt_x"/>
                                          </p:val>
                                        </p:tav>
                                      </p:tavLst>
                                    </p:anim>
                                    <p:anim calcmode="lin" valueType="num">
                                      <p:cBhvr additive="base">
                                        <p:cTn id="17" dur="500" fill="hold"/>
                                        <p:tgtEl>
                                          <p:spTgt spid="10737428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285115" y="1420495"/>
            <a:ext cx="8573770" cy="3291840"/>
          </a:xfrm>
          <a:prstGeom prst="rect">
            <a:avLst/>
          </a:prstGeom>
          <a:noFill/>
        </p:spPr>
        <p:txBody>
          <a:bodyPr wrap="square" rtlCol="0">
            <a:spAutoFit/>
          </a:bodyPr>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b="1" noProof="0" dirty="0">
                <a:latin typeface="黑体" panose="02010609060101010101" charset="-122"/>
                <a:ea typeface="黑体" panose="02010609060101010101" charset="-122"/>
                <a:cs typeface="黑体" panose="02010609060101010101" charset="-122"/>
                <a:sym typeface="+mn-ea"/>
              </a:rPr>
              <a:t>复杂情绪的出现</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fontAlgn="auto">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1</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2岁的婴儿开始出现嫉妒、羡慕、内疚等情绪。复杂情绪的出现，表明婴幼儿对周围人和事物及事物与自身关系的认识更为深入。</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b="1" noProof="0" dirty="0">
                <a:latin typeface="黑体" panose="02010609060101010101" charset="-122"/>
                <a:ea typeface="黑体" panose="02010609060101010101" charset="-122"/>
                <a:cs typeface="黑体" panose="02010609060101010101" charset="-122"/>
                <a:sym typeface="+mn-ea"/>
              </a:rPr>
              <a:t>情感的出现</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1</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2岁左右的幼儿开始出现道德感、理智感和美感等高级情感的萌芽。</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幼儿发展过程中有一个“疑问期”，即特别喜欢问问题</a:t>
            </a:r>
            <a:r>
              <a:rPr lang="zh-CN" altLang="en-US" sz="2000" noProof="0" dirty="0">
                <a:latin typeface="仿宋_GB2312" panose="02010609030101010101" charset="-122"/>
                <a:ea typeface="仿宋_GB2312" panose="02010609030101010101" charset="-122"/>
                <a:cs typeface="仿宋_GB2312" panose="02010609030101010101" charset="-122"/>
                <a:sym typeface="+mn-ea"/>
              </a:rPr>
              <a:t>。理智感就起源于人的这种好奇心。</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标题 1"/>
          <p:cNvSpPr/>
          <p:nvPr/>
        </p:nvSpPr>
        <p:spPr>
          <a:xfrm>
            <a:off x="127000" y="55245"/>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3315" grpId="0"/>
      <p:bldP spid="1331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603250" y="2019935"/>
            <a:ext cx="7793990" cy="1938020"/>
          </a:xfrm>
          <a:prstGeom prst="rect">
            <a:avLst/>
          </a:prstGeom>
          <a:noFill/>
        </p:spPr>
        <p:txBody>
          <a:bodyPr wrap="square" rtlCol="0">
            <a:spAutoFit/>
          </a:bodyPr>
          <a:p>
            <a:pPr lvl="0" algn="just">
              <a:lnSpc>
                <a:spcPct val="15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随着儿童的成长，越来越多的高级社会性情感逐渐出现，比如尊敬、怜悯、公正、同情、责任感、骄傲、惭愧等，这些情感往往交织在一起，简单的、基本的情感会越来越少。情感的复杂化是儿童成长的必然结果，也是儿童向成人发展的必然过程。</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标题 1"/>
          <p:cNvSpPr/>
          <p:nvPr/>
        </p:nvSpPr>
        <p:spPr>
          <a:xfrm>
            <a:off x="127000" y="55245"/>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3315" grpId="0"/>
      <p:bldP spid="1331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444500" y="1421130"/>
            <a:ext cx="8288655" cy="3199765"/>
          </a:xfrm>
          <a:prstGeom prst="rect">
            <a:avLst/>
          </a:prstGeom>
          <a:noFill/>
        </p:spPr>
        <p:txBody>
          <a:bodyPr wrap="square" rtlCol="0">
            <a:spAutoFit/>
          </a:bodyPr>
          <a:p>
            <a:pPr>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——从生理的角度来看，婴幼儿的神经系统发育还很不成熟，神经细胞的兴奋和抑制功能不协调，受到刺激后容易兴奋</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随着儿童的成长，神经系统调节功能会逐渐增强，对神经系统的兴奋状态能够逐渐进行抑制，如果需求得不到满足，虽然也会生气，但是能够根据环境的要求来控制自己的情绪。</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——儿童对情绪的控制与家庭和幼儿园的教育也存在密切关系。有的家庭中对孩子过于溺爱，孩子的任何要求都无条件的立刻予以满足，孩子无需抑制自己的行为，这样的孩子会一直表现出冲动任性的行为</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970" y="239395"/>
            <a:ext cx="6421120" cy="645160"/>
          </a:xfrm>
          <a:prstGeom prst="rect">
            <a:avLst/>
          </a:prstGeom>
          <a:noFill/>
        </p:spPr>
        <p:txBody>
          <a:bodyPr wrap="square" rtlCol="0">
            <a:spAutoFit/>
          </a:bodyPr>
          <a:p>
            <a:pPr>
              <a:lnSpc>
                <a:spcPct val="150000"/>
              </a:lnSpc>
              <a:buClrTx/>
              <a:buSzTx/>
              <a:buFontTx/>
            </a:pPr>
            <a:r>
              <a:rPr lang="zh-CN" altLang="en-US" sz="2400" noProof="0" dirty="0">
                <a:latin typeface="黑体" panose="02010609060101010101" charset="-122"/>
                <a:ea typeface="黑体" panose="02010609060101010101" charset="-122"/>
                <a:cs typeface="仿宋_GB2312" panose="02010609030101010101" charset="-122"/>
                <a:sym typeface="+mn-ea"/>
              </a:rPr>
              <a:t>二、情绪的表现从冲动外露到自制内隐</a:t>
            </a:r>
            <a:endParaRPr lang="zh-CN" altLang="en-US" sz="24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493395" y="1076325"/>
            <a:ext cx="8267700" cy="3815080"/>
          </a:xfrm>
          <a:prstGeom prst="rect">
            <a:avLst/>
          </a:prstGeom>
          <a:noFill/>
        </p:spPr>
        <p:txBody>
          <a:bodyPr wrap="square" rtlCol="0">
            <a:spAutoFit/>
          </a:bodyPr>
          <a:p>
            <a:pPr>
              <a:lnSpc>
                <a:spcPct val="130000"/>
              </a:lnSpc>
              <a:spcBef>
                <a:spcPts val="600"/>
              </a:spcBef>
              <a:spcAft>
                <a:spcPts val="600"/>
              </a:spcAft>
              <a:buClrTx/>
              <a:buSzTx/>
              <a:buFontTx/>
              <a:buNone/>
            </a:pPr>
            <a:r>
              <a:rPr lang="en-US" altLang="zh-CN" sz="2000" noProof="0" dirty="0">
                <a:latin typeface="宋体" panose="02010600030101010101" pitchFamily="2" charset="-122"/>
                <a:ea typeface="宋体" panose="02010600030101010101" pitchFamily="2"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一项针对4</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7岁儿童情绪动因的调查发现，4</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7岁儿童伤心、愤怒的情绪50%以上都是由人际关系的原因引起，比如被老师批评而伤心，被同伴嘲笑而愤怒。</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10000"/>
              </a:lnSpc>
              <a:spcBef>
                <a:spcPts val="600"/>
              </a:spcBef>
              <a:spcAft>
                <a:spcPts val="600"/>
              </a:spcAft>
              <a:buClrTx/>
              <a:buSzTx/>
              <a:buFontTx/>
              <a:buNone/>
            </a:pPr>
            <a:r>
              <a:rPr lang="en-US" altLang="zh-CN" sz="2000" noProof="0" dirty="0">
                <a:latin typeface="宋体" panose="02010600030101010101" pitchFamily="2" charset="-122"/>
                <a:ea typeface="宋体" panose="02010600030101010101" pitchFamily="2"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国内有学者采用访谈的方法调查幼儿高兴或不高兴的原因，发现使幼儿高兴的主要原因有：受到成人的夸奖、表扬；家长、老师喜欢我；小朋友喜欢我，愿意和我一起玩；父母带我出去玩，或者和我一起玩</a:t>
            </a:r>
            <a:r>
              <a:rPr lang="zh-CN" altLang="en-US" sz="2000" noProof="0" dirty="0">
                <a:latin typeface="仿宋_GB2312" panose="02010609030101010101" charset="-122"/>
                <a:ea typeface="仿宋_GB2312" panose="02010609030101010101" charset="-122"/>
                <a:cs typeface="仿宋_GB2312" panose="02010609030101010101" charset="-122"/>
                <a:sym typeface="+mn-ea"/>
              </a:rPr>
              <a:t>等。</a:t>
            </a:r>
            <a:r>
              <a:rPr lang="en-US" altLang="zh-CN" sz="2000" noProof="0" dirty="0">
                <a:latin typeface="仿宋_GB2312" panose="02010609030101010101" charset="-122"/>
                <a:ea typeface="仿宋_GB2312" panose="02010609030101010101" charset="-122"/>
                <a:cs typeface="仿宋_GB2312" panose="02010609030101010101" charset="-122"/>
                <a:sym typeface="+mn-ea"/>
              </a:rPr>
              <a:t>使幼儿不高兴的主要原因有：受到老师或家长的批评、惩罚；老师、家长不喜欢我，或者自己惹老师、家长生气了；家长、老师不允许我做喜欢的事，比如出去玩；父母不守信用，不给买答应过的东西，或者没办到答应过的事情</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31115" y="95885"/>
            <a:ext cx="5878195" cy="645160"/>
          </a:xfrm>
          <a:prstGeom prst="rect">
            <a:avLst/>
          </a:prstGeom>
          <a:noFill/>
        </p:spPr>
        <p:txBody>
          <a:bodyPr wrap="square" rtlCol="0">
            <a:spAutoFit/>
          </a:bodyPr>
          <a:p>
            <a:pPr>
              <a:lnSpc>
                <a:spcPct val="150000"/>
              </a:lnSpc>
              <a:buClrTx/>
              <a:buSzTx/>
              <a:buFontTx/>
            </a:pPr>
            <a:r>
              <a:rPr lang="zh-CN" altLang="en-US" sz="2400" noProof="0" dirty="0">
                <a:latin typeface="黑体" panose="02010609060101010101" charset="-122"/>
                <a:ea typeface="黑体" panose="02010609060101010101" charset="-122"/>
                <a:cs typeface="仿宋_GB2312" panose="02010609030101010101" charset="-122"/>
                <a:sym typeface="+mn-ea"/>
              </a:rPr>
              <a:t>三、引起情绪的社会性动因逐渐增加</a:t>
            </a:r>
            <a:endParaRPr lang="zh-CN" altLang="en-US" sz="24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979035" y="2715895"/>
            <a:ext cx="402145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任务二</a:t>
            </a:r>
            <a:r>
              <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endPar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a:p>
            <a:pPr algn="ctr">
              <a:lnSpc>
                <a:spcPct val="160000"/>
              </a:lnSpc>
            </a:pPr>
            <a:r>
              <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幼儿情绪情感的培养</a:t>
            </a:r>
            <a:endPar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350520" y="1366520"/>
            <a:ext cx="8434070" cy="3261360"/>
          </a:xfrm>
          <a:prstGeom prst="rect">
            <a:avLst/>
          </a:prstGeom>
          <a:noFill/>
        </p:spPr>
        <p:txBody>
          <a:bodyPr wrap="square" rtlCol="0">
            <a:spAutoFit/>
          </a:bodyPr>
          <a:p>
            <a:pPr lvl="0" algn="l">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情商即情绪智商（EQ），或情绪智力，是人准确评价和表达情绪的能力、有效调节情绪的能力以及将情绪体验用于驱动、计划和追求成功等动机和意志过程的能力。</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1990年美国心理学家塞洛维和梅耶提出了情绪智力的概念，1995年美国学者戈尔曼出版了《情绪智力》一书，明确提出了情商的概念，他认为情商和智商都对人的成长和发展有重要影响，但决定人生是否幸福或成功的，往往不是智商，而是情商。</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5143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一、什么是情商</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95300" y="1122045"/>
            <a:ext cx="8152765" cy="3553460"/>
          </a:xfrm>
          <a:prstGeom prst="rect">
            <a:avLst/>
          </a:prstGeom>
          <a:noFill/>
        </p:spPr>
        <p:txBody>
          <a:bodyPr wrap="square" rtlCol="0">
            <a:spAutoFit/>
          </a:bodyPr>
          <a:p>
            <a:pPr fontAlgn="auto">
              <a:spcBef>
                <a:spcPts val="600"/>
              </a:spcBef>
            </a:pPr>
            <a:r>
              <a:rPr lang="zh-CN" altLang="en-US" sz="2000">
                <a:latin typeface="仿宋_GB2312" panose="02010609030101010101" charset="-122"/>
                <a:ea typeface="仿宋_GB2312" panose="02010609030101010101" charset="-122"/>
                <a:cs typeface="仿宋_GB2312" panose="02010609030101010101" charset="-122"/>
              </a:rPr>
              <a:t>戈尔曼认为，情商包括五个主要方面： </a:t>
            </a:r>
            <a:endParaRPr lang="zh-CN" altLang="en-US" sz="2000">
              <a:latin typeface="仿宋_GB2312" panose="02010609030101010101" charset="-122"/>
              <a:ea typeface="仿宋_GB2312" panose="02010609030101010101" charset="-122"/>
              <a:cs typeface="仿宋_GB2312" panose="02010609030101010101" charset="-122"/>
            </a:endParaRPr>
          </a:p>
          <a:p>
            <a:pPr fontAlgn="auto">
              <a:spcBef>
                <a:spcPts val="600"/>
              </a:spcBef>
            </a:pP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1.自我觉知。</a:t>
            </a:r>
            <a:r>
              <a:rPr lang="zh-CN" altLang="en-US" sz="2000">
                <a:latin typeface="仿宋_GB2312" panose="02010609030101010101" charset="-122"/>
                <a:ea typeface="仿宋_GB2312" panose="02010609030101010101" charset="-122"/>
                <a:cs typeface="仿宋_GB2312" panose="02010609030101010101" charset="-122"/>
              </a:rPr>
              <a:t>这是情商发展的基础，既包括觉知到自我的情绪，也包括意识到自我对此情绪的看法； </a:t>
            </a:r>
            <a:endParaRPr lang="zh-CN" altLang="en-US" sz="2000">
              <a:latin typeface="仿宋_GB2312" panose="02010609030101010101" charset="-122"/>
              <a:ea typeface="仿宋_GB2312" panose="02010609030101010101" charset="-122"/>
              <a:cs typeface="仿宋_GB2312" panose="02010609030101010101" charset="-122"/>
            </a:endParaRPr>
          </a:p>
          <a:p>
            <a:pPr fontAlgn="auto">
              <a:spcBef>
                <a:spcPts val="600"/>
              </a:spcBef>
            </a:pP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2.自我调控。</a:t>
            </a:r>
            <a:r>
              <a:rPr lang="zh-CN" altLang="en-US" sz="2000">
                <a:latin typeface="仿宋_GB2312" panose="02010609030101010101" charset="-122"/>
                <a:ea typeface="仿宋_GB2312" panose="02010609030101010101" charset="-122"/>
                <a:cs typeface="仿宋_GB2312" panose="02010609030101010101" charset="-122"/>
              </a:rPr>
              <a:t>主要表现为抑制不良情绪，使之适时适度地表现出来； </a:t>
            </a:r>
            <a:endParaRPr lang="zh-CN" altLang="en-US" sz="2000">
              <a:latin typeface="仿宋_GB2312" panose="02010609030101010101" charset="-122"/>
              <a:ea typeface="仿宋_GB2312" panose="02010609030101010101" charset="-122"/>
              <a:cs typeface="仿宋_GB2312" panose="02010609030101010101" charset="-122"/>
            </a:endParaRPr>
          </a:p>
          <a:p>
            <a:pPr fontAlgn="auto">
              <a:spcBef>
                <a:spcPts val="600"/>
              </a:spcBef>
            </a:pP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3.自我激励。</a:t>
            </a:r>
            <a:r>
              <a:rPr lang="zh-CN" altLang="en-US" sz="2000">
                <a:latin typeface="仿宋_GB2312" panose="02010609030101010101" charset="-122"/>
                <a:ea typeface="仿宋_GB2312" panose="02010609030101010101" charset="-122"/>
                <a:cs typeface="仿宋_GB2312" panose="02010609030101010101" charset="-122"/>
              </a:rPr>
              <a:t>能将注意力高度集中于正在做的事情上，乐观，相信自己一定能实现目标； </a:t>
            </a:r>
            <a:endParaRPr lang="zh-CN" altLang="en-US" sz="2000">
              <a:latin typeface="仿宋_GB2312" panose="02010609030101010101" charset="-122"/>
              <a:ea typeface="仿宋_GB2312" panose="02010609030101010101" charset="-122"/>
              <a:cs typeface="仿宋_GB2312" panose="02010609030101010101" charset="-122"/>
            </a:endParaRPr>
          </a:p>
          <a:p>
            <a:pPr fontAlgn="auto">
              <a:spcBef>
                <a:spcPts val="600"/>
              </a:spcBef>
            </a:pP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4.识别他人的情绪。</a:t>
            </a:r>
            <a:r>
              <a:rPr lang="zh-CN" altLang="en-US" sz="2000">
                <a:latin typeface="仿宋_GB2312" panose="02010609030101010101" charset="-122"/>
                <a:ea typeface="仿宋_GB2312" panose="02010609030101010101" charset="-122"/>
                <a:cs typeface="仿宋_GB2312" panose="02010609030101010101" charset="-122"/>
              </a:rPr>
              <a:t>能够通过细微的社会信号，敏感地感受和判断他人的情绪与需求； </a:t>
            </a:r>
            <a:endParaRPr lang="zh-CN" altLang="en-US" sz="2000">
              <a:latin typeface="仿宋_GB2312" panose="02010609030101010101" charset="-122"/>
              <a:ea typeface="仿宋_GB2312" panose="02010609030101010101" charset="-122"/>
              <a:cs typeface="仿宋_GB2312" panose="02010609030101010101" charset="-122"/>
            </a:endParaRPr>
          </a:p>
          <a:p>
            <a:pPr fontAlgn="auto">
              <a:spcBef>
                <a:spcPts val="600"/>
              </a:spcBef>
            </a:pP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5.处理人际关系。</a:t>
            </a:r>
            <a:r>
              <a:rPr lang="zh-CN" altLang="en-US" sz="2000">
                <a:latin typeface="仿宋_GB2312" panose="02010609030101010101" charset="-122"/>
                <a:ea typeface="仿宋_GB2312" panose="02010609030101010101" charset="-122"/>
                <a:cs typeface="仿宋_GB2312" panose="02010609030101010101" charset="-122"/>
              </a:rPr>
              <a:t>能够在人际交往中合理调控与他人的互动，保持和谐的人际关系，包括组织能力、谈判能力、人际联系能力和社会分析能力。</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5" name="TextBox 4"/>
          <p:cNvSpPr txBox="1"/>
          <p:nvPr/>
        </p:nvSpPr>
        <p:spPr>
          <a:xfrm>
            <a:off x="0" y="5143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一、什么是情商</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56565" y="1127760"/>
            <a:ext cx="8106410" cy="3476625"/>
          </a:xfrm>
          <a:prstGeom prst="rect">
            <a:avLst/>
          </a:prstGeom>
          <a:noFill/>
        </p:spPr>
        <p:txBody>
          <a:bodyPr wrap="square" rtlCol="0">
            <a:spAutoFit/>
          </a:bodyPr>
          <a:p>
            <a:pPr>
              <a:lnSpc>
                <a:spcPct val="190000"/>
              </a:lnSpc>
              <a:buClrTx/>
              <a:buSzTx/>
              <a:buFontTx/>
            </a:pPr>
            <a:r>
              <a:rPr sz="2000" b="1" noProof="0" dirty="0">
                <a:latin typeface="黑体" panose="02010609060101010101" charset="-122"/>
                <a:ea typeface="黑体" panose="02010609060101010101" charset="-122"/>
                <a:cs typeface="仿宋_GB2312" panose="02010609030101010101" charset="-122"/>
                <a:sym typeface="+mn-ea"/>
              </a:rPr>
              <a:t>（一）早期性原则</a:t>
            </a:r>
            <a:endParaRPr sz="2000" b="1" noProof="0" dirty="0">
              <a:latin typeface="黑体" panose="02010609060101010101" charset="-122"/>
              <a:ea typeface="黑体" panose="02010609060101010101" charset="-122"/>
              <a:cs typeface="仿宋_GB2312" panose="02010609030101010101" charset="-122"/>
              <a:sym typeface="+mn-ea"/>
            </a:endParaRPr>
          </a:p>
          <a:p>
            <a:pPr>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对幼儿情商的培养要从小开始，一般认为，3岁时家长和老师就要开始关注幼儿情商的培养，早期以鼓励、赏识为主，4岁后要开始培养孩子情绪知觉、评价、表达和调控能力，以及遇到困难后坚持不懈的能力等。</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幼儿期的情绪调控能力对其成年后的行为也具有重要影响。如果一个孩子在3、4岁时表现出较好的情绪自控能力，当他成年后，也仍然会是一个能够较好控制情绪的人，这对他的事业成功、家庭幸福至关重要。</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a:xfrm>
            <a:off x="6985" y="217170"/>
            <a:ext cx="672528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二、幼儿情商培养的原则</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32940" y="1347470"/>
            <a:ext cx="7101205" cy="884555"/>
          </a:xfrm>
        </p:spPr>
        <p:txBody>
          <a:bodyPr/>
          <a:lstStyle/>
          <a:p>
            <a:pPr algn="ctr">
              <a:lnSpc>
                <a:spcPct val="150000"/>
              </a:lnSpc>
            </a:pPr>
            <a:r>
              <a:rPr lang="zh-CN" altLang="zh-CN" dirty="0">
                <a:latin typeface="华文中宋" panose="02010600040101010101" charset="-122"/>
                <a:ea typeface="华文中宋" panose="02010600040101010101" charset="-122"/>
                <a:sym typeface="+mn-ea"/>
              </a:rPr>
              <a:t>项目五</a:t>
            </a:r>
            <a:r>
              <a:rPr lang="en-US" altLang="zh-CN" dirty="0">
                <a:latin typeface="华文中宋" panose="02010600040101010101" charset="-122"/>
                <a:ea typeface="华文中宋" panose="02010600040101010101" charset="-122"/>
                <a:sym typeface="+mn-ea"/>
              </a:rPr>
              <a:t>  </a:t>
            </a:r>
            <a:br>
              <a:rPr lang="en-US" altLang="zh-CN" dirty="0">
                <a:latin typeface="华文中宋" panose="02010600040101010101" charset="-122"/>
                <a:ea typeface="华文中宋" panose="02010600040101010101" charset="-122"/>
                <a:sym typeface="+mn-ea"/>
              </a:rPr>
            </a:br>
            <a:r>
              <a:rPr lang="zh-CN" altLang="en-US" dirty="0">
                <a:latin typeface="华文中宋" panose="02010600040101010101" charset="-122"/>
                <a:ea typeface="华文中宋" panose="02010600040101010101" charset="-122"/>
                <a:sym typeface="+mn-ea"/>
              </a:rPr>
              <a:t>幼儿情绪情感发展特点与教育</a:t>
            </a: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86080" y="1458595"/>
            <a:ext cx="5920740" cy="2768600"/>
          </a:xfrm>
          <a:prstGeom prst="rect">
            <a:avLst/>
          </a:prstGeom>
          <a:noFill/>
        </p:spPr>
        <p:txBody>
          <a:bodyPr wrap="square" rtlCol="0">
            <a:spAutoFit/>
          </a:bodyPr>
          <a:p>
            <a:pPr>
              <a:lnSpc>
                <a:spcPct val="220000"/>
              </a:lnSpc>
              <a:buClrTx/>
              <a:buSzTx/>
              <a:buFontTx/>
            </a:pPr>
            <a:r>
              <a:rPr sz="2000" b="1" noProof="0" dirty="0">
                <a:latin typeface="黑体" panose="02010609060101010101" charset="-122"/>
                <a:ea typeface="黑体" panose="02010609060101010101" charset="-122"/>
                <a:cs typeface="仿宋_GB2312" panose="02010609030101010101" charset="-122"/>
                <a:sym typeface="+mn-ea"/>
              </a:rPr>
              <a:t>（二）渗透性原则</a:t>
            </a:r>
            <a:r>
              <a:rPr sz="2000" noProof="0" dirty="0">
                <a:latin typeface="仿宋_GB2312" panose="02010609030101010101" charset="-122"/>
                <a:ea typeface="仿宋_GB2312" panose="02010609030101010101" charset="-122"/>
                <a:cs typeface="仿宋_GB2312" panose="02010609030101010101" charset="-122"/>
                <a:sym typeface="+mn-ea"/>
              </a:rPr>
              <a:t> </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幼儿的主要活动是生活和游戏，对幼儿的情商培养，也必须渗透在生活、游戏、学习的各个方面，不能仅以开设情商教育课的方式来进行。老师和家长最佳的教育方式就是通过生活中真实的事例，在实际情境中教孩子应该如何做。</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a:xfrm>
            <a:off x="6985" y="217170"/>
            <a:ext cx="672528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二、幼儿情商培养的原则</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43980" y="1311275"/>
            <a:ext cx="2242820" cy="33629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14325" y="1171575"/>
            <a:ext cx="8515350" cy="3569335"/>
          </a:xfrm>
          <a:prstGeom prst="rect">
            <a:avLst/>
          </a:prstGeom>
          <a:noFill/>
        </p:spPr>
        <p:txBody>
          <a:bodyPr wrap="square" rtlCol="0">
            <a:spAutoFit/>
          </a:bodyPr>
          <a:p>
            <a:pPr>
              <a:lnSpc>
                <a:spcPct val="220000"/>
              </a:lnSpc>
              <a:buClrTx/>
              <a:buSzTx/>
              <a:buFontTx/>
            </a:pPr>
            <a:r>
              <a:rPr sz="2000" b="1" noProof="0" dirty="0">
                <a:latin typeface="黑体" panose="02010609060101010101" charset="-122"/>
                <a:ea typeface="黑体" panose="02010609060101010101" charset="-122"/>
                <a:cs typeface="黑体" panose="02010609060101010101" charset="-122"/>
                <a:sym typeface="+mn-ea"/>
              </a:rPr>
              <a:t>（</a:t>
            </a:r>
            <a:r>
              <a:rPr lang="zh-CN" sz="2000" b="1" noProof="0" dirty="0">
                <a:latin typeface="黑体" panose="02010609060101010101" charset="-122"/>
                <a:ea typeface="黑体" panose="02010609060101010101" charset="-122"/>
                <a:cs typeface="黑体" panose="02010609060101010101" charset="-122"/>
                <a:sym typeface="+mn-ea"/>
              </a:rPr>
              <a:t>三</a:t>
            </a:r>
            <a:r>
              <a:rPr sz="2000" b="1" noProof="0" dirty="0">
                <a:latin typeface="黑体" panose="02010609060101010101" charset="-122"/>
                <a:ea typeface="黑体" panose="02010609060101010101" charset="-122"/>
                <a:cs typeface="黑体" panose="02010609060101010101" charset="-122"/>
                <a:sym typeface="+mn-ea"/>
              </a:rPr>
              <a:t>）</a:t>
            </a:r>
            <a:r>
              <a:rPr lang="zh-CN" sz="2000" b="1" noProof="0" dirty="0">
                <a:latin typeface="黑体" panose="02010609060101010101" charset="-122"/>
                <a:ea typeface="黑体" panose="02010609060101010101" charset="-122"/>
                <a:cs typeface="黑体" panose="02010609060101010101" charset="-122"/>
                <a:sym typeface="+mn-ea"/>
              </a:rPr>
              <a:t>一致</a:t>
            </a:r>
            <a:r>
              <a:rPr sz="2000" b="1" noProof="0" dirty="0">
                <a:latin typeface="黑体" panose="02010609060101010101" charset="-122"/>
                <a:ea typeface="黑体" panose="02010609060101010101" charset="-122"/>
                <a:cs typeface="黑体" panose="02010609060101010101" charset="-122"/>
                <a:sym typeface="+mn-ea"/>
              </a:rPr>
              <a:t>性原则 </a:t>
            </a:r>
            <a:endParaRPr sz="2000" b="1" noProof="0" dirty="0">
              <a:latin typeface="黑体" panose="02010609060101010101" charset="-122"/>
              <a:ea typeface="黑体" panose="02010609060101010101" charset="-122"/>
              <a:cs typeface="黑体" panose="02010609060101010101" charset="-122"/>
              <a:sym typeface="+mn-ea"/>
            </a:endParaRPr>
          </a:p>
          <a:p>
            <a:pPr algn="l">
              <a:lnSpc>
                <a:spcPct val="130000"/>
              </a:lnSpc>
              <a:buClrTx/>
              <a:buSzTx/>
              <a:buFontTx/>
              <a:buNone/>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lang="zh-CN" altLang="en-US"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家园一致</a:t>
            </a:r>
            <a:r>
              <a:rPr lang="zh-CN" altLang="en-US" sz="2000" noProof="0" dirty="0">
                <a:latin typeface="仿宋_GB2312" panose="02010609030101010101" charset="-122"/>
                <a:ea typeface="仿宋_GB2312" panose="02010609030101010101" charset="-122"/>
                <a:cs typeface="仿宋_GB2312" panose="02010609030101010101" charset="-122"/>
                <a:sym typeface="+mn-ea"/>
              </a:rPr>
              <a:t>    </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buClrTx/>
              <a:buSzTx/>
              <a:buFontTx/>
              <a:buNone/>
            </a:pPr>
            <a:r>
              <a:rPr lang="zh-CN" altLang="en-US" sz="2000" noProof="0" dirty="0">
                <a:latin typeface="仿宋_GB2312" panose="02010609030101010101" charset="-122"/>
                <a:ea typeface="仿宋_GB2312" panose="02010609030101010101" charset="-122"/>
                <a:cs typeface="仿宋_GB2312" panose="02010609030101010101" charset="-122"/>
                <a:sym typeface="+mn-ea"/>
              </a:rPr>
              <a:t>    </a:t>
            </a:r>
            <a:r>
              <a:rPr sz="2000" noProof="0" dirty="0">
                <a:latin typeface="仿宋_GB2312" panose="02010609030101010101" charset="-122"/>
                <a:ea typeface="仿宋_GB2312" panose="02010609030101010101" charset="-122"/>
                <a:cs typeface="仿宋_GB2312" panose="02010609030101010101" charset="-122"/>
                <a:sym typeface="+mn-ea"/>
              </a:rPr>
              <a:t>家长要幼儿</a:t>
            </a:r>
            <a:r>
              <a:rPr lang="zh-CN" sz="2000" noProof="0" dirty="0">
                <a:latin typeface="仿宋_GB2312" panose="02010609030101010101" charset="-122"/>
                <a:ea typeface="仿宋_GB2312" panose="02010609030101010101" charset="-122"/>
                <a:cs typeface="仿宋_GB2312" panose="02010609030101010101" charset="-122"/>
                <a:sym typeface="+mn-ea"/>
              </a:rPr>
              <a:t>教师</a:t>
            </a:r>
            <a:r>
              <a:rPr sz="2000" noProof="0" dirty="0">
                <a:latin typeface="仿宋_GB2312" panose="02010609030101010101" charset="-122"/>
                <a:ea typeface="仿宋_GB2312" panose="02010609030101010101" charset="-122"/>
                <a:cs typeface="仿宋_GB2312" panose="02010609030101010101" charset="-122"/>
                <a:sym typeface="+mn-ea"/>
              </a:rPr>
              <a:t>沟通，在教育目标和行为上达成一致。</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buClrTx/>
              <a:buSzTx/>
              <a:buFontTx/>
              <a:buNone/>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言行一致</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家长和老师必须说到做到</a:t>
            </a:r>
            <a:r>
              <a:rPr lang="zh-CN" sz="2000" noProof="0" dirty="0">
                <a:latin typeface="仿宋_GB2312" panose="02010609030101010101" charset="-122"/>
                <a:ea typeface="仿宋_GB2312" panose="02010609030101010101" charset="-122"/>
                <a:cs typeface="仿宋_GB2312" panose="02010609030101010101" charset="-122"/>
                <a:sym typeface="+mn-ea"/>
              </a:rPr>
              <a:t>，言行一致。（曾参杀猪）</a:t>
            </a:r>
            <a:endParaRPr lang="zh-CN"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前后一致</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3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即对孩子的教育要保持一贯性，不能今天提这样的要求，过一段时间又不做要求，或者</a:t>
            </a:r>
            <a:r>
              <a:rPr lang="zh-CN" sz="2000" noProof="0" dirty="0">
                <a:latin typeface="仿宋_GB2312" panose="02010609030101010101" charset="-122"/>
                <a:ea typeface="仿宋_GB2312" panose="02010609030101010101" charset="-122"/>
                <a:cs typeface="仿宋_GB2312" panose="02010609030101010101" charset="-122"/>
                <a:sym typeface="+mn-ea"/>
              </a:rPr>
              <a:t>又</a:t>
            </a:r>
            <a:r>
              <a:rPr sz="2000" noProof="0" dirty="0">
                <a:latin typeface="仿宋_GB2312" panose="02010609030101010101" charset="-122"/>
                <a:ea typeface="仿宋_GB2312" panose="02010609030101010101" charset="-122"/>
                <a:cs typeface="仿宋_GB2312" panose="02010609030101010101" charset="-122"/>
                <a:sym typeface="+mn-ea"/>
              </a:rPr>
              <a:t>换成相反的要求，让孩子无所适从。</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a:xfrm>
            <a:off x="6985" y="217170"/>
            <a:ext cx="672528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二、幼儿情商培养的原则</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323215" y="1171575"/>
            <a:ext cx="8312150" cy="3784600"/>
          </a:xfrm>
          <a:prstGeom prst="rect">
            <a:avLst/>
          </a:prstGeom>
          <a:noFill/>
        </p:spPr>
        <p:txBody>
          <a:bodyPr wrap="square" rtlCol="0">
            <a:spAutoFit/>
          </a:bodyPr>
          <a:p>
            <a:pPr>
              <a:lnSpc>
                <a:spcPct val="150000"/>
              </a:lnSpc>
              <a:buClrTx/>
              <a:buSzTx/>
              <a:buFontTx/>
            </a:pPr>
            <a:r>
              <a:rPr lang="en-US" altLang="zh-CN" sz="2000" b="1" noProof="0" dirty="0">
                <a:latin typeface="黑体" panose="02010609060101010101" charset="-122"/>
                <a:ea typeface="黑体" panose="02010609060101010101" charset="-122"/>
                <a:cs typeface="仿宋_GB2312" panose="02010609030101010101" charset="-122"/>
                <a:sym typeface="+mn-ea"/>
              </a:rPr>
              <a:t>（一）幼儿情商教育的目标</a:t>
            </a:r>
            <a:endParaRPr lang="en-US" altLang="zh-CN" sz="2000" b="1" noProof="0" dirty="0">
              <a:latin typeface="黑体" panose="02010609060101010101" charset="-122"/>
              <a:ea typeface="黑体" panose="02010609060101010101" charset="-122"/>
              <a:cs typeface="仿宋_GB2312" panose="02010609030101010101" charset="-122"/>
              <a:sym typeface="+mn-ea"/>
            </a:endParaRPr>
          </a:p>
          <a:p>
            <a:pPr>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1.提高幼儿认识、感受、理解和区分自己与他人情绪情感的能力</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2.帮助幼儿正确评价并接受自己和他人的情绪情感，具有较好的自尊和自我价值感，能够理解并接受他人与自己的差异，尊重他人。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3.帮助幼儿学会自主、灵活地调节、控制自己的情绪，能应对各种情绪情感问题和情绪压力，能够激励自己坚持不懈地努力直至达到最后目标。</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4.帮助幼儿学会较好地表达自己的情绪情感，并通过言行影响他人，建立和谐的人际关系。</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a:xfrm>
            <a:off x="-13335" y="226060"/>
            <a:ext cx="631380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三、幼儿情商教育的方法</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415925" y="1289685"/>
            <a:ext cx="8314055" cy="3046095"/>
          </a:xfrm>
          <a:prstGeom prst="rect">
            <a:avLst/>
          </a:prstGeom>
          <a:noFill/>
        </p:spPr>
        <p:txBody>
          <a:bodyPr wrap="square" rtlCol="0">
            <a:spAutoFit/>
          </a:bodyPr>
          <a:p>
            <a:pPr>
              <a:lnSpc>
                <a:spcPct val="160000"/>
              </a:lnSpc>
              <a:buClrTx/>
              <a:buSzTx/>
              <a:buFontTx/>
            </a:pPr>
            <a:r>
              <a:rPr lang="en-US" altLang="zh-CN" sz="2000" b="1" noProof="0" dirty="0">
                <a:latin typeface="黑体" panose="02010609060101010101" charset="-122"/>
                <a:ea typeface="黑体" panose="02010609060101010101" charset="-122"/>
                <a:cs typeface="仿宋_GB2312" panose="02010609030101010101" charset="-122"/>
                <a:sym typeface="+mn-ea"/>
              </a:rPr>
              <a:t>（</a:t>
            </a:r>
            <a:r>
              <a:rPr lang="zh-CN" altLang="en-US" sz="2000" b="1" noProof="0" dirty="0">
                <a:latin typeface="黑体" panose="02010609060101010101" charset="-122"/>
                <a:ea typeface="黑体" panose="02010609060101010101" charset="-122"/>
                <a:cs typeface="仿宋_GB2312" panose="02010609030101010101" charset="-122"/>
                <a:sym typeface="+mn-ea"/>
              </a:rPr>
              <a:t>二</a:t>
            </a:r>
            <a:r>
              <a:rPr lang="en-US" altLang="zh-CN" sz="2000" b="1" noProof="0" dirty="0">
                <a:latin typeface="黑体" panose="02010609060101010101" charset="-122"/>
                <a:ea typeface="黑体" panose="02010609060101010101" charset="-122"/>
                <a:cs typeface="仿宋_GB2312" panose="02010609030101010101" charset="-122"/>
                <a:sym typeface="+mn-ea"/>
              </a:rPr>
              <a:t>）幼儿情商教育的</a:t>
            </a:r>
            <a:r>
              <a:rPr lang="zh-CN" altLang="en-US" sz="2000" b="1" noProof="0" dirty="0">
                <a:latin typeface="黑体" panose="02010609060101010101" charset="-122"/>
                <a:ea typeface="黑体" panose="02010609060101010101" charset="-122"/>
                <a:cs typeface="仿宋_GB2312" panose="02010609030101010101" charset="-122"/>
                <a:sym typeface="+mn-ea"/>
              </a:rPr>
              <a:t>方法</a:t>
            </a:r>
            <a:endParaRPr lang="en-US" altLang="zh-CN" sz="2000" b="1" noProof="0" dirty="0">
              <a:latin typeface="黑体" panose="02010609060101010101" charset="-122"/>
              <a:ea typeface="黑体" panose="02010609060101010101" charset="-122"/>
              <a:cs typeface="仿宋_GB2312" panose="02010609030101010101" charset="-122"/>
              <a:sym typeface="+mn-ea"/>
            </a:endParaRPr>
          </a:p>
          <a:p>
            <a:pPr>
              <a:lnSpc>
                <a:spcPct val="16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1.为幼儿营造安全、接纳、尊重的心理环境，让幼儿时刻感受到温暖和爱</a:t>
            </a:r>
            <a:r>
              <a:rPr lang="zh-CN" altLang="en-US" sz="2000" noProof="0" dirty="0">
                <a:latin typeface="仿宋_GB2312" panose="02010609030101010101" charset="-122"/>
                <a:ea typeface="仿宋_GB2312" panose="02010609030101010101" charset="-122"/>
                <a:cs typeface="仿宋_GB2312" panose="02010609030101010101" charset="-122"/>
                <a:sym typeface="+mn-ea"/>
              </a:rPr>
              <a:t> </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zh-CN" altLang="en-US" sz="2000" b="1" noProof="0" dirty="0">
                <a:latin typeface="仿宋_GB2312" panose="02010609030101010101" charset="-122"/>
                <a:ea typeface="仿宋_GB2312" panose="02010609030101010101" charset="-122"/>
                <a:cs typeface="仿宋_GB2312" panose="02010609030101010101" charset="-122"/>
                <a:sym typeface="+mn-ea"/>
              </a:rPr>
              <a:t>要无条件地接纳孩子。</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zh-CN" altLang="en-US" sz="2000" b="1" noProof="0" dirty="0">
                <a:latin typeface="仿宋_GB2312" panose="02010609030101010101" charset="-122"/>
                <a:ea typeface="仿宋_GB2312" panose="02010609030101010101" charset="-122"/>
                <a:cs typeface="仿宋_GB2312" panose="02010609030101010101" charset="-122"/>
                <a:sym typeface="+mn-ea"/>
              </a:rPr>
              <a:t>要尊重孩子的自主性。</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zh-CN" altLang="en-US" sz="2000" b="1" noProof="0" dirty="0">
                <a:latin typeface="仿宋_GB2312" panose="02010609030101010101" charset="-122"/>
                <a:ea typeface="仿宋_GB2312" panose="02010609030101010101" charset="-122"/>
                <a:cs typeface="仿宋_GB2312" panose="02010609030101010101" charset="-122"/>
                <a:sym typeface="+mn-ea"/>
              </a:rPr>
              <a:t>在孩子遇到困难、挫折、危险的时候要及时给予恰当的帮助。</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latin typeface="仿宋_GB2312" panose="02010609030101010101" charset="-122"/>
                <a:ea typeface="仿宋_GB2312" panose="02010609030101010101" charset="-122"/>
                <a:cs typeface="仿宋_GB2312" panose="02010609030101010101" charset="-122"/>
                <a:sym typeface="+mn-ea"/>
              </a:rPr>
              <a:t>给孩子明确做事的原则。</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4" name="文本框 3"/>
          <p:cNvSpPr txBox="1"/>
          <p:nvPr/>
        </p:nvSpPr>
        <p:spPr>
          <a:xfrm>
            <a:off x="-13335" y="226060"/>
            <a:ext cx="631380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三、幼儿情商教育的方法</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548005" y="1243330"/>
            <a:ext cx="8103870" cy="3538220"/>
          </a:xfrm>
          <a:prstGeom prst="rect">
            <a:avLst/>
          </a:prstGeom>
          <a:noFill/>
        </p:spPr>
        <p:txBody>
          <a:bodyPr wrap="square" rtlCol="0">
            <a:spAutoFit/>
          </a:bodyPr>
          <a:p>
            <a:pPr>
              <a:lnSpc>
                <a:spcPct val="16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2.开设情感教育课程，教给幼儿相关的情绪知识和情绪调节技能，并能在生活中加以应用 </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（1）情感教育课程的内容</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latin typeface="仿宋_GB2312" panose="02010609030101010101" charset="-122"/>
                <a:ea typeface="仿宋_GB2312" panose="02010609030101010101" charset="-122"/>
                <a:cs typeface="仿宋_GB2312" panose="02010609030101010101" charset="-122"/>
                <a:sym typeface="+mn-ea"/>
              </a:rPr>
              <a:t>情绪识别课程</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——情绪理解课程</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——情绪调节课程</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——情绪表达课程</a:t>
            </a:r>
            <a:endParaRPr sz="2000" b="1"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a:xfrm>
            <a:off x="-13335" y="226060"/>
            <a:ext cx="631380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三、幼儿情商教育的方法</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353" t="3781" b="5258"/>
          <a:stretch>
            <a:fillRect/>
          </a:stretch>
        </p:blipFill>
        <p:spPr>
          <a:xfrm>
            <a:off x="4787900" y="2067560"/>
            <a:ext cx="2909570" cy="264223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359410" y="956310"/>
            <a:ext cx="8605520" cy="4030980"/>
          </a:xfrm>
          <a:prstGeom prst="rect">
            <a:avLst/>
          </a:prstGeom>
          <a:noFill/>
        </p:spPr>
        <p:txBody>
          <a:bodyPr wrap="square" rtlCol="0">
            <a:spAutoFit/>
          </a:bodyPr>
          <a:p>
            <a:pPr>
              <a:lnSpc>
                <a:spcPct val="16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a:t>
            </a:r>
            <a:r>
              <a:rPr lang="en-US" sz="2000" noProof="0" dirty="0">
                <a:latin typeface="仿宋_GB2312" panose="02010609030101010101" charset="-122"/>
                <a:ea typeface="仿宋_GB2312" panose="02010609030101010101" charset="-122"/>
                <a:cs typeface="仿宋_GB2312" panose="02010609030101010101" charset="-122"/>
                <a:sym typeface="+mn-ea"/>
              </a:rPr>
              <a:t>2</a:t>
            </a:r>
            <a:r>
              <a:rPr sz="2000" noProof="0" dirty="0">
                <a:latin typeface="仿宋_GB2312" panose="02010609030101010101" charset="-122"/>
                <a:ea typeface="仿宋_GB2312" panose="02010609030101010101" charset="-122"/>
                <a:cs typeface="仿宋_GB2312" panose="02010609030101010101" charset="-122"/>
                <a:sym typeface="+mn-ea"/>
              </a:rPr>
              <a:t>）情感教育课程的</a:t>
            </a:r>
            <a:r>
              <a:rPr lang="zh-CN" sz="2000" noProof="0" dirty="0">
                <a:latin typeface="仿宋_GB2312" panose="02010609030101010101" charset="-122"/>
                <a:ea typeface="仿宋_GB2312" panose="02010609030101010101" charset="-122"/>
                <a:cs typeface="仿宋_GB2312" panose="02010609030101010101" charset="-122"/>
                <a:sym typeface="+mn-ea"/>
              </a:rPr>
              <a:t>形式</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latin typeface="仿宋_GB2312" panose="02010609030101010101" charset="-122"/>
                <a:ea typeface="仿宋_GB2312" panose="02010609030101010101" charset="-122"/>
                <a:cs typeface="仿宋_GB2312" panose="02010609030101010101" charset="-122"/>
                <a:sym typeface="+mn-ea"/>
              </a:rPr>
              <a:t>课程与幼儿的生活、学习、游戏密切结合</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latin typeface="仿宋_GB2312" panose="02010609030101010101" charset="-122"/>
                <a:ea typeface="仿宋_GB2312" panose="02010609030101010101" charset="-122"/>
                <a:cs typeface="仿宋_GB2312" panose="02010609030101010101" charset="-122"/>
                <a:sym typeface="+mn-ea"/>
              </a:rPr>
              <a:t>开设情感专题活动课</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noProof="0" dirty="0">
                <a:latin typeface="宋体" panose="02010600030101010101" pitchFamily="2" charset="-122"/>
                <a:ea typeface="宋体" panose="02010600030101010101" pitchFamily="2"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情感教育活动中最重要的是体验，情感态度不是“教”出来的，是在各种活动中让幼儿充分体验、认识和理解的，要让孩子参与其中，充分体验。</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sz="2000" noProof="0" dirty="0">
                <a:latin typeface="宋体" panose="02010600030101010101" pitchFamily="2" charset="-122"/>
                <a:ea typeface="宋体" panose="02010600030101010101" pitchFamily="2"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情感教育活动课程要突出活动性，即让孩子能够全身心地参与到课程中来</a:t>
            </a:r>
            <a:r>
              <a:rPr lang="zh-CN" sz="2000" noProof="0" dirty="0">
                <a:latin typeface="仿宋_GB2312" panose="02010609030101010101" charset="-122"/>
                <a:ea typeface="仿宋_GB2312" panose="02010609030101010101" charset="-122"/>
                <a:cs typeface="仿宋_GB2312" panose="02010609030101010101" charset="-122"/>
                <a:sym typeface="+mn-ea"/>
              </a:rPr>
              <a:t>。</a:t>
            </a:r>
            <a:endParaRPr 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60000"/>
              </a:lnSpc>
              <a:buClrTx/>
              <a:buSzTx/>
              <a:buFontTx/>
            </a:pPr>
            <a:r>
              <a:rPr lang="zh-CN" sz="2000" noProof="0" dirty="0">
                <a:latin typeface="宋体" panose="02010600030101010101" pitchFamily="2" charset="-122"/>
                <a:ea typeface="宋体" panose="02010600030101010101" pitchFamily="2" charset="-122"/>
                <a:cs typeface="仿宋_GB2312" panose="02010609030101010101" charset="-122"/>
                <a:sym typeface="+mn-ea"/>
              </a:rPr>
              <a:t>▲</a:t>
            </a:r>
            <a:r>
              <a:rPr lang="zh-CN" sz="2000" noProof="0" dirty="0">
                <a:latin typeface="仿宋_GB2312" panose="02010609030101010101" charset="-122"/>
                <a:ea typeface="仿宋_GB2312" panose="02010609030101010101" charset="-122"/>
                <a:cs typeface="仿宋_GB2312" panose="02010609030101010101" charset="-122"/>
                <a:sym typeface="+mn-ea"/>
              </a:rPr>
              <a:t>情感教育活动还要突出趣味性，有趣的、竞争的环境能激发幼儿的兴趣，使他们自然而然地融入到活动中。</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17475" y="1014730"/>
            <a:ext cx="8847455" cy="39173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4" name="文本框 3"/>
          <p:cNvSpPr txBox="1"/>
          <p:nvPr/>
        </p:nvSpPr>
        <p:spPr>
          <a:xfrm>
            <a:off x="-13335" y="226060"/>
            <a:ext cx="631380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三、幼儿情商教育的方法</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421640" y="1142365"/>
            <a:ext cx="8300720" cy="1568450"/>
          </a:xfrm>
          <a:prstGeom prst="rect">
            <a:avLst/>
          </a:prstGeom>
          <a:noFill/>
        </p:spPr>
        <p:txBody>
          <a:bodyPr wrap="square" rtlCol="0">
            <a:spAutoFit/>
          </a:bodyPr>
          <a:p>
            <a:pPr algn="just">
              <a:lnSpc>
                <a:spcPct val="120000"/>
              </a:lnSpc>
              <a:spcBef>
                <a:spcPts val="0"/>
              </a:spcBef>
              <a:spcAft>
                <a:spcPts val="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这是美国作家康娜莉娅·莫得·斯贝蔓著，凯茜·帕金森绘，黄雪妍翻译，电子工业出版社出版的一套幼儿情感绘本中的一册，书中从害怕产生的原因、感受、如何面对害怕等多方面生动地说明了幼儿应该如何认识和面对害怕这种负面情绪</a:t>
            </a:r>
            <a:r>
              <a:rPr lang="zh-CN" sz="2000" noProof="0" dirty="0">
                <a:latin typeface="仿宋_GB2312" panose="02010609030101010101" charset="-122"/>
                <a:ea typeface="仿宋_GB2312" panose="02010609030101010101" charset="-122"/>
                <a:cs typeface="仿宋_GB2312" panose="02010609030101010101" charset="-122"/>
                <a:sym typeface="+mn-ea"/>
              </a:rPr>
              <a:t>。</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2" name="图片 -2147482624" descr="害怕的原因"/>
          <p:cNvPicPr>
            <a:picLocks noChangeAspect="1"/>
          </p:cNvPicPr>
          <p:nvPr/>
        </p:nvPicPr>
        <p:blipFill>
          <a:blip r:embed="rId1"/>
          <a:srcRect r="1505"/>
          <a:stretch>
            <a:fillRect/>
          </a:stretch>
        </p:blipFill>
        <p:spPr>
          <a:xfrm>
            <a:off x="1413510" y="2795270"/>
            <a:ext cx="5608955" cy="2059305"/>
          </a:xfrm>
          <a:prstGeom prst="rect">
            <a:avLst/>
          </a:prstGeom>
          <a:noFill/>
          <a:ln w="9525">
            <a:noFill/>
          </a:ln>
        </p:spPr>
      </p:pic>
      <p:sp>
        <p:nvSpPr>
          <p:cNvPr id="4" name="文本框 3"/>
          <p:cNvSpPr txBox="1"/>
          <p:nvPr/>
        </p:nvSpPr>
        <p:spPr>
          <a:xfrm>
            <a:off x="17780" y="248285"/>
            <a:ext cx="6498590" cy="521970"/>
          </a:xfrm>
          <a:prstGeom prst="rect">
            <a:avLst/>
          </a:prstGeom>
          <a:noFill/>
        </p:spPr>
        <p:txBody>
          <a:bodyPr wrap="square" rtlCol="0">
            <a:spAutoFit/>
          </a:bodyPr>
          <a:p>
            <a:r>
              <a:rPr lang="zh-CN" sz="2800" noProof="0" dirty="0">
                <a:latin typeface="黑体" panose="02010609060101010101" charset="-122"/>
                <a:ea typeface="黑体" panose="02010609060101010101" charset="-122"/>
                <a:cs typeface="仿宋_GB2312" panose="02010609030101010101" charset="-122"/>
                <a:sym typeface="+mn-ea"/>
              </a:rPr>
              <a:t>幼儿情感绘本：</a:t>
            </a:r>
            <a:r>
              <a:rPr sz="2800" noProof="0" dirty="0">
                <a:latin typeface="黑体" panose="02010609060101010101" charset="-122"/>
                <a:ea typeface="黑体" panose="02010609060101010101" charset="-122"/>
                <a:cs typeface="仿宋_GB2312" panose="02010609030101010101" charset="-122"/>
                <a:sym typeface="+mn-ea"/>
              </a:rPr>
              <a:t>《我好害怕》</a:t>
            </a:r>
            <a:endParaRPr lang="zh-CN" altLang="en-US" sz="2800">
              <a:latin typeface="黑体" panose="02010609060101010101" charset="-122"/>
              <a:ea typeface="黑体" panose="02010609060101010101" charset="-122"/>
            </a:endParaRPr>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359410" y="1315085"/>
            <a:ext cx="5530850" cy="3322955"/>
          </a:xfrm>
          <a:prstGeom prst="rect">
            <a:avLst/>
          </a:prstGeom>
          <a:noFill/>
        </p:spPr>
        <p:txBody>
          <a:bodyPr wrap="square" rtlCol="0">
            <a:spAutoFit/>
          </a:bodyPr>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3.家园共育，充分发挥家庭在幼儿情感教育中的作用</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（1）父母要帮助孩子辨识情绪</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（2）父母要教会孩子宽容和理解</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（3）父母要教会孩子忍耐和等待</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（4）父母要教会孩子爱、同情和分享</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（5）父母要教给孩子一些应对负面情绪的技巧</a:t>
            </a:r>
            <a:endParaRPr sz="2000" b="1"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a:xfrm>
            <a:off x="-13335" y="226060"/>
            <a:ext cx="631380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三、幼儿情商教育的方法</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8353" t="3781" b="5258"/>
          <a:stretch>
            <a:fillRect/>
          </a:stretch>
        </p:blipFill>
        <p:spPr>
          <a:xfrm>
            <a:off x="5796280" y="1707515"/>
            <a:ext cx="2909570" cy="2642235"/>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331470" y="1192530"/>
            <a:ext cx="5553710" cy="3692525"/>
          </a:xfrm>
          <a:prstGeom prst="rect">
            <a:avLst/>
          </a:prstGeom>
          <a:noFill/>
        </p:spPr>
        <p:txBody>
          <a:bodyPr wrap="square" rtlCol="0">
            <a:spAutoFit/>
          </a:bodyPr>
          <a:p>
            <a:pPr algn="just">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儿童情绪障碍，是发生在儿童身上的以焦虑、恐惧、抑郁为主要临床表现的一组心理疾病。</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近年来随着独生子女、离异家庭增多等社会现象，儿童情绪障碍的发病率呈上升趋势。有研究表明，约有10%的儿童存在不同程度的情绪障碍。情绪障碍会影响儿童饮食、睡眠、玩乐的兴趣，学习态度及心智发展的进度，如不及时治疗或进行早期干预，症状可持续到成年期，影响成年期的社会适应能力。</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4" name="图片 3"/>
          <p:cNvPicPr>
            <a:picLocks noChangeAspect="1"/>
          </p:cNvPicPr>
          <p:nvPr/>
        </p:nvPicPr>
        <p:blipFill>
          <a:blip r:embed="rId1"/>
          <a:stretch>
            <a:fillRect/>
          </a:stretch>
        </p:blipFill>
        <p:spPr>
          <a:xfrm>
            <a:off x="6015990" y="1833245"/>
            <a:ext cx="2705100" cy="1893570"/>
          </a:xfrm>
          <a:prstGeom prst="rect">
            <a:avLst/>
          </a:prstGeom>
        </p:spPr>
      </p:pic>
      <p:sp>
        <p:nvSpPr>
          <p:cNvPr id="2" name="文本框 1"/>
          <p:cNvSpPr txBox="1"/>
          <p:nvPr/>
        </p:nvSpPr>
        <p:spPr>
          <a:xfrm>
            <a:off x="15875" y="210820"/>
            <a:ext cx="6644640" cy="521970"/>
          </a:xfrm>
          <a:prstGeom prst="rect">
            <a:avLst/>
          </a:prstGeom>
          <a:noFill/>
        </p:spPr>
        <p:txBody>
          <a:bodyPr wrap="square" rtlCol="0">
            <a:spAutoFit/>
          </a:bodyPr>
          <a:p>
            <a:pPr algn="just"/>
            <a:r>
              <a:rPr lang="zh-CN" sz="2800" b="1" noProof="0" dirty="0">
                <a:latin typeface="黑体" panose="02010609060101010101" charset="-122"/>
                <a:ea typeface="黑体" panose="02010609060101010101" charset="-122"/>
                <a:cs typeface="仿宋_GB2312" panose="02010609030101010101" charset="-122"/>
                <a:sym typeface="+mn-ea"/>
              </a:rPr>
              <a:t>知识拓展：</a:t>
            </a:r>
            <a:r>
              <a:rPr sz="2800" b="1" noProof="0" dirty="0">
                <a:latin typeface="黑体" panose="02010609060101010101" charset="-122"/>
                <a:ea typeface="黑体" panose="02010609060101010101" charset="-122"/>
                <a:cs typeface="仿宋_GB2312" panose="02010609030101010101" charset="-122"/>
                <a:sym typeface="+mn-ea"/>
              </a:rPr>
              <a:t>儿童情绪障碍</a:t>
            </a:r>
            <a:endParaRPr lang="zh-CN" altLang="en-US" sz="2800" b="1"/>
          </a:p>
        </p:txBody>
      </p:sp>
      <p:sp>
        <p:nvSpPr>
          <p:cNvPr id="12" name="矩形 11"/>
          <p:cNvSpPr/>
          <p:nvPr/>
        </p:nvSpPr>
        <p:spPr>
          <a:xfrm>
            <a:off x="252095" y="1052830"/>
            <a:ext cx="8576945"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95580"/>
            <a:ext cx="3765550" cy="884555"/>
          </a:xfrm>
        </p:spPr>
        <p:txBody>
          <a:bodyPr/>
          <a:lstStyle/>
          <a:p>
            <a:pPr algn="just">
              <a:lnSpc>
                <a:spcPct val="70000"/>
              </a:lnSpc>
            </a:pPr>
            <a:r>
              <a:rPr lang="en-US" altLang="zh-CN" sz="2800" dirty="0">
                <a:latin typeface="黑体" panose="02010609060101010101" charset="-122"/>
                <a:ea typeface="黑体" panose="02010609060101010101" charset="-122"/>
                <a:cs typeface="黑体" panose="02010609060101010101" charset="-122"/>
              </a:rPr>
              <a:t> </a:t>
            </a:r>
            <a:r>
              <a:rPr lang="en-US" altLang="zh-CN" sz="2800" dirty="0">
                <a:solidFill>
                  <a:srgbClr val="FF0000"/>
                </a:solidFill>
                <a:latin typeface="黑体" panose="02010609060101010101" charset="-122"/>
                <a:ea typeface="黑体" panose="02010609060101010101" charset="-122"/>
                <a:cs typeface="黑体" panose="02010609060101010101"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 后 思 考</a:t>
            </a:r>
            <a:endParaRPr lang="zh-CN" altLang="en-US" sz="4800" dirty="0">
              <a:solidFill>
                <a:srgbClr val="FF0000"/>
              </a:solidFill>
              <a:latin typeface="方正舒体" panose="02010601030101010101" charset="-122"/>
              <a:ea typeface="方正舒体" panose="02010601030101010101" charset="-122"/>
              <a:cs typeface="黑体" panose="02010609060101010101" charset="-122"/>
            </a:endParaRPr>
          </a:p>
        </p:txBody>
      </p:sp>
      <p:sp>
        <p:nvSpPr>
          <p:cNvPr id="2" name="文本框 1"/>
          <p:cNvSpPr txBox="1"/>
          <p:nvPr/>
        </p:nvSpPr>
        <p:spPr>
          <a:xfrm>
            <a:off x="583565" y="1299210"/>
            <a:ext cx="7773670" cy="2861310"/>
          </a:xfrm>
          <a:prstGeom prst="rect">
            <a:avLst/>
          </a:prstGeom>
          <a:noFill/>
        </p:spPr>
        <p:txBody>
          <a:bodyPr wrap="square" rtlCol="0">
            <a:spAutoFit/>
          </a:bodyPr>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1.举例说明幼儿期情绪情感有什么发展特点？</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2.什么是情商？情商具体包括哪些方面？</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3.为什么情商培养要从幼儿早期开始？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4.举例说明幼儿情商教育的方法。</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5.设计一节面向中班幼儿的情感教育课程，课程主题为“爱”。</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252095" y="1223010"/>
            <a:ext cx="8576945" cy="322770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3923665" y="1203325"/>
            <a:ext cx="2737485" cy="884555"/>
          </a:xfrm>
        </p:spPr>
        <p:txBody>
          <a:bodyPr/>
          <a:p>
            <a:r>
              <a:rPr lang="en-US" sz="56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5600" dirty="0">
              <a:latin typeface="华文中宋" panose="02010600040101010101" charset="-122"/>
              <a:ea typeface="华文中宋" panose="02010600040101010101" charset="-122"/>
              <a:cs typeface="华文中宋" panose="02010600040101010101" charset="-122"/>
            </a:endParaRPr>
          </a:p>
        </p:txBody>
      </p:sp>
      <p:sp>
        <p:nvSpPr>
          <p:cNvPr id="8" name="Text Box 8"/>
          <p:cNvSpPr txBox="1">
            <a:spLocks noChangeArrowheads="1"/>
          </p:cNvSpPr>
          <p:nvPr/>
        </p:nvSpPr>
        <p:spPr bwMode="gray">
          <a:xfrm>
            <a:off x="2559685" y="2427605"/>
            <a:ext cx="6089015" cy="737235"/>
          </a:xfrm>
          <a:prstGeom prst="rect">
            <a:avLst/>
          </a:prstGeom>
          <a:noFill/>
          <a:ln w="9525" algn="ctr">
            <a:noFill/>
            <a:miter lim="800000"/>
          </a:ln>
        </p:spPr>
        <p:txBody>
          <a:bodyPr wrap="square">
            <a:spAutoFit/>
          </a:bodyPr>
          <a:p>
            <a:pPr marR="0" defTabSz="914400" rtl="0">
              <a:lnSpc>
                <a:spcPct val="150000"/>
              </a:lnSpc>
              <a:buClrTx/>
              <a:buSzTx/>
              <a:defRPr/>
            </a:pP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任务一</a:t>
            </a:r>
            <a:r>
              <a:rPr kumimoji="0" lang="en-US"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a:t>
            </a: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幼儿情绪情感的发展特点</a:t>
            </a:r>
            <a:endPar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endParaRPr>
          </a:p>
        </p:txBody>
      </p:sp>
      <p:sp>
        <p:nvSpPr>
          <p:cNvPr id="16" name="Text Box 19"/>
          <p:cNvSpPr txBox="1">
            <a:spLocks noChangeArrowheads="1"/>
          </p:cNvSpPr>
          <p:nvPr/>
        </p:nvSpPr>
        <p:spPr bwMode="gray">
          <a:xfrm>
            <a:off x="2559685" y="3220085"/>
            <a:ext cx="5274310" cy="737235"/>
          </a:xfrm>
          <a:prstGeom prst="rect">
            <a:avLst/>
          </a:prstGeom>
          <a:noFill/>
          <a:ln w="9525" algn="ctr">
            <a:noFill/>
            <a:miter lim="800000"/>
          </a:ln>
        </p:spPr>
        <p:txBody>
          <a:bodyPr wrap="square">
            <a:spAutoFit/>
          </a:bodyPr>
          <a:p>
            <a:pPr lvl="0" algn="l">
              <a:lnSpc>
                <a:spcPct val="150000"/>
              </a:lnSpc>
              <a:buClrTx/>
              <a:buSzTx/>
              <a:buFontTx/>
              <a:defRPr/>
            </a:pPr>
            <a:r>
              <a:rPr lang="zh-CN" altLang="zh-CN" sz="2800" b="1" noProof="0" dirty="0">
                <a:latin typeface="华文中宋" panose="02010600040101010101" charset="-122"/>
                <a:ea typeface="华文中宋" panose="02010600040101010101" charset="-122"/>
                <a:cs typeface="华文中宋" panose="02010600040101010101" charset="-122"/>
                <a:sym typeface="+mn-ea"/>
              </a:rPr>
              <a:t>任务二</a:t>
            </a:r>
            <a:r>
              <a:rPr lang="en-US" altLang="zh-CN" sz="2800" b="1" noProof="0" dirty="0">
                <a:latin typeface="华文中宋" panose="02010600040101010101" charset="-122"/>
                <a:ea typeface="华文中宋" panose="02010600040101010101" charset="-122"/>
                <a:cs typeface="华文中宋" panose="02010600040101010101" charset="-122"/>
                <a:sym typeface="+mn-ea"/>
              </a:rPr>
              <a:t> </a:t>
            </a:r>
            <a:r>
              <a:rPr lang="zh-CN" altLang="zh-CN" sz="2800" b="1" noProof="0" dirty="0">
                <a:latin typeface="华文中宋" panose="02010600040101010101" charset="-122"/>
                <a:ea typeface="华文中宋" panose="02010600040101010101" charset="-122"/>
                <a:cs typeface="华文中宋" panose="02010600040101010101" charset="-122"/>
                <a:sym typeface="+mn-ea"/>
              </a:rPr>
              <a:t>  幼儿情绪情感的培养</a:t>
            </a:r>
            <a:endParaRPr lang="zh-CN" altLang="zh-CN" sz="2800" b="1" noProof="0"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P spid="16" grpId="0"/>
      <p:bldP spid="1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5724"/>
            </a:xfrm>
            <a:prstGeom prst="rect">
              <a:avLst/>
            </a:prstGeom>
            <a:noFill/>
            <a:ln w="9525" algn="ctr">
              <a:noFill/>
              <a:miter lim="800000"/>
            </a:ln>
          </p:spPr>
          <p:txBody>
            <a:bodyPr wrap="square">
              <a:spAutoFit/>
            </a:bodyPr>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掌握幼儿情绪情感产生和发展的特点与规律</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了解影响幼儿情绪情感的因素</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zh-CN" sz="2000"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能够结合实际分析幼儿不良情绪产生的原因</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掌握对幼儿进行情商教育的常用方法</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理解情绪情感在幼儿心理发展中的作用，掌握情感教育的方法，培养正确的情绪观</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2056508"/>
            <a:chOff x="2551" y="207"/>
            <a:chExt cx="11807" cy="3279"/>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2271"/>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584"/>
              <a:ext cx="11512" cy="1646"/>
            </a:xfrm>
            <a:prstGeom prst="rect">
              <a:avLst/>
            </a:prstGeom>
            <a:noFill/>
            <a:ln w="9525" algn="ctr">
              <a:noFill/>
              <a:miter lim="800000"/>
            </a:ln>
          </p:spPr>
          <p:txBody>
            <a:bodyPr wrap="square">
              <a:spAutoFit/>
            </a:bodyPr>
            <a:p>
              <a:pPr lvl="0" algn="l">
                <a:lnSpc>
                  <a:spcPct val="17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幼儿情绪发展的基本特点和规律</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7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a:t>
              </a:r>
              <a:r>
                <a:rPr lang="zh-CN" altLang="en-US" b="1" noProof="0" dirty="0">
                  <a:latin typeface="华文细黑" panose="02010600040101010101" charset="-122"/>
                  <a:ea typeface="华文细黑" panose="02010600040101010101" charset="-122"/>
                  <a:cs typeface="华文细黑" panose="02010600040101010101" charset="-122"/>
                  <a:sym typeface="+mn-ea"/>
                </a:rPr>
                <a:t>情商的涵义及幼儿情商培养的基本原则和方法</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675505" y="2715895"/>
            <a:ext cx="432498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任务一</a:t>
            </a:r>
            <a:r>
              <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endPar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a:p>
            <a:pPr algn="ctr">
              <a:lnSpc>
                <a:spcPct val="160000"/>
              </a:lnSpc>
            </a:pPr>
            <a:r>
              <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幼儿情绪情感的发展特点</a:t>
            </a:r>
            <a:endPar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09650" y="1619885"/>
            <a:ext cx="4061460" cy="2707005"/>
          </a:xfrm>
          <a:prstGeom prst="rect">
            <a:avLst/>
          </a:prstGeom>
          <a:noFill/>
        </p:spPr>
        <p:txBody>
          <a:bodyPr wrap="square" rtlCol="0">
            <a:spAutoFit/>
          </a:bodyPr>
          <a:p>
            <a:pPr fontAlgn="auto">
              <a:lnSpc>
                <a:spcPct val="100000"/>
              </a:lnSpc>
              <a:spcBef>
                <a:spcPts val="600"/>
              </a:spcBef>
            </a:pPr>
            <a:r>
              <a:rPr lang="zh-CN" altLang="zh-CN" sz="2000" b="1" noProof="0" dirty="0">
                <a:latin typeface="黑体" panose="02010609060101010101" charset="-122"/>
                <a:ea typeface="黑体" panose="02010609060101010101" charset="-122"/>
                <a:cs typeface="黑体" panose="02010609060101010101" charset="-122"/>
                <a:sym typeface="+mn-ea"/>
              </a:rPr>
              <a:t>1.哭</a:t>
            </a:r>
            <a:endParaRPr lang="zh-CN" altLang="zh-CN" sz="2000" b="1" noProof="0" dirty="0">
              <a:latin typeface="黑体" panose="02010609060101010101" charset="-122"/>
              <a:ea typeface="黑体" panose="02010609060101010101" charset="-122"/>
              <a:cs typeface="黑体" panose="02010609060101010101" charset="-122"/>
              <a:sym typeface="+mn-ea"/>
            </a:endParaRPr>
          </a:p>
          <a:p>
            <a:pPr fontAlgn="auto">
              <a:lnSpc>
                <a:spcPct val="10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婴儿啼哭的类型：</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00000"/>
              </a:lnSpc>
              <a:spcBef>
                <a:spcPts val="600"/>
              </a:spcBef>
            </a:pP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（1）饥渴的啼哭。</a:t>
            </a:r>
            <a:endPar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fontAlgn="auto">
              <a:lnSpc>
                <a:spcPct val="100000"/>
              </a:lnSpc>
              <a:spcBef>
                <a:spcPts val="600"/>
              </a:spcBef>
            </a:pP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（2）疼痛或不适的啼哭。</a:t>
            </a:r>
            <a:endPar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fontAlgn="auto">
              <a:lnSpc>
                <a:spcPct val="100000"/>
              </a:lnSpc>
              <a:spcBef>
                <a:spcPts val="600"/>
              </a:spcBef>
            </a:pP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（3）恐惧的啼哭。</a:t>
            </a:r>
            <a:endPar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fontAlgn="auto">
              <a:lnSpc>
                <a:spcPct val="100000"/>
              </a:lnSpc>
              <a:spcBef>
                <a:spcPts val="600"/>
              </a:spcBef>
            </a:pP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（4）发怒的啼哭。</a:t>
            </a:r>
            <a:endPar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fontAlgn="auto">
              <a:lnSpc>
                <a:spcPct val="100000"/>
              </a:lnSpc>
              <a:spcBef>
                <a:spcPts val="600"/>
              </a:spcBef>
            </a:pP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（5）寻求他人抚慰的啼哭。</a:t>
            </a:r>
            <a:endPar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p:txBody>
      </p:sp>
      <p:pic>
        <p:nvPicPr>
          <p:cNvPr id="1073742851" name="图片 1073742850" descr="c:\DOCUME~1\ADMINI~1\APPLIC~1\360se6\USERDA~1\Temp\RDN_4D~1.GIF"/>
          <p:cNvPicPr>
            <a:picLocks noChangeAspect="1"/>
          </p:cNvPicPr>
          <p:nvPr>
            <p:custDataLst>
              <p:tags r:id="rId1"/>
            </p:custDataLst>
          </p:nvPr>
        </p:nvPicPr>
        <p:blipFill>
          <a:blip r:embed="rId2" r:link="rId3"/>
          <a:stretch>
            <a:fillRect/>
          </a:stretch>
        </p:blipFill>
        <p:spPr>
          <a:xfrm>
            <a:off x="5379085" y="1529715"/>
            <a:ext cx="2776220" cy="3078480"/>
          </a:xfrm>
          <a:prstGeom prst="rect">
            <a:avLst/>
          </a:prstGeom>
          <a:noFill/>
          <a:ln w="9525">
            <a:noFill/>
          </a:ln>
        </p:spPr>
      </p:pic>
      <p:sp>
        <p:nvSpPr>
          <p:cNvPr id="2" name="标题 1"/>
          <p:cNvSpPr/>
          <p:nvPr>
            <p:ph type="title"/>
          </p:nvPr>
        </p:nvSpPr>
        <p:spPr/>
        <p:txBody>
          <a:bodyPr/>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73742851"/>
                                        </p:tgtEl>
                                        <p:attrNameLst>
                                          <p:attrName>style.visibility</p:attrName>
                                        </p:attrNameLst>
                                      </p:cBhvr>
                                      <p:to>
                                        <p:strVal val="visible"/>
                                      </p:to>
                                    </p:set>
                                    <p:anim calcmode="lin" valueType="num">
                                      <p:cBhvr additive="base">
                                        <p:cTn id="16" dur="500" fill="hold"/>
                                        <p:tgtEl>
                                          <p:spTgt spid="1073742851"/>
                                        </p:tgtEl>
                                        <p:attrNameLst>
                                          <p:attrName>ppt_x</p:attrName>
                                        </p:attrNameLst>
                                      </p:cBhvr>
                                      <p:tavLst>
                                        <p:tav tm="0">
                                          <p:val>
                                            <p:strVal val="#ppt_x"/>
                                          </p:val>
                                        </p:tav>
                                        <p:tav tm="100000">
                                          <p:val>
                                            <p:strVal val="#ppt_x"/>
                                          </p:val>
                                        </p:tav>
                                      </p:tavLst>
                                    </p:anim>
                                    <p:anim calcmode="lin" valueType="num">
                                      <p:cBhvr additive="base">
                                        <p:cTn id="17" dur="500" fill="hold"/>
                                        <p:tgtEl>
                                          <p:spTgt spid="10737428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476885" y="1315085"/>
            <a:ext cx="8115935" cy="3446145"/>
          </a:xfrm>
          <a:prstGeom prst="rect">
            <a:avLst/>
          </a:prstGeom>
          <a:noFill/>
        </p:spPr>
        <p:txBody>
          <a:bodyPr wrap="square" rtlCol="0">
            <a:spAutoFit/>
          </a:bodyPr>
          <a:p>
            <a:pPr fontAlgn="auto">
              <a:lnSpc>
                <a:spcPct val="12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2.笑</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fontAlgn="auto">
              <a:lnSpc>
                <a:spcPct val="12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——生理性微笑</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或自发性微笑</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50000"/>
              </a:lnSpc>
              <a:spcBef>
                <a:spcPts val="600"/>
              </a:spcBef>
              <a:spcAft>
                <a:spcPts val="600"/>
              </a:spcAft>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noProof="0" dirty="0">
                <a:latin typeface="仿宋_GB2312" panose="02010609030101010101" charset="-122"/>
                <a:ea typeface="仿宋_GB2312" panose="02010609030101010101" charset="-122"/>
                <a:cs typeface="仿宋_GB2312" panose="02010609030101010101" charset="-122"/>
                <a:sym typeface="+mn-ea"/>
              </a:rPr>
              <a:t>   婴儿出现微笑的表情大约在出生后一周左右</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婴儿睡眠时，或者吃饱了感觉比较舒适时，困倦时也会偶尔出现</a:t>
            </a:r>
            <a:r>
              <a:rPr lang="zh-CN" altLang="en-US" sz="2000" noProof="0" dirty="0">
                <a:latin typeface="仿宋_GB2312" panose="02010609030101010101" charset="-122"/>
                <a:ea typeface="仿宋_GB2312" panose="02010609030101010101" charset="-122"/>
                <a:cs typeface="仿宋_GB2312" panose="02010609030101010101" charset="-122"/>
                <a:sym typeface="+mn-ea"/>
              </a:rPr>
              <a:t>微笑，</a:t>
            </a:r>
            <a:r>
              <a:rPr lang="en-US" altLang="zh-CN" sz="2000" noProof="0" dirty="0">
                <a:latin typeface="仿宋_GB2312" panose="02010609030101010101" charset="-122"/>
                <a:ea typeface="仿宋_GB2312" panose="02010609030101010101" charset="-122"/>
                <a:cs typeface="仿宋_GB2312" panose="02010609030101010101" charset="-122"/>
                <a:sym typeface="+mn-ea"/>
              </a:rPr>
              <a:t>仅仅表现为嘴角上弯，没有脸部其他部位表情的配合，往往突然出现，然后很快消失。从心理学的角度看，这样的笑并非真正的笑，仅仅是有笑的表情而已，所以将这种笑称为生理性微笑或自发性微笑。</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2" name="标题 1"/>
          <p:cNvSpPr/>
          <p:nvPr/>
        </p:nvSpPr>
        <p:spPr>
          <a:xfrm>
            <a:off x="127000" y="127000"/>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243" grpId="0"/>
      <p:bldP spid="1024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548640" y="1530350"/>
            <a:ext cx="8115935" cy="2522855"/>
          </a:xfrm>
          <a:prstGeom prst="rect">
            <a:avLst/>
          </a:prstGeom>
          <a:noFill/>
        </p:spPr>
        <p:txBody>
          <a:bodyPr wrap="square" rtlCol="0">
            <a:spAutoFit/>
          </a:bodyPr>
          <a:p>
            <a:pPr algn="just" fontAlgn="auto">
              <a:lnSpc>
                <a:spcPct val="12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2.笑</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gn="just" fontAlgn="auto">
              <a:lnSpc>
                <a:spcPct val="12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——诱发性微笑</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indent="508000" algn="just" fontAlgn="auto">
              <a:lnSpc>
                <a:spcPct val="150000"/>
              </a:lnSpc>
              <a:spcBef>
                <a:spcPts val="600"/>
              </a:spcBef>
              <a:spcAft>
                <a:spcPts val="600"/>
              </a:spcAft>
              <a:buClrTx/>
              <a:buSzTx/>
              <a:buFontTx/>
              <a:extLst>
                <a:ext uri="{35155182-B16C-46BC-9424-99874614C6A1}">
                  <wpsdc:indentchars xmlns:wpsdc="http://www.wps.cn/officeDocument/2017/drawingmlCustomData" val="200" checksum="282533468"/>
                </a:ext>
              </a:extLst>
            </a:pPr>
            <a:r>
              <a:rPr lang="zh-CN" altLang="en-US" sz="2000" noProof="0" dirty="0">
                <a:latin typeface="仿宋_GB2312" panose="02010609030101010101" charset="-122"/>
                <a:ea typeface="仿宋_GB2312" panose="02010609030101010101" charset="-122"/>
                <a:cs typeface="仿宋_GB2312" panose="02010609030101010101" charset="-122"/>
                <a:sym typeface="+mn-ea"/>
              </a:rPr>
              <a:t>婴儿</a:t>
            </a:r>
            <a:r>
              <a:rPr lang="en-US" altLang="zh-CN" sz="2000" noProof="0" dirty="0">
                <a:latin typeface="仿宋_GB2312" panose="02010609030101010101" charset="-122"/>
                <a:ea typeface="仿宋_GB2312" panose="02010609030101010101" charset="-122"/>
                <a:cs typeface="仿宋_GB2312" panose="02010609030101010101" charset="-122"/>
                <a:sym typeface="+mn-ea"/>
              </a:rPr>
              <a:t>听到熟悉人的说话声、笑声，看到熟悉人的脸，或者看到好看的图形或玩具，他也会微笑，这种微笑是由外界刺激诱发的，称为诱发性微笑。</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2" name="标题 1"/>
          <p:cNvSpPr/>
          <p:nvPr/>
        </p:nvSpPr>
        <p:spPr>
          <a:xfrm>
            <a:off x="127000" y="55245"/>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just"/>
            <a:r>
              <a:rPr lang="en-US" altLang="zh-CN" sz="2800" noProof="0" dirty="0">
                <a:latin typeface="黑体" panose="02010609060101010101" charset="-122"/>
                <a:ea typeface="黑体" panose="02010609060101010101" charset="-122"/>
                <a:cs typeface="仿宋_GB2312" panose="02010609030101010101" charset="-122"/>
                <a:sym typeface="+mn-ea"/>
              </a:rPr>
              <a:t>一、情绪的发展从简单到复杂多样</a:t>
            </a:r>
            <a:endParaRPr lang="zh-CN" altLang="en-US" sz="28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243" grpId="0"/>
    </p:bldLst>
  </p:timing>
</p:sld>
</file>

<file path=ppt/tags/tag1.xml><?xml version="1.0" encoding="utf-8"?>
<p:tagLst xmlns:p="http://schemas.openxmlformats.org/presentationml/2006/main">
  <p:tag name="KSO_WM_UNIT_PLACING_PICTURE_USER_VIEWPORT" val="{&quot;height&quot;:2595,&quot;width&quot;:2340}"/>
</p:tagLst>
</file>

<file path=ppt/tags/tag2.xml><?xml version="1.0" encoding="utf-8"?>
<p:tagLst xmlns:p="http://schemas.openxmlformats.org/presentationml/2006/main">
  <p:tag name="KSO_WM_UNIT_PLACING_PICTURE_USER_VIEWPORT" val="{&quot;height&quot;:2595,&quot;width&quot;:234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3934</Words>
  <Application>WPS 演示</Application>
  <PresentationFormat>全屏显示(16:9)</PresentationFormat>
  <Paragraphs>236</Paragraphs>
  <Slides>30</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30</vt:i4>
      </vt:variant>
    </vt:vector>
  </HeadingPairs>
  <TitlesOfParts>
    <vt:vector size="49" baseType="lpstr">
      <vt:lpstr>Arial</vt:lpstr>
      <vt:lpstr>宋体</vt:lpstr>
      <vt:lpstr>Wingdings</vt:lpstr>
      <vt:lpstr>黑体</vt:lpstr>
      <vt:lpstr>华文中宋</vt:lpstr>
      <vt:lpstr>华文行楷</vt:lpstr>
      <vt:lpstr>微软雅黑</vt:lpstr>
      <vt:lpstr>华文细黑</vt:lpstr>
      <vt:lpstr>仿宋_GB2312</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项目五   幼儿情绪情感发展特点与教育</vt:lpstr>
      <vt:lpstr> 目   录</vt:lpstr>
      <vt:lpstr>PowerPoint 演示文稿</vt:lpstr>
      <vt:lpstr>PowerPoint 演示文稿</vt:lpstr>
      <vt:lpstr>PowerPoint 演示文稿</vt:lpstr>
      <vt:lpstr>一、情绪的发展从简单到复杂多样</vt:lpstr>
      <vt:lpstr> </vt:lpstr>
      <vt:lpstr> </vt:lpstr>
      <vt:lpstr> </vt:lpstr>
      <vt:lpstr> </vt:lpstr>
      <vt:lpstr> </vt:lpstr>
      <vt:lpstr> </vt:lpstr>
      <vt:lpstr> </vt:lpstr>
      <vt:lpstr> </vt:lpstr>
      <vt:lpstr>PowerPoint 演示文稿</vt:lpstr>
      <vt:lpstr> </vt:lpstr>
      <vt:lpstr> </vt:lpstr>
      <vt:lpstr>  </vt:lpstr>
      <vt:lpstr>  </vt:lpstr>
      <vt:lpstr>  </vt:lpstr>
      <vt:lpstr>  </vt:lpstr>
      <vt:lpstr>  </vt:lpstr>
      <vt:lpstr>  </vt:lpstr>
      <vt:lpstr>  </vt:lpstr>
      <vt:lpstr>  </vt:lpstr>
      <vt:lpstr>  </vt:lpstr>
      <vt:lpstr>  </vt:lpstr>
      <vt:lpstr>  课 后 思 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嘟嘟</cp:lastModifiedBy>
  <cp:revision>53</cp:revision>
  <dcterms:created xsi:type="dcterms:W3CDTF">2014-04-01T16:27:00Z</dcterms:created>
  <dcterms:modified xsi:type="dcterms:W3CDTF">2025-09-05T02:13:29Z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FDE00A05416243298DCDC74B6DA36AA9</vt:lpwstr>
  </property>
</Properties>
</file>