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3"/>
  </p:sldMasterIdLst>
  <p:notesMasterIdLst>
    <p:notesMasterId r:id="rId7"/>
  </p:notesMasterIdLst>
  <p:sldIdLst>
    <p:sldId id="420" r:id="rId4"/>
    <p:sldId id="421" r:id="rId5"/>
    <p:sldId id="308" r:id="rId6"/>
    <p:sldId id="422" r:id="rId8"/>
    <p:sldId id="423" r:id="rId9"/>
    <p:sldId id="396" r:id="rId10"/>
    <p:sldId id="257" r:id="rId11"/>
    <p:sldId id="309" r:id="rId12"/>
    <p:sldId id="310" r:id="rId13"/>
    <p:sldId id="365" r:id="rId14"/>
    <p:sldId id="366" r:id="rId15"/>
    <p:sldId id="398" r:id="rId16"/>
    <p:sldId id="381" r:id="rId17"/>
    <p:sldId id="382" r:id="rId18"/>
    <p:sldId id="399" r:id="rId19"/>
    <p:sldId id="364" r:id="rId20"/>
    <p:sldId id="314" r:id="rId21"/>
    <p:sldId id="383" r:id="rId22"/>
    <p:sldId id="384" r:id="rId23"/>
    <p:sldId id="400" r:id="rId24"/>
    <p:sldId id="385" r:id="rId25"/>
    <p:sldId id="369" r:id="rId26"/>
    <p:sldId id="386" r:id="rId27"/>
    <p:sldId id="387" r:id="rId28"/>
    <p:sldId id="388" r:id="rId29"/>
    <p:sldId id="389" r:id="rId30"/>
    <p:sldId id="367" r:id="rId31"/>
    <p:sldId id="352" r:id="rId32"/>
    <p:sldId id="424" r:id="rId33"/>
  </p:sldIdLst>
  <p:sldSz cx="9144000" cy="5143500" type="screen16x9"/>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6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5D3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132" d="100"/>
          <a:sy n="132" d="100"/>
        </p:scale>
        <p:origin x="936" y="114"/>
      </p:cViewPr>
      <p:guideLst>
        <p:guide orient="horz" pos="1620"/>
        <p:guide pos="286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4E20F7-7B71-4CC9-99A8-3DB9304C287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98155F-725E-4B3A-83B9-3E46A3E182F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fld id="{63937D59-5EDB-4C39-B697-625748F703B6}"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937D59-5EDB-4C39-B697-625748F703B6}"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63937D59-5EDB-4C39-B697-625748F703B6}"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63937D59-5EDB-4C39-B697-625748F703B6}"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9144000" cy="884466"/>
          </a:xfrm>
          <a:prstGeom prst="rect">
            <a:avLst/>
          </a:prstGeom>
        </p:spPr>
        <p:txBody>
          <a:bodyPr anchor="ctr"/>
          <a:lstStyle>
            <a:lvl1pPr algn="l">
              <a:defRPr>
                <a:solidFill>
                  <a:schemeClr val="tx1">
                    <a:lumMod val="75000"/>
                    <a:lumOff val="25000"/>
                  </a:schemeClr>
                </a:solidFill>
              </a:defRPr>
            </a:lvl1pPr>
          </a:lstStyle>
          <a:p>
            <a:r>
              <a:rPr lang="en-US" altLang="ko-KR" dirty="0"/>
              <a:t> Click to edit title</a:t>
            </a:r>
            <a:endParaRPr lang="ko-KR" altLang="en-US" dirty="0"/>
          </a:p>
        </p:txBody>
      </p:sp>
      <p:sp>
        <p:nvSpPr>
          <p:cNvPr id="4" name="Content Placeholder 2"/>
          <p:cNvSpPr>
            <a:spLocks noGrp="1"/>
          </p:cNvSpPr>
          <p:nvPr>
            <p:ph idx="1"/>
          </p:nvPr>
        </p:nvSpPr>
        <p:spPr>
          <a:xfrm>
            <a:off x="395536" y="1131590"/>
            <a:ext cx="8496944" cy="460648"/>
          </a:xfrm>
          <a:prstGeom prst="rect">
            <a:avLst/>
          </a:prstGeom>
        </p:spPr>
        <p:txBody>
          <a:bodyPr anchor="ctr"/>
          <a:lstStyle>
            <a:lvl1pPr marL="0" indent="0">
              <a:buNone/>
              <a:defRPr sz="2000">
                <a:solidFill>
                  <a:schemeClr val="tx1">
                    <a:lumMod val="75000"/>
                    <a:lumOff val="25000"/>
                  </a:schemeClr>
                </a:solidFill>
              </a:defRPr>
            </a:lvl1pPr>
          </a:lstStyle>
          <a:p>
            <a:pPr lvl="0"/>
            <a:r>
              <a:rPr lang="en-US" altLang="ko-KR" dirty="0"/>
              <a:t>Click to edit Master text styles</a:t>
            </a:r>
            <a:endParaRPr lang="en-US" altLang="ko-KR" dirty="0"/>
          </a:p>
        </p:txBody>
      </p:sp>
      <p:sp>
        <p:nvSpPr>
          <p:cNvPr id="5" name="Content Placeholder 2"/>
          <p:cNvSpPr>
            <a:spLocks noGrp="1"/>
          </p:cNvSpPr>
          <p:nvPr>
            <p:ph idx="10"/>
          </p:nvPr>
        </p:nvSpPr>
        <p:spPr>
          <a:xfrm>
            <a:off x="405880" y="1808261"/>
            <a:ext cx="8496944" cy="2995737"/>
          </a:xfrm>
          <a:prstGeom prst="rect">
            <a:avLst/>
          </a:prstGeom>
        </p:spPr>
        <p:txBody>
          <a:bodyPr lIns="396000" anchor="t"/>
          <a:lstStyle>
            <a:lvl1pPr marL="0" indent="0">
              <a:buNone/>
              <a:defRPr sz="1400">
                <a:solidFill>
                  <a:schemeClr val="tx1">
                    <a:lumMod val="75000"/>
                    <a:lumOff val="25000"/>
                  </a:schemeClr>
                </a:solidFill>
              </a:defRPr>
            </a:lvl1pPr>
          </a:lstStyle>
          <a:p>
            <a:pPr lvl="0"/>
            <a:r>
              <a:rPr lang="en-US" altLang="ko-KR" dirty="0"/>
              <a:t>Click to edit Master text styles</a:t>
            </a:r>
            <a:endParaRPr lang="en-US" altLang="ko-K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19672" y="0"/>
            <a:ext cx="7524328" cy="884466"/>
          </a:xfrm>
          <a:prstGeom prst="rect">
            <a:avLst/>
          </a:prstGeom>
        </p:spPr>
        <p:txBody>
          <a:bodyPr anchor="ctr"/>
          <a:lstStyle>
            <a:lvl1pPr algn="l">
              <a:defRPr>
                <a:solidFill>
                  <a:schemeClr val="tx1">
                    <a:lumMod val="75000"/>
                    <a:lumOff val="25000"/>
                  </a:schemeClr>
                </a:solidFill>
              </a:defRPr>
            </a:lvl1pPr>
          </a:lstStyle>
          <a:p>
            <a:r>
              <a:rPr lang="en-US" altLang="ko-KR" dirty="0"/>
              <a:t> Click to edit title</a:t>
            </a:r>
            <a:endParaRPr lang="ko-KR" altLang="en-US" dirty="0"/>
          </a:p>
        </p:txBody>
      </p:sp>
      <p:sp>
        <p:nvSpPr>
          <p:cNvPr id="4" name="Content Placeholder 2"/>
          <p:cNvSpPr>
            <a:spLocks noGrp="1"/>
          </p:cNvSpPr>
          <p:nvPr>
            <p:ph idx="1"/>
          </p:nvPr>
        </p:nvSpPr>
        <p:spPr>
          <a:xfrm>
            <a:off x="1979712" y="987574"/>
            <a:ext cx="6912768" cy="460648"/>
          </a:xfrm>
          <a:prstGeom prst="rect">
            <a:avLst/>
          </a:prstGeom>
        </p:spPr>
        <p:txBody>
          <a:bodyPr anchor="ctr"/>
          <a:lstStyle>
            <a:lvl1pPr marL="0" indent="0">
              <a:buNone/>
              <a:defRPr sz="2000">
                <a:solidFill>
                  <a:schemeClr val="tx1">
                    <a:lumMod val="75000"/>
                    <a:lumOff val="25000"/>
                  </a:schemeClr>
                </a:solidFill>
              </a:defRPr>
            </a:lvl1pPr>
          </a:lstStyle>
          <a:p>
            <a:pPr lvl="0"/>
            <a:r>
              <a:rPr lang="en-US" altLang="ko-KR" dirty="0"/>
              <a:t>Click to edit Master text styles</a:t>
            </a:r>
            <a:endParaRPr lang="en-US" altLang="ko-KR" dirty="0"/>
          </a:p>
        </p:txBody>
      </p:sp>
      <p:sp>
        <p:nvSpPr>
          <p:cNvPr id="5" name="Content Placeholder 2"/>
          <p:cNvSpPr>
            <a:spLocks noGrp="1"/>
          </p:cNvSpPr>
          <p:nvPr>
            <p:ph idx="10"/>
          </p:nvPr>
        </p:nvSpPr>
        <p:spPr>
          <a:xfrm>
            <a:off x="1990056" y="1664245"/>
            <a:ext cx="6912768" cy="2995737"/>
          </a:xfrm>
          <a:prstGeom prst="rect">
            <a:avLst/>
          </a:prstGeom>
        </p:spPr>
        <p:txBody>
          <a:bodyPr lIns="396000" anchor="t"/>
          <a:lstStyle>
            <a:lvl1pPr marL="0" indent="0">
              <a:buNone/>
              <a:defRPr sz="1400">
                <a:solidFill>
                  <a:schemeClr val="tx1">
                    <a:lumMod val="75000"/>
                    <a:lumOff val="25000"/>
                  </a:schemeClr>
                </a:solidFill>
              </a:defRPr>
            </a:lvl1pPr>
          </a:lstStyle>
          <a:p>
            <a:pPr lvl="0"/>
            <a:r>
              <a:rPr lang="en-US" altLang="ko-KR" dirty="0"/>
              <a:t>Click to edit Master text styles</a:t>
            </a:r>
            <a:endParaRPr lang="en-US" altLang="ko-K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1" y="841773"/>
            <a:ext cx="6858000" cy="1790700"/>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1" y="2701529"/>
            <a:ext cx="6858000" cy="1241822"/>
          </a:xfrm>
        </p:spPr>
        <p:txBody>
          <a:bodyPr/>
          <a:lstStyle>
            <a:lvl1pPr marL="0" indent="0" algn="ctr">
              <a:buNone/>
              <a:defRPr sz="1800"/>
            </a:lvl1pPr>
            <a:lvl2pPr marL="342900" indent="0" algn="ctr">
              <a:buNone/>
              <a:defRPr sz="1500"/>
            </a:lvl2pPr>
            <a:lvl3pPr marL="685165" indent="0" algn="ctr">
              <a:buNone/>
              <a:defRPr sz="1350"/>
            </a:lvl3pPr>
            <a:lvl4pPr marL="1028065" indent="0" algn="ctr">
              <a:buNone/>
              <a:defRPr sz="1200"/>
            </a:lvl4pPr>
            <a:lvl5pPr marL="1370965" indent="0" algn="ctr">
              <a:buNone/>
              <a:defRPr sz="1200"/>
            </a:lvl5pPr>
            <a:lvl6pPr marL="1713865" indent="0" algn="ctr">
              <a:buNone/>
              <a:defRPr sz="1200"/>
            </a:lvl6pPr>
            <a:lvl7pPr marL="2056130" indent="0" algn="ctr">
              <a:buNone/>
              <a:defRPr sz="1200"/>
            </a:lvl7pPr>
            <a:lvl8pPr marL="2399030" indent="0" algn="ctr">
              <a:buNone/>
              <a:defRPr sz="1200"/>
            </a:lvl8pPr>
            <a:lvl9pPr marL="2741930"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7BC105B-ABD9-4C6D-BF6F-D1D0797F3DD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4A7D2F-06F1-4FB8-B511-D5757C3CDF2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US"/>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63937D59-5EDB-4C39-B697-625748F703B6}"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63937D59-5EDB-4C39-B697-625748F703B6}"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slideLayout" Target="../slideLayouts/slideLayout12.xml"/><Relationship Id="rId7" Type="http://schemas.openxmlformats.org/officeDocument/2006/relationships/slideLayout" Target="../slideLayouts/slideLayout11.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 Id="rId3" Type="http://schemas.openxmlformats.org/officeDocument/2006/relationships/slideLayout" Target="../slideLayouts/slideLayout7.xml"/><Relationship Id="rId2" Type="http://schemas.openxmlformats.org/officeDocument/2006/relationships/slideLayout" Target="../slideLayouts/slideLayout6.xml"/><Relationship Id="rId12" Type="http://schemas.openxmlformats.org/officeDocument/2006/relationships/theme" Target="../theme/theme2.xml"/><Relationship Id="rId11" Type="http://schemas.openxmlformats.org/officeDocument/2006/relationships/slideLayout" Target="../slideLayouts/slideLayout15.xml"/><Relationship Id="rId10" Type="http://schemas.openxmlformats.org/officeDocument/2006/relationships/slideLayout" Target="../slideLayouts/slideLayout14.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ctr" defTabSz="914400" rtl="0" eaLnBrk="1" latinLnBrk="1" hangingPunct="1">
        <a:spcBef>
          <a:spcPct val="0"/>
        </a:spcBef>
        <a:buNone/>
        <a:defRPr sz="3600" b="1" kern="1200">
          <a:solidFill>
            <a:schemeClr val="tx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1"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6375"/>
            <a:ext cx="8229600" cy="857250"/>
          </a:xfrm>
          <a:prstGeom prst="rect">
            <a:avLst/>
          </a:prstGeom>
        </p:spPr>
        <p:txBody>
          <a:bodyPr vert="horz" lIns="91440" tIns="45720" rIns="91440" bIns="45720"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457200" y="1200150"/>
            <a:ext cx="8229600" cy="3394075"/>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63937D59-5EDB-4C39-B697-625748F703B6}" type="datetimeFigureOut">
              <a:rPr lang="en-US" smtClean="0"/>
            </a:fld>
            <a:endParaRPr lang="en-US"/>
          </a:p>
        </p:txBody>
      </p:sp>
      <p:sp>
        <p:nvSpPr>
          <p:cNvPr id="5" name="Footer Placeholder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0F31DC1F-5561-484E-AB46-68C682854F61}"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725285" y="4054475"/>
            <a:ext cx="2130425" cy="645160"/>
          </a:xfrm>
          <a:prstGeom prst="rect">
            <a:avLst/>
          </a:prstGeom>
          <a:noFill/>
        </p:spPr>
        <p:txBody>
          <a:bodyPr wrap="square">
            <a:spAutoFit/>
          </a:bodyPr>
          <a:lstStyle/>
          <a:p>
            <a:pPr algn="ctr"/>
            <a:endParaRPr lang="zh-CN" altLang="x-none" b="1" dirty="0">
              <a:latin typeface="黑体" panose="02010609060101010101" charset="-122"/>
              <a:ea typeface="黑体" panose="02010609060101010101" charset="-122"/>
            </a:endParaRPr>
          </a:p>
          <a:p>
            <a:pPr algn="ctr"/>
            <a:r>
              <a:rPr lang="zh-CN" altLang="x-none" b="1" dirty="0">
                <a:latin typeface="华文中宋" panose="02010600040101010101" charset="-122"/>
                <a:ea typeface="华文中宋" panose="02010600040101010101" charset="-122"/>
                <a:cs typeface="华文中宋" panose="02010600040101010101" charset="-122"/>
                <a:sym typeface="+mn-ea"/>
              </a:rPr>
              <a:t>北</a:t>
            </a:r>
            <a:r>
              <a:rPr lang="zh-CN" altLang="en-US" b="1" dirty="0">
                <a:latin typeface="华文中宋" panose="02010600040101010101" charset="-122"/>
                <a:ea typeface="华文中宋" panose="02010600040101010101" charset="-122"/>
                <a:cs typeface="华文中宋" panose="02010600040101010101" charset="-122"/>
                <a:sym typeface="+mn-ea"/>
              </a:rPr>
              <a:t> </a:t>
            </a:r>
            <a:r>
              <a:rPr lang="zh-CN" altLang="x-none" b="1" dirty="0">
                <a:latin typeface="华文中宋" panose="02010600040101010101" charset="-122"/>
                <a:ea typeface="华文中宋" panose="02010600040101010101" charset="-122"/>
                <a:cs typeface="华文中宋" panose="02010600040101010101" charset="-122"/>
                <a:sym typeface="+mn-ea"/>
              </a:rPr>
              <a:t>京</a:t>
            </a:r>
            <a:r>
              <a:rPr lang="zh-CN" altLang="en-US" b="1" dirty="0">
                <a:latin typeface="华文中宋" panose="02010600040101010101" charset="-122"/>
                <a:ea typeface="华文中宋" panose="02010600040101010101" charset="-122"/>
                <a:cs typeface="华文中宋" panose="02010600040101010101" charset="-122"/>
                <a:sym typeface="+mn-ea"/>
              </a:rPr>
              <a:t> </a:t>
            </a:r>
            <a:r>
              <a:rPr lang="zh-CN" altLang="x-none" b="1" dirty="0">
                <a:latin typeface="华文中宋" panose="02010600040101010101" charset="-122"/>
                <a:ea typeface="华文中宋" panose="02010600040101010101" charset="-122"/>
                <a:cs typeface="华文中宋" panose="02010600040101010101" charset="-122"/>
                <a:sym typeface="+mn-ea"/>
              </a:rPr>
              <a:t>出</a:t>
            </a:r>
            <a:r>
              <a:rPr lang="zh-CN" altLang="en-US" b="1" dirty="0">
                <a:latin typeface="华文中宋" panose="02010600040101010101" charset="-122"/>
                <a:ea typeface="华文中宋" panose="02010600040101010101" charset="-122"/>
                <a:cs typeface="华文中宋" panose="02010600040101010101" charset="-122"/>
                <a:sym typeface="+mn-ea"/>
              </a:rPr>
              <a:t> </a:t>
            </a:r>
            <a:r>
              <a:rPr lang="zh-CN" altLang="x-none" b="1" dirty="0">
                <a:latin typeface="华文中宋" panose="02010600040101010101" charset="-122"/>
                <a:ea typeface="华文中宋" panose="02010600040101010101" charset="-122"/>
                <a:cs typeface="华文中宋" panose="02010600040101010101" charset="-122"/>
                <a:sym typeface="+mn-ea"/>
              </a:rPr>
              <a:t>版</a:t>
            </a:r>
            <a:r>
              <a:rPr lang="zh-CN" altLang="en-US" b="1" dirty="0">
                <a:latin typeface="华文中宋" panose="02010600040101010101" charset="-122"/>
                <a:ea typeface="华文中宋" panose="02010600040101010101" charset="-122"/>
                <a:cs typeface="华文中宋" panose="02010600040101010101" charset="-122"/>
                <a:sym typeface="+mn-ea"/>
              </a:rPr>
              <a:t> </a:t>
            </a:r>
            <a:r>
              <a:rPr lang="zh-CN" altLang="x-none" b="1" dirty="0">
                <a:latin typeface="华文中宋" panose="02010600040101010101" charset="-122"/>
                <a:ea typeface="华文中宋" panose="02010600040101010101" charset="-122"/>
                <a:cs typeface="华文中宋" panose="02010600040101010101" charset="-122"/>
                <a:sym typeface="+mn-ea"/>
              </a:rPr>
              <a:t>社</a:t>
            </a:r>
            <a:r>
              <a:rPr kumimoji="0" lang="en-US" altLang="ko-KR" b="1" dirty="0">
                <a:solidFill>
                  <a:schemeClr val="tx1">
                    <a:lumMod val="75000"/>
                    <a:lumOff val="25000"/>
                  </a:schemeClr>
                </a:solidFill>
                <a:latin typeface="华文中宋" panose="02010600040101010101" charset="-122"/>
                <a:ea typeface="华文中宋" panose="02010600040101010101" charset="-122"/>
                <a:cs typeface="华文中宋" panose="02010600040101010101" charset="-122"/>
              </a:rPr>
              <a:t> </a:t>
            </a:r>
            <a:endParaRPr kumimoji="0" lang="en-US" altLang="ko-KR" b="1" dirty="0">
              <a:solidFill>
                <a:schemeClr val="tx1">
                  <a:lumMod val="75000"/>
                  <a:lumOff val="25000"/>
                </a:schemeClr>
              </a:solidFill>
              <a:latin typeface="华文中宋" panose="02010600040101010101" charset="-122"/>
              <a:ea typeface="华文中宋" panose="02010600040101010101" charset="-122"/>
              <a:cs typeface="华文中宋" panose="02010600040101010101" charset="-122"/>
            </a:endParaRPr>
          </a:p>
        </p:txBody>
      </p:sp>
      <p:sp>
        <p:nvSpPr>
          <p:cNvPr id="5" name="TextBox 1"/>
          <p:cNvSpPr txBox="1">
            <a:spLocks noChangeArrowheads="1"/>
          </p:cNvSpPr>
          <p:nvPr/>
        </p:nvSpPr>
        <p:spPr bwMode="auto">
          <a:xfrm>
            <a:off x="4525645" y="2981960"/>
            <a:ext cx="4385310" cy="768350"/>
          </a:xfrm>
          <a:prstGeom prst="rect">
            <a:avLst/>
          </a:prstGeom>
          <a:noFill/>
          <a:ln w="9525">
            <a:noFill/>
            <a:miter lim="800000"/>
          </a:ln>
        </p:spPr>
        <p:txBody>
          <a:bodyPr wrap="square">
            <a:spAutoFit/>
          </a:bodyPr>
          <a:lstStyle/>
          <a:p>
            <a:pPr algn="r"/>
            <a:r>
              <a:rPr lang="zh-CN" altLang="en-US" sz="44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rPr>
              <a:t>幼儿教育心理学</a:t>
            </a:r>
            <a:endParaRPr lang="zh-CN" altLang="en-US" sz="44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3315" name="TextBox 2"/>
          <p:cNvSpPr txBox="1">
            <a:spLocks noChangeArrowheads="1"/>
          </p:cNvSpPr>
          <p:nvPr/>
        </p:nvSpPr>
        <p:spPr bwMode="auto">
          <a:xfrm>
            <a:off x="372745" y="1349375"/>
            <a:ext cx="8288655" cy="1198880"/>
          </a:xfrm>
          <a:prstGeom prst="rect">
            <a:avLst/>
          </a:prstGeom>
          <a:noFill/>
        </p:spPr>
        <p:txBody>
          <a:bodyPr wrap="square" rtlCol="0">
            <a:spAutoFit/>
          </a:bodyPr>
          <a:p>
            <a:pPr algn="just">
              <a:lnSpc>
                <a:spcPct val="120000"/>
              </a:lnSpc>
              <a:spcBef>
                <a:spcPts val="600"/>
              </a:spcBef>
              <a:spcAft>
                <a:spcPts val="600"/>
              </a:spcAft>
              <a:buClrTx/>
              <a:buSzTx/>
              <a:buFontTx/>
              <a:buNone/>
            </a:pPr>
            <a:r>
              <a:rPr lang="en-US" sz="2000" noProof="0" dirty="0">
                <a:latin typeface="仿宋_GB2312" panose="02010609030101010101" charset="-122"/>
                <a:ea typeface="仿宋_GB2312" panose="02010609030101010101" charset="-122"/>
                <a:cs typeface="仿宋_GB2312" panose="02010609030101010101" charset="-122"/>
                <a:sym typeface="+mn-ea"/>
              </a:rPr>
              <a:t>    </a:t>
            </a:r>
            <a:r>
              <a:rPr sz="2000" noProof="0" dirty="0">
                <a:latin typeface="仿宋_GB2312" panose="02010609030101010101" charset="-122"/>
                <a:ea typeface="仿宋_GB2312" panose="02010609030101010101" charset="-122"/>
                <a:cs typeface="仿宋_GB2312" panose="02010609030101010101" charset="-122"/>
                <a:sym typeface="+mn-ea"/>
              </a:rPr>
              <a:t>脑功能的单侧优势可以影响婴幼儿的个性和学习方式。即使是年幼的儿童在学习上也存在着差异，因此，了解儿童脑功能单侧优势的差异非常重要。</a:t>
            </a:r>
            <a:endParaRPr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5" name="TextBox 4"/>
          <p:cNvSpPr txBox="1"/>
          <p:nvPr/>
        </p:nvSpPr>
        <p:spPr>
          <a:xfrm>
            <a:off x="229235" y="95885"/>
            <a:ext cx="6421120" cy="737235"/>
          </a:xfrm>
          <a:prstGeom prst="rect">
            <a:avLst/>
          </a:prstGeom>
          <a:noFill/>
        </p:spPr>
        <p:txBody>
          <a:bodyPr wrap="square" rtlCol="0">
            <a:spAutoFit/>
          </a:bodyPr>
          <a:p>
            <a:pPr>
              <a:lnSpc>
                <a:spcPct val="150000"/>
              </a:lnSpc>
              <a:buClrTx/>
              <a:buSzTx/>
              <a:buFontTx/>
            </a:pPr>
            <a:r>
              <a:rPr lang="zh-CN" altLang="en-US" sz="2800" noProof="0" dirty="0">
                <a:latin typeface="黑体" panose="02010609060101010101" charset="-122"/>
                <a:ea typeface="黑体" panose="02010609060101010101" charset="-122"/>
                <a:cs typeface="仿宋_GB2312" panose="02010609030101010101" charset="-122"/>
                <a:sym typeface="+mn-ea"/>
              </a:rPr>
              <a:t>二、大脑功能单侧化与婴幼儿学习</a:t>
            </a:r>
            <a:endParaRPr lang="zh-CN" altLang="en-US" sz="2800" noProof="0" dirty="0">
              <a:latin typeface="黑体" panose="02010609060101010101" charset="-122"/>
              <a:ea typeface="黑体" panose="02010609060101010101" charset="-122"/>
              <a:cs typeface="仿宋_GB2312" panose="02010609030101010101" charset="-122"/>
              <a:sym typeface="+mn-ea"/>
            </a:endParaRPr>
          </a:p>
        </p:txBody>
      </p:sp>
      <p:pic>
        <p:nvPicPr>
          <p:cNvPr id="16393" name="Picture 7" descr="Img350575854[1]"/>
          <p:cNvPicPr>
            <a:picLocks noChangeAspect="1"/>
          </p:cNvPicPr>
          <p:nvPr/>
        </p:nvPicPr>
        <p:blipFill>
          <a:blip r:embed="rId1"/>
          <a:stretch>
            <a:fillRect/>
          </a:stretch>
        </p:blipFill>
        <p:spPr>
          <a:xfrm>
            <a:off x="6759893" y="2529205"/>
            <a:ext cx="1656000" cy="2098035"/>
          </a:xfrm>
          <a:prstGeom prst="rect">
            <a:avLst/>
          </a:prstGeom>
          <a:noFill/>
          <a:ln w="9525">
            <a:noFill/>
          </a:ln>
        </p:spPr>
      </p:pic>
      <p:pic>
        <p:nvPicPr>
          <p:cNvPr id="7" name="Picture 9" descr="u=746741854,1052353049&amp;fm=21&amp;gp=0[1]"/>
          <p:cNvPicPr>
            <a:picLocks noChangeAspect="1"/>
          </p:cNvPicPr>
          <p:nvPr/>
        </p:nvPicPr>
        <p:blipFill>
          <a:blip r:embed="rId2"/>
          <a:stretch>
            <a:fillRect/>
          </a:stretch>
        </p:blipFill>
        <p:spPr>
          <a:xfrm>
            <a:off x="2716848" y="2542540"/>
            <a:ext cx="1656000" cy="2038054"/>
          </a:xfrm>
          <a:prstGeom prst="rect">
            <a:avLst/>
          </a:prstGeom>
          <a:noFill/>
          <a:ln w="9525">
            <a:noFill/>
          </a:ln>
        </p:spPr>
      </p:pic>
      <p:pic>
        <p:nvPicPr>
          <p:cNvPr id="8" name="Picture 10" descr="Img350575856[1]"/>
          <p:cNvPicPr>
            <a:picLocks noChangeAspect="1"/>
          </p:cNvPicPr>
          <p:nvPr/>
        </p:nvPicPr>
        <p:blipFill>
          <a:blip r:embed="rId3"/>
          <a:stretch>
            <a:fillRect/>
          </a:stretch>
        </p:blipFill>
        <p:spPr>
          <a:xfrm>
            <a:off x="567373" y="2542540"/>
            <a:ext cx="1656000" cy="2045878"/>
          </a:xfrm>
          <a:prstGeom prst="rect">
            <a:avLst/>
          </a:prstGeom>
          <a:noFill/>
          <a:ln w="9525">
            <a:noFill/>
          </a:ln>
        </p:spPr>
      </p:pic>
      <p:pic>
        <p:nvPicPr>
          <p:cNvPr id="9" name="Picture 8" descr="Img350575852[1]"/>
          <p:cNvPicPr>
            <a:picLocks noChangeAspect="1"/>
          </p:cNvPicPr>
          <p:nvPr/>
        </p:nvPicPr>
        <p:blipFill>
          <a:blip r:embed="rId4"/>
          <a:stretch>
            <a:fillRect/>
          </a:stretch>
        </p:blipFill>
        <p:spPr>
          <a:xfrm>
            <a:off x="4634548" y="2542540"/>
            <a:ext cx="1656000" cy="2075868"/>
          </a:xfrm>
          <a:prstGeom prst="rect">
            <a:avLst/>
          </a:prstGeom>
          <a:noFill/>
          <a:ln w="9525">
            <a:noFill/>
          </a:ln>
        </p:spPr>
      </p:pic>
      <p:sp>
        <p:nvSpPr>
          <p:cNvPr id="12" name="矩形 11"/>
          <p:cNvSpPr/>
          <p:nvPr/>
        </p:nvSpPr>
        <p:spPr>
          <a:xfrm>
            <a:off x="252095"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3315">
                                            <p:txEl>
                                              <p:pRg st="0" end="0"/>
                                            </p:txEl>
                                          </p:spTgt>
                                        </p:tgtEl>
                                        <p:attrNameLst>
                                          <p:attrName>style.visibility</p:attrName>
                                        </p:attrNameLst>
                                      </p:cBhvr>
                                      <p:to>
                                        <p:strVal val="visible"/>
                                      </p:to>
                                    </p:set>
                                    <p:animEffect transition="in" filter="wipe(left)">
                                      <p:cBhvr>
                                        <p:cTn id="12" dur="500"/>
                                        <p:tgtEl>
                                          <p:spTgt spid="13315">
                                            <p:txEl>
                                              <p:pRg st="0" end="0"/>
                                            </p:txEl>
                                          </p:spTgt>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500"/>
                                        <p:tgtEl>
                                          <p:spTgt spid="8"/>
                                        </p:tgtEl>
                                      </p:cBhvr>
                                    </p:animEffect>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500"/>
                                        <p:tgtEl>
                                          <p:spTgt spid="7"/>
                                        </p:tgtEl>
                                      </p:cBhvr>
                                    </p:animEffect>
                                  </p:childTnLst>
                                </p:cTn>
                              </p:par>
                            </p:childTnLst>
                          </p:cTn>
                        </p:par>
                        <p:par>
                          <p:cTn id="21" fill="hold">
                            <p:stCondLst>
                              <p:cond delay="2000"/>
                            </p:stCondLst>
                            <p:childTnLst>
                              <p:par>
                                <p:cTn id="22" presetID="22" presetClass="entr" presetSubtype="4"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childTnLst>
                          </p:cTn>
                        </p:par>
                        <p:par>
                          <p:cTn id="25" fill="hold">
                            <p:stCondLst>
                              <p:cond delay="2500"/>
                            </p:stCondLst>
                            <p:childTnLst>
                              <p:par>
                                <p:cTn id="26" presetID="22" presetClass="entr" presetSubtype="4" fill="hold" nodeType="afterEffect">
                                  <p:stCondLst>
                                    <p:cond delay="0"/>
                                  </p:stCondLst>
                                  <p:childTnLst>
                                    <p:set>
                                      <p:cBhvr>
                                        <p:cTn id="27" dur="1" fill="hold">
                                          <p:stCondLst>
                                            <p:cond delay="0"/>
                                          </p:stCondLst>
                                        </p:cTn>
                                        <p:tgtEl>
                                          <p:spTgt spid="16393"/>
                                        </p:tgtEl>
                                        <p:attrNameLst>
                                          <p:attrName>style.visibility</p:attrName>
                                        </p:attrNameLst>
                                      </p:cBhvr>
                                      <p:to>
                                        <p:strVal val="visible"/>
                                      </p:to>
                                    </p:set>
                                    <p:animEffect transition="in" filter="wipe(down)">
                                      <p:cBhvr>
                                        <p:cTn id="28" dur="500"/>
                                        <p:tgtEl>
                                          <p:spTgt spid="163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3315" name="TextBox 2"/>
          <p:cNvSpPr txBox="1">
            <a:spLocks noChangeArrowheads="1"/>
          </p:cNvSpPr>
          <p:nvPr/>
        </p:nvSpPr>
        <p:spPr bwMode="auto">
          <a:xfrm>
            <a:off x="772795" y="1506855"/>
            <a:ext cx="7465695" cy="3046095"/>
          </a:xfrm>
          <a:prstGeom prst="rect">
            <a:avLst/>
          </a:prstGeom>
          <a:noFill/>
        </p:spPr>
        <p:txBody>
          <a:bodyPr wrap="square" rtlCol="0">
            <a:spAutoFit/>
          </a:bodyPr>
          <a:p>
            <a:pPr algn="just">
              <a:lnSpc>
                <a:spcPct val="130000"/>
              </a:lnSpc>
              <a:spcBef>
                <a:spcPts val="600"/>
              </a:spcBef>
              <a:spcAft>
                <a:spcPts val="600"/>
              </a:spcAft>
              <a:buClrTx/>
              <a:buSzTx/>
              <a:buFontTx/>
              <a:buNone/>
            </a:pPr>
            <a:r>
              <a:rPr lang="en-US" altLang="zh-CN" sz="2000" b="1" noProof="0" dirty="0">
                <a:latin typeface="黑体" panose="02010609060101010101" charset="-122"/>
                <a:ea typeface="黑体" panose="02010609060101010101" charset="-122"/>
                <a:cs typeface="黑体" panose="02010609060101010101" charset="-122"/>
                <a:sym typeface="+mn-ea"/>
              </a:rPr>
              <a:t>1．感统失调与学习障碍</a:t>
            </a:r>
            <a:endParaRPr lang="en-US" altLang="zh-CN" sz="2000" b="1" noProof="0" dirty="0">
              <a:latin typeface="仿宋_GB2312" panose="02010609030101010101" charset="-122"/>
              <a:ea typeface="仿宋_GB2312" panose="02010609030101010101" charset="-122"/>
              <a:cs typeface="仿宋_GB2312" panose="02010609030101010101" charset="-122"/>
              <a:sym typeface="+mn-ea"/>
            </a:endParaRPr>
          </a:p>
          <a:p>
            <a:pPr algn="just">
              <a:lnSpc>
                <a:spcPct val="13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   感觉统合失调是造成儿童学习障碍的主要原因之一。国外有学者在研究3</a:t>
            </a:r>
            <a:r>
              <a:rPr lang="en-US" altLang="zh-CN" sz="2000" b="1" noProof="0" dirty="0">
                <a:latin typeface="宋体" panose="02010600030101010101" pitchFamily="2" charset="-122"/>
                <a:ea typeface="宋体" panose="02010600030101010101" pitchFamily="2" charset="-122"/>
                <a:cs typeface="华文中宋" panose="02010600040101010101" charset="-122"/>
                <a:sym typeface="+mn-ea"/>
              </a:rPr>
              <a:t>～</a:t>
            </a:r>
            <a:r>
              <a:rPr lang="en-US" altLang="zh-CN" sz="2000" noProof="0" dirty="0">
                <a:latin typeface="仿宋_GB2312" panose="02010609030101010101" charset="-122"/>
                <a:ea typeface="仿宋_GB2312" panose="02010609030101010101" charset="-122"/>
                <a:cs typeface="仿宋_GB2312" panose="02010609030101010101" charset="-122"/>
                <a:sym typeface="+mn-ea"/>
              </a:rPr>
              <a:t>13岁儿童的心理行为中发现10%</a:t>
            </a:r>
            <a:r>
              <a:rPr lang="en-US" altLang="zh-CN" sz="2000" b="1" noProof="0" dirty="0">
                <a:latin typeface="宋体" panose="02010600030101010101" pitchFamily="2" charset="-122"/>
                <a:ea typeface="宋体" panose="02010600030101010101" pitchFamily="2" charset="-122"/>
                <a:cs typeface="华文中宋" panose="02010600040101010101" charset="-122"/>
                <a:sym typeface="+mn-ea"/>
              </a:rPr>
              <a:t>～</a:t>
            </a:r>
            <a:r>
              <a:rPr lang="en-US" altLang="zh-CN" sz="2000" noProof="0" dirty="0">
                <a:latin typeface="仿宋_GB2312" panose="02010609030101010101" charset="-122"/>
                <a:ea typeface="仿宋_GB2312" panose="02010609030101010101" charset="-122"/>
                <a:cs typeface="仿宋_GB2312" panose="02010609030101010101" charset="-122"/>
                <a:sym typeface="+mn-ea"/>
              </a:rPr>
              <a:t>30%儿童会出现注意力不集中，学习成绩差，做作业拖拉、多动、自控能力差、动作协调不良；或者容易紧张、胆小、内向、爱哭、不合群、挑食等行为问题，这些问题并非智力及教育问题，而是大脑功能发育不协调，导致感觉统合失调。</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5" name="TextBox 4"/>
          <p:cNvSpPr txBox="1"/>
          <p:nvPr/>
        </p:nvSpPr>
        <p:spPr>
          <a:xfrm>
            <a:off x="255905" y="95885"/>
            <a:ext cx="5878195" cy="737235"/>
          </a:xfrm>
          <a:prstGeom prst="rect">
            <a:avLst/>
          </a:prstGeom>
          <a:noFill/>
        </p:spPr>
        <p:txBody>
          <a:bodyPr wrap="square" rtlCol="0">
            <a:spAutoFit/>
          </a:bodyPr>
          <a:p>
            <a:pPr>
              <a:lnSpc>
                <a:spcPct val="150000"/>
              </a:lnSpc>
              <a:buClrTx/>
              <a:buSzTx/>
              <a:buFontTx/>
            </a:pPr>
            <a:r>
              <a:rPr lang="zh-CN" altLang="en-US" sz="2800" noProof="0" dirty="0">
                <a:latin typeface="黑体" panose="02010609060101010101" charset="-122"/>
                <a:ea typeface="黑体" panose="02010609060101010101" charset="-122"/>
                <a:cs typeface="仿宋_GB2312" panose="02010609030101010101" charset="-122"/>
                <a:sym typeface="+mn-ea"/>
              </a:rPr>
              <a:t>三、幼儿学习障碍及其脑生理机制</a:t>
            </a:r>
            <a:endParaRPr lang="zh-CN" altLang="en-US" sz="2800" noProof="0" dirty="0">
              <a:latin typeface="黑体" panose="02010609060101010101" charset="-122"/>
              <a:ea typeface="黑体" panose="02010609060101010101" charset="-122"/>
              <a:cs typeface="仿宋_GB2312" panose="02010609030101010101" charset="-122"/>
              <a:sym typeface="+mn-ea"/>
            </a:endParaRPr>
          </a:p>
        </p:txBody>
      </p:sp>
      <p:sp>
        <p:nvSpPr>
          <p:cNvPr id="12" name="矩形 11"/>
          <p:cNvSpPr/>
          <p:nvPr/>
        </p:nvSpPr>
        <p:spPr>
          <a:xfrm>
            <a:off x="252095"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3315"/>
                                        </p:tgtEl>
                                        <p:attrNameLst>
                                          <p:attrName>style.visibility</p:attrName>
                                        </p:attrNameLst>
                                      </p:cBhvr>
                                      <p:to>
                                        <p:strVal val="visible"/>
                                      </p:to>
                                    </p:set>
                                    <p:anim calcmode="lin" valueType="num">
                                      <p:cBhvr additive="base">
                                        <p:cTn id="12" dur="500" fill="hold"/>
                                        <p:tgtEl>
                                          <p:spTgt spid="13315"/>
                                        </p:tgtEl>
                                        <p:attrNameLst>
                                          <p:attrName>ppt_x</p:attrName>
                                        </p:attrNameLst>
                                      </p:cBhvr>
                                      <p:tavLst>
                                        <p:tav tm="0">
                                          <p:val>
                                            <p:strVal val="0-#ppt_w/2"/>
                                          </p:val>
                                        </p:tav>
                                        <p:tav tm="100000">
                                          <p:val>
                                            <p:strVal val="#ppt_x"/>
                                          </p:val>
                                        </p:tav>
                                      </p:tavLst>
                                    </p:anim>
                                    <p:anim calcmode="lin" valueType="num">
                                      <p:cBhvr additive="base">
                                        <p:cTn id="13" dur="500" fill="hold"/>
                                        <p:tgtEl>
                                          <p:spTgt spid="133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3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3315" name="TextBox 2"/>
          <p:cNvSpPr txBox="1">
            <a:spLocks noChangeArrowheads="1"/>
          </p:cNvSpPr>
          <p:nvPr/>
        </p:nvSpPr>
        <p:spPr bwMode="auto">
          <a:xfrm>
            <a:off x="339725" y="1475105"/>
            <a:ext cx="8267700" cy="3261360"/>
          </a:xfrm>
          <a:prstGeom prst="rect">
            <a:avLst/>
          </a:prstGeom>
          <a:noFill/>
        </p:spPr>
        <p:txBody>
          <a:bodyPr wrap="square" rtlCol="0">
            <a:spAutoFit/>
          </a:bodyPr>
          <a:p>
            <a:pPr>
              <a:lnSpc>
                <a:spcPct val="130000"/>
              </a:lnSpc>
              <a:spcBef>
                <a:spcPts val="600"/>
              </a:spcBef>
              <a:spcAft>
                <a:spcPts val="600"/>
              </a:spcAft>
              <a:buClrTx/>
              <a:buSzTx/>
              <a:buFontTx/>
              <a:buNone/>
            </a:pPr>
            <a:r>
              <a:rPr lang="en-US" altLang="zh-CN" sz="2000" b="1" noProof="0" dirty="0">
                <a:latin typeface="黑体" panose="02010609060101010101" charset="-122"/>
                <a:ea typeface="黑体" panose="02010609060101010101" charset="-122"/>
                <a:cs typeface="黑体" panose="02010609060101010101" charset="-122"/>
                <a:sym typeface="+mn-ea"/>
              </a:rPr>
              <a:t>2．</a:t>
            </a:r>
            <a:r>
              <a:rPr lang="zh-CN" altLang="en-US" sz="2000" b="1" noProof="0" dirty="0">
                <a:latin typeface="黑体" panose="02010609060101010101" charset="-122"/>
                <a:ea typeface="黑体" panose="02010609060101010101" charset="-122"/>
                <a:cs typeface="黑体" panose="02010609060101010101" charset="-122"/>
                <a:sym typeface="+mn-ea"/>
              </a:rPr>
              <a:t>多动症</a:t>
            </a:r>
            <a:endParaRPr lang="zh-CN" altLang="en-US" sz="2000" b="1" noProof="0" dirty="0">
              <a:latin typeface="黑体" panose="02010609060101010101" charset="-122"/>
              <a:ea typeface="黑体" panose="02010609060101010101" charset="-122"/>
              <a:cs typeface="黑体" panose="02010609060101010101" charset="-122"/>
              <a:sym typeface="+mn-ea"/>
            </a:endParaRPr>
          </a:p>
          <a:p>
            <a:pPr algn="just">
              <a:lnSpc>
                <a:spcPct val="10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   儿童多动症的一般表现：</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algn="just">
              <a:lnSpc>
                <a:spcPct val="100000"/>
              </a:lnSpc>
              <a:spcBef>
                <a:spcPts val="600"/>
              </a:spcBef>
              <a:spcAft>
                <a:spcPts val="600"/>
              </a:spcAft>
              <a:buClrTx/>
              <a:buSzTx/>
              <a:buFontTx/>
              <a:buNone/>
            </a:pPr>
            <a:r>
              <a:rPr lang="en-US" altLang="zh-CN" sz="2000" b="1" noProof="0" dirty="0">
                <a:latin typeface="仿宋_GB2312" panose="02010609030101010101" charset="-122"/>
                <a:ea typeface="仿宋_GB2312" panose="02010609030101010101" charset="-122"/>
                <a:cs typeface="仿宋_GB2312" panose="02010609030101010101" charset="-122"/>
                <a:sym typeface="+mn-ea"/>
              </a:rPr>
              <a:t>（1）注意缺陷</a:t>
            </a:r>
            <a:r>
              <a:rPr lang="en-US" altLang="zh-CN" sz="2000" noProof="0" dirty="0">
                <a:latin typeface="仿宋_GB2312" panose="02010609030101010101" charset="-122"/>
                <a:ea typeface="仿宋_GB2312" panose="02010609030101010101" charset="-122"/>
                <a:cs typeface="仿宋_GB2312" panose="02010609030101010101" charset="-122"/>
                <a:sym typeface="+mn-ea"/>
              </a:rPr>
              <a:t>：表现为注意集中时间短暂，注意力易分散，他们常常不能把无关刺激过滤掉，对各种刺激都会产生反应。</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algn="just">
              <a:lnSpc>
                <a:spcPct val="100000"/>
              </a:lnSpc>
              <a:spcBef>
                <a:spcPts val="600"/>
              </a:spcBef>
              <a:spcAft>
                <a:spcPts val="600"/>
              </a:spcAft>
              <a:buClrTx/>
              <a:buSzTx/>
              <a:buFontTx/>
              <a:buNone/>
            </a:pPr>
            <a:r>
              <a:rPr lang="en-US" altLang="zh-CN" sz="2000" b="1" noProof="0" dirty="0">
                <a:latin typeface="仿宋_GB2312" panose="02010609030101010101" charset="-122"/>
                <a:ea typeface="仿宋_GB2312" panose="02010609030101010101" charset="-122"/>
                <a:cs typeface="仿宋_GB2312" panose="02010609030101010101" charset="-122"/>
                <a:sym typeface="+mn-ea"/>
              </a:rPr>
              <a:t>（2）活动过度：</a:t>
            </a:r>
            <a:r>
              <a:rPr lang="en-US" altLang="zh-CN" sz="2000" noProof="0" dirty="0">
                <a:latin typeface="仿宋_GB2312" panose="02010609030101010101" charset="-122"/>
                <a:ea typeface="仿宋_GB2312" panose="02010609030101010101" charset="-122"/>
                <a:cs typeface="仿宋_GB2312" panose="02010609030101010101" charset="-122"/>
                <a:sym typeface="+mn-ea"/>
              </a:rPr>
              <a:t>活动过度是指与同年龄、同性别大多数儿童比，儿童的活动水平超出了与其发育相适应的应有的水平。活动过度多起始于幼儿早期，但也有部分患儿起始于婴儿期。</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algn="just">
              <a:lnSpc>
                <a:spcPct val="100000"/>
              </a:lnSpc>
              <a:spcBef>
                <a:spcPts val="600"/>
              </a:spcBef>
              <a:spcAft>
                <a:spcPts val="600"/>
              </a:spcAft>
              <a:buClrTx/>
              <a:buSzTx/>
              <a:buFontTx/>
              <a:buNone/>
            </a:pP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12" name="矩形 11"/>
          <p:cNvSpPr/>
          <p:nvPr/>
        </p:nvSpPr>
        <p:spPr>
          <a:xfrm>
            <a:off x="252095"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5" name="TextBox 4"/>
          <p:cNvSpPr txBox="1"/>
          <p:nvPr/>
        </p:nvSpPr>
        <p:spPr>
          <a:xfrm>
            <a:off x="255905" y="95885"/>
            <a:ext cx="5878195" cy="737235"/>
          </a:xfrm>
          <a:prstGeom prst="rect">
            <a:avLst/>
          </a:prstGeom>
          <a:noFill/>
        </p:spPr>
        <p:txBody>
          <a:bodyPr wrap="square" rtlCol="0">
            <a:spAutoFit/>
          </a:bodyPr>
          <a:p>
            <a:pPr>
              <a:lnSpc>
                <a:spcPct val="150000"/>
              </a:lnSpc>
              <a:buClrTx/>
              <a:buSzTx/>
              <a:buFontTx/>
            </a:pPr>
            <a:r>
              <a:rPr lang="zh-CN" altLang="en-US" sz="2800" noProof="0" dirty="0">
                <a:latin typeface="黑体" panose="02010609060101010101" charset="-122"/>
                <a:ea typeface="黑体" panose="02010609060101010101" charset="-122"/>
                <a:cs typeface="仿宋_GB2312" panose="02010609030101010101" charset="-122"/>
                <a:sym typeface="+mn-ea"/>
              </a:rPr>
              <a:t>三、幼儿学习障碍及其脑生理机制</a:t>
            </a:r>
            <a:endParaRPr lang="zh-CN" altLang="en-US" sz="2800" noProof="0" dirty="0">
              <a:latin typeface="黑体" panose="02010609060101010101" charset="-122"/>
              <a:ea typeface="黑体" panose="02010609060101010101" charset="-122"/>
              <a:cs typeface="仿宋_GB2312" panose="0201060903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315"/>
                                        </p:tgtEl>
                                        <p:attrNameLst>
                                          <p:attrName>style.visibility</p:attrName>
                                        </p:attrNameLst>
                                      </p:cBhvr>
                                      <p:to>
                                        <p:strVal val="visible"/>
                                      </p:to>
                                    </p:set>
                                    <p:animEffect transition="in" filter="wipe(up)">
                                      <p:cBhvr>
                                        <p:cTn id="12"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3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3315" name="TextBox 2"/>
          <p:cNvSpPr txBox="1">
            <a:spLocks noChangeArrowheads="1"/>
          </p:cNvSpPr>
          <p:nvPr/>
        </p:nvSpPr>
        <p:spPr bwMode="auto">
          <a:xfrm>
            <a:off x="793115" y="1475105"/>
            <a:ext cx="7430770" cy="3107690"/>
          </a:xfrm>
          <a:prstGeom prst="rect">
            <a:avLst/>
          </a:prstGeom>
          <a:noFill/>
        </p:spPr>
        <p:txBody>
          <a:bodyPr wrap="square" rtlCol="0">
            <a:spAutoFit/>
          </a:bodyPr>
          <a:p>
            <a:pPr>
              <a:lnSpc>
                <a:spcPct val="130000"/>
              </a:lnSpc>
              <a:spcBef>
                <a:spcPts val="600"/>
              </a:spcBef>
              <a:spcAft>
                <a:spcPts val="600"/>
              </a:spcAft>
              <a:buClrTx/>
              <a:buSzTx/>
              <a:buFontTx/>
              <a:buNone/>
            </a:pPr>
            <a:r>
              <a:rPr lang="en-US" altLang="zh-CN" sz="2000" b="1" noProof="0" dirty="0">
                <a:latin typeface="黑体" panose="02010609060101010101" charset="-122"/>
                <a:ea typeface="黑体" panose="02010609060101010101" charset="-122"/>
                <a:cs typeface="黑体" panose="02010609060101010101" charset="-122"/>
                <a:sym typeface="+mn-ea"/>
              </a:rPr>
              <a:t>2．</a:t>
            </a:r>
            <a:r>
              <a:rPr lang="zh-CN" altLang="en-US" sz="2000" b="1" noProof="0" dirty="0">
                <a:latin typeface="黑体" panose="02010609060101010101" charset="-122"/>
                <a:ea typeface="黑体" panose="02010609060101010101" charset="-122"/>
                <a:cs typeface="黑体" panose="02010609060101010101" charset="-122"/>
                <a:sym typeface="+mn-ea"/>
              </a:rPr>
              <a:t>多动症</a:t>
            </a:r>
            <a:endParaRPr lang="zh-CN" altLang="en-US" sz="2000" b="1" noProof="0" dirty="0">
              <a:latin typeface="黑体" panose="02010609060101010101" charset="-122"/>
              <a:ea typeface="黑体" panose="02010609060101010101" charset="-122"/>
              <a:cs typeface="黑体" panose="02010609060101010101" charset="-122"/>
              <a:sym typeface="+mn-ea"/>
            </a:endParaRPr>
          </a:p>
          <a:p>
            <a:pPr algn="just">
              <a:lnSpc>
                <a:spcPct val="10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   儿童多动症的一般表现：</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algn="just">
              <a:lnSpc>
                <a:spcPct val="100000"/>
              </a:lnSpc>
              <a:spcBef>
                <a:spcPts val="600"/>
              </a:spcBef>
              <a:spcAft>
                <a:spcPts val="600"/>
              </a:spcAft>
              <a:buClrTx/>
              <a:buSzTx/>
              <a:buFontTx/>
              <a:buNone/>
            </a:pPr>
            <a:r>
              <a:rPr lang="en-US" altLang="zh-CN" sz="2000" b="1" noProof="0" dirty="0">
                <a:latin typeface="仿宋_GB2312" panose="02010609030101010101" charset="-122"/>
                <a:ea typeface="仿宋_GB2312" panose="02010609030101010101" charset="-122"/>
                <a:cs typeface="仿宋_GB2312" panose="02010609030101010101" charset="-122"/>
                <a:sym typeface="+mn-ea"/>
              </a:rPr>
              <a:t>（3）情绪不稳定</a:t>
            </a:r>
            <a:r>
              <a:rPr lang="en-US" altLang="zh-CN" sz="2000" noProof="0" dirty="0">
                <a:latin typeface="仿宋_GB2312" panose="02010609030101010101" charset="-122"/>
                <a:ea typeface="仿宋_GB2312" panose="02010609030101010101" charset="-122"/>
                <a:cs typeface="仿宋_GB2312" panose="02010609030101010101" charset="-122"/>
                <a:sym typeface="+mn-ea"/>
              </a:rPr>
              <a:t>：多动症幼儿情绪也常常不稳定，容易过度兴奋，也容易因一点小事而不耐烦、发脾气或哭闹，甚至出现反抗和攻击性行为。</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algn="just">
              <a:lnSpc>
                <a:spcPct val="100000"/>
              </a:lnSpc>
              <a:spcBef>
                <a:spcPts val="600"/>
              </a:spcBef>
              <a:spcAft>
                <a:spcPts val="600"/>
              </a:spcAft>
              <a:buClrTx/>
              <a:buSzTx/>
              <a:buFontTx/>
              <a:buNone/>
            </a:pPr>
            <a:r>
              <a:rPr lang="en-US" altLang="zh-CN" sz="2000" b="1" noProof="0" dirty="0">
                <a:latin typeface="仿宋_GB2312" panose="02010609030101010101" charset="-122"/>
                <a:ea typeface="仿宋_GB2312" panose="02010609030101010101" charset="-122"/>
                <a:cs typeface="仿宋_GB2312" panose="02010609030101010101" charset="-122"/>
                <a:sym typeface="+mn-ea"/>
              </a:rPr>
              <a:t>（4）学习困难</a:t>
            </a:r>
            <a:r>
              <a:rPr lang="en-US" altLang="zh-CN" sz="2000" noProof="0" dirty="0">
                <a:latin typeface="仿宋_GB2312" panose="02010609030101010101" charset="-122"/>
                <a:ea typeface="仿宋_GB2312" panose="02010609030101010101" charset="-122"/>
                <a:cs typeface="仿宋_GB2312" panose="02010609030101010101" charset="-122"/>
                <a:sym typeface="+mn-ea"/>
              </a:rPr>
              <a:t>：多动症儿童智力正常或接近正常，但由于注意障碍、活动过度和情绪不稳定，患儿常常出现学习困难，学业成绩常明显落后于智力应有的水平。</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12" name="矩形 11"/>
          <p:cNvSpPr/>
          <p:nvPr/>
        </p:nvSpPr>
        <p:spPr>
          <a:xfrm>
            <a:off x="252095"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5" name="TextBox 4"/>
          <p:cNvSpPr txBox="1"/>
          <p:nvPr/>
        </p:nvSpPr>
        <p:spPr>
          <a:xfrm>
            <a:off x="255905" y="95885"/>
            <a:ext cx="5878195" cy="737235"/>
          </a:xfrm>
          <a:prstGeom prst="rect">
            <a:avLst/>
          </a:prstGeom>
          <a:noFill/>
        </p:spPr>
        <p:txBody>
          <a:bodyPr wrap="square" rtlCol="0">
            <a:spAutoFit/>
          </a:bodyPr>
          <a:p>
            <a:pPr>
              <a:lnSpc>
                <a:spcPct val="150000"/>
              </a:lnSpc>
              <a:buClrTx/>
              <a:buSzTx/>
              <a:buFontTx/>
            </a:pPr>
            <a:r>
              <a:rPr lang="zh-CN" altLang="en-US" sz="2800" noProof="0" dirty="0">
                <a:latin typeface="黑体" panose="02010609060101010101" charset="-122"/>
                <a:ea typeface="黑体" panose="02010609060101010101" charset="-122"/>
                <a:cs typeface="仿宋_GB2312" panose="02010609030101010101" charset="-122"/>
                <a:sym typeface="+mn-ea"/>
              </a:rPr>
              <a:t>三、幼儿学习障碍及其脑生理机制</a:t>
            </a:r>
            <a:endParaRPr lang="zh-CN" altLang="en-US" sz="2800" noProof="0" dirty="0">
              <a:latin typeface="黑体" panose="02010609060101010101" charset="-122"/>
              <a:ea typeface="黑体" panose="02010609060101010101" charset="-122"/>
              <a:cs typeface="仿宋_GB2312" panose="0201060903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315"/>
                                        </p:tgtEl>
                                        <p:attrNameLst>
                                          <p:attrName>style.visibility</p:attrName>
                                        </p:attrNameLst>
                                      </p:cBhvr>
                                      <p:to>
                                        <p:strVal val="visible"/>
                                      </p:to>
                                    </p:set>
                                    <p:animEffect transition="in" filter="wipe(up)">
                                      <p:cBhvr>
                                        <p:cTn id="12"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3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3315" name="TextBox 2"/>
          <p:cNvSpPr txBox="1">
            <a:spLocks noChangeArrowheads="1"/>
          </p:cNvSpPr>
          <p:nvPr/>
        </p:nvSpPr>
        <p:spPr bwMode="auto">
          <a:xfrm>
            <a:off x="404495" y="1284605"/>
            <a:ext cx="5103495" cy="3599815"/>
          </a:xfrm>
          <a:prstGeom prst="rect">
            <a:avLst/>
          </a:prstGeom>
          <a:noFill/>
        </p:spPr>
        <p:txBody>
          <a:bodyPr wrap="square" rtlCol="0">
            <a:spAutoFit/>
          </a:bodyPr>
          <a:p>
            <a:pPr algn="just">
              <a:lnSpc>
                <a:spcPct val="19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    影响早期脑机能发展的因素有多种，如营养和环境、生化因素、生物反馈等。其中，胎儿期的环境与营养非常重要。孕妇的健康和营养对孩子出生后智力的发展产生影响。怀孕期间母亲吸烟、喝酒很可能导致婴儿智力落后</a:t>
            </a:r>
            <a:r>
              <a:rPr lang="zh-CN" altLang="en-US" sz="2000" noProof="0" dirty="0">
                <a:latin typeface="仿宋_GB2312" panose="02010609030101010101" charset="-122"/>
                <a:ea typeface="仿宋_GB2312" panose="02010609030101010101" charset="-122"/>
                <a:cs typeface="仿宋_GB2312" panose="02010609030101010101" charset="-122"/>
                <a:sym typeface="+mn-ea"/>
              </a:rPr>
              <a:t>。</a:t>
            </a:r>
            <a:endParaRPr lang="zh-CN" altLang="en-US"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12" name="矩形 11"/>
          <p:cNvSpPr/>
          <p:nvPr/>
        </p:nvSpPr>
        <p:spPr>
          <a:xfrm>
            <a:off x="252095"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5" name="TextBox 4"/>
          <p:cNvSpPr txBox="1"/>
          <p:nvPr/>
        </p:nvSpPr>
        <p:spPr>
          <a:xfrm>
            <a:off x="255905" y="95885"/>
            <a:ext cx="5878195" cy="737235"/>
          </a:xfrm>
          <a:prstGeom prst="rect">
            <a:avLst/>
          </a:prstGeom>
          <a:noFill/>
        </p:spPr>
        <p:txBody>
          <a:bodyPr wrap="square" rtlCol="0">
            <a:spAutoFit/>
          </a:bodyPr>
          <a:p>
            <a:pPr>
              <a:lnSpc>
                <a:spcPct val="150000"/>
              </a:lnSpc>
              <a:buClrTx/>
              <a:buSzTx/>
              <a:buFontTx/>
            </a:pPr>
            <a:r>
              <a:rPr lang="zh-CN" altLang="en-US" sz="2800" noProof="0" dirty="0">
                <a:latin typeface="黑体" panose="02010609060101010101" charset="-122"/>
                <a:ea typeface="黑体" panose="02010609060101010101" charset="-122"/>
                <a:cs typeface="仿宋_GB2312" panose="02010609030101010101" charset="-122"/>
                <a:sym typeface="+mn-ea"/>
              </a:rPr>
              <a:t>三、幼儿学习障碍及其脑生理机制</a:t>
            </a:r>
            <a:endParaRPr lang="zh-CN" altLang="en-US" sz="2800" noProof="0" dirty="0">
              <a:latin typeface="黑体" panose="02010609060101010101" charset="-122"/>
              <a:ea typeface="黑体" panose="02010609060101010101" charset="-122"/>
              <a:cs typeface="仿宋_GB2312" panose="02010609030101010101" charset="-122"/>
              <a:sym typeface="+mn-ea"/>
            </a:endParaRPr>
          </a:p>
        </p:txBody>
      </p:sp>
      <p:pic>
        <p:nvPicPr>
          <p:cNvPr id="7" name="图片 6" descr="d24a09419e0521e95382e36517cdd71e"/>
          <p:cNvPicPr>
            <a:picLocks noChangeAspect="1"/>
          </p:cNvPicPr>
          <p:nvPr/>
        </p:nvPicPr>
        <p:blipFill>
          <a:blip r:embed="rId1"/>
          <a:srcRect l="25950" t="10659" r="22038"/>
          <a:stretch>
            <a:fillRect/>
          </a:stretch>
        </p:blipFill>
        <p:spPr>
          <a:xfrm>
            <a:off x="6144895" y="1563370"/>
            <a:ext cx="2312670" cy="3204210"/>
          </a:xfrm>
          <a:custGeom>
            <a:avLst/>
            <a:gdLst/>
            <a:ahLst/>
            <a:cxnLst>
              <a:cxn ang="3">
                <a:pos x="hc" y="t"/>
              </a:cxn>
              <a:cxn ang="cd2">
                <a:pos x="l" y="vc"/>
              </a:cxn>
              <a:cxn ang="cd4">
                <a:pos x="hc" y="b"/>
              </a:cxn>
              <a:cxn ang="0">
                <a:pos x="r" y="vc"/>
              </a:cxn>
            </a:cxnLst>
            <a:rect l="l" t="t" r="r" b="b"/>
            <a:pathLst>
              <a:path w="6953" h="9631">
                <a:moveTo>
                  <a:pt x="0" y="0"/>
                </a:moveTo>
                <a:lnTo>
                  <a:pt x="6953" y="0"/>
                </a:lnTo>
                <a:lnTo>
                  <a:pt x="6953" y="843"/>
                </a:lnTo>
                <a:lnTo>
                  <a:pt x="5631" y="843"/>
                </a:lnTo>
                <a:lnTo>
                  <a:pt x="5631" y="4338"/>
                </a:lnTo>
                <a:lnTo>
                  <a:pt x="6953" y="4338"/>
                </a:lnTo>
                <a:lnTo>
                  <a:pt x="6953" y="6224"/>
                </a:lnTo>
                <a:lnTo>
                  <a:pt x="5886" y="6768"/>
                </a:lnTo>
                <a:lnTo>
                  <a:pt x="6589" y="8148"/>
                </a:lnTo>
                <a:lnTo>
                  <a:pt x="6953" y="7963"/>
                </a:lnTo>
                <a:lnTo>
                  <a:pt x="6953" y="9631"/>
                </a:lnTo>
                <a:lnTo>
                  <a:pt x="0" y="9631"/>
                </a:lnTo>
                <a:lnTo>
                  <a:pt x="0" y="0"/>
                </a:lnTo>
                <a:close/>
              </a:path>
            </a:pathLst>
          </a:cu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heel(1)">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nvSpPr>
        <p:spPr>
          <a:xfrm>
            <a:off x="4643755" y="2461260"/>
            <a:ext cx="4164965" cy="1073150"/>
          </a:xfrm>
          <a:prstGeom prst="rect">
            <a:avLst/>
          </a:prstGeom>
        </p:spPr>
        <p:txBody>
          <a:bodyPr anchor="ctr">
            <a:scene3d>
              <a:camera prst="orthographicFront"/>
              <a:lightRig rig="threePt" dir="t"/>
            </a:scene3d>
          </a:bodyPr>
          <a:lstStyle>
            <a:lvl1pPr algn="l" defTabSz="914400" rtl="0" eaLnBrk="1" latinLnBrk="1" hangingPunct="1">
              <a:spcBef>
                <a:spcPct val="0"/>
              </a:spcBef>
              <a:buNone/>
              <a:defRPr sz="3600" b="1" kern="1200">
                <a:solidFill>
                  <a:schemeClr val="tx1">
                    <a:lumMod val="75000"/>
                    <a:lumOff val="25000"/>
                  </a:schemeClr>
                </a:solidFill>
                <a:latin typeface="Arial" panose="020B0604020202020204" pitchFamily="34" charset="0"/>
                <a:ea typeface="+mj-ea"/>
                <a:cs typeface="Arial" panose="020B0604020202020204" pitchFamily="34" charset="0"/>
              </a:defRPr>
            </a:lvl1pPr>
          </a:lstStyle>
          <a:p>
            <a:pPr algn="ctr">
              <a:lnSpc>
                <a:spcPct val="160000"/>
              </a:lnSpc>
            </a:pPr>
            <a:r>
              <a:rPr lang="zh-CN" altLang="en-US" sz="32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任务二</a:t>
            </a:r>
            <a:endParaRPr lang="zh-CN" altLang="en-US" sz="32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endParaRPr>
          </a:p>
          <a:p>
            <a:pPr algn="ctr">
              <a:lnSpc>
                <a:spcPct val="160000"/>
              </a:lnSpc>
            </a:pPr>
            <a:r>
              <a:rPr lang="en-US" altLang="zh-CN" sz="32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 </a:t>
            </a:r>
            <a:r>
              <a:rPr lang="zh-CN" altLang="en-US" sz="24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0</a:t>
            </a:r>
            <a:r>
              <a:rPr lang="en-US" altLang="zh-CN" sz="2400" noProof="0" dirty="0">
                <a:latin typeface="宋体" panose="02010600030101010101" pitchFamily="2" charset="-122"/>
                <a:ea typeface="宋体" panose="02010600030101010101" pitchFamily="2" charset="-122"/>
                <a:cs typeface="华文中宋" panose="02010600040101010101" charset="-122"/>
                <a:sym typeface="+mn-ea"/>
              </a:rPr>
              <a:t>～</a:t>
            </a:r>
            <a:r>
              <a:rPr lang="zh-CN" altLang="en-US" sz="24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3岁婴儿学习的基本方式</a:t>
            </a:r>
            <a:endParaRPr lang="zh-CN" altLang="en-US" sz="24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3315" name="TextBox 2"/>
          <p:cNvSpPr txBox="1">
            <a:spLocks noChangeArrowheads="1"/>
          </p:cNvSpPr>
          <p:nvPr/>
        </p:nvSpPr>
        <p:spPr bwMode="auto">
          <a:xfrm>
            <a:off x="457835" y="1510030"/>
            <a:ext cx="8206105" cy="3107690"/>
          </a:xfrm>
          <a:prstGeom prst="rect">
            <a:avLst/>
          </a:prstGeom>
          <a:noFill/>
        </p:spPr>
        <p:txBody>
          <a:bodyPr wrap="square" rtlCol="0">
            <a:spAutoFit/>
          </a:bodyPr>
          <a:p>
            <a:pPr lvl="0" algn="l">
              <a:lnSpc>
                <a:spcPct val="14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    从早期婴儿学习的观点看，习惯化与去习惯化现象在早期教育方面的启示是：首先，单调的、不断作用的刺激引起婴儿厌烦，失去兴趣，不利于学习经验的及时增长；其次，单调的、不断作用的刺激不利于婴儿提高对外界刺激的选择性和接受上的灵活性；第三，习惯化与新异反应性的适当运用是促进婴儿学习的有效手段。经常更换环境刺激物和玩具，可以保持婴儿的活跃、兴趣状态；较长时间以前熟悉了的刺激物，在间隔一段时间以后再出现时，也能起到一定的新异性作用。</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5" name="TextBox 4"/>
          <p:cNvSpPr txBox="1"/>
          <p:nvPr/>
        </p:nvSpPr>
        <p:spPr>
          <a:xfrm>
            <a:off x="35560" y="51435"/>
            <a:ext cx="4735195" cy="737235"/>
          </a:xfrm>
          <a:prstGeom prst="rect">
            <a:avLst/>
          </a:prstGeom>
          <a:noFill/>
        </p:spPr>
        <p:txBody>
          <a:bodyPr wrap="square" rtlCol="0">
            <a:spAutoFit/>
          </a:bodyPr>
          <a:p>
            <a:pPr lvl="0" algn="l">
              <a:lnSpc>
                <a:spcPct val="150000"/>
              </a:lnSpc>
              <a:buClrTx/>
              <a:buSzTx/>
              <a:buFontTx/>
            </a:pPr>
            <a:r>
              <a:rPr lang="zh-CN" altLang="en-US" sz="2800" noProof="0" dirty="0">
                <a:latin typeface="黑体" panose="02010609060101010101" charset="-122"/>
                <a:ea typeface="黑体" panose="02010609060101010101" charset="-122"/>
                <a:cs typeface="仿宋_GB2312" panose="02010609030101010101" charset="-122"/>
                <a:sym typeface="+mn-ea"/>
              </a:rPr>
              <a:t>一、习惯化与去习惯化</a:t>
            </a:r>
            <a:endParaRPr lang="zh-CN" altLang="en-US" sz="2800" noProof="0" dirty="0">
              <a:latin typeface="黑体" panose="02010609060101010101" charset="-122"/>
              <a:ea typeface="黑体" panose="02010609060101010101" charset="-122"/>
              <a:cs typeface="仿宋_GB2312" panose="02010609030101010101" charset="-122"/>
              <a:sym typeface="+mn-ea"/>
            </a:endParaRPr>
          </a:p>
        </p:txBody>
      </p:sp>
      <p:sp>
        <p:nvSpPr>
          <p:cNvPr id="12" name="矩形 11"/>
          <p:cNvSpPr/>
          <p:nvPr/>
        </p:nvSpPr>
        <p:spPr>
          <a:xfrm>
            <a:off x="252095"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315"/>
                                        </p:tgtEl>
                                        <p:attrNameLst>
                                          <p:attrName>style.visibility</p:attrName>
                                        </p:attrNameLst>
                                      </p:cBhvr>
                                      <p:to>
                                        <p:strVal val="visible"/>
                                      </p:to>
                                    </p:set>
                                    <p:animEffect transition="in" filter="wipe(up)">
                                      <p:cBhvr>
                                        <p:cTn id="12"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3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0"/>
            <a:ext cx="9144000" cy="884466"/>
          </a:xfrm>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bwMode="auto">
          <a:xfrm>
            <a:off x="629285" y="1773555"/>
            <a:ext cx="4939030" cy="2399665"/>
          </a:xfrm>
          <a:prstGeom prst="rect">
            <a:avLst/>
          </a:prstGeom>
          <a:noFill/>
        </p:spPr>
        <p:txBody>
          <a:bodyPr wrap="square" rtlCol="0">
            <a:spAutoFit/>
          </a:bodyPr>
          <a:p>
            <a:pPr>
              <a:lnSpc>
                <a:spcPct val="15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    经典条件反射，是指当一种新刺激多次伴随着导致某种反射行为的刺激同时发生时，这种新刺激也能导致那种反射行为。</a:t>
            </a:r>
            <a:endParaRPr sz="2000" noProof="0" dirty="0">
              <a:latin typeface="仿宋_GB2312" panose="02010609030101010101" charset="-122"/>
              <a:ea typeface="仿宋_GB2312" panose="02010609030101010101" charset="-122"/>
              <a:cs typeface="仿宋_GB2312" panose="02010609030101010101" charset="-122"/>
              <a:sym typeface="+mn-ea"/>
            </a:endParaRPr>
          </a:p>
          <a:p>
            <a:pPr>
              <a:lnSpc>
                <a:spcPct val="15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    经典条件反射是动物和人的一种重要学习方式。</a:t>
            </a:r>
            <a:endParaRPr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4" name="文本框 3"/>
          <p:cNvSpPr txBox="1"/>
          <p:nvPr/>
        </p:nvSpPr>
        <p:spPr>
          <a:xfrm>
            <a:off x="-20955" y="198755"/>
            <a:ext cx="6681470" cy="521970"/>
          </a:xfrm>
          <a:prstGeom prst="rect">
            <a:avLst/>
          </a:prstGeom>
          <a:noFill/>
        </p:spPr>
        <p:txBody>
          <a:bodyPr wrap="square" rtlCol="0">
            <a:spAutoFit/>
          </a:bodyPr>
          <a:p>
            <a:r>
              <a:rPr lang="en-US" altLang="zh-CN" sz="2800" noProof="0" dirty="0">
                <a:latin typeface="黑体" panose="02010609060101010101" charset="-122"/>
                <a:ea typeface="黑体" panose="02010609060101010101" charset="-122"/>
                <a:cs typeface="黑体" panose="02010609060101010101" charset="-122"/>
                <a:sym typeface="+mn-ea"/>
              </a:rPr>
              <a:t>二、经典条件作用</a:t>
            </a:r>
            <a:endParaRPr lang="zh-CN" altLang="en-US" sz="2800"/>
          </a:p>
        </p:txBody>
      </p:sp>
      <p:sp>
        <p:nvSpPr>
          <p:cNvPr id="12" name="矩形 11"/>
          <p:cNvSpPr/>
          <p:nvPr/>
        </p:nvSpPr>
        <p:spPr>
          <a:xfrm>
            <a:off x="323850"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pic>
        <p:nvPicPr>
          <p:cNvPr id="46" name="图片 45" descr="2ebc295e287733aab53f5ad247797779"/>
          <p:cNvPicPr>
            <a:picLocks noChangeAspect="1"/>
          </p:cNvPicPr>
          <p:nvPr/>
        </p:nvPicPr>
        <p:blipFill>
          <a:blip r:embed="rId1"/>
          <a:srcRect l="19333" t="17406" r="45365" b="40958"/>
          <a:stretch>
            <a:fillRect/>
          </a:stretch>
        </p:blipFill>
        <p:spPr>
          <a:xfrm>
            <a:off x="5939155" y="1491615"/>
            <a:ext cx="2609850" cy="3078480"/>
          </a:xfrm>
          <a:custGeom>
            <a:avLst/>
            <a:gdLst/>
            <a:ahLst/>
            <a:cxnLst>
              <a:cxn ang="3">
                <a:pos x="hc" y="t"/>
              </a:cxn>
              <a:cxn ang="cd2">
                <a:pos x="l" y="vc"/>
              </a:cxn>
              <a:cxn ang="cd4">
                <a:pos x="hc" y="b"/>
              </a:cxn>
              <a:cxn ang="0">
                <a:pos x="r" y="vc"/>
              </a:cxn>
            </a:cxnLst>
            <a:rect l="l" t="t" r="r" b="b"/>
            <a:pathLst>
              <a:path w="3389" h="3997">
                <a:moveTo>
                  <a:pt x="0" y="0"/>
                </a:moveTo>
                <a:lnTo>
                  <a:pt x="3389" y="0"/>
                </a:lnTo>
                <a:lnTo>
                  <a:pt x="3389" y="3997"/>
                </a:lnTo>
                <a:lnTo>
                  <a:pt x="0" y="3997"/>
                </a:lnTo>
                <a:lnTo>
                  <a:pt x="0" y="0"/>
                </a:lnTo>
                <a:close/>
              </a:path>
            </a:pathLst>
          </a:custGeom>
          <a:effectLst>
            <a:outerShdw blurRad="88900" dist="76200" dir="8100000" algn="tr"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wheel(1)">
                                      <p:cBhvr>
                                        <p:cTn id="12" dur="2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bwMode="auto">
          <a:xfrm>
            <a:off x="475615" y="1581150"/>
            <a:ext cx="5752465" cy="2861310"/>
          </a:xfrm>
          <a:prstGeom prst="rect">
            <a:avLst/>
          </a:prstGeom>
          <a:noFill/>
        </p:spPr>
        <p:txBody>
          <a:bodyPr wrap="square" rtlCol="0">
            <a:spAutoFit/>
          </a:bodyPr>
          <a:p>
            <a:pPr algn="just">
              <a:lnSpc>
                <a:spcPct val="15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    在经典条件反射中，由于条件刺激的反复出现和随之而来的具体好处，婴儿增强了对条件刺激的预期，但是他们并不能影响这些刺激。操作条件反射则不同，在操作条件反射中，婴儿对环境进行操作，操作产生某种刺激，刺激使婴儿再次进行操作的可能性增大或减小。</a:t>
            </a:r>
            <a:endParaRPr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5" name="文本框 4"/>
          <p:cNvSpPr txBox="1"/>
          <p:nvPr/>
        </p:nvSpPr>
        <p:spPr>
          <a:xfrm>
            <a:off x="52705" y="183515"/>
            <a:ext cx="6175375" cy="521970"/>
          </a:xfrm>
          <a:prstGeom prst="rect">
            <a:avLst/>
          </a:prstGeom>
          <a:noFill/>
        </p:spPr>
        <p:txBody>
          <a:bodyPr wrap="square" rtlCol="0">
            <a:spAutoFit/>
          </a:bodyPr>
          <a:p>
            <a:r>
              <a:rPr lang="zh-CN" altLang="en-US" sz="2800" noProof="0" dirty="0">
                <a:latin typeface="黑体" panose="02010609060101010101" charset="-122"/>
                <a:ea typeface="黑体" panose="02010609060101010101" charset="-122"/>
                <a:cs typeface="黑体" panose="02010609060101010101" charset="-122"/>
                <a:sym typeface="+mn-ea"/>
              </a:rPr>
              <a:t>三</a:t>
            </a:r>
            <a:r>
              <a:rPr lang="en-US" altLang="zh-CN" sz="2800" noProof="0" dirty="0">
                <a:latin typeface="黑体" panose="02010609060101010101" charset="-122"/>
                <a:ea typeface="黑体" panose="02010609060101010101" charset="-122"/>
                <a:cs typeface="黑体" panose="02010609060101010101" charset="-122"/>
                <a:sym typeface="+mn-ea"/>
              </a:rPr>
              <a:t>、</a:t>
            </a:r>
            <a:r>
              <a:rPr lang="zh-CN" altLang="en-US" sz="2800" noProof="0" dirty="0">
                <a:latin typeface="黑体" panose="02010609060101010101" charset="-122"/>
                <a:ea typeface="黑体" panose="02010609060101010101" charset="-122"/>
                <a:cs typeface="黑体" panose="02010609060101010101" charset="-122"/>
                <a:sym typeface="+mn-ea"/>
              </a:rPr>
              <a:t>操作</a:t>
            </a:r>
            <a:r>
              <a:rPr lang="en-US" altLang="zh-CN" sz="2800" noProof="0" dirty="0">
                <a:latin typeface="黑体" panose="02010609060101010101" charset="-122"/>
                <a:ea typeface="黑体" panose="02010609060101010101" charset="-122"/>
                <a:cs typeface="黑体" panose="02010609060101010101" charset="-122"/>
                <a:sym typeface="+mn-ea"/>
              </a:rPr>
              <a:t>条件作用</a:t>
            </a:r>
            <a:endParaRPr lang="zh-CN" altLang="en-US" sz="2800"/>
          </a:p>
        </p:txBody>
      </p:sp>
      <p:sp>
        <p:nvSpPr>
          <p:cNvPr id="12" name="矩形 11"/>
          <p:cNvSpPr/>
          <p:nvPr/>
        </p:nvSpPr>
        <p:spPr>
          <a:xfrm>
            <a:off x="323850" y="121983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pic>
        <p:nvPicPr>
          <p:cNvPr id="47" name="图片 46" descr="2ebc295e287733aab53f5ad247797779"/>
          <p:cNvPicPr>
            <a:picLocks noChangeAspect="1"/>
          </p:cNvPicPr>
          <p:nvPr/>
        </p:nvPicPr>
        <p:blipFill>
          <a:blip r:embed="rId1"/>
          <a:srcRect l="58354" t="42823" r="6344" b="15541"/>
          <a:stretch>
            <a:fillRect/>
          </a:stretch>
        </p:blipFill>
        <p:spPr>
          <a:xfrm>
            <a:off x="6372225" y="1635760"/>
            <a:ext cx="2152015" cy="2538095"/>
          </a:xfrm>
          <a:custGeom>
            <a:avLst/>
            <a:gdLst/>
            <a:ahLst/>
            <a:cxnLst>
              <a:cxn ang="3">
                <a:pos x="hc" y="t"/>
              </a:cxn>
              <a:cxn ang="cd2">
                <a:pos x="l" y="vc"/>
              </a:cxn>
              <a:cxn ang="cd4">
                <a:pos x="hc" y="b"/>
              </a:cxn>
              <a:cxn ang="0">
                <a:pos x="r" y="vc"/>
              </a:cxn>
            </a:cxnLst>
            <a:rect l="l" t="t" r="r" b="b"/>
            <a:pathLst>
              <a:path w="3389" h="3997">
                <a:moveTo>
                  <a:pt x="0" y="0"/>
                </a:moveTo>
                <a:lnTo>
                  <a:pt x="3389" y="0"/>
                </a:lnTo>
                <a:lnTo>
                  <a:pt x="3389" y="3997"/>
                </a:lnTo>
                <a:lnTo>
                  <a:pt x="0" y="3997"/>
                </a:lnTo>
                <a:lnTo>
                  <a:pt x="0" y="0"/>
                </a:lnTo>
                <a:close/>
              </a:path>
            </a:pathLst>
          </a:custGeom>
          <a:effectLst>
            <a:outerShdw blurRad="88900" dist="76200" dir="8100000" algn="tr"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wheel(1)">
                                      <p:cBhvr>
                                        <p:cTn id="12" dur="2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bwMode="auto">
          <a:xfrm>
            <a:off x="273685" y="1114425"/>
            <a:ext cx="8596630" cy="3784600"/>
          </a:xfrm>
          <a:prstGeom prst="rect">
            <a:avLst/>
          </a:prstGeom>
          <a:noFill/>
        </p:spPr>
        <p:txBody>
          <a:bodyPr wrap="square" rtlCol="0">
            <a:spAutoFit/>
          </a:bodyPr>
          <a:p>
            <a:pPr algn="just">
              <a:lnSpc>
                <a:spcPct val="15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    模仿是婴儿学习的一种特殊方式。婴儿出生后就能看和听，这是人类婴儿的一种先天能力。同时，婴儿的看和听也受后天条件影响。看和听在婴儿脑中不断积累，注意、记忆也随之发展。婴儿又通过自身的动作活动，反映出他们所看到的和听到的，这就是模仿。出生12天</a:t>
            </a:r>
            <a:r>
              <a:rPr lang="en-US" altLang="zh-CN" sz="2000" b="1" noProof="0" dirty="0">
                <a:latin typeface="宋体" panose="02010600030101010101" pitchFamily="2" charset="-122"/>
                <a:ea typeface="宋体" panose="02010600030101010101" pitchFamily="2" charset="-122"/>
                <a:cs typeface="华文中宋" panose="02010600040101010101" charset="-122"/>
                <a:sym typeface="+mn-ea"/>
              </a:rPr>
              <a:t>～</a:t>
            </a:r>
            <a:r>
              <a:rPr sz="2000" noProof="0" dirty="0">
                <a:latin typeface="仿宋_GB2312" panose="02010609030101010101" charset="-122"/>
                <a:ea typeface="仿宋_GB2312" panose="02010609030101010101" charset="-122"/>
                <a:cs typeface="仿宋_GB2312" panose="02010609030101010101" charset="-122"/>
                <a:sym typeface="+mn-ea"/>
              </a:rPr>
              <a:t>21天的新生儿就具有模仿行为。5</a:t>
            </a:r>
            <a:r>
              <a:rPr lang="en-US" altLang="zh-CN" sz="2000" b="1" noProof="0" dirty="0">
                <a:latin typeface="宋体" panose="02010600030101010101" pitchFamily="2" charset="-122"/>
                <a:ea typeface="宋体" panose="02010600030101010101" pitchFamily="2" charset="-122"/>
                <a:cs typeface="华文中宋" panose="02010600040101010101" charset="-122"/>
                <a:sym typeface="+mn-ea"/>
              </a:rPr>
              <a:t>～</a:t>
            </a:r>
            <a:r>
              <a:rPr sz="2000" noProof="0" dirty="0">
                <a:latin typeface="仿宋_GB2312" panose="02010609030101010101" charset="-122"/>
                <a:ea typeface="仿宋_GB2312" panose="02010609030101010101" charset="-122"/>
                <a:cs typeface="仿宋_GB2312" panose="02010609030101010101" charset="-122"/>
                <a:sym typeface="+mn-ea"/>
              </a:rPr>
              <a:t>6个月的婴儿出现了有意向的模仿。</a:t>
            </a:r>
            <a:endParaRPr sz="2000" noProof="0" dirty="0">
              <a:latin typeface="仿宋_GB2312" panose="02010609030101010101" charset="-122"/>
              <a:ea typeface="仿宋_GB2312" panose="02010609030101010101" charset="-122"/>
              <a:cs typeface="仿宋_GB2312" panose="02010609030101010101" charset="-122"/>
              <a:sym typeface="+mn-ea"/>
            </a:endParaRPr>
          </a:p>
          <a:p>
            <a:pPr algn="just">
              <a:lnSpc>
                <a:spcPct val="15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    10</a:t>
            </a:r>
            <a:r>
              <a:rPr lang="en-US" altLang="zh-CN" sz="2000" b="1" noProof="0" dirty="0">
                <a:latin typeface="宋体" panose="02010600030101010101" pitchFamily="2" charset="-122"/>
                <a:ea typeface="宋体" panose="02010600030101010101" pitchFamily="2" charset="-122"/>
                <a:cs typeface="华文中宋" panose="02010600040101010101" charset="-122"/>
                <a:sym typeface="+mn-ea"/>
              </a:rPr>
              <a:t>～</a:t>
            </a:r>
            <a:r>
              <a:rPr sz="2000" noProof="0" dirty="0">
                <a:latin typeface="仿宋_GB2312" panose="02010609030101010101" charset="-122"/>
                <a:ea typeface="仿宋_GB2312" panose="02010609030101010101" charset="-122"/>
                <a:cs typeface="仿宋_GB2312" panose="02010609030101010101" charset="-122"/>
                <a:sym typeface="+mn-ea"/>
              </a:rPr>
              <a:t>22个月的婴儿更多是对他们理解了的动作和对他们有意义的动作做出模仿。这种模仿行为在性质上的改变说明新生儿早期的模仿反应只是一种不随意的自动化反应，随着大脑皮质的发展逐渐被以后的有意模仿所取代。</a:t>
            </a:r>
            <a:endParaRPr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4" name="文本框 3"/>
          <p:cNvSpPr txBox="1"/>
          <p:nvPr/>
        </p:nvSpPr>
        <p:spPr>
          <a:xfrm>
            <a:off x="23495" y="227965"/>
            <a:ext cx="5844540" cy="521970"/>
          </a:xfrm>
          <a:prstGeom prst="rect">
            <a:avLst/>
          </a:prstGeom>
          <a:noFill/>
        </p:spPr>
        <p:txBody>
          <a:bodyPr wrap="square" rtlCol="0">
            <a:spAutoFit/>
          </a:bodyPr>
          <a:p>
            <a:r>
              <a:rPr lang="zh-CN" altLang="en-US" sz="2800" noProof="0" dirty="0">
                <a:latin typeface="黑体" panose="02010609060101010101" charset="-122"/>
                <a:ea typeface="黑体" panose="02010609060101010101" charset="-122"/>
                <a:cs typeface="黑体" panose="02010609060101010101" charset="-122"/>
                <a:sym typeface="+mn-ea"/>
              </a:rPr>
              <a:t>四</a:t>
            </a:r>
            <a:r>
              <a:rPr lang="en-US" altLang="zh-CN" sz="2800" noProof="0" dirty="0">
                <a:latin typeface="黑体" panose="02010609060101010101" charset="-122"/>
                <a:ea typeface="黑体" panose="02010609060101010101" charset="-122"/>
                <a:cs typeface="黑体" panose="02010609060101010101" charset="-122"/>
                <a:sym typeface="+mn-ea"/>
              </a:rPr>
              <a:t>、</a:t>
            </a:r>
            <a:r>
              <a:rPr lang="zh-CN" altLang="en-US" sz="2800" noProof="0" dirty="0">
                <a:latin typeface="黑体" panose="02010609060101010101" charset="-122"/>
                <a:ea typeface="黑体" panose="02010609060101010101" charset="-122"/>
                <a:cs typeface="黑体" panose="02010609060101010101" charset="-122"/>
                <a:sym typeface="+mn-ea"/>
              </a:rPr>
              <a:t>模仿</a:t>
            </a:r>
            <a:endParaRPr lang="zh-CN" altLang="en-US" sz="2800"/>
          </a:p>
        </p:txBody>
      </p:sp>
      <p:sp>
        <p:nvSpPr>
          <p:cNvPr id="12" name="矩形 11"/>
          <p:cNvSpPr/>
          <p:nvPr/>
        </p:nvSpPr>
        <p:spPr>
          <a:xfrm>
            <a:off x="273050" y="1072515"/>
            <a:ext cx="8653145" cy="389826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945005" y="1760220"/>
            <a:ext cx="7123430" cy="884555"/>
          </a:xfrm>
        </p:spPr>
        <p:txBody>
          <a:bodyPr/>
          <a:lstStyle/>
          <a:p>
            <a:pPr algn="l">
              <a:lnSpc>
                <a:spcPct val="150000"/>
              </a:lnSpc>
            </a:pPr>
            <a:r>
              <a:rPr lang="en-US" altLang="zh-CN" dirty="0">
                <a:latin typeface="华文中宋" panose="02010600040101010101" charset="-122"/>
                <a:ea typeface="华文中宋" panose="02010600040101010101" charset="-122"/>
                <a:cs typeface="华文中宋" panose="02010600040101010101" charset="-122"/>
                <a:sym typeface="+mn-ea"/>
              </a:rPr>
              <a:t>              </a:t>
            </a:r>
            <a:br>
              <a:rPr lang="en-US" altLang="zh-CN" dirty="0">
                <a:latin typeface="华文中宋" panose="02010600040101010101" charset="-122"/>
                <a:ea typeface="华文中宋" panose="02010600040101010101" charset="-122"/>
                <a:cs typeface="华文中宋" panose="02010600040101010101" charset="-122"/>
                <a:sym typeface="+mn-ea"/>
              </a:rPr>
            </a:br>
            <a:r>
              <a:rPr lang="zh-CN" altLang="en-US" dirty="0">
                <a:latin typeface="华文中宋" panose="02010600040101010101" charset="-122"/>
                <a:ea typeface="华文中宋" panose="02010600040101010101" charset="-122"/>
                <a:cs typeface="华文中宋" panose="02010600040101010101" charset="-122"/>
                <a:sym typeface="+mn-ea"/>
              </a:rPr>
              <a:t>项目二</a:t>
            </a:r>
            <a:r>
              <a:rPr lang="en-US" altLang="zh-CN" dirty="0">
                <a:latin typeface="华文中宋" panose="02010600040101010101" charset="-122"/>
                <a:ea typeface="华文中宋" panose="02010600040101010101" charset="-122"/>
                <a:cs typeface="华文中宋" panose="02010600040101010101" charset="-122"/>
                <a:sym typeface="+mn-ea"/>
              </a:rPr>
              <a:t>  </a:t>
            </a:r>
            <a:r>
              <a:rPr lang="zh-CN" altLang="ko-KR" dirty="0">
                <a:latin typeface="华文中宋" panose="02010600040101010101" charset="-122"/>
                <a:ea typeface="华文中宋" panose="02010600040101010101" charset="-122"/>
                <a:cs typeface="华文中宋" panose="02010600040101010101" charset="-122"/>
                <a:sym typeface="+mn-ea"/>
              </a:rPr>
              <a:t>幼儿身心发展特点与教育</a:t>
            </a:r>
            <a:br>
              <a:rPr lang="zh-CN" altLang="en-US" b="1" dirty="0">
                <a:solidFill>
                  <a:schemeClr val="tx1">
                    <a:lumMod val="75000"/>
                    <a:lumOff val="25000"/>
                  </a:schemeClr>
                </a:solidFill>
                <a:latin typeface="华文中宋" panose="02010600040101010101" charset="-122"/>
                <a:ea typeface="华文中宋" panose="02010600040101010101" charset="-122"/>
                <a:cs typeface="华文中宋" panose="02010600040101010101" charset="-122"/>
              </a:rPr>
            </a:br>
            <a:endParaRPr lang="zh-CN" altLang="ko-KR" dirty="0">
              <a:latin typeface="华文中宋" panose="02010600040101010101" charset="-122"/>
              <a:ea typeface="华文中宋" panose="02010600040101010101" charset="-122"/>
              <a:cs typeface="华文中宋" panose="02010600040101010101" charset="-122"/>
            </a:endParaRPr>
          </a:p>
        </p:txBody>
      </p:sp>
      <p:sp>
        <p:nvSpPr>
          <p:cNvPr id="7" name="矩形 6"/>
          <p:cNvSpPr/>
          <p:nvPr/>
        </p:nvSpPr>
        <p:spPr>
          <a:xfrm>
            <a:off x="3089275" y="2694305"/>
            <a:ext cx="4248150" cy="76200"/>
          </a:xfrm>
          <a:prstGeom prst="rect">
            <a:avLst/>
          </a:prstGeom>
          <a:solidFill>
            <a:srgbClr val="95D326"/>
          </a:solidFill>
          <a:ln>
            <a:noFill/>
          </a:ln>
          <a:effectLst>
            <a:outerShdw blurRad="50800" dist="38100" dir="2700000" algn="tl" rotWithShape="0">
              <a:prstClr val="black">
                <a:alpha val="40000"/>
              </a:prstClr>
            </a:outerShdw>
            <a:reflection blurRad="6350" stA="50000" endA="300" endPos="90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3858895" y="2820035"/>
            <a:ext cx="4248150" cy="76200"/>
          </a:xfrm>
          <a:prstGeom prst="rect">
            <a:avLst/>
          </a:prstGeom>
          <a:solidFill>
            <a:schemeClr val="bg1">
              <a:lumMod val="95000"/>
            </a:schemeClr>
          </a:solidFill>
          <a:ln>
            <a:noFill/>
          </a:ln>
          <a:effectLst>
            <a:outerShdw blurRad="50800" dist="38100" dir="2700000" algn="tl" rotWithShape="0">
              <a:prstClr val="black">
                <a:alpha val="40000"/>
              </a:prstClr>
            </a:outerShdw>
            <a:reflection blurRad="6350" stA="50000" endA="300" endPos="90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nvSpPr>
        <p:spPr>
          <a:xfrm>
            <a:off x="4283710" y="3147695"/>
            <a:ext cx="4756150" cy="1073150"/>
          </a:xfrm>
          <a:prstGeom prst="rect">
            <a:avLst/>
          </a:prstGeom>
        </p:spPr>
        <p:txBody>
          <a:bodyPr anchor="ctr">
            <a:scene3d>
              <a:camera prst="orthographicFront"/>
              <a:lightRig rig="threePt" dir="t"/>
            </a:scene3d>
          </a:bodyPr>
          <a:lstStyle>
            <a:lvl1pPr algn="l" defTabSz="914400" rtl="0" eaLnBrk="1" latinLnBrk="1" hangingPunct="1">
              <a:spcBef>
                <a:spcPct val="0"/>
              </a:spcBef>
              <a:buNone/>
              <a:defRPr sz="3600" b="1" kern="1200">
                <a:solidFill>
                  <a:schemeClr val="tx1">
                    <a:lumMod val="75000"/>
                    <a:lumOff val="25000"/>
                  </a:schemeClr>
                </a:solidFill>
                <a:latin typeface="Arial" panose="020B0604020202020204" pitchFamily="34" charset="0"/>
                <a:ea typeface="+mj-ea"/>
                <a:cs typeface="Arial" panose="020B0604020202020204" pitchFamily="34" charset="0"/>
              </a:defRPr>
            </a:lvl1pPr>
          </a:lstStyle>
          <a:p>
            <a:pPr algn="ctr">
              <a:lnSpc>
                <a:spcPct val="160000"/>
              </a:lnSpc>
            </a:pPr>
            <a:r>
              <a:rPr lang="zh-CN" altLang="en-US" sz="32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任务三</a:t>
            </a:r>
            <a:endParaRPr lang="zh-CN" altLang="en-US" sz="32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endParaRPr>
          </a:p>
          <a:p>
            <a:pPr algn="ctr">
              <a:lnSpc>
                <a:spcPct val="160000"/>
              </a:lnSpc>
            </a:pPr>
            <a:r>
              <a:rPr lang="zh-CN" altLang="en-US" sz="24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3</a:t>
            </a:r>
            <a:r>
              <a:rPr lang="en-US" altLang="zh-CN" sz="2400" noProof="0" dirty="0">
                <a:latin typeface="宋体" panose="02010600030101010101" pitchFamily="2" charset="-122"/>
                <a:ea typeface="宋体" panose="02010600030101010101" pitchFamily="2" charset="-122"/>
                <a:cs typeface="华文中宋" panose="02010600040101010101" charset="-122"/>
                <a:sym typeface="+mn-ea"/>
              </a:rPr>
              <a:t>～</a:t>
            </a:r>
            <a:r>
              <a:rPr lang="zh-CN" altLang="en-US" sz="24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6岁幼儿学习的主要方式与特点</a:t>
            </a:r>
            <a:endParaRPr lang="zh-CN" altLang="en-US" sz="24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3315" name="TextBox 2"/>
          <p:cNvSpPr txBox="1">
            <a:spLocks noChangeArrowheads="1"/>
          </p:cNvSpPr>
          <p:nvPr/>
        </p:nvSpPr>
        <p:spPr bwMode="auto">
          <a:xfrm>
            <a:off x="539750" y="1420495"/>
            <a:ext cx="8155940" cy="3261360"/>
          </a:xfrm>
          <a:prstGeom prst="rect">
            <a:avLst/>
          </a:prstGeom>
          <a:noFill/>
        </p:spPr>
        <p:txBody>
          <a:bodyPr wrap="square" rtlCol="0">
            <a:spAutoFit/>
          </a:bodyPr>
          <a:p>
            <a:pPr lvl="0" algn="just">
              <a:lnSpc>
                <a:spcPct val="140000"/>
              </a:lnSpc>
              <a:spcBef>
                <a:spcPts val="600"/>
              </a:spcBef>
              <a:spcAft>
                <a:spcPts val="600"/>
              </a:spcAft>
              <a:buClrTx/>
              <a:buSzTx/>
              <a:buFontTx/>
              <a:buNone/>
            </a:pPr>
            <a:r>
              <a:rPr lang="en-US" altLang="zh-CN" sz="2000" b="1" noProof="0" dirty="0">
                <a:latin typeface="黑体" panose="02010609060101010101" charset="-122"/>
                <a:ea typeface="黑体" panose="02010609060101010101" charset="-122"/>
                <a:cs typeface="黑体" panose="02010609060101010101" charset="-122"/>
                <a:sym typeface="+mn-ea"/>
              </a:rPr>
              <a:t>1.观察模仿学习</a:t>
            </a:r>
            <a:endParaRPr lang="en-US" altLang="zh-CN" sz="2000" noProof="0" dirty="0">
              <a:latin typeface="黑体" panose="02010609060101010101" charset="-122"/>
              <a:ea typeface="黑体" panose="02010609060101010101" charset="-122"/>
              <a:cs typeface="黑体" panose="02010609060101010101" charset="-122"/>
              <a:sym typeface="+mn-ea"/>
            </a:endParaRPr>
          </a:p>
          <a:p>
            <a:pPr lvl="0" algn="just">
              <a:lnSpc>
                <a:spcPct val="14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    指人们仅仅通过观察别人（榜样）的行为及其行为的结果就能学会某种行为，又称替代学习、模仿学习。同其他学习方式相比观察学习效率高、错误率低，是一种间接的学习方式。观察学习是幼儿学习的主要方式。幼儿主要通过感官的直接接触，即视觉、听觉、触觉、味觉等广义的观察来学习。幼儿的观察学习常常与模仿相联系。同婴儿相比幼儿会有更多的观察模仿学习。</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5" name="TextBox 4"/>
          <p:cNvSpPr txBox="1"/>
          <p:nvPr/>
        </p:nvSpPr>
        <p:spPr>
          <a:xfrm>
            <a:off x="35560" y="195580"/>
            <a:ext cx="4735195" cy="737235"/>
          </a:xfrm>
          <a:prstGeom prst="rect">
            <a:avLst/>
          </a:prstGeom>
          <a:noFill/>
        </p:spPr>
        <p:txBody>
          <a:bodyPr wrap="square" rtlCol="0">
            <a:spAutoFit/>
          </a:bodyPr>
          <a:p>
            <a:pPr lvl="0" algn="l">
              <a:lnSpc>
                <a:spcPct val="150000"/>
              </a:lnSpc>
              <a:buClrTx/>
              <a:buSzTx/>
              <a:buFontTx/>
            </a:pPr>
            <a:r>
              <a:rPr lang="zh-CN" altLang="en-US" sz="2800" noProof="0" dirty="0">
                <a:latin typeface="黑体" panose="02010609060101010101" charset="-122"/>
                <a:ea typeface="黑体" panose="02010609060101010101" charset="-122"/>
                <a:cs typeface="仿宋_GB2312" panose="02010609030101010101" charset="-122"/>
                <a:sym typeface="+mn-ea"/>
              </a:rPr>
              <a:t>一、幼儿学习的主要方式</a:t>
            </a:r>
            <a:endParaRPr lang="zh-CN" altLang="en-US" sz="2800" noProof="0" dirty="0">
              <a:latin typeface="黑体" panose="02010609060101010101" charset="-122"/>
              <a:ea typeface="黑体" panose="02010609060101010101" charset="-122"/>
              <a:cs typeface="仿宋_GB2312" panose="02010609030101010101" charset="-122"/>
              <a:sym typeface="+mn-ea"/>
            </a:endParaRPr>
          </a:p>
        </p:txBody>
      </p:sp>
      <p:sp>
        <p:nvSpPr>
          <p:cNvPr id="12" name="矩形 11"/>
          <p:cNvSpPr/>
          <p:nvPr/>
        </p:nvSpPr>
        <p:spPr>
          <a:xfrm>
            <a:off x="273050" y="1072515"/>
            <a:ext cx="8653145" cy="389826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315"/>
                                        </p:tgtEl>
                                        <p:attrNameLst>
                                          <p:attrName>style.visibility</p:attrName>
                                        </p:attrNameLst>
                                      </p:cBhvr>
                                      <p:to>
                                        <p:strVal val="visible"/>
                                      </p:to>
                                    </p:set>
                                    <p:animEffect transition="in" filter="wipe(up)">
                                      <p:cBhvr>
                                        <p:cTn id="12"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3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bwMode="auto">
          <a:xfrm>
            <a:off x="528320" y="1171575"/>
            <a:ext cx="8242935" cy="3723005"/>
          </a:xfrm>
          <a:prstGeom prst="rect">
            <a:avLst/>
          </a:prstGeom>
          <a:noFill/>
        </p:spPr>
        <p:txBody>
          <a:bodyPr wrap="square" rtlCol="0">
            <a:spAutoFit/>
          </a:bodyPr>
          <a:p>
            <a:pPr algn="l">
              <a:lnSpc>
                <a:spcPct val="130000"/>
              </a:lnSpc>
              <a:buClrTx/>
              <a:buSzTx/>
              <a:buFontTx/>
              <a:buNone/>
            </a:pPr>
            <a:r>
              <a:rPr lang="en-US" sz="2000" b="1" noProof="0" dirty="0">
                <a:latin typeface="黑体" panose="02010609060101010101" charset="-122"/>
                <a:ea typeface="黑体" panose="02010609060101010101" charset="-122"/>
                <a:cs typeface="黑体" panose="02010609060101010101" charset="-122"/>
                <a:sym typeface="+mn-ea"/>
              </a:rPr>
              <a:t>2.</a:t>
            </a:r>
            <a:r>
              <a:rPr lang="zh-CN" altLang="en-US" sz="2000" b="1" noProof="0" dirty="0">
                <a:latin typeface="黑体" panose="02010609060101010101" charset="-122"/>
                <a:ea typeface="黑体" panose="02010609060101010101" charset="-122"/>
                <a:cs typeface="黑体" panose="02010609060101010101" charset="-122"/>
                <a:sym typeface="+mn-ea"/>
              </a:rPr>
              <a:t>操作学习</a:t>
            </a:r>
            <a:endParaRPr lang="zh-CN" altLang="en-US" sz="2000" b="1" noProof="0" dirty="0">
              <a:latin typeface="黑体" panose="02010609060101010101" charset="-122"/>
              <a:ea typeface="黑体" panose="02010609060101010101" charset="-122"/>
              <a:cs typeface="黑体" panose="02010609060101010101" charset="-122"/>
              <a:sym typeface="+mn-ea"/>
            </a:endParaRPr>
          </a:p>
          <a:p>
            <a:pPr algn="l">
              <a:lnSpc>
                <a:spcPct val="150000"/>
              </a:lnSpc>
              <a:buClrTx/>
              <a:buSzTx/>
              <a:buFontTx/>
              <a:buNone/>
            </a:pPr>
            <a:r>
              <a:rPr sz="2000" noProof="0" dirty="0">
                <a:latin typeface="仿宋_GB2312" panose="02010609030101010101" charset="-122"/>
                <a:ea typeface="仿宋_GB2312" panose="02010609030101010101" charset="-122"/>
                <a:cs typeface="仿宋_GB2312" panose="02010609030101010101" charset="-122"/>
                <a:sym typeface="+mn-ea"/>
              </a:rPr>
              <a:t>    幼儿通过对玩具、操作材料的操作动作进行学习即为操作学习，操作学习是幼儿重要的学习方式。对物体的探究发现，对周围世界的探索都离不开操作活动。尽管2岁后幼儿的言语在不断发展，但操作活动特别是实物操作活动作为幼儿的主要活动方式其重要性没有丝毫减退。</a:t>
            </a:r>
            <a:endParaRPr sz="2000" noProof="0" dirty="0">
              <a:latin typeface="仿宋_GB2312" panose="02010609030101010101" charset="-122"/>
              <a:ea typeface="仿宋_GB2312" panose="02010609030101010101" charset="-122"/>
              <a:cs typeface="仿宋_GB2312" panose="02010609030101010101" charset="-122"/>
              <a:sym typeface="+mn-ea"/>
            </a:endParaRPr>
          </a:p>
          <a:p>
            <a:pPr algn="l">
              <a:lnSpc>
                <a:spcPct val="150000"/>
              </a:lnSpc>
              <a:buClrTx/>
              <a:buSzTx/>
              <a:buFontTx/>
              <a:buNone/>
            </a:pPr>
            <a:r>
              <a:rPr lang="en-US" sz="2000" noProof="0" dirty="0">
                <a:latin typeface="仿宋_GB2312" panose="02010609030101010101" charset="-122"/>
                <a:ea typeface="仿宋_GB2312" panose="02010609030101010101" charset="-122"/>
                <a:cs typeface="仿宋_GB2312" panose="02010609030101010101" charset="-122"/>
                <a:sym typeface="+mn-ea"/>
              </a:rPr>
              <a:t>——手把手的操作。如握笔的姿势和拿球拍的姿势等</a:t>
            </a:r>
            <a:r>
              <a:rPr lang="zh-CN" altLang="en-US" sz="2000" noProof="0" dirty="0">
                <a:latin typeface="仿宋_GB2312" panose="02010609030101010101" charset="-122"/>
                <a:ea typeface="仿宋_GB2312" panose="02010609030101010101" charset="-122"/>
                <a:cs typeface="仿宋_GB2312" panose="02010609030101010101" charset="-122"/>
                <a:sym typeface="+mn-ea"/>
              </a:rPr>
              <a:t>。</a:t>
            </a:r>
            <a:endParaRPr lang="zh-CN" altLang="en-US" sz="2000" noProof="0" dirty="0">
              <a:latin typeface="仿宋_GB2312" panose="02010609030101010101" charset="-122"/>
              <a:ea typeface="仿宋_GB2312" panose="02010609030101010101" charset="-122"/>
              <a:cs typeface="仿宋_GB2312" panose="02010609030101010101" charset="-122"/>
              <a:sym typeface="+mn-ea"/>
            </a:endParaRPr>
          </a:p>
          <a:p>
            <a:pPr algn="l">
              <a:lnSpc>
                <a:spcPct val="150000"/>
              </a:lnSpc>
              <a:buClrTx/>
              <a:buSzTx/>
              <a:buFontTx/>
              <a:buNone/>
            </a:pPr>
            <a:r>
              <a:rPr lang="en-US" sz="2000" noProof="0" dirty="0">
                <a:latin typeface="仿宋_GB2312" panose="02010609030101010101" charset="-122"/>
                <a:ea typeface="仿宋_GB2312" panose="02010609030101010101" charset="-122"/>
                <a:cs typeface="仿宋_GB2312" panose="02010609030101010101" charset="-122"/>
                <a:sym typeface="+mn-ea"/>
              </a:rPr>
              <a:t>——尝试错误的操作。幼儿在摆弄物体时有自发的尝试错误性质的操作</a:t>
            </a:r>
            <a:r>
              <a:rPr lang="zh-CN" altLang="en-US" sz="2000" noProof="0" dirty="0">
                <a:latin typeface="仿宋_GB2312" panose="02010609030101010101" charset="-122"/>
                <a:ea typeface="仿宋_GB2312" panose="02010609030101010101" charset="-122"/>
                <a:cs typeface="仿宋_GB2312" panose="02010609030101010101" charset="-122"/>
                <a:sym typeface="+mn-ea"/>
              </a:rPr>
              <a:t>，</a:t>
            </a:r>
            <a:r>
              <a:rPr lang="en-US" sz="2000" noProof="0" dirty="0">
                <a:latin typeface="仿宋_GB2312" panose="02010609030101010101" charset="-122"/>
                <a:ea typeface="仿宋_GB2312" panose="02010609030101010101" charset="-122"/>
                <a:cs typeface="仿宋_GB2312" panose="02010609030101010101" charset="-122"/>
                <a:sym typeface="+mn-ea"/>
              </a:rPr>
              <a:t>经过试误，可能出现“顿悟”从而获得某种学习成果。</a:t>
            </a:r>
            <a:endParaRPr lang="en-US"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5" name="TextBox 4"/>
          <p:cNvSpPr txBox="1"/>
          <p:nvPr/>
        </p:nvSpPr>
        <p:spPr>
          <a:xfrm>
            <a:off x="0" y="195580"/>
            <a:ext cx="4735195" cy="737235"/>
          </a:xfrm>
          <a:prstGeom prst="rect">
            <a:avLst/>
          </a:prstGeom>
          <a:noFill/>
        </p:spPr>
        <p:txBody>
          <a:bodyPr wrap="square" rtlCol="0">
            <a:spAutoFit/>
          </a:bodyPr>
          <a:p>
            <a:pPr lvl="0" algn="l">
              <a:lnSpc>
                <a:spcPct val="150000"/>
              </a:lnSpc>
              <a:buClrTx/>
              <a:buSzTx/>
              <a:buFontTx/>
            </a:pPr>
            <a:r>
              <a:rPr lang="zh-CN" altLang="en-US" sz="2800" noProof="0" dirty="0">
                <a:latin typeface="黑体" panose="02010609060101010101" charset="-122"/>
                <a:ea typeface="黑体" panose="02010609060101010101" charset="-122"/>
                <a:cs typeface="仿宋_GB2312" panose="02010609030101010101" charset="-122"/>
                <a:sym typeface="+mn-ea"/>
              </a:rPr>
              <a:t>一、幼儿学习的主要方式</a:t>
            </a:r>
            <a:endParaRPr lang="zh-CN" altLang="en-US" sz="2800" noProof="0" dirty="0">
              <a:latin typeface="黑体" panose="02010609060101010101" charset="-122"/>
              <a:ea typeface="黑体" panose="02010609060101010101" charset="-122"/>
              <a:cs typeface="仿宋_GB2312" panose="02010609030101010101" charset="-122"/>
              <a:sym typeface="+mn-ea"/>
            </a:endParaRPr>
          </a:p>
        </p:txBody>
      </p:sp>
      <p:sp>
        <p:nvSpPr>
          <p:cNvPr id="12" name="矩形 11"/>
          <p:cNvSpPr/>
          <p:nvPr/>
        </p:nvSpPr>
        <p:spPr>
          <a:xfrm>
            <a:off x="273050" y="1072515"/>
            <a:ext cx="8653145" cy="389826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bwMode="auto">
          <a:xfrm>
            <a:off x="466725" y="1708785"/>
            <a:ext cx="4522470" cy="1938020"/>
          </a:xfrm>
          <a:prstGeom prst="rect">
            <a:avLst/>
          </a:prstGeom>
          <a:noFill/>
        </p:spPr>
        <p:txBody>
          <a:bodyPr wrap="square" rtlCol="0">
            <a:spAutoFit/>
          </a:bodyPr>
          <a:p>
            <a:pPr algn="l">
              <a:lnSpc>
                <a:spcPct val="150000"/>
              </a:lnSpc>
              <a:buClrTx/>
              <a:buSzTx/>
              <a:buFontTx/>
              <a:buNone/>
            </a:pPr>
            <a:r>
              <a:rPr lang="en-US" sz="2000" b="1" noProof="0" dirty="0">
                <a:latin typeface="黑体" panose="02010609060101010101" charset="-122"/>
                <a:ea typeface="黑体" panose="02010609060101010101" charset="-122"/>
                <a:cs typeface="黑体" panose="02010609060101010101" charset="-122"/>
                <a:sym typeface="+mn-ea"/>
              </a:rPr>
              <a:t>3.</a:t>
            </a:r>
            <a:r>
              <a:rPr lang="zh-CN" altLang="en-US" sz="2000" b="1" noProof="0" dirty="0">
                <a:latin typeface="黑体" panose="02010609060101010101" charset="-122"/>
                <a:ea typeface="黑体" panose="02010609060101010101" charset="-122"/>
                <a:cs typeface="黑体" panose="02010609060101010101" charset="-122"/>
                <a:sym typeface="+mn-ea"/>
              </a:rPr>
              <a:t>语言理解的</a:t>
            </a:r>
            <a:r>
              <a:rPr lang="zh-CN" altLang="en-US" sz="2000" b="1" noProof="0" dirty="0">
                <a:latin typeface="黑体" panose="02010609060101010101" charset="-122"/>
                <a:ea typeface="黑体" panose="02010609060101010101" charset="-122"/>
                <a:cs typeface="黑体" panose="02010609060101010101" charset="-122"/>
                <a:sym typeface="+mn-ea"/>
              </a:rPr>
              <a:t>学习</a:t>
            </a:r>
            <a:endParaRPr lang="zh-CN" altLang="en-US" sz="2000" b="1" noProof="0" dirty="0">
              <a:latin typeface="黑体" panose="02010609060101010101" charset="-122"/>
              <a:ea typeface="黑体" panose="02010609060101010101" charset="-122"/>
              <a:cs typeface="黑体" panose="02010609060101010101" charset="-122"/>
              <a:sym typeface="+mn-ea"/>
            </a:endParaRPr>
          </a:p>
          <a:p>
            <a:pPr algn="l">
              <a:lnSpc>
                <a:spcPct val="150000"/>
              </a:lnSpc>
              <a:buClrTx/>
              <a:buSzTx/>
              <a:buFontTx/>
              <a:buNone/>
            </a:pPr>
            <a:r>
              <a:rPr sz="2000" noProof="0" dirty="0">
                <a:latin typeface="仿宋_GB2312" panose="02010609030101010101" charset="-122"/>
                <a:ea typeface="仿宋_GB2312" panose="02010609030101010101" charset="-122"/>
                <a:cs typeface="仿宋_GB2312" panose="02010609030101010101" charset="-122"/>
                <a:sym typeface="+mn-ea"/>
              </a:rPr>
              <a:t>    在成人的讲解和指导下习得行为与态度。语言理解学习的方式主要包括倾听、提问和对话等。</a:t>
            </a:r>
            <a:endParaRPr sz="2000" noProof="0" dirty="0">
              <a:latin typeface="仿宋_GB2312" panose="02010609030101010101" charset="-122"/>
              <a:ea typeface="仿宋_GB2312" panose="02010609030101010101" charset="-122"/>
              <a:cs typeface="仿宋_GB2312" panose="02010609030101010101" charset="-122"/>
              <a:sym typeface="+mn-ea"/>
            </a:endParaRPr>
          </a:p>
        </p:txBody>
      </p:sp>
      <p:pic>
        <p:nvPicPr>
          <p:cNvPr id="4" name="图片 3"/>
          <p:cNvPicPr>
            <a:picLocks noChangeAspect="1"/>
          </p:cNvPicPr>
          <p:nvPr/>
        </p:nvPicPr>
        <p:blipFill>
          <a:blip r:embed="rId1"/>
          <a:stretch>
            <a:fillRect/>
          </a:stretch>
        </p:blipFill>
        <p:spPr>
          <a:xfrm>
            <a:off x="5076190" y="1707515"/>
            <a:ext cx="3549015" cy="2505075"/>
          </a:xfrm>
          <a:prstGeom prst="rect">
            <a:avLst/>
          </a:prstGeom>
        </p:spPr>
      </p:pic>
      <p:sp>
        <p:nvSpPr>
          <p:cNvPr id="5" name="TextBox 4"/>
          <p:cNvSpPr txBox="1"/>
          <p:nvPr/>
        </p:nvSpPr>
        <p:spPr>
          <a:xfrm>
            <a:off x="0" y="195580"/>
            <a:ext cx="4735195" cy="737235"/>
          </a:xfrm>
          <a:prstGeom prst="rect">
            <a:avLst/>
          </a:prstGeom>
          <a:noFill/>
        </p:spPr>
        <p:txBody>
          <a:bodyPr wrap="square" rtlCol="0">
            <a:spAutoFit/>
          </a:bodyPr>
          <a:p>
            <a:pPr lvl="0" algn="l">
              <a:lnSpc>
                <a:spcPct val="150000"/>
              </a:lnSpc>
              <a:buClrTx/>
              <a:buSzTx/>
              <a:buFontTx/>
            </a:pPr>
            <a:r>
              <a:rPr lang="zh-CN" altLang="en-US" sz="2800" noProof="0" dirty="0">
                <a:latin typeface="黑体" panose="02010609060101010101" charset="-122"/>
                <a:ea typeface="黑体" panose="02010609060101010101" charset="-122"/>
                <a:cs typeface="仿宋_GB2312" panose="02010609030101010101" charset="-122"/>
                <a:sym typeface="+mn-ea"/>
              </a:rPr>
              <a:t>一、幼儿学习的主要方式</a:t>
            </a:r>
            <a:endParaRPr lang="zh-CN" altLang="en-US" sz="2800" noProof="0" dirty="0">
              <a:latin typeface="黑体" panose="02010609060101010101" charset="-122"/>
              <a:ea typeface="黑体" panose="02010609060101010101" charset="-122"/>
              <a:cs typeface="仿宋_GB2312" panose="02010609030101010101" charset="-122"/>
              <a:sym typeface="+mn-ea"/>
            </a:endParaRPr>
          </a:p>
        </p:txBody>
      </p:sp>
      <p:sp>
        <p:nvSpPr>
          <p:cNvPr id="12" name="矩形 11"/>
          <p:cNvSpPr/>
          <p:nvPr/>
        </p:nvSpPr>
        <p:spPr>
          <a:xfrm>
            <a:off x="273050" y="1072515"/>
            <a:ext cx="8653145" cy="389826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bwMode="auto">
          <a:xfrm>
            <a:off x="466725" y="1563370"/>
            <a:ext cx="4554855" cy="1938020"/>
          </a:xfrm>
          <a:prstGeom prst="rect">
            <a:avLst/>
          </a:prstGeom>
          <a:noFill/>
        </p:spPr>
        <p:txBody>
          <a:bodyPr wrap="square" rtlCol="0">
            <a:spAutoFit/>
          </a:bodyPr>
          <a:p>
            <a:pPr algn="l">
              <a:lnSpc>
                <a:spcPct val="150000"/>
              </a:lnSpc>
              <a:buClrTx/>
              <a:buSzTx/>
              <a:buFontTx/>
              <a:buNone/>
            </a:pPr>
            <a:r>
              <a:rPr lang="en-US" sz="2000" b="1" noProof="0" dirty="0">
                <a:latin typeface="黑体" panose="02010609060101010101" charset="-122"/>
                <a:ea typeface="黑体" panose="02010609060101010101" charset="-122"/>
                <a:cs typeface="黑体" panose="02010609060101010101" charset="-122"/>
                <a:sym typeface="+mn-ea"/>
              </a:rPr>
              <a:t>4.</a:t>
            </a:r>
            <a:r>
              <a:rPr lang="zh-CN" altLang="en-US" sz="2000" b="1" noProof="0" dirty="0">
                <a:latin typeface="黑体" panose="02010609060101010101" charset="-122"/>
                <a:ea typeface="黑体" panose="02010609060101010101" charset="-122"/>
                <a:cs typeface="黑体" panose="02010609060101010101" charset="-122"/>
                <a:sym typeface="+mn-ea"/>
              </a:rPr>
              <a:t>综合性学习方式</a:t>
            </a:r>
            <a:endParaRPr lang="zh-CN" altLang="en-US" sz="2000" b="1" noProof="0" dirty="0">
              <a:latin typeface="黑体" panose="02010609060101010101" charset="-122"/>
              <a:ea typeface="黑体" panose="02010609060101010101" charset="-122"/>
              <a:cs typeface="黑体" panose="02010609060101010101" charset="-122"/>
              <a:sym typeface="+mn-ea"/>
            </a:endParaRPr>
          </a:p>
          <a:p>
            <a:pPr algn="l">
              <a:lnSpc>
                <a:spcPct val="150000"/>
              </a:lnSpc>
              <a:buClrTx/>
              <a:buSzTx/>
              <a:buFontTx/>
              <a:buNone/>
            </a:pPr>
            <a:r>
              <a:rPr sz="2000" noProof="0" dirty="0">
                <a:latin typeface="仿宋_GB2312" panose="02010609030101010101" charset="-122"/>
                <a:ea typeface="仿宋_GB2312" panose="02010609030101010101" charset="-122"/>
                <a:cs typeface="仿宋_GB2312" panose="02010609030101010101" charset="-122"/>
                <a:sym typeface="+mn-ea"/>
              </a:rPr>
              <a:t>    幼儿的学习方式往往是综合性的。在某种学习活动中兼有几种学习方式，特别是语言、观察和操作学习的结合。</a:t>
            </a:r>
            <a:endParaRPr sz="2000" noProof="0" dirty="0">
              <a:latin typeface="仿宋_GB2312" panose="02010609030101010101" charset="-122"/>
              <a:ea typeface="仿宋_GB2312" panose="02010609030101010101" charset="-122"/>
              <a:cs typeface="仿宋_GB2312" panose="02010609030101010101" charset="-122"/>
              <a:sym typeface="+mn-ea"/>
            </a:endParaRPr>
          </a:p>
        </p:txBody>
      </p:sp>
      <p:pic>
        <p:nvPicPr>
          <p:cNvPr id="4" name="图片 3"/>
          <p:cNvPicPr>
            <a:picLocks noChangeAspect="1"/>
          </p:cNvPicPr>
          <p:nvPr/>
        </p:nvPicPr>
        <p:blipFill>
          <a:blip r:embed="rId1"/>
          <a:stretch>
            <a:fillRect/>
          </a:stretch>
        </p:blipFill>
        <p:spPr>
          <a:xfrm>
            <a:off x="5436235" y="1635760"/>
            <a:ext cx="3246755" cy="2435225"/>
          </a:xfrm>
          <a:prstGeom prst="rect">
            <a:avLst/>
          </a:prstGeom>
        </p:spPr>
      </p:pic>
      <p:sp>
        <p:nvSpPr>
          <p:cNvPr id="5" name="TextBox 4"/>
          <p:cNvSpPr txBox="1"/>
          <p:nvPr/>
        </p:nvSpPr>
        <p:spPr>
          <a:xfrm>
            <a:off x="0" y="195580"/>
            <a:ext cx="4735195" cy="737235"/>
          </a:xfrm>
          <a:prstGeom prst="rect">
            <a:avLst/>
          </a:prstGeom>
          <a:noFill/>
        </p:spPr>
        <p:txBody>
          <a:bodyPr wrap="square" rtlCol="0">
            <a:spAutoFit/>
          </a:bodyPr>
          <a:p>
            <a:pPr lvl="0" algn="l">
              <a:lnSpc>
                <a:spcPct val="150000"/>
              </a:lnSpc>
              <a:buClrTx/>
              <a:buSzTx/>
              <a:buFontTx/>
            </a:pPr>
            <a:r>
              <a:rPr lang="zh-CN" altLang="en-US" sz="2800" noProof="0" dirty="0">
                <a:latin typeface="黑体" panose="02010609060101010101" charset="-122"/>
                <a:ea typeface="黑体" panose="02010609060101010101" charset="-122"/>
                <a:cs typeface="仿宋_GB2312" panose="02010609030101010101" charset="-122"/>
                <a:sym typeface="+mn-ea"/>
              </a:rPr>
              <a:t>一、幼儿学习的主要方式</a:t>
            </a:r>
            <a:endParaRPr lang="zh-CN" altLang="en-US" sz="2800" noProof="0" dirty="0">
              <a:latin typeface="黑体" panose="02010609060101010101" charset="-122"/>
              <a:ea typeface="黑体" panose="02010609060101010101" charset="-122"/>
              <a:cs typeface="仿宋_GB2312" panose="02010609030101010101" charset="-122"/>
              <a:sym typeface="+mn-ea"/>
            </a:endParaRPr>
          </a:p>
        </p:txBody>
      </p:sp>
      <p:sp>
        <p:nvSpPr>
          <p:cNvPr id="12" name="矩形 11"/>
          <p:cNvSpPr/>
          <p:nvPr/>
        </p:nvSpPr>
        <p:spPr>
          <a:xfrm>
            <a:off x="273050" y="1072515"/>
            <a:ext cx="8653145" cy="389826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bwMode="auto">
          <a:xfrm>
            <a:off x="521970" y="1602105"/>
            <a:ext cx="8293100" cy="2861310"/>
          </a:xfrm>
          <a:prstGeom prst="rect">
            <a:avLst/>
          </a:prstGeom>
          <a:noFill/>
        </p:spPr>
        <p:txBody>
          <a:bodyPr wrap="square" rtlCol="0">
            <a:spAutoFit/>
          </a:bodyPr>
          <a:p>
            <a:pPr algn="l">
              <a:lnSpc>
                <a:spcPct val="150000"/>
              </a:lnSpc>
              <a:buClrTx/>
              <a:buSzTx/>
              <a:buFontTx/>
              <a:buNone/>
            </a:pPr>
            <a:r>
              <a:rPr lang="en-US" sz="2000" b="1" noProof="0" dirty="0">
                <a:latin typeface="黑体" panose="02010609060101010101" charset="-122"/>
                <a:ea typeface="黑体" panose="02010609060101010101" charset="-122"/>
                <a:cs typeface="黑体" panose="02010609060101010101" charset="-122"/>
                <a:sym typeface="+mn-ea"/>
              </a:rPr>
              <a:t>5.</a:t>
            </a:r>
            <a:r>
              <a:rPr lang="zh-CN" altLang="en-US" sz="2000" b="1" noProof="0" dirty="0">
                <a:latin typeface="黑体" panose="02010609060101010101" charset="-122"/>
                <a:ea typeface="黑体" panose="02010609060101010101" charset="-122"/>
                <a:cs typeface="黑体" panose="02010609060101010101" charset="-122"/>
                <a:sym typeface="+mn-ea"/>
              </a:rPr>
              <a:t>交往中的学习</a:t>
            </a:r>
            <a:endParaRPr lang="zh-CN" altLang="en-US" sz="2000" b="1" noProof="0" dirty="0">
              <a:latin typeface="仿宋_GB2312" panose="02010609030101010101" charset="-122"/>
              <a:ea typeface="仿宋_GB2312" panose="02010609030101010101" charset="-122"/>
              <a:cs typeface="仿宋_GB2312" panose="02010609030101010101" charset="-122"/>
              <a:sym typeface="+mn-ea"/>
            </a:endParaRPr>
          </a:p>
          <a:p>
            <a:pPr algn="l">
              <a:lnSpc>
                <a:spcPct val="150000"/>
              </a:lnSpc>
              <a:buClrTx/>
              <a:buSzTx/>
              <a:buFontTx/>
              <a:buNone/>
            </a:pPr>
            <a:r>
              <a:rPr sz="2000" noProof="0" dirty="0">
                <a:latin typeface="仿宋_GB2312" panose="02010609030101010101" charset="-122"/>
                <a:ea typeface="仿宋_GB2312" panose="02010609030101010101" charset="-122"/>
                <a:cs typeface="仿宋_GB2312" panose="02010609030101010101" charset="-122"/>
                <a:sym typeface="+mn-ea"/>
              </a:rPr>
              <a:t>      与成人和同伴的交往活动能够促进幼儿多方面的学习与发展：</a:t>
            </a:r>
            <a:endParaRPr sz="2000" noProof="0" dirty="0">
              <a:latin typeface="仿宋_GB2312" panose="02010609030101010101" charset="-122"/>
              <a:ea typeface="仿宋_GB2312" panose="02010609030101010101" charset="-122"/>
              <a:cs typeface="仿宋_GB2312" panose="02010609030101010101" charset="-122"/>
              <a:sym typeface="+mn-ea"/>
            </a:endParaRPr>
          </a:p>
          <a:p>
            <a:pPr algn="l">
              <a:lnSpc>
                <a:spcPct val="150000"/>
              </a:lnSpc>
              <a:buClrTx/>
              <a:buSzTx/>
              <a:buFontTx/>
              <a:buNone/>
            </a:pPr>
            <a:r>
              <a:rPr sz="2000" noProof="0" dirty="0">
                <a:latin typeface="仿宋_GB2312" panose="02010609030101010101" charset="-122"/>
                <a:ea typeface="仿宋_GB2312" panose="02010609030101010101" charset="-122"/>
                <a:cs typeface="仿宋_GB2312" panose="02010609030101010101" charset="-122"/>
                <a:sym typeface="+mn-ea"/>
              </a:rPr>
              <a:t>     </a:t>
            </a:r>
            <a:r>
              <a:rPr sz="2000" b="1" noProof="0" dirty="0">
                <a:latin typeface="仿宋_GB2312" panose="02010609030101010101" charset="-122"/>
                <a:ea typeface="仿宋_GB2312" panose="02010609030101010101" charset="-122"/>
                <a:cs typeface="仿宋_GB2312" panose="02010609030101010101" charset="-122"/>
                <a:sym typeface="+mn-ea"/>
              </a:rPr>
              <a:t> 第一，交往能满足幼儿的认识性动机。</a:t>
            </a:r>
            <a:endParaRPr sz="2000" b="1" noProof="0" dirty="0">
              <a:latin typeface="仿宋_GB2312" panose="02010609030101010101" charset="-122"/>
              <a:ea typeface="仿宋_GB2312" panose="02010609030101010101" charset="-122"/>
              <a:cs typeface="仿宋_GB2312" panose="02010609030101010101" charset="-122"/>
              <a:sym typeface="+mn-ea"/>
            </a:endParaRPr>
          </a:p>
          <a:p>
            <a:pPr algn="l">
              <a:lnSpc>
                <a:spcPct val="150000"/>
              </a:lnSpc>
              <a:buClrTx/>
              <a:buSzTx/>
              <a:buFontTx/>
              <a:buNone/>
            </a:pPr>
            <a:r>
              <a:rPr sz="2000" b="1" noProof="0" dirty="0">
                <a:latin typeface="仿宋_GB2312" panose="02010609030101010101" charset="-122"/>
                <a:ea typeface="仿宋_GB2312" panose="02010609030101010101" charset="-122"/>
                <a:cs typeface="仿宋_GB2312" panose="02010609030101010101" charset="-122"/>
                <a:sym typeface="+mn-ea"/>
              </a:rPr>
              <a:t>      第二，交往能满足幼儿得到认可与支持的需要。</a:t>
            </a:r>
            <a:endParaRPr sz="2000" b="1" noProof="0" dirty="0">
              <a:latin typeface="仿宋_GB2312" panose="02010609030101010101" charset="-122"/>
              <a:ea typeface="仿宋_GB2312" panose="02010609030101010101" charset="-122"/>
              <a:cs typeface="仿宋_GB2312" panose="02010609030101010101" charset="-122"/>
              <a:sym typeface="+mn-ea"/>
            </a:endParaRPr>
          </a:p>
          <a:p>
            <a:pPr algn="l">
              <a:lnSpc>
                <a:spcPct val="150000"/>
              </a:lnSpc>
              <a:buClrTx/>
              <a:buSzTx/>
              <a:buFontTx/>
              <a:buNone/>
            </a:pPr>
            <a:r>
              <a:rPr sz="2000" b="1" noProof="0" dirty="0">
                <a:latin typeface="仿宋_GB2312" panose="02010609030101010101" charset="-122"/>
                <a:ea typeface="仿宋_GB2312" panose="02010609030101010101" charset="-122"/>
                <a:cs typeface="仿宋_GB2312" panose="02010609030101010101" charset="-122"/>
                <a:sym typeface="+mn-ea"/>
              </a:rPr>
              <a:t>      第三，促进幼儿自我意识的生成。</a:t>
            </a:r>
            <a:endParaRPr sz="2000" b="1" noProof="0" dirty="0">
              <a:latin typeface="仿宋_GB2312" panose="02010609030101010101" charset="-122"/>
              <a:ea typeface="仿宋_GB2312" panose="02010609030101010101" charset="-122"/>
              <a:cs typeface="仿宋_GB2312" panose="02010609030101010101" charset="-122"/>
              <a:sym typeface="+mn-ea"/>
            </a:endParaRPr>
          </a:p>
          <a:p>
            <a:pPr algn="l">
              <a:lnSpc>
                <a:spcPct val="150000"/>
              </a:lnSpc>
              <a:buClrTx/>
              <a:buSzTx/>
              <a:buFontTx/>
              <a:buNone/>
            </a:pPr>
            <a:r>
              <a:rPr sz="2000" b="1" noProof="0" dirty="0">
                <a:latin typeface="仿宋_GB2312" panose="02010609030101010101" charset="-122"/>
                <a:ea typeface="仿宋_GB2312" panose="02010609030101010101" charset="-122"/>
                <a:cs typeface="仿宋_GB2312" panose="02010609030101010101" charset="-122"/>
                <a:sym typeface="+mn-ea"/>
              </a:rPr>
              <a:t>      第四，交往促进幼儿主动性和创造性的发展</a:t>
            </a:r>
            <a:endParaRPr sz="2000" b="1" noProof="0" dirty="0">
              <a:latin typeface="仿宋_GB2312" panose="02010609030101010101" charset="-122"/>
              <a:ea typeface="仿宋_GB2312" panose="02010609030101010101" charset="-122"/>
              <a:cs typeface="仿宋_GB2312" panose="02010609030101010101" charset="-122"/>
              <a:sym typeface="+mn-ea"/>
            </a:endParaRPr>
          </a:p>
        </p:txBody>
      </p:sp>
      <p:sp>
        <p:nvSpPr>
          <p:cNvPr id="5" name="TextBox 4"/>
          <p:cNvSpPr txBox="1"/>
          <p:nvPr/>
        </p:nvSpPr>
        <p:spPr>
          <a:xfrm>
            <a:off x="0" y="195580"/>
            <a:ext cx="4735195" cy="737235"/>
          </a:xfrm>
          <a:prstGeom prst="rect">
            <a:avLst/>
          </a:prstGeom>
          <a:noFill/>
        </p:spPr>
        <p:txBody>
          <a:bodyPr wrap="square" rtlCol="0">
            <a:spAutoFit/>
          </a:bodyPr>
          <a:p>
            <a:pPr lvl="0" algn="l">
              <a:lnSpc>
                <a:spcPct val="150000"/>
              </a:lnSpc>
              <a:buClrTx/>
              <a:buSzTx/>
              <a:buFontTx/>
            </a:pPr>
            <a:r>
              <a:rPr lang="zh-CN" altLang="en-US" sz="2800" noProof="0" dirty="0">
                <a:latin typeface="黑体" panose="02010609060101010101" charset="-122"/>
                <a:ea typeface="黑体" panose="02010609060101010101" charset="-122"/>
                <a:cs typeface="仿宋_GB2312" panose="02010609030101010101" charset="-122"/>
                <a:sym typeface="+mn-ea"/>
              </a:rPr>
              <a:t>一、幼儿学习的主要方式</a:t>
            </a:r>
            <a:endParaRPr lang="zh-CN" altLang="en-US" sz="2800" noProof="0" dirty="0">
              <a:latin typeface="黑体" panose="02010609060101010101" charset="-122"/>
              <a:ea typeface="黑体" panose="02010609060101010101" charset="-122"/>
              <a:cs typeface="仿宋_GB2312" panose="02010609030101010101" charset="-122"/>
              <a:sym typeface="+mn-ea"/>
            </a:endParaRPr>
          </a:p>
        </p:txBody>
      </p:sp>
      <p:sp>
        <p:nvSpPr>
          <p:cNvPr id="12" name="矩形 11"/>
          <p:cNvSpPr/>
          <p:nvPr/>
        </p:nvSpPr>
        <p:spPr>
          <a:xfrm>
            <a:off x="273050" y="1072515"/>
            <a:ext cx="8653145" cy="389826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bwMode="auto">
          <a:xfrm>
            <a:off x="539750" y="1491615"/>
            <a:ext cx="4427220" cy="1938020"/>
          </a:xfrm>
          <a:prstGeom prst="rect">
            <a:avLst/>
          </a:prstGeom>
          <a:noFill/>
        </p:spPr>
        <p:txBody>
          <a:bodyPr wrap="square" rtlCol="0">
            <a:spAutoFit/>
          </a:bodyPr>
          <a:p>
            <a:pPr algn="l">
              <a:lnSpc>
                <a:spcPct val="150000"/>
              </a:lnSpc>
              <a:buClrTx/>
              <a:buSzTx/>
              <a:buFontTx/>
              <a:buNone/>
            </a:pPr>
            <a:r>
              <a:rPr lang="en-US" sz="2000" b="1" noProof="0" dirty="0">
                <a:latin typeface="黑体" panose="02010609060101010101" charset="-122"/>
                <a:ea typeface="黑体" panose="02010609060101010101" charset="-122"/>
                <a:cs typeface="黑体" panose="02010609060101010101" charset="-122"/>
                <a:sym typeface="+mn-ea"/>
              </a:rPr>
              <a:t>6.</a:t>
            </a:r>
            <a:r>
              <a:rPr lang="zh-CN" altLang="en-US" sz="2000" b="1" noProof="0" dirty="0">
                <a:latin typeface="黑体" panose="02010609060101010101" charset="-122"/>
                <a:ea typeface="黑体" panose="02010609060101010101" charset="-122"/>
                <a:cs typeface="黑体" panose="02010609060101010101" charset="-122"/>
                <a:sym typeface="+mn-ea"/>
              </a:rPr>
              <a:t>游戏活动</a:t>
            </a:r>
            <a:endParaRPr lang="zh-CN" altLang="en-US" sz="2000" b="1" noProof="0" dirty="0">
              <a:latin typeface="黑体" panose="02010609060101010101" charset="-122"/>
              <a:ea typeface="黑体" panose="02010609060101010101" charset="-122"/>
              <a:cs typeface="黑体" panose="02010609060101010101" charset="-122"/>
              <a:sym typeface="+mn-ea"/>
            </a:endParaRPr>
          </a:p>
          <a:p>
            <a:pPr algn="l">
              <a:lnSpc>
                <a:spcPct val="150000"/>
              </a:lnSpc>
              <a:buClrTx/>
              <a:buSzTx/>
              <a:buFontTx/>
              <a:buNone/>
            </a:pPr>
            <a:r>
              <a:rPr sz="2000" noProof="0" dirty="0">
                <a:latin typeface="仿宋_GB2312" panose="02010609030101010101" charset="-122"/>
                <a:ea typeface="仿宋_GB2312" panose="02010609030101010101" charset="-122"/>
                <a:cs typeface="仿宋_GB2312" panose="02010609030101010101" charset="-122"/>
                <a:sym typeface="+mn-ea"/>
              </a:rPr>
              <a:t>      游戏是符合幼儿年龄特点的一种独特的活动形式，在幼儿教育过程中占据着举足轻重的地位。</a:t>
            </a:r>
            <a:endParaRPr sz="2000" noProof="0" dirty="0">
              <a:latin typeface="仿宋_GB2312" panose="02010609030101010101" charset="-122"/>
              <a:ea typeface="仿宋_GB2312" panose="02010609030101010101" charset="-122"/>
              <a:cs typeface="仿宋_GB2312" panose="02010609030101010101" charset="-122"/>
              <a:sym typeface="+mn-ea"/>
            </a:endParaRPr>
          </a:p>
        </p:txBody>
      </p:sp>
      <p:pic>
        <p:nvPicPr>
          <p:cNvPr id="4" name="图片 3"/>
          <p:cNvPicPr>
            <a:picLocks noChangeAspect="1"/>
          </p:cNvPicPr>
          <p:nvPr/>
        </p:nvPicPr>
        <p:blipFill>
          <a:blip r:embed="rId1"/>
          <a:stretch>
            <a:fillRect/>
          </a:stretch>
        </p:blipFill>
        <p:spPr>
          <a:xfrm>
            <a:off x="5219700" y="1287780"/>
            <a:ext cx="3067050" cy="2931160"/>
          </a:xfrm>
          <a:prstGeom prst="rect">
            <a:avLst/>
          </a:prstGeom>
        </p:spPr>
      </p:pic>
      <p:sp>
        <p:nvSpPr>
          <p:cNvPr id="5" name="TextBox 4"/>
          <p:cNvSpPr txBox="1"/>
          <p:nvPr/>
        </p:nvSpPr>
        <p:spPr>
          <a:xfrm>
            <a:off x="0" y="195580"/>
            <a:ext cx="4735195" cy="737235"/>
          </a:xfrm>
          <a:prstGeom prst="rect">
            <a:avLst/>
          </a:prstGeom>
          <a:noFill/>
        </p:spPr>
        <p:txBody>
          <a:bodyPr wrap="square" rtlCol="0">
            <a:spAutoFit/>
          </a:bodyPr>
          <a:p>
            <a:pPr lvl="0" algn="l">
              <a:lnSpc>
                <a:spcPct val="150000"/>
              </a:lnSpc>
              <a:buClrTx/>
              <a:buSzTx/>
              <a:buFontTx/>
            </a:pPr>
            <a:r>
              <a:rPr lang="zh-CN" altLang="en-US" sz="2800" noProof="0" dirty="0">
                <a:latin typeface="黑体" panose="02010609060101010101" charset="-122"/>
                <a:ea typeface="黑体" panose="02010609060101010101" charset="-122"/>
                <a:cs typeface="仿宋_GB2312" panose="02010609030101010101" charset="-122"/>
                <a:sym typeface="+mn-ea"/>
              </a:rPr>
              <a:t>一、幼儿学习的主要方式</a:t>
            </a:r>
            <a:endParaRPr lang="zh-CN" altLang="en-US" sz="2800" noProof="0" dirty="0">
              <a:latin typeface="黑体" panose="02010609060101010101" charset="-122"/>
              <a:ea typeface="黑体" panose="02010609060101010101" charset="-122"/>
              <a:cs typeface="仿宋_GB2312" panose="02010609030101010101" charset="-122"/>
              <a:sym typeface="+mn-ea"/>
            </a:endParaRPr>
          </a:p>
        </p:txBody>
      </p:sp>
      <p:sp>
        <p:nvSpPr>
          <p:cNvPr id="12" name="矩形 11"/>
          <p:cNvSpPr/>
          <p:nvPr/>
        </p:nvSpPr>
        <p:spPr>
          <a:xfrm>
            <a:off x="273050" y="1072515"/>
            <a:ext cx="8653145" cy="389826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bwMode="auto">
          <a:xfrm>
            <a:off x="435610" y="1616710"/>
            <a:ext cx="3851275" cy="2676525"/>
          </a:xfrm>
          <a:prstGeom prst="rect">
            <a:avLst/>
          </a:prstGeom>
          <a:noFill/>
        </p:spPr>
        <p:txBody>
          <a:bodyPr wrap="square" rtlCol="0">
            <a:spAutoFit/>
          </a:bodyPr>
          <a:p>
            <a:pPr>
              <a:lnSpc>
                <a:spcPct val="12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 </a:t>
            </a:r>
            <a:r>
              <a:rPr lang="en-US" altLang="zh-CN" sz="2000" b="1" noProof="0" dirty="0">
                <a:latin typeface="仿宋_GB2312" panose="02010609030101010101" charset="-122"/>
                <a:ea typeface="仿宋_GB2312" panose="02010609030101010101" charset="-122"/>
                <a:cs typeface="仿宋_GB2312" panose="02010609030101010101" charset="-122"/>
                <a:sym typeface="+mn-ea"/>
              </a:rPr>
              <a:t>1．主动性  </a:t>
            </a:r>
            <a:endParaRPr lang="en-US" altLang="zh-CN" sz="2000" b="1" noProof="0" dirty="0">
              <a:latin typeface="仿宋_GB2312" panose="02010609030101010101" charset="-122"/>
              <a:ea typeface="仿宋_GB2312" panose="02010609030101010101" charset="-122"/>
              <a:cs typeface="仿宋_GB2312" panose="02010609030101010101" charset="-122"/>
              <a:sym typeface="+mn-ea"/>
            </a:endParaRPr>
          </a:p>
          <a:p>
            <a:pPr>
              <a:lnSpc>
                <a:spcPct val="120000"/>
              </a:lnSpc>
              <a:buClrTx/>
              <a:buSzTx/>
              <a:buFontTx/>
            </a:pPr>
            <a:r>
              <a:rPr lang="en-US" altLang="zh-CN" sz="2000" b="1" noProof="0" dirty="0">
                <a:latin typeface="仿宋_GB2312" panose="02010609030101010101" charset="-122"/>
                <a:ea typeface="仿宋_GB2312" panose="02010609030101010101" charset="-122"/>
                <a:cs typeface="仿宋_GB2312" panose="02010609030101010101" charset="-122"/>
                <a:sym typeface="+mn-ea"/>
              </a:rPr>
              <a:t> 2．从兴趣出发的学习积极性</a:t>
            </a:r>
            <a:endParaRPr lang="en-US" altLang="zh-CN" sz="2000" b="1" noProof="0" dirty="0">
              <a:latin typeface="仿宋_GB2312" panose="02010609030101010101" charset="-122"/>
              <a:ea typeface="仿宋_GB2312" panose="02010609030101010101" charset="-122"/>
              <a:cs typeface="仿宋_GB2312" panose="02010609030101010101" charset="-122"/>
              <a:sym typeface="+mn-ea"/>
            </a:endParaRPr>
          </a:p>
          <a:p>
            <a:pPr>
              <a:lnSpc>
                <a:spcPct val="120000"/>
              </a:lnSpc>
              <a:buClrTx/>
              <a:buSzTx/>
              <a:buFontTx/>
            </a:pPr>
            <a:r>
              <a:rPr lang="en-US" altLang="zh-CN" sz="2000" b="1" noProof="0" dirty="0">
                <a:latin typeface="仿宋_GB2312" panose="02010609030101010101" charset="-122"/>
                <a:ea typeface="仿宋_GB2312" panose="02010609030101010101" charset="-122"/>
                <a:cs typeface="仿宋_GB2312" panose="02010609030101010101" charset="-122"/>
                <a:sym typeface="+mn-ea"/>
              </a:rPr>
              <a:t> 3．无意性和内隐性</a:t>
            </a:r>
            <a:endParaRPr lang="en-US" altLang="zh-CN" sz="2000" b="1" noProof="0" dirty="0">
              <a:latin typeface="仿宋_GB2312" panose="02010609030101010101" charset="-122"/>
              <a:ea typeface="仿宋_GB2312" panose="02010609030101010101" charset="-122"/>
              <a:cs typeface="仿宋_GB2312" panose="02010609030101010101" charset="-122"/>
              <a:sym typeface="+mn-ea"/>
            </a:endParaRPr>
          </a:p>
          <a:p>
            <a:pPr>
              <a:lnSpc>
                <a:spcPct val="120000"/>
              </a:lnSpc>
              <a:buClrTx/>
              <a:buSzTx/>
              <a:buFontTx/>
            </a:pPr>
            <a:r>
              <a:rPr lang="en-US" altLang="zh-CN" sz="2000" b="1" noProof="0" dirty="0">
                <a:latin typeface="仿宋_GB2312" panose="02010609030101010101" charset="-122"/>
                <a:ea typeface="仿宋_GB2312" panose="02010609030101010101" charset="-122"/>
                <a:cs typeface="仿宋_GB2312" panose="02010609030101010101" charset="-122"/>
                <a:sym typeface="+mn-ea"/>
              </a:rPr>
              <a:t> 4．经验和体验作用的显著</a:t>
            </a:r>
            <a:endParaRPr lang="en-US" altLang="zh-CN" sz="2000" b="1" noProof="0" dirty="0">
              <a:latin typeface="仿宋_GB2312" panose="02010609030101010101" charset="-122"/>
              <a:ea typeface="仿宋_GB2312" panose="02010609030101010101" charset="-122"/>
              <a:cs typeface="仿宋_GB2312" panose="02010609030101010101" charset="-122"/>
              <a:sym typeface="+mn-ea"/>
            </a:endParaRPr>
          </a:p>
          <a:p>
            <a:pPr>
              <a:lnSpc>
                <a:spcPct val="120000"/>
              </a:lnSpc>
              <a:buClrTx/>
              <a:buSzTx/>
              <a:buFontTx/>
            </a:pPr>
            <a:r>
              <a:rPr lang="en-US" altLang="zh-CN" sz="2000" b="1" noProof="0" dirty="0">
                <a:latin typeface="仿宋_GB2312" panose="02010609030101010101" charset="-122"/>
                <a:ea typeface="仿宋_GB2312" panose="02010609030101010101" charset="-122"/>
                <a:cs typeface="仿宋_GB2312" panose="02010609030101010101" charset="-122"/>
                <a:sym typeface="+mn-ea"/>
              </a:rPr>
              <a:t> 5．语言指导下的直观形象性</a:t>
            </a:r>
            <a:endParaRPr lang="en-US" altLang="zh-CN" sz="2000" b="1" noProof="0" dirty="0">
              <a:latin typeface="仿宋_GB2312" panose="02010609030101010101" charset="-122"/>
              <a:ea typeface="仿宋_GB2312" panose="02010609030101010101" charset="-122"/>
              <a:cs typeface="仿宋_GB2312" panose="02010609030101010101" charset="-122"/>
              <a:sym typeface="+mn-ea"/>
            </a:endParaRPr>
          </a:p>
          <a:p>
            <a:pPr>
              <a:lnSpc>
                <a:spcPct val="120000"/>
              </a:lnSpc>
              <a:buClrTx/>
              <a:buSzTx/>
              <a:buFontTx/>
            </a:pPr>
            <a:r>
              <a:rPr lang="en-US" altLang="zh-CN" sz="2000" b="1" noProof="0" dirty="0">
                <a:latin typeface="仿宋_GB2312" panose="02010609030101010101" charset="-122"/>
                <a:ea typeface="仿宋_GB2312" panose="02010609030101010101" charset="-122"/>
                <a:cs typeface="仿宋_GB2312" panose="02010609030101010101" charset="-122"/>
                <a:sym typeface="+mn-ea"/>
              </a:rPr>
              <a:t> 6．对环境的极大依赖性</a:t>
            </a:r>
            <a:endParaRPr lang="en-US" altLang="zh-CN" sz="2000" b="1" noProof="0" dirty="0">
              <a:latin typeface="仿宋_GB2312" panose="02010609030101010101" charset="-122"/>
              <a:ea typeface="仿宋_GB2312" panose="02010609030101010101" charset="-122"/>
              <a:cs typeface="仿宋_GB2312" panose="02010609030101010101" charset="-122"/>
              <a:sym typeface="+mn-ea"/>
            </a:endParaRPr>
          </a:p>
          <a:p>
            <a:pPr>
              <a:lnSpc>
                <a:spcPct val="120000"/>
              </a:lnSpc>
              <a:buClrTx/>
              <a:buSzTx/>
              <a:buFontTx/>
            </a:pPr>
            <a:r>
              <a:rPr lang="en-US" altLang="zh-CN" sz="2000" b="1" noProof="0" dirty="0">
                <a:latin typeface="仿宋_GB2312" panose="02010609030101010101" charset="-122"/>
                <a:ea typeface="仿宋_GB2312" panose="02010609030101010101" charset="-122"/>
                <a:cs typeface="仿宋_GB2312" panose="02010609030101010101" charset="-122"/>
                <a:sym typeface="+mn-ea"/>
              </a:rPr>
              <a:t> 7．个别差异性</a:t>
            </a:r>
            <a:endParaRPr lang="en-US" altLang="zh-CN" sz="2000" b="1" noProof="0" dirty="0">
              <a:latin typeface="仿宋_GB2312" panose="02010609030101010101" charset="-122"/>
              <a:ea typeface="仿宋_GB2312" panose="02010609030101010101" charset="-122"/>
              <a:cs typeface="仿宋_GB2312" panose="02010609030101010101" charset="-122"/>
              <a:sym typeface="+mn-ea"/>
            </a:endParaRPr>
          </a:p>
        </p:txBody>
      </p:sp>
      <p:pic>
        <p:nvPicPr>
          <p:cNvPr id="2" name="图片 1"/>
          <p:cNvPicPr>
            <a:picLocks noChangeAspect="1"/>
          </p:cNvPicPr>
          <p:nvPr/>
        </p:nvPicPr>
        <p:blipFill>
          <a:blip r:embed="rId1"/>
          <a:stretch>
            <a:fillRect/>
          </a:stretch>
        </p:blipFill>
        <p:spPr>
          <a:xfrm>
            <a:off x="4566920" y="1637030"/>
            <a:ext cx="4028440" cy="2679065"/>
          </a:xfrm>
          <a:prstGeom prst="rect">
            <a:avLst/>
          </a:prstGeom>
        </p:spPr>
      </p:pic>
      <p:sp>
        <p:nvSpPr>
          <p:cNvPr id="4" name="文本框 3"/>
          <p:cNvSpPr txBox="1"/>
          <p:nvPr/>
        </p:nvSpPr>
        <p:spPr>
          <a:xfrm>
            <a:off x="8890" y="261620"/>
            <a:ext cx="6291580" cy="521970"/>
          </a:xfrm>
          <a:prstGeom prst="rect">
            <a:avLst/>
          </a:prstGeom>
          <a:noFill/>
        </p:spPr>
        <p:txBody>
          <a:bodyPr wrap="square" rtlCol="0">
            <a:spAutoFit/>
          </a:bodyPr>
          <a:p>
            <a:r>
              <a:rPr lang="zh-CN" altLang="en-US" sz="2800" noProof="0" dirty="0">
                <a:latin typeface="黑体" panose="02010609060101010101" charset="-122"/>
                <a:ea typeface="黑体" panose="02010609060101010101" charset="-122"/>
                <a:cs typeface="黑体" panose="02010609060101010101" charset="-122"/>
                <a:sym typeface="+mn-ea"/>
              </a:rPr>
              <a:t>二</a:t>
            </a:r>
            <a:r>
              <a:rPr lang="en-US" altLang="zh-CN" sz="2800" noProof="0" dirty="0">
                <a:latin typeface="黑体" panose="02010609060101010101" charset="-122"/>
                <a:ea typeface="黑体" panose="02010609060101010101" charset="-122"/>
                <a:cs typeface="黑体" panose="02010609060101010101" charset="-122"/>
                <a:sym typeface="+mn-ea"/>
              </a:rPr>
              <a:t>、幼儿学习的主要特点</a:t>
            </a:r>
            <a:endParaRPr lang="zh-CN" altLang="en-US" sz="2800"/>
          </a:p>
        </p:txBody>
      </p:sp>
      <p:sp>
        <p:nvSpPr>
          <p:cNvPr id="12" name="矩形 11"/>
          <p:cNvSpPr/>
          <p:nvPr/>
        </p:nvSpPr>
        <p:spPr>
          <a:xfrm>
            <a:off x="273050" y="1072515"/>
            <a:ext cx="8653145" cy="389826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26770" y="1995170"/>
            <a:ext cx="4290060" cy="1753235"/>
          </a:xfrm>
          <a:prstGeom prst="rect">
            <a:avLst/>
          </a:prstGeom>
          <a:noFill/>
        </p:spPr>
        <p:txBody>
          <a:bodyPr wrap="square" rtlCol="0">
            <a:spAutoFit/>
          </a:bodyPr>
          <a:p>
            <a:pPr>
              <a:lnSpc>
                <a:spcPct val="180000"/>
              </a:lnSpc>
            </a:pPr>
            <a:r>
              <a:rPr lang="zh-CN" altLang="en-US" sz="2000">
                <a:latin typeface="微软雅黑" panose="020B0503020204020204" charset="-122"/>
                <a:ea typeface="微软雅黑" panose="020B0503020204020204" charset="-122"/>
                <a:cs typeface="微软雅黑" panose="020B0503020204020204" charset="-122"/>
              </a:rPr>
              <a:t>1．用案例说明3</a:t>
            </a:r>
            <a:r>
              <a:rPr lang="zh-CN" altLang="en-US" sz="2000">
                <a:latin typeface="宋体" panose="02010600030101010101" pitchFamily="2" charset="-122"/>
                <a:ea typeface="宋体" panose="02010600030101010101" pitchFamily="2"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6岁幼儿的主要学习方式。</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80000"/>
              </a:lnSpc>
            </a:pPr>
            <a:r>
              <a:rPr lang="zh-CN" altLang="en-US" sz="2000">
                <a:latin typeface="微软雅黑" panose="020B0503020204020204" charset="-122"/>
                <a:ea typeface="微软雅黑" panose="020B0503020204020204" charset="-122"/>
                <a:cs typeface="微软雅黑" panose="020B0503020204020204" charset="-122"/>
              </a:rPr>
              <a:t>2．简述3</a:t>
            </a:r>
            <a:r>
              <a:rPr lang="zh-CN" altLang="en-US" sz="2000">
                <a:latin typeface="宋体" panose="02010600030101010101" pitchFamily="2" charset="-122"/>
                <a:ea typeface="宋体" panose="02010600030101010101" pitchFamily="2"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6岁幼儿学习的主要特点。</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12" name="矩形 11"/>
          <p:cNvSpPr/>
          <p:nvPr/>
        </p:nvSpPr>
        <p:spPr>
          <a:xfrm>
            <a:off x="323850" y="1203960"/>
            <a:ext cx="8215630"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pic>
        <p:nvPicPr>
          <p:cNvPr id="5" name="图片 4" descr="2ebc295e287733aab53f5ad247797779"/>
          <p:cNvPicPr>
            <a:picLocks noChangeAspect="1"/>
          </p:cNvPicPr>
          <p:nvPr/>
        </p:nvPicPr>
        <p:blipFill>
          <a:blip r:embed="rId1"/>
          <a:srcRect l="19333" t="17406" r="45365" b="40958"/>
          <a:stretch>
            <a:fillRect/>
          </a:stretch>
        </p:blipFill>
        <p:spPr>
          <a:xfrm>
            <a:off x="5579110" y="1491615"/>
            <a:ext cx="2499360" cy="2947670"/>
          </a:xfrm>
          <a:custGeom>
            <a:avLst/>
            <a:gdLst/>
            <a:ahLst/>
            <a:cxnLst>
              <a:cxn ang="3">
                <a:pos x="hc" y="t"/>
              </a:cxn>
              <a:cxn ang="cd2">
                <a:pos x="l" y="vc"/>
              </a:cxn>
              <a:cxn ang="cd4">
                <a:pos x="hc" y="b"/>
              </a:cxn>
              <a:cxn ang="0">
                <a:pos x="r" y="vc"/>
              </a:cxn>
            </a:cxnLst>
            <a:rect l="l" t="t" r="r" b="b"/>
            <a:pathLst>
              <a:path w="3389" h="3997">
                <a:moveTo>
                  <a:pt x="0" y="0"/>
                </a:moveTo>
                <a:lnTo>
                  <a:pt x="3389" y="0"/>
                </a:lnTo>
                <a:lnTo>
                  <a:pt x="3389" y="3997"/>
                </a:lnTo>
                <a:lnTo>
                  <a:pt x="0" y="3997"/>
                </a:lnTo>
                <a:lnTo>
                  <a:pt x="0" y="0"/>
                </a:lnTo>
                <a:close/>
              </a:path>
            </a:pathLst>
          </a:custGeom>
          <a:effectLst>
            <a:outerShdw blurRad="88900" dist="76200" dir="8100000" algn="tr" rotWithShape="0">
              <a:prstClr val="black">
                <a:alpha val="40000"/>
              </a:prstClr>
            </a:outerShdw>
          </a:effectLst>
        </p:spPr>
      </p:pic>
      <p:sp>
        <p:nvSpPr>
          <p:cNvPr id="3" name="Title 2"/>
          <p:cNvSpPr>
            <a:spLocks noGrp="1"/>
          </p:cNvSpPr>
          <p:nvPr>
            <p:ph type="title"/>
          </p:nvPr>
        </p:nvSpPr>
        <p:spPr>
          <a:xfrm>
            <a:off x="35560" y="51435"/>
            <a:ext cx="4461510" cy="884555"/>
          </a:xfrm>
        </p:spPr>
        <p:txBody>
          <a:bodyPr/>
          <a:p>
            <a:r>
              <a:rPr lang="en-US" altLang="zh-CN" sz="6000" dirty="0">
                <a:latin typeface="微软雅黑" panose="020B0503020204020204" charset="-122"/>
                <a:ea typeface="微软雅黑" panose="020B0503020204020204" charset="-122"/>
                <a:cs typeface="微软雅黑" panose="020B0503020204020204" charset="-122"/>
              </a:rPr>
              <a:t> </a:t>
            </a:r>
            <a:r>
              <a:rPr lang="en-US" altLang="zh-CN" sz="6000" dirty="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4800" dirty="0">
                <a:solidFill>
                  <a:srgbClr val="FF0000"/>
                </a:solidFill>
                <a:latin typeface="方正舒体" panose="02010601030101010101" charset="-122"/>
                <a:ea typeface="方正舒体" panose="02010601030101010101" charset="-122"/>
                <a:cs typeface="黑体" panose="02010609060101010101" charset="-122"/>
              </a:rPr>
              <a:t>课后思考</a:t>
            </a:r>
            <a:endParaRPr lang="zh-CN" altLang="en-US" sz="4800" dirty="0">
              <a:solidFill>
                <a:srgbClr val="FF0000"/>
              </a:solidFill>
              <a:latin typeface="方正舒体" panose="02010601030101010101" charset="-122"/>
              <a:ea typeface="方正舒体" panose="02010601030101010101" charset="-122"/>
              <a:cs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par>
                                <p:cTn id="8" presetID="2" presetClass="entr" presetSubtype="8"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0-#ppt_w/2"/>
                                          </p:val>
                                        </p:tav>
                                        <p:tav tm="100000">
                                          <p:val>
                                            <p:strVal val="#ppt_x"/>
                                          </p:val>
                                        </p:tav>
                                      </p:tavLst>
                                    </p:anim>
                                    <p:anim calcmode="lin" valueType="num">
                                      <p:cBhvr additive="base">
                                        <p:cTn id="11"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4500245" y="2715895"/>
            <a:ext cx="1308735" cy="1861185"/>
          </a:xfrm>
          <a:prstGeom prst="rect">
            <a:avLst/>
          </a:prstGeom>
          <a:noFill/>
        </p:spPr>
        <p:txBody>
          <a:bodyPr wrap="square" rtlCol="0">
            <a:spAutoFit/>
          </a:bodyPr>
          <a:p>
            <a:pPr algn="l">
              <a:lnSpc>
                <a:spcPct val="100000"/>
              </a:lnSpc>
            </a:pPr>
            <a:r>
              <a:rPr lang="zh-CN" altLang="en-US" sz="11500" b="1" dirty="0">
                <a:ln>
                  <a:noFill/>
                </a:ln>
                <a:solidFill>
                  <a:schemeClr val="accent2"/>
                </a:solidFill>
                <a:latin typeface="字魂21号-不齐素圆体" panose="00000500000000000000" charset="-122"/>
                <a:ea typeface="字魂21号-不齐素圆体" panose="00000500000000000000" charset="-122"/>
                <a:cs typeface="思源黑体 CN Medium" panose="020B0600000000000000" charset="-122"/>
                <a:sym typeface="+mn-ea"/>
              </a:rPr>
              <a:t>欣</a:t>
            </a:r>
            <a:endParaRPr lang="zh-CN" altLang="en-US" sz="11500" b="1" dirty="0">
              <a:ln>
                <a:noFill/>
              </a:ln>
              <a:solidFill>
                <a:schemeClr val="accent2"/>
              </a:solidFill>
              <a:latin typeface="字魂21号-不齐素圆体" panose="00000500000000000000" charset="-122"/>
              <a:ea typeface="字魂21号-不齐素圆体" panose="00000500000000000000" charset="-122"/>
              <a:cs typeface="思源黑体 CN Medium" panose="020B0600000000000000" charset="-122"/>
              <a:sym typeface="+mn-ea"/>
            </a:endParaRPr>
          </a:p>
        </p:txBody>
      </p:sp>
      <p:sp>
        <p:nvSpPr>
          <p:cNvPr id="10" name="文本框 9"/>
          <p:cNvSpPr txBox="1"/>
          <p:nvPr/>
        </p:nvSpPr>
        <p:spPr>
          <a:xfrm>
            <a:off x="1547495" y="1779905"/>
            <a:ext cx="2369820" cy="2214880"/>
          </a:xfrm>
          <a:prstGeom prst="rect">
            <a:avLst/>
          </a:prstGeom>
          <a:noFill/>
        </p:spPr>
        <p:txBody>
          <a:bodyPr wrap="square" rtlCol="0">
            <a:spAutoFit/>
          </a:bodyPr>
          <a:p>
            <a:pPr algn="l">
              <a:lnSpc>
                <a:spcPct val="100000"/>
              </a:lnSpc>
            </a:pPr>
            <a:r>
              <a:rPr lang="zh-CN" altLang="en-US" sz="13800" dirty="0">
                <a:ln>
                  <a:noFill/>
                </a:ln>
                <a:solidFill>
                  <a:srgbClr val="FF0000"/>
                </a:solidFill>
                <a:latin typeface="字魂21号-不齐素圆体" panose="00000500000000000000" charset="-122"/>
                <a:ea typeface="字魂21号-不齐素圆体" panose="00000500000000000000" charset="-122"/>
                <a:cs typeface="思源黑体 CN Medium" panose="020B0600000000000000" charset="-122"/>
                <a:sym typeface="+mn-ea"/>
              </a:rPr>
              <a:t>感</a:t>
            </a:r>
            <a:endParaRPr lang="zh-CN" altLang="en-US" sz="13800" dirty="0">
              <a:ln>
                <a:noFill/>
              </a:ln>
              <a:solidFill>
                <a:srgbClr val="FF0000"/>
              </a:solidFill>
              <a:latin typeface="字魂21号-不齐素圆体" panose="00000500000000000000" charset="-122"/>
              <a:ea typeface="字魂21号-不齐素圆体" panose="00000500000000000000" charset="-122"/>
              <a:cs typeface="思源黑体 CN Medium" panose="020B0600000000000000" charset="-122"/>
              <a:sym typeface="+mn-ea"/>
            </a:endParaRPr>
          </a:p>
        </p:txBody>
      </p:sp>
      <p:sp>
        <p:nvSpPr>
          <p:cNvPr id="2" name="文本框 1"/>
          <p:cNvSpPr txBox="1"/>
          <p:nvPr/>
        </p:nvSpPr>
        <p:spPr>
          <a:xfrm>
            <a:off x="2915920" y="1059815"/>
            <a:ext cx="1927225" cy="2646045"/>
          </a:xfrm>
          <a:prstGeom prst="rect">
            <a:avLst/>
          </a:prstGeom>
          <a:noFill/>
        </p:spPr>
        <p:txBody>
          <a:bodyPr wrap="square" rtlCol="0">
            <a:spAutoFit/>
          </a:bodyPr>
          <a:p>
            <a:pPr algn="l">
              <a:lnSpc>
                <a:spcPct val="100000"/>
              </a:lnSpc>
            </a:pPr>
            <a:r>
              <a:rPr lang="zh-CN" altLang="en-US" sz="16600" b="1" dirty="0">
                <a:ln>
                  <a:noFill/>
                </a:ln>
                <a:solidFill>
                  <a:schemeClr val="accent5"/>
                </a:solidFill>
                <a:latin typeface="字魂21号-不齐素圆体" panose="00000500000000000000" charset="-122"/>
                <a:ea typeface="字魂21号-不齐素圆体" panose="00000500000000000000" charset="-122"/>
                <a:cs typeface="思源黑体 CN Medium" panose="020B0600000000000000" charset="-122"/>
                <a:sym typeface="+mn-ea"/>
              </a:rPr>
              <a:t>谢</a:t>
            </a:r>
            <a:endParaRPr lang="zh-CN" altLang="en-US" sz="16600" b="1" dirty="0">
              <a:ln>
                <a:noFill/>
              </a:ln>
              <a:solidFill>
                <a:schemeClr val="accent5"/>
              </a:solidFill>
              <a:latin typeface="字魂21号-不齐素圆体" panose="00000500000000000000" charset="-122"/>
              <a:ea typeface="字魂21号-不齐素圆体" panose="00000500000000000000" charset="-122"/>
              <a:cs typeface="思源黑体 CN Medium" panose="020B0600000000000000" charset="-122"/>
              <a:sym typeface="+mn-ea"/>
            </a:endParaRPr>
          </a:p>
        </p:txBody>
      </p:sp>
      <p:sp>
        <p:nvSpPr>
          <p:cNvPr id="12" name="文本框 11"/>
          <p:cNvSpPr txBox="1"/>
          <p:nvPr/>
        </p:nvSpPr>
        <p:spPr>
          <a:xfrm>
            <a:off x="5652135" y="1563370"/>
            <a:ext cx="1575435" cy="2646045"/>
          </a:xfrm>
          <a:prstGeom prst="rect">
            <a:avLst/>
          </a:prstGeom>
          <a:noFill/>
        </p:spPr>
        <p:txBody>
          <a:bodyPr wrap="square" rtlCol="0">
            <a:spAutoFit/>
          </a:bodyPr>
          <a:p>
            <a:pPr algn="l">
              <a:lnSpc>
                <a:spcPct val="100000"/>
              </a:lnSpc>
            </a:pPr>
            <a:r>
              <a:rPr lang="zh-CN" altLang="en-US" sz="16600" dirty="0">
                <a:ln>
                  <a:noFill/>
                </a:ln>
                <a:solidFill>
                  <a:schemeClr val="accent3"/>
                </a:solidFill>
                <a:latin typeface="字魂21号-不齐素圆体" panose="00000500000000000000" charset="-122"/>
                <a:ea typeface="字魂21号-不齐素圆体" panose="00000500000000000000" charset="-122"/>
                <a:cs typeface="思源黑体 CN Medium" panose="020B0600000000000000" charset="-122"/>
                <a:sym typeface="+mn-ea"/>
              </a:rPr>
              <a:t>赏</a:t>
            </a:r>
            <a:endParaRPr lang="zh-CN" altLang="en-US" sz="16600" dirty="0">
              <a:ln>
                <a:noFill/>
              </a:ln>
              <a:solidFill>
                <a:schemeClr val="accent3"/>
              </a:solidFill>
              <a:latin typeface="字魂21号-不齐素圆体" panose="00000500000000000000" charset="-122"/>
              <a:ea typeface="字魂21号-不齐素圆体" panose="00000500000000000000" charset="-122"/>
              <a:cs typeface="思源黑体 CN Medium" panose="020B0600000000000000" charset="-122"/>
              <a:sym typeface="+mn-ea"/>
            </a:endParaRPr>
          </a:p>
        </p:txBody>
      </p:sp>
      <p:sp>
        <p:nvSpPr>
          <p:cNvPr id="6" name="矩形 5"/>
          <p:cNvSpPr/>
          <p:nvPr/>
        </p:nvSpPr>
        <p:spPr>
          <a:xfrm>
            <a:off x="434340" y="1275715"/>
            <a:ext cx="8215630" cy="3596640"/>
          </a:xfrm>
          <a:prstGeom prst="rect">
            <a:avLst/>
          </a:prstGeom>
          <a:noFill/>
          <a:ln w="28575" cmpd="dbl">
            <a:solidFill>
              <a:schemeClr val="accent1">
                <a:shade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26" name="right-quote-sign_56826"/>
          <p:cNvSpPr>
            <a:spLocks noChangeAspect="1"/>
          </p:cNvSpPr>
          <p:nvPr/>
        </p:nvSpPr>
        <p:spPr bwMode="auto">
          <a:xfrm rot="10800000">
            <a:off x="1043377" y="1707453"/>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FFC000"/>
          </a:solidFill>
          <a:ln>
            <a:noFill/>
          </a:ln>
          <a:effectLst>
            <a:outerShdw blurRad="50800" dist="38100" dir="8100000" algn="tr" rotWithShape="0">
              <a:prstClr val="black">
                <a:alpha val="40000"/>
              </a:prstClr>
            </a:outerShdw>
          </a:effectLst>
        </p:spPr>
      </p:sp>
      <p:sp>
        <p:nvSpPr>
          <p:cNvPr id="24" name="quotation-mark_32371"/>
          <p:cNvSpPr>
            <a:spLocks noChangeAspect="1"/>
          </p:cNvSpPr>
          <p:nvPr/>
        </p:nvSpPr>
        <p:spPr bwMode="auto">
          <a:xfrm>
            <a:off x="9783380" y="4590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
        <p:nvSpPr>
          <p:cNvPr id="7" name="quotation-mark_32371"/>
          <p:cNvSpPr>
            <a:spLocks noChangeAspect="1"/>
          </p:cNvSpPr>
          <p:nvPr/>
        </p:nvSpPr>
        <p:spPr bwMode="auto">
          <a:xfrm>
            <a:off x="9910380" y="4717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
        <p:nvSpPr>
          <p:cNvPr id="8" name="quotation-mark_32371"/>
          <p:cNvSpPr>
            <a:spLocks noChangeAspect="1"/>
          </p:cNvSpPr>
          <p:nvPr/>
        </p:nvSpPr>
        <p:spPr bwMode="auto">
          <a:xfrm>
            <a:off x="10037380" y="4844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
        <p:nvSpPr>
          <p:cNvPr id="9" name="quotation-mark_32371"/>
          <p:cNvSpPr>
            <a:spLocks noChangeAspect="1"/>
          </p:cNvSpPr>
          <p:nvPr/>
        </p:nvSpPr>
        <p:spPr bwMode="auto">
          <a:xfrm>
            <a:off x="10164380" y="4971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
        <p:nvSpPr>
          <p:cNvPr id="11" name="right-quote-sign_56826"/>
          <p:cNvSpPr>
            <a:spLocks noChangeAspect="1"/>
          </p:cNvSpPr>
          <p:nvPr/>
        </p:nvSpPr>
        <p:spPr bwMode="auto">
          <a:xfrm>
            <a:off x="7740722" y="401186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FFC000"/>
          </a:solidFill>
          <a:ln>
            <a:noFill/>
          </a:ln>
          <a:effectLst>
            <a:outerShdw blurRad="50800" dist="38100" dir="8100000" algn="tr" rotWithShape="0">
              <a:prstClr val="black">
                <a:alpha val="40000"/>
              </a:prstClr>
            </a:outerShdw>
          </a:effectLst>
        </p:spPr>
      </p:sp>
      <p:sp>
        <p:nvSpPr>
          <p:cNvPr id="13" name="quotation-mark_32371"/>
          <p:cNvSpPr>
            <a:spLocks noChangeAspect="1"/>
          </p:cNvSpPr>
          <p:nvPr/>
        </p:nvSpPr>
        <p:spPr bwMode="auto">
          <a:xfrm>
            <a:off x="10291380" y="5098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2"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a:spLocks noGrp="1"/>
          </p:cNvSpPr>
          <p:nvPr>
            <p:ph type="title"/>
          </p:nvPr>
        </p:nvSpPr>
        <p:spPr>
          <a:xfrm>
            <a:off x="4211955" y="915670"/>
            <a:ext cx="2940685" cy="884555"/>
          </a:xfrm>
        </p:spPr>
        <p:txBody>
          <a:bodyPr/>
          <a:p>
            <a:r>
              <a:rPr lang="en-US" sz="3200" dirty="0"/>
              <a:t> </a:t>
            </a:r>
            <a:r>
              <a:rPr lang="zh-CN" altLang="en-US" sz="4000" dirty="0">
                <a:latin typeface="华文行楷" panose="02010800040101010101" charset="-122"/>
                <a:ea typeface="华文行楷" panose="02010800040101010101" charset="-122"/>
                <a:cs typeface="华文行楷" panose="02010800040101010101" charset="-122"/>
                <a:sym typeface="+mn-ea"/>
              </a:rPr>
              <a:t>目   录</a:t>
            </a:r>
            <a:endParaRPr lang="zh-CN" altLang="en-US" sz="4000" dirty="0">
              <a:latin typeface="华文行楷" panose="02010800040101010101" charset="-122"/>
              <a:ea typeface="华文行楷" panose="02010800040101010101" charset="-122"/>
              <a:cs typeface="华文行楷" panose="02010800040101010101" charset="-122"/>
              <a:sym typeface="+mn-ea"/>
            </a:endParaRPr>
          </a:p>
        </p:txBody>
      </p:sp>
      <p:sp>
        <p:nvSpPr>
          <p:cNvPr id="8" name="Text Box 8"/>
          <p:cNvSpPr txBox="1">
            <a:spLocks noChangeArrowheads="1"/>
          </p:cNvSpPr>
          <p:nvPr/>
        </p:nvSpPr>
        <p:spPr bwMode="gray">
          <a:xfrm>
            <a:off x="2339340" y="1924050"/>
            <a:ext cx="6478905" cy="3415030"/>
          </a:xfrm>
          <a:prstGeom prst="rect">
            <a:avLst/>
          </a:prstGeom>
          <a:noFill/>
          <a:ln w="9525" algn="ctr">
            <a:noFill/>
            <a:miter lim="800000"/>
          </a:ln>
        </p:spPr>
        <p:txBody>
          <a:bodyPr wrap="square">
            <a:spAutoFit/>
          </a:bodyPr>
          <a:p>
            <a:pPr marR="0" defTabSz="914400" rtl="0">
              <a:lnSpc>
                <a:spcPct val="150000"/>
              </a:lnSpc>
              <a:buClrTx/>
              <a:buSzTx/>
              <a:defRPr/>
            </a:pPr>
            <a:r>
              <a:rPr kumimoji="0" lang="zh-CN" altLang="zh-CN" sz="2400" b="1" kern="1200" cap="none" spc="0" normalizeH="0" baseline="0" noProof="0" dirty="0">
                <a:latin typeface="华文中宋" panose="02010600040101010101" charset="-122"/>
                <a:ea typeface="华文中宋" panose="02010600040101010101" charset="-122"/>
                <a:cs typeface="华文中宋" panose="02010600040101010101" charset="-122"/>
              </a:rPr>
              <a:t>任务一  幼儿学习的脑科学基础</a:t>
            </a:r>
            <a:endParaRPr kumimoji="0" lang="zh-CN" altLang="zh-CN" sz="2400" b="1" kern="1200" cap="none" spc="0" normalizeH="0" baseline="0" noProof="0" dirty="0">
              <a:latin typeface="华文中宋" panose="02010600040101010101" charset="-122"/>
              <a:ea typeface="华文中宋" panose="02010600040101010101" charset="-122"/>
              <a:cs typeface="华文中宋" panose="02010600040101010101" charset="-122"/>
            </a:endParaRPr>
          </a:p>
          <a:p>
            <a:pPr marR="0" defTabSz="914400" rtl="0">
              <a:lnSpc>
                <a:spcPct val="150000"/>
              </a:lnSpc>
              <a:buClrTx/>
              <a:buSzTx/>
              <a:defRPr/>
            </a:pPr>
            <a:r>
              <a:rPr lang="zh-CN" altLang="zh-CN" sz="2400" b="1" noProof="0" dirty="0">
                <a:latin typeface="华文中宋" panose="02010600040101010101" charset="-122"/>
                <a:ea typeface="华文中宋" panose="02010600040101010101" charset="-122"/>
                <a:cs typeface="华文中宋" panose="02010600040101010101" charset="-122"/>
                <a:sym typeface="+mn-ea"/>
              </a:rPr>
              <a:t>任务二  0</a:t>
            </a:r>
            <a:r>
              <a:rPr lang="en-US" altLang="zh-CN" sz="2400" b="1" noProof="0" dirty="0">
                <a:latin typeface="宋体" panose="02010600030101010101" pitchFamily="2" charset="-122"/>
                <a:ea typeface="宋体" panose="02010600030101010101" pitchFamily="2" charset="-122"/>
                <a:cs typeface="华文中宋" panose="02010600040101010101" charset="-122"/>
                <a:sym typeface="+mn-ea"/>
              </a:rPr>
              <a:t>～</a:t>
            </a:r>
            <a:r>
              <a:rPr lang="zh-CN" altLang="zh-CN" sz="2400" b="1" noProof="0" dirty="0">
                <a:latin typeface="华文中宋" panose="02010600040101010101" charset="-122"/>
                <a:ea typeface="华文中宋" panose="02010600040101010101" charset="-122"/>
                <a:cs typeface="华文中宋" panose="02010600040101010101" charset="-122"/>
                <a:sym typeface="+mn-ea"/>
              </a:rPr>
              <a:t>3岁婴儿学习的基本方式</a:t>
            </a:r>
            <a:endParaRPr lang="zh-CN" altLang="zh-CN" sz="2400" b="1" noProof="0" dirty="0">
              <a:latin typeface="华文中宋" panose="02010600040101010101" charset="-122"/>
              <a:ea typeface="华文中宋" panose="02010600040101010101" charset="-122"/>
              <a:cs typeface="华文中宋" panose="02010600040101010101" charset="-122"/>
              <a:sym typeface="+mn-ea"/>
            </a:endParaRPr>
          </a:p>
          <a:p>
            <a:pPr marR="0" defTabSz="914400" rtl="0">
              <a:lnSpc>
                <a:spcPct val="150000"/>
              </a:lnSpc>
              <a:buClrTx/>
              <a:buSzTx/>
              <a:defRPr/>
            </a:pPr>
            <a:r>
              <a:rPr lang="zh-CN" altLang="zh-CN" sz="2400" b="1" noProof="0" dirty="0">
                <a:latin typeface="华文中宋" panose="02010600040101010101" charset="-122"/>
                <a:ea typeface="华文中宋" panose="02010600040101010101" charset="-122"/>
                <a:cs typeface="华文中宋" panose="02010600040101010101" charset="-122"/>
                <a:sym typeface="+mn-ea"/>
              </a:rPr>
              <a:t>任务三  3</a:t>
            </a:r>
            <a:r>
              <a:rPr lang="en-US" altLang="zh-CN" sz="2400" b="1" noProof="0" dirty="0">
                <a:latin typeface="宋体" panose="02010600030101010101" pitchFamily="2" charset="-122"/>
                <a:ea typeface="宋体" panose="02010600030101010101" pitchFamily="2" charset="-122"/>
                <a:cs typeface="华文中宋" panose="02010600040101010101" charset="-122"/>
                <a:sym typeface="+mn-ea"/>
              </a:rPr>
              <a:t>～</a:t>
            </a:r>
            <a:r>
              <a:rPr lang="zh-CN" altLang="zh-CN" sz="2400" b="1" noProof="0" dirty="0">
                <a:latin typeface="华文中宋" panose="02010600040101010101" charset="-122"/>
                <a:ea typeface="华文中宋" panose="02010600040101010101" charset="-122"/>
                <a:cs typeface="华文中宋" panose="02010600040101010101" charset="-122"/>
                <a:sym typeface="+mn-ea"/>
              </a:rPr>
              <a:t>6 岁幼儿学习的主要方式与特点</a:t>
            </a:r>
            <a:endParaRPr lang="zh-CN" altLang="zh-CN" sz="2400" b="1" noProof="0" dirty="0">
              <a:latin typeface="黑体" panose="02010609060101010101" charset="-122"/>
              <a:ea typeface="黑体" panose="02010609060101010101" charset="-122"/>
              <a:cs typeface="黑体" panose="02010609060101010101" charset="-122"/>
              <a:sym typeface="+mn-ea"/>
            </a:endParaRPr>
          </a:p>
          <a:p>
            <a:pPr marR="0" defTabSz="914400" rtl="0">
              <a:lnSpc>
                <a:spcPct val="150000"/>
              </a:lnSpc>
              <a:buClrTx/>
              <a:buSzTx/>
              <a:defRPr/>
            </a:pPr>
            <a:endParaRPr kumimoji="0" lang="zh-CN" altLang="zh-CN" sz="2400" b="1" kern="1200" cap="none" spc="0" normalizeH="0" baseline="0" noProof="0" dirty="0">
              <a:latin typeface="华文中宋" panose="02010600040101010101" charset="-122"/>
              <a:ea typeface="华文中宋" panose="02010600040101010101" charset="-122"/>
              <a:cs typeface="华文中宋" panose="02010600040101010101" charset="-122"/>
            </a:endParaRPr>
          </a:p>
          <a:p>
            <a:pPr marR="0" defTabSz="914400" rtl="0">
              <a:lnSpc>
                <a:spcPct val="150000"/>
              </a:lnSpc>
              <a:buClrTx/>
              <a:buSzTx/>
              <a:defRPr/>
            </a:pPr>
            <a:endParaRPr kumimoji="0" lang="zh-CN" altLang="zh-CN" sz="2400" b="1" kern="1200" cap="none" spc="0" normalizeH="0" baseline="0" noProof="0" dirty="0">
              <a:latin typeface="华文中宋" panose="02010600040101010101" charset="-122"/>
              <a:ea typeface="华文中宋" panose="02010600040101010101" charset="-122"/>
              <a:cs typeface="华文中宋" panose="02010600040101010101" charset="-122"/>
            </a:endParaRPr>
          </a:p>
          <a:p>
            <a:pPr marR="0" defTabSz="914400" rtl="0">
              <a:lnSpc>
                <a:spcPct val="150000"/>
              </a:lnSpc>
              <a:buClrTx/>
              <a:buSzTx/>
              <a:defRPr/>
            </a:pPr>
            <a:endParaRPr kumimoji="0" lang="zh-CN" altLang="zh-CN" sz="2400" b="1" kern="1200" cap="none" spc="0" normalizeH="0" baseline="0" noProof="0" dirty="0">
              <a:latin typeface="华文中宋" panose="02010600040101010101" charset="-122"/>
              <a:ea typeface="华文中宋" panose="02010600040101010101" charset="-122"/>
              <a:cs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547495" y="195580"/>
            <a:ext cx="7723199" cy="4752340"/>
            <a:chOff x="2551" y="308"/>
            <a:chExt cx="12445" cy="7484"/>
          </a:xfrm>
        </p:grpSpPr>
        <p:sp>
          <p:nvSpPr>
            <p:cNvPr id="7" name="矩形 6"/>
            <p:cNvSpPr/>
            <p:nvPr/>
          </p:nvSpPr>
          <p:spPr>
            <a:xfrm>
              <a:off x="2551" y="308"/>
              <a:ext cx="3422" cy="1008"/>
            </a:xfrm>
            <a:prstGeom prst="rect">
              <a:avLst/>
            </a:prstGeom>
            <a:solidFill>
              <a:schemeClr val="bg2"/>
            </a:solidFill>
            <a:ln>
              <a:solidFill>
                <a:srgbClr val="00B05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2551" y="1215"/>
              <a:ext cx="11807" cy="6577"/>
            </a:xfrm>
            <a:prstGeom prst="rect">
              <a:avLst/>
            </a:prstGeom>
            <a:solidFill>
              <a:schemeClr val="bg1">
                <a:lumMod val="95000"/>
              </a:schemeClr>
            </a:solidFill>
            <a:ln>
              <a:solidFill>
                <a:schemeClr val="bg2">
                  <a:lumMod val="7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6" name="Text Box 19"/>
            <p:cNvSpPr txBox="1">
              <a:spLocks noChangeArrowheads="1"/>
            </p:cNvSpPr>
            <p:nvPr/>
          </p:nvSpPr>
          <p:spPr bwMode="gray">
            <a:xfrm>
              <a:off x="2618" y="1442"/>
              <a:ext cx="12378" cy="6320"/>
            </a:xfrm>
            <a:prstGeom prst="rect">
              <a:avLst/>
            </a:prstGeom>
            <a:noFill/>
            <a:ln w="9525" algn="ctr">
              <a:noFill/>
              <a:miter lim="800000"/>
            </a:ln>
          </p:spPr>
          <p:txBody>
            <a:bodyPr wrap="square">
              <a:spAutoFit/>
            </a:bodyPr>
            <a:p>
              <a:pPr lvl="0" algn="l">
                <a:lnSpc>
                  <a:spcPct val="150000"/>
                </a:lnSpc>
                <a:buClrTx/>
                <a:buSzTx/>
                <a:defRPr/>
              </a:pPr>
              <a:r>
                <a:rPr lang="zh-CN" altLang="zh-CN" sz="2000" b="1" noProof="0" dirty="0">
                  <a:latin typeface="微软雅黑" panose="020B0503020204020204" charset="-122"/>
                  <a:ea typeface="微软雅黑" panose="020B0503020204020204" charset="-122"/>
                  <a:cs typeface="华文中宋" panose="02010600040101010101" charset="-122"/>
                  <a:sym typeface="+mn-ea"/>
                </a:rPr>
                <a:t>知识目标：</a:t>
              </a:r>
              <a:endParaRPr lang="zh-CN" altLang="zh-CN" sz="2000" b="1" noProof="0" dirty="0">
                <a:latin typeface="华文中宋" panose="02010600040101010101" charset="-122"/>
                <a:ea typeface="华文中宋" panose="02010600040101010101" charset="-122"/>
                <a:cs typeface="华文中宋" panose="02010600040101010101" charset="-122"/>
                <a:sym typeface="+mn-ea"/>
              </a:endParaRPr>
            </a:p>
            <a:p>
              <a:pPr lvl="0" algn="l">
                <a:lnSpc>
                  <a:spcPct val="130000"/>
                </a:lnSpc>
                <a:buClrTx/>
                <a:buSzTx/>
                <a:defRPr/>
              </a:pPr>
              <a:r>
                <a:rPr lang="en-US" altLang="zh-CN" b="1" noProof="0" dirty="0">
                  <a:latin typeface="华文中宋" panose="02010600040101010101" charset="-122"/>
                  <a:ea typeface="华文中宋" panose="02010600040101010101" charset="-122"/>
                  <a:cs typeface="华文中宋" panose="02010600040101010101" charset="-122"/>
                  <a:sym typeface="+mn-ea"/>
                </a:rPr>
                <a:t>     </a:t>
              </a:r>
              <a:r>
                <a:rPr lang="en-US" altLang="zh-CN" b="1" noProof="0" dirty="0">
                  <a:solidFill>
                    <a:schemeClr val="tx1"/>
                  </a:solidFill>
                  <a:latin typeface="华文细黑" panose="02010600040101010101" charset="-122"/>
                  <a:ea typeface="华文细黑" panose="02010600040101010101" charset="-122"/>
                  <a:cs typeface="华文细黑" panose="02010600040101010101" charset="-122"/>
                  <a:sym typeface="+mn-ea"/>
                </a:rPr>
                <a:t> 1.</a:t>
              </a:r>
              <a:r>
                <a:rPr lang="zh-CN" altLang="en-US" b="1" noProof="0" dirty="0">
                  <a:solidFill>
                    <a:schemeClr val="tx1"/>
                  </a:solidFill>
                  <a:latin typeface="华文细黑" panose="02010600040101010101" charset="-122"/>
                  <a:ea typeface="华文细黑" panose="02010600040101010101" charset="-122"/>
                  <a:cs typeface="华文细黑" panose="02010600040101010101" charset="-122"/>
                  <a:sym typeface="+mn-ea"/>
                </a:rPr>
                <a:t>了解幼儿学习障碍的类型、表现及其脑生理机制。</a:t>
              </a:r>
              <a:endParaRPr lang="zh-CN" altLang="en-US" b="1" noProof="0" dirty="0">
                <a:solidFill>
                  <a:schemeClr val="tx1"/>
                </a:solidFill>
                <a:latin typeface="华文细黑" panose="02010600040101010101" charset="-122"/>
                <a:ea typeface="华文细黑" panose="02010600040101010101" charset="-122"/>
                <a:cs typeface="华文细黑" panose="02010600040101010101" charset="-122"/>
                <a:sym typeface="+mn-ea"/>
              </a:endParaRPr>
            </a:p>
            <a:p>
              <a:pPr lvl="0" algn="l">
                <a:lnSpc>
                  <a:spcPct val="130000"/>
                </a:lnSpc>
                <a:buClrTx/>
                <a:buSzTx/>
                <a:defRPr/>
              </a:pPr>
              <a:r>
                <a:rPr lang="en-US" altLang="zh-CN" b="1" noProof="0" dirty="0">
                  <a:solidFill>
                    <a:schemeClr val="tx1"/>
                  </a:solidFill>
                  <a:latin typeface="华文细黑" panose="02010600040101010101" charset="-122"/>
                  <a:ea typeface="华文细黑" panose="02010600040101010101" charset="-122"/>
                  <a:cs typeface="华文细黑" panose="02010600040101010101" charset="-122"/>
                  <a:sym typeface="+mn-ea"/>
                </a:rPr>
                <a:t>       2.</a:t>
              </a:r>
              <a:r>
                <a:rPr lang="zh-CN" altLang="en-US" sz="2000" b="1" noProof="0" dirty="0">
                  <a:solidFill>
                    <a:schemeClr val="tx1"/>
                  </a:solidFill>
                  <a:latin typeface="华文细黑" panose="02010600040101010101" charset="-122"/>
                  <a:ea typeface="华文细黑" panose="02010600040101010101" charset="-122"/>
                  <a:cs typeface="华文细黑" panose="02010600040101010101" charset="-122"/>
                  <a:sym typeface="+mn-ea"/>
                </a:rPr>
                <a:t>掌握有关脑科学的研究成果及其对婴幼儿教育的启示。</a:t>
              </a:r>
              <a:endParaRPr lang="zh-CN" altLang="en-US" sz="2000" b="1" noProof="0" dirty="0">
                <a:solidFill>
                  <a:schemeClr val="tx1"/>
                </a:solidFill>
                <a:latin typeface="华文细黑" panose="02010600040101010101" charset="-122"/>
                <a:ea typeface="华文细黑" panose="02010600040101010101" charset="-122"/>
                <a:cs typeface="华文细黑" panose="02010600040101010101" charset="-122"/>
                <a:sym typeface="+mn-ea"/>
              </a:endParaRPr>
            </a:p>
            <a:p>
              <a:pPr lvl="0" algn="l">
                <a:lnSpc>
                  <a:spcPct val="130000"/>
                </a:lnSpc>
                <a:buClrTx/>
                <a:buSzTx/>
                <a:defRPr/>
              </a:pPr>
              <a:r>
                <a:rPr lang="zh-CN" altLang="en-US" sz="2000" b="1" noProof="0" dirty="0">
                  <a:solidFill>
                    <a:schemeClr val="tx1"/>
                  </a:solidFill>
                  <a:latin typeface="华文细黑" panose="02010600040101010101" charset="-122"/>
                  <a:ea typeface="华文细黑" panose="02010600040101010101" charset="-122"/>
                  <a:cs typeface="华文细黑" panose="02010600040101010101" charset="-122"/>
                  <a:sym typeface="+mn-ea"/>
                </a:rPr>
                <a:t> </a:t>
              </a:r>
              <a:r>
                <a:rPr lang="en-US" altLang="zh-CN" sz="2000" b="1" noProof="0" dirty="0">
                  <a:solidFill>
                    <a:schemeClr val="tx1"/>
                  </a:solidFill>
                  <a:latin typeface="华文细黑" panose="02010600040101010101" charset="-122"/>
                  <a:ea typeface="华文细黑" panose="02010600040101010101" charset="-122"/>
                  <a:cs typeface="华文细黑" panose="02010600040101010101" charset="-122"/>
                  <a:sym typeface="+mn-ea"/>
                </a:rPr>
                <a:t>     3.</a:t>
              </a:r>
              <a:r>
                <a:rPr lang="zh-CN" altLang="en-US" sz="2000" b="1" noProof="0" dirty="0">
                  <a:solidFill>
                    <a:schemeClr val="tx1"/>
                  </a:solidFill>
                  <a:latin typeface="华文细黑" panose="02010600040101010101" charset="-122"/>
                  <a:ea typeface="华文细黑" panose="02010600040101010101" charset="-122"/>
                  <a:cs typeface="华文细黑" panose="02010600040101010101" charset="-122"/>
                  <a:sym typeface="+mn-ea"/>
                </a:rPr>
                <a:t>掌握</a:t>
              </a:r>
              <a:r>
                <a:rPr lang="en-US" altLang="zh-CN" sz="2000" b="1" noProof="0" dirty="0">
                  <a:solidFill>
                    <a:schemeClr val="tx1"/>
                  </a:solidFill>
                  <a:latin typeface="华文细黑" panose="02010600040101010101" charset="-122"/>
                  <a:ea typeface="华文细黑" panose="02010600040101010101" charset="-122"/>
                  <a:cs typeface="华文细黑" panose="02010600040101010101" charset="-122"/>
                  <a:sym typeface="+mn-ea"/>
                </a:rPr>
                <a:t>0</a:t>
              </a:r>
              <a:r>
                <a:rPr lang="en-US" altLang="zh-CN" sz="2000" b="1" noProof="0" dirty="0">
                  <a:latin typeface="宋体" panose="02010600030101010101" pitchFamily="2" charset="-122"/>
                  <a:ea typeface="宋体" panose="02010600030101010101" pitchFamily="2" charset="-122"/>
                  <a:cs typeface="华文中宋" panose="02010600040101010101" charset="-122"/>
                  <a:sym typeface="+mn-ea"/>
                </a:rPr>
                <a:t>～</a:t>
              </a:r>
              <a:r>
                <a:rPr lang="en-US" altLang="zh-CN" sz="2000" b="1" noProof="0" dirty="0">
                  <a:solidFill>
                    <a:schemeClr val="tx1"/>
                  </a:solidFill>
                  <a:latin typeface="华文细黑" panose="02010600040101010101" charset="-122"/>
                  <a:ea typeface="华文细黑" panose="02010600040101010101" charset="-122"/>
                  <a:cs typeface="华文细黑" panose="02010600040101010101" charset="-122"/>
                  <a:sym typeface="+mn-ea"/>
                </a:rPr>
                <a:t>3</a:t>
              </a:r>
              <a:r>
                <a:rPr lang="zh-CN" altLang="en-US" sz="2000" b="1" noProof="0" dirty="0">
                  <a:solidFill>
                    <a:schemeClr val="tx1"/>
                  </a:solidFill>
                  <a:latin typeface="华文细黑" panose="02010600040101010101" charset="-122"/>
                  <a:ea typeface="华文细黑" panose="02010600040101010101" charset="-122"/>
                  <a:cs typeface="华文细黑" panose="02010600040101010101" charset="-122"/>
                  <a:sym typeface="+mn-ea"/>
                </a:rPr>
                <a:t>岁、</a:t>
              </a:r>
              <a:r>
                <a:rPr lang="en-US" altLang="zh-CN" sz="2000" b="1" noProof="0" dirty="0">
                  <a:solidFill>
                    <a:schemeClr val="tx1"/>
                  </a:solidFill>
                  <a:latin typeface="华文细黑" panose="02010600040101010101" charset="-122"/>
                  <a:ea typeface="华文细黑" panose="02010600040101010101" charset="-122"/>
                  <a:cs typeface="华文细黑" panose="02010600040101010101" charset="-122"/>
                  <a:sym typeface="+mn-ea"/>
                </a:rPr>
                <a:t>3</a:t>
              </a:r>
              <a:r>
                <a:rPr lang="en-US" altLang="zh-CN" sz="2000" b="1" noProof="0" dirty="0">
                  <a:latin typeface="宋体" panose="02010600030101010101" pitchFamily="2" charset="-122"/>
                  <a:ea typeface="宋体" panose="02010600030101010101" pitchFamily="2" charset="-122"/>
                  <a:cs typeface="华文中宋" panose="02010600040101010101" charset="-122"/>
                  <a:sym typeface="+mn-ea"/>
                </a:rPr>
                <a:t>～</a:t>
              </a:r>
              <a:r>
                <a:rPr lang="en-US" altLang="zh-CN" sz="2000" b="1" noProof="0" dirty="0">
                  <a:solidFill>
                    <a:schemeClr val="tx1"/>
                  </a:solidFill>
                  <a:latin typeface="华文细黑" panose="02010600040101010101" charset="-122"/>
                  <a:ea typeface="华文细黑" panose="02010600040101010101" charset="-122"/>
                  <a:cs typeface="华文细黑" panose="02010600040101010101" charset="-122"/>
                  <a:sym typeface="+mn-ea"/>
                </a:rPr>
                <a:t>6</a:t>
              </a:r>
              <a:r>
                <a:rPr lang="zh-CN" altLang="en-US" sz="2000" b="1" noProof="0" dirty="0">
                  <a:solidFill>
                    <a:schemeClr val="tx1"/>
                  </a:solidFill>
                  <a:latin typeface="华文细黑" panose="02010600040101010101" charset="-122"/>
                  <a:ea typeface="华文细黑" panose="02010600040101010101" charset="-122"/>
                  <a:cs typeface="华文细黑" panose="02010600040101010101" charset="-122"/>
                  <a:sym typeface="+mn-ea"/>
                </a:rPr>
                <a:t>岁儿童主要的学习方法。</a:t>
              </a:r>
              <a:endParaRPr lang="zh-CN" altLang="en-US" sz="2000" b="1" noProof="0" dirty="0">
                <a:solidFill>
                  <a:schemeClr val="tx1"/>
                </a:solidFill>
                <a:latin typeface="华文细黑" panose="02010600040101010101" charset="-122"/>
                <a:ea typeface="华文细黑" panose="02010600040101010101" charset="-122"/>
                <a:cs typeface="华文细黑" panose="02010600040101010101" charset="-122"/>
                <a:sym typeface="+mn-ea"/>
              </a:endParaRPr>
            </a:p>
            <a:p>
              <a:pPr lvl="0" algn="l">
                <a:lnSpc>
                  <a:spcPct val="150000"/>
                </a:lnSpc>
                <a:buClrTx/>
                <a:buSzTx/>
                <a:buFontTx/>
                <a:defRPr/>
              </a:pPr>
              <a:r>
                <a:rPr lang="zh-CN" altLang="zh-CN" sz="2000" b="1" noProof="0" dirty="0">
                  <a:latin typeface="微软雅黑" panose="020B0503020204020204" charset="-122"/>
                  <a:ea typeface="微软雅黑" panose="020B0503020204020204" charset="-122"/>
                  <a:cs typeface="华文中宋" panose="02010600040101010101" charset="-122"/>
                  <a:sym typeface="+mn-ea"/>
                </a:rPr>
                <a:t>技能目标：</a:t>
              </a:r>
              <a:endParaRPr lang="zh-CN" altLang="zh-CN" sz="2000" b="1" noProof="0" dirty="0">
                <a:latin typeface="微软雅黑" panose="020B0503020204020204" charset="-122"/>
                <a:ea typeface="微软雅黑" panose="020B0503020204020204" charset="-122"/>
                <a:cs typeface="华文中宋" panose="02010600040101010101" charset="-122"/>
                <a:sym typeface="+mn-ea"/>
              </a:endParaRPr>
            </a:p>
            <a:p>
              <a:pPr lvl="0" algn="l">
                <a:lnSpc>
                  <a:spcPct val="130000"/>
                </a:lnSpc>
                <a:buClrTx/>
                <a:buSzTx/>
                <a:buNone/>
                <a:defRPr/>
              </a:pPr>
              <a:r>
                <a:rPr lang="en-US" altLang="zh-CN" b="1" noProof="0" dirty="0">
                  <a:latin typeface="华文中宋" panose="02010600040101010101" charset="-122"/>
                  <a:ea typeface="华文中宋" panose="02010600040101010101" charset="-122"/>
                  <a:cs typeface="华文中宋" panose="02010600040101010101" charset="-122"/>
                  <a:sym typeface="+mn-ea"/>
                </a:rPr>
                <a:t>     </a:t>
              </a:r>
              <a:r>
                <a:rPr lang="en-US" altLang="zh-CN" b="1" noProof="0" dirty="0">
                  <a:latin typeface="华文细黑" panose="02010600040101010101" charset="-122"/>
                  <a:ea typeface="华文细黑" panose="02010600040101010101" charset="-122"/>
                  <a:cs typeface="华文细黑" panose="02010600040101010101" charset="-122"/>
                  <a:sym typeface="+mn-ea"/>
                </a:rPr>
                <a:t>1.</a:t>
              </a:r>
              <a:r>
                <a:rPr lang="zh-CN" altLang="en-US" b="1" noProof="0" dirty="0">
                  <a:latin typeface="华文细黑" panose="02010600040101010101" charset="-122"/>
                  <a:ea typeface="华文细黑" panose="02010600040101010101" charset="-122"/>
                  <a:cs typeface="华文细黑" panose="02010600040101010101" charset="-122"/>
                  <a:sym typeface="+mn-ea"/>
                </a:rPr>
                <a:t>初步具备合理、灵活调动婴幼儿各种学习方式的能力。</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30000"/>
                </a:lnSpc>
                <a:buClrTx/>
                <a:buSzTx/>
                <a:buNone/>
                <a:defRPr/>
              </a:pPr>
              <a:r>
                <a:rPr lang="en-US" altLang="zh-CN" b="1" noProof="0" dirty="0">
                  <a:latin typeface="华文细黑" panose="02010600040101010101" charset="-122"/>
                  <a:ea typeface="华文细黑" panose="02010600040101010101" charset="-122"/>
                  <a:cs typeface="华文细黑" panose="02010600040101010101" charset="-122"/>
                  <a:sym typeface="+mn-ea"/>
                </a:rPr>
                <a:t>       2.</a:t>
              </a:r>
              <a:r>
                <a:rPr lang="zh-CN" altLang="en-US" b="1" noProof="0" dirty="0">
                  <a:latin typeface="华文细黑" panose="02010600040101010101" charset="-122"/>
                  <a:ea typeface="华文细黑" panose="02010600040101010101" charset="-122"/>
                  <a:cs typeface="华文中宋" panose="02010600040101010101" charset="-122"/>
                  <a:sym typeface="+mn-ea"/>
                </a:rPr>
                <a:t>能够根据婴幼儿的学习特点组织教育活动。</a:t>
              </a:r>
              <a:endParaRPr lang="zh-CN" altLang="en-US" b="1" noProof="0" dirty="0">
                <a:latin typeface="华文细黑" panose="02010600040101010101" charset="-122"/>
                <a:ea typeface="华文细黑" panose="02010600040101010101" charset="-122"/>
                <a:cs typeface="华文中宋" panose="02010600040101010101" charset="-122"/>
                <a:sym typeface="+mn-ea"/>
              </a:endParaRPr>
            </a:p>
            <a:p>
              <a:pPr lvl="0" algn="l">
                <a:lnSpc>
                  <a:spcPct val="130000"/>
                </a:lnSpc>
                <a:buClrTx/>
                <a:buSzTx/>
                <a:buNone/>
                <a:defRPr/>
              </a:pPr>
              <a:r>
                <a:rPr lang="zh-CN" altLang="zh-CN" sz="2000" b="1" noProof="0" dirty="0">
                  <a:latin typeface="微软雅黑" panose="020B0503020204020204" charset="-122"/>
                  <a:ea typeface="微软雅黑" panose="020B0503020204020204" charset="-122"/>
                  <a:cs typeface="华文中宋" panose="02010600040101010101" charset="-122"/>
                  <a:sym typeface="+mn-ea"/>
                </a:rPr>
                <a:t>素质目标：</a:t>
              </a:r>
              <a:endParaRPr lang="zh-CN" altLang="zh-CN" sz="2000" b="1" noProof="0" dirty="0">
                <a:latin typeface="华文中宋" panose="02010600040101010101" charset="-122"/>
                <a:ea typeface="华文中宋" panose="02010600040101010101" charset="-122"/>
                <a:cs typeface="华文中宋" panose="02010600040101010101" charset="-122"/>
                <a:sym typeface="+mn-ea"/>
              </a:endParaRPr>
            </a:p>
            <a:p>
              <a:pPr lvl="0" algn="l">
                <a:lnSpc>
                  <a:spcPct val="130000"/>
                </a:lnSpc>
                <a:buClrTx/>
                <a:buSzTx/>
                <a:buNone/>
                <a:defRPr/>
              </a:pPr>
              <a:r>
                <a:rPr lang="en-US" altLang="zh-CN" b="1" noProof="0" dirty="0">
                  <a:latin typeface="华文中宋" panose="02010600040101010101" charset="-122"/>
                  <a:ea typeface="华文中宋" panose="02010600040101010101" charset="-122"/>
                  <a:cs typeface="华文中宋" panose="02010600040101010101" charset="-122"/>
                  <a:sym typeface="+mn-ea"/>
                </a:rPr>
                <a:t>     </a:t>
              </a:r>
              <a:r>
                <a:rPr lang="en-US" altLang="zh-CN" b="1" noProof="0" dirty="0">
                  <a:latin typeface="华文细黑" panose="02010600040101010101" charset="-122"/>
                  <a:ea typeface="华文细黑" panose="02010600040101010101" charset="-122"/>
                  <a:cs typeface="华文细黑" panose="02010600040101010101" charset="-122"/>
                  <a:sym typeface="+mn-ea"/>
                </a:rPr>
                <a:t> </a:t>
              </a:r>
              <a:r>
                <a:rPr lang="zh-CN" altLang="en-US" b="1" noProof="0" dirty="0">
                  <a:latin typeface="华文细黑" panose="02010600040101010101" charset="-122"/>
                  <a:ea typeface="华文细黑" panose="02010600040101010101" charset="-122"/>
                  <a:cs typeface="华文细黑" panose="02010600040101010101" charset="-122"/>
                  <a:sym typeface="+mn-ea"/>
                </a:rPr>
                <a:t>明确现代脑科学和发展心理学对学前教育的理论指导意义；运用后</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30000"/>
                </a:lnSpc>
                <a:buClrTx/>
                <a:buSzTx/>
                <a:buNone/>
                <a:defRPr/>
              </a:pPr>
              <a:r>
                <a:rPr lang="zh-CN" altLang="en-US" b="1" noProof="0" dirty="0">
                  <a:latin typeface="华文细黑" panose="02010600040101010101" charset="-122"/>
                  <a:ea typeface="华文细黑" panose="02010600040101010101" charset="-122"/>
                  <a:cs typeface="华文细黑" panose="02010600040101010101" charset="-122"/>
                  <a:sym typeface="+mn-ea"/>
                </a:rPr>
                <a:t>现代知识观看待脑科学的研究成果；树立</a:t>
              </a:r>
              <a:r>
                <a:rPr lang="en-US" altLang="zh-CN" b="1" noProof="0" dirty="0">
                  <a:latin typeface="华文细黑" panose="02010600040101010101" charset="-122"/>
                  <a:ea typeface="华文细黑" panose="02010600040101010101" charset="-122"/>
                  <a:cs typeface="华文细黑" panose="02010600040101010101" charset="-122"/>
                  <a:sym typeface="+mn-ea"/>
                </a:rPr>
                <a:t>“</a:t>
              </a:r>
              <a:r>
                <a:rPr lang="zh-CN" altLang="en-US" b="1" noProof="0" dirty="0">
                  <a:latin typeface="华文细黑" panose="02010600040101010101" charset="-122"/>
                  <a:ea typeface="华文细黑" panose="02010600040101010101" charset="-122"/>
                  <a:cs typeface="华文细黑" panose="02010600040101010101" charset="-122"/>
                  <a:sym typeface="+mn-ea"/>
                </a:rPr>
                <a:t>完整生命构建</a:t>
              </a:r>
              <a:r>
                <a:rPr lang="en-US" altLang="zh-CN" b="1" noProof="0" dirty="0">
                  <a:latin typeface="华文细黑" panose="02010600040101010101" charset="-122"/>
                  <a:ea typeface="华文细黑" panose="02010600040101010101" charset="-122"/>
                  <a:cs typeface="华文细黑" panose="02010600040101010101" charset="-122"/>
                  <a:sym typeface="+mn-ea"/>
                </a:rPr>
                <a:t>”</a:t>
              </a:r>
              <a:r>
                <a:rPr lang="zh-CN" altLang="en-US" b="1" noProof="0" dirty="0">
                  <a:latin typeface="华文细黑" panose="02010600040101010101" charset="-122"/>
                  <a:ea typeface="华文细黑" panose="02010600040101010101" charset="-122"/>
                  <a:cs typeface="华文细黑" panose="02010600040101010101" charset="-122"/>
                  <a:sym typeface="+mn-ea"/>
                </a:rPr>
                <a:t>的理念。</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p:txBody>
        </p:sp>
        <p:sp>
          <p:nvSpPr>
            <p:cNvPr id="2" name="文本框 1"/>
            <p:cNvSpPr txBox="1"/>
            <p:nvPr/>
          </p:nvSpPr>
          <p:spPr>
            <a:xfrm>
              <a:off x="2551" y="308"/>
              <a:ext cx="3062" cy="822"/>
            </a:xfrm>
            <a:prstGeom prst="rect">
              <a:avLst/>
            </a:prstGeom>
            <a:noFill/>
          </p:spPr>
          <p:txBody>
            <a:bodyPr wrap="square" rtlCol="0">
              <a:spAutoFit/>
            </a:bodyPr>
            <a:p>
              <a:pPr algn="ctr"/>
              <a:r>
                <a:rPr lang="zh-CN" altLang="en-US" sz="2800" b="1">
                  <a:solidFill>
                    <a:srgbClr val="FF0000"/>
                  </a:solidFill>
                  <a:latin typeface="微软雅黑" panose="020B0503020204020204" charset="-122"/>
                  <a:ea typeface="微软雅黑" panose="020B0503020204020204" charset="-122"/>
                </a:rPr>
                <a:t>学习目标</a:t>
              </a:r>
              <a:endParaRPr lang="zh-CN" altLang="en-US" sz="2800" b="1">
                <a:solidFill>
                  <a:srgbClr val="FF0000"/>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547495" y="1491615"/>
            <a:ext cx="7262495" cy="2138668"/>
            <a:chOff x="2551" y="207"/>
            <a:chExt cx="11807" cy="3410"/>
          </a:xfrm>
        </p:grpSpPr>
        <p:sp>
          <p:nvSpPr>
            <p:cNvPr id="7" name="矩形 6"/>
            <p:cNvSpPr/>
            <p:nvPr/>
          </p:nvSpPr>
          <p:spPr>
            <a:xfrm>
              <a:off x="2551" y="207"/>
              <a:ext cx="3422" cy="1008"/>
            </a:xfrm>
            <a:prstGeom prst="rect">
              <a:avLst/>
            </a:prstGeom>
            <a:solidFill>
              <a:schemeClr val="bg2"/>
            </a:solidFill>
            <a:ln>
              <a:solidFill>
                <a:srgbClr val="00B05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2551" y="1215"/>
              <a:ext cx="11807" cy="2402"/>
            </a:xfrm>
            <a:prstGeom prst="rect">
              <a:avLst/>
            </a:prstGeom>
            <a:solidFill>
              <a:schemeClr val="bg1">
                <a:lumMod val="95000"/>
              </a:schemeClr>
            </a:solidFill>
            <a:ln>
              <a:solidFill>
                <a:schemeClr val="bg2">
                  <a:lumMod val="7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6" name="Text Box 19"/>
            <p:cNvSpPr txBox="1">
              <a:spLocks noChangeArrowheads="1"/>
            </p:cNvSpPr>
            <p:nvPr/>
          </p:nvSpPr>
          <p:spPr bwMode="gray">
            <a:xfrm>
              <a:off x="2618" y="1442"/>
              <a:ext cx="11512" cy="1866"/>
            </a:xfrm>
            <a:prstGeom prst="rect">
              <a:avLst/>
            </a:prstGeom>
            <a:noFill/>
            <a:ln w="9525" algn="ctr">
              <a:noFill/>
              <a:miter lim="800000"/>
            </a:ln>
          </p:spPr>
          <p:txBody>
            <a:bodyPr wrap="square">
              <a:spAutoFit/>
            </a:bodyPr>
            <a:p>
              <a:pPr lvl="0" algn="l">
                <a:lnSpc>
                  <a:spcPct val="13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1.</a:t>
              </a:r>
              <a:r>
                <a:rPr lang="zh-CN" altLang="en-US" b="1" noProof="0" dirty="0">
                  <a:latin typeface="华文细黑" panose="02010600040101010101" charset="-122"/>
                  <a:ea typeface="华文细黑" panose="02010600040101010101" charset="-122"/>
                  <a:cs typeface="华文细黑" panose="02010600040101010101" charset="-122"/>
                  <a:sym typeface="+mn-ea"/>
                </a:rPr>
                <a:t>脑科学的研究与婴幼儿的教育。</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3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2.0</a:t>
              </a:r>
              <a:r>
                <a:rPr lang="en-US" altLang="zh-CN" b="1" noProof="0" dirty="0">
                  <a:latin typeface="宋体" panose="02010600030101010101" pitchFamily="2" charset="-122"/>
                  <a:ea typeface="宋体" panose="02010600030101010101" pitchFamily="2" charset="-122"/>
                  <a:cs typeface="华文中宋" panose="02010600040101010101" charset="-122"/>
                  <a:sym typeface="+mn-ea"/>
                </a:rPr>
                <a:t>～</a:t>
              </a:r>
              <a:r>
                <a:rPr lang="en-US" altLang="zh-CN" b="1" noProof="0" dirty="0">
                  <a:latin typeface="华文细黑" panose="02010600040101010101" charset="-122"/>
                  <a:ea typeface="华文细黑" panose="02010600040101010101" charset="-122"/>
                  <a:cs typeface="华文细黑" panose="02010600040101010101" charset="-122"/>
                  <a:sym typeface="+mn-ea"/>
                </a:rPr>
                <a:t>3</a:t>
              </a:r>
              <a:r>
                <a:rPr lang="zh-CN" altLang="en-US" b="1" noProof="0" dirty="0">
                  <a:latin typeface="华文细黑" panose="02010600040101010101" charset="-122"/>
                  <a:ea typeface="华文细黑" panose="02010600040101010101" charset="-122"/>
                  <a:cs typeface="华文细黑" panose="02010600040101010101" charset="-122"/>
                  <a:sym typeface="+mn-ea"/>
                </a:rPr>
                <a:t>岁婴儿的学习方式。</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3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3.3</a:t>
              </a:r>
              <a:r>
                <a:rPr lang="en-US" altLang="zh-CN" b="1" noProof="0" dirty="0">
                  <a:latin typeface="宋体" panose="02010600030101010101" pitchFamily="2" charset="-122"/>
                  <a:ea typeface="宋体" panose="02010600030101010101" pitchFamily="2" charset="-122"/>
                  <a:cs typeface="华文中宋" panose="02010600040101010101" charset="-122"/>
                  <a:sym typeface="+mn-ea"/>
                </a:rPr>
                <a:t>～</a:t>
              </a:r>
              <a:r>
                <a:rPr lang="en-US" altLang="zh-CN" b="1" noProof="0" dirty="0">
                  <a:latin typeface="华文细黑" panose="02010600040101010101" charset="-122"/>
                  <a:ea typeface="华文细黑" panose="02010600040101010101" charset="-122"/>
                  <a:cs typeface="华文细黑" panose="02010600040101010101" charset="-122"/>
                  <a:sym typeface="+mn-ea"/>
                </a:rPr>
                <a:t>6</a:t>
              </a:r>
              <a:r>
                <a:rPr lang="zh-CN" altLang="en-US" b="1" noProof="0" dirty="0">
                  <a:latin typeface="华文细黑" panose="02010600040101010101" charset="-122"/>
                  <a:ea typeface="华文细黑" panose="02010600040101010101" charset="-122"/>
                  <a:cs typeface="华文细黑" panose="02010600040101010101" charset="-122"/>
                  <a:sym typeface="+mn-ea"/>
                </a:rPr>
                <a:t>岁幼儿的学习方式及特点。</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p:txBody>
        </p:sp>
        <p:sp>
          <p:nvSpPr>
            <p:cNvPr id="2" name="文本框 1"/>
            <p:cNvSpPr txBox="1"/>
            <p:nvPr/>
          </p:nvSpPr>
          <p:spPr>
            <a:xfrm>
              <a:off x="2551" y="308"/>
              <a:ext cx="3062" cy="832"/>
            </a:xfrm>
            <a:prstGeom prst="rect">
              <a:avLst/>
            </a:prstGeom>
            <a:noFill/>
          </p:spPr>
          <p:txBody>
            <a:bodyPr wrap="square" rtlCol="0">
              <a:spAutoFit/>
            </a:bodyPr>
            <a:p>
              <a:pPr algn="ctr"/>
              <a:r>
                <a:rPr lang="zh-CN" altLang="en-US" sz="2800" b="1">
                  <a:solidFill>
                    <a:srgbClr val="FF0000"/>
                  </a:solidFill>
                  <a:latin typeface="微软雅黑" panose="020B0503020204020204" charset="-122"/>
                  <a:ea typeface="微软雅黑" panose="020B0503020204020204" charset="-122"/>
                </a:rPr>
                <a:t>知识点</a:t>
              </a:r>
              <a:endParaRPr lang="zh-CN" altLang="en-US" sz="2800" b="1">
                <a:solidFill>
                  <a:srgbClr val="FF0000"/>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nvSpPr>
        <p:spPr>
          <a:xfrm>
            <a:off x="4715510" y="2715895"/>
            <a:ext cx="4279265" cy="1073150"/>
          </a:xfrm>
          <a:prstGeom prst="rect">
            <a:avLst/>
          </a:prstGeom>
        </p:spPr>
        <p:txBody>
          <a:bodyPr anchor="ctr">
            <a:scene3d>
              <a:camera prst="orthographicFront"/>
              <a:lightRig rig="threePt" dir="t"/>
            </a:scene3d>
          </a:bodyPr>
          <a:lstStyle>
            <a:lvl1pPr algn="l" defTabSz="914400" rtl="0" eaLnBrk="1" latinLnBrk="1" hangingPunct="1">
              <a:spcBef>
                <a:spcPct val="0"/>
              </a:spcBef>
              <a:buNone/>
              <a:defRPr sz="3600" b="1" kern="1200">
                <a:solidFill>
                  <a:schemeClr val="tx1">
                    <a:lumMod val="75000"/>
                    <a:lumOff val="25000"/>
                  </a:schemeClr>
                </a:solidFill>
                <a:latin typeface="Arial" panose="020B0604020202020204" pitchFamily="34" charset="0"/>
                <a:ea typeface="+mj-ea"/>
                <a:cs typeface="Arial" panose="020B0604020202020204" pitchFamily="34" charset="0"/>
              </a:defRPr>
            </a:lvl1pPr>
          </a:lstStyle>
          <a:p>
            <a:pPr algn="ctr">
              <a:lnSpc>
                <a:spcPct val="160000"/>
              </a:lnSpc>
            </a:pPr>
            <a:r>
              <a:rPr lang="zh-CN" altLang="en-US" sz="32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任务一</a:t>
            </a:r>
            <a:r>
              <a:rPr lang="en-US" altLang="zh-CN" sz="32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 </a:t>
            </a:r>
            <a:endParaRPr lang="en-US" altLang="zh-CN" sz="24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endParaRPr>
          </a:p>
          <a:p>
            <a:pPr algn="l">
              <a:lnSpc>
                <a:spcPct val="160000"/>
              </a:lnSpc>
            </a:pPr>
            <a:r>
              <a:rPr lang="en-US" altLang="zh-CN" sz="24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   </a:t>
            </a:r>
            <a:r>
              <a:rPr lang="zh-CN" altLang="en-US" sz="24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幼儿学习的脑科学基础</a:t>
            </a:r>
            <a:endParaRPr lang="zh-CN" altLang="en-US" sz="24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endParaRPr>
          </a:p>
          <a:p>
            <a:pPr algn="l">
              <a:lnSpc>
                <a:spcPct val="160000"/>
              </a:lnSpc>
            </a:pPr>
            <a:endParaRPr lang="zh-CN" altLang="en-US" sz="24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0"/>
            <a:ext cx="6783070" cy="884555"/>
          </a:xfrm>
        </p:spPr>
        <p:txBody>
          <a:bodyPr>
            <a:scene3d>
              <a:camera prst="orthographicFront"/>
              <a:lightRig rig="threePt" dir="t"/>
            </a:scene3d>
          </a:bodyPr>
          <a:lstStyle/>
          <a:p>
            <a:pPr>
              <a:lnSpc>
                <a:spcPct val="160000"/>
              </a:lnSpc>
            </a:pPr>
            <a:r>
              <a:rPr lang="en-US" altLang="zh-CN" sz="2800" noProof="0" dirty="0">
                <a:latin typeface="黑体" panose="02010609060101010101" charset="-122"/>
                <a:ea typeface="黑体" panose="02010609060101010101" charset="-122"/>
                <a:cs typeface="仿宋_GB2312" panose="02010609030101010101" charset="-122"/>
                <a:sym typeface="+mn-ea"/>
              </a:rPr>
              <a:t>一、脑科学研究与婴幼儿的学习</a:t>
            </a:r>
            <a:endParaRPr lang="zh-CN" altLang="en-US" sz="28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endParaRPr>
          </a:p>
        </p:txBody>
      </p:sp>
      <p:sp>
        <p:nvSpPr>
          <p:cNvPr id="9" name="文本框 8"/>
          <p:cNvSpPr txBox="1"/>
          <p:nvPr/>
        </p:nvSpPr>
        <p:spPr>
          <a:xfrm>
            <a:off x="467360" y="1565275"/>
            <a:ext cx="5701665" cy="3276600"/>
          </a:xfrm>
          <a:prstGeom prst="rect">
            <a:avLst/>
          </a:prstGeom>
          <a:noFill/>
        </p:spPr>
        <p:txBody>
          <a:bodyPr wrap="square" rtlCol="0">
            <a:spAutoFit/>
          </a:bodyPr>
          <a:p>
            <a:pPr fontAlgn="auto">
              <a:lnSpc>
                <a:spcPct val="100000"/>
              </a:lnSpc>
              <a:spcBef>
                <a:spcPts val="600"/>
              </a:spcBef>
            </a:pPr>
            <a:r>
              <a:rPr lang="zh-CN" altLang="zh-CN" sz="2000" noProof="0" dirty="0">
                <a:latin typeface="黑体" panose="02010609060101010101" charset="-122"/>
                <a:ea typeface="黑体" panose="02010609060101010101" charset="-122"/>
                <a:cs typeface="黑体" panose="02010609060101010101" charset="-122"/>
                <a:sym typeface="+mn-ea"/>
              </a:rPr>
              <a:t>1.脑科学研究证实婴幼儿存在学习关键期</a:t>
            </a:r>
            <a:endParaRPr lang="zh-CN" altLang="zh-CN" sz="2000" noProof="0" dirty="0">
              <a:latin typeface="黑体" panose="02010609060101010101" charset="-122"/>
              <a:ea typeface="黑体" panose="02010609060101010101" charset="-122"/>
              <a:cs typeface="黑体" panose="02010609060101010101" charset="-122"/>
              <a:sym typeface="+mn-ea"/>
            </a:endParaRPr>
          </a:p>
          <a:p>
            <a:pPr algn="just" fontAlgn="auto">
              <a:lnSpc>
                <a:spcPct val="130000"/>
              </a:lnSpc>
              <a:spcBef>
                <a:spcPts val="600"/>
              </a:spcBef>
            </a:pPr>
            <a:r>
              <a:rPr lang="zh-CN" altLang="zh-CN" sz="2000" noProof="0" dirty="0">
                <a:latin typeface="仿宋_GB2312" panose="02010609030101010101" charset="-122"/>
                <a:ea typeface="仿宋_GB2312" panose="02010609030101010101" charset="-122"/>
                <a:cs typeface="仿宋_GB2312" panose="02010609030101010101" charset="-122"/>
                <a:sym typeface="+mn-ea"/>
              </a:rPr>
              <a:t>    关键期是指个体学习或形成某种行为的最佳时期。个体发展的关键期与脑发展的关键期有关，脑部高级神经网络的形成有一定时间期限，不同区域的脑神经网络有不同的构建期，并在不同时期达到成熟。因此，在个体发展过程中，不同年龄对各种事物有不同的敏感性，亦即“学习的关键期”。</a:t>
            </a:r>
            <a:endParaRPr lang="zh-CN" altLang="zh-CN" sz="2000" noProof="0" dirty="0">
              <a:latin typeface="仿宋_GB2312" panose="02010609030101010101" charset="-122"/>
              <a:ea typeface="仿宋_GB2312" panose="02010609030101010101" charset="-122"/>
              <a:cs typeface="仿宋_GB2312" panose="02010609030101010101" charset="-122"/>
              <a:sym typeface="+mn-ea"/>
            </a:endParaRPr>
          </a:p>
        </p:txBody>
      </p:sp>
      <p:pic>
        <p:nvPicPr>
          <p:cNvPr id="13319" name="Picture 7" descr="劳伦兹-印刻效应"/>
          <p:cNvPicPr>
            <a:picLocks noChangeAspect="1"/>
          </p:cNvPicPr>
          <p:nvPr>
            <p:custDataLst>
              <p:tags r:id="rId1"/>
            </p:custDataLst>
          </p:nvPr>
        </p:nvPicPr>
        <p:blipFill>
          <a:blip r:embed="rId2"/>
          <a:stretch>
            <a:fillRect/>
          </a:stretch>
        </p:blipFill>
        <p:spPr>
          <a:xfrm>
            <a:off x="6774815" y="1562735"/>
            <a:ext cx="1803400" cy="3031490"/>
          </a:xfrm>
          <a:prstGeom prst="rect">
            <a:avLst/>
          </a:prstGeom>
          <a:noFill/>
          <a:ln w="9525">
            <a:noFill/>
          </a:ln>
        </p:spPr>
      </p:pic>
      <p:sp>
        <p:nvSpPr>
          <p:cNvPr id="12" name="矩形 11"/>
          <p:cNvSpPr/>
          <p:nvPr/>
        </p:nvSpPr>
        <p:spPr>
          <a:xfrm>
            <a:off x="252095"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3319"/>
                                        </p:tgtEl>
                                        <p:attrNameLst>
                                          <p:attrName>style.visibility</p:attrName>
                                        </p:attrNameLst>
                                      </p:cBhvr>
                                      <p:to>
                                        <p:strVal val="visible"/>
                                      </p:to>
                                    </p:set>
                                    <p:animEffect transition="in" filter="fade">
                                      <p:cBhvr>
                                        <p:cTn id="17" dur="1000"/>
                                        <p:tgtEl>
                                          <p:spTgt spid="13319"/>
                                        </p:tgtEl>
                                      </p:cBhvr>
                                    </p:animEffect>
                                    <p:anim calcmode="lin" valueType="num">
                                      <p:cBhvr>
                                        <p:cTn id="18" dur="1000" fill="hold"/>
                                        <p:tgtEl>
                                          <p:spTgt spid="13319"/>
                                        </p:tgtEl>
                                        <p:attrNameLst>
                                          <p:attrName>ppt_x</p:attrName>
                                        </p:attrNameLst>
                                      </p:cBhvr>
                                      <p:tavLst>
                                        <p:tav tm="0">
                                          <p:val>
                                            <p:strVal val="#ppt_x"/>
                                          </p:val>
                                        </p:tav>
                                        <p:tav tm="100000">
                                          <p:val>
                                            <p:strVal val="#ppt_x"/>
                                          </p:val>
                                        </p:tav>
                                      </p:tavLst>
                                    </p:anim>
                                    <p:anim calcmode="lin" valueType="num">
                                      <p:cBhvr>
                                        <p:cTn id="19" dur="1000" fill="hold"/>
                                        <p:tgtEl>
                                          <p:spTgt spid="133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0"/>
            <a:ext cx="9144000" cy="884466"/>
          </a:xfrm>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0243" name="TextBox 2"/>
          <p:cNvSpPr txBox="1">
            <a:spLocks noChangeArrowheads="1"/>
          </p:cNvSpPr>
          <p:nvPr/>
        </p:nvSpPr>
        <p:spPr bwMode="auto">
          <a:xfrm>
            <a:off x="448945" y="1315085"/>
            <a:ext cx="8355330" cy="3507740"/>
          </a:xfrm>
          <a:prstGeom prst="rect">
            <a:avLst/>
          </a:prstGeom>
          <a:noFill/>
        </p:spPr>
        <p:txBody>
          <a:bodyPr wrap="square" rtlCol="0">
            <a:spAutoFit/>
          </a:bodyPr>
          <a:p>
            <a:pPr algn="just" fontAlgn="auto">
              <a:lnSpc>
                <a:spcPct val="120000"/>
              </a:lnSpc>
              <a:spcBef>
                <a:spcPts val="600"/>
              </a:spcBef>
              <a:spcAft>
                <a:spcPts val="600"/>
              </a:spcAft>
              <a:buClrTx/>
              <a:buSzTx/>
              <a:buFontTx/>
            </a:pPr>
            <a:r>
              <a:rPr lang="en-US" altLang="zh-CN" sz="2000" noProof="0" dirty="0">
                <a:latin typeface="黑体" panose="02010609060101010101" charset="-122"/>
                <a:ea typeface="黑体" panose="02010609060101010101" charset="-122"/>
                <a:cs typeface="黑体" panose="02010609060101010101" charset="-122"/>
                <a:sym typeface="+mn-ea"/>
              </a:rPr>
              <a:t>2.婴幼儿脑的发育尚未定型，具有可塑性和修复性</a:t>
            </a:r>
            <a:endParaRPr lang="en-US" altLang="zh-CN" sz="2000" noProof="0" dirty="0">
              <a:latin typeface="黑体" panose="02010609060101010101" charset="-122"/>
              <a:ea typeface="黑体" panose="02010609060101010101" charset="-122"/>
              <a:cs typeface="黑体" panose="02010609060101010101" charset="-122"/>
              <a:sym typeface="+mn-ea"/>
            </a:endParaRPr>
          </a:p>
          <a:p>
            <a:pPr algn="just" fontAlgn="auto">
              <a:lnSpc>
                <a:spcPct val="120000"/>
              </a:lnSpc>
              <a:spcBef>
                <a:spcPts val="600"/>
              </a:spcBef>
              <a:spcAft>
                <a:spcPts val="600"/>
              </a:spcAft>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    婴幼儿脑的可塑性：在生命早期，大脑的发展并不单纯是成熟程序的展开，而是生物因素和早期经验两者结合的产物（Bauman,2006）。</a:t>
            </a:r>
            <a:endParaRPr sz="2000" noProof="0" dirty="0">
              <a:latin typeface="仿宋_GB2312" panose="02010609030101010101" charset="-122"/>
              <a:ea typeface="仿宋_GB2312" panose="02010609030101010101" charset="-122"/>
              <a:cs typeface="仿宋_GB2312" panose="02010609030101010101" charset="-122"/>
              <a:sym typeface="+mn-ea"/>
            </a:endParaRPr>
          </a:p>
          <a:p>
            <a:pPr algn="just" fontAlgn="auto">
              <a:lnSpc>
                <a:spcPct val="120000"/>
              </a:lnSpc>
              <a:spcBef>
                <a:spcPts val="600"/>
              </a:spcBef>
              <a:spcAft>
                <a:spcPts val="600"/>
              </a:spcAft>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    婴幼儿脑的修复性：对婴儿脑损伤案例进行研究发现，在婴儿早期大脑具有良好的修复性。</a:t>
            </a:r>
            <a:endParaRPr sz="2000" noProof="0" dirty="0">
              <a:latin typeface="仿宋_GB2312" panose="02010609030101010101" charset="-122"/>
              <a:ea typeface="仿宋_GB2312" panose="02010609030101010101" charset="-122"/>
              <a:cs typeface="仿宋_GB2312" panose="02010609030101010101" charset="-122"/>
              <a:sym typeface="+mn-ea"/>
            </a:endParaRPr>
          </a:p>
          <a:p>
            <a:pPr algn="just" fontAlgn="auto">
              <a:lnSpc>
                <a:spcPct val="120000"/>
              </a:lnSpc>
              <a:spcBef>
                <a:spcPts val="600"/>
              </a:spcBef>
              <a:spcAft>
                <a:spcPts val="600"/>
              </a:spcAft>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    大脑可塑性、可修复性的新观点告诉我们，婴儿大脑的发展在很大程度上受后天环境的影响和制约。 对婴儿身体和神经系统实施刺激，为婴幼儿提供良好、积极的教育环境对促进其大脑的发展具有重要作用</a:t>
            </a:r>
            <a:r>
              <a:rPr lang="zh-CN" sz="2000" noProof="0" dirty="0">
                <a:latin typeface="仿宋_GB2312" panose="02010609030101010101" charset="-122"/>
                <a:ea typeface="仿宋_GB2312" panose="02010609030101010101" charset="-122"/>
                <a:cs typeface="仿宋_GB2312" panose="02010609030101010101" charset="-122"/>
                <a:sym typeface="+mn-ea"/>
              </a:rPr>
              <a:t>。</a:t>
            </a:r>
            <a:endParaRPr lang="zh-CN"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12" name="矩形 11"/>
          <p:cNvSpPr/>
          <p:nvPr/>
        </p:nvSpPr>
        <p:spPr>
          <a:xfrm>
            <a:off x="323850" y="1161415"/>
            <a:ext cx="8576945" cy="384238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2" name="Title 2"/>
          <p:cNvSpPr>
            <a:spLocks noGrp="1"/>
          </p:cNvSpPr>
          <p:nvPr/>
        </p:nvSpPr>
        <p:spPr>
          <a:xfrm>
            <a:off x="0" y="0"/>
            <a:ext cx="6783070" cy="884555"/>
          </a:xfrm>
          <a:prstGeom prst="rect">
            <a:avLst/>
          </a:prstGeom>
        </p:spPr>
        <p:txBody>
          <a:bodyPr anchor="ctr">
            <a:scene3d>
              <a:camera prst="orthographicFront"/>
              <a:lightRig rig="threePt" dir="t"/>
            </a:scene3d>
          </a:bodyPr>
          <a:lstStyle>
            <a:lvl1pPr algn="l" defTabSz="914400" rtl="0" eaLnBrk="1" latinLnBrk="1" hangingPunct="1">
              <a:spcBef>
                <a:spcPct val="0"/>
              </a:spcBef>
              <a:buNone/>
              <a:defRPr sz="3600" b="1" kern="1200">
                <a:solidFill>
                  <a:schemeClr val="tx1">
                    <a:lumMod val="75000"/>
                    <a:lumOff val="25000"/>
                  </a:schemeClr>
                </a:solidFill>
                <a:latin typeface="Arial" panose="020B0604020202020204" pitchFamily="34" charset="0"/>
                <a:ea typeface="+mj-ea"/>
                <a:cs typeface="Arial" panose="020B0604020202020204" pitchFamily="34" charset="0"/>
              </a:defRPr>
            </a:lvl1pPr>
          </a:lstStyle>
          <a:p>
            <a:pPr>
              <a:lnSpc>
                <a:spcPct val="160000"/>
              </a:lnSpc>
            </a:pPr>
            <a:r>
              <a:rPr lang="en-US" altLang="zh-CN" sz="2800" noProof="0" dirty="0">
                <a:latin typeface="黑体" panose="02010609060101010101" charset="-122"/>
                <a:ea typeface="黑体" panose="02010609060101010101" charset="-122"/>
                <a:cs typeface="仿宋_GB2312" panose="02010609030101010101" charset="-122"/>
                <a:sym typeface="+mn-ea"/>
              </a:rPr>
              <a:t>一、脑科学研究与婴幼儿的学习</a:t>
            </a:r>
            <a:endParaRPr lang="zh-CN" altLang="en-US" sz="28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par>
                          <p:cTn id="9" fill="hold">
                            <p:stCondLst>
                              <p:cond delay="500"/>
                            </p:stCondLst>
                            <p:childTnLst>
                              <p:par>
                                <p:cTn id="10" presetID="18" presetClass="entr" presetSubtype="12" fill="hold" grpId="0" nodeType="afterEffect">
                                  <p:stCondLst>
                                    <p:cond delay="0"/>
                                  </p:stCondLst>
                                  <p:childTnLst>
                                    <p:set>
                                      <p:cBhvr>
                                        <p:cTn id="11" dur="1" fill="hold">
                                          <p:stCondLst>
                                            <p:cond delay="0"/>
                                          </p:stCondLst>
                                        </p:cTn>
                                        <p:tgtEl>
                                          <p:spTgt spid="10243"/>
                                        </p:tgtEl>
                                        <p:attrNameLst>
                                          <p:attrName>style.visibility</p:attrName>
                                        </p:attrNameLst>
                                      </p:cBhvr>
                                      <p:to>
                                        <p:strVal val="visible"/>
                                      </p:to>
                                    </p:set>
                                    <p:animEffect transition="in" filter="strips(downLeft)">
                                      <p:cBhvr>
                                        <p:cTn id="12" dur="5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437515" y="1851660"/>
            <a:ext cx="4775835" cy="1685290"/>
          </a:xfrm>
          <a:prstGeom prst="rect">
            <a:avLst/>
          </a:prstGeom>
          <a:noFill/>
        </p:spPr>
        <p:txBody>
          <a:bodyPr wrap="square" rtlCol="0">
            <a:spAutoFit/>
          </a:bodyPr>
          <a:p>
            <a:pPr lvl="0" algn="just">
              <a:lnSpc>
                <a:spcPct val="120000"/>
              </a:lnSpc>
              <a:spcBef>
                <a:spcPts val="600"/>
              </a:spcBef>
              <a:spcAft>
                <a:spcPts val="600"/>
              </a:spcAft>
              <a:buClrTx/>
              <a:buSzTx/>
              <a:buFontTx/>
            </a:pPr>
            <a:r>
              <a:rPr lang="en-US" altLang="zh-CN" sz="2000" noProof="0" dirty="0">
                <a:latin typeface="黑体" panose="02010609060101010101" charset="-122"/>
                <a:ea typeface="黑体" panose="02010609060101010101" charset="-122"/>
                <a:cs typeface="黑体" panose="02010609060101010101" charset="-122"/>
                <a:sym typeface="+mn-ea"/>
              </a:rPr>
              <a:t>3.</a:t>
            </a:r>
            <a:r>
              <a:rPr lang="zh-CN" altLang="en-US" sz="2000" noProof="0" dirty="0">
                <a:latin typeface="黑体" panose="02010609060101010101" charset="-122"/>
                <a:ea typeface="黑体" panose="02010609060101010101" charset="-122"/>
                <a:cs typeface="黑体" panose="02010609060101010101" charset="-122"/>
                <a:sym typeface="+mn-ea"/>
              </a:rPr>
              <a:t>脑科学研究发现，婴幼儿具有巨大学习潜力</a:t>
            </a:r>
            <a:endParaRPr lang="zh-CN" altLang="en-US" sz="2000" noProof="0" dirty="0">
              <a:latin typeface="黑体" panose="02010609060101010101" charset="-122"/>
              <a:ea typeface="黑体" panose="02010609060101010101" charset="-122"/>
              <a:cs typeface="黑体" panose="02010609060101010101" charset="-122"/>
              <a:sym typeface="+mn-ea"/>
            </a:endParaRPr>
          </a:p>
          <a:p>
            <a:pPr lvl="0" algn="just">
              <a:lnSpc>
                <a:spcPct val="12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    </a:t>
            </a:r>
            <a:r>
              <a:rPr lang="en-US" altLang="zh-CN" noProof="0" dirty="0">
                <a:latin typeface="仿宋_GB2312" panose="02010609030101010101" charset="-122"/>
                <a:ea typeface="仿宋_GB2312" panose="02010609030101010101" charset="-122"/>
                <a:cs typeface="仿宋_GB2312" panose="02010609030101010101" charset="-122"/>
                <a:sym typeface="+mn-ea"/>
              </a:rPr>
              <a:t>婴幼儿学习的巨大潜力体现在其心理发展的诸多方面</a:t>
            </a:r>
            <a:r>
              <a:rPr lang="en-US" altLang="zh-CN" noProof="0" dirty="0">
                <a:latin typeface="仿宋_GB2312" panose="02010609030101010101" charset="-122"/>
                <a:ea typeface="仿宋_GB2312" panose="02010609030101010101" charset="-122"/>
                <a:cs typeface="仿宋_GB2312" panose="02010609030101010101" charset="-122"/>
                <a:sym typeface="+mn-ea"/>
              </a:rPr>
              <a:t>。</a:t>
            </a:r>
            <a:endParaRPr lang="en-US" altLang="zh-CN" noProof="0" dirty="0">
              <a:latin typeface="仿宋_GB2312" panose="02010609030101010101" charset="-122"/>
              <a:ea typeface="仿宋_GB2312" panose="02010609030101010101" charset="-122"/>
              <a:cs typeface="仿宋_GB2312" panose="02010609030101010101" charset="-122"/>
              <a:sym typeface="+mn-ea"/>
            </a:endParaRPr>
          </a:p>
        </p:txBody>
      </p:sp>
      <p:pic>
        <p:nvPicPr>
          <p:cNvPr id="4" name="图片 3"/>
          <p:cNvPicPr>
            <a:picLocks noChangeAspect="1"/>
          </p:cNvPicPr>
          <p:nvPr/>
        </p:nvPicPr>
        <p:blipFill>
          <a:blip r:embed="rId1"/>
          <a:stretch>
            <a:fillRect/>
          </a:stretch>
        </p:blipFill>
        <p:spPr>
          <a:xfrm>
            <a:off x="5363845" y="1851660"/>
            <a:ext cx="3229610" cy="2153285"/>
          </a:xfrm>
          <a:prstGeom prst="rect">
            <a:avLst/>
          </a:prstGeom>
        </p:spPr>
      </p:pic>
      <p:sp>
        <p:nvSpPr>
          <p:cNvPr id="12" name="矩形 11"/>
          <p:cNvSpPr/>
          <p:nvPr/>
        </p:nvSpPr>
        <p:spPr>
          <a:xfrm>
            <a:off x="252095"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5" name="Title 2"/>
          <p:cNvSpPr>
            <a:spLocks noGrp="1"/>
          </p:cNvSpPr>
          <p:nvPr/>
        </p:nvSpPr>
        <p:spPr>
          <a:xfrm>
            <a:off x="0" y="0"/>
            <a:ext cx="6783070" cy="884555"/>
          </a:xfrm>
          <a:prstGeom prst="rect">
            <a:avLst/>
          </a:prstGeom>
        </p:spPr>
        <p:txBody>
          <a:bodyPr anchor="ctr">
            <a:scene3d>
              <a:camera prst="orthographicFront"/>
              <a:lightRig rig="threePt" dir="t"/>
            </a:scene3d>
          </a:bodyPr>
          <a:lstStyle>
            <a:lvl1pPr algn="l" defTabSz="914400" rtl="0" eaLnBrk="1" latinLnBrk="1" hangingPunct="1">
              <a:spcBef>
                <a:spcPct val="0"/>
              </a:spcBef>
              <a:buNone/>
              <a:defRPr sz="3600" b="1" kern="1200">
                <a:solidFill>
                  <a:schemeClr val="tx1">
                    <a:lumMod val="75000"/>
                    <a:lumOff val="25000"/>
                  </a:schemeClr>
                </a:solidFill>
                <a:latin typeface="Arial" panose="020B0604020202020204" pitchFamily="34" charset="0"/>
                <a:ea typeface="+mj-ea"/>
                <a:cs typeface="Arial" panose="020B0604020202020204" pitchFamily="34" charset="0"/>
              </a:defRPr>
            </a:lvl1pPr>
          </a:lstStyle>
          <a:p>
            <a:pPr>
              <a:lnSpc>
                <a:spcPct val="160000"/>
              </a:lnSpc>
            </a:pPr>
            <a:r>
              <a:rPr lang="en-US" altLang="zh-CN" sz="2800" noProof="0" dirty="0">
                <a:latin typeface="黑体" panose="02010609060101010101" charset="-122"/>
                <a:ea typeface="黑体" panose="02010609060101010101" charset="-122"/>
                <a:cs typeface="仿宋_GB2312" panose="02010609030101010101" charset="-122"/>
                <a:sym typeface="+mn-ea"/>
              </a:rPr>
              <a:t>一、脑科学研究与婴幼儿的学习</a:t>
            </a:r>
            <a:endParaRPr lang="zh-CN" altLang="en-US" sz="2800" b="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ppt_x</p:attrName>
                                        </p:attrNameLst>
                                      </p:cBhvr>
                                      <p:tavLst>
                                        <p:tav tm="0">
                                          <p:val>
                                            <p:strVal val="#ppt_x-#ppt_w*1.125000"/>
                                          </p:val>
                                        </p:tav>
                                        <p:tav tm="100000">
                                          <p:val>
                                            <p:strVal val="#ppt_x"/>
                                          </p:val>
                                        </p:tav>
                                      </p:tavLst>
                                    </p:anim>
                                    <p:animEffect transition="in" filter="wipe(right)">
                                      <p:cBhvr>
                                        <p:cTn id="13" dur="500"/>
                                        <p:tgtEl>
                                          <p:spTgt spid="2"/>
                                        </p:tgtEl>
                                      </p:cBhvr>
                                    </p:animEffect>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tags/tag1.xml><?xml version="1.0" encoding="utf-8"?>
<p:tagLst xmlns:p="http://schemas.openxmlformats.org/presentationml/2006/main">
  <p:tag name="KSO_WM_UNIT_PLACING_PICTURE_USER_VIEWPORT" val="{&quot;height&quot;:5557.5007874015746,&quot;width&quot;:3742.4992125984249}"/>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3284</Words>
  <Application>WPS 演示</Application>
  <PresentationFormat>全屏显示(16:9)</PresentationFormat>
  <Paragraphs>204</Paragraphs>
  <Slides>29</Slides>
  <Notes>1</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29</vt:i4>
      </vt:variant>
    </vt:vector>
  </HeadingPairs>
  <TitlesOfParts>
    <vt:vector size="48" baseType="lpstr">
      <vt:lpstr>Arial</vt:lpstr>
      <vt:lpstr>宋体</vt:lpstr>
      <vt:lpstr>Wingdings</vt:lpstr>
      <vt:lpstr>黑体</vt:lpstr>
      <vt:lpstr>华文中宋</vt:lpstr>
      <vt:lpstr>华文行楷</vt:lpstr>
      <vt:lpstr>微软雅黑</vt:lpstr>
      <vt:lpstr>华文细黑</vt:lpstr>
      <vt:lpstr>仿宋_GB2312</vt:lpstr>
      <vt:lpstr>Source Han Sans K Medium</vt:lpstr>
      <vt:lpstr>Arial Unicode MS</vt:lpstr>
      <vt:lpstr>等线</vt:lpstr>
      <vt:lpstr>方正舒体</vt:lpstr>
      <vt:lpstr>字魂21号-不齐素圆体</vt:lpstr>
      <vt:lpstr>思源黑体 CN Medium</vt:lpstr>
      <vt:lpstr>Malgun Gothic</vt:lpstr>
      <vt:lpstr>MS UI Gothic</vt:lpstr>
      <vt:lpstr>Office Theme</vt:lpstr>
      <vt:lpstr>Custom Design</vt:lpstr>
      <vt:lpstr>PowerPoint 演示文稿</vt:lpstr>
      <vt:lpstr>               项目二  幼儿身心发展特点与教育 </vt:lpstr>
      <vt:lpstr> 目   录</vt:lpstr>
      <vt:lpstr>PowerPoint 演示文稿</vt:lpstr>
      <vt:lpstr>PowerPoint 演示文稿</vt:lpstr>
      <vt:lpstr>PowerPoint 演示文稿</vt:lpstr>
      <vt:lpstr>一、脑科学研究与婴幼儿的学习</vt:lpstr>
      <vt:lpstr> </vt:lpstr>
      <vt:lpstr> </vt:lpstr>
      <vt:lpstr> </vt:lpstr>
      <vt:lpstr> </vt:lpstr>
      <vt:lpstr> </vt:lpstr>
      <vt:lpstr> </vt:lpstr>
      <vt:lpstr> </vt:lpstr>
      <vt:lpstr>PowerPoint 演示文稿</vt:lpstr>
      <vt:lpstr> </vt:lpstr>
      <vt:lpstr>  </vt:lpstr>
      <vt:lpstr>  </vt:lpstr>
      <vt:lpstr>  </vt:lpstr>
      <vt:lpstr>PowerPoint 演示文稿</vt:lpstr>
      <vt:lpstr> </vt:lpstr>
      <vt:lpstr>  </vt:lpstr>
      <vt:lpstr>  </vt:lpstr>
      <vt:lpstr>  </vt:lpstr>
      <vt:lpstr>  </vt:lpstr>
      <vt:lpstr>  </vt:lpstr>
      <vt:lpstr>  </vt:lpstr>
      <vt:lpstr>  课后思考</vt:lpstr>
      <vt:lpstr>  </vt:lpstr>
    </vt:vector>
  </TitlesOfParts>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Registered User</dc:creator>
  <cp:lastModifiedBy>嘟嘟</cp:lastModifiedBy>
  <cp:revision>89</cp:revision>
  <dcterms:created xsi:type="dcterms:W3CDTF">2014-04-01T16:27:00Z</dcterms:created>
  <dcterms:modified xsi:type="dcterms:W3CDTF">2025-09-05T02:09:49Z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5D8E3DDE98F74E10923A37675507CDE1_13</vt:lpwstr>
  </property>
</Properties>
</file>