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25"/>
  </p:notesMasterIdLst>
  <p:sldIdLst>
    <p:sldId id="424" r:id="rId4"/>
    <p:sldId id="425" r:id="rId5"/>
    <p:sldId id="308" r:id="rId6"/>
    <p:sldId id="427" r:id="rId7"/>
    <p:sldId id="428" r:id="rId8"/>
    <p:sldId id="405" r:id="rId9"/>
    <p:sldId id="257" r:id="rId10"/>
    <p:sldId id="390" r:id="rId11"/>
    <p:sldId id="309" r:id="rId12"/>
    <p:sldId id="406" r:id="rId13"/>
    <p:sldId id="364" r:id="rId14"/>
    <p:sldId id="391" r:id="rId15"/>
    <p:sldId id="384" r:id="rId16"/>
    <p:sldId id="392" r:id="rId17"/>
    <p:sldId id="393" r:id="rId18"/>
    <p:sldId id="314" r:id="rId19"/>
    <p:sldId id="394" r:id="rId20"/>
    <p:sldId id="407" r:id="rId21"/>
    <p:sldId id="385" r:id="rId22"/>
    <p:sldId id="395" r:id="rId23"/>
    <p:sldId id="389" r:id="rId24"/>
    <p:sldId id="352" r:id="rId26"/>
    <p:sldId id="426" r:id="rId27"/>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5" userDrawn="1">
          <p15:clr>
            <a:srgbClr val="A4A3A4"/>
          </p15:clr>
        </p15:guide>
        <p15:guide id="2" pos="285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32" d="100"/>
          <a:sy n="132" d="100"/>
        </p:scale>
        <p:origin x="936" y="114"/>
      </p:cViewPr>
      <p:guideLst>
        <p:guide orient="horz" pos="1645"/>
        <p:guide pos="28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20F7-7B71-4CC9-99A8-3DB9304C28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155F-725E-4B3A-83B9-3E46A3E182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63937D59-5EDB-4C39-B697-625748F703B6}"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1" y="2701529"/>
            <a:ext cx="6858000" cy="1241822"/>
          </a:xfrm>
        </p:spPr>
        <p:txBody>
          <a:bodyPr/>
          <a:lstStyle>
            <a:lvl1pPr marL="0" indent="0" algn="ctr">
              <a:buNone/>
              <a:defRPr sz="1800"/>
            </a:lvl1pPr>
            <a:lvl2pPr marL="342900" indent="0" algn="ctr">
              <a:buNone/>
              <a:defRPr sz="1500"/>
            </a:lvl2pPr>
            <a:lvl3pPr marL="685165" indent="0" algn="ctr">
              <a:buNone/>
              <a:defRPr sz="1350"/>
            </a:lvl3pPr>
            <a:lvl4pPr marL="1028065" indent="0" algn="ctr">
              <a:buNone/>
              <a:defRPr sz="1200"/>
            </a:lvl4pPr>
            <a:lvl5pPr marL="1370965" indent="0" algn="ctr">
              <a:buNone/>
              <a:defRPr sz="1200"/>
            </a:lvl5pPr>
            <a:lvl6pPr marL="1713865" indent="0" algn="ctr">
              <a:buNone/>
              <a:defRPr sz="1200"/>
            </a:lvl6pPr>
            <a:lvl7pPr marL="2056130" indent="0" algn="ctr">
              <a:buNone/>
              <a:defRPr sz="1200"/>
            </a:lvl7pPr>
            <a:lvl8pPr marL="2399030" indent="0" algn="ctr">
              <a:buNone/>
              <a:defRPr sz="1200"/>
            </a:lvl8pPr>
            <a:lvl9pPr marL="274193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63937D59-5EDB-4C39-B697-625748F703B6}"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914400" rtl="0" eaLnBrk="1" latinLnBrk="1"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25285" y="4054475"/>
            <a:ext cx="2130425" cy="645160"/>
          </a:xfrm>
          <a:prstGeom prst="rect">
            <a:avLst/>
          </a:prstGeom>
          <a:noFill/>
        </p:spPr>
        <p:txBody>
          <a:bodyPr wrap="square">
            <a:spAutoFit/>
          </a:bodyPr>
          <a:lstStyle/>
          <a:p>
            <a:pPr algn="ctr"/>
            <a:endParaRPr lang="zh-CN" altLang="x-none" b="1" dirty="0">
              <a:latin typeface="黑体" panose="02010609060101010101" charset="-122"/>
              <a:ea typeface="黑体" panose="02010609060101010101" charset="-122"/>
            </a:endParaRPr>
          </a:p>
          <a:p>
            <a:pPr algn="ctr"/>
            <a:r>
              <a:rPr lang="zh-CN" altLang="x-none" b="1" dirty="0">
                <a:latin typeface="华文中宋" panose="02010600040101010101" charset="-122"/>
                <a:ea typeface="华文中宋" panose="02010600040101010101" charset="-122"/>
                <a:cs typeface="华文中宋" panose="02010600040101010101" charset="-122"/>
                <a:sym typeface="+mn-ea"/>
              </a:rPr>
              <a:t>北</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京</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出</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版</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社</a:t>
            </a:r>
            <a:r>
              <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t> </a:t>
            </a:r>
            <a:endPar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endParaRPr>
          </a:p>
        </p:txBody>
      </p:sp>
      <p:sp>
        <p:nvSpPr>
          <p:cNvPr id="5" name="TextBox 1"/>
          <p:cNvSpPr txBox="1">
            <a:spLocks noChangeArrowheads="1"/>
          </p:cNvSpPr>
          <p:nvPr/>
        </p:nvSpPr>
        <p:spPr bwMode="auto">
          <a:xfrm>
            <a:off x="4525645" y="2981960"/>
            <a:ext cx="4385310" cy="768350"/>
          </a:xfrm>
          <a:prstGeom prst="rect">
            <a:avLst/>
          </a:prstGeom>
          <a:noFill/>
          <a:ln w="9525">
            <a:noFill/>
            <a:miter lim="800000"/>
          </a:ln>
        </p:spPr>
        <p:txBody>
          <a:bodyPr wrap="square">
            <a:spAutoFit/>
          </a:bodyPr>
          <a:lstStyle/>
          <a:p>
            <a:pPr algn="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rPr>
              <a:t>幼儿教育心理学</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672965" y="2787650"/>
            <a:ext cx="4368800" cy="1383030"/>
          </a:xfrm>
          <a:prstGeom prst="rect">
            <a:avLst/>
          </a:prstGeom>
          <a:noFill/>
          <a:ln w="9525">
            <a:noFill/>
            <a:miter lim="800000"/>
          </a:ln>
        </p:spPr>
        <p:txBody>
          <a:bodyPr wrap="square">
            <a:spAutoFit/>
          </a:bodyPr>
          <a:p>
            <a:pPr lvl="0" algn="ctr">
              <a:lnSpc>
                <a:spcPct val="140000"/>
              </a:lnSpc>
              <a:buClrTx/>
              <a:buSzTx/>
              <a:buFontTx/>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任务二</a:t>
            </a:r>
            <a:endPar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lvl="0" algn="ctr">
              <a:lnSpc>
                <a:spcPct val="140000"/>
              </a:lnSpc>
              <a:buClrTx/>
              <a:buSzTx/>
              <a:buFontTx/>
            </a:pPr>
            <a:r>
              <a:rPr lang="zh-CN" altLang="en-US" sz="2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 </a:t>
            </a: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幼儿的创造性学习与测量</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539750" y="1491615"/>
            <a:ext cx="4982210" cy="2861310"/>
          </a:xfrm>
          <a:prstGeom prst="rect">
            <a:avLst/>
          </a:prstGeom>
          <a:noFill/>
        </p:spPr>
        <p:txBody>
          <a:bodyPr wrap="square" rtlCol="0">
            <a:spAutoFit/>
          </a:bodyPr>
          <a:p>
            <a:pPr lvl="0" algn="just">
              <a:lnSpc>
                <a:spcPct val="18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幼儿的创造性学习是指幼儿在学习活动中所具有的创造性人格特征与创造性思维过程。它强调幼儿在学习中的主体性和能动性，强调自我建构、自我发现在学习中的重要作用。</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19685"/>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一、幼儿创造性学习的特征</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052830"/>
            <a:ext cx="8576945"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56" name="图片 55" descr="8b58f6f1c669f4b13859100410a40be1"/>
          <p:cNvPicPr>
            <a:picLocks noChangeAspect="1"/>
          </p:cNvPicPr>
          <p:nvPr/>
        </p:nvPicPr>
        <p:blipFill>
          <a:blip r:embed="rId1" cstate="email"/>
          <a:stretch>
            <a:fillRect/>
          </a:stretch>
        </p:blipFill>
        <p:spPr>
          <a:xfrm>
            <a:off x="5436235" y="1275080"/>
            <a:ext cx="3167380" cy="3167380"/>
          </a:xfrm>
          <a:prstGeom prst="rect">
            <a:avLst/>
          </a:prstGeom>
        </p:spPr>
      </p:pic>
      <p:sp>
        <p:nvSpPr>
          <p:cNvPr id="4" name="文本框 3"/>
          <p:cNvSpPr txBox="1"/>
          <p:nvPr/>
        </p:nvSpPr>
        <p:spPr>
          <a:xfrm>
            <a:off x="6012180" y="1419225"/>
            <a:ext cx="612140" cy="368300"/>
          </a:xfrm>
          <a:prstGeom prst="rect">
            <a:avLst/>
          </a:prstGeom>
          <a:solidFill>
            <a:schemeClr val="bg1"/>
          </a:solidFill>
        </p:spPr>
        <p:txBody>
          <a:bodyPr wrap="square" rtlCol="0">
            <a:sp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additive="base">
                                        <p:cTn id="16" dur="1000"/>
                                        <p:tgtEl>
                                          <p:spTgt spid="56"/>
                                        </p:tgtEl>
                                        <p:attrNameLst>
                                          <p:attrName>ppt_y</p:attrName>
                                        </p:attrNameLst>
                                      </p:cBhvr>
                                      <p:tavLst>
                                        <p:tav tm="0">
                                          <p:val>
                                            <p:strVal val="#ppt_y+#ppt_h*1.125000"/>
                                          </p:val>
                                        </p:tav>
                                        <p:tav tm="100000">
                                          <p:val>
                                            <p:strVal val="#ppt_y"/>
                                          </p:val>
                                        </p:tav>
                                      </p:tavLst>
                                    </p:anim>
                                    <p:animEffect transition="in" filter="wipe(up)">
                                      <p:cBhvr>
                                        <p:cTn id="17"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539115" y="1563370"/>
            <a:ext cx="4458970" cy="2276475"/>
          </a:xfrm>
          <a:prstGeom prst="rect">
            <a:avLst/>
          </a:prstGeom>
          <a:noFill/>
        </p:spPr>
        <p:txBody>
          <a:bodyPr wrap="square" rtlCol="0">
            <a:spAutoFit/>
          </a:bodyPr>
          <a:p>
            <a:pPr lvl="0" algn="l">
              <a:lnSpc>
                <a:spcPct val="14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1．创造性学习强调学习的主动性</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4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——幼儿是主动的学习者。</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4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——幼儿是学习活动的主人。</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4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——幼儿是探索者和追求者。</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19685"/>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一、幼儿创造性学习的特征</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052830"/>
            <a:ext cx="8576945"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57" name="图片 56" descr="980375d63985dd901b97b94c2f4c9426"/>
          <p:cNvPicPr>
            <a:picLocks noChangeAspect="1"/>
          </p:cNvPicPr>
          <p:nvPr/>
        </p:nvPicPr>
        <p:blipFill>
          <a:blip r:embed="rId1" cstate="email"/>
          <a:stretch>
            <a:fillRect/>
          </a:stretch>
        </p:blipFill>
        <p:spPr>
          <a:xfrm rot="10800000" flipV="1">
            <a:off x="5219700" y="1564005"/>
            <a:ext cx="2727960" cy="27279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1000"/>
                                        <p:tgtEl>
                                          <p:spTgt spid="57"/>
                                        </p:tgtEl>
                                        <p:attrNameLst>
                                          <p:attrName>ppt_y</p:attrName>
                                        </p:attrNameLst>
                                      </p:cBhvr>
                                      <p:tavLst>
                                        <p:tav tm="0">
                                          <p:val>
                                            <p:strVal val="#ppt_y+#ppt_h*1.125000"/>
                                          </p:val>
                                        </p:tav>
                                        <p:tav tm="100000">
                                          <p:val>
                                            <p:strVal val="#ppt_y"/>
                                          </p:val>
                                        </p:tav>
                                      </p:tavLst>
                                    </p:anim>
                                    <p:animEffect transition="in" filter="wipe(up)">
                                      <p:cBhvr>
                                        <p:cTn id="17"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201930" y="1028065"/>
            <a:ext cx="8596630" cy="3784600"/>
          </a:xfrm>
          <a:prstGeom prst="rect">
            <a:avLst/>
          </a:prstGeom>
          <a:noFill/>
        </p:spPr>
        <p:txBody>
          <a:bodyPr wrap="square" rtlCol="0">
            <a:spAutoFit/>
          </a:bodyPr>
          <a:p>
            <a:pPr algn="just">
              <a:lnSpc>
                <a:spcPct val="15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2．创造性学习离不开学习动机</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5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在学习兴趣上</a:t>
            </a:r>
            <a:r>
              <a:rPr sz="2000" noProof="0" dirty="0">
                <a:latin typeface="仿宋_GB2312" panose="02010609030101010101" charset="-122"/>
                <a:ea typeface="仿宋_GB2312" panose="02010609030101010101" charset="-122"/>
                <a:cs typeface="仿宋_GB2312" panose="02010609030101010101" charset="-122"/>
                <a:sym typeface="+mn-ea"/>
              </a:rPr>
              <a:t>，创造型幼儿有强烈的好奇心，有旺盛的求知欲，对智力活动有广泛的兴趣，表现出出众的意志品质，能排除外界干扰而长期专注于某个感兴趣的问题上；</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5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在学习动机上</a:t>
            </a:r>
            <a:r>
              <a:rPr sz="2000" noProof="0" dirty="0">
                <a:latin typeface="仿宋_GB2312" panose="02010609030101010101" charset="-122"/>
                <a:ea typeface="仿宋_GB2312" panose="02010609030101010101" charset="-122"/>
                <a:cs typeface="仿宋_GB2312" panose="02010609030101010101" charset="-122"/>
                <a:sym typeface="+mn-ea"/>
              </a:rPr>
              <a:t>，创造型幼儿对事物的变化机制有深究的动机，渴求找到疑难问题的答案，喜欢找缺点并加以批判，且对自己的直觉能力表示自信；</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5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在学习态度上</a:t>
            </a:r>
            <a:r>
              <a:rPr sz="2000" noProof="0" dirty="0">
                <a:latin typeface="仿宋_GB2312" panose="02010609030101010101" charset="-122"/>
                <a:ea typeface="仿宋_GB2312" panose="02010609030101010101" charset="-122"/>
                <a:cs typeface="仿宋_GB2312" panose="02010609030101010101" charset="-122"/>
                <a:sym typeface="+mn-ea"/>
              </a:rPr>
              <a:t>，创造型幼儿对感兴趣的事物愿花大量的时间去探究；</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5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在思考问题的范围与领域上，往往不为教师所左右。</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110490" y="1052830"/>
            <a:ext cx="8830310"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0" y="-19685"/>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一、幼儿创造性学习的特征</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273685" y="1347470"/>
            <a:ext cx="5447665" cy="2861310"/>
          </a:xfrm>
          <a:prstGeom prst="rect">
            <a:avLst/>
          </a:prstGeom>
          <a:noFill/>
        </p:spPr>
        <p:txBody>
          <a:bodyPr wrap="square" rtlCol="0">
            <a:spAutoFit/>
          </a:bodyPr>
          <a:p>
            <a:pPr algn="just">
              <a:lnSpc>
                <a:spcPct val="15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3．创造性学习追求有创意的学习目标</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创造性学习的一项重要指标是通过产生创造性产品来体现的。产品是看得见、摸得着、易于把握的。尽管这种产品不必直接得到实际应用，也不见得尽善尽美，但形成创造性产品是创造性学习的重要目标。</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19685"/>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一、幼儿创造性学习的特征</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110490" y="1052830"/>
            <a:ext cx="8830310"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4" name="图片 3" descr="dfdbe5d6c13ed0c66f9c024974f4fa62"/>
          <p:cNvPicPr>
            <a:picLocks noChangeAspect="1"/>
          </p:cNvPicPr>
          <p:nvPr/>
        </p:nvPicPr>
        <p:blipFill>
          <a:blip r:embed="rId1" cstate="email"/>
          <a:stretch>
            <a:fillRect/>
          </a:stretch>
        </p:blipFill>
        <p:spPr>
          <a:xfrm>
            <a:off x="5723890" y="1635125"/>
            <a:ext cx="2796540" cy="2476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p:tgtEl>
                                          <p:spTgt spid="4"/>
                                        </p:tgtEl>
                                        <p:attrNameLst>
                                          <p:attrName>ppt_y</p:attrName>
                                        </p:attrNameLst>
                                      </p:cBhvr>
                                      <p:tavLst>
                                        <p:tav tm="0">
                                          <p:val>
                                            <p:strVal val="#ppt_y+#ppt_h*1.125000"/>
                                          </p:val>
                                        </p:tav>
                                        <p:tav tm="100000">
                                          <p:val>
                                            <p:strVal val="#ppt_y"/>
                                          </p:val>
                                        </p:tav>
                                      </p:tavLst>
                                    </p:anim>
                                    <p:animEffect transition="in" filter="wipe(up)">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201930" y="1099820"/>
            <a:ext cx="8596630" cy="3753485"/>
          </a:xfrm>
          <a:prstGeom prst="rect">
            <a:avLst/>
          </a:prstGeom>
          <a:noFill/>
        </p:spPr>
        <p:txBody>
          <a:bodyPr wrap="square" rtlCol="0">
            <a:spAutoFit/>
          </a:bodyPr>
          <a:p>
            <a:pPr>
              <a:lnSpc>
                <a:spcPct val="15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4．幼儿创造性主要体现在自我表现性创造</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表现性创造</a:t>
            </a:r>
            <a:r>
              <a:rPr sz="2000" noProof="0" dirty="0">
                <a:latin typeface="仿宋_GB2312" panose="02010609030101010101" charset="-122"/>
                <a:ea typeface="仿宋_GB2312" panose="02010609030101010101" charset="-122"/>
                <a:cs typeface="仿宋_GB2312" panose="02010609030101010101" charset="-122"/>
                <a:sym typeface="+mn-ea"/>
              </a:rPr>
              <a:t>，这是指自发性与自由活动，如绘画、写作与游戏表演。</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技术性创造</a:t>
            </a:r>
            <a:r>
              <a:rPr sz="2000" noProof="0" dirty="0">
                <a:latin typeface="仿宋_GB2312" panose="02010609030101010101" charset="-122"/>
                <a:ea typeface="仿宋_GB2312" panose="02010609030101010101" charset="-122"/>
                <a:cs typeface="仿宋_GB2312" panose="02010609030101010101" charset="-122"/>
                <a:sym typeface="+mn-ea"/>
              </a:rPr>
              <a:t>，是以熟练精巧为特色。如儿童的动作和操作活动。</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发明性创造</a:t>
            </a:r>
            <a:r>
              <a:rPr sz="2000" noProof="0" dirty="0">
                <a:latin typeface="仿宋_GB2312" panose="02010609030101010101" charset="-122"/>
                <a:ea typeface="仿宋_GB2312" panose="02010609030101010101" charset="-122"/>
                <a:cs typeface="仿宋_GB2312" panose="02010609030101010101" charset="-122"/>
                <a:sym typeface="+mn-ea"/>
              </a:rPr>
              <a:t>，指发明新颖设计或新的组合，如小发明、小制作。</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首创性创造</a:t>
            </a:r>
            <a:r>
              <a:rPr sz="2000" noProof="0" dirty="0">
                <a:latin typeface="仿宋_GB2312" panose="02010609030101010101" charset="-122"/>
                <a:ea typeface="仿宋_GB2312" panose="02010609030101010101" charset="-122"/>
                <a:cs typeface="仿宋_GB2312" panose="02010609030101010101" charset="-122"/>
                <a:sym typeface="+mn-ea"/>
              </a:rPr>
              <a:t>。这种创造更多是一种革新、标新立异，提出新的思维方式。</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杰出的创造</a:t>
            </a:r>
            <a:r>
              <a:rPr sz="2000" noProof="0" dirty="0">
                <a:latin typeface="仿宋_GB2312" panose="02010609030101010101" charset="-122"/>
                <a:ea typeface="仿宋_GB2312" panose="02010609030101010101" charset="-122"/>
                <a:cs typeface="仿宋_GB2312" panose="02010609030101010101" charset="-122"/>
                <a:sym typeface="+mn-ea"/>
              </a:rPr>
              <a:t>，创造出艰深的原理或精深的思想。</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对于幼儿来说，其创造性学习活动主要是表现性创造，特别是体现在创造性游戏中。表现性创造通常是幼儿借助于想象来表现其创造性。如幼儿在朗诵儿歌时自已想象出一些动作，而不一定完全按照老师教的动作来做。</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19685"/>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一、幼儿创造性学习的特征</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110490" y="1052830"/>
            <a:ext cx="8830310"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63220" y="1229995"/>
            <a:ext cx="8487410" cy="3322955"/>
          </a:xfrm>
          <a:prstGeom prst="rect">
            <a:avLst/>
          </a:prstGeom>
          <a:noFill/>
        </p:spPr>
        <p:txBody>
          <a:bodyPr wrap="square" rtlCol="0">
            <a:spAutoFit/>
          </a:bodyPr>
          <a:p>
            <a:pPr>
              <a:lnSpc>
                <a:spcPct val="150000"/>
              </a:lnSpc>
              <a:buClrTx/>
              <a:buSzTx/>
              <a:buFontTx/>
            </a:pPr>
            <a:r>
              <a:rPr sz="2000" b="1" noProof="0" dirty="0">
                <a:latin typeface="仿宋_GB2312" panose="02010609030101010101" charset="-122"/>
                <a:ea typeface="仿宋_GB2312" panose="02010609030101010101" charset="-122"/>
                <a:cs typeface="仿宋_GB2312" panose="02010609030101010101" charset="-122"/>
                <a:sym typeface="+mn-ea"/>
              </a:rPr>
              <a:t>1．创造性思维测量</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创造性思维测量着重对儿童的创造性思维特点进行测查，通常包括思维的流畅性、变通性、独创性、精密性等方面。</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（1）托兰斯创造性思维测验。</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（2）南加利福尼亚大学测验。</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（3）芝加哥大学创造力测验。</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（4）沃利奇——凯根测验。</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文本框 4"/>
          <p:cNvSpPr txBox="1"/>
          <p:nvPr/>
        </p:nvSpPr>
        <p:spPr>
          <a:xfrm>
            <a:off x="0" y="140335"/>
            <a:ext cx="680402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二、幼儿创造性的测量</a:t>
            </a:r>
            <a:endParaRPr lang="zh-CN" altLang="en-US" sz="2800" b="1"/>
          </a:p>
        </p:txBody>
      </p:sp>
      <p:sp>
        <p:nvSpPr>
          <p:cNvPr id="12" name="矩形 11"/>
          <p:cNvSpPr/>
          <p:nvPr/>
        </p:nvSpPr>
        <p:spPr>
          <a:xfrm>
            <a:off x="110490" y="1052830"/>
            <a:ext cx="8830310"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42265" y="1486535"/>
            <a:ext cx="8350250" cy="2861310"/>
          </a:xfrm>
          <a:prstGeom prst="rect">
            <a:avLst/>
          </a:prstGeom>
          <a:noFill/>
        </p:spPr>
        <p:txBody>
          <a:bodyPr wrap="square" rtlCol="0">
            <a:spAutoFit/>
          </a:bodyPr>
          <a:p>
            <a:pPr>
              <a:lnSpc>
                <a:spcPct val="150000"/>
              </a:lnSpc>
              <a:buClrTx/>
              <a:buSzTx/>
              <a:buFontTx/>
            </a:pPr>
            <a:r>
              <a:rPr lang="en-US" sz="2000" b="1" noProof="0" dirty="0">
                <a:latin typeface="仿宋_GB2312" panose="02010609030101010101" charset="-122"/>
                <a:ea typeface="仿宋_GB2312" panose="02010609030101010101" charset="-122"/>
                <a:cs typeface="仿宋_GB2312" panose="02010609030101010101" charset="-122"/>
                <a:sym typeface="+mn-ea"/>
              </a:rPr>
              <a:t>2</a:t>
            </a:r>
            <a:r>
              <a:rPr sz="2000" b="1" noProof="0" dirty="0">
                <a:latin typeface="仿宋_GB2312" panose="02010609030101010101" charset="-122"/>
                <a:ea typeface="仿宋_GB2312" panose="02010609030101010101" charset="-122"/>
                <a:cs typeface="仿宋_GB2312" panose="02010609030101010101" charset="-122"/>
                <a:sym typeface="+mn-ea"/>
              </a:rPr>
              <a:t>．创造性</a:t>
            </a:r>
            <a:r>
              <a:rPr lang="zh-CN" sz="2000" b="1" noProof="0" dirty="0">
                <a:latin typeface="仿宋_GB2312" panose="02010609030101010101" charset="-122"/>
                <a:ea typeface="仿宋_GB2312" panose="02010609030101010101" charset="-122"/>
                <a:cs typeface="仿宋_GB2312" panose="02010609030101010101" charset="-122"/>
                <a:sym typeface="+mn-ea"/>
              </a:rPr>
              <a:t>人格</a:t>
            </a:r>
            <a:r>
              <a:rPr sz="2000" b="1" noProof="0" dirty="0">
                <a:latin typeface="仿宋_GB2312" panose="02010609030101010101" charset="-122"/>
                <a:ea typeface="仿宋_GB2312" panose="02010609030101010101" charset="-122"/>
                <a:cs typeface="仿宋_GB2312" panose="02010609030101010101" charset="-122"/>
                <a:sym typeface="+mn-ea"/>
              </a:rPr>
              <a:t>测量</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创造性人格测量着重测查儿童是否具有创造性的人格特征，如好奇心强、有鲜明的个性意识倾向、有较强的意志品质、探究兴趣强烈等。</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（1）发现才能团体问卷。</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（2）“你属于哪一类人”测验。</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（3）探究兴趣问卷。</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110490" y="1052830"/>
            <a:ext cx="8830310"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文本框 4"/>
          <p:cNvSpPr txBox="1"/>
          <p:nvPr/>
        </p:nvSpPr>
        <p:spPr>
          <a:xfrm>
            <a:off x="0" y="212090"/>
            <a:ext cx="6804025" cy="521970"/>
          </a:xfrm>
          <a:prstGeom prst="rect">
            <a:avLst/>
          </a:prstGeom>
          <a:noFill/>
        </p:spPr>
        <p:txBody>
          <a:bodyPr wrap="square" rtlCol="0">
            <a:spAutoFit/>
          </a:bodyPr>
          <a:p>
            <a:pPr algn="just"/>
            <a:r>
              <a:rPr lang="en-US" altLang="zh-CN" sz="2800" b="1" noProof="0" dirty="0">
                <a:latin typeface="黑体" panose="02010609060101010101" charset="-122"/>
                <a:ea typeface="黑体" panose="02010609060101010101" charset="-122"/>
                <a:cs typeface="黑体" panose="02010609060101010101" charset="-122"/>
                <a:sym typeface="+mn-ea"/>
              </a:rPr>
              <a:t>二、幼儿创造性的测量</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672965" y="2856865"/>
            <a:ext cx="4368800" cy="1567815"/>
          </a:xfrm>
          <a:prstGeom prst="rect">
            <a:avLst/>
          </a:prstGeom>
          <a:noFill/>
          <a:ln w="9525">
            <a:noFill/>
            <a:miter lim="800000"/>
          </a:ln>
        </p:spPr>
        <p:txBody>
          <a:bodyPr wrap="square">
            <a:spAutoFit/>
          </a:bodyPr>
          <a:p>
            <a:pPr lvl="0" algn="ctr">
              <a:lnSpc>
                <a:spcPct val="160000"/>
              </a:lnSpc>
              <a:buClrTx/>
              <a:buSzTx/>
              <a:buFontTx/>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任务三</a:t>
            </a:r>
            <a:endPar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lvl="0" algn="ctr">
              <a:lnSpc>
                <a:spcPct val="160000"/>
              </a:lnSpc>
              <a:buClrTx/>
              <a:buSzTx/>
              <a:buFontTx/>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幼儿创造性的培养</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394970" y="1725930"/>
            <a:ext cx="8434070" cy="1783715"/>
          </a:xfrm>
          <a:prstGeom prst="rect">
            <a:avLst/>
          </a:prstGeom>
          <a:noFill/>
        </p:spPr>
        <p:txBody>
          <a:bodyPr wrap="square" rtlCol="0">
            <a:spAutoFit/>
          </a:bodyPr>
          <a:p>
            <a:pPr lvl="0" algn="l">
              <a:lnSpc>
                <a:spcPct val="150000"/>
              </a:lnSpc>
              <a:spcBef>
                <a:spcPts val="600"/>
              </a:spcBef>
              <a:spcAft>
                <a:spcPts val="600"/>
              </a:spcAft>
              <a:buClrTx/>
              <a:buSzTx/>
              <a:buFontTx/>
              <a:buNone/>
            </a:pP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第一</a:t>
            </a:r>
            <a:r>
              <a:rPr lang="en-US" altLang="zh-CN" sz="2000" b="1" noProof="0" dirty="0">
                <a:latin typeface="仿宋_GB2312" panose="02010609030101010101" charset="-122"/>
                <a:ea typeface="仿宋_GB2312" panose="02010609030101010101" charset="-122"/>
                <a:cs typeface="仿宋_GB2312" panose="02010609030101010101" charset="-122"/>
                <a:sym typeface="+mn-ea"/>
              </a:rPr>
              <a:t>，过于重视幼儿模仿，使其不能创造性的自由学习。</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50000"/>
              </a:lnSpc>
              <a:spcBef>
                <a:spcPts val="600"/>
              </a:spcBef>
              <a:spcAft>
                <a:spcPts val="600"/>
              </a:spcAft>
              <a:buClrTx/>
              <a:buSzTx/>
              <a:buFontTx/>
              <a:buNone/>
            </a:pP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第二</a:t>
            </a:r>
            <a:r>
              <a:rPr lang="en-US" altLang="zh-CN" sz="2000" b="1" noProof="0" dirty="0">
                <a:latin typeface="仿宋_GB2312" panose="02010609030101010101" charset="-122"/>
                <a:ea typeface="仿宋_GB2312" panose="02010609030101010101" charset="-122"/>
                <a:cs typeface="仿宋_GB2312" panose="02010609030101010101" charset="-122"/>
                <a:sym typeface="+mn-ea"/>
              </a:rPr>
              <a:t>，限定幼儿的思路，使其不能创造性的自由思维。</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50000"/>
              </a:lnSpc>
              <a:spcBef>
                <a:spcPts val="600"/>
              </a:spcBef>
              <a:spcAft>
                <a:spcPts val="600"/>
              </a:spcAft>
              <a:buClrTx/>
              <a:buSzTx/>
              <a:buFontTx/>
              <a:buNone/>
            </a:pP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第三</a:t>
            </a:r>
            <a:r>
              <a:rPr lang="en-US" altLang="zh-CN" sz="2000" b="1" noProof="0" dirty="0">
                <a:latin typeface="仿宋_GB2312" panose="02010609030101010101" charset="-122"/>
                <a:ea typeface="仿宋_GB2312" panose="02010609030101010101" charset="-122"/>
                <a:cs typeface="仿宋_GB2312" panose="02010609030101010101" charset="-122"/>
                <a:sym typeface="+mn-ea"/>
              </a:rPr>
              <a:t>，过分苛求秩序，使其不能创造性地自由探索。</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119380"/>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一、影响幼儿创造性的因素</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107315" y="1059815"/>
            <a:ext cx="8830310"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35810" y="1560195"/>
            <a:ext cx="6677025" cy="991235"/>
          </a:xfrm>
        </p:spPr>
        <p:txBody>
          <a:bodyPr/>
          <a:lstStyle/>
          <a:p>
            <a:pPr algn="ctr">
              <a:lnSpc>
                <a:spcPct val="150000"/>
              </a:lnSpc>
            </a:pPr>
            <a:r>
              <a:rPr lang="zh-CN" altLang="zh-CN" dirty="0">
                <a:latin typeface="黑体" panose="02010609060101010101" charset="-122"/>
                <a:ea typeface="黑体" panose="02010609060101010101" charset="-122"/>
                <a:sym typeface="+mn-ea"/>
              </a:rPr>
              <a:t>项目八</a:t>
            </a:r>
            <a:r>
              <a:rPr lang="en-US" altLang="zh-CN" dirty="0">
                <a:latin typeface="黑体" panose="02010609060101010101" charset="-122"/>
                <a:ea typeface="黑体" panose="02010609060101010101" charset="-122"/>
                <a:sym typeface="+mn-ea"/>
              </a:rPr>
              <a:t>  </a:t>
            </a:r>
            <a:r>
              <a:rPr lang="zh-CN" altLang="en-US" dirty="0">
                <a:latin typeface="华文中宋" panose="02010600040101010101" charset="-122"/>
                <a:ea typeface="华文中宋" panose="02010600040101010101" charset="-122"/>
                <a:sym typeface="+mn-ea"/>
              </a:rPr>
              <a:t>幼儿的创造性</a:t>
            </a:r>
            <a:r>
              <a:rPr lang="zh-CN" altLang="en-US" dirty="0">
                <a:latin typeface="华文中宋" panose="02010600040101010101" charset="-122"/>
                <a:ea typeface="华文中宋" panose="02010600040101010101" charset="-122"/>
                <a:sym typeface="+mn-ea"/>
              </a:rPr>
              <a:t>及其培养</a:t>
            </a:r>
            <a:endParaRPr lang="zh-CN" altLang="ko-KR" dirty="0">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3089275" y="2694305"/>
            <a:ext cx="4248150" cy="76200"/>
          </a:xfrm>
          <a:prstGeom prst="rect">
            <a:avLst/>
          </a:prstGeom>
          <a:solidFill>
            <a:srgbClr val="95D326"/>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3858895" y="2820035"/>
            <a:ext cx="4248150" cy="76200"/>
          </a:xfrm>
          <a:prstGeom prst="rect">
            <a:avLst/>
          </a:prstGeom>
          <a:solidFill>
            <a:schemeClr val="bg1">
              <a:lumMod val="95000"/>
            </a:schemeClr>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868045" y="1513840"/>
            <a:ext cx="5922010" cy="3014980"/>
          </a:xfrm>
          <a:prstGeom prst="rect">
            <a:avLst/>
          </a:prstGeom>
          <a:noFill/>
        </p:spPr>
        <p:txBody>
          <a:bodyPr wrap="square" rtlCol="0">
            <a:spAutoFit/>
          </a:bodyPr>
          <a:p>
            <a:pPr lvl="0" algn="just">
              <a:lnSpc>
                <a:spcPct val="15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1．创设情境，激发求知欲</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2．营造宽松的活动环境</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3．有意识支持并促进幼儿的创造性思维</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4. 培养幼儿的好奇心与想象力</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50000"/>
              </a:lnSpc>
              <a:spcBef>
                <a:spcPts val="600"/>
              </a:spcBef>
              <a:spcAft>
                <a:spcPts val="600"/>
              </a:spcAft>
              <a:buClrTx/>
              <a:buSzTx/>
              <a:buFontTx/>
              <a:buNone/>
            </a:pPr>
            <a:r>
              <a:rPr lang="en-US" altLang="zh-CN" sz="2000" b="1" noProof="0" dirty="0">
                <a:latin typeface="仿宋_GB2312" panose="02010609030101010101" charset="-122"/>
                <a:ea typeface="仿宋_GB2312" panose="02010609030101010101" charset="-122"/>
                <a:cs typeface="仿宋_GB2312" panose="02010609030101010101" charset="-122"/>
                <a:sym typeface="+mn-ea"/>
              </a:rPr>
              <a:t>5．蒙台梭利的感知训练与幼儿的创造力</a:t>
            </a:r>
            <a:endParaRPr lang="en-US" altLang="zh-CN" sz="2000" b="1"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0" y="123825"/>
            <a:ext cx="473519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二、幼儿创造性的培养</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110490" y="1052830"/>
            <a:ext cx="8830310"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315" grpId="0"/>
      <p:bldP spid="1331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34925" y="196215"/>
            <a:ext cx="5382895" cy="521970"/>
          </a:xfrm>
          <a:prstGeom prst="rect">
            <a:avLst/>
          </a:prstGeom>
          <a:noFill/>
          <a:ln w="9525">
            <a:noFill/>
          </a:ln>
        </p:spPr>
        <p:txBody>
          <a:bodyPr wrap="square">
            <a:spAutoFit/>
          </a:bodyPr>
          <a:p>
            <a:pPr indent="0" algn="just"/>
            <a:r>
              <a:rPr lang="zh-CN" sz="2800" b="1">
                <a:latin typeface="黑体" panose="02010609060101010101" charset="-122"/>
                <a:ea typeface="黑体" panose="02010609060101010101" charset="-122"/>
              </a:rPr>
              <a:t>激发幼儿创造力的教学方式</a:t>
            </a:r>
            <a:endParaRPr lang="zh-CN" altLang="en-US" sz="2800" b="1">
              <a:latin typeface="黑体" panose="02010609060101010101" charset="-122"/>
              <a:ea typeface="黑体" panose="02010609060101010101" charset="-122"/>
            </a:endParaRPr>
          </a:p>
        </p:txBody>
      </p:sp>
      <p:graphicFrame>
        <p:nvGraphicFramePr>
          <p:cNvPr id="5" name="表格 4"/>
          <p:cNvGraphicFramePr/>
          <p:nvPr>
            <p:custDataLst>
              <p:tags r:id="rId1"/>
            </p:custDataLst>
          </p:nvPr>
        </p:nvGraphicFramePr>
        <p:xfrm>
          <a:off x="734695" y="1140460"/>
          <a:ext cx="7551420" cy="3657600"/>
        </p:xfrm>
        <a:graphic>
          <a:graphicData uri="http://schemas.openxmlformats.org/drawingml/2006/table">
            <a:tbl>
              <a:tblPr firstRow="1" bandRow="1">
                <a:tableStyleId>{5940675A-B579-460E-94D1-54222C63F5DA}</a:tableStyleId>
              </a:tblPr>
              <a:tblGrid>
                <a:gridCol w="2687320"/>
                <a:gridCol w="4864100"/>
              </a:tblGrid>
              <a:tr h="243840">
                <a:tc>
                  <a:txBody>
                    <a:bodyPr/>
                    <a:p>
                      <a:pPr indent="0" algn="ctr">
                        <a:buNone/>
                      </a:pPr>
                      <a:r>
                        <a:rPr lang="en-US" sz="1600" b="0">
                          <a:latin typeface="仿宋_GB2312" panose="02010609030101010101" charset="-122"/>
                          <a:ea typeface="仿宋_GB2312" panose="02010609030101010101" charset="-122"/>
                          <a:cs typeface="仿宋_GB2312" panose="02010609030101010101" charset="-122"/>
                        </a:rPr>
                        <a:t>方式</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仿宋_GB2312" panose="02010609030101010101" charset="-122"/>
                          <a:ea typeface="仿宋_GB2312" panose="02010609030101010101" charset="-122"/>
                          <a:cs typeface="仿宋_GB2312" panose="02010609030101010101" charset="-122"/>
                        </a:rPr>
                        <a:t>内容举例</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buNone/>
                      </a:pPr>
                      <a:r>
                        <a:rPr lang="en-US" sz="1600" b="0">
                          <a:latin typeface="仿宋_GB2312" panose="02010609030101010101" charset="-122"/>
                          <a:ea typeface="仿宋_GB2312" panose="02010609030101010101" charset="-122"/>
                          <a:cs typeface="仿宋_GB2312" panose="02010609030101010101" charset="-122"/>
                        </a:rPr>
                        <a:t>鼓励幼儿对假设提出质疑</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仿宋_GB2312" panose="02010609030101010101" charset="-122"/>
                          <a:ea typeface="仿宋_GB2312" panose="02010609030101010101" charset="-122"/>
                          <a:cs typeface="仿宋_GB2312" panose="02010609030101010101" charset="-122"/>
                        </a:rPr>
                        <a:t>让幼儿想象，如果改变一些经典故事中主人公的命运，会有什么结果</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buNone/>
                      </a:pPr>
                      <a:r>
                        <a:rPr lang="en-US" sz="1600" b="0">
                          <a:latin typeface="仿宋_GB2312" panose="02010609030101010101" charset="-122"/>
                          <a:ea typeface="仿宋_GB2312" panose="02010609030101010101" charset="-122"/>
                          <a:cs typeface="仿宋_GB2312" panose="02010609030101010101" charset="-122"/>
                        </a:rPr>
                        <a:t>鼓励幼儿冒一些合理的风险</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仿宋_GB2312" panose="02010609030101010101" charset="-122"/>
                          <a:ea typeface="仿宋_GB2312" panose="02010609030101010101" charset="-122"/>
                          <a:cs typeface="仿宋_GB2312" panose="02010609030101010101" charset="-122"/>
                        </a:rPr>
                        <a:t>为幼儿提供一个安全的环境来练习一些身全体技巧</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1520">
                <a:tc>
                  <a:txBody>
                    <a:bodyPr/>
                    <a:p>
                      <a:pPr indent="0">
                        <a:buNone/>
                      </a:pPr>
                      <a:r>
                        <a:rPr lang="en-US" sz="1600" b="0">
                          <a:latin typeface="仿宋_GB2312" panose="02010609030101010101" charset="-122"/>
                          <a:ea typeface="仿宋_GB2312" panose="02010609030101010101" charset="-122"/>
                          <a:cs typeface="仿宋_GB2312" panose="02010609030101010101" charset="-122"/>
                        </a:rPr>
                        <a:t>鼓励幼儿坚持不懈</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仿宋_GB2312" panose="02010609030101010101" charset="-122"/>
                          <a:ea typeface="仿宋_GB2312" panose="02010609030101010101" charset="-122"/>
                          <a:cs typeface="仿宋_GB2312" panose="02010609030101010101" charset="-122"/>
                        </a:rPr>
                        <a:t>在第一次的尝试失败以后，要向幼儿表现出坚持不懈的精神。当幼儿努力学习新的技巧时，一定要给予表扬</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buNone/>
                      </a:pPr>
                      <a:r>
                        <a:rPr lang="en-US" sz="1600" b="0">
                          <a:latin typeface="仿宋_GB2312" panose="02010609030101010101" charset="-122"/>
                          <a:ea typeface="仿宋_GB2312" panose="02010609030101010101" charset="-122"/>
                          <a:cs typeface="仿宋_GB2312" panose="02010609030101010101" charset="-122"/>
                        </a:rPr>
                        <a:t>允许犯错误</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仿宋_GB2312" panose="02010609030101010101" charset="-122"/>
                          <a:ea typeface="仿宋_GB2312" panose="02010609030101010101" charset="-122"/>
                          <a:cs typeface="仿宋_GB2312" panose="02010609030101010101" charset="-122"/>
                        </a:rPr>
                        <a:t>鼓励幼儿尝试新的活动，即使他们做得不好也没关系</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1520">
                <a:tc>
                  <a:txBody>
                    <a:bodyPr/>
                    <a:p>
                      <a:pPr indent="0">
                        <a:buNone/>
                      </a:pPr>
                      <a:r>
                        <a:rPr lang="en-US" sz="1600" b="0">
                          <a:latin typeface="仿宋_GB2312" panose="02010609030101010101" charset="-122"/>
                          <a:ea typeface="仿宋_GB2312" panose="02010609030101010101" charset="-122"/>
                          <a:cs typeface="仿宋_GB2312" panose="02010609030101010101" charset="-122"/>
                        </a:rPr>
                        <a:t>为创造性思考提供时间和机会</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仿宋_GB2312" panose="02010609030101010101" charset="-122"/>
                          <a:ea typeface="仿宋_GB2312" panose="02010609030101010101" charset="-122"/>
                          <a:cs typeface="仿宋_GB2312" panose="02010609030101010101" charset="-122"/>
                        </a:rPr>
                        <a:t>只要有可能，就要鼓励孩子以新的方法来玩玩具或使用教室的资源，比如用冰棒棍和建筑用纸来做一个三维的形状或一个新的玩具，如风筝</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buNone/>
                      </a:pPr>
                      <a:r>
                        <a:rPr lang="en-US" sz="1600" b="0">
                          <a:latin typeface="仿宋_GB2312" panose="02010609030101010101" charset="-122"/>
                          <a:ea typeface="仿宋_GB2312" panose="02010609030101010101" charset="-122"/>
                          <a:cs typeface="仿宋_GB2312" panose="02010609030101010101" charset="-122"/>
                        </a:rPr>
                        <a:t>奖励创造力</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仿宋_GB2312" panose="02010609030101010101" charset="-122"/>
                          <a:ea typeface="仿宋_GB2312" panose="02010609030101010101" charset="-122"/>
                          <a:cs typeface="仿宋_GB2312" panose="02010609030101010101" charset="-122"/>
                        </a:rPr>
                        <a:t>表扬幼儿在艺术或其他方面的作业，以及各种技能提高上所做出的各种努力</a:t>
                      </a:r>
                      <a:endParaRPr lang="en-US" altLang="en-US" sz="1600" b="0">
                        <a:latin typeface="仿宋_GB2312" panose="02010609030101010101" charset="-122"/>
                        <a:ea typeface="仿宋_GB2312" panose="02010609030101010101" charset="-122"/>
                        <a:cs typeface="仿宋_GB2312" panose="02010609030101010101"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2" name="矩形 11"/>
          <p:cNvSpPr/>
          <p:nvPr/>
        </p:nvSpPr>
        <p:spPr>
          <a:xfrm>
            <a:off x="107315" y="1059815"/>
            <a:ext cx="8830310"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27635"/>
            <a:ext cx="3692525" cy="884555"/>
          </a:xfrm>
        </p:spPr>
        <p:txBody>
          <a:bodyPr/>
          <a:lstStyle/>
          <a:p>
            <a:pPr>
              <a:lnSpc>
                <a:spcPct val="70000"/>
              </a:lnSpc>
            </a:pPr>
            <a:r>
              <a:rPr lang="en-US" altLang="zh-CN" dirty="0">
                <a:latin typeface="微软雅黑" panose="020B0503020204020204" charset="-122"/>
                <a:ea typeface="微软雅黑" panose="020B0503020204020204" charset="-122"/>
                <a:cs typeface="微软雅黑" panose="020B0503020204020204" charset="-122"/>
              </a:rPr>
              <a:t> </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800" dirty="0">
                <a:solidFill>
                  <a:srgbClr val="FF0000"/>
                </a:solidFill>
                <a:latin typeface="方正舒体" panose="02010601030101010101" charset="-122"/>
                <a:ea typeface="方正舒体" panose="02010601030101010101" charset="-122"/>
                <a:cs typeface="黑体" panose="02010609060101010101" charset="-122"/>
              </a:rPr>
              <a:t>课 后 思 考</a:t>
            </a:r>
            <a:endParaRPr lang="zh-CN" altLang="en-US" sz="2800" dirty="0">
              <a:solidFill>
                <a:srgbClr val="FF00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611505" y="1741805"/>
            <a:ext cx="7773670" cy="1660525"/>
          </a:xfrm>
          <a:prstGeom prst="rect">
            <a:avLst/>
          </a:prstGeom>
          <a:noFill/>
        </p:spPr>
        <p:txBody>
          <a:bodyPr wrap="square" rtlCol="0">
            <a:spAutoFit/>
          </a:bodyPr>
          <a:p>
            <a:pPr>
              <a:lnSpc>
                <a:spcPct val="170000"/>
              </a:lnSpc>
            </a:pPr>
            <a:r>
              <a:rPr lang="zh-CN" altLang="en-US" sz="2000">
                <a:latin typeface="黑体" panose="02010609060101010101" charset="-122"/>
                <a:ea typeface="黑体" panose="02010609060101010101" charset="-122"/>
                <a:cs typeface="黑体" panose="02010609060101010101" charset="-122"/>
              </a:rPr>
              <a:t>1. 你如何理解幼儿创造性学习？</a:t>
            </a:r>
            <a:endParaRPr lang="zh-CN" altLang="en-US" sz="2000">
              <a:latin typeface="黑体" panose="02010609060101010101" charset="-122"/>
              <a:ea typeface="黑体" panose="02010609060101010101" charset="-122"/>
              <a:cs typeface="黑体" panose="02010609060101010101" charset="-122"/>
            </a:endParaRPr>
          </a:p>
          <a:p>
            <a:pPr>
              <a:lnSpc>
                <a:spcPct val="170000"/>
              </a:lnSpc>
            </a:pPr>
            <a:r>
              <a:rPr lang="zh-CN" altLang="en-US" sz="2000">
                <a:latin typeface="黑体" panose="02010609060101010101" charset="-122"/>
                <a:ea typeface="黑体" panose="02010609060101010101" charset="-122"/>
                <a:cs typeface="黑体" panose="02010609060101010101" charset="-122"/>
              </a:rPr>
              <a:t>2. 举例说明幼儿的创造力表现在哪些方面？</a:t>
            </a:r>
            <a:endParaRPr lang="zh-CN" altLang="en-US" sz="2000">
              <a:latin typeface="黑体" panose="02010609060101010101" charset="-122"/>
              <a:ea typeface="黑体" panose="02010609060101010101" charset="-122"/>
              <a:cs typeface="黑体" panose="02010609060101010101" charset="-122"/>
            </a:endParaRPr>
          </a:p>
          <a:p>
            <a:pPr>
              <a:lnSpc>
                <a:spcPct val="170000"/>
              </a:lnSpc>
            </a:pPr>
            <a:r>
              <a:rPr lang="zh-CN" altLang="en-US" sz="2000">
                <a:latin typeface="黑体" panose="02010609060101010101" charset="-122"/>
                <a:ea typeface="黑体" panose="02010609060101010101" charset="-122"/>
                <a:cs typeface="黑体" panose="02010609060101010101" charset="-122"/>
              </a:rPr>
              <a:t>3. 举例说明如何培养幼儿的创造力？</a:t>
            </a:r>
            <a:endParaRPr lang="zh-CN" altLang="en-US" sz="2000">
              <a:latin typeface="黑体" panose="02010609060101010101" charset="-122"/>
              <a:ea typeface="黑体" panose="02010609060101010101" charset="-122"/>
              <a:cs typeface="黑体" panose="02010609060101010101" charset="-122"/>
            </a:endParaRPr>
          </a:p>
        </p:txBody>
      </p:sp>
      <p:sp>
        <p:nvSpPr>
          <p:cNvPr id="12" name="矩形 11"/>
          <p:cNvSpPr/>
          <p:nvPr/>
        </p:nvSpPr>
        <p:spPr>
          <a:xfrm>
            <a:off x="107315" y="1516380"/>
            <a:ext cx="8830310" cy="221488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00245" y="2715895"/>
            <a:ext cx="1308735" cy="1861185"/>
          </a:xfrm>
          <a:prstGeom prst="rect">
            <a:avLst/>
          </a:prstGeom>
          <a:noFill/>
        </p:spPr>
        <p:txBody>
          <a:bodyPr wrap="square" rtlCol="0">
            <a:spAutoFit/>
          </a:bodyPr>
          <a:p>
            <a:pPr algn="l">
              <a:lnSpc>
                <a:spcPct val="100000"/>
              </a:lnSpc>
            </a:pPr>
            <a:r>
              <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rPr>
              <a:t>欣</a:t>
            </a:r>
            <a:endPar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0" name="文本框 9"/>
          <p:cNvSpPr txBox="1"/>
          <p:nvPr/>
        </p:nvSpPr>
        <p:spPr>
          <a:xfrm>
            <a:off x="1547495" y="1779905"/>
            <a:ext cx="2369820" cy="2214880"/>
          </a:xfrm>
          <a:prstGeom prst="rect">
            <a:avLst/>
          </a:prstGeom>
          <a:noFill/>
        </p:spPr>
        <p:txBody>
          <a:bodyPr wrap="square" rtlCol="0">
            <a:spAutoFit/>
          </a:bodyPr>
          <a:p>
            <a:pPr algn="l">
              <a:lnSpc>
                <a:spcPct val="100000"/>
              </a:lnSpc>
            </a:pPr>
            <a:r>
              <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rPr>
              <a:t>感</a:t>
            </a:r>
            <a:endPar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2" name="文本框 1"/>
          <p:cNvSpPr txBox="1"/>
          <p:nvPr/>
        </p:nvSpPr>
        <p:spPr>
          <a:xfrm>
            <a:off x="2915920" y="1059815"/>
            <a:ext cx="1927225" cy="2646045"/>
          </a:xfrm>
          <a:prstGeom prst="rect">
            <a:avLst/>
          </a:prstGeom>
          <a:noFill/>
        </p:spPr>
        <p:txBody>
          <a:bodyPr wrap="square" rtlCol="0">
            <a:spAutoFit/>
          </a:bodyPr>
          <a:p>
            <a:pPr algn="l">
              <a:lnSpc>
                <a:spcPct val="100000"/>
              </a:lnSpc>
            </a:pPr>
            <a:r>
              <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rPr>
              <a:t>谢</a:t>
            </a:r>
            <a:endPar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2" name="文本框 11"/>
          <p:cNvSpPr txBox="1"/>
          <p:nvPr/>
        </p:nvSpPr>
        <p:spPr>
          <a:xfrm>
            <a:off x="5652135" y="1563370"/>
            <a:ext cx="1575435" cy="2646045"/>
          </a:xfrm>
          <a:prstGeom prst="rect">
            <a:avLst/>
          </a:prstGeom>
          <a:noFill/>
        </p:spPr>
        <p:txBody>
          <a:bodyPr wrap="square" rtlCol="0">
            <a:spAutoFit/>
          </a:bodyPr>
          <a:p>
            <a:pPr algn="l">
              <a:lnSpc>
                <a:spcPct val="100000"/>
              </a:lnSpc>
            </a:pPr>
            <a:r>
              <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rPr>
              <a:t>赏</a:t>
            </a:r>
            <a:endPar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6" name="矩形 5"/>
          <p:cNvSpPr/>
          <p:nvPr/>
        </p:nvSpPr>
        <p:spPr>
          <a:xfrm>
            <a:off x="434340" y="1275715"/>
            <a:ext cx="8215630" cy="3596640"/>
          </a:xfrm>
          <a:prstGeom prst="rect">
            <a:avLst/>
          </a:prstGeom>
          <a:noFill/>
          <a:ln w="28575" cmpd="dbl">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6" name="right-quote-sign_56826"/>
          <p:cNvSpPr>
            <a:spLocks noChangeAspect="1"/>
          </p:cNvSpPr>
          <p:nvPr/>
        </p:nvSpPr>
        <p:spPr bwMode="auto">
          <a:xfrm rot="10800000">
            <a:off x="1043377" y="1707453"/>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7"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8" name="quotation-mark_32371"/>
          <p:cNvSpPr>
            <a:spLocks noChangeAspect="1"/>
          </p:cNvSpPr>
          <p:nvPr/>
        </p:nvSpPr>
        <p:spPr bwMode="auto">
          <a:xfrm>
            <a:off x="10037380" y="4844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9" name="quotation-mark_32371"/>
          <p:cNvSpPr>
            <a:spLocks noChangeAspect="1"/>
          </p:cNvSpPr>
          <p:nvPr/>
        </p:nvSpPr>
        <p:spPr bwMode="auto">
          <a:xfrm>
            <a:off x="10164380" y="4971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1" name="right-quote-sign_56826"/>
          <p:cNvSpPr>
            <a:spLocks noChangeAspect="1"/>
          </p:cNvSpPr>
          <p:nvPr/>
        </p:nvSpPr>
        <p:spPr bwMode="auto">
          <a:xfrm>
            <a:off x="7740722" y="401186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13" name="quotation-mark_32371"/>
          <p:cNvSpPr>
            <a:spLocks noChangeAspect="1"/>
          </p:cNvSpPr>
          <p:nvPr/>
        </p:nvSpPr>
        <p:spPr bwMode="auto">
          <a:xfrm>
            <a:off x="10291380" y="5098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8"/>
          <p:cNvSpPr txBox="1">
            <a:spLocks noChangeArrowheads="1"/>
          </p:cNvSpPr>
          <p:nvPr/>
        </p:nvSpPr>
        <p:spPr bwMode="gray">
          <a:xfrm>
            <a:off x="2484120" y="1995805"/>
            <a:ext cx="6089015" cy="2030095"/>
          </a:xfrm>
          <a:prstGeom prst="rect">
            <a:avLst/>
          </a:prstGeom>
          <a:noFill/>
          <a:ln w="9525" algn="ctr">
            <a:noFill/>
            <a:miter lim="800000"/>
          </a:ln>
        </p:spPr>
        <p:txBody>
          <a:bodyPr wrap="square">
            <a:spAutoFit/>
          </a:bodyPr>
          <a:p>
            <a:pPr marR="0" defTabSz="914400" rtl="0">
              <a:lnSpc>
                <a:spcPct val="150000"/>
              </a:lnSpc>
              <a:buClrTx/>
              <a:buSzTx/>
              <a:defRPr/>
            </a:pPr>
            <a:r>
              <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任务一</a:t>
            </a:r>
            <a:r>
              <a:rPr kumimoji="0" lang="en-US"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 </a:t>
            </a:r>
            <a:r>
              <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  幼儿创造性概述</a:t>
            </a:r>
            <a:endPar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endParaRPr>
          </a:p>
          <a:p>
            <a:pPr marR="0" defTabSz="914400" rtl="0">
              <a:lnSpc>
                <a:spcPct val="150000"/>
              </a:lnSpc>
              <a:buClrTx/>
              <a:buSzTx/>
              <a:defRPr/>
            </a:pPr>
            <a:r>
              <a:rPr lang="zh-CN" altLang="zh-CN" sz="2800" b="1" noProof="0" dirty="0">
                <a:latin typeface="华文中宋" panose="02010600040101010101" charset="-122"/>
                <a:ea typeface="华文中宋" panose="02010600040101010101" charset="-122"/>
                <a:cs typeface="华文中宋" panose="02010600040101010101" charset="-122"/>
                <a:sym typeface="+mn-ea"/>
              </a:rPr>
              <a:t>任务二</a:t>
            </a:r>
            <a:r>
              <a:rPr lang="en-US" altLang="zh-CN" sz="2800" b="1" noProof="0" dirty="0">
                <a:latin typeface="华文中宋" panose="02010600040101010101" charset="-122"/>
                <a:ea typeface="华文中宋" panose="02010600040101010101" charset="-122"/>
                <a:cs typeface="华文中宋" panose="02010600040101010101" charset="-122"/>
                <a:sym typeface="+mn-ea"/>
              </a:rPr>
              <a:t> </a:t>
            </a:r>
            <a:r>
              <a:rPr lang="zh-CN" altLang="zh-CN" sz="2800" b="1" noProof="0" dirty="0">
                <a:latin typeface="华文中宋" panose="02010600040101010101" charset="-122"/>
                <a:ea typeface="华文中宋" panose="02010600040101010101" charset="-122"/>
                <a:cs typeface="华文中宋" panose="02010600040101010101" charset="-122"/>
                <a:sym typeface="+mn-ea"/>
              </a:rPr>
              <a:t>  幼儿的创造性学习与测量</a:t>
            </a:r>
            <a:endParaRPr lang="zh-CN" altLang="zh-CN" sz="2800" b="1" noProof="0" dirty="0">
              <a:latin typeface="华文中宋" panose="02010600040101010101" charset="-122"/>
              <a:ea typeface="华文中宋" panose="02010600040101010101" charset="-122"/>
              <a:cs typeface="华文中宋" panose="02010600040101010101" charset="-122"/>
              <a:sym typeface="+mn-ea"/>
            </a:endParaRPr>
          </a:p>
          <a:p>
            <a:pPr marR="0" defTabSz="914400" rtl="0">
              <a:lnSpc>
                <a:spcPct val="150000"/>
              </a:lnSpc>
              <a:buClrTx/>
              <a:buSzTx/>
              <a:defRPr/>
            </a:pPr>
            <a:r>
              <a:rPr lang="zh-CN" altLang="zh-CN" sz="2800" b="1" noProof="0" dirty="0">
                <a:latin typeface="华文中宋" panose="02010600040101010101" charset="-122"/>
                <a:ea typeface="华文中宋" panose="02010600040101010101" charset="-122"/>
                <a:cs typeface="华文中宋" panose="02010600040101010101" charset="-122"/>
                <a:sym typeface="+mn-ea"/>
              </a:rPr>
              <a:t>任务三  </a:t>
            </a:r>
            <a:r>
              <a:rPr lang="en-US" altLang="zh-CN" sz="2800" b="1" noProof="0" dirty="0">
                <a:latin typeface="华文中宋" panose="02010600040101010101" charset="-122"/>
                <a:ea typeface="华文中宋" panose="02010600040101010101" charset="-122"/>
                <a:cs typeface="华文中宋" panose="02010600040101010101" charset="-122"/>
                <a:sym typeface="+mn-ea"/>
              </a:rPr>
              <a:t> </a:t>
            </a:r>
            <a:r>
              <a:rPr lang="zh-CN" altLang="zh-CN" sz="2800" b="1" noProof="0" dirty="0">
                <a:latin typeface="华文中宋" panose="02010600040101010101" charset="-122"/>
                <a:ea typeface="华文中宋" panose="02010600040101010101" charset="-122"/>
                <a:cs typeface="华文中宋" panose="02010600040101010101" charset="-122"/>
                <a:sym typeface="+mn-ea"/>
              </a:rPr>
              <a:t>幼儿创造性的培养</a:t>
            </a:r>
            <a:endPar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endParaRPr>
          </a:p>
        </p:txBody>
      </p:sp>
      <p:sp>
        <p:nvSpPr>
          <p:cNvPr id="3" name="Title 2"/>
          <p:cNvSpPr>
            <a:spLocks noGrp="1"/>
          </p:cNvSpPr>
          <p:nvPr/>
        </p:nvSpPr>
        <p:spPr>
          <a:xfrm>
            <a:off x="4067810" y="915670"/>
            <a:ext cx="2737485" cy="884555"/>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sz="5600" dirty="0">
                <a:latin typeface="华文中宋" panose="02010600040101010101" charset="-122"/>
                <a:ea typeface="华文中宋" panose="02010600040101010101" charset="-122"/>
                <a:cs typeface="华文中宋" panose="02010600040101010101" charset="-122"/>
              </a:rPr>
              <a:t> </a:t>
            </a:r>
            <a:r>
              <a:rPr lang="zh-CN" altLang="en-US" sz="4000" dirty="0">
                <a:latin typeface="华文行楷" panose="02010800040101010101" charset="-122"/>
                <a:ea typeface="华文行楷" panose="02010800040101010101" charset="-122"/>
                <a:cs typeface="华文行楷" panose="02010800040101010101" charset="-122"/>
              </a:rPr>
              <a:t>目   录</a:t>
            </a:r>
            <a:endParaRPr lang="zh-CN" altLang="en-US" sz="4000" dirty="0">
              <a:latin typeface="华文行楷" panose="02010800040101010101" charset="-122"/>
              <a:ea typeface="华文行楷" panose="02010800040101010101" charset="-122"/>
              <a:cs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5135" y="131445"/>
            <a:ext cx="7327265" cy="4816475"/>
            <a:chOff x="2551" y="207"/>
            <a:chExt cx="11807" cy="7585"/>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6577"/>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243"/>
              <a:ext cx="11740" cy="6073"/>
            </a:xfrm>
            <a:prstGeom prst="rect">
              <a:avLst/>
            </a:prstGeom>
            <a:noFill/>
            <a:ln w="9525" algn="ctr">
              <a:noFill/>
              <a:miter lim="800000"/>
            </a:ln>
          </p:spPr>
          <p:txBody>
            <a:bodyPr wrap="square">
              <a:spAutoFit/>
            </a:bodyPr>
            <a:p>
              <a:pPr lvl="0" algn="l">
                <a:lnSpc>
                  <a:spcPct val="12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知识目标：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20000"/>
                </a:lnSpc>
                <a:buClrTx/>
                <a:buSzTx/>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1.</a:t>
              </a:r>
              <a:r>
                <a:rPr lang="zh-CN" altLang="en-US" b="1" noProof="0" dirty="0">
                  <a:latin typeface="华文细黑" panose="02010600040101010101" charset="-122"/>
                  <a:ea typeface="华文细黑" panose="02010600040101010101" charset="-122"/>
                  <a:cs typeface="华文细黑" panose="02010600040101010101" charset="-122"/>
                  <a:sym typeface="+mn-ea"/>
                </a:rPr>
                <a:t>掌握创造性的特征和幼儿创造性的涵义及表现</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2.了解幼儿创造性学习的特征和幼儿创造性测量的常用工具；</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defRPr/>
              </a:pPr>
              <a:r>
                <a:rPr lang="zh-CN" altLang="en-US" b="1" noProof="0" dirty="0">
                  <a:latin typeface="华文细黑" panose="02010600040101010101" charset="-122"/>
                  <a:ea typeface="华文细黑" panose="02010600040101010101" charset="-122"/>
                  <a:cs typeface="华文细黑" panose="02010600040101010101" charset="-122"/>
                  <a:sym typeface="+mn-ea"/>
                </a:rPr>
                <a:t>       3.</a:t>
              </a:r>
              <a:r>
                <a:rPr lang="zh-CN" altLang="en-US" sz="1800" b="1" noProof="0" dirty="0">
                  <a:latin typeface="华文细黑" panose="02010600040101010101" charset="-122"/>
                  <a:ea typeface="华文细黑" panose="02010600040101010101" charset="-122"/>
                  <a:cs typeface="华文细黑" panose="02010600040101010101" charset="-122"/>
                  <a:sym typeface="+mn-ea"/>
                </a:rPr>
                <a:t>了解制约幼儿创造性发展的因素</a:t>
              </a:r>
              <a:endParaRPr lang="zh-CN" altLang="en-US" sz="1800"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buFont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技能目标：</a:t>
              </a:r>
              <a:endParaRPr lang="zh-CN" altLang="zh-CN" sz="2000" b="1" noProof="0" dirty="0">
                <a:latin typeface="微软雅黑" panose="020B0503020204020204" charset="-122"/>
                <a:ea typeface="微软雅黑" panose="020B0503020204020204" charset="-122"/>
                <a:cs typeface="华文中宋" panose="02010600040101010101" charset="-122"/>
                <a:sym typeface="+mn-ea"/>
              </a:endParaRPr>
            </a:p>
            <a:p>
              <a:pPr lvl="0" algn="l">
                <a:lnSpc>
                  <a:spcPct val="12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能够结合实际分析幼儿活动过程中表现出的创造性行为或创造性产品</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buNone/>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能够结合活动内容及幼儿特点对幼儿进行创造性训练</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2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素质目标：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2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理解幼儿创造性培养的意义，养成有意识地在实际生活和工作中给幼儿营造宽松的游戏氛围，以启发幼儿的想象力，培养幼儿的创造性</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2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学习目标</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4030" y="1059815"/>
            <a:ext cx="7262495" cy="3018595"/>
            <a:chOff x="2551" y="207"/>
            <a:chExt cx="11807" cy="4813"/>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3805"/>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3233"/>
            </a:xfrm>
            <a:prstGeom prst="rect">
              <a:avLst/>
            </a:prstGeom>
            <a:noFill/>
            <a:ln w="9525" algn="ctr">
              <a:noFill/>
              <a:miter lim="800000"/>
            </a:ln>
          </p:spPr>
          <p:txBody>
            <a:bodyPr wrap="square">
              <a:spAutoFit/>
            </a:bodyPr>
            <a:p>
              <a:pPr lvl="0" algn="l">
                <a:lnSpc>
                  <a:spcPct val="14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1. </a:t>
              </a:r>
              <a:r>
                <a:rPr lang="zh-CN" altLang="en-US" b="1" noProof="0" dirty="0">
                  <a:latin typeface="华文细黑" panose="02010600040101010101" charset="-122"/>
                  <a:ea typeface="华文细黑" panose="02010600040101010101" charset="-122"/>
                  <a:cs typeface="华文细黑" panose="02010600040101010101" charset="-122"/>
                  <a:sym typeface="+mn-ea"/>
                </a:rPr>
                <a:t>创造性的基本特征。</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4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2. </a:t>
              </a:r>
              <a:r>
                <a:rPr lang="zh-CN" altLang="en-US" b="1" noProof="0" dirty="0">
                  <a:latin typeface="华文细黑" panose="02010600040101010101" charset="-122"/>
                  <a:ea typeface="华文细黑" panose="02010600040101010101" charset="-122"/>
                  <a:cs typeface="华文细黑" panose="02010600040101010101" charset="-122"/>
                  <a:sym typeface="+mn-ea"/>
                </a:rPr>
                <a:t>幼儿创造性的表现。</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4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3. </a:t>
              </a:r>
              <a:r>
                <a:rPr lang="zh-CN" altLang="en-US" b="1" noProof="0" dirty="0">
                  <a:latin typeface="华文细黑" panose="02010600040101010101" charset="-122"/>
                  <a:ea typeface="华文细黑" panose="02010600040101010101" charset="-122"/>
                  <a:cs typeface="华文细黑" panose="02010600040101010101" charset="-122"/>
                  <a:sym typeface="+mn-ea"/>
                </a:rPr>
                <a:t>幼儿创造性学习的特征。</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4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4. </a:t>
              </a:r>
              <a:r>
                <a:rPr lang="zh-CN" altLang="en-US" b="1" noProof="0" dirty="0">
                  <a:latin typeface="华文细黑" panose="02010600040101010101" charset="-122"/>
                  <a:ea typeface="华文细黑" panose="02010600040101010101" charset="-122"/>
                  <a:cs typeface="华文细黑" panose="02010600040101010101" charset="-122"/>
                  <a:sym typeface="+mn-ea"/>
                </a:rPr>
                <a:t>制约幼儿创造性发展的因素。</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4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5. </a:t>
              </a:r>
              <a:r>
                <a:rPr lang="zh-CN" altLang="en-US" b="1" noProof="0" dirty="0">
                  <a:latin typeface="华文细黑" panose="02010600040101010101" charset="-122"/>
                  <a:ea typeface="华文细黑" panose="02010600040101010101" charset="-122"/>
                  <a:cs typeface="华文细黑" panose="02010600040101010101" charset="-122"/>
                  <a:sym typeface="+mn-ea"/>
                </a:rPr>
                <a:t>培养幼儿创造性的方法。</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3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知识点</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787900" y="2785110"/>
            <a:ext cx="4182110" cy="1383030"/>
          </a:xfrm>
          <a:prstGeom prst="rect">
            <a:avLst/>
          </a:prstGeom>
          <a:noFill/>
          <a:ln w="9525">
            <a:noFill/>
            <a:miter lim="800000"/>
          </a:ln>
        </p:spPr>
        <p:txBody>
          <a:bodyPr wrap="square">
            <a:spAutoFit/>
          </a:bodyPr>
          <a:p>
            <a:pPr algn="ctr">
              <a:lnSpc>
                <a:spcPct val="140000"/>
              </a:lnSpc>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任务一</a:t>
            </a:r>
            <a:endParaRPr lang="zh-CN" altLang="en-US" sz="2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40000"/>
              </a:lnSpc>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幼儿创造性概述</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p:cNvSpPr txBox="1"/>
          <p:nvPr/>
        </p:nvSpPr>
        <p:spPr>
          <a:xfrm>
            <a:off x="0" y="52070"/>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一、创造力的含义</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
        <p:nvSpPr>
          <p:cNvPr id="9" name="文本框 8"/>
          <p:cNvSpPr txBox="1"/>
          <p:nvPr/>
        </p:nvSpPr>
        <p:spPr>
          <a:xfrm>
            <a:off x="521335" y="1472565"/>
            <a:ext cx="8101330" cy="2968625"/>
          </a:xfrm>
          <a:prstGeom prst="rect">
            <a:avLst/>
          </a:prstGeom>
          <a:noFill/>
        </p:spPr>
        <p:txBody>
          <a:bodyPr wrap="square" rtlCol="0">
            <a:spAutoFit/>
          </a:bodyPr>
          <a:p>
            <a:pPr algn="just" fontAlgn="auto">
              <a:lnSpc>
                <a:spcPct val="130000"/>
              </a:lnSpc>
              <a:spcBef>
                <a:spcPts val="600"/>
              </a:spcBef>
            </a:pPr>
            <a:r>
              <a:rPr lang="zh-CN" altLang="zh-CN" sz="2000" noProof="0" dirty="0">
                <a:latin typeface="仿宋_GB2312" panose="02010609030101010101" charset="-122"/>
                <a:ea typeface="仿宋_GB2312" panose="02010609030101010101" charset="-122"/>
                <a:cs typeface="仿宋_GB2312" panose="02010609030101010101" charset="-122"/>
                <a:sym typeface="+mn-ea"/>
              </a:rPr>
              <a:t>    我国学者一般认为，创造力是根据一定的目的或任务，产生具有社会或个人价值、具有新颖独特成分产品的一种能力品质，创造性思维是其核心和基础。</a:t>
            </a:r>
            <a:endParaRPr lang="zh-CN"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30000"/>
              </a:lnSpc>
              <a:spcBef>
                <a:spcPts val="600"/>
              </a:spcBef>
            </a:pPr>
            <a:r>
              <a:rPr lang="zh-CN" altLang="zh-CN" sz="2000" noProof="0" dirty="0">
                <a:latin typeface="仿宋_GB2312" panose="02010609030101010101" charset="-122"/>
                <a:ea typeface="仿宋_GB2312" panose="02010609030101010101" charset="-122"/>
                <a:cs typeface="仿宋_GB2312" panose="02010609030101010101" charset="-122"/>
                <a:sym typeface="+mn-ea"/>
              </a:rPr>
              <a:t>    创造力高低主要根据结果来判定，其判断标准有两个：</a:t>
            </a:r>
            <a:r>
              <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一</a:t>
            </a:r>
            <a:r>
              <a:rPr lang="zh-CN" altLang="zh-CN" sz="2000" noProof="0" dirty="0">
                <a:latin typeface="仿宋_GB2312" panose="02010609030101010101" charset="-122"/>
                <a:ea typeface="仿宋_GB2312" panose="02010609030101010101" charset="-122"/>
                <a:cs typeface="仿宋_GB2312" panose="02010609030101010101" charset="-122"/>
                <a:sym typeface="+mn-ea"/>
              </a:rPr>
              <a:t>是产品必须新颖独特，要么是前所未有，破旧立新（相对历史而言），要么是不同凡俗、别出心裁（相对他人而言）；</a:t>
            </a:r>
            <a:r>
              <a:rPr lang="zh-CN"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二</a:t>
            </a:r>
            <a:r>
              <a:rPr lang="zh-CN" altLang="zh-CN" sz="2000" noProof="0" dirty="0">
                <a:latin typeface="仿宋_GB2312" panose="02010609030101010101" charset="-122"/>
                <a:ea typeface="仿宋_GB2312" panose="02010609030101010101" charset="-122"/>
                <a:cs typeface="仿宋_GB2312" panose="02010609030101010101" charset="-122"/>
                <a:sym typeface="+mn-ea"/>
              </a:rPr>
              <a:t>是产品要么具有社会价值，要么具有个人价值。</a:t>
            </a:r>
            <a:endParaRPr lang="zh-CN"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p:cNvSpPr txBox="1"/>
          <p:nvPr/>
        </p:nvSpPr>
        <p:spPr>
          <a:xfrm>
            <a:off x="0" y="-19685"/>
            <a:ext cx="586994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a:t>
            </a:r>
            <a:r>
              <a:rPr lang="en-US" altLang="zh-CN" sz="2800" b="1" noProof="0" dirty="0">
                <a:latin typeface="黑体" panose="02010609060101010101" charset="-122"/>
                <a:ea typeface="黑体" panose="02010609060101010101" charset="-122"/>
                <a:cs typeface="仿宋_GB2312" panose="02010609030101010101" charset="-122"/>
                <a:sym typeface="+mn-ea"/>
              </a:rPr>
              <a:t>、幼儿创造性的含义及表现</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
        <p:nvSpPr>
          <p:cNvPr id="9" name="文本框 8"/>
          <p:cNvSpPr txBox="1"/>
          <p:nvPr/>
        </p:nvSpPr>
        <p:spPr>
          <a:xfrm>
            <a:off x="521335" y="1687830"/>
            <a:ext cx="8101330" cy="2568575"/>
          </a:xfrm>
          <a:prstGeom prst="rect">
            <a:avLst/>
          </a:prstGeom>
          <a:noFill/>
        </p:spPr>
        <p:txBody>
          <a:bodyPr wrap="square" rtlCol="0">
            <a:spAutoFit/>
          </a:bodyPr>
          <a:p>
            <a:pPr algn="just" fontAlgn="auto">
              <a:lnSpc>
                <a:spcPct val="130000"/>
              </a:lnSpc>
              <a:spcBef>
                <a:spcPts val="600"/>
              </a:spcBef>
            </a:pPr>
            <a:r>
              <a:rPr lang="zh-CN" altLang="zh-CN" sz="2000" noProof="0" dirty="0">
                <a:latin typeface="仿宋_GB2312" panose="02010609030101010101" charset="-122"/>
                <a:ea typeface="仿宋_GB2312" panose="02010609030101010101" charset="-122"/>
                <a:cs typeface="仿宋_GB2312" panose="02010609030101010101" charset="-122"/>
                <a:sym typeface="+mn-ea"/>
              </a:rPr>
              <a:t>    与成人侧重创造结果的创造力不同，我们把幼儿的创造性定义为“幼儿回忆过去的经验，并对这些经验进行选择、重新组合，加工成新模式、新思路或新作品的过程。儿童创造就是运用自我表现材料，进行想象游戏，解决问题或想出新结论的能力”（Smith,1990）。</a:t>
            </a:r>
            <a:endParaRPr lang="zh-CN"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30000"/>
              </a:lnSpc>
              <a:spcBef>
                <a:spcPts val="600"/>
              </a:spcBef>
            </a:pPr>
            <a:r>
              <a:rPr lang="zh-CN" altLang="zh-CN" sz="2000" noProof="0" dirty="0">
                <a:latin typeface="仿宋_GB2312" panose="02010609030101010101" charset="-122"/>
                <a:ea typeface="仿宋_GB2312" panose="02010609030101010101" charset="-122"/>
                <a:cs typeface="仿宋_GB2312" panose="02010609030101010101" charset="-122"/>
                <a:sym typeface="+mn-ea"/>
              </a:rPr>
              <a:t>    由于幼儿期思维直观形象性的特点，幼儿的这种创造更多是“初级创造”，“表达式创造和生产式创造”，具体表现在以下方面：</a:t>
            </a:r>
            <a:endParaRPr lang="zh-CN"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243" name="TextBox 2"/>
          <p:cNvSpPr txBox="1">
            <a:spLocks noChangeArrowheads="1"/>
          </p:cNvSpPr>
          <p:nvPr/>
        </p:nvSpPr>
        <p:spPr bwMode="auto">
          <a:xfrm>
            <a:off x="334645" y="1243330"/>
            <a:ext cx="8402955" cy="3446145"/>
          </a:xfrm>
          <a:prstGeom prst="rect">
            <a:avLst/>
          </a:prstGeom>
          <a:noFill/>
        </p:spPr>
        <p:txBody>
          <a:bodyPr wrap="square" rtlCol="0">
            <a:spAutoFit/>
          </a:bodyPr>
          <a:p>
            <a:pPr fontAlgn="auto">
              <a:lnSpc>
                <a:spcPct val="120000"/>
              </a:lnSpc>
              <a:spcBef>
                <a:spcPts val="600"/>
              </a:spcBef>
              <a:spcAft>
                <a:spcPts val="600"/>
              </a:spcAft>
              <a:buClrTx/>
              <a:buSzTx/>
              <a:buFontTx/>
            </a:pP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1.幼儿创造性的前提：了解和接触事物的“心向”</a:t>
            </a:r>
            <a:endParaRPr sz="2000" noProof="0" dirty="0">
              <a:latin typeface="仿宋_GB2312" panose="02010609030101010101" charset="-122"/>
              <a:ea typeface="仿宋_GB2312" panose="02010609030101010101" charset="-122"/>
              <a:cs typeface="仿宋_GB2312" panose="02010609030101010101" charset="-122"/>
              <a:sym typeface="+mn-ea"/>
            </a:endParaRPr>
          </a:p>
          <a:p>
            <a:pPr fontAlgn="auto">
              <a:lnSpc>
                <a:spcPct val="120000"/>
              </a:lnSpc>
              <a:spcBef>
                <a:spcPts val="600"/>
              </a:spcBef>
              <a:spcAft>
                <a:spcPts val="60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了解和接触事物的“心向”，即具有好奇心是幼儿创造性的重要前提。</a:t>
            </a:r>
            <a:endParaRPr sz="2000" noProof="0" dirty="0">
              <a:latin typeface="仿宋_GB2312" panose="02010609030101010101" charset="-122"/>
              <a:ea typeface="仿宋_GB2312" panose="02010609030101010101" charset="-122"/>
              <a:cs typeface="仿宋_GB2312" panose="02010609030101010101" charset="-122"/>
              <a:sym typeface="+mn-ea"/>
            </a:endParaRPr>
          </a:p>
          <a:p>
            <a:pPr fontAlgn="auto">
              <a:lnSpc>
                <a:spcPct val="120000"/>
              </a:lnSpc>
              <a:spcBef>
                <a:spcPts val="600"/>
              </a:spcBef>
              <a:spcAft>
                <a:spcPts val="600"/>
              </a:spcAft>
              <a:buClrTx/>
              <a:buSzTx/>
              <a:buFontTx/>
            </a:pP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2．幼儿创造性就是善于组织自己的“材料”</a:t>
            </a:r>
            <a:endParaRPr sz="2000" noProof="0" dirty="0">
              <a:latin typeface="仿宋_GB2312" panose="02010609030101010101" charset="-122"/>
              <a:ea typeface="仿宋_GB2312" panose="02010609030101010101" charset="-122"/>
              <a:cs typeface="仿宋_GB2312" panose="02010609030101010101" charset="-122"/>
              <a:sym typeface="+mn-ea"/>
            </a:endParaRPr>
          </a:p>
          <a:p>
            <a:pPr fontAlgn="auto">
              <a:lnSpc>
                <a:spcPct val="120000"/>
              </a:lnSpc>
              <a:spcBef>
                <a:spcPts val="600"/>
              </a:spcBef>
              <a:spcAft>
                <a:spcPts val="60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对幼儿来说，创造性并非要创造一个新的产品，而更多表现在能根据相关经验，组织这些经验与材料。</a:t>
            </a:r>
            <a:endParaRPr sz="2000" noProof="0" dirty="0">
              <a:latin typeface="仿宋_GB2312" panose="02010609030101010101" charset="-122"/>
              <a:ea typeface="仿宋_GB2312" panose="02010609030101010101" charset="-122"/>
              <a:cs typeface="仿宋_GB2312" panose="02010609030101010101" charset="-122"/>
              <a:sym typeface="+mn-ea"/>
            </a:endParaRPr>
          </a:p>
          <a:p>
            <a:pPr fontAlgn="auto">
              <a:lnSpc>
                <a:spcPct val="120000"/>
              </a:lnSpc>
              <a:spcBef>
                <a:spcPts val="600"/>
              </a:spcBef>
              <a:spcAft>
                <a:spcPts val="600"/>
              </a:spcAft>
              <a:buClrTx/>
              <a:buSzTx/>
              <a:buFontTx/>
            </a:pPr>
            <a:r>
              <a:rPr lang="en-US"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3.幼儿的创造性突出表现在想象力</a:t>
            </a:r>
            <a:endParaRPr lang="en-US" sz="2000" noProof="0" dirty="0">
              <a:latin typeface="仿宋_GB2312" panose="02010609030101010101" charset="-122"/>
              <a:ea typeface="仿宋_GB2312" panose="02010609030101010101" charset="-122"/>
              <a:cs typeface="仿宋_GB2312" panose="02010609030101010101" charset="-122"/>
              <a:sym typeface="+mn-ea"/>
            </a:endParaRPr>
          </a:p>
          <a:p>
            <a:pPr fontAlgn="auto">
              <a:lnSpc>
                <a:spcPct val="120000"/>
              </a:lnSpc>
              <a:spcBef>
                <a:spcPts val="600"/>
              </a:spcBef>
              <a:spcAft>
                <a:spcPts val="600"/>
              </a:spcAft>
              <a:buClrTx/>
              <a:buSzTx/>
              <a:buFontTx/>
            </a:pPr>
            <a:r>
              <a:rPr lang="en-US"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4．幼儿的创造性常常体现于游戏活动中</a:t>
            </a:r>
            <a:endParaRPr lang="en-US"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52095" y="1052830"/>
            <a:ext cx="8576945" cy="38639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7" name="TextBox 4"/>
          <p:cNvSpPr txBox="1"/>
          <p:nvPr/>
        </p:nvSpPr>
        <p:spPr>
          <a:xfrm>
            <a:off x="0" y="-19685"/>
            <a:ext cx="586994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a:t>
            </a:r>
            <a:r>
              <a:rPr lang="en-US" altLang="zh-CN" sz="2800" b="1" noProof="0" dirty="0">
                <a:latin typeface="黑体" panose="02010609060101010101" charset="-122"/>
                <a:ea typeface="黑体" panose="02010609060101010101" charset="-122"/>
                <a:cs typeface="仿宋_GB2312" panose="02010609030101010101" charset="-122"/>
                <a:sym typeface="+mn-ea"/>
              </a:rPr>
              <a:t>、幼儿创造性的含义及表现</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0243" grpId="0"/>
      <p:bldP spid="10243" grpId="1"/>
    </p:bldLst>
  </p:timing>
</p:sld>
</file>

<file path=ppt/tags/tag1.xml><?xml version="1.0" encoding="utf-8"?>
<p:tagLst xmlns:p="http://schemas.openxmlformats.org/presentationml/2006/main">
  <p:tag name="KSO_WM_UNIT_TABLE_BEAUTIFY" val="smartTable{b841fac0-ceed-43bd-b52b-76838285cf14}"/>
  <p:tag name="TABLE_ENDDRAG_ORIGIN_RECT" val="569*238"/>
  <p:tag name="TABLE_ENDDRAG_RECT" val="63*128*569*23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2568</Words>
  <Application>WPS 演示</Application>
  <PresentationFormat>全屏显示(16:9)</PresentationFormat>
  <Paragraphs>193</Paragraphs>
  <Slides>23</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23</vt:i4>
      </vt:variant>
    </vt:vector>
  </HeadingPairs>
  <TitlesOfParts>
    <vt:vector size="42" baseType="lpstr">
      <vt:lpstr>Arial</vt:lpstr>
      <vt:lpstr>宋体</vt:lpstr>
      <vt:lpstr>Wingdings</vt:lpstr>
      <vt:lpstr>黑体</vt:lpstr>
      <vt:lpstr>华文中宋</vt:lpstr>
      <vt:lpstr>华文行楷</vt:lpstr>
      <vt:lpstr>微软雅黑</vt:lpstr>
      <vt:lpstr>华文细黑</vt:lpstr>
      <vt:lpstr>仿宋_GB2312</vt:lpstr>
      <vt:lpstr>Source Han Sans K Medium</vt:lpstr>
      <vt:lpstr>Arial Unicode MS</vt:lpstr>
      <vt:lpstr>等线</vt:lpstr>
      <vt:lpstr>方正舒体</vt:lpstr>
      <vt:lpstr>字魂21号-不齐素圆体</vt:lpstr>
      <vt:lpstr>思源黑体 CN Medium</vt:lpstr>
      <vt:lpstr>Malgun Gothic</vt:lpstr>
      <vt:lpstr>MS UI Gothic</vt:lpstr>
      <vt:lpstr>Office Theme</vt:lpstr>
      <vt:lpstr>Custom Design</vt:lpstr>
      <vt:lpstr>PowerPoint 演示文稿</vt:lpstr>
      <vt:lpstr>项目八  幼儿的创造性与培养</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 </vt:lpstr>
      <vt:lpstr> </vt:lpstr>
      <vt:lpstr>  </vt:lpstr>
      <vt:lpstr>  </vt:lpstr>
      <vt:lpstr>  </vt:lpstr>
      <vt:lpstr>  </vt:lpstr>
      <vt:lpstr>  </vt:lpstr>
      <vt:lpstr>PowerPoint 演示文稿</vt:lpstr>
      <vt:lpstr> </vt:lpstr>
      <vt:lpstr> </vt:lpstr>
      <vt:lpstr>  </vt:lpstr>
      <vt:lpstr>  课 后 思 考</vt:lpstr>
      <vt:lpstr>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嘟嘟</cp:lastModifiedBy>
  <cp:revision>51</cp:revision>
  <dcterms:created xsi:type="dcterms:W3CDTF">2014-04-01T16:27:00Z</dcterms:created>
  <dcterms:modified xsi:type="dcterms:W3CDTF">2025-09-05T02:17:02Z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152B00CAEBC044118DD0728E9B9CA091</vt:lpwstr>
  </property>
</Properties>
</file>