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5"/>
  </p:notesMasterIdLst>
  <p:sldIdLst>
    <p:sldId id="367" r:id="rId4"/>
    <p:sldId id="368" r:id="rId5"/>
    <p:sldId id="316" r:id="rId6"/>
    <p:sldId id="370" r:id="rId7"/>
    <p:sldId id="371" r:id="rId8"/>
    <p:sldId id="349" r:id="rId9"/>
    <p:sldId id="322" r:id="rId10"/>
    <p:sldId id="323" r:id="rId11"/>
    <p:sldId id="325" r:id="rId12"/>
    <p:sldId id="326" r:id="rId13"/>
    <p:sldId id="327" r:id="rId14"/>
    <p:sldId id="328" r:id="rId15"/>
    <p:sldId id="329" r:id="rId16"/>
    <p:sldId id="339" r:id="rId17"/>
    <p:sldId id="340" r:id="rId18"/>
    <p:sldId id="342" r:id="rId19"/>
    <p:sldId id="343" r:id="rId20"/>
    <p:sldId id="350" r:id="rId21"/>
    <p:sldId id="345" r:id="rId22"/>
    <p:sldId id="346" r:id="rId23"/>
    <p:sldId id="347" r:id="rId24"/>
    <p:sldId id="369" r:id="rId26"/>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9" userDrawn="1">
          <p15:clr>
            <a:srgbClr val="A4A3A4"/>
          </p15:clr>
        </p15:guide>
        <p15:guide id="2" pos="28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D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59" d="100"/>
          <a:sy n="159" d="100"/>
        </p:scale>
        <p:origin x="234" y="126"/>
      </p:cViewPr>
      <p:guideLst>
        <p:guide orient="horz" pos="1639"/>
        <p:guide pos="28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717"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8718"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4E20F7-7B71-4CC9-99A8-3DB9304C287C}" type="datetimeFigureOut">
              <a:rPr lang="zh-CN" altLang="en-US" smtClean="0"/>
            </a:fld>
            <a:endParaRPr lang="zh-CN" altLang="en-US"/>
          </a:p>
        </p:txBody>
      </p:sp>
      <p:sp>
        <p:nvSpPr>
          <p:cNvPr id="1048719"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1048720"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8721"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8722"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8155F-725E-4B3A-83B9-3E46A3E182F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p:txBody>
          <a:bodyPr wrap="square" lIns="91440" tIns="45720" rIns="91440" bIns="45720" anchor="t" anchorCtr="0"/>
          <a:lstStyle/>
          <a:p>
            <a:pPr lvl="0"/>
            <a:endParaRPr lang="zh-CN" altLang="en-US" dirty="0">
              <a:ea typeface="宋体" panose="02010600030101010101" pitchFamily="2" charset="-122"/>
            </a:endParaRPr>
          </a:p>
        </p:txBody>
      </p:sp>
      <p:sp>
        <p:nvSpPr>
          <p:cNvPr id="4" name="灯片编号占位符 3"/>
          <p:cNvSpPr txBox="1">
            <a:spLocks noGrp="1"/>
          </p:cNvSpPr>
          <p:nvPr>
            <p:ph type="sldNum" sz="quarter"/>
          </p:nvPr>
        </p:nvSpPr>
        <p:spPr bwMode="auto"/>
        <p:txBody>
          <a:bodyPr wrap="square" lIns="91440" tIns="45720" rIns="91440" bIns="45720" numCol="1" anchor="b" anchorCtr="0" compatLnSpc="1"/>
          <a:lstStyle/>
          <a:p>
            <a:pPr lvl="0" algn="r" eaLnBrk="1" hangingPunct="1">
              <a:buNone/>
            </a:pPr>
            <a:fld id="{9A0DB2DC-4C9A-4742-B13C-FB6460FD3503}" type="slidenum">
              <a:rPr lang="en-US" altLang="zh-CN" sz="1200" dirty="0"/>
            </a:fld>
            <a:endParaRPr lang="en-US" alt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48706" name="Title 1"/>
          <p:cNvSpPr>
            <a:spLocks noGrp="1"/>
          </p:cNvSpPr>
          <p:nvPr>
            <p:ph type="title"/>
          </p:nvPr>
        </p:nvSpPr>
        <p:spPr/>
        <p:txBody>
          <a:bodyPr/>
          <a:lstStyle/>
          <a:p>
            <a:r>
              <a:rPr lang="en-US"/>
              <a:t>Click to edit Master title style</a:t>
            </a:r>
            <a:endParaRPr lang="en-US"/>
          </a:p>
        </p:txBody>
      </p:sp>
      <p:sp>
        <p:nvSpPr>
          <p:cNvPr id="1048707"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048708"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048709"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1048710" name="Footer Placeholder 5"/>
          <p:cNvSpPr>
            <a:spLocks noGrp="1"/>
          </p:cNvSpPr>
          <p:nvPr>
            <p:ph type="ftr" sz="quarter" idx="11"/>
          </p:nvPr>
        </p:nvSpPr>
        <p:spPr/>
        <p:txBody>
          <a:bodyPr/>
          <a:lstStyle/>
          <a:p>
            <a:endParaRPr lang="en-US"/>
          </a:p>
        </p:txBody>
      </p:sp>
      <p:sp>
        <p:nvSpPr>
          <p:cNvPr id="1048711"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48674" name="Title 1"/>
          <p:cNvSpPr>
            <a:spLocks noGrp="1"/>
          </p:cNvSpPr>
          <p:nvPr>
            <p:ph type="title"/>
          </p:nvPr>
        </p:nvSpPr>
        <p:spPr/>
        <p:txBody>
          <a:bodyPr/>
          <a:lstStyle/>
          <a:p>
            <a:r>
              <a:rPr lang="en-US"/>
              <a:t>Click to edit Master title style</a:t>
            </a:r>
            <a:endParaRPr lang="en-US"/>
          </a:p>
        </p:txBody>
      </p:sp>
      <p:sp>
        <p:nvSpPr>
          <p:cNvPr id="1048675"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1048676"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048677"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1048678"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048679" name="Date Placeholder 6"/>
          <p:cNvSpPr>
            <a:spLocks noGrp="1"/>
          </p:cNvSpPr>
          <p:nvPr>
            <p:ph type="dt" sz="half" idx="10"/>
          </p:nvPr>
        </p:nvSpPr>
        <p:spPr/>
        <p:txBody>
          <a:bodyPr/>
          <a:lstStyle/>
          <a:p>
            <a:fld id="{63937D59-5EDB-4C39-B697-625748F703B6}" type="datetimeFigureOut">
              <a:rPr lang="en-US" smtClean="0"/>
            </a:fld>
            <a:endParaRPr lang="en-US"/>
          </a:p>
        </p:txBody>
      </p:sp>
      <p:sp>
        <p:nvSpPr>
          <p:cNvPr id="1048680" name="Footer Placeholder 7"/>
          <p:cNvSpPr>
            <a:spLocks noGrp="1"/>
          </p:cNvSpPr>
          <p:nvPr>
            <p:ph type="ftr" sz="quarter" idx="11"/>
          </p:nvPr>
        </p:nvSpPr>
        <p:spPr/>
        <p:txBody>
          <a:bodyPr/>
          <a:lstStyle/>
          <a:p>
            <a:endParaRPr lang="en-US"/>
          </a:p>
        </p:txBody>
      </p:sp>
      <p:sp>
        <p:nvSpPr>
          <p:cNvPr id="1048681" name="Slide Number Placeholder 8"/>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48687" name="Title 1"/>
          <p:cNvSpPr>
            <a:spLocks noGrp="1"/>
          </p:cNvSpPr>
          <p:nvPr>
            <p:ph type="title"/>
          </p:nvPr>
        </p:nvSpPr>
        <p:spPr/>
        <p:txBody>
          <a:bodyPr/>
          <a:lstStyle/>
          <a:p>
            <a:r>
              <a:rPr lang="en-US"/>
              <a:t>Click to edit Master title style</a:t>
            </a:r>
            <a:endParaRPr lang="en-US"/>
          </a:p>
        </p:txBody>
      </p:sp>
      <p:sp>
        <p:nvSpPr>
          <p:cNvPr id="1048688" name="Date Placeholder 2"/>
          <p:cNvSpPr>
            <a:spLocks noGrp="1"/>
          </p:cNvSpPr>
          <p:nvPr>
            <p:ph type="dt" sz="half" idx="10"/>
          </p:nvPr>
        </p:nvSpPr>
        <p:spPr/>
        <p:txBody>
          <a:bodyPr/>
          <a:lstStyle/>
          <a:p>
            <a:fld id="{63937D59-5EDB-4C39-B697-625748F703B6}" type="datetimeFigureOut">
              <a:rPr lang="en-US" smtClean="0"/>
            </a:fld>
            <a:endParaRPr lang="en-US"/>
          </a:p>
        </p:txBody>
      </p:sp>
      <p:sp>
        <p:nvSpPr>
          <p:cNvPr id="1048689" name="Footer Placeholder 3"/>
          <p:cNvSpPr>
            <a:spLocks noGrp="1"/>
          </p:cNvSpPr>
          <p:nvPr>
            <p:ph type="ftr" sz="quarter" idx="11"/>
          </p:nvPr>
        </p:nvSpPr>
        <p:spPr/>
        <p:txBody>
          <a:bodyPr/>
          <a:lstStyle/>
          <a:p>
            <a:endParaRPr lang="en-US"/>
          </a:p>
        </p:txBody>
      </p:sp>
      <p:sp>
        <p:nvSpPr>
          <p:cNvPr id="1048690" name="Slide Number Placeholder 4"/>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48671" name="Date Placeholder 1"/>
          <p:cNvSpPr>
            <a:spLocks noGrp="1"/>
          </p:cNvSpPr>
          <p:nvPr>
            <p:ph type="dt" sz="half" idx="10"/>
          </p:nvPr>
        </p:nvSpPr>
        <p:spPr/>
        <p:txBody>
          <a:bodyPr/>
          <a:lstStyle/>
          <a:p>
            <a:fld id="{63937D59-5EDB-4C39-B697-625748F703B6}" type="datetimeFigureOut">
              <a:rPr lang="en-US" smtClean="0"/>
            </a:fld>
            <a:endParaRPr lang="en-US"/>
          </a:p>
        </p:txBody>
      </p:sp>
      <p:sp>
        <p:nvSpPr>
          <p:cNvPr id="1048672" name="Footer Placeholder 2"/>
          <p:cNvSpPr>
            <a:spLocks noGrp="1"/>
          </p:cNvSpPr>
          <p:nvPr>
            <p:ph type="ftr" sz="quarter" idx="11"/>
          </p:nvPr>
        </p:nvSpPr>
        <p:spPr/>
        <p:txBody>
          <a:bodyPr/>
          <a:lstStyle/>
          <a:p>
            <a:endParaRPr lang="en-US"/>
          </a:p>
        </p:txBody>
      </p:sp>
      <p:sp>
        <p:nvSpPr>
          <p:cNvPr id="1048673" name="Slide Number Placeholder 3"/>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48665"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US"/>
          </a:p>
        </p:txBody>
      </p:sp>
      <p:sp>
        <p:nvSpPr>
          <p:cNvPr id="1048666"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048667"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1048668"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1048669" name="Footer Placeholder 5"/>
          <p:cNvSpPr>
            <a:spLocks noGrp="1"/>
          </p:cNvSpPr>
          <p:nvPr>
            <p:ph type="ftr" sz="quarter" idx="11"/>
          </p:nvPr>
        </p:nvSpPr>
        <p:spPr/>
        <p:txBody>
          <a:bodyPr/>
          <a:lstStyle/>
          <a:p>
            <a:endParaRPr lang="en-US"/>
          </a:p>
        </p:txBody>
      </p:sp>
      <p:sp>
        <p:nvSpPr>
          <p:cNvPr id="1048670"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48659"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US"/>
          </a:p>
        </p:txBody>
      </p:sp>
      <p:sp>
        <p:nvSpPr>
          <p:cNvPr id="1048660"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48661"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1048662"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1048663" name="Footer Placeholder 5"/>
          <p:cNvSpPr>
            <a:spLocks noGrp="1"/>
          </p:cNvSpPr>
          <p:nvPr>
            <p:ph type="ftr" sz="quarter" idx="11"/>
          </p:nvPr>
        </p:nvSpPr>
        <p:spPr/>
        <p:txBody>
          <a:bodyPr/>
          <a:lstStyle/>
          <a:p>
            <a:endParaRPr lang="en-US"/>
          </a:p>
        </p:txBody>
      </p:sp>
      <p:sp>
        <p:nvSpPr>
          <p:cNvPr id="1048664"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048696" name="Title 1"/>
          <p:cNvSpPr>
            <a:spLocks noGrp="1"/>
          </p:cNvSpPr>
          <p:nvPr>
            <p:ph type="title"/>
          </p:nvPr>
        </p:nvSpPr>
        <p:spPr/>
        <p:txBody>
          <a:bodyPr/>
          <a:lstStyle/>
          <a:p>
            <a:r>
              <a:rPr lang="en-US"/>
              <a:t>Click to edit Master title style</a:t>
            </a:r>
            <a:endParaRPr lang="en-US"/>
          </a:p>
        </p:txBody>
      </p:sp>
      <p:sp>
        <p:nvSpPr>
          <p:cNvPr id="1048697"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048698"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1048699" name="Footer Placeholder 4"/>
          <p:cNvSpPr>
            <a:spLocks noGrp="1"/>
          </p:cNvSpPr>
          <p:nvPr>
            <p:ph type="ftr" sz="quarter" idx="11"/>
          </p:nvPr>
        </p:nvSpPr>
        <p:spPr/>
        <p:txBody>
          <a:bodyPr/>
          <a:lstStyle/>
          <a:p>
            <a:endParaRPr lang="en-US"/>
          </a:p>
        </p:txBody>
      </p:sp>
      <p:sp>
        <p:nvSpPr>
          <p:cNvPr id="1048700"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04868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US"/>
          </a:p>
        </p:txBody>
      </p:sp>
      <p:sp>
        <p:nvSpPr>
          <p:cNvPr id="104868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04868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1048685" name="Footer Placeholder 4"/>
          <p:cNvSpPr>
            <a:spLocks noGrp="1"/>
          </p:cNvSpPr>
          <p:nvPr>
            <p:ph type="ftr" sz="quarter" idx="11"/>
          </p:nvPr>
        </p:nvSpPr>
        <p:spPr/>
        <p:txBody>
          <a:bodyPr/>
          <a:lstStyle/>
          <a:p>
            <a:endParaRPr lang="en-US"/>
          </a:p>
        </p:txBody>
      </p:sp>
      <p:sp>
        <p:nvSpPr>
          <p:cNvPr id="104868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48589" name="Title 1"/>
          <p:cNvSpPr>
            <a:spLocks noGrp="1"/>
          </p:cNvSpPr>
          <p:nvPr>
            <p:ph type="title" hasCustomPrompt="1"/>
          </p:nvPr>
        </p:nvSpPr>
        <p:spPr>
          <a:xfrm>
            <a:off x="0" y="0"/>
            <a:ext cx="9144000"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1048590" name="Content Placeholder 2"/>
          <p:cNvSpPr>
            <a:spLocks noGrp="1"/>
          </p:cNvSpPr>
          <p:nvPr>
            <p:ph idx="1"/>
          </p:nvPr>
        </p:nvSpPr>
        <p:spPr>
          <a:xfrm>
            <a:off x="395536" y="1131590"/>
            <a:ext cx="8496944"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1048591"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48579"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1048580" name="Content Placeholder 2"/>
          <p:cNvSpPr>
            <a:spLocks noGrp="1"/>
          </p:cNvSpPr>
          <p:nvPr>
            <p:ph idx="1"/>
          </p:nvPr>
        </p:nvSpPr>
        <p:spPr>
          <a:xfrm>
            <a:off x="1979712" y="987574"/>
            <a:ext cx="6912768"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1048581" name="Content Placeholder 2"/>
          <p:cNvSpPr>
            <a:spLocks noGrp="1"/>
          </p:cNvSpPr>
          <p:nvPr>
            <p:ph idx="10"/>
          </p:nvPr>
        </p:nvSpPr>
        <p:spPr>
          <a:xfrm>
            <a:off x="1990056" y="1664245"/>
            <a:ext cx="6912768"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1048712" name="标题 1"/>
          <p:cNvSpPr>
            <a:spLocks noGrp="1"/>
          </p:cNvSpPr>
          <p:nvPr>
            <p:ph type="ctrTitle"/>
          </p:nvPr>
        </p:nvSpPr>
        <p:spPr>
          <a:xfrm>
            <a:off x="1143001" y="841773"/>
            <a:ext cx="6858000" cy="1790700"/>
          </a:xfrm>
        </p:spPr>
        <p:txBody>
          <a:bodyPr anchor="b"/>
          <a:lstStyle>
            <a:lvl1pPr algn="ctr">
              <a:defRPr sz="4500"/>
            </a:lvl1pPr>
          </a:lstStyle>
          <a:p>
            <a:r>
              <a:rPr lang="zh-CN" altLang="en-US"/>
              <a:t>单击此处编辑母版标题样式</a:t>
            </a:r>
            <a:endParaRPr lang="zh-CN" altLang="en-US"/>
          </a:p>
        </p:txBody>
      </p:sp>
      <p:sp>
        <p:nvSpPr>
          <p:cNvPr id="1048713" name="副标题 2"/>
          <p:cNvSpPr>
            <a:spLocks noGrp="1"/>
          </p:cNvSpPr>
          <p:nvPr>
            <p:ph type="subTitle" idx="1"/>
          </p:nvPr>
        </p:nvSpPr>
        <p:spPr>
          <a:xfrm>
            <a:off x="1143001" y="2701529"/>
            <a:ext cx="6858000" cy="1241822"/>
          </a:xfrm>
        </p:spPr>
        <p:txBody>
          <a:bodyPr/>
          <a:lstStyle>
            <a:lvl1pPr marL="0" indent="0" algn="ctr">
              <a:buNone/>
              <a:defRPr sz="1800"/>
            </a:lvl1pPr>
            <a:lvl2pPr marL="342900" indent="0" algn="ctr">
              <a:buNone/>
              <a:defRPr sz="1500"/>
            </a:lvl2pPr>
            <a:lvl3pPr marL="685165" indent="0" algn="ctr">
              <a:buNone/>
              <a:defRPr sz="1350"/>
            </a:lvl3pPr>
            <a:lvl4pPr marL="1028065" indent="0" algn="ctr">
              <a:buNone/>
              <a:defRPr sz="1200"/>
            </a:lvl4pPr>
            <a:lvl5pPr marL="1370965" indent="0" algn="ctr">
              <a:buNone/>
              <a:defRPr sz="1200"/>
            </a:lvl5pPr>
            <a:lvl6pPr marL="1713865" indent="0" algn="ctr">
              <a:buNone/>
              <a:defRPr sz="1200"/>
            </a:lvl6pPr>
            <a:lvl7pPr marL="2056130" indent="0" algn="ctr">
              <a:buNone/>
              <a:defRPr sz="1200"/>
            </a:lvl7pPr>
            <a:lvl8pPr marL="2399030" indent="0" algn="ctr">
              <a:buNone/>
              <a:defRPr sz="1200"/>
            </a:lvl8pPr>
            <a:lvl9pPr marL="2741930" indent="0" algn="ctr">
              <a:buNone/>
              <a:defRPr sz="1200"/>
            </a:lvl9pPr>
          </a:lstStyle>
          <a:p>
            <a:r>
              <a:rPr lang="zh-CN" altLang="en-US"/>
              <a:t>单击此处编辑母版副标题样式</a:t>
            </a:r>
            <a:endParaRPr lang="zh-CN" altLang="en-US"/>
          </a:p>
        </p:txBody>
      </p:sp>
      <p:sp>
        <p:nvSpPr>
          <p:cNvPr id="1048714" name="日期占位符 3"/>
          <p:cNvSpPr>
            <a:spLocks noGrp="1"/>
          </p:cNvSpPr>
          <p:nvPr>
            <p:ph type="dt" sz="half" idx="10"/>
          </p:nvPr>
        </p:nvSpPr>
        <p:spPr/>
        <p:txBody>
          <a:bodyPr/>
          <a:lstStyle/>
          <a:p>
            <a:fld id="{E7BC105B-ABD9-4C6D-BF6F-D1D0797F3DD4}" type="datetimeFigureOut">
              <a:rPr lang="zh-CN" altLang="en-US" smtClean="0"/>
            </a:fld>
            <a:endParaRPr lang="zh-CN" altLang="en-US"/>
          </a:p>
        </p:txBody>
      </p:sp>
      <p:sp>
        <p:nvSpPr>
          <p:cNvPr id="1048715" name="页脚占位符 4"/>
          <p:cNvSpPr>
            <a:spLocks noGrp="1"/>
          </p:cNvSpPr>
          <p:nvPr>
            <p:ph type="ftr" sz="quarter" idx="11"/>
          </p:nvPr>
        </p:nvSpPr>
        <p:spPr/>
        <p:txBody>
          <a:bodyPr/>
          <a:lstStyle/>
          <a:p>
            <a:endParaRPr lang="zh-CN" altLang="en-US"/>
          </a:p>
        </p:txBody>
      </p:sp>
      <p:sp>
        <p:nvSpPr>
          <p:cNvPr id="1048716" name="灯片编号占位符 5"/>
          <p:cNvSpPr>
            <a:spLocks noGrp="1"/>
          </p:cNvSpPr>
          <p:nvPr>
            <p:ph type="sldNum" sz="quarter" idx="12"/>
          </p:nvPr>
        </p:nvSpPr>
        <p:spPr/>
        <p:txBody>
          <a:bodyPr/>
          <a:lstStyle/>
          <a:p>
            <a:fld id="{CD4A7D2F-06F1-4FB8-B511-D5757C3CDF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2819400" y="4857750"/>
            <a:ext cx="2133600" cy="183356"/>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 name="页脚占位符 2"/>
          <p:cNvSpPr>
            <a:spLocks noGrp="1"/>
          </p:cNvSpPr>
          <p:nvPr>
            <p:ph type="ftr" sz="quarter" idx="11"/>
          </p:nvPr>
        </p:nvSpPr>
        <p:spPr>
          <a:xfrm>
            <a:off x="5029200" y="4857750"/>
            <a:ext cx="1981200" cy="183356"/>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灯片编号占位符 3"/>
          <p:cNvSpPr>
            <a:spLocks noGrp="1"/>
          </p:cNvSpPr>
          <p:nvPr>
            <p:ph type="sldNum" sz="quarter" idx="12"/>
          </p:nvPr>
        </p:nvSpPr>
        <p:spPr>
          <a:xfrm>
            <a:off x="152400" y="4857750"/>
            <a:ext cx="381000" cy="183356"/>
          </a:xfrm>
        </p:spPr>
        <p:txBody>
          <a:bodyPr/>
          <a:lstStyle/>
          <a:p>
            <a:pPr lvl="0" eaLnBrk="1" hangingPunct="1">
              <a:buNone/>
            </a:pPr>
            <a:fld id="{9A0DB2DC-4C9A-4742-B13C-FB6460FD3503}" type="slidenum">
              <a:rPr lang="en-US" altLang="zh-CN" dirty="0">
                <a:latin typeface="Arial" panose="020B0604020202020204" pitchFamily="34" charset="0"/>
                <a:ea typeface="宋体" panose="02010600030101010101" pitchFamily="2" charset="-122"/>
              </a:rPr>
            </a:fld>
            <a:endParaRPr lang="en-US" altLang="zh-CN"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57150"/>
            <a:ext cx="6934200" cy="685800"/>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200150"/>
            <a:ext cx="8229600" cy="339447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2819400" y="4857750"/>
            <a:ext cx="2133600" cy="183356"/>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a:xfrm>
            <a:off x="5029200" y="4857750"/>
            <a:ext cx="1981200" cy="183356"/>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a:xfrm>
            <a:off x="152400" y="4857750"/>
            <a:ext cx="381000" cy="183356"/>
          </a:xfrm>
        </p:spPr>
        <p:txBody>
          <a:bodyPr/>
          <a:lstStyle/>
          <a:p>
            <a:pPr lvl="0" eaLnBrk="1" hangingPunct="1">
              <a:buNone/>
            </a:pPr>
            <a:fld id="{9A0DB2DC-4C9A-4742-B13C-FB6460FD3503}" type="slidenum">
              <a:rPr lang="en-US" altLang="zh-CN" dirty="0">
                <a:latin typeface="Arial" panose="020B0604020202020204" pitchFamily="34" charset="0"/>
                <a:ea typeface="宋体" panose="02010600030101010101" pitchFamily="2" charset="-122"/>
              </a:rPr>
            </a:fld>
            <a:endParaRPr lang="en-US" altLang="zh-CN"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48691" name="Title 1"/>
          <p:cNvSpPr>
            <a:spLocks noGrp="1"/>
          </p:cNvSpPr>
          <p:nvPr>
            <p:ph type="ctrTitle"/>
          </p:nvPr>
        </p:nvSpPr>
        <p:spPr>
          <a:xfrm>
            <a:off x="685800" y="1598613"/>
            <a:ext cx="7772400" cy="1101725"/>
          </a:xfrm>
        </p:spPr>
        <p:txBody>
          <a:bodyPr/>
          <a:lstStyle/>
          <a:p>
            <a:r>
              <a:rPr lang="en-US"/>
              <a:t>Click to edit Master title style</a:t>
            </a:r>
            <a:endParaRPr lang="en-US"/>
          </a:p>
        </p:txBody>
      </p:sp>
      <p:sp>
        <p:nvSpPr>
          <p:cNvPr id="1048692"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1048693"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1048694" name="Footer Placeholder 4"/>
          <p:cNvSpPr>
            <a:spLocks noGrp="1"/>
          </p:cNvSpPr>
          <p:nvPr>
            <p:ph type="ftr" sz="quarter" idx="11"/>
          </p:nvPr>
        </p:nvSpPr>
        <p:spPr/>
        <p:txBody>
          <a:bodyPr/>
          <a:lstStyle/>
          <a:p>
            <a:endParaRPr lang="en-US"/>
          </a:p>
        </p:txBody>
      </p:sp>
      <p:sp>
        <p:nvSpPr>
          <p:cNvPr id="1048695"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48654" name="Title 1"/>
          <p:cNvSpPr>
            <a:spLocks noGrp="1"/>
          </p:cNvSpPr>
          <p:nvPr>
            <p:ph type="title"/>
          </p:nvPr>
        </p:nvSpPr>
        <p:spPr/>
        <p:txBody>
          <a:bodyPr/>
          <a:lstStyle/>
          <a:p>
            <a:r>
              <a:rPr lang="en-US"/>
              <a:t>Click to edit Master title style</a:t>
            </a:r>
            <a:endParaRPr lang="en-US"/>
          </a:p>
        </p:txBody>
      </p:sp>
      <p:sp>
        <p:nvSpPr>
          <p:cNvPr id="1048655"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048656"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1048657" name="Footer Placeholder 4"/>
          <p:cNvSpPr>
            <a:spLocks noGrp="1"/>
          </p:cNvSpPr>
          <p:nvPr>
            <p:ph type="ftr" sz="quarter" idx="11"/>
          </p:nvPr>
        </p:nvSpPr>
        <p:spPr/>
        <p:txBody>
          <a:bodyPr/>
          <a:lstStyle/>
          <a:p>
            <a:endParaRPr lang="en-US"/>
          </a:p>
        </p:txBody>
      </p:sp>
      <p:sp>
        <p:nvSpPr>
          <p:cNvPr id="1048658"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48701"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US"/>
          </a:p>
        </p:txBody>
      </p:sp>
      <p:sp>
        <p:nvSpPr>
          <p:cNvPr id="1048702"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1048703"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1048704" name="Footer Placeholder 4"/>
          <p:cNvSpPr>
            <a:spLocks noGrp="1"/>
          </p:cNvSpPr>
          <p:nvPr>
            <p:ph type="ftr" sz="quarter" idx="11"/>
          </p:nvPr>
        </p:nvSpPr>
        <p:spPr/>
        <p:txBody>
          <a:bodyPr/>
          <a:lstStyle/>
          <a:p>
            <a:endParaRPr lang="en-US"/>
          </a:p>
        </p:txBody>
      </p:sp>
      <p:sp>
        <p:nvSpPr>
          <p:cNvPr id="1048705"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2" Type="http://schemas.openxmlformats.org/officeDocument/2006/relationships/theme" Target="../theme/theme2.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ctr" defTabSz="914400" rtl="0" eaLnBrk="1" latinLnBrk="1" hangingPunct="1">
        <a:spcBef>
          <a:spcPct val="0"/>
        </a:spcBef>
        <a:buNone/>
        <a:defRPr sz="36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48649"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1048650"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048651"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3937D59-5EDB-4C39-B697-625748F703B6}" type="datetimeFigureOut">
              <a:rPr lang="en-US" smtClean="0"/>
            </a:fld>
            <a:endParaRPr lang="en-US"/>
          </a:p>
        </p:txBody>
      </p:sp>
      <p:sp>
        <p:nvSpPr>
          <p:cNvPr id="1048652"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048653"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0F31DC1F-5561-484E-AB46-68C682854F61}"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png"/><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25285" y="4054475"/>
            <a:ext cx="2130425" cy="645160"/>
          </a:xfrm>
          <a:prstGeom prst="rect">
            <a:avLst/>
          </a:prstGeom>
          <a:noFill/>
        </p:spPr>
        <p:txBody>
          <a:bodyPr wrap="square">
            <a:spAutoFit/>
          </a:bodyPr>
          <a:lstStyle/>
          <a:p>
            <a:pPr algn="ctr"/>
            <a:endParaRPr lang="zh-CN" altLang="x-none" b="1" dirty="0">
              <a:latin typeface="黑体" panose="02010609060101010101" charset="-122"/>
              <a:ea typeface="黑体" panose="02010609060101010101" charset="-122"/>
            </a:endParaRPr>
          </a:p>
          <a:p>
            <a:pPr algn="ctr"/>
            <a:r>
              <a:rPr lang="zh-CN" altLang="x-none" b="1" dirty="0">
                <a:latin typeface="华文中宋" panose="02010600040101010101" charset="-122"/>
                <a:ea typeface="华文中宋" panose="02010600040101010101" charset="-122"/>
                <a:cs typeface="华文中宋" panose="02010600040101010101" charset="-122"/>
                <a:sym typeface="+mn-ea"/>
              </a:rPr>
              <a:t>北</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京</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出</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版</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社</a:t>
            </a:r>
            <a:r>
              <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t> </a:t>
            </a:r>
            <a:endPar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endParaRPr>
          </a:p>
        </p:txBody>
      </p:sp>
      <p:sp>
        <p:nvSpPr>
          <p:cNvPr id="5" name="TextBox 1"/>
          <p:cNvSpPr txBox="1">
            <a:spLocks noChangeArrowheads="1"/>
          </p:cNvSpPr>
          <p:nvPr/>
        </p:nvSpPr>
        <p:spPr bwMode="auto">
          <a:xfrm>
            <a:off x="4525645" y="2981960"/>
            <a:ext cx="4385310" cy="768350"/>
          </a:xfrm>
          <a:prstGeom prst="rect">
            <a:avLst/>
          </a:prstGeom>
          <a:noFill/>
          <a:ln w="9525">
            <a:noFill/>
            <a:miter lim="800000"/>
          </a:ln>
        </p:spPr>
        <p:txBody>
          <a:bodyPr wrap="square">
            <a:spAutoFit/>
          </a:bodyPr>
          <a:lstStyle/>
          <a:p>
            <a:pPr algn="r"/>
            <a:r>
              <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rPr>
              <a:t>幼儿教育心理学</a:t>
            </a:r>
            <a:endPar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9"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48620" name="文本框 3"/>
          <p:cNvSpPr txBox="1"/>
          <p:nvPr/>
        </p:nvSpPr>
        <p:spPr bwMode="auto">
          <a:xfrm>
            <a:off x="280035" y="1703705"/>
            <a:ext cx="8153400" cy="2584450"/>
          </a:xfrm>
          <a:prstGeom prst="rect">
            <a:avLst/>
          </a:prstGeom>
          <a:noFill/>
        </p:spPr>
        <p:txBody>
          <a:bodyPr wrap="square" rtlCol="0">
            <a:spAutoFit/>
          </a:bodyPr>
          <a:lstStyle/>
          <a:p>
            <a:pPr marR="0" indent="0" defTabSz="914400" fontAlgn="auto">
              <a:lnSpc>
                <a:spcPct val="150000"/>
              </a:lnSpc>
              <a:buClrTx/>
              <a:buSzTx/>
              <a:buFontTx/>
              <a:buNone/>
              <a:defRPr/>
            </a:pPr>
            <a:r>
              <a:rPr lang="en-US" altLang="zh-CN" b="1" noProof="0" dirty="0">
                <a:solidFill>
                  <a:srgbClr val="0070C0"/>
                </a:solidFill>
                <a:latin typeface="仿宋" panose="02010609060101010101" charset="-122"/>
                <a:ea typeface="仿宋" panose="02010609060101010101" charset="-122"/>
                <a:cs typeface="仿宋" panose="02010609060101010101" charset="-122"/>
                <a:sym typeface="+mn-ea"/>
              </a:rPr>
              <a:t>     1.</a:t>
            </a:r>
            <a:r>
              <a:rPr lang="zh-CN" altLang="zh-CN" b="1" noProof="0" dirty="0">
                <a:solidFill>
                  <a:srgbClr val="0070C0"/>
                </a:solidFill>
                <a:latin typeface="仿宋" panose="02010609060101010101" charset="-122"/>
                <a:ea typeface="仿宋" panose="02010609060101010101" charset="-122"/>
                <a:cs typeface="仿宋" panose="02010609060101010101" charset="-122"/>
                <a:sym typeface="+mn-ea"/>
              </a:rPr>
              <a:t>观察模仿学习</a:t>
            </a:r>
            <a:endParaRPr kumimoji="0" lang="zh-CN" altLang="zh-CN"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endParaRPr>
          </a:p>
          <a:p>
            <a:pPr marR="0" indent="0" defTabSz="914400" fontAlgn="auto">
              <a:lnSpc>
                <a:spcPct val="150000"/>
              </a:lnSpc>
              <a:buClrTx/>
              <a:buSzTx/>
              <a:buFontTx/>
              <a:buNone/>
              <a:defRPr/>
            </a:pPr>
            <a:r>
              <a:rPr lang="en-US" altLang="zh-CN" b="1" noProof="0" dirty="0">
                <a:solidFill>
                  <a:srgbClr val="0070C0"/>
                </a:solidFill>
                <a:latin typeface="仿宋" panose="02010609060101010101" charset="-122"/>
                <a:ea typeface="仿宋" panose="02010609060101010101" charset="-122"/>
                <a:cs typeface="仿宋" panose="02010609060101010101" charset="-122"/>
                <a:sym typeface="+mn-ea"/>
              </a:rPr>
              <a:t>     2.</a:t>
            </a:r>
            <a:r>
              <a:rPr lang="zh-CN" altLang="zh-CN" b="1" noProof="0" dirty="0">
                <a:solidFill>
                  <a:srgbClr val="0070C0"/>
                </a:solidFill>
                <a:latin typeface="仿宋" panose="02010609060101010101" charset="-122"/>
                <a:ea typeface="仿宋" panose="02010609060101010101" charset="-122"/>
                <a:cs typeface="仿宋" panose="02010609060101010101" charset="-122"/>
                <a:sym typeface="+mn-ea"/>
              </a:rPr>
              <a:t>操作尝试学习</a:t>
            </a:r>
            <a:endParaRPr lang="zh-CN" altLang="zh-CN" b="1" noProof="0" dirty="0">
              <a:solidFill>
                <a:srgbClr val="0070C0"/>
              </a:solidFill>
              <a:latin typeface="仿宋" panose="02010609060101010101" charset="-122"/>
              <a:ea typeface="仿宋" panose="02010609060101010101" charset="-122"/>
              <a:cs typeface="仿宋" panose="02010609060101010101" charset="-122"/>
              <a:sym typeface="+mn-ea"/>
            </a:endParaRPr>
          </a:p>
          <a:p>
            <a:pPr marR="0" indent="0" defTabSz="914400" fontAlgn="auto">
              <a:lnSpc>
                <a:spcPct val="150000"/>
              </a:lnSpc>
              <a:buClrTx/>
              <a:buSzTx/>
              <a:buFontTx/>
              <a:buNone/>
              <a:defRPr/>
            </a:pPr>
            <a:r>
              <a:rPr lang="en-US" altLang="zh-CN" noProof="0" dirty="0">
                <a:latin typeface="仿宋" panose="02010609060101010101" charset="-122"/>
                <a:ea typeface="仿宋" panose="02010609060101010101" charset="-122"/>
                <a:cs typeface="仿宋" panose="02010609060101010101" charset="-122"/>
                <a:sym typeface="+mn-ea"/>
              </a:rPr>
              <a:t>    </a:t>
            </a:r>
            <a:r>
              <a:rPr lang="zh-CN" altLang="zh-CN" noProof="0" dirty="0">
                <a:latin typeface="仿宋" panose="02010609060101010101" charset="-122"/>
                <a:ea typeface="仿宋" panose="02010609060101010101" charset="-122"/>
                <a:cs typeface="仿宋" panose="02010609060101010101" charset="-122"/>
                <a:sym typeface="+mn-ea"/>
              </a:rPr>
              <a:t>操作尝试学习方式可分为：</a:t>
            </a:r>
            <a:endParaRPr lang="zh-CN" altLang="zh-CN" noProof="0" dirty="0">
              <a:latin typeface="仿宋" panose="02010609060101010101" charset="-122"/>
              <a:ea typeface="仿宋" panose="02010609060101010101" charset="-122"/>
              <a:cs typeface="仿宋" panose="02010609060101010101" charset="-122"/>
              <a:sym typeface="+mn-ea"/>
            </a:endParaRPr>
          </a:p>
          <a:p>
            <a:pPr marR="0" indent="0" defTabSz="914400" fontAlgn="auto">
              <a:lnSpc>
                <a:spcPct val="150000"/>
              </a:lnSpc>
              <a:buClrTx/>
              <a:buSzTx/>
              <a:buFontTx/>
              <a:buNone/>
              <a:defRPr/>
            </a:pPr>
            <a:r>
              <a:rPr lang="en-US" altLang="zh-CN" b="1" noProof="0" dirty="0">
                <a:solidFill>
                  <a:srgbClr val="0070C0"/>
                </a:solidFill>
                <a:latin typeface="仿宋" panose="02010609060101010101" charset="-122"/>
                <a:ea typeface="仿宋" panose="02010609060101010101" charset="-122"/>
                <a:cs typeface="仿宋" panose="02010609060101010101" charset="-122"/>
                <a:sym typeface="+mn-ea"/>
              </a:rPr>
              <a:t>    </a:t>
            </a:r>
            <a:r>
              <a:rPr lang="zh-CN" altLang="zh-CN" b="1" noProof="0" dirty="0">
                <a:solidFill>
                  <a:srgbClr val="0070C0"/>
                </a:solidFill>
                <a:latin typeface="仿宋" panose="02010609060101010101" charset="-122"/>
                <a:ea typeface="仿宋" panose="02010609060101010101" charset="-122"/>
                <a:cs typeface="仿宋" panose="02010609060101010101" charset="-122"/>
                <a:sym typeface="+mn-ea"/>
              </a:rPr>
              <a:t>（</a:t>
            </a:r>
            <a:r>
              <a:rPr lang="en-US" altLang="zh-CN" b="1" noProof="0" dirty="0">
                <a:solidFill>
                  <a:srgbClr val="0070C0"/>
                </a:solidFill>
                <a:latin typeface="仿宋" panose="02010609060101010101" charset="-122"/>
                <a:ea typeface="仿宋" panose="02010609060101010101" charset="-122"/>
                <a:cs typeface="仿宋" panose="02010609060101010101" charset="-122"/>
                <a:sym typeface="+mn-ea"/>
              </a:rPr>
              <a:t>1</a:t>
            </a:r>
            <a:r>
              <a:rPr lang="zh-CN" altLang="zh-CN" b="1" noProof="0" dirty="0">
                <a:solidFill>
                  <a:srgbClr val="0070C0"/>
                </a:solidFill>
                <a:latin typeface="仿宋" panose="02010609060101010101" charset="-122"/>
                <a:ea typeface="仿宋" panose="02010609060101010101" charset="-122"/>
                <a:cs typeface="仿宋" panose="02010609060101010101" charset="-122"/>
                <a:sym typeface="+mn-ea"/>
              </a:rPr>
              <a:t>）手把手的操作</a:t>
            </a:r>
            <a:r>
              <a:rPr lang="zh-CN" altLang="zh-CN" noProof="0" dirty="0">
                <a:latin typeface="仿宋" panose="02010609060101010101" charset="-122"/>
                <a:ea typeface="仿宋" panose="02010609060101010101" charset="-122"/>
                <a:cs typeface="仿宋" panose="02010609060101010101" charset="-122"/>
                <a:sym typeface="+mn-ea"/>
              </a:rPr>
              <a:t>。主要适用于运动技能的习得。如握笔的姿势，拿球拍的手型等，</a:t>
            </a:r>
            <a:r>
              <a:rPr lang="zh-CN" altLang="zh-CN" noProof="0" dirty="0">
                <a:latin typeface="仿宋" panose="02010609060101010101" charset="-122"/>
                <a:ea typeface="仿宋" panose="02010609060101010101" charset="-122"/>
                <a:cs typeface="仿宋" panose="02010609060101010101" charset="-122"/>
                <a:sym typeface="+mn-ea"/>
              </a:rPr>
              <a:t>需要成人和教师进行手把手的教学。单纯观察和语言讲解，不能帮助幼儿准确的把握动作。</a:t>
            </a:r>
            <a:endParaRPr lang="zh-CN" altLang="en-US" noProof="0" dirty="0">
              <a:latin typeface="仿宋" panose="02010609060101010101" charset="-122"/>
              <a:ea typeface="仿宋" panose="02010609060101010101" charset="-122"/>
              <a:cs typeface="仿宋" panose="02010609060101010101" charset="-122"/>
              <a:sym typeface="+mn-ea"/>
            </a:endParaRPr>
          </a:p>
        </p:txBody>
      </p:sp>
      <p:sp>
        <p:nvSpPr>
          <p:cNvPr id="2" name="文本框 0"/>
          <p:cNvSpPr txBox="1"/>
          <p:nvPr/>
        </p:nvSpPr>
        <p:spPr>
          <a:xfrm>
            <a:off x="251460" y="1275080"/>
            <a:ext cx="1969770" cy="398780"/>
          </a:xfrm>
          <a:prstGeom prst="rect">
            <a:avLst/>
          </a:prstGeom>
          <a:noFill/>
        </p:spPr>
        <p:txBody>
          <a:bodyPr wrap="none" rtlCol="0" anchor="t">
            <a:spAutoFit/>
            <a:scene3d>
              <a:camera prst="orthographicFront"/>
              <a:lightRig rig="threePt" dir="t"/>
            </a:scene3d>
          </a:bodyPr>
          <a:lstStyle/>
          <a:p>
            <a:r>
              <a:rPr lang="zh-CN" altLang="zh-CN" sz="2000" b="1" noProof="0" dirty="0">
                <a:solidFill>
                  <a:schemeClr val="tx1"/>
                </a:solidFill>
                <a:effectLst/>
                <a:latin typeface="黑体" panose="02010609060101010101" charset="-122"/>
                <a:ea typeface="黑体" panose="02010609060101010101" charset="-122"/>
                <a:sym typeface="+mn-ea"/>
              </a:rPr>
              <a:t>（二）幼儿学习</a:t>
            </a:r>
            <a:endParaRPr lang="zh-CN" altLang="zh-CN" sz="2000" b="1" noProof="0" dirty="0">
              <a:solidFill>
                <a:schemeClr val="tx1"/>
              </a:solidFill>
              <a:effectLst/>
              <a:latin typeface="黑体" panose="02010609060101010101" charset="-122"/>
              <a:ea typeface="黑体" panose="02010609060101010101" charset="-122"/>
              <a:sym typeface="+mn-ea"/>
            </a:endParaRPr>
          </a:p>
        </p:txBody>
      </p:sp>
      <p:sp>
        <p:nvSpPr>
          <p:cNvPr id="3" name="文本框 0"/>
          <p:cNvSpPr txBox="1"/>
          <p:nvPr/>
        </p:nvSpPr>
        <p:spPr>
          <a:xfrm>
            <a:off x="-20955" y="227965"/>
            <a:ext cx="3773805" cy="521970"/>
          </a:xfrm>
          <a:prstGeom prst="rect">
            <a:avLst/>
          </a:prstGeom>
          <a:noFill/>
        </p:spPr>
        <p:txBody>
          <a:bodyPr wrap="square" rtlCol="0" anchor="t">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zh-CN" sz="2800" noProof="0" dirty="0">
                <a:ln>
                  <a:noFill/>
                </a:ln>
                <a:solidFill>
                  <a:srgbClr val="000000"/>
                </a:solidFill>
                <a:effectLst/>
                <a:uLnTx/>
                <a:uFillTx/>
                <a:latin typeface="黑体" panose="02010609060101010101" charset="-122"/>
                <a:ea typeface="黑体" panose="02010609060101010101" charset="-122"/>
                <a:sym typeface="+mn-ea"/>
              </a:rPr>
              <a:t>一、学习与幼儿学习</a:t>
            </a:r>
            <a:endParaRPr lang="zh-CN" altLang="en-US" sz="2800">
              <a:latin typeface="黑体" panose="02010609060101010101" charset="-122"/>
              <a:ea typeface="黑体" panose="02010609060101010101" charset="-122"/>
            </a:endParaRPr>
          </a:p>
        </p:txBody>
      </p:sp>
      <p:sp>
        <p:nvSpPr>
          <p:cNvPr id="12" name="矩形 11"/>
          <p:cNvSpPr/>
          <p:nvPr/>
        </p:nvSpPr>
        <p:spPr>
          <a:xfrm>
            <a:off x="173990" y="1120140"/>
            <a:ext cx="8791575" cy="383349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048620"/>
                                        </p:tgtEl>
                                        <p:attrNameLst>
                                          <p:attrName>style.visibility</p:attrName>
                                        </p:attrNameLst>
                                      </p:cBhvr>
                                      <p:to>
                                        <p:strVal val="visible"/>
                                      </p:to>
                                    </p:set>
                                    <p:animEffect transition="in" filter="wipe(up)">
                                      <p:cBhvr>
                                        <p:cTn id="15" dur="500"/>
                                        <p:tgtEl>
                                          <p:spTgt spid="1048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1048620" grpId="0"/>
      <p:bldP spid="2" grpId="1"/>
      <p:bldP spid="104862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1"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48623" name="文本框 1"/>
          <p:cNvSpPr txBox="1"/>
          <p:nvPr/>
        </p:nvSpPr>
        <p:spPr bwMode="auto">
          <a:xfrm>
            <a:off x="611505" y="1419860"/>
            <a:ext cx="7883525" cy="3322955"/>
          </a:xfrm>
          <a:prstGeom prst="rect">
            <a:avLst/>
          </a:prstGeom>
          <a:noFill/>
        </p:spPr>
        <p:txBody>
          <a:bodyPr wrap="square" rtlCol="0">
            <a:spAutoFit/>
          </a:bodyPr>
          <a:lstStyle/>
          <a:p>
            <a:pPr marR="0" indent="0" defTabSz="914400" fontAlgn="auto">
              <a:lnSpc>
                <a:spcPct val="150000"/>
              </a:lnSpc>
              <a:buClrTx/>
              <a:buSzTx/>
              <a:buFontTx/>
              <a:buNone/>
              <a:defRPr/>
            </a:pP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    </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a:t>
            </a: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2</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）尝试错误的操作。</a:t>
            </a:r>
            <a:r>
              <a:rPr lang="zh-CN" altLang="zh-CN" sz="2000" noProof="0" dirty="0">
                <a:latin typeface="仿宋" panose="02010609060101010101" charset="-122"/>
                <a:ea typeface="仿宋" panose="02010609060101010101" charset="-122"/>
                <a:cs typeface="仿宋" panose="02010609060101010101" charset="-122"/>
                <a:sym typeface="+mn-ea"/>
              </a:rPr>
              <a:t>幼儿在摆弄物体时，有自发的尝试错误性质的操作。经过尝试错误，可能出现“顿悟”，获得某种学习成果。</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0" defTabSz="914400" fontAlgn="auto">
              <a:lnSpc>
                <a:spcPct val="150000"/>
              </a:lnSpc>
              <a:buClrTx/>
              <a:buSzTx/>
              <a:buFontTx/>
              <a:buNone/>
              <a:defRPr/>
            </a:pP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    </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a:t>
            </a: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3</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）模仿示范的操作。</a:t>
            </a:r>
            <a:r>
              <a:rPr lang="zh-CN" altLang="zh-CN" sz="2000" noProof="0" dirty="0">
                <a:latin typeface="仿宋" panose="02010609060101010101" charset="-122"/>
                <a:ea typeface="仿宋" panose="02010609060101010101" charset="-122"/>
                <a:cs typeface="仿宋" panose="02010609060101010101" charset="-122"/>
                <a:sym typeface="+mn-ea"/>
              </a:rPr>
              <a:t>跟着示范者的动作一步一步、一个动作一个动作地学习。</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0" defTabSz="914400" fontAlgn="auto">
              <a:lnSpc>
                <a:spcPct val="150000"/>
              </a:lnSpc>
              <a:buClrTx/>
              <a:buSzTx/>
              <a:buFontTx/>
              <a:buNone/>
              <a:defRPr/>
            </a:pP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    </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a:t>
            </a: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4</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）反复练习的操作。</a:t>
            </a:r>
            <a:r>
              <a:rPr lang="zh-CN" altLang="zh-CN" sz="2000" noProof="0" dirty="0">
                <a:latin typeface="仿宋" panose="02010609060101010101" charset="-122"/>
                <a:ea typeface="仿宋" panose="02010609060101010101" charset="-122"/>
                <a:cs typeface="仿宋" panose="02010609060101010101" charset="-122"/>
                <a:sym typeface="+mn-ea"/>
              </a:rPr>
              <a:t>幼儿在反复练习中，动作变得熟练。多次重复的动作会养成习惯。</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0" defTabSz="914400" fontAlgn="auto">
              <a:lnSpc>
                <a:spcPct val="150000"/>
              </a:lnSpc>
              <a:buClrTx/>
              <a:buSzTx/>
              <a:buFontTx/>
              <a:buNone/>
              <a:defRPr/>
            </a:pPr>
            <a:r>
              <a:rPr lang="en-US" altLang="zh-CN" sz="2000" noProof="0" dirty="0">
                <a:latin typeface="仿宋" panose="02010609060101010101" charset="-122"/>
                <a:ea typeface="仿宋" panose="02010609060101010101" charset="-122"/>
                <a:cs typeface="仿宋" panose="02010609060101010101" charset="-122"/>
                <a:sym typeface="+mn-ea"/>
              </a:rPr>
              <a:t>    </a:t>
            </a:r>
            <a:endParaRPr lang="en-US" altLang="zh-CN" sz="2000" noProof="0" dirty="0">
              <a:latin typeface="仿宋" panose="02010609060101010101" charset="-122"/>
              <a:ea typeface="仿宋" panose="02010609060101010101" charset="-122"/>
              <a:cs typeface="仿宋" panose="02010609060101010101" charset="-122"/>
              <a:sym typeface="+mn-ea"/>
            </a:endParaRPr>
          </a:p>
        </p:txBody>
      </p:sp>
      <p:sp>
        <p:nvSpPr>
          <p:cNvPr id="12" name="矩形 11"/>
          <p:cNvSpPr/>
          <p:nvPr/>
        </p:nvSpPr>
        <p:spPr>
          <a:xfrm>
            <a:off x="173990" y="1120140"/>
            <a:ext cx="8791575" cy="383349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3" name="文本框 0"/>
          <p:cNvSpPr txBox="1"/>
          <p:nvPr/>
        </p:nvSpPr>
        <p:spPr>
          <a:xfrm>
            <a:off x="-20955" y="227965"/>
            <a:ext cx="3773805" cy="521970"/>
          </a:xfrm>
          <a:prstGeom prst="rect">
            <a:avLst/>
          </a:prstGeom>
          <a:noFill/>
        </p:spPr>
        <p:txBody>
          <a:bodyPr wrap="square" rtlCol="0" anchor="t">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zh-CN" sz="2800" noProof="0" dirty="0">
                <a:ln>
                  <a:noFill/>
                </a:ln>
                <a:solidFill>
                  <a:srgbClr val="000000"/>
                </a:solidFill>
                <a:effectLst/>
                <a:uLnTx/>
                <a:uFillTx/>
                <a:latin typeface="黑体" panose="02010609060101010101" charset="-122"/>
                <a:ea typeface="黑体" panose="02010609060101010101" charset="-122"/>
                <a:sym typeface="+mn-ea"/>
              </a:rPr>
              <a:t>一、学习与幼儿学习</a:t>
            </a:r>
            <a:endParaRPr lang="zh-CN" altLang="en-US" sz="2800">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48623"/>
                                        </p:tgtEl>
                                        <p:attrNameLst>
                                          <p:attrName>style.visibility</p:attrName>
                                        </p:attrNameLst>
                                      </p:cBhvr>
                                      <p:to>
                                        <p:strVal val="visible"/>
                                      </p:to>
                                    </p:set>
                                    <p:animEffect transition="in" filter="wipe(up)">
                                      <p:cBhvr>
                                        <p:cTn id="12" dur="500"/>
                                        <p:tgtEl>
                                          <p:spTgt spid="1048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48623" grpId="0"/>
      <p:bldP spid="104862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4"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48627" name="文本框 3"/>
          <p:cNvSpPr txBox="1"/>
          <p:nvPr/>
        </p:nvSpPr>
        <p:spPr bwMode="auto">
          <a:xfrm>
            <a:off x="474345" y="1408430"/>
            <a:ext cx="8112125" cy="2999740"/>
          </a:xfrm>
          <a:prstGeom prst="rect">
            <a:avLst/>
          </a:prstGeom>
          <a:noFill/>
        </p:spPr>
        <p:txBody>
          <a:bodyPr wrap="square" rtlCol="0">
            <a:spAutoFit/>
          </a:bodyPr>
          <a:lstStyle/>
          <a:p>
            <a:pPr marR="0" indent="0" defTabSz="914400" fontAlgn="auto">
              <a:lnSpc>
                <a:spcPct val="150000"/>
              </a:lnSpc>
              <a:buClrTx/>
              <a:buSzTx/>
              <a:buFontTx/>
              <a:buNone/>
              <a:defRPr/>
            </a:pPr>
            <a:r>
              <a:rPr lang="en-US" altLang="zh-CN" noProof="0" dirty="0">
                <a:latin typeface="仿宋" panose="02010609060101010101" charset="-122"/>
                <a:ea typeface="仿宋" panose="02010609060101010101" charset="-122"/>
                <a:cs typeface="仿宋" panose="02010609060101010101" charset="-122"/>
                <a:sym typeface="+mn-ea"/>
              </a:rPr>
              <a:t>    3.语言理解学习</a:t>
            </a:r>
            <a:endParaRPr lang="en-US" altLang="zh-CN" noProof="0" dirty="0">
              <a:latin typeface="仿宋" panose="02010609060101010101" charset="-122"/>
              <a:ea typeface="仿宋" panose="02010609060101010101" charset="-122"/>
              <a:cs typeface="仿宋" panose="02010609060101010101" charset="-122"/>
              <a:sym typeface="+mn-ea"/>
            </a:endParaRPr>
          </a:p>
          <a:p>
            <a:pPr marR="0" indent="0" defTabSz="914400" fontAlgn="auto">
              <a:lnSpc>
                <a:spcPct val="150000"/>
              </a:lnSpc>
              <a:buClrTx/>
              <a:buSzTx/>
              <a:buFontTx/>
              <a:buNone/>
              <a:defRPr/>
            </a:pPr>
            <a:r>
              <a:rPr lang="en-US" altLang="zh-CN" noProof="0" dirty="0">
                <a:latin typeface="仿宋" panose="02010609060101010101" charset="-122"/>
                <a:ea typeface="仿宋" panose="02010609060101010101" charset="-122"/>
                <a:cs typeface="仿宋" panose="02010609060101010101" charset="-122"/>
                <a:sym typeface="+mn-ea"/>
              </a:rPr>
              <a:t>    4.</a:t>
            </a:r>
            <a:r>
              <a:rPr lang="zh-CN" altLang="zh-CN" noProof="0" dirty="0">
                <a:latin typeface="仿宋" panose="02010609060101010101" charset="-122"/>
                <a:ea typeface="仿宋" panose="02010609060101010101" charset="-122"/>
                <a:cs typeface="仿宋" panose="02010609060101010101" charset="-122"/>
                <a:sym typeface="+mn-ea"/>
              </a:rPr>
              <a:t>综合性学习</a:t>
            </a:r>
            <a:endParaRPr kumimoji="0" lang="en-US" altLang="zh-CN" kern="1200" cap="none" spc="0" normalizeH="0" baseline="0" noProof="0" dirty="0">
              <a:latin typeface="仿宋" panose="02010609060101010101" charset="-122"/>
              <a:ea typeface="仿宋" panose="02010609060101010101" charset="-122"/>
              <a:cs typeface="仿宋" panose="02010609060101010101" charset="-122"/>
            </a:endParaRPr>
          </a:p>
          <a:p>
            <a:pPr marR="0" indent="0" defTabSz="914400" fontAlgn="auto">
              <a:lnSpc>
                <a:spcPct val="150000"/>
              </a:lnSpc>
              <a:buClrTx/>
              <a:buSzTx/>
              <a:buFontTx/>
              <a:buNone/>
              <a:defRPr/>
            </a:pPr>
            <a:r>
              <a:rPr lang="en-US" altLang="zh-CN" noProof="0" dirty="0">
                <a:latin typeface="仿宋" panose="02010609060101010101" charset="-122"/>
                <a:ea typeface="仿宋" panose="02010609060101010101" charset="-122"/>
                <a:cs typeface="仿宋" panose="02010609060101010101" charset="-122"/>
                <a:sym typeface="+mn-ea"/>
              </a:rPr>
              <a:t>    5.</a:t>
            </a:r>
            <a:r>
              <a:rPr lang="zh-CN" altLang="zh-CN" noProof="0" dirty="0">
                <a:latin typeface="仿宋" panose="02010609060101010101" charset="-122"/>
                <a:ea typeface="仿宋" panose="02010609060101010101" charset="-122"/>
                <a:cs typeface="仿宋" panose="02010609060101010101" charset="-122"/>
                <a:sym typeface="+mn-ea"/>
              </a:rPr>
              <a:t>交往中学习</a:t>
            </a:r>
            <a:endParaRPr kumimoji="0" lang="zh-CN" altLang="zh-CN" kern="1200" cap="none" spc="0" normalizeH="0" baseline="0" noProof="0" dirty="0">
              <a:latin typeface="仿宋" panose="02010609060101010101" charset="-122"/>
              <a:ea typeface="仿宋" panose="02010609060101010101" charset="-122"/>
              <a:cs typeface="仿宋" panose="02010609060101010101" charset="-122"/>
            </a:endParaRPr>
          </a:p>
          <a:p>
            <a:pPr marR="0" indent="0" defTabSz="914400" fontAlgn="auto">
              <a:lnSpc>
                <a:spcPct val="150000"/>
              </a:lnSpc>
              <a:buClrTx/>
              <a:buSzTx/>
              <a:buFontTx/>
              <a:buNone/>
              <a:defRPr/>
            </a:pPr>
            <a:r>
              <a:rPr lang="en-US" altLang="zh-CN" noProof="0" dirty="0">
                <a:latin typeface="仿宋" panose="02010609060101010101" charset="-122"/>
                <a:ea typeface="仿宋" panose="02010609060101010101" charset="-122"/>
                <a:cs typeface="仿宋" panose="02010609060101010101" charset="-122"/>
                <a:sym typeface="+mn-ea"/>
              </a:rPr>
              <a:t>    6.</a:t>
            </a:r>
            <a:r>
              <a:rPr lang="zh-CN" altLang="zh-CN" noProof="0" dirty="0">
                <a:latin typeface="仿宋" panose="02010609060101010101" charset="-122"/>
                <a:ea typeface="仿宋" panose="02010609060101010101" charset="-122"/>
                <a:cs typeface="仿宋" panose="02010609060101010101" charset="-122"/>
                <a:sym typeface="+mn-ea"/>
              </a:rPr>
              <a:t>游戏中学习</a:t>
            </a:r>
            <a:endParaRPr kumimoji="0" lang="zh-CN" altLang="zh-CN" kern="1200" cap="none" spc="0" normalizeH="0" baseline="0" noProof="0" dirty="0">
              <a:latin typeface="仿宋" panose="02010609060101010101" charset="-122"/>
              <a:ea typeface="仿宋" panose="02010609060101010101" charset="-122"/>
              <a:cs typeface="仿宋" panose="02010609060101010101" charset="-122"/>
            </a:endParaRPr>
          </a:p>
          <a:p>
            <a:pPr marR="0" indent="0" defTabSz="914400" fontAlgn="auto">
              <a:lnSpc>
                <a:spcPct val="150000"/>
              </a:lnSpc>
              <a:buClrTx/>
              <a:buSzTx/>
              <a:buFontTx/>
              <a:buNone/>
              <a:defRPr/>
            </a:pPr>
            <a:r>
              <a:rPr lang="en-US" altLang="zh-CN" noProof="0" dirty="0">
                <a:latin typeface="仿宋" panose="02010609060101010101" charset="-122"/>
                <a:ea typeface="仿宋" panose="02010609060101010101" charset="-122"/>
                <a:cs typeface="仿宋" panose="02010609060101010101" charset="-122"/>
                <a:sym typeface="+mn-ea"/>
              </a:rPr>
              <a:t>    </a:t>
            </a:r>
            <a:r>
              <a:rPr lang="zh-CN" altLang="zh-CN" noProof="0" dirty="0">
                <a:latin typeface="仿宋" panose="02010609060101010101" charset="-122"/>
                <a:ea typeface="仿宋" panose="02010609060101010101" charset="-122"/>
                <a:cs typeface="仿宋" panose="02010609060101010101" charset="-122"/>
                <a:sym typeface="+mn-ea"/>
              </a:rPr>
              <a:t>游戏与学习时相辅相成的，甚至是互为一体的。从某种程度上讲，幼儿的游戏就是一种隐性的学习。</a:t>
            </a:r>
            <a:endParaRPr kumimoji="0" lang="zh-CN" altLang="zh-CN" kern="1200" cap="none" spc="0" normalizeH="0" baseline="0" noProof="0" dirty="0">
              <a:latin typeface="仿宋" panose="02010609060101010101" charset="-122"/>
              <a:ea typeface="仿宋" panose="02010609060101010101" charset="-122"/>
              <a:cs typeface="仿宋" panose="02010609060101010101" charset="-122"/>
            </a:endParaRPr>
          </a:p>
          <a:p>
            <a:pPr marR="0" indent="0" defTabSz="914400" fontAlgn="auto">
              <a:lnSpc>
                <a:spcPct val="150000"/>
              </a:lnSpc>
              <a:buClrTx/>
              <a:buSzTx/>
              <a:buFontTx/>
              <a:buNone/>
              <a:defRPr/>
            </a:pPr>
            <a:endParaRPr lang="en-US" altLang="zh-CN" noProof="0" dirty="0">
              <a:latin typeface="仿宋" panose="02010609060101010101" charset="-122"/>
              <a:ea typeface="仿宋" panose="02010609060101010101" charset="-122"/>
              <a:cs typeface="仿宋" panose="02010609060101010101" charset="-122"/>
              <a:sym typeface="+mn-ea"/>
            </a:endParaRPr>
          </a:p>
        </p:txBody>
      </p:sp>
      <p:sp>
        <p:nvSpPr>
          <p:cNvPr id="3" name="文本框 0"/>
          <p:cNvSpPr txBox="1"/>
          <p:nvPr/>
        </p:nvSpPr>
        <p:spPr>
          <a:xfrm>
            <a:off x="-20955" y="227965"/>
            <a:ext cx="3773805" cy="521970"/>
          </a:xfrm>
          <a:prstGeom prst="rect">
            <a:avLst/>
          </a:prstGeom>
          <a:noFill/>
        </p:spPr>
        <p:txBody>
          <a:bodyPr wrap="square" rtlCol="0" anchor="t">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zh-CN" sz="2800" noProof="0" dirty="0">
                <a:ln>
                  <a:noFill/>
                </a:ln>
                <a:solidFill>
                  <a:srgbClr val="000000"/>
                </a:solidFill>
                <a:effectLst/>
                <a:uLnTx/>
                <a:uFillTx/>
                <a:latin typeface="黑体" panose="02010609060101010101" charset="-122"/>
                <a:ea typeface="黑体" panose="02010609060101010101" charset="-122"/>
                <a:sym typeface="+mn-ea"/>
              </a:rPr>
              <a:t>一、学习与幼儿学习</a:t>
            </a:r>
            <a:endParaRPr lang="zh-CN" altLang="en-US" sz="2800">
              <a:latin typeface="黑体" panose="02010609060101010101" charset="-122"/>
              <a:ea typeface="黑体" panose="02010609060101010101" charset="-122"/>
            </a:endParaRPr>
          </a:p>
        </p:txBody>
      </p:sp>
      <p:sp>
        <p:nvSpPr>
          <p:cNvPr id="12" name="矩形 11"/>
          <p:cNvSpPr/>
          <p:nvPr/>
        </p:nvSpPr>
        <p:spPr>
          <a:xfrm>
            <a:off x="173990" y="1120140"/>
            <a:ext cx="8791575" cy="383349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48627"/>
                                        </p:tgtEl>
                                        <p:attrNameLst>
                                          <p:attrName>style.visibility</p:attrName>
                                        </p:attrNameLst>
                                      </p:cBhvr>
                                      <p:to>
                                        <p:strVal val="visible"/>
                                      </p:to>
                                    </p:set>
                                    <p:animEffect transition="in" filter="wipe(up)">
                                      <p:cBhvr>
                                        <p:cTn id="12" dur="500"/>
                                        <p:tgtEl>
                                          <p:spTgt spid="1048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48627" grpId="0"/>
      <p:bldP spid="104862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8" name="Title 2"/>
          <p:cNvSpPr>
            <a:spLocks noGrp="1"/>
          </p:cNvSpPr>
          <p:nvPr>
            <p:ph type="title"/>
          </p:nvPr>
        </p:nvSpPr>
        <p:spPr>
          <a:xfrm>
            <a:off x="0" y="267970"/>
            <a:ext cx="9144000" cy="884466"/>
          </a:xfrm>
        </p:spPr>
        <p:txBody>
          <a:bodyPr/>
          <a:lstStyle/>
          <a:p>
            <a:r>
              <a:rPr lang="en-US" altLang="zh-CN" sz="2800" dirty="0">
                <a:latin typeface="黑体" panose="02010609060101010101" charset="-122"/>
                <a:ea typeface="黑体" panose="02010609060101010101" charset="-122"/>
                <a:cs typeface="黑体" panose="02010609060101010101" charset="-122"/>
              </a:rPr>
              <a:t> </a:t>
            </a:r>
            <a:r>
              <a:rPr lang="zh-CN" altLang="zh-CN" sz="280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二、幼儿学习的个别差异及类型</a:t>
            </a:r>
            <a:br>
              <a:rPr kumimoji="0" lang="zh-CN" altLang="zh-CN" b="0" i="0" u="none" strike="noStrike" kern="1200" cap="none" spc="0" normalizeH="0" baseline="0" noProof="0" dirty="0">
                <a:ln>
                  <a:noFill/>
                </a:ln>
                <a:solidFill>
                  <a:schemeClr val="tx1"/>
                </a:solidFill>
                <a:effectLst/>
                <a:uLnTx/>
                <a:uFillTx/>
                <a:latin typeface="+mn-lt"/>
                <a:ea typeface="+mn-ea"/>
                <a:cs typeface="+mn-cs"/>
              </a:rPr>
            </a:b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48629" name="文本框 1"/>
          <p:cNvSpPr txBox="1"/>
          <p:nvPr/>
        </p:nvSpPr>
        <p:spPr bwMode="auto">
          <a:xfrm>
            <a:off x="173355" y="1096010"/>
            <a:ext cx="8505190" cy="3923030"/>
          </a:xfrm>
          <a:prstGeom prst="rect">
            <a:avLst/>
          </a:prstGeom>
          <a:noFill/>
        </p:spPr>
        <p:txBody>
          <a:bodyPr wrap="square" rtlCol="0">
            <a:spAutoFit/>
          </a:bodyPr>
          <a:lstStyle/>
          <a:p>
            <a:pPr marR="0" indent="0" algn="just" defTabSz="914400" fontAlgn="auto">
              <a:lnSpc>
                <a:spcPct val="150000"/>
              </a:lnSpc>
              <a:buClrTx/>
              <a:buSzTx/>
              <a:buFontTx/>
              <a:buNone/>
              <a:defRPr/>
            </a:pPr>
            <a:r>
              <a:rPr lang="zh-CN" altLang="zh-CN" sz="2000" b="1" noProof="0" dirty="0">
                <a:solidFill>
                  <a:schemeClr val="accent1">
                    <a:lumMod val="75000"/>
                  </a:schemeClr>
                </a:solidFill>
                <a:latin typeface="黑体" panose="02010609060101010101" charset="-122"/>
                <a:ea typeface="黑体" panose="02010609060101010101" charset="-122"/>
                <a:sym typeface="+mn-ea"/>
              </a:rPr>
              <a:t>（</a:t>
            </a:r>
            <a:r>
              <a:rPr lang="zh-CN" altLang="en-US" sz="2000" b="1" noProof="0" dirty="0">
                <a:solidFill>
                  <a:schemeClr val="accent1">
                    <a:lumMod val="75000"/>
                  </a:schemeClr>
                </a:solidFill>
                <a:latin typeface="黑体" panose="02010609060101010101" charset="-122"/>
                <a:ea typeface="黑体" panose="02010609060101010101" charset="-122"/>
                <a:sym typeface="+mn-ea"/>
              </a:rPr>
              <a:t>一</a:t>
            </a:r>
            <a:r>
              <a:rPr lang="zh-CN" altLang="zh-CN" sz="2000" b="1" noProof="0" dirty="0">
                <a:solidFill>
                  <a:schemeClr val="accent1">
                    <a:lumMod val="75000"/>
                  </a:schemeClr>
                </a:solidFill>
                <a:latin typeface="黑体" panose="02010609060101010101" charset="-122"/>
                <a:ea typeface="黑体" panose="02010609060101010101" charset="-122"/>
                <a:sym typeface="+mn-ea"/>
              </a:rPr>
              <a:t>）幼儿学习的个别差异</a:t>
            </a:r>
            <a:endParaRPr lang="zh-CN" altLang="zh-CN" sz="2000" b="1" noProof="0" dirty="0">
              <a:solidFill>
                <a:schemeClr val="accent1">
                  <a:lumMod val="75000"/>
                </a:schemeClr>
              </a:solidFill>
              <a:latin typeface="黑体" panose="02010609060101010101" charset="-122"/>
              <a:ea typeface="黑体" panose="02010609060101010101" charset="-122"/>
              <a:sym typeface="+mn-ea"/>
            </a:endParaRPr>
          </a:p>
          <a:p>
            <a:pPr marR="0" indent="0" algn="just" defTabSz="914400" fontAlgn="auto">
              <a:lnSpc>
                <a:spcPct val="150000"/>
              </a:lnSpc>
              <a:buClrTx/>
              <a:buSzTx/>
              <a:buFontTx/>
              <a:buNone/>
              <a:defRPr/>
            </a:pPr>
            <a:r>
              <a:rPr lang="en-US" altLang="zh-CN" noProof="0" dirty="0">
                <a:latin typeface="仿宋" panose="02010609060101010101" charset="-122"/>
                <a:ea typeface="仿宋" panose="02010609060101010101" charset="-122"/>
                <a:sym typeface="+mn-ea"/>
              </a:rPr>
              <a:t>    </a:t>
            </a:r>
            <a:r>
              <a:rPr lang="zh-CN" altLang="zh-CN" noProof="0" dirty="0">
                <a:latin typeface="仿宋" panose="02010609060101010101" charset="-122"/>
                <a:ea typeface="仿宋" panose="02010609060101010101" charset="-122"/>
                <a:sym typeface="+mn-ea"/>
              </a:rPr>
              <a:t>个别差异是指个体之间在稳定的心理特点上的差异，包括性格、能力或兴趣等方面的差异。</a:t>
            </a:r>
            <a:endParaRPr kumimoji="0" lang="zh-CN" altLang="zh-CN" kern="1200" cap="none" spc="0" normalizeH="0" baseline="0" noProof="0" dirty="0">
              <a:latin typeface="Arial" panose="020B0604020202020204" pitchFamily="34" charset="0"/>
              <a:ea typeface="宋体" panose="02010600030101010101" pitchFamily="2" charset="-122"/>
              <a:cs typeface="+mn-cs"/>
            </a:endParaRPr>
          </a:p>
          <a:p>
            <a:pPr marR="0" indent="0" algn="just" defTabSz="914400" fontAlgn="auto">
              <a:lnSpc>
                <a:spcPct val="150000"/>
              </a:lnSpc>
              <a:buClrTx/>
              <a:buSzTx/>
              <a:buFontTx/>
              <a:buNone/>
              <a:defRPr/>
            </a:pPr>
            <a:r>
              <a:rPr lang="zh-CN" altLang="zh-CN" sz="2000" b="1" noProof="0" dirty="0">
                <a:solidFill>
                  <a:schemeClr val="accent1">
                    <a:lumMod val="75000"/>
                  </a:schemeClr>
                </a:solidFill>
                <a:latin typeface="黑体" panose="02010609060101010101" charset="-122"/>
                <a:ea typeface="黑体" panose="02010609060101010101" charset="-122"/>
                <a:sym typeface="+mn-ea"/>
              </a:rPr>
              <a:t>（二）幼儿学习差异的类型</a:t>
            </a:r>
            <a:endParaRPr kumimoji="0" lang="zh-CN" altLang="zh-CN" sz="2000" b="1" kern="1200" cap="none" spc="0" normalizeH="0" baseline="0" noProof="0" dirty="0">
              <a:solidFill>
                <a:schemeClr val="accent1">
                  <a:lumMod val="75000"/>
                </a:schemeClr>
              </a:solidFill>
              <a:latin typeface="黑体" panose="02010609060101010101" charset="-122"/>
              <a:ea typeface="黑体" panose="02010609060101010101" charset="-122"/>
              <a:cs typeface="+mn-cs"/>
            </a:endParaRPr>
          </a:p>
          <a:p>
            <a:pPr marR="0" indent="0" algn="just" defTabSz="914400" fontAlgn="auto">
              <a:lnSpc>
                <a:spcPct val="150000"/>
              </a:lnSpc>
              <a:buClrTx/>
              <a:buSzTx/>
              <a:buFontTx/>
              <a:buNone/>
              <a:defRPr/>
            </a:pPr>
            <a:r>
              <a:rPr lang="en-US" altLang="zh-CN" noProof="0" dirty="0">
                <a:latin typeface="黑体" panose="02010609060101010101" charset="-122"/>
                <a:ea typeface="黑体" panose="02010609060101010101" charset="-122"/>
                <a:cs typeface="黑体" panose="02010609060101010101" charset="-122"/>
                <a:sym typeface="+mn-ea"/>
              </a:rPr>
              <a:t>    1.</a:t>
            </a:r>
            <a:r>
              <a:rPr lang="zh-CN" altLang="zh-CN" noProof="0" dirty="0">
                <a:latin typeface="黑体" panose="02010609060101010101" charset="-122"/>
                <a:ea typeface="黑体" panose="02010609060101010101" charset="-122"/>
                <a:cs typeface="黑体" panose="02010609060101010101" charset="-122"/>
                <a:sym typeface="+mn-ea"/>
              </a:rPr>
              <a:t>幼儿学习能力的差异</a:t>
            </a:r>
            <a:endParaRPr kumimoji="0" lang="zh-CN" altLang="zh-CN" kern="1200" cap="none" spc="0" normalizeH="0" baseline="0" noProof="0" dirty="0">
              <a:latin typeface="黑体" panose="02010609060101010101" charset="-122"/>
              <a:ea typeface="黑体" panose="02010609060101010101" charset="-122"/>
              <a:cs typeface="黑体" panose="02010609060101010101" charset="-122"/>
            </a:endParaRPr>
          </a:p>
          <a:p>
            <a:pPr marR="0" indent="0" algn="just" defTabSz="914400" fontAlgn="auto">
              <a:lnSpc>
                <a:spcPct val="150000"/>
              </a:lnSpc>
              <a:buClrTx/>
              <a:buSzTx/>
              <a:buFontTx/>
              <a:buNone/>
              <a:defRPr/>
            </a:pPr>
            <a:r>
              <a:rPr lang="en-US" altLang="zh-CN" noProof="0" dirty="0">
                <a:latin typeface="仿宋" panose="02010609060101010101" charset="-122"/>
                <a:ea typeface="仿宋" panose="02010609060101010101" charset="-122"/>
                <a:cs typeface="仿宋" panose="02010609060101010101" charset="-122"/>
                <a:sym typeface="+mn-ea"/>
              </a:rPr>
              <a:t>    </a:t>
            </a:r>
            <a:r>
              <a:rPr lang="zh-CN" altLang="zh-CN" noProof="0" dirty="0">
                <a:latin typeface="仿宋" panose="02010609060101010101" charset="-122"/>
                <a:ea typeface="仿宋" panose="02010609060101010101" charset="-122"/>
                <a:cs typeface="仿宋" panose="02010609060101010101" charset="-122"/>
                <a:sym typeface="+mn-ea"/>
              </a:rPr>
              <a:t>学习能力包括智力、先前知识、创造能力等。在《智力的结构》一书中，加德纳提出，他所谓的多元智力框架中相对独立存在着</a:t>
            </a:r>
            <a:r>
              <a:rPr lang="en-US" altLang="zh-CN" noProof="0" dirty="0">
                <a:latin typeface="仿宋" panose="02010609060101010101" charset="-122"/>
                <a:ea typeface="仿宋" panose="02010609060101010101" charset="-122"/>
                <a:cs typeface="仿宋" panose="02010609060101010101" charset="-122"/>
                <a:sym typeface="+mn-ea"/>
              </a:rPr>
              <a:t>7</a:t>
            </a:r>
            <a:r>
              <a:rPr lang="zh-CN" altLang="zh-CN" noProof="0" dirty="0">
                <a:latin typeface="仿宋" panose="02010609060101010101" charset="-122"/>
                <a:ea typeface="仿宋" panose="02010609060101010101" charset="-122"/>
                <a:cs typeface="仿宋" panose="02010609060101010101" charset="-122"/>
                <a:sym typeface="+mn-ea"/>
              </a:rPr>
              <a:t>种智力，这</a:t>
            </a:r>
            <a:r>
              <a:rPr lang="en-US" altLang="zh-CN" noProof="0" dirty="0">
                <a:latin typeface="仿宋" panose="02010609060101010101" charset="-122"/>
                <a:ea typeface="仿宋" panose="02010609060101010101" charset="-122"/>
                <a:cs typeface="仿宋" panose="02010609060101010101" charset="-122"/>
                <a:sym typeface="+mn-ea"/>
              </a:rPr>
              <a:t>7</a:t>
            </a:r>
            <a:r>
              <a:rPr lang="zh-CN" altLang="zh-CN" noProof="0" dirty="0">
                <a:latin typeface="仿宋" panose="02010609060101010101" charset="-122"/>
                <a:ea typeface="仿宋" panose="02010609060101010101" charset="-122"/>
                <a:cs typeface="仿宋" panose="02010609060101010101" charset="-122"/>
                <a:sym typeface="+mn-ea"/>
              </a:rPr>
              <a:t>种智力分别是言语</a:t>
            </a:r>
            <a:r>
              <a:rPr lang="en-US" altLang="zh-CN" noProof="0" dirty="0">
                <a:latin typeface="仿宋" panose="02010609060101010101" charset="-122"/>
                <a:ea typeface="仿宋" panose="02010609060101010101" charset="-122"/>
                <a:cs typeface="仿宋" panose="02010609060101010101" charset="-122"/>
                <a:sym typeface="+mn-ea"/>
              </a:rPr>
              <a:t>-</a:t>
            </a:r>
            <a:r>
              <a:rPr lang="zh-CN" altLang="zh-CN" noProof="0" dirty="0">
                <a:latin typeface="仿宋" panose="02010609060101010101" charset="-122"/>
                <a:ea typeface="仿宋" panose="02010609060101010101" charset="-122"/>
                <a:cs typeface="仿宋" panose="02010609060101010101" charset="-122"/>
                <a:sym typeface="+mn-ea"/>
              </a:rPr>
              <a:t>语言智力、音乐</a:t>
            </a:r>
            <a:r>
              <a:rPr lang="en-US" altLang="zh-CN" noProof="0" dirty="0">
                <a:latin typeface="仿宋" panose="02010609060101010101" charset="-122"/>
                <a:ea typeface="仿宋" panose="02010609060101010101" charset="-122"/>
                <a:cs typeface="仿宋" panose="02010609060101010101" charset="-122"/>
                <a:sym typeface="+mn-ea"/>
              </a:rPr>
              <a:t>-</a:t>
            </a:r>
            <a:r>
              <a:rPr lang="zh-CN" altLang="zh-CN" noProof="0" dirty="0">
                <a:latin typeface="仿宋" panose="02010609060101010101" charset="-122"/>
                <a:ea typeface="仿宋" panose="02010609060101010101" charset="-122"/>
                <a:cs typeface="仿宋" panose="02010609060101010101" charset="-122"/>
                <a:sym typeface="+mn-ea"/>
              </a:rPr>
              <a:t>节奏智力、逻辑</a:t>
            </a:r>
            <a:r>
              <a:rPr lang="en-US" altLang="zh-CN" noProof="0" dirty="0">
                <a:latin typeface="仿宋" panose="02010609060101010101" charset="-122"/>
                <a:ea typeface="仿宋" panose="02010609060101010101" charset="-122"/>
                <a:cs typeface="仿宋" panose="02010609060101010101" charset="-122"/>
                <a:sym typeface="+mn-ea"/>
              </a:rPr>
              <a:t>-</a:t>
            </a:r>
            <a:r>
              <a:rPr lang="zh-CN" altLang="zh-CN" noProof="0" dirty="0">
                <a:latin typeface="仿宋" panose="02010609060101010101" charset="-122"/>
                <a:ea typeface="仿宋" panose="02010609060101010101" charset="-122"/>
                <a:cs typeface="仿宋" panose="02010609060101010101" charset="-122"/>
                <a:sym typeface="+mn-ea"/>
              </a:rPr>
              <a:t>数理智力、视觉</a:t>
            </a:r>
            <a:r>
              <a:rPr lang="en-US" altLang="zh-CN" noProof="0" dirty="0">
                <a:latin typeface="仿宋" panose="02010609060101010101" charset="-122"/>
                <a:ea typeface="仿宋" panose="02010609060101010101" charset="-122"/>
                <a:cs typeface="仿宋" panose="02010609060101010101" charset="-122"/>
                <a:sym typeface="+mn-ea"/>
              </a:rPr>
              <a:t>-</a:t>
            </a:r>
            <a:r>
              <a:rPr lang="zh-CN" altLang="zh-CN" noProof="0" dirty="0">
                <a:latin typeface="仿宋" panose="02010609060101010101" charset="-122"/>
                <a:ea typeface="仿宋" panose="02010609060101010101" charset="-122"/>
                <a:cs typeface="仿宋" panose="02010609060101010101" charset="-122"/>
                <a:sym typeface="+mn-ea"/>
              </a:rPr>
              <a:t>空间智力、身体</a:t>
            </a:r>
            <a:r>
              <a:rPr lang="en-US" altLang="zh-CN" noProof="0" dirty="0">
                <a:latin typeface="仿宋" panose="02010609060101010101" charset="-122"/>
                <a:ea typeface="仿宋" panose="02010609060101010101" charset="-122"/>
                <a:cs typeface="仿宋" panose="02010609060101010101" charset="-122"/>
                <a:sym typeface="+mn-ea"/>
              </a:rPr>
              <a:t>-</a:t>
            </a:r>
            <a:r>
              <a:rPr lang="zh-CN" altLang="zh-CN" noProof="0" dirty="0">
                <a:latin typeface="仿宋" panose="02010609060101010101" charset="-122"/>
                <a:ea typeface="仿宋" panose="02010609060101010101" charset="-122"/>
                <a:cs typeface="仿宋" panose="02010609060101010101" charset="-122"/>
                <a:sym typeface="+mn-ea"/>
              </a:rPr>
              <a:t>动觉智力、自知</a:t>
            </a:r>
            <a:r>
              <a:rPr lang="en-US" altLang="zh-CN" noProof="0" dirty="0">
                <a:latin typeface="仿宋" panose="02010609060101010101" charset="-122"/>
                <a:ea typeface="仿宋" panose="02010609060101010101" charset="-122"/>
                <a:cs typeface="仿宋" panose="02010609060101010101" charset="-122"/>
                <a:sym typeface="+mn-ea"/>
              </a:rPr>
              <a:t>-</a:t>
            </a:r>
            <a:r>
              <a:rPr lang="zh-CN" altLang="zh-CN" noProof="0" dirty="0">
                <a:latin typeface="仿宋" panose="02010609060101010101" charset="-122"/>
                <a:ea typeface="仿宋" panose="02010609060101010101" charset="-122"/>
                <a:cs typeface="仿宋" panose="02010609060101010101" charset="-122"/>
                <a:sym typeface="+mn-ea"/>
              </a:rPr>
              <a:t>自省智力和交往</a:t>
            </a:r>
            <a:r>
              <a:rPr lang="en-US" altLang="zh-CN" noProof="0" dirty="0">
                <a:latin typeface="仿宋" panose="02010609060101010101" charset="-122"/>
                <a:ea typeface="仿宋" panose="02010609060101010101" charset="-122"/>
                <a:cs typeface="仿宋" panose="02010609060101010101" charset="-122"/>
                <a:sym typeface="+mn-ea"/>
              </a:rPr>
              <a:t>-</a:t>
            </a:r>
            <a:r>
              <a:rPr lang="zh-CN" altLang="zh-CN" noProof="0" dirty="0">
                <a:latin typeface="仿宋" panose="02010609060101010101" charset="-122"/>
                <a:ea typeface="仿宋" panose="02010609060101010101" charset="-122"/>
                <a:cs typeface="仿宋" panose="02010609060101010101" charset="-122"/>
                <a:sym typeface="+mn-ea"/>
              </a:rPr>
              <a:t>交流智力。</a:t>
            </a:r>
            <a:endParaRPr lang="en-US" altLang="zh-CN" noProof="0" dirty="0">
              <a:latin typeface="仿宋" panose="02010609060101010101" charset="-122"/>
              <a:ea typeface="仿宋" panose="02010609060101010101" charset="-122"/>
              <a:cs typeface="仿宋" panose="02010609060101010101" charset="-122"/>
              <a:sym typeface="+mn-ea"/>
            </a:endParaRPr>
          </a:p>
        </p:txBody>
      </p:sp>
      <p:sp>
        <p:nvSpPr>
          <p:cNvPr id="12" name="矩形 11"/>
          <p:cNvSpPr/>
          <p:nvPr/>
        </p:nvSpPr>
        <p:spPr>
          <a:xfrm>
            <a:off x="173990" y="1120140"/>
            <a:ext cx="8791575" cy="383349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48628"/>
                                        </p:tgtEl>
                                        <p:attrNameLst>
                                          <p:attrName>style.visibility</p:attrName>
                                        </p:attrNameLst>
                                      </p:cBhvr>
                                      <p:to>
                                        <p:strVal val="visible"/>
                                      </p:to>
                                    </p:set>
                                    <p:anim calcmode="lin" valueType="num">
                                      <p:cBhvr additive="base">
                                        <p:cTn id="7" dur="500" fill="hold"/>
                                        <p:tgtEl>
                                          <p:spTgt spid="1048628"/>
                                        </p:tgtEl>
                                        <p:attrNameLst>
                                          <p:attrName>ppt_x</p:attrName>
                                        </p:attrNameLst>
                                      </p:cBhvr>
                                      <p:tavLst>
                                        <p:tav tm="0">
                                          <p:val>
                                            <p:strVal val="0-#ppt_w/2"/>
                                          </p:val>
                                        </p:tav>
                                        <p:tav tm="100000">
                                          <p:val>
                                            <p:strVal val="#ppt_x"/>
                                          </p:val>
                                        </p:tav>
                                      </p:tavLst>
                                    </p:anim>
                                    <p:anim calcmode="lin" valueType="num">
                                      <p:cBhvr additive="base">
                                        <p:cTn id="8" dur="500" fill="hold"/>
                                        <p:tgtEl>
                                          <p:spTgt spid="10486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48629"/>
                                        </p:tgtEl>
                                        <p:attrNameLst>
                                          <p:attrName>style.visibility</p:attrName>
                                        </p:attrNameLst>
                                      </p:cBhvr>
                                      <p:to>
                                        <p:strVal val="visible"/>
                                      </p:to>
                                    </p:set>
                                    <p:animEffect transition="in" filter="wipe(up)">
                                      <p:cBhvr>
                                        <p:cTn id="12" dur="500"/>
                                        <p:tgtEl>
                                          <p:spTgt spid="1048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8" grpId="0"/>
      <p:bldP spid="1048628" grpId="1"/>
      <p:bldP spid="1048629" grpId="0"/>
      <p:bldP spid="1048629"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243" name="TextBox 2"/>
          <p:cNvSpPr txBox="1">
            <a:spLocks noChangeArrowheads="1"/>
          </p:cNvSpPr>
          <p:nvPr/>
        </p:nvSpPr>
        <p:spPr bwMode="auto">
          <a:xfrm>
            <a:off x="604520" y="1397000"/>
            <a:ext cx="7334250" cy="3322955"/>
          </a:xfrm>
          <a:prstGeom prst="rect">
            <a:avLst/>
          </a:prstGeom>
          <a:noFill/>
          <a:ln w="9525">
            <a:noFill/>
            <a:miter lim="800000"/>
          </a:ln>
        </p:spPr>
        <p:txBody>
          <a:bodyPr wrap="square">
            <a:spAutoFit/>
          </a:bodyPr>
          <a:lstStyle/>
          <a:p>
            <a:pPr marR="0" defTabSz="914400" fontAlgn="auto">
              <a:buClrTx/>
              <a:buSzTx/>
              <a:buFontTx/>
              <a:buNone/>
              <a:defRPr/>
            </a:pPr>
            <a:r>
              <a:rPr kumimoji="0" lang="en-US" altLang="zh-CN" sz="2100" b="1" kern="1200" cap="none" spc="0" normalizeH="0" baseline="0" noProof="0" dirty="0">
                <a:solidFill>
                  <a:schemeClr val="accent1">
                    <a:lumMod val="75000"/>
                  </a:schemeClr>
                </a:solidFill>
                <a:latin typeface="Arial" panose="020B0604020202020204" pitchFamily="34" charset="0"/>
                <a:ea typeface="宋体" panose="02010600030101010101" pitchFamily="2" charset="-122"/>
                <a:cs typeface="+mn-cs"/>
              </a:rPr>
              <a:t>   </a:t>
            </a:r>
            <a:r>
              <a:rPr kumimoji="0" lang="zh-CN" altLang="zh-CN" sz="2000" b="1" kern="1200" cap="none" spc="0" normalizeH="0" baseline="0" noProof="0" dirty="0">
                <a:solidFill>
                  <a:srgbClr val="0070C0"/>
                </a:solidFill>
                <a:effectLst/>
                <a:latin typeface="黑体" panose="02010609060101010101" charset="-122"/>
                <a:ea typeface="黑体" panose="02010609060101010101" charset="-122"/>
                <a:cs typeface="黑体" panose="02010609060101010101" charset="-122"/>
              </a:rPr>
              <a:t>（二）幼儿学习差异的类型</a:t>
            </a:r>
            <a:r>
              <a:rPr kumimoji="0" lang="en-US" altLang="zh-CN" sz="2000" kern="1200" cap="none" spc="0" normalizeH="0" baseline="0" noProof="0"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	</a:t>
            </a:r>
            <a:endParaRPr kumimoji="0" lang="zh-CN" altLang="zh-CN"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fontAlgn="auto">
              <a:lnSpc>
                <a:spcPct val="150000"/>
              </a:lnSpc>
              <a:buClrTx/>
              <a:buSzTx/>
              <a:buFontTx/>
              <a:buNone/>
              <a:defRPr/>
            </a:pP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1</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）言语</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语言智力</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(Verbal-Linguistic intelligence)</a:t>
            </a:r>
            <a:endParaRPr kumimoji="0" lang="zh-CN" altLang="zh-CN"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fontAlgn="auto">
              <a:lnSpc>
                <a:spcPct val="150000"/>
              </a:lnSpc>
              <a:buClrTx/>
              <a:buSzTx/>
              <a:buFontTx/>
              <a:buNone/>
              <a:defRPr/>
            </a:pP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2</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）音乐</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节奏智力</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(Musical-rhythmic intelligence)</a:t>
            </a:r>
            <a:endParaRPr kumimoji="0" lang="zh-CN" altLang="zh-CN"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fontAlgn="auto">
              <a:lnSpc>
                <a:spcPct val="150000"/>
              </a:lnSpc>
              <a:buClrTx/>
              <a:buSzTx/>
              <a:buFontTx/>
              <a:buNone/>
              <a:defRPr/>
            </a:pP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3</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）逻辑</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数理智力</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(Logical-mathematical intelligence) </a:t>
            </a:r>
            <a:endParaRPr kumimoji="0" lang="zh-CN" altLang="zh-CN"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fontAlgn="auto">
              <a:lnSpc>
                <a:spcPct val="150000"/>
              </a:lnSpc>
              <a:buClrTx/>
              <a:buSzTx/>
              <a:buFontTx/>
              <a:buNone/>
              <a:defRPr/>
            </a:pP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4</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）视觉</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空间智力</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(Visual-spatial intelligence) </a:t>
            </a:r>
            <a:endParaRPr kumimoji="0" lang="zh-CN" altLang="zh-CN"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fontAlgn="auto">
              <a:lnSpc>
                <a:spcPct val="150000"/>
              </a:lnSpc>
              <a:buClrTx/>
              <a:buSzTx/>
              <a:buFontTx/>
              <a:buNone/>
              <a:defRPr/>
            </a:pP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5</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）身体</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动觉智力</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(Bodily-kinesthetic intelligence) </a:t>
            </a:r>
            <a:endParaRPr kumimoji="0" lang="zh-CN" altLang="zh-CN"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fontAlgn="auto">
              <a:lnSpc>
                <a:spcPct val="150000"/>
              </a:lnSpc>
              <a:buClrTx/>
              <a:buSzTx/>
              <a:buFontTx/>
              <a:buNone/>
              <a:defRPr/>
            </a:pP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6</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）自知</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自省智力</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(Intrapersonal intelligence) </a:t>
            </a:r>
            <a:endParaRPr kumimoji="0" lang="zh-CN" altLang="zh-CN"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fontAlgn="auto">
              <a:lnSpc>
                <a:spcPct val="150000"/>
              </a:lnSpc>
              <a:buClrTx/>
              <a:buSzTx/>
              <a:buFontTx/>
              <a:buNone/>
              <a:defRPr/>
            </a:pP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7</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）交往</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a:t>
            </a:r>
            <a:r>
              <a:rPr kumimoji="0" lang="zh-CN" altLang="zh-CN" kern="1200" cap="none" spc="0" normalizeH="0" baseline="0" noProof="0" dirty="0">
                <a:latin typeface="仿宋" panose="02010609060101010101" charset="-122"/>
                <a:ea typeface="仿宋" panose="02010609060101010101" charset="-122"/>
                <a:cs typeface="仿宋" panose="02010609060101010101" charset="-122"/>
              </a:rPr>
              <a:t>交流智力</a:t>
            </a: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(Interpersonal intelligence) </a:t>
            </a:r>
            <a:endParaRPr kumimoji="0" lang="zh-CN" altLang="zh-CN" sz="1350" kern="1200" cap="none" spc="0" normalizeH="0" baseline="0" noProof="0" dirty="0">
              <a:latin typeface="Arial" panose="020B0604020202020204" pitchFamily="34" charset="0"/>
              <a:ea typeface="宋体" panose="02010600030101010101" pitchFamily="2" charset="-122"/>
              <a:cs typeface="+mn-cs"/>
            </a:endParaRPr>
          </a:p>
        </p:txBody>
      </p:sp>
      <p:sp>
        <p:nvSpPr>
          <p:cNvPr id="12" name="矩形 11"/>
          <p:cNvSpPr/>
          <p:nvPr/>
        </p:nvSpPr>
        <p:spPr>
          <a:xfrm>
            <a:off x="179705" y="1131570"/>
            <a:ext cx="8791575" cy="383349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1048628" name="Title 2"/>
          <p:cNvSpPr>
            <a:spLocks noGrp="1"/>
          </p:cNvSpPr>
          <p:nvPr>
            <p:ph type="title"/>
          </p:nvPr>
        </p:nvSpPr>
        <p:spPr>
          <a:xfrm>
            <a:off x="0" y="267970"/>
            <a:ext cx="9144000" cy="884466"/>
          </a:xfrm>
        </p:spPr>
        <p:txBody>
          <a:bodyPr/>
          <a:p>
            <a:pPr algn="l"/>
            <a:r>
              <a:rPr lang="en-US" altLang="zh-CN" sz="2800" dirty="0">
                <a:latin typeface="黑体" panose="02010609060101010101" charset="-122"/>
                <a:ea typeface="黑体" panose="02010609060101010101" charset="-122"/>
                <a:cs typeface="黑体" panose="02010609060101010101" charset="-122"/>
              </a:rPr>
              <a:t> </a:t>
            </a:r>
            <a:r>
              <a:rPr lang="zh-CN" altLang="zh-CN" sz="280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二、幼儿学习的个别差异及类型</a:t>
            </a:r>
            <a:br>
              <a:rPr kumimoji="0" lang="zh-CN" altLang="zh-CN" b="0" i="0" u="none" strike="noStrike" kern="1200" cap="none" spc="0" normalizeH="0" baseline="0" noProof="0" dirty="0">
                <a:ln>
                  <a:noFill/>
                </a:ln>
                <a:solidFill>
                  <a:schemeClr val="tx1"/>
                </a:solidFill>
                <a:effectLst/>
                <a:uLnTx/>
                <a:uFillTx/>
                <a:latin typeface="+mn-lt"/>
                <a:ea typeface="+mn-ea"/>
                <a:cs typeface="+mn-cs"/>
              </a:rPr>
            </a:br>
            <a:endParaRPr lang="en-US" altLang="zh-CN"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48628"/>
                                        </p:tgtEl>
                                        <p:attrNameLst>
                                          <p:attrName>style.visibility</p:attrName>
                                        </p:attrNameLst>
                                      </p:cBhvr>
                                      <p:to>
                                        <p:strVal val="visible"/>
                                      </p:to>
                                    </p:set>
                                    <p:anim calcmode="lin" valueType="num">
                                      <p:cBhvr additive="base">
                                        <p:cTn id="7" dur="500" fill="hold"/>
                                        <p:tgtEl>
                                          <p:spTgt spid="1048628"/>
                                        </p:tgtEl>
                                        <p:attrNameLst>
                                          <p:attrName>ppt_x</p:attrName>
                                        </p:attrNameLst>
                                      </p:cBhvr>
                                      <p:tavLst>
                                        <p:tav tm="0">
                                          <p:val>
                                            <p:strVal val="0-#ppt_w/2"/>
                                          </p:val>
                                        </p:tav>
                                        <p:tav tm="100000">
                                          <p:val>
                                            <p:strVal val="#ppt_x"/>
                                          </p:val>
                                        </p:tav>
                                      </p:tavLst>
                                    </p:anim>
                                    <p:anim calcmode="lin" valueType="num">
                                      <p:cBhvr additive="base">
                                        <p:cTn id="8" dur="500" fill="hold"/>
                                        <p:tgtEl>
                                          <p:spTgt spid="10486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up)">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8" grpId="0"/>
      <p:bldP spid="1048628" grpId="1"/>
      <p:bldP spid="10243" grpId="0"/>
      <p:bldP spid="10243"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243" name="TextBox 2"/>
          <p:cNvSpPr txBox="1">
            <a:spLocks noChangeArrowheads="1"/>
          </p:cNvSpPr>
          <p:nvPr/>
        </p:nvSpPr>
        <p:spPr bwMode="auto">
          <a:xfrm>
            <a:off x="398780" y="1287780"/>
            <a:ext cx="8499475" cy="3538220"/>
          </a:xfrm>
          <a:prstGeom prst="rect">
            <a:avLst/>
          </a:prstGeom>
          <a:noFill/>
          <a:ln w="9525">
            <a:noFill/>
            <a:miter lim="800000"/>
          </a:ln>
        </p:spPr>
        <p:txBody>
          <a:bodyPr wrap="square">
            <a:spAutoFit/>
          </a:bodyPr>
          <a:lstStyle/>
          <a:p>
            <a:pPr algn="just">
              <a:lnSpc>
                <a:spcPct val="140000"/>
              </a:lnSpc>
            </a:pPr>
            <a:r>
              <a:rPr lang="zh-CN" altLang="en-US" sz="2000" dirty="0">
                <a:latin typeface="仿宋" panose="02010609060101010101" charset="-122"/>
                <a:ea typeface="仿宋" panose="02010609060101010101" charset="-122"/>
                <a:cs typeface="仿宋" panose="02010609060101010101" charset="-122"/>
              </a:rPr>
              <a:t>    </a:t>
            </a:r>
            <a:r>
              <a:rPr lang="zh-CN" altLang="zh-CN" sz="2000" dirty="0">
                <a:latin typeface="仿宋" panose="02010609060101010101" charset="-122"/>
                <a:ea typeface="仿宋" panose="02010609060101010101" charset="-122"/>
                <a:cs typeface="仿宋" panose="02010609060101010101" charset="-122"/>
              </a:rPr>
              <a:t>这</a:t>
            </a:r>
            <a:r>
              <a:rPr lang="en-US" altLang="zh-CN" sz="2000" dirty="0">
                <a:latin typeface="仿宋" panose="02010609060101010101" charset="-122"/>
                <a:ea typeface="仿宋" panose="02010609060101010101" charset="-122"/>
                <a:cs typeface="仿宋" panose="02010609060101010101" charset="-122"/>
              </a:rPr>
              <a:t>7</a:t>
            </a:r>
            <a:r>
              <a:rPr lang="zh-CN" altLang="zh-CN" sz="2000" dirty="0">
                <a:latin typeface="仿宋" panose="02010609060101010101" charset="-122"/>
                <a:ea typeface="仿宋" panose="02010609060101010101" charset="-122"/>
                <a:cs typeface="仿宋" panose="02010609060101010101" charset="-122"/>
              </a:rPr>
              <a:t>种智力在不同幼儿身上有着明显的差异。有的幼儿语言表达能力优势明显，有的音乐节奏感强烈，有的对数字和符号感知能力较强，有的擅长空间或视觉，还有的幼儿身体运动协调和平衡能力较强等。</a:t>
            </a:r>
            <a:endParaRPr lang="zh-CN" altLang="zh-CN" sz="2000" dirty="0">
              <a:latin typeface="仿宋" panose="02010609060101010101" charset="-122"/>
              <a:ea typeface="仿宋" panose="02010609060101010101" charset="-122"/>
              <a:cs typeface="仿宋" panose="02010609060101010101" charset="-122"/>
            </a:endParaRPr>
          </a:p>
          <a:p>
            <a:pPr algn="just">
              <a:lnSpc>
                <a:spcPct val="140000"/>
              </a:lnSpc>
            </a:pPr>
            <a:r>
              <a:rPr lang="zh-CN" altLang="en-US" sz="2000" dirty="0">
                <a:latin typeface="仿宋" panose="02010609060101010101" charset="-122"/>
                <a:ea typeface="仿宋" panose="02010609060101010101" charset="-122"/>
                <a:cs typeface="仿宋" panose="02010609060101010101" charset="-122"/>
              </a:rPr>
              <a:t>    </a:t>
            </a:r>
            <a:r>
              <a:rPr lang="zh-CN" altLang="zh-CN" sz="2000" dirty="0">
                <a:latin typeface="仿宋" panose="02010609060101010101" charset="-122"/>
                <a:ea typeface="仿宋" panose="02010609060101010101" charset="-122"/>
                <a:cs typeface="仿宋" panose="02010609060101010101" charset="-122"/>
              </a:rPr>
              <a:t>作为幼儿个体</a:t>
            </a:r>
            <a:r>
              <a:rPr lang="en-US" altLang="zh-CN" sz="2000" dirty="0">
                <a:latin typeface="仿宋" panose="02010609060101010101" charset="-122"/>
                <a:ea typeface="仿宋" panose="02010609060101010101" charset="-122"/>
                <a:cs typeface="仿宋" panose="02010609060101010101" charset="-122"/>
              </a:rPr>
              <a:t>,</a:t>
            </a:r>
            <a:r>
              <a:rPr lang="zh-CN" altLang="zh-CN" sz="2000" dirty="0">
                <a:latin typeface="仿宋" panose="02010609060101010101" charset="-122"/>
                <a:ea typeface="仿宋" panose="02010609060101010101" charset="-122"/>
                <a:cs typeface="仿宋" panose="02010609060101010101" charset="-122"/>
              </a:rPr>
              <a:t>每个人都同时拥有相对独立的</a:t>
            </a:r>
            <a:r>
              <a:rPr lang="en-US" altLang="zh-CN" sz="2000" dirty="0">
                <a:latin typeface="仿宋" panose="02010609060101010101" charset="-122"/>
                <a:ea typeface="仿宋" panose="02010609060101010101" charset="-122"/>
                <a:cs typeface="仿宋" panose="02010609060101010101" charset="-122"/>
              </a:rPr>
              <a:t>7 </a:t>
            </a:r>
            <a:r>
              <a:rPr lang="zh-CN" altLang="zh-CN" sz="2000" dirty="0">
                <a:latin typeface="仿宋" panose="02010609060101010101" charset="-122"/>
                <a:ea typeface="仿宋" panose="02010609060101010101" charset="-122"/>
                <a:cs typeface="仿宋" panose="02010609060101010101" charset="-122"/>
              </a:rPr>
              <a:t>种智力。每个人身上的</a:t>
            </a:r>
            <a:r>
              <a:rPr lang="en-US" altLang="zh-CN" sz="2000" dirty="0">
                <a:latin typeface="仿宋" panose="02010609060101010101" charset="-122"/>
                <a:ea typeface="仿宋" panose="02010609060101010101" charset="-122"/>
                <a:cs typeface="仿宋" panose="02010609060101010101" charset="-122"/>
              </a:rPr>
              <a:t>7</a:t>
            </a:r>
            <a:r>
              <a:rPr lang="zh-CN" altLang="zh-CN" sz="2000" dirty="0">
                <a:latin typeface="仿宋" panose="02010609060101010101" charset="-122"/>
                <a:ea typeface="仿宋" panose="02010609060101010101" charset="-122"/>
                <a:cs typeface="仿宋" panose="02010609060101010101" charset="-122"/>
              </a:rPr>
              <a:t>种相对独立的智力在现实生活中并不是绝对孤立、毫不相干的</a:t>
            </a:r>
            <a:r>
              <a:rPr lang="en-US" altLang="zh-CN" sz="2000" dirty="0">
                <a:latin typeface="仿宋" panose="02010609060101010101" charset="-122"/>
                <a:ea typeface="仿宋" panose="02010609060101010101" charset="-122"/>
                <a:cs typeface="仿宋" panose="02010609060101010101" charset="-122"/>
              </a:rPr>
              <a:t>,</a:t>
            </a:r>
            <a:r>
              <a:rPr lang="zh-CN" altLang="zh-CN" sz="2000" dirty="0">
                <a:latin typeface="仿宋" panose="02010609060101010101" charset="-122"/>
                <a:ea typeface="仿宋" panose="02010609060101010101" charset="-122"/>
                <a:cs typeface="仿宋" panose="02010609060101010101" charset="-122"/>
              </a:rPr>
              <a:t>而是错综复杂地、有机地、以不同方式不同程度地组合在一起。幼儿个体身上存在的</a:t>
            </a:r>
            <a:r>
              <a:rPr lang="en-US" altLang="zh-CN" sz="2000" dirty="0">
                <a:latin typeface="仿宋" panose="02010609060101010101" charset="-122"/>
                <a:ea typeface="仿宋" panose="02010609060101010101" charset="-122"/>
                <a:cs typeface="仿宋" panose="02010609060101010101" charset="-122"/>
              </a:rPr>
              <a:t>7 </a:t>
            </a:r>
            <a:r>
              <a:rPr lang="zh-CN" altLang="zh-CN" sz="2000" dirty="0">
                <a:latin typeface="仿宋" panose="02010609060101010101" charset="-122"/>
                <a:ea typeface="仿宋" panose="02010609060101010101" charset="-122"/>
                <a:cs typeface="仿宋" panose="02010609060101010101" charset="-122"/>
              </a:rPr>
              <a:t>种智力的不同组合使得每一个人的智力都有独特的表现方式</a:t>
            </a:r>
            <a:r>
              <a:rPr lang="en-US" altLang="zh-CN" sz="2000" dirty="0">
                <a:latin typeface="仿宋" panose="02010609060101010101" charset="-122"/>
                <a:ea typeface="仿宋" panose="02010609060101010101" charset="-122"/>
                <a:cs typeface="仿宋" panose="02010609060101010101" charset="-122"/>
              </a:rPr>
              <a:t>,</a:t>
            </a:r>
            <a:r>
              <a:rPr lang="zh-CN" altLang="zh-CN" sz="2000" dirty="0">
                <a:latin typeface="仿宋" panose="02010609060101010101" charset="-122"/>
                <a:ea typeface="仿宋" panose="02010609060101010101" charset="-122"/>
                <a:cs typeface="仿宋" panose="02010609060101010101" charset="-122"/>
              </a:rPr>
              <a:t>使得每一个人的学习能力各具特色。</a:t>
            </a:r>
            <a:endParaRPr lang="zh-CN" altLang="zh-CN" sz="2000" dirty="0">
              <a:latin typeface="仿宋" panose="02010609060101010101" charset="-122"/>
              <a:ea typeface="仿宋" panose="02010609060101010101" charset="-122"/>
              <a:cs typeface="仿宋" panose="02010609060101010101" charset="-122"/>
            </a:endParaRPr>
          </a:p>
        </p:txBody>
      </p:sp>
      <p:sp>
        <p:nvSpPr>
          <p:cNvPr id="12" name="矩形 11"/>
          <p:cNvSpPr/>
          <p:nvPr/>
        </p:nvSpPr>
        <p:spPr>
          <a:xfrm>
            <a:off x="179705" y="1131570"/>
            <a:ext cx="8791575" cy="383349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1048628" name="Title 2"/>
          <p:cNvSpPr>
            <a:spLocks noGrp="1"/>
          </p:cNvSpPr>
          <p:nvPr>
            <p:ph type="title"/>
          </p:nvPr>
        </p:nvSpPr>
        <p:spPr>
          <a:xfrm>
            <a:off x="0" y="267970"/>
            <a:ext cx="9144000" cy="884466"/>
          </a:xfrm>
        </p:spPr>
        <p:txBody>
          <a:bodyPr/>
          <a:p>
            <a:pPr algn="l"/>
            <a:r>
              <a:rPr lang="en-US" altLang="zh-CN" sz="2800" dirty="0">
                <a:latin typeface="黑体" panose="02010609060101010101" charset="-122"/>
                <a:ea typeface="黑体" panose="02010609060101010101" charset="-122"/>
                <a:cs typeface="黑体" panose="02010609060101010101" charset="-122"/>
              </a:rPr>
              <a:t> </a:t>
            </a:r>
            <a:r>
              <a:rPr lang="zh-CN" altLang="zh-CN" sz="280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二、幼儿学习的个别差异及类型</a:t>
            </a:r>
            <a:br>
              <a:rPr kumimoji="0" lang="zh-CN" altLang="zh-CN" b="0" i="0" u="none" strike="noStrike" kern="1200" cap="none" spc="0" normalizeH="0" baseline="0" noProof="0" dirty="0">
                <a:ln>
                  <a:noFill/>
                </a:ln>
                <a:solidFill>
                  <a:schemeClr val="tx1"/>
                </a:solidFill>
                <a:effectLst/>
                <a:uLnTx/>
                <a:uFillTx/>
                <a:latin typeface="+mn-lt"/>
                <a:ea typeface="+mn-ea"/>
                <a:cs typeface="+mn-cs"/>
              </a:rPr>
            </a:br>
            <a:endParaRPr lang="en-US" altLang="zh-CN"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48628"/>
                                        </p:tgtEl>
                                        <p:attrNameLst>
                                          <p:attrName>style.visibility</p:attrName>
                                        </p:attrNameLst>
                                      </p:cBhvr>
                                      <p:to>
                                        <p:strVal val="visible"/>
                                      </p:to>
                                    </p:set>
                                    <p:anim calcmode="lin" valueType="num">
                                      <p:cBhvr additive="base">
                                        <p:cTn id="7" dur="500" fill="hold"/>
                                        <p:tgtEl>
                                          <p:spTgt spid="1048628"/>
                                        </p:tgtEl>
                                        <p:attrNameLst>
                                          <p:attrName>ppt_x</p:attrName>
                                        </p:attrNameLst>
                                      </p:cBhvr>
                                      <p:tavLst>
                                        <p:tav tm="0">
                                          <p:val>
                                            <p:strVal val="0-#ppt_w/2"/>
                                          </p:val>
                                        </p:tav>
                                        <p:tav tm="100000">
                                          <p:val>
                                            <p:strVal val="#ppt_x"/>
                                          </p:val>
                                        </p:tav>
                                      </p:tavLst>
                                    </p:anim>
                                    <p:anim calcmode="lin" valueType="num">
                                      <p:cBhvr additive="base">
                                        <p:cTn id="8" dur="500" fill="hold"/>
                                        <p:tgtEl>
                                          <p:spTgt spid="10486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up)">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8" grpId="0"/>
      <p:bldP spid="1048628" grpId="1"/>
      <p:bldP spid="10243" grpId="0"/>
      <p:bldP spid="10243"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243" name="TextBox 2"/>
          <p:cNvSpPr txBox="1">
            <a:spLocks noChangeArrowheads="1"/>
          </p:cNvSpPr>
          <p:nvPr/>
        </p:nvSpPr>
        <p:spPr bwMode="auto">
          <a:xfrm>
            <a:off x="264795" y="1144905"/>
            <a:ext cx="8447405" cy="3784600"/>
          </a:xfrm>
          <a:prstGeom prst="rect">
            <a:avLst/>
          </a:prstGeom>
          <a:noFill/>
          <a:ln w="9525">
            <a:noFill/>
            <a:miter lim="800000"/>
          </a:ln>
        </p:spPr>
        <p:txBody>
          <a:bodyPr wrap="square">
            <a:spAutoFit/>
          </a:bodyPr>
          <a:lstStyle/>
          <a:p>
            <a:pPr marR="0" indent="0" algn="just" defTabSz="914400" fontAlgn="auto">
              <a:lnSpc>
                <a:spcPct val="150000"/>
              </a:lnSpc>
              <a:buClrTx/>
              <a:buSzTx/>
              <a:buFontTx/>
              <a:buNone/>
              <a:defRPr/>
            </a:pPr>
            <a:r>
              <a:rPr kumimoji="0" lang="en-US" altLang="zh-CN" sz="2000" b="1" kern="1200" cap="none" spc="0" normalizeH="0" baseline="0" noProof="0" dirty="0">
                <a:latin typeface="黑体" panose="02010609060101010101" charset="-122"/>
                <a:ea typeface="黑体" panose="02010609060101010101" charset="-122"/>
                <a:cs typeface="黑体" panose="02010609060101010101" charset="-122"/>
              </a:rPr>
              <a:t>    2.</a:t>
            </a:r>
            <a:r>
              <a:rPr kumimoji="0" lang="zh-CN" altLang="zh-CN" sz="2000" b="1" kern="1200" cap="none" spc="0" normalizeH="0" baseline="0" noProof="0" dirty="0">
                <a:latin typeface="黑体" panose="02010609060101010101" charset="-122"/>
                <a:ea typeface="黑体" panose="02010609060101010101" charset="-122"/>
                <a:cs typeface="黑体" panose="02010609060101010101" charset="-122"/>
              </a:rPr>
              <a:t>幼儿学习方式（风格）的差异</a:t>
            </a:r>
            <a:endParaRPr kumimoji="0" lang="en-US" altLang="zh-CN" sz="2000" b="1" kern="1200" cap="none" spc="0" normalizeH="0" baseline="0" noProof="0" dirty="0">
              <a:latin typeface="黑体" panose="02010609060101010101" charset="-122"/>
              <a:ea typeface="黑体" panose="02010609060101010101" charset="-122"/>
              <a:cs typeface="黑体" panose="02010609060101010101" charset="-122"/>
            </a:endParaRPr>
          </a:p>
          <a:p>
            <a:pPr marR="0" indent="0" algn="just" defTabSz="914400" fontAlgn="auto">
              <a:lnSpc>
                <a:spcPct val="150000"/>
              </a:lnSpc>
              <a:buClrTx/>
              <a:buSzTx/>
              <a:buFontTx/>
              <a:buNone/>
              <a:defRPr/>
            </a:pP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    </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奈申斯（</a:t>
            </a: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Nations</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1967</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）把学习方式描述为三方面：</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0" algn="just" defTabSz="914400" fontAlgn="auto">
              <a:lnSpc>
                <a:spcPct val="150000"/>
              </a:lnSpc>
              <a:buClrTx/>
              <a:buSzTx/>
              <a:buFontTx/>
              <a:buNone/>
              <a:defRPr/>
            </a:pP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    </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1</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）感觉定向，是指学习者主要依赖视觉、听觉或触觉等来学习。如有些人善于通过读（看）来学习；有些人善于通过听来学习；还有些人善于通过做或感知来学习。</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0" algn="just" defTabSz="914400" fontAlgn="auto">
              <a:lnSpc>
                <a:spcPct val="150000"/>
              </a:lnSpc>
              <a:buClrTx/>
              <a:buSzTx/>
              <a:buFontTx/>
              <a:buNone/>
              <a:defRPr/>
            </a:pP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    </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2</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）反应方式，是指学习者是单独工作最好，还是在一个组里工作最好；是一个主动的参与者，还是一个观察者；是喜欢依赖教师，还是倾向于自主行动；对一个理论、作业、建议、指导是支持的，还是质疑的。</a:t>
            </a:r>
            <a:endParaRPr kumimoji="0" lang="zh-CN" altLang="zh-CN" sz="2000" kern="1200" cap="none" spc="0" normalizeH="0" baseline="0" noProof="0" dirty="0">
              <a:latin typeface="Arial" panose="020B0604020202020204" pitchFamily="34" charset="0"/>
              <a:ea typeface="宋体" panose="02010600030101010101" pitchFamily="2" charset="-122"/>
              <a:cs typeface="+mn-cs"/>
            </a:endParaRPr>
          </a:p>
        </p:txBody>
      </p:sp>
      <p:sp>
        <p:nvSpPr>
          <p:cNvPr id="1048628" name="Title 2"/>
          <p:cNvSpPr>
            <a:spLocks noGrp="1"/>
          </p:cNvSpPr>
          <p:nvPr>
            <p:ph type="title"/>
          </p:nvPr>
        </p:nvSpPr>
        <p:spPr>
          <a:xfrm>
            <a:off x="0" y="267970"/>
            <a:ext cx="9144000" cy="884466"/>
          </a:xfrm>
        </p:spPr>
        <p:txBody>
          <a:bodyPr/>
          <a:p>
            <a:pPr algn="l"/>
            <a:r>
              <a:rPr lang="en-US" altLang="zh-CN" sz="2800" dirty="0">
                <a:latin typeface="黑体" panose="02010609060101010101" charset="-122"/>
                <a:ea typeface="黑体" panose="02010609060101010101" charset="-122"/>
                <a:cs typeface="黑体" panose="02010609060101010101" charset="-122"/>
              </a:rPr>
              <a:t> </a:t>
            </a:r>
            <a:r>
              <a:rPr lang="zh-CN" altLang="zh-CN" sz="280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二、幼儿学习的个别差异及类型</a:t>
            </a:r>
            <a:br>
              <a:rPr kumimoji="0" lang="zh-CN" altLang="zh-CN" b="0" i="0" u="none" strike="noStrike" kern="1200" cap="none" spc="0" normalizeH="0" baseline="0" noProof="0" dirty="0">
                <a:ln>
                  <a:noFill/>
                </a:ln>
                <a:solidFill>
                  <a:schemeClr val="tx1"/>
                </a:solidFill>
                <a:effectLst/>
                <a:uLnTx/>
                <a:uFillTx/>
                <a:latin typeface="+mn-lt"/>
                <a:ea typeface="+mn-ea"/>
                <a:cs typeface="+mn-cs"/>
              </a:rPr>
            </a:b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179705" y="1131570"/>
            <a:ext cx="8791575" cy="383349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48628"/>
                                        </p:tgtEl>
                                        <p:attrNameLst>
                                          <p:attrName>style.visibility</p:attrName>
                                        </p:attrNameLst>
                                      </p:cBhvr>
                                      <p:to>
                                        <p:strVal val="visible"/>
                                      </p:to>
                                    </p:set>
                                    <p:anim calcmode="lin" valueType="num">
                                      <p:cBhvr additive="base">
                                        <p:cTn id="7" dur="500" fill="hold"/>
                                        <p:tgtEl>
                                          <p:spTgt spid="1048628"/>
                                        </p:tgtEl>
                                        <p:attrNameLst>
                                          <p:attrName>ppt_x</p:attrName>
                                        </p:attrNameLst>
                                      </p:cBhvr>
                                      <p:tavLst>
                                        <p:tav tm="0">
                                          <p:val>
                                            <p:strVal val="0-#ppt_w/2"/>
                                          </p:val>
                                        </p:tav>
                                        <p:tav tm="100000">
                                          <p:val>
                                            <p:strVal val="#ppt_x"/>
                                          </p:val>
                                        </p:tav>
                                      </p:tavLst>
                                    </p:anim>
                                    <p:anim calcmode="lin" valueType="num">
                                      <p:cBhvr additive="base">
                                        <p:cTn id="8" dur="500" fill="hold"/>
                                        <p:tgtEl>
                                          <p:spTgt spid="10486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up)">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8" grpId="0"/>
      <p:bldP spid="1048628" grpId="1"/>
      <p:bldP spid="10243" grpId="0"/>
      <p:bldP spid="10243"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243" name="TextBox 2"/>
          <p:cNvSpPr txBox="1">
            <a:spLocks noChangeArrowheads="1"/>
          </p:cNvSpPr>
          <p:nvPr/>
        </p:nvSpPr>
        <p:spPr bwMode="auto">
          <a:xfrm>
            <a:off x="687705" y="1295400"/>
            <a:ext cx="7014210" cy="1660525"/>
          </a:xfrm>
          <a:prstGeom prst="rect">
            <a:avLst/>
          </a:prstGeom>
          <a:noFill/>
          <a:ln w="9525">
            <a:noFill/>
            <a:miter lim="800000"/>
          </a:ln>
        </p:spPr>
        <p:txBody>
          <a:bodyPr wrap="square">
            <a:spAutoFit/>
          </a:bodyPr>
          <a:lstStyle/>
          <a:p>
            <a:pPr marR="0" indent="0" algn="just" defTabSz="914400" fontAlgn="auto">
              <a:lnSpc>
                <a:spcPct val="170000"/>
              </a:lnSpc>
              <a:buClrTx/>
              <a:buSzTx/>
              <a:buFontTx/>
              <a:buNone/>
              <a:defRPr/>
            </a:pP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3</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）思维方式，是指幼儿先有一个总体轮廓，然后再去收集有关信息去证明这个概念；幼儿喜欢深思熟虑地、有条不紊地收集信息，或喜欢做出巨大的直觉式跳跃。</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p:txBody>
      </p:sp>
      <p:sp>
        <p:nvSpPr>
          <p:cNvPr id="2" name="TextBox 2"/>
          <p:cNvSpPr txBox="1">
            <a:spLocks noChangeArrowheads="1"/>
          </p:cNvSpPr>
          <p:nvPr/>
        </p:nvSpPr>
        <p:spPr bwMode="auto">
          <a:xfrm>
            <a:off x="974408" y="3114120"/>
            <a:ext cx="6103144" cy="398780"/>
          </a:xfrm>
          <a:prstGeom prst="rect">
            <a:avLst/>
          </a:prstGeom>
          <a:noFill/>
          <a:ln w="9525">
            <a:noFill/>
            <a:miter lim="800000"/>
          </a:ln>
        </p:spPr>
        <p:txBody>
          <a:bodyPr>
            <a:spAutoFit/>
          </a:bodyPr>
          <a:p>
            <a:pPr marR="0" algn="just" defTabSz="914400">
              <a:buClrTx/>
              <a:buSzTx/>
              <a:buFontTx/>
              <a:buNone/>
              <a:defRPr/>
            </a:pPr>
            <a:r>
              <a:rPr kumimoji="0" lang="en-US" altLang="zh-CN" sz="2000" b="1" kern="1200" cap="none" spc="0" normalizeH="0" baseline="0" noProof="0" dirty="0">
                <a:latin typeface="黑体" panose="02010609060101010101" charset="-122"/>
                <a:ea typeface="黑体" panose="02010609060101010101" charset="-122"/>
                <a:cs typeface="黑体" panose="02010609060101010101" charset="-122"/>
              </a:rPr>
              <a:t>3.</a:t>
            </a:r>
            <a:r>
              <a:rPr kumimoji="0" lang="zh-CN" altLang="zh-CN" sz="2000" b="1" kern="1200" cap="none" spc="0" normalizeH="0" baseline="0" noProof="0" dirty="0">
                <a:latin typeface="黑体" panose="02010609060101010101" charset="-122"/>
                <a:ea typeface="黑体" panose="02010609060101010101" charset="-122"/>
                <a:cs typeface="黑体" panose="02010609060101010101" charset="-122"/>
              </a:rPr>
              <a:t>幼儿学习的性别差异</a:t>
            </a:r>
            <a:endParaRPr kumimoji="0" lang="zh-CN" altLang="zh-CN" sz="2000" b="1" kern="1200" cap="none" spc="0" normalizeH="0" baseline="0" noProof="0" dirty="0">
              <a:latin typeface="黑体" panose="02010609060101010101" charset="-122"/>
              <a:ea typeface="黑体" panose="02010609060101010101" charset="-122"/>
              <a:cs typeface="黑体" panose="02010609060101010101" charset="-122"/>
            </a:endParaRPr>
          </a:p>
        </p:txBody>
      </p:sp>
      <p:sp>
        <p:nvSpPr>
          <p:cNvPr id="12" name="矩形 11"/>
          <p:cNvSpPr/>
          <p:nvPr/>
        </p:nvSpPr>
        <p:spPr>
          <a:xfrm>
            <a:off x="179705" y="1131570"/>
            <a:ext cx="8791575" cy="383349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1048628" name="Title 2"/>
          <p:cNvSpPr>
            <a:spLocks noGrp="1"/>
          </p:cNvSpPr>
          <p:nvPr>
            <p:ph type="title"/>
          </p:nvPr>
        </p:nvSpPr>
        <p:spPr>
          <a:xfrm>
            <a:off x="0" y="267970"/>
            <a:ext cx="9144000" cy="884466"/>
          </a:xfrm>
        </p:spPr>
        <p:txBody>
          <a:bodyPr/>
          <a:p>
            <a:pPr algn="l"/>
            <a:r>
              <a:rPr lang="en-US" altLang="zh-CN" sz="2800" dirty="0">
                <a:latin typeface="黑体" panose="02010609060101010101" charset="-122"/>
                <a:ea typeface="黑体" panose="02010609060101010101" charset="-122"/>
                <a:cs typeface="黑体" panose="02010609060101010101" charset="-122"/>
              </a:rPr>
              <a:t> </a:t>
            </a:r>
            <a:r>
              <a:rPr lang="zh-CN" altLang="zh-CN" sz="2800" noProof="0" dirty="0">
                <a:ln>
                  <a:noFill/>
                </a:ln>
                <a:solidFill>
                  <a:schemeClr val="tx1"/>
                </a:solidFill>
                <a:effectLst/>
                <a:uLnTx/>
                <a:uFillTx/>
                <a:latin typeface="黑体" panose="02010609060101010101" charset="-122"/>
                <a:ea typeface="黑体" panose="02010609060101010101" charset="-122"/>
                <a:cs typeface="黑体" panose="02010609060101010101" charset="-122"/>
                <a:sym typeface="+mn-ea"/>
              </a:rPr>
              <a:t>二、幼儿学习的个别差异及类型</a:t>
            </a:r>
            <a:br>
              <a:rPr kumimoji="0" lang="zh-CN" altLang="zh-CN" b="0" i="0" u="none" strike="noStrike" kern="1200" cap="none" spc="0" normalizeH="0" baseline="0" noProof="0" dirty="0">
                <a:ln>
                  <a:noFill/>
                </a:ln>
                <a:solidFill>
                  <a:schemeClr val="tx1"/>
                </a:solidFill>
                <a:effectLst/>
                <a:uLnTx/>
                <a:uFillTx/>
                <a:latin typeface="+mn-lt"/>
                <a:ea typeface="+mn-ea"/>
                <a:cs typeface="+mn-cs"/>
              </a:rPr>
            </a:br>
            <a:endParaRPr lang="en-US" altLang="zh-CN"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48628"/>
                                        </p:tgtEl>
                                        <p:attrNameLst>
                                          <p:attrName>style.visibility</p:attrName>
                                        </p:attrNameLst>
                                      </p:cBhvr>
                                      <p:to>
                                        <p:strVal val="visible"/>
                                      </p:to>
                                    </p:set>
                                    <p:anim calcmode="lin" valueType="num">
                                      <p:cBhvr additive="base">
                                        <p:cTn id="7" dur="500" fill="hold"/>
                                        <p:tgtEl>
                                          <p:spTgt spid="1048628"/>
                                        </p:tgtEl>
                                        <p:attrNameLst>
                                          <p:attrName>ppt_x</p:attrName>
                                        </p:attrNameLst>
                                      </p:cBhvr>
                                      <p:tavLst>
                                        <p:tav tm="0">
                                          <p:val>
                                            <p:strVal val="0-#ppt_w/2"/>
                                          </p:val>
                                        </p:tav>
                                        <p:tav tm="100000">
                                          <p:val>
                                            <p:strVal val="#ppt_x"/>
                                          </p:val>
                                        </p:tav>
                                      </p:tavLst>
                                    </p:anim>
                                    <p:anim calcmode="lin" valueType="num">
                                      <p:cBhvr additive="base">
                                        <p:cTn id="8" dur="500" fill="hold"/>
                                        <p:tgtEl>
                                          <p:spTgt spid="10486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up)">
                                      <p:cBhvr>
                                        <p:cTn id="12" dur="500"/>
                                        <p:tgtEl>
                                          <p:spTgt spid="1024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8" grpId="0"/>
      <p:bldP spid="1048628" grpId="1"/>
      <p:bldP spid="10243" grpId="0"/>
      <p:bldP spid="2" grpId="0"/>
      <p:bldP spid="10243" grpId="1"/>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4665345" y="2283460"/>
            <a:ext cx="4478655" cy="1567815"/>
          </a:xfrm>
          <a:prstGeom prst="rect">
            <a:avLst/>
          </a:prstGeom>
          <a:noFill/>
          <a:ln w="9525">
            <a:noFill/>
            <a:miter lim="800000"/>
          </a:ln>
        </p:spPr>
        <p:txBody>
          <a:bodyPr wrap="square">
            <a:spAutoFit/>
          </a:bodyPr>
          <a:p>
            <a:pPr algn="ctr">
              <a:lnSpc>
                <a:spcPct val="160000"/>
              </a:lnSpc>
            </a:pPr>
            <a:r>
              <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任务二 </a:t>
            </a:r>
            <a:endParaRPr lang="zh-CN" altLang="en-US" sz="2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algn="ctr">
              <a:lnSpc>
                <a:spcPct val="160000"/>
              </a:lnSpc>
            </a:pPr>
            <a:r>
              <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针对个别差异的适宜性教学</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243" name="TextBox 2"/>
          <p:cNvSpPr txBox="1">
            <a:spLocks noChangeArrowheads="1"/>
          </p:cNvSpPr>
          <p:nvPr/>
        </p:nvSpPr>
        <p:spPr bwMode="auto">
          <a:xfrm>
            <a:off x="539115" y="1418590"/>
            <a:ext cx="8060690" cy="3322955"/>
          </a:xfrm>
          <a:prstGeom prst="rect">
            <a:avLst/>
          </a:prstGeom>
          <a:noFill/>
          <a:ln w="9525">
            <a:noFill/>
            <a:miter lim="800000"/>
          </a:ln>
        </p:spPr>
        <p:txBody>
          <a:bodyPr wrap="square">
            <a:spAutoFit/>
          </a:bodyPr>
          <a:lstStyle/>
          <a:p>
            <a:pPr marR="0" indent="612140" algn="just" defTabSz="914400">
              <a:lnSpc>
                <a:spcPct val="150000"/>
              </a:lnSpc>
              <a:buClrTx/>
              <a:buSzTx/>
              <a:buFontTx/>
              <a:buNone/>
              <a:defRPr/>
            </a:pP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适宜性教学是源于美国的发展适宜性教学主张。发展适宜性教学（</a:t>
            </a: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DAP</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）是</a:t>
            </a: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NAEYC</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National Association for the Education of Young Children,</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美国幼儿教育协会）在</a:t>
            </a: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1987</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年的“符合孩子身心发展的专业幼教”声明中提出。它认为，适宜性包括两个方面的适宜：年龄适宜和个别差异适宜。随着对儿童学习方式差异的不断深入认识，以及多元文化社会中儿童社会文化背景的差异性，美国幼儿教育协会对适宜性教学又提出了改进，更突出了教学中的个别差异适宜。</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p:txBody>
      </p:sp>
      <p:sp>
        <p:nvSpPr>
          <p:cNvPr id="2" name="文本框 1"/>
          <p:cNvSpPr txBox="1"/>
          <p:nvPr/>
        </p:nvSpPr>
        <p:spPr>
          <a:xfrm>
            <a:off x="-11430" y="227330"/>
            <a:ext cx="4115435" cy="521970"/>
          </a:xfrm>
          <a:prstGeom prst="rect">
            <a:avLst/>
          </a:prstGeom>
          <a:noFill/>
        </p:spPr>
        <p:txBody>
          <a:bodyPr wrap="none" rtlCol="0" anchor="t">
            <a:spAutoFit/>
          </a:bodyPr>
          <a:lstStyle/>
          <a:p>
            <a:r>
              <a:rPr lang="zh-CN" altLang="zh-CN" sz="2800" b="1" noProof="0" dirty="0">
                <a:ln>
                  <a:noFill/>
                </a:ln>
                <a:solidFill>
                  <a:srgbClr val="000000"/>
                </a:solidFill>
                <a:effectLst/>
                <a:uLnTx/>
                <a:uFillTx/>
                <a:latin typeface="黑体" panose="02010609060101010101" charset="-122"/>
                <a:ea typeface="黑体" panose="02010609060101010101" charset="-122"/>
                <a:sym typeface="+mn-ea"/>
              </a:rPr>
              <a:t>一、什么是适宜性教学？</a:t>
            </a:r>
            <a:endParaRPr lang="zh-CN" altLang="zh-CN" sz="2800" b="1" noProof="0" dirty="0">
              <a:ln>
                <a:noFill/>
              </a:ln>
              <a:solidFill>
                <a:srgbClr val="000000"/>
              </a:solidFill>
              <a:effectLst/>
              <a:uLnTx/>
              <a:uFillTx/>
              <a:latin typeface="黑体" panose="02010609060101010101" charset="-122"/>
              <a:ea typeface="黑体" panose="02010609060101010101" charset="-122"/>
              <a:sym typeface="+mn-ea"/>
            </a:endParaRPr>
          </a:p>
        </p:txBody>
      </p:sp>
      <p:sp>
        <p:nvSpPr>
          <p:cNvPr id="12" name="矩形 11"/>
          <p:cNvSpPr/>
          <p:nvPr/>
        </p:nvSpPr>
        <p:spPr>
          <a:xfrm>
            <a:off x="179705" y="1131570"/>
            <a:ext cx="8791575" cy="383349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up)">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243" grpId="0"/>
      <p:bldP spid="1024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51660" y="1419225"/>
            <a:ext cx="7031990" cy="884555"/>
          </a:xfrm>
        </p:spPr>
        <p:txBody>
          <a:bodyPr/>
          <a:lstStyle/>
          <a:p>
            <a:pPr algn="ctr">
              <a:lnSpc>
                <a:spcPct val="150000"/>
              </a:lnSpc>
            </a:pPr>
            <a:r>
              <a:rPr lang="zh-CN" altLang="zh-CN" dirty="0">
                <a:latin typeface="黑体" panose="02010609060101010101" charset="-122"/>
                <a:ea typeface="黑体" panose="02010609060101010101" charset="-122"/>
                <a:sym typeface="+mn-ea"/>
              </a:rPr>
              <a:t>项目九</a:t>
            </a:r>
            <a:r>
              <a:rPr lang="en-US" altLang="zh-CN" dirty="0">
                <a:latin typeface="华文中宋" panose="02010600040101010101" charset="-122"/>
                <a:ea typeface="华文中宋" panose="02010600040101010101" charset="-122"/>
                <a:sym typeface="+mn-ea"/>
              </a:rPr>
              <a:t>  </a:t>
            </a:r>
            <a:r>
              <a:rPr lang="zh-CN" altLang="en-US" dirty="0">
                <a:latin typeface="华文中宋" panose="02010600040101010101" charset="-122"/>
                <a:ea typeface="华文中宋" panose="02010600040101010101" charset="-122"/>
                <a:sym typeface="+mn-ea"/>
              </a:rPr>
              <a:t>幼儿的个别差异与教育</a:t>
            </a:r>
            <a:endParaRPr lang="zh-CN" altLang="ko-KR" dirty="0">
              <a:latin typeface="华文中宋" panose="02010600040101010101" charset="-122"/>
              <a:ea typeface="华文中宋" panose="02010600040101010101" charset="-122"/>
              <a:cs typeface="华文中宋" panose="02010600040101010101" charset="-122"/>
            </a:endParaRPr>
          </a:p>
        </p:txBody>
      </p:sp>
      <p:sp>
        <p:nvSpPr>
          <p:cNvPr id="7" name="矩形 6"/>
          <p:cNvSpPr/>
          <p:nvPr/>
        </p:nvSpPr>
        <p:spPr>
          <a:xfrm>
            <a:off x="3089275" y="2694305"/>
            <a:ext cx="4248150" cy="76200"/>
          </a:xfrm>
          <a:prstGeom prst="rect">
            <a:avLst/>
          </a:prstGeom>
          <a:solidFill>
            <a:srgbClr val="95D326"/>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3858895" y="2820035"/>
            <a:ext cx="4248150" cy="76200"/>
          </a:xfrm>
          <a:prstGeom prst="rect">
            <a:avLst/>
          </a:prstGeom>
          <a:solidFill>
            <a:schemeClr val="bg1">
              <a:lumMod val="95000"/>
            </a:schemeClr>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4339" name="TextBox 2"/>
          <p:cNvSpPr txBox="1">
            <a:spLocks noChangeArrowheads="1"/>
          </p:cNvSpPr>
          <p:nvPr/>
        </p:nvSpPr>
        <p:spPr bwMode="auto">
          <a:xfrm>
            <a:off x="473075" y="1267460"/>
            <a:ext cx="4782820" cy="3322955"/>
          </a:xfrm>
          <a:prstGeom prst="rect">
            <a:avLst/>
          </a:prstGeom>
          <a:noFill/>
          <a:ln w="9525">
            <a:noFill/>
            <a:miter lim="800000"/>
          </a:ln>
        </p:spPr>
        <p:txBody>
          <a:bodyPr wrap="square">
            <a:spAutoFit/>
          </a:bodyPr>
          <a:lstStyle/>
          <a:p>
            <a:pPr marR="0" indent="612140" defTabSz="914400">
              <a:lnSpc>
                <a:spcPct val="150000"/>
              </a:lnSpc>
              <a:spcBef>
                <a:spcPts val="0"/>
              </a:spcBef>
              <a:spcAft>
                <a:spcPts val="0"/>
              </a:spcAft>
              <a:buClrTx/>
              <a:buSzTx/>
              <a:buFontTx/>
              <a:buNone/>
              <a:defRPr/>
            </a:pP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1.</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资源利用模式</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a:lnSpc>
                <a:spcPct val="150000"/>
              </a:lnSpc>
              <a:spcBef>
                <a:spcPts val="0"/>
              </a:spcBef>
              <a:spcAft>
                <a:spcPts val="0"/>
              </a:spcAft>
              <a:buClrTx/>
              <a:buSzTx/>
              <a:buFontTx/>
              <a:buNone/>
              <a:defRPr/>
            </a:pP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2.</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补偿模式</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a:lnSpc>
                <a:spcPct val="150000"/>
              </a:lnSpc>
              <a:spcBef>
                <a:spcPts val="0"/>
              </a:spcBef>
              <a:spcAft>
                <a:spcPts val="0"/>
              </a:spcAft>
              <a:buClrTx/>
              <a:buSzTx/>
              <a:buFontTx/>
              <a:buNone/>
              <a:defRPr/>
            </a:pP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3.</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治疗模式</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a:lnSpc>
                <a:spcPct val="150000"/>
              </a:lnSpc>
              <a:spcBef>
                <a:spcPts val="0"/>
              </a:spcBef>
              <a:spcAft>
                <a:spcPts val="0"/>
              </a:spcAft>
              <a:buClrTx/>
              <a:buSzTx/>
              <a:buFontTx/>
              <a:buNone/>
              <a:defRPr/>
            </a:pP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4.</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性向与教学处理交互作用模式（</a:t>
            </a: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Theory of Aptitude-Treatment Interaction</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a:t>
            </a: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ATI</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a:lnSpc>
                <a:spcPct val="150000"/>
              </a:lnSpc>
              <a:spcBef>
                <a:spcPts val="0"/>
              </a:spcBef>
              <a:spcAft>
                <a:spcPts val="0"/>
              </a:spcAft>
              <a:buClrTx/>
              <a:buSzTx/>
              <a:buFontTx/>
              <a:buNone/>
              <a:defRPr/>
            </a:pP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5.</a:t>
            </a:r>
            <a:r>
              <a:rPr kumimoji="0" lang="zh-CN" altLang="zh-CN" sz="2000" kern="1200" cap="none" spc="0" normalizeH="0" baseline="0" noProof="0" dirty="0">
                <a:latin typeface="仿宋" panose="02010609060101010101" charset="-122"/>
                <a:ea typeface="仿宋" panose="02010609060101010101" charset="-122"/>
                <a:cs typeface="仿宋" panose="02010609060101010101" charset="-122"/>
              </a:rPr>
              <a:t>个别化教育模式</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p:txBody>
      </p:sp>
      <p:sp>
        <p:nvSpPr>
          <p:cNvPr id="2" name="文本框 1"/>
          <p:cNvSpPr txBox="1"/>
          <p:nvPr/>
        </p:nvSpPr>
        <p:spPr>
          <a:xfrm>
            <a:off x="36195" y="201930"/>
            <a:ext cx="4472940" cy="521970"/>
          </a:xfrm>
          <a:prstGeom prst="rect">
            <a:avLst/>
          </a:prstGeom>
          <a:noFill/>
        </p:spPr>
        <p:txBody>
          <a:bodyPr wrap="none" rtlCol="0" anchor="t">
            <a:spAutoFit/>
          </a:bodyPr>
          <a:lstStyle/>
          <a:p>
            <a:r>
              <a:rPr lang="zh-CN" altLang="zh-CN" sz="2800" b="1" noProof="0" dirty="0">
                <a:ln>
                  <a:noFill/>
                </a:ln>
                <a:solidFill>
                  <a:srgbClr val="000000"/>
                </a:solidFill>
                <a:effectLst/>
                <a:uLnTx/>
                <a:uFillTx/>
                <a:latin typeface="黑体" panose="02010609060101010101" charset="-122"/>
                <a:ea typeface="黑体" panose="02010609060101010101" charset="-122"/>
                <a:sym typeface="+mn-ea"/>
              </a:rPr>
              <a:t>二、开展适宜性教学的策略</a:t>
            </a:r>
            <a:endParaRPr lang="zh-CN" altLang="zh-CN" sz="2800" b="1" noProof="0" dirty="0">
              <a:ln>
                <a:noFill/>
              </a:ln>
              <a:solidFill>
                <a:srgbClr val="000000"/>
              </a:solidFill>
              <a:effectLst/>
              <a:uLnTx/>
              <a:uFillTx/>
              <a:latin typeface="黑体" panose="02010609060101010101" charset="-122"/>
              <a:ea typeface="黑体" panose="02010609060101010101" charset="-122"/>
              <a:sym typeface="+mn-ea"/>
            </a:endParaRPr>
          </a:p>
        </p:txBody>
      </p:sp>
      <p:sp>
        <p:nvSpPr>
          <p:cNvPr id="12" name="矩形 11"/>
          <p:cNvSpPr/>
          <p:nvPr/>
        </p:nvSpPr>
        <p:spPr>
          <a:xfrm>
            <a:off x="179705" y="1131570"/>
            <a:ext cx="8791575" cy="383349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76190" y="1658620"/>
            <a:ext cx="3727450" cy="2778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wipe(up)">
                                      <p:cBhvr>
                                        <p:cTn id="12" dur="500"/>
                                        <p:tgtEl>
                                          <p:spTgt spid="14339"/>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4339" grpId="0"/>
      <p:bldP spid="14339"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8678" name="TextBox 2"/>
          <p:cNvSpPr txBox="1"/>
          <p:nvPr/>
        </p:nvSpPr>
        <p:spPr>
          <a:xfrm>
            <a:off x="335280" y="1518285"/>
            <a:ext cx="8472805" cy="2673985"/>
          </a:xfrm>
          <a:prstGeom prst="rect">
            <a:avLst/>
          </a:prstGeom>
          <a:noFill/>
          <a:ln w="9525">
            <a:noFill/>
          </a:ln>
        </p:spPr>
        <p:txBody>
          <a:bodyPr wrap="square">
            <a:spAutoFit/>
          </a:bodyPr>
          <a:lstStyle/>
          <a:p>
            <a:pPr indent="611505" algn="just">
              <a:lnSpc>
                <a:spcPct val="210000"/>
              </a:lnSpc>
            </a:pPr>
            <a:r>
              <a:rPr lang="en-US" altLang="zh-CN" sz="2000" dirty="0">
                <a:latin typeface="黑体" panose="02010609060101010101" charset="-122"/>
                <a:ea typeface="黑体" panose="02010609060101010101" charset="-122"/>
                <a:cs typeface="黑体" panose="02010609060101010101" charset="-122"/>
              </a:rPr>
              <a:t>1.</a:t>
            </a:r>
            <a:r>
              <a:rPr lang="zh-CN" altLang="zh-CN" sz="2000" dirty="0">
                <a:latin typeface="黑体" panose="02010609060101010101" charset="-122"/>
                <a:ea typeface="黑体" panose="02010609060101010101" charset="-122"/>
                <a:cs typeface="黑体" panose="02010609060101010101" charset="-122"/>
              </a:rPr>
              <a:t>心理学家认为的“学习”和我们平常所说的“学习”有什么区别？</a:t>
            </a:r>
            <a:endParaRPr lang="zh-CN" altLang="zh-CN" sz="2000" dirty="0">
              <a:latin typeface="黑体" panose="02010609060101010101" charset="-122"/>
              <a:ea typeface="黑体" panose="02010609060101010101" charset="-122"/>
              <a:cs typeface="黑体" panose="02010609060101010101" charset="-122"/>
            </a:endParaRPr>
          </a:p>
          <a:p>
            <a:pPr indent="611505" algn="just">
              <a:lnSpc>
                <a:spcPct val="210000"/>
              </a:lnSpc>
            </a:pPr>
            <a:r>
              <a:rPr lang="en-US" altLang="zh-CN" sz="2000" dirty="0">
                <a:latin typeface="黑体" panose="02010609060101010101" charset="-122"/>
                <a:ea typeface="黑体" panose="02010609060101010101" charset="-122"/>
                <a:cs typeface="黑体" panose="02010609060101010101" charset="-122"/>
              </a:rPr>
              <a:t>2.</a:t>
            </a:r>
            <a:r>
              <a:rPr lang="zh-CN" altLang="zh-CN" sz="2000" dirty="0">
                <a:latin typeface="黑体" panose="02010609060101010101" charset="-122"/>
                <a:ea typeface="黑体" panose="02010609060101010101" charset="-122"/>
                <a:cs typeface="黑体" panose="02010609060101010101" charset="-122"/>
              </a:rPr>
              <a:t>举例说明幼儿学习有哪些方式？</a:t>
            </a:r>
            <a:endParaRPr lang="zh-CN" altLang="zh-CN" sz="2000" dirty="0">
              <a:latin typeface="黑体" panose="02010609060101010101" charset="-122"/>
              <a:ea typeface="黑体" panose="02010609060101010101" charset="-122"/>
              <a:cs typeface="黑体" panose="02010609060101010101" charset="-122"/>
            </a:endParaRPr>
          </a:p>
          <a:p>
            <a:pPr indent="611505" algn="just">
              <a:lnSpc>
                <a:spcPct val="210000"/>
              </a:lnSpc>
            </a:pPr>
            <a:r>
              <a:rPr lang="en-US" altLang="zh-CN" sz="2000" dirty="0">
                <a:latin typeface="黑体" panose="02010609060101010101" charset="-122"/>
                <a:ea typeface="黑体" panose="02010609060101010101" charset="-122"/>
                <a:cs typeface="黑体" panose="02010609060101010101" charset="-122"/>
              </a:rPr>
              <a:t>3.</a:t>
            </a:r>
            <a:r>
              <a:rPr lang="zh-CN" altLang="zh-CN" sz="2000" dirty="0">
                <a:latin typeface="黑体" panose="02010609060101010101" charset="-122"/>
                <a:ea typeface="黑体" panose="02010609060101010101" charset="-122"/>
                <a:cs typeface="黑体" panose="02010609060101010101" charset="-122"/>
              </a:rPr>
              <a:t>举例说明幼儿学习存在哪些差异？你如何看待这些差异？</a:t>
            </a:r>
            <a:endParaRPr lang="zh-CN" altLang="zh-CN" sz="2000" dirty="0">
              <a:latin typeface="黑体" panose="02010609060101010101" charset="-122"/>
              <a:ea typeface="黑体" panose="02010609060101010101" charset="-122"/>
              <a:cs typeface="黑体" panose="02010609060101010101" charset="-122"/>
            </a:endParaRPr>
          </a:p>
          <a:p>
            <a:pPr indent="611505" algn="just">
              <a:lnSpc>
                <a:spcPct val="210000"/>
              </a:lnSpc>
            </a:pPr>
            <a:r>
              <a:rPr lang="en-US" altLang="zh-CN" sz="2000" dirty="0">
                <a:latin typeface="黑体" panose="02010609060101010101" charset="-122"/>
                <a:ea typeface="黑体" panose="02010609060101010101" charset="-122"/>
                <a:cs typeface="黑体" panose="02010609060101010101" charset="-122"/>
              </a:rPr>
              <a:t>4.</a:t>
            </a:r>
            <a:r>
              <a:rPr lang="zh-CN" altLang="zh-CN" sz="2000" dirty="0">
                <a:latin typeface="黑体" panose="02010609060101010101" charset="-122"/>
                <a:ea typeface="黑体" panose="02010609060101010101" charset="-122"/>
                <a:cs typeface="黑体" panose="02010609060101010101" charset="-122"/>
              </a:rPr>
              <a:t>什么是适宜性教学？如何针对幼儿开展适宜性教学</a:t>
            </a:r>
            <a:r>
              <a:rPr lang="zh-CN" altLang="zh-CN" sz="2000" dirty="0">
                <a:latin typeface="微软雅黑" panose="020B0503020204020204" charset="-122"/>
                <a:ea typeface="微软雅黑" panose="020B0503020204020204" charset="-122"/>
                <a:cs typeface="微软雅黑" panose="020B0503020204020204" charset="-122"/>
              </a:rPr>
              <a:t>？</a:t>
            </a:r>
            <a:endParaRPr lang="zh-CN" altLang="zh-CN" sz="2000" dirty="0">
              <a:latin typeface="微软雅黑" panose="020B0503020204020204" charset="-122"/>
              <a:ea typeface="微软雅黑" panose="020B0503020204020204" charset="-122"/>
              <a:cs typeface="微软雅黑" panose="020B0503020204020204" charset="-122"/>
            </a:endParaRPr>
          </a:p>
        </p:txBody>
      </p:sp>
      <p:sp>
        <p:nvSpPr>
          <p:cNvPr id="3" name="Title 2"/>
          <p:cNvSpPr>
            <a:spLocks noGrp="1"/>
          </p:cNvSpPr>
          <p:nvPr/>
        </p:nvSpPr>
        <p:spPr>
          <a:xfrm>
            <a:off x="755650" y="194945"/>
            <a:ext cx="3510915" cy="884555"/>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a:lnSpc>
                <a:spcPct val="70000"/>
              </a:lnSpc>
            </a:pPr>
            <a:r>
              <a:rPr lang="zh-CN" altLang="en-US" sz="4400" dirty="0">
                <a:solidFill>
                  <a:srgbClr val="FF0000"/>
                </a:solidFill>
                <a:latin typeface="方正舒体" panose="02010601030101010101" charset="-122"/>
                <a:ea typeface="方正舒体" panose="02010601030101010101" charset="-122"/>
                <a:cs typeface="黑体" panose="02010609060101010101" charset="-122"/>
              </a:rPr>
              <a:t>课后思考</a:t>
            </a:r>
            <a:endParaRPr lang="zh-CN" altLang="en-US" sz="4400" dirty="0">
              <a:solidFill>
                <a:srgbClr val="FF0000"/>
              </a:solidFill>
              <a:latin typeface="方正舒体" panose="02010601030101010101" charset="-122"/>
              <a:ea typeface="方正舒体" panose="02010601030101010101" charset="-122"/>
              <a:cs typeface="黑体" panose="02010609060101010101" charset="-122"/>
            </a:endParaRPr>
          </a:p>
        </p:txBody>
      </p:sp>
      <p:sp>
        <p:nvSpPr>
          <p:cNvPr id="12" name="矩形 11"/>
          <p:cNvSpPr/>
          <p:nvPr/>
        </p:nvSpPr>
        <p:spPr>
          <a:xfrm>
            <a:off x="179705" y="1393190"/>
            <a:ext cx="8791575" cy="303276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8678"/>
                                        </p:tgtEl>
                                        <p:attrNameLst>
                                          <p:attrName>style.visibility</p:attrName>
                                        </p:attrNameLst>
                                      </p:cBhvr>
                                      <p:to>
                                        <p:strVal val="visible"/>
                                      </p:to>
                                    </p:set>
                                    <p:animEffect transition="in" filter="wipe(up)">
                                      <p:cBhvr>
                                        <p:cTn id="12"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8678" grpId="0"/>
      <p:bldP spid="2867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00245" y="2715895"/>
            <a:ext cx="1308735" cy="1861185"/>
          </a:xfrm>
          <a:prstGeom prst="rect">
            <a:avLst/>
          </a:prstGeom>
          <a:noFill/>
        </p:spPr>
        <p:txBody>
          <a:bodyPr wrap="square" rtlCol="0">
            <a:spAutoFit/>
          </a:bodyPr>
          <a:p>
            <a:pPr algn="l">
              <a:lnSpc>
                <a:spcPct val="100000"/>
              </a:lnSpc>
            </a:pPr>
            <a:r>
              <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rPr>
              <a:t>欣</a:t>
            </a:r>
            <a:endPar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0" name="文本框 9"/>
          <p:cNvSpPr txBox="1"/>
          <p:nvPr/>
        </p:nvSpPr>
        <p:spPr>
          <a:xfrm>
            <a:off x="1547495" y="1779905"/>
            <a:ext cx="2369820" cy="2214880"/>
          </a:xfrm>
          <a:prstGeom prst="rect">
            <a:avLst/>
          </a:prstGeom>
          <a:noFill/>
        </p:spPr>
        <p:txBody>
          <a:bodyPr wrap="square" rtlCol="0">
            <a:spAutoFit/>
          </a:bodyPr>
          <a:p>
            <a:pPr algn="l">
              <a:lnSpc>
                <a:spcPct val="100000"/>
              </a:lnSpc>
            </a:pPr>
            <a:r>
              <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rPr>
              <a:t>感</a:t>
            </a:r>
            <a:endPar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2" name="文本框 1"/>
          <p:cNvSpPr txBox="1"/>
          <p:nvPr/>
        </p:nvSpPr>
        <p:spPr>
          <a:xfrm>
            <a:off x="2915920" y="1059815"/>
            <a:ext cx="1927225" cy="2646045"/>
          </a:xfrm>
          <a:prstGeom prst="rect">
            <a:avLst/>
          </a:prstGeom>
          <a:noFill/>
        </p:spPr>
        <p:txBody>
          <a:bodyPr wrap="square" rtlCol="0">
            <a:spAutoFit/>
          </a:bodyPr>
          <a:p>
            <a:pPr algn="l">
              <a:lnSpc>
                <a:spcPct val="100000"/>
              </a:lnSpc>
            </a:pPr>
            <a:r>
              <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rPr>
              <a:t>谢</a:t>
            </a:r>
            <a:endPar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2" name="文本框 11"/>
          <p:cNvSpPr txBox="1"/>
          <p:nvPr/>
        </p:nvSpPr>
        <p:spPr>
          <a:xfrm>
            <a:off x="5652135" y="1563370"/>
            <a:ext cx="1575435" cy="2646045"/>
          </a:xfrm>
          <a:prstGeom prst="rect">
            <a:avLst/>
          </a:prstGeom>
          <a:noFill/>
        </p:spPr>
        <p:txBody>
          <a:bodyPr wrap="square" rtlCol="0">
            <a:spAutoFit/>
          </a:bodyPr>
          <a:p>
            <a:pPr algn="l">
              <a:lnSpc>
                <a:spcPct val="100000"/>
              </a:lnSpc>
            </a:pPr>
            <a:r>
              <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rPr>
              <a:t>赏</a:t>
            </a:r>
            <a:endPar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6" name="矩形 5"/>
          <p:cNvSpPr/>
          <p:nvPr/>
        </p:nvSpPr>
        <p:spPr>
          <a:xfrm>
            <a:off x="434340" y="1275715"/>
            <a:ext cx="8215630" cy="3596640"/>
          </a:xfrm>
          <a:prstGeom prst="rect">
            <a:avLst/>
          </a:prstGeom>
          <a:noFill/>
          <a:ln w="28575" cmpd="dbl">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6" name="right-quote-sign_56826"/>
          <p:cNvSpPr>
            <a:spLocks noChangeAspect="1"/>
          </p:cNvSpPr>
          <p:nvPr/>
        </p:nvSpPr>
        <p:spPr bwMode="auto">
          <a:xfrm rot="10800000">
            <a:off x="1043377" y="1707453"/>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24" name="quotation-mark_32371"/>
          <p:cNvSpPr>
            <a:spLocks noChangeAspect="1"/>
          </p:cNvSpPr>
          <p:nvPr/>
        </p:nvSpPr>
        <p:spPr bwMode="auto">
          <a:xfrm>
            <a:off x="9783380" y="4590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7" name="quotation-mark_32371"/>
          <p:cNvSpPr>
            <a:spLocks noChangeAspect="1"/>
          </p:cNvSpPr>
          <p:nvPr/>
        </p:nvSpPr>
        <p:spPr bwMode="auto">
          <a:xfrm>
            <a:off x="9910380" y="4717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8" name="quotation-mark_32371"/>
          <p:cNvSpPr>
            <a:spLocks noChangeAspect="1"/>
          </p:cNvSpPr>
          <p:nvPr/>
        </p:nvSpPr>
        <p:spPr bwMode="auto">
          <a:xfrm>
            <a:off x="10037380" y="4844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9" name="quotation-mark_32371"/>
          <p:cNvSpPr>
            <a:spLocks noChangeAspect="1"/>
          </p:cNvSpPr>
          <p:nvPr/>
        </p:nvSpPr>
        <p:spPr bwMode="auto">
          <a:xfrm>
            <a:off x="10164380" y="4971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11" name="right-quote-sign_56826"/>
          <p:cNvSpPr>
            <a:spLocks noChangeAspect="1"/>
          </p:cNvSpPr>
          <p:nvPr/>
        </p:nvSpPr>
        <p:spPr bwMode="auto">
          <a:xfrm>
            <a:off x="7740722" y="401186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13" name="quotation-mark_32371"/>
          <p:cNvSpPr>
            <a:spLocks noChangeAspect="1"/>
          </p:cNvSpPr>
          <p:nvPr/>
        </p:nvSpPr>
        <p:spPr bwMode="auto">
          <a:xfrm>
            <a:off x="10291380" y="5098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6" name="Text Box 8"/>
          <p:cNvSpPr txBox="1">
            <a:spLocks noChangeArrowheads="1"/>
          </p:cNvSpPr>
          <p:nvPr/>
        </p:nvSpPr>
        <p:spPr bwMode="gray">
          <a:xfrm>
            <a:off x="2686606" y="1812846"/>
            <a:ext cx="4044950" cy="645160"/>
          </a:xfrm>
          <a:prstGeom prst="rect">
            <a:avLst/>
          </a:prstGeom>
          <a:noFill/>
          <a:ln w="9525" algn="ctr">
            <a:noFill/>
            <a:miter lim="800000"/>
          </a:ln>
        </p:spPr>
        <p:txBody>
          <a:bodyPr wrap="none">
            <a:spAutoFit/>
          </a:bodyPr>
          <a:lstStyle/>
          <a:p>
            <a:pPr lvl="0" algn="l">
              <a:lnSpc>
                <a:spcPct val="150000"/>
              </a:lnSpc>
              <a:buClrTx/>
              <a:buSzTx/>
              <a:buFontTx/>
            </a:pPr>
            <a:r>
              <a:rPr lang="zh-CN" altLang="zh-CN" sz="2400" b="1" noProof="0" dirty="0">
                <a:latin typeface="华文中宋" panose="02010600040101010101" charset="-122"/>
                <a:ea typeface="华文中宋" panose="02010600040101010101" charset="-122"/>
                <a:cs typeface="华文中宋" panose="02010600040101010101" charset="-122"/>
                <a:sym typeface="+mn-ea"/>
              </a:rPr>
              <a:t>任务</a:t>
            </a:r>
            <a:r>
              <a:rPr lang="zh-CN" altLang="zh-CN" sz="2400" b="1" noProof="0" dirty="0">
                <a:latin typeface="华文中宋" panose="02010600040101010101" charset="-122"/>
                <a:ea typeface="华文中宋" panose="02010600040101010101" charset="-122"/>
                <a:cs typeface="华文中宋" panose="02010600040101010101" charset="-122"/>
                <a:sym typeface="+mn-ea"/>
              </a:rPr>
              <a:t>一  幼儿学习的个别差异</a:t>
            </a:r>
            <a:endParaRPr lang="zh-CN" altLang="zh-CN" sz="2400" b="1" noProof="0" dirty="0">
              <a:latin typeface="华文中宋" panose="02010600040101010101" charset="-122"/>
              <a:ea typeface="华文中宋" panose="02010600040101010101" charset="-122"/>
              <a:cs typeface="华文中宋" panose="02010600040101010101" charset="-122"/>
              <a:sym typeface="+mn-ea"/>
            </a:endParaRPr>
          </a:p>
        </p:txBody>
      </p:sp>
      <p:sp>
        <p:nvSpPr>
          <p:cNvPr id="1048587" name="Text Box 19"/>
          <p:cNvSpPr txBox="1">
            <a:spLocks noChangeArrowheads="1"/>
          </p:cNvSpPr>
          <p:nvPr/>
        </p:nvSpPr>
        <p:spPr bwMode="gray">
          <a:xfrm>
            <a:off x="2686685" y="2707640"/>
            <a:ext cx="5274310" cy="460375"/>
          </a:xfrm>
          <a:prstGeom prst="rect">
            <a:avLst/>
          </a:prstGeom>
          <a:noFill/>
          <a:ln w="9525" algn="ctr">
            <a:noFill/>
            <a:miter lim="800000"/>
          </a:ln>
        </p:spPr>
        <p:txBody>
          <a:bodyPr wrap="square">
            <a:spAutoFit/>
          </a:bodyPr>
          <a:lstStyle/>
          <a:p>
            <a:pPr lvl="0" algn="l">
              <a:buClrTx/>
              <a:buSzTx/>
              <a:buFontTx/>
              <a:defRPr/>
            </a:pPr>
            <a:r>
              <a:rPr lang="zh-CN" altLang="zh-CN" sz="2400" b="1" noProof="0" dirty="0">
                <a:latin typeface="华文中宋" panose="02010600040101010101" charset="-122"/>
                <a:ea typeface="华文中宋" panose="02010600040101010101" charset="-122"/>
                <a:cs typeface="华文中宋" panose="02010600040101010101" charset="-122"/>
                <a:sym typeface="+mn-ea"/>
              </a:rPr>
              <a:t>任务</a:t>
            </a:r>
            <a:r>
              <a:rPr lang="zh-CN" altLang="zh-CN" sz="2400" b="1" noProof="0" dirty="0">
                <a:latin typeface="华文中宋" panose="02010600040101010101" charset="-122"/>
                <a:ea typeface="华文中宋" panose="02010600040101010101" charset="-122"/>
                <a:cs typeface="华文中宋" panose="02010600040101010101" charset="-122"/>
                <a:sym typeface="+mn-ea"/>
              </a:rPr>
              <a:t>二  针对个别差异的适宜性教学</a:t>
            </a:r>
            <a:endParaRPr lang="zh-CN" altLang="zh-CN" sz="2400" b="1" noProof="0" dirty="0">
              <a:latin typeface="华文中宋" panose="02010600040101010101" charset="-122"/>
              <a:ea typeface="华文中宋" panose="02010600040101010101" charset="-122"/>
              <a:cs typeface="华文中宋" panose="02010600040101010101" charset="-122"/>
              <a:sym typeface="+mn-ea"/>
            </a:endParaRPr>
          </a:p>
        </p:txBody>
      </p:sp>
      <p:sp>
        <p:nvSpPr>
          <p:cNvPr id="3" name="Title 2"/>
          <p:cNvSpPr>
            <a:spLocks noGrp="1"/>
          </p:cNvSpPr>
          <p:nvPr/>
        </p:nvSpPr>
        <p:spPr>
          <a:xfrm>
            <a:off x="3491865" y="699135"/>
            <a:ext cx="2737485" cy="884555"/>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en-US" sz="5600" dirty="0">
                <a:latin typeface="华文中宋" panose="02010600040101010101" charset="-122"/>
                <a:ea typeface="华文中宋" panose="02010600040101010101" charset="-122"/>
                <a:cs typeface="华文中宋" panose="02010600040101010101" charset="-122"/>
              </a:rPr>
              <a:t> </a:t>
            </a:r>
            <a:r>
              <a:rPr lang="zh-CN" altLang="en-US" sz="4000" dirty="0">
                <a:latin typeface="华文行楷" panose="02010800040101010101" charset="-122"/>
                <a:ea typeface="华文行楷" panose="02010800040101010101" charset="-122"/>
                <a:cs typeface="华文行楷" panose="02010800040101010101" charset="-122"/>
              </a:rPr>
              <a:t>目   录</a:t>
            </a:r>
            <a:endParaRPr lang="zh-CN" altLang="en-US" sz="4000" dirty="0">
              <a:latin typeface="华文行楷" panose="02010800040101010101" charset="-122"/>
              <a:ea typeface="华文行楷" panose="02010800040101010101" charset="-122"/>
              <a:cs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48586"/>
                                        </p:tgtEl>
                                        <p:attrNameLst>
                                          <p:attrName>style.visibility</p:attrName>
                                        </p:attrNameLst>
                                      </p:cBhvr>
                                      <p:to>
                                        <p:strVal val="visible"/>
                                      </p:to>
                                    </p:set>
                                    <p:animEffect transition="in" filter="wipe(up)">
                                      <p:cBhvr>
                                        <p:cTn id="11" dur="500"/>
                                        <p:tgtEl>
                                          <p:spTgt spid="104858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48587"/>
                                        </p:tgtEl>
                                        <p:attrNameLst>
                                          <p:attrName>style.visibility</p:attrName>
                                        </p:attrNameLst>
                                      </p:cBhvr>
                                      <p:to>
                                        <p:strVal val="visible"/>
                                      </p:to>
                                    </p:set>
                                    <p:animEffect transition="in" filter="wipe(up)">
                                      <p:cBhvr>
                                        <p:cTn id="15" dur="500"/>
                                        <p:tgtEl>
                                          <p:spTgt spid="1048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48586" grpId="0"/>
      <p:bldP spid="1048586" grpId="1"/>
      <p:bldP spid="1048587" grpId="0"/>
      <p:bldP spid="104858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15135" y="131445"/>
            <a:ext cx="7327265" cy="4816475"/>
            <a:chOff x="2551" y="207"/>
            <a:chExt cx="11807" cy="7585"/>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6577"/>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6290"/>
            </a:xfrm>
            <a:prstGeom prst="rect">
              <a:avLst/>
            </a:prstGeom>
            <a:noFill/>
            <a:ln w="9525" algn="ctr">
              <a:noFill/>
              <a:miter lim="800000"/>
            </a:ln>
          </p:spPr>
          <p:txBody>
            <a:bodyPr wrap="square">
              <a:spAutoFit/>
            </a:bodyPr>
            <a:p>
              <a:pPr lvl="0" algn="l">
                <a:lnSpc>
                  <a:spcPct val="15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知识目标：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30000"/>
                </a:lnSpc>
                <a:buClrTx/>
                <a:buSzTx/>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1.</a:t>
              </a:r>
              <a:r>
                <a:rPr lang="zh-CN" altLang="en-US" b="1" noProof="0" dirty="0">
                  <a:latin typeface="华文细黑" panose="02010600040101010101" charset="-122"/>
                  <a:ea typeface="华文细黑" panose="02010600040101010101" charset="-122"/>
                  <a:cs typeface="华文细黑" panose="02010600040101010101" charset="-122"/>
                  <a:sym typeface="+mn-ea"/>
                </a:rPr>
                <a:t>了解幼儿学习及幼儿学习的个别差异；</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a:t>
              </a:r>
              <a:r>
                <a:rPr lang="zh-CN" altLang="en-US" b="1" noProof="0" dirty="0">
                  <a:latin typeface="华文细黑" panose="02010600040101010101" charset="-122"/>
                  <a:ea typeface="华文细黑" panose="02010600040101010101" charset="-122"/>
                  <a:cs typeface="华文细黑" panose="02010600040101010101" charset="-122"/>
                  <a:sym typeface="+mn-ea"/>
                </a:rPr>
                <a:t>理解幼儿学习个别差异的类型；</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3.</a:t>
              </a:r>
              <a:r>
                <a:rPr lang="zh-CN" altLang="en-US" b="1" noProof="0" dirty="0">
                  <a:latin typeface="华文细黑" panose="02010600040101010101" charset="-122"/>
                  <a:ea typeface="华文细黑" panose="02010600040101010101" charset="-122"/>
                  <a:cs typeface="华文细黑" panose="02010600040101010101" charset="-122"/>
                  <a:sym typeface="+mn-ea"/>
                </a:rPr>
                <a:t>掌握针对幼儿个别差异的适宜性教学策略；</a:t>
              </a:r>
              <a:endParaRPr lang="zh-CN" altLang="zh-CN" sz="2000"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50000"/>
                </a:lnSpc>
                <a:buClrTx/>
                <a:buSzTx/>
                <a:buFont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技能目标：</a:t>
              </a:r>
              <a:endParaRPr lang="zh-CN" altLang="zh-CN" sz="2000" b="1" noProof="0" dirty="0">
                <a:latin typeface="微软雅黑" panose="020B0503020204020204" charset="-122"/>
                <a:ea typeface="微软雅黑" panose="020B0503020204020204" charset="-122"/>
                <a:cs typeface="华文中宋" panose="02010600040101010101" charset="-122"/>
                <a:sym typeface="+mn-ea"/>
              </a:endParaRPr>
            </a:p>
            <a:p>
              <a:pPr lvl="0" algn="l">
                <a:lnSpc>
                  <a:spcPct val="13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能够说出幼儿学习的个别差异类型；</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buNone/>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a:t>
              </a:r>
              <a:r>
                <a:rPr lang="zh-CN" altLang="en-US" b="1" noProof="0" dirty="0">
                  <a:latin typeface="华文细黑" panose="02010600040101010101" charset="-122"/>
                  <a:ea typeface="华文细黑" panose="02010600040101010101" charset="-122"/>
                  <a:cs typeface="华文细黑" panose="02010600040101010101" charset="-122"/>
                  <a:sym typeface="+mn-ea"/>
                </a:rPr>
                <a:t>能根据幼儿个别差异进行适宜性教学</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5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素质目标：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3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a:t>
              </a:r>
              <a:r>
                <a:rPr lang="zh-CN" altLang="en-US" b="1" noProof="0" dirty="0">
                  <a:latin typeface="华文细黑" panose="02010600040101010101" charset="-122"/>
                  <a:ea typeface="华文细黑" panose="02010600040101010101" charset="-122"/>
                  <a:cs typeface="华文细黑" panose="02010600040101010101" charset="-122"/>
                  <a:sym typeface="+mn-ea"/>
                </a:rPr>
                <a:t>通过了解幼儿学习的个别差异，认识到因材施教的重要性，形成正确的教育观。</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2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学习目标</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64030" y="1059815"/>
            <a:ext cx="7262495" cy="3018595"/>
            <a:chOff x="2551" y="207"/>
            <a:chExt cx="11807" cy="4813"/>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3805"/>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2795"/>
            </a:xfrm>
            <a:prstGeom prst="rect">
              <a:avLst/>
            </a:prstGeom>
            <a:noFill/>
            <a:ln w="9525" algn="ctr">
              <a:noFill/>
              <a:miter lim="800000"/>
            </a:ln>
          </p:spPr>
          <p:txBody>
            <a:bodyPr wrap="square">
              <a:spAutoFit/>
            </a:bodyPr>
            <a:p>
              <a:pPr lvl="0" algn="l">
                <a:lnSpc>
                  <a:spcPct val="20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幼儿常见的学习方式。</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20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2.</a:t>
              </a:r>
              <a:r>
                <a:rPr lang="zh-CN" altLang="en-US" b="1" noProof="0" dirty="0">
                  <a:latin typeface="华文细黑" panose="02010600040101010101" charset="-122"/>
                  <a:ea typeface="华文细黑" panose="02010600040101010101" charset="-122"/>
                  <a:cs typeface="华文细黑" panose="02010600040101010101" charset="-122"/>
                  <a:sym typeface="+mn-ea"/>
                </a:rPr>
                <a:t>幼儿学习差异的类型和表现。</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20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3.</a:t>
              </a:r>
              <a:r>
                <a:rPr lang="zh-CN" altLang="en-US" b="1" noProof="0" dirty="0">
                  <a:latin typeface="华文细黑" panose="02010600040101010101" charset="-122"/>
                  <a:ea typeface="华文细黑" panose="02010600040101010101" charset="-122"/>
                  <a:cs typeface="华文细黑" panose="02010600040101010101" charset="-122"/>
                  <a:sym typeface="+mn-ea"/>
                </a:rPr>
                <a:t>适宜性的含义及教学策略。</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3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知识点</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4787900" y="2641600"/>
            <a:ext cx="4182110" cy="1476375"/>
          </a:xfrm>
          <a:prstGeom prst="rect">
            <a:avLst/>
          </a:prstGeom>
          <a:noFill/>
          <a:ln w="9525">
            <a:noFill/>
            <a:miter lim="800000"/>
          </a:ln>
        </p:spPr>
        <p:txBody>
          <a:bodyPr wrap="square">
            <a:spAutoFit/>
          </a:bodyPr>
          <a:p>
            <a:pPr algn="ctr">
              <a:lnSpc>
                <a:spcPct val="150000"/>
              </a:lnSpc>
            </a:pPr>
            <a:r>
              <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任务一</a:t>
            </a:r>
            <a:r>
              <a:rPr lang="zh-CN" altLang="en-US" sz="2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 </a:t>
            </a:r>
            <a:endParaRPr lang="zh-CN" altLang="en-US" sz="2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algn="ctr">
              <a:lnSpc>
                <a:spcPct val="150000"/>
              </a:lnSpc>
            </a:pPr>
            <a:r>
              <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幼儿学习的个别差异</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7"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48609" name="文本框 3"/>
          <p:cNvSpPr txBox="1"/>
          <p:nvPr/>
        </p:nvSpPr>
        <p:spPr bwMode="auto">
          <a:xfrm>
            <a:off x="2160270" y="2994025"/>
            <a:ext cx="6670675" cy="339725"/>
          </a:xfrm>
          <a:prstGeom prst="rect">
            <a:avLst/>
          </a:prstGeom>
          <a:noFill/>
        </p:spPr>
        <p:txBody>
          <a:bodyPr wrap="square" rtlCol="0">
            <a:spAutoFit/>
          </a:bodyPr>
          <a:lstStyle/>
          <a:p>
            <a:pPr lvl="0" algn="l">
              <a:lnSpc>
                <a:spcPct val="9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p:txBody>
      </p:sp>
      <p:sp>
        <p:nvSpPr>
          <p:cNvPr id="2" name="文本框 0"/>
          <p:cNvSpPr txBox="1"/>
          <p:nvPr/>
        </p:nvSpPr>
        <p:spPr>
          <a:xfrm>
            <a:off x="770890" y="1635125"/>
            <a:ext cx="7348855" cy="2861310"/>
          </a:xfrm>
          <a:prstGeom prst="rect">
            <a:avLst/>
          </a:prstGeom>
          <a:noFill/>
        </p:spPr>
        <p:txBody>
          <a:bodyPr wrap="square" rtlCol="0" anchor="t">
            <a:spAutoFit/>
          </a:bodyPr>
          <a:lstStyle/>
          <a:p>
            <a:pPr marR="0" indent="0" algn="just" defTabSz="914400" fontAlgn="auto">
              <a:lnSpc>
                <a:spcPct val="150000"/>
              </a:lnSpc>
              <a:buClrTx/>
              <a:buSzTx/>
              <a:buFontTx/>
              <a:buNone/>
              <a:defRPr/>
            </a:pPr>
            <a:r>
              <a:rPr lang="en-US" altLang="zh-CN" sz="2000" noProof="0" dirty="0">
                <a:latin typeface="仿宋" panose="02010609060101010101" charset="-122"/>
                <a:ea typeface="仿宋" panose="02010609060101010101" charset="-122"/>
                <a:sym typeface="+mn-ea"/>
              </a:rPr>
              <a:t>    </a:t>
            </a:r>
            <a:r>
              <a:rPr lang="zh-CN" altLang="zh-CN" sz="2000" noProof="0" dirty="0">
                <a:latin typeface="仿宋" panose="02010609060101010101" charset="-122"/>
                <a:ea typeface="仿宋" panose="02010609060101010101" charset="-122"/>
                <a:sym typeface="+mn-ea"/>
              </a:rPr>
              <a:t>幼儿的学习存在个体差异。不同的幼儿有不同的认知与学习方式，也会用不同的方式表达其认知与理解。学习类型差异的研究发现，幼儿在学习能力、学习方式、学习风格甚至性别都会造成幼儿在学习上的个体差异。通过了解幼儿学习的个体差异的类型、成因和特点，有助于开展适宜性的教学。</a:t>
            </a:r>
            <a:endParaRPr kumimoji="0" lang="zh-CN" altLang="zh-CN" sz="2000" kern="1200" cap="none" spc="0" normalizeH="0" baseline="0" noProof="0" dirty="0">
              <a:latin typeface="Arial" panose="020B0604020202020204" pitchFamily="34" charset="0"/>
              <a:ea typeface="宋体" panose="02010600030101010101" pitchFamily="2" charset="-122"/>
              <a:cs typeface="+mn-cs"/>
            </a:endParaRPr>
          </a:p>
          <a:p>
            <a:pPr marR="0" indent="0" algn="just" defTabSz="914400" fontAlgn="auto">
              <a:lnSpc>
                <a:spcPct val="150000"/>
              </a:lnSpc>
              <a:buClrTx/>
              <a:buSzTx/>
              <a:buFontTx/>
              <a:buNone/>
              <a:defRPr/>
            </a:pPr>
            <a:endParaRPr lang="zh-CN" altLang="en-US" sz="2000"/>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0"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48611" name="文本框 1"/>
          <p:cNvSpPr txBox="1"/>
          <p:nvPr/>
        </p:nvSpPr>
        <p:spPr bwMode="auto">
          <a:xfrm>
            <a:off x="323215" y="1203960"/>
            <a:ext cx="7054215" cy="553085"/>
          </a:xfrm>
          <a:prstGeom prst="rect">
            <a:avLst/>
          </a:prstGeom>
          <a:noFill/>
        </p:spPr>
        <p:txBody>
          <a:bodyPr wrap="square" rtlCol="0">
            <a:spAutoFit/>
          </a:bodyPr>
          <a:lstStyle/>
          <a:p>
            <a:pPr marR="0" defTabSz="914400">
              <a:lnSpc>
                <a:spcPct val="150000"/>
              </a:lnSpc>
              <a:buClrTx/>
              <a:buSzTx/>
              <a:buFontTx/>
              <a:buNone/>
              <a:defRPr/>
            </a:pPr>
            <a:r>
              <a:rPr lang="zh-CN" altLang="zh-CN" sz="2000" b="1" noProof="0" dirty="0">
                <a:solidFill>
                  <a:schemeClr val="tx1"/>
                </a:solidFill>
                <a:effectLst/>
                <a:latin typeface="黑体" panose="02010609060101010101" charset="-122"/>
                <a:ea typeface="黑体" panose="02010609060101010101" charset="-122"/>
                <a:sym typeface="+mn-ea"/>
              </a:rPr>
              <a:t>（一）学习与学习理论概述</a:t>
            </a:r>
            <a:endParaRPr lang="zh-CN" altLang="zh-CN" sz="2000" b="1" noProof="0" dirty="0">
              <a:solidFill>
                <a:schemeClr val="tx1"/>
              </a:solidFill>
              <a:effectLst/>
              <a:latin typeface="黑体" panose="02010609060101010101" charset="-122"/>
              <a:ea typeface="黑体" panose="02010609060101010101" charset="-122"/>
              <a:cs typeface="仿宋_GB2312" panose="02010609030101010101" charset="-122"/>
              <a:sym typeface="+mn-ea"/>
            </a:endParaRPr>
          </a:p>
        </p:txBody>
      </p:sp>
      <p:sp>
        <p:nvSpPr>
          <p:cNvPr id="1048612" name="文本框 3"/>
          <p:cNvSpPr txBox="1"/>
          <p:nvPr/>
        </p:nvSpPr>
        <p:spPr bwMode="auto">
          <a:xfrm>
            <a:off x="220345" y="1784985"/>
            <a:ext cx="8529955" cy="3046095"/>
          </a:xfrm>
          <a:prstGeom prst="rect">
            <a:avLst/>
          </a:prstGeom>
          <a:noFill/>
        </p:spPr>
        <p:txBody>
          <a:bodyPr wrap="square" rtlCol="0">
            <a:spAutoFit/>
          </a:bodyPr>
          <a:lstStyle/>
          <a:p>
            <a:pPr marR="0" indent="0" defTabSz="914400" fontAlgn="auto">
              <a:lnSpc>
                <a:spcPct val="120000"/>
              </a:lnSpc>
              <a:buClrTx/>
              <a:buSzTx/>
              <a:buFontTx/>
              <a:buNone/>
              <a:defRPr/>
            </a:pPr>
            <a:r>
              <a:rPr lang="en-US" altLang="zh-CN" sz="2000" noProof="0" dirty="0">
                <a:latin typeface="仿宋" panose="02010609060101010101" charset="-122"/>
                <a:ea typeface="仿宋" panose="02010609060101010101" charset="-122"/>
                <a:cs typeface="仿宋" panose="02010609060101010101" charset="-122"/>
                <a:sym typeface="+mn-ea"/>
              </a:rPr>
              <a:t>    1.</a:t>
            </a:r>
            <a:r>
              <a:rPr lang="zh-CN" altLang="zh-CN" sz="2000" noProof="0" dirty="0">
                <a:latin typeface="仿宋" panose="02010609060101010101" charset="-122"/>
                <a:ea typeface="仿宋" panose="02010609060101010101" charset="-122"/>
                <a:cs typeface="仿宋" panose="02010609060101010101" charset="-122"/>
                <a:sym typeface="+mn-ea"/>
              </a:rPr>
              <a:t>学习概述</a:t>
            </a:r>
            <a:endParaRPr lang="en-US" altLang="zh-CN" sz="2000" dirty="0">
              <a:latin typeface="仿宋" panose="02010609060101010101" charset="-122"/>
              <a:ea typeface="仿宋" panose="02010609060101010101" charset="-122"/>
              <a:cs typeface="仿宋" panose="02010609060101010101" charset="-122"/>
              <a:sym typeface="+mn-ea"/>
            </a:endParaRPr>
          </a:p>
          <a:p>
            <a:pPr marR="0" indent="0" defTabSz="914400" fontAlgn="auto">
              <a:lnSpc>
                <a:spcPct val="120000"/>
              </a:lnSpc>
              <a:buClrTx/>
              <a:buSzTx/>
              <a:buFontTx/>
              <a:buNone/>
              <a:defRPr/>
            </a:pP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    </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第一，学习是个体后天习得经验的过程。</a:t>
            </a:r>
            <a:endPar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endParaRPr>
          </a:p>
          <a:p>
            <a:pPr marR="0" indent="0" defTabSz="914400" fontAlgn="auto">
              <a:lnSpc>
                <a:spcPct val="120000"/>
              </a:lnSpc>
              <a:buClrTx/>
              <a:buSzTx/>
              <a:buFontTx/>
              <a:buNone/>
              <a:defRPr/>
            </a:pP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    </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第二，学习表现为行为或行为潜能的变化。</a:t>
            </a:r>
            <a:endPar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endParaRPr>
          </a:p>
          <a:p>
            <a:pPr marR="0" indent="0" defTabSz="914400" fontAlgn="auto">
              <a:lnSpc>
                <a:spcPct val="120000"/>
              </a:lnSpc>
              <a:buClrTx/>
              <a:buSzTx/>
              <a:buFontTx/>
              <a:buNone/>
              <a:defRPr/>
            </a:pP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    </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第三，学习表现为个体的比较稳定的变化。</a:t>
            </a:r>
            <a:endParaRPr lang="zh-CN" altLang="zh-CN" sz="2000" noProof="0" dirty="0">
              <a:latin typeface="仿宋" panose="02010609060101010101" charset="-122"/>
              <a:ea typeface="仿宋" panose="02010609060101010101" charset="-122"/>
              <a:cs typeface="仿宋" panose="02010609060101010101" charset="-122"/>
              <a:sym typeface="+mn-ea"/>
            </a:endParaRPr>
          </a:p>
          <a:p>
            <a:pPr marR="0" indent="0" defTabSz="914400" fontAlgn="auto">
              <a:lnSpc>
                <a:spcPct val="120000"/>
              </a:lnSpc>
              <a:buClrTx/>
              <a:buSzTx/>
              <a:buFontTx/>
              <a:buNone/>
              <a:defRPr/>
            </a:pPr>
            <a:r>
              <a:rPr lang="en-US" altLang="zh-CN" sz="2000" noProof="0" dirty="0">
                <a:latin typeface="仿宋" panose="02010609060101010101" charset="-122"/>
                <a:ea typeface="仿宋" panose="02010609060101010101" charset="-122"/>
                <a:cs typeface="仿宋" panose="02010609060101010101" charset="-122"/>
                <a:sym typeface="+mn-ea"/>
              </a:rPr>
              <a:t>    </a:t>
            </a:r>
            <a:r>
              <a:rPr lang="zh-CN" altLang="zh-CN" sz="2000" noProof="0" dirty="0">
                <a:latin typeface="仿宋" panose="02010609060101010101" charset="-122"/>
                <a:ea typeface="仿宋" panose="02010609060101010101" charset="-122"/>
                <a:cs typeface="仿宋" panose="02010609060101010101" charset="-122"/>
                <a:sym typeface="+mn-ea"/>
              </a:rPr>
              <a:t>以上三点也是学习的特点。</a:t>
            </a:r>
            <a:endParaRPr lang="zh-CN" altLang="zh-CN" sz="2000" noProof="0" dirty="0">
              <a:latin typeface="仿宋" panose="02010609060101010101" charset="-122"/>
              <a:ea typeface="仿宋" panose="02010609060101010101" charset="-122"/>
              <a:cs typeface="仿宋" panose="02010609060101010101" charset="-122"/>
              <a:sym typeface="+mn-ea"/>
            </a:endParaRPr>
          </a:p>
          <a:p>
            <a:pPr marR="0" indent="0" defTabSz="914400" fontAlgn="auto">
              <a:lnSpc>
                <a:spcPct val="120000"/>
              </a:lnSpc>
              <a:buClrTx/>
              <a:buSzTx/>
              <a:buFontTx/>
              <a:buNone/>
              <a:defRPr/>
            </a:pPr>
            <a:r>
              <a:rPr lang="en-US" altLang="zh-CN" sz="2000" noProof="0" dirty="0">
                <a:latin typeface="仿宋" panose="02010609060101010101" charset="-122"/>
                <a:ea typeface="仿宋" panose="02010609060101010101" charset="-122"/>
                <a:cs typeface="仿宋" panose="02010609060101010101" charset="-122"/>
                <a:sym typeface="+mn-ea"/>
              </a:rPr>
              <a:t>    </a:t>
            </a:r>
            <a:r>
              <a:rPr lang="zh-CN" altLang="zh-CN" sz="2000" noProof="0" dirty="0">
                <a:latin typeface="仿宋" panose="02010609060101010101" charset="-122"/>
                <a:ea typeface="仿宋" panose="02010609060101010101" charset="-122"/>
                <a:cs typeface="仿宋" panose="02010609060101010101" charset="-122"/>
                <a:sym typeface="+mn-ea"/>
              </a:rPr>
              <a:t>根据心理学界对学习看法的共识，我们可以对学习下一个较为确凿的定义：学习是个体在后天生活过程中经过练习或经验而产生的行为或行为潜能的比较持久的变化的过程。</a:t>
            </a:r>
            <a:endParaRPr lang="zh-CN" altLang="zh-CN" sz="2000" noProof="0" dirty="0">
              <a:latin typeface="仿宋" panose="02010609060101010101" charset="-122"/>
              <a:ea typeface="仿宋" panose="02010609060101010101" charset="-122"/>
              <a:cs typeface="仿宋" panose="02010609060101010101" charset="-122"/>
              <a:sym typeface="+mn-ea"/>
            </a:endParaRPr>
          </a:p>
        </p:txBody>
      </p:sp>
      <p:sp>
        <p:nvSpPr>
          <p:cNvPr id="2" name="文本框 0"/>
          <p:cNvSpPr txBox="1"/>
          <p:nvPr/>
        </p:nvSpPr>
        <p:spPr>
          <a:xfrm>
            <a:off x="-20955" y="227965"/>
            <a:ext cx="3773805" cy="521970"/>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zh-CN" sz="2800" noProof="0" dirty="0">
                <a:ln>
                  <a:noFill/>
                </a:ln>
                <a:solidFill>
                  <a:srgbClr val="000000"/>
                </a:solidFill>
                <a:effectLst/>
                <a:uLnTx/>
                <a:uFillTx/>
                <a:latin typeface="黑体" panose="02010609060101010101" charset="-122"/>
                <a:ea typeface="黑体" panose="02010609060101010101" charset="-122"/>
                <a:sym typeface="+mn-ea"/>
              </a:rPr>
              <a:t>一、学习与幼儿学习</a:t>
            </a:r>
            <a:endParaRPr lang="zh-CN" altLang="en-US" sz="2800">
              <a:latin typeface="黑体" panose="02010609060101010101" charset="-122"/>
              <a:ea typeface="黑体" panose="02010609060101010101" charset="-122"/>
            </a:endParaRPr>
          </a:p>
        </p:txBody>
      </p:sp>
      <p:sp>
        <p:nvSpPr>
          <p:cNvPr id="12" name="矩形 11"/>
          <p:cNvSpPr/>
          <p:nvPr/>
        </p:nvSpPr>
        <p:spPr>
          <a:xfrm>
            <a:off x="173990" y="1120140"/>
            <a:ext cx="8791575" cy="383349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48611"/>
                                        </p:tgtEl>
                                        <p:attrNameLst>
                                          <p:attrName>style.visibility</p:attrName>
                                        </p:attrNameLst>
                                      </p:cBhvr>
                                      <p:to>
                                        <p:strVal val="visible"/>
                                      </p:to>
                                    </p:set>
                                    <p:animEffect transition="in" filter="wipe(up)">
                                      <p:cBhvr>
                                        <p:cTn id="12" dur="500"/>
                                        <p:tgtEl>
                                          <p:spTgt spid="1048611"/>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048612"/>
                                        </p:tgtEl>
                                        <p:attrNameLst>
                                          <p:attrName>style.visibility</p:attrName>
                                        </p:attrNameLst>
                                      </p:cBhvr>
                                      <p:to>
                                        <p:strVal val="visible"/>
                                      </p:to>
                                    </p:set>
                                    <p:animEffect transition="in" filter="wipe(up)">
                                      <p:cBhvr>
                                        <p:cTn id="16" dur="500"/>
                                        <p:tgtEl>
                                          <p:spTgt spid="1048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48611" grpId="0"/>
      <p:bldP spid="1048611" grpId="1"/>
      <p:bldP spid="1048612" grpId="0"/>
      <p:bldP spid="104861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5"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48618" name="文本框 3"/>
          <p:cNvSpPr txBox="1"/>
          <p:nvPr/>
        </p:nvSpPr>
        <p:spPr bwMode="auto">
          <a:xfrm>
            <a:off x="267970" y="1402715"/>
            <a:ext cx="4812665" cy="2399665"/>
          </a:xfrm>
          <a:prstGeom prst="rect">
            <a:avLst/>
          </a:prstGeom>
          <a:noFill/>
        </p:spPr>
        <p:txBody>
          <a:bodyPr wrap="square" rtlCol="0">
            <a:spAutoFit/>
          </a:bodyPr>
          <a:lstStyle/>
          <a:p>
            <a:pPr marR="0" indent="612140" defTabSz="914400">
              <a:lnSpc>
                <a:spcPct val="150000"/>
              </a:lnSpc>
              <a:buClrTx/>
              <a:buSzTx/>
              <a:buFontTx/>
              <a:buNone/>
              <a:defRPr/>
            </a:pPr>
            <a:r>
              <a:rPr lang="en-US" altLang="zh-CN" sz="2000" noProof="0" dirty="0">
                <a:latin typeface="仿宋" panose="02010609060101010101" charset="-122"/>
                <a:ea typeface="仿宋" panose="02010609060101010101" charset="-122"/>
                <a:cs typeface="仿宋" panose="02010609060101010101" charset="-122"/>
                <a:sym typeface="+mn-ea"/>
              </a:rPr>
              <a:t>2.</a:t>
            </a:r>
            <a:r>
              <a:rPr lang="zh-CN" altLang="zh-CN" sz="2000" noProof="0" dirty="0">
                <a:latin typeface="仿宋" panose="02010609060101010101" charset="-122"/>
                <a:ea typeface="仿宋" panose="02010609060101010101" charset="-122"/>
                <a:cs typeface="仿宋" panose="02010609060101010101" charset="-122"/>
                <a:sym typeface="+mn-ea"/>
              </a:rPr>
              <a:t>学习理论概述</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a:lnSpc>
                <a:spcPct val="150000"/>
              </a:lnSpc>
              <a:buClrTx/>
              <a:buSzTx/>
              <a:buFontTx/>
              <a:buNone/>
              <a:defRPr/>
            </a:pP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a:t>
            </a: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1</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）刺激</a:t>
            </a: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反应学习理论</a:t>
            </a:r>
            <a:endPar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endParaRPr>
          </a:p>
          <a:p>
            <a:pPr marR="0" indent="612140" defTabSz="914400">
              <a:lnSpc>
                <a:spcPct val="150000"/>
              </a:lnSpc>
              <a:buClrTx/>
              <a:buSzTx/>
              <a:buFontTx/>
              <a:buNone/>
              <a:defRPr/>
            </a:pP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a:t>
            </a: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2</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）认知学习理论</a:t>
            </a:r>
            <a:endPar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endParaRPr>
          </a:p>
          <a:p>
            <a:pPr marR="0" indent="612140" defTabSz="914400">
              <a:lnSpc>
                <a:spcPct val="150000"/>
              </a:lnSpc>
              <a:buClrTx/>
              <a:buSzTx/>
              <a:buFontTx/>
              <a:buNone/>
              <a:defRPr/>
            </a:pP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a:t>
            </a: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3</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）人本主义学习理论</a:t>
            </a:r>
            <a:endPar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endParaRPr>
          </a:p>
          <a:p>
            <a:pPr marR="0" indent="612140" defTabSz="914400">
              <a:lnSpc>
                <a:spcPct val="150000"/>
              </a:lnSpc>
              <a:buClrTx/>
              <a:buSzTx/>
              <a:buFontTx/>
              <a:buNone/>
              <a:defRPr/>
            </a:pP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a:t>
            </a: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4</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）建构主义学习理论</a:t>
            </a:r>
            <a:endPar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endParaRPr>
          </a:p>
        </p:txBody>
      </p:sp>
      <p:sp>
        <p:nvSpPr>
          <p:cNvPr id="12" name="矩形 11"/>
          <p:cNvSpPr/>
          <p:nvPr/>
        </p:nvSpPr>
        <p:spPr>
          <a:xfrm>
            <a:off x="173990" y="1120140"/>
            <a:ext cx="8791575" cy="383349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 name="文本框 0"/>
          <p:cNvSpPr txBox="1"/>
          <p:nvPr/>
        </p:nvSpPr>
        <p:spPr>
          <a:xfrm>
            <a:off x="-20955" y="227965"/>
            <a:ext cx="3773805" cy="521970"/>
          </a:xfrm>
          <a:prstGeom prst="rect">
            <a:avLst/>
          </a:prstGeom>
          <a:noFill/>
        </p:spPr>
        <p:txBody>
          <a:bodyPr wrap="square" rtlCol="0" anchor="t">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zh-CN" sz="2800" noProof="0" dirty="0">
                <a:ln>
                  <a:noFill/>
                </a:ln>
                <a:solidFill>
                  <a:srgbClr val="000000"/>
                </a:solidFill>
                <a:effectLst/>
                <a:uLnTx/>
                <a:uFillTx/>
                <a:latin typeface="黑体" panose="02010609060101010101" charset="-122"/>
                <a:ea typeface="黑体" panose="02010609060101010101" charset="-122"/>
                <a:sym typeface="+mn-ea"/>
              </a:rPr>
              <a:t>一、学习与幼儿学习</a:t>
            </a:r>
            <a:endParaRPr lang="zh-CN" altLang="en-US" sz="2800">
              <a:latin typeface="黑体" panose="02010609060101010101" charset="-122"/>
              <a:ea typeface="黑体" panose="02010609060101010101" charset="-122"/>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12590" y="1419225"/>
            <a:ext cx="4677410" cy="3117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48618"/>
                                        </p:tgtEl>
                                        <p:attrNameLst>
                                          <p:attrName>style.visibility</p:attrName>
                                        </p:attrNameLst>
                                      </p:cBhvr>
                                      <p:to>
                                        <p:strVal val="visible"/>
                                      </p:to>
                                    </p:set>
                                    <p:animEffect transition="in" filter="wipe(up)">
                                      <p:cBhvr>
                                        <p:cTn id="12" dur="500"/>
                                        <p:tgtEl>
                                          <p:spTgt spid="1048618"/>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48618" grpId="0"/>
      <p:bldP spid="1048618" grpId="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2751</Words>
  <Application>WPS 演示</Application>
  <PresentationFormat>全屏显示(16:9)</PresentationFormat>
  <Paragraphs>163</Paragraphs>
  <Slides>22</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22</vt:i4>
      </vt:variant>
    </vt:vector>
  </HeadingPairs>
  <TitlesOfParts>
    <vt:vector size="42" baseType="lpstr">
      <vt:lpstr>Arial</vt:lpstr>
      <vt:lpstr>宋体</vt:lpstr>
      <vt:lpstr>Wingdings</vt:lpstr>
      <vt:lpstr>黑体</vt:lpstr>
      <vt:lpstr>华文中宋</vt:lpstr>
      <vt:lpstr>华文行楷</vt:lpstr>
      <vt:lpstr>微软雅黑</vt:lpstr>
      <vt:lpstr>华文细黑</vt:lpstr>
      <vt:lpstr>仿宋_GB2312</vt:lpstr>
      <vt:lpstr>仿宋</vt:lpstr>
      <vt:lpstr>Source Han Sans K Medium</vt:lpstr>
      <vt:lpstr>Arial Unicode MS</vt:lpstr>
      <vt:lpstr>等线</vt:lpstr>
      <vt:lpstr>方正舒体</vt:lpstr>
      <vt:lpstr>字魂21号-不齐素圆体</vt:lpstr>
      <vt:lpstr>思源黑体 CN Medium</vt:lpstr>
      <vt:lpstr>Malgun Gothic</vt:lpstr>
      <vt:lpstr>MS UI Gothic</vt:lpstr>
      <vt:lpstr>Office Theme</vt:lpstr>
      <vt:lpstr>Custom Design</vt:lpstr>
      <vt:lpstr>PowerPoint 演示文稿</vt:lpstr>
      <vt:lpstr>项目九  幼儿的个别差异与教育</vt:lpstr>
      <vt:lpstr>PowerPoint 演示文稿</vt:lpstr>
      <vt:lpstr>PowerPoint 演示文稿</vt:lpstr>
      <vt:lpstr>PowerPoint 演示文稿</vt:lpstr>
      <vt:lpstr>PowerPoint 演示文稿</vt:lpstr>
      <vt:lpstr> </vt:lpstr>
      <vt:lpstr>  </vt:lpstr>
      <vt:lpstr>  </vt:lpstr>
      <vt:lpstr>  </vt:lpstr>
      <vt:lpstr>  </vt:lpstr>
      <vt:lpstr>  </vt:lpstr>
      <vt:lpstr> 二、幼儿学习的个别差异及类型 </vt:lpstr>
      <vt:lpstr> 二、幼儿学习的个别差异及类型 </vt:lpstr>
      <vt:lpstr> 二、幼儿学习的个别差异及类型 </vt:lpstr>
      <vt:lpstr> 二、幼儿学习的个别差异及类型 </vt:lpstr>
      <vt:lpstr> 二、幼儿学习的个别差异及类型 </vt:lpstr>
      <vt:lpstr>PowerPoint 演示文稿</vt:lpstr>
      <vt:lpstr>PowerPoint 演示文稿</vt:lpstr>
      <vt:lpstr>PowerPoint 演示文稿</vt:lpstr>
      <vt:lpstr>PowerPoint 演示文稿</vt:lpstr>
      <vt:lpstr>  </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lastModifiedBy>古……月</cp:lastModifiedBy>
  <cp:revision>19</cp:revision>
  <dcterms:created xsi:type="dcterms:W3CDTF">2021-06-29T01:23:00Z</dcterms:created>
  <dcterms:modified xsi:type="dcterms:W3CDTF">2025-08-20T02:19:34Z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2052-12.1.0.22089</vt:lpwstr>
  </property>
  <property fmtid="{D5CDD505-2E9C-101B-9397-08002B2CF9AE}" pid="3" name="ICV">
    <vt:lpwstr>2826E06F54A548BAAB63E92143441191_13</vt:lpwstr>
  </property>
</Properties>
</file>