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30"/>
  </p:notesMasterIdLst>
  <p:sldIdLst>
    <p:sldId id="400" r:id="rId4"/>
    <p:sldId id="401" r:id="rId5"/>
    <p:sldId id="308" r:id="rId6"/>
    <p:sldId id="402" r:id="rId7"/>
    <p:sldId id="403" r:id="rId8"/>
    <p:sldId id="379" r:id="rId9"/>
    <p:sldId id="257" r:id="rId10"/>
    <p:sldId id="309" r:id="rId11"/>
    <p:sldId id="310" r:id="rId12"/>
    <p:sldId id="311" r:id="rId13"/>
    <p:sldId id="357" r:id="rId14"/>
    <p:sldId id="365" r:id="rId15"/>
    <p:sldId id="366" r:id="rId16"/>
    <p:sldId id="358" r:id="rId17"/>
    <p:sldId id="359" r:id="rId18"/>
    <p:sldId id="360" r:id="rId19"/>
    <p:sldId id="380" r:id="rId20"/>
    <p:sldId id="364" r:id="rId21"/>
    <p:sldId id="312" r:id="rId22"/>
    <p:sldId id="313" r:id="rId23"/>
    <p:sldId id="314" r:id="rId24"/>
    <p:sldId id="369" r:id="rId25"/>
    <p:sldId id="367" r:id="rId26"/>
    <p:sldId id="315" r:id="rId27"/>
    <p:sldId id="352" r:id="rId28"/>
    <p:sldId id="404" r:id="rId2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D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32" d="100"/>
          <a:sy n="132" d="100"/>
        </p:scale>
        <p:origin x="936" y="114"/>
      </p:cViewPr>
      <p:guideLst>
        <p:guide orient="horz" pos="1607"/>
        <p:guide pos="29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E20F7-7B71-4CC9-99A8-3DB9304C28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8155F-725E-4B3A-83B9-3E46A3E182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C105B-ABD9-4C6D-BF6F-D1D0797F3D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A7D2F-06F1-4FB8-B511-D5757C3CDF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25285" y="4054475"/>
            <a:ext cx="21304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zh-CN" altLang="x-none" b="1" dirty="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x-none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北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x-none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京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x-none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x-none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版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zh-CN" altLang="x-none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社</a:t>
            </a:r>
            <a:r>
              <a:rPr kumimoji="0"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kumimoji="0"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525645" y="2981960"/>
            <a:ext cx="438531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Arial" panose="020B0604020202020204" pitchFamily="34" charset="0"/>
              </a:rPr>
              <a:t>幼儿教育心理学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96265" y="1415415"/>
            <a:ext cx="80473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婴儿对形状的知觉很早就表现出明显的偏好，他们喜欢看靶心图、人脸，喜欢看清晰的、活动的、轮廓多的图形，喜欢曲线而不是直线，喜欢看同心圆。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有人认为4岁是图形知觉的敏感期，因此4岁时孩子会表现出对汉字的兴趣，因为汉字也是一种图形。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婴儿对高度的知觉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出现很早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，吉布森的“视崖”实验表明，6个月大的孩子就已经表现出了对一定高度的恐惧。其他学者的研究表明，2-3个月的婴儿就能够感知高度，或者物体距离自己的远近程度。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幼儿对方位的知觉在出生后就表现出来了，他能够依靠听觉确定物体的位置，声音从那边来，眼睛或者头就转向那边。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1115" y="2413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二、幼儿知觉的产生与发展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42595" y="1327785"/>
            <a:ext cx="539623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1.从识记速度看，记得快，但是忘得也快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2.从保存质量看，信息易发生丢失和变异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3.从记忆内容看，以形象记忆为主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4.从记忆的目的性看，以无意记忆为主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5.从记忆方法看，以机械记忆为主，不会使用记忆策略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195" y="5207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三、幼儿记忆的产生与发展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7860" y="4280535"/>
            <a:ext cx="4192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_GB2312" panose="02010609030101010101" charset="-122"/>
                <a:sym typeface="+mn-ea"/>
              </a:rPr>
              <a:t>知识拓展：</a:t>
            </a:r>
            <a:r>
              <a:rPr lang="zh-CN" altLang="en-US" sz="240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_GB2312" panose="02010609030101010101" charset="-122"/>
                <a:sym typeface="+mn-ea"/>
              </a:rPr>
              <a:t>幼儿期健忘</a:t>
            </a:r>
            <a:endParaRPr lang="zh-CN" altLang="en-US" sz="2400" noProof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  <p:pic>
        <p:nvPicPr>
          <p:cNvPr id="50" name="图片 49" descr="62cac351ea318a5ca92fda667b485666"/>
          <p:cNvPicPr>
            <a:picLocks noChangeAspect="1"/>
          </p:cNvPicPr>
          <p:nvPr/>
        </p:nvPicPr>
        <p:blipFill>
          <a:blip r:embed="rId1"/>
          <a:srcRect l="26156" t="21781" r="38542" b="36583"/>
          <a:stretch>
            <a:fillRect/>
          </a:stretch>
        </p:blipFill>
        <p:spPr>
          <a:xfrm>
            <a:off x="6054090" y="1419860"/>
            <a:ext cx="2621280" cy="30918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389" h="3997">
                <a:moveTo>
                  <a:pt x="0" y="0"/>
                </a:moveTo>
                <a:lnTo>
                  <a:pt x="3389" y="0"/>
                </a:lnTo>
                <a:lnTo>
                  <a:pt x="3389" y="3997"/>
                </a:lnTo>
                <a:lnTo>
                  <a:pt x="0" y="3997"/>
                </a:lnTo>
                <a:lnTo>
                  <a:pt x="0" y="0"/>
                </a:lnTo>
                <a:close/>
              </a:path>
            </a:pathLst>
          </a:custGeom>
          <a:effectLst>
            <a:outerShdw blurRad="88900" dist="762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2" grpId="0"/>
      <p:bldP spid="13315" grpId="1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80365" y="1722755"/>
            <a:ext cx="4942205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1.从无意想象向有意想象发展，但仍以无意想象为主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2.从再造想象向创造想象发展，以再造想象为主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3.想象脱离现实，或者与现实混淆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195" y="123825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四、幼儿想象的产生与发展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07990" y="1851660"/>
            <a:ext cx="3086100" cy="2456815"/>
            <a:chOff x="8674" y="2916"/>
            <a:chExt cx="4860" cy="3869"/>
          </a:xfrm>
        </p:grpSpPr>
        <p:pic>
          <p:nvPicPr>
            <p:cNvPr id="1073742852" name="图片 1073742851" descr="儿童创意画-放鞭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74" y="2916"/>
              <a:ext cx="4860" cy="29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9468" y="6205"/>
              <a:ext cx="361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5</a:t>
              </a:r>
              <a:r>
                <a:rPr lang="zh-CN" altLang="en-US"/>
                <a:t>岁儿童画：</a:t>
              </a:r>
              <a:r>
                <a:rPr lang="zh-CN" altLang="en-US"/>
                <a:t>放鞭炮</a:t>
              </a: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82600" y="2219325"/>
            <a:ext cx="4624070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1.从直觉行动思维发展到具体形象思维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8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2.抽象逻辑思维开始萌芽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195" y="195580"/>
            <a:ext cx="4735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en-US" sz="2400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五、幼儿思维的产生与发展</a:t>
            </a:r>
            <a:endParaRPr lang="zh-CN" altLang="en-US" sz="2400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17795" y="1075055"/>
            <a:ext cx="3440430" cy="3978275"/>
            <a:chOff x="8217" y="1693"/>
            <a:chExt cx="5418" cy="6265"/>
          </a:xfrm>
        </p:grpSpPr>
        <p:graphicFrame>
          <p:nvGraphicFramePr>
            <p:cNvPr id="9" name="对象 8"/>
            <p:cNvGraphicFramePr/>
            <p:nvPr/>
          </p:nvGraphicFramePr>
          <p:xfrm>
            <a:off x="8217" y="1693"/>
            <a:ext cx="5419" cy="3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1" imgW="5162550" imgH="3228975" progId="Paint.Picture">
                    <p:embed/>
                  </p:oleObj>
                </mc:Choice>
                <mc:Fallback>
                  <p:oleObj name="" r:id="rId1" imgW="5162550" imgH="3228975" progId="Paint.Picture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217" y="1693"/>
                          <a:ext cx="5419" cy="31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51" y="4848"/>
              <a:ext cx="4885" cy="311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83235" y="1284605"/>
            <a:ext cx="833628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1.无意注意占优势</a:t>
            </a:r>
            <a:endParaRPr lang="en-US" altLang="zh-CN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随着婴儿的成长，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其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神经系统迅速发育，无意注意能力也在不断提高，表现为注意时间延长，注意范围扩大。对有兴趣的事物，1岁半儿童能集中注意5-8分钟，2岁则达到10—12分钟，2岁半能达到10-20分钟。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总的来说，从0-6岁，幼儿的无意注意占优势，无意注意水平随年龄的增长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不断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提高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zh-CN" altLang="en-US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2.有意注意开始发展</a:t>
            </a:r>
            <a:endParaRPr lang="zh-CN" altLang="en-US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zh-CN" altLang="en-US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zh-CN" altLang="en-US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小班幼儿有意注意的水平很低，一般只能集中3-5分钟，中班幼儿的有意注意能维持10分钟，大班幼儿可达到15分钟左右。</a:t>
            </a:r>
            <a:endParaRPr lang="zh-CN" altLang="en-US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9050" y="2413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六、幼儿注意的产生和发展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75615" y="1447165"/>
            <a:ext cx="833628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幼儿有意注意的形成大致经历了三个阶段：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en-US" altLang="zh-CN" sz="2000" b="1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第一阶段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，儿童的注意由成人的言语指令引起和调节。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en-US" altLang="zh-CN" sz="2000" b="1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第二阶段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，儿童通过自言自语控制和调节自己的行为。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en-US" altLang="zh-CN" sz="2000" b="1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第三阶段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，儿童运用内部言语指令控制和调节自己的行为。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由于有意注意需要用事先确定行动目标，需要用意志来克服干扰，集中精力，因此对自控能力较低的幼儿来说，有意注意的总体水平不高，即使到幼儿晚期，有意注意水平与成人相比仍然存在很大差距。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9050" y="2413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六、幼儿注意的产生和发展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2607945" y="1675765"/>
          <a:ext cx="4298315" cy="2722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4581525" imgH="2847975" progId="Paint.Picture">
                  <p:embed/>
                </p:oleObj>
              </mc:Choice>
              <mc:Fallback>
                <p:oleObj name="" r:id="rId1" imgW="4581525" imgH="28479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7945" y="1675765"/>
                        <a:ext cx="4298315" cy="2722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0" y="123825"/>
            <a:ext cx="4192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b="1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知识拓展</a:t>
            </a:r>
            <a:endParaRPr lang="zh-CN" altLang="en-US" sz="3600" b="1" noProof="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/>
        </p:nvSpPr>
        <p:spPr>
          <a:xfrm>
            <a:off x="4979035" y="2715895"/>
            <a:ext cx="4021455" cy="153352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zh-CN" altLang="en-US" sz="32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任务二</a:t>
            </a:r>
            <a:endParaRPr lang="zh-CN" altLang="en-US" sz="3200" b="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幼儿认知能力的培养</a:t>
            </a:r>
            <a:endParaRPr lang="zh-CN" altLang="en-US" sz="3200" b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60000"/>
              </a:lnSpc>
            </a:pPr>
            <a:endParaRPr lang="zh-CN" altLang="en-US" sz="3200" b="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37515" y="1485265"/>
            <a:ext cx="4597400" cy="196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2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1.为幼儿提供充分的感知机会和条件</a:t>
            </a:r>
            <a:endParaRPr lang="en-US" altLang="zh-CN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just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（1）给孩子提供丰富多彩的感知刺激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（2）对孩子的感知能力进行训练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207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一、培养幼儿的感知能力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8425" y="1482090"/>
            <a:ext cx="3503295" cy="31159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315" grpId="0"/>
      <p:bldP spid="133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 bwMode="auto">
          <a:xfrm>
            <a:off x="454025" y="1290955"/>
            <a:ext cx="41090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2.培养幼儿的观察力</a:t>
            </a:r>
            <a:endParaRPr lang="en-US" altLang="zh-CN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（1）激发幼儿的观察兴趣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（2）给幼儿提出明确的观察目标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（3）教幼儿掌握正确的观察方法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（4）帮助幼儿总结观察的结果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2" name="图片 -2147482620" descr="视觉大发现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7845" y="1504950"/>
            <a:ext cx="4373880" cy="3018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5207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一、培养幼儿的感知能力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04745" y="932815"/>
            <a:ext cx="6413500" cy="161861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项目四</a:t>
            </a: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br>
              <a:rPr lang="en-US" altLang="zh-CN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幼儿认知发展特点与教育</a:t>
            </a:r>
            <a:endParaRPr lang="zh-CN" altLang="ko-KR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9275" y="2694305"/>
            <a:ext cx="4248150" cy="76200"/>
          </a:xfrm>
          <a:prstGeom prst="rect">
            <a:avLst/>
          </a:prstGeom>
          <a:solidFill>
            <a:srgbClr val="95D32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8895" y="2820035"/>
            <a:ext cx="4248150" cy="7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1187450" y="1851660"/>
            <a:ext cx="34518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培养幼儿观察力的小游戏</a:t>
            </a:r>
            <a:endParaRPr lang="en-US" altLang="zh-CN" sz="200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1.小动物过家家</a:t>
            </a:r>
            <a:endParaRPr lang="en-US" altLang="zh-CN" sz="200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2.苹果宝宝走丢</a:t>
            </a:r>
            <a:r>
              <a:rPr lang="zh-CN" altLang="en-US" sz="200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啦</a:t>
            </a:r>
            <a:endParaRPr lang="zh-CN" altLang="en-US" sz="200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3.看谁眼睛尖</a:t>
            </a:r>
            <a:endParaRPr lang="zh-CN" altLang="en-US" sz="2000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7945" y="1491615"/>
            <a:ext cx="3138170" cy="313817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0" y="52070"/>
            <a:ext cx="47351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2800" b="1" noProof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课外拓展</a:t>
            </a:r>
            <a:endParaRPr lang="zh-CN" altLang="en-US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9925" y="1339850"/>
            <a:ext cx="7885430" cy="34861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612140" y="1851660"/>
            <a:ext cx="45675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1.帮助幼儿明确记忆目标和对象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2.给幼儿提供生动形象的记忆材料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3.多次重复，强化印象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4.教给幼儿一些记忆的方法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5" name="图片 4" descr="诗配画-春晓"/>
          <p:cNvPicPr>
            <a:picLocks noChangeAspect="1"/>
          </p:cNvPicPr>
          <p:nvPr/>
        </p:nvPicPr>
        <p:blipFill>
          <a:blip r:embed="rId1"/>
          <a:srcRect t="9023"/>
          <a:stretch>
            <a:fillRect/>
          </a:stretch>
        </p:blipFill>
        <p:spPr>
          <a:xfrm>
            <a:off x="4571365" y="1851660"/>
            <a:ext cx="3970655" cy="268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495" y="212090"/>
            <a:ext cx="6492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二、培养幼儿的记忆力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342265" y="1339850"/>
            <a:ext cx="8368665" cy="34861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485775" y="1602740"/>
            <a:ext cx="47866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1.为孩子创造宽松、愉快、无压力的环境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2.扩大幼儿视野，丰富幼儿感性知识和生活经验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3.通过游戏开发儿童的想象力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4.充分利用文学艺术活动发展幼儿的想象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96280" y="1635760"/>
            <a:ext cx="3026410" cy="2705100"/>
            <a:chOff x="9128" y="2576"/>
            <a:chExt cx="4766" cy="4260"/>
          </a:xfrm>
        </p:grpSpPr>
        <p:pic>
          <p:nvPicPr>
            <p:cNvPr id="4" name="图片 -2147482619" descr="水果的家_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28" y="2576"/>
              <a:ext cx="4766" cy="33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0566" y="6256"/>
              <a:ext cx="259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《月亮的家》</a:t>
              </a:r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800" y="217170"/>
            <a:ext cx="6465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三、培养幼儿的想象力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198755" y="1339850"/>
            <a:ext cx="8737600" cy="34861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1113155" y="1922145"/>
            <a:ext cx="43776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1.保护儿童的好奇心和求知欲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2.丰富儿童的知识经验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3.创造合理的问题情境，鼓励幼儿积极探索</a:t>
            </a:r>
            <a:r>
              <a:rPr 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935" y="1542415"/>
            <a:ext cx="2520315" cy="3017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985" y="214630"/>
            <a:ext cx="665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四、培养幼儿的思维能力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593725" y="1304290"/>
            <a:ext cx="7866380" cy="35572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915035" y="1941830"/>
            <a:ext cx="44602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1.培养幼儿的兴趣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2.防止无关干扰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3.养成科学合理的生活习惯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4.利用游戏的方式进行注意力训练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4" name="图片 -2147482618" descr="线条追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1310" y="1483360"/>
            <a:ext cx="2750820" cy="315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0" y="199390"/>
            <a:ext cx="6876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五、培养幼儿的注意力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593725" y="1304290"/>
            <a:ext cx="7866380" cy="35572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315" y="123190"/>
            <a:ext cx="3869690" cy="884555"/>
          </a:xfrm>
        </p:spPr>
        <p:txBody>
          <a:bodyPr/>
          <a:lstStyle/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dirty="0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  <a:cs typeface="黑体" panose="02010609060101010101" charset="-122"/>
              </a:rPr>
              <a:t>课 后 思 考</a:t>
            </a:r>
            <a:endParaRPr lang="zh-CN" altLang="en-US" sz="4800" dirty="0">
              <a:solidFill>
                <a:srgbClr val="FF0000"/>
              </a:solidFill>
              <a:latin typeface="方正舒体" panose="02010601030101010101" charset="-122"/>
              <a:ea typeface="方正舒体" panose="0201060103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565" y="1419860"/>
            <a:ext cx="787717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1.幼儿的感知觉发展有什么特点？举例说明如何培养幼儿的感知能力。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2.幼儿的记忆发展有什么特点？举例说明如何培养幼儿的记忆能力。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3.幼儿的思维发展有什么特点？举例说明如何培养幼儿的思维能力。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4.幼儿的想象力发展有什么特点？举例说明如何培养幼儿的想象力。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5.幼儿的注意发展有什么特点？举例说明如何培养幼儿的注意力。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1795" y="1203325"/>
            <a:ext cx="8270240" cy="291338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0245" y="2715895"/>
            <a:ext cx="13087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1500" b="1" dirty="0">
                <a:ln>
                  <a:noFill/>
                </a:ln>
                <a:solidFill>
                  <a:schemeClr val="accent2"/>
                </a:solidFill>
                <a:latin typeface="字魂21号-不齐素圆体" panose="00000500000000000000" charset="-122"/>
                <a:ea typeface="字魂21号-不齐素圆体" panose="00000500000000000000" charset="-122"/>
                <a:cs typeface="思源黑体 CN Medium" panose="020B0600000000000000" charset="-122"/>
                <a:sym typeface="+mn-ea"/>
              </a:rPr>
              <a:t>欣</a:t>
            </a:r>
            <a:endParaRPr lang="zh-CN" altLang="en-US" sz="11500" b="1" dirty="0">
              <a:ln>
                <a:noFill/>
              </a:ln>
              <a:solidFill>
                <a:schemeClr val="accent2"/>
              </a:solidFill>
              <a:latin typeface="字魂21号-不齐素圆体" panose="00000500000000000000" charset="-122"/>
              <a:ea typeface="字魂21号-不齐素圆体" panose="000005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495" y="1779905"/>
            <a:ext cx="236982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3800" dirty="0">
                <a:ln>
                  <a:noFill/>
                </a:ln>
                <a:solidFill>
                  <a:srgbClr val="FF0000"/>
                </a:solidFill>
                <a:latin typeface="字魂21号-不齐素圆体" panose="00000500000000000000" charset="-122"/>
                <a:ea typeface="字魂21号-不齐素圆体" panose="00000500000000000000" charset="-122"/>
                <a:cs typeface="思源黑体 CN Medium" panose="020B0600000000000000" charset="-122"/>
                <a:sym typeface="+mn-ea"/>
              </a:rPr>
              <a:t>感</a:t>
            </a:r>
            <a:endParaRPr lang="zh-CN" altLang="en-US" sz="13800" dirty="0">
              <a:ln>
                <a:noFill/>
              </a:ln>
              <a:solidFill>
                <a:srgbClr val="FF0000"/>
              </a:solidFill>
              <a:latin typeface="字魂21号-不齐素圆体" panose="00000500000000000000" charset="-122"/>
              <a:ea typeface="字魂21号-不齐素圆体" panose="000005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15920" y="1059815"/>
            <a:ext cx="192722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600" b="1" dirty="0">
                <a:ln>
                  <a:noFill/>
                </a:ln>
                <a:solidFill>
                  <a:schemeClr val="accent5"/>
                </a:solidFill>
                <a:latin typeface="字魂21号-不齐素圆体" panose="00000500000000000000" charset="-122"/>
                <a:ea typeface="字魂21号-不齐素圆体" panose="00000500000000000000" charset="-122"/>
                <a:cs typeface="思源黑体 CN Medium" panose="020B0600000000000000" charset="-122"/>
                <a:sym typeface="+mn-ea"/>
              </a:rPr>
              <a:t>谢</a:t>
            </a:r>
            <a:endParaRPr lang="zh-CN" altLang="en-US" sz="16600" b="1" dirty="0">
              <a:ln>
                <a:noFill/>
              </a:ln>
              <a:solidFill>
                <a:schemeClr val="accent5"/>
              </a:solidFill>
              <a:latin typeface="字魂21号-不齐素圆体" panose="00000500000000000000" charset="-122"/>
              <a:ea typeface="字魂21号-不齐素圆体" panose="000005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52135" y="1563370"/>
            <a:ext cx="15754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16600" dirty="0">
                <a:ln>
                  <a:noFill/>
                </a:ln>
                <a:solidFill>
                  <a:schemeClr val="accent3"/>
                </a:solidFill>
                <a:latin typeface="字魂21号-不齐素圆体" panose="00000500000000000000" charset="-122"/>
                <a:ea typeface="字魂21号-不齐素圆体" panose="00000500000000000000" charset="-122"/>
                <a:cs typeface="思源黑体 CN Medium" panose="020B0600000000000000" charset="-122"/>
                <a:sym typeface="+mn-ea"/>
              </a:rPr>
              <a:t>赏</a:t>
            </a:r>
            <a:endParaRPr lang="zh-CN" altLang="en-US" sz="16600" dirty="0">
              <a:ln>
                <a:noFill/>
              </a:ln>
              <a:solidFill>
                <a:schemeClr val="accent3"/>
              </a:solidFill>
              <a:latin typeface="字魂21号-不齐素圆体" panose="00000500000000000000" charset="-122"/>
              <a:ea typeface="字魂21号-不齐素圆体" panose="000005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340" y="1275715"/>
            <a:ext cx="8215630" cy="359664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  <p:sp>
        <p:nvSpPr>
          <p:cNvPr id="26" name="right-quote-sign_56826"/>
          <p:cNvSpPr>
            <a:spLocks noChangeAspect="1"/>
          </p:cNvSpPr>
          <p:nvPr/>
        </p:nvSpPr>
        <p:spPr bwMode="auto">
          <a:xfrm rot="10800000">
            <a:off x="1043377" y="1707453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sp>
      <p:sp>
        <p:nvSpPr>
          <p:cNvPr id="24" name="quotation-mark_32371"/>
          <p:cNvSpPr>
            <a:spLocks noChangeAspect="1"/>
          </p:cNvSpPr>
          <p:nvPr/>
        </p:nvSpPr>
        <p:spPr bwMode="auto">
          <a:xfrm>
            <a:off x="9783380" y="459098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BF93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7" name="quotation-mark_32371"/>
          <p:cNvSpPr>
            <a:spLocks noChangeAspect="1"/>
          </p:cNvSpPr>
          <p:nvPr/>
        </p:nvSpPr>
        <p:spPr bwMode="auto">
          <a:xfrm>
            <a:off x="9910380" y="471798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BF93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8" name="quotation-mark_32371"/>
          <p:cNvSpPr>
            <a:spLocks noChangeAspect="1"/>
          </p:cNvSpPr>
          <p:nvPr/>
        </p:nvSpPr>
        <p:spPr bwMode="auto">
          <a:xfrm>
            <a:off x="10037380" y="484498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BF93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9" name="quotation-mark_32371"/>
          <p:cNvSpPr>
            <a:spLocks noChangeAspect="1"/>
          </p:cNvSpPr>
          <p:nvPr/>
        </p:nvSpPr>
        <p:spPr bwMode="auto">
          <a:xfrm>
            <a:off x="10164380" y="497198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BF93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1" name="right-quote-sign_56826"/>
          <p:cNvSpPr>
            <a:spLocks noChangeAspect="1"/>
          </p:cNvSpPr>
          <p:nvPr/>
        </p:nvSpPr>
        <p:spPr bwMode="auto">
          <a:xfrm>
            <a:off x="7740722" y="401186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sp>
      <p:sp>
        <p:nvSpPr>
          <p:cNvPr id="13" name="quotation-mark_32371"/>
          <p:cNvSpPr>
            <a:spLocks noChangeAspect="1"/>
          </p:cNvSpPr>
          <p:nvPr/>
        </p:nvSpPr>
        <p:spPr bwMode="auto">
          <a:xfrm>
            <a:off x="10291380" y="5098988"/>
            <a:ext cx="609685" cy="537334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BF93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p>
            <a:endParaRPr lang="zh-CN" altLang="en-US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3992245" y="1365250"/>
            <a:ext cx="3010535" cy="884555"/>
          </a:xfrm>
        </p:spPr>
        <p:txBody>
          <a:bodyPr/>
          <a:p>
            <a:pPr algn="l">
              <a:buClrTx/>
              <a:buSzTx/>
              <a:buFontTx/>
            </a:pPr>
            <a:r>
              <a:rPr lang="en-US" sz="3200" dirty="0"/>
              <a:t> </a:t>
            </a:r>
            <a:r>
              <a:rPr lang="zh-CN" altLang="en-US" sz="40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目   录</a:t>
            </a:r>
            <a:endParaRPr lang="zh-CN" altLang="en-US" sz="4000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gray">
          <a:xfrm>
            <a:off x="2700020" y="2529205"/>
            <a:ext cx="5082540" cy="73723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marR="0" defTabSz="914400" rtl="0">
              <a:lnSpc>
                <a:spcPct val="150000"/>
              </a:lnSpc>
              <a:buClrTx/>
              <a:buSzTx/>
              <a:defRPr/>
            </a:pPr>
            <a:r>
              <a:rPr kumimoji="0" lang="zh-CN" altLang="zh-CN" sz="2800" b="1" kern="1200" cap="none" spc="0" normalizeH="0" baseline="0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任务一</a:t>
            </a:r>
            <a:r>
              <a:rPr kumimoji="0" lang="en-US" altLang="zh-CN" sz="2800" b="1" kern="1200" cap="none" spc="0" normalizeH="0" baseline="0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kumimoji="0" lang="zh-CN" altLang="zh-CN" sz="2800" b="1" kern="1200" cap="none" spc="0" normalizeH="0" baseline="0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幼儿认知的发展特点</a:t>
            </a:r>
            <a:endParaRPr kumimoji="0" lang="zh-CN" altLang="zh-CN" sz="2800" b="1" kern="1200" cap="none" spc="0" normalizeH="0" baseline="0" noProof="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gray">
          <a:xfrm>
            <a:off x="2700020" y="3348990"/>
            <a:ext cx="5274310" cy="73723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800" b="1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任务二</a:t>
            </a:r>
            <a:r>
              <a:rPr lang="en-US" altLang="zh-CN" sz="2800" b="1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altLang="zh-CN" sz="2800" b="1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幼儿认知能力的培养</a:t>
            </a:r>
            <a:endParaRPr lang="zh-CN" altLang="zh-CN" sz="2800" b="1" noProof="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15135" y="131445"/>
            <a:ext cx="7327265" cy="4816475"/>
            <a:chOff x="2551" y="207"/>
            <a:chExt cx="11807" cy="7585"/>
          </a:xfrm>
        </p:grpSpPr>
        <p:sp>
          <p:nvSpPr>
            <p:cNvPr id="7" name="矩形 6"/>
            <p:cNvSpPr/>
            <p:nvPr/>
          </p:nvSpPr>
          <p:spPr>
            <a:xfrm>
              <a:off x="2551" y="207"/>
              <a:ext cx="3422" cy="1008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51" y="1215"/>
              <a:ext cx="11807" cy="6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Text Box 19"/>
            <p:cNvSpPr txBox="1">
              <a:spLocks noChangeArrowheads="1"/>
            </p:cNvSpPr>
            <p:nvPr/>
          </p:nvSpPr>
          <p:spPr bwMode="gray">
            <a:xfrm>
              <a:off x="2618" y="1442"/>
              <a:ext cx="11512" cy="629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p>
              <a:pPr lvl="0" algn="l">
                <a:lnSpc>
                  <a:spcPct val="150000"/>
                </a:lnSpc>
                <a:buClrTx/>
                <a:buSzTx/>
                <a:defRPr/>
              </a:pPr>
              <a:r>
                <a:rPr lang="zh-CN" altLang="zh-CN" sz="2000" b="1" noProof="0" dirty="0">
                  <a:latin typeface="微软雅黑" panose="020B0503020204020204" charset="-122"/>
                  <a:ea typeface="微软雅黑" panose="020B0503020204020204" charset="-122"/>
                  <a:cs typeface="华文中宋" panose="02010600040101010101" charset="-122"/>
                  <a:sym typeface="+mn-ea"/>
                </a:rPr>
                <a:t>知识目标：</a:t>
              </a:r>
              <a:endParaRPr lang="zh-CN" altLang="zh-CN" sz="2000" b="1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  <a:p>
              <a:pPr lvl="0" algn="l">
                <a:lnSpc>
                  <a:spcPct val="130000"/>
                </a:lnSpc>
                <a:buClrTx/>
                <a:buSzTx/>
                <a:defRPr/>
              </a:pPr>
              <a:r>
                <a:rPr lang="en-US" altLang="zh-CN" b="1" noProof="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    </a:t>
              </a: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 1.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掌握幼儿感知觉、记忆、思维、想象等认知过程产生和发展的特点与规律；</a:t>
              </a:r>
              <a:endParaRPr lang="zh-CN" altLang="en-US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  <a:p>
              <a:pPr lvl="0" algn="l">
                <a:lnSpc>
                  <a:spcPct val="130000"/>
                </a:lnSpc>
                <a:buClrTx/>
                <a:buSzTx/>
                <a:defRPr/>
              </a:pP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       2.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了解影响幼儿认知发展的因素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；</a:t>
              </a:r>
              <a:endParaRPr lang="zh-CN" altLang="zh-CN" sz="2000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  <a:p>
              <a:pPr lvl="0" algn="l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zh-CN" sz="2000" b="1" noProof="0" dirty="0">
                  <a:latin typeface="微软雅黑" panose="020B0503020204020204" charset="-122"/>
                  <a:ea typeface="微软雅黑" panose="020B0503020204020204" charset="-122"/>
                  <a:cs typeface="华文中宋" panose="02010600040101010101" charset="-122"/>
                  <a:sym typeface="+mn-ea"/>
                </a:rPr>
                <a:t>技能目标：</a:t>
              </a:r>
              <a:endParaRPr lang="zh-CN" altLang="zh-CN" sz="2000" b="1" noProof="0" dirty="0"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endParaRPr>
            </a:p>
            <a:p>
              <a:pPr lvl="0" algn="l">
                <a:lnSpc>
                  <a:spcPct val="130000"/>
                </a:lnSpc>
                <a:buClrTx/>
                <a:buSzTx/>
                <a:buNone/>
                <a:defRPr/>
              </a:pPr>
              <a:r>
                <a:rPr lang="en-US" altLang="zh-CN" b="1" noProof="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     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能够结合实际列举一些培养幼儿观察力、记忆力、想象力、注意力和思维能力的方法</a:t>
              </a: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。</a:t>
              </a:r>
              <a:endParaRPr lang="en-US" altLang="zh-CN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  <a:p>
              <a:pPr lvl="0" algn="l">
                <a:lnSpc>
                  <a:spcPct val="150000"/>
                </a:lnSpc>
                <a:buClrTx/>
                <a:buSzTx/>
                <a:defRPr/>
              </a:pPr>
              <a:r>
                <a:rPr lang="zh-CN" altLang="zh-CN" sz="2000" b="1" noProof="0" dirty="0">
                  <a:latin typeface="微软雅黑" panose="020B0503020204020204" charset="-122"/>
                  <a:ea typeface="微软雅黑" panose="020B0503020204020204" charset="-122"/>
                  <a:cs typeface="华文中宋" panose="02010600040101010101" charset="-122"/>
                  <a:sym typeface="+mn-ea"/>
                </a:rPr>
                <a:t>素质目标：</a:t>
              </a:r>
              <a:endParaRPr lang="zh-CN" altLang="zh-CN" sz="2000" b="1" noProof="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endParaRPr>
            </a:p>
            <a:p>
              <a:pPr lvl="0" algn="l">
                <a:lnSpc>
                  <a:spcPct val="130000"/>
                </a:lnSpc>
                <a:buClrTx/>
                <a:buSzTx/>
                <a:buNone/>
                <a:defRPr/>
              </a:pPr>
              <a:r>
                <a:rPr lang="en-US" altLang="zh-CN" b="1" noProof="0" dirty="0">
                  <a:latin typeface="华文中宋" panose="02010600040101010101" charset="-122"/>
                  <a:ea typeface="华文中宋" panose="02010600040101010101" charset="-122"/>
                  <a:cs typeface="华文中宋" panose="02010600040101010101" charset="-122"/>
                  <a:sym typeface="+mn-ea"/>
                </a:rPr>
                <a:t>     </a:t>
              </a: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 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形成科学施教的意识，并能够结合实际使用或创造一些培养幼儿认知能力的方法</a:t>
              </a: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。</a:t>
              </a:r>
              <a:endParaRPr lang="en-US" altLang="zh-CN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51" y="308"/>
              <a:ext cx="306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64030" y="1059815"/>
            <a:ext cx="7262495" cy="2879725"/>
            <a:chOff x="2551" y="207"/>
            <a:chExt cx="11807" cy="4813"/>
          </a:xfrm>
        </p:grpSpPr>
        <p:sp>
          <p:nvSpPr>
            <p:cNvPr id="7" name="矩形 6"/>
            <p:cNvSpPr/>
            <p:nvPr/>
          </p:nvSpPr>
          <p:spPr>
            <a:xfrm>
              <a:off x="2551" y="207"/>
              <a:ext cx="3422" cy="1008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51" y="1215"/>
              <a:ext cx="11807" cy="38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Text Box 19"/>
            <p:cNvSpPr txBox="1">
              <a:spLocks noChangeArrowheads="1"/>
            </p:cNvSpPr>
            <p:nvPr/>
          </p:nvSpPr>
          <p:spPr bwMode="gray">
            <a:xfrm>
              <a:off x="2668" y="1469"/>
              <a:ext cx="11512" cy="265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p>
              <a:pPr lvl="0" algn="l">
                <a:lnSpc>
                  <a:spcPct val="180000"/>
                </a:lnSpc>
                <a:buClrTx/>
                <a:buSzTx/>
                <a:defRPr/>
              </a:pP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1. 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幼儿感知觉产生和发展过程中的关键时期与特点。</a:t>
              </a:r>
              <a:endParaRPr lang="zh-CN" altLang="en-US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  <a:p>
              <a:pPr lvl="0" algn="l">
                <a:lnSpc>
                  <a:spcPct val="180000"/>
                </a:lnSpc>
                <a:buClrTx/>
                <a:buSzTx/>
                <a:defRPr/>
              </a:pP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2. 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幼儿记忆、想象、思维和注意发展的特点。</a:t>
              </a:r>
              <a:endParaRPr lang="zh-CN" altLang="en-US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  <a:p>
              <a:pPr lvl="0" algn="l">
                <a:lnSpc>
                  <a:spcPct val="180000"/>
                </a:lnSpc>
                <a:buClrTx/>
                <a:buSzTx/>
                <a:defRPr/>
              </a:pPr>
              <a:r>
                <a:rPr lang="en-US" altLang="zh-CN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3. </a:t>
              </a:r>
              <a:r>
                <a:rPr lang="zh-CN" altLang="en-US" b="1" noProof="0" dirty="0">
                  <a:latin typeface="华文细黑" panose="02010600040101010101" charset="-122"/>
                  <a:ea typeface="华文细黑" panose="02010600040101010101" charset="-122"/>
                  <a:cs typeface="华文细黑" panose="02010600040101010101" charset="-122"/>
                  <a:sym typeface="+mn-ea"/>
                </a:rPr>
                <a:t>培养幼儿观察力、记忆力、想象力、思维能力、注意力的方法。</a:t>
              </a:r>
              <a:endParaRPr lang="zh-CN" altLang="en-US" b="1" noProof="0" dirty="0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51" y="308"/>
              <a:ext cx="3062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知识点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itle 2"/>
          <p:cNvSpPr>
            <a:spLocks noGrp="1"/>
          </p:cNvSpPr>
          <p:nvPr/>
        </p:nvSpPr>
        <p:spPr>
          <a:xfrm>
            <a:off x="4979035" y="2393950"/>
            <a:ext cx="4021455" cy="201866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zh-CN" altLang="en-US" sz="32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任务一</a:t>
            </a:r>
            <a:endParaRPr lang="zh-CN" altLang="en-US" sz="3200" b="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幼儿认知的发展特点</a:t>
            </a:r>
            <a:endParaRPr lang="zh-CN" altLang="en-US" sz="3200" b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60000"/>
              </a:lnSpc>
            </a:pPr>
            <a:endParaRPr lang="zh-CN" altLang="en-US" sz="3200" b="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20395" y="1344295"/>
            <a:ext cx="8011160" cy="3399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zh-CN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1.视觉</a:t>
            </a:r>
            <a:endParaRPr lang="zh-CN" altLang="zh-CN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</a:t>
            </a:r>
            <a:r>
              <a:rPr lang="zh-CN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新生儿出生后即能立即察觉眼前的亮光，还能分辨明暗，但是视觉调节能力和敏感性较差，只能看清较近距离的物体，也能够用眼睛追随移动的物体。</a:t>
            </a:r>
            <a:endParaRPr lang="zh-CN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新生儿看不见彩色，在他们眼里，一切都是黑、白、灰色的。3、4个月的婴儿可分辨彩色和非彩色，并表现出对彩色的视觉偏好。4-8个月的婴儿最喜欢红、橙、黄等暖色，不喜欢蓝、紫等冷色；喜欢明亮的颜色，不喜欢暗淡的颜色。</a:t>
            </a:r>
            <a:endParaRPr lang="zh-CN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just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0-6岁是儿童视觉发展的关键期。3岁前为视觉功能的快速发育期；3-13岁为视觉功能的慢速发育期。</a:t>
            </a:r>
            <a:endParaRPr lang="zh-CN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116" y="123905"/>
            <a:ext cx="4591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一、幼儿感觉的产生与发展</a:t>
            </a:r>
            <a:endParaRPr lang="en-US" altLang="zh-CN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35610" y="1243330"/>
            <a:ext cx="8306435" cy="3696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2.听觉</a:t>
            </a:r>
            <a:endParaRPr lang="en-US" altLang="zh-CN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尚未出生的胎儿就已经有了明显的听觉反应，6个月以上的胎儿对响亮的声音会做出某种动作反应，如翻身、踢腿等。</a:t>
            </a:r>
            <a:endParaRPr lang="en-US" altLang="zh-CN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新生儿不但能听到声音，还能区分声音的高低、强弱、品质和持续时间，新生儿更愿意听女性的声音，对母亲的声音尤其偏爱</a:t>
            </a:r>
            <a:r>
              <a:rPr lang="zh-CN" altLang="en-US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en-US" altLang="zh-CN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儿童对声音有明显的偏好，1-2个月的婴儿已经表现出偏爱乐音而不是噪音，2个月以上的婴儿更喜欢优美舒缓的而不是强烈紧张的音乐</a:t>
            </a:r>
            <a:r>
              <a:rPr lang="zh-CN" altLang="en-US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just" fontAlgn="auto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儿童的听觉敏感性随着年龄的增长而不断提高，一直持续到12-13岁时接近成人的水平。20岁以后，听力就开始下降</a:t>
            </a:r>
            <a:r>
              <a:rPr lang="zh-CN" altLang="en-US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116" y="123905"/>
            <a:ext cx="4591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一、幼儿感觉的产生与发展</a:t>
            </a:r>
            <a:endParaRPr lang="en-US" altLang="zh-CN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243" grpId="0"/>
      <p:bldP spid="1024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2770" y="1298575"/>
            <a:ext cx="815086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2000" b="1" noProof="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3.嗅觉、味觉和皮肤觉</a:t>
            </a:r>
            <a:endParaRPr lang="en-US" altLang="zh-CN" sz="2000" b="1" noProof="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婴儿出生后就能够辨别不同的气味。新生儿能分辨4种气味，出生一周的婴儿已经能够分辨母亲的气味和其他人的气味。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新生儿对糖水会做出吮吸动作，对酸味或苦味的水则做出怪相。婴儿能够分辨1%和2%的糖水，0.2%和0.4%的糖水。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lang="en-US" altLang="zh-CN" sz="2000" noProof="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儿童出生时就有触觉反应。用手指接触新生儿的嘴唇，他会表现出吮吸反射。新生儿触觉最敏感的部位是嘴唇、手掌、手指、脚掌、前额和眼睑。</a:t>
            </a:r>
            <a:endParaRPr lang="en-US" altLang="zh-CN" sz="2000" noProof="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116" y="123905"/>
            <a:ext cx="4591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noProof="0" dirty="0">
                <a:latin typeface="黑体" panose="02010609060101010101" charset="-122"/>
                <a:ea typeface="黑体" panose="02010609060101010101" charset="-122"/>
                <a:cs typeface="仿宋_GB2312" panose="02010609030101010101" charset="-122"/>
                <a:sym typeface="+mn-ea"/>
              </a:rPr>
              <a:t>一、幼儿感觉的产生与发展</a:t>
            </a:r>
            <a:endParaRPr lang="en-US" altLang="zh-CN" sz="2800" b="1" noProof="0" dirty="0">
              <a:latin typeface="黑体" panose="02010609060101010101" charset="-122"/>
              <a:ea typeface="黑体" panose="0201060906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1161415"/>
            <a:ext cx="8576945" cy="384238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 dirty="0">
              <a:latin typeface="Source Han Sans K Medium" panose="020B0600000000000000" pitchFamily="34" charset="-128"/>
              <a:ea typeface="Source Han Sans K Medium" panose="020B0600000000000000" pitchFamily="34" charset="-128"/>
              <a:sym typeface="Source Han Sans K Medium" panose="020B0600000000000000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2682</Words>
  <Application>WPS 演示</Application>
  <PresentationFormat>全屏显示(16:9)</PresentationFormat>
  <Paragraphs>204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Arial</vt:lpstr>
      <vt:lpstr>宋体</vt:lpstr>
      <vt:lpstr>Wingdings</vt:lpstr>
      <vt:lpstr>黑体</vt:lpstr>
      <vt:lpstr>华文中宋</vt:lpstr>
      <vt:lpstr>华文行楷</vt:lpstr>
      <vt:lpstr>微软雅黑</vt:lpstr>
      <vt:lpstr>华文细黑</vt:lpstr>
      <vt:lpstr>仿宋_GB2312</vt:lpstr>
      <vt:lpstr>仿宋</vt:lpstr>
      <vt:lpstr>Source Han Sans K Medium</vt:lpstr>
      <vt:lpstr>Arial Unicode MS</vt:lpstr>
      <vt:lpstr>等线</vt:lpstr>
      <vt:lpstr>方正舒体</vt:lpstr>
      <vt:lpstr>字魂21号-不齐素圆体</vt:lpstr>
      <vt:lpstr>思源黑体 CN Medium</vt:lpstr>
      <vt:lpstr>Malgun Gothic</vt:lpstr>
      <vt:lpstr>MS UI Gothic</vt:lpstr>
      <vt:lpstr>Office Theme</vt:lpstr>
      <vt:lpstr>Custom Design</vt:lpstr>
      <vt:lpstr>Paint.Picture</vt:lpstr>
      <vt:lpstr>Paint.Picture</vt:lpstr>
      <vt:lpstr>PowerPoint 演示文稿</vt:lpstr>
      <vt:lpstr>项目四  幼儿认知发展特点与教育 </vt:lpstr>
      <vt:lpstr> 目   录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演示文稿</vt:lpstr>
      <vt:lpstr> </vt:lpstr>
      <vt:lpstr>PowerPoint 演示文稿</vt:lpstr>
      <vt:lpstr> </vt:lpstr>
      <vt:lpstr>  </vt:lpstr>
      <vt:lpstr>  </vt:lpstr>
      <vt:lpstr>  </vt:lpstr>
      <vt:lpstr>  </vt:lpstr>
      <vt:lpstr>  课 后 思 考</vt:lpstr>
      <vt:lpstr>  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古……月</cp:lastModifiedBy>
  <cp:revision>46</cp:revision>
  <dcterms:created xsi:type="dcterms:W3CDTF">2014-04-01T16:27:00Z</dcterms:created>
  <dcterms:modified xsi:type="dcterms:W3CDTF">2025-08-20T02:14:31Z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2052-12.1.0.22089</vt:lpwstr>
  </property>
  <property fmtid="{D5CDD505-2E9C-101B-9397-08002B2CF9AE}" pid="3" name="ICV">
    <vt:lpwstr>94D88AF826A042D68B2E50AA85E17D28</vt:lpwstr>
  </property>
</Properties>
</file>