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14"/>
  </p:notesMasterIdLst>
  <p:sldIdLst>
    <p:sldId id="440" r:id="rId4"/>
    <p:sldId id="441" r:id="rId5"/>
    <p:sldId id="308" r:id="rId6"/>
    <p:sldId id="443" r:id="rId7"/>
    <p:sldId id="444" r:id="rId8"/>
    <p:sldId id="411" r:id="rId9"/>
    <p:sldId id="314" r:id="rId10"/>
    <p:sldId id="412" r:id="rId11"/>
    <p:sldId id="373" r:id="rId12"/>
    <p:sldId id="315" r:id="rId13"/>
    <p:sldId id="316" r:id="rId15"/>
    <p:sldId id="413" r:id="rId16"/>
    <p:sldId id="318" r:id="rId17"/>
    <p:sldId id="319" r:id="rId18"/>
    <p:sldId id="320" r:id="rId19"/>
    <p:sldId id="321" r:id="rId20"/>
    <p:sldId id="395" r:id="rId21"/>
    <p:sldId id="322" r:id="rId22"/>
    <p:sldId id="350" r:id="rId23"/>
    <p:sldId id="351" r:id="rId24"/>
    <p:sldId id="356" r:id="rId25"/>
    <p:sldId id="414" r:id="rId26"/>
    <p:sldId id="352" r:id="rId27"/>
    <p:sldId id="353" r:id="rId28"/>
    <p:sldId id="360" r:id="rId29"/>
    <p:sldId id="361" r:id="rId30"/>
    <p:sldId id="362" r:id="rId31"/>
    <p:sldId id="415" r:id="rId32"/>
    <p:sldId id="365" r:id="rId33"/>
    <p:sldId id="367" r:id="rId34"/>
    <p:sldId id="368" r:id="rId35"/>
    <p:sldId id="369" r:id="rId36"/>
    <p:sldId id="370" r:id="rId37"/>
    <p:sldId id="442" r:id="rId38"/>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74"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D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59" d="100"/>
          <a:sy n="159" d="100"/>
        </p:scale>
        <p:origin x="264" y="126"/>
      </p:cViewPr>
      <p:guideLst>
        <p:guide orient="horz" pos="1574"/>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notesMaster" Target="notesMasters/notes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4E20F7-7B71-4CC9-99A8-3DB9304C287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8155F-725E-4B3A-83B9-3E46A3E182F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63937D59-5EDB-4C39-B697-625748F703B6}"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63937D59-5EDB-4C39-B697-625748F703B6}"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937D59-5EDB-4C39-B697-625748F703B6}"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0"/>
            <a:ext cx="8496944"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1979712" y="987574"/>
            <a:ext cx="6912768"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1990056" y="1664245"/>
            <a:ext cx="6912768"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1" y="841773"/>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1" y="2701529"/>
            <a:ext cx="6858000" cy="1241822"/>
          </a:xfrm>
        </p:spPr>
        <p:txBody>
          <a:bodyPr/>
          <a:lstStyle>
            <a:lvl1pPr marL="0" indent="0" algn="ctr">
              <a:buNone/>
              <a:defRPr sz="1800"/>
            </a:lvl1pPr>
            <a:lvl2pPr marL="342900" indent="0" algn="ctr">
              <a:buNone/>
              <a:defRPr sz="1500"/>
            </a:lvl2pPr>
            <a:lvl3pPr marL="685165" indent="0" algn="ctr">
              <a:buNone/>
              <a:defRPr sz="1350"/>
            </a:lvl3pPr>
            <a:lvl4pPr marL="1028065" indent="0" algn="ctr">
              <a:buNone/>
              <a:defRPr sz="1200"/>
            </a:lvl4pPr>
            <a:lvl5pPr marL="1370965" indent="0" algn="ctr">
              <a:buNone/>
              <a:defRPr sz="1200"/>
            </a:lvl5pPr>
            <a:lvl6pPr marL="1713865" indent="0" algn="ctr">
              <a:buNone/>
              <a:defRPr sz="1200"/>
            </a:lvl6pPr>
            <a:lvl7pPr marL="2056130" indent="0" algn="ctr">
              <a:buNone/>
              <a:defRPr sz="1200"/>
            </a:lvl7pPr>
            <a:lvl8pPr marL="2399030" indent="0" algn="ctr">
              <a:buNone/>
              <a:defRPr sz="1200"/>
            </a:lvl8pPr>
            <a:lvl9pPr marL="274193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7BC105B-ABD9-4C6D-BF6F-D1D0797F3DD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A7D2F-06F1-4FB8-B511-D5757C3CDF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ctr" defTabSz="914400" rtl="0" eaLnBrk="1" latinLnBrk="1" hangingPunct="1">
        <a:spcBef>
          <a:spcPct val="0"/>
        </a:spcBef>
        <a:buNone/>
        <a:defRPr sz="36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3937D59-5EDB-4C39-B697-625748F703B6}" type="datetimeFigureOut">
              <a:rPr lang="en-US" smtClean="0"/>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0F31DC1F-5561-484E-AB46-68C682854F61}"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tags" Target="../tags/tag6.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25285" y="4054475"/>
            <a:ext cx="2130425" cy="645160"/>
          </a:xfrm>
          <a:prstGeom prst="rect">
            <a:avLst/>
          </a:prstGeom>
          <a:noFill/>
        </p:spPr>
        <p:txBody>
          <a:bodyPr wrap="square">
            <a:spAutoFit/>
          </a:bodyPr>
          <a:lstStyle/>
          <a:p>
            <a:pPr algn="ctr"/>
            <a:endParaRPr lang="zh-CN" altLang="x-none" b="1" dirty="0">
              <a:latin typeface="黑体" panose="02010609060101010101" charset="-122"/>
              <a:ea typeface="黑体" panose="02010609060101010101" charset="-122"/>
            </a:endParaRPr>
          </a:p>
          <a:p>
            <a:pPr algn="ctr"/>
            <a:r>
              <a:rPr lang="zh-CN" altLang="x-none" b="1" dirty="0">
                <a:latin typeface="华文中宋" panose="02010600040101010101" charset="-122"/>
                <a:ea typeface="华文中宋" panose="02010600040101010101" charset="-122"/>
                <a:cs typeface="华文中宋" panose="02010600040101010101" charset="-122"/>
                <a:sym typeface="+mn-ea"/>
              </a:rPr>
              <a:t>北</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京</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出</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版</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社</a:t>
            </a:r>
            <a:r>
              <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t> </a:t>
            </a:r>
            <a:endPar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endParaRPr>
          </a:p>
        </p:txBody>
      </p:sp>
      <p:sp>
        <p:nvSpPr>
          <p:cNvPr id="5" name="TextBox 1"/>
          <p:cNvSpPr txBox="1">
            <a:spLocks noChangeArrowheads="1"/>
          </p:cNvSpPr>
          <p:nvPr/>
        </p:nvSpPr>
        <p:spPr bwMode="auto">
          <a:xfrm>
            <a:off x="4525645" y="2981960"/>
            <a:ext cx="4385310" cy="768350"/>
          </a:xfrm>
          <a:prstGeom prst="rect">
            <a:avLst/>
          </a:prstGeom>
          <a:noFill/>
          <a:ln w="9525">
            <a:noFill/>
            <a:miter lim="800000"/>
          </a:ln>
        </p:spPr>
        <p:txBody>
          <a:bodyPr wrap="square">
            <a:spAutoFit/>
          </a:bodyPr>
          <a:lstStyle/>
          <a:p>
            <a:pPr algn="r"/>
            <a:r>
              <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rPr>
              <a:t>幼儿教育心理学</a:t>
            </a:r>
            <a:endPar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bwMode="auto">
          <a:xfrm>
            <a:off x="907415" y="1395730"/>
            <a:ext cx="7328535" cy="617220"/>
          </a:xfrm>
          <a:prstGeom prst="rect">
            <a:avLst/>
          </a:prstGeom>
          <a:noFill/>
        </p:spPr>
        <p:txBody>
          <a:bodyPr wrap="square" rtlCol="0">
            <a:spAutoFit/>
          </a:bodyPr>
          <a:lstStyle/>
          <a:p>
            <a:pPr lvl="0" algn="l">
              <a:lnSpc>
                <a:spcPct val="19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endParaRPr lang="en-US" altLang="zh-CN" noProof="0" dirty="0">
              <a:latin typeface="仿宋_GB2312" panose="02010609030101010101" charset="-122"/>
              <a:ea typeface="仿宋_GB2312" panose="02010609030101010101" charset="-122"/>
              <a:cs typeface="仿宋_GB2312" panose="02010609030101010101" charset="-122"/>
              <a:sym typeface="+mn-ea"/>
            </a:endParaRPr>
          </a:p>
        </p:txBody>
      </p:sp>
      <p:sp>
        <p:nvSpPr>
          <p:cNvPr id="13319" name="TextBox 5"/>
          <p:cNvSpPr txBox="1">
            <a:spLocks noChangeArrowheads="1"/>
          </p:cNvSpPr>
          <p:nvPr/>
        </p:nvSpPr>
        <p:spPr bwMode="auto">
          <a:xfrm>
            <a:off x="360045" y="1652270"/>
            <a:ext cx="4584065" cy="2353310"/>
          </a:xfrm>
          <a:prstGeom prst="rect">
            <a:avLst/>
          </a:prstGeom>
          <a:noFill/>
          <a:ln w="9525">
            <a:noFill/>
            <a:miter lim="800000"/>
          </a:ln>
        </p:spPr>
        <p:txBody>
          <a:bodyPr wrap="square">
            <a:spAutoFit/>
          </a:bodyPr>
          <a:lstStyle/>
          <a:p>
            <a:pPr marR="0" algn="just" defTabSz="914400" eaLnBrk="1" hangingPunct="1">
              <a:lnSpc>
                <a:spcPct val="150000"/>
              </a:lnSpc>
              <a:buClrTx/>
              <a:buSzTx/>
              <a:buFontTx/>
              <a:defRPr/>
            </a:pPr>
            <a:r>
              <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rPr>
              <a:t>（一）家庭因素</a:t>
            </a:r>
            <a:endPar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endParaRPr>
          </a:p>
          <a:p>
            <a:pPr marR="0" algn="just" defTabSz="914400" eaLnBrk="1" hangingPunct="1">
              <a:lnSpc>
                <a:spcPct val="150000"/>
              </a:lnSpc>
              <a:buClrTx/>
              <a:buSzTx/>
              <a:buFontTx/>
              <a:defRPr/>
            </a:pPr>
            <a:r>
              <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rPr>
              <a:t>（二）学校因素</a:t>
            </a:r>
            <a:endPar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endParaRPr>
          </a:p>
          <a:p>
            <a:pPr marR="0" algn="just" defTabSz="914400" eaLnBrk="1" hangingPunct="1">
              <a:lnSpc>
                <a:spcPct val="150000"/>
              </a:lnSpc>
              <a:buClrTx/>
              <a:buSzTx/>
              <a:buFontTx/>
              <a:defRPr/>
            </a:pPr>
            <a:r>
              <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rPr>
              <a:t>（三）社会因素</a:t>
            </a:r>
            <a:endPar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endParaRPr>
          </a:p>
          <a:p>
            <a:pPr marR="0" algn="just" defTabSz="914400" eaLnBrk="1" hangingPunct="1">
              <a:lnSpc>
                <a:spcPct val="150000"/>
              </a:lnSpc>
              <a:buClrTx/>
              <a:buSzTx/>
              <a:buFontTx/>
              <a:defRPr/>
            </a:pPr>
            <a:r>
              <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rPr>
              <a:t>（四）文化差异因素（性别角色认同）</a:t>
            </a:r>
            <a:endPar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endParaRPr>
          </a:p>
          <a:p>
            <a:pPr marR="0" defTabSz="914400" eaLnBrk="1" hangingPunct="1">
              <a:lnSpc>
                <a:spcPct val="150000"/>
              </a:lnSpc>
              <a:buClrTx/>
              <a:buSzTx/>
              <a:buFontTx/>
              <a:defRPr/>
            </a:pPr>
            <a:r>
              <a:rPr kumimoji="0" lang="en-US" altLang="zh-CN" kern="1200" cap="none" spc="0" normalizeH="0" baseline="0" noProof="0" dirty="0">
                <a:latin typeface="仿宋" panose="02010609060101010101" charset="-122"/>
                <a:ea typeface="仿宋" panose="02010609060101010101" charset="-122"/>
                <a:cs typeface="仿宋" panose="02010609060101010101" charset="-122"/>
              </a:rPr>
              <a:t> </a:t>
            </a:r>
            <a:endParaRPr kumimoji="0" lang="zh-CN" altLang="en-US" sz="2400" kern="1200" cap="none" spc="0" normalizeH="0" baseline="0" noProof="0" dirty="0">
              <a:latin typeface="Arial" panose="020B0604020202020204" pitchFamily="34" charset="0"/>
              <a:ea typeface="宋体" panose="02010600030101010101" pitchFamily="2" charset="-122"/>
              <a:cs typeface="+mn-cs"/>
            </a:endParaRPr>
          </a:p>
        </p:txBody>
      </p:sp>
      <p:sp>
        <p:nvSpPr>
          <p:cNvPr id="4" name="文本框 3"/>
          <p:cNvSpPr txBox="1"/>
          <p:nvPr/>
        </p:nvSpPr>
        <p:spPr>
          <a:xfrm>
            <a:off x="23495" y="240665"/>
            <a:ext cx="6564630" cy="521970"/>
          </a:xfrm>
          <a:prstGeom prst="rect">
            <a:avLst/>
          </a:prstGeom>
          <a:noFill/>
        </p:spPr>
        <p:txBody>
          <a:bodyPr wrap="square" rtlCol="0">
            <a:spAutoFit/>
          </a:bodyPr>
          <a:p>
            <a:pPr algn="just"/>
            <a:r>
              <a:rPr lang="zh-CN" altLang="zh-CN" sz="2800" b="1" noProof="0" dirty="0">
                <a:latin typeface="黑体" panose="02010609060101010101" charset="-122"/>
                <a:ea typeface="黑体" panose="02010609060101010101" charset="-122"/>
                <a:cs typeface="仿宋" panose="02010609060101010101" charset="-122"/>
                <a:sym typeface="+mn-ea"/>
              </a:rPr>
              <a:t>四、影响幼儿社会能力发展的因素</a:t>
            </a:r>
            <a:endParaRPr lang="zh-CN" altLang="en-US" sz="2800">
              <a:latin typeface="黑体" panose="02010609060101010101" charset="-122"/>
              <a:ea typeface="黑体" panose="02010609060101010101" charset="-122"/>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15" name="椭圆形标注 14"/>
          <p:cNvSpPr/>
          <p:nvPr/>
        </p:nvSpPr>
        <p:spPr>
          <a:xfrm rot="300000">
            <a:off x="5159375" y="2042795"/>
            <a:ext cx="3373120" cy="2062480"/>
          </a:xfrm>
          <a:prstGeom prst="wedgeEllipseCallout">
            <a:avLst/>
          </a:prstGeom>
          <a:blipFill dpi="0" rotWithShape="1">
            <a:blip r:embed="rId1"/>
            <a:srcRect/>
            <a:stretch>
              <a:fillRect/>
            </a:stretch>
          </a:blipFill>
          <a:ln w="920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9"/>
                                        </p:tgtEl>
                                        <p:attrNameLst>
                                          <p:attrName>style.visibility</p:attrName>
                                        </p:attrNameLst>
                                      </p:cBhvr>
                                      <p:to>
                                        <p:strVal val="visible"/>
                                      </p:to>
                                    </p:set>
                                    <p:animEffect transition="in" filter="wipe(up)">
                                      <p:cBhvr>
                                        <p:cTn id="12" dur="500"/>
                                        <p:tgtEl>
                                          <p:spTgt spid="13319"/>
                                        </p:tgtEl>
                                      </p:cBhvr>
                                    </p:animEffect>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1000" fill="hold"/>
                                        <p:tgtEl>
                                          <p:spTgt spid="15"/>
                                        </p:tgtEl>
                                        <p:attrNameLst>
                                          <p:attrName>ppt_w</p:attrName>
                                        </p:attrNameLst>
                                      </p:cBhvr>
                                      <p:tavLst>
                                        <p:tav tm="0">
                                          <p:val>
                                            <p:strVal val="#ppt_w*0.70"/>
                                          </p:val>
                                        </p:tav>
                                        <p:tav tm="100000">
                                          <p:val>
                                            <p:strVal val="#ppt_w"/>
                                          </p:val>
                                        </p:tav>
                                      </p:tavLst>
                                    </p:anim>
                                    <p:anim calcmode="lin" valueType="num">
                                      <p:cBhvr>
                                        <p:cTn id="17" dur="1000" fill="hold"/>
                                        <p:tgtEl>
                                          <p:spTgt spid="15"/>
                                        </p:tgtEl>
                                        <p:attrNameLst>
                                          <p:attrName>ppt_h</p:attrName>
                                        </p:attrNameLst>
                                      </p:cBhvr>
                                      <p:tavLst>
                                        <p:tav tm="0">
                                          <p:val>
                                            <p:strVal val="#ppt_h"/>
                                          </p:val>
                                        </p:tav>
                                        <p:tav tm="100000">
                                          <p:val>
                                            <p:strVal val="#ppt_h"/>
                                          </p:val>
                                        </p:tav>
                                      </p:tavLst>
                                    </p:anim>
                                    <p:animEffect transition="in" filter="fade">
                                      <p:cBhvr>
                                        <p:cTn id="1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4" grpId="0"/>
      <p:bldP spid="4" grpId="1"/>
      <p:bldP spid="133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9" name="TextBox 5"/>
          <p:cNvSpPr txBox="1">
            <a:spLocks noChangeArrowheads="1"/>
          </p:cNvSpPr>
          <p:nvPr/>
        </p:nvSpPr>
        <p:spPr bwMode="auto">
          <a:xfrm>
            <a:off x="390525" y="1449070"/>
            <a:ext cx="5956935" cy="3291840"/>
          </a:xfrm>
          <a:prstGeom prst="rect">
            <a:avLst/>
          </a:prstGeom>
          <a:noFill/>
          <a:ln w="9525">
            <a:noFill/>
            <a:miter lim="800000"/>
          </a:ln>
        </p:spPr>
        <p:txBody>
          <a:bodyPr wrap="square">
            <a:spAutoFit/>
          </a:bodyPr>
          <a:lstStyle/>
          <a:p>
            <a:pPr marR="0" defTabSz="914400" fontAlgn="auto">
              <a:lnSpc>
                <a:spcPct val="130000"/>
              </a:lnSpc>
              <a:buClrTx/>
              <a:buSzTx/>
              <a:buFontTx/>
              <a:defRPr/>
            </a:pPr>
            <a:r>
              <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rPr>
              <a:t>（一）创设适宜的社交环境</a:t>
            </a:r>
            <a:r>
              <a:rPr kumimoji="0" lang="en-US" altLang="zh-CN" sz="2000" b="1" kern="1200" cap="none" spc="0" normalizeH="0" baseline="0" noProof="0" dirty="0">
                <a:latin typeface="仿宋" panose="02010609060101010101" charset="-122"/>
                <a:ea typeface="仿宋" panose="02010609060101010101" charset="-122"/>
                <a:cs typeface="仿宋" panose="02010609060101010101" charset="-122"/>
              </a:rPr>
              <a:t> </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defTabSz="914400" fontAlgn="auto">
              <a:lnSpc>
                <a:spcPct val="130000"/>
              </a:lnSpc>
              <a:buClrTx/>
              <a:buSzTx/>
              <a:buFontTx/>
              <a:defRPr/>
            </a:pPr>
            <a:r>
              <a:rPr kumimoji="0" lang="en-US" altLang="zh-CN" sz="2000" kern="1200" cap="none" spc="0" normalizeH="0" baseline="0" noProof="0" dirty="0">
                <a:latin typeface="仿宋" panose="02010609060101010101" charset="-122"/>
                <a:ea typeface="仿宋" panose="02010609060101010101" charset="-122"/>
                <a:cs typeface="仿宋" panose="02010609060101010101" charset="-122"/>
              </a:rPr>
              <a:t>    </a:t>
            </a:r>
            <a:r>
              <a:rPr kumimoji="0" lang="en-US"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rPr>
              <a:t>1.</a:t>
            </a:r>
            <a:r>
              <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rPr>
              <a:t>时间保证。</a:t>
            </a:r>
            <a:endPar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endParaRPr>
          </a:p>
          <a:p>
            <a:pPr marR="0" defTabSz="914400" fontAlgn="auto">
              <a:lnSpc>
                <a:spcPct val="130000"/>
              </a:lnSpc>
              <a:buClrTx/>
              <a:buSzTx/>
              <a:buFontTx/>
              <a:defRPr/>
            </a:pPr>
            <a:r>
              <a:rPr kumimoji="0" lang="en-US"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rPr>
              <a:t>    2.</a:t>
            </a:r>
            <a:r>
              <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rPr>
              <a:t>空间适度。</a:t>
            </a:r>
            <a:endPar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endParaRPr>
          </a:p>
          <a:p>
            <a:pPr marR="0" defTabSz="914400" fontAlgn="auto">
              <a:lnSpc>
                <a:spcPct val="130000"/>
              </a:lnSpc>
              <a:buClrTx/>
              <a:buSzTx/>
              <a:buFontTx/>
              <a:defRPr/>
            </a:pPr>
            <a:r>
              <a:rPr kumimoji="0" lang="en-US"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rPr>
              <a:t>    3.</a:t>
            </a:r>
            <a:r>
              <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rPr>
              <a:t>鼓励交往。</a:t>
            </a:r>
            <a:endPar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endParaRPr>
          </a:p>
          <a:p>
            <a:pPr marR="0" defTabSz="914400" fontAlgn="auto">
              <a:lnSpc>
                <a:spcPct val="130000"/>
              </a:lnSpc>
              <a:buClrTx/>
              <a:buSzTx/>
              <a:buFontTx/>
              <a:defRPr/>
            </a:pPr>
            <a:r>
              <a:rPr kumimoji="0" lang="en-US"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rPr>
              <a:t>    4.</a:t>
            </a:r>
            <a:r>
              <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rPr>
              <a:t>家园合作。</a:t>
            </a:r>
            <a:endParaRPr kumimoji="0" lang="zh-CN" altLang="zh-CN" sz="2000" b="1" kern="1200" cap="none" spc="0" normalizeH="0" baseline="0" noProof="0" dirty="0">
              <a:solidFill>
                <a:srgbClr val="0070C0"/>
              </a:solidFill>
              <a:latin typeface="仿宋" panose="02010609060101010101" charset="-122"/>
              <a:ea typeface="仿宋" panose="02010609060101010101" charset="-122"/>
              <a:cs typeface="仿宋" panose="02010609060101010101" charset="-122"/>
            </a:endParaRPr>
          </a:p>
          <a:p>
            <a:pPr marR="0" defTabSz="914400" fontAlgn="auto">
              <a:lnSpc>
                <a:spcPct val="130000"/>
              </a:lnSpc>
              <a:buClrTx/>
              <a:buSzTx/>
              <a:buFontTx/>
              <a:defRPr/>
            </a:pPr>
            <a:r>
              <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rPr>
              <a:t>（二）加强移情能力训练</a:t>
            </a:r>
            <a:endPar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endParaRPr>
          </a:p>
          <a:p>
            <a:pPr marR="0" defTabSz="914400" fontAlgn="auto">
              <a:lnSpc>
                <a:spcPct val="130000"/>
              </a:lnSpc>
              <a:buClrTx/>
              <a:buSzTx/>
              <a:buFontTx/>
              <a:defRPr/>
            </a:pPr>
            <a:r>
              <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rPr>
              <a:t>（三）丰富角色游戏的经验</a:t>
            </a:r>
            <a:endPar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endParaRPr>
          </a:p>
          <a:p>
            <a:pPr marR="0" defTabSz="914400" fontAlgn="auto">
              <a:lnSpc>
                <a:spcPct val="130000"/>
              </a:lnSpc>
              <a:buClrTx/>
              <a:buSzTx/>
              <a:buFontTx/>
              <a:defRPr/>
            </a:pPr>
            <a:r>
              <a:rPr kumimoji="0" lang="zh-CN" altLang="zh-CN" sz="2000" b="1" kern="1200" cap="none" spc="0" normalizeH="0" baseline="0" noProof="0" dirty="0">
                <a:latin typeface="仿宋" panose="02010609060101010101" charset="-122"/>
                <a:ea typeface="仿宋" panose="02010609060101010101" charset="-122"/>
                <a:cs typeface="仿宋" panose="02010609060101010101" charset="-122"/>
              </a:rPr>
              <a:t>（四）巧用幼儿争执、冲突、矛盾、告状等契机</a:t>
            </a:r>
            <a:endParaRPr kumimoji="0" lang="zh-CN" altLang="en-US" sz="2000" b="1" kern="1200" cap="none" spc="0" normalizeH="0" baseline="0" noProof="0" dirty="0">
              <a:latin typeface="仿宋" panose="02010609060101010101" charset="-122"/>
              <a:ea typeface="仿宋" panose="02010609060101010101" charset="-122"/>
              <a:cs typeface="仿宋" panose="02010609060101010101" charset="-122"/>
            </a:endParaRPr>
          </a:p>
        </p:txBody>
      </p:sp>
      <p:sp>
        <p:nvSpPr>
          <p:cNvPr id="2" name="文本框 1"/>
          <p:cNvSpPr txBox="1"/>
          <p:nvPr/>
        </p:nvSpPr>
        <p:spPr>
          <a:xfrm>
            <a:off x="-27940" y="171450"/>
            <a:ext cx="6688455" cy="521970"/>
          </a:xfrm>
          <a:prstGeom prst="rect">
            <a:avLst/>
          </a:prstGeom>
          <a:noFill/>
        </p:spPr>
        <p:txBody>
          <a:bodyPr wrap="square" rtlCol="0">
            <a:spAutoFit/>
          </a:bodyPr>
          <a:p>
            <a:r>
              <a:rPr lang="zh-CN" altLang="zh-CN" sz="2800" b="1" noProof="0" dirty="0">
                <a:latin typeface="黑体" panose="02010609060101010101" charset="-122"/>
                <a:ea typeface="黑体" panose="02010609060101010101" charset="-122"/>
                <a:cs typeface="仿宋" panose="02010609060101010101" charset="-122"/>
                <a:sym typeface="+mn-ea"/>
              </a:rPr>
              <a:t>五、培养幼儿社会能力的主要策略</a:t>
            </a:r>
            <a:endParaRPr lang="zh-CN" altLang="en-US" sz="2800">
              <a:latin typeface="黑体" panose="02010609060101010101" charset="-122"/>
              <a:ea typeface="黑体" panose="02010609060101010101" charset="-122"/>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grpSp>
        <p:nvGrpSpPr>
          <p:cNvPr id="5" name="组合 4"/>
          <p:cNvGrpSpPr/>
          <p:nvPr/>
        </p:nvGrpSpPr>
        <p:grpSpPr>
          <a:xfrm>
            <a:off x="5619115" y="1685290"/>
            <a:ext cx="2513330" cy="2491740"/>
            <a:chOff x="5891621" y="2267313"/>
            <a:chExt cx="1090749" cy="1201783"/>
          </a:xfrm>
        </p:grpSpPr>
        <p:sp>
          <p:nvSpPr>
            <p:cNvPr id="13" name="MH_Other_4"/>
            <p:cNvSpPr/>
            <p:nvPr>
              <p:custDataLst>
                <p:tags r:id="rId1"/>
              </p:custDataLst>
            </p:nvPr>
          </p:nvSpPr>
          <p:spPr>
            <a:xfrm>
              <a:off x="5891621" y="2267313"/>
              <a:ext cx="1090749" cy="1201783"/>
            </a:xfrm>
            <a:prstGeom prst="rect">
              <a:avLst/>
            </a:prstGeom>
            <a:solidFill>
              <a:srgbClr val="FFFFFF"/>
            </a:solidFill>
            <a:ln w="3175">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4" name="MH_Picture_3"/>
            <p:cNvSpPr/>
            <p:nvPr>
              <p:custDataLst>
                <p:tags r:id="rId2"/>
              </p:custDataLst>
            </p:nvPr>
          </p:nvSpPr>
          <p:spPr>
            <a:xfrm>
              <a:off x="5936984" y="2312963"/>
              <a:ext cx="1000023" cy="1110482"/>
            </a:xfrm>
            <a:prstGeom prst="rect">
              <a:avLst/>
            </a:prstGeom>
            <a:blipFill dpi="0" rotWithShape="1">
              <a:blip r:embed="rId3"/>
              <a:srcRect/>
              <a:stretch>
                <a:fillRect b="-1336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9"/>
                                        </p:tgtEl>
                                        <p:attrNameLst>
                                          <p:attrName>style.visibility</p:attrName>
                                        </p:attrNameLst>
                                      </p:cBhvr>
                                      <p:to>
                                        <p:strVal val="visible"/>
                                      </p:to>
                                    </p:set>
                                    <p:animEffect transition="in" filter="wipe(up)">
                                      <p:cBhvr>
                                        <p:cTn id="12" dur="500"/>
                                        <p:tgtEl>
                                          <p:spTgt spid="13319"/>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3319" grpId="0"/>
      <p:bldP spid="1331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4563745" y="2928620"/>
            <a:ext cx="4531995" cy="1476375"/>
          </a:xfrm>
          <a:prstGeom prst="rect">
            <a:avLst/>
          </a:prstGeom>
          <a:noFill/>
          <a:ln w="9525">
            <a:noFill/>
            <a:miter lim="800000"/>
          </a:ln>
        </p:spPr>
        <p:txBody>
          <a:bodyPr wrap="square">
            <a:spAutoFit/>
          </a:bodyPr>
          <a:p>
            <a:pPr algn="ctr">
              <a:lnSpc>
                <a:spcPct val="150000"/>
              </a:lnSpc>
            </a:pPr>
            <a:r>
              <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任务二  </a:t>
            </a:r>
            <a:endPar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algn="ctr">
              <a:lnSpc>
                <a:spcPct val="150000"/>
              </a:lnSpc>
            </a:pPr>
            <a:r>
              <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幼儿的同伴关系</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bwMode="auto">
          <a:xfrm>
            <a:off x="251460" y="1360170"/>
            <a:ext cx="8545195" cy="3322955"/>
          </a:xfrm>
          <a:prstGeom prst="rect">
            <a:avLst/>
          </a:prstGeom>
          <a:noFill/>
        </p:spPr>
        <p:txBody>
          <a:bodyPr wrap="square" rtlCol="0">
            <a:spAutoFit/>
          </a:bodyPr>
          <a:lstStyle/>
          <a:p>
            <a:pPr marR="0" indent="612140" algn="just" defTabSz="914400" eaLnBrk="1" hangingPunct="1">
              <a:lnSpc>
                <a:spcPct val="150000"/>
              </a:lnSpc>
              <a:buClrTx/>
              <a:buSzTx/>
              <a:buFontTx/>
              <a:defRPr/>
            </a:pPr>
            <a:r>
              <a:rPr lang="zh-CN" altLang="zh-CN" sz="2000" noProof="0" dirty="0">
                <a:latin typeface="仿宋" panose="02010609060101010101" charset="-122"/>
                <a:ea typeface="仿宋" panose="02010609060101010101" charset="-122"/>
                <a:cs typeface="仿宋" panose="02010609060101010101" charset="-122"/>
                <a:sym typeface="+mn-ea"/>
              </a:rPr>
              <a:t>同伴是指儿童与之相处的具有相近的社会认知能力的人。同伴关系是指年龄相同或相近的儿童之间的一种共同活动并相互协作的关系，或者主要指同龄人间或心理发展水平相当的个体间在交往过程中建立和发展起来的一种人际关系。儿童在发展过程中要形成不同性质的人际关系，这些关系之间有交互作用，且对儿童的社会化有不同的意义。</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612140" algn="just" defTabSz="914400" eaLnBrk="1" hangingPunct="1">
              <a:lnSpc>
                <a:spcPct val="150000"/>
              </a:lnSpc>
              <a:buClrTx/>
              <a:buSzTx/>
              <a:buFontTx/>
              <a:defRPr/>
            </a:pPr>
            <a:r>
              <a:rPr lang="zh-CN" altLang="zh-CN" sz="2000" noProof="0" dirty="0">
                <a:latin typeface="仿宋" panose="02010609060101010101" charset="-122"/>
                <a:ea typeface="仿宋" panose="02010609060101010101" charset="-122"/>
                <a:cs typeface="仿宋" panose="02010609060101010101" charset="-122"/>
                <a:sym typeface="+mn-ea"/>
              </a:rPr>
              <a:t>哈吐普（</a:t>
            </a:r>
            <a:r>
              <a:rPr lang="en-US" altLang="zh-CN" sz="2000" noProof="0" dirty="0" err="1">
                <a:latin typeface="仿宋" panose="02010609060101010101" charset="-122"/>
                <a:ea typeface="仿宋" panose="02010609060101010101" charset="-122"/>
                <a:cs typeface="仿宋" panose="02010609060101010101" charset="-122"/>
                <a:sym typeface="+mn-ea"/>
              </a:rPr>
              <a:t>Hartup</a:t>
            </a:r>
            <a:r>
              <a:rPr lang="zh-CN" altLang="zh-CN" sz="2000" noProof="0" dirty="0">
                <a:latin typeface="仿宋" panose="02010609060101010101" charset="-122"/>
                <a:ea typeface="仿宋" panose="02010609060101010101" charset="-122"/>
                <a:cs typeface="仿宋" panose="02010609060101010101" charset="-122"/>
                <a:sym typeface="+mn-ea"/>
              </a:rPr>
              <a:t>）认为幼儿之间的同伴关系是一种自由、平等、互惠的人际关系。这种关系在社会化过程中对儿童的影响更为强烈、更为广泛。</a:t>
            </a:r>
            <a:endParaRPr lang="en-US" altLang="zh-CN" sz="2000" noProof="0" dirty="0">
              <a:latin typeface="仿宋" panose="02010609060101010101" charset="-122"/>
              <a:ea typeface="仿宋" panose="02010609060101010101" charset="-122"/>
              <a:cs typeface="仿宋" panose="02010609060101010101" charset="-122"/>
              <a:sym typeface="+mn-ea"/>
            </a:endParaRPr>
          </a:p>
        </p:txBody>
      </p:sp>
      <p:sp>
        <p:nvSpPr>
          <p:cNvPr id="5" name="文本框 4"/>
          <p:cNvSpPr txBox="1"/>
          <p:nvPr/>
        </p:nvSpPr>
        <p:spPr bwMode="auto">
          <a:xfrm>
            <a:off x="0" y="267335"/>
            <a:ext cx="5080000" cy="521970"/>
          </a:xfrm>
          <a:prstGeom prst="rect">
            <a:avLst/>
          </a:prstGeom>
          <a:noFill/>
        </p:spPr>
        <p:txBody>
          <a:bodyPr wrap="square" rtlCol="0">
            <a:spAutoFit/>
          </a:bodyPr>
          <a:p>
            <a:pPr marL="0" marR="0" lvl="0" indent="0" algn="just" defTabSz="914400" rtl="0" eaLnBrk="1" fontAlgn="base" latinLnBrk="0" hangingPunct="1">
              <a:lnSpc>
                <a:spcPct val="100000"/>
              </a:lnSpc>
              <a:spcBef>
                <a:spcPct val="0"/>
              </a:spcBef>
              <a:spcAft>
                <a:spcPct val="0"/>
              </a:spcAft>
              <a:buClrTx/>
              <a:buSzTx/>
              <a:buFontTx/>
              <a:buNone/>
              <a:defRPr/>
            </a:pPr>
            <a:r>
              <a:rPr lang="zh-CN" altLang="zh-CN" sz="2800" b="1" noProof="0" dirty="0">
                <a:ln>
                  <a:noFill/>
                </a:ln>
                <a:effectLst/>
                <a:uLnTx/>
                <a:uFillTx/>
                <a:latin typeface="黑体" panose="02010609060101010101" charset="-122"/>
                <a:ea typeface="黑体" panose="02010609060101010101" charset="-122"/>
                <a:sym typeface="+mn-ea"/>
              </a:rPr>
              <a:t>一、幼儿同伴关系的含义</a:t>
            </a:r>
            <a:endParaRPr lang="en-US" altLang="zh-CN" sz="2800"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bwMode="auto">
          <a:xfrm>
            <a:off x="0" y="267335"/>
            <a:ext cx="5080000" cy="478155"/>
          </a:xfrm>
          <a:prstGeom prst="rect">
            <a:avLst/>
          </a:prstGeom>
          <a:noFill/>
        </p:spPr>
        <p:txBody>
          <a:bodyPr wrap="square" rtlCol="0">
            <a:spAutoFit/>
          </a:bodyPr>
          <a:lstStyle/>
          <a:p>
            <a:pPr algn="just">
              <a:lnSpc>
                <a:spcPct val="90000"/>
              </a:lnSpc>
              <a:buClrTx/>
              <a:buSzTx/>
              <a:buFontTx/>
            </a:pPr>
            <a:r>
              <a:rPr lang="zh-CN" altLang="zh-CN" sz="2800" b="1" noProof="0" dirty="0">
                <a:ln>
                  <a:noFill/>
                </a:ln>
                <a:effectLst/>
                <a:uLnTx/>
                <a:uFillTx/>
                <a:latin typeface="黑体" panose="02010609060101010101" charset="-122"/>
                <a:ea typeface="黑体" panose="02010609060101010101" charset="-122"/>
                <a:sym typeface="+mn-ea"/>
              </a:rPr>
              <a:t>二、同伴关系的功能</a:t>
            </a:r>
            <a:endParaRPr lang="en-US" altLang="zh-CN" sz="2800" noProof="0" dirty="0">
              <a:latin typeface="黑体" panose="02010609060101010101" charset="-122"/>
              <a:ea typeface="黑体" panose="02010609060101010101" charset="-122"/>
              <a:cs typeface="仿宋_GB2312" panose="02010609030101010101" charset="-122"/>
              <a:sym typeface="+mn-ea"/>
            </a:endParaRPr>
          </a:p>
        </p:txBody>
      </p:sp>
      <p:sp>
        <p:nvSpPr>
          <p:cNvPr id="5" name="文本框 4"/>
          <p:cNvSpPr txBox="1"/>
          <p:nvPr/>
        </p:nvSpPr>
        <p:spPr>
          <a:xfrm>
            <a:off x="2881630" y="1306195"/>
            <a:ext cx="6003925" cy="3322955"/>
          </a:xfrm>
          <a:prstGeom prst="rect">
            <a:avLst/>
          </a:prstGeom>
          <a:noFill/>
        </p:spPr>
        <p:txBody>
          <a:bodyPr wrap="square" rtlCol="0" anchor="t">
            <a:spAutoFit/>
          </a:bodyPr>
          <a:lstStyle/>
          <a:p>
            <a:pPr marL="0" lvl="0" indent="611505" algn="just" eaLnBrk="1" hangingPunct="1">
              <a:lnSpc>
                <a:spcPct val="150000"/>
              </a:lnSpc>
              <a:spcBef>
                <a:spcPct val="0"/>
              </a:spcBef>
              <a:buNone/>
            </a:pPr>
            <a:r>
              <a:rPr lang="zh-CN" altLang="zh-CN" sz="2000" b="1" dirty="0">
                <a:solidFill>
                  <a:srgbClr val="0070C0"/>
                </a:solidFill>
                <a:latin typeface="仿宋" panose="02010609060101010101" charset="-122"/>
                <a:ea typeface="仿宋" panose="02010609060101010101" charset="-122"/>
                <a:sym typeface="+mn-ea"/>
              </a:rPr>
              <a:t>首先</a:t>
            </a:r>
            <a:r>
              <a:rPr lang="zh-CN" altLang="zh-CN" sz="2000" dirty="0">
                <a:latin typeface="仿宋" panose="02010609060101010101" charset="-122"/>
                <a:ea typeface="仿宋" panose="02010609060101010101" charset="-122"/>
                <a:sym typeface="+mn-ea"/>
              </a:rPr>
              <a:t>，</a:t>
            </a:r>
            <a:r>
              <a:rPr lang="zh-CN" altLang="zh-CN" sz="2000" dirty="0">
                <a:solidFill>
                  <a:schemeClr val="tx1"/>
                </a:solidFill>
                <a:latin typeface="仿宋" panose="02010609060101010101" charset="-122"/>
                <a:ea typeface="仿宋" panose="02010609060101010101" charset="-122"/>
                <a:sym typeface="+mn-ea"/>
              </a:rPr>
              <a:t>良好的同伴关系</a:t>
            </a:r>
            <a:r>
              <a:rPr lang="zh-CN" altLang="zh-CN" sz="2000" dirty="0">
                <a:latin typeface="仿宋" panose="02010609060101010101" charset="-122"/>
                <a:ea typeface="仿宋" panose="02010609060101010101" charset="-122"/>
                <a:sym typeface="+mn-ea"/>
              </a:rPr>
              <a:t>有助于幼儿获得必要的社会技能。</a:t>
            </a:r>
            <a:endParaRPr lang="zh-CN" altLang="zh-CN" sz="2000" dirty="0">
              <a:latin typeface="仿宋" panose="02010609060101010101" charset="-122"/>
              <a:ea typeface="仿宋" panose="02010609060101010101" charset="-122"/>
            </a:endParaRPr>
          </a:p>
          <a:p>
            <a:pPr marL="0" lvl="0" indent="611505" algn="just" eaLnBrk="1" hangingPunct="1">
              <a:lnSpc>
                <a:spcPct val="150000"/>
              </a:lnSpc>
              <a:spcBef>
                <a:spcPct val="0"/>
              </a:spcBef>
              <a:buNone/>
            </a:pPr>
            <a:r>
              <a:rPr lang="zh-CN" altLang="zh-CN" sz="2000" b="1" dirty="0">
                <a:solidFill>
                  <a:srgbClr val="0070C0"/>
                </a:solidFill>
                <a:latin typeface="仿宋" panose="02010609060101010101" charset="-122"/>
                <a:ea typeface="仿宋" panose="02010609060101010101" charset="-122"/>
                <a:sym typeface="+mn-ea"/>
              </a:rPr>
              <a:t>第二</a:t>
            </a:r>
            <a:r>
              <a:rPr lang="zh-CN" altLang="zh-CN" sz="2000" dirty="0">
                <a:latin typeface="仿宋" panose="02010609060101010101" charset="-122"/>
                <a:ea typeface="仿宋" panose="02010609060101010101" charset="-122"/>
                <a:sym typeface="+mn-ea"/>
              </a:rPr>
              <a:t>，同伴关系是使幼儿获得安全感、归属感和社会支持的重要源泉，有利于情绪的社会化，有利于培养幼儿对环境进行积极探索的精神。</a:t>
            </a:r>
            <a:endParaRPr lang="zh-CN" altLang="zh-CN" sz="2000" dirty="0">
              <a:latin typeface="仿宋" panose="02010609060101010101" charset="-122"/>
              <a:ea typeface="仿宋" panose="02010609060101010101" charset="-122"/>
            </a:endParaRPr>
          </a:p>
          <a:p>
            <a:pPr marL="0" lvl="0" indent="611505" algn="just" eaLnBrk="1" hangingPunct="1">
              <a:lnSpc>
                <a:spcPct val="150000"/>
              </a:lnSpc>
              <a:spcBef>
                <a:spcPct val="0"/>
              </a:spcBef>
              <a:buNone/>
            </a:pPr>
            <a:r>
              <a:rPr lang="zh-CN" altLang="zh-CN" sz="2000" b="1" dirty="0">
                <a:solidFill>
                  <a:srgbClr val="0070C0"/>
                </a:solidFill>
                <a:latin typeface="仿宋" panose="02010609060101010101" charset="-122"/>
                <a:ea typeface="仿宋" panose="02010609060101010101" charset="-122"/>
                <a:sym typeface="+mn-ea"/>
              </a:rPr>
              <a:t>第三</a:t>
            </a:r>
            <a:r>
              <a:rPr lang="zh-CN" altLang="zh-CN" sz="2000" dirty="0">
                <a:latin typeface="仿宋" panose="02010609060101010101" charset="-122"/>
                <a:ea typeface="仿宋" panose="02010609060101010101" charset="-122"/>
                <a:sym typeface="+mn-ea"/>
              </a:rPr>
              <a:t>，同伴交往经验有利于幼儿自我概念和人格的发展。</a:t>
            </a:r>
            <a:endParaRPr lang="zh-CN" altLang="en-US" sz="2000">
              <a:latin typeface="仿宋" panose="02010609060101010101" charset="-122"/>
              <a:ea typeface="仿宋" panose="02010609060101010101" charset="-122"/>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5363" y="1707680"/>
            <a:ext cx="2548734" cy="25375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2000"/>
                                        <p:tgtEl>
                                          <p:spTgt spid="15"/>
                                        </p:tgtEl>
                                      </p:cBhvr>
                                    </p:animEffect>
                                  </p:childTnLst>
                                </p:cTn>
                              </p:par>
                            </p:childTnLst>
                          </p:cTn>
                        </p:par>
                        <p:par>
                          <p:cTn id="13" fill="hold">
                            <p:stCondLst>
                              <p:cond delay="2500"/>
                            </p:stCondLst>
                            <p:childTnLst>
                              <p:par>
                                <p:cTn id="14" presetID="22"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27355" y="1310640"/>
            <a:ext cx="8335645" cy="3322955"/>
          </a:xfrm>
          <a:prstGeom prst="rect">
            <a:avLst/>
          </a:prstGeom>
          <a:noFill/>
        </p:spPr>
        <p:txBody>
          <a:bodyPr wrap="square" rtlCol="0" anchor="t">
            <a:spAutoFit/>
          </a:bodyPr>
          <a:lstStyle/>
          <a:p>
            <a:pPr marL="0" lvl="0" indent="611505" algn="just" eaLnBrk="1" hangingPunct="1">
              <a:lnSpc>
                <a:spcPct val="150000"/>
              </a:lnSpc>
              <a:spcBef>
                <a:spcPct val="0"/>
              </a:spcBef>
              <a:buNone/>
            </a:pPr>
            <a:r>
              <a:rPr lang="zh-CN" altLang="zh-CN" sz="2000" dirty="0">
                <a:latin typeface="仿宋" panose="02010609060101010101" charset="-122"/>
                <a:ea typeface="仿宋" panose="02010609060101010101" charset="-122"/>
                <a:sym typeface="+mn-ea"/>
              </a:rPr>
              <a:t>总之，健康的同伴关系是和睦相处，互助友爱，这样幼儿会乐观、积极、合作、帮助、分享、友爱。相反若幼儿相互攻击、猜疑、排斥，幼儿就容易产生独占、攻击、粗暴的行为，或者出现胆怯、孤独、不合群等行为，必然会影响幼儿身体、心理和社会性的发展。许多成年问题行为者追溯童年期往往都有早期不良的同伴关系，有的遭受挫折后逐渐形成退缩、孤僻的个性；有的是盲目模仿、帮派交往，最后导致品行障碍和违法犯罪。可见，为幼儿创设一个良好的同伴关系集体是非常之重要。</a:t>
            </a:r>
            <a:endParaRPr lang="zh-CN" altLang="en-US" sz="2000">
              <a:latin typeface="仿宋" panose="02010609060101010101" charset="-122"/>
              <a:ea typeface="仿宋" panose="02010609060101010101" charset="-122"/>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100" name="文本框 99"/>
          <p:cNvSpPr txBox="1"/>
          <p:nvPr/>
        </p:nvSpPr>
        <p:spPr bwMode="auto">
          <a:xfrm>
            <a:off x="0" y="267335"/>
            <a:ext cx="5080000" cy="478155"/>
          </a:xfrm>
          <a:prstGeom prst="rect">
            <a:avLst/>
          </a:prstGeom>
          <a:noFill/>
        </p:spPr>
        <p:txBody>
          <a:bodyPr wrap="square" rtlCol="0">
            <a:spAutoFit/>
          </a:bodyPr>
          <a:p>
            <a:pPr algn="just">
              <a:lnSpc>
                <a:spcPct val="90000"/>
              </a:lnSpc>
              <a:buClrTx/>
              <a:buSzTx/>
              <a:buFontTx/>
            </a:pPr>
            <a:r>
              <a:rPr lang="zh-CN" altLang="zh-CN" sz="2800" b="1" noProof="0" dirty="0">
                <a:ln>
                  <a:noFill/>
                </a:ln>
                <a:effectLst/>
                <a:uLnTx/>
                <a:uFillTx/>
                <a:latin typeface="黑体" panose="02010609060101010101" charset="-122"/>
                <a:ea typeface="黑体" panose="02010609060101010101" charset="-122"/>
                <a:sym typeface="+mn-ea"/>
              </a:rPr>
              <a:t>二、同伴关系的功能</a:t>
            </a:r>
            <a:endParaRPr lang="en-US" altLang="zh-CN" sz="2800"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bwMode="auto">
          <a:xfrm>
            <a:off x="0" y="267970"/>
            <a:ext cx="5080000" cy="478155"/>
          </a:xfrm>
          <a:prstGeom prst="rect">
            <a:avLst/>
          </a:prstGeom>
          <a:noFill/>
        </p:spPr>
        <p:txBody>
          <a:bodyPr wrap="square" rtlCol="0">
            <a:spAutoFit/>
          </a:bodyPr>
          <a:lstStyle/>
          <a:p>
            <a:pPr algn="just">
              <a:lnSpc>
                <a:spcPct val="90000"/>
              </a:lnSpc>
              <a:buClrTx/>
              <a:buSzTx/>
              <a:buFontTx/>
            </a:pPr>
            <a:r>
              <a:rPr lang="zh-CN" altLang="zh-CN" sz="2800" b="1" noProof="0" dirty="0">
                <a:ln>
                  <a:noFill/>
                </a:ln>
                <a:effectLst/>
                <a:uLnTx/>
                <a:uFillTx/>
                <a:latin typeface="黑体" panose="02010609060101010101" charset="-122"/>
                <a:ea typeface="黑体" panose="02010609060101010101" charset="-122"/>
                <a:sym typeface="+mn-ea"/>
              </a:rPr>
              <a:t>三、幼儿同伴关系的类型</a:t>
            </a:r>
            <a:endParaRPr lang="zh-CN" altLang="zh-CN" sz="2800" b="1" noProof="0" dirty="0">
              <a:ln>
                <a:noFill/>
              </a:ln>
              <a:effectLst/>
              <a:uLnTx/>
              <a:uFillTx/>
              <a:latin typeface="黑体" panose="02010609060101010101" charset="-122"/>
              <a:ea typeface="黑体" panose="02010609060101010101" charset="-122"/>
              <a:cs typeface="仿宋_GB2312" panose="02010609030101010101" charset="-122"/>
              <a:sym typeface="+mn-ea"/>
            </a:endParaRPr>
          </a:p>
        </p:txBody>
      </p:sp>
      <p:sp>
        <p:nvSpPr>
          <p:cNvPr id="2" name="文本框 1"/>
          <p:cNvSpPr txBox="1"/>
          <p:nvPr/>
        </p:nvSpPr>
        <p:spPr bwMode="auto">
          <a:xfrm>
            <a:off x="397510" y="1315085"/>
            <a:ext cx="8232140" cy="2861310"/>
          </a:xfrm>
          <a:prstGeom prst="rect">
            <a:avLst/>
          </a:prstGeom>
          <a:noFill/>
        </p:spPr>
        <p:txBody>
          <a:bodyPr wrap="square" rtlCol="0">
            <a:spAutoFit/>
          </a:bodyPr>
          <a:lstStyle/>
          <a:p>
            <a:pPr marR="0" indent="612140" algn="just" defTabSz="914400" eaLnBrk="1" hangingPunct="1">
              <a:lnSpc>
                <a:spcPct val="150000"/>
              </a:lnSpc>
              <a:buClrTx/>
              <a:buSzTx/>
              <a:buFontTx/>
              <a:defRPr/>
            </a:pPr>
            <a:r>
              <a:rPr lang="zh-CN" altLang="zh-CN" sz="2000" noProof="0" dirty="0">
                <a:latin typeface="仿宋" panose="02010609060101010101" charset="-122"/>
                <a:ea typeface="仿宋" panose="02010609060101010101" charset="-122"/>
                <a:cs typeface="仿宋" panose="02010609060101010101" charset="-122"/>
                <a:sym typeface="+mn-ea"/>
              </a:rPr>
              <a:t>考依等（</a:t>
            </a:r>
            <a:r>
              <a:rPr lang="en-US" altLang="zh-CN" sz="2000" noProof="0" dirty="0" err="1">
                <a:latin typeface="仿宋" panose="02010609060101010101" charset="-122"/>
                <a:ea typeface="仿宋" panose="02010609060101010101" charset="-122"/>
                <a:cs typeface="仿宋" panose="02010609060101010101" charset="-122"/>
                <a:sym typeface="+mn-ea"/>
              </a:rPr>
              <a:t>Coie</a:t>
            </a:r>
            <a:r>
              <a:rPr lang="en-US" altLang="zh-CN" sz="2000" noProof="0" dirty="0">
                <a:latin typeface="仿宋" panose="02010609060101010101" charset="-122"/>
                <a:ea typeface="仿宋" panose="02010609060101010101" charset="-122"/>
                <a:cs typeface="仿宋" panose="02010609060101010101" charset="-122"/>
                <a:sym typeface="+mn-ea"/>
              </a:rPr>
              <a:t> et al,1982</a:t>
            </a:r>
            <a:r>
              <a:rPr lang="zh-CN" altLang="zh-CN" sz="2000" noProof="0" dirty="0">
                <a:latin typeface="仿宋" panose="02010609060101010101" charset="-122"/>
                <a:ea typeface="仿宋" panose="02010609060101010101" charset="-122"/>
                <a:cs typeface="仿宋" panose="02010609060101010101" charset="-122"/>
                <a:sym typeface="+mn-ea"/>
              </a:rPr>
              <a:t>）依据幼儿在同伴中被接纳的情况，可以将幼儿分成五种类型：</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612140" algn="just" defTabSz="914400" eaLnBrk="1" hangingPunct="1">
              <a:lnSpc>
                <a:spcPct val="150000"/>
              </a:lnSpc>
              <a:buClrTx/>
              <a:buSzTx/>
              <a:buFontTx/>
              <a:defRPr/>
            </a:pP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1</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．受欢迎型</a:t>
            </a:r>
            <a:r>
              <a:rPr lang="zh-CN" altLang="zh-CN" sz="2000" noProof="0" dirty="0">
                <a:latin typeface="仿宋" panose="02010609060101010101" charset="-122"/>
                <a:ea typeface="仿宋" panose="02010609060101010101" charset="-122"/>
                <a:cs typeface="仿宋" panose="02010609060101010101" charset="-122"/>
                <a:sym typeface="+mn-ea"/>
              </a:rPr>
              <a:t>：指获得许多同伴积极的提名或评定的幼儿，即被多数同伴喜欢的幼儿。这类幼儿喜欢与人交往，在交往中积极主动，并表现出友好、积极的交往行为，因而被大多数同伴所接纳、喜爱。他们在同伴中的地位较高，具有较强的影响力。</a:t>
            </a:r>
            <a:endParaRPr lang="zh-CN" altLang="en-US" sz="2000" noProof="0" dirty="0">
              <a:latin typeface="仿宋" panose="02010609060101010101" charset="-122"/>
              <a:ea typeface="仿宋" panose="02010609060101010101" charset="-122"/>
              <a:cs typeface="仿宋" panose="02010609060101010101" charset="-122"/>
              <a:sym typeface="+mn-ea"/>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440690" y="1382395"/>
            <a:ext cx="8354695" cy="3322955"/>
          </a:xfrm>
          <a:prstGeom prst="rect">
            <a:avLst/>
          </a:prstGeom>
          <a:noFill/>
        </p:spPr>
        <p:txBody>
          <a:bodyPr wrap="square" rtlCol="0">
            <a:spAutoFit/>
          </a:bodyPr>
          <a:lstStyle/>
          <a:p>
            <a:pPr marR="0" indent="612140" algn="just" defTabSz="914400" eaLnBrk="1" hangingPunct="1">
              <a:lnSpc>
                <a:spcPct val="150000"/>
              </a:lnSpc>
              <a:buClrTx/>
              <a:buSzTx/>
              <a:buFontTx/>
              <a:defRPr/>
            </a:pPr>
            <a:r>
              <a:rPr altLang="zh-CN" sz="2000" b="1" noProof="0" dirty="0">
                <a:solidFill>
                  <a:srgbClr val="0070C0"/>
                </a:solidFill>
                <a:latin typeface="仿宋" panose="02010609060101010101" charset="-122"/>
                <a:ea typeface="仿宋" panose="02010609060101010101" charset="-122"/>
                <a:cs typeface="仿宋" panose="02010609060101010101" charset="-122"/>
                <a:sym typeface="+mn-ea"/>
              </a:rPr>
              <a:t>2．被拒绝型</a:t>
            </a:r>
            <a:r>
              <a:rPr altLang="zh-CN" sz="2000" noProof="0" dirty="0">
                <a:latin typeface="仿宋" panose="02010609060101010101" charset="-122"/>
                <a:ea typeface="仿宋" panose="02010609060101010101" charset="-122"/>
                <a:cs typeface="仿宋" panose="02010609060101010101" charset="-122"/>
                <a:sym typeface="+mn-ea"/>
              </a:rPr>
              <a:t>：指多数同伴都不喜欢的幼儿。他们往往被排斥在同伴群体之外，社交能力比较差。他们在交往中活跃、主动，但常常表现出不友好的交往方式，如强行加入其他小朋友的活动、抢玩具、大声叫喊、喜欢推搡等，由于他们的攻击性行为较多，友好行为较少，因此，被大多数幼儿拒绝。</a:t>
            </a:r>
            <a:endParaRPr altLang="zh-CN" sz="2000" noProof="0" dirty="0">
              <a:latin typeface="仿宋" panose="02010609060101010101" charset="-122"/>
              <a:ea typeface="仿宋" panose="02010609060101010101" charset="-122"/>
              <a:cs typeface="仿宋" panose="02010609060101010101" charset="-122"/>
              <a:sym typeface="+mn-ea"/>
            </a:endParaRPr>
          </a:p>
          <a:p>
            <a:pPr marR="0" indent="612140" algn="just" defTabSz="914400" eaLnBrk="1" hangingPunct="1">
              <a:lnSpc>
                <a:spcPct val="150000"/>
              </a:lnSpc>
              <a:buClrTx/>
              <a:buSzTx/>
              <a:buFontTx/>
              <a:defRPr/>
            </a:pPr>
            <a:r>
              <a:rPr altLang="zh-CN" sz="2000" b="1" noProof="0" dirty="0">
                <a:solidFill>
                  <a:srgbClr val="0070C0"/>
                </a:solidFill>
                <a:latin typeface="仿宋" panose="02010609060101010101" charset="-122"/>
                <a:ea typeface="仿宋" panose="02010609060101010101" charset="-122"/>
                <a:cs typeface="仿宋" panose="02010609060101010101" charset="-122"/>
                <a:sym typeface="+mn-ea"/>
              </a:rPr>
              <a:t>3．矛盾型</a:t>
            </a:r>
            <a:r>
              <a:rPr altLang="zh-CN" sz="2000" noProof="0" dirty="0">
                <a:latin typeface="仿宋" panose="02010609060101010101" charset="-122"/>
                <a:ea typeface="仿宋" panose="02010609060101010101" charset="-122"/>
                <a:cs typeface="仿宋" panose="02010609060101010101" charset="-122"/>
                <a:sym typeface="+mn-ea"/>
              </a:rPr>
              <a:t>：指那些被某些同伴喜爱，同时又被其他一些同伴看作具有破坏性而不被喜欢的儿童。</a:t>
            </a:r>
            <a:endParaRPr altLang="zh-CN" sz="2000" noProof="0" dirty="0">
              <a:latin typeface="仿宋" panose="02010609060101010101" charset="-122"/>
              <a:ea typeface="仿宋" panose="02010609060101010101" charset="-122"/>
              <a:cs typeface="仿宋" panose="02010609060101010101" charset="-122"/>
              <a:sym typeface="+mn-ea"/>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100" name="文本框 99"/>
          <p:cNvSpPr txBox="1"/>
          <p:nvPr/>
        </p:nvSpPr>
        <p:spPr bwMode="auto">
          <a:xfrm>
            <a:off x="0" y="267970"/>
            <a:ext cx="5080000" cy="478155"/>
          </a:xfrm>
          <a:prstGeom prst="rect">
            <a:avLst/>
          </a:prstGeom>
          <a:noFill/>
        </p:spPr>
        <p:txBody>
          <a:bodyPr wrap="square" rtlCol="0">
            <a:spAutoFit/>
          </a:bodyPr>
          <a:p>
            <a:pPr algn="just">
              <a:lnSpc>
                <a:spcPct val="90000"/>
              </a:lnSpc>
              <a:buClrTx/>
              <a:buSzTx/>
              <a:buFontTx/>
            </a:pPr>
            <a:r>
              <a:rPr lang="zh-CN" altLang="zh-CN" sz="2800" b="1" noProof="0" dirty="0">
                <a:ln>
                  <a:noFill/>
                </a:ln>
                <a:effectLst/>
                <a:uLnTx/>
                <a:uFillTx/>
                <a:latin typeface="黑体" panose="02010609060101010101" charset="-122"/>
                <a:ea typeface="黑体" panose="02010609060101010101" charset="-122"/>
                <a:sym typeface="+mn-ea"/>
              </a:rPr>
              <a:t>三、幼儿同伴关系的类型</a:t>
            </a:r>
            <a:endParaRPr lang="zh-CN" altLang="zh-CN" sz="2800" b="1" noProof="0" dirty="0">
              <a:ln>
                <a:noFill/>
              </a:ln>
              <a:effectLst/>
              <a:uLnTx/>
              <a:uFillTx/>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368935" y="1310640"/>
            <a:ext cx="8354695" cy="3322955"/>
          </a:xfrm>
          <a:prstGeom prst="rect">
            <a:avLst/>
          </a:prstGeom>
          <a:noFill/>
        </p:spPr>
        <p:txBody>
          <a:bodyPr wrap="square" rtlCol="0">
            <a:spAutoFit/>
          </a:bodyPr>
          <a:lstStyle/>
          <a:p>
            <a:pPr marR="0" indent="612140" algn="just" defTabSz="914400" eaLnBrk="1" hangingPunct="1">
              <a:lnSpc>
                <a:spcPct val="150000"/>
              </a:lnSpc>
              <a:buClrTx/>
              <a:buSzTx/>
              <a:buFontTx/>
              <a:defRPr/>
            </a:pP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4</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．被忽视型</a:t>
            </a:r>
            <a:r>
              <a:rPr lang="zh-CN" altLang="zh-CN" sz="2000" noProof="0" dirty="0">
                <a:latin typeface="仿宋" panose="02010609060101010101" charset="-122"/>
                <a:ea typeface="仿宋" panose="02010609060101010101" charset="-122"/>
                <a:cs typeface="仿宋" panose="02010609060101010101" charset="-122"/>
                <a:sym typeface="+mn-ea"/>
              </a:rPr>
              <a:t>：指那些被提名（包括正提名和负提名）很少的幼儿。他们不喜欢交往，常常独处或一个人活动，在交往中表现得退缩或畏缩，他们对同伴很少有友好、合作行为，同时也很少有不友好、侵犯性行为。</a:t>
            </a:r>
            <a:endParaRPr kumimoji="0" lang="zh-CN" altLang="zh-CN" sz="2000" kern="1200" cap="none" spc="0" normalizeH="0" baseline="0" noProof="0" dirty="0">
              <a:latin typeface="仿宋" panose="02010609060101010101" charset="-122"/>
              <a:ea typeface="仿宋" panose="02010609060101010101" charset="-122"/>
              <a:cs typeface="仿宋" panose="02010609060101010101" charset="-122"/>
            </a:endParaRPr>
          </a:p>
          <a:p>
            <a:pPr marR="0" indent="612140" algn="just" defTabSz="914400" eaLnBrk="1" hangingPunct="1">
              <a:lnSpc>
                <a:spcPct val="150000"/>
              </a:lnSpc>
              <a:buClrTx/>
              <a:buSzTx/>
              <a:buFontTx/>
              <a:defRPr/>
            </a:pPr>
            <a:r>
              <a:rPr lang="en-US" altLang="zh-CN" sz="2000" b="1" noProof="0" dirty="0">
                <a:solidFill>
                  <a:srgbClr val="0070C0"/>
                </a:solidFill>
                <a:latin typeface="仿宋" panose="02010609060101010101" charset="-122"/>
                <a:ea typeface="仿宋" panose="02010609060101010101" charset="-122"/>
                <a:cs typeface="仿宋" panose="02010609060101010101" charset="-122"/>
                <a:sym typeface="+mn-ea"/>
              </a:rPr>
              <a:t>5</a:t>
            </a:r>
            <a:r>
              <a:rPr lang="zh-CN" altLang="zh-CN" sz="2000" b="1" noProof="0" dirty="0">
                <a:solidFill>
                  <a:srgbClr val="0070C0"/>
                </a:solidFill>
                <a:latin typeface="仿宋" panose="02010609060101010101" charset="-122"/>
                <a:ea typeface="仿宋" panose="02010609060101010101" charset="-122"/>
                <a:cs typeface="仿宋" panose="02010609060101010101" charset="-122"/>
                <a:sym typeface="+mn-ea"/>
              </a:rPr>
              <a:t>．一般型</a:t>
            </a:r>
            <a:r>
              <a:rPr lang="zh-CN" altLang="zh-CN" sz="2000" noProof="0" dirty="0">
                <a:latin typeface="仿宋" panose="02010609060101010101" charset="-122"/>
                <a:ea typeface="仿宋" panose="02010609060101010101" charset="-122"/>
                <a:cs typeface="仿宋" panose="02010609060101010101" charset="-122"/>
                <a:sym typeface="+mn-ea"/>
              </a:rPr>
              <a:t>：指那些被同伴接纳程度处于一般情况的幼儿，他们在同伴提名中没有获得极端的分数（最喜欢或最不喜欢）。这类幼儿在与同伴交往中表现一般，既不特别主动、友好，也不特别不主动和不友好。在同伴心目中的地位一般。</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100" name="文本框 99"/>
          <p:cNvSpPr txBox="1"/>
          <p:nvPr/>
        </p:nvSpPr>
        <p:spPr bwMode="auto">
          <a:xfrm>
            <a:off x="0" y="267970"/>
            <a:ext cx="5080000" cy="478155"/>
          </a:xfrm>
          <a:prstGeom prst="rect">
            <a:avLst/>
          </a:prstGeom>
          <a:noFill/>
        </p:spPr>
        <p:txBody>
          <a:bodyPr wrap="square" rtlCol="0">
            <a:spAutoFit/>
          </a:bodyPr>
          <a:p>
            <a:pPr algn="just">
              <a:lnSpc>
                <a:spcPct val="90000"/>
              </a:lnSpc>
              <a:buClrTx/>
              <a:buSzTx/>
              <a:buFontTx/>
            </a:pPr>
            <a:r>
              <a:rPr lang="zh-CN" altLang="zh-CN" sz="2800" b="1" noProof="0" dirty="0">
                <a:ln>
                  <a:noFill/>
                </a:ln>
                <a:effectLst/>
                <a:uLnTx/>
                <a:uFillTx/>
                <a:latin typeface="黑体" panose="02010609060101010101" charset="-122"/>
                <a:ea typeface="黑体" panose="02010609060101010101" charset="-122"/>
                <a:sym typeface="+mn-ea"/>
              </a:rPr>
              <a:t>三、幼儿同伴关系的类型</a:t>
            </a:r>
            <a:endParaRPr lang="zh-CN" altLang="zh-CN" sz="2800" b="1" noProof="0" dirty="0">
              <a:ln>
                <a:noFill/>
              </a:ln>
              <a:effectLst/>
              <a:uLnTx/>
              <a:uFillTx/>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0" name="矩形 99"/>
          <p:cNvSpPr/>
          <p:nvPr/>
        </p:nvSpPr>
        <p:spPr>
          <a:xfrm>
            <a:off x="0" y="125095"/>
            <a:ext cx="6932295" cy="759460"/>
          </a:xfrm>
          <a:prstGeom prst="rect">
            <a:avLst/>
          </a:prstGeom>
        </p:spPr>
        <p:txBody>
          <a:bodyPr anchor="ctr">
            <a:noAutofit/>
            <a:scene3d>
              <a:camera prst="orthographicFront"/>
              <a:lightRig rig="threePt" dir="t"/>
            </a:scene3d>
          </a:bodyP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pPr lvl="0" algn="l">
              <a:buClrTx/>
              <a:buSzTx/>
              <a:buFontTx/>
            </a:pPr>
            <a:endParaRPr lang="zh-CN" altLang="en-US" sz="2800" b="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bwMode="auto">
          <a:xfrm>
            <a:off x="811530" y="1708785"/>
            <a:ext cx="7605395" cy="2399665"/>
          </a:xfrm>
          <a:prstGeom prst="rect">
            <a:avLst/>
          </a:prstGeom>
          <a:noFill/>
        </p:spPr>
        <p:txBody>
          <a:bodyPr wrap="square" rtlCol="0">
            <a:spAutoFit/>
          </a:bodyPr>
          <a:lstStyle/>
          <a:p>
            <a:pPr marR="0" indent="612140" algn="just" defTabSz="914400" eaLnBrk="1" hangingPunct="1">
              <a:lnSpc>
                <a:spcPct val="150000"/>
              </a:lnSpc>
              <a:buClrTx/>
              <a:buSzTx/>
              <a:buFontTx/>
              <a:defRPr/>
            </a:pPr>
            <a:r>
              <a:rPr lang="zh-CN" altLang="zh-CN" sz="2000" noProof="0" dirty="0">
                <a:latin typeface="仿宋" panose="02010609060101010101" charset="-122"/>
                <a:ea typeface="仿宋" panose="02010609060101010101" charset="-122"/>
                <a:sym typeface="+mn-ea"/>
              </a:rPr>
              <a:t>以上五类幼儿中，受欢迎的幼儿与被排斥的幼儿和被忽视的幼儿是人们研究最多的三种儿童。受欢迎的幼儿与被排斥的幼儿和被忽视的幼儿明显不同。后两者属于不受欢迎的儿童，而这两类幼儿也有区别。如，被排斥的幼儿又往往被分为</a:t>
            </a:r>
            <a:r>
              <a:rPr lang="zh-CN" altLang="zh-CN" sz="2000" b="1" noProof="0" dirty="0">
                <a:solidFill>
                  <a:srgbClr val="0070C0"/>
                </a:solidFill>
                <a:latin typeface="仿宋" panose="02010609060101010101" charset="-122"/>
                <a:ea typeface="仿宋" panose="02010609060101010101" charset="-122"/>
                <a:sym typeface="+mn-ea"/>
              </a:rPr>
              <a:t>被排斥攻击性幼儿</a:t>
            </a:r>
            <a:r>
              <a:rPr lang="zh-CN" altLang="zh-CN" sz="2000" noProof="0" dirty="0">
                <a:latin typeface="仿宋" panose="02010609060101010101" charset="-122"/>
                <a:ea typeface="仿宋" panose="02010609060101010101" charset="-122"/>
                <a:sym typeface="+mn-ea"/>
              </a:rPr>
              <a:t>和</a:t>
            </a:r>
            <a:r>
              <a:rPr lang="zh-CN" altLang="zh-CN" sz="2000" b="1" noProof="0" dirty="0">
                <a:solidFill>
                  <a:srgbClr val="0070C0"/>
                </a:solidFill>
                <a:latin typeface="仿宋" panose="02010609060101010101" charset="-122"/>
                <a:ea typeface="仿宋" panose="02010609060101010101" charset="-122"/>
                <a:sym typeface="+mn-ea"/>
              </a:rPr>
              <a:t>被排斥退缩性幼儿</a:t>
            </a:r>
            <a:r>
              <a:rPr lang="zh-CN" altLang="zh-CN" sz="2000" noProof="0" dirty="0">
                <a:latin typeface="仿宋" panose="02010609060101010101" charset="-122"/>
                <a:ea typeface="仿宋" panose="02010609060101010101" charset="-122"/>
                <a:sym typeface="+mn-ea"/>
              </a:rPr>
              <a:t>。</a:t>
            </a:r>
            <a:endParaRPr lang="en-US" altLang="zh-CN" sz="2000" noProof="0" dirty="0">
              <a:latin typeface="仿宋" panose="02010609060101010101" charset="-122"/>
              <a:ea typeface="仿宋" panose="02010609060101010101" charset="-122"/>
              <a:cs typeface="仿宋_GB2312" panose="02010609030101010101" charset="-122"/>
              <a:sym typeface="+mn-ea"/>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 name="文本框 1"/>
          <p:cNvSpPr txBox="1"/>
          <p:nvPr/>
        </p:nvSpPr>
        <p:spPr bwMode="auto">
          <a:xfrm>
            <a:off x="0" y="267970"/>
            <a:ext cx="5080000" cy="478155"/>
          </a:xfrm>
          <a:prstGeom prst="rect">
            <a:avLst/>
          </a:prstGeom>
          <a:noFill/>
        </p:spPr>
        <p:txBody>
          <a:bodyPr wrap="square" rtlCol="0">
            <a:spAutoFit/>
          </a:bodyPr>
          <a:p>
            <a:pPr algn="just">
              <a:lnSpc>
                <a:spcPct val="90000"/>
              </a:lnSpc>
              <a:buClrTx/>
              <a:buSzTx/>
              <a:buFontTx/>
            </a:pPr>
            <a:r>
              <a:rPr lang="zh-CN" altLang="zh-CN" sz="2800" b="1" noProof="0" dirty="0">
                <a:ln>
                  <a:noFill/>
                </a:ln>
                <a:effectLst/>
                <a:uLnTx/>
                <a:uFillTx/>
                <a:latin typeface="黑体" panose="02010609060101010101" charset="-122"/>
                <a:ea typeface="黑体" panose="02010609060101010101" charset="-122"/>
                <a:sym typeface="+mn-ea"/>
              </a:rPr>
              <a:t>三、幼儿同伴关系的类型</a:t>
            </a:r>
            <a:endParaRPr lang="zh-CN" altLang="zh-CN" sz="2800" b="1" noProof="0" dirty="0">
              <a:ln>
                <a:noFill/>
              </a:ln>
              <a:effectLst/>
              <a:uLnTx/>
              <a:uFillTx/>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26870" y="1203325"/>
            <a:ext cx="7346315" cy="1343660"/>
          </a:xfrm>
        </p:spPr>
        <p:txBody>
          <a:bodyPr/>
          <a:lstStyle/>
          <a:p>
            <a:pPr algn="ctr">
              <a:lnSpc>
                <a:spcPct val="150000"/>
              </a:lnSpc>
            </a:pPr>
            <a:r>
              <a:rPr lang="zh-CN" altLang="zh-CN" dirty="0">
                <a:latin typeface="黑体" panose="02010609060101010101" charset="-122"/>
                <a:ea typeface="黑体" panose="02010609060101010101" charset="-122"/>
                <a:sym typeface="+mn-ea"/>
              </a:rPr>
              <a:t>项目七</a:t>
            </a:r>
            <a:r>
              <a:rPr lang="en-US" altLang="zh-CN" dirty="0">
                <a:latin typeface="黑体" panose="02010609060101010101" charset="-122"/>
                <a:ea typeface="黑体" panose="02010609060101010101" charset="-122"/>
                <a:sym typeface="+mn-ea"/>
              </a:rPr>
              <a:t> </a:t>
            </a:r>
            <a:br>
              <a:rPr lang="en-US" altLang="zh-CN" dirty="0">
                <a:latin typeface="黑体" panose="02010609060101010101" charset="-122"/>
                <a:ea typeface="黑体" panose="02010609060101010101" charset="-122"/>
                <a:sym typeface="+mn-ea"/>
              </a:rPr>
            </a:br>
            <a:r>
              <a:rPr lang="zh-CN" altLang="en-US" dirty="0">
                <a:latin typeface="华文中宋" panose="02010600040101010101" charset="-122"/>
                <a:ea typeface="华文中宋" panose="02010600040101010101" charset="-122"/>
                <a:sym typeface="+mn-ea"/>
              </a:rPr>
              <a:t>幼儿社会性发展</a:t>
            </a:r>
            <a:r>
              <a:rPr lang="zh-CN" altLang="en-US" dirty="0">
                <a:latin typeface="华文中宋" panose="02010600040101010101" charset="-122"/>
                <a:ea typeface="华文中宋" panose="02010600040101010101" charset="-122"/>
                <a:sym typeface="+mn-ea"/>
              </a:rPr>
              <a:t>特点与教育</a:t>
            </a:r>
            <a:endParaRPr lang="zh-CN" altLang="ko-KR" dirty="0">
              <a:latin typeface="华文中宋" panose="02010600040101010101" charset="-122"/>
              <a:ea typeface="华文中宋" panose="02010600040101010101" charset="-122"/>
              <a:cs typeface="华文中宋" panose="02010600040101010101" charset="-122"/>
            </a:endParaRPr>
          </a:p>
        </p:txBody>
      </p:sp>
      <p:sp>
        <p:nvSpPr>
          <p:cNvPr id="7" name="矩形 6"/>
          <p:cNvSpPr/>
          <p:nvPr/>
        </p:nvSpPr>
        <p:spPr>
          <a:xfrm>
            <a:off x="3089275" y="2694305"/>
            <a:ext cx="4248150" cy="76200"/>
          </a:xfrm>
          <a:prstGeom prst="rect">
            <a:avLst/>
          </a:prstGeom>
          <a:solidFill>
            <a:srgbClr val="95D326"/>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3858895" y="2820035"/>
            <a:ext cx="4248150" cy="76200"/>
          </a:xfrm>
          <a:prstGeom prst="rect">
            <a:avLst/>
          </a:prstGeom>
          <a:solidFill>
            <a:schemeClr val="bg1">
              <a:lumMod val="95000"/>
            </a:schemeClr>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0" y="181610"/>
            <a:ext cx="7863205" cy="52197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zh-CN" sz="2800" b="1" noProof="0" dirty="0">
                <a:ln>
                  <a:noFill/>
                </a:ln>
                <a:effectLst/>
                <a:uLnTx/>
                <a:uFillTx/>
                <a:latin typeface="黑体" panose="02010609060101010101" charset="-122"/>
                <a:ea typeface="黑体" panose="02010609060101010101" charset="-122"/>
                <a:sym typeface="+mn-ea"/>
              </a:rPr>
              <a:t>四、幼儿同伴关系的教育培养和改善</a:t>
            </a:r>
            <a:endParaRPr lang="en-US" altLang="zh-CN" sz="2800" noProof="0" dirty="0">
              <a:latin typeface="黑体" panose="02010609060101010101" charset="-122"/>
              <a:ea typeface="黑体" panose="02010609060101010101" charset="-122"/>
              <a:cs typeface="仿宋_GB2312" panose="02010609030101010101" charset="-122"/>
              <a:sym typeface="+mn-ea"/>
            </a:endParaRPr>
          </a:p>
        </p:txBody>
      </p:sp>
      <p:sp>
        <p:nvSpPr>
          <p:cNvPr id="4" name="文本框 3"/>
          <p:cNvSpPr txBox="1"/>
          <p:nvPr/>
        </p:nvSpPr>
        <p:spPr bwMode="auto">
          <a:xfrm>
            <a:off x="287020" y="1485900"/>
            <a:ext cx="6073775" cy="2584450"/>
          </a:xfrm>
          <a:prstGeom prst="rect">
            <a:avLst/>
          </a:prstGeom>
          <a:noFill/>
        </p:spPr>
        <p:txBody>
          <a:bodyPr wrap="square" rtlCol="0">
            <a:spAutoFit/>
          </a:bodyPr>
          <a:lstStyle/>
          <a:p>
            <a:pPr marR="0" algn="just" defTabSz="914400" eaLnBrk="1" hangingPunct="1">
              <a:lnSpc>
                <a:spcPct val="150000"/>
              </a:lnSpc>
              <a:buClrTx/>
              <a:buSzTx/>
              <a:buFontTx/>
              <a:defRPr/>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zh-CN" altLang="zh-CN" b="1" noProof="0" dirty="0">
                <a:solidFill>
                  <a:srgbClr val="0070C0"/>
                </a:solidFill>
                <a:latin typeface="仿宋" panose="02010609060101010101" charset="-122"/>
                <a:ea typeface="仿宋" panose="02010609060101010101" charset="-122"/>
                <a:cs typeface="仿宋" panose="02010609060101010101" charset="-122"/>
                <a:sym typeface="+mn-ea"/>
              </a:rPr>
              <a:t>（一）幼儿同伴关系教育</a:t>
            </a:r>
            <a:endParaRPr kumimoji="0" lang="zh-CN" altLang="zh-CN" b="1"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eaLnBrk="1" hangingPunct="1">
              <a:lnSpc>
                <a:spcPct val="150000"/>
              </a:lnSpc>
              <a:buClrTx/>
              <a:buSzTx/>
              <a:buFontTx/>
              <a:defRPr/>
            </a:pPr>
            <a:r>
              <a:rPr lang="en-US" altLang="zh-CN" noProof="0" dirty="0">
                <a:latin typeface="仿宋" panose="02010609060101010101" charset="-122"/>
                <a:ea typeface="仿宋" panose="02010609060101010101" charset="-122"/>
                <a:cs typeface="仿宋" panose="02010609060101010101" charset="-122"/>
                <a:sym typeface="+mn-ea"/>
              </a:rPr>
              <a:t>1.</a:t>
            </a:r>
            <a:r>
              <a:rPr lang="zh-CN" altLang="zh-CN" noProof="0" dirty="0">
                <a:latin typeface="仿宋" panose="02010609060101010101" charset="-122"/>
                <a:ea typeface="仿宋" panose="02010609060101010101" charset="-122"/>
                <a:cs typeface="仿宋" panose="02010609060101010101" charset="-122"/>
                <a:sym typeface="+mn-ea"/>
              </a:rPr>
              <a:t>促进幼儿良好社会行为的发展</a:t>
            </a:r>
            <a:endParaRPr kumimoji="0" lang="zh-CN" altLang="zh-CN" kern="1200" cap="none" spc="0" normalizeH="0" baseline="0" noProof="0" dirty="0">
              <a:latin typeface="仿宋" panose="02010609060101010101" charset="-122"/>
              <a:ea typeface="仿宋" panose="02010609060101010101" charset="-122"/>
              <a:cs typeface="仿宋" panose="02010609060101010101" charset="-122"/>
            </a:endParaRPr>
          </a:p>
          <a:p>
            <a:pPr marR="0" indent="612140" defTabSz="914400" eaLnBrk="1" hangingPunct="1">
              <a:lnSpc>
                <a:spcPct val="150000"/>
              </a:lnSpc>
              <a:buClrTx/>
              <a:buSzTx/>
              <a:buFontTx/>
              <a:defRPr/>
            </a:pPr>
            <a:r>
              <a:rPr lang="en-US" altLang="zh-CN" noProof="0" dirty="0">
                <a:latin typeface="仿宋" panose="02010609060101010101" charset="-122"/>
                <a:ea typeface="仿宋" panose="02010609060101010101" charset="-122"/>
                <a:cs typeface="仿宋" panose="02010609060101010101" charset="-122"/>
                <a:sym typeface="+mn-ea"/>
              </a:rPr>
              <a:t>2.</a:t>
            </a:r>
            <a:r>
              <a:rPr lang="zh-CN" altLang="zh-CN" noProof="0" dirty="0">
                <a:latin typeface="仿宋" panose="02010609060101010101" charset="-122"/>
                <a:ea typeface="仿宋" panose="02010609060101010101" charset="-122"/>
                <a:cs typeface="仿宋" panose="02010609060101010101" charset="-122"/>
                <a:sym typeface="+mn-ea"/>
              </a:rPr>
              <a:t>促进幼儿良好性格的发展</a:t>
            </a:r>
            <a:endParaRPr kumimoji="0" lang="zh-CN" altLang="zh-CN" kern="1200" cap="none" spc="0" normalizeH="0" baseline="0" noProof="0" dirty="0">
              <a:latin typeface="仿宋" panose="02010609060101010101" charset="-122"/>
              <a:ea typeface="仿宋" panose="02010609060101010101" charset="-122"/>
              <a:cs typeface="仿宋" panose="02010609060101010101" charset="-122"/>
            </a:endParaRPr>
          </a:p>
          <a:p>
            <a:pPr marL="0" lvl="0" indent="611505" eaLnBrk="1" hangingPunct="1">
              <a:lnSpc>
                <a:spcPct val="150000"/>
              </a:lnSpc>
              <a:spcBef>
                <a:spcPct val="0"/>
              </a:spcBef>
              <a:buNone/>
            </a:pPr>
            <a:r>
              <a:rPr lang="en-US" altLang="zh-CN" dirty="0">
                <a:latin typeface="仿宋" panose="02010609060101010101" charset="-122"/>
                <a:ea typeface="仿宋" panose="02010609060101010101" charset="-122"/>
                <a:cs typeface="仿宋" panose="02010609060101010101" charset="-122"/>
                <a:sym typeface="+mn-ea"/>
              </a:rPr>
              <a:t>3.</a:t>
            </a:r>
            <a:r>
              <a:rPr lang="zh-CN" altLang="zh-CN" dirty="0">
                <a:latin typeface="仿宋" panose="02010609060101010101" charset="-122"/>
                <a:ea typeface="仿宋" panose="02010609060101010101" charset="-122"/>
                <a:cs typeface="仿宋" panose="02010609060101010101" charset="-122"/>
                <a:sym typeface="+mn-ea"/>
              </a:rPr>
              <a:t>重视幼儿基本能力的培养</a:t>
            </a:r>
            <a:endParaRPr lang="zh-CN" altLang="zh-CN" dirty="0">
              <a:latin typeface="仿宋" panose="02010609060101010101" charset="-122"/>
              <a:ea typeface="仿宋" panose="02010609060101010101" charset="-122"/>
              <a:cs typeface="仿宋" panose="02010609060101010101" charset="-122"/>
            </a:endParaRPr>
          </a:p>
          <a:p>
            <a:pPr marL="0" lvl="0" indent="611505" eaLnBrk="1" hangingPunct="1">
              <a:lnSpc>
                <a:spcPct val="150000"/>
              </a:lnSpc>
              <a:spcBef>
                <a:spcPct val="0"/>
              </a:spcBef>
              <a:buNone/>
            </a:pPr>
            <a:r>
              <a:rPr lang="en-US" altLang="zh-CN" dirty="0">
                <a:latin typeface="仿宋" panose="02010609060101010101" charset="-122"/>
                <a:ea typeface="仿宋" panose="02010609060101010101" charset="-122"/>
                <a:cs typeface="仿宋" panose="02010609060101010101" charset="-122"/>
                <a:sym typeface="+mn-ea"/>
              </a:rPr>
              <a:t>4.</a:t>
            </a:r>
            <a:r>
              <a:rPr lang="zh-CN" altLang="zh-CN" dirty="0">
                <a:latin typeface="仿宋" panose="02010609060101010101" charset="-122"/>
                <a:ea typeface="仿宋" panose="02010609060101010101" charset="-122"/>
                <a:cs typeface="仿宋" panose="02010609060101010101" charset="-122"/>
                <a:sym typeface="+mn-ea"/>
              </a:rPr>
              <a:t>重视提高幼儿的社会技能</a:t>
            </a:r>
            <a:endParaRPr lang="zh-CN" altLang="zh-CN" dirty="0">
              <a:latin typeface="仿宋" panose="02010609060101010101" charset="-122"/>
              <a:ea typeface="仿宋" panose="02010609060101010101" charset="-122"/>
              <a:cs typeface="仿宋" panose="02010609060101010101" charset="-122"/>
            </a:endParaRPr>
          </a:p>
          <a:p>
            <a:pPr marL="0" lvl="0" indent="611505" eaLnBrk="1" hangingPunct="1">
              <a:lnSpc>
                <a:spcPct val="150000"/>
              </a:lnSpc>
              <a:spcBef>
                <a:spcPct val="0"/>
              </a:spcBef>
              <a:buNone/>
            </a:pPr>
            <a:r>
              <a:rPr lang="en-US" altLang="zh-CN" dirty="0">
                <a:latin typeface="仿宋" panose="02010609060101010101" charset="-122"/>
                <a:ea typeface="仿宋" panose="02010609060101010101" charset="-122"/>
                <a:cs typeface="仿宋" panose="02010609060101010101" charset="-122"/>
                <a:sym typeface="+mn-ea"/>
              </a:rPr>
              <a:t>5.</a:t>
            </a:r>
            <a:r>
              <a:rPr lang="zh-CN" altLang="zh-CN" dirty="0">
                <a:latin typeface="仿宋" panose="02010609060101010101" charset="-122"/>
                <a:ea typeface="仿宋" panose="02010609060101010101" charset="-122"/>
                <a:cs typeface="仿宋" panose="02010609060101010101" charset="-122"/>
                <a:sym typeface="+mn-ea"/>
              </a:rPr>
              <a:t>成人和教师要为幼儿同伴交往创设条件、提供机会</a:t>
            </a:r>
            <a:r>
              <a:rPr lang="en-US" altLang="zh-CN" noProof="0" dirty="0">
                <a:latin typeface="仿宋_GB2312" panose="02010609030101010101" charset="-122"/>
                <a:ea typeface="仿宋_GB2312" panose="02010609030101010101" charset="-122"/>
                <a:cs typeface="仿宋_GB2312" panose="02010609030101010101" charset="-122"/>
                <a:sym typeface="+mn-ea"/>
              </a:rPr>
              <a:t>  </a:t>
            </a:r>
            <a:endParaRPr lang="zh-CN" altLang="en-US"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012368" y="1203696"/>
            <a:ext cx="2922722" cy="29227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bwMode="auto">
          <a:xfrm>
            <a:off x="4427855" y="1924050"/>
            <a:ext cx="4123690" cy="1938020"/>
          </a:xfrm>
          <a:prstGeom prst="rect">
            <a:avLst/>
          </a:prstGeom>
          <a:noFill/>
        </p:spPr>
        <p:txBody>
          <a:bodyPr wrap="square" rtlCol="0">
            <a:spAutoFit/>
          </a:bodyPr>
          <a:lstStyle/>
          <a:p>
            <a:pPr marL="0" lvl="0" indent="611505" eaLnBrk="1" hangingPunct="1">
              <a:lnSpc>
                <a:spcPct val="200000"/>
              </a:lnSpc>
              <a:spcBef>
                <a:spcPct val="0"/>
              </a:spcBef>
              <a:buNone/>
            </a:pPr>
            <a:r>
              <a:rPr lang="zh-CN" altLang="zh-CN" sz="2000" b="1" dirty="0">
                <a:solidFill>
                  <a:srgbClr val="0070C0"/>
                </a:solidFill>
                <a:latin typeface="仿宋" panose="02010609060101010101" charset="-122"/>
                <a:ea typeface="仿宋" panose="02010609060101010101" charset="-122"/>
                <a:cs typeface="仿宋" panose="02010609060101010101" charset="-122"/>
                <a:sym typeface="+mn-ea"/>
              </a:rPr>
              <a:t>（二）幼儿同伴关系的改善</a:t>
            </a:r>
            <a:endParaRPr lang="zh-CN" altLang="zh-CN" sz="2000" b="1" dirty="0">
              <a:solidFill>
                <a:srgbClr val="0070C0"/>
              </a:solidFill>
              <a:latin typeface="仿宋" panose="02010609060101010101" charset="-122"/>
              <a:ea typeface="仿宋" panose="02010609060101010101" charset="-122"/>
              <a:cs typeface="仿宋" panose="02010609060101010101" charset="-122"/>
            </a:endParaRPr>
          </a:p>
          <a:p>
            <a:pPr marL="0" lvl="0" indent="611505" eaLnBrk="1" hangingPunct="1">
              <a:lnSpc>
                <a:spcPct val="200000"/>
              </a:lnSpc>
              <a:spcBef>
                <a:spcPct val="0"/>
              </a:spcBef>
              <a:buNone/>
            </a:pPr>
            <a:r>
              <a:rPr lang="en-US" altLang="zh-CN" sz="2000" dirty="0">
                <a:latin typeface="仿宋" panose="02010609060101010101" charset="-122"/>
                <a:ea typeface="仿宋" panose="02010609060101010101" charset="-122"/>
                <a:cs typeface="仿宋" panose="02010609060101010101" charset="-122"/>
                <a:sym typeface="+mn-ea"/>
              </a:rPr>
              <a:t>  1.</a:t>
            </a:r>
            <a:r>
              <a:rPr lang="zh-CN" altLang="zh-CN" sz="2000" dirty="0">
                <a:latin typeface="仿宋" panose="02010609060101010101" charset="-122"/>
                <a:ea typeface="仿宋" panose="02010609060101010101" charset="-122"/>
                <a:cs typeface="仿宋" panose="02010609060101010101" charset="-122"/>
                <a:sym typeface="+mn-ea"/>
              </a:rPr>
              <a:t>被忽视者</a:t>
            </a:r>
            <a:endParaRPr lang="zh-CN" altLang="zh-CN" sz="2000" dirty="0">
              <a:latin typeface="仿宋" panose="02010609060101010101" charset="-122"/>
              <a:ea typeface="仿宋" panose="02010609060101010101" charset="-122"/>
              <a:cs typeface="仿宋" panose="02010609060101010101" charset="-122"/>
            </a:endParaRPr>
          </a:p>
          <a:p>
            <a:pPr marL="0" lvl="0" indent="611505" eaLnBrk="1" hangingPunct="1">
              <a:lnSpc>
                <a:spcPct val="200000"/>
              </a:lnSpc>
              <a:spcBef>
                <a:spcPct val="0"/>
              </a:spcBef>
              <a:buNone/>
            </a:pPr>
            <a:r>
              <a:rPr lang="en-US" altLang="zh-CN" sz="2000" dirty="0">
                <a:latin typeface="仿宋" panose="02010609060101010101" charset="-122"/>
                <a:ea typeface="仿宋" panose="02010609060101010101" charset="-122"/>
                <a:cs typeface="仿宋" panose="02010609060101010101" charset="-122"/>
                <a:sym typeface="+mn-ea"/>
              </a:rPr>
              <a:t>  2.</a:t>
            </a:r>
            <a:r>
              <a:rPr lang="zh-CN" altLang="zh-CN" sz="2000" dirty="0">
                <a:latin typeface="仿宋" panose="02010609060101010101" charset="-122"/>
                <a:ea typeface="仿宋" panose="02010609060101010101" charset="-122"/>
                <a:cs typeface="仿宋" panose="02010609060101010101" charset="-122"/>
                <a:sym typeface="+mn-ea"/>
              </a:rPr>
              <a:t>被排斥者</a:t>
            </a:r>
            <a:r>
              <a:rPr lang="en-US" altLang="zh-CN" sz="2000" dirty="0">
                <a:latin typeface="仿宋" panose="02010609060101010101" charset="-122"/>
                <a:ea typeface="仿宋" panose="02010609060101010101" charset="-122"/>
                <a:cs typeface="仿宋" panose="02010609060101010101" charset="-122"/>
                <a:sym typeface="+mn-ea"/>
              </a:rPr>
              <a:t> </a:t>
            </a:r>
            <a:endParaRPr lang="zh-CN" sz="2000" noProof="0" dirty="0">
              <a:latin typeface="仿宋" panose="02010609060101010101" charset="-122"/>
              <a:ea typeface="仿宋" panose="02010609060101010101" charset="-122"/>
              <a:cs typeface="仿宋" panose="02010609060101010101" charset="-122"/>
              <a:sym typeface="+mn-ea"/>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 name="文本框 1"/>
          <p:cNvSpPr txBox="1"/>
          <p:nvPr/>
        </p:nvSpPr>
        <p:spPr bwMode="auto">
          <a:xfrm>
            <a:off x="0" y="181610"/>
            <a:ext cx="7863205" cy="521970"/>
          </a:xfrm>
          <a:prstGeom prst="rect">
            <a:avLst/>
          </a:prstGeom>
          <a:noFill/>
        </p:spPr>
        <p:txBody>
          <a:bodyPr wrap="square" rtlCol="0">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zh-CN" sz="2800" b="1" noProof="0" dirty="0">
                <a:ln>
                  <a:noFill/>
                </a:ln>
                <a:effectLst/>
                <a:uLnTx/>
                <a:uFillTx/>
                <a:latin typeface="黑体" panose="02010609060101010101" charset="-122"/>
                <a:ea typeface="黑体" panose="02010609060101010101" charset="-122"/>
                <a:sym typeface="+mn-ea"/>
              </a:rPr>
              <a:t>四、幼儿同伴关系的教育培养和改善</a:t>
            </a:r>
            <a:endParaRPr lang="en-US" altLang="zh-CN" sz="2800" noProof="0" dirty="0">
              <a:latin typeface="黑体" panose="02010609060101010101" charset="-122"/>
              <a:ea typeface="黑体" panose="02010609060101010101" charset="-122"/>
              <a:cs typeface="仿宋_GB2312" panose="02010609030101010101" charset="-122"/>
              <a:sym typeface="+mn-ea"/>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2590" y="1211580"/>
            <a:ext cx="3887470" cy="36372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000"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4563745" y="2928620"/>
            <a:ext cx="4531995" cy="1383030"/>
          </a:xfrm>
          <a:prstGeom prst="rect">
            <a:avLst/>
          </a:prstGeom>
          <a:noFill/>
          <a:ln w="9525">
            <a:noFill/>
            <a:miter lim="800000"/>
          </a:ln>
        </p:spPr>
        <p:txBody>
          <a:bodyPr wrap="square">
            <a:spAutoFit/>
          </a:bodyPr>
          <a:p>
            <a:pPr algn="ctr">
              <a:lnSpc>
                <a:spcPct val="140000"/>
              </a:lnSpc>
            </a:pPr>
            <a:r>
              <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任务三  </a:t>
            </a:r>
            <a:endPar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algn="ctr">
              <a:lnSpc>
                <a:spcPct val="140000"/>
              </a:lnSpc>
            </a:pPr>
            <a:r>
              <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幼儿社会行为的评定</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r>
              <a:rPr lang="en-US" altLang="zh-CN" dirty="0">
                <a:solidFill>
                  <a:srgbClr val="FF0000"/>
                </a:solidFill>
                <a:latin typeface="微软雅黑" panose="020B0503020204020204" charset="-122"/>
                <a:ea typeface="微软雅黑" panose="020B0503020204020204" charset="-122"/>
                <a:cs typeface="微软雅黑" panose="020B0503020204020204" charset="-122"/>
              </a:rPr>
              <a:t> </a:t>
            </a:r>
            <a:endParaRPr lang="zh-CN" altLang="en-US"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14630" y="1315085"/>
            <a:ext cx="8459470" cy="3322955"/>
          </a:xfrm>
          <a:prstGeom prst="rect">
            <a:avLst/>
          </a:prstGeom>
          <a:noFill/>
        </p:spPr>
        <p:txBody>
          <a:bodyPr wrap="square" rtlCol="0">
            <a:spAutoFit/>
          </a:bodyPr>
          <a:lstStyle/>
          <a:p>
            <a:pPr marL="0" lvl="0" indent="611505" eaLnBrk="1" hangingPunct="1">
              <a:lnSpc>
                <a:spcPct val="150000"/>
              </a:lnSpc>
              <a:spcBef>
                <a:spcPct val="0"/>
              </a:spcBef>
              <a:buNone/>
            </a:pPr>
            <a:r>
              <a:rPr lang="zh-CN" altLang="zh-CN" sz="2000" dirty="0">
                <a:latin typeface="仿宋" panose="02010609060101010101" charset="-122"/>
                <a:ea typeface="仿宋" panose="02010609060101010101" charset="-122"/>
                <a:sym typeface="+mn-ea"/>
              </a:rPr>
              <a:t>自然观察法是指评价者在日常生活的自然状态下，有目的、有计划地对幼儿的外显行为进行直接观察、记录，从而获得幼儿社会行为的信息的方法。自然观察法适用于幼儿发展的各个领域，尤其是幼儿社会性及社会行为的评定方面。</a:t>
            </a:r>
            <a:endParaRPr lang="zh-CN" altLang="zh-CN" sz="2000" dirty="0">
              <a:latin typeface="仿宋" panose="02010609060101010101" charset="-122"/>
              <a:ea typeface="仿宋" panose="02010609060101010101" charset="-122"/>
            </a:endParaRPr>
          </a:p>
          <a:p>
            <a:pPr marL="0" lvl="0" indent="611505" eaLnBrk="1" hangingPunct="1">
              <a:lnSpc>
                <a:spcPct val="150000"/>
              </a:lnSpc>
              <a:spcBef>
                <a:spcPct val="0"/>
              </a:spcBef>
              <a:buNone/>
            </a:pPr>
            <a:r>
              <a:rPr lang="zh-CN" altLang="zh-CN" sz="2000" b="1" dirty="0">
                <a:solidFill>
                  <a:srgbClr val="0070C0"/>
                </a:solidFill>
                <a:latin typeface="仿宋" panose="02010609060101010101" charset="-122"/>
                <a:ea typeface="仿宋" panose="02010609060101010101" charset="-122"/>
                <a:sym typeface="+mn-ea"/>
              </a:rPr>
              <a:t>时间取样观察法</a:t>
            </a:r>
            <a:endParaRPr lang="zh-CN" altLang="zh-CN" sz="2000" b="1" dirty="0">
              <a:solidFill>
                <a:srgbClr val="0070C0"/>
              </a:solidFill>
              <a:latin typeface="仿宋" panose="02010609060101010101" charset="-122"/>
              <a:ea typeface="仿宋" panose="02010609060101010101" charset="-122"/>
            </a:endParaRPr>
          </a:p>
          <a:p>
            <a:pPr marL="0" lvl="0" indent="611505" eaLnBrk="1" hangingPunct="1">
              <a:lnSpc>
                <a:spcPct val="150000"/>
              </a:lnSpc>
              <a:spcBef>
                <a:spcPct val="0"/>
              </a:spcBef>
              <a:buNone/>
            </a:pPr>
            <a:r>
              <a:rPr lang="zh-CN" altLang="zh-CN" sz="2000" b="1" dirty="0">
                <a:solidFill>
                  <a:srgbClr val="0070C0"/>
                </a:solidFill>
                <a:latin typeface="仿宋" panose="02010609060101010101" charset="-122"/>
                <a:ea typeface="仿宋" panose="02010609060101010101" charset="-122"/>
                <a:sym typeface="+mn-ea"/>
              </a:rPr>
              <a:t>事件取样观察法</a:t>
            </a:r>
            <a:endParaRPr lang="zh-CN" altLang="zh-CN" sz="2000" b="1" dirty="0">
              <a:solidFill>
                <a:srgbClr val="0070C0"/>
              </a:solidFill>
              <a:latin typeface="仿宋" panose="02010609060101010101" charset="-122"/>
              <a:ea typeface="仿宋" panose="02010609060101010101" charset="-122"/>
            </a:endParaRPr>
          </a:p>
          <a:p>
            <a:pPr marL="0" lvl="0" indent="611505" eaLnBrk="1" hangingPunct="1">
              <a:lnSpc>
                <a:spcPct val="150000"/>
              </a:lnSpc>
              <a:spcBef>
                <a:spcPct val="0"/>
              </a:spcBef>
              <a:buNone/>
            </a:pPr>
            <a:r>
              <a:rPr lang="zh-CN" altLang="zh-CN" sz="2000" b="1" dirty="0">
                <a:solidFill>
                  <a:srgbClr val="0070C0"/>
                </a:solidFill>
                <a:latin typeface="仿宋" panose="02010609060101010101" charset="-122"/>
                <a:ea typeface="仿宋" panose="02010609060101010101" charset="-122"/>
                <a:sym typeface="+mn-ea"/>
              </a:rPr>
              <a:t>行为核查观察法</a:t>
            </a:r>
            <a:endParaRPr lang="zh-CN" altLang="zh-CN" sz="2000" b="1" dirty="0">
              <a:solidFill>
                <a:srgbClr val="0070C0"/>
              </a:solidFill>
              <a:latin typeface="仿宋" panose="02010609060101010101" charset="-122"/>
              <a:ea typeface="仿宋" panose="02010609060101010101" charset="-122"/>
              <a:cs typeface="微软雅黑" panose="020B0503020204020204" charset="-122"/>
              <a:sym typeface="+mn-ea"/>
            </a:endParaRPr>
          </a:p>
        </p:txBody>
      </p:sp>
      <p:sp>
        <p:nvSpPr>
          <p:cNvPr id="4" name="文本框 3"/>
          <p:cNvSpPr txBox="1"/>
          <p:nvPr/>
        </p:nvSpPr>
        <p:spPr>
          <a:xfrm>
            <a:off x="0" y="339725"/>
            <a:ext cx="5467350" cy="521970"/>
          </a:xfrm>
          <a:prstGeom prst="rect">
            <a:avLst/>
          </a:prstGeom>
          <a:noFill/>
        </p:spPr>
        <p:txBody>
          <a:bodyPr wrap="square" rtlCol="0" anchor="t">
            <a:spAutoFit/>
          </a:bodyPr>
          <a:lstStyle/>
          <a:p>
            <a:pPr marL="0" marR="0" lvl="0" indent="0" algn="just" defTabSz="914400" rtl="0" eaLnBrk="1" fontAlgn="base" latinLnBrk="0" hangingPunct="1">
              <a:lnSpc>
                <a:spcPct val="100000"/>
              </a:lnSpc>
              <a:spcBef>
                <a:spcPct val="0"/>
              </a:spcBef>
              <a:spcAft>
                <a:spcPct val="0"/>
              </a:spcAft>
              <a:buClrTx/>
              <a:buSzTx/>
              <a:buFontTx/>
              <a:buNone/>
              <a:defRPr/>
            </a:pPr>
            <a:r>
              <a:rPr lang="zh-CN" altLang="zh-CN" sz="2800" b="1" noProof="0" dirty="0">
                <a:ln>
                  <a:noFill/>
                </a:ln>
                <a:effectLst/>
                <a:uLnTx/>
                <a:uFillTx/>
                <a:latin typeface="黑体" panose="02010609060101010101" charset="-122"/>
                <a:ea typeface="黑体" panose="02010609060101010101" charset="-122"/>
                <a:sym typeface="+mn-ea"/>
              </a:rPr>
              <a:t>一、自然观察法</a:t>
            </a:r>
            <a:endParaRPr lang="zh-CN" altLang="en-US" sz="2800">
              <a:latin typeface="黑体" panose="02010609060101010101" charset="-122"/>
              <a:ea typeface="黑体" panose="02010609060101010101" charset="-122"/>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34" name="图片 33" descr="d9487d6118c62448261dfdb4d85ed60e"/>
          <p:cNvPicPr>
            <a:picLocks noChangeAspect="1"/>
          </p:cNvPicPr>
          <p:nvPr/>
        </p:nvPicPr>
        <p:blipFill>
          <a:blip r:embed="rId1" cstate="email"/>
          <a:stretch>
            <a:fillRect/>
          </a:stretch>
        </p:blipFill>
        <p:spPr>
          <a:xfrm>
            <a:off x="5219700" y="2860040"/>
            <a:ext cx="1958340" cy="19583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par>
                                <p:cTn id="13" presetID="29"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1000" fill="hold"/>
                                        <p:tgtEl>
                                          <p:spTgt spid="34"/>
                                        </p:tgtEl>
                                        <p:attrNameLst>
                                          <p:attrName>ppt_x</p:attrName>
                                        </p:attrNameLst>
                                      </p:cBhvr>
                                      <p:tavLst>
                                        <p:tav tm="0">
                                          <p:val>
                                            <p:strVal val="#ppt_x-.2"/>
                                          </p:val>
                                        </p:tav>
                                        <p:tav tm="100000">
                                          <p:val>
                                            <p:strVal val="#ppt_x"/>
                                          </p:val>
                                        </p:tav>
                                      </p:tavLst>
                                    </p:anim>
                                    <p:anim calcmode="lin" valueType="num">
                                      <p:cBhvr>
                                        <p:cTn id="16"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b="27000"/>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0" y="196215"/>
            <a:ext cx="5238750" cy="521970"/>
          </a:xfrm>
          <a:prstGeom prst="rect">
            <a:avLst/>
          </a:prstGeom>
          <a:noFill/>
        </p:spPr>
        <p:txBody>
          <a:bodyPr wrap="square" rtlCol="0" anchor="t">
            <a:spAutoFit/>
          </a:bodyPr>
          <a:lstStyle/>
          <a:p>
            <a:pPr marL="0" marR="0" lvl="0" indent="0" algn="just" defTabSz="914400" rtl="0" eaLnBrk="1" fontAlgn="base" latinLnBrk="0" hangingPunct="1">
              <a:lnSpc>
                <a:spcPct val="100000"/>
              </a:lnSpc>
              <a:spcBef>
                <a:spcPct val="0"/>
              </a:spcBef>
              <a:spcAft>
                <a:spcPct val="0"/>
              </a:spcAft>
              <a:buClrTx/>
              <a:buSzTx/>
              <a:buFontTx/>
              <a:buNone/>
              <a:defRPr/>
            </a:pPr>
            <a:r>
              <a:rPr lang="zh-CN" altLang="zh-CN" sz="2800" b="1" noProof="0" dirty="0">
                <a:ln>
                  <a:noFill/>
                </a:ln>
                <a:effectLst/>
                <a:uLnTx/>
                <a:uFillTx/>
                <a:latin typeface="黑体" panose="02010609060101010101" charset="-122"/>
                <a:ea typeface="黑体" panose="02010609060101010101" charset="-122"/>
                <a:sym typeface="+mn-ea"/>
              </a:rPr>
              <a:t>二、谈话法</a:t>
            </a:r>
            <a:endParaRPr lang="zh-CN" altLang="en-US" sz="2800" b="1">
              <a:latin typeface="黑体" panose="02010609060101010101" charset="-122"/>
              <a:ea typeface="黑体" panose="02010609060101010101" charset="-122"/>
            </a:endParaRPr>
          </a:p>
        </p:txBody>
      </p:sp>
      <p:sp>
        <p:nvSpPr>
          <p:cNvPr id="5" name="文本框 4"/>
          <p:cNvSpPr txBox="1"/>
          <p:nvPr/>
        </p:nvSpPr>
        <p:spPr>
          <a:xfrm>
            <a:off x="347980" y="1171575"/>
            <a:ext cx="8462645" cy="3784600"/>
          </a:xfrm>
          <a:prstGeom prst="rect">
            <a:avLst/>
          </a:prstGeom>
          <a:noFill/>
        </p:spPr>
        <p:txBody>
          <a:bodyPr wrap="square" rtlCol="0" anchor="t">
            <a:spAutoFit/>
          </a:bodyPr>
          <a:lstStyle/>
          <a:p>
            <a:pPr marR="0" indent="612140" algn="just" defTabSz="914400" eaLnBrk="1" hangingPunct="1">
              <a:lnSpc>
                <a:spcPct val="150000"/>
              </a:lnSpc>
              <a:buClrTx/>
              <a:buSzTx/>
              <a:buFontTx/>
              <a:defRPr/>
            </a:pPr>
            <a:r>
              <a:rPr lang="zh-CN" altLang="zh-CN" sz="2000" noProof="0" dirty="0">
                <a:latin typeface="仿宋" panose="02010609060101010101" charset="-122"/>
                <a:ea typeface="仿宋" panose="02010609060101010101" charset="-122"/>
                <a:cs typeface="仿宋" panose="02010609060101010101" charset="-122"/>
                <a:sym typeface="+mn-ea"/>
              </a:rPr>
              <a:t>谈话法是指评价者通过与幼儿面对面的交谈搜集评价信息的方法。运用此种方法时，评价者需要对谈话内容进行记录，然后对谈话记录进行分析。谈话法可以弥补自然观察法的不足，可以了解幼儿社会行为表现的内在动机。谈话法的运用给了幼儿表达自己的机会，可以帮助研究者和教师等对幼儿社会行为做更深入的了解和分析。但是，由于谈话法一般是一对一的交谈，因此，这种方法只适用于小样本的访谈；同时因为访谈对象为</a:t>
            </a:r>
            <a:r>
              <a:rPr lang="en-US" altLang="zh-CN" sz="2000" noProof="0" dirty="0">
                <a:latin typeface="仿宋" panose="02010609060101010101" charset="-122"/>
                <a:ea typeface="仿宋" panose="02010609060101010101" charset="-122"/>
                <a:cs typeface="仿宋" panose="02010609060101010101" charset="-122"/>
                <a:sym typeface="+mn-ea"/>
              </a:rPr>
              <a:t>3-6</a:t>
            </a:r>
            <a:r>
              <a:rPr lang="zh-CN" altLang="zh-CN" sz="2000" noProof="0" dirty="0">
                <a:latin typeface="仿宋" panose="02010609060101010101" charset="-122"/>
                <a:ea typeface="仿宋" panose="02010609060101010101" charset="-122"/>
                <a:cs typeface="仿宋" panose="02010609060101010101" charset="-122"/>
                <a:sym typeface="+mn-ea"/>
              </a:rPr>
              <a:t>、</a:t>
            </a:r>
            <a:r>
              <a:rPr lang="en-US" altLang="zh-CN" sz="2000" noProof="0" dirty="0">
                <a:latin typeface="仿宋" panose="02010609060101010101" charset="-122"/>
                <a:ea typeface="仿宋" panose="02010609060101010101" charset="-122"/>
                <a:cs typeface="仿宋" panose="02010609060101010101" charset="-122"/>
                <a:sym typeface="+mn-ea"/>
              </a:rPr>
              <a:t>7</a:t>
            </a:r>
            <a:r>
              <a:rPr lang="zh-CN" altLang="zh-CN" sz="2000" noProof="0" dirty="0">
                <a:latin typeface="仿宋" panose="02010609060101010101" charset="-122"/>
                <a:ea typeface="仿宋" panose="02010609060101010101" charset="-122"/>
                <a:cs typeface="仿宋" panose="02010609060101010101" charset="-122"/>
                <a:sym typeface="+mn-ea"/>
              </a:rPr>
              <a:t>岁的儿童，其言语表达能力还处在不完善的阶段，因此，谈话的进程和效果受到许多人为因素的影响。</a:t>
            </a:r>
            <a:endParaRPr lang="zh-CN" altLang="en-US" sz="2000">
              <a:latin typeface="仿宋" panose="02010609060101010101" charset="-122"/>
              <a:ea typeface="仿宋" panose="02010609060101010101" charset="-122"/>
              <a:cs typeface="仿宋" panose="02010609060101010101" charset="-122"/>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830" y="482600"/>
            <a:ext cx="8892540" cy="490855"/>
          </a:xfrm>
        </p:spPr>
        <p:txBody>
          <a:bodyPr/>
          <a:lstStyle/>
          <a:p>
            <a:pPr algn="just"/>
            <a:r>
              <a:rPr lang="zh-CN" altLang="zh-CN" sz="2800" b="1" noProof="0" dirty="0">
                <a:ln>
                  <a:noFill/>
                </a:ln>
                <a:solidFill>
                  <a:schemeClr val="tx1"/>
                </a:solidFill>
                <a:effectLst/>
                <a:uLnTx/>
                <a:uFillTx/>
                <a:latin typeface="黑体" panose="02010609060101010101" charset="-122"/>
                <a:ea typeface="黑体" panose="02010609060101010101" charset="-122"/>
                <a:sym typeface="+mn-ea"/>
              </a:rPr>
              <a:t>三、问卷调查法</a:t>
            </a:r>
            <a:endParaRPr kumimoji="0" lang="zh-CN" altLang="zh-CN" sz="2800" b="1" i="0" u="none" strike="noStrike" kern="1200" cap="none" spc="0" normalizeH="0" baseline="0" noProof="0" dirty="0">
              <a:ln>
                <a:noFill/>
              </a:ln>
              <a:solidFill>
                <a:schemeClr val="tx1"/>
              </a:solidFill>
              <a:effectLst/>
              <a:uLnTx/>
              <a:uFillTx/>
              <a:latin typeface="+mn-lt"/>
              <a:ea typeface="+mn-ea"/>
              <a:cs typeface="+mn-cs"/>
            </a:endParaRPr>
          </a:p>
          <a:p>
            <a:pPr algn="just"/>
            <a:endParaRPr lang="zh-CN" altLang="en-US" sz="2800" b="1"/>
          </a:p>
        </p:txBody>
      </p:sp>
      <p:sp>
        <p:nvSpPr>
          <p:cNvPr id="4" name="内容占位符 3"/>
          <p:cNvSpPr>
            <a:spLocks noGrp="1"/>
          </p:cNvSpPr>
          <p:nvPr>
            <p:ph idx="10"/>
          </p:nvPr>
        </p:nvSpPr>
        <p:spPr>
          <a:xfrm>
            <a:off x="439420" y="1503045"/>
            <a:ext cx="7774940" cy="3063240"/>
          </a:xfrm>
        </p:spPr>
        <p:txBody>
          <a:bodyPr/>
          <a:lstStyle/>
          <a:p>
            <a:pPr algn="just"/>
            <a:r>
              <a:rPr lang="en-US" altLang="zh-CN" sz="2000" dirty="0">
                <a:latin typeface="仿宋" panose="02010609060101010101" charset="-122"/>
                <a:ea typeface="仿宋" panose="02010609060101010101" charset="-122"/>
                <a:sym typeface="+mn-ea"/>
              </a:rPr>
              <a:t>    </a:t>
            </a:r>
            <a:r>
              <a:rPr lang="zh-CN" altLang="zh-CN" sz="2000" dirty="0">
                <a:latin typeface="仿宋" panose="02010609060101010101" charset="-122"/>
                <a:ea typeface="仿宋" panose="02010609060101010101" charset="-122"/>
                <a:sym typeface="+mn-ea"/>
              </a:rPr>
              <a:t>问卷调查法是由评价者根据评价目的和内容，选择或自编问卷向调查对象发放，以广泛搜集幼儿社会性发展和社会行为信息的一种方法。问卷调查法适用向教师和家长了解幼儿幼儿在幼儿园和家庭中的社会性行为的表现情况。幼儿在不同的环境中，其行为表现是不同的。为了全面了解幼儿的社会性发展和社会行为的具体状况，一方面教师可以利用相应的量表来了解幼儿的社会行为如，康奈尔教师评定量表</a:t>
            </a:r>
            <a:r>
              <a:rPr lang="zh-CN" altLang="en-US" sz="2000" dirty="0">
                <a:latin typeface="仿宋" panose="02010609060101010101" charset="-122"/>
                <a:ea typeface="仿宋" panose="02010609060101010101" charset="-122"/>
                <a:sym typeface="+mn-ea"/>
              </a:rPr>
              <a:t>。</a:t>
            </a:r>
            <a:endParaRPr lang="zh-CN" altLang="zh-CN" sz="2000" dirty="0">
              <a:latin typeface="仿宋" panose="02010609060101010101" charset="-122"/>
              <a:ea typeface="仿宋" panose="02010609060101010101" charset="-122"/>
            </a:endParaRPr>
          </a:p>
          <a:p>
            <a:pPr algn="just"/>
            <a:r>
              <a:rPr lang="zh-CN" altLang="zh-CN" sz="2000" dirty="0">
                <a:latin typeface="仿宋" panose="02010609060101010101" charset="-122"/>
                <a:ea typeface="仿宋" panose="02010609060101010101" charset="-122"/>
                <a:cs typeface="仿宋" panose="02010609060101010101" charset="-122"/>
                <a:sym typeface="+mn-ea"/>
              </a:rPr>
              <a:t>    可以通过向家长发放问卷的形式来了解幼儿在家庭中的行为表现，如阿肯巴赫儿童行为量表，这样才能全面深刻地了解和理解幼儿的社会行为的内在动机、原因和结果等。</a:t>
            </a:r>
            <a:r>
              <a:rPr lang="zh-CN" altLang="zh-CN" sz="2000" b="1" dirty="0">
                <a:latin typeface="仿宋" panose="02010609060101010101" charset="-122"/>
                <a:ea typeface="仿宋" panose="02010609060101010101" charset="-122"/>
                <a:cs typeface="仿宋" panose="02010609060101010101" charset="-122"/>
                <a:sym typeface="+mn-ea"/>
              </a:rPr>
              <a:t> </a:t>
            </a:r>
            <a:endParaRPr lang="zh-CN" altLang="zh-CN" sz="2000" dirty="0">
              <a:latin typeface="仿宋" panose="02010609060101010101" charset="-122"/>
              <a:ea typeface="仿宋" panose="02010609060101010101" charset="-122"/>
              <a:cs typeface="仿宋" panose="02010609060101010101" charset="-122"/>
            </a:endParaRPr>
          </a:p>
          <a:p>
            <a:pPr algn="just"/>
            <a:endParaRPr lang="zh-CN" altLang="en-US" sz="2000">
              <a:latin typeface="仿宋" panose="02010609060101010101" charset="-122"/>
              <a:ea typeface="仿宋" panose="02010609060101010101" charset="-122"/>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up)">
                                      <p:cBhvr>
                                        <p:cTn id="12" dur="500"/>
                                        <p:tgtEl>
                                          <p:spTgt spid="4">
                                            <p:txEl>
                                              <p:pRg st="0" end="0"/>
                                            </p:txEl>
                                          </p:spTgt>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up)">
                                      <p:cBhvr>
                                        <p:cTn id="16"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build="p"/>
      <p:bldP spid="4" grpI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95580"/>
            <a:ext cx="4422775" cy="590550"/>
          </a:xfrm>
        </p:spPr>
        <p:txBody>
          <a:bodyPr/>
          <a:lstStyle/>
          <a:p>
            <a:pPr algn="just"/>
            <a:r>
              <a:rPr lang="zh-CN" altLang="zh-CN" sz="2800" b="1" noProof="0" dirty="0">
                <a:ln>
                  <a:noFill/>
                </a:ln>
                <a:solidFill>
                  <a:schemeClr val="tx1"/>
                </a:solidFill>
                <a:effectLst/>
                <a:uLnTx/>
                <a:uFillTx/>
                <a:latin typeface="黑体" panose="02010609060101010101" charset="-122"/>
                <a:ea typeface="黑体" panose="02010609060101010101" charset="-122"/>
                <a:sym typeface="+mn-ea"/>
              </a:rPr>
              <a:t>四、情境测验法</a:t>
            </a:r>
            <a:endParaRPr lang="zh-CN" altLang="en-US" sz="2800"/>
          </a:p>
        </p:txBody>
      </p:sp>
      <p:sp>
        <p:nvSpPr>
          <p:cNvPr id="4" name="内容占位符 3"/>
          <p:cNvSpPr>
            <a:spLocks noGrp="1"/>
          </p:cNvSpPr>
          <p:nvPr>
            <p:ph idx="10"/>
          </p:nvPr>
        </p:nvSpPr>
        <p:spPr>
          <a:xfrm>
            <a:off x="266065" y="1381760"/>
            <a:ext cx="8427720" cy="3160395"/>
          </a:xfrm>
        </p:spPr>
        <p:txBody>
          <a:bodyPr/>
          <a:lstStyle/>
          <a:p>
            <a:pPr algn="just"/>
            <a:r>
              <a:rPr lang="en-US" altLang="zh-CN" sz="2000" dirty="0">
                <a:latin typeface="仿宋" panose="02010609060101010101" charset="-122"/>
                <a:ea typeface="仿宋" panose="02010609060101010101" charset="-122"/>
                <a:cs typeface="仿宋" panose="02010609060101010101" charset="-122"/>
                <a:sym typeface="+mn-ea"/>
              </a:rPr>
              <a:t>    </a:t>
            </a:r>
            <a:r>
              <a:rPr lang="zh-CN" altLang="zh-CN" sz="2000" dirty="0">
                <a:latin typeface="仿宋" panose="02010609060101010101" charset="-122"/>
                <a:ea typeface="仿宋" panose="02010609060101010101" charset="-122"/>
                <a:cs typeface="仿宋" panose="02010609060101010101" charset="-122"/>
                <a:sym typeface="+mn-ea"/>
              </a:rPr>
              <a:t>情境测验法是由评价者根据评价目的，预先设计好一定的情境诱发幼儿表现出社会性行为并进行价值判断的方法。因为情境测验是由评价者自己设计的，可以针对评价的需要、评价对象的实践情况、时间、地点、场地、材料等条件进行设计，可能会得到更多较为实用的真实信息，。譬如，为了评定幼儿能否与同伴分享，教师可以创设如下情境：</a:t>
            </a:r>
            <a:endParaRPr lang="zh-CN" altLang="zh-CN" sz="2000" dirty="0">
              <a:latin typeface="仿宋" panose="02010609060101010101" charset="-122"/>
              <a:ea typeface="仿宋" panose="02010609060101010101" charset="-122"/>
              <a:cs typeface="仿宋" panose="02010609060101010101" charset="-122"/>
            </a:endParaRPr>
          </a:p>
          <a:p>
            <a:pPr algn="just"/>
            <a:r>
              <a:rPr lang="en-US" altLang="zh-CN" sz="2000" dirty="0">
                <a:latin typeface="仿宋" panose="02010609060101010101" charset="-122"/>
                <a:ea typeface="仿宋" panose="02010609060101010101" charset="-122"/>
                <a:cs typeface="仿宋" panose="02010609060101010101" charset="-122"/>
                <a:sym typeface="+mn-ea"/>
              </a:rPr>
              <a:t>    </a:t>
            </a:r>
            <a:r>
              <a:rPr lang="zh-CN" altLang="zh-CN" sz="2000" dirty="0">
                <a:latin typeface="仿宋" panose="02010609060101010101" charset="-122"/>
                <a:ea typeface="仿宋" panose="02010609060101010101" charset="-122"/>
                <a:sym typeface="+mn-ea"/>
              </a:rPr>
              <a:t>运用情境测验法评价幼儿的社会性行为情况，需要注意这样几点：</a:t>
            </a:r>
            <a:r>
              <a:rPr lang="zh-CN" altLang="zh-CN" sz="2000" b="1" dirty="0">
                <a:solidFill>
                  <a:srgbClr val="0070C0"/>
                </a:solidFill>
                <a:latin typeface="仿宋" panose="02010609060101010101" charset="-122"/>
                <a:ea typeface="仿宋" panose="02010609060101010101" charset="-122"/>
                <a:sym typeface="+mn-ea"/>
              </a:rPr>
              <a:t>第一</a:t>
            </a:r>
            <a:r>
              <a:rPr lang="zh-CN" altLang="zh-CN" sz="2000" dirty="0">
                <a:latin typeface="仿宋" panose="02010609060101010101" charset="-122"/>
                <a:ea typeface="仿宋" panose="02010609060101010101" charset="-122"/>
                <a:sym typeface="+mn-ea"/>
              </a:rPr>
              <a:t>，预先拟好测验方案，包括测验目的、内容、形式、步骤、记录表格、评分标准等；</a:t>
            </a:r>
            <a:r>
              <a:rPr lang="zh-CN" altLang="zh-CN" sz="2000" b="1" dirty="0">
                <a:solidFill>
                  <a:srgbClr val="0070C0"/>
                </a:solidFill>
                <a:latin typeface="仿宋" panose="02010609060101010101" charset="-122"/>
                <a:ea typeface="仿宋" panose="02010609060101010101" charset="-122"/>
                <a:sym typeface="+mn-ea"/>
              </a:rPr>
              <a:t>第二</a:t>
            </a:r>
            <a:r>
              <a:rPr lang="zh-CN" altLang="zh-CN" sz="2000" dirty="0">
                <a:latin typeface="仿宋" panose="02010609060101010101" charset="-122"/>
                <a:ea typeface="仿宋" panose="02010609060101010101" charset="-122"/>
                <a:sym typeface="+mn-ea"/>
              </a:rPr>
              <a:t>，测验的情境不仅要能反映幼儿某一方面社会性行为的状况，还应该尽量与幼儿的日常生活保持相似，以确保所获资料的信度和效度；</a:t>
            </a:r>
            <a:r>
              <a:rPr lang="zh-CN" altLang="zh-CN" sz="2000" b="1" dirty="0">
                <a:solidFill>
                  <a:srgbClr val="0070C0"/>
                </a:solidFill>
                <a:latin typeface="仿宋" panose="02010609060101010101" charset="-122"/>
                <a:ea typeface="仿宋" panose="02010609060101010101" charset="-122"/>
                <a:sym typeface="+mn-ea"/>
              </a:rPr>
              <a:t>第三</a:t>
            </a:r>
            <a:r>
              <a:rPr lang="zh-CN" altLang="zh-CN" sz="2000" dirty="0">
                <a:latin typeface="仿宋" panose="02010609060101010101" charset="-122"/>
                <a:ea typeface="仿宋" panose="02010609060101010101" charset="-122"/>
                <a:sym typeface="+mn-ea"/>
              </a:rPr>
              <a:t>，测验中认真做好记录，以方便日后整理分析。</a:t>
            </a:r>
            <a:endParaRPr lang="zh-CN" altLang="zh-CN" sz="2000" dirty="0">
              <a:latin typeface="仿宋" panose="02010609060101010101" charset="-122"/>
              <a:ea typeface="仿宋" panose="02010609060101010101" charset="-122"/>
            </a:endParaRPr>
          </a:p>
          <a:p>
            <a:pPr algn="just"/>
            <a:endParaRPr lang="zh-CN" altLang="en-US" sz="2000">
              <a:latin typeface="仿宋" panose="02010609060101010101" charset="-122"/>
              <a:ea typeface="仿宋" panose="02010609060101010101" charset="-122"/>
              <a:cs typeface="仿宋" panose="02010609060101010101" charset="-122"/>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up)">
                                      <p:cBhvr>
                                        <p:cTn id="12" dur="500"/>
                                        <p:tgtEl>
                                          <p:spTgt spid="4">
                                            <p:txEl>
                                              <p:pRg st="0" end="0"/>
                                            </p:txEl>
                                          </p:spTgt>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up)">
                                      <p:cBhvr>
                                        <p:cTn id="16"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build="p"/>
      <p:bldP spid="4" grpI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23825"/>
            <a:ext cx="4417060" cy="669925"/>
          </a:xfrm>
        </p:spPr>
        <p:txBody>
          <a:bodyPr/>
          <a:lstStyle/>
          <a:p>
            <a:r>
              <a:rPr lang="zh-CN" altLang="zh-CN" sz="2800" b="1" noProof="0" dirty="0">
                <a:ln>
                  <a:noFill/>
                </a:ln>
                <a:solidFill>
                  <a:schemeClr val="tx1"/>
                </a:solidFill>
                <a:effectLst/>
                <a:uLnTx/>
                <a:uFillTx/>
                <a:latin typeface="黑体" panose="02010609060101010101" charset="-122"/>
                <a:ea typeface="黑体" panose="02010609060101010101" charset="-122"/>
                <a:sym typeface="+mn-ea"/>
              </a:rPr>
              <a:t>五、社会测量法</a:t>
            </a:r>
            <a:endParaRPr lang="zh-CN" altLang="en-US" sz="2800"/>
          </a:p>
        </p:txBody>
      </p:sp>
      <p:sp>
        <p:nvSpPr>
          <p:cNvPr id="4" name="内容占位符 3"/>
          <p:cNvSpPr>
            <a:spLocks noGrp="1"/>
          </p:cNvSpPr>
          <p:nvPr>
            <p:ph idx="10"/>
          </p:nvPr>
        </p:nvSpPr>
        <p:spPr>
          <a:xfrm>
            <a:off x="467995" y="1472565"/>
            <a:ext cx="8434705" cy="3331845"/>
          </a:xfrm>
        </p:spPr>
        <p:txBody>
          <a:bodyPr/>
          <a:lstStyle/>
          <a:p>
            <a:pPr marL="0" lvl="0" indent="611505" eaLnBrk="1" hangingPunct="1">
              <a:lnSpc>
                <a:spcPct val="150000"/>
              </a:lnSpc>
              <a:spcBef>
                <a:spcPct val="0"/>
              </a:spcBef>
              <a:buNone/>
            </a:pPr>
            <a:r>
              <a:rPr lang="zh-CN" altLang="en-US" sz="1800" b="1" dirty="0">
                <a:solidFill>
                  <a:srgbClr val="0070C0"/>
                </a:solidFill>
                <a:latin typeface="仿宋" panose="02010609060101010101" charset="-122"/>
                <a:ea typeface="仿宋" panose="02010609060101010101" charset="-122"/>
                <a:cs typeface="仿宋" panose="02010609060101010101" charset="-122"/>
                <a:sym typeface="+mn-ea"/>
              </a:rPr>
              <a:t>（</a:t>
            </a:r>
            <a:r>
              <a:rPr lang="en-US" altLang="zh-CN" sz="1800" b="1" dirty="0">
                <a:solidFill>
                  <a:srgbClr val="0070C0"/>
                </a:solidFill>
                <a:latin typeface="仿宋" panose="02010609060101010101" charset="-122"/>
                <a:ea typeface="仿宋" panose="02010609060101010101" charset="-122"/>
                <a:cs typeface="仿宋" panose="02010609060101010101" charset="-122"/>
                <a:sym typeface="+mn-ea"/>
              </a:rPr>
              <a:t>1</a:t>
            </a:r>
            <a:r>
              <a:rPr lang="zh-CN" altLang="en-US" sz="1800" b="1" dirty="0">
                <a:solidFill>
                  <a:srgbClr val="0070C0"/>
                </a:solidFill>
                <a:latin typeface="仿宋" panose="02010609060101010101" charset="-122"/>
                <a:ea typeface="仿宋" panose="02010609060101010101" charset="-122"/>
                <a:cs typeface="仿宋" panose="02010609060101010101" charset="-122"/>
                <a:sym typeface="+mn-ea"/>
              </a:rPr>
              <a:t>）</a:t>
            </a:r>
            <a:r>
              <a:rPr lang="zh-CN" altLang="zh-CN" sz="1800" b="1" dirty="0">
                <a:solidFill>
                  <a:srgbClr val="0070C0"/>
                </a:solidFill>
                <a:latin typeface="仿宋" panose="02010609060101010101" charset="-122"/>
                <a:ea typeface="仿宋" panose="02010609060101010101" charset="-122"/>
                <a:cs typeface="仿宋" panose="02010609060101010101" charset="-122"/>
                <a:sym typeface="+mn-ea"/>
              </a:rPr>
              <a:t>同伴提名法</a:t>
            </a:r>
            <a:endParaRPr lang="zh-CN" altLang="zh-CN" sz="1800" b="1" dirty="0">
              <a:solidFill>
                <a:srgbClr val="0070C0"/>
              </a:solidFill>
              <a:latin typeface="仿宋" panose="02010609060101010101" charset="-122"/>
              <a:ea typeface="仿宋" panose="02010609060101010101" charset="-122"/>
              <a:cs typeface="仿宋" panose="02010609060101010101" charset="-122"/>
            </a:endParaRPr>
          </a:p>
          <a:p>
            <a:pPr marL="0" lvl="0" indent="611505" eaLnBrk="1" hangingPunct="1">
              <a:lnSpc>
                <a:spcPct val="150000"/>
              </a:lnSpc>
              <a:spcBef>
                <a:spcPct val="0"/>
              </a:spcBef>
              <a:buNone/>
            </a:pPr>
            <a:r>
              <a:rPr lang="zh-CN" altLang="en-US" sz="1800" b="1" dirty="0">
                <a:solidFill>
                  <a:srgbClr val="0070C0"/>
                </a:solidFill>
                <a:latin typeface="仿宋" panose="02010609060101010101" charset="-122"/>
                <a:ea typeface="仿宋" panose="02010609060101010101" charset="-122"/>
                <a:cs typeface="仿宋" panose="02010609060101010101" charset="-122"/>
                <a:sym typeface="+mn-ea"/>
              </a:rPr>
              <a:t>（</a:t>
            </a:r>
            <a:r>
              <a:rPr lang="en-US" altLang="zh-CN" sz="1800" b="1" dirty="0">
                <a:solidFill>
                  <a:srgbClr val="0070C0"/>
                </a:solidFill>
                <a:latin typeface="仿宋" panose="02010609060101010101" charset="-122"/>
                <a:ea typeface="仿宋" panose="02010609060101010101" charset="-122"/>
                <a:cs typeface="仿宋" panose="02010609060101010101" charset="-122"/>
                <a:sym typeface="+mn-ea"/>
              </a:rPr>
              <a:t>2</a:t>
            </a:r>
            <a:r>
              <a:rPr lang="zh-CN" altLang="en-US" sz="1800" b="1" dirty="0">
                <a:solidFill>
                  <a:srgbClr val="0070C0"/>
                </a:solidFill>
                <a:latin typeface="仿宋" panose="02010609060101010101" charset="-122"/>
                <a:ea typeface="仿宋" panose="02010609060101010101" charset="-122"/>
                <a:cs typeface="仿宋" panose="02010609060101010101" charset="-122"/>
                <a:sym typeface="+mn-ea"/>
              </a:rPr>
              <a:t>）</a:t>
            </a:r>
            <a:r>
              <a:rPr lang="zh-CN" altLang="zh-CN" sz="1800" b="1" dirty="0">
                <a:solidFill>
                  <a:srgbClr val="0070C0"/>
                </a:solidFill>
                <a:latin typeface="仿宋" panose="02010609060101010101" charset="-122"/>
                <a:ea typeface="仿宋" panose="02010609060101010101" charset="-122"/>
                <a:cs typeface="仿宋" panose="02010609060101010101" charset="-122"/>
                <a:sym typeface="+mn-ea"/>
              </a:rPr>
              <a:t>配对比较法</a:t>
            </a:r>
            <a:endParaRPr lang="zh-CN" altLang="zh-CN" sz="1800" b="1" dirty="0">
              <a:solidFill>
                <a:srgbClr val="0070C0"/>
              </a:solidFill>
              <a:latin typeface="仿宋" panose="02010609060101010101" charset="-122"/>
              <a:ea typeface="仿宋" panose="02010609060101010101" charset="-122"/>
              <a:cs typeface="仿宋" panose="02010609060101010101" charset="-122"/>
            </a:endParaRPr>
          </a:p>
          <a:p>
            <a:pPr marL="0" lvl="0" indent="611505" eaLnBrk="1" hangingPunct="1">
              <a:lnSpc>
                <a:spcPct val="150000"/>
              </a:lnSpc>
              <a:spcBef>
                <a:spcPct val="0"/>
              </a:spcBef>
              <a:buNone/>
            </a:pPr>
            <a:r>
              <a:rPr lang="zh-CN" altLang="en-US" sz="1800" b="1" dirty="0">
                <a:solidFill>
                  <a:srgbClr val="0070C0"/>
                </a:solidFill>
                <a:latin typeface="仿宋" panose="02010609060101010101" charset="-122"/>
                <a:ea typeface="仿宋" panose="02010609060101010101" charset="-122"/>
                <a:cs typeface="仿宋" panose="02010609060101010101" charset="-122"/>
                <a:sym typeface="+mn-ea"/>
              </a:rPr>
              <a:t>（</a:t>
            </a:r>
            <a:r>
              <a:rPr lang="en-US" altLang="zh-CN" sz="1800" b="1" dirty="0">
                <a:solidFill>
                  <a:srgbClr val="0070C0"/>
                </a:solidFill>
                <a:latin typeface="仿宋" panose="02010609060101010101" charset="-122"/>
                <a:ea typeface="仿宋" panose="02010609060101010101" charset="-122"/>
                <a:cs typeface="仿宋" panose="02010609060101010101" charset="-122"/>
                <a:sym typeface="+mn-ea"/>
              </a:rPr>
              <a:t>3</a:t>
            </a:r>
            <a:r>
              <a:rPr lang="zh-CN" altLang="en-US" sz="1800" b="1" dirty="0">
                <a:solidFill>
                  <a:srgbClr val="0070C0"/>
                </a:solidFill>
                <a:latin typeface="仿宋" panose="02010609060101010101" charset="-122"/>
                <a:ea typeface="仿宋" panose="02010609060101010101" charset="-122"/>
                <a:cs typeface="仿宋" panose="02010609060101010101" charset="-122"/>
                <a:sym typeface="+mn-ea"/>
              </a:rPr>
              <a:t>）</a:t>
            </a:r>
            <a:r>
              <a:rPr lang="zh-CN" altLang="zh-CN" sz="1800" b="1" dirty="0">
                <a:solidFill>
                  <a:srgbClr val="0070C0"/>
                </a:solidFill>
                <a:latin typeface="仿宋" panose="02010609060101010101" charset="-122"/>
                <a:ea typeface="仿宋" panose="02010609060101010101" charset="-122"/>
                <a:cs typeface="仿宋" panose="02010609060101010101" charset="-122"/>
                <a:sym typeface="+mn-ea"/>
              </a:rPr>
              <a:t>行为评定表</a:t>
            </a:r>
            <a:endParaRPr lang="zh-CN" altLang="zh-CN" sz="1800" dirty="0">
              <a:latin typeface="仿宋" panose="02010609060101010101" charset="-122"/>
              <a:ea typeface="仿宋" panose="02010609060101010101" charset="-122"/>
              <a:cs typeface="仿宋" panose="02010609060101010101" charset="-122"/>
            </a:endParaRPr>
          </a:p>
          <a:p>
            <a:pPr marL="0" lvl="0" indent="611505" eaLnBrk="1" hangingPunct="1">
              <a:lnSpc>
                <a:spcPct val="150000"/>
              </a:lnSpc>
              <a:spcBef>
                <a:spcPct val="0"/>
              </a:spcBef>
              <a:buNone/>
            </a:pPr>
            <a:r>
              <a:rPr lang="zh-CN" altLang="zh-CN" sz="1800" dirty="0">
                <a:latin typeface="仿宋" panose="02010609060101010101" charset="-122"/>
                <a:ea typeface="仿宋" panose="02010609060101010101" charset="-122"/>
                <a:cs typeface="仿宋" panose="02010609060101010101" charset="-122"/>
                <a:sym typeface="+mn-ea"/>
              </a:rPr>
              <a:t>以上我们分别讨论了五种评定幼儿社会性发展和社会行为的方法，每一种方法都有其自身的优点和局限性，这就要求我们在评定幼儿社会性为时，具体情况具体分析，合理并综合使用以上方法，从而真实、有效地评定幼儿的社会行为，为促进幼儿社会性的健康良性发展获得数据支持。</a:t>
            </a:r>
            <a:endParaRPr lang="zh-CN" altLang="zh-CN" sz="1800" dirty="0">
              <a:latin typeface="仿宋" panose="02010609060101010101" charset="-122"/>
              <a:ea typeface="仿宋" panose="02010609060101010101" charset="-122"/>
              <a:cs typeface="仿宋" panose="02010609060101010101" charset="-122"/>
            </a:endParaRPr>
          </a:p>
          <a:p>
            <a:endParaRPr lang="zh-CN" altLang="en-US" sz="1800">
              <a:latin typeface="仿宋" panose="02010609060101010101" charset="-122"/>
              <a:ea typeface="仿宋" panose="02010609060101010101" charset="-122"/>
              <a:cs typeface="仿宋" panose="02010609060101010101" charset="-122"/>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up)">
                                      <p:cBhvr>
                                        <p:cTn id="12" dur="500"/>
                                        <p:tgtEl>
                                          <p:spTgt spid="4">
                                            <p:txEl>
                                              <p:pRg st="0" end="0"/>
                                            </p:txEl>
                                          </p:spTgt>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up)">
                                      <p:cBhvr>
                                        <p:cTn id="16" dur="500"/>
                                        <p:tgtEl>
                                          <p:spTgt spid="4">
                                            <p:txEl>
                                              <p:pRg st="1" end="1"/>
                                            </p:txEl>
                                          </p:spTgt>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wipe(up)">
                                      <p:cBhvr>
                                        <p:cTn id="20" dur="500"/>
                                        <p:tgtEl>
                                          <p:spTgt spid="4">
                                            <p:txEl>
                                              <p:pRg st="2" end="2"/>
                                            </p:txEl>
                                          </p:spTgt>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wipe(up)">
                                      <p:cBhvr>
                                        <p:cTn id="24"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build="p"/>
      <p:bldP spid="4" grpI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4563745" y="2928620"/>
            <a:ext cx="4531995" cy="1476375"/>
          </a:xfrm>
          <a:prstGeom prst="rect">
            <a:avLst/>
          </a:prstGeom>
          <a:noFill/>
          <a:ln w="9525">
            <a:noFill/>
            <a:miter lim="800000"/>
          </a:ln>
        </p:spPr>
        <p:txBody>
          <a:bodyPr wrap="square">
            <a:spAutoFit/>
          </a:bodyPr>
          <a:p>
            <a:pPr algn="ctr">
              <a:lnSpc>
                <a:spcPct val="150000"/>
              </a:lnSpc>
            </a:pPr>
            <a:r>
              <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任务四  </a:t>
            </a:r>
            <a:endPar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algn="ctr">
              <a:lnSpc>
                <a:spcPct val="150000"/>
              </a:lnSpc>
            </a:pPr>
            <a:r>
              <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幼儿社会性学习与教育</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56870" y="1097280"/>
            <a:ext cx="8279765" cy="3784600"/>
          </a:xfrm>
          <a:prstGeom prst="rect">
            <a:avLst/>
          </a:prstGeom>
          <a:noFill/>
        </p:spPr>
        <p:txBody>
          <a:bodyPr wrap="square" rtlCol="0">
            <a:spAutoFit/>
          </a:bodyPr>
          <a:p>
            <a:pPr marL="0" lvl="0" indent="611505" algn="just"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幼儿社会化的过程就是社会学习的过程，是在社会实践中获得社会性经验并不断改变其行为的过程。</a:t>
            </a:r>
            <a:endParaRPr lang="zh-CN" altLang="zh-CN" sz="2000" dirty="0">
              <a:latin typeface="仿宋" panose="02010609060101010101" charset="-122"/>
              <a:ea typeface="仿宋" panose="02010609060101010101" charset="-122"/>
              <a:cs typeface="仿宋" panose="02010609060101010101" charset="-122"/>
            </a:endParaRPr>
          </a:p>
          <a:p>
            <a:pPr marL="0" lvl="0" indent="611505" algn="just"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幼儿期是社会性发展的关键期。</a:t>
            </a:r>
            <a:endParaRPr lang="zh-CN" altLang="zh-CN" sz="2000" dirty="0">
              <a:latin typeface="仿宋" panose="02010609060101010101" charset="-122"/>
              <a:ea typeface="仿宋" panose="02010609060101010101" charset="-122"/>
              <a:cs typeface="仿宋" panose="02010609060101010101" charset="-122"/>
            </a:endParaRPr>
          </a:p>
          <a:p>
            <a:pPr marL="0" lvl="0" indent="611505" algn="just"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幼儿期是社会性发展的可塑期。</a:t>
            </a:r>
            <a:endParaRPr lang="zh-CN" altLang="zh-CN" sz="2000" dirty="0">
              <a:latin typeface="仿宋" panose="02010609060101010101" charset="-122"/>
              <a:ea typeface="仿宋" panose="02010609060101010101" charset="-122"/>
              <a:cs typeface="仿宋" panose="02010609060101010101" charset="-122"/>
            </a:endParaRPr>
          </a:p>
          <a:p>
            <a:pPr marL="0" lvl="0" indent="611505" algn="just"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幼儿期是社会性发展的奠基期。</a:t>
            </a:r>
            <a:endParaRPr lang="zh-CN" altLang="zh-CN" sz="2000" dirty="0">
              <a:latin typeface="仿宋" panose="02010609060101010101" charset="-122"/>
              <a:ea typeface="仿宋" panose="02010609060101010101" charset="-122"/>
              <a:cs typeface="仿宋" panose="02010609060101010101" charset="-122"/>
            </a:endParaRPr>
          </a:p>
          <a:p>
            <a:pPr marL="0" lvl="0" indent="611505" algn="just"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（一）幼儿社会性学习特点</a:t>
            </a:r>
            <a:endParaRPr lang="zh-CN" altLang="zh-CN" sz="2000" dirty="0">
              <a:latin typeface="仿宋" panose="02010609060101010101" charset="-122"/>
              <a:ea typeface="仿宋" panose="02010609060101010101" charset="-122"/>
              <a:cs typeface="仿宋" panose="02010609060101010101" charset="-122"/>
            </a:endParaRPr>
          </a:p>
          <a:p>
            <a:pPr marL="0" lvl="0" indent="611505" algn="just" eaLnBrk="1" hangingPunct="1">
              <a:lnSpc>
                <a:spcPct val="150000"/>
              </a:lnSpc>
              <a:spcBef>
                <a:spcPct val="0"/>
              </a:spcBef>
              <a:buNone/>
            </a:pPr>
            <a:r>
              <a:rPr lang="en-US" altLang="zh-CN" sz="2000" b="1" dirty="0">
                <a:solidFill>
                  <a:srgbClr val="0070C0"/>
                </a:solidFill>
                <a:latin typeface="仿宋" panose="02010609060101010101" charset="-122"/>
                <a:ea typeface="仿宋" panose="02010609060101010101" charset="-122"/>
                <a:cs typeface="仿宋" panose="02010609060101010101" charset="-122"/>
                <a:sym typeface="+mn-ea"/>
              </a:rPr>
              <a:t>1.</a:t>
            </a:r>
            <a:r>
              <a:rPr lang="zh-CN" altLang="zh-CN" sz="2000" b="1" dirty="0">
                <a:solidFill>
                  <a:srgbClr val="0070C0"/>
                </a:solidFill>
                <a:latin typeface="仿宋" panose="02010609060101010101" charset="-122"/>
                <a:ea typeface="仿宋" panose="02010609060101010101" charset="-122"/>
                <a:cs typeface="仿宋" panose="02010609060101010101" charset="-122"/>
                <a:sym typeface="+mn-ea"/>
              </a:rPr>
              <a:t>随机性和无意性</a:t>
            </a:r>
            <a:endParaRPr lang="zh-CN" altLang="zh-CN" sz="2000" b="1" dirty="0">
              <a:solidFill>
                <a:srgbClr val="0070C0"/>
              </a:solidFill>
              <a:latin typeface="仿宋" panose="02010609060101010101" charset="-122"/>
              <a:ea typeface="仿宋" panose="02010609060101010101" charset="-122"/>
              <a:cs typeface="仿宋" panose="02010609060101010101" charset="-122"/>
            </a:endParaRPr>
          </a:p>
          <a:p>
            <a:pPr marL="0" lvl="0" indent="611505" algn="just"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幼儿可以在许多活动中随机地、无意地进行社会性学习。</a:t>
            </a:r>
            <a:endParaRPr lang="zh-CN" altLang="en-US" sz="2000"/>
          </a:p>
        </p:txBody>
      </p:sp>
      <p:sp>
        <p:nvSpPr>
          <p:cNvPr id="7" name="内容占位符 2"/>
          <p:cNvSpPr>
            <a:spLocks noGrp="1"/>
          </p:cNvSpPr>
          <p:nvPr/>
        </p:nvSpPr>
        <p:spPr>
          <a:xfrm>
            <a:off x="-36195" y="267335"/>
            <a:ext cx="6617335" cy="489585"/>
          </a:xfrm>
          <a:prstGeom prst="rect">
            <a:avLst/>
          </a:prstGeom>
        </p:spPr>
        <p:txBody>
          <a:bodyPr anchor="ctr"/>
          <a:lstStyle>
            <a:lvl1pPr marL="0" indent="0" algn="l" defTabSz="914400" rtl="0" eaLnBrk="1" latinLnBrk="1" hangingPunct="1">
              <a:spcBef>
                <a:spcPct val="20000"/>
              </a:spcBef>
              <a:buFont typeface="Arial" panose="020B0604020202020204" pitchFamily="34" charset="0"/>
              <a:buNone/>
              <a:defRPr sz="2000" kern="120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zh-CN" sz="2800" noProof="0" dirty="0">
                <a:ln>
                  <a:noFill/>
                </a:ln>
                <a:solidFill>
                  <a:schemeClr val="tx1"/>
                </a:solidFill>
                <a:effectLst/>
                <a:uLnTx/>
                <a:uFillTx/>
                <a:latin typeface="黑体" panose="02010609060101010101" charset="-122"/>
                <a:ea typeface="黑体" panose="02010609060101010101" charset="-122"/>
                <a:sym typeface="+mn-ea"/>
              </a:rPr>
              <a:t>一、幼儿社会性学习的特点及途径</a:t>
            </a:r>
            <a:endParaRPr lang="zh-CN" altLang="en-US" sz="2800"/>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8"/>
          <p:cNvSpPr txBox="1">
            <a:spLocks noChangeArrowheads="1"/>
          </p:cNvSpPr>
          <p:nvPr>
            <p:custDataLst>
              <p:tags r:id="rId1"/>
            </p:custDataLst>
          </p:nvPr>
        </p:nvSpPr>
        <p:spPr bwMode="gray">
          <a:xfrm>
            <a:off x="2176145" y="1525270"/>
            <a:ext cx="5812155" cy="645160"/>
          </a:xfrm>
          <a:prstGeom prst="rect">
            <a:avLst/>
          </a:prstGeom>
          <a:noFill/>
          <a:ln w="9525" algn="ctr">
            <a:noFill/>
            <a:miter lim="800000"/>
          </a:ln>
        </p:spPr>
        <p:txBody>
          <a:bodyPr wrap="square">
            <a:spAutoFit/>
          </a:bodyPr>
          <a:lstStyle/>
          <a:p>
            <a:pPr marR="0" algn="l" defTabSz="914400" rtl="0">
              <a:lnSpc>
                <a:spcPct val="150000"/>
              </a:lnSpc>
              <a:buClrTx/>
              <a:buSzTx/>
              <a:defRPr/>
            </a:pPr>
            <a:r>
              <a:rPr kumimoji="0" lang="zh-CN" altLang="zh-CN" sz="2400" b="1" kern="1200" cap="none" spc="0" normalizeH="0" baseline="0" noProof="0" dirty="0">
                <a:latin typeface="华文中宋" panose="02010600040101010101" charset="-122"/>
                <a:ea typeface="华文中宋" panose="02010600040101010101" charset="-122"/>
                <a:cs typeface="华文中宋" panose="02010600040101010101" charset="-122"/>
              </a:rPr>
              <a:t>任务</a:t>
            </a:r>
            <a:r>
              <a:rPr kumimoji="0" lang="zh-CN" altLang="zh-CN" sz="2400" b="1" kern="1200" cap="none" spc="0" normalizeH="0" baseline="0" noProof="0" dirty="0">
                <a:latin typeface="华文中宋" panose="02010600040101010101" charset="-122"/>
                <a:ea typeface="华文中宋" panose="02010600040101010101" charset="-122"/>
                <a:cs typeface="华文中宋" panose="02010600040101010101" charset="-122"/>
              </a:rPr>
              <a:t>一 </a:t>
            </a:r>
            <a:r>
              <a:rPr lang="en-US" altLang="zh-CN" sz="2400" b="1" dirty="0">
                <a:latin typeface="华文中宋" panose="02010600040101010101" charset="-122"/>
                <a:ea typeface="华文中宋" panose="02010600040101010101" charset="-122"/>
                <a:cs typeface="华文中宋" panose="02010600040101010101" charset="-122"/>
                <a:sym typeface="+mn-ea"/>
              </a:rPr>
              <a:t>  </a:t>
            </a:r>
            <a:r>
              <a:rPr lang="zh-CN" altLang="zh-CN" sz="2400" b="1" dirty="0">
                <a:latin typeface="华文中宋" panose="02010600040101010101" charset="-122"/>
                <a:ea typeface="华文中宋" panose="02010600040101010101" charset="-122"/>
                <a:cs typeface="华文中宋" panose="02010600040101010101" charset="-122"/>
                <a:sym typeface="+mn-ea"/>
              </a:rPr>
              <a:t>幼儿社会能力发展与学习</a:t>
            </a:r>
            <a:endParaRPr lang="zh-CN" altLang="zh-CN" sz="2400" b="1" dirty="0">
              <a:latin typeface="华文中宋" panose="02010600040101010101" charset="-122"/>
              <a:ea typeface="华文中宋" panose="02010600040101010101" charset="-122"/>
              <a:cs typeface="华文中宋" panose="02010600040101010101" charset="-122"/>
              <a:sym typeface="+mn-ea"/>
            </a:endParaRPr>
          </a:p>
        </p:txBody>
      </p:sp>
      <p:sp>
        <p:nvSpPr>
          <p:cNvPr id="16" name="Text Box 19"/>
          <p:cNvSpPr txBox="1">
            <a:spLocks noChangeArrowheads="1"/>
          </p:cNvSpPr>
          <p:nvPr>
            <p:custDataLst>
              <p:tags r:id="rId2"/>
            </p:custDataLst>
          </p:nvPr>
        </p:nvSpPr>
        <p:spPr bwMode="gray">
          <a:xfrm>
            <a:off x="2176145" y="2255520"/>
            <a:ext cx="5274310" cy="645160"/>
          </a:xfrm>
          <a:prstGeom prst="rect">
            <a:avLst/>
          </a:prstGeom>
          <a:noFill/>
          <a:ln w="9525" algn="ctr">
            <a:noFill/>
            <a:miter lim="800000"/>
          </a:ln>
        </p:spPr>
        <p:txBody>
          <a:bodyPr wrap="square">
            <a:spAutoFit/>
          </a:bodyPr>
          <a:lstStyle/>
          <a:p>
            <a:pPr lvl="0" algn="l">
              <a:lnSpc>
                <a:spcPct val="150000"/>
              </a:lnSpc>
              <a:buClrTx/>
              <a:buSzTx/>
              <a:buFontTx/>
              <a:defRPr/>
            </a:pPr>
            <a:r>
              <a:rPr lang="zh-CN" altLang="zh-CN" sz="2400" b="1" dirty="0">
                <a:latin typeface="华文中宋" panose="02010600040101010101" charset="-122"/>
                <a:ea typeface="华文中宋" panose="02010600040101010101" charset="-122"/>
                <a:cs typeface="华文中宋" panose="02010600040101010101" charset="-122"/>
                <a:sym typeface="+mn-ea"/>
              </a:rPr>
              <a:t>任务</a:t>
            </a:r>
            <a:r>
              <a:rPr lang="zh-CN" altLang="zh-CN" sz="2400" b="1" dirty="0">
                <a:latin typeface="华文中宋" panose="02010600040101010101" charset="-122"/>
                <a:ea typeface="华文中宋" panose="02010600040101010101" charset="-122"/>
                <a:cs typeface="华文中宋" panose="02010600040101010101" charset="-122"/>
                <a:sym typeface="+mn-ea"/>
              </a:rPr>
              <a:t>二   幼儿的同伴关系</a:t>
            </a:r>
            <a:endParaRPr lang="zh-CN" altLang="zh-CN" sz="2400" b="1" noProof="0" dirty="0">
              <a:latin typeface="华文中宋" panose="02010600040101010101" charset="-122"/>
              <a:ea typeface="华文中宋" panose="02010600040101010101" charset="-122"/>
              <a:cs typeface="华文中宋" panose="02010600040101010101" charset="-122"/>
              <a:sym typeface="+mn-ea"/>
            </a:endParaRPr>
          </a:p>
        </p:txBody>
      </p:sp>
      <p:sp>
        <p:nvSpPr>
          <p:cNvPr id="17" name="Text Box 20"/>
          <p:cNvSpPr txBox="1">
            <a:spLocks noChangeArrowheads="1"/>
          </p:cNvSpPr>
          <p:nvPr>
            <p:custDataLst>
              <p:tags r:id="rId3"/>
            </p:custDataLst>
          </p:nvPr>
        </p:nvSpPr>
        <p:spPr bwMode="gray">
          <a:xfrm>
            <a:off x="2176145" y="2974340"/>
            <a:ext cx="5506085" cy="645160"/>
          </a:xfrm>
          <a:prstGeom prst="rect">
            <a:avLst/>
          </a:prstGeom>
          <a:noFill/>
          <a:ln w="9525" algn="ctr">
            <a:noFill/>
            <a:miter lim="800000"/>
          </a:ln>
        </p:spPr>
        <p:txBody>
          <a:bodyPr wrap="square">
            <a:spAutoFit/>
          </a:bodyPr>
          <a:lstStyle/>
          <a:p>
            <a:pPr lvl="0" algn="l">
              <a:lnSpc>
                <a:spcPct val="150000"/>
              </a:lnSpc>
              <a:buClrTx/>
              <a:buSzTx/>
              <a:buFontTx/>
              <a:defRPr/>
            </a:pPr>
            <a:r>
              <a:rPr lang="zh-CN" altLang="zh-CN" sz="2400" b="1" dirty="0">
                <a:latin typeface="华文中宋" panose="02010600040101010101" charset="-122"/>
                <a:ea typeface="华文中宋" panose="02010600040101010101" charset="-122"/>
                <a:cs typeface="华文中宋" panose="02010600040101010101" charset="-122"/>
                <a:sym typeface="+mn-ea"/>
              </a:rPr>
              <a:t>任务</a:t>
            </a:r>
            <a:r>
              <a:rPr lang="zh-CN" altLang="zh-CN" sz="2400" b="1" dirty="0">
                <a:latin typeface="华文中宋" panose="02010600040101010101" charset="-122"/>
                <a:ea typeface="华文中宋" panose="02010600040101010101" charset="-122"/>
                <a:cs typeface="华文中宋" panose="02010600040101010101" charset="-122"/>
                <a:sym typeface="+mn-ea"/>
              </a:rPr>
              <a:t>三   幼儿社会行为的评定</a:t>
            </a:r>
            <a:endParaRPr lang="zh-CN" altLang="zh-CN" sz="2400" b="1" noProof="0" dirty="0">
              <a:latin typeface="华文中宋" panose="02010600040101010101" charset="-122"/>
              <a:ea typeface="华文中宋" panose="02010600040101010101" charset="-122"/>
              <a:cs typeface="华文中宋" panose="02010600040101010101" charset="-122"/>
              <a:sym typeface="+mn-ea"/>
            </a:endParaRPr>
          </a:p>
        </p:txBody>
      </p:sp>
      <p:sp>
        <p:nvSpPr>
          <p:cNvPr id="6165" name="Text Box 21"/>
          <p:cNvSpPr txBox="1"/>
          <p:nvPr>
            <p:custDataLst>
              <p:tags r:id="rId4"/>
            </p:custDataLst>
          </p:nvPr>
        </p:nvSpPr>
        <p:spPr bwMode="gray">
          <a:xfrm>
            <a:off x="2085340" y="3728085"/>
            <a:ext cx="5436870" cy="645160"/>
          </a:xfrm>
          <a:prstGeom prst="rect">
            <a:avLst/>
          </a:prstGeom>
          <a:noFill/>
          <a:ln w="9525" algn="ctr">
            <a:noFill/>
            <a:miter lim="800000"/>
          </a:ln>
        </p:spPr>
        <p:txBody>
          <a:bodyPr wrap="square">
            <a:spAutoFit/>
          </a:bodyPr>
          <a:lstStyle/>
          <a:p>
            <a:pPr lvl="0" algn="l">
              <a:lnSpc>
                <a:spcPct val="150000"/>
              </a:lnSpc>
              <a:buClrTx/>
              <a:buSzTx/>
              <a:buFontTx/>
              <a:defRPr/>
            </a:pPr>
            <a:r>
              <a:rPr lang="zh-CN" altLang="zh-CN" sz="2400" b="1" dirty="0">
                <a:latin typeface="华文中宋" panose="02010600040101010101" charset="-122"/>
                <a:ea typeface="华文中宋" panose="02010600040101010101" charset="-122"/>
                <a:cs typeface="华文中宋" panose="02010600040101010101" charset="-122"/>
                <a:sym typeface="+mn-ea"/>
              </a:rPr>
              <a:t> </a:t>
            </a:r>
            <a:r>
              <a:rPr lang="zh-CN" altLang="zh-CN" sz="2400" b="1" dirty="0">
                <a:latin typeface="华文中宋" panose="02010600040101010101" charset="-122"/>
                <a:ea typeface="华文中宋" panose="02010600040101010101" charset="-122"/>
                <a:cs typeface="华文中宋" panose="02010600040101010101" charset="-122"/>
                <a:sym typeface="+mn-ea"/>
              </a:rPr>
              <a:t>任务四   幼儿社会性学习与教育</a:t>
            </a:r>
            <a:endParaRPr lang="zh-CN" altLang="zh-CN" sz="2400" b="1" dirty="0">
              <a:latin typeface="华文中宋" panose="02010600040101010101" charset="-122"/>
              <a:ea typeface="华文中宋" panose="02010600040101010101" charset="-122"/>
              <a:cs typeface="华文中宋" panose="02010600040101010101" charset="-122"/>
              <a:sym typeface="+mn-ea"/>
            </a:endParaRPr>
          </a:p>
        </p:txBody>
      </p:sp>
      <p:sp>
        <p:nvSpPr>
          <p:cNvPr id="3" name="Title 2"/>
          <p:cNvSpPr>
            <a:spLocks noGrp="1"/>
          </p:cNvSpPr>
          <p:nvPr/>
        </p:nvSpPr>
        <p:spPr>
          <a:xfrm>
            <a:off x="3203575" y="339725"/>
            <a:ext cx="2737485" cy="884555"/>
          </a:xfrm>
          <a:prstGeom prst="rect">
            <a:avLst/>
          </a:prstGeom>
        </p:spPr>
        <p:txBody>
          <a:bodyPr anchor="ctr"/>
          <a:lstStyle>
            <a:lvl1pPr algn="l" defTabSz="914400" rtl="0" eaLnBrk="1" latinLnBrk="1" hangingPunct="1">
              <a:spcBef>
                <a:spcPct val="0"/>
              </a:spcBef>
              <a:buNone/>
              <a:defRPr sz="3600" b="1"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en-US" sz="5600" dirty="0">
                <a:latin typeface="华文中宋" panose="02010600040101010101" charset="-122"/>
                <a:ea typeface="华文中宋" panose="02010600040101010101" charset="-122"/>
                <a:cs typeface="华文中宋" panose="02010600040101010101" charset="-122"/>
              </a:rPr>
              <a:t> </a:t>
            </a:r>
            <a:r>
              <a:rPr lang="zh-CN" altLang="en-US" sz="4000" dirty="0">
                <a:latin typeface="华文行楷" panose="02010800040101010101" charset="-122"/>
                <a:ea typeface="华文行楷" panose="02010800040101010101" charset="-122"/>
                <a:cs typeface="华文行楷" panose="02010800040101010101" charset="-122"/>
              </a:rPr>
              <a:t>目   录</a:t>
            </a:r>
            <a:endParaRPr lang="zh-CN" altLang="en-US" sz="5600" dirty="0">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6165"/>
                                        </p:tgtEl>
                                        <p:attrNameLst>
                                          <p:attrName>style.visibility</p:attrName>
                                        </p:attrNameLst>
                                      </p:cBhvr>
                                      <p:to>
                                        <p:strVal val="visible"/>
                                      </p:to>
                                    </p:set>
                                    <p:animEffect transition="in" filter="wipe(up)">
                                      <p:cBhvr>
                                        <p:cTn id="23" dur="500"/>
                                        <p:tgtEl>
                                          <p:spTgt spid="6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8" grpId="0"/>
      <p:bldP spid="8" grpId="1"/>
      <p:bldP spid="16" grpId="0"/>
      <p:bldP spid="16" grpId="1"/>
      <p:bldP spid="17" grpId="0"/>
      <p:bldP spid="17" grpId="1"/>
      <p:bldP spid="6165" grpId="0"/>
      <p:bldP spid="6165"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0"/>
          </p:nvPr>
        </p:nvSpPr>
        <p:spPr>
          <a:xfrm>
            <a:off x="274320" y="1159510"/>
            <a:ext cx="8519795" cy="3308985"/>
          </a:xfrm>
        </p:spPr>
        <p:txBody>
          <a:bodyPr/>
          <a:lstStyle/>
          <a:p>
            <a:pPr marL="0" lvl="0" indent="611505" algn="just" eaLnBrk="1" hangingPunct="1">
              <a:lnSpc>
                <a:spcPct val="150000"/>
              </a:lnSpc>
              <a:spcBef>
                <a:spcPct val="0"/>
              </a:spcBef>
              <a:buNone/>
            </a:pPr>
            <a:r>
              <a:rPr lang="en-US" altLang="zh-CN" sz="2000" b="1" dirty="0">
                <a:solidFill>
                  <a:srgbClr val="0070C0"/>
                </a:solidFill>
                <a:latin typeface="仿宋" panose="02010609060101010101" charset="-122"/>
                <a:ea typeface="仿宋" panose="02010609060101010101" charset="-122"/>
                <a:cs typeface="仿宋" panose="02010609060101010101" charset="-122"/>
                <a:sym typeface="+mn-ea"/>
              </a:rPr>
              <a:t>2.</a:t>
            </a:r>
            <a:r>
              <a:rPr lang="zh-CN" altLang="zh-CN" sz="2000" b="1" dirty="0">
                <a:solidFill>
                  <a:srgbClr val="0070C0"/>
                </a:solidFill>
                <a:latin typeface="仿宋" panose="02010609060101010101" charset="-122"/>
                <a:ea typeface="仿宋" panose="02010609060101010101" charset="-122"/>
                <a:cs typeface="仿宋" panose="02010609060101010101" charset="-122"/>
                <a:sym typeface="+mn-ea"/>
              </a:rPr>
              <a:t>长期性和反复性</a:t>
            </a:r>
            <a:endParaRPr lang="zh-CN" altLang="zh-CN" sz="2000" dirty="0">
              <a:latin typeface="仿宋" panose="02010609060101010101" charset="-122"/>
              <a:ea typeface="仿宋" panose="02010609060101010101" charset="-122"/>
              <a:cs typeface="仿宋" panose="02010609060101010101" charset="-122"/>
            </a:endParaRPr>
          </a:p>
          <a:p>
            <a:pPr marL="0" lvl="0" indent="611505" algn="just"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幼儿的社会性学习时长期、终生的任务，但幼儿社会性学习具有可塑性和不稳定性，有时会出现反复。</a:t>
            </a:r>
            <a:endParaRPr lang="zh-CN" altLang="zh-CN" sz="2000" dirty="0">
              <a:latin typeface="仿宋" panose="02010609060101010101" charset="-122"/>
              <a:ea typeface="仿宋" panose="02010609060101010101" charset="-122"/>
              <a:cs typeface="仿宋" panose="02010609060101010101" charset="-122"/>
            </a:endParaRPr>
          </a:p>
          <a:p>
            <a:pPr marL="0" lvl="0" indent="611505" algn="just" eaLnBrk="1" hangingPunct="1">
              <a:lnSpc>
                <a:spcPct val="150000"/>
              </a:lnSpc>
              <a:spcBef>
                <a:spcPct val="0"/>
              </a:spcBef>
              <a:buNone/>
            </a:pPr>
            <a:r>
              <a:rPr lang="en-US" altLang="zh-CN" sz="2000" b="1" dirty="0">
                <a:solidFill>
                  <a:srgbClr val="0070C0"/>
                </a:solidFill>
                <a:latin typeface="仿宋" panose="02010609060101010101" charset="-122"/>
                <a:ea typeface="仿宋" panose="02010609060101010101" charset="-122"/>
                <a:cs typeface="仿宋" panose="02010609060101010101" charset="-122"/>
                <a:sym typeface="+mn-ea"/>
              </a:rPr>
              <a:t>3.</a:t>
            </a:r>
            <a:r>
              <a:rPr lang="zh-CN" altLang="zh-CN" sz="2000" b="1" dirty="0">
                <a:solidFill>
                  <a:srgbClr val="0070C0"/>
                </a:solidFill>
                <a:latin typeface="仿宋" panose="02010609060101010101" charset="-122"/>
                <a:ea typeface="仿宋" panose="02010609060101010101" charset="-122"/>
                <a:cs typeface="仿宋" panose="02010609060101010101" charset="-122"/>
                <a:sym typeface="+mn-ea"/>
              </a:rPr>
              <a:t>实践性</a:t>
            </a:r>
            <a:endParaRPr lang="zh-CN" altLang="zh-CN" sz="2000" b="1" dirty="0">
              <a:solidFill>
                <a:srgbClr val="0070C0"/>
              </a:solidFill>
              <a:latin typeface="仿宋" panose="02010609060101010101" charset="-122"/>
              <a:ea typeface="仿宋" panose="02010609060101010101" charset="-122"/>
              <a:cs typeface="仿宋" panose="02010609060101010101" charset="-122"/>
            </a:endParaRPr>
          </a:p>
          <a:p>
            <a:pPr marL="0" lvl="0" indent="611505" algn="just"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幼儿社会性学习是一个不断内化的过程。但在内化的初期，行为规范、是非标准对于幼儿来说，并没有形成信念或行为准则，只是外在的规定。通过实践和练习，规范、价值才会内化为幼儿的个人品质。幼儿社会性学习具有实践性特点。</a:t>
            </a:r>
            <a:endParaRPr lang="zh-CN" altLang="zh-CN" sz="2000" dirty="0">
              <a:latin typeface="仿宋" panose="02010609060101010101" charset="-122"/>
              <a:ea typeface="仿宋" panose="02010609060101010101" charset="-122"/>
              <a:cs typeface="仿宋" panose="02010609060101010101" charset="-122"/>
            </a:endParaRPr>
          </a:p>
          <a:p>
            <a:pPr marL="0" lvl="0" indent="611505" algn="just" eaLnBrk="1" hangingPunct="1">
              <a:lnSpc>
                <a:spcPct val="150000"/>
              </a:lnSpc>
              <a:spcBef>
                <a:spcPct val="0"/>
              </a:spcBef>
              <a:buNone/>
            </a:pPr>
            <a:endParaRPr lang="zh-CN" altLang="en-US" sz="2000">
              <a:latin typeface="仿宋" panose="02010609060101010101" charset="-122"/>
              <a:ea typeface="仿宋" panose="02010609060101010101" charset="-122"/>
              <a:cs typeface="仿宋" panose="02010609060101010101" charset="-122"/>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7" name="内容占位符 2"/>
          <p:cNvSpPr>
            <a:spLocks noGrp="1"/>
          </p:cNvSpPr>
          <p:nvPr/>
        </p:nvSpPr>
        <p:spPr>
          <a:xfrm>
            <a:off x="-36195" y="267335"/>
            <a:ext cx="6617335" cy="489585"/>
          </a:xfrm>
          <a:prstGeom prst="rect">
            <a:avLst/>
          </a:prstGeom>
        </p:spPr>
        <p:txBody>
          <a:bodyPr anchor="ctr"/>
          <a:lstStyle>
            <a:lvl1pPr marL="0" indent="0" algn="l" defTabSz="914400" rtl="0" eaLnBrk="1" latinLnBrk="1" hangingPunct="1">
              <a:spcBef>
                <a:spcPct val="20000"/>
              </a:spcBef>
              <a:buFont typeface="Arial" panose="020B0604020202020204" pitchFamily="34" charset="0"/>
              <a:buNone/>
              <a:defRPr sz="2000" kern="1200">
                <a:solidFill>
                  <a:schemeClr val="tx1">
                    <a:lumMod val="75000"/>
                    <a:lumOff val="25000"/>
                  </a:schemeClr>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zh-CN" sz="2800" noProof="0" dirty="0">
                <a:ln>
                  <a:noFill/>
                </a:ln>
                <a:solidFill>
                  <a:schemeClr val="tx1"/>
                </a:solidFill>
                <a:effectLst/>
                <a:uLnTx/>
                <a:uFillTx/>
                <a:latin typeface="黑体" panose="02010609060101010101" charset="-122"/>
                <a:ea typeface="黑体" panose="02010609060101010101" charset="-122"/>
                <a:sym typeface="+mn-ea"/>
              </a:rPr>
              <a:t>一、幼儿社会性学习的特点及途径</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up)">
                                      <p:cBhvr>
                                        <p:cTn id="12" dur="500"/>
                                        <p:tgtEl>
                                          <p:spTgt spid="4">
                                            <p:txEl>
                                              <p:pRg st="0" end="0"/>
                                            </p:txEl>
                                          </p:spTgt>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up)">
                                      <p:cBhvr>
                                        <p:cTn id="16" dur="500"/>
                                        <p:tgtEl>
                                          <p:spTgt spid="4">
                                            <p:txEl>
                                              <p:pRg st="1" end="1"/>
                                            </p:txEl>
                                          </p:spTgt>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wipe(up)">
                                      <p:cBhvr>
                                        <p:cTn id="20" dur="500"/>
                                        <p:tgtEl>
                                          <p:spTgt spid="4">
                                            <p:txEl>
                                              <p:pRg st="2" end="2"/>
                                            </p:txEl>
                                          </p:spTgt>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wipe(up)">
                                      <p:cBhvr>
                                        <p:cTn id="24"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 grpId="1" build="p"/>
      <p:bldP spid="7" grpId="0"/>
      <p:bldP spid="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1755"/>
            <a:ext cx="8893175" cy="802640"/>
          </a:xfrm>
        </p:spPr>
        <p:txBody>
          <a:bodyPr/>
          <a:lstStyle/>
          <a:p>
            <a:pPr algn="just"/>
            <a:r>
              <a:rPr lang="zh-CN" altLang="zh-CN" sz="2800" b="1" noProof="0" dirty="0">
                <a:ln>
                  <a:noFill/>
                </a:ln>
                <a:solidFill>
                  <a:schemeClr val="tx1"/>
                </a:solidFill>
                <a:effectLst/>
                <a:uLnTx/>
                <a:uFillTx/>
                <a:latin typeface="黑体" panose="02010609060101010101" charset="-122"/>
                <a:ea typeface="黑体" panose="02010609060101010101" charset="-122"/>
                <a:sym typeface="+mn-ea"/>
              </a:rPr>
              <a:t>二、幼儿社会性学习的教育指导</a:t>
            </a:r>
            <a:endParaRPr lang="zh-CN" altLang="zh-CN" sz="2800" b="1" noProof="0" dirty="0">
              <a:ln>
                <a:noFill/>
              </a:ln>
              <a:solidFill>
                <a:schemeClr val="tx1"/>
              </a:solidFill>
              <a:effectLst/>
              <a:uLnTx/>
              <a:uFillTx/>
              <a:latin typeface="黑体" panose="02010609060101010101" charset="-122"/>
              <a:ea typeface="黑体" panose="02010609060101010101" charset="-122"/>
              <a:sym typeface="+mn-ea"/>
            </a:endParaRPr>
          </a:p>
        </p:txBody>
      </p:sp>
      <p:sp>
        <p:nvSpPr>
          <p:cNvPr id="4" name="内容占位符 3"/>
          <p:cNvSpPr>
            <a:spLocks noGrp="1"/>
          </p:cNvSpPr>
          <p:nvPr>
            <p:ph idx="10"/>
          </p:nvPr>
        </p:nvSpPr>
        <p:spPr>
          <a:xfrm>
            <a:off x="235585" y="1322705"/>
            <a:ext cx="8622665" cy="3409315"/>
          </a:xfrm>
        </p:spPr>
        <p:txBody>
          <a:bodyPr/>
          <a:lstStyle/>
          <a:p>
            <a:pPr marL="0" lvl="0" indent="611505" eaLnBrk="1" hangingPunct="1">
              <a:lnSpc>
                <a:spcPct val="150000"/>
              </a:lnSpc>
              <a:spcBef>
                <a:spcPct val="0"/>
              </a:spcBef>
              <a:buNone/>
            </a:pPr>
            <a:r>
              <a:rPr lang="en-US" altLang="zh-CN" sz="2000" b="1" dirty="0">
                <a:solidFill>
                  <a:srgbClr val="0070C0"/>
                </a:solidFill>
                <a:latin typeface="仿宋" panose="02010609060101010101" charset="-122"/>
                <a:ea typeface="仿宋" panose="02010609060101010101" charset="-122"/>
                <a:cs typeface="仿宋" panose="02010609060101010101" charset="-122"/>
                <a:sym typeface="+mn-ea"/>
              </a:rPr>
              <a:t>1.</a:t>
            </a:r>
            <a:r>
              <a:rPr lang="zh-CN" altLang="zh-CN" sz="2000" b="1" dirty="0">
                <a:solidFill>
                  <a:srgbClr val="0070C0"/>
                </a:solidFill>
                <a:latin typeface="仿宋" panose="02010609060101010101" charset="-122"/>
                <a:ea typeface="仿宋" panose="02010609060101010101" charset="-122"/>
                <a:cs typeface="仿宋" panose="02010609060101010101" charset="-122"/>
                <a:sym typeface="+mn-ea"/>
              </a:rPr>
              <a:t>制定幼儿社会性发展的目标</a:t>
            </a:r>
            <a:endParaRPr lang="zh-CN" altLang="zh-CN" sz="2000" dirty="0">
              <a:latin typeface="仿宋" panose="02010609060101010101" charset="-122"/>
              <a:ea typeface="仿宋" panose="02010609060101010101" charset="-122"/>
              <a:cs typeface="仿宋" panose="02010609060101010101" charset="-122"/>
            </a:endParaRPr>
          </a:p>
          <a:p>
            <a:pPr marL="0" lvl="0" indent="611505"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a:t>
            </a:r>
            <a:r>
              <a:rPr lang="en-US" altLang="zh-CN" sz="2000" dirty="0">
                <a:latin typeface="仿宋" panose="02010609060101010101" charset="-122"/>
                <a:ea typeface="仿宋" panose="02010609060101010101" charset="-122"/>
                <a:cs typeface="仿宋" panose="02010609060101010101" charset="-122"/>
                <a:sym typeface="+mn-ea"/>
              </a:rPr>
              <a:t>1</a:t>
            </a:r>
            <a:r>
              <a:rPr lang="zh-CN" altLang="zh-CN" sz="2000" dirty="0">
                <a:latin typeface="仿宋" panose="02010609060101010101" charset="-122"/>
                <a:ea typeface="仿宋" panose="02010609060101010101" charset="-122"/>
                <a:cs typeface="仿宋" panose="02010609060101010101" charset="-122"/>
                <a:sym typeface="+mn-ea"/>
              </a:rPr>
              <a:t>）帮助幼儿发展同情心。鼓励角色扮演，体会另一个人的感觉是怎样的，了解别人的感受。</a:t>
            </a:r>
            <a:endParaRPr lang="zh-CN" altLang="zh-CN" sz="2000" dirty="0">
              <a:latin typeface="仿宋" panose="02010609060101010101" charset="-122"/>
              <a:ea typeface="仿宋" panose="02010609060101010101" charset="-122"/>
              <a:cs typeface="仿宋" panose="02010609060101010101" charset="-122"/>
            </a:endParaRPr>
          </a:p>
          <a:p>
            <a:pPr marL="0" lvl="0" indent="611505"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a:t>
            </a:r>
            <a:r>
              <a:rPr lang="en-US" altLang="zh-CN" sz="2000" dirty="0">
                <a:latin typeface="仿宋" panose="02010609060101010101" charset="-122"/>
                <a:ea typeface="仿宋" panose="02010609060101010101" charset="-122"/>
                <a:cs typeface="仿宋" panose="02010609060101010101" charset="-122"/>
                <a:sym typeface="+mn-ea"/>
              </a:rPr>
              <a:t>2</a:t>
            </a:r>
            <a:r>
              <a:rPr lang="zh-CN" altLang="zh-CN" sz="2000" dirty="0">
                <a:latin typeface="仿宋" panose="02010609060101010101" charset="-122"/>
                <a:ea typeface="仿宋" panose="02010609060101010101" charset="-122"/>
                <a:cs typeface="仿宋" panose="02010609060101010101" charset="-122"/>
                <a:sym typeface="+mn-ea"/>
              </a:rPr>
              <a:t>）帮助幼儿学会慷慨、利他行为，并能和同伴分享玩具、经验等。</a:t>
            </a:r>
            <a:endParaRPr lang="zh-CN" altLang="zh-CN" sz="2000" dirty="0">
              <a:latin typeface="仿宋" panose="02010609060101010101" charset="-122"/>
              <a:ea typeface="仿宋" panose="02010609060101010101" charset="-122"/>
              <a:cs typeface="仿宋" panose="02010609060101010101" charset="-122"/>
            </a:endParaRPr>
          </a:p>
          <a:p>
            <a:pPr marL="0" lvl="0" indent="611505"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a:t>
            </a:r>
            <a:r>
              <a:rPr lang="en-US" altLang="zh-CN" sz="2000" dirty="0">
                <a:latin typeface="仿宋" panose="02010609060101010101" charset="-122"/>
                <a:ea typeface="仿宋" panose="02010609060101010101" charset="-122"/>
                <a:cs typeface="仿宋" panose="02010609060101010101" charset="-122"/>
                <a:sym typeface="+mn-ea"/>
              </a:rPr>
              <a:t>3</a:t>
            </a:r>
            <a:r>
              <a:rPr lang="zh-CN" altLang="zh-CN" sz="2000" dirty="0">
                <a:latin typeface="仿宋" panose="02010609060101010101" charset="-122"/>
                <a:ea typeface="仿宋" panose="02010609060101010101" charset="-122"/>
                <a:cs typeface="仿宋" panose="02010609060101010101" charset="-122"/>
                <a:sym typeface="+mn-ea"/>
              </a:rPr>
              <a:t>）帮助幼儿体会助人是快乐的。</a:t>
            </a:r>
            <a:endParaRPr lang="zh-CN" altLang="zh-CN" sz="2000" dirty="0">
              <a:latin typeface="仿宋" panose="02010609060101010101" charset="-122"/>
              <a:ea typeface="仿宋" panose="02010609060101010101" charset="-122"/>
              <a:cs typeface="仿宋" panose="02010609060101010101" charset="-122"/>
            </a:endParaRPr>
          </a:p>
          <a:p>
            <a:pPr marL="0" lvl="0" indent="611505"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a:t>
            </a:r>
            <a:r>
              <a:rPr lang="en-US" altLang="zh-CN" sz="2000" dirty="0">
                <a:latin typeface="仿宋" panose="02010609060101010101" charset="-122"/>
                <a:ea typeface="仿宋" panose="02010609060101010101" charset="-122"/>
                <a:cs typeface="仿宋" panose="02010609060101010101" charset="-122"/>
                <a:sym typeface="+mn-ea"/>
              </a:rPr>
              <a:t>4</a:t>
            </a:r>
            <a:r>
              <a:rPr lang="zh-CN" altLang="zh-CN" sz="2000" dirty="0">
                <a:latin typeface="仿宋" panose="02010609060101010101" charset="-122"/>
                <a:ea typeface="仿宋" panose="02010609060101010101" charset="-122"/>
                <a:cs typeface="仿宋" panose="02010609060101010101" charset="-122"/>
                <a:sym typeface="+mn-ea"/>
              </a:rPr>
              <a:t>）强调合作妥协的价值而不强调竞争和求胜。</a:t>
            </a:r>
            <a:endParaRPr lang="zh-CN" altLang="zh-CN" sz="2000" dirty="0">
              <a:latin typeface="仿宋" panose="02010609060101010101" charset="-122"/>
              <a:ea typeface="仿宋" panose="02010609060101010101" charset="-122"/>
              <a:cs typeface="仿宋" panose="02010609060101010101" charset="-122"/>
            </a:endParaRPr>
          </a:p>
          <a:p>
            <a:pPr marL="0" lvl="0" indent="611505" eaLnBrk="1" hangingPunct="1">
              <a:lnSpc>
                <a:spcPct val="150000"/>
              </a:lnSpc>
              <a:spcBef>
                <a:spcPct val="0"/>
              </a:spcBef>
              <a:buNone/>
            </a:pPr>
            <a:r>
              <a:rPr lang="zh-CN" altLang="zh-CN" sz="2000" dirty="0">
                <a:latin typeface="仿宋" panose="02010609060101010101" charset="-122"/>
                <a:ea typeface="仿宋" panose="02010609060101010101" charset="-122"/>
                <a:cs typeface="仿宋" panose="02010609060101010101" charset="-122"/>
                <a:sym typeface="+mn-ea"/>
              </a:rPr>
              <a:t>（</a:t>
            </a:r>
            <a:r>
              <a:rPr lang="en-US" altLang="zh-CN" sz="2000" dirty="0">
                <a:latin typeface="仿宋" panose="02010609060101010101" charset="-122"/>
                <a:ea typeface="仿宋" panose="02010609060101010101" charset="-122"/>
                <a:cs typeface="仿宋" panose="02010609060101010101" charset="-122"/>
                <a:sym typeface="+mn-ea"/>
              </a:rPr>
              <a:t>5</a:t>
            </a:r>
            <a:r>
              <a:rPr lang="zh-CN" altLang="zh-CN" sz="2000" dirty="0">
                <a:latin typeface="仿宋" panose="02010609060101010101" charset="-122"/>
                <a:ea typeface="仿宋" panose="02010609060101010101" charset="-122"/>
                <a:cs typeface="仿宋" panose="02010609060101010101" charset="-122"/>
                <a:sym typeface="+mn-ea"/>
              </a:rPr>
              <a:t>）帮助幼儿感觉建立友谊的快乐。</a:t>
            </a:r>
            <a:endParaRPr lang="zh-CN" altLang="en-US" sz="2000">
              <a:latin typeface="仿宋" panose="02010609060101010101" charset="-122"/>
              <a:ea typeface="仿宋" panose="02010609060101010101" charset="-122"/>
              <a:cs typeface="仿宋" panose="02010609060101010101" charset="-122"/>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up)">
                                      <p:cBhvr>
                                        <p:cTn id="12" dur="500"/>
                                        <p:tgtEl>
                                          <p:spTgt spid="4">
                                            <p:txEl>
                                              <p:pRg st="0" end="0"/>
                                            </p:txEl>
                                          </p:spTgt>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up)">
                                      <p:cBhvr>
                                        <p:cTn id="16" dur="500"/>
                                        <p:tgtEl>
                                          <p:spTgt spid="4">
                                            <p:txEl>
                                              <p:pRg st="1" end="1"/>
                                            </p:txEl>
                                          </p:spTgt>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wipe(up)">
                                      <p:cBhvr>
                                        <p:cTn id="20" dur="500"/>
                                        <p:tgtEl>
                                          <p:spTgt spid="4">
                                            <p:txEl>
                                              <p:pRg st="2" end="2"/>
                                            </p:txEl>
                                          </p:spTgt>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wipe(up)">
                                      <p:cBhvr>
                                        <p:cTn id="24" dur="500"/>
                                        <p:tgtEl>
                                          <p:spTgt spid="4">
                                            <p:txEl>
                                              <p:pRg st="3" end="3"/>
                                            </p:txEl>
                                          </p:spTgt>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wipe(up)">
                                      <p:cBhvr>
                                        <p:cTn id="28" dur="500"/>
                                        <p:tgtEl>
                                          <p:spTgt spid="4">
                                            <p:txEl>
                                              <p:pRg st="4" end="4"/>
                                            </p:txEl>
                                          </p:spTgt>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build="p"/>
      <p:bldP spid="4" grpI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0"/>
          </p:nvPr>
        </p:nvSpPr>
        <p:spPr>
          <a:xfrm>
            <a:off x="395605" y="1275715"/>
            <a:ext cx="3849370" cy="3213100"/>
          </a:xfrm>
        </p:spPr>
        <p:txBody>
          <a:bodyPr/>
          <a:lstStyle/>
          <a:p>
            <a:pPr marL="0" lvl="0" indent="0" eaLnBrk="1" hangingPunct="1">
              <a:lnSpc>
                <a:spcPct val="150000"/>
              </a:lnSpc>
              <a:spcBef>
                <a:spcPct val="0"/>
              </a:spcBef>
              <a:buNone/>
            </a:pPr>
            <a:r>
              <a:rPr lang="en-US" altLang="zh-CN" sz="2000" b="1" dirty="0">
                <a:solidFill>
                  <a:srgbClr val="0070C0"/>
                </a:solidFill>
                <a:latin typeface="仿宋" panose="02010609060101010101" charset="-122"/>
                <a:ea typeface="仿宋" panose="02010609060101010101" charset="-122"/>
                <a:cs typeface="仿宋" panose="02010609060101010101" charset="-122"/>
                <a:sym typeface="+mn-ea"/>
              </a:rPr>
              <a:t>2.</a:t>
            </a:r>
            <a:r>
              <a:rPr lang="zh-CN" altLang="zh-CN" sz="2000" b="1" dirty="0">
                <a:solidFill>
                  <a:srgbClr val="0070C0"/>
                </a:solidFill>
                <a:latin typeface="仿宋" panose="02010609060101010101" charset="-122"/>
                <a:ea typeface="仿宋" panose="02010609060101010101" charset="-122"/>
                <a:cs typeface="仿宋" panose="02010609060101010101" charset="-122"/>
                <a:sym typeface="+mn-ea"/>
              </a:rPr>
              <a:t>社会性学习的教育指导方法</a:t>
            </a:r>
            <a:endParaRPr lang="zh-CN" altLang="zh-CN" sz="2000" b="1" dirty="0">
              <a:solidFill>
                <a:srgbClr val="0070C0"/>
              </a:solidFill>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None/>
            </a:pPr>
            <a:r>
              <a:rPr lang="zh-CN" altLang="zh-CN" sz="2000" b="1" dirty="0">
                <a:latin typeface="仿宋" panose="02010609060101010101" charset="-122"/>
                <a:ea typeface="仿宋" panose="02010609060101010101" charset="-122"/>
                <a:cs typeface="仿宋" panose="02010609060101010101" charset="-122"/>
                <a:sym typeface="+mn-ea"/>
              </a:rPr>
              <a:t>（</a:t>
            </a:r>
            <a:r>
              <a:rPr lang="en-US" altLang="zh-CN" sz="2000" b="1" dirty="0">
                <a:latin typeface="仿宋" panose="02010609060101010101" charset="-122"/>
                <a:ea typeface="仿宋" panose="02010609060101010101" charset="-122"/>
                <a:cs typeface="仿宋" panose="02010609060101010101" charset="-122"/>
                <a:sym typeface="+mn-ea"/>
              </a:rPr>
              <a:t>1</a:t>
            </a:r>
            <a:r>
              <a:rPr lang="zh-CN" altLang="zh-CN" sz="2000" b="1" dirty="0">
                <a:latin typeface="仿宋" panose="02010609060101010101" charset="-122"/>
                <a:ea typeface="仿宋" panose="02010609060101010101" charset="-122"/>
                <a:cs typeface="仿宋" panose="02010609060101010101" charset="-122"/>
                <a:sym typeface="+mn-ea"/>
              </a:rPr>
              <a:t>）观察学习法</a:t>
            </a:r>
            <a:endParaRPr lang="zh-CN" altLang="zh-CN" sz="2000" b="1" dirty="0">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None/>
            </a:pPr>
            <a:r>
              <a:rPr lang="zh-CN" altLang="zh-CN" sz="2000" b="1" dirty="0">
                <a:latin typeface="仿宋" panose="02010609060101010101" charset="-122"/>
                <a:ea typeface="仿宋" panose="02010609060101010101" charset="-122"/>
                <a:cs typeface="仿宋" panose="02010609060101010101" charset="-122"/>
                <a:sym typeface="+mn-ea"/>
              </a:rPr>
              <a:t>（</a:t>
            </a:r>
            <a:r>
              <a:rPr lang="en-US" altLang="zh-CN" sz="2000" b="1" dirty="0">
                <a:latin typeface="仿宋" panose="02010609060101010101" charset="-122"/>
                <a:ea typeface="仿宋" panose="02010609060101010101" charset="-122"/>
                <a:cs typeface="仿宋" panose="02010609060101010101" charset="-122"/>
                <a:sym typeface="+mn-ea"/>
              </a:rPr>
              <a:t>2</a:t>
            </a:r>
            <a:r>
              <a:rPr lang="zh-CN" altLang="zh-CN" sz="2000" b="1" dirty="0">
                <a:latin typeface="仿宋" panose="02010609060101010101" charset="-122"/>
                <a:ea typeface="仿宋" panose="02010609060101010101" charset="-122"/>
                <a:cs typeface="仿宋" panose="02010609060101010101" charset="-122"/>
                <a:sym typeface="+mn-ea"/>
              </a:rPr>
              <a:t>）强化评价法</a:t>
            </a:r>
            <a:endParaRPr lang="zh-CN" altLang="zh-CN" sz="2000" b="1" dirty="0">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None/>
            </a:pPr>
            <a:r>
              <a:rPr lang="zh-CN" altLang="zh-CN" sz="2000" b="1" dirty="0">
                <a:latin typeface="仿宋" panose="02010609060101010101" charset="-122"/>
                <a:ea typeface="仿宋" panose="02010609060101010101" charset="-122"/>
                <a:cs typeface="仿宋" panose="02010609060101010101" charset="-122"/>
                <a:sym typeface="+mn-ea"/>
              </a:rPr>
              <a:t>（</a:t>
            </a:r>
            <a:r>
              <a:rPr lang="en-US" altLang="zh-CN" sz="2000" b="1" dirty="0">
                <a:latin typeface="仿宋" panose="02010609060101010101" charset="-122"/>
                <a:ea typeface="仿宋" panose="02010609060101010101" charset="-122"/>
                <a:cs typeface="仿宋" panose="02010609060101010101" charset="-122"/>
                <a:sym typeface="+mn-ea"/>
              </a:rPr>
              <a:t>3</a:t>
            </a:r>
            <a:r>
              <a:rPr lang="zh-CN" altLang="zh-CN" sz="2000" b="1" dirty="0">
                <a:latin typeface="仿宋" panose="02010609060101010101" charset="-122"/>
                <a:ea typeface="仿宋" panose="02010609060101010101" charset="-122"/>
                <a:cs typeface="仿宋" panose="02010609060101010101" charset="-122"/>
                <a:sym typeface="+mn-ea"/>
              </a:rPr>
              <a:t>）体验思考法</a:t>
            </a:r>
            <a:endParaRPr lang="zh-CN" altLang="zh-CN" sz="2000" b="1" dirty="0">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None/>
            </a:pPr>
            <a:r>
              <a:rPr lang="zh-CN" altLang="zh-CN" sz="2000" b="1" dirty="0">
                <a:latin typeface="仿宋" panose="02010609060101010101" charset="-122"/>
                <a:ea typeface="仿宋" panose="02010609060101010101" charset="-122"/>
                <a:cs typeface="仿宋" panose="02010609060101010101" charset="-122"/>
                <a:sym typeface="+mn-ea"/>
              </a:rPr>
              <a:t>（</a:t>
            </a:r>
            <a:r>
              <a:rPr lang="en-US" altLang="zh-CN" sz="2000" b="1" dirty="0">
                <a:latin typeface="仿宋" panose="02010609060101010101" charset="-122"/>
                <a:ea typeface="仿宋" panose="02010609060101010101" charset="-122"/>
                <a:cs typeface="仿宋" panose="02010609060101010101" charset="-122"/>
                <a:sym typeface="+mn-ea"/>
              </a:rPr>
              <a:t>4</a:t>
            </a:r>
            <a:r>
              <a:rPr lang="zh-CN" altLang="zh-CN" sz="2000" b="1" dirty="0">
                <a:latin typeface="仿宋" panose="02010609060101010101" charset="-122"/>
                <a:ea typeface="仿宋" panose="02010609060101010101" charset="-122"/>
                <a:cs typeface="仿宋" panose="02010609060101010101" charset="-122"/>
                <a:sym typeface="+mn-ea"/>
              </a:rPr>
              <a:t>）语言传递法</a:t>
            </a:r>
            <a:endParaRPr lang="zh-CN" altLang="zh-CN" sz="2000" b="1" dirty="0">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None/>
            </a:pPr>
            <a:r>
              <a:rPr lang="zh-CN" altLang="zh-CN" sz="2000" b="1" dirty="0">
                <a:latin typeface="仿宋" panose="02010609060101010101" charset="-122"/>
                <a:ea typeface="仿宋" panose="02010609060101010101" charset="-122"/>
                <a:cs typeface="仿宋" panose="02010609060101010101" charset="-122"/>
                <a:sym typeface="+mn-ea"/>
              </a:rPr>
              <a:t>（</a:t>
            </a:r>
            <a:r>
              <a:rPr lang="en-US" altLang="zh-CN" sz="2000" b="1" dirty="0">
                <a:latin typeface="仿宋" panose="02010609060101010101" charset="-122"/>
                <a:ea typeface="仿宋" panose="02010609060101010101" charset="-122"/>
                <a:cs typeface="仿宋" panose="02010609060101010101" charset="-122"/>
                <a:sym typeface="+mn-ea"/>
              </a:rPr>
              <a:t>5</a:t>
            </a:r>
            <a:r>
              <a:rPr lang="zh-CN" altLang="zh-CN" sz="2000" b="1" dirty="0">
                <a:latin typeface="仿宋" panose="02010609060101010101" charset="-122"/>
                <a:ea typeface="仿宋" panose="02010609060101010101" charset="-122"/>
                <a:cs typeface="仿宋" panose="02010609060101010101" charset="-122"/>
                <a:sym typeface="+mn-ea"/>
              </a:rPr>
              <a:t>）角色扮演法</a:t>
            </a:r>
            <a:endParaRPr lang="zh-CN" altLang="zh-CN" sz="2000" b="1" dirty="0">
              <a:latin typeface="仿宋" panose="02010609060101010101" charset="-122"/>
              <a:ea typeface="仿宋" panose="02010609060101010101" charset="-122"/>
              <a:cs typeface="仿宋" panose="02010609060101010101" charset="-122"/>
            </a:endParaRPr>
          </a:p>
          <a:p>
            <a:pPr marL="0" lvl="0" indent="0" eaLnBrk="1" hangingPunct="1">
              <a:lnSpc>
                <a:spcPct val="150000"/>
              </a:lnSpc>
              <a:spcBef>
                <a:spcPct val="0"/>
              </a:spcBef>
              <a:buNone/>
            </a:pPr>
            <a:r>
              <a:rPr lang="zh-CN" altLang="zh-CN" sz="2000" b="1" dirty="0">
                <a:latin typeface="仿宋" panose="02010609060101010101" charset="-122"/>
                <a:ea typeface="仿宋" panose="02010609060101010101" charset="-122"/>
                <a:cs typeface="仿宋" panose="02010609060101010101" charset="-122"/>
                <a:sym typeface="+mn-ea"/>
              </a:rPr>
              <a:t>（</a:t>
            </a:r>
            <a:r>
              <a:rPr lang="en-US" altLang="zh-CN" sz="2000" b="1" dirty="0">
                <a:latin typeface="仿宋" panose="02010609060101010101" charset="-122"/>
                <a:ea typeface="仿宋" panose="02010609060101010101" charset="-122"/>
                <a:cs typeface="仿宋" panose="02010609060101010101" charset="-122"/>
                <a:sym typeface="+mn-ea"/>
              </a:rPr>
              <a:t>6</a:t>
            </a:r>
            <a:r>
              <a:rPr lang="zh-CN" altLang="zh-CN" sz="2000" b="1" dirty="0">
                <a:latin typeface="仿宋" panose="02010609060101010101" charset="-122"/>
                <a:ea typeface="仿宋" panose="02010609060101010101" charset="-122"/>
                <a:cs typeface="仿宋" panose="02010609060101010101" charset="-122"/>
                <a:sym typeface="+mn-ea"/>
              </a:rPr>
              <a:t>）移情训练法</a:t>
            </a:r>
            <a:endParaRPr lang="zh-CN" altLang="en-US" sz="2000" b="1">
              <a:latin typeface="仿宋" panose="02010609060101010101" charset="-122"/>
              <a:ea typeface="仿宋" panose="02010609060101010101" charset="-122"/>
              <a:cs typeface="仿宋" panose="02010609060101010101" charset="-122"/>
            </a:endParaRPr>
          </a:p>
        </p:txBody>
      </p:sp>
      <p:sp>
        <p:nvSpPr>
          <p:cNvPr id="3" name="内容占位符 2"/>
          <p:cNvSpPr>
            <a:spLocks noGrp="1"/>
          </p:cNvSpPr>
          <p:nvPr>
            <p:ph idx="1"/>
          </p:nvPr>
        </p:nvSpPr>
        <p:spPr>
          <a:xfrm>
            <a:off x="0" y="71755"/>
            <a:ext cx="8893175" cy="802640"/>
          </a:xfrm>
        </p:spPr>
        <p:txBody>
          <a:bodyPr/>
          <a:p>
            <a:pPr algn="just"/>
            <a:r>
              <a:rPr lang="zh-CN" altLang="zh-CN" sz="2800" b="1" noProof="0" dirty="0">
                <a:ln>
                  <a:noFill/>
                </a:ln>
                <a:solidFill>
                  <a:schemeClr val="tx1"/>
                </a:solidFill>
                <a:effectLst/>
                <a:uLnTx/>
                <a:uFillTx/>
                <a:latin typeface="黑体" panose="02010609060101010101" charset="-122"/>
                <a:ea typeface="黑体" panose="02010609060101010101" charset="-122"/>
                <a:sym typeface="+mn-ea"/>
              </a:rPr>
              <a:t>二、幼儿社会性学习的教育指导</a:t>
            </a:r>
            <a:endParaRPr lang="zh-CN" altLang="zh-CN" sz="2800" b="1" noProof="0" dirty="0">
              <a:ln>
                <a:noFill/>
              </a:ln>
              <a:solidFill>
                <a:schemeClr val="tx1"/>
              </a:solidFill>
              <a:effectLst/>
              <a:uLnTx/>
              <a:uFillTx/>
              <a:latin typeface="黑体" panose="02010609060101010101" charset="-122"/>
              <a:ea typeface="黑体" panose="02010609060101010101" charset="-122"/>
              <a:sym typeface="+mn-ea"/>
            </a:endParaRPr>
          </a:p>
        </p:txBody>
      </p:sp>
      <p:sp>
        <p:nvSpPr>
          <p:cNvPr id="12" name="矩形 11"/>
          <p:cNvSpPr/>
          <p:nvPr/>
        </p:nvSpPr>
        <p:spPr>
          <a:xfrm>
            <a:off x="182880" y="1082040"/>
            <a:ext cx="8768080" cy="38792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11" name="图片 10" descr="9404011898997c67db87c983955d5b45"/>
          <p:cNvPicPr>
            <a:picLocks noChangeAspect="1"/>
          </p:cNvPicPr>
          <p:nvPr/>
        </p:nvPicPr>
        <p:blipFill>
          <a:blip r:embed="rId1" cstate="email"/>
          <a:stretch>
            <a:fillRect/>
          </a:stretch>
        </p:blipFill>
        <p:spPr>
          <a:xfrm>
            <a:off x="5003800" y="1275715"/>
            <a:ext cx="3497580" cy="34975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up)">
                                      <p:cBhvr>
                                        <p:cTn id="12" dur="500"/>
                                        <p:tgtEl>
                                          <p:spTgt spid="4">
                                            <p:txEl>
                                              <p:pRg st="0" end="0"/>
                                            </p:txEl>
                                          </p:spTgt>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up)">
                                      <p:cBhvr>
                                        <p:cTn id="16" dur="500"/>
                                        <p:tgtEl>
                                          <p:spTgt spid="4">
                                            <p:txEl>
                                              <p:pRg st="1" end="1"/>
                                            </p:txEl>
                                          </p:spTgt>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wipe(up)">
                                      <p:cBhvr>
                                        <p:cTn id="20" dur="500"/>
                                        <p:tgtEl>
                                          <p:spTgt spid="4">
                                            <p:txEl>
                                              <p:pRg st="2" end="2"/>
                                            </p:txEl>
                                          </p:spTgt>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wipe(up)">
                                      <p:cBhvr>
                                        <p:cTn id="24" dur="500"/>
                                        <p:tgtEl>
                                          <p:spTgt spid="4">
                                            <p:txEl>
                                              <p:pRg st="3" end="3"/>
                                            </p:txEl>
                                          </p:spTgt>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wipe(up)">
                                      <p:cBhvr>
                                        <p:cTn id="28" dur="500"/>
                                        <p:tgtEl>
                                          <p:spTgt spid="4">
                                            <p:txEl>
                                              <p:pRg st="4" end="4"/>
                                            </p:txEl>
                                          </p:spTgt>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500"/>
                                        <p:tgtEl>
                                          <p:spTgt spid="4">
                                            <p:txEl>
                                              <p:pRg st="5" end="5"/>
                                            </p:txEl>
                                          </p:spTgt>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4">
                                            <p:txEl>
                                              <p:pRg st="6" end="6"/>
                                            </p:txEl>
                                          </p:spTgt>
                                        </p:tgtEl>
                                        <p:attrNameLst>
                                          <p:attrName>style.visibility</p:attrName>
                                        </p:attrNameLst>
                                      </p:cBhvr>
                                      <p:to>
                                        <p:strVal val="visible"/>
                                      </p:to>
                                    </p:set>
                                    <p:animEffect transition="in" filter="wipe(up)">
                                      <p:cBhvr>
                                        <p:cTn id="36" dur="500"/>
                                        <p:tgtEl>
                                          <p:spTgt spid="4">
                                            <p:txEl>
                                              <p:pRg st="6" end="6"/>
                                            </p:txEl>
                                          </p:spTgt>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1000" fill="hold"/>
                                        <p:tgtEl>
                                          <p:spTgt spid="11"/>
                                        </p:tgtEl>
                                        <p:attrNameLst>
                                          <p:attrName>ppt_w</p:attrName>
                                        </p:attrNameLst>
                                      </p:cBhvr>
                                      <p:tavLst>
                                        <p:tav tm="0">
                                          <p:val>
                                            <p:fltVal val="0"/>
                                          </p:val>
                                        </p:tav>
                                        <p:tav tm="100000">
                                          <p:val>
                                            <p:strVal val="#ppt_w"/>
                                          </p:val>
                                        </p:tav>
                                      </p:tavLst>
                                    </p:anim>
                                    <p:anim calcmode="lin" valueType="num">
                                      <p:cBhvr>
                                        <p:cTn id="41" dur="1000" fill="hold"/>
                                        <p:tgtEl>
                                          <p:spTgt spid="11"/>
                                        </p:tgtEl>
                                        <p:attrNameLst>
                                          <p:attrName>ppt_h</p:attrName>
                                        </p:attrNameLst>
                                      </p:cBhvr>
                                      <p:tavLst>
                                        <p:tav tm="0">
                                          <p:val>
                                            <p:fltVal val="0"/>
                                          </p:val>
                                        </p:tav>
                                        <p:tav tm="100000">
                                          <p:val>
                                            <p:strVal val="#ppt_h"/>
                                          </p:val>
                                        </p:tav>
                                      </p:tavLst>
                                    </p:anim>
                                    <p:animEffect transition="in" filter="fade">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build="p"/>
      <p:bldP spid="4" grpI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0"/>
          </p:nvPr>
        </p:nvSpPr>
        <p:spPr>
          <a:xfrm>
            <a:off x="355600" y="1324610"/>
            <a:ext cx="8433435" cy="3287395"/>
          </a:xfrm>
        </p:spPr>
        <p:txBody>
          <a:bodyPr/>
          <a:lstStyle/>
          <a:p>
            <a:pPr marL="0" lvl="0" indent="0" algn="just" eaLnBrk="1" hangingPunct="1">
              <a:lnSpc>
                <a:spcPct val="150000"/>
              </a:lnSpc>
              <a:spcBef>
                <a:spcPct val="0"/>
              </a:spcBef>
              <a:buNone/>
            </a:pPr>
            <a:r>
              <a:rPr lang="en-US" altLang="zh-CN" sz="2000" dirty="0">
                <a:latin typeface="黑体" panose="02010609060101010101" charset="-122"/>
                <a:ea typeface="黑体" panose="02010609060101010101" charset="-122"/>
                <a:cs typeface="黑体" panose="02010609060101010101" charset="-122"/>
                <a:sym typeface="+mn-ea"/>
              </a:rPr>
              <a:t>1.</a:t>
            </a:r>
            <a:r>
              <a:rPr lang="zh-CN" altLang="zh-CN" sz="2000" dirty="0">
                <a:latin typeface="黑体" panose="02010609060101010101" charset="-122"/>
                <a:ea typeface="黑体" panose="02010609060101010101" charset="-122"/>
                <a:cs typeface="黑体" panose="02010609060101010101" charset="-122"/>
                <a:sym typeface="+mn-ea"/>
              </a:rPr>
              <a:t>什么是幼儿的社会能力？它由哪些方面构成？</a:t>
            </a:r>
            <a:endParaRPr lang="zh-CN" altLang="zh-CN" sz="2000" dirty="0">
              <a:latin typeface="黑体" panose="02010609060101010101" charset="-122"/>
              <a:ea typeface="黑体" panose="02010609060101010101" charset="-122"/>
              <a:cs typeface="黑体" panose="02010609060101010101" charset="-122"/>
            </a:endParaRPr>
          </a:p>
          <a:p>
            <a:pPr marL="0" lvl="0" indent="0" algn="just" eaLnBrk="1" hangingPunct="1">
              <a:lnSpc>
                <a:spcPct val="150000"/>
              </a:lnSpc>
              <a:spcBef>
                <a:spcPct val="0"/>
              </a:spcBef>
              <a:buNone/>
            </a:pPr>
            <a:r>
              <a:rPr lang="en-US" altLang="zh-CN" sz="2000" dirty="0">
                <a:latin typeface="黑体" panose="02010609060101010101" charset="-122"/>
                <a:ea typeface="黑体" panose="02010609060101010101" charset="-122"/>
                <a:cs typeface="黑体" panose="02010609060101010101" charset="-122"/>
                <a:sym typeface="+mn-ea"/>
              </a:rPr>
              <a:t>2.</a:t>
            </a:r>
            <a:r>
              <a:rPr lang="zh-CN" altLang="zh-CN" sz="2000" dirty="0">
                <a:latin typeface="黑体" panose="02010609060101010101" charset="-122"/>
                <a:ea typeface="黑体" panose="02010609060101010101" charset="-122"/>
                <a:cs typeface="黑体" panose="02010609060101010101" charset="-122"/>
                <a:sym typeface="+mn-ea"/>
              </a:rPr>
              <a:t>举例说明影响幼儿社会能力发展的因素有哪些？</a:t>
            </a:r>
            <a:endParaRPr lang="zh-CN" altLang="zh-CN" sz="2000" dirty="0">
              <a:latin typeface="黑体" panose="02010609060101010101" charset="-122"/>
              <a:ea typeface="黑体" panose="02010609060101010101" charset="-122"/>
              <a:cs typeface="黑体" panose="02010609060101010101" charset="-122"/>
            </a:endParaRPr>
          </a:p>
          <a:p>
            <a:pPr marL="0" lvl="0" indent="0" algn="just" eaLnBrk="1" hangingPunct="1">
              <a:lnSpc>
                <a:spcPct val="150000"/>
              </a:lnSpc>
              <a:spcBef>
                <a:spcPct val="0"/>
              </a:spcBef>
              <a:buNone/>
            </a:pPr>
            <a:r>
              <a:rPr lang="en-US" altLang="zh-CN" sz="2000" dirty="0">
                <a:latin typeface="黑体" panose="02010609060101010101" charset="-122"/>
                <a:ea typeface="黑体" panose="02010609060101010101" charset="-122"/>
                <a:cs typeface="黑体" panose="02010609060101010101" charset="-122"/>
                <a:sym typeface="+mn-ea"/>
              </a:rPr>
              <a:t>3.</a:t>
            </a:r>
            <a:r>
              <a:rPr lang="zh-CN" altLang="zh-CN" sz="2000" dirty="0">
                <a:latin typeface="黑体" panose="02010609060101010101" charset="-122"/>
                <a:ea typeface="黑体" panose="02010609060101010101" charset="-122"/>
                <a:cs typeface="黑体" panose="02010609060101010101" charset="-122"/>
                <a:sym typeface="+mn-ea"/>
              </a:rPr>
              <a:t>举例说明</a:t>
            </a:r>
            <a:r>
              <a:rPr lang="zh-CN" altLang="en-US" sz="2000">
                <a:solidFill>
                  <a:schemeClr val="tx1"/>
                </a:solidFill>
                <a:latin typeface="黑体" panose="02010609060101010101" charset="-122"/>
                <a:ea typeface="黑体" panose="02010609060101010101" charset="-122"/>
                <a:cs typeface="黑体" panose="02010609060101010101" charset="-122"/>
                <a:sym typeface="+mn-ea"/>
              </a:rPr>
              <a:t>如何</a:t>
            </a:r>
            <a:r>
              <a:rPr lang="zh-CN" altLang="zh-CN" sz="2000" dirty="0">
                <a:latin typeface="黑体" panose="02010609060101010101" charset="-122"/>
                <a:ea typeface="黑体" panose="02010609060101010101" charset="-122"/>
                <a:cs typeface="黑体" panose="02010609060101010101" charset="-122"/>
                <a:sym typeface="+mn-ea"/>
              </a:rPr>
              <a:t>培养幼儿的社会能力。</a:t>
            </a:r>
            <a:endParaRPr lang="zh-CN" altLang="zh-CN" sz="2000" dirty="0">
              <a:latin typeface="黑体" panose="02010609060101010101" charset="-122"/>
              <a:ea typeface="黑体" panose="02010609060101010101" charset="-122"/>
              <a:cs typeface="黑体" panose="02010609060101010101" charset="-122"/>
            </a:endParaRPr>
          </a:p>
          <a:p>
            <a:pPr marL="0" lvl="0" indent="0" algn="just" eaLnBrk="1" hangingPunct="1">
              <a:lnSpc>
                <a:spcPct val="150000"/>
              </a:lnSpc>
              <a:spcBef>
                <a:spcPct val="0"/>
              </a:spcBef>
              <a:buNone/>
            </a:pPr>
            <a:r>
              <a:rPr lang="en-US" altLang="zh-CN" sz="2000" dirty="0">
                <a:latin typeface="黑体" panose="02010609060101010101" charset="-122"/>
                <a:ea typeface="黑体" panose="02010609060101010101" charset="-122"/>
                <a:cs typeface="黑体" panose="02010609060101010101" charset="-122"/>
                <a:sym typeface="+mn-ea"/>
              </a:rPr>
              <a:t>4.</a:t>
            </a:r>
            <a:r>
              <a:rPr lang="zh-CN" altLang="zh-CN" sz="2000" dirty="0">
                <a:latin typeface="黑体" panose="02010609060101010101" charset="-122"/>
                <a:ea typeface="黑体" panose="02010609060101010101" charset="-122"/>
                <a:cs typeface="黑体" panose="02010609060101010101" charset="-122"/>
                <a:sym typeface="+mn-ea"/>
              </a:rPr>
              <a:t>如果幼儿的同伴关系不好，教师如何提供帮助？</a:t>
            </a:r>
            <a:endParaRPr lang="zh-CN" altLang="zh-CN" sz="2000" dirty="0">
              <a:latin typeface="黑体" panose="02010609060101010101" charset="-122"/>
              <a:ea typeface="黑体" panose="02010609060101010101" charset="-122"/>
              <a:cs typeface="黑体" panose="02010609060101010101" charset="-122"/>
            </a:endParaRPr>
          </a:p>
          <a:p>
            <a:pPr marL="0" lvl="0" indent="0" algn="just" eaLnBrk="1" hangingPunct="1">
              <a:lnSpc>
                <a:spcPct val="150000"/>
              </a:lnSpc>
              <a:spcBef>
                <a:spcPct val="0"/>
              </a:spcBef>
              <a:buNone/>
            </a:pPr>
            <a:r>
              <a:rPr lang="en-US" altLang="zh-CN" sz="2000" dirty="0">
                <a:latin typeface="黑体" panose="02010609060101010101" charset="-122"/>
                <a:ea typeface="黑体" panose="02010609060101010101" charset="-122"/>
                <a:cs typeface="黑体" panose="02010609060101010101" charset="-122"/>
                <a:sym typeface="+mn-ea"/>
              </a:rPr>
              <a:t>5.</a:t>
            </a:r>
            <a:r>
              <a:rPr lang="zh-CN" altLang="zh-CN" sz="2000" dirty="0">
                <a:latin typeface="黑体" panose="02010609060101010101" charset="-122"/>
                <a:ea typeface="黑体" panose="02010609060101010101" charset="-122"/>
                <a:cs typeface="黑体" panose="02010609060101010101" charset="-122"/>
                <a:sym typeface="+mn-ea"/>
              </a:rPr>
              <a:t>教师可以采取哪些方法了解幼儿的社会行为？</a:t>
            </a:r>
            <a:endParaRPr lang="zh-CN" altLang="zh-CN" sz="2000" dirty="0">
              <a:latin typeface="黑体" panose="02010609060101010101" charset="-122"/>
              <a:ea typeface="黑体" panose="02010609060101010101" charset="-122"/>
              <a:cs typeface="黑体" panose="02010609060101010101" charset="-122"/>
            </a:endParaRPr>
          </a:p>
          <a:p>
            <a:pPr marL="0" lvl="0" indent="0" algn="just" eaLnBrk="1" hangingPunct="1">
              <a:lnSpc>
                <a:spcPct val="150000"/>
              </a:lnSpc>
              <a:spcBef>
                <a:spcPct val="0"/>
              </a:spcBef>
              <a:buNone/>
            </a:pPr>
            <a:r>
              <a:rPr lang="en-US" altLang="zh-CN" sz="2000" dirty="0">
                <a:latin typeface="黑体" panose="02010609060101010101" charset="-122"/>
                <a:ea typeface="黑体" panose="02010609060101010101" charset="-122"/>
                <a:cs typeface="黑体" panose="02010609060101010101" charset="-122"/>
                <a:sym typeface="+mn-ea"/>
              </a:rPr>
              <a:t>6.</a:t>
            </a:r>
            <a:r>
              <a:rPr lang="zh-CN" altLang="zh-CN" sz="2000" dirty="0">
                <a:latin typeface="黑体" panose="02010609060101010101" charset="-122"/>
                <a:ea typeface="黑体" panose="02010609060101010101" charset="-122"/>
                <a:cs typeface="黑体" panose="02010609060101010101" charset="-122"/>
                <a:sym typeface="+mn-ea"/>
              </a:rPr>
              <a:t>教师可以采取哪些方法对幼儿的社会性学习进行指导和教育？</a:t>
            </a:r>
            <a:endParaRPr lang="zh-CN" altLang="zh-CN" sz="2000" dirty="0">
              <a:latin typeface="黑体" panose="02010609060101010101" charset="-122"/>
              <a:ea typeface="黑体" panose="02010609060101010101" charset="-122"/>
              <a:cs typeface="黑体" panose="02010609060101010101" charset="-122"/>
            </a:endParaRPr>
          </a:p>
        </p:txBody>
      </p:sp>
      <p:sp>
        <p:nvSpPr>
          <p:cNvPr id="8" name="Title 2"/>
          <p:cNvSpPr>
            <a:spLocks noGrp="1"/>
          </p:cNvSpPr>
          <p:nvPr>
            <p:ph type="title"/>
          </p:nvPr>
        </p:nvSpPr>
        <p:spPr/>
        <p:txBody>
          <a:bodyPr/>
          <a:p>
            <a:pPr algn="just"/>
            <a:r>
              <a:rPr lang="en-US" altLang="zh-CN" sz="2800" dirty="0">
                <a:solidFill>
                  <a:srgbClr val="FF0000"/>
                </a:solidFill>
                <a:latin typeface="黑体" panose="02010609060101010101" charset="-122"/>
                <a:ea typeface="黑体" panose="02010609060101010101" charset="-122"/>
                <a:cs typeface="黑体" panose="02010609060101010101" charset="-122"/>
                <a:sym typeface="+mn-ea"/>
              </a:rPr>
              <a:t> </a:t>
            </a:r>
            <a:r>
              <a:rPr lang="zh-CN" altLang="en-US" sz="4800" dirty="0">
                <a:solidFill>
                  <a:srgbClr val="FF0000"/>
                </a:solidFill>
                <a:latin typeface="方正舒体" panose="02010601030101010101" charset="-122"/>
                <a:ea typeface="方正舒体" panose="02010601030101010101" charset="-122"/>
                <a:cs typeface="黑体" panose="02010609060101010101" charset="-122"/>
                <a:sym typeface="+mn-ea"/>
              </a:rPr>
              <a:t>课后思考</a:t>
            </a:r>
            <a:endParaRPr lang="zh-CN" altLang="en-US" sz="4800" dirty="0">
              <a:solidFill>
                <a:srgbClr val="FF0000"/>
              </a:solidFill>
              <a:latin typeface="方正舒体" panose="02010601030101010101" charset="-122"/>
              <a:ea typeface="方正舒体" panose="02010601030101010101" charset="-122"/>
              <a:cs typeface="黑体" panose="02010609060101010101" charset="-122"/>
              <a:sym typeface="+mn-ea"/>
            </a:endParaRPr>
          </a:p>
        </p:txBody>
      </p:sp>
      <p:sp>
        <p:nvSpPr>
          <p:cNvPr id="12" name="矩形 11"/>
          <p:cNvSpPr/>
          <p:nvPr/>
        </p:nvSpPr>
        <p:spPr>
          <a:xfrm>
            <a:off x="182880" y="1278255"/>
            <a:ext cx="8768080" cy="31445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up)">
                                      <p:cBhvr>
                                        <p:cTn id="12" dur="500"/>
                                        <p:tgtEl>
                                          <p:spTgt spid="4">
                                            <p:txEl>
                                              <p:pRg st="0" end="0"/>
                                            </p:txEl>
                                          </p:spTgt>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up)">
                                      <p:cBhvr>
                                        <p:cTn id="16" dur="500"/>
                                        <p:tgtEl>
                                          <p:spTgt spid="4">
                                            <p:txEl>
                                              <p:pRg st="1" end="1"/>
                                            </p:txEl>
                                          </p:spTgt>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wipe(up)">
                                      <p:cBhvr>
                                        <p:cTn id="20" dur="500"/>
                                        <p:tgtEl>
                                          <p:spTgt spid="4">
                                            <p:txEl>
                                              <p:pRg st="2" end="2"/>
                                            </p:txEl>
                                          </p:spTgt>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wipe(up)">
                                      <p:cBhvr>
                                        <p:cTn id="24" dur="500"/>
                                        <p:tgtEl>
                                          <p:spTgt spid="4">
                                            <p:txEl>
                                              <p:pRg st="3" end="3"/>
                                            </p:txEl>
                                          </p:spTgt>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wipe(up)">
                                      <p:cBhvr>
                                        <p:cTn id="28" dur="500"/>
                                        <p:tgtEl>
                                          <p:spTgt spid="4">
                                            <p:txEl>
                                              <p:pRg st="4" end="4"/>
                                            </p:txEl>
                                          </p:spTgt>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4" grpId="0" uiExpand="1" build="p"/>
      <p:bldP spid="4" grpI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00245" y="2715895"/>
            <a:ext cx="1308735" cy="1861185"/>
          </a:xfrm>
          <a:prstGeom prst="rect">
            <a:avLst/>
          </a:prstGeom>
          <a:noFill/>
        </p:spPr>
        <p:txBody>
          <a:bodyPr wrap="square" rtlCol="0">
            <a:spAutoFit/>
          </a:bodyPr>
          <a:p>
            <a:pPr algn="l">
              <a:lnSpc>
                <a:spcPct val="100000"/>
              </a:lnSpc>
            </a:pPr>
            <a:r>
              <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rPr>
              <a:t>欣</a:t>
            </a:r>
            <a:endPar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0" name="文本框 9"/>
          <p:cNvSpPr txBox="1"/>
          <p:nvPr/>
        </p:nvSpPr>
        <p:spPr>
          <a:xfrm>
            <a:off x="1547495" y="1779905"/>
            <a:ext cx="2369820" cy="2214880"/>
          </a:xfrm>
          <a:prstGeom prst="rect">
            <a:avLst/>
          </a:prstGeom>
          <a:noFill/>
        </p:spPr>
        <p:txBody>
          <a:bodyPr wrap="square" rtlCol="0">
            <a:spAutoFit/>
          </a:bodyPr>
          <a:p>
            <a:pPr algn="l">
              <a:lnSpc>
                <a:spcPct val="100000"/>
              </a:lnSpc>
            </a:pPr>
            <a:r>
              <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rPr>
              <a:t>感</a:t>
            </a:r>
            <a:endPar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2" name="文本框 1"/>
          <p:cNvSpPr txBox="1"/>
          <p:nvPr/>
        </p:nvSpPr>
        <p:spPr>
          <a:xfrm>
            <a:off x="2915920" y="1059815"/>
            <a:ext cx="1927225" cy="2646045"/>
          </a:xfrm>
          <a:prstGeom prst="rect">
            <a:avLst/>
          </a:prstGeom>
          <a:noFill/>
        </p:spPr>
        <p:txBody>
          <a:bodyPr wrap="square" rtlCol="0">
            <a:spAutoFit/>
          </a:bodyPr>
          <a:p>
            <a:pPr algn="l">
              <a:lnSpc>
                <a:spcPct val="100000"/>
              </a:lnSpc>
            </a:pPr>
            <a:r>
              <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rPr>
              <a:t>谢</a:t>
            </a:r>
            <a:endPar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2" name="文本框 11"/>
          <p:cNvSpPr txBox="1"/>
          <p:nvPr/>
        </p:nvSpPr>
        <p:spPr>
          <a:xfrm>
            <a:off x="5652135" y="1563370"/>
            <a:ext cx="1575435" cy="2646045"/>
          </a:xfrm>
          <a:prstGeom prst="rect">
            <a:avLst/>
          </a:prstGeom>
          <a:noFill/>
        </p:spPr>
        <p:txBody>
          <a:bodyPr wrap="square" rtlCol="0">
            <a:spAutoFit/>
          </a:bodyPr>
          <a:p>
            <a:pPr algn="l">
              <a:lnSpc>
                <a:spcPct val="100000"/>
              </a:lnSpc>
            </a:pPr>
            <a:r>
              <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rPr>
              <a:t>赏</a:t>
            </a:r>
            <a:endPar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6" name="矩形 5"/>
          <p:cNvSpPr/>
          <p:nvPr/>
        </p:nvSpPr>
        <p:spPr>
          <a:xfrm>
            <a:off x="434340" y="1275715"/>
            <a:ext cx="8215630" cy="3596640"/>
          </a:xfrm>
          <a:prstGeom prst="rect">
            <a:avLst/>
          </a:prstGeom>
          <a:noFill/>
          <a:ln w="28575" cmpd="dbl">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6" name="right-quote-sign_56826"/>
          <p:cNvSpPr>
            <a:spLocks noChangeAspect="1"/>
          </p:cNvSpPr>
          <p:nvPr/>
        </p:nvSpPr>
        <p:spPr bwMode="auto">
          <a:xfrm rot="10800000">
            <a:off x="1043377" y="1707453"/>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24" name="quotation-mark_32371"/>
          <p:cNvSpPr>
            <a:spLocks noChangeAspect="1"/>
          </p:cNvSpPr>
          <p:nvPr/>
        </p:nvSpPr>
        <p:spPr bwMode="auto">
          <a:xfrm>
            <a:off x="9783380" y="4590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7" name="quotation-mark_32371"/>
          <p:cNvSpPr>
            <a:spLocks noChangeAspect="1"/>
          </p:cNvSpPr>
          <p:nvPr/>
        </p:nvSpPr>
        <p:spPr bwMode="auto">
          <a:xfrm>
            <a:off x="9910380" y="4717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8" name="quotation-mark_32371"/>
          <p:cNvSpPr>
            <a:spLocks noChangeAspect="1"/>
          </p:cNvSpPr>
          <p:nvPr/>
        </p:nvSpPr>
        <p:spPr bwMode="auto">
          <a:xfrm>
            <a:off x="10037380" y="4844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9" name="quotation-mark_32371"/>
          <p:cNvSpPr>
            <a:spLocks noChangeAspect="1"/>
          </p:cNvSpPr>
          <p:nvPr/>
        </p:nvSpPr>
        <p:spPr bwMode="auto">
          <a:xfrm>
            <a:off x="10164380" y="4971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11" name="right-quote-sign_56826"/>
          <p:cNvSpPr>
            <a:spLocks noChangeAspect="1"/>
          </p:cNvSpPr>
          <p:nvPr/>
        </p:nvSpPr>
        <p:spPr bwMode="auto">
          <a:xfrm>
            <a:off x="7740722" y="401186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13" name="quotation-mark_32371"/>
          <p:cNvSpPr>
            <a:spLocks noChangeAspect="1"/>
          </p:cNvSpPr>
          <p:nvPr/>
        </p:nvSpPr>
        <p:spPr bwMode="auto">
          <a:xfrm>
            <a:off x="10291380" y="5098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15135" y="131445"/>
            <a:ext cx="7327265" cy="4816475"/>
            <a:chOff x="2551" y="207"/>
            <a:chExt cx="11807" cy="7585"/>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6577"/>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6290"/>
            </a:xfrm>
            <a:prstGeom prst="rect">
              <a:avLst/>
            </a:prstGeom>
            <a:noFill/>
            <a:ln w="9525" algn="ctr">
              <a:noFill/>
              <a:miter lim="800000"/>
            </a:ln>
          </p:spPr>
          <p:txBody>
            <a:bodyPr wrap="square">
              <a:spAutoFit/>
            </a:bodyPr>
            <a:p>
              <a:pPr lvl="0" algn="l">
                <a:lnSpc>
                  <a:spcPct val="15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知识目标：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30000"/>
                </a:lnSpc>
                <a:buClrTx/>
                <a:buSzTx/>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了解社会性发展和社会能力的含义，理解幼儿同伴关系的重要性和类型</a:t>
              </a:r>
              <a:r>
                <a:rPr lang="zh-CN" altLang="en-US" b="1" noProof="0" dirty="0">
                  <a:latin typeface="华文细黑" panose="02010600040101010101" charset="-122"/>
                  <a:ea typeface="华文细黑" panose="02010600040101010101" charset="-122"/>
                  <a:cs typeface="华文细黑" panose="02010600040101010101" charset="-122"/>
                  <a:sym typeface="+mn-ea"/>
                </a:rPr>
                <a:t>；</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a:t>
              </a:r>
              <a:r>
                <a:rPr lang="zh-CN" altLang="en-US" b="1" noProof="0" dirty="0">
                  <a:latin typeface="华文细黑" panose="02010600040101010101" charset="-122"/>
                  <a:ea typeface="华文细黑" panose="02010600040101010101" charset="-122"/>
                  <a:cs typeface="华文细黑" panose="02010600040101010101" charset="-122"/>
                  <a:sym typeface="+mn-ea"/>
                </a:rPr>
                <a:t>掌握幼儿社会行为的评定方法和概述幼儿同伴关系的措施</a:t>
              </a:r>
              <a:r>
                <a:rPr lang="zh-CN" altLang="en-US" b="1" noProof="0" dirty="0">
                  <a:latin typeface="华文细黑" panose="02010600040101010101" charset="-122"/>
                  <a:ea typeface="华文细黑" panose="02010600040101010101" charset="-122"/>
                  <a:cs typeface="华文细黑" panose="02010600040101010101" charset="-122"/>
                  <a:sym typeface="+mn-ea"/>
                </a:rPr>
                <a:t>；</a:t>
              </a:r>
              <a:endParaRPr lang="zh-CN" altLang="zh-CN" sz="2000"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50000"/>
                </a:lnSpc>
                <a:buClrTx/>
                <a:buSzTx/>
                <a:buFont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技能目标：</a:t>
              </a:r>
              <a:endParaRPr lang="zh-CN" altLang="zh-CN" sz="2000" b="1" noProof="0" dirty="0">
                <a:latin typeface="微软雅黑" panose="020B0503020204020204" charset="-122"/>
                <a:ea typeface="微软雅黑" panose="020B0503020204020204" charset="-122"/>
                <a:cs typeface="华文中宋" panose="02010600040101010101" charset="-122"/>
                <a:sym typeface="+mn-ea"/>
              </a:endParaRPr>
            </a:p>
            <a:p>
              <a:pPr lvl="0" algn="l">
                <a:lnSpc>
                  <a:spcPct val="13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能够说出培养幼儿社会能力的主要策略</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buNone/>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a:t>
              </a:r>
              <a:r>
                <a:rPr lang="zh-CN" altLang="en-US" b="1" noProof="0" dirty="0">
                  <a:latin typeface="华文细黑" panose="02010600040101010101" charset="-122"/>
                  <a:ea typeface="华文细黑" panose="02010600040101010101" charset="-122"/>
                  <a:cs typeface="华文细黑" panose="02010600040101010101" charset="-122"/>
                  <a:sym typeface="+mn-ea"/>
                </a:rPr>
                <a:t>能够指导幼儿进行有针对性的社会性学习和教育</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5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素质目标：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3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a:t>
              </a:r>
              <a:r>
                <a:rPr lang="zh-CN" altLang="en-US" b="1" noProof="0" dirty="0">
                  <a:latin typeface="华文细黑" panose="02010600040101010101" charset="-122"/>
                  <a:ea typeface="华文细黑" panose="02010600040101010101" charset="-122"/>
                  <a:cs typeface="华文细黑" panose="02010600040101010101" charset="-122"/>
                  <a:sym typeface="+mn-ea"/>
                </a:rPr>
                <a:t>通过了解幼儿社会性发展的相关知识，理解社会性发展对于人的发展的重要性，培养良好的人际关系</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2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学习目标</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64030" y="1059815"/>
            <a:ext cx="7262495" cy="3018595"/>
            <a:chOff x="2551" y="207"/>
            <a:chExt cx="11807" cy="4813"/>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3805"/>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3147"/>
            </a:xfrm>
            <a:prstGeom prst="rect">
              <a:avLst/>
            </a:prstGeom>
            <a:noFill/>
            <a:ln w="9525" algn="ctr">
              <a:noFill/>
              <a:miter lim="800000"/>
            </a:ln>
          </p:spPr>
          <p:txBody>
            <a:bodyPr wrap="square">
              <a:spAutoFit/>
            </a:bodyPr>
            <a:p>
              <a:pPr lvl="0" algn="l">
                <a:lnSpc>
                  <a:spcPct val="17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幼儿社会能力的含义及构成。</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7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2.</a:t>
              </a:r>
              <a:r>
                <a:rPr lang="zh-CN" altLang="en-US" b="1" noProof="0" dirty="0">
                  <a:latin typeface="华文细黑" panose="02010600040101010101" charset="-122"/>
                  <a:ea typeface="华文细黑" panose="02010600040101010101" charset="-122"/>
                  <a:cs typeface="华文细黑" panose="02010600040101010101" charset="-122"/>
                  <a:sym typeface="+mn-ea"/>
                </a:rPr>
                <a:t>同伴关系的含义及类型。</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7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3.</a:t>
              </a:r>
              <a:r>
                <a:rPr lang="zh-CN" altLang="en-US" b="1" noProof="0" dirty="0">
                  <a:latin typeface="华文细黑" panose="02010600040101010101" charset="-122"/>
                  <a:ea typeface="华文细黑" panose="02010600040101010101" charset="-122"/>
                  <a:cs typeface="华文细黑" panose="02010600040101010101" charset="-122"/>
                  <a:sym typeface="+mn-ea"/>
                </a:rPr>
                <a:t>幼儿社会行为的评定方法。</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7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4.</a:t>
              </a:r>
              <a:r>
                <a:rPr lang="zh-CN" altLang="en-US" b="1" noProof="0" dirty="0">
                  <a:latin typeface="华文细黑" panose="02010600040101010101" charset="-122"/>
                  <a:ea typeface="华文细黑" panose="02010600040101010101" charset="-122"/>
                  <a:cs typeface="华文细黑" panose="02010600040101010101" charset="-122"/>
                  <a:sym typeface="+mn-ea"/>
                </a:rPr>
                <a:t>幼儿社会性学习与教育指导。</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3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知识点</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4563745" y="2856865"/>
            <a:ext cx="4531995" cy="1476375"/>
          </a:xfrm>
          <a:prstGeom prst="rect">
            <a:avLst/>
          </a:prstGeom>
          <a:noFill/>
          <a:ln w="9525">
            <a:noFill/>
            <a:miter lim="800000"/>
          </a:ln>
        </p:spPr>
        <p:txBody>
          <a:bodyPr wrap="square">
            <a:spAutoFit/>
          </a:bodyPr>
          <a:p>
            <a:pPr algn="ctr">
              <a:lnSpc>
                <a:spcPct val="150000"/>
              </a:lnSpc>
            </a:pPr>
            <a:r>
              <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任务一  </a:t>
            </a:r>
            <a:endParaRPr lang="zh-CN" altLang="en-US" sz="32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algn="ctr">
              <a:lnSpc>
                <a:spcPct val="150000"/>
              </a:lnSpc>
            </a:pPr>
            <a:r>
              <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幼儿社会能力发展与学习</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20955"/>
            <a:ext cx="9144000" cy="884466"/>
          </a:xfrm>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1978025" y="1110615"/>
            <a:ext cx="7054215" cy="339725"/>
          </a:xfrm>
          <a:prstGeom prst="rect">
            <a:avLst/>
          </a:prstGeom>
          <a:noFill/>
        </p:spPr>
        <p:txBody>
          <a:bodyPr wrap="square" rtlCol="0">
            <a:spAutoFit/>
          </a:bodyPr>
          <a:lstStyle/>
          <a:p>
            <a:pPr>
              <a:lnSpc>
                <a:spcPct val="9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endParaRPr lang="zh-CN" altLang="en-US"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文本框 3"/>
          <p:cNvSpPr txBox="1"/>
          <p:nvPr/>
        </p:nvSpPr>
        <p:spPr bwMode="auto">
          <a:xfrm>
            <a:off x="754380" y="1851660"/>
            <a:ext cx="3750310" cy="2399665"/>
          </a:xfrm>
          <a:prstGeom prst="rect">
            <a:avLst/>
          </a:prstGeom>
          <a:noFill/>
        </p:spPr>
        <p:txBody>
          <a:bodyPr wrap="square" rtlCol="0">
            <a:spAutoFit/>
          </a:bodyPr>
          <a:lstStyle/>
          <a:p>
            <a:pPr marR="0" defTabSz="914400" eaLnBrk="1" hangingPunct="1">
              <a:lnSpc>
                <a:spcPct val="150000"/>
              </a:lnSpc>
              <a:buClrTx/>
              <a:buSzTx/>
              <a:buFontTx/>
              <a:defRPr/>
            </a:pPr>
            <a:r>
              <a:rPr lang="zh-CN" altLang="zh-CN" sz="2000" b="1" noProof="0" dirty="0">
                <a:latin typeface="黑体" panose="02010609060101010101" charset="-122"/>
                <a:ea typeface="黑体" panose="02010609060101010101" charset="-122"/>
                <a:sym typeface="+mn-ea"/>
              </a:rPr>
              <a:t>一、社会能力的含义</a:t>
            </a:r>
            <a:endParaRPr kumimoji="0" lang="zh-CN" altLang="zh-CN" sz="2000" b="1" kern="1200" cap="none" spc="0" normalizeH="0" baseline="0" noProof="0" dirty="0">
              <a:latin typeface="黑体" panose="02010609060101010101" charset="-122"/>
              <a:ea typeface="黑体" panose="02010609060101010101" charset="-122"/>
              <a:cs typeface="+mn-cs"/>
            </a:endParaRPr>
          </a:p>
          <a:p>
            <a:pPr marR="0" defTabSz="914400" eaLnBrk="1" hangingPunct="1">
              <a:lnSpc>
                <a:spcPct val="150000"/>
              </a:lnSpc>
              <a:buClrTx/>
              <a:buSzTx/>
              <a:buFontTx/>
              <a:defRPr/>
            </a:pPr>
            <a:r>
              <a:rPr lang="en-US" altLang="zh-CN" noProof="0" dirty="0">
                <a:latin typeface="仿宋" panose="02010609060101010101" charset="-122"/>
                <a:ea typeface="仿宋" panose="02010609060101010101" charset="-122"/>
                <a:cs typeface="仿宋_GB2312" panose="02010609030101010101" charset="-122"/>
                <a:sym typeface="+mn-ea"/>
              </a:rPr>
              <a:t> </a:t>
            </a:r>
            <a:r>
              <a:rPr lang="en-US" altLang="zh-CN" noProof="0" dirty="0">
                <a:latin typeface="仿宋" panose="02010609060101010101" charset="-122"/>
                <a:ea typeface="仿宋" panose="02010609060101010101" charset="-122"/>
                <a:cs typeface="仿宋" panose="02010609060101010101" charset="-122"/>
                <a:sym typeface="+mn-ea"/>
              </a:rPr>
              <a:t>   </a:t>
            </a:r>
            <a:r>
              <a:rPr lang="zh-CN" altLang="zh-CN" sz="2000" noProof="0" dirty="0">
                <a:latin typeface="仿宋" panose="02010609060101010101" charset="-122"/>
                <a:ea typeface="仿宋" panose="02010609060101010101" charset="-122"/>
                <a:cs typeface="仿宋" panose="02010609060101010101" charset="-122"/>
                <a:sym typeface="+mn-ea"/>
              </a:rPr>
              <a:t>社会能力是个体在社会交往中表现出的行为能力和品质。包括社会交往、行为能力和社会性品质。</a:t>
            </a:r>
            <a:endParaRPr lang="en-US" altLang="zh-CN" noProof="0" dirty="0">
              <a:latin typeface="仿宋" panose="02010609060101010101" charset="-122"/>
              <a:ea typeface="仿宋" panose="02010609060101010101" charset="-122"/>
              <a:cs typeface="仿宋" panose="02010609060101010101" charset="-122"/>
              <a:sym typeface="+mn-ea"/>
            </a:endParaRPr>
          </a:p>
        </p:txBody>
      </p:sp>
      <p:sp>
        <p:nvSpPr>
          <p:cNvPr id="7" name="文本框 6"/>
          <p:cNvSpPr txBox="1"/>
          <p:nvPr/>
        </p:nvSpPr>
        <p:spPr>
          <a:xfrm>
            <a:off x="0" y="204470"/>
            <a:ext cx="6437630" cy="521970"/>
          </a:xfrm>
          <a:prstGeom prst="rect">
            <a:avLst/>
          </a:prstGeom>
          <a:noFill/>
        </p:spPr>
        <p:txBody>
          <a:bodyPr wrap="square" rtlCol="0">
            <a:spAutoFit/>
          </a:bodyPr>
          <a:p>
            <a:r>
              <a:rPr lang="zh-CN" altLang="zh-CN" sz="2800" noProof="0" dirty="0">
                <a:latin typeface="黑体" panose="02010609060101010101" charset="-122"/>
                <a:ea typeface="黑体" panose="02010609060101010101" charset="-122"/>
                <a:sym typeface="+mn-ea"/>
              </a:rPr>
              <a:t>一、社会能力的含义</a:t>
            </a:r>
            <a:endParaRPr lang="zh-CN" altLang="en-US" sz="2800">
              <a:latin typeface="黑体" panose="02010609060101010101" charset="-122"/>
              <a:ea typeface="黑体" panose="02010609060101010101" charset="-122"/>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72000" y="1491615"/>
            <a:ext cx="4232910" cy="2821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bwMode="auto">
          <a:xfrm>
            <a:off x="538480" y="1707515"/>
            <a:ext cx="4113530" cy="2861310"/>
          </a:xfrm>
          <a:prstGeom prst="rect">
            <a:avLst/>
          </a:prstGeom>
          <a:noFill/>
        </p:spPr>
        <p:txBody>
          <a:bodyPr wrap="square" rtlCol="0">
            <a:spAutoFit/>
          </a:bodyPr>
          <a:p>
            <a:pPr marR="0" defTabSz="914400" eaLnBrk="1" hangingPunct="1">
              <a:lnSpc>
                <a:spcPct val="150000"/>
              </a:lnSpc>
              <a:buClrTx/>
              <a:buSzTx/>
              <a:buFontTx/>
              <a:defRPr/>
            </a:pPr>
            <a:r>
              <a:rPr lang="en-US" altLang="zh-CN" sz="2000" noProof="0" dirty="0">
                <a:latin typeface="仿宋" panose="02010609060101010101" charset="-122"/>
                <a:ea typeface="仿宋" panose="02010609060101010101" charset="-122"/>
                <a:cs typeface="仿宋_GB2312" panose="02010609030101010101" charset="-122"/>
                <a:sym typeface="+mn-ea"/>
              </a:rPr>
              <a:t>社会能力的构成主要包括三个方面：</a:t>
            </a:r>
            <a:endParaRPr lang="en-US" altLang="zh-CN" sz="2000" noProof="0" dirty="0">
              <a:latin typeface="仿宋" panose="02010609060101010101" charset="-122"/>
              <a:ea typeface="仿宋" panose="02010609060101010101" charset="-122"/>
              <a:cs typeface="仿宋_GB2312" panose="02010609030101010101" charset="-122"/>
              <a:sym typeface="+mn-ea"/>
            </a:endParaRPr>
          </a:p>
          <a:p>
            <a:pPr marR="0" defTabSz="914400" eaLnBrk="1" hangingPunct="1">
              <a:lnSpc>
                <a:spcPct val="150000"/>
              </a:lnSpc>
              <a:buClrTx/>
              <a:buSzTx/>
              <a:buFontTx/>
              <a:defRPr/>
            </a:pPr>
            <a:r>
              <a:rPr lang="en-US" altLang="zh-CN" sz="2000" noProof="0" dirty="0">
                <a:latin typeface="仿宋" panose="02010609060101010101" charset="-122"/>
                <a:ea typeface="仿宋" panose="02010609060101010101" charset="-122"/>
                <a:cs typeface="仿宋_GB2312" panose="02010609030101010101" charset="-122"/>
                <a:sym typeface="+mn-ea"/>
              </a:rPr>
              <a:t>——</a:t>
            </a:r>
            <a:r>
              <a:rPr lang="en-US" altLang="zh-CN" sz="2000" b="1" noProof="0" dirty="0">
                <a:solidFill>
                  <a:srgbClr val="0070C0"/>
                </a:solidFill>
                <a:latin typeface="仿宋" panose="02010609060101010101" charset="-122"/>
                <a:ea typeface="仿宋" panose="02010609060101010101" charset="-122"/>
                <a:cs typeface="仿宋_GB2312" panose="02010609030101010101" charset="-122"/>
                <a:sym typeface="+mn-ea"/>
              </a:rPr>
              <a:t>社会交往能力（包括交往主动性、交往策略等）</a:t>
            </a:r>
            <a:r>
              <a:rPr lang="zh-CN" altLang="en-US" sz="2000" b="1" noProof="0" dirty="0">
                <a:solidFill>
                  <a:srgbClr val="0070C0"/>
                </a:solidFill>
                <a:latin typeface="仿宋" panose="02010609060101010101" charset="-122"/>
                <a:ea typeface="仿宋" panose="02010609060101010101" charset="-122"/>
                <a:cs typeface="仿宋_GB2312" panose="02010609030101010101" charset="-122"/>
                <a:sym typeface="+mn-ea"/>
              </a:rPr>
              <a:t>。</a:t>
            </a:r>
            <a:endParaRPr lang="en-US" altLang="zh-CN" sz="2000" noProof="0" dirty="0">
              <a:latin typeface="仿宋" panose="02010609060101010101" charset="-122"/>
              <a:ea typeface="仿宋" panose="02010609060101010101" charset="-122"/>
              <a:cs typeface="仿宋_GB2312" panose="02010609030101010101" charset="-122"/>
              <a:sym typeface="+mn-ea"/>
            </a:endParaRPr>
          </a:p>
          <a:p>
            <a:pPr marR="0" defTabSz="914400" eaLnBrk="1" hangingPunct="1">
              <a:lnSpc>
                <a:spcPct val="150000"/>
              </a:lnSpc>
              <a:buClrTx/>
              <a:buSzTx/>
              <a:buFontTx/>
              <a:defRPr/>
            </a:pPr>
            <a:r>
              <a:rPr lang="en-US" altLang="zh-CN" sz="2000" noProof="0" dirty="0">
                <a:latin typeface="仿宋" panose="02010609060101010101" charset="-122"/>
                <a:ea typeface="仿宋" panose="02010609060101010101" charset="-122"/>
                <a:cs typeface="仿宋_GB2312" panose="02010609030101010101" charset="-122"/>
                <a:sym typeface="+mn-ea"/>
              </a:rPr>
              <a:t>——</a:t>
            </a:r>
            <a:r>
              <a:rPr lang="en-US" altLang="zh-CN" sz="2000" b="1" noProof="0" dirty="0">
                <a:solidFill>
                  <a:srgbClr val="0070C0"/>
                </a:solidFill>
                <a:latin typeface="仿宋" panose="02010609060101010101" charset="-122"/>
                <a:ea typeface="仿宋" panose="02010609060101010101" charset="-122"/>
                <a:cs typeface="仿宋_GB2312" panose="02010609030101010101" charset="-122"/>
                <a:sym typeface="+mn-ea"/>
              </a:rPr>
              <a:t>亲社会行为能力（包括助人、合作、分享、对他人负责等）</a:t>
            </a:r>
            <a:r>
              <a:rPr lang="zh-CN" altLang="en-US" sz="2000" b="1" noProof="0" dirty="0">
                <a:solidFill>
                  <a:srgbClr val="0070C0"/>
                </a:solidFill>
                <a:latin typeface="仿宋" panose="02010609060101010101" charset="-122"/>
                <a:ea typeface="仿宋" panose="02010609060101010101" charset="-122"/>
                <a:cs typeface="仿宋_GB2312" panose="02010609030101010101" charset="-122"/>
                <a:sym typeface="+mn-ea"/>
              </a:rPr>
              <a:t>。</a:t>
            </a:r>
            <a:endParaRPr lang="en-US" altLang="zh-CN" sz="2000" noProof="0" dirty="0">
              <a:latin typeface="仿宋" panose="02010609060101010101" charset="-122"/>
              <a:ea typeface="仿宋" panose="02010609060101010101" charset="-122"/>
              <a:cs typeface="仿宋_GB2312" panose="02010609030101010101" charset="-122"/>
              <a:sym typeface="+mn-ea"/>
            </a:endParaRPr>
          </a:p>
          <a:p>
            <a:pPr marR="0" defTabSz="914400" eaLnBrk="1" hangingPunct="1">
              <a:lnSpc>
                <a:spcPct val="150000"/>
              </a:lnSpc>
              <a:buClrTx/>
              <a:buSzTx/>
              <a:buFontTx/>
              <a:defRPr/>
            </a:pPr>
            <a:r>
              <a:rPr lang="en-US" altLang="zh-CN" sz="2000" noProof="0" dirty="0">
                <a:latin typeface="仿宋" panose="02010609060101010101" charset="-122"/>
                <a:ea typeface="仿宋" panose="02010609060101010101" charset="-122"/>
                <a:cs typeface="仿宋_GB2312" panose="02010609030101010101" charset="-122"/>
                <a:sym typeface="+mn-ea"/>
              </a:rPr>
              <a:t>——</a:t>
            </a:r>
            <a:r>
              <a:rPr lang="en-US" altLang="zh-CN" sz="2000" b="1" noProof="0" dirty="0">
                <a:solidFill>
                  <a:srgbClr val="0070C0"/>
                </a:solidFill>
                <a:latin typeface="仿宋" panose="02010609060101010101" charset="-122"/>
                <a:ea typeface="仿宋" panose="02010609060101010101" charset="-122"/>
                <a:cs typeface="仿宋_GB2312" panose="02010609030101010101" charset="-122"/>
                <a:sym typeface="+mn-ea"/>
              </a:rPr>
              <a:t>社会适应能力</a:t>
            </a:r>
            <a:r>
              <a:rPr lang="en-US" altLang="zh-CN" sz="2000" noProof="0" dirty="0">
                <a:latin typeface="仿宋" panose="02010609060101010101" charset="-122"/>
                <a:ea typeface="仿宋" panose="02010609060101010101" charset="-122"/>
                <a:cs typeface="仿宋_GB2312" panose="02010609030101010101" charset="-122"/>
                <a:sym typeface="+mn-ea"/>
              </a:rPr>
              <a:t>。</a:t>
            </a:r>
            <a:endParaRPr lang="en-US" altLang="zh-CN" sz="2000" noProof="0" dirty="0">
              <a:latin typeface="仿宋" panose="02010609060101010101" charset="-122"/>
              <a:ea typeface="仿宋" panose="02010609060101010101" charset="-122"/>
              <a:cs typeface="仿宋_GB2312" panose="02010609030101010101" charset="-122"/>
              <a:sym typeface="+mn-ea"/>
            </a:endParaRPr>
          </a:p>
        </p:txBody>
      </p:sp>
      <p:sp>
        <p:nvSpPr>
          <p:cNvPr id="7" name="文本框 6"/>
          <p:cNvSpPr txBox="1"/>
          <p:nvPr/>
        </p:nvSpPr>
        <p:spPr>
          <a:xfrm>
            <a:off x="29210" y="204470"/>
            <a:ext cx="6703060" cy="521970"/>
          </a:xfrm>
          <a:prstGeom prst="rect">
            <a:avLst/>
          </a:prstGeom>
          <a:noFill/>
        </p:spPr>
        <p:txBody>
          <a:bodyPr wrap="square" rtlCol="0">
            <a:spAutoFit/>
          </a:bodyPr>
          <a:p>
            <a:r>
              <a:rPr lang="zh-CN" altLang="zh-CN" sz="2800" noProof="0" dirty="0">
                <a:latin typeface="黑体" panose="02010609060101010101" charset="-122"/>
                <a:ea typeface="黑体" panose="02010609060101010101" charset="-122"/>
                <a:sym typeface="+mn-ea"/>
              </a:rPr>
              <a:t>二、幼儿社会能力及其构成</a:t>
            </a:r>
            <a:endParaRPr lang="zh-CN" altLang="en-US" sz="2800">
              <a:latin typeface="黑体" panose="02010609060101010101" charset="-122"/>
              <a:ea typeface="黑体" panose="02010609060101010101" charset="-122"/>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16145" y="1564005"/>
            <a:ext cx="3993515" cy="26631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bwMode="auto">
          <a:xfrm>
            <a:off x="1978025" y="1110615"/>
            <a:ext cx="7054215" cy="339725"/>
          </a:xfrm>
          <a:prstGeom prst="rect">
            <a:avLst/>
          </a:prstGeom>
          <a:noFill/>
        </p:spPr>
        <p:txBody>
          <a:bodyPr wrap="square" rtlCol="0">
            <a:spAutoFit/>
          </a:bodyPr>
          <a:lstStyle/>
          <a:p>
            <a:pPr>
              <a:lnSpc>
                <a:spcPct val="90000"/>
              </a:lnSpc>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endParaRPr lang="zh-CN" altLang="en-US"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文本框 3"/>
          <p:cNvSpPr txBox="1"/>
          <p:nvPr/>
        </p:nvSpPr>
        <p:spPr bwMode="auto">
          <a:xfrm>
            <a:off x="466725" y="1564005"/>
            <a:ext cx="4652010" cy="2861310"/>
          </a:xfrm>
          <a:prstGeom prst="rect">
            <a:avLst/>
          </a:prstGeom>
          <a:noFill/>
        </p:spPr>
        <p:txBody>
          <a:bodyPr wrap="square" rtlCol="0">
            <a:spAutoFit/>
          </a:bodyPr>
          <a:lstStyle/>
          <a:p>
            <a:pPr marR="0" algn="just" defTabSz="914400" eaLnBrk="1" hangingPunct="1">
              <a:lnSpc>
                <a:spcPct val="150000"/>
              </a:lnSpc>
              <a:buClrTx/>
              <a:buSzTx/>
              <a:buFontTx/>
              <a:defRPr/>
            </a:pPr>
            <a:r>
              <a:rPr lang="zh-CN" altLang="zh-CN" sz="2000" b="1" noProof="0" dirty="0">
                <a:solidFill>
                  <a:srgbClr val="0070C0"/>
                </a:solidFill>
                <a:effectLst/>
                <a:latin typeface="仿宋" panose="02010609060101010101" charset="-122"/>
                <a:ea typeface="仿宋" panose="02010609060101010101" charset="-122"/>
                <a:sym typeface="+mn-ea"/>
              </a:rPr>
              <a:t>（一）良好的社会能力有助于幼儿建立积极的同伴关系。</a:t>
            </a:r>
            <a:endParaRPr kumimoji="0" lang="zh-CN" altLang="zh-CN" sz="2000" b="1" kern="1200" cap="none" spc="0" normalizeH="0" baseline="0" noProof="0" dirty="0">
              <a:solidFill>
                <a:srgbClr val="0070C0"/>
              </a:solidFill>
              <a:effectLst/>
              <a:latin typeface="仿宋" panose="02010609060101010101" charset="-122"/>
              <a:ea typeface="仿宋" panose="02010609060101010101" charset="-122"/>
              <a:cs typeface="+mn-cs"/>
            </a:endParaRPr>
          </a:p>
          <a:p>
            <a:pPr marR="0" algn="just" defTabSz="914400" eaLnBrk="1" hangingPunct="1">
              <a:lnSpc>
                <a:spcPct val="150000"/>
              </a:lnSpc>
              <a:buClrTx/>
              <a:buSzTx/>
              <a:buFontTx/>
              <a:defRPr/>
            </a:pPr>
            <a:r>
              <a:rPr lang="zh-CN" altLang="zh-CN" sz="2000" b="1" noProof="0" dirty="0">
                <a:solidFill>
                  <a:srgbClr val="0070C0"/>
                </a:solidFill>
                <a:effectLst/>
                <a:latin typeface="仿宋" panose="02010609060101010101" charset="-122"/>
                <a:ea typeface="仿宋" panose="02010609060101010101" charset="-122"/>
                <a:sym typeface="+mn-ea"/>
              </a:rPr>
              <a:t>（二）良好的社会能力有助于促进幼儿情绪情感、人格和心理健康的发展。</a:t>
            </a:r>
            <a:endParaRPr kumimoji="0" lang="zh-CN" altLang="zh-CN" sz="2000" b="1" kern="1200" cap="none" spc="0" normalizeH="0" baseline="0" noProof="0" dirty="0">
              <a:solidFill>
                <a:srgbClr val="0070C0"/>
              </a:solidFill>
              <a:effectLst/>
              <a:latin typeface="仿宋" panose="02010609060101010101" charset="-122"/>
              <a:ea typeface="仿宋" panose="02010609060101010101" charset="-122"/>
              <a:cs typeface="+mn-cs"/>
            </a:endParaRPr>
          </a:p>
          <a:p>
            <a:pPr marR="0" algn="just" defTabSz="914400" eaLnBrk="1" hangingPunct="1">
              <a:lnSpc>
                <a:spcPct val="150000"/>
              </a:lnSpc>
              <a:buClrTx/>
              <a:buSzTx/>
              <a:buFontTx/>
              <a:defRPr/>
            </a:pPr>
            <a:r>
              <a:rPr lang="zh-CN" altLang="zh-CN" sz="2000" b="1" noProof="0" dirty="0">
                <a:solidFill>
                  <a:srgbClr val="0070C0"/>
                </a:solidFill>
                <a:effectLst/>
                <a:latin typeface="仿宋" panose="02010609060101010101" charset="-122"/>
                <a:ea typeface="仿宋" panose="02010609060101010101" charset="-122"/>
                <a:sym typeface="+mn-ea"/>
              </a:rPr>
              <a:t>（三）良好的社会能力有助于幼儿认知能力的发展。</a:t>
            </a:r>
            <a:endParaRPr lang="zh-CN" altLang="zh-CN" sz="2000" b="1" noProof="0" dirty="0">
              <a:solidFill>
                <a:srgbClr val="0070C0"/>
              </a:solidFill>
              <a:effectLst/>
              <a:latin typeface="仿宋" panose="02010609060101010101" charset="-122"/>
              <a:ea typeface="仿宋" panose="02010609060101010101" charset="-122"/>
              <a:cs typeface="仿宋_GB2312" panose="02010609030101010101" charset="-122"/>
              <a:sym typeface="+mn-ea"/>
            </a:endParaRPr>
          </a:p>
        </p:txBody>
      </p:sp>
      <p:sp>
        <p:nvSpPr>
          <p:cNvPr id="6" name="标题 5"/>
          <p:cNvSpPr/>
          <p:nvPr>
            <p:ph type="title"/>
          </p:nvPr>
        </p:nvSpPr>
        <p:spPr/>
        <p:txBody>
          <a:bodyPr/>
          <a:p>
            <a:r>
              <a:rPr lang="zh-CN" altLang="zh-CN" sz="2800" noProof="0" dirty="0">
                <a:latin typeface="黑体" panose="02010609060101010101" charset="-122"/>
                <a:ea typeface="黑体" panose="02010609060101010101" charset="-122"/>
                <a:sym typeface="+mn-ea"/>
              </a:rPr>
              <a:t>三、社会能力的重要性</a:t>
            </a:r>
            <a:endParaRPr lang="zh-CN" altLang="en-US" sz="2800">
              <a:latin typeface="黑体" panose="02010609060101010101" charset="-122"/>
              <a:ea typeface="黑体" panose="02010609060101010101" charset="-122"/>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18735" y="1333500"/>
            <a:ext cx="3496310" cy="34810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heel(1)">
                                      <p:cBhvr>
                                        <p:cTn id="1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tags/tag1.xml><?xml version="1.0" encoding="utf-8"?>
<p:tagLst xmlns:p="http://schemas.openxmlformats.org/presentationml/2006/main">
  <p:tag name="KSO_WM_DIAGRAM_VIRTUALLY_FRAME" val="{&quot;height&quot;:224.25,&quot;left&quot;:164.2,&quot;top&quot;:120.1,&quot;width&quot;:464.8}"/>
</p:tagLst>
</file>

<file path=ppt/tags/tag2.xml><?xml version="1.0" encoding="utf-8"?>
<p:tagLst xmlns:p="http://schemas.openxmlformats.org/presentationml/2006/main">
  <p:tag name="KSO_WM_DIAGRAM_VIRTUALLY_FRAME" val="{&quot;height&quot;:224.25,&quot;left&quot;:164.2,&quot;top&quot;:120.1,&quot;width&quot;:464.8}"/>
</p:tagLst>
</file>

<file path=ppt/tags/tag3.xml><?xml version="1.0" encoding="utf-8"?>
<p:tagLst xmlns:p="http://schemas.openxmlformats.org/presentationml/2006/main">
  <p:tag name="KSO_WM_DIAGRAM_VIRTUALLY_FRAME" val="{&quot;height&quot;:224.25,&quot;left&quot;:164.2,&quot;top&quot;:120.1,&quot;width&quot;:464.8}"/>
</p:tagLst>
</file>

<file path=ppt/tags/tag4.xml><?xml version="1.0" encoding="utf-8"?>
<p:tagLst xmlns:p="http://schemas.openxmlformats.org/presentationml/2006/main">
  <p:tag name="KSO_WM_DIAGRAM_VIRTUALLY_FRAME" val="{&quot;height&quot;:224.25,&quot;left&quot;:164.2,&quot;top&quot;:120.1,&quot;width&quot;:464.8}"/>
</p:tagLst>
</file>

<file path=ppt/tags/tag5.xml><?xml version="1.0" encoding="utf-8"?>
<p:tagLst xmlns:p="http://schemas.openxmlformats.org/presentationml/2006/main">
  <p:tag name="MH" val="20170621195010"/>
  <p:tag name="MH_LIBRARY" val="GRAPHIC"/>
  <p:tag name="MH_TYPE" val="Other"/>
  <p:tag name="MH_ORDER" val="4"/>
</p:tagLst>
</file>

<file path=ppt/tags/tag6.xml><?xml version="1.0" encoding="utf-8"?>
<p:tagLst xmlns:p="http://schemas.openxmlformats.org/presentationml/2006/main">
  <p:tag name="MH" val="20170621195010"/>
  <p:tag name="MH_LIBRARY" val="GRAPHIC"/>
  <p:tag name="MH_TYPE" val="Picture"/>
  <p:tag name="MH_ORDER"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4117</Words>
  <Application>WPS 演示</Application>
  <PresentationFormat>全屏显示(16:9)</PresentationFormat>
  <Paragraphs>250</Paragraphs>
  <Slides>34</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34</vt:i4>
      </vt:variant>
    </vt:vector>
  </HeadingPairs>
  <TitlesOfParts>
    <vt:vector size="54" baseType="lpstr">
      <vt:lpstr>Arial</vt:lpstr>
      <vt:lpstr>宋体</vt:lpstr>
      <vt:lpstr>Wingdings</vt:lpstr>
      <vt:lpstr>黑体</vt:lpstr>
      <vt:lpstr>华文中宋</vt:lpstr>
      <vt:lpstr>华文行楷</vt:lpstr>
      <vt:lpstr>微软雅黑</vt:lpstr>
      <vt:lpstr>华文细黑</vt:lpstr>
      <vt:lpstr>仿宋_GB2312</vt:lpstr>
      <vt:lpstr>仿宋</vt:lpstr>
      <vt:lpstr>Source Han Sans K Medium</vt:lpstr>
      <vt:lpstr>Arial Unicode MS</vt:lpstr>
      <vt:lpstr>等线</vt:lpstr>
      <vt:lpstr>方正舒体</vt:lpstr>
      <vt:lpstr>字魂21号-不齐素圆体</vt:lpstr>
      <vt:lpstr>思源黑体 CN Medium</vt:lpstr>
      <vt:lpstr>Malgun Gothic</vt:lpstr>
      <vt:lpstr>MS UI Gothic</vt:lpstr>
      <vt:lpstr>Office Theme</vt:lpstr>
      <vt:lpstr>Custom Design</vt:lpstr>
      <vt:lpstr>PowerPoint 演示文稿</vt:lpstr>
      <vt:lpstr>项目七  幼儿社会性发展特点与教育</vt:lpstr>
      <vt:lpstr>PowerPoint 演示文稿</vt:lpstr>
      <vt:lpstr>PowerPoint 演示文稿</vt:lpstr>
      <vt:lpstr>PowerPoint 演示文稿</vt:lpstr>
      <vt:lpstr>PowerPoint 演示文稿</vt:lpstr>
      <vt:lpstr>  </vt:lpstr>
      <vt:lpstr>PowerPoint 演示文稿</vt:lpstr>
      <vt:lpstr>三、社会能力的重要性</vt:lpstr>
      <vt:lpstr>PowerPoint 演示文稿</vt:lpstr>
      <vt:lpstr>  </vt:lpstr>
      <vt:lpstr>PowerPoint 演示文稿</vt:lpstr>
      <vt:lpstr>PowerPoint 演示文稿</vt:lpstr>
      <vt:lpstr>  </vt:lpstr>
      <vt:lpstr> </vt:lpstr>
      <vt:lpstr>  </vt:lpstr>
      <vt:lpstr>  </vt:lpstr>
      <vt:lpstr>  </vt:lpstr>
      <vt:lpstr> </vt:lpstr>
      <vt:lpstr>  </vt:lpstr>
      <vt:lpstr>  </vt:lpstr>
      <vt:lpstr>PowerPoint 演示文稿</vt:lpstr>
      <vt:lpstr>  </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课后思考</vt:lpstr>
      <vt:lpstr>  </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lastModifiedBy>古……月</cp:lastModifiedBy>
  <cp:revision>50</cp:revision>
  <dcterms:created xsi:type="dcterms:W3CDTF">2014-04-01T16:27:00Z</dcterms:created>
  <dcterms:modified xsi:type="dcterms:W3CDTF">2025-08-20T02:17:57Z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2052-12.1.0.22089</vt:lpwstr>
  </property>
  <property fmtid="{D5CDD505-2E9C-101B-9397-08002B2CF9AE}" pid="3" name="ICV">
    <vt:lpwstr>57E7E422FC0A4D8FBA9081E396C94752</vt:lpwstr>
  </property>
</Properties>
</file>