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33"/>
  </p:notesMasterIdLst>
  <p:sldIdLst>
    <p:sldId id="256" r:id="rId4"/>
    <p:sldId id="259" r:id="rId5"/>
    <p:sldId id="308" r:id="rId6"/>
    <p:sldId id="364" r:id="rId7"/>
    <p:sldId id="366" r:id="rId8"/>
    <p:sldId id="359" r:id="rId9"/>
    <p:sldId id="257" r:id="rId10"/>
    <p:sldId id="309" r:id="rId11"/>
    <p:sldId id="360" r:id="rId12"/>
    <p:sldId id="310" r:id="rId13"/>
    <p:sldId id="311" r:id="rId14"/>
    <p:sldId id="361" r:id="rId15"/>
    <p:sldId id="312" r:id="rId16"/>
    <p:sldId id="313" r:id="rId17"/>
    <p:sldId id="314" r:id="rId18"/>
    <p:sldId id="315" r:id="rId19"/>
    <p:sldId id="316" r:id="rId20"/>
    <p:sldId id="317" r:id="rId21"/>
    <p:sldId id="318" r:id="rId22"/>
    <p:sldId id="319" r:id="rId23"/>
    <p:sldId id="320" r:id="rId24"/>
    <p:sldId id="321" r:id="rId25"/>
    <p:sldId id="322" r:id="rId26"/>
    <p:sldId id="362" r:id="rId27"/>
    <p:sldId id="350" r:id="rId28"/>
    <p:sldId id="351" r:id="rId29"/>
    <p:sldId id="356" r:id="rId30"/>
    <p:sldId id="352" r:id="rId31"/>
    <p:sldId id="367" r:id="rId32"/>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20"/>
        <p:guide pos="28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000250" y="-2000250"/>
            <a:ext cx="5143501" cy="9144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1971675" y="-1972151"/>
            <a:ext cx="5200650" cy="9144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3" Type="http://schemas.openxmlformats.org/officeDocument/2006/relationships/theme" Target="../theme/theme2.xml"/><Relationship Id="rId12" Type="http://schemas.openxmlformats.org/officeDocument/2006/relationships/slideLayout" Target="../slideLayouts/slideLayout16.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image" Target="NULL" TargetMode="Externa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en-US" altLang="zh-CN"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7" name="TextBox 4"/>
          <p:cNvSpPr txBox="1"/>
          <p:nvPr/>
        </p:nvSpPr>
        <p:spPr>
          <a:xfrm>
            <a:off x="0" y="-19685"/>
            <a:ext cx="621474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a:t>
            </a:r>
            <a:r>
              <a:rPr lang="en-US" altLang="zh-CN" sz="2800" b="1" noProof="0" dirty="0">
                <a:latin typeface="黑体" panose="02010609060101010101" charset="-122"/>
                <a:ea typeface="黑体" panose="02010609060101010101" charset="-122"/>
                <a:cs typeface="仿宋_GB2312" panose="02010609030101010101" charset="-122"/>
                <a:sym typeface="+mn-ea"/>
              </a:rPr>
              <a:t>、幼儿教育心理学的</a:t>
            </a:r>
            <a:r>
              <a:rPr lang="zh-CN" altLang="en-US" sz="2800" b="1" noProof="0" dirty="0">
                <a:latin typeface="黑体" panose="02010609060101010101" charset="-122"/>
                <a:ea typeface="黑体" panose="02010609060101010101" charset="-122"/>
                <a:cs typeface="仿宋_GB2312" panose="02010609030101010101" charset="-122"/>
                <a:sym typeface="+mn-ea"/>
              </a:rPr>
              <a:t>学科性质</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2" name="文本框 1"/>
          <p:cNvSpPr txBox="1"/>
          <p:nvPr/>
        </p:nvSpPr>
        <p:spPr>
          <a:xfrm>
            <a:off x="676275" y="1853565"/>
            <a:ext cx="7505700" cy="2399665"/>
          </a:xfrm>
          <a:prstGeom prst="rect">
            <a:avLst/>
          </a:prstGeom>
          <a:noFill/>
        </p:spPr>
        <p:txBody>
          <a:bodyPr wrap="square" rtlCol="0">
            <a:spAutoFit/>
          </a:bodyPr>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幼儿教育心理学是在幼儿教育学和幼儿心理学基础上形成的一门交叉学科，也是一门应用性极强的学科。</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——幼儿教育心理学与</a:t>
            </a:r>
            <a:r>
              <a:rPr lang="en-US" altLang="zh-CN" sz="2000" b="1" u="sng" noProof="0" dirty="0">
                <a:solidFill>
                  <a:srgbClr val="0070C0"/>
                </a:solidFill>
                <a:latin typeface="仿宋_GB2312" panose="02010609030101010101" charset="-122"/>
                <a:ea typeface="仿宋_GB2312" panose="02010609030101010101" charset="-122"/>
                <a:cs typeface="仿宋_GB2312" panose="02010609030101010101" charset="-122"/>
                <a:sym typeface="+mn-ea"/>
              </a:rPr>
              <a:t>教育心理学</a:t>
            </a:r>
            <a:r>
              <a:rPr lang="en-US" altLang="zh-CN" sz="2000" noProof="0" dirty="0">
                <a:latin typeface="仿宋_GB2312" panose="02010609030101010101" charset="-122"/>
                <a:ea typeface="仿宋_GB2312" panose="02010609030101010101" charset="-122"/>
                <a:cs typeface="仿宋_GB2312" panose="02010609030101010101" charset="-122"/>
                <a:sym typeface="+mn-ea"/>
              </a:rPr>
              <a:t>的关系</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——幼儿教育心理学与</a:t>
            </a:r>
            <a:r>
              <a:rPr lang="en-US" altLang="zh-CN" sz="2000" b="1" u="sng" noProof="0" dirty="0">
                <a:solidFill>
                  <a:srgbClr val="0070C0"/>
                </a:solidFill>
                <a:latin typeface="仿宋_GB2312" panose="02010609030101010101" charset="-122"/>
                <a:ea typeface="仿宋_GB2312" panose="02010609030101010101" charset="-122"/>
                <a:cs typeface="仿宋_GB2312" panose="02010609030101010101" charset="-122"/>
                <a:sym typeface="+mn-ea"/>
              </a:rPr>
              <a:t>幼儿心理学</a:t>
            </a:r>
            <a:r>
              <a:rPr lang="en-US" altLang="zh-CN" sz="2000" noProof="0" dirty="0">
                <a:latin typeface="仿宋_GB2312" panose="02010609030101010101" charset="-122"/>
                <a:ea typeface="仿宋_GB2312" panose="02010609030101010101" charset="-122"/>
                <a:cs typeface="仿宋_GB2312" panose="02010609030101010101" charset="-122"/>
                <a:sym typeface="+mn-ea"/>
              </a:rPr>
              <a:t>的关系</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——幼儿教育心理学和</a:t>
            </a:r>
            <a:r>
              <a:rPr lang="en-US" altLang="zh-CN" sz="2000" b="1" u="sng" noProof="0" dirty="0">
                <a:solidFill>
                  <a:srgbClr val="0070C0"/>
                </a:solidFill>
                <a:latin typeface="仿宋_GB2312" panose="02010609030101010101" charset="-122"/>
                <a:ea typeface="仿宋_GB2312" panose="02010609030101010101" charset="-122"/>
                <a:cs typeface="仿宋_GB2312" panose="02010609030101010101" charset="-122"/>
                <a:sym typeface="+mn-ea"/>
              </a:rPr>
              <a:t>幼儿教育学</a:t>
            </a:r>
            <a:r>
              <a:rPr lang="en-US" altLang="zh-CN" sz="2000" noProof="0" dirty="0">
                <a:latin typeface="仿宋_GB2312" panose="02010609030101010101" charset="-122"/>
                <a:ea typeface="仿宋_GB2312" panose="02010609030101010101" charset="-122"/>
                <a:cs typeface="仿宋_GB2312" panose="02010609030101010101" charset="-122"/>
                <a:sym typeface="+mn-ea"/>
              </a:rPr>
              <a:t>的关系</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752475" y="1938655"/>
            <a:ext cx="7639050" cy="1938020"/>
          </a:xfrm>
          <a:prstGeom prst="rect">
            <a:avLst/>
          </a:prstGeom>
          <a:noFill/>
        </p:spPr>
        <p:txBody>
          <a:bodyPr wrap="square" rtlCol="0">
            <a:spAutoFit/>
          </a:bodyPr>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幼儿教育心理学的基本任务包括两个方面，一是深入研究幼儿学与教的心理过程与规律，二是以这些规律为依据，科学设计教育教学内容、方法与过程，促进幼儿全面发展和成长。</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——幼儿教育的特殊性表现</a:t>
            </a:r>
            <a:r>
              <a:rPr lang="zh-CN" altLang="en-US" sz="2000" noProof="0" dirty="0">
                <a:latin typeface="仿宋_GB2312" panose="02010609030101010101" charset="-122"/>
                <a:ea typeface="仿宋_GB2312" panose="02010609030101010101" charset="-122"/>
                <a:cs typeface="仿宋_GB2312" panose="02010609030101010101" charset="-122"/>
                <a:sym typeface="+mn-ea"/>
              </a:rPr>
              <a:t>为</a:t>
            </a: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基础性、全面性、启蒙性</a:t>
            </a:r>
            <a:r>
              <a:rPr lang="zh-CN" alt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生活性</a:t>
            </a:r>
            <a:r>
              <a:rPr lang="zh-CN" alt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a:t>
            </a: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52070"/>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三、幼儿教育心理学的任务</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643755" y="2785745"/>
            <a:ext cx="4446270" cy="189357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任务二</a:t>
            </a:r>
            <a:endPar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a:p>
            <a:pPr algn="ctr">
              <a:lnSpc>
                <a:spcPct val="160000"/>
              </a:lnSpc>
            </a:pP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幼儿教育心理学的产生和发展</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91440"/>
            <a:ext cx="6865620" cy="891540"/>
          </a:xfrm>
          <a:prstGeom prst="rect">
            <a:avLst/>
          </a:prstGeom>
          <a:noFill/>
        </p:spPr>
        <p:txBody>
          <a:bodyPr wrap="square" rtlCol="0">
            <a:spAutoFit/>
          </a:bodyPr>
          <a:p>
            <a:pPr>
              <a:lnSpc>
                <a:spcPct val="100000"/>
              </a:lnSpc>
              <a:spcBef>
                <a:spcPts val="0"/>
              </a:spcBef>
              <a:spcAft>
                <a:spcPts val="0"/>
              </a:spcAft>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一、幼儿教育心理思想的萌芽</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spcBef>
                <a:spcPts val="0"/>
              </a:spcBef>
              <a:spcAft>
                <a:spcPts val="0"/>
              </a:spcAft>
              <a:buClrTx/>
              <a:buSzTx/>
              <a:buFontTx/>
            </a:pP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（17世纪到20世纪四五十年代）</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
        <p:nvSpPr>
          <p:cNvPr id="5" name="文本框 4"/>
          <p:cNvSpPr txBox="1"/>
          <p:nvPr/>
        </p:nvSpPr>
        <p:spPr bwMode="auto">
          <a:xfrm>
            <a:off x="307975" y="1529715"/>
            <a:ext cx="8521065" cy="829945"/>
          </a:xfrm>
          <a:prstGeom prst="rect">
            <a:avLst/>
          </a:prstGeom>
          <a:noFill/>
        </p:spPr>
        <p:txBody>
          <a:bodyPr wrap="square" rtlCol="0">
            <a:spAutoFit/>
          </a:bodyPr>
          <a:p>
            <a:pPr algn="just">
              <a:lnSpc>
                <a:spcPct val="12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从十七世纪开始，幼儿教育心理学的思想开始萌芽，其中最有影响力的几位代表人物有洛克、卢梭、裴斯泰洛奇、福禄贝尔、蒙台梭利等人。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1073742854" name="图片 1073742853" descr="约翰 洛克"/>
          <p:cNvPicPr>
            <a:picLocks noChangeAspect="1"/>
          </p:cNvPicPr>
          <p:nvPr/>
        </p:nvPicPr>
        <p:blipFill>
          <a:blip r:embed="rId1"/>
          <a:stretch>
            <a:fillRect/>
          </a:stretch>
        </p:blipFill>
        <p:spPr>
          <a:xfrm>
            <a:off x="528955" y="2607310"/>
            <a:ext cx="1477010" cy="1933575"/>
          </a:xfrm>
          <a:prstGeom prst="rect">
            <a:avLst/>
          </a:prstGeom>
          <a:noFill/>
          <a:ln w="9525">
            <a:noFill/>
          </a:ln>
        </p:spPr>
      </p:pic>
      <p:sp>
        <p:nvSpPr>
          <p:cNvPr id="6" name="文本框 5"/>
          <p:cNvSpPr txBox="1"/>
          <p:nvPr/>
        </p:nvSpPr>
        <p:spPr bwMode="auto">
          <a:xfrm>
            <a:off x="2263775" y="2607310"/>
            <a:ext cx="6567805" cy="2030095"/>
          </a:xfrm>
          <a:prstGeom prst="rect">
            <a:avLst/>
          </a:prstGeom>
          <a:noFill/>
        </p:spPr>
        <p:txBody>
          <a:bodyPr wrap="square" rtlCol="0">
            <a:spAutoFit/>
          </a:bodyPr>
          <a:p>
            <a:pPr lvl="0"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洛克（John Locke，1632～1704），英国哲学家，经验主义的开创人，其代表性的教育作品有《教育漫话》、《关于教育的思想》等。</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洛克是经验主义的开创者，他认为人类所有的思想和观念都来自或反映了人类的感官经验，认为人的心灵开始时就像一张白纸，而向它提供精神内容的是观念（或经验）</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noProof="0" dirty="0">
                <a:latin typeface="仿宋_GB2312" panose="02010609030101010101" charset="-122"/>
                <a:ea typeface="仿宋_GB2312" panose="02010609030101010101" charset="-122"/>
                <a:cs typeface="仿宋_GB2312" panose="02010609030101010101" charset="-122"/>
                <a:sym typeface="+mn-ea"/>
              </a:rPr>
              <a:t>这一观点就是教育史上著名的“白板论”。</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73742854"/>
                                        </p:tgtEl>
                                        <p:attrNameLst>
                                          <p:attrName>style.visibility</p:attrName>
                                        </p:attrNameLst>
                                      </p:cBhvr>
                                      <p:to>
                                        <p:strVal val="visible"/>
                                      </p:to>
                                    </p:set>
                                    <p:animEffect transition="in" filter="wipe(up)">
                                      <p:cBhvr>
                                        <p:cTn id="16" dur="500"/>
                                        <p:tgtEl>
                                          <p:spTgt spid="1073742854"/>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6" grpId="0"/>
      <p:bldP spid="5" grpId="1"/>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332105" y="1045210"/>
            <a:ext cx="8606155" cy="1877060"/>
            <a:chOff x="523" y="1646"/>
            <a:chExt cx="13553" cy="2956"/>
          </a:xfrm>
        </p:grpSpPr>
        <p:pic>
          <p:nvPicPr>
            <p:cNvPr id="1073742853" name="图片 1073742852" descr="卢梭"/>
            <p:cNvPicPr>
              <a:picLocks noChangeAspect="1"/>
            </p:cNvPicPr>
            <p:nvPr/>
          </p:nvPicPr>
          <p:blipFill>
            <a:blip r:embed="rId1" r:link="rId2"/>
            <a:stretch>
              <a:fillRect/>
            </a:stretch>
          </p:blipFill>
          <p:spPr>
            <a:xfrm>
              <a:off x="523" y="1646"/>
              <a:ext cx="2353" cy="2957"/>
            </a:xfrm>
            <a:prstGeom prst="rect">
              <a:avLst/>
            </a:prstGeom>
            <a:noFill/>
            <a:ln w="9525">
              <a:noFill/>
            </a:ln>
          </p:spPr>
        </p:pic>
        <p:sp>
          <p:nvSpPr>
            <p:cNvPr id="2" name="文本框 1"/>
            <p:cNvSpPr txBox="1"/>
            <p:nvPr/>
          </p:nvSpPr>
          <p:spPr bwMode="auto">
            <a:xfrm>
              <a:off x="3232" y="1646"/>
              <a:ext cx="10845" cy="2494"/>
            </a:xfrm>
            <a:prstGeom prst="rect">
              <a:avLst/>
            </a:prstGeom>
            <a:noFill/>
          </p:spPr>
          <p:txBody>
            <a:bodyPr wrap="square" rtlCol="0">
              <a:spAutoFit/>
            </a:bodyPr>
            <a:p>
              <a:pPr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卢梭(Jean-Jacques Rousseau，1712～1778），法国伟大的启蒙思想家、教育家，他的教育著作《爱弥儿》在近代教育史上被誉为“儿童宪章和儿童权利宣言”。</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卢梭提</a:t>
              </a:r>
              <a:r>
                <a:rPr lang="zh-CN" altLang="en-US" noProof="0" dirty="0">
                  <a:latin typeface="仿宋_GB2312" panose="02010609030101010101" charset="-122"/>
                  <a:ea typeface="仿宋_GB2312" panose="02010609030101010101" charset="-122"/>
                  <a:cs typeface="仿宋_GB2312" panose="02010609030101010101" charset="-122"/>
                  <a:sym typeface="+mn-ea"/>
                </a:rPr>
                <a:t>倡</a:t>
              </a:r>
              <a:r>
                <a:rPr lang="en-US" altLang="zh-CN" noProof="0" dirty="0">
                  <a:latin typeface="仿宋_GB2312" panose="02010609030101010101" charset="-122"/>
                  <a:ea typeface="仿宋_GB2312" panose="02010609030101010101" charset="-122"/>
                  <a:cs typeface="仿宋_GB2312" panose="02010609030101010101" charset="-122"/>
                  <a:sym typeface="+mn-ea"/>
                </a:rPr>
                <a:t>“自然教育”</a:t>
              </a:r>
              <a:r>
                <a:rPr lang="zh-CN" altLang="en-US" noProof="0" dirty="0">
                  <a:latin typeface="仿宋_GB2312" panose="02010609030101010101" charset="-122"/>
                  <a:ea typeface="仿宋_GB2312" panose="02010609030101010101" charset="-122"/>
                  <a:cs typeface="仿宋_GB2312" panose="02010609030101010101" charset="-122"/>
                  <a:sym typeface="+mn-ea"/>
                </a:rPr>
                <a:t>，</a:t>
              </a:r>
              <a:r>
                <a:rPr lang="en-US" altLang="zh-CN" noProof="0" dirty="0">
                  <a:latin typeface="仿宋_GB2312" panose="02010609030101010101" charset="-122"/>
                  <a:ea typeface="仿宋_GB2312" panose="02010609030101010101" charset="-122"/>
                  <a:cs typeface="仿宋_GB2312" panose="02010609030101010101" charset="-122"/>
                  <a:sym typeface="+mn-ea"/>
                </a:rPr>
                <a:t>认为人生来是软弱、愚昧的，需要通过教育来让人变得强壮聪明</a:t>
              </a:r>
              <a:r>
                <a:rPr lang="zh-CN" altLang="en-US" noProof="0" dirty="0">
                  <a:latin typeface="仿宋_GB2312" panose="02010609030101010101" charset="-122"/>
                  <a:ea typeface="仿宋_GB2312" panose="02010609030101010101" charset="-122"/>
                  <a:cs typeface="仿宋_GB2312" panose="02010609030101010101" charset="-122"/>
                  <a:sym typeface="+mn-ea"/>
                </a:rPr>
                <a:t>，</a:t>
              </a:r>
              <a:r>
                <a:rPr lang="en-US" altLang="zh-CN" noProof="0" dirty="0">
                  <a:latin typeface="仿宋_GB2312" panose="02010609030101010101" charset="-122"/>
                  <a:ea typeface="仿宋_GB2312" panose="02010609030101010101" charset="-122"/>
                  <a:cs typeface="仿宋_GB2312" panose="02010609030101010101" charset="-122"/>
                  <a:sym typeface="+mn-ea"/>
                </a:rPr>
                <a:t>但在教育过程中，</a:t>
              </a:r>
              <a:r>
                <a:rPr lang="zh-CN" altLang="en-US" noProof="0" dirty="0">
                  <a:latin typeface="仿宋_GB2312" panose="02010609030101010101" charset="-122"/>
                  <a:ea typeface="仿宋_GB2312" panose="02010609030101010101" charset="-122"/>
                  <a:cs typeface="仿宋_GB2312" panose="02010609030101010101" charset="-122"/>
                  <a:sym typeface="+mn-ea"/>
                </a:rPr>
                <a:t>要</a:t>
              </a:r>
              <a:r>
                <a:rPr lang="en-US" altLang="zh-CN" noProof="0" dirty="0">
                  <a:latin typeface="仿宋_GB2312" panose="02010609030101010101" charset="-122"/>
                  <a:ea typeface="仿宋_GB2312" panose="02010609030101010101" charset="-122"/>
                  <a:cs typeface="仿宋_GB2312" panose="02010609030101010101" charset="-122"/>
                  <a:sym typeface="+mn-ea"/>
                </a:rPr>
                <a:t>按照儿童的天性去教育</a:t>
              </a:r>
              <a:r>
                <a:rPr lang="zh-CN" altLang="en-US" noProof="0" dirty="0">
                  <a:latin typeface="仿宋_GB2312" panose="02010609030101010101" charset="-122"/>
                  <a:ea typeface="仿宋_GB2312" panose="02010609030101010101" charset="-122"/>
                  <a:cs typeface="仿宋_GB2312" panose="02010609030101010101" charset="-122"/>
                  <a:sym typeface="+mn-ea"/>
                </a:rPr>
                <a:t>，</a:t>
              </a:r>
              <a:r>
                <a:rPr lang="zh-CN" altLang="en-US" noProof="0" dirty="0">
                  <a:latin typeface="仿宋_GB2312" panose="02010609030101010101" charset="-122"/>
                  <a:ea typeface="仿宋_GB2312" panose="02010609030101010101" charset="-122"/>
                  <a:cs typeface="仿宋_GB2312" panose="02010609030101010101" charset="-122"/>
                  <a:sym typeface="+mn-ea"/>
                </a:rPr>
                <a:t>而不是按照成人的意愿扭曲孩子的天性</a:t>
              </a:r>
              <a:r>
                <a:rPr lang="zh-CN" altLang="en-US" noProof="0" dirty="0">
                  <a:latin typeface="仿宋_GB2312" panose="02010609030101010101" charset="-122"/>
                  <a:ea typeface="仿宋_GB2312" panose="02010609030101010101" charset="-122"/>
                  <a:cs typeface="仿宋_GB2312" panose="02010609030101010101" charset="-122"/>
                  <a:sym typeface="+mn-ea"/>
                </a:rPr>
                <a:t>。</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grpSp>
      <p:grpSp>
        <p:nvGrpSpPr>
          <p:cNvPr id="7" name="组合 6"/>
          <p:cNvGrpSpPr/>
          <p:nvPr/>
        </p:nvGrpSpPr>
        <p:grpSpPr>
          <a:xfrm>
            <a:off x="332105" y="2994025"/>
            <a:ext cx="8498205" cy="2081530"/>
            <a:chOff x="523" y="4715"/>
            <a:chExt cx="13383" cy="3278"/>
          </a:xfrm>
        </p:grpSpPr>
        <p:pic>
          <p:nvPicPr>
            <p:cNvPr id="1073742870" name="图片 1073742869" descr="5裴斯泰洛奇"/>
            <p:cNvPicPr>
              <a:picLocks noChangeAspect="1"/>
            </p:cNvPicPr>
            <p:nvPr/>
          </p:nvPicPr>
          <p:blipFill>
            <a:blip r:embed="rId3"/>
            <a:stretch>
              <a:fillRect/>
            </a:stretch>
          </p:blipFill>
          <p:spPr>
            <a:xfrm>
              <a:off x="523" y="4821"/>
              <a:ext cx="2354" cy="3126"/>
            </a:xfrm>
            <a:prstGeom prst="rect">
              <a:avLst/>
            </a:prstGeom>
            <a:noFill/>
            <a:ln w="9525">
              <a:noFill/>
            </a:ln>
          </p:spPr>
        </p:pic>
        <p:sp>
          <p:nvSpPr>
            <p:cNvPr id="4" name="文本框 3"/>
            <p:cNvSpPr txBox="1"/>
            <p:nvPr/>
          </p:nvSpPr>
          <p:spPr bwMode="auto">
            <a:xfrm>
              <a:off x="3402" y="4715"/>
              <a:ext cx="10505" cy="3278"/>
            </a:xfrm>
            <a:prstGeom prst="rect">
              <a:avLst/>
            </a:prstGeom>
            <a:noFill/>
          </p:spPr>
          <p:txBody>
            <a:bodyPr wrap="square" rtlCol="0">
              <a:spAutoFit/>
            </a:bodyPr>
            <a:p>
              <a:pPr lvl="0"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裴斯泰洛齐（Johann Heinrich Pestalozzi，1746～1827）</a:t>
              </a:r>
              <a:r>
                <a:rPr lang="zh-CN" altLang="en-US" noProof="0" dirty="0">
                  <a:latin typeface="仿宋_GB2312" panose="02010609030101010101" charset="-122"/>
                  <a:ea typeface="仿宋_GB2312" panose="02010609030101010101" charset="-122"/>
                  <a:cs typeface="仿宋_GB2312" panose="02010609030101010101" charset="-122"/>
                  <a:sym typeface="+mn-ea"/>
                </a:rPr>
                <a:t>，</a:t>
              </a:r>
              <a:r>
                <a:rPr lang="en-US" altLang="zh-CN" noProof="0" dirty="0">
                  <a:latin typeface="仿宋_GB2312" panose="02010609030101010101" charset="-122"/>
                  <a:ea typeface="仿宋_GB2312" panose="02010609030101010101" charset="-122"/>
                  <a:cs typeface="仿宋_GB2312" panose="02010609030101010101" charset="-122"/>
                  <a:sym typeface="+mn-ea"/>
                </a:rPr>
                <a:t>瑞士著名民主主义教育家，代表作有《林哈德和葛笃德》、《论教学方法》、《葛笃德怎样教育她的孩子们》、《天鹅之歌》等。</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裴斯泰洛齐认为，教育的目的在于全面、和谐地发展人的一切天赋力量和能力，人人都应该接受教育，教育要与生产劳动相结合。裴斯泰洛齐第一个明确提出“教育心理学化”的口号，他认为教育要建立在人的心理活动规律的基础上，教学内容的编制、教学方法的选择要符合儿童的心理规律。</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grpSp>
      <p:sp>
        <p:nvSpPr>
          <p:cNvPr id="5" name="文本框 4"/>
          <p:cNvSpPr txBox="1"/>
          <p:nvPr/>
        </p:nvSpPr>
        <p:spPr>
          <a:xfrm>
            <a:off x="0" y="-19685"/>
            <a:ext cx="7035800" cy="953135"/>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一、幼儿教育心理思想的萌芽</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（17世纪到20世纪四五十年代）</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318770" y="1072515"/>
            <a:ext cx="8712835" cy="1870710"/>
            <a:chOff x="502" y="1689"/>
            <a:chExt cx="13721" cy="2946"/>
          </a:xfrm>
        </p:grpSpPr>
        <p:pic>
          <p:nvPicPr>
            <p:cNvPr id="1073742856" name="图片 1073742855" descr="6福禄贝尔"/>
            <p:cNvPicPr>
              <a:picLocks noChangeAspect="1"/>
            </p:cNvPicPr>
            <p:nvPr/>
          </p:nvPicPr>
          <p:blipFill>
            <a:blip r:embed="rId1"/>
            <a:stretch>
              <a:fillRect/>
            </a:stretch>
          </p:blipFill>
          <p:spPr>
            <a:xfrm>
              <a:off x="502" y="1689"/>
              <a:ext cx="2123" cy="2889"/>
            </a:xfrm>
            <a:prstGeom prst="rect">
              <a:avLst/>
            </a:prstGeom>
            <a:noFill/>
            <a:ln w="9525">
              <a:noFill/>
            </a:ln>
          </p:spPr>
        </p:pic>
        <p:sp>
          <p:nvSpPr>
            <p:cNvPr id="2" name="文本框 1"/>
            <p:cNvSpPr txBox="1"/>
            <p:nvPr/>
          </p:nvSpPr>
          <p:spPr bwMode="auto">
            <a:xfrm>
              <a:off x="3115" y="1749"/>
              <a:ext cx="11109" cy="2886"/>
            </a:xfrm>
            <a:prstGeom prst="rect">
              <a:avLst/>
            </a:prstGeom>
            <a:noFill/>
          </p:spPr>
          <p:txBody>
            <a:bodyPr wrap="square" rtlCol="0">
              <a:spAutoFit/>
            </a:bodyPr>
            <a:p>
              <a:pPr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福禄贝尔（Friedrich Wilhelm August Frobel，1782～1852），德国教育家，现代学前教育的创始人，创办了世界上第一所幼儿园（Kindergarten），构建了相对独立的幼儿教育体系</a:t>
              </a:r>
              <a:r>
                <a:rPr lang="zh-CN" altLang="en-US" noProof="0" dirty="0">
                  <a:latin typeface="仿宋_GB2312" panose="02010609030101010101" charset="-122"/>
                  <a:ea typeface="仿宋_GB2312" panose="02010609030101010101" charset="-122"/>
                  <a:cs typeface="仿宋_GB2312" panose="02010609030101010101" charset="-122"/>
                  <a:sym typeface="+mn-ea"/>
                </a:rPr>
                <a:t>。</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zh-CN" altLang="en-US" noProof="0" dirty="0">
                  <a:latin typeface="仿宋_GB2312" panose="02010609030101010101" charset="-122"/>
                  <a:ea typeface="仿宋_GB2312" panose="02010609030101010101" charset="-122"/>
                  <a:cs typeface="仿宋_GB2312" panose="02010609030101010101" charset="-122"/>
                  <a:sym typeface="+mn-ea"/>
                </a:rPr>
                <a:t>    福禄贝尔从人和社会的整体出发看待幼儿的发展，认为幼儿是连续发展的人的一生中一个特殊的时期，早期教育奠定了以后各个阶段教育发展的基础。幼儿的教育应该以游戏为基础，适合儿童体力和智力的游戏，将对儿童的发展起到巨大的推动作用。</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grpSp>
      <p:grpSp>
        <p:nvGrpSpPr>
          <p:cNvPr id="7" name="组合 6"/>
          <p:cNvGrpSpPr/>
          <p:nvPr/>
        </p:nvGrpSpPr>
        <p:grpSpPr>
          <a:xfrm>
            <a:off x="318770" y="3352800"/>
            <a:ext cx="8605520" cy="1583690"/>
            <a:chOff x="502" y="5280"/>
            <a:chExt cx="13552" cy="2494"/>
          </a:xfrm>
        </p:grpSpPr>
        <p:pic>
          <p:nvPicPr>
            <p:cNvPr id="1073742871" name="图片 1073742870" descr="7蒙台梭利"/>
            <p:cNvPicPr>
              <a:picLocks noChangeAspect="1"/>
            </p:cNvPicPr>
            <p:nvPr/>
          </p:nvPicPr>
          <p:blipFill>
            <a:blip r:embed="rId2"/>
            <a:stretch>
              <a:fillRect/>
            </a:stretch>
          </p:blipFill>
          <p:spPr>
            <a:xfrm>
              <a:off x="502" y="5280"/>
              <a:ext cx="3131" cy="2358"/>
            </a:xfrm>
            <a:prstGeom prst="rect">
              <a:avLst/>
            </a:prstGeom>
            <a:noFill/>
            <a:ln w="9525">
              <a:noFill/>
            </a:ln>
          </p:spPr>
        </p:pic>
        <p:sp>
          <p:nvSpPr>
            <p:cNvPr id="4" name="文本框 3"/>
            <p:cNvSpPr txBox="1"/>
            <p:nvPr/>
          </p:nvSpPr>
          <p:spPr bwMode="auto">
            <a:xfrm>
              <a:off x="3982" y="5280"/>
              <a:ext cx="10073" cy="2494"/>
            </a:xfrm>
            <a:prstGeom prst="rect">
              <a:avLst/>
            </a:prstGeom>
            <a:noFill/>
          </p:spPr>
          <p:txBody>
            <a:bodyPr wrap="square" rtlCol="0">
              <a:spAutoFit/>
            </a:bodyPr>
            <a:p>
              <a:pPr lvl="0"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蒙台梭利（Maria Montessori，1870～1952），意大利著名幼儿教育学家，在幼儿教育、特殊儿童教育领域作出了巨大贡献，创办了著名的“幼儿之家”。</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蒙台梭利认为，儿童的成长是通过积极、主动地与环境相互作用的过程实现的。0-6岁是儿童所有潜能发展的重要时期，教师必须为幼儿创造一个能激发其主动性的良好的环境，</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grpSp>
      <p:sp>
        <p:nvSpPr>
          <p:cNvPr id="5" name="文本框 4"/>
          <p:cNvSpPr txBox="1"/>
          <p:nvPr/>
        </p:nvSpPr>
        <p:spPr>
          <a:xfrm>
            <a:off x="0" y="-19685"/>
            <a:ext cx="7035800" cy="891540"/>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一、幼儿教育心理思想的萌芽</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（17世纪到20世纪四五十年代）</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835660" y="1826260"/>
            <a:ext cx="7328535" cy="2430145"/>
          </a:xfrm>
          <a:prstGeom prst="rect">
            <a:avLst/>
          </a:prstGeom>
          <a:noFill/>
        </p:spPr>
        <p:txBody>
          <a:bodyPr wrap="square" rtlCol="0">
            <a:spAutoFit/>
          </a:bodyPr>
          <a:p>
            <a:pPr lvl="0" algn="just">
              <a:lnSpc>
                <a:spcPct val="1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从以上各学者教育思想的发展来看，从十七世纪末开始，幼儿教育开始越来越受到重视，人们逐渐认识到儿童的独特性，主张依据儿童的天性实施教育，并从教育理念逐步发展到教育实践，这些理论和实践的积累，为幼儿教育心理学的产生奠定了基础。</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文本框 4"/>
          <p:cNvSpPr txBox="1"/>
          <p:nvPr/>
        </p:nvSpPr>
        <p:spPr>
          <a:xfrm>
            <a:off x="0" y="-19685"/>
            <a:ext cx="6797675" cy="953135"/>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一、幼儿教育心理思想的萌芽</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 </a:t>
            </a: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（17世纪到20世纪四五十年代）</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444500" y="1427480"/>
            <a:ext cx="5080000" cy="368300"/>
          </a:xfrm>
          <a:prstGeom prst="rect">
            <a:avLst/>
          </a:prstGeom>
          <a:noFill/>
        </p:spPr>
        <p:txBody>
          <a:bodyPr wrap="square" rtlCol="0">
            <a:spAutoFit/>
          </a:bodyPr>
          <a:p>
            <a:pPr>
              <a:lnSpc>
                <a:spcPct val="90000"/>
              </a:lnSpc>
              <a:buClrTx/>
              <a:buSzTx/>
              <a:buFontTx/>
            </a:pPr>
            <a:r>
              <a:rPr lang="en-US" altLang="zh-CN" sz="2000" noProof="0" dirty="0">
                <a:latin typeface="黑体" panose="02010609060101010101" charset="-122"/>
                <a:ea typeface="黑体" panose="02010609060101010101" charset="-122"/>
                <a:cs typeface="仿宋_GB2312" panose="02010609030101010101" charset="-122"/>
                <a:sym typeface="+mn-ea"/>
              </a:rPr>
              <a:t>（一）行为主义学派的研究</a:t>
            </a:r>
            <a:endParaRPr lang="en-US" altLang="zh-CN" sz="2000" noProof="0" dirty="0">
              <a:latin typeface="黑体" panose="02010609060101010101" charset="-122"/>
              <a:ea typeface="黑体" panose="02010609060101010101" charset="-122"/>
              <a:cs typeface="仿宋_GB2312" panose="02010609030101010101" charset="-122"/>
              <a:sym typeface="+mn-ea"/>
            </a:endParaRPr>
          </a:p>
        </p:txBody>
      </p:sp>
      <p:grpSp>
        <p:nvGrpSpPr>
          <p:cNvPr id="8" name="组合 7"/>
          <p:cNvGrpSpPr/>
          <p:nvPr/>
        </p:nvGrpSpPr>
        <p:grpSpPr>
          <a:xfrm>
            <a:off x="444500" y="1847215"/>
            <a:ext cx="8255000" cy="2861310"/>
            <a:chOff x="700" y="2909"/>
            <a:chExt cx="13000" cy="4506"/>
          </a:xfrm>
        </p:grpSpPr>
        <p:pic>
          <p:nvPicPr>
            <p:cNvPr id="1073742859" name="图片 1073742858" descr="8斯金纳-1"/>
            <p:cNvPicPr>
              <a:picLocks noChangeAspect="1"/>
            </p:cNvPicPr>
            <p:nvPr/>
          </p:nvPicPr>
          <p:blipFill>
            <a:blip r:embed="rId1"/>
            <a:stretch>
              <a:fillRect/>
            </a:stretch>
          </p:blipFill>
          <p:spPr>
            <a:xfrm>
              <a:off x="700" y="3135"/>
              <a:ext cx="2419" cy="3523"/>
            </a:xfrm>
            <a:prstGeom prst="rect">
              <a:avLst/>
            </a:prstGeom>
            <a:noFill/>
            <a:ln w="9525">
              <a:noFill/>
            </a:ln>
          </p:spPr>
        </p:pic>
        <p:sp>
          <p:nvSpPr>
            <p:cNvPr id="4" name="文本框 3"/>
            <p:cNvSpPr txBox="1"/>
            <p:nvPr/>
          </p:nvSpPr>
          <p:spPr bwMode="auto">
            <a:xfrm>
              <a:off x="3583" y="2909"/>
              <a:ext cx="10117" cy="4506"/>
            </a:xfrm>
            <a:prstGeom prst="rect">
              <a:avLst/>
            </a:prstGeom>
            <a:noFill/>
          </p:spPr>
          <p:txBody>
            <a:bodyPr wrap="square" rtlCol="0">
              <a:spAutoFit/>
            </a:bodyPr>
            <a:p>
              <a:pPr lvl="0"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斯金纳</a:t>
              </a:r>
              <a:r>
                <a:rPr lang="en-US" altLang="zh-CN" sz="2000" noProof="0" dirty="0">
                  <a:latin typeface="仿宋_GB2312" panose="02010609030101010101" charset="-122"/>
                  <a:ea typeface="仿宋_GB2312" panose="02010609030101010101" charset="-122"/>
                  <a:cs typeface="仿宋_GB2312" panose="02010609030101010101" charset="-122"/>
                  <a:sym typeface="+mn-ea"/>
                </a:rPr>
                <a:t>（Burrhus Frederic Skinner</a:t>
              </a:r>
              <a:r>
                <a:rPr lang="en-US" altLang="zh-CN" sz="2000" noProof="0" dirty="0">
                  <a:latin typeface="仿宋_GB2312" panose="02010609030101010101" charset="-122"/>
                  <a:ea typeface="仿宋_GB2312" panose="02010609030101010101" charset="-122"/>
                  <a:cs typeface="仿宋_GB2312" panose="02010609030101010101" charset="-122"/>
                  <a:sym typeface="+mn-ea"/>
                </a:rPr>
                <a:t>，1904</a:t>
              </a:r>
              <a:r>
                <a:rPr lang="en-US" altLang="zh-CN" sz="2000" noProof="0" dirty="0">
                  <a:latin typeface="仿宋_GB2312" panose="02010609030101010101" charset="-122"/>
                  <a:ea typeface="仿宋_GB2312" panose="02010609030101010101" charset="-122"/>
                  <a:cs typeface="仿宋_GB2312" panose="02010609030101010101" charset="-122"/>
                  <a:sym typeface="+mn-ea"/>
                </a:rPr>
                <a:t>～1990），美国心理学家，新行为主义理论的主要代表，新行为主义学习理论的创始人。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斯金纳</a:t>
              </a:r>
              <a:r>
                <a:rPr lang="zh-CN" altLang="zh-CN" sz="2000" noProof="0" dirty="0">
                  <a:latin typeface="仿宋_GB2312" panose="02010609030101010101" charset="-122"/>
                  <a:ea typeface="仿宋_GB2312" panose="02010609030101010101" charset="-122"/>
                  <a:cs typeface="仿宋_GB2312" panose="02010609030101010101" charset="-122"/>
                  <a:sym typeface="+mn-ea"/>
                </a:rPr>
                <a:t>提出了</a:t>
              </a:r>
              <a:r>
                <a:rPr lang="en-US" altLang="zh-CN" sz="2000" noProof="0" dirty="0">
                  <a:latin typeface="仿宋_GB2312" panose="02010609030101010101" charset="-122"/>
                  <a:ea typeface="仿宋_GB2312" panose="02010609030101010101" charset="-122"/>
                  <a:cs typeface="仿宋_GB2312" panose="02010609030101010101" charset="-122"/>
                  <a:sym typeface="+mn-ea"/>
                </a:rPr>
                <a:t>操作性条件反射理论。他把有机体的行为分成两类：应答性行为和操作性行为，人类从事的大多数有意义行为都是操作性行为，这种行为的形成依靠环境或教育的强化。</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斯金纳的另一贡献是他的程序教学理论。他依据强化原理提出了程序教学的原则，后来发展为机器教学</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90000"/>
                </a:lnSpc>
                <a:buClrTx/>
                <a:buSzTx/>
                <a:buFontTx/>
              </a:pPr>
              <a:r>
                <a:rPr lang="zh-CN" altLang="en-US"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斯金纳的教育理论侧重研究儿童的学习行为</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grpSp>
      <p:sp>
        <p:nvSpPr>
          <p:cNvPr id="5" name="文本框 4"/>
          <p:cNvSpPr txBox="1"/>
          <p:nvPr/>
        </p:nvSpPr>
        <p:spPr>
          <a:xfrm>
            <a:off x="-36195" y="-19685"/>
            <a:ext cx="6906895" cy="891540"/>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0" grpId="0"/>
      <p:bldP spid="10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381000" y="1555750"/>
            <a:ext cx="8234045" cy="3107690"/>
            <a:chOff x="600" y="2450"/>
            <a:chExt cx="12967" cy="4894"/>
          </a:xfrm>
        </p:grpSpPr>
        <p:sp>
          <p:nvSpPr>
            <p:cNvPr id="4" name="文本框 3"/>
            <p:cNvSpPr txBox="1"/>
            <p:nvPr/>
          </p:nvSpPr>
          <p:spPr bwMode="auto">
            <a:xfrm>
              <a:off x="3917" y="2450"/>
              <a:ext cx="9650" cy="4894"/>
            </a:xfrm>
            <a:prstGeom prst="rect">
              <a:avLst/>
            </a:prstGeom>
            <a:noFill/>
          </p:spPr>
          <p:txBody>
            <a:bodyPr wrap="square" rtlCol="0">
              <a:spAutoFit/>
            </a:bodyPr>
            <a:p>
              <a:pPr algn="just">
                <a:lnSpc>
                  <a:spcPct val="14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班杜拉(Albert Bandura，1925～)，美国新行为主义的主要代表人物之一，社会学习理论的创始人。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4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班杜拉也强调个体外显的行为、行为后果、强化等对后续行为的影响，但他更重视观察学习、认知过程和自我调节在行为形成中的作用。</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4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班杜拉主要研究儿童的社会性行为，如攻击、分享、合作等行为</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1073742860" name="图片 1073742859" descr="9班杜拉"/>
            <p:cNvPicPr>
              <a:picLocks noChangeAspect="1"/>
            </p:cNvPicPr>
            <p:nvPr/>
          </p:nvPicPr>
          <p:blipFill>
            <a:blip r:embed="rId1"/>
            <a:stretch>
              <a:fillRect/>
            </a:stretch>
          </p:blipFill>
          <p:spPr>
            <a:xfrm>
              <a:off x="600" y="2450"/>
              <a:ext cx="3028" cy="4414"/>
            </a:xfrm>
            <a:prstGeom prst="rect">
              <a:avLst/>
            </a:prstGeom>
            <a:noFill/>
            <a:ln w="9525">
              <a:noFill/>
            </a:ln>
          </p:spPr>
        </p:pic>
      </p:grpSp>
      <p:sp>
        <p:nvSpPr>
          <p:cNvPr id="5" name="文本框 4"/>
          <p:cNvSpPr txBox="1"/>
          <p:nvPr/>
        </p:nvSpPr>
        <p:spPr>
          <a:xfrm>
            <a:off x="35560" y="-19685"/>
            <a:ext cx="6755765" cy="891540"/>
          </a:xfrm>
          <a:prstGeom prst="rect">
            <a:avLst/>
          </a:prstGeom>
          <a:noFill/>
        </p:spPr>
        <p:txBody>
          <a:bodyPr wrap="square" rtlCol="0">
            <a:spAutoFit/>
          </a:bodyPr>
          <a:p>
            <a:pPr algn="just">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gn="just">
              <a:lnSpc>
                <a:spcPct val="100000"/>
              </a:lnSpc>
              <a:buClrTx/>
              <a:buSzTx/>
              <a:buFontTx/>
            </a:pP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74955" y="963295"/>
            <a:ext cx="8804275" cy="4169410"/>
            <a:chOff x="433" y="1517"/>
            <a:chExt cx="13865" cy="6566"/>
          </a:xfrm>
        </p:grpSpPr>
        <p:sp>
          <p:nvSpPr>
            <p:cNvPr id="100" name="文本框 99"/>
            <p:cNvSpPr txBox="1"/>
            <p:nvPr/>
          </p:nvSpPr>
          <p:spPr bwMode="auto">
            <a:xfrm>
              <a:off x="433" y="1517"/>
              <a:ext cx="8000" cy="580"/>
            </a:xfrm>
            <a:prstGeom prst="rect">
              <a:avLst/>
            </a:prstGeom>
            <a:noFill/>
          </p:spPr>
          <p:txBody>
            <a:bodyPr wrap="square" rtlCol="0">
              <a:spAutoFit/>
            </a:bodyPr>
            <a:p>
              <a:pPr>
                <a:lnSpc>
                  <a:spcPct val="90000"/>
                </a:lnSpc>
                <a:buClrTx/>
                <a:buSzTx/>
                <a:buFontTx/>
              </a:pPr>
              <a:r>
                <a:rPr lang="en-US" altLang="zh-CN" sz="2000" noProof="0" dirty="0">
                  <a:latin typeface="黑体" panose="02010609060101010101" charset="-122"/>
                  <a:ea typeface="黑体" panose="02010609060101010101" charset="-122"/>
                  <a:cs typeface="仿宋_GB2312" panose="02010609030101010101" charset="-122"/>
                  <a:sym typeface="+mn-ea"/>
                </a:rPr>
                <a:t>（二）人本主义学派的研究</a:t>
              </a:r>
              <a:endParaRPr lang="en-US" altLang="zh-CN" sz="2000" noProof="0" dirty="0">
                <a:latin typeface="黑体" panose="02010609060101010101" charset="-122"/>
                <a:ea typeface="黑体" panose="02010609060101010101" charset="-122"/>
                <a:cs typeface="仿宋_GB2312" panose="02010609030101010101" charset="-122"/>
                <a:sym typeface="+mn-ea"/>
              </a:endParaRPr>
            </a:p>
          </p:txBody>
        </p:sp>
        <p:pic>
          <p:nvPicPr>
            <p:cNvPr id="1073742862" name="图片 1073742861" descr="10马斯洛-1"/>
            <p:cNvPicPr>
              <a:picLocks noChangeAspect="1"/>
            </p:cNvPicPr>
            <p:nvPr/>
          </p:nvPicPr>
          <p:blipFill>
            <a:blip r:embed="rId1"/>
            <a:stretch>
              <a:fillRect/>
            </a:stretch>
          </p:blipFill>
          <p:spPr>
            <a:xfrm>
              <a:off x="842" y="2199"/>
              <a:ext cx="2171" cy="2580"/>
            </a:xfrm>
            <a:prstGeom prst="rect">
              <a:avLst/>
            </a:prstGeom>
            <a:noFill/>
            <a:ln w="9525">
              <a:noFill/>
            </a:ln>
          </p:spPr>
        </p:pic>
        <p:sp>
          <p:nvSpPr>
            <p:cNvPr id="2" name="文本框 1"/>
            <p:cNvSpPr txBox="1"/>
            <p:nvPr/>
          </p:nvSpPr>
          <p:spPr bwMode="auto">
            <a:xfrm>
              <a:off x="3342" y="2186"/>
              <a:ext cx="10956" cy="5815"/>
            </a:xfrm>
            <a:prstGeom prst="rect">
              <a:avLst/>
            </a:prstGeom>
            <a:noFill/>
          </p:spPr>
          <p:txBody>
            <a:bodyPr wrap="square" rtlCol="0">
              <a:spAutoFit/>
            </a:bodyPr>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人本主义心理学兴起于20世纪50年代，它与当时流行的行为主义学派和精神学派完全不同，它强调教育的目标是开发儿童学习潜能，完善儿童人格。</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马斯洛（Abraham. Maslow，1908～1970），美国社会心理学家，人本主义心理学的创始人之一。</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马斯洛最著名的理论就是他的需要层次理论。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罗杰斯（Carl Ransom Rogers，1902～1987）美国心理学家，人本主义心理学的主要代表人物之一。</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罗杰斯的主要贡献在心理咨询领域，但他以患者为中心的观点在幼儿教育领域也产生了巨大影响。</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9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罗杰斯认为，人类生来就有学习的潜能，儿童的学习不是被动、机械的，而是主动积极的。</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1073742872" name="图片 1073742871" descr="11罗杰斯"/>
            <p:cNvPicPr>
              <a:picLocks noChangeAspect="1"/>
            </p:cNvPicPr>
            <p:nvPr/>
          </p:nvPicPr>
          <p:blipFill>
            <a:blip r:embed="rId2"/>
            <a:stretch>
              <a:fillRect/>
            </a:stretch>
          </p:blipFill>
          <p:spPr>
            <a:xfrm>
              <a:off x="842" y="5029"/>
              <a:ext cx="2171" cy="3054"/>
            </a:xfrm>
            <a:prstGeom prst="rect">
              <a:avLst/>
            </a:prstGeom>
            <a:noFill/>
            <a:ln w="9525">
              <a:noFill/>
            </a:ln>
          </p:spPr>
        </p:pic>
      </p:grpSp>
      <p:sp>
        <p:nvSpPr>
          <p:cNvPr id="5" name="文本框 4"/>
          <p:cNvSpPr txBox="1"/>
          <p:nvPr/>
        </p:nvSpPr>
        <p:spPr>
          <a:xfrm>
            <a:off x="-36195" y="-19685"/>
            <a:ext cx="6720205" cy="891540"/>
          </a:xfrm>
          <a:prstGeom prst="rect">
            <a:avLst/>
          </a:prstGeom>
          <a:noFill/>
        </p:spPr>
        <p:txBody>
          <a:bodyPr wrap="square" rtlCol="0">
            <a:spAutoFit/>
          </a:bodyPr>
          <a:p>
            <a:pPr algn="just">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gn="just">
              <a:lnSpc>
                <a:spcPct val="100000"/>
              </a:lnSpc>
              <a:buClrTx/>
              <a:buSzTx/>
              <a:buFontTx/>
            </a:pP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18840" y="1379855"/>
            <a:ext cx="4613910" cy="884555"/>
          </a:xfrm>
        </p:spPr>
        <p:txBody>
          <a:bodyPr/>
          <a:lstStyle/>
          <a:p>
            <a:r>
              <a:rPr lang="zh-CN" altLang="ko-KR" dirty="0">
                <a:latin typeface="华文中宋" panose="02010600040101010101" charset="-122"/>
                <a:ea typeface="华文中宋" panose="02010600040101010101" charset="-122"/>
                <a:cs typeface="华文中宋" panose="02010600040101010101" charset="-122"/>
              </a:rPr>
              <a:t>项目一    绪 论</a:t>
            </a: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407920"/>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533650"/>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274955" y="1178560"/>
            <a:ext cx="8668385" cy="3739515"/>
            <a:chOff x="433" y="1856"/>
            <a:chExt cx="13651" cy="5889"/>
          </a:xfrm>
        </p:grpSpPr>
        <p:sp>
          <p:nvSpPr>
            <p:cNvPr id="100" name="文本框 99"/>
            <p:cNvSpPr txBox="1"/>
            <p:nvPr/>
          </p:nvSpPr>
          <p:spPr bwMode="auto">
            <a:xfrm>
              <a:off x="433" y="1856"/>
              <a:ext cx="8000" cy="580"/>
            </a:xfrm>
            <a:prstGeom prst="rect">
              <a:avLst/>
            </a:prstGeom>
            <a:noFill/>
          </p:spPr>
          <p:txBody>
            <a:bodyPr wrap="square" rtlCol="0">
              <a:spAutoFit/>
            </a:bodyPr>
            <a:p>
              <a:pPr>
                <a:lnSpc>
                  <a:spcPct val="90000"/>
                </a:lnSpc>
                <a:buClrTx/>
                <a:buSzTx/>
                <a:buFontTx/>
              </a:pPr>
              <a:r>
                <a:rPr lang="en-US" altLang="zh-CN" sz="2000" b="1" noProof="0" dirty="0">
                  <a:latin typeface="黑体" panose="02010609060101010101" charset="-122"/>
                  <a:ea typeface="黑体" panose="02010609060101010101" charset="-122"/>
                  <a:cs typeface="仿宋_GB2312" panose="02010609030101010101" charset="-122"/>
                  <a:sym typeface="+mn-ea"/>
                </a:rPr>
                <a:t>（三）认知主义学派的研究</a:t>
              </a:r>
              <a:endParaRPr lang="en-US" altLang="zh-CN" sz="2000" b="1" noProof="0" dirty="0">
                <a:latin typeface="黑体" panose="02010609060101010101" charset="-122"/>
                <a:ea typeface="黑体" panose="02010609060101010101" charset="-122"/>
                <a:cs typeface="仿宋_GB2312" panose="02010609030101010101" charset="-122"/>
                <a:sym typeface="+mn-ea"/>
              </a:endParaRPr>
            </a:p>
          </p:txBody>
        </p:sp>
        <p:pic>
          <p:nvPicPr>
            <p:cNvPr id="1073742864" name="图片 1073742863" descr="12布鲁纳"/>
            <p:cNvPicPr>
              <a:picLocks noChangeAspect="1"/>
            </p:cNvPicPr>
            <p:nvPr/>
          </p:nvPicPr>
          <p:blipFill>
            <a:blip r:embed="rId1"/>
            <a:stretch>
              <a:fillRect/>
            </a:stretch>
          </p:blipFill>
          <p:spPr>
            <a:xfrm>
              <a:off x="647" y="4113"/>
              <a:ext cx="2563" cy="3185"/>
            </a:xfrm>
            <a:prstGeom prst="rect">
              <a:avLst/>
            </a:prstGeom>
            <a:noFill/>
            <a:ln w="9525">
              <a:noFill/>
            </a:ln>
          </p:spPr>
        </p:pic>
        <p:sp>
          <p:nvSpPr>
            <p:cNvPr id="2" name="文本框 1"/>
            <p:cNvSpPr txBox="1"/>
            <p:nvPr/>
          </p:nvSpPr>
          <p:spPr bwMode="auto">
            <a:xfrm>
              <a:off x="1268" y="2262"/>
              <a:ext cx="12817" cy="1743"/>
            </a:xfrm>
            <a:prstGeom prst="rect">
              <a:avLst/>
            </a:prstGeom>
            <a:noFill/>
          </p:spPr>
          <p:txBody>
            <a:bodyPr wrap="square" rtlCol="0">
              <a:spAutoFit/>
            </a:bodyPr>
            <a:p>
              <a:pPr lvl="0" algn="just">
                <a:lnSpc>
                  <a:spcPct val="11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认知主义学派产生于20世纪50年代左右，它建立在认知科学发展的基础上，主要是从信息加工的角度分析人的学习过程，代表人物有布鲁纳、奥苏贝尔、加涅等。</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bwMode="auto">
            <a:xfrm>
              <a:off x="3399" y="4113"/>
              <a:ext cx="10368" cy="3633"/>
            </a:xfrm>
            <a:prstGeom prst="rect">
              <a:avLst/>
            </a:prstGeom>
            <a:noFill/>
          </p:spPr>
          <p:txBody>
            <a:bodyPr wrap="square" rtlCol="0">
              <a:spAutoFit/>
            </a:bodyPr>
            <a:p>
              <a:pPr lvl="0" algn="just">
                <a:lnSpc>
                  <a:spcPct val="12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布鲁纳（Jerome Seymour Bruner，1915～），美国心理学家和教育家，发现教学法的倡导者</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buClrTx/>
                <a:buSzTx/>
                <a:buFontTx/>
              </a:pPr>
              <a:r>
                <a:rPr lang="zh-CN" altLang="en-US"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布鲁纳认为，学习过程就是探索知识的过程，因此应该把发现学习作为学校教学的主要方法。儿童是发现学习的主体，教师要鼓励儿童积极思考和探索，并提供必要的帮助和指导</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grpSp>
      <p:sp>
        <p:nvSpPr>
          <p:cNvPr id="12" name="矩形 11"/>
          <p:cNvSpPr/>
          <p:nvPr/>
        </p:nvSpPr>
        <p:spPr>
          <a:xfrm>
            <a:off x="251460" y="1067435"/>
            <a:ext cx="8576945" cy="38049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文本框 4"/>
          <p:cNvSpPr txBox="1"/>
          <p:nvPr/>
        </p:nvSpPr>
        <p:spPr>
          <a:xfrm>
            <a:off x="-36195" y="-19685"/>
            <a:ext cx="6652260" cy="953135"/>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491490" y="968375"/>
            <a:ext cx="8653145" cy="3959225"/>
            <a:chOff x="774" y="1525"/>
            <a:chExt cx="13627" cy="6235"/>
          </a:xfrm>
        </p:grpSpPr>
        <p:pic>
          <p:nvPicPr>
            <p:cNvPr id="1073742866" name="图片 1073742865" descr="14加涅"/>
            <p:cNvPicPr>
              <a:picLocks noChangeAspect="1"/>
            </p:cNvPicPr>
            <p:nvPr/>
          </p:nvPicPr>
          <p:blipFill>
            <a:blip r:embed="rId1"/>
            <a:stretch>
              <a:fillRect/>
            </a:stretch>
          </p:blipFill>
          <p:spPr>
            <a:xfrm>
              <a:off x="774" y="4756"/>
              <a:ext cx="2288" cy="3004"/>
            </a:xfrm>
            <a:prstGeom prst="rect">
              <a:avLst/>
            </a:prstGeom>
            <a:noFill/>
            <a:ln w="9525">
              <a:noFill/>
            </a:ln>
          </p:spPr>
        </p:pic>
        <p:pic>
          <p:nvPicPr>
            <p:cNvPr id="1073742865" name="图片 1073742864" descr="13奥苏贝尔"/>
            <p:cNvPicPr>
              <a:picLocks noChangeAspect="1"/>
            </p:cNvPicPr>
            <p:nvPr/>
          </p:nvPicPr>
          <p:blipFill>
            <a:blip r:embed="rId2"/>
            <a:stretch>
              <a:fillRect/>
            </a:stretch>
          </p:blipFill>
          <p:spPr>
            <a:xfrm>
              <a:off x="774" y="1525"/>
              <a:ext cx="2289" cy="2901"/>
            </a:xfrm>
            <a:prstGeom prst="rect">
              <a:avLst/>
            </a:prstGeom>
            <a:noFill/>
            <a:ln w="9525">
              <a:noFill/>
            </a:ln>
          </p:spPr>
        </p:pic>
        <p:sp>
          <p:nvSpPr>
            <p:cNvPr id="2" name="文本框 1"/>
            <p:cNvSpPr txBox="1"/>
            <p:nvPr/>
          </p:nvSpPr>
          <p:spPr bwMode="auto">
            <a:xfrm>
              <a:off x="3063" y="1863"/>
              <a:ext cx="11338" cy="5897"/>
            </a:xfrm>
            <a:prstGeom prst="rect">
              <a:avLst/>
            </a:prstGeom>
            <a:noFill/>
          </p:spPr>
          <p:txBody>
            <a:bodyPr wrap="square" rtlCol="0">
              <a:spAutoFit/>
            </a:bodyPr>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奥苏贝尔(David P．Ausubel，1918～2008)，美国教育心理学家</a:t>
              </a:r>
              <a:r>
                <a:rPr lang="zh-CN" altLang="en-US" noProof="0" dirty="0">
                  <a:latin typeface="仿宋_GB2312" panose="02010609030101010101" charset="-122"/>
                  <a:ea typeface="仿宋_GB2312" panose="02010609030101010101" charset="-122"/>
                  <a:cs typeface="仿宋_GB2312" panose="02010609030101010101" charset="-122"/>
                  <a:sym typeface="+mn-ea"/>
                </a:rPr>
                <a:t>。</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奥苏贝尔提出的有意义学习理论在教育界产生了巨大影响。奥苏贝尔认为，学生的学习主要是有意义学习，就是符号所代表的新知识与学习者认知结构中已有的适当观念建立非人为的和实质性的联系。</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加涅（Robert Mills Gagne，1916～2002）美国教育心理学家</a:t>
              </a:r>
              <a:r>
                <a:rPr lang="zh-CN" altLang="en-US" noProof="0" dirty="0">
                  <a:latin typeface="仿宋_GB2312" panose="02010609030101010101" charset="-122"/>
                  <a:ea typeface="仿宋_GB2312" panose="02010609030101010101" charset="-122"/>
                  <a:cs typeface="仿宋_GB2312" panose="02010609030101010101" charset="-122"/>
                  <a:sym typeface="+mn-ea"/>
                </a:rPr>
                <a:t>。</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加涅最大的贡献在于其教学理论。教学理论是指在学校教学情境中教师如何教与学生如何学，以达到预定教学目标的理论。</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加涅将教学目标分为五类：智力技能、认知策略、言语知识、运动技能、良好态度。教师的教学过程因其教学目标及学生学习类型的不同而不同</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grpSp>
      <p:sp>
        <p:nvSpPr>
          <p:cNvPr id="5" name="文本框 4"/>
          <p:cNvSpPr txBox="1"/>
          <p:nvPr/>
        </p:nvSpPr>
        <p:spPr>
          <a:xfrm>
            <a:off x="-36195" y="-19685"/>
            <a:ext cx="6637020" cy="953135"/>
          </a:xfrm>
          <a:prstGeom prst="rect">
            <a:avLst/>
          </a:prstGeom>
          <a:noFill/>
        </p:spPr>
        <p:txBody>
          <a:bodyPr wrap="square" rtlCol="0">
            <a:spAutoFit/>
          </a:bodyPr>
          <a:p>
            <a:pPr algn="just">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gn="just">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 </a:t>
            </a:r>
            <a:r>
              <a:rPr lang="en-US" altLang="zh-CN" sz="28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278765" y="1035050"/>
            <a:ext cx="8529320" cy="3940810"/>
            <a:chOff x="433" y="1517"/>
            <a:chExt cx="13432" cy="6206"/>
          </a:xfrm>
        </p:grpSpPr>
        <p:sp>
          <p:nvSpPr>
            <p:cNvPr id="100" name="文本框 99"/>
            <p:cNvSpPr txBox="1"/>
            <p:nvPr/>
          </p:nvSpPr>
          <p:spPr bwMode="auto">
            <a:xfrm>
              <a:off x="433" y="1517"/>
              <a:ext cx="8000" cy="580"/>
            </a:xfrm>
            <a:prstGeom prst="rect">
              <a:avLst/>
            </a:prstGeom>
            <a:noFill/>
          </p:spPr>
          <p:txBody>
            <a:bodyPr wrap="square" rtlCol="0">
              <a:spAutoFit/>
            </a:bodyPr>
            <a:p>
              <a:pPr>
                <a:lnSpc>
                  <a:spcPct val="90000"/>
                </a:lnSpc>
                <a:buClrTx/>
                <a:buSzTx/>
                <a:buFontTx/>
              </a:pPr>
              <a:r>
                <a:rPr lang="en-US" altLang="zh-CN" sz="2000" noProof="0" dirty="0">
                  <a:latin typeface="黑体" panose="02010609060101010101" charset="-122"/>
                  <a:ea typeface="黑体" panose="02010609060101010101" charset="-122"/>
                  <a:cs typeface="仿宋_GB2312" panose="02010609030101010101" charset="-122"/>
                  <a:sym typeface="+mn-ea"/>
                </a:rPr>
                <a:t>（四）建构主义学派的研究</a:t>
              </a:r>
              <a:endParaRPr lang="en-US" altLang="zh-CN" sz="2000" noProof="0" dirty="0">
                <a:latin typeface="黑体" panose="02010609060101010101" charset="-122"/>
                <a:ea typeface="黑体" panose="02010609060101010101" charset="-122"/>
                <a:cs typeface="仿宋_GB2312" panose="02010609030101010101" charset="-122"/>
                <a:sym typeface="+mn-ea"/>
              </a:endParaRPr>
            </a:p>
          </p:txBody>
        </p:sp>
        <p:sp>
          <p:nvSpPr>
            <p:cNvPr id="2" name="文本框 1"/>
            <p:cNvSpPr txBox="1"/>
            <p:nvPr/>
          </p:nvSpPr>
          <p:spPr bwMode="auto">
            <a:xfrm>
              <a:off x="3565" y="2349"/>
              <a:ext cx="10300" cy="5374"/>
            </a:xfrm>
            <a:prstGeom prst="rect">
              <a:avLst/>
            </a:prstGeom>
            <a:noFill/>
          </p:spPr>
          <p:txBody>
            <a:bodyPr wrap="square" rtlCol="0">
              <a:spAutoFit/>
            </a:bodyPr>
            <a:p>
              <a:pPr>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皮亚杰（Jean Piaget，1896～1980），瑞士著名儿童心理学家，他的代表性著作有《儿童智慧的起源》、《儿童的语言和思想》、《发生认识论原理》等。</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皮亚杰开辟了建构主义学派研究的先河</a:t>
              </a:r>
              <a:r>
                <a:rPr lang="zh-CN" altLang="en-US" noProof="0" dirty="0">
                  <a:latin typeface="仿宋_GB2312" panose="02010609030101010101" charset="-122"/>
                  <a:ea typeface="仿宋_GB2312" panose="02010609030101010101" charset="-122"/>
                  <a:cs typeface="仿宋_GB2312" panose="02010609030101010101" charset="-122"/>
                  <a:sym typeface="+mn-ea"/>
                </a:rPr>
                <a:t>。皮亚杰早期研究儿童语言和思维的发展，将儿童认知的发展分为四个阶段：感知运动阶段、前运算阶段、具体运算阶段、形式运算阶段。这四个阶段在儿童身上依次出现，具有文化的普遍性，对儿童其他心理特征的发展产生重要的影响。</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zh-CN" altLang="en-US" noProof="0" dirty="0">
                  <a:latin typeface="仿宋_GB2312" panose="02010609030101010101" charset="-122"/>
                  <a:ea typeface="仿宋_GB2312" panose="02010609030101010101" charset="-122"/>
                  <a:cs typeface="仿宋_GB2312" panose="02010609030101010101" charset="-122"/>
                  <a:sym typeface="+mn-ea"/>
                </a:rPr>
                <a:t>    皮亚杰后来在对儿童智慧研究的基础上，集合了各个领域的顶尖人才，开始从更广阔的角度研究人类智慧的起源。</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1073742867" name="图片 1073742866" descr="15皮亚杰"/>
            <p:cNvPicPr>
              <a:picLocks noChangeAspect="1"/>
            </p:cNvPicPr>
            <p:nvPr/>
          </p:nvPicPr>
          <p:blipFill>
            <a:blip r:embed="rId1"/>
            <a:stretch>
              <a:fillRect/>
            </a:stretch>
          </p:blipFill>
          <p:spPr>
            <a:xfrm>
              <a:off x="566" y="2813"/>
              <a:ext cx="2806" cy="3924"/>
            </a:xfrm>
            <a:prstGeom prst="rect">
              <a:avLst/>
            </a:prstGeom>
            <a:noFill/>
            <a:ln w="9525">
              <a:noFill/>
            </a:ln>
          </p:spPr>
        </p:pic>
      </p:grpSp>
      <p:sp>
        <p:nvSpPr>
          <p:cNvPr id="5" name="文本框 4"/>
          <p:cNvSpPr txBox="1"/>
          <p:nvPr/>
        </p:nvSpPr>
        <p:spPr>
          <a:xfrm>
            <a:off x="-36195" y="-19685"/>
            <a:ext cx="6687185" cy="953135"/>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r>
              <a:rPr lang="en-US" altLang="zh-CN" sz="2800" b="1" noProof="0" dirty="0">
                <a:latin typeface="黑体" panose="02010609060101010101" charset="-122"/>
                <a:ea typeface="黑体" panose="02010609060101010101" charset="-122"/>
                <a:cs typeface="仿宋_GB2312" panose="02010609030101010101" charset="-122"/>
                <a:sym typeface="+mn-ea"/>
              </a:rPr>
              <a:t> </a:t>
            </a:r>
            <a:endParaRPr lang="en-US" altLang="zh-CN"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685165" y="1530985"/>
            <a:ext cx="7824470" cy="3322955"/>
          </a:xfrm>
          <a:prstGeom prst="rect">
            <a:avLst/>
          </a:prstGeom>
          <a:noFill/>
        </p:spPr>
        <p:txBody>
          <a:bodyPr wrap="square" rtlCol="0">
            <a:spAutoFit/>
          </a:bodyPr>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1982年日本学者若井邦夫等撰写了第一本《幼儿教育心理学》，全面阐述了幼儿学习与教育的问题。</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   我国学者</a:t>
            </a:r>
            <a:r>
              <a:rPr lang="zh-CN" altLang="en-US" sz="2000" noProof="0" dirty="0">
                <a:latin typeface="仿宋_GB2312" panose="02010609030101010101" charset="-122"/>
                <a:ea typeface="仿宋_GB2312" panose="02010609030101010101" charset="-122"/>
                <a:cs typeface="仿宋_GB2312" panose="02010609030101010101" charset="-122"/>
                <a:sym typeface="+mn-ea"/>
              </a:rPr>
              <a:t>近几年</a:t>
            </a:r>
            <a:r>
              <a:rPr lang="en-US" altLang="zh-CN" sz="2000" noProof="0" dirty="0">
                <a:latin typeface="仿宋_GB2312" panose="02010609030101010101" charset="-122"/>
                <a:ea typeface="仿宋_GB2312" panose="02010609030101010101" charset="-122"/>
                <a:cs typeface="仿宋_GB2312" panose="02010609030101010101" charset="-122"/>
                <a:sym typeface="+mn-ea"/>
              </a:rPr>
              <a:t>也陆续出版了一些以幼儿教育心理学命名的书籍，如谷淑梅的《幼儿教育心理学》（高等教育出版社，1995），姚梅林的《幼儿教育心理学》（高等教育出版社，2001），林泳海的（商务印书馆，2006），陈帼眉、姜勇的《幼儿教育心理学》（北京师范大学出版社，2007）等。</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00" name="文本框 99"/>
          <p:cNvSpPr txBox="1"/>
          <p:nvPr/>
        </p:nvSpPr>
        <p:spPr bwMode="auto">
          <a:xfrm>
            <a:off x="285115" y="1155065"/>
            <a:ext cx="5080000" cy="368300"/>
          </a:xfrm>
          <a:prstGeom prst="rect">
            <a:avLst/>
          </a:prstGeom>
          <a:noFill/>
        </p:spPr>
        <p:txBody>
          <a:bodyPr wrap="square" rtlCol="0">
            <a:spAutoFit/>
          </a:bodyPr>
          <a:p>
            <a:pPr>
              <a:lnSpc>
                <a:spcPct val="90000"/>
              </a:lnSpc>
              <a:buClrTx/>
              <a:buSzTx/>
              <a:buFontTx/>
            </a:pPr>
            <a:r>
              <a:rPr lang="zh-CN" altLang="en-US" sz="2000" noProof="0" dirty="0">
                <a:latin typeface="黑体" panose="02010609060101010101" charset="-122"/>
                <a:ea typeface="黑体" panose="02010609060101010101" charset="-122"/>
                <a:cs typeface="仿宋_GB2312" panose="02010609030101010101" charset="-122"/>
                <a:sym typeface="+mn-ea"/>
              </a:rPr>
              <a:t>幼儿教育心理学的产生</a:t>
            </a:r>
            <a:endParaRPr lang="en-US" altLang="zh-CN" sz="2000" noProof="0" dirty="0">
              <a:latin typeface="黑体" panose="02010609060101010101" charset="-122"/>
              <a:ea typeface="黑体" panose="02010609060101010101" charset="-122"/>
              <a:cs typeface="仿宋_GB2312" panose="02010609030101010101" charset="-122"/>
              <a:sym typeface="+mn-ea"/>
            </a:endParaRPr>
          </a:p>
        </p:txBody>
      </p:sp>
      <p:sp>
        <p:nvSpPr>
          <p:cNvPr id="5" name="文本框 4"/>
          <p:cNvSpPr txBox="1"/>
          <p:nvPr/>
        </p:nvSpPr>
        <p:spPr>
          <a:xfrm>
            <a:off x="-36195" y="-19685"/>
            <a:ext cx="6814820" cy="891540"/>
          </a:xfrm>
          <a:prstGeom prst="rect">
            <a:avLst/>
          </a:prstGeom>
          <a:noFill/>
        </p:spPr>
        <p:txBody>
          <a:bodyPr wrap="square" rtlCol="0">
            <a:spAutoFit/>
          </a:bodyPr>
          <a:p>
            <a:pPr>
              <a:lnSpc>
                <a:spcPct val="10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二、幼儿教育心理理论的形成与发展</a:t>
            </a:r>
            <a:endParaRPr lang="zh-CN" altLang="en-US" sz="2800" b="1" noProof="0" dirty="0">
              <a:latin typeface="黑体" panose="02010609060101010101" charset="-122"/>
              <a:ea typeface="黑体" panose="02010609060101010101" charset="-122"/>
              <a:cs typeface="仿宋_GB2312" panose="02010609030101010101" charset="-122"/>
              <a:sym typeface="+mn-ea"/>
            </a:endParaRPr>
          </a:p>
          <a:p>
            <a:pPr>
              <a:lnSpc>
                <a:spcPct val="100000"/>
              </a:lnSpc>
              <a:buClrTx/>
              <a:buSzTx/>
              <a:buFontTx/>
            </a:pPr>
            <a:r>
              <a:rPr lang="en-US" altLang="zh-CN" sz="2400" b="1" noProof="0" dirty="0">
                <a:latin typeface="黑体" panose="02010609060101010101" charset="-122"/>
                <a:ea typeface="黑体" panose="02010609060101010101" charset="-122"/>
                <a:cs typeface="仿宋_GB2312" panose="02010609030101010101" charset="-122"/>
                <a:sym typeface="+mn-ea"/>
              </a:rPr>
              <a:t>  </a:t>
            </a:r>
            <a:r>
              <a:rPr lang="zh-CN" altLang="en-US" sz="2400" b="1" noProof="0" dirty="0">
                <a:latin typeface="黑体" panose="02010609060101010101" charset="-122"/>
                <a:ea typeface="黑体" panose="02010609060101010101" charset="-122"/>
                <a:cs typeface="仿宋_GB2312" panose="02010609030101010101" charset="-122"/>
                <a:sym typeface="+mn-ea"/>
              </a:rPr>
              <a:t>（20世纪四五十年代至今）</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067435"/>
            <a:ext cx="8576945" cy="38049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100" grpId="0"/>
      <p:bldP spid="2" grpId="1"/>
      <p:bldP spid="10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399280" y="2859405"/>
            <a:ext cx="470598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任务三</a:t>
            </a:r>
            <a:endPar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ctr">
              <a:lnSpc>
                <a:spcPct val="160000"/>
              </a:lnSpc>
            </a:pP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幼儿教育心理学在实践中的应用</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bwMode="auto">
          <a:xfrm>
            <a:off x="687705" y="1798320"/>
            <a:ext cx="8011795" cy="2399665"/>
          </a:xfrm>
          <a:prstGeom prst="rect">
            <a:avLst/>
          </a:prstGeom>
          <a:noFill/>
        </p:spPr>
        <p:txBody>
          <a:bodyPr wrap="square" rtlCol="0">
            <a:spAutoFit/>
          </a:bodyPr>
          <a:p>
            <a:pPr lvl="0" algn="l">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幼儿心理特征与规律是内在的心理现象，但通过外在的语言、行为表现出来，通过对幼儿的语言、行为、表情等进行观察、测量，就可以发现幼儿的心理特征及规律。</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zh-CN" altLang="en-US" sz="2000" noProof="0" dirty="0">
                <a:latin typeface="仿宋_GB2312" panose="02010609030101010101" charset="-122"/>
                <a:ea typeface="仿宋_GB2312" panose="02010609030101010101" charset="-122"/>
                <a:cs typeface="仿宋_GB2312" panose="02010609030101010101" charset="-122"/>
                <a:sym typeface="+mn-ea"/>
              </a:rPr>
              <a:t>早期</a:t>
            </a:r>
            <a:r>
              <a:rPr lang="en-US" altLang="zh-CN" sz="2000" noProof="0" dirty="0">
                <a:latin typeface="仿宋_GB2312" panose="02010609030101010101" charset="-122"/>
                <a:ea typeface="仿宋_GB2312" panose="02010609030101010101" charset="-122"/>
                <a:cs typeface="仿宋_GB2312" panose="02010609030101010101" charset="-122"/>
                <a:sym typeface="+mn-ea"/>
              </a:rPr>
              <a:t>许多经典的儿童心理研究都采用观察法，如达尔文的《一个婴儿的传略》、陈鹤琴的《儿童心理之研究》等。</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bwMode="auto">
          <a:xfrm>
            <a:off x="0" y="267335"/>
            <a:ext cx="7254240" cy="478155"/>
          </a:xfrm>
          <a:prstGeom prst="rect">
            <a:avLst/>
          </a:prstGeom>
          <a:noFill/>
        </p:spPr>
        <p:txBody>
          <a:bodyPr wrap="square" rtlCol="0">
            <a:spAutoFit/>
          </a:bodyPr>
          <a:p>
            <a:pPr>
              <a:lnSpc>
                <a:spcPct val="9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a:t>
            </a:r>
            <a:r>
              <a:rPr lang="en-US" altLang="zh-CN" sz="2400" b="1" noProof="0" dirty="0">
                <a:latin typeface="黑体" panose="02010609060101010101" charset="-122"/>
                <a:ea typeface="黑体" panose="02010609060101010101" charset="-122"/>
                <a:cs typeface="仿宋_GB2312" panose="02010609030101010101" charset="-122"/>
                <a:sym typeface="+mn-ea"/>
              </a:rPr>
              <a:t>指导教师观察幼儿教与学的过程中的心理现象</a:t>
            </a:r>
            <a:endParaRPr lang="en-US" altLang="zh-CN" sz="24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067435"/>
            <a:ext cx="8576945" cy="38049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bwMode="auto">
          <a:xfrm>
            <a:off x="687705" y="1798320"/>
            <a:ext cx="8011795" cy="2399665"/>
          </a:xfrm>
          <a:prstGeom prst="rect">
            <a:avLst/>
          </a:prstGeom>
          <a:noFill/>
        </p:spPr>
        <p:txBody>
          <a:bodyPr wrap="square" rtlCol="0">
            <a:spAutoFit/>
          </a:bodyPr>
          <a:p>
            <a:pPr lvl="0" algn="l">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教师需要分析、探究</a:t>
            </a:r>
            <a:r>
              <a:rPr lang="zh-CN" altLang="en-US" sz="2000" noProof="0" dirty="0">
                <a:latin typeface="仿宋_GB2312" panose="02010609030101010101" charset="-122"/>
                <a:ea typeface="仿宋_GB2312" panose="02010609030101010101" charset="-122"/>
                <a:cs typeface="仿宋_GB2312" panose="02010609030101010101" charset="-122"/>
                <a:sym typeface="+mn-ea"/>
              </a:rPr>
              <a:t>儿童行为</a:t>
            </a:r>
            <a:r>
              <a:rPr lang="en-US" altLang="zh-CN" sz="2000" noProof="0" dirty="0">
                <a:latin typeface="仿宋_GB2312" panose="02010609030101010101" charset="-122"/>
                <a:ea typeface="仿宋_GB2312" panose="02010609030101010101" charset="-122"/>
                <a:cs typeface="仿宋_GB2312" panose="02010609030101010101" charset="-122"/>
                <a:sym typeface="+mn-ea"/>
              </a:rPr>
              <a:t>背后的原因，思考和总结儿童的心理特点。</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幼儿的心理和行为特征会在他们的生活中以各种方式呈现出来，老师要善于将这些现象综合起来做系统分析，才能真正了解孩子。</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zh-CN" altLang="en-US" sz="2000" noProof="0" dirty="0">
                <a:latin typeface="仿宋_GB2312" panose="02010609030101010101" charset="-122"/>
                <a:ea typeface="仿宋_GB2312" panose="02010609030101010101" charset="-122"/>
                <a:cs typeface="仿宋_GB2312" panose="02010609030101010101" charset="-122"/>
                <a:sym typeface="+mn-ea"/>
              </a:rPr>
              <a:t>举例：儿童敏感期的出现</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矩形 4"/>
          <p:cNvSpPr/>
          <p:nvPr/>
        </p:nvSpPr>
        <p:spPr>
          <a:xfrm>
            <a:off x="251460" y="1067435"/>
            <a:ext cx="8576945" cy="38049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6" name="文本框 5"/>
          <p:cNvSpPr txBox="1"/>
          <p:nvPr/>
        </p:nvSpPr>
        <p:spPr bwMode="auto">
          <a:xfrm>
            <a:off x="0" y="52705"/>
            <a:ext cx="6739255" cy="810260"/>
          </a:xfrm>
          <a:prstGeom prst="rect">
            <a:avLst/>
          </a:prstGeom>
          <a:noFill/>
        </p:spPr>
        <p:txBody>
          <a:bodyPr wrap="square" rtlCol="0">
            <a:spAutoFit/>
          </a:bodyPr>
          <a:p>
            <a:pPr>
              <a:lnSpc>
                <a:spcPct val="9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二、</a:t>
            </a:r>
            <a:r>
              <a:rPr lang="en-US" altLang="zh-CN" sz="2400" b="1" noProof="0" dirty="0">
                <a:latin typeface="黑体" panose="02010609060101010101" charset="-122"/>
                <a:ea typeface="黑体" panose="02010609060101010101" charset="-122"/>
                <a:cs typeface="仿宋_GB2312" panose="02010609030101010101" charset="-122"/>
                <a:sym typeface="+mn-ea"/>
              </a:rPr>
              <a:t>引导教师深入分析和探究幼儿教育教学过程中的规律</a:t>
            </a:r>
            <a:endParaRPr lang="en-US" altLang="zh-CN" sz="24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bwMode="auto">
          <a:xfrm>
            <a:off x="687705" y="1713230"/>
            <a:ext cx="8011795" cy="2122805"/>
          </a:xfrm>
          <a:prstGeom prst="rect">
            <a:avLst/>
          </a:prstGeom>
          <a:noFill/>
        </p:spPr>
        <p:txBody>
          <a:bodyPr wrap="square" rtlCol="0">
            <a:spAutoFit/>
          </a:bodyPr>
          <a:p>
            <a:pPr lvl="0" algn="just">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zh-CN" altLang="en-US" sz="2800" b="1" noProof="0" dirty="0">
                <a:solidFill>
                  <a:schemeClr val="tx2"/>
                </a:solidFill>
                <a:latin typeface="仿宋_GB2312" panose="02010609030101010101" charset="-122"/>
                <a:ea typeface="仿宋_GB2312" panose="02010609030101010101" charset="-122"/>
                <a:cs typeface="仿宋_GB2312" panose="02010609030101010101" charset="-122"/>
                <a:sym typeface="+mn-ea"/>
              </a:rPr>
              <a:t>案例分析：</a:t>
            </a:r>
            <a:r>
              <a:rPr sz="2800" b="1" noProof="0" dirty="0">
                <a:solidFill>
                  <a:schemeClr val="tx2"/>
                </a:solidFill>
                <a:latin typeface="仿宋_GB2312" panose="02010609030101010101" charset="-122"/>
                <a:ea typeface="仿宋_GB2312" panose="02010609030101010101" charset="-122"/>
                <a:cs typeface="仿宋_GB2312" panose="02010609030101010101" charset="-122"/>
                <a:sym typeface="+mn-ea"/>
              </a:rPr>
              <a:t>蒙台梭利“儿童之家”的故事和反思</a:t>
            </a:r>
            <a:endParaRPr sz="2800" b="1" noProof="0" dirty="0">
              <a:solidFill>
                <a:schemeClr val="tx2"/>
              </a:solidFill>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endParaRPr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有时候我们自认为是在帮助</a:t>
            </a:r>
            <a:r>
              <a:rPr lang="zh-CN" sz="2000" noProof="0" dirty="0">
                <a:latin typeface="仿宋_GB2312" panose="02010609030101010101" charset="-122"/>
                <a:ea typeface="仿宋_GB2312" panose="02010609030101010101" charset="-122"/>
                <a:cs typeface="仿宋_GB2312" panose="02010609030101010101" charset="-122"/>
                <a:sym typeface="+mn-ea"/>
              </a:rPr>
              <a:t>孩子</a:t>
            </a:r>
            <a:r>
              <a:rPr sz="2000" noProof="0" dirty="0">
                <a:latin typeface="仿宋_GB2312" panose="02010609030101010101" charset="-122"/>
                <a:ea typeface="仿宋_GB2312" panose="02010609030101010101" charset="-122"/>
                <a:cs typeface="仿宋_GB2312" panose="02010609030101010101" charset="-122"/>
                <a:sym typeface="+mn-ea"/>
              </a:rPr>
              <a:t>，实际上却剥夺了他的成长机会。教育者必须认真观察孩子、了解孩子，才能给他真正的帮助。</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6" name="文本框 5"/>
          <p:cNvSpPr txBox="1"/>
          <p:nvPr/>
        </p:nvSpPr>
        <p:spPr bwMode="auto">
          <a:xfrm>
            <a:off x="0" y="52705"/>
            <a:ext cx="6739255" cy="810260"/>
          </a:xfrm>
          <a:prstGeom prst="rect">
            <a:avLst/>
          </a:prstGeom>
          <a:noFill/>
        </p:spPr>
        <p:txBody>
          <a:bodyPr wrap="square" rtlCol="0">
            <a:spAutoFit/>
          </a:bodyPr>
          <a:p>
            <a:pPr>
              <a:lnSpc>
                <a:spcPct val="90000"/>
              </a:lnSpc>
              <a:buClrTx/>
              <a:buSzTx/>
              <a:buFontTx/>
            </a:pPr>
            <a:r>
              <a:rPr lang="en-US" altLang="zh-CN" sz="2800" noProof="0" dirty="0">
                <a:latin typeface="黑体" panose="02010609060101010101" charset="-122"/>
                <a:ea typeface="黑体" panose="02010609060101010101" charset="-122"/>
                <a:cs typeface="仿宋_GB2312" panose="02010609030101010101" charset="-122"/>
                <a:sym typeface="+mn-ea"/>
              </a:rPr>
              <a:t>三、</a:t>
            </a:r>
            <a:r>
              <a:rPr lang="en-US" altLang="zh-CN" sz="2400" noProof="0" dirty="0">
                <a:latin typeface="黑体" panose="02010609060101010101" charset="-122"/>
                <a:ea typeface="黑体" panose="02010609060101010101" charset="-122"/>
                <a:cs typeface="仿宋_GB2312" panose="02010609030101010101" charset="-122"/>
                <a:sym typeface="+mn-ea"/>
              </a:rPr>
              <a:t>指导教师调节和控制幼儿教与学的过程，提高教育效率</a:t>
            </a:r>
            <a:endParaRPr lang="en-US" altLang="zh-CN" sz="2400" b="1" noProof="0" dirty="0">
              <a:latin typeface="黑体" panose="02010609060101010101" charset="-122"/>
              <a:ea typeface="黑体" panose="02010609060101010101" charset="-122"/>
              <a:cs typeface="仿宋_GB2312" panose="02010609030101010101" charset="-122"/>
              <a:sym typeface="+mn-ea"/>
            </a:endParaRPr>
          </a:p>
        </p:txBody>
      </p:sp>
      <p:sp>
        <p:nvSpPr>
          <p:cNvPr id="5" name="矩形 4"/>
          <p:cNvSpPr/>
          <p:nvPr/>
        </p:nvSpPr>
        <p:spPr>
          <a:xfrm>
            <a:off x="251460" y="1067435"/>
            <a:ext cx="8576945" cy="38049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7315" y="195580"/>
            <a:ext cx="4461510" cy="884555"/>
          </a:xfrm>
        </p:spPr>
        <p:txBody>
          <a:bodyPr/>
          <a:lstStyle/>
          <a:p>
            <a:r>
              <a:rPr lang="en-US" altLang="zh-CN" sz="6000" dirty="0">
                <a:latin typeface="微软雅黑" panose="020B0503020204020204" charset="-122"/>
                <a:ea typeface="微软雅黑" panose="020B0503020204020204" charset="-122"/>
                <a:cs typeface="微软雅黑" panose="020B0503020204020204" charset="-122"/>
              </a:rPr>
              <a:t> </a:t>
            </a:r>
            <a:r>
              <a:rPr lang="en-US" altLang="zh-CN" sz="60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课后思考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endParaRPr>
          </a:p>
        </p:txBody>
      </p:sp>
      <p:sp>
        <p:nvSpPr>
          <p:cNvPr id="2" name="文本框 1"/>
          <p:cNvSpPr txBox="1"/>
          <p:nvPr/>
        </p:nvSpPr>
        <p:spPr>
          <a:xfrm>
            <a:off x="727075" y="1657985"/>
            <a:ext cx="7773670" cy="2553335"/>
          </a:xfrm>
          <a:prstGeom prst="rect">
            <a:avLst/>
          </a:prstGeom>
          <a:noFill/>
        </p:spPr>
        <p:txBody>
          <a:bodyPr wrap="square" rtlCol="0">
            <a:spAutoFit/>
          </a:bodyPr>
          <a:p>
            <a:pPr algn="just">
              <a:lnSpc>
                <a:spcPct val="200000"/>
              </a:lnSpc>
            </a:pPr>
            <a:r>
              <a:rPr lang="zh-CN" altLang="en-US" sz="2000">
                <a:latin typeface="微软雅黑" panose="020B0503020204020204" charset="-122"/>
                <a:ea typeface="微软雅黑" panose="020B0503020204020204" charset="-122"/>
                <a:cs typeface="微软雅黑" panose="020B0503020204020204" charset="-122"/>
              </a:rPr>
              <a:t>1.幼儿教育心理学的研究对象是什么？</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200000"/>
              </a:lnSpc>
            </a:pPr>
            <a:r>
              <a:rPr lang="zh-CN" altLang="en-US" sz="2000">
                <a:latin typeface="微软雅黑" panose="020B0503020204020204" charset="-122"/>
                <a:ea typeface="微软雅黑" panose="020B0503020204020204" charset="-122"/>
                <a:cs typeface="微软雅黑" panose="020B0503020204020204" charset="-122"/>
              </a:rPr>
              <a:t>2.幼儿教育心理学的发展分为哪几个阶段？每个阶段的代表人物都有谁？举例说说他们的教育观点。</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200000"/>
              </a:lnSpc>
            </a:pPr>
            <a:r>
              <a:rPr lang="zh-CN" altLang="en-US" sz="2000">
                <a:latin typeface="微软雅黑" panose="020B0503020204020204" charset="-122"/>
                <a:ea typeface="微软雅黑" panose="020B0503020204020204" charset="-122"/>
                <a:cs typeface="微软雅黑" panose="020B0503020204020204" charset="-122"/>
              </a:rPr>
              <a:t>3.谈谈你对学习幼儿教育心理学意义与作用的认识。</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52095" y="1522095"/>
            <a:ext cx="8576945" cy="292989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140200" y="1203325"/>
            <a:ext cx="2652395" cy="884555"/>
          </a:xfrm>
        </p:spPr>
        <p:txBody>
          <a:bodyPr/>
          <a:p>
            <a:r>
              <a:rPr lang="en-US" sz="5600" dirty="0">
                <a:latin typeface="华文行楷" panose="02010800040101010101" charset="-122"/>
                <a:ea typeface="华文行楷" panose="02010800040101010101" charset="-122"/>
                <a:cs typeface="华文行楷" panose="020108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4000" dirty="0">
              <a:latin typeface="华文行楷" panose="02010800040101010101" charset="-122"/>
              <a:ea typeface="华文行楷" panose="02010800040101010101" charset="-122"/>
              <a:cs typeface="华文行楷" panose="02010800040101010101" charset="-122"/>
            </a:endParaRPr>
          </a:p>
        </p:txBody>
      </p:sp>
      <p:sp>
        <p:nvSpPr>
          <p:cNvPr id="16" name="Text Box 19"/>
          <p:cNvSpPr txBox="1">
            <a:spLocks noChangeArrowheads="1"/>
          </p:cNvSpPr>
          <p:nvPr/>
        </p:nvSpPr>
        <p:spPr bwMode="gray">
          <a:xfrm>
            <a:off x="2411730" y="2211705"/>
            <a:ext cx="6452870" cy="1753235"/>
          </a:xfrm>
          <a:prstGeom prst="rect">
            <a:avLst/>
          </a:prstGeom>
          <a:noFill/>
          <a:ln w="9525" algn="ctr">
            <a:noFill/>
            <a:miter lim="800000"/>
          </a:ln>
        </p:spPr>
        <p:txBody>
          <a:bodyPr wrap="square">
            <a:spAutoFit/>
          </a:bodyPr>
          <a:p>
            <a:pPr lvl="0" algn="l">
              <a:lnSpc>
                <a:spcPct val="150000"/>
              </a:lnSpc>
              <a:buClrTx/>
              <a:buSz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任务一  幼儿教育心理学的研究对象与任务</a:t>
            </a:r>
            <a:endPar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endParaRPr>
          </a:p>
          <a:p>
            <a:pPr lvl="0" algn="l">
              <a:lnSpc>
                <a:spcPct val="150000"/>
              </a:lnSpc>
              <a:buClrTx/>
              <a:buSzTx/>
              <a:buFont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任务二  幼儿教育心理学的产生与发展</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50000"/>
              </a:lnSpc>
              <a:buClrTx/>
              <a:buSzTx/>
              <a:buFont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任务三  幼儿教育心理学在实践中的应用</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blipFill>
        <a:effectLst/>
      </p:bgPr>
    </p:bg>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6290"/>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掌握幼儿教育心理学的研究对象和内容体系；</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了解幼儿教育心理学的学科性质和发展历史；</a:t>
              </a:r>
              <a:endParaRPr lang="zh-CN" altLang="zh-CN" sz="20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1.能够分析幼儿教育的特殊性及与其他教育的异同；</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2.能够将幼儿教育心理理论与现实生活联系起来，学会观察幼儿在实际生活中表现出的心理现象。</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养成用心理学视角发现、思考和分析幼儿教育过程中各种理论和实际问题的习惯。</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blipFill>
        <a:effectLst/>
      </p:bgPr>
    </p:bg>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013"/>
            </a:xfrm>
            <a:prstGeom prst="rect">
              <a:avLst/>
            </a:prstGeom>
            <a:noFill/>
            <a:ln w="9525" algn="ctr">
              <a:noFill/>
              <a:miter lim="800000"/>
            </a:ln>
          </p:spPr>
          <p:txBody>
            <a:bodyPr wrap="square">
              <a:spAutoFit/>
            </a:bodyPr>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幼儿教育心理学的概念内涵和研究内容。</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幼儿教育特殊性的表现。</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幼儿教育心理学产生与发展的阶段及各阶段有代表性的理论流派和重要人物。</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a:t>
              </a:r>
              <a:r>
                <a:rPr lang="zh-CN" altLang="en-US" b="1" noProof="0" dirty="0">
                  <a:latin typeface="华文细黑" panose="02010600040101010101" charset="-122"/>
                  <a:ea typeface="华文细黑" panose="02010600040101010101" charset="-122"/>
                  <a:cs typeface="华文细黑" panose="02010600040101010101" charset="-122"/>
                  <a:sym typeface="+mn-ea"/>
                </a:rPr>
                <a:t>幼儿教育心理学对幼教实践具有指导作用的表现。</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3837940" y="2715895"/>
            <a:ext cx="5252085" cy="178689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2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任务一</a:t>
            </a:r>
            <a:endParaRPr lang="zh-CN" altLang="en-US" sz="4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ctr">
              <a:lnSpc>
                <a:spcPct val="120000"/>
              </a:lnSpc>
            </a:pPr>
            <a:r>
              <a:rPr lang="en-US" altLang="zh-CN"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幼儿教育心理学的研究对象与任务</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35610" y="1670685"/>
            <a:ext cx="4808855" cy="2399665"/>
          </a:xfrm>
          <a:prstGeom prst="rect">
            <a:avLst/>
          </a:prstGeom>
          <a:noFill/>
        </p:spPr>
        <p:txBody>
          <a:bodyPr wrap="square" rtlCol="0">
            <a:spAutoFit/>
          </a:bodyPr>
          <a:p>
            <a:pPr algn="just">
              <a:lnSpc>
                <a:spcPct val="150000"/>
              </a:lnSpc>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黑体" panose="02010609060101010101" charset="-122"/>
                <a:ea typeface="黑体" panose="02010609060101010101" charset="-122"/>
                <a:cs typeface="黑体" panose="02010609060101010101" charset="-122"/>
                <a:sym typeface="+mn-ea"/>
              </a:rPr>
              <a:t> </a:t>
            </a:r>
            <a:r>
              <a:rPr lang="en-US" altLang="zh-CN" sz="2000" noProof="0" dirty="0">
                <a:latin typeface="仿宋" panose="02010609060101010101" charset="-122"/>
                <a:ea typeface="仿宋" panose="02010609060101010101" charset="-122"/>
                <a:cs typeface="仿宋" panose="02010609060101010101" charset="-122"/>
                <a:sym typeface="+mn-ea"/>
              </a:rPr>
              <a:t> </a:t>
            </a:r>
            <a:r>
              <a:rPr lang="zh-CN" altLang="zh-CN" sz="2000" noProof="0" dirty="0">
                <a:latin typeface="仿宋" panose="02010609060101010101" charset="-122"/>
                <a:ea typeface="仿宋" panose="02010609060101010101" charset="-122"/>
                <a:cs typeface="仿宋" panose="02010609060101010101" charset="-122"/>
                <a:sym typeface="+mn-ea"/>
              </a:rPr>
              <a:t>幼儿教育心理学研究幼儿教育领域中的心理现象，既包括幼儿的心理特点与规律，也包括教师的心理特点与规律，在此基础上深入探讨如何依据幼儿心理特点与规律开展教育教学工作。</a:t>
            </a:r>
            <a:endParaRPr lang="zh-CN" altLang="en-US" sz="2000">
              <a:latin typeface="仿宋" panose="02010609060101010101" charset="-122"/>
              <a:ea typeface="仿宋" panose="02010609060101010101" charset="-122"/>
              <a:cs typeface="仿宋" panose="02010609060101010101" charset="-122"/>
            </a:endParaRPr>
          </a:p>
        </p:txBody>
      </p:sp>
      <p:pic>
        <p:nvPicPr>
          <p:cNvPr id="13316" name="Picture 2" descr="幼儿教育心理学研究对象的图示"/>
          <p:cNvPicPr>
            <a:picLocks noChangeAspect="1"/>
          </p:cNvPicPr>
          <p:nvPr/>
        </p:nvPicPr>
        <p:blipFill>
          <a:blip r:embed="rId1"/>
          <a:stretch>
            <a:fillRect/>
          </a:stretch>
        </p:blipFill>
        <p:spPr>
          <a:xfrm>
            <a:off x="5714365" y="1706880"/>
            <a:ext cx="2868295" cy="2103755"/>
          </a:xfrm>
          <a:prstGeom prst="rect">
            <a:avLst/>
          </a:prstGeom>
          <a:noFill/>
          <a:ln w="9525">
            <a:noFill/>
          </a:ln>
        </p:spPr>
      </p:pic>
      <p:sp>
        <p:nvSpPr>
          <p:cNvPr id="4" name="TextBox 4"/>
          <p:cNvSpPr txBox="1"/>
          <p:nvPr/>
        </p:nvSpPr>
        <p:spPr>
          <a:xfrm>
            <a:off x="0" y="52070"/>
            <a:ext cx="65030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一、幼儿教育心理学的研究对象</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3316"/>
                                        </p:tgtEl>
                                        <p:attrNameLst>
                                          <p:attrName>style.visibility</p:attrName>
                                        </p:attrNameLst>
                                      </p:cBhvr>
                                      <p:to>
                                        <p:strVal val="visible"/>
                                      </p:to>
                                    </p:set>
                                    <p:anim calcmode="lin" valueType="num">
                                      <p:cBhvr additive="base">
                                        <p:cTn id="16" dur="500" fill="hold"/>
                                        <p:tgtEl>
                                          <p:spTgt spid="13316"/>
                                        </p:tgtEl>
                                        <p:attrNameLst>
                                          <p:attrName>ppt_x</p:attrName>
                                        </p:attrNameLst>
                                      </p:cBhvr>
                                      <p:tavLst>
                                        <p:tav tm="0">
                                          <p:val>
                                            <p:strVal val="#ppt_x"/>
                                          </p:val>
                                        </p:tav>
                                        <p:tav tm="100000">
                                          <p:val>
                                            <p:strVal val="#ppt_x"/>
                                          </p:val>
                                        </p:tav>
                                      </p:tavLst>
                                    </p:anim>
                                    <p:anim calcmode="lin" valueType="num">
                                      <p:cBhvr additive="base">
                                        <p:cTn id="17"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480695" y="1673860"/>
            <a:ext cx="8110855" cy="2707005"/>
          </a:xfrm>
          <a:prstGeom prst="rect">
            <a:avLst/>
          </a:prstGeom>
          <a:noFill/>
        </p:spPr>
        <p:txBody>
          <a:bodyPr wrap="square" rtlCol="0">
            <a:spAutoFit/>
          </a:bodyPr>
          <a:p>
            <a:pPr lvl="0" algn="l" fontAlgn="auto">
              <a:lnSpc>
                <a:spcPct val="10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1.幼儿心理特点与规律</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l" fontAlgn="auto">
              <a:lnSpc>
                <a:spcPct val="100000"/>
              </a:lnSpc>
              <a:spcBef>
                <a:spcPts val="600"/>
              </a:spcBef>
              <a:spcAft>
                <a:spcPts val="600"/>
              </a:spcAft>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包括幼儿生理发展特点与规律、幼儿动作技能发展特点与规律、幼儿认知、言语、情绪、社会性、个性等各方面心理特点与规律。</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a:p>
            <a:pPr lvl="0" algn="l" fontAlgn="auto">
              <a:lnSpc>
                <a:spcPct val="10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2.教师心理特点与规律</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l" fontAlgn="auto">
              <a:lnSpc>
                <a:spcPct val="10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幼儿教师既是老师，又是保姆，既是家长、又是伙伴。一个合格的幼儿教师，既要有健康的人格、丰富的知识，还要有多方面的技能，并能够将这些技能灵活运用，有效实现教育目标。</a:t>
            </a:r>
            <a:endParaRPr lang="en-US" altLang="zh-CN" sz="2000" noProof="0" dirty="0">
              <a:latin typeface="仿宋" panose="02010609060101010101" charset="-122"/>
              <a:ea typeface="仿宋" panose="02010609060101010101" charset="-122"/>
              <a:cs typeface="宋体" panose="02010600030101010101" pitchFamily="2" charset="-122"/>
              <a:sym typeface="+mn-ea"/>
            </a:endParaRPr>
          </a:p>
        </p:txBody>
      </p:sp>
      <p:sp>
        <p:nvSpPr>
          <p:cNvPr id="4" name="TextBox 4"/>
          <p:cNvSpPr txBox="1"/>
          <p:nvPr/>
        </p:nvSpPr>
        <p:spPr>
          <a:xfrm>
            <a:off x="0" y="52070"/>
            <a:ext cx="65030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一、幼儿教育心理学的研究对象</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243" grpId="0"/>
      <p:bldP spid="1024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467360" y="1492250"/>
            <a:ext cx="4668520" cy="3014980"/>
          </a:xfrm>
          <a:prstGeom prst="rect">
            <a:avLst/>
          </a:prstGeom>
          <a:noFill/>
        </p:spPr>
        <p:txBody>
          <a:bodyPr wrap="square" rtlCol="0">
            <a:spAutoFit/>
          </a:bodyPr>
          <a:p>
            <a:pPr lvl="0" algn="l" fontAlgn="auto">
              <a:lnSpc>
                <a:spcPct val="15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3.教学过程中的心理</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l" fontAlgn="auto">
              <a:lnSpc>
                <a:spcPct val="15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教与学的过程是教师和幼儿相互作用的过程，既包括教的心理，也包括学的心理。教师能根据幼儿心理特点设计教学，创设合适的环境促进学习，选择合适的媒介增强教育教学效果。</a:t>
            </a:r>
            <a:endParaRPr lang="en-US" altLang="zh-CN" sz="2000" noProof="0" dirty="0">
              <a:latin typeface="仿宋" panose="02010609060101010101" charset="-122"/>
              <a:ea typeface="仿宋" panose="02010609060101010101" charset="-122"/>
              <a:cs typeface="宋体" panose="02010600030101010101" pitchFamily="2" charset="-122"/>
              <a:sym typeface="+mn-ea"/>
            </a:endParaRPr>
          </a:p>
        </p:txBody>
      </p:sp>
      <p:sp>
        <p:nvSpPr>
          <p:cNvPr id="4" name="TextBox 4"/>
          <p:cNvSpPr txBox="1"/>
          <p:nvPr/>
        </p:nvSpPr>
        <p:spPr>
          <a:xfrm>
            <a:off x="0" y="52070"/>
            <a:ext cx="650303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一、幼儿教育心理学的研究对象</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146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2" name="图片 1"/>
          <p:cNvPicPr>
            <a:picLocks noChangeAspect="1"/>
          </p:cNvPicPr>
          <p:nvPr/>
        </p:nvPicPr>
        <p:blipFill>
          <a:blip r:embed="rId1"/>
          <a:stretch>
            <a:fillRect/>
          </a:stretch>
        </p:blipFill>
        <p:spPr>
          <a:xfrm>
            <a:off x="5292090" y="2139315"/>
            <a:ext cx="3229610" cy="2153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243" grpId="0"/>
      <p:bldP spid="10243"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4830</Words>
  <Application>WPS 演示</Application>
  <PresentationFormat>全屏显示(16:9)</PresentationFormat>
  <Paragraphs>232</Paragraphs>
  <Slides>29</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29</vt:i4>
      </vt:variant>
    </vt:vector>
  </HeadingPairs>
  <TitlesOfParts>
    <vt:vector size="49" baseType="lpstr">
      <vt:lpstr>Arial</vt:lpstr>
      <vt:lpstr>宋体</vt:lpstr>
      <vt:lpstr>Wingdings</vt:lpstr>
      <vt:lpstr>黑体</vt:lpstr>
      <vt:lpstr>华文中宋</vt:lpstr>
      <vt:lpstr>华文行楷</vt:lpstr>
      <vt:lpstr>微软雅黑</vt:lpstr>
      <vt:lpstr>华文细黑</vt:lpstr>
      <vt:lpstr>仿宋_GB2312</vt:lpstr>
      <vt:lpstr>仿宋</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项目一    绪 论</vt:lpstr>
      <vt:lpstr> 目   录</vt:lpstr>
      <vt:lpstr>PowerPoint 演示文稿</vt:lpstr>
      <vt:lpstr>PowerPoint 演示文稿</vt:lpstr>
      <vt:lpstr>PowerPoint 演示文稿</vt:lpstr>
      <vt:lpstr>PowerPoint 演示文稿</vt:lpstr>
      <vt:lpstr> </vt:lpstr>
      <vt:lpstr> </vt:lpstr>
      <vt:lpstr> </vt:lpstr>
      <vt:lpstr> </vt:lpstr>
      <vt:lpstr>PowerPoint 演示文稿</vt:lpstr>
      <vt:lpstr>PowerPoint 演示文稿</vt:lpstr>
      <vt:lpstr> </vt:lpstr>
      <vt:lpstr>  </vt:lpstr>
      <vt:lpstr>  </vt:lpstr>
      <vt:lpstr>  </vt:lpstr>
      <vt:lpstr>  </vt:lpstr>
      <vt:lpstr>  </vt:lpstr>
      <vt:lpstr>  </vt:lpstr>
      <vt:lpstr> </vt:lpstr>
      <vt:lpstr>  </vt:lpstr>
      <vt:lpstr>  </vt:lpstr>
      <vt:lpstr>PowerPoint 演示文稿</vt:lpstr>
      <vt:lpstr> </vt:lpstr>
      <vt:lpstr>  </vt:lpstr>
      <vt:lpstr>  </vt:lpstr>
      <vt:lpstr>  课后思考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古……月</cp:lastModifiedBy>
  <cp:revision>59</cp:revision>
  <dcterms:created xsi:type="dcterms:W3CDTF">2014-04-01T16:27:00Z</dcterms:created>
  <dcterms:modified xsi:type="dcterms:W3CDTF">2025-08-19T03:02:48Z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2052-12.1.0.22089</vt:lpwstr>
  </property>
  <property fmtid="{D5CDD505-2E9C-101B-9397-08002B2CF9AE}" pid="3" name="ICV">
    <vt:lpwstr>E49DCC00BA914FA2A7A9369DB97BB212</vt:lpwstr>
  </property>
</Properties>
</file>