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20" r:id="rId5"/>
    <p:sldId id="521" r:id="rId6"/>
    <p:sldId id="522" r:id="rId7"/>
    <p:sldId id="319" r:id="rId8"/>
    <p:sldId id="274" r:id="rId9"/>
    <p:sldId id="523" r:id="rId10"/>
    <p:sldId id="524" r:id="rId11"/>
    <p:sldId id="507" r:id="rId12"/>
    <p:sldId id="508" r:id="rId13"/>
    <p:sldId id="509" r:id="rId14"/>
    <p:sldId id="431" r:id="rId15"/>
    <p:sldId id="510" r:id="rId16"/>
    <p:sldId id="511" r:id="rId17"/>
    <p:sldId id="446" r:id="rId18"/>
    <p:sldId id="512" r:id="rId19"/>
    <p:sldId id="448" r:id="rId20"/>
    <p:sldId id="525" r:id="rId21"/>
    <p:sldId id="526" r:id="rId22"/>
    <p:sldId id="527" r:id="rId23"/>
    <p:sldId id="513" r:id="rId24"/>
    <p:sldId id="449" r:id="rId25"/>
    <p:sldId id="447" r:id="rId26"/>
    <p:sldId id="403"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3" userDrawn="1">
          <p15:clr>
            <a:srgbClr val="A4A3A4"/>
          </p15:clr>
        </p15:guide>
        <p15:guide id="2" pos="3839" userDrawn="1">
          <p15:clr>
            <a:srgbClr val="A4A3A4"/>
          </p15:clr>
        </p15:guide>
        <p15:guide id="3" pos="448" userDrawn="1">
          <p15:clr>
            <a:srgbClr val="A4A3A4"/>
          </p15:clr>
        </p15:guide>
        <p15:guide id="4" pos="7252" userDrawn="1">
          <p15:clr>
            <a:srgbClr val="A4A3A4"/>
          </p15:clr>
        </p15:guide>
        <p15:guide id="5" orient="horz" pos="616" userDrawn="1">
          <p15:clr>
            <a:srgbClr val="A4A3A4"/>
          </p15:clr>
        </p15:guide>
        <p15:guide id="6" orient="horz" pos="691" userDrawn="1">
          <p15:clr>
            <a:srgbClr val="A4A3A4"/>
          </p15:clr>
        </p15:guide>
        <p15:guide id="7" orient="horz" pos="3937" userDrawn="1">
          <p15:clr>
            <a:srgbClr val="A4A3A4"/>
          </p15:clr>
        </p15:guide>
        <p15:guide id="8" orient="horz" pos="38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13"/>
        <p:guide pos="3839"/>
        <p:guide pos="448"/>
        <p:guide pos="7252"/>
        <p:guide orient="horz" pos="616"/>
        <p:guide orient="horz" pos="691"/>
        <p:guide orient="horz" pos="3937"/>
        <p:guide orient="horz" pos="38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99.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4" Type="http://schemas.openxmlformats.org/officeDocument/2006/relationships/notesSlide" Target="../notesSlides/notesSlide9.xml"/><Relationship Id="rId13" Type="http://schemas.openxmlformats.org/officeDocument/2006/relationships/slideLayout" Target="../slideLayouts/slideLayout2.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3" Type="http://schemas.openxmlformats.org/officeDocument/2006/relationships/slideLayout" Target="../slideLayouts/slideLayout2.xml"/><Relationship Id="rId22" Type="http://schemas.openxmlformats.org/officeDocument/2006/relationships/tags" Target="../tags/tag78.xml"/><Relationship Id="rId21" Type="http://schemas.openxmlformats.org/officeDocument/2006/relationships/tags" Target="../tags/tag77.xml"/><Relationship Id="rId20" Type="http://schemas.openxmlformats.org/officeDocument/2006/relationships/tags" Target="../tags/tag76.xml"/><Relationship Id="rId2" Type="http://schemas.openxmlformats.org/officeDocument/2006/relationships/tags" Target="../tags/tag58.xml"/><Relationship Id="rId19" Type="http://schemas.openxmlformats.org/officeDocument/2006/relationships/tags" Target="../tags/tag75.xml"/><Relationship Id="rId18" Type="http://schemas.openxmlformats.org/officeDocument/2006/relationships/tags" Target="../tags/tag74.xml"/><Relationship Id="rId17" Type="http://schemas.openxmlformats.org/officeDocument/2006/relationships/tags" Target="../tags/tag73.xml"/><Relationship Id="rId16" Type="http://schemas.openxmlformats.org/officeDocument/2006/relationships/tags" Target="../tags/tag72.xml"/><Relationship Id="rId15" Type="http://schemas.openxmlformats.org/officeDocument/2006/relationships/tags" Target="../tags/tag71.xml"/><Relationship Id="rId14" Type="http://schemas.openxmlformats.org/officeDocument/2006/relationships/tags" Target="../tags/tag70.xml"/><Relationship Id="rId13" Type="http://schemas.openxmlformats.org/officeDocument/2006/relationships/tags" Target="../tags/tag69.xml"/><Relationship Id="rId12" Type="http://schemas.openxmlformats.org/officeDocument/2006/relationships/tags" Target="../tags/tag68.xml"/><Relationship Id="rId11" Type="http://schemas.openxmlformats.org/officeDocument/2006/relationships/tags" Target="../tags/tag67.xml"/><Relationship Id="rId10" Type="http://schemas.openxmlformats.org/officeDocument/2006/relationships/tags" Target="../tags/tag66.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1" Type="http://schemas.openxmlformats.org/officeDocument/2006/relationships/slideLayout" Target="../slideLayouts/slideLayout2.xml"/><Relationship Id="rId20" Type="http://schemas.openxmlformats.org/officeDocument/2006/relationships/tags" Target="../tags/tag98.xml"/><Relationship Id="rId2" Type="http://schemas.openxmlformats.org/officeDocument/2006/relationships/tags" Target="../tags/tag80.xml"/><Relationship Id="rId19" Type="http://schemas.openxmlformats.org/officeDocument/2006/relationships/tags" Target="../tags/tag97.xml"/><Relationship Id="rId18" Type="http://schemas.openxmlformats.org/officeDocument/2006/relationships/tags" Target="../tags/tag96.xml"/><Relationship Id="rId17" Type="http://schemas.openxmlformats.org/officeDocument/2006/relationships/tags" Target="../tags/tag95.xml"/><Relationship Id="rId16" Type="http://schemas.openxmlformats.org/officeDocument/2006/relationships/tags" Target="../tags/tag94.xml"/><Relationship Id="rId15" Type="http://schemas.openxmlformats.org/officeDocument/2006/relationships/tags" Target="../tags/tag93.xml"/><Relationship Id="rId14" Type="http://schemas.openxmlformats.org/officeDocument/2006/relationships/tags" Target="../tags/tag92.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tags" Target="../tags/tag7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1" Type="http://schemas.openxmlformats.org/officeDocument/2006/relationships/slideLayout" Target="../slideLayouts/slideLayout2.xml"/><Relationship Id="rId20" Type="http://schemas.openxmlformats.org/officeDocument/2006/relationships/tags" Target="../tags/tag45.xml"/><Relationship Id="rId2" Type="http://schemas.openxmlformats.org/officeDocument/2006/relationships/tags" Target="../tags/tag27.xml"/><Relationship Id="rId19" Type="http://schemas.openxmlformats.org/officeDocument/2006/relationships/tags" Target="../tags/tag44.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315636"/>
              <a:ext cx="6481566" cy="3980401"/>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（三）才能的影响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古语说：“近朱者赤，近墨者黑。”人们往往愿意与比自己能力强的人交朋友，希望他人能够带领自己变得更优秀，而且在相同条件下，一个人的能力越高越受欢迎；当然能力相差过大时，会使其中一方产生心理压力，望而却步，反而不利于人际交往。所以一个群体中最受欢迎的往往是那些才能出众偶尔会犯小错误的人。另外，苏轼在《和董传留别》中曾言：“粗缯大布裹生涯，腹有诗书气自华。”所谓相由心生，内心正直、饱读诗书的人在气质上必定光彩夺人，相貌堂堂的人必定能够获得更多青睐，收获更多友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693025"/>
              <a:ext cx="6481566" cy="3212427"/>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（四）人格品质的影响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良好的品行是获取人际关系的最重要的方面，人际交往中是否受欢迎取决于一个人品质的好坏。真诚、善良、可靠、无私的人往往会很受欢迎，能够获得更多的人际吸引；而说谎、敌意、自私、虚伪的人很难找到知心朋友，很难获得亲密的人际关系。刚接触时，彼此之前并未相互了解，人格品质的影响相对较小，久而久之互相了解之后人格品质的影响变得尤其重要，一个人可以无貌无才，但不可以无德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4560" y="2776220"/>
            <a:ext cx="53155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一、大学生人际交往的特点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你是不是孤岛：大学生人际交往现状分析</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4560" y="3651885"/>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二、大学生不良人际关系类型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004560" y="4527550"/>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三、大学生人际交往常见的心理问题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799012"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935653" y="241475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交往需求强</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489987"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平等独立性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829250"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富于理想化</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290813" y="331500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渴望异性交往</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984673" y="331518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开放主动性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一、大学生人际交往的特点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630102" y="299115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766743" y="312658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知音难觅型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321077" y="527375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交往困难型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660340" y="5310610"/>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社交恐惧型</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121903" y="402683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拒绝交往型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815763" y="402701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个别不适型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二、大学生不良人际关系类型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287780" y="1468755"/>
            <a:ext cx="9394825" cy="829945"/>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据有关调查表明，大学生在人际交往方面出现问题的人数，大约占全部心理问题人数的 50% 以上。仔细分析，大学生人际交往中出现的困惑、不适，可以分为以下五种类型。</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三、大学生人际交往常见的心理问题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2" name="组合 1"/>
          <p:cNvGrpSpPr/>
          <p:nvPr/>
        </p:nvGrpSpPr>
        <p:grpSpPr>
          <a:xfrm>
            <a:off x="4537782" y="2526799"/>
            <a:ext cx="778956" cy="767363"/>
            <a:chOff x="1673845" y="2284080"/>
            <a:chExt cx="1061675" cy="1045874"/>
          </a:xfrm>
        </p:grpSpPr>
        <p:sp>
          <p:nvSpPr>
            <p:cNvPr id="4" name="矩形 3"/>
            <p:cNvSpPr/>
            <p:nvPr/>
          </p:nvSpPr>
          <p:spPr>
            <a:xfrm rot="16200000">
              <a:off x="1681746" y="2276179"/>
              <a:ext cx="1045874" cy="106167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5" name="六边形 5"/>
            <p:cNvSpPr/>
            <p:nvPr/>
          </p:nvSpPr>
          <p:spPr>
            <a:xfrm>
              <a:off x="1927727" y="2618401"/>
              <a:ext cx="573142" cy="358280"/>
            </a:xfrm>
            <a:custGeom>
              <a:avLst/>
              <a:gdLst>
                <a:gd name="connsiteX0" fmla="*/ 218748 w 607427"/>
                <a:gd name="connsiteY0" fmla="*/ 211767 h 379713"/>
                <a:gd name="connsiteX1" fmla="*/ 303678 w 607427"/>
                <a:gd name="connsiteY1" fmla="*/ 286283 h 379713"/>
                <a:gd name="connsiteX2" fmla="*/ 388608 w 607427"/>
                <a:gd name="connsiteY2" fmla="*/ 211767 h 379713"/>
                <a:gd name="connsiteX3" fmla="*/ 580118 w 607427"/>
                <a:gd name="connsiteY3" fmla="*/ 379713 h 379713"/>
                <a:gd name="connsiteX4" fmla="*/ 27238 w 607427"/>
                <a:gd name="connsiteY4" fmla="*/ 379713 h 379713"/>
                <a:gd name="connsiteX5" fmla="*/ 607427 w 607427"/>
                <a:gd name="connsiteY5" fmla="*/ 19970 h 379713"/>
                <a:gd name="connsiteX6" fmla="*/ 607427 w 607427"/>
                <a:gd name="connsiteY6" fmla="*/ 359531 h 379713"/>
                <a:gd name="connsiteX7" fmla="*/ 413725 w 607427"/>
                <a:gd name="connsiteY7" fmla="*/ 189751 h 379713"/>
                <a:gd name="connsiteX8" fmla="*/ 0 w 607427"/>
                <a:gd name="connsiteY8" fmla="*/ 19970 h 379713"/>
                <a:gd name="connsiteX9" fmla="*/ 193561 w 607427"/>
                <a:gd name="connsiteY9" fmla="*/ 189751 h 379713"/>
                <a:gd name="connsiteX10" fmla="*/ 0 w 607427"/>
                <a:gd name="connsiteY10" fmla="*/ 359531 h 379713"/>
                <a:gd name="connsiteX11" fmla="*/ 27379 w 607427"/>
                <a:gd name="connsiteY11" fmla="*/ 0 h 379713"/>
                <a:gd name="connsiteX12" fmla="*/ 579906 w 607427"/>
                <a:gd name="connsiteY12" fmla="*/ 0 h 379713"/>
                <a:gd name="connsiteX13" fmla="*/ 303694 w 607427"/>
                <a:gd name="connsiteY13" fmla="*/ 242251 h 37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7427" h="379713">
                  <a:moveTo>
                    <a:pt x="218748" y="211767"/>
                  </a:moveTo>
                  <a:lnTo>
                    <a:pt x="303678" y="286283"/>
                  </a:lnTo>
                  <a:lnTo>
                    <a:pt x="388608" y="211767"/>
                  </a:lnTo>
                  <a:lnTo>
                    <a:pt x="580118" y="379713"/>
                  </a:lnTo>
                  <a:lnTo>
                    <a:pt x="27238" y="379713"/>
                  </a:lnTo>
                  <a:close/>
                  <a:moveTo>
                    <a:pt x="607427" y="19970"/>
                  </a:moveTo>
                  <a:lnTo>
                    <a:pt x="607427" y="359531"/>
                  </a:lnTo>
                  <a:lnTo>
                    <a:pt x="413725" y="189751"/>
                  </a:lnTo>
                  <a:close/>
                  <a:moveTo>
                    <a:pt x="0" y="19970"/>
                  </a:moveTo>
                  <a:lnTo>
                    <a:pt x="193561" y="189751"/>
                  </a:lnTo>
                  <a:lnTo>
                    <a:pt x="0" y="359531"/>
                  </a:lnTo>
                  <a:close/>
                  <a:moveTo>
                    <a:pt x="27379" y="0"/>
                  </a:moveTo>
                  <a:lnTo>
                    <a:pt x="579906" y="0"/>
                  </a:lnTo>
                  <a:lnTo>
                    <a:pt x="303694" y="2422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6" name="组合 5"/>
          <p:cNvGrpSpPr/>
          <p:nvPr/>
        </p:nvGrpSpPr>
        <p:grpSpPr>
          <a:xfrm>
            <a:off x="8143439" y="2526581"/>
            <a:ext cx="871237" cy="858272"/>
            <a:chOff x="1620571" y="2184195"/>
            <a:chExt cx="1187449" cy="1169779"/>
          </a:xfrm>
        </p:grpSpPr>
        <p:sp>
          <p:nvSpPr>
            <p:cNvPr id="7" name="矩形 6"/>
            <p:cNvSpPr/>
            <p:nvPr/>
          </p:nvSpPr>
          <p:spPr>
            <a:xfrm rot="16200000">
              <a:off x="1629406" y="2175360"/>
              <a:ext cx="1169779" cy="11874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六边形 9"/>
            <p:cNvSpPr/>
            <p:nvPr/>
          </p:nvSpPr>
          <p:spPr>
            <a:xfrm>
              <a:off x="1975155" y="2510971"/>
              <a:ext cx="478284" cy="573142"/>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6" name="组合 15"/>
          <p:cNvGrpSpPr/>
          <p:nvPr/>
        </p:nvGrpSpPr>
        <p:grpSpPr>
          <a:xfrm>
            <a:off x="4464504" y="1254903"/>
            <a:ext cx="6469413" cy="1086791"/>
            <a:chOff x="8386920" y="2192795"/>
            <a:chExt cx="6469413" cy="1086791"/>
          </a:xfrm>
        </p:grpSpPr>
        <p:sp>
          <p:nvSpPr>
            <p:cNvPr id="17" name="矩形 16"/>
            <p:cNvSpPr/>
            <p:nvPr/>
          </p:nvSpPr>
          <p:spPr>
            <a:xfrm>
              <a:off x="8386922"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8" name="文本框 17"/>
            <p:cNvSpPr txBox="1"/>
            <p:nvPr/>
          </p:nvSpPr>
          <p:spPr>
            <a:xfrm>
              <a:off x="8386920" y="2542351"/>
              <a:ext cx="6469413" cy="737235"/>
            </a:xfrm>
            <a:prstGeom prst="rect">
              <a:avLst/>
            </a:prstGeom>
            <a:noFill/>
          </p:spPr>
          <p:txBody>
            <a:bodyPr wrap="square" rtlCol="0">
              <a:spAutoFit/>
              <a:scene3d>
                <a:camera prst="orthographicFront"/>
                <a:lightRig rig="threePt" dir="t"/>
              </a:scene3d>
              <a:sp3d contourW="12700"/>
            </a:bodyPr>
            <a:lstStyle/>
            <a:p>
              <a:pPr algn="just">
                <a:lnSpc>
                  <a:spcPct val="150000"/>
                </a:lnSpc>
                <a:spcBef>
                  <a:spcPts val="0"/>
                </a:spcBef>
                <a:spcAft>
                  <a:spcPts val="0"/>
                </a:spcAft>
              </a:pPr>
              <a:r>
                <a:rPr lang="zh-CN" altLang="en-US" sz="14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在交往中凡是没有正确认识自己或他人就会导致认知偏差。这种认知偏差主要表现以下两个方面。</a:t>
              </a:r>
              <a:endPar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9" name="组合 18"/>
          <p:cNvGrpSpPr/>
          <p:nvPr/>
        </p:nvGrpSpPr>
        <p:grpSpPr>
          <a:xfrm>
            <a:off x="5269887" y="2526448"/>
            <a:ext cx="3009048" cy="3357880"/>
            <a:chOff x="8705106" y="2192795"/>
            <a:chExt cx="2501951" cy="3357880"/>
          </a:xfrm>
        </p:grpSpPr>
        <p:sp>
          <p:nvSpPr>
            <p:cNvPr id="20" name="矩形 19"/>
            <p:cNvSpPr/>
            <p:nvPr/>
          </p:nvSpPr>
          <p:spPr>
            <a:xfrm>
              <a:off x="8705106"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 对自我的认知偏差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1" name="文本框 20"/>
            <p:cNvSpPr txBox="1"/>
            <p:nvPr/>
          </p:nvSpPr>
          <p:spPr>
            <a:xfrm>
              <a:off x="8705106" y="2542045"/>
              <a:ext cx="2371191" cy="3008630"/>
            </a:xfrm>
            <a:prstGeom prst="rect">
              <a:avLst/>
            </a:prstGeom>
            <a:noFill/>
          </p:spPr>
          <p:txBody>
            <a:bodyPr wrap="square" rtlCol="0">
              <a:noAutofit/>
              <a:scene3d>
                <a:camera prst="orthographicFront"/>
                <a:lightRig rig="threePt" dir="t"/>
              </a:scene3d>
              <a:sp3d contourW="12700"/>
            </a:bodyPr>
            <a:lstStyle/>
            <a:p>
              <a:pPr>
                <a:lnSpc>
                  <a:spcPct val="114000"/>
                </a:lnSpc>
              </a:pPr>
              <a:r>
                <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对自我的认知偏差是指没有摆正自我在人际关系中的位置，过低或过高地评价自己。对自我的认知偏差又可表现为自恋、自卑、自我中心这三种形式。自恋者常表现出过分关心自我，欣赏自我，抱怨别人不重视自己的倾向，是一种不正常的情绪反应；自卑者往往是过低评价自我，封闭自我，不愿与人交往；自我中心者是处处表现以自己的需要和兴趣为中心，只关心自己的利益得失，不考虑别人，常在人群中自讨没趣。</a:t>
              </a:r>
              <a:endPar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字魂105号-简雅黑" panose="00000500000000000000" pitchFamily="2" charset="-122"/>
              </a:endParaRPr>
            </a:p>
          </p:txBody>
        </p:sp>
      </p:grpSp>
      <p:grpSp>
        <p:nvGrpSpPr>
          <p:cNvPr id="22" name="组合 21"/>
          <p:cNvGrpSpPr/>
          <p:nvPr/>
        </p:nvGrpSpPr>
        <p:grpSpPr>
          <a:xfrm>
            <a:off x="9036356" y="2526448"/>
            <a:ext cx="3009048" cy="2418715"/>
            <a:chOff x="8705106" y="2192795"/>
            <a:chExt cx="2501951" cy="2418715"/>
          </a:xfrm>
        </p:grpSpPr>
        <p:sp>
          <p:nvSpPr>
            <p:cNvPr id="23" name="矩形 22"/>
            <p:cNvSpPr/>
            <p:nvPr/>
          </p:nvSpPr>
          <p:spPr>
            <a:xfrm>
              <a:off x="8705106"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 对他人的认知偏差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4" name="文本框 23"/>
            <p:cNvSpPr txBox="1"/>
            <p:nvPr/>
          </p:nvSpPr>
          <p:spPr>
            <a:xfrm>
              <a:off x="8705106" y="2542045"/>
              <a:ext cx="2068654" cy="2069465"/>
            </a:xfrm>
            <a:prstGeom prst="rect">
              <a:avLst/>
            </a:prstGeom>
            <a:noFill/>
          </p:spPr>
          <p:txBody>
            <a:bodyPr wrap="square" rtlCol="0">
              <a:noAutofit/>
              <a:scene3d>
                <a:camera prst="orthographicFront"/>
                <a:lightRig rig="threePt" dir="t"/>
              </a:scene3d>
              <a:sp3d contourW="12700"/>
            </a:bodyPr>
            <a:lstStyle/>
            <a:p>
              <a:pPr>
                <a:lnSpc>
                  <a:spcPct val="114000"/>
                </a:lnSpc>
              </a:pPr>
              <a:r>
                <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据心理学研究表示，对交往对象与交往关系的看法和态度直接影响到人际互动关系的性质和趋势，人们在认识交往对象时容易产生常见的心理效应而导致对他人的认知偏差。如首因效应等。</a:t>
              </a:r>
              <a:endPar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pic>
        <p:nvPicPr>
          <p:cNvPr id="10" name="图片 9"/>
          <p:cNvPicPr/>
          <p:nvPr/>
        </p:nvPicPr>
        <p:blipFill>
          <a:blip r:embed="rId1"/>
        </p:blipFill>
        <p:spPr>
          <a:xfrm>
            <a:off x="596265" y="1979930"/>
            <a:ext cx="3669030" cy="2898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ppt_y</p:attrName>
                                        </p:attrNameLst>
                                      </p:cBhvr>
                                      <p:tavLst>
                                        <p:tav tm="0">
                                          <p:val>
                                            <p:strVal val="#ppt_y-#ppt_h*1.125000"/>
                                          </p:val>
                                        </p:tav>
                                        <p:tav tm="100000">
                                          <p:val>
                                            <p:strVal val="#ppt_y"/>
                                          </p:val>
                                        </p:tav>
                                      </p:tavLst>
                                    </p:anim>
                                    <p:animEffect transition="in" filter="wipe(down)">
                                      <p:cBhvr>
                                        <p:cTn id="23" dur="500"/>
                                        <p:tgtEl>
                                          <p:spTgt spid="19"/>
                                        </p:tgtEl>
                                      </p:cBhvr>
                                    </p:animEffect>
                                  </p:childTnLst>
                                </p:cTn>
                              </p:par>
                            </p:childTnLst>
                          </p:cTn>
                        </p:par>
                        <p:par>
                          <p:cTn id="24" fill="hold">
                            <p:stCondLst>
                              <p:cond delay="1500"/>
                            </p:stCondLst>
                            <p:childTnLst>
                              <p:par>
                                <p:cTn id="25" presetID="1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三、大学生人际交往常见的心理问题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1614805"/>
          </a:xfrm>
          <a:prstGeom prst="rect">
            <a:avLst/>
          </a:prstGeom>
        </p:spPr>
        <p:txBody>
          <a:bodyPr wrap="square">
            <a:spAutoFit/>
          </a:bodyPr>
          <a:p>
            <a:pPr algn="just">
              <a:lnSpc>
                <a:spcPct val="150000"/>
              </a:lnSpc>
              <a:spcBef>
                <a:spcPts val="0"/>
              </a:spcBef>
              <a:spcAft>
                <a:spcPts val="0"/>
              </a:spcAft>
              <a:buClrTx/>
              <a:buSzTx/>
              <a:buFontTx/>
            </a:pPr>
            <a:r>
              <a:rPr lang="zh-CN" altLang="en-US" sz="1800" b="1" i="0"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（二）人格障碍</a:t>
            </a:r>
            <a:endParaRPr lang="zh-CN" altLang="en-US" sz="1800" b="1" i="0"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障碍指一个人的品质不够健全，性格、气质上有某些消极因素，如自卑感、怯懦心理、孤僻性格、偏执人格、嫉妒心理、控制欲强、霸道心理等，这些极易导致交往障碍。常见的影响大学生人际关系的人格障碍主要有以下几种。</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2073371" y="371309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孤僻心理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4732751" y="371309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嫉妒心理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7392131" y="371309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4007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逆反心理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878830" y="285432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一、把握成功交往的基本原则</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探寻和谐人际关系的密码：大学生人际</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交往能力的培养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878830" y="375094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二、建立健康的人际交往模式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878830" y="464756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三、避免人际交往中的心理效应的影响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878830" y="554418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四、掌握人际交往的艺术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一、把握成功交往的基本原则</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357169" y="1493498"/>
            <a:ext cx="4095750" cy="409575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185" y="330200"/>
            <a:ext cx="7477760" cy="6234430"/>
          </a:xfrm>
          <a:prstGeom prst="rect">
            <a:avLst/>
          </a:prstGeom>
        </p:spPr>
      </p:pic>
      <p:sp>
        <p:nvSpPr>
          <p:cNvPr id="4" name="文本框 3"/>
          <p:cNvSpPr txBox="1"/>
          <p:nvPr/>
        </p:nvSpPr>
        <p:spPr>
          <a:xfrm>
            <a:off x="2251710" y="2039620"/>
            <a:ext cx="1363980" cy="267652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marL="285750" indent="-285750">
              <a:buFont typeface="Wingdings" panose="05000000000000000000" charset="0"/>
              <a:buChar char="u"/>
            </a:pPr>
            <a:r>
              <a:rPr lang="zh-CN" altLang="en-US" sz="2800"/>
              <a:t>平等</a:t>
            </a:r>
            <a:endParaRPr lang="zh-CN" altLang="en-US" sz="2800"/>
          </a:p>
          <a:p>
            <a:pPr marL="285750" indent="-285750">
              <a:buFont typeface="Wingdings" panose="05000000000000000000" charset="0"/>
              <a:buChar char="u"/>
            </a:pPr>
            <a:r>
              <a:rPr lang="zh-CN" altLang="en-US" sz="2800"/>
              <a:t>尊重</a:t>
            </a:r>
            <a:endParaRPr lang="zh-CN" altLang="en-US" sz="2800"/>
          </a:p>
          <a:p>
            <a:pPr marL="285750" indent="-285750">
              <a:buFont typeface="Wingdings" panose="05000000000000000000" charset="0"/>
              <a:buChar char="u"/>
            </a:pPr>
            <a:r>
              <a:rPr lang="zh-CN" altLang="en-US" sz="2800"/>
              <a:t>沟通</a:t>
            </a:r>
            <a:endParaRPr lang="zh-CN" altLang="en-US" sz="2800"/>
          </a:p>
          <a:p>
            <a:pPr marL="285750" indent="-285750">
              <a:buFont typeface="Wingdings" panose="05000000000000000000" charset="0"/>
              <a:buChar char="u"/>
            </a:pPr>
            <a:r>
              <a:rPr lang="zh-CN" altLang="en-US" sz="2800"/>
              <a:t>宽容</a:t>
            </a:r>
            <a:endParaRPr lang="zh-CN" altLang="en-US" sz="2800"/>
          </a:p>
          <a:p>
            <a:pPr marL="285750" indent="-285750">
              <a:buFont typeface="Wingdings" panose="05000000000000000000" charset="0"/>
              <a:buChar char="u"/>
            </a:pPr>
            <a:r>
              <a:rPr lang="zh-CN" altLang="en-US" sz="2800"/>
              <a:t>欣赏</a:t>
            </a:r>
            <a:endParaRPr lang="zh-CN" altLang="en-US" sz="2800"/>
          </a:p>
          <a:p>
            <a:pPr marL="285750" indent="-285750">
              <a:buFont typeface="Wingdings" panose="05000000000000000000" charset="0"/>
              <a:buChar char="u"/>
            </a:pPr>
            <a:endParaRPr lang="zh-CN" altLang="en-US" sz="2800"/>
          </a:p>
        </p:txBody>
      </p:sp>
      <p:sp>
        <p:nvSpPr>
          <p:cNvPr id="5" name="文本框 4"/>
          <p:cNvSpPr txBox="1"/>
          <p:nvPr/>
        </p:nvSpPr>
        <p:spPr>
          <a:xfrm>
            <a:off x="4787900" y="2039620"/>
            <a:ext cx="1570355" cy="2676525"/>
          </a:xfrm>
          <a:prstGeom prst="rect">
            <a:avLst/>
          </a:prstGeom>
          <a:gradFill>
            <a:gsLst>
              <a:gs pos="50000">
                <a:schemeClr val="accent3"/>
              </a:gs>
              <a:gs pos="0">
                <a:schemeClr val="accent3">
                  <a:lumMod val="25000"/>
                  <a:lumOff val="75000"/>
                </a:schemeClr>
              </a:gs>
              <a:gs pos="100000">
                <a:schemeClr val="accent3">
                  <a:lumMod val="85000"/>
                </a:schemeClr>
              </a:gs>
            </a:gsLst>
            <a:lin ang="5400000" scaled="1"/>
          </a:gradFill>
        </p:spPr>
        <p:txBody>
          <a:bodyPr wrap="square" rtlCol="0">
            <a:spAutoFit/>
          </a:bodyPr>
          <a:p>
            <a:pPr marL="285750" indent="-285750">
              <a:buFont typeface="Wingdings" panose="05000000000000000000" charset="0"/>
              <a:buChar char="u"/>
            </a:pPr>
            <a:r>
              <a:rPr lang="zh-CN" altLang="en-US" sz="2800">
                <a:sym typeface="+mn-ea"/>
              </a:rPr>
              <a:t>换位</a:t>
            </a:r>
            <a:endParaRPr lang="zh-CN" altLang="en-US" sz="2800"/>
          </a:p>
          <a:p>
            <a:pPr marL="285750" indent="-285750">
              <a:buFont typeface="Wingdings" panose="05000000000000000000" charset="0"/>
              <a:buChar char="u"/>
            </a:pPr>
            <a:r>
              <a:rPr lang="zh-CN" altLang="en-US" sz="2800">
                <a:sym typeface="+mn-ea"/>
              </a:rPr>
              <a:t>弹性</a:t>
            </a:r>
            <a:endParaRPr lang="zh-CN" altLang="en-US" sz="2800"/>
          </a:p>
          <a:p>
            <a:pPr marL="285750" indent="-285750">
              <a:buFont typeface="Wingdings" panose="05000000000000000000" charset="0"/>
              <a:buChar char="u"/>
            </a:pPr>
            <a:r>
              <a:rPr lang="zh-CN" altLang="en-US" sz="2800">
                <a:sym typeface="+mn-ea"/>
              </a:rPr>
              <a:t>诚信</a:t>
            </a:r>
            <a:endParaRPr lang="zh-CN" altLang="en-US" sz="2800"/>
          </a:p>
          <a:p>
            <a:pPr marL="285750" indent="-285750">
              <a:buFont typeface="Wingdings" panose="05000000000000000000" charset="0"/>
              <a:buChar char="u"/>
            </a:pPr>
            <a:r>
              <a:rPr lang="zh-CN" altLang="en-US" sz="2800">
                <a:sym typeface="+mn-ea"/>
              </a:rPr>
              <a:t>合作</a:t>
            </a:r>
            <a:endParaRPr lang="zh-CN" altLang="en-US" sz="2800"/>
          </a:p>
          <a:p>
            <a:pPr marL="285750" indent="-285750">
              <a:buFont typeface="Wingdings" panose="05000000000000000000" charset="0"/>
              <a:buChar char="u"/>
            </a:pPr>
            <a:r>
              <a:rPr lang="zh-CN" altLang="en-US" sz="2800">
                <a:sym typeface="+mn-ea"/>
              </a:rPr>
              <a:t>互惠</a:t>
            </a:r>
            <a:endParaRPr lang="zh-CN" altLang="en-US" sz="2800"/>
          </a:p>
          <a:p>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二、建立健康的人际交往模式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3" name="TextBox 15"/>
          <p:cNvSpPr txBox="1"/>
          <p:nvPr>
            <p:custDataLst>
              <p:tags r:id="rId2"/>
            </p:custDataLst>
          </p:nvPr>
        </p:nvSpPr>
        <p:spPr>
          <a:xfrm>
            <a:off x="3750310" y="4536440"/>
            <a:ext cx="1301115" cy="553720"/>
          </a:xfrm>
          <a:prstGeom prst="rect">
            <a:avLst/>
          </a:prstGeom>
          <a:noFill/>
        </p:spPr>
        <p:txBody>
          <a:bodyPr wrap="square" lIns="0" tIns="0" rIns="0" bIns="0" rtlCol="0">
            <a:spAutoFit/>
          </a:bodyPr>
          <a:p>
            <a:pPr algn="ctr"/>
            <a:r>
              <a:rPr lang="zh-CN" altLang="en-US" dirty="0">
                <a:solidFill>
                  <a:schemeClr val="bg1"/>
                </a:solidFill>
                <a:cs typeface="+mn-ea"/>
                <a:sym typeface="+mn-lt"/>
              </a:rPr>
              <a:t>2．基于创业形式的分类</a:t>
            </a:r>
            <a:endParaRPr lang="zh-CN" altLang="en-US" dirty="0">
              <a:solidFill>
                <a:schemeClr val="bg1"/>
              </a:solidFill>
              <a:cs typeface="+mn-ea"/>
              <a:sym typeface="+mn-lt"/>
            </a:endParaRPr>
          </a:p>
        </p:txBody>
      </p:sp>
      <p:grpSp>
        <p:nvGrpSpPr>
          <p:cNvPr id="20" name="组合 19"/>
          <p:cNvGrpSpPr/>
          <p:nvPr>
            <p:custDataLst>
              <p:tags r:id="rId3"/>
            </p:custDataLst>
          </p:nvPr>
        </p:nvGrpSpPr>
        <p:grpSpPr>
          <a:xfrm>
            <a:off x="1526540" y="1827530"/>
            <a:ext cx="7528560" cy="557530"/>
            <a:chOff x="6102748" y="1607214"/>
            <a:chExt cx="5077794" cy="558435"/>
          </a:xfrm>
        </p:grpSpPr>
        <p:sp>
          <p:nvSpPr>
            <p:cNvPr id="21" name="椭圆 20"/>
            <p:cNvSpPr/>
            <p:nvPr>
              <p:custDataLst>
                <p:tags r:id="rId4"/>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2" name="圆角矩形 82"/>
            <p:cNvSpPr/>
            <p:nvPr>
              <p:custDataLst>
                <p:tags r:id="rId5"/>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grpSp>
          <p:nvGrpSpPr>
            <p:cNvPr id="23" name="组合 22"/>
            <p:cNvGrpSpPr/>
            <p:nvPr/>
          </p:nvGrpSpPr>
          <p:grpSpPr>
            <a:xfrm>
              <a:off x="6201610" y="1644314"/>
              <a:ext cx="4978932" cy="484205"/>
              <a:chOff x="5602924" y="1744894"/>
              <a:chExt cx="4978932" cy="484205"/>
            </a:xfrm>
          </p:grpSpPr>
          <p:sp>
            <p:nvSpPr>
              <p:cNvPr id="24" name="矩形 23"/>
              <p:cNvSpPr/>
              <p:nvPr>
                <p:custDataLst>
                  <p:tags r:id="rId6"/>
                </p:custDataLst>
              </p:nvPr>
            </p:nvSpPr>
            <p:spPr>
              <a:xfrm>
                <a:off x="6156614" y="1744894"/>
                <a:ext cx="4425242" cy="461122"/>
              </a:xfrm>
              <a:prstGeom prst="rect">
                <a:avLst/>
              </a:prstGeom>
            </p:spPr>
            <p:txBody>
              <a:bodyPr wrap="square">
                <a:spAutoFit/>
              </a:bodyPr>
              <a:p>
                <a:pPr algn="l"/>
                <a:r>
                  <a:rPr lang="zh-CN" altLang="en-US" sz="2400">
                    <a:sym typeface="+mn-ea"/>
                  </a:rPr>
                  <a:t>“我不好—你好”“我不行—你行”</a:t>
                </a:r>
                <a:endParaRPr lang="zh-CN" altLang="en-US" sz="2400" b="1" dirty="0">
                  <a:solidFill>
                    <a:srgbClr val="4472C4"/>
                  </a:solidFill>
                  <a:cs typeface="+mn-ea"/>
                  <a:sym typeface="+mn-ea"/>
                </a:endParaRPr>
              </a:p>
            </p:txBody>
          </p:sp>
          <p:sp>
            <p:nvSpPr>
              <p:cNvPr id="25" name="矩形 24"/>
              <p:cNvSpPr/>
              <p:nvPr>
                <p:custDataLst>
                  <p:tags r:id="rId7"/>
                </p:custDataLst>
              </p:nvPr>
            </p:nvSpPr>
            <p:spPr>
              <a:xfrm>
                <a:off x="5602924" y="1767977"/>
                <a:ext cx="553357" cy="461122"/>
              </a:xfrm>
              <a:prstGeom prst="rect">
                <a:avLst/>
              </a:prstGeom>
            </p:spPr>
            <p:txBody>
              <a:bodyPr wrap="square">
                <a:spAutoFit/>
              </a:bodyPr>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01</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6" name="组合 25"/>
          <p:cNvGrpSpPr/>
          <p:nvPr>
            <p:custDataLst>
              <p:tags r:id="rId8"/>
            </p:custDataLst>
          </p:nvPr>
        </p:nvGrpSpPr>
        <p:grpSpPr>
          <a:xfrm>
            <a:off x="1583055" y="2797175"/>
            <a:ext cx="7581265" cy="558165"/>
            <a:chOff x="6102748" y="1607214"/>
            <a:chExt cx="5077814" cy="558435"/>
          </a:xfrm>
        </p:grpSpPr>
        <p:sp>
          <p:nvSpPr>
            <p:cNvPr id="27" name="椭圆 26"/>
            <p:cNvSpPr/>
            <p:nvPr>
              <p:custDataLst>
                <p:tags r:id="rId9"/>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82"/>
            <p:cNvSpPr/>
            <p:nvPr>
              <p:custDataLst>
                <p:tags r:id="rId10"/>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6201610" y="1644314"/>
              <a:ext cx="4978952" cy="483681"/>
              <a:chOff x="5602924" y="1744894"/>
              <a:chExt cx="4978952" cy="483681"/>
            </a:xfrm>
          </p:grpSpPr>
          <p:sp>
            <p:nvSpPr>
              <p:cNvPr id="30" name="矩形 29"/>
              <p:cNvSpPr/>
              <p:nvPr>
                <p:custDataLst>
                  <p:tags r:id="rId11"/>
                </p:custDataLst>
              </p:nvPr>
            </p:nvSpPr>
            <p:spPr>
              <a:xfrm>
                <a:off x="6239536" y="1744894"/>
                <a:ext cx="4342340" cy="460598"/>
              </a:xfrm>
              <a:prstGeom prst="rect">
                <a:avLst/>
              </a:prstGeom>
            </p:spPr>
            <p:txBody>
              <a:bodyPr wrap="square">
                <a:spAutoFit/>
              </a:bodyPr>
              <a:lstStyle/>
              <a:p>
                <a:pPr algn="l"/>
                <a:r>
                  <a:rPr lang="zh-CN" altLang="en-US" sz="2400">
                    <a:sym typeface="+mn-ea"/>
                  </a:rPr>
                  <a:t>“我不好—你也不好”“我不行—你也不行”</a:t>
                </a:r>
                <a:endParaRPr lang="zh-CN" altLang="en-US" sz="2400" b="1" dirty="0">
                  <a:solidFill>
                    <a:srgbClr val="4472C4"/>
                  </a:solidFill>
                  <a:cs typeface="+mn-ea"/>
                  <a:sym typeface="+mn-ea"/>
                </a:endParaRPr>
              </a:p>
            </p:txBody>
          </p:sp>
          <p:sp>
            <p:nvSpPr>
              <p:cNvPr id="31" name="矩形 30"/>
              <p:cNvSpPr/>
              <p:nvPr>
                <p:custDataLst>
                  <p:tags r:id="rId12"/>
                </p:custDataLst>
              </p:nvPr>
            </p:nvSpPr>
            <p:spPr>
              <a:xfrm>
                <a:off x="5602924" y="1767977"/>
                <a:ext cx="553357" cy="460598"/>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02</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32" name="组合 31"/>
          <p:cNvGrpSpPr/>
          <p:nvPr>
            <p:custDataLst>
              <p:tags r:id="rId13"/>
            </p:custDataLst>
          </p:nvPr>
        </p:nvGrpSpPr>
        <p:grpSpPr>
          <a:xfrm>
            <a:off x="1526540" y="3880485"/>
            <a:ext cx="7269419" cy="928623"/>
            <a:chOff x="6102748" y="1607214"/>
            <a:chExt cx="6326111" cy="929071"/>
          </a:xfrm>
        </p:grpSpPr>
        <p:sp>
          <p:nvSpPr>
            <p:cNvPr id="33" name="椭圆 32"/>
            <p:cNvSpPr/>
            <p:nvPr>
              <p:custDataLst>
                <p:tags r:id="rId14"/>
              </p:custDataLst>
            </p:nvPr>
          </p:nvSpPr>
          <p:spPr>
            <a:xfrm>
              <a:off x="6279580" y="1654227"/>
              <a:ext cx="660910" cy="487280"/>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82"/>
            <p:cNvSpPr/>
            <p:nvPr>
              <p:custDataLst>
                <p:tags r:id="rId15"/>
              </p:custDataLst>
            </p:nvPr>
          </p:nvSpPr>
          <p:spPr>
            <a:xfrm>
              <a:off x="6102748" y="1607214"/>
              <a:ext cx="621067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6201610" y="1644314"/>
              <a:ext cx="6227249" cy="891971"/>
              <a:chOff x="5602924" y="1744894"/>
              <a:chExt cx="6227249" cy="891971"/>
            </a:xfrm>
          </p:grpSpPr>
          <p:sp>
            <p:nvSpPr>
              <p:cNvPr id="36" name="矩形 35"/>
              <p:cNvSpPr/>
              <p:nvPr>
                <p:custDataLst>
                  <p:tags r:id="rId16"/>
                </p:custDataLst>
              </p:nvPr>
            </p:nvSpPr>
            <p:spPr>
              <a:xfrm>
                <a:off x="6494268" y="1744894"/>
                <a:ext cx="5335905" cy="891971"/>
              </a:xfrm>
              <a:prstGeom prst="rect">
                <a:avLst/>
              </a:prstGeom>
            </p:spPr>
            <p:txBody>
              <a:bodyPr wrap="square">
                <a:spAutoFit/>
              </a:bodyPr>
              <a:lstStyle/>
              <a:p>
                <a:pPr algn="l"/>
                <a:r>
                  <a:rPr lang="zh-CN" altLang="en-US" sz="2400">
                    <a:sym typeface="+mn-ea"/>
                  </a:rPr>
                  <a:t>“我好—你不好”“我行—你不行”</a:t>
                </a:r>
                <a:endParaRPr lang="zh-CN" altLang="en-US" sz="2800"/>
              </a:p>
              <a:p>
                <a:pPr algn="l"/>
                <a:endParaRPr lang="zh-CN" altLang="en-US" sz="2800" b="1" dirty="0">
                  <a:solidFill>
                    <a:srgbClr val="4472C4"/>
                  </a:solidFill>
                  <a:cs typeface="+mn-ea"/>
                  <a:sym typeface="+mn-lt"/>
                </a:endParaRPr>
              </a:p>
            </p:txBody>
          </p:sp>
          <p:sp>
            <p:nvSpPr>
              <p:cNvPr id="37" name="矩形 36"/>
              <p:cNvSpPr/>
              <p:nvPr>
                <p:custDataLst>
                  <p:tags r:id="rId17"/>
                </p:custDataLst>
              </p:nvPr>
            </p:nvSpPr>
            <p:spPr>
              <a:xfrm>
                <a:off x="5602924" y="1767765"/>
                <a:ext cx="739931" cy="460597"/>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03</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38" name="组合 37"/>
          <p:cNvGrpSpPr/>
          <p:nvPr>
            <p:custDataLst>
              <p:tags r:id="rId18"/>
            </p:custDataLst>
          </p:nvPr>
        </p:nvGrpSpPr>
        <p:grpSpPr>
          <a:xfrm>
            <a:off x="1468120" y="5024120"/>
            <a:ext cx="7586093" cy="557914"/>
            <a:chOff x="6102748" y="1607214"/>
            <a:chExt cx="5077619" cy="558435"/>
          </a:xfrm>
        </p:grpSpPr>
        <p:sp>
          <p:nvSpPr>
            <p:cNvPr id="39" name="椭圆 38"/>
            <p:cNvSpPr/>
            <p:nvPr>
              <p:custDataLst>
                <p:tags r:id="rId19"/>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82"/>
            <p:cNvSpPr/>
            <p:nvPr>
              <p:custDataLst>
                <p:tags r:id="rId20"/>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1" name="组合 40"/>
            <p:cNvGrpSpPr/>
            <p:nvPr/>
          </p:nvGrpSpPr>
          <p:grpSpPr>
            <a:xfrm>
              <a:off x="6201610" y="1644314"/>
              <a:ext cx="4978757" cy="483888"/>
              <a:chOff x="5602924" y="1744894"/>
              <a:chExt cx="4978757" cy="483888"/>
            </a:xfrm>
          </p:grpSpPr>
          <p:sp>
            <p:nvSpPr>
              <p:cNvPr id="42" name="矩形 41"/>
              <p:cNvSpPr/>
              <p:nvPr>
                <p:custDataLst>
                  <p:tags r:id="rId21"/>
                </p:custDataLst>
              </p:nvPr>
            </p:nvSpPr>
            <p:spPr>
              <a:xfrm>
                <a:off x="6305067" y="1744894"/>
                <a:ext cx="4276614" cy="460805"/>
              </a:xfrm>
              <a:prstGeom prst="rect">
                <a:avLst/>
              </a:prstGeom>
            </p:spPr>
            <p:txBody>
              <a:bodyPr wrap="square">
                <a:spAutoFit/>
              </a:bodyPr>
              <a:lstStyle/>
              <a:p>
                <a:pPr algn="l"/>
                <a:r>
                  <a:rPr lang="zh-CN" altLang="en-US" sz="2400">
                    <a:sym typeface="+mn-ea"/>
                  </a:rPr>
                  <a:t>“我好—你也好”“我行—你也行”</a:t>
                </a:r>
                <a:endParaRPr lang="zh-CN" altLang="en-US" sz="2400" b="1" dirty="0">
                  <a:solidFill>
                    <a:srgbClr val="4472C4"/>
                  </a:solidFill>
                  <a:cs typeface="+mn-ea"/>
                  <a:sym typeface="+mn-ea"/>
                </a:endParaRPr>
              </a:p>
            </p:txBody>
          </p:sp>
          <p:sp>
            <p:nvSpPr>
              <p:cNvPr id="43" name="矩形 42"/>
              <p:cNvSpPr/>
              <p:nvPr>
                <p:custDataLst>
                  <p:tags r:id="rId22"/>
                </p:custDataLst>
              </p:nvPr>
            </p:nvSpPr>
            <p:spPr>
              <a:xfrm>
                <a:off x="5602924" y="1767977"/>
                <a:ext cx="553357" cy="460805"/>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04</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1+#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decel="10000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1+#ppt_w/2"/>
                                          </p:val>
                                        </p:tav>
                                        <p:tav tm="100000">
                                          <p:val>
                                            <p:strVal val="#ppt_x"/>
                                          </p:val>
                                        </p:tav>
                                      </p:tavLst>
                                    </p:anim>
                                    <p:anim calcmode="lin" valueType="num">
                                      <p:cBhvr additive="base">
                                        <p:cTn id="17" dur="75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2" decel="10000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750" fill="hold"/>
                                        <p:tgtEl>
                                          <p:spTgt spid="32"/>
                                        </p:tgtEl>
                                        <p:attrNameLst>
                                          <p:attrName>ppt_x</p:attrName>
                                        </p:attrNameLst>
                                      </p:cBhvr>
                                      <p:tavLst>
                                        <p:tav tm="0">
                                          <p:val>
                                            <p:strVal val="1+#ppt_w/2"/>
                                          </p:val>
                                        </p:tav>
                                        <p:tav tm="100000">
                                          <p:val>
                                            <p:strVal val="#ppt_x"/>
                                          </p:val>
                                        </p:tav>
                                      </p:tavLst>
                                    </p:anim>
                                    <p:anim calcmode="lin" valueType="num">
                                      <p:cBhvr additive="base">
                                        <p:cTn id="22" dur="75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2" decel="10000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750" fill="hold"/>
                                        <p:tgtEl>
                                          <p:spTgt spid="38"/>
                                        </p:tgtEl>
                                        <p:attrNameLst>
                                          <p:attrName>ppt_x</p:attrName>
                                        </p:attrNameLst>
                                      </p:cBhvr>
                                      <p:tavLst>
                                        <p:tav tm="0">
                                          <p:val>
                                            <p:strVal val="1+#ppt_w/2"/>
                                          </p:val>
                                        </p:tav>
                                        <p:tav tm="100000">
                                          <p:val>
                                            <p:strVal val="#ppt_x"/>
                                          </p:val>
                                        </p:tav>
                                      </p:tavLst>
                                    </p:anim>
                                    <p:anim calcmode="lin" valueType="num">
                                      <p:cBhvr additive="base">
                                        <p:cTn id="27"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22325" y="1173480"/>
            <a:ext cx="10546080" cy="5076190"/>
            <a:chOff x="488708" y="1213367"/>
            <a:chExt cx="6565900" cy="4264660"/>
          </a:xfrm>
        </p:grpSpPr>
        <p:sp>
          <p:nvSpPr>
            <p:cNvPr id="2" name="矩形 1"/>
            <p:cNvSpPr/>
            <p:nvPr/>
          </p:nvSpPr>
          <p:spPr>
            <a:xfrm>
              <a:off x="954542" y="1999617"/>
              <a:ext cx="5633469" cy="537531"/>
            </a:xfrm>
            <a:prstGeom prst="rect">
              <a:avLst/>
            </a:prstGeom>
          </p:spPr>
          <p:txBody>
            <a:bodyPr wrap="square">
              <a:spAutoFit/>
            </a:bodyPr>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60" y="395605"/>
            <a:ext cx="7190105"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三、避免人际交往中的心理效应的影响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6" name="文本框 25"/>
          <p:cNvSpPr txBox="1"/>
          <p:nvPr/>
        </p:nvSpPr>
        <p:spPr>
          <a:xfrm>
            <a:off x="1347470" y="1413510"/>
            <a:ext cx="5111115" cy="4758690"/>
          </a:xfrm>
          <a:prstGeom prst="rect">
            <a:avLst/>
          </a:prstGeom>
          <a:noFill/>
        </p:spPr>
        <p:txBody>
          <a:bodyPr wrap="square" rtlCol="0">
            <a:noAutofit/>
          </a:bodyPr>
          <a:p>
            <a:r>
              <a:rPr lang="zh-CN" altLang="en-US"/>
              <a:t>（一）首因效应</a:t>
            </a:r>
            <a:endParaRPr lang="zh-CN" altLang="en-US"/>
          </a:p>
          <a:p>
            <a:endParaRPr lang="zh-CN" altLang="en-US"/>
          </a:p>
          <a:p>
            <a:endParaRPr lang="zh-CN" altLang="en-US"/>
          </a:p>
          <a:p>
            <a:endParaRPr lang="zh-CN" altLang="en-US"/>
          </a:p>
          <a:p>
            <a:endParaRPr lang="zh-CN" altLang="en-US"/>
          </a:p>
          <a:p>
            <a:r>
              <a:rPr lang="zh-CN" altLang="en-US"/>
              <a:t>（二）近因效应</a:t>
            </a:r>
            <a:endParaRPr lang="zh-CN" altLang="en-US"/>
          </a:p>
          <a:p>
            <a:endParaRPr lang="zh-CN" altLang="en-US"/>
          </a:p>
          <a:p>
            <a:endParaRPr lang="zh-CN" altLang="en-US"/>
          </a:p>
          <a:p>
            <a:endParaRPr lang="zh-CN" altLang="en-US"/>
          </a:p>
          <a:p>
            <a:r>
              <a:rPr lang="zh-CN" altLang="en-US"/>
              <a:t>（三）晕轮效应</a:t>
            </a:r>
            <a:endParaRPr lang="zh-CN" altLang="en-US"/>
          </a:p>
          <a:p>
            <a:endParaRPr lang="zh-CN" altLang="en-US"/>
          </a:p>
          <a:p>
            <a:endParaRPr lang="zh-CN" altLang="en-US"/>
          </a:p>
          <a:p>
            <a:endParaRPr lang="zh-CN" altLang="en-US"/>
          </a:p>
          <a:p>
            <a:r>
              <a:rPr lang="zh-CN" altLang="en-US"/>
              <a:t>（四）刻板效应</a:t>
            </a:r>
            <a:endParaRPr lang="zh-CN" altLang="en-US"/>
          </a:p>
          <a:p>
            <a:endParaRPr lang="zh-CN" altLang="en-US"/>
          </a:p>
          <a:p>
            <a:endParaRPr lang="zh-CN" altLang="en-US"/>
          </a:p>
          <a:p>
            <a:endParaRPr lang="zh-CN" altLang="en-US"/>
          </a:p>
        </p:txBody>
      </p:sp>
      <p:sp>
        <p:nvSpPr>
          <p:cNvPr id="27" name="文本框 26"/>
          <p:cNvSpPr txBox="1"/>
          <p:nvPr/>
        </p:nvSpPr>
        <p:spPr>
          <a:xfrm>
            <a:off x="1534795" y="1756410"/>
            <a:ext cx="4006215" cy="94615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人与人第一次交往中留下的最初印象，在对方的头脑中形成并占据着主导地位，对双方日后的交往有着强烈的定向作用。这种先入为主的现象即为首因效应。</a:t>
            </a:r>
            <a:endParaRPr lang="zh-CN" altLang="en-US" sz="1400"/>
          </a:p>
          <a:p>
            <a:endParaRPr lang="zh-CN" altLang="en-US" sz="1400"/>
          </a:p>
        </p:txBody>
      </p:sp>
      <p:sp>
        <p:nvSpPr>
          <p:cNvPr id="28" name="文本框 27"/>
          <p:cNvSpPr txBox="1"/>
          <p:nvPr/>
        </p:nvSpPr>
        <p:spPr>
          <a:xfrm>
            <a:off x="1534795" y="3201670"/>
            <a:ext cx="4006850" cy="610235"/>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zh-CN" altLang="en-US" sz="1400">
                <a:sym typeface="+mn-ea"/>
              </a:rPr>
              <a:t>所谓近因效应，是指在多种刺激出现的时候，印象的形成主要取决于后来出现的刺激。</a:t>
            </a:r>
            <a:endParaRPr lang="zh-CN" altLang="en-US" sz="1400">
              <a:sym typeface="+mn-ea"/>
            </a:endParaRPr>
          </a:p>
        </p:txBody>
      </p:sp>
      <p:sp>
        <p:nvSpPr>
          <p:cNvPr id="30" name="文本框 29"/>
          <p:cNvSpPr txBox="1"/>
          <p:nvPr/>
        </p:nvSpPr>
        <p:spPr>
          <a:xfrm>
            <a:off x="6612890" y="1413510"/>
            <a:ext cx="3696970" cy="3138170"/>
          </a:xfrm>
          <a:prstGeom prst="rect">
            <a:avLst/>
          </a:prstGeom>
          <a:noFill/>
        </p:spPr>
        <p:txBody>
          <a:bodyPr wrap="square" rtlCol="0">
            <a:spAutoFit/>
          </a:bodyPr>
          <a:p>
            <a:r>
              <a:rPr lang="zh-CN" altLang="en-US">
                <a:sym typeface="+mn-ea"/>
              </a:rPr>
              <a:t>（五）投射效应</a:t>
            </a:r>
            <a:endParaRPr lang="zh-CN" altLang="en-US">
              <a:sym typeface="+mn-ea"/>
            </a:endParaRPr>
          </a:p>
          <a:p>
            <a:endParaRPr lang="zh-CN" altLang="en-US"/>
          </a:p>
          <a:p>
            <a:endParaRPr lang="zh-CN" altLang="en-US"/>
          </a:p>
          <a:p>
            <a:endParaRPr lang="zh-CN" altLang="en-US">
              <a:sym typeface="+mn-ea"/>
            </a:endParaRPr>
          </a:p>
          <a:p>
            <a:r>
              <a:rPr lang="zh-CN" altLang="en-US">
                <a:sym typeface="+mn-ea"/>
              </a:rPr>
              <a:t>（六）互酬效应</a:t>
            </a:r>
            <a:endParaRPr lang="zh-CN" altLang="en-US">
              <a:sym typeface="+mn-ea"/>
            </a:endParaRPr>
          </a:p>
          <a:p>
            <a:endParaRPr lang="zh-CN" altLang="en-US"/>
          </a:p>
          <a:p>
            <a:endParaRPr lang="zh-CN" altLang="en-US"/>
          </a:p>
          <a:p>
            <a:endParaRPr lang="zh-CN" altLang="en-US">
              <a:sym typeface="+mn-ea"/>
            </a:endParaRPr>
          </a:p>
          <a:p>
            <a:endParaRPr lang="zh-CN" altLang="en-US">
              <a:sym typeface="+mn-ea"/>
            </a:endParaRPr>
          </a:p>
          <a:p>
            <a:r>
              <a:rPr lang="zh-CN" altLang="en-US">
                <a:sym typeface="+mn-ea"/>
              </a:rPr>
              <a:t>（七）期待效应</a:t>
            </a:r>
            <a:endParaRPr lang="zh-CN" altLang="en-US"/>
          </a:p>
          <a:p>
            <a:endParaRPr lang="zh-CN" altLang="en-US"/>
          </a:p>
        </p:txBody>
      </p:sp>
      <p:sp>
        <p:nvSpPr>
          <p:cNvPr id="32" name="文本框 31"/>
          <p:cNvSpPr txBox="1"/>
          <p:nvPr/>
        </p:nvSpPr>
        <p:spPr>
          <a:xfrm>
            <a:off x="1570355" y="4250055"/>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所谓晕轮效应是指在评价别人时，人们常喜欢从好或坏的局部印象出发，扩散出全部好或全部坏的整体印象。</a:t>
            </a:r>
            <a:endParaRPr lang="zh-CN" altLang="en-US" sz="1400"/>
          </a:p>
          <a:p>
            <a:endParaRPr lang="zh-CN" altLang="en-US" sz="1400"/>
          </a:p>
        </p:txBody>
      </p:sp>
      <p:sp>
        <p:nvSpPr>
          <p:cNvPr id="34" name="文本框 33"/>
          <p:cNvSpPr txBox="1"/>
          <p:nvPr/>
        </p:nvSpPr>
        <p:spPr>
          <a:xfrm>
            <a:off x="1570355" y="5354320"/>
            <a:ext cx="4006215" cy="744220"/>
          </a:xfrm>
          <a:prstGeom prst="rect">
            <a:avLst/>
          </a:prstGeom>
          <a:gradFill>
            <a:gsLst>
              <a:gs pos="50000">
                <a:schemeClr val="accent3"/>
              </a:gs>
              <a:gs pos="0">
                <a:schemeClr val="accent3">
                  <a:lumMod val="25000"/>
                  <a:lumOff val="75000"/>
                </a:schemeClr>
              </a:gs>
              <a:gs pos="100000">
                <a:schemeClr val="accent3">
                  <a:lumMod val="85000"/>
                </a:schemeClr>
              </a:gs>
            </a:gsLst>
            <a:lin ang="5400000" scaled="1"/>
          </a:gradFill>
        </p:spPr>
        <p:txBody>
          <a:bodyPr wrap="square" rtlCol="0">
            <a:noAutofit/>
          </a:bodyPr>
          <a:p>
            <a:r>
              <a:rPr lang="zh-CN" altLang="en-US" sz="1400">
                <a:sym typeface="+mn-ea"/>
              </a:rPr>
              <a:t>所谓刻板效应，也称定势，是指在人们头脑中存在着对于某一类人或事物一种比较固定、概括而笼统的看法。</a:t>
            </a:r>
            <a:endParaRPr lang="zh-CN" altLang="en-US" sz="1400">
              <a:sym typeface="+mn-ea"/>
            </a:endParaRPr>
          </a:p>
          <a:p>
            <a:endParaRPr lang="zh-CN" altLang="en-US" sz="1400"/>
          </a:p>
        </p:txBody>
      </p:sp>
      <p:sp>
        <p:nvSpPr>
          <p:cNvPr id="36" name="文本框 35"/>
          <p:cNvSpPr txBox="1"/>
          <p:nvPr/>
        </p:nvSpPr>
        <p:spPr>
          <a:xfrm>
            <a:off x="6612890" y="1756410"/>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所谓投射效应，就是指在人际认知过程中，人们常常假设他人与自己具有相同的属性、爱好或倾向等。</a:t>
            </a:r>
            <a:endParaRPr lang="zh-CN" altLang="en-US" sz="1400">
              <a:sym typeface="+mn-ea"/>
            </a:endParaRPr>
          </a:p>
          <a:p>
            <a:endParaRPr lang="zh-CN" altLang="en-US" sz="1400"/>
          </a:p>
        </p:txBody>
      </p:sp>
      <p:sp>
        <p:nvSpPr>
          <p:cNvPr id="37" name="文本框 36"/>
          <p:cNvSpPr txBox="1"/>
          <p:nvPr/>
        </p:nvSpPr>
        <p:spPr>
          <a:xfrm>
            <a:off x="6612890" y="3048000"/>
            <a:ext cx="4006215" cy="74422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zh-CN" altLang="en-US" sz="1400">
                <a:sym typeface="+mn-ea"/>
              </a:rPr>
              <a:t>互酬，是指互相帮助、互相酬偿。生活中那些相互帮助的人之间，总是交往比较密切，关系比较亲密的，这其实是人际交往中互酬效应的体现。</a:t>
            </a:r>
            <a:endParaRPr lang="zh-CN" altLang="en-US" sz="1400">
              <a:sym typeface="+mn-ea"/>
            </a:endParaRPr>
          </a:p>
          <a:p>
            <a:endParaRPr lang="zh-CN" altLang="en-US" sz="1400"/>
          </a:p>
        </p:txBody>
      </p:sp>
      <p:sp>
        <p:nvSpPr>
          <p:cNvPr id="38" name="文本框 37"/>
          <p:cNvSpPr txBox="1"/>
          <p:nvPr/>
        </p:nvSpPr>
        <p:spPr>
          <a:xfrm>
            <a:off x="6612890" y="4339590"/>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期待效应又称“皮格马利翁效应”。社会心理学家用这个效应说明，只要热情期待和努力，就能得到所希望的效果。</a:t>
            </a:r>
            <a:endParaRPr lang="zh-CN" altLang="en-US" sz="1400">
              <a:sym typeface="+mn-ea"/>
            </a:endParaRPr>
          </a:p>
          <a:p>
            <a:endParaRPr lang="zh-CN" altLang="en-US" sz="14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 name="组合 47"/>
          <p:cNvGrpSpPr/>
          <p:nvPr/>
        </p:nvGrpSpPr>
        <p:grpSpPr>
          <a:xfrm>
            <a:off x="1529860" y="2867761"/>
            <a:ext cx="1956191" cy="786765"/>
            <a:chOff x="6206701" y="3187817"/>
            <a:chExt cx="1956191" cy="787341"/>
          </a:xfrm>
        </p:grpSpPr>
        <p:sp>
          <p:nvSpPr>
            <p:cNvPr id="49"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0"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1"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称呼得体</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2" name="组合 51"/>
          <p:cNvGrpSpPr/>
          <p:nvPr/>
        </p:nvGrpSpPr>
        <p:grpSpPr>
          <a:xfrm>
            <a:off x="5212860" y="2867761"/>
            <a:ext cx="2017395" cy="787400"/>
            <a:chOff x="6206701" y="3187817"/>
            <a:chExt cx="2017395" cy="787400"/>
          </a:xfrm>
        </p:grpSpPr>
        <p:sp>
          <p:nvSpPr>
            <p:cNvPr id="5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4"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5" name="îšḷiḋè"/>
            <p:cNvSpPr/>
            <p:nvPr/>
          </p:nvSpPr>
          <p:spPr>
            <a:xfrm>
              <a:off x="6380691" y="3468487"/>
              <a:ext cx="1843405"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语言表达恰当</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6" name="组合 55"/>
          <p:cNvGrpSpPr/>
          <p:nvPr/>
        </p:nvGrpSpPr>
        <p:grpSpPr>
          <a:xfrm>
            <a:off x="8692660" y="2867761"/>
            <a:ext cx="1956191" cy="787341"/>
            <a:chOff x="6206701" y="3187817"/>
            <a:chExt cx="1956191" cy="787341"/>
          </a:xfrm>
        </p:grpSpPr>
        <p:sp>
          <p:nvSpPr>
            <p:cNvPr id="57"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8"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9"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适度赞美</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3396760" y="4552091"/>
            <a:ext cx="1956191" cy="787341"/>
            <a:chOff x="6206701" y="3187817"/>
            <a:chExt cx="1956191" cy="787341"/>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îs1îḍé"/>
            <p:cNvSpPr/>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巧用幽默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 name="组合 5"/>
          <p:cNvGrpSpPr/>
          <p:nvPr/>
        </p:nvGrpSpPr>
        <p:grpSpPr>
          <a:xfrm>
            <a:off x="7165485" y="4538446"/>
            <a:ext cx="1956191" cy="787341"/>
            <a:chOff x="6206701" y="3187817"/>
            <a:chExt cx="1956191" cy="787341"/>
          </a:xfrm>
        </p:grpSpPr>
        <p:sp>
          <p:nvSpPr>
            <p:cNvPr id="7"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s1îḍé"/>
            <p:cNvSpPr/>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避免争论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38" name="矩形 37"/>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9" name="文本框 38"/>
          <p:cNvSpPr txBox="1"/>
          <p:nvPr/>
        </p:nvSpPr>
        <p:spPr>
          <a:xfrm>
            <a:off x="1130935" y="1117600"/>
            <a:ext cx="10073005" cy="1245235"/>
          </a:xfrm>
          <a:prstGeom prst="rect">
            <a:avLst/>
          </a:prstGeom>
          <a:noFill/>
        </p:spPr>
        <p:txBody>
          <a:bodyPr wrap="square" rtlCol="0" anchor="t">
            <a:spAutoFit/>
          </a:bodyPr>
          <a:p>
            <a:pPr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（一）语言艺术</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“良言一句三冬暖，恶语伤人六月寒。”这句话告诉人们交往时要注意运用语言的艺术。语言艺术运用得好，就能优化人际交往。相反，如果不注意语言艺术，往往在无意间出口伤人，容易导致矛盾的产生。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22325" y="1840230"/>
            <a:ext cx="7404100" cy="3107055"/>
            <a:chOff x="488708" y="1213367"/>
            <a:chExt cx="6565900" cy="4264660"/>
          </a:xfrm>
        </p:grpSpPr>
        <p:sp>
          <p:nvSpPr>
            <p:cNvPr id="2" name="矩形 1"/>
            <p:cNvSpPr/>
            <p:nvPr/>
          </p:nvSpPr>
          <p:spPr>
            <a:xfrm>
              <a:off x="954542" y="1610370"/>
              <a:ext cx="5633469" cy="3230090"/>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（二）非语言艺术</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非语言方式也是交往沟通的重要途径，是指人际沟通过程中人们运用自己的肢体语言以及肢体动作和周围的环境因素等交流思想、情感和信息的沟通形式。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眼神、手势、面部表情、姿态、位置、距离等要素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学会有效地聆听</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86411" y="412750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138207" y="424180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702228" y="434777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84510" y="364991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401268" y="421799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562275" y="5088371"/>
            <a:ext cx="1502726" cy="73723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努力建立良好的第一印象</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365923" y="562506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塑造个人的内外气质</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238139" y="495728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培养良好的个性特征</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254365" y="547941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加强交往，密切关系</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614805"/>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（三）努力增强自己的人际魅力</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际魅力，是指在人际交往过程中形成的，个体对他人给予的积极和正面评价的倾向。每个人都有自己喜欢的人，并愿意与之交往；每个人也都有自己讨厌的人，不愿意和这些人交往。这种现象反映的实际上就是人际吸引。那么，大学生如何增强人际吸引力，做一个受欢迎的人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07</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你来我往　君子之交</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大学生人际交往</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一、人际交往的心理功能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你来我往的魅力：人际交往概述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二、人际交往的类型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三、影响人际关系发展的因素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一、人际交往的心理功能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cxnSp>
        <p:nvCxnSpPr>
          <p:cNvPr id="4" name="直接连接符 3"/>
          <p:cNvCxnSpPr/>
          <p:nvPr/>
        </p:nvCxnSpPr>
        <p:spPr>
          <a:xfrm>
            <a:off x="1063471" y="2866290"/>
            <a:ext cx="65674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íšľíde"/>
          <p:cNvSpPr/>
          <p:nvPr/>
        </p:nvSpPr>
        <p:spPr>
          <a:xfrm>
            <a:off x="1418407" y="2594774"/>
            <a:ext cx="543029" cy="54303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Q1</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 name="íŝ1ïḓe"/>
          <p:cNvSpPr/>
          <p:nvPr/>
        </p:nvSpPr>
        <p:spPr>
          <a:xfrm>
            <a:off x="3191221" y="2594774"/>
            <a:ext cx="543029" cy="54303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Q2</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iSlïḑé"/>
          <p:cNvSpPr/>
          <p:nvPr/>
        </p:nvSpPr>
        <p:spPr>
          <a:xfrm>
            <a:off x="4964035" y="2594774"/>
            <a:ext cx="543029" cy="54303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Q3</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9" name="iṣ1iḓê"/>
          <p:cNvSpPr/>
          <p:nvPr/>
        </p:nvSpPr>
        <p:spPr>
          <a:xfrm>
            <a:off x="6736849" y="2594774"/>
            <a:ext cx="543029" cy="543033"/>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Q4</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cxnSp>
        <p:nvCxnSpPr>
          <p:cNvPr id="10" name="直接连接符 9"/>
          <p:cNvCxnSpPr/>
          <p:nvPr/>
        </p:nvCxnSpPr>
        <p:spPr>
          <a:xfrm>
            <a:off x="2519056"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317479"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5903"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974371" y="3254923"/>
            <a:ext cx="1436222" cy="860425"/>
          </a:xfrm>
          <a:prstGeom prst="rect">
            <a:avLst/>
          </a:prstGeom>
        </p:spPr>
        <p:txBody>
          <a:bodyPr wrap="square">
            <a:spAutoFit/>
          </a:bodyPr>
          <a:lstStyle/>
          <a:p>
            <a:pPr algn="ctr">
              <a:lnSpc>
                <a:spcPct val="125000"/>
              </a:lnSpc>
            </a:pPr>
            <a:r>
              <a:rPr lang="zh-CN" altLang="en-US" sz="2000" dirty="0">
                <a:solidFill>
                  <a:schemeClr val="tx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获取信息的功能</a:t>
            </a:r>
            <a:endParaRPr lang="zh-CN" altLang="en-US" sz="2000" dirty="0">
              <a:solidFill>
                <a:schemeClr val="tx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2" name="矩形 201"/>
          <p:cNvSpPr/>
          <p:nvPr/>
        </p:nvSpPr>
        <p:spPr>
          <a:xfrm>
            <a:off x="2738835"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认识自我的功能</a:t>
            </a:r>
            <a:endPar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3" name="矩形 202"/>
          <p:cNvSpPr/>
          <p:nvPr/>
        </p:nvSpPr>
        <p:spPr>
          <a:xfrm>
            <a:off x="4517389"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心理保健功能</a:t>
            </a:r>
            <a:endParaRPr lang="zh-CN" altLang="en-US" sz="12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4" name="矩形 203"/>
          <p:cNvSpPr/>
          <p:nvPr/>
        </p:nvSpPr>
        <p:spPr>
          <a:xfrm>
            <a:off x="6290252"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个性发展功能</a:t>
            </a:r>
            <a:endPar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1"/>
                                        </p:tgtEl>
                                        <p:attrNameLst>
                                          <p:attrName>style.visibility</p:attrName>
                                        </p:attrNameLst>
                                      </p:cBhvr>
                                      <p:to>
                                        <p:strVal val="visible"/>
                                      </p:to>
                                    </p:set>
                                    <p:anim calcmode="lin" valueType="num">
                                      <p:cBhvr>
                                        <p:cTn id="11" dur="500" fill="hold"/>
                                        <p:tgtEl>
                                          <p:spTgt spid="201"/>
                                        </p:tgtEl>
                                        <p:attrNameLst>
                                          <p:attrName>ppt_w</p:attrName>
                                        </p:attrNameLst>
                                      </p:cBhvr>
                                      <p:tavLst>
                                        <p:tav tm="0">
                                          <p:val>
                                            <p:fltVal val="0"/>
                                          </p:val>
                                        </p:tav>
                                        <p:tav tm="100000">
                                          <p:val>
                                            <p:strVal val="#ppt_w"/>
                                          </p:val>
                                        </p:tav>
                                      </p:tavLst>
                                    </p:anim>
                                    <p:anim calcmode="lin" valueType="num">
                                      <p:cBhvr>
                                        <p:cTn id="12" dur="500" fill="hold"/>
                                        <p:tgtEl>
                                          <p:spTgt spid="201"/>
                                        </p:tgtEl>
                                        <p:attrNameLst>
                                          <p:attrName>ppt_h</p:attrName>
                                        </p:attrNameLst>
                                      </p:cBhvr>
                                      <p:tavLst>
                                        <p:tav tm="0">
                                          <p:val>
                                            <p:fltVal val="0"/>
                                          </p:val>
                                        </p:tav>
                                        <p:tav tm="100000">
                                          <p:val>
                                            <p:strVal val="#ppt_h"/>
                                          </p:val>
                                        </p:tav>
                                      </p:tavLst>
                                    </p:anim>
                                    <p:animEffect transition="in" filter="fade">
                                      <p:cBhvr>
                                        <p:cTn id="13" dur="500"/>
                                        <p:tgtEl>
                                          <p:spTgt spid="20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02"/>
                                        </p:tgtEl>
                                        <p:attrNameLst>
                                          <p:attrName>style.visibility</p:attrName>
                                        </p:attrNameLst>
                                      </p:cBhvr>
                                      <p:to>
                                        <p:strVal val="visible"/>
                                      </p:to>
                                    </p:set>
                                    <p:anim calcmode="lin" valueType="num">
                                      <p:cBhvr>
                                        <p:cTn id="17" dur="500" fill="hold"/>
                                        <p:tgtEl>
                                          <p:spTgt spid="202"/>
                                        </p:tgtEl>
                                        <p:attrNameLst>
                                          <p:attrName>ppt_w</p:attrName>
                                        </p:attrNameLst>
                                      </p:cBhvr>
                                      <p:tavLst>
                                        <p:tav tm="0">
                                          <p:val>
                                            <p:fltVal val="0"/>
                                          </p:val>
                                        </p:tav>
                                        <p:tav tm="100000">
                                          <p:val>
                                            <p:strVal val="#ppt_w"/>
                                          </p:val>
                                        </p:tav>
                                      </p:tavLst>
                                    </p:anim>
                                    <p:anim calcmode="lin" valueType="num">
                                      <p:cBhvr>
                                        <p:cTn id="18" dur="500" fill="hold"/>
                                        <p:tgtEl>
                                          <p:spTgt spid="202"/>
                                        </p:tgtEl>
                                        <p:attrNameLst>
                                          <p:attrName>ppt_h</p:attrName>
                                        </p:attrNameLst>
                                      </p:cBhvr>
                                      <p:tavLst>
                                        <p:tav tm="0">
                                          <p:val>
                                            <p:fltVal val="0"/>
                                          </p:val>
                                        </p:tav>
                                        <p:tav tm="100000">
                                          <p:val>
                                            <p:strVal val="#ppt_h"/>
                                          </p:val>
                                        </p:tav>
                                      </p:tavLst>
                                    </p:anim>
                                    <p:animEffect transition="in" filter="fade">
                                      <p:cBhvr>
                                        <p:cTn id="19" dur="500"/>
                                        <p:tgtEl>
                                          <p:spTgt spid="20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03"/>
                                        </p:tgtEl>
                                        <p:attrNameLst>
                                          <p:attrName>style.visibility</p:attrName>
                                        </p:attrNameLst>
                                      </p:cBhvr>
                                      <p:to>
                                        <p:strVal val="visible"/>
                                      </p:to>
                                    </p:set>
                                    <p:anim calcmode="lin" valueType="num">
                                      <p:cBhvr>
                                        <p:cTn id="23" dur="500" fill="hold"/>
                                        <p:tgtEl>
                                          <p:spTgt spid="203"/>
                                        </p:tgtEl>
                                        <p:attrNameLst>
                                          <p:attrName>ppt_w</p:attrName>
                                        </p:attrNameLst>
                                      </p:cBhvr>
                                      <p:tavLst>
                                        <p:tav tm="0">
                                          <p:val>
                                            <p:fltVal val="0"/>
                                          </p:val>
                                        </p:tav>
                                        <p:tav tm="100000">
                                          <p:val>
                                            <p:strVal val="#ppt_w"/>
                                          </p:val>
                                        </p:tav>
                                      </p:tavLst>
                                    </p:anim>
                                    <p:anim calcmode="lin" valueType="num">
                                      <p:cBhvr>
                                        <p:cTn id="24" dur="500" fill="hold"/>
                                        <p:tgtEl>
                                          <p:spTgt spid="203"/>
                                        </p:tgtEl>
                                        <p:attrNameLst>
                                          <p:attrName>ppt_h</p:attrName>
                                        </p:attrNameLst>
                                      </p:cBhvr>
                                      <p:tavLst>
                                        <p:tav tm="0">
                                          <p:val>
                                            <p:fltVal val="0"/>
                                          </p:val>
                                        </p:tav>
                                        <p:tav tm="100000">
                                          <p:val>
                                            <p:strVal val="#ppt_h"/>
                                          </p:val>
                                        </p:tav>
                                      </p:tavLst>
                                    </p:anim>
                                    <p:animEffect transition="in" filter="fade">
                                      <p:cBhvr>
                                        <p:cTn id="25" dur="500"/>
                                        <p:tgtEl>
                                          <p:spTgt spid="203"/>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04"/>
                                        </p:tgtEl>
                                        <p:attrNameLst>
                                          <p:attrName>style.visibility</p:attrName>
                                        </p:attrNameLst>
                                      </p:cBhvr>
                                      <p:to>
                                        <p:strVal val="visible"/>
                                      </p:to>
                                    </p:set>
                                    <p:anim calcmode="lin" valueType="num">
                                      <p:cBhvr>
                                        <p:cTn id="29" dur="500" fill="hold"/>
                                        <p:tgtEl>
                                          <p:spTgt spid="204"/>
                                        </p:tgtEl>
                                        <p:attrNameLst>
                                          <p:attrName>ppt_w</p:attrName>
                                        </p:attrNameLst>
                                      </p:cBhvr>
                                      <p:tavLst>
                                        <p:tav tm="0">
                                          <p:val>
                                            <p:fltVal val="0"/>
                                          </p:val>
                                        </p:tav>
                                        <p:tav tm="100000">
                                          <p:val>
                                            <p:strVal val="#ppt_w"/>
                                          </p:val>
                                        </p:tav>
                                      </p:tavLst>
                                    </p:anim>
                                    <p:anim calcmode="lin" valueType="num">
                                      <p:cBhvr>
                                        <p:cTn id="30" dur="500" fill="hold"/>
                                        <p:tgtEl>
                                          <p:spTgt spid="204"/>
                                        </p:tgtEl>
                                        <p:attrNameLst>
                                          <p:attrName>ppt_h</p:attrName>
                                        </p:attrNameLst>
                                      </p:cBhvr>
                                      <p:tavLst>
                                        <p:tav tm="0">
                                          <p:val>
                                            <p:fltVal val="0"/>
                                          </p:val>
                                        </p:tav>
                                        <p:tav tm="100000">
                                          <p:val>
                                            <p:strVal val="#ppt_h"/>
                                          </p:val>
                                        </p:tav>
                                      </p:tavLst>
                                    </p:anim>
                                    <p:animEffect transition="in" filter="fade">
                                      <p:cBhvr>
                                        <p:cTn id="31"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3" grpId="0"/>
      <p:bldP spid="2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二、人际交往的类型</a:t>
            </a:r>
            <a:endPar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KSO_Shape"/>
          <p:cNvSpPr>
            <a:spLocks noChangeAspect="1"/>
          </p:cNvSpPr>
          <p:nvPr/>
        </p:nvSpPr>
        <p:spPr>
          <a:xfrm>
            <a:off x="3268345" y="1440180"/>
            <a:ext cx="159385" cy="10287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grpSp>
        <p:nvGrpSpPr>
          <p:cNvPr id="54" name="Group 26"/>
          <p:cNvGrpSpPr/>
          <p:nvPr/>
        </p:nvGrpSpPr>
        <p:grpSpPr bwMode="auto">
          <a:xfrm>
            <a:off x="628650" y="2367915"/>
            <a:ext cx="984885" cy="983615"/>
            <a:chOff x="0" y="0"/>
            <a:chExt cx="391587" cy="385335"/>
          </a:xfrm>
          <a:solidFill>
            <a:schemeClr val="bg1"/>
          </a:solidFill>
        </p:grpSpPr>
        <p:sp>
          <p:nvSpPr>
            <p:cNvPr id="55" name="AutoShape 27"/>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6" name="AutoShape 28"/>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7" name="AutoShape 29"/>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70"/>
                    <a:pt x="8100" y="20170"/>
                  </a:cubicBezTo>
                  <a:cubicBezTo>
                    <a:pt x="8100" y="20170"/>
                    <a:pt x="8775" y="20170"/>
                    <a:pt x="8775" y="20170"/>
                  </a:cubicBezTo>
                  <a:cubicBezTo>
                    <a:pt x="9450" y="2017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70"/>
                  </a:cubicBezTo>
                  <a:cubicBezTo>
                    <a:pt x="17550" y="2017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8" name="AutoShape 30"/>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70"/>
                    <a:pt x="3375" y="2017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70"/>
                    <a:pt x="12150" y="20170"/>
                  </a:cubicBezTo>
                  <a:cubicBezTo>
                    <a:pt x="12150" y="20170"/>
                    <a:pt x="12825" y="20170"/>
                    <a:pt x="12825" y="20170"/>
                  </a:cubicBezTo>
                  <a:cubicBezTo>
                    <a:pt x="14175" y="2017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9" name="AutoShape 31"/>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0" name="AutoShape 32"/>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1" name="AutoShape 33"/>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2" name="AutoShape 34"/>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3" name="AutoShape 35"/>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7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7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4" name="AutoShape 36"/>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70"/>
                    <a:pt x="20250" y="21600"/>
                    <a:pt x="18900" y="21600"/>
                  </a:cubicBezTo>
                  <a:cubicBezTo>
                    <a:pt x="2700" y="21600"/>
                    <a:pt x="2700" y="21600"/>
                    <a:pt x="2700" y="21600"/>
                  </a:cubicBezTo>
                  <a:cubicBezTo>
                    <a:pt x="2025" y="21600"/>
                    <a:pt x="675" y="20879"/>
                    <a:pt x="675" y="20879"/>
                  </a:cubicBezTo>
                  <a:cubicBezTo>
                    <a:pt x="0" y="2017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5" name="AutoShape 37"/>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6" name="AutoShape 38"/>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7" name="AutoShape 39"/>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8" name="AutoShape 40"/>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9" name="AutoShape 41"/>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70" name="AutoShape 42"/>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grpSp>
      <p:grpSp>
        <p:nvGrpSpPr>
          <p:cNvPr id="5" name="Group 1"/>
          <p:cNvGrpSpPr/>
          <p:nvPr>
            <p:custDataLst>
              <p:tags r:id="rId1"/>
            </p:custDataLst>
          </p:nvPr>
        </p:nvGrpSpPr>
        <p:grpSpPr>
          <a:xfrm>
            <a:off x="4021232" y="1624813"/>
            <a:ext cx="4149541" cy="3608376"/>
            <a:chOff x="657949" y="1626853"/>
            <a:chExt cx="4151457" cy="3610043"/>
          </a:xfrm>
        </p:grpSpPr>
        <p:grpSp>
          <p:nvGrpSpPr>
            <p:cNvPr id="32" name="Group 2"/>
            <p:cNvGrpSpPr/>
            <p:nvPr/>
          </p:nvGrpSpPr>
          <p:grpSpPr>
            <a:xfrm>
              <a:off x="1389463" y="1626853"/>
              <a:ext cx="1316724" cy="1462095"/>
              <a:chOff x="1389463" y="1569703"/>
              <a:chExt cx="1316724" cy="1462095"/>
            </a:xfrm>
          </p:grpSpPr>
          <p:grpSp>
            <p:nvGrpSpPr>
              <p:cNvPr id="6" name="Group 29"/>
              <p:cNvGrpSpPr/>
              <p:nvPr/>
            </p:nvGrpSpPr>
            <p:grpSpPr>
              <a:xfrm>
                <a:off x="1389463" y="1569703"/>
                <a:ext cx="1316724" cy="1462095"/>
                <a:chOff x="1044013" y="942906"/>
                <a:chExt cx="1316724" cy="1462095"/>
              </a:xfrm>
              <a:solidFill>
                <a:schemeClr val="accent1"/>
              </a:solidFill>
            </p:grpSpPr>
            <p:sp>
              <p:nvSpPr>
                <p:cNvPr id="7" name="Freeform: Shape 31"/>
                <p:cNvSpPr/>
                <p:nvPr>
                  <p:custDataLst>
                    <p:tags r:id="rId2"/>
                  </p:custDataLst>
                </p:nvPr>
              </p:nvSpPr>
              <p:spPr bwMode="auto">
                <a:xfrm>
                  <a:off x="1235045" y="942906"/>
                  <a:ext cx="872225" cy="944911"/>
                </a:xfrm>
                <a:custGeom>
                  <a:avLst/>
                  <a:gdLst>
                    <a:gd name="T0" fmla="*/ 1038 w 4126"/>
                    <a:gd name="T1" fmla="*/ 4471 h 4472"/>
                    <a:gd name="T2" fmla="*/ 1038 w 4126"/>
                    <a:gd name="T3" fmla="*/ 4471 h 4472"/>
                    <a:gd name="T4" fmla="*/ 532 w 4126"/>
                    <a:gd name="T5" fmla="*/ 3593 h 4472"/>
                    <a:gd name="T6" fmla="*/ 319 w 4126"/>
                    <a:gd name="T7" fmla="*/ 3699 h 4472"/>
                    <a:gd name="T8" fmla="*/ 26 w 4126"/>
                    <a:gd name="T9" fmla="*/ 3486 h 4472"/>
                    <a:gd name="T10" fmla="*/ 452 w 4126"/>
                    <a:gd name="T11" fmla="*/ 265 h 4472"/>
                    <a:gd name="T12" fmla="*/ 798 w 4126"/>
                    <a:gd name="T13" fmla="*/ 52 h 4472"/>
                    <a:gd name="T14" fmla="*/ 3779 w 4126"/>
                    <a:gd name="T15" fmla="*/ 1303 h 4472"/>
                    <a:gd name="T16" fmla="*/ 3832 w 4126"/>
                    <a:gd name="T17" fmla="*/ 1677 h 4472"/>
                    <a:gd name="T18" fmla="*/ 3619 w 4126"/>
                    <a:gd name="T19" fmla="*/ 1809 h 4472"/>
                    <a:gd name="T20" fmla="*/ 4125 w 4126"/>
                    <a:gd name="T21" fmla="*/ 2687 h 4472"/>
                    <a:gd name="T22" fmla="*/ 1038 w 4126"/>
                    <a:gd name="T23" fmla="*/ 4471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1038" y="4471"/>
                      </a:moveTo>
                      <a:lnTo>
                        <a:pt x="1038" y="4471"/>
                      </a:lnTo>
                      <a:cubicBezTo>
                        <a:pt x="532" y="3593"/>
                        <a:pt x="532" y="3593"/>
                        <a:pt x="532" y="3593"/>
                      </a:cubicBezTo>
                      <a:cubicBezTo>
                        <a:pt x="319" y="3699"/>
                        <a:pt x="319" y="3699"/>
                        <a:pt x="319" y="3699"/>
                      </a:cubicBezTo>
                      <a:cubicBezTo>
                        <a:pt x="159" y="3806"/>
                        <a:pt x="0" y="3672"/>
                        <a:pt x="26" y="3486"/>
                      </a:cubicBezTo>
                      <a:cubicBezTo>
                        <a:pt x="452" y="265"/>
                        <a:pt x="452" y="265"/>
                        <a:pt x="452" y="265"/>
                      </a:cubicBezTo>
                      <a:cubicBezTo>
                        <a:pt x="478" y="80"/>
                        <a:pt x="611" y="0"/>
                        <a:pt x="798" y="52"/>
                      </a:cubicBezTo>
                      <a:cubicBezTo>
                        <a:pt x="3779" y="1303"/>
                        <a:pt x="3779" y="1303"/>
                        <a:pt x="3779" y="1303"/>
                      </a:cubicBezTo>
                      <a:cubicBezTo>
                        <a:pt x="3965" y="1384"/>
                        <a:pt x="3991" y="1596"/>
                        <a:pt x="3832" y="1677"/>
                      </a:cubicBezTo>
                      <a:cubicBezTo>
                        <a:pt x="3619" y="1809"/>
                        <a:pt x="3619" y="1809"/>
                        <a:pt x="3619" y="1809"/>
                      </a:cubicBezTo>
                      <a:cubicBezTo>
                        <a:pt x="4125" y="2687"/>
                        <a:pt x="4125" y="2687"/>
                        <a:pt x="4125" y="2687"/>
                      </a:cubicBezTo>
                      <a:cubicBezTo>
                        <a:pt x="3087" y="3273"/>
                        <a:pt x="2075" y="3858"/>
                        <a:pt x="1038" y="4471"/>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13" name="Freeform: Shape 32"/>
                <p:cNvSpPr/>
                <p:nvPr>
                  <p:custDataLst>
                    <p:tags r:id="rId3"/>
                  </p:custDataLst>
                </p:nvPr>
              </p:nvSpPr>
              <p:spPr bwMode="auto">
                <a:xfrm>
                  <a:off x="1044013" y="1184259"/>
                  <a:ext cx="1316724" cy="1220742"/>
                </a:xfrm>
                <a:custGeom>
                  <a:avLst/>
                  <a:gdLst>
                    <a:gd name="T0" fmla="*/ 0 w 6230"/>
                    <a:gd name="T1" fmla="*/ 3593 h 5776"/>
                    <a:gd name="T2" fmla="*/ 6229 w 6230"/>
                    <a:gd name="T3" fmla="*/ 0 h 5776"/>
                    <a:gd name="T4" fmla="*/ 6229 w 6230"/>
                    <a:gd name="T5" fmla="*/ 4338 h 5776"/>
                    <a:gd name="T6" fmla="*/ 3780 w 6230"/>
                    <a:gd name="T7" fmla="*/ 5775 h 5776"/>
                    <a:gd name="T8" fmla="*/ 0 w 6230"/>
                    <a:gd name="T9" fmla="*/ 3593 h 5776"/>
                  </a:gdLst>
                  <a:ahLst/>
                  <a:cxnLst>
                    <a:cxn ang="0">
                      <a:pos x="T0" y="T1"/>
                    </a:cxn>
                    <a:cxn ang="0">
                      <a:pos x="T2" y="T3"/>
                    </a:cxn>
                    <a:cxn ang="0">
                      <a:pos x="T4" y="T5"/>
                    </a:cxn>
                    <a:cxn ang="0">
                      <a:pos x="T6" y="T7"/>
                    </a:cxn>
                    <a:cxn ang="0">
                      <a:pos x="T8" y="T9"/>
                    </a:cxn>
                  </a:cxnLst>
                  <a:rect l="0" t="0" r="r" b="b"/>
                  <a:pathLst>
                    <a:path w="6230" h="5776">
                      <a:moveTo>
                        <a:pt x="0" y="3593"/>
                      </a:moveTo>
                      <a:lnTo>
                        <a:pt x="6229" y="0"/>
                      </a:lnTo>
                      <a:lnTo>
                        <a:pt x="6229" y="4338"/>
                      </a:lnTo>
                      <a:lnTo>
                        <a:pt x="3780" y="5775"/>
                      </a:lnTo>
                      <a:lnTo>
                        <a:pt x="0" y="3593"/>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14" name="Rectangle 30"/>
              <p:cNvSpPr/>
              <p:nvPr>
                <p:custDataLst>
                  <p:tags r:id="rId4"/>
                </p:custDataLst>
              </p:nvPr>
            </p:nvSpPr>
            <p:spPr>
              <a:xfrm rot="3300000">
                <a:off x="1468239" y="2091279"/>
                <a:ext cx="1133999" cy="536823"/>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志同道合型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3" name="Group 3"/>
            <p:cNvGrpSpPr/>
            <p:nvPr/>
          </p:nvGrpSpPr>
          <p:grpSpPr>
            <a:xfrm>
              <a:off x="657949" y="2672405"/>
              <a:ext cx="1502165" cy="1518939"/>
              <a:chOff x="657949" y="2615255"/>
              <a:chExt cx="1502165" cy="1518939"/>
            </a:xfrm>
          </p:grpSpPr>
          <p:grpSp>
            <p:nvGrpSpPr>
              <p:cNvPr id="15" name="Group 25"/>
              <p:cNvGrpSpPr/>
              <p:nvPr/>
            </p:nvGrpSpPr>
            <p:grpSpPr>
              <a:xfrm>
                <a:off x="657949" y="2615255"/>
                <a:ext cx="1502165" cy="1518939"/>
                <a:chOff x="657949" y="2615255"/>
                <a:chExt cx="1502165" cy="1518939"/>
              </a:xfrm>
            </p:grpSpPr>
            <p:sp>
              <p:nvSpPr>
                <p:cNvPr id="16" name="Freeform: Shape 27"/>
                <p:cNvSpPr/>
                <p:nvPr>
                  <p:custDataLst>
                    <p:tags r:id="rId5"/>
                  </p:custDataLst>
                </p:nvPr>
              </p:nvSpPr>
              <p:spPr bwMode="auto">
                <a:xfrm>
                  <a:off x="657949" y="2891087"/>
                  <a:ext cx="861043" cy="967275"/>
                </a:xfrm>
                <a:custGeom>
                  <a:avLst/>
                  <a:gdLst>
                    <a:gd name="T0" fmla="*/ 4072 w 4073"/>
                    <a:gd name="T1" fmla="*/ 4071 h 4578"/>
                    <a:gd name="T2" fmla="*/ 4072 w 4073"/>
                    <a:gd name="T3" fmla="*/ 4071 h 4578"/>
                    <a:gd name="T4" fmla="*/ 3061 w 4073"/>
                    <a:gd name="T5" fmla="*/ 4071 h 4578"/>
                    <a:gd name="T6" fmla="*/ 3061 w 4073"/>
                    <a:gd name="T7" fmla="*/ 4310 h 4578"/>
                    <a:gd name="T8" fmla="*/ 2714 w 4073"/>
                    <a:gd name="T9" fmla="*/ 4470 h 4578"/>
                    <a:gd name="T10" fmla="*/ 159 w 4073"/>
                    <a:gd name="T11" fmla="*/ 2500 h 4578"/>
                    <a:gd name="T12" fmla="*/ 159 w 4073"/>
                    <a:gd name="T13" fmla="*/ 2076 h 4578"/>
                    <a:gd name="T14" fmla="*/ 2714 w 4073"/>
                    <a:gd name="T15" fmla="*/ 107 h 4578"/>
                    <a:gd name="T16" fmla="*/ 3061 w 4073"/>
                    <a:gd name="T17" fmla="*/ 266 h 4578"/>
                    <a:gd name="T18" fmla="*/ 3061 w 4073"/>
                    <a:gd name="T19" fmla="*/ 505 h 4578"/>
                    <a:gd name="T20" fmla="*/ 4072 w 4073"/>
                    <a:gd name="T21" fmla="*/ 505 h 4578"/>
                    <a:gd name="T22" fmla="*/ 4072 w 4073"/>
                    <a:gd name="T23" fmla="*/ 4071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4072" y="4071"/>
                      </a:moveTo>
                      <a:lnTo>
                        <a:pt x="4072" y="4071"/>
                      </a:lnTo>
                      <a:cubicBezTo>
                        <a:pt x="3061" y="4071"/>
                        <a:pt x="3061" y="4071"/>
                        <a:pt x="3061" y="4071"/>
                      </a:cubicBezTo>
                      <a:cubicBezTo>
                        <a:pt x="3061" y="4310"/>
                        <a:pt x="3061" y="4310"/>
                        <a:pt x="3061" y="4310"/>
                      </a:cubicBezTo>
                      <a:cubicBezTo>
                        <a:pt x="3061" y="4497"/>
                        <a:pt x="2874" y="4577"/>
                        <a:pt x="2714" y="4470"/>
                      </a:cubicBezTo>
                      <a:cubicBezTo>
                        <a:pt x="159" y="2500"/>
                        <a:pt x="159" y="2500"/>
                        <a:pt x="159" y="2500"/>
                      </a:cubicBezTo>
                      <a:cubicBezTo>
                        <a:pt x="0" y="2368"/>
                        <a:pt x="0" y="2209"/>
                        <a:pt x="159" y="2076"/>
                      </a:cubicBezTo>
                      <a:cubicBezTo>
                        <a:pt x="2714" y="107"/>
                        <a:pt x="2714" y="107"/>
                        <a:pt x="2714" y="107"/>
                      </a:cubicBezTo>
                      <a:cubicBezTo>
                        <a:pt x="2874" y="0"/>
                        <a:pt x="3061" y="79"/>
                        <a:pt x="3061" y="266"/>
                      </a:cubicBezTo>
                      <a:cubicBezTo>
                        <a:pt x="3061" y="505"/>
                        <a:pt x="3061" y="505"/>
                        <a:pt x="3061" y="505"/>
                      </a:cubicBezTo>
                      <a:cubicBezTo>
                        <a:pt x="4072" y="505"/>
                        <a:pt x="4072" y="505"/>
                        <a:pt x="4072" y="505"/>
                      </a:cubicBezTo>
                      <a:cubicBezTo>
                        <a:pt x="4072" y="1703"/>
                        <a:pt x="4072" y="2874"/>
                        <a:pt x="4072" y="4071"/>
                      </a:cubicBezTo>
                    </a:path>
                  </a:pathLst>
                </a:custGeom>
                <a:solidFill>
                  <a:schemeClr val="accent3"/>
                </a:solid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17" name="Freeform: Shape 28"/>
                <p:cNvSpPr/>
                <p:nvPr>
                  <p:custDataLst>
                    <p:tags r:id="rId6"/>
                  </p:custDataLst>
                </p:nvPr>
              </p:nvSpPr>
              <p:spPr bwMode="auto">
                <a:xfrm>
                  <a:off x="1367098" y="2615255"/>
                  <a:ext cx="793016" cy="1518939"/>
                </a:xfrm>
                <a:custGeom>
                  <a:avLst/>
                  <a:gdLst>
                    <a:gd name="T0" fmla="*/ 0 w 3754"/>
                    <a:gd name="T1" fmla="*/ 7186 h 7187"/>
                    <a:gd name="T2" fmla="*/ 0 w 3754"/>
                    <a:gd name="T3" fmla="*/ 0 h 7187"/>
                    <a:gd name="T4" fmla="*/ 3753 w 3754"/>
                    <a:gd name="T5" fmla="*/ 2183 h 7187"/>
                    <a:gd name="T6" fmla="*/ 3753 w 3754"/>
                    <a:gd name="T7" fmla="*/ 5003 h 7187"/>
                    <a:gd name="T8" fmla="*/ 0 w 3754"/>
                    <a:gd name="T9" fmla="*/ 7186 h 7187"/>
                  </a:gdLst>
                  <a:ahLst/>
                  <a:cxnLst>
                    <a:cxn ang="0">
                      <a:pos x="T0" y="T1"/>
                    </a:cxn>
                    <a:cxn ang="0">
                      <a:pos x="T2" y="T3"/>
                    </a:cxn>
                    <a:cxn ang="0">
                      <a:pos x="T4" y="T5"/>
                    </a:cxn>
                    <a:cxn ang="0">
                      <a:pos x="T6" y="T7"/>
                    </a:cxn>
                    <a:cxn ang="0">
                      <a:pos x="T8" y="T9"/>
                    </a:cxn>
                  </a:cxnLst>
                  <a:rect l="0" t="0" r="r" b="b"/>
                  <a:pathLst>
                    <a:path w="3754" h="7187">
                      <a:moveTo>
                        <a:pt x="0" y="7186"/>
                      </a:moveTo>
                      <a:lnTo>
                        <a:pt x="0" y="0"/>
                      </a:lnTo>
                      <a:lnTo>
                        <a:pt x="3753" y="2183"/>
                      </a:lnTo>
                      <a:lnTo>
                        <a:pt x="3753" y="5003"/>
                      </a:lnTo>
                      <a:lnTo>
                        <a:pt x="0" y="7186"/>
                      </a:lnTo>
                    </a:path>
                  </a:pathLst>
                </a:custGeom>
                <a:solidFill>
                  <a:schemeClr val="accent3"/>
                </a:solid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18" name="Rectangle 26"/>
              <p:cNvSpPr/>
              <p:nvPr>
                <p:custDataLst>
                  <p:tags r:id="rId7"/>
                </p:custDataLst>
              </p:nvPr>
            </p:nvSpPr>
            <p:spPr>
              <a:xfrm>
                <a:off x="883478" y="3216243"/>
                <a:ext cx="1137810"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情感依附型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4" name="Group 4"/>
            <p:cNvGrpSpPr/>
            <p:nvPr/>
          </p:nvGrpSpPr>
          <p:grpSpPr>
            <a:xfrm>
              <a:off x="1389463" y="3774800"/>
              <a:ext cx="1316724" cy="1462096"/>
              <a:chOff x="1389463" y="3717650"/>
              <a:chExt cx="1316724" cy="1462096"/>
            </a:xfrm>
          </p:grpSpPr>
          <p:grpSp>
            <p:nvGrpSpPr>
              <p:cNvPr id="51" name="Group 21"/>
              <p:cNvGrpSpPr/>
              <p:nvPr/>
            </p:nvGrpSpPr>
            <p:grpSpPr>
              <a:xfrm>
                <a:off x="1389463" y="3717650"/>
                <a:ext cx="1316724" cy="1462096"/>
                <a:chOff x="1044013" y="3090853"/>
                <a:chExt cx="1316724" cy="1462096"/>
              </a:xfrm>
              <a:solidFill>
                <a:schemeClr val="accent5"/>
              </a:solidFill>
            </p:grpSpPr>
            <p:sp>
              <p:nvSpPr>
                <p:cNvPr id="19" name="Freeform: Shape 23"/>
                <p:cNvSpPr/>
                <p:nvPr>
                  <p:custDataLst>
                    <p:tags r:id="rId8"/>
                  </p:custDataLst>
                </p:nvPr>
              </p:nvSpPr>
              <p:spPr bwMode="auto">
                <a:xfrm>
                  <a:off x="1235045" y="3608038"/>
                  <a:ext cx="872225" cy="944911"/>
                </a:xfrm>
                <a:custGeom>
                  <a:avLst/>
                  <a:gdLst>
                    <a:gd name="T0" fmla="*/ 4125 w 4126"/>
                    <a:gd name="T1" fmla="*/ 1784 h 4473"/>
                    <a:gd name="T2" fmla="*/ 4125 w 4126"/>
                    <a:gd name="T3" fmla="*/ 1784 h 4473"/>
                    <a:gd name="T4" fmla="*/ 3619 w 4126"/>
                    <a:gd name="T5" fmla="*/ 2662 h 4473"/>
                    <a:gd name="T6" fmla="*/ 3832 w 4126"/>
                    <a:gd name="T7" fmla="*/ 2795 h 4473"/>
                    <a:gd name="T8" fmla="*/ 3779 w 4126"/>
                    <a:gd name="T9" fmla="*/ 3168 h 4473"/>
                    <a:gd name="T10" fmla="*/ 798 w 4126"/>
                    <a:gd name="T11" fmla="*/ 4419 h 4473"/>
                    <a:gd name="T12" fmla="*/ 452 w 4126"/>
                    <a:gd name="T13" fmla="*/ 4206 h 4473"/>
                    <a:gd name="T14" fmla="*/ 26 w 4126"/>
                    <a:gd name="T15" fmla="*/ 986 h 4473"/>
                    <a:gd name="T16" fmla="*/ 319 w 4126"/>
                    <a:gd name="T17" fmla="*/ 773 h 4473"/>
                    <a:gd name="T18" fmla="*/ 532 w 4126"/>
                    <a:gd name="T19" fmla="*/ 879 h 4473"/>
                    <a:gd name="T20" fmla="*/ 1038 w 4126"/>
                    <a:gd name="T21" fmla="*/ 0 h 4473"/>
                    <a:gd name="T22" fmla="*/ 4125 w 4126"/>
                    <a:gd name="T23" fmla="*/ 1784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4125" y="1784"/>
                      </a:moveTo>
                      <a:lnTo>
                        <a:pt x="4125" y="1784"/>
                      </a:lnTo>
                      <a:cubicBezTo>
                        <a:pt x="3619" y="2662"/>
                        <a:pt x="3619" y="2662"/>
                        <a:pt x="3619" y="2662"/>
                      </a:cubicBezTo>
                      <a:cubicBezTo>
                        <a:pt x="3832" y="2795"/>
                        <a:pt x="3832" y="2795"/>
                        <a:pt x="3832" y="2795"/>
                      </a:cubicBezTo>
                      <a:cubicBezTo>
                        <a:pt x="3991" y="2875"/>
                        <a:pt x="3965" y="3088"/>
                        <a:pt x="3779" y="3168"/>
                      </a:cubicBezTo>
                      <a:cubicBezTo>
                        <a:pt x="798" y="4419"/>
                        <a:pt x="798" y="4419"/>
                        <a:pt x="798" y="4419"/>
                      </a:cubicBezTo>
                      <a:cubicBezTo>
                        <a:pt x="611" y="4472"/>
                        <a:pt x="478" y="4392"/>
                        <a:pt x="452" y="4206"/>
                      </a:cubicBezTo>
                      <a:cubicBezTo>
                        <a:pt x="26" y="986"/>
                        <a:pt x="26" y="986"/>
                        <a:pt x="26" y="986"/>
                      </a:cubicBezTo>
                      <a:cubicBezTo>
                        <a:pt x="0" y="799"/>
                        <a:pt x="159" y="666"/>
                        <a:pt x="319" y="773"/>
                      </a:cubicBezTo>
                      <a:cubicBezTo>
                        <a:pt x="532" y="879"/>
                        <a:pt x="532" y="879"/>
                        <a:pt x="532" y="879"/>
                      </a:cubicBezTo>
                      <a:cubicBezTo>
                        <a:pt x="1038" y="0"/>
                        <a:pt x="1038" y="0"/>
                        <a:pt x="1038" y="0"/>
                      </a:cubicBezTo>
                      <a:cubicBezTo>
                        <a:pt x="2075" y="613"/>
                        <a:pt x="3087" y="1199"/>
                        <a:pt x="4125" y="1784"/>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20" name="Freeform: Shape 24"/>
                <p:cNvSpPr/>
                <p:nvPr>
                  <p:custDataLst>
                    <p:tags r:id="rId9"/>
                  </p:custDataLst>
                </p:nvPr>
              </p:nvSpPr>
              <p:spPr bwMode="auto">
                <a:xfrm>
                  <a:off x="1044013" y="3090853"/>
                  <a:ext cx="1316724" cy="1220742"/>
                </a:xfrm>
                <a:custGeom>
                  <a:avLst/>
                  <a:gdLst>
                    <a:gd name="T0" fmla="*/ 6229 w 6230"/>
                    <a:gd name="T1" fmla="*/ 5776 h 5777"/>
                    <a:gd name="T2" fmla="*/ 0 w 6230"/>
                    <a:gd name="T3" fmla="*/ 2183 h 5777"/>
                    <a:gd name="T4" fmla="*/ 3780 w 6230"/>
                    <a:gd name="T5" fmla="*/ 0 h 5777"/>
                    <a:gd name="T6" fmla="*/ 6229 w 6230"/>
                    <a:gd name="T7" fmla="*/ 1437 h 5777"/>
                    <a:gd name="T8" fmla="*/ 6229 w 6230"/>
                    <a:gd name="T9" fmla="*/ 5776 h 5777"/>
                  </a:gdLst>
                  <a:ahLst/>
                  <a:cxnLst>
                    <a:cxn ang="0">
                      <a:pos x="T0" y="T1"/>
                    </a:cxn>
                    <a:cxn ang="0">
                      <a:pos x="T2" y="T3"/>
                    </a:cxn>
                    <a:cxn ang="0">
                      <a:pos x="T4" y="T5"/>
                    </a:cxn>
                    <a:cxn ang="0">
                      <a:pos x="T6" y="T7"/>
                    </a:cxn>
                    <a:cxn ang="0">
                      <a:pos x="T8" y="T9"/>
                    </a:cxn>
                  </a:cxnLst>
                  <a:rect l="0" t="0" r="r" b="b"/>
                  <a:pathLst>
                    <a:path w="6230" h="5777">
                      <a:moveTo>
                        <a:pt x="6229" y="5776"/>
                      </a:moveTo>
                      <a:lnTo>
                        <a:pt x="0" y="2183"/>
                      </a:lnTo>
                      <a:lnTo>
                        <a:pt x="3780" y="0"/>
                      </a:lnTo>
                      <a:lnTo>
                        <a:pt x="6229" y="1437"/>
                      </a:lnTo>
                      <a:lnTo>
                        <a:pt x="6229" y="5776"/>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52" name="Rectangle 22"/>
              <p:cNvSpPr/>
              <p:nvPr>
                <p:custDataLst>
                  <p:tags r:id="rId10"/>
                </p:custDataLst>
              </p:nvPr>
            </p:nvSpPr>
            <p:spPr>
              <a:xfrm rot="18300000">
                <a:off x="1381204" y="4295767"/>
                <a:ext cx="1258516"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自我中心型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5" name="Group 5"/>
            <p:cNvGrpSpPr/>
            <p:nvPr/>
          </p:nvGrpSpPr>
          <p:grpSpPr>
            <a:xfrm>
              <a:off x="2761168" y="3774800"/>
              <a:ext cx="1316724" cy="1462096"/>
              <a:chOff x="2761168" y="3717650"/>
              <a:chExt cx="1316724" cy="1462096"/>
            </a:xfrm>
          </p:grpSpPr>
          <p:grpSp>
            <p:nvGrpSpPr>
              <p:cNvPr id="47" name="Group 17"/>
              <p:cNvGrpSpPr/>
              <p:nvPr/>
            </p:nvGrpSpPr>
            <p:grpSpPr>
              <a:xfrm>
                <a:off x="2761168" y="3717650"/>
                <a:ext cx="1316724" cy="1462096"/>
                <a:chOff x="2415718" y="3090853"/>
                <a:chExt cx="1316724" cy="1462096"/>
              </a:xfrm>
              <a:solidFill>
                <a:schemeClr val="tx2"/>
              </a:solidFill>
            </p:grpSpPr>
            <p:sp>
              <p:nvSpPr>
                <p:cNvPr id="49" name="Freeform: Shape 19"/>
                <p:cNvSpPr/>
                <p:nvPr>
                  <p:custDataLst>
                    <p:tags r:id="rId11"/>
                  </p:custDataLst>
                </p:nvPr>
              </p:nvSpPr>
              <p:spPr bwMode="auto">
                <a:xfrm>
                  <a:off x="2669185" y="3608038"/>
                  <a:ext cx="872225" cy="944911"/>
                </a:xfrm>
                <a:custGeom>
                  <a:avLst/>
                  <a:gdLst>
                    <a:gd name="T0" fmla="*/ 3087 w 4126"/>
                    <a:gd name="T1" fmla="*/ 0 h 4473"/>
                    <a:gd name="T2" fmla="*/ 3087 w 4126"/>
                    <a:gd name="T3" fmla="*/ 0 h 4473"/>
                    <a:gd name="T4" fmla="*/ 3592 w 4126"/>
                    <a:gd name="T5" fmla="*/ 879 h 4473"/>
                    <a:gd name="T6" fmla="*/ 3805 w 4126"/>
                    <a:gd name="T7" fmla="*/ 773 h 4473"/>
                    <a:gd name="T8" fmla="*/ 4098 w 4126"/>
                    <a:gd name="T9" fmla="*/ 986 h 4473"/>
                    <a:gd name="T10" fmla="*/ 3672 w 4126"/>
                    <a:gd name="T11" fmla="*/ 4206 h 4473"/>
                    <a:gd name="T12" fmla="*/ 3327 w 4126"/>
                    <a:gd name="T13" fmla="*/ 4419 h 4473"/>
                    <a:gd name="T14" fmla="*/ 346 w 4126"/>
                    <a:gd name="T15" fmla="*/ 3168 h 4473"/>
                    <a:gd name="T16" fmla="*/ 292 w 4126"/>
                    <a:gd name="T17" fmla="*/ 2795 h 4473"/>
                    <a:gd name="T18" fmla="*/ 505 w 4126"/>
                    <a:gd name="T19" fmla="*/ 2662 h 4473"/>
                    <a:gd name="T20" fmla="*/ 0 w 4126"/>
                    <a:gd name="T21" fmla="*/ 1784 h 4473"/>
                    <a:gd name="T22" fmla="*/ 3087 w 4126"/>
                    <a:gd name="T23" fmla="*/ 0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3087" y="0"/>
                      </a:moveTo>
                      <a:lnTo>
                        <a:pt x="3087" y="0"/>
                      </a:lnTo>
                      <a:cubicBezTo>
                        <a:pt x="3592" y="879"/>
                        <a:pt x="3592" y="879"/>
                        <a:pt x="3592" y="879"/>
                      </a:cubicBezTo>
                      <a:cubicBezTo>
                        <a:pt x="3805" y="773"/>
                        <a:pt x="3805" y="773"/>
                        <a:pt x="3805" y="773"/>
                      </a:cubicBezTo>
                      <a:cubicBezTo>
                        <a:pt x="3965" y="666"/>
                        <a:pt x="4125" y="799"/>
                        <a:pt x="4098" y="986"/>
                      </a:cubicBezTo>
                      <a:cubicBezTo>
                        <a:pt x="3672" y="4206"/>
                        <a:pt x="3672" y="4206"/>
                        <a:pt x="3672" y="4206"/>
                      </a:cubicBezTo>
                      <a:cubicBezTo>
                        <a:pt x="3646" y="4392"/>
                        <a:pt x="3513" y="4472"/>
                        <a:pt x="3327" y="4419"/>
                      </a:cubicBezTo>
                      <a:cubicBezTo>
                        <a:pt x="346" y="3168"/>
                        <a:pt x="346" y="3168"/>
                        <a:pt x="346" y="3168"/>
                      </a:cubicBezTo>
                      <a:cubicBezTo>
                        <a:pt x="159" y="3088"/>
                        <a:pt x="133" y="2875"/>
                        <a:pt x="292" y="2795"/>
                      </a:cubicBezTo>
                      <a:cubicBezTo>
                        <a:pt x="505" y="2662"/>
                        <a:pt x="505" y="2662"/>
                        <a:pt x="505" y="2662"/>
                      </a:cubicBezTo>
                      <a:cubicBezTo>
                        <a:pt x="0" y="1784"/>
                        <a:pt x="0" y="1784"/>
                        <a:pt x="0" y="1784"/>
                      </a:cubicBezTo>
                      <a:cubicBezTo>
                        <a:pt x="1011" y="1199"/>
                        <a:pt x="2049" y="613"/>
                        <a:pt x="3087" y="0"/>
                      </a:cubicBezTo>
                    </a:path>
                  </a:pathLst>
                </a:custGeom>
                <a:solidFill>
                  <a:schemeClr val="accent6"/>
                </a:solid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50" name="Freeform: Shape 20"/>
                <p:cNvSpPr/>
                <p:nvPr>
                  <p:custDataLst>
                    <p:tags r:id="rId12"/>
                  </p:custDataLst>
                </p:nvPr>
              </p:nvSpPr>
              <p:spPr bwMode="auto">
                <a:xfrm>
                  <a:off x="2415718" y="3090853"/>
                  <a:ext cx="1316724" cy="1220742"/>
                </a:xfrm>
                <a:custGeom>
                  <a:avLst/>
                  <a:gdLst>
                    <a:gd name="T0" fmla="*/ 6229 w 6230"/>
                    <a:gd name="T1" fmla="*/ 2183 h 5777"/>
                    <a:gd name="T2" fmla="*/ 0 w 6230"/>
                    <a:gd name="T3" fmla="*/ 5776 h 5777"/>
                    <a:gd name="T4" fmla="*/ 0 w 6230"/>
                    <a:gd name="T5" fmla="*/ 1437 h 5777"/>
                    <a:gd name="T6" fmla="*/ 2449 w 6230"/>
                    <a:gd name="T7" fmla="*/ 0 h 5777"/>
                    <a:gd name="T8" fmla="*/ 6229 w 6230"/>
                    <a:gd name="T9" fmla="*/ 2183 h 5777"/>
                  </a:gdLst>
                  <a:ahLst/>
                  <a:cxnLst>
                    <a:cxn ang="0">
                      <a:pos x="T0" y="T1"/>
                    </a:cxn>
                    <a:cxn ang="0">
                      <a:pos x="T2" y="T3"/>
                    </a:cxn>
                    <a:cxn ang="0">
                      <a:pos x="T4" y="T5"/>
                    </a:cxn>
                    <a:cxn ang="0">
                      <a:pos x="T6" y="T7"/>
                    </a:cxn>
                    <a:cxn ang="0">
                      <a:pos x="T8" y="T9"/>
                    </a:cxn>
                  </a:cxnLst>
                  <a:rect l="0" t="0" r="r" b="b"/>
                  <a:pathLst>
                    <a:path w="6230" h="5777">
                      <a:moveTo>
                        <a:pt x="6229" y="2183"/>
                      </a:moveTo>
                      <a:lnTo>
                        <a:pt x="0" y="5776"/>
                      </a:lnTo>
                      <a:lnTo>
                        <a:pt x="0" y="1437"/>
                      </a:lnTo>
                      <a:lnTo>
                        <a:pt x="2449" y="0"/>
                      </a:lnTo>
                      <a:lnTo>
                        <a:pt x="6229" y="2183"/>
                      </a:lnTo>
                    </a:path>
                  </a:pathLst>
                </a:custGeom>
                <a:solidFill>
                  <a:schemeClr val="accent6"/>
                </a:solid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21" name="Rectangle 18"/>
              <p:cNvSpPr/>
              <p:nvPr>
                <p:custDataLst>
                  <p:tags r:id="rId13"/>
                </p:custDataLst>
              </p:nvPr>
            </p:nvSpPr>
            <p:spPr>
              <a:xfrm rot="3240000">
                <a:off x="2770697" y="4288143"/>
                <a:ext cx="1223575"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自我封闭型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6" name="Group 6"/>
            <p:cNvGrpSpPr/>
            <p:nvPr/>
          </p:nvGrpSpPr>
          <p:grpSpPr>
            <a:xfrm>
              <a:off x="3307240" y="2672405"/>
              <a:ext cx="1502166" cy="1518939"/>
              <a:chOff x="3307240" y="2615255"/>
              <a:chExt cx="1502166" cy="1518939"/>
            </a:xfrm>
          </p:grpSpPr>
          <p:grpSp>
            <p:nvGrpSpPr>
              <p:cNvPr id="23" name="Group 13"/>
              <p:cNvGrpSpPr/>
              <p:nvPr/>
            </p:nvGrpSpPr>
            <p:grpSpPr>
              <a:xfrm>
                <a:off x="3307240" y="2615255"/>
                <a:ext cx="1502166" cy="1518939"/>
                <a:chOff x="2961790" y="1988458"/>
                <a:chExt cx="1502166" cy="1518939"/>
              </a:xfrm>
              <a:solidFill>
                <a:schemeClr val="accent4"/>
              </a:solidFill>
            </p:grpSpPr>
            <p:sp>
              <p:nvSpPr>
                <p:cNvPr id="45" name="Freeform: Shape 15"/>
                <p:cNvSpPr/>
                <p:nvPr>
                  <p:custDataLst>
                    <p:tags r:id="rId14"/>
                  </p:custDataLst>
                </p:nvPr>
              </p:nvSpPr>
              <p:spPr bwMode="auto">
                <a:xfrm>
                  <a:off x="3602913" y="2264290"/>
                  <a:ext cx="861043" cy="967275"/>
                </a:xfrm>
                <a:custGeom>
                  <a:avLst/>
                  <a:gdLst>
                    <a:gd name="T0" fmla="*/ 0 w 4073"/>
                    <a:gd name="T1" fmla="*/ 505 h 4578"/>
                    <a:gd name="T2" fmla="*/ 0 w 4073"/>
                    <a:gd name="T3" fmla="*/ 505 h 4578"/>
                    <a:gd name="T4" fmla="*/ 1011 w 4073"/>
                    <a:gd name="T5" fmla="*/ 505 h 4578"/>
                    <a:gd name="T6" fmla="*/ 1011 w 4073"/>
                    <a:gd name="T7" fmla="*/ 266 h 4578"/>
                    <a:gd name="T8" fmla="*/ 1357 w 4073"/>
                    <a:gd name="T9" fmla="*/ 107 h 4578"/>
                    <a:gd name="T10" fmla="*/ 3912 w 4073"/>
                    <a:gd name="T11" fmla="*/ 2076 h 4578"/>
                    <a:gd name="T12" fmla="*/ 3912 w 4073"/>
                    <a:gd name="T13" fmla="*/ 2500 h 4578"/>
                    <a:gd name="T14" fmla="*/ 1357 w 4073"/>
                    <a:gd name="T15" fmla="*/ 4470 h 4578"/>
                    <a:gd name="T16" fmla="*/ 1011 w 4073"/>
                    <a:gd name="T17" fmla="*/ 4310 h 4578"/>
                    <a:gd name="T18" fmla="*/ 1011 w 4073"/>
                    <a:gd name="T19" fmla="*/ 4071 h 4578"/>
                    <a:gd name="T20" fmla="*/ 0 w 4073"/>
                    <a:gd name="T21" fmla="*/ 4071 h 4578"/>
                    <a:gd name="T22" fmla="*/ 0 w 4073"/>
                    <a:gd name="T23" fmla="*/ 505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0" y="505"/>
                      </a:moveTo>
                      <a:lnTo>
                        <a:pt x="0" y="505"/>
                      </a:lnTo>
                      <a:cubicBezTo>
                        <a:pt x="1011" y="505"/>
                        <a:pt x="1011" y="505"/>
                        <a:pt x="1011" y="505"/>
                      </a:cubicBezTo>
                      <a:cubicBezTo>
                        <a:pt x="1011" y="266"/>
                        <a:pt x="1011" y="266"/>
                        <a:pt x="1011" y="266"/>
                      </a:cubicBezTo>
                      <a:cubicBezTo>
                        <a:pt x="1011" y="79"/>
                        <a:pt x="1197" y="0"/>
                        <a:pt x="1357" y="107"/>
                      </a:cubicBezTo>
                      <a:cubicBezTo>
                        <a:pt x="3912" y="2076"/>
                        <a:pt x="3912" y="2076"/>
                        <a:pt x="3912" y="2076"/>
                      </a:cubicBezTo>
                      <a:cubicBezTo>
                        <a:pt x="4072" y="2209"/>
                        <a:pt x="4072" y="2368"/>
                        <a:pt x="3912" y="2500"/>
                      </a:cubicBezTo>
                      <a:cubicBezTo>
                        <a:pt x="1357" y="4470"/>
                        <a:pt x="1357" y="4470"/>
                        <a:pt x="1357" y="4470"/>
                      </a:cubicBezTo>
                      <a:cubicBezTo>
                        <a:pt x="1197" y="4577"/>
                        <a:pt x="1011" y="4497"/>
                        <a:pt x="1011" y="4310"/>
                      </a:cubicBezTo>
                      <a:cubicBezTo>
                        <a:pt x="1011" y="4071"/>
                        <a:pt x="1011" y="4071"/>
                        <a:pt x="1011" y="4071"/>
                      </a:cubicBezTo>
                      <a:cubicBezTo>
                        <a:pt x="0" y="4071"/>
                        <a:pt x="0" y="4071"/>
                        <a:pt x="0" y="4071"/>
                      </a:cubicBezTo>
                      <a:cubicBezTo>
                        <a:pt x="0" y="2874"/>
                        <a:pt x="0" y="1703"/>
                        <a:pt x="0" y="505"/>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46" name="Freeform: Shape 16"/>
                <p:cNvSpPr/>
                <p:nvPr>
                  <p:custDataLst>
                    <p:tags r:id="rId15"/>
                  </p:custDataLst>
                </p:nvPr>
              </p:nvSpPr>
              <p:spPr bwMode="auto">
                <a:xfrm>
                  <a:off x="2961790" y="1988458"/>
                  <a:ext cx="793016" cy="1518939"/>
                </a:xfrm>
                <a:custGeom>
                  <a:avLst/>
                  <a:gdLst>
                    <a:gd name="T0" fmla="*/ 3752 w 3753"/>
                    <a:gd name="T1" fmla="*/ 0 h 7187"/>
                    <a:gd name="T2" fmla="*/ 3752 w 3753"/>
                    <a:gd name="T3" fmla="*/ 7186 h 7187"/>
                    <a:gd name="T4" fmla="*/ 0 w 3753"/>
                    <a:gd name="T5" fmla="*/ 5003 h 7187"/>
                    <a:gd name="T6" fmla="*/ 0 w 3753"/>
                    <a:gd name="T7" fmla="*/ 2183 h 7187"/>
                    <a:gd name="T8" fmla="*/ 3752 w 3753"/>
                    <a:gd name="T9" fmla="*/ 0 h 7187"/>
                  </a:gdLst>
                  <a:ahLst/>
                  <a:cxnLst>
                    <a:cxn ang="0">
                      <a:pos x="T0" y="T1"/>
                    </a:cxn>
                    <a:cxn ang="0">
                      <a:pos x="T2" y="T3"/>
                    </a:cxn>
                    <a:cxn ang="0">
                      <a:pos x="T4" y="T5"/>
                    </a:cxn>
                    <a:cxn ang="0">
                      <a:pos x="T6" y="T7"/>
                    </a:cxn>
                    <a:cxn ang="0">
                      <a:pos x="T8" y="T9"/>
                    </a:cxn>
                  </a:cxnLst>
                  <a:rect l="0" t="0" r="r" b="b"/>
                  <a:pathLst>
                    <a:path w="3753" h="7187">
                      <a:moveTo>
                        <a:pt x="3752" y="0"/>
                      </a:moveTo>
                      <a:lnTo>
                        <a:pt x="3752" y="7186"/>
                      </a:lnTo>
                      <a:lnTo>
                        <a:pt x="0" y="5003"/>
                      </a:lnTo>
                      <a:lnTo>
                        <a:pt x="0" y="2183"/>
                      </a:lnTo>
                      <a:lnTo>
                        <a:pt x="3752" y="0"/>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44" name="Rectangle 14"/>
              <p:cNvSpPr/>
              <p:nvPr>
                <p:custDataLst>
                  <p:tags r:id="rId16"/>
                </p:custDataLst>
              </p:nvPr>
            </p:nvSpPr>
            <p:spPr>
              <a:xfrm>
                <a:off x="3540393" y="3168596"/>
                <a:ext cx="1066657"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亦步亦趋型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7" name="Group 7"/>
            <p:cNvGrpSpPr/>
            <p:nvPr/>
          </p:nvGrpSpPr>
          <p:grpSpPr>
            <a:xfrm>
              <a:off x="2761168" y="1626853"/>
              <a:ext cx="1316724" cy="1462095"/>
              <a:chOff x="2761168" y="1569703"/>
              <a:chExt cx="1316724" cy="1462095"/>
            </a:xfrm>
          </p:grpSpPr>
          <p:grpSp>
            <p:nvGrpSpPr>
              <p:cNvPr id="39" name="Group 9"/>
              <p:cNvGrpSpPr/>
              <p:nvPr/>
            </p:nvGrpSpPr>
            <p:grpSpPr>
              <a:xfrm>
                <a:off x="2761168" y="1569703"/>
                <a:ext cx="1316724" cy="1462095"/>
                <a:chOff x="2415718" y="942906"/>
                <a:chExt cx="1316724" cy="1462095"/>
              </a:xfrm>
              <a:solidFill>
                <a:schemeClr val="accent2"/>
              </a:solidFill>
            </p:grpSpPr>
            <p:sp>
              <p:nvSpPr>
                <p:cNvPr id="41" name="Freeform: Shape 11"/>
                <p:cNvSpPr/>
                <p:nvPr>
                  <p:custDataLst>
                    <p:tags r:id="rId17"/>
                  </p:custDataLst>
                </p:nvPr>
              </p:nvSpPr>
              <p:spPr bwMode="auto">
                <a:xfrm>
                  <a:off x="2669185" y="942906"/>
                  <a:ext cx="872225" cy="944911"/>
                </a:xfrm>
                <a:custGeom>
                  <a:avLst/>
                  <a:gdLst>
                    <a:gd name="T0" fmla="*/ 0 w 4126"/>
                    <a:gd name="T1" fmla="*/ 2687 h 4472"/>
                    <a:gd name="T2" fmla="*/ 0 w 4126"/>
                    <a:gd name="T3" fmla="*/ 2687 h 4472"/>
                    <a:gd name="T4" fmla="*/ 505 w 4126"/>
                    <a:gd name="T5" fmla="*/ 1809 h 4472"/>
                    <a:gd name="T6" fmla="*/ 292 w 4126"/>
                    <a:gd name="T7" fmla="*/ 1677 h 4472"/>
                    <a:gd name="T8" fmla="*/ 346 w 4126"/>
                    <a:gd name="T9" fmla="*/ 1303 h 4472"/>
                    <a:gd name="T10" fmla="*/ 3327 w 4126"/>
                    <a:gd name="T11" fmla="*/ 52 h 4472"/>
                    <a:gd name="T12" fmla="*/ 3672 w 4126"/>
                    <a:gd name="T13" fmla="*/ 265 h 4472"/>
                    <a:gd name="T14" fmla="*/ 4098 w 4126"/>
                    <a:gd name="T15" fmla="*/ 3486 h 4472"/>
                    <a:gd name="T16" fmla="*/ 3805 w 4126"/>
                    <a:gd name="T17" fmla="*/ 3699 h 4472"/>
                    <a:gd name="T18" fmla="*/ 3592 w 4126"/>
                    <a:gd name="T19" fmla="*/ 3593 h 4472"/>
                    <a:gd name="T20" fmla="*/ 3087 w 4126"/>
                    <a:gd name="T21" fmla="*/ 4471 h 4472"/>
                    <a:gd name="T22" fmla="*/ 0 w 4126"/>
                    <a:gd name="T23" fmla="*/ 2687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0" y="2687"/>
                      </a:moveTo>
                      <a:lnTo>
                        <a:pt x="0" y="2687"/>
                      </a:lnTo>
                      <a:cubicBezTo>
                        <a:pt x="505" y="1809"/>
                        <a:pt x="505" y="1809"/>
                        <a:pt x="505" y="1809"/>
                      </a:cubicBezTo>
                      <a:cubicBezTo>
                        <a:pt x="292" y="1677"/>
                        <a:pt x="292" y="1677"/>
                        <a:pt x="292" y="1677"/>
                      </a:cubicBezTo>
                      <a:cubicBezTo>
                        <a:pt x="133" y="1596"/>
                        <a:pt x="159" y="1384"/>
                        <a:pt x="346" y="1303"/>
                      </a:cubicBezTo>
                      <a:cubicBezTo>
                        <a:pt x="3327" y="52"/>
                        <a:pt x="3327" y="52"/>
                        <a:pt x="3327" y="52"/>
                      </a:cubicBezTo>
                      <a:cubicBezTo>
                        <a:pt x="3513" y="0"/>
                        <a:pt x="3646" y="80"/>
                        <a:pt x="3672" y="265"/>
                      </a:cubicBezTo>
                      <a:cubicBezTo>
                        <a:pt x="4098" y="3486"/>
                        <a:pt x="4098" y="3486"/>
                        <a:pt x="4098" y="3486"/>
                      </a:cubicBezTo>
                      <a:cubicBezTo>
                        <a:pt x="4125" y="3672"/>
                        <a:pt x="3965" y="3806"/>
                        <a:pt x="3805" y="3699"/>
                      </a:cubicBezTo>
                      <a:cubicBezTo>
                        <a:pt x="3592" y="3593"/>
                        <a:pt x="3592" y="3593"/>
                        <a:pt x="3592" y="3593"/>
                      </a:cubicBezTo>
                      <a:cubicBezTo>
                        <a:pt x="3087" y="4471"/>
                        <a:pt x="3087" y="4471"/>
                        <a:pt x="3087" y="4471"/>
                      </a:cubicBezTo>
                      <a:cubicBezTo>
                        <a:pt x="2049" y="3858"/>
                        <a:pt x="1037" y="3273"/>
                        <a:pt x="0" y="2687"/>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42" name="Freeform: Shape 12"/>
                <p:cNvSpPr/>
                <p:nvPr>
                  <p:custDataLst>
                    <p:tags r:id="rId18"/>
                  </p:custDataLst>
                </p:nvPr>
              </p:nvSpPr>
              <p:spPr bwMode="auto">
                <a:xfrm>
                  <a:off x="2415718" y="1184259"/>
                  <a:ext cx="1316724" cy="1220742"/>
                </a:xfrm>
                <a:custGeom>
                  <a:avLst/>
                  <a:gdLst>
                    <a:gd name="T0" fmla="*/ 0 w 6230"/>
                    <a:gd name="T1" fmla="*/ 0 h 5776"/>
                    <a:gd name="T2" fmla="*/ 6229 w 6230"/>
                    <a:gd name="T3" fmla="*/ 3593 h 5776"/>
                    <a:gd name="T4" fmla="*/ 2449 w 6230"/>
                    <a:gd name="T5" fmla="*/ 5775 h 5776"/>
                    <a:gd name="T6" fmla="*/ 0 w 6230"/>
                    <a:gd name="T7" fmla="*/ 4338 h 5776"/>
                    <a:gd name="T8" fmla="*/ 0 w 6230"/>
                    <a:gd name="T9" fmla="*/ 0 h 5776"/>
                  </a:gdLst>
                  <a:ahLst/>
                  <a:cxnLst>
                    <a:cxn ang="0">
                      <a:pos x="T0" y="T1"/>
                    </a:cxn>
                    <a:cxn ang="0">
                      <a:pos x="T2" y="T3"/>
                    </a:cxn>
                    <a:cxn ang="0">
                      <a:pos x="T4" y="T5"/>
                    </a:cxn>
                    <a:cxn ang="0">
                      <a:pos x="T6" y="T7"/>
                    </a:cxn>
                    <a:cxn ang="0">
                      <a:pos x="T8" y="T9"/>
                    </a:cxn>
                  </a:cxnLst>
                  <a:rect l="0" t="0" r="r" b="b"/>
                  <a:pathLst>
                    <a:path w="6230" h="5776">
                      <a:moveTo>
                        <a:pt x="0" y="0"/>
                      </a:moveTo>
                      <a:lnTo>
                        <a:pt x="6229" y="3593"/>
                      </a:lnTo>
                      <a:lnTo>
                        <a:pt x="2449" y="5775"/>
                      </a:lnTo>
                      <a:lnTo>
                        <a:pt x="0" y="4338"/>
                      </a:lnTo>
                      <a:lnTo>
                        <a:pt x="0" y="0"/>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40" name="Rectangle 10"/>
              <p:cNvSpPr/>
              <p:nvPr>
                <p:custDataLst>
                  <p:tags r:id="rId19"/>
                </p:custDataLst>
              </p:nvPr>
            </p:nvSpPr>
            <p:spPr>
              <a:xfrm rot="17940000">
                <a:off x="2798650" y="2070950"/>
                <a:ext cx="1207057"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社会功利型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sp>
          <p:nvSpPr>
            <p:cNvPr id="38" name="Oval 8"/>
            <p:cNvSpPr/>
            <p:nvPr>
              <p:custDataLst>
                <p:tags r:id="rId20"/>
              </p:custDataLst>
            </p:nvPr>
          </p:nvSpPr>
          <p:spPr>
            <a:xfrm>
              <a:off x="2103737" y="2770326"/>
              <a:ext cx="1323267" cy="1323267"/>
            </a:xfrm>
            <a:prstGeom prst="ellipse">
              <a:avLst/>
            </a:prstGeom>
            <a:solidFill>
              <a:schemeClr val="bg1">
                <a:lumMod val="9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10000"/>
            </a:bodyPr>
            <a:p>
              <a:pPr algn="ctr"/>
              <a:r>
                <a:rPr lang="en-US" sz="6400" dirty="0">
                  <a:solidFill>
                    <a:schemeClr val="accent1"/>
                  </a:solidFill>
                  <a:latin typeface="Noto Sans S Chinese Light" panose="020B0300000000000000" pitchFamily="34" charset="-122"/>
                  <a:cs typeface="+mn-ea"/>
                  <a:sym typeface="+mn-lt"/>
                </a:rPr>
                <a:t></a:t>
              </a:r>
              <a:endParaRPr lang="en-US" sz="6400" dirty="0">
                <a:solidFill>
                  <a:schemeClr val="accent1"/>
                </a:solidFill>
                <a:latin typeface="Noto Sans S Chinese Light" panose="020B0300000000000000" pitchFamily="34" charset="-122"/>
                <a:cs typeface="+mn-ea"/>
                <a:sym typeface="+mn-lt"/>
              </a:endParaRPr>
            </a:p>
          </p:txBody>
        </p:sp>
      </p:grpSp>
      <p:sp>
        <p:nvSpPr>
          <p:cNvPr id="117" name="Rectangle 20"/>
          <p:cNvSpPr/>
          <p:nvPr/>
        </p:nvSpPr>
        <p:spPr>
          <a:xfrm>
            <a:off x="1087755" y="1570355"/>
            <a:ext cx="3573145" cy="107632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由于这类交往是以具有相同的兴趣、爱好和共同话题为前提，所以在大学校园中通常以个人之间或学生社团的方式存在。</a:t>
            </a:r>
            <a:endParaRPr lang="zh-CN" altLang="en-US" sz="1600" dirty="0">
              <a:solidFill>
                <a:schemeClr val="tx1"/>
              </a:solidFill>
              <a:cs typeface="+mn-ea"/>
              <a:sym typeface="+mn-lt"/>
            </a:endParaRPr>
          </a:p>
        </p:txBody>
      </p:sp>
      <p:sp>
        <p:nvSpPr>
          <p:cNvPr id="88" name="Rectangle 20"/>
          <p:cNvSpPr/>
          <p:nvPr/>
        </p:nvSpPr>
        <p:spPr>
          <a:xfrm>
            <a:off x="703580" y="3053715"/>
            <a:ext cx="3306445" cy="829945"/>
          </a:xfrm>
          <a:prstGeom prst="rect">
            <a:avLst/>
          </a:prstGeom>
          <a:ln w="19050">
            <a:solidFill>
              <a:schemeClr val="accent1">
                <a:lumMod val="75000"/>
              </a:schemeClr>
            </a:solidFill>
            <a:prstDash val="sysDot"/>
          </a:ln>
        </p:spPr>
        <p:txBody>
          <a:bodyPr wrap="square">
            <a:spAutoFit/>
          </a:bodyPr>
          <a:p>
            <a:pPr indent="0" fontAlgn="auto">
              <a:lnSpc>
                <a:spcPct val="100000"/>
              </a:lnSpc>
              <a:spcBef>
                <a:spcPct val="0"/>
              </a:spcBef>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交往双方的生活可能会紧密融合在一起，如经常在一起打球、吃饭、</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indent="0" fontAlgn="auto">
              <a:lnSpc>
                <a:spcPct val="100000"/>
              </a:lnSpc>
              <a:spcBef>
                <a:spcPct val="0"/>
              </a:spcBef>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上晚自习等。</a:t>
            </a:r>
            <a:endParaRPr lang="zh-CN" altLang="en-US" sz="1600" dirty="0">
              <a:solidFill>
                <a:schemeClr val="tx1"/>
              </a:solidFill>
              <a:cs typeface="+mn-ea"/>
              <a:sym typeface="+mn-lt"/>
            </a:endParaRPr>
          </a:p>
        </p:txBody>
      </p:sp>
      <p:sp>
        <p:nvSpPr>
          <p:cNvPr id="89" name="Rectangle 20"/>
          <p:cNvSpPr/>
          <p:nvPr/>
        </p:nvSpPr>
        <p:spPr>
          <a:xfrm>
            <a:off x="1682115" y="4836160"/>
            <a:ext cx="3206750"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自我中心型交往模式最突出的特点在于“我”字优先，处处以自我为首要考虑，忽视他人感受。</a:t>
            </a:r>
            <a:endParaRPr lang="zh-CN" altLang="en-US" sz="1600" dirty="0">
              <a:solidFill>
                <a:schemeClr val="tx1"/>
              </a:solidFill>
              <a:cs typeface="+mn-ea"/>
              <a:sym typeface="+mn-lt"/>
            </a:endParaRPr>
          </a:p>
        </p:txBody>
      </p:sp>
      <p:sp>
        <p:nvSpPr>
          <p:cNvPr id="90" name="Rectangle 20"/>
          <p:cNvSpPr/>
          <p:nvPr/>
        </p:nvSpPr>
        <p:spPr>
          <a:xfrm>
            <a:off x="7695565" y="1425575"/>
            <a:ext cx="3992245"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持社会功利型交往方式的人往往把友情看作交易，认为“友谊”只是人与人之间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的彼此利用。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p:txBody>
      </p:sp>
      <p:sp>
        <p:nvSpPr>
          <p:cNvPr id="91" name="Rectangle 20"/>
          <p:cNvSpPr/>
          <p:nvPr/>
        </p:nvSpPr>
        <p:spPr>
          <a:xfrm>
            <a:off x="8223250" y="3053715"/>
            <a:ext cx="3573145" cy="107632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亦步亦趋型人交友无原则，依从性强，缺乏独立性，往往人云亦云，表面跟所有人都一团和气，实则没有一个真正的朋友。</a:t>
            </a:r>
            <a:endParaRPr lang="zh-CN" altLang="en-US" sz="1600" dirty="0">
              <a:solidFill>
                <a:schemeClr val="tx1"/>
              </a:solidFill>
              <a:cs typeface="+mn-ea"/>
              <a:sym typeface="+mn-lt"/>
            </a:endParaRPr>
          </a:p>
        </p:txBody>
      </p:sp>
      <p:sp>
        <p:nvSpPr>
          <p:cNvPr id="92" name="Rectangle 20"/>
          <p:cNvSpPr/>
          <p:nvPr/>
        </p:nvSpPr>
        <p:spPr>
          <a:xfrm>
            <a:off x="7439660" y="4694555"/>
            <a:ext cx="4166235"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①性格原因。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②独立意识过强。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③否定友谊。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117"/>
                                        </p:tgtEl>
                                        <p:attrNameLst>
                                          <p:attrName>style.visibility</p:attrName>
                                        </p:attrNameLst>
                                      </p:cBhvr>
                                      <p:to>
                                        <p:strVal val="visible"/>
                                      </p:to>
                                    </p:set>
                                    <p:animEffect transition="in" filter="fade">
                                      <p:cBhvr>
                                        <p:cTn id="20" dur="1000"/>
                                        <p:tgtEl>
                                          <p:spTgt spid="117"/>
                                        </p:tgtEl>
                                      </p:cBhvr>
                                    </p:animEffect>
                                    <p:anim calcmode="lin" valueType="num">
                                      <p:cBhvr>
                                        <p:cTn id="21" dur="1000" fill="hold"/>
                                        <p:tgtEl>
                                          <p:spTgt spid="117"/>
                                        </p:tgtEl>
                                        <p:attrNameLst>
                                          <p:attrName>ppt_x</p:attrName>
                                        </p:attrNameLst>
                                      </p:cBhvr>
                                      <p:tavLst>
                                        <p:tav tm="0">
                                          <p:val>
                                            <p:strVal val="#ppt_x"/>
                                          </p:val>
                                        </p:tav>
                                        <p:tav tm="100000">
                                          <p:val>
                                            <p:strVal val="#ppt_x"/>
                                          </p:val>
                                        </p:tav>
                                      </p:tavLst>
                                    </p:anim>
                                    <p:anim calcmode="lin" valueType="num">
                                      <p:cBhvr>
                                        <p:cTn id="22" dur="1000" fill="hold"/>
                                        <p:tgtEl>
                                          <p:spTgt spid="1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Effect transition="in" filter="fade">
                                      <p:cBhvr>
                                        <p:cTn id="25" dur="1000"/>
                                        <p:tgtEl>
                                          <p:spTgt spid="88"/>
                                        </p:tgtEl>
                                      </p:cBhvr>
                                    </p:animEffect>
                                    <p:anim calcmode="lin" valueType="num">
                                      <p:cBhvr>
                                        <p:cTn id="26" dur="1000" fill="hold"/>
                                        <p:tgtEl>
                                          <p:spTgt spid="88"/>
                                        </p:tgtEl>
                                        <p:attrNameLst>
                                          <p:attrName>ppt_x</p:attrName>
                                        </p:attrNameLst>
                                      </p:cBhvr>
                                      <p:tavLst>
                                        <p:tav tm="0">
                                          <p:val>
                                            <p:strVal val="#ppt_x"/>
                                          </p:val>
                                        </p:tav>
                                        <p:tav tm="100000">
                                          <p:val>
                                            <p:strVal val="#ppt_x"/>
                                          </p:val>
                                        </p:tav>
                                      </p:tavLst>
                                    </p:anim>
                                    <p:anim calcmode="lin" valueType="num">
                                      <p:cBhvr>
                                        <p:cTn id="27" dur="1000" fill="hold"/>
                                        <p:tgtEl>
                                          <p:spTgt spid="8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89"/>
                                        </p:tgtEl>
                                        <p:attrNameLst>
                                          <p:attrName>style.visibility</p:attrName>
                                        </p:attrNameLst>
                                      </p:cBhvr>
                                      <p:to>
                                        <p:strVal val="visible"/>
                                      </p:to>
                                    </p:set>
                                    <p:animEffect transition="in" filter="fade">
                                      <p:cBhvr>
                                        <p:cTn id="30" dur="1000"/>
                                        <p:tgtEl>
                                          <p:spTgt spid="89"/>
                                        </p:tgtEl>
                                      </p:cBhvr>
                                    </p:animEffect>
                                    <p:anim calcmode="lin" valueType="num">
                                      <p:cBhvr>
                                        <p:cTn id="31" dur="1000" fill="hold"/>
                                        <p:tgtEl>
                                          <p:spTgt spid="89"/>
                                        </p:tgtEl>
                                        <p:attrNameLst>
                                          <p:attrName>ppt_x</p:attrName>
                                        </p:attrNameLst>
                                      </p:cBhvr>
                                      <p:tavLst>
                                        <p:tav tm="0">
                                          <p:val>
                                            <p:strVal val="#ppt_x"/>
                                          </p:val>
                                        </p:tav>
                                        <p:tav tm="100000">
                                          <p:val>
                                            <p:strVal val="#ppt_x"/>
                                          </p:val>
                                        </p:tav>
                                      </p:tavLst>
                                    </p:anim>
                                    <p:anim calcmode="lin" valueType="num">
                                      <p:cBhvr>
                                        <p:cTn id="32" dur="1000" fill="hold"/>
                                        <p:tgtEl>
                                          <p:spTgt spid="8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50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1000"/>
                                        <p:tgtEl>
                                          <p:spTgt spid="90"/>
                                        </p:tgtEl>
                                      </p:cBhvr>
                                    </p:animEffect>
                                    <p:anim calcmode="lin" valueType="num">
                                      <p:cBhvr>
                                        <p:cTn id="36" dur="1000" fill="hold"/>
                                        <p:tgtEl>
                                          <p:spTgt spid="90"/>
                                        </p:tgtEl>
                                        <p:attrNameLst>
                                          <p:attrName>ppt_x</p:attrName>
                                        </p:attrNameLst>
                                      </p:cBhvr>
                                      <p:tavLst>
                                        <p:tav tm="0">
                                          <p:val>
                                            <p:strVal val="#ppt_x"/>
                                          </p:val>
                                        </p:tav>
                                        <p:tav tm="100000">
                                          <p:val>
                                            <p:strVal val="#ppt_x"/>
                                          </p:val>
                                        </p:tav>
                                      </p:tavLst>
                                    </p:anim>
                                    <p:anim calcmode="lin" valueType="num">
                                      <p:cBhvr>
                                        <p:cTn id="37" dur="1000" fill="hold"/>
                                        <p:tgtEl>
                                          <p:spTgt spid="9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1000"/>
                                        <p:tgtEl>
                                          <p:spTgt spid="91"/>
                                        </p:tgtEl>
                                      </p:cBhvr>
                                    </p:animEffect>
                                    <p:anim calcmode="lin" valueType="num">
                                      <p:cBhvr>
                                        <p:cTn id="41" dur="1000" fill="hold"/>
                                        <p:tgtEl>
                                          <p:spTgt spid="91"/>
                                        </p:tgtEl>
                                        <p:attrNameLst>
                                          <p:attrName>ppt_x</p:attrName>
                                        </p:attrNameLst>
                                      </p:cBhvr>
                                      <p:tavLst>
                                        <p:tav tm="0">
                                          <p:val>
                                            <p:strVal val="#ppt_x"/>
                                          </p:val>
                                        </p:tav>
                                        <p:tav tm="100000">
                                          <p:val>
                                            <p:strVal val="#ppt_x"/>
                                          </p:val>
                                        </p:tav>
                                      </p:tavLst>
                                    </p:anim>
                                    <p:anim calcmode="lin" valueType="num">
                                      <p:cBhvr>
                                        <p:cTn id="42" dur="1000" fill="hold"/>
                                        <p:tgtEl>
                                          <p:spTgt spid="9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92"/>
                                        </p:tgtEl>
                                        <p:attrNameLst>
                                          <p:attrName>style.visibility</p:attrName>
                                        </p:attrNameLst>
                                      </p:cBhvr>
                                      <p:to>
                                        <p:strVal val="visible"/>
                                      </p:to>
                                    </p:set>
                                    <p:animEffect transition="in" filter="fade">
                                      <p:cBhvr>
                                        <p:cTn id="45" dur="1000"/>
                                        <p:tgtEl>
                                          <p:spTgt spid="92"/>
                                        </p:tgtEl>
                                      </p:cBhvr>
                                    </p:animEffect>
                                    <p:anim calcmode="lin" valueType="num">
                                      <p:cBhvr>
                                        <p:cTn id="46" dur="1000" fill="hold"/>
                                        <p:tgtEl>
                                          <p:spTgt spid="92"/>
                                        </p:tgtEl>
                                        <p:attrNameLst>
                                          <p:attrName>ppt_x</p:attrName>
                                        </p:attrNameLst>
                                      </p:cBhvr>
                                      <p:tavLst>
                                        <p:tav tm="0">
                                          <p:val>
                                            <p:strVal val="#ppt_x"/>
                                          </p:val>
                                        </p:tav>
                                        <p:tav tm="100000">
                                          <p:val>
                                            <p:strVal val="#ppt_x"/>
                                          </p:val>
                                        </p:tav>
                                      </p:tavLst>
                                    </p:anim>
                                    <p:anim calcmode="lin" valueType="num">
                                      <p:cBhvr>
                                        <p:cTn id="47"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P spid="88" grpId="0" bldLvl="0" animBg="1"/>
      <p:bldP spid="89" grpId="0" bldLvl="0" animBg="1"/>
      <p:bldP spid="90" grpId="0" bldLvl="0" animBg="1"/>
      <p:bldP spid="91" grpId="0" bldLvl="0" animBg="1"/>
      <p:bldP spid="9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798589"/>
              <a:ext cx="6481566" cy="2876603"/>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（一）心理距离的影响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心理距离是人们对身边人或事的感知，心理距离包括空间距离、时间距离、社会距离和概率距离。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（二）互补性的影响</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在人际交往过程中，如果双方在文化、语言、性格、气质、能力、兴趣爱好、思想观念等方面是互补的，那么更容易形成亲密的关系。</a:t>
              </a:r>
              <a:endPar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7.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8.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9.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1.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2.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3.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4.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5.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6.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7.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8.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9.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1.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2.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3.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4.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5.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6.xml><?xml version="1.0" encoding="utf-8"?>
<p:tagLst xmlns:p="http://schemas.openxmlformats.org/presentationml/2006/main">
  <p:tag name="KSO_WM_DIAGRAM_VIRTUALLY_FRAME" val="{&quot;height&quot;:159.65,&quot;left&quot;:52.907559055118114,&quot;top&quot;:269.86952755905514,&quot;width&quot;:832.7}"/>
</p:tagLst>
</file>

<file path=ppt/tags/tag47.xml><?xml version="1.0" encoding="utf-8"?>
<p:tagLst xmlns:p="http://schemas.openxmlformats.org/presentationml/2006/main">
  <p:tag name="KSO_WM_DIAGRAM_VIRTUALLY_FRAME" val="{&quot;height&quot;:159.65,&quot;left&quot;:52.907559055118114,&quot;top&quot;:269.86952755905514,&quot;width&quot;:832.7}"/>
</p:tagLst>
</file>

<file path=ppt/tags/tag48.xml><?xml version="1.0" encoding="utf-8"?>
<p:tagLst xmlns:p="http://schemas.openxmlformats.org/presentationml/2006/main">
  <p:tag name="KSO_WM_DIAGRAM_VIRTUALLY_FRAME" val="{&quot;height&quot;:159.65,&quot;left&quot;:52.907559055118114,&quot;top&quot;:269.86952755905514,&quot;width&quot;:832.7}"/>
</p:tagLst>
</file>

<file path=ppt/tags/tag49.xml><?xml version="1.0" encoding="utf-8"?>
<p:tagLst xmlns:p="http://schemas.openxmlformats.org/presentationml/2006/main">
  <p:tag name="KSO_WM_DIAGRAM_VIRTUALLY_FRAME" val="{&quot;height&quot;:159.65,&quot;left&quot;:52.907559055118114,&quot;top&quot;:269.86952755905514,&quot;width&quot;:832.7}"/>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159.65,&quot;left&quot;:52.907559055118114,&quot;top&quot;:269.86952755905514,&quot;width&quot;:832.7}"/>
</p:tagLst>
</file>

<file path=ppt/tags/tag51.xml><?xml version="1.0" encoding="utf-8"?>
<p:tagLst xmlns:p="http://schemas.openxmlformats.org/presentationml/2006/main">
  <p:tag name="KSO_WM_DIAGRAM_VIRTUALLY_FRAME" val="{&quot;height&quot;:159.65,&quot;left&quot;:52.907559055118114,&quot;top&quot;:269.86952755905514,&quot;width&quot;:832.7}"/>
</p:tagLst>
</file>

<file path=ppt/tags/tag52.xml><?xml version="1.0" encoding="utf-8"?>
<p:tagLst xmlns:p="http://schemas.openxmlformats.org/presentationml/2006/main">
  <p:tag name="KSO_WM_DIAGRAM_VIRTUALLY_FRAME" val="{&quot;height&quot;:159.65,&quot;left&quot;:52.907559055118114,&quot;top&quot;:269.86952755905514,&quot;width&quot;:832.7}"/>
</p:tagLst>
</file>

<file path=ppt/tags/tag53.xml><?xml version="1.0" encoding="utf-8"?>
<p:tagLst xmlns:p="http://schemas.openxmlformats.org/presentationml/2006/main">
  <p:tag name="KSO_WM_DIAGRAM_VIRTUALLY_FRAME" val="{&quot;height&quot;:159.65,&quot;left&quot;:52.907559055118114,&quot;top&quot;:269.86952755905514,&quot;width&quot;:832.7}"/>
</p:tagLst>
</file>

<file path=ppt/tags/tag54.xml><?xml version="1.0" encoding="utf-8"?>
<p:tagLst xmlns:p="http://schemas.openxmlformats.org/presentationml/2006/main">
  <p:tag name="KSO_WM_DIAGRAM_VIRTUALLY_FRAME" val="{&quot;height&quot;:159.65,&quot;left&quot;:52.907559055118114,&quot;top&quot;:269.86952755905514,&quot;width&quot;:832.7}"/>
</p:tagLst>
</file>

<file path=ppt/tags/tag55.xml><?xml version="1.0" encoding="utf-8"?>
<p:tagLst xmlns:p="http://schemas.openxmlformats.org/presentationml/2006/main">
  <p:tag name="KSO_WM_DIAGRAM_VIRTUALLY_FRAME" val="{&quot;height&quot;:159.65,&quot;left&quot;:52.907559055118114,&quot;top&quot;:269.86952755905514,&quot;width&quot;:832.7}"/>
</p:tagLst>
</file>

<file path=ppt/tags/tag56.xml><?xml version="1.0" encoding="utf-8"?>
<p:tagLst xmlns:p="http://schemas.openxmlformats.org/presentationml/2006/main">
  <p:tag name="KSO_WM_DIAGRAM_VIRTUALLY_FRAME" val="{&quot;height&quot;:159.65,&quot;left&quot;:52.907559055118114,&quot;top&quot;:269.86952755905514,&quot;width&quot;:832.7}"/>
</p:tagLst>
</file>

<file path=ppt/tags/tag57.xml><?xml version="1.0" encoding="utf-8"?>
<p:tagLst xmlns:p="http://schemas.openxmlformats.org/presentationml/2006/main">
  <p:tag name="KSO_WM_DIAGRAM_VIRTUALLY_FRAME" val="{&quot;height&quot;:159.65,&quot;left&quot;:52.907559055118114,&quot;top&quot;:269.86952755905514,&quot;width&quot;:832.7}"/>
</p:tagLst>
</file>

<file path=ppt/tags/tag58.xml><?xml version="1.0" encoding="utf-8"?>
<p:tagLst xmlns:p="http://schemas.openxmlformats.org/presentationml/2006/main">
  <p:tag name="KSO_WM_DIAGRAM_VIRTUALLY_FRAME" val="{&quot;height&quot;:370.6333525278593,&quot;left&quot;:111.645905511811,&quot;top&quot;:103.57019077922732,&quot;width&quot;:454.0040614921485}"/>
</p:tagLst>
</file>

<file path=ppt/tags/tag59.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1.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2.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3.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4.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5.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6.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7.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8.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9.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1.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2.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3.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4.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5.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6.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7.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8.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9.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 name="resource_record_key" val="{&quot;13&quot;:[4364974]}"/>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3173</Words>
  <Application>WPS 演示</Application>
  <PresentationFormat>宽屏</PresentationFormat>
  <Paragraphs>374</Paragraphs>
  <Slides>24</Slides>
  <Notes>26</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字魂59号-创粗黑</vt:lpstr>
      <vt:lpstr>华文细黑</vt:lpstr>
      <vt:lpstr>Calibri</vt:lpstr>
      <vt:lpstr>字魂105号-简雅黑</vt:lpstr>
      <vt:lpstr>Noto Sans S Chinese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200</cp:revision>
  <dcterms:created xsi:type="dcterms:W3CDTF">2022-05-16T06:03:00Z</dcterms:created>
  <dcterms:modified xsi:type="dcterms:W3CDTF">2024-08-15T10:32:35Z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