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318" r:id="rId5"/>
    <p:sldId id="342" r:id="rId6"/>
    <p:sldId id="343" r:id="rId7"/>
    <p:sldId id="319" r:id="rId8"/>
    <p:sldId id="274" r:id="rId9"/>
    <p:sldId id="270" r:id="rId10"/>
    <p:sldId id="307" r:id="rId11"/>
    <p:sldId id="349" r:id="rId12"/>
    <p:sldId id="262" r:id="rId13"/>
    <p:sldId id="352" r:id="rId14"/>
    <p:sldId id="354" r:id="rId15"/>
    <p:sldId id="355" r:id="rId16"/>
    <p:sldId id="356" r:id="rId17"/>
    <p:sldId id="357" r:id="rId18"/>
    <p:sldId id="358" r:id="rId19"/>
    <p:sldId id="359" r:id="rId20"/>
    <p:sldId id="363" r:id="rId21"/>
    <p:sldId id="365" r:id="rId22"/>
    <p:sldId id="366" r:id="rId23"/>
    <p:sldId id="367" r:id="rId24"/>
    <p:sldId id="368" r:id="rId25"/>
    <p:sldId id="369" r:id="rId26"/>
    <p:sldId id="370" r:id="rId27"/>
    <p:sldId id="371" r:id="rId28"/>
    <p:sldId id="403"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4" userDrawn="1">
          <p15:clr>
            <a:srgbClr val="A4A3A4"/>
          </p15:clr>
        </p15:guide>
        <p15:guide id="2" pos="3835" userDrawn="1">
          <p15:clr>
            <a:srgbClr val="A4A3A4"/>
          </p15:clr>
        </p15:guide>
        <p15:guide id="3" pos="423" userDrawn="1">
          <p15:clr>
            <a:srgbClr val="A4A3A4"/>
          </p15:clr>
        </p15:guide>
        <p15:guide id="4" pos="7253" userDrawn="1">
          <p15:clr>
            <a:srgbClr val="A4A3A4"/>
          </p15:clr>
        </p15:guide>
        <p15:guide id="5" orient="horz" pos="616" userDrawn="1">
          <p15:clr>
            <a:srgbClr val="A4A3A4"/>
          </p15:clr>
        </p15:guide>
        <p15:guide id="6" orient="horz" pos="678" userDrawn="1">
          <p15:clr>
            <a:srgbClr val="A4A3A4"/>
          </p15:clr>
        </p15:guide>
        <p15:guide id="7" orient="horz" pos="3908" userDrawn="1">
          <p15:clr>
            <a:srgbClr val="A4A3A4"/>
          </p15:clr>
        </p15:guide>
        <p15:guide id="8" orient="horz" pos="38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304"/>
        <p:guide pos="3835"/>
        <p:guide pos="423"/>
        <p:guide pos="7253"/>
        <p:guide orient="horz" pos="616"/>
        <p:guide orient="horz" pos="678"/>
        <p:guide orient="horz" pos="3908"/>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07.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4" Type="http://schemas.openxmlformats.org/officeDocument/2006/relationships/notesSlide" Target="../notesSlides/notesSlide17.xml"/><Relationship Id="rId33" Type="http://schemas.openxmlformats.org/officeDocument/2006/relationships/slideLayout" Target="../slideLayouts/slideLayout2.xml"/><Relationship Id="rId32" Type="http://schemas.openxmlformats.org/officeDocument/2006/relationships/tags" Target="../tags/tag57.xml"/><Relationship Id="rId31" Type="http://schemas.openxmlformats.org/officeDocument/2006/relationships/tags" Target="../tags/tag56.xml"/><Relationship Id="rId30" Type="http://schemas.openxmlformats.org/officeDocument/2006/relationships/tags" Target="../tags/tag55.xml"/><Relationship Id="rId3" Type="http://schemas.openxmlformats.org/officeDocument/2006/relationships/tags" Target="../tags/tag28.xml"/><Relationship Id="rId29" Type="http://schemas.openxmlformats.org/officeDocument/2006/relationships/tags" Target="../tags/tag54.xml"/><Relationship Id="rId28" Type="http://schemas.openxmlformats.org/officeDocument/2006/relationships/tags" Target="../tags/tag53.xml"/><Relationship Id="rId27" Type="http://schemas.openxmlformats.org/officeDocument/2006/relationships/tags" Target="../tags/tag52.xml"/><Relationship Id="rId26" Type="http://schemas.openxmlformats.org/officeDocument/2006/relationships/tags" Target="../tags/tag51.xml"/><Relationship Id="rId25" Type="http://schemas.openxmlformats.org/officeDocument/2006/relationships/tags" Target="../tags/tag50.xml"/><Relationship Id="rId24" Type="http://schemas.openxmlformats.org/officeDocument/2006/relationships/tags" Target="../tags/tag49.xml"/><Relationship Id="rId23" Type="http://schemas.openxmlformats.org/officeDocument/2006/relationships/tags" Target="../tags/tag48.xml"/><Relationship Id="rId22" Type="http://schemas.openxmlformats.org/officeDocument/2006/relationships/tags" Target="../tags/tag47.xml"/><Relationship Id="rId21" Type="http://schemas.openxmlformats.org/officeDocument/2006/relationships/tags" Target="../tags/tag46.xml"/><Relationship Id="rId20" Type="http://schemas.openxmlformats.org/officeDocument/2006/relationships/tags" Target="../tags/tag45.xml"/><Relationship Id="rId2" Type="http://schemas.openxmlformats.org/officeDocument/2006/relationships/tags" Target="../tags/tag27.xml"/><Relationship Id="rId19" Type="http://schemas.openxmlformats.org/officeDocument/2006/relationships/tags" Target="../tags/tag44.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18.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2" Type="http://schemas.openxmlformats.org/officeDocument/2006/relationships/notesSlide" Target="../notesSlides/notesSlide18.xml"/><Relationship Id="rId21" Type="http://schemas.openxmlformats.org/officeDocument/2006/relationships/slideLayout" Target="../slideLayouts/slideLayout2.xml"/><Relationship Id="rId20" Type="http://schemas.openxmlformats.org/officeDocument/2006/relationships/tags" Target="../tags/tag77.xml"/><Relationship Id="rId2" Type="http://schemas.openxmlformats.org/officeDocument/2006/relationships/tags" Target="../tags/tag59.xml"/><Relationship Id="rId19" Type="http://schemas.openxmlformats.org/officeDocument/2006/relationships/tags" Target="../tags/tag76.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tags" Target="../tags/tag5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5" Type="http://schemas.openxmlformats.org/officeDocument/2006/relationships/notesSlide" Target="../notesSlides/notesSlide23.xml"/><Relationship Id="rId14" Type="http://schemas.openxmlformats.org/officeDocument/2006/relationships/slideLayout" Target="../slideLayouts/slideLayout2.xml"/><Relationship Id="rId13" Type="http://schemas.openxmlformats.org/officeDocument/2006/relationships/tags" Target="../tags/tag89.xml"/><Relationship Id="rId12" Type="http://schemas.openxmlformats.org/officeDocument/2006/relationships/tags" Target="../tags/tag88.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image" Target="../media/image8.jpeg"/></Relationships>
</file>

<file path=ppt/slides/_rels/slide2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9" Type="http://schemas.openxmlformats.org/officeDocument/2006/relationships/notesSlide" Target="../notesSlides/notesSlide24.xml"/><Relationship Id="rId18" Type="http://schemas.openxmlformats.org/officeDocument/2006/relationships/slideLayout" Target="../slideLayouts/slideLayout2.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0.xml"/></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9230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（二）心理是对客观现实的反映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83001" y="3898583"/>
              <a:ext cx="5436285" cy="119888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人的心理按内容的源泉及发生的方式来说，是客观的（是物质的脑对客观现实的反映）。但是这种反映的表现形式是主观的，是以主观映像的形式来表现的。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798451" y="3438823"/>
              <a:ext cx="5804868" cy="460375"/>
            </a:xfrm>
            <a:prstGeom prst="rect">
              <a:avLst/>
            </a:prstGeom>
          </p:spPr>
          <p:txBody>
            <a:bodyPr wrap="none">
              <a:spAutoFit/>
            </a:bodyPr>
            <a:lstStyle/>
            <a:p>
              <a:pPr lvl="0" algn="l"/>
              <a:r>
                <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3. 心理是对客观现实主观、能动的反映</a:t>
              </a:r>
              <a:endPar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9230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（三）心理以活动形式存在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713559" y="3286007"/>
              <a:ext cx="5933924" cy="1938020"/>
            </a:xfrm>
            <a:prstGeom prst="rect">
              <a:avLst/>
            </a:prstGeom>
          </p:spPr>
          <p:txBody>
            <a:bodyPr wrap="square">
              <a:spAutoFit/>
            </a:bodyPr>
            <a:lstStyle/>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是客观现实在大脑中的主观反映，也就是一种看不见、摸不着的映像。但看不见、摸不着并不代表它就是虚无缥缈的，它可以借助人的活动存在并表现出来，所以就有了察言观色、揣摩心理，当然也就有了心理学。有时候，一些小动作会泄露人们内心的秘密，这一切，就是心理活动的表现。</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248285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一、健康观的发展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我的健康观：心理健康概述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331851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二、心理健康的标准及含义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26720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三、大学生心理健康的标准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361430" y="510286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四、影响大学生心理健康的因素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一、健康观的发展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1823720"/>
            <a:ext cx="8989060" cy="3682365"/>
          </a:xfrm>
          <a:prstGeom prst="rect">
            <a:avLst/>
          </a:prstGeom>
        </p:spPr>
        <p:txBody>
          <a:bodyPr wrap="square">
            <a:noAutofit/>
          </a:bodyPr>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早在公元 2 世纪，著名的罗马医生盖伦就将“健康”定义为“没有疾病的状态”。这种健康观念一直影响着人们对健康的认识，让人们认为疾病是影响健康的主要因素。人们对健康的认识局限于躯体的生物学变化。20 世纪初，《简明不列颠百科全书》把“健康”定义为“没有疾病和营养不良以及虚弱状态”。而《辞海》也曾把“健康”定义为“人体各器官系统发育良好、功能正常、体质健壮、精力充沛，并且有良好劳动效能的状态。通常用人体测量、体格检查和各种生理指标衡量”。这些解释都源于生物医学模式（从生物学角度来认识疾病与健康及其对策的模式），是十分片面的。</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然而人的本质是社会性的，人是不能离开社会而独立存在的，人的一切反映都与社会息息相关。随着科学、文化和社会的不断发展以及人类对自身认识的不断深入，人们对健康的认识也发生变化，心理、社会因素对于健康和疾病的影响越来越引起人们的关注。人们在重视生理健康的同时，对心理健康的关注程度也与日俱增，从而提出了新的健康观。人类的医学模式也随之发生变化，生理—心理—社会医学模式应运而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一、健康观的发展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2124075"/>
            <a:ext cx="8989060" cy="3081655"/>
          </a:xfrm>
          <a:prstGeom prst="rect">
            <a:avLst/>
          </a:prstGeom>
        </p:spPr>
        <p:txBody>
          <a:bodyPr wrap="square">
            <a:noAutofit/>
          </a:bodyPr>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1948 年，联合国世界卫生组织（WHO）成立时，其宪章中就指出“健康乃是一种在身体上、精神上和社会适应上的完满状态”。1989 年，该组织又为“健康”下了新的定义：“健康不仅是没有疾病，还包括躯体健康、心理健康、社会适应良好和道德健康。”而后，它又提出了身心健康的“五快”“三良”八大标准。“五快”是指食得快、便得快、睡得快、说得快、走得快；“三良”指良好的个性、良好的处世能力、良好的人际关系。</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由此可以得出结论：健康不只是没有疾病和不虚弱，能够抵抗疾病只是健康的一个部分，健康应是生理健康、心理健康、社会适应良好以及道德健康等多个层面的统一。一个人生理、心理和社会适应都处于完满状态，才算是真正的健康。健康应是生理健康和心理健康的协调统一。</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二、心理健康的标准及含义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1769745"/>
            <a:ext cx="8989060" cy="3789045"/>
          </a:xfrm>
          <a:prstGeom prst="rect">
            <a:avLst/>
          </a:prstGeom>
        </p:spPr>
        <p:txBody>
          <a:bodyPr wrap="square">
            <a:noAutofit/>
          </a:bodyPr>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美国著名的人本主义心理学家马斯洛和密特尔曼在《变态心理学》一书中提出的心理健康的十条标准如下。</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（1）有充分的安全感。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（2）充分了解自己，能恰当地估计自己的能力。</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（3）生活的理想和目标切合实际。</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（4）不脱离周围现实环境。</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（5）保持自身人格的完整与和谐。</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（6）具备从经验中学习的能力。</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（7）保持适当和良好的人际关系。</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（8）适度地表达和控制自己的情绪。</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（9）在团体允许的前提下，有限度地发挥自己的个性。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（10）在不违背社会规范的前提下，适度地满足个人的基本要求。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二、心理健康的标准及含义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1769745"/>
            <a:ext cx="8989060" cy="3789045"/>
          </a:xfrm>
          <a:prstGeom prst="rect">
            <a:avLst/>
          </a:prstGeom>
        </p:spPr>
        <p:txBody>
          <a:bodyPr wrap="square">
            <a:noAutofit/>
          </a:bodyPr>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在国内，目前较为得到公认的心理健康的标准为如下八条。</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（1）自我认识与实际相符。</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（2）智力正常。</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（3）心理行为符合年龄特征。</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（4）情绪积极自控。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（5）反应适度。</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（6）人际关系和谐。</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（7）人格健全和谐。</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（8）正视现实，适应社会。</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界定心理健康标准时，一般应该考虑自我意识水平、环境适应能力、人际交往能力、情绪控制能力、智力水平、个性心理特征稳定性及心理过程完整性等几个因素</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1486571" y="2357225"/>
            <a:ext cx="4032202" cy="504001"/>
            <a:chOff x="6206701" y="3327895"/>
            <a:chExt cx="4032202" cy="504001"/>
          </a:xfrm>
        </p:grpSpPr>
        <p:sp>
          <p:nvSpPr>
            <p:cNvPr id="25" name="ïSlíďê"/>
            <p:cNvSpPr/>
            <p:nvPr>
              <p:custDataLst>
                <p:tags r:id="rId2"/>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0" name="îšḷiḋè"/>
            <p:cNvSpPr/>
            <p:nvPr>
              <p:custDataLst>
                <p:tags r:id="rId3"/>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（一）智力正常</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0" name="组合 59"/>
          <p:cNvGrpSpPr/>
          <p:nvPr>
            <p:custDataLst>
              <p:tags r:id="rId4"/>
            </p:custDataLst>
          </p:nvPr>
        </p:nvGrpSpPr>
        <p:grpSpPr>
          <a:xfrm>
            <a:off x="1486571" y="3080433"/>
            <a:ext cx="4032202" cy="504001"/>
            <a:chOff x="6206701" y="3327895"/>
            <a:chExt cx="4032202" cy="504001"/>
          </a:xfrm>
        </p:grpSpPr>
        <p:sp>
          <p:nvSpPr>
            <p:cNvPr id="61" name="ïSlíďê"/>
            <p:cNvSpPr/>
            <p:nvPr>
              <p:custDataLst>
                <p:tags r:id="rId5"/>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3" name="îšḷiḋè"/>
            <p:cNvSpPr/>
            <p:nvPr>
              <p:custDataLst>
                <p:tags r:id="rId6"/>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（二）情绪健康</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4" name="组合 63"/>
          <p:cNvGrpSpPr/>
          <p:nvPr>
            <p:custDataLst>
              <p:tags r:id="rId7"/>
            </p:custDataLst>
          </p:nvPr>
        </p:nvGrpSpPr>
        <p:grpSpPr>
          <a:xfrm>
            <a:off x="1486571" y="3806388"/>
            <a:ext cx="4032202" cy="504001"/>
            <a:chOff x="6206701" y="3327895"/>
            <a:chExt cx="4032202" cy="504001"/>
          </a:xfrm>
        </p:grpSpPr>
        <p:sp>
          <p:nvSpPr>
            <p:cNvPr id="65" name="ïSlíďê"/>
            <p:cNvSpPr/>
            <p:nvPr>
              <p:custDataLst>
                <p:tags r:id="rId8"/>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7" name="îšḷiḋè"/>
            <p:cNvSpPr/>
            <p:nvPr>
              <p:custDataLst>
                <p:tags r:id="rId9"/>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（三）意志健全</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2" name="组合 71"/>
          <p:cNvGrpSpPr/>
          <p:nvPr>
            <p:custDataLst>
              <p:tags r:id="rId10"/>
            </p:custDataLst>
          </p:nvPr>
        </p:nvGrpSpPr>
        <p:grpSpPr>
          <a:xfrm>
            <a:off x="6331287" y="2357225"/>
            <a:ext cx="4032202" cy="504001"/>
            <a:chOff x="6206701" y="3327895"/>
            <a:chExt cx="4032202" cy="504001"/>
          </a:xfrm>
        </p:grpSpPr>
        <p:sp>
          <p:nvSpPr>
            <p:cNvPr id="73" name="ïSlíďê"/>
            <p:cNvSpPr/>
            <p:nvPr>
              <p:custDataLst>
                <p:tags r:id="rId11"/>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5" name="îšḷiḋè"/>
            <p:cNvSpPr/>
            <p:nvPr>
              <p:custDataLst>
                <p:tags r:id="rId12"/>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（五）自我评价正确</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6" name="组合 75"/>
          <p:cNvGrpSpPr/>
          <p:nvPr>
            <p:custDataLst>
              <p:tags r:id="rId13"/>
            </p:custDataLst>
          </p:nvPr>
        </p:nvGrpSpPr>
        <p:grpSpPr>
          <a:xfrm>
            <a:off x="6331287" y="3080433"/>
            <a:ext cx="4032202" cy="504001"/>
            <a:chOff x="6206701" y="3327895"/>
            <a:chExt cx="4032202" cy="504001"/>
          </a:xfrm>
        </p:grpSpPr>
        <p:sp>
          <p:nvSpPr>
            <p:cNvPr id="77" name="ïSlíďê"/>
            <p:cNvSpPr/>
            <p:nvPr>
              <p:custDataLst>
                <p:tags r:id="rId14"/>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9" name="îšḷiḋè"/>
            <p:cNvSpPr/>
            <p:nvPr>
              <p:custDataLst>
                <p:tags r:id="rId15"/>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（六）人际关系和谐</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0" name="组合 79"/>
          <p:cNvGrpSpPr/>
          <p:nvPr>
            <p:custDataLst>
              <p:tags r:id="rId16"/>
            </p:custDataLst>
          </p:nvPr>
        </p:nvGrpSpPr>
        <p:grpSpPr>
          <a:xfrm>
            <a:off x="6331287" y="3806388"/>
            <a:ext cx="4032202" cy="504001"/>
            <a:chOff x="6206701" y="3327895"/>
            <a:chExt cx="4032202" cy="504001"/>
          </a:xfrm>
        </p:grpSpPr>
        <p:sp>
          <p:nvSpPr>
            <p:cNvPr id="81" name="ïSlíďê"/>
            <p:cNvSpPr/>
            <p:nvPr>
              <p:custDataLst>
                <p:tags r:id="rId17"/>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3" name="îšḷiḋè"/>
            <p:cNvSpPr/>
            <p:nvPr>
              <p:custDataLst>
                <p:tags r:id="rId18"/>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（七）适应能力强</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4" name="组合 83"/>
          <p:cNvGrpSpPr/>
          <p:nvPr>
            <p:custDataLst>
              <p:tags r:id="rId19"/>
            </p:custDataLst>
          </p:nvPr>
        </p:nvGrpSpPr>
        <p:grpSpPr>
          <a:xfrm>
            <a:off x="6331287" y="4545405"/>
            <a:ext cx="4032202" cy="504001"/>
            <a:chOff x="6206701" y="3327895"/>
            <a:chExt cx="4032202" cy="504001"/>
          </a:xfrm>
        </p:grpSpPr>
        <p:sp>
          <p:nvSpPr>
            <p:cNvPr id="85" name="ïSlíďê"/>
            <p:cNvSpPr/>
            <p:nvPr>
              <p:custDataLst>
                <p:tags r:id="rId2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7" name="îšḷiḋè"/>
            <p:cNvSpPr/>
            <p:nvPr>
              <p:custDataLst>
                <p:tags r:id="rId21"/>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（八）心理行为符合大学生的年龄特征</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3" name="椭圆 2"/>
          <p:cNvSpPr/>
          <p:nvPr>
            <p:custDataLst>
              <p:tags r:id="rId22"/>
            </p:custDataLst>
          </p:nvPr>
        </p:nvSpPr>
        <p:spPr>
          <a:xfrm>
            <a:off x="1516935"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1</a:t>
            </a:r>
            <a:endParaRPr lang="zh-CN" altLang="en-US" sz="2400">
              <a:latin typeface="思源宋体 CN Heavy" panose="02020900000000000000" pitchFamily="18" charset="-122"/>
              <a:ea typeface="思源宋体 CN Heavy" panose="02020900000000000000" pitchFamily="18" charset="-122"/>
            </a:endParaRPr>
          </a:p>
        </p:txBody>
      </p:sp>
      <p:sp>
        <p:nvSpPr>
          <p:cNvPr id="36" name="椭圆 35"/>
          <p:cNvSpPr/>
          <p:nvPr>
            <p:custDataLst>
              <p:tags r:id="rId23"/>
            </p:custDataLst>
          </p:nvPr>
        </p:nvSpPr>
        <p:spPr>
          <a:xfrm>
            <a:off x="1516935"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2</a:t>
            </a:r>
            <a:endParaRPr lang="zh-CN" altLang="en-US" sz="2400">
              <a:latin typeface="思源宋体 CN Heavy" panose="02020900000000000000" pitchFamily="18" charset="-122"/>
              <a:ea typeface="思源宋体 CN Heavy" panose="02020900000000000000" pitchFamily="18" charset="-122"/>
            </a:endParaRPr>
          </a:p>
        </p:txBody>
      </p:sp>
      <p:sp>
        <p:nvSpPr>
          <p:cNvPr id="37" name="椭圆 36"/>
          <p:cNvSpPr/>
          <p:nvPr>
            <p:custDataLst>
              <p:tags r:id="rId24"/>
            </p:custDataLst>
          </p:nvPr>
        </p:nvSpPr>
        <p:spPr>
          <a:xfrm>
            <a:off x="1516935"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3</a:t>
            </a:r>
            <a:endParaRPr lang="zh-CN" altLang="en-US" sz="2400">
              <a:latin typeface="思源宋体 CN Heavy" panose="02020900000000000000" pitchFamily="18" charset="-122"/>
              <a:ea typeface="思源宋体 CN Heavy" panose="02020900000000000000" pitchFamily="18" charset="-122"/>
            </a:endParaRPr>
          </a:p>
        </p:txBody>
      </p:sp>
      <p:sp>
        <p:nvSpPr>
          <p:cNvPr id="39" name="椭圆 38"/>
          <p:cNvSpPr/>
          <p:nvPr>
            <p:custDataLst>
              <p:tags r:id="rId25"/>
            </p:custDataLst>
          </p:nvPr>
        </p:nvSpPr>
        <p:spPr>
          <a:xfrm>
            <a:off x="6369386"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5</a:t>
            </a:r>
            <a:endParaRPr lang="zh-CN" altLang="en-US" sz="2400">
              <a:latin typeface="思源宋体 CN Heavy" panose="02020900000000000000" pitchFamily="18" charset="-122"/>
              <a:ea typeface="思源宋体 CN Heavy" panose="02020900000000000000" pitchFamily="18" charset="-122"/>
            </a:endParaRPr>
          </a:p>
        </p:txBody>
      </p:sp>
      <p:sp>
        <p:nvSpPr>
          <p:cNvPr id="40" name="椭圆 39"/>
          <p:cNvSpPr/>
          <p:nvPr>
            <p:custDataLst>
              <p:tags r:id="rId26"/>
            </p:custDataLst>
          </p:nvPr>
        </p:nvSpPr>
        <p:spPr>
          <a:xfrm>
            <a:off x="6369386"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6</a:t>
            </a:r>
            <a:endParaRPr lang="zh-CN" altLang="en-US" sz="2400">
              <a:latin typeface="思源宋体 CN Heavy" panose="02020900000000000000" pitchFamily="18" charset="-122"/>
              <a:ea typeface="思源宋体 CN Heavy" panose="02020900000000000000" pitchFamily="18" charset="-122"/>
            </a:endParaRPr>
          </a:p>
        </p:txBody>
      </p:sp>
      <p:sp>
        <p:nvSpPr>
          <p:cNvPr id="41" name="椭圆 40"/>
          <p:cNvSpPr/>
          <p:nvPr>
            <p:custDataLst>
              <p:tags r:id="rId27"/>
            </p:custDataLst>
          </p:nvPr>
        </p:nvSpPr>
        <p:spPr>
          <a:xfrm>
            <a:off x="6369386"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7</a:t>
            </a:r>
            <a:endParaRPr lang="zh-CN" altLang="en-US" sz="2400">
              <a:latin typeface="思源宋体 CN Heavy" panose="02020900000000000000" pitchFamily="18" charset="-122"/>
              <a:ea typeface="思源宋体 CN Heavy" panose="02020900000000000000" pitchFamily="18" charset="-122"/>
            </a:endParaRPr>
          </a:p>
        </p:txBody>
      </p:sp>
      <p:sp>
        <p:nvSpPr>
          <p:cNvPr id="42" name="椭圆 41"/>
          <p:cNvSpPr/>
          <p:nvPr>
            <p:custDataLst>
              <p:tags r:id="rId28"/>
            </p:custDataLst>
          </p:nvPr>
        </p:nvSpPr>
        <p:spPr>
          <a:xfrm>
            <a:off x="6369386" y="457186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8</a:t>
            </a:r>
            <a:endParaRPr lang="zh-CN" altLang="en-US" sz="2400">
              <a:latin typeface="思源宋体 CN Heavy" panose="02020900000000000000" pitchFamily="18" charset="-122"/>
              <a:ea typeface="思源宋体 CN Heavy" panose="02020900000000000000" pitchFamily="18" charset="-122"/>
            </a:endParaRPr>
          </a:p>
        </p:txBody>
      </p:sp>
      <p:sp>
        <p:nvSpPr>
          <p:cNvPr id="43" name="矩形 42"/>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三、大学生心理健康的标准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4" name="组合 3"/>
          <p:cNvGrpSpPr/>
          <p:nvPr>
            <p:custDataLst>
              <p:tags r:id="rId29"/>
            </p:custDataLst>
          </p:nvPr>
        </p:nvGrpSpPr>
        <p:grpSpPr>
          <a:xfrm>
            <a:off x="1545292" y="4532070"/>
            <a:ext cx="4032201" cy="504001"/>
            <a:chOff x="6206701" y="3327895"/>
            <a:chExt cx="4032201" cy="504001"/>
          </a:xfrm>
        </p:grpSpPr>
        <p:sp>
          <p:nvSpPr>
            <p:cNvPr id="5" name="ïSlíďê"/>
            <p:cNvSpPr/>
            <p:nvPr>
              <p:custDataLst>
                <p:tags r:id="rId3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31"/>
              </p:custDataLst>
            </p:nvPr>
          </p:nvSpPr>
          <p:spPr>
            <a:xfrm>
              <a:off x="6811710"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（四）人格完整</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7" name="椭圆 6"/>
          <p:cNvSpPr/>
          <p:nvPr>
            <p:custDataLst>
              <p:tags r:id="rId32"/>
            </p:custDataLst>
          </p:nvPr>
        </p:nvSpPr>
        <p:spPr>
          <a:xfrm>
            <a:off x="1564341" y="455662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smtClean="0">
                <a:latin typeface="思源宋体 CN Heavy" panose="02020900000000000000" pitchFamily="18" charset="-122"/>
                <a:ea typeface="思源宋体 CN Heavy" panose="02020900000000000000" pitchFamily="18" charset="-122"/>
              </a:rPr>
              <a:t>4</a:t>
            </a:r>
            <a:endParaRPr lang="zh-CN" altLang="en-US" sz="2400">
              <a:latin typeface="思源宋体 CN Heavy" panose="02020900000000000000" pitchFamily="18" charset="-122"/>
              <a:ea typeface="思源宋体 CN Heavy" panose="020209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par>
                                <p:cTn id="11" presetID="16" presetClass="entr" presetSubtype="21"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par>
                                <p:cTn id="17" presetID="16" presetClass="entr" presetSubtype="21"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barn(inVertical)">
                                      <p:cBhvr>
                                        <p:cTn id="19" dur="500"/>
                                        <p:tgtEl>
                                          <p:spTgt spid="72"/>
                                        </p:tgtEl>
                                      </p:cBhvr>
                                    </p:animEffect>
                                  </p:childTnLst>
                                </p:cTn>
                              </p:par>
                              <p:par>
                                <p:cTn id="20" presetID="16" presetClass="entr" presetSubtype="21"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barn(inVertical)">
                                      <p:cBhvr>
                                        <p:cTn id="22" dur="500"/>
                                        <p:tgtEl>
                                          <p:spTgt spid="76"/>
                                        </p:tgtEl>
                                      </p:cBhvr>
                                    </p:animEffect>
                                  </p:childTnLst>
                                </p:cTn>
                              </p:par>
                              <p:par>
                                <p:cTn id="23" presetID="16" presetClass="entr" presetSubtype="21"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barn(inVertical)">
                                      <p:cBhvr>
                                        <p:cTn id="25" dur="500"/>
                                        <p:tgtEl>
                                          <p:spTgt spid="80"/>
                                        </p:tgtEl>
                                      </p:cBhvr>
                                    </p:animEffect>
                                  </p:childTnLst>
                                </p:cTn>
                              </p:par>
                              <p:par>
                                <p:cTn id="26" presetID="16" presetClass="entr" presetSubtype="21"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barn(inVertical)">
                                      <p:cBhvr>
                                        <p:cTn id="2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（一）生理因素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custDataLst>
              <p:tags r:id="rId1"/>
            </p:custDataLst>
          </p:nvPr>
        </p:nvGrpSpPr>
        <p:grpSpPr bwMode="auto">
          <a:xfrm>
            <a:off x="3322226" y="3100075"/>
            <a:ext cx="4830365" cy="922734"/>
            <a:chOff x="2922847" y="2636911"/>
            <a:chExt cx="6440416" cy="1229529"/>
          </a:xfrm>
        </p:grpSpPr>
        <p:sp>
          <p:nvSpPr>
            <p:cNvPr id="6" name="直接连接符 5"/>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7"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3"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74022" y="321437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7626"/>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238043" y="332034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120325" y="262248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5" name="文本框 19"/>
            <p:cNvSpPr>
              <a:spLocks noChangeArrowheads="1"/>
            </p:cNvSpPr>
            <p:nvPr>
              <p:custDataLst>
                <p:tags r:id="rId13"/>
              </p:custDataLst>
            </p:nvPr>
          </p:nvSpPr>
          <p:spPr bwMode="auto">
            <a:xfrm>
              <a:off x="6777492" y="2447566"/>
              <a:ext cx="891643"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7937083" y="3190562"/>
            <a:ext cx="885825" cy="933450"/>
            <a:chOff x="9036558" y="2991386"/>
            <a:chExt cx="1181100" cy="1244600"/>
          </a:xfrm>
          <a:solidFill>
            <a:srgbClr val="48844B"/>
          </a:solidFill>
        </p:grpSpPr>
        <p:sp>
          <p:nvSpPr>
            <p:cNvPr id="30"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6830" y="3264873"/>
              <a:ext cx="780557" cy="6976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098090" y="406094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大脑的器质性病变</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3901738" y="459763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躯体疾病</a:t>
            </a:r>
            <a:endParaRPr sz="1400" b="1" kern="0" dirty="0">
              <a:solidFill>
                <a:schemeClr val="tx1">
                  <a:lumMod val="65000"/>
                  <a:lumOff val="35000"/>
                </a:schemeClr>
              </a:solidFill>
              <a:latin typeface="+mn-lt"/>
              <a:ea typeface="+mn-ea"/>
              <a:cs typeface="+mn-ea"/>
              <a:sym typeface="+mn-lt"/>
            </a:endParaRPr>
          </a:p>
        </p:txBody>
      </p:sp>
      <p:sp>
        <p:nvSpPr>
          <p:cNvPr id="37" name="TextBox 11"/>
          <p:cNvSpPr txBox="1">
            <a:spLocks noChangeArrowheads="1"/>
          </p:cNvSpPr>
          <p:nvPr>
            <p:custDataLst>
              <p:tags r:id="rId19"/>
            </p:custDataLst>
          </p:nvPr>
        </p:nvSpPr>
        <p:spPr bwMode="auto">
          <a:xfrm flipH="1">
            <a:off x="5773954" y="3929857"/>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遗传因素</a:t>
            </a:r>
            <a:endParaRPr sz="1400" b="1" kern="0" dirty="0">
              <a:solidFill>
                <a:schemeClr val="tx1">
                  <a:lumMod val="65000"/>
                  <a:lumOff val="35000"/>
                </a:schemeClr>
              </a:solidFill>
              <a:latin typeface="+mn-lt"/>
              <a:ea typeface="+mn-ea"/>
              <a:cs typeface="+mn-ea"/>
              <a:sym typeface="+mn-lt"/>
            </a:endParaRPr>
          </a:p>
        </p:txBody>
      </p:sp>
      <p:sp>
        <p:nvSpPr>
          <p:cNvPr id="39" name="TextBox 11"/>
          <p:cNvSpPr txBox="1">
            <a:spLocks noChangeArrowheads="1"/>
          </p:cNvSpPr>
          <p:nvPr>
            <p:custDataLst>
              <p:tags r:id="rId20"/>
            </p:custDataLst>
          </p:nvPr>
        </p:nvSpPr>
        <p:spPr bwMode="auto">
          <a:xfrm flipH="1">
            <a:off x="7790180" y="4597400"/>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神经系统的先天素质不健全</a:t>
            </a:r>
            <a:endParaRPr sz="1400" b="1" kern="0" dirty="0">
              <a:solidFill>
                <a:schemeClr val="tx1">
                  <a:lumMod val="65000"/>
                  <a:lumOff val="3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p:tgtEl>
                                          <p:spTgt spid="17"/>
                                        </p:tgtEl>
                                        <p:attrNameLst>
                                          <p:attrName>ppt_y</p:attrName>
                                        </p:attrNameLst>
                                      </p:cBhvr>
                                      <p:tavLst>
                                        <p:tav tm="0">
                                          <p:val>
                                            <p:strVal val="#ppt_y+#ppt_h*1.125000"/>
                                          </p:val>
                                        </p:tav>
                                        <p:tav tm="100000">
                                          <p:val>
                                            <p:strVal val="#ppt_y"/>
                                          </p:val>
                                        </p:tav>
                                      </p:tavLst>
                                    </p:anim>
                                    <p:animEffect transition="in" filter="wipe(up)">
                                      <p:cBhvr>
                                        <p:cTn id="12" dur="300"/>
                                        <p:tgtEl>
                                          <p:spTgt spid="1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300"/>
                                        <p:tgtEl>
                                          <p:spTgt spid="20"/>
                                        </p:tgtEl>
                                        <p:attrNameLst>
                                          <p:attrName>ppt_y</p:attrName>
                                        </p:attrNameLst>
                                      </p:cBhvr>
                                      <p:tavLst>
                                        <p:tav tm="0">
                                          <p:val>
                                            <p:strVal val="#ppt_y+#ppt_h*1.125000"/>
                                          </p:val>
                                        </p:tav>
                                        <p:tav tm="100000">
                                          <p:val>
                                            <p:strVal val="#ppt_y"/>
                                          </p:val>
                                        </p:tav>
                                      </p:tavLst>
                                    </p:anim>
                                    <p:animEffect transition="in" filter="wipe(up)">
                                      <p:cBhvr>
                                        <p:cTn id="23" dur="300"/>
                                        <p:tgtEl>
                                          <p:spTgt spid="20"/>
                                        </p:tgtEl>
                                      </p:cBhvr>
                                    </p:animEffect>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300"/>
                                        <p:tgtEl>
                                          <p:spTgt spid="23"/>
                                        </p:tgtEl>
                                        <p:attrNameLst>
                                          <p:attrName>ppt_y</p:attrName>
                                        </p:attrNameLst>
                                      </p:cBhvr>
                                      <p:tavLst>
                                        <p:tav tm="0">
                                          <p:val>
                                            <p:strVal val="#ppt_y+#ppt_h*1.125000"/>
                                          </p:val>
                                        </p:tav>
                                        <p:tav tm="100000">
                                          <p:val>
                                            <p:strVal val="#ppt_y"/>
                                          </p:val>
                                        </p:tav>
                                      </p:tavLst>
                                    </p:anim>
                                    <p:animEffect transition="in" filter="wipe(up)">
                                      <p:cBhvr>
                                        <p:cTn id="34" dur="300"/>
                                        <p:tgtEl>
                                          <p:spTgt spid="23"/>
                                        </p:tgtEl>
                                      </p:cBhvr>
                                    </p:animEffect>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ppt_x</p:attrName>
                                        </p:attrNameLst>
                                      </p:cBhvr>
                                      <p:tavLst>
                                        <p:tav tm="0">
                                          <p:val>
                                            <p:strVal val="#ppt_x"/>
                                          </p:val>
                                        </p:tav>
                                        <p:tav tm="100000">
                                          <p:val>
                                            <p:strVal val="#ppt_x"/>
                                          </p:val>
                                        </p:tav>
                                      </p:tavLst>
                                    </p:anim>
                                    <p:anim calcmode="lin" valueType="num">
                                      <p:cBhvr>
                                        <p:cTn id="40" dur="500" fill="hold"/>
                                        <p:tgtEl>
                                          <p:spTgt spid="3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12" presetClass="entr" presetSubtype="4"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300"/>
                                        <p:tgtEl>
                                          <p:spTgt spid="29"/>
                                        </p:tgtEl>
                                        <p:attrNameLst>
                                          <p:attrName>ppt_y</p:attrName>
                                        </p:attrNameLst>
                                      </p:cBhvr>
                                      <p:tavLst>
                                        <p:tav tm="0">
                                          <p:val>
                                            <p:strVal val="#ppt_y+#ppt_h*1.125000"/>
                                          </p:val>
                                        </p:tav>
                                        <p:tav tm="100000">
                                          <p:val>
                                            <p:strVal val="#ppt_y"/>
                                          </p:val>
                                        </p:tav>
                                      </p:tavLst>
                                    </p:anim>
                                    <p:animEffect transition="in" filter="wipe(up)">
                                      <p:cBhvr>
                                        <p:cTn id="45" dur="300"/>
                                        <p:tgtEl>
                                          <p:spTgt spid="29"/>
                                        </p:tgtEl>
                                      </p:cBhvr>
                                    </p:animEffect>
                                  </p:childTnLst>
                                </p:cTn>
                              </p:par>
                            </p:childTnLst>
                          </p:cTn>
                        </p:par>
                        <p:par>
                          <p:cTn id="46" fill="hold">
                            <p:stCondLst>
                              <p:cond delay="4000"/>
                            </p:stCondLst>
                            <p:childTnLst>
                              <p:par>
                                <p:cTn id="47" presetID="47"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3" grpId="0" bldLvl="0" animBg="1"/>
      <p:bldP spid="35" grpId="0" bldLvl="0" animBg="1"/>
      <p:bldP spid="37" grpId="0" bldLvl="0" animBg="1"/>
      <p:bldP spid="3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（二）社会因素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83001" y="3675063"/>
              <a:ext cx="5436285" cy="156845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面对不同于以往的文化背景和多种价值选择，一些大学生常感到矛盾、疑虑、混乱、彷徨、无所适从和压抑。这种长时间的心理失调，必然会给心理素质发展带来不良影响。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2847384" y="3219748"/>
              <a:ext cx="2199277" cy="398780"/>
            </a:xfrm>
            <a:prstGeom prst="rect">
              <a:avLst/>
            </a:prstGeom>
          </p:spPr>
          <p:txBody>
            <a:bodyPr wrap="none">
              <a:spAutoFit/>
            </a:bodyPr>
            <a:lstStyle/>
            <a:p>
              <a:pPr lvl="0" algn="l"/>
              <a:r>
                <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1. 社会文化因素</a:t>
              </a:r>
              <a:endPar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（二）社会因素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11800" y="3675262"/>
              <a:ext cx="5771606" cy="156845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作为社会最活跃、最敏感和有知识的群体，求知欲强但分辨能力弱，崇尚科学但欠缺辩证思维，因而所受的影响最大。大众传媒中的很多不健康的因素会给他们的思想和行为带来消极的影响，并导致一些心理问题的产生。</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2847384" y="3219748"/>
              <a:ext cx="2199277" cy="398780"/>
            </a:xfrm>
            <a:prstGeom prst="rect">
              <a:avLst/>
            </a:prstGeom>
          </p:spPr>
          <p:txBody>
            <a:bodyPr wrap="none">
              <a:spAutoFit/>
            </a:bodyPr>
            <a:lstStyle/>
            <a:p>
              <a:pPr lvl="0" algn="l"/>
              <a:r>
                <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2. 大众传媒因素</a:t>
              </a:r>
              <a:endPar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（二）社会因素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11800" y="3675262"/>
              <a:ext cx="5771606" cy="156845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市场经济引入竞争机制后，这种竞争随着改革开放的深入，呈现出更加激烈的趋势，一方面为人们充分发挥聪明才智、展开平等竞争提供可能和契机；另一方面又给人们的现实生活带来巨大的压力。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2847384" y="3219748"/>
              <a:ext cx="2598420" cy="460375"/>
            </a:xfrm>
            <a:prstGeom prst="rect">
              <a:avLst/>
            </a:prstGeom>
          </p:spPr>
          <p:txBody>
            <a:bodyPr wrap="none">
              <a:spAutoFit/>
            </a:bodyPr>
            <a:lstStyle/>
            <a:p>
              <a:pPr lvl="0" algn="l"/>
              <a:r>
                <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3. 市场经济因素</a:t>
              </a:r>
              <a:endPar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（三）家庭环境因素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5" name="横卷形 4"/>
          <p:cNvSpPr/>
          <p:nvPr/>
        </p:nvSpPr>
        <p:spPr>
          <a:xfrm>
            <a:off x="1775460" y="3335655"/>
            <a:ext cx="5913755" cy="1873250"/>
          </a:xfrm>
          <a:prstGeom prst="horizontalScroll">
            <a:avLst/>
          </a:prstGeom>
          <a:solidFill>
            <a:srgbClr val="4CB7AC"/>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矩形 1"/>
          <p:cNvSpPr/>
          <p:nvPr/>
        </p:nvSpPr>
        <p:spPr>
          <a:xfrm>
            <a:off x="2056130" y="3731260"/>
            <a:ext cx="5509260" cy="1322070"/>
          </a:xfrm>
          <a:prstGeom prst="rect">
            <a:avLst/>
          </a:prstGeom>
        </p:spPr>
        <p:txBody>
          <a:bodyPr wrap="square">
            <a:spAutoFit/>
          </a:bodyPr>
          <a:lstStyle/>
          <a:p>
            <a:pPr lvl="0" algn="just">
              <a:lnSpc>
                <a:spcPct val="125000"/>
              </a:lnSpc>
              <a:spcBef>
                <a:spcPts val="0"/>
              </a:spcBef>
              <a:spcAft>
                <a:spcPts val="0"/>
              </a:spcAft>
            </a:pP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家庭环境是社会的细胞，是一个人最早接触到的社会环境。它包括家庭人际关系，父母的文化程度、教育方式，父母的价值观、人生观、人格特征等因素。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（四）学校因素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990264" y="213865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0" name="组合 29"/>
          <p:cNvGrpSpPr/>
          <p:nvPr>
            <p:custDataLst>
              <p:tags r:id="rId2"/>
            </p:custDataLst>
          </p:nvPr>
        </p:nvGrpSpPr>
        <p:grpSpPr>
          <a:xfrm>
            <a:off x="944976" y="3523863"/>
            <a:ext cx="1956435" cy="1741805"/>
            <a:chOff x="6206701" y="3187817"/>
            <a:chExt cx="1956435" cy="1741805"/>
          </a:xfrm>
        </p:grpSpPr>
        <p:sp>
          <p:nvSpPr>
            <p:cNvPr id="20" name="ïSlíďê"/>
            <p:cNvSpPr/>
            <p:nvPr>
              <p:custDataLst>
                <p:tags r:id="rId3"/>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4"/>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5"/>
              </p:custDataLst>
            </p:nvPr>
          </p:nvSpPr>
          <p:spPr>
            <a:xfrm>
              <a:off x="6578785" y="3468428"/>
              <a:ext cx="1250596"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心理素质教育环节薄弱</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2" name="组合 31"/>
          <p:cNvGrpSpPr/>
          <p:nvPr>
            <p:custDataLst>
              <p:tags r:id="rId6"/>
            </p:custDataLst>
          </p:nvPr>
        </p:nvGrpSpPr>
        <p:grpSpPr>
          <a:xfrm>
            <a:off x="3699606" y="3523863"/>
            <a:ext cx="1956435" cy="1741805"/>
            <a:chOff x="6206701" y="3187817"/>
            <a:chExt cx="1956435" cy="1741805"/>
          </a:xfrm>
        </p:grpSpPr>
        <p:sp>
          <p:nvSpPr>
            <p:cNvPr id="33" name="ïSlíďê"/>
            <p:cNvSpPr/>
            <p:nvPr>
              <p:custDataLst>
                <p:tags r:id="rId7"/>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s1îḍé"/>
            <p:cNvSpPr/>
            <p:nvPr>
              <p:custDataLst>
                <p:tags r:id="rId8"/>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5" name="îšḷiḋè"/>
            <p:cNvSpPr/>
            <p:nvPr>
              <p:custDataLst>
                <p:tags r:id="rId9"/>
              </p:custDataLst>
            </p:nvPr>
          </p:nvSpPr>
          <p:spPr>
            <a:xfrm>
              <a:off x="6578785" y="3468428"/>
              <a:ext cx="1250596"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教学过程的影响</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6" name="组合 35"/>
          <p:cNvGrpSpPr/>
          <p:nvPr>
            <p:custDataLst>
              <p:tags r:id="rId10"/>
            </p:custDataLst>
          </p:nvPr>
        </p:nvGrpSpPr>
        <p:grpSpPr>
          <a:xfrm>
            <a:off x="6515831" y="3523863"/>
            <a:ext cx="1956435" cy="1619250"/>
            <a:chOff x="6206701" y="3187817"/>
            <a:chExt cx="1956435" cy="1619250"/>
          </a:xfrm>
        </p:grpSpPr>
        <p:sp>
          <p:nvSpPr>
            <p:cNvPr id="37" name="ïSlíďê"/>
            <p:cNvSpPr/>
            <p:nvPr>
              <p:custDataLst>
                <p:tags r:id="rId11"/>
              </p:custDataLst>
            </p:nvPr>
          </p:nvSpPr>
          <p:spPr>
            <a:xfrm>
              <a:off x="6206701" y="3187817"/>
              <a:ext cx="1956435" cy="161925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8" name="îs1îḍé"/>
            <p:cNvSpPr/>
            <p:nvPr>
              <p:custDataLst>
                <p:tags r:id="rId12"/>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9" name="îšḷiḋè"/>
            <p:cNvSpPr/>
            <p:nvPr>
              <p:custDataLst>
                <p:tags r:id="rId13"/>
              </p:custDataLst>
            </p:nvPr>
          </p:nvSpPr>
          <p:spPr>
            <a:xfrm>
              <a:off x="6479116" y="3473567"/>
              <a:ext cx="142748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校园文化的影响</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42"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1000"/>
                                        <p:tgtEl>
                                          <p:spTgt spid="32"/>
                                        </p:tgtEl>
                                      </p:cBhvr>
                                    </p:animEffect>
                                    <p:anim calcmode="lin" valueType="num">
                                      <p:cBhvr>
                                        <p:cTn id="19" dur="1000" fill="hold"/>
                                        <p:tgtEl>
                                          <p:spTgt spid="32"/>
                                        </p:tgtEl>
                                        <p:attrNameLst>
                                          <p:attrName>ppt_x</p:attrName>
                                        </p:attrNameLst>
                                      </p:cBhvr>
                                      <p:tavLst>
                                        <p:tav tm="0">
                                          <p:val>
                                            <p:strVal val="#ppt_x"/>
                                          </p:val>
                                        </p:tav>
                                        <p:tav tm="100000">
                                          <p:val>
                                            <p:strVal val="#ppt_x"/>
                                          </p:val>
                                        </p:tav>
                                      </p:tavLst>
                                    </p:anim>
                                    <p:anim calcmode="lin" valueType="num">
                                      <p:cBhvr>
                                        <p:cTn id="20" dur="100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178299" y="1591863"/>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（五）个体心理因素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671926" y="352386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78785" y="3468428"/>
              <a:ext cx="1250596"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自我评价不客观</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2" name="组合 31"/>
          <p:cNvGrpSpPr/>
          <p:nvPr>
            <p:custDataLst>
              <p:tags r:id="rId5"/>
            </p:custDataLst>
          </p:nvPr>
        </p:nvGrpSpPr>
        <p:grpSpPr>
          <a:xfrm>
            <a:off x="3488151" y="3523863"/>
            <a:ext cx="1956435" cy="1741805"/>
            <a:chOff x="6206701" y="3187817"/>
            <a:chExt cx="1956435" cy="1741805"/>
          </a:xfrm>
        </p:grpSpPr>
        <p:sp>
          <p:nvSpPr>
            <p:cNvPr id="33"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s1îḍé"/>
            <p:cNvSpPr/>
            <p:nvPr>
              <p:custDataLst>
                <p:tags r:id="rId7"/>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5" name="îšḷiḋè"/>
            <p:cNvSpPr/>
            <p:nvPr>
              <p:custDataLst>
                <p:tags r:id="rId8"/>
              </p:custDataLst>
            </p:nvPr>
          </p:nvSpPr>
          <p:spPr>
            <a:xfrm>
              <a:off x="6578785" y="3468428"/>
              <a:ext cx="1250596"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心理承受能力弱</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6" name="组合 35"/>
          <p:cNvGrpSpPr/>
          <p:nvPr>
            <p:custDataLst>
              <p:tags r:id="rId9"/>
            </p:custDataLst>
          </p:nvPr>
        </p:nvGrpSpPr>
        <p:grpSpPr>
          <a:xfrm>
            <a:off x="6515831" y="3523863"/>
            <a:ext cx="1956435" cy="1619250"/>
            <a:chOff x="6206701" y="3187817"/>
            <a:chExt cx="1956435" cy="1619250"/>
          </a:xfrm>
        </p:grpSpPr>
        <p:sp>
          <p:nvSpPr>
            <p:cNvPr id="37" name="ïSlíďê"/>
            <p:cNvSpPr/>
            <p:nvPr>
              <p:custDataLst>
                <p:tags r:id="rId10"/>
              </p:custDataLst>
            </p:nvPr>
          </p:nvSpPr>
          <p:spPr>
            <a:xfrm>
              <a:off x="6206701" y="3187817"/>
              <a:ext cx="1956435" cy="161925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8" name="îs1îḍé"/>
            <p:cNvSpPr/>
            <p:nvPr>
              <p:custDataLst>
                <p:tags r:id="rId11"/>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9" name="îšḷiḋè"/>
            <p:cNvSpPr/>
            <p:nvPr>
              <p:custDataLst>
                <p:tags r:id="rId12"/>
              </p:custDataLst>
            </p:nvPr>
          </p:nvSpPr>
          <p:spPr>
            <a:xfrm>
              <a:off x="6246706" y="3473567"/>
              <a:ext cx="1766570" cy="11703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强烈的心理冲突和薄弱的自控能力</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13"/>
            </p:custDataLst>
          </p:nvPr>
        </p:nvGrpSpPr>
        <p:grpSpPr>
          <a:xfrm>
            <a:off x="9201246" y="3455918"/>
            <a:ext cx="1956435" cy="1619250"/>
            <a:chOff x="6206701" y="3187817"/>
            <a:chExt cx="1956435" cy="1619250"/>
          </a:xfrm>
        </p:grpSpPr>
        <p:sp>
          <p:nvSpPr>
            <p:cNvPr id="3" name="ïSlíďê"/>
            <p:cNvSpPr/>
            <p:nvPr>
              <p:custDataLst>
                <p:tags r:id="rId14"/>
              </p:custDataLst>
            </p:nvPr>
          </p:nvSpPr>
          <p:spPr>
            <a:xfrm>
              <a:off x="6206701" y="3187817"/>
              <a:ext cx="1956435" cy="161925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15"/>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16"/>
              </p:custDataLst>
            </p:nvPr>
          </p:nvSpPr>
          <p:spPr>
            <a:xfrm>
              <a:off x="6246706" y="3473567"/>
              <a:ext cx="165989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性成熟</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7" name="îšḷiḋè"/>
          <p:cNvSpPr/>
          <p:nvPr>
            <p:custDataLst>
              <p:tags r:id="rId17"/>
            </p:custDataLst>
          </p:nvPr>
        </p:nvSpPr>
        <p:spPr>
          <a:xfrm>
            <a:off x="897890" y="2567940"/>
            <a:ext cx="10352405" cy="450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个体心理因素是影响大学生心理素质和产生心理问题的重要原因，它主要包括以下几个方面的内容。</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664491" y="49242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四、大学生增强自身心理健康的途径</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aphicFrame>
        <p:nvGraphicFramePr>
          <p:cNvPr id="8" name="图示 7"/>
          <p:cNvGraphicFramePr/>
          <p:nvPr/>
        </p:nvGraphicFramePr>
        <p:xfrm>
          <a:off x="4799012" y="227931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935653" y="241475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学习心理健康知识</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489987" y="456192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主动调节不良情绪</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829250" y="4598775"/>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制定切实可行的目标</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2290813" y="3315000"/>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完善社会支持系统</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984673" y="331518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在实践活动中提升自己</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477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01</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健康心理　幸福人生</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大学生心理健康导论</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87700"/>
            <a:ext cx="45034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一、心理及心理的构成</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从认识大脑开始：心理活动的特点和实质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505960"/>
            <a:ext cx="45034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二、心理的实质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3302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330200"/>
            <a:ext cx="6032500" cy="6032500"/>
          </a:xfrm>
          <a:prstGeom prst="rect">
            <a:avLst/>
          </a:prstGeom>
        </p:spPr>
      </p:pic>
      <p:sp>
        <p:nvSpPr>
          <p:cNvPr id="3" name="矩形 2"/>
          <p:cNvSpPr/>
          <p:nvPr/>
        </p:nvSpPr>
        <p:spPr>
          <a:xfrm>
            <a:off x="1503529" y="1809056"/>
            <a:ext cx="4135271" cy="3014980"/>
          </a:xfrm>
          <a:prstGeom prst="rect">
            <a:avLst/>
          </a:prstGeom>
        </p:spPr>
        <p:txBody>
          <a:bodyPr wrap="square">
            <a:spAutoFit/>
          </a:bodyPr>
          <a:lstStyle/>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（一）心理的含义</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对人、对事都有自己的态度，有喜怒哀乐，有七情六欲。人有不同的兴趣和能力，有“万物之灵”的智慧；人能运用自己的思维去探索自然和社会的各种奥秘，也能通过活动去满足自己的各种需要，并在周围环境中留下自己意志的印迹……所有这些都是在人们生活实践中经常出现的心理现象，简称为“心理”。</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1809056"/>
            <a:ext cx="4427855" cy="1476375"/>
          </a:xfrm>
          <a:prstGeom prst="rect">
            <a:avLst/>
          </a:prstGeom>
        </p:spPr>
        <p:txBody>
          <a:bodyPr wrap="square">
            <a:spAutoFit/>
          </a:bodyPr>
          <a:lstStyle/>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（二）心理的构成</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人的心理活动极为复杂，表现形式也多种多样。通常把它分成两大类，即心理过程与个性心理（又称人格），如图所示。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一、心理及心理的构成</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4" name="图片 3"/>
          <p:cNvPicPr>
            <a:picLocks noChangeAspect="1"/>
          </p:cNvPicPr>
          <p:nvPr/>
        </p:nvPicPr>
        <p:blipFill>
          <a:blip r:embed="rId2"/>
          <a:stretch>
            <a:fillRect/>
          </a:stretch>
        </p:blipFill>
        <p:spPr>
          <a:xfrm>
            <a:off x="6498590" y="3285490"/>
            <a:ext cx="4486275" cy="1590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11" name="矩形: 圆角 10"/>
          <p:cNvSpPr/>
          <p:nvPr/>
        </p:nvSpPr>
        <p:spPr>
          <a:xfrm>
            <a:off x="1026795" y="1115060"/>
            <a:ext cx="39649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（一）心理是脑的机能</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190750"/>
            <a:ext cx="8620760" cy="3169285"/>
          </a:xfrm>
          <a:prstGeom prst="rect">
            <a:avLst/>
          </a:prstGeom>
        </p:spPr>
        <p:txBody>
          <a:bodyPr wrap="square">
            <a:spAutoFit/>
          </a:bodyPr>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统一而不可分割的自然和社会生活，表现为物质和意识两种形式。心理即是精神的形式。物质是根本的；精神则是从物质中派生出来的，是物质发展到一定阶段才产生出来的，但不是一切物质都有精神。世界上物质的东西形形色色、多种多样，有的是有生命的，有的是无生命的。凡是无生命的事物都是绝对不能产生精神活动的。植物是有生命的，如含羞草可以吃虫、向日葵会随着太阳转，但这些都不是心理反应，只是生物的感应性的表现，所以植物也是没有心理现象的。常言说“木石无情”，正是说无生命的石头和有生命的植物都没有精神生活。心理现象只有在有生命的动物当中才可能产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心理是物质发展到高级阶段的属性。这个“物质发展”指的就是动物神经系统的发展。只有在进化中产生神经结构这一物质基础，动物才会有心理机能，且随着进化，动物越高级，脑的结构越复杂，心理活动也相应地越活跃和复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70700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1. 客观现实是心理的源泉</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客观现实是心理的源泉有两层意思：一是心理的产生必须以客观现实为前提，没有客观现实也就没有被反映的对象，人脑也就无从反映，心理也就无从产生；二是人们心理活动的内容，也就是人脑反映的内容是由客观现实所规定的，有什么样的客观现实就有什么样的反映。</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270700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2. 社会生活实践是人的心理产生、发展的根源</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50000"/>
              </a:lnSpc>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人的心理的基础是人的社会实践，没有社会实践，人的心理就不会发展，甚至不能产生。人在儿童期如果没有机会与文明的社会生活接触，大脑得不到适当的刺激，其心理发展就会陷于停滞。</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5" name="矩形: 圆角 10"/>
          <p:cNvSpPr/>
          <p:nvPr/>
        </p:nvSpPr>
        <p:spPr>
          <a:xfrm>
            <a:off x="1026795" y="1216660"/>
            <a:ext cx="515683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（二）心理是对客观现实的反映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5" grpId="0" bldLvl="0" animBg="1"/>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142.5,&quot;left&quot;:52.907559055118114,&quot;top&quot;:272.11952755905514,&quot;width&quot;:825.65}"/>
</p:tagLst>
</file>

<file path=ppt/tags/tag101.xml><?xml version="1.0" encoding="utf-8"?>
<p:tagLst xmlns:p="http://schemas.openxmlformats.org/presentationml/2006/main">
  <p:tag name="KSO_WM_DIAGRAM_VIRTUALLY_FRAME" val="{&quot;height&quot;:142.5,&quot;left&quot;:52.907559055118114,&quot;top&quot;:272.11952755905514,&quot;width&quot;:825.65}"/>
</p:tagLst>
</file>

<file path=ppt/tags/tag102.xml><?xml version="1.0" encoding="utf-8"?>
<p:tagLst xmlns:p="http://schemas.openxmlformats.org/presentationml/2006/main">
  <p:tag name="KSO_WM_DIAGRAM_VIRTUALLY_FRAME" val="{&quot;height&quot;:142.5,&quot;left&quot;:52.907559055118114,&quot;top&quot;:272.11952755905514,&quot;width&quot;:825.65}"/>
</p:tagLst>
</file>

<file path=ppt/tags/tag103.xml><?xml version="1.0" encoding="utf-8"?>
<p:tagLst xmlns:p="http://schemas.openxmlformats.org/presentationml/2006/main">
  <p:tag name="KSO_WM_DIAGRAM_VIRTUALLY_FRAME" val="{&quot;height&quot;:142.5,&quot;left&quot;:52.907559055118114,&quot;top&quot;:272.11952755905514,&quot;width&quot;:825.65}"/>
</p:tagLst>
</file>

<file path=ppt/tags/tag104.xml><?xml version="1.0" encoding="utf-8"?>
<p:tagLst xmlns:p="http://schemas.openxmlformats.org/presentationml/2006/main">
  <p:tag name="KSO_WM_DIAGRAM_VIRTUALLY_FRAME" val="{&quot;height&quot;:142.5,&quot;left&quot;:52.907559055118114,&quot;top&quot;:272.11952755905514,&quot;width&quot;:825.65}"/>
</p:tagLst>
</file>

<file path=ppt/tags/tag105.xml><?xml version="1.0" encoding="utf-8"?>
<p:tagLst xmlns:p="http://schemas.openxmlformats.org/presentationml/2006/main">
  <p:tag name="KSO_WM_DIAGRAM_VIRTUALLY_FRAME" val="{&quot;height&quot;:142.5,&quot;left&quot;:52.907559055118114,&quot;top&quot;:272.11952755905514,&quot;width&quot;:825.65}"/>
</p:tagLst>
</file>

<file path=ppt/tags/tag106.xml><?xml version="1.0" encoding="utf-8"?>
<p:tagLst xmlns:p="http://schemas.openxmlformats.org/presentationml/2006/main">
  <p:tag name="KSO_WM_DIAGRAM_VIRTUALLY_FRAME" val="{&quot;height&quot;:137.15,&quot;left&quot;:52.907559055118114,&quot;top&quot;:277.4695275590551,&quot;width&quot;:614.2}"/>
</p:tagLst>
</file>

<file path=ppt/tags/tag107.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2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2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2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59.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1.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2.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3.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4.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5.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6.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7.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9.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1.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2.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3.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4.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5.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6.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7.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8.xml><?xml version="1.0" encoding="utf-8"?>
<p:tagLst xmlns:p="http://schemas.openxmlformats.org/presentationml/2006/main">
  <p:tag name="KSO_WM_DIAGRAM_VIRTUALLY_FRAME" val="{&quot;height&quot;:137.15,&quot;left&quot;:52.907559055118114,&quot;top&quot;:277.4695275590551,&quot;width&quot;:614.2}"/>
</p:tagLst>
</file>

<file path=ppt/tags/tag79.xml><?xml version="1.0" encoding="utf-8"?>
<p:tagLst xmlns:p="http://schemas.openxmlformats.org/presentationml/2006/main">
  <p:tag name="KSO_WM_DIAGRAM_VIRTUALLY_FRAME" val="{&quot;height&quot;:137.15,&quot;left&quot;:52.907559055118114,&quot;top&quot;:277.4695275590551,&quot;width&quot;:614.2}"/>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137.15,&quot;left&quot;:52.907559055118114,&quot;top&quot;:277.4695275590551,&quot;width&quot;:614.2}"/>
</p:tagLst>
</file>

<file path=ppt/tags/tag81.xml><?xml version="1.0" encoding="utf-8"?>
<p:tagLst xmlns:p="http://schemas.openxmlformats.org/presentationml/2006/main">
  <p:tag name="KSO_WM_DIAGRAM_VIRTUALLY_FRAME" val="{&quot;height&quot;:137.15,&quot;left&quot;:52.907559055118114,&quot;top&quot;:277.4695275590551,&quot;width&quot;:614.2}"/>
</p:tagLst>
</file>

<file path=ppt/tags/tag82.xml><?xml version="1.0" encoding="utf-8"?>
<p:tagLst xmlns:p="http://schemas.openxmlformats.org/presentationml/2006/main">
  <p:tag name="KSO_WM_DIAGRAM_VIRTUALLY_FRAME" val="{&quot;height&quot;:137.15,&quot;left&quot;:52.907559055118114,&quot;top&quot;:277.4695275590551,&quot;width&quot;:614.2}"/>
</p:tagLst>
</file>

<file path=ppt/tags/tag83.xml><?xml version="1.0" encoding="utf-8"?>
<p:tagLst xmlns:p="http://schemas.openxmlformats.org/presentationml/2006/main">
  <p:tag name="KSO_WM_DIAGRAM_VIRTUALLY_FRAME" val="{&quot;height&quot;:137.15,&quot;left&quot;:52.907559055118114,&quot;top&quot;:277.4695275590551,&quot;width&quot;:614.2}"/>
</p:tagLst>
</file>

<file path=ppt/tags/tag84.xml><?xml version="1.0" encoding="utf-8"?>
<p:tagLst xmlns:p="http://schemas.openxmlformats.org/presentationml/2006/main">
  <p:tag name="KSO_WM_DIAGRAM_VIRTUALLY_FRAME" val="{&quot;height&quot;:137.15,&quot;left&quot;:52.907559055118114,&quot;top&quot;:277.4695275590551,&quot;width&quot;:614.2}"/>
</p:tagLst>
</file>

<file path=ppt/tags/tag85.xml><?xml version="1.0" encoding="utf-8"?>
<p:tagLst xmlns:p="http://schemas.openxmlformats.org/presentationml/2006/main">
  <p:tag name="KSO_WM_DIAGRAM_VIRTUALLY_FRAME" val="{&quot;height&quot;:137.15,&quot;left&quot;:52.907559055118114,&quot;top&quot;:277.4695275590551,&quot;width&quot;:614.2}"/>
</p:tagLst>
</file>

<file path=ppt/tags/tag86.xml><?xml version="1.0" encoding="utf-8"?>
<p:tagLst xmlns:p="http://schemas.openxmlformats.org/presentationml/2006/main">
  <p:tag name="KSO_WM_DIAGRAM_VIRTUALLY_FRAME" val="{&quot;height&quot;:137.15,&quot;left&quot;:52.907559055118114,&quot;top&quot;:277.4695275590551,&quot;width&quot;:614.2}"/>
</p:tagLst>
</file>

<file path=ppt/tags/tag87.xml><?xml version="1.0" encoding="utf-8"?>
<p:tagLst xmlns:p="http://schemas.openxmlformats.org/presentationml/2006/main">
  <p:tag name="KSO_WM_DIAGRAM_VIRTUALLY_FRAME" val="{&quot;height&quot;:137.15,&quot;left&quot;:52.907559055118114,&quot;top&quot;:277.4695275590551,&quot;width&quot;:614.2}"/>
</p:tagLst>
</file>

<file path=ppt/tags/tag88.xml><?xml version="1.0" encoding="utf-8"?>
<p:tagLst xmlns:p="http://schemas.openxmlformats.org/presentationml/2006/main">
  <p:tag name="KSO_WM_DIAGRAM_VIRTUALLY_FRAME" val="{&quot;height&quot;:137.15,&quot;left&quot;:52.907559055118114,&quot;top&quot;:277.4695275590551,&quot;width&quot;:614.2}"/>
</p:tagLst>
</file>

<file path=ppt/tags/tag89.xml><?xml version="1.0" encoding="utf-8"?>
<p:tagLst xmlns:p="http://schemas.openxmlformats.org/presentationml/2006/main">
  <p:tag name="KSO_WM_DIAGRAM_VIRTUALLY_FRAME" val="{&quot;height&quot;:137.15,&quot;left&quot;:52.907559055118114,&quot;top&quot;:277.4695275590551,&quot;width&quot;:614.2}"/>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142.5,&quot;left&quot;:52.907559055118114,&quot;top&quot;:272.11952755905514,&quot;width&quot;:825.65}"/>
</p:tagLst>
</file>

<file path=ppt/tags/tag91.xml><?xml version="1.0" encoding="utf-8"?>
<p:tagLst xmlns:p="http://schemas.openxmlformats.org/presentationml/2006/main">
  <p:tag name="KSO_WM_DIAGRAM_VIRTUALLY_FRAME" val="{&quot;height&quot;:142.5,&quot;left&quot;:52.907559055118114,&quot;top&quot;:272.11952755905514,&quot;width&quot;:825.65}"/>
</p:tagLst>
</file>

<file path=ppt/tags/tag92.xml><?xml version="1.0" encoding="utf-8"?>
<p:tagLst xmlns:p="http://schemas.openxmlformats.org/presentationml/2006/main">
  <p:tag name="KSO_WM_DIAGRAM_VIRTUALLY_FRAME" val="{&quot;height&quot;:142.5,&quot;left&quot;:52.907559055118114,&quot;top&quot;:272.11952755905514,&quot;width&quot;:825.65}"/>
</p:tagLst>
</file>

<file path=ppt/tags/tag93.xml><?xml version="1.0" encoding="utf-8"?>
<p:tagLst xmlns:p="http://schemas.openxmlformats.org/presentationml/2006/main">
  <p:tag name="KSO_WM_DIAGRAM_VIRTUALLY_FRAME" val="{&quot;height&quot;:142.5,&quot;left&quot;:52.907559055118114,&quot;top&quot;:272.11952755905514,&quot;width&quot;:825.65}"/>
</p:tagLst>
</file>

<file path=ppt/tags/tag94.xml><?xml version="1.0" encoding="utf-8"?>
<p:tagLst xmlns:p="http://schemas.openxmlformats.org/presentationml/2006/main">
  <p:tag name="KSO_WM_DIAGRAM_VIRTUALLY_FRAME" val="{&quot;height&quot;:142.5,&quot;left&quot;:52.907559055118114,&quot;top&quot;:272.11952755905514,&quot;width&quot;:825.65}"/>
</p:tagLst>
</file>

<file path=ppt/tags/tag95.xml><?xml version="1.0" encoding="utf-8"?>
<p:tagLst xmlns:p="http://schemas.openxmlformats.org/presentationml/2006/main">
  <p:tag name="KSO_WM_DIAGRAM_VIRTUALLY_FRAME" val="{&quot;height&quot;:142.5,&quot;left&quot;:52.907559055118114,&quot;top&quot;:272.11952755905514,&quot;width&quot;:825.65}"/>
</p:tagLst>
</file>

<file path=ppt/tags/tag96.xml><?xml version="1.0" encoding="utf-8"?>
<p:tagLst xmlns:p="http://schemas.openxmlformats.org/presentationml/2006/main">
  <p:tag name="KSO_WM_DIAGRAM_VIRTUALLY_FRAME" val="{&quot;height&quot;:142.5,&quot;left&quot;:52.907559055118114,&quot;top&quot;:272.11952755905514,&quot;width&quot;:825.65}"/>
</p:tagLst>
</file>

<file path=ppt/tags/tag97.xml><?xml version="1.0" encoding="utf-8"?>
<p:tagLst xmlns:p="http://schemas.openxmlformats.org/presentationml/2006/main">
  <p:tag name="KSO_WM_DIAGRAM_VIRTUALLY_FRAME" val="{&quot;height&quot;:142.5,&quot;left&quot;:52.907559055118114,&quot;top&quot;:272.11952755905514,&quot;width&quot;:825.65}"/>
</p:tagLst>
</file>

<file path=ppt/tags/tag98.xml><?xml version="1.0" encoding="utf-8"?>
<p:tagLst xmlns:p="http://schemas.openxmlformats.org/presentationml/2006/main">
  <p:tag name="KSO_WM_DIAGRAM_VIRTUALLY_FRAME" val="{&quot;height&quot;:142.5,&quot;left&quot;:52.907559055118114,&quot;top&quot;:272.11952755905514,&quot;width&quot;:825.65}"/>
</p:tagLst>
</file>

<file path=ppt/tags/tag99.xml><?xml version="1.0" encoding="utf-8"?>
<p:tagLst xmlns:p="http://schemas.openxmlformats.org/presentationml/2006/main">
  <p:tag name="KSO_WM_DIAGRAM_VIRTUALLY_FRAME" val="{&quot;height&quot;:142.5,&quot;left&quot;:52.907559055118114,&quot;top&quot;:272.11952755905514,&quot;width&quot;:825.6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3698</Words>
  <Application>WPS 演示</Application>
  <PresentationFormat>宽屏</PresentationFormat>
  <Paragraphs>308</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Calibri</vt:lpstr>
      <vt:lpstr>字魂59号-创粗黑</vt:lpstr>
      <vt:lpstr>华文细黑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81</cp:revision>
  <dcterms:created xsi:type="dcterms:W3CDTF">2022-05-16T06:03:00Z</dcterms:created>
  <dcterms:modified xsi:type="dcterms:W3CDTF">2024-08-13T06:56:35Z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