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07" r:id="rId5"/>
    <p:sldId id="508" r:id="rId6"/>
    <p:sldId id="509" r:id="rId7"/>
    <p:sldId id="319" r:id="rId8"/>
    <p:sldId id="274" r:id="rId9"/>
    <p:sldId id="486" r:id="rId10"/>
    <p:sldId id="487" r:id="rId11"/>
    <p:sldId id="488" r:id="rId12"/>
    <p:sldId id="307" r:id="rId13"/>
    <p:sldId id="489" r:id="rId14"/>
    <p:sldId id="490" r:id="rId15"/>
    <p:sldId id="492" r:id="rId16"/>
    <p:sldId id="533" r:id="rId17"/>
    <p:sldId id="431" r:id="rId18"/>
    <p:sldId id="446" r:id="rId19"/>
    <p:sldId id="463" r:id="rId20"/>
    <p:sldId id="448" r:id="rId21"/>
    <p:sldId id="449" r:id="rId22"/>
    <p:sldId id="470" r:id="rId23"/>
    <p:sldId id="494" r:id="rId24"/>
    <p:sldId id="495" r:id="rId25"/>
    <p:sldId id="496" r:id="rId26"/>
    <p:sldId id="447" r:id="rId27"/>
    <p:sldId id="472" r:id="rId28"/>
    <p:sldId id="547" r:id="rId29"/>
    <p:sldId id="548" r:id="rId30"/>
    <p:sldId id="497" r:id="rId31"/>
    <p:sldId id="403" r:id="rId32"/>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1" userDrawn="1">
          <p15:clr>
            <a:srgbClr val="A4A3A4"/>
          </p15:clr>
        </p15:guide>
        <p15:guide id="2" pos="3835" userDrawn="1">
          <p15:clr>
            <a:srgbClr val="A4A3A4"/>
          </p15:clr>
        </p15:guide>
        <p15:guide id="3" pos="423" userDrawn="1">
          <p15:clr>
            <a:srgbClr val="A4A3A4"/>
          </p15:clr>
        </p15:guide>
        <p15:guide id="4" pos="7219" userDrawn="1">
          <p15:clr>
            <a:srgbClr val="A4A3A4"/>
          </p15:clr>
        </p15:guide>
        <p15:guide id="5" orient="horz" pos="684" userDrawn="1">
          <p15:clr>
            <a:srgbClr val="A4A3A4"/>
          </p15:clr>
        </p15:guide>
        <p15:guide id="6" orient="horz" pos="684" userDrawn="1">
          <p15:clr>
            <a:srgbClr val="A4A3A4"/>
          </p15:clr>
        </p15:guide>
        <p15:guide id="7" orient="horz" pos="3959" userDrawn="1">
          <p15:clr>
            <a:srgbClr val="A4A3A4"/>
          </p15:clr>
        </p15:guide>
        <p15:guide id="8" orient="horz" pos="377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91"/>
        <p:guide pos="3835"/>
        <p:guide pos="423"/>
        <p:guide pos="7219"/>
        <p:guide orient="horz" pos="684"/>
        <p:guide orient="horz" pos="684"/>
        <p:guide orient="horz" pos="3959"/>
        <p:guide orient="horz" pos="377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gs" Target="tags/tag162.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3" Type="http://schemas.openxmlformats.org/officeDocument/2006/relationships/notesSlide" Target="../notesSlides/notesSlide13.xml"/><Relationship Id="rId12" Type="http://schemas.openxmlformats.org/officeDocument/2006/relationships/slideLayout" Target="../slideLayouts/slideLayout2.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9" Type="http://schemas.openxmlformats.org/officeDocument/2006/relationships/tags" Target="../tags/tag44.xml"/><Relationship Id="rId8" Type="http://schemas.openxmlformats.org/officeDocument/2006/relationships/tags" Target="../tags/tag43.xml"/><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0" Type="http://schemas.openxmlformats.org/officeDocument/2006/relationships/notesSlide" Target="../notesSlides/notesSlide14.xml"/><Relationship Id="rId2" Type="http://schemas.openxmlformats.org/officeDocument/2006/relationships/tags" Target="../tags/tag37.xml"/><Relationship Id="rId19" Type="http://schemas.openxmlformats.org/officeDocument/2006/relationships/slideLayout" Target="../slideLayouts/slideLayout2.xml"/><Relationship Id="rId18" Type="http://schemas.openxmlformats.org/officeDocument/2006/relationships/tags" Target="../tags/tag53.xml"/><Relationship Id="rId17" Type="http://schemas.openxmlformats.org/officeDocument/2006/relationships/tags" Target="../tags/tag52.xml"/><Relationship Id="rId16" Type="http://schemas.openxmlformats.org/officeDocument/2006/relationships/tags" Target="../tags/tag51.xml"/><Relationship Id="rId15" Type="http://schemas.openxmlformats.org/officeDocument/2006/relationships/tags" Target="../tags/tag50.xml"/><Relationship Id="rId14" Type="http://schemas.openxmlformats.org/officeDocument/2006/relationships/tags" Target="../tags/tag49.xml"/><Relationship Id="rId13" Type="http://schemas.openxmlformats.org/officeDocument/2006/relationships/tags" Target="../tags/tag48.xml"/><Relationship Id="rId12" Type="http://schemas.openxmlformats.org/officeDocument/2006/relationships/tags" Target="../tags/tag47.xml"/><Relationship Id="rId11" Type="http://schemas.openxmlformats.org/officeDocument/2006/relationships/tags" Target="../tags/tag46.xml"/><Relationship Id="rId10" Type="http://schemas.openxmlformats.org/officeDocument/2006/relationships/tags" Target="../tags/tag45.xml"/><Relationship Id="rId1" Type="http://schemas.openxmlformats.org/officeDocument/2006/relationships/tags" Target="../tags/tag3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8" Type="http://schemas.openxmlformats.org/officeDocument/2006/relationships/notesSlide" Target="../notesSlides/notesSlide16.xml"/><Relationship Id="rId17" Type="http://schemas.openxmlformats.org/officeDocument/2006/relationships/slideLayout" Target="../slideLayouts/slideLayout2.xml"/><Relationship Id="rId16" Type="http://schemas.openxmlformats.org/officeDocument/2006/relationships/tags" Target="../tags/tag69.xml"/><Relationship Id="rId15" Type="http://schemas.openxmlformats.org/officeDocument/2006/relationships/tags" Target="../tags/tag68.xml"/><Relationship Id="rId14" Type="http://schemas.openxmlformats.org/officeDocument/2006/relationships/tags" Target="../tags/tag67.xml"/><Relationship Id="rId13" Type="http://schemas.openxmlformats.org/officeDocument/2006/relationships/tags" Target="../tags/tag66.xml"/><Relationship Id="rId12" Type="http://schemas.openxmlformats.org/officeDocument/2006/relationships/tags" Target="../tags/tag65.xml"/><Relationship Id="rId11" Type="http://schemas.openxmlformats.org/officeDocument/2006/relationships/tags" Target="../tags/tag64.xml"/><Relationship Id="rId10" Type="http://schemas.openxmlformats.org/officeDocument/2006/relationships/tags" Target="../tags/tag63.xml"/><Relationship Id="rId1" Type="http://schemas.openxmlformats.org/officeDocument/2006/relationships/tags" Target="../tags/tag54.xml"/></Relationships>
</file>

<file path=ppt/slides/_rels/slide17.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8" Type="http://schemas.openxmlformats.org/officeDocument/2006/relationships/notesSlide" Target="../notesSlides/notesSlide17.xml"/><Relationship Id="rId17" Type="http://schemas.openxmlformats.org/officeDocument/2006/relationships/slideLayout" Target="../slideLayouts/slideLayout2.xml"/><Relationship Id="rId16" Type="http://schemas.openxmlformats.org/officeDocument/2006/relationships/tags" Target="../tags/tag85.xml"/><Relationship Id="rId15" Type="http://schemas.openxmlformats.org/officeDocument/2006/relationships/tags" Target="../tags/tag84.xml"/><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tags" Target="../tags/tag81.xml"/><Relationship Id="rId11" Type="http://schemas.openxmlformats.org/officeDocument/2006/relationships/tags" Target="../tags/tag80.xml"/><Relationship Id="rId10" Type="http://schemas.openxmlformats.org/officeDocument/2006/relationships/tags" Target="../tags/tag79.xml"/><Relationship Id="rId1" Type="http://schemas.openxmlformats.org/officeDocument/2006/relationships/tags" Target="../tags/tag7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tags" Target="../tags/tag93.xml"/><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1" Type="http://schemas.openxmlformats.org/officeDocument/2006/relationships/slideLayout" Target="../slideLayouts/slideLayout2.xml"/><Relationship Id="rId20" Type="http://schemas.openxmlformats.org/officeDocument/2006/relationships/tags" Target="../tags/tag105.xml"/><Relationship Id="rId2" Type="http://schemas.openxmlformats.org/officeDocument/2006/relationships/tags" Target="../tags/tag87.xml"/><Relationship Id="rId19" Type="http://schemas.openxmlformats.org/officeDocument/2006/relationships/tags" Target="../tags/tag104.xml"/><Relationship Id="rId18" Type="http://schemas.openxmlformats.org/officeDocument/2006/relationships/tags" Target="../tags/tag103.xml"/><Relationship Id="rId17" Type="http://schemas.openxmlformats.org/officeDocument/2006/relationships/tags" Target="../tags/tag102.xml"/><Relationship Id="rId16" Type="http://schemas.openxmlformats.org/officeDocument/2006/relationships/tags" Target="../tags/tag101.xml"/><Relationship Id="rId15" Type="http://schemas.openxmlformats.org/officeDocument/2006/relationships/tags" Target="../tags/tag100.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tags" Target="../tags/tag96.xml"/><Relationship Id="rId10" Type="http://schemas.openxmlformats.org/officeDocument/2006/relationships/tags" Target="../tags/tag95.xml"/><Relationship Id="rId1" Type="http://schemas.openxmlformats.org/officeDocument/2006/relationships/tags" Target="../tags/tag8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1" Type="http://schemas.openxmlformats.org/officeDocument/2006/relationships/slideLayout" Target="../slideLayouts/slideLayout2.xml"/><Relationship Id="rId20" Type="http://schemas.openxmlformats.org/officeDocument/2006/relationships/tags" Target="../tags/tag125.xml"/><Relationship Id="rId2" Type="http://schemas.openxmlformats.org/officeDocument/2006/relationships/tags" Target="../tags/tag107.xml"/><Relationship Id="rId19" Type="http://schemas.openxmlformats.org/officeDocument/2006/relationships/tags" Target="../tags/tag124.xml"/><Relationship Id="rId18" Type="http://schemas.openxmlformats.org/officeDocument/2006/relationships/tags" Target="../tags/tag123.xml"/><Relationship Id="rId17" Type="http://schemas.openxmlformats.org/officeDocument/2006/relationships/tags" Target="../tags/tag122.xml"/><Relationship Id="rId16" Type="http://schemas.openxmlformats.org/officeDocument/2006/relationships/tags" Target="../tags/tag121.xml"/><Relationship Id="rId15" Type="http://schemas.openxmlformats.org/officeDocument/2006/relationships/tags" Target="../tags/tag120.xml"/><Relationship Id="rId14" Type="http://schemas.openxmlformats.org/officeDocument/2006/relationships/tags" Target="../tags/tag119.xml"/><Relationship Id="rId13" Type="http://schemas.openxmlformats.org/officeDocument/2006/relationships/tags" Target="../tags/tag118.xml"/><Relationship Id="rId12" Type="http://schemas.openxmlformats.org/officeDocument/2006/relationships/tags" Target="../tags/tag117.xml"/><Relationship Id="rId11" Type="http://schemas.openxmlformats.org/officeDocument/2006/relationships/tags" Target="../tags/tag116.xml"/><Relationship Id="rId10" Type="http://schemas.openxmlformats.org/officeDocument/2006/relationships/tags" Target="../tags/tag115.xml"/><Relationship Id="rId1" Type="http://schemas.openxmlformats.org/officeDocument/2006/relationships/tags" Target="../tags/tag106.xml"/></Relationships>
</file>

<file path=ppt/slides/_rels/slide2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7" Type="http://schemas.openxmlformats.org/officeDocument/2006/relationships/slideLayout" Target="../slideLayouts/slideLayout2.xml"/><Relationship Id="rId16" Type="http://schemas.openxmlformats.org/officeDocument/2006/relationships/tags" Target="../tags/tag141.xml"/><Relationship Id="rId15" Type="http://schemas.openxmlformats.org/officeDocument/2006/relationships/tags" Target="../tags/tag140.xml"/><Relationship Id="rId14" Type="http://schemas.openxmlformats.org/officeDocument/2006/relationships/tags" Target="../tags/tag139.xml"/><Relationship Id="rId13" Type="http://schemas.openxmlformats.org/officeDocument/2006/relationships/tags" Target="../tags/tag138.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tags" Target="../tags/tag126.xml"/></Relationships>
</file>

<file path=ppt/slides/_rels/slide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1" Type="http://schemas.openxmlformats.org/officeDocument/2006/relationships/slideLayout" Target="../slideLayouts/slideLayout2.xml"/><Relationship Id="rId20" Type="http://schemas.openxmlformats.org/officeDocument/2006/relationships/tags" Target="../tags/tag161.xml"/><Relationship Id="rId2" Type="http://schemas.openxmlformats.org/officeDocument/2006/relationships/tags" Target="../tags/tag143.xml"/><Relationship Id="rId19" Type="http://schemas.openxmlformats.org/officeDocument/2006/relationships/tags" Target="../tags/tag160.xml"/><Relationship Id="rId18" Type="http://schemas.openxmlformats.org/officeDocument/2006/relationships/tags" Target="../tags/tag159.xml"/><Relationship Id="rId17" Type="http://schemas.openxmlformats.org/officeDocument/2006/relationships/tags" Target="../tags/tag158.xml"/><Relationship Id="rId16" Type="http://schemas.openxmlformats.org/officeDocument/2006/relationships/tags" Target="../tags/tag157.xml"/><Relationship Id="rId15" Type="http://schemas.openxmlformats.org/officeDocument/2006/relationships/tags" Target="../tags/tag156.xml"/><Relationship Id="rId14" Type="http://schemas.openxmlformats.org/officeDocument/2006/relationships/tags" Target="../tags/tag155.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tags" Target="../tags/tag14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心理健康教程</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二、情绪的功能</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751965" y="2390775"/>
            <a:ext cx="8620760" cy="2768600"/>
          </a:xfrm>
          <a:prstGeom prst="rect">
            <a:avLst/>
          </a:prstGeom>
        </p:spPr>
        <p:txBody>
          <a:bodyPr wrap="square">
            <a:spAutoFit/>
          </a:bodyPr>
          <a:p>
            <a:pPr algn="just">
              <a:lnSpc>
                <a:spcPct val="150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（一）生存的功能　</a:t>
            </a:r>
            <a:endPar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假如一个人没有了害怕情绪，当生命安全受到威胁时就不知道要保护自己；假如一个人没有了快乐、悲伤或痛苦，与人交往时带给别人的感受就总是很淡漠；假如一个人没有了愤怒，总是随遇而安、没有原则，让人不敢把任务交给他们去完成。因为情绪和个体的生理反应有相当密切的关系，当个体处于危险状况时，马上会有紧张害怕的感觉，伴随的是心跳加快、呼吸急促、分泌肾上腺素，由此产生“对抗”或“逃跑”的反应，以保护自己，回避危险。可见，情绪可以让人们正确觉知情境的危险，帮助人们适应环境。</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二、情绪的功能</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2087880" y="2574925"/>
            <a:ext cx="7049135" cy="2399665"/>
          </a:xfrm>
          <a:prstGeom prst="rect">
            <a:avLst/>
          </a:prstGeom>
        </p:spPr>
        <p:txBody>
          <a:bodyPr wrap="square">
            <a:spAutoFit/>
          </a:bodyPr>
          <a:p>
            <a:pPr algn="just">
              <a:lnSpc>
                <a:spcPct val="150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（二）动机性的功能</a:t>
            </a:r>
            <a:endPar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情绪的动机作用不仅体现对生理需要的放大，而且它在人类高级的目的行为和意志行为中也有着重要影响。情绪可以促进人们对某种情况采取行动，产生的行动可能有建设性，也可能有破坏性。例如，下个星期就要考试了，因为担心考试不过关，小丽有些紧张，赶紧到教室看书学习。而小美非常渴望考出优秀的成绩，因过度焦虑，看书时无法静下心来，总是担心考得不好。</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二、情绪的功能</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920240" y="2298700"/>
            <a:ext cx="7799705" cy="2768600"/>
          </a:xfrm>
          <a:prstGeom prst="rect">
            <a:avLst/>
          </a:prstGeom>
        </p:spPr>
        <p:txBody>
          <a:bodyPr wrap="square">
            <a:spAutoFit/>
          </a:bodyPr>
          <a:p>
            <a:pPr algn="just">
              <a:lnSpc>
                <a:spcPct val="150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（三）人际沟通的功能</a:t>
            </a:r>
            <a:endPar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如果你的朋友告诉你，当他看到你闷闷不乐时会为你担心，你感受到了什么呢？当你的好友因失恋而痛苦不堪时，你会告诉他什么呢？当你们班在学校足球比赛中输了，你会怎样对那些队员表达你的感受呢？人际沟通最重要的是情感交流，表达情感可以增进人们相互之间的了解和理解。</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当人们有各种情绪时，才能够体会在交往中的真实情感；当我们向他人表达自己真实的情感时，可以让他人对我们有所了解，以增加彼此的感情。</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673215" y="395605"/>
            <a:ext cx="5107305" cy="5697855"/>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三、情绪的分类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7285355" y="1990090"/>
            <a:ext cx="4070350" cy="3666490"/>
          </a:xfrm>
          <a:prstGeom prst="rect">
            <a:avLst/>
          </a:prstGeom>
        </p:spPr>
        <p:txBody>
          <a:bodyPr wrap="square">
            <a:no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在一般情况下，高兴、喜悦等情绪对人是有积极作用的，而紧张、恐惧、愤怒等情绪对人的消极作用则更多一些，尤其表现在对身体健康的影响方面。但是，一种情绪对人是否有积极意义，与其强度及持续时间有着密切的关系。</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文本框 1"/>
          <p:cNvSpPr txBox="1"/>
          <p:nvPr/>
        </p:nvSpPr>
        <p:spPr>
          <a:xfrm>
            <a:off x="1272540" y="1049020"/>
            <a:ext cx="7575550" cy="506730"/>
          </a:xfrm>
          <a:prstGeom prst="rect">
            <a:avLst/>
          </a:prstGeom>
          <a:noFill/>
        </p:spPr>
        <p:txBody>
          <a:bodyPr wrap="square" rtlCol="0">
            <a:spAutoFit/>
          </a:bodyPr>
          <a:p>
            <a:pPr algn="just">
              <a:lnSpc>
                <a:spcPct val="150000"/>
              </a:lnSpc>
              <a:spcBef>
                <a:spcPts val="0"/>
              </a:spcBef>
              <a:spcAft>
                <a:spcPts val="0"/>
              </a:spcAft>
            </a:pPr>
            <a:r>
              <a:rPr lang="zh-CN" altLang="en-US"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（一）根据情绪对人产生的不同作用进行分类</a:t>
            </a:r>
            <a:endParaRPr lang="zh-CN" altLang="en-US"/>
          </a:p>
        </p:txBody>
      </p:sp>
      <p:grpSp>
        <p:nvGrpSpPr>
          <p:cNvPr id="22" name="Group 35"/>
          <p:cNvGrpSpPr/>
          <p:nvPr/>
        </p:nvGrpSpPr>
        <p:grpSpPr>
          <a:xfrm>
            <a:off x="1854835" y="2065655"/>
            <a:ext cx="1501775" cy="2625090"/>
            <a:chOff x="4191000" y="1860815"/>
            <a:chExt cx="1126545" cy="2473739"/>
          </a:xfrm>
        </p:grpSpPr>
        <p:cxnSp>
          <p:nvCxnSpPr>
            <p:cNvPr id="23" name="Elbow Connector 36"/>
            <p:cNvCxnSpPr/>
            <p:nvPr/>
          </p:nvCxnSpPr>
          <p:spPr>
            <a:xfrm flipV="1">
              <a:off x="4191000" y="1860815"/>
              <a:ext cx="1126545" cy="1244335"/>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37"/>
            <p:cNvCxnSpPr/>
            <p:nvPr/>
          </p:nvCxnSpPr>
          <p:spPr>
            <a:xfrm>
              <a:off x="4191000" y="3105150"/>
              <a:ext cx="1126544" cy="122940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39"/>
          <p:cNvGrpSpPr/>
          <p:nvPr/>
        </p:nvGrpSpPr>
        <p:grpSpPr>
          <a:xfrm>
            <a:off x="1101907" y="2886958"/>
            <a:ext cx="950647" cy="956613"/>
            <a:chOff x="1524000" y="1777501"/>
            <a:chExt cx="712985" cy="717460"/>
          </a:xfrm>
        </p:grpSpPr>
        <p:sp>
          <p:nvSpPr>
            <p:cNvPr id="27" name="Oval 40"/>
            <p:cNvSpPr/>
            <p:nvPr/>
          </p:nvSpPr>
          <p:spPr>
            <a:xfrm>
              <a:off x="1524000" y="1777501"/>
              <a:ext cx="712985" cy="717460"/>
            </a:xfrm>
            <a:prstGeom prst="ellipse">
              <a:avLst/>
            </a:prstGeom>
            <a:solidFill>
              <a:schemeClr val="accent1">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p>
              <a:pPr algn="ctr">
                <a:defRPr/>
              </a:pPr>
              <a:endParaRPr lang="en-US" sz="11735">
                <a:solidFill>
                  <a:schemeClr val="bg1"/>
                </a:solidFill>
                <a:cs typeface="+mn-ea"/>
                <a:sym typeface="+mn-lt"/>
              </a:endParaRPr>
            </a:p>
          </p:txBody>
        </p:sp>
        <p:grpSp>
          <p:nvGrpSpPr>
            <p:cNvPr id="28" name="Group 41"/>
            <p:cNvGrpSpPr/>
            <p:nvPr/>
          </p:nvGrpSpPr>
          <p:grpSpPr>
            <a:xfrm>
              <a:off x="1658190" y="1956445"/>
              <a:ext cx="444604" cy="359572"/>
              <a:chOff x="312738" y="3205163"/>
              <a:chExt cx="290513" cy="234950"/>
            </a:xfrm>
            <a:solidFill>
              <a:schemeClr val="bg1"/>
            </a:solidFill>
          </p:grpSpPr>
          <p:sp>
            <p:nvSpPr>
              <p:cNvPr id="29"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p>
                <a:endParaRPr lang="en-US" sz="2400">
                  <a:cs typeface="+mn-ea"/>
                  <a:sym typeface="+mn-lt"/>
                </a:endParaRPr>
              </a:p>
            </p:txBody>
          </p:sp>
          <p:sp>
            <p:nvSpPr>
              <p:cNvPr id="30"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p>
                <a:endParaRPr lang="en-US" sz="2400">
                  <a:cs typeface="+mn-ea"/>
                  <a:sym typeface="+mn-lt"/>
                </a:endParaRPr>
              </a:p>
            </p:txBody>
          </p:sp>
          <p:sp>
            <p:nvSpPr>
              <p:cNvPr id="31"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p>
                <a:endParaRPr lang="en-US" sz="2400">
                  <a:cs typeface="+mn-ea"/>
                  <a:sym typeface="+mn-lt"/>
                </a:endParaRPr>
              </a:p>
            </p:txBody>
          </p:sp>
        </p:grpSp>
      </p:grpSp>
      <p:grpSp>
        <p:nvGrpSpPr>
          <p:cNvPr id="10" name="Group 23"/>
          <p:cNvGrpSpPr/>
          <p:nvPr>
            <p:custDataLst>
              <p:tags r:id="rId2"/>
            </p:custDataLst>
          </p:nvPr>
        </p:nvGrpSpPr>
        <p:grpSpPr>
          <a:xfrm rot="0">
            <a:off x="3394710" y="1791335"/>
            <a:ext cx="462915" cy="462915"/>
            <a:chOff x="8876381" y="3510900"/>
            <a:chExt cx="720966" cy="720966"/>
          </a:xfrm>
        </p:grpSpPr>
        <p:sp>
          <p:nvSpPr>
            <p:cNvPr id="11" name="Rounded Rectangle 24"/>
            <p:cNvSpPr/>
            <p:nvPr>
              <p:custDataLst>
                <p:tags r:id="rId3"/>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solidFill>
                  <a:schemeClr val="tx1">
                    <a:lumMod val="50000"/>
                    <a:lumOff val="50000"/>
                  </a:schemeClr>
                </a:solidFill>
                <a:cs typeface="+mn-ea"/>
                <a:sym typeface="+mn-lt"/>
              </a:endParaRPr>
            </a:p>
          </p:txBody>
        </p:sp>
        <p:sp>
          <p:nvSpPr>
            <p:cNvPr id="12" name="Freeform 28"/>
            <p:cNvSpPr/>
            <p:nvPr>
              <p:custDataLst>
                <p:tags r:id="rId4"/>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p>
              <a:endParaRPr lang="en-US">
                <a:solidFill>
                  <a:schemeClr val="tx1">
                    <a:lumMod val="50000"/>
                    <a:lumOff val="50000"/>
                  </a:schemeClr>
                </a:solidFill>
                <a:cs typeface="+mn-ea"/>
                <a:sym typeface="+mn-lt"/>
              </a:endParaRPr>
            </a:p>
          </p:txBody>
        </p:sp>
        <p:sp>
          <p:nvSpPr>
            <p:cNvPr id="13" name="Freeform 30"/>
            <p:cNvSpPr/>
            <p:nvPr>
              <p:custDataLst>
                <p:tags r:id="rId5"/>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p>
              <a:endParaRPr lang="en-US">
                <a:solidFill>
                  <a:schemeClr val="tx1">
                    <a:lumMod val="50000"/>
                    <a:lumOff val="50000"/>
                  </a:schemeClr>
                </a:solidFill>
                <a:cs typeface="+mn-ea"/>
                <a:sym typeface="+mn-lt"/>
              </a:endParaRPr>
            </a:p>
          </p:txBody>
        </p:sp>
      </p:grpSp>
      <p:grpSp>
        <p:nvGrpSpPr>
          <p:cNvPr id="18" name="Group 31"/>
          <p:cNvGrpSpPr/>
          <p:nvPr>
            <p:custDataLst>
              <p:tags r:id="rId6"/>
            </p:custDataLst>
          </p:nvPr>
        </p:nvGrpSpPr>
        <p:grpSpPr>
          <a:xfrm rot="0">
            <a:off x="3364865" y="4452620"/>
            <a:ext cx="462915" cy="462915"/>
            <a:chOff x="8876381" y="3510900"/>
            <a:chExt cx="720966" cy="720966"/>
          </a:xfrm>
        </p:grpSpPr>
        <p:sp>
          <p:nvSpPr>
            <p:cNvPr id="19" name="Rounded Rectangle 32"/>
            <p:cNvSpPr/>
            <p:nvPr>
              <p:custDataLst>
                <p:tags r:id="rId7"/>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solidFill>
                  <a:schemeClr val="tx1">
                    <a:lumMod val="50000"/>
                    <a:lumOff val="50000"/>
                  </a:schemeClr>
                </a:solidFill>
                <a:cs typeface="+mn-ea"/>
                <a:sym typeface="+mn-lt"/>
              </a:endParaRPr>
            </a:p>
          </p:txBody>
        </p:sp>
        <p:sp>
          <p:nvSpPr>
            <p:cNvPr id="20" name="Freeform 28"/>
            <p:cNvSpPr/>
            <p:nvPr>
              <p:custDataLst>
                <p:tags r:id="rId8"/>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p>
              <a:endParaRPr lang="en-US">
                <a:solidFill>
                  <a:schemeClr val="tx1">
                    <a:lumMod val="50000"/>
                    <a:lumOff val="50000"/>
                  </a:schemeClr>
                </a:solidFill>
                <a:cs typeface="+mn-ea"/>
                <a:sym typeface="+mn-lt"/>
              </a:endParaRPr>
            </a:p>
          </p:txBody>
        </p:sp>
        <p:sp>
          <p:nvSpPr>
            <p:cNvPr id="21" name="Freeform 34"/>
            <p:cNvSpPr/>
            <p:nvPr>
              <p:custDataLst>
                <p:tags r:id="rId9"/>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p>
              <a:endParaRPr lang="en-US">
                <a:solidFill>
                  <a:schemeClr val="tx1">
                    <a:lumMod val="50000"/>
                    <a:lumOff val="50000"/>
                  </a:schemeClr>
                </a:solidFill>
                <a:cs typeface="+mn-ea"/>
                <a:sym typeface="+mn-lt"/>
              </a:endParaRPr>
            </a:p>
          </p:txBody>
        </p:sp>
      </p:grpSp>
      <p:sp>
        <p:nvSpPr>
          <p:cNvPr id="5" name="文本框 4"/>
          <p:cNvSpPr txBox="1"/>
          <p:nvPr>
            <p:custDataLst>
              <p:tags r:id="rId10"/>
            </p:custDataLst>
          </p:nvPr>
        </p:nvSpPr>
        <p:spPr>
          <a:xfrm>
            <a:off x="4074795" y="1826260"/>
            <a:ext cx="2736215" cy="368300"/>
          </a:xfrm>
          <a:prstGeom prst="rect">
            <a:avLst/>
          </a:prstGeom>
          <a:noFill/>
        </p:spPr>
        <p:txBody>
          <a:bodyPr wrap="square" rtlCol="0" anchor="t">
            <a:spAutoFit/>
          </a:bodyPr>
          <a:p>
            <a:r>
              <a:rPr lang="zh-CN" altLang="en-US"/>
              <a:t>积极情绪</a:t>
            </a:r>
            <a:endParaRPr lang="zh-CN" altLang="en-US"/>
          </a:p>
        </p:txBody>
      </p:sp>
      <p:sp>
        <p:nvSpPr>
          <p:cNvPr id="4" name="文本框 3"/>
          <p:cNvSpPr txBox="1"/>
          <p:nvPr>
            <p:custDataLst>
              <p:tags r:id="rId11"/>
            </p:custDataLst>
          </p:nvPr>
        </p:nvSpPr>
        <p:spPr>
          <a:xfrm>
            <a:off x="4136390" y="4322445"/>
            <a:ext cx="2736215" cy="368300"/>
          </a:xfrm>
          <a:prstGeom prst="rect">
            <a:avLst/>
          </a:prstGeom>
          <a:noFill/>
        </p:spPr>
        <p:txBody>
          <a:bodyPr wrap="square" rtlCol="0" anchor="t">
            <a:spAutoFit/>
          </a:bodyPr>
          <a:p>
            <a:r>
              <a:rPr lang="zh-CN" altLang="en-US"/>
              <a:t>消极情绪</a:t>
            </a:r>
            <a:endParaRPr lang="zh-CN" altLang="en-US"/>
          </a:p>
        </p:txBody>
      </p:sp>
      <p:sp>
        <p:nvSpPr>
          <p:cNvPr id="6" name="文本框 5"/>
          <p:cNvSpPr txBox="1"/>
          <p:nvPr/>
        </p:nvSpPr>
        <p:spPr>
          <a:xfrm>
            <a:off x="3989705" y="2393315"/>
            <a:ext cx="2926715" cy="645160"/>
          </a:xfrm>
          <a:prstGeom prst="rect">
            <a:avLst/>
          </a:prstGeom>
          <a:noFill/>
        </p:spPr>
        <p:txBody>
          <a:bodyPr wrap="square" rtlCol="0">
            <a:spAutoFit/>
          </a:bodyPr>
          <a:p>
            <a:r>
              <a:rPr lang="zh-CN" altLang="en-US"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凡是对人的行动起促进、增力作用的情绪叫积极情绪。</a:t>
            </a:r>
            <a:endParaRPr lang="zh-CN" altLang="en-US"/>
          </a:p>
        </p:txBody>
      </p:sp>
      <p:sp>
        <p:nvSpPr>
          <p:cNvPr id="8" name="文本框 7"/>
          <p:cNvSpPr txBox="1"/>
          <p:nvPr/>
        </p:nvSpPr>
        <p:spPr>
          <a:xfrm>
            <a:off x="4136390" y="4915535"/>
            <a:ext cx="2926715" cy="645160"/>
          </a:xfrm>
          <a:prstGeom prst="rect">
            <a:avLst/>
          </a:prstGeom>
          <a:noFill/>
        </p:spPr>
        <p:txBody>
          <a:bodyPr wrap="square" rtlCol="0">
            <a:spAutoFit/>
          </a:bodyPr>
          <a:p>
            <a:r>
              <a:rPr lang="zh-CN" altLang="en-US"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凡是对人的行动起削弱、减力作用的情绪叫消极情绪。</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三、情绪的分类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7175" y="1159510"/>
            <a:ext cx="8253095" cy="648970"/>
          </a:xfrm>
          <a:prstGeom prst="rect">
            <a:avLst/>
          </a:prstGeom>
        </p:spPr>
        <p:txBody>
          <a:bodyPr wrap="square">
            <a:noAutofit/>
          </a:bodyPr>
          <a:p>
            <a:pPr algn="just">
              <a:lnSpc>
                <a:spcPct val="150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（二）根据情绪的社会功能进行分类</a:t>
            </a:r>
            <a:endPar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22" name="Group 35"/>
          <p:cNvGrpSpPr/>
          <p:nvPr/>
        </p:nvGrpSpPr>
        <p:grpSpPr>
          <a:xfrm>
            <a:off x="2141405" y="2081607"/>
            <a:ext cx="1502060" cy="3298319"/>
            <a:chOff x="4191000" y="1860815"/>
            <a:chExt cx="1126545" cy="2473739"/>
          </a:xfrm>
        </p:grpSpPr>
        <p:cxnSp>
          <p:nvCxnSpPr>
            <p:cNvPr id="23" name="Elbow Connector 36"/>
            <p:cNvCxnSpPr/>
            <p:nvPr/>
          </p:nvCxnSpPr>
          <p:spPr>
            <a:xfrm flipV="1">
              <a:off x="4191000" y="1860815"/>
              <a:ext cx="1126545" cy="1244335"/>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37"/>
            <p:cNvCxnSpPr/>
            <p:nvPr/>
          </p:nvCxnSpPr>
          <p:spPr>
            <a:xfrm>
              <a:off x="4191000" y="3105150"/>
              <a:ext cx="1126544" cy="122940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38"/>
            <p:cNvCxnSpPr/>
            <p:nvPr/>
          </p:nvCxnSpPr>
          <p:spPr>
            <a:xfrm>
              <a:off x="4191000" y="3105150"/>
              <a:ext cx="1126545" cy="2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39"/>
          <p:cNvGrpSpPr/>
          <p:nvPr/>
        </p:nvGrpSpPr>
        <p:grpSpPr>
          <a:xfrm>
            <a:off x="1388292" y="3205728"/>
            <a:ext cx="950647" cy="956613"/>
            <a:chOff x="1524000" y="1777501"/>
            <a:chExt cx="712985" cy="717460"/>
          </a:xfrm>
        </p:grpSpPr>
        <p:sp>
          <p:nvSpPr>
            <p:cNvPr id="27" name="Oval 40"/>
            <p:cNvSpPr/>
            <p:nvPr/>
          </p:nvSpPr>
          <p:spPr>
            <a:xfrm>
              <a:off x="1524000" y="1777501"/>
              <a:ext cx="712985" cy="717460"/>
            </a:xfrm>
            <a:prstGeom prst="ellipse">
              <a:avLst/>
            </a:prstGeom>
            <a:solidFill>
              <a:schemeClr val="accent1">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cs typeface="+mn-ea"/>
                <a:sym typeface="+mn-lt"/>
              </a:endParaRPr>
            </a:p>
          </p:txBody>
        </p:sp>
        <p:grpSp>
          <p:nvGrpSpPr>
            <p:cNvPr id="28" name="Group 41"/>
            <p:cNvGrpSpPr/>
            <p:nvPr/>
          </p:nvGrpSpPr>
          <p:grpSpPr>
            <a:xfrm>
              <a:off x="1658190" y="1956445"/>
              <a:ext cx="444604" cy="359572"/>
              <a:chOff x="312738" y="3205163"/>
              <a:chExt cx="290513" cy="234950"/>
            </a:xfrm>
            <a:solidFill>
              <a:schemeClr val="bg1"/>
            </a:solidFill>
          </p:grpSpPr>
          <p:sp>
            <p:nvSpPr>
              <p:cNvPr id="29"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30"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31"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grpSp>
      </p:grpSp>
      <p:grpSp>
        <p:nvGrpSpPr>
          <p:cNvPr id="10" name="Group 23"/>
          <p:cNvGrpSpPr/>
          <p:nvPr>
            <p:custDataLst>
              <p:tags r:id="rId1"/>
            </p:custDataLst>
          </p:nvPr>
        </p:nvGrpSpPr>
        <p:grpSpPr>
          <a:xfrm rot="0">
            <a:off x="3681095" y="1807210"/>
            <a:ext cx="462915" cy="462915"/>
            <a:chOff x="8876381" y="3510900"/>
            <a:chExt cx="720966" cy="720966"/>
          </a:xfrm>
        </p:grpSpPr>
        <p:sp>
          <p:nvSpPr>
            <p:cNvPr id="11" name="Rounded Rectangle 24"/>
            <p:cNvSpPr/>
            <p:nvPr>
              <p:custDataLst>
                <p:tags r:id="rId2"/>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2" name="Freeform 28"/>
            <p:cNvSpPr/>
            <p:nvPr>
              <p:custDataLst>
                <p:tags r:id="rId3"/>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3" name="Freeform 30"/>
            <p:cNvSpPr/>
            <p:nvPr>
              <p:custDataLst>
                <p:tags r:id="rId4"/>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4" name="Group 27"/>
          <p:cNvGrpSpPr/>
          <p:nvPr>
            <p:custDataLst>
              <p:tags r:id="rId5"/>
            </p:custDataLst>
          </p:nvPr>
        </p:nvGrpSpPr>
        <p:grpSpPr>
          <a:xfrm rot="0">
            <a:off x="3681095" y="3442970"/>
            <a:ext cx="462915" cy="462915"/>
            <a:chOff x="8876381" y="3510900"/>
            <a:chExt cx="720966" cy="720966"/>
          </a:xfrm>
        </p:grpSpPr>
        <p:sp>
          <p:nvSpPr>
            <p:cNvPr id="15" name="Rounded Rectangle 28"/>
            <p:cNvSpPr/>
            <p:nvPr>
              <p:custDataLst>
                <p:tags r:id="rId6"/>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6" name="Freeform 28"/>
            <p:cNvSpPr/>
            <p:nvPr>
              <p:custDataLst>
                <p:tags r:id="rId7"/>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7" name="Freeform 30"/>
            <p:cNvSpPr/>
            <p:nvPr>
              <p:custDataLst>
                <p:tags r:id="rId8"/>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8" name="Group 31"/>
          <p:cNvGrpSpPr/>
          <p:nvPr>
            <p:custDataLst>
              <p:tags r:id="rId9"/>
            </p:custDataLst>
          </p:nvPr>
        </p:nvGrpSpPr>
        <p:grpSpPr>
          <a:xfrm rot="0">
            <a:off x="3671570" y="5078730"/>
            <a:ext cx="462915" cy="462915"/>
            <a:chOff x="8876381" y="3510900"/>
            <a:chExt cx="720966" cy="720966"/>
          </a:xfrm>
        </p:grpSpPr>
        <p:sp>
          <p:nvSpPr>
            <p:cNvPr id="19" name="Rounded Rectangle 32"/>
            <p:cNvSpPr/>
            <p:nvPr>
              <p:custDataLst>
                <p:tags r:id="rId10"/>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20" name="Freeform 28"/>
            <p:cNvSpPr/>
            <p:nvPr>
              <p:custDataLst>
                <p:tags r:id="rId11"/>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21" name="Freeform 34"/>
            <p:cNvSpPr/>
            <p:nvPr>
              <p:custDataLst>
                <p:tags r:id="rId12"/>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sp>
        <p:nvSpPr>
          <p:cNvPr id="5" name="文本框 4"/>
          <p:cNvSpPr txBox="1"/>
          <p:nvPr>
            <p:custDataLst>
              <p:tags r:id="rId13"/>
            </p:custDataLst>
          </p:nvPr>
        </p:nvSpPr>
        <p:spPr>
          <a:xfrm>
            <a:off x="4136390" y="1848485"/>
            <a:ext cx="1478280" cy="368300"/>
          </a:xfrm>
          <a:prstGeom prst="rect">
            <a:avLst/>
          </a:prstGeom>
          <a:noFill/>
        </p:spPr>
        <p:txBody>
          <a:bodyPr wrap="square" rtlCol="0" anchor="t">
            <a:spAutoFit/>
          </a:bodyPr>
          <a:p>
            <a:r>
              <a:rPr lang="zh-CN" altLang="en-US">
                <a:sym typeface="思源宋体 CN" panose="02020400000000000000" pitchFamily="18" charset="-122"/>
              </a:rPr>
              <a:t>核心情绪</a:t>
            </a:r>
            <a:endParaRPr lang="zh-CN" altLang="en-US">
              <a:sym typeface="思源宋体 CN" panose="02020400000000000000" pitchFamily="18" charset="-122"/>
            </a:endParaRPr>
          </a:p>
        </p:txBody>
      </p:sp>
      <p:sp>
        <p:nvSpPr>
          <p:cNvPr id="8" name="文本框 7"/>
          <p:cNvSpPr txBox="1"/>
          <p:nvPr>
            <p:custDataLst>
              <p:tags r:id="rId14"/>
            </p:custDataLst>
          </p:nvPr>
        </p:nvSpPr>
        <p:spPr>
          <a:xfrm>
            <a:off x="4117340" y="3489960"/>
            <a:ext cx="1364615" cy="368300"/>
          </a:xfrm>
          <a:prstGeom prst="rect">
            <a:avLst/>
          </a:prstGeom>
          <a:noFill/>
        </p:spPr>
        <p:txBody>
          <a:bodyPr wrap="square" rtlCol="0" anchor="t">
            <a:spAutoFit/>
          </a:bodyPr>
          <a:p>
            <a:r>
              <a:rPr lang="zh-CN" altLang="en-US">
                <a:sym typeface="思源宋体 CN" panose="02020400000000000000" pitchFamily="18" charset="-122"/>
              </a:rPr>
              <a:t>防御性情绪</a:t>
            </a:r>
            <a:endParaRPr lang="zh-CN" altLang="en-US">
              <a:sym typeface="思源宋体 CN" panose="02020400000000000000" pitchFamily="18" charset="-122"/>
            </a:endParaRPr>
          </a:p>
        </p:txBody>
      </p:sp>
      <p:sp>
        <p:nvSpPr>
          <p:cNvPr id="9" name="文本框 8"/>
          <p:cNvSpPr txBox="1"/>
          <p:nvPr>
            <p:custDataLst>
              <p:tags r:id="rId15"/>
            </p:custDataLst>
          </p:nvPr>
        </p:nvSpPr>
        <p:spPr>
          <a:xfrm>
            <a:off x="4162425" y="5106035"/>
            <a:ext cx="1522730" cy="368300"/>
          </a:xfrm>
          <a:prstGeom prst="rect">
            <a:avLst/>
          </a:prstGeom>
          <a:noFill/>
        </p:spPr>
        <p:txBody>
          <a:bodyPr wrap="square" rtlCol="0" anchor="t">
            <a:spAutoFit/>
          </a:bodyPr>
          <a:p>
            <a:r>
              <a:rPr lang="zh-CN" altLang="en-US">
                <a:sym typeface="思源宋体 CN" panose="02020400000000000000" pitchFamily="18" charset="-122"/>
              </a:rPr>
              <a:t>工具性情绪</a:t>
            </a:r>
            <a:endParaRPr lang="zh-CN" altLang="en-US"/>
          </a:p>
        </p:txBody>
      </p:sp>
      <p:sp>
        <p:nvSpPr>
          <p:cNvPr id="32" name="iṡliḑé"/>
          <p:cNvSpPr/>
          <p:nvPr>
            <p:custDataLst>
              <p:tags r:id="rId16"/>
            </p:custDataLst>
          </p:nvPr>
        </p:nvSpPr>
        <p:spPr bwMode="auto">
          <a:xfrm>
            <a:off x="5614035" y="1807210"/>
            <a:ext cx="4599940" cy="85534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lang="zh-CN" altLang="en-US" sz="15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核心情绪（即原生情绪）是此时此地的真实感受，例如，失去重要的人、事、物后感到悲伤；受到不公正对待后感到愤怒。</a:t>
            </a:r>
            <a:endParaRPr sz="1500" dirty="0">
              <a:latin typeface="Noto Sans S Chinese Light" panose="020B0300000000000000" pitchFamily="34" charset="-122"/>
              <a:ea typeface="Noto Sans S Chinese Light" panose="020B0300000000000000" pitchFamily="34" charset="-122"/>
            </a:endParaRPr>
          </a:p>
        </p:txBody>
      </p:sp>
      <p:sp>
        <p:nvSpPr>
          <p:cNvPr id="34" name="iṡliḑé"/>
          <p:cNvSpPr/>
          <p:nvPr>
            <p:custDataLst>
              <p:tags r:id="rId17"/>
            </p:custDataLst>
          </p:nvPr>
        </p:nvSpPr>
        <p:spPr bwMode="auto">
          <a:xfrm>
            <a:off x="5627370" y="3042920"/>
            <a:ext cx="4596765" cy="125539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lang="zh-CN" altLang="en-US" sz="15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防御性情绪是难以面对核心情绪时，下意识采用的保护，例如，跟随挫败感而来的愤怒。“恼羞成怒”一词就把核心情绪与防御性情绪的关系描述得非常清楚。懊恼、羞愧更接近核心情绪，但那太让人难受了，于是表现出防御性的愤怒来保护自己。</a:t>
            </a:r>
            <a:endParaRPr sz="1500" dirty="0">
              <a:latin typeface="Noto Sans S Chinese Light" panose="020B0300000000000000" pitchFamily="34" charset="-122"/>
              <a:ea typeface="Noto Sans S Chinese Light" panose="020B0300000000000000" pitchFamily="34" charset="-122"/>
            </a:endParaRPr>
          </a:p>
        </p:txBody>
      </p:sp>
      <p:sp>
        <p:nvSpPr>
          <p:cNvPr id="35" name="iṡliḑé"/>
          <p:cNvSpPr/>
          <p:nvPr>
            <p:custDataLst>
              <p:tags r:id="rId18"/>
            </p:custDataLst>
          </p:nvPr>
        </p:nvSpPr>
        <p:spPr bwMode="auto">
          <a:xfrm>
            <a:off x="5614670" y="4652645"/>
            <a:ext cx="4599305" cy="1294130"/>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lang="zh-CN" altLang="en-US" sz="15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工具性情绪是为了从他人那儿有所得，或要求别人做自己期望的事时表现出来的情绪，例如，推销人员的过分热情友好或为博取关注同情而一再夸大或展现自己的痛苦。工具性情绪用久了，可能不假思索便表现出来，甚至本人都没有意识到。</a:t>
            </a:r>
            <a:endParaRPr sz="1500" dirty="0">
              <a:latin typeface="Noto Sans S Chinese Light" panose="020B0300000000000000" pitchFamily="34" charset="-122"/>
              <a:ea typeface="Noto Sans S Chinese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419850" y="3027045"/>
            <a:ext cx="38442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一、大学生情绪的特点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729615" y="493395"/>
            <a:ext cx="1074801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五光十色情绪虹：大学生情绪的特点及其影响</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419850" y="4453255"/>
            <a:ext cx="38442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二、情绪的影响</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一、大学生情绪的特点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5270" y="1468755"/>
            <a:ext cx="9394825" cy="1568450"/>
          </a:xfrm>
          <a:prstGeom prst="rect">
            <a:avLst/>
          </a:prstGeom>
        </p:spPr>
        <p:txBody>
          <a:bodyPr wrap="square">
            <a:sp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大学生正处在青春期，处在人生成长过程中波动性最大的阶段。他们虽然在生理上趋向成熟，但在心理发展方面还比较幼稚；由于社会经验不足，独立生活能力不强，对自己缺乏正确而全面的认识，他们容易受到社会上各种各样思潮的影响，而产生种种矛盾心理和冲突。大学生的情绪情感生活具有自己的特点，具体表现在以下几个方面。</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1312641" y="3694043"/>
            <a:ext cx="1956435" cy="1741805"/>
            <a:chOff x="6206701" y="3187817"/>
            <a:chExt cx="1956435" cy="1741805"/>
          </a:xfrm>
        </p:grpSpPr>
        <p:sp>
          <p:nvSpPr>
            <p:cNvPr id="20"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00706" y="3473567"/>
              <a:ext cx="141097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丰富性与波动性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3972021" y="3694043"/>
            <a:ext cx="1956435" cy="1741805"/>
            <a:chOff x="6206701" y="3187817"/>
            <a:chExt cx="1956435" cy="1741805"/>
          </a:xfrm>
        </p:grpSpPr>
        <p:sp>
          <p:nvSpPr>
            <p:cNvPr id="4"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7"/>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8"/>
              </p:custDataLst>
            </p:nvPr>
          </p:nvSpPr>
          <p:spPr>
            <a:xfrm>
              <a:off x="6500706" y="3473567"/>
              <a:ext cx="141097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强烈性与冲动性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 name="组合 6"/>
          <p:cNvGrpSpPr/>
          <p:nvPr>
            <p:custDataLst>
              <p:tags r:id="rId9"/>
            </p:custDataLst>
          </p:nvPr>
        </p:nvGrpSpPr>
        <p:grpSpPr>
          <a:xfrm>
            <a:off x="6631401" y="3694043"/>
            <a:ext cx="1956435" cy="1741805"/>
            <a:chOff x="6206701" y="3187817"/>
            <a:chExt cx="1956435" cy="1741805"/>
          </a:xfrm>
        </p:grpSpPr>
        <p:sp>
          <p:nvSpPr>
            <p:cNvPr id="8" name="ïSlíďê"/>
            <p:cNvSpPr/>
            <p:nvPr>
              <p:custDataLst>
                <p:tags r:id="rId10"/>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s1îḍé"/>
            <p:cNvSpPr/>
            <p:nvPr>
              <p:custDataLst>
                <p:tags r:id="rId11"/>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îšḷiḋè"/>
            <p:cNvSpPr/>
            <p:nvPr>
              <p:custDataLst>
                <p:tags r:id="rId12"/>
              </p:custDataLst>
            </p:nvPr>
          </p:nvSpPr>
          <p:spPr>
            <a:xfrm>
              <a:off x="6500706" y="3473567"/>
              <a:ext cx="141097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延续性和心境化</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1" name="组合 10"/>
          <p:cNvGrpSpPr/>
          <p:nvPr>
            <p:custDataLst>
              <p:tags r:id="rId13"/>
            </p:custDataLst>
          </p:nvPr>
        </p:nvGrpSpPr>
        <p:grpSpPr>
          <a:xfrm>
            <a:off x="9290781" y="3694043"/>
            <a:ext cx="1956435" cy="1741805"/>
            <a:chOff x="6206701" y="3187817"/>
            <a:chExt cx="1956435" cy="1741805"/>
          </a:xfrm>
        </p:grpSpPr>
        <p:sp>
          <p:nvSpPr>
            <p:cNvPr id="12" name="ïSlíďê"/>
            <p:cNvSpPr/>
            <p:nvPr>
              <p:custDataLst>
                <p:tags r:id="rId14"/>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3" name="îs1îḍé"/>
            <p:cNvSpPr/>
            <p:nvPr>
              <p:custDataLst>
                <p:tags r:id="rId15"/>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4" name="îšḷiḋè"/>
            <p:cNvSpPr/>
            <p:nvPr>
              <p:custDataLst>
                <p:tags r:id="rId16"/>
              </p:custDataLst>
            </p:nvPr>
          </p:nvSpPr>
          <p:spPr>
            <a:xfrm>
              <a:off x="6500706" y="3473567"/>
              <a:ext cx="141097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情感的压抑性和文饰性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二、情绪的影响</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18920" y="1626870"/>
            <a:ext cx="9394825" cy="1198880"/>
          </a:xfrm>
          <a:prstGeom prst="rect">
            <a:avLst/>
          </a:prstGeom>
        </p:spPr>
        <p:txBody>
          <a:bodyPr wrap="square">
            <a:sp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大学生正处于青春期发育后期，情感丰富且极易波动，由于受生理发育、心理发展和客观环境影响，大学生的情绪变化较为明显。这种频繁情绪波动对大学生的学习、生活、人际关系、身体健康等无不产生影响。</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1312641" y="3427343"/>
            <a:ext cx="1956435" cy="1741805"/>
            <a:chOff x="6206701" y="3187817"/>
            <a:chExt cx="1956435" cy="1741805"/>
          </a:xfrm>
        </p:grpSpPr>
        <p:sp>
          <p:nvSpPr>
            <p:cNvPr id="20"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00706" y="3473567"/>
              <a:ext cx="1410970"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不良情绪影响大学生的学习</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3972021" y="3427343"/>
            <a:ext cx="1956435" cy="1741805"/>
            <a:chOff x="6206701" y="3187817"/>
            <a:chExt cx="1956435" cy="1741805"/>
          </a:xfrm>
        </p:grpSpPr>
        <p:sp>
          <p:nvSpPr>
            <p:cNvPr id="4"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7"/>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8"/>
              </p:custDataLst>
            </p:nvPr>
          </p:nvSpPr>
          <p:spPr>
            <a:xfrm>
              <a:off x="6500706" y="3473567"/>
              <a:ext cx="1410970"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不良情绪影响大学生的人际交往</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 name="组合 6"/>
          <p:cNvGrpSpPr/>
          <p:nvPr>
            <p:custDataLst>
              <p:tags r:id="rId9"/>
            </p:custDataLst>
          </p:nvPr>
        </p:nvGrpSpPr>
        <p:grpSpPr>
          <a:xfrm>
            <a:off x="6631401" y="3427343"/>
            <a:ext cx="1956435" cy="1741805"/>
            <a:chOff x="6206701" y="3187817"/>
            <a:chExt cx="1956435" cy="1741805"/>
          </a:xfrm>
        </p:grpSpPr>
        <p:sp>
          <p:nvSpPr>
            <p:cNvPr id="8" name="ïSlíďê"/>
            <p:cNvSpPr/>
            <p:nvPr>
              <p:custDataLst>
                <p:tags r:id="rId10"/>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s1îḍé"/>
            <p:cNvSpPr/>
            <p:nvPr>
              <p:custDataLst>
                <p:tags r:id="rId11"/>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îšḷiḋè"/>
            <p:cNvSpPr/>
            <p:nvPr>
              <p:custDataLst>
                <p:tags r:id="rId12"/>
              </p:custDataLst>
            </p:nvPr>
          </p:nvSpPr>
          <p:spPr>
            <a:xfrm>
              <a:off x="6500706" y="3473567"/>
              <a:ext cx="1410970"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不良情绪影响大学生的身体健康</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1" name="组合 10"/>
          <p:cNvGrpSpPr/>
          <p:nvPr>
            <p:custDataLst>
              <p:tags r:id="rId13"/>
            </p:custDataLst>
          </p:nvPr>
        </p:nvGrpSpPr>
        <p:grpSpPr>
          <a:xfrm>
            <a:off x="9290781" y="3427343"/>
            <a:ext cx="1956435" cy="1741805"/>
            <a:chOff x="6206701" y="3187817"/>
            <a:chExt cx="1956435" cy="1741805"/>
          </a:xfrm>
        </p:grpSpPr>
        <p:sp>
          <p:nvSpPr>
            <p:cNvPr id="12" name="ïSlíďê"/>
            <p:cNvSpPr/>
            <p:nvPr>
              <p:custDataLst>
                <p:tags r:id="rId14"/>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3" name="îs1îḍé"/>
            <p:cNvSpPr/>
            <p:nvPr>
              <p:custDataLst>
                <p:tags r:id="rId15"/>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4" name="îšḷiḋè"/>
            <p:cNvSpPr/>
            <p:nvPr>
              <p:custDataLst>
                <p:tags r:id="rId16"/>
              </p:custDataLst>
            </p:nvPr>
          </p:nvSpPr>
          <p:spPr>
            <a:xfrm>
              <a:off x="6500706" y="3473567"/>
              <a:ext cx="1410970"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不良情绪会造成各种心理疾病</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007100" y="2615565"/>
            <a:ext cx="56591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一、IQ 与 EQ</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拥有积极的思维：培养良好的情绪</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007100" y="3926840"/>
            <a:ext cx="56591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二、察觉情绪，并且接纳情绪</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007100" y="5238115"/>
            <a:ext cx="56584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三、拥有积极的思维就拥有积极的情绪</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2135505" y="1978660"/>
            <a:ext cx="5468620" cy="3514090"/>
            <a:chOff x="488708" y="1213367"/>
            <a:chExt cx="6565900" cy="4264660"/>
          </a:xfrm>
        </p:grpSpPr>
        <p:sp>
          <p:nvSpPr>
            <p:cNvPr id="2" name="矩形 1"/>
            <p:cNvSpPr/>
            <p:nvPr/>
          </p:nvSpPr>
          <p:spPr>
            <a:xfrm>
              <a:off x="954542" y="1946235"/>
              <a:ext cx="5633469" cy="27996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情绪激烈如火山，压力沉重如泰山，面对着这些问题，人们是否就束手无策了呢？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事实上，人们已经具备了处理这些问题的能力，专家学者们发现了这些潜在的能力，并为它们起了名：将处理情绪的能力称为情商（EQ），将应付压力的能力称为逆商（AQ）</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一、IQ 与 EQ</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81380" y="2038350"/>
            <a:ext cx="7442835" cy="4035425"/>
            <a:chOff x="488708" y="1213367"/>
            <a:chExt cx="6565900" cy="4264660"/>
          </a:xfrm>
        </p:grpSpPr>
        <p:sp>
          <p:nvSpPr>
            <p:cNvPr id="2" name="矩形 1"/>
            <p:cNvSpPr/>
            <p:nvPr/>
          </p:nvSpPr>
          <p:spPr>
            <a:xfrm>
              <a:off x="713559" y="1541548"/>
              <a:ext cx="5933924" cy="3609023"/>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IQ 是英文 Intelligence Quotient 的缩写，意为智力商数，简称智商。它是测量个体智力发展水平的一种指标，可以通俗地理解为智力，具体是指数字、空间、逻辑、词汇、记忆等能力。人们在校学习期间，除了学习知识外，还会花大量时间在智商训练方面。学数学来锻炼数字计算、空间想象、逻辑推理能力，学语文、英语、历史、地理等锻炼词汇、记忆能力。考试，可以说就是对人们在这些方面能力的大检阅。由于考试是限时进行的，对人们短时间记忆、处理复杂信息的能力要求比较高。所以对于学生来说，如果有了好的记性，好的运算能力，好的语言能力，那么你再用功一些的话，考试取得好成绩就不在话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一、IQ 与 EQ</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34359" y="2037693"/>
            <a:ext cx="4095750" cy="4095750"/>
          </a:xfrm>
          <a:prstGeom prst="rect">
            <a:avLst/>
          </a:prstGeom>
        </p:spPr>
      </p:pic>
      <p:sp>
        <p:nvSpPr>
          <p:cNvPr id="3" name="文本框 2"/>
          <p:cNvSpPr txBox="1"/>
          <p:nvPr/>
        </p:nvSpPr>
        <p:spPr>
          <a:xfrm>
            <a:off x="1252220" y="1281430"/>
            <a:ext cx="4222115" cy="506730"/>
          </a:xfrm>
          <a:prstGeom prst="rect">
            <a:avLst/>
          </a:prstGeom>
          <a:noFill/>
        </p:spPr>
        <p:txBody>
          <a:bodyPr wrap="square" rtlCol="0">
            <a:spAutoFit/>
          </a:bodyPr>
          <a:p>
            <a:pPr lvl="0" algn="just">
              <a:lnSpc>
                <a:spcPct val="150000"/>
              </a:lnSpc>
            </a:pPr>
            <a:r>
              <a:rPr lang="zh-CN" altLang="en-US"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（一）智力商数 IQ</a:t>
            </a:r>
            <a:endParaRPr lang="zh-CN" altLang="en-US" b="1" dirty="0">
              <a:solidFill>
                <a:schemeClr val="accent1"/>
              </a:solidFill>
              <a:effectLst/>
              <a:latin typeface="思源宋体 CN" panose="02020400000000000000" pitchFamily="18" charset="-122"/>
              <a:ea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81380" y="2108835"/>
            <a:ext cx="7442835" cy="3964940"/>
            <a:chOff x="488708" y="2001717"/>
            <a:chExt cx="6565900" cy="3476310"/>
          </a:xfrm>
        </p:grpSpPr>
        <p:sp>
          <p:nvSpPr>
            <p:cNvPr id="2" name="矩形 1"/>
            <p:cNvSpPr/>
            <p:nvPr/>
          </p:nvSpPr>
          <p:spPr>
            <a:xfrm>
              <a:off x="713341" y="2247241"/>
              <a:ext cx="5934014" cy="3042607"/>
            </a:xfrm>
            <a:prstGeom prst="rect">
              <a:avLst/>
            </a:prstGeom>
          </p:spPr>
          <p:txBody>
            <a:bodyPr wrap="square">
              <a:no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EQ（Emotional Quotient）是“情绪商数”的英文简称，它代表的是一个人的情绪智力（Emotional Intelligence）之能力。简单来说，EQ 是一个人自我情绪管理以及管理他人情绪的能力指数。</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美国心理学家认为，情商包括以下五个方面的内容：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（1）认识自身的情绪。因为只有认识自己，才能成为自己生活的主宰。（2）能妥善管理自己的情绪，即能调控自己。</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（3）自我激励，它能够使人走出生命中的低潮，重新出发。</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（4）认知他人的情绪，这是与他人正常交往，实现顺利沟通的基础。</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（5）人际关系的管理，即领导和管理能力。</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2001717"/>
              <a:ext cx="6565900" cy="347631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一、IQ 与 EQ</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34359" y="2037693"/>
            <a:ext cx="4095750" cy="4095750"/>
          </a:xfrm>
          <a:prstGeom prst="rect">
            <a:avLst/>
          </a:prstGeom>
        </p:spPr>
      </p:pic>
      <p:sp>
        <p:nvSpPr>
          <p:cNvPr id="3" name="文本框 2"/>
          <p:cNvSpPr txBox="1"/>
          <p:nvPr/>
        </p:nvSpPr>
        <p:spPr>
          <a:xfrm>
            <a:off x="1231900" y="1311910"/>
            <a:ext cx="5282565" cy="506730"/>
          </a:xfrm>
          <a:prstGeom prst="rect">
            <a:avLst/>
          </a:prstGeom>
          <a:noFill/>
        </p:spPr>
        <p:txBody>
          <a:bodyPr wrap="square" rtlCol="0">
            <a:spAutoFit/>
          </a:bodyPr>
          <a:p>
            <a:pPr lvl="0" algn="just">
              <a:lnSpc>
                <a:spcPct val="150000"/>
              </a:lnSpc>
              <a:buClrTx/>
              <a:buSzTx/>
              <a:buFontTx/>
            </a:pPr>
            <a:r>
              <a:rPr lang="zh-CN" altLang="en-US"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（二）情绪商数 EQ</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81380" y="1209675"/>
            <a:ext cx="10515600" cy="4864100"/>
            <a:chOff x="488708" y="1213367"/>
            <a:chExt cx="6565900" cy="4264660"/>
          </a:xfrm>
        </p:grpSpPr>
        <p:sp>
          <p:nvSpPr>
            <p:cNvPr id="2" name="矩形 1"/>
            <p:cNvSpPr/>
            <p:nvPr/>
          </p:nvSpPr>
          <p:spPr>
            <a:xfrm>
              <a:off x="772636" y="1524606"/>
              <a:ext cx="5933924" cy="364222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你是否认为一个成功的人不应该轻易流露情绪，或者怕被人说你太情绪化而宁愿不要有情绪。其实，真正的问题并不在情绪的本身，而在于情绪的自我觉察和表达方式，如果能以适当的方式、在适当的情境表达适度的情绪，便是健康的情绪管理之道。对自我情绪的察觉，相信你有过这样的体验：你心中的那个“自己”说“我不应该有此感觉”“我要努力使自己高兴起来”；在你极为烦躁时，脑子里会闪过“别去想了”的念头。这些都属于自我觉知对自己情绪的看法和控制。人生成功与否，很大程度取决于你对自己的基本情绪的控制和管理。人类的情绪可以分成快乐、愤怒、恐惧和悲哀四种。这些情绪都和心态有关，是个人心态的反映。而心态是人们可以组织、引导和完全掌控的对象。许多人都懂得要做情绪的主人这个道理，但是遇到具体问题就可能放任自己，认为“控制情绪是很难的”；还有的人习惯于抱怨生活，“没有人比我更倒霉了，生活对我太不公平了”。这两种态度实际上都是被情绪所控制的。所以，重要的是对自己说“我要做情绪的主人，现在就让我来试一试”。建立自我控制的意识是开始驾驭自己情绪的关键一步，一旦你的自主性启动，沿着它走下去，就能走出情绪的低谷。</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二、察觉情绪，并且接纳情绪</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81380" y="1956364"/>
            <a:ext cx="10515600" cy="4379666"/>
            <a:chOff x="488708" y="1213298"/>
            <a:chExt cx="6565900" cy="4264729"/>
          </a:xfrm>
        </p:grpSpPr>
        <p:sp>
          <p:nvSpPr>
            <p:cNvPr id="2" name="矩形 1"/>
            <p:cNvSpPr/>
            <p:nvPr/>
          </p:nvSpPr>
          <p:spPr>
            <a:xfrm>
              <a:off x="804752" y="1213298"/>
              <a:ext cx="5933924" cy="188716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 ABC 理论是由美国心理学家埃利斯创建的，他认为在人们情绪产生的过程中有三个重要的因素，分别是激发事件 A、信念 B 和事件的结果 C。经研究发现，激发事件 A 只是引发情绪和行为结果 C 的间接原因，而引起 C 的直接原因则是个体对激发事件 A 的认知和评价而产生的信念 B，即人的消极情绪和行为结果 C，不是由于某一激发事件 A 直接引发的，而是由于经受这一事件的个体对它不正确的认知和评价所产生的错误信念 B 所引起。如图所示。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60" y="395605"/>
            <a:ext cx="777621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三、拥有积极的思维就拥有积极的情绪</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3" name="图片 2"/>
          <p:cNvPicPr>
            <a:picLocks noChangeAspect="1"/>
          </p:cNvPicPr>
          <p:nvPr/>
        </p:nvPicPr>
        <p:blipFill>
          <a:blip r:embed="rId1"/>
          <a:stretch>
            <a:fillRect/>
          </a:stretch>
        </p:blipFill>
        <p:spPr>
          <a:xfrm>
            <a:off x="3752850" y="3894455"/>
            <a:ext cx="4369435" cy="2019935"/>
          </a:xfrm>
          <a:prstGeom prst="rect">
            <a:avLst/>
          </a:prstGeom>
        </p:spPr>
      </p:pic>
      <p:sp>
        <p:nvSpPr>
          <p:cNvPr id="4" name="文本框 3"/>
          <p:cNvSpPr txBox="1"/>
          <p:nvPr/>
        </p:nvSpPr>
        <p:spPr>
          <a:xfrm>
            <a:off x="1262380" y="1282065"/>
            <a:ext cx="4070350" cy="506730"/>
          </a:xfrm>
          <a:prstGeom prst="rect">
            <a:avLst/>
          </a:prstGeom>
          <a:noFill/>
        </p:spPr>
        <p:txBody>
          <a:bodyPr wrap="square" rtlCol="0">
            <a:spAutoFit/>
          </a:bodyPr>
          <a:p>
            <a:pPr lvl="0" algn="just">
              <a:lnSpc>
                <a:spcPct val="150000"/>
              </a:lnSpc>
              <a:buClrTx/>
              <a:buSzTx/>
              <a:buFontTx/>
            </a:pPr>
            <a:r>
              <a:rPr lang="zh-CN" altLang="en-US"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（一）情绪 ABC 理论</a:t>
            </a:r>
            <a:endParaRPr lang="zh-CN" altLang="en-US" b="1" dirty="0">
              <a:solidFill>
                <a:schemeClr val="accent1"/>
              </a:solidFill>
              <a:effectLst/>
              <a:latin typeface="思源宋体 CN" panose="02020400000000000000" pitchFamily="18" charset="-122"/>
              <a:ea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三、拥有积极的思维就拥有积极的情绪</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322226" y="310007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2674022" y="321437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7626"/>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238043" y="332034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120325" y="262248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492" y="2447566"/>
              <a:ext cx="891643" cy="86177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7937083" y="3190562"/>
            <a:ext cx="885825" cy="933450"/>
            <a:chOff x="9036558" y="2991386"/>
            <a:chExt cx="118110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6830" y="3264873"/>
              <a:ext cx="780557" cy="6976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098090" y="4060941"/>
            <a:ext cx="1502726"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1. 积极暗示</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3901738" y="4597631"/>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2. 消极暗示</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5773954" y="3929857"/>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3. 自我暗示的合理时机</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7790180" y="4451985"/>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4. 自我暗示的要点</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506730"/>
          </a:xfrm>
          <a:prstGeom prst="rect">
            <a:avLst/>
          </a:prstGeom>
        </p:spPr>
        <p:txBody>
          <a:bodyPr wrap="square">
            <a:spAutoFit/>
          </a:bodyPr>
          <a:p>
            <a:pPr lvl="0" algn="just">
              <a:lnSpc>
                <a:spcPct val="150000"/>
              </a:lnSpc>
              <a:buClrTx/>
              <a:buSzTx/>
              <a:buFontTx/>
            </a:pPr>
            <a:r>
              <a:rPr lang="zh-CN" altLang="en-US" sz="1800"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（二）自我暗示的力量</a:t>
            </a:r>
            <a:endParaRPr lang="zh-CN" altLang="en-US" sz="1800"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580505" y="2684780"/>
            <a:ext cx="384048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一、不良情绪的表现</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任务四　做情绪的主人：大学生不良情绪的表现及调适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580505" y="3996055"/>
            <a:ext cx="384048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二、情绪的自我调节方法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580505" y="5307330"/>
            <a:ext cx="384048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三、情绪的疏导方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107632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一、不良情绪的表现</a:t>
            </a:r>
            <a:endPar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endParaRPr>
          </a:p>
          <a:p>
            <a:pPr algn="ct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06" name="Oval 4"/>
          <p:cNvSpPr/>
          <p:nvPr>
            <p:custDataLst>
              <p:tags r:id="rId1"/>
            </p:custDataLst>
          </p:nvPr>
        </p:nvSpPr>
        <p:spPr>
          <a:xfrm>
            <a:off x="6260344" y="1349888"/>
            <a:ext cx="531628" cy="5316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dirty="0">
              <a:solidFill>
                <a:schemeClr val="bg1">
                  <a:lumMod val="95000"/>
                </a:schemeClr>
              </a:solidFill>
              <a:cs typeface="+mn-ea"/>
              <a:sym typeface="+mn-lt"/>
            </a:endParaRPr>
          </a:p>
        </p:txBody>
      </p:sp>
      <p:sp>
        <p:nvSpPr>
          <p:cNvPr id="107" name="Arc 5"/>
          <p:cNvSpPr/>
          <p:nvPr>
            <p:custDataLst>
              <p:tags r:id="rId2"/>
            </p:custDataLst>
          </p:nvPr>
        </p:nvSpPr>
        <p:spPr>
          <a:xfrm>
            <a:off x="6200203" y="1287195"/>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08" name="Oval 6"/>
          <p:cNvSpPr/>
          <p:nvPr>
            <p:custDataLst>
              <p:tags r:id="rId3"/>
            </p:custDataLst>
          </p:nvPr>
        </p:nvSpPr>
        <p:spPr>
          <a:xfrm>
            <a:off x="7313078" y="3009266"/>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09" name="Oval 7"/>
          <p:cNvSpPr/>
          <p:nvPr>
            <p:custDataLst>
              <p:tags r:id="rId4"/>
            </p:custDataLst>
          </p:nvPr>
        </p:nvSpPr>
        <p:spPr>
          <a:xfrm>
            <a:off x="2560326" y="2397894"/>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10" name="Oval 8"/>
          <p:cNvSpPr/>
          <p:nvPr/>
        </p:nvSpPr>
        <p:spPr>
          <a:xfrm>
            <a:off x="1323403" y="4108406"/>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11" name="Arc 11"/>
          <p:cNvSpPr/>
          <p:nvPr>
            <p:custDataLst>
              <p:tags r:id="rId5"/>
            </p:custDataLst>
          </p:nvPr>
        </p:nvSpPr>
        <p:spPr>
          <a:xfrm>
            <a:off x="2498763" y="2336331"/>
            <a:ext cx="941832" cy="941832"/>
          </a:xfrm>
          <a:prstGeom prst="arc">
            <a:avLst>
              <a:gd name="adj1" fmla="val 16200000"/>
              <a:gd name="adj2" fmla="val 12544473"/>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12" name="Oval 13"/>
          <p:cNvSpPr/>
          <p:nvPr>
            <p:custDataLst>
              <p:tags r:id="rId6"/>
            </p:custDataLst>
          </p:nvPr>
        </p:nvSpPr>
        <p:spPr>
          <a:xfrm>
            <a:off x="8291273" y="4772894"/>
            <a:ext cx="531628" cy="5316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dirty="0">
              <a:solidFill>
                <a:schemeClr val="bg1">
                  <a:lumMod val="95000"/>
                </a:schemeClr>
              </a:solidFill>
              <a:cs typeface="+mn-ea"/>
              <a:sym typeface="+mn-lt"/>
            </a:endParaRPr>
          </a:p>
        </p:txBody>
      </p:sp>
      <p:sp>
        <p:nvSpPr>
          <p:cNvPr id="113" name="Arc 14"/>
          <p:cNvSpPr/>
          <p:nvPr>
            <p:custDataLst>
              <p:tags r:id="rId7"/>
            </p:custDataLst>
          </p:nvPr>
        </p:nvSpPr>
        <p:spPr>
          <a:xfrm>
            <a:off x="8231132" y="4710201"/>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15" name="Rectangle 17"/>
          <p:cNvSpPr/>
          <p:nvPr>
            <p:custDataLst>
              <p:tags r:id="rId8"/>
            </p:custDataLst>
          </p:nvPr>
        </p:nvSpPr>
        <p:spPr>
          <a:xfrm>
            <a:off x="2259330" y="4510405"/>
            <a:ext cx="3836035" cy="1489075"/>
          </a:xfrm>
          <a:prstGeom prst="rect">
            <a:avLst/>
          </a:prstGeom>
        </p:spPr>
        <p:txBody>
          <a:bodyPr wrap="square">
            <a:sp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mn-ea"/>
                <a:sym typeface="+mn-lt"/>
              </a:rPr>
              <a:t>自卑是个体由于某种原因（生理的或心理的缺陷，或其他原因）而产生的对自我认识的一种消极的情绪体验，表现为对自己能力或品质评价过低，怀疑自己，看不起自己，担心自己失去他人尊重的心理状态。</a:t>
            </a:r>
            <a:endParaRPr lang="zh-CN" altLang="en-US" sz="1400" dirty="0">
              <a:solidFill>
                <a:srgbClr val="002060"/>
              </a:solidFill>
              <a:latin typeface="楷体" panose="02010609060101010101" charset="-122"/>
              <a:ea typeface="楷体" panose="02010609060101010101" charset="-122"/>
              <a:cs typeface="+mn-ea"/>
              <a:sym typeface="+mn-lt"/>
            </a:endParaRPr>
          </a:p>
        </p:txBody>
      </p:sp>
      <p:sp>
        <p:nvSpPr>
          <p:cNvPr id="117" name="Rectangle 20"/>
          <p:cNvSpPr/>
          <p:nvPr>
            <p:custDataLst>
              <p:tags r:id="rId9"/>
            </p:custDataLst>
          </p:nvPr>
        </p:nvSpPr>
        <p:spPr>
          <a:xfrm>
            <a:off x="3529965" y="2708910"/>
            <a:ext cx="3614420" cy="1790065"/>
          </a:xfrm>
          <a:prstGeom prst="rect">
            <a:avLst/>
          </a:prstGeom>
        </p:spPr>
        <p:txBody>
          <a:bodyPr wrap="square">
            <a:no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楷体" panose="02010609060101010101" charset="-122"/>
                <a:sym typeface="+mn-lt"/>
              </a:rPr>
              <a:t>焦虑是一种复杂的综合性的负性情绪，是人们在生活中预感到一些可怕的、可能造成危险的或者需要付出努力和代价的事物将要来临，而感到自己对此无法采取有效措施加以预防和解决，因此在心里产生紧张期待的心情，表现出忧虑和不安，担心和恐慌。</a:t>
            </a:r>
            <a:endParaRPr lang="zh-CN" altLang="en-US" sz="1400" dirty="0">
              <a:solidFill>
                <a:srgbClr val="002060"/>
              </a:solidFill>
              <a:latin typeface="楷体" panose="02010609060101010101" charset="-122"/>
              <a:ea typeface="楷体" panose="02010609060101010101" charset="-122"/>
              <a:cs typeface="楷体" panose="02010609060101010101" charset="-122"/>
              <a:sym typeface="+mn-lt"/>
            </a:endParaRPr>
          </a:p>
        </p:txBody>
      </p:sp>
      <p:sp>
        <p:nvSpPr>
          <p:cNvPr id="119" name="Rectangle 23"/>
          <p:cNvSpPr/>
          <p:nvPr>
            <p:custDataLst>
              <p:tags r:id="rId10"/>
            </p:custDataLst>
          </p:nvPr>
        </p:nvSpPr>
        <p:spPr>
          <a:xfrm>
            <a:off x="7434580" y="1596390"/>
            <a:ext cx="3989705" cy="929640"/>
          </a:xfrm>
          <a:prstGeom prst="rect">
            <a:avLst/>
          </a:prstGeom>
        </p:spPr>
        <p:txBody>
          <a:bodyPr wrap="square">
            <a:sp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楷体" panose="02010609060101010101" charset="-122"/>
                <a:sym typeface="+mn-lt"/>
              </a:rPr>
              <a:t>抑郁情绪就是感到压抑和忧愁的情绪，是一种感到自己无力应付外界压力而产生的消极情绪，常常伴有厌恶、痛苦、羞愧和自卑等情绪体验。</a:t>
            </a:r>
            <a:endParaRPr lang="zh-CN" altLang="en-US" sz="1400" dirty="0">
              <a:solidFill>
                <a:srgbClr val="002060"/>
              </a:solidFill>
              <a:latin typeface="楷体" panose="02010609060101010101" charset="-122"/>
              <a:ea typeface="楷体" panose="02010609060101010101" charset="-122"/>
              <a:cs typeface="楷体" panose="02010609060101010101" charset="-122"/>
              <a:sym typeface="+mn-lt"/>
            </a:endParaRPr>
          </a:p>
        </p:txBody>
      </p:sp>
      <p:sp>
        <p:nvSpPr>
          <p:cNvPr id="121" name="Rectangle 26"/>
          <p:cNvSpPr/>
          <p:nvPr>
            <p:custDataLst>
              <p:tags r:id="rId11"/>
            </p:custDataLst>
          </p:nvPr>
        </p:nvSpPr>
        <p:spPr>
          <a:xfrm>
            <a:off x="8354695" y="3320415"/>
            <a:ext cx="3258820" cy="1249680"/>
          </a:xfrm>
          <a:prstGeom prst="rect">
            <a:avLst/>
          </a:prstGeom>
        </p:spPr>
        <p:txBody>
          <a:bodyPr wrap="square">
            <a:sp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楷体" panose="02010609060101010101" charset="-122"/>
                <a:sym typeface="+mn-lt"/>
              </a:rPr>
              <a:t>这里所说的恐惧是指病态的恐惧，即对常人一般不害怕的事物或情景感到恐惧，或者恐惧体验过于强烈，持续时间太久，远远超出常人的反应</a:t>
            </a:r>
            <a:r>
              <a:rPr lang="zh-CN" altLang="en-US" sz="1600" dirty="0">
                <a:solidFill>
                  <a:srgbClr val="002060"/>
                </a:solidFill>
                <a:latin typeface="楷体" panose="02010609060101010101" charset="-122"/>
                <a:ea typeface="楷体" panose="02010609060101010101" charset="-122"/>
                <a:cs typeface="楷体" panose="02010609060101010101" charset="-122"/>
                <a:sym typeface="+mn-lt"/>
              </a:rPr>
              <a:t>范围。</a:t>
            </a:r>
            <a:endParaRPr lang="zh-CN" altLang="en-US" sz="1600" dirty="0">
              <a:solidFill>
                <a:srgbClr val="002060"/>
              </a:solidFill>
              <a:latin typeface="楷体" panose="02010609060101010101" charset="-122"/>
              <a:ea typeface="楷体" panose="02010609060101010101" charset="-122"/>
              <a:cs typeface="楷体" panose="02010609060101010101" charset="-122"/>
              <a:sym typeface="+mn-lt"/>
            </a:endParaRPr>
          </a:p>
        </p:txBody>
      </p:sp>
      <p:sp>
        <p:nvSpPr>
          <p:cNvPr id="123" name="Rectangle 29"/>
          <p:cNvSpPr/>
          <p:nvPr>
            <p:custDataLst>
              <p:tags r:id="rId12"/>
            </p:custDataLst>
          </p:nvPr>
        </p:nvSpPr>
        <p:spPr>
          <a:xfrm>
            <a:off x="8943182" y="4941295"/>
            <a:ext cx="2670309" cy="929640"/>
          </a:xfrm>
          <a:prstGeom prst="rect">
            <a:avLst/>
          </a:prstGeom>
        </p:spPr>
        <p:txBody>
          <a:bodyPr wrap="square">
            <a:sp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楷体" panose="02010609060101010101" charset="-122"/>
                <a:sym typeface="+mn-lt"/>
              </a:rPr>
              <a:t>大学生正处在热情高涨、激情澎湃的青年时期，有时候情绪情感激发起来难以控制。</a:t>
            </a:r>
            <a:endParaRPr lang="zh-CN" altLang="en-US" sz="1400" dirty="0">
              <a:solidFill>
                <a:srgbClr val="002060"/>
              </a:solidFill>
              <a:latin typeface="楷体" panose="02010609060101010101" charset="-122"/>
              <a:ea typeface="楷体" panose="02010609060101010101" charset="-122"/>
              <a:cs typeface="楷体" panose="02010609060101010101" charset="-122"/>
              <a:sym typeface="+mn-lt"/>
            </a:endParaRPr>
          </a:p>
        </p:txBody>
      </p:sp>
      <p:cxnSp>
        <p:nvCxnSpPr>
          <p:cNvPr id="124" name="Curved Connector 30"/>
          <p:cNvCxnSpPr>
            <a:stCxn id="110" idx="0"/>
          </p:cNvCxnSpPr>
          <p:nvPr/>
        </p:nvCxnSpPr>
        <p:spPr>
          <a:xfrm rot="5400000" flipH="1" flipV="1">
            <a:off x="1612920" y="3161001"/>
            <a:ext cx="1067242" cy="827569"/>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5" name="Freeform 31"/>
          <p:cNvSpPr/>
          <p:nvPr>
            <p:custDataLst>
              <p:tags r:id="rId13"/>
            </p:custDataLst>
          </p:nvPr>
        </p:nvSpPr>
        <p:spPr>
          <a:xfrm>
            <a:off x="3325868" y="1616598"/>
            <a:ext cx="2955851" cy="845092"/>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chemeClr val="accent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cs typeface="+mn-ea"/>
              <a:sym typeface="+mn-lt"/>
            </a:endParaRPr>
          </a:p>
        </p:txBody>
      </p:sp>
      <p:cxnSp>
        <p:nvCxnSpPr>
          <p:cNvPr id="126" name="Curved Connector 32"/>
          <p:cNvCxnSpPr>
            <a:stCxn id="107" idx="2"/>
            <a:endCxn id="108" idx="0"/>
          </p:cNvCxnSpPr>
          <p:nvPr>
            <p:custDataLst>
              <p:tags r:id="rId14"/>
            </p:custDataLst>
          </p:nvPr>
        </p:nvCxnSpPr>
        <p:spPr>
          <a:xfrm rot="10800000" flipH="1" flipV="1">
            <a:off x="6736274" y="1862342"/>
            <a:ext cx="986158" cy="1146923"/>
          </a:xfrm>
          <a:prstGeom prst="curvedConnector4">
            <a:avLst>
              <a:gd name="adj1" fmla="val -23181"/>
              <a:gd name="adj2" fmla="val 53346"/>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7" name="Curved Connector 33"/>
          <p:cNvCxnSpPr>
            <a:stCxn id="108" idx="4"/>
          </p:cNvCxnSpPr>
          <p:nvPr>
            <p:custDataLst>
              <p:tags r:id="rId15"/>
            </p:custDataLst>
          </p:nvPr>
        </p:nvCxnSpPr>
        <p:spPr>
          <a:xfrm rot="16200000" flipH="1">
            <a:off x="7711268" y="3839137"/>
            <a:ext cx="882228" cy="859900"/>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16"/>
            </p:custDataLst>
          </p:nvPr>
        </p:nvSpPr>
        <p:spPr>
          <a:xfrm>
            <a:off x="2259330" y="4084955"/>
            <a:ext cx="6096000" cy="368300"/>
          </a:xfrm>
          <a:prstGeom prst="rect">
            <a:avLst/>
          </a:prstGeom>
          <a:noFill/>
        </p:spPr>
        <p:txBody>
          <a:bodyPr wrap="square" rtlCol="0" anchor="t">
            <a:spAutoFit/>
          </a:bodyPr>
          <a:p>
            <a:r>
              <a:rPr lang="zh-CN" altLang="en-US"/>
              <a:t>自卑</a:t>
            </a:r>
            <a:endParaRPr lang="zh-CN" altLang="en-US"/>
          </a:p>
        </p:txBody>
      </p:sp>
      <p:sp>
        <p:nvSpPr>
          <p:cNvPr id="6" name="文本框 5"/>
          <p:cNvSpPr txBox="1"/>
          <p:nvPr>
            <p:custDataLst>
              <p:tags r:id="rId17"/>
            </p:custDataLst>
          </p:nvPr>
        </p:nvSpPr>
        <p:spPr>
          <a:xfrm>
            <a:off x="3440430" y="2277745"/>
            <a:ext cx="1045210" cy="368300"/>
          </a:xfrm>
          <a:prstGeom prst="rect">
            <a:avLst/>
          </a:prstGeom>
          <a:noFill/>
        </p:spPr>
        <p:txBody>
          <a:bodyPr wrap="square" rtlCol="0" anchor="t">
            <a:spAutoFit/>
          </a:bodyPr>
          <a:p>
            <a:r>
              <a:rPr lang="zh-CN" altLang="en-US"/>
              <a:t>焦虑</a:t>
            </a:r>
            <a:endParaRPr lang="zh-CN" altLang="en-US"/>
          </a:p>
        </p:txBody>
      </p:sp>
      <p:sp>
        <p:nvSpPr>
          <p:cNvPr id="3" name="文本框 2"/>
          <p:cNvSpPr txBox="1"/>
          <p:nvPr>
            <p:custDataLst>
              <p:tags r:id="rId18"/>
            </p:custDataLst>
          </p:nvPr>
        </p:nvSpPr>
        <p:spPr>
          <a:xfrm>
            <a:off x="8883015" y="4565650"/>
            <a:ext cx="2157730" cy="368300"/>
          </a:xfrm>
          <a:prstGeom prst="rect">
            <a:avLst/>
          </a:prstGeom>
          <a:noFill/>
        </p:spPr>
        <p:txBody>
          <a:bodyPr wrap="square" rtlCol="0" anchor="t">
            <a:spAutoFit/>
          </a:bodyPr>
          <a:p>
            <a:r>
              <a:rPr lang="zh-CN" altLang="en-US"/>
              <a:t>发怒</a:t>
            </a:r>
            <a:endParaRPr lang="zh-CN" altLang="en-US"/>
          </a:p>
        </p:txBody>
      </p:sp>
      <p:sp>
        <p:nvSpPr>
          <p:cNvPr id="4" name="文本框 3"/>
          <p:cNvSpPr txBox="1"/>
          <p:nvPr>
            <p:custDataLst>
              <p:tags r:id="rId19"/>
            </p:custDataLst>
          </p:nvPr>
        </p:nvSpPr>
        <p:spPr>
          <a:xfrm>
            <a:off x="7185660" y="1287145"/>
            <a:ext cx="1045210" cy="368300"/>
          </a:xfrm>
          <a:prstGeom prst="rect">
            <a:avLst/>
          </a:prstGeom>
          <a:noFill/>
        </p:spPr>
        <p:txBody>
          <a:bodyPr wrap="square" rtlCol="0" anchor="t">
            <a:spAutoFit/>
          </a:bodyPr>
          <a:p>
            <a:r>
              <a:rPr lang="zh-CN" altLang="en-US"/>
              <a:t>抑郁</a:t>
            </a:r>
            <a:endParaRPr lang="zh-CN" altLang="en-US"/>
          </a:p>
        </p:txBody>
      </p:sp>
      <p:sp>
        <p:nvSpPr>
          <p:cNvPr id="5" name="文本框 4"/>
          <p:cNvSpPr txBox="1"/>
          <p:nvPr>
            <p:custDataLst>
              <p:tags r:id="rId20"/>
            </p:custDataLst>
          </p:nvPr>
        </p:nvSpPr>
        <p:spPr>
          <a:xfrm>
            <a:off x="8355330" y="2848610"/>
            <a:ext cx="1045210" cy="368300"/>
          </a:xfrm>
          <a:prstGeom prst="rect">
            <a:avLst/>
          </a:prstGeom>
          <a:noFill/>
        </p:spPr>
        <p:txBody>
          <a:bodyPr wrap="square" rtlCol="0" anchor="t">
            <a:spAutoFit/>
          </a:bodyPr>
          <a:p>
            <a:r>
              <a:rPr lang="zh-CN" altLang="en-US"/>
              <a:t>恐惧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1000"/>
                                        <p:tgtEl>
                                          <p:spTgt spid="110"/>
                                        </p:tgtEl>
                                      </p:cBhvr>
                                    </p:animEffect>
                                    <p:anim calcmode="lin" valueType="num">
                                      <p:cBhvr>
                                        <p:cTn id="8" dur="1000" fill="hold"/>
                                        <p:tgtEl>
                                          <p:spTgt spid="110"/>
                                        </p:tgtEl>
                                        <p:attrNameLst>
                                          <p:attrName>ppt_x</p:attrName>
                                        </p:attrNameLst>
                                      </p:cBhvr>
                                      <p:tavLst>
                                        <p:tav tm="0">
                                          <p:val>
                                            <p:strVal val="#ppt_x"/>
                                          </p:val>
                                        </p:tav>
                                        <p:tav tm="100000">
                                          <p:val>
                                            <p:strVal val="#ppt_x"/>
                                          </p:val>
                                        </p:tav>
                                      </p:tavLst>
                                    </p:anim>
                                    <p:anim calcmode="lin" valueType="num">
                                      <p:cBhvr>
                                        <p:cTn id="9" dur="1000" fill="hold"/>
                                        <p:tgtEl>
                                          <p:spTgt spid="1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Effect transition="in" filter="fade">
                                      <p:cBhvr>
                                        <p:cTn id="12" dur="1000"/>
                                        <p:tgtEl>
                                          <p:spTgt spid="115"/>
                                        </p:tgtEl>
                                      </p:cBhvr>
                                    </p:animEffect>
                                    <p:anim calcmode="lin" valueType="num">
                                      <p:cBhvr>
                                        <p:cTn id="13" dur="1000" fill="hold"/>
                                        <p:tgtEl>
                                          <p:spTgt spid="115"/>
                                        </p:tgtEl>
                                        <p:attrNameLst>
                                          <p:attrName>ppt_x</p:attrName>
                                        </p:attrNameLst>
                                      </p:cBhvr>
                                      <p:tavLst>
                                        <p:tav tm="0">
                                          <p:val>
                                            <p:strVal val="#ppt_x"/>
                                          </p:val>
                                        </p:tav>
                                        <p:tav tm="100000">
                                          <p:val>
                                            <p:strVal val="#ppt_x"/>
                                          </p:val>
                                        </p:tav>
                                      </p:tavLst>
                                    </p:anim>
                                    <p:anim calcmode="lin" valueType="num">
                                      <p:cBhvr>
                                        <p:cTn id="14" dur="1000" fill="hold"/>
                                        <p:tgtEl>
                                          <p:spTgt spid="11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wipe(down)">
                                      <p:cBhvr>
                                        <p:cTn id="18" dur="500"/>
                                        <p:tgtEl>
                                          <p:spTgt spid="124"/>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1000"/>
                                        <p:tgtEl>
                                          <p:spTgt spid="109"/>
                                        </p:tgtEl>
                                      </p:cBhvr>
                                    </p:animEffect>
                                    <p:anim calcmode="lin" valueType="num">
                                      <p:cBhvr>
                                        <p:cTn id="23" dur="1000" fill="hold"/>
                                        <p:tgtEl>
                                          <p:spTgt spid="109"/>
                                        </p:tgtEl>
                                        <p:attrNameLst>
                                          <p:attrName>ppt_x</p:attrName>
                                        </p:attrNameLst>
                                      </p:cBhvr>
                                      <p:tavLst>
                                        <p:tav tm="0">
                                          <p:val>
                                            <p:strVal val="#ppt_x"/>
                                          </p:val>
                                        </p:tav>
                                        <p:tav tm="100000">
                                          <p:val>
                                            <p:strVal val="#ppt_x"/>
                                          </p:val>
                                        </p:tav>
                                      </p:tavLst>
                                    </p:anim>
                                    <p:anim calcmode="lin" valueType="num">
                                      <p:cBhvr>
                                        <p:cTn id="24" dur="1000" fill="hold"/>
                                        <p:tgtEl>
                                          <p:spTgt spid="10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17"/>
                                        </p:tgtEl>
                                        <p:attrNameLst>
                                          <p:attrName>style.visibility</p:attrName>
                                        </p:attrNameLst>
                                      </p:cBhvr>
                                      <p:to>
                                        <p:strVal val="visible"/>
                                      </p:to>
                                    </p:set>
                                    <p:animEffect transition="in" filter="fade">
                                      <p:cBhvr>
                                        <p:cTn id="27" dur="1000"/>
                                        <p:tgtEl>
                                          <p:spTgt spid="117"/>
                                        </p:tgtEl>
                                      </p:cBhvr>
                                    </p:animEffect>
                                    <p:anim calcmode="lin" valueType="num">
                                      <p:cBhvr>
                                        <p:cTn id="28" dur="1000" fill="hold"/>
                                        <p:tgtEl>
                                          <p:spTgt spid="117"/>
                                        </p:tgtEl>
                                        <p:attrNameLst>
                                          <p:attrName>ppt_x</p:attrName>
                                        </p:attrNameLst>
                                      </p:cBhvr>
                                      <p:tavLst>
                                        <p:tav tm="0">
                                          <p:val>
                                            <p:strVal val="#ppt_x"/>
                                          </p:val>
                                        </p:tav>
                                        <p:tav tm="100000">
                                          <p:val>
                                            <p:strVal val="#ppt_x"/>
                                          </p:val>
                                        </p:tav>
                                      </p:tavLst>
                                    </p:anim>
                                    <p:anim calcmode="lin" valueType="num">
                                      <p:cBhvr>
                                        <p:cTn id="29" dur="1000" fill="hold"/>
                                        <p:tgtEl>
                                          <p:spTgt spid="117"/>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11"/>
                                        </p:tgtEl>
                                        <p:attrNameLst>
                                          <p:attrName>style.visibility</p:attrName>
                                        </p:attrNameLst>
                                      </p:cBhvr>
                                      <p:to>
                                        <p:strVal val="visible"/>
                                      </p:to>
                                    </p:set>
                                    <p:animEffect transition="in" filter="wipe(down)">
                                      <p:cBhvr>
                                        <p:cTn id="33" dur="500"/>
                                        <p:tgtEl>
                                          <p:spTgt spid="111"/>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125"/>
                                        </p:tgtEl>
                                        <p:attrNameLst>
                                          <p:attrName>style.visibility</p:attrName>
                                        </p:attrNameLst>
                                      </p:cBhvr>
                                      <p:to>
                                        <p:strVal val="visible"/>
                                      </p:to>
                                    </p:set>
                                    <p:animEffect transition="in" filter="wipe(down)">
                                      <p:cBhvr>
                                        <p:cTn id="37" dur="500"/>
                                        <p:tgtEl>
                                          <p:spTgt spid="125"/>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fade">
                                      <p:cBhvr>
                                        <p:cTn id="41" dur="1000"/>
                                        <p:tgtEl>
                                          <p:spTgt spid="106"/>
                                        </p:tgtEl>
                                      </p:cBhvr>
                                    </p:animEffect>
                                    <p:anim calcmode="lin" valueType="num">
                                      <p:cBhvr>
                                        <p:cTn id="42" dur="1000" fill="hold"/>
                                        <p:tgtEl>
                                          <p:spTgt spid="106"/>
                                        </p:tgtEl>
                                        <p:attrNameLst>
                                          <p:attrName>ppt_x</p:attrName>
                                        </p:attrNameLst>
                                      </p:cBhvr>
                                      <p:tavLst>
                                        <p:tav tm="0">
                                          <p:val>
                                            <p:strVal val="#ppt_x"/>
                                          </p:val>
                                        </p:tav>
                                        <p:tav tm="100000">
                                          <p:val>
                                            <p:strVal val="#ppt_x"/>
                                          </p:val>
                                        </p:tav>
                                      </p:tavLst>
                                    </p:anim>
                                    <p:anim calcmode="lin" valueType="num">
                                      <p:cBhvr>
                                        <p:cTn id="43" dur="1000" fill="hold"/>
                                        <p:tgtEl>
                                          <p:spTgt spid="10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119"/>
                                        </p:tgtEl>
                                        <p:attrNameLst>
                                          <p:attrName>style.visibility</p:attrName>
                                        </p:attrNameLst>
                                      </p:cBhvr>
                                      <p:to>
                                        <p:strVal val="visible"/>
                                      </p:to>
                                    </p:set>
                                    <p:animEffect transition="in" filter="fade">
                                      <p:cBhvr>
                                        <p:cTn id="46" dur="1000"/>
                                        <p:tgtEl>
                                          <p:spTgt spid="119"/>
                                        </p:tgtEl>
                                      </p:cBhvr>
                                    </p:animEffect>
                                    <p:anim calcmode="lin" valueType="num">
                                      <p:cBhvr>
                                        <p:cTn id="47" dur="1000" fill="hold"/>
                                        <p:tgtEl>
                                          <p:spTgt spid="119"/>
                                        </p:tgtEl>
                                        <p:attrNameLst>
                                          <p:attrName>ppt_x</p:attrName>
                                        </p:attrNameLst>
                                      </p:cBhvr>
                                      <p:tavLst>
                                        <p:tav tm="0">
                                          <p:val>
                                            <p:strVal val="#ppt_x"/>
                                          </p:val>
                                        </p:tav>
                                        <p:tav tm="100000">
                                          <p:val>
                                            <p:strVal val="#ppt_x"/>
                                          </p:val>
                                        </p:tav>
                                      </p:tavLst>
                                    </p:anim>
                                    <p:anim calcmode="lin" valueType="num">
                                      <p:cBhvr>
                                        <p:cTn id="48" dur="1000" fill="hold"/>
                                        <p:tgtEl>
                                          <p:spTgt spid="119"/>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down)">
                                      <p:cBhvr>
                                        <p:cTn id="52" dur="500"/>
                                        <p:tgtEl>
                                          <p:spTgt spid="107"/>
                                        </p:tgtEl>
                                      </p:cBhvr>
                                    </p:animEffect>
                                  </p:childTnLst>
                                </p:cTn>
                              </p:par>
                            </p:childTnLst>
                          </p:cTn>
                        </p:par>
                        <p:par>
                          <p:cTn id="53" fill="hold">
                            <p:stCondLst>
                              <p:cond delay="5000"/>
                            </p:stCondLst>
                            <p:childTnLst>
                              <p:par>
                                <p:cTn id="54" presetID="22" presetClass="entr" presetSubtype="1" fill="hold" nodeType="afterEffect">
                                  <p:stCondLst>
                                    <p:cond delay="0"/>
                                  </p:stCondLst>
                                  <p:childTnLst>
                                    <p:set>
                                      <p:cBhvr>
                                        <p:cTn id="55" dur="1" fill="hold">
                                          <p:stCondLst>
                                            <p:cond delay="0"/>
                                          </p:stCondLst>
                                        </p:cTn>
                                        <p:tgtEl>
                                          <p:spTgt spid="126"/>
                                        </p:tgtEl>
                                        <p:attrNameLst>
                                          <p:attrName>style.visibility</p:attrName>
                                        </p:attrNameLst>
                                      </p:cBhvr>
                                      <p:to>
                                        <p:strVal val="visible"/>
                                      </p:to>
                                    </p:set>
                                    <p:animEffect transition="in" filter="wipe(up)">
                                      <p:cBhvr>
                                        <p:cTn id="56" dur="500"/>
                                        <p:tgtEl>
                                          <p:spTgt spid="126"/>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1000"/>
                                        <p:tgtEl>
                                          <p:spTgt spid="108"/>
                                        </p:tgtEl>
                                      </p:cBhvr>
                                    </p:animEffect>
                                    <p:anim calcmode="lin" valueType="num">
                                      <p:cBhvr>
                                        <p:cTn id="61" dur="1000" fill="hold"/>
                                        <p:tgtEl>
                                          <p:spTgt spid="108"/>
                                        </p:tgtEl>
                                        <p:attrNameLst>
                                          <p:attrName>ppt_x</p:attrName>
                                        </p:attrNameLst>
                                      </p:cBhvr>
                                      <p:tavLst>
                                        <p:tav tm="0">
                                          <p:val>
                                            <p:strVal val="#ppt_x"/>
                                          </p:val>
                                        </p:tav>
                                        <p:tav tm="100000">
                                          <p:val>
                                            <p:strVal val="#ppt_x"/>
                                          </p:val>
                                        </p:tav>
                                      </p:tavLst>
                                    </p:anim>
                                    <p:anim calcmode="lin" valueType="num">
                                      <p:cBhvr>
                                        <p:cTn id="62" dur="1000" fill="hold"/>
                                        <p:tgtEl>
                                          <p:spTgt spid="10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500"/>
                                  </p:stCondLst>
                                  <p:childTnLst>
                                    <p:set>
                                      <p:cBhvr>
                                        <p:cTn id="64" dur="1" fill="hold">
                                          <p:stCondLst>
                                            <p:cond delay="0"/>
                                          </p:stCondLst>
                                        </p:cTn>
                                        <p:tgtEl>
                                          <p:spTgt spid="121"/>
                                        </p:tgtEl>
                                        <p:attrNameLst>
                                          <p:attrName>style.visibility</p:attrName>
                                        </p:attrNameLst>
                                      </p:cBhvr>
                                      <p:to>
                                        <p:strVal val="visible"/>
                                      </p:to>
                                    </p:set>
                                    <p:animEffect transition="in" filter="fade">
                                      <p:cBhvr>
                                        <p:cTn id="65" dur="1000"/>
                                        <p:tgtEl>
                                          <p:spTgt spid="121"/>
                                        </p:tgtEl>
                                      </p:cBhvr>
                                    </p:animEffect>
                                    <p:anim calcmode="lin" valueType="num">
                                      <p:cBhvr>
                                        <p:cTn id="66" dur="1000" fill="hold"/>
                                        <p:tgtEl>
                                          <p:spTgt spid="121"/>
                                        </p:tgtEl>
                                        <p:attrNameLst>
                                          <p:attrName>ppt_x</p:attrName>
                                        </p:attrNameLst>
                                      </p:cBhvr>
                                      <p:tavLst>
                                        <p:tav tm="0">
                                          <p:val>
                                            <p:strVal val="#ppt_x"/>
                                          </p:val>
                                        </p:tav>
                                        <p:tav tm="100000">
                                          <p:val>
                                            <p:strVal val="#ppt_x"/>
                                          </p:val>
                                        </p:tav>
                                      </p:tavLst>
                                    </p:anim>
                                    <p:anim calcmode="lin" valueType="num">
                                      <p:cBhvr>
                                        <p:cTn id="67" dur="1000" fill="hold"/>
                                        <p:tgtEl>
                                          <p:spTgt spid="121"/>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1" fill="hold" nodeType="afterEffect">
                                  <p:stCondLst>
                                    <p:cond delay="0"/>
                                  </p:stCondLst>
                                  <p:childTnLst>
                                    <p:set>
                                      <p:cBhvr>
                                        <p:cTn id="70" dur="1" fill="hold">
                                          <p:stCondLst>
                                            <p:cond delay="0"/>
                                          </p:stCondLst>
                                        </p:cTn>
                                        <p:tgtEl>
                                          <p:spTgt spid="127"/>
                                        </p:tgtEl>
                                        <p:attrNameLst>
                                          <p:attrName>style.visibility</p:attrName>
                                        </p:attrNameLst>
                                      </p:cBhvr>
                                      <p:to>
                                        <p:strVal val="visible"/>
                                      </p:to>
                                    </p:set>
                                    <p:animEffect transition="in" filter="wipe(up)">
                                      <p:cBhvr>
                                        <p:cTn id="71" dur="500"/>
                                        <p:tgtEl>
                                          <p:spTgt spid="127"/>
                                        </p:tgtEl>
                                      </p:cBhvr>
                                    </p:animEffect>
                                  </p:childTnLst>
                                </p:cTn>
                              </p:par>
                            </p:childTnLst>
                          </p:cTn>
                        </p:par>
                        <p:par>
                          <p:cTn id="72" fill="hold">
                            <p:stCondLst>
                              <p:cond delay="7000"/>
                            </p:stCondLst>
                            <p:childTnLst>
                              <p:par>
                                <p:cTn id="73" presetID="22" presetClass="entr" presetSubtype="4" fill="hold" grpId="0" nodeType="afterEffect">
                                  <p:stCondLst>
                                    <p:cond delay="0"/>
                                  </p:stCondLst>
                                  <p:childTnLst>
                                    <p:set>
                                      <p:cBhvr>
                                        <p:cTn id="74" dur="1" fill="hold">
                                          <p:stCondLst>
                                            <p:cond delay="0"/>
                                          </p:stCondLst>
                                        </p:cTn>
                                        <p:tgtEl>
                                          <p:spTgt spid="113"/>
                                        </p:tgtEl>
                                        <p:attrNameLst>
                                          <p:attrName>style.visibility</p:attrName>
                                        </p:attrNameLst>
                                      </p:cBhvr>
                                      <p:to>
                                        <p:strVal val="visible"/>
                                      </p:to>
                                    </p:set>
                                    <p:animEffect transition="in" filter="wipe(down)">
                                      <p:cBhvr>
                                        <p:cTn id="75" dur="500"/>
                                        <p:tgtEl>
                                          <p:spTgt spid="113"/>
                                        </p:tgtEl>
                                      </p:cBhvr>
                                    </p:animEffect>
                                  </p:childTnLst>
                                </p:cTn>
                              </p:par>
                            </p:childTnLst>
                          </p:cTn>
                        </p:par>
                        <p:par>
                          <p:cTn id="76" fill="hold">
                            <p:stCondLst>
                              <p:cond delay="7500"/>
                            </p:stCondLst>
                            <p:childTnLst>
                              <p:par>
                                <p:cTn id="77" presetID="42" presetClass="entr" presetSubtype="0" fill="hold" grpId="0" nodeType="afterEffect">
                                  <p:stCondLst>
                                    <p:cond delay="0"/>
                                  </p:stCondLst>
                                  <p:childTnLst>
                                    <p:set>
                                      <p:cBhvr>
                                        <p:cTn id="78" dur="1" fill="hold">
                                          <p:stCondLst>
                                            <p:cond delay="0"/>
                                          </p:stCondLst>
                                        </p:cTn>
                                        <p:tgtEl>
                                          <p:spTgt spid="112"/>
                                        </p:tgtEl>
                                        <p:attrNameLst>
                                          <p:attrName>style.visibility</p:attrName>
                                        </p:attrNameLst>
                                      </p:cBhvr>
                                      <p:to>
                                        <p:strVal val="visible"/>
                                      </p:to>
                                    </p:set>
                                    <p:animEffect transition="in" filter="fade">
                                      <p:cBhvr>
                                        <p:cTn id="79" dur="1000"/>
                                        <p:tgtEl>
                                          <p:spTgt spid="112"/>
                                        </p:tgtEl>
                                      </p:cBhvr>
                                    </p:animEffect>
                                    <p:anim calcmode="lin" valueType="num">
                                      <p:cBhvr>
                                        <p:cTn id="80" dur="1000" fill="hold"/>
                                        <p:tgtEl>
                                          <p:spTgt spid="112"/>
                                        </p:tgtEl>
                                        <p:attrNameLst>
                                          <p:attrName>ppt_x</p:attrName>
                                        </p:attrNameLst>
                                      </p:cBhvr>
                                      <p:tavLst>
                                        <p:tav tm="0">
                                          <p:val>
                                            <p:strVal val="#ppt_x"/>
                                          </p:val>
                                        </p:tav>
                                        <p:tav tm="100000">
                                          <p:val>
                                            <p:strVal val="#ppt_x"/>
                                          </p:val>
                                        </p:tav>
                                      </p:tavLst>
                                    </p:anim>
                                    <p:anim calcmode="lin" valueType="num">
                                      <p:cBhvr>
                                        <p:cTn id="81" dur="1000" fill="hold"/>
                                        <p:tgtEl>
                                          <p:spTgt spid="112"/>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500"/>
                                  </p:stCondLst>
                                  <p:childTnLst>
                                    <p:set>
                                      <p:cBhvr>
                                        <p:cTn id="83" dur="1" fill="hold">
                                          <p:stCondLst>
                                            <p:cond delay="0"/>
                                          </p:stCondLst>
                                        </p:cTn>
                                        <p:tgtEl>
                                          <p:spTgt spid="123"/>
                                        </p:tgtEl>
                                        <p:attrNameLst>
                                          <p:attrName>style.visibility</p:attrName>
                                        </p:attrNameLst>
                                      </p:cBhvr>
                                      <p:to>
                                        <p:strVal val="visible"/>
                                      </p:to>
                                    </p:set>
                                    <p:animEffect transition="in" filter="fade">
                                      <p:cBhvr>
                                        <p:cTn id="84" dur="1000"/>
                                        <p:tgtEl>
                                          <p:spTgt spid="123"/>
                                        </p:tgtEl>
                                      </p:cBhvr>
                                    </p:animEffect>
                                    <p:anim calcmode="lin" valueType="num">
                                      <p:cBhvr>
                                        <p:cTn id="85" dur="1000" fill="hold"/>
                                        <p:tgtEl>
                                          <p:spTgt spid="123"/>
                                        </p:tgtEl>
                                        <p:attrNameLst>
                                          <p:attrName>ppt_x</p:attrName>
                                        </p:attrNameLst>
                                      </p:cBhvr>
                                      <p:tavLst>
                                        <p:tav tm="0">
                                          <p:val>
                                            <p:strVal val="#ppt_x"/>
                                          </p:val>
                                        </p:tav>
                                        <p:tav tm="100000">
                                          <p:val>
                                            <p:strVal val="#ppt_x"/>
                                          </p:val>
                                        </p:tav>
                                      </p:tavLst>
                                    </p:anim>
                                    <p:anim calcmode="lin" valueType="num">
                                      <p:cBhvr>
                                        <p:cTn id="86" dur="1000" fill="hold"/>
                                        <p:tgtEl>
                                          <p:spTgt spid="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bldLvl="0" animBg="1"/>
      <p:bldP spid="107" grpId="0" bldLvl="0" animBg="1"/>
      <p:bldP spid="108" grpId="0" bldLvl="0" animBg="1"/>
      <p:bldP spid="109" grpId="0" bldLvl="0" animBg="1"/>
      <p:bldP spid="110" grpId="0" bldLvl="0" animBg="1"/>
      <p:bldP spid="111" grpId="0" bldLvl="0" animBg="1"/>
      <p:bldP spid="112" grpId="0" bldLvl="0" animBg="1"/>
      <p:bldP spid="113" grpId="0" bldLvl="0" animBg="1"/>
      <p:bldP spid="115" grpId="0"/>
      <p:bldP spid="117" grpId="0"/>
      <p:bldP spid="119" grpId="0"/>
      <p:bldP spid="121" grpId="0"/>
      <p:bldP spid="123" grpId="0"/>
      <p:bldP spid="125"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二、情绪的自我调节方法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 name="组合 2"/>
          <p:cNvGrpSpPr/>
          <p:nvPr>
            <p:custDataLst>
              <p:tags r:id="rId1"/>
            </p:custDataLst>
          </p:nvPr>
        </p:nvGrpSpPr>
        <p:grpSpPr>
          <a:xfrm>
            <a:off x="1722755" y="1429385"/>
            <a:ext cx="4139565" cy="1840874"/>
            <a:chOff x="5082573" y="2168494"/>
            <a:chExt cx="3029327" cy="1840912"/>
          </a:xfrm>
        </p:grpSpPr>
        <p:sp>
          <p:nvSpPr>
            <p:cNvPr id="4" name="矩形 3"/>
            <p:cNvSpPr/>
            <p:nvPr>
              <p:custDataLst>
                <p:tags r:id="rId2"/>
              </p:custDataLst>
            </p:nvPr>
          </p:nvSpPr>
          <p:spPr>
            <a:xfrm>
              <a:off x="5082573" y="2168494"/>
              <a:ext cx="3029327" cy="5175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5" name="文本框 4"/>
            <p:cNvSpPr txBox="1"/>
            <p:nvPr>
              <p:custDataLst>
                <p:tags r:id="rId3"/>
              </p:custDataLst>
            </p:nvPr>
          </p:nvSpPr>
          <p:spPr>
            <a:xfrm>
              <a:off x="5234973" y="2196434"/>
              <a:ext cx="2513330" cy="460385"/>
            </a:xfrm>
            <a:prstGeom prst="rect">
              <a:avLst/>
            </a:prstGeom>
            <a:noFill/>
          </p:spPr>
          <p:txBody>
            <a:bodyPr wrap="square" rtlCol="0">
              <a:spAutoFit/>
              <a:scene3d>
                <a:camera prst="orthographicFront"/>
                <a:lightRig rig="threePt" dir="t"/>
              </a:scene3d>
              <a:sp3d contourW="12700"/>
            </a:bodyPr>
            <a:p>
              <a:pPr algn="just"/>
              <a:r>
                <a:rPr sz="2400"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（一）宣泄法</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6" name="文本框 5"/>
            <p:cNvSpPr txBox="1"/>
            <p:nvPr>
              <p:custDataLst>
                <p:tags r:id="rId4"/>
              </p:custDataLst>
            </p:nvPr>
          </p:nvSpPr>
          <p:spPr>
            <a:xfrm>
              <a:off x="5234223" y="2840982"/>
              <a:ext cx="2714719" cy="1168424"/>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把自己的感情出口放宽，莫使心胸像个瓶颈，对待现实中出现的不公平的有意见的甚至令人气愤的事情，采取说出来以消怒气或是把怒气转移到某种物品上对其摔打、发泄一番的方式，这其中包括释放、转移等办法。</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7" name="组合 6"/>
          <p:cNvGrpSpPr/>
          <p:nvPr>
            <p:custDataLst>
              <p:tags r:id="rId5"/>
            </p:custDataLst>
          </p:nvPr>
        </p:nvGrpSpPr>
        <p:grpSpPr>
          <a:xfrm>
            <a:off x="6546850" y="1457325"/>
            <a:ext cx="4119245" cy="1840874"/>
            <a:chOff x="5082573" y="2168494"/>
            <a:chExt cx="3029327" cy="1840912"/>
          </a:xfrm>
        </p:grpSpPr>
        <p:sp>
          <p:nvSpPr>
            <p:cNvPr id="2" name="矩形 1"/>
            <p:cNvSpPr/>
            <p:nvPr>
              <p:custDataLst>
                <p:tags r:id="rId6"/>
              </p:custDataLst>
            </p:nvPr>
          </p:nvSpPr>
          <p:spPr>
            <a:xfrm>
              <a:off x="5082573" y="2168494"/>
              <a:ext cx="3029327" cy="5175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5" name="文本框 24"/>
            <p:cNvSpPr txBox="1"/>
            <p:nvPr>
              <p:custDataLst>
                <p:tags r:id="rId7"/>
              </p:custDataLst>
            </p:nvPr>
          </p:nvSpPr>
          <p:spPr>
            <a:xfrm>
              <a:off x="5234225" y="2196439"/>
              <a:ext cx="2011680" cy="460385"/>
            </a:xfrm>
            <a:prstGeom prst="rect">
              <a:avLst/>
            </a:prstGeom>
            <a:noFill/>
          </p:spPr>
          <p:txBody>
            <a:bodyPr wrap="square" rtlCol="0">
              <a:spAutoFit/>
              <a:scene3d>
                <a:camera prst="orthographicFront"/>
                <a:lightRig rig="threePt" dir="t"/>
              </a:scene3d>
              <a:sp3d contourW="12700"/>
            </a:bodyPr>
            <a:p>
              <a:pPr algn="l"/>
              <a:r>
                <a:rPr lang="zh-CN" altLang="en-US" sz="2400"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（二）运动法</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6" name="文本框 25"/>
            <p:cNvSpPr txBox="1"/>
            <p:nvPr>
              <p:custDataLst>
                <p:tags r:id="rId8"/>
              </p:custDataLst>
            </p:nvPr>
          </p:nvSpPr>
          <p:spPr>
            <a:xfrm>
              <a:off x="5234224" y="2840982"/>
              <a:ext cx="2714719" cy="1168424"/>
            </a:xfrm>
            <a:prstGeom prst="rect">
              <a:avLst/>
            </a:prstGeom>
            <a:noFill/>
          </p:spPr>
          <p:txBody>
            <a:bodyPr wrap="square" rtlCol="0">
              <a:spAutoFit/>
              <a:scene3d>
                <a:camera prst="orthographicFront"/>
                <a:lightRig rig="threePt" dir="t"/>
              </a:scene3d>
              <a:sp3d contourW="12700"/>
            </a:bodyPr>
            <a:p>
              <a:pPr algn="just"/>
              <a:r>
                <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经常做些简易气功、健身操或打球、跳舞来活动筋骨、舒展身心。每晚临睡前用热水泡脚，再搓搓脚底。平日刻意鼓励自己要保持愉快的心情，不要胡思乱想。多与人交往，多参加有意义的社会活动。</a:t>
              </a:r>
              <a:r>
                <a:rPr lang="en-US" alt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 </a:t>
              </a:r>
              <a:endParaRPr lang="en-US" alt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27" name="组合 26"/>
          <p:cNvGrpSpPr/>
          <p:nvPr>
            <p:custDataLst>
              <p:tags r:id="rId9"/>
            </p:custDataLst>
          </p:nvPr>
        </p:nvGrpSpPr>
        <p:grpSpPr>
          <a:xfrm>
            <a:off x="1774825" y="3466465"/>
            <a:ext cx="4086860" cy="1625613"/>
            <a:chOff x="5082573" y="2168494"/>
            <a:chExt cx="3089162" cy="1625636"/>
          </a:xfrm>
        </p:grpSpPr>
        <p:sp>
          <p:nvSpPr>
            <p:cNvPr id="28" name="矩形 27"/>
            <p:cNvSpPr/>
            <p:nvPr>
              <p:custDataLst>
                <p:tags r:id="rId10"/>
              </p:custDataLst>
            </p:nvPr>
          </p:nvSpPr>
          <p:spPr>
            <a:xfrm>
              <a:off x="5082573" y="2168494"/>
              <a:ext cx="3029327" cy="5175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0" name="文本框 29"/>
            <p:cNvSpPr txBox="1"/>
            <p:nvPr>
              <p:custDataLst>
                <p:tags r:id="rId11"/>
              </p:custDataLst>
            </p:nvPr>
          </p:nvSpPr>
          <p:spPr>
            <a:xfrm>
              <a:off x="5234225" y="2196439"/>
              <a:ext cx="2937510" cy="460382"/>
            </a:xfrm>
            <a:prstGeom prst="rect">
              <a:avLst/>
            </a:prstGeom>
            <a:noFill/>
          </p:spPr>
          <p:txBody>
            <a:bodyPr wrap="square" rtlCol="0">
              <a:spAutoFit/>
              <a:scene3d>
                <a:camera prst="orthographicFront"/>
                <a:lightRig rig="threePt" dir="t"/>
              </a:scene3d>
              <a:sp3d contourW="12700"/>
            </a:bodyPr>
            <a:p>
              <a:pPr algn="l"/>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（三）自我放松训练</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2" name="文本框 31"/>
            <p:cNvSpPr txBox="1"/>
            <p:nvPr>
              <p:custDataLst>
                <p:tags r:id="rId12"/>
              </p:custDataLst>
            </p:nvPr>
          </p:nvSpPr>
          <p:spPr>
            <a:xfrm>
              <a:off x="5234224" y="2840982"/>
              <a:ext cx="2714719" cy="953148"/>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（1）静坐与冥思。</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（2）自我暗示。</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（3）意象训练。</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a:p>
              <a:pPr algn="just"/>
              <a:r>
                <a:rPr 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a:t>
              </a:r>
              <a:r>
                <a:rPr lang="en-US" alt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4</a:t>
              </a:r>
              <a:r>
                <a:rPr 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a:t>
              </a:r>
              <a:r>
                <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肌肉放松训练。</a:t>
              </a:r>
              <a:endPar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34" name="组合 33"/>
          <p:cNvGrpSpPr/>
          <p:nvPr>
            <p:custDataLst>
              <p:tags r:id="rId13"/>
            </p:custDataLst>
          </p:nvPr>
        </p:nvGrpSpPr>
        <p:grpSpPr>
          <a:xfrm>
            <a:off x="6601460" y="3438525"/>
            <a:ext cx="4064635" cy="1840874"/>
            <a:chOff x="5082573" y="2168494"/>
            <a:chExt cx="3029327" cy="1840912"/>
          </a:xfrm>
        </p:grpSpPr>
        <p:sp>
          <p:nvSpPr>
            <p:cNvPr id="36" name="矩形 35"/>
            <p:cNvSpPr/>
            <p:nvPr>
              <p:custDataLst>
                <p:tags r:id="rId14"/>
              </p:custDataLst>
            </p:nvPr>
          </p:nvSpPr>
          <p:spPr>
            <a:xfrm>
              <a:off x="5082573" y="2168494"/>
              <a:ext cx="3029327" cy="517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7" name="文本框 36"/>
            <p:cNvSpPr txBox="1"/>
            <p:nvPr>
              <p:custDataLst>
                <p:tags r:id="rId15"/>
              </p:custDataLst>
            </p:nvPr>
          </p:nvSpPr>
          <p:spPr>
            <a:xfrm>
              <a:off x="5234225" y="2196439"/>
              <a:ext cx="2325370" cy="460385"/>
            </a:xfrm>
            <a:prstGeom prst="rect">
              <a:avLst/>
            </a:prstGeom>
            <a:noFill/>
          </p:spPr>
          <p:txBody>
            <a:bodyPr wrap="square" rtlCol="0">
              <a:spAutoFit/>
              <a:scene3d>
                <a:camera prst="orthographicFront"/>
                <a:lightRig rig="threePt" dir="t"/>
              </a:scene3d>
              <a:sp3d contourW="12700"/>
            </a:bodyPr>
            <a:p>
              <a:pPr algn="l"/>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（四）认知疗法</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8" name="文本框 37"/>
            <p:cNvSpPr txBox="1"/>
            <p:nvPr>
              <p:custDataLst>
                <p:tags r:id="rId16"/>
              </p:custDataLst>
            </p:nvPr>
          </p:nvSpPr>
          <p:spPr>
            <a:xfrm>
              <a:off x="5234224" y="2840982"/>
              <a:ext cx="2714719" cy="1168424"/>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认识疗法认为，人的情绪变化是由认知评价引起的。例如，一个人在遇到挫折时，就认为自己能力差，各方面条件都不行；每次遇到类似的情况都做出这样的评价，久而久之就会形成自卑的心理，对自己缺乏信心。</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right)">
                                      <p:cBhvr>
                                        <p:cTn id="13" dur="500"/>
                                        <p:tgtEl>
                                          <p:spTgt spid="7"/>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p:tgtEl>
                                          <p:spTgt spid="27"/>
                                        </p:tgtEl>
                                        <p:attrNameLst>
                                          <p:attrName>ppt_x</p:attrName>
                                        </p:attrNameLst>
                                      </p:cBhvr>
                                      <p:tavLst>
                                        <p:tav tm="0">
                                          <p:val>
                                            <p:strVal val="#ppt_x-#ppt_w*1.125000"/>
                                          </p:val>
                                        </p:tav>
                                        <p:tav tm="100000">
                                          <p:val>
                                            <p:strVal val="#ppt_x"/>
                                          </p:val>
                                        </p:tav>
                                      </p:tavLst>
                                    </p:anim>
                                    <p:animEffect transition="in" filter="wipe(right)">
                                      <p:cBhvr>
                                        <p:cTn id="18" dur="500"/>
                                        <p:tgtEl>
                                          <p:spTgt spid="27"/>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p:tgtEl>
                                          <p:spTgt spid="34"/>
                                        </p:tgtEl>
                                        <p:attrNameLst>
                                          <p:attrName>ppt_x</p:attrName>
                                        </p:attrNameLst>
                                      </p:cBhvr>
                                      <p:tavLst>
                                        <p:tav tm="0">
                                          <p:val>
                                            <p:strVal val="#ppt_x-#ppt_w*1.125000"/>
                                          </p:val>
                                        </p:tav>
                                        <p:tav tm="100000">
                                          <p:val>
                                            <p:strVal val="#ppt_x"/>
                                          </p:val>
                                        </p:tav>
                                      </p:tavLst>
                                    </p:anim>
                                    <p:animEffect transition="in" filter="wipe(right)">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三、情绪的疏导方法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687351" y="3702690"/>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39147" y="3816992"/>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03168" y="3922955"/>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485450" y="3225102"/>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623250" y="2478138"/>
              <a:ext cx="1088955"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02208" y="3793177"/>
            <a:ext cx="885825" cy="933450"/>
            <a:chOff x="9036558" y="2991386"/>
            <a:chExt cx="118110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118685" y="3280946"/>
              <a:ext cx="1004147"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63215" y="4663556"/>
            <a:ext cx="1502726"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升华情感</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66863" y="5200246"/>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转移注意力</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39079" y="4532472"/>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学会幽默</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55305" y="5054600"/>
            <a:ext cx="1720850"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体谅他人</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505585" y="1205865"/>
            <a:ext cx="9180830" cy="119888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是影响身心健康和学习的重要因素，因此要保持身心健康和良好的学习状态就要拥有健康的情绪，学做情绪的主人，不做情绪的奴隶，用理智的力量去抑制情绪的冲动。要及时疏导已形成的消极情绪，解除精神的压力。那么怎样才能正确地进行情绪疏导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06</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自我调适　快乐相伴</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大学生情绪管理</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3107055"/>
            <a:ext cx="35966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一、认识情绪的实质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解读情绪密码：情绪概述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4034155"/>
            <a:ext cx="35966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二、情绪的功能</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961255"/>
            <a:ext cx="35966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三、情绪的分类</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12165" y="1356360"/>
            <a:ext cx="6495415" cy="3968750"/>
            <a:chOff x="-380758" y="1213367"/>
            <a:chExt cx="7281707" cy="4123571"/>
          </a:xfrm>
        </p:grpSpPr>
        <p:sp>
          <p:nvSpPr>
            <p:cNvPr id="2" name="矩形 1"/>
            <p:cNvSpPr/>
            <p:nvPr/>
          </p:nvSpPr>
          <p:spPr>
            <a:xfrm>
              <a:off x="42804" y="1749766"/>
              <a:ext cx="6481566" cy="3164923"/>
            </a:xfrm>
            <a:prstGeom prst="rect">
              <a:avLst/>
            </a:prstGeom>
          </p:spPr>
          <p:txBody>
            <a:bodyPr wrap="square">
              <a:spAutoFit/>
            </a:bodyPr>
            <a:p>
              <a:pPr lvl="0" algn="just">
                <a:lnSpc>
                  <a:spcPct val="150000"/>
                </a:lnSpc>
                <a:spcBef>
                  <a:spcPts val="0"/>
                </a:spcBef>
                <a:spcAft>
                  <a:spcPts val="0"/>
                </a:spcAft>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（一）情绪的主观感受</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的主观感受是指情绪反映了个体的需要是否获得满足以及满足的情况如何。当客观事物或情境符合主体的需要和愿望时，就能引起积极的、肯定的情绪和情感，如生活中遇到知己会感到欣慰，找到志同道合的情侣会感到幸福等；当客观事物或情境不符合主体的需要和愿望时，就会产生消极、否定的情绪和情感，如失去亲人感到伤心、悲痛等。由此可见，情绪是人们对环境中的某种客观事物和对象所持态度的身心体验。</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一、认识情绪的实质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12165" y="1356360"/>
            <a:ext cx="6495415" cy="3968750"/>
            <a:chOff x="-380758" y="1213367"/>
            <a:chExt cx="7281707" cy="4123571"/>
          </a:xfrm>
        </p:grpSpPr>
        <p:sp>
          <p:nvSpPr>
            <p:cNvPr id="2" name="矩形 1"/>
            <p:cNvSpPr/>
            <p:nvPr/>
          </p:nvSpPr>
          <p:spPr>
            <a:xfrm>
              <a:off x="42804" y="1501032"/>
              <a:ext cx="6481566" cy="3548250"/>
            </a:xfrm>
            <a:prstGeom prst="rect">
              <a:avLst/>
            </a:prstGeom>
          </p:spPr>
          <p:txBody>
            <a:bodyPr wrap="square">
              <a:spAutoFit/>
            </a:bodyPr>
            <a:p>
              <a:pPr lvl="0" algn="just">
                <a:lnSpc>
                  <a:spcPct val="150000"/>
                </a:lnSpc>
                <a:spcBef>
                  <a:spcPts val="0"/>
                </a:spcBef>
                <a:spcAft>
                  <a:spcPts val="0"/>
                </a:spcAft>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（二）情绪的外在表</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的外在表现是指个体在产生某种情绪体验时，一般会伴随着身体各个部位动作、姿势的变化，也就是身体语言，主要包括面部表情、体态表情和言语表情。当人们快乐时便会双眉舒展，眉开眼笑，甚至手舞足蹈；当人们愤怒时可能会满脸通红，紧握双拳，甚至怒发冲冠。人们在喜悦时音调稍高，言语速度快，语音高低差别大；愤怒时声音高而尖且带颤抖；悲哀时音调低沉，言语缓慢无力等。这种外显行为，可以帮助我们认识和判断他人的情绪状态，这种判断能力在人际交往中很有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一、认识情绪的实质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12165" y="1356360"/>
            <a:ext cx="6495415" cy="3968750"/>
            <a:chOff x="-380758" y="1213367"/>
            <a:chExt cx="7281707" cy="4123571"/>
          </a:xfrm>
        </p:grpSpPr>
        <p:sp>
          <p:nvSpPr>
            <p:cNvPr id="2" name="矩形 1"/>
            <p:cNvSpPr/>
            <p:nvPr/>
          </p:nvSpPr>
          <p:spPr>
            <a:xfrm>
              <a:off x="42804" y="1784074"/>
              <a:ext cx="6481566" cy="3164923"/>
            </a:xfrm>
            <a:prstGeom prst="rect">
              <a:avLst/>
            </a:prstGeom>
          </p:spPr>
          <p:txBody>
            <a:bodyPr wrap="square">
              <a:spAutoFit/>
            </a:bodyPr>
            <a:p>
              <a:pPr lvl="0" algn="just">
                <a:lnSpc>
                  <a:spcPct val="150000"/>
                </a:lnSpc>
                <a:spcBef>
                  <a:spcPts val="0"/>
                </a:spcBef>
                <a:spcAft>
                  <a:spcPts val="0"/>
                </a:spcAft>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（三）情绪的神经生理基础</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情绪的神经生理基础是指和情绪有着密切关系的许多内部器官的活动。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产生的前提条件必须是上述三方面同时存在，并且有一一对应的关系。当人们产生某种情绪体验时，身体内部也会发生相应的变化，任何一种情绪都伴随着一定程度的生理反应。例如，当人们恐惧时，心跳加快、呼吸急促、血压升高、肌肉紧张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一、认识情绪的实质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1.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2.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3.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4.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5.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6.xml><?xml version="1.0" encoding="utf-8"?>
<p:tagLst xmlns:p="http://schemas.openxmlformats.org/presentationml/2006/main">
  <p:tag name="KSO_WM_DIAGRAM_VIRTUALLY_FRAME" val="{&quot;height&quot;:382.9283464566929,&quot;left&quot;:182.75,&quot;top&quot;:46.5,&quot;width&quot;:929.3}"/>
</p:tagLst>
</file>

<file path=ppt/tags/tag107.xml><?xml version="1.0" encoding="utf-8"?>
<p:tagLst xmlns:p="http://schemas.openxmlformats.org/presentationml/2006/main">
  <p:tag name="KSO_WM_DIAGRAM_VIRTUALLY_FRAME" val="{&quot;height&quot;:382.9283464566929,&quot;left&quot;:182.75,&quot;top&quot;:46.5,&quot;width&quot;:929.3}"/>
</p:tagLst>
</file>

<file path=ppt/tags/tag108.xml><?xml version="1.0" encoding="utf-8"?>
<p:tagLst xmlns:p="http://schemas.openxmlformats.org/presentationml/2006/main">
  <p:tag name="KSO_WM_DIAGRAM_VIRTUALLY_FRAME" val="{&quot;height&quot;:382.9283464566929,&quot;left&quot;:182.75,&quot;top&quot;:46.5,&quot;width&quot;:929.3}"/>
</p:tagLst>
</file>

<file path=ppt/tags/tag109.xml><?xml version="1.0" encoding="utf-8"?>
<p:tagLst xmlns:p="http://schemas.openxmlformats.org/presentationml/2006/main">
  <p:tag name="KSO_WM_DIAGRAM_VIRTUALLY_FRAME" val="{&quot;height&quot;:382.9283464566929,&quot;left&quot;:182.75,&quot;top&quot;:46.5,&quot;width&quot;:929.3}"/>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382.9283464566929,&quot;left&quot;:182.75,&quot;top&quot;:46.5,&quot;width&quot;:929.3}"/>
</p:tagLst>
</file>

<file path=ppt/tags/tag111.xml><?xml version="1.0" encoding="utf-8"?>
<p:tagLst xmlns:p="http://schemas.openxmlformats.org/presentationml/2006/main">
  <p:tag name="KSO_WM_DIAGRAM_VIRTUALLY_FRAME" val="{&quot;height&quot;:382.9283464566929,&quot;left&quot;:182.75,&quot;top&quot;:46.5,&quot;width&quot;:929.3}"/>
</p:tagLst>
</file>

<file path=ppt/tags/tag112.xml><?xml version="1.0" encoding="utf-8"?>
<p:tagLst xmlns:p="http://schemas.openxmlformats.org/presentationml/2006/main">
  <p:tag name="KSO_WM_DIAGRAM_VIRTUALLY_FRAME" val="{&quot;height&quot;:382.9283464566929,&quot;left&quot;:182.75,&quot;top&quot;:46.5,&quot;width&quot;:929.3}"/>
</p:tagLst>
</file>

<file path=ppt/tags/tag113.xml><?xml version="1.0" encoding="utf-8"?>
<p:tagLst xmlns:p="http://schemas.openxmlformats.org/presentationml/2006/main">
  <p:tag name="KSO_WM_DIAGRAM_VIRTUALLY_FRAME" val="{&quot;height&quot;:382.9283464566929,&quot;left&quot;:182.75,&quot;top&quot;:46.5,&quot;width&quot;:929.3}"/>
</p:tagLst>
</file>

<file path=ppt/tags/tag114.xml><?xml version="1.0" encoding="utf-8"?>
<p:tagLst xmlns:p="http://schemas.openxmlformats.org/presentationml/2006/main">
  <p:tag name="KSO_WM_DIAGRAM_VIRTUALLY_FRAME" val="{&quot;height&quot;:382.9283464566929,&quot;left&quot;:182.75,&quot;top&quot;:46.5,&quot;width&quot;:929.3}"/>
</p:tagLst>
</file>

<file path=ppt/tags/tag115.xml><?xml version="1.0" encoding="utf-8"?>
<p:tagLst xmlns:p="http://schemas.openxmlformats.org/presentationml/2006/main">
  <p:tag name="KSO_WM_DIAGRAM_VIRTUALLY_FRAME" val="{&quot;height&quot;:382.9283464566929,&quot;left&quot;:182.75,&quot;top&quot;:46.5,&quot;width&quot;:929.3}"/>
</p:tagLst>
</file>

<file path=ppt/tags/tag116.xml><?xml version="1.0" encoding="utf-8"?>
<p:tagLst xmlns:p="http://schemas.openxmlformats.org/presentationml/2006/main">
  <p:tag name="KSO_WM_DIAGRAM_VIRTUALLY_FRAME" val="{&quot;height&quot;:382.9283464566929,&quot;left&quot;:182.75,&quot;top&quot;:46.5,&quot;width&quot;:929.3}"/>
</p:tagLst>
</file>

<file path=ppt/tags/tag117.xml><?xml version="1.0" encoding="utf-8"?>
<p:tagLst xmlns:p="http://schemas.openxmlformats.org/presentationml/2006/main">
  <p:tag name="KSO_WM_DIAGRAM_VIRTUALLY_FRAME" val="{&quot;height&quot;:382.9283464566929,&quot;left&quot;:182.75,&quot;top&quot;:46.5,&quot;width&quot;:929.3}"/>
</p:tagLst>
</file>

<file path=ppt/tags/tag118.xml><?xml version="1.0" encoding="utf-8"?>
<p:tagLst xmlns:p="http://schemas.openxmlformats.org/presentationml/2006/main">
  <p:tag name="KSO_WM_DIAGRAM_VIRTUALLY_FRAME" val="{&quot;height&quot;:382.9283464566929,&quot;left&quot;:182.75,&quot;top&quot;:46.5,&quot;width&quot;:929.3}"/>
</p:tagLst>
</file>

<file path=ppt/tags/tag119.xml><?xml version="1.0" encoding="utf-8"?>
<p:tagLst xmlns:p="http://schemas.openxmlformats.org/presentationml/2006/main">
  <p:tag name="KSO_WM_DIAGRAM_VIRTUALLY_FRAME" val="{&quot;height&quot;:382.9283464566929,&quot;left&quot;:182.75,&quot;top&quot;:46.5,&quot;width&quot;:929.3}"/>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382.9283464566929,&quot;left&quot;:182.75,&quot;top&quot;:46.5,&quot;width&quot;:929.3}"/>
</p:tagLst>
</file>

<file path=ppt/tags/tag121.xml><?xml version="1.0" encoding="utf-8"?>
<p:tagLst xmlns:p="http://schemas.openxmlformats.org/presentationml/2006/main">
  <p:tag name="KSO_WM_DIAGRAM_VIRTUALLY_FRAME" val="{&quot;height&quot;:382.9283464566929,&quot;left&quot;:182.75,&quot;top&quot;:46.5,&quot;width&quot;:929.3}"/>
</p:tagLst>
</file>

<file path=ppt/tags/tag122.xml><?xml version="1.0" encoding="utf-8"?>
<p:tagLst xmlns:p="http://schemas.openxmlformats.org/presentationml/2006/main">
  <p:tag name="KSO_WM_DIAGRAM_VIRTUALLY_FRAME" val="{&quot;height&quot;:382.9283464566929,&quot;left&quot;:182.75,&quot;top&quot;:46.5,&quot;width&quot;:929.3}"/>
</p:tagLst>
</file>

<file path=ppt/tags/tag123.xml><?xml version="1.0" encoding="utf-8"?>
<p:tagLst xmlns:p="http://schemas.openxmlformats.org/presentationml/2006/main">
  <p:tag name="KSO_WM_DIAGRAM_VIRTUALLY_FRAME" val="{&quot;height&quot;:382.9283464566929,&quot;left&quot;:182.75,&quot;top&quot;:46.5,&quot;width&quot;:929.3}"/>
</p:tagLst>
</file>

<file path=ppt/tags/tag124.xml><?xml version="1.0" encoding="utf-8"?>
<p:tagLst xmlns:p="http://schemas.openxmlformats.org/presentationml/2006/main">
  <p:tag name="KSO_WM_DIAGRAM_VIRTUALLY_FRAME" val="{&quot;height&quot;:382.9283464566929,&quot;left&quot;:182.75,&quot;top&quot;:46.5,&quot;width&quot;:929.3}"/>
</p:tagLst>
</file>

<file path=ppt/tags/tag125.xml><?xml version="1.0" encoding="utf-8"?>
<p:tagLst xmlns:p="http://schemas.openxmlformats.org/presentationml/2006/main">
  <p:tag name="KSO_WM_DIAGRAM_VIRTUALLY_FRAME" val="{&quot;height&quot;:382.9283464566929,&quot;left&quot;:182.75,&quot;top&quot;:46.5,&quot;width&quot;:929.3}"/>
</p:tagLst>
</file>

<file path=ppt/tags/tag126.xml><?xml version="1.0" encoding="utf-8"?>
<p:tagLst xmlns:p="http://schemas.openxmlformats.org/presentationml/2006/main">
  <p:tag name="KSO_WM_DIAGRAM_VIRTUALLY_FRAME" val="{&quot;height&quot;:321.94913385826766,&quot;left&quot;:127.81062992125992,&quot;top&quot;:112.55,&quot;width&quot;:712.0393700787401}"/>
</p:tagLst>
</file>

<file path=ppt/tags/tag127.xml><?xml version="1.0" encoding="utf-8"?>
<p:tagLst xmlns:p="http://schemas.openxmlformats.org/presentationml/2006/main">
  <p:tag name="KSO_WM_DIAGRAM_VIRTUALLY_FRAME" val="{&quot;height&quot;:321.94913385826766,&quot;left&quot;:127.81062992125992,&quot;top&quot;:112.55,&quot;width&quot;:712.0393700787401}"/>
</p:tagLst>
</file>

<file path=ppt/tags/tag128.xml><?xml version="1.0" encoding="utf-8"?>
<p:tagLst xmlns:p="http://schemas.openxmlformats.org/presentationml/2006/main">
  <p:tag name="KSO_WM_DIAGRAM_VIRTUALLY_FRAME" val="{&quot;height&quot;:321.94913385826766,&quot;left&quot;:127.81062992125992,&quot;top&quot;:112.55,&quot;width&quot;:712.0393700787401}"/>
</p:tagLst>
</file>

<file path=ppt/tags/tag129.xml><?xml version="1.0" encoding="utf-8"?>
<p:tagLst xmlns:p="http://schemas.openxmlformats.org/presentationml/2006/main">
  <p:tag name="KSO_WM_DIAGRAM_VIRTUALLY_FRAME" val="{&quot;height&quot;:321.94913385826766,&quot;left&quot;:127.81062992125992,&quot;top&quot;:112.55,&quot;width&quot;:712.0393700787401}"/>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30.xml><?xml version="1.0" encoding="utf-8"?>
<p:tagLst xmlns:p="http://schemas.openxmlformats.org/presentationml/2006/main">
  <p:tag name="KSO_WM_DIAGRAM_VIRTUALLY_FRAME" val="{&quot;height&quot;:321.94913385826766,&quot;left&quot;:127.81062992125992,&quot;top&quot;:112.55,&quot;width&quot;:712.0393700787401}"/>
</p:tagLst>
</file>

<file path=ppt/tags/tag131.xml><?xml version="1.0" encoding="utf-8"?>
<p:tagLst xmlns:p="http://schemas.openxmlformats.org/presentationml/2006/main">
  <p:tag name="KSO_WM_DIAGRAM_VIRTUALLY_FRAME" val="{&quot;height&quot;:321.94913385826766,&quot;left&quot;:127.81062992125992,&quot;top&quot;:112.55,&quot;width&quot;:712.0393700787401}"/>
</p:tagLst>
</file>

<file path=ppt/tags/tag132.xml><?xml version="1.0" encoding="utf-8"?>
<p:tagLst xmlns:p="http://schemas.openxmlformats.org/presentationml/2006/main">
  <p:tag name="KSO_WM_DIAGRAM_VIRTUALLY_FRAME" val="{&quot;height&quot;:321.94913385826766,&quot;left&quot;:127.81062992125992,&quot;top&quot;:112.55,&quot;width&quot;:712.0393700787401}"/>
</p:tagLst>
</file>

<file path=ppt/tags/tag133.xml><?xml version="1.0" encoding="utf-8"?>
<p:tagLst xmlns:p="http://schemas.openxmlformats.org/presentationml/2006/main">
  <p:tag name="KSO_WM_DIAGRAM_VIRTUALLY_FRAME" val="{&quot;height&quot;:321.94913385826766,&quot;left&quot;:127.81062992125992,&quot;top&quot;:112.55,&quot;width&quot;:712.0393700787401}"/>
</p:tagLst>
</file>

<file path=ppt/tags/tag134.xml><?xml version="1.0" encoding="utf-8"?>
<p:tagLst xmlns:p="http://schemas.openxmlformats.org/presentationml/2006/main">
  <p:tag name="KSO_WM_DIAGRAM_VIRTUALLY_FRAME" val="{&quot;height&quot;:321.94913385826766,&quot;left&quot;:127.81062992125992,&quot;top&quot;:112.55,&quot;width&quot;:712.0393700787401}"/>
</p:tagLst>
</file>

<file path=ppt/tags/tag135.xml><?xml version="1.0" encoding="utf-8"?>
<p:tagLst xmlns:p="http://schemas.openxmlformats.org/presentationml/2006/main">
  <p:tag name="KSO_WM_DIAGRAM_VIRTUALLY_FRAME" val="{&quot;height&quot;:321.94913385826766,&quot;left&quot;:127.81062992125992,&quot;top&quot;:112.55,&quot;width&quot;:712.0393700787401}"/>
</p:tagLst>
</file>

<file path=ppt/tags/tag136.xml><?xml version="1.0" encoding="utf-8"?>
<p:tagLst xmlns:p="http://schemas.openxmlformats.org/presentationml/2006/main">
  <p:tag name="KSO_WM_DIAGRAM_VIRTUALLY_FRAME" val="{&quot;height&quot;:321.94913385826766,&quot;left&quot;:127.81062992125992,&quot;top&quot;:112.55,&quot;width&quot;:712.0393700787401}"/>
</p:tagLst>
</file>

<file path=ppt/tags/tag137.xml><?xml version="1.0" encoding="utf-8"?>
<p:tagLst xmlns:p="http://schemas.openxmlformats.org/presentationml/2006/main">
  <p:tag name="KSO_WM_DIAGRAM_VIRTUALLY_FRAME" val="{&quot;height&quot;:321.94913385826766,&quot;left&quot;:127.81062992125992,&quot;top&quot;:112.55,&quot;width&quot;:712.0393700787401}"/>
</p:tagLst>
</file>

<file path=ppt/tags/tag138.xml><?xml version="1.0" encoding="utf-8"?>
<p:tagLst xmlns:p="http://schemas.openxmlformats.org/presentationml/2006/main">
  <p:tag name="KSO_WM_DIAGRAM_VIRTUALLY_FRAME" val="{&quot;height&quot;:321.94913385826766,&quot;left&quot;:127.81062992125992,&quot;top&quot;:112.55,&quot;width&quot;:712.0393700787401}"/>
</p:tagLst>
</file>

<file path=ppt/tags/tag139.xml><?xml version="1.0" encoding="utf-8"?>
<p:tagLst xmlns:p="http://schemas.openxmlformats.org/presentationml/2006/main">
  <p:tag name="KSO_WM_DIAGRAM_VIRTUALLY_FRAME" val="{&quot;height&quot;:321.94913385826766,&quot;left&quot;:127.81062992125992,&quot;top&quot;:112.55,&quot;width&quot;:712.0393700787401}"/>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40.xml><?xml version="1.0" encoding="utf-8"?>
<p:tagLst xmlns:p="http://schemas.openxmlformats.org/presentationml/2006/main">
  <p:tag name="KSO_WM_DIAGRAM_VIRTUALLY_FRAME" val="{&quot;height&quot;:321.94913385826766,&quot;left&quot;:127.81062992125992,&quot;top&quot;:112.55,&quot;width&quot;:712.0393700787401}"/>
</p:tagLst>
</file>

<file path=ppt/tags/tag141.xml><?xml version="1.0" encoding="utf-8"?>
<p:tagLst xmlns:p="http://schemas.openxmlformats.org/presentationml/2006/main">
  <p:tag name="KSO_WM_DIAGRAM_VIRTUALLY_FRAME" val="{&quot;height&quot;:321.94913385826766,&quot;left&quot;:127.81062992125992,&quot;top&quot;:112.55,&quot;width&quot;:712.0393700787401}"/>
</p:tagLst>
</file>

<file path=ppt/tags/tag142.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3.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4.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5.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6.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7.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8.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9.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50.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1.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2.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3.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4.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5.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6.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7.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8.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9.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60.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61.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62.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294.05,&quot;left&quot;:459.25,&quot;top&quot;:111.55,&quot;width&quot;:252.05}"/>
</p:tagLst>
</file>

<file path=ppt/tags/tag27.xml><?xml version="1.0" encoding="utf-8"?>
<p:tagLst xmlns:p="http://schemas.openxmlformats.org/presentationml/2006/main">
  <p:tag name="KSO_WM_DIAGRAM_VIRTUALLY_FRAME" val="{&quot;height&quot;:294.05,&quot;left&quot;:459.25,&quot;top&quot;:111.55,&quot;width&quot;:252.05}"/>
</p:tagLst>
</file>

<file path=ppt/tags/tag28.xml><?xml version="1.0" encoding="utf-8"?>
<p:tagLst xmlns:p="http://schemas.openxmlformats.org/presentationml/2006/main">
  <p:tag name="KSO_WM_DIAGRAM_VIRTUALLY_FRAME" val="{&quot;height&quot;:294.05,&quot;left&quot;:459.25,&quot;top&quot;:111.55,&quot;width&quot;:252.05}"/>
</p:tagLst>
</file>

<file path=ppt/tags/tag29.xml><?xml version="1.0" encoding="utf-8"?>
<p:tagLst xmlns:p="http://schemas.openxmlformats.org/presentationml/2006/main">
  <p:tag name="KSO_WM_DIAGRAM_VIRTUALLY_FRAME" val="{&quot;height&quot;:294.05,&quot;left&quot;:459.25,&quot;top&quot;:111.55,&quot;width&quot;:252.05}"/>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294.05,&quot;left&quot;:459.25,&quot;top&quot;:111.55,&quot;width&quot;:252.05}"/>
</p:tagLst>
</file>

<file path=ppt/tags/tag31.xml><?xml version="1.0" encoding="utf-8"?>
<p:tagLst xmlns:p="http://schemas.openxmlformats.org/presentationml/2006/main">
  <p:tag name="KSO_WM_DIAGRAM_VIRTUALLY_FRAME" val="{&quot;height&quot;:294.05,&quot;left&quot;:459.25,&quot;top&quot;:111.55,&quot;width&quot;:252.05}"/>
</p:tagLst>
</file>

<file path=ppt/tags/tag32.xml><?xml version="1.0" encoding="utf-8"?>
<p:tagLst xmlns:p="http://schemas.openxmlformats.org/presentationml/2006/main">
  <p:tag name="KSO_WM_DIAGRAM_VIRTUALLY_FRAME" val="{&quot;height&quot;:294.05,&quot;left&quot;:459.25,&quot;top&quot;:111.55,&quot;width&quot;:252.05}"/>
</p:tagLst>
</file>

<file path=ppt/tags/tag33.xml><?xml version="1.0" encoding="utf-8"?>
<p:tagLst xmlns:p="http://schemas.openxmlformats.org/presentationml/2006/main">
  <p:tag name="KSO_WM_DIAGRAM_VIRTUALLY_FRAME" val="{&quot;height&quot;:294.05,&quot;left&quot;:459.25,&quot;top&quot;:111.55,&quot;width&quot;:252.05}"/>
</p:tagLst>
</file>

<file path=ppt/tags/tag34.xml><?xml version="1.0" encoding="utf-8"?>
<p:tagLst xmlns:p="http://schemas.openxmlformats.org/presentationml/2006/main">
  <p:tag name="KSO_WM_DIAGRAM_VIRTUALLY_FRAME" val="{&quot;height&quot;:294.05,&quot;left&quot;:459.25,&quot;top&quot;:111.55,&quot;width&quot;:252.05}"/>
</p:tagLst>
</file>

<file path=ppt/tags/tag35.xml><?xml version="1.0" encoding="utf-8"?>
<p:tagLst xmlns:p="http://schemas.openxmlformats.org/presentationml/2006/main">
  <p:tag name="KSO_WM_DIAGRAM_VIRTUALLY_FRAME" val="{&quot;height&quot;:294.05,&quot;left&quot;:459.25,&quot;top&quot;:111.55,&quot;width&quot;:252.05}"/>
</p:tagLst>
</file>

<file path=ppt/tags/tag36.xml><?xml version="1.0" encoding="utf-8"?>
<p:tagLst xmlns:p="http://schemas.openxmlformats.org/presentationml/2006/main">
  <p:tag name="KSO_WM_DIAGRAM_VIRTUALLY_FRAME" val="{&quot;height&quot;:349.8,&quot;left&quot;:459.25,&quot;top&quot;:111.55,&quot;width&quot;:429.3}"/>
</p:tagLst>
</file>

<file path=ppt/tags/tag37.xml><?xml version="1.0" encoding="utf-8"?>
<p:tagLst xmlns:p="http://schemas.openxmlformats.org/presentationml/2006/main">
  <p:tag name="KSO_WM_DIAGRAM_VIRTUALLY_FRAME" val="{&quot;height&quot;:349.8,&quot;left&quot;:459.25,&quot;top&quot;:111.55,&quot;width&quot;:429.3}"/>
</p:tagLst>
</file>

<file path=ppt/tags/tag38.xml><?xml version="1.0" encoding="utf-8"?>
<p:tagLst xmlns:p="http://schemas.openxmlformats.org/presentationml/2006/main">
  <p:tag name="KSO_WM_DIAGRAM_VIRTUALLY_FRAME" val="{&quot;height&quot;:349.8,&quot;left&quot;:459.25,&quot;top&quot;:111.55,&quot;width&quot;:429.3}"/>
</p:tagLst>
</file>

<file path=ppt/tags/tag39.xml><?xml version="1.0" encoding="utf-8"?>
<p:tagLst xmlns:p="http://schemas.openxmlformats.org/presentationml/2006/main">
  <p:tag name="KSO_WM_DIAGRAM_VIRTUALLY_FRAME" val="{&quot;height&quot;:349.8,&quot;left&quot;:459.25,&quot;top&quot;:111.55,&quot;width&quot;:429.3}"/>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349.8,&quot;left&quot;:459.25,&quot;top&quot;:111.55,&quot;width&quot;:429.3}"/>
</p:tagLst>
</file>

<file path=ppt/tags/tag41.xml><?xml version="1.0" encoding="utf-8"?>
<p:tagLst xmlns:p="http://schemas.openxmlformats.org/presentationml/2006/main">
  <p:tag name="KSO_WM_DIAGRAM_VIRTUALLY_FRAME" val="{&quot;height&quot;:349.8,&quot;left&quot;:459.25,&quot;top&quot;:111.55,&quot;width&quot;:429.3}"/>
</p:tagLst>
</file>

<file path=ppt/tags/tag42.xml><?xml version="1.0" encoding="utf-8"?>
<p:tagLst xmlns:p="http://schemas.openxmlformats.org/presentationml/2006/main">
  <p:tag name="KSO_WM_DIAGRAM_VIRTUALLY_FRAME" val="{&quot;height&quot;:349.8,&quot;left&quot;:459.25,&quot;top&quot;:111.55,&quot;width&quot;:429.3}"/>
</p:tagLst>
</file>

<file path=ppt/tags/tag43.xml><?xml version="1.0" encoding="utf-8"?>
<p:tagLst xmlns:p="http://schemas.openxmlformats.org/presentationml/2006/main">
  <p:tag name="KSO_WM_DIAGRAM_VIRTUALLY_FRAME" val="{&quot;height&quot;:349.8,&quot;left&quot;:459.25,&quot;top&quot;:111.55,&quot;width&quot;:429.3}"/>
</p:tagLst>
</file>

<file path=ppt/tags/tag44.xml><?xml version="1.0" encoding="utf-8"?>
<p:tagLst xmlns:p="http://schemas.openxmlformats.org/presentationml/2006/main">
  <p:tag name="KSO_WM_DIAGRAM_VIRTUALLY_FRAME" val="{&quot;height&quot;:349.8,&quot;left&quot;:459.25,&quot;top&quot;:111.55,&quot;width&quot;:429.3}"/>
</p:tagLst>
</file>

<file path=ppt/tags/tag45.xml><?xml version="1.0" encoding="utf-8"?>
<p:tagLst xmlns:p="http://schemas.openxmlformats.org/presentationml/2006/main">
  <p:tag name="KSO_WM_DIAGRAM_VIRTUALLY_FRAME" val="{&quot;height&quot;:349.8,&quot;left&quot;:459.25,&quot;top&quot;:111.55,&quot;width&quot;:429.3}"/>
</p:tagLst>
</file>

<file path=ppt/tags/tag46.xml><?xml version="1.0" encoding="utf-8"?>
<p:tagLst xmlns:p="http://schemas.openxmlformats.org/presentationml/2006/main">
  <p:tag name="KSO_WM_DIAGRAM_VIRTUALLY_FRAME" val="{&quot;height&quot;:349.8,&quot;left&quot;:459.25,&quot;top&quot;:111.55,&quot;width&quot;:429.3}"/>
</p:tagLst>
</file>

<file path=ppt/tags/tag47.xml><?xml version="1.0" encoding="utf-8"?>
<p:tagLst xmlns:p="http://schemas.openxmlformats.org/presentationml/2006/main">
  <p:tag name="KSO_WM_DIAGRAM_VIRTUALLY_FRAME" val="{&quot;height&quot;:349.8,&quot;left&quot;:459.25,&quot;top&quot;:111.55,&quot;width&quot;:429.3}"/>
</p:tagLst>
</file>

<file path=ppt/tags/tag48.xml><?xml version="1.0" encoding="utf-8"?>
<p:tagLst xmlns:p="http://schemas.openxmlformats.org/presentationml/2006/main">
  <p:tag name="KSO_WM_DIAGRAM_VIRTUALLY_FRAME" val="{&quot;height&quot;:349.8,&quot;left&quot;:459.25,&quot;top&quot;:111.55,&quot;width&quot;:429.3}"/>
</p:tagLst>
</file>

<file path=ppt/tags/tag49.xml><?xml version="1.0" encoding="utf-8"?>
<p:tagLst xmlns:p="http://schemas.openxmlformats.org/presentationml/2006/main">
  <p:tag name="KSO_WM_DIAGRAM_VIRTUALLY_FRAME" val="{&quot;height&quot;:349.8,&quot;left&quot;:459.25,&quot;top&quot;:111.55,&quot;width&quot;:429.3}"/>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349.8,&quot;left&quot;:459.25,&quot;top&quot;:111.55,&quot;width&quot;:429.3}"/>
</p:tagLst>
</file>

<file path=ppt/tags/tag51.xml><?xml version="1.0" encoding="utf-8"?>
<p:tagLst xmlns:p="http://schemas.openxmlformats.org/presentationml/2006/main">
  <p:tag name="KSO_WM_DIAGRAM_VIRTUALLY_FRAME" val="{&quot;height&quot;:349.8,&quot;left&quot;:459.25,&quot;top&quot;:111.55,&quot;width&quot;:429.3}"/>
</p:tagLst>
</file>

<file path=ppt/tags/tag52.xml><?xml version="1.0" encoding="utf-8"?>
<p:tagLst xmlns:p="http://schemas.openxmlformats.org/presentationml/2006/main">
  <p:tag name="KSO_WM_DIAGRAM_VIRTUALLY_FRAME" val="{&quot;height&quot;:349.8,&quot;left&quot;:459.25,&quot;top&quot;:111.55,&quot;width&quot;:429.3}"/>
</p:tagLst>
</file>

<file path=ppt/tags/tag53.xml><?xml version="1.0" encoding="utf-8"?>
<p:tagLst xmlns:p="http://schemas.openxmlformats.org/presentationml/2006/main">
  <p:tag name="KSO_WM_DIAGRAM_VIRTUALLY_FRAME" val="{&quot;height&quot;:349.8,&quot;left&quot;:459.25,&quot;top&quot;:111.55,&quot;width&quot;:429.3}"/>
</p:tagLst>
</file>

<file path=ppt/tags/tag54.xml><?xml version="1.0" encoding="utf-8"?>
<p:tagLst xmlns:p="http://schemas.openxmlformats.org/presentationml/2006/main">
  <p:tag name="KSO_WM_DIAGRAM_VIRTUALLY_FRAME" val="{&quot;height&quot;:150.55,&quot;left&quot;:52.907559055118114,&quot;top&quot;:277.4695275590551,&quot;width&quot;:832.7}"/>
</p:tagLst>
</file>

<file path=ppt/tags/tag55.xml><?xml version="1.0" encoding="utf-8"?>
<p:tagLst xmlns:p="http://schemas.openxmlformats.org/presentationml/2006/main">
  <p:tag name="KSO_WM_DIAGRAM_VIRTUALLY_FRAME" val="{&quot;height&quot;:150.55,&quot;left&quot;:52.907559055118114,&quot;top&quot;:277.4695275590551,&quot;width&quot;:832.7}"/>
</p:tagLst>
</file>

<file path=ppt/tags/tag56.xml><?xml version="1.0" encoding="utf-8"?>
<p:tagLst xmlns:p="http://schemas.openxmlformats.org/presentationml/2006/main">
  <p:tag name="KSO_WM_DIAGRAM_VIRTUALLY_FRAME" val="{&quot;height&quot;:150.55,&quot;left&quot;:52.907559055118114,&quot;top&quot;:277.4695275590551,&quot;width&quot;:832.7}"/>
</p:tagLst>
</file>

<file path=ppt/tags/tag57.xml><?xml version="1.0" encoding="utf-8"?>
<p:tagLst xmlns:p="http://schemas.openxmlformats.org/presentationml/2006/main">
  <p:tag name="KSO_WM_DIAGRAM_VIRTUALLY_FRAME" val="{&quot;height&quot;:150.55,&quot;left&quot;:52.907559055118114,&quot;top&quot;:277.4695275590551,&quot;width&quot;:832.7}"/>
</p:tagLst>
</file>

<file path=ppt/tags/tag58.xml><?xml version="1.0" encoding="utf-8"?>
<p:tagLst xmlns:p="http://schemas.openxmlformats.org/presentationml/2006/main">
  <p:tag name="KSO_WM_DIAGRAM_VIRTUALLY_FRAME" val="{&quot;height&quot;:150.55,&quot;left&quot;:52.907559055118114,&quot;top&quot;:277.4695275590551,&quot;width&quot;:832.7}"/>
</p:tagLst>
</file>

<file path=ppt/tags/tag59.xml><?xml version="1.0" encoding="utf-8"?>
<p:tagLst xmlns:p="http://schemas.openxmlformats.org/presentationml/2006/main">
  <p:tag name="KSO_WM_DIAGRAM_VIRTUALLY_FRAME" val="{&quot;height&quot;:150.55,&quot;left&quot;:52.907559055118114,&quot;top&quot;:277.4695275590551,&quot;width&quot;:832.7}"/>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150.55,&quot;left&quot;:52.907559055118114,&quot;top&quot;:277.4695275590551,&quot;width&quot;:832.7}"/>
</p:tagLst>
</file>

<file path=ppt/tags/tag61.xml><?xml version="1.0" encoding="utf-8"?>
<p:tagLst xmlns:p="http://schemas.openxmlformats.org/presentationml/2006/main">
  <p:tag name="KSO_WM_DIAGRAM_VIRTUALLY_FRAME" val="{&quot;height&quot;:150.55,&quot;left&quot;:52.907559055118114,&quot;top&quot;:277.4695275590551,&quot;width&quot;:832.7}"/>
</p:tagLst>
</file>

<file path=ppt/tags/tag62.xml><?xml version="1.0" encoding="utf-8"?>
<p:tagLst xmlns:p="http://schemas.openxmlformats.org/presentationml/2006/main">
  <p:tag name="KSO_WM_DIAGRAM_VIRTUALLY_FRAME" val="{&quot;height&quot;:150.55,&quot;left&quot;:52.907559055118114,&quot;top&quot;:277.4695275590551,&quot;width&quot;:832.7}"/>
</p:tagLst>
</file>

<file path=ppt/tags/tag63.xml><?xml version="1.0" encoding="utf-8"?>
<p:tagLst xmlns:p="http://schemas.openxmlformats.org/presentationml/2006/main">
  <p:tag name="KSO_WM_DIAGRAM_VIRTUALLY_FRAME" val="{&quot;height&quot;:150.55,&quot;left&quot;:52.907559055118114,&quot;top&quot;:277.4695275590551,&quot;width&quot;:832.7}"/>
</p:tagLst>
</file>

<file path=ppt/tags/tag64.xml><?xml version="1.0" encoding="utf-8"?>
<p:tagLst xmlns:p="http://schemas.openxmlformats.org/presentationml/2006/main">
  <p:tag name="KSO_WM_DIAGRAM_VIRTUALLY_FRAME" val="{&quot;height&quot;:150.55,&quot;left&quot;:52.907559055118114,&quot;top&quot;:277.4695275590551,&quot;width&quot;:832.7}"/>
</p:tagLst>
</file>

<file path=ppt/tags/tag65.xml><?xml version="1.0" encoding="utf-8"?>
<p:tagLst xmlns:p="http://schemas.openxmlformats.org/presentationml/2006/main">
  <p:tag name="KSO_WM_DIAGRAM_VIRTUALLY_FRAME" val="{&quot;height&quot;:150.55,&quot;left&quot;:52.907559055118114,&quot;top&quot;:277.4695275590551,&quot;width&quot;:832.7}"/>
</p:tagLst>
</file>

<file path=ppt/tags/tag66.xml><?xml version="1.0" encoding="utf-8"?>
<p:tagLst xmlns:p="http://schemas.openxmlformats.org/presentationml/2006/main">
  <p:tag name="KSO_WM_DIAGRAM_VIRTUALLY_FRAME" val="{&quot;height&quot;:150.55,&quot;left&quot;:52.907559055118114,&quot;top&quot;:277.4695275590551,&quot;width&quot;:832.7}"/>
</p:tagLst>
</file>

<file path=ppt/tags/tag67.xml><?xml version="1.0" encoding="utf-8"?>
<p:tagLst xmlns:p="http://schemas.openxmlformats.org/presentationml/2006/main">
  <p:tag name="KSO_WM_DIAGRAM_VIRTUALLY_FRAME" val="{&quot;height&quot;:150.55,&quot;left&quot;:52.907559055118114,&quot;top&quot;:277.4695275590551,&quot;width&quot;:832.7}"/>
</p:tagLst>
</file>

<file path=ppt/tags/tag68.xml><?xml version="1.0" encoding="utf-8"?>
<p:tagLst xmlns:p="http://schemas.openxmlformats.org/presentationml/2006/main">
  <p:tag name="KSO_WM_DIAGRAM_VIRTUALLY_FRAME" val="{&quot;height&quot;:150.55,&quot;left&quot;:52.907559055118114,&quot;top&quot;:277.4695275590551,&quot;width&quot;:832.7}"/>
</p:tagLst>
</file>

<file path=ppt/tags/tag69.xml><?xml version="1.0" encoding="utf-8"?>
<p:tagLst xmlns:p="http://schemas.openxmlformats.org/presentationml/2006/main">
  <p:tag name="KSO_WM_DIAGRAM_VIRTUALLY_FRAME" val="{&quot;height&quot;:150.55,&quot;left&quot;:52.907559055118114,&quot;top&quot;:277.4695275590551,&quot;width&quot;:832.7}"/>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150.55,&quot;left&quot;:52.907559055118114,&quot;top&quot;:277.4695275590551,&quot;width&quot;:832.7}"/>
</p:tagLst>
</file>

<file path=ppt/tags/tag71.xml><?xml version="1.0" encoding="utf-8"?>
<p:tagLst xmlns:p="http://schemas.openxmlformats.org/presentationml/2006/main">
  <p:tag name="KSO_WM_DIAGRAM_VIRTUALLY_FRAME" val="{&quot;height&quot;:150.55,&quot;left&quot;:52.907559055118114,&quot;top&quot;:277.4695275590551,&quot;width&quot;:832.7}"/>
</p:tagLst>
</file>

<file path=ppt/tags/tag72.xml><?xml version="1.0" encoding="utf-8"?>
<p:tagLst xmlns:p="http://schemas.openxmlformats.org/presentationml/2006/main">
  <p:tag name="KSO_WM_DIAGRAM_VIRTUALLY_FRAME" val="{&quot;height&quot;:150.55,&quot;left&quot;:52.907559055118114,&quot;top&quot;:277.4695275590551,&quot;width&quot;:832.7}"/>
</p:tagLst>
</file>

<file path=ppt/tags/tag73.xml><?xml version="1.0" encoding="utf-8"?>
<p:tagLst xmlns:p="http://schemas.openxmlformats.org/presentationml/2006/main">
  <p:tag name="KSO_WM_DIAGRAM_VIRTUALLY_FRAME" val="{&quot;height&quot;:150.55,&quot;left&quot;:52.907559055118114,&quot;top&quot;:277.4695275590551,&quot;width&quot;:832.7}"/>
</p:tagLst>
</file>

<file path=ppt/tags/tag74.xml><?xml version="1.0" encoding="utf-8"?>
<p:tagLst xmlns:p="http://schemas.openxmlformats.org/presentationml/2006/main">
  <p:tag name="KSO_WM_DIAGRAM_VIRTUALLY_FRAME" val="{&quot;height&quot;:150.55,&quot;left&quot;:52.907559055118114,&quot;top&quot;:277.4695275590551,&quot;width&quot;:832.7}"/>
</p:tagLst>
</file>

<file path=ppt/tags/tag75.xml><?xml version="1.0" encoding="utf-8"?>
<p:tagLst xmlns:p="http://schemas.openxmlformats.org/presentationml/2006/main">
  <p:tag name="KSO_WM_DIAGRAM_VIRTUALLY_FRAME" val="{&quot;height&quot;:150.55,&quot;left&quot;:52.907559055118114,&quot;top&quot;:277.4695275590551,&quot;width&quot;:832.7}"/>
</p:tagLst>
</file>

<file path=ppt/tags/tag76.xml><?xml version="1.0" encoding="utf-8"?>
<p:tagLst xmlns:p="http://schemas.openxmlformats.org/presentationml/2006/main">
  <p:tag name="KSO_WM_DIAGRAM_VIRTUALLY_FRAME" val="{&quot;height&quot;:150.55,&quot;left&quot;:52.907559055118114,&quot;top&quot;:277.4695275590551,&quot;width&quot;:832.7}"/>
</p:tagLst>
</file>

<file path=ppt/tags/tag77.xml><?xml version="1.0" encoding="utf-8"?>
<p:tagLst xmlns:p="http://schemas.openxmlformats.org/presentationml/2006/main">
  <p:tag name="KSO_WM_DIAGRAM_VIRTUALLY_FRAME" val="{&quot;height&quot;:150.55,&quot;left&quot;:52.907559055118114,&quot;top&quot;:277.4695275590551,&quot;width&quot;:832.7}"/>
</p:tagLst>
</file>

<file path=ppt/tags/tag78.xml><?xml version="1.0" encoding="utf-8"?>
<p:tagLst xmlns:p="http://schemas.openxmlformats.org/presentationml/2006/main">
  <p:tag name="KSO_WM_DIAGRAM_VIRTUALLY_FRAME" val="{&quot;height&quot;:150.55,&quot;left&quot;:52.907559055118114,&quot;top&quot;:277.4695275590551,&quot;width&quot;:832.7}"/>
</p:tagLst>
</file>

<file path=ppt/tags/tag79.xml><?xml version="1.0" encoding="utf-8"?>
<p:tagLst xmlns:p="http://schemas.openxmlformats.org/presentationml/2006/main">
  <p:tag name="KSO_WM_DIAGRAM_VIRTUALLY_FRAME" val="{&quot;height&quot;:150.55,&quot;left&quot;:52.907559055118114,&quot;top&quot;:277.4695275590551,&quot;width&quot;:832.7}"/>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150.55,&quot;left&quot;:52.907559055118114,&quot;top&quot;:277.4695275590551,&quot;width&quot;:832.7}"/>
</p:tagLst>
</file>

<file path=ppt/tags/tag81.xml><?xml version="1.0" encoding="utf-8"?>
<p:tagLst xmlns:p="http://schemas.openxmlformats.org/presentationml/2006/main">
  <p:tag name="KSO_WM_DIAGRAM_VIRTUALLY_FRAME" val="{&quot;height&quot;:150.55,&quot;left&quot;:52.907559055118114,&quot;top&quot;:277.4695275590551,&quot;width&quot;:832.7}"/>
</p:tagLst>
</file>

<file path=ppt/tags/tag82.xml><?xml version="1.0" encoding="utf-8"?>
<p:tagLst xmlns:p="http://schemas.openxmlformats.org/presentationml/2006/main">
  <p:tag name="KSO_WM_DIAGRAM_VIRTUALLY_FRAME" val="{&quot;height&quot;:150.55,&quot;left&quot;:52.907559055118114,&quot;top&quot;:277.4695275590551,&quot;width&quot;:832.7}"/>
</p:tagLst>
</file>

<file path=ppt/tags/tag83.xml><?xml version="1.0" encoding="utf-8"?>
<p:tagLst xmlns:p="http://schemas.openxmlformats.org/presentationml/2006/main">
  <p:tag name="KSO_WM_DIAGRAM_VIRTUALLY_FRAME" val="{&quot;height&quot;:150.55,&quot;left&quot;:52.907559055118114,&quot;top&quot;:277.4695275590551,&quot;width&quot;:832.7}"/>
</p:tagLst>
</file>

<file path=ppt/tags/tag84.xml><?xml version="1.0" encoding="utf-8"?>
<p:tagLst xmlns:p="http://schemas.openxmlformats.org/presentationml/2006/main">
  <p:tag name="KSO_WM_DIAGRAM_VIRTUALLY_FRAME" val="{&quot;height&quot;:150.55,&quot;left&quot;:52.907559055118114,&quot;top&quot;:277.4695275590551,&quot;width&quot;:832.7}"/>
</p:tagLst>
</file>

<file path=ppt/tags/tag85.xml><?xml version="1.0" encoding="utf-8"?>
<p:tagLst xmlns:p="http://schemas.openxmlformats.org/presentationml/2006/main">
  <p:tag name="KSO_WM_DIAGRAM_VIRTUALLY_FRAME" val="{&quot;height&quot;:150.55,&quot;left&quot;:52.907559055118114,&quot;top&quot;:277.4695275590551,&quot;width&quot;:832.7}"/>
</p:tagLst>
</file>

<file path=ppt/tags/tag86.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87.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88.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89.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1.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2.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3.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4.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5.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6.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7.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8.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9.xml><?xml version="1.0" encoding="utf-8"?>
<p:tagLst xmlns:p="http://schemas.openxmlformats.org/presentationml/2006/main">
  <p:tag name="KSO_WM_DIAGRAM_VIRTUALLY_FRAME" val="{&quot;height&quot;:266.5731496062992,&quot;left&quot;:76.50393700787401,&quot;top&quot;:136.54503937007874,&quot;width&quot;:672.396062992126}"/>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5070</Words>
  <Application>WPS 演示</Application>
  <PresentationFormat>宽屏</PresentationFormat>
  <Paragraphs>330</Paragraphs>
  <Slides>29</Slides>
  <Notes>26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29</vt:i4>
      </vt:variant>
    </vt:vector>
  </HeadingPairs>
  <TitlesOfParts>
    <vt:vector size="44" baseType="lpstr">
      <vt:lpstr>Arial</vt:lpstr>
      <vt:lpstr>宋体</vt:lpstr>
      <vt:lpstr>Wingdings</vt:lpstr>
      <vt:lpstr>思源黑体 CN Regular</vt:lpstr>
      <vt:lpstr>黑体</vt:lpstr>
      <vt:lpstr>思源宋体 CN</vt:lpstr>
      <vt:lpstr>思源宋体 CN Heavy</vt:lpstr>
      <vt:lpstr>微软雅黑</vt:lpstr>
      <vt:lpstr>Arial Unicode MS</vt:lpstr>
      <vt:lpstr>等线</vt:lpstr>
      <vt:lpstr>Noto Sans S Chinese Light</vt:lpstr>
      <vt:lpstr>Calibri</vt:lpstr>
      <vt:lpstr>楷体</vt:lpstr>
      <vt:lpstr>字魂105号-简雅黑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云卷云舒</cp:lastModifiedBy>
  <cp:revision>189</cp:revision>
  <dcterms:created xsi:type="dcterms:W3CDTF">2022-05-16T06:03:00Z</dcterms:created>
  <dcterms:modified xsi:type="dcterms:W3CDTF">2024-08-15T09:05:26Z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2052-12.1.0.17147</vt:lpwstr>
  </property>
</Properties>
</file>