
<file path=[Content_Types].xml><?xml version="1.0" encoding="utf-8"?>
<Types xmlns="http://schemas.openxmlformats.org/package/2006/content-types">
  <Default Extension="jpeg" ContentType="image/jpeg"/>
  <Default Extension="JPG" ContentType="image/.jpg"/>
  <Default Extension="png" ContentType="image/png"/>
  <Default Extension="tiff" ContentType="image/tiff"/>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ommentAuthors.xml" ContentType="application/vnd.openxmlformats-officedocument.presentationml.commentAuthor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82" r:id="rId3"/>
    <p:sldId id="588" r:id="rId5"/>
    <p:sldId id="589" r:id="rId6"/>
    <p:sldId id="590" r:id="rId7"/>
    <p:sldId id="319" r:id="rId8"/>
    <p:sldId id="274" r:id="rId9"/>
    <p:sldId id="520" r:id="rId10"/>
    <p:sldId id="552" r:id="rId11"/>
    <p:sldId id="566" r:id="rId12"/>
    <p:sldId id="567" r:id="rId13"/>
    <p:sldId id="568" r:id="rId14"/>
    <p:sldId id="539" r:id="rId15"/>
    <p:sldId id="569" r:id="rId16"/>
    <p:sldId id="570" r:id="rId17"/>
    <p:sldId id="592" r:id="rId18"/>
    <p:sldId id="591" r:id="rId19"/>
    <p:sldId id="574" r:id="rId20"/>
    <p:sldId id="521" r:id="rId21"/>
    <p:sldId id="524" r:id="rId22"/>
    <p:sldId id="594" r:id="rId23"/>
    <p:sldId id="576" r:id="rId24"/>
    <p:sldId id="593" r:id="rId25"/>
    <p:sldId id="578" r:id="rId26"/>
    <p:sldId id="579" r:id="rId27"/>
    <p:sldId id="580" r:id="rId28"/>
    <p:sldId id="581" r:id="rId29"/>
    <p:sldId id="583" r:id="rId30"/>
    <p:sldId id="584" r:id="rId31"/>
    <p:sldId id="586" r:id="rId32"/>
    <p:sldId id="403" r:id="rId33"/>
  </p:sldIdLst>
  <p:sldSz cx="12192000" cy="6858000"/>
  <p:notesSz cx="6858000" cy="9144000"/>
  <p:custDataLst>
    <p:tags r:id="rId38"/>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053" userDrawn="1">
          <p15:clr>
            <a:srgbClr val="A4A3A4"/>
          </p15:clr>
        </p15:guide>
        <p15:guide id="2" pos="3728" userDrawn="1">
          <p15:clr>
            <a:srgbClr val="A4A3A4"/>
          </p15:clr>
        </p15:guide>
        <p15:guide id="3" pos="447" userDrawn="1">
          <p15:clr>
            <a:srgbClr val="A4A3A4"/>
          </p15:clr>
        </p15:guide>
        <p15:guide id="4" pos="7200" userDrawn="1">
          <p15:clr>
            <a:srgbClr val="A4A3A4"/>
          </p15:clr>
        </p15:guide>
        <p15:guide id="5" orient="horz" pos="616" userDrawn="1">
          <p15:clr>
            <a:srgbClr val="A4A3A4"/>
          </p15:clr>
        </p15:guide>
        <p15:guide id="6" orient="horz" pos="684" userDrawn="1">
          <p15:clr>
            <a:srgbClr val="A4A3A4"/>
          </p15:clr>
        </p15:guide>
        <p15:guide id="7" orient="horz" pos="3959" userDrawn="1">
          <p15:clr>
            <a:srgbClr val="A4A3A4"/>
          </p15:clr>
        </p15:guide>
        <p15:guide id="8" orient="horz" pos="3826"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2" name="作者" initials="A" lastIdx="0" clrIdx="1"/>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48844B"/>
    <a:srgbClr val="4CB7AC"/>
    <a:srgbClr val="4E8A3B"/>
    <a:srgbClr val="FB9B8A"/>
    <a:srgbClr val="4D8A3B"/>
    <a:srgbClr val="C5D934"/>
    <a:srgbClr val="F76C24"/>
    <a:srgbClr val="38894D"/>
    <a:srgbClr val="1F8666"/>
    <a:srgbClr val="E9AC4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3033" autoAdjust="0"/>
    <p:restoredTop sz="94660"/>
  </p:normalViewPr>
  <p:slideViewPr>
    <p:cSldViewPr snapToGrid="0" showGuides="1">
      <p:cViewPr>
        <p:scale>
          <a:sx n="66" d="100"/>
          <a:sy n="66" d="100"/>
        </p:scale>
        <p:origin x="1656" y="1020"/>
      </p:cViewPr>
      <p:guideLst>
        <p:guide orient="horz" pos="2053"/>
        <p:guide pos="3728"/>
        <p:guide pos="447"/>
        <p:guide pos="7200"/>
        <p:guide orient="horz" pos="616"/>
        <p:guide orient="horz" pos="684"/>
        <p:guide orient="horz" pos="3959"/>
        <p:guide orient="horz" pos="3826"/>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8" Type="http://schemas.openxmlformats.org/officeDocument/2006/relationships/tags" Target="tags/tag55.xml"/><Relationship Id="rId37" Type="http://schemas.openxmlformats.org/officeDocument/2006/relationships/commentAuthors" Target="commentAuthors.xml"/><Relationship Id="rId36" Type="http://schemas.openxmlformats.org/officeDocument/2006/relationships/tableStyles" Target="tableStyles.xml"/><Relationship Id="rId35" Type="http://schemas.openxmlformats.org/officeDocument/2006/relationships/viewProps" Target="viewProps.xml"/><Relationship Id="rId34" Type="http://schemas.openxmlformats.org/officeDocument/2006/relationships/presProps" Target="presProps.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8AFED57-F52E-4094-9C3B-1BA39D6C0312}"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588D3F0-F304-4ADF-BECA-307F571302DF}"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3588D3F0-F304-4ADF-BECA-307F571302DF}" type="slidenum">
              <a:rPr lang="zh-CN" altLang="en-US" smtClean="0"/>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3588D3F0-F304-4ADF-BECA-307F571302DF}" type="slidenum">
              <a:rPr lang="zh-CN" altLang="en-US" smtClean="0"/>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3588D3F0-F304-4ADF-BECA-307F571302DF}" type="slidenum">
              <a:rPr lang="zh-CN" altLang="en-US" smtClean="0"/>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3588D3F0-F304-4ADF-BECA-307F571302DF}" type="slidenum">
              <a:rPr lang="zh-CN" altLang="en-US" smtClean="0"/>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3588D3F0-F304-4ADF-BECA-307F571302DF}" type="slidenum">
              <a:rPr lang="zh-CN" altLang="en-US" smtClean="0"/>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3588D3F0-F304-4ADF-BECA-307F571302DF}" type="slidenum">
              <a:rPr lang="zh-CN" altLang="en-US" smtClean="0"/>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3588D3F0-F304-4ADF-BECA-307F571302DF}"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reserve="1">
  <p:cSld name="1_空白">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sldLayout>
</file>

<file path=ppt/slideMasters/_rels/slideMaster1.xml.rels><?xml version="1.0" encoding="UTF-8" standalone="yes"?>
<Relationships xmlns="http://schemas.openxmlformats.org/package/2006/relationships"><Relationship Id="rId5" Type="http://schemas.openxmlformats.org/officeDocument/2006/relationships/theme" Target="../theme/theme1.xml"/><Relationship Id="rId4" Type="http://schemas.openxmlformats.org/officeDocument/2006/relationships/image" Target="../media/image1.png"/><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图片 6"/>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0" y="12560"/>
            <a:ext cx="12192000" cy="6832879"/>
          </a:xfrm>
          <a:prstGeom prst="rect">
            <a:avLst/>
          </a:prstGeom>
        </p:spPr>
      </p:pic>
      <p:sp>
        <p:nvSpPr>
          <p:cNvPr id="8" name="圆角矩形 7"/>
          <p:cNvSpPr/>
          <p:nvPr userDrawn="1"/>
        </p:nvSpPr>
        <p:spPr>
          <a:xfrm>
            <a:off x="304800" y="295274"/>
            <a:ext cx="11582400" cy="6267449"/>
          </a:xfrm>
          <a:prstGeom prst="roundRect">
            <a:avLst>
              <a:gd name="adj" fmla="val 2695"/>
            </a:avLst>
          </a:prstGeom>
          <a:solidFill>
            <a:schemeClr val="bg1"/>
          </a:solidFill>
          <a:ln>
            <a:solidFill>
              <a:srgbClr val="4884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Lst>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思源黑体 CN Regular" panose="020B0500000000000000" pitchFamily="34" charset="-122"/>
          <a:ea typeface="思源黑体 CN Regular" panose="020B0500000000000000" pitchFamily="34" charset="-122"/>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思源黑体 CN Regular" panose="020B0500000000000000" pitchFamily="34" charset="-122"/>
          <a:ea typeface="思源黑体 CN Regular" panose="020B0500000000000000" pitchFamily="34" charset="-122"/>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思源黑体 CN Regular" panose="020B0500000000000000" pitchFamily="34" charset="-122"/>
          <a:ea typeface="思源黑体 CN Regular" panose="020B0500000000000000" pitchFamily="34" charset="-122"/>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思源黑体 CN Regular" panose="020B0500000000000000" pitchFamily="34" charset="-122"/>
          <a:ea typeface="思源黑体 CN Regular" panose="020B0500000000000000" pitchFamily="34" charset="-122"/>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思源黑体 CN Regular" panose="020B0500000000000000" pitchFamily="34" charset="-122"/>
          <a:ea typeface="思源黑体 CN Regular" panose="020B0500000000000000" pitchFamily="34" charset="-122"/>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思源黑体 CN Regular" panose="020B0500000000000000" pitchFamily="34" charset="-122"/>
          <a:ea typeface="思源黑体 CN Regular" panose="020B0500000000000000" pitchFamily="3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4" Type="http://schemas.openxmlformats.org/officeDocument/2006/relationships/notesSlide" Target="../notesSlides/notesSlide1.xml"/><Relationship Id="rId3" Type="http://schemas.openxmlformats.org/officeDocument/2006/relationships/slideLayout" Target="../slideLayouts/slideLayout1.xml"/><Relationship Id="rId2" Type="http://schemas.openxmlformats.org/officeDocument/2006/relationships/image" Target="../media/image2.png"/><Relationship Id="rId1" Type="http://schemas.openxmlformats.org/officeDocument/2006/relationships/image" Target="../media/image1.png"/></Relationships>
</file>

<file path=ppt/slides/_rels/slide10.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6.png"/></Relationships>
</file>

<file path=ppt/slides/_rels/slide11.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6.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6.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26.xml"/></Relationships>
</file>

<file path=ppt/slides/_rels/slide16.xml.rels><?xml version="1.0" encoding="UTF-8" standalone="yes"?>
<Relationships xmlns="http://schemas.openxmlformats.org/package/2006/relationships"><Relationship Id="rId9" Type="http://schemas.openxmlformats.org/officeDocument/2006/relationships/tags" Target="../tags/tag35.xml"/><Relationship Id="rId8" Type="http://schemas.openxmlformats.org/officeDocument/2006/relationships/tags" Target="../tags/tag34.xml"/><Relationship Id="rId7" Type="http://schemas.openxmlformats.org/officeDocument/2006/relationships/tags" Target="../tags/tag33.xml"/><Relationship Id="rId6" Type="http://schemas.openxmlformats.org/officeDocument/2006/relationships/tags" Target="../tags/tag32.xml"/><Relationship Id="rId5" Type="http://schemas.openxmlformats.org/officeDocument/2006/relationships/tags" Target="../tags/tag31.xml"/><Relationship Id="rId4" Type="http://schemas.openxmlformats.org/officeDocument/2006/relationships/tags" Target="../tags/tag30.xml"/><Relationship Id="rId3" Type="http://schemas.openxmlformats.org/officeDocument/2006/relationships/tags" Target="../tags/tag29.xml"/><Relationship Id="rId2" Type="http://schemas.openxmlformats.org/officeDocument/2006/relationships/tags" Target="../tags/tag28.xml"/><Relationship Id="rId15" Type="http://schemas.openxmlformats.org/officeDocument/2006/relationships/slideLayout" Target="../slideLayouts/slideLayout2.xml"/><Relationship Id="rId14" Type="http://schemas.openxmlformats.org/officeDocument/2006/relationships/tags" Target="../tags/tag40.xml"/><Relationship Id="rId13" Type="http://schemas.openxmlformats.org/officeDocument/2006/relationships/tags" Target="../tags/tag39.xml"/><Relationship Id="rId12" Type="http://schemas.openxmlformats.org/officeDocument/2006/relationships/tags" Target="../tags/tag38.xml"/><Relationship Id="rId11" Type="http://schemas.openxmlformats.org/officeDocument/2006/relationships/tags" Target="../tags/tag37.xml"/><Relationship Id="rId10" Type="http://schemas.openxmlformats.org/officeDocument/2006/relationships/tags" Target="../tags/tag36.xml"/><Relationship Id="rId1" Type="http://schemas.openxmlformats.org/officeDocument/2006/relationships/tags" Target="../tags/tag2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2.xml"/><Relationship Id="rId1" Type="http://schemas.openxmlformats.org/officeDocument/2006/relationships/image" Target="../media/image5.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9" Type="http://schemas.openxmlformats.org/officeDocument/2006/relationships/tags" Target="../tags/tag7.xml"/><Relationship Id="rId8" Type="http://schemas.openxmlformats.org/officeDocument/2006/relationships/tags" Target="../tags/tag6.xml"/><Relationship Id="rId7" Type="http://schemas.openxmlformats.org/officeDocument/2006/relationships/tags" Target="../tags/tag5.xml"/><Relationship Id="rId6" Type="http://schemas.openxmlformats.org/officeDocument/2006/relationships/tags" Target="../tags/tag4.xml"/><Relationship Id="rId5" Type="http://schemas.openxmlformats.org/officeDocument/2006/relationships/tags" Target="../tags/tag3.xml"/><Relationship Id="rId4" Type="http://schemas.openxmlformats.org/officeDocument/2006/relationships/tags" Target="../tags/tag2.xml"/><Relationship Id="rId3" Type="http://schemas.openxmlformats.org/officeDocument/2006/relationships/tags" Target="../tags/tag1.xml"/><Relationship Id="rId2" Type="http://schemas.openxmlformats.org/officeDocument/2006/relationships/image" Target="../media/image3.png"/><Relationship Id="rId14" Type="http://schemas.openxmlformats.org/officeDocument/2006/relationships/notesSlide" Target="../notesSlides/notesSlide2.xml"/><Relationship Id="rId13" Type="http://schemas.openxmlformats.org/officeDocument/2006/relationships/slideLayout" Target="../slideLayouts/slideLayout1.xml"/><Relationship Id="rId12" Type="http://schemas.openxmlformats.org/officeDocument/2006/relationships/image" Target="../media/image4.png"/><Relationship Id="rId11" Type="http://schemas.openxmlformats.org/officeDocument/2006/relationships/tags" Target="../tags/tag9.xml"/><Relationship Id="rId10" Type="http://schemas.openxmlformats.org/officeDocument/2006/relationships/tags" Target="../tags/tag8.xml"/><Relationship Id="rId1" Type="http://schemas.openxmlformats.org/officeDocument/2006/relationships/image" Target="../media/image1.png"/></Relationships>
</file>

<file path=ppt/slides/_rels/slide20.xml.rels><?xml version="1.0" encoding="UTF-8" standalone="yes"?>
<Relationships xmlns="http://schemas.openxmlformats.org/package/2006/relationships"><Relationship Id="rId7" Type="http://schemas.openxmlformats.org/officeDocument/2006/relationships/slideLayout" Target="../slideLayouts/slideLayout2.xml"/><Relationship Id="rId6" Type="http://schemas.openxmlformats.org/officeDocument/2006/relationships/tags" Target="../tags/tag46.xml"/><Relationship Id="rId5" Type="http://schemas.openxmlformats.org/officeDocument/2006/relationships/tags" Target="../tags/tag45.xml"/><Relationship Id="rId4" Type="http://schemas.openxmlformats.org/officeDocument/2006/relationships/tags" Target="../tags/tag44.xml"/><Relationship Id="rId3" Type="http://schemas.openxmlformats.org/officeDocument/2006/relationships/tags" Target="../tags/tag43.xml"/><Relationship Id="rId2" Type="http://schemas.openxmlformats.org/officeDocument/2006/relationships/tags" Target="../tags/tag42.xml"/><Relationship Id="rId1" Type="http://schemas.openxmlformats.org/officeDocument/2006/relationships/tags" Target="../tags/tag41.xml"/></Relationships>
</file>

<file path=ppt/slides/_rels/slide21.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6.png"/></Relationships>
</file>

<file path=ppt/slides/_rels/slide22.xml.rels><?xml version="1.0" encoding="UTF-8" standalone="yes"?>
<Relationships xmlns="http://schemas.openxmlformats.org/package/2006/relationships"><Relationship Id="rId9" Type="http://schemas.openxmlformats.org/officeDocument/2006/relationships/slideLayout" Target="../slideLayouts/slideLayout2.xml"/><Relationship Id="rId8" Type="http://schemas.openxmlformats.org/officeDocument/2006/relationships/tags" Target="../tags/tag54.xml"/><Relationship Id="rId7" Type="http://schemas.openxmlformats.org/officeDocument/2006/relationships/tags" Target="../tags/tag53.xml"/><Relationship Id="rId6" Type="http://schemas.openxmlformats.org/officeDocument/2006/relationships/tags" Target="../tags/tag52.xml"/><Relationship Id="rId5" Type="http://schemas.openxmlformats.org/officeDocument/2006/relationships/tags" Target="../tags/tag51.xml"/><Relationship Id="rId4" Type="http://schemas.openxmlformats.org/officeDocument/2006/relationships/tags" Target="../tags/tag50.xml"/><Relationship Id="rId3" Type="http://schemas.openxmlformats.org/officeDocument/2006/relationships/tags" Target="../tags/tag49.xml"/><Relationship Id="rId2" Type="http://schemas.openxmlformats.org/officeDocument/2006/relationships/tags" Target="../tags/tag48.xml"/><Relationship Id="rId1" Type="http://schemas.openxmlformats.org/officeDocument/2006/relationships/tags" Target="../tags/tag4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6.png"/></Relationships>
</file>

<file path=ppt/slides/_rels/slide3.xml.rels><?xml version="1.0" encoding="UTF-8" standalone="yes"?>
<Relationships xmlns="http://schemas.openxmlformats.org/package/2006/relationships"><Relationship Id="rId9" Type="http://schemas.openxmlformats.org/officeDocument/2006/relationships/tags" Target="../tags/tag16.xml"/><Relationship Id="rId8" Type="http://schemas.openxmlformats.org/officeDocument/2006/relationships/tags" Target="../tags/tag15.xml"/><Relationship Id="rId7" Type="http://schemas.openxmlformats.org/officeDocument/2006/relationships/tags" Target="../tags/tag14.xml"/><Relationship Id="rId6" Type="http://schemas.openxmlformats.org/officeDocument/2006/relationships/tags" Target="../tags/tag13.xml"/><Relationship Id="rId5" Type="http://schemas.openxmlformats.org/officeDocument/2006/relationships/tags" Target="../tags/tag12.xml"/><Relationship Id="rId4" Type="http://schemas.openxmlformats.org/officeDocument/2006/relationships/tags" Target="../tags/tag11.xml"/><Relationship Id="rId3" Type="http://schemas.openxmlformats.org/officeDocument/2006/relationships/tags" Target="../tags/tag10.xml"/><Relationship Id="rId2" Type="http://schemas.openxmlformats.org/officeDocument/2006/relationships/image" Target="../media/image3.png"/><Relationship Id="rId14" Type="http://schemas.openxmlformats.org/officeDocument/2006/relationships/notesSlide" Target="../notesSlides/notesSlide3.xml"/><Relationship Id="rId13" Type="http://schemas.openxmlformats.org/officeDocument/2006/relationships/slideLayout" Target="../slideLayouts/slideLayout1.xml"/><Relationship Id="rId12" Type="http://schemas.openxmlformats.org/officeDocument/2006/relationships/image" Target="../media/image4.png"/><Relationship Id="rId11" Type="http://schemas.openxmlformats.org/officeDocument/2006/relationships/tags" Target="../tags/tag18.xml"/><Relationship Id="rId10" Type="http://schemas.openxmlformats.org/officeDocument/2006/relationships/tags" Target="../tags/tag17.xml"/><Relationship Id="rId1" Type="http://schemas.openxmlformats.org/officeDocument/2006/relationships/image" Target="../media/image1.png"/></Relationships>
</file>

<file path=ppt/slides/_rels/slide30.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7.tiff"/></Relationships>
</file>

<file path=ppt/slides/_rels/slide4.xml.rels><?xml version="1.0" encoding="UTF-8" standalone="yes"?>
<Relationships xmlns="http://schemas.openxmlformats.org/package/2006/relationships"><Relationship Id="rId9" Type="http://schemas.openxmlformats.org/officeDocument/2006/relationships/tags" Target="../tags/tag25.xml"/><Relationship Id="rId8" Type="http://schemas.openxmlformats.org/officeDocument/2006/relationships/tags" Target="../tags/tag24.xml"/><Relationship Id="rId7" Type="http://schemas.openxmlformats.org/officeDocument/2006/relationships/tags" Target="../tags/tag23.xml"/><Relationship Id="rId6" Type="http://schemas.openxmlformats.org/officeDocument/2006/relationships/tags" Target="../tags/tag22.xml"/><Relationship Id="rId5" Type="http://schemas.openxmlformats.org/officeDocument/2006/relationships/tags" Target="../tags/tag21.xml"/><Relationship Id="rId4" Type="http://schemas.openxmlformats.org/officeDocument/2006/relationships/tags" Target="../tags/tag20.xml"/><Relationship Id="rId3" Type="http://schemas.openxmlformats.org/officeDocument/2006/relationships/tags" Target="../tags/tag19.xml"/><Relationship Id="rId2" Type="http://schemas.openxmlformats.org/officeDocument/2006/relationships/image" Target="../media/image3.png"/><Relationship Id="rId12" Type="http://schemas.openxmlformats.org/officeDocument/2006/relationships/notesSlide" Target="../notesSlides/notesSlide4.xml"/><Relationship Id="rId11" Type="http://schemas.openxmlformats.org/officeDocument/2006/relationships/slideLayout" Target="../slideLayouts/slideLayout1.xml"/><Relationship Id="rId10" Type="http://schemas.openxmlformats.org/officeDocument/2006/relationships/image" Target="../media/image4.png"/><Relationship Id="rId1" Type="http://schemas.openxmlformats.org/officeDocument/2006/relationships/image" Target="../media/image1.png"/></Relationships>
</file>

<file path=ppt/slides/_rels/slide5.xml.rels><?xml version="1.0" encoding="UTF-8" standalone="yes"?>
<Relationships xmlns="http://schemas.openxmlformats.org/package/2006/relationships"><Relationship Id="rId4" Type="http://schemas.openxmlformats.org/officeDocument/2006/relationships/notesSlide" Target="../notesSlides/notesSlide5.xml"/><Relationship Id="rId3" Type="http://schemas.openxmlformats.org/officeDocument/2006/relationships/slideLayout" Target="../slideLayouts/slideLayout1.xml"/><Relationship Id="rId2" Type="http://schemas.openxmlformats.org/officeDocument/2006/relationships/image" Target="../media/image2.png"/><Relationship Id="rId1" Type="http://schemas.openxmlformats.org/officeDocument/2006/relationships/image" Target="../media/image1.png"/></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2.xml"/><Relationship Id="rId1" Type="http://schemas.openxmlformats.org/officeDocument/2006/relationships/image" Target="../media/image5.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6.png"/></Relationships>
</file>

<file path=ppt/slides/_rels/slide9.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0" y="12560"/>
            <a:ext cx="12192000" cy="6832879"/>
          </a:xfrm>
          <a:prstGeom prst="rect">
            <a:avLst/>
          </a:prstGeom>
        </p:spPr>
      </p:pic>
      <p:sp>
        <p:nvSpPr>
          <p:cNvPr id="19" name="矩形: 圆角 16"/>
          <p:cNvSpPr/>
          <p:nvPr/>
        </p:nvSpPr>
        <p:spPr>
          <a:xfrm>
            <a:off x="2743636" y="2866489"/>
            <a:ext cx="6840609" cy="563956"/>
          </a:xfrm>
          <a:prstGeom prst="roundRect">
            <a:avLst>
              <a:gd name="adj" fmla="val 50000"/>
            </a:avLst>
          </a:prstGeom>
          <a:gradFill>
            <a:gsLst>
              <a:gs pos="100000">
                <a:schemeClr val="accent1"/>
              </a:gs>
              <a:gs pos="0">
                <a:schemeClr val="accent2"/>
              </a:gs>
            </a:gsLst>
            <a:lin ang="10800000" scaled="0"/>
          </a:gradFill>
        </p:spPr>
        <p:txBody>
          <a:bodyPr wrap="square">
            <a:spAutoFit/>
          </a:bodyPr>
          <a:lstStyle/>
          <a:p>
            <a:pPr algn="ctr"/>
            <a:r>
              <a:rPr lang="en-US" altLang="zh-CN" sz="2000" spc="600">
                <a:solidFill>
                  <a:schemeClr val="bg1"/>
                </a:solidFill>
                <a:latin typeface="思源宋体 CN" panose="02020400000000000000" pitchFamily="18" charset="-122"/>
                <a:ea typeface="思源宋体 CN" panose="02020400000000000000" pitchFamily="18" charset="-122"/>
                <a:sym typeface="思源宋体 CN" panose="02020400000000000000" pitchFamily="18" charset="-122"/>
              </a:rPr>
              <a:t>—·</a:t>
            </a:r>
            <a:r>
              <a:rPr lang="zh-CN" sz="2000" spc="600" smtClean="0">
                <a:solidFill>
                  <a:schemeClr val="bg1"/>
                </a:solidFill>
                <a:latin typeface="思源宋体 CN" panose="02020400000000000000" pitchFamily="18" charset="-122"/>
                <a:ea typeface="思源宋体 CN" panose="02020400000000000000" pitchFamily="18" charset="-122"/>
                <a:sym typeface="思源宋体 CN" panose="02020400000000000000" pitchFamily="18" charset="-122"/>
              </a:rPr>
              <a:t>北京出版社</a:t>
            </a:r>
            <a:r>
              <a:rPr lang="en-US" altLang="zh-CN" sz="2000" spc="600" dirty="0">
                <a:solidFill>
                  <a:schemeClr val="bg1"/>
                </a:solidFill>
                <a:latin typeface="思源宋体 CN" panose="02020400000000000000" pitchFamily="18" charset="-122"/>
                <a:ea typeface="思源宋体 CN" panose="02020400000000000000" pitchFamily="18" charset="-122"/>
                <a:sym typeface="思源宋体 CN" panose="02020400000000000000" pitchFamily="18" charset="-122"/>
              </a:rPr>
              <a:t>·—</a:t>
            </a:r>
            <a:endParaRPr lang="zh-CN" altLang="en-US" sz="2000" spc="600" dirty="0">
              <a:solidFill>
                <a:schemeClr val="bg1"/>
              </a:solidFill>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22" name="矩形 21"/>
          <p:cNvSpPr/>
          <p:nvPr/>
        </p:nvSpPr>
        <p:spPr>
          <a:xfrm>
            <a:off x="1004570" y="1147445"/>
            <a:ext cx="10638155" cy="1445260"/>
          </a:xfrm>
          <a:prstGeom prst="rect">
            <a:avLst/>
          </a:prstGeom>
        </p:spPr>
        <p:txBody>
          <a:bodyPr wrap="square">
            <a:spAutoFit/>
          </a:bodyPr>
          <a:lstStyle/>
          <a:p>
            <a:pPr algn="ctr"/>
            <a:r>
              <a:rPr lang="zh-CN" altLang="en-US" sz="8800" dirty="0">
                <a:solidFill>
                  <a:srgbClr val="48844B"/>
                </a:solidFill>
                <a:latin typeface="思源宋体 CN Heavy" panose="02020900000000000000" pitchFamily="18" charset="-122"/>
                <a:ea typeface="思源宋体 CN Heavy" panose="02020900000000000000" pitchFamily="18" charset="-122"/>
                <a:sym typeface="思源宋体 CN" panose="02020400000000000000" pitchFamily="18" charset="-122"/>
              </a:rPr>
              <a:t>大学生</a:t>
            </a:r>
            <a:r>
              <a:rPr lang="zh-CN" altLang="en-US" sz="8800" dirty="0">
                <a:solidFill>
                  <a:schemeClr val="tx1">
                    <a:lumMod val="85000"/>
                    <a:lumOff val="15000"/>
                  </a:schemeClr>
                </a:solidFill>
                <a:latin typeface="思源宋体 CN Heavy" panose="02020900000000000000" pitchFamily="18" charset="-122"/>
                <a:ea typeface="思源宋体 CN Heavy" panose="02020900000000000000" pitchFamily="18" charset="-122"/>
                <a:sym typeface="思源宋体 CN" panose="02020400000000000000" pitchFamily="18" charset="-122"/>
              </a:rPr>
              <a:t>心理健康教程</a:t>
            </a:r>
            <a:endParaRPr lang="zh-CN" altLang="en-US" sz="8800" dirty="0">
              <a:solidFill>
                <a:schemeClr val="tx1">
                  <a:lumMod val="85000"/>
                  <a:lumOff val="15000"/>
                </a:schemeClr>
              </a:solidFill>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pic>
        <p:nvPicPr>
          <p:cNvPr id="6" name="图片 5"/>
          <p:cNvPicPr>
            <a:picLocks noChangeAspect="1"/>
          </p:cNvPicPr>
          <p:nvPr/>
        </p:nvPicPr>
        <p:blipFill rotWithShape="1">
          <a:blip r:embed="rId2" cstate="print">
            <a:extLst>
              <a:ext uri="{28A0092B-C50C-407E-A947-70E740481C1C}">
                <a14:useLocalDpi xmlns:a14="http://schemas.microsoft.com/office/drawing/2010/main" val="0"/>
              </a:ext>
            </a:extLst>
          </a:blip>
          <a:srcRect b="15199"/>
          <a:stretch>
            <a:fillRect/>
          </a:stretch>
        </p:blipFill>
        <p:spPr>
          <a:xfrm>
            <a:off x="3254326" y="3704203"/>
            <a:ext cx="5259489" cy="3153797"/>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barn(inVertical)">
                                      <p:cBhvr>
                                        <p:cTn id="7" dur="500"/>
                                        <p:tgtEl>
                                          <p:spTgt spid="22"/>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19"/>
                                        </p:tgtEl>
                                        <p:attrNameLst>
                                          <p:attrName>style.visibility</p:attrName>
                                        </p:attrNameLst>
                                      </p:cBhvr>
                                      <p:to>
                                        <p:strVal val="visible"/>
                                      </p:to>
                                    </p:set>
                                    <p:animEffect transition="in" filter="fade">
                                      <p:cBhvr>
                                        <p:cTn id="11" dur="1000"/>
                                        <p:tgtEl>
                                          <p:spTgt spid="19"/>
                                        </p:tgtEl>
                                      </p:cBhvr>
                                    </p:animEffect>
                                    <p:anim calcmode="lin" valueType="num">
                                      <p:cBhvr>
                                        <p:cTn id="12" dur="1000" fill="hold"/>
                                        <p:tgtEl>
                                          <p:spTgt spid="19"/>
                                        </p:tgtEl>
                                        <p:attrNameLst>
                                          <p:attrName>ppt_x</p:attrName>
                                        </p:attrNameLst>
                                      </p:cBhvr>
                                      <p:tavLst>
                                        <p:tav tm="0">
                                          <p:val>
                                            <p:strVal val="#ppt_x"/>
                                          </p:val>
                                        </p:tav>
                                        <p:tav tm="100000">
                                          <p:val>
                                            <p:strVal val="#ppt_x"/>
                                          </p:val>
                                        </p:tav>
                                      </p:tavLst>
                                    </p:anim>
                                    <p:anim calcmode="lin" valueType="num">
                                      <p:cBhvr>
                                        <p:cTn id="13" dur="1000" fill="hold"/>
                                        <p:tgtEl>
                                          <p:spTgt spid="1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bldLvl="0" animBg="1"/>
      <p:bldP spid="2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3" name="矩形 42"/>
          <p:cNvSpPr/>
          <p:nvPr/>
        </p:nvSpPr>
        <p:spPr>
          <a:xfrm>
            <a:off x="2800350" y="502285"/>
            <a:ext cx="7557770" cy="583565"/>
          </a:xfrm>
          <a:prstGeom prst="rect">
            <a:avLst/>
          </a:prstGeom>
        </p:spPr>
        <p:txBody>
          <a:bodyPr wrap="square">
            <a:spAutoFit/>
          </a:bodyPr>
          <a:p>
            <a:pPr algn="ctr"/>
            <a:r>
              <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rPr>
              <a:t>二、生命的特性</a:t>
            </a:r>
            <a:endPar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grpSp>
        <p:nvGrpSpPr>
          <p:cNvPr id="5" name="组合 4"/>
          <p:cNvGrpSpPr/>
          <p:nvPr/>
        </p:nvGrpSpPr>
        <p:grpSpPr>
          <a:xfrm>
            <a:off x="1299210" y="1496060"/>
            <a:ext cx="9279890" cy="4204335"/>
            <a:chOff x="-380758" y="1213367"/>
            <a:chExt cx="7281707" cy="4123571"/>
          </a:xfrm>
        </p:grpSpPr>
        <p:sp>
          <p:nvSpPr>
            <p:cNvPr id="6" name="矩形 5"/>
            <p:cNvSpPr/>
            <p:nvPr/>
          </p:nvSpPr>
          <p:spPr>
            <a:xfrm>
              <a:off x="-40440" y="1798178"/>
              <a:ext cx="4061393" cy="2542277"/>
            </a:xfrm>
            <a:prstGeom prst="rect">
              <a:avLst/>
            </a:prstGeom>
          </p:spPr>
          <p:txBody>
            <a:bodyPr wrap="square">
              <a:spAutoFit/>
            </a:bodyPr>
            <a:p>
              <a:pPr lvl="0" algn="just">
                <a:lnSpc>
                  <a:spcPct val="125000"/>
                </a:lnSpc>
                <a:spcBef>
                  <a:spcPts val="0"/>
                </a:spcBef>
                <a:spcAft>
                  <a:spcPts val="0"/>
                </a:spcAft>
                <a:buClrTx/>
                <a:buSzTx/>
                <a:buFontTx/>
              </a:pPr>
              <a:r>
                <a:rPr lang="zh-CN" altLang="en-US" sz="1800" b="1" dirty="0">
                  <a:solidFill>
                    <a:schemeClr val="accent1"/>
                  </a:solidFill>
                  <a:effectLst>
                    <a:outerShdw blurRad="38100" dist="25400" dir="5400000" algn="ctr" rotWithShape="0">
                      <a:srgbClr val="6E747A">
                        <a:alpha val="43000"/>
                      </a:srgbClr>
                    </a:outerShdw>
                  </a:effectLst>
                  <a:latin typeface="思源宋体 CN" panose="02020400000000000000" pitchFamily="18" charset="-122"/>
                  <a:ea typeface="思源宋体 CN" panose="02020400000000000000" pitchFamily="18" charset="-122"/>
                  <a:sym typeface="思源宋体 CN" panose="02020400000000000000" pitchFamily="18" charset="-122"/>
                </a:rPr>
                <a:t>（三）有限性</a:t>
              </a:r>
              <a:endParaRPr lang="zh-CN" altLang="en-US" sz="1800" b="1" dirty="0">
                <a:solidFill>
                  <a:schemeClr val="accent1"/>
                </a:solidFill>
                <a:effectLst>
                  <a:outerShdw blurRad="38100" dist="25400" dir="5400000" algn="ctr" rotWithShape="0">
                    <a:srgbClr val="6E747A">
                      <a:alpha val="43000"/>
                    </a:srgbClr>
                  </a:outerShdw>
                </a:effectLst>
                <a:latin typeface="思源宋体 CN" panose="02020400000000000000" pitchFamily="18" charset="-122"/>
                <a:ea typeface="思源宋体 CN" panose="02020400000000000000" pitchFamily="18" charset="-122"/>
                <a:sym typeface="思源宋体 CN" panose="02020400000000000000" pitchFamily="18" charset="-122"/>
              </a:endParaRPr>
            </a:p>
            <a:p>
              <a:pPr lvl="0" algn="just">
                <a:lnSpc>
                  <a:spcPct val="125000"/>
                </a:lnSpc>
                <a:spcBef>
                  <a:spcPts val="0"/>
                </a:spcBef>
                <a:spcAft>
                  <a:spcPts val="0"/>
                </a:spcAft>
              </a:pPr>
              <a:r>
                <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rPr>
                <a:t>生命是有限的，就单个生命来讲，死亡是必然的。每个生命在成长过程中，机体功能会经历许多发展阶段，从弱小逐渐变得强大，然后由强大逐渐走向衰亡，最后死亡。人类的生命也非常有限，有限性是生命的本质规定性。正是因为生命的有限性，才使人不停地追求生命的可能性、超越性和生命的意义性，我们需要在有限的生命里，珍惜当下，把握未来，使自己活得更加精彩。</a:t>
              </a:r>
              <a:endPar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7" name="ïSlíďê"/>
            <p:cNvSpPr/>
            <p:nvPr/>
          </p:nvSpPr>
          <p:spPr>
            <a:xfrm>
              <a:off x="-380758" y="1213367"/>
              <a:ext cx="7281707" cy="4123571"/>
            </a:xfrm>
            <a:prstGeom prst="roundRect">
              <a:avLst>
                <a:gd name="adj" fmla="val 22684"/>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grpSp>
      <p:pic>
        <p:nvPicPr>
          <p:cNvPr id="25" name="图片 24"/>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7053004" y="1706223"/>
            <a:ext cx="4095750" cy="4095750"/>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arn(inVertical)">
                                      <p:cBhvr>
                                        <p:cTn id="7" dur="500"/>
                                        <p:tgtEl>
                                          <p:spTgt spid="5"/>
                                        </p:tgtEl>
                                      </p:cBhvr>
                                    </p:animEffect>
                                  </p:childTnLst>
                                </p:cTn>
                              </p:par>
                              <p:par>
                                <p:cTn id="8" presetID="16" presetClass="entr" presetSubtype="21" fill="hold" nodeType="withEffect">
                                  <p:stCondLst>
                                    <p:cond delay="0"/>
                                  </p:stCondLst>
                                  <p:childTnLst>
                                    <p:set>
                                      <p:cBhvr>
                                        <p:cTn id="9" dur="1" fill="hold">
                                          <p:stCondLst>
                                            <p:cond delay="0"/>
                                          </p:stCondLst>
                                        </p:cTn>
                                        <p:tgtEl>
                                          <p:spTgt spid="25"/>
                                        </p:tgtEl>
                                        <p:attrNameLst>
                                          <p:attrName>style.visibility</p:attrName>
                                        </p:attrNameLst>
                                      </p:cBhvr>
                                      <p:to>
                                        <p:strVal val="visible"/>
                                      </p:to>
                                    </p:set>
                                    <p:animEffect transition="in" filter="barn(inVertical)">
                                      <p:cBhvr>
                                        <p:cTn id="10"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3" name="矩形 42"/>
          <p:cNvSpPr/>
          <p:nvPr/>
        </p:nvSpPr>
        <p:spPr>
          <a:xfrm>
            <a:off x="2800350" y="502285"/>
            <a:ext cx="7557770" cy="583565"/>
          </a:xfrm>
          <a:prstGeom prst="rect">
            <a:avLst/>
          </a:prstGeom>
        </p:spPr>
        <p:txBody>
          <a:bodyPr wrap="square">
            <a:spAutoFit/>
          </a:bodyPr>
          <a:p>
            <a:pPr algn="ctr"/>
            <a:r>
              <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rPr>
              <a:t>二、生命的特性</a:t>
            </a:r>
            <a:endPar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grpSp>
        <p:nvGrpSpPr>
          <p:cNvPr id="5" name="组合 4"/>
          <p:cNvGrpSpPr/>
          <p:nvPr/>
        </p:nvGrpSpPr>
        <p:grpSpPr>
          <a:xfrm>
            <a:off x="1299210" y="1496060"/>
            <a:ext cx="9279890" cy="4204335"/>
            <a:chOff x="-380758" y="1213367"/>
            <a:chExt cx="7281707" cy="4123571"/>
          </a:xfrm>
        </p:grpSpPr>
        <p:sp>
          <p:nvSpPr>
            <p:cNvPr id="6" name="矩形 5"/>
            <p:cNvSpPr/>
            <p:nvPr/>
          </p:nvSpPr>
          <p:spPr>
            <a:xfrm>
              <a:off x="-40440" y="1798178"/>
              <a:ext cx="4061393" cy="2843713"/>
            </a:xfrm>
            <a:prstGeom prst="rect">
              <a:avLst/>
            </a:prstGeom>
          </p:spPr>
          <p:txBody>
            <a:bodyPr wrap="square">
              <a:spAutoFit/>
            </a:bodyPr>
            <a:p>
              <a:pPr lvl="0" algn="just">
                <a:lnSpc>
                  <a:spcPct val="125000"/>
                </a:lnSpc>
                <a:spcBef>
                  <a:spcPts val="0"/>
                </a:spcBef>
                <a:spcAft>
                  <a:spcPts val="0"/>
                </a:spcAft>
              </a:pPr>
              <a:r>
                <a:rPr lang="zh-CN" altLang="en-US" b="1" dirty="0">
                  <a:ln/>
                  <a:solidFill>
                    <a:schemeClr val="accent1"/>
                  </a:solidFill>
                  <a:effectLst>
                    <a:outerShdw blurRad="38100" dist="25400" dir="5400000" algn="ctr" rotWithShape="0">
                      <a:srgbClr val="6E747A">
                        <a:alpha val="43000"/>
                      </a:srgbClr>
                    </a:outerShdw>
                  </a:effectLst>
                  <a:latin typeface="思源宋体 CN" panose="02020400000000000000" pitchFamily="18" charset="-122"/>
                  <a:ea typeface="思源宋体 CN" panose="02020400000000000000" pitchFamily="18" charset="-122"/>
                  <a:sym typeface="思源宋体 CN" panose="02020400000000000000" pitchFamily="18" charset="-122"/>
                </a:rPr>
                <a:t>（四）创造性</a:t>
              </a:r>
              <a:endParaRPr lang="zh-CN" altLang="en-US" b="1" dirty="0">
                <a:ln/>
                <a:solidFill>
                  <a:schemeClr val="accent1"/>
                </a:solidFill>
                <a:effectLst>
                  <a:outerShdw blurRad="38100" dist="25400" dir="5400000" algn="ctr" rotWithShape="0">
                    <a:srgbClr val="6E747A">
                      <a:alpha val="43000"/>
                    </a:srgbClr>
                  </a:outerShdw>
                </a:effectLst>
                <a:latin typeface="思源宋体 CN" panose="02020400000000000000" pitchFamily="18" charset="-122"/>
                <a:ea typeface="思源宋体 CN" panose="02020400000000000000" pitchFamily="18" charset="-122"/>
                <a:sym typeface="思源宋体 CN" panose="02020400000000000000" pitchFamily="18" charset="-122"/>
              </a:endParaRPr>
            </a:p>
            <a:p>
              <a:pPr lvl="0" algn="just">
                <a:lnSpc>
                  <a:spcPct val="125000"/>
                </a:lnSpc>
                <a:spcBef>
                  <a:spcPts val="0"/>
                </a:spcBef>
                <a:spcAft>
                  <a:spcPts val="0"/>
                </a:spcAft>
              </a:pPr>
              <a:r>
                <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rPr>
                <a:t>人类的大脑可以对各种信息进行加工，结合前人传下来的经验，提出创新的想法并付诸实践，最终实现改造环境的功能。生命是有限的，而且最终的归宿是消失，可是在人类发展的历史长河中，正是一个个鲜活而又短暂的生命，为历史与社会的发展作出了巨大贡献，令人类文明取得巨大进步。生活在古代的人们可能完全无法想象有一天，人类能够飞上天空。更不会想到，人类有一天会到达传说中只有嫦娥和玉兔的月亮之上。</a:t>
              </a:r>
              <a:endPar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7" name="ïSlíďê"/>
            <p:cNvSpPr/>
            <p:nvPr/>
          </p:nvSpPr>
          <p:spPr>
            <a:xfrm>
              <a:off x="-380758" y="1213367"/>
              <a:ext cx="7281707" cy="4123571"/>
            </a:xfrm>
            <a:prstGeom prst="roundRect">
              <a:avLst>
                <a:gd name="adj" fmla="val 22684"/>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grpSp>
      <p:pic>
        <p:nvPicPr>
          <p:cNvPr id="25" name="图片 24"/>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7053004" y="1706223"/>
            <a:ext cx="4095750" cy="4095750"/>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arn(inVertical)">
                                      <p:cBhvr>
                                        <p:cTn id="7" dur="500"/>
                                        <p:tgtEl>
                                          <p:spTgt spid="5"/>
                                        </p:tgtEl>
                                      </p:cBhvr>
                                    </p:animEffect>
                                  </p:childTnLst>
                                </p:cTn>
                              </p:par>
                              <p:par>
                                <p:cTn id="8" presetID="16" presetClass="entr" presetSubtype="21" fill="hold" nodeType="withEffect">
                                  <p:stCondLst>
                                    <p:cond delay="0"/>
                                  </p:stCondLst>
                                  <p:childTnLst>
                                    <p:set>
                                      <p:cBhvr>
                                        <p:cTn id="9" dur="1" fill="hold">
                                          <p:stCondLst>
                                            <p:cond delay="0"/>
                                          </p:stCondLst>
                                        </p:cTn>
                                        <p:tgtEl>
                                          <p:spTgt spid="25"/>
                                        </p:tgtEl>
                                        <p:attrNameLst>
                                          <p:attrName>style.visibility</p:attrName>
                                        </p:attrNameLst>
                                      </p:cBhvr>
                                      <p:to>
                                        <p:strVal val="visible"/>
                                      </p:to>
                                    </p:set>
                                    <p:animEffect transition="in" filter="barn(inVertical)">
                                      <p:cBhvr>
                                        <p:cTn id="10"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3" name="矩形 42"/>
          <p:cNvSpPr/>
          <p:nvPr/>
        </p:nvSpPr>
        <p:spPr>
          <a:xfrm>
            <a:off x="2800350" y="502285"/>
            <a:ext cx="7557770" cy="583565"/>
          </a:xfrm>
          <a:prstGeom prst="rect">
            <a:avLst/>
          </a:prstGeom>
        </p:spPr>
        <p:txBody>
          <a:bodyPr wrap="square">
            <a:spAutoFit/>
          </a:bodyPr>
          <a:p>
            <a:pPr algn="ctr"/>
            <a:r>
              <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rPr>
              <a:t>三、生命的意义</a:t>
            </a:r>
            <a:endPar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grpSp>
        <p:nvGrpSpPr>
          <p:cNvPr id="5" name="组合 4"/>
          <p:cNvGrpSpPr/>
          <p:nvPr/>
        </p:nvGrpSpPr>
        <p:grpSpPr>
          <a:xfrm>
            <a:off x="1299210" y="1496060"/>
            <a:ext cx="9279890" cy="4204335"/>
            <a:chOff x="-380758" y="1213367"/>
            <a:chExt cx="7281707" cy="4123571"/>
          </a:xfrm>
        </p:grpSpPr>
        <p:sp>
          <p:nvSpPr>
            <p:cNvPr id="6" name="矩形 5"/>
            <p:cNvSpPr/>
            <p:nvPr/>
          </p:nvSpPr>
          <p:spPr>
            <a:xfrm>
              <a:off x="-7056" y="1426365"/>
              <a:ext cx="6501417" cy="3749890"/>
            </a:xfrm>
            <a:prstGeom prst="rect">
              <a:avLst/>
            </a:prstGeom>
          </p:spPr>
          <p:txBody>
            <a:bodyPr wrap="square">
              <a:spAutoFit/>
            </a:bodyPr>
            <a:p>
              <a:pPr lvl="0" algn="just">
                <a:lnSpc>
                  <a:spcPct val="125000"/>
                </a:lnSpc>
                <a:spcBef>
                  <a:spcPts val="0"/>
                </a:spcBef>
                <a:spcAft>
                  <a:spcPts val="0"/>
                </a:spcAft>
              </a:pPr>
              <a:r>
                <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rPr>
                <a:t>自从我们有了意识，就一直在努力探索生命的意义。到了大学阶段，随着自我认识的深入，对生命意义的探索也进入了新阶段，如果此时，你依然没有明确的生活目标，觉得自己还没找到活着的意义，不妨试试下面的练习。</a:t>
              </a:r>
              <a:endPar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a:p>
              <a:pPr lvl="0" algn="just">
                <a:lnSpc>
                  <a:spcPct val="125000"/>
                </a:lnSpc>
                <a:spcBef>
                  <a:spcPts val="0"/>
                </a:spcBef>
                <a:spcAft>
                  <a:spcPts val="0"/>
                </a:spcAft>
              </a:pPr>
              <a:r>
                <a:rPr lang="zh-CN" altLang="en-US" b="1" dirty="0">
                  <a:ln/>
                  <a:solidFill>
                    <a:schemeClr val="accent1"/>
                  </a:solidFill>
                  <a:effectLst>
                    <a:outerShdw blurRad="38100" dist="25400" dir="5400000" algn="ctr" rotWithShape="0">
                      <a:srgbClr val="6E747A">
                        <a:alpha val="43000"/>
                      </a:srgbClr>
                    </a:outerShdw>
                  </a:effectLst>
                  <a:latin typeface="思源宋体 CN" panose="02020400000000000000" pitchFamily="18" charset="-122"/>
                  <a:ea typeface="思源宋体 CN" panose="02020400000000000000" pitchFamily="18" charset="-122"/>
                  <a:sym typeface="思源宋体 CN" panose="02020400000000000000" pitchFamily="18" charset="-122"/>
                </a:rPr>
                <a:t>（一）我是谁</a:t>
              </a:r>
              <a:endParaRPr lang="zh-CN" altLang="en-US" b="1" dirty="0">
                <a:ln/>
                <a:solidFill>
                  <a:schemeClr val="accent1"/>
                </a:solidFill>
                <a:effectLst>
                  <a:outerShdw blurRad="38100" dist="25400" dir="5400000" algn="ctr" rotWithShape="0">
                    <a:srgbClr val="6E747A">
                      <a:alpha val="43000"/>
                    </a:srgbClr>
                  </a:outerShdw>
                </a:effectLst>
                <a:latin typeface="思源宋体 CN" panose="02020400000000000000" pitchFamily="18" charset="-122"/>
                <a:ea typeface="思源宋体 CN" panose="02020400000000000000" pitchFamily="18" charset="-122"/>
                <a:sym typeface="思源宋体 CN" panose="02020400000000000000" pitchFamily="18" charset="-122"/>
              </a:endParaRPr>
            </a:p>
            <a:p>
              <a:pPr lvl="0" algn="just">
                <a:lnSpc>
                  <a:spcPct val="125000"/>
                </a:lnSpc>
                <a:spcBef>
                  <a:spcPts val="0"/>
                </a:spcBef>
                <a:spcAft>
                  <a:spcPts val="0"/>
                </a:spcAft>
              </a:pPr>
              <a:r>
                <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rPr>
                <a:t>自我意识的内容已经为大家做过详细的介绍。现在，大家可以思考“我是谁”，其中一些同学这样回答：</a:t>
              </a:r>
              <a:endPar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a:p>
              <a:pPr lvl="0" algn="just">
                <a:lnSpc>
                  <a:spcPct val="125000"/>
                </a:lnSpc>
                <a:spcBef>
                  <a:spcPts val="0"/>
                </a:spcBef>
                <a:spcAft>
                  <a:spcPts val="0"/>
                </a:spcAft>
              </a:pPr>
              <a:r>
                <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rPr>
                <a:t>——我叫 ×××，是一名大学生。</a:t>
              </a:r>
              <a:endPar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a:p>
              <a:pPr lvl="0" algn="just">
                <a:lnSpc>
                  <a:spcPct val="125000"/>
                </a:lnSpc>
                <a:spcBef>
                  <a:spcPts val="0"/>
                </a:spcBef>
                <a:spcAft>
                  <a:spcPts val="0"/>
                </a:spcAft>
              </a:pPr>
              <a:r>
                <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rPr>
                <a:t>——我是 ××× 的儿子，是 ××× 的朋友。</a:t>
              </a:r>
              <a:endPar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a:p>
              <a:pPr lvl="0" algn="just">
                <a:lnSpc>
                  <a:spcPct val="125000"/>
                </a:lnSpc>
                <a:spcBef>
                  <a:spcPts val="0"/>
                </a:spcBef>
                <a:spcAft>
                  <a:spcPts val="0"/>
                </a:spcAft>
              </a:pPr>
              <a:r>
                <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rPr>
                <a:t>——我是一个认真的人。</a:t>
              </a:r>
              <a:endPar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a:p>
              <a:pPr lvl="0" algn="just">
                <a:lnSpc>
                  <a:spcPct val="125000"/>
                </a:lnSpc>
                <a:spcBef>
                  <a:spcPts val="0"/>
                </a:spcBef>
                <a:spcAft>
                  <a:spcPts val="0"/>
                </a:spcAft>
              </a:pPr>
              <a:r>
                <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rPr>
                <a:t>——我是一个想象力丰富的人。</a:t>
              </a:r>
              <a:endPar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a:p>
              <a:pPr lvl="0" algn="just">
                <a:lnSpc>
                  <a:spcPct val="125000"/>
                </a:lnSpc>
                <a:spcBef>
                  <a:spcPts val="0"/>
                </a:spcBef>
                <a:spcAft>
                  <a:spcPts val="0"/>
                </a:spcAft>
              </a:pPr>
              <a:r>
                <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rPr>
                <a:t>——我是一个朋友很多，但是又时常觉得孤单的人。</a:t>
              </a:r>
              <a:endPar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a:p>
              <a:pPr lvl="0" algn="just">
                <a:lnSpc>
                  <a:spcPct val="125000"/>
                </a:lnSpc>
                <a:spcBef>
                  <a:spcPts val="0"/>
                </a:spcBef>
                <a:spcAft>
                  <a:spcPts val="0"/>
                </a:spcAft>
              </a:pPr>
              <a:r>
                <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rPr>
                <a:t>……</a:t>
              </a:r>
              <a:endPar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7" name="ïSlíďê"/>
            <p:cNvSpPr/>
            <p:nvPr/>
          </p:nvSpPr>
          <p:spPr>
            <a:xfrm>
              <a:off x="-380758" y="1213367"/>
              <a:ext cx="7281707" cy="4123571"/>
            </a:xfrm>
            <a:prstGeom prst="roundRect">
              <a:avLst>
                <a:gd name="adj" fmla="val 22684"/>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grpSp>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arn(inVertical)">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3" name="矩形 42"/>
          <p:cNvSpPr/>
          <p:nvPr/>
        </p:nvSpPr>
        <p:spPr>
          <a:xfrm>
            <a:off x="2800350" y="502285"/>
            <a:ext cx="7557770" cy="583565"/>
          </a:xfrm>
          <a:prstGeom prst="rect">
            <a:avLst/>
          </a:prstGeom>
        </p:spPr>
        <p:txBody>
          <a:bodyPr wrap="square">
            <a:spAutoFit/>
          </a:bodyPr>
          <a:p>
            <a:pPr algn="ctr"/>
            <a:r>
              <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rPr>
              <a:t>三、生命的意义</a:t>
            </a:r>
            <a:endPar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grpSp>
        <p:nvGrpSpPr>
          <p:cNvPr id="5" name="组合 4"/>
          <p:cNvGrpSpPr/>
          <p:nvPr/>
        </p:nvGrpSpPr>
        <p:grpSpPr>
          <a:xfrm>
            <a:off x="1299210" y="1496060"/>
            <a:ext cx="9279890" cy="4204335"/>
            <a:chOff x="-380758" y="1213367"/>
            <a:chExt cx="7281707" cy="4123571"/>
          </a:xfrm>
        </p:grpSpPr>
        <p:sp>
          <p:nvSpPr>
            <p:cNvPr id="6" name="矩形 5"/>
            <p:cNvSpPr/>
            <p:nvPr/>
          </p:nvSpPr>
          <p:spPr>
            <a:xfrm>
              <a:off x="-112191" y="1656802"/>
              <a:ext cx="4830720" cy="3409840"/>
            </a:xfrm>
            <a:prstGeom prst="rect">
              <a:avLst/>
            </a:prstGeom>
          </p:spPr>
          <p:txBody>
            <a:bodyPr wrap="square">
              <a:spAutoFit/>
            </a:bodyPr>
            <a:p>
              <a:pPr lvl="0" algn="just">
                <a:lnSpc>
                  <a:spcPct val="125000"/>
                </a:lnSpc>
                <a:spcBef>
                  <a:spcPts val="0"/>
                </a:spcBef>
                <a:spcAft>
                  <a:spcPts val="0"/>
                </a:spcAft>
              </a:pPr>
              <a:r>
                <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rPr>
                <a:t>在不同的人心中，不同的语境中，答案不尽相同，这些答案都描述了“我”的一个方面，当一个人开始向自己提问的时候，说明他已经开始探寻生命的意义了。</a:t>
              </a:r>
              <a:endPar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a:p>
              <a:pPr lvl="0" algn="just">
                <a:lnSpc>
                  <a:spcPct val="125000"/>
                </a:lnSpc>
                <a:spcBef>
                  <a:spcPts val="0"/>
                </a:spcBef>
                <a:spcAft>
                  <a:spcPts val="0"/>
                </a:spcAft>
              </a:pPr>
              <a:r>
                <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rPr>
                <a:t>认识自己，认识自己的价值，了解自己生命特殊存在的意义，能够帮助我们树立正确对待生活的态度，以积极向上的思想迎接生活中的困难，接受挑战，成长为对社会、家庭有用的人。但是有一些大学生因为对自己的认识不清，而不知道自己是谁。认识自己不仅能帮助我们了解自己，还能帮助我们寻找生命发展的方向和追求的意义。即使你读了很多书，你上了很多年学，你拥有别人没有的学历，你如果不清楚自己的未来发展方向，不明白自己的生命流向，你依然会觉得困顿。同学们，追寻生命的意义，你们开始行动了吗？</a:t>
              </a:r>
              <a:endPar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7" name="ïSlíďê"/>
            <p:cNvSpPr/>
            <p:nvPr/>
          </p:nvSpPr>
          <p:spPr>
            <a:xfrm>
              <a:off x="-380758" y="1213367"/>
              <a:ext cx="7281707" cy="4123571"/>
            </a:xfrm>
            <a:prstGeom prst="roundRect">
              <a:avLst>
                <a:gd name="adj" fmla="val 22684"/>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grpSp>
      <p:pic>
        <p:nvPicPr>
          <p:cNvPr id="25" name="图片 24"/>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7053004" y="1706223"/>
            <a:ext cx="4095750" cy="4095750"/>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arn(inVertical)">
                                      <p:cBhvr>
                                        <p:cTn id="7" dur="500"/>
                                        <p:tgtEl>
                                          <p:spTgt spid="5"/>
                                        </p:tgtEl>
                                      </p:cBhvr>
                                    </p:animEffect>
                                  </p:childTnLst>
                                </p:cTn>
                              </p:par>
                              <p:par>
                                <p:cTn id="8" presetID="16" presetClass="entr" presetSubtype="21" fill="hold" nodeType="withEffect">
                                  <p:stCondLst>
                                    <p:cond delay="0"/>
                                  </p:stCondLst>
                                  <p:childTnLst>
                                    <p:set>
                                      <p:cBhvr>
                                        <p:cTn id="9" dur="1" fill="hold">
                                          <p:stCondLst>
                                            <p:cond delay="0"/>
                                          </p:stCondLst>
                                        </p:cTn>
                                        <p:tgtEl>
                                          <p:spTgt spid="25"/>
                                        </p:tgtEl>
                                        <p:attrNameLst>
                                          <p:attrName>style.visibility</p:attrName>
                                        </p:attrNameLst>
                                      </p:cBhvr>
                                      <p:to>
                                        <p:strVal val="visible"/>
                                      </p:to>
                                    </p:set>
                                    <p:animEffect transition="in" filter="barn(inVertical)">
                                      <p:cBhvr>
                                        <p:cTn id="10"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3" name="矩形 42"/>
          <p:cNvSpPr/>
          <p:nvPr/>
        </p:nvSpPr>
        <p:spPr>
          <a:xfrm>
            <a:off x="2800350" y="502285"/>
            <a:ext cx="7557770" cy="583565"/>
          </a:xfrm>
          <a:prstGeom prst="rect">
            <a:avLst/>
          </a:prstGeom>
        </p:spPr>
        <p:txBody>
          <a:bodyPr wrap="square">
            <a:spAutoFit/>
          </a:bodyPr>
          <a:p>
            <a:pPr algn="ctr"/>
            <a:r>
              <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rPr>
              <a:t>三、生命的意义</a:t>
            </a:r>
            <a:endPar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grpSp>
        <p:nvGrpSpPr>
          <p:cNvPr id="5" name="组合 4"/>
          <p:cNvGrpSpPr/>
          <p:nvPr/>
        </p:nvGrpSpPr>
        <p:grpSpPr>
          <a:xfrm>
            <a:off x="1189990" y="1236980"/>
            <a:ext cx="9631680" cy="4703445"/>
            <a:chOff x="-380758" y="1213367"/>
            <a:chExt cx="7281707" cy="4123571"/>
          </a:xfrm>
        </p:grpSpPr>
        <p:sp>
          <p:nvSpPr>
            <p:cNvPr id="6" name="矩形 5"/>
            <p:cNvSpPr/>
            <p:nvPr/>
          </p:nvSpPr>
          <p:spPr>
            <a:xfrm>
              <a:off x="-88772" y="1213367"/>
              <a:ext cx="6698234" cy="3891422"/>
            </a:xfrm>
            <a:prstGeom prst="rect">
              <a:avLst/>
            </a:prstGeom>
          </p:spPr>
          <p:txBody>
            <a:bodyPr wrap="square">
              <a:spAutoFit/>
            </a:bodyPr>
            <a:p>
              <a:pPr lvl="0" algn="just">
                <a:lnSpc>
                  <a:spcPct val="125000"/>
                </a:lnSpc>
                <a:spcBef>
                  <a:spcPts val="0"/>
                </a:spcBef>
                <a:spcAft>
                  <a:spcPts val="0"/>
                </a:spcAft>
                <a:buClrTx/>
                <a:buSzTx/>
                <a:buFontTx/>
              </a:pPr>
              <a:r>
                <a:rPr lang="zh-CN" altLang="en-US" sz="1800" b="1" dirty="0">
                  <a:solidFill>
                    <a:schemeClr val="accent1"/>
                  </a:solidFill>
                  <a:effectLst>
                    <a:outerShdw blurRad="38100" dist="25400" dir="5400000" algn="ctr" rotWithShape="0">
                      <a:srgbClr val="6E747A">
                        <a:alpha val="43000"/>
                      </a:srgbClr>
                    </a:outerShdw>
                  </a:effectLst>
                  <a:latin typeface="思源宋体 CN" panose="02020400000000000000" pitchFamily="18" charset="-122"/>
                  <a:ea typeface="思源宋体 CN" panose="02020400000000000000" pitchFamily="18" charset="-122"/>
                  <a:sym typeface="思源宋体 CN" panose="02020400000000000000" pitchFamily="18" charset="-122"/>
                </a:rPr>
                <a:t>（二）我为什么活着</a:t>
              </a:r>
              <a:endParaRPr lang="zh-CN" altLang="en-US" sz="1800" b="1" dirty="0">
                <a:solidFill>
                  <a:schemeClr val="accent1"/>
                </a:solidFill>
                <a:effectLst>
                  <a:outerShdw blurRad="38100" dist="25400" dir="5400000" algn="ctr" rotWithShape="0">
                    <a:srgbClr val="6E747A">
                      <a:alpha val="43000"/>
                    </a:srgbClr>
                  </a:outerShdw>
                </a:effectLst>
                <a:latin typeface="思源宋体 CN" panose="02020400000000000000" pitchFamily="18" charset="-122"/>
                <a:ea typeface="思源宋体 CN" panose="02020400000000000000" pitchFamily="18" charset="-122"/>
                <a:sym typeface="思源宋体 CN" panose="02020400000000000000" pitchFamily="18" charset="-122"/>
              </a:endParaRPr>
            </a:p>
            <a:p>
              <a:pPr lvl="0" algn="just">
                <a:lnSpc>
                  <a:spcPct val="125000"/>
                </a:lnSpc>
                <a:spcBef>
                  <a:spcPts val="0"/>
                </a:spcBef>
                <a:spcAft>
                  <a:spcPts val="0"/>
                </a:spcAft>
              </a:pPr>
              <a:r>
                <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rPr>
                <a:t>在课堂上提问的时候，大家给出了不同的回答：</a:t>
              </a:r>
              <a:endPar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a:p>
              <a:pPr lvl="0" algn="just">
                <a:lnSpc>
                  <a:spcPct val="125000"/>
                </a:lnSpc>
                <a:spcBef>
                  <a:spcPts val="0"/>
                </a:spcBef>
                <a:spcAft>
                  <a:spcPts val="0"/>
                </a:spcAft>
              </a:pPr>
              <a:r>
                <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rPr>
                <a:t>——为了让家人过得更好。</a:t>
              </a:r>
              <a:endPar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a:p>
              <a:pPr lvl="0" algn="just">
                <a:lnSpc>
                  <a:spcPct val="125000"/>
                </a:lnSpc>
                <a:spcBef>
                  <a:spcPts val="0"/>
                </a:spcBef>
                <a:spcAft>
                  <a:spcPts val="0"/>
                </a:spcAft>
              </a:pPr>
              <a:r>
                <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rPr>
                <a:t>——为了找到一份合适的工作。</a:t>
              </a:r>
              <a:endPar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a:p>
              <a:pPr lvl="0" algn="just">
                <a:lnSpc>
                  <a:spcPct val="125000"/>
                </a:lnSpc>
                <a:spcBef>
                  <a:spcPts val="0"/>
                </a:spcBef>
                <a:spcAft>
                  <a:spcPts val="0"/>
                </a:spcAft>
              </a:pPr>
              <a:r>
                <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rPr>
                <a:t>——为了以后能实现我的理想。</a:t>
              </a:r>
              <a:endPar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a:p>
              <a:pPr lvl="0" algn="just">
                <a:lnSpc>
                  <a:spcPct val="125000"/>
                </a:lnSpc>
                <a:spcBef>
                  <a:spcPts val="0"/>
                </a:spcBef>
                <a:spcAft>
                  <a:spcPts val="0"/>
                </a:spcAft>
              </a:pPr>
              <a:r>
                <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rPr>
                <a:t>——想要为社会作一些贡献。</a:t>
              </a:r>
              <a:endPar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a:p>
              <a:pPr lvl="0" algn="just">
                <a:lnSpc>
                  <a:spcPct val="125000"/>
                </a:lnSpc>
                <a:spcBef>
                  <a:spcPts val="0"/>
                </a:spcBef>
                <a:spcAft>
                  <a:spcPts val="0"/>
                </a:spcAft>
              </a:pPr>
              <a:r>
                <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rPr>
                <a:t>……</a:t>
              </a:r>
              <a:endPar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a:p>
              <a:pPr lvl="0" algn="just">
                <a:lnSpc>
                  <a:spcPct val="125000"/>
                </a:lnSpc>
                <a:spcBef>
                  <a:spcPts val="0"/>
                </a:spcBef>
                <a:spcAft>
                  <a:spcPts val="0"/>
                </a:spcAft>
              </a:pPr>
              <a:r>
                <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rPr>
                <a:t>每个人生活的意义都不相同，近年来由于人类生存状态的变化、转型期社会变革和多元价值观对大学生的影响，造成不少人出现了“空茫感”，也就是不知道自己处于世界什么位置，对任何事情都漠不关心，生命也就失去了原本该具有的热情和活力。市场经济体制的建立也促使实用主义、功利主义进入大学生的视野，在这种思想的支配下，有的大学生只注重自身利益，而不顾集体和他人的利益，实用主义和功利主义相结合起来，冲击了大学生对生命意义的追寻。所以，进入大学之后，积极探寻自己的生命意义，对度过自己的大学生活和未来人生发展都有重要的意义。寻找正确的生命意义，才能达到更高的境界，让生命变得更有价值和意义。</a:t>
              </a:r>
              <a:endPar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7" name="ïSlíďê"/>
            <p:cNvSpPr/>
            <p:nvPr/>
          </p:nvSpPr>
          <p:spPr>
            <a:xfrm>
              <a:off x="-380758" y="1213367"/>
              <a:ext cx="7281707" cy="4123571"/>
            </a:xfrm>
            <a:prstGeom prst="roundRect">
              <a:avLst>
                <a:gd name="adj" fmla="val 22684"/>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grpSp>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arn(inVertical)">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3" name="矩形 42"/>
          <p:cNvSpPr/>
          <p:nvPr/>
        </p:nvSpPr>
        <p:spPr>
          <a:xfrm>
            <a:off x="2800350" y="502285"/>
            <a:ext cx="7557770" cy="583565"/>
          </a:xfrm>
          <a:prstGeom prst="rect">
            <a:avLst/>
          </a:prstGeom>
        </p:spPr>
        <p:txBody>
          <a:bodyPr wrap="square">
            <a:spAutoFit/>
          </a:bodyPr>
          <a:p>
            <a:pPr algn="ctr"/>
            <a:r>
              <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rPr>
              <a:t>三、生命的意义</a:t>
            </a:r>
            <a:endPar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sp>
        <p:nvSpPr>
          <p:cNvPr id="6" name="矩形 5"/>
          <p:cNvSpPr/>
          <p:nvPr/>
        </p:nvSpPr>
        <p:spPr>
          <a:xfrm>
            <a:off x="1403985" y="988695"/>
            <a:ext cx="8860155" cy="506730"/>
          </a:xfrm>
          <a:prstGeom prst="rect">
            <a:avLst/>
          </a:prstGeom>
        </p:spPr>
        <p:txBody>
          <a:bodyPr wrap="square">
            <a:spAutoFit/>
          </a:bodyPr>
          <a:p>
            <a:pPr lvl="0" algn="just">
              <a:lnSpc>
                <a:spcPct val="150000"/>
              </a:lnSpc>
              <a:spcBef>
                <a:spcPts val="0"/>
              </a:spcBef>
              <a:spcAft>
                <a:spcPts val="0"/>
              </a:spcAft>
            </a:pPr>
            <a:r>
              <a:rPr lang="zh-CN" altLang="en-US" b="1" dirty="0">
                <a:solidFill>
                  <a:schemeClr val="accent1"/>
                </a:solidFill>
                <a:effectLst>
                  <a:outerShdw blurRad="38100" dist="25400" dir="5400000" algn="ctr" rotWithShape="0">
                    <a:srgbClr val="6E747A">
                      <a:alpha val="43000"/>
                    </a:srgbClr>
                  </a:outerShdw>
                </a:effectLst>
                <a:latin typeface="思源宋体 CN" panose="02020400000000000000" pitchFamily="18" charset="-122"/>
                <a:ea typeface="思源宋体 CN" panose="02020400000000000000" pitchFamily="18" charset="-122"/>
                <a:sym typeface="思源宋体 CN" panose="02020400000000000000" pitchFamily="18" charset="-122"/>
              </a:rPr>
              <a:t>（三）我该怎样活着</a:t>
            </a:r>
            <a:endPar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86" name="文本框 7"/>
          <p:cNvSpPr txBox="1">
            <a:spLocks noChangeArrowheads="1"/>
          </p:cNvSpPr>
          <p:nvPr/>
        </p:nvSpPr>
        <p:spPr bwMode="auto">
          <a:xfrm>
            <a:off x="2170430" y="4088765"/>
            <a:ext cx="2920365" cy="3295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anose="020B0606020202030204" pitchFamily="34" charset="0"/>
                <a:ea typeface="微软雅黑" panose="020B0503020204020204" charset="-122"/>
              </a:defRPr>
            </a:lvl1pPr>
            <a:lvl2pPr>
              <a:defRPr sz="2800">
                <a:solidFill>
                  <a:schemeClr val="tx1"/>
                </a:solidFill>
                <a:latin typeface="Arial Narrow" panose="020B0606020202030204" pitchFamily="34" charset="0"/>
                <a:ea typeface="微软雅黑" panose="020B0503020204020204" charset="-122"/>
              </a:defRPr>
            </a:lvl2pPr>
            <a:lvl3pPr>
              <a:defRPr sz="2400">
                <a:solidFill>
                  <a:schemeClr val="tx1"/>
                </a:solidFill>
                <a:latin typeface="Arial Narrow" panose="020B0606020202030204" pitchFamily="34" charset="0"/>
                <a:ea typeface="微软雅黑" panose="020B0503020204020204" charset="-122"/>
              </a:defRPr>
            </a:lvl3pPr>
            <a:lvl4pPr>
              <a:defRPr sz="2000">
                <a:solidFill>
                  <a:schemeClr val="tx1"/>
                </a:solidFill>
                <a:latin typeface="Arial Narrow" panose="020B0606020202030204" pitchFamily="34" charset="0"/>
                <a:ea typeface="微软雅黑" panose="020B0503020204020204" charset="-122"/>
              </a:defRPr>
            </a:lvl4pPr>
            <a:lvl5pPr>
              <a:defRPr sz="2000">
                <a:solidFill>
                  <a:schemeClr val="tx1"/>
                </a:solidFill>
                <a:latin typeface="Arial Narrow" panose="020B0606020202030204" pitchFamily="34" charset="0"/>
                <a:ea typeface="微软雅黑" panose="020B0503020204020204" charset="-122"/>
              </a:defRPr>
            </a:lvl5pPr>
            <a:lvl6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charset="-122"/>
              </a:defRPr>
            </a:lvl6pPr>
            <a:lvl7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charset="-122"/>
              </a:defRPr>
            </a:lvl7pPr>
            <a:lvl8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charset="-122"/>
              </a:defRPr>
            </a:lvl8pPr>
            <a:lvl9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charset="-122"/>
              </a:defRPr>
            </a:lvl9pPr>
          </a:lstStyle>
          <a:p>
            <a:pPr eaLnBrk="1" hangingPunct="1"/>
            <a:r>
              <a:rPr lang="en-US" altLang="zh-CN" sz="2000" dirty="0">
                <a:solidFill>
                  <a:schemeClr val="accent1">
                    <a:lumMod val="75000"/>
                  </a:schemeClr>
                </a:solidFill>
                <a:latin typeface="+mn-lt"/>
                <a:ea typeface="+mn-ea"/>
                <a:cs typeface="+mn-ea"/>
                <a:sym typeface="+mn-lt"/>
              </a:rPr>
              <a:t>2.</a:t>
            </a:r>
            <a:r>
              <a:rPr lang="zh-CN" altLang="en-US" sz="2000" dirty="0">
                <a:solidFill>
                  <a:schemeClr val="accent1">
                    <a:lumMod val="75000"/>
                  </a:schemeClr>
                </a:solidFill>
                <a:latin typeface="+mn-lt"/>
                <a:ea typeface="+mn-ea"/>
                <a:cs typeface="+mn-ea"/>
                <a:sym typeface="+mn-lt"/>
              </a:rPr>
              <a:t>树立正确的目标</a:t>
            </a:r>
            <a:endParaRPr lang="zh-CN" altLang="en-US" sz="2000" dirty="0">
              <a:solidFill>
                <a:schemeClr val="accent1">
                  <a:lumMod val="75000"/>
                </a:schemeClr>
              </a:solidFill>
              <a:latin typeface="+mn-lt"/>
              <a:ea typeface="+mn-ea"/>
              <a:cs typeface="+mn-ea"/>
              <a:sym typeface="+mn-lt"/>
            </a:endParaRPr>
          </a:p>
        </p:txBody>
      </p:sp>
      <p:grpSp>
        <p:nvGrpSpPr>
          <p:cNvPr id="2" name="千图设计师MC：ID 29795607库_组合 1"/>
          <p:cNvGrpSpPr/>
          <p:nvPr>
            <p:custDataLst>
              <p:tags r:id="rId1"/>
            </p:custDataLst>
          </p:nvPr>
        </p:nvGrpSpPr>
        <p:grpSpPr>
          <a:xfrm>
            <a:off x="4681220" y="2059940"/>
            <a:ext cx="3044825" cy="3350895"/>
            <a:chOff x="3868505" y="1785927"/>
            <a:chExt cx="4454991" cy="3867584"/>
          </a:xfrm>
        </p:grpSpPr>
        <p:grpSp>
          <p:nvGrpSpPr>
            <p:cNvPr id="16" name="Group 2"/>
            <p:cNvGrpSpPr/>
            <p:nvPr/>
          </p:nvGrpSpPr>
          <p:grpSpPr>
            <a:xfrm>
              <a:off x="6087647" y="3717179"/>
              <a:ext cx="2235849" cy="1936332"/>
              <a:chOff x="6087647" y="3717179"/>
              <a:chExt cx="2235849" cy="1936332"/>
            </a:xfrm>
          </p:grpSpPr>
          <p:sp>
            <p:nvSpPr>
              <p:cNvPr id="27" name="Freeform: Shape 13"/>
              <p:cNvSpPr/>
              <p:nvPr/>
            </p:nvSpPr>
            <p:spPr>
              <a:xfrm>
                <a:off x="6087647" y="3717179"/>
                <a:ext cx="2235849" cy="1936332"/>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10800" y="0"/>
                    </a:lnTo>
                    <a:lnTo>
                      <a:pt x="21600" y="21600"/>
                    </a:lnTo>
                    <a:cubicBezTo>
                      <a:pt x="21600" y="21600"/>
                      <a:pt x="0" y="21600"/>
                      <a:pt x="0" y="21600"/>
                    </a:cubicBezTo>
                    <a:close/>
                  </a:path>
                </a:pathLst>
              </a:custGeom>
              <a:solidFill>
                <a:schemeClr val="accent5">
                  <a:lumMod val="40000"/>
                  <a:lumOff val="60000"/>
                </a:schemeClr>
              </a:solidFill>
              <a:ln w="12700">
                <a:miter lim="400000"/>
              </a:ln>
            </p:spPr>
            <p:txBody>
              <a:bodyPr anchor="ctr"/>
              <a:lstStyle/>
              <a:p>
                <a:pPr algn="ctr">
                  <a:lnSpc>
                    <a:spcPct val="140000"/>
                  </a:lnSpc>
                </a:pPr>
                <a:endParaRPr>
                  <a:latin typeface="Noto Sans S Chinese Regular" panose="020B0500000000000000" pitchFamily="34" charset="-122"/>
                  <a:ea typeface="Noto Sans S Chinese Regular" panose="020B0500000000000000" pitchFamily="34" charset="-122"/>
                </a:endParaRPr>
              </a:p>
            </p:txBody>
          </p:sp>
          <p:sp>
            <p:nvSpPr>
              <p:cNvPr id="28" name="Freeform: Shape 14"/>
              <p:cNvSpPr/>
              <p:nvPr/>
            </p:nvSpPr>
            <p:spPr>
              <a:xfrm>
                <a:off x="7016738" y="4730065"/>
                <a:ext cx="467333" cy="473462"/>
              </a:xfrm>
              <a:custGeom>
                <a:avLst/>
                <a:gdLst/>
                <a:ahLst/>
                <a:cxnLst>
                  <a:cxn ang="0">
                    <a:pos x="wd2" y="hd2"/>
                  </a:cxn>
                  <a:cxn ang="5400000">
                    <a:pos x="wd2" y="hd2"/>
                  </a:cxn>
                  <a:cxn ang="10800000">
                    <a:pos x="wd2" y="hd2"/>
                  </a:cxn>
                  <a:cxn ang="16200000">
                    <a:pos x="wd2" y="hd2"/>
                  </a:cxn>
                </a:cxnLst>
                <a:rect l="0" t="0" r="r" b="b"/>
                <a:pathLst>
                  <a:path w="21600" h="21600" extrusionOk="0">
                    <a:moveTo>
                      <a:pt x="11679" y="19547"/>
                    </a:moveTo>
                    <a:lnTo>
                      <a:pt x="11679" y="14693"/>
                    </a:lnTo>
                    <a:lnTo>
                      <a:pt x="9921" y="14693"/>
                    </a:lnTo>
                    <a:lnTo>
                      <a:pt x="9921" y="19547"/>
                    </a:lnTo>
                    <a:cubicBezTo>
                      <a:pt x="5768" y="19134"/>
                      <a:pt x="2465" y="15832"/>
                      <a:pt x="2052" y="11679"/>
                    </a:cubicBezTo>
                    <a:lnTo>
                      <a:pt x="6907" y="11679"/>
                    </a:lnTo>
                    <a:lnTo>
                      <a:pt x="6907" y="9921"/>
                    </a:lnTo>
                    <a:lnTo>
                      <a:pt x="2052" y="9921"/>
                    </a:lnTo>
                    <a:cubicBezTo>
                      <a:pt x="2465" y="5768"/>
                      <a:pt x="5768" y="2466"/>
                      <a:pt x="9921" y="2054"/>
                    </a:cubicBezTo>
                    <a:lnTo>
                      <a:pt x="9921" y="6907"/>
                    </a:lnTo>
                    <a:lnTo>
                      <a:pt x="11679" y="6907"/>
                    </a:lnTo>
                    <a:lnTo>
                      <a:pt x="11679" y="2054"/>
                    </a:lnTo>
                    <a:cubicBezTo>
                      <a:pt x="15832" y="2466"/>
                      <a:pt x="19135" y="5768"/>
                      <a:pt x="19548" y="9921"/>
                    </a:cubicBezTo>
                    <a:lnTo>
                      <a:pt x="14693" y="9921"/>
                    </a:lnTo>
                    <a:lnTo>
                      <a:pt x="14693" y="11679"/>
                    </a:lnTo>
                    <a:lnTo>
                      <a:pt x="19548" y="11679"/>
                    </a:lnTo>
                    <a:cubicBezTo>
                      <a:pt x="19135" y="15832"/>
                      <a:pt x="15832" y="19134"/>
                      <a:pt x="11679" y="19547"/>
                    </a:cubicBezTo>
                    <a:close/>
                    <a:moveTo>
                      <a:pt x="10799" y="0"/>
                    </a:moveTo>
                    <a:cubicBezTo>
                      <a:pt x="4835" y="0"/>
                      <a:pt x="0" y="4836"/>
                      <a:pt x="0" y="10800"/>
                    </a:cubicBezTo>
                    <a:cubicBezTo>
                      <a:pt x="0" y="16765"/>
                      <a:pt x="4835" y="21600"/>
                      <a:pt x="10799" y="21600"/>
                    </a:cubicBezTo>
                    <a:cubicBezTo>
                      <a:pt x="16765" y="21600"/>
                      <a:pt x="21600" y="16765"/>
                      <a:pt x="21600" y="10800"/>
                    </a:cubicBezTo>
                    <a:cubicBezTo>
                      <a:pt x="21600" y="4836"/>
                      <a:pt x="16765" y="0"/>
                      <a:pt x="10799" y="0"/>
                    </a:cubicBezTo>
                    <a:close/>
                  </a:path>
                </a:pathLst>
              </a:custGeom>
              <a:solidFill>
                <a:srgbClr val="FFFFFF"/>
              </a:solidFill>
              <a:ln w="12700">
                <a:miter lim="400000"/>
              </a:ln>
            </p:spPr>
            <p:txBody>
              <a:bodyPr anchor="ctr"/>
              <a:lstStyle/>
              <a:p>
                <a:pPr algn="ctr">
                  <a:lnSpc>
                    <a:spcPct val="140000"/>
                  </a:lnSpc>
                </a:pPr>
                <a:endParaRPr>
                  <a:latin typeface="Noto Sans S Chinese Regular" panose="020B0500000000000000" pitchFamily="34" charset="-122"/>
                  <a:ea typeface="Noto Sans S Chinese Regular" panose="020B0500000000000000" pitchFamily="34" charset="-122"/>
                </a:endParaRPr>
              </a:p>
            </p:txBody>
          </p:sp>
        </p:grpSp>
        <p:grpSp>
          <p:nvGrpSpPr>
            <p:cNvPr id="17" name="Group 3"/>
            <p:cNvGrpSpPr/>
            <p:nvPr/>
          </p:nvGrpSpPr>
          <p:grpSpPr>
            <a:xfrm>
              <a:off x="3868505" y="3717179"/>
              <a:ext cx="2235849" cy="1936332"/>
              <a:chOff x="3868505" y="3717179"/>
              <a:chExt cx="2235849" cy="1936332"/>
            </a:xfrm>
          </p:grpSpPr>
          <p:sp>
            <p:nvSpPr>
              <p:cNvPr id="25" name="Freeform: Shape 11"/>
              <p:cNvSpPr/>
              <p:nvPr/>
            </p:nvSpPr>
            <p:spPr>
              <a:xfrm>
                <a:off x="3868505" y="3717179"/>
                <a:ext cx="2235849" cy="1936332"/>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10800" y="0"/>
                    </a:lnTo>
                    <a:lnTo>
                      <a:pt x="21600" y="21600"/>
                    </a:lnTo>
                    <a:cubicBezTo>
                      <a:pt x="21600" y="21600"/>
                      <a:pt x="0" y="21600"/>
                      <a:pt x="0" y="21600"/>
                    </a:cubicBezTo>
                    <a:close/>
                  </a:path>
                </a:pathLst>
              </a:custGeom>
              <a:solidFill>
                <a:schemeClr val="accent5">
                  <a:lumMod val="40000"/>
                  <a:lumOff val="60000"/>
                </a:schemeClr>
              </a:solidFill>
              <a:ln w="12700">
                <a:miter lim="400000"/>
              </a:ln>
            </p:spPr>
            <p:txBody>
              <a:bodyPr anchor="ctr"/>
              <a:lstStyle/>
              <a:p>
                <a:pPr algn="ctr">
                  <a:lnSpc>
                    <a:spcPct val="140000"/>
                  </a:lnSpc>
                </a:pPr>
                <a:endParaRPr>
                  <a:latin typeface="Noto Sans S Chinese Regular" panose="020B0500000000000000" pitchFamily="34" charset="-122"/>
                  <a:ea typeface="Noto Sans S Chinese Regular" panose="020B0500000000000000" pitchFamily="34" charset="-122"/>
                </a:endParaRPr>
              </a:p>
            </p:txBody>
          </p:sp>
          <p:sp>
            <p:nvSpPr>
              <p:cNvPr id="26" name="Freeform: Shape 12"/>
              <p:cNvSpPr/>
              <p:nvPr/>
            </p:nvSpPr>
            <p:spPr>
              <a:xfrm>
                <a:off x="4706545" y="4729332"/>
                <a:ext cx="477553" cy="474928"/>
              </a:xfrm>
              <a:custGeom>
                <a:avLst/>
                <a:gdLst/>
                <a:ahLst/>
                <a:cxnLst>
                  <a:cxn ang="0">
                    <a:pos x="wd2" y="hd2"/>
                  </a:cxn>
                  <a:cxn ang="5400000">
                    <a:pos x="wd2" y="hd2"/>
                  </a:cxn>
                  <a:cxn ang="10800000">
                    <a:pos x="wd2" y="hd2"/>
                  </a:cxn>
                  <a:cxn ang="16200000">
                    <a:pos x="wd2" y="hd2"/>
                  </a:cxn>
                </a:cxnLst>
                <a:rect l="0" t="0" r="r" b="b"/>
                <a:pathLst>
                  <a:path w="21600" h="21600" extrusionOk="0">
                    <a:moveTo>
                      <a:pt x="18143" y="10800"/>
                    </a:moveTo>
                    <a:cubicBezTo>
                      <a:pt x="17065" y="10800"/>
                      <a:pt x="16800" y="11898"/>
                      <a:pt x="16709" y="12419"/>
                    </a:cubicBezTo>
                    <a:cubicBezTo>
                      <a:pt x="16115" y="15817"/>
                      <a:pt x="13696" y="18359"/>
                      <a:pt x="10800" y="18359"/>
                    </a:cubicBezTo>
                    <a:cubicBezTo>
                      <a:pt x="9130" y="18359"/>
                      <a:pt x="7618" y="17514"/>
                      <a:pt x="6524" y="16146"/>
                    </a:cubicBezTo>
                    <a:cubicBezTo>
                      <a:pt x="6018" y="15513"/>
                      <a:pt x="5198" y="15513"/>
                      <a:pt x="4691" y="16146"/>
                    </a:cubicBezTo>
                    <a:cubicBezTo>
                      <a:pt x="4185" y="16779"/>
                      <a:pt x="4185" y="17804"/>
                      <a:pt x="4691" y="18437"/>
                    </a:cubicBezTo>
                    <a:cubicBezTo>
                      <a:pt x="6255" y="20391"/>
                      <a:pt x="8415" y="21600"/>
                      <a:pt x="10800" y="21600"/>
                    </a:cubicBezTo>
                    <a:cubicBezTo>
                      <a:pt x="14669" y="21600"/>
                      <a:pt x="17943" y="18421"/>
                      <a:pt x="19043" y="14039"/>
                    </a:cubicBezTo>
                    <a:lnTo>
                      <a:pt x="21600" y="14039"/>
                    </a:lnTo>
                    <a:lnTo>
                      <a:pt x="21600" y="10800"/>
                    </a:lnTo>
                    <a:cubicBezTo>
                      <a:pt x="21600" y="10800"/>
                      <a:pt x="18143" y="10800"/>
                      <a:pt x="18143" y="10800"/>
                    </a:cubicBezTo>
                    <a:close/>
                    <a:moveTo>
                      <a:pt x="4891" y="9180"/>
                    </a:moveTo>
                    <a:cubicBezTo>
                      <a:pt x="5484" y="5783"/>
                      <a:pt x="7904" y="3240"/>
                      <a:pt x="10800" y="3240"/>
                    </a:cubicBezTo>
                    <a:cubicBezTo>
                      <a:pt x="12470" y="3240"/>
                      <a:pt x="13982" y="4086"/>
                      <a:pt x="15076" y="5454"/>
                    </a:cubicBezTo>
                    <a:cubicBezTo>
                      <a:pt x="15582" y="6086"/>
                      <a:pt x="16404" y="6086"/>
                      <a:pt x="16909" y="5454"/>
                    </a:cubicBezTo>
                    <a:cubicBezTo>
                      <a:pt x="17415" y="4821"/>
                      <a:pt x="17415" y="3796"/>
                      <a:pt x="16909" y="3163"/>
                    </a:cubicBezTo>
                    <a:cubicBezTo>
                      <a:pt x="15346" y="1209"/>
                      <a:pt x="13186" y="0"/>
                      <a:pt x="10800" y="0"/>
                    </a:cubicBezTo>
                    <a:cubicBezTo>
                      <a:pt x="6931" y="0"/>
                      <a:pt x="3658" y="3178"/>
                      <a:pt x="2557" y="7560"/>
                    </a:cubicBezTo>
                    <a:lnTo>
                      <a:pt x="0" y="7560"/>
                    </a:lnTo>
                    <a:lnTo>
                      <a:pt x="0" y="10800"/>
                    </a:lnTo>
                    <a:lnTo>
                      <a:pt x="3457" y="10800"/>
                    </a:lnTo>
                    <a:cubicBezTo>
                      <a:pt x="4535" y="10800"/>
                      <a:pt x="4800" y="9702"/>
                      <a:pt x="4891" y="9180"/>
                    </a:cubicBezTo>
                    <a:close/>
                    <a:moveTo>
                      <a:pt x="7343" y="10800"/>
                    </a:moveTo>
                    <a:cubicBezTo>
                      <a:pt x="7343" y="13185"/>
                      <a:pt x="8891" y="15120"/>
                      <a:pt x="10800" y="15120"/>
                    </a:cubicBezTo>
                    <a:cubicBezTo>
                      <a:pt x="12709" y="15120"/>
                      <a:pt x="14255" y="13185"/>
                      <a:pt x="14255" y="10800"/>
                    </a:cubicBezTo>
                    <a:cubicBezTo>
                      <a:pt x="14255" y="8415"/>
                      <a:pt x="12709" y="6480"/>
                      <a:pt x="10800" y="6480"/>
                    </a:cubicBezTo>
                    <a:cubicBezTo>
                      <a:pt x="8891" y="6480"/>
                      <a:pt x="7343" y="8415"/>
                      <a:pt x="7343" y="10800"/>
                    </a:cubicBezTo>
                    <a:close/>
                  </a:path>
                </a:pathLst>
              </a:custGeom>
              <a:solidFill>
                <a:srgbClr val="FFFFFF"/>
              </a:solidFill>
              <a:ln w="12700">
                <a:miter lim="400000"/>
              </a:ln>
            </p:spPr>
            <p:txBody>
              <a:bodyPr anchor="ctr"/>
              <a:lstStyle/>
              <a:p>
                <a:pPr algn="ctr">
                  <a:lnSpc>
                    <a:spcPct val="140000"/>
                  </a:lnSpc>
                </a:pPr>
                <a:endParaRPr>
                  <a:latin typeface="Noto Sans S Chinese Regular" panose="020B0500000000000000" pitchFamily="34" charset="-122"/>
                  <a:ea typeface="Noto Sans S Chinese Regular" panose="020B0500000000000000" pitchFamily="34" charset="-122"/>
                </a:endParaRPr>
              </a:p>
            </p:txBody>
          </p:sp>
        </p:grpSp>
        <p:grpSp>
          <p:nvGrpSpPr>
            <p:cNvPr id="18" name="Group 4"/>
            <p:cNvGrpSpPr/>
            <p:nvPr/>
          </p:nvGrpSpPr>
          <p:grpSpPr>
            <a:xfrm>
              <a:off x="4981814" y="1785927"/>
              <a:ext cx="2235860" cy="1936332"/>
              <a:chOff x="4981814" y="1785927"/>
              <a:chExt cx="2235860" cy="1936332"/>
            </a:xfrm>
          </p:grpSpPr>
          <p:sp>
            <p:nvSpPr>
              <p:cNvPr id="23" name="Freeform: Shape 9"/>
              <p:cNvSpPr/>
              <p:nvPr/>
            </p:nvSpPr>
            <p:spPr>
              <a:xfrm>
                <a:off x="4981814" y="1785927"/>
                <a:ext cx="2235860" cy="1936332"/>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10800" y="0"/>
                    </a:lnTo>
                    <a:lnTo>
                      <a:pt x="21600" y="21600"/>
                    </a:lnTo>
                    <a:cubicBezTo>
                      <a:pt x="21600" y="21600"/>
                      <a:pt x="0" y="21600"/>
                      <a:pt x="0" y="21600"/>
                    </a:cubicBezTo>
                    <a:close/>
                  </a:path>
                </a:pathLst>
              </a:custGeom>
              <a:solidFill>
                <a:srgbClr val="2681C0"/>
              </a:solidFill>
              <a:ln w="12700">
                <a:miter lim="400000"/>
              </a:ln>
            </p:spPr>
            <p:txBody>
              <a:bodyPr anchor="ctr"/>
              <a:lstStyle/>
              <a:p>
                <a:pPr algn="ctr">
                  <a:lnSpc>
                    <a:spcPct val="140000"/>
                  </a:lnSpc>
                </a:pPr>
                <a:endParaRPr>
                  <a:latin typeface="Noto Sans S Chinese Regular" panose="020B0500000000000000" pitchFamily="34" charset="-122"/>
                  <a:ea typeface="Noto Sans S Chinese Regular" panose="020B0500000000000000" pitchFamily="34" charset="-122"/>
                </a:endParaRPr>
              </a:p>
            </p:txBody>
          </p:sp>
          <p:sp>
            <p:nvSpPr>
              <p:cNvPr id="24" name="Freeform: Shape 10"/>
              <p:cNvSpPr/>
              <p:nvPr/>
            </p:nvSpPr>
            <p:spPr>
              <a:xfrm>
                <a:off x="5938778" y="2696205"/>
                <a:ext cx="297309" cy="353997"/>
              </a:xfrm>
              <a:custGeom>
                <a:avLst/>
                <a:gdLst/>
                <a:ahLst/>
                <a:cxnLst>
                  <a:cxn ang="0">
                    <a:pos x="wd2" y="hd2"/>
                  </a:cxn>
                  <a:cxn ang="5400000">
                    <a:pos x="wd2" y="hd2"/>
                  </a:cxn>
                  <a:cxn ang="10800000">
                    <a:pos x="wd2" y="hd2"/>
                  </a:cxn>
                  <a:cxn ang="16200000">
                    <a:pos x="wd2" y="hd2"/>
                  </a:cxn>
                </a:cxnLst>
                <a:rect l="0" t="0" r="r" b="b"/>
                <a:pathLst>
                  <a:path w="21521" h="21600" extrusionOk="0">
                    <a:moveTo>
                      <a:pt x="19804" y="3778"/>
                    </a:moveTo>
                    <a:cubicBezTo>
                      <a:pt x="19685" y="3187"/>
                      <a:pt x="19099" y="2699"/>
                      <a:pt x="18503" y="2699"/>
                    </a:cubicBezTo>
                    <a:lnTo>
                      <a:pt x="11171" y="2699"/>
                    </a:lnTo>
                    <a:cubicBezTo>
                      <a:pt x="10573" y="2699"/>
                      <a:pt x="9740" y="2270"/>
                      <a:pt x="9318" y="1746"/>
                    </a:cubicBezTo>
                    <a:lnTo>
                      <a:pt x="8676" y="953"/>
                    </a:lnTo>
                    <a:cubicBezTo>
                      <a:pt x="8254" y="429"/>
                      <a:pt x="7421" y="0"/>
                      <a:pt x="6825" y="0"/>
                    </a:cubicBezTo>
                    <a:lnTo>
                      <a:pt x="3321" y="0"/>
                    </a:lnTo>
                    <a:cubicBezTo>
                      <a:pt x="2724" y="0"/>
                      <a:pt x="2182" y="602"/>
                      <a:pt x="2117" y="1340"/>
                    </a:cubicBezTo>
                    <a:lnTo>
                      <a:pt x="1803" y="4858"/>
                    </a:lnTo>
                    <a:lnTo>
                      <a:pt x="20021" y="4858"/>
                    </a:lnTo>
                    <a:cubicBezTo>
                      <a:pt x="20021" y="4858"/>
                      <a:pt x="19804" y="3778"/>
                      <a:pt x="19804" y="3778"/>
                    </a:cubicBezTo>
                    <a:close/>
                    <a:moveTo>
                      <a:pt x="20521" y="6750"/>
                    </a:moveTo>
                    <a:lnTo>
                      <a:pt x="1000" y="6750"/>
                    </a:lnTo>
                    <a:cubicBezTo>
                      <a:pt x="11" y="6750"/>
                      <a:pt x="-40" y="7355"/>
                      <a:pt x="14" y="8093"/>
                    </a:cubicBezTo>
                    <a:lnTo>
                      <a:pt x="902" y="20257"/>
                    </a:lnTo>
                    <a:cubicBezTo>
                      <a:pt x="956" y="20995"/>
                      <a:pt x="1096" y="21600"/>
                      <a:pt x="2085" y="21600"/>
                    </a:cubicBezTo>
                    <a:lnTo>
                      <a:pt x="19436" y="21600"/>
                    </a:lnTo>
                    <a:cubicBezTo>
                      <a:pt x="20444" y="21600"/>
                      <a:pt x="20565" y="20995"/>
                      <a:pt x="20618" y="20257"/>
                    </a:cubicBezTo>
                    <a:lnTo>
                      <a:pt x="21507" y="8093"/>
                    </a:lnTo>
                    <a:cubicBezTo>
                      <a:pt x="21560" y="7355"/>
                      <a:pt x="21511" y="6750"/>
                      <a:pt x="20521" y="6750"/>
                    </a:cubicBezTo>
                    <a:close/>
                  </a:path>
                </a:pathLst>
              </a:custGeom>
              <a:solidFill>
                <a:srgbClr val="FFFFFF"/>
              </a:solidFill>
              <a:ln w="12700">
                <a:miter lim="400000"/>
              </a:ln>
            </p:spPr>
            <p:txBody>
              <a:bodyPr anchor="ctr"/>
              <a:lstStyle/>
              <a:p>
                <a:pPr algn="ctr">
                  <a:lnSpc>
                    <a:spcPct val="140000"/>
                  </a:lnSpc>
                </a:pPr>
                <a:endParaRPr>
                  <a:latin typeface="Noto Sans S Chinese Regular" panose="020B0500000000000000" pitchFamily="34" charset="-122"/>
                  <a:ea typeface="Noto Sans S Chinese Regular" panose="020B0500000000000000" pitchFamily="34" charset="-122"/>
                </a:endParaRPr>
              </a:p>
            </p:txBody>
          </p:sp>
        </p:grpSp>
        <p:sp>
          <p:nvSpPr>
            <p:cNvPr id="19" name="Freeform: Shape 5"/>
            <p:cNvSpPr/>
            <p:nvPr/>
          </p:nvSpPr>
          <p:spPr>
            <a:xfrm>
              <a:off x="5795123" y="4127531"/>
              <a:ext cx="601756" cy="601756"/>
            </a:xfrm>
            <a:custGeom>
              <a:avLst/>
              <a:gdLst/>
              <a:ahLst/>
              <a:cxnLst>
                <a:cxn ang="0">
                  <a:pos x="wd2" y="hd2"/>
                </a:cxn>
                <a:cxn ang="5400000">
                  <a:pos x="wd2" y="hd2"/>
                </a:cxn>
                <a:cxn ang="10800000">
                  <a:pos x="wd2" y="hd2"/>
                </a:cxn>
                <a:cxn ang="16200000">
                  <a:pos x="wd2" y="hd2"/>
                </a:cxn>
              </a:cxnLst>
              <a:rect l="0" t="0" r="r" b="b"/>
              <a:pathLst>
                <a:path w="21600" h="21600" extrusionOk="0">
                  <a:moveTo>
                    <a:pt x="7856" y="13527"/>
                  </a:moveTo>
                  <a:lnTo>
                    <a:pt x="21138" y="9731"/>
                  </a:lnTo>
                  <a:cubicBezTo>
                    <a:pt x="21392" y="9659"/>
                    <a:pt x="21600" y="9385"/>
                    <a:pt x="21600" y="9120"/>
                  </a:cubicBezTo>
                  <a:lnTo>
                    <a:pt x="21600" y="2520"/>
                  </a:lnTo>
                  <a:lnTo>
                    <a:pt x="4680" y="2520"/>
                  </a:lnTo>
                  <a:lnTo>
                    <a:pt x="4680" y="481"/>
                  </a:lnTo>
                  <a:cubicBezTo>
                    <a:pt x="4680" y="217"/>
                    <a:pt x="4465" y="0"/>
                    <a:pt x="4200" y="0"/>
                  </a:cubicBezTo>
                  <a:lnTo>
                    <a:pt x="480" y="0"/>
                  </a:lnTo>
                  <a:cubicBezTo>
                    <a:pt x="217" y="0"/>
                    <a:pt x="0" y="217"/>
                    <a:pt x="0" y="481"/>
                  </a:cubicBezTo>
                  <a:lnTo>
                    <a:pt x="0" y="2400"/>
                  </a:lnTo>
                  <a:lnTo>
                    <a:pt x="2332" y="2400"/>
                  </a:lnTo>
                  <a:lnTo>
                    <a:pt x="4693" y="13269"/>
                  </a:lnTo>
                  <a:lnTo>
                    <a:pt x="4920" y="14400"/>
                  </a:lnTo>
                  <a:lnTo>
                    <a:pt x="4920" y="16200"/>
                  </a:lnTo>
                  <a:cubicBezTo>
                    <a:pt x="4920" y="16463"/>
                    <a:pt x="5137" y="16680"/>
                    <a:pt x="5400" y="16680"/>
                  </a:cubicBezTo>
                  <a:lnTo>
                    <a:pt x="6001" y="16680"/>
                  </a:lnTo>
                  <a:lnTo>
                    <a:pt x="17999" y="16680"/>
                  </a:lnTo>
                  <a:lnTo>
                    <a:pt x="21119" y="16680"/>
                  </a:lnTo>
                  <a:cubicBezTo>
                    <a:pt x="21383" y="16680"/>
                    <a:pt x="21600" y="16463"/>
                    <a:pt x="21600" y="16200"/>
                  </a:cubicBezTo>
                  <a:lnTo>
                    <a:pt x="21600" y="14400"/>
                  </a:lnTo>
                  <a:lnTo>
                    <a:pt x="8103" y="14400"/>
                  </a:lnTo>
                  <a:cubicBezTo>
                    <a:pt x="6723" y="14400"/>
                    <a:pt x="6694" y="13860"/>
                    <a:pt x="7856" y="13527"/>
                  </a:cubicBezTo>
                  <a:close/>
                  <a:moveTo>
                    <a:pt x="15599" y="19200"/>
                  </a:moveTo>
                  <a:cubicBezTo>
                    <a:pt x="15599" y="20525"/>
                    <a:pt x="16674" y="21600"/>
                    <a:pt x="17999" y="21600"/>
                  </a:cubicBezTo>
                  <a:cubicBezTo>
                    <a:pt x="19326" y="21600"/>
                    <a:pt x="20399" y="20525"/>
                    <a:pt x="20399" y="19200"/>
                  </a:cubicBezTo>
                  <a:cubicBezTo>
                    <a:pt x="20399" y="17874"/>
                    <a:pt x="19326" y="16800"/>
                    <a:pt x="17999" y="16800"/>
                  </a:cubicBezTo>
                  <a:cubicBezTo>
                    <a:pt x="16674" y="16800"/>
                    <a:pt x="15599" y="17874"/>
                    <a:pt x="15599" y="19200"/>
                  </a:cubicBezTo>
                  <a:close/>
                  <a:moveTo>
                    <a:pt x="3599" y="19200"/>
                  </a:moveTo>
                  <a:cubicBezTo>
                    <a:pt x="3599" y="20525"/>
                    <a:pt x="4674" y="21600"/>
                    <a:pt x="6001" y="21600"/>
                  </a:cubicBezTo>
                  <a:cubicBezTo>
                    <a:pt x="7326" y="21600"/>
                    <a:pt x="8399" y="20525"/>
                    <a:pt x="8399" y="19200"/>
                  </a:cubicBezTo>
                  <a:cubicBezTo>
                    <a:pt x="8399" y="17874"/>
                    <a:pt x="7326" y="16800"/>
                    <a:pt x="6001" y="16800"/>
                  </a:cubicBezTo>
                  <a:cubicBezTo>
                    <a:pt x="4674" y="16800"/>
                    <a:pt x="3599" y="17874"/>
                    <a:pt x="3599" y="19200"/>
                  </a:cubicBezTo>
                  <a:close/>
                </a:path>
              </a:pathLst>
            </a:custGeom>
            <a:solidFill>
              <a:schemeClr val="accent3"/>
            </a:solidFill>
            <a:ln w="12700">
              <a:miter lim="400000"/>
            </a:ln>
          </p:spPr>
          <p:txBody>
            <a:bodyPr anchor="ctr"/>
            <a:lstStyle/>
            <a:p>
              <a:pPr algn="ctr">
                <a:lnSpc>
                  <a:spcPct val="140000"/>
                </a:lnSpc>
              </a:pPr>
              <a:endParaRPr>
                <a:latin typeface="Noto Sans S Chinese Regular" panose="020B0500000000000000" pitchFamily="34" charset="-122"/>
                <a:ea typeface="Noto Sans S Chinese Regular" panose="020B0500000000000000" pitchFamily="34" charset="-122"/>
              </a:endParaRPr>
            </a:p>
          </p:txBody>
        </p:sp>
      </p:grpSp>
      <p:sp>
        <p:nvSpPr>
          <p:cNvPr id="29" name="矩形 28"/>
          <p:cNvSpPr>
            <a:spLocks noChangeArrowheads="1"/>
          </p:cNvSpPr>
          <p:nvPr/>
        </p:nvSpPr>
        <p:spPr bwMode="auto">
          <a:xfrm>
            <a:off x="2007235" y="1990725"/>
            <a:ext cx="3246755" cy="1322070"/>
          </a:xfrm>
          <a:prstGeom prst="rect">
            <a:avLst/>
          </a:prstGeom>
          <a:noFill/>
          <a:ln>
            <a:solidFill>
              <a:srgbClr val="304892"/>
            </a:solidFill>
          </a:ln>
        </p:spPr>
        <p:txBody>
          <a:bodyPr wrap="square" lIns="91428" tIns="45714" rIns="91428" bIns="45714">
            <a:noAutofit/>
          </a:bodyPr>
          <a:lstStyle>
            <a:lvl1pPr>
              <a:defRPr>
                <a:solidFill>
                  <a:schemeClr val="tx1"/>
                </a:solidFill>
                <a:latin typeface="Calibri" panose="020F0502020204030204" charset="0"/>
                <a:ea typeface="微软雅黑" panose="020B0503020204020204" charset="-122"/>
              </a:defRPr>
            </a:lvl1pPr>
            <a:lvl2pPr marL="742950" indent="-285750">
              <a:defRPr>
                <a:solidFill>
                  <a:schemeClr val="tx1"/>
                </a:solidFill>
                <a:latin typeface="Calibri" panose="020F0502020204030204" charset="0"/>
                <a:ea typeface="微软雅黑" panose="020B0503020204020204" charset="-122"/>
              </a:defRPr>
            </a:lvl2pPr>
            <a:lvl3pPr marL="1143000" indent="-228600">
              <a:defRPr>
                <a:solidFill>
                  <a:schemeClr val="tx1"/>
                </a:solidFill>
                <a:latin typeface="Calibri" panose="020F0502020204030204" charset="0"/>
                <a:ea typeface="微软雅黑" panose="020B0503020204020204" charset="-122"/>
              </a:defRPr>
            </a:lvl3pPr>
            <a:lvl4pPr marL="1600200" indent="-228600">
              <a:defRPr>
                <a:solidFill>
                  <a:schemeClr val="tx1"/>
                </a:solidFill>
                <a:latin typeface="Calibri" panose="020F0502020204030204" charset="0"/>
                <a:ea typeface="微软雅黑" panose="020B0503020204020204" charset="-122"/>
              </a:defRPr>
            </a:lvl4pPr>
            <a:lvl5pPr marL="2057400" indent="-228600">
              <a:defRPr>
                <a:solidFill>
                  <a:schemeClr val="tx1"/>
                </a:solidFill>
                <a:latin typeface="Calibri" panose="020F0502020204030204" charset="0"/>
                <a:ea typeface="微软雅黑" panose="020B0503020204020204" charset="-122"/>
              </a:defRPr>
            </a:lvl5pPr>
            <a:lvl6pPr marL="2514600" indent="-228600" eaLnBrk="0" fontAlgn="base" hangingPunct="0">
              <a:spcBef>
                <a:spcPct val="0"/>
              </a:spcBef>
              <a:spcAft>
                <a:spcPct val="0"/>
              </a:spcAft>
              <a:defRPr>
                <a:solidFill>
                  <a:schemeClr val="tx1"/>
                </a:solidFill>
                <a:latin typeface="Calibri" panose="020F0502020204030204" charset="0"/>
                <a:ea typeface="微软雅黑" panose="020B0503020204020204" charset="-122"/>
              </a:defRPr>
            </a:lvl6pPr>
            <a:lvl7pPr marL="2971800" indent="-228600" eaLnBrk="0" fontAlgn="base" hangingPunct="0">
              <a:spcBef>
                <a:spcPct val="0"/>
              </a:spcBef>
              <a:spcAft>
                <a:spcPct val="0"/>
              </a:spcAft>
              <a:defRPr>
                <a:solidFill>
                  <a:schemeClr val="tx1"/>
                </a:solidFill>
                <a:latin typeface="Calibri" panose="020F0502020204030204" charset="0"/>
                <a:ea typeface="微软雅黑" panose="020B0503020204020204" charset="-122"/>
              </a:defRPr>
            </a:lvl7pPr>
            <a:lvl8pPr marL="3429000" indent="-228600" eaLnBrk="0" fontAlgn="base" hangingPunct="0">
              <a:spcBef>
                <a:spcPct val="0"/>
              </a:spcBef>
              <a:spcAft>
                <a:spcPct val="0"/>
              </a:spcAft>
              <a:defRPr>
                <a:solidFill>
                  <a:schemeClr val="tx1"/>
                </a:solidFill>
                <a:latin typeface="Calibri" panose="020F0502020204030204" charset="0"/>
                <a:ea typeface="微软雅黑" panose="020B0503020204020204" charset="-122"/>
              </a:defRPr>
            </a:lvl8pPr>
            <a:lvl9pPr marL="3886200" indent="-228600" eaLnBrk="0" fontAlgn="base" hangingPunct="0">
              <a:spcBef>
                <a:spcPct val="0"/>
              </a:spcBef>
              <a:spcAft>
                <a:spcPct val="0"/>
              </a:spcAft>
              <a:defRPr>
                <a:solidFill>
                  <a:schemeClr val="tx1"/>
                </a:solidFill>
                <a:latin typeface="Calibri" panose="020F0502020204030204" charset="0"/>
                <a:ea typeface="微软雅黑" panose="020B0503020204020204" charset="-122"/>
              </a:defRPr>
            </a:lvl9pPr>
          </a:lstStyle>
          <a:p>
            <a:pPr indent="0" defTabSz="866140" fontAlgn="auto">
              <a:lnSpc>
                <a:spcPct val="120000"/>
              </a:lnSpc>
              <a:defRPr/>
            </a:pPr>
            <a:endParaRPr sz="1465" dirty="0">
              <a:solidFill>
                <a:schemeClr val="tx1">
                  <a:lumMod val="50000"/>
                </a:schemeClr>
              </a:solidFill>
              <a:latin typeface="Noto Sans S Chinese Regular" panose="020B0500000000000000" pitchFamily="34" charset="-122"/>
              <a:ea typeface="Noto Sans S Chinese Regular" panose="020B0500000000000000" pitchFamily="34" charset="-122"/>
            </a:endParaRPr>
          </a:p>
        </p:txBody>
      </p:sp>
      <p:sp>
        <p:nvSpPr>
          <p:cNvPr id="31" name="矩形 30"/>
          <p:cNvSpPr>
            <a:spLocks noChangeArrowheads="1"/>
          </p:cNvSpPr>
          <p:nvPr/>
        </p:nvSpPr>
        <p:spPr bwMode="auto">
          <a:xfrm>
            <a:off x="7793990" y="3737610"/>
            <a:ext cx="3269615" cy="2160270"/>
          </a:xfrm>
          <a:prstGeom prst="rect">
            <a:avLst/>
          </a:prstGeom>
          <a:noFill/>
          <a:ln>
            <a:solidFill>
              <a:srgbClr val="304892"/>
            </a:solidFill>
          </a:ln>
        </p:spPr>
        <p:txBody>
          <a:bodyPr wrap="square" lIns="91428" tIns="45714" rIns="91428" bIns="45714">
            <a:noAutofit/>
          </a:bodyPr>
          <a:lstStyle>
            <a:lvl1pPr>
              <a:defRPr>
                <a:solidFill>
                  <a:schemeClr val="tx1"/>
                </a:solidFill>
                <a:latin typeface="Calibri" panose="020F0502020204030204" charset="0"/>
                <a:ea typeface="微软雅黑" panose="020B0503020204020204" charset="-122"/>
              </a:defRPr>
            </a:lvl1pPr>
            <a:lvl2pPr marL="742950" indent="-285750">
              <a:defRPr>
                <a:solidFill>
                  <a:schemeClr val="tx1"/>
                </a:solidFill>
                <a:latin typeface="Calibri" panose="020F0502020204030204" charset="0"/>
                <a:ea typeface="微软雅黑" panose="020B0503020204020204" charset="-122"/>
              </a:defRPr>
            </a:lvl2pPr>
            <a:lvl3pPr marL="1143000" indent="-228600">
              <a:defRPr>
                <a:solidFill>
                  <a:schemeClr val="tx1"/>
                </a:solidFill>
                <a:latin typeface="Calibri" panose="020F0502020204030204" charset="0"/>
                <a:ea typeface="微软雅黑" panose="020B0503020204020204" charset="-122"/>
              </a:defRPr>
            </a:lvl3pPr>
            <a:lvl4pPr marL="1600200" indent="-228600">
              <a:defRPr>
                <a:solidFill>
                  <a:schemeClr val="tx1"/>
                </a:solidFill>
                <a:latin typeface="Calibri" panose="020F0502020204030204" charset="0"/>
                <a:ea typeface="微软雅黑" panose="020B0503020204020204" charset="-122"/>
              </a:defRPr>
            </a:lvl4pPr>
            <a:lvl5pPr marL="2057400" indent="-228600">
              <a:defRPr>
                <a:solidFill>
                  <a:schemeClr val="tx1"/>
                </a:solidFill>
                <a:latin typeface="Calibri" panose="020F0502020204030204" charset="0"/>
                <a:ea typeface="微软雅黑" panose="020B0503020204020204" charset="-122"/>
              </a:defRPr>
            </a:lvl5pPr>
            <a:lvl6pPr marL="2514600" indent="-228600" eaLnBrk="0" fontAlgn="base" hangingPunct="0">
              <a:spcBef>
                <a:spcPct val="0"/>
              </a:spcBef>
              <a:spcAft>
                <a:spcPct val="0"/>
              </a:spcAft>
              <a:defRPr>
                <a:solidFill>
                  <a:schemeClr val="tx1"/>
                </a:solidFill>
                <a:latin typeface="Calibri" panose="020F0502020204030204" charset="0"/>
                <a:ea typeface="微软雅黑" panose="020B0503020204020204" charset="-122"/>
              </a:defRPr>
            </a:lvl6pPr>
            <a:lvl7pPr marL="2971800" indent="-228600" eaLnBrk="0" fontAlgn="base" hangingPunct="0">
              <a:spcBef>
                <a:spcPct val="0"/>
              </a:spcBef>
              <a:spcAft>
                <a:spcPct val="0"/>
              </a:spcAft>
              <a:defRPr>
                <a:solidFill>
                  <a:schemeClr val="tx1"/>
                </a:solidFill>
                <a:latin typeface="Calibri" panose="020F0502020204030204" charset="0"/>
                <a:ea typeface="微软雅黑" panose="020B0503020204020204" charset="-122"/>
              </a:defRPr>
            </a:lvl7pPr>
            <a:lvl8pPr marL="3429000" indent="-228600" eaLnBrk="0" fontAlgn="base" hangingPunct="0">
              <a:spcBef>
                <a:spcPct val="0"/>
              </a:spcBef>
              <a:spcAft>
                <a:spcPct val="0"/>
              </a:spcAft>
              <a:defRPr>
                <a:solidFill>
                  <a:schemeClr val="tx1"/>
                </a:solidFill>
                <a:latin typeface="Calibri" panose="020F0502020204030204" charset="0"/>
                <a:ea typeface="微软雅黑" panose="020B0503020204020204" charset="-122"/>
              </a:defRPr>
            </a:lvl8pPr>
            <a:lvl9pPr marL="3886200" indent="-228600" eaLnBrk="0" fontAlgn="base" hangingPunct="0">
              <a:spcBef>
                <a:spcPct val="0"/>
              </a:spcBef>
              <a:spcAft>
                <a:spcPct val="0"/>
              </a:spcAft>
              <a:defRPr>
                <a:solidFill>
                  <a:schemeClr val="tx1"/>
                </a:solidFill>
                <a:latin typeface="Calibri" panose="020F0502020204030204" charset="0"/>
                <a:ea typeface="微软雅黑" panose="020B0503020204020204" charset="-122"/>
              </a:defRPr>
            </a:lvl9pPr>
          </a:lstStyle>
          <a:p>
            <a:pPr defTabSz="866140">
              <a:lnSpc>
                <a:spcPct val="140000"/>
              </a:lnSpc>
              <a:defRPr/>
            </a:pPr>
            <a:r>
              <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rPr>
              <a:t>我们在生活中由于各种事情的发生，会承受一定的心理负担，掌握心理健康的基础知识，增强心理弹性，磨砺意志，在遇到挫折和阻碍的时候，始终保留对未来的希望，提升抗挫折能力。</a:t>
            </a:r>
            <a:endParaRPr sz="1600" dirty="0">
              <a:solidFill>
                <a:schemeClr val="tx1">
                  <a:lumMod val="50000"/>
                </a:schemeClr>
              </a:solidFill>
              <a:latin typeface="Noto Sans S Chinese Regular" panose="020B0500000000000000" pitchFamily="34" charset="-122"/>
              <a:ea typeface="Noto Sans S Chinese Regular" panose="020B0500000000000000" pitchFamily="34" charset="-122"/>
            </a:endParaRPr>
          </a:p>
        </p:txBody>
      </p:sp>
      <p:sp>
        <p:nvSpPr>
          <p:cNvPr id="8" name="文本框 7"/>
          <p:cNvSpPr txBox="1">
            <a:spLocks noChangeArrowheads="1"/>
          </p:cNvSpPr>
          <p:nvPr/>
        </p:nvSpPr>
        <p:spPr bwMode="auto">
          <a:xfrm>
            <a:off x="1626235" y="1495425"/>
            <a:ext cx="2920365" cy="3295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anose="020B0606020202030204" pitchFamily="34" charset="0"/>
                <a:ea typeface="微软雅黑" panose="020B0503020204020204" charset="-122"/>
              </a:defRPr>
            </a:lvl1pPr>
            <a:lvl2pPr>
              <a:defRPr sz="2800">
                <a:solidFill>
                  <a:schemeClr val="tx1"/>
                </a:solidFill>
                <a:latin typeface="Arial Narrow" panose="020B0606020202030204" pitchFamily="34" charset="0"/>
                <a:ea typeface="微软雅黑" panose="020B0503020204020204" charset="-122"/>
              </a:defRPr>
            </a:lvl2pPr>
            <a:lvl3pPr>
              <a:defRPr sz="2400">
                <a:solidFill>
                  <a:schemeClr val="tx1"/>
                </a:solidFill>
                <a:latin typeface="Arial Narrow" panose="020B0606020202030204" pitchFamily="34" charset="0"/>
                <a:ea typeface="微软雅黑" panose="020B0503020204020204" charset="-122"/>
              </a:defRPr>
            </a:lvl3pPr>
            <a:lvl4pPr>
              <a:defRPr sz="2000">
                <a:solidFill>
                  <a:schemeClr val="tx1"/>
                </a:solidFill>
                <a:latin typeface="Arial Narrow" panose="020B0606020202030204" pitchFamily="34" charset="0"/>
                <a:ea typeface="微软雅黑" panose="020B0503020204020204" charset="-122"/>
              </a:defRPr>
            </a:lvl4pPr>
            <a:lvl5pPr>
              <a:defRPr sz="2000">
                <a:solidFill>
                  <a:schemeClr val="tx1"/>
                </a:solidFill>
                <a:latin typeface="Arial Narrow" panose="020B0606020202030204" pitchFamily="34" charset="0"/>
                <a:ea typeface="微软雅黑" panose="020B0503020204020204" charset="-122"/>
              </a:defRPr>
            </a:lvl5pPr>
            <a:lvl6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charset="-122"/>
              </a:defRPr>
            </a:lvl6pPr>
            <a:lvl7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charset="-122"/>
              </a:defRPr>
            </a:lvl7pPr>
            <a:lvl8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charset="-122"/>
              </a:defRPr>
            </a:lvl8pPr>
            <a:lvl9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charset="-122"/>
              </a:defRPr>
            </a:lvl9pPr>
          </a:lstStyle>
          <a:p>
            <a:pPr eaLnBrk="1" hangingPunct="1"/>
            <a:r>
              <a:rPr lang="en-US" altLang="zh-CN" sz="2000" dirty="0">
                <a:solidFill>
                  <a:schemeClr val="accent1">
                    <a:lumMod val="75000"/>
                  </a:schemeClr>
                </a:solidFill>
                <a:latin typeface="+mn-lt"/>
                <a:ea typeface="+mn-ea"/>
                <a:cs typeface="+mn-ea"/>
                <a:sym typeface="+mn-lt"/>
              </a:rPr>
              <a:t>1.</a:t>
            </a:r>
            <a:r>
              <a:rPr lang="zh-CN" altLang="en-US" sz="2000" dirty="0">
                <a:solidFill>
                  <a:schemeClr val="accent1">
                    <a:lumMod val="75000"/>
                  </a:schemeClr>
                </a:solidFill>
                <a:latin typeface="+mn-lt"/>
                <a:ea typeface="+mn-ea"/>
                <a:cs typeface="+mn-ea"/>
                <a:sym typeface="+mn-lt"/>
              </a:rPr>
              <a:t>珍惜生命</a:t>
            </a:r>
            <a:endParaRPr lang="zh-CN" altLang="en-US" sz="2000" dirty="0">
              <a:solidFill>
                <a:schemeClr val="accent1">
                  <a:lumMod val="75000"/>
                </a:schemeClr>
              </a:solidFill>
              <a:latin typeface="+mn-lt"/>
              <a:ea typeface="+mn-ea"/>
              <a:cs typeface="+mn-ea"/>
              <a:sym typeface="+mn-lt"/>
            </a:endParaRPr>
          </a:p>
        </p:txBody>
      </p:sp>
      <p:sp>
        <p:nvSpPr>
          <p:cNvPr id="9" name="矩形 8"/>
          <p:cNvSpPr>
            <a:spLocks noChangeArrowheads="1"/>
          </p:cNvSpPr>
          <p:nvPr/>
        </p:nvSpPr>
        <p:spPr bwMode="auto">
          <a:xfrm>
            <a:off x="1478915" y="4610100"/>
            <a:ext cx="2944495" cy="1548765"/>
          </a:xfrm>
          <a:prstGeom prst="rect">
            <a:avLst/>
          </a:prstGeom>
          <a:noFill/>
          <a:ln>
            <a:solidFill>
              <a:srgbClr val="304892"/>
            </a:solidFill>
          </a:ln>
        </p:spPr>
        <p:txBody>
          <a:bodyPr wrap="square" lIns="91428" tIns="45714" rIns="91428" bIns="45714">
            <a:noAutofit/>
          </a:bodyPr>
          <a:lstStyle>
            <a:lvl1pPr>
              <a:defRPr>
                <a:solidFill>
                  <a:schemeClr val="tx1"/>
                </a:solidFill>
                <a:latin typeface="Calibri" panose="020F0502020204030204" charset="0"/>
                <a:ea typeface="微软雅黑" panose="020B0503020204020204" charset="-122"/>
              </a:defRPr>
            </a:lvl1pPr>
            <a:lvl2pPr marL="742950" indent="-285750">
              <a:defRPr>
                <a:solidFill>
                  <a:schemeClr val="tx1"/>
                </a:solidFill>
                <a:latin typeface="Calibri" panose="020F0502020204030204" charset="0"/>
                <a:ea typeface="微软雅黑" panose="020B0503020204020204" charset="-122"/>
              </a:defRPr>
            </a:lvl2pPr>
            <a:lvl3pPr marL="1143000" indent="-228600">
              <a:defRPr>
                <a:solidFill>
                  <a:schemeClr val="tx1"/>
                </a:solidFill>
                <a:latin typeface="Calibri" panose="020F0502020204030204" charset="0"/>
                <a:ea typeface="微软雅黑" panose="020B0503020204020204" charset="-122"/>
              </a:defRPr>
            </a:lvl3pPr>
            <a:lvl4pPr marL="1600200" indent="-228600">
              <a:defRPr>
                <a:solidFill>
                  <a:schemeClr val="tx1"/>
                </a:solidFill>
                <a:latin typeface="Calibri" panose="020F0502020204030204" charset="0"/>
                <a:ea typeface="微软雅黑" panose="020B0503020204020204" charset="-122"/>
              </a:defRPr>
            </a:lvl4pPr>
            <a:lvl5pPr marL="2057400" indent="-228600">
              <a:defRPr>
                <a:solidFill>
                  <a:schemeClr val="tx1"/>
                </a:solidFill>
                <a:latin typeface="Calibri" panose="020F0502020204030204" charset="0"/>
                <a:ea typeface="微软雅黑" panose="020B0503020204020204" charset="-122"/>
              </a:defRPr>
            </a:lvl5pPr>
            <a:lvl6pPr marL="2514600" indent="-228600" eaLnBrk="0" fontAlgn="base" hangingPunct="0">
              <a:spcBef>
                <a:spcPct val="0"/>
              </a:spcBef>
              <a:spcAft>
                <a:spcPct val="0"/>
              </a:spcAft>
              <a:defRPr>
                <a:solidFill>
                  <a:schemeClr val="tx1"/>
                </a:solidFill>
                <a:latin typeface="Calibri" panose="020F0502020204030204" charset="0"/>
                <a:ea typeface="微软雅黑" panose="020B0503020204020204" charset="-122"/>
              </a:defRPr>
            </a:lvl6pPr>
            <a:lvl7pPr marL="2971800" indent="-228600" eaLnBrk="0" fontAlgn="base" hangingPunct="0">
              <a:spcBef>
                <a:spcPct val="0"/>
              </a:spcBef>
              <a:spcAft>
                <a:spcPct val="0"/>
              </a:spcAft>
              <a:defRPr>
                <a:solidFill>
                  <a:schemeClr val="tx1"/>
                </a:solidFill>
                <a:latin typeface="Calibri" panose="020F0502020204030204" charset="0"/>
                <a:ea typeface="微软雅黑" panose="020B0503020204020204" charset="-122"/>
              </a:defRPr>
            </a:lvl7pPr>
            <a:lvl8pPr marL="3429000" indent="-228600" eaLnBrk="0" fontAlgn="base" hangingPunct="0">
              <a:spcBef>
                <a:spcPct val="0"/>
              </a:spcBef>
              <a:spcAft>
                <a:spcPct val="0"/>
              </a:spcAft>
              <a:defRPr>
                <a:solidFill>
                  <a:schemeClr val="tx1"/>
                </a:solidFill>
                <a:latin typeface="Calibri" panose="020F0502020204030204" charset="0"/>
                <a:ea typeface="微软雅黑" panose="020B0503020204020204" charset="-122"/>
              </a:defRPr>
            </a:lvl8pPr>
            <a:lvl9pPr marL="3886200" indent="-228600" eaLnBrk="0" fontAlgn="base" hangingPunct="0">
              <a:spcBef>
                <a:spcPct val="0"/>
              </a:spcBef>
              <a:spcAft>
                <a:spcPct val="0"/>
              </a:spcAft>
              <a:defRPr>
                <a:solidFill>
                  <a:schemeClr val="tx1"/>
                </a:solidFill>
                <a:latin typeface="Calibri" panose="020F0502020204030204" charset="0"/>
                <a:ea typeface="微软雅黑" panose="020B0503020204020204" charset="-122"/>
              </a:defRPr>
            </a:lvl9pPr>
          </a:lstStyle>
          <a:p>
            <a:pPr indent="0" defTabSz="866140" fontAlgn="auto">
              <a:lnSpc>
                <a:spcPct val="120000"/>
              </a:lnSpc>
              <a:defRPr/>
            </a:pPr>
            <a:r>
              <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rPr>
              <a:t>设定符合自身发展的长远目标和短期目标，不要被名利所迷惑，坚持正确的人生观、世界观、价值观，努力成长，实现自己的社会价值和个人价值。</a:t>
            </a:r>
            <a:endPar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3" name="文本框 2"/>
          <p:cNvSpPr txBox="1"/>
          <p:nvPr/>
        </p:nvSpPr>
        <p:spPr>
          <a:xfrm>
            <a:off x="2007235" y="1990725"/>
            <a:ext cx="3316605" cy="1322070"/>
          </a:xfrm>
          <a:prstGeom prst="rect">
            <a:avLst/>
          </a:prstGeom>
          <a:noFill/>
        </p:spPr>
        <p:txBody>
          <a:bodyPr wrap="square" rtlCol="0" anchor="t">
            <a:spAutoFit/>
          </a:bodyPr>
          <a:p>
            <a:r>
              <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rPr>
              <a:t>认识到生命是一个过程，虽然会有艰辛和挫折，也会有幸福和满足的时刻，要学会珍爱生命，遇见问题及时求助，不要将结束生命作为解脱或逃避的方式。</a:t>
            </a:r>
            <a:endPar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10" name="文本框 7"/>
          <p:cNvSpPr txBox="1">
            <a:spLocks noChangeArrowheads="1"/>
          </p:cNvSpPr>
          <p:nvPr/>
        </p:nvSpPr>
        <p:spPr bwMode="auto">
          <a:xfrm>
            <a:off x="7686040" y="3263900"/>
            <a:ext cx="4272915" cy="3797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anose="020B0606020202030204" pitchFamily="34" charset="0"/>
                <a:ea typeface="微软雅黑" panose="020B0503020204020204" charset="-122"/>
              </a:defRPr>
            </a:lvl1pPr>
            <a:lvl2pPr>
              <a:defRPr sz="2800">
                <a:solidFill>
                  <a:schemeClr val="tx1"/>
                </a:solidFill>
                <a:latin typeface="Arial Narrow" panose="020B0606020202030204" pitchFamily="34" charset="0"/>
                <a:ea typeface="微软雅黑" panose="020B0503020204020204" charset="-122"/>
              </a:defRPr>
            </a:lvl2pPr>
            <a:lvl3pPr>
              <a:defRPr sz="2400">
                <a:solidFill>
                  <a:schemeClr val="tx1"/>
                </a:solidFill>
                <a:latin typeface="Arial Narrow" panose="020B0606020202030204" pitchFamily="34" charset="0"/>
                <a:ea typeface="微软雅黑" panose="020B0503020204020204" charset="-122"/>
              </a:defRPr>
            </a:lvl3pPr>
            <a:lvl4pPr>
              <a:defRPr sz="2000">
                <a:solidFill>
                  <a:schemeClr val="tx1"/>
                </a:solidFill>
                <a:latin typeface="Arial Narrow" panose="020B0606020202030204" pitchFamily="34" charset="0"/>
                <a:ea typeface="微软雅黑" panose="020B0503020204020204" charset="-122"/>
              </a:defRPr>
            </a:lvl4pPr>
            <a:lvl5pPr>
              <a:defRPr sz="2000">
                <a:solidFill>
                  <a:schemeClr val="tx1"/>
                </a:solidFill>
                <a:latin typeface="Arial Narrow" panose="020B0606020202030204" pitchFamily="34" charset="0"/>
                <a:ea typeface="微软雅黑" panose="020B0503020204020204" charset="-122"/>
              </a:defRPr>
            </a:lvl5pPr>
            <a:lvl6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charset="-122"/>
              </a:defRPr>
            </a:lvl6pPr>
            <a:lvl7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charset="-122"/>
              </a:defRPr>
            </a:lvl7pPr>
            <a:lvl8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charset="-122"/>
              </a:defRPr>
            </a:lvl8pPr>
            <a:lvl9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charset="-122"/>
              </a:defRPr>
            </a:lvl9pPr>
          </a:lstStyle>
          <a:p>
            <a:pPr eaLnBrk="1" hangingPunct="1"/>
            <a:r>
              <a:rPr lang="en-US" altLang="zh-CN" sz="2000" dirty="0">
                <a:solidFill>
                  <a:schemeClr val="accent1">
                    <a:lumMod val="75000"/>
                  </a:schemeClr>
                </a:solidFill>
                <a:latin typeface="+mn-lt"/>
                <a:ea typeface="+mn-ea"/>
                <a:cs typeface="+mn-ea"/>
                <a:sym typeface="+mn-lt"/>
              </a:rPr>
              <a:t>3.</a:t>
            </a:r>
            <a:r>
              <a:rPr lang="zh-CN" altLang="en-US" sz="2000" dirty="0">
                <a:solidFill>
                  <a:schemeClr val="accent1">
                    <a:lumMod val="75000"/>
                  </a:schemeClr>
                </a:solidFill>
                <a:latin typeface="+mn-lt"/>
                <a:ea typeface="+mn-ea"/>
                <a:cs typeface="+mn-ea"/>
                <a:sym typeface="+mn-lt"/>
              </a:rPr>
              <a:t>提升抗挫力</a:t>
            </a:r>
            <a:endParaRPr lang="zh-CN" altLang="en-US" sz="2000" dirty="0">
              <a:solidFill>
                <a:schemeClr val="accent1">
                  <a:lumMod val="75000"/>
                </a:schemeClr>
              </a:solidFill>
              <a:latin typeface="+mn-lt"/>
              <a:ea typeface="+mn-ea"/>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528"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anim calcmode="lin" valueType="num">
                                      <p:cBhvr>
                                        <p:cTn id="10" dur="500" fill="hold"/>
                                        <p:tgtEl>
                                          <p:spTgt spid="2"/>
                                        </p:tgtEl>
                                        <p:attrNameLst>
                                          <p:attrName>ppt_x</p:attrName>
                                        </p:attrNameLst>
                                      </p:cBhvr>
                                      <p:tavLst>
                                        <p:tav tm="0">
                                          <p:val>
                                            <p:fltVal val="0.5"/>
                                          </p:val>
                                        </p:tav>
                                        <p:tav tm="100000">
                                          <p:val>
                                            <p:strVal val="#ppt_x"/>
                                          </p:val>
                                        </p:tav>
                                      </p:tavLst>
                                    </p:anim>
                                    <p:anim calcmode="lin" valueType="num">
                                      <p:cBhvr>
                                        <p:cTn id="11" dur="500" fill="hold"/>
                                        <p:tgtEl>
                                          <p:spTgt spid="2"/>
                                        </p:tgtEl>
                                        <p:attrNameLst>
                                          <p:attrName>ppt_y</p:attrName>
                                        </p:attrNameLst>
                                      </p:cBhvr>
                                      <p:tavLst>
                                        <p:tav tm="0">
                                          <p:val>
                                            <p:fltVal val="0.5"/>
                                          </p:val>
                                        </p:tav>
                                        <p:tav tm="100000">
                                          <p:val>
                                            <p:strVal val="#ppt_y"/>
                                          </p:val>
                                        </p:tav>
                                      </p:tavLst>
                                    </p:anim>
                                  </p:childTnLst>
                                </p:cTn>
                              </p:par>
                            </p:childTnLst>
                          </p:cTn>
                        </p:par>
                        <p:par>
                          <p:cTn id="12" fill="hold">
                            <p:stCondLst>
                              <p:cond delay="500"/>
                            </p:stCondLst>
                            <p:childTnLst>
                              <p:par>
                                <p:cTn id="13" presetID="22" presetClass="entr" presetSubtype="1" fill="hold" grpId="0" nodeType="afterEffect">
                                  <p:stCondLst>
                                    <p:cond delay="0"/>
                                  </p:stCondLst>
                                  <p:childTnLst>
                                    <p:set>
                                      <p:cBhvr>
                                        <p:cTn id="14" dur="1" fill="hold">
                                          <p:stCondLst>
                                            <p:cond delay="0"/>
                                          </p:stCondLst>
                                        </p:cTn>
                                        <p:tgtEl>
                                          <p:spTgt spid="29"/>
                                        </p:tgtEl>
                                        <p:attrNameLst>
                                          <p:attrName>style.visibility</p:attrName>
                                        </p:attrNameLst>
                                      </p:cBhvr>
                                      <p:to>
                                        <p:strVal val="visible"/>
                                      </p:to>
                                    </p:set>
                                    <p:animEffect transition="in" filter="wipe(up)">
                                      <p:cBhvr>
                                        <p:cTn id="15" dur="500"/>
                                        <p:tgtEl>
                                          <p:spTgt spid="29"/>
                                        </p:tgtEl>
                                      </p:cBhvr>
                                    </p:animEffect>
                                  </p:childTnLst>
                                </p:cTn>
                              </p:par>
                            </p:childTnLst>
                          </p:cTn>
                        </p:par>
                        <p:par>
                          <p:cTn id="16" fill="hold">
                            <p:stCondLst>
                              <p:cond delay="1000"/>
                            </p:stCondLst>
                            <p:childTnLst>
                              <p:par>
                                <p:cTn id="17" presetID="22" presetClass="entr" presetSubtype="1" fill="hold" grpId="0" nodeType="afterEffect">
                                  <p:stCondLst>
                                    <p:cond delay="0"/>
                                  </p:stCondLst>
                                  <p:childTnLst>
                                    <p:set>
                                      <p:cBhvr>
                                        <p:cTn id="18" dur="1" fill="hold">
                                          <p:stCondLst>
                                            <p:cond delay="0"/>
                                          </p:stCondLst>
                                        </p:cTn>
                                        <p:tgtEl>
                                          <p:spTgt spid="31"/>
                                        </p:tgtEl>
                                        <p:attrNameLst>
                                          <p:attrName>style.visibility</p:attrName>
                                        </p:attrNameLst>
                                      </p:cBhvr>
                                      <p:to>
                                        <p:strVal val="visible"/>
                                      </p:to>
                                    </p:set>
                                    <p:animEffect transition="in" filter="wipe(up)">
                                      <p:cBhvr>
                                        <p:cTn id="19" dur="500"/>
                                        <p:tgtEl>
                                          <p:spTgt spid="31"/>
                                        </p:tgtEl>
                                      </p:cBhvr>
                                    </p:animEffect>
                                  </p:childTnLst>
                                </p:cTn>
                              </p:par>
                            </p:childTnLst>
                          </p:cTn>
                        </p:par>
                        <p:par>
                          <p:cTn id="20" fill="hold">
                            <p:stCondLst>
                              <p:cond delay="1500"/>
                            </p:stCondLst>
                            <p:childTnLst>
                              <p:par>
                                <p:cTn id="21" presetID="22" presetClass="entr" presetSubtype="1" fill="hold" grpId="0" nodeType="after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wipe(up)">
                                      <p:cBhvr>
                                        <p:cTn id="23"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bldLvl="0" animBg="1"/>
      <p:bldP spid="31" grpId="0" bldLvl="0" animBg="1"/>
      <p:bldP spid="9" grpId="0" bldLvl="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3" name="矩形 42"/>
          <p:cNvSpPr/>
          <p:nvPr/>
        </p:nvSpPr>
        <p:spPr>
          <a:xfrm>
            <a:off x="2800350" y="502285"/>
            <a:ext cx="7557770" cy="583565"/>
          </a:xfrm>
          <a:prstGeom prst="rect">
            <a:avLst/>
          </a:prstGeom>
        </p:spPr>
        <p:txBody>
          <a:bodyPr wrap="square">
            <a:spAutoFit/>
          </a:bodyPr>
          <a:p>
            <a:pPr algn="ctr"/>
            <a:r>
              <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rPr>
              <a:t>四、大学生的生命观</a:t>
            </a:r>
            <a:endPar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grpSp>
        <p:nvGrpSpPr>
          <p:cNvPr id="18" name="组合 17"/>
          <p:cNvGrpSpPr>
            <a:grpSpLocks noChangeAspect="1"/>
          </p:cNvGrpSpPr>
          <p:nvPr>
            <p:custDataLst>
              <p:tags r:id="rId1"/>
            </p:custDataLst>
          </p:nvPr>
        </p:nvGrpSpPr>
        <p:grpSpPr>
          <a:xfrm>
            <a:off x="591222" y="1186598"/>
            <a:ext cx="7433020" cy="3200700"/>
            <a:chOff x="849077" y="2435097"/>
            <a:chExt cx="7463121" cy="2431096"/>
          </a:xfrm>
        </p:grpSpPr>
        <p:sp>
          <p:nvSpPr>
            <p:cNvPr id="19" name="12"/>
            <p:cNvSpPr/>
            <p:nvPr>
              <p:custDataLst>
                <p:tags r:id="rId2"/>
              </p:custDataLst>
            </p:nvPr>
          </p:nvSpPr>
          <p:spPr>
            <a:xfrm>
              <a:off x="7183722" y="2970901"/>
              <a:ext cx="1128476" cy="217537"/>
            </a:xfrm>
            <a:custGeom>
              <a:avLst/>
              <a:gdLst>
                <a:gd name="connsiteX0" fmla="*/ 0 w 1190172"/>
                <a:gd name="connsiteY0" fmla="*/ 217715 h 217715"/>
                <a:gd name="connsiteX1" fmla="*/ 159657 w 1190172"/>
                <a:gd name="connsiteY1" fmla="*/ 0 h 217715"/>
                <a:gd name="connsiteX2" fmla="*/ 1190172 w 1190172"/>
                <a:gd name="connsiteY2" fmla="*/ 0 h 217715"/>
              </a:gdLst>
              <a:ahLst/>
              <a:cxnLst>
                <a:cxn ang="0">
                  <a:pos x="connsiteX0" y="connsiteY0"/>
                </a:cxn>
                <a:cxn ang="0">
                  <a:pos x="connsiteX1" y="connsiteY1"/>
                </a:cxn>
                <a:cxn ang="0">
                  <a:pos x="connsiteX2" y="connsiteY2"/>
                </a:cxn>
              </a:cxnLst>
              <a:rect l="l" t="t" r="r" b="b"/>
              <a:pathLst>
                <a:path w="1190172" h="217715">
                  <a:moveTo>
                    <a:pt x="0" y="217715"/>
                  </a:moveTo>
                  <a:lnTo>
                    <a:pt x="159657" y="0"/>
                  </a:lnTo>
                  <a:lnTo>
                    <a:pt x="1190172" y="0"/>
                  </a:lnTo>
                </a:path>
              </a:pathLst>
            </a:custGeom>
            <a:noFill/>
            <a:ln>
              <a:solidFill>
                <a:schemeClr val="accent1">
                  <a:lumMod val="60000"/>
                  <a:lumOff val="40000"/>
                </a:schemeClr>
              </a:solidFill>
              <a:tailEnd type="oval"/>
            </a:ln>
          </p:spPr>
          <p:style>
            <a:lnRef idx="2">
              <a:schemeClr val="accent1">
                <a:shade val="50000"/>
              </a:schemeClr>
            </a:lnRef>
            <a:fillRef idx="1">
              <a:schemeClr val="accent1"/>
            </a:fillRef>
            <a:effectRef idx="0">
              <a:schemeClr val="accent1"/>
            </a:effectRef>
            <a:fontRef idx="minor">
              <a:schemeClr val="lt1"/>
            </a:fontRef>
          </p:style>
          <p:txBody>
            <a:bodyPr lIns="108850" tIns="54425" rIns="108850" bIns="54425" anchor="ctr"/>
            <a:lstStyle/>
            <a:p>
              <a:pPr algn="ctr">
                <a:defRPr/>
              </a:pPr>
              <a:endParaRPr lang="zh-CN" altLang="en-US" sz="1800" dirty="0">
                <a:solidFill>
                  <a:schemeClr val="tx1">
                    <a:lumMod val="65000"/>
                    <a:lumOff val="35000"/>
                  </a:schemeClr>
                </a:solidFill>
                <a:latin typeface="Noto Sans S Chinese Light" panose="020B0300000000000000" pitchFamily="34" charset="-122"/>
                <a:ea typeface="Noto Sans S Chinese Light" panose="020B0300000000000000" pitchFamily="34" charset="-122"/>
              </a:endParaRPr>
            </a:p>
          </p:txBody>
        </p:sp>
        <p:sp>
          <p:nvSpPr>
            <p:cNvPr id="23" name="22"/>
            <p:cNvSpPr/>
            <p:nvPr>
              <p:custDataLst>
                <p:tags r:id="rId3"/>
              </p:custDataLst>
            </p:nvPr>
          </p:nvSpPr>
          <p:spPr>
            <a:xfrm flipH="1">
              <a:off x="3914736" y="2970901"/>
              <a:ext cx="1126360" cy="217537"/>
            </a:xfrm>
            <a:custGeom>
              <a:avLst/>
              <a:gdLst>
                <a:gd name="connsiteX0" fmla="*/ 0 w 1190172"/>
                <a:gd name="connsiteY0" fmla="*/ 217715 h 217715"/>
                <a:gd name="connsiteX1" fmla="*/ 159657 w 1190172"/>
                <a:gd name="connsiteY1" fmla="*/ 0 h 217715"/>
                <a:gd name="connsiteX2" fmla="*/ 1190172 w 1190172"/>
                <a:gd name="connsiteY2" fmla="*/ 0 h 217715"/>
              </a:gdLst>
              <a:ahLst/>
              <a:cxnLst>
                <a:cxn ang="0">
                  <a:pos x="connsiteX0" y="connsiteY0"/>
                </a:cxn>
                <a:cxn ang="0">
                  <a:pos x="connsiteX1" y="connsiteY1"/>
                </a:cxn>
                <a:cxn ang="0">
                  <a:pos x="connsiteX2" y="connsiteY2"/>
                </a:cxn>
              </a:cxnLst>
              <a:rect l="l" t="t" r="r" b="b"/>
              <a:pathLst>
                <a:path w="1190172" h="217715">
                  <a:moveTo>
                    <a:pt x="0" y="217715"/>
                  </a:moveTo>
                  <a:lnTo>
                    <a:pt x="159657" y="0"/>
                  </a:lnTo>
                  <a:lnTo>
                    <a:pt x="1190172" y="0"/>
                  </a:lnTo>
                </a:path>
              </a:pathLst>
            </a:custGeom>
            <a:noFill/>
            <a:ln>
              <a:solidFill>
                <a:schemeClr val="accent1">
                  <a:lumMod val="60000"/>
                  <a:lumOff val="40000"/>
                </a:schemeClr>
              </a:solidFill>
              <a:tailEnd type="oval"/>
            </a:ln>
          </p:spPr>
          <p:style>
            <a:lnRef idx="2">
              <a:schemeClr val="accent1">
                <a:shade val="50000"/>
              </a:schemeClr>
            </a:lnRef>
            <a:fillRef idx="1">
              <a:schemeClr val="accent1"/>
            </a:fillRef>
            <a:effectRef idx="0">
              <a:schemeClr val="accent1"/>
            </a:effectRef>
            <a:fontRef idx="minor">
              <a:schemeClr val="lt1"/>
            </a:fontRef>
          </p:style>
          <p:txBody>
            <a:bodyPr lIns="108850" tIns="54425" rIns="108850" bIns="54425" anchor="ctr"/>
            <a:lstStyle/>
            <a:p>
              <a:pPr algn="r">
                <a:defRPr/>
              </a:pPr>
              <a:endParaRPr lang="zh-CN" altLang="en-US" sz="1800" dirty="0">
                <a:solidFill>
                  <a:schemeClr val="tx1">
                    <a:lumMod val="65000"/>
                    <a:lumOff val="35000"/>
                  </a:schemeClr>
                </a:solidFill>
                <a:latin typeface="Noto Sans S Chinese Light" panose="020B0300000000000000" pitchFamily="34" charset="-122"/>
                <a:ea typeface="Noto Sans S Chinese Light" panose="020B0300000000000000" pitchFamily="34" charset="-122"/>
              </a:endParaRPr>
            </a:p>
          </p:txBody>
        </p:sp>
        <p:sp>
          <p:nvSpPr>
            <p:cNvPr id="24" name="11"/>
            <p:cNvSpPr txBox="1">
              <a:spLocks noChangeArrowheads="1"/>
            </p:cNvSpPr>
            <p:nvPr>
              <p:custDataLst>
                <p:tags r:id="rId4"/>
              </p:custDataLst>
            </p:nvPr>
          </p:nvSpPr>
          <p:spPr bwMode="auto">
            <a:xfrm flipH="1">
              <a:off x="1054375" y="2435097"/>
              <a:ext cx="2671929" cy="643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b"/>
            <a:lstStyle>
              <a:lvl1pPr>
                <a:defRPr>
                  <a:solidFill>
                    <a:schemeClr val="tx1"/>
                  </a:solidFill>
                  <a:latin typeface="等线" panose="02010600030101010101" charset="-122"/>
                  <a:ea typeface="等线" panose="02010600030101010101" charset="-122"/>
                </a:defRPr>
              </a:lvl1pPr>
              <a:lvl2pPr marL="742950" indent="-285750">
                <a:defRPr>
                  <a:solidFill>
                    <a:schemeClr val="tx1"/>
                  </a:solidFill>
                  <a:latin typeface="等线" panose="02010600030101010101" charset="-122"/>
                  <a:ea typeface="等线" panose="02010600030101010101" charset="-122"/>
                </a:defRPr>
              </a:lvl2pPr>
              <a:lvl3pPr marL="1143000" indent="-228600">
                <a:defRPr>
                  <a:solidFill>
                    <a:schemeClr val="tx1"/>
                  </a:solidFill>
                  <a:latin typeface="等线" panose="02010600030101010101" charset="-122"/>
                  <a:ea typeface="等线" panose="02010600030101010101" charset="-122"/>
                </a:defRPr>
              </a:lvl3pPr>
              <a:lvl4pPr marL="1600200" indent="-228600">
                <a:defRPr>
                  <a:solidFill>
                    <a:schemeClr val="tx1"/>
                  </a:solidFill>
                  <a:latin typeface="等线" panose="02010600030101010101" charset="-122"/>
                  <a:ea typeface="等线" panose="02010600030101010101" charset="-122"/>
                </a:defRPr>
              </a:lvl4pPr>
              <a:lvl5pPr marL="2057400" indent="-228600">
                <a:defRPr>
                  <a:solidFill>
                    <a:schemeClr val="tx1"/>
                  </a:solidFill>
                  <a:latin typeface="等线" panose="02010600030101010101" charset="-122"/>
                  <a:ea typeface="等线" panose="02010600030101010101" charset="-122"/>
                </a:defRPr>
              </a:lvl5pPr>
              <a:lvl6pPr marL="2514600" indent="-228600" fontAlgn="base">
                <a:spcBef>
                  <a:spcPct val="0"/>
                </a:spcBef>
                <a:spcAft>
                  <a:spcPct val="0"/>
                </a:spcAft>
                <a:defRPr>
                  <a:solidFill>
                    <a:schemeClr val="tx1"/>
                  </a:solidFill>
                  <a:latin typeface="等线" panose="02010600030101010101" charset="-122"/>
                  <a:ea typeface="等线" panose="02010600030101010101" charset="-122"/>
                </a:defRPr>
              </a:lvl6pPr>
              <a:lvl7pPr marL="2971800" indent="-228600" fontAlgn="base">
                <a:spcBef>
                  <a:spcPct val="0"/>
                </a:spcBef>
                <a:spcAft>
                  <a:spcPct val="0"/>
                </a:spcAft>
                <a:defRPr>
                  <a:solidFill>
                    <a:schemeClr val="tx1"/>
                  </a:solidFill>
                  <a:latin typeface="等线" panose="02010600030101010101" charset="-122"/>
                  <a:ea typeface="等线" panose="02010600030101010101" charset="-122"/>
                </a:defRPr>
              </a:lvl7pPr>
              <a:lvl8pPr marL="3429000" indent="-228600" fontAlgn="base">
                <a:spcBef>
                  <a:spcPct val="0"/>
                </a:spcBef>
                <a:spcAft>
                  <a:spcPct val="0"/>
                </a:spcAft>
                <a:defRPr>
                  <a:solidFill>
                    <a:schemeClr val="tx1"/>
                  </a:solidFill>
                  <a:latin typeface="等线" panose="02010600030101010101" charset="-122"/>
                  <a:ea typeface="等线" panose="02010600030101010101" charset="-122"/>
                </a:defRPr>
              </a:lvl8pPr>
              <a:lvl9pPr marL="3886200" indent="-228600" fontAlgn="base">
                <a:spcBef>
                  <a:spcPct val="0"/>
                </a:spcBef>
                <a:spcAft>
                  <a:spcPct val="0"/>
                </a:spcAft>
                <a:defRPr>
                  <a:solidFill>
                    <a:schemeClr val="tx1"/>
                  </a:solidFill>
                  <a:latin typeface="等线" panose="02010600030101010101" charset="-122"/>
                  <a:ea typeface="等线" panose="02010600030101010101" charset="-122"/>
                </a:defRPr>
              </a:lvl9pPr>
            </a:lstStyle>
            <a:p>
              <a:pPr algn="r">
                <a:lnSpc>
                  <a:spcPct val="120000"/>
                </a:lnSpc>
                <a:defRPr/>
              </a:pPr>
              <a:endParaRPr lang="zh-CN" altLang="en-US" sz="2000" b="1" dirty="0">
                <a:solidFill>
                  <a:schemeClr val="tx1">
                    <a:lumMod val="65000"/>
                    <a:lumOff val="35000"/>
                  </a:schemeClr>
                </a:solidFill>
                <a:latin typeface="Noto Sans S Chinese Light" panose="020B0300000000000000" pitchFamily="34" charset="-122"/>
                <a:ea typeface="Noto Sans S Chinese Light" panose="020B0300000000000000" pitchFamily="34" charset="-122"/>
              </a:endParaRPr>
            </a:p>
          </p:txBody>
        </p:sp>
        <p:sp>
          <p:nvSpPr>
            <p:cNvPr id="31" name="1"/>
            <p:cNvSpPr txBox="1"/>
            <p:nvPr>
              <p:custDataLst>
                <p:tags r:id="rId5"/>
              </p:custDataLst>
            </p:nvPr>
          </p:nvSpPr>
          <p:spPr>
            <a:xfrm flipH="1">
              <a:off x="849077" y="2894743"/>
              <a:ext cx="3065444" cy="1160932"/>
            </a:xfrm>
            <a:prstGeom prst="rect">
              <a:avLst/>
            </a:prstGeom>
            <a:noFill/>
          </p:spPr>
          <p:txBody>
            <a:bodyPr lIns="0" tIns="0" rIns="0" bIns="0"/>
            <a:lstStyle/>
            <a:p>
              <a:pPr algn="l">
                <a:defRPr/>
              </a:pPr>
              <a:r>
                <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rPr>
                <a:t>人的生命有别于其他生物体在于人不仅仅是一个自然存在物，而且还是寻求意义的存在物。所以人的生命不仅仅是一个自然的物质生命过程，而且还是一个探寻生命意义的过程。</a:t>
              </a:r>
              <a:endPar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a:p>
              <a:pPr algn="l">
                <a:defRPr/>
              </a:pPr>
              <a:endParaRPr sz="1600" dirty="0">
                <a:solidFill>
                  <a:schemeClr val="tx1"/>
                </a:solidFill>
                <a:latin typeface="Noto Sans S Chinese Light" panose="020B0300000000000000" pitchFamily="34" charset="-122"/>
                <a:ea typeface="Noto Sans S Chinese Light" panose="020B0300000000000000" pitchFamily="34" charset="-122"/>
              </a:endParaRPr>
            </a:p>
          </p:txBody>
        </p:sp>
        <p:sp>
          <p:nvSpPr>
            <p:cNvPr id="32" name="3"/>
            <p:cNvSpPr/>
            <p:nvPr>
              <p:custDataLst>
                <p:tags r:id="rId6"/>
              </p:custDataLst>
            </p:nvPr>
          </p:nvSpPr>
          <p:spPr>
            <a:xfrm flipV="1">
              <a:off x="7183722" y="4450794"/>
              <a:ext cx="1128476" cy="217537"/>
            </a:xfrm>
            <a:custGeom>
              <a:avLst/>
              <a:gdLst>
                <a:gd name="connsiteX0" fmla="*/ 0 w 1190172"/>
                <a:gd name="connsiteY0" fmla="*/ 217715 h 217715"/>
                <a:gd name="connsiteX1" fmla="*/ 159657 w 1190172"/>
                <a:gd name="connsiteY1" fmla="*/ 0 h 217715"/>
                <a:gd name="connsiteX2" fmla="*/ 1190172 w 1190172"/>
                <a:gd name="connsiteY2" fmla="*/ 0 h 217715"/>
              </a:gdLst>
              <a:ahLst/>
              <a:cxnLst>
                <a:cxn ang="0">
                  <a:pos x="connsiteX0" y="connsiteY0"/>
                </a:cxn>
                <a:cxn ang="0">
                  <a:pos x="connsiteX1" y="connsiteY1"/>
                </a:cxn>
                <a:cxn ang="0">
                  <a:pos x="connsiteX2" y="connsiteY2"/>
                </a:cxn>
              </a:cxnLst>
              <a:rect l="l" t="t" r="r" b="b"/>
              <a:pathLst>
                <a:path w="1190172" h="217715">
                  <a:moveTo>
                    <a:pt x="0" y="217715"/>
                  </a:moveTo>
                  <a:lnTo>
                    <a:pt x="159657" y="0"/>
                  </a:lnTo>
                  <a:lnTo>
                    <a:pt x="1190172" y="0"/>
                  </a:lnTo>
                </a:path>
              </a:pathLst>
            </a:custGeom>
            <a:noFill/>
            <a:ln>
              <a:solidFill>
                <a:schemeClr val="accent1">
                  <a:lumMod val="60000"/>
                  <a:lumOff val="40000"/>
                </a:schemeClr>
              </a:solidFill>
              <a:tailEnd type="oval"/>
            </a:ln>
          </p:spPr>
          <p:style>
            <a:lnRef idx="2">
              <a:schemeClr val="accent1">
                <a:shade val="50000"/>
              </a:schemeClr>
            </a:lnRef>
            <a:fillRef idx="1">
              <a:schemeClr val="accent1"/>
            </a:fillRef>
            <a:effectRef idx="0">
              <a:schemeClr val="accent1"/>
            </a:effectRef>
            <a:fontRef idx="minor">
              <a:schemeClr val="lt1"/>
            </a:fontRef>
          </p:style>
          <p:txBody>
            <a:bodyPr lIns="108850" tIns="54425" rIns="108850" bIns="54425" anchor="ctr"/>
            <a:lstStyle/>
            <a:p>
              <a:pPr algn="ctr">
                <a:defRPr/>
              </a:pPr>
              <a:endParaRPr lang="zh-CN" altLang="en-US" sz="1800" dirty="0">
                <a:solidFill>
                  <a:schemeClr val="tx1">
                    <a:lumMod val="65000"/>
                    <a:lumOff val="35000"/>
                  </a:schemeClr>
                </a:solidFill>
                <a:latin typeface="Noto Sans S Chinese Light" panose="020B0300000000000000" pitchFamily="34" charset="-122"/>
                <a:ea typeface="Noto Sans S Chinese Light" panose="020B0300000000000000" pitchFamily="34" charset="-122"/>
              </a:endParaRPr>
            </a:p>
          </p:txBody>
        </p:sp>
        <p:sp>
          <p:nvSpPr>
            <p:cNvPr id="34" name="4"/>
            <p:cNvSpPr/>
            <p:nvPr>
              <p:custDataLst>
                <p:tags r:id="rId7"/>
              </p:custDataLst>
            </p:nvPr>
          </p:nvSpPr>
          <p:spPr>
            <a:xfrm flipH="1" flipV="1">
              <a:off x="3914736" y="4450794"/>
              <a:ext cx="1126360" cy="217537"/>
            </a:xfrm>
            <a:custGeom>
              <a:avLst/>
              <a:gdLst>
                <a:gd name="connsiteX0" fmla="*/ 0 w 1190172"/>
                <a:gd name="connsiteY0" fmla="*/ 217715 h 217715"/>
                <a:gd name="connsiteX1" fmla="*/ 159657 w 1190172"/>
                <a:gd name="connsiteY1" fmla="*/ 0 h 217715"/>
                <a:gd name="connsiteX2" fmla="*/ 1190172 w 1190172"/>
                <a:gd name="connsiteY2" fmla="*/ 0 h 217715"/>
              </a:gdLst>
              <a:ahLst/>
              <a:cxnLst>
                <a:cxn ang="0">
                  <a:pos x="connsiteX0" y="connsiteY0"/>
                </a:cxn>
                <a:cxn ang="0">
                  <a:pos x="connsiteX1" y="connsiteY1"/>
                </a:cxn>
                <a:cxn ang="0">
                  <a:pos x="connsiteX2" y="connsiteY2"/>
                </a:cxn>
              </a:cxnLst>
              <a:rect l="l" t="t" r="r" b="b"/>
              <a:pathLst>
                <a:path w="1190172" h="217715">
                  <a:moveTo>
                    <a:pt x="0" y="217715"/>
                  </a:moveTo>
                  <a:lnTo>
                    <a:pt x="159657" y="0"/>
                  </a:lnTo>
                  <a:lnTo>
                    <a:pt x="1190172" y="0"/>
                  </a:lnTo>
                </a:path>
              </a:pathLst>
            </a:custGeom>
            <a:noFill/>
            <a:ln>
              <a:solidFill>
                <a:schemeClr val="accent1">
                  <a:lumMod val="60000"/>
                  <a:lumOff val="40000"/>
                </a:schemeClr>
              </a:solidFill>
              <a:tailEnd type="oval"/>
            </a:ln>
          </p:spPr>
          <p:style>
            <a:lnRef idx="2">
              <a:schemeClr val="accent1">
                <a:shade val="50000"/>
              </a:schemeClr>
            </a:lnRef>
            <a:fillRef idx="1">
              <a:schemeClr val="accent1"/>
            </a:fillRef>
            <a:effectRef idx="0">
              <a:schemeClr val="accent1"/>
            </a:effectRef>
            <a:fontRef idx="minor">
              <a:schemeClr val="lt1"/>
            </a:fontRef>
          </p:style>
          <p:txBody>
            <a:bodyPr lIns="108850" tIns="54425" rIns="108850" bIns="54425" anchor="ctr"/>
            <a:lstStyle/>
            <a:p>
              <a:pPr algn="r">
                <a:defRPr/>
              </a:pPr>
              <a:endParaRPr lang="zh-CN" altLang="en-US" sz="1800" dirty="0">
                <a:solidFill>
                  <a:schemeClr val="tx1">
                    <a:lumMod val="65000"/>
                    <a:lumOff val="35000"/>
                  </a:schemeClr>
                </a:solidFill>
                <a:latin typeface="Noto Sans S Chinese Light" panose="020B0300000000000000" pitchFamily="34" charset="-122"/>
                <a:ea typeface="Noto Sans S Chinese Light" panose="020B0300000000000000" pitchFamily="34" charset="-122"/>
              </a:endParaRPr>
            </a:p>
          </p:txBody>
        </p:sp>
        <p:sp>
          <p:nvSpPr>
            <p:cNvPr id="41" name="5"/>
            <p:cNvSpPr/>
            <p:nvPr>
              <p:custDataLst>
                <p:tags r:id="rId8"/>
              </p:custDataLst>
            </p:nvPr>
          </p:nvSpPr>
          <p:spPr>
            <a:xfrm>
              <a:off x="4734326" y="2801907"/>
              <a:ext cx="1162607" cy="871929"/>
            </a:xfrm>
            <a:custGeom>
              <a:avLst/>
              <a:gdLst>
                <a:gd name="connsiteX0" fmla="*/ 1090749 w 1090749"/>
                <a:gd name="connsiteY0" fmla="*/ 0 h 1090749"/>
                <a:gd name="connsiteX1" fmla="*/ 1090749 w 1090749"/>
                <a:gd name="connsiteY1" fmla="*/ 520353 h 1090749"/>
                <a:gd name="connsiteX2" fmla="*/ 1054097 w 1090749"/>
                <a:gd name="connsiteY2" fmla="*/ 529777 h 1090749"/>
                <a:gd name="connsiteX3" fmla="*/ 529777 w 1090749"/>
                <a:gd name="connsiteY3" fmla="*/ 1054097 h 1090749"/>
                <a:gd name="connsiteX4" fmla="*/ 520353 w 1090749"/>
                <a:gd name="connsiteY4" fmla="*/ 1090749 h 1090749"/>
                <a:gd name="connsiteX5" fmla="*/ 0 w 1090749"/>
                <a:gd name="connsiteY5" fmla="*/ 1090749 h 1090749"/>
                <a:gd name="connsiteX6" fmla="*/ 9646 w 1090749"/>
                <a:gd name="connsiteY6" fmla="*/ 1027542 h 1090749"/>
                <a:gd name="connsiteX7" fmla="*/ 1027542 w 1090749"/>
                <a:gd name="connsiteY7" fmla="*/ 9646 h 1090749"/>
                <a:gd name="connsiteX8" fmla="*/ 1090749 w 1090749"/>
                <a:gd name="connsiteY8" fmla="*/ 0 h 10907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90749" h="1090749">
                  <a:moveTo>
                    <a:pt x="1090749" y="0"/>
                  </a:moveTo>
                  <a:lnTo>
                    <a:pt x="1090749" y="520353"/>
                  </a:lnTo>
                  <a:lnTo>
                    <a:pt x="1054097" y="529777"/>
                  </a:lnTo>
                  <a:cubicBezTo>
                    <a:pt x="804459" y="607423"/>
                    <a:pt x="607423" y="804459"/>
                    <a:pt x="529777" y="1054097"/>
                  </a:cubicBezTo>
                  <a:lnTo>
                    <a:pt x="520353" y="1090749"/>
                  </a:lnTo>
                  <a:lnTo>
                    <a:pt x="0" y="1090749"/>
                  </a:lnTo>
                  <a:lnTo>
                    <a:pt x="9646" y="1027542"/>
                  </a:lnTo>
                  <a:cubicBezTo>
                    <a:pt x="114196" y="516617"/>
                    <a:pt x="516617" y="114196"/>
                    <a:pt x="1027542" y="9646"/>
                  </a:cubicBezTo>
                  <a:lnTo>
                    <a:pt x="1090749" y="0"/>
                  </a:lnTo>
                  <a:close/>
                </a:path>
              </a:pathLst>
            </a:custGeom>
            <a:solidFill>
              <a:schemeClr val="accent5"/>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108850" tIns="54425" rIns="108850" bIns="54425" anchor="ctr"/>
            <a:lstStyle/>
            <a:p>
              <a:pPr algn="ctr">
                <a:defRPr/>
              </a:pPr>
              <a:endParaRPr lang="zh-CN" altLang="en-US" sz="1800" dirty="0">
                <a:solidFill>
                  <a:schemeClr val="tx1">
                    <a:lumMod val="65000"/>
                    <a:lumOff val="35000"/>
                  </a:schemeClr>
                </a:solidFill>
                <a:latin typeface="Noto Sans S Chinese Light" panose="020B0300000000000000" pitchFamily="34" charset="-122"/>
                <a:ea typeface="Noto Sans S Chinese Light" panose="020B0300000000000000" pitchFamily="34" charset="-122"/>
              </a:endParaRPr>
            </a:p>
          </p:txBody>
        </p:sp>
        <p:sp>
          <p:nvSpPr>
            <p:cNvPr id="42" name="6"/>
            <p:cNvSpPr/>
            <p:nvPr>
              <p:custDataLst>
                <p:tags r:id="rId9"/>
              </p:custDataLst>
            </p:nvPr>
          </p:nvSpPr>
          <p:spPr>
            <a:xfrm>
              <a:off x="6324182" y="2801907"/>
              <a:ext cx="1162607" cy="871929"/>
            </a:xfrm>
            <a:custGeom>
              <a:avLst/>
              <a:gdLst>
                <a:gd name="connsiteX0" fmla="*/ 0 w 1090749"/>
                <a:gd name="connsiteY0" fmla="*/ 0 h 1090749"/>
                <a:gd name="connsiteX1" fmla="*/ 63206 w 1090749"/>
                <a:gd name="connsiteY1" fmla="*/ 9646 h 1090749"/>
                <a:gd name="connsiteX2" fmla="*/ 1081102 w 1090749"/>
                <a:gd name="connsiteY2" fmla="*/ 1027542 h 1090749"/>
                <a:gd name="connsiteX3" fmla="*/ 1090749 w 1090749"/>
                <a:gd name="connsiteY3" fmla="*/ 1090749 h 1090749"/>
                <a:gd name="connsiteX4" fmla="*/ 570395 w 1090749"/>
                <a:gd name="connsiteY4" fmla="*/ 1090749 h 1090749"/>
                <a:gd name="connsiteX5" fmla="*/ 560971 w 1090749"/>
                <a:gd name="connsiteY5" fmla="*/ 1054097 h 1090749"/>
                <a:gd name="connsiteX6" fmla="*/ 36651 w 1090749"/>
                <a:gd name="connsiteY6" fmla="*/ 529777 h 1090749"/>
                <a:gd name="connsiteX7" fmla="*/ 0 w 1090749"/>
                <a:gd name="connsiteY7" fmla="*/ 520353 h 1090749"/>
                <a:gd name="connsiteX8" fmla="*/ 0 w 1090749"/>
                <a:gd name="connsiteY8" fmla="*/ 0 h 10907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90749" h="1090749">
                  <a:moveTo>
                    <a:pt x="0" y="0"/>
                  </a:moveTo>
                  <a:lnTo>
                    <a:pt x="63206" y="9646"/>
                  </a:lnTo>
                  <a:cubicBezTo>
                    <a:pt x="574131" y="114196"/>
                    <a:pt x="976552" y="516617"/>
                    <a:pt x="1081102" y="1027542"/>
                  </a:cubicBezTo>
                  <a:lnTo>
                    <a:pt x="1090749" y="1090749"/>
                  </a:lnTo>
                  <a:lnTo>
                    <a:pt x="570395" y="1090749"/>
                  </a:lnTo>
                  <a:lnTo>
                    <a:pt x="560971" y="1054097"/>
                  </a:lnTo>
                  <a:cubicBezTo>
                    <a:pt x="483326" y="804459"/>
                    <a:pt x="286290" y="607423"/>
                    <a:pt x="36651" y="529777"/>
                  </a:cubicBezTo>
                  <a:lnTo>
                    <a:pt x="0" y="520353"/>
                  </a:lnTo>
                  <a:lnTo>
                    <a:pt x="0" y="0"/>
                  </a:lnTo>
                  <a:close/>
                </a:path>
              </a:pathLst>
            </a:custGeom>
            <a:solidFill>
              <a:schemeClr val="accent5"/>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108850" tIns="54425" rIns="108850" bIns="54425" anchor="ctr"/>
            <a:lstStyle/>
            <a:p>
              <a:pPr algn="ctr">
                <a:defRPr/>
              </a:pPr>
              <a:endParaRPr lang="zh-CN" altLang="en-US" sz="1800" dirty="0">
                <a:solidFill>
                  <a:schemeClr val="tx1">
                    <a:lumMod val="65000"/>
                    <a:lumOff val="35000"/>
                  </a:schemeClr>
                </a:solidFill>
                <a:latin typeface="Noto Sans S Chinese Light" panose="020B0300000000000000" pitchFamily="34" charset="-122"/>
                <a:ea typeface="Noto Sans S Chinese Light" panose="020B0300000000000000" pitchFamily="34" charset="-122"/>
              </a:endParaRPr>
            </a:p>
          </p:txBody>
        </p:sp>
        <p:sp>
          <p:nvSpPr>
            <p:cNvPr id="2" name="7"/>
            <p:cNvSpPr/>
            <p:nvPr>
              <p:custDataLst>
                <p:tags r:id="rId10"/>
              </p:custDataLst>
            </p:nvPr>
          </p:nvSpPr>
          <p:spPr>
            <a:xfrm>
              <a:off x="4734326" y="3994264"/>
              <a:ext cx="1162607" cy="871929"/>
            </a:xfrm>
            <a:custGeom>
              <a:avLst/>
              <a:gdLst>
                <a:gd name="connsiteX0" fmla="*/ 0 w 1090749"/>
                <a:gd name="connsiteY0" fmla="*/ 0 h 1090749"/>
                <a:gd name="connsiteX1" fmla="*/ 520353 w 1090749"/>
                <a:gd name="connsiteY1" fmla="*/ 0 h 1090749"/>
                <a:gd name="connsiteX2" fmla="*/ 529777 w 1090749"/>
                <a:gd name="connsiteY2" fmla="*/ 36651 h 1090749"/>
                <a:gd name="connsiteX3" fmla="*/ 1054097 w 1090749"/>
                <a:gd name="connsiteY3" fmla="*/ 560971 h 1090749"/>
                <a:gd name="connsiteX4" fmla="*/ 1090749 w 1090749"/>
                <a:gd name="connsiteY4" fmla="*/ 570395 h 1090749"/>
                <a:gd name="connsiteX5" fmla="*/ 1090749 w 1090749"/>
                <a:gd name="connsiteY5" fmla="*/ 1090749 h 1090749"/>
                <a:gd name="connsiteX6" fmla="*/ 1027542 w 1090749"/>
                <a:gd name="connsiteY6" fmla="*/ 1081102 h 1090749"/>
                <a:gd name="connsiteX7" fmla="*/ 9646 w 1090749"/>
                <a:gd name="connsiteY7" fmla="*/ 63206 h 1090749"/>
                <a:gd name="connsiteX8" fmla="*/ 0 w 1090749"/>
                <a:gd name="connsiteY8" fmla="*/ 0 h 10907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90749" h="1090749">
                  <a:moveTo>
                    <a:pt x="0" y="0"/>
                  </a:moveTo>
                  <a:lnTo>
                    <a:pt x="520353" y="0"/>
                  </a:lnTo>
                  <a:lnTo>
                    <a:pt x="529777" y="36651"/>
                  </a:lnTo>
                  <a:cubicBezTo>
                    <a:pt x="607423" y="286290"/>
                    <a:pt x="804459" y="483326"/>
                    <a:pt x="1054097" y="560971"/>
                  </a:cubicBezTo>
                  <a:lnTo>
                    <a:pt x="1090749" y="570395"/>
                  </a:lnTo>
                  <a:lnTo>
                    <a:pt x="1090749" y="1090749"/>
                  </a:lnTo>
                  <a:lnTo>
                    <a:pt x="1027542" y="1081102"/>
                  </a:lnTo>
                  <a:cubicBezTo>
                    <a:pt x="516617" y="976552"/>
                    <a:pt x="114196" y="574131"/>
                    <a:pt x="9646" y="63206"/>
                  </a:cubicBezTo>
                  <a:lnTo>
                    <a:pt x="0" y="0"/>
                  </a:lnTo>
                  <a:close/>
                </a:path>
              </a:pathLst>
            </a:custGeom>
            <a:solidFill>
              <a:schemeClr val="accent5"/>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108850" tIns="54425" rIns="108850" bIns="54425" anchor="ctr"/>
            <a:lstStyle/>
            <a:p>
              <a:pPr algn="ctr">
                <a:defRPr/>
              </a:pPr>
              <a:endParaRPr lang="zh-CN" altLang="en-US" sz="1800" dirty="0">
                <a:solidFill>
                  <a:schemeClr val="tx1">
                    <a:lumMod val="65000"/>
                    <a:lumOff val="35000"/>
                  </a:schemeClr>
                </a:solidFill>
                <a:latin typeface="Noto Sans S Chinese Light" panose="020B0300000000000000" pitchFamily="34" charset="-122"/>
                <a:ea typeface="Noto Sans S Chinese Light" panose="020B0300000000000000" pitchFamily="34" charset="-122"/>
              </a:endParaRPr>
            </a:p>
          </p:txBody>
        </p:sp>
        <p:sp>
          <p:nvSpPr>
            <p:cNvPr id="44" name="8"/>
            <p:cNvSpPr/>
            <p:nvPr>
              <p:custDataLst>
                <p:tags r:id="rId11"/>
              </p:custDataLst>
            </p:nvPr>
          </p:nvSpPr>
          <p:spPr>
            <a:xfrm>
              <a:off x="6324182" y="3994263"/>
              <a:ext cx="1162605" cy="871928"/>
            </a:xfrm>
            <a:custGeom>
              <a:avLst/>
              <a:gdLst>
                <a:gd name="connsiteX0" fmla="*/ 570395 w 1090748"/>
                <a:gd name="connsiteY0" fmla="*/ 0 h 1090748"/>
                <a:gd name="connsiteX1" fmla="*/ 1090748 w 1090748"/>
                <a:gd name="connsiteY1" fmla="*/ 0 h 1090748"/>
                <a:gd name="connsiteX2" fmla="*/ 1081102 w 1090748"/>
                <a:gd name="connsiteY2" fmla="*/ 63206 h 1090748"/>
                <a:gd name="connsiteX3" fmla="*/ 63206 w 1090748"/>
                <a:gd name="connsiteY3" fmla="*/ 1081102 h 1090748"/>
                <a:gd name="connsiteX4" fmla="*/ 0 w 1090748"/>
                <a:gd name="connsiteY4" fmla="*/ 1090748 h 1090748"/>
                <a:gd name="connsiteX5" fmla="*/ 0 w 1090748"/>
                <a:gd name="connsiteY5" fmla="*/ 570395 h 1090748"/>
                <a:gd name="connsiteX6" fmla="*/ 36651 w 1090748"/>
                <a:gd name="connsiteY6" fmla="*/ 560971 h 1090748"/>
                <a:gd name="connsiteX7" fmla="*/ 560971 w 1090748"/>
                <a:gd name="connsiteY7" fmla="*/ 36651 h 1090748"/>
                <a:gd name="connsiteX8" fmla="*/ 570395 w 1090748"/>
                <a:gd name="connsiteY8" fmla="*/ 0 h 10907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90748" h="1090748">
                  <a:moveTo>
                    <a:pt x="570395" y="0"/>
                  </a:moveTo>
                  <a:lnTo>
                    <a:pt x="1090748" y="0"/>
                  </a:lnTo>
                  <a:lnTo>
                    <a:pt x="1081102" y="63206"/>
                  </a:lnTo>
                  <a:cubicBezTo>
                    <a:pt x="976552" y="574131"/>
                    <a:pt x="574131" y="976552"/>
                    <a:pt x="63206" y="1081102"/>
                  </a:cubicBezTo>
                  <a:lnTo>
                    <a:pt x="0" y="1090748"/>
                  </a:lnTo>
                  <a:lnTo>
                    <a:pt x="0" y="570395"/>
                  </a:lnTo>
                  <a:lnTo>
                    <a:pt x="36651" y="560971"/>
                  </a:lnTo>
                  <a:cubicBezTo>
                    <a:pt x="286290" y="483326"/>
                    <a:pt x="483326" y="286290"/>
                    <a:pt x="560971" y="36651"/>
                  </a:cubicBezTo>
                  <a:lnTo>
                    <a:pt x="570395" y="0"/>
                  </a:lnTo>
                  <a:close/>
                </a:path>
              </a:pathLst>
            </a:custGeom>
            <a:solidFill>
              <a:schemeClr val="accent5"/>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108850" tIns="54425" rIns="108850" bIns="54425" anchor="ctr"/>
            <a:lstStyle/>
            <a:p>
              <a:pPr algn="ctr">
                <a:defRPr/>
              </a:pPr>
              <a:endParaRPr lang="zh-CN" altLang="en-US" sz="1800" dirty="0">
                <a:solidFill>
                  <a:schemeClr val="tx1">
                    <a:lumMod val="65000"/>
                    <a:lumOff val="35000"/>
                  </a:schemeClr>
                </a:solidFill>
                <a:latin typeface="Noto Sans S Chinese Light" panose="020B0300000000000000" pitchFamily="34" charset="-122"/>
                <a:ea typeface="Noto Sans S Chinese Light" panose="020B0300000000000000" pitchFamily="34" charset="-122"/>
              </a:endParaRPr>
            </a:p>
          </p:txBody>
        </p:sp>
      </p:grpSp>
      <p:sp>
        <p:nvSpPr>
          <p:cNvPr id="86" name="文本框 7"/>
          <p:cNvSpPr txBox="1">
            <a:spLocks noChangeArrowheads="1"/>
          </p:cNvSpPr>
          <p:nvPr/>
        </p:nvSpPr>
        <p:spPr bwMode="auto">
          <a:xfrm>
            <a:off x="795655" y="1171575"/>
            <a:ext cx="4272915" cy="3797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anose="020B0606020202030204" pitchFamily="34" charset="0"/>
                <a:ea typeface="微软雅黑" panose="020B0503020204020204" charset="-122"/>
              </a:defRPr>
            </a:lvl1pPr>
            <a:lvl2pPr>
              <a:defRPr sz="2800">
                <a:solidFill>
                  <a:schemeClr val="tx1"/>
                </a:solidFill>
                <a:latin typeface="Arial Narrow" panose="020B0606020202030204" pitchFamily="34" charset="0"/>
                <a:ea typeface="微软雅黑" panose="020B0503020204020204" charset="-122"/>
              </a:defRPr>
            </a:lvl2pPr>
            <a:lvl3pPr>
              <a:defRPr sz="2400">
                <a:solidFill>
                  <a:schemeClr val="tx1"/>
                </a:solidFill>
                <a:latin typeface="Arial Narrow" panose="020B0606020202030204" pitchFamily="34" charset="0"/>
                <a:ea typeface="微软雅黑" panose="020B0503020204020204" charset="-122"/>
              </a:defRPr>
            </a:lvl3pPr>
            <a:lvl4pPr>
              <a:defRPr sz="2000">
                <a:solidFill>
                  <a:schemeClr val="tx1"/>
                </a:solidFill>
                <a:latin typeface="Arial Narrow" panose="020B0606020202030204" pitchFamily="34" charset="0"/>
                <a:ea typeface="微软雅黑" panose="020B0503020204020204" charset="-122"/>
              </a:defRPr>
            </a:lvl4pPr>
            <a:lvl5pPr>
              <a:defRPr sz="2000">
                <a:solidFill>
                  <a:schemeClr val="tx1"/>
                </a:solidFill>
                <a:latin typeface="Arial Narrow" panose="020B0606020202030204" pitchFamily="34" charset="0"/>
                <a:ea typeface="微软雅黑" panose="020B0503020204020204" charset="-122"/>
              </a:defRPr>
            </a:lvl5pPr>
            <a:lvl6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charset="-122"/>
              </a:defRPr>
            </a:lvl6pPr>
            <a:lvl7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charset="-122"/>
              </a:defRPr>
            </a:lvl7pPr>
            <a:lvl8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charset="-122"/>
              </a:defRPr>
            </a:lvl8pPr>
            <a:lvl9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charset="-122"/>
              </a:defRPr>
            </a:lvl9pPr>
          </a:lstStyle>
          <a:p>
            <a:pPr eaLnBrk="1" hangingPunct="1"/>
            <a:r>
              <a:rPr lang="zh-CN" altLang="en-US" sz="2400" dirty="0">
                <a:solidFill>
                  <a:schemeClr val="accent1">
                    <a:lumMod val="75000"/>
                  </a:schemeClr>
                </a:solidFill>
                <a:latin typeface="+mn-lt"/>
                <a:ea typeface="+mn-ea"/>
                <a:cs typeface="+mn-ea"/>
                <a:sym typeface="+mn-lt"/>
              </a:rPr>
              <a:t>（一）</a:t>
            </a:r>
            <a:r>
              <a:rPr lang="zh-CN" altLang="en-US" sz="2400" dirty="0">
                <a:solidFill>
                  <a:schemeClr val="accent1">
                    <a:lumMod val="75000"/>
                  </a:schemeClr>
                </a:solidFill>
                <a:latin typeface="+mn-lt"/>
                <a:ea typeface="+mn-ea"/>
                <a:cs typeface="+mn-ea"/>
                <a:sym typeface="思源宋体 CN" panose="02020400000000000000" pitchFamily="18" charset="-122"/>
              </a:rPr>
              <a:t>生命与自我</a:t>
            </a:r>
            <a:endParaRPr lang="zh-CN" altLang="en-US" sz="2400" dirty="0">
              <a:solidFill>
                <a:schemeClr val="accent1">
                  <a:lumMod val="75000"/>
                </a:schemeClr>
              </a:solidFill>
              <a:latin typeface="+mn-lt"/>
              <a:ea typeface="+mn-ea"/>
              <a:cs typeface="+mn-ea"/>
              <a:sym typeface="+mn-lt"/>
            </a:endParaRPr>
          </a:p>
        </p:txBody>
      </p:sp>
      <p:sp>
        <p:nvSpPr>
          <p:cNvPr id="3" name="文本框 7"/>
          <p:cNvSpPr txBox="1">
            <a:spLocks noChangeArrowheads="1"/>
          </p:cNvSpPr>
          <p:nvPr/>
        </p:nvSpPr>
        <p:spPr bwMode="auto">
          <a:xfrm>
            <a:off x="1612900" y="3747135"/>
            <a:ext cx="2945765" cy="3797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anose="020B0606020202030204" pitchFamily="34" charset="0"/>
                <a:ea typeface="微软雅黑" panose="020B0503020204020204" charset="-122"/>
              </a:defRPr>
            </a:lvl1pPr>
            <a:lvl2pPr>
              <a:defRPr sz="2800">
                <a:solidFill>
                  <a:schemeClr val="tx1"/>
                </a:solidFill>
                <a:latin typeface="Arial Narrow" panose="020B0606020202030204" pitchFamily="34" charset="0"/>
                <a:ea typeface="微软雅黑" panose="020B0503020204020204" charset="-122"/>
              </a:defRPr>
            </a:lvl2pPr>
            <a:lvl3pPr>
              <a:defRPr sz="2400">
                <a:solidFill>
                  <a:schemeClr val="tx1"/>
                </a:solidFill>
                <a:latin typeface="Arial Narrow" panose="020B0606020202030204" pitchFamily="34" charset="0"/>
                <a:ea typeface="微软雅黑" panose="020B0503020204020204" charset="-122"/>
              </a:defRPr>
            </a:lvl3pPr>
            <a:lvl4pPr>
              <a:defRPr sz="2000">
                <a:solidFill>
                  <a:schemeClr val="tx1"/>
                </a:solidFill>
                <a:latin typeface="Arial Narrow" panose="020B0606020202030204" pitchFamily="34" charset="0"/>
                <a:ea typeface="微软雅黑" panose="020B0503020204020204" charset="-122"/>
              </a:defRPr>
            </a:lvl4pPr>
            <a:lvl5pPr>
              <a:defRPr sz="2000">
                <a:solidFill>
                  <a:schemeClr val="tx1"/>
                </a:solidFill>
                <a:latin typeface="Arial Narrow" panose="020B0606020202030204" pitchFamily="34" charset="0"/>
                <a:ea typeface="微软雅黑" panose="020B0503020204020204" charset="-122"/>
              </a:defRPr>
            </a:lvl5pPr>
            <a:lvl6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charset="-122"/>
              </a:defRPr>
            </a:lvl6pPr>
            <a:lvl7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charset="-122"/>
              </a:defRPr>
            </a:lvl7pPr>
            <a:lvl8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charset="-122"/>
              </a:defRPr>
            </a:lvl8pPr>
            <a:lvl9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charset="-122"/>
              </a:defRPr>
            </a:lvl9pPr>
          </a:lstStyle>
          <a:p>
            <a:pPr eaLnBrk="1" hangingPunct="1"/>
            <a:r>
              <a:rPr lang="zh-CN" altLang="en-US" sz="2400" dirty="0">
                <a:solidFill>
                  <a:schemeClr val="accent1">
                    <a:lumMod val="75000"/>
                  </a:schemeClr>
                </a:solidFill>
                <a:latin typeface="+mn-lt"/>
                <a:ea typeface="+mn-ea"/>
                <a:cs typeface="+mn-ea"/>
                <a:sym typeface="+mn-lt"/>
              </a:rPr>
              <a:t>（二）</a:t>
            </a:r>
            <a:r>
              <a:rPr lang="zh-CN" altLang="en-US" sz="2400" dirty="0">
                <a:solidFill>
                  <a:schemeClr val="accent1">
                    <a:lumMod val="75000"/>
                  </a:schemeClr>
                </a:solidFill>
                <a:latin typeface="+mn-lt"/>
                <a:ea typeface="+mn-ea"/>
                <a:cs typeface="+mn-ea"/>
                <a:sym typeface="思源宋体 CN" panose="02020400000000000000" pitchFamily="18" charset="-122"/>
              </a:rPr>
              <a:t>生命与自然</a:t>
            </a:r>
            <a:endParaRPr lang="zh-CN" altLang="en-US" sz="2400" dirty="0">
              <a:solidFill>
                <a:schemeClr val="accent1">
                  <a:lumMod val="75000"/>
                </a:schemeClr>
              </a:solidFill>
              <a:latin typeface="+mn-lt"/>
              <a:ea typeface="+mn-ea"/>
              <a:cs typeface="+mn-ea"/>
              <a:sym typeface="+mn-lt"/>
            </a:endParaRPr>
          </a:p>
        </p:txBody>
      </p:sp>
      <p:sp>
        <p:nvSpPr>
          <p:cNvPr id="4" name="1"/>
          <p:cNvSpPr txBox="1"/>
          <p:nvPr>
            <p:custDataLst>
              <p:tags r:id="rId12"/>
            </p:custDataLst>
          </p:nvPr>
        </p:nvSpPr>
        <p:spPr>
          <a:xfrm flipH="1">
            <a:off x="1875155" y="4338320"/>
            <a:ext cx="3477260" cy="1528445"/>
          </a:xfrm>
          <a:prstGeom prst="rect">
            <a:avLst/>
          </a:prstGeom>
          <a:noFill/>
        </p:spPr>
        <p:txBody>
          <a:bodyPr lIns="0" tIns="0" rIns="0" bIns="0"/>
          <a:p>
            <a:pPr algn="l">
              <a:defRPr/>
            </a:pPr>
            <a:r>
              <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rPr>
              <a:t>在东方哲学中，流传较广、比较受推崇的观点是天人合一的观点。即人与自然的统一关系，认为人是自然的产物，是自然的一部分，是自然界最高级的物类；又肯定人与自然是有区别的，但不是敌对的关系，而是相互依存的关系。</a:t>
            </a:r>
            <a:endParaRPr sz="1600" dirty="0">
              <a:solidFill>
                <a:schemeClr val="tx1"/>
              </a:solidFill>
              <a:latin typeface="Noto Sans S Chinese Light" panose="020B0300000000000000" pitchFamily="34" charset="-122"/>
              <a:ea typeface="Noto Sans S Chinese Light" panose="020B0300000000000000" pitchFamily="34" charset="-122"/>
            </a:endParaRPr>
          </a:p>
        </p:txBody>
      </p:sp>
      <p:sp>
        <p:nvSpPr>
          <p:cNvPr id="8" name="文本框 7"/>
          <p:cNvSpPr txBox="1">
            <a:spLocks noChangeArrowheads="1"/>
          </p:cNvSpPr>
          <p:nvPr/>
        </p:nvSpPr>
        <p:spPr bwMode="auto">
          <a:xfrm>
            <a:off x="8069580" y="1412240"/>
            <a:ext cx="2945765" cy="3797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anose="020B0606020202030204" pitchFamily="34" charset="0"/>
                <a:ea typeface="微软雅黑" panose="020B0503020204020204" charset="-122"/>
              </a:defRPr>
            </a:lvl1pPr>
            <a:lvl2pPr>
              <a:defRPr sz="2800">
                <a:solidFill>
                  <a:schemeClr val="tx1"/>
                </a:solidFill>
                <a:latin typeface="Arial Narrow" panose="020B0606020202030204" pitchFamily="34" charset="0"/>
                <a:ea typeface="微软雅黑" panose="020B0503020204020204" charset="-122"/>
              </a:defRPr>
            </a:lvl2pPr>
            <a:lvl3pPr>
              <a:defRPr sz="2400">
                <a:solidFill>
                  <a:schemeClr val="tx1"/>
                </a:solidFill>
                <a:latin typeface="Arial Narrow" panose="020B0606020202030204" pitchFamily="34" charset="0"/>
                <a:ea typeface="微软雅黑" panose="020B0503020204020204" charset="-122"/>
              </a:defRPr>
            </a:lvl3pPr>
            <a:lvl4pPr>
              <a:defRPr sz="2000">
                <a:solidFill>
                  <a:schemeClr val="tx1"/>
                </a:solidFill>
                <a:latin typeface="Arial Narrow" panose="020B0606020202030204" pitchFamily="34" charset="0"/>
                <a:ea typeface="微软雅黑" panose="020B0503020204020204" charset="-122"/>
              </a:defRPr>
            </a:lvl4pPr>
            <a:lvl5pPr>
              <a:defRPr sz="2000">
                <a:solidFill>
                  <a:schemeClr val="tx1"/>
                </a:solidFill>
                <a:latin typeface="Arial Narrow" panose="020B0606020202030204" pitchFamily="34" charset="0"/>
                <a:ea typeface="微软雅黑" panose="020B0503020204020204" charset="-122"/>
              </a:defRPr>
            </a:lvl5pPr>
            <a:lvl6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charset="-122"/>
              </a:defRPr>
            </a:lvl6pPr>
            <a:lvl7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charset="-122"/>
              </a:defRPr>
            </a:lvl7pPr>
            <a:lvl8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charset="-122"/>
              </a:defRPr>
            </a:lvl8pPr>
            <a:lvl9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charset="-122"/>
              </a:defRPr>
            </a:lvl9pPr>
          </a:lstStyle>
          <a:p>
            <a:pPr eaLnBrk="1" hangingPunct="1"/>
            <a:r>
              <a:rPr lang="zh-CN" altLang="en-US" sz="2400" dirty="0">
                <a:solidFill>
                  <a:schemeClr val="accent1">
                    <a:lumMod val="75000"/>
                  </a:schemeClr>
                </a:solidFill>
                <a:latin typeface="+mn-lt"/>
                <a:ea typeface="+mn-ea"/>
                <a:cs typeface="+mn-ea"/>
                <a:sym typeface="+mn-lt"/>
              </a:rPr>
              <a:t>（三）生命与社会</a:t>
            </a:r>
            <a:endParaRPr lang="zh-CN" altLang="en-US" sz="2400" dirty="0">
              <a:solidFill>
                <a:schemeClr val="accent1">
                  <a:lumMod val="75000"/>
                </a:schemeClr>
              </a:solidFill>
              <a:latin typeface="+mn-lt"/>
              <a:ea typeface="+mn-ea"/>
              <a:cs typeface="+mn-ea"/>
              <a:sym typeface="+mn-lt"/>
            </a:endParaRPr>
          </a:p>
        </p:txBody>
      </p:sp>
      <p:sp>
        <p:nvSpPr>
          <p:cNvPr id="9" name="1"/>
          <p:cNvSpPr txBox="1"/>
          <p:nvPr>
            <p:custDataLst>
              <p:tags r:id="rId13"/>
            </p:custDataLst>
          </p:nvPr>
        </p:nvSpPr>
        <p:spPr>
          <a:xfrm flipH="1">
            <a:off x="8069580" y="1946275"/>
            <a:ext cx="3477260" cy="1528445"/>
          </a:xfrm>
          <a:prstGeom prst="rect">
            <a:avLst/>
          </a:prstGeom>
          <a:noFill/>
        </p:spPr>
        <p:txBody>
          <a:bodyPr lIns="0" tIns="0" rIns="0" bIns="0"/>
          <a:p>
            <a:pPr algn="l">
              <a:defRPr/>
            </a:pPr>
            <a:r>
              <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rPr>
              <a:t>人是具有社会性的动物。在人类社会高度发达的今天，人与人通过社会关系构成一个整体。任何人都是社会的一员，不存在孤立的个人，人从出生开始就处在特定的人群、团体和社会关系中，是不以人的意志为转移的。同时人通过在社会中传递各种信息、发现自己的才能，寻找实现自我价值的途径。</a:t>
            </a:r>
            <a:endParaRPr sz="1600" dirty="0">
              <a:solidFill>
                <a:schemeClr val="tx1"/>
              </a:solidFill>
              <a:latin typeface="Noto Sans S Chinese Light" panose="020B0300000000000000" pitchFamily="34" charset="-122"/>
              <a:ea typeface="Noto Sans S Chinese Light" panose="020B0300000000000000" pitchFamily="34" charset="-122"/>
            </a:endParaRPr>
          </a:p>
        </p:txBody>
      </p:sp>
      <p:sp>
        <p:nvSpPr>
          <p:cNvPr id="10" name="文本框 9"/>
          <p:cNvSpPr txBox="1">
            <a:spLocks noChangeArrowheads="1"/>
          </p:cNvSpPr>
          <p:nvPr/>
        </p:nvSpPr>
        <p:spPr bwMode="auto">
          <a:xfrm>
            <a:off x="8196580" y="3956050"/>
            <a:ext cx="2945765" cy="3797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anose="020B0606020202030204" pitchFamily="34" charset="0"/>
                <a:ea typeface="微软雅黑" panose="020B0503020204020204" charset="-122"/>
              </a:defRPr>
            </a:lvl1pPr>
            <a:lvl2pPr>
              <a:defRPr sz="2800">
                <a:solidFill>
                  <a:schemeClr val="tx1"/>
                </a:solidFill>
                <a:latin typeface="Arial Narrow" panose="020B0606020202030204" pitchFamily="34" charset="0"/>
                <a:ea typeface="微软雅黑" panose="020B0503020204020204" charset="-122"/>
              </a:defRPr>
            </a:lvl2pPr>
            <a:lvl3pPr>
              <a:defRPr sz="2400">
                <a:solidFill>
                  <a:schemeClr val="tx1"/>
                </a:solidFill>
                <a:latin typeface="Arial Narrow" panose="020B0606020202030204" pitchFamily="34" charset="0"/>
                <a:ea typeface="微软雅黑" panose="020B0503020204020204" charset="-122"/>
              </a:defRPr>
            </a:lvl3pPr>
            <a:lvl4pPr>
              <a:defRPr sz="2000">
                <a:solidFill>
                  <a:schemeClr val="tx1"/>
                </a:solidFill>
                <a:latin typeface="Arial Narrow" panose="020B0606020202030204" pitchFamily="34" charset="0"/>
                <a:ea typeface="微软雅黑" panose="020B0503020204020204" charset="-122"/>
              </a:defRPr>
            </a:lvl4pPr>
            <a:lvl5pPr>
              <a:defRPr sz="2000">
                <a:solidFill>
                  <a:schemeClr val="tx1"/>
                </a:solidFill>
                <a:latin typeface="Arial Narrow" panose="020B0606020202030204" pitchFamily="34" charset="0"/>
                <a:ea typeface="微软雅黑" panose="020B0503020204020204" charset="-122"/>
              </a:defRPr>
            </a:lvl5pPr>
            <a:lvl6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charset="-122"/>
              </a:defRPr>
            </a:lvl6pPr>
            <a:lvl7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charset="-122"/>
              </a:defRPr>
            </a:lvl7pPr>
            <a:lvl8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charset="-122"/>
              </a:defRPr>
            </a:lvl8pPr>
            <a:lvl9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charset="-122"/>
              </a:defRPr>
            </a:lvl9pPr>
          </a:lstStyle>
          <a:p>
            <a:pPr eaLnBrk="1" hangingPunct="1"/>
            <a:r>
              <a:rPr lang="zh-CN" altLang="en-US" sz="2400" dirty="0">
                <a:solidFill>
                  <a:schemeClr val="accent1">
                    <a:lumMod val="75000"/>
                  </a:schemeClr>
                </a:solidFill>
                <a:latin typeface="+mn-lt"/>
                <a:ea typeface="+mn-ea"/>
                <a:cs typeface="+mn-ea"/>
                <a:sym typeface="+mn-lt"/>
              </a:rPr>
              <a:t>（四）生命与自由</a:t>
            </a:r>
            <a:endParaRPr lang="zh-CN" altLang="en-US" sz="2400" dirty="0">
              <a:solidFill>
                <a:schemeClr val="accent1">
                  <a:lumMod val="75000"/>
                </a:schemeClr>
              </a:solidFill>
              <a:latin typeface="+mn-lt"/>
              <a:ea typeface="+mn-ea"/>
              <a:cs typeface="+mn-ea"/>
              <a:sym typeface="+mn-lt"/>
            </a:endParaRPr>
          </a:p>
        </p:txBody>
      </p:sp>
      <p:sp>
        <p:nvSpPr>
          <p:cNvPr id="11" name="1"/>
          <p:cNvSpPr txBox="1"/>
          <p:nvPr>
            <p:custDataLst>
              <p:tags r:id="rId14"/>
            </p:custDataLst>
          </p:nvPr>
        </p:nvSpPr>
        <p:spPr>
          <a:xfrm flipH="1">
            <a:off x="7202170" y="4497705"/>
            <a:ext cx="4168775" cy="1528445"/>
          </a:xfrm>
          <a:prstGeom prst="rect">
            <a:avLst/>
          </a:prstGeom>
          <a:noFill/>
        </p:spPr>
        <p:txBody>
          <a:bodyPr lIns="0" tIns="0" rIns="0" bIns="0"/>
          <a:p>
            <a:pPr algn="l">
              <a:defRPr/>
            </a:pPr>
            <a:r>
              <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rPr>
              <a:t>自由，可以说是生命的实质所在，人类努力地发展和完善一切，无非是希望在强大的自然王国中，赢得更多更广阔的自由空间。相应地，个体生命努力的结果，终其一生也无非是尽可能地拓展个体在自然、在社会中的生存领域，使自己的生命自由度更宽泛、更广大一些。</a:t>
            </a:r>
            <a:endParaRPr sz="1600" dirty="0">
              <a:solidFill>
                <a:schemeClr val="tx1"/>
              </a:solidFill>
              <a:latin typeface="Noto Sans S Chinese Light" panose="020B0300000000000000" pitchFamily="34" charset="-122"/>
              <a:ea typeface="Noto Sans S Chinese Light" panose="020B0300000000000000"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3" name="矩形 42"/>
          <p:cNvSpPr/>
          <p:nvPr/>
        </p:nvSpPr>
        <p:spPr>
          <a:xfrm>
            <a:off x="2800350" y="502285"/>
            <a:ext cx="7557770" cy="583565"/>
          </a:xfrm>
          <a:prstGeom prst="rect">
            <a:avLst/>
          </a:prstGeom>
        </p:spPr>
        <p:txBody>
          <a:bodyPr wrap="square">
            <a:spAutoFit/>
          </a:bodyPr>
          <a:p>
            <a:pPr algn="ctr"/>
            <a:r>
              <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rPr>
              <a:t>五、正确看待死亡</a:t>
            </a:r>
            <a:endPar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grpSp>
        <p:nvGrpSpPr>
          <p:cNvPr id="5" name="组合 4"/>
          <p:cNvGrpSpPr/>
          <p:nvPr/>
        </p:nvGrpSpPr>
        <p:grpSpPr>
          <a:xfrm>
            <a:off x="1189990" y="1236980"/>
            <a:ext cx="9631680" cy="4612005"/>
            <a:chOff x="-380758" y="1213367"/>
            <a:chExt cx="7281707" cy="4043404"/>
          </a:xfrm>
        </p:grpSpPr>
        <p:sp>
          <p:nvSpPr>
            <p:cNvPr id="6" name="矩形 5"/>
            <p:cNvSpPr/>
            <p:nvPr/>
          </p:nvSpPr>
          <p:spPr>
            <a:xfrm>
              <a:off x="-88772" y="1571890"/>
              <a:ext cx="6698234" cy="3439371"/>
            </a:xfrm>
            <a:prstGeom prst="rect">
              <a:avLst/>
            </a:prstGeom>
          </p:spPr>
          <p:txBody>
            <a:bodyPr wrap="square">
              <a:spAutoFit/>
            </a:bodyPr>
            <a:p>
              <a:pPr lvl="0" algn="just">
                <a:lnSpc>
                  <a:spcPct val="150000"/>
                </a:lnSpc>
                <a:spcBef>
                  <a:spcPts val="0"/>
                </a:spcBef>
                <a:spcAft>
                  <a:spcPts val="0"/>
                </a:spcAft>
                <a:buClrTx/>
                <a:buSzTx/>
                <a:buFontTx/>
              </a:pPr>
              <a:r>
                <a:rPr lang="zh-CN" altLang="en-US" sz="1800" b="1" dirty="0">
                  <a:solidFill>
                    <a:schemeClr val="accent1"/>
                  </a:solidFill>
                  <a:effectLst>
                    <a:outerShdw blurRad="38100" dist="25400" dir="5400000" algn="ctr" rotWithShape="0">
                      <a:srgbClr val="6E747A">
                        <a:alpha val="43000"/>
                      </a:srgbClr>
                    </a:outerShdw>
                  </a:effectLst>
                  <a:latin typeface="思源宋体 CN" panose="02020400000000000000" pitchFamily="18" charset="-122"/>
                  <a:ea typeface="思源宋体 CN" panose="02020400000000000000" pitchFamily="18" charset="-122"/>
                  <a:sym typeface="思源宋体 CN" panose="02020400000000000000" pitchFamily="18" charset="-122"/>
                </a:rPr>
                <a:t>（一）死亡的含义</a:t>
              </a:r>
              <a:endParaRPr lang="zh-CN" altLang="en-US" sz="1800" b="1" dirty="0">
                <a:solidFill>
                  <a:schemeClr val="accent1"/>
                </a:solidFill>
                <a:effectLst>
                  <a:outerShdw blurRad="38100" dist="25400" dir="5400000" algn="ctr" rotWithShape="0">
                    <a:srgbClr val="6E747A">
                      <a:alpha val="43000"/>
                    </a:srgbClr>
                  </a:outerShdw>
                </a:effectLst>
                <a:latin typeface="思源宋体 CN" panose="02020400000000000000" pitchFamily="18" charset="-122"/>
                <a:ea typeface="思源宋体 CN" panose="02020400000000000000" pitchFamily="18" charset="-122"/>
                <a:sym typeface="思源宋体 CN" panose="02020400000000000000" pitchFamily="18" charset="-122"/>
              </a:endParaRPr>
            </a:p>
            <a:p>
              <a:pPr lvl="0" algn="just">
                <a:lnSpc>
                  <a:spcPct val="150000"/>
                </a:lnSpc>
                <a:spcBef>
                  <a:spcPts val="0"/>
                </a:spcBef>
                <a:spcAft>
                  <a:spcPts val="0"/>
                </a:spcAft>
              </a:pPr>
              <a:r>
                <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rPr>
                <a:t>医学上认为，死亡是指有机体作为一个整体，身体机能、器官及所有生命系统的永久性、不可逆的停止功能。社会学认为，死亡是人类有意义生命的消失，没有思想，没有感觉。目前，我们将生物生命的死亡作为死亡的标志。</a:t>
              </a:r>
              <a:endPar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a:p>
              <a:pPr lvl="0" algn="just">
                <a:lnSpc>
                  <a:spcPct val="150000"/>
                </a:lnSpc>
                <a:spcBef>
                  <a:spcPts val="0"/>
                </a:spcBef>
                <a:spcAft>
                  <a:spcPts val="0"/>
                </a:spcAft>
                <a:buClrTx/>
                <a:buSzTx/>
                <a:buFontTx/>
              </a:pPr>
              <a:r>
                <a:rPr lang="zh-CN" altLang="en-US" sz="1800" b="1" dirty="0">
                  <a:solidFill>
                    <a:schemeClr val="accent1"/>
                  </a:solidFill>
                  <a:effectLst>
                    <a:outerShdw blurRad="38100" dist="25400" dir="5400000" algn="ctr" rotWithShape="0">
                      <a:srgbClr val="6E747A">
                        <a:alpha val="43000"/>
                      </a:srgbClr>
                    </a:outerShdw>
                  </a:effectLst>
                  <a:latin typeface="思源宋体 CN" panose="02020400000000000000" pitchFamily="18" charset="-122"/>
                  <a:ea typeface="思源宋体 CN" panose="02020400000000000000" pitchFamily="18" charset="-122"/>
                  <a:sym typeface="思源宋体 CN" panose="02020400000000000000" pitchFamily="18" charset="-122"/>
                </a:rPr>
                <a:t>（二）死亡的特点</a:t>
              </a:r>
              <a:endParaRPr lang="zh-CN" altLang="en-US" sz="1800" b="1" dirty="0">
                <a:solidFill>
                  <a:schemeClr val="accent1"/>
                </a:solidFill>
                <a:effectLst>
                  <a:outerShdw blurRad="38100" dist="25400" dir="5400000" algn="ctr" rotWithShape="0">
                    <a:srgbClr val="6E747A">
                      <a:alpha val="43000"/>
                    </a:srgbClr>
                  </a:outerShdw>
                </a:effectLst>
                <a:latin typeface="思源宋体 CN" panose="02020400000000000000" pitchFamily="18" charset="-122"/>
                <a:ea typeface="思源宋体 CN" panose="02020400000000000000" pitchFamily="18" charset="-122"/>
                <a:sym typeface="思源宋体 CN" panose="02020400000000000000" pitchFamily="18" charset="-122"/>
              </a:endParaRPr>
            </a:p>
            <a:p>
              <a:pPr lvl="0" algn="just">
                <a:lnSpc>
                  <a:spcPct val="150000"/>
                </a:lnSpc>
                <a:spcBef>
                  <a:spcPts val="0"/>
                </a:spcBef>
                <a:spcAft>
                  <a:spcPts val="0"/>
                </a:spcAft>
              </a:pPr>
              <a:r>
                <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rPr>
                <a:t>（1）死亡具有必然性。每个人都会最终面临死亡，无一幸免。所有人在死亡面前都是平等的，没有人能够逃脱死亡的结局。</a:t>
              </a:r>
              <a:endPar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a:p>
              <a:pPr lvl="0" algn="just">
                <a:lnSpc>
                  <a:spcPct val="150000"/>
                </a:lnSpc>
                <a:spcBef>
                  <a:spcPts val="0"/>
                </a:spcBef>
                <a:spcAft>
                  <a:spcPts val="0"/>
                </a:spcAft>
              </a:pPr>
              <a:r>
                <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rPr>
                <a:t>（2）死亡具有不可抗拒性。死亡是一种不可抗拒的自然规律，每个人都无法逃脱。</a:t>
              </a:r>
              <a:endPar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a:p>
              <a:pPr lvl="0" algn="just">
                <a:lnSpc>
                  <a:spcPct val="150000"/>
                </a:lnSpc>
                <a:spcBef>
                  <a:spcPts val="0"/>
                </a:spcBef>
                <a:spcAft>
                  <a:spcPts val="0"/>
                </a:spcAft>
                <a:buClrTx/>
                <a:buSzTx/>
                <a:buFontTx/>
              </a:pPr>
              <a:r>
                <a:rPr lang="zh-CN" altLang="en-US" sz="1800" b="1" dirty="0">
                  <a:solidFill>
                    <a:schemeClr val="accent1"/>
                  </a:solidFill>
                  <a:effectLst>
                    <a:outerShdw blurRad="38100" dist="25400" dir="5400000" algn="ctr" rotWithShape="0">
                      <a:srgbClr val="6E747A">
                        <a:alpha val="43000"/>
                      </a:srgbClr>
                    </a:outerShdw>
                  </a:effectLst>
                  <a:latin typeface="思源宋体 CN" panose="02020400000000000000" pitchFamily="18" charset="-122"/>
                  <a:ea typeface="思源宋体 CN" panose="02020400000000000000" pitchFamily="18" charset="-122"/>
                  <a:sym typeface="思源宋体 CN" panose="02020400000000000000" pitchFamily="18" charset="-122"/>
                </a:rPr>
                <a:t>（三）认识死亡的意义</a:t>
              </a:r>
              <a:endParaRPr lang="zh-CN" altLang="en-US" sz="1800" b="1" dirty="0">
                <a:solidFill>
                  <a:schemeClr val="accent1"/>
                </a:solidFill>
                <a:effectLst>
                  <a:outerShdw blurRad="38100" dist="25400" dir="5400000" algn="ctr" rotWithShape="0">
                    <a:srgbClr val="6E747A">
                      <a:alpha val="43000"/>
                    </a:srgbClr>
                  </a:outerShdw>
                </a:effectLst>
                <a:latin typeface="思源宋体 CN" panose="02020400000000000000" pitchFamily="18" charset="-122"/>
                <a:ea typeface="思源宋体 CN" panose="02020400000000000000" pitchFamily="18" charset="-122"/>
                <a:sym typeface="思源宋体 CN" panose="02020400000000000000" pitchFamily="18" charset="-122"/>
              </a:endParaRPr>
            </a:p>
            <a:p>
              <a:pPr lvl="0" algn="just">
                <a:lnSpc>
                  <a:spcPct val="150000"/>
                </a:lnSpc>
                <a:spcBef>
                  <a:spcPts val="0"/>
                </a:spcBef>
                <a:spcAft>
                  <a:spcPts val="0"/>
                </a:spcAft>
              </a:pPr>
              <a:r>
                <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rPr>
                <a:t>正视死亡才能够树立正确的生死观，以正确的态度面对生命，追求生命的价值和意义。</a:t>
              </a:r>
              <a:endPar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7" name="ïSlíďê"/>
            <p:cNvSpPr/>
            <p:nvPr/>
          </p:nvSpPr>
          <p:spPr>
            <a:xfrm>
              <a:off x="-380758" y="1213367"/>
              <a:ext cx="7281707" cy="4043404"/>
            </a:xfrm>
            <a:prstGeom prst="roundRect">
              <a:avLst>
                <a:gd name="adj" fmla="val 22684"/>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grpSp>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arn(inVertical)">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圆角 2"/>
          <p:cNvSpPr/>
          <p:nvPr/>
        </p:nvSpPr>
        <p:spPr>
          <a:xfrm>
            <a:off x="6096000" y="3381375"/>
            <a:ext cx="4027170" cy="482600"/>
          </a:xfrm>
          <a:prstGeom prst="roundRect">
            <a:avLst>
              <a:gd name="adj" fmla="val 50000"/>
            </a:avLst>
          </a:prstGeom>
          <a:gradFill flip="none" rotWithShape="1">
            <a:gsLst>
              <a:gs pos="0">
                <a:schemeClr val="accent2"/>
              </a:gs>
              <a:gs pos="100000">
                <a:schemeClr val="accent1"/>
              </a:gs>
            </a:gsLst>
            <a:lin ang="10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latin typeface="思源宋体 CN" panose="02020400000000000000" pitchFamily="18" charset="-122"/>
                <a:ea typeface="思源宋体 CN" panose="02020400000000000000" pitchFamily="18" charset="-122"/>
                <a:sym typeface="思源宋体 CN" panose="02020400000000000000" pitchFamily="18" charset="-122"/>
              </a:rPr>
              <a:t>一、危机与心理危机</a:t>
            </a:r>
            <a:endParaRPr lang="zh-CN" altLang="en-US" sz="2400"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pic>
        <p:nvPicPr>
          <p:cNvPr id="8" name="图片 7"/>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367665" y="1463675"/>
            <a:ext cx="4866640" cy="5123815"/>
          </a:xfrm>
          <a:prstGeom prst="rect">
            <a:avLst/>
          </a:prstGeom>
        </p:spPr>
      </p:pic>
      <p:sp>
        <p:nvSpPr>
          <p:cNvPr id="5" name="矩形 4"/>
          <p:cNvSpPr/>
          <p:nvPr/>
        </p:nvSpPr>
        <p:spPr>
          <a:xfrm>
            <a:off x="1035050" y="570230"/>
            <a:ext cx="10147300" cy="1076325"/>
          </a:xfrm>
          <a:prstGeom prst="rect">
            <a:avLst/>
          </a:prstGeom>
        </p:spPr>
        <p:txBody>
          <a:bodyPr wrap="square">
            <a:spAutoFit/>
          </a:bodyPr>
          <a:lstStyle/>
          <a:p>
            <a:pPr algn="ctr"/>
            <a:r>
              <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rPr>
              <a:t>任务二　　走出危机，绽放生命之花：大学生</a:t>
            </a:r>
            <a:endPar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a:p>
            <a:pPr algn="ctr"/>
            <a:r>
              <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rPr>
              <a:t>　　　　 　心理危机与危机干预</a:t>
            </a:r>
            <a:endPar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sp>
        <p:nvSpPr>
          <p:cNvPr id="4" name="矩形: 圆角 2"/>
          <p:cNvSpPr/>
          <p:nvPr/>
        </p:nvSpPr>
        <p:spPr>
          <a:xfrm>
            <a:off x="6155055" y="5015865"/>
            <a:ext cx="4027170" cy="482600"/>
          </a:xfrm>
          <a:prstGeom prst="roundRect">
            <a:avLst>
              <a:gd name="adj" fmla="val 50000"/>
            </a:avLst>
          </a:prstGeom>
          <a:gradFill flip="none" rotWithShape="1">
            <a:gsLst>
              <a:gs pos="0">
                <a:schemeClr val="accent2"/>
              </a:gs>
              <a:gs pos="100000">
                <a:schemeClr val="accent1"/>
              </a:gs>
            </a:gsLst>
            <a:lin ang="10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sz="2400" dirty="0">
                <a:latin typeface="思源宋体 CN" panose="02020400000000000000" pitchFamily="18" charset="-122"/>
                <a:ea typeface="思源宋体 CN" panose="02020400000000000000" pitchFamily="18" charset="-122"/>
                <a:sym typeface="思源宋体 CN" panose="02020400000000000000" pitchFamily="18" charset="-122"/>
              </a:rPr>
              <a:t>二、大学生心理危机</a:t>
            </a:r>
            <a:endParaRPr lang="zh-CN" altLang="en-US" sz="2400"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6" presetClass="entr" presetSubtype="21" fill="hold" grpId="0" nodeType="click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barn(inVertical)">
                                      <p:cBhvr>
                                        <p:cTn id="14" dur="500"/>
                                        <p:tgtEl>
                                          <p:spTgt spid="3"/>
                                        </p:tgtEl>
                                      </p:cBhvr>
                                    </p:animEffect>
                                  </p:childTnLst>
                                </p:cTn>
                              </p:par>
                            </p:childTnLst>
                          </p:cTn>
                        </p:par>
                      </p:childTnLst>
                    </p:cTn>
                  </p:par>
                  <p:par>
                    <p:cTn id="15" fill="hold">
                      <p:stCondLst>
                        <p:cond delay="indefinite"/>
                      </p:stCondLst>
                      <p:childTnLst>
                        <p:par>
                          <p:cTn id="16" fill="hold">
                            <p:stCondLst>
                              <p:cond delay="0"/>
                            </p:stCondLst>
                            <p:childTnLst>
                              <p:par>
                                <p:cTn id="17" presetID="16" presetClass="entr" presetSubtype="21" fill="hold" grpId="0" nodeType="click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barn(inVertical)">
                                      <p:cBhvr>
                                        <p:cTn id="19"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ldLvl="0" animBg="1"/>
      <p:bldP spid="4" grpId="0" bldLvl="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3" name="矩形 42"/>
          <p:cNvSpPr/>
          <p:nvPr/>
        </p:nvSpPr>
        <p:spPr>
          <a:xfrm>
            <a:off x="2800350" y="502285"/>
            <a:ext cx="7557770" cy="583565"/>
          </a:xfrm>
          <a:prstGeom prst="rect">
            <a:avLst/>
          </a:prstGeom>
        </p:spPr>
        <p:txBody>
          <a:bodyPr wrap="square">
            <a:spAutoFit/>
          </a:bodyPr>
          <a:p>
            <a:pPr algn="ctr"/>
            <a:r>
              <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rPr>
              <a:t>一、危机与心理危机</a:t>
            </a:r>
            <a:endPar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sp>
        <p:nvSpPr>
          <p:cNvPr id="16" name="矩形 15"/>
          <p:cNvSpPr/>
          <p:nvPr/>
        </p:nvSpPr>
        <p:spPr>
          <a:xfrm>
            <a:off x="1302385" y="2274570"/>
            <a:ext cx="9926320" cy="1351280"/>
          </a:xfrm>
          <a:prstGeom prst="rect">
            <a:avLst/>
          </a:prstGeom>
        </p:spPr>
        <p:txBody>
          <a:bodyPr wrap="square">
            <a:noAutofit/>
          </a:bodyPr>
          <a:p>
            <a:pPr lvl="0" algn="just">
              <a:lnSpc>
                <a:spcPct val="125000"/>
              </a:lnSpc>
              <a:spcBef>
                <a:spcPts val="0"/>
              </a:spcBef>
              <a:spcAft>
                <a:spcPts val="0"/>
              </a:spcAft>
            </a:pPr>
            <a:r>
              <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rPr>
              <a:t>危机这一概念被广泛应用在经济、政治、社会等很多领域，人们常说的经济危机、金融危机、政治危机、能源危机等。美国著名的《韦氏大词典》将“危机”定义为“决定性或至关紧要的时间阶段或事件”。我国《辞海》则认为“危机是一种紧急状态”。《现代汉语词典》的解释，危机是指“危险的根由”“严重困难的关头”。</a:t>
            </a:r>
            <a:endPar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2" name="ïSlíďê"/>
          <p:cNvSpPr/>
          <p:nvPr/>
        </p:nvSpPr>
        <p:spPr>
          <a:xfrm>
            <a:off x="709295" y="1548130"/>
            <a:ext cx="10647680" cy="4455795"/>
          </a:xfrm>
          <a:prstGeom prst="roundRect">
            <a:avLst>
              <a:gd name="adj" fmla="val 22684"/>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3" name="文本框 2"/>
          <p:cNvSpPr txBox="1"/>
          <p:nvPr/>
        </p:nvSpPr>
        <p:spPr>
          <a:xfrm>
            <a:off x="1090295" y="1160780"/>
            <a:ext cx="4929505" cy="368300"/>
          </a:xfrm>
          <a:prstGeom prst="rect">
            <a:avLst/>
          </a:prstGeom>
          <a:noFill/>
        </p:spPr>
        <p:txBody>
          <a:bodyPr wrap="square" rtlCol="0">
            <a:spAutoFit/>
          </a:bodyPr>
          <a:p>
            <a:r>
              <a:rPr lang="zh-CN" altLang="en-US" b="1" dirty="0">
                <a:ln/>
                <a:solidFill>
                  <a:schemeClr val="accent1"/>
                </a:solidFill>
                <a:effectLst>
                  <a:outerShdw blurRad="38100" dist="25400" dir="5400000" algn="ctr" rotWithShape="0">
                    <a:srgbClr val="6E747A">
                      <a:alpha val="43000"/>
                    </a:srgbClr>
                  </a:outerShdw>
                </a:effectLst>
                <a:latin typeface="思源宋体 CN" panose="02020400000000000000" pitchFamily="18" charset="-122"/>
                <a:ea typeface="思源宋体 CN" panose="02020400000000000000" pitchFamily="18" charset="-122"/>
                <a:sym typeface="思源宋体 CN" panose="02020400000000000000" pitchFamily="18" charset="-122"/>
              </a:rPr>
              <a:t>（一）危机的概念与危机反应的阶段</a:t>
            </a:r>
            <a:endParaRPr lang="zh-CN" altLang="en-US" b="1" dirty="0">
              <a:ln/>
              <a:solidFill>
                <a:schemeClr val="accent1"/>
              </a:solidFill>
              <a:effectLst>
                <a:outerShdw blurRad="38100" dist="25400" dir="5400000" algn="ctr" rotWithShape="0">
                  <a:srgbClr val="6E747A">
                    <a:alpha val="43000"/>
                  </a:srgbClr>
                </a:outerShdw>
              </a:effectLst>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4" name="文本框 3"/>
          <p:cNvSpPr txBox="1"/>
          <p:nvPr/>
        </p:nvSpPr>
        <p:spPr>
          <a:xfrm>
            <a:off x="1302385" y="1837055"/>
            <a:ext cx="1464945" cy="437515"/>
          </a:xfrm>
          <a:prstGeom prst="rect">
            <a:avLst/>
          </a:prstGeom>
          <a:gradFill>
            <a:gsLst>
              <a:gs pos="50000">
                <a:schemeClr val="accent2"/>
              </a:gs>
              <a:gs pos="0">
                <a:schemeClr val="accent2">
                  <a:lumMod val="25000"/>
                  <a:lumOff val="75000"/>
                </a:schemeClr>
              </a:gs>
              <a:gs pos="100000">
                <a:schemeClr val="accent2">
                  <a:lumMod val="85000"/>
                </a:schemeClr>
              </a:gs>
            </a:gsLst>
            <a:lin ang="5400000" scaled="1"/>
          </a:gradFill>
        </p:spPr>
        <p:txBody>
          <a:bodyPr wrap="square" rtlCol="0">
            <a:spAutoFit/>
          </a:bodyPr>
          <a:p>
            <a:pPr lvl="0" algn="just">
              <a:lnSpc>
                <a:spcPct val="125000"/>
              </a:lnSpc>
              <a:spcBef>
                <a:spcPts val="0"/>
              </a:spcBef>
              <a:spcAft>
                <a:spcPts val="0"/>
              </a:spcAft>
            </a:pPr>
            <a:r>
              <a:rPr lang="zh-CN" altLang="en-US"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rPr>
              <a:t>危机的概念</a:t>
            </a:r>
            <a:endParaRPr lang="zh-CN" altLang="en-US"/>
          </a:p>
        </p:txBody>
      </p:sp>
      <p:sp>
        <p:nvSpPr>
          <p:cNvPr id="5" name="文本框 4"/>
          <p:cNvSpPr txBox="1"/>
          <p:nvPr/>
        </p:nvSpPr>
        <p:spPr>
          <a:xfrm>
            <a:off x="1302385" y="3557270"/>
            <a:ext cx="1838960" cy="437515"/>
          </a:xfrm>
          <a:prstGeom prst="rect">
            <a:avLst/>
          </a:prstGeom>
          <a:gradFill>
            <a:gsLst>
              <a:gs pos="50000">
                <a:schemeClr val="accent2"/>
              </a:gs>
              <a:gs pos="0">
                <a:schemeClr val="accent2">
                  <a:lumMod val="25000"/>
                  <a:lumOff val="75000"/>
                </a:schemeClr>
              </a:gs>
              <a:gs pos="100000">
                <a:schemeClr val="accent2">
                  <a:lumMod val="85000"/>
                </a:schemeClr>
              </a:gs>
            </a:gsLst>
            <a:lin ang="5400000" scaled="1"/>
          </a:gradFill>
        </p:spPr>
        <p:txBody>
          <a:bodyPr wrap="square" rtlCol="0">
            <a:spAutoFit/>
          </a:bodyPr>
          <a:p>
            <a:pPr lvl="0" algn="just">
              <a:lnSpc>
                <a:spcPct val="125000"/>
              </a:lnSpc>
              <a:spcBef>
                <a:spcPts val="0"/>
              </a:spcBef>
              <a:spcAft>
                <a:spcPts val="0"/>
              </a:spcAft>
            </a:pPr>
            <a:r>
              <a:rPr lang="zh-CN" altLang="en-US"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rPr>
              <a:t>危机反应的阶段</a:t>
            </a:r>
            <a:endParaRPr lang="zh-CN" altLang="en-US"/>
          </a:p>
        </p:txBody>
      </p:sp>
      <p:cxnSp>
        <p:nvCxnSpPr>
          <p:cNvPr id="6" name="直接连接符 5"/>
          <p:cNvCxnSpPr/>
          <p:nvPr/>
        </p:nvCxnSpPr>
        <p:spPr>
          <a:xfrm>
            <a:off x="1685771" y="4462045"/>
            <a:ext cx="6567477" cy="0"/>
          </a:xfrm>
          <a:prstGeom prst="line">
            <a:avLst/>
          </a:prstGeom>
          <a:ln w="3175" cap="rnd">
            <a:solidFill>
              <a:schemeClr val="bg1">
                <a:lumMod val="85000"/>
              </a:schemeClr>
            </a:solidFill>
            <a:round/>
            <a:headEnd type="none"/>
            <a:tailEnd type="none" w="med" len="med"/>
          </a:ln>
        </p:spPr>
        <p:style>
          <a:lnRef idx="1">
            <a:schemeClr val="accent1"/>
          </a:lnRef>
          <a:fillRef idx="0">
            <a:schemeClr val="accent1"/>
          </a:fillRef>
          <a:effectRef idx="0">
            <a:schemeClr val="accent1"/>
          </a:effectRef>
          <a:fontRef idx="minor">
            <a:schemeClr val="tx1"/>
          </a:fontRef>
        </p:style>
      </p:cxnSp>
      <p:sp>
        <p:nvSpPr>
          <p:cNvPr id="7" name="íšľíde"/>
          <p:cNvSpPr/>
          <p:nvPr/>
        </p:nvSpPr>
        <p:spPr>
          <a:xfrm>
            <a:off x="2040707" y="4190529"/>
            <a:ext cx="543029" cy="543034"/>
          </a:xfrm>
          <a:prstGeom prst="ellipse">
            <a:avLst/>
          </a:prstGeom>
          <a:solidFill>
            <a:schemeClr val="accent1"/>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a:r>
              <a:rPr lang="en-US" altLang="zh-CN" dirty="0">
                <a:latin typeface="字魂105号-简雅黑" panose="00000500000000000000" pitchFamily="2" charset="-122"/>
                <a:ea typeface="字魂105号-简雅黑" panose="00000500000000000000" pitchFamily="2" charset="-122"/>
                <a:cs typeface="+mn-ea"/>
                <a:sym typeface="字魂105号-简雅黑" panose="00000500000000000000" pitchFamily="2" charset="-122"/>
              </a:rPr>
              <a:t>Q1</a:t>
            </a:r>
            <a:endParaRPr lang="zh-CN" altLang="en-US" dirty="0">
              <a:latin typeface="字魂105号-简雅黑" panose="00000500000000000000" pitchFamily="2" charset="-122"/>
              <a:ea typeface="字魂105号-简雅黑" panose="00000500000000000000" pitchFamily="2" charset="-122"/>
              <a:cs typeface="+mn-ea"/>
              <a:sym typeface="字魂105号-简雅黑" panose="00000500000000000000" pitchFamily="2" charset="-122"/>
            </a:endParaRPr>
          </a:p>
        </p:txBody>
      </p:sp>
      <p:sp>
        <p:nvSpPr>
          <p:cNvPr id="8" name="íŝ1ïḓe"/>
          <p:cNvSpPr/>
          <p:nvPr/>
        </p:nvSpPr>
        <p:spPr>
          <a:xfrm>
            <a:off x="3813521" y="4190529"/>
            <a:ext cx="543029" cy="543034"/>
          </a:xfrm>
          <a:prstGeom prst="ellipse">
            <a:avLst/>
          </a:prstGeom>
          <a:solidFill>
            <a:schemeClr val="accent2"/>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a:r>
              <a:rPr lang="en-US" altLang="zh-CN" dirty="0">
                <a:latin typeface="字魂105号-简雅黑" panose="00000500000000000000" pitchFamily="2" charset="-122"/>
                <a:ea typeface="字魂105号-简雅黑" panose="00000500000000000000" pitchFamily="2" charset="-122"/>
                <a:cs typeface="+mn-ea"/>
                <a:sym typeface="字魂105号-简雅黑" panose="00000500000000000000" pitchFamily="2" charset="-122"/>
              </a:rPr>
              <a:t>Q2</a:t>
            </a:r>
            <a:endParaRPr lang="zh-CN" altLang="en-US" dirty="0">
              <a:latin typeface="字魂105号-简雅黑" panose="00000500000000000000" pitchFamily="2" charset="-122"/>
              <a:ea typeface="字魂105号-简雅黑" panose="00000500000000000000" pitchFamily="2" charset="-122"/>
              <a:cs typeface="+mn-ea"/>
              <a:sym typeface="字魂105号-简雅黑" panose="00000500000000000000" pitchFamily="2" charset="-122"/>
            </a:endParaRPr>
          </a:p>
        </p:txBody>
      </p:sp>
      <p:sp>
        <p:nvSpPr>
          <p:cNvPr id="9" name="iSlïḑé"/>
          <p:cNvSpPr/>
          <p:nvPr/>
        </p:nvSpPr>
        <p:spPr>
          <a:xfrm>
            <a:off x="5586335" y="4190529"/>
            <a:ext cx="543029" cy="543034"/>
          </a:xfrm>
          <a:prstGeom prst="ellipse">
            <a:avLst/>
          </a:prstGeom>
          <a:solidFill>
            <a:schemeClr val="accent3"/>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a:r>
              <a:rPr lang="en-US" altLang="zh-CN" dirty="0">
                <a:latin typeface="字魂105号-简雅黑" panose="00000500000000000000" pitchFamily="2" charset="-122"/>
                <a:ea typeface="字魂105号-简雅黑" panose="00000500000000000000" pitchFamily="2" charset="-122"/>
                <a:cs typeface="+mn-ea"/>
                <a:sym typeface="字魂105号-简雅黑" panose="00000500000000000000" pitchFamily="2" charset="-122"/>
              </a:rPr>
              <a:t>Q3</a:t>
            </a:r>
            <a:endParaRPr lang="zh-CN" altLang="en-US" dirty="0">
              <a:latin typeface="字魂105号-简雅黑" panose="00000500000000000000" pitchFamily="2" charset="-122"/>
              <a:ea typeface="字魂105号-简雅黑" panose="00000500000000000000" pitchFamily="2" charset="-122"/>
              <a:cs typeface="+mn-ea"/>
              <a:sym typeface="字魂105号-简雅黑" panose="00000500000000000000" pitchFamily="2" charset="-122"/>
            </a:endParaRPr>
          </a:p>
        </p:txBody>
      </p:sp>
      <p:sp>
        <p:nvSpPr>
          <p:cNvPr id="10" name="iṣ1iḓê"/>
          <p:cNvSpPr/>
          <p:nvPr/>
        </p:nvSpPr>
        <p:spPr>
          <a:xfrm>
            <a:off x="7359149" y="4190529"/>
            <a:ext cx="543029" cy="543033"/>
          </a:xfrm>
          <a:prstGeom prst="ellipse">
            <a:avLst/>
          </a:prstGeom>
          <a:solidFill>
            <a:schemeClr val="accent4"/>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a:r>
              <a:rPr lang="en-US" altLang="zh-CN" dirty="0">
                <a:latin typeface="字魂105号-简雅黑" panose="00000500000000000000" pitchFamily="2" charset="-122"/>
                <a:ea typeface="字魂105号-简雅黑" panose="00000500000000000000" pitchFamily="2" charset="-122"/>
                <a:cs typeface="+mn-ea"/>
                <a:sym typeface="字魂105号-简雅黑" panose="00000500000000000000" pitchFamily="2" charset="-122"/>
              </a:rPr>
              <a:t>Q4</a:t>
            </a:r>
            <a:endParaRPr lang="zh-CN" altLang="en-US" dirty="0">
              <a:latin typeface="字魂105号-简雅黑" panose="00000500000000000000" pitchFamily="2" charset="-122"/>
              <a:ea typeface="字魂105号-简雅黑" panose="00000500000000000000" pitchFamily="2" charset="-122"/>
              <a:cs typeface="+mn-ea"/>
              <a:sym typeface="字魂105号-简雅黑" panose="00000500000000000000" pitchFamily="2" charset="-122"/>
            </a:endParaRPr>
          </a:p>
        </p:txBody>
      </p:sp>
      <p:cxnSp>
        <p:nvCxnSpPr>
          <p:cNvPr id="11" name="直接连接符 10"/>
          <p:cNvCxnSpPr/>
          <p:nvPr/>
        </p:nvCxnSpPr>
        <p:spPr>
          <a:xfrm>
            <a:off x="3141356" y="4803986"/>
            <a:ext cx="0" cy="867148"/>
          </a:xfrm>
          <a:prstGeom prst="line">
            <a:avLst/>
          </a:prstGeom>
          <a:ln w="3175" cap="rnd">
            <a:solidFill>
              <a:schemeClr val="bg1">
                <a:lumMod val="85000"/>
              </a:schemeClr>
            </a:solidFill>
            <a:round/>
            <a:headEnd type="none"/>
            <a:tailEnd type="none" w="med" len="med"/>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nvCxnSpPr>
        <p:spPr>
          <a:xfrm>
            <a:off x="4939779" y="4803986"/>
            <a:ext cx="0" cy="867148"/>
          </a:xfrm>
          <a:prstGeom prst="line">
            <a:avLst/>
          </a:prstGeom>
          <a:ln w="3175" cap="rnd">
            <a:solidFill>
              <a:schemeClr val="bg1">
                <a:lumMod val="85000"/>
              </a:schemeClr>
            </a:solidFill>
            <a:round/>
            <a:headEnd type="none"/>
            <a:tailEnd type="none" w="med" len="med"/>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a:off x="6738203" y="4803986"/>
            <a:ext cx="0" cy="867148"/>
          </a:xfrm>
          <a:prstGeom prst="line">
            <a:avLst/>
          </a:prstGeom>
          <a:ln w="3175" cap="rnd">
            <a:solidFill>
              <a:schemeClr val="bg1">
                <a:lumMod val="85000"/>
              </a:schemeClr>
            </a:solidFill>
            <a:round/>
            <a:headEnd type="none"/>
            <a:tailEnd type="none" w="med" len="med"/>
          </a:ln>
        </p:spPr>
        <p:style>
          <a:lnRef idx="1">
            <a:schemeClr val="accent1"/>
          </a:lnRef>
          <a:fillRef idx="0">
            <a:schemeClr val="accent1"/>
          </a:fillRef>
          <a:effectRef idx="0">
            <a:schemeClr val="accent1"/>
          </a:effectRef>
          <a:fontRef idx="minor">
            <a:schemeClr val="tx1"/>
          </a:fontRef>
        </p:style>
      </p:cxnSp>
      <p:sp>
        <p:nvSpPr>
          <p:cNvPr id="201" name="矩形 200"/>
          <p:cNvSpPr/>
          <p:nvPr/>
        </p:nvSpPr>
        <p:spPr>
          <a:xfrm>
            <a:off x="1596671" y="4850678"/>
            <a:ext cx="1436222" cy="398780"/>
          </a:xfrm>
          <a:prstGeom prst="rect">
            <a:avLst/>
          </a:prstGeom>
        </p:spPr>
        <p:txBody>
          <a:bodyPr wrap="square">
            <a:spAutoFit/>
          </a:bodyPr>
          <a:lstStyle/>
          <a:p>
            <a:pPr algn="ctr">
              <a:lnSpc>
                <a:spcPct val="125000"/>
              </a:lnSpc>
            </a:pPr>
            <a:r>
              <a:rPr lang="zh-CN" altLang="en-US" sz="1600" dirty="0">
                <a:solidFill>
                  <a:schemeClr val="tx1">
                    <a:lumMod val="65000"/>
                    <a:lumOff val="35000"/>
                  </a:schemeClr>
                </a:solidFill>
                <a:latin typeface="字魂105号-简雅黑" panose="00000500000000000000" pitchFamily="2" charset="-122"/>
                <a:ea typeface="字魂105号-简雅黑" panose="00000500000000000000" pitchFamily="2" charset="-122"/>
                <a:cs typeface="+mn-ea"/>
                <a:sym typeface="字魂105号-简雅黑" panose="00000500000000000000" pitchFamily="2" charset="-122"/>
              </a:rPr>
              <a:t>冲击期</a:t>
            </a:r>
            <a:endParaRPr lang="zh-CN" altLang="en-US" sz="1600" dirty="0">
              <a:solidFill>
                <a:schemeClr val="tx1">
                  <a:lumMod val="65000"/>
                  <a:lumOff val="35000"/>
                </a:schemeClr>
              </a:solidFill>
              <a:latin typeface="字魂105号-简雅黑" panose="00000500000000000000" pitchFamily="2" charset="-122"/>
              <a:ea typeface="字魂105号-简雅黑" panose="00000500000000000000" pitchFamily="2" charset="-122"/>
              <a:cs typeface="+mn-ea"/>
              <a:sym typeface="字魂105号-简雅黑" panose="00000500000000000000" pitchFamily="2" charset="-122"/>
            </a:endParaRPr>
          </a:p>
        </p:txBody>
      </p:sp>
      <p:sp>
        <p:nvSpPr>
          <p:cNvPr id="202" name="矩形 201"/>
          <p:cNvSpPr/>
          <p:nvPr/>
        </p:nvSpPr>
        <p:spPr>
          <a:xfrm>
            <a:off x="3361135" y="4850678"/>
            <a:ext cx="1436222" cy="398780"/>
          </a:xfrm>
          <a:prstGeom prst="rect">
            <a:avLst/>
          </a:prstGeom>
        </p:spPr>
        <p:txBody>
          <a:bodyPr wrap="square">
            <a:spAutoFit/>
          </a:bodyPr>
          <a:lstStyle/>
          <a:p>
            <a:pPr algn="ctr">
              <a:lnSpc>
                <a:spcPct val="125000"/>
              </a:lnSpc>
              <a:buClrTx/>
              <a:buSzTx/>
              <a:buFontTx/>
            </a:pPr>
            <a:r>
              <a:rPr lang="zh-CN" altLang="en-US" sz="1600" dirty="0">
                <a:solidFill>
                  <a:schemeClr val="tx1">
                    <a:lumMod val="65000"/>
                    <a:lumOff val="35000"/>
                  </a:schemeClr>
                </a:solidFill>
                <a:latin typeface="字魂105号-简雅黑" panose="00000500000000000000" pitchFamily="2" charset="-122"/>
                <a:ea typeface="字魂105号-简雅黑" panose="00000500000000000000" pitchFamily="2" charset="-122"/>
                <a:cs typeface="+mn-ea"/>
                <a:sym typeface="字魂105号-简雅黑" panose="00000500000000000000" pitchFamily="2" charset="-122"/>
              </a:rPr>
              <a:t>防御期</a:t>
            </a:r>
            <a:endParaRPr lang="zh-CN" altLang="en-US" sz="1600" dirty="0">
              <a:solidFill>
                <a:schemeClr val="tx1">
                  <a:lumMod val="65000"/>
                  <a:lumOff val="35000"/>
                </a:schemeClr>
              </a:solidFill>
              <a:latin typeface="字魂105号-简雅黑" panose="00000500000000000000" pitchFamily="2" charset="-122"/>
              <a:ea typeface="字魂105号-简雅黑" panose="00000500000000000000" pitchFamily="2" charset="-122"/>
              <a:cs typeface="+mn-ea"/>
              <a:sym typeface="字魂105号-简雅黑" panose="00000500000000000000" pitchFamily="2" charset="-122"/>
            </a:endParaRPr>
          </a:p>
        </p:txBody>
      </p:sp>
      <p:sp>
        <p:nvSpPr>
          <p:cNvPr id="203" name="矩形 202"/>
          <p:cNvSpPr/>
          <p:nvPr/>
        </p:nvSpPr>
        <p:spPr>
          <a:xfrm>
            <a:off x="5139689" y="4850678"/>
            <a:ext cx="1436222" cy="398780"/>
          </a:xfrm>
          <a:prstGeom prst="rect">
            <a:avLst/>
          </a:prstGeom>
        </p:spPr>
        <p:txBody>
          <a:bodyPr wrap="square">
            <a:spAutoFit/>
          </a:bodyPr>
          <a:lstStyle/>
          <a:p>
            <a:pPr algn="ctr">
              <a:lnSpc>
                <a:spcPct val="125000"/>
              </a:lnSpc>
            </a:pPr>
            <a:r>
              <a:rPr lang="zh-CN" altLang="en-US" sz="1600" dirty="0">
                <a:solidFill>
                  <a:schemeClr val="tx1">
                    <a:lumMod val="65000"/>
                    <a:lumOff val="35000"/>
                  </a:schemeClr>
                </a:solidFill>
                <a:latin typeface="字魂105号-简雅黑" panose="00000500000000000000" pitchFamily="2" charset="-122"/>
                <a:ea typeface="字魂105号-简雅黑" panose="00000500000000000000" pitchFamily="2" charset="-122"/>
                <a:cs typeface="+mn-ea"/>
                <a:sym typeface="字魂105号-简雅黑" panose="00000500000000000000" pitchFamily="2" charset="-122"/>
              </a:rPr>
              <a:t>解决期</a:t>
            </a:r>
            <a:endParaRPr lang="zh-CN" altLang="en-US" sz="1600" dirty="0">
              <a:solidFill>
                <a:schemeClr val="tx1">
                  <a:lumMod val="65000"/>
                  <a:lumOff val="35000"/>
                </a:schemeClr>
              </a:solidFill>
              <a:latin typeface="字魂105号-简雅黑" panose="00000500000000000000" pitchFamily="2" charset="-122"/>
              <a:ea typeface="字魂105号-简雅黑" panose="00000500000000000000" pitchFamily="2" charset="-122"/>
              <a:cs typeface="+mn-ea"/>
              <a:sym typeface="字魂105号-简雅黑" panose="00000500000000000000" pitchFamily="2" charset="-122"/>
            </a:endParaRPr>
          </a:p>
        </p:txBody>
      </p:sp>
      <p:sp>
        <p:nvSpPr>
          <p:cNvPr id="204" name="矩形 203"/>
          <p:cNvSpPr/>
          <p:nvPr/>
        </p:nvSpPr>
        <p:spPr>
          <a:xfrm>
            <a:off x="6912552" y="4850678"/>
            <a:ext cx="1436222" cy="398780"/>
          </a:xfrm>
          <a:prstGeom prst="rect">
            <a:avLst/>
          </a:prstGeom>
        </p:spPr>
        <p:txBody>
          <a:bodyPr wrap="square">
            <a:spAutoFit/>
          </a:bodyPr>
          <a:lstStyle/>
          <a:p>
            <a:pPr algn="ctr">
              <a:lnSpc>
                <a:spcPct val="125000"/>
              </a:lnSpc>
            </a:pPr>
            <a:r>
              <a:rPr lang="zh-CN" altLang="en-US" sz="1600" dirty="0">
                <a:solidFill>
                  <a:schemeClr val="tx1">
                    <a:lumMod val="65000"/>
                    <a:lumOff val="35000"/>
                  </a:schemeClr>
                </a:solidFill>
                <a:latin typeface="字魂105号-简雅黑" panose="00000500000000000000" pitchFamily="2" charset="-122"/>
                <a:ea typeface="字魂105号-简雅黑" panose="00000500000000000000" pitchFamily="2" charset="-122"/>
                <a:cs typeface="+mn-ea"/>
                <a:sym typeface="字魂105号-简雅黑" panose="00000500000000000000" pitchFamily="2" charset="-122"/>
              </a:rPr>
              <a:t>成长期</a:t>
            </a:r>
            <a:endParaRPr lang="zh-CN" altLang="en-US" sz="1600" dirty="0">
              <a:solidFill>
                <a:schemeClr val="tx1">
                  <a:lumMod val="65000"/>
                  <a:lumOff val="35000"/>
                </a:schemeClr>
              </a:solidFill>
              <a:latin typeface="字魂105号-简雅黑" panose="00000500000000000000" pitchFamily="2" charset="-122"/>
              <a:ea typeface="字魂105号-简雅黑" panose="00000500000000000000" pitchFamily="2" charset="-122"/>
              <a:cs typeface="+mn-ea"/>
              <a:sym typeface="字魂105号-简雅黑" panose="00000500000000000000"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01"/>
                                        </p:tgtEl>
                                        <p:attrNameLst>
                                          <p:attrName>style.visibility</p:attrName>
                                        </p:attrNameLst>
                                      </p:cBhvr>
                                      <p:to>
                                        <p:strVal val="visible"/>
                                      </p:to>
                                    </p:set>
                                    <p:anim calcmode="lin" valueType="num">
                                      <p:cBhvr>
                                        <p:cTn id="7" dur="500" fill="hold"/>
                                        <p:tgtEl>
                                          <p:spTgt spid="201"/>
                                        </p:tgtEl>
                                        <p:attrNameLst>
                                          <p:attrName>ppt_w</p:attrName>
                                        </p:attrNameLst>
                                      </p:cBhvr>
                                      <p:tavLst>
                                        <p:tav tm="0">
                                          <p:val>
                                            <p:fltVal val="0"/>
                                          </p:val>
                                        </p:tav>
                                        <p:tav tm="100000">
                                          <p:val>
                                            <p:strVal val="#ppt_w"/>
                                          </p:val>
                                        </p:tav>
                                      </p:tavLst>
                                    </p:anim>
                                    <p:anim calcmode="lin" valueType="num">
                                      <p:cBhvr>
                                        <p:cTn id="8" dur="500" fill="hold"/>
                                        <p:tgtEl>
                                          <p:spTgt spid="201"/>
                                        </p:tgtEl>
                                        <p:attrNameLst>
                                          <p:attrName>ppt_h</p:attrName>
                                        </p:attrNameLst>
                                      </p:cBhvr>
                                      <p:tavLst>
                                        <p:tav tm="0">
                                          <p:val>
                                            <p:fltVal val="0"/>
                                          </p:val>
                                        </p:tav>
                                        <p:tav tm="100000">
                                          <p:val>
                                            <p:strVal val="#ppt_h"/>
                                          </p:val>
                                        </p:tav>
                                      </p:tavLst>
                                    </p:anim>
                                    <p:animEffect transition="in" filter="fade">
                                      <p:cBhvr>
                                        <p:cTn id="9" dur="500"/>
                                        <p:tgtEl>
                                          <p:spTgt spid="201"/>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202"/>
                                        </p:tgtEl>
                                        <p:attrNameLst>
                                          <p:attrName>style.visibility</p:attrName>
                                        </p:attrNameLst>
                                      </p:cBhvr>
                                      <p:to>
                                        <p:strVal val="visible"/>
                                      </p:to>
                                    </p:set>
                                    <p:anim calcmode="lin" valueType="num">
                                      <p:cBhvr>
                                        <p:cTn id="13" dur="500" fill="hold"/>
                                        <p:tgtEl>
                                          <p:spTgt spid="202"/>
                                        </p:tgtEl>
                                        <p:attrNameLst>
                                          <p:attrName>ppt_w</p:attrName>
                                        </p:attrNameLst>
                                      </p:cBhvr>
                                      <p:tavLst>
                                        <p:tav tm="0">
                                          <p:val>
                                            <p:fltVal val="0"/>
                                          </p:val>
                                        </p:tav>
                                        <p:tav tm="100000">
                                          <p:val>
                                            <p:strVal val="#ppt_w"/>
                                          </p:val>
                                        </p:tav>
                                      </p:tavLst>
                                    </p:anim>
                                    <p:anim calcmode="lin" valueType="num">
                                      <p:cBhvr>
                                        <p:cTn id="14" dur="500" fill="hold"/>
                                        <p:tgtEl>
                                          <p:spTgt spid="202"/>
                                        </p:tgtEl>
                                        <p:attrNameLst>
                                          <p:attrName>ppt_h</p:attrName>
                                        </p:attrNameLst>
                                      </p:cBhvr>
                                      <p:tavLst>
                                        <p:tav tm="0">
                                          <p:val>
                                            <p:fltVal val="0"/>
                                          </p:val>
                                        </p:tav>
                                        <p:tav tm="100000">
                                          <p:val>
                                            <p:strVal val="#ppt_h"/>
                                          </p:val>
                                        </p:tav>
                                      </p:tavLst>
                                    </p:anim>
                                    <p:animEffect transition="in" filter="fade">
                                      <p:cBhvr>
                                        <p:cTn id="15" dur="500"/>
                                        <p:tgtEl>
                                          <p:spTgt spid="202"/>
                                        </p:tgtEl>
                                      </p:cBhvr>
                                    </p:animEffect>
                                  </p:childTnLst>
                                </p:cTn>
                              </p:par>
                            </p:childTnLst>
                          </p:cTn>
                        </p:par>
                        <p:par>
                          <p:cTn id="16" fill="hold">
                            <p:stCondLst>
                              <p:cond delay="1000"/>
                            </p:stCondLst>
                            <p:childTnLst>
                              <p:par>
                                <p:cTn id="17" presetID="53" presetClass="entr" presetSubtype="16" fill="hold" grpId="0" nodeType="afterEffect">
                                  <p:stCondLst>
                                    <p:cond delay="0"/>
                                  </p:stCondLst>
                                  <p:childTnLst>
                                    <p:set>
                                      <p:cBhvr>
                                        <p:cTn id="18" dur="1" fill="hold">
                                          <p:stCondLst>
                                            <p:cond delay="0"/>
                                          </p:stCondLst>
                                        </p:cTn>
                                        <p:tgtEl>
                                          <p:spTgt spid="203"/>
                                        </p:tgtEl>
                                        <p:attrNameLst>
                                          <p:attrName>style.visibility</p:attrName>
                                        </p:attrNameLst>
                                      </p:cBhvr>
                                      <p:to>
                                        <p:strVal val="visible"/>
                                      </p:to>
                                    </p:set>
                                    <p:anim calcmode="lin" valueType="num">
                                      <p:cBhvr>
                                        <p:cTn id="19" dur="500" fill="hold"/>
                                        <p:tgtEl>
                                          <p:spTgt spid="203"/>
                                        </p:tgtEl>
                                        <p:attrNameLst>
                                          <p:attrName>ppt_w</p:attrName>
                                        </p:attrNameLst>
                                      </p:cBhvr>
                                      <p:tavLst>
                                        <p:tav tm="0">
                                          <p:val>
                                            <p:fltVal val="0"/>
                                          </p:val>
                                        </p:tav>
                                        <p:tav tm="100000">
                                          <p:val>
                                            <p:strVal val="#ppt_w"/>
                                          </p:val>
                                        </p:tav>
                                      </p:tavLst>
                                    </p:anim>
                                    <p:anim calcmode="lin" valueType="num">
                                      <p:cBhvr>
                                        <p:cTn id="20" dur="500" fill="hold"/>
                                        <p:tgtEl>
                                          <p:spTgt spid="203"/>
                                        </p:tgtEl>
                                        <p:attrNameLst>
                                          <p:attrName>ppt_h</p:attrName>
                                        </p:attrNameLst>
                                      </p:cBhvr>
                                      <p:tavLst>
                                        <p:tav tm="0">
                                          <p:val>
                                            <p:fltVal val="0"/>
                                          </p:val>
                                        </p:tav>
                                        <p:tav tm="100000">
                                          <p:val>
                                            <p:strVal val="#ppt_h"/>
                                          </p:val>
                                        </p:tav>
                                      </p:tavLst>
                                    </p:anim>
                                    <p:animEffect transition="in" filter="fade">
                                      <p:cBhvr>
                                        <p:cTn id="21" dur="500"/>
                                        <p:tgtEl>
                                          <p:spTgt spid="203"/>
                                        </p:tgtEl>
                                      </p:cBhvr>
                                    </p:animEffect>
                                  </p:childTnLst>
                                </p:cTn>
                              </p:par>
                            </p:childTnLst>
                          </p:cTn>
                        </p:par>
                        <p:par>
                          <p:cTn id="22" fill="hold">
                            <p:stCondLst>
                              <p:cond delay="1500"/>
                            </p:stCondLst>
                            <p:childTnLst>
                              <p:par>
                                <p:cTn id="23" presetID="53" presetClass="entr" presetSubtype="16" fill="hold" grpId="0" nodeType="afterEffect">
                                  <p:stCondLst>
                                    <p:cond delay="0"/>
                                  </p:stCondLst>
                                  <p:childTnLst>
                                    <p:set>
                                      <p:cBhvr>
                                        <p:cTn id="24" dur="1" fill="hold">
                                          <p:stCondLst>
                                            <p:cond delay="0"/>
                                          </p:stCondLst>
                                        </p:cTn>
                                        <p:tgtEl>
                                          <p:spTgt spid="204"/>
                                        </p:tgtEl>
                                        <p:attrNameLst>
                                          <p:attrName>style.visibility</p:attrName>
                                        </p:attrNameLst>
                                      </p:cBhvr>
                                      <p:to>
                                        <p:strVal val="visible"/>
                                      </p:to>
                                    </p:set>
                                    <p:anim calcmode="lin" valueType="num">
                                      <p:cBhvr>
                                        <p:cTn id="25" dur="500" fill="hold"/>
                                        <p:tgtEl>
                                          <p:spTgt spid="204"/>
                                        </p:tgtEl>
                                        <p:attrNameLst>
                                          <p:attrName>ppt_w</p:attrName>
                                        </p:attrNameLst>
                                      </p:cBhvr>
                                      <p:tavLst>
                                        <p:tav tm="0">
                                          <p:val>
                                            <p:fltVal val="0"/>
                                          </p:val>
                                        </p:tav>
                                        <p:tav tm="100000">
                                          <p:val>
                                            <p:strVal val="#ppt_w"/>
                                          </p:val>
                                        </p:tav>
                                      </p:tavLst>
                                    </p:anim>
                                    <p:anim calcmode="lin" valueType="num">
                                      <p:cBhvr>
                                        <p:cTn id="26" dur="500" fill="hold"/>
                                        <p:tgtEl>
                                          <p:spTgt spid="204"/>
                                        </p:tgtEl>
                                        <p:attrNameLst>
                                          <p:attrName>ppt_h</p:attrName>
                                        </p:attrNameLst>
                                      </p:cBhvr>
                                      <p:tavLst>
                                        <p:tav tm="0">
                                          <p:val>
                                            <p:fltVal val="0"/>
                                          </p:val>
                                        </p:tav>
                                        <p:tav tm="100000">
                                          <p:val>
                                            <p:strVal val="#ppt_h"/>
                                          </p:val>
                                        </p:tav>
                                      </p:tavLst>
                                    </p:anim>
                                    <p:animEffect transition="in" filter="fade">
                                      <p:cBhvr>
                                        <p:cTn id="27" dur="500"/>
                                        <p:tgtEl>
                                          <p:spTgt spid="20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1" grpId="0"/>
      <p:bldP spid="202" grpId="0"/>
      <p:bldP spid="203" grpId="0"/>
      <p:bldP spid="204"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0" y="104000"/>
            <a:ext cx="12192000" cy="6832879"/>
          </a:xfrm>
          <a:prstGeom prst="rect">
            <a:avLst/>
          </a:prstGeom>
        </p:spPr>
      </p:pic>
      <p:pic>
        <p:nvPicPr>
          <p:cNvPr id="2" name="图片 1"/>
          <p:cNvPicPr>
            <a:picLocks noChangeAspect="1"/>
          </p:cNvPicPr>
          <p:nvPr/>
        </p:nvPicPr>
        <p:blipFill rotWithShape="1">
          <a:blip r:embed="rId2" cstate="print">
            <a:extLst>
              <a:ext uri="{28A0092B-C50C-407E-A947-70E740481C1C}">
                <a14:useLocalDpi xmlns:a14="http://schemas.microsoft.com/office/drawing/2010/main" val="0"/>
              </a:ext>
            </a:extLst>
          </a:blip>
          <a:srcRect t="19815" b="19815"/>
          <a:stretch>
            <a:fillRect/>
          </a:stretch>
        </p:blipFill>
        <p:spPr>
          <a:xfrm>
            <a:off x="1499083" y="653040"/>
            <a:ext cx="9193833" cy="5551918"/>
          </a:xfrm>
          <a:prstGeom prst="rect">
            <a:avLst/>
          </a:prstGeom>
        </p:spPr>
      </p:pic>
      <p:sp>
        <p:nvSpPr>
          <p:cNvPr id="6" name="矩形 5"/>
          <p:cNvSpPr/>
          <p:nvPr/>
        </p:nvSpPr>
        <p:spPr>
          <a:xfrm>
            <a:off x="2339089" y="2106539"/>
            <a:ext cx="827438" cy="1938992"/>
          </a:xfrm>
          <a:prstGeom prst="rect">
            <a:avLst/>
          </a:prstGeom>
        </p:spPr>
        <p:txBody>
          <a:bodyPr wrap="square">
            <a:spAutoFit/>
          </a:bodyPr>
          <a:lstStyle/>
          <a:p>
            <a:pPr algn="ctr"/>
            <a:r>
              <a:rPr lang="zh-CN" altLang="en-US" sz="6000" spc="-150" dirty="0">
                <a:solidFill>
                  <a:schemeClr val="tx1">
                    <a:lumMod val="85000"/>
                    <a:lumOff val="15000"/>
                  </a:schemeClr>
                </a:solidFill>
                <a:latin typeface="思源宋体 CN" panose="02020400000000000000" pitchFamily="18" charset="-122"/>
                <a:ea typeface="思源宋体 CN" panose="02020400000000000000" pitchFamily="18" charset="-122"/>
                <a:sym typeface="思源宋体 CN" panose="02020400000000000000" pitchFamily="18" charset="-122"/>
              </a:rPr>
              <a:t>目录</a:t>
            </a:r>
            <a:endParaRPr lang="zh-CN" altLang="en-US" sz="6000" spc="-150" dirty="0">
              <a:solidFill>
                <a:schemeClr val="tx1">
                  <a:lumMod val="85000"/>
                  <a:lumOff val="1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7" name="矩形 6"/>
          <p:cNvSpPr/>
          <p:nvPr/>
        </p:nvSpPr>
        <p:spPr>
          <a:xfrm rot="5400000">
            <a:off x="2361260" y="2833664"/>
            <a:ext cx="2132329" cy="461665"/>
          </a:xfrm>
          <a:prstGeom prst="rect">
            <a:avLst/>
          </a:prstGeom>
        </p:spPr>
        <p:txBody>
          <a:bodyPr wrap="square">
            <a:spAutoFit/>
          </a:bodyPr>
          <a:lstStyle/>
          <a:p>
            <a:pPr algn="dist"/>
            <a:r>
              <a:rPr lang="en-US" altLang="zh-CN" sz="2400" dirty="0">
                <a:solidFill>
                  <a:schemeClr val="tx1">
                    <a:lumMod val="85000"/>
                    <a:lumOff val="15000"/>
                  </a:schemeClr>
                </a:solidFill>
                <a:latin typeface="思源宋体 CN" panose="02020400000000000000" pitchFamily="18" charset="-122"/>
                <a:ea typeface="思源宋体 CN" panose="02020400000000000000" pitchFamily="18" charset="-122"/>
                <a:sym typeface="思源宋体 CN" panose="02020400000000000000" pitchFamily="18" charset="-122"/>
              </a:rPr>
              <a:t>CONTENTS</a:t>
            </a:r>
            <a:endParaRPr lang="zh-CN" altLang="en-US" sz="2400" dirty="0">
              <a:solidFill>
                <a:schemeClr val="tx1">
                  <a:lumMod val="85000"/>
                  <a:lumOff val="1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p:txBody>
      </p:sp>
      <p:grpSp>
        <p:nvGrpSpPr>
          <p:cNvPr id="8" name="组合 7"/>
          <p:cNvGrpSpPr/>
          <p:nvPr>
            <p:custDataLst>
              <p:tags r:id="rId3"/>
            </p:custDataLst>
          </p:nvPr>
        </p:nvGrpSpPr>
        <p:grpSpPr>
          <a:xfrm>
            <a:off x="4338955" y="1769110"/>
            <a:ext cx="5129530" cy="3688071"/>
            <a:chOff x="3672533" y="1863004"/>
            <a:chExt cx="4988560" cy="3001900"/>
          </a:xfrm>
        </p:grpSpPr>
        <p:grpSp>
          <p:nvGrpSpPr>
            <p:cNvPr id="9" name="组合 8"/>
            <p:cNvGrpSpPr/>
            <p:nvPr/>
          </p:nvGrpSpPr>
          <p:grpSpPr>
            <a:xfrm>
              <a:off x="3672533" y="1863004"/>
              <a:ext cx="4988560" cy="2887870"/>
              <a:chOff x="2978495" y="2574778"/>
              <a:chExt cx="4988560" cy="2887870"/>
            </a:xfrm>
          </p:grpSpPr>
          <p:sp>
            <p:nvSpPr>
              <p:cNvPr id="15" name="椭圆 14"/>
              <p:cNvSpPr/>
              <p:nvPr>
                <p:custDataLst>
                  <p:tags r:id="rId4"/>
                </p:custDataLst>
              </p:nvPr>
            </p:nvSpPr>
            <p:spPr>
              <a:xfrm>
                <a:off x="2978495" y="2574823"/>
                <a:ext cx="638120" cy="619961"/>
              </a:xfrm>
              <a:prstGeom prst="ellipse">
                <a:avLst/>
              </a:prstGeom>
              <a:gradFill flip="none" rotWithShape="1">
                <a:gsLst>
                  <a:gs pos="100000">
                    <a:srgbClr val="38894D"/>
                  </a:gs>
                  <a:gs pos="0">
                    <a:schemeClr val="accent2"/>
                  </a:gs>
                </a:gsLst>
                <a:path path="rect">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b="1" dirty="0">
                    <a:latin typeface="思源宋体 CN" panose="02020400000000000000" pitchFamily="18" charset="-122"/>
                    <a:ea typeface="思源宋体 CN" panose="02020400000000000000" pitchFamily="18" charset="-122"/>
                    <a:sym typeface="思源宋体 CN" panose="02020400000000000000" pitchFamily="18" charset="-122"/>
                  </a:rPr>
                  <a:t>01</a:t>
                </a:r>
                <a:endParaRPr lang="zh-CN" altLang="en-US" sz="1600" b="1"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16" name="文本框 15"/>
              <p:cNvSpPr txBox="1"/>
              <p:nvPr>
                <p:custDataLst>
                  <p:tags r:id="rId5"/>
                </p:custDataLst>
              </p:nvPr>
            </p:nvSpPr>
            <p:spPr>
              <a:xfrm>
                <a:off x="3821775" y="2574778"/>
                <a:ext cx="4145280" cy="674499"/>
              </a:xfrm>
              <a:prstGeom prst="rect">
                <a:avLst/>
              </a:prstGeom>
            </p:spPr>
            <p:txBody>
              <a:bodyPr vert="horz" wrap="square" lIns="91440" tIns="45720" rIns="91440" bIns="45720" rtlCol="0">
                <a:spAutoFit/>
              </a:bodyPr>
              <a:lstStyle>
                <a:lvl1pPr marL="228600" indent="-228600">
                  <a:lnSpc>
                    <a:spcPct val="90000"/>
                  </a:lnSpc>
                  <a:spcBef>
                    <a:spcPts val="1000"/>
                  </a:spcBef>
                  <a:buFont typeface="Arial" panose="020B0604020202020204" pitchFamily="34" charset="0"/>
                  <a:buChar char="•"/>
                  <a:defRPr sz="2800"/>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marL="0" indent="0" algn="l">
                  <a:buNone/>
                </a:pPr>
                <a:r>
                  <a:rPr lang="zh-CN" altLang="en-US" sz="2400" dirty="0">
                    <a:latin typeface="思源宋体 CN Heavy" panose="02020900000000000000" pitchFamily="18" charset="-122"/>
                    <a:ea typeface="思源宋体 CN Heavy" panose="02020900000000000000" pitchFamily="18" charset="-122"/>
                    <a:sym typeface="思源宋体 CN" panose="02020400000000000000" pitchFamily="18" charset="-122"/>
                  </a:rPr>
                  <a:t>项目一　健康心理　幸福人生</a:t>
                </a:r>
                <a:endParaRPr lang="zh-CN" altLang="en-US" sz="24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a:p>
                <a:pPr marL="0" indent="0" algn="r">
                  <a:buNone/>
                </a:pPr>
                <a:r>
                  <a:rPr lang="en-US" altLang="zh-CN" sz="2000" dirty="0">
                    <a:latin typeface="思源宋体 CN Heavy" panose="02020900000000000000" pitchFamily="18" charset="-122"/>
                    <a:ea typeface="思源宋体 CN Heavy" panose="02020900000000000000" pitchFamily="18" charset="-122"/>
                    <a:sym typeface="思源宋体 CN" panose="02020400000000000000" pitchFamily="18" charset="-122"/>
                  </a:rPr>
                  <a:t>——</a:t>
                </a:r>
                <a:r>
                  <a:rPr lang="zh-CN" altLang="en-US" sz="2000" dirty="0">
                    <a:latin typeface="思源宋体 CN Heavy" panose="02020900000000000000" pitchFamily="18" charset="-122"/>
                    <a:ea typeface="思源宋体 CN Heavy" panose="02020900000000000000" pitchFamily="18" charset="-122"/>
                    <a:sym typeface="思源宋体 CN" panose="02020400000000000000" pitchFamily="18" charset="-122"/>
                  </a:rPr>
                  <a:t>大学生心理健康导论</a:t>
                </a:r>
                <a:endParaRPr lang="zh-CN" altLang="en-US" sz="20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sp>
            <p:nvSpPr>
              <p:cNvPr id="17" name="椭圆 16"/>
              <p:cNvSpPr/>
              <p:nvPr>
                <p:custDataLst>
                  <p:tags r:id="rId6"/>
                </p:custDataLst>
              </p:nvPr>
            </p:nvSpPr>
            <p:spPr>
              <a:xfrm>
                <a:off x="2998257" y="3306141"/>
                <a:ext cx="638120" cy="619961"/>
              </a:xfrm>
              <a:prstGeom prst="ellipse">
                <a:avLst/>
              </a:prstGeom>
              <a:gradFill flip="none" rotWithShape="1">
                <a:gsLst>
                  <a:gs pos="100000">
                    <a:srgbClr val="38894D"/>
                  </a:gs>
                  <a:gs pos="0">
                    <a:schemeClr val="accent2"/>
                  </a:gs>
                </a:gsLst>
                <a:path path="rect">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b="1" dirty="0">
                    <a:latin typeface="思源宋体 CN" panose="02020400000000000000" pitchFamily="18" charset="-122"/>
                    <a:ea typeface="思源宋体 CN" panose="02020400000000000000" pitchFamily="18" charset="-122"/>
                    <a:sym typeface="思源宋体 CN" panose="02020400000000000000" pitchFamily="18" charset="-122"/>
                  </a:rPr>
                  <a:t>02</a:t>
                </a:r>
                <a:endParaRPr lang="zh-CN" altLang="en-US" sz="1600" b="1"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18" name="椭圆 17"/>
              <p:cNvSpPr/>
              <p:nvPr>
                <p:custDataLst>
                  <p:tags r:id="rId7"/>
                </p:custDataLst>
              </p:nvPr>
            </p:nvSpPr>
            <p:spPr>
              <a:xfrm>
                <a:off x="2998257" y="4074672"/>
                <a:ext cx="638120" cy="619961"/>
              </a:xfrm>
              <a:prstGeom prst="ellipse">
                <a:avLst/>
              </a:prstGeom>
              <a:gradFill flip="none" rotWithShape="1">
                <a:gsLst>
                  <a:gs pos="100000">
                    <a:srgbClr val="38894D"/>
                  </a:gs>
                  <a:gs pos="0">
                    <a:schemeClr val="accent2"/>
                  </a:gs>
                </a:gsLst>
                <a:path path="rect">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b="1" dirty="0">
                    <a:latin typeface="思源宋体 CN" panose="02020400000000000000" pitchFamily="18" charset="-122"/>
                    <a:ea typeface="思源宋体 CN" panose="02020400000000000000" pitchFamily="18" charset="-122"/>
                    <a:sym typeface="思源宋体 CN" panose="02020400000000000000" pitchFamily="18" charset="-122"/>
                  </a:rPr>
                  <a:t>03</a:t>
                </a:r>
                <a:endParaRPr lang="zh-CN" altLang="en-US" sz="1600" b="1"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19" name="椭圆 18"/>
              <p:cNvSpPr/>
              <p:nvPr>
                <p:custDataLst>
                  <p:tags r:id="rId8"/>
                </p:custDataLst>
              </p:nvPr>
            </p:nvSpPr>
            <p:spPr>
              <a:xfrm>
                <a:off x="2978495" y="4842687"/>
                <a:ext cx="638120" cy="619961"/>
              </a:xfrm>
              <a:prstGeom prst="ellipse">
                <a:avLst/>
              </a:prstGeom>
              <a:gradFill flip="none" rotWithShape="1">
                <a:gsLst>
                  <a:gs pos="100000">
                    <a:srgbClr val="38894D"/>
                  </a:gs>
                  <a:gs pos="0">
                    <a:schemeClr val="accent2"/>
                  </a:gs>
                </a:gsLst>
                <a:path path="rect">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b="1" dirty="0">
                    <a:latin typeface="思源宋体 CN" panose="02020400000000000000" pitchFamily="18" charset="-122"/>
                    <a:ea typeface="思源宋体 CN" panose="02020400000000000000" pitchFamily="18" charset="-122"/>
                    <a:sym typeface="思源宋体 CN" panose="02020400000000000000" pitchFamily="18" charset="-122"/>
                  </a:rPr>
                  <a:t>04</a:t>
                </a:r>
                <a:endParaRPr lang="zh-CN" altLang="en-US" sz="1600" b="1"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grpSp>
        <p:sp>
          <p:nvSpPr>
            <p:cNvPr id="12" name="文本框 11"/>
            <p:cNvSpPr txBox="1"/>
            <p:nvPr>
              <p:custDataLst>
                <p:tags r:id="rId9"/>
              </p:custDataLst>
            </p:nvPr>
          </p:nvSpPr>
          <p:spPr>
            <a:xfrm>
              <a:off x="4515813" y="2602565"/>
              <a:ext cx="4145280" cy="695325"/>
            </a:xfrm>
            <a:prstGeom prst="rect">
              <a:avLst/>
            </a:prstGeom>
          </p:spPr>
          <p:txBody>
            <a:bodyPr vert="horz" wrap="none" lIns="91440" tIns="45720" rIns="91440" bIns="45720" rtlCol="0">
              <a:noAutofit/>
            </a:bodyPr>
            <a:lstStyle>
              <a:lvl1pPr marL="228600" indent="-228600">
                <a:lnSpc>
                  <a:spcPct val="90000"/>
                </a:lnSpc>
                <a:spcBef>
                  <a:spcPts val="1000"/>
                </a:spcBef>
                <a:buFont typeface="Arial" panose="020B0604020202020204" pitchFamily="34" charset="0"/>
                <a:buChar char="•"/>
                <a:defRPr sz="2800"/>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marL="0" indent="0" algn="l">
                <a:buNone/>
              </a:pPr>
              <a:r>
                <a:rPr lang="zh-CN" altLang="en-US" sz="2400" dirty="0">
                  <a:latin typeface="思源宋体 CN Heavy" panose="02020900000000000000" pitchFamily="18" charset="-122"/>
                  <a:ea typeface="思源宋体 CN Heavy" panose="02020900000000000000" pitchFamily="18" charset="-122"/>
                  <a:sym typeface="思源宋体 CN" panose="02020400000000000000" pitchFamily="18" charset="-122"/>
                </a:rPr>
                <a:t>项目二　无惧风雨　积极应对</a:t>
              </a:r>
              <a:endParaRPr lang="zh-CN" altLang="en-US" sz="24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a:p>
              <a:pPr marL="0" indent="0" algn="r">
                <a:buNone/>
              </a:pPr>
              <a:r>
                <a:rPr lang="zh-CN" altLang="en-US" sz="2000" dirty="0">
                  <a:latin typeface="思源宋体 CN Heavy" panose="02020900000000000000" pitchFamily="18" charset="-122"/>
                  <a:ea typeface="思源宋体 CN Heavy" panose="02020900000000000000" pitchFamily="18" charset="-122"/>
                  <a:sym typeface="思源宋体 CN" panose="02020400000000000000" pitchFamily="18" charset="-122"/>
                </a:rPr>
                <a:t>——大学生心理咨询与心理治疗</a:t>
              </a:r>
              <a:endParaRPr lang="zh-CN" altLang="en-US" sz="20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sp>
          <p:nvSpPr>
            <p:cNvPr id="13" name="文本框 12"/>
            <p:cNvSpPr txBox="1"/>
            <p:nvPr>
              <p:custDataLst>
                <p:tags r:id="rId10"/>
              </p:custDataLst>
            </p:nvPr>
          </p:nvSpPr>
          <p:spPr>
            <a:xfrm>
              <a:off x="4515762" y="3406729"/>
              <a:ext cx="4145280" cy="674499"/>
            </a:xfrm>
            <a:prstGeom prst="rect">
              <a:avLst/>
            </a:prstGeom>
          </p:spPr>
          <p:txBody>
            <a:bodyPr vert="horz" wrap="square" lIns="91440" tIns="45720" rIns="91440" bIns="45720" rtlCol="0">
              <a:spAutoFit/>
            </a:bodyPr>
            <a:lstStyle>
              <a:lvl1pPr marL="228600" indent="-228600">
                <a:lnSpc>
                  <a:spcPct val="90000"/>
                </a:lnSpc>
                <a:spcBef>
                  <a:spcPts val="1000"/>
                </a:spcBef>
                <a:buFont typeface="Arial" panose="020B0604020202020204" pitchFamily="34" charset="0"/>
                <a:buChar char="•"/>
                <a:defRPr sz="2800"/>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marL="0" indent="0" algn="l">
                <a:buNone/>
              </a:pPr>
              <a:r>
                <a:rPr lang="zh-CN" altLang="en-US" sz="2400" dirty="0">
                  <a:latin typeface="思源宋体 CN Heavy" panose="02020900000000000000" pitchFamily="18" charset="-122"/>
                  <a:ea typeface="思源宋体 CN Heavy" panose="02020900000000000000" pitchFamily="18" charset="-122"/>
                  <a:sym typeface="思源宋体 CN" panose="02020400000000000000" pitchFamily="18" charset="-122"/>
                </a:rPr>
                <a:t>项目三　悦纳自我　完善自我</a:t>
              </a:r>
              <a:endParaRPr lang="zh-CN" altLang="en-US" sz="24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a:p>
              <a:pPr marL="0" indent="0" algn="r">
                <a:buNone/>
              </a:pPr>
              <a:r>
                <a:rPr lang="zh-CN" altLang="en-US" sz="2000" dirty="0">
                  <a:latin typeface="思源宋体 CN Heavy" panose="02020900000000000000" pitchFamily="18" charset="-122"/>
                  <a:ea typeface="思源宋体 CN Heavy" panose="02020900000000000000" pitchFamily="18" charset="-122"/>
                  <a:sym typeface="思源宋体 CN" panose="02020400000000000000" pitchFamily="18" charset="-122"/>
                </a:rPr>
                <a:t>——大学生自我意识与培养</a:t>
              </a:r>
              <a:endParaRPr lang="zh-CN" altLang="en-US" sz="20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sp>
          <p:nvSpPr>
            <p:cNvPr id="14" name="文本框 13"/>
            <p:cNvSpPr txBox="1"/>
            <p:nvPr>
              <p:custDataLst>
                <p:tags r:id="rId11"/>
              </p:custDataLst>
            </p:nvPr>
          </p:nvSpPr>
          <p:spPr>
            <a:xfrm>
              <a:off x="4515762" y="4190405"/>
              <a:ext cx="4145280" cy="674499"/>
            </a:xfrm>
            <a:prstGeom prst="rect">
              <a:avLst/>
            </a:prstGeom>
          </p:spPr>
          <p:txBody>
            <a:bodyPr vert="horz" wrap="square" lIns="91440" tIns="45720" rIns="91440" bIns="45720" rtlCol="0">
              <a:spAutoFit/>
            </a:bodyPr>
            <a:lstStyle>
              <a:lvl1pPr marL="228600" indent="-228600">
                <a:lnSpc>
                  <a:spcPct val="90000"/>
                </a:lnSpc>
                <a:spcBef>
                  <a:spcPts val="1000"/>
                </a:spcBef>
                <a:buFont typeface="Arial" panose="020B0604020202020204" pitchFamily="34" charset="0"/>
                <a:buChar char="•"/>
                <a:defRPr sz="2800"/>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marL="0" indent="0" algn="l">
                <a:buNone/>
              </a:pPr>
              <a:r>
                <a:rPr lang="zh-CN" altLang="en-US" sz="2400" dirty="0">
                  <a:latin typeface="思源宋体 CN Heavy" panose="02020900000000000000" pitchFamily="18" charset="-122"/>
                  <a:ea typeface="思源宋体 CN Heavy" panose="02020900000000000000" pitchFamily="18" charset="-122"/>
                  <a:sym typeface="思源宋体 CN" panose="02020400000000000000" pitchFamily="18" charset="-122"/>
                </a:rPr>
                <a:t>项目四　外树形象　内塑品格</a:t>
              </a:r>
              <a:endParaRPr lang="zh-CN" altLang="en-US" sz="24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a:p>
              <a:pPr marL="0" indent="0" algn="r">
                <a:buNone/>
              </a:pPr>
              <a:r>
                <a:rPr lang="zh-CN" altLang="en-US" sz="2000" dirty="0">
                  <a:latin typeface="思源宋体 CN Heavy" panose="02020900000000000000" pitchFamily="18" charset="-122"/>
                  <a:ea typeface="思源宋体 CN Heavy" panose="02020900000000000000" pitchFamily="18" charset="-122"/>
                  <a:sym typeface="思源宋体 CN" panose="02020400000000000000" pitchFamily="18" charset="-122"/>
                </a:rPr>
                <a:t>——大学生人格发展与培养</a:t>
              </a:r>
              <a:endParaRPr lang="zh-CN" altLang="en-US" sz="20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grpSp>
      <p:pic>
        <p:nvPicPr>
          <p:cNvPr id="4" name="图片 3"/>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1025547" y="3658048"/>
            <a:ext cx="3454522" cy="3454522"/>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additive="base">
                                        <p:cTn id="13" dur="500" fill="hold"/>
                                        <p:tgtEl>
                                          <p:spTgt spid="7"/>
                                        </p:tgtEl>
                                        <p:attrNameLst>
                                          <p:attrName>ppt_x</p:attrName>
                                        </p:attrNameLst>
                                      </p:cBhvr>
                                      <p:tavLst>
                                        <p:tav tm="0">
                                          <p:val>
                                            <p:strVal val="#ppt_x"/>
                                          </p:val>
                                        </p:tav>
                                        <p:tav tm="100000">
                                          <p:val>
                                            <p:strVal val="#ppt_x"/>
                                          </p:val>
                                        </p:tav>
                                      </p:tavLst>
                                    </p:anim>
                                    <p:anim calcmode="lin" valueType="num">
                                      <p:cBhvr additive="base">
                                        <p:cTn id="14"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2" presetClass="entr" presetSubtype="8" fill="hold" nodeType="click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wipe(left)">
                                      <p:cBhvr>
                                        <p:cTn id="19"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3" name="矩形 42"/>
          <p:cNvSpPr/>
          <p:nvPr/>
        </p:nvSpPr>
        <p:spPr>
          <a:xfrm>
            <a:off x="2800350" y="502285"/>
            <a:ext cx="7557770" cy="583565"/>
          </a:xfrm>
          <a:prstGeom prst="rect">
            <a:avLst/>
          </a:prstGeom>
        </p:spPr>
        <p:txBody>
          <a:bodyPr wrap="square">
            <a:spAutoFit/>
          </a:bodyPr>
          <a:p>
            <a:pPr algn="ctr"/>
            <a:r>
              <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rPr>
              <a:t>一、危机与心理危机</a:t>
            </a:r>
            <a:endPar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sp>
        <p:nvSpPr>
          <p:cNvPr id="16" name="矩形 15"/>
          <p:cNvSpPr/>
          <p:nvPr/>
        </p:nvSpPr>
        <p:spPr>
          <a:xfrm>
            <a:off x="1087755" y="1613535"/>
            <a:ext cx="9926320" cy="1417955"/>
          </a:xfrm>
          <a:prstGeom prst="rect">
            <a:avLst/>
          </a:prstGeom>
          <a:solidFill>
            <a:schemeClr val="accent2">
              <a:lumMod val="40000"/>
              <a:lumOff val="60000"/>
            </a:schemeClr>
          </a:solidFill>
        </p:spPr>
        <p:txBody>
          <a:bodyPr wrap="square">
            <a:noAutofit/>
          </a:bodyPr>
          <a:p>
            <a:pPr lvl="0" algn="just">
              <a:lnSpc>
                <a:spcPct val="125000"/>
              </a:lnSpc>
              <a:spcBef>
                <a:spcPts val="0"/>
              </a:spcBef>
              <a:spcAft>
                <a:spcPts val="0"/>
              </a:spcAft>
            </a:pPr>
            <a:r>
              <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rPr>
              <a:t>心理危机，可以指心理状态的严重失调，心理矛盾激烈冲突难以解决，也可以指精神面临崩溃或精神失常，还可以指发生心理障碍。当一个人出现心理危机时，当事人可能及时察觉，也有可能“不知不觉”。一个自以为遵守某种习惯的行为模式的人，也有可能潜藏着心理危机。染有严重不良瘾癖的人，常常潜伏着心理危机，当去戒除瘾癖时，心理危机便会暴露无遗。</a:t>
            </a:r>
            <a:endPar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3" name="文本框 2"/>
          <p:cNvSpPr txBox="1"/>
          <p:nvPr/>
        </p:nvSpPr>
        <p:spPr>
          <a:xfrm>
            <a:off x="1151255" y="1099820"/>
            <a:ext cx="4333240" cy="368300"/>
          </a:xfrm>
          <a:prstGeom prst="rect">
            <a:avLst/>
          </a:prstGeom>
          <a:noFill/>
        </p:spPr>
        <p:txBody>
          <a:bodyPr wrap="square" rtlCol="0">
            <a:spAutoFit/>
          </a:bodyPr>
          <a:p>
            <a:r>
              <a:rPr lang="zh-CN" altLang="en-US" b="1" dirty="0">
                <a:ln/>
                <a:solidFill>
                  <a:schemeClr val="accent1"/>
                </a:solidFill>
                <a:effectLst>
                  <a:outerShdw blurRad="38100" dist="25400" dir="5400000" algn="ctr" rotWithShape="0">
                    <a:srgbClr val="6E747A">
                      <a:alpha val="43000"/>
                    </a:srgbClr>
                  </a:outerShdw>
                </a:effectLst>
                <a:latin typeface="思源宋体 CN" panose="02020400000000000000" pitchFamily="18" charset="-122"/>
                <a:ea typeface="思源宋体 CN" panose="02020400000000000000" pitchFamily="18" charset="-122"/>
                <a:sym typeface="思源宋体 CN" panose="02020400000000000000" pitchFamily="18" charset="-122"/>
              </a:rPr>
              <a:t>（二）心理危机</a:t>
            </a:r>
            <a:endParaRPr lang="zh-CN" altLang="en-US" b="1" dirty="0">
              <a:ln/>
              <a:solidFill>
                <a:schemeClr val="accent1"/>
              </a:solidFill>
              <a:effectLst>
                <a:outerShdw blurRad="38100" dist="25400" dir="5400000" algn="ctr" rotWithShape="0">
                  <a:srgbClr val="6E747A">
                    <a:alpha val="43000"/>
                  </a:srgbClr>
                </a:outerShdw>
              </a:effectLst>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8" name="Line 11"/>
          <p:cNvSpPr>
            <a:spLocks noChangeShapeType="1"/>
          </p:cNvSpPr>
          <p:nvPr>
            <p:custDataLst>
              <p:tags r:id="rId1"/>
            </p:custDataLst>
          </p:nvPr>
        </p:nvSpPr>
        <p:spPr bwMode="auto">
          <a:xfrm flipV="1">
            <a:off x="2491105" y="3968115"/>
            <a:ext cx="1892935" cy="793750"/>
          </a:xfrm>
          <a:prstGeom prst="line">
            <a:avLst/>
          </a:prstGeom>
          <a:noFill/>
          <a:ln w="38100" cap="rnd">
            <a:solidFill>
              <a:schemeClr val="tx1"/>
            </a:solidFill>
            <a:prstDash val="sysDot"/>
            <a:round/>
            <a:tailEnd type="triangle" w="med" len="med"/>
          </a:ln>
          <a:extLst>
            <a:ext uri="{909E8E84-426E-40DD-AFC4-6F175D3DCCD1}">
              <a14:hiddenFill xmlns:a14="http://schemas.microsoft.com/office/drawing/2010/main">
                <a:noFill/>
              </a14:hiddenFill>
            </a:ext>
          </a:extLst>
        </p:spPr>
        <p:txBody>
          <a:bodyPr>
            <a:normAutofit/>
          </a:bodyPr>
          <a:lstStyle/>
          <a:p>
            <a:endParaRPr lang="zh-CN" altLang="en-US" sz="1350">
              <a:sym typeface="Arial" panose="020B0604020202020204" pitchFamily="34" charset="0"/>
            </a:endParaRPr>
          </a:p>
        </p:txBody>
      </p:sp>
      <p:sp>
        <p:nvSpPr>
          <p:cNvPr id="11" name="Line 14"/>
          <p:cNvSpPr>
            <a:spLocks noChangeShapeType="1"/>
          </p:cNvSpPr>
          <p:nvPr>
            <p:custDataLst>
              <p:tags r:id="rId2"/>
            </p:custDataLst>
          </p:nvPr>
        </p:nvSpPr>
        <p:spPr bwMode="auto">
          <a:xfrm>
            <a:off x="2588260" y="5051425"/>
            <a:ext cx="1795780" cy="436245"/>
          </a:xfrm>
          <a:prstGeom prst="line">
            <a:avLst/>
          </a:prstGeom>
          <a:noFill/>
          <a:ln w="38100" cap="rnd">
            <a:solidFill>
              <a:schemeClr val="tx1"/>
            </a:solidFill>
            <a:prstDash val="sysDot"/>
            <a:round/>
            <a:tailEnd type="triangle" w="med" len="med"/>
          </a:ln>
          <a:extLst>
            <a:ext uri="{909E8E84-426E-40DD-AFC4-6F175D3DCCD1}">
              <a14:hiddenFill xmlns:a14="http://schemas.microsoft.com/office/drawing/2010/main">
                <a:noFill/>
              </a14:hiddenFill>
            </a:ext>
          </a:extLst>
        </p:spPr>
        <p:txBody>
          <a:bodyPr>
            <a:normAutofit/>
          </a:bodyPr>
          <a:lstStyle/>
          <a:p>
            <a:endParaRPr lang="zh-CN" altLang="en-US" sz="1350">
              <a:sym typeface="Arial" panose="020B0604020202020204" pitchFamily="34" charset="0"/>
            </a:endParaRPr>
          </a:p>
        </p:txBody>
      </p:sp>
      <p:sp>
        <p:nvSpPr>
          <p:cNvPr id="12" name="AutoShape 4"/>
          <p:cNvSpPr>
            <a:spLocks noChangeArrowheads="1"/>
          </p:cNvSpPr>
          <p:nvPr>
            <p:custDataLst>
              <p:tags r:id="rId3"/>
            </p:custDataLst>
          </p:nvPr>
        </p:nvSpPr>
        <p:spPr bwMode="gray">
          <a:xfrm>
            <a:off x="4408805" y="3495040"/>
            <a:ext cx="3889375" cy="795020"/>
          </a:xfrm>
          <a:prstGeom prst="roundRect">
            <a:avLst>
              <a:gd name="adj" fmla="val 50000"/>
            </a:avLst>
          </a:prstGeom>
          <a:solidFill>
            <a:srgbClr val="CE8D3E"/>
          </a:solidFill>
          <a:ln>
            <a:noFill/>
          </a:ln>
        </p:spPr>
        <p:txBody>
          <a:bodyPr lIns="34290" tIns="33337" rIns="34290" bIns="33337" anchor="ctr" anchorCtr="1"/>
          <a:lstStyle>
            <a:lvl1pPr eaLnBrk="0" hangingPunct="0">
              <a:spcBef>
                <a:spcPct val="20000"/>
              </a:spcBef>
              <a:buChar char="•"/>
              <a:defRPr kumimoji="1" sz="2800" b="1">
                <a:solidFill>
                  <a:sysClr val="windowText" lastClr="000000"/>
                </a:solidFill>
                <a:latin typeface="Microsoft JhengHei" panose="020B0604030504040204" pitchFamily="34" charset="-120"/>
                <a:ea typeface="Microsoft JhengHei" panose="020B0604030504040204" pitchFamily="34" charset="-120"/>
              </a:defRPr>
            </a:lvl1pPr>
            <a:lvl2pPr marL="742950" indent="-285750" eaLnBrk="0" hangingPunct="0">
              <a:spcBef>
                <a:spcPct val="20000"/>
              </a:spcBef>
              <a:buChar char="–"/>
              <a:defRPr kumimoji="1" sz="2400" b="1">
                <a:solidFill>
                  <a:sysClr val="windowText" lastClr="000000"/>
                </a:solidFill>
                <a:latin typeface="Microsoft JhengHei" panose="020B0604030504040204" pitchFamily="34" charset="-120"/>
                <a:ea typeface="Microsoft JhengHei" panose="020B0604030504040204" pitchFamily="34" charset="-120"/>
              </a:defRPr>
            </a:lvl2pPr>
            <a:lvl3pPr marL="1143000" indent="-228600" eaLnBrk="0" hangingPunct="0">
              <a:spcBef>
                <a:spcPct val="20000"/>
              </a:spcBef>
              <a:buChar char="•"/>
              <a:defRPr kumimoji="1" sz="2000" b="1">
                <a:solidFill>
                  <a:sysClr val="windowText" lastClr="000000"/>
                </a:solidFill>
                <a:latin typeface="Microsoft JhengHei" panose="020B0604030504040204" pitchFamily="34" charset="-120"/>
                <a:ea typeface="Microsoft JhengHei" panose="020B0604030504040204" pitchFamily="34" charset="-120"/>
              </a:defRPr>
            </a:lvl3pPr>
            <a:lvl4pPr marL="1600200" indent="-228600" eaLnBrk="0" hangingPunct="0">
              <a:spcBef>
                <a:spcPct val="20000"/>
              </a:spcBef>
              <a:buChar char="–"/>
              <a:defRPr kumimoji="1" b="1">
                <a:solidFill>
                  <a:sysClr val="windowText" lastClr="000000"/>
                </a:solidFill>
                <a:latin typeface="Microsoft JhengHei" panose="020B0604030504040204" pitchFamily="34" charset="-120"/>
                <a:ea typeface="Microsoft JhengHei" panose="020B0604030504040204" pitchFamily="34" charset="-120"/>
              </a:defRPr>
            </a:lvl4pPr>
            <a:lvl5pPr marL="2057400" indent="-228600" eaLnBrk="0" hangingPunct="0">
              <a:spcBef>
                <a:spcPct val="20000"/>
              </a:spcBef>
              <a:buChar char="»"/>
              <a:defRPr kumimoji="1" sz="2000">
                <a:solidFill>
                  <a:sysClr val="window" lastClr="FFFFFF"/>
                </a:solidFill>
                <a:latin typeface="Arial" panose="020B0604020202020204" pitchFamily="34" charset="0"/>
                <a:ea typeface="PMingLiU" panose="02020300000000000000" pitchFamily="18" charset="-120"/>
              </a:defRPr>
            </a:lvl5pPr>
            <a:lvl6pPr marL="2514600" indent="-228600" eaLnBrk="0" fontAlgn="base" hangingPunct="0">
              <a:spcBef>
                <a:spcPct val="20000"/>
              </a:spcBef>
              <a:spcAft>
                <a:spcPct val="0"/>
              </a:spcAft>
              <a:buChar char="»"/>
              <a:defRPr kumimoji="1" sz="2000">
                <a:solidFill>
                  <a:sysClr val="window" lastClr="FFFFFF"/>
                </a:solidFill>
                <a:latin typeface="Arial" panose="020B0604020202020204" pitchFamily="34" charset="0"/>
                <a:ea typeface="PMingLiU" panose="02020300000000000000" pitchFamily="18" charset="-120"/>
              </a:defRPr>
            </a:lvl6pPr>
            <a:lvl7pPr marL="2971800" indent="-228600" eaLnBrk="0" fontAlgn="base" hangingPunct="0">
              <a:spcBef>
                <a:spcPct val="20000"/>
              </a:spcBef>
              <a:spcAft>
                <a:spcPct val="0"/>
              </a:spcAft>
              <a:buChar char="»"/>
              <a:defRPr kumimoji="1" sz="2000">
                <a:solidFill>
                  <a:sysClr val="window" lastClr="FFFFFF"/>
                </a:solidFill>
                <a:latin typeface="Arial" panose="020B0604020202020204" pitchFamily="34" charset="0"/>
                <a:ea typeface="PMingLiU" panose="02020300000000000000" pitchFamily="18" charset="-120"/>
              </a:defRPr>
            </a:lvl7pPr>
            <a:lvl8pPr marL="3429000" indent="-228600" eaLnBrk="0" fontAlgn="base" hangingPunct="0">
              <a:spcBef>
                <a:spcPct val="20000"/>
              </a:spcBef>
              <a:spcAft>
                <a:spcPct val="0"/>
              </a:spcAft>
              <a:buChar char="»"/>
              <a:defRPr kumimoji="1" sz="2000">
                <a:solidFill>
                  <a:sysClr val="window" lastClr="FFFFFF"/>
                </a:solidFill>
                <a:latin typeface="Arial" panose="020B0604020202020204" pitchFamily="34" charset="0"/>
                <a:ea typeface="PMingLiU" panose="02020300000000000000" pitchFamily="18" charset="-120"/>
              </a:defRPr>
            </a:lvl8pPr>
            <a:lvl9pPr marL="3886200" indent="-228600" eaLnBrk="0" fontAlgn="base" hangingPunct="0">
              <a:spcBef>
                <a:spcPct val="20000"/>
              </a:spcBef>
              <a:spcAft>
                <a:spcPct val="0"/>
              </a:spcAft>
              <a:buChar char="»"/>
              <a:defRPr kumimoji="1" sz="2000">
                <a:solidFill>
                  <a:sysClr val="window" lastClr="FFFFFF"/>
                </a:solidFill>
                <a:latin typeface="Arial" panose="020B0604020202020204" pitchFamily="34" charset="0"/>
                <a:ea typeface="PMingLiU" panose="02020300000000000000" pitchFamily="18" charset="-120"/>
              </a:defRPr>
            </a:lvl9pPr>
          </a:lstStyle>
          <a:p>
            <a:pPr eaLnBrk="1" hangingPunct="1">
              <a:spcBef>
                <a:spcPct val="0"/>
              </a:spcBef>
              <a:buFontTx/>
              <a:buNone/>
            </a:pPr>
            <a:r>
              <a:rPr lang="zh-CN" altLang="en-US" sz="1600">
                <a:sym typeface="+mn-ea"/>
              </a:rPr>
              <a:t>诱发危机的某个生活事件</a:t>
            </a:r>
            <a:endParaRPr lang="zh-TW" altLang="en-US" sz="1600" b="0" dirty="0">
              <a:solidFill>
                <a:sysClr val="window" lastClr="FFFFFF"/>
              </a:solidFill>
              <a:latin typeface="Calibri" panose="020F0502020204030204" charset="0"/>
              <a:ea typeface="黑体" panose="02010609060101010101" charset="-122"/>
              <a:sym typeface="Arial" panose="020B0604020202020204" pitchFamily="34" charset="0"/>
            </a:endParaRPr>
          </a:p>
        </p:txBody>
      </p:sp>
      <p:sp>
        <p:nvSpPr>
          <p:cNvPr id="14" name="AutoShape 8"/>
          <p:cNvSpPr>
            <a:spLocks noChangeArrowheads="1"/>
          </p:cNvSpPr>
          <p:nvPr>
            <p:custDataLst>
              <p:tags r:id="rId4"/>
            </p:custDataLst>
          </p:nvPr>
        </p:nvSpPr>
        <p:spPr bwMode="gray">
          <a:xfrm>
            <a:off x="4408805" y="4977130"/>
            <a:ext cx="3939540" cy="844550"/>
          </a:xfrm>
          <a:prstGeom prst="roundRect">
            <a:avLst>
              <a:gd name="adj" fmla="val 50000"/>
            </a:avLst>
          </a:prstGeom>
          <a:solidFill>
            <a:srgbClr val="E74D51"/>
          </a:solidFill>
          <a:ln>
            <a:noFill/>
          </a:ln>
        </p:spPr>
        <p:txBody>
          <a:bodyPr lIns="34290" tIns="33337" rIns="34290" bIns="33337" anchor="ctr" anchorCtr="1"/>
          <a:lstStyle>
            <a:lvl1pPr eaLnBrk="0" hangingPunct="0">
              <a:spcBef>
                <a:spcPct val="20000"/>
              </a:spcBef>
              <a:buChar char="•"/>
              <a:defRPr kumimoji="1" sz="2800" b="1">
                <a:solidFill>
                  <a:sysClr val="windowText" lastClr="000000"/>
                </a:solidFill>
                <a:latin typeface="Microsoft JhengHei" panose="020B0604030504040204" pitchFamily="34" charset="-120"/>
                <a:ea typeface="Microsoft JhengHei" panose="020B0604030504040204" pitchFamily="34" charset="-120"/>
              </a:defRPr>
            </a:lvl1pPr>
            <a:lvl2pPr marL="742950" indent="-285750" eaLnBrk="0" hangingPunct="0">
              <a:spcBef>
                <a:spcPct val="20000"/>
              </a:spcBef>
              <a:buChar char="–"/>
              <a:defRPr kumimoji="1" sz="2400" b="1">
                <a:solidFill>
                  <a:sysClr val="windowText" lastClr="000000"/>
                </a:solidFill>
                <a:latin typeface="Microsoft JhengHei" panose="020B0604030504040204" pitchFamily="34" charset="-120"/>
                <a:ea typeface="Microsoft JhengHei" panose="020B0604030504040204" pitchFamily="34" charset="-120"/>
              </a:defRPr>
            </a:lvl2pPr>
            <a:lvl3pPr marL="1143000" indent="-228600" eaLnBrk="0" hangingPunct="0">
              <a:spcBef>
                <a:spcPct val="20000"/>
              </a:spcBef>
              <a:buChar char="•"/>
              <a:defRPr kumimoji="1" sz="2000" b="1">
                <a:solidFill>
                  <a:sysClr val="windowText" lastClr="000000"/>
                </a:solidFill>
                <a:latin typeface="Microsoft JhengHei" panose="020B0604030504040204" pitchFamily="34" charset="-120"/>
                <a:ea typeface="Microsoft JhengHei" panose="020B0604030504040204" pitchFamily="34" charset="-120"/>
              </a:defRPr>
            </a:lvl3pPr>
            <a:lvl4pPr marL="1600200" indent="-228600" eaLnBrk="0" hangingPunct="0">
              <a:spcBef>
                <a:spcPct val="20000"/>
              </a:spcBef>
              <a:buChar char="–"/>
              <a:defRPr kumimoji="1" b="1">
                <a:solidFill>
                  <a:sysClr val="windowText" lastClr="000000"/>
                </a:solidFill>
                <a:latin typeface="Microsoft JhengHei" panose="020B0604030504040204" pitchFamily="34" charset="-120"/>
                <a:ea typeface="Microsoft JhengHei" panose="020B0604030504040204" pitchFamily="34" charset="-120"/>
              </a:defRPr>
            </a:lvl4pPr>
            <a:lvl5pPr marL="2057400" indent="-228600" eaLnBrk="0" hangingPunct="0">
              <a:spcBef>
                <a:spcPct val="20000"/>
              </a:spcBef>
              <a:buChar char="»"/>
              <a:defRPr kumimoji="1" sz="2000">
                <a:solidFill>
                  <a:sysClr val="window" lastClr="FFFFFF"/>
                </a:solidFill>
                <a:latin typeface="Arial" panose="020B0604020202020204" pitchFamily="34" charset="0"/>
                <a:ea typeface="PMingLiU" panose="02020300000000000000" pitchFamily="18" charset="-120"/>
              </a:defRPr>
            </a:lvl5pPr>
            <a:lvl6pPr marL="2514600" indent="-228600" eaLnBrk="0" fontAlgn="base" hangingPunct="0">
              <a:spcBef>
                <a:spcPct val="20000"/>
              </a:spcBef>
              <a:spcAft>
                <a:spcPct val="0"/>
              </a:spcAft>
              <a:buChar char="»"/>
              <a:defRPr kumimoji="1" sz="2000">
                <a:solidFill>
                  <a:sysClr val="window" lastClr="FFFFFF"/>
                </a:solidFill>
                <a:latin typeface="Arial" panose="020B0604020202020204" pitchFamily="34" charset="0"/>
                <a:ea typeface="PMingLiU" panose="02020300000000000000" pitchFamily="18" charset="-120"/>
              </a:defRPr>
            </a:lvl6pPr>
            <a:lvl7pPr marL="2971800" indent="-228600" eaLnBrk="0" fontAlgn="base" hangingPunct="0">
              <a:spcBef>
                <a:spcPct val="20000"/>
              </a:spcBef>
              <a:spcAft>
                <a:spcPct val="0"/>
              </a:spcAft>
              <a:buChar char="»"/>
              <a:defRPr kumimoji="1" sz="2000">
                <a:solidFill>
                  <a:sysClr val="window" lastClr="FFFFFF"/>
                </a:solidFill>
                <a:latin typeface="Arial" panose="020B0604020202020204" pitchFamily="34" charset="0"/>
                <a:ea typeface="PMingLiU" panose="02020300000000000000" pitchFamily="18" charset="-120"/>
              </a:defRPr>
            </a:lvl7pPr>
            <a:lvl8pPr marL="3429000" indent="-228600" eaLnBrk="0" fontAlgn="base" hangingPunct="0">
              <a:spcBef>
                <a:spcPct val="20000"/>
              </a:spcBef>
              <a:spcAft>
                <a:spcPct val="0"/>
              </a:spcAft>
              <a:buChar char="»"/>
              <a:defRPr kumimoji="1" sz="2000">
                <a:solidFill>
                  <a:sysClr val="window" lastClr="FFFFFF"/>
                </a:solidFill>
                <a:latin typeface="Arial" panose="020B0604020202020204" pitchFamily="34" charset="0"/>
                <a:ea typeface="PMingLiU" panose="02020300000000000000" pitchFamily="18" charset="-120"/>
              </a:defRPr>
            </a:lvl8pPr>
            <a:lvl9pPr marL="3886200" indent="-228600" eaLnBrk="0" fontAlgn="base" hangingPunct="0">
              <a:spcBef>
                <a:spcPct val="20000"/>
              </a:spcBef>
              <a:spcAft>
                <a:spcPct val="0"/>
              </a:spcAft>
              <a:buChar char="»"/>
              <a:defRPr kumimoji="1" sz="2000">
                <a:solidFill>
                  <a:sysClr val="window" lastClr="FFFFFF"/>
                </a:solidFill>
                <a:latin typeface="Arial" panose="020B0604020202020204" pitchFamily="34" charset="0"/>
                <a:ea typeface="PMingLiU" panose="02020300000000000000" pitchFamily="18" charset="-120"/>
              </a:defRPr>
            </a:lvl9pPr>
          </a:lstStyle>
          <a:p>
            <a:pPr eaLnBrk="1" hangingPunct="1">
              <a:spcBef>
                <a:spcPct val="0"/>
              </a:spcBef>
              <a:buFontTx/>
              <a:buNone/>
            </a:pPr>
            <a:r>
              <a:rPr lang="zh-CN" altLang="en-US" sz="1600">
                <a:sym typeface="+mn-ea"/>
              </a:rPr>
              <a:t>个体对自己应对该事件能力的评估</a:t>
            </a:r>
            <a:endParaRPr lang="zh-CN" altLang="zh-TW" sz="1600" b="0" dirty="0">
              <a:solidFill>
                <a:sysClr val="window" lastClr="FFFFFF"/>
              </a:solidFill>
              <a:latin typeface="Calibri" panose="020F0502020204030204" charset="0"/>
              <a:ea typeface="宋体" panose="02010600030101010101" pitchFamily="2" charset="-122"/>
              <a:sym typeface="Arial" panose="020B0604020202020204" pitchFamily="34" charset="0"/>
            </a:endParaRPr>
          </a:p>
        </p:txBody>
      </p:sp>
      <p:sp>
        <p:nvSpPr>
          <p:cNvPr id="5" name="Oval 3"/>
          <p:cNvSpPr>
            <a:spLocks noChangeArrowheads="1"/>
          </p:cNvSpPr>
          <p:nvPr>
            <p:custDataLst>
              <p:tags r:id="rId5"/>
            </p:custDataLst>
          </p:nvPr>
        </p:nvSpPr>
        <p:spPr bwMode="gray">
          <a:xfrm>
            <a:off x="1088390" y="4109720"/>
            <a:ext cx="1711960" cy="1458595"/>
          </a:xfrm>
          <a:prstGeom prst="ellipse">
            <a:avLst/>
          </a:prstGeom>
          <a:solidFill>
            <a:srgbClr val="FA8550">
              <a:lumMod val="20000"/>
              <a:lumOff val="80000"/>
            </a:srgbClr>
          </a:solidFill>
          <a:ln>
            <a:noFill/>
          </a:ln>
        </p:spPr>
        <p:txBody>
          <a:bodyPr lIns="34290" tIns="33337" rIns="34290" bIns="33337" anchor="ctr" anchorCtr="1">
            <a:normAutofit/>
          </a:bodyPr>
          <a:lstStyle>
            <a:lvl1pPr eaLnBrk="0" hangingPunct="0">
              <a:spcBef>
                <a:spcPct val="20000"/>
              </a:spcBef>
              <a:buChar char="•"/>
              <a:defRPr kumimoji="1" sz="2800" b="1">
                <a:solidFill>
                  <a:sysClr val="windowText" lastClr="000000"/>
                </a:solidFill>
                <a:latin typeface="Microsoft JhengHei" panose="020B0604030504040204" pitchFamily="34" charset="-120"/>
                <a:ea typeface="Microsoft JhengHei" panose="020B0604030504040204" pitchFamily="34" charset="-120"/>
              </a:defRPr>
            </a:lvl1pPr>
            <a:lvl2pPr marL="742950" indent="-285750" eaLnBrk="0" hangingPunct="0">
              <a:spcBef>
                <a:spcPct val="20000"/>
              </a:spcBef>
              <a:buChar char="–"/>
              <a:defRPr kumimoji="1" sz="2400" b="1">
                <a:solidFill>
                  <a:sysClr val="windowText" lastClr="000000"/>
                </a:solidFill>
                <a:latin typeface="Microsoft JhengHei" panose="020B0604030504040204" pitchFamily="34" charset="-120"/>
                <a:ea typeface="Microsoft JhengHei" panose="020B0604030504040204" pitchFamily="34" charset="-120"/>
              </a:defRPr>
            </a:lvl2pPr>
            <a:lvl3pPr marL="1143000" indent="-228600" eaLnBrk="0" hangingPunct="0">
              <a:spcBef>
                <a:spcPct val="20000"/>
              </a:spcBef>
              <a:buChar char="•"/>
              <a:defRPr kumimoji="1" sz="2000" b="1">
                <a:solidFill>
                  <a:sysClr val="windowText" lastClr="000000"/>
                </a:solidFill>
                <a:latin typeface="Microsoft JhengHei" panose="020B0604030504040204" pitchFamily="34" charset="-120"/>
                <a:ea typeface="Microsoft JhengHei" panose="020B0604030504040204" pitchFamily="34" charset="-120"/>
              </a:defRPr>
            </a:lvl3pPr>
            <a:lvl4pPr marL="1600200" indent="-228600" eaLnBrk="0" hangingPunct="0">
              <a:spcBef>
                <a:spcPct val="20000"/>
              </a:spcBef>
              <a:buChar char="–"/>
              <a:defRPr kumimoji="1" b="1">
                <a:solidFill>
                  <a:sysClr val="windowText" lastClr="000000"/>
                </a:solidFill>
                <a:latin typeface="Microsoft JhengHei" panose="020B0604030504040204" pitchFamily="34" charset="-120"/>
                <a:ea typeface="Microsoft JhengHei" panose="020B0604030504040204" pitchFamily="34" charset="-120"/>
              </a:defRPr>
            </a:lvl4pPr>
            <a:lvl5pPr marL="2057400" indent="-228600" eaLnBrk="0" hangingPunct="0">
              <a:spcBef>
                <a:spcPct val="20000"/>
              </a:spcBef>
              <a:buChar char="»"/>
              <a:defRPr kumimoji="1" sz="2000">
                <a:solidFill>
                  <a:sysClr val="window" lastClr="FFFFFF"/>
                </a:solidFill>
                <a:latin typeface="Arial" panose="020B0604020202020204" pitchFamily="34" charset="0"/>
                <a:ea typeface="PMingLiU" panose="02020300000000000000" pitchFamily="18" charset="-120"/>
              </a:defRPr>
            </a:lvl5pPr>
            <a:lvl6pPr marL="2514600" indent="-228600" eaLnBrk="0" fontAlgn="base" hangingPunct="0">
              <a:spcBef>
                <a:spcPct val="20000"/>
              </a:spcBef>
              <a:spcAft>
                <a:spcPct val="0"/>
              </a:spcAft>
              <a:buChar char="»"/>
              <a:defRPr kumimoji="1" sz="2000">
                <a:solidFill>
                  <a:sysClr val="window" lastClr="FFFFFF"/>
                </a:solidFill>
                <a:latin typeface="Arial" panose="020B0604020202020204" pitchFamily="34" charset="0"/>
                <a:ea typeface="PMingLiU" panose="02020300000000000000" pitchFamily="18" charset="-120"/>
              </a:defRPr>
            </a:lvl6pPr>
            <a:lvl7pPr marL="2971800" indent="-228600" eaLnBrk="0" fontAlgn="base" hangingPunct="0">
              <a:spcBef>
                <a:spcPct val="20000"/>
              </a:spcBef>
              <a:spcAft>
                <a:spcPct val="0"/>
              </a:spcAft>
              <a:buChar char="»"/>
              <a:defRPr kumimoji="1" sz="2000">
                <a:solidFill>
                  <a:sysClr val="window" lastClr="FFFFFF"/>
                </a:solidFill>
                <a:latin typeface="Arial" panose="020B0604020202020204" pitchFamily="34" charset="0"/>
                <a:ea typeface="PMingLiU" panose="02020300000000000000" pitchFamily="18" charset="-120"/>
              </a:defRPr>
            </a:lvl7pPr>
            <a:lvl8pPr marL="3429000" indent="-228600" eaLnBrk="0" fontAlgn="base" hangingPunct="0">
              <a:spcBef>
                <a:spcPct val="20000"/>
              </a:spcBef>
              <a:spcAft>
                <a:spcPct val="0"/>
              </a:spcAft>
              <a:buChar char="»"/>
              <a:defRPr kumimoji="1" sz="2000">
                <a:solidFill>
                  <a:sysClr val="window" lastClr="FFFFFF"/>
                </a:solidFill>
                <a:latin typeface="Arial" panose="020B0604020202020204" pitchFamily="34" charset="0"/>
                <a:ea typeface="PMingLiU" panose="02020300000000000000" pitchFamily="18" charset="-120"/>
              </a:defRPr>
            </a:lvl8pPr>
            <a:lvl9pPr marL="3886200" indent="-228600" eaLnBrk="0" fontAlgn="base" hangingPunct="0">
              <a:spcBef>
                <a:spcPct val="20000"/>
              </a:spcBef>
              <a:spcAft>
                <a:spcPct val="0"/>
              </a:spcAft>
              <a:buChar char="»"/>
              <a:defRPr kumimoji="1" sz="2000">
                <a:solidFill>
                  <a:sysClr val="window" lastClr="FFFFFF"/>
                </a:solidFill>
                <a:latin typeface="Arial" panose="020B0604020202020204" pitchFamily="34" charset="0"/>
                <a:ea typeface="PMingLiU" panose="02020300000000000000" pitchFamily="18" charset="-120"/>
              </a:defRPr>
            </a:lvl9pPr>
          </a:lstStyle>
          <a:p>
            <a:pPr algn="ctr" eaLnBrk="1" hangingPunct="1">
              <a:spcBef>
                <a:spcPct val="0"/>
              </a:spcBef>
              <a:buFontTx/>
              <a:buNone/>
            </a:pPr>
            <a:endParaRPr lang="zh-TW" altLang="en-US" sz="1800" b="0" dirty="0">
              <a:solidFill>
                <a:sysClr val="window" lastClr="FFFFFF"/>
              </a:solidFill>
              <a:latin typeface="Calibri" panose="020F0502020204030204" charset="0"/>
              <a:ea typeface="黑体" panose="02010609060101010101" charset="-122"/>
              <a:sym typeface="Arial" panose="020B0604020202020204" pitchFamily="34" charset="0"/>
            </a:endParaRPr>
          </a:p>
        </p:txBody>
      </p:sp>
      <p:sp>
        <p:nvSpPr>
          <p:cNvPr id="6" name="椭圆 5"/>
          <p:cNvSpPr/>
          <p:nvPr>
            <p:custDataLst>
              <p:tags r:id="rId6"/>
            </p:custDataLst>
          </p:nvPr>
        </p:nvSpPr>
        <p:spPr>
          <a:xfrm>
            <a:off x="1151890" y="4190365"/>
            <a:ext cx="1558290" cy="1297305"/>
          </a:xfrm>
          <a:prstGeom prst="ellipse">
            <a:avLst/>
          </a:prstGeom>
          <a:solidFill>
            <a:schemeClr val="accent1">
              <a:lumMod val="40000"/>
              <a:lumOff val="60000"/>
            </a:schemeClr>
          </a:solidFill>
          <a:ln>
            <a:noFill/>
          </a:ln>
        </p:spPr>
        <p:style>
          <a:lnRef idx="2">
            <a:srgbClr val="FA8550">
              <a:shade val="50000"/>
            </a:srgbClr>
          </a:lnRef>
          <a:fillRef idx="1">
            <a:srgbClr val="FA8550"/>
          </a:fillRef>
          <a:effectRef idx="0">
            <a:srgbClr val="FA8550"/>
          </a:effectRef>
          <a:fontRef idx="minor">
            <a:sysClr val="window" lastClr="FFFFFF"/>
          </a:fontRef>
        </p:style>
        <p:txBody>
          <a:bodyPr lIns="0" tIns="0" rIns="0" bIns="0" rtlCol="0" anchor="ctr"/>
          <a:lstStyle/>
          <a:p>
            <a:pPr algn="ctr"/>
            <a:r>
              <a:rPr lang="zh-CN" altLang="zh-TW" sz="1600" b="1" dirty="0">
                <a:solidFill>
                  <a:sysClr val="window" lastClr="FFFFFF"/>
                </a:solidFill>
                <a:ea typeface="黑体" panose="02010609060101010101" charset="-122"/>
                <a:sym typeface="Arial" panose="020B0604020202020204" pitchFamily="34" charset="0"/>
              </a:rPr>
              <a:t>心理危机的产生包含两个要素</a:t>
            </a:r>
            <a:endParaRPr lang="zh-CN" altLang="zh-TW" sz="1600" b="1" dirty="0">
              <a:solidFill>
                <a:sysClr val="window" lastClr="FFFFFF"/>
              </a:solidFill>
              <a:ea typeface="黑体" panose="02010609060101010101" charset="-122"/>
              <a:sym typeface="Arial" panose="020B0604020202020204" pitchFamily="34" charset="0"/>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3" name="矩形 42"/>
          <p:cNvSpPr/>
          <p:nvPr/>
        </p:nvSpPr>
        <p:spPr>
          <a:xfrm>
            <a:off x="2800350" y="502285"/>
            <a:ext cx="7557770" cy="583565"/>
          </a:xfrm>
          <a:prstGeom prst="rect">
            <a:avLst/>
          </a:prstGeom>
        </p:spPr>
        <p:txBody>
          <a:bodyPr wrap="square">
            <a:spAutoFit/>
          </a:bodyPr>
          <a:p>
            <a:pPr algn="ctr"/>
            <a:r>
              <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rPr>
              <a:t>二、大学生心理危机</a:t>
            </a:r>
            <a:endPar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sp>
        <p:nvSpPr>
          <p:cNvPr id="6" name="矩形 5"/>
          <p:cNvSpPr/>
          <p:nvPr/>
        </p:nvSpPr>
        <p:spPr>
          <a:xfrm>
            <a:off x="1368425" y="1281430"/>
            <a:ext cx="6156325" cy="437515"/>
          </a:xfrm>
          <a:prstGeom prst="rect">
            <a:avLst/>
          </a:prstGeom>
        </p:spPr>
        <p:txBody>
          <a:bodyPr wrap="square">
            <a:spAutoFit/>
          </a:bodyPr>
          <a:p>
            <a:pPr lvl="0" algn="just">
              <a:lnSpc>
                <a:spcPct val="125000"/>
              </a:lnSpc>
              <a:spcBef>
                <a:spcPts val="0"/>
              </a:spcBef>
              <a:spcAft>
                <a:spcPts val="0"/>
              </a:spcAft>
            </a:pPr>
            <a:r>
              <a:rPr lang="zh-CN" altLang="en-US" b="1" dirty="0">
                <a:ln/>
                <a:solidFill>
                  <a:schemeClr val="accent1"/>
                </a:solidFill>
                <a:effectLst>
                  <a:outerShdw blurRad="38100" dist="25400" dir="5400000" algn="ctr" rotWithShape="0">
                    <a:srgbClr val="6E747A">
                      <a:alpha val="43000"/>
                    </a:srgbClr>
                  </a:outerShdw>
                </a:effectLst>
                <a:latin typeface="思源宋体 CN" panose="02020400000000000000" pitchFamily="18" charset="-122"/>
                <a:ea typeface="思源宋体 CN" panose="02020400000000000000" pitchFamily="18" charset="-122"/>
                <a:sym typeface="思源宋体 CN" panose="02020400000000000000" pitchFamily="18" charset="-122"/>
              </a:rPr>
              <a:t>（一）大学生危机的种类</a:t>
            </a:r>
            <a:endParaRPr lang="zh-CN" altLang="en-US" b="1" dirty="0">
              <a:ln/>
              <a:solidFill>
                <a:schemeClr val="accent1"/>
              </a:solidFill>
              <a:effectLst>
                <a:outerShdw blurRad="38100" dist="25400" dir="5400000" algn="ctr" rotWithShape="0">
                  <a:srgbClr val="6E747A">
                    <a:alpha val="43000"/>
                  </a:srgbClr>
                </a:outerShdw>
              </a:effectLst>
              <a:latin typeface="思源宋体 CN" panose="02020400000000000000" pitchFamily="18" charset="-122"/>
              <a:ea typeface="思源宋体 CN" panose="02020400000000000000" pitchFamily="18" charset="-122"/>
              <a:sym typeface="思源宋体 CN" panose="02020400000000000000" pitchFamily="18" charset="-122"/>
            </a:endParaRPr>
          </a:p>
        </p:txBody>
      </p:sp>
      <p:pic>
        <p:nvPicPr>
          <p:cNvPr id="25" name="图片 24"/>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7445434" y="1706223"/>
            <a:ext cx="4095750" cy="4095750"/>
          </a:xfrm>
          <a:prstGeom prst="rect">
            <a:avLst/>
          </a:prstGeom>
        </p:spPr>
      </p:pic>
      <p:grpSp>
        <p:nvGrpSpPr>
          <p:cNvPr id="3" name="组合 2"/>
          <p:cNvGrpSpPr/>
          <p:nvPr/>
        </p:nvGrpSpPr>
        <p:grpSpPr>
          <a:xfrm>
            <a:off x="986925" y="2094107"/>
            <a:ext cx="3029327" cy="1409723"/>
            <a:chOff x="5082573" y="2168494"/>
            <a:chExt cx="3029327" cy="1409723"/>
          </a:xfrm>
        </p:grpSpPr>
        <p:sp>
          <p:nvSpPr>
            <p:cNvPr id="4" name="矩形 3"/>
            <p:cNvSpPr/>
            <p:nvPr/>
          </p:nvSpPr>
          <p:spPr>
            <a:xfrm>
              <a:off x="5082573" y="2168494"/>
              <a:ext cx="3029327" cy="51755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latin typeface="字魂105号-简雅黑" panose="00000500000000000000" pitchFamily="2" charset="-122"/>
                <a:ea typeface="字魂105号-简雅黑" panose="00000500000000000000" pitchFamily="2" charset="-122"/>
                <a:cs typeface="+mn-ea"/>
                <a:sym typeface="字魂105号-简雅黑" panose="00000500000000000000" pitchFamily="2" charset="-122"/>
              </a:endParaRPr>
            </a:p>
          </p:txBody>
        </p:sp>
        <p:sp>
          <p:nvSpPr>
            <p:cNvPr id="2" name="文本框 1"/>
            <p:cNvSpPr txBox="1"/>
            <p:nvPr/>
          </p:nvSpPr>
          <p:spPr>
            <a:xfrm>
              <a:off x="5234225" y="2196439"/>
              <a:ext cx="1713230" cy="460375"/>
            </a:xfrm>
            <a:prstGeom prst="rect">
              <a:avLst/>
            </a:prstGeom>
            <a:noFill/>
          </p:spPr>
          <p:txBody>
            <a:bodyPr wrap="none" rtlCol="0">
              <a:spAutoFit/>
              <a:scene3d>
                <a:camera prst="orthographicFront"/>
                <a:lightRig rig="threePt" dir="t"/>
              </a:scene3d>
              <a:sp3d contourW="12700"/>
            </a:bodyPr>
            <a:p>
              <a:r>
                <a:rPr lang="zh-CN" altLang="en-US" sz="2400" b="1" dirty="0">
                  <a:solidFill>
                    <a:schemeClr val="bg1"/>
                  </a:solidFill>
                  <a:latin typeface="字魂105号-简雅黑" panose="00000500000000000000" pitchFamily="2" charset="-122"/>
                  <a:ea typeface="字魂105号-简雅黑" panose="00000500000000000000" pitchFamily="2" charset="-122"/>
                  <a:cs typeface="+mn-ea"/>
                  <a:sym typeface="字魂105号-简雅黑" panose="00000500000000000000" pitchFamily="2" charset="-122"/>
                </a:rPr>
                <a:t>发展性危机</a:t>
              </a:r>
              <a:endParaRPr lang="zh-CN" altLang="en-US" sz="2400" b="1" dirty="0">
                <a:solidFill>
                  <a:schemeClr val="bg1"/>
                </a:solidFill>
                <a:latin typeface="字魂105号-简雅黑" panose="00000500000000000000" pitchFamily="2" charset="-122"/>
                <a:ea typeface="字魂105号-简雅黑" panose="00000500000000000000" pitchFamily="2" charset="-122"/>
                <a:cs typeface="+mn-ea"/>
                <a:sym typeface="字魂105号-简雅黑" panose="00000500000000000000" pitchFamily="2" charset="-122"/>
              </a:endParaRPr>
            </a:p>
          </p:txBody>
        </p:sp>
        <p:sp>
          <p:nvSpPr>
            <p:cNvPr id="8" name="文本框 7"/>
            <p:cNvSpPr txBox="1"/>
            <p:nvPr/>
          </p:nvSpPr>
          <p:spPr>
            <a:xfrm>
              <a:off x="5234223" y="2840982"/>
              <a:ext cx="2714719" cy="737235"/>
            </a:xfrm>
            <a:prstGeom prst="rect">
              <a:avLst/>
            </a:prstGeom>
            <a:noFill/>
          </p:spPr>
          <p:txBody>
            <a:bodyPr wrap="square" rtlCol="0">
              <a:spAutoFit/>
              <a:scene3d>
                <a:camera prst="orthographicFront"/>
                <a:lightRig rig="threePt" dir="t"/>
              </a:scene3d>
              <a:sp3d contourW="12700"/>
            </a:bodyPr>
            <a:p>
              <a:pPr algn="just"/>
              <a:r>
                <a:rPr lang="zh-CN" altLang="en-US" sz="1400" dirty="0">
                  <a:solidFill>
                    <a:schemeClr val="tx1">
                      <a:lumMod val="75000"/>
                      <a:lumOff val="25000"/>
                    </a:schemeClr>
                  </a:solidFill>
                  <a:latin typeface="字魂105号-简雅黑" panose="00000500000000000000" pitchFamily="2" charset="-122"/>
                  <a:ea typeface="字魂105号-简雅黑" panose="00000500000000000000" pitchFamily="2" charset="-122"/>
                  <a:cs typeface="+mn-ea"/>
                  <a:sym typeface="字魂105号-简雅黑" panose="00000500000000000000" pitchFamily="2" charset="-122"/>
                </a:rPr>
                <a:t>发展性危机是个人在正常的成长和发展过程中，急剧的变化或转变所产生的异常反应。</a:t>
              </a:r>
              <a:r>
                <a:rPr lang="en-US" altLang="zh-CN" sz="1100" dirty="0">
                  <a:solidFill>
                    <a:schemeClr val="tx1">
                      <a:lumMod val="75000"/>
                      <a:lumOff val="25000"/>
                    </a:schemeClr>
                  </a:solidFill>
                  <a:latin typeface="字魂105号-简雅黑" panose="00000500000000000000" pitchFamily="2" charset="-122"/>
                  <a:ea typeface="字魂105号-简雅黑" panose="00000500000000000000" pitchFamily="2" charset="-122"/>
                  <a:cs typeface="+mn-ea"/>
                  <a:sym typeface="字魂105号-简雅黑" panose="00000500000000000000" pitchFamily="2" charset="-122"/>
                </a:rPr>
                <a:t> </a:t>
              </a:r>
              <a:endParaRPr lang="en-US" altLang="zh-CN" sz="1100" dirty="0">
                <a:solidFill>
                  <a:schemeClr val="tx1">
                    <a:lumMod val="75000"/>
                    <a:lumOff val="25000"/>
                  </a:schemeClr>
                </a:solidFill>
                <a:latin typeface="字魂105号-简雅黑" panose="00000500000000000000" pitchFamily="2" charset="-122"/>
                <a:ea typeface="字魂105号-简雅黑" panose="00000500000000000000" pitchFamily="2" charset="-122"/>
                <a:cs typeface="+mn-ea"/>
                <a:sym typeface="字魂105号-简雅黑" panose="00000500000000000000" pitchFamily="2" charset="-122"/>
              </a:endParaRPr>
            </a:p>
          </p:txBody>
        </p:sp>
      </p:grpSp>
      <p:grpSp>
        <p:nvGrpSpPr>
          <p:cNvPr id="9" name="组合 8"/>
          <p:cNvGrpSpPr/>
          <p:nvPr/>
        </p:nvGrpSpPr>
        <p:grpSpPr>
          <a:xfrm>
            <a:off x="4415925" y="2094107"/>
            <a:ext cx="3029327" cy="1409723"/>
            <a:chOff x="5082573" y="2168494"/>
            <a:chExt cx="3029327" cy="1409723"/>
          </a:xfrm>
        </p:grpSpPr>
        <p:sp>
          <p:nvSpPr>
            <p:cNvPr id="10" name="矩形 9"/>
            <p:cNvSpPr/>
            <p:nvPr/>
          </p:nvSpPr>
          <p:spPr>
            <a:xfrm>
              <a:off x="5082573" y="2168494"/>
              <a:ext cx="3029327" cy="51755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latin typeface="字魂105号-简雅黑" panose="00000500000000000000" pitchFamily="2" charset="-122"/>
                <a:ea typeface="字魂105号-简雅黑" panose="00000500000000000000" pitchFamily="2" charset="-122"/>
                <a:cs typeface="+mn-ea"/>
                <a:sym typeface="字魂105号-简雅黑" panose="00000500000000000000" pitchFamily="2" charset="-122"/>
              </a:endParaRPr>
            </a:p>
          </p:txBody>
        </p:sp>
        <p:sp>
          <p:nvSpPr>
            <p:cNvPr id="11" name="文本框 10"/>
            <p:cNvSpPr txBox="1"/>
            <p:nvPr/>
          </p:nvSpPr>
          <p:spPr>
            <a:xfrm>
              <a:off x="5234225" y="2196439"/>
              <a:ext cx="1713230" cy="460375"/>
            </a:xfrm>
            <a:prstGeom prst="rect">
              <a:avLst/>
            </a:prstGeom>
            <a:noFill/>
          </p:spPr>
          <p:txBody>
            <a:bodyPr wrap="none" rtlCol="0">
              <a:spAutoFit/>
              <a:scene3d>
                <a:camera prst="orthographicFront"/>
                <a:lightRig rig="threePt" dir="t"/>
              </a:scene3d>
              <a:sp3d contourW="12700"/>
            </a:bodyPr>
            <a:p>
              <a:r>
                <a:rPr lang="zh-CN" altLang="en-US" sz="2400" b="1" dirty="0">
                  <a:solidFill>
                    <a:schemeClr val="bg1"/>
                  </a:solidFill>
                  <a:latin typeface="字魂105号-简雅黑" panose="00000500000000000000" pitchFamily="2" charset="-122"/>
                  <a:ea typeface="字魂105号-简雅黑" panose="00000500000000000000" pitchFamily="2" charset="-122"/>
                  <a:cs typeface="+mn-ea"/>
                  <a:sym typeface="字魂105号-简雅黑" panose="00000500000000000000" pitchFamily="2" charset="-122"/>
                </a:rPr>
                <a:t>境遇性危机</a:t>
              </a:r>
              <a:endParaRPr lang="zh-CN" altLang="en-US" sz="2400" b="1" dirty="0">
                <a:solidFill>
                  <a:schemeClr val="bg1"/>
                </a:solidFill>
                <a:latin typeface="字魂105号-简雅黑" panose="00000500000000000000" pitchFamily="2" charset="-122"/>
                <a:ea typeface="字魂105号-简雅黑" panose="00000500000000000000" pitchFamily="2" charset="-122"/>
                <a:cs typeface="+mn-ea"/>
                <a:sym typeface="字魂105号-简雅黑" panose="00000500000000000000" pitchFamily="2" charset="-122"/>
              </a:endParaRPr>
            </a:p>
          </p:txBody>
        </p:sp>
        <p:sp>
          <p:nvSpPr>
            <p:cNvPr id="12" name="文本框 11"/>
            <p:cNvSpPr txBox="1"/>
            <p:nvPr/>
          </p:nvSpPr>
          <p:spPr>
            <a:xfrm>
              <a:off x="5234224" y="2840982"/>
              <a:ext cx="2714719" cy="737235"/>
            </a:xfrm>
            <a:prstGeom prst="rect">
              <a:avLst/>
            </a:prstGeom>
            <a:noFill/>
          </p:spPr>
          <p:txBody>
            <a:bodyPr wrap="square" rtlCol="0">
              <a:spAutoFit/>
              <a:scene3d>
                <a:camera prst="orthographicFront"/>
                <a:lightRig rig="threePt" dir="t"/>
              </a:scene3d>
              <a:sp3d contourW="12700"/>
            </a:bodyPr>
            <a:p>
              <a:pPr algn="just"/>
              <a:r>
                <a:rPr sz="1400" dirty="0">
                  <a:solidFill>
                    <a:schemeClr val="tx1">
                      <a:lumMod val="75000"/>
                      <a:lumOff val="25000"/>
                    </a:schemeClr>
                  </a:solidFill>
                  <a:latin typeface="字魂105号-简雅黑" panose="00000500000000000000" pitchFamily="2" charset="-122"/>
                  <a:ea typeface="字魂105号-简雅黑" panose="00000500000000000000" pitchFamily="2" charset="-122"/>
                  <a:cs typeface="+mn-ea"/>
                  <a:sym typeface="字魂105号-简雅黑" panose="00000500000000000000" pitchFamily="2" charset="-122"/>
                </a:rPr>
                <a:t>境遇性危机是个人无法控制或预测的突发或超常事件。例如，交通事故、自然灾害等。</a:t>
              </a:r>
              <a:endParaRPr sz="1400" dirty="0">
                <a:solidFill>
                  <a:schemeClr val="tx1">
                    <a:lumMod val="75000"/>
                    <a:lumOff val="25000"/>
                  </a:schemeClr>
                </a:solidFill>
                <a:latin typeface="字魂105号-简雅黑" panose="00000500000000000000" pitchFamily="2" charset="-122"/>
                <a:ea typeface="字魂105号-简雅黑" panose="00000500000000000000" pitchFamily="2" charset="-122"/>
                <a:cs typeface="+mn-ea"/>
                <a:sym typeface="字魂105号-简雅黑" panose="00000500000000000000" pitchFamily="2" charset="-122"/>
              </a:endParaRPr>
            </a:p>
          </p:txBody>
        </p:sp>
      </p:grpSp>
      <p:grpSp>
        <p:nvGrpSpPr>
          <p:cNvPr id="13" name="组合 12"/>
          <p:cNvGrpSpPr/>
          <p:nvPr/>
        </p:nvGrpSpPr>
        <p:grpSpPr>
          <a:xfrm>
            <a:off x="986925" y="4265807"/>
            <a:ext cx="3029327" cy="1625623"/>
            <a:chOff x="5082573" y="2168494"/>
            <a:chExt cx="3029327" cy="1625623"/>
          </a:xfrm>
        </p:grpSpPr>
        <p:sp>
          <p:nvSpPr>
            <p:cNvPr id="14" name="矩形 13"/>
            <p:cNvSpPr/>
            <p:nvPr/>
          </p:nvSpPr>
          <p:spPr>
            <a:xfrm>
              <a:off x="5082573" y="2168494"/>
              <a:ext cx="3029327" cy="517555"/>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latin typeface="字魂105号-简雅黑" panose="00000500000000000000" pitchFamily="2" charset="-122"/>
                <a:ea typeface="字魂105号-简雅黑" panose="00000500000000000000" pitchFamily="2" charset="-122"/>
                <a:cs typeface="+mn-ea"/>
                <a:sym typeface="字魂105号-简雅黑" panose="00000500000000000000" pitchFamily="2" charset="-122"/>
              </a:endParaRPr>
            </a:p>
          </p:txBody>
        </p:sp>
        <p:sp>
          <p:nvSpPr>
            <p:cNvPr id="15" name="文本框 14"/>
            <p:cNvSpPr txBox="1"/>
            <p:nvPr/>
          </p:nvSpPr>
          <p:spPr>
            <a:xfrm>
              <a:off x="5234225" y="2196439"/>
              <a:ext cx="1713230" cy="460375"/>
            </a:xfrm>
            <a:prstGeom prst="rect">
              <a:avLst/>
            </a:prstGeom>
            <a:noFill/>
          </p:spPr>
          <p:txBody>
            <a:bodyPr wrap="none" rtlCol="0">
              <a:spAutoFit/>
              <a:scene3d>
                <a:camera prst="orthographicFront"/>
                <a:lightRig rig="threePt" dir="t"/>
              </a:scene3d>
              <a:sp3d contourW="12700"/>
            </a:bodyPr>
            <a:p>
              <a:r>
                <a:rPr lang="zh-CN" altLang="en-US" sz="2400" b="1" dirty="0">
                  <a:solidFill>
                    <a:schemeClr val="bg1"/>
                  </a:solidFill>
                  <a:latin typeface="字魂105号-简雅黑" panose="00000500000000000000" pitchFamily="2" charset="-122"/>
                  <a:ea typeface="字魂105号-简雅黑" panose="00000500000000000000" pitchFamily="2" charset="-122"/>
                  <a:cs typeface="+mn-ea"/>
                  <a:sym typeface="字魂105号-简雅黑" panose="00000500000000000000" pitchFamily="2" charset="-122"/>
                </a:rPr>
                <a:t>存在性危机</a:t>
              </a:r>
              <a:endParaRPr lang="zh-CN" altLang="en-US" sz="2400" b="1" dirty="0">
                <a:solidFill>
                  <a:schemeClr val="bg1"/>
                </a:solidFill>
                <a:latin typeface="字魂105号-简雅黑" panose="00000500000000000000" pitchFamily="2" charset="-122"/>
                <a:ea typeface="字魂105号-简雅黑" panose="00000500000000000000" pitchFamily="2" charset="-122"/>
                <a:cs typeface="+mn-ea"/>
                <a:sym typeface="字魂105号-简雅黑" panose="00000500000000000000" pitchFamily="2" charset="-122"/>
              </a:endParaRPr>
            </a:p>
          </p:txBody>
        </p:sp>
        <p:sp>
          <p:nvSpPr>
            <p:cNvPr id="16" name="文本框 15"/>
            <p:cNvSpPr txBox="1"/>
            <p:nvPr/>
          </p:nvSpPr>
          <p:spPr>
            <a:xfrm>
              <a:off x="5234224" y="2840982"/>
              <a:ext cx="2714719" cy="953135"/>
            </a:xfrm>
            <a:prstGeom prst="rect">
              <a:avLst/>
            </a:prstGeom>
            <a:noFill/>
          </p:spPr>
          <p:txBody>
            <a:bodyPr wrap="square" rtlCol="0">
              <a:spAutoFit/>
              <a:scene3d>
                <a:camera prst="orthographicFront"/>
                <a:lightRig rig="threePt" dir="t"/>
              </a:scene3d>
              <a:sp3d contourW="12700"/>
            </a:bodyPr>
            <a:p>
              <a:pPr algn="just"/>
              <a:r>
                <a:rPr sz="1400" dirty="0">
                  <a:solidFill>
                    <a:schemeClr val="tx1">
                      <a:lumMod val="75000"/>
                      <a:lumOff val="25000"/>
                    </a:schemeClr>
                  </a:solidFill>
                  <a:latin typeface="字魂105号-简雅黑" panose="00000500000000000000" pitchFamily="2" charset="-122"/>
                  <a:ea typeface="字魂105号-简雅黑" panose="00000500000000000000" pitchFamily="2" charset="-122"/>
                  <a:cs typeface="+mn-ea"/>
                  <a:sym typeface="字魂105号-简雅黑" panose="00000500000000000000" pitchFamily="2" charset="-122"/>
                </a:rPr>
                <a:t>存在性危机是一些人生重要而根本问题（人生目的、意义、价值、责任等）的出现导致的个人内心的冲突和焦虑。</a:t>
              </a:r>
              <a:endParaRPr sz="1400" dirty="0">
                <a:solidFill>
                  <a:schemeClr val="tx1">
                    <a:lumMod val="75000"/>
                    <a:lumOff val="25000"/>
                  </a:schemeClr>
                </a:solidFill>
                <a:latin typeface="字魂105号-简雅黑" panose="00000500000000000000" pitchFamily="2" charset="-122"/>
                <a:ea typeface="字魂105号-简雅黑" panose="00000500000000000000" pitchFamily="2" charset="-122"/>
                <a:cs typeface="+mn-ea"/>
                <a:sym typeface="字魂105号-简雅黑" panose="00000500000000000000" pitchFamily="2" charset="-122"/>
              </a:endParaRPr>
            </a:p>
          </p:txBody>
        </p:sp>
      </p:grpSp>
      <p:grpSp>
        <p:nvGrpSpPr>
          <p:cNvPr id="17" name="组合 16"/>
          <p:cNvGrpSpPr/>
          <p:nvPr/>
        </p:nvGrpSpPr>
        <p:grpSpPr>
          <a:xfrm>
            <a:off x="4415925" y="4265807"/>
            <a:ext cx="3029327" cy="1194458"/>
            <a:chOff x="5082573" y="2168494"/>
            <a:chExt cx="3029327" cy="1194458"/>
          </a:xfrm>
        </p:grpSpPr>
        <p:sp>
          <p:nvSpPr>
            <p:cNvPr id="18" name="矩形 17"/>
            <p:cNvSpPr/>
            <p:nvPr/>
          </p:nvSpPr>
          <p:spPr>
            <a:xfrm>
              <a:off x="5082573" y="2168494"/>
              <a:ext cx="3029327" cy="51755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latin typeface="字魂105号-简雅黑" panose="00000500000000000000" pitchFamily="2" charset="-122"/>
                <a:ea typeface="字魂105号-简雅黑" panose="00000500000000000000" pitchFamily="2" charset="-122"/>
                <a:cs typeface="+mn-ea"/>
                <a:sym typeface="字魂105号-简雅黑" panose="00000500000000000000" pitchFamily="2" charset="-122"/>
              </a:endParaRPr>
            </a:p>
          </p:txBody>
        </p:sp>
        <p:sp>
          <p:nvSpPr>
            <p:cNvPr id="19" name="文本框 18"/>
            <p:cNvSpPr txBox="1"/>
            <p:nvPr/>
          </p:nvSpPr>
          <p:spPr>
            <a:xfrm>
              <a:off x="5234225" y="2196439"/>
              <a:ext cx="1407160" cy="460375"/>
            </a:xfrm>
            <a:prstGeom prst="rect">
              <a:avLst/>
            </a:prstGeom>
            <a:noFill/>
          </p:spPr>
          <p:txBody>
            <a:bodyPr wrap="none" rtlCol="0">
              <a:spAutoFit/>
              <a:scene3d>
                <a:camera prst="orthographicFront"/>
                <a:lightRig rig="threePt" dir="t"/>
              </a:scene3d>
              <a:sp3d contourW="12700"/>
            </a:bodyPr>
            <a:p>
              <a:r>
                <a:rPr lang="zh-CN" altLang="en-US" sz="2400" b="1" dirty="0">
                  <a:solidFill>
                    <a:schemeClr val="bg1"/>
                  </a:solidFill>
                  <a:latin typeface="字魂105号-简雅黑" panose="00000500000000000000" pitchFamily="2" charset="-122"/>
                  <a:ea typeface="字魂105号-简雅黑" panose="00000500000000000000" pitchFamily="2" charset="-122"/>
                  <a:cs typeface="+mn-ea"/>
                  <a:sym typeface="字魂105号-简雅黑" panose="00000500000000000000" pitchFamily="2" charset="-122"/>
                </a:rPr>
                <a:t>内心危机</a:t>
              </a:r>
              <a:endParaRPr lang="zh-CN" altLang="en-US" sz="2400" b="1" dirty="0">
                <a:solidFill>
                  <a:schemeClr val="bg1"/>
                </a:solidFill>
                <a:latin typeface="字魂105号-简雅黑" panose="00000500000000000000" pitchFamily="2" charset="-122"/>
                <a:ea typeface="字魂105号-简雅黑" panose="00000500000000000000" pitchFamily="2" charset="-122"/>
                <a:cs typeface="+mn-ea"/>
                <a:sym typeface="字魂105号-简雅黑" panose="00000500000000000000" pitchFamily="2" charset="-122"/>
              </a:endParaRPr>
            </a:p>
          </p:txBody>
        </p:sp>
        <p:sp>
          <p:nvSpPr>
            <p:cNvPr id="20" name="文本框 19"/>
            <p:cNvSpPr txBox="1"/>
            <p:nvPr/>
          </p:nvSpPr>
          <p:spPr>
            <a:xfrm>
              <a:off x="5234224" y="2840982"/>
              <a:ext cx="2714719" cy="521970"/>
            </a:xfrm>
            <a:prstGeom prst="rect">
              <a:avLst/>
            </a:prstGeom>
            <a:noFill/>
          </p:spPr>
          <p:txBody>
            <a:bodyPr wrap="square" rtlCol="0">
              <a:spAutoFit/>
              <a:scene3d>
                <a:camera prst="orthographicFront"/>
                <a:lightRig rig="threePt" dir="t"/>
              </a:scene3d>
              <a:sp3d contourW="12700"/>
            </a:bodyPr>
            <a:p>
              <a:pPr algn="just"/>
              <a:r>
                <a:rPr lang="zh-CN" altLang="en-US" sz="1400" dirty="0">
                  <a:solidFill>
                    <a:schemeClr val="tx1">
                      <a:lumMod val="75000"/>
                      <a:lumOff val="25000"/>
                    </a:schemeClr>
                  </a:solidFill>
                  <a:latin typeface="字魂105号-简雅黑" panose="00000500000000000000" pitchFamily="2" charset="-122"/>
                  <a:ea typeface="字魂105号-简雅黑" panose="00000500000000000000" pitchFamily="2" charset="-122"/>
                  <a:cs typeface="+mn-ea"/>
                  <a:sym typeface="字魂105号-简雅黑" panose="00000500000000000000" pitchFamily="2" charset="-122"/>
                </a:rPr>
                <a:t>内心危机是指潜意识中固有的某种心理问题的爆发。</a:t>
              </a:r>
              <a:r>
                <a:rPr lang="en-US" altLang="zh-CN" sz="1100" dirty="0">
                  <a:solidFill>
                    <a:schemeClr val="tx1">
                      <a:lumMod val="75000"/>
                      <a:lumOff val="25000"/>
                    </a:schemeClr>
                  </a:solidFill>
                  <a:latin typeface="字魂105号-简雅黑" panose="00000500000000000000" pitchFamily="2" charset="-122"/>
                  <a:ea typeface="字魂105号-简雅黑" panose="00000500000000000000" pitchFamily="2" charset="-122"/>
                  <a:cs typeface="+mn-ea"/>
                  <a:sym typeface="字魂105号-简雅黑" panose="00000500000000000000" pitchFamily="2" charset="-122"/>
                </a:rPr>
                <a:t> </a:t>
              </a:r>
              <a:endParaRPr lang="en-US" altLang="zh-CN" sz="1100" dirty="0">
                <a:solidFill>
                  <a:schemeClr val="tx1">
                    <a:lumMod val="75000"/>
                    <a:lumOff val="25000"/>
                  </a:schemeClr>
                </a:solidFill>
                <a:latin typeface="字魂105号-简雅黑" panose="00000500000000000000" pitchFamily="2" charset="-122"/>
                <a:ea typeface="字魂105号-简雅黑" panose="00000500000000000000" pitchFamily="2" charset="-122"/>
                <a:cs typeface="+mn-ea"/>
                <a:sym typeface="字魂105号-简雅黑" panose="00000500000000000000" pitchFamily="2" charset="-122"/>
              </a:endParaRPr>
            </a:p>
          </p:txBody>
        </p:sp>
      </p:grpSp>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barn(inVertical)">
                                      <p:cBhvr>
                                        <p:cTn id="7" dur="500"/>
                                        <p:tgtEl>
                                          <p:spTgt spid="25"/>
                                        </p:tgtEl>
                                      </p:cBhvr>
                                    </p:animEffect>
                                  </p:childTnLst>
                                </p:cTn>
                              </p:par>
                            </p:childTnLst>
                          </p:cTn>
                        </p:par>
                        <p:par>
                          <p:cTn id="8" fill="hold">
                            <p:stCondLst>
                              <p:cond delay="500"/>
                            </p:stCondLst>
                            <p:childTnLst>
                              <p:par>
                                <p:cTn id="9" presetID="12" presetClass="entr" presetSubtype="8"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p:tgtEl>
                                          <p:spTgt spid="3"/>
                                        </p:tgtEl>
                                        <p:attrNameLst>
                                          <p:attrName>ppt_x</p:attrName>
                                        </p:attrNameLst>
                                      </p:cBhvr>
                                      <p:tavLst>
                                        <p:tav tm="0">
                                          <p:val>
                                            <p:strVal val="#ppt_x-#ppt_w*1.125000"/>
                                          </p:val>
                                        </p:tav>
                                        <p:tav tm="100000">
                                          <p:val>
                                            <p:strVal val="#ppt_x"/>
                                          </p:val>
                                        </p:tav>
                                      </p:tavLst>
                                    </p:anim>
                                    <p:animEffect transition="in" filter="wipe(right)">
                                      <p:cBhvr>
                                        <p:cTn id="12" dur="500"/>
                                        <p:tgtEl>
                                          <p:spTgt spid="3"/>
                                        </p:tgtEl>
                                      </p:cBhvr>
                                    </p:animEffect>
                                  </p:childTnLst>
                                </p:cTn>
                              </p:par>
                            </p:childTnLst>
                          </p:cTn>
                        </p:par>
                        <p:par>
                          <p:cTn id="13" fill="hold">
                            <p:stCondLst>
                              <p:cond delay="1000"/>
                            </p:stCondLst>
                            <p:childTnLst>
                              <p:par>
                                <p:cTn id="14" presetID="12" presetClass="entr" presetSubtype="8" fill="hold" nodeType="afterEffect">
                                  <p:stCondLst>
                                    <p:cond delay="0"/>
                                  </p:stCondLst>
                                  <p:childTnLst>
                                    <p:set>
                                      <p:cBhvr>
                                        <p:cTn id="15" dur="1" fill="hold">
                                          <p:stCondLst>
                                            <p:cond delay="0"/>
                                          </p:stCondLst>
                                        </p:cTn>
                                        <p:tgtEl>
                                          <p:spTgt spid="9"/>
                                        </p:tgtEl>
                                        <p:attrNameLst>
                                          <p:attrName>style.visibility</p:attrName>
                                        </p:attrNameLst>
                                      </p:cBhvr>
                                      <p:to>
                                        <p:strVal val="visible"/>
                                      </p:to>
                                    </p:set>
                                    <p:anim calcmode="lin" valueType="num">
                                      <p:cBhvr additive="base">
                                        <p:cTn id="16" dur="500"/>
                                        <p:tgtEl>
                                          <p:spTgt spid="9"/>
                                        </p:tgtEl>
                                        <p:attrNameLst>
                                          <p:attrName>ppt_x</p:attrName>
                                        </p:attrNameLst>
                                      </p:cBhvr>
                                      <p:tavLst>
                                        <p:tav tm="0">
                                          <p:val>
                                            <p:strVal val="#ppt_x-#ppt_w*1.125000"/>
                                          </p:val>
                                        </p:tav>
                                        <p:tav tm="100000">
                                          <p:val>
                                            <p:strVal val="#ppt_x"/>
                                          </p:val>
                                        </p:tav>
                                      </p:tavLst>
                                    </p:anim>
                                    <p:animEffect transition="in" filter="wipe(right)">
                                      <p:cBhvr>
                                        <p:cTn id="17" dur="500"/>
                                        <p:tgtEl>
                                          <p:spTgt spid="9"/>
                                        </p:tgtEl>
                                      </p:cBhvr>
                                    </p:animEffect>
                                  </p:childTnLst>
                                </p:cTn>
                              </p:par>
                            </p:childTnLst>
                          </p:cTn>
                        </p:par>
                        <p:par>
                          <p:cTn id="18" fill="hold">
                            <p:stCondLst>
                              <p:cond delay="1500"/>
                            </p:stCondLst>
                            <p:childTnLst>
                              <p:par>
                                <p:cTn id="19" presetID="12" presetClass="entr" presetSubtype="8" fill="hold" nodeType="afterEffect">
                                  <p:stCondLst>
                                    <p:cond delay="0"/>
                                  </p:stCondLst>
                                  <p:childTnLst>
                                    <p:set>
                                      <p:cBhvr>
                                        <p:cTn id="20" dur="1" fill="hold">
                                          <p:stCondLst>
                                            <p:cond delay="0"/>
                                          </p:stCondLst>
                                        </p:cTn>
                                        <p:tgtEl>
                                          <p:spTgt spid="13"/>
                                        </p:tgtEl>
                                        <p:attrNameLst>
                                          <p:attrName>style.visibility</p:attrName>
                                        </p:attrNameLst>
                                      </p:cBhvr>
                                      <p:to>
                                        <p:strVal val="visible"/>
                                      </p:to>
                                    </p:set>
                                    <p:anim calcmode="lin" valueType="num">
                                      <p:cBhvr additive="base">
                                        <p:cTn id="21" dur="500"/>
                                        <p:tgtEl>
                                          <p:spTgt spid="13"/>
                                        </p:tgtEl>
                                        <p:attrNameLst>
                                          <p:attrName>ppt_x</p:attrName>
                                        </p:attrNameLst>
                                      </p:cBhvr>
                                      <p:tavLst>
                                        <p:tav tm="0">
                                          <p:val>
                                            <p:strVal val="#ppt_x-#ppt_w*1.125000"/>
                                          </p:val>
                                        </p:tav>
                                        <p:tav tm="100000">
                                          <p:val>
                                            <p:strVal val="#ppt_x"/>
                                          </p:val>
                                        </p:tav>
                                      </p:tavLst>
                                    </p:anim>
                                    <p:animEffect transition="in" filter="wipe(right)">
                                      <p:cBhvr>
                                        <p:cTn id="22" dur="500"/>
                                        <p:tgtEl>
                                          <p:spTgt spid="13"/>
                                        </p:tgtEl>
                                      </p:cBhvr>
                                    </p:animEffect>
                                  </p:childTnLst>
                                </p:cTn>
                              </p:par>
                            </p:childTnLst>
                          </p:cTn>
                        </p:par>
                        <p:par>
                          <p:cTn id="23" fill="hold">
                            <p:stCondLst>
                              <p:cond delay="2000"/>
                            </p:stCondLst>
                            <p:childTnLst>
                              <p:par>
                                <p:cTn id="24" presetID="12" presetClass="entr" presetSubtype="8" fill="hold" nodeType="afterEffect">
                                  <p:stCondLst>
                                    <p:cond delay="0"/>
                                  </p:stCondLst>
                                  <p:childTnLst>
                                    <p:set>
                                      <p:cBhvr>
                                        <p:cTn id="25" dur="1" fill="hold">
                                          <p:stCondLst>
                                            <p:cond delay="0"/>
                                          </p:stCondLst>
                                        </p:cTn>
                                        <p:tgtEl>
                                          <p:spTgt spid="17"/>
                                        </p:tgtEl>
                                        <p:attrNameLst>
                                          <p:attrName>style.visibility</p:attrName>
                                        </p:attrNameLst>
                                      </p:cBhvr>
                                      <p:to>
                                        <p:strVal val="visible"/>
                                      </p:to>
                                    </p:set>
                                    <p:anim calcmode="lin" valueType="num">
                                      <p:cBhvr additive="base">
                                        <p:cTn id="26" dur="500"/>
                                        <p:tgtEl>
                                          <p:spTgt spid="17"/>
                                        </p:tgtEl>
                                        <p:attrNameLst>
                                          <p:attrName>ppt_x</p:attrName>
                                        </p:attrNameLst>
                                      </p:cBhvr>
                                      <p:tavLst>
                                        <p:tav tm="0">
                                          <p:val>
                                            <p:strVal val="#ppt_x-#ppt_w*1.125000"/>
                                          </p:val>
                                        </p:tav>
                                        <p:tav tm="100000">
                                          <p:val>
                                            <p:strVal val="#ppt_x"/>
                                          </p:val>
                                        </p:tav>
                                      </p:tavLst>
                                    </p:anim>
                                    <p:animEffect transition="in" filter="wipe(right)">
                                      <p:cBhvr>
                                        <p:cTn id="27"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3" name="矩形 42"/>
          <p:cNvSpPr/>
          <p:nvPr/>
        </p:nvSpPr>
        <p:spPr>
          <a:xfrm>
            <a:off x="2800350" y="502285"/>
            <a:ext cx="7557770" cy="583565"/>
          </a:xfrm>
          <a:prstGeom prst="rect">
            <a:avLst/>
          </a:prstGeom>
        </p:spPr>
        <p:txBody>
          <a:bodyPr wrap="square">
            <a:spAutoFit/>
          </a:bodyPr>
          <a:p>
            <a:pPr algn="ctr"/>
            <a:r>
              <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rPr>
              <a:t>二、大学生心理危机</a:t>
            </a:r>
            <a:endPar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sp>
        <p:nvSpPr>
          <p:cNvPr id="2" name="文本框 1"/>
          <p:cNvSpPr txBox="1"/>
          <p:nvPr/>
        </p:nvSpPr>
        <p:spPr>
          <a:xfrm>
            <a:off x="1805940" y="1443990"/>
            <a:ext cx="4262755" cy="368300"/>
          </a:xfrm>
          <a:prstGeom prst="rect">
            <a:avLst/>
          </a:prstGeom>
          <a:noFill/>
        </p:spPr>
        <p:txBody>
          <a:bodyPr wrap="square" rtlCol="0">
            <a:spAutoFit/>
          </a:bodyPr>
          <a:p>
            <a:r>
              <a:rPr lang="zh-CN" altLang="en-US" b="1" dirty="0">
                <a:ln/>
                <a:solidFill>
                  <a:schemeClr val="accent1"/>
                </a:solidFill>
                <a:effectLst>
                  <a:outerShdw blurRad="38100" dist="25400" dir="5400000" algn="ctr" rotWithShape="0">
                    <a:srgbClr val="6E747A">
                      <a:alpha val="43000"/>
                    </a:srgbClr>
                  </a:outerShdw>
                </a:effectLst>
                <a:latin typeface="思源宋体 CN" panose="02020400000000000000" pitchFamily="18" charset="-122"/>
                <a:ea typeface="思源宋体 CN" panose="02020400000000000000" pitchFamily="18" charset="-122"/>
                <a:sym typeface="思源宋体 CN" panose="02020400000000000000" pitchFamily="18" charset="-122"/>
              </a:rPr>
              <a:t>（二）大学生心理危机的表现</a:t>
            </a:r>
            <a:endParaRPr lang="zh-CN" altLang="en-US" b="1" dirty="0">
              <a:ln/>
              <a:solidFill>
                <a:schemeClr val="accent1"/>
              </a:solidFill>
              <a:effectLst>
                <a:outerShdw blurRad="38100" dist="25400" dir="5400000" algn="ctr" rotWithShape="0">
                  <a:srgbClr val="6E747A">
                    <a:alpha val="43000"/>
                  </a:srgbClr>
                </a:outerShdw>
              </a:effectLst>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3" name="文本框 2"/>
          <p:cNvSpPr txBox="1"/>
          <p:nvPr>
            <p:custDataLst>
              <p:tags r:id="rId1"/>
            </p:custDataLst>
          </p:nvPr>
        </p:nvSpPr>
        <p:spPr>
          <a:xfrm>
            <a:off x="1374775" y="2664460"/>
            <a:ext cx="1680210" cy="3046095"/>
          </a:xfrm>
          <a:prstGeom prst="rect">
            <a:avLst/>
          </a:prstGeom>
          <a:noFill/>
          <a:ln w="28575">
            <a:solidFill>
              <a:srgbClr val="0070C0"/>
            </a:solidFill>
            <a:prstDash val="sysDot"/>
          </a:ln>
        </p:spPr>
        <p:txBody>
          <a:bodyPr wrap="square" rtlCol="0" anchor="t">
            <a:spAutoFit/>
          </a:bodyPr>
          <a:p>
            <a:r>
              <a:rPr lang="zh-CN" altLang="en-US" sz="1600"/>
              <a:t>身心沉浸于悲痛中，导致记忆和知觉改变，难以区分事物的异同，</a:t>
            </a:r>
            <a:endParaRPr lang="zh-CN" altLang="en-US" sz="1600"/>
          </a:p>
          <a:p>
            <a:r>
              <a:rPr lang="zh-CN" altLang="en-US" sz="1600"/>
              <a:t>体验到的事物间的关系含糊不清，做决定和解决问题的能力受影响，有时害怕自己发</a:t>
            </a:r>
            <a:endParaRPr lang="zh-CN" altLang="en-US" sz="1600"/>
          </a:p>
          <a:p>
            <a:r>
              <a:rPr lang="zh-CN" altLang="en-US" sz="1600"/>
              <a:t>狂。一旦危机解决可迅速恢复知觉。</a:t>
            </a:r>
            <a:endParaRPr lang="zh-CN" altLang="en-US" sz="1600"/>
          </a:p>
        </p:txBody>
      </p:sp>
      <p:sp>
        <p:nvSpPr>
          <p:cNvPr id="86" name="文本框 7"/>
          <p:cNvSpPr txBox="1">
            <a:spLocks noChangeArrowheads="1"/>
          </p:cNvSpPr>
          <p:nvPr>
            <p:custDataLst>
              <p:tags r:id="rId2"/>
            </p:custDataLst>
          </p:nvPr>
        </p:nvSpPr>
        <p:spPr bwMode="auto">
          <a:xfrm>
            <a:off x="1375410" y="2099310"/>
            <a:ext cx="2162175" cy="3797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anose="020B0606020202030204" pitchFamily="34" charset="0"/>
                <a:ea typeface="微软雅黑" panose="020B0503020204020204" charset="-122"/>
              </a:defRPr>
            </a:lvl1pPr>
            <a:lvl2pPr>
              <a:defRPr sz="2800">
                <a:solidFill>
                  <a:schemeClr val="tx1"/>
                </a:solidFill>
                <a:latin typeface="Arial Narrow" panose="020B0606020202030204" pitchFamily="34" charset="0"/>
                <a:ea typeface="微软雅黑" panose="020B0503020204020204" charset="-122"/>
              </a:defRPr>
            </a:lvl2pPr>
            <a:lvl3pPr>
              <a:defRPr sz="2400">
                <a:solidFill>
                  <a:schemeClr val="tx1"/>
                </a:solidFill>
                <a:latin typeface="Arial Narrow" panose="020B0606020202030204" pitchFamily="34" charset="0"/>
                <a:ea typeface="微软雅黑" panose="020B0503020204020204" charset="-122"/>
              </a:defRPr>
            </a:lvl3pPr>
            <a:lvl4pPr>
              <a:defRPr sz="2000">
                <a:solidFill>
                  <a:schemeClr val="tx1"/>
                </a:solidFill>
                <a:latin typeface="Arial Narrow" panose="020B0606020202030204" pitchFamily="34" charset="0"/>
                <a:ea typeface="微软雅黑" panose="020B0503020204020204" charset="-122"/>
              </a:defRPr>
            </a:lvl4pPr>
            <a:lvl5pPr>
              <a:defRPr sz="2000">
                <a:solidFill>
                  <a:schemeClr val="tx1"/>
                </a:solidFill>
                <a:latin typeface="Arial Narrow" panose="020B0606020202030204" pitchFamily="34" charset="0"/>
                <a:ea typeface="微软雅黑" panose="020B0503020204020204" charset="-122"/>
              </a:defRPr>
            </a:lvl5pPr>
            <a:lvl6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charset="-122"/>
              </a:defRPr>
            </a:lvl6pPr>
            <a:lvl7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charset="-122"/>
              </a:defRPr>
            </a:lvl7pPr>
            <a:lvl8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charset="-122"/>
              </a:defRPr>
            </a:lvl8pPr>
            <a:lvl9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charset="-122"/>
              </a:defRPr>
            </a:lvl9pPr>
          </a:lstStyle>
          <a:p>
            <a:pPr eaLnBrk="1" hangingPunct="1"/>
            <a:r>
              <a:rPr lang="en-US" altLang="zh-CN" sz="2400" dirty="0">
                <a:solidFill>
                  <a:schemeClr val="accent1">
                    <a:lumMod val="75000"/>
                  </a:schemeClr>
                </a:solidFill>
                <a:latin typeface="+mn-lt"/>
                <a:ea typeface="+mn-ea"/>
                <a:cs typeface="+mn-ea"/>
                <a:sym typeface="+mn-lt"/>
              </a:rPr>
              <a:t> </a:t>
            </a:r>
            <a:r>
              <a:rPr lang="zh-CN" altLang="en-US" sz="2400" dirty="0">
                <a:solidFill>
                  <a:schemeClr val="accent1">
                    <a:lumMod val="75000"/>
                  </a:schemeClr>
                </a:solidFill>
                <a:latin typeface="+mn-lt"/>
                <a:ea typeface="+mn-ea"/>
                <a:cs typeface="+mn-ea"/>
                <a:sym typeface="+mn-lt"/>
              </a:rPr>
              <a:t>认知方面</a:t>
            </a:r>
            <a:endParaRPr lang="zh-CN" altLang="en-US" sz="2400" dirty="0">
              <a:solidFill>
                <a:schemeClr val="accent1">
                  <a:lumMod val="75000"/>
                </a:schemeClr>
              </a:solidFill>
              <a:latin typeface="+mn-lt"/>
              <a:ea typeface="+mn-ea"/>
              <a:cs typeface="+mn-ea"/>
              <a:sym typeface="+mn-lt"/>
            </a:endParaRPr>
          </a:p>
        </p:txBody>
      </p:sp>
      <p:sp>
        <p:nvSpPr>
          <p:cNvPr id="4" name="文本框 7"/>
          <p:cNvSpPr txBox="1">
            <a:spLocks noChangeArrowheads="1"/>
          </p:cNvSpPr>
          <p:nvPr>
            <p:custDataLst>
              <p:tags r:id="rId3"/>
            </p:custDataLst>
          </p:nvPr>
        </p:nvSpPr>
        <p:spPr bwMode="auto">
          <a:xfrm>
            <a:off x="3598545" y="2099310"/>
            <a:ext cx="3944620" cy="3797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anose="020B0606020202030204" pitchFamily="34" charset="0"/>
                <a:ea typeface="微软雅黑" panose="020B0503020204020204" charset="-122"/>
              </a:defRPr>
            </a:lvl1pPr>
            <a:lvl2pPr>
              <a:defRPr sz="2800">
                <a:solidFill>
                  <a:schemeClr val="tx1"/>
                </a:solidFill>
                <a:latin typeface="Arial Narrow" panose="020B0606020202030204" pitchFamily="34" charset="0"/>
                <a:ea typeface="微软雅黑" panose="020B0503020204020204" charset="-122"/>
              </a:defRPr>
            </a:lvl2pPr>
            <a:lvl3pPr>
              <a:defRPr sz="2400">
                <a:solidFill>
                  <a:schemeClr val="tx1"/>
                </a:solidFill>
                <a:latin typeface="Arial Narrow" panose="020B0606020202030204" pitchFamily="34" charset="0"/>
                <a:ea typeface="微软雅黑" panose="020B0503020204020204" charset="-122"/>
              </a:defRPr>
            </a:lvl3pPr>
            <a:lvl4pPr>
              <a:defRPr sz="2000">
                <a:solidFill>
                  <a:schemeClr val="tx1"/>
                </a:solidFill>
                <a:latin typeface="Arial Narrow" panose="020B0606020202030204" pitchFamily="34" charset="0"/>
                <a:ea typeface="微软雅黑" panose="020B0503020204020204" charset="-122"/>
              </a:defRPr>
            </a:lvl4pPr>
            <a:lvl5pPr>
              <a:defRPr sz="2000">
                <a:solidFill>
                  <a:schemeClr val="tx1"/>
                </a:solidFill>
                <a:latin typeface="Arial Narrow" panose="020B0606020202030204" pitchFamily="34" charset="0"/>
                <a:ea typeface="微软雅黑" panose="020B0503020204020204" charset="-122"/>
              </a:defRPr>
            </a:lvl5pPr>
            <a:lvl6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charset="-122"/>
              </a:defRPr>
            </a:lvl6pPr>
            <a:lvl7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charset="-122"/>
              </a:defRPr>
            </a:lvl7pPr>
            <a:lvl8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charset="-122"/>
              </a:defRPr>
            </a:lvl8pPr>
            <a:lvl9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charset="-122"/>
              </a:defRPr>
            </a:lvl9pPr>
          </a:lstStyle>
          <a:p>
            <a:pPr eaLnBrk="1" hangingPunct="1"/>
            <a:r>
              <a:rPr lang="en-US" altLang="zh-CN" sz="2400" dirty="0">
                <a:solidFill>
                  <a:schemeClr val="accent1">
                    <a:lumMod val="75000"/>
                  </a:schemeClr>
                </a:solidFill>
                <a:latin typeface="+mn-lt"/>
                <a:ea typeface="+mn-ea"/>
                <a:cs typeface="+mn-ea"/>
                <a:sym typeface="+mn-lt"/>
              </a:rPr>
              <a:t> </a:t>
            </a:r>
            <a:r>
              <a:rPr lang="zh-CN" altLang="en-US" sz="2400" dirty="0">
                <a:solidFill>
                  <a:schemeClr val="accent1">
                    <a:lumMod val="75000"/>
                  </a:schemeClr>
                </a:solidFill>
                <a:latin typeface="+mn-lt"/>
                <a:ea typeface="+mn-ea"/>
                <a:cs typeface="+mn-ea"/>
                <a:sym typeface="+mn-lt"/>
              </a:rPr>
              <a:t>情感方面</a:t>
            </a:r>
            <a:endParaRPr lang="zh-CN" altLang="en-US" sz="2400" dirty="0">
              <a:solidFill>
                <a:schemeClr val="accent1">
                  <a:lumMod val="75000"/>
                </a:schemeClr>
              </a:solidFill>
              <a:latin typeface="+mn-lt"/>
              <a:ea typeface="+mn-ea"/>
              <a:cs typeface="+mn-ea"/>
              <a:sym typeface="+mn-lt"/>
            </a:endParaRPr>
          </a:p>
        </p:txBody>
      </p:sp>
      <p:sp>
        <p:nvSpPr>
          <p:cNvPr id="8" name="文本框 7"/>
          <p:cNvSpPr txBox="1"/>
          <p:nvPr>
            <p:custDataLst>
              <p:tags r:id="rId4"/>
            </p:custDataLst>
          </p:nvPr>
        </p:nvSpPr>
        <p:spPr>
          <a:xfrm>
            <a:off x="3599180" y="2664460"/>
            <a:ext cx="1625600" cy="1568450"/>
          </a:xfrm>
          <a:prstGeom prst="rect">
            <a:avLst/>
          </a:prstGeom>
          <a:noFill/>
          <a:ln w="28575">
            <a:solidFill>
              <a:srgbClr val="0070C0"/>
            </a:solidFill>
            <a:prstDash val="sysDot"/>
          </a:ln>
        </p:spPr>
        <p:txBody>
          <a:bodyPr wrap="square" rtlCol="0" anchor="t">
            <a:spAutoFit/>
          </a:bodyPr>
          <a:p>
            <a:r>
              <a:rPr lang="zh-CN" altLang="en-US" sz="1600"/>
              <a:t>当事人表现为高度的焦虑、紧张、丧失感、空虚感，且可伴随恐惧、</a:t>
            </a:r>
            <a:endParaRPr lang="zh-CN" altLang="en-US" sz="1600"/>
          </a:p>
          <a:p>
            <a:r>
              <a:rPr lang="zh-CN" altLang="en-US" sz="1600"/>
              <a:t>愤怒、罪恶、烦恼、羞惭等。</a:t>
            </a:r>
            <a:endParaRPr lang="zh-CN" altLang="en-US" sz="1600"/>
          </a:p>
        </p:txBody>
      </p:sp>
      <p:sp>
        <p:nvSpPr>
          <p:cNvPr id="9" name="文本框 8"/>
          <p:cNvSpPr txBox="1">
            <a:spLocks noChangeArrowheads="1"/>
          </p:cNvSpPr>
          <p:nvPr>
            <p:custDataLst>
              <p:tags r:id="rId5"/>
            </p:custDataLst>
          </p:nvPr>
        </p:nvSpPr>
        <p:spPr bwMode="auto">
          <a:xfrm>
            <a:off x="5848985" y="2099310"/>
            <a:ext cx="2105660" cy="3797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anose="020B0606020202030204" pitchFamily="34" charset="0"/>
                <a:ea typeface="微软雅黑" panose="020B0503020204020204" charset="-122"/>
              </a:defRPr>
            </a:lvl1pPr>
            <a:lvl2pPr>
              <a:defRPr sz="2800">
                <a:solidFill>
                  <a:schemeClr val="tx1"/>
                </a:solidFill>
                <a:latin typeface="Arial Narrow" panose="020B0606020202030204" pitchFamily="34" charset="0"/>
                <a:ea typeface="微软雅黑" panose="020B0503020204020204" charset="-122"/>
              </a:defRPr>
            </a:lvl2pPr>
            <a:lvl3pPr>
              <a:defRPr sz="2400">
                <a:solidFill>
                  <a:schemeClr val="tx1"/>
                </a:solidFill>
                <a:latin typeface="Arial Narrow" panose="020B0606020202030204" pitchFamily="34" charset="0"/>
                <a:ea typeface="微软雅黑" panose="020B0503020204020204" charset="-122"/>
              </a:defRPr>
            </a:lvl3pPr>
            <a:lvl4pPr>
              <a:defRPr sz="2000">
                <a:solidFill>
                  <a:schemeClr val="tx1"/>
                </a:solidFill>
                <a:latin typeface="Arial Narrow" panose="020B0606020202030204" pitchFamily="34" charset="0"/>
                <a:ea typeface="微软雅黑" panose="020B0503020204020204" charset="-122"/>
              </a:defRPr>
            </a:lvl4pPr>
            <a:lvl5pPr>
              <a:defRPr sz="2000">
                <a:solidFill>
                  <a:schemeClr val="tx1"/>
                </a:solidFill>
                <a:latin typeface="Arial Narrow" panose="020B0606020202030204" pitchFamily="34" charset="0"/>
                <a:ea typeface="微软雅黑" panose="020B0503020204020204" charset="-122"/>
              </a:defRPr>
            </a:lvl5pPr>
            <a:lvl6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charset="-122"/>
              </a:defRPr>
            </a:lvl6pPr>
            <a:lvl7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charset="-122"/>
              </a:defRPr>
            </a:lvl7pPr>
            <a:lvl8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charset="-122"/>
              </a:defRPr>
            </a:lvl8pPr>
            <a:lvl9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charset="-122"/>
              </a:defRPr>
            </a:lvl9pPr>
          </a:lstStyle>
          <a:p>
            <a:pPr eaLnBrk="1" hangingPunct="1"/>
            <a:r>
              <a:rPr lang="en-US" altLang="zh-CN" sz="2400" dirty="0">
                <a:solidFill>
                  <a:schemeClr val="accent1">
                    <a:lumMod val="75000"/>
                  </a:schemeClr>
                </a:solidFill>
                <a:latin typeface="+mn-lt"/>
                <a:ea typeface="+mn-ea"/>
                <a:cs typeface="+mn-ea"/>
                <a:sym typeface="+mn-lt"/>
              </a:rPr>
              <a:t>  </a:t>
            </a:r>
            <a:r>
              <a:rPr lang="zh-CN" altLang="en-US" sz="2400" dirty="0">
                <a:solidFill>
                  <a:schemeClr val="accent1">
                    <a:lumMod val="75000"/>
                  </a:schemeClr>
                </a:solidFill>
                <a:latin typeface="+mn-lt"/>
                <a:ea typeface="+mn-ea"/>
                <a:cs typeface="+mn-ea"/>
                <a:sym typeface="+mn-lt"/>
              </a:rPr>
              <a:t>行为方面</a:t>
            </a:r>
            <a:endParaRPr lang="zh-CN" altLang="en-US" sz="2400" dirty="0">
              <a:solidFill>
                <a:schemeClr val="accent1">
                  <a:lumMod val="75000"/>
                </a:schemeClr>
              </a:solidFill>
              <a:latin typeface="+mn-lt"/>
              <a:ea typeface="+mn-ea"/>
              <a:cs typeface="+mn-ea"/>
              <a:sym typeface="+mn-lt"/>
            </a:endParaRPr>
          </a:p>
        </p:txBody>
      </p:sp>
      <p:sp>
        <p:nvSpPr>
          <p:cNvPr id="10" name="文本框 9"/>
          <p:cNvSpPr txBox="1"/>
          <p:nvPr>
            <p:custDataLst>
              <p:tags r:id="rId6"/>
            </p:custDataLst>
          </p:nvPr>
        </p:nvSpPr>
        <p:spPr>
          <a:xfrm>
            <a:off x="5848985" y="2664460"/>
            <a:ext cx="1861820" cy="3291840"/>
          </a:xfrm>
          <a:prstGeom prst="rect">
            <a:avLst/>
          </a:prstGeom>
          <a:noFill/>
          <a:ln w="28575">
            <a:solidFill>
              <a:srgbClr val="0070C0"/>
            </a:solidFill>
            <a:prstDash val="sysDot"/>
          </a:ln>
        </p:spPr>
        <p:txBody>
          <a:bodyPr wrap="square" rtlCol="0" anchor="t">
            <a:spAutoFit/>
          </a:bodyPr>
          <a:p>
            <a:r>
              <a:rPr lang="zh-CN" altLang="en-US" sz="1600"/>
              <a:t>不能专心学习或工作；回避他人或以特殊方式来孤立自己；令人生厌；与社会联系被破坏，可能发生对自己或周围的破坏性行为；拒绝别人的帮助，认为接受帮助是软弱无力的表现；行为和思维情感不一致；出现过去没有的非典型行为。</a:t>
            </a:r>
            <a:endParaRPr lang="zh-CN" altLang="en-US" sz="1600"/>
          </a:p>
        </p:txBody>
      </p:sp>
      <p:sp>
        <p:nvSpPr>
          <p:cNvPr id="11" name="文本框 10"/>
          <p:cNvSpPr txBox="1"/>
          <p:nvPr>
            <p:custDataLst>
              <p:tags r:id="rId7"/>
            </p:custDataLst>
          </p:nvPr>
        </p:nvSpPr>
        <p:spPr>
          <a:xfrm>
            <a:off x="8213725" y="2664460"/>
            <a:ext cx="1824355" cy="2306955"/>
          </a:xfrm>
          <a:prstGeom prst="rect">
            <a:avLst/>
          </a:prstGeom>
          <a:noFill/>
          <a:ln w="28575">
            <a:solidFill>
              <a:srgbClr val="0070C0"/>
            </a:solidFill>
            <a:prstDash val="sysDot"/>
          </a:ln>
        </p:spPr>
        <p:txBody>
          <a:bodyPr wrap="square" rtlCol="0" anchor="t">
            <a:spAutoFit/>
          </a:bodyPr>
          <a:p>
            <a:r>
              <a:rPr lang="zh-CN" altLang="en-US" sz="1600"/>
              <a:t>竞争对手的缺陷和不足中也蕴含着创业机会。仔细观察竞争对手并与他们进行对比，如果能够比他们提供更方便、更快捷、更实惠的服务，那就等于找到了创业机会。</a:t>
            </a:r>
            <a:endParaRPr lang="zh-CN" altLang="en-US" sz="1600"/>
          </a:p>
        </p:txBody>
      </p:sp>
      <p:sp>
        <p:nvSpPr>
          <p:cNvPr id="12" name="文本框 11"/>
          <p:cNvSpPr txBox="1">
            <a:spLocks noChangeArrowheads="1"/>
          </p:cNvSpPr>
          <p:nvPr>
            <p:custDataLst>
              <p:tags r:id="rId8"/>
            </p:custDataLst>
          </p:nvPr>
        </p:nvSpPr>
        <p:spPr bwMode="auto">
          <a:xfrm>
            <a:off x="8213725" y="2099310"/>
            <a:ext cx="4116705" cy="3797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anose="020B0606020202030204" pitchFamily="34" charset="0"/>
                <a:ea typeface="微软雅黑" panose="020B0503020204020204" charset="-122"/>
              </a:defRPr>
            </a:lvl1pPr>
            <a:lvl2pPr>
              <a:defRPr sz="2800">
                <a:solidFill>
                  <a:schemeClr val="tx1"/>
                </a:solidFill>
                <a:latin typeface="Arial Narrow" panose="020B0606020202030204" pitchFamily="34" charset="0"/>
                <a:ea typeface="微软雅黑" panose="020B0503020204020204" charset="-122"/>
              </a:defRPr>
            </a:lvl2pPr>
            <a:lvl3pPr>
              <a:defRPr sz="2400">
                <a:solidFill>
                  <a:schemeClr val="tx1"/>
                </a:solidFill>
                <a:latin typeface="Arial Narrow" panose="020B0606020202030204" pitchFamily="34" charset="0"/>
                <a:ea typeface="微软雅黑" panose="020B0503020204020204" charset="-122"/>
              </a:defRPr>
            </a:lvl3pPr>
            <a:lvl4pPr>
              <a:defRPr sz="2000">
                <a:solidFill>
                  <a:schemeClr val="tx1"/>
                </a:solidFill>
                <a:latin typeface="Arial Narrow" panose="020B0606020202030204" pitchFamily="34" charset="0"/>
                <a:ea typeface="微软雅黑" panose="020B0503020204020204" charset="-122"/>
              </a:defRPr>
            </a:lvl4pPr>
            <a:lvl5pPr>
              <a:defRPr sz="2000">
                <a:solidFill>
                  <a:schemeClr val="tx1"/>
                </a:solidFill>
                <a:latin typeface="Arial Narrow" panose="020B0606020202030204" pitchFamily="34" charset="0"/>
                <a:ea typeface="微软雅黑" panose="020B0503020204020204" charset="-122"/>
              </a:defRPr>
            </a:lvl5pPr>
            <a:lvl6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charset="-122"/>
              </a:defRPr>
            </a:lvl6pPr>
            <a:lvl7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charset="-122"/>
              </a:defRPr>
            </a:lvl7pPr>
            <a:lvl8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charset="-122"/>
              </a:defRPr>
            </a:lvl8pPr>
            <a:lvl9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charset="-122"/>
              </a:defRPr>
            </a:lvl9pPr>
          </a:lstStyle>
          <a:p>
            <a:pPr eaLnBrk="1" hangingPunct="1"/>
            <a:r>
              <a:rPr lang="en-US" altLang="zh-CN" sz="2400" dirty="0">
                <a:solidFill>
                  <a:schemeClr val="accent1">
                    <a:lumMod val="75000"/>
                  </a:schemeClr>
                </a:solidFill>
                <a:latin typeface="+mn-lt"/>
                <a:ea typeface="+mn-ea"/>
                <a:cs typeface="+mn-ea"/>
                <a:sym typeface="+mn-lt"/>
              </a:rPr>
              <a:t>  </a:t>
            </a:r>
            <a:r>
              <a:rPr lang="zh-CN" altLang="en-US" sz="2400" dirty="0">
                <a:solidFill>
                  <a:schemeClr val="accent1">
                    <a:lumMod val="75000"/>
                  </a:schemeClr>
                </a:solidFill>
                <a:latin typeface="+mn-lt"/>
                <a:ea typeface="+mn-ea"/>
                <a:cs typeface="+mn-ea"/>
                <a:sym typeface="+mn-lt"/>
              </a:rPr>
              <a:t>躯体方面</a:t>
            </a:r>
            <a:endParaRPr lang="zh-CN" altLang="en-US" sz="2400" dirty="0">
              <a:solidFill>
                <a:schemeClr val="accent1">
                  <a:lumMod val="75000"/>
                </a:schemeClr>
              </a:solidFill>
              <a:latin typeface="+mn-lt"/>
              <a:ea typeface="+mn-ea"/>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3" name="矩形 42"/>
          <p:cNvSpPr/>
          <p:nvPr/>
        </p:nvSpPr>
        <p:spPr>
          <a:xfrm>
            <a:off x="2800350" y="502285"/>
            <a:ext cx="7557770" cy="583565"/>
          </a:xfrm>
          <a:prstGeom prst="rect">
            <a:avLst/>
          </a:prstGeom>
        </p:spPr>
        <p:txBody>
          <a:bodyPr wrap="square">
            <a:spAutoFit/>
          </a:bodyPr>
          <a:p>
            <a:pPr algn="ctr"/>
            <a:r>
              <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rPr>
              <a:t>二、大学生心理危机</a:t>
            </a:r>
            <a:endPar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grpSp>
        <p:nvGrpSpPr>
          <p:cNvPr id="5" name="组合 4"/>
          <p:cNvGrpSpPr/>
          <p:nvPr/>
        </p:nvGrpSpPr>
        <p:grpSpPr>
          <a:xfrm>
            <a:off x="1299210" y="1722120"/>
            <a:ext cx="9279890" cy="3978275"/>
            <a:chOff x="-380758" y="1213367"/>
            <a:chExt cx="7281707" cy="4123571"/>
          </a:xfrm>
        </p:grpSpPr>
        <p:sp>
          <p:nvSpPr>
            <p:cNvPr id="6" name="矩形 5"/>
            <p:cNvSpPr/>
            <p:nvPr/>
          </p:nvSpPr>
          <p:spPr>
            <a:xfrm>
              <a:off x="-190918" y="1476812"/>
              <a:ext cx="6776960" cy="860257"/>
            </a:xfrm>
            <a:prstGeom prst="rect">
              <a:avLst/>
            </a:prstGeom>
          </p:spPr>
          <p:txBody>
            <a:bodyPr wrap="square">
              <a:spAutoFit/>
            </a:bodyPr>
            <a:p>
              <a:pPr lvl="0" algn="just">
                <a:lnSpc>
                  <a:spcPct val="150000"/>
                </a:lnSpc>
                <a:spcBef>
                  <a:spcPts val="0"/>
                </a:spcBef>
                <a:spcAft>
                  <a:spcPts val="0"/>
                </a:spcAft>
              </a:pPr>
              <a:r>
                <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rPr>
                <a:t>大学生心理危机的形成是很复杂的，它不是某一种原因和某一个心理问题一一对应的结果，其影响的因素也是多样的。</a:t>
              </a:r>
              <a:endPar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7" name="ïSlíďê"/>
            <p:cNvSpPr/>
            <p:nvPr/>
          </p:nvSpPr>
          <p:spPr>
            <a:xfrm>
              <a:off x="-380758" y="1213367"/>
              <a:ext cx="7281707" cy="4123571"/>
            </a:xfrm>
            <a:prstGeom prst="roundRect">
              <a:avLst>
                <a:gd name="adj" fmla="val 22684"/>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grpSp>
      <p:grpSp>
        <p:nvGrpSpPr>
          <p:cNvPr id="30" name="组合 29"/>
          <p:cNvGrpSpPr/>
          <p:nvPr/>
        </p:nvGrpSpPr>
        <p:grpSpPr>
          <a:xfrm>
            <a:off x="2165446" y="3168422"/>
            <a:ext cx="1956435" cy="772795"/>
            <a:chOff x="6206701" y="3187817"/>
            <a:chExt cx="1956435" cy="773426"/>
          </a:xfrm>
        </p:grpSpPr>
        <p:sp>
          <p:nvSpPr>
            <p:cNvPr id="20" name="ïSlíďê"/>
            <p:cNvSpPr/>
            <p:nvPr/>
          </p:nvSpPr>
          <p:spPr>
            <a:xfrm>
              <a:off x="6206701" y="3187817"/>
              <a:ext cx="1956191" cy="773426"/>
            </a:xfrm>
            <a:prstGeom prst="roundRect">
              <a:avLst>
                <a:gd name="adj" fmla="val 50000"/>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31" name="îšḷiḋè"/>
            <p:cNvSpPr/>
            <p:nvPr/>
          </p:nvSpPr>
          <p:spPr>
            <a:xfrm>
              <a:off x="6329891" y="3260613"/>
              <a:ext cx="1833245" cy="64568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t" anchorCtr="0">
              <a:sp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a:lnSpc>
                  <a:spcPct val="100000"/>
                </a:lnSpc>
              </a:pPr>
              <a:r>
                <a:rPr lang="zh-CN" altLang="en-US" dirty="0">
                  <a:solidFill>
                    <a:schemeClr val="tx1"/>
                  </a:solidFill>
                  <a:latin typeface="思源宋体 CN" panose="02020400000000000000" pitchFamily="18" charset="-122"/>
                  <a:ea typeface="思源宋体 CN" panose="02020400000000000000" pitchFamily="18" charset="-122"/>
                  <a:cs typeface="+mn-ea"/>
                  <a:sym typeface="思源宋体 CN" panose="02020400000000000000" pitchFamily="18" charset="-122"/>
                </a:rPr>
                <a:t>家庭问题造成的心理创伤</a:t>
              </a:r>
              <a:endParaRPr lang="zh-CN" altLang="en-US" dirty="0">
                <a:solidFill>
                  <a:schemeClr val="tx1"/>
                </a:solidFill>
                <a:latin typeface="思源宋体 CN" panose="02020400000000000000" pitchFamily="18" charset="-122"/>
                <a:ea typeface="思源宋体 CN" panose="02020400000000000000" pitchFamily="18" charset="-122"/>
                <a:cs typeface="+mn-ea"/>
                <a:sym typeface="思源宋体 CN" panose="02020400000000000000" pitchFamily="18" charset="-122"/>
              </a:endParaRPr>
            </a:p>
          </p:txBody>
        </p:sp>
      </p:grpSp>
      <p:grpSp>
        <p:nvGrpSpPr>
          <p:cNvPr id="2" name="组合 1"/>
          <p:cNvGrpSpPr/>
          <p:nvPr/>
        </p:nvGrpSpPr>
        <p:grpSpPr>
          <a:xfrm>
            <a:off x="2181956" y="4530501"/>
            <a:ext cx="1956191" cy="773426"/>
            <a:chOff x="6206701" y="3187817"/>
            <a:chExt cx="1956191" cy="773426"/>
          </a:xfrm>
        </p:grpSpPr>
        <p:sp>
          <p:nvSpPr>
            <p:cNvPr id="3" name="ïSlíďê"/>
            <p:cNvSpPr/>
            <p:nvPr/>
          </p:nvSpPr>
          <p:spPr>
            <a:xfrm>
              <a:off x="6206701" y="3187817"/>
              <a:ext cx="1956191" cy="773426"/>
            </a:xfrm>
            <a:prstGeom prst="roundRect">
              <a:avLst>
                <a:gd name="adj" fmla="val 50000"/>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8" name="îšḷiḋè"/>
            <p:cNvSpPr/>
            <p:nvPr/>
          </p:nvSpPr>
          <p:spPr>
            <a:xfrm>
              <a:off x="6418156" y="3262112"/>
              <a:ext cx="1623695" cy="64516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t" anchorCtr="0">
              <a:sp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a:lnSpc>
                  <a:spcPct val="100000"/>
                </a:lnSpc>
              </a:pPr>
              <a:r>
                <a:rPr lang="zh-CN" altLang="en-US" dirty="0">
                  <a:solidFill>
                    <a:schemeClr val="tx1"/>
                  </a:solidFill>
                  <a:latin typeface="思源宋体 CN" panose="02020400000000000000" pitchFamily="18" charset="-122"/>
                  <a:ea typeface="思源宋体 CN" panose="02020400000000000000" pitchFamily="18" charset="-122"/>
                  <a:cs typeface="+mn-ea"/>
                  <a:sym typeface="思源宋体 CN" panose="02020400000000000000" pitchFamily="18" charset="-122"/>
                </a:rPr>
                <a:t>由情感引起的心理危机</a:t>
              </a:r>
              <a:endParaRPr lang="zh-CN" altLang="en-US" dirty="0">
                <a:solidFill>
                  <a:schemeClr val="tx1"/>
                </a:solidFill>
                <a:latin typeface="思源宋体 CN" panose="02020400000000000000" pitchFamily="18" charset="-122"/>
                <a:ea typeface="思源宋体 CN" panose="02020400000000000000" pitchFamily="18" charset="-122"/>
                <a:cs typeface="+mn-ea"/>
                <a:sym typeface="思源宋体 CN" panose="02020400000000000000" pitchFamily="18" charset="-122"/>
              </a:endParaRPr>
            </a:p>
          </p:txBody>
        </p:sp>
      </p:grpSp>
      <p:grpSp>
        <p:nvGrpSpPr>
          <p:cNvPr id="9" name="组合 8"/>
          <p:cNvGrpSpPr/>
          <p:nvPr/>
        </p:nvGrpSpPr>
        <p:grpSpPr>
          <a:xfrm>
            <a:off x="4953487" y="3167787"/>
            <a:ext cx="1955800" cy="772795"/>
            <a:chOff x="6206701" y="3187817"/>
            <a:chExt cx="1956191" cy="773426"/>
          </a:xfrm>
        </p:grpSpPr>
        <p:sp>
          <p:nvSpPr>
            <p:cNvPr id="10" name="ïSlíďê"/>
            <p:cNvSpPr/>
            <p:nvPr/>
          </p:nvSpPr>
          <p:spPr>
            <a:xfrm>
              <a:off x="6206701" y="3187817"/>
              <a:ext cx="1956191" cy="773426"/>
            </a:xfrm>
            <a:prstGeom prst="roundRect">
              <a:avLst>
                <a:gd name="adj" fmla="val 50000"/>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12" name="îšḷiḋè"/>
            <p:cNvSpPr/>
            <p:nvPr/>
          </p:nvSpPr>
          <p:spPr>
            <a:xfrm>
              <a:off x="6419469" y="3261537"/>
              <a:ext cx="1585912" cy="64568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t" anchorCtr="0">
              <a:sp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a:lnSpc>
                  <a:spcPct val="100000"/>
                </a:lnSpc>
              </a:pPr>
              <a:r>
                <a:rPr lang="zh-CN" altLang="en-US" dirty="0">
                  <a:solidFill>
                    <a:schemeClr val="tx1"/>
                  </a:solidFill>
                  <a:latin typeface="思源宋体 CN" panose="02020400000000000000" pitchFamily="18" charset="-122"/>
                  <a:ea typeface="思源宋体 CN" panose="02020400000000000000" pitchFamily="18" charset="-122"/>
                  <a:cs typeface="+mn-ea"/>
                  <a:sym typeface="思源宋体 CN" panose="02020400000000000000" pitchFamily="18" charset="-122"/>
                </a:rPr>
                <a:t>就业竞争引发的心理危机</a:t>
              </a:r>
              <a:endParaRPr lang="zh-CN" altLang="en-US" dirty="0">
                <a:solidFill>
                  <a:schemeClr val="tx1"/>
                </a:solidFill>
                <a:latin typeface="思源宋体 CN" panose="02020400000000000000" pitchFamily="18" charset="-122"/>
                <a:ea typeface="思源宋体 CN" panose="02020400000000000000" pitchFamily="18" charset="-122"/>
                <a:cs typeface="+mn-ea"/>
                <a:sym typeface="思源宋体 CN" panose="02020400000000000000" pitchFamily="18" charset="-122"/>
              </a:endParaRPr>
            </a:p>
          </p:txBody>
        </p:sp>
      </p:grpSp>
      <p:grpSp>
        <p:nvGrpSpPr>
          <p:cNvPr id="13" name="组合 12"/>
          <p:cNvGrpSpPr/>
          <p:nvPr/>
        </p:nvGrpSpPr>
        <p:grpSpPr>
          <a:xfrm>
            <a:off x="4940787" y="4530501"/>
            <a:ext cx="1955800" cy="773426"/>
            <a:chOff x="6206701" y="3187817"/>
            <a:chExt cx="1956191" cy="773426"/>
          </a:xfrm>
        </p:grpSpPr>
        <p:sp>
          <p:nvSpPr>
            <p:cNvPr id="14" name="ïSlíďê"/>
            <p:cNvSpPr/>
            <p:nvPr/>
          </p:nvSpPr>
          <p:spPr>
            <a:xfrm>
              <a:off x="6206701" y="3187817"/>
              <a:ext cx="1956191" cy="773426"/>
            </a:xfrm>
            <a:prstGeom prst="roundRect">
              <a:avLst>
                <a:gd name="adj" fmla="val 50000"/>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16" name="îšḷiḋè"/>
            <p:cNvSpPr/>
            <p:nvPr/>
          </p:nvSpPr>
          <p:spPr>
            <a:xfrm>
              <a:off x="6343888" y="3262112"/>
              <a:ext cx="1744694" cy="64516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t" anchorCtr="0">
              <a:sp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a:lnSpc>
                  <a:spcPct val="100000"/>
                </a:lnSpc>
              </a:pPr>
              <a:r>
                <a:rPr lang="zh-CN" altLang="en-US" dirty="0">
                  <a:solidFill>
                    <a:schemeClr val="tx1"/>
                  </a:solidFill>
                  <a:latin typeface="思源宋体 CN" panose="02020400000000000000" pitchFamily="18" charset="-122"/>
                  <a:ea typeface="思源宋体 CN" panose="02020400000000000000" pitchFamily="18" charset="-122"/>
                  <a:cs typeface="+mn-ea"/>
                  <a:sym typeface="思源宋体 CN" panose="02020400000000000000" pitchFamily="18" charset="-122"/>
                </a:rPr>
                <a:t>经济因素引起的心理危机</a:t>
              </a:r>
              <a:endParaRPr lang="zh-CN" altLang="en-US" dirty="0">
                <a:solidFill>
                  <a:schemeClr val="tx1"/>
                </a:solidFill>
                <a:latin typeface="思源宋体 CN" panose="02020400000000000000" pitchFamily="18" charset="-122"/>
                <a:ea typeface="思源宋体 CN" panose="02020400000000000000" pitchFamily="18" charset="-122"/>
                <a:cs typeface="+mn-ea"/>
                <a:sym typeface="思源宋体 CN" panose="02020400000000000000" pitchFamily="18" charset="-122"/>
              </a:endParaRPr>
            </a:p>
          </p:txBody>
        </p:sp>
      </p:grpSp>
      <p:grpSp>
        <p:nvGrpSpPr>
          <p:cNvPr id="17" name="组合 16"/>
          <p:cNvGrpSpPr/>
          <p:nvPr/>
        </p:nvGrpSpPr>
        <p:grpSpPr>
          <a:xfrm>
            <a:off x="7741137" y="3166521"/>
            <a:ext cx="1955800" cy="773426"/>
            <a:chOff x="6206701" y="3187817"/>
            <a:chExt cx="1956191" cy="773426"/>
          </a:xfrm>
        </p:grpSpPr>
        <p:sp>
          <p:nvSpPr>
            <p:cNvPr id="18" name="ïSlíďê"/>
            <p:cNvSpPr/>
            <p:nvPr/>
          </p:nvSpPr>
          <p:spPr>
            <a:xfrm>
              <a:off x="6206701" y="3187817"/>
              <a:ext cx="1956191" cy="773426"/>
            </a:xfrm>
            <a:prstGeom prst="roundRect">
              <a:avLst>
                <a:gd name="adj" fmla="val 50000"/>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21" name="îšḷiḋè"/>
            <p:cNvSpPr/>
            <p:nvPr/>
          </p:nvSpPr>
          <p:spPr>
            <a:xfrm>
              <a:off x="6361037" y="3262747"/>
              <a:ext cx="1660857" cy="64516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t" anchorCtr="0">
              <a:sp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a:lnSpc>
                  <a:spcPct val="100000"/>
                </a:lnSpc>
              </a:pPr>
              <a:r>
                <a:rPr lang="zh-CN" altLang="en-US" dirty="0">
                  <a:solidFill>
                    <a:schemeClr val="tx1"/>
                  </a:solidFill>
                  <a:latin typeface="思源宋体 CN" panose="02020400000000000000" pitchFamily="18" charset="-122"/>
                  <a:ea typeface="思源宋体 CN" panose="02020400000000000000" pitchFamily="18" charset="-122"/>
                  <a:cs typeface="+mn-ea"/>
                  <a:sym typeface="思源宋体 CN" panose="02020400000000000000" pitchFamily="18" charset="-122"/>
                </a:rPr>
                <a:t>学业压力引发的心理危机</a:t>
              </a:r>
              <a:endParaRPr lang="zh-CN" altLang="en-US" dirty="0">
                <a:solidFill>
                  <a:schemeClr val="tx1"/>
                </a:solidFill>
                <a:latin typeface="思源宋体 CN" panose="02020400000000000000" pitchFamily="18" charset="-122"/>
                <a:ea typeface="思源宋体 CN" panose="02020400000000000000" pitchFamily="18" charset="-122"/>
                <a:cs typeface="+mn-ea"/>
                <a:sym typeface="思源宋体 CN" panose="02020400000000000000" pitchFamily="18" charset="-122"/>
              </a:endParaRPr>
            </a:p>
          </p:txBody>
        </p:sp>
      </p:grpSp>
      <p:grpSp>
        <p:nvGrpSpPr>
          <p:cNvPr id="22" name="组合 21"/>
          <p:cNvGrpSpPr/>
          <p:nvPr/>
        </p:nvGrpSpPr>
        <p:grpSpPr>
          <a:xfrm>
            <a:off x="7699227" y="4530501"/>
            <a:ext cx="1955800" cy="773426"/>
            <a:chOff x="6206701" y="3187817"/>
            <a:chExt cx="1956191" cy="773426"/>
          </a:xfrm>
        </p:grpSpPr>
        <p:sp>
          <p:nvSpPr>
            <p:cNvPr id="23" name="ïSlíďê"/>
            <p:cNvSpPr/>
            <p:nvPr/>
          </p:nvSpPr>
          <p:spPr>
            <a:xfrm>
              <a:off x="6206701" y="3187817"/>
              <a:ext cx="1956191" cy="773426"/>
            </a:xfrm>
            <a:prstGeom prst="roundRect">
              <a:avLst>
                <a:gd name="adj" fmla="val 50000"/>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26" name="îšḷiḋè"/>
            <p:cNvSpPr/>
            <p:nvPr/>
          </p:nvSpPr>
          <p:spPr>
            <a:xfrm>
              <a:off x="6608001" y="3262053"/>
              <a:ext cx="1250596" cy="50673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t" anchorCtr="0">
              <a:sp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a:lnSpc>
                  <a:spcPct val="150000"/>
                </a:lnSpc>
              </a:pPr>
              <a:r>
                <a:rPr lang="zh-CN" altLang="en-US" dirty="0">
                  <a:solidFill>
                    <a:schemeClr val="tx1"/>
                  </a:solidFill>
                  <a:latin typeface="思源宋体 CN" panose="02020400000000000000" pitchFamily="18" charset="-122"/>
                  <a:ea typeface="思源宋体 CN" panose="02020400000000000000" pitchFamily="18" charset="-122"/>
                  <a:cs typeface="+mn-ea"/>
                  <a:sym typeface="思源宋体 CN" panose="02020400000000000000" pitchFamily="18" charset="-122"/>
                </a:rPr>
                <a:t>环境适应</a:t>
              </a:r>
              <a:endParaRPr lang="zh-CN" altLang="en-US" dirty="0">
                <a:solidFill>
                  <a:schemeClr val="tx1"/>
                </a:solidFill>
                <a:latin typeface="思源宋体 CN" panose="02020400000000000000" pitchFamily="18" charset="-122"/>
                <a:ea typeface="思源宋体 CN" panose="02020400000000000000" pitchFamily="18" charset="-122"/>
                <a:cs typeface="+mn-ea"/>
                <a:sym typeface="思源宋体 CN" panose="02020400000000000000" pitchFamily="18" charset="-122"/>
              </a:endParaRPr>
            </a:p>
          </p:txBody>
        </p:sp>
      </p:grpSp>
      <p:sp>
        <p:nvSpPr>
          <p:cNvPr id="4" name="文本框 3"/>
          <p:cNvSpPr txBox="1"/>
          <p:nvPr/>
        </p:nvSpPr>
        <p:spPr>
          <a:xfrm>
            <a:off x="1373505" y="1150620"/>
            <a:ext cx="3797935" cy="506730"/>
          </a:xfrm>
          <a:prstGeom prst="rect">
            <a:avLst/>
          </a:prstGeom>
          <a:noFill/>
        </p:spPr>
        <p:txBody>
          <a:bodyPr wrap="square" rtlCol="0">
            <a:spAutoFit/>
          </a:bodyPr>
          <a:p>
            <a:pPr lvl="0" algn="just">
              <a:lnSpc>
                <a:spcPct val="150000"/>
              </a:lnSpc>
              <a:spcBef>
                <a:spcPts val="0"/>
              </a:spcBef>
              <a:spcAft>
                <a:spcPts val="0"/>
              </a:spcAft>
            </a:pPr>
            <a:r>
              <a:rPr lang="zh-CN" altLang="en-US" b="1" dirty="0">
                <a:ln/>
                <a:solidFill>
                  <a:schemeClr val="accent1"/>
                </a:solidFill>
                <a:effectLst>
                  <a:outerShdw blurRad="38100" dist="25400" dir="5400000" algn="ctr" rotWithShape="0">
                    <a:srgbClr val="6E747A">
                      <a:alpha val="43000"/>
                    </a:srgbClr>
                  </a:outerShdw>
                </a:effectLst>
                <a:latin typeface="思源宋体 CN" panose="02020400000000000000" pitchFamily="18" charset="-122"/>
                <a:ea typeface="思源宋体 CN" panose="02020400000000000000" pitchFamily="18" charset="-122"/>
                <a:sym typeface="思源宋体 CN" panose="02020400000000000000" pitchFamily="18" charset="-122"/>
              </a:rPr>
              <a:t>（三）大学生心理危机的主要诱因</a:t>
            </a:r>
            <a:r>
              <a:rPr lang="zh-CN" altLang="en-US"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rPr>
              <a:t> </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arn(inVertical)">
                                      <p:cBhvr>
                                        <p:cTn id="7" dur="500"/>
                                        <p:tgtEl>
                                          <p:spTgt spid="5"/>
                                        </p:tgtEl>
                                      </p:cBhvr>
                                    </p:animEffect>
                                  </p:childTnLst>
                                </p:cTn>
                              </p:par>
                              <p:par>
                                <p:cTn id="8" presetID="42" presetClass="entr" presetSubtype="0" fill="hold" nodeType="withEffect">
                                  <p:stCondLst>
                                    <p:cond delay="0"/>
                                  </p:stCondLst>
                                  <p:childTnLst>
                                    <p:set>
                                      <p:cBhvr>
                                        <p:cTn id="9" dur="1" fill="hold">
                                          <p:stCondLst>
                                            <p:cond delay="0"/>
                                          </p:stCondLst>
                                        </p:cTn>
                                        <p:tgtEl>
                                          <p:spTgt spid="30"/>
                                        </p:tgtEl>
                                        <p:attrNameLst>
                                          <p:attrName>style.visibility</p:attrName>
                                        </p:attrNameLst>
                                      </p:cBhvr>
                                      <p:to>
                                        <p:strVal val="visible"/>
                                      </p:to>
                                    </p:set>
                                    <p:animEffect transition="in" filter="fade">
                                      <p:cBhvr>
                                        <p:cTn id="10" dur="1000"/>
                                        <p:tgtEl>
                                          <p:spTgt spid="30"/>
                                        </p:tgtEl>
                                      </p:cBhvr>
                                    </p:animEffect>
                                    <p:anim calcmode="lin" valueType="num">
                                      <p:cBhvr>
                                        <p:cTn id="11" dur="1000" fill="hold"/>
                                        <p:tgtEl>
                                          <p:spTgt spid="30"/>
                                        </p:tgtEl>
                                        <p:attrNameLst>
                                          <p:attrName>ppt_x</p:attrName>
                                        </p:attrNameLst>
                                      </p:cBhvr>
                                      <p:tavLst>
                                        <p:tav tm="0">
                                          <p:val>
                                            <p:strVal val="#ppt_x"/>
                                          </p:val>
                                        </p:tav>
                                        <p:tav tm="100000">
                                          <p:val>
                                            <p:strVal val="#ppt_x"/>
                                          </p:val>
                                        </p:tav>
                                      </p:tavLst>
                                    </p:anim>
                                    <p:anim calcmode="lin" valueType="num">
                                      <p:cBhvr>
                                        <p:cTn id="12" dur="1000" fill="hold"/>
                                        <p:tgtEl>
                                          <p:spTgt spid="30"/>
                                        </p:tgtEl>
                                        <p:attrNameLst>
                                          <p:attrName>ppt_y</p:attrName>
                                        </p:attrNameLst>
                                      </p:cBhvr>
                                      <p:tavLst>
                                        <p:tav tm="0">
                                          <p:val>
                                            <p:strVal val="#ppt_y+.1"/>
                                          </p:val>
                                        </p:tav>
                                        <p:tav tm="100000">
                                          <p:val>
                                            <p:strVal val="#ppt_y"/>
                                          </p:val>
                                        </p:tav>
                                      </p:tavLst>
                                    </p:anim>
                                  </p:childTnLst>
                                </p:cTn>
                              </p:par>
                              <p:par>
                                <p:cTn id="13" presetID="42" presetClass="entr" presetSubtype="0" fill="hold" nodeType="withEffect">
                                  <p:stCondLst>
                                    <p:cond delay="0"/>
                                  </p:stCondLst>
                                  <p:childTnLst>
                                    <p:set>
                                      <p:cBhvr>
                                        <p:cTn id="14" dur="1" fill="hold">
                                          <p:stCondLst>
                                            <p:cond delay="0"/>
                                          </p:stCondLst>
                                        </p:cTn>
                                        <p:tgtEl>
                                          <p:spTgt spid="2"/>
                                        </p:tgtEl>
                                        <p:attrNameLst>
                                          <p:attrName>style.visibility</p:attrName>
                                        </p:attrNameLst>
                                      </p:cBhvr>
                                      <p:to>
                                        <p:strVal val="visible"/>
                                      </p:to>
                                    </p:set>
                                    <p:animEffect transition="in" filter="fade">
                                      <p:cBhvr>
                                        <p:cTn id="15" dur="1000"/>
                                        <p:tgtEl>
                                          <p:spTgt spid="2"/>
                                        </p:tgtEl>
                                      </p:cBhvr>
                                    </p:animEffect>
                                    <p:anim calcmode="lin" valueType="num">
                                      <p:cBhvr>
                                        <p:cTn id="16" dur="1000" fill="hold"/>
                                        <p:tgtEl>
                                          <p:spTgt spid="2"/>
                                        </p:tgtEl>
                                        <p:attrNameLst>
                                          <p:attrName>ppt_x</p:attrName>
                                        </p:attrNameLst>
                                      </p:cBhvr>
                                      <p:tavLst>
                                        <p:tav tm="0">
                                          <p:val>
                                            <p:strVal val="#ppt_x"/>
                                          </p:val>
                                        </p:tav>
                                        <p:tav tm="100000">
                                          <p:val>
                                            <p:strVal val="#ppt_x"/>
                                          </p:val>
                                        </p:tav>
                                      </p:tavLst>
                                    </p:anim>
                                    <p:anim calcmode="lin" valueType="num">
                                      <p:cBhvr>
                                        <p:cTn id="17" dur="1000" fill="hold"/>
                                        <p:tgtEl>
                                          <p:spTgt spid="2"/>
                                        </p:tgtEl>
                                        <p:attrNameLst>
                                          <p:attrName>ppt_y</p:attrName>
                                        </p:attrNameLst>
                                      </p:cBhvr>
                                      <p:tavLst>
                                        <p:tav tm="0">
                                          <p:val>
                                            <p:strVal val="#ppt_y+.1"/>
                                          </p:val>
                                        </p:tav>
                                        <p:tav tm="100000">
                                          <p:val>
                                            <p:strVal val="#ppt_y"/>
                                          </p:val>
                                        </p:tav>
                                      </p:tavLst>
                                    </p:anim>
                                  </p:childTnLst>
                                </p:cTn>
                              </p:par>
                              <p:par>
                                <p:cTn id="18" presetID="42" presetClass="entr" presetSubtype="0" fill="hold" nodeType="withEffect">
                                  <p:stCondLst>
                                    <p:cond delay="0"/>
                                  </p:stCondLst>
                                  <p:childTnLst>
                                    <p:set>
                                      <p:cBhvr>
                                        <p:cTn id="19" dur="1" fill="hold">
                                          <p:stCondLst>
                                            <p:cond delay="0"/>
                                          </p:stCondLst>
                                        </p:cTn>
                                        <p:tgtEl>
                                          <p:spTgt spid="9"/>
                                        </p:tgtEl>
                                        <p:attrNameLst>
                                          <p:attrName>style.visibility</p:attrName>
                                        </p:attrNameLst>
                                      </p:cBhvr>
                                      <p:to>
                                        <p:strVal val="visible"/>
                                      </p:to>
                                    </p:set>
                                    <p:animEffect transition="in" filter="fade">
                                      <p:cBhvr>
                                        <p:cTn id="20" dur="1000"/>
                                        <p:tgtEl>
                                          <p:spTgt spid="9"/>
                                        </p:tgtEl>
                                      </p:cBhvr>
                                    </p:animEffect>
                                    <p:anim calcmode="lin" valueType="num">
                                      <p:cBhvr>
                                        <p:cTn id="21" dur="1000" fill="hold"/>
                                        <p:tgtEl>
                                          <p:spTgt spid="9"/>
                                        </p:tgtEl>
                                        <p:attrNameLst>
                                          <p:attrName>ppt_x</p:attrName>
                                        </p:attrNameLst>
                                      </p:cBhvr>
                                      <p:tavLst>
                                        <p:tav tm="0">
                                          <p:val>
                                            <p:strVal val="#ppt_x"/>
                                          </p:val>
                                        </p:tav>
                                        <p:tav tm="100000">
                                          <p:val>
                                            <p:strVal val="#ppt_x"/>
                                          </p:val>
                                        </p:tav>
                                      </p:tavLst>
                                    </p:anim>
                                    <p:anim calcmode="lin" valueType="num">
                                      <p:cBhvr>
                                        <p:cTn id="22" dur="1000" fill="hold"/>
                                        <p:tgtEl>
                                          <p:spTgt spid="9"/>
                                        </p:tgtEl>
                                        <p:attrNameLst>
                                          <p:attrName>ppt_y</p:attrName>
                                        </p:attrNameLst>
                                      </p:cBhvr>
                                      <p:tavLst>
                                        <p:tav tm="0">
                                          <p:val>
                                            <p:strVal val="#ppt_y+.1"/>
                                          </p:val>
                                        </p:tav>
                                        <p:tav tm="100000">
                                          <p:val>
                                            <p:strVal val="#ppt_y"/>
                                          </p:val>
                                        </p:tav>
                                      </p:tavLst>
                                    </p:anim>
                                  </p:childTnLst>
                                </p:cTn>
                              </p:par>
                              <p:par>
                                <p:cTn id="23" presetID="42" presetClass="entr" presetSubtype="0" fill="hold" nodeType="withEffect">
                                  <p:stCondLst>
                                    <p:cond delay="0"/>
                                  </p:stCondLst>
                                  <p:childTnLst>
                                    <p:set>
                                      <p:cBhvr>
                                        <p:cTn id="24" dur="1" fill="hold">
                                          <p:stCondLst>
                                            <p:cond delay="0"/>
                                          </p:stCondLst>
                                        </p:cTn>
                                        <p:tgtEl>
                                          <p:spTgt spid="13"/>
                                        </p:tgtEl>
                                        <p:attrNameLst>
                                          <p:attrName>style.visibility</p:attrName>
                                        </p:attrNameLst>
                                      </p:cBhvr>
                                      <p:to>
                                        <p:strVal val="visible"/>
                                      </p:to>
                                    </p:set>
                                    <p:animEffect transition="in" filter="fade">
                                      <p:cBhvr>
                                        <p:cTn id="25" dur="1000"/>
                                        <p:tgtEl>
                                          <p:spTgt spid="13"/>
                                        </p:tgtEl>
                                      </p:cBhvr>
                                    </p:animEffect>
                                    <p:anim calcmode="lin" valueType="num">
                                      <p:cBhvr>
                                        <p:cTn id="26" dur="1000" fill="hold"/>
                                        <p:tgtEl>
                                          <p:spTgt spid="13"/>
                                        </p:tgtEl>
                                        <p:attrNameLst>
                                          <p:attrName>ppt_x</p:attrName>
                                        </p:attrNameLst>
                                      </p:cBhvr>
                                      <p:tavLst>
                                        <p:tav tm="0">
                                          <p:val>
                                            <p:strVal val="#ppt_x"/>
                                          </p:val>
                                        </p:tav>
                                        <p:tav tm="100000">
                                          <p:val>
                                            <p:strVal val="#ppt_x"/>
                                          </p:val>
                                        </p:tav>
                                      </p:tavLst>
                                    </p:anim>
                                    <p:anim calcmode="lin" valueType="num">
                                      <p:cBhvr>
                                        <p:cTn id="27" dur="1000" fill="hold"/>
                                        <p:tgtEl>
                                          <p:spTgt spid="13"/>
                                        </p:tgtEl>
                                        <p:attrNameLst>
                                          <p:attrName>ppt_y</p:attrName>
                                        </p:attrNameLst>
                                      </p:cBhvr>
                                      <p:tavLst>
                                        <p:tav tm="0">
                                          <p:val>
                                            <p:strVal val="#ppt_y+.1"/>
                                          </p:val>
                                        </p:tav>
                                        <p:tav tm="100000">
                                          <p:val>
                                            <p:strVal val="#ppt_y"/>
                                          </p:val>
                                        </p:tav>
                                      </p:tavLst>
                                    </p:anim>
                                  </p:childTnLst>
                                </p:cTn>
                              </p:par>
                              <p:par>
                                <p:cTn id="28" presetID="42" presetClass="entr" presetSubtype="0" fill="hold" nodeType="withEffect">
                                  <p:stCondLst>
                                    <p:cond delay="0"/>
                                  </p:stCondLst>
                                  <p:childTnLst>
                                    <p:set>
                                      <p:cBhvr>
                                        <p:cTn id="29" dur="1" fill="hold">
                                          <p:stCondLst>
                                            <p:cond delay="0"/>
                                          </p:stCondLst>
                                        </p:cTn>
                                        <p:tgtEl>
                                          <p:spTgt spid="17"/>
                                        </p:tgtEl>
                                        <p:attrNameLst>
                                          <p:attrName>style.visibility</p:attrName>
                                        </p:attrNameLst>
                                      </p:cBhvr>
                                      <p:to>
                                        <p:strVal val="visible"/>
                                      </p:to>
                                    </p:set>
                                    <p:animEffect transition="in" filter="fade">
                                      <p:cBhvr>
                                        <p:cTn id="30" dur="1000"/>
                                        <p:tgtEl>
                                          <p:spTgt spid="17"/>
                                        </p:tgtEl>
                                      </p:cBhvr>
                                    </p:animEffect>
                                    <p:anim calcmode="lin" valueType="num">
                                      <p:cBhvr>
                                        <p:cTn id="31" dur="1000" fill="hold"/>
                                        <p:tgtEl>
                                          <p:spTgt spid="17"/>
                                        </p:tgtEl>
                                        <p:attrNameLst>
                                          <p:attrName>ppt_x</p:attrName>
                                        </p:attrNameLst>
                                      </p:cBhvr>
                                      <p:tavLst>
                                        <p:tav tm="0">
                                          <p:val>
                                            <p:strVal val="#ppt_x"/>
                                          </p:val>
                                        </p:tav>
                                        <p:tav tm="100000">
                                          <p:val>
                                            <p:strVal val="#ppt_x"/>
                                          </p:val>
                                        </p:tav>
                                      </p:tavLst>
                                    </p:anim>
                                    <p:anim calcmode="lin" valueType="num">
                                      <p:cBhvr>
                                        <p:cTn id="32" dur="1000" fill="hold"/>
                                        <p:tgtEl>
                                          <p:spTgt spid="17"/>
                                        </p:tgtEl>
                                        <p:attrNameLst>
                                          <p:attrName>ppt_y</p:attrName>
                                        </p:attrNameLst>
                                      </p:cBhvr>
                                      <p:tavLst>
                                        <p:tav tm="0">
                                          <p:val>
                                            <p:strVal val="#ppt_y+.1"/>
                                          </p:val>
                                        </p:tav>
                                        <p:tav tm="100000">
                                          <p:val>
                                            <p:strVal val="#ppt_y"/>
                                          </p:val>
                                        </p:tav>
                                      </p:tavLst>
                                    </p:anim>
                                  </p:childTnLst>
                                </p:cTn>
                              </p:par>
                              <p:par>
                                <p:cTn id="33" presetID="42" presetClass="entr" presetSubtype="0" fill="hold" nodeType="withEffect">
                                  <p:stCondLst>
                                    <p:cond delay="0"/>
                                  </p:stCondLst>
                                  <p:childTnLst>
                                    <p:set>
                                      <p:cBhvr>
                                        <p:cTn id="34" dur="1" fill="hold">
                                          <p:stCondLst>
                                            <p:cond delay="0"/>
                                          </p:stCondLst>
                                        </p:cTn>
                                        <p:tgtEl>
                                          <p:spTgt spid="22"/>
                                        </p:tgtEl>
                                        <p:attrNameLst>
                                          <p:attrName>style.visibility</p:attrName>
                                        </p:attrNameLst>
                                      </p:cBhvr>
                                      <p:to>
                                        <p:strVal val="visible"/>
                                      </p:to>
                                    </p:set>
                                    <p:animEffect transition="in" filter="fade">
                                      <p:cBhvr>
                                        <p:cTn id="35" dur="1000"/>
                                        <p:tgtEl>
                                          <p:spTgt spid="22"/>
                                        </p:tgtEl>
                                      </p:cBhvr>
                                    </p:animEffect>
                                    <p:anim calcmode="lin" valueType="num">
                                      <p:cBhvr>
                                        <p:cTn id="36" dur="1000" fill="hold"/>
                                        <p:tgtEl>
                                          <p:spTgt spid="22"/>
                                        </p:tgtEl>
                                        <p:attrNameLst>
                                          <p:attrName>ppt_x</p:attrName>
                                        </p:attrNameLst>
                                      </p:cBhvr>
                                      <p:tavLst>
                                        <p:tav tm="0">
                                          <p:val>
                                            <p:strVal val="#ppt_x"/>
                                          </p:val>
                                        </p:tav>
                                        <p:tav tm="100000">
                                          <p:val>
                                            <p:strVal val="#ppt_x"/>
                                          </p:val>
                                        </p:tav>
                                      </p:tavLst>
                                    </p:anim>
                                    <p:anim calcmode="lin" valueType="num">
                                      <p:cBhvr>
                                        <p:cTn id="37" dur="1000" fill="hold"/>
                                        <p:tgtEl>
                                          <p:spTgt spid="2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3" name="矩形 42"/>
          <p:cNvSpPr/>
          <p:nvPr/>
        </p:nvSpPr>
        <p:spPr>
          <a:xfrm>
            <a:off x="2800350" y="502285"/>
            <a:ext cx="7557770" cy="583565"/>
          </a:xfrm>
          <a:prstGeom prst="rect">
            <a:avLst/>
          </a:prstGeom>
        </p:spPr>
        <p:txBody>
          <a:bodyPr wrap="square">
            <a:spAutoFit/>
          </a:bodyPr>
          <a:p>
            <a:pPr algn="ctr"/>
            <a:r>
              <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rPr>
              <a:t>三、大学生心理危机干预</a:t>
            </a:r>
            <a:endPar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sp>
        <p:nvSpPr>
          <p:cNvPr id="6" name="矩形 5"/>
          <p:cNvSpPr/>
          <p:nvPr/>
        </p:nvSpPr>
        <p:spPr>
          <a:xfrm>
            <a:off x="1541145" y="1393190"/>
            <a:ext cx="8636635" cy="1580515"/>
          </a:xfrm>
          <a:prstGeom prst="rect">
            <a:avLst/>
          </a:prstGeom>
          <a:solidFill>
            <a:schemeClr val="accent3">
              <a:lumMod val="20000"/>
              <a:lumOff val="80000"/>
            </a:schemeClr>
          </a:solidFill>
        </p:spPr>
        <p:txBody>
          <a:bodyPr wrap="square">
            <a:noAutofit/>
          </a:bodyPr>
          <a:p>
            <a:pPr lvl="0" algn="just">
              <a:lnSpc>
                <a:spcPct val="125000"/>
              </a:lnSpc>
              <a:spcBef>
                <a:spcPts val="0"/>
              </a:spcBef>
              <a:spcAft>
                <a:spcPts val="0"/>
              </a:spcAft>
            </a:pPr>
            <a:r>
              <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rPr>
              <a:t>心理危机干预是指在心理学指导下对有心理危机的个体或群体的一种短期的帮助行为，其目的是及时对经历个人危机、处于困境或遭受挫折和将发生危险的对象提供支持和帮助，使之恢复心理平衡。它不同于一般的心理咨询和治疗，最突出的特点是及时性、迅速性，其有效的行动是成功的关键。高校应该建立全面的心理危机干预机制，尤其是预防性的危机干预机制，以便把问题消除在萌芽状态。</a:t>
            </a:r>
            <a:endPar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a:p>
            <a:pPr lvl="0" algn="just">
              <a:lnSpc>
                <a:spcPct val="125000"/>
              </a:lnSpc>
              <a:spcBef>
                <a:spcPts val="0"/>
              </a:spcBef>
              <a:spcAft>
                <a:spcPts val="0"/>
              </a:spcAft>
            </a:pPr>
            <a:endParaRPr lang="zh-CN" altLang="en-US" b="1" dirty="0">
              <a:ln/>
              <a:solidFill>
                <a:schemeClr val="accent1"/>
              </a:solidFill>
              <a:effectLst>
                <a:outerShdw blurRad="38100" dist="25400" dir="5400000" algn="ctr" rotWithShape="0">
                  <a:srgbClr val="6E747A">
                    <a:alpha val="43000"/>
                  </a:srgbClr>
                </a:outerShdw>
              </a:effectLst>
              <a:latin typeface="思源宋体 CN" panose="02020400000000000000" pitchFamily="18" charset="-122"/>
              <a:ea typeface="思源宋体 CN" panose="02020400000000000000" pitchFamily="18" charset="-122"/>
              <a:sym typeface="思源宋体 CN" panose="02020400000000000000" pitchFamily="18" charset="-122"/>
            </a:endParaRPr>
          </a:p>
        </p:txBody>
      </p:sp>
      <p:grpSp>
        <p:nvGrpSpPr>
          <p:cNvPr id="4" name="组合 3"/>
          <p:cNvGrpSpPr/>
          <p:nvPr/>
        </p:nvGrpSpPr>
        <p:grpSpPr>
          <a:xfrm>
            <a:off x="2091151" y="3564662"/>
            <a:ext cx="1956435" cy="772795"/>
            <a:chOff x="6206701" y="3187817"/>
            <a:chExt cx="1956435" cy="773426"/>
          </a:xfrm>
        </p:grpSpPr>
        <p:sp>
          <p:nvSpPr>
            <p:cNvPr id="11" name="ïSlíďê"/>
            <p:cNvSpPr/>
            <p:nvPr/>
          </p:nvSpPr>
          <p:spPr>
            <a:xfrm>
              <a:off x="6206701" y="3187817"/>
              <a:ext cx="1956191" cy="773426"/>
            </a:xfrm>
            <a:prstGeom prst="roundRect">
              <a:avLst>
                <a:gd name="adj" fmla="val 50000"/>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15" name="îšḷiḋè"/>
            <p:cNvSpPr/>
            <p:nvPr/>
          </p:nvSpPr>
          <p:spPr>
            <a:xfrm>
              <a:off x="6329891" y="3260613"/>
              <a:ext cx="1833245" cy="64568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t" anchorCtr="0">
              <a:sp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a:lnSpc>
                  <a:spcPct val="100000"/>
                </a:lnSpc>
              </a:pPr>
              <a:r>
                <a:rPr lang="zh-CN" altLang="en-US" dirty="0">
                  <a:solidFill>
                    <a:schemeClr val="tx1"/>
                  </a:solidFill>
                  <a:latin typeface="思源宋体 CN" panose="02020400000000000000" pitchFamily="18" charset="-122"/>
                  <a:ea typeface="思源宋体 CN" panose="02020400000000000000" pitchFamily="18" charset="-122"/>
                  <a:cs typeface="+mn-ea"/>
                  <a:sym typeface="思源宋体 CN" panose="02020400000000000000" pitchFamily="18" charset="-122"/>
                </a:rPr>
                <a:t>1. 预防与教育原则</a:t>
              </a:r>
              <a:endParaRPr lang="zh-CN" altLang="en-US" dirty="0">
                <a:solidFill>
                  <a:schemeClr val="tx1"/>
                </a:solidFill>
                <a:latin typeface="思源宋体 CN" panose="02020400000000000000" pitchFamily="18" charset="-122"/>
                <a:ea typeface="思源宋体 CN" panose="02020400000000000000" pitchFamily="18" charset="-122"/>
                <a:cs typeface="+mn-ea"/>
                <a:sym typeface="思源宋体 CN" panose="02020400000000000000" pitchFamily="18" charset="-122"/>
              </a:endParaRPr>
            </a:p>
          </p:txBody>
        </p:sp>
      </p:grpSp>
      <p:grpSp>
        <p:nvGrpSpPr>
          <p:cNvPr id="19" name="组合 18"/>
          <p:cNvGrpSpPr/>
          <p:nvPr/>
        </p:nvGrpSpPr>
        <p:grpSpPr>
          <a:xfrm>
            <a:off x="2107661" y="4926741"/>
            <a:ext cx="1956191" cy="773426"/>
            <a:chOff x="6206701" y="3187817"/>
            <a:chExt cx="1956191" cy="773426"/>
          </a:xfrm>
        </p:grpSpPr>
        <p:sp>
          <p:nvSpPr>
            <p:cNvPr id="24" name="ïSlíďê"/>
            <p:cNvSpPr/>
            <p:nvPr/>
          </p:nvSpPr>
          <p:spPr>
            <a:xfrm>
              <a:off x="6206701" y="3187817"/>
              <a:ext cx="1956191" cy="773426"/>
            </a:xfrm>
            <a:prstGeom prst="roundRect">
              <a:avLst>
                <a:gd name="adj" fmla="val 50000"/>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25" name="îšḷiḋè"/>
            <p:cNvSpPr/>
            <p:nvPr/>
          </p:nvSpPr>
          <p:spPr>
            <a:xfrm>
              <a:off x="6418156" y="3390382"/>
              <a:ext cx="1623695" cy="39624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t" anchorCtr="0">
              <a:no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a:lnSpc>
                  <a:spcPct val="100000"/>
                </a:lnSpc>
              </a:pPr>
              <a:r>
                <a:rPr lang="zh-CN" altLang="en-US" dirty="0">
                  <a:solidFill>
                    <a:schemeClr val="tx1"/>
                  </a:solidFill>
                  <a:latin typeface="思源宋体 CN" panose="02020400000000000000" pitchFamily="18" charset="-122"/>
                  <a:ea typeface="思源宋体 CN" panose="02020400000000000000" pitchFamily="18" charset="-122"/>
                  <a:cs typeface="+mn-ea"/>
                  <a:sym typeface="思源宋体 CN" panose="02020400000000000000" pitchFamily="18" charset="-122"/>
                </a:rPr>
                <a:t>4. 宣泄原则</a:t>
              </a:r>
              <a:endParaRPr lang="zh-CN" altLang="en-US" dirty="0">
                <a:solidFill>
                  <a:schemeClr val="tx1"/>
                </a:solidFill>
                <a:latin typeface="思源宋体 CN" panose="02020400000000000000" pitchFamily="18" charset="-122"/>
                <a:ea typeface="思源宋体 CN" panose="02020400000000000000" pitchFamily="18" charset="-122"/>
                <a:cs typeface="+mn-ea"/>
                <a:sym typeface="思源宋体 CN" panose="02020400000000000000" pitchFamily="18" charset="-122"/>
              </a:endParaRPr>
            </a:p>
          </p:txBody>
        </p:sp>
      </p:grpSp>
      <p:grpSp>
        <p:nvGrpSpPr>
          <p:cNvPr id="27" name="组合 26"/>
          <p:cNvGrpSpPr/>
          <p:nvPr/>
        </p:nvGrpSpPr>
        <p:grpSpPr>
          <a:xfrm>
            <a:off x="4879192" y="3564027"/>
            <a:ext cx="1955800" cy="772795"/>
            <a:chOff x="6206701" y="3187817"/>
            <a:chExt cx="1956191" cy="773426"/>
          </a:xfrm>
        </p:grpSpPr>
        <p:sp>
          <p:nvSpPr>
            <p:cNvPr id="28" name="ïSlíďê"/>
            <p:cNvSpPr/>
            <p:nvPr/>
          </p:nvSpPr>
          <p:spPr>
            <a:xfrm>
              <a:off x="6206701" y="3187817"/>
              <a:ext cx="1956191" cy="773426"/>
            </a:xfrm>
            <a:prstGeom prst="roundRect">
              <a:avLst>
                <a:gd name="adj" fmla="val 50000"/>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29" name="îšḷiḋè"/>
            <p:cNvSpPr/>
            <p:nvPr/>
          </p:nvSpPr>
          <p:spPr>
            <a:xfrm>
              <a:off x="6419469" y="3261537"/>
              <a:ext cx="1585912" cy="64568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t" anchorCtr="0">
              <a:sp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a:lnSpc>
                  <a:spcPct val="100000"/>
                </a:lnSpc>
              </a:pPr>
              <a:r>
                <a:rPr lang="zh-CN" altLang="en-US" dirty="0">
                  <a:solidFill>
                    <a:schemeClr val="tx1"/>
                  </a:solidFill>
                  <a:latin typeface="思源宋体 CN" panose="02020400000000000000" pitchFamily="18" charset="-122"/>
                  <a:ea typeface="思源宋体 CN" panose="02020400000000000000" pitchFamily="18" charset="-122"/>
                  <a:cs typeface="+mn-ea"/>
                  <a:sym typeface="思源宋体 CN" panose="02020400000000000000" pitchFamily="18" charset="-122"/>
                </a:rPr>
                <a:t>2. 及时性原则</a:t>
              </a:r>
              <a:endParaRPr lang="zh-CN" altLang="en-US" dirty="0">
                <a:solidFill>
                  <a:schemeClr val="tx1"/>
                </a:solidFill>
                <a:latin typeface="思源宋体 CN" panose="02020400000000000000" pitchFamily="18" charset="-122"/>
                <a:ea typeface="思源宋体 CN" panose="02020400000000000000" pitchFamily="18" charset="-122"/>
                <a:cs typeface="+mn-ea"/>
                <a:sym typeface="思源宋体 CN" panose="02020400000000000000" pitchFamily="18" charset="-122"/>
              </a:endParaRPr>
            </a:p>
          </p:txBody>
        </p:sp>
      </p:grpSp>
      <p:grpSp>
        <p:nvGrpSpPr>
          <p:cNvPr id="32" name="组合 31"/>
          <p:cNvGrpSpPr/>
          <p:nvPr/>
        </p:nvGrpSpPr>
        <p:grpSpPr>
          <a:xfrm>
            <a:off x="4866492" y="4926741"/>
            <a:ext cx="1955800" cy="773426"/>
            <a:chOff x="6206701" y="3187817"/>
            <a:chExt cx="1956191" cy="773426"/>
          </a:xfrm>
        </p:grpSpPr>
        <p:sp>
          <p:nvSpPr>
            <p:cNvPr id="33" name="ïSlíďê"/>
            <p:cNvSpPr/>
            <p:nvPr/>
          </p:nvSpPr>
          <p:spPr>
            <a:xfrm>
              <a:off x="6206701" y="3187817"/>
              <a:ext cx="1956191" cy="773426"/>
            </a:xfrm>
            <a:prstGeom prst="roundRect">
              <a:avLst>
                <a:gd name="adj" fmla="val 50000"/>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34" name="îšḷiḋè"/>
            <p:cNvSpPr/>
            <p:nvPr/>
          </p:nvSpPr>
          <p:spPr>
            <a:xfrm>
              <a:off x="6343888" y="3390382"/>
              <a:ext cx="1744694" cy="3683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t" anchorCtr="0">
              <a:sp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a:lnSpc>
                  <a:spcPct val="100000"/>
                </a:lnSpc>
              </a:pPr>
              <a:r>
                <a:rPr lang="zh-CN" altLang="en-US" dirty="0">
                  <a:solidFill>
                    <a:schemeClr val="tx1"/>
                  </a:solidFill>
                  <a:latin typeface="思源宋体 CN" panose="02020400000000000000" pitchFamily="18" charset="-122"/>
                  <a:ea typeface="思源宋体 CN" panose="02020400000000000000" pitchFamily="18" charset="-122"/>
                  <a:cs typeface="+mn-ea"/>
                  <a:sym typeface="思源宋体 CN" panose="02020400000000000000" pitchFamily="18" charset="-122"/>
                </a:rPr>
                <a:t>5. 持续性原则</a:t>
              </a:r>
              <a:endParaRPr lang="zh-CN" altLang="en-US" dirty="0">
                <a:solidFill>
                  <a:schemeClr val="tx1"/>
                </a:solidFill>
                <a:latin typeface="思源宋体 CN" panose="02020400000000000000" pitchFamily="18" charset="-122"/>
                <a:ea typeface="思源宋体 CN" panose="02020400000000000000" pitchFamily="18" charset="-122"/>
                <a:cs typeface="+mn-ea"/>
                <a:sym typeface="思源宋体 CN" panose="02020400000000000000" pitchFamily="18" charset="-122"/>
              </a:endParaRPr>
            </a:p>
          </p:txBody>
        </p:sp>
      </p:grpSp>
      <p:grpSp>
        <p:nvGrpSpPr>
          <p:cNvPr id="35" name="组合 34"/>
          <p:cNvGrpSpPr/>
          <p:nvPr/>
        </p:nvGrpSpPr>
        <p:grpSpPr>
          <a:xfrm>
            <a:off x="7666842" y="3562761"/>
            <a:ext cx="1955800" cy="773426"/>
            <a:chOff x="6206701" y="3187817"/>
            <a:chExt cx="1956191" cy="773426"/>
          </a:xfrm>
        </p:grpSpPr>
        <p:sp>
          <p:nvSpPr>
            <p:cNvPr id="36" name="ïSlíďê"/>
            <p:cNvSpPr/>
            <p:nvPr/>
          </p:nvSpPr>
          <p:spPr>
            <a:xfrm>
              <a:off x="6206701" y="3187817"/>
              <a:ext cx="1956191" cy="773426"/>
            </a:xfrm>
            <a:prstGeom prst="roundRect">
              <a:avLst>
                <a:gd name="adj" fmla="val 50000"/>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37" name="îšḷiḋè"/>
            <p:cNvSpPr/>
            <p:nvPr/>
          </p:nvSpPr>
          <p:spPr>
            <a:xfrm>
              <a:off x="6361037" y="3262747"/>
              <a:ext cx="1660857" cy="64516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t" anchorCtr="0">
              <a:sp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a:lnSpc>
                  <a:spcPct val="100000"/>
                </a:lnSpc>
              </a:pPr>
              <a:r>
                <a:rPr lang="zh-CN" altLang="en-US" dirty="0">
                  <a:solidFill>
                    <a:schemeClr val="tx1"/>
                  </a:solidFill>
                  <a:latin typeface="思源宋体 CN" panose="02020400000000000000" pitchFamily="18" charset="-122"/>
                  <a:ea typeface="思源宋体 CN" panose="02020400000000000000" pitchFamily="18" charset="-122"/>
                  <a:cs typeface="+mn-ea"/>
                  <a:sym typeface="思源宋体 CN" panose="02020400000000000000" pitchFamily="18" charset="-122"/>
                </a:rPr>
                <a:t>3. 价值中立原则</a:t>
              </a:r>
              <a:endParaRPr lang="zh-CN" altLang="en-US" dirty="0">
                <a:solidFill>
                  <a:schemeClr val="tx1"/>
                </a:solidFill>
                <a:latin typeface="思源宋体 CN" panose="02020400000000000000" pitchFamily="18" charset="-122"/>
                <a:ea typeface="思源宋体 CN" panose="02020400000000000000" pitchFamily="18" charset="-122"/>
                <a:cs typeface="+mn-ea"/>
                <a:sym typeface="思源宋体 CN" panose="02020400000000000000" pitchFamily="18" charset="-122"/>
              </a:endParaRPr>
            </a:p>
          </p:txBody>
        </p:sp>
      </p:grpSp>
      <p:sp>
        <p:nvSpPr>
          <p:cNvPr id="2" name="文本框 1"/>
          <p:cNvSpPr txBox="1"/>
          <p:nvPr/>
        </p:nvSpPr>
        <p:spPr>
          <a:xfrm>
            <a:off x="1484630" y="3100070"/>
            <a:ext cx="4595495" cy="406400"/>
          </a:xfrm>
          <a:prstGeom prst="rect">
            <a:avLst/>
          </a:prstGeom>
          <a:noFill/>
        </p:spPr>
        <p:txBody>
          <a:bodyPr wrap="square" rtlCol="0">
            <a:noAutofit/>
          </a:bodyPr>
          <a:p>
            <a:r>
              <a:rPr lang="zh-CN" altLang="en-US" b="1" dirty="0">
                <a:solidFill>
                  <a:schemeClr val="accent1"/>
                </a:solidFill>
                <a:effectLst>
                  <a:outerShdw blurRad="38100" dist="25400" dir="5400000" algn="ctr" rotWithShape="0">
                    <a:srgbClr val="6E747A">
                      <a:alpha val="43000"/>
                    </a:srgbClr>
                  </a:outerShdw>
                </a:effectLst>
                <a:latin typeface="思源宋体 CN" panose="02020400000000000000" pitchFamily="18" charset="-122"/>
                <a:ea typeface="思源宋体 CN" panose="02020400000000000000" pitchFamily="18" charset="-122"/>
                <a:sym typeface="思源宋体 CN" panose="02020400000000000000" pitchFamily="18" charset="-122"/>
              </a:rPr>
              <a:t>（一）大学生心理危机干预应遵循的原则</a:t>
            </a:r>
            <a:endParaRPr lang="zh-CN" altLang="en-US" b="1" dirty="0">
              <a:solidFill>
                <a:schemeClr val="accent1"/>
              </a:solidFill>
              <a:effectLst>
                <a:outerShdw blurRad="38100" dist="25400" dir="5400000" algn="ctr" rotWithShape="0">
                  <a:srgbClr val="6E747A">
                    <a:alpha val="43000"/>
                  </a:srgbClr>
                </a:outerShdw>
              </a:effectLst>
              <a:latin typeface="思源宋体 CN" panose="02020400000000000000" pitchFamily="18" charset="-122"/>
              <a:ea typeface="思源宋体 CN" panose="02020400000000000000" pitchFamily="18" charset="-122"/>
              <a:sym typeface="思源宋体 CN" panose="02020400000000000000" pitchFamily="18" charset="-122"/>
            </a:endParaRPr>
          </a:p>
          <a:p>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19"/>
                                        </p:tgtEl>
                                        <p:attrNameLst>
                                          <p:attrName>style.visibility</p:attrName>
                                        </p:attrNameLst>
                                      </p:cBhvr>
                                      <p:to>
                                        <p:strVal val="visible"/>
                                      </p:to>
                                    </p:set>
                                    <p:animEffect transition="in" filter="fade">
                                      <p:cBhvr>
                                        <p:cTn id="12" dur="1000"/>
                                        <p:tgtEl>
                                          <p:spTgt spid="19"/>
                                        </p:tgtEl>
                                      </p:cBhvr>
                                    </p:animEffect>
                                    <p:anim calcmode="lin" valueType="num">
                                      <p:cBhvr>
                                        <p:cTn id="13" dur="1000" fill="hold"/>
                                        <p:tgtEl>
                                          <p:spTgt spid="19"/>
                                        </p:tgtEl>
                                        <p:attrNameLst>
                                          <p:attrName>ppt_x</p:attrName>
                                        </p:attrNameLst>
                                      </p:cBhvr>
                                      <p:tavLst>
                                        <p:tav tm="0">
                                          <p:val>
                                            <p:strVal val="#ppt_x"/>
                                          </p:val>
                                        </p:tav>
                                        <p:tav tm="100000">
                                          <p:val>
                                            <p:strVal val="#ppt_x"/>
                                          </p:val>
                                        </p:tav>
                                      </p:tavLst>
                                    </p:anim>
                                    <p:anim calcmode="lin" valueType="num">
                                      <p:cBhvr>
                                        <p:cTn id="14" dur="1000" fill="hold"/>
                                        <p:tgtEl>
                                          <p:spTgt spid="19"/>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27"/>
                                        </p:tgtEl>
                                        <p:attrNameLst>
                                          <p:attrName>style.visibility</p:attrName>
                                        </p:attrNameLst>
                                      </p:cBhvr>
                                      <p:to>
                                        <p:strVal val="visible"/>
                                      </p:to>
                                    </p:set>
                                    <p:animEffect transition="in" filter="fade">
                                      <p:cBhvr>
                                        <p:cTn id="17" dur="1000"/>
                                        <p:tgtEl>
                                          <p:spTgt spid="27"/>
                                        </p:tgtEl>
                                      </p:cBhvr>
                                    </p:animEffect>
                                    <p:anim calcmode="lin" valueType="num">
                                      <p:cBhvr>
                                        <p:cTn id="18" dur="1000" fill="hold"/>
                                        <p:tgtEl>
                                          <p:spTgt spid="27"/>
                                        </p:tgtEl>
                                        <p:attrNameLst>
                                          <p:attrName>ppt_x</p:attrName>
                                        </p:attrNameLst>
                                      </p:cBhvr>
                                      <p:tavLst>
                                        <p:tav tm="0">
                                          <p:val>
                                            <p:strVal val="#ppt_x"/>
                                          </p:val>
                                        </p:tav>
                                        <p:tav tm="100000">
                                          <p:val>
                                            <p:strVal val="#ppt_x"/>
                                          </p:val>
                                        </p:tav>
                                      </p:tavLst>
                                    </p:anim>
                                    <p:anim calcmode="lin" valueType="num">
                                      <p:cBhvr>
                                        <p:cTn id="19" dur="1000" fill="hold"/>
                                        <p:tgtEl>
                                          <p:spTgt spid="27"/>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32"/>
                                        </p:tgtEl>
                                        <p:attrNameLst>
                                          <p:attrName>style.visibility</p:attrName>
                                        </p:attrNameLst>
                                      </p:cBhvr>
                                      <p:to>
                                        <p:strVal val="visible"/>
                                      </p:to>
                                    </p:set>
                                    <p:animEffect transition="in" filter="fade">
                                      <p:cBhvr>
                                        <p:cTn id="22" dur="1000"/>
                                        <p:tgtEl>
                                          <p:spTgt spid="32"/>
                                        </p:tgtEl>
                                      </p:cBhvr>
                                    </p:animEffect>
                                    <p:anim calcmode="lin" valueType="num">
                                      <p:cBhvr>
                                        <p:cTn id="23" dur="1000" fill="hold"/>
                                        <p:tgtEl>
                                          <p:spTgt spid="32"/>
                                        </p:tgtEl>
                                        <p:attrNameLst>
                                          <p:attrName>ppt_x</p:attrName>
                                        </p:attrNameLst>
                                      </p:cBhvr>
                                      <p:tavLst>
                                        <p:tav tm="0">
                                          <p:val>
                                            <p:strVal val="#ppt_x"/>
                                          </p:val>
                                        </p:tav>
                                        <p:tav tm="100000">
                                          <p:val>
                                            <p:strVal val="#ppt_x"/>
                                          </p:val>
                                        </p:tav>
                                      </p:tavLst>
                                    </p:anim>
                                    <p:anim calcmode="lin" valueType="num">
                                      <p:cBhvr>
                                        <p:cTn id="24" dur="1000" fill="hold"/>
                                        <p:tgtEl>
                                          <p:spTgt spid="32"/>
                                        </p:tgtEl>
                                        <p:attrNameLst>
                                          <p:attrName>ppt_y</p:attrName>
                                        </p:attrNameLst>
                                      </p:cBhvr>
                                      <p:tavLst>
                                        <p:tav tm="0">
                                          <p:val>
                                            <p:strVal val="#ppt_y+.1"/>
                                          </p:val>
                                        </p:tav>
                                        <p:tav tm="100000">
                                          <p:val>
                                            <p:strVal val="#ppt_y"/>
                                          </p:val>
                                        </p:tav>
                                      </p:tavLst>
                                    </p:anim>
                                  </p:childTnLst>
                                </p:cTn>
                              </p:par>
                              <p:par>
                                <p:cTn id="25" presetID="42" presetClass="entr" presetSubtype="0" fill="hold" nodeType="withEffect">
                                  <p:stCondLst>
                                    <p:cond delay="0"/>
                                  </p:stCondLst>
                                  <p:childTnLst>
                                    <p:set>
                                      <p:cBhvr>
                                        <p:cTn id="26" dur="1" fill="hold">
                                          <p:stCondLst>
                                            <p:cond delay="0"/>
                                          </p:stCondLst>
                                        </p:cTn>
                                        <p:tgtEl>
                                          <p:spTgt spid="35"/>
                                        </p:tgtEl>
                                        <p:attrNameLst>
                                          <p:attrName>style.visibility</p:attrName>
                                        </p:attrNameLst>
                                      </p:cBhvr>
                                      <p:to>
                                        <p:strVal val="visible"/>
                                      </p:to>
                                    </p:set>
                                    <p:animEffect transition="in" filter="fade">
                                      <p:cBhvr>
                                        <p:cTn id="27" dur="1000"/>
                                        <p:tgtEl>
                                          <p:spTgt spid="35"/>
                                        </p:tgtEl>
                                      </p:cBhvr>
                                    </p:animEffect>
                                    <p:anim calcmode="lin" valueType="num">
                                      <p:cBhvr>
                                        <p:cTn id="28" dur="1000" fill="hold"/>
                                        <p:tgtEl>
                                          <p:spTgt spid="35"/>
                                        </p:tgtEl>
                                        <p:attrNameLst>
                                          <p:attrName>ppt_x</p:attrName>
                                        </p:attrNameLst>
                                      </p:cBhvr>
                                      <p:tavLst>
                                        <p:tav tm="0">
                                          <p:val>
                                            <p:strVal val="#ppt_x"/>
                                          </p:val>
                                        </p:tav>
                                        <p:tav tm="100000">
                                          <p:val>
                                            <p:strVal val="#ppt_x"/>
                                          </p:val>
                                        </p:tav>
                                      </p:tavLst>
                                    </p:anim>
                                    <p:anim calcmode="lin" valueType="num">
                                      <p:cBhvr>
                                        <p:cTn id="29" dur="1000" fill="hold"/>
                                        <p:tgtEl>
                                          <p:spTgt spid="3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3" name="矩形 42"/>
          <p:cNvSpPr/>
          <p:nvPr/>
        </p:nvSpPr>
        <p:spPr>
          <a:xfrm>
            <a:off x="2800350" y="502285"/>
            <a:ext cx="7557770" cy="583565"/>
          </a:xfrm>
          <a:prstGeom prst="rect">
            <a:avLst/>
          </a:prstGeom>
        </p:spPr>
        <p:txBody>
          <a:bodyPr wrap="square">
            <a:spAutoFit/>
          </a:bodyPr>
          <a:p>
            <a:pPr algn="ctr"/>
            <a:r>
              <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rPr>
              <a:t>三、大学生心理危机干</a:t>
            </a:r>
            <a:endPar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grpSp>
        <p:nvGrpSpPr>
          <p:cNvPr id="4" name="组合 3"/>
          <p:cNvGrpSpPr/>
          <p:nvPr/>
        </p:nvGrpSpPr>
        <p:grpSpPr>
          <a:xfrm>
            <a:off x="2091151" y="4445407"/>
            <a:ext cx="1956435" cy="772795"/>
            <a:chOff x="6206701" y="3187817"/>
            <a:chExt cx="1956435" cy="773426"/>
          </a:xfrm>
        </p:grpSpPr>
        <p:sp>
          <p:nvSpPr>
            <p:cNvPr id="11" name="ïSlíďê"/>
            <p:cNvSpPr/>
            <p:nvPr/>
          </p:nvSpPr>
          <p:spPr>
            <a:xfrm>
              <a:off x="6206701" y="3187817"/>
              <a:ext cx="1956191" cy="773426"/>
            </a:xfrm>
            <a:prstGeom prst="roundRect">
              <a:avLst>
                <a:gd name="adj" fmla="val 50000"/>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15" name="îšḷiḋè"/>
            <p:cNvSpPr/>
            <p:nvPr/>
          </p:nvSpPr>
          <p:spPr>
            <a:xfrm>
              <a:off x="6329891" y="3260613"/>
              <a:ext cx="1833245" cy="3686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t" anchorCtr="0">
              <a:sp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a:lnSpc>
                  <a:spcPct val="100000"/>
                </a:lnSpc>
              </a:pPr>
              <a:r>
                <a:rPr lang="zh-CN" altLang="en-US" dirty="0">
                  <a:solidFill>
                    <a:schemeClr val="tx1"/>
                  </a:solidFill>
                  <a:latin typeface="思源宋体 CN" panose="02020400000000000000" pitchFamily="18" charset="-122"/>
                  <a:ea typeface="思源宋体 CN" panose="02020400000000000000" pitchFamily="18" charset="-122"/>
                  <a:cs typeface="+mn-ea"/>
                  <a:sym typeface="思源宋体 CN" panose="02020400000000000000" pitchFamily="18" charset="-122"/>
                </a:rPr>
                <a:t>（1）平衡模式</a:t>
              </a:r>
              <a:endParaRPr lang="zh-CN" altLang="en-US" dirty="0">
                <a:solidFill>
                  <a:schemeClr val="tx1"/>
                </a:solidFill>
                <a:latin typeface="思源宋体 CN" panose="02020400000000000000" pitchFamily="18" charset="-122"/>
                <a:ea typeface="思源宋体 CN" panose="02020400000000000000" pitchFamily="18" charset="-122"/>
                <a:cs typeface="+mn-ea"/>
                <a:sym typeface="思源宋体 CN" panose="02020400000000000000" pitchFamily="18" charset="-122"/>
              </a:endParaRPr>
            </a:p>
          </p:txBody>
        </p:sp>
      </p:grpSp>
      <p:grpSp>
        <p:nvGrpSpPr>
          <p:cNvPr id="27" name="组合 26"/>
          <p:cNvGrpSpPr/>
          <p:nvPr/>
        </p:nvGrpSpPr>
        <p:grpSpPr>
          <a:xfrm>
            <a:off x="4879192" y="4444772"/>
            <a:ext cx="1955800" cy="772795"/>
            <a:chOff x="6206701" y="3187817"/>
            <a:chExt cx="1956191" cy="773426"/>
          </a:xfrm>
        </p:grpSpPr>
        <p:sp>
          <p:nvSpPr>
            <p:cNvPr id="28" name="ïSlíďê"/>
            <p:cNvSpPr/>
            <p:nvPr/>
          </p:nvSpPr>
          <p:spPr>
            <a:xfrm>
              <a:off x="6206701" y="3187817"/>
              <a:ext cx="1956191" cy="773426"/>
            </a:xfrm>
            <a:prstGeom prst="roundRect">
              <a:avLst>
                <a:gd name="adj" fmla="val 50000"/>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29" name="îšḷiḋè"/>
            <p:cNvSpPr/>
            <p:nvPr/>
          </p:nvSpPr>
          <p:spPr>
            <a:xfrm>
              <a:off x="6419469" y="3261537"/>
              <a:ext cx="1585912" cy="64568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t" anchorCtr="0">
              <a:sp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a:lnSpc>
                  <a:spcPct val="100000"/>
                </a:lnSpc>
              </a:pPr>
              <a:r>
                <a:rPr lang="zh-CN" altLang="en-US" dirty="0">
                  <a:solidFill>
                    <a:schemeClr val="tx1"/>
                  </a:solidFill>
                  <a:latin typeface="思源宋体 CN" panose="02020400000000000000" pitchFamily="18" charset="-122"/>
                  <a:ea typeface="思源宋体 CN" panose="02020400000000000000" pitchFamily="18" charset="-122"/>
                  <a:cs typeface="+mn-ea"/>
                  <a:sym typeface="思源宋体 CN" panose="02020400000000000000" pitchFamily="18" charset="-122"/>
                </a:rPr>
                <a:t>（2）认知模式</a:t>
              </a:r>
              <a:endParaRPr lang="zh-CN" altLang="en-US" dirty="0">
                <a:solidFill>
                  <a:schemeClr val="tx1"/>
                </a:solidFill>
                <a:latin typeface="思源宋体 CN" panose="02020400000000000000" pitchFamily="18" charset="-122"/>
                <a:ea typeface="思源宋体 CN" panose="02020400000000000000" pitchFamily="18" charset="-122"/>
                <a:cs typeface="+mn-ea"/>
                <a:sym typeface="思源宋体 CN" panose="02020400000000000000" pitchFamily="18" charset="-122"/>
              </a:endParaRPr>
            </a:p>
          </p:txBody>
        </p:sp>
      </p:grpSp>
      <p:grpSp>
        <p:nvGrpSpPr>
          <p:cNvPr id="35" name="组合 34"/>
          <p:cNvGrpSpPr/>
          <p:nvPr/>
        </p:nvGrpSpPr>
        <p:grpSpPr>
          <a:xfrm>
            <a:off x="7666842" y="4443506"/>
            <a:ext cx="1955800" cy="773426"/>
            <a:chOff x="6206701" y="3187817"/>
            <a:chExt cx="1956191" cy="773426"/>
          </a:xfrm>
        </p:grpSpPr>
        <p:sp>
          <p:nvSpPr>
            <p:cNvPr id="36" name="ïSlíďê"/>
            <p:cNvSpPr/>
            <p:nvPr/>
          </p:nvSpPr>
          <p:spPr>
            <a:xfrm>
              <a:off x="6206701" y="3187817"/>
              <a:ext cx="1956191" cy="773426"/>
            </a:xfrm>
            <a:prstGeom prst="roundRect">
              <a:avLst>
                <a:gd name="adj" fmla="val 50000"/>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37" name="îšḷiḋè"/>
            <p:cNvSpPr/>
            <p:nvPr/>
          </p:nvSpPr>
          <p:spPr>
            <a:xfrm>
              <a:off x="6361037" y="3262747"/>
              <a:ext cx="1660857" cy="64516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t" anchorCtr="0">
              <a:sp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a:lnSpc>
                  <a:spcPct val="100000"/>
                </a:lnSpc>
              </a:pPr>
              <a:r>
                <a:rPr lang="zh-CN" altLang="en-US" dirty="0">
                  <a:solidFill>
                    <a:schemeClr val="tx1"/>
                  </a:solidFill>
                  <a:latin typeface="思源宋体 CN" panose="02020400000000000000" pitchFamily="18" charset="-122"/>
                  <a:ea typeface="思源宋体 CN" panose="02020400000000000000" pitchFamily="18" charset="-122"/>
                  <a:cs typeface="+mn-ea"/>
                  <a:sym typeface="思源宋体 CN" panose="02020400000000000000" pitchFamily="18" charset="-122"/>
                </a:rPr>
                <a:t>（3）心理社会转变模式</a:t>
              </a:r>
              <a:endParaRPr lang="zh-CN" altLang="en-US" dirty="0">
                <a:solidFill>
                  <a:schemeClr val="tx1"/>
                </a:solidFill>
                <a:latin typeface="思源宋体 CN" panose="02020400000000000000" pitchFamily="18" charset="-122"/>
                <a:ea typeface="思源宋体 CN" panose="02020400000000000000" pitchFamily="18" charset="-122"/>
                <a:cs typeface="+mn-ea"/>
                <a:sym typeface="思源宋体 CN" panose="02020400000000000000" pitchFamily="18" charset="-122"/>
              </a:endParaRPr>
            </a:p>
          </p:txBody>
        </p:sp>
      </p:grpSp>
      <p:grpSp>
        <p:nvGrpSpPr>
          <p:cNvPr id="5" name="组合 4"/>
          <p:cNvGrpSpPr/>
          <p:nvPr/>
        </p:nvGrpSpPr>
        <p:grpSpPr>
          <a:xfrm>
            <a:off x="1299210" y="1496060"/>
            <a:ext cx="9279890" cy="4204335"/>
            <a:chOff x="-380758" y="1213367"/>
            <a:chExt cx="7281707" cy="4123571"/>
          </a:xfrm>
        </p:grpSpPr>
        <p:sp>
          <p:nvSpPr>
            <p:cNvPr id="6" name="矩形 5"/>
            <p:cNvSpPr/>
            <p:nvPr/>
          </p:nvSpPr>
          <p:spPr>
            <a:xfrm>
              <a:off x="-43430" y="1443803"/>
              <a:ext cx="6770981" cy="2443874"/>
            </a:xfrm>
            <a:prstGeom prst="rect">
              <a:avLst/>
            </a:prstGeom>
          </p:spPr>
          <p:txBody>
            <a:bodyPr wrap="square">
              <a:spAutoFit/>
            </a:bodyPr>
            <a:p>
              <a:pPr lvl="0" algn="l">
                <a:lnSpc>
                  <a:spcPct val="100000"/>
                </a:lnSpc>
                <a:spcBef>
                  <a:spcPts val="0"/>
                </a:spcBef>
                <a:buClrTx/>
                <a:buSzTx/>
                <a:buFontTx/>
              </a:pPr>
              <a:r>
                <a:rPr lang="zh-CN" altLang="en-US" sz="1800" b="1" dirty="0">
                  <a:solidFill>
                    <a:schemeClr val="accent1"/>
                  </a:solidFill>
                  <a:effectLst>
                    <a:outerShdw blurRad="38100" dist="25400" dir="5400000" algn="ctr" rotWithShape="0">
                      <a:srgbClr val="6E747A">
                        <a:alpha val="43000"/>
                      </a:srgbClr>
                    </a:outerShdw>
                  </a:effectLst>
                  <a:latin typeface="思源宋体 CN" panose="02020400000000000000" pitchFamily="18" charset="-122"/>
                  <a:ea typeface="思源宋体 CN" panose="02020400000000000000" pitchFamily="18" charset="-122"/>
                  <a:sym typeface="思源宋体 CN" panose="02020400000000000000" pitchFamily="18" charset="-122"/>
                </a:rPr>
                <a:t>（二）大学生心理危机干预的对象</a:t>
              </a:r>
              <a:endParaRPr lang="zh-CN" altLang="en-US" sz="1800" b="1" dirty="0">
                <a:solidFill>
                  <a:schemeClr val="accent1"/>
                </a:solidFill>
                <a:effectLst>
                  <a:outerShdw blurRad="38100" dist="25400" dir="5400000" algn="ctr" rotWithShape="0">
                    <a:srgbClr val="6E747A">
                      <a:alpha val="43000"/>
                    </a:srgbClr>
                  </a:outerShdw>
                </a:effectLst>
                <a:latin typeface="思源宋体 CN" panose="02020400000000000000" pitchFamily="18" charset="-122"/>
                <a:ea typeface="思源宋体 CN" panose="02020400000000000000" pitchFamily="18" charset="-122"/>
                <a:sym typeface="思源宋体 CN" panose="02020400000000000000" pitchFamily="18" charset="-122"/>
              </a:endParaRPr>
            </a:p>
            <a:p>
              <a:pPr lvl="0" algn="just">
                <a:lnSpc>
                  <a:spcPct val="150000"/>
                </a:lnSpc>
                <a:spcBef>
                  <a:spcPts val="0"/>
                </a:spcBef>
                <a:spcAft>
                  <a:spcPts val="0"/>
                </a:spcAft>
              </a:pPr>
              <a:r>
                <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rPr>
                <a:t>并不是所有的心理问题都构成心理危机，心理危机的干预对象主要是存在心理危机倾向与处于心理危机状态的学生。这些学生一般表现为情绪剧烈波动或认知、躯体、行为等方面有较大改变，且用平常解决问题的方法无法应对。</a:t>
              </a:r>
              <a:endPar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a:p>
              <a:pPr lvl="0" algn="just">
                <a:lnSpc>
                  <a:spcPct val="150000"/>
                </a:lnSpc>
                <a:spcBef>
                  <a:spcPts val="0"/>
                </a:spcBef>
                <a:spcAft>
                  <a:spcPts val="0"/>
                </a:spcAft>
              </a:pPr>
              <a:endPar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a:p>
              <a:pPr lvl="0" algn="l">
                <a:lnSpc>
                  <a:spcPct val="100000"/>
                </a:lnSpc>
                <a:spcBef>
                  <a:spcPts val="0"/>
                </a:spcBef>
                <a:buClrTx/>
                <a:buSzTx/>
                <a:buFontTx/>
              </a:pPr>
              <a:r>
                <a:rPr lang="zh-CN" altLang="en-US" sz="1800" b="1" dirty="0">
                  <a:solidFill>
                    <a:schemeClr val="accent1"/>
                  </a:solidFill>
                  <a:effectLst>
                    <a:outerShdw blurRad="38100" dist="25400" dir="5400000" algn="ctr" rotWithShape="0">
                      <a:srgbClr val="6E747A">
                        <a:alpha val="43000"/>
                      </a:srgbClr>
                    </a:outerShdw>
                  </a:effectLst>
                  <a:latin typeface="思源宋体 CN" panose="02020400000000000000" pitchFamily="18" charset="-122"/>
                  <a:ea typeface="思源宋体 CN" panose="02020400000000000000" pitchFamily="18" charset="-122"/>
                  <a:sym typeface="思源宋体 CN" panose="02020400000000000000" pitchFamily="18" charset="-122"/>
                </a:rPr>
                <a:t>（三）大学生心理危机干预的模式</a:t>
              </a:r>
              <a:endParaRPr lang="zh-CN" altLang="en-US" sz="1800" b="1" dirty="0">
                <a:solidFill>
                  <a:schemeClr val="accent1"/>
                </a:solidFill>
                <a:effectLst>
                  <a:outerShdw blurRad="38100" dist="25400" dir="5400000" algn="ctr" rotWithShape="0">
                    <a:srgbClr val="6E747A">
                      <a:alpha val="43000"/>
                    </a:srgbClr>
                  </a:outerShdw>
                </a:effectLst>
                <a:latin typeface="思源宋体 CN" panose="02020400000000000000" pitchFamily="18" charset="-122"/>
                <a:ea typeface="思源宋体 CN" panose="02020400000000000000" pitchFamily="18" charset="-122"/>
                <a:sym typeface="思源宋体 CN" panose="02020400000000000000" pitchFamily="18" charset="-122"/>
              </a:endParaRPr>
            </a:p>
            <a:p>
              <a:pPr lvl="0" algn="just">
                <a:lnSpc>
                  <a:spcPct val="150000"/>
                </a:lnSpc>
                <a:spcBef>
                  <a:spcPts val="0"/>
                </a:spcBef>
                <a:spcAft>
                  <a:spcPts val="0"/>
                </a:spcAft>
              </a:pPr>
              <a:r>
                <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rPr>
                <a:t>从心理学角度看，危机干预有平衡，认知和心理社会转变三种基本的模式。</a:t>
              </a:r>
              <a:endPar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7" name="ïSlíďê"/>
            <p:cNvSpPr/>
            <p:nvPr/>
          </p:nvSpPr>
          <p:spPr>
            <a:xfrm>
              <a:off x="-380758" y="1213367"/>
              <a:ext cx="7281707" cy="4123571"/>
            </a:xfrm>
            <a:prstGeom prst="roundRect">
              <a:avLst>
                <a:gd name="adj" fmla="val 22684"/>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grpSp>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arn(inVertical)">
                                      <p:cBhvr>
                                        <p:cTn id="7" dur="500"/>
                                        <p:tgtEl>
                                          <p:spTgt spid="5"/>
                                        </p:tgtEl>
                                      </p:cBhvr>
                                    </p:animEffect>
                                  </p:childTnLst>
                                </p:cTn>
                              </p:par>
                              <p:par>
                                <p:cTn id="8" presetID="42" presetClass="entr" presetSubtype="0" fill="hold"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fade">
                                      <p:cBhvr>
                                        <p:cTn id="10" dur="1000"/>
                                        <p:tgtEl>
                                          <p:spTgt spid="4"/>
                                        </p:tgtEl>
                                      </p:cBhvr>
                                    </p:animEffect>
                                    <p:anim calcmode="lin" valueType="num">
                                      <p:cBhvr>
                                        <p:cTn id="11" dur="1000" fill="hold"/>
                                        <p:tgtEl>
                                          <p:spTgt spid="4"/>
                                        </p:tgtEl>
                                        <p:attrNameLst>
                                          <p:attrName>ppt_x</p:attrName>
                                        </p:attrNameLst>
                                      </p:cBhvr>
                                      <p:tavLst>
                                        <p:tav tm="0">
                                          <p:val>
                                            <p:strVal val="#ppt_x"/>
                                          </p:val>
                                        </p:tav>
                                        <p:tav tm="100000">
                                          <p:val>
                                            <p:strVal val="#ppt_x"/>
                                          </p:val>
                                        </p:tav>
                                      </p:tavLst>
                                    </p:anim>
                                    <p:anim calcmode="lin" valueType="num">
                                      <p:cBhvr>
                                        <p:cTn id="12" dur="1000" fill="hold"/>
                                        <p:tgtEl>
                                          <p:spTgt spid="4"/>
                                        </p:tgtEl>
                                        <p:attrNameLst>
                                          <p:attrName>ppt_y</p:attrName>
                                        </p:attrNameLst>
                                      </p:cBhvr>
                                      <p:tavLst>
                                        <p:tav tm="0">
                                          <p:val>
                                            <p:strVal val="#ppt_y+.1"/>
                                          </p:val>
                                        </p:tav>
                                        <p:tav tm="100000">
                                          <p:val>
                                            <p:strVal val="#ppt_y"/>
                                          </p:val>
                                        </p:tav>
                                      </p:tavLst>
                                    </p:anim>
                                  </p:childTnLst>
                                </p:cTn>
                              </p:par>
                              <p:par>
                                <p:cTn id="13" presetID="42" presetClass="entr" presetSubtype="0" fill="hold" nodeType="withEffect">
                                  <p:stCondLst>
                                    <p:cond delay="0"/>
                                  </p:stCondLst>
                                  <p:childTnLst>
                                    <p:set>
                                      <p:cBhvr>
                                        <p:cTn id="14" dur="1" fill="hold">
                                          <p:stCondLst>
                                            <p:cond delay="0"/>
                                          </p:stCondLst>
                                        </p:cTn>
                                        <p:tgtEl>
                                          <p:spTgt spid="27"/>
                                        </p:tgtEl>
                                        <p:attrNameLst>
                                          <p:attrName>style.visibility</p:attrName>
                                        </p:attrNameLst>
                                      </p:cBhvr>
                                      <p:to>
                                        <p:strVal val="visible"/>
                                      </p:to>
                                    </p:set>
                                    <p:animEffect transition="in" filter="fade">
                                      <p:cBhvr>
                                        <p:cTn id="15" dur="1000"/>
                                        <p:tgtEl>
                                          <p:spTgt spid="27"/>
                                        </p:tgtEl>
                                      </p:cBhvr>
                                    </p:animEffect>
                                    <p:anim calcmode="lin" valueType="num">
                                      <p:cBhvr>
                                        <p:cTn id="16" dur="1000" fill="hold"/>
                                        <p:tgtEl>
                                          <p:spTgt spid="27"/>
                                        </p:tgtEl>
                                        <p:attrNameLst>
                                          <p:attrName>ppt_x</p:attrName>
                                        </p:attrNameLst>
                                      </p:cBhvr>
                                      <p:tavLst>
                                        <p:tav tm="0">
                                          <p:val>
                                            <p:strVal val="#ppt_x"/>
                                          </p:val>
                                        </p:tav>
                                        <p:tav tm="100000">
                                          <p:val>
                                            <p:strVal val="#ppt_x"/>
                                          </p:val>
                                        </p:tav>
                                      </p:tavLst>
                                    </p:anim>
                                    <p:anim calcmode="lin" valueType="num">
                                      <p:cBhvr>
                                        <p:cTn id="17" dur="1000" fill="hold"/>
                                        <p:tgtEl>
                                          <p:spTgt spid="27"/>
                                        </p:tgtEl>
                                        <p:attrNameLst>
                                          <p:attrName>ppt_y</p:attrName>
                                        </p:attrNameLst>
                                      </p:cBhvr>
                                      <p:tavLst>
                                        <p:tav tm="0">
                                          <p:val>
                                            <p:strVal val="#ppt_y+.1"/>
                                          </p:val>
                                        </p:tav>
                                        <p:tav tm="100000">
                                          <p:val>
                                            <p:strVal val="#ppt_y"/>
                                          </p:val>
                                        </p:tav>
                                      </p:tavLst>
                                    </p:anim>
                                  </p:childTnLst>
                                </p:cTn>
                              </p:par>
                              <p:par>
                                <p:cTn id="18" presetID="42" presetClass="entr" presetSubtype="0" fill="hold" nodeType="withEffect">
                                  <p:stCondLst>
                                    <p:cond delay="0"/>
                                  </p:stCondLst>
                                  <p:childTnLst>
                                    <p:set>
                                      <p:cBhvr>
                                        <p:cTn id="19" dur="1" fill="hold">
                                          <p:stCondLst>
                                            <p:cond delay="0"/>
                                          </p:stCondLst>
                                        </p:cTn>
                                        <p:tgtEl>
                                          <p:spTgt spid="35"/>
                                        </p:tgtEl>
                                        <p:attrNameLst>
                                          <p:attrName>style.visibility</p:attrName>
                                        </p:attrNameLst>
                                      </p:cBhvr>
                                      <p:to>
                                        <p:strVal val="visible"/>
                                      </p:to>
                                    </p:set>
                                    <p:animEffect transition="in" filter="fade">
                                      <p:cBhvr>
                                        <p:cTn id="20" dur="1000"/>
                                        <p:tgtEl>
                                          <p:spTgt spid="35"/>
                                        </p:tgtEl>
                                      </p:cBhvr>
                                    </p:animEffect>
                                    <p:anim calcmode="lin" valueType="num">
                                      <p:cBhvr>
                                        <p:cTn id="21" dur="1000" fill="hold"/>
                                        <p:tgtEl>
                                          <p:spTgt spid="35"/>
                                        </p:tgtEl>
                                        <p:attrNameLst>
                                          <p:attrName>ppt_x</p:attrName>
                                        </p:attrNameLst>
                                      </p:cBhvr>
                                      <p:tavLst>
                                        <p:tav tm="0">
                                          <p:val>
                                            <p:strVal val="#ppt_x"/>
                                          </p:val>
                                        </p:tav>
                                        <p:tav tm="100000">
                                          <p:val>
                                            <p:strVal val="#ppt_x"/>
                                          </p:val>
                                        </p:tav>
                                      </p:tavLst>
                                    </p:anim>
                                    <p:anim calcmode="lin" valueType="num">
                                      <p:cBhvr>
                                        <p:cTn id="22" dur="1000" fill="hold"/>
                                        <p:tgtEl>
                                          <p:spTgt spid="3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3" name="矩形 42"/>
          <p:cNvSpPr/>
          <p:nvPr/>
        </p:nvSpPr>
        <p:spPr>
          <a:xfrm>
            <a:off x="2800350" y="502285"/>
            <a:ext cx="7557770" cy="583565"/>
          </a:xfrm>
          <a:prstGeom prst="rect">
            <a:avLst/>
          </a:prstGeom>
        </p:spPr>
        <p:txBody>
          <a:bodyPr wrap="square">
            <a:spAutoFit/>
          </a:bodyPr>
          <a:p>
            <a:pPr algn="ctr"/>
            <a:r>
              <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rPr>
              <a:t>三、大学生心理危机干</a:t>
            </a:r>
            <a:endPar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grpSp>
        <p:nvGrpSpPr>
          <p:cNvPr id="30" name="组合 29"/>
          <p:cNvGrpSpPr/>
          <p:nvPr/>
        </p:nvGrpSpPr>
        <p:grpSpPr>
          <a:xfrm>
            <a:off x="2165446" y="3168422"/>
            <a:ext cx="1956435" cy="772795"/>
            <a:chOff x="6206701" y="3187817"/>
            <a:chExt cx="1956435" cy="773426"/>
          </a:xfrm>
        </p:grpSpPr>
        <p:sp>
          <p:nvSpPr>
            <p:cNvPr id="20" name="ïSlíďê"/>
            <p:cNvSpPr/>
            <p:nvPr/>
          </p:nvSpPr>
          <p:spPr>
            <a:xfrm>
              <a:off x="6206701" y="3187817"/>
              <a:ext cx="1956191" cy="773426"/>
            </a:xfrm>
            <a:prstGeom prst="roundRect">
              <a:avLst>
                <a:gd name="adj" fmla="val 50000"/>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31" name="îšḷiḋè"/>
            <p:cNvSpPr/>
            <p:nvPr/>
          </p:nvSpPr>
          <p:spPr>
            <a:xfrm>
              <a:off x="6329891" y="3260613"/>
              <a:ext cx="1833245" cy="3686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t" anchorCtr="0">
              <a:sp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a:lnSpc>
                  <a:spcPct val="100000"/>
                </a:lnSpc>
              </a:pPr>
              <a:r>
                <a:rPr lang="zh-CN" altLang="en-US" dirty="0">
                  <a:solidFill>
                    <a:schemeClr val="tx1"/>
                  </a:solidFill>
                  <a:latin typeface="思源宋体 CN" panose="02020400000000000000" pitchFamily="18" charset="-122"/>
                  <a:ea typeface="思源宋体 CN" panose="02020400000000000000" pitchFamily="18" charset="-122"/>
                  <a:cs typeface="+mn-ea"/>
                  <a:sym typeface="思源宋体 CN" panose="02020400000000000000" pitchFamily="18" charset="-122"/>
                </a:rPr>
                <a:t>1. 确定问题</a:t>
              </a:r>
              <a:endParaRPr lang="zh-CN" altLang="en-US" dirty="0">
                <a:solidFill>
                  <a:schemeClr val="tx1"/>
                </a:solidFill>
                <a:latin typeface="思源宋体 CN" panose="02020400000000000000" pitchFamily="18" charset="-122"/>
                <a:ea typeface="思源宋体 CN" panose="02020400000000000000" pitchFamily="18" charset="-122"/>
                <a:cs typeface="+mn-ea"/>
                <a:sym typeface="思源宋体 CN" panose="02020400000000000000" pitchFamily="18" charset="-122"/>
              </a:endParaRPr>
            </a:p>
          </p:txBody>
        </p:sp>
      </p:grpSp>
      <p:grpSp>
        <p:nvGrpSpPr>
          <p:cNvPr id="2" name="组合 1"/>
          <p:cNvGrpSpPr/>
          <p:nvPr/>
        </p:nvGrpSpPr>
        <p:grpSpPr>
          <a:xfrm>
            <a:off x="2181956" y="4530501"/>
            <a:ext cx="1956191" cy="773426"/>
            <a:chOff x="6206701" y="3187817"/>
            <a:chExt cx="1956191" cy="773426"/>
          </a:xfrm>
        </p:grpSpPr>
        <p:sp>
          <p:nvSpPr>
            <p:cNvPr id="3" name="ïSlíďê"/>
            <p:cNvSpPr/>
            <p:nvPr/>
          </p:nvSpPr>
          <p:spPr>
            <a:xfrm>
              <a:off x="6206701" y="3187817"/>
              <a:ext cx="1956191" cy="773426"/>
            </a:xfrm>
            <a:prstGeom prst="roundRect">
              <a:avLst>
                <a:gd name="adj" fmla="val 50000"/>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8" name="îšḷiḋè"/>
            <p:cNvSpPr/>
            <p:nvPr/>
          </p:nvSpPr>
          <p:spPr>
            <a:xfrm>
              <a:off x="6418156" y="3262112"/>
              <a:ext cx="1623695" cy="3683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t" anchorCtr="0">
              <a:sp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a:lnSpc>
                  <a:spcPct val="100000"/>
                </a:lnSpc>
              </a:pPr>
              <a:r>
                <a:rPr lang="en-US" altLang="zh-CN" dirty="0">
                  <a:solidFill>
                    <a:schemeClr val="tx1"/>
                  </a:solidFill>
                  <a:latin typeface="思源宋体 CN" panose="02020400000000000000" pitchFamily="18" charset="-122"/>
                  <a:ea typeface="思源宋体 CN" panose="02020400000000000000" pitchFamily="18" charset="-122"/>
                  <a:cs typeface="+mn-ea"/>
                  <a:sym typeface="思源宋体 CN" panose="02020400000000000000" pitchFamily="18" charset="-122"/>
                </a:rPr>
                <a:t>6. </a:t>
              </a:r>
              <a:r>
                <a:rPr lang="zh-CN" altLang="en-US" dirty="0">
                  <a:solidFill>
                    <a:schemeClr val="tx1"/>
                  </a:solidFill>
                  <a:latin typeface="思源宋体 CN" panose="02020400000000000000" pitchFamily="18" charset="-122"/>
                  <a:ea typeface="思源宋体 CN" panose="02020400000000000000" pitchFamily="18" charset="-122"/>
                  <a:cs typeface="+mn-ea"/>
                  <a:sym typeface="思源宋体 CN" panose="02020400000000000000" pitchFamily="18" charset="-122"/>
                </a:rPr>
                <a:t>获得承诺</a:t>
              </a:r>
              <a:endParaRPr lang="zh-CN" altLang="en-US" dirty="0">
                <a:solidFill>
                  <a:schemeClr val="tx1"/>
                </a:solidFill>
                <a:latin typeface="思源宋体 CN" panose="02020400000000000000" pitchFamily="18" charset="-122"/>
                <a:ea typeface="思源宋体 CN" panose="02020400000000000000" pitchFamily="18" charset="-122"/>
                <a:cs typeface="+mn-ea"/>
                <a:sym typeface="思源宋体 CN" panose="02020400000000000000" pitchFamily="18" charset="-122"/>
              </a:endParaRPr>
            </a:p>
          </p:txBody>
        </p:sp>
      </p:grpSp>
      <p:grpSp>
        <p:nvGrpSpPr>
          <p:cNvPr id="9" name="组合 8"/>
          <p:cNvGrpSpPr/>
          <p:nvPr/>
        </p:nvGrpSpPr>
        <p:grpSpPr>
          <a:xfrm>
            <a:off x="4953487" y="3167787"/>
            <a:ext cx="1955800" cy="772795"/>
            <a:chOff x="6206701" y="3187817"/>
            <a:chExt cx="1956191" cy="773426"/>
          </a:xfrm>
        </p:grpSpPr>
        <p:sp>
          <p:nvSpPr>
            <p:cNvPr id="10" name="ïSlíďê"/>
            <p:cNvSpPr/>
            <p:nvPr/>
          </p:nvSpPr>
          <p:spPr>
            <a:xfrm>
              <a:off x="6206701" y="3187817"/>
              <a:ext cx="1956191" cy="773426"/>
            </a:xfrm>
            <a:prstGeom prst="roundRect">
              <a:avLst>
                <a:gd name="adj" fmla="val 50000"/>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12" name="îšḷiḋè"/>
            <p:cNvSpPr/>
            <p:nvPr/>
          </p:nvSpPr>
          <p:spPr>
            <a:xfrm>
              <a:off x="6419469" y="3261537"/>
              <a:ext cx="1585912" cy="64568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t" anchorCtr="0">
              <a:sp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a:lnSpc>
                  <a:spcPct val="100000"/>
                </a:lnSpc>
              </a:pPr>
              <a:r>
                <a:rPr lang="zh-CN" altLang="en-US" dirty="0">
                  <a:solidFill>
                    <a:schemeClr val="tx1"/>
                  </a:solidFill>
                  <a:latin typeface="思源宋体 CN" panose="02020400000000000000" pitchFamily="18" charset="-122"/>
                  <a:ea typeface="思源宋体 CN" panose="02020400000000000000" pitchFamily="18" charset="-122"/>
                  <a:cs typeface="+mn-ea"/>
                  <a:sym typeface="思源宋体 CN" panose="02020400000000000000" pitchFamily="18" charset="-122"/>
                </a:rPr>
                <a:t>2. 保证求助者安全</a:t>
              </a:r>
              <a:endParaRPr lang="zh-CN" altLang="en-US" dirty="0">
                <a:solidFill>
                  <a:schemeClr val="tx1"/>
                </a:solidFill>
                <a:latin typeface="思源宋体 CN" panose="02020400000000000000" pitchFamily="18" charset="-122"/>
                <a:ea typeface="思源宋体 CN" panose="02020400000000000000" pitchFamily="18" charset="-122"/>
                <a:cs typeface="+mn-ea"/>
                <a:sym typeface="思源宋体 CN" panose="02020400000000000000" pitchFamily="18" charset="-122"/>
              </a:endParaRPr>
            </a:p>
          </p:txBody>
        </p:sp>
      </p:grpSp>
      <p:grpSp>
        <p:nvGrpSpPr>
          <p:cNvPr id="13" name="组合 12"/>
          <p:cNvGrpSpPr/>
          <p:nvPr/>
        </p:nvGrpSpPr>
        <p:grpSpPr>
          <a:xfrm>
            <a:off x="4940787" y="4530501"/>
            <a:ext cx="1955800" cy="773426"/>
            <a:chOff x="6206701" y="3187817"/>
            <a:chExt cx="1956191" cy="773426"/>
          </a:xfrm>
        </p:grpSpPr>
        <p:sp>
          <p:nvSpPr>
            <p:cNvPr id="14" name="ïSlíďê"/>
            <p:cNvSpPr/>
            <p:nvPr/>
          </p:nvSpPr>
          <p:spPr>
            <a:xfrm>
              <a:off x="6206701" y="3187817"/>
              <a:ext cx="1956191" cy="773426"/>
            </a:xfrm>
            <a:prstGeom prst="roundRect">
              <a:avLst>
                <a:gd name="adj" fmla="val 50000"/>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16" name="îšḷiḋè"/>
            <p:cNvSpPr/>
            <p:nvPr/>
          </p:nvSpPr>
          <p:spPr>
            <a:xfrm>
              <a:off x="6343888" y="3262112"/>
              <a:ext cx="1744694" cy="64516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t" anchorCtr="0">
              <a:sp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a:lnSpc>
                  <a:spcPct val="100000"/>
                </a:lnSpc>
              </a:pPr>
              <a:r>
                <a:rPr lang="zh-CN" altLang="en-US" dirty="0">
                  <a:solidFill>
                    <a:schemeClr val="tx1"/>
                  </a:solidFill>
                  <a:latin typeface="思源宋体 CN" panose="02020400000000000000" pitchFamily="18" charset="-122"/>
                  <a:ea typeface="思源宋体 CN" panose="02020400000000000000" pitchFamily="18" charset="-122"/>
                  <a:cs typeface="+mn-ea"/>
                  <a:sym typeface="思源宋体 CN" panose="02020400000000000000" pitchFamily="18" charset="-122"/>
                </a:rPr>
                <a:t>5. 制订具体计划</a:t>
              </a:r>
              <a:endParaRPr lang="zh-CN" altLang="en-US" dirty="0">
                <a:solidFill>
                  <a:schemeClr val="tx1"/>
                </a:solidFill>
                <a:latin typeface="思源宋体 CN" panose="02020400000000000000" pitchFamily="18" charset="-122"/>
                <a:ea typeface="思源宋体 CN" panose="02020400000000000000" pitchFamily="18" charset="-122"/>
                <a:cs typeface="+mn-ea"/>
                <a:sym typeface="思源宋体 CN" panose="02020400000000000000" pitchFamily="18" charset="-122"/>
              </a:endParaRPr>
            </a:p>
          </p:txBody>
        </p:sp>
      </p:grpSp>
      <p:grpSp>
        <p:nvGrpSpPr>
          <p:cNvPr id="17" name="组合 16"/>
          <p:cNvGrpSpPr/>
          <p:nvPr/>
        </p:nvGrpSpPr>
        <p:grpSpPr>
          <a:xfrm>
            <a:off x="7741137" y="3166521"/>
            <a:ext cx="1955800" cy="773426"/>
            <a:chOff x="6206701" y="3187817"/>
            <a:chExt cx="1956191" cy="773426"/>
          </a:xfrm>
        </p:grpSpPr>
        <p:sp>
          <p:nvSpPr>
            <p:cNvPr id="18" name="ïSlíďê"/>
            <p:cNvSpPr/>
            <p:nvPr/>
          </p:nvSpPr>
          <p:spPr>
            <a:xfrm>
              <a:off x="6206701" y="3187817"/>
              <a:ext cx="1956191" cy="773426"/>
            </a:xfrm>
            <a:prstGeom prst="roundRect">
              <a:avLst>
                <a:gd name="adj" fmla="val 50000"/>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21" name="îšḷiḋè"/>
            <p:cNvSpPr/>
            <p:nvPr/>
          </p:nvSpPr>
          <p:spPr>
            <a:xfrm>
              <a:off x="6361037" y="3262747"/>
              <a:ext cx="1660857" cy="3683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t" anchorCtr="0">
              <a:sp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a:lnSpc>
                  <a:spcPct val="100000"/>
                </a:lnSpc>
              </a:pPr>
              <a:r>
                <a:rPr lang="zh-CN" altLang="en-US" dirty="0">
                  <a:solidFill>
                    <a:schemeClr val="tx1"/>
                  </a:solidFill>
                  <a:latin typeface="思源宋体 CN" panose="02020400000000000000" pitchFamily="18" charset="-122"/>
                  <a:ea typeface="思源宋体 CN" panose="02020400000000000000" pitchFamily="18" charset="-122"/>
                  <a:cs typeface="+mn-ea"/>
                  <a:sym typeface="思源宋体 CN" panose="02020400000000000000" pitchFamily="18" charset="-122"/>
                </a:rPr>
                <a:t>3. 提供支持</a:t>
              </a:r>
              <a:endParaRPr lang="zh-CN" altLang="en-US" dirty="0">
                <a:solidFill>
                  <a:schemeClr val="tx1"/>
                </a:solidFill>
                <a:latin typeface="思源宋体 CN" panose="02020400000000000000" pitchFamily="18" charset="-122"/>
                <a:ea typeface="思源宋体 CN" panose="02020400000000000000" pitchFamily="18" charset="-122"/>
                <a:cs typeface="+mn-ea"/>
                <a:sym typeface="思源宋体 CN" panose="02020400000000000000" pitchFamily="18" charset="-122"/>
              </a:endParaRPr>
            </a:p>
          </p:txBody>
        </p:sp>
      </p:grpSp>
      <p:grpSp>
        <p:nvGrpSpPr>
          <p:cNvPr id="22" name="组合 21"/>
          <p:cNvGrpSpPr/>
          <p:nvPr/>
        </p:nvGrpSpPr>
        <p:grpSpPr>
          <a:xfrm>
            <a:off x="7699227" y="4530501"/>
            <a:ext cx="1955800" cy="773426"/>
            <a:chOff x="6206701" y="3187817"/>
            <a:chExt cx="1956191" cy="773426"/>
          </a:xfrm>
        </p:grpSpPr>
        <p:sp>
          <p:nvSpPr>
            <p:cNvPr id="23" name="ïSlíďê"/>
            <p:cNvSpPr/>
            <p:nvPr/>
          </p:nvSpPr>
          <p:spPr>
            <a:xfrm>
              <a:off x="6206701" y="3187817"/>
              <a:ext cx="1956191" cy="773426"/>
            </a:xfrm>
            <a:prstGeom prst="roundRect">
              <a:avLst>
                <a:gd name="adj" fmla="val 50000"/>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26" name="îšḷiḋè"/>
            <p:cNvSpPr/>
            <p:nvPr/>
          </p:nvSpPr>
          <p:spPr>
            <a:xfrm>
              <a:off x="6390888" y="3321167"/>
              <a:ext cx="1603696" cy="49847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t" anchorCtr="0">
              <a:no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indent="0" algn="ctr" fontAlgn="auto">
                <a:lnSpc>
                  <a:spcPct val="100000"/>
                </a:lnSpc>
                <a:buClrTx/>
                <a:buSzTx/>
                <a:buFontTx/>
              </a:pPr>
              <a:r>
                <a:rPr lang="zh-CN" altLang="en-US" dirty="0">
                  <a:solidFill>
                    <a:schemeClr val="tx1"/>
                  </a:solidFill>
                  <a:latin typeface="思源宋体 CN" panose="02020400000000000000" pitchFamily="18" charset="-122"/>
                  <a:ea typeface="思源宋体 CN" panose="02020400000000000000" pitchFamily="18" charset="-122"/>
                  <a:cs typeface="+mn-ea"/>
                  <a:sym typeface="思源宋体 CN" panose="02020400000000000000" pitchFamily="18" charset="-122"/>
                </a:rPr>
                <a:t>4. 提供应对方式</a:t>
              </a:r>
              <a:endParaRPr lang="zh-CN" altLang="en-US" dirty="0">
                <a:solidFill>
                  <a:schemeClr val="tx1"/>
                </a:solidFill>
                <a:latin typeface="思源宋体 CN" panose="02020400000000000000" pitchFamily="18" charset="-122"/>
                <a:ea typeface="思源宋体 CN" panose="02020400000000000000" pitchFamily="18" charset="-122"/>
                <a:cs typeface="+mn-ea"/>
                <a:sym typeface="思源宋体 CN" panose="02020400000000000000" pitchFamily="18" charset="-122"/>
              </a:endParaRPr>
            </a:p>
          </p:txBody>
        </p:sp>
      </p:grpSp>
      <p:sp>
        <p:nvSpPr>
          <p:cNvPr id="4" name="右箭头 3"/>
          <p:cNvSpPr/>
          <p:nvPr/>
        </p:nvSpPr>
        <p:spPr>
          <a:xfrm>
            <a:off x="4302760" y="3392805"/>
            <a:ext cx="514985" cy="273050"/>
          </a:xfrm>
          <a:prstGeom prst="rightArrow">
            <a:avLst/>
          </a:prstGeom>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a:p>
        </p:txBody>
      </p:sp>
      <p:sp>
        <p:nvSpPr>
          <p:cNvPr id="11" name="右箭头 10"/>
          <p:cNvSpPr/>
          <p:nvPr/>
        </p:nvSpPr>
        <p:spPr>
          <a:xfrm>
            <a:off x="7045325" y="3457575"/>
            <a:ext cx="514985" cy="273050"/>
          </a:xfrm>
          <a:prstGeom prst="rightArrow">
            <a:avLst/>
          </a:prstGeom>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a:p>
        </p:txBody>
      </p:sp>
      <p:sp>
        <p:nvSpPr>
          <p:cNvPr id="15" name="左箭头 14"/>
          <p:cNvSpPr/>
          <p:nvPr/>
        </p:nvSpPr>
        <p:spPr>
          <a:xfrm>
            <a:off x="7059930" y="4827270"/>
            <a:ext cx="485140" cy="292735"/>
          </a:xfrm>
          <a:prstGeom prst="leftArrow">
            <a:avLst/>
          </a:prstGeom>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a:p>
        </p:txBody>
      </p:sp>
      <p:sp>
        <p:nvSpPr>
          <p:cNvPr id="19" name="左箭头 18"/>
          <p:cNvSpPr/>
          <p:nvPr/>
        </p:nvSpPr>
        <p:spPr>
          <a:xfrm>
            <a:off x="4282440" y="4827270"/>
            <a:ext cx="555625" cy="302895"/>
          </a:xfrm>
          <a:prstGeom prst="leftArrow">
            <a:avLst/>
          </a:prstGeom>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a:p>
        </p:txBody>
      </p:sp>
      <p:sp>
        <p:nvSpPr>
          <p:cNvPr id="24" name="右弧形箭头 23"/>
          <p:cNvSpPr/>
          <p:nvPr/>
        </p:nvSpPr>
        <p:spPr>
          <a:xfrm>
            <a:off x="9655175" y="3816985"/>
            <a:ext cx="495300" cy="788035"/>
          </a:xfrm>
          <a:prstGeom prst="curvedLeftArrow">
            <a:avLst/>
          </a:prstGeom>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a:solidFill>
                <a:schemeClr val="tx1"/>
              </a:solidFill>
            </a:endParaRPr>
          </a:p>
        </p:txBody>
      </p:sp>
      <p:sp>
        <p:nvSpPr>
          <p:cNvPr id="6" name="矩形 5"/>
          <p:cNvSpPr/>
          <p:nvPr/>
        </p:nvSpPr>
        <p:spPr>
          <a:xfrm>
            <a:off x="1721485" y="2041525"/>
            <a:ext cx="8636635" cy="506730"/>
          </a:xfrm>
          <a:prstGeom prst="rect">
            <a:avLst/>
          </a:prstGeom>
        </p:spPr>
        <p:txBody>
          <a:bodyPr wrap="square">
            <a:spAutoFit/>
          </a:bodyPr>
          <a:p>
            <a:pPr lvl="0" algn="just">
              <a:lnSpc>
                <a:spcPct val="150000"/>
              </a:lnSpc>
              <a:spcBef>
                <a:spcPts val="0"/>
              </a:spcBef>
              <a:spcAft>
                <a:spcPts val="0"/>
              </a:spcAft>
            </a:pPr>
            <a:r>
              <a:rPr lang="zh-CN" altLang="en-US" b="1" dirty="0">
                <a:ln/>
                <a:solidFill>
                  <a:schemeClr val="accent1"/>
                </a:solidFill>
                <a:effectLst>
                  <a:outerShdw blurRad="38100" dist="25400" dir="5400000" algn="ctr" rotWithShape="0">
                    <a:srgbClr val="6E747A">
                      <a:alpha val="43000"/>
                    </a:srgbClr>
                  </a:outerShdw>
                </a:effectLst>
                <a:latin typeface="思源宋体 CN" panose="02020400000000000000" pitchFamily="18" charset="-122"/>
                <a:ea typeface="思源宋体 CN" panose="02020400000000000000" pitchFamily="18" charset="-122"/>
                <a:sym typeface="思源宋体 CN" panose="02020400000000000000" pitchFamily="18" charset="-122"/>
              </a:rPr>
              <a:t>（四）大学生心理危机干预的步骤</a:t>
            </a:r>
            <a:endParaRPr lang="zh-CN" altLang="en-US" b="1" dirty="0">
              <a:ln/>
              <a:solidFill>
                <a:schemeClr val="accent1"/>
              </a:solidFill>
              <a:effectLst>
                <a:outerShdw blurRad="38100" dist="25400" dir="5400000" algn="ctr" rotWithShape="0">
                  <a:srgbClr val="6E747A">
                    <a:alpha val="43000"/>
                  </a:srgbClr>
                </a:outerShdw>
              </a:effectLst>
              <a:latin typeface="思源宋体 CN" panose="02020400000000000000" pitchFamily="18" charset="-122"/>
              <a:ea typeface="思源宋体 CN" panose="02020400000000000000" pitchFamily="18" charset="-122"/>
              <a:sym typeface="思源宋体 CN" panose="02020400000000000000" pitchFamily="18"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fade">
                                      <p:cBhvr>
                                        <p:cTn id="7" dur="1000"/>
                                        <p:tgtEl>
                                          <p:spTgt spid="30"/>
                                        </p:tgtEl>
                                      </p:cBhvr>
                                    </p:animEffect>
                                    <p:anim calcmode="lin" valueType="num">
                                      <p:cBhvr>
                                        <p:cTn id="8" dur="1000" fill="hold"/>
                                        <p:tgtEl>
                                          <p:spTgt spid="30"/>
                                        </p:tgtEl>
                                        <p:attrNameLst>
                                          <p:attrName>ppt_x</p:attrName>
                                        </p:attrNameLst>
                                      </p:cBhvr>
                                      <p:tavLst>
                                        <p:tav tm="0">
                                          <p:val>
                                            <p:strVal val="#ppt_x"/>
                                          </p:val>
                                        </p:tav>
                                        <p:tav tm="100000">
                                          <p:val>
                                            <p:strVal val="#ppt_x"/>
                                          </p:val>
                                        </p:tav>
                                      </p:tavLst>
                                    </p:anim>
                                    <p:anim calcmode="lin" valueType="num">
                                      <p:cBhvr>
                                        <p:cTn id="9" dur="1000" fill="hold"/>
                                        <p:tgtEl>
                                          <p:spTgt spid="30"/>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1000"/>
                                        <p:tgtEl>
                                          <p:spTgt spid="2"/>
                                        </p:tgtEl>
                                      </p:cBhvr>
                                    </p:animEffect>
                                    <p:anim calcmode="lin" valueType="num">
                                      <p:cBhvr>
                                        <p:cTn id="13" dur="1000" fill="hold"/>
                                        <p:tgtEl>
                                          <p:spTgt spid="2"/>
                                        </p:tgtEl>
                                        <p:attrNameLst>
                                          <p:attrName>ppt_x</p:attrName>
                                        </p:attrNameLst>
                                      </p:cBhvr>
                                      <p:tavLst>
                                        <p:tav tm="0">
                                          <p:val>
                                            <p:strVal val="#ppt_x"/>
                                          </p:val>
                                        </p:tav>
                                        <p:tav tm="100000">
                                          <p:val>
                                            <p:strVal val="#ppt_x"/>
                                          </p:val>
                                        </p:tav>
                                      </p:tavLst>
                                    </p:anim>
                                    <p:anim calcmode="lin" valueType="num">
                                      <p:cBhvr>
                                        <p:cTn id="14" dur="1000" fill="hold"/>
                                        <p:tgtEl>
                                          <p:spTgt spid="2"/>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fade">
                                      <p:cBhvr>
                                        <p:cTn id="17" dur="1000"/>
                                        <p:tgtEl>
                                          <p:spTgt spid="9"/>
                                        </p:tgtEl>
                                      </p:cBhvr>
                                    </p:animEffect>
                                    <p:anim calcmode="lin" valueType="num">
                                      <p:cBhvr>
                                        <p:cTn id="18" dur="1000" fill="hold"/>
                                        <p:tgtEl>
                                          <p:spTgt spid="9"/>
                                        </p:tgtEl>
                                        <p:attrNameLst>
                                          <p:attrName>ppt_x</p:attrName>
                                        </p:attrNameLst>
                                      </p:cBhvr>
                                      <p:tavLst>
                                        <p:tav tm="0">
                                          <p:val>
                                            <p:strVal val="#ppt_x"/>
                                          </p:val>
                                        </p:tav>
                                        <p:tav tm="100000">
                                          <p:val>
                                            <p:strVal val="#ppt_x"/>
                                          </p:val>
                                        </p:tav>
                                      </p:tavLst>
                                    </p:anim>
                                    <p:anim calcmode="lin" valueType="num">
                                      <p:cBhvr>
                                        <p:cTn id="19" dur="1000" fill="hold"/>
                                        <p:tgtEl>
                                          <p:spTgt spid="9"/>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13"/>
                                        </p:tgtEl>
                                        <p:attrNameLst>
                                          <p:attrName>style.visibility</p:attrName>
                                        </p:attrNameLst>
                                      </p:cBhvr>
                                      <p:to>
                                        <p:strVal val="visible"/>
                                      </p:to>
                                    </p:set>
                                    <p:animEffect transition="in" filter="fade">
                                      <p:cBhvr>
                                        <p:cTn id="22" dur="1000"/>
                                        <p:tgtEl>
                                          <p:spTgt spid="13"/>
                                        </p:tgtEl>
                                      </p:cBhvr>
                                    </p:animEffect>
                                    <p:anim calcmode="lin" valueType="num">
                                      <p:cBhvr>
                                        <p:cTn id="23" dur="1000" fill="hold"/>
                                        <p:tgtEl>
                                          <p:spTgt spid="13"/>
                                        </p:tgtEl>
                                        <p:attrNameLst>
                                          <p:attrName>ppt_x</p:attrName>
                                        </p:attrNameLst>
                                      </p:cBhvr>
                                      <p:tavLst>
                                        <p:tav tm="0">
                                          <p:val>
                                            <p:strVal val="#ppt_x"/>
                                          </p:val>
                                        </p:tav>
                                        <p:tav tm="100000">
                                          <p:val>
                                            <p:strVal val="#ppt_x"/>
                                          </p:val>
                                        </p:tav>
                                      </p:tavLst>
                                    </p:anim>
                                    <p:anim calcmode="lin" valueType="num">
                                      <p:cBhvr>
                                        <p:cTn id="24" dur="1000" fill="hold"/>
                                        <p:tgtEl>
                                          <p:spTgt spid="13"/>
                                        </p:tgtEl>
                                        <p:attrNameLst>
                                          <p:attrName>ppt_y</p:attrName>
                                        </p:attrNameLst>
                                      </p:cBhvr>
                                      <p:tavLst>
                                        <p:tav tm="0">
                                          <p:val>
                                            <p:strVal val="#ppt_y+.1"/>
                                          </p:val>
                                        </p:tav>
                                        <p:tav tm="100000">
                                          <p:val>
                                            <p:strVal val="#ppt_y"/>
                                          </p:val>
                                        </p:tav>
                                      </p:tavLst>
                                    </p:anim>
                                  </p:childTnLst>
                                </p:cTn>
                              </p:par>
                              <p:par>
                                <p:cTn id="25" presetID="42" presetClass="entr" presetSubtype="0" fill="hold" nodeType="withEffect">
                                  <p:stCondLst>
                                    <p:cond delay="0"/>
                                  </p:stCondLst>
                                  <p:childTnLst>
                                    <p:set>
                                      <p:cBhvr>
                                        <p:cTn id="26" dur="1" fill="hold">
                                          <p:stCondLst>
                                            <p:cond delay="0"/>
                                          </p:stCondLst>
                                        </p:cTn>
                                        <p:tgtEl>
                                          <p:spTgt spid="17"/>
                                        </p:tgtEl>
                                        <p:attrNameLst>
                                          <p:attrName>style.visibility</p:attrName>
                                        </p:attrNameLst>
                                      </p:cBhvr>
                                      <p:to>
                                        <p:strVal val="visible"/>
                                      </p:to>
                                    </p:set>
                                    <p:animEffect transition="in" filter="fade">
                                      <p:cBhvr>
                                        <p:cTn id="27" dur="1000"/>
                                        <p:tgtEl>
                                          <p:spTgt spid="17"/>
                                        </p:tgtEl>
                                      </p:cBhvr>
                                    </p:animEffect>
                                    <p:anim calcmode="lin" valueType="num">
                                      <p:cBhvr>
                                        <p:cTn id="28" dur="1000" fill="hold"/>
                                        <p:tgtEl>
                                          <p:spTgt spid="17"/>
                                        </p:tgtEl>
                                        <p:attrNameLst>
                                          <p:attrName>ppt_x</p:attrName>
                                        </p:attrNameLst>
                                      </p:cBhvr>
                                      <p:tavLst>
                                        <p:tav tm="0">
                                          <p:val>
                                            <p:strVal val="#ppt_x"/>
                                          </p:val>
                                        </p:tav>
                                        <p:tav tm="100000">
                                          <p:val>
                                            <p:strVal val="#ppt_x"/>
                                          </p:val>
                                        </p:tav>
                                      </p:tavLst>
                                    </p:anim>
                                    <p:anim calcmode="lin" valueType="num">
                                      <p:cBhvr>
                                        <p:cTn id="29" dur="1000" fill="hold"/>
                                        <p:tgtEl>
                                          <p:spTgt spid="17"/>
                                        </p:tgtEl>
                                        <p:attrNameLst>
                                          <p:attrName>ppt_y</p:attrName>
                                        </p:attrNameLst>
                                      </p:cBhvr>
                                      <p:tavLst>
                                        <p:tav tm="0">
                                          <p:val>
                                            <p:strVal val="#ppt_y+.1"/>
                                          </p:val>
                                        </p:tav>
                                        <p:tav tm="100000">
                                          <p:val>
                                            <p:strVal val="#ppt_y"/>
                                          </p:val>
                                        </p:tav>
                                      </p:tavLst>
                                    </p:anim>
                                  </p:childTnLst>
                                </p:cTn>
                              </p:par>
                              <p:par>
                                <p:cTn id="30" presetID="42" presetClass="entr" presetSubtype="0" fill="hold" nodeType="withEffect">
                                  <p:stCondLst>
                                    <p:cond delay="0"/>
                                  </p:stCondLst>
                                  <p:childTnLst>
                                    <p:set>
                                      <p:cBhvr>
                                        <p:cTn id="31" dur="1" fill="hold">
                                          <p:stCondLst>
                                            <p:cond delay="0"/>
                                          </p:stCondLst>
                                        </p:cTn>
                                        <p:tgtEl>
                                          <p:spTgt spid="22"/>
                                        </p:tgtEl>
                                        <p:attrNameLst>
                                          <p:attrName>style.visibility</p:attrName>
                                        </p:attrNameLst>
                                      </p:cBhvr>
                                      <p:to>
                                        <p:strVal val="visible"/>
                                      </p:to>
                                    </p:set>
                                    <p:animEffect transition="in" filter="fade">
                                      <p:cBhvr>
                                        <p:cTn id="32" dur="1000"/>
                                        <p:tgtEl>
                                          <p:spTgt spid="22"/>
                                        </p:tgtEl>
                                      </p:cBhvr>
                                    </p:animEffect>
                                    <p:anim calcmode="lin" valueType="num">
                                      <p:cBhvr>
                                        <p:cTn id="33" dur="1000" fill="hold"/>
                                        <p:tgtEl>
                                          <p:spTgt spid="22"/>
                                        </p:tgtEl>
                                        <p:attrNameLst>
                                          <p:attrName>ppt_x</p:attrName>
                                        </p:attrNameLst>
                                      </p:cBhvr>
                                      <p:tavLst>
                                        <p:tav tm="0">
                                          <p:val>
                                            <p:strVal val="#ppt_x"/>
                                          </p:val>
                                        </p:tav>
                                        <p:tav tm="100000">
                                          <p:val>
                                            <p:strVal val="#ppt_x"/>
                                          </p:val>
                                        </p:tav>
                                      </p:tavLst>
                                    </p:anim>
                                    <p:anim calcmode="lin" valueType="num">
                                      <p:cBhvr>
                                        <p:cTn id="34" dur="1000" fill="hold"/>
                                        <p:tgtEl>
                                          <p:spTgt spid="2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3" name="矩形 42"/>
          <p:cNvSpPr/>
          <p:nvPr/>
        </p:nvSpPr>
        <p:spPr>
          <a:xfrm>
            <a:off x="2800350" y="502285"/>
            <a:ext cx="7557770" cy="583565"/>
          </a:xfrm>
          <a:prstGeom prst="rect">
            <a:avLst/>
          </a:prstGeom>
        </p:spPr>
        <p:txBody>
          <a:bodyPr wrap="square">
            <a:spAutoFit/>
          </a:bodyPr>
          <a:p>
            <a:pPr algn="ctr"/>
            <a:r>
              <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rPr>
              <a:t>四、大学生面对危机时的自我调整</a:t>
            </a:r>
            <a:endPar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grpSp>
        <p:nvGrpSpPr>
          <p:cNvPr id="5" name="组合 4"/>
          <p:cNvGrpSpPr/>
          <p:nvPr/>
        </p:nvGrpSpPr>
        <p:grpSpPr>
          <a:xfrm>
            <a:off x="1299210" y="1496060"/>
            <a:ext cx="9279890" cy="4204335"/>
            <a:chOff x="-380758" y="1213367"/>
            <a:chExt cx="7281707" cy="4123571"/>
          </a:xfrm>
        </p:grpSpPr>
        <p:sp>
          <p:nvSpPr>
            <p:cNvPr id="6" name="矩形 5"/>
            <p:cNvSpPr/>
            <p:nvPr/>
          </p:nvSpPr>
          <p:spPr>
            <a:xfrm>
              <a:off x="-43430" y="1443803"/>
              <a:ext cx="6770981" cy="3757364"/>
            </a:xfrm>
            <a:prstGeom prst="rect">
              <a:avLst/>
            </a:prstGeom>
          </p:spPr>
          <p:txBody>
            <a:bodyPr wrap="square">
              <a:spAutoFit/>
            </a:bodyPr>
            <a:p>
              <a:pPr lvl="0" algn="just">
                <a:lnSpc>
                  <a:spcPct val="150000"/>
                </a:lnSpc>
                <a:spcBef>
                  <a:spcPts val="0"/>
                </a:spcBef>
                <a:spcAft>
                  <a:spcPts val="0"/>
                </a:spcAft>
              </a:pPr>
              <a:r>
                <a:rPr lang="zh-CN" altLang="en-US" b="1" dirty="0">
                  <a:ln/>
                  <a:solidFill>
                    <a:schemeClr val="accent1"/>
                  </a:solidFill>
                  <a:effectLst>
                    <a:outerShdw blurRad="38100" dist="25400" dir="5400000" algn="ctr" rotWithShape="0">
                      <a:srgbClr val="6E747A">
                        <a:alpha val="43000"/>
                      </a:srgbClr>
                    </a:outerShdw>
                  </a:effectLst>
                  <a:latin typeface="思源宋体 CN" panose="02020400000000000000" pitchFamily="18" charset="-122"/>
                  <a:ea typeface="思源宋体 CN" panose="02020400000000000000" pitchFamily="18" charset="-122"/>
                  <a:sym typeface="思源宋体 CN" panose="02020400000000000000" pitchFamily="18" charset="-122"/>
                </a:rPr>
                <a:t>（一）珍爱生命</a:t>
              </a:r>
              <a:endParaRPr lang="zh-CN" altLang="en-US" b="1" dirty="0">
                <a:ln/>
                <a:solidFill>
                  <a:schemeClr val="accent1"/>
                </a:solidFill>
                <a:effectLst>
                  <a:outerShdw blurRad="38100" dist="25400" dir="5400000" algn="ctr" rotWithShape="0">
                    <a:srgbClr val="6E747A">
                      <a:alpha val="43000"/>
                    </a:srgbClr>
                  </a:outerShdw>
                </a:effectLst>
                <a:latin typeface="思源宋体 CN" panose="02020400000000000000" pitchFamily="18" charset="-122"/>
                <a:ea typeface="思源宋体 CN" panose="02020400000000000000" pitchFamily="18" charset="-122"/>
                <a:sym typeface="思源宋体 CN" panose="02020400000000000000" pitchFamily="18" charset="-122"/>
              </a:endParaRPr>
            </a:p>
            <a:p>
              <a:pPr lvl="0" algn="just">
                <a:lnSpc>
                  <a:spcPct val="150000"/>
                </a:lnSpc>
                <a:spcBef>
                  <a:spcPts val="0"/>
                </a:spcBef>
                <a:spcAft>
                  <a:spcPts val="0"/>
                </a:spcAft>
              </a:pPr>
              <a:r>
                <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rPr>
                <a:t>人是宇宙之生灵，是经历物质世界无数次偶然的巧合进化而来的最高级物质形态。人类之所以产生，一个生命能够诞生其实都是一个奇迹，所以作为这些奇迹的每一个大学生，需要认识到人的生命是可贵的，它是一切情感、智慧、美好事物的载体。生命的可贵，在于生命溯源的源远流长；生命的可贵，体现在生命的遗传特征；生命的可贵，表现在生命探秘的永无止境。生命是人的一种生存、活着的状态。人不同于动物就在于人活着是有意义的。动物为活着而活着，无理想、无追求，只有本能的满足。但人是有意识的动物，为意义而存在。这就是人的生命的两重性。前者是后者的前提基础，没有生命的存在，谈不上生命的意义，所以世间最宝贵的是什么，是生命，且只有生命。我们反对脱离生命空谈“意义”，反对以生命的牺牲为代价追求所谓的“意义”。大学生珍惜生命，不仅要珍惜自己的生命，而且要珍爱他人的生命。</a:t>
              </a:r>
              <a:endPar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7" name="ïSlíďê"/>
            <p:cNvSpPr/>
            <p:nvPr/>
          </p:nvSpPr>
          <p:spPr>
            <a:xfrm>
              <a:off x="-380758" y="1213367"/>
              <a:ext cx="7281707" cy="4123571"/>
            </a:xfrm>
            <a:prstGeom prst="roundRect">
              <a:avLst>
                <a:gd name="adj" fmla="val 22684"/>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grpSp>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arn(inVertical)">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3" name="矩形 42"/>
          <p:cNvSpPr/>
          <p:nvPr/>
        </p:nvSpPr>
        <p:spPr>
          <a:xfrm>
            <a:off x="2800350" y="502285"/>
            <a:ext cx="7557770" cy="583565"/>
          </a:xfrm>
          <a:prstGeom prst="rect">
            <a:avLst/>
          </a:prstGeom>
        </p:spPr>
        <p:txBody>
          <a:bodyPr wrap="square">
            <a:spAutoFit/>
          </a:bodyPr>
          <a:p>
            <a:pPr algn="ctr"/>
            <a:r>
              <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rPr>
              <a:t>四、大学生面对危机时的自我调整</a:t>
            </a:r>
            <a:endPar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grpSp>
        <p:nvGrpSpPr>
          <p:cNvPr id="5" name="组合 4"/>
          <p:cNvGrpSpPr/>
          <p:nvPr/>
        </p:nvGrpSpPr>
        <p:grpSpPr>
          <a:xfrm>
            <a:off x="1299210" y="1496060"/>
            <a:ext cx="9279890" cy="4204335"/>
            <a:chOff x="-380758" y="1213367"/>
            <a:chExt cx="7281707" cy="4123571"/>
          </a:xfrm>
        </p:grpSpPr>
        <p:sp>
          <p:nvSpPr>
            <p:cNvPr id="6" name="矩形 5"/>
            <p:cNvSpPr/>
            <p:nvPr/>
          </p:nvSpPr>
          <p:spPr>
            <a:xfrm>
              <a:off x="-43430" y="1443803"/>
              <a:ext cx="6770981" cy="3749890"/>
            </a:xfrm>
            <a:prstGeom prst="rect">
              <a:avLst/>
            </a:prstGeom>
          </p:spPr>
          <p:txBody>
            <a:bodyPr wrap="square">
              <a:spAutoFit/>
            </a:bodyPr>
            <a:p>
              <a:pPr lvl="0" algn="just">
                <a:lnSpc>
                  <a:spcPct val="125000"/>
                </a:lnSpc>
                <a:spcBef>
                  <a:spcPts val="0"/>
                </a:spcBef>
                <a:spcAft>
                  <a:spcPts val="0"/>
                </a:spcAft>
              </a:pPr>
              <a:r>
                <a:rPr lang="zh-CN" altLang="en-US" dirty="0">
                  <a:ln/>
                  <a:solidFill>
                    <a:schemeClr val="accent1"/>
                  </a:solidFill>
                  <a:effectLst>
                    <a:outerShdw blurRad="38100" dist="25400" dir="5400000" algn="ctr" rotWithShape="0">
                      <a:srgbClr val="6E747A">
                        <a:alpha val="43000"/>
                      </a:srgbClr>
                    </a:outerShdw>
                  </a:effectLst>
                  <a:latin typeface="思源宋体 CN" panose="02020400000000000000" pitchFamily="18" charset="-122"/>
                  <a:ea typeface="思源宋体 CN" panose="02020400000000000000" pitchFamily="18" charset="-122"/>
                  <a:sym typeface="思源宋体 CN" panose="02020400000000000000" pitchFamily="18" charset="-122"/>
                </a:rPr>
                <a:t>（二）积极创造生命价值</a:t>
              </a:r>
              <a:endParaRPr lang="zh-CN" altLang="en-US" dirty="0">
                <a:ln/>
                <a:solidFill>
                  <a:schemeClr val="accent1"/>
                </a:solidFill>
                <a:effectLst>
                  <a:outerShdw blurRad="38100" dist="25400" dir="5400000" algn="ctr" rotWithShape="0">
                    <a:srgbClr val="6E747A">
                      <a:alpha val="43000"/>
                    </a:srgbClr>
                  </a:outerShdw>
                </a:effectLst>
                <a:latin typeface="思源宋体 CN" panose="02020400000000000000" pitchFamily="18" charset="-122"/>
                <a:ea typeface="思源宋体 CN" panose="02020400000000000000" pitchFamily="18" charset="-122"/>
                <a:sym typeface="思源宋体 CN" panose="02020400000000000000" pitchFamily="18" charset="-122"/>
              </a:endParaRPr>
            </a:p>
            <a:p>
              <a:pPr lvl="0" algn="just">
                <a:lnSpc>
                  <a:spcPct val="125000"/>
                </a:lnSpc>
                <a:spcBef>
                  <a:spcPts val="0"/>
                </a:spcBef>
                <a:spcAft>
                  <a:spcPts val="0"/>
                </a:spcAft>
              </a:pPr>
              <a:r>
                <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rPr>
                <a:t>生命是珍贵的，大学生要珍惜生命。动物活着是为了吃饭，人活着却不仅仅是为了吃饭，人的生命还有其他的追求。人的生命是一切实践活动的前提和基础，生命还在，发展的可能性就存在，生命与发展的可能性同在。大学生不仅要珍爱生命，并且要在此基础上积极主动地创造生命价值。</a:t>
              </a:r>
              <a:endPar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a:p>
              <a:pPr lvl="0" algn="just">
                <a:lnSpc>
                  <a:spcPct val="125000"/>
                </a:lnSpc>
                <a:spcBef>
                  <a:spcPts val="0"/>
                </a:spcBef>
                <a:spcAft>
                  <a:spcPts val="0"/>
                </a:spcAft>
              </a:pPr>
              <a:r>
                <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rPr>
                <a:t>生命价值是自我价值和社会价值的辩证统一。具体说来，生命价值是个体生命对于个体自我及社会需要的满足。它包含两个方面的内容：一方面指个体通过实践活动满足自我发展自我实现的需要，这也符合马斯洛关于需要层次的基本理论。生命个体通过努力能不断地追求生命、热爱生命，自我感到活得舒展，活得满意，有较高的生存质量；另一方面指个体通过社会实践活动来满足社会和他人的需要，通过对社会对他人的责任和贡献来实现人生价值的追求。大学生处于求学时期，是社会化的前期阶段，其生命价值主要体现为内在价值，即内在的体能、知识、技能、品德的积累。</a:t>
              </a:r>
              <a:endPar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7" name="ïSlíďê"/>
            <p:cNvSpPr/>
            <p:nvPr/>
          </p:nvSpPr>
          <p:spPr>
            <a:xfrm>
              <a:off x="-380758" y="1213367"/>
              <a:ext cx="7281707" cy="4123571"/>
            </a:xfrm>
            <a:prstGeom prst="roundRect">
              <a:avLst>
                <a:gd name="adj" fmla="val 22684"/>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grpSp>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arn(inVertical)">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3" name="矩形 42"/>
          <p:cNvSpPr/>
          <p:nvPr/>
        </p:nvSpPr>
        <p:spPr>
          <a:xfrm>
            <a:off x="2800350" y="502285"/>
            <a:ext cx="7557770" cy="583565"/>
          </a:xfrm>
          <a:prstGeom prst="rect">
            <a:avLst/>
          </a:prstGeom>
        </p:spPr>
        <p:txBody>
          <a:bodyPr wrap="square">
            <a:spAutoFit/>
          </a:bodyPr>
          <a:p>
            <a:pPr algn="ctr"/>
            <a:r>
              <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rPr>
              <a:t>四、大学生面对危机时的自我调整</a:t>
            </a:r>
            <a:endPar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grpSp>
        <p:nvGrpSpPr>
          <p:cNvPr id="5" name="组合 4"/>
          <p:cNvGrpSpPr/>
          <p:nvPr/>
        </p:nvGrpSpPr>
        <p:grpSpPr>
          <a:xfrm>
            <a:off x="1299210" y="1496060"/>
            <a:ext cx="9279890" cy="4204335"/>
            <a:chOff x="-380758" y="1213367"/>
            <a:chExt cx="7281707" cy="4123571"/>
          </a:xfrm>
        </p:grpSpPr>
        <p:sp>
          <p:nvSpPr>
            <p:cNvPr id="6" name="矩形 5"/>
            <p:cNvSpPr/>
            <p:nvPr/>
          </p:nvSpPr>
          <p:spPr>
            <a:xfrm>
              <a:off x="-112191" y="1781362"/>
              <a:ext cx="4199413" cy="2670574"/>
            </a:xfrm>
            <a:prstGeom prst="rect">
              <a:avLst/>
            </a:prstGeom>
          </p:spPr>
          <p:txBody>
            <a:bodyPr wrap="square">
              <a:spAutoFit/>
            </a:bodyPr>
            <a:p>
              <a:pPr lvl="0" algn="just">
                <a:lnSpc>
                  <a:spcPct val="150000"/>
                </a:lnSpc>
                <a:spcBef>
                  <a:spcPts val="0"/>
                </a:spcBef>
                <a:spcAft>
                  <a:spcPts val="0"/>
                </a:spcAft>
              </a:pPr>
              <a:r>
                <a:rPr lang="zh-CN" altLang="en-US" dirty="0">
                  <a:ln/>
                  <a:solidFill>
                    <a:schemeClr val="accent1"/>
                  </a:solidFill>
                  <a:effectLst>
                    <a:outerShdw blurRad="38100" dist="25400" dir="5400000" algn="ctr" rotWithShape="0">
                      <a:srgbClr val="6E747A">
                        <a:alpha val="43000"/>
                      </a:srgbClr>
                    </a:outerShdw>
                  </a:effectLst>
                  <a:latin typeface="思源宋体 CN" panose="02020400000000000000" pitchFamily="18" charset="-122"/>
                  <a:ea typeface="思源宋体 CN" panose="02020400000000000000" pitchFamily="18" charset="-122"/>
                  <a:sym typeface="思源宋体 CN" panose="02020400000000000000" pitchFamily="18" charset="-122"/>
                </a:rPr>
                <a:t>（三）自觉提升生命价值</a:t>
              </a:r>
              <a:endParaRPr lang="zh-CN" altLang="en-US" dirty="0">
                <a:ln/>
                <a:solidFill>
                  <a:schemeClr val="accent1"/>
                </a:solidFill>
                <a:effectLst>
                  <a:outerShdw blurRad="38100" dist="25400" dir="5400000" algn="ctr" rotWithShape="0">
                    <a:srgbClr val="6E747A">
                      <a:alpha val="43000"/>
                    </a:srgbClr>
                  </a:outerShdw>
                </a:effectLst>
                <a:latin typeface="思源宋体 CN" panose="02020400000000000000" pitchFamily="18" charset="-122"/>
                <a:ea typeface="思源宋体 CN" panose="02020400000000000000" pitchFamily="18" charset="-122"/>
                <a:sym typeface="思源宋体 CN" panose="02020400000000000000" pitchFamily="18" charset="-122"/>
              </a:endParaRPr>
            </a:p>
            <a:p>
              <a:pPr lvl="0" algn="just">
                <a:lnSpc>
                  <a:spcPct val="150000"/>
                </a:lnSpc>
                <a:spcBef>
                  <a:spcPts val="0"/>
                </a:spcBef>
                <a:spcAft>
                  <a:spcPts val="0"/>
                </a:spcAft>
              </a:pPr>
              <a:r>
                <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rPr>
                <a:t>生命本身就有着崇高的价值，生命的价值不仅在于肉体的存在、生命的延长和外表的美丽，更重要的是一种精神的存在，在于心灵的善良、灵魂的美丽和人格的健全。作</a:t>
              </a:r>
              <a:endPar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a:p>
              <a:pPr lvl="0" algn="just">
                <a:lnSpc>
                  <a:spcPct val="150000"/>
                </a:lnSpc>
                <a:spcBef>
                  <a:spcPts val="0"/>
                </a:spcBef>
                <a:spcAft>
                  <a:spcPts val="0"/>
                </a:spcAft>
              </a:pPr>
              <a:r>
                <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rPr>
                <a:t>为新世纪的大学生，在保持自己身心健康的基础上，服务于他人、服务于社会，通过自己的努力为和谐社会作一份贡献，这将是更有意义更有价值的事情。</a:t>
              </a:r>
              <a:endPar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7" name="ïSlíďê"/>
            <p:cNvSpPr/>
            <p:nvPr/>
          </p:nvSpPr>
          <p:spPr>
            <a:xfrm>
              <a:off x="-380758" y="1213367"/>
              <a:ext cx="7281707" cy="4123571"/>
            </a:xfrm>
            <a:prstGeom prst="roundRect">
              <a:avLst>
                <a:gd name="adj" fmla="val 22684"/>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grpSp>
      <p:pic>
        <p:nvPicPr>
          <p:cNvPr id="25" name="图片 24"/>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7053004" y="1706223"/>
            <a:ext cx="4095750" cy="4095750"/>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arn(inVertical)">
                                      <p:cBhvr>
                                        <p:cTn id="7" dur="500"/>
                                        <p:tgtEl>
                                          <p:spTgt spid="5"/>
                                        </p:tgtEl>
                                      </p:cBhvr>
                                    </p:animEffect>
                                  </p:childTnLst>
                                </p:cTn>
                              </p:par>
                              <p:par>
                                <p:cTn id="8" presetID="16" presetClass="entr" presetSubtype="21" fill="hold" nodeType="withEffect">
                                  <p:stCondLst>
                                    <p:cond delay="0"/>
                                  </p:stCondLst>
                                  <p:childTnLst>
                                    <p:set>
                                      <p:cBhvr>
                                        <p:cTn id="9" dur="1" fill="hold">
                                          <p:stCondLst>
                                            <p:cond delay="0"/>
                                          </p:stCondLst>
                                        </p:cTn>
                                        <p:tgtEl>
                                          <p:spTgt spid="25"/>
                                        </p:tgtEl>
                                        <p:attrNameLst>
                                          <p:attrName>style.visibility</p:attrName>
                                        </p:attrNameLst>
                                      </p:cBhvr>
                                      <p:to>
                                        <p:strVal val="visible"/>
                                      </p:to>
                                    </p:set>
                                    <p:animEffect transition="in" filter="barn(inVertical)">
                                      <p:cBhvr>
                                        <p:cTn id="10"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0" y="12560"/>
            <a:ext cx="12192000" cy="6832879"/>
          </a:xfrm>
          <a:prstGeom prst="rect">
            <a:avLst/>
          </a:prstGeom>
        </p:spPr>
      </p:pic>
      <p:pic>
        <p:nvPicPr>
          <p:cNvPr id="2" name="图片 1"/>
          <p:cNvPicPr>
            <a:picLocks noChangeAspect="1"/>
          </p:cNvPicPr>
          <p:nvPr/>
        </p:nvPicPr>
        <p:blipFill rotWithShape="1">
          <a:blip r:embed="rId2" cstate="print">
            <a:extLst>
              <a:ext uri="{28A0092B-C50C-407E-A947-70E740481C1C}">
                <a14:useLocalDpi xmlns:a14="http://schemas.microsoft.com/office/drawing/2010/main" val="0"/>
              </a:ext>
            </a:extLst>
          </a:blip>
          <a:srcRect t="19815" b="19815"/>
          <a:stretch>
            <a:fillRect/>
          </a:stretch>
        </p:blipFill>
        <p:spPr>
          <a:xfrm>
            <a:off x="1499083" y="653675"/>
            <a:ext cx="9193833" cy="5551918"/>
          </a:xfrm>
          <a:prstGeom prst="rect">
            <a:avLst/>
          </a:prstGeom>
        </p:spPr>
      </p:pic>
      <p:sp>
        <p:nvSpPr>
          <p:cNvPr id="6" name="矩形 5"/>
          <p:cNvSpPr/>
          <p:nvPr/>
        </p:nvSpPr>
        <p:spPr>
          <a:xfrm>
            <a:off x="2339089" y="2106539"/>
            <a:ext cx="827438" cy="1938992"/>
          </a:xfrm>
          <a:prstGeom prst="rect">
            <a:avLst/>
          </a:prstGeom>
        </p:spPr>
        <p:txBody>
          <a:bodyPr wrap="square">
            <a:spAutoFit/>
          </a:bodyPr>
          <a:lstStyle/>
          <a:p>
            <a:pPr algn="ctr"/>
            <a:r>
              <a:rPr lang="zh-CN" altLang="en-US" sz="6000" spc="-150" dirty="0">
                <a:solidFill>
                  <a:schemeClr val="tx1">
                    <a:lumMod val="85000"/>
                    <a:lumOff val="15000"/>
                  </a:schemeClr>
                </a:solidFill>
                <a:latin typeface="思源宋体 CN" panose="02020400000000000000" pitchFamily="18" charset="-122"/>
                <a:ea typeface="思源宋体 CN" panose="02020400000000000000" pitchFamily="18" charset="-122"/>
                <a:sym typeface="思源宋体 CN" panose="02020400000000000000" pitchFamily="18" charset="-122"/>
              </a:rPr>
              <a:t>目录</a:t>
            </a:r>
            <a:endParaRPr lang="zh-CN" altLang="en-US" sz="6000" spc="-150" dirty="0">
              <a:solidFill>
                <a:schemeClr val="tx1">
                  <a:lumMod val="85000"/>
                  <a:lumOff val="1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7" name="矩形 6"/>
          <p:cNvSpPr/>
          <p:nvPr/>
        </p:nvSpPr>
        <p:spPr>
          <a:xfrm rot="5400000">
            <a:off x="2361260" y="2833664"/>
            <a:ext cx="2132329" cy="461665"/>
          </a:xfrm>
          <a:prstGeom prst="rect">
            <a:avLst/>
          </a:prstGeom>
        </p:spPr>
        <p:txBody>
          <a:bodyPr wrap="square">
            <a:spAutoFit/>
          </a:bodyPr>
          <a:lstStyle/>
          <a:p>
            <a:pPr algn="dist"/>
            <a:r>
              <a:rPr lang="en-US" altLang="zh-CN" sz="2400" dirty="0">
                <a:solidFill>
                  <a:schemeClr val="tx1">
                    <a:lumMod val="85000"/>
                    <a:lumOff val="15000"/>
                  </a:schemeClr>
                </a:solidFill>
                <a:latin typeface="思源宋体 CN" panose="02020400000000000000" pitchFamily="18" charset="-122"/>
                <a:ea typeface="思源宋体 CN" panose="02020400000000000000" pitchFamily="18" charset="-122"/>
                <a:sym typeface="思源宋体 CN" panose="02020400000000000000" pitchFamily="18" charset="-122"/>
              </a:rPr>
              <a:t>CONTENTS</a:t>
            </a:r>
            <a:endParaRPr lang="zh-CN" altLang="en-US" sz="2400" dirty="0">
              <a:solidFill>
                <a:schemeClr val="tx1">
                  <a:lumMod val="85000"/>
                  <a:lumOff val="1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p:txBody>
      </p:sp>
      <p:grpSp>
        <p:nvGrpSpPr>
          <p:cNvPr id="8" name="组合 7"/>
          <p:cNvGrpSpPr/>
          <p:nvPr>
            <p:custDataLst>
              <p:tags r:id="rId3"/>
            </p:custDataLst>
          </p:nvPr>
        </p:nvGrpSpPr>
        <p:grpSpPr>
          <a:xfrm>
            <a:off x="4366260" y="1675130"/>
            <a:ext cx="5129530" cy="3875313"/>
            <a:chOff x="3672533" y="1949364"/>
            <a:chExt cx="4988560" cy="2863854"/>
          </a:xfrm>
        </p:grpSpPr>
        <p:grpSp>
          <p:nvGrpSpPr>
            <p:cNvPr id="9" name="组合 8"/>
            <p:cNvGrpSpPr/>
            <p:nvPr/>
          </p:nvGrpSpPr>
          <p:grpSpPr>
            <a:xfrm>
              <a:off x="3672533" y="1949364"/>
              <a:ext cx="4988560" cy="2801510"/>
              <a:chOff x="2978495" y="2661138"/>
              <a:chExt cx="4988560" cy="2801510"/>
            </a:xfrm>
          </p:grpSpPr>
          <p:sp>
            <p:nvSpPr>
              <p:cNvPr id="15" name="椭圆 14"/>
              <p:cNvSpPr/>
              <p:nvPr>
                <p:custDataLst>
                  <p:tags r:id="rId4"/>
                </p:custDataLst>
              </p:nvPr>
            </p:nvSpPr>
            <p:spPr>
              <a:xfrm>
                <a:off x="2978495" y="2661138"/>
                <a:ext cx="638120" cy="619961"/>
              </a:xfrm>
              <a:prstGeom prst="ellipse">
                <a:avLst/>
              </a:prstGeom>
              <a:gradFill flip="none" rotWithShape="1">
                <a:gsLst>
                  <a:gs pos="100000">
                    <a:srgbClr val="38894D"/>
                  </a:gs>
                  <a:gs pos="0">
                    <a:schemeClr val="accent2"/>
                  </a:gs>
                </a:gsLst>
                <a:path path="rect">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b="1" dirty="0">
                    <a:latin typeface="思源宋体 CN" panose="02020400000000000000" pitchFamily="18" charset="-122"/>
                    <a:ea typeface="思源宋体 CN" panose="02020400000000000000" pitchFamily="18" charset="-122"/>
                    <a:sym typeface="思源宋体 CN" panose="02020400000000000000" pitchFamily="18" charset="-122"/>
                  </a:rPr>
                  <a:t>05</a:t>
                </a:r>
                <a:endParaRPr lang="zh-CN" altLang="en-US" sz="1600" b="1"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16" name="文本框 15"/>
              <p:cNvSpPr txBox="1"/>
              <p:nvPr>
                <p:custDataLst>
                  <p:tags r:id="rId5"/>
                </p:custDataLst>
              </p:nvPr>
            </p:nvSpPr>
            <p:spPr>
              <a:xfrm>
                <a:off x="3821775" y="2730988"/>
                <a:ext cx="4145280" cy="612390"/>
              </a:xfrm>
              <a:prstGeom prst="rect">
                <a:avLst/>
              </a:prstGeom>
            </p:spPr>
            <p:txBody>
              <a:bodyPr vert="horz" wrap="square" lIns="91440" tIns="45720" rIns="91440" bIns="45720" rtlCol="0">
                <a:spAutoFit/>
              </a:bodyPr>
              <a:lstStyle>
                <a:lvl1pPr marL="228600" indent="-228600">
                  <a:lnSpc>
                    <a:spcPct val="90000"/>
                  </a:lnSpc>
                  <a:spcBef>
                    <a:spcPts val="1000"/>
                  </a:spcBef>
                  <a:buFont typeface="Arial" panose="020B0604020202020204" pitchFamily="34" charset="0"/>
                  <a:buChar char="•"/>
                  <a:defRPr sz="2800"/>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marL="0" indent="0" algn="l">
                  <a:buNone/>
                </a:pPr>
                <a:r>
                  <a:rPr lang="zh-CN" altLang="en-US" sz="2400" dirty="0">
                    <a:latin typeface="思源宋体 CN Heavy" panose="02020900000000000000" pitchFamily="18" charset="-122"/>
                    <a:ea typeface="思源宋体 CN Heavy" panose="02020900000000000000" pitchFamily="18" charset="-122"/>
                    <a:sym typeface="思源宋体 CN" panose="02020400000000000000" pitchFamily="18" charset="-122"/>
                  </a:rPr>
                  <a:t>项目五　激发兴趣　学会学习</a:t>
                </a:r>
                <a:endParaRPr lang="zh-CN" altLang="en-US" sz="24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a:p>
                <a:pPr marL="0" indent="0" algn="r">
                  <a:buNone/>
                </a:pPr>
                <a:r>
                  <a:rPr lang="zh-CN" altLang="en-US" sz="2000" dirty="0">
                    <a:latin typeface="思源宋体 CN Heavy" panose="02020900000000000000" pitchFamily="18" charset="-122"/>
                    <a:ea typeface="思源宋体 CN Heavy" panose="02020900000000000000" pitchFamily="18" charset="-122"/>
                    <a:sym typeface="思源宋体 CN" panose="02020400000000000000" pitchFamily="18" charset="-122"/>
                  </a:rPr>
                  <a:t>——大学生学习心理</a:t>
                </a:r>
                <a:endParaRPr lang="zh-CN" altLang="en-US" sz="20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sp>
            <p:nvSpPr>
              <p:cNvPr id="17" name="椭圆 16"/>
              <p:cNvSpPr/>
              <p:nvPr>
                <p:custDataLst>
                  <p:tags r:id="rId6"/>
                </p:custDataLst>
              </p:nvPr>
            </p:nvSpPr>
            <p:spPr>
              <a:xfrm>
                <a:off x="2978495" y="3388321"/>
                <a:ext cx="638120" cy="619961"/>
              </a:xfrm>
              <a:prstGeom prst="ellipse">
                <a:avLst/>
              </a:prstGeom>
              <a:gradFill flip="none" rotWithShape="1">
                <a:gsLst>
                  <a:gs pos="100000">
                    <a:srgbClr val="38894D"/>
                  </a:gs>
                  <a:gs pos="0">
                    <a:schemeClr val="accent2"/>
                  </a:gs>
                </a:gsLst>
                <a:path path="rect">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b="1" dirty="0">
                    <a:latin typeface="思源宋体 CN" panose="02020400000000000000" pitchFamily="18" charset="-122"/>
                    <a:ea typeface="思源宋体 CN" panose="02020400000000000000" pitchFamily="18" charset="-122"/>
                    <a:sym typeface="思源宋体 CN" panose="02020400000000000000" pitchFamily="18" charset="-122"/>
                  </a:rPr>
                  <a:t>06</a:t>
                </a:r>
                <a:endParaRPr lang="zh-CN" altLang="en-US" sz="1600" b="1"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18" name="椭圆 17"/>
              <p:cNvSpPr/>
              <p:nvPr>
                <p:custDataLst>
                  <p:tags r:id="rId7"/>
                </p:custDataLst>
              </p:nvPr>
            </p:nvSpPr>
            <p:spPr>
              <a:xfrm>
                <a:off x="2978495" y="4115504"/>
                <a:ext cx="638120" cy="619961"/>
              </a:xfrm>
              <a:prstGeom prst="ellipse">
                <a:avLst/>
              </a:prstGeom>
              <a:gradFill flip="none" rotWithShape="1">
                <a:gsLst>
                  <a:gs pos="100000">
                    <a:srgbClr val="38894D"/>
                  </a:gs>
                  <a:gs pos="0">
                    <a:schemeClr val="accent2"/>
                  </a:gs>
                </a:gsLst>
                <a:path path="rect">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b="1" dirty="0">
                    <a:latin typeface="思源宋体 CN" panose="02020400000000000000" pitchFamily="18" charset="-122"/>
                    <a:ea typeface="思源宋体 CN" panose="02020400000000000000" pitchFamily="18" charset="-122"/>
                    <a:sym typeface="思源宋体 CN" panose="02020400000000000000" pitchFamily="18" charset="-122"/>
                  </a:rPr>
                  <a:t>07</a:t>
                </a:r>
                <a:endParaRPr lang="zh-CN" altLang="en-US" sz="1600" b="1"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19" name="椭圆 18"/>
              <p:cNvSpPr/>
              <p:nvPr>
                <p:custDataLst>
                  <p:tags r:id="rId8"/>
                </p:custDataLst>
              </p:nvPr>
            </p:nvSpPr>
            <p:spPr>
              <a:xfrm>
                <a:off x="2978495" y="4842687"/>
                <a:ext cx="638120" cy="619961"/>
              </a:xfrm>
              <a:prstGeom prst="ellipse">
                <a:avLst/>
              </a:prstGeom>
              <a:gradFill flip="none" rotWithShape="1">
                <a:gsLst>
                  <a:gs pos="100000">
                    <a:srgbClr val="38894D"/>
                  </a:gs>
                  <a:gs pos="0">
                    <a:schemeClr val="accent2"/>
                  </a:gs>
                </a:gsLst>
                <a:path path="rect">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b="1" dirty="0">
                    <a:latin typeface="思源宋体 CN" panose="02020400000000000000" pitchFamily="18" charset="-122"/>
                    <a:ea typeface="思源宋体 CN" panose="02020400000000000000" pitchFamily="18" charset="-122"/>
                    <a:sym typeface="思源宋体 CN" panose="02020400000000000000" pitchFamily="18" charset="-122"/>
                  </a:rPr>
                  <a:t>08</a:t>
                </a:r>
                <a:endParaRPr lang="zh-CN" altLang="en-US" sz="1600" b="1"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grpSp>
        <p:sp>
          <p:nvSpPr>
            <p:cNvPr id="12" name="文本框 11"/>
            <p:cNvSpPr txBox="1"/>
            <p:nvPr>
              <p:custDataLst>
                <p:tags r:id="rId9"/>
              </p:custDataLst>
            </p:nvPr>
          </p:nvSpPr>
          <p:spPr>
            <a:xfrm>
              <a:off x="4515762" y="2746462"/>
              <a:ext cx="4145280" cy="612390"/>
            </a:xfrm>
            <a:prstGeom prst="rect">
              <a:avLst/>
            </a:prstGeom>
          </p:spPr>
          <p:txBody>
            <a:bodyPr vert="horz" wrap="square" lIns="91440" tIns="45720" rIns="91440" bIns="45720" rtlCol="0">
              <a:spAutoFit/>
            </a:bodyPr>
            <a:lstStyle>
              <a:lvl1pPr marL="228600" indent="-228600">
                <a:lnSpc>
                  <a:spcPct val="90000"/>
                </a:lnSpc>
                <a:spcBef>
                  <a:spcPts val="1000"/>
                </a:spcBef>
                <a:buFont typeface="Arial" panose="020B0604020202020204" pitchFamily="34" charset="0"/>
                <a:buChar char="•"/>
                <a:defRPr sz="2800"/>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marL="0" indent="0" algn="l">
                <a:buNone/>
              </a:pPr>
              <a:r>
                <a:rPr lang="zh-CN" altLang="en-US" sz="2400" dirty="0">
                  <a:latin typeface="思源宋体 CN Heavy" panose="02020900000000000000" pitchFamily="18" charset="-122"/>
                  <a:ea typeface="思源宋体 CN Heavy" panose="02020900000000000000" pitchFamily="18" charset="-122"/>
                  <a:sym typeface="思源宋体 CN" panose="02020400000000000000" pitchFamily="18" charset="-122"/>
                </a:rPr>
                <a:t>项目六　自我调适　快乐相伴</a:t>
              </a:r>
              <a:endParaRPr lang="zh-CN" altLang="en-US" sz="24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a:p>
              <a:pPr marL="0" indent="0" algn="r">
                <a:buNone/>
              </a:pPr>
              <a:r>
                <a:rPr lang="zh-CN" altLang="en-US" sz="2000" dirty="0">
                  <a:latin typeface="思源宋体 CN Heavy" panose="02020900000000000000" pitchFamily="18" charset="-122"/>
                  <a:ea typeface="思源宋体 CN Heavy" panose="02020900000000000000" pitchFamily="18" charset="-122"/>
                  <a:sym typeface="思源宋体 CN" panose="02020400000000000000" pitchFamily="18" charset="-122"/>
                </a:rPr>
                <a:t>——大学生情绪管理</a:t>
              </a:r>
              <a:endParaRPr lang="zh-CN" altLang="en-US" sz="20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sp>
          <p:nvSpPr>
            <p:cNvPr id="13" name="文本框 12"/>
            <p:cNvSpPr txBox="1"/>
            <p:nvPr>
              <p:custDataLst>
                <p:tags r:id="rId10"/>
              </p:custDataLst>
            </p:nvPr>
          </p:nvSpPr>
          <p:spPr>
            <a:xfrm>
              <a:off x="4515762" y="3473645"/>
              <a:ext cx="4145280" cy="612390"/>
            </a:xfrm>
            <a:prstGeom prst="rect">
              <a:avLst/>
            </a:prstGeom>
          </p:spPr>
          <p:txBody>
            <a:bodyPr vert="horz" wrap="square" lIns="91440" tIns="45720" rIns="91440" bIns="45720" rtlCol="0">
              <a:spAutoFit/>
            </a:bodyPr>
            <a:lstStyle>
              <a:lvl1pPr marL="228600" indent="-228600">
                <a:lnSpc>
                  <a:spcPct val="90000"/>
                </a:lnSpc>
                <a:spcBef>
                  <a:spcPts val="1000"/>
                </a:spcBef>
                <a:buFont typeface="Arial" panose="020B0604020202020204" pitchFamily="34" charset="0"/>
                <a:buChar char="•"/>
                <a:defRPr sz="2800"/>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marL="0" indent="0" algn="l">
                <a:buNone/>
              </a:pPr>
              <a:r>
                <a:rPr lang="zh-CN" altLang="en-US" sz="2400" dirty="0">
                  <a:latin typeface="思源宋体 CN Heavy" panose="02020900000000000000" pitchFamily="18" charset="-122"/>
                  <a:ea typeface="思源宋体 CN Heavy" panose="02020900000000000000" pitchFamily="18" charset="-122"/>
                  <a:sym typeface="思源宋体 CN" panose="02020400000000000000" pitchFamily="18" charset="-122"/>
                </a:rPr>
                <a:t>项目七　你来我往　君子之交</a:t>
              </a:r>
              <a:endParaRPr lang="zh-CN" altLang="en-US" sz="24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a:p>
              <a:pPr marL="0" indent="0" algn="r">
                <a:buNone/>
              </a:pPr>
              <a:r>
                <a:rPr lang="zh-CN" altLang="en-US" sz="2000" dirty="0">
                  <a:latin typeface="思源宋体 CN Heavy" panose="02020900000000000000" pitchFamily="18" charset="-122"/>
                  <a:ea typeface="思源宋体 CN Heavy" panose="02020900000000000000" pitchFamily="18" charset="-122"/>
                  <a:sym typeface="思源宋体 CN" panose="02020400000000000000" pitchFamily="18" charset="-122"/>
                </a:rPr>
                <a:t>——大学生人际交往</a:t>
              </a:r>
              <a:endParaRPr lang="zh-CN" altLang="en-US" sz="20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sp>
          <p:nvSpPr>
            <p:cNvPr id="14" name="文本框 13"/>
            <p:cNvSpPr txBox="1"/>
            <p:nvPr>
              <p:custDataLst>
                <p:tags r:id="rId11"/>
              </p:custDataLst>
            </p:nvPr>
          </p:nvSpPr>
          <p:spPr>
            <a:xfrm>
              <a:off x="4515762" y="4200828"/>
              <a:ext cx="4145280" cy="612390"/>
            </a:xfrm>
            <a:prstGeom prst="rect">
              <a:avLst/>
            </a:prstGeom>
          </p:spPr>
          <p:txBody>
            <a:bodyPr vert="horz" wrap="square" lIns="91440" tIns="45720" rIns="91440" bIns="45720" rtlCol="0">
              <a:spAutoFit/>
            </a:bodyPr>
            <a:lstStyle>
              <a:lvl1pPr marL="228600" indent="-228600">
                <a:lnSpc>
                  <a:spcPct val="90000"/>
                </a:lnSpc>
                <a:spcBef>
                  <a:spcPts val="1000"/>
                </a:spcBef>
                <a:buFont typeface="Arial" panose="020B0604020202020204" pitchFamily="34" charset="0"/>
                <a:buChar char="•"/>
                <a:defRPr sz="2800"/>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marL="0" indent="0" algn="l">
                <a:buNone/>
              </a:pPr>
              <a:r>
                <a:rPr lang="zh-CN" altLang="en-US" sz="2400" dirty="0">
                  <a:latin typeface="思源宋体 CN Heavy" panose="02020900000000000000" pitchFamily="18" charset="-122"/>
                  <a:ea typeface="思源宋体 CN Heavy" panose="02020900000000000000" pitchFamily="18" charset="-122"/>
                  <a:sym typeface="思源宋体 CN" panose="02020400000000000000" pitchFamily="18" charset="-122"/>
                </a:rPr>
                <a:t>项目八　解密爱情　健康恋爱</a:t>
              </a:r>
              <a:endParaRPr lang="zh-CN" altLang="en-US" sz="24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a:p>
              <a:pPr marL="0" indent="0" algn="r">
                <a:buNone/>
              </a:pPr>
              <a:r>
                <a:rPr lang="zh-CN" altLang="en-US" sz="2000" dirty="0">
                  <a:latin typeface="思源宋体 CN Heavy" panose="02020900000000000000" pitchFamily="18" charset="-122"/>
                  <a:ea typeface="思源宋体 CN Heavy" panose="02020900000000000000" pitchFamily="18" charset="-122"/>
                  <a:sym typeface="思源宋体 CN" panose="02020400000000000000" pitchFamily="18" charset="-122"/>
                </a:rPr>
                <a:t>——大学生恋爱与性心理</a:t>
              </a:r>
              <a:endParaRPr lang="zh-CN" altLang="en-US" sz="20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grpSp>
      <p:pic>
        <p:nvPicPr>
          <p:cNvPr id="4" name="图片 3"/>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1025547" y="3658048"/>
            <a:ext cx="3454522" cy="3454522"/>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additive="base">
                                        <p:cTn id="13" dur="500" fill="hold"/>
                                        <p:tgtEl>
                                          <p:spTgt spid="7"/>
                                        </p:tgtEl>
                                        <p:attrNameLst>
                                          <p:attrName>ppt_x</p:attrName>
                                        </p:attrNameLst>
                                      </p:cBhvr>
                                      <p:tavLst>
                                        <p:tav tm="0">
                                          <p:val>
                                            <p:strVal val="#ppt_x"/>
                                          </p:val>
                                        </p:tav>
                                        <p:tav tm="100000">
                                          <p:val>
                                            <p:strVal val="#ppt_x"/>
                                          </p:val>
                                        </p:tav>
                                      </p:tavLst>
                                    </p:anim>
                                    <p:anim calcmode="lin" valueType="num">
                                      <p:cBhvr additive="base">
                                        <p:cTn id="14"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2" presetClass="entr" presetSubtype="8" fill="hold" nodeType="click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wipe(left)">
                                      <p:cBhvr>
                                        <p:cTn id="19"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2" name="图片 1"/>
          <p:cNvPicPr>
            <a:picLocks noChangeAspect="1"/>
          </p:cNvPicPr>
          <p:nvPr/>
        </p:nvPicPr>
        <p:blipFill>
          <a:blip r:embed="rId1"/>
          <a:stretch>
            <a:fillRect/>
          </a:stretch>
        </p:blipFill>
        <p:spPr>
          <a:xfrm>
            <a:off x="3325014" y="1776631"/>
            <a:ext cx="4663301" cy="3805883"/>
          </a:xfrm>
          <a:prstGeom prst="rect">
            <a:avLst/>
          </a:prstGeom>
        </p:spPr>
      </p:pic>
      <p:sp>
        <p:nvSpPr>
          <p:cNvPr id="10" name="文本框 9"/>
          <p:cNvSpPr txBox="1"/>
          <p:nvPr/>
        </p:nvSpPr>
        <p:spPr>
          <a:xfrm>
            <a:off x="2393608" y="2824031"/>
            <a:ext cx="4455066" cy="923330"/>
          </a:xfrm>
          <a:prstGeom prst="rect">
            <a:avLst/>
          </a:prstGeom>
          <a:noFill/>
        </p:spPr>
        <p:txBody>
          <a:bodyPr wrap="none" rtlCol="0">
            <a:spAutoFit/>
          </a:bodyPr>
          <a:p>
            <a:r>
              <a:rPr kumimoji="1" lang="zh-CN" altLang="en-US" sz="5400" b="1">
                <a:cs typeface="+mn-ea"/>
                <a:sym typeface="+mn-lt"/>
              </a:rPr>
              <a:t>感谢您的观看</a:t>
            </a:r>
            <a:endParaRPr kumimoji="1" lang="zh-CN" altLang="en-US" sz="5400" b="1">
              <a:cs typeface="+mn-ea"/>
              <a:sym typeface="+mn-lt"/>
            </a:endParaRPr>
          </a:p>
        </p:txBody>
      </p:sp>
      <p:sp>
        <p:nvSpPr>
          <p:cNvPr id="18" name="文本框 17"/>
          <p:cNvSpPr txBox="1"/>
          <p:nvPr/>
        </p:nvSpPr>
        <p:spPr>
          <a:xfrm>
            <a:off x="4195459" y="3941097"/>
            <a:ext cx="3392275" cy="1015663"/>
          </a:xfrm>
          <a:prstGeom prst="rect">
            <a:avLst/>
          </a:prstGeom>
          <a:noFill/>
        </p:spPr>
        <p:txBody>
          <a:bodyPr wrap="none" rtlCol="0">
            <a:spAutoFit/>
          </a:bodyPr>
          <a:p>
            <a:r>
              <a:rPr kumimoji="1" lang="en-US" altLang="zh-CN" sz="6000" b="1">
                <a:solidFill>
                  <a:srgbClr val="FB0C46"/>
                </a:solidFill>
                <a:cs typeface="+mn-ea"/>
                <a:sym typeface="+mn-lt"/>
              </a:rPr>
              <a:t>THANKS</a:t>
            </a:r>
            <a:endParaRPr kumimoji="1" lang="zh-CN" altLang="en-US" sz="6000" b="1">
              <a:solidFill>
                <a:srgbClr val="FB0C46"/>
              </a:solidFill>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500" advClick="0">
        <p:random/>
      </p:transition>
    </mc:Choice>
    <mc:Fallback>
      <p:transition spd="slow" advClick="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dissolve">
                                      <p:cBhvr>
                                        <p:cTn id="7" dur="500"/>
                                        <p:tgtEl>
                                          <p:spTgt spid="10"/>
                                        </p:tgtEl>
                                      </p:cBhvr>
                                    </p:animEffect>
                                  </p:childTnLst>
                                </p:cTn>
                              </p:par>
                              <p:par>
                                <p:cTn id="8" presetID="9" presetClass="entr" presetSubtype="0" fill="hold" grpId="0" nodeType="withEffect">
                                  <p:stCondLst>
                                    <p:cond delay="0"/>
                                  </p:stCondLst>
                                  <p:childTnLst>
                                    <p:set>
                                      <p:cBhvr>
                                        <p:cTn id="9" dur="1" fill="hold">
                                          <p:stCondLst>
                                            <p:cond delay="0"/>
                                          </p:stCondLst>
                                        </p:cTn>
                                        <p:tgtEl>
                                          <p:spTgt spid="18"/>
                                        </p:tgtEl>
                                        <p:attrNameLst>
                                          <p:attrName>style.visibility</p:attrName>
                                        </p:attrNameLst>
                                      </p:cBhvr>
                                      <p:to>
                                        <p:strVal val="visible"/>
                                      </p:to>
                                    </p:set>
                                    <p:animEffect transition="in" filter="dissolve">
                                      <p:cBhvr>
                                        <p:cTn id="10"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8"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0" y="12560"/>
            <a:ext cx="12192000" cy="6832879"/>
          </a:xfrm>
          <a:prstGeom prst="rect">
            <a:avLst/>
          </a:prstGeom>
        </p:spPr>
      </p:pic>
      <p:pic>
        <p:nvPicPr>
          <p:cNvPr id="2" name="图片 1"/>
          <p:cNvPicPr>
            <a:picLocks noChangeAspect="1"/>
          </p:cNvPicPr>
          <p:nvPr/>
        </p:nvPicPr>
        <p:blipFill rotWithShape="1">
          <a:blip r:embed="rId2" cstate="print">
            <a:extLst>
              <a:ext uri="{28A0092B-C50C-407E-A947-70E740481C1C}">
                <a14:useLocalDpi xmlns:a14="http://schemas.microsoft.com/office/drawing/2010/main" val="0"/>
              </a:ext>
            </a:extLst>
          </a:blip>
          <a:srcRect t="19815" b="19815"/>
          <a:stretch>
            <a:fillRect/>
          </a:stretch>
        </p:blipFill>
        <p:spPr>
          <a:xfrm>
            <a:off x="1499083" y="653040"/>
            <a:ext cx="9193833" cy="5551918"/>
          </a:xfrm>
          <a:prstGeom prst="rect">
            <a:avLst/>
          </a:prstGeom>
        </p:spPr>
      </p:pic>
      <p:sp>
        <p:nvSpPr>
          <p:cNvPr id="6" name="矩形 5"/>
          <p:cNvSpPr/>
          <p:nvPr/>
        </p:nvSpPr>
        <p:spPr>
          <a:xfrm>
            <a:off x="2339089" y="2106539"/>
            <a:ext cx="827438" cy="1938992"/>
          </a:xfrm>
          <a:prstGeom prst="rect">
            <a:avLst/>
          </a:prstGeom>
        </p:spPr>
        <p:txBody>
          <a:bodyPr wrap="square">
            <a:spAutoFit/>
          </a:bodyPr>
          <a:lstStyle/>
          <a:p>
            <a:pPr algn="ctr"/>
            <a:r>
              <a:rPr lang="zh-CN" altLang="en-US" sz="6000" spc="-150" dirty="0">
                <a:solidFill>
                  <a:schemeClr val="tx1">
                    <a:lumMod val="85000"/>
                    <a:lumOff val="15000"/>
                  </a:schemeClr>
                </a:solidFill>
                <a:latin typeface="思源宋体 CN" panose="02020400000000000000" pitchFamily="18" charset="-122"/>
                <a:ea typeface="思源宋体 CN" panose="02020400000000000000" pitchFamily="18" charset="-122"/>
                <a:sym typeface="思源宋体 CN" panose="02020400000000000000" pitchFamily="18" charset="-122"/>
              </a:rPr>
              <a:t>目录</a:t>
            </a:r>
            <a:endParaRPr lang="zh-CN" altLang="en-US" sz="6000" spc="-150" dirty="0">
              <a:solidFill>
                <a:schemeClr val="tx1">
                  <a:lumMod val="85000"/>
                  <a:lumOff val="1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7" name="矩形 6"/>
          <p:cNvSpPr/>
          <p:nvPr/>
        </p:nvSpPr>
        <p:spPr>
          <a:xfrm rot="5400000">
            <a:off x="2361260" y="2833664"/>
            <a:ext cx="2132329" cy="461665"/>
          </a:xfrm>
          <a:prstGeom prst="rect">
            <a:avLst/>
          </a:prstGeom>
        </p:spPr>
        <p:txBody>
          <a:bodyPr wrap="square">
            <a:spAutoFit/>
          </a:bodyPr>
          <a:lstStyle/>
          <a:p>
            <a:pPr algn="dist"/>
            <a:r>
              <a:rPr lang="en-US" altLang="zh-CN" sz="2400" dirty="0">
                <a:solidFill>
                  <a:schemeClr val="tx1">
                    <a:lumMod val="85000"/>
                    <a:lumOff val="15000"/>
                  </a:schemeClr>
                </a:solidFill>
                <a:latin typeface="思源宋体 CN" panose="02020400000000000000" pitchFamily="18" charset="-122"/>
                <a:ea typeface="思源宋体 CN" panose="02020400000000000000" pitchFamily="18" charset="-122"/>
                <a:sym typeface="思源宋体 CN" panose="02020400000000000000" pitchFamily="18" charset="-122"/>
              </a:rPr>
              <a:t>CONTENTS</a:t>
            </a:r>
            <a:endParaRPr lang="zh-CN" altLang="en-US" sz="2400" dirty="0">
              <a:solidFill>
                <a:schemeClr val="tx1">
                  <a:lumMod val="85000"/>
                  <a:lumOff val="1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p:txBody>
      </p:sp>
      <p:grpSp>
        <p:nvGrpSpPr>
          <p:cNvPr id="8" name="组合 7"/>
          <p:cNvGrpSpPr/>
          <p:nvPr>
            <p:custDataLst>
              <p:tags r:id="rId3"/>
            </p:custDataLst>
          </p:nvPr>
        </p:nvGrpSpPr>
        <p:grpSpPr>
          <a:xfrm>
            <a:off x="4479925" y="2301875"/>
            <a:ext cx="5293360" cy="2839134"/>
            <a:chOff x="3672533" y="1949364"/>
            <a:chExt cx="5293360" cy="2337907"/>
          </a:xfrm>
        </p:grpSpPr>
        <p:grpSp>
          <p:nvGrpSpPr>
            <p:cNvPr id="9" name="组合 8"/>
            <p:cNvGrpSpPr/>
            <p:nvPr/>
          </p:nvGrpSpPr>
          <p:grpSpPr>
            <a:xfrm>
              <a:off x="3672533" y="1949364"/>
              <a:ext cx="5293360" cy="2165311"/>
              <a:chOff x="2978495" y="2661138"/>
              <a:chExt cx="5293360" cy="2165311"/>
            </a:xfrm>
          </p:grpSpPr>
          <p:sp>
            <p:nvSpPr>
              <p:cNvPr id="15" name="椭圆 14"/>
              <p:cNvSpPr/>
              <p:nvPr>
                <p:custDataLst>
                  <p:tags r:id="rId4"/>
                </p:custDataLst>
              </p:nvPr>
            </p:nvSpPr>
            <p:spPr>
              <a:xfrm>
                <a:off x="2978495" y="2661138"/>
                <a:ext cx="638120" cy="619961"/>
              </a:xfrm>
              <a:prstGeom prst="ellipse">
                <a:avLst/>
              </a:prstGeom>
              <a:gradFill flip="none" rotWithShape="1">
                <a:gsLst>
                  <a:gs pos="100000">
                    <a:srgbClr val="38894D"/>
                  </a:gs>
                  <a:gs pos="0">
                    <a:schemeClr val="accent2"/>
                  </a:gs>
                </a:gsLst>
                <a:path path="rect">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b="1" dirty="0">
                    <a:latin typeface="思源宋体 CN" panose="02020400000000000000" pitchFamily="18" charset="-122"/>
                    <a:ea typeface="思源宋体 CN" panose="02020400000000000000" pitchFamily="18" charset="-122"/>
                    <a:sym typeface="思源宋体 CN" panose="02020400000000000000" pitchFamily="18" charset="-122"/>
                  </a:rPr>
                  <a:t>09</a:t>
                </a:r>
                <a:endParaRPr lang="zh-CN" altLang="en-US" sz="1600" b="1"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16" name="文本框 15"/>
              <p:cNvSpPr txBox="1"/>
              <p:nvPr>
                <p:custDataLst>
                  <p:tags r:id="rId5"/>
                </p:custDataLst>
              </p:nvPr>
            </p:nvSpPr>
            <p:spPr>
              <a:xfrm>
                <a:off x="3821775" y="2730988"/>
                <a:ext cx="4450080" cy="682379"/>
              </a:xfrm>
              <a:prstGeom prst="rect">
                <a:avLst/>
              </a:prstGeom>
            </p:spPr>
            <p:txBody>
              <a:bodyPr vert="horz" wrap="square" lIns="91440" tIns="45720" rIns="91440" bIns="45720" rtlCol="0">
                <a:spAutoFit/>
              </a:bodyPr>
              <a:lstStyle>
                <a:lvl1pPr marL="228600" indent="-228600">
                  <a:lnSpc>
                    <a:spcPct val="90000"/>
                  </a:lnSpc>
                  <a:spcBef>
                    <a:spcPts val="1000"/>
                  </a:spcBef>
                  <a:buFont typeface="Arial" panose="020B0604020202020204" pitchFamily="34" charset="0"/>
                  <a:buChar char="•"/>
                  <a:defRPr sz="2800"/>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marL="0" indent="0" algn="l">
                  <a:buNone/>
                </a:pPr>
                <a:r>
                  <a:rPr lang="zh-CN" altLang="en-US" sz="2400" dirty="0">
                    <a:latin typeface="思源宋体 CN Heavy" panose="02020900000000000000" pitchFamily="18" charset="-122"/>
                    <a:ea typeface="思源宋体 CN Heavy" panose="02020900000000000000" pitchFamily="18" charset="-122"/>
                    <a:sym typeface="思源宋体 CN" panose="02020400000000000000" pitchFamily="18" charset="-122"/>
                  </a:rPr>
                  <a:t>项目九　百折不摧　从容自若</a:t>
                </a:r>
                <a:endParaRPr lang="zh-CN" altLang="en-US" sz="24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a:p>
                <a:pPr marL="0" indent="0" algn="r">
                  <a:buNone/>
                </a:pPr>
                <a:r>
                  <a:rPr lang="zh-CN" altLang="en-US" sz="2000" dirty="0">
                    <a:latin typeface="思源宋体 CN Heavy" panose="02020900000000000000" pitchFamily="18" charset="-122"/>
                    <a:ea typeface="思源宋体 CN Heavy" panose="02020900000000000000" pitchFamily="18" charset="-122"/>
                    <a:sym typeface="思源宋体 CN" panose="02020400000000000000" pitchFamily="18" charset="-122"/>
                  </a:rPr>
                  <a:t>——大学生挫折应对与压力管理</a:t>
                </a:r>
                <a:endParaRPr lang="zh-CN" altLang="en-US" sz="24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sp>
            <p:nvSpPr>
              <p:cNvPr id="17" name="椭圆 16"/>
              <p:cNvSpPr/>
              <p:nvPr>
                <p:custDataLst>
                  <p:tags r:id="rId6"/>
                </p:custDataLst>
              </p:nvPr>
            </p:nvSpPr>
            <p:spPr>
              <a:xfrm>
                <a:off x="2978495" y="3388321"/>
                <a:ext cx="638120" cy="619961"/>
              </a:xfrm>
              <a:prstGeom prst="ellipse">
                <a:avLst/>
              </a:prstGeom>
              <a:gradFill flip="none" rotWithShape="1">
                <a:gsLst>
                  <a:gs pos="100000">
                    <a:srgbClr val="38894D"/>
                  </a:gs>
                  <a:gs pos="0">
                    <a:schemeClr val="accent2"/>
                  </a:gs>
                </a:gsLst>
                <a:path path="rect">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b="1" dirty="0">
                    <a:latin typeface="思源宋体 CN" panose="02020400000000000000" pitchFamily="18" charset="-122"/>
                    <a:ea typeface="思源宋体 CN" panose="02020400000000000000" pitchFamily="18" charset="-122"/>
                    <a:sym typeface="思源宋体 CN" panose="02020400000000000000" pitchFamily="18" charset="-122"/>
                  </a:rPr>
                  <a:t>10</a:t>
                </a:r>
                <a:endParaRPr lang="en-US" altLang="zh-CN" sz="1600" b="1"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18" name="椭圆 17"/>
              <p:cNvSpPr/>
              <p:nvPr>
                <p:custDataLst>
                  <p:tags r:id="rId7"/>
                </p:custDataLst>
              </p:nvPr>
            </p:nvSpPr>
            <p:spPr>
              <a:xfrm>
                <a:off x="2978495" y="4206488"/>
                <a:ext cx="638120" cy="619961"/>
              </a:xfrm>
              <a:prstGeom prst="ellipse">
                <a:avLst/>
              </a:prstGeom>
              <a:gradFill flip="none" rotWithShape="1">
                <a:gsLst>
                  <a:gs pos="100000">
                    <a:srgbClr val="38894D"/>
                  </a:gs>
                  <a:gs pos="0">
                    <a:schemeClr val="accent2"/>
                  </a:gs>
                </a:gsLst>
                <a:path path="rect">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b="1" dirty="0">
                    <a:latin typeface="思源宋体 CN" panose="02020400000000000000" pitchFamily="18" charset="-122"/>
                    <a:ea typeface="思源宋体 CN" panose="02020400000000000000" pitchFamily="18" charset="-122"/>
                    <a:sym typeface="思源宋体 CN" panose="02020400000000000000" pitchFamily="18" charset="-122"/>
                  </a:rPr>
                  <a:t>11</a:t>
                </a:r>
                <a:endParaRPr lang="zh-CN" altLang="en-US" sz="1600" b="1"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grpSp>
        <p:sp>
          <p:nvSpPr>
            <p:cNvPr id="12" name="文本框 11"/>
            <p:cNvSpPr txBox="1"/>
            <p:nvPr>
              <p:custDataLst>
                <p:tags r:id="rId8"/>
              </p:custDataLst>
            </p:nvPr>
          </p:nvSpPr>
          <p:spPr>
            <a:xfrm>
              <a:off x="4515762" y="2812347"/>
              <a:ext cx="4145280" cy="682379"/>
            </a:xfrm>
            <a:prstGeom prst="rect">
              <a:avLst/>
            </a:prstGeom>
          </p:spPr>
          <p:txBody>
            <a:bodyPr vert="horz" wrap="square" lIns="91440" tIns="45720" rIns="91440" bIns="45720" rtlCol="0">
              <a:spAutoFit/>
            </a:bodyPr>
            <a:lstStyle>
              <a:lvl1pPr marL="228600" indent="-228600">
                <a:lnSpc>
                  <a:spcPct val="90000"/>
                </a:lnSpc>
                <a:spcBef>
                  <a:spcPts val="1000"/>
                </a:spcBef>
                <a:buFont typeface="Arial" panose="020B0604020202020204" pitchFamily="34" charset="0"/>
                <a:buChar char="•"/>
                <a:defRPr sz="2800"/>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marL="0" indent="0" algn="l">
                <a:buNone/>
              </a:pPr>
              <a:r>
                <a:rPr lang="zh-CN" altLang="en-US" sz="2400" dirty="0">
                  <a:latin typeface="思源宋体 CN Heavy" panose="02020900000000000000" pitchFamily="18" charset="-122"/>
                  <a:ea typeface="思源宋体 CN Heavy" panose="02020900000000000000" pitchFamily="18" charset="-122"/>
                  <a:sym typeface="思源宋体 CN" panose="02020400000000000000" pitchFamily="18" charset="-122"/>
                </a:rPr>
                <a:t>项目十　认清利弊　健康上网</a:t>
              </a:r>
              <a:endParaRPr lang="zh-CN" altLang="en-US" sz="24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a:p>
              <a:pPr marL="0" indent="0" algn="r">
                <a:buNone/>
              </a:pPr>
              <a:r>
                <a:rPr lang="zh-CN" altLang="en-US" sz="2000" dirty="0">
                  <a:latin typeface="思源宋体 CN Heavy" panose="02020900000000000000" pitchFamily="18" charset="-122"/>
                  <a:ea typeface="思源宋体 CN Heavy" panose="02020900000000000000" pitchFamily="18" charset="-122"/>
                  <a:sym typeface="思源宋体 CN" panose="02020400000000000000" pitchFamily="18" charset="-122"/>
                </a:rPr>
                <a:t>——大学生网络心理管理</a:t>
              </a:r>
              <a:endParaRPr lang="zh-CN" altLang="en-US" sz="20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sp>
          <p:nvSpPr>
            <p:cNvPr id="13" name="文本框 12"/>
            <p:cNvSpPr txBox="1"/>
            <p:nvPr>
              <p:custDataLst>
                <p:tags r:id="rId9"/>
              </p:custDataLst>
            </p:nvPr>
          </p:nvSpPr>
          <p:spPr>
            <a:xfrm>
              <a:off x="4515762" y="3604892"/>
              <a:ext cx="4450080" cy="682379"/>
            </a:xfrm>
            <a:prstGeom prst="rect">
              <a:avLst/>
            </a:prstGeom>
          </p:spPr>
          <p:txBody>
            <a:bodyPr vert="horz" wrap="square" lIns="91440" tIns="45720" rIns="91440" bIns="45720" rtlCol="0">
              <a:spAutoFit/>
            </a:bodyPr>
            <a:lstStyle>
              <a:lvl1pPr marL="228600" indent="-228600">
                <a:lnSpc>
                  <a:spcPct val="90000"/>
                </a:lnSpc>
                <a:spcBef>
                  <a:spcPts val="1000"/>
                </a:spcBef>
                <a:buFont typeface="Arial" panose="020B0604020202020204" pitchFamily="34" charset="0"/>
                <a:buChar char="•"/>
                <a:defRPr sz="2800"/>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marL="0" indent="0" algn="l">
                <a:buNone/>
              </a:pPr>
              <a:r>
                <a:rPr lang="zh-CN" altLang="en-US" sz="2400" dirty="0">
                  <a:latin typeface="思源宋体 CN Heavy" panose="02020900000000000000" pitchFamily="18" charset="-122"/>
                  <a:ea typeface="思源宋体 CN Heavy" panose="02020900000000000000" pitchFamily="18" charset="-122"/>
                  <a:sym typeface="思源宋体 CN" panose="02020400000000000000" pitchFamily="18" charset="-122"/>
                </a:rPr>
                <a:t>项目十一　珍爱生命　阳光成长</a:t>
              </a:r>
              <a:endParaRPr lang="zh-CN" altLang="en-US" sz="24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a:p>
              <a:pPr marL="0" indent="0" algn="r">
                <a:buNone/>
              </a:pPr>
              <a:r>
                <a:rPr lang="zh-CN" altLang="en-US" sz="2000" dirty="0">
                  <a:latin typeface="思源宋体 CN Heavy" panose="02020900000000000000" pitchFamily="18" charset="-122"/>
                  <a:ea typeface="思源宋体 CN Heavy" panose="02020900000000000000" pitchFamily="18" charset="-122"/>
                  <a:sym typeface="思源宋体 CN" panose="02020400000000000000" pitchFamily="18" charset="-122"/>
                </a:rPr>
                <a:t>——大学生生命教育与心理危机应对</a:t>
              </a:r>
              <a:endParaRPr lang="zh-CN" altLang="en-US" sz="20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grpSp>
      <p:pic>
        <p:nvPicPr>
          <p:cNvPr id="4" name="图片 3"/>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1025547" y="3658048"/>
            <a:ext cx="3454522" cy="3454522"/>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additive="base">
                                        <p:cTn id="13" dur="500" fill="hold"/>
                                        <p:tgtEl>
                                          <p:spTgt spid="7"/>
                                        </p:tgtEl>
                                        <p:attrNameLst>
                                          <p:attrName>ppt_x</p:attrName>
                                        </p:attrNameLst>
                                      </p:cBhvr>
                                      <p:tavLst>
                                        <p:tav tm="0">
                                          <p:val>
                                            <p:strVal val="#ppt_x"/>
                                          </p:val>
                                        </p:tav>
                                        <p:tav tm="100000">
                                          <p:val>
                                            <p:strVal val="#ppt_x"/>
                                          </p:val>
                                        </p:tav>
                                      </p:tavLst>
                                    </p:anim>
                                    <p:anim calcmode="lin" valueType="num">
                                      <p:cBhvr additive="base">
                                        <p:cTn id="14"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2" presetClass="entr" presetSubtype="8" fill="hold" nodeType="click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wipe(left)">
                                      <p:cBhvr>
                                        <p:cTn id="19"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0" y="12560"/>
            <a:ext cx="12192000" cy="6832879"/>
          </a:xfrm>
          <a:prstGeom prst="rect">
            <a:avLst/>
          </a:prstGeom>
        </p:spPr>
      </p:pic>
      <p:pic>
        <p:nvPicPr>
          <p:cNvPr id="6" name="图片 5"/>
          <p:cNvPicPr>
            <a:picLocks noChangeAspect="1"/>
          </p:cNvPicPr>
          <p:nvPr/>
        </p:nvPicPr>
        <p:blipFill rotWithShape="1">
          <a:blip r:embed="rId2" cstate="print">
            <a:extLst>
              <a:ext uri="{28A0092B-C50C-407E-A947-70E740481C1C}">
                <a14:useLocalDpi xmlns:a14="http://schemas.microsoft.com/office/drawing/2010/main" val="0"/>
              </a:ext>
            </a:extLst>
          </a:blip>
          <a:srcRect b="15199"/>
          <a:stretch>
            <a:fillRect/>
          </a:stretch>
        </p:blipFill>
        <p:spPr>
          <a:xfrm>
            <a:off x="3254326" y="3704203"/>
            <a:ext cx="5259489" cy="3153797"/>
          </a:xfrm>
          <a:prstGeom prst="rect">
            <a:avLst/>
          </a:prstGeom>
        </p:spPr>
      </p:pic>
      <p:sp>
        <p:nvSpPr>
          <p:cNvPr id="9" name="矩形 8"/>
          <p:cNvSpPr/>
          <p:nvPr/>
        </p:nvSpPr>
        <p:spPr>
          <a:xfrm>
            <a:off x="5006322" y="1321634"/>
            <a:ext cx="2433356" cy="583565"/>
          </a:xfrm>
          <a:prstGeom prst="rect">
            <a:avLst/>
          </a:prstGeom>
        </p:spPr>
        <p:txBody>
          <a:bodyPr wrap="square">
            <a:spAutoFit/>
          </a:bodyPr>
          <a:lstStyle/>
          <a:p>
            <a:pPr algn="dist"/>
            <a:r>
              <a:rPr lang="en-US" altLang="zh-CN" sz="3200" b="1" dirty="0">
                <a:solidFill>
                  <a:schemeClr val="accent1"/>
                </a:solidFill>
                <a:latin typeface="思源宋体 CN" panose="02020400000000000000" pitchFamily="18" charset="-122"/>
                <a:ea typeface="思源宋体 CN" panose="02020400000000000000" pitchFamily="18" charset="-122"/>
                <a:sym typeface="思源宋体 CN" panose="02020400000000000000" pitchFamily="18" charset="-122"/>
              </a:rPr>
              <a:t>PART 10</a:t>
            </a:r>
            <a:endParaRPr lang="zh-CN" altLang="en-US" sz="3200" b="1" dirty="0">
              <a:solidFill>
                <a:schemeClr val="accent1"/>
              </a:solidFill>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10" name="矩形 9"/>
          <p:cNvSpPr/>
          <p:nvPr/>
        </p:nvSpPr>
        <p:spPr>
          <a:xfrm>
            <a:off x="2799080" y="1880235"/>
            <a:ext cx="7911465" cy="1106805"/>
          </a:xfrm>
          <a:prstGeom prst="rect">
            <a:avLst/>
          </a:prstGeom>
        </p:spPr>
        <p:txBody>
          <a:bodyPr wrap="square">
            <a:spAutoFit/>
          </a:bodyPr>
          <a:lstStyle/>
          <a:p>
            <a:pPr algn="ctr"/>
            <a:r>
              <a:rPr lang="zh-CN" altLang="en-US" sz="6600" spc="-150" dirty="0">
                <a:latin typeface="思源宋体 CN Heavy" panose="02020900000000000000" pitchFamily="18" charset="-122"/>
                <a:ea typeface="思源宋体 CN Heavy" panose="02020900000000000000" pitchFamily="18" charset="-122"/>
                <a:sym typeface="思源宋体 CN" panose="02020400000000000000" pitchFamily="18" charset="-122"/>
              </a:rPr>
              <a:t>珍爱生命　阳光成长</a:t>
            </a:r>
            <a:endParaRPr lang="zh-CN" altLang="en-US" sz="6600" spc="-15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sp>
        <p:nvSpPr>
          <p:cNvPr id="11" name="矩形: 圆角 9"/>
          <p:cNvSpPr/>
          <p:nvPr/>
        </p:nvSpPr>
        <p:spPr>
          <a:xfrm>
            <a:off x="3925129" y="3036663"/>
            <a:ext cx="4595735" cy="444699"/>
          </a:xfrm>
          <a:prstGeom prst="roundRect">
            <a:avLst>
              <a:gd name="adj" fmla="val 50000"/>
            </a:avLst>
          </a:prstGeom>
          <a:gradFill flip="none" rotWithShape="1">
            <a:gsLst>
              <a:gs pos="100000">
                <a:schemeClr val="accent1"/>
              </a:gs>
              <a:gs pos="0">
                <a:schemeClr val="accent2"/>
              </a:gs>
            </a:gsLst>
            <a:lin ang="10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sz="2000" dirty="0">
                <a:solidFill>
                  <a:schemeClr val="bg1"/>
                </a:solidFill>
                <a:latin typeface="思源宋体 CN" panose="02020400000000000000" pitchFamily="18" charset="-122"/>
                <a:ea typeface="思源宋体 CN" panose="02020400000000000000" pitchFamily="18" charset="-122"/>
                <a:sym typeface="思源宋体 CN" panose="02020400000000000000" pitchFamily="18" charset="-122"/>
              </a:rPr>
              <a:t>大学生生命教育与心理危机应对</a:t>
            </a:r>
            <a:endParaRPr sz="2000" dirty="0">
              <a:solidFill>
                <a:schemeClr val="bg1"/>
              </a:solidFill>
              <a:latin typeface="思源宋体 CN" panose="02020400000000000000" pitchFamily="18" charset="-122"/>
              <a:ea typeface="思源宋体 CN" panose="02020400000000000000" pitchFamily="18" charset="-122"/>
              <a:sym typeface="思源宋体 CN" panose="02020400000000000000" pitchFamily="18"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0" presetClass="entr" presetSubtype="0" decel="10000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1000" fill="hold"/>
                                        <p:tgtEl>
                                          <p:spTgt spid="9"/>
                                        </p:tgtEl>
                                        <p:attrNameLst>
                                          <p:attrName>ppt_w</p:attrName>
                                        </p:attrNameLst>
                                      </p:cBhvr>
                                      <p:tavLst>
                                        <p:tav tm="0">
                                          <p:val>
                                            <p:strVal val="#ppt_w+.3"/>
                                          </p:val>
                                        </p:tav>
                                        <p:tav tm="100000">
                                          <p:val>
                                            <p:strVal val="#ppt_w"/>
                                          </p:val>
                                        </p:tav>
                                      </p:tavLst>
                                    </p:anim>
                                    <p:anim calcmode="lin" valueType="num">
                                      <p:cBhvr>
                                        <p:cTn id="8" dur="1000" fill="hold"/>
                                        <p:tgtEl>
                                          <p:spTgt spid="9"/>
                                        </p:tgtEl>
                                        <p:attrNameLst>
                                          <p:attrName>ppt_h</p:attrName>
                                        </p:attrNameLst>
                                      </p:cBhvr>
                                      <p:tavLst>
                                        <p:tav tm="0">
                                          <p:val>
                                            <p:strVal val="#ppt_h"/>
                                          </p:val>
                                        </p:tav>
                                        <p:tav tm="100000">
                                          <p:val>
                                            <p:strVal val="#ppt_h"/>
                                          </p:val>
                                        </p:tav>
                                      </p:tavLst>
                                    </p:anim>
                                    <p:animEffect transition="in" filter="fade">
                                      <p:cBhvr>
                                        <p:cTn id="9" dur="1000"/>
                                        <p:tgtEl>
                                          <p:spTgt spid="9"/>
                                        </p:tgtEl>
                                      </p:cBhvr>
                                    </p:animEffect>
                                  </p:childTnLst>
                                </p:cTn>
                              </p:par>
                            </p:childTnLst>
                          </p:cTn>
                        </p:par>
                      </p:childTnLst>
                    </p:cTn>
                  </p:par>
                  <p:par>
                    <p:cTn id="10" fill="hold">
                      <p:stCondLst>
                        <p:cond delay="indefinite"/>
                      </p:stCondLst>
                      <p:childTnLst>
                        <p:par>
                          <p:cTn id="11" fill="hold">
                            <p:stCondLst>
                              <p:cond delay="0"/>
                            </p:stCondLst>
                            <p:childTnLst>
                              <p:par>
                                <p:cTn id="12" presetID="16" presetClass="entr" presetSubtype="21" fill="hold" grpId="0" nodeType="clickEffect">
                                  <p:stCondLst>
                                    <p:cond delay="0"/>
                                  </p:stCondLst>
                                  <p:childTnLst>
                                    <p:set>
                                      <p:cBhvr>
                                        <p:cTn id="13" dur="1" fill="hold">
                                          <p:stCondLst>
                                            <p:cond delay="0"/>
                                          </p:stCondLst>
                                        </p:cTn>
                                        <p:tgtEl>
                                          <p:spTgt spid="10"/>
                                        </p:tgtEl>
                                        <p:attrNameLst>
                                          <p:attrName>style.visibility</p:attrName>
                                        </p:attrNameLst>
                                      </p:cBhvr>
                                      <p:to>
                                        <p:strVal val="visible"/>
                                      </p:to>
                                    </p:set>
                                    <p:animEffect transition="in" filter="barn(inVertical)">
                                      <p:cBhvr>
                                        <p:cTn id="14" dur="500"/>
                                        <p:tgtEl>
                                          <p:spTgt spid="10"/>
                                        </p:tgtEl>
                                      </p:cBhvr>
                                    </p:animEffect>
                                  </p:childTnLst>
                                </p:cTn>
                              </p:par>
                            </p:childTnLst>
                          </p:cTn>
                        </p:par>
                        <p:par>
                          <p:cTn id="15" fill="hold">
                            <p:stCondLst>
                              <p:cond delay="500"/>
                            </p:stCondLst>
                            <p:childTnLst>
                              <p:par>
                                <p:cTn id="16" presetID="30" presetClass="entr" presetSubtype="0" fill="hold" grpId="0" nodeType="afterEffect">
                                  <p:stCondLst>
                                    <p:cond delay="0"/>
                                  </p:stCondLst>
                                  <p:childTnLst>
                                    <p:set>
                                      <p:cBhvr>
                                        <p:cTn id="17" dur="1" fill="hold">
                                          <p:stCondLst>
                                            <p:cond delay="0"/>
                                          </p:stCondLst>
                                        </p:cTn>
                                        <p:tgtEl>
                                          <p:spTgt spid="11"/>
                                        </p:tgtEl>
                                        <p:attrNameLst>
                                          <p:attrName>style.visibility</p:attrName>
                                        </p:attrNameLst>
                                      </p:cBhvr>
                                      <p:to>
                                        <p:strVal val="visible"/>
                                      </p:to>
                                    </p:set>
                                    <p:animEffect transition="in" filter="fade">
                                      <p:cBhvr>
                                        <p:cTn id="18" dur="800" decel="100000"/>
                                        <p:tgtEl>
                                          <p:spTgt spid="11"/>
                                        </p:tgtEl>
                                      </p:cBhvr>
                                    </p:animEffect>
                                    <p:anim calcmode="lin" valueType="num">
                                      <p:cBhvr>
                                        <p:cTn id="19" dur="800" decel="100000" fill="hold"/>
                                        <p:tgtEl>
                                          <p:spTgt spid="11"/>
                                        </p:tgtEl>
                                        <p:attrNameLst>
                                          <p:attrName>style.rotation</p:attrName>
                                        </p:attrNameLst>
                                      </p:cBhvr>
                                      <p:tavLst>
                                        <p:tav tm="0">
                                          <p:val>
                                            <p:fltVal val="-90"/>
                                          </p:val>
                                        </p:tav>
                                        <p:tav tm="100000">
                                          <p:val>
                                            <p:fltVal val="0"/>
                                          </p:val>
                                        </p:tav>
                                      </p:tavLst>
                                    </p:anim>
                                    <p:anim calcmode="lin" valueType="num">
                                      <p:cBhvr>
                                        <p:cTn id="20" dur="800" decel="100000" fill="hold"/>
                                        <p:tgtEl>
                                          <p:spTgt spid="11"/>
                                        </p:tgtEl>
                                        <p:attrNameLst>
                                          <p:attrName>ppt_x</p:attrName>
                                        </p:attrNameLst>
                                      </p:cBhvr>
                                      <p:tavLst>
                                        <p:tav tm="0">
                                          <p:val>
                                            <p:strVal val="#ppt_x+0.4"/>
                                          </p:val>
                                        </p:tav>
                                        <p:tav tm="100000">
                                          <p:val>
                                            <p:strVal val="#ppt_x-0.05"/>
                                          </p:val>
                                        </p:tav>
                                      </p:tavLst>
                                    </p:anim>
                                    <p:anim calcmode="lin" valueType="num">
                                      <p:cBhvr>
                                        <p:cTn id="21" dur="800" decel="100000" fill="hold"/>
                                        <p:tgtEl>
                                          <p:spTgt spid="11"/>
                                        </p:tgtEl>
                                        <p:attrNameLst>
                                          <p:attrName>ppt_y</p:attrName>
                                        </p:attrNameLst>
                                      </p:cBhvr>
                                      <p:tavLst>
                                        <p:tav tm="0">
                                          <p:val>
                                            <p:strVal val="#ppt_y-0.4"/>
                                          </p:val>
                                        </p:tav>
                                        <p:tav tm="100000">
                                          <p:val>
                                            <p:strVal val="#ppt_y+0.1"/>
                                          </p:val>
                                        </p:tav>
                                      </p:tavLst>
                                    </p:anim>
                                    <p:anim calcmode="lin" valueType="num">
                                      <p:cBhvr>
                                        <p:cTn id="22" dur="200" accel="100000" fill="hold">
                                          <p:stCondLst>
                                            <p:cond delay="800"/>
                                          </p:stCondLst>
                                        </p:cTn>
                                        <p:tgtEl>
                                          <p:spTgt spid="11"/>
                                        </p:tgtEl>
                                        <p:attrNameLst>
                                          <p:attrName>ppt_x</p:attrName>
                                        </p:attrNameLst>
                                      </p:cBhvr>
                                      <p:tavLst>
                                        <p:tav tm="0">
                                          <p:val>
                                            <p:strVal val="#ppt_x-0.05"/>
                                          </p:val>
                                        </p:tav>
                                        <p:tav tm="100000">
                                          <p:val>
                                            <p:strVal val="#ppt_x"/>
                                          </p:val>
                                        </p:tav>
                                      </p:tavLst>
                                    </p:anim>
                                    <p:anim calcmode="lin" valueType="num">
                                      <p:cBhvr>
                                        <p:cTn id="23" dur="200" accel="100000" fill="hold">
                                          <p:stCondLst>
                                            <p:cond delay="800"/>
                                          </p:stCondLst>
                                        </p:cTn>
                                        <p:tgtEl>
                                          <p:spTgt spid="11"/>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P spid="11"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圆角 2"/>
          <p:cNvSpPr/>
          <p:nvPr/>
        </p:nvSpPr>
        <p:spPr>
          <a:xfrm>
            <a:off x="6185535" y="2605405"/>
            <a:ext cx="4608195" cy="482600"/>
          </a:xfrm>
          <a:prstGeom prst="roundRect">
            <a:avLst>
              <a:gd name="adj" fmla="val 50000"/>
            </a:avLst>
          </a:prstGeom>
          <a:gradFill flip="none" rotWithShape="1">
            <a:gsLst>
              <a:gs pos="0">
                <a:schemeClr val="accent2"/>
              </a:gs>
              <a:gs pos="100000">
                <a:schemeClr val="accent1"/>
              </a:gs>
            </a:gsLst>
            <a:lin ang="10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latin typeface="思源宋体 CN" panose="02020400000000000000" pitchFamily="18" charset="-122"/>
                <a:ea typeface="思源宋体 CN" panose="02020400000000000000" pitchFamily="18" charset="-122"/>
                <a:sym typeface="思源宋体 CN" panose="02020400000000000000" pitchFamily="18" charset="-122"/>
              </a:rPr>
              <a:t>一、生命的含义</a:t>
            </a:r>
            <a:endParaRPr lang="zh-CN" altLang="en-US" sz="2400"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pic>
        <p:nvPicPr>
          <p:cNvPr id="8" name="图片 7"/>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913765" y="1330960"/>
            <a:ext cx="4866640" cy="5123815"/>
          </a:xfrm>
          <a:prstGeom prst="rect">
            <a:avLst/>
          </a:prstGeom>
        </p:spPr>
      </p:pic>
      <p:sp>
        <p:nvSpPr>
          <p:cNvPr id="5" name="矩形 4"/>
          <p:cNvSpPr/>
          <p:nvPr/>
        </p:nvSpPr>
        <p:spPr>
          <a:xfrm>
            <a:off x="1035050" y="948055"/>
            <a:ext cx="9686925" cy="583565"/>
          </a:xfrm>
          <a:prstGeom prst="rect">
            <a:avLst/>
          </a:prstGeom>
        </p:spPr>
        <p:txBody>
          <a:bodyPr wrap="square">
            <a:spAutoFit/>
          </a:bodyPr>
          <a:lstStyle/>
          <a:p>
            <a:pPr algn="ctr"/>
            <a:r>
              <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rPr>
              <a:t>任务一　活着为了什么：生命的意义</a:t>
            </a:r>
            <a:endPar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sp>
        <p:nvSpPr>
          <p:cNvPr id="4" name="矩形: 圆角 2"/>
          <p:cNvSpPr/>
          <p:nvPr/>
        </p:nvSpPr>
        <p:spPr>
          <a:xfrm>
            <a:off x="6185535" y="3317240"/>
            <a:ext cx="4607560" cy="482600"/>
          </a:xfrm>
          <a:prstGeom prst="roundRect">
            <a:avLst>
              <a:gd name="adj" fmla="val 50000"/>
            </a:avLst>
          </a:prstGeom>
          <a:gradFill flip="none" rotWithShape="1">
            <a:gsLst>
              <a:gs pos="0">
                <a:schemeClr val="accent2"/>
              </a:gs>
              <a:gs pos="100000">
                <a:schemeClr val="accent1"/>
              </a:gs>
            </a:gsLst>
            <a:lin ang="10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sz="2400" dirty="0">
                <a:latin typeface="思源宋体 CN" panose="02020400000000000000" pitchFamily="18" charset="-122"/>
                <a:ea typeface="思源宋体 CN" panose="02020400000000000000" pitchFamily="18" charset="-122"/>
                <a:sym typeface="思源宋体 CN" panose="02020400000000000000" pitchFamily="18" charset="-122"/>
              </a:rPr>
              <a:t>二、生命的特性</a:t>
            </a:r>
            <a:endParaRPr lang="zh-CN" altLang="en-US" sz="2400"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2" name="矩形: 圆角 2"/>
          <p:cNvSpPr/>
          <p:nvPr/>
        </p:nvSpPr>
        <p:spPr>
          <a:xfrm>
            <a:off x="6185535" y="4029075"/>
            <a:ext cx="4607560" cy="482600"/>
          </a:xfrm>
          <a:prstGeom prst="roundRect">
            <a:avLst>
              <a:gd name="adj" fmla="val 50000"/>
            </a:avLst>
          </a:prstGeom>
          <a:gradFill flip="none" rotWithShape="1">
            <a:gsLst>
              <a:gs pos="0">
                <a:schemeClr val="accent2"/>
              </a:gs>
              <a:gs pos="100000">
                <a:schemeClr val="accent1"/>
              </a:gs>
            </a:gsLst>
            <a:lin ang="10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sz="2400" dirty="0">
                <a:latin typeface="思源宋体 CN" panose="02020400000000000000" pitchFamily="18" charset="-122"/>
                <a:ea typeface="思源宋体 CN" panose="02020400000000000000" pitchFamily="18" charset="-122"/>
                <a:sym typeface="思源宋体 CN" panose="02020400000000000000" pitchFamily="18" charset="-122"/>
              </a:rPr>
              <a:t>三、生命的意义</a:t>
            </a:r>
            <a:endParaRPr lang="zh-CN" altLang="en-US" sz="2400"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6" name="矩形: 圆角 2"/>
          <p:cNvSpPr/>
          <p:nvPr/>
        </p:nvSpPr>
        <p:spPr>
          <a:xfrm>
            <a:off x="6185535" y="4740910"/>
            <a:ext cx="4607560" cy="482600"/>
          </a:xfrm>
          <a:prstGeom prst="roundRect">
            <a:avLst>
              <a:gd name="adj" fmla="val 50000"/>
            </a:avLst>
          </a:prstGeom>
          <a:gradFill flip="none" rotWithShape="1">
            <a:gsLst>
              <a:gs pos="0">
                <a:schemeClr val="accent2"/>
              </a:gs>
              <a:gs pos="100000">
                <a:schemeClr val="accent1"/>
              </a:gs>
            </a:gsLst>
            <a:lin ang="10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sz="2400" dirty="0">
                <a:latin typeface="思源宋体 CN" panose="02020400000000000000" pitchFamily="18" charset="-122"/>
                <a:ea typeface="思源宋体 CN" panose="02020400000000000000" pitchFamily="18" charset="-122"/>
                <a:sym typeface="思源宋体 CN" panose="02020400000000000000" pitchFamily="18" charset="-122"/>
              </a:rPr>
              <a:t>四、大学生的生命观</a:t>
            </a:r>
            <a:endParaRPr lang="zh-CN" altLang="en-US" sz="2400"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7" name="矩形: 圆角 2"/>
          <p:cNvSpPr/>
          <p:nvPr/>
        </p:nvSpPr>
        <p:spPr>
          <a:xfrm>
            <a:off x="6185535" y="5452745"/>
            <a:ext cx="4607560" cy="482600"/>
          </a:xfrm>
          <a:prstGeom prst="roundRect">
            <a:avLst>
              <a:gd name="adj" fmla="val 50000"/>
            </a:avLst>
          </a:prstGeom>
          <a:gradFill flip="none" rotWithShape="1">
            <a:gsLst>
              <a:gs pos="0">
                <a:schemeClr val="accent2"/>
              </a:gs>
              <a:gs pos="100000">
                <a:schemeClr val="accent1"/>
              </a:gs>
            </a:gsLst>
            <a:lin ang="10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sz="2400" dirty="0">
                <a:latin typeface="思源宋体 CN" panose="02020400000000000000" pitchFamily="18" charset="-122"/>
                <a:ea typeface="思源宋体 CN" panose="02020400000000000000" pitchFamily="18" charset="-122"/>
                <a:sym typeface="思源宋体 CN" panose="02020400000000000000" pitchFamily="18" charset="-122"/>
              </a:rPr>
              <a:t>五、正确看待死亡</a:t>
            </a:r>
            <a:endParaRPr lang="zh-CN" altLang="en-US" sz="2400"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6" presetClass="entr" presetSubtype="21" fill="hold" grpId="0" nodeType="click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barn(inVertical)">
                                      <p:cBhvr>
                                        <p:cTn id="14" dur="500"/>
                                        <p:tgtEl>
                                          <p:spTgt spid="3"/>
                                        </p:tgtEl>
                                      </p:cBhvr>
                                    </p:animEffect>
                                  </p:childTnLst>
                                </p:cTn>
                              </p:par>
                            </p:childTnLst>
                          </p:cTn>
                        </p:par>
                      </p:childTnLst>
                    </p:cTn>
                  </p:par>
                  <p:par>
                    <p:cTn id="15" fill="hold">
                      <p:stCondLst>
                        <p:cond delay="indefinite"/>
                      </p:stCondLst>
                      <p:childTnLst>
                        <p:par>
                          <p:cTn id="16" fill="hold">
                            <p:stCondLst>
                              <p:cond delay="0"/>
                            </p:stCondLst>
                            <p:childTnLst>
                              <p:par>
                                <p:cTn id="17" presetID="16" presetClass="entr" presetSubtype="21" fill="hold" grpId="0" nodeType="click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barn(inVertical)">
                                      <p:cBhvr>
                                        <p:cTn id="19" dur="500"/>
                                        <p:tgtEl>
                                          <p:spTgt spid="4"/>
                                        </p:tgtEl>
                                      </p:cBhvr>
                                    </p:animEffect>
                                  </p:childTnLst>
                                </p:cTn>
                              </p:par>
                            </p:childTnLst>
                          </p:cTn>
                        </p:par>
                      </p:childTnLst>
                    </p:cTn>
                  </p:par>
                  <p:par>
                    <p:cTn id="20" fill="hold">
                      <p:stCondLst>
                        <p:cond delay="indefinite"/>
                      </p:stCondLst>
                      <p:childTnLst>
                        <p:par>
                          <p:cTn id="21" fill="hold">
                            <p:stCondLst>
                              <p:cond delay="0"/>
                            </p:stCondLst>
                            <p:childTnLst>
                              <p:par>
                                <p:cTn id="22" presetID="16" presetClass="entr" presetSubtype="21" fill="hold" grpId="0" nodeType="clickEffect">
                                  <p:stCondLst>
                                    <p:cond delay="0"/>
                                  </p:stCondLst>
                                  <p:childTnLst>
                                    <p:set>
                                      <p:cBhvr>
                                        <p:cTn id="23" dur="1" fill="hold">
                                          <p:stCondLst>
                                            <p:cond delay="0"/>
                                          </p:stCondLst>
                                        </p:cTn>
                                        <p:tgtEl>
                                          <p:spTgt spid="2"/>
                                        </p:tgtEl>
                                        <p:attrNameLst>
                                          <p:attrName>style.visibility</p:attrName>
                                        </p:attrNameLst>
                                      </p:cBhvr>
                                      <p:to>
                                        <p:strVal val="visible"/>
                                      </p:to>
                                    </p:set>
                                    <p:animEffect transition="in" filter="barn(inVertical)">
                                      <p:cBhvr>
                                        <p:cTn id="24" dur="500"/>
                                        <p:tgtEl>
                                          <p:spTgt spid="2"/>
                                        </p:tgtEl>
                                      </p:cBhvr>
                                    </p:animEffect>
                                  </p:childTnLst>
                                </p:cTn>
                              </p:par>
                            </p:childTnLst>
                          </p:cTn>
                        </p:par>
                      </p:childTnLst>
                    </p:cTn>
                  </p:par>
                  <p:par>
                    <p:cTn id="25" fill="hold">
                      <p:stCondLst>
                        <p:cond delay="indefinite"/>
                      </p:stCondLst>
                      <p:childTnLst>
                        <p:par>
                          <p:cTn id="26" fill="hold">
                            <p:stCondLst>
                              <p:cond delay="0"/>
                            </p:stCondLst>
                            <p:childTnLst>
                              <p:par>
                                <p:cTn id="27" presetID="16" presetClass="entr" presetSubtype="21" fill="hold" grpId="0" nodeType="clickEffect">
                                  <p:stCondLst>
                                    <p:cond delay="0"/>
                                  </p:stCondLst>
                                  <p:childTnLst>
                                    <p:set>
                                      <p:cBhvr>
                                        <p:cTn id="28" dur="1" fill="hold">
                                          <p:stCondLst>
                                            <p:cond delay="0"/>
                                          </p:stCondLst>
                                        </p:cTn>
                                        <p:tgtEl>
                                          <p:spTgt spid="6"/>
                                        </p:tgtEl>
                                        <p:attrNameLst>
                                          <p:attrName>style.visibility</p:attrName>
                                        </p:attrNameLst>
                                      </p:cBhvr>
                                      <p:to>
                                        <p:strVal val="visible"/>
                                      </p:to>
                                    </p:set>
                                    <p:animEffect transition="in" filter="barn(inVertical)">
                                      <p:cBhvr>
                                        <p:cTn id="29" dur="500"/>
                                        <p:tgtEl>
                                          <p:spTgt spid="6"/>
                                        </p:tgtEl>
                                      </p:cBhvr>
                                    </p:animEffect>
                                  </p:childTnLst>
                                </p:cTn>
                              </p:par>
                            </p:childTnLst>
                          </p:cTn>
                        </p:par>
                      </p:childTnLst>
                    </p:cTn>
                  </p:par>
                  <p:par>
                    <p:cTn id="30" fill="hold">
                      <p:stCondLst>
                        <p:cond delay="indefinite"/>
                      </p:stCondLst>
                      <p:childTnLst>
                        <p:par>
                          <p:cTn id="31" fill="hold">
                            <p:stCondLst>
                              <p:cond delay="0"/>
                            </p:stCondLst>
                            <p:childTnLst>
                              <p:par>
                                <p:cTn id="32" presetID="16" presetClass="entr" presetSubtype="21" fill="hold" grpId="0" nodeType="clickEffect">
                                  <p:stCondLst>
                                    <p:cond delay="0"/>
                                  </p:stCondLst>
                                  <p:childTnLst>
                                    <p:set>
                                      <p:cBhvr>
                                        <p:cTn id="33" dur="1" fill="hold">
                                          <p:stCondLst>
                                            <p:cond delay="0"/>
                                          </p:stCondLst>
                                        </p:cTn>
                                        <p:tgtEl>
                                          <p:spTgt spid="7"/>
                                        </p:tgtEl>
                                        <p:attrNameLst>
                                          <p:attrName>style.visibility</p:attrName>
                                        </p:attrNameLst>
                                      </p:cBhvr>
                                      <p:to>
                                        <p:strVal val="visible"/>
                                      </p:to>
                                    </p:set>
                                    <p:animEffect transition="in" filter="barn(inVertical)">
                                      <p:cBhvr>
                                        <p:cTn id="34"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ldLvl="0" animBg="1"/>
      <p:bldP spid="4" grpId="0" bldLvl="0" animBg="1"/>
      <p:bldP spid="2" grpId="0" bldLvl="0" animBg="1"/>
      <p:bldP spid="6" grpId="0" bldLvl="0" animBg="1"/>
      <p:bldP spid="7" grpId="0" bldLvl="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3" name="矩形 42"/>
          <p:cNvSpPr/>
          <p:nvPr/>
        </p:nvSpPr>
        <p:spPr>
          <a:xfrm>
            <a:off x="2800350" y="502285"/>
            <a:ext cx="7557770" cy="583565"/>
          </a:xfrm>
          <a:prstGeom prst="rect">
            <a:avLst/>
          </a:prstGeom>
        </p:spPr>
        <p:txBody>
          <a:bodyPr wrap="square">
            <a:spAutoFit/>
          </a:bodyPr>
          <a:p>
            <a:pPr algn="ctr"/>
            <a:r>
              <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rPr>
              <a:t>一、生命的含义</a:t>
            </a:r>
            <a:endPar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grpSp>
        <p:nvGrpSpPr>
          <p:cNvPr id="5" name="组合 4"/>
          <p:cNvGrpSpPr/>
          <p:nvPr/>
        </p:nvGrpSpPr>
        <p:grpSpPr>
          <a:xfrm>
            <a:off x="1299210" y="1496060"/>
            <a:ext cx="9279890" cy="4204335"/>
            <a:chOff x="-380758" y="1213367"/>
            <a:chExt cx="7281707" cy="4123571"/>
          </a:xfrm>
        </p:grpSpPr>
        <p:sp>
          <p:nvSpPr>
            <p:cNvPr id="6" name="矩形 5"/>
            <p:cNvSpPr/>
            <p:nvPr/>
          </p:nvSpPr>
          <p:spPr>
            <a:xfrm>
              <a:off x="-99236" y="1322980"/>
              <a:ext cx="6777459" cy="4013958"/>
            </a:xfrm>
            <a:prstGeom prst="rect">
              <a:avLst/>
            </a:prstGeom>
          </p:spPr>
          <p:txBody>
            <a:bodyPr wrap="square">
              <a:spAutoFit/>
            </a:bodyPr>
            <a:p>
              <a:pPr lvl="0" algn="just">
                <a:lnSpc>
                  <a:spcPct val="125000"/>
                </a:lnSpc>
                <a:spcBef>
                  <a:spcPts val="0"/>
                </a:spcBef>
                <a:spcAft>
                  <a:spcPts val="0"/>
                </a:spcAft>
              </a:pPr>
              <a:r>
                <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rPr>
                <a:t>生命泛指有机物和水构成的，一个或多个细胞组成的一类具有稳定的物质和能量代谢现象，能回应刺激、能进行自我复制（繁殖）的半开放物质系统。从这个定义来看，生命首先是由有机物和水构成的细胞组成的，非细胞物质无法构成生命；其次由细胞构成的生命具有稳定的物质和能量代谢特性。所谓物质和能量代谢，主要是指能够稳定地从外界获取物质和能量并将体内产生的废物和多余的热量排放到外界，也就是新陈代谢。只要生命的新陈代谢还在，生命就还存在。比如，植物人，虽然意识和认知活动减弱甚至消失，但机体依然能够进行新陈代谢，所以依然活着；再次，生命具有自我复制的本性追求。不论是什么生命，从病毒和细菌的简单复制到人类的结婚生子，都是为了生命的复制和繁衍，这是生命的本质属性之一。</a:t>
              </a:r>
              <a:endPar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a:p>
              <a:pPr lvl="0" algn="just">
                <a:lnSpc>
                  <a:spcPct val="125000"/>
                </a:lnSpc>
                <a:spcBef>
                  <a:spcPts val="0"/>
                </a:spcBef>
                <a:spcAft>
                  <a:spcPts val="0"/>
                </a:spcAft>
              </a:pPr>
              <a:r>
                <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rPr>
                <a:t>从这个定义来看，作为生命的这个特殊的半开放物质系统和其他物质系统相比较，它具有以下两大属性：其一，任何一个生命系统存在之后，都会尽量维持新陈代谢活动的延续，换一句话说，就是任何生命都要想办法让自己活着，让自己活着是生命的本质属性，活着是生命的重大追求之一。其次，任何生命都会进行自我复制，也就是把自己的生命用另外一种方式延续下去，也就是说，延续自己生命是任何生命体的第二大属性。</a:t>
              </a:r>
              <a:endPar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7" name="ïSlíďê"/>
            <p:cNvSpPr/>
            <p:nvPr/>
          </p:nvSpPr>
          <p:spPr>
            <a:xfrm>
              <a:off x="-380758" y="1213367"/>
              <a:ext cx="7281707" cy="4123571"/>
            </a:xfrm>
            <a:prstGeom prst="roundRect">
              <a:avLst>
                <a:gd name="adj" fmla="val 22684"/>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grpSp>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arn(inVertical)">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3" name="矩形 42"/>
          <p:cNvSpPr/>
          <p:nvPr/>
        </p:nvSpPr>
        <p:spPr>
          <a:xfrm>
            <a:off x="2800350" y="502285"/>
            <a:ext cx="7557770" cy="583565"/>
          </a:xfrm>
          <a:prstGeom prst="rect">
            <a:avLst/>
          </a:prstGeom>
        </p:spPr>
        <p:txBody>
          <a:bodyPr wrap="square">
            <a:spAutoFit/>
          </a:bodyPr>
          <a:p>
            <a:pPr algn="ctr"/>
            <a:r>
              <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rPr>
              <a:t>二、生命的特性</a:t>
            </a:r>
            <a:endPar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grpSp>
        <p:nvGrpSpPr>
          <p:cNvPr id="5" name="组合 4"/>
          <p:cNvGrpSpPr/>
          <p:nvPr/>
        </p:nvGrpSpPr>
        <p:grpSpPr>
          <a:xfrm>
            <a:off x="1299210" y="1496060"/>
            <a:ext cx="9279890" cy="4204335"/>
            <a:chOff x="-380758" y="1213367"/>
            <a:chExt cx="7281707" cy="4123571"/>
          </a:xfrm>
        </p:grpSpPr>
        <p:sp>
          <p:nvSpPr>
            <p:cNvPr id="6" name="矩形 5"/>
            <p:cNvSpPr/>
            <p:nvPr/>
          </p:nvSpPr>
          <p:spPr>
            <a:xfrm>
              <a:off x="-40440" y="1798178"/>
              <a:ext cx="4061393" cy="3145772"/>
            </a:xfrm>
            <a:prstGeom prst="rect">
              <a:avLst/>
            </a:prstGeom>
          </p:spPr>
          <p:txBody>
            <a:bodyPr wrap="square">
              <a:spAutoFit/>
            </a:bodyPr>
            <a:p>
              <a:pPr lvl="0" algn="just">
                <a:lnSpc>
                  <a:spcPct val="125000"/>
                </a:lnSpc>
                <a:spcBef>
                  <a:spcPts val="0"/>
                </a:spcBef>
                <a:spcAft>
                  <a:spcPts val="0"/>
                </a:spcAft>
              </a:pPr>
              <a:r>
                <a:rPr lang="zh-CN" altLang="en-US" b="1" dirty="0">
                  <a:ln/>
                  <a:solidFill>
                    <a:schemeClr val="accent1"/>
                  </a:solidFill>
                  <a:effectLst>
                    <a:outerShdw blurRad="38100" dist="25400" dir="5400000" algn="ctr" rotWithShape="0">
                      <a:srgbClr val="6E747A">
                        <a:alpha val="43000"/>
                      </a:srgbClr>
                    </a:outerShdw>
                  </a:effectLst>
                  <a:latin typeface="思源宋体 CN" panose="02020400000000000000" pitchFamily="18" charset="-122"/>
                  <a:ea typeface="思源宋体 CN" panose="02020400000000000000" pitchFamily="18" charset="-122"/>
                  <a:sym typeface="思源宋体 CN" panose="02020400000000000000" pitchFamily="18" charset="-122"/>
                </a:rPr>
                <a:t>（一）唯一性</a:t>
              </a:r>
              <a:endParaRPr lang="zh-CN" altLang="en-US" b="1" dirty="0">
                <a:ln/>
                <a:solidFill>
                  <a:schemeClr val="accent1"/>
                </a:solidFill>
                <a:effectLst>
                  <a:outerShdw blurRad="38100" dist="25400" dir="5400000" algn="ctr" rotWithShape="0">
                    <a:srgbClr val="6E747A">
                      <a:alpha val="43000"/>
                    </a:srgbClr>
                  </a:outerShdw>
                </a:effectLst>
                <a:latin typeface="思源宋体 CN" panose="02020400000000000000" pitchFamily="18" charset="-122"/>
                <a:ea typeface="思源宋体 CN" panose="02020400000000000000" pitchFamily="18" charset="-122"/>
                <a:sym typeface="思源宋体 CN" panose="02020400000000000000" pitchFamily="18" charset="-122"/>
              </a:endParaRPr>
            </a:p>
            <a:p>
              <a:pPr lvl="0" algn="just">
                <a:lnSpc>
                  <a:spcPct val="125000"/>
                </a:lnSpc>
                <a:spcBef>
                  <a:spcPts val="0"/>
                </a:spcBef>
                <a:spcAft>
                  <a:spcPts val="0"/>
                </a:spcAft>
              </a:pPr>
              <a:r>
                <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rPr>
                <a:t>唯一性也可以称之为独特性。我们每个人从受精卵的那一刻开始，就注定自己的基因序列，构成了生理上与别人的不同；从来到世间的那一声哭泣开始，在心理与行为特点上就具备了独有的特征。每个人存在这个世界上都是唯一而不可复制的，世界上没有完全相同的两片树叶，也没有完全相同的两个人。所以每个人都是唯一而独特的。生活中很多人都想努力成为别人的样子，岂不知人与人之间是不同的，哪怕通过现代化手段，达到外表上的相似，本质上还是两个不同的人。</a:t>
              </a:r>
              <a:endPar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7" name="ïSlíďê"/>
            <p:cNvSpPr/>
            <p:nvPr/>
          </p:nvSpPr>
          <p:spPr>
            <a:xfrm>
              <a:off x="-380758" y="1213367"/>
              <a:ext cx="7281707" cy="4123571"/>
            </a:xfrm>
            <a:prstGeom prst="roundRect">
              <a:avLst>
                <a:gd name="adj" fmla="val 22684"/>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grpSp>
      <p:pic>
        <p:nvPicPr>
          <p:cNvPr id="25" name="图片 24"/>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7053004" y="1706223"/>
            <a:ext cx="4095750" cy="4095750"/>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arn(inVertical)">
                                      <p:cBhvr>
                                        <p:cTn id="7" dur="500"/>
                                        <p:tgtEl>
                                          <p:spTgt spid="5"/>
                                        </p:tgtEl>
                                      </p:cBhvr>
                                    </p:animEffect>
                                  </p:childTnLst>
                                </p:cTn>
                              </p:par>
                              <p:par>
                                <p:cTn id="8" presetID="16" presetClass="entr" presetSubtype="21" fill="hold" nodeType="withEffect">
                                  <p:stCondLst>
                                    <p:cond delay="0"/>
                                  </p:stCondLst>
                                  <p:childTnLst>
                                    <p:set>
                                      <p:cBhvr>
                                        <p:cTn id="9" dur="1" fill="hold">
                                          <p:stCondLst>
                                            <p:cond delay="0"/>
                                          </p:stCondLst>
                                        </p:cTn>
                                        <p:tgtEl>
                                          <p:spTgt spid="25"/>
                                        </p:tgtEl>
                                        <p:attrNameLst>
                                          <p:attrName>style.visibility</p:attrName>
                                        </p:attrNameLst>
                                      </p:cBhvr>
                                      <p:to>
                                        <p:strVal val="visible"/>
                                      </p:to>
                                    </p:set>
                                    <p:animEffect transition="in" filter="barn(inVertical)">
                                      <p:cBhvr>
                                        <p:cTn id="10"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3" name="矩形 42"/>
          <p:cNvSpPr/>
          <p:nvPr/>
        </p:nvSpPr>
        <p:spPr>
          <a:xfrm>
            <a:off x="2800350" y="502285"/>
            <a:ext cx="7557770" cy="583565"/>
          </a:xfrm>
          <a:prstGeom prst="rect">
            <a:avLst/>
          </a:prstGeom>
        </p:spPr>
        <p:txBody>
          <a:bodyPr wrap="square">
            <a:spAutoFit/>
          </a:bodyPr>
          <a:p>
            <a:pPr algn="ctr"/>
            <a:r>
              <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rPr>
              <a:t>二、生命的特性</a:t>
            </a:r>
            <a:endPar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grpSp>
        <p:nvGrpSpPr>
          <p:cNvPr id="5" name="组合 4"/>
          <p:cNvGrpSpPr/>
          <p:nvPr/>
        </p:nvGrpSpPr>
        <p:grpSpPr>
          <a:xfrm>
            <a:off x="1299210" y="1496060"/>
            <a:ext cx="9279890" cy="4204335"/>
            <a:chOff x="-380758" y="1213367"/>
            <a:chExt cx="7281707" cy="4123571"/>
          </a:xfrm>
        </p:grpSpPr>
        <p:sp>
          <p:nvSpPr>
            <p:cNvPr id="6" name="矩形 5"/>
            <p:cNvSpPr/>
            <p:nvPr/>
          </p:nvSpPr>
          <p:spPr>
            <a:xfrm>
              <a:off x="-40440" y="1798178"/>
              <a:ext cx="4061393" cy="3145772"/>
            </a:xfrm>
            <a:prstGeom prst="rect">
              <a:avLst/>
            </a:prstGeom>
          </p:spPr>
          <p:txBody>
            <a:bodyPr wrap="square">
              <a:spAutoFit/>
            </a:bodyPr>
            <a:p>
              <a:pPr lvl="0" algn="just">
                <a:lnSpc>
                  <a:spcPct val="125000"/>
                </a:lnSpc>
                <a:spcBef>
                  <a:spcPts val="0"/>
                </a:spcBef>
                <a:spcAft>
                  <a:spcPts val="0"/>
                </a:spcAft>
                <a:buClrTx/>
                <a:buSzTx/>
                <a:buFontTx/>
              </a:pPr>
              <a:r>
                <a:rPr lang="zh-CN" altLang="en-US" sz="1800" b="1" dirty="0">
                  <a:solidFill>
                    <a:schemeClr val="accent1"/>
                  </a:solidFill>
                  <a:effectLst>
                    <a:outerShdw blurRad="38100" dist="25400" dir="5400000" algn="ctr" rotWithShape="0">
                      <a:srgbClr val="6E747A">
                        <a:alpha val="43000"/>
                      </a:srgbClr>
                    </a:outerShdw>
                  </a:effectLst>
                  <a:latin typeface="思源宋体 CN" panose="02020400000000000000" pitchFamily="18" charset="-122"/>
                  <a:ea typeface="思源宋体 CN" panose="02020400000000000000" pitchFamily="18" charset="-122"/>
                  <a:sym typeface="思源宋体 CN" panose="02020400000000000000" pitchFamily="18" charset="-122"/>
                </a:rPr>
                <a:t>（二）不可逆性</a:t>
              </a:r>
              <a:endParaRPr lang="zh-CN" altLang="en-US" sz="1800" b="1" dirty="0">
                <a:solidFill>
                  <a:schemeClr val="accent1"/>
                </a:solidFill>
                <a:effectLst>
                  <a:outerShdw blurRad="38100" dist="25400" dir="5400000" algn="ctr" rotWithShape="0">
                    <a:srgbClr val="6E747A">
                      <a:alpha val="43000"/>
                    </a:srgbClr>
                  </a:outerShdw>
                </a:effectLst>
                <a:latin typeface="思源宋体 CN" panose="02020400000000000000" pitchFamily="18" charset="-122"/>
                <a:ea typeface="思源宋体 CN" panose="02020400000000000000" pitchFamily="18" charset="-122"/>
                <a:sym typeface="思源宋体 CN" panose="02020400000000000000" pitchFamily="18" charset="-122"/>
              </a:endParaRPr>
            </a:p>
            <a:p>
              <a:pPr lvl="0" algn="just">
                <a:lnSpc>
                  <a:spcPct val="125000"/>
                </a:lnSpc>
                <a:spcBef>
                  <a:spcPts val="0"/>
                </a:spcBef>
                <a:spcAft>
                  <a:spcPts val="0"/>
                </a:spcAft>
              </a:pPr>
              <a:r>
                <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rPr>
                <a:t>时间的流逝一刻不停息，不会因为谁的财富多，谁的外表好看，就为谁多停留一秒钟。时间的流逝也带来了生命的前进过程，当一年过去，人就长大了一岁，当一天过去，人就比前一天更加成熟，生命是前进的，流逝的时光无法再追回。很多人想要青春永驻，通过一些手段，可以让人保持年轻的容颜，但是却不能让身体素质回到年轻的时候。所以，人们应该珍惜当下的每一天，珍惜眼前的人和事，爱惜自己的健康，不能等到失去的时候，后悔难过，追忆以前的时光。</a:t>
              </a:r>
              <a:endPar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7" name="ïSlíďê"/>
            <p:cNvSpPr/>
            <p:nvPr/>
          </p:nvSpPr>
          <p:spPr>
            <a:xfrm>
              <a:off x="-380758" y="1213367"/>
              <a:ext cx="7281707" cy="4123571"/>
            </a:xfrm>
            <a:prstGeom prst="roundRect">
              <a:avLst>
                <a:gd name="adj" fmla="val 22684"/>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grpSp>
      <p:pic>
        <p:nvPicPr>
          <p:cNvPr id="25" name="图片 24"/>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7053004" y="1706223"/>
            <a:ext cx="4095750" cy="4095750"/>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arn(inVertical)">
                                      <p:cBhvr>
                                        <p:cTn id="7" dur="500"/>
                                        <p:tgtEl>
                                          <p:spTgt spid="5"/>
                                        </p:tgtEl>
                                      </p:cBhvr>
                                    </p:animEffect>
                                  </p:childTnLst>
                                </p:cTn>
                              </p:par>
                              <p:par>
                                <p:cTn id="8" presetID="16" presetClass="entr" presetSubtype="21" fill="hold" nodeType="withEffect">
                                  <p:stCondLst>
                                    <p:cond delay="0"/>
                                  </p:stCondLst>
                                  <p:childTnLst>
                                    <p:set>
                                      <p:cBhvr>
                                        <p:cTn id="9" dur="1" fill="hold">
                                          <p:stCondLst>
                                            <p:cond delay="0"/>
                                          </p:stCondLst>
                                        </p:cTn>
                                        <p:tgtEl>
                                          <p:spTgt spid="25"/>
                                        </p:tgtEl>
                                        <p:attrNameLst>
                                          <p:attrName>style.visibility</p:attrName>
                                        </p:attrNameLst>
                                      </p:cBhvr>
                                      <p:to>
                                        <p:strVal val="visible"/>
                                      </p:to>
                                    </p:set>
                                    <p:animEffect transition="in" filter="barn(inVertical)">
                                      <p:cBhvr>
                                        <p:cTn id="10"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ags/tag1.xml><?xml version="1.0" encoding="utf-8"?>
<p:tagLst xmlns:p="http://schemas.openxmlformats.org/presentationml/2006/main">
  <p:tag name="KSO_WM_DIAGRAM_VIRTUALLY_FRAME" val="{&quot;height&quot;:301.3450795915329,&quot;left&quot;:341.65,&quot;top&quot;:139.3,&quot;width&quot;:798.8524409448817}"/>
</p:tagLst>
</file>

<file path=ppt/tags/tag10.xml><?xml version="1.0" encoding="utf-8"?>
<p:tagLst xmlns:p="http://schemas.openxmlformats.org/presentationml/2006/main">
  <p:tag name="KSO_WM_DIAGRAM_VIRTUALLY_FRAME" val="{&quot;height&quot;:309.49273070594074,&quot;left&quot;:343.8,&quot;top&quot;:131.9,&quot;width&quot;:796.7024409448817}"/>
</p:tagLst>
</file>

<file path=ppt/tags/tag11.xml><?xml version="1.0" encoding="utf-8"?>
<p:tagLst xmlns:p="http://schemas.openxmlformats.org/presentationml/2006/main">
  <p:tag name="KSO_WM_DIAGRAM_VIRTUALLY_FRAME" val="{&quot;height&quot;:309.49273070594074,&quot;left&quot;:343.8,&quot;top&quot;:131.9,&quot;width&quot;:796.7024409448817}"/>
</p:tagLst>
</file>

<file path=ppt/tags/tag12.xml><?xml version="1.0" encoding="utf-8"?>
<p:tagLst xmlns:p="http://schemas.openxmlformats.org/presentationml/2006/main">
  <p:tag name="KSO_WM_DIAGRAM_VIRTUALLY_FRAME" val="{&quot;height&quot;:309.49273070594074,&quot;left&quot;:343.8,&quot;top&quot;:131.9,&quot;width&quot;:796.7024409448817}"/>
</p:tagLst>
</file>

<file path=ppt/tags/tag13.xml><?xml version="1.0" encoding="utf-8"?>
<p:tagLst xmlns:p="http://schemas.openxmlformats.org/presentationml/2006/main">
  <p:tag name="KSO_WM_DIAGRAM_VIRTUALLY_FRAME" val="{&quot;height&quot;:309.49273070594074,&quot;left&quot;:343.8,&quot;top&quot;:131.9,&quot;width&quot;:796.7024409448817}"/>
</p:tagLst>
</file>

<file path=ppt/tags/tag14.xml><?xml version="1.0" encoding="utf-8"?>
<p:tagLst xmlns:p="http://schemas.openxmlformats.org/presentationml/2006/main">
  <p:tag name="KSO_WM_DIAGRAM_VIRTUALLY_FRAME" val="{&quot;height&quot;:309.49273070594074,&quot;left&quot;:343.8,&quot;top&quot;:131.9,&quot;width&quot;:796.7024409448817}"/>
</p:tagLst>
</file>

<file path=ppt/tags/tag15.xml><?xml version="1.0" encoding="utf-8"?>
<p:tagLst xmlns:p="http://schemas.openxmlformats.org/presentationml/2006/main">
  <p:tag name="KSO_WM_DIAGRAM_VIRTUALLY_FRAME" val="{&quot;height&quot;:309.49273070594074,&quot;left&quot;:343.8,&quot;top&quot;:131.9,&quot;width&quot;:796.7024409448817}"/>
</p:tagLst>
</file>

<file path=ppt/tags/tag16.xml><?xml version="1.0" encoding="utf-8"?>
<p:tagLst xmlns:p="http://schemas.openxmlformats.org/presentationml/2006/main">
  <p:tag name="KSO_WM_DIAGRAM_VIRTUALLY_FRAME" val="{&quot;height&quot;:309.49273070594074,&quot;left&quot;:343.8,&quot;top&quot;:131.9,&quot;width&quot;:796.7024409448817}"/>
</p:tagLst>
</file>

<file path=ppt/tags/tag17.xml><?xml version="1.0" encoding="utf-8"?>
<p:tagLst xmlns:p="http://schemas.openxmlformats.org/presentationml/2006/main">
  <p:tag name="KSO_WM_DIAGRAM_VIRTUALLY_FRAME" val="{&quot;height&quot;:309.49273070594074,&quot;left&quot;:343.8,&quot;top&quot;:131.9,&quot;width&quot;:796.7024409448817}"/>
</p:tagLst>
</file>

<file path=ppt/tags/tag18.xml><?xml version="1.0" encoding="utf-8"?>
<p:tagLst xmlns:p="http://schemas.openxmlformats.org/presentationml/2006/main">
  <p:tag name="KSO_WM_DIAGRAM_VIRTUALLY_FRAME" val="{&quot;height&quot;:309.49273070594074,&quot;left&quot;:343.8,&quot;top&quot;:131.9,&quot;width&quot;:796.7024409448817}"/>
</p:tagLst>
</file>

<file path=ppt/tags/tag19.xml><?xml version="1.0" encoding="utf-8"?>
<p:tagLst xmlns:p="http://schemas.openxmlformats.org/presentationml/2006/main">
  <p:tag name="KSO_WM_DIAGRAM_VIRTUALLY_FRAME" val="{&quot;height&quot;:237.38270092780945,&quot;left&quot;:352.7478740157479,&quot;top&quot;:167.4211811023622,&quot;width&quot;:787.754566929134}"/>
</p:tagLst>
</file>

<file path=ppt/tags/tag2.xml><?xml version="1.0" encoding="utf-8"?>
<p:tagLst xmlns:p="http://schemas.openxmlformats.org/presentationml/2006/main">
  <p:tag name="KSO_WM_DIAGRAM_VIRTUALLY_FRAME" val="{&quot;height&quot;:301.3450795915329,&quot;left&quot;:341.65,&quot;top&quot;:139.3,&quot;width&quot;:798.8524409448817}"/>
</p:tagLst>
</file>

<file path=ppt/tags/tag20.xml><?xml version="1.0" encoding="utf-8"?>
<p:tagLst xmlns:p="http://schemas.openxmlformats.org/presentationml/2006/main">
  <p:tag name="KSO_WM_DIAGRAM_VIRTUALLY_FRAME" val="{&quot;height&quot;:237.38270092780945,&quot;left&quot;:352.7478740157479,&quot;top&quot;:167.4211811023622,&quot;width&quot;:787.754566929134}"/>
</p:tagLst>
</file>

<file path=ppt/tags/tag21.xml><?xml version="1.0" encoding="utf-8"?>
<p:tagLst xmlns:p="http://schemas.openxmlformats.org/presentationml/2006/main">
  <p:tag name="KSO_WM_DIAGRAM_VIRTUALLY_FRAME" val="{&quot;height&quot;:237.38270092780945,&quot;left&quot;:352.7478740157479,&quot;top&quot;:167.4211811023622,&quot;width&quot;:787.754566929134}"/>
</p:tagLst>
</file>

<file path=ppt/tags/tag22.xml><?xml version="1.0" encoding="utf-8"?>
<p:tagLst xmlns:p="http://schemas.openxmlformats.org/presentationml/2006/main">
  <p:tag name="KSO_WM_DIAGRAM_VIRTUALLY_FRAME" val="{&quot;height&quot;:237.38270092780945,&quot;left&quot;:352.7478740157479,&quot;top&quot;:167.4211811023622,&quot;width&quot;:787.754566929134}"/>
</p:tagLst>
</file>

<file path=ppt/tags/tag23.xml><?xml version="1.0" encoding="utf-8"?>
<p:tagLst xmlns:p="http://schemas.openxmlformats.org/presentationml/2006/main">
  <p:tag name="KSO_WM_DIAGRAM_VIRTUALLY_FRAME" val="{&quot;height&quot;:237.38270092780945,&quot;left&quot;:352.7478740157479,&quot;top&quot;:167.4211811023622,&quot;width&quot;:787.754566929134}"/>
</p:tagLst>
</file>

<file path=ppt/tags/tag24.xml><?xml version="1.0" encoding="utf-8"?>
<p:tagLst xmlns:p="http://schemas.openxmlformats.org/presentationml/2006/main">
  <p:tag name="KSO_WM_DIAGRAM_VIRTUALLY_FRAME" val="{&quot;height&quot;:237.38270092780945,&quot;left&quot;:352.7478740157479,&quot;top&quot;:167.4211811023622,&quot;width&quot;:787.754566929134}"/>
</p:tagLst>
</file>

<file path=ppt/tags/tag25.xml><?xml version="1.0" encoding="utf-8"?>
<p:tagLst xmlns:p="http://schemas.openxmlformats.org/presentationml/2006/main">
  <p:tag name="KSO_WM_DIAGRAM_VIRTUALLY_FRAME" val="{&quot;height&quot;:237.38270092780945,&quot;left&quot;:352.7478740157479,&quot;top&quot;:167.4211811023622,&quot;width&quot;:787.754566929134}"/>
</p:tagLst>
</file>

<file path=ppt/tags/tag26.xml><?xml version="1.0" encoding="utf-8"?>
<p:tagLst xmlns:p="http://schemas.openxmlformats.org/presentationml/2006/main">
  <p:tag name="PA" val="v4.0.0"/>
</p:tagLst>
</file>

<file path=ppt/tags/tag27.xml><?xml version="1.0" encoding="utf-8"?>
<p:tagLst xmlns:p="http://schemas.openxmlformats.org/presentationml/2006/main">
  <p:tag name="KSO_WM_DIAGRAM_VIRTUALLY_FRAME" val="{&quot;height&quot;:410.50700787401576,&quot;left&quot;:28.252927064916367,&quot;top&quot;:93.43283464566929,&quot;width&quot;:848.4941595492568}"/>
</p:tagLst>
</file>

<file path=ppt/tags/tag28.xml><?xml version="1.0" encoding="utf-8"?>
<p:tagLst xmlns:p="http://schemas.openxmlformats.org/presentationml/2006/main">
  <p:tag name="MH" val="20180611105247"/>
  <p:tag name="MH_LIBRARY" val="GRAPHIC"/>
  <p:tag name="MH_TYPE" val="Other"/>
  <p:tag name="MH_ORDER" val="1"/>
  <p:tag name="KSO_WM_DIAGRAM_VIRTUALLY_FRAME" val="{&quot;height&quot;:410.50700787401576,&quot;left&quot;:28.252927064916367,&quot;top&quot;:93.43283464566929,&quot;width&quot;:848.4941595492568}"/>
</p:tagLst>
</file>

<file path=ppt/tags/tag29.xml><?xml version="1.0" encoding="utf-8"?>
<p:tagLst xmlns:p="http://schemas.openxmlformats.org/presentationml/2006/main">
  <p:tag name="MH" val="20180611105247"/>
  <p:tag name="MH_LIBRARY" val="GRAPHIC"/>
  <p:tag name="MH_TYPE" val="Other"/>
  <p:tag name="MH_ORDER" val="2"/>
  <p:tag name="KSO_WM_DIAGRAM_VIRTUALLY_FRAME" val="{&quot;height&quot;:410.50700787401576,&quot;left&quot;:28.252927064916367,&quot;top&quot;:93.43283464566929,&quot;width&quot;:848.4941595492568}"/>
</p:tagLst>
</file>

<file path=ppt/tags/tag3.xml><?xml version="1.0" encoding="utf-8"?>
<p:tagLst xmlns:p="http://schemas.openxmlformats.org/presentationml/2006/main">
  <p:tag name="KSO_WM_DIAGRAM_VIRTUALLY_FRAME" val="{&quot;height&quot;:301.3450795915329,&quot;left&quot;:341.65,&quot;top&quot;:139.3,&quot;width&quot;:798.8524409448817}"/>
</p:tagLst>
</file>

<file path=ppt/tags/tag30.xml><?xml version="1.0" encoding="utf-8"?>
<p:tagLst xmlns:p="http://schemas.openxmlformats.org/presentationml/2006/main">
  <p:tag name="MH" val="20180611105247"/>
  <p:tag name="MH_LIBRARY" val="GRAPHIC"/>
  <p:tag name="MH_TYPE" val="SubTitle"/>
  <p:tag name="MH_ORDER" val="1"/>
  <p:tag name="KSO_WM_DIAGRAM_VIRTUALLY_FRAME" val="{&quot;height&quot;:410.50700787401576,&quot;left&quot;:28.252927064916367,&quot;top&quot;:93.43283464566929,&quot;width&quot;:848.4941595492568}"/>
</p:tagLst>
</file>

<file path=ppt/tags/tag31.xml><?xml version="1.0" encoding="utf-8"?>
<p:tagLst xmlns:p="http://schemas.openxmlformats.org/presentationml/2006/main">
  <p:tag name="MH" val="20180611105247"/>
  <p:tag name="MH_LIBRARY" val="GRAPHIC"/>
  <p:tag name="MH_TYPE" val="Text"/>
  <p:tag name="MH_ORDER" val="1"/>
  <p:tag name="KSO_WM_DIAGRAM_VIRTUALLY_FRAME" val="{&quot;height&quot;:410.50700787401576,&quot;left&quot;:28.252927064916367,&quot;top&quot;:93.43283464566929,&quot;width&quot;:848.4941595492568}"/>
</p:tagLst>
</file>

<file path=ppt/tags/tag32.xml><?xml version="1.0" encoding="utf-8"?>
<p:tagLst xmlns:p="http://schemas.openxmlformats.org/presentationml/2006/main">
  <p:tag name="MH" val="20180611105247"/>
  <p:tag name="MH_LIBRARY" val="GRAPHIC"/>
  <p:tag name="MH_TYPE" val="Other"/>
  <p:tag name="MH_ORDER" val="3"/>
  <p:tag name="KSO_WM_DIAGRAM_VIRTUALLY_FRAME" val="{&quot;height&quot;:410.50700787401576,&quot;left&quot;:28.252927064916367,&quot;top&quot;:93.43283464566929,&quot;width&quot;:848.4941595492568}"/>
</p:tagLst>
</file>

<file path=ppt/tags/tag33.xml><?xml version="1.0" encoding="utf-8"?>
<p:tagLst xmlns:p="http://schemas.openxmlformats.org/presentationml/2006/main">
  <p:tag name="MH" val="20180611105247"/>
  <p:tag name="MH_LIBRARY" val="GRAPHIC"/>
  <p:tag name="MH_TYPE" val="Other"/>
  <p:tag name="MH_ORDER" val="4"/>
  <p:tag name="KSO_WM_DIAGRAM_VIRTUALLY_FRAME" val="{&quot;height&quot;:410.50700787401576,&quot;left&quot;:28.252927064916367,&quot;top&quot;:93.43283464566929,&quot;width&quot;:848.4941595492568}"/>
</p:tagLst>
</file>

<file path=ppt/tags/tag34.xml><?xml version="1.0" encoding="utf-8"?>
<p:tagLst xmlns:p="http://schemas.openxmlformats.org/presentationml/2006/main">
  <p:tag name="MH" val="20180611105247"/>
  <p:tag name="MH_LIBRARY" val="GRAPHIC"/>
  <p:tag name="MH_TYPE" val="Other"/>
  <p:tag name="MH_ORDER" val="5"/>
  <p:tag name="KSO_WM_DIAGRAM_VIRTUALLY_FRAME" val="{&quot;height&quot;:410.50700787401576,&quot;left&quot;:28.252927064916367,&quot;top&quot;:93.43283464566929,&quot;width&quot;:848.4941595492568}"/>
</p:tagLst>
</file>

<file path=ppt/tags/tag35.xml><?xml version="1.0" encoding="utf-8"?>
<p:tagLst xmlns:p="http://schemas.openxmlformats.org/presentationml/2006/main">
  <p:tag name="MH" val="20180611105247"/>
  <p:tag name="MH_LIBRARY" val="GRAPHIC"/>
  <p:tag name="MH_TYPE" val="Other"/>
  <p:tag name="MH_ORDER" val="6"/>
  <p:tag name="KSO_WM_DIAGRAM_VIRTUALLY_FRAME" val="{&quot;height&quot;:410.50700787401576,&quot;left&quot;:28.252927064916367,&quot;top&quot;:93.43283464566929,&quot;width&quot;:848.4941595492568}"/>
</p:tagLst>
</file>

<file path=ppt/tags/tag36.xml><?xml version="1.0" encoding="utf-8"?>
<p:tagLst xmlns:p="http://schemas.openxmlformats.org/presentationml/2006/main">
  <p:tag name="MH" val="20180611105247"/>
  <p:tag name="MH_LIBRARY" val="GRAPHIC"/>
  <p:tag name="MH_TYPE" val="Other"/>
  <p:tag name="MH_ORDER" val="7"/>
  <p:tag name="KSO_WM_DIAGRAM_VIRTUALLY_FRAME" val="{&quot;height&quot;:410.50700787401576,&quot;left&quot;:28.252927064916367,&quot;top&quot;:93.43283464566929,&quot;width&quot;:848.4941595492568}"/>
</p:tagLst>
</file>

<file path=ppt/tags/tag37.xml><?xml version="1.0" encoding="utf-8"?>
<p:tagLst xmlns:p="http://schemas.openxmlformats.org/presentationml/2006/main">
  <p:tag name="MH" val="20180611105247"/>
  <p:tag name="MH_LIBRARY" val="GRAPHIC"/>
  <p:tag name="MH_TYPE" val="Other"/>
  <p:tag name="MH_ORDER" val="8"/>
  <p:tag name="KSO_WM_DIAGRAM_VIRTUALLY_FRAME" val="{&quot;height&quot;:410.50700787401576,&quot;left&quot;:28.252927064916367,&quot;top&quot;:93.43283464566929,&quot;width&quot;:848.4941595492568}"/>
</p:tagLst>
</file>

<file path=ppt/tags/tag38.xml><?xml version="1.0" encoding="utf-8"?>
<p:tagLst xmlns:p="http://schemas.openxmlformats.org/presentationml/2006/main">
  <p:tag name="MH" val="20180611105247"/>
  <p:tag name="MH_LIBRARY" val="GRAPHIC"/>
  <p:tag name="MH_TYPE" val="Text"/>
  <p:tag name="MH_ORDER" val="1"/>
  <p:tag name="KSO_WM_DIAGRAM_VIRTUALLY_FRAME" val="{&quot;height&quot;:410.50700787401576,&quot;left&quot;:28.252927064916367,&quot;top&quot;:93.43283464566929,&quot;width&quot;:848.4941595492568}"/>
</p:tagLst>
</file>

<file path=ppt/tags/tag39.xml><?xml version="1.0" encoding="utf-8"?>
<p:tagLst xmlns:p="http://schemas.openxmlformats.org/presentationml/2006/main">
  <p:tag name="MH" val="20180611105247"/>
  <p:tag name="MH_LIBRARY" val="GRAPHIC"/>
  <p:tag name="MH_TYPE" val="Text"/>
  <p:tag name="MH_ORDER" val="1"/>
  <p:tag name="KSO_WM_DIAGRAM_VIRTUALLY_FRAME" val="{&quot;height&quot;:410.50700787401576,&quot;left&quot;:28.252927064916367,&quot;top&quot;:93.43283464566929,&quot;width&quot;:848.4941595492568}"/>
</p:tagLst>
</file>

<file path=ppt/tags/tag4.xml><?xml version="1.0" encoding="utf-8"?>
<p:tagLst xmlns:p="http://schemas.openxmlformats.org/presentationml/2006/main">
  <p:tag name="KSO_WM_DIAGRAM_VIRTUALLY_FRAME" val="{&quot;height&quot;:301.3450795915329,&quot;left&quot;:341.65,&quot;top&quot;:139.3,&quot;width&quot;:798.8524409448817}"/>
</p:tagLst>
</file>

<file path=ppt/tags/tag40.xml><?xml version="1.0" encoding="utf-8"?>
<p:tagLst xmlns:p="http://schemas.openxmlformats.org/presentationml/2006/main">
  <p:tag name="MH" val="20180611105247"/>
  <p:tag name="MH_LIBRARY" val="GRAPHIC"/>
  <p:tag name="MH_TYPE" val="Text"/>
  <p:tag name="MH_ORDER" val="1"/>
  <p:tag name="KSO_WM_DIAGRAM_VIRTUALLY_FRAME" val="{&quot;height&quot;:410.50700787401576,&quot;left&quot;:28.252927064916367,&quot;top&quot;:93.43283464566929,&quot;width&quot;:848.4941595492568}"/>
</p:tagLst>
</file>

<file path=ppt/tags/tag41.xml><?xml version="1.0" encoding="utf-8"?>
<p:tagLst xmlns:p="http://schemas.openxmlformats.org/presentationml/2006/main">
  <p:tag name="KSO_WM_TAG_VERSION" val="1.0"/>
  <p:tag name="KSO_WM_BEAUTIFY_FLAG" val="#wm#"/>
  <p:tag name="KSO_WM_TEMPLATE_CATEGORY" val="diagram"/>
  <p:tag name="KSO_WM_TEMPLATE_INDEX" val="160351"/>
  <p:tag name="KSO_WM_UNIT_TYPE" val="n_i"/>
  <p:tag name="KSO_WM_UNIT_INDEX" val="1_1"/>
  <p:tag name="KSO_WM_UNIT_ID" val="diagram160351_5*n_i*1_1"/>
  <p:tag name="KSO_WM_UNIT_CLEAR" val="1"/>
  <p:tag name="KSO_WM_UNIT_LAYERLEVEL" val="1_1"/>
  <p:tag name="KSO_WM_DIAGRAM_GROUP_CODE" val="n1-1"/>
  <p:tag name="KSO_WM_UNIT_LINE_FORE_SCHEMECOLOR_INDEX" val="5"/>
  <p:tag name="KSO_WM_UNIT_LINE_FILL_TYPE" val="2"/>
  <p:tag name="KSO_WM_UNIT_TEXT_FILL_FORE_SCHEMECOLOR_INDEX" val="13"/>
  <p:tag name="KSO_WM_UNIT_TEXT_FILL_TYPE" val="1"/>
  <p:tag name="KSO_WM_DIAGRAM_VIRTUALLY_FRAME" val="{&quot;height&quot;:443.95,&quot;left&quot;:85.7,&quot;top&quot;:54.95,&quot;width&quot;:585.15}"/>
</p:tagLst>
</file>

<file path=ppt/tags/tag42.xml><?xml version="1.0" encoding="utf-8"?>
<p:tagLst xmlns:p="http://schemas.openxmlformats.org/presentationml/2006/main">
  <p:tag name="KSO_WM_TAG_VERSION" val="1.0"/>
  <p:tag name="KSO_WM_BEAUTIFY_FLAG" val="#wm#"/>
  <p:tag name="KSO_WM_TEMPLATE_CATEGORY" val="diagram"/>
  <p:tag name="KSO_WM_TEMPLATE_INDEX" val="160351"/>
  <p:tag name="KSO_WM_UNIT_TYPE" val="n_i"/>
  <p:tag name="KSO_WM_UNIT_INDEX" val="1_2"/>
  <p:tag name="KSO_WM_UNIT_ID" val="diagram160351_5*n_i*1_2"/>
  <p:tag name="KSO_WM_UNIT_CLEAR" val="1"/>
  <p:tag name="KSO_WM_UNIT_LAYERLEVEL" val="1_1"/>
  <p:tag name="KSO_WM_DIAGRAM_GROUP_CODE" val="n1-1"/>
  <p:tag name="KSO_WM_UNIT_LINE_FORE_SCHEMECOLOR_INDEX" val="5"/>
  <p:tag name="KSO_WM_UNIT_LINE_FILL_TYPE" val="2"/>
  <p:tag name="KSO_WM_UNIT_TEXT_FILL_FORE_SCHEMECOLOR_INDEX" val="13"/>
  <p:tag name="KSO_WM_UNIT_TEXT_FILL_TYPE" val="1"/>
  <p:tag name="KSO_WM_DIAGRAM_VIRTUALLY_FRAME" val="{&quot;height&quot;:443.95,&quot;left&quot;:85.7,&quot;top&quot;:54.95,&quot;width&quot;:585.15}"/>
</p:tagLst>
</file>

<file path=ppt/tags/tag43.xml><?xml version="1.0" encoding="utf-8"?>
<p:tagLst xmlns:p="http://schemas.openxmlformats.org/presentationml/2006/main">
  <p:tag name="KSO_WM_TAG_VERSION" val="1.0"/>
  <p:tag name="KSO_WM_BEAUTIFY_FLAG" val="#wm#"/>
  <p:tag name="KSO_WM_TEMPLATE_CATEGORY" val="diagram"/>
  <p:tag name="KSO_WM_TEMPLATE_INDEX" val="160351"/>
  <p:tag name="KSO_WM_UNIT_TYPE" val="n_h_f"/>
  <p:tag name="KSO_WM_UNIT_INDEX" val="1_2_1"/>
  <p:tag name="KSO_WM_UNIT_ID" val="diagram160351_5*n_h_f*1_2_1"/>
  <p:tag name="KSO_WM_UNIT_CLEAR" val="1"/>
  <p:tag name="KSO_WM_UNIT_LAYERLEVEL" val="1_1_1"/>
  <p:tag name="KSO_WM_UNIT_VALUE" val="30"/>
  <p:tag name="KSO_WM_UNIT_HIGHLIGHT" val="0"/>
  <p:tag name="KSO_WM_UNIT_COMPATIBLE" val="0"/>
  <p:tag name="KSO_WM_UNIT_PRESET_TEXT_INDEX" val="4"/>
  <p:tag name="KSO_WM_UNIT_PRESET_TEXT_LEN" val="26"/>
  <p:tag name="KSO_WM_DIAGRAM_GROUP_CODE" val="n1-1"/>
  <p:tag name="KSO_WM_UNIT_FILL_FORE_SCHEMECOLOR_INDEX" val="6"/>
  <p:tag name="KSO_WM_UNIT_FILL_TYPE" val="1"/>
  <p:tag name="KSO_WM_UNIT_TEXT_FILL_FORE_SCHEMECOLOR_INDEX" val="14"/>
  <p:tag name="KSO_WM_UNIT_TEXT_FILL_TYPE" val="1"/>
  <p:tag name="KSO_WM_DIAGRAM_VIRTUALLY_FRAME" val="{&quot;height&quot;:443.95,&quot;left&quot;:85.7,&quot;top&quot;:54.95,&quot;width&quot;:585.15}"/>
</p:tagLst>
</file>

<file path=ppt/tags/tag44.xml><?xml version="1.0" encoding="utf-8"?>
<p:tagLst xmlns:p="http://schemas.openxmlformats.org/presentationml/2006/main">
  <p:tag name="KSO_WM_TAG_VERSION" val="1.0"/>
  <p:tag name="KSO_WM_BEAUTIFY_FLAG" val="#wm#"/>
  <p:tag name="KSO_WM_TEMPLATE_CATEGORY" val="diagram"/>
  <p:tag name="KSO_WM_TEMPLATE_INDEX" val="160351"/>
  <p:tag name="KSO_WM_UNIT_TYPE" val="n_h_f"/>
  <p:tag name="KSO_WM_UNIT_INDEX" val="1_2_2"/>
  <p:tag name="KSO_WM_UNIT_ID" val="diagram160351_5*n_h_f*1_2_2"/>
  <p:tag name="KSO_WM_UNIT_CLEAR" val="1"/>
  <p:tag name="KSO_WM_UNIT_LAYERLEVEL" val="1_1_1"/>
  <p:tag name="KSO_WM_UNIT_VALUE" val="30"/>
  <p:tag name="KSO_WM_UNIT_HIGHLIGHT" val="0"/>
  <p:tag name="KSO_WM_UNIT_COMPATIBLE" val="0"/>
  <p:tag name="KSO_WM_UNIT_PRESET_TEXT_INDEX" val="4"/>
  <p:tag name="KSO_WM_UNIT_PRESET_TEXT_LEN" val="26"/>
  <p:tag name="KSO_WM_DIAGRAM_GROUP_CODE" val="n1-1"/>
  <p:tag name="KSO_WM_UNIT_FILL_FORE_SCHEMECOLOR_INDEX" val="7"/>
  <p:tag name="KSO_WM_UNIT_FILL_TYPE" val="1"/>
  <p:tag name="KSO_WM_UNIT_TEXT_FILL_FORE_SCHEMECOLOR_INDEX" val="14"/>
  <p:tag name="KSO_WM_UNIT_TEXT_FILL_TYPE" val="1"/>
  <p:tag name="KSO_WM_DIAGRAM_VIRTUALLY_FRAME" val="{&quot;height&quot;:443.95,&quot;left&quot;:85.7,&quot;top&quot;:54.95,&quot;width&quot;:585.15}"/>
</p:tagLst>
</file>

<file path=ppt/tags/tag45.xml><?xml version="1.0" encoding="utf-8"?>
<p:tagLst xmlns:p="http://schemas.openxmlformats.org/presentationml/2006/main">
  <p:tag name="KSO_WM_TAG_VERSION" val="1.0"/>
  <p:tag name="KSO_WM_BEAUTIFY_FLAG" val="#wm#"/>
  <p:tag name="KSO_WM_TEMPLATE_CATEGORY" val="diagram"/>
  <p:tag name="KSO_WM_TEMPLATE_INDEX" val="160351"/>
  <p:tag name="KSO_WM_UNIT_TYPE" val="n_i"/>
  <p:tag name="KSO_WM_UNIT_INDEX" val="1_3"/>
  <p:tag name="KSO_WM_UNIT_ID" val="diagram160351_5*n_i*1_3"/>
  <p:tag name="KSO_WM_UNIT_CLEAR" val="1"/>
  <p:tag name="KSO_WM_UNIT_LAYERLEVEL" val="1_1"/>
  <p:tag name="KSO_WM_DIAGRAM_GROUP_CODE" val="n1-1"/>
  <p:tag name="KSO_WM_UNIT_FILL_FORE_SCHEMECOLOR_INDEX" val="5"/>
  <p:tag name="KSO_WM_UNIT_FILL_TYPE" val="1"/>
  <p:tag name="KSO_WM_UNIT_TEXT_FILL_FORE_SCHEMECOLOR_INDEX" val="14"/>
  <p:tag name="KSO_WM_UNIT_TEXT_FILL_TYPE" val="1"/>
  <p:tag name="KSO_WM_DIAGRAM_VIRTUALLY_FRAME" val="{&quot;height&quot;:443.95,&quot;left&quot;:85.7,&quot;top&quot;:54.95,&quot;width&quot;:585.15}"/>
</p:tagLst>
</file>

<file path=ppt/tags/tag46.xml><?xml version="1.0" encoding="utf-8"?>
<p:tagLst xmlns:p="http://schemas.openxmlformats.org/presentationml/2006/main">
  <p:tag name="KSO_WM_TAG_VERSION" val="1.0"/>
  <p:tag name="KSO_WM_BEAUTIFY_FLAG" val="#wm#"/>
  <p:tag name="KSO_WM_TEMPLATE_CATEGORY" val="diagram"/>
  <p:tag name="KSO_WM_TEMPLATE_INDEX" val="160351"/>
  <p:tag name="KSO_WM_UNIT_TYPE" val="n_h_f"/>
  <p:tag name="KSO_WM_UNIT_INDEX" val="1_1_1"/>
  <p:tag name="KSO_WM_UNIT_ID" val="diagram160351_5*n_h_f*1_1_1"/>
  <p:tag name="KSO_WM_UNIT_CLEAR" val="1"/>
  <p:tag name="KSO_WM_UNIT_LAYERLEVEL" val="1_1_1"/>
  <p:tag name="KSO_WM_UNIT_VALUE" val="30"/>
  <p:tag name="KSO_WM_UNIT_HIGHLIGHT" val="0"/>
  <p:tag name="KSO_WM_UNIT_COMPATIBLE" val="0"/>
  <p:tag name="KSO_WM_UNIT_PRESET_TEXT_INDEX" val="4"/>
  <p:tag name="KSO_WM_UNIT_PRESET_TEXT_LEN" val="26"/>
  <p:tag name="KSO_WM_DIAGRAM_GROUP_CODE" val="n1-1"/>
  <p:tag name="KSO_WM_UNIT_FILL_FORE_SCHEMECOLOR_INDEX" val="5"/>
  <p:tag name="KSO_WM_UNIT_FILL_TYPE" val="1"/>
  <p:tag name="KSO_WM_UNIT_TEXT_FILL_FORE_SCHEMECOLOR_INDEX" val="14"/>
  <p:tag name="KSO_WM_UNIT_TEXT_FILL_TYPE" val="1"/>
  <p:tag name="KSO_WM_DIAGRAM_VIRTUALLY_FRAME" val="{&quot;height&quot;:443.95,&quot;left&quot;:85.7,&quot;top&quot;:54.95,&quot;width&quot;:585.15}"/>
</p:tagLst>
</file>

<file path=ppt/tags/tag47.xml><?xml version="1.0" encoding="utf-8"?>
<p:tagLst xmlns:p="http://schemas.openxmlformats.org/presentationml/2006/main">
  <p:tag name="KSO_WM_DIAGRAM_VIRTUALLY_FRAME" val="{&quot;height&quot;:371.85,&quot;left&quot;:18.35,&quot;top&quot;:77.8,&quot;width&quot;:952.55}"/>
</p:tagLst>
</file>

<file path=ppt/tags/tag48.xml><?xml version="1.0" encoding="utf-8"?>
<p:tagLst xmlns:p="http://schemas.openxmlformats.org/presentationml/2006/main">
  <p:tag name="KSO_WM_DIAGRAM_VIRTUALLY_FRAME" val="{&quot;height&quot;:371.85,&quot;left&quot;:18.35,&quot;top&quot;:77.8,&quot;width&quot;:952.55}"/>
</p:tagLst>
</file>

<file path=ppt/tags/tag49.xml><?xml version="1.0" encoding="utf-8"?>
<p:tagLst xmlns:p="http://schemas.openxmlformats.org/presentationml/2006/main">
  <p:tag name="KSO_WM_DIAGRAM_VIRTUALLY_FRAME" val="{&quot;height&quot;:371.85,&quot;left&quot;:18.35,&quot;top&quot;:77.8,&quot;width&quot;:952.55}"/>
</p:tagLst>
</file>

<file path=ppt/tags/tag5.xml><?xml version="1.0" encoding="utf-8"?>
<p:tagLst xmlns:p="http://schemas.openxmlformats.org/presentationml/2006/main">
  <p:tag name="KSO_WM_DIAGRAM_VIRTUALLY_FRAME" val="{&quot;height&quot;:301.3450795915329,&quot;left&quot;:341.65,&quot;top&quot;:139.3,&quot;width&quot;:798.8524409448817}"/>
</p:tagLst>
</file>

<file path=ppt/tags/tag50.xml><?xml version="1.0" encoding="utf-8"?>
<p:tagLst xmlns:p="http://schemas.openxmlformats.org/presentationml/2006/main">
  <p:tag name="KSO_WM_DIAGRAM_VIRTUALLY_FRAME" val="{&quot;height&quot;:371.85,&quot;left&quot;:18.35,&quot;top&quot;:77.8,&quot;width&quot;:952.55}"/>
</p:tagLst>
</file>

<file path=ppt/tags/tag51.xml><?xml version="1.0" encoding="utf-8"?>
<p:tagLst xmlns:p="http://schemas.openxmlformats.org/presentationml/2006/main">
  <p:tag name="KSO_WM_DIAGRAM_VIRTUALLY_FRAME" val="{&quot;height&quot;:371.85,&quot;left&quot;:18.35,&quot;top&quot;:77.8,&quot;width&quot;:952.55}"/>
</p:tagLst>
</file>

<file path=ppt/tags/tag52.xml><?xml version="1.0" encoding="utf-8"?>
<p:tagLst xmlns:p="http://schemas.openxmlformats.org/presentationml/2006/main">
  <p:tag name="KSO_WM_DIAGRAM_VIRTUALLY_FRAME" val="{&quot;height&quot;:371.85,&quot;left&quot;:18.35,&quot;top&quot;:77.8,&quot;width&quot;:952.55}"/>
</p:tagLst>
</file>

<file path=ppt/tags/tag53.xml><?xml version="1.0" encoding="utf-8"?>
<p:tagLst xmlns:p="http://schemas.openxmlformats.org/presentationml/2006/main">
  <p:tag name="KSO_WM_DIAGRAM_VIRTUALLY_FRAME" val="{&quot;height&quot;:371.85,&quot;left&quot;:18.35,&quot;top&quot;:77.8,&quot;width&quot;:952.55}"/>
</p:tagLst>
</file>

<file path=ppt/tags/tag54.xml><?xml version="1.0" encoding="utf-8"?>
<p:tagLst xmlns:p="http://schemas.openxmlformats.org/presentationml/2006/main">
  <p:tag name="KSO_WM_DIAGRAM_VIRTUALLY_FRAME" val="{&quot;height&quot;:371.85,&quot;left&quot;:18.35,&quot;top&quot;:77.8,&quot;width&quot;:952.55}"/>
</p:tagLst>
</file>

<file path=ppt/tags/tag55.xml><?xml version="1.0" encoding="utf-8"?>
<p:tagLst xmlns:p="http://schemas.openxmlformats.org/presentationml/2006/main">
  <p:tag name="ISLIDE.GUIDESSETTING" val="{&quot;Id&quot;:&quot;b49df822-7165-45c2-8964-c451b9152035&quot;,&quot;Name&quot;:&quot;参考线1&quot;,&quot;Kind&quot;:&quot;Custom&quot;,&quot;OldGuidesSetting&quot;:{&quot;HeaderHeight&quot;:15.0,&quot;FooterHeight&quot;:9.0,&quot;SideMargin&quot;:5.5,&quot;TopMargin&quot;:0.0,&quot;BottomMargin&quot;:0.0,&quot;IntervalMargin&quot;:1.5}}"/>
  <p:tag name="commondata" val="eyJoZGlkIjoiMTY3OTNhODFkZmQ1ZDY0ZDZkYjNmOWQ2ZDMxNDhmZjEifQ=="/>
</p:tagLst>
</file>

<file path=ppt/tags/tag6.xml><?xml version="1.0" encoding="utf-8"?>
<p:tagLst xmlns:p="http://schemas.openxmlformats.org/presentationml/2006/main">
  <p:tag name="KSO_WM_DIAGRAM_VIRTUALLY_FRAME" val="{&quot;height&quot;:301.3450795915329,&quot;left&quot;:341.65,&quot;top&quot;:139.3,&quot;width&quot;:798.8524409448817}"/>
</p:tagLst>
</file>

<file path=ppt/tags/tag7.xml><?xml version="1.0" encoding="utf-8"?>
<p:tagLst xmlns:p="http://schemas.openxmlformats.org/presentationml/2006/main">
  <p:tag name="KSO_WM_DIAGRAM_VIRTUALLY_FRAME" val="{&quot;height&quot;:301.3450795915329,&quot;left&quot;:341.65,&quot;top&quot;:139.3,&quot;width&quot;:798.8524409448817}"/>
</p:tagLst>
</file>

<file path=ppt/tags/tag8.xml><?xml version="1.0" encoding="utf-8"?>
<p:tagLst xmlns:p="http://schemas.openxmlformats.org/presentationml/2006/main">
  <p:tag name="KSO_WM_DIAGRAM_VIRTUALLY_FRAME" val="{&quot;height&quot;:301.3450795915329,&quot;left&quot;:341.65,&quot;top&quot;:139.3,&quot;width&quot;:798.8524409448817}"/>
</p:tagLst>
</file>

<file path=ppt/tags/tag9.xml><?xml version="1.0" encoding="utf-8"?>
<p:tagLst xmlns:p="http://schemas.openxmlformats.org/presentationml/2006/main">
  <p:tag name="KSO_WM_DIAGRAM_VIRTUALLY_FRAME" val="{&quot;height&quot;:301.3450795915329,&quot;left&quot;:341.65,&quot;top&quot;:139.3,&quot;width&quot;:798.8524409448817}"/>
</p:tagLst>
</file>

<file path=ppt/theme/theme1.xml><?xml version="1.0" encoding="utf-8"?>
<a:theme xmlns:a="http://schemas.openxmlformats.org/drawingml/2006/main" name="Office 主题​​">
  <a:themeElements>
    <a:clrScheme name="自定义 1269">
      <a:dk1>
        <a:sysClr val="windowText" lastClr="000000"/>
      </a:dk1>
      <a:lt1>
        <a:sysClr val="window" lastClr="FFFFFF"/>
      </a:lt1>
      <a:dk2>
        <a:srgbClr val="44546A"/>
      </a:dk2>
      <a:lt2>
        <a:srgbClr val="E7E6E6"/>
      </a:lt2>
      <a:accent1>
        <a:srgbClr val="48844B"/>
      </a:accent1>
      <a:accent2>
        <a:srgbClr val="54BFB1"/>
      </a:accent2>
      <a:accent3>
        <a:srgbClr val="48844B"/>
      </a:accent3>
      <a:accent4>
        <a:srgbClr val="54BFB1"/>
      </a:accent4>
      <a:accent5>
        <a:srgbClr val="48844B"/>
      </a:accent5>
      <a:accent6>
        <a:srgbClr val="54BFB1"/>
      </a:accent6>
      <a:hlink>
        <a:srgbClr val="48844B"/>
      </a:hlink>
      <a:folHlink>
        <a:srgbClr val="7F7F7F"/>
      </a:folHlink>
    </a:clrScheme>
    <a:fontScheme name="自定义 1">
      <a:majorFont>
        <a:latin typeface="阿里巴巴普惠体 Medium"/>
        <a:ea typeface="阿里巴巴普惠体 Medium"/>
        <a:cs typeface=""/>
      </a:majorFont>
      <a:minorFont>
        <a:latin typeface="微软雅黑"/>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6327</Words>
  <Application>WPS 演示</Application>
  <PresentationFormat>宽屏</PresentationFormat>
  <Paragraphs>362</Paragraphs>
  <Slides>30</Slides>
  <Notes>26</Notes>
  <HiddenSlides>0</HiddenSlides>
  <MMClips>0</MMClips>
  <ScaleCrop>false</ScaleCrop>
  <HeadingPairs>
    <vt:vector size="6" baseType="variant">
      <vt:variant>
        <vt:lpstr>已用的字体</vt:lpstr>
      </vt:variant>
      <vt:variant>
        <vt:i4>19</vt:i4>
      </vt:variant>
      <vt:variant>
        <vt:lpstr>主题</vt:lpstr>
      </vt:variant>
      <vt:variant>
        <vt:i4>1</vt:i4>
      </vt:variant>
      <vt:variant>
        <vt:lpstr>幻灯片标题</vt:lpstr>
      </vt:variant>
      <vt:variant>
        <vt:i4>30</vt:i4>
      </vt:variant>
    </vt:vector>
  </HeadingPairs>
  <TitlesOfParts>
    <vt:vector size="50" baseType="lpstr">
      <vt:lpstr>Arial</vt:lpstr>
      <vt:lpstr>宋体</vt:lpstr>
      <vt:lpstr>Wingdings</vt:lpstr>
      <vt:lpstr>思源黑体 CN Regular</vt:lpstr>
      <vt:lpstr>黑体</vt:lpstr>
      <vt:lpstr>思源宋体 CN</vt:lpstr>
      <vt:lpstr>思源宋体 CN Heavy</vt:lpstr>
      <vt:lpstr>微软雅黑</vt:lpstr>
      <vt:lpstr>Arial Unicode MS</vt:lpstr>
      <vt:lpstr>等线</vt:lpstr>
      <vt:lpstr>Calibri</vt:lpstr>
      <vt:lpstr>Noto Sans S Chinese Light</vt:lpstr>
      <vt:lpstr>Arial Narrow</vt:lpstr>
      <vt:lpstr>Noto Sans S Chinese Regular</vt:lpstr>
      <vt:lpstr>字魂105号-简雅黑</vt:lpstr>
      <vt:lpstr>优设标题黑</vt:lpstr>
      <vt:lpstr>Microsoft JhengHei</vt:lpstr>
      <vt:lpstr>PMingLiU</vt:lpstr>
      <vt:lpstr>Adobe 明體 Std L</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P R C</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Windows User</dc:creator>
  <cp:lastModifiedBy>云卷云舒</cp:lastModifiedBy>
  <cp:revision>248</cp:revision>
  <dcterms:created xsi:type="dcterms:W3CDTF">2022-05-16T06:03:00Z</dcterms:created>
  <dcterms:modified xsi:type="dcterms:W3CDTF">2024-08-16T09:15:41Z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A1B2C9392D4E4BB4B4C697D4A9370156_12</vt:lpwstr>
  </property>
  <property fmtid="{D5CDD505-2E9C-101B-9397-08002B2CF9AE}" pid="3" name="KSOProductBuildVer">
    <vt:lpwstr>2052-12.1.0.17147</vt:lpwstr>
  </property>
</Properties>
</file>