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66" r:id="rId5"/>
    <p:sldId id="567" r:id="rId6"/>
    <p:sldId id="568" r:id="rId7"/>
    <p:sldId id="319" r:id="rId8"/>
    <p:sldId id="274" r:id="rId9"/>
    <p:sldId id="520" r:id="rId10"/>
    <p:sldId id="552" r:id="rId11"/>
    <p:sldId id="539" r:id="rId12"/>
    <p:sldId id="553" r:id="rId13"/>
    <p:sldId id="569" r:id="rId14"/>
    <p:sldId id="521" r:id="rId15"/>
    <p:sldId id="524" r:id="rId16"/>
    <p:sldId id="542" r:id="rId17"/>
    <p:sldId id="555" r:id="rId18"/>
    <p:sldId id="556" r:id="rId19"/>
    <p:sldId id="557" r:id="rId20"/>
    <p:sldId id="558" r:id="rId21"/>
    <p:sldId id="570" r:id="rId22"/>
    <p:sldId id="403"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53" userDrawn="1">
          <p15:clr>
            <a:srgbClr val="A4A3A4"/>
          </p15:clr>
        </p15:guide>
        <p15:guide id="2" pos="3837" userDrawn="1">
          <p15:clr>
            <a:srgbClr val="A4A3A4"/>
          </p15:clr>
        </p15:guide>
        <p15:guide id="3" pos="458" userDrawn="1">
          <p15:clr>
            <a:srgbClr val="A4A3A4"/>
          </p15:clr>
        </p15:guide>
        <p15:guide id="4" pos="7200" userDrawn="1">
          <p15:clr>
            <a:srgbClr val="A4A3A4"/>
          </p15:clr>
        </p15:guide>
        <p15:guide id="5" orient="horz" pos="616" userDrawn="1">
          <p15:clr>
            <a:srgbClr val="A4A3A4"/>
          </p15:clr>
        </p15:guide>
        <p15:guide id="6" orient="horz" pos="684" userDrawn="1">
          <p15:clr>
            <a:srgbClr val="A4A3A4"/>
          </p15:clr>
        </p15:guide>
        <p15:guide id="7" orient="horz" pos="3992" userDrawn="1">
          <p15:clr>
            <a:srgbClr val="A4A3A4"/>
          </p15:clr>
        </p15:guide>
        <p15:guide id="8" orient="horz" pos="38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53"/>
        <p:guide pos="3837"/>
        <p:guide pos="458"/>
        <p:guide pos="7200"/>
        <p:guide orient="horz" pos="616"/>
        <p:guide orient="horz" pos="684"/>
        <p:guide orient="horz" pos="3992"/>
        <p:guide orient="horz" pos="38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18.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2" Type="http://schemas.openxmlformats.org/officeDocument/2006/relationships/slideLayout" Target="../slideLayouts/slideLayout2.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tags" Target="../tags/tag4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7" Type="http://schemas.openxmlformats.org/officeDocument/2006/relationships/slideLayout" Target="../slideLayouts/slideLayout2.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3.xml"/></Relationships>
</file>

<file path=ppt/slides/_rels/slide14.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1" Type="http://schemas.openxmlformats.org/officeDocument/2006/relationships/slideLayout" Target="../slideLayouts/slideLayout2.xml"/><Relationship Id="rId20" Type="http://schemas.openxmlformats.org/officeDocument/2006/relationships/tags" Target="../tags/tag88.xml"/><Relationship Id="rId2" Type="http://schemas.openxmlformats.org/officeDocument/2006/relationships/tags" Target="../tags/tag70.xml"/><Relationship Id="rId19" Type="http://schemas.openxmlformats.org/officeDocument/2006/relationships/tags" Target="../tags/tag87.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image" Target="../media/image7.png"/><Relationship Id="rId1" Type="http://schemas.openxmlformats.org/officeDocument/2006/relationships/tags" Target="../tags/tag89.xml"/></Relationships>
</file>

<file path=ppt/slides/_rels/slide19.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6" Type="http://schemas.openxmlformats.org/officeDocument/2006/relationships/slideLayout" Target="../slideLayouts/slideLayout2.xml"/><Relationship Id="rId25" Type="http://schemas.openxmlformats.org/officeDocument/2006/relationships/tags" Target="../tags/tag117.xml"/><Relationship Id="rId24" Type="http://schemas.openxmlformats.org/officeDocument/2006/relationships/tags" Target="../tags/tag116.xml"/><Relationship Id="rId23" Type="http://schemas.openxmlformats.org/officeDocument/2006/relationships/tags" Target="../tags/tag115.xml"/><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7" Type="http://schemas.openxmlformats.org/officeDocument/2006/relationships/slideLayout" Target="../slideLayouts/slideLayout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三、网络与个体心理需求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727710" y="1344295"/>
            <a:ext cx="10037445" cy="460375"/>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除网络本身的特性外，网络的吸引力还源于网络空间可以满足人们不同层次的心理需求，具体表现如下。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17" name="图示 16"/>
          <p:cNvGraphicFramePr/>
          <p:nvPr/>
        </p:nvGraphicFramePr>
        <p:xfrm>
          <a:off x="4503102" y="255490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8" name="矩形 17"/>
          <p:cNvSpPr/>
          <p:nvPr/>
        </p:nvSpPr>
        <p:spPr>
          <a:xfrm>
            <a:off x="6639743" y="269034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满足人们强烈的求知欲和好奇心理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9" name="矩形 18"/>
          <p:cNvSpPr/>
          <p:nvPr/>
        </p:nvSpPr>
        <p:spPr>
          <a:xfrm>
            <a:off x="7194077" y="4837510"/>
            <a:ext cx="2713555"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满足人们赢得自尊与追求自我实现的需求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1" name="矩形 20"/>
          <p:cNvSpPr/>
          <p:nvPr/>
        </p:nvSpPr>
        <p:spPr>
          <a:xfrm>
            <a:off x="2533340" y="4874365"/>
            <a:ext cx="2441694"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满足人们排解压力与宣泄情绪的需求</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2" name="矩形 21"/>
          <p:cNvSpPr/>
          <p:nvPr/>
        </p:nvSpPr>
        <p:spPr>
          <a:xfrm>
            <a:off x="1994903" y="3590590"/>
            <a:ext cx="2646878" cy="6502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满足人们追求娱乐与时尚的心理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3" name="矩形 22"/>
          <p:cNvSpPr/>
          <p:nvPr/>
        </p:nvSpPr>
        <p:spPr>
          <a:xfrm>
            <a:off x="7688763" y="359077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满足人们寻求归属感与人际交往的需求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8" grpId="0"/>
      <p:bldP spid="19"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四、网络对人际交往的影响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 name="组合 2"/>
          <p:cNvGrpSpPr/>
          <p:nvPr>
            <p:custDataLst>
              <p:tags r:id="rId1"/>
            </p:custDataLst>
          </p:nvPr>
        </p:nvGrpSpPr>
        <p:grpSpPr>
          <a:xfrm>
            <a:off x="1127760" y="1154430"/>
            <a:ext cx="9598173" cy="4892040"/>
            <a:chOff x="1440470" y="1527546"/>
            <a:chExt cx="9286103" cy="4357316"/>
          </a:xfrm>
        </p:grpSpPr>
        <p:sp>
          <p:nvSpPr>
            <p:cNvPr id="4" name="任意多边形 1"/>
            <p:cNvSpPr/>
            <p:nvPr>
              <p:custDataLst>
                <p:tags r:id="rId2"/>
              </p:custDataLst>
            </p:nvPr>
          </p:nvSpPr>
          <p:spPr>
            <a:xfrm>
              <a:off x="1440470"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任意多边形 2"/>
            <p:cNvSpPr/>
            <p:nvPr>
              <p:custDataLst>
                <p:tags r:id="rId3"/>
              </p:custDataLst>
            </p:nvPr>
          </p:nvSpPr>
          <p:spPr>
            <a:xfrm flipH="1" flipV="1">
              <a:off x="6885613"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tx1"/>
                </a:solidFill>
              </a:endParaRPr>
            </a:p>
          </p:txBody>
        </p:sp>
        <p:grpSp>
          <p:nvGrpSpPr>
            <p:cNvPr id="8" name="组合 7"/>
            <p:cNvGrpSpPr/>
            <p:nvPr/>
          </p:nvGrpSpPr>
          <p:grpSpPr>
            <a:xfrm>
              <a:off x="1440470" y="1979171"/>
              <a:ext cx="4417062" cy="3905691"/>
              <a:chOff x="1835303" y="1477065"/>
              <a:chExt cx="4417062" cy="3905691"/>
            </a:xfrm>
          </p:grpSpPr>
          <p:sp>
            <p:nvSpPr>
              <p:cNvPr id="13" name="任意多边形 4"/>
              <p:cNvSpPr/>
              <p:nvPr>
                <p:custDataLst>
                  <p:tags r:id="rId4"/>
                </p:custDataLst>
              </p:nvPr>
            </p:nvSpPr>
            <p:spPr>
              <a:xfrm flipV="1">
                <a:off x="1835303" y="3469681"/>
                <a:ext cx="4417062" cy="1913075"/>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10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4" name="组合 13"/>
              <p:cNvGrpSpPr/>
              <p:nvPr/>
            </p:nvGrpSpPr>
            <p:grpSpPr>
              <a:xfrm>
                <a:off x="2083696" y="1477065"/>
                <a:ext cx="3891318" cy="3747608"/>
                <a:chOff x="6745058" y="944653"/>
                <a:chExt cx="3891318" cy="3747608"/>
              </a:xfrm>
            </p:grpSpPr>
            <p:sp>
              <p:nvSpPr>
                <p:cNvPr id="15" name="椭圆 14"/>
                <p:cNvSpPr/>
                <p:nvPr>
                  <p:custDataLst>
                    <p:tags r:id="rId5"/>
                  </p:custDataLst>
                </p:nvPr>
              </p:nvSpPr>
              <p:spPr>
                <a:xfrm>
                  <a:off x="6745058" y="944653"/>
                  <a:ext cx="3891318" cy="3747608"/>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6" name="文本框 15"/>
                <p:cNvSpPr txBox="1"/>
                <p:nvPr>
                  <p:custDataLst>
                    <p:tags r:id="rId6"/>
                  </p:custDataLst>
                </p:nvPr>
              </p:nvSpPr>
              <p:spPr>
                <a:xfrm>
                  <a:off x="7726764" y="1151693"/>
                  <a:ext cx="1771125" cy="300329"/>
                </a:xfrm>
                <a:prstGeom prst="rect">
                  <a:avLst/>
                </a:prstGeom>
                <a:noFill/>
              </p:spPr>
              <p:txBody>
                <a:bodyPr wrap="square" rtlCol="0">
                  <a:spAutoFit/>
                </a:bodyPr>
                <a:lstStyle/>
                <a:p>
                  <a:pPr algn="ctr"/>
                  <a:r>
                    <a:rPr lang="zh-CN" altLang="en-GB" sz="1600" b="1" dirty="0"/>
                    <a:t>（一）积极影响</a:t>
                  </a:r>
                  <a:endParaRPr lang="zh-CN" altLang="en-GB" sz="1600" b="1" dirty="0"/>
                </a:p>
              </p:txBody>
            </p:sp>
            <p:sp>
              <p:nvSpPr>
                <p:cNvPr id="17" name="文本框 16"/>
                <p:cNvSpPr txBox="1"/>
                <p:nvPr>
                  <p:custDataLst>
                    <p:tags r:id="rId7"/>
                  </p:custDataLst>
                </p:nvPr>
              </p:nvSpPr>
              <p:spPr>
                <a:xfrm>
                  <a:off x="7068812" y="1548812"/>
                  <a:ext cx="3341978" cy="2655262"/>
                </a:xfrm>
                <a:prstGeom prst="rect">
                  <a:avLst/>
                </a:prstGeom>
                <a:noFill/>
              </p:spPr>
              <p:txBody>
                <a:bodyPr wrap="square" rtlCol="0">
                  <a:noAutofit/>
                </a:bodyPr>
                <a:lstStyle>
                  <a:defPPr>
                    <a:defRPr lang="zh-CN"/>
                  </a:defPPr>
                  <a:lvl1pPr algn="ctr">
                    <a:lnSpc>
                      <a:spcPct val="150000"/>
                    </a:lnSpc>
                    <a:defRPr sz="1000"/>
                  </a:lvl1pPr>
                </a:lstStyle>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时空阻碍弱化，人际交往圈扩大</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交往使得人们的交往空间扩大，人际沟通的时效性、便利性和准确性提高，有利于良好人际关系的建立和发展，并且对学生网民心理健康带来积极的影响。在传统交往方式下，个体的人际交往常常囿于实际生活中狭小的生活圈子。网络社会的人们却可以跨越千山万水，突破地域空间的限制，让整个地球变成一个小小的村落，真正实现“我们的朋友遍天下”。</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人际交往的难度降低</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由于网络人际交往的匿名特点，学生网民间一般不发生面对面的直接接触，使得网络人际交往比较容易突破年龄、性别、地位、身份、外貌等传统人际交往影响因素的限制，建立更为和谐、民主、平等的人际关系。</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ctr">
                    <a:lnSpc>
                      <a:spcPct val="150000"/>
                    </a:lnSpc>
                    <a:spcBef>
                      <a:spcPct val="0"/>
                    </a:spcBef>
                  </a:pP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nvGrpSpPr>
            <p:cNvPr id="9" name="组合 8"/>
            <p:cNvGrpSpPr/>
            <p:nvPr/>
          </p:nvGrpSpPr>
          <p:grpSpPr>
            <a:xfrm>
              <a:off x="6316126" y="1979171"/>
              <a:ext cx="4410447" cy="3905408"/>
              <a:chOff x="1265816" y="1477065"/>
              <a:chExt cx="4410447" cy="3905408"/>
            </a:xfrm>
          </p:grpSpPr>
          <p:sp>
            <p:nvSpPr>
              <p:cNvPr id="10" name="任意多边形 13"/>
              <p:cNvSpPr/>
              <p:nvPr>
                <p:custDataLst>
                  <p:tags r:id="rId8"/>
                </p:custDataLst>
              </p:nvPr>
            </p:nvSpPr>
            <p:spPr>
              <a:xfrm flipV="1">
                <a:off x="1265816" y="3469643"/>
                <a:ext cx="4410447" cy="1912830"/>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60000"/>
                    <a:lumOff val="4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1" name="组合 10"/>
              <p:cNvGrpSpPr/>
              <p:nvPr/>
            </p:nvGrpSpPr>
            <p:grpSpPr>
              <a:xfrm>
                <a:off x="1518509" y="1477065"/>
                <a:ext cx="3929408" cy="3747043"/>
                <a:chOff x="6179871" y="944653"/>
                <a:chExt cx="3929408" cy="3747043"/>
              </a:xfrm>
            </p:grpSpPr>
            <p:sp>
              <p:nvSpPr>
                <p:cNvPr id="12" name="椭圆 11"/>
                <p:cNvSpPr/>
                <p:nvPr>
                  <p:custDataLst>
                    <p:tags r:id="rId9"/>
                  </p:custDataLst>
                </p:nvPr>
              </p:nvSpPr>
              <p:spPr>
                <a:xfrm>
                  <a:off x="6179871" y="944653"/>
                  <a:ext cx="3929408" cy="3747043"/>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8" name="文本框 17"/>
                <p:cNvSpPr txBox="1"/>
                <p:nvPr>
                  <p:custDataLst>
                    <p:tags r:id="rId10"/>
                  </p:custDataLst>
                </p:nvPr>
              </p:nvSpPr>
              <p:spPr>
                <a:xfrm>
                  <a:off x="7239597" y="1151694"/>
                  <a:ext cx="1710920" cy="300329"/>
                </a:xfrm>
                <a:prstGeom prst="rect">
                  <a:avLst/>
                </a:prstGeom>
                <a:noFill/>
              </p:spPr>
              <p:txBody>
                <a:bodyPr wrap="square" rtlCol="0">
                  <a:spAutoFit/>
                </a:bodyPr>
                <a:lstStyle/>
                <a:p>
                  <a:pPr algn="ctr"/>
                  <a:r>
                    <a:rPr lang="zh-CN" altLang="en-GB" sz="1600" b="1" dirty="0"/>
                    <a:t>（二）消极影响</a:t>
                  </a:r>
                  <a:endParaRPr lang="zh-CN" altLang="en-GB" sz="1600" b="1" dirty="0"/>
                </a:p>
              </p:txBody>
            </p:sp>
            <p:sp>
              <p:nvSpPr>
                <p:cNvPr id="19" name="文本框 18"/>
                <p:cNvSpPr txBox="1"/>
                <p:nvPr>
                  <p:custDataLst>
                    <p:tags r:id="rId11"/>
                  </p:custDataLst>
                </p:nvPr>
              </p:nvSpPr>
              <p:spPr>
                <a:xfrm>
                  <a:off x="6735843" y="1462254"/>
                  <a:ext cx="2950647" cy="2856802"/>
                </a:xfrm>
                <a:prstGeom prst="rect">
                  <a:avLst/>
                </a:prstGeom>
                <a:noFill/>
              </p:spPr>
              <p:txBody>
                <a:bodyPr wrap="square" rtlCol="0">
                  <a:spAutoFit/>
                </a:bodyPr>
                <a:lstStyle>
                  <a:defPPr>
                    <a:defRPr lang="zh-CN"/>
                  </a:defPPr>
                  <a:lvl1pPr algn="ctr">
                    <a:lnSpc>
                      <a:spcPct val="150000"/>
                    </a:lnSpc>
                    <a:defRPr sz="1000"/>
                  </a:lvl1pPr>
                </a:lstStyle>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人际交往手机依赖化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不少大学生满足于虚拟社交网络中的人际交往，在现实生活中，社会交往能力渐渐减弱，更有甚者以此来避开现实生活的互动。</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人际交往冷漠化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在网络环境下，大学生人际交往主要通过微信、QQ 等方式进行。长期使用手机短信、视频聊天、电子邮件等新媒体工具，大学生变得缺乏人与人之间最真实自然的现实交流，当真的回到现实生活中需要表达真实情感时会感到无法适应。</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 人际交往虚拟化，责任感弱化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大学生在使用新媒体工具进行交流时，因网络的虚拟属性，网络世界中的身份、姓名等信息都可能不真实，降低了交往责任的成本，这就有可能导致感情错付、欺骗与被欺骗等现实问题。</a:t>
                  </a: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09235" y="338137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一、大学生网络使用的特征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你是不是网络的“奴隶”：大学生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网络心理的特征与问题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68290" y="50158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二、常见的大学生网络使用偏差行为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一、大学生网络使用的特征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023745"/>
            <a:ext cx="9926320" cy="101473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当前，网络发展的速度已经大大超过了人们的预期。中国互联网络信息中心发布的最新数据显示，学生是我国网民构成中人数最多的群体，占网民总数的 21.0%。有研究者（中国社科院刘保中、郭亚平、张磊）对大学生网络使用行为进行了实证研究，全面客观地分析了当前大学生网络使用的特点，总结如下。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514571" y="3651026"/>
            <a:ext cx="1968500" cy="1353185"/>
            <a:chOff x="6194636" y="3187817"/>
            <a:chExt cx="1968500" cy="1353185"/>
          </a:xfrm>
        </p:grpSpPr>
        <p:sp>
          <p:nvSpPr>
            <p:cNvPr id="20" name="ïSlíďê"/>
            <p:cNvSpPr/>
            <p:nvPr>
              <p:custDataLst>
                <p:tags r:id="rId2"/>
              </p:custDataLst>
            </p:nvPr>
          </p:nvSpPr>
          <p:spPr>
            <a:xfrm>
              <a:off x="6206701" y="3187817"/>
              <a:ext cx="1956435" cy="135318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194636" y="3468487"/>
              <a:ext cx="185039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平均触网时间早</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4" name="组合 3"/>
          <p:cNvGrpSpPr/>
          <p:nvPr>
            <p:custDataLst>
              <p:tags r:id="rId5"/>
            </p:custDataLst>
          </p:nvPr>
        </p:nvGrpSpPr>
        <p:grpSpPr>
          <a:xfrm>
            <a:off x="3653886" y="3652292"/>
            <a:ext cx="2067560" cy="1351915"/>
            <a:chOff x="6095576" y="3187817"/>
            <a:chExt cx="2067560" cy="1353019"/>
          </a:xfrm>
        </p:grpSpPr>
        <p:sp>
          <p:nvSpPr>
            <p:cNvPr id="5" name="ïSlíďê"/>
            <p:cNvSpPr/>
            <p:nvPr>
              <p:custDataLst>
                <p:tags r:id="rId6"/>
              </p:custDataLst>
            </p:nvPr>
          </p:nvSpPr>
          <p:spPr>
            <a:xfrm>
              <a:off x="6206701" y="3187817"/>
              <a:ext cx="1956435" cy="1353019"/>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s1îḍé"/>
            <p:cNvSpPr/>
            <p:nvPr>
              <p:custDataLst>
                <p:tags r:id="rId7"/>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custDataLst>
                <p:tags r:id="rId8"/>
              </p:custDataLst>
            </p:nvPr>
          </p:nvSpPr>
          <p:spPr>
            <a:xfrm>
              <a:off x="6095576" y="3468716"/>
              <a:ext cx="1985010"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网络使用时间长</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custDataLst>
              <p:tags r:id="rId9"/>
            </p:custDataLst>
          </p:nvPr>
        </p:nvGrpSpPr>
        <p:grpSpPr>
          <a:xfrm>
            <a:off x="6120861" y="3652927"/>
            <a:ext cx="1956435" cy="1351280"/>
            <a:chOff x="6206701" y="3187817"/>
            <a:chExt cx="1956435" cy="1352384"/>
          </a:xfrm>
        </p:grpSpPr>
        <p:sp>
          <p:nvSpPr>
            <p:cNvPr id="10" name="ïSlíďê"/>
            <p:cNvSpPr/>
            <p:nvPr>
              <p:custDataLst>
                <p:tags r:id="rId10"/>
              </p:custDataLst>
            </p:nvPr>
          </p:nvSpPr>
          <p:spPr>
            <a:xfrm>
              <a:off x="6206701" y="3187817"/>
              <a:ext cx="1956435" cy="135238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s1îḍé"/>
            <p:cNvSpPr/>
            <p:nvPr>
              <p:custDataLst>
                <p:tags r:id="rId11"/>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custDataLst>
                <p:tags r:id="rId12"/>
              </p:custDataLst>
            </p:nvPr>
          </p:nvSpPr>
          <p:spPr>
            <a:xfrm>
              <a:off x="6422601" y="3468716"/>
              <a:ext cx="1610995" cy="9227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大学生上网的动机和目的多元化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custDataLst>
              <p:tags r:id="rId13"/>
            </p:custDataLst>
          </p:nvPr>
        </p:nvGrpSpPr>
        <p:grpSpPr>
          <a:xfrm>
            <a:off x="8359236" y="3653562"/>
            <a:ext cx="1956435" cy="1351280"/>
            <a:chOff x="6206701" y="3187817"/>
            <a:chExt cx="1956435" cy="1352384"/>
          </a:xfrm>
        </p:grpSpPr>
        <p:sp>
          <p:nvSpPr>
            <p:cNvPr id="14" name="ïSlíďê"/>
            <p:cNvSpPr/>
            <p:nvPr>
              <p:custDataLst>
                <p:tags r:id="rId14"/>
              </p:custDataLst>
            </p:nvPr>
          </p:nvSpPr>
          <p:spPr>
            <a:xfrm>
              <a:off x="6206701" y="3187817"/>
              <a:ext cx="1956435" cy="135238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s1îḍé"/>
            <p:cNvSpPr/>
            <p:nvPr>
              <p:custDataLst>
                <p:tags r:id="rId15"/>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îšḷiḋè"/>
            <p:cNvSpPr/>
            <p:nvPr>
              <p:custDataLst>
                <p:tags r:id="rId16"/>
              </p:custDataLst>
            </p:nvPr>
          </p:nvSpPr>
          <p:spPr>
            <a:xfrm>
              <a:off x="6411171" y="3468716"/>
              <a:ext cx="175196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大学生上网工具多样化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二、常见的大学生网络使用偏差行为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279681" y="2218060"/>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31477" y="2332362"/>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195498" y="2438325"/>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9" name="组合 28"/>
          <p:cNvGrpSpPr/>
          <p:nvPr>
            <p:custDataLst>
              <p:tags r:id="rId11"/>
            </p:custDataLst>
          </p:nvPr>
        </p:nvGrpSpPr>
        <p:grpSpPr bwMode="auto">
          <a:xfrm>
            <a:off x="7894538" y="2308547"/>
            <a:ext cx="885825" cy="933450"/>
            <a:chOff x="9036558" y="2991386"/>
            <a:chExt cx="1181100" cy="1244600"/>
          </a:xfrm>
          <a:solidFill>
            <a:srgbClr val="48844B"/>
          </a:solidFill>
        </p:grpSpPr>
        <p:sp>
          <p:nvSpPr>
            <p:cNvPr id="13" name="矩形 157"/>
            <p:cNvSpPr>
              <a:spLocks noChangeArrowheads="1"/>
            </p:cNvSpPr>
            <p:nvPr>
              <p:custDataLst>
                <p:tags r:id="rId12"/>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3"/>
              </p:custDataLst>
            </p:nvPr>
          </p:nvSpPr>
          <p:spPr bwMode="auto">
            <a:xfrm>
              <a:off x="9237218" y="3264859"/>
              <a:ext cx="94234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4"/>
            </p:custDataLst>
          </p:nvPr>
        </p:nvSpPr>
        <p:spPr bwMode="auto">
          <a:xfrm flipH="1">
            <a:off x="2055545" y="3178926"/>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网络成瘾</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5"/>
            </p:custDataLst>
          </p:nvPr>
        </p:nvSpPr>
        <p:spPr bwMode="auto">
          <a:xfrm flipH="1">
            <a:off x="3859193" y="3715616"/>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网络畏惧</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6"/>
            </p:custDataLst>
          </p:nvPr>
        </p:nvSpPr>
        <p:spPr bwMode="auto">
          <a:xfrm flipH="1">
            <a:off x="5731409" y="3047842"/>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网络孤独</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17"/>
            </p:custDataLst>
          </p:nvPr>
        </p:nvSpPr>
        <p:spPr bwMode="auto">
          <a:xfrm flipH="1">
            <a:off x="7747635" y="3569970"/>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网络自我迷失和自我认同混乱</a:t>
            </a:r>
            <a:endParaRPr sz="1400" b="1" kern="0" dirty="0">
              <a:solidFill>
                <a:schemeClr val="tx1">
                  <a:lumMod val="65000"/>
                  <a:lumOff val="35000"/>
                </a:schemeClr>
              </a:solidFill>
              <a:latin typeface="+mn-lt"/>
              <a:ea typeface="+mn-ea"/>
              <a:cs typeface="+mn-ea"/>
              <a:sym typeface="+mn-lt"/>
            </a:endParaRPr>
          </a:p>
        </p:txBody>
      </p:sp>
      <p:grpSp>
        <p:nvGrpSpPr>
          <p:cNvPr id="23" name="组合 22"/>
          <p:cNvGrpSpPr/>
          <p:nvPr>
            <p:custDataLst>
              <p:tags r:id="rId18"/>
            </p:custDataLst>
          </p:nvPr>
        </p:nvGrpSpPr>
        <p:grpSpPr bwMode="auto">
          <a:xfrm>
            <a:off x="6037775" y="1595692"/>
            <a:ext cx="1033328" cy="1089422"/>
            <a:chOff x="6534338" y="2152171"/>
            <a:chExt cx="1377950" cy="1452562"/>
          </a:xfrm>
          <a:solidFill>
            <a:schemeClr val="bg1">
              <a:lumMod val="50000"/>
            </a:schemeClr>
          </a:solidFill>
        </p:grpSpPr>
        <p:sp>
          <p:nvSpPr>
            <p:cNvPr id="24" name="矩形 156"/>
            <p:cNvSpPr>
              <a:spLocks noChangeArrowheads="1"/>
            </p:cNvSpPr>
            <p:nvPr>
              <p:custDataLst>
                <p:tags r:id="rId19"/>
              </p:custDataLst>
            </p:nvPr>
          </p:nvSpPr>
          <p:spPr bwMode="auto">
            <a:xfrm>
              <a:off x="6534338" y="2152171"/>
              <a:ext cx="1377950" cy="1452562"/>
            </a:xfrm>
            <a:prstGeom prst="rect">
              <a:avLst/>
            </a:prstGeom>
            <a:solidFill>
              <a:srgbClr val="0B8A90"/>
            </a:solidFill>
            <a:ln>
              <a:noFill/>
            </a:ln>
            <a:effectLst/>
          </p:spPr>
          <p:txBody>
            <a:bodyPr anchor="ctr"/>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20"/>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sp>
        <p:nvSpPr>
          <p:cNvPr id="2" name="文本框 1"/>
          <p:cNvSpPr txBox="1"/>
          <p:nvPr/>
        </p:nvSpPr>
        <p:spPr>
          <a:xfrm>
            <a:off x="949325" y="3523615"/>
            <a:ext cx="2707005" cy="1938020"/>
          </a:xfrm>
          <a:prstGeom prst="rect">
            <a:avLst/>
          </a:prstGeom>
          <a:noFill/>
        </p:spPr>
        <p:txBody>
          <a:bodyPr wrap="square" rtlCol="0">
            <a:spAutoFit/>
          </a:bodyPr>
          <a:p>
            <a:r>
              <a:rPr lang="zh-CN" altLang="en-US" sz="1200"/>
              <a:t>（1）耐受性增强。</a:t>
            </a:r>
            <a:endParaRPr lang="en-US" altLang="zh-CN" sz="1200"/>
          </a:p>
          <a:p>
            <a:r>
              <a:rPr lang="en-US" altLang="zh-CN" sz="1200"/>
              <a:t>（2）出现戒断反应</a:t>
            </a:r>
            <a:r>
              <a:rPr lang="zh-CN" altLang="en-US" sz="1200"/>
              <a:t>。</a:t>
            </a:r>
            <a:endParaRPr lang="zh-CN" altLang="en-US" sz="1200"/>
          </a:p>
          <a:p>
            <a:r>
              <a:rPr lang="zh-CN" altLang="en-US" sz="1200"/>
              <a:t>（3）上网频率总是比事先计划的要高。</a:t>
            </a:r>
            <a:endParaRPr lang="zh-CN" altLang="en-US" sz="1200"/>
          </a:p>
          <a:p>
            <a:r>
              <a:rPr lang="zh-CN" altLang="en-US" sz="1200"/>
              <a:t>（4）在与互联网有关的活动上花费大量时间。</a:t>
            </a:r>
            <a:endParaRPr lang="zh-CN" altLang="en-US" sz="1200"/>
          </a:p>
          <a:p>
            <a:r>
              <a:rPr lang="zh-CN" altLang="en-US" sz="1200"/>
              <a:t>（5）上网使其社交、学习、工作等社会功能受到严重影响。</a:t>
            </a:r>
            <a:endParaRPr lang="zh-CN" altLang="en-US" sz="1200"/>
          </a:p>
          <a:p>
            <a:r>
              <a:rPr lang="zh-CN" altLang="en-US" sz="1200"/>
              <a:t>（6）虽然能意识到上网带来的严重问题，仍然继续花大量时间上网。</a:t>
            </a:r>
            <a:endParaRPr lang="zh-CN" altLang="en-US" sz="1200"/>
          </a:p>
        </p:txBody>
      </p:sp>
      <p:sp>
        <p:nvSpPr>
          <p:cNvPr id="3" name="文本框 2"/>
          <p:cNvSpPr txBox="1"/>
          <p:nvPr/>
        </p:nvSpPr>
        <p:spPr>
          <a:xfrm>
            <a:off x="3778250" y="4130040"/>
            <a:ext cx="1665605" cy="1014730"/>
          </a:xfrm>
          <a:prstGeom prst="rect">
            <a:avLst/>
          </a:prstGeom>
          <a:noFill/>
        </p:spPr>
        <p:txBody>
          <a:bodyPr wrap="square" rtlCol="0">
            <a:spAutoFit/>
          </a:bodyPr>
          <a:p>
            <a:r>
              <a:rPr lang="zh-CN" altLang="en-US" sz="1200"/>
              <a:t>网络畏惧是个体由于担心网络带来不可预料的、不确定的因素而导致无所适从的一种强烈的情绪反应。</a:t>
            </a:r>
            <a:endParaRPr lang="zh-CN" altLang="en-US" sz="1200"/>
          </a:p>
        </p:txBody>
      </p:sp>
      <p:sp>
        <p:nvSpPr>
          <p:cNvPr id="4" name="文本框 3"/>
          <p:cNvSpPr txBox="1"/>
          <p:nvPr/>
        </p:nvSpPr>
        <p:spPr>
          <a:xfrm>
            <a:off x="5756910" y="3473450"/>
            <a:ext cx="1707515" cy="1753235"/>
          </a:xfrm>
          <a:prstGeom prst="rect">
            <a:avLst/>
          </a:prstGeom>
          <a:noFill/>
        </p:spPr>
        <p:txBody>
          <a:bodyPr wrap="square" rtlCol="0">
            <a:spAutoFit/>
          </a:bodyPr>
          <a:p>
            <a:r>
              <a:rPr lang="zh-CN" altLang="en-US" sz="1200"/>
              <a:t>网络孤独是个体希望通过从网上获取大量信息、网上人际交往和网上娱乐来提高或改变自己，但上网不仅未能使自己结束孤独，反而使自己因为接触网络而加重了原有的孤独感等不良心理健康状况。</a:t>
            </a:r>
            <a:endParaRPr lang="zh-CN" altLang="en-US" sz="1200"/>
          </a:p>
        </p:txBody>
      </p:sp>
      <p:sp>
        <p:nvSpPr>
          <p:cNvPr id="5" name="文本框 4"/>
          <p:cNvSpPr txBox="1"/>
          <p:nvPr/>
        </p:nvSpPr>
        <p:spPr>
          <a:xfrm>
            <a:off x="7989570" y="4170680"/>
            <a:ext cx="2040255" cy="1568450"/>
          </a:xfrm>
          <a:prstGeom prst="rect">
            <a:avLst/>
          </a:prstGeom>
          <a:noFill/>
        </p:spPr>
        <p:txBody>
          <a:bodyPr wrap="square" rtlCol="0">
            <a:spAutoFit/>
          </a:bodyPr>
          <a:p>
            <a:r>
              <a:rPr lang="zh-CN" altLang="en-US" sz="1200"/>
              <a:t>网络自我迷失和自我认同混乱也称为人格心理失真，个体因为过度沉溺于网络，人格发生严重改变，其言行严重违背了许多现实社会中的规范、规则和道德，主要表现为脱离现实、退缩、孤僻和幻想等行为特征。</a:t>
            </a: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anim calcmode="lin" valueType="num">
                                      <p:cBhvr>
                                        <p:cTn id="30" dur="500" fill="hold"/>
                                        <p:tgtEl>
                                          <p:spTgt spid="14"/>
                                        </p:tgtEl>
                                        <p:attrNameLst>
                                          <p:attrName>ppt_x</p:attrName>
                                        </p:attrNameLst>
                                      </p:cBhvr>
                                      <p:tavLst>
                                        <p:tav tm="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2" presetClass="entr" presetSubtype="4"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300"/>
                                        <p:tgtEl>
                                          <p:spTgt spid="29"/>
                                        </p:tgtEl>
                                        <p:attrNameLst>
                                          <p:attrName>ppt_y</p:attrName>
                                        </p:attrNameLst>
                                      </p:cBhvr>
                                      <p:tavLst>
                                        <p:tav tm="0">
                                          <p:val>
                                            <p:strVal val="#ppt_y+#ppt_h*1.125000"/>
                                          </p:val>
                                        </p:tav>
                                        <p:tav tm="100000">
                                          <p:val>
                                            <p:strVal val="#ppt_y"/>
                                          </p:val>
                                        </p:tav>
                                      </p:tavLst>
                                    </p:anim>
                                    <p:animEffect transition="in" filter="wipe(up)">
                                      <p:cBhvr>
                                        <p:cTn id="36" dur="300"/>
                                        <p:tgtEl>
                                          <p:spTgt spid="29"/>
                                        </p:tgtEl>
                                      </p:cBhvr>
                                    </p:animEffect>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anim calcmode="lin" valueType="num">
                                      <p:cBhvr>
                                        <p:cTn id="41" dur="500" fill="hold"/>
                                        <p:tgtEl>
                                          <p:spTgt spid="15"/>
                                        </p:tgtEl>
                                        <p:attrNameLst>
                                          <p:attrName>ppt_x</p:attrName>
                                        </p:attrNameLst>
                                      </p:cBhvr>
                                      <p:tavLst>
                                        <p:tav tm="0">
                                          <p:val>
                                            <p:strVal val="#ppt_x"/>
                                          </p:val>
                                        </p:tav>
                                        <p:tav tm="100000">
                                          <p:val>
                                            <p:strVal val="#ppt_x"/>
                                          </p:val>
                                        </p:tav>
                                      </p:tavLst>
                                    </p:anim>
                                    <p:anim calcmode="lin" valueType="num">
                                      <p:cBhvr>
                                        <p:cTn id="42" dur="500" fill="hold"/>
                                        <p:tgtEl>
                                          <p:spTgt spid="15"/>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1000"/>
                                        <p:tgtEl>
                                          <p:spTgt spid="8"/>
                                        </p:tgtEl>
                                      </p:cBhvr>
                                    </p:animEffect>
                                  </p:childTnLst>
                                </p:cTn>
                              </p:par>
                            </p:childTnLst>
                          </p:cTn>
                        </p:par>
                        <p:par>
                          <p:cTn id="47" fill="hold">
                            <p:stCondLst>
                              <p:cond delay="4500"/>
                            </p:stCondLst>
                            <p:childTnLst>
                              <p:par>
                                <p:cTn id="48" presetID="12" presetClass="entr" presetSubtype="4"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300"/>
                                        <p:tgtEl>
                                          <p:spTgt spid="23"/>
                                        </p:tgtEl>
                                        <p:attrNameLst>
                                          <p:attrName>ppt_y</p:attrName>
                                        </p:attrNameLst>
                                      </p:cBhvr>
                                      <p:tavLst>
                                        <p:tav tm="0">
                                          <p:val>
                                            <p:strVal val="#ppt_y+#ppt_h*1.125000"/>
                                          </p:val>
                                        </p:tav>
                                        <p:tav tm="100000">
                                          <p:val>
                                            <p:strVal val="#ppt_y"/>
                                          </p:val>
                                        </p:tav>
                                      </p:tavLst>
                                    </p:anim>
                                    <p:animEffect transition="in" filter="wipe(up)">
                                      <p:cBhvr>
                                        <p:cTn id="51"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234305" y="261366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一、正确认识网络</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投身现实：合理使用网络策略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234305" y="349504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二、提升对网络的控制感</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234305" y="437642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三、积极投身社会现实活动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234305" y="525780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四、主动克服网络依赖</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一、正确认识网络</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419514"/>
              <a:ext cx="4626430" cy="3711899"/>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通过网络，大学生能接触到前所未有的广阔空间，能更加有效和广泛地获取信息、学习知识、交流情感和了解社会。然而，网络在给大学生带来丰富信息的同时也带来了一定的危害：网络成瘾、网络犯罪、网上色情和网络病毒等。所以大学生要正确认识网络，把握好学习和生活的方向，以健康的心态选择性地进行网络学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是一个虚拟世界，其存在状态是非现实的。作为当代大学生，要能够区分现实世界和虚拟世界。个体要把握好虚拟人格和现实人格的统一与转化，使虚拟人格和现实人格保持良性转化和互动，让现实人格变得更为丰富和完善。若虚拟人格和现实人格转化得不顺利，则易造成个体人格的分裂，个体就有可能把虚拟世界当作避风港，过度依赖网络以回避现实生活中的矛盾，导致更不适应现实社会。</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二、提升对网络的控制感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023745"/>
            <a:ext cx="9926320" cy="3169285"/>
          </a:xfrm>
          <a:prstGeom prst="rect">
            <a:avLst/>
          </a:prstGeom>
        </p:spPr>
        <p:txBody>
          <a:bodyPr wrap="square">
            <a:spAutoFit/>
          </a:bodyPr>
          <a:p>
            <a:pPr lvl="0" algn="just">
              <a:lnSpc>
                <a:spcPct val="125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（一）选择健康的网络环境</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大学生要尽量选择在学校公共场合上网，因为校园网络环境相对清洁，网络管理系统完善，不良信息较少。同时，大学生还可以通过网络设置，过滤掉不良网站，避免网络游戏和色情成瘾等影响。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buClrTx/>
              <a:buSzTx/>
              <a:buFontTx/>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（二）预先规划任务目标</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每次上网前，大学生要先抽时间规划自己上网要做什么，比如了解今天的新闻、发一封电子邮件或查找与作业相关的资料……然后，依据这些任务的重要性给予紧迫性排序，可做可不做的事情可以暂时搁置，避免随意浏览网页而浪费时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buClrTx/>
              <a:buSzTx/>
              <a:buFontTx/>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（三）预先设定上网时间</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大学生在上网前要根据所列出的任务清单，粗略估计上网所需要的时间，避免养成随意浏览的习惯，提高上网的操作效率。比如，大学生可以在计算机中安装一个定时提醒的小软件。</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三、积极投身社会现实活动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文本框 2"/>
          <p:cNvSpPr txBox="1"/>
          <p:nvPr>
            <p:custDataLst>
              <p:tags r:id="rId4"/>
            </p:custDataLst>
          </p:nvPr>
        </p:nvSpPr>
        <p:spPr>
          <a:xfrm>
            <a:off x="1451610" y="3004820"/>
            <a:ext cx="3957320" cy="1938020"/>
          </a:xfrm>
          <a:prstGeom prst="rect">
            <a:avLst/>
          </a:prstGeom>
        </p:spPr>
        <p:txBody>
          <a:bodyPr wrap="square">
            <a:spAutoFit/>
          </a:bodyPr>
          <a:p>
            <a:pPr algn="just">
              <a:lnSpc>
                <a:spcPct val="150000"/>
              </a:lnSpc>
            </a:pP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rPr>
              <a:t>（一）积极参与社会实践活动</a:t>
            </a:r>
            <a:endPar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endParaRPr>
          </a:p>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rPr>
              <a:t>大学生可以尝试多参加感兴趣的社团、创建社团或主动联系实践单位，做些事情让 自己充实起来，转移闲暇时间对网络的依赖。</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endParaRPr>
          </a:p>
        </p:txBody>
      </p:sp>
      <p:sp>
        <p:nvSpPr>
          <p:cNvPr id="4" name="文本框 3"/>
          <p:cNvSpPr txBox="1"/>
          <p:nvPr>
            <p:custDataLst>
              <p:tags r:id="rId5"/>
            </p:custDataLst>
          </p:nvPr>
        </p:nvSpPr>
        <p:spPr>
          <a:xfrm>
            <a:off x="6676390" y="2376170"/>
            <a:ext cx="3957320" cy="2861310"/>
          </a:xfrm>
          <a:prstGeom prst="rect">
            <a:avLst/>
          </a:prstGeom>
        </p:spPr>
        <p:txBody>
          <a:bodyPr wrap="square">
            <a:spAutoFit/>
          </a:bodyPr>
          <a:p>
            <a:pPr algn="just">
              <a:lnSpc>
                <a:spcPct val="125000"/>
              </a:lnSpc>
              <a:spcBef>
                <a:spcPts val="0"/>
              </a:spcBef>
              <a:spcAft>
                <a:spcPts val="0"/>
              </a:spcAft>
            </a:pP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rPr>
              <a:t>（二）寻求替代兴趣</a:t>
            </a:r>
            <a:endPar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endParaRPr>
          </a:p>
          <a:p>
            <a:pPr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rPr>
              <a:t>兴趣是最好的老师，大学生可以尝试培养一些有趣、新鲜、快乐的业余爱好来替代虚拟世界的刺激，抵制网络诱惑，比如阅读感兴趣的书籍、参与各种体育运动、远足旅行等。通过这些替代活动，大学生能够开阔视野、陶冶情操、结交朋友、培养兴趣、磨炼意志，进而转移和替代来自网络的诱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四、主动克服网络依赖</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1" name="组合 10"/>
          <p:cNvGrpSpPr/>
          <p:nvPr>
            <p:custDataLst>
              <p:tags r:id="rId1"/>
            </p:custDataLst>
          </p:nvPr>
        </p:nvGrpSpPr>
        <p:grpSpPr>
          <a:xfrm>
            <a:off x="869950" y="1205230"/>
            <a:ext cx="10443845" cy="5132070"/>
            <a:chOff x="424812" y="1279096"/>
            <a:chExt cx="11207601" cy="5139596"/>
          </a:xfrm>
        </p:grpSpPr>
        <p:grpSp>
          <p:nvGrpSpPr>
            <p:cNvPr id="80" name="组合 79"/>
            <p:cNvGrpSpPr/>
            <p:nvPr/>
          </p:nvGrpSpPr>
          <p:grpSpPr>
            <a:xfrm>
              <a:off x="424812" y="1725271"/>
              <a:ext cx="3719140" cy="4693421"/>
              <a:chOff x="655912" y="2105133"/>
              <a:chExt cx="2607791" cy="4693421"/>
            </a:xfrm>
          </p:grpSpPr>
          <p:sp>
            <p:nvSpPr>
              <p:cNvPr id="81" name="直角三角形 69"/>
              <p:cNvSpPr/>
              <p:nvPr>
                <p:custDataLst>
                  <p:tags r:id="rId2"/>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2" name="直角三角形 69"/>
              <p:cNvSpPr/>
              <p:nvPr>
                <p:custDataLst>
                  <p:tags r:id="rId3"/>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3" name="矩形 82"/>
              <p:cNvSpPr/>
              <p:nvPr>
                <p:custDataLst>
                  <p:tags r:id="rId4"/>
                </p:custDataLst>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4" name="矩形 83"/>
              <p:cNvSpPr/>
              <p:nvPr>
                <p:custDataLst>
                  <p:tags r:id="rId5"/>
                </p:custDataLst>
              </p:nvPr>
            </p:nvSpPr>
            <p:spPr>
              <a:xfrm>
                <a:off x="1037203" y="2560945"/>
                <a:ext cx="1894121" cy="582162"/>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85" name="组合 84"/>
            <p:cNvGrpSpPr/>
            <p:nvPr/>
          </p:nvGrpSpPr>
          <p:grpSpPr>
            <a:xfrm>
              <a:off x="1746947" y="1279096"/>
              <a:ext cx="1086228" cy="1334681"/>
              <a:chOff x="6591300" y="1966752"/>
              <a:chExt cx="830580" cy="975045"/>
            </a:xfrm>
            <a:solidFill>
              <a:schemeClr val="accent1"/>
            </a:solidFill>
          </p:grpSpPr>
          <p:sp>
            <p:nvSpPr>
              <p:cNvPr id="86" name="任意多边形 18"/>
              <p:cNvSpPr/>
              <p:nvPr>
                <p:custDataLst>
                  <p:tags r:id="rId6"/>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7" name="任意多边形 19"/>
              <p:cNvSpPr/>
              <p:nvPr>
                <p:custDataLst>
                  <p:tags r:id="rId7"/>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88" name="TextBox 26"/>
            <p:cNvSpPr txBox="1"/>
            <p:nvPr>
              <p:custDataLst>
                <p:tags r:id="rId8"/>
              </p:custDataLst>
            </p:nvPr>
          </p:nvSpPr>
          <p:spPr bwMode="auto">
            <a:xfrm>
              <a:off x="969962" y="2763359"/>
              <a:ext cx="2643977" cy="2379655"/>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sym typeface="思源宋体 CN" panose="02020400000000000000" pitchFamily="18" charset="-122"/>
                </a:rPr>
                <a:t>认知疗法主要从改变不合理的信念和认知开始。首先，要重建认知，改变不合理的信念；其次，自我辩论，想象自己成瘾的各种各样的严重后果；最后，自我提醒，写出由于网络依赖导致的主要问题和 5 个戒除网络依赖的主要好处，并做成卡片随身携带，每天反复看这些卡片，从而树立戒除网络成瘾的信心。</a:t>
              </a:r>
              <a:endParaRPr lang="zh-CN" altLang="en-US" sz="1100" b="1" dirty="0">
                <a:solidFill>
                  <a:schemeClr val="tx1">
                    <a:lumMod val="50000"/>
                    <a:lumOff val="50000"/>
                  </a:schemeClr>
                </a:solidFill>
                <a:latin typeface="等线" panose="02010600030101010101" charset="-122"/>
              </a:endParaRPr>
            </a:p>
          </p:txBody>
        </p:sp>
        <p:grpSp>
          <p:nvGrpSpPr>
            <p:cNvPr id="89" name="组合 88"/>
            <p:cNvGrpSpPr/>
            <p:nvPr/>
          </p:nvGrpSpPr>
          <p:grpSpPr>
            <a:xfrm>
              <a:off x="4140866" y="1725271"/>
              <a:ext cx="3719140" cy="4693421"/>
              <a:chOff x="655912" y="2105133"/>
              <a:chExt cx="2607791" cy="4693421"/>
            </a:xfrm>
          </p:grpSpPr>
          <p:sp>
            <p:nvSpPr>
              <p:cNvPr id="90" name="直角三角形 69"/>
              <p:cNvSpPr/>
              <p:nvPr>
                <p:custDataLst>
                  <p:tags r:id="rId9"/>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1" name="直角三角形 69"/>
              <p:cNvSpPr/>
              <p:nvPr>
                <p:custDataLst>
                  <p:tags r:id="rId10"/>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2" name="矩形 91"/>
              <p:cNvSpPr/>
              <p:nvPr>
                <p:custDataLst>
                  <p:tags r:id="rId11"/>
                </p:custDataLst>
              </p:nvPr>
            </p:nvSpPr>
            <p:spPr>
              <a:xfrm>
                <a:off x="854204" y="2561096"/>
                <a:ext cx="2183597" cy="3877908"/>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3" name="矩形 92"/>
              <p:cNvSpPr/>
              <p:nvPr>
                <p:custDataLst>
                  <p:tags r:id="rId12"/>
                </p:custDataLst>
              </p:nvPr>
            </p:nvSpPr>
            <p:spPr>
              <a:xfrm>
                <a:off x="862326" y="2561096"/>
                <a:ext cx="2175474" cy="581877"/>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94" name="组合 93"/>
            <p:cNvGrpSpPr/>
            <p:nvPr/>
          </p:nvGrpSpPr>
          <p:grpSpPr>
            <a:xfrm>
              <a:off x="5463001" y="1279096"/>
              <a:ext cx="1086228" cy="1334681"/>
              <a:chOff x="6591300" y="1966752"/>
              <a:chExt cx="830580" cy="975045"/>
            </a:xfrm>
            <a:solidFill>
              <a:schemeClr val="accent2"/>
            </a:solidFill>
          </p:grpSpPr>
          <p:sp>
            <p:nvSpPr>
              <p:cNvPr id="95" name="任意多边形 28"/>
              <p:cNvSpPr/>
              <p:nvPr>
                <p:custDataLst>
                  <p:tags r:id="rId13"/>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6" name="任意多边形 29"/>
              <p:cNvSpPr/>
              <p:nvPr>
                <p:custDataLst>
                  <p:tags r:id="rId14"/>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97" name="TextBox 26"/>
            <p:cNvSpPr txBox="1"/>
            <p:nvPr>
              <p:custDataLst>
                <p:tags r:id="rId15"/>
              </p:custDataLst>
            </p:nvPr>
          </p:nvSpPr>
          <p:spPr bwMode="auto">
            <a:xfrm>
              <a:off x="4509348" y="2763359"/>
              <a:ext cx="3020131" cy="2379655"/>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rPr>
                <a:t>系统脱敏疗法主要是引导网络依赖者暴露于因不能上网而导致的焦虑情境中，让其以放松的心理状态对抗由戒网引起的焦虑情绪，按层次逐级消除对网络过敏的情绪反应。根据实际情况引导网络依赖者逐级减少上网时间，当预期目标实现时，可以奖励网络依赖者。据此依次进行系统脱敏疗法，网络依赖者通过努力实现一个又一个小目标，最终摆脱网络依赖。</a:t>
              </a:r>
              <a:endParaRPr lang="zh-CN" altLang="en-US" sz="1100" b="1" dirty="0">
                <a:solidFill>
                  <a:schemeClr val="tx1">
                    <a:lumMod val="50000"/>
                    <a:lumOff val="50000"/>
                  </a:schemeClr>
                </a:solidFill>
                <a:latin typeface="等线" panose="02010600030101010101" charset="-122"/>
              </a:endParaRPr>
            </a:p>
          </p:txBody>
        </p:sp>
        <p:grpSp>
          <p:nvGrpSpPr>
            <p:cNvPr id="98" name="组合 97"/>
            <p:cNvGrpSpPr/>
            <p:nvPr/>
          </p:nvGrpSpPr>
          <p:grpSpPr>
            <a:xfrm>
              <a:off x="7913273" y="1725271"/>
              <a:ext cx="3719140" cy="4693421"/>
              <a:chOff x="655912" y="2105133"/>
              <a:chExt cx="2607791" cy="4693421"/>
            </a:xfrm>
          </p:grpSpPr>
          <p:sp>
            <p:nvSpPr>
              <p:cNvPr id="99" name="直角三角形 69"/>
              <p:cNvSpPr/>
              <p:nvPr>
                <p:custDataLst>
                  <p:tags r:id="rId16"/>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0" name="直角三角形 69"/>
              <p:cNvSpPr/>
              <p:nvPr>
                <p:custDataLst>
                  <p:tags r:id="rId17"/>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1" name="矩形 100"/>
              <p:cNvSpPr/>
              <p:nvPr>
                <p:custDataLst>
                  <p:tags r:id="rId18"/>
                </p:custDataLst>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2" name="矩形 101"/>
              <p:cNvSpPr/>
              <p:nvPr>
                <p:custDataLst>
                  <p:tags r:id="rId19"/>
                </p:custDataLst>
              </p:nvPr>
            </p:nvSpPr>
            <p:spPr>
              <a:xfrm>
                <a:off x="1037203" y="2560945"/>
                <a:ext cx="1894121" cy="582162"/>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103" name="组合 102"/>
            <p:cNvGrpSpPr/>
            <p:nvPr/>
          </p:nvGrpSpPr>
          <p:grpSpPr>
            <a:xfrm>
              <a:off x="9235408" y="1279096"/>
              <a:ext cx="1086228" cy="1334681"/>
              <a:chOff x="6591300" y="1966752"/>
              <a:chExt cx="830580" cy="975045"/>
            </a:xfrm>
            <a:solidFill>
              <a:schemeClr val="accent1"/>
            </a:solidFill>
          </p:grpSpPr>
          <p:sp>
            <p:nvSpPr>
              <p:cNvPr id="104" name="任意多边形 37"/>
              <p:cNvSpPr/>
              <p:nvPr>
                <p:custDataLst>
                  <p:tags r:id="rId20"/>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5" name="任意多边形 38"/>
              <p:cNvSpPr/>
              <p:nvPr>
                <p:custDataLst>
                  <p:tags r:id="rId21"/>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106" name="TextBox 26"/>
            <p:cNvSpPr txBox="1"/>
            <p:nvPr>
              <p:custDataLst>
                <p:tags r:id="rId22"/>
              </p:custDataLst>
            </p:nvPr>
          </p:nvSpPr>
          <p:spPr bwMode="auto">
            <a:xfrm>
              <a:off x="8490305" y="2763359"/>
              <a:ext cx="2631030" cy="1617173"/>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rPr>
                <a:t>如果个体意识到了网瘾的危害，想要</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戒除网络依赖而自己又没有那么强的毅力，这时个体可以寻求他人的帮助。</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1. 寻求父母、同学和朋友的帮助</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2. 求助于专业人士</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3. 求助于网络资源</a:t>
              </a:r>
              <a:endParaRPr lang="zh-CN" altLang="en-US" sz="1100" b="1" dirty="0">
                <a:solidFill>
                  <a:schemeClr val="tx1">
                    <a:lumMod val="50000"/>
                    <a:lumOff val="50000"/>
                  </a:schemeClr>
                </a:solidFill>
                <a:latin typeface="等线" panose="02010600030101010101" charset="-122"/>
              </a:endParaRPr>
            </a:p>
          </p:txBody>
        </p:sp>
        <p:sp>
          <p:nvSpPr>
            <p:cNvPr id="108" name="圆角矩形 41"/>
            <p:cNvSpPr/>
            <p:nvPr>
              <p:custDataLst>
                <p:tags r:id="rId23"/>
              </p:custDataLst>
            </p:nvPr>
          </p:nvSpPr>
          <p:spPr>
            <a:xfrm>
              <a:off x="1173823" y="5292553"/>
              <a:ext cx="2244948"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思源宋体 CN" panose="02020400000000000000" pitchFamily="18" charset="-122"/>
                </a:rPr>
                <a:t>认知疗法</a:t>
              </a:r>
              <a:endParaRPr lang="zh-CN" altLang="en-US" sz="1600" b="1" dirty="0">
                <a:latin typeface="+mn-ea"/>
                <a:sym typeface="字魂58号-创中黑" panose="00000500000000000000" pitchFamily="2" charset="-122"/>
              </a:endParaRPr>
            </a:p>
          </p:txBody>
        </p:sp>
        <p:sp>
          <p:nvSpPr>
            <p:cNvPr id="111" name="圆角矩形 44"/>
            <p:cNvSpPr/>
            <p:nvPr>
              <p:custDataLst>
                <p:tags r:id="rId24"/>
              </p:custDataLst>
            </p:nvPr>
          </p:nvSpPr>
          <p:spPr>
            <a:xfrm>
              <a:off x="4869434" y="5297004"/>
              <a:ext cx="2244948"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字魂58号-创中黑" panose="00000500000000000000" pitchFamily="2" charset="-122"/>
                </a:rPr>
                <a:t>系统脱敏疗法</a:t>
              </a:r>
              <a:endParaRPr lang="zh-CN" altLang="en-US" sz="1600" b="1" dirty="0">
                <a:latin typeface="+mn-ea"/>
                <a:sym typeface="字魂58号-创中黑" panose="00000500000000000000" pitchFamily="2" charset="-122"/>
              </a:endParaRPr>
            </a:p>
          </p:txBody>
        </p:sp>
        <p:sp>
          <p:nvSpPr>
            <p:cNvPr id="114" name="圆角矩形 47"/>
            <p:cNvSpPr/>
            <p:nvPr>
              <p:custDataLst>
                <p:tags r:id="rId25"/>
              </p:custDataLst>
            </p:nvPr>
          </p:nvSpPr>
          <p:spPr>
            <a:xfrm>
              <a:off x="8737205" y="5297004"/>
              <a:ext cx="2084760"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字魂58号-创中黑" panose="00000500000000000000" pitchFamily="2" charset="-122"/>
                </a:rPr>
                <a:t>寻求社会支持</a:t>
              </a:r>
              <a:endParaRPr lang="zh-CN" altLang="en-US" sz="1600" b="1" dirty="0">
                <a:latin typeface="+mn-ea"/>
                <a:sym typeface="字魂58号-创中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10</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认清利弊　健康上网</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大学生网络心理管理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21890"/>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一、人类进入智能时代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睁开慧眼看网络：网络心理概述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8963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二、网络的含义与特点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35737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三、网络与个体心理需求</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3251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四、网络对人际交往的影响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一、人类进入智能时代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99236" y="1566496"/>
              <a:ext cx="6777459" cy="340984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进入智能时代，互联网技术的发展可以不断满足或激发人的需求，甚至“控制”人的需求。比如某些小程序有推荐功能，你只要查找过某些信息，它就会智能地帮你推送，让人一直关注到某些信息。另外，从满足的难易程度看，“需要”被满足得太容易，一台手机便可。手机从初步进入人们的视线到在人们的生活中占据主要地位前后不过 30年。在如今的社会生活中，手机已成为人们的重要伙伴，工作、学习和休闲都离不开手机的身影。人们可以在不同的时间和地点使用手机，手机功能的发展不断满足着人们的需求，使得手机从发明之初到现在，对人们的作用日益重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中国互联网络信息中心（CNNIC）发布的第 53 次《中国互联网络发展状况统计报告》显示，截至 2023 年 12 月，我国网民规模达 10.92 亿人，较 2022 年 12 月新增网民2480 万人，互联网普及率达 77.5%。互联网在加快推进新型工业化、发展新质生产力、助力经济社会发展等方面发挥重要作用。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一、人类进入智能时代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419515"/>
              <a:ext cx="4061393" cy="3711899"/>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的手机持有率几乎达到了百分之百。打电话、发短信是手机最基本的沟通功能；手机微信、微博时刻登录，使得大学生能及时获得最新消息，占据了绝大多数大学生的日常生活，刷朋友圈已经成为常态；修图、美颜相机、电子书、游戏等手机功能也受到了大学生的青睐。手机不仅带来了方便，也带来了很大的危害。手机依赖的现象引起了社会大众和学者们的广泛关注，成为一个热点问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互联网技术发展本是科技的进步，是为了帮助人类更好地生活。然而，如果应用不当，就会造成网络依赖，影响正常的学习、生活。技术不是问题，人如何使用才是问题。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二、网络的含义与特点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056" y="1615697"/>
              <a:ext cx="6501417" cy="2353568"/>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（一）网络的含义</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是由若干节点和连接这些节点的链路构成的，这些节点和链路表示诸多对象及其相互联系。在计算机领域中，网络是指信息传输、接收、共享的虚拟平台，它把各个点、面、体的信息联系到一起，从而实现信息资源的共享。</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（二）网络的特点</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网络之所以对人们有如此强大的吸引力，与网络自身的特点密切相关，其主要特点如下。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0" name="组合 29"/>
          <p:cNvGrpSpPr/>
          <p:nvPr>
            <p:custDataLst>
              <p:tags r:id="rId1"/>
            </p:custDataLst>
          </p:nvPr>
        </p:nvGrpSpPr>
        <p:grpSpPr>
          <a:xfrm>
            <a:off x="1526636" y="4468271"/>
            <a:ext cx="1956191" cy="787341"/>
            <a:chOff x="6206701" y="3187817"/>
            <a:chExt cx="1956191" cy="787341"/>
          </a:xfrm>
        </p:grpSpPr>
        <p:sp>
          <p:nvSpPr>
            <p:cNvPr id="20"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虚拟性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765011" y="4469537"/>
            <a:ext cx="1956191" cy="787112"/>
            <a:chOff x="6206701" y="3187817"/>
            <a:chExt cx="1956191" cy="787755"/>
          </a:xfrm>
        </p:grpSpPr>
        <p:sp>
          <p:nvSpPr>
            <p:cNvPr id="3" name="ïSlíďê"/>
            <p:cNvSpPr/>
            <p:nvPr>
              <p:custDataLst>
                <p:tags r:id="rId6"/>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îs1îḍé"/>
            <p:cNvSpPr/>
            <p:nvPr>
              <p:custDataLst>
                <p:tags r:id="rId7"/>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custDataLst>
                <p:tags r:id="rId8"/>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丰富性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custDataLst>
              <p:tags r:id="rId9"/>
            </p:custDataLst>
          </p:nvPr>
        </p:nvGrpSpPr>
        <p:grpSpPr>
          <a:xfrm>
            <a:off x="6120861" y="4470172"/>
            <a:ext cx="1956191" cy="787112"/>
            <a:chOff x="6206701" y="3187817"/>
            <a:chExt cx="1956191" cy="787755"/>
          </a:xfrm>
        </p:grpSpPr>
        <p:sp>
          <p:nvSpPr>
            <p:cNvPr id="10" name="ïSlíďê"/>
            <p:cNvSpPr/>
            <p:nvPr>
              <p:custDataLst>
                <p:tags r:id="rId1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s1îḍé"/>
            <p:cNvSpPr/>
            <p:nvPr>
              <p:custDataLst>
                <p:tags r:id="rId11"/>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custDataLst>
                <p:tags r:id="rId12"/>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开放性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custDataLst>
              <p:tags r:id="rId13"/>
            </p:custDataLst>
          </p:nvPr>
        </p:nvGrpSpPr>
        <p:grpSpPr>
          <a:xfrm>
            <a:off x="8359236" y="4470807"/>
            <a:ext cx="1956191" cy="787112"/>
            <a:chOff x="6206701" y="3187817"/>
            <a:chExt cx="1956191" cy="787755"/>
          </a:xfrm>
        </p:grpSpPr>
        <p:sp>
          <p:nvSpPr>
            <p:cNvPr id="14"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s1îḍé"/>
            <p:cNvSpPr/>
            <p:nvPr>
              <p:custDataLst>
                <p:tags r:id="rId15"/>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custDataLst>
                <p:tags r:id="rId16"/>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交互性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409.4780188364999,&quot;left&quot;:68.5,&quot;top&quot;:94.89999999999996,&quot;width&quot;:822.35}"/>
</p:tagLst>
</file>

<file path=ppt/tags/tag101.xml><?xml version="1.0" encoding="utf-8"?>
<p:tagLst xmlns:p="http://schemas.openxmlformats.org/presentationml/2006/main">
  <p:tag name="KSO_WM_DIAGRAM_VIRTUALLY_FRAME" val="{&quot;height&quot;:409.4780188364999,&quot;left&quot;:68.5,&quot;top&quot;:94.89999999999996,&quot;width&quot;:822.35}"/>
</p:tagLst>
</file>

<file path=ppt/tags/tag102.xml><?xml version="1.0" encoding="utf-8"?>
<p:tagLst xmlns:p="http://schemas.openxmlformats.org/presentationml/2006/main">
  <p:tag name="KSO_WM_DIAGRAM_VIRTUALLY_FRAME" val="{&quot;height&quot;:409.4780188364999,&quot;left&quot;:68.5,&quot;top&quot;:94.89999999999996,&quot;width&quot;:822.35}"/>
</p:tagLst>
</file>

<file path=ppt/tags/tag103.xml><?xml version="1.0" encoding="utf-8"?>
<p:tagLst xmlns:p="http://schemas.openxmlformats.org/presentationml/2006/main">
  <p:tag name="KSO_WM_DIAGRAM_VIRTUALLY_FRAME" val="{&quot;height&quot;:409.4780188364999,&quot;left&quot;:68.5,&quot;top&quot;:94.89999999999996,&quot;width&quot;:822.35}"/>
</p:tagLst>
</file>

<file path=ppt/tags/tag104.xml><?xml version="1.0" encoding="utf-8"?>
<p:tagLst xmlns:p="http://schemas.openxmlformats.org/presentationml/2006/main">
  <p:tag name="KSO_WM_DIAGRAM_VIRTUALLY_FRAME" val="{&quot;height&quot;:409.4780188364999,&quot;left&quot;:68.5,&quot;top&quot;:94.89999999999996,&quot;width&quot;:822.35}"/>
</p:tagLst>
</file>

<file path=ppt/tags/tag105.xml><?xml version="1.0" encoding="utf-8"?>
<p:tagLst xmlns:p="http://schemas.openxmlformats.org/presentationml/2006/main">
  <p:tag name="KSO_WM_DIAGRAM_VIRTUALLY_FRAME" val="{&quot;height&quot;:409.4780188364999,&quot;left&quot;:68.5,&quot;top&quot;:94.89999999999996,&quot;width&quot;:822.35}"/>
</p:tagLst>
</file>

<file path=ppt/tags/tag106.xml><?xml version="1.0" encoding="utf-8"?>
<p:tagLst xmlns:p="http://schemas.openxmlformats.org/presentationml/2006/main">
  <p:tag name="KSO_WM_DIAGRAM_VIRTUALLY_FRAME" val="{&quot;height&quot;:409.4780188364999,&quot;left&quot;:68.5,&quot;top&quot;:94.89999999999996,&quot;width&quot;:822.35}"/>
</p:tagLst>
</file>

<file path=ppt/tags/tag107.xml><?xml version="1.0" encoding="utf-8"?>
<p:tagLst xmlns:p="http://schemas.openxmlformats.org/presentationml/2006/main">
  <p:tag name="KSO_WM_DIAGRAM_VIRTUALLY_FRAME" val="{&quot;height&quot;:409.4780188364999,&quot;left&quot;:68.5,&quot;top&quot;:94.89999999999996,&quot;width&quot;:822.35}"/>
</p:tagLst>
</file>

<file path=ppt/tags/tag108.xml><?xml version="1.0" encoding="utf-8"?>
<p:tagLst xmlns:p="http://schemas.openxmlformats.org/presentationml/2006/main">
  <p:tag name="KSO_WM_DIAGRAM_VIRTUALLY_FRAME" val="{&quot;height&quot;:409.4780188364999,&quot;left&quot;:68.5,&quot;top&quot;:94.89999999999996,&quot;width&quot;:822.35}"/>
</p:tagLst>
</file>

<file path=ppt/tags/tag109.xml><?xml version="1.0" encoding="utf-8"?>
<p:tagLst xmlns:p="http://schemas.openxmlformats.org/presentationml/2006/main">
  <p:tag name="KSO_WM_DIAGRAM_VIRTUALLY_FRAME" val="{&quot;height&quot;:409.4780188364999,&quot;left&quot;:68.5,&quot;top&quot;:94.89999999999996,&quot;width&quot;:822.3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409.4780188364999,&quot;left&quot;:68.5,&quot;top&quot;:94.89999999999996,&quot;width&quot;:822.35}"/>
</p:tagLst>
</file>

<file path=ppt/tags/tag111.xml><?xml version="1.0" encoding="utf-8"?>
<p:tagLst xmlns:p="http://schemas.openxmlformats.org/presentationml/2006/main">
  <p:tag name="KSO_WM_DIAGRAM_VIRTUALLY_FRAME" val="{&quot;height&quot;:409.4780188364999,&quot;left&quot;:68.5,&quot;top&quot;:94.89999999999996,&quot;width&quot;:822.35}"/>
</p:tagLst>
</file>

<file path=ppt/tags/tag112.xml><?xml version="1.0" encoding="utf-8"?>
<p:tagLst xmlns:p="http://schemas.openxmlformats.org/presentationml/2006/main">
  <p:tag name="KSO_WM_DIAGRAM_VIRTUALLY_FRAME" val="{&quot;height&quot;:409.4780188364999,&quot;left&quot;:68.5,&quot;top&quot;:94.89999999999996,&quot;width&quot;:822.35}"/>
</p:tagLst>
</file>

<file path=ppt/tags/tag113.xml><?xml version="1.0" encoding="utf-8"?>
<p:tagLst xmlns:p="http://schemas.openxmlformats.org/presentationml/2006/main">
  <p:tag name="KSO_WM_DIAGRAM_VIRTUALLY_FRAME" val="{&quot;height&quot;:409.4780188364999,&quot;left&quot;:68.5,&quot;top&quot;:94.89999999999996,&quot;width&quot;:822.35}"/>
</p:tagLst>
</file>

<file path=ppt/tags/tag114.xml><?xml version="1.0" encoding="utf-8"?>
<p:tagLst xmlns:p="http://schemas.openxmlformats.org/presentationml/2006/main">
  <p:tag name="KSO_WM_DIAGRAM_VIRTUALLY_FRAME" val="{&quot;height&quot;:409.4780188364999,&quot;left&quot;:68.5,&quot;top&quot;:94.89999999999996,&quot;width&quot;:822.35}"/>
</p:tagLst>
</file>

<file path=ppt/tags/tag115.xml><?xml version="1.0" encoding="utf-8"?>
<p:tagLst xmlns:p="http://schemas.openxmlformats.org/presentationml/2006/main">
  <p:tag name="KSO_WM_DIAGRAM_VIRTUALLY_FRAME" val="{&quot;height&quot;:409.4780188364999,&quot;left&quot;:68.5,&quot;top&quot;:94.89999999999996,&quot;width&quot;:822.35}"/>
</p:tagLst>
</file>

<file path=ppt/tags/tag116.xml><?xml version="1.0" encoding="utf-8"?>
<p:tagLst xmlns:p="http://schemas.openxmlformats.org/presentationml/2006/main">
  <p:tag name="KSO_WM_DIAGRAM_VIRTUALLY_FRAME" val="{&quot;height&quot;:409.4780188364999,&quot;left&quot;:68.5,&quot;top&quot;:94.89999999999996,&quot;width&quot;:822.35}"/>
</p:tagLst>
</file>

<file path=ppt/tags/tag117.xml><?xml version="1.0" encoding="utf-8"?>
<p:tagLst xmlns:p="http://schemas.openxmlformats.org/presentationml/2006/main">
  <p:tag name="KSO_WM_DIAGRAM_VIRTUALLY_FRAME" val="{&quot;height&quot;:409.4780188364999,&quot;left&quot;:68.5,&quot;top&quot;:94.89999999999996,&quot;width&quot;:822.35}"/>
</p:tagLst>
</file>

<file path=ppt/tags/tag118.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2.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2.xml><?xml version="1.0" encoding="utf-8"?>
<p:tagLst xmlns:p="http://schemas.openxmlformats.org/presentationml/2006/main">
  <p:tag name="KSO_WM_DIAGRAM_VIRTUALLY_FRAME" val="{&quot;height&quot;:870.8242443604302,&quot;left&quot;:88.8,&quot;top&quot;:90.89999999999998,&quot;width&quot;:755.7744166812051}"/>
</p:tagLst>
</file>

<file path=ppt/tags/tag43.xml><?xml version="1.0" encoding="utf-8"?>
<p:tagLst xmlns:p="http://schemas.openxmlformats.org/presentationml/2006/main">
  <p:tag name="KSO_WM_DIAGRAM_VIRTUALLY_FRAME" val="{&quot;height&quot;:870.8242443604302,&quot;left&quot;:88.8,&quot;top&quot;:90.89999999999998,&quot;width&quot;:755.7744166812051}"/>
</p:tagLst>
</file>

<file path=ppt/tags/tag44.xml><?xml version="1.0" encoding="utf-8"?>
<p:tagLst xmlns:p="http://schemas.openxmlformats.org/presentationml/2006/main">
  <p:tag name="KSO_WM_DIAGRAM_VIRTUALLY_FRAME" val="{&quot;height&quot;:870.8242443604302,&quot;left&quot;:88.8,&quot;top&quot;:90.89999999999998,&quot;width&quot;:755.7744166812051}"/>
</p:tagLst>
</file>

<file path=ppt/tags/tag45.xml><?xml version="1.0" encoding="utf-8"?>
<p:tagLst xmlns:p="http://schemas.openxmlformats.org/presentationml/2006/main">
  <p:tag name="KSO_WM_DIAGRAM_VIRTUALLY_FRAME" val="{&quot;height&quot;:870.8242443604302,&quot;left&quot;:88.8,&quot;top&quot;:90.89999999999998,&quot;width&quot;:755.7744166812051}"/>
</p:tagLst>
</file>

<file path=ppt/tags/tag46.xml><?xml version="1.0" encoding="utf-8"?>
<p:tagLst xmlns:p="http://schemas.openxmlformats.org/presentationml/2006/main">
  <p:tag name="KSO_WM_DIAGRAM_VIRTUALLY_FRAME" val="{&quot;height&quot;:870.8242443604302,&quot;left&quot;:88.8,&quot;top&quot;:90.89999999999998,&quot;width&quot;:755.7744166812051}"/>
</p:tagLst>
</file>

<file path=ppt/tags/tag47.xml><?xml version="1.0" encoding="utf-8"?>
<p:tagLst xmlns:p="http://schemas.openxmlformats.org/presentationml/2006/main">
  <p:tag name="KSO_WM_DIAGRAM_VIRTUALLY_FRAME" val="{&quot;height&quot;:870.8242443604302,&quot;left&quot;:88.8,&quot;top&quot;:90.89999999999998,&quot;width&quot;:755.7744166812051}"/>
</p:tagLst>
</file>

<file path=ppt/tags/tag48.xml><?xml version="1.0" encoding="utf-8"?>
<p:tagLst xmlns:p="http://schemas.openxmlformats.org/presentationml/2006/main">
  <p:tag name="KSO_WM_DIAGRAM_VIRTUALLY_FRAME" val="{&quot;height&quot;:870.8242443604302,&quot;left&quot;:88.8,&quot;top&quot;:90.89999999999998,&quot;width&quot;:755.7744166812051}"/>
</p:tagLst>
</file>

<file path=ppt/tags/tag49.xml><?xml version="1.0" encoding="utf-8"?>
<p:tagLst xmlns:p="http://schemas.openxmlformats.org/presentationml/2006/main">
  <p:tag name="KSO_WM_DIAGRAM_VIRTUALLY_FRAME" val="{&quot;height&quot;:870.8242443604302,&quot;left&quot;:88.8,&quot;top&quot;:90.89999999999998,&quot;width&quot;:755.7744166812051}"/>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870.8242443604302,&quot;left&quot;:88.8,&quot;top&quot;:90.89999999999998,&quot;width&quot;:755.7744166812051}"/>
</p:tagLst>
</file>

<file path=ppt/tags/tag51.xml><?xml version="1.0" encoding="utf-8"?>
<p:tagLst xmlns:p="http://schemas.openxmlformats.org/presentationml/2006/main">
  <p:tag name="KSO_WM_DIAGRAM_VIRTUALLY_FRAME" val="{&quot;height&quot;:870.8242443604302,&quot;left&quot;:88.8,&quot;top&quot;:90.89999999999998,&quot;width&quot;:755.7744166812051}"/>
</p:tagLst>
</file>

<file path=ppt/tags/tag52.xml><?xml version="1.0" encoding="utf-8"?>
<p:tagLst xmlns:p="http://schemas.openxmlformats.org/presentationml/2006/main">
  <p:tag name="KSO_WM_DIAGRAM_VIRTUALLY_FRAME" val="{&quot;height&quot;:870.8242443604302,&quot;left&quot;:88.8,&quot;top&quot;:90.89999999999998,&quot;width&quot;:755.7744166812051}"/>
</p:tagLst>
</file>

<file path=ppt/tags/tag5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2.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9.xml><?xml version="1.0" encoding="utf-8"?>
<p:tagLst xmlns:p="http://schemas.openxmlformats.org/presentationml/2006/main">
  <p:tag name="KSO_WM_DIAGRAM_VIRTUALLY_FRAME" val="{&quot;height&quot;:475,&quot;left&quot;:36.69661417322835,&quot;top&quot;:65,&quot;width&quot;:882.303385826771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475,&quot;left&quot;:36.69661417322835,&quot;top&quot;:65,&quot;width&quot;:882.3033858267715}"/>
</p:tagLst>
</file>

<file path=ppt/tags/tag91.xml><?xml version="1.0" encoding="utf-8"?>
<p:tagLst xmlns:p="http://schemas.openxmlformats.org/presentationml/2006/main">
  <p:tag name="KSO_WM_DIAGRAM_VIRTUALLY_FRAME" val="{&quot;height&quot;:475,&quot;left&quot;:36.69661417322835,&quot;top&quot;:65,&quot;width&quot;:882.3033858267715}"/>
</p:tagLst>
</file>

<file path=ppt/tags/tag92.xml><?xml version="1.0" encoding="utf-8"?>
<p:tagLst xmlns:p="http://schemas.openxmlformats.org/presentationml/2006/main">
  <p:tag name="KSO_WM_DIAGRAM_VIRTUALLY_FRAME" val="{&quot;height&quot;:475,&quot;left&quot;:36.69661417322835,&quot;top&quot;:65,&quot;width&quot;:882.3033858267715}"/>
</p:tagLst>
</file>

<file path=ppt/tags/tag93.xml><?xml version="1.0" encoding="utf-8"?>
<p:tagLst xmlns:p="http://schemas.openxmlformats.org/presentationml/2006/main">
  <p:tag name="KSO_WM_DIAGRAM_VIRTUALLY_FRAME" val="{&quot;height&quot;:409.4780188364999,&quot;left&quot;:68.5,&quot;top&quot;:94.89999999999996,&quot;width&quot;:822.35}"/>
</p:tagLst>
</file>

<file path=ppt/tags/tag94.xml><?xml version="1.0" encoding="utf-8"?>
<p:tagLst xmlns:p="http://schemas.openxmlformats.org/presentationml/2006/main">
  <p:tag name="KSO_WM_DIAGRAM_VIRTUALLY_FRAME" val="{&quot;height&quot;:409.4780188364999,&quot;left&quot;:68.5,&quot;top&quot;:94.89999999999996,&quot;width&quot;:822.35}"/>
</p:tagLst>
</file>

<file path=ppt/tags/tag95.xml><?xml version="1.0" encoding="utf-8"?>
<p:tagLst xmlns:p="http://schemas.openxmlformats.org/presentationml/2006/main">
  <p:tag name="KSO_WM_DIAGRAM_VIRTUALLY_FRAME" val="{&quot;height&quot;:409.4780188364999,&quot;left&quot;:68.5,&quot;top&quot;:94.89999999999996,&quot;width&quot;:822.35}"/>
</p:tagLst>
</file>

<file path=ppt/tags/tag96.xml><?xml version="1.0" encoding="utf-8"?>
<p:tagLst xmlns:p="http://schemas.openxmlformats.org/presentationml/2006/main">
  <p:tag name="KSO_WM_DIAGRAM_VIRTUALLY_FRAME" val="{&quot;height&quot;:409.4780188364999,&quot;left&quot;:68.5,&quot;top&quot;:94.89999999999996,&quot;width&quot;:822.35}"/>
</p:tagLst>
</file>

<file path=ppt/tags/tag97.xml><?xml version="1.0" encoding="utf-8"?>
<p:tagLst xmlns:p="http://schemas.openxmlformats.org/presentationml/2006/main">
  <p:tag name="KSO_WM_DIAGRAM_VIRTUALLY_FRAME" val="{&quot;height&quot;:409.4780188364999,&quot;left&quot;:68.5,&quot;top&quot;:94.89999999999996,&quot;width&quot;:822.35}"/>
</p:tagLst>
</file>

<file path=ppt/tags/tag98.xml><?xml version="1.0" encoding="utf-8"?>
<p:tagLst xmlns:p="http://schemas.openxmlformats.org/presentationml/2006/main">
  <p:tag name="KSO_WM_DIAGRAM_VIRTUALLY_FRAME" val="{&quot;height&quot;:409.4780188364999,&quot;left&quot;:68.5,&quot;top&quot;:94.89999999999996,&quot;width&quot;:822.35}"/>
</p:tagLst>
</file>

<file path=ppt/tags/tag99.xml><?xml version="1.0" encoding="utf-8"?>
<p:tagLst xmlns:p="http://schemas.openxmlformats.org/presentationml/2006/main">
  <p:tag name="KSO_WM_DIAGRAM_VIRTUALLY_FRAME" val="{&quot;height&quot;:409.4780188364999,&quot;left&quot;:68.5,&quot;top&quot;:94.89999999999996,&quot;width&quot;:822.3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4017</Words>
  <Application>WPS 演示</Application>
  <PresentationFormat>宽屏</PresentationFormat>
  <Paragraphs>265</Paragraphs>
  <Slides>20</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20</vt:i4>
      </vt:variant>
    </vt:vector>
  </HeadingPairs>
  <TitlesOfParts>
    <vt:vector size="35" baseType="lpstr">
      <vt:lpstr>Arial</vt:lpstr>
      <vt:lpstr>宋体</vt:lpstr>
      <vt:lpstr>Wingdings</vt:lpstr>
      <vt:lpstr>思源黑体 CN Regular</vt:lpstr>
      <vt:lpstr>黑体</vt:lpstr>
      <vt:lpstr>思源宋体 CN</vt:lpstr>
      <vt:lpstr>思源宋体 CN Heavy</vt:lpstr>
      <vt:lpstr>字魂59号-创粗黑</vt:lpstr>
      <vt:lpstr>华文细黑</vt:lpstr>
      <vt:lpstr>微软雅黑</vt:lpstr>
      <vt:lpstr>Arial Unicode MS</vt:lpstr>
      <vt:lpstr>等线</vt:lpstr>
      <vt:lpstr>Calibri</vt:lpstr>
      <vt:lpstr>字魂58号-创中黑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234</cp:revision>
  <dcterms:created xsi:type="dcterms:W3CDTF">2022-05-16T06:03:00Z</dcterms:created>
  <dcterms:modified xsi:type="dcterms:W3CDTF">2024-08-16T07:49:42Z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