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52" r:id="rId5"/>
    <p:sldId id="553" r:id="rId6"/>
    <p:sldId id="554" r:id="rId7"/>
    <p:sldId id="319" r:id="rId8"/>
    <p:sldId id="274" r:id="rId9"/>
    <p:sldId id="520" r:id="rId10"/>
    <p:sldId id="539" r:id="rId11"/>
    <p:sldId id="540" r:id="rId12"/>
    <p:sldId id="447" r:id="rId13"/>
    <p:sldId id="541" r:id="rId14"/>
    <p:sldId id="555" r:id="rId15"/>
    <p:sldId id="521" r:id="rId16"/>
    <p:sldId id="557" r:id="rId17"/>
    <p:sldId id="558" r:id="rId18"/>
    <p:sldId id="556" r:id="rId19"/>
    <p:sldId id="524" r:id="rId20"/>
    <p:sldId id="542" r:id="rId21"/>
    <p:sldId id="544" r:id="rId22"/>
    <p:sldId id="526" r:id="rId23"/>
    <p:sldId id="545" r:id="rId24"/>
    <p:sldId id="546" r:id="rId25"/>
    <p:sldId id="559" r:id="rId26"/>
    <p:sldId id="403"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0" userDrawn="1">
          <p15:clr>
            <a:srgbClr val="A4A3A4"/>
          </p15:clr>
        </p15:guide>
        <p15:guide id="2" pos="3867" userDrawn="1">
          <p15:clr>
            <a:srgbClr val="A4A3A4"/>
          </p15:clr>
        </p15:guide>
        <p15:guide id="3" pos="447" userDrawn="1">
          <p15:clr>
            <a:srgbClr val="A4A3A4"/>
          </p15:clr>
        </p15:guide>
        <p15:guide id="4" pos="7275" userDrawn="1">
          <p15:clr>
            <a:srgbClr val="A4A3A4"/>
          </p15:clr>
        </p15:guide>
        <p15:guide id="5" orient="horz" pos="714" userDrawn="1">
          <p15:clr>
            <a:srgbClr val="A4A3A4"/>
          </p15:clr>
        </p15:guide>
        <p15:guide id="6" orient="horz" pos="714" userDrawn="1">
          <p15:clr>
            <a:srgbClr val="A4A3A4"/>
          </p15:clr>
        </p15:guide>
        <p15:guide id="7" orient="horz" pos="3974" userDrawn="1">
          <p15:clr>
            <a:srgbClr val="A4A3A4"/>
          </p15:clr>
        </p15:guide>
        <p15:guide id="8" orient="horz"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90"/>
        <p:guide pos="3867"/>
        <p:guide pos="447"/>
        <p:guide pos="7275"/>
        <p:guide orient="horz" pos="714"/>
        <p:guide orient="horz" pos="714"/>
        <p:guide orient="horz" pos="3974"/>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23.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1" Type="http://schemas.openxmlformats.org/officeDocument/2006/relationships/slideLayout" Target="../slideLayouts/slideLayout2.xml"/><Relationship Id="rId20" Type="http://schemas.openxmlformats.org/officeDocument/2006/relationships/tags" Target="../tags/tag63.xml"/><Relationship Id="rId2" Type="http://schemas.openxmlformats.org/officeDocument/2006/relationships/tags" Target="../tags/tag45.xml"/><Relationship Id="rId19" Type="http://schemas.openxmlformats.org/officeDocument/2006/relationships/tags" Target="../tags/tag62.xml"/><Relationship Id="rId18" Type="http://schemas.openxmlformats.org/officeDocument/2006/relationships/tags" Target="../tags/tag61.xml"/><Relationship Id="rId17" Type="http://schemas.openxmlformats.org/officeDocument/2006/relationships/tags" Target="../tags/tag60.xml"/><Relationship Id="rId16" Type="http://schemas.openxmlformats.org/officeDocument/2006/relationships/tags" Target="../tags/tag59.xml"/><Relationship Id="rId15" Type="http://schemas.openxmlformats.org/officeDocument/2006/relationships/tags" Target="../tags/tag58.xml"/><Relationship Id="rId14" Type="http://schemas.openxmlformats.org/officeDocument/2006/relationships/tags" Target="../tags/tag57.xml"/><Relationship Id="rId13" Type="http://schemas.openxmlformats.org/officeDocument/2006/relationships/tags" Target="../tags/tag56.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tags" Target="../tags/tag44.xml"/></Relationships>
</file>

<file path=ppt/slides/_rels/slide11.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9" Type="http://schemas.openxmlformats.org/officeDocument/2006/relationships/slideLayout" Target="../slideLayouts/slideLayout2.xml"/><Relationship Id="rId18" Type="http://schemas.openxmlformats.org/officeDocument/2006/relationships/image" Target="../media/image6.png"/><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1" Type="http://schemas.openxmlformats.org/officeDocument/2006/relationships/slideLayout" Target="../slideLayouts/slideLayout2.xml"/><Relationship Id="rId10" Type="http://schemas.openxmlformats.org/officeDocument/2006/relationships/tags" Target="../tags/tag89.xml"/><Relationship Id="rId1" Type="http://schemas.openxmlformats.org/officeDocument/2006/relationships/tags" Target="../tags/tag8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9.png"/><Relationship Id="rId26" Type="http://schemas.openxmlformats.org/officeDocument/2006/relationships/slideLayout" Target="../slideLayouts/slideLayout2.xml"/><Relationship Id="rId25" Type="http://schemas.openxmlformats.org/officeDocument/2006/relationships/tags" Target="../tags/tag114.xml"/><Relationship Id="rId24" Type="http://schemas.openxmlformats.org/officeDocument/2006/relationships/tags" Target="../tags/tag113.xml"/><Relationship Id="rId23" Type="http://schemas.openxmlformats.org/officeDocument/2006/relationships/tags" Target="../tags/tag112.xml"/><Relationship Id="rId22" Type="http://schemas.openxmlformats.org/officeDocument/2006/relationships/tags" Target="../tags/tag111.xml"/><Relationship Id="rId21" Type="http://schemas.openxmlformats.org/officeDocument/2006/relationships/tags" Target="../tags/tag110.xml"/><Relationship Id="rId20" Type="http://schemas.openxmlformats.org/officeDocument/2006/relationships/tags" Target="../tags/tag109.xml"/><Relationship Id="rId2" Type="http://schemas.openxmlformats.org/officeDocument/2006/relationships/tags" Target="../tags/tag92.xml"/><Relationship Id="rId19" Type="http://schemas.openxmlformats.org/officeDocument/2006/relationships/tags" Target="../tags/tag108.xml"/><Relationship Id="rId18" Type="http://schemas.openxmlformats.org/officeDocument/2006/relationships/tags" Target="../tags/tag107.xml"/><Relationship Id="rId17" Type="http://schemas.openxmlformats.org/officeDocument/2006/relationships/tags" Target="../tags/tag106.xml"/><Relationship Id="rId16" Type="http://schemas.openxmlformats.org/officeDocument/2006/relationships/tags" Target="../tags/tag105.xml"/><Relationship Id="rId15" Type="http://schemas.openxmlformats.org/officeDocument/2006/relationships/tags" Target="../tags/tag104.xml"/><Relationship Id="rId14" Type="http://schemas.openxmlformats.org/officeDocument/2006/relationships/tags" Target="../tags/tag103.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9" Type="http://schemas.openxmlformats.org/officeDocument/2006/relationships/slideLayout" Target="../slideLayouts/slideLayout2.xml"/><Relationship Id="rId18" Type="http://schemas.openxmlformats.org/officeDocument/2006/relationships/tags" Target="../tags/tag43.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四、大学生常见的挫折与反应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930" y="4434205"/>
            <a:ext cx="1653540" cy="95313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自我认识、自我定位、性心理、恋爱等方面的挫折</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73723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人际交往、个人发展方面的挫折</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116840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生活习惯、专业学习、人际关系、经济来源等方面的挫折</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求职、择业、就业方面的挫折</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1245235"/>
          </a:xfrm>
          <a:prstGeom prst="rect">
            <a:avLst/>
          </a:prstGeom>
        </p:spPr>
        <p:txBody>
          <a:bodyPr wrap="square">
            <a:spAutoFit/>
          </a:bodyPr>
          <a:p>
            <a:pPr lvl="0" algn="just">
              <a:lnSpc>
                <a:spcPct val="150000"/>
              </a:lnSpc>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（一）大学生常见的挫折</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不同年龄段和不同类型的人群面对的挫折具有不同的特点。大学生遇到的挫折与大学生活环境和大学生自身特点密切相关，具有鲜明的特点。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63855"/>
            <a:ext cx="8540750" cy="6555105"/>
          </a:xfrm>
          <a:prstGeom prst="rect">
            <a:avLst/>
          </a:prstGeom>
        </p:spPr>
      </p:pic>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四、大学生常见的挫折与反应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矩形 1"/>
          <p:cNvSpPr/>
          <p:nvPr/>
        </p:nvSpPr>
        <p:spPr>
          <a:xfrm>
            <a:off x="1387475" y="1301750"/>
            <a:ext cx="8552179" cy="521970"/>
          </a:xfrm>
          <a:prstGeom prst="rect">
            <a:avLst/>
          </a:prstGeom>
        </p:spPr>
        <p:txBody>
          <a:bodyPr wrap="square">
            <a:no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（二）大学生对挫折反应的特点</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1" name="îṡļïḑé"/>
          <p:cNvSpPr txBox="1"/>
          <p:nvPr>
            <p:custDataLst>
              <p:tags r:id="rId2"/>
            </p:custDataLst>
          </p:nvPr>
        </p:nvSpPr>
        <p:spPr>
          <a:xfrm>
            <a:off x="1726501" y="193159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01</a:t>
            </a:r>
            <a:endParaRPr lang="zh-CN" altLang="en-US" dirty="0"/>
          </a:p>
        </p:txBody>
      </p:sp>
      <p:sp>
        <p:nvSpPr>
          <p:cNvPr id="22" name="îṡļïḑé"/>
          <p:cNvSpPr txBox="1"/>
          <p:nvPr>
            <p:custDataLst>
              <p:tags r:id="rId3"/>
            </p:custDataLst>
          </p:nvPr>
        </p:nvSpPr>
        <p:spPr>
          <a:xfrm>
            <a:off x="1726501" y="282948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02</a:t>
            </a:r>
            <a:endParaRPr lang="zh-CN" altLang="en-US" dirty="0"/>
          </a:p>
        </p:txBody>
      </p:sp>
      <p:sp>
        <p:nvSpPr>
          <p:cNvPr id="23" name="îṡļïḑé"/>
          <p:cNvSpPr txBox="1"/>
          <p:nvPr>
            <p:custDataLst>
              <p:tags r:id="rId4"/>
            </p:custDataLst>
          </p:nvPr>
        </p:nvSpPr>
        <p:spPr>
          <a:xfrm>
            <a:off x="1726501" y="369880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03</a:t>
            </a:r>
            <a:endParaRPr lang="zh-CN" altLang="en-US" dirty="0"/>
          </a:p>
        </p:txBody>
      </p:sp>
      <p:sp>
        <p:nvSpPr>
          <p:cNvPr id="24" name="îṡļïḑé"/>
          <p:cNvSpPr txBox="1"/>
          <p:nvPr>
            <p:custDataLst>
              <p:tags r:id="rId5"/>
            </p:custDataLst>
          </p:nvPr>
        </p:nvSpPr>
        <p:spPr>
          <a:xfrm>
            <a:off x="1726501" y="456811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04</a:t>
            </a:r>
            <a:endParaRPr lang="zh-CN" altLang="en-US" dirty="0"/>
          </a:p>
        </p:txBody>
      </p:sp>
      <p:sp>
        <p:nvSpPr>
          <p:cNvPr id="25" name="îṡļïḑé"/>
          <p:cNvSpPr txBox="1"/>
          <p:nvPr>
            <p:custDataLst>
              <p:tags r:id="rId6"/>
            </p:custDataLst>
          </p:nvPr>
        </p:nvSpPr>
        <p:spPr>
          <a:xfrm>
            <a:off x="5459031" y="193159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05</a:t>
            </a:r>
            <a:endParaRPr lang="zh-CN" altLang="en-US" dirty="0"/>
          </a:p>
        </p:txBody>
      </p:sp>
      <p:sp>
        <p:nvSpPr>
          <p:cNvPr id="26" name="îṡļïḑé"/>
          <p:cNvSpPr txBox="1"/>
          <p:nvPr>
            <p:custDataLst>
              <p:tags r:id="rId7"/>
            </p:custDataLst>
          </p:nvPr>
        </p:nvSpPr>
        <p:spPr>
          <a:xfrm>
            <a:off x="5459031" y="282948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06</a:t>
            </a:r>
            <a:endParaRPr lang="zh-CN" altLang="en-US" dirty="0"/>
          </a:p>
        </p:txBody>
      </p:sp>
      <p:sp>
        <p:nvSpPr>
          <p:cNvPr id="27" name="îṡļïḑé"/>
          <p:cNvSpPr txBox="1"/>
          <p:nvPr>
            <p:custDataLst>
              <p:tags r:id="rId8"/>
            </p:custDataLst>
          </p:nvPr>
        </p:nvSpPr>
        <p:spPr>
          <a:xfrm>
            <a:off x="5459031" y="369880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07</a:t>
            </a:r>
            <a:endParaRPr lang="zh-CN" altLang="en-US" dirty="0"/>
          </a:p>
        </p:txBody>
      </p:sp>
      <p:sp>
        <p:nvSpPr>
          <p:cNvPr id="28" name="îṡļïḑé"/>
          <p:cNvSpPr txBox="1"/>
          <p:nvPr>
            <p:custDataLst>
              <p:tags r:id="rId9"/>
            </p:custDataLst>
          </p:nvPr>
        </p:nvSpPr>
        <p:spPr>
          <a:xfrm>
            <a:off x="5459031" y="456811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08</a:t>
            </a:r>
            <a:endParaRPr lang="zh-CN" altLang="en-US" dirty="0"/>
          </a:p>
        </p:txBody>
      </p:sp>
      <p:sp>
        <p:nvSpPr>
          <p:cNvPr id="29" name="ïṥľïdè"/>
          <p:cNvSpPr/>
          <p:nvPr>
            <p:custDataLst>
              <p:tags r:id="rId10"/>
            </p:custDataLst>
          </p:nvPr>
        </p:nvSpPr>
        <p:spPr>
          <a:xfrm>
            <a:off x="2336165" y="280987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en-US" altLang="zh-CN" sz="1600" b="1" dirty="0">
                <a:solidFill>
                  <a:schemeClr val="tx1">
                    <a:lumMod val="75000"/>
                    <a:lumOff val="25000"/>
                  </a:schemeClr>
                </a:solidFill>
                <a:cs typeface="+mn-ea"/>
                <a:sym typeface="+mn-lt"/>
              </a:rPr>
              <a:t> </a:t>
            </a:r>
            <a:r>
              <a:rPr lang="zh-CN" altLang="en-US" sz="1600" b="1" dirty="0">
                <a:solidFill>
                  <a:schemeClr val="tx1">
                    <a:lumMod val="75000"/>
                    <a:lumOff val="25000"/>
                  </a:schemeClr>
                </a:solidFill>
                <a:cs typeface="+mn-ea"/>
                <a:sym typeface="+mn-lt"/>
              </a:rPr>
              <a:t>冷漠</a:t>
            </a:r>
            <a:endParaRPr lang="en-US" altLang="zh-CN" sz="1600" b="1" dirty="0">
              <a:solidFill>
                <a:schemeClr val="tx1">
                  <a:lumMod val="75000"/>
                  <a:lumOff val="25000"/>
                </a:schemeClr>
              </a:solidFill>
              <a:cs typeface="+mn-ea"/>
              <a:sym typeface="+mn-lt"/>
            </a:endParaRPr>
          </a:p>
        </p:txBody>
      </p:sp>
      <p:sp>
        <p:nvSpPr>
          <p:cNvPr id="30" name="ïṥľïdè"/>
          <p:cNvSpPr/>
          <p:nvPr>
            <p:custDataLst>
              <p:tags r:id="rId11"/>
            </p:custDataLst>
          </p:nvPr>
        </p:nvSpPr>
        <p:spPr>
          <a:xfrm>
            <a:off x="2336165" y="369506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en-US" altLang="zh-CN" sz="1600" b="1" dirty="0">
                <a:solidFill>
                  <a:schemeClr val="tx1">
                    <a:lumMod val="75000"/>
                    <a:lumOff val="25000"/>
                  </a:schemeClr>
                </a:solidFill>
                <a:cs typeface="+mn-ea"/>
                <a:sym typeface="+mn-lt"/>
              </a:rPr>
              <a:t> </a:t>
            </a:r>
            <a:r>
              <a:rPr lang="zh-CN" altLang="en-US" sz="1600" b="1" dirty="0">
                <a:solidFill>
                  <a:schemeClr val="tx1">
                    <a:lumMod val="75000"/>
                    <a:lumOff val="25000"/>
                  </a:schemeClr>
                </a:solidFill>
                <a:cs typeface="+mn-ea"/>
                <a:sym typeface="+mn-lt"/>
              </a:rPr>
              <a:t>退行</a:t>
            </a:r>
            <a:endParaRPr lang="en-US" altLang="zh-CN" sz="1600" b="1" dirty="0">
              <a:solidFill>
                <a:schemeClr val="tx1">
                  <a:lumMod val="75000"/>
                  <a:lumOff val="25000"/>
                </a:schemeClr>
              </a:solidFill>
              <a:cs typeface="+mn-ea"/>
              <a:sym typeface="+mn-lt"/>
            </a:endParaRPr>
          </a:p>
        </p:txBody>
      </p:sp>
      <p:sp>
        <p:nvSpPr>
          <p:cNvPr id="31" name="ïṥľïdè"/>
          <p:cNvSpPr/>
          <p:nvPr>
            <p:custDataLst>
              <p:tags r:id="rId12"/>
            </p:custDataLst>
          </p:nvPr>
        </p:nvSpPr>
        <p:spPr>
          <a:xfrm>
            <a:off x="6114415" y="192468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逃避</a:t>
            </a:r>
            <a:endParaRPr lang="zh-CN" altLang="en-US" sz="1600" b="1" dirty="0">
              <a:solidFill>
                <a:schemeClr val="tx1">
                  <a:lumMod val="75000"/>
                  <a:lumOff val="25000"/>
                </a:schemeClr>
              </a:solidFill>
              <a:cs typeface="+mn-ea"/>
              <a:sym typeface="+mn-lt"/>
            </a:endParaRPr>
          </a:p>
        </p:txBody>
      </p:sp>
      <p:sp>
        <p:nvSpPr>
          <p:cNvPr id="48" name="ïṥľïdè"/>
          <p:cNvSpPr/>
          <p:nvPr>
            <p:custDataLst>
              <p:tags r:id="rId13"/>
            </p:custDataLst>
          </p:nvPr>
        </p:nvSpPr>
        <p:spPr>
          <a:xfrm>
            <a:off x="2402205" y="458025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幻想</a:t>
            </a:r>
            <a:endParaRPr lang="zh-CN" altLang="en-US" sz="1600" b="1" dirty="0">
              <a:solidFill>
                <a:schemeClr val="tx1">
                  <a:lumMod val="75000"/>
                  <a:lumOff val="25000"/>
                </a:schemeClr>
              </a:solidFill>
              <a:cs typeface="+mn-ea"/>
              <a:sym typeface="+mn-lt"/>
            </a:endParaRPr>
          </a:p>
        </p:txBody>
      </p:sp>
      <p:sp>
        <p:nvSpPr>
          <p:cNvPr id="53" name="ïṥľïdè"/>
          <p:cNvSpPr/>
          <p:nvPr>
            <p:custDataLst>
              <p:tags r:id="rId14"/>
            </p:custDataLst>
          </p:nvPr>
        </p:nvSpPr>
        <p:spPr>
          <a:xfrm>
            <a:off x="2402205" y="1940560"/>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焦虑</a:t>
            </a:r>
            <a:endParaRPr lang="en-US" altLang="zh-CN" sz="1600" b="1" dirty="0">
              <a:solidFill>
                <a:schemeClr val="tx1">
                  <a:lumMod val="75000"/>
                  <a:lumOff val="25000"/>
                </a:schemeClr>
              </a:solidFill>
              <a:cs typeface="+mn-ea"/>
              <a:sym typeface="+mn-lt"/>
            </a:endParaRPr>
          </a:p>
        </p:txBody>
      </p:sp>
      <p:sp>
        <p:nvSpPr>
          <p:cNvPr id="54" name="ïṥľïdè"/>
          <p:cNvSpPr/>
          <p:nvPr>
            <p:custDataLst>
              <p:tags r:id="rId15"/>
            </p:custDataLst>
          </p:nvPr>
        </p:nvSpPr>
        <p:spPr>
          <a:xfrm>
            <a:off x="6114415" y="2809875"/>
            <a:ext cx="197548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固执</a:t>
            </a:r>
            <a:endParaRPr lang="zh-CN" altLang="en-US" sz="1600" b="1" dirty="0">
              <a:solidFill>
                <a:schemeClr val="tx1">
                  <a:lumMod val="75000"/>
                  <a:lumOff val="25000"/>
                </a:schemeClr>
              </a:solidFill>
              <a:cs typeface="+mn-ea"/>
              <a:sym typeface="+mn-lt"/>
            </a:endParaRPr>
          </a:p>
        </p:txBody>
      </p:sp>
      <p:sp>
        <p:nvSpPr>
          <p:cNvPr id="55" name="ïṥľïdè"/>
          <p:cNvSpPr/>
          <p:nvPr>
            <p:custDataLst>
              <p:tags r:id="rId16"/>
            </p:custDataLst>
          </p:nvPr>
        </p:nvSpPr>
        <p:spPr>
          <a:xfrm>
            <a:off x="6114415" y="369506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攻击</a:t>
            </a:r>
            <a:endParaRPr lang="zh-CN" altLang="en-US" sz="1600" b="1" dirty="0">
              <a:solidFill>
                <a:schemeClr val="tx1">
                  <a:lumMod val="75000"/>
                  <a:lumOff val="25000"/>
                </a:schemeClr>
              </a:solidFill>
              <a:cs typeface="+mn-ea"/>
              <a:sym typeface="+mn-lt"/>
            </a:endParaRPr>
          </a:p>
        </p:txBody>
      </p:sp>
      <p:sp>
        <p:nvSpPr>
          <p:cNvPr id="56" name="ïṥľïdè"/>
          <p:cNvSpPr/>
          <p:nvPr>
            <p:custDataLst>
              <p:tags r:id="rId17"/>
            </p:custDataLst>
          </p:nvPr>
        </p:nvSpPr>
        <p:spPr>
          <a:xfrm>
            <a:off x="6114415" y="458025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自杀</a:t>
            </a:r>
            <a:endParaRPr lang="zh-CN" altLang="en-US" sz="1600" b="1" dirty="0">
              <a:solidFill>
                <a:schemeClr val="tx1">
                  <a:lumMod val="75000"/>
                  <a:lumOff val="25000"/>
                </a:schemeClr>
              </a:solidFill>
              <a:cs typeface="+mn-ea"/>
              <a:sym typeface="+mn-lt"/>
            </a:endParaRPr>
          </a:p>
        </p:txBody>
      </p:sp>
      <p:pic>
        <p:nvPicPr>
          <p:cNvPr id="57" name="图片 56"/>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630219" y="1924663"/>
            <a:ext cx="4095750" cy="4095750"/>
          </a:xfrm>
          <a:prstGeom prst="rect">
            <a:avLst/>
          </a:prstGeom>
        </p:spPr>
      </p:pic>
      <p:sp>
        <p:nvSpPr>
          <p:cNvPr id="65" name="文本框 64"/>
          <p:cNvSpPr txBox="1"/>
          <p:nvPr/>
        </p:nvSpPr>
        <p:spPr>
          <a:xfrm>
            <a:off x="3913505" y="2686050"/>
            <a:ext cx="474345" cy="1894205"/>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noAutofit/>
          </a:bodyPr>
          <a:p>
            <a:r>
              <a:rPr lang="en-US" altLang="zh-CN"/>
              <a:t>1.</a:t>
            </a:r>
            <a:endParaRPr lang="zh-CN" altLang="en-US"/>
          </a:p>
          <a:p>
            <a:r>
              <a:rPr lang="zh-CN" altLang="en-US"/>
              <a:t>情绪性反应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16" presetClass="entr" presetSubtype="21" fill="hold" nodeType="with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barn(inVertical)">
                                      <p:cBhvr>
                                        <p:cTn id="1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四、大学生常见的挫折与反应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矩形 1"/>
          <p:cNvSpPr/>
          <p:nvPr/>
        </p:nvSpPr>
        <p:spPr>
          <a:xfrm>
            <a:off x="1387475" y="1301750"/>
            <a:ext cx="8552179" cy="521970"/>
          </a:xfrm>
          <a:prstGeom prst="rect">
            <a:avLst/>
          </a:prstGeom>
        </p:spPr>
        <p:txBody>
          <a:bodyPr wrap="square">
            <a:no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（二）大学生对挫折反应的特点</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1585595" y="1998980"/>
            <a:ext cx="2484755" cy="368300"/>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spAutoFit/>
          </a:bodyPr>
          <a:p>
            <a:r>
              <a:rPr lang="en-US" altLang="zh-CN"/>
              <a:t>2.</a:t>
            </a:r>
            <a:r>
              <a:rPr lang="zh-CN" altLang="en-US"/>
              <a:t>理智性反应</a:t>
            </a:r>
            <a:endParaRPr lang="zh-CN" altLang="en-US"/>
          </a:p>
        </p:txBody>
      </p:sp>
      <p:sp>
        <p:nvSpPr>
          <p:cNvPr id="4" name="文本框 3"/>
          <p:cNvSpPr txBox="1"/>
          <p:nvPr/>
        </p:nvSpPr>
        <p:spPr>
          <a:xfrm>
            <a:off x="1585595" y="2504440"/>
            <a:ext cx="8899525" cy="1076325"/>
          </a:xfrm>
          <a:prstGeom prst="rect">
            <a:avLst/>
          </a:prstGeom>
          <a:solidFill>
            <a:schemeClr val="accent4">
              <a:lumMod val="20000"/>
              <a:lumOff val="80000"/>
            </a:schemeClr>
          </a:solidFill>
        </p:spPr>
        <p:txBody>
          <a:bodyPr wrap="square" rtlCol="0">
            <a:spAutoFit/>
          </a:bodyPr>
          <a:p>
            <a:r>
              <a:rPr lang="zh-CN" altLang="en-US" sz="1600"/>
              <a:t>理智性反应是指人们在受到挫折后，采取积极进取的态度，在理智的控制下所做出的反应。通常，人们在遭受挫折后都会出现紧张状态，都会在某种程度上做出某种情绪性反应。其中，有些人始终被情绪所控制不能摆脱，而有些人则能够及时调整，保持冷静，面对现实，审时度势，采取积极的态度和方式对待挫折。</a:t>
            </a:r>
            <a:endParaRPr lang="zh-CN" altLang="en-US" sz="1600"/>
          </a:p>
        </p:txBody>
      </p:sp>
      <p:sp>
        <p:nvSpPr>
          <p:cNvPr id="5" name="文本框 4"/>
          <p:cNvSpPr txBox="1"/>
          <p:nvPr/>
        </p:nvSpPr>
        <p:spPr>
          <a:xfrm>
            <a:off x="1585595" y="3666490"/>
            <a:ext cx="2484755" cy="368300"/>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spAutoFit/>
          </a:bodyPr>
          <a:p>
            <a:r>
              <a:rPr lang="en-US" altLang="zh-CN"/>
              <a:t>3.</a:t>
            </a:r>
            <a:r>
              <a:rPr lang="zh-CN" altLang="en-US"/>
              <a:t>个性的变化</a:t>
            </a:r>
            <a:endParaRPr lang="zh-CN" altLang="en-US"/>
          </a:p>
        </p:txBody>
      </p:sp>
      <p:sp>
        <p:nvSpPr>
          <p:cNvPr id="6" name="文本框 5"/>
          <p:cNvSpPr txBox="1"/>
          <p:nvPr/>
        </p:nvSpPr>
        <p:spPr>
          <a:xfrm>
            <a:off x="1585595" y="4120515"/>
            <a:ext cx="8772525" cy="1322070"/>
          </a:xfrm>
          <a:prstGeom prst="rect">
            <a:avLst/>
          </a:prstGeom>
          <a:solidFill>
            <a:schemeClr val="accent4">
              <a:lumMod val="20000"/>
              <a:lumOff val="80000"/>
            </a:schemeClr>
          </a:solidFill>
        </p:spPr>
        <p:txBody>
          <a:bodyPr wrap="square" rtlCol="0">
            <a:spAutoFit/>
          </a:bodyPr>
          <a:p>
            <a:r>
              <a:rPr lang="zh-CN" altLang="en-US" sz="1600"/>
              <a:t>挫折对个性的影响，一般是在人们连续经历挫折，或者遭受特别重大挫折的情况下才产生的。由于导致挫折的情境和条件相对稳定并长期持续，由此产生的紧张状态和挫折反应就会反复出现，久而久之这些反应方式就会逐渐固定下来，使受挫者形成了习惯和一些突出的个性特点。但是挫折对人的个性形成与发展也可能产生积极的影响，如经历了重大挫折后，或者长期身处逆境之中，使人养成了坚强、刚毅和不屈不挠的个性特点。</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linds(horizontal)">
                                      <p:cBhvr>
                                        <p:cTn id="7" dur="500"/>
                                        <p:tgtEl>
                                          <p:spTgt spid="4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linds(horizontal)">
                                      <p:cBhvr>
                                        <p:cTn id="16" dur="500"/>
                                        <p:tgtEl>
                                          <p:spTgt spid="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2" grpId="0"/>
      <p:bldP spid="3" grpId="0" animBg="1"/>
      <p:bldP spid="4" grpId="0" animBg="1"/>
      <p:bldP spid="5" grpId="0" animBg="1"/>
      <p:bldP spid="6" grpId="0" animBg="1"/>
      <p:bldP spid="43" grpId="1"/>
      <p:bldP spid="2" grpId="1"/>
      <p:bldP spid="3" grpId="1" animBg="1"/>
      <p:bldP spid="4" grpId="1" animBg="1"/>
      <p:bldP spid="5" grpId="1" animBg="1"/>
      <p:bldP spid="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309235" y="338137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一、社会、学校要努力帮助大学生战胜挫折</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柳暗花明又一村：大学生挫折　　　　　 　调适方法与技术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368290" y="501586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二、大学生自我调适的方法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1800225" y="502285"/>
            <a:ext cx="8557895"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a:t>
            </a: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社会、学校要努力帮助大学生战胜挫折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2345055"/>
            <a:ext cx="6724015" cy="286131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对于受高等教育的大学生而言，社会、学校对他们的健康成长具有不可推脱、无可非议的责任，应该充分认识到大学生是一个特殊的社会群体。他们虽然身体已经发育成熟，但心理尚未成熟；他们是正在高校中接受高级专门知识教育的青年，受教育是他们的中心内容；由于他们刚刚步入社会缺乏正反两方面的社会经验的体验，更缺乏面对挫折、战胜挫折的勇气、方法。我们应该对受挫大学生的行为表现持宽容态度，加强对“00 后”大学生的挫折教育，通过开展心理健康教育和心理咨询，积极疏导，形成学校、家庭、社会“三位一体”的挫折教育网，积极帮助大学生摆脱困境，战胜挫折。</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850265" y="1548130"/>
            <a:ext cx="716534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681019" y="190815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1800225" y="502285"/>
            <a:ext cx="8557895"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a:t>
            </a: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大学生自我调适的方法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aphicFrame>
        <p:nvGraphicFramePr>
          <p:cNvPr id="8" name="图示 7"/>
          <p:cNvGraphicFramePr/>
          <p:nvPr/>
        </p:nvGraphicFramePr>
        <p:xfrm>
          <a:off x="4256087" y="227931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5884093" y="182864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树立正确的挫折观</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6947062" y="456192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改变不合理的认知观念</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286325" y="4598775"/>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优化自身人格品质</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608823" y="3183555"/>
            <a:ext cx="2646878" cy="6502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学习心理调适技巧，主动寻求社会支持和专业帮助</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441748" y="3315180"/>
            <a:ext cx="2236510"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积极投身实践活动，不断磨炼自己和积累经验</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368290" y="186626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一、压力的定义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宝剑锋从磨砺出：压力与压力管理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378450" y="300164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二、压力的作用及人的反应</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378450" y="413702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三、压力管理的策略</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一、压力的定义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141730" y="1384300"/>
            <a:ext cx="8632190" cy="1034415"/>
          </a:xfrm>
          <a:prstGeom prst="rect">
            <a:avLst/>
          </a:prstGeom>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压力是指人们在社会适应过程中，对各种刺激做出的生理和行为反应时所产生的一种紧张的心理体验和感受。压力在西方文献中也称为应激（stress），压力是在一般意义上使用的概念，应激则是临床使用的概念。</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文本框 4"/>
          <p:cNvSpPr txBox="1"/>
          <p:nvPr/>
        </p:nvSpPr>
        <p:spPr>
          <a:xfrm>
            <a:off x="2468880" y="2957830"/>
            <a:ext cx="6441440" cy="1076325"/>
          </a:xfrm>
          <a:prstGeom prst="rect">
            <a:avLst/>
          </a:prstGeom>
          <a:noFill/>
          <a:ln w="28575">
            <a:solidFill>
              <a:srgbClr val="0070C0"/>
            </a:solidFill>
            <a:prstDash val="sysDot"/>
          </a:ln>
        </p:spPr>
        <p:txBody>
          <a:bodyPr wrap="square" rtlCol="0" anchor="t">
            <a:spAutoFit/>
          </a:bodyPr>
          <a:p>
            <a:r>
              <a:rPr lang="zh-CN" altLang="en-US" sz="1600"/>
              <a:t>心理压力则是一种心理感受，同时存在个体差异。压力是心理失衡的结果，来源于内心冲突。心理作为现实的反应，必定将人们日常生活中遇到的各种各样的矛盾，如理想与现实、自我与社会等冲突，引入人们的内心世界，从而引发焦虑、苦恼等情绪体验和感受。</a:t>
            </a:r>
            <a:endParaRPr lang="zh-CN" altLang="en-US" sz="1600"/>
          </a:p>
        </p:txBody>
      </p:sp>
      <p:sp>
        <p:nvSpPr>
          <p:cNvPr id="6" name="文本框 5"/>
          <p:cNvSpPr txBox="1"/>
          <p:nvPr/>
        </p:nvSpPr>
        <p:spPr>
          <a:xfrm>
            <a:off x="5355590" y="4714875"/>
            <a:ext cx="6021705" cy="829945"/>
          </a:xfrm>
          <a:prstGeom prst="rect">
            <a:avLst/>
          </a:prstGeom>
          <a:noFill/>
          <a:ln w="28575">
            <a:solidFill>
              <a:schemeClr val="tx1"/>
            </a:solidFill>
            <a:prstDash val="sysDot"/>
          </a:ln>
        </p:spPr>
        <p:txBody>
          <a:bodyPr wrap="square" rtlCol="0" anchor="t">
            <a:spAutoFit/>
          </a:bodyPr>
          <a:p>
            <a:r>
              <a:rPr lang="zh-CN" altLang="en-US" sz="1600"/>
              <a:t>压力虽然是一种体验，但离不开客观刺激——压力源。诸如，生活费超支、即将到来的期末考试、毕业后的就业问题等，成为造成大学生心理压力的主要原因。</a:t>
            </a:r>
            <a:endParaRPr lang="zh-CN" altLang="en-US" sz="1600"/>
          </a:p>
        </p:txBody>
      </p:sp>
      <p:sp>
        <p:nvSpPr>
          <p:cNvPr id="86" name="文本框 7"/>
          <p:cNvSpPr txBox="1">
            <a:spLocks noChangeArrowheads="1"/>
          </p:cNvSpPr>
          <p:nvPr/>
        </p:nvSpPr>
        <p:spPr bwMode="auto">
          <a:xfrm>
            <a:off x="1264285" y="2427605"/>
            <a:ext cx="483235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（一）压力是一种心理感受和体验</a:t>
            </a:r>
            <a:endParaRPr lang="zh-CN" altLang="en-US" sz="2400" dirty="0">
              <a:solidFill>
                <a:schemeClr val="accent1">
                  <a:lumMod val="75000"/>
                </a:schemeClr>
              </a:solidFill>
              <a:latin typeface="+mn-lt"/>
              <a:ea typeface="+mn-ea"/>
              <a:cs typeface="+mn-ea"/>
              <a:sym typeface="+mn-lt"/>
            </a:endParaRPr>
          </a:p>
        </p:txBody>
      </p:sp>
      <p:sp>
        <p:nvSpPr>
          <p:cNvPr id="7" name="文本框 7"/>
          <p:cNvSpPr txBox="1">
            <a:spLocks noChangeArrowheads="1"/>
          </p:cNvSpPr>
          <p:nvPr/>
        </p:nvSpPr>
        <p:spPr bwMode="auto">
          <a:xfrm>
            <a:off x="2468880" y="4184650"/>
            <a:ext cx="466725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（二）压力是压力源作用的结果</a:t>
            </a:r>
            <a:endParaRPr lang="zh-CN" altLang="en-US" sz="2400" dirty="0">
              <a:solidFill>
                <a:schemeClr val="accent1">
                  <a:lumMod val="7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一、压力的定义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37590" y="1076960"/>
            <a:ext cx="10203180" cy="553085"/>
          </a:xfrm>
          <a:prstGeom prst="rect">
            <a:avLst/>
          </a:prstGeom>
        </p:spPr>
        <p:txBody>
          <a:bodyPr wrap="square">
            <a:spAutoFit/>
          </a:bodyPr>
          <a:p>
            <a:pPr lvl="0" algn="just">
              <a:lnSpc>
                <a:spcPct val="125000"/>
              </a:lnSpc>
              <a:spcBef>
                <a:spcPts val="0"/>
              </a:spcBef>
              <a:spcAft>
                <a:spcPts val="0"/>
              </a:spcAft>
            </a:pPr>
            <a:r>
              <a:rPr lang="zh-CN" altLang="en-US" sz="2400" dirty="0">
                <a:solidFill>
                  <a:schemeClr val="accent1">
                    <a:lumMod val="75000"/>
                  </a:schemeClr>
                </a:solidFill>
                <a:cs typeface="+mn-ea"/>
                <a:sym typeface="思源宋体 CN" panose="02020400000000000000" pitchFamily="18" charset="-122"/>
              </a:rPr>
              <a:t>（三）压力反应与主观评价</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2" name="Group 35"/>
          <p:cNvGrpSpPr/>
          <p:nvPr/>
        </p:nvGrpSpPr>
        <p:grpSpPr>
          <a:xfrm>
            <a:off x="2047240" y="2246630"/>
            <a:ext cx="1501775" cy="1621790"/>
            <a:chOff x="4191000" y="1860815"/>
            <a:chExt cx="1126545" cy="2473739"/>
          </a:xfrm>
        </p:grpSpPr>
        <p:cxnSp>
          <p:nvCxnSpPr>
            <p:cNvPr id="23"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7" name="Oval 40"/>
          <p:cNvSpPr/>
          <p:nvPr/>
        </p:nvSpPr>
        <p:spPr>
          <a:xfrm>
            <a:off x="1041400" y="2513330"/>
            <a:ext cx="1000760" cy="1094740"/>
          </a:xfrm>
          <a:prstGeom prst="ellipse">
            <a:avLst/>
          </a:prstGeom>
          <a:solidFill>
            <a:schemeClr val="accent1">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cs typeface="+mn-ea"/>
              <a:sym typeface="+mn-lt"/>
            </a:endParaRPr>
          </a:p>
        </p:txBody>
      </p:sp>
      <p:grpSp>
        <p:nvGrpSpPr>
          <p:cNvPr id="10" name="Group 23"/>
          <p:cNvGrpSpPr/>
          <p:nvPr>
            <p:custDataLst>
              <p:tags r:id="rId1"/>
            </p:custDataLst>
          </p:nvPr>
        </p:nvGrpSpPr>
        <p:grpSpPr>
          <a:xfrm rot="0">
            <a:off x="3587115" y="1972310"/>
            <a:ext cx="462915" cy="462915"/>
            <a:chOff x="8876381" y="3510900"/>
            <a:chExt cx="720966" cy="720966"/>
          </a:xfrm>
        </p:grpSpPr>
        <p:sp>
          <p:nvSpPr>
            <p:cNvPr id="11" name="Rounded Rectangle 24"/>
            <p:cNvSpPr/>
            <p:nvPr>
              <p:custDataLst>
                <p:tags r:id="rId2"/>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2" name="Freeform 28"/>
            <p:cNvSpPr/>
            <p:nvPr>
              <p:custDataLst>
                <p:tags r:id="rId3"/>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3" name="Freeform 30"/>
            <p:cNvSpPr/>
            <p:nvPr>
              <p:custDataLst>
                <p:tags r:id="rId4"/>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4" name="Group 27"/>
          <p:cNvGrpSpPr/>
          <p:nvPr>
            <p:custDataLst>
              <p:tags r:id="rId5"/>
            </p:custDataLst>
          </p:nvPr>
        </p:nvGrpSpPr>
        <p:grpSpPr>
          <a:xfrm rot="0">
            <a:off x="3587115" y="3608070"/>
            <a:ext cx="462915" cy="462915"/>
            <a:chOff x="8876381" y="3510900"/>
            <a:chExt cx="720966" cy="720966"/>
          </a:xfrm>
        </p:grpSpPr>
        <p:sp>
          <p:nvSpPr>
            <p:cNvPr id="15" name="Rounded Rectangle 28"/>
            <p:cNvSpPr/>
            <p:nvPr>
              <p:custDataLst>
                <p:tags r:id="rId6"/>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3" name="Freeform 28"/>
            <p:cNvSpPr/>
            <p:nvPr>
              <p:custDataLst>
                <p:tags r:id="rId7"/>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7" name="Freeform 30"/>
            <p:cNvSpPr/>
            <p:nvPr>
              <p:custDataLst>
                <p:tags r:id="rId8"/>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sp>
        <p:nvSpPr>
          <p:cNvPr id="5" name="文本框 4"/>
          <p:cNvSpPr txBox="1"/>
          <p:nvPr>
            <p:custDataLst>
              <p:tags r:id="rId9"/>
            </p:custDataLst>
          </p:nvPr>
        </p:nvSpPr>
        <p:spPr>
          <a:xfrm>
            <a:off x="4042410" y="2013585"/>
            <a:ext cx="1353820" cy="645160"/>
          </a:xfrm>
          <a:prstGeom prst="rect">
            <a:avLst/>
          </a:prstGeom>
          <a:noFill/>
        </p:spPr>
        <p:txBody>
          <a:bodyPr wrap="square" rtlCol="0" anchor="t">
            <a:spAutoFit/>
          </a:bodyPr>
          <a:p>
            <a:r>
              <a:rPr lang="zh-CN" altLang="en-US"/>
              <a:t>1．压力的心理反应</a:t>
            </a:r>
            <a:endParaRPr lang="zh-CN" altLang="en-US"/>
          </a:p>
        </p:txBody>
      </p:sp>
      <p:sp>
        <p:nvSpPr>
          <p:cNvPr id="8" name="文本框 7"/>
          <p:cNvSpPr txBox="1"/>
          <p:nvPr>
            <p:custDataLst>
              <p:tags r:id="rId10"/>
            </p:custDataLst>
          </p:nvPr>
        </p:nvSpPr>
        <p:spPr>
          <a:xfrm>
            <a:off x="4023360" y="3655060"/>
            <a:ext cx="1437005" cy="645160"/>
          </a:xfrm>
          <a:prstGeom prst="rect">
            <a:avLst/>
          </a:prstGeom>
          <a:noFill/>
        </p:spPr>
        <p:txBody>
          <a:bodyPr wrap="square" rtlCol="0" anchor="t">
            <a:spAutoFit/>
          </a:bodyPr>
          <a:p>
            <a:r>
              <a:rPr lang="zh-CN" altLang="en-US"/>
              <a:t>2．压力的行为反应</a:t>
            </a:r>
            <a:endParaRPr lang="zh-CN" altLang="en-US"/>
          </a:p>
        </p:txBody>
      </p:sp>
      <p:sp>
        <p:nvSpPr>
          <p:cNvPr id="32" name="iṡliḑé"/>
          <p:cNvSpPr/>
          <p:nvPr/>
        </p:nvSpPr>
        <p:spPr bwMode="auto">
          <a:xfrm>
            <a:off x="5222875" y="1630045"/>
            <a:ext cx="4949825" cy="162877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在压力情境下，个体的感知功能被激活，注意力集中，记忆力增强，思维也变得活跃。个体的认知反应既有积极的一面，也可能具有消极的作用。积极的一面是认知活动增强，有利于应对压力情境，迎接威胁与挑战。但也可能产生诸如“灾难化”消极认知反应，即对负面压力源的潜在后果估计得过分严重。消极认知反应还包括自我评价降低，使个体的自主感知自信心丧失。</a:t>
            </a:r>
            <a:endParaRPr sz="1500" dirty="0">
              <a:latin typeface="Noto Sans S Chinese Light" panose="020B0300000000000000" pitchFamily="34" charset="-122"/>
              <a:ea typeface="Noto Sans S Chinese Light" panose="020B0300000000000000" pitchFamily="34" charset="-122"/>
            </a:endParaRPr>
          </a:p>
        </p:txBody>
      </p:sp>
      <p:sp>
        <p:nvSpPr>
          <p:cNvPr id="34" name="iṡliḑé"/>
          <p:cNvSpPr/>
          <p:nvPr/>
        </p:nvSpPr>
        <p:spPr bwMode="auto">
          <a:xfrm>
            <a:off x="5230495" y="3469640"/>
            <a:ext cx="4942205" cy="179006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压力条件下的行为反应，与心理和情绪反应密切相关，也可以将其视为心理和生理过程的外显反应。行为反应主要涉及面部表情、目光、身姿和动作，也包括声调、音高、语速和节奏等副言语线索。当压力超过当事人承受能力的时候，个体的行为反应可能会显得惊慌失措，以致身体的协调能力和灵活性下降，动作刻板，或运动性不安，搓手顿足；或运动减少而呆滞。</a:t>
            </a:r>
            <a:endParaRPr sz="1500" dirty="0">
              <a:latin typeface="Noto Sans S Chinese Light" panose="020B0300000000000000" pitchFamily="34" charset="-122"/>
              <a:ea typeface="Noto Sans S Chinese Light" panose="020B0300000000000000" pitchFamily="34" charset="-122"/>
            </a:endParaRPr>
          </a:p>
        </p:txBody>
      </p:sp>
      <p:sp>
        <p:nvSpPr>
          <p:cNvPr id="4" name="文本框 3"/>
          <p:cNvSpPr txBox="1"/>
          <p:nvPr/>
        </p:nvSpPr>
        <p:spPr>
          <a:xfrm>
            <a:off x="1231900" y="2738120"/>
            <a:ext cx="815340" cy="645160"/>
          </a:xfrm>
          <a:prstGeom prst="rect">
            <a:avLst/>
          </a:prstGeom>
          <a:noFill/>
        </p:spPr>
        <p:txBody>
          <a:bodyPr wrap="square" rtlCol="0">
            <a:spAutoFit/>
          </a:bodyPr>
          <a:p>
            <a:r>
              <a:rPr lang="zh-CN" altLang="en-US">
                <a:solidFill>
                  <a:schemeClr val="bg1"/>
                </a:solidFill>
              </a:rPr>
              <a:t>压力反应</a:t>
            </a: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一、压力的定义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104265" y="2080260"/>
            <a:ext cx="10203180" cy="3138170"/>
          </a:xfrm>
          <a:prstGeom prst="rect">
            <a:avLst/>
          </a:prstGeom>
        </p:spPr>
        <p:txBody>
          <a:bodyPr wrap="square">
            <a:spAutoFit/>
          </a:bodyPr>
          <a:p>
            <a:pPr lvl="0" algn="l">
              <a:lnSpc>
                <a:spcPct val="100000"/>
              </a:lnSpc>
              <a:spcBef>
                <a:spcPts val="0"/>
              </a:spcBef>
              <a:buClrTx/>
              <a:buSzTx/>
              <a:buFontTx/>
            </a:pPr>
            <a:endParaRPr lang="zh-CN" altLang="en-US" sz="1800">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个体对压力的反应，不是直接而单纯的，而是要受中介机制——认知评价的影响。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它决定着个体如何看待刺激的性质与压力的大小。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认知与评价机制主要取决于以下几方面的因素：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（1）压力源本身的性质与特点，即是单一性的也是复合性的，是一般性的也是破坏性的。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（2）社会支持系统。当个体具有较强的社会支持系统时，他可能觉得压力没什么大不了的，自己可以得到帮助；相反，社会支持系统薄弱的人会很沮丧，有一种独自面对困难的悲伤。</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3）当事人自身的身心特点。这主要包括三个方面：性别、年龄、受教育程度、经济状况、婚姻状况、职业等人口统计学状况；体魄强壮与否的生理状况；认知与归因风格、性格倾向、情绪状态、应对能力与应对风格、人格动力特征、自我概念等心理因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948180"/>
            <a:ext cx="10865485" cy="371983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文本框 4"/>
          <p:cNvSpPr txBox="1"/>
          <p:nvPr>
            <p:custDataLst>
              <p:tags r:id="rId1"/>
            </p:custDataLst>
          </p:nvPr>
        </p:nvSpPr>
        <p:spPr>
          <a:xfrm>
            <a:off x="1243965" y="1285875"/>
            <a:ext cx="3071495" cy="368300"/>
          </a:xfrm>
          <a:prstGeom prst="rect">
            <a:avLst/>
          </a:prstGeom>
          <a:noFill/>
        </p:spPr>
        <p:txBody>
          <a:bodyPr wrap="square" rtlCol="0" anchor="t">
            <a:spAutoFit/>
          </a:bodyPr>
          <a:p>
            <a:r>
              <a:rPr lang="en-US" altLang="zh-CN">
                <a:sym typeface="思源宋体 CN" panose="02020400000000000000" pitchFamily="18" charset="-122"/>
              </a:rPr>
              <a:t>3.</a:t>
            </a:r>
            <a:r>
              <a:rPr lang="zh-CN" altLang="en-US">
                <a:sym typeface="思源宋体 CN" panose="02020400000000000000" pitchFamily="18" charset="-122"/>
              </a:rPr>
              <a:t>对压力的认知和评价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二、压力的作用及人的反应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233170" y="1165225"/>
            <a:ext cx="4310380" cy="645160"/>
          </a:xfrm>
          <a:prstGeom prst="rect">
            <a:avLst/>
          </a:prstGeom>
        </p:spPr>
        <p:txBody>
          <a:bodyPr wrap="square">
            <a:spAutoFit/>
          </a:bodyPr>
          <a:p>
            <a:pPr lvl="0" algn="just">
              <a:lnSpc>
                <a:spcPct val="150000"/>
              </a:lnSpc>
            </a:pPr>
            <a:r>
              <a:rPr lang="zh-CN" altLang="en-US" sz="2400" dirty="0">
                <a:solidFill>
                  <a:schemeClr val="accent1">
                    <a:lumMod val="75000"/>
                  </a:schemeClr>
                </a:solidFill>
                <a:cs typeface="+mn-ea"/>
                <a:sym typeface="思源宋体 CN" panose="02020400000000000000" pitchFamily="18" charset="-122"/>
              </a:rPr>
              <a:t>（一）压力的作用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2" name="图片 1"/>
          <p:cNvPicPr>
            <a:picLocks noChangeAspect="1"/>
          </p:cNvPicPr>
          <p:nvPr/>
        </p:nvPicPr>
        <p:blipFill>
          <a:blip r:embed="rId1"/>
          <a:stretch>
            <a:fillRect/>
          </a:stretch>
        </p:blipFill>
        <p:spPr>
          <a:xfrm>
            <a:off x="7416800" y="2637155"/>
            <a:ext cx="4000500" cy="2628900"/>
          </a:xfrm>
          <a:prstGeom prst="rect">
            <a:avLst/>
          </a:prstGeom>
        </p:spPr>
      </p:pic>
      <p:sp>
        <p:nvSpPr>
          <p:cNvPr id="5" name="文本框 4"/>
          <p:cNvSpPr txBox="1"/>
          <p:nvPr/>
        </p:nvSpPr>
        <p:spPr>
          <a:xfrm>
            <a:off x="1320800" y="1965960"/>
            <a:ext cx="6096000" cy="460375"/>
          </a:xfrm>
          <a:prstGeom prst="rect">
            <a:avLst/>
          </a:prstGeom>
          <a:noFill/>
        </p:spPr>
        <p:txBody>
          <a:bodyPr wrap="square" rtlCol="0" anchor="t">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压力对人的作用具有双重性（图 9-1）</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6" name="组合 5"/>
          <p:cNvGrpSpPr/>
          <p:nvPr/>
        </p:nvGrpSpPr>
        <p:grpSpPr>
          <a:xfrm>
            <a:off x="1111885" y="2710815"/>
            <a:ext cx="5673725" cy="3034030"/>
            <a:chOff x="1440470" y="1527546"/>
            <a:chExt cx="9285660" cy="4357203"/>
          </a:xfrm>
        </p:grpSpPr>
        <p:sp>
          <p:nvSpPr>
            <p:cNvPr id="7" name="任意多边形 1"/>
            <p:cNvSpPr/>
            <p:nvPr/>
          </p:nvSpPr>
          <p:spPr>
            <a:xfrm>
              <a:off x="1440470"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任意多边形 2"/>
            <p:cNvSpPr/>
            <p:nvPr/>
          </p:nvSpPr>
          <p:spPr>
            <a:xfrm flipH="1" flipV="1">
              <a:off x="6885613"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tx1"/>
                </a:solidFill>
              </a:endParaRPr>
            </a:p>
          </p:txBody>
        </p:sp>
        <p:grpSp>
          <p:nvGrpSpPr>
            <p:cNvPr id="9" name="组合 8"/>
            <p:cNvGrpSpPr/>
            <p:nvPr/>
          </p:nvGrpSpPr>
          <p:grpSpPr>
            <a:xfrm>
              <a:off x="1440470" y="2294995"/>
              <a:ext cx="3840517" cy="3589754"/>
              <a:chOff x="1835303" y="1792889"/>
              <a:chExt cx="3840517" cy="3589754"/>
            </a:xfrm>
          </p:grpSpPr>
          <p:sp>
            <p:nvSpPr>
              <p:cNvPr id="13" name="任意多边形 4"/>
              <p:cNvSpPr/>
              <p:nvPr/>
            </p:nvSpPr>
            <p:spPr>
              <a:xfrm flipV="1">
                <a:off x="1835303" y="3469289"/>
                <a:ext cx="3840517" cy="1913354"/>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10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4" name="组合 13"/>
              <p:cNvGrpSpPr/>
              <p:nvPr/>
            </p:nvGrpSpPr>
            <p:grpSpPr>
              <a:xfrm>
                <a:off x="2180761" y="1792889"/>
                <a:ext cx="3149600" cy="3149600"/>
                <a:chOff x="6842123" y="1260477"/>
                <a:chExt cx="3149600" cy="3149600"/>
              </a:xfrm>
            </p:grpSpPr>
            <p:sp>
              <p:nvSpPr>
                <p:cNvPr id="15" name="椭圆 14"/>
                <p:cNvSpPr/>
                <p:nvPr/>
              </p:nvSpPr>
              <p:spPr>
                <a:xfrm>
                  <a:off x="6842123" y="1260477"/>
                  <a:ext cx="3149600" cy="3149600"/>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10" name="文本框 9"/>
                <p:cNvSpPr txBox="1"/>
                <p:nvPr/>
              </p:nvSpPr>
              <p:spPr>
                <a:xfrm>
                  <a:off x="7544653" y="1524025"/>
                  <a:ext cx="1649283" cy="484235"/>
                </a:xfrm>
                <a:prstGeom prst="rect">
                  <a:avLst/>
                </a:prstGeom>
                <a:noFill/>
              </p:spPr>
              <p:txBody>
                <a:bodyPr wrap="square" rtlCol="0">
                  <a:spAutoFit/>
                </a:bodyPr>
                <a:lstStyle/>
                <a:p>
                  <a:pPr algn="ctr"/>
                  <a:r>
                    <a:rPr lang="zh-CN" altLang="en-GB" sz="1600" b="1" dirty="0"/>
                    <a:t>积极作用</a:t>
                  </a:r>
                  <a:endParaRPr lang="zh-CN" altLang="en-GB" sz="1600" b="1" dirty="0"/>
                </a:p>
              </p:txBody>
            </p:sp>
            <p:sp>
              <p:nvSpPr>
                <p:cNvPr id="17" name="文本框 16"/>
                <p:cNvSpPr txBox="1"/>
                <p:nvPr/>
              </p:nvSpPr>
              <p:spPr>
                <a:xfrm>
                  <a:off x="7287726" y="2042317"/>
                  <a:ext cx="2258477" cy="2120238"/>
                </a:xfrm>
                <a:prstGeom prst="rect">
                  <a:avLst/>
                </a:prstGeom>
                <a:noFill/>
              </p:spPr>
              <p:txBody>
                <a:bodyPr wrap="square" rtlCol="0">
                  <a:spAutoFit/>
                </a:bodyPr>
                <a:lstStyle>
                  <a:defPPr>
                    <a:defRPr lang="zh-CN"/>
                  </a:defPPr>
                  <a:lvl1pPr algn="ctr">
                    <a:lnSpc>
                      <a:spcPct val="150000"/>
                    </a:lnSpc>
                    <a:defRPr sz="1000"/>
                  </a:lvl1pPr>
                </a:lstStyle>
                <a:p>
                  <a:pPr algn="ctr">
                    <a:lnSpc>
                      <a:spcPct val="150000"/>
                    </a:lnSpc>
                    <a:spcBef>
                      <a:spcPct val="0"/>
                    </a:spcBef>
                  </a:pPr>
                  <a:r>
                    <a:rPr lang="en-US" altLang="zh-CN" sz="1000" dirty="0">
                      <a:solidFill>
                        <a:schemeClr val="tx1">
                          <a:lumMod val="50000"/>
                          <a:lumOff val="50000"/>
                        </a:schemeClr>
                      </a:solidFill>
                      <a:cs typeface="+mn-ea"/>
                      <a:sym typeface="+mn-lt"/>
                    </a:rPr>
                    <a:t>对于大学生而言，适度的压力是维持正常身心功能活动，激发积极性和主动性，锻炼和培养良好意志力</a:t>
                  </a:r>
                  <a:endParaRPr lang="en-US" altLang="zh-CN" sz="1000" dirty="0">
                    <a:solidFill>
                      <a:schemeClr val="tx1">
                        <a:lumMod val="50000"/>
                        <a:lumOff val="50000"/>
                      </a:schemeClr>
                    </a:solidFill>
                    <a:cs typeface="+mn-ea"/>
                    <a:sym typeface="+mn-lt"/>
                  </a:endParaRPr>
                </a:p>
                <a:p>
                  <a:pPr algn="l">
                    <a:lnSpc>
                      <a:spcPct val="150000"/>
                    </a:lnSpc>
                    <a:spcBef>
                      <a:spcPct val="0"/>
                    </a:spcBef>
                  </a:pPr>
                  <a:r>
                    <a:rPr lang="en-US" altLang="zh-CN" sz="1000" dirty="0">
                      <a:solidFill>
                        <a:schemeClr val="tx1">
                          <a:lumMod val="50000"/>
                          <a:lumOff val="50000"/>
                        </a:schemeClr>
                      </a:solidFill>
                      <a:cs typeface="+mn-ea"/>
                      <a:sym typeface="+mn-lt"/>
                    </a:rPr>
                    <a:t>品质的必要条件。</a:t>
                  </a:r>
                  <a:endParaRPr lang="en-US" altLang="zh-CN" sz="1000" dirty="0">
                    <a:solidFill>
                      <a:schemeClr val="tx1">
                        <a:lumMod val="50000"/>
                        <a:lumOff val="50000"/>
                      </a:schemeClr>
                    </a:solidFill>
                    <a:cs typeface="+mn-ea"/>
                    <a:sym typeface="+mn-lt"/>
                  </a:endParaRPr>
                </a:p>
              </p:txBody>
            </p:sp>
          </p:grpSp>
        </p:grpSp>
        <p:grpSp>
          <p:nvGrpSpPr>
            <p:cNvPr id="11" name="组合 10"/>
            <p:cNvGrpSpPr/>
            <p:nvPr/>
          </p:nvGrpSpPr>
          <p:grpSpPr>
            <a:xfrm>
              <a:off x="6885613" y="2294995"/>
              <a:ext cx="3840517" cy="3589754"/>
              <a:chOff x="1835303" y="1792889"/>
              <a:chExt cx="3840517" cy="3589754"/>
            </a:xfrm>
          </p:grpSpPr>
          <p:sp>
            <p:nvSpPr>
              <p:cNvPr id="12" name="任意多边形 13"/>
              <p:cNvSpPr/>
              <p:nvPr/>
            </p:nvSpPr>
            <p:spPr>
              <a:xfrm flipV="1">
                <a:off x="1835303" y="3469289"/>
                <a:ext cx="3840517" cy="1913354"/>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60000"/>
                    <a:lumOff val="4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8" name="组合 17"/>
              <p:cNvGrpSpPr/>
              <p:nvPr/>
            </p:nvGrpSpPr>
            <p:grpSpPr>
              <a:xfrm>
                <a:off x="2180761" y="1792889"/>
                <a:ext cx="3149600" cy="3149600"/>
                <a:chOff x="6842123" y="1260477"/>
                <a:chExt cx="3149600" cy="3149600"/>
              </a:xfrm>
            </p:grpSpPr>
            <p:sp>
              <p:nvSpPr>
                <p:cNvPr id="19" name="椭圆 18"/>
                <p:cNvSpPr/>
                <p:nvPr/>
              </p:nvSpPr>
              <p:spPr>
                <a:xfrm>
                  <a:off x="6842123" y="1260477"/>
                  <a:ext cx="3149600" cy="3149600"/>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20" name="文本框 19"/>
                <p:cNvSpPr txBox="1"/>
                <p:nvPr/>
              </p:nvSpPr>
              <p:spPr>
                <a:xfrm>
                  <a:off x="7505162" y="1524026"/>
                  <a:ext cx="1969371" cy="484235"/>
                </a:xfrm>
                <a:prstGeom prst="rect">
                  <a:avLst/>
                </a:prstGeom>
                <a:noFill/>
              </p:spPr>
              <p:txBody>
                <a:bodyPr wrap="square" rtlCol="0">
                  <a:spAutoFit/>
                </a:bodyPr>
                <a:lstStyle/>
                <a:p>
                  <a:pPr algn="ctr"/>
                  <a:r>
                    <a:rPr lang="zh-CN" altLang="en-GB" sz="1600" b="1" dirty="0"/>
                    <a:t>消极作用</a:t>
                  </a:r>
                  <a:endParaRPr lang="zh-CN" altLang="en-GB" sz="1600" b="1" dirty="0"/>
                </a:p>
              </p:txBody>
            </p:sp>
            <p:sp>
              <p:nvSpPr>
                <p:cNvPr id="21" name="文本框 20"/>
                <p:cNvSpPr txBox="1"/>
                <p:nvPr/>
              </p:nvSpPr>
              <p:spPr>
                <a:xfrm>
                  <a:off x="7360849" y="2374220"/>
                  <a:ext cx="2258477" cy="1125322"/>
                </a:xfrm>
                <a:prstGeom prst="rect">
                  <a:avLst/>
                </a:prstGeom>
                <a:noFill/>
              </p:spPr>
              <p:txBody>
                <a:bodyPr wrap="square" rtlCol="0">
                  <a:spAutoFit/>
                </a:bodyPr>
                <a:lstStyle>
                  <a:defPPr>
                    <a:defRPr lang="zh-CN"/>
                  </a:defPPr>
                  <a:lvl1pPr algn="ctr">
                    <a:lnSpc>
                      <a:spcPct val="150000"/>
                    </a:lnSpc>
                    <a:defRPr sz="1000"/>
                  </a:lvl1pPr>
                </a:lstStyle>
                <a:p>
                  <a:pPr algn="ctr">
                    <a:lnSpc>
                      <a:spcPct val="150000"/>
                    </a:lnSpc>
                    <a:spcBef>
                      <a:spcPct val="0"/>
                    </a:spcBef>
                  </a:pPr>
                  <a:r>
                    <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rPr>
                    <a:t>继时性压力和破坏性压力，则会成为人们身心健康的杀手。</a:t>
                  </a:r>
                  <a:endPar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二、压力的作用及人的反应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906145" y="1026160"/>
            <a:ext cx="5673725" cy="772795"/>
          </a:xfrm>
          <a:prstGeom prst="rect">
            <a:avLst/>
          </a:prstGeom>
        </p:spPr>
        <p:txBody>
          <a:bodyPr wrap="square">
            <a:noAutofit/>
          </a:bodyPr>
          <a:p>
            <a:pPr lvl="0" algn="just">
              <a:lnSpc>
                <a:spcPct val="150000"/>
              </a:lnSpc>
              <a:buClrTx/>
              <a:buSzTx/>
              <a:buFontTx/>
            </a:pPr>
            <a:r>
              <a:rPr lang="zh-CN" altLang="en-US" sz="2400" dirty="0">
                <a:solidFill>
                  <a:schemeClr val="accent1">
                    <a:lumMod val="75000"/>
                  </a:schemeClr>
                </a:solidFill>
                <a:cs typeface="+mn-ea"/>
                <a:sym typeface="思源宋体 CN" panose="02020400000000000000" pitchFamily="18" charset="-122"/>
              </a:rPr>
              <a:t>（二）压力反应的阶段</a:t>
            </a:r>
            <a:endParaRPr lang="zh-CN" altLang="en-US" sz="2400" dirty="0">
              <a:solidFill>
                <a:schemeClr val="accent1">
                  <a:lumMod val="75000"/>
                </a:schemeClr>
              </a:solidFill>
              <a:cs typeface="+mn-ea"/>
              <a:sym typeface="思源宋体 CN" panose="02020400000000000000" pitchFamily="18" charset="-122"/>
            </a:endParaRPr>
          </a:p>
          <a:p>
            <a:pPr lvl="0" algn="just">
              <a:lnSpc>
                <a:spcPct val="150000"/>
              </a:lnSpc>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5" name="组合 4"/>
          <p:cNvGrpSpPr/>
          <p:nvPr>
            <p:custDataLst>
              <p:tags r:id="rId1"/>
            </p:custDataLst>
          </p:nvPr>
        </p:nvGrpSpPr>
        <p:grpSpPr>
          <a:xfrm>
            <a:off x="2806359" y="1787843"/>
            <a:ext cx="4338475" cy="967058"/>
            <a:chOff x="5879462" y="287200"/>
            <a:chExt cx="3545784" cy="790365"/>
          </a:xfrm>
        </p:grpSpPr>
        <p:pic>
          <p:nvPicPr>
            <p:cNvPr id="6" name="图片 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7" name="组合 6"/>
            <p:cNvGrpSpPr/>
            <p:nvPr/>
          </p:nvGrpSpPr>
          <p:grpSpPr>
            <a:xfrm flipH="1">
              <a:off x="5879462" y="287200"/>
              <a:ext cx="3545784" cy="558112"/>
              <a:chOff x="7995986" y="760883"/>
              <a:chExt cx="3436053" cy="540840"/>
            </a:xfrm>
          </p:grpSpPr>
          <p:sp>
            <p:nvSpPr>
              <p:cNvPr id="8" name="Freeform 56"/>
              <p:cNvSpPr/>
              <p:nvPr>
                <p:custDataLst>
                  <p:tags r:id="rId4"/>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9" name="Freeform 57"/>
              <p:cNvSpPr/>
              <p:nvPr>
                <p:custDataLst>
                  <p:tags r:id="rId5"/>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10" name="Freeform 58"/>
              <p:cNvSpPr/>
              <p:nvPr>
                <p:custDataLst>
                  <p:tags r:id="rId6"/>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grpSp>
      </p:grpSp>
      <p:sp>
        <p:nvSpPr>
          <p:cNvPr id="11" name="文本框 8"/>
          <p:cNvSpPr txBox="1"/>
          <p:nvPr>
            <p:custDataLst>
              <p:tags r:id="rId7"/>
            </p:custDataLst>
          </p:nvPr>
        </p:nvSpPr>
        <p:spPr>
          <a:xfrm>
            <a:off x="5837381" y="1891168"/>
            <a:ext cx="1283129" cy="398780"/>
          </a:xfrm>
          <a:prstGeom prst="rect">
            <a:avLst/>
          </a:prstGeom>
          <a:noFill/>
        </p:spPr>
        <p:txBody>
          <a:bodyPr wrap="square" rtlCol="0">
            <a:spAutoFit/>
          </a:bodyPr>
          <a:p>
            <a:pPr algn="ctr"/>
            <a:r>
              <a:rPr lang="zh-CN" altLang="en-US" sz="2000" dirty="0">
                <a:solidFill>
                  <a:schemeClr val="tx1">
                    <a:lumMod val="50000"/>
                    <a:lumOff val="50000"/>
                  </a:schemeClr>
                </a:solidFill>
                <a:cs typeface="+mn-ea"/>
                <a:sym typeface="+mn-lt"/>
              </a:rPr>
              <a:t>第一阶段</a:t>
            </a:r>
            <a:endParaRPr lang="zh-CN" altLang="en-US" sz="2000" dirty="0">
              <a:solidFill>
                <a:schemeClr val="tx1">
                  <a:lumMod val="50000"/>
                  <a:lumOff val="50000"/>
                </a:schemeClr>
              </a:solidFill>
              <a:cs typeface="+mn-ea"/>
              <a:sym typeface="+mn-lt"/>
            </a:endParaRPr>
          </a:p>
        </p:txBody>
      </p:sp>
      <p:grpSp>
        <p:nvGrpSpPr>
          <p:cNvPr id="12" name="组合 11"/>
          <p:cNvGrpSpPr/>
          <p:nvPr>
            <p:custDataLst>
              <p:tags r:id="rId8"/>
            </p:custDataLst>
          </p:nvPr>
        </p:nvGrpSpPr>
        <p:grpSpPr>
          <a:xfrm>
            <a:off x="2811080" y="4195973"/>
            <a:ext cx="4338475" cy="967058"/>
            <a:chOff x="5879462" y="287200"/>
            <a:chExt cx="3545784" cy="790365"/>
          </a:xfrm>
        </p:grpSpPr>
        <p:pic>
          <p:nvPicPr>
            <p:cNvPr id="13" name="图片 12"/>
            <p:cNvPicPr>
              <a:picLocks noChangeAspect="1"/>
            </p:cNvPicPr>
            <p:nvPr>
              <p:custDataLst>
                <p:tags r:id="rId9"/>
              </p:custDataLst>
            </p:nvPr>
          </p:nvPicPr>
          <p:blipFill>
            <a:blip r:embed="rId3">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14" name="组合 13"/>
            <p:cNvGrpSpPr/>
            <p:nvPr/>
          </p:nvGrpSpPr>
          <p:grpSpPr>
            <a:xfrm flipH="1">
              <a:off x="5879462" y="287200"/>
              <a:ext cx="3545784" cy="558112"/>
              <a:chOff x="7995986" y="760883"/>
              <a:chExt cx="3436053" cy="540840"/>
            </a:xfrm>
          </p:grpSpPr>
          <p:sp>
            <p:nvSpPr>
              <p:cNvPr id="15" name="Freeform 56"/>
              <p:cNvSpPr/>
              <p:nvPr>
                <p:custDataLst>
                  <p:tags r:id="rId10"/>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2" name="Freeform 57"/>
              <p:cNvSpPr/>
              <p:nvPr>
                <p:custDataLst>
                  <p:tags r:id="rId11"/>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17" name="Freeform 58"/>
              <p:cNvSpPr/>
              <p:nvPr>
                <p:custDataLst>
                  <p:tags r:id="rId12"/>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grpSp>
      </p:grpSp>
      <p:sp>
        <p:nvSpPr>
          <p:cNvPr id="18" name="文本框 15"/>
          <p:cNvSpPr txBox="1"/>
          <p:nvPr>
            <p:custDataLst>
              <p:tags r:id="rId13"/>
            </p:custDataLst>
          </p:nvPr>
        </p:nvSpPr>
        <p:spPr>
          <a:xfrm>
            <a:off x="5837381" y="4272852"/>
            <a:ext cx="1283129" cy="398780"/>
          </a:xfrm>
          <a:prstGeom prst="rect">
            <a:avLst/>
          </a:prstGeom>
          <a:noFill/>
        </p:spPr>
        <p:txBody>
          <a:bodyPr wrap="square" rtlCol="0">
            <a:spAutoFit/>
          </a:bodyPr>
          <a:p>
            <a:pPr algn="ctr"/>
            <a:r>
              <a:rPr lang="zh-CN" altLang="en-US" sz="2000" dirty="0">
                <a:solidFill>
                  <a:schemeClr val="tx1">
                    <a:lumMod val="50000"/>
                    <a:lumOff val="50000"/>
                  </a:schemeClr>
                </a:solidFill>
                <a:cs typeface="+mn-ea"/>
                <a:sym typeface="+mn-lt"/>
              </a:rPr>
              <a:t>第三阶段</a:t>
            </a:r>
            <a:endParaRPr lang="zh-CN" altLang="en-US" sz="2000" dirty="0">
              <a:solidFill>
                <a:schemeClr val="tx1">
                  <a:lumMod val="50000"/>
                  <a:lumOff val="50000"/>
                </a:schemeClr>
              </a:solidFill>
              <a:cs typeface="+mn-ea"/>
              <a:sym typeface="+mn-lt"/>
            </a:endParaRPr>
          </a:p>
        </p:txBody>
      </p:sp>
      <p:grpSp>
        <p:nvGrpSpPr>
          <p:cNvPr id="19" name="组合 18"/>
          <p:cNvGrpSpPr/>
          <p:nvPr>
            <p:custDataLst>
              <p:tags r:id="rId14"/>
            </p:custDataLst>
          </p:nvPr>
        </p:nvGrpSpPr>
        <p:grpSpPr>
          <a:xfrm flipH="1">
            <a:off x="5960745" y="3021965"/>
            <a:ext cx="4859020" cy="967105"/>
            <a:chOff x="5879462" y="287200"/>
            <a:chExt cx="3545784" cy="790365"/>
          </a:xfrm>
        </p:grpSpPr>
        <p:pic>
          <p:nvPicPr>
            <p:cNvPr id="20" name="图片 19"/>
            <p:cNvPicPr>
              <a:picLocks noChangeAspect="1"/>
            </p:cNvPicPr>
            <p:nvPr>
              <p:custDataLst>
                <p:tags r:id="rId15"/>
              </p:custDataLst>
            </p:nvPr>
          </p:nvPicPr>
          <p:blipFill>
            <a:blip r:embed="rId3">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21" name="组合 20"/>
            <p:cNvGrpSpPr/>
            <p:nvPr/>
          </p:nvGrpSpPr>
          <p:grpSpPr>
            <a:xfrm flipH="1">
              <a:off x="5879462" y="287200"/>
              <a:ext cx="3545784" cy="558112"/>
              <a:chOff x="7995986" y="760883"/>
              <a:chExt cx="3436053" cy="540840"/>
            </a:xfrm>
          </p:grpSpPr>
          <p:sp>
            <p:nvSpPr>
              <p:cNvPr id="22" name="Freeform 56"/>
              <p:cNvSpPr/>
              <p:nvPr>
                <p:custDataLst>
                  <p:tags r:id="rId16"/>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23" name="Freeform 57"/>
              <p:cNvSpPr/>
              <p:nvPr>
                <p:custDataLst>
                  <p:tags r:id="rId17"/>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24" name="Freeform 58"/>
              <p:cNvSpPr/>
              <p:nvPr>
                <p:custDataLst>
                  <p:tags r:id="rId18"/>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grpSp>
      </p:grpSp>
      <p:sp>
        <p:nvSpPr>
          <p:cNvPr id="25" name="文本框 22"/>
          <p:cNvSpPr txBox="1"/>
          <p:nvPr>
            <p:custDataLst>
              <p:tags r:id="rId19"/>
            </p:custDataLst>
          </p:nvPr>
        </p:nvSpPr>
        <p:spPr>
          <a:xfrm>
            <a:off x="5837381" y="3113103"/>
            <a:ext cx="1283129" cy="398780"/>
          </a:xfrm>
          <a:prstGeom prst="rect">
            <a:avLst/>
          </a:prstGeom>
          <a:noFill/>
        </p:spPr>
        <p:txBody>
          <a:bodyPr wrap="square" rtlCol="0">
            <a:spAutoFit/>
          </a:bodyPr>
          <a:p>
            <a:pPr algn="ctr"/>
            <a:r>
              <a:rPr lang="zh-CN" altLang="en-US" sz="2000" dirty="0">
                <a:solidFill>
                  <a:schemeClr val="tx1">
                    <a:lumMod val="50000"/>
                    <a:lumOff val="50000"/>
                  </a:schemeClr>
                </a:solidFill>
                <a:cs typeface="+mn-ea"/>
                <a:sym typeface="+mn-lt"/>
              </a:rPr>
              <a:t>第二阶段</a:t>
            </a:r>
            <a:endParaRPr lang="zh-CN" altLang="en-US" sz="2000" dirty="0">
              <a:solidFill>
                <a:schemeClr val="tx1">
                  <a:lumMod val="50000"/>
                  <a:lumOff val="50000"/>
                </a:schemeClr>
              </a:solidFill>
              <a:cs typeface="+mn-ea"/>
              <a:sym typeface="+mn-lt"/>
            </a:endParaRPr>
          </a:p>
        </p:txBody>
      </p:sp>
      <p:sp>
        <p:nvSpPr>
          <p:cNvPr id="26" name="文本框 23"/>
          <p:cNvSpPr txBox="1"/>
          <p:nvPr>
            <p:custDataLst>
              <p:tags r:id="rId20"/>
            </p:custDataLst>
          </p:nvPr>
        </p:nvSpPr>
        <p:spPr>
          <a:xfrm>
            <a:off x="2713355" y="1899920"/>
            <a:ext cx="3121660" cy="400685"/>
          </a:xfrm>
          <a:prstGeom prst="rect">
            <a:avLst/>
          </a:prstGeom>
          <a:noFill/>
        </p:spPr>
        <p:txBody>
          <a:bodyPr wrap="square" rtlCol="0">
            <a:noAutofit/>
          </a:bodyPr>
          <a:p>
            <a:pPr algn="ctr"/>
            <a:r>
              <a:rPr lang="zh-CN" altLang="en-US" sz="2000" dirty="0">
                <a:solidFill>
                  <a:schemeClr val="bg1"/>
                </a:solidFill>
                <a:cs typeface="+mn-ea"/>
                <a:sym typeface="+mn-lt"/>
              </a:rPr>
              <a:t>1．警觉阶段</a:t>
            </a:r>
            <a:endParaRPr lang="zh-CN" altLang="en-US" sz="2000" dirty="0">
              <a:solidFill>
                <a:schemeClr val="bg1"/>
              </a:solidFill>
              <a:cs typeface="+mn-ea"/>
              <a:sym typeface="+mn-lt"/>
            </a:endParaRPr>
          </a:p>
        </p:txBody>
      </p:sp>
      <p:sp>
        <p:nvSpPr>
          <p:cNvPr id="27" name="文本框 24"/>
          <p:cNvSpPr txBox="1"/>
          <p:nvPr>
            <p:custDataLst>
              <p:tags r:id="rId21"/>
            </p:custDataLst>
          </p:nvPr>
        </p:nvSpPr>
        <p:spPr>
          <a:xfrm>
            <a:off x="2785110" y="4277995"/>
            <a:ext cx="2988945" cy="398780"/>
          </a:xfrm>
          <a:prstGeom prst="rect">
            <a:avLst/>
          </a:prstGeom>
          <a:noFill/>
        </p:spPr>
        <p:txBody>
          <a:bodyPr wrap="square" rtlCol="0">
            <a:spAutoFit/>
          </a:bodyPr>
          <a:p>
            <a:pPr algn="ctr"/>
            <a:r>
              <a:rPr lang="zh-CN" altLang="en-US" sz="2000" dirty="0">
                <a:solidFill>
                  <a:schemeClr val="bg1"/>
                </a:solidFill>
                <a:cs typeface="+mn-ea"/>
                <a:sym typeface="+mn-lt"/>
              </a:rPr>
              <a:t>3．衰竭阶段</a:t>
            </a:r>
            <a:endParaRPr lang="zh-CN" altLang="en-US" sz="2000" dirty="0">
              <a:solidFill>
                <a:schemeClr val="bg1"/>
              </a:solidFill>
              <a:cs typeface="+mn-ea"/>
              <a:sym typeface="+mn-lt"/>
            </a:endParaRPr>
          </a:p>
        </p:txBody>
      </p:sp>
      <p:sp>
        <p:nvSpPr>
          <p:cNvPr id="28" name="文本框 25"/>
          <p:cNvSpPr txBox="1"/>
          <p:nvPr>
            <p:custDataLst>
              <p:tags r:id="rId22"/>
            </p:custDataLst>
          </p:nvPr>
        </p:nvSpPr>
        <p:spPr>
          <a:xfrm>
            <a:off x="7476490" y="3118485"/>
            <a:ext cx="3415665" cy="398780"/>
          </a:xfrm>
          <a:prstGeom prst="rect">
            <a:avLst/>
          </a:prstGeom>
          <a:noFill/>
        </p:spPr>
        <p:txBody>
          <a:bodyPr wrap="square" rtlCol="0">
            <a:spAutoFit/>
          </a:bodyPr>
          <a:p>
            <a:pPr algn="ctr"/>
            <a:r>
              <a:rPr lang="zh-CN" altLang="en-US" sz="2000" dirty="0">
                <a:solidFill>
                  <a:schemeClr val="bg1"/>
                </a:solidFill>
                <a:cs typeface="+mn-ea"/>
                <a:sym typeface="+mn-lt"/>
              </a:rPr>
              <a:t>2．搏斗阶段</a:t>
            </a:r>
            <a:endParaRPr lang="zh-CN" altLang="en-US" sz="2000" dirty="0">
              <a:solidFill>
                <a:schemeClr val="bg1"/>
              </a:solidFill>
              <a:cs typeface="+mn-ea"/>
              <a:sym typeface="+mn-lt"/>
            </a:endParaRPr>
          </a:p>
        </p:txBody>
      </p:sp>
      <p:sp>
        <p:nvSpPr>
          <p:cNvPr id="29" name="文本框 26"/>
          <p:cNvSpPr txBox="1"/>
          <p:nvPr>
            <p:custDataLst>
              <p:tags r:id="rId23"/>
            </p:custDataLst>
          </p:nvPr>
        </p:nvSpPr>
        <p:spPr>
          <a:xfrm>
            <a:off x="1560830" y="2481580"/>
            <a:ext cx="4304665" cy="1124585"/>
          </a:xfrm>
          <a:prstGeom prst="rect">
            <a:avLst/>
          </a:prstGeom>
          <a:noFill/>
          <a:ln>
            <a:solidFill>
              <a:srgbClr val="00B0F0"/>
            </a:solidFill>
          </a:ln>
        </p:spPr>
        <p:txBody>
          <a:bodyPr wrap="square" rtlCol="0">
            <a:spAutoFit/>
          </a:bodyPr>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交感神经支配肾上腺分泌肾上腺素和副肾上腺素，这些激素促进人体的新陈代谢，释放储存的能量，于是主要器官的活动处于兴奋状态，包括呼吸、心跳加速；汗腺加快分泌；骨骼肌紧张，血压、体温升高等。</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p:txBody>
      </p:sp>
      <p:sp>
        <p:nvSpPr>
          <p:cNvPr id="30" name="文本框 26"/>
          <p:cNvSpPr txBox="1"/>
          <p:nvPr>
            <p:custDataLst>
              <p:tags r:id="rId24"/>
            </p:custDataLst>
          </p:nvPr>
        </p:nvSpPr>
        <p:spPr>
          <a:xfrm>
            <a:off x="1558925" y="5010785"/>
            <a:ext cx="4304665" cy="967105"/>
          </a:xfrm>
          <a:prstGeom prst="rect">
            <a:avLst/>
          </a:prstGeom>
          <a:noFill/>
          <a:ln>
            <a:solidFill>
              <a:srgbClr val="00B0F0"/>
            </a:solidFill>
          </a:ln>
        </p:spPr>
        <p:txBody>
          <a:bodyPr wrap="square" rtlCol="0">
            <a:noAutofit/>
          </a:bodyPr>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如果压力源持续存在，个体仍不能适应，那么一个能量已经消耗殆尽的人，就必然会发生危险，此时，疾病、死亡都是极有可能的。</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p:txBody>
      </p:sp>
      <p:sp>
        <p:nvSpPr>
          <p:cNvPr id="41" name="文本框 26"/>
          <p:cNvSpPr txBox="1"/>
          <p:nvPr>
            <p:custDataLst>
              <p:tags r:id="rId25"/>
            </p:custDataLst>
          </p:nvPr>
        </p:nvSpPr>
        <p:spPr>
          <a:xfrm>
            <a:off x="7244715" y="3765550"/>
            <a:ext cx="4304665" cy="1991360"/>
          </a:xfrm>
          <a:prstGeom prst="rect">
            <a:avLst/>
          </a:prstGeom>
          <a:noFill/>
          <a:ln>
            <a:solidFill>
              <a:srgbClr val="00B0F0"/>
            </a:solidFill>
          </a:ln>
        </p:spPr>
        <p:txBody>
          <a:bodyPr wrap="square" rtlCol="0">
            <a:noAutofit/>
          </a:bodyPr>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（1）警觉阶段的生理生化指标表面恢复正常，外在行为平复，实则处于意识控制之下的抑制状态。</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（2）个体内部的生理和心理资源以及能量，被大量耗费。</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（3）由于调控压力而大量消耗能量，此时个体变得极为敏感和脆弱，即便是日常微小的刺激，也能引发个体强烈的情绪反应。</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dissolve">
                                      <p:cBhvr>
                                        <p:cTn id="14" dur="500"/>
                                        <p:tgtEl>
                                          <p:spTgt spid="2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up)">
                                      <p:cBhvr>
                                        <p:cTn id="18" dur="500"/>
                                        <p:tgtEl>
                                          <p:spTgt spid="29"/>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9"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dissolve">
                                      <p:cBhvr>
                                        <p:cTn id="26" dur="500"/>
                                        <p:tgtEl>
                                          <p:spTgt spid="25"/>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dissolve">
                                      <p:cBhvr>
                                        <p:cTn id="29" dur="500"/>
                                        <p:tgtEl>
                                          <p:spTgt spid="28"/>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500"/>
                                        <p:tgtEl>
                                          <p:spTgt spid="12"/>
                                        </p:tgtEl>
                                      </p:cBhvr>
                                    </p:animEffect>
                                  </p:childTnLst>
                                </p:cTn>
                              </p:par>
                            </p:childTnLst>
                          </p:cTn>
                        </p:par>
                        <p:par>
                          <p:cTn id="34" fill="hold">
                            <p:stCondLst>
                              <p:cond delay="3000"/>
                            </p:stCondLst>
                            <p:childTnLst>
                              <p:par>
                                <p:cTn id="35" presetID="9"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dissolve">
                                      <p:cBhvr>
                                        <p:cTn id="37" dur="500"/>
                                        <p:tgtEl>
                                          <p:spTgt spid="1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dissolve">
                                      <p:cBhvr>
                                        <p:cTn id="40" dur="500"/>
                                        <p:tgtEl>
                                          <p:spTgt spid="27"/>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500"/>
                                        <p:tgtEl>
                                          <p:spTgt spid="30"/>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up)">
                                      <p:cBhvr>
                                        <p:cTn id="4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25" grpId="0"/>
      <p:bldP spid="26" grpId="0"/>
      <p:bldP spid="27" grpId="0"/>
      <p:bldP spid="28" grpId="0"/>
      <p:bldP spid="29" grpId="0" bldLvl="0" animBg="1"/>
      <p:bldP spid="30" grpId="0" bldLvl="0" animBg="1"/>
      <p:bldP spid="41"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三、压力管理的策略</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193800" y="1934845"/>
            <a:ext cx="4444365" cy="2707005"/>
          </a:xfrm>
          <a:prstGeom prst="rect">
            <a:avLst/>
          </a:prstGeom>
          <a:solidFill>
            <a:schemeClr val="accent2">
              <a:lumMod val="20000"/>
              <a:lumOff val="80000"/>
            </a:schemeClr>
          </a:solidFill>
        </p:spPr>
        <p:txBody>
          <a:bodyPr wrap="square">
            <a:noAutofit/>
          </a:bodyPr>
          <a:p>
            <a:pPr lvl="0" algn="just">
              <a:lnSpc>
                <a:spcPct val="150000"/>
              </a:lnSpc>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a:t>
            </a: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压力管理</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是指针对可预见的压力源进行必要的干预，维护身心健康，提高问题处理的效率，保证学习生活目标顺利实现的管理活动。压力应对具有事后性和被动性，而压力管理则带有一定程度的主动性和积极性特征，它包含压力应对。</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502459" y="138110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custDataLst>
              <p:tags r:id="rId1"/>
            </p:custDataLst>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三、压力管理的策略</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2" name="22385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095336" y="1307517"/>
            <a:ext cx="10380980" cy="4313564"/>
            <a:chOff x="2292652" y="1484681"/>
            <a:chExt cx="10380980" cy="4313564"/>
          </a:xfrm>
        </p:grpSpPr>
        <p:grpSp>
          <p:nvGrpSpPr>
            <p:cNvPr id="7" name="íṩ1îḓè"/>
            <p:cNvGrpSpPr/>
            <p:nvPr/>
          </p:nvGrpSpPr>
          <p:grpSpPr>
            <a:xfrm>
              <a:off x="2292652" y="1835315"/>
              <a:ext cx="2214579" cy="3905460"/>
              <a:chOff x="4988711" y="1476271"/>
              <a:chExt cx="2214579" cy="3905460"/>
            </a:xfrm>
          </p:grpSpPr>
          <p:sp>
            <p:nvSpPr>
              <p:cNvPr id="28" name="îṧḷîdé"/>
              <p:cNvSpPr/>
              <p:nvPr/>
            </p:nvSpPr>
            <p:spPr>
              <a:xfrm>
                <a:off x="5643421" y="2600975"/>
                <a:ext cx="937250" cy="2621254"/>
              </a:xfrm>
              <a:custGeom>
                <a:avLst/>
                <a:gdLst/>
                <a:ahLst/>
                <a:cxnLst>
                  <a:cxn ang="0">
                    <a:pos x="wd2" y="hd2"/>
                  </a:cxn>
                  <a:cxn ang="5400000">
                    <a:pos x="wd2" y="hd2"/>
                  </a:cxn>
                  <a:cxn ang="10800000">
                    <a:pos x="wd2" y="hd2"/>
                  </a:cxn>
                  <a:cxn ang="16200000">
                    <a:pos x="wd2" y="hd2"/>
                  </a:cxn>
                </a:cxnLst>
                <a:rect l="0" t="0" r="r" b="b"/>
                <a:pathLst>
                  <a:path w="21600" h="21538" extrusionOk="0">
                    <a:moveTo>
                      <a:pt x="3113" y="1710"/>
                    </a:moveTo>
                    <a:lnTo>
                      <a:pt x="2979" y="2807"/>
                    </a:lnTo>
                    <a:lnTo>
                      <a:pt x="0" y="21538"/>
                    </a:lnTo>
                    <a:lnTo>
                      <a:pt x="21600" y="18542"/>
                    </a:lnTo>
                    <a:lnTo>
                      <a:pt x="16493" y="9487"/>
                    </a:lnTo>
                    <a:lnTo>
                      <a:pt x="17271" y="1544"/>
                    </a:lnTo>
                    <a:cubicBezTo>
                      <a:pt x="15880" y="544"/>
                      <a:pt x="12945" y="-62"/>
                      <a:pt x="9819" y="5"/>
                    </a:cubicBezTo>
                    <a:cubicBezTo>
                      <a:pt x="6853" y="68"/>
                      <a:pt x="4248" y="730"/>
                      <a:pt x="3113" y="1710"/>
                    </a:cubicBezTo>
                    <a:close/>
                  </a:path>
                </a:pathLst>
              </a:custGeom>
              <a:solidFill>
                <a:schemeClr val="accent1"/>
              </a:solidFill>
              <a:ln w="12700" cap="flat">
                <a:noFill/>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00000"/>
                  </a:lnSpc>
                  <a:defRPr sz="3200" b="0" spc="0">
                    <a:solidFill>
                      <a:srgbClr val="FFFFFF"/>
                    </a:solidFill>
                  </a:defRPr>
                </a:pPr>
                <a:endParaRPr sz="3200" dirty="0">
                  <a:latin typeface="Noto Sans S Chinese Light" panose="020B0300000000000000" pitchFamily="34" charset="-122"/>
                </a:endParaRPr>
              </a:p>
            </p:txBody>
          </p:sp>
          <p:sp>
            <p:nvSpPr>
              <p:cNvPr id="29" name="îṣ1îďe"/>
              <p:cNvSpPr/>
              <p:nvPr/>
            </p:nvSpPr>
            <p:spPr>
              <a:xfrm>
                <a:off x="5209327" y="3167440"/>
                <a:ext cx="1257688" cy="2214291"/>
              </a:xfrm>
              <a:custGeom>
                <a:avLst/>
                <a:gdLst/>
                <a:ahLst/>
                <a:cxnLst>
                  <a:cxn ang="0">
                    <a:pos x="wd2" y="hd2"/>
                  </a:cxn>
                  <a:cxn ang="5400000">
                    <a:pos x="wd2" y="hd2"/>
                  </a:cxn>
                  <a:cxn ang="10800000">
                    <a:pos x="wd2" y="hd2"/>
                  </a:cxn>
                  <a:cxn ang="16200000">
                    <a:pos x="wd2" y="hd2"/>
                  </a:cxn>
                </a:cxnLst>
                <a:rect l="0" t="0" r="r" b="b"/>
                <a:pathLst>
                  <a:path w="21600" h="21569" extrusionOk="0">
                    <a:moveTo>
                      <a:pt x="0" y="15686"/>
                    </a:moveTo>
                    <a:lnTo>
                      <a:pt x="3518" y="2525"/>
                    </a:lnTo>
                    <a:cubicBezTo>
                      <a:pt x="5506" y="1624"/>
                      <a:pt x="7774" y="943"/>
                      <a:pt x="10205" y="516"/>
                    </a:cubicBezTo>
                    <a:cubicBezTo>
                      <a:pt x="12337" y="142"/>
                      <a:pt x="14564" y="-31"/>
                      <a:pt x="16795" y="5"/>
                    </a:cubicBezTo>
                    <a:cubicBezTo>
                      <a:pt x="17753" y="331"/>
                      <a:pt x="18645" y="716"/>
                      <a:pt x="19455" y="1152"/>
                    </a:cubicBezTo>
                    <a:cubicBezTo>
                      <a:pt x="20282" y="1597"/>
                      <a:pt x="21024" y="2101"/>
                      <a:pt x="21312" y="2716"/>
                    </a:cubicBezTo>
                    <a:cubicBezTo>
                      <a:pt x="21564" y="3254"/>
                      <a:pt x="21442" y="3830"/>
                      <a:pt x="20959" y="4323"/>
                    </a:cubicBezTo>
                    <a:lnTo>
                      <a:pt x="20739" y="4125"/>
                    </a:lnTo>
                    <a:lnTo>
                      <a:pt x="20210" y="3536"/>
                    </a:lnTo>
                    <a:cubicBezTo>
                      <a:pt x="20170" y="3367"/>
                      <a:pt x="20081" y="3204"/>
                      <a:pt x="19949" y="3053"/>
                    </a:cubicBezTo>
                    <a:cubicBezTo>
                      <a:pt x="19788" y="2870"/>
                      <a:pt x="19562" y="2705"/>
                      <a:pt x="19280" y="2571"/>
                    </a:cubicBezTo>
                    <a:cubicBezTo>
                      <a:pt x="18808" y="2346"/>
                      <a:pt x="18209" y="2225"/>
                      <a:pt x="17593" y="2229"/>
                    </a:cubicBezTo>
                    <a:cubicBezTo>
                      <a:pt x="16170" y="2318"/>
                      <a:pt x="14759" y="2457"/>
                      <a:pt x="13368" y="2647"/>
                    </a:cubicBezTo>
                    <a:cubicBezTo>
                      <a:pt x="11450" y="2908"/>
                      <a:pt x="9575" y="3264"/>
                      <a:pt x="7767" y="3711"/>
                    </a:cubicBezTo>
                    <a:cubicBezTo>
                      <a:pt x="9550" y="3203"/>
                      <a:pt x="11437" y="2821"/>
                      <a:pt x="13385" y="2573"/>
                    </a:cubicBezTo>
                    <a:cubicBezTo>
                      <a:pt x="14853" y="2387"/>
                      <a:pt x="16348" y="2278"/>
                      <a:pt x="17852" y="2248"/>
                    </a:cubicBezTo>
                    <a:cubicBezTo>
                      <a:pt x="18249" y="2246"/>
                      <a:pt x="18639" y="2309"/>
                      <a:pt x="18975" y="2428"/>
                    </a:cubicBezTo>
                    <a:cubicBezTo>
                      <a:pt x="19192" y="2505"/>
                      <a:pt x="19381" y="2604"/>
                      <a:pt x="19533" y="2721"/>
                    </a:cubicBezTo>
                    <a:cubicBezTo>
                      <a:pt x="19699" y="2842"/>
                      <a:pt x="19842" y="2973"/>
                      <a:pt x="19961" y="3111"/>
                    </a:cubicBezTo>
                    <a:cubicBezTo>
                      <a:pt x="20055" y="3220"/>
                      <a:pt x="20106" y="3350"/>
                      <a:pt x="19951" y="3421"/>
                    </a:cubicBezTo>
                    <a:cubicBezTo>
                      <a:pt x="19887" y="3450"/>
                      <a:pt x="19799" y="3457"/>
                      <a:pt x="19724" y="3438"/>
                    </a:cubicBezTo>
                    <a:cubicBezTo>
                      <a:pt x="17192" y="3524"/>
                      <a:pt x="14727" y="3928"/>
                      <a:pt x="12504" y="4620"/>
                    </a:cubicBezTo>
                    <a:cubicBezTo>
                      <a:pt x="11725" y="4862"/>
                      <a:pt x="10981" y="5139"/>
                      <a:pt x="10279" y="5447"/>
                    </a:cubicBezTo>
                    <a:cubicBezTo>
                      <a:pt x="12087" y="4633"/>
                      <a:pt x="14182" y="4047"/>
                      <a:pt x="16423" y="3730"/>
                    </a:cubicBezTo>
                    <a:cubicBezTo>
                      <a:pt x="17043" y="3643"/>
                      <a:pt x="17671" y="3576"/>
                      <a:pt x="18305" y="3531"/>
                    </a:cubicBezTo>
                    <a:lnTo>
                      <a:pt x="19977" y="3446"/>
                    </a:lnTo>
                    <a:cubicBezTo>
                      <a:pt x="20378" y="3746"/>
                      <a:pt x="20715" y="4073"/>
                      <a:pt x="20980" y="4419"/>
                    </a:cubicBezTo>
                    <a:cubicBezTo>
                      <a:pt x="21291" y="4825"/>
                      <a:pt x="21499" y="5253"/>
                      <a:pt x="21600" y="5692"/>
                    </a:cubicBezTo>
                    <a:cubicBezTo>
                      <a:pt x="21477" y="6474"/>
                      <a:pt x="20925" y="7215"/>
                      <a:pt x="20021" y="7810"/>
                    </a:cubicBezTo>
                    <a:cubicBezTo>
                      <a:pt x="19307" y="8280"/>
                      <a:pt x="18397" y="8642"/>
                      <a:pt x="17375" y="8863"/>
                    </a:cubicBezTo>
                    <a:cubicBezTo>
                      <a:pt x="16689" y="9104"/>
                      <a:pt x="15789" y="8980"/>
                      <a:pt x="15373" y="8588"/>
                    </a:cubicBezTo>
                    <a:cubicBezTo>
                      <a:pt x="14837" y="8082"/>
                      <a:pt x="15614" y="7641"/>
                      <a:pt x="15983" y="7121"/>
                    </a:cubicBezTo>
                    <a:cubicBezTo>
                      <a:pt x="16312" y="6658"/>
                      <a:pt x="17555" y="6514"/>
                      <a:pt x="18462" y="6301"/>
                    </a:cubicBezTo>
                    <a:cubicBezTo>
                      <a:pt x="18772" y="6159"/>
                      <a:pt x="19065" y="6006"/>
                      <a:pt x="19338" y="5841"/>
                    </a:cubicBezTo>
                    <a:cubicBezTo>
                      <a:pt x="19611" y="5677"/>
                      <a:pt x="19864" y="5501"/>
                      <a:pt x="20095" y="5317"/>
                    </a:cubicBezTo>
                    <a:cubicBezTo>
                      <a:pt x="19431" y="5833"/>
                      <a:pt x="18579" y="6263"/>
                      <a:pt x="17596" y="6576"/>
                    </a:cubicBezTo>
                    <a:cubicBezTo>
                      <a:pt x="16529" y="6915"/>
                      <a:pt x="15336" y="7109"/>
                      <a:pt x="14114" y="7141"/>
                    </a:cubicBezTo>
                    <a:cubicBezTo>
                      <a:pt x="14393" y="7125"/>
                      <a:pt x="14673" y="7111"/>
                      <a:pt x="14953" y="7098"/>
                    </a:cubicBezTo>
                    <a:cubicBezTo>
                      <a:pt x="15159" y="7089"/>
                      <a:pt x="15366" y="7081"/>
                      <a:pt x="15569" y="7057"/>
                    </a:cubicBezTo>
                    <a:cubicBezTo>
                      <a:pt x="15819" y="7028"/>
                      <a:pt x="16059" y="6977"/>
                      <a:pt x="16281" y="6906"/>
                    </a:cubicBezTo>
                    <a:cubicBezTo>
                      <a:pt x="15873" y="7227"/>
                      <a:pt x="15539" y="7575"/>
                      <a:pt x="15287" y="7942"/>
                    </a:cubicBezTo>
                    <a:cubicBezTo>
                      <a:pt x="15064" y="8266"/>
                      <a:pt x="14899" y="8611"/>
                      <a:pt x="14518" y="8889"/>
                    </a:cubicBezTo>
                    <a:cubicBezTo>
                      <a:pt x="14182" y="9133"/>
                      <a:pt x="13707" y="9303"/>
                      <a:pt x="13173" y="9369"/>
                    </a:cubicBezTo>
                    <a:cubicBezTo>
                      <a:pt x="13651" y="9271"/>
                      <a:pt x="14082" y="9110"/>
                      <a:pt x="14431" y="8901"/>
                    </a:cubicBezTo>
                    <a:cubicBezTo>
                      <a:pt x="14864" y="8641"/>
                      <a:pt x="15157" y="8317"/>
                      <a:pt x="15275" y="7966"/>
                    </a:cubicBezTo>
                    <a:cubicBezTo>
                      <a:pt x="14939" y="10621"/>
                      <a:pt x="13757" y="13219"/>
                      <a:pt x="11785" y="15634"/>
                    </a:cubicBezTo>
                    <a:cubicBezTo>
                      <a:pt x="10000" y="17820"/>
                      <a:pt x="7594" y="19825"/>
                      <a:pt x="4662" y="21569"/>
                    </a:cubicBezTo>
                    <a:lnTo>
                      <a:pt x="0" y="15686"/>
                    </a:lnTo>
                    <a:close/>
                  </a:path>
                </a:pathLst>
              </a:custGeom>
              <a:solidFill>
                <a:srgbClr val="FFFFFF"/>
              </a:solidFill>
              <a:ln w="28575" cap="flat">
                <a:solidFill>
                  <a:schemeClr val="bg1">
                    <a:lumMod val="85000"/>
                  </a:schemeClr>
                </a:solidFill>
                <a:prstDash val="solid"/>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228600">
                  <a:defRPr sz="3000" b="0" spc="0">
                    <a:solidFill>
                      <a:srgbClr val="FFFFFF"/>
                    </a:solidFill>
                    <a:effectLst>
                      <a:outerShdw blurRad="38100" dist="12700" dir="5400000" rotWithShape="0">
                        <a:srgbClr val="000000">
                          <a:alpha val="50000"/>
                        </a:srgbClr>
                      </a:outerShdw>
                    </a:effectLst>
                  </a:defRPr>
                </a:pPr>
                <a:endParaRPr sz="3000" dirty="0">
                  <a:latin typeface="Noto Sans S Chinese Light" panose="020B0300000000000000" pitchFamily="34" charset="-122"/>
                </a:endParaRPr>
              </a:p>
            </p:txBody>
          </p:sp>
          <p:sp>
            <p:nvSpPr>
              <p:cNvPr id="30" name="iŝļiḑe"/>
              <p:cNvSpPr/>
              <p:nvPr/>
            </p:nvSpPr>
            <p:spPr>
              <a:xfrm>
                <a:off x="5414544" y="2778782"/>
                <a:ext cx="1210451" cy="6493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212" y="17921"/>
                      <a:pt x="2514" y="14349"/>
                      <a:pt x="3903" y="10894"/>
                    </a:cubicBezTo>
                    <a:cubicBezTo>
                      <a:pt x="5385" y="7209"/>
                      <a:pt x="6965" y="3663"/>
                      <a:pt x="8635" y="268"/>
                    </a:cubicBezTo>
                    <a:lnTo>
                      <a:pt x="9268" y="0"/>
                    </a:lnTo>
                    <a:lnTo>
                      <a:pt x="10683" y="421"/>
                    </a:lnTo>
                    <a:lnTo>
                      <a:pt x="14123" y="886"/>
                    </a:lnTo>
                    <a:lnTo>
                      <a:pt x="16056" y="2053"/>
                    </a:lnTo>
                    <a:lnTo>
                      <a:pt x="17369" y="3724"/>
                    </a:lnTo>
                    <a:cubicBezTo>
                      <a:pt x="17674" y="3894"/>
                      <a:pt x="17985" y="4029"/>
                      <a:pt x="18299" y="4128"/>
                    </a:cubicBezTo>
                    <a:cubicBezTo>
                      <a:pt x="19193" y="4409"/>
                      <a:pt x="20108" y="4394"/>
                      <a:pt x="21000" y="4085"/>
                    </a:cubicBezTo>
                    <a:lnTo>
                      <a:pt x="21458" y="5035"/>
                    </a:lnTo>
                    <a:lnTo>
                      <a:pt x="21600" y="5832"/>
                    </a:lnTo>
                    <a:lnTo>
                      <a:pt x="21369" y="6824"/>
                    </a:lnTo>
                    <a:cubicBezTo>
                      <a:pt x="20888" y="8020"/>
                      <a:pt x="20230" y="8928"/>
                      <a:pt x="19476" y="9437"/>
                    </a:cubicBezTo>
                    <a:cubicBezTo>
                      <a:pt x="18519" y="10083"/>
                      <a:pt x="17477" y="10049"/>
                      <a:pt x="16492" y="9574"/>
                    </a:cubicBezTo>
                    <a:cubicBezTo>
                      <a:pt x="16103" y="9386"/>
                      <a:pt x="15725" y="9130"/>
                      <a:pt x="15361" y="8810"/>
                    </a:cubicBezTo>
                    <a:cubicBezTo>
                      <a:pt x="14894" y="8603"/>
                      <a:pt x="14413" y="8527"/>
                      <a:pt x="13933" y="8586"/>
                    </a:cubicBezTo>
                    <a:cubicBezTo>
                      <a:pt x="13318" y="8661"/>
                      <a:pt x="12711" y="8957"/>
                      <a:pt x="12095" y="8885"/>
                    </a:cubicBezTo>
                    <a:cubicBezTo>
                      <a:pt x="11622" y="8830"/>
                      <a:pt x="11163" y="8559"/>
                      <a:pt x="10759" y="8097"/>
                    </a:cubicBezTo>
                    <a:cubicBezTo>
                      <a:pt x="10599" y="9314"/>
                      <a:pt x="10301" y="10452"/>
                      <a:pt x="9884" y="11435"/>
                    </a:cubicBezTo>
                    <a:cubicBezTo>
                      <a:pt x="9443" y="12474"/>
                      <a:pt x="8881" y="13312"/>
                      <a:pt x="8241" y="13887"/>
                    </a:cubicBezTo>
                    <a:lnTo>
                      <a:pt x="7793" y="14282"/>
                    </a:lnTo>
                    <a:cubicBezTo>
                      <a:pt x="6546" y="14879"/>
                      <a:pt x="5332" y="15695"/>
                      <a:pt x="4168" y="16718"/>
                    </a:cubicBezTo>
                    <a:cubicBezTo>
                      <a:pt x="2678" y="18027"/>
                      <a:pt x="1279" y="19666"/>
                      <a:pt x="0" y="21600"/>
                    </a:cubicBezTo>
                    <a:close/>
                  </a:path>
                </a:pathLst>
              </a:custGeom>
              <a:solidFill>
                <a:srgbClr val="FFFFFF"/>
              </a:solidFill>
              <a:ln w="28575" cap="flat">
                <a:solidFill>
                  <a:schemeClr val="bg1">
                    <a:lumMod val="85000"/>
                  </a:schemeClr>
                </a:solidFill>
                <a:prstDash val="solid"/>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228600">
                  <a:defRPr sz="3000" b="0" spc="0">
                    <a:solidFill>
                      <a:srgbClr val="FFFFFF"/>
                    </a:solidFill>
                    <a:effectLst>
                      <a:outerShdw blurRad="38100" dist="12700" dir="5400000" rotWithShape="0">
                        <a:srgbClr val="000000">
                          <a:alpha val="50000"/>
                        </a:srgbClr>
                      </a:outerShdw>
                    </a:effectLst>
                  </a:defRPr>
                </a:pPr>
                <a:endParaRPr sz="3000" dirty="0">
                  <a:latin typeface="Noto Sans S Chinese Light" panose="020B0300000000000000" pitchFamily="34" charset="-122"/>
                </a:endParaRPr>
              </a:p>
            </p:txBody>
          </p:sp>
          <p:sp>
            <p:nvSpPr>
              <p:cNvPr id="31" name="iṡľiḑé"/>
              <p:cNvSpPr/>
              <p:nvPr/>
            </p:nvSpPr>
            <p:spPr>
              <a:xfrm>
                <a:off x="4988711" y="1476271"/>
                <a:ext cx="2214579" cy="1768867"/>
              </a:xfrm>
              <a:custGeom>
                <a:avLst/>
                <a:gdLst/>
                <a:ahLst/>
                <a:cxnLst>
                  <a:cxn ang="0">
                    <a:pos x="wd2" y="hd2"/>
                  </a:cxn>
                  <a:cxn ang="5400000">
                    <a:pos x="wd2" y="hd2"/>
                  </a:cxn>
                  <a:cxn ang="10800000">
                    <a:pos x="wd2" y="hd2"/>
                  </a:cxn>
                  <a:cxn ang="16200000">
                    <a:pos x="wd2" y="hd2"/>
                  </a:cxn>
                </a:cxnLst>
                <a:rect l="0" t="0" r="r" b="b"/>
                <a:pathLst>
                  <a:path w="21600" h="21600" extrusionOk="0">
                    <a:moveTo>
                      <a:pt x="3817" y="21600"/>
                    </a:moveTo>
                    <a:cubicBezTo>
                      <a:pt x="2711" y="19348"/>
                      <a:pt x="1827" y="16936"/>
                      <a:pt x="1187" y="14417"/>
                    </a:cubicBezTo>
                    <a:cubicBezTo>
                      <a:pt x="517" y="11782"/>
                      <a:pt x="118" y="9050"/>
                      <a:pt x="0" y="6289"/>
                    </a:cubicBezTo>
                    <a:cubicBezTo>
                      <a:pt x="2" y="4957"/>
                      <a:pt x="319" y="3655"/>
                      <a:pt x="910" y="2547"/>
                    </a:cubicBezTo>
                    <a:cubicBezTo>
                      <a:pt x="1526" y="1394"/>
                      <a:pt x="2410" y="504"/>
                      <a:pt x="3442" y="0"/>
                    </a:cubicBezTo>
                    <a:cubicBezTo>
                      <a:pt x="3408" y="2284"/>
                      <a:pt x="3988" y="4514"/>
                      <a:pt x="5092" y="6333"/>
                    </a:cubicBezTo>
                    <a:cubicBezTo>
                      <a:pt x="6538" y="8715"/>
                      <a:pt x="8623" y="10160"/>
                      <a:pt x="10805" y="10141"/>
                    </a:cubicBezTo>
                    <a:cubicBezTo>
                      <a:pt x="12917" y="10123"/>
                      <a:pt x="14916" y="8735"/>
                      <a:pt x="16316" y="6448"/>
                    </a:cubicBezTo>
                    <a:cubicBezTo>
                      <a:pt x="17442" y="4607"/>
                      <a:pt x="18010" y="2328"/>
                      <a:pt x="17921" y="11"/>
                    </a:cubicBezTo>
                    <a:cubicBezTo>
                      <a:pt x="18981" y="601"/>
                      <a:pt x="19888" y="1548"/>
                      <a:pt x="20543" y="2746"/>
                    </a:cubicBezTo>
                    <a:cubicBezTo>
                      <a:pt x="21132" y="3824"/>
                      <a:pt x="21495" y="5070"/>
                      <a:pt x="21600" y="6369"/>
                    </a:cubicBezTo>
                    <a:cubicBezTo>
                      <a:pt x="21330" y="9167"/>
                      <a:pt x="20814" y="11919"/>
                      <a:pt x="20063" y="14576"/>
                    </a:cubicBezTo>
                    <a:cubicBezTo>
                      <a:pt x="19389" y="16959"/>
                      <a:pt x="18529" y="19253"/>
                      <a:pt x="17495" y="21424"/>
                    </a:cubicBezTo>
                    <a:cubicBezTo>
                      <a:pt x="17021" y="19758"/>
                      <a:pt x="16532" y="18122"/>
                      <a:pt x="16027" y="16513"/>
                    </a:cubicBezTo>
                    <a:cubicBezTo>
                      <a:pt x="15493" y="14814"/>
                      <a:pt x="14910" y="13054"/>
                      <a:pt x="13754" y="11851"/>
                    </a:cubicBezTo>
                    <a:cubicBezTo>
                      <a:pt x="12966" y="11030"/>
                      <a:pt x="11979" y="10571"/>
                      <a:pt x="10955" y="10505"/>
                    </a:cubicBezTo>
                    <a:cubicBezTo>
                      <a:pt x="9976" y="10442"/>
                      <a:pt x="8996" y="10742"/>
                      <a:pt x="8199" y="11457"/>
                    </a:cubicBezTo>
                    <a:cubicBezTo>
                      <a:pt x="6907" y="12615"/>
                      <a:pt x="6343" y="14527"/>
                      <a:pt x="5763" y="16301"/>
                    </a:cubicBezTo>
                    <a:cubicBezTo>
                      <a:pt x="5182" y="18081"/>
                      <a:pt x="4535" y="19847"/>
                      <a:pt x="3817" y="21600"/>
                    </a:cubicBezTo>
                    <a:close/>
                  </a:path>
                </a:pathLst>
              </a:custGeom>
              <a:solidFill>
                <a:srgbClr val="FFFFFF"/>
              </a:solidFill>
              <a:ln w="28575" cap="flat">
                <a:solidFill>
                  <a:schemeClr val="bg1">
                    <a:lumMod val="85000"/>
                  </a:schemeClr>
                </a:solidFill>
                <a:prstDash val="solid"/>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228600">
                  <a:defRPr sz="3000" b="0" spc="0">
                    <a:solidFill>
                      <a:srgbClr val="FFFFFF"/>
                    </a:solidFill>
                    <a:effectLst>
                      <a:outerShdw blurRad="38100" dist="12700" dir="5400000" rotWithShape="0">
                        <a:srgbClr val="000000">
                          <a:alpha val="50000"/>
                        </a:srgbClr>
                      </a:outerShdw>
                    </a:effectLst>
                  </a:defRPr>
                </a:pPr>
                <a:endParaRPr sz="3000" dirty="0">
                  <a:latin typeface="Noto Sans S Chinese Light" panose="020B0300000000000000" pitchFamily="34" charset="-122"/>
                </a:endParaRPr>
              </a:p>
            </p:txBody>
          </p:sp>
          <p:sp>
            <p:nvSpPr>
              <p:cNvPr id="32" name="ïṡľîḓè"/>
              <p:cNvSpPr/>
              <p:nvPr/>
            </p:nvSpPr>
            <p:spPr>
              <a:xfrm>
                <a:off x="5731833" y="2345373"/>
                <a:ext cx="717285" cy="470548"/>
              </a:xfrm>
              <a:custGeom>
                <a:avLst/>
                <a:gdLst/>
                <a:ahLst/>
                <a:cxnLst>
                  <a:cxn ang="0">
                    <a:pos x="wd2" y="hd2"/>
                  </a:cxn>
                  <a:cxn ang="5400000">
                    <a:pos x="wd2" y="hd2"/>
                  </a:cxn>
                  <a:cxn ang="10800000">
                    <a:pos x="wd2" y="hd2"/>
                  </a:cxn>
                  <a:cxn ang="16200000">
                    <a:pos x="wd2" y="hd2"/>
                  </a:cxn>
                </a:cxnLst>
                <a:rect l="0" t="0" r="r" b="b"/>
                <a:pathLst>
                  <a:path w="21600" h="21525" extrusionOk="0">
                    <a:moveTo>
                      <a:pt x="0" y="8576"/>
                    </a:moveTo>
                    <a:lnTo>
                      <a:pt x="982" y="21525"/>
                    </a:lnTo>
                    <a:cubicBezTo>
                      <a:pt x="2527" y="15265"/>
                      <a:pt x="6483" y="11141"/>
                      <a:pt x="10884" y="11205"/>
                    </a:cubicBezTo>
                    <a:cubicBezTo>
                      <a:pt x="14939" y="11263"/>
                      <a:pt x="18600" y="14902"/>
                      <a:pt x="20259" y="20522"/>
                    </a:cubicBezTo>
                    <a:lnTo>
                      <a:pt x="21600" y="7691"/>
                    </a:lnTo>
                    <a:cubicBezTo>
                      <a:pt x="18910" y="2608"/>
                      <a:pt x="14799" y="-75"/>
                      <a:pt x="10506" y="1"/>
                    </a:cubicBezTo>
                    <a:cubicBezTo>
                      <a:pt x="6311" y="76"/>
                      <a:pt x="2442" y="3406"/>
                      <a:pt x="0" y="8576"/>
                    </a:cubicBezTo>
                    <a:close/>
                  </a:path>
                </a:pathLst>
              </a:custGeom>
              <a:solidFill>
                <a:schemeClr val="accent1"/>
              </a:solidFill>
              <a:ln w="12700" cap="flat">
                <a:noFill/>
                <a:miter lim="400000"/>
              </a:ln>
              <a:effectLst/>
            </p:spPr>
            <p:txBody>
              <a:bodyPr wrap="square" lIns="91440" tIns="45720" rIns="91440" bIns="45720" numCol="1" anchor="ctr">
                <a:normAutofit fontScale="92500" lnSpcReduction="20000"/>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00000"/>
                  </a:lnSpc>
                  <a:defRPr sz="3200" b="0" spc="0">
                    <a:solidFill>
                      <a:srgbClr val="FFFFFF"/>
                    </a:solidFill>
                  </a:defRPr>
                </a:pPr>
                <a:endParaRPr sz="3200" dirty="0">
                  <a:latin typeface="Noto Sans S Chinese Light" panose="020B0300000000000000" pitchFamily="34" charset="-122"/>
                </a:endParaRPr>
              </a:p>
            </p:txBody>
          </p:sp>
        </p:grpSp>
        <p:sp>
          <p:nvSpPr>
            <p:cNvPr id="8" name="íš1îḑê"/>
            <p:cNvSpPr/>
            <p:nvPr/>
          </p:nvSpPr>
          <p:spPr>
            <a:xfrm>
              <a:off x="4829498" y="1484681"/>
              <a:ext cx="860424" cy="779986"/>
            </a:xfrm>
            <a:custGeom>
              <a:avLst/>
              <a:gdLst>
                <a:gd name="connsiteX0" fmla="*/ 0 w 607639"/>
                <a:gd name="connsiteY0" fmla="*/ 328412 h 550834"/>
                <a:gd name="connsiteX1" fmla="*/ 279833 w 607639"/>
                <a:gd name="connsiteY1" fmla="*/ 367067 h 550834"/>
                <a:gd name="connsiteX2" fmla="*/ 279833 w 607639"/>
                <a:gd name="connsiteY2" fmla="*/ 407144 h 550834"/>
                <a:gd name="connsiteX3" fmla="*/ 327807 w 607639"/>
                <a:gd name="connsiteY3" fmla="*/ 407144 h 550834"/>
                <a:gd name="connsiteX4" fmla="*/ 327807 w 607639"/>
                <a:gd name="connsiteY4" fmla="*/ 367067 h 550834"/>
                <a:gd name="connsiteX5" fmla="*/ 607639 w 607639"/>
                <a:gd name="connsiteY5" fmla="*/ 328412 h 550834"/>
                <a:gd name="connsiteX6" fmla="*/ 607639 w 607639"/>
                <a:gd name="connsiteY6" fmla="*/ 550834 h 550834"/>
                <a:gd name="connsiteX7" fmla="*/ 0 w 607639"/>
                <a:gd name="connsiteY7" fmla="*/ 550834 h 550834"/>
                <a:gd name="connsiteX8" fmla="*/ 0 w 607639"/>
                <a:gd name="connsiteY8" fmla="*/ 135768 h 550834"/>
                <a:gd name="connsiteX9" fmla="*/ 607639 w 607639"/>
                <a:gd name="connsiteY9" fmla="*/ 135768 h 550834"/>
                <a:gd name="connsiteX10" fmla="*/ 607639 w 607639"/>
                <a:gd name="connsiteY10" fmla="*/ 278383 h 550834"/>
                <a:gd name="connsiteX11" fmla="*/ 327807 w 607639"/>
                <a:gd name="connsiteY11" fmla="*/ 319168 h 550834"/>
                <a:gd name="connsiteX12" fmla="*/ 327807 w 607639"/>
                <a:gd name="connsiteY12" fmla="*/ 279449 h 550834"/>
                <a:gd name="connsiteX13" fmla="*/ 279833 w 607639"/>
                <a:gd name="connsiteY13" fmla="*/ 279449 h 550834"/>
                <a:gd name="connsiteX14" fmla="*/ 279833 w 607639"/>
                <a:gd name="connsiteY14" fmla="*/ 319168 h 550834"/>
                <a:gd name="connsiteX15" fmla="*/ 0 w 607639"/>
                <a:gd name="connsiteY15" fmla="*/ 278383 h 550834"/>
                <a:gd name="connsiteX16" fmla="*/ 239875 w 607639"/>
                <a:gd name="connsiteY16" fmla="*/ 0 h 550834"/>
                <a:gd name="connsiteX17" fmla="*/ 367766 w 607639"/>
                <a:gd name="connsiteY17" fmla="*/ 0 h 550834"/>
                <a:gd name="connsiteX18" fmla="*/ 423746 w 607639"/>
                <a:gd name="connsiteY18" fmla="*/ 55931 h 550834"/>
                <a:gd name="connsiteX19" fmla="*/ 423746 w 607639"/>
                <a:gd name="connsiteY19" fmla="*/ 87854 h 550834"/>
                <a:gd name="connsiteX20" fmla="*/ 375776 w 607639"/>
                <a:gd name="connsiteY20" fmla="*/ 87854 h 550834"/>
                <a:gd name="connsiteX21" fmla="*/ 375776 w 607639"/>
                <a:gd name="connsiteY21" fmla="*/ 55931 h 550834"/>
                <a:gd name="connsiteX22" fmla="*/ 367766 w 607639"/>
                <a:gd name="connsiteY22" fmla="*/ 47928 h 550834"/>
                <a:gd name="connsiteX23" fmla="*/ 239875 w 607639"/>
                <a:gd name="connsiteY23" fmla="*/ 47928 h 550834"/>
                <a:gd name="connsiteX24" fmla="*/ 231865 w 607639"/>
                <a:gd name="connsiteY24" fmla="*/ 55931 h 550834"/>
                <a:gd name="connsiteX25" fmla="*/ 231865 w 607639"/>
                <a:gd name="connsiteY25" fmla="*/ 87854 h 550834"/>
                <a:gd name="connsiteX26" fmla="*/ 183894 w 607639"/>
                <a:gd name="connsiteY26" fmla="*/ 87854 h 550834"/>
                <a:gd name="connsiteX27" fmla="*/ 183894 w 607639"/>
                <a:gd name="connsiteY27" fmla="*/ 55931 h 550834"/>
                <a:gd name="connsiteX28" fmla="*/ 239875 w 607639"/>
                <a:gd name="connsiteY28" fmla="*/ 0 h 55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7639" h="550834">
                  <a:moveTo>
                    <a:pt x="0" y="328412"/>
                  </a:moveTo>
                  <a:cubicBezTo>
                    <a:pt x="78859" y="351605"/>
                    <a:pt x="176231" y="365201"/>
                    <a:pt x="279833" y="367067"/>
                  </a:cubicBezTo>
                  <a:lnTo>
                    <a:pt x="279833" y="407144"/>
                  </a:lnTo>
                  <a:lnTo>
                    <a:pt x="327807" y="407144"/>
                  </a:lnTo>
                  <a:lnTo>
                    <a:pt x="327807" y="367067"/>
                  </a:lnTo>
                  <a:cubicBezTo>
                    <a:pt x="431409" y="365201"/>
                    <a:pt x="528781" y="351605"/>
                    <a:pt x="607639" y="328412"/>
                  </a:cubicBezTo>
                  <a:lnTo>
                    <a:pt x="607639" y="550834"/>
                  </a:lnTo>
                  <a:lnTo>
                    <a:pt x="0" y="550834"/>
                  </a:lnTo>
                  <a:close/>
                  <a:moveTo>
                    <a:pt x="0" y="135768"/>
                  </a:moveTo>
                  <a:lnTo>
                    <a:pt x="607639" y="135768"/>
                  </a:lnTo>
                  <a:lnTo>
                    <a:pt x="607639" y="278383"/>
                  </a:lnTo>
                  <a:cubicBezTo>
                    <a:pt x="531184" y="302818"/>
                    <a:pt x="433189" y="317213"/>
                    <a:pt x="327807" y="319168"/>
                  </a:cubicBezTo>
                  <a:lnTo>
                    <a:pt x="327807" y="279449"/>
                  </a:lnTo>
                  <a:lnTo>
                    <a:pt x="279833" y="279449"/>
                  </a:lnTo>
                  <a:lnTo>
                    <a:pt x="279833" y="319168"/>
                  </a:lnTo>
                  <a:cubicBezTo>
                    <a:pt x="174451" y="317213"/>
                    <a:pt x="76456" y="302818"/>
                    <a:pt x="0" y="278383"/>
                  </a:cubicBezTo>
                  <a:close/>
                  <a:moveTo>
                    <a:pt x="239875" y="0"/>
                  </a:moveTo>
                  <a:lnTo>
                    <a:pt x="367766" y="0"/>
                  </a:lnTo>
                  <a:cubicBezTo>
                    <a:pt x="398649" y="0"/>
                    <a:pt x="423746" y="25076"/>
                    <a:pt x="423746" y="55931"/>
                  </a:cubicBezTo>
                  <a:lnTo>
                    <a:pt x="423746" y="87854"/>
                  </a:lnTo>
                  <a:lnTo>
                    <a:pt x="375776" y="87854"/>
                  </a:lnTo>
                  <a:lnTo>
                    <a:pt x="375776" y="55931"/>
                  </a:lnTo>
                  <a:cubicBezTo>
                    <a:pt x="375776" y="51574"/>
                    <a:pt x="372127" y="47928"/>
                    <a:pt x="367766" y="47928"/>
                  </a:cubicBezTo>
                  <a:lnTo>
                    <a:pt x="239875" y="47928"/>
                  </a:lnTo>
                  <a:cubicBezTo>
                    <a:pt x="235425" y="47928"/>
                    <a:pt x="231865" y="51574"/>
                    <a:pt x="231865" y="55931"/>
                  </a:cubicBezTo>
                  <a:lnTo>
                    <a:pt x="231865" y="87854"/>
                  </a:lnTo>
                  <a:lnTo>
                    <a:pt x="183894" y="87854"/>
                  </a:lnTo>
                  <a:lnTo>
                    <a:pt x="183894" y="55931"/>
                  </a:lnTo>
                  <a:cubicBezTo>
                    <a:pt x="183894" y="25076"/>
                    <a:pt x="208992" y="0"/>
                    <a:pt x="239875" y="0"/>
                  </a:cubicBezTo>
                  <a:close/>
                </a:path>
              </a:pathLst>
            </a:custGeom>
            <a:solidFill>
              <a:schemeClr val="accent1"/>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9" name="i$ļíḋè"/>
            <p:cNvSpPr/>
            <p:nvPr/>
          </p:nvSpPr>
          <p:spPr>
            <a:xfrm>
              <a:off x="4866962" y="2759903"/>
              <a:ext cx="860424" cy="579930"/>
            </a:xfrm>
            <a:custGeom>
              <a:avLst/>
              <a:gdLst>
                <a:gd name="T0" fmla="*/ 1134 w 10667"/>
                <a:gd name="T1" fmla="*/ 3394 h 7200"/>
                <a:gd name="T2" fmla="*/ 1134 w 10667"/>
                <a:gd name="T3" fmla="*/ 5342 h 7200"/>
                <a:gd name="T4" fmla="*/ 4303 w 10667"/>
                <a:gd name="T5" fmla="*/ 5342 h 7200"/>
                <a:gd name="T6" fmla="*/ 4303 w 10667"/>
                <a:gd name="T7" fmla="*/ 3394 h 7200"/>
                <a:gd name="T8" fmla="*/ 1134 w 10667"/>
                <a:gd name="T9" fmla="*/ 3394 h 7200"/>
                <a:gd name="T10" fmla="*/ 2764 w 10667"/>
                <a:gd name="T11" fmla="*/ 4767 h 7200"/>
                <a:gd name="T12" fmla="*/ 2377 w 10667"/>
                <a:gd name="T13" fmla="*/ 4379 h 7200"/>
                <a:gd name="T14" fmla="*/ 2764 w 10667"/>
                <a:gd name="T15" fmla="*/ 3991 h 7200"/>
                <a:gd name="T16" fmla="*/ 3150 w 10667"/>
                <a:gd name="T17" fmla="*/ 4379 h 7200"/>
                <a:gd name="T18" fmla="*/ 2764 w 10667"/>
                <a:gd name="T19" fmla="*/ 4767 h 7200"/>
                <a:gd name="T20" fmla="*/ 10667 w 10667"/>
                <a:gd name="T21" fmla="*/ 7200 h 7200"/>
                <a:gd name="T22" fmla="*/ 0 w 10667"/>
                <a:gd name="T23" fmla="*/ 7200 h 7200"/>
                <a:gd name="T24" fmla="*/ 0 w 10667"/>
                <a:gd name="T25" fmla="*/ 5678 h 7200"/>
                <a:gd name="T26" fmla="*/ 10667 w 10667"/>
                <a:gd name="T27" fmla="*/ 5678 h 7200"/>
                <a:gd name="T28" fmla="*/ 10667 w 10667"/>
                <a:gd name="T29" fmla="*/ 7200 h 7200"/>
                <a:gd name="T30" fmla="*/ 6217 w 10667"/>
                <a:gd name="T31" fmla="*/ 1132 h 7200"/>
                <a:gd name="T32" fmla="*/ 7334 w 10667"/>
                <a:gd name="T33" fmla="*/ 0 h 7200"/>
                <a:gd name="T34" fmla="*/ 8452 w 10667"/>
                <a:gd name="T35" fmla="*/ 1132 h 7200"/>
                <a:gd name="T36" fmla="*/ 7334 w 10667"/>
                <a:gd name="T37" fmla="*/ 2264 h 7200"/>
                <a:gd name="T38" fmla="*/ 6217 w 10667"/>
                <a:gd name="T39" fmla="*/ 1132 h 7200"/>
                <a:gd name="T40" fmla="*/ 5111 w 10667"/>
                <a:gd name="T41" fmla="*/ 5342 h 7200"/>
                <a:gd name="T42" fmla="*/ 6020 w 10667"/>
                <a:gd name="T43" fmla="*/ 2867 h 7200"/>
                <a:gd name="T44" fmla="*/ 6381 w 10667"/>
                <a:gd name="T45" fmla="*/ 2596 h 7200"/>
                <a:gd name="T46" fmla="*/ 6615 w 10667"/>
                <a:gd name="T47" fmla="*/ 2488 h 7200"/>
                <a:gd name="T48" fmla="*/ 7230 w 10667"/>
                <a:gd name="T49" fmla="*/ 2375 h 7200"/>
                <a:gd name="T50" fmla="*/ 6881 w 10667"/>
                <a:gd name="T51" fmla="*/ 5342 h 7200"/>
                <a:gd name="T52" fmla="*/ 6300 w 10667"/>
                <a:gd name="T53" fmla="*/ 5342 h 7200"/>
                <a:gd name="T54" fmla="*/ 6379 w 10667"/>
                <a:gd name="T55" fmla="*/ 3654 h 7200"/>
                <a:gd name="T56" fmla="*/ 5900 w 10667"/>
                <a:gd name="T57" fmla="*/ 5342 h 7200"/>
                <a:gd name="T58" fmla="*/ 5111 w 10667"/>
                <a:gd name="T59" fmla="*/ 5342 h 7200"/>
                <a:gd name="T60" fmla="*/ 5111 w 10667"/>
                <a:gd name="T61" fmla="*/ 5342 h 7200"/>
                <a:gd name="T62" fmla="*/ 7751 w 10667"/>
                <a:gd name="T63" fmla="*/ 5342 h 7200"/>
                <a:gd name="T64" fmla="*/ 7473 w 10667"/>
                <a:gd name="T65" fmla="*/ 2380 h 7200"/>
                <a:gd name="T66" fmla="*/ 8036 w 10667"/>
                <a:gd name="T67" fmla="*/ 2492 h 7200"/>
                <a:gd name="T68" fmla="*/ 8563 w 10667"/>
                <a:gd name="T69" fmla="*/ 2798 h 7200"/>
                <a:gd name="T70" fmla="*/ 9532 w 10667"/>
                <a:gd name="T71" fmla="*/ 5342 h 7200"/>
                <a:gd name="T72" fmla="*/ 8745 w 10667"/>
                <a:gd name="T73" fmla="*/ 5342 h 7200"/>
                <a:gd name="T74" fmla="*/ 8289 w 10667"/>
                <a:gd name="T75" fmla="*/ 3654 h 7200"/>
                <a:gd name="T76" fmla="*/ 8407 w 10667"/>
                <a:gd name="T77" fmla="*/ 5342 h 7200"/>
                <a:gd name="T78" fmla="*/ 7751 w 10667"/>
                <a:gd name="T79" fmla="*/ 5342 h 7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67" h="7200">
                  <a:moveTo>
                    <a:pt x="1134" y="3394"/>
                  </a:moveTo>
                  <a:lnTo>
                    <a:pt x="1134" y="5342"/>
                  </a:lnTo>
                  <a:lnTo>
                    <a:pt x="4303" y="5342"/>
                  </a:lnTo>
                  <a:lnTo>
                    <a:pt x="4303" y="3394"/>
                  </a:lnTo>
                  <a:lnTo>
                    <a:pt x="1134" y="3394"/>
                  </a:lnTo>
                  <a:close/>
                  <a:moveTo>
                    <a:pt x="2764" y="4767"/>
                  </a:moveTo>
                  <a:cubicBezTo>
                    <a:pt x="2550" y="4767"/>
                    <a:pt x="2377" y="4593"/>
                    <a:pt x="2377" y="4379"/>
                  </a:cubicBezTo>
                  <a:cubicBezTo>
                    <a:pt x="2377" y="4165"/>
                    <a:pt x="2550" y="3991"/>
                    <a:pt x="2764" y="3991"/>
                  </a:cubicBezTo>
                  <a:cubicBezTo>
                    <a:pt x="2977" y="3991"/>
                    <a:pt x="3150" y="4165"/>
                    <a:pt x="3150" y="4379"/>
                  </a:cubicBezTo>
                  <a:cubicBezTo>
                    <a:pt x="3150" y="4593"/>
                    <a:pt x="2977" y="4767"/>
                    <a:pt x="2764" y="4767"/>
                  </a:cubicBezTo>
                  <a:close/>
                  <a:moveTo>
                    <a:pt x="10667" y="7200"/>
                  </a:moveTo>
                  <a:lnTo>
                    <a:pt x="0" y="7200"/>
                  </a:lnTo>
                  <a:lnTo>
                    <a:pt x="0" y="5678"/>
                  </a:lnTo>
                  <a:lnTo>
                    <a:pt x="10667" y="5678"/>
                  </a:lnTo>
                  <a:lnTo>
                    <a:pt x="10667" y="7200"/>
                  </a:lnTo>
                  <a:close/>
                  <a:moveTo>
                    <a:pt x="6217" y="1132"/>
                  </a:moveTo>
                  <a:cubicBezTo>
                    <a:pt x="6217" y="507"/>
                    <a:pt x="6717" y="0"/>
                    <a:pt x="7334" y="0"/>
                  </a:cubicBezTo>
                  <a:cubicBezTo>
                    <a:pt x="7951" y="0"/>
                    <a:pt x="8452" y="507"/>
                    <a:pt x="8452" y="1132"/>
                  </a:cubicBezTo>
                  <a:cubicBezTo>
                    <a:pt x="8452" y="1758"/>
                    <a:pt x="7951" y="2264"/>
                    <a:pt x="7334" y="2264"/>
                  </a:cubicBezTo>
                  <a:cubicBezTo>
                    <a:pt x="6717" y="2264"/>
                    <a:pt x="6217" y="1758"/>
                    <a:pt x="6217" y="1132"/>
                  </a:cubicBezTo>
                  <a:close/>
                  <a:moveTo>
                    <a:pt x="5111" y="5342"/>
                  </a:moveTo>
                  <a:cubicBezTo>
                    <a:pt x="5194" y="4157"/>
                    <a:pt x="5490" y="3343"/>
                    <a:pt x="6020" y="2867"/>
                  </a:cubicBezTo>
                  <a:cubicBezTo>
                    <a:pt x="6133" y="2765"/>
                    <a:pt x="6252" y="2673"/>
                    <a:pt x="6381" y="2596"/>
                  </a:cubicBezTo>
                  <a:cubicBezTo>
                    <a:pt x="6455" y="2552"/>
                    <a:pt x="6534" y="2517"/>
                    <a:pt x="6615" y="2488"/>
                  </a:cubicBezTo>
                  <a:cubicBezTo>
                    <a:pt x="6811" y="2416"/>
                    <a:pt x="7021" y="2383"/>
                    <a:pt x="7230" y="2375"/>
                  </a:cubicBezTo>
                  <a:lnTo>
                    <a:pt x="6881" y="5342"/>
                  </a:lnTo>
                  <a:lnTo>
                    <a:pt x="6300" y="5342"/>
                  </a:lnTo>
                  <a:cubicBezTo>
                    <a:pt x="6329" y="4664"/>
                    <a:pt x="6361" y="4022"/>
                    <a:pt x="6379" y="3654"/>
                  </a:cubicBezTo>
                  <a:cubicBezTo>
                    <a:pt x="6123" y="4007"/>
                    <a:pt x="5960" y="4582"/>
                    <a:pt x="5900" y="5342"/>
                  </a:cubicBezTo>
                  <a:lnTo>
                    <a:pt x="5111" y="5342"/>
                  </a:lnTo>
                  <a:lnTo>
                    <a:pt x="5111" y="5342"/>
                  </a:lnTo>
                  <a:close/>
                  <a:moveTo>
                    <a:pt x="7751" y="5342"/>
                  </a:moveTo>
                  <a:lnTo>
                    <a:pt x="7473" y="2380"/>
                  </a:lnTo>
                  <a:cubicBezTo>
                    <a:pt x="7664" y="2393"/>
                    <a:pt x="7855" y="2429"/>
                    <a:pt x="8036" y="2492"/>
                  </a:cubicBezTo>
                  <a:cubicBezTo>
                    <a:pt x="8232" y="2561"/>
                    <a:pt x="8401" y="2670"/>
                    <a:pt x="8563" y="2798"/>
                  </a:cubicBezTo>
                  <a:cubicBezTo>
                    <a:pt x="9155" y="3262"/>
                    <a:pt x="9478" y="4120"/>
                    <a:pt x="9532" y="5342"/>
                  </a:cubicBezTo>
                  <a:lnTo>
                    <a:pt x="8745" y="5342"/>
                  </a:lnTo>
                  <a:cubicBezTo>
                    <a:pt x="8707" y="4582"/>
                    <a:pt x="8552" y="4009"/>
                    <a:pt x="8289" y="3654"/>
                  </a:cubicBezTo>
                  <a:cubicBezTo>
                    <a:pt x="8323" y="4067"/>
                    <a:pt x="8375" y="4751"/>
                    <a:pt x="8407" y="5342"/>
                  </a:cubicBezTo>
                  <a:lnTo>
                    <a:pt x="7751" y="5342"/>
                  </a:lnTo>
                  <a:close/>
                </a:path>
              </a:pathLst>
            </a:custGeom>
            <a:solidFill>
              <a:schemeClr val="accent5">
                <a:lumMod val="40000"/>
                <a:lumOff val="60000"/>
              </a:schemeClr>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10" name="ïṩḻíḑè"/>
            <p:cNvSpPr/>
            <p:nvPr/>
          </p:nvSpPr>
          <p:spPr>
            <a:xfrm>
              <a:off x="4866962" y="3869844"/>
              <a:ext cx="860424" cy="692656"/>
            </a:xfrm>
            <a:custGeom>
              <a:avLst/>
              <a:gdLst>
                <a:gd name="connsiteX0" fmla="*/ 491833 w 607639"/>
                <a:gd name="connsiteY0" fmla="*/ 276241 h 489160"/>
                <a:gd name="connsiteX1" fmla="*/ 362432 w 607639"/>
                <a:gd name="connsiteY1" fmla="*/ 296417 h 489160"/>
                <a:gd name="connsiteX2" fmla="*/ 362432 w 607639"/>
                <a:gd name="connsiteY2" fmla="*/ 332858 h 489160"/>
                <a:gd name="connsiteX3" fmla="*/ 491833 w 607639"/>
                <a:gd name="connsiteY3" fmla="*/ 312682 h 489160"/>
                <a:gd name="connsiteX4" fmla="*/ 115717 w 607639"/>
                <a:gd name="connsiteY4" fmla="*/ 276241 h 489160"/>
                <a:gd name="connsiteX5" fmla="*/ 115717 w 607639"/>
                <a:gd name="connsiteY5" fmla="*/ 312682 h 489160"/>
                <a:gd name="connsiteX6" fmla="*/ 245207 w 607639"/>
                <a:gd name="connsiteY6" fmla="*/ 332858 h 489160"/>
                <a:gd name="connsiteX7" fmla="*/ 245207 w 607639"/>
                <a:gd name="connsiteY7" fmla="*/ 296417 h 489160"/>
                <a:gd name="connsiteX8" fmla="*/ 491833 w 607639"/>
                <a:gd name="connsiteY8" fmla="*/ 209758 h 489160"/>
                <a:gd name="connsiteX9" fmla="*/ 362432 w 607639"/>
                <a:gd name="connsiteY9" fmla="*/ 229934 h 489160"/>
                <a:gd name="connsiteX10" fmla="*/ 362432 w 607639"/>
                <a:gd name="connsiteY10" fmla="*/ 266375 h 489160"/>
                <a:gd name="connsiteX11" fmla="*/ 491833 w 607639"/>
                <a:gd name="connsiteY11" fmla="*/ 246200 h 489160"/>
                <a:gd name="connsiteX12" fmla="*/ 115717 w 607639"/>
                <a:gd name="connsiteY12" fmla="*/ 209758 h 489160"/>
                <a:gd name="connsiteX13" fmla="*/ 115717 w 607639"/>
                <a:gd name="connsiteY13" fmla="*/ 246200 h 489160"/>
                <a:gd name="connsiteX14" fmla="*/ 245207 w 607639"/>
                <a:gd name="connsiteY14" fmla="*/ 266375 h 489160"/>
                <a:gd name="connsiteX15" fmla="*/ 245207 w 607639"/>
                <a:gd name="connsiteY15" fmla="*/ 229934 h 489160"/>
                <a:gd name="connsiteX16" fmla="*/ 491833 w 607639"/>
                <a:gd name="connsiteY16" fmla="*/ 143187 h 489160"/>
                <a:gd name="connsiteX17" fmla="*/ 362432 w 607639"/>
                <a:gd name="connsiteY17" fmla="*/ 163363 h 489160"/>
                <a:gd name="connsiteX18" fmla="*/ 362432 w 607639"/>
                <a:gd name="connsiteY18" fmla="*/ 199893 h 489160"/>
                <a:gd name="connsiteX19" fmla="*/ 491833 w 607639"/>
                <a:gd name="connsiteY19" fmla="*/ 179717 h 489160"/>
                <a:gd name="connsiteX20" fmla="*/ 115717 w 607639"/>
                <a:gd name="connsiteY20" fmla="*/ 143187 h 489160"/>
                <a:gd name="connsiteX21" fmla="*/ 115717 w 607639"/>
                <a:gd name="connsiteY21" fmla="*/ 179717 h 489160"/>
                <a:gd name="connsiteX22" fmla="*/ 245207 w 607639"/>
                <a:gd name="connsiteY22" fmla="*/ 199893 h 489160"/>
                <a:gd name="connsiteX23" fmla="*/ 245207 w 607639"/>
                <a:gd name="connsiteY23" fmla="*/ 163363 h 489160"/>
                <a:gd name="connsiteX24" fmla="*/ 491833 w 607639"/>
                <a:gd name="connsiteY24" fmla="*/ 76704 h 489160"/>
                <a:gd name="connsiteX25" fmla="*/ 362432 w 607639"/>
                <a:gd name="connsiteY25" fmla="*/ 96880 h 489160"/>
                <a:gd name="connsiteX26" fmla="*/ 362432 w 607639"/>
                <a:gd name="connsiteY26" fmla="*/ 133321 h 489160"/>
                <a:gd name="connsiteX27" fmla="*/ 491833 w 607639"/>
                <a:gd name="connsiteY27" fmla="*/ 113145 h 489160"/>
                <a:gd name="connsiteX28" fmla="*/ 115717 w 607639"/>
                <a:gd name="connsiteY28" fmla="*/ 76704 h 489160"/>
                <a:gd name="connsiteX29" fmla="*/ 115717 w 607639"/>
                <a:gd name="connsiteY29" fmla="*/ 113145 h 489160"/>
                <a:gd name="connsiteX30" fmla="*/ 245207 w 607639"/>
                <a:gd name="connsiteY30" fmla="*/ 133321 h 489160"/>
                <a:gd name="connsiteX31" fmla="*/ 245207 w 607639"/>
                <a:gd name="connsiteY31" fmla="*/ 96880 h 489160"/>
                <a:gd name="connsiteX32" fmla="*/ 607639 w 607639"/>
                <a:gd name="connsiteY32" fmla="*/ 18770 h 489160"/>
                <a:gd name="connsiteX33" fmla="*/ 607639 w 607639"/>
                <a:gd name="connsiteY33" fmla="*/ 444903 h 489160"/>
                <a:gd name="connsiteX34" fmla="*/ 321849 w 607639"/>
                <a:gd name="connsiteY34" fmla="*/ 489160 h 489160"/>
                <a:gd name="connsiteX35" fmla="*/ 321849 w 607639"/>
                <a:gd name="connsiteY35" fmla="*/ 446058 h 489160"/>
                <a:gd name="connsiteX36" fmla="*/ 568478 w 607639"/>
                <a:gd name="connsiteY36" fmla="*/ 407755 h 489160"/>
                <a:gd name="connsiteX37" fmla="*/ 568478 w 607639"/>
                <a:gd name="connsiteY37" fmla="*/ 24813 h 489160"/>
                <a:gd name="connsiteX38" fmla="*/ 0 w 607639"/>
                <a:gd name="connsiteY38" fmla="*/ 18770 h 489160"/>
                <a:gd name="connsiteX39" fmla="*/ 39072 w 607639"/>
                <a:gd name="connsiteY39" fmla="*/ 24813 h 489160"/>
                <a:gd name="connsiteX40" fmla="*/ 39072 w 607639"/>
                <a:gd name="connsiteY40" fmla="*/ 407755 h 489160"/>
                <a:gd name="connsiteX41" fmla="*/ 285790 w 607639"/>
                <a:gd name="connsiteY41" fmla="*/ 446058 h 489160"/>
                <a:gd name="connsiteX42" fmla="*/ 285790 w 607639"/>
                <a:gd name="connsiteY42" fmla="*/ 489160 h 489160"/>
                <a:gd name="connsiteX43" fmla="*/ 0 w 607639"/>
                <a:gd name="connsiteY43" fmla="*/ 444903 h 489160"/>
                <a:gd name="connsiteX44" fmla="*/ 532416 w 607639"/>
                <a:gd name="connsiteY44" fmla="*/ 0 h 489160"/>
                <a:gd name="connsiteX45" fmla="*/ 532416 w 607639"/>
                <a:gd name="connsiteY45" fmla="*/ 376943 h 489160"/>
                <a:gd name="connsiteX46" fmla="*/ 321849 w 607639"/>
                <a:gd name="connsiteY46" fmla="*/ 409562 h 489160"/>
                <a:gd name="connsiteX47" fmla="*/ 321849 w 607639"/>
                <a:gd name="connsiteY47" fmla="*/ 32708 h 489160"/>
                <a:gd name="connsiteX48" fmla="*/ 75223 w 607639"/>
                <a:gd name="connsiteY48" fmla="*/ 0 h 489160"/>
                <a:gd name="connsiteX49" fmla="*/ 285790 w 607639"/>
                <a:gd name="connsiteY49" fmla="*/ 32708 h 489160"/>
                <a:gd name="connsiteX50" fmla="*/ 285790 w 607639"/>
                <a:gd name="connsiteY50" fmla="*/ 409562 h 489160"/>
                <a:gd name="connsiteX51" fmla="*/ 75223 w 607639"/>
                <a:gd name="connsiteY51" fmla="*/ 376943 h 4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7639" h="489160">
                  <a:moveTo>
                    <a:pt x="491833" y="276241"/>
                  </a:moveTo>
                  <a:lnTo>
                    <a:pt x="362432" y="296417"/>
                  </a:lnTo>
                  <a:lnTo>
                    <a:pt x="362432" y="332858"/>
                  </a:lnTo>
                  <a:lnTo>
                    <a:pt x="491833" y="312682"/>
                  </a:lnTo>
                  <a:close/>
                  <a:moveTo>
                    <a:pt x="115717" y="276241"/>
                  </a:moveTo>
                  <a:lnTo>
                    <a:pt x="115717" y="312682"/>
                  </a:lnTo>
                  <a:lnTo>
                    <a:pt x="245207" y="332858"/>
                  </a:lnTo>
                  <a:lnTo>
                    <a:pt x="245207" y="296417"/>
                  </a:lnTo>
                  <a:close/>
                  <a:moveTo>
                    <a:pt x="491833" y="209758"/>
                  </a:moveTo>
                  <a:lnTo>
                    <a:pt x="362432" y="229934"/>
                  </a:lnTo>
                  <a:lnTo>
                    <a:pt x="362432" y="266375"/>
                  </a:lnTo>
                  <a:lnTo>
                    <a:pt x="491833" y="246200"/>
                  </a:lnTo>
                  <a:close/>
                  <a:moveTo>
                    <a:pt x="115717" y="209758"/>
                  </a:moveTo>
                  <a:lnTo>
                    <a:pt x="115717" y="246200"/>
                  </a:lnTo>
                  <a:lnTo>
                    <a:pt x="245207" y="266375"/>
                  </a:lnTo>
                  <a:lnTo>
                    <a:pt x="245207" y="229934"/>
                  </a:lnTo>
                  <a:close/>
                  <a:moveTo>
                    <a:pt x="491833" y="143187"/>
                  </a:moveTo>
                  <a:lnTo>
                    <a:pt x="362432" y="163363"/>
                  </a:lnTo>
                  <a:lnTo>
                    <a:pt x="362432" y="199893"/>
                  </a:lnTo>
                  <a:lnTo>
                    <a:pt x="491833" y="179717"/>
                  </a:lnTo>
                  <a:close/>
                  <a:moveTo>
                    <a:pt x="115717" y="143187"/>
                  </a:moveTo>
                  <a:lnTo>
                    <a:pt x="115717" y="179717"/>
                  </a:lnTo>
                  <a:lnTo>
                    <a:pt x="245207" y="199893"/>
                  </a:lnTo>
                  <a:lnTo>
                    <a:pt x="245207" y="163363"/>
                  </a:lnTo>
                  <a:close/>
                  <a:moveTo>
                    <a:pt x="491833" y="76704"/>
                  </a:moveTo>
                  <a:lnTo>
                    <a:pt x="362432" y="96880"/>
                  </a:lnTo>
                  <a:lnTo>
                    <a:pt x="362432" y="133321"/>
                  </a:lnTo>
                  <a:lnTo>
                    <a:pt x="491833" y="113145"/>
                  </a:lnTo>
                  <a:close/>
                  <a:moveTo>
                    <a:pt x="115717" y="76704"/>
                  </a:moveTo>
                  <a:lnTo>
                    <a:pt x="115717" y="113145"/>
                  </a:lnTo>
                  <a:lnTo>
                    <a:pt x="245207" y="133321"/>
                  </a:lnTo>
                  <a:lnTo>
                    <a:pt x="245207" y="96880"/>
                  </a:lnTo>
                  <a:close/>
                  <a:moveTo>
                    <a:pt x="607639" y="18770"/>
                  </a:moveTo>
                  <a:lnTo>
                    <a:pt x="607639" y="444903"/>
                  </a:lnTo>
                  <a:lnTo>
                    <a:pt x="321849" y="489160"/>
                  </a:lnTo>
                  <a:lnTo>
                    <a:pt x="321849" y="446058"/>
                  </a:lnTo>
                  <a:lnTo>
                    <a:pt x="568478" y="407755"/>
                  </a:lnTo>
                  <a:lnTo>
                    <a:pt x="568478" y="24813"/>
                  </a:lnTo>
                  <a:close/>
                  <a:moveTo>
                    <a:pt x="0" y="18770"/>
                  </a:moveTo>
                  <a:lnTo>
                    <a:pt x="39072" y="24813"/>
                  </a:lnTo>
                  <a:lnTo>
                    <a:pt x="39072" y="407755"/>
                  </a:lnTo>
                  <a:lnTo>
                    <a:pt x="285790" y="446058"/>
                  </a:lnTo>
                  <a:lnTo>
                    <a:pt x="285790" y="489160"/>
                  </a:lnTo>
                  <a:lnTo>
                    <a:pt x="0" y="444903"/>
                  </a:lnTo>
                  <a:close/>
                  <a:moveTo>
                    <a:pt x="532416" y="0"/>
                  </a:moveTo>
                  <a:lnTo>
                    <a:pt x="532416" y="376943"/>
                  </a:lnTo>
                  <a:lnTo>
                    <a:pt x="321849" y="409562"/>
                  </a:lnTo>
                  <a:lnTo>
                    <a:pt x="321849" y="32708"/>
                  </a:lnTo>
                  <a:close/>
                  <a:moveTo>
                    <a:pt x="75223" y="0"/>
                  </a:moveTo>
                  <a:lnTo>
                    <a:pt x="285790" y="32708"/>
                  </a:lnTo>
                  <a:lnTo>
                    <a:pt x="285790" y="409562"/>
                  </a:lnTo>
                  <a:lnTo>
                    <a:pt x="75223" y="376943"/>
                  </a:lnTo>
                  <a:close/>
                </a:path>
              </a:pathLst>
            </a:custGeom>
            <a:solidFill>
              <a:schemeClr val="accent1"/>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11" name="is1ídè"/>
            <p:cNvSpPr/>
            <p:nvPr/>
          </p:nvSpPr>
          <p:spPr>
            <a:xfrm>
              <a:off x="4829497" y="5006607"/>
              <a:ext cx="860424" cy="791638"/>
            </a:xfrm>
            <a:custGeom>
              <a:avLst/>
              <a:gdLst>
                <a:gd name="T0" fmla="*/ 2508 w 2713"/>
                <a:gd name="T1" fmla="*/ 0 h 2500"/>
                <a:gd name="T2" fmla="*/ 206 w 2713"/>
                <a:gd name="T3" fmla="*/ 0 h 2500"/>
                <a:gd name="T4" fmla="*/ 0 w 2713"/>
                <a:gd name="T5" fmla="*/ 205 h 2500"/>
                <a:gd name="T6" fmla="*/ 0 w 2713"/>
                <a:gd name="T7" fmla="*/ 211 h 2500"/>
                <a:gd name="T8" fmla="*/ 0 w 2713"/>
                <a:gd name="T9" fmla="*/ 1628 h 2500"/>
                <a:gd name="T10" fmla="*/ 0 w 2713"/>
                <a:gd name="T11" fmla="*/ 1834 h 2500"/>
                <a:gd name="T12" fmla="*/ 206 w 2713"/>
                <a:gd name="T13" fmla="*/ 2040 h 2500"/>
                <a:gd name="T14" fmla="*/ 1028 w 2713"/>
                <a:gd name="T15" fmla="*/ 2040 h 2500"/>
                <a:gd name="T16" fmla="*/ 913 w 2713"/>
                <a:gd name="T17" fmla="*/ 2366 h 2500"/>
                <a:gd name="T18" fmla="*/ 633 w 2713"/>
                <a:gd name="T19" fmla="*/ 2366 h 2500"/>
                <a:gd name="T20" fmla="*/ 567 w 2713"/>
                <a:gd name="T21" fmla="*/ 2433 h 2500"/>
                <a:gd name="T22" fmla="*/ 633 w 2713"/>
                <a:gd name="T23" fmla="*/ 2500 h 2500"/>
                <a:gd name="T24" fmla="*/ 960 w 2713"/>
                <a:gd name="T25" fmla="*/ 2500 h 2500"/>
                <a:gd name="T26" fmla="*/ 1753 w 2713"/>
                <a:gd name="T27" fmla="*/ 2500 h 2500"/>
                <a:gd name="T28" fmla="*/ 2080 w 2713"/>
                <a:gd name="T29" fmla="*/ 2500 h 2500"/>
                <a:gd name="T30" fmla="*/ 2147 w 2713"/>
                <a:gd name="T31" fmla="*/ 2433 h 2500"/>
                <a:gd name="T32" fmla="*/ 2080 w 2713"/>
                <a:gd name="T33" fmla="*/ 2366 h 2500"/>
                <a:gd name="T34" fmla="*/ 1801 w 2713"/>
                <a:gd name="T35" fmla="*/ 2366 h 2500"/>
                <a:gd name="T36" fmla="*/ 1686 w 2713"/>
                <a:gd name="T37" fmla="*/ 2040 h 2500"/>
                <a:gd name="T38" fmla="*/ 2508 w 2713"/>
                <a:gd name="T39" fmla="*/ 2040 h 2500"/>
                <a:gd name="T40" fmla="*/ 2713 w 2713"/>
                <a:gd name="T41" fmla="*/ 1834 h 2500"/>
                <a:gd name="T42" fmla="*/ 2713 w 2713"/>
                <a:gd name="T43" fmla="*/ 1628 h 2500"/>
                <a:gd name="T44" fmla="*/ 2713 w 2713"/>
                <a:gd name="T45" fmla="*/ 211 h 2500"/>
                <a:gd name="T46" fmla="*/ 2713 w 2713"/>
                <a:gd name="T47" fmla="*/ 205 h 2500"/>
                <a:gd name="T48" fmla="*/ 2508 w 2713"/>
                <a:gd name="T49" fmla="*/ 0 h 2500"/>
                <a:gd name="T50" fmla="*/ 2580 w 2713"/>
                <a:gd name="T51" fmla="*/ 1834 h 2500"/>
                <a:gd name="T52" fmla="*/ 2508 w 2713"/>
                <a:gd name="T53" fmla="*/ 1906 h 2500"/>
                <a:gd name="T54" fmla="*/ 1592 w 2713"/>
                <a:gd name="T55" fmla="*/ 1906 h 2500"/>
                <a:gd name="T56" fmla="*/ 1122 w 2713"/>
                <a:gd name="T57" fmla="*/ 1906 h 2500"/>
                <a:gd name="T58" fmla="*/ 206 w 2713"/>
                <a:gd name="T59" fmla="*/ 1906 h 2500"/>
                <a:gd name="T60" fmla="*/ 133 w 2713"/>
                <a:gd name="T61" fmla="*/ 1834 h 2500"/>
                <a:gd name="T62" fmla="*/ 133 w 2713"/>
                <a:gd name="T63" fmla="*/ 1695 h 2500"/>
                <a:gd name="T64" fmla="*/ 2580 w 2713"/>
                <a:gd name="T65" fmla="*/ 1695 h 2500"/>
                <a:gd name="T66" fmla="*/ 2580 w 2713"/>
                <a:gd name="T67" fmla="*/ 1834 h 2500"/>
                <a:gd name="T68" fmla="*/ 2521 w 2713"/>
                <a:gd name="T69" fmla="*/ 1079 h 2500"/>
                <a:gd name="T70" fmla="*/ 1624 w 2713"/>
                <a:gd name="T71" fmla="*/ 1089 h 2500"/>
                <a:gd name="T72" fmla="*/ 1565 w 2713"/>
                <a:gd name="T73" fmla="*/ 1056 h 2500"/>
                <a:gd name="T74" fmla="*/ 1526 w 2713"/>
                <a:gd name="T75" fmla="*/ 985 h 2500"/>
                <a:gd name="T76" fmla="*/ 1418 w 2713"/>
                <a:gd name="T77" fmla="*/ 1328 h 2500"/>
                <a:gd name="T78" fmla="*/ 1354 w 2713"/>
                <a:gd name="T79" fmla="*/ 1375 h 2500"/>
                <a:gd name="T80" fmla="*/ 1349 w 2713"/>
                <a:gd name="T81" fmla="*/ 1375 h 2500"/>
                <a:gd name="T82" fmla="*/ 1289 w 2713"/>
                <a:gd name="T83" fmla="*/ 1318 h 2500"/>
                <a:gd name="T84" fmla="*/ 1191 w 2713"/>
                <a:gd name="T85" fmla="*/ 696 h 2500"/>
                <a:gd name="T86" fmla="*/ 1123 w 2713"/>
                <a:gd name="T87" fmla="*/ 1015 h 2500"/>
                <a:gd name="T88" fmla="*/ 1058 w 2713"/>
                <a:gd name="T89" fmla="*/ 1068 h 2500"/>
                <a:gd name="T90" fmla="*/ 207 w 2713"/>
                <a:gd name="T91" fmla="*/ 1068 h 2500"/>
                <a:gd name="T92" fmla="*/ 140 w 2713"/>
                <a:gd name="T93" fmla="*/ 1001 h 2500"/>
                <a:gd name="T94" fmla="*/ 207 w 2713"/>
                <a:gd name="T95" fmla="*/ 934 h 2500"/>
                <a:gd name="T96" fmla="*/ 1004 w 2713"/>
                <a:gd name="T97" fmla="*/ 934 h 2500"/>
                <a:gd name="T98" fmla="*/ 1136 w 2713"/>
                <a:gd name="T99" fmla="*/ 315 h 2500"/>
                <a:gd name="T100" fmla="*/ 1201 w 2713"/>
                <a:gd name="T101" fmla="*/ 262 h 2500"/>
                <a:gd name="T102" fmla="*/ 1203 w 2713"/>
                <a:gd name="T103" fmla="*/ 262 h 2500"/>
                <a:gd name="T104" fmla="*/ 1267 w 2713"/>
                <a:gd name="T105" fmla="*/ 318 h 2500"/>
                <a:gd name="T106" fmla="*/ 1376 w 2713"/>
                <a:gd name="T107" fmla="*/ 1016 h 2500"/>
                <a:gd name="T108" fmla="*/ 1445 w 2713"/>
                <a:gd name="T109" fmla="*/ 798 h 2500"/>
                <a:gd name="T110" fmla="*/ 1501 w 2713"/>
                <a:gd name="T111" fmla="*/ 752 h 2500"/>
                <a:gd name="T112" fmla="*/ 1566 w 2713"/>
                <a:gd name="T113" fmla="*/ 786 h 2500"/>
                <a:gd name="T114" fmla="*/ 1662 w 2713"/>
                <a:gd name="T115" fmla="*/ 956 h 2500"/>
                <a:gd name="T116" fmla="*/ 2519 w 2713"/>
                <a:gd name="T117" fmla="*/ 945 h 2500"/>
                <a:gd name="T118" fmla="*/ 2520 w 2713"/>
                <a:gd name="T119" fmla="*/ 945 h 2500"/>
                <a:gd name="T120" fmla="*/ 2587 w 2713"/>
                <a:gd name="T121" fmla="*/ 1011 h 2500"/>
                <a:gd name="T122" fmla="*/ 2521 w 2713"/>
                <a:gd name="T123" fmla="*/ 1079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2500">
                  <a:moveTo>
                    <a:pt x="2508" y="0"/>
                  </a:moveTo>
                  <a:lnTo>
                    <a:pt x="206" y="0"/>
                  </a:lnTo>
                  <a:cubicBezTo>
                    <a:pt x="92" y="0"/>
                    <a:pt x="0" y="92"/>
                    <a:pt x="0" y="205"/>
                  </a:cubicBezTo>
                  <a:lnTo>
                    <a:pt x="0" y="211"/>
                  </a:lnTo>
                  <a:lnTo>
                    <a:pt x="0" y="1628"/>
                  </a:lnTo>
                  <a:lnTo>
                    <a:pt x="0" y="1834"/>
                  </a:lnTo>
                  <a:cubicBezTo>
                    <a:pt x="0" y="1948"/>
                    <a:pt x="92" y="2040"/>
                    <a:pt x="206" y="2040"/>
                  </a:cubicBezTo>
                  <a:lnTo>
                    <a:pt x="1028" y="2040"/>
                  </a:lnTo>
                  <a:lnTo>
                    <a:pt x="913" y="2366"/>
                  </a:lnTo>
                  <a:lnTo>
                    <a:pt x="633" y="2366"/>
                  </a:lnTo>
                  <a:cubicBezTo>
                    <a:pt x="597" y="2366"/>
                    <a:pt x="567" y="2396"/>
                    <a:pt x="567" y="2433"/>
                  </a:cubicBezTo>
                  <a:cubicBezTo>
                    <a:pt x="567" y="2470"/>
                    <a:pt x="597" y="2500"/>
                    <a:pt x="633" y="2500"/>
                  </a:cubicBezTo>
                  <a:lnTo>
                    <a:pt x="960" y="2500"/>
                  </a:lnTo>
                  <a:lnTo>
                    <a:pt x="1753" y="2500"/>
                  </a:lnTo>
                  <a:lnTo>
                    <a:pt x="2080" y="2500"/>
                  </a:lnTo>
                  <a:cubicBezTo>
                    <a:pt x="2117" y="2500"/>
                    <a:pt x="2147" y="2470"/>
                    <a:pt x="2147" y="2433"/>
                  </a:cubicBezTo>
                  <a:cubicBezTo>
                    <a:pt x="2147" y="2396"/>
                    <a:pt x="2117" y="2366"/>
                    <a:pt x="2080" y="2366"/>
                  </a:cubicBezTo>
                  <a:lnTo>
                    <a:pt x="1801" y="2366"/>
                  </a:lnTo>
                  <a:lnTo>
                    <a:pt x="1686" y="2040"/>
                  </a:lnTo>
                  <a:lnTo>
                    <a:pt x="2508" y="2040"/>
                  </a:lnTo>
                  <a:cubicBezTo>
                    <a:pt x="2621" y="2040"/>
                    <a:pt x="2713" y="1948"/>
                    <a:pt x="2713" y="1834"/>
                  </a:cubicBezTo>
                  <a:lnTo>
                    <a:pt x="2713" y="1628"/>
                  </a:lnTo>
                  <a:lnTo>
                    <a:pt x="2713" y="211"/>
                  </a:lnTo>
                  <a:lnTo>
                    <a:pt x="2713" y="205"/>
                  </a:lnTo>
                  <a:cubicBezTo>
                    <a:pt x="2713" y="92"/>
                    <a:pt x="2621" y="0"/>
                    <a:pt x="2508" y="0"/>
                  </a:cubicBezTo>
                  <a:close/>
                  <a:moveTo>
                    <a:pt x="2580" y="1834"/>
                  </a:moveTo>
                  <a:cubicBezTo>
                    <a:pt x="2580" y="1874"/>
                    <a:pt x="2548" y="1906"/>
                    <a:pt x="2508" y="1906"/>
                  </a:cubicBezTo>
                  <a:lnTo>
                    <a:pt x="1592" y="1906"/>
                  </a:lnTo>
                  <a:lnTo>
                    <a:pt x="1122" y="1906"/>
                  </a:lnTo>
                  <a:lnTo>
                    <a:pt x="206" y="1906"/>
                  </a:lnTo>
                  <a:cubicBezTo>
                    <a:pt x="166" y="1906"/>
                    <a:pt x="133" y="1874"/>
                    <a:pt x="133" y="1834"/>
                  </a:cubicBezTo>
                  <a:lnTo>
                    <a:pt x="133" y="1695"/>
                  </a:lnTo>
                  <a:lnTo>
                    <a:pt x="2580" y="1695"/>
                  </a:lnTo>
                  <a:lnTo>
                    <a:pt x="2580" y="1834"/>
                  </a:lnTo>
                  <a:close/>
                  <a:moveTo>
                    <a:pt x="2521" y="1079"/>
                  </a:moveTo>
                  <a:lnTo>
                    <a:pt x="1624" y="1089"/>
                  </a:lnTo>
                  <a:cubicBezTo>
                    <a:pt x="1600" y="1090"/>
                    <a:pt x="1577" y="1077"/>
                    <a:pt x="1565" y="1056"/>
                  </a:cubicBezTo>
                  <a:lnTo>
                    <a:pt x="1526" y="985"/>
                  </a:lnTo>
                  <a:lnTo>
                    <a:pt x="1418" y="1328"/>
                  </a:lnTo>
                  <a:cubicBezTo>
                    <a:pt x="1409" y="1356"/>
                    <a:pt x="1383" y="1375"/>
                    <a:pt x="1354" y="1375"/>
                  </a:cubicBezTo>
                  <a:cubicBezTo>
                    <a:pt x="1353" y="1375"/>
                    <a:pt x="1351" y="1375"/>
                    <a:pt x="1349" y="1375"/>
                  </a:cubicBezTo>
                  <a:cubicBezTo>
                    <a:pt x="1319" y="1372"/>
                    <a:pt x="1293" y="1349"/>
                    <a:pt x="1289" y="1318"/>
                  </a:cubicBezTo>
                  <a:lnTo>
                    <a:pt x="1191" y="696"/>
                  </a:lnTo>
                  <a:lnTo>
                    <a:pt x="1123" y="1015"/>
                  </a:lnTo>
                  <a:cubicBezTo>
                    <a:pt x="1117" y="1046"/>
                    <a:pt x="1090" y="1068"/>
                    <a:pt x="1058" y="1068"/>
                  </a:cubicBezTo>
                  <a:lnTo>
                    <a:pt x="207" y="1068"/>
                  </a:lnTo>
                  <a:cubicBezTo>
                    <a:pt x="170" y="1068"/>
                    <a:pt x="140" y="1038"/>
                    <a:pt x="140" y="1001"/>
                  </a:cubicBezTo>
                  <a:cubicBezTo>
                    <a:pt x="140" y="964"/>
                    <a:pt x="170" y="934"/>
                    <a:pt x="207" y="934"/>
                  </a:cubicBezTo>
                  <a:lnTo>
                    <a:pt x="1004" y="934"/>
                  </a:lnTo>
                  <a:lnTo>
                    <a:pt x="1136" y="315"/>
                  </a:lnTo>
                  <a:cubicBezTo>
                    <a:pt x="1142" y="284"/>
                    <a:pt x="1169" y="262"/>
                    <a:pt x="1201" y="262"/>
                  </a:cubicBezTo>
                  <a:cubicBezTo>
                    <a:pt x="1201" y="262"/>
                    <a:pt x="1202" y="262"/>
                    <a:pt x="1203" y="262"/>
                  </a:cubicBezTo>
                  <a:cubicBezTo>
                    <a:pt x="1235" y="263"/>
                    <a:pt x="1262" y="287"/>
                    <a:pt x="1267" y="318"/>
                  </a:cubicBezTo>
                  <a:lnTo>
                    <a:pt x="1376" y="1016"/>
                  </a:lnTo>
                  <a:lnTo>
                    <a:pt x="1445" y="798"/>
                  </a:lnTo>
                  <a:cubicBezTo>
                    <a:pt x="1452" y="773"/>
                    <a:pt x="1475" y="755"/>
                    <a:pt x="1501" y="752"/>
                  </a:cubicBezTo>
                  <a:cubicBezTo>
                    <a:pt x="1528" y="749"/>
                    <a:pt x="1553" y="763"/>
                    <a:pt x="1566" y="786"/>
                  </a:cubicBezTo>
                  <a:lnTo>
                    <a:pt x="1662" y="956"/>
                  </a:lnTo>
                  <a:lnTo>
                    <a:pt x="2519" y="945"/>
                  </a:lnTo>
                  <a:lnTo>
                    <a:pt x="2520" y="945"/>
                  </a:lnTo>
                  <a:cubicBezTo>
                    <a:pt x="2557" y="945"/>
                    <a:pt x="2587" y="974"/>
                    <a:pt x="2587" y="1011"/>
                  </a:cubicBezTo>
                  <a:cubicBezTo>
                    <a:pt x="2587" y="1048"/>
                    <a:pt x="2558" y="1078"/>
                    <a:pt x="2521" y="1079"/>
                  </a:cubicBezTo>
                  <a:close/>
                </a:path>
              </a:pathLst>
            </a:custGeom>
            <a:solidFill>
              <a:schemeClr val="accent5">
                <a:lumMod val="40000"/>
                <a:lumOff val="60000"/>
              </a:schemeClr>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26" name="iṡliḑé"/>
            <p:cNvSpPr/>
            <p:nvPr/>
          </p:nvSpPr>
          <p:spPr bwMode="auto">
            <a:xfrm>
              <a:off x="6012482" y="1722806"/>
              <a:ext cx="6661150" cy="730250"/>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（1）学会尊重他人。</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（2）扩大社会交往面，结识更多的朋友。</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（3）需要向亲人、朋友和老师敞开心扉。</a:t>
              </a:r>
              <a:endParaRPr sz="1500" dirty="0">
                <a:latin typeface="Noto Sans S Chinese Light" panose="020B0300000000000000" pitchFamily="34" charset="-122"/>
                <a:ea typeface="Noto Sans S Chinese Light" panose="020B0300000000000000" pitchFamily="34" charset="-122"/>
              </a:endParaRPr>
            </a:p>
          </p:txBody>
        </p:sp>
        <p:grpSp>
          <p:nvGrpSpPr>
            <p:cNvPr id="4" name="ïṧľîḑe"/>
            <p:cNvGrpSpPr/>
            <p:nvPr/>
          </p:nvGrpSpPr>
          <p:grpSpPr>
            <a:xfrm>
              <a:off x="6012502" y="2542893"/>
              <a:ext cx="5507986" cy="2421198"/>
              <a:chOff x="6384912" y="2542893"/>
              <a:chExt cx="5135576" cy="2421198"/>
            </a:xfrm>
          </p:grpSpPr>
          <p:cxnSp>
            <p:nvCxnSpPr>
              <p:cNvPr id="17" name="直接连接符 16"/>
              <p:cNvCxnSpPr/>
              <p:nvPr/>
            </p:nvCxnSpPr>
            <p:spPr>
              <a:xfrm>
                <a:off x="6384912" y="2542893"/>
                <a:ext cx="5065712" cy="0"/>
              </a:xfrm>
              <a:prstGeom prst="line">
                <a:avLst/>
              </a:prstGeom>
              <a:ln w="12700" cap="rnd">
                <a:solidFill>
                  <a:schemeClr val="bg1">
                    <a:lumMod val="75000"/>
                  </a:schemeClr>
                </a:solidFill>
                <a:prstDash val="lgDash"/>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454776" y="3802565"/>
                <a:ext cx="5065712" cy="0"/>
              </a:xfrm>
              <a:prstGeom prst="line">
                <a:avLst/>
              </a:prstGeom>
              <a:ln w="12700" cap="rnd">
                <a:solidFill>
                  <a:schemeClr val="bg1">
                    <a:lumMod val="75000"/>
                  </a:schemeClr>
                </a:solidFill>
                <a:prstDash val="lgDash"/>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54776" y="4964091"/>
                <a:ext cx="5065712" cy="0"/>
              </a:xfrm>
              <a:prstGeom prst="line">
                <a:avLst/>
              </a:prstGeom>
              <a:ln w="12700" cap="rnd">
                <a:solidFill>
                  <a:schemeClr val="bg1">
                    <a:lumMod val="75000"/>
                  </a:schemeClr>
                </a:solidFill>
                <a:prstDash val="lgDash"/>
                <a:round/>
              </a:ln>
            </p:spPr>
            <p:style>
              <a:lnRef idx="1">
                <a:schemeClr val="accent1"/>
              </a:lnRef>
              <a:fillRef idx="0">
                <a:schemeClr val="accent1"/>
              </a:fillRef>
              <a:effectRef idx="0">
                <a:schemeClr val="accent1"/>
              </a:effectRef>
              <a:fontRef idx="minor">
                <a:schemeClr val="tx1"/>
              </a:fontRef>
            </p:style>
          </p:cxnSp>
        </p:grpSp>
      </p:grpSp>
      <p:sp>
        <p:nvSpPr>
          <p:cNvPr id="5" name="文本框 4"/>
          <p:cNvSpPr txBox="1">
            <a:spLocks noChangeArrowheads="1"/>
          </p:cNvSpPr>
          <p:nvPr>
            <p:custDataLst>
              <p:tags r:id="rId3"/>
            </p:custDataLst>
          </p:nvPr>
        </p:nvSpPr>
        <p:spPr bwMode="auto">
          <a:xfrm>
            <a:off x="4815205" y="1133475"/>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（一）构建自己的社会支持系统</a:t>
            </a:r>
            <a:endParaRPr lang="zh-CN" altLang="en-US" sz="2400" dirty="0">
              <a:solidFill>
                <a:schemeClr val="accent1">
                  <a:lumMod val="75000"/>
                </a:schemeClr>
              </a:solidFill>
              <a:latin typeface="+mn-lt"/>
              <a:ea typeface="+mn-ea"/>
              <a:cs typeface="+mn-ea"/>
              <a:sym typeface="+mn-lt"/>
            </a:endParaRPr>
          </a:p>
        </p:txBody>
      </p:sp>
      <p:sp>
        <p:nvSpPr>
          <p:cNvPr id="6" name="文本框 5"/>
          <p:cNvSpPr txBox="1">
            <a:spLocks noChangeArrowheads="1"/>
          </p:cNvSpPr>
          <p:nvPr>
            <p:custDataLst>
              <p:tags r:id="rId4"/>
            </p:custDataLst>
          </p:nvPr>
        </p:nvSpPr>
        <p:spPr bwMode="auto">
          <a:xfrm>
            <a:off x="4815205" y="2456180"/>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（二）觉知和调整自己的生理状态</a:t>
            </a:r>
            <a:endParaRPr lang="zh-CN" altLang="en-US" sz="2400" dirty="0">
              <a:solidFill>
                <a:schemeClr val="accent1">
                  <a:lumMod val="75000"/>
                </a:schemeClr>
              </a:solidFill>
              <a:latin typeface="+mn-lt"/>
              <a:ea typeface="+mn-ea"/>
              <a:cs typeface="+mn-ea"/>
              <a:sym typeface="+mn-lt"/>
            </a:endParaRPr>
          </a:p>
        </p:txBody>
      </p:sp>
      <p:sp>
        <p:nvSpPr>
          <p:cNvPr id="12" name="iṡliḑé"/>
          <p:cNvSpPr/>
          <p:nvPr>
            <p:custDataLst>
              <p:tags r:id="rId5"/>
            </p:custDataLst>
          </p:nvPr>
        </p:nvSpPr>
        <p:spPr bwMode="auto">
          <a:xfrm>
            <a:off x="4766271" y="2867712"/>
            <a:ext cx="6661150" cy="73025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（1）有意识地觉知自身的紧张、焦虑等情绪状态。</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（2）学会控制自己的不良生理指标。</a:t>
            </a:r>
            <a:endParaRPr sz="1500" dirty="0">
              <a:latin typeface="Noto Sans S Chinese Light" panose="020B0300000000000000" pitchFamily="34" charset="-122"/>
              <a:ea typeface="Noto Sans S Chinese Light" panose="020B0300000000000000" pitchFamily="34" charset="-122"/>
            </a:endParaRPr>
          </a:p>
        </p:txBody>
      </p:sp>
      <p:sp>
        <p:nvSpPr>
          <p:cNvPr id="13" name="文本框 12"/>
          <p:cNvSpPr txBox="1">
            <a:spLocks noChangeArrowheads="1"/>
          </p:cNvSpPr>
          <p:nvPr>
            <p:custDataLst>
              <p:tags r:id="rId6"/>
            </p:custDataLst>
          </p:nvPr>
        </p:nvSpPr>
        <p:spPr bwMode="auto">
          <a:xfrm>
            <a:off x="4815205" y="3646170"/>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（三）减轻和消除自己的心理负累</a:t>
            </a:r>
            <a:endParaRPr lang="zh-CN" altLang="en-US" sz="2400" dirty="0">
              <a:solidFill>
                <a:schemeClr val="accent1">
                  <a:lumMod val="75000"/>
                </a:schemeClr>
              </a:solidFill>
              <a:latin typeface="+mn-lt"/>
              <a:ea typeface="+mn-ea"/>
              <a:cs typeface="+mn-ea"/>
              <a:sym typeface="+mn-lt"/>
            </a:endParaRPr>
          </a:p>
        </p:txBody>
      </p:sp>
      <p:sp>
        <p:nvSpPr>
          <p:cNvPr id="14" name="文本框 13"/>
          <p:cNvSpPr txBox="1">
            <a:spLocks noChangeArrowheads="1"/>
          </p:cNvSpPr>
          <p:nvPr>
            <p:custDataLst>
              <p:tags r:id="rId7"/>
            </p:custDataLst>
          </p:nvPr>
        </p:nvSpPr>
        <p:spPr bwMode="auto">
          <a:xfrm>
            <a:off x="4890135" y="4836160"/>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（四）进行有效的时间管理</a:t>
            </a:r>
            <a:endParaRPr lang="zh-CN" altLang="en-US" sz="2400" dirty="0">
              <a:solidFill>
                <a:schemeClr val="accent1">
                  <a:lumMod val="75000"/>
                </a:schemeClr>
              </a:solidFill>
              <a:latin typeface="+mn-lt"/>
              <a:ea typeface="+mn-ea"/>
              <a:cs typeface="+mn-ea"/>
              <a:sym typeface="+mn-lt"/>
            </a:endParaRPr>
          </a:p>
        </p:txBody>
      </p:sp>
      <p:sp>
        <p:nvSpPr>
          <p:cNvPr id="15" name="iṡliḑé"/>
          <p:cNvSpPr/>
          <p:nvPr>
            <p:custDataLst>
              <p:tags r:id="rId8"/>
            </p:custDataLst>
          </p:nvPr>
        </p:nvSpPr>
        <p:spPr bwMode="auto">
          <a:xfrm>
            <a:off x="4815205" y="4133850"/>
            <a:ext cx="6661150" cy="57340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sz="1500" dirty="0">
                <a:latin typeface="Noto Sans S Chinese Light" panose="020B0300000000000000" pitchFamily="34" charset="-122"/>
                <a:ea typeface="Noto Sans S Chinese Light" panose="020B0300000000000000" pitchFamily="34" charset="-122"/>
              </a:rPr>
              <a:t>（</a:t>
            </a:r>
            <a:r>
              <a:rPr lang="en-US" altLang="zh-CN" sz="1500" dirty="0">
                <a:latin typeface="Noto Sans S Chinese Light" panose="020B0300000000000000" pitchFamily="34" charset="-122"/>
                <a:ea typeface="Noto Sans S Chinese Light" panose="020B0300000000000000" pitchFamily="34" charset="-122"/>
              </a:rPr>
              <a:t>1</a:t>
            </a:r>
            <a:r>
              <a:rPr lang="zh-CN" altLang="en-US" sz="1500"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理性辨析和积极归因。</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lang="zh-CN" sz="1500" dirty="0">
                <a:latin typeface="Noto Sans S Chinese Light" panose="020B0300000000000000" pitchFamily="34" charset="-122"/>
                <a:ea typeface="Noto Sans S Chinese Light" panose="020B0300000000000000" pitchFamily="34" charset="-122"/>
              </a:rPr>
              <a:t>（</a:t>
            </a:r>
            <a:r>
              <a:rPr lang="en-US" altLang="zh-CN" sz="1500" dirty="0">
                <a:latin typeface="Noto Sans S Chinese Light" panose="020B0300000000000000" pitchFamily="34" charset="-122"/>
                <a:ea typeface="Noto Sans S Chinese Light" panose="020B0300000000000000" pitchFamily="34" charset="-122"/>
              </a:rPr>
              <a:t>2</a:t>
            </a:r>
            <a:r>
              <a:rPr lang="zh-CN" sz="1500"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学会并经常进行放松训练。</a:t>
            </a:r>
            <a:endParaRPr sz="1500" dirty="0">
              <a:latin typeface="Noto Sans S Chinese Light" panose="020B0300000000000000" pitchFamily="34" charset="-122"/>
              <a:ea typeface="Noto Sans S Chinese Light" panose="020B0300000000000000" pitchFamily="34" charset="-122"/>
            </a:endParaRPr>
          </a:p>
        </p:txBody>
      </p:sp>
      <p:sp>
        <p:nvSpPr>
          <p:cNvPr id="22" name="文本框 21"/>
          <p:cNvSpPr txBox="1"/>
          <p:nvPr/>
        </p:nvSpPr>
        <p:spPr>
          <a:xfrm>
            <a:off x="4815205" y="5344795"/>
            <a:ext cx="6661785" cy="783590"/>
          </a:xfrm>
          <a:prstGeom prst="rect">
            <a:avLst/>
          </a:prstGeom>
          <a:solidFill>
            <a:schemeClr val="bg1">
              <a:lumMod val="95000"/>
            </a:schemeClr>
          </a:solidFill>
        </p:spPr>
        <p:txBody>
          <a:bodyPr wrap="square" rtlCol="0" anchor="t">
            <a:spAutoFit/>
          </a:bodyPr>
          <a:p>
            <a:pPr algn="l">
              <a:buClrTx/>
              <a:buSzTx/>
              <a:buNone/>
            </a:pPr>
            <a:r>
              <a:rPr sz="1500" dirty="0">
                <a:latin typeface="Noto Sans S Chinese Light" panose="020B0300000000000000" pitchFamily="34" charset="-122"/>
                <a:ea typeface="Noto Sans S Chinese Light" panose="020B0300000000000000" pitchFamily="34" charset="-122"/>
              </a:rPr>
              <a:t>（1）ABC 时间管理法。</a:t>
            </a:r>
            <a:endParaRPr sz="1500" dirty="0">
              <a:latin typeface="Noto Sans S Chinese Light" panose="020B0300000000000000" pitchFamily="34" charset="-122"/>
              <a:ea typeface="Noto Sans S Chinese Light" panose="020B0300000000000000" pitchFamily="34" charset="-122"/>
            </a:endParaRPr>
          </a:p>
          <a:p>
            <a:pPr algn="l">
              <a:buClrTx/>
              <a:buSzTx/>
              <a:buNone/>
            </a:pPr>
            <a:r>
              <a:rPr sz="1500" dirty="0">
                <a:latin typeface="Noto Sans S Chinese Light" panose="020B0300000000000000" pitchFamily="34" charset="-122"/>
                <a:ea typeface="Noto Sans S Chinese Light" panose="020B0300000000000000" pitchFamily="34" charset="-122"/>
              </a:rPr>
              <a:t>（2）四象限时间管理法。</a:t>
            </a:r>
            <a:endParaRPr sz="1500" dirty="0">
              <a:latin typeface="Noto Sans S Chinese Light" panose="020B0300000000000000" pitchFamily="34" charset="-122"/>
              <a:ea typeface="Noto Sans S Chinese Light" panose="020B0300000000000000" pitchFamily="34" charset="-122"/>
            </a:endParaRPr>
          </a:p>
          <a:p>
            <a:pPr algn="l">
              <a:buClrTx/>
              <a:buSzTx/>
              <a:buNone/>
            </a:pPr>
            <a:r>
              <a:rPr sz="1500" dirty="0">
                <a:latin typeface="Noto Sans S Chinese Light" panose="020B0300000000000000" pitchFamily="34" charset="-122"/>
                <a:ea typeface="Noto Sans S Chinese Light" panose="020B0300000000000000" pitchFamily="34" charset="-122"/>
              </a:rPr>
              <a:t>（3）记录统计法。</a:t>
            </a:r>
            <a:endParaRPr sz="1500" dirty="0">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09</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百折不摧　从容自若</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大学生挫折应对与 压力管理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2421890"/>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一、什么是挫折</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人生不如意事十之八九：挫折概述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338963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二、挫折产生的原因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35737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三、挫折的性质及其转化</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361430" y="532511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四、大学生常见的挫折与反应</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一、什么是挫折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7303" y="1472243"/>
              <a:ext cx="4008150" cy="3711899"/>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a:t>
              </a:r>
              <a:r>
                <a:rPr lang="zh-CN" altLang="en-US" sz="1600"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挫折</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就是人们通常所说的“碰钉子”，是指个体的动机行为受到阻碍而产生的紧张状态与情绪反应。</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个体在实现目标的过程中，动机行为会有不同的结果：</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①无须特别努力即可达到目标，需要很容易被满足。</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②遇到了干扰和障碍，但是经过努力或者采取某种方法仍可达到目标。</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③遇到干扰和障碍，不能达到目标，需要不能被满足，而产生种种不安、焦虑情绪。</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在心理学上，把个人遇到的第三种情况称之为挫折。它是一种消极的心理状态。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262554" y="16046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二、挫折产生的原因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10" name="Group 23"/>
          <p:cNvGrpSpPr/>
          <p:nvPr>
            <p:custDataLst>
              <p:tags r:id="rId1"/>
            </p:custDataLst>
          </p:nvPr>
        </p:nvGrpSpPr>
        <p:grpSpPr>
          <a:xfrm rot="0">
            <a:off x="1386205" y="1652270"/>
            <a:ext cx="462915" cy="462915"/>
            <a:chOff x="8876381" y="3510900"/>
            <a:chExt cx="720966" cy="720966"/>
          </a:xfrm>
        </p:grpSpPr>
        <p:sp>
          <p:nvSpPr>
            <p:cNvPr id="11" name="Rounded Rectangle 24"/>
            <p:cNvSpPr/>
            <p:nvPr>
              <p:custDataLst>
                <p:tags r:id="rId2"/>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2" name="Freeform 28"/>
            <p:cNvSpPr/>
            <p:nvPr>
              <p:custDataLst>
                <p:tags r:id="rId3"/>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3" name="Freeform 30"/>
            <p:cNvSpPr/>
            <p:nvPr>
              <p:custDataLst>
                <p:tags r:id="rId4"/>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4" name="Group 27"/>
          <p:cNvGrpSpPr/>
          <p:nvPr>
            <p:custDataLst>
              <p:tags r:id="rId5"/>
            </p:custDataLst>
          </p:nvPr>
        </p:nvGrpSpPr>
        <p:grpSpPr>
          <a:xfrm rot="0">
            <a:off x="1386205" y="3288030"/>
            <a:ext cx="462915" cy="462915"/>
            <a:chOff x="8876381" y="3510900"/>
            <a:chExt cx="720966" cy="720966"/>
          </a:xfrm>
        </p:grpSpPr>
        <p:sp>
          <p:nvSpPr>
            <p:cNvPr id="15" name="Rounded Rectangle 28"/>
            <p:cNvSpPr/>
            <p:nvPr>
              <p:custDataLst>
                <p:tags r:id="rId6"/>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6" name="Freeform 28"/>
            <p:cNvSpPr/>
            <p:nvPr>
              <p:custDataLst>
                <p:tags r:id="rId7"/>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7" name="Freeform 30"/>
            <p:cNvSpPr/>
            <p:nvPr>
              <p:custDataLst>
                <p:tags r:id="rId8"/>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8" name="Group 31"/>
          <p:cNvGrpSpPr/>
          <p:nvPr>
            <p:custDataLst>
              <p:tags r:id="rId9"/>
            </p:custDataLst>
          </p:nvPr>
        </p:nvGrpSpPr>
        <p:grpSpPr>
          <a:xfrm rot="0">
            <a:off x="1376680" y="4923790"/>
            <a:ext cx="462915" cy="462915"/>
            <a:chOff x="8876381" y="3510900"/>
            <a:chExt cx="720966" cy="720966"/>
          </a:xfrm>
        </p:grpSpPr>
        <p:sp>
          <p:nvSpPr>
            <p:cNvPr id="19" name="Rounded Rectangle 32"/>
            <p:cNvSpPr/>
            <p:nvPr>
              <p:custDataLst>
                <p:tags r:id="rId10"/>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20" name="Freeform 28"/>
            <p:cNvSpPr/>
            <p:nvPr>
              <p:custDataLst>
                <p:tags r:id="rId11"/>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21" name="Freeform 34"/>
            <p:cNvSpPr/>
            <p:nvPr>
              <p:custDataLst>
                <p:tags r:id="rId12"/>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sp>
        <p:nvSpPr>
          <p:cNvPr id="3" name="文本框 2"/>
          <p:cNvSpPr txBox="1"/>
          <p:nvPr>
            <p:custDataLst>
              <p:tags r:id="rId13"/>
            </p:custDataLst>
          </p:nvPr>
        </p:nvSpPr>
        <p:spPr>
          <a:xfrm>
            <a:off x="1841500" y="1693545"/>
            <a:ext cx="1478280" cy="368300"/>
          </a:xfrm>
          <a:prstGeom prst="rect">
            <a:avLst/>
          </a:prstGeom>
          <a:noFill/>
        </p:spPr>
        <p:txBody>
          <a:bodyPr wrap="square" rtlCol="0" anchor="t">
            <a:spAutoFit/>
          </a:bodyPr>
          <a:p>
            <a:r>
              <a:rPr lang="zh-CN"/>
              <a:t>客观因素</a:t>
            </a:r>
            <a:endParaRPr lang="zh-CN"/>
          </a:p>
        </p:txBody>
      </p:sp>
      <p:sp>
        <p:nvSpPr>
          <p:cNvPr id="8" name="文本框 7"/>
          <p:cNvSpPr txBox="1"/>
          <p:nvPr>
            <p:custDataLst>
              <p:tags r:id="rId14"/>
            </p:custDataLst>
          </p:nvPr>
        </p:nvSpPr>
        <p:spPr>
          <a:xfrm>
            <a:off x="1822450" y="3335020"/>
            <a:ext cx="1701800" cy="368300"/>
          </a:xfrm>
          <a:prstGeom prst="rect">
            <a:avLst/>
          </a:prstGeom>
          <a:noFill/>
        </p:spPr>
        <p:txBody>
          <a:bodyPr wrap="square" rtlCol="0" anchor="t">
            <a:spAutoFit/>
          </a:bodyPr>
          <a:p>
            <a:r>
              <a:rPr lang="zh-CN"/>
              <a:t>个人因素</a:t>
            </a:r>
            <a:endParaRPr lang="zh-CN"/>
          </a:p>
        </p:txBody>
      </p:sp>
      <p:sp>
        <p:nvSpPr>
          <p:cNvPr id="9" name="文本框 8"/>
          <p:cNvSpPr txBox="1"/>
          <p:nvPr>
            <p:custDataLst>
              <p:tags r:id="rId15"/>
            </p:custDataLst>
          </p:nvPr>
        </p:nvSpPr>
        <p:spPr>
          <a:xfrm>
            <a:off x="1867535" y="4951095"/>
            <a:ext cx="1522730" cy="368300"/>
          </a:xfrm>
          <a:prstGeom prst="rect">
            <a:avLst/>
          </a:prstGeom>
          <a:noFill/>
        </p:spPr>
        <p:txBody>
          <a:bodyPr wrap="square" rtlCol="0" anchor="t">
            <a:spAutoFit/>
          </a:bodyPr>
          <a:p>
            <a:r>
              <a:rPr lang="zh-CN"/>
              <a:t>动机冲突</a:t>
            </a:r>
            <a:endParaRPr lang="zh-CN"/>
          </a:p>
        </p:txBody>
      </p:sp>
      <p:sp>
        <p:nvSpPr>
          <p:cNvPr id="32" name="iṡliḑé"/>
          <p:cNvSpPr/>
          <p:nvPr>
            <p:custDataLst>
              <p:tags r:id="rId16"/>
            </p:custDataLst>
          </p:nvPr>
        </p:nvSpPr>
        <p:spPr bwMode="auto">
          <a:xfrm>
            <a:off x="3316605" y="1522095"/>
            <a:ext cx="7366000" cy="96583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b="1" dirty="0">
                <a:latin typeface="Noto Sans S Chinese Light" panose="020B0300000000000000" pitchFamily="34" charset="-122"/>
                <a:ea typeface="Noto Sans S Chinese Light" panose="020B0300000000000000" pitchFamily="34" charset="-122"/>
              </a:rPr>
              <a:t>自然因素</a:t>
            </a:r>
            <a:r>
              <a:rPr lang="zh-CN" sz="1500" b="1"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个人不能预料和控制的天灾人祸、时空限制、意外事件等，如地震、洪水、交通事故、疾病、死亡等。</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b="1" dirty="0">
                <a:latin typeface="Noto Sans S Chinese Light" panose="020B0300000000000000" pitchFamily="34" charset="-122"/>
                <a:ea typeface="Noto Sans S Chinese Light" panose="020B0300000000000000" pitchFamily="34" charset="-122"/>
              </a:rPr>
              <a:t>社会因素</a:t>
            </a:r>
            <a:r>
              <a:rPr lang="zh-CN" sz="1500" b="1"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个人在社会生活中受到的各种人为因素的限制与阻碍，包括政治制度、经济条件、人际关系、宗教信仰、传统观念、风俗习惯、战争动乱等方面。</a:t>
            </a:r>
            <a:endParaRPr sz="1500" dirty="0">
              <a:latin typeface="Noto Sans S Chinese Light" panose="020B0300000000000000" pitchFamily="34" charset="-122"/>
              <a:ea typeface="Noto Sans S Chinese Light" panose="020B0300000000000000" pitchFamily="34" charset="-122"/>
            </a:endParaRPr>
          </a:p>
        </p:txBody>
      </p:sp>
      <p:sp>
        <p:nvSpPr>
          <p:cNvPr id="34" name="iṡliḑé"/>
          <p:cNvSpPr/>
          <p:nvPr>
            <p:custDataLst>
              <p:tags r:id="rId17"/>
            </p:custDataLst>
          </p:nvPr>
        </p:nvSpPr>
        <p:spPr bwMode="auto">
          <a:xfrm>
            <a:off x="3319780" y="2917825"/>
            <a:ext cx="7362825" cy="123126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构成挫折的个人因素是指由于个人在生理、心理以及知识、能力等方面的阻碍和限</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制，使人的需要和目标不能满足和实现而产生挫折，包括自身生理条件、心理水平。如个人身高、体形、容貌、知识结构、健康状况、表达能力、自我期望、经济条件等都可能是挫折源。有些大学生自视较高，有强烈的自尊心，争强好胜和追求完美的心理较强，所以大学生的挫折很多都来自个人自身因素。</a:t>
            </a:r>
            <a:endParaRPr sz="1500" dirty="0">
              <a:latin typeface="Noto Sans S Chinese Light" panose="020B0300000000000000" pitchFamily="34" charset="-122"/>
              <a:ea typeface="Noto Sans S Chinese Light" panose="020B0300000000000000" pitchFamily="34" charset="-122"/>
            </a:endParaRPr>
          </a:p>
        </p:txBody>
      </p:sp>
      <p:sp>
        <p:nvSpPr>
          <p:cNvPr id="35" name="iṡliḑé"/>
          <p:cNvSpPr/>
          <p:nvPr>
            <p:custDataLst>
              <p:tags r:id="rId18"/>
            </p:custDataLst>
          </p:nvPr>
        </p:nvSpPr>
        <p:spPr bwMode="auto">
          <a:xfrm>
            <a:off x="3319780" y="4578985"/>
            <a:ext cx="7297420" cy="1201420"/>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在现实生活中，人们的需要是多种多样的，常常会因多种需要而产生多个动机，并指向多个目标。当这些并存的动机相互排斥，或者由于种种条件的限制不可能全部实现而必须有所选择时，就形成了动机冲突。动机冲突常常会造成动机部分或全部不能得到满足，同时也就使动机所指向的目标受到阻碍，产生挫折感。其表现形式主要有双趋式冲突、双避式冲突、趋避式冲突和双重趋避式冲突。</a:t>
            </a:r>
            <a:endParaRPr sz="1500" dirty="0">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三、挫折的性质及其转化</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105215" y="1615697"/>
              <a:ext cx="6710690" cy="3711899"/>
            </a:xfrm>
            <a:prstGeom prst="rect">
              <a:avLst/>
            </a:prstGeom>
          </p:spPr>
          <p:txBody>
            <a:bodyPr wrap="square">
              <a:spAutoFit/>
            </a:bodyPr>
            <a:p>
              <a:pPr marL="285750" lvl="0" indent="-285750" algn="just">
                <a:lnSpc>
                  <a:spcPct val="150000"/>
                </a:lnSpc>
                <a:spcBef>
                  <a:spcPts val="0"/>
                </a:spcBef>
                <a:spcAft>
                  <a:spcPts val="0"/>
                </a:spcAft>
                <a:buFont typeface="Wingdings" panose="05000000000000000000" charset="0"/>
                <a:buChar char="u"/>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挫折具有</a:t>
              </a: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必然性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和</a:t>
              </a:r>
              <a:r>
                <a:rPr lang="zh-CN" altLang="en-US" sz="1600"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普遍性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marL="285750" lvl="0" indent="-285750" algn="just">
                <a:lnSpc>
                  <a:spcPct val="150000"/>
                </a:lnSpc>
                <a:spcBef>
                  <a:spcPts val="0"/>
                </a:spcBef>
                <a:spcAft>
                  <a:spcPts val="0"/>
                </a:spcAft>
                <a:buFont typeface="Wingdings" panose="05000000000000000000" charset="0"/>
                <a:buChar char="u"/>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挫折还具有</a:t>
              </a:r>
              <a:r>
                <a:rPr lang="zh-CN" altLang="en-US" sz="1600"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两面性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一方面，挫折具有消极性，使人失望、痛苦、沮丧，或引起人粗暴的消极对抗行为，甚至导致其产生攻击侵犯行为或失去对生活的追求，给自己和他人造成严重损失；</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另一方面，挫折又具有积极性，给人以教益，使人认识错误，接受教训，磨炼意志。挫折使人更加成熟、坚强，在逆境中奋起，从而获得进一步的发展。</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marL="285750" lvl="0" indent="-285750" algn="just">
                <a:lnSpc>
                  <a:spcPct val="150000"/>
                </a:lnSpc>
                <a:spcBef>
                  <a:spcPts val="0"/>
                </a:spcBef>
                <a:spcAft>
                  <a:spcPts val="0"/>
                </a:spcAft>
                <a:buFont typeface="Wingdings" panose="05000000000000000000" charset="0"/>
                <a:buChar char="u"/>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挫折的消极性和积极性都是相对的，也是可以转化的。</a:t>
              </a:r>
              <a:r>
                <a:rPr lang="zh-CN" altLang="en-US" sz="1600"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挫折的转化</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是指当人们遇到挫折时，以积极的态度面对挫折，将挫折变为动力，以顽强的毅力继续奋斗，或重新调整目标，从而使需要或动机获得新的满足的心理过程和实践过程，即减少挫折的消极因素，积极寻找挫折积极的一面，促使挫折产生的消极因素向积极方面转化。</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437.0249606299212,&quot;left&quot;:124.35,&quot;top&quot;:119.47503937007873,&quot;width&quot;:813.45}"/>
</p:tagLst>
</file>

<file path=ppt/tags/tag101.xml><?xml version="1.0" encoding="utf-8"?>
<p:tagLst xmlns:p="http://schemas.openxmlformats.org/presentationml/2006/main">
  <p:tag name="KSO_WM_DIAGRAM_VIRTUALLY_FRAME" val="{&quot;height&quot;:437.0249606299212,&quot;left&quot;:124.35,&quot;top&quot;:119.47503937007873,&quot;width&quot;:813.45}"/>
</p:tagLst>
</file>

<file path=ppt/tags/tag102.xml><?xml version="1.0" encoding="utf-8"?>
<p:tagLst xmlns:p="http://schemas.openxmlformats.org/presentationml/2006/main">
  <p:tag name="KSO_WM_DIAGRAM_VIRTUALLY_FRAME" val="{&quot;height&quot;:437.0249606299212,&quot;left&quot;:124.35,&quot;top&quot;:119.47503937007873,&quot;width&quot;:813.45}"/>
</p:tagLst>
</file>

<file path=ppt/tags/tag103.xml><?xml version="1.0" encoding="utf-8"?>
<p:tagLst xmlns:p="http://schemas.openxmlformats.org/presentationml/2006/main">
  <p:tag name="KSO_WM_DIAGRAM_VIRTUALLY_FRAME" val="{&quot;height&quot;:437.0249606299212,&quot;left&quot;:124.35,&quot;top&quot;:119.47503937007873,&quot;width&quot;:813.45}"/>
</p:tagLst>
</file>

<file path=ppt/tags/tag104.xml><?xml version="1.0" encoding="utf-8"?>
<p:tagLst xmlns:p="http://schemas.openxmlformats.org/presentationml/2006/main">
  <p:tag name="KSO_WM_DIAGRAM_VIRTUALLY_FRAME" val="{&quot;height&quot;:437.0249606299212,&quot;left&quot;:124.35,&quot;top&quot;:119.47503937007873,&quot;width&quot;:813.45}"/>
</p:tagLst>
</file>

<file path=ppt/tags/tag105.xml><?xml version="1.0" encoding="utf-8"?>
<p:tagLst xmlns:p="http://schemas.openxmlformats.org/presentationml/2006/main">
  <p:tag name="KSO_WM_DIAGRAM_VIRTUALLY_FRAME" val="{&quot;height&quot;:437.0249606299212,&quot;left&quot;:124.35,&quot;top&quot;:119.47503937007873,&quot;width&quot;:813.45}"/>
</p:tagLst>
</file>

<file path=ppt/tags/tag106.xml><?xml version="1.0" encoding="utf-8"?>
<p:tagLst xmlns:p="http://schemas.openxmlformats.org/presentationml/2006/main">
  <p:tag name="KSO_WM_DIAGRAM_VIRTUALLY_FRAME" val="{&quot;height&quot;:437.0249606299212,&quot;left&quot;:124.35,&quot;top&quot;:119.47503937007873,&quot;width&quot;:813.45}"/>
</p:tagLst>
</file>

<file path=ppt/tags/tag107.xml><?xml version="1.0" encoding="utf-8"?>
<p:tagLst xmlns:p="http://schemas.openxmlformats.org/presentationml/2006/main">
  <p:tag name="KSO_WM_DIAGRAM_VIRTUALLY_FRAME" val="{&quot;height&quot;:437.0249606299212,&quot;left&quot;:124.35,&quot;top&quot;:119.47503937007873,&quot;width&quot;:813.45}"/>
</p:tagLst>
</file>

<file path=ppt/tags/tag108.xml><?xml version="1.0" encoding="utf-8"?>
<p:tagLst xmlns:p="http://schemas.openxmlformats.org/presentationml/2006/main">
  <p:tag name="KSO_WM_DIAGRAM_VIRTUALLY_FRAME" val="{&quot;height&quot;:437.0249606299212,&quot;left&quot;:124.35,&quot;top&quot;:119.47503937007873,&quot;width&quot;:813.45}"/>
</p:tagLst>
</file>

<file path=ppt/tags/tag109.xml><?xml version="1.0" encoding="utf-8"?>
<p:tagLst xmlns:p="http://schemas.openxmlformats.org/presentationml/2006/main">
  <p:tag name="KSO_WM_DIAGRAM_VIRTUALLY_FRAME" val="{&quot;height&quot;:437.0249606299212,&quot;left&quot;:124.35,&quot;top&quot;:119.47503937007873,&quot;width&quot;:813.45}"/>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437.0249606299212,&quot;left&quot;:124.35,&quot;top&quot;:119.47503937007873,&quot;width&quot;:813.45}"/>
</p:tagLst>
</file>

<file path=ppt/tags/tag111.xml><?xml version="1.0" encoding="utf-8"?>
<p:tagLst xmlns:p="http://schemas.openxmlformats.org/presentationml/2006/main">
  <p:tag name="KSO_WM_DIAGRAM_VIRTUALLY_FRAME" val="{&quot;height&quot;:437.0249606299212,&quot;left&quot;:124.35,&quot;top&quot;:119.47503937007873,&quot;width&quot;:813.45}"/>
</p:tagLst>
</file>

<file path=ppt/tags/tag112.xml><?xml version="1.0" encoding="utf-8"?>
<p:tagLst xmlns:p="http://schemas.openxmlformats.org/presentationml/2006/main">
  <p:tag name="KSO_WM_DIAGRAM_VIRTUALLY_FRAME" val="{&quot;height&quot;:437.0249606299212,&quot;left&quot;:124.35,&quot;top&quot;:119.47503937007873,&quot;width&quot;:813.45}"/>
</p:tagLst>
</file>

<file path=ppt/tags/tag113.xml><?xml version="1.0" encoding="utf-8"?>
<p:tagLst xmlns:p="http://schemas.openxmlformats.org/presentationml/2006/main">
  <p:tag name="KSO_WM_BEAUTIFY_FLAG" val=""/>
  <p:tag name="KSO_WM_DIAGRAM_VIRTUALLY_FRAME" val="{&quot;height&quot;:437.0249606299212,&quot;left&quot;:124.35,&quot;top&quot;:119.47503937007873,&quot;width&quot;:813.45}"/>
</p:tagLst>
</file>

<file path=ppt/tags/tag114.xml><?xml version="1.0" encoding="utf-8"?>
<p:tagLst xmlns:p="http://schemas.openxmlformats.org/presentationml/2006/main">
  <p:tag name="KSO_WM_BEAUTIFY_FLAG" val=""/>
  <p:tag name="KSO_WM_DIAGRAM_VIRTUALLY_FRAME" val="{&quot;height&quot;:437.0249606299212,&quot;left&quot;:124.35,&quot;top&quot;:119.47503937007873,&quot;width&quot;:813.45}"/>
</p:tagLst>
</file>

<file path=ppt/tags/tag115.xml><?xml version="1.0" encoding="utf-8"?>
<p:tagLst xmlns:p="http://schemas.openxmlformats.org/presentationml/2006/main">
  <p:tag name="KSO_WM_DIAGRAM_VIRTUALLY_FRAME" val="{&quot;height&quot;:421.1,&quot;left&quot;:220.5,&quot;top&quot;:39.55,&quot;width&quot;:683.15}"/>
</p:tagLst>
</file>

<file path=ppt/tags/tag116.xml><?xml version="1.0" encoding="utf-8"?>
<p:tagLst xmlns:p="http://schemas.openxmlformats.org/presentationml/2006/main">
  <p:tag name="ISLIDE.DIAGRAM" val="223852"/>
</p:tagLst>
</file>

<file path=ppt/tags/tag117.xml><?xml version="1.0" encoding="utf-8"?>
<p:tagLst xmlns:p="http://schemas.openxmlformats.org/presentationml/2006/main">
  <p:tag name="KSO_WM_DIAGRAM_VIRTUALLY_FRAME" val="{&quot;height&quot;:371.4,&quot;left&quot;:86.24692913385827,&quot;top&quot;:89.25,&quot;width&quot;:817.4030708661418}"/>
</p:tagLst>
</file>

<file path=ppt/tags/tag118.xml><?xml version="1.0" encoding="utf-8"?>
<p:tagLst xmlns:p="http://schemas.openxmlformats.org/presentationml/2006/main">
  <p:tag name="KSO_WM_DIAGRAM_VIRTUALLY_FRAME" val="{&quot;height&quot;:371.4,&quot;left&quot;:86.24692913385827,&quot;top&quot;:89.25,&quot;width&quot;:817.4030708661418}"/>
</p:tagLst>
</file>

<file path=ppt/tags/tag119.xml><?xml version="1.0" encoding="utf-8"?>
<p:tagLst xmlns:p="http://schemas.openxmlformats.org/presentationml/2006/main">
  <p:tag name="KSO_WM_DIAGRAM_VIRTUALLY_FRAME" val="{&quot;height&quot;:371.4,&quot;left&quot;:86.24692913385827,&quot;top&quot;:89.25,&quot;width&quot;:817.4030708661418}"/>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71.4,&quot;left&quot;:86.24692913385827,&quot;top&quot;:89.25,&quot;width&quot;:817.4030708661418}"/>
</p:tagLst>
</file>

<file path=ppt/tags/tag121.xml><?xml version="1.0" encoding="utf-8"?>
<p:tagLst xmlns:p="http://schemas.openxmlformats.org/presentationml/2006/main">
  <p:tag name="KSO_WM_DIAGRAM_VIRTUALLY_FRAME" val="{&quot;height&quot;:371.4,&quot;left&quot;:86.24692913385827,&quot;top&quot;:89.25,&quot;width&quot;:817.4030708661418}"/>
</p:tagLst>
</file>

<file path=ppt/tags/tag122.xml><?xml version="1.0" encoding="utf-8"?>
<p:tagLst xmlns:p="http://schemas.openxmlformats.org/presentationml/2006/main">
  <p:tag name="KSO_WM_DIAGRAM_VIRTUALLY_FRAME" val="{&quot;height&quot;:371.4,&quot;left&quot;:86.24692913385827,&quot;top&quot;:89.25,&quot;width&quot;:817.4030708661418}"/>
</p:tagLst>
</file>

<file path=ppt/tags/tag123.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348.4,&quot;left&quot;:108.4,&quot;top&quot;:111.55,&quot;width&quot;:780.15}"/>
</p:tagLst>
</file>

<file path=ppt/tags/tag27.xml><?xml version="1.0" encoding="utf-8"?>
<p:tagLst xmlns:p="http://schemas.openxmlformats.org/presentationml/2006/main">
  <p:tag name="KSO_WM_DIAGRAM_VIRTUALLY_FRAME" val="{&quot;height&quot;:348.4,&quot;left&quot;:108.4,&quot;top&quot;:111.55,&quot;width&quot;:780.15}"/>
</p:tagLst>
</file>

<file path=ppt/tags/tag28.xml><?xml version="1.0" encoding="utf-8"?>
<p:tagLst xmlns:p="http://schemas.openxmlformats.org/presentationml/2006/main">
  <p:tag name="KSO_WM_DIAGRAM_VIRTUALLY_FRAME" val="{&quot;height&quot;:348.4,&quot;left&quot;:108.4,&quot;top&quot;:111.55,&quot;width&quot;:780.15}"/>
</p:tagLst>
</file>

<file path=ppt/tags/tag29.xml><?xml version="1.0" encoding="utf-8"?>
<p:tagLst xmlns:p="http://schemas.openxmlformats.org/presentationml/2006/main">
  <p:tag name="KSO_WM_DIAGRAM_VIRTUALLY_FRAME" val="{&quot;height&quot;:348.4,&quot;left&quot;:108.4,&quot;top&quot;:111.55,&quot;width&quot;:780.1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348.4,&quot;left&quot;:108.4,&quot;top&quot;:111.55,&quot;width&quot;:780.15}"/>
</p:tagLst>
</file>

<file path=ppt/tags/tag31.xml><?xml version="1.0" encoding="utf-8"?>
<p:tagLst xmlns:p="http://schemas.openxmlformats.org/presentationml/2006/main">
  <p:tag name="KSO_WM_DIAGRAM_VIRTUALLY_FRAME" val="{&quot;height&quot;:348.4,&quot;left&quot;:108.4,&quot;top&quot;:111.55,&quot;width&quot;:780.15}"/>
</p:tagLst>
</file>

<file path=ppt/tags/tag32.xml><?xml version="1.0" encoding="utf-8"?>
<p:tagLst xmlns:p="http://schemas.openxmlformats.org/presentationml/2006/main">
  <p:tag name="KSO_WM_DIAGRAM_VIRTUALLY_FRAME" val="{&quot;height&quot;:348.4,&quot;left&quot;:108.4,&quot;top&quot;:111.55,&quot;width&quot;:780.15}"/>
</p:tagLst>
</file>

<file path=ppt/tags/tag33.xml><?xml version="1.0" encoding="utf-8"?>
<p:tagLst xmlns:p="http://schemas.openxmlformats.org/presentationml/2006/main">
  <p:tag name="KSO_WM_DIAGRAM_VIRTUALLY_FRAME" val="{&quot;height&quot;:348.4,&quot;left&quot;:108.4,&quot;top&quot;:111.55,&quot;width&quot;:780.15}"/>
</p:tagLst>
</file>

<file path=ppt/tags/tag34.xml><?xml version="1.0" encoding="utf-8"?>
<p:tagLst xmlns:p="http://schemas.openxmlformats.org/presentationml/2006/main">
  <p:tag name="KSO_WM_DIAGRAM_VIRTUALLY_FRAME" val="{&quot;height&quot;:348.4,&quot;left&quot;:108.4,&quot;top&quot;:111.55,&quot;width&quot;:780.15}"/>
</p:tagLst>
</file>

<file path=ppt/tags/tag35.xml><?xml version="1.0" encoding="utf-8"?>
<p:tagLst xmlns:p="http://schemas.openxmlformats.org/presentationml/2006/main">
  <p:tag name="KSO_WM_DIAGRAM_VIRTUALLY_FRAME" val="{&quot;height&quot;:348.4,&quot;left&quot;:108.4,&quot;top&quot;:111.55,&quot;width&quot;:780.15}"/>
</p:tagLst>
</file>

<file path=ppt/tags/tag36.xml><?xml version="1.0" encoding="utf-8"?>
<p:tagLst xmlns:p="http://schemas.openxmlformats.org/presentationml/2006/main">
  <p:tag name="KSO_WM_DIAGRAM_VIRTUALLY_FRAME" val="{&quot;height&quot;:348.4,&quot;left&quot;:108.4,&quot;top&quot;:111.55,&quot;width&quot;:780.15}"/>
</p:tagLst>
</file>

<file path=ppt/tags/tag37.xml><?xml version="1.0" encoding="utf-8"?>
<p:tagLst xmlns:p="http://schemas.openxmlformats.org/presentationml/2006/main">
  <p:tag name="KSO_WM_DIAGRAM_VIRTUALLY_FRAME" val="{&quot;height&quot;:348.4,&quot;left&quot;:108.4,&quot;top&quot;:111.55,&quot;width&quot;:780.15}"/>
</p:tagLst>
</file>

<file path=ppt/tags/tag38.xml><?xml version="1.0" encoding="utf-8"?>
<p:tagLst xmlns:p="http://schemas.openxmlformats.org/presentationml/2006/main">
  <p:tag name="KSO_WM_DIAGRAM_VIRTUALLY_FRAME" val="{&quot;height&quot;:348.4,&quot;left&quot;:108.4,&quot;top&quot;:111.55,&quot;width&quot;:780.15}"/>
</p:tagLst>
</file>

<file path=ppt/tags/tag39.xml><?xml version="1.0" encoding="utf-8"?>
<p:tagLst xmlns:p="http://schemas.openxmlformats.org/presentationml/2006/main">
  <p:tag name="KSO_WM_DIAGRAM_VIRTUALLY_FRAME" val="{&quot;height&quot;:348.4,&quot;left&quot;:108.4,&quot;top&quot;:111.55,&quot;width&quot;:780.15}"/>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48.4,&quot;left&quot;:108.4,&quot;top&quot;:111.55,&quot;width&quot;:780.15}"/>
</p:tagLst>
</file>

<file path=ppt/tags/tag41.xml><?xml version="1.0" encoding="utf-8"?>
<p:tagLst xmlns:p="http://schemas.openxmlformats.org/presentationml/2006/main">
  <p:tag name="KSO_WM_DIAGRAM_VIRTUALLY_FRAME" val="{&quot;height&quot;:348.4,&quot;left&quot;:108.4,&quot;top&quot;:111.55,&quot;width&quot;:780.15}"/>
</p:tagLst>
</file>

<file path=ppt/tags/tag42.xml><?xml version="1.0" encoding="utf-8"?>
<p:tagLst xmlns:p="http://schemas.openxmlformats.org/presentationml/2006/main">
  <p:tag name="KSO_WM_DIAGRAM_VIRTUALLY_FRAME" val="{&quot;height&quot;:348.4,&quot;left&quot;:108.4,&quot;top&quot;:111.55,&quot;width&quot;:780.15}"/>
</p:tagLst>
</file>

<file path=ppt/tags/tag43.xml><?xml version="1.0" encoding="utf-8"?>
<p:tagLst xmlns:p="http://schemas.openxmlformats.org/presentationml/2006/main">
  <p:tag name="KSO_WM_DIAGRAM_VIRTUALLY_FRAME" val="{&quot;height&quot;:348.4,&quot;left&quot;:108.4,&quot;top&quot;:111.55,&quot;width&quot;:780.15}"/>
</p:tagLst>
</file>

<file path=ppt/tags/tag44.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5.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6.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7.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8.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9.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1.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2.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3.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4.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5.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6.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7.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8.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9.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1.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2.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3.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4.xml><?xml version="1.0" encoding="utf-8"?>
<p:tagLst xmlns:p="http://schemas.openxmlformats.org/presentationml/2006/main">
  <p:tag name="KSO_WM_DIAGRAM_VIRTUALLY_FRAME" val="{&quot;height&quot;:311.51637795275593,&quot;left&quot;:135.94496062992124,&quot;top&quot;:151.55,&quot;width&quot;:757.5050808674998}"/>
</p:tagLst>
</file>

<file path=ppt/tags/tag65.xml><?xml version="1.0" encoding="utf-8"?>
<p:tagLst xmlns:p="http://schemas.openxmlformats.org/presentationml/2006/main">
  <p:tag name="KSO_WM_DIAGRAM_VIRTUALLY_FRAME" val="{&quot;height&quot;:311.51637795275593,&quot;left&quot;:135.94496062992124,&quot;top&quot;:151.55,&quot;width&quot;:757.5050808674998}"/>
</p:tagLst>
</file>

<file path=ppt/tags/tag66.xml><?xml version="1.0" encoding="utf-8"?>
<p:tagLst xmlns:p="http://schemas.openxmlformats.org/presentationml/2006/main">
  <p:tag name="KSO_WM_DIAGRAM_VIRTUALLY_FRAME" val="{&quot;height&quot;:311.51637795275593,&quot;left&quot;:135.94496062992124,&quot;top&quot;:151.55,&quot;width&quot;:757.5050808674998}"/>
</p:tagLst>
</file>

<file path=ppt/tags/tag67.xml><?xml version="1.0" encoding="utf-8"?>
<p:tagLst xmlns:p="http://schemas.openxmlformats.org/presentationml/2006/main">
  <p:tag name="KSO_WM_DIAGRAM_VIRTUALLY_FRAME" val="{&quot;height&quot;:311.51637795275593,&quot;left&quot;:135.94496062992124,&quot;top&quot;:151.55,&quot;width&quot;:757.5050808674998}"/>
</p:tagLst>
</file>

<file path=ppt/tags/tag68.xml><?xml version="1.0" encoding="utf-8"?>
<p:tagLst xmlns:p="http://schemas.openxmlformats.org/presentationml/2006/main">
  <p:tag name="KSO_WM_DIAGRAM_VIRTUALLY_FRAME" val="{&quot;height&quot;:311.51637795275593,&quot;left&quot;:135.94496062992124,&quot;top&quot;:151.55,&quot;width&quot;:757.5050808674998}"/>
</p:tagLst>
</file>

<file path=ppt/tags/tag69.xml><?xml version="1.0" encoding="utf-8"?>
<p:tagLst xmlns:p="http://schemas.openxmlformats.org/presentationml/2006/main">
  <p:tag name="KSO_WM_DIAGRAM_VIRTUALLY_FRAME" val="{&quot;height&quot;:311.51637795275593,&quot;left&quot;:135.94496062992124,&quot;top&quot;:151.55,&quot;width&quot;:757.5050808674998}"/>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311.51637795275593,&quot;left&quot;:135.94496062992124,&quot;top&quot;:151.55,&quot;width&quot;:757.5050808674998}"/>
</p:tagLst>
</file>

<file path=ppt/tags/tag71.xml><?xml version="1.0" encoding="utf-8"?>
<p:tagLst xmlns:p="http://schemas.openxmlformats.org/presentationml/2006/main">
  <p:tag name="KSO_WM_DIAGRAM_VIRTUALLY_FRAME" val="{&quot;height&quot;:311.51637795275593,&quot;left&quot;:135.94496062992124,&quot;top&quot;:151.55,&quot;width&quot;:757.5050808674998}"/>
</p:tagLst>
</file>

<file path=ppt/tags/tag72.xml><?xml version="1.0" encoding="utf-8"?>
<p:tagLst xmlns:p="http://schemas.openxmlformats.org/presentationml/2006/main">
  <p:tag name="KSO_WM_DIAGRAM_VIRTUALLY_FRAME" val="{&quot;height&quot;:311.51637795275593,&quot;left&quot;:135.94496062992124,&quot;top&quot;:151.55,&quot;width&quot;:757.5050808674998}"/>
</p:tagLst>
</file>

<file path=ppt/tags/tag73.xml><?xml version="1.0" encoding="utf-8"?>
<p:tagLst xmlns:p="http://schemas.openxmlformats.org/presentationml/2006/main">
  <p:tag name="KSO_WM_DIAGRAM_VIRTUALLY_FRAME" val="{&quot;height&quot;:311.51637795275593,&quot;left&quot;:135.94496062992124,&quot;top&quot;:151.55,&quot;width&quot;:757.5050808674998}"/>
</p:tagLst>
</file>

<file path=ppt/tags/tag74.xml><?xml version="1.0" encoding="utf-8"?>
<p:tagLst xmlns:p="http://schemas.openxmlformats.org/presentationml/2006/main">
  <p:tag name="KSO_WM_DIAGRAM_VIRTUALLY_FRAME" val="{&quot;height&quot;:311.51637795275593,&quot;left&quot;:135.94496062992124,&quot;top&quot;:151.55,&quot;width&quot;:757.5050808674998}"/>
</p:tagLst>
</file>

<file path=ppt/tags/tag75.xml><?xml version="1.0" encoding="utf-8"?>
<p:tagLst xmlns:p="http://schemas.openxmlformats.org/presentationml/2006/main">
  <p:tag name="KSO_WM_DIAGRAM_VIRTUALLY_FRAME" val="{&quot;height&quot;:311.51637795275593,&quot;left&quot;:135.94496062992124,&quot;top&quot;:151.55,&quot;width&quot;:757.5050808674998}"/>
</p:tagLst>
</file>

<file path=ppt/tags/tag76.xml><?xml version="1.0" encoding="utf-8"?>
<p:tagLst xmlns:p="http://schemas.openxmlformats.org/presentationml/2006/main">
  <p:tag name="KSO_WM_DIAGRAM_VIRTUALLY_FRAME" val="{&quot;height&quot;:311.51637795275593,&quot;left&quot;:135.94496062992124,&quot;top&quot;:151.55,&quot;width&quot;:757.5050808674998}"/>
</p:tagLst>
</file>

<file path=ppt/tags/tag77.xml><?xml version="1.0" encoding="utf-8"?>
<p:tagLst xmlns:p="http://schemas.openxmlformats.org/presentationml/2006/main">
  <p:tag name="KSO_WM_DIAGRAM_VIRTUALLY_FRAME" val="{&quot;height&quot;:311.51637795275593,&quot;left&quot;:135.94496062992124,&quot;top&quot;:151.55,&quot;width&quot;:757.5050808674998}"/>
</p:tagLst>
</file>

<file path=ppt/tags/tag78.xml><?xml version="1.0" encoding="utf-8"?>
<p:tagLst xmlns:p="http://schemas.openxmlformats.org/presentationml/2006/main">
  <p:tag name="KSO_WM_DIAGRAM_VIRTUALLY_FRAME" val="{&quot;height&quot;:311.51637795275593,&quot;left&quot;:135.94496062992124,&quot;top&quot;:151.55,&quot;width&quot;:757.5050808674998}"/>
</p:tagLst>
</file>

<file path=ppt/tags/tag79.xml><?xml version="1.0" encoding="utf-8"?>
<p:tagLst xmlns:p="http://schemas.openxmlformats.org/presentationml/2006/main">
  <p:tag name="KSO_WM_DIAGRAM_VIRTUALLY_FRAME" val="{&quot;height&quot;:311.51637795275593,&quot;left&quot;:135.94496062992124,&quot;top&quot;:151.55,&quot;width&quot;:757.5050808674998}"/>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94.05,&quot;left&quot;:459.25,&quot;top&quot;:111.55,&quot;width&quot;:252.05}"/>
</p:tagLst>
</file>

<file path=ppt/tags/tag81.xml><?xml version="1.0" encoding="utf-8"?>
<p:tagLst xmlns:p="http://schemas.openxmlformats.org/presentationml/2006/main">
  <p:tag name="KSO_WM_DIAGRAM_VIRTUALLY_FRAME" val="{&quot;height&quot;:294.05,&quot;left&quot;:459.25,&quot;top&quot;:111.55,&quot;width&quot;:252.05}"/>
</p:tagLst>
</file>

<file path=ppt/tags/tag82.xml><?xml version="1.0" encoding="utf-8"?>
<p:tagLst xmlns:p="http://schemas.openxmlformats.org/presentationml/2006/main">
  <p:tag name="KSO_WM_DIAGRAM_VIRTUALLY_FRAME" val="{&quot;height&quot;:294.05,&quot;left&quot;:459.25,&quot;top&quot;:111.55,&quot;width&quot;:252.05}"/>
</p:tagLst>
</file>

<file path=ppt/tags/tag83.xml><?xml version="1.0" encoding="utf-8"?>
<p:tagLst xmlns:p="http://schemas.openxmlformats.org/presentationml/2006/main">
  <p:tag name="KSO_WM_DIAGRAM_VIRTUALLY_FRAME" val="{&quot;height&quot;:294.05,&quot;left&quot;:459.25,&quot;top&quot;:111.55,&quot;width&quot;:252.05}"/>
</p:tagLst>
</file>

<file path=ppt/tags/tag84.xml><?xml version="1.0" encoding="utf-8"?>
<p:tagLst xmlns:p="http://schemas.openxmlformats.org/presentationml/2006/main">
  <p:tag name="KSO_WM_DIAGRAM_VIRTUALLY_FRAME" val="{&quot;height&quot;:294.05,&quot;left&quot;:459.25,&quot;top&quot;:111.55,&quot;width&quot;:252.05}"/>
</p:tagLst>
</file>

<file path=ppt/tags/tag85.xml><?xml version="1.0" encoding="utf-8"?>
<p:tagLst xmlns:p="http://schemas.openxmlformats.org/presentationml/2006/main">
  <p:tag name="KSO_WM_DIAGRAM_VIRTUALLY_FRAME" val="{&quot;height&quot;:294.05,&quot;left&quot;:459.25,&quot;top&quot;:111.55,&quot;width&quot;:252.05}"/>
</p:tagLst>
</file>

<file path=ppt/tags/tag86.xml><?xml version="1.0" encoding="utf-8"?>
<p:tagLst xmlns:p="http://schemas.openxmlformats.org/presentationml/2006/main">
  <p:tag name="KSO_WM_DIAGRAM_VIRTUALLY_FRAME" val="{&quot;height&quot;:294.05,&quot;left&quot;:459.25,&quot;top&quot;:111.55,&quot;width&quot;:252.05}"/>
</p:tagLst>
</file>

<file path=ppt/tags/tag87.xml><?xml version="1.0" encoding="utf-8"?>
<p:tagLst xmlns:p="http://schemas.openxmlformats.org/presentationml/2006/main">
  <p:tag name="KSO_WM_DIAGRAM_VIRTUALLY_FRAME" val="{&quot;height&quot;:294.05,&quot;left&quot;:459.25,&quot;top&quot;:111.55,&quot;width&quot;:252.05}"/>
</p:tagLst>
</file>

<file path=ppt/tags/tag88.xml><?xml version="1.0" encoding="utf-8"?>
<p:tagLst xmlns:p="http://schemas.openxmlformats.org/presentationml/2006/main">
  <p:tag name="KSO_WM_DIAGRAM_VIRTUALLY_FRAME" val="{&quot;height&quot;:294.05,&quot;left&quot;:459.25,&quot;top&quot;:111.55,&quot;width&quot;:252.05}"/>
</p:tagLst>
</file>

<file path=ppt/tags/tag89.xml><?xml version="1.0" encoding="utf-8"?>
<p:tagLst xmlns:p="http://schemas.openxmlformats.org/presentationml/2006/main">
  <p:tag name="KSO_WM_DIAGRAM_VIRTUALLY_FRAME" val="{&quot;height&quot;:294.05,&quot;left&quot;:459.25,&quot;top&quot;:111.55,&quot;width&quot;:252.05}"/>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94.05,&quot;left&quot;:459.25,&quot;top&quot;:111.55,&quot;width&quot;:252.05}"/>
</p:tagLst>
</file>

<file path=ppt/tags/tag91.xml><?xml version="1.0" encoding="utf-8"?>
<p:tagLst xmlns:p="http://schemas.openxmlformats.org/presentationml/2006/main">
  <p:tag name="KSO_WM_DIAGRAM_VIRTUALLY_FRAME" val="{&quot;height&quot;:437.0249606299212,&quot;left&quot;:124.35,&quot;top&quot;:119.47503937007873,&quot;width&quot;:813.45}"/>
</p:tagLst>
</file>

<file path=ppt/tags/tag92.xml><?xml version="1.0" encoding="utf-8"?>
<p:tagLst xmlns:p="http://schemas.openxmlformats.org/presentationml/2006/main">
  <p:tag name="KSO_WM_DIAGRAM_VIRTUALLY_FRAME" val="{&quot;height&quot;:437.0249606299212,&quot;left&quot;:124.35,&quot;top&quot;:119.47503937007873,&quot;width&quot;:813.45}"/>
</p:tagLst>
</file>

<file path=ppt/tags/tag93.xml><?xml version="1.0" encoding="utf-8"?>
<p:tagLst xmlns:p="http://schemas.openxmlformats.org/presentationml/2006/main">
  <p:tag name="KSO_WM_DIAGRAM_VIRTUALLY_FRAME" val="{&quot;height&quot;:437.0249606299212,&quot;left&quot;:124.35,&quot;top&quot;:119.47503937007873,&quot;width&quot;:813.45}"/>
</p:tagLst>
</file>

<file path=ppt/tags/tag94.xml><?xml version="1.0" encoding="utf-8"?>
<p:tagLst xmlns:p="http://schemas.openxmlformats.org/presentationml/2006/main">
  <p:tag name="KSO_WM_DIAGRAM_VIRTUALLY_FRAME" val="{&quot;height&quot;:437.0249606299212,&quot;left&quot;:124.35,&quot;top&quot;:119.47503937007873,&quot;width&quot;:813.45}"/>
</p:tagLst>
</file>

<file path=ppt/tags/tag95.xml><?xml version="1.0" encoding="utf-8"?>
<p:tagLst xmlns:p="http://schemas.openxmlformats.org/presentationml/2006/main">
  <p:tag name="KSO_WM_DIAGRAM_VIRTUALLY_FRAME" val="{&quot;height&quot;:437.0249606299212,&quot;left&quot;:124.35,&quot;top&quot;:119.47503937007873,&quot;width&quot;:813.45}"/>
</p:tagLst>
</file>

<file path=ppt/tags/tag96.xml><?xml version="1.0" encoding="utf-8"?>
<p:tagLst xmlns:p="http://schemas.openxmlformats.org/presentationml/2006/main">
  <p:tag name="KSO_WM_DIAGRAM_VIRTUALLY_FRAME" val="{&quot;height&quot;:437.0249606299212,&quot;left&quot;:124.35,&quot;top&quot;:119.47503937007873,&quot;width&quot;:813.45}"/>
</p:tagLst>
</file>

<file path=ppt/tags/tag97.xml><?xml version="1.0" encoding="utf-8"?>
<p:tagLst xmlns:p="http://schemas.openxmlformats.org/presentationml/2006/main">
  <p:tag name="KSO_WM_DIAGRAM_VIRTUALLY_FRAME" val="{&quot;height&quot;:437.0249606299212,&quot;left&quot;:124.35,&quot;top&quot;:119.47503937007873,&quot;width&quot;:813.45}"/>
</p:tagLst>
</file>

<file path=ppt/tags/tag98.xml><?xml version="1.0" encoding="utf-8"?>
<p:tagLst xmlns:p="http://schemas.openxmlformats.org/presentationml/2006/main">
  <p:tag name="KSO_WM_DIAGRAM_VIRTUALLY_FRAME" val="{&quot;height&quot;:437.0249606299212,&quot;left&quot;:124.35,&quot;top&quot;:119.47503937007873,&quot;width&quot;:813.45}"/>
</p:tagLst>
</file>

<file path=ppt/tags/tag99.xml><?xml version="1.0" encoding="utf-8"?>
<p:tagLst xmlns:p="http://schemas.openxmlformats.org/presentationml/2006/main">
  <p:tag name="KSO_WM_DIAGRAM_VIRTUALLY_FRAME" val="{&quot;height&quot;:437.0249606299212,&quot;left&quot;:124.35,&quot;top&quot;:119.47503937007873,&quot;width&quot;:813.4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4341</Words>
  <Application>WPS 演示</Application>
  <PresentationFormat>宽屏</PresentationFormat>
  <Paragraphs>333</Paragraphs>
  <Slides>24</Slides>
  <Notes>26</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思源黑体 CN Regular</vt:lpstr>
      <vt:lpstr>黑体</vt:lpstr>
      <vt:lpstr>思源宋体 CN</vt:lpstr>
      <vt:lpstr>思源宋体 CN Heavy</vt:lpstr>
      <vt:lpstr>微软雅黑</vt:lpstr>
      <vt:lpstr>Arial Unicode MS</vt:lpstr>
      <vt:lpstr>等线</vt:lpstr>
      <vt:lpstr>Calibri</vt:lpstr>
      <vt:lpstr>Noto Sans S Chinese Light</vt:lpstr>
      <vt:lpstr>Wingdings</vt:lpstr>
      <vt:lpstr>字魂59号-创粗黑</vt:lpstr>
      <vt:lpstr>华文细黑</vt:lpstr>
      <vt:lpstr>Arial Narrow</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219</cp:revision>
  <dcterms:created xsi:type="dcterms:W3CDTF">2022-05-16T06:03:00Z</dcterms:created>
  <dcterms:modified xsi:type="dcterms:W3CDTF">2024-08-16T06:37:51Z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