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82" r:id="rId3"/>
    <p:sldId id="443" r:id="rId5"/>
    <p:sldId id="444" r:id="rId6"/>
    <p:sldId id="445" r:id="rId7"/>
    <p:sldId id="319" r:id="rId8"/>
    <p:sldId id="274" r:id="rId9"/>
    <p:sldId id="307" r:id="rId10"/>
    <p:sldId id="270" r:id="rId11"/>
    <p:sldId id="431" r:id="rId12"/>
    <p:sldId id="407" r:id="rId13"/>
    <p:sldId id="432" r:id="rId14"/>
    <p:sldId id="433" r:id="rId15"/>
    <p:sldId id="434" r:id="rId16"/>
    <p:sldId id="436" r:id="rId17"/>
    <p:sldId id="435" r:id="rId18"/>
    <p:sldId id="437" r:id="rId19"/>
    <p:sldId id="438" r:id="rId20"/>
    <p:sldId id="439" r:id="rId21"/>
    <p:sldId id="403" r:id="rId22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423" userDrawn="1">
          <p15:clr>
            <a:srgbClr val="A4A3A4"/>
          </p15:clr>
        </p15:guide>
        <p15:guide id="4" pos="7253" userDrawn="1">
          <p15:clr>
            <a:srgbClr val="A4A3A4"/>
          </p15:clr>
        </p15:guide>
        <p15:guide id="5" orient="horz" pos="616" userDrawn="1">
          <p15:clr>
            <a:srgbClr val="A4A3A4"/>
          </p15:clr>
        </p15:guide>
        <p15:guide id="6" orient="horz" pos="715" userDrawn="1">
          <p15:clr>
            <a:srgbClr val="A4A3A4"/>
          </p15:clr>
        </p15:guide>
        <p15:guide id="7" orient="horz" pos="3949" userDrawn="1">
          <p15:clr>
            <a:srgbClr val="A4A3A4"/>
          </p15:clr>
        </p15:guide>
        <p15:guide id="8" orient="horz" pos="38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844B"/>
    <a:srgbClr val="4CB7AC"/>
    <a:srgbClr val="4E8A3B"/>
    <a:srgbClr val="FB9B8A"/>
    <a:srgbClr val="4D8A3B"/>
    <a:srgbClr val="C5D934"/>
    <a:srgbClr val="F76C24"/>
    <a:srgbClr val="38894D"/>
    <a:srgbClr val="1F8666"/>
    <a:srgbClr val="E9AC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33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1656" y="1020"/>
      </p:cViewPr>
      <p:guideLst>
        <p:guide orient="horz" pos="2192"/>
        <p:guide pos="3840"/>
        <p:guide pos="423"/>
        <p:guide pos="7253"/>
        <p:guide orient="horz" pos="616"/>
        <p:guide orient="horz" pos="715"/>
        <p:guide orient="horz" pos="3949"/>
        <p:guide orient="horz" pos="382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gs" Target="tags/tag62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AFED57-F52E-4094-9C3B-1BA39D6C031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60"/>
            <a:ext cx="12192000" cy="6832879"/>
          </a:xfrm>
          <a:prstGeom prst="rect">
            <a:avLst/>
          </a:prstGeom>
        </p:spPr>
      </p:pic>
      <p:sp>
        <p:nvSpPr>
          <p:cNvPr id="8" name="圆角矩形 7"/>
          <p:cNvSpPr/>
          <p:nvPr userDrawn="1"/>
        </p:nvSpPr>
        <p:spPr>
          <a:xfrm>
            <a:off x="304800" y="295274"/>
            <a:ext cx="11582400" cy="6267449"/>
          </a:xfrm>
          <a:prstGeom prst="roundRect">
            <a:avLst>
              <a:gd name="adj" fmla="val 2695"/>
            </a:avLst>
          </a:prstGeom>
          <a:solidFill>
            <a:schemeClr val="bg1"/>
          </a:solidFill>
          <a:ln>
            <a:solidFill>
              <a:srgbClr val="4884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思源黑体 CN Regular" panose="020B0500000000000000" pitchFamily="34" charset="-122"/>
          <a:ea typeface="思源黑体 CN Regular" panose="020B0500000000000000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思源黑体 CN Regular" panose="020B0500000000000000" pitchFamily="34" charset="-122"/>
          <a:ea typeface="思源黑体 CN Regular" panose="020B0500000000000000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思源黑体 CN Regular" panose="020B0500000000000000" pitchFamily="34" charset="-122"/>
          <a:ea typeface="思源黑体 CN Regular" panose="020B0500000000000000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思源黑体 CN Regular" panose="020B0500000000000000" pitchFamily="34" charset="-122"/>
          <a:ea typeface="思源黑体 CN Regular" panose="020B0500000000000000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思源黑体 CN Regular" panose="020B0500000000000000" pitchFamily="34" charset="-122"/>
          <a:ea typeface="思源黑体 CN Regular" panose="020B0500000000000000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思源黑体 CN Regular" panose="020B0500000000000000" pitchFamily="34" charset="-122"/>
          <a:ea typeface="思源黑体 CN Regular" panose="020B0500000000000000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4.xml"/><Relationship Id="rId8" Type="http://schemas.openxmlformats.org/officeDocument/2006/relationships/tags" Target="../tags/tag33.xml"/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37.xml"/><Relationship Id="rId11" Type="http://schemas.openxmlformats.org/officeDocument/2006/relationships/tags" Target="../tags/tag36.xml"/><Relationship Id="rId10" Type="http://schemas.openxmlformats.org/officeDocument/2006/relationships/tags" Target="../tags/tag35.xml"/><Relationship Id="rId1" Type="http://schemas.openxmlformats.org/officeDocument/2006/relationships/tags" Target="../tags/tag26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4" Type="http://schemas.openxmlformats.org/officeDocument/2006/relationships/notesSlide" Target="../notesSlides/notesSlide10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49.xml"/><Relationship Id="rId11" Type="http://schemas.openxmlformats.org/officeDocument/2006/relationships/tags" Target="../tags/tag48.xml"/><Relationship Id="rId10" Type="http://schemas.openxmlformats.org/officeDocument/2006/relationships/tags" Target="../tags/tag47.xml"/><Relationship Id="rId1" Type="http://schemas.openxmlformats.org/officeDocument/2006/relationships/tags" Target="../tags/tag38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58.xml"/><Relationship Id="rId8" Type="http://schemas.openxmlformats.org/officeDocument/2006/relationships/tags" Target="../tags/tag57.xml"/><Relationship Id="rId7" Type="http://schemas.openxmlformats.org/officeDocument/2006/relationships/tags" Target="../tags/tag56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4" Type="http://schemas.openxmlformats.org/officeDocument/2006/relationships/notesSlide" Target="../notesSlides/notesSlide11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61.xml"/><Relationship Id="rId11" Type="http://schemas.openxmlformats.org/officeDocument/2006/relationships/tags" Target="../tags/tag60.xml"/><Relationship Id="rId10" Type="http://schemas.openxmlformats.org/officeDocument/2006/relationships/tags" Target="../tags/tag59.xml"/><Relationship Id="rId1" Type="http://schemas.openxmlformats.org/officeDocument/2006/relationships/tags" Target="../tags/tag5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tiff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3.png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1.xml"/><Relationship Id="rId12" Type="http://schemas.openxmlformats.org/officeDocument/2006/relationships/image" Target="../media/image4.png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6.xml"/><Relationship Id="rId8" Type="http://schemas.openxmlformats.org/officeDocument/2006/relationships/tags" Target="../tags/tag15.xml"/><Relationship Id="rId7" Type="http://schemas.openxmlformats.org/officeDocument/2006/relationships/tags" Target="../tags/tag14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3" Type="http://schemas.openxmlformats.org/officeDocument/2006/relationships/tags" Target="../tags/tag10.xml"/><Relationship Id="rId2" Type="http://schemas.openxmlformats.org/officeDocument/2006/relationships/image" Target="../media/image3.png"/><Relationship Id="rId14" Type="http://schemas.openxmlformats.org/officeDocument/2006/relationships/notesSlide" Target="../notesSlides/notesSlide3.xml"/><Relationship Id="rId13" Type="http://schemas.openxmlformats.org/officeDocument/2006/relationships/slideLayout" Target="../slideLayouts/slideLayout1.xml"/><Relationship Id="rId12" Type="http://schemas.openxmlformats.org/officeDocument/2006/relationships/image" Target="../media/image4.png"/><Relationship Id="rId11" Type="http://schemas.openxmlformats.org/officeDocument/2006/relationships/tags" Target="../tags/tag18.xml"/><Relationship Id="rId10" Type="http://schemas.openxmlformats.org/officeDocument/2006/relationships/tags" Target="../tags/tag17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image" Target="../media/image3.png"/><Relationship Id="rId12" Type="http://schemas.openxmlformats.org/officeDocument/2006/relationships/notesSlide" Target="../notesSlides/notesSlide4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60"/>
            <a:ext cx="12192000" cy="6832879"/>
          </a:xfrm>
          <a:prstGeom prst="rect">
            <a:avLst/>
          </a:prstGeom>
        </p:spPr>
      </p:pic>
      <p:sp>
        <p:nvSpPr>
          <p:cNvPr id="19" name="矩形: 圆角 16"/>
          <p:cNvSpPr/>
          <p:nvPr/>
        </p:nvSpPr>
        <p:spPr>
          <a:xfrm>
            <a:off x="2743636" y="2866489"/>
            <a:ext cx="6840609" cy="563956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1"/>
              </a:gs>
              <a:gs pos="0">
                <a:schemeClr val="accent2"/>
              </a:gs>
            </a:gsLst>
            <a:lin ang="108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en-US" altLang="zh-CN" sz="2000" spc="60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—·</a:t>
            </a:r>
            <a:r>
              <a:rPr lang="zh-CN" sz="2000" spc="600" smtClean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北京出版社</a:t>
            </a:r>
            <a:r>
              <a:rPr lang="en-US" altLang="zh-CN" sz="2000" spc="600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·—</a:t>
            </a:r>
            <a:endParaRPr lang="zh-CN" altLang="en-US" sz="2000" spc="600" dirty="0">
              <a:solidFill>
                <a:schemeClr val="bg1"/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04570" y="1147445"/>
            <a:ext cx="10638155" cy="1445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8800" dirty="0">
                <a:solidFill>
                  <a:srgbClr val="48844B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rPr>
              <a:t>大学生</a:t>
            </a:r>
            <a:r>
              <a:rPr lang="zh-CN" altLang="en-US" sz="88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rPr>
              <a:t>心理健康教程</a:t>
            </a:r>
            <a:endParaRPr lang="zh-CN" altLang="en-US" sz="8800" dirty="0">
              <a:solidFill>
                <a:schemeClr val="tx1">
                  <a:lumMod val="85000"/>
                  <a:lumOff val="15000"/>
                </a:schemeClr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sym typeface="思源宋体 CN" panose="02020400000000000000" pitchFamily="18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199"/>
          <a:stretch>
            <a:fillRect/>
          </a:stretch>
        </p:blipFill>
        <p:spPr>
          <a:xfrm>
            <a:off x="3254326" y="3704203"/>
            <a:ext cx="5259489" cy="31537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" name="椭圆 30"/>
          <p:cNvSpPr/>
          <p:nvPr>
            <p:custDataLst>
              <p:tags r:id="rId1"/>
            </p:custDataLst>
          </p:nvPr>
        </p:nvSpPr>
        <p:spPr>
          <a:xfrm>
            <a:off x="7678236" y="2466094"/>
            <a:ext cx="3325381" cy="3325381"/>
          </a:xfrm>
          <a:prstGeom prst="ellipse">
            <a:avLst/>
          </a:prstGeom>
          <a:solidFill>
            <a:schemeClr val="accent1"/>
          </a:solidFill>
          <a:ln w="12700" cap="rnd">
            <a:noFill/>
            <a:prstDash val="solid"/>
            <a:round/>
          </a:ln>
          <a:effectLst>
            <a:outerShdw blurRad="330200" dist="127000" algn="ctr" rotWithShape="0">
              <a:schemeClr val="accent1">
                <a:lumMod val="75000"/>
                <a:alpha val="1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/>
            <a:endParaRPr lang="zh-CN" altLang="en-US"/>
          </a:p>
        </p:txBody>
      </p:sp>
      <p:sp>
        <p:nvSpPr>
          <p:cNvPr id="32" name="椭圆 31"/>
          <p:cNvSpPr/>
          <p:nvPr>
            <p:custDataLst>
              <p:tags r:id="rId2"/>
            </p:custDataLst>
          </p:nvPr>
        </p:nvSpPr>
        <p:spPr>
          <a:xfrm>
            <a:off x="8764783" y="2005931"/>
            <a:ext cx="1152286" cy="1152286"/>
          </a:xfrm>
          <a:prstGeom prst="ellipse">
            <a:avLst/>
          </a:prstGeom>
          <a:solidFill>
            <a:schemeClr val="bg1"/>
          </a:solidFill>
          <a:ln w="12700" cap="rnd">
            <a:noFill/>
            <a:prstDash val="solid"/>
            <a:round/>
          </a:ln>
          <a:effectLst>
            <a:outerShdw blurRad="254000" dist="127000" algn="ctr" rotWithShape="0">
              <a:schemeClr val="bg1">
                <a:lumMod val="6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/>
            <a:endParaRPr lang="zh-CN" altLang="en-US"/>
          </a:p>
        </p:txBody>
      </p:sp>
      <p:sp>
        <p:nvSpPr>
          <p:cNvPr id="34" name="椭圆 33"/>
          <p:cNvSpPr/>
          <p:nvPr>
            <p:custDataLst>
              <p:tags r:id="rId3"/>
            </p:custDataLst>
          </p:nvPr>
        </p:nvSpPr>
        <p:spPr>
          <a:xfrm>
            <a:off x="8884989" y="2127076"/>
            <a:ext cx="910934" cy="910934"/>
          </a:xfrm>
          <a:prstGeom prst="ellipse">
            <a:avLst/>
          </a:prstGeom>
          <a:solidFill>
            <a:schemeClr val="accent1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p>
            <a:pPr algn="ctr" defTabSz="914400"/>
            <a:r>
              <a:rPr lang="en-US" altLang="zh-CN" sz="2400" b="1">
                <a:solidFill>
                  <a:schemeClr val="lt1"/>
                </a:solidFill>
              </a:rPr>
              <a:t>3</a:t>
            </a:r>
            <a:endParaRPr lang="en-US" altLang="zh-CN" sz="2400" b="1">
              <a:solidFill>
                <a:schemeClr val="lt1"/>
              </a:solidFill>
            </a:endParaRPr>
          </a:p>
        </p:txBody>
      </p:sp>
      <p:sp>
        <p:nvSpPr>
          <p:cNvPr id="36" name="文本框 35"/>
          <p:cNvSpPr txBox="1"/>
          <p:nvPr>
            <p:custDataLst>
              <p:tags r:id="rId4"/>
            </p:custDataLst>
          </p:nvPr>
        </p:nvSpPr>
        <p:spPr>
          <a:xfrm>
            <a:off x="8138398" y="3362942"/>
            <a:ext cx="2404116" cy="1554223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p>
            <a:pPr marL="0" lvl="0" indent="0" 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sz="2000" b="1" spc="240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+mn-lt"/>
              </a:rPr>
              <a:t>（三）经常的自我反省</a:t>
            </a:r>
            <a:endParaRPr sz="2000" b="1" spc="240" dirty="0">
              <a:solidFill>
                <a:schemeClr val="lt1"/>
              </a:solidFill>
              <a:uFillTx/>
              <a:latin typeface="Arial" panose="020B0604020202020204" pitchFamily="34" charset="0"/>
              <a:ea typeface="微软雅黑" panose="020B0503020204020204" charset="-122"/>
              <a:sym typeface="+mn-lt"/>
            </a:endParaRPr>
          </a:p>
        </p:txBody>
      </p:sp>
      <p:sp>
        <p:nvSpPr>
          <p:cNvPr id="104" name="椭圆 103"/>
          <p:cNvSpPr/>
          <p:nvPr>
            <p:custDataLst>
              <p:tags r:id="rId5"/>
            </p:custDataLst>
          </p:nvPr>
        </p:nvSpPr>
        <p:spPr>
          <a:xfrm>
            <a:off x="4562275" y="2466094"/>
            <a:ext cx="3325381" cy="3325381"/>
          </a:xfrm>
          <a:prstGeom prst="ellipse">
            <a:avLst/>
          </a:prstGeom>
          <a:solidFill>
            <a:schemeClr val="bg1"/>
          </a:solidFill>
          <a:ln w="12700" cap="rnd">
            <a:noFill/>
            <a:prstDash val="solid"/>
            <a:round/>
          </a:ln>
          <a:effectLst>
            <a:outerShdw blurRad="330200" dist="127000" algn="ctr" rotWithShape="0">
              <a:schemeClr val="accent1">
                <a:lumMod val="75000"/>
                <a:alpha val="1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/>
            <a:endParaRPr lang="zh-CN" altLang="en-US"/>
          </a:p>
        </p:txBody>
      </p:sp>
      <p:sp>
        <p:nvSpPr>
          <p:cNvPr id="106" name="椭圆 105"/>
          <p:cNvSpPr/>
          <p:nvPr>
            <p:custDataLst>
              <p:tags r:id="rId6"/>
            </p:custDataLst>
          </p:nvPr>
        </p:nvSpPr>
        <p:spPr>
          <a:xfrm>
            <a:off x="5648823" y="2005931"/>
            <a:ext cx="1152286" cy="1152286"/>
          </a:xfrm>
          <a:prstGeom prst="ellipse">
            <a:avLst/>
          </a:prstGeom>
          <a:solidFill>
            <a:schemeClr val="bg1"/>
          </a:solidFill>
          <a:ln w="12700" cap="rnd">
            <a:noFill/>
            <a:prstDash val="solid"/>
            <a:round/>
          </a:ln>
          <a:effectLst>
            <a:outerShdw blurRad="254000" dist="127000" algn="ctr" rotWithShape="0">
              <a:schemeClr val="bg1">
                <a:lumMod val="6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/>
            <a:endParaRPr lang="zh-CN" altLang="en-US"/>
          </a:p>
        </p:txBody>
      </p:sp>
      <p:sp>
        <p:nvSpPr>
          <p:cNvPr id="107" name="椭圆 106"/>
          <p:cNvSpPr/>
          <p:nvPr>
            <p:custDataLst>
              <p:tags r:id="rId7"/>
            </p:custDataLst>
          </p:nvPr>
        </p:nvSpPr>
        <p:spPr>
          <a:xfrm>
            <a:off x="5769969" y="2127076"/>
            <a:ext cx="909996" cy="909996"/>
          </a:xfrm>
          <a:prstGeom prst="ellipse">
            <a:avLst/>
          </a:prstGeom>
          <a:solidFill>
            <a:schemeClr val="accent1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p>
            <a:pPr algn="ctr" defTabSz="914400"/>
            <a:r>
              <a:rPr lang="en-US" altLang="zh-CN" sz="2400" b="1">
                <a:solidFill>
                  <a:schemeClr val="lt1"/>
                </a:solidFill>
              </a:rPr>
              <a:t>2</a:t>
            </a:r>
            <a:endParaRPr lang="en-US" altLang="zh-CN" sz="2400" b="1">
              <a:solidFill>
                <a:schemeClr val="lt1"/>
              </a:solidFill>
            </a:endParaRPr>
          </a:p>
        </p:txBody>
      </p:sp>
      <p:sp>
        <p:nvSpPr>
          <p:cNvPr id="62" name="椭圆 61"/>
          <p:cNvSpPr/>
          <p:nvPr>
            <p:custDataLst>
              <p:tags r:id="rId8"/>
            </p:custDataLst>
          </p:nvPr>
        </p:nvSpPr>
        <p:spPr>
          <a:xfrm>
            <a:off x="1480124" y="2466094"/>
            <a:ext cx="3325381" cy="3325381"/>
          </a:xfrm>
          <a:prstGeom prst="ellipse">
            <a:avLst/>
          </a:prstGeom>
          <a:solidFill>
            <a:schemeClr val="accent1"/>
          </a:solidFill>
          <a:ln w="12700" cap="rnd">
            <a:noFill/>
            <a:prstDash val="solid"/>
            <a:round/>
          </a:ln>
          <a:effectLst>
            <a:outerShdw blurRad="330200" dist="127000" algn="ctr" rotWithShape="0">
              <a:schemeClr val="accent1">
                <a:lumMod val="75000"/>
                <a:alpha val="1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/>
            <a:endParaRPr lang="zh-CN" altLang="en-US"/>
          </a:p>
        </p:txBody>
      </p:sp>
      <p:sp>
        <p:nvSpPr>
          <p:cNvPr id="64" name="椭圆 63"/>
          <p:cNvSpPr/>
          <p:nvPr>
            <p:custDataLst>
              <p:tags r:id="rId9"/>
            </p:custDataLst>
          </p:nvPr>
        </p:nvSpPr>
        <p:spPr>
          <a:xfrm>
            <a:off x="2566671" y="2005931"/>
            <a:ext cx="1152286" cy="1152286"/>
          </a:xfrm>
          <a:prstGeom prst="ellipse">
            <a:avLst/>
          </a:prstGeom>
          <a:solidFill>
            <a:schemeClr val="bg1"/>
          </a:solidFill>
          <a:ln w="12700" cap="rnd">
            <a:noFill/>
            <a:prstDash val="solid"/>
            <a:round/>
          </a:ln>
          <a:effectLst>
            <a:outerShdw blurRad="254000" dist="127000" algn="ctr" rotWithShape="0">
              <a:schemeClr val="bg1">
                <a:lumMod val="6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/>
            <a:endParaRPr lang="zh-CN" altLang="en-US"/>
          </a:p>
        </p:txBody>
      </p:sp>
      <p:sp>
        <p:nvSpPr>
          <p:cNvPr id="66" name="椭圆 65"/>
          <p:cNvSpPr/>
          <p:nvPr>
            <p:custDataLst>
              <p:tags r:id="rId10"/>
            </p:custDataLst>
          </p:nvPr>
        </p:nvSpPr>
        <p:spPr>
          <a:xfrm>
            <a:off x="2686877" y="2127076"/>
            <a:ext cx="910934" cy="910934"/>
          </a:xfrm>
          <a:prstGeom prst="ellipse">
            <a:avLst/>
          </a:prstGeom>
          <a:solidFill>
            <a:schemeClr val="accent1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p>
            <a:pPr algn="ctr" defTabSz="914400"/>
            <a:r>
              <a:rPr lang="en-US" altLang="zh-CN" sz="2400" b="1">
                <a:solidFill>
                  <a:schemeClr val="lt1"/>
                </a:solidFill>
              </a:rPr>
              <a:t>1</a:t>
            </a:r>
            <a:endParaRPr lang="en-US" altLang="zh-CN" sz="2400" b="1">
              <a:solidFill>
                <a:schemeClr val="lt1"/>
              </a:solidFill>
            </a:endParaRPr>
          </a:p>
        </p:txBody>
      </p:sp>
      <p:sp>
        <p:nvSpPr>
          <p:cNvPr id="69" name="文本框 68"/>
          <p:cNvSpPr txBox="1"/>
          <p:nvPr>
            <p:custDataLst>
              <p:tags r:id="rId11"/>
            </p:custDataLst>
          </p:nvPr>
        </p:nvSpPr>
        <p:spPr>
          <a:xfrm>
            <a:off x="1940287" y="3362942"/>
            <a:ext cx="2404116" cy="1554223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p>
            <a:pPr marL="0" lvl="0" indent="0" 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sz="2000" b="1" spc="240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+mn-lt"/>
              </a:rPr>
              <a:t>（一）正确的自我认知</a:t>
            </a:r>
            <a:endParaRPr sz="2000" b="1" spc="240" dirty="0">
              <a:solidFill>
                <a:schemeClr val="lt1"/>
              </a:solidFill>
              <a:uFillTx/>
              <a:latin typeface="Arial" panose="020B0604020202020204" pitchFamily="34" charset="0"/>
              <a:ea typeface="微软雅黑" panose="020B0503020204020204" charset="-122"/>
              <a:sym typeface="+mn-lt"/>
            </a:endParaRPr>
          </a:p>
        </p:txBody>
      </p:sp>
      <p:sp>
        <p:nvSpPr>
          <p:cNvPr id="38" name="文本框 37"/>
          <p:cNvSpPr txBox="1"/>
          <p:nvPr>
            <p:custDataLst>
              <p:tags r:id="rId12"/>
            </p:custDataLst>
          </p:nvPr>
        </p:nvSpPr>
        <p:spPr>
          <a:xfrm>
            <a:off x="5022439" y="3362942"/>
            <a:ext cx="2404116" cy="1554223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p>
            <a:pPr marL="0" lvl="0" indent="0" 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sz="2000" b="1" spc="240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+mn-lt"/>
              </a:rPr>
              <a:t>（二）多角度的自我评价</a:t>
            </a:r>
            <a:endParaRPr sz="2000" b="1" spc="240" dirty="0">
              <a:solidFill>
                <a:schemeClr val="accent1"/>
              </a:solidFill>
              <a:uFillTx/>
              <a:latin typeface="Arial" panose="020B0604020202020204" pitchFamily="34" charset="0"/>
              <a:ea typeface="微软雅黑" panose="020B0503020204020204" charset="-122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64491" y="628314"/>
            <a:ext cx="6847237" cy="583565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zh-CN" altLang="en-US" sz="320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rPr>
              <a:t>一、恰当的自我定位</a:t>
            </a:r>
            <a:endParaRPr lang="zh-CN" altLang="en-US" sz="3200">
              <a:latin typeface="思源宋体 CN Heavy" panose="02020900000000000000" pitchFamily="18" charset="-122"/>
              <a:ea typeface="思源宋体 CN Heavy" panose="02020900000000000000" pitchFamily="18" charset="-122"/>
              <a:sym typeface="思源宋体 CN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2799377" y="395904"/>
            <a:ext cx="6847237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rPr>
              <a:t>二、积极的自我悦纳</a:t>
            </a:r>
            <a:endParaRPr lang="zh-CN" altLang="en-US" sz="3200" dirty="0">
              <a:latin typeface="思源宋体 CN Heavy" panose="02020900000000000000" pitchFamily="18" charset="-122"/>
              <a:ea typeface="思源宋体 CN Heavy" panose="02020900000000000000" pitchFamily="18" charset="-122"/>
              <a:sym typeface="思源宋体 CN" panose="02020400000000000000" pitchFamily="18" charset="-122"/>
            </a:endParaRPr>
          </a:p>
        </p:txBody>
      </p:sp>
      <p:grpSp>
        <p:nvGrpSpPr>
          <p:cNvPr id="31" name="组合 30"/>
          <p:cNvGrpSpPr/>
          <p:nvPr>
            <p:custDataLst>
              <p:tags r:id="rId1"/>
            </p:custDataLst>
          </p:nvPr>
        </p:nvGrpSpPr>
        <p:grpSpPr>
          <a:xfrm>
            <a:off x="1980565" y="2380615"/>
            <a:ext cx="2411095" cy="2894965"/>
            <a:chOff x="6206701" y="3187817"/>
            <a:chExt cx="1956435" cy="1741805"/>
          </a:xfrm>
        </p:grpSpPr>
        <p:sp>
          <p:nvSpPr>
            <p:cNvPr id="34" name="îšḷiḋè"/>
            <p:cNvSpPr/>
            <p:nvPr>
              <p:custDataLst>
                <p:tags r:id="rId2"/>
              </p:custDataLst>
            </p:nvPr>
          </p:nvSpPr>
          <p:spPr>
            <a:xfrm>
              <a:off x="6266986" y="3600822"/>
              <a:ext cx="1837410" cy="8882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schemeClr val="tx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思源宋体 CN" panose="02020400000000000000" pitchFamily="18" charset="-122"/>
                </a:rPr>
                <a:t>喜欢自己</a:t>
              </a:r>
              <a:endParaRPr lang="zh-CN" altLang="en-US" dirty="0">
                <a:solidFill>
                  <a:schemeClr val="tx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宋体 CN" panose="02020400000000000000" pitchFamily="18" charset="-122"/>
              </a:endParaRPr>
            </a:p>
            <a:p>
              <a:pPr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schemeClr val="tx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思源宋体 CN" panose="02020400000000000000" pitchFamily="18" charset="-122"/>
                </a:rPr>
                <a:t>自我悦纳就是要接纳自己、喜欢自己、欣赏自己、自尊自爱，对自己充满信心。</a:t>
              </a:r>
              <a:endParaRPr lang="zh-CN" altLang="en-US" dirty="0">
                <a:solidFill>
                  <a:schemeClr val="tx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宋体 CN" panose="02020400000000000000" pitchFamily="18" charset="-122"/>
              </a:endParaRPr>
            </a:p>
          </p:txBody>
        </p:sp>
        <p:sp>
          <p:nvSpPr>
            <p:cNvPr id="32" name="ïSlíďê"/>
            <p:cNvSpPr/>
            <p:nvPr>
              <p:custDataLst>
                <p:tags r:id="rId3"/>
              </p:custDataLst>
            </p:nvPr>
          </p:nvSpPr>
          <p:spPr>
            <a:xfrm>
              <a:off x="6206701" y="3187817"/>
              <a:ext cx="1956435" cy="1741805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33" name="îs1îḍé"/>
            <p:cNvSpPr/>
            <p:nvPr>
              <p:custDataLst>
                <p:tags r:id="rId4"/>
              </p:custDataLst>
            </p:nvPr>
          </p:nvSpPr>
          <p:spPr>
            <a:xfrm>
              <a:off x="6578785" y="3398048"/>
              <a:ext cx="1250596" cy="20287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b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kumimoji="1" lang="en-US" altLang="zh-C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rPr>
                <a:t>01</a:t>
              </a:r>
              <a:endParaRPr kumimoji="1"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</p:grpSp>
      <p:grpSp>
        <p:nvGrpSpPr>
          <p:cNvPr id="35" name="组合 34"/>
          <p:cNvGrpSpPr/>
          <p:nvPr>
            <p:custDataLst>
              <p:tags r:id="rId5"/>
            </p:custDataLst>
          </p:nvPr>
        </p:nvGrpSpPr>
        <p:grpSpPr>
          <a:xfrm>
            <a:off x="4796790" y="2380615"/>
            <a:ext cx="2411095" cy="2894965"/>
            <a:chOff x="6206701" y="3187817"/>
            <a:chExt cx="1956435" cy="1741805"/>
          </a:xfrm>
        </p:grpSpPr>
        <p:sp>
          <p:nvSpPr>
            <p:cNvPr id="45" name="îšḷiḋè"/>
            <p:cNvSpPr/>
            <p:nvPr>
              <p:custDataLst>
                <p:tags r:id="rId6"/>
              </p:custDataLst>
            </p:nvPr>
          </p:nvSpPr>
          <p:spPr>
            <a:xfrm>
              <a:off x="6401984" y="3600822"/>
              <a:ext cx="1752393" cy="122144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dirty="0">
                  <a:solidFill>
                    <a:schemeClr val="tx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思源宋体 CN" panose="02020400000000000000" pitchFamily="18" charset="-122"/>
                </a:rPr>
                <a:t>保持乐观、性情开朗保持乐观、性情开朗，才能面对现实、正视现实中的自我，从而采取积极有效的态度去应对。</a:t>
              </a:r>
              <a:endParaRPr dirty="0">
                <a:solidFill>
                  <a:schemeClr val="tx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宋体 CN" panose="02020400000000000000" pitchFamily="18" charset="-122"/>
              </a:endParaRPr>
            </a:p>
          </p:txBody>
        </p:sp>
        <p:sp>
          <p:nvSpPr>
            <p:cNvPr id="38" name="ïSlíďê"/>
            <p:cNvSpPr/>
            <p:nvPr>
              <p:custDataLst>
                <p:tags r:id="rId7"/>
              </p:custDataLst>
            </p:nvPr>
          </p:nvSpPr>
          <p:spPr>
            <a:xfrm>
              <a:off x="6206701" y="3187817"/>
              <a:ext cx="1956435" cy="1741805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44" name="îs1îḍé"/>
            <p:cNvSpPr/>
            <p:nvPr>
              <p:custDataLst>
                <p:tags r:id="rId8"/>
              </p:custDataLst>
            </p:nvPr>
          </p:nvSpPr>
          <p:spPr>
            <a:xfrm>
              <a:off x="6578785" y="3398048"/>
              <a:ext cx="1250596" cy="20287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b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kumimoji="1" lang="en-US" altLang="zh-C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rPr>
                <a:t>02</a:t>
              </a:r>
              <a:endParaRPr kumimoji="1"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</p:grpSp>
      <p:grpSp>
        <p:nvGrpSpPr>
          <p:cNvPr id="50" name="组合 49"/>
          <p:cNvGrpSpPr/>
          <p:nvPr>
            <p:custDataLst>
              <p:tags r:id="rId9"/>
            </p:custDataLst>
          </p:nvPr>
        </p:nvGrpSpPr>
        <p:grpSpPr>
          <a:xfrm>
            <a:off x="7613015" y="2380615"/>
            <a:ext cx="2411095" cy="2894965"/>
            <a:chOff x="6206701" y="3187817"/>
            <a:chExt cx="1956435" cy="1741805"/>
          </a:xfrm>
        </p:grpSpPr>
        <p:sp>
          <p:nvSpPr>
            <p:cNvPr id="53" name="îšḷiḋè"/>
            <p:cNvSpPr/>
            <p:nvPr>
              <p:custDataLst>
                <p:tags r:id="rId10"/>
              </p:custDataLst>
            </p:nvPr>
          </p:nvSpPr>
          <p:spPr>
            <a:xfrm>
              <a:off x="6467937" y="3576371"/>
              <a:ext cx="1559171" cy="10174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tx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思源宋体 CN" panose="02020400000000000000" pitchFamily="18" charset="-122"/>
                </a:rPr>
                <a:t>全面地看待自己的优缺点我们要善于克服自己的缺点，扬长避短，充分发挥自身潜力。</a:t>
              </a:r>
              <a:endParaRPr lang="zh-CN" altLang="en-US" sz="1600" dirty="0">
                <a:solidFill>
                  <a:schemeClr val="tx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宋体 CN" panose="02020400000000000000" pitchFamily="18" charset="-122"/>
              </a:endParaRPr>
            </a:p>
          </p:txBody>
        </p:sp>
        <p:sp>
          <p:nvSpPr>
            <p:cNvPr id="51" name="ïSlíďê"/>
            <p:cNvSpPr/>
            <p:nvPr>
              <p:custDataLst>
                <p:tags r:id="rId11"/>
              </p:custDataLst>
            </p:nvPr>
          </p:nvSpPr>
          <p:spPr>
            <a:xfrm>
              <a:off x="6206701" y="3187817"/>
              <a:ext cx="1956435" cy="1741805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52" name="îs1îḍé"/>
            <p:cNvSpPr/>
            <p:nvPr>
              <p:custDataLst>
                <p:tags r:id="rId12"/>
              </p:custDataLst>
            </p:nvPr>
          </p:nvSpPr>
          <p:spPr>
            <a:xfrm>
              <a:off x="6578785" y="3398048"/>
              <a:ext cx="1250596" cy="20287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b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kumimoji="1" lang="en-US" altLang="zh-C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rPr>
                <a:t>03</a:t>
              </a:r>
              <a:endParaRPr kumimoji="1"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</p:grpSp>
      <p:sp>
        <p:nvSpPr>
          <p:cNvPr id="54" name="矩形: 圆角 3"/>
          <p:cNvSpPr/>
          <p:nvPr/>
        </p:nvSpPr>
        <p:spPr>
          <a:xfrm>
            <a:off x="1366520" y="1544955"/>
            <a:ext cx="8280400" cy="482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大学生怎样才能形成自我悦纳的积极态度呢？</a:t>
            </a:r>
            <a:endParaRPr lang="zh-CN" altLang="en-US" sz="2400" dirty="0"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2799377" y="395904"/>
            <a:ext cx="6847237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rPr>
              <a:t>三、有效的自我调控</a:t>
            </a:r>
            <a:endParaRPr lang="zh-CN" altLang="en-US" sz="3200" dirty="0">
              <a:latin typeface="思源宋体 CN Heavy" panose="02020900000000000000" pitchFamily="18" charset="-122"/>
              <a:ea typeface="思源宋体 CN Heavy" panose="02020900000000000000" pitchFamily="18" charset="-122"/>
              <a:sym typeface="思源宋体 CN" panose="02020400000000000000" pitchFamily="18" charset="-122"/>
            </a:endParaRPr>
          </a:p>
        </p:txBody>
      </p:sp>
      <p:grpSp>
        <p:nvGrpSpPr>
          <p:cNvPr id="31" name="组合 30"/>
          <p:cNvGrpSpPr/>
          <p:nvPr>
            <p:custDataLst>
              <p:tags r:id="rId1"/>
            </p:custDataLst>
          </p:nvPr>
        </p:nvGrpSpPr>
        <p:grpSpPr>
          <a:xfrm>
            <a:off x="2073910" y="3173095"/>
            <a:ext cx="2411095" cy="2131060"/>
            <a:chOff x="6206701" y="3187817"/>
            <a:chExt cx="1956435" cy="1741805"/>
          </a:xfrm>
        </p:grpSpPr>
        <p:sp>
          <p:nvSpPr>
            <p:cNvPr id="34" name="îšḷiḋè"/>
            <p:cNvSpPr/>
            <p:nvPr>
              <p:custDataLst>
                <p:tags r:id="rId2"/>
              </p:custDataLst>
            </p:nvPr>
          </p:nvSpPr>
          <p:spPr>
            <a:xfrm>
              <a:off x="6251013" y="3794933"/>
              <a:ext cx="1837410" cy="52731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schemeClr val="tx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思源宋体 CN" panose="02020400000000000000" pitchFamily="18" charset="-122"/>
                </a:rPr>
                <a:t>建立符合自身实际的目标</a:t>
              </a:r>
              <a:endParaRPr lang="zh-CN" altLang="en-US" dirty="0">
                <a:solidFill>
                  <a:schemeClr val="tx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宋体 CN" panose="02020400000000000000" pitchFamily="18" charset="-122"/>
              </a:endParaRPr>
            </a:p>
          </p:txBody>
        </p:sp>
        <p:sp>
          <p:nvSpPr>
            <p:cNvPr id="32" name="ïSlíďê"/>
            <p:cNvSpPr/>
            <p:nvPr>
              <p:custDataLst>
                <p:tags r:id="rId3"/>
              </p:custDataLst>
            </p:nvPr>
          </p:nvSpPr>
          <p:spPr>
            <a:xfrm>
              <a:off x="6206701" y="3187817"/>
              <a:ext cx="1956435" cy="1741805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33" name="îs1îḍé"/>
            <p:cNvSpPr/>
            <p:nvPr>
              <p:custDataLst>
                <p:tags r:id="rId4"/>
              </p:custDataLst>
            </p:nvPr>
          </p:nvSpPr>
          <p:spPr>
            <a:xfrm>
              <a:off x="6578785" y="3325326"/>
              <a:ext cx="1250596" cy="2755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b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kumimoji="1" lang="en-US" altLang="zh-C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rPr>
                <a:t>01</a:t>
              </a:r>
              <a:endParaRPr kumimoji="1"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</p:grpSp>
      <p:grpSp>
        <p:nvGrpSpPr>
          <p:cNvPr id="35" name="组合 34"/>
          <p:cNvGrpSpPr/>
          <p:nvPr>
            <p:custDataLst>
              <p:tags r:id="rId5"/>
            </p:custDataLst>
          </p:nvPr>
        </p:nvGrpSpPr>
        <p:grpSpPr>
          <a:xfrm>
            <a:off x="4890135" y="3173095"/>
            <a:ext cx="2411095" cy="2131060"/>
            <a:chOff x="6206701" y="3187817"/>
            <a:chExt cx="1956435" cy="1741805"/>
          </a:xfrm>
        </p:grpSpPr>
        <p:sp>
          <p:nvSpPr>
            <p:cNvPr id="45" name="îšḷiḋè"/>
            <p:cNvSpPr/>
            <p:nvPr>
              <p:custDataLst>
                <p:tags r:id="rId6"/>
              </p:custDataLst>
            </p:nvPr>
          </p:nvSpPr>
          <p:spPr>
            <a:xfrm>
              <a:off x="6401984" y="3794933"/>
              <a:ext cx="1752393" cy="3010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dirty="0">
                  <a:solidFill>
                    <a:schemeClr val="tx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思源宋体 CN" panose="02020400000000000000" pitchFamily="18" charset="-122"/>
                </a:rPr>
                <a:t>培养顽强的意志力</a:t>
              </a:r>
              <a:endParaRPr dirty="0">
                <a:solidFill>
                  <a:schemeClr val="tx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宋体 CN" panose="02020400000000000000" pitchFamily="18" charset="-122"/>
              </a:endParaRPr>
            </a:p>
          </p:txBody>
        </p:sp>
        <p:sp>
          <p:nvSpPr>
            <p:cNvPr id="38" name="ïSlíďê"/>
            <p:cNvSpPr/>
            <p:nvPr>
              <p:custDataLst>
                <p:tags r:id="rId7"/>
              </p:custDataLst>
            </p:nvPr>
          </p:nvSpPr>
          <p:spPr>
            <a:xfrm>
              <a:off x="6206701" y="3187817"/>
              <a:ext cx="1956435" cy="1741805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44" name="îs1îḍé"/>
            <p:cNvSpPr/>
            <p:nvPr>
              <p:custDataLst>
                <p:tags r:id="rId8"/>
              </p:custDataLst>
            </p:nvPr>
          </p:nvSpPr>
          <p:spPr>
            <a:xfrm>
              <a:off x="6578785" y="3325326"/>
              <a:ext cx="1250596" cy="2755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b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kumimoji="1" lang="en-US" altLang="zh-C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rPr>
                <a:t>02</a:t>
              </a:r>
              <a:endParaRPr kumimoji="1"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</p:grpSp>
      <p:grpSp>
        <p:nvGrpSpPr>
          <p:cNvPr id="50" name="组合 49"/>
          <p:cNvGrpSpPr/>
          <p:nvPr>
            <p:custDataLst>
              <p:tags r:id="rId9"/>
            </p:custDataLst>
          </p:nvPr>
        </p:nvGrpSpPr>
        <p:grpSpPr>
          <a:xfrm>
            <a:off x="7706360" y="3173095"/>
            <a:ext cx="2411095" cy="2131060"/>
            <a:chOff x="6206701" y="3187817"/>
            <a:chExt cx="1956435" cy="1741805"/>
          </a:xfrm>
        </p:grpSpPr>
        <p:sp>
          <p:nvSpPr>
            <p:cNvPr id="53" name="îšḷiḋè"/>
            <p:cNvSpPr/>
            <p:nvPr>
              <p:custDataLst>
                <p:tags r:id="rId10"/>
              </p:custDataLst>
            </p:nvPr>
          </p:nvSpPr>
          <p:spPr>
            <a:xfrm>
              <a:off x="6467937" y="3794875"/>
              <a:ext cx="1559171" cy="33580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tx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思源宋体 CN" panose="02020400000000000000" pitchFamily="18" charset="-122"/>
                </a:rPr>
                <a:t>培养自信心</a:t>
              </a:r>
              <a:endParaRPr lang="zh-CN" altLang="en-US" sz="1600" dirty="0">
                <a:solidFill>
                  <a:schemeClr val="tx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宋体 CN" panose="02020400000000000000" pitchFamily="18" charset="-122"/>
              </a:endParaRPr>
            </a:p>
          </p:txBody>
        </p:sp>
        <p:sp>
          <p:nvSpPr>
            <p:cNvPr id="51" name="ïSlíďê"/>
            <p:cNvSpPr/>
            <p:nvPr>
              <p:custDataLst>
                <p:tags r:id="rId11"/>
              </p:custDataLst>
            </p:nvPr>
          </p:nvSpPr>
          <p:spPr>
            <a:xfrm>
              <a:off x="6206701" y="3187817"/>
              <a:ext cx="1956435" cy="1741805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52" name="îs1îḍé"/>
            <p:cNvSpPr/>
            <p:nvPr>
              <p:custDataLst>
                <p:tags r:id="rId12"/>
              </p:custDataLst>
            </p:nvPr>
          </p:nvSpPr>
          <p:spPr>
            <a:xfrm>
              <a:off x="6578785" y="3325326"/>
              <a:ext cx="1250596" cy="2755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b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kumimoji="1" lang="en-US" altLang="zh-C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rPr>
                <a:t>03</a:t>
              </a:r>
              <a:endParaRPr kumimoji="1"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</p:grpSp>
      <p:sp>
        <p:nvSpPr>
          <p:cNvPr id="54" name="矩形: 圆角 3"/>
          <p:cNvSpPr/>
          <p:nvPr/>
        </p:nvSpPr>
        <p:spPr>
          <a:xfrm>
            <a:off x="1200785" y="1612900"/>
            <a:ext cx="10060305" cy="9264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有效的自我调控是培养良好自我意识的根本途径。大学生要做到有效的自我调控，就应该从以下几方面努力。</a:t>
            </a:r>
            <a:endParaRPr lang="zh-CN" altLang="en-US" sz="2400" dirty="0"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" y="-299720"/>
            <a:ext cx="11854815" cy="7851775"/>
          </a:xfrm>
          <a:prstGeom prst="rect">
            <a:avLst/>
          </a:prstGeom>
        </p:spPr>
      </p:pic>
      <p:sp>
        <p:nvSpPr>
          <p:cNvPr id="40" name="矩形 39"/>
          <p:cNvSpPr/>
          <p:nvPr/>
        </p:nvSpPr>
        <p:spPr>
          <a:xfrm>
            <a:off x="2799377" y="395904"/>
            <a:ext cx="6847237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rPr>
              <a:t>四、不断的自我超越</a:t>
            </a:r>
            <a:endParaRPr lang="zh-CN" altLang="en-US" sz="3200" dirty="0">
              <a:latin typeface="思源宋体 CN Heavy" panose="02020900000000000000" pitchFamily="18" charset="-122"/>
              <a:ea typeface="思源宋体 CN Heavy" panose="020209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97380" y="1887855"/>
            <a:ext cx="8475345" cy="3476625"/>
          </a:xfrm>
          <a:prstGeom prst="rect">
            <a:avLst/>
          </a:prstGeom>
        </p:spPr>
        <p:txBody>
          <a:bodyPr wrap="square">
            <a:spAutoFit/>
          </a:bodyPr>
          <a:p>
            <a:pPr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    </a:t>
            </a: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认识自我、接纳自我、调控自我，都是为了塑造自我、超越自我。对于大学生而言，超越自我更是终身努力的目标。在行动上，无论对人对事，均全力以赴，使自己的能力得到最大限度的发挥。完善自我、超越自我并不是一帆风顺的过程，它需要付出艰辛的努力和沉重的代价，也是一个“新我”形成的过程，是从“小我”走向“大我”，是从“昨天之我”向“今日之我”“明日之我”的迈进。珍惜已有的自我，追求更好、更高的自我，做“自如的、独特的、最好的自我”。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    </a:t>
            </a: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既注重自我又不固守自我，并根据社会要求不断改造自我；既注重自我价值的实现，又不仅仅局限于追求个人自我价值的实现，而是把自我价值实现的过程与为国家、集体、家庭发展作贡献的过程统一起来，在服务他人和社会的过程中实现真正的自我价值。超越是一种境界，更是一种过程。只有坚持正确的方向、本着科学的态度，投身于火热的社会实践，辩证地看待社会，分析自我、把握自我，才有可能最终超越自我。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"/>
          <p:cNvSpPr/>
          <p:nvPr/>
        </p:nvSpPr>
        <p:spPr>
          <a:xfrm>
            <a:off x="5902325" y="2320290"/>
            <a:ext cx="5623560" cy="482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一、过度的自我接受和自我拒绝</a:t>
            </a:r>
            <a:endParaRPr lang="zh-CN" altLang="en-US" sz="2400" dirty="0"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65" y="1330960"/>
            <a:ext cx="4866640" cy="512381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35050" y="570230"/>
            <a:ext cx="10147300" cy="1076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rPr>
              <a:t>任务三　做最好的自己：大学生自我意识发展　　　　　的偏差与调适</a:t>
            </a:r>
            <a:endParaRPr lang="zh-CN" altLang="en-US" sz="3200" dirty="0">
              <a:latin typeface="思源宋体 CN Heavy" panose="02020900000000000000" pitchFamily="18" charset="-122"/>
              <a:ea typeface="思源宋体 CN Heavy" panose="020209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4" name="矩形: 圆角 2"/>
          <p:cNvSpPr/>
          <p:nvPr/>
        </p:nvSpPr>
        <p:spPr>
          <a:xfrm>
            <a:off x="5902325" y="3281045"/>
            <a:ext cx="5623560" cy="482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二、过强的自尊心、自卑感和虚荣心</a:t>
            </a:r>
            <a:endParaRPr lang="zh-CN" altLang="en-US" sz="2400" dirty="0"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2" name="矩形: 圆角 2"/>
          <p:cNvSpPr/>
          <p:nvPr/>
        </p:nvSpPr>
        <p:spPr>
          <a:xfrm>
            <a:off x="5902325" y="4386580"/>
            <a:ext cx="5623560" cy="482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三、过分的自我中心和过强的从众心理</a:t>
            </a:r>
            <a:endParaRPr lang="zh-CN" altLang="en-US" sz="2400" dirty="0"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6" name="矩形: 圆角 2"/>
          <p:cNvSpPr/>
          <p:nvPr/>
        </p:nvSpPr>
        <p:spPr>
          <a:xfrm>
            <a:off x="5902325" y="5589905"/>
            <a:ext cx="5623560" cy="482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四、过分的独立意向和逆反心理</a:t>
            </a:r>
            <a:endParaRPr lang="zh-CN" altLang="en-US" sz="2400" dirty="0"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2" grpId="0" bldLvl="0" animBg="1"/>
      <p:bldP spid="6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" y="128905"/>
            <a:ext cx="11854815" cy="7156450"/>
          </a:xfrm>
          <a:prstGeom prst="rect">
            <a:avLst/>
          </a:prstGeom>
        </p:spPr>
      </p:pic>
      <p:sp>
        <p:nvSpPr>
          <p:cNvPr id="40" name="矩形 39"/>
          <p:cNvSpPr/>
          <p:nvPr/>
        </p:nvSpPr>
        <p:spPr>
          <a:xfrm>
            <a:off x="2799377" y="552749"/>
            <a:ext cx="6847237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rPr>
              <a:t>一、过度的自我接受和自我拒绝</a:t>
            </a:r>
            <a:endParaRPr lang="zh-CN" altLang="en-US" sz="3200" dirty="0">
              <a:latin typeface="思源宋体 CN Heavy" panose="02020900000000000000" pitchFamily="18" charset="-122"/>
              <a:ea typeface="思源宋体 CN Heavy" panose="020209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01495" y="1858645"/>
            <a:ext cx="8475345" cy="3696970"/>
          </a:xfrm>
          <a:prstGeom prst="rect">
            <a:avLst/>
          </a:prstGeom>
        </p:spPr>
        <p:txBody>
          <a:bodyPr wrap="square">
            <a:noAutofit/>
          </a:bodyPr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过度自我接受与过度自我拒绝是自我评价不当引起的两个极端。要调整这两方面的缺陷，可以从以下几点着手。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i="0" dirty="0">
                <a:ln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一是要树立正确的认知观点。</a:t>
            </a: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即：人有所长亦有所短；人既不会事事行，也不会事事不行；一事行不能说事事行，一事不行也不能说事事不行。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i="0" dirty="0">
                <a:ln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二是确立合理的评价参照系和立足点。</a:t>
            </a: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若以弱者为参照则会自大，若以强者为标准则可能会自卑，因而寻找适合自己的评价标准就显得很重要。人应多立足于自己的长处、自己拥有的一切，这会建立良好的感觉、树立起自己的信心，但也应明了自己的不足。人在困难时应多看自己的成绩和进步，以提高勇气；在成功时则应多发现缺点，以再接再厉。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i="0" dirty="0">
                <a:ln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三是培养健康的人格品质。</a:t>
            </a: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诸如自信而不狂妄、谦虚而不自卑、乐观但不盲目、克己但不过分等。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905"/>
            <a:ext cx="11854815" cy="7156450"/>
          </a:xfrm>
          <a:prstGeom prst="rect">
            <a:avLst/>
          </a:prstGeom>
        </p:spPr>
      </p:pic>
      <p:sp>
        <p:nvSpPr>
          <p:cNvPr id="40" name="矩形 39"/>
          <p:cNvSpPr/>
          <p:nvPr/>
        </p:nvSpPr>
        <p:spPr>
          <a:xfrm>
            <a:off x="2799377" y="552749"/>
            <a:ext cx="6847237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rPr>
              <a:t>二、过强的自尊心、自卑感和虚荣心</a:t>
            </a:r>
            <a:endParaRPr lang="zh-CN" altLang="en-US" sz="3200" dirty="0">
              <a:latin typeface="思源宋体 CN Heavy" panose="02020900000000000000" pitchFamily="18" charset="-122"/>
              <a:ea typeface="思源宋体 CN Heavy" panose="020209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97380" y="2663825"/>
            <a:ext cx="8475345" cy="2306955"/>
          </a:xfrm>
          <a:prstGeom prst="rect">
            <a:avLst/>
          </a:prstGeom>
        </p:spPr>
        <p:txBody>
          <a:bodyPr wrap="square">
            <a:spAutoFit/>
          </a:bodyPr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过强的自尊心、自卑感和虚荣心都是不健康的心理，会影响大学生的心理发展和人格成熟。为了改变这些不良的心理，我们应该做到以下几点：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第一，必须对其危害性有清醒的认识，有勇气有决心改变自己；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第二，应当努力认识自己，了解自己的长处与短处，扬长避短，并对自己有正确的评价；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第三，树立自信和健康的心理，正确地表现自己，不卑不亢；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第四，不为外界的议论所左右，正确对待个人得失，勇于坚持正确的观念，改正错误。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波形 7"/>
          <p:cNvSpPr/>
          <p:nvPr/>
        </p:nvSpPr>
        <p:spPr>
          <a:xfrm>
            <a:off x="1858010" y="4009390"/>
            <a:ext cx="3093085" cy="462915"/>
          </a:xfrm>
          <a:prstGeom prst="wav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流程图: 资料带 5"/>
          <p:cNvSpPr/>
          <p:nvPr/>
        </p:nvSpPr>
        <p:spPr>
          <a:xfrm>
            <a:off x="1790065" y="2200910"/>
            <a:ext cx="3083560" cy="445135"/>
          </a:xfrm>
          <a:prstGeom prst="flowChartPunchedTap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905"/>
            <a:ext cx="11854815" cy="7156450"/>
          </a:xfrm>
          <a:prstGeom prst="rect">
            <a:avLst/>
          </a:prstGeom>
        </p:spPr>
      </p:pic>
      <p:sp>
        <p:nvSpPr>
          <p:cNvPr id="40" name="矩形 39"/>
          <p:cNvSpPr/>
          <p:nvPr/>
        </p:nvSpPr>
        <p:spPr>
          <a:xfrm>
            <a:off x="2799080" y="552450"/>
            <a:ext cx="722884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rPr>
              <a:t>三、过分的自我中心和过强的从众心理</a:t>
            </a:r>
            <a:endParaRPr lang="zh-CN" altLang="en-US" sz="3200" dirty="0">
              <a:latin typeface="思源宋体 CN Heavy" panose="02020900000000000000" pitchFamily="18" charset="-122"/>
              <a:ea typeface="思源宋体 CN Heavy" panose="020209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58010" y="2148205"/>
            <a:ext cx="8475345" cy="3046095"/>
          </a:xfrm>
          <a:prstGeom prst="rect">
            <a:avLst/>
          </a:prstGeom>
        </p:spPr>
        <p:txBody>
          <a:bodyPr wrap="square">
            <a:spAutoFit/>
          </a:bodyPr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i="0" dirty="0">
                <a:solidFill>
                  <a:srgbClr val="FF0000"/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克服过分自我中心的途径有：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其一，树立健康的人生观，自觉地把自己和他人、集体结合起来，走出自我的小天地；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其二，恰如其分地评价自己，既不低估也不高估，既不妄自菲薄也不自高自大；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其三，尊重他人，只有尊重和信任他人，才能获得他人的尊重和信任；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其四，设身处地从他人的角度思考问题，关心他人，做到“我爱人人，人人爱我”。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i="0" dirty="0">
                <a:solidFill>
                  <a:srgbClr val="FF0000"/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要克服过强的从众心理，就应：</a:t>
            </a:r>
            <a:endParaRPr lang="zh-CN" altLang="en-US" sz="1600" b="1" i="0" dirty="0">
              <a:solidFill>
                <a:srgbClr val="FF0000"/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其一，培养和树立自信心，培养独立思考问题的能力，勇于创新，敢于与众不同；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其二，加强自我意识，同时确立健康的团体意识，不人云亦云，保持自己的独立性和个性</a:t>
            </a:r>
            <a:r>
              <a:rPr lang="en-US" altLang="zh-CN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.</a:t>
            </a:r>
            <a:endParaRPr lang="en-US" altLang="zh-CN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905"/>
            <a:ext cx="11854815" cy="7156450"/>
          </a:xfrm>
          <a:prstGeom prst="rect">
            <a:avLst/>
          </a:prstGeom>
        </p:spPr>
      </p:pic>
      <p:sp>
        <p:nvSpPr>
          <p:cNvPr id="40" name="矩形 39"/>
          <p:cNvSpPr/>
          <p:nvPr/>
        </p:nvSpPr>
        <p:spPr>
          <a:xfrm>
            <a:off x="2799080" y="552450"/>
            <a:ext cx="722884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rPr>
              <a:t>四、过分的独立意向和逆反心理</a:t>
            </a:r>
            <a:endParaRPr lang="zh-CN" altLang="en-US" sz="3200" dirty="0">
              <a:latin typeface="思源宋体 CN Heavy" panose="02020900000000000000" pitchFamily="18" charset="-122"/>
              <a:ea typeface="思源宋体 CN Heavy" panose="020209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1955800" y="2191385"/>
            <a:ext cx="2874645" cy="3145155"/>
          </a:xfrm>
          <a:prstGeom prst="foldedCorner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折角形 3"/>
          <p:cNvSpPr/>
          <p:nvPr/>
        </p:nvSpPr>
        <p:spPr>
          <a:xfrm>
            <a:off x="5525135" y="2191385"/>
            <a:ext cx="3991610" cy="3145155"/>
          </a:xfrm>
          <a:prstGeom prst="foldedCorner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183130" y="2418715"/>
            <a:ext cx="224536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独立意向是大学生自我意识发展的显著标志之一。然而，大学生在摆脱依赖、走向独立的过程中，有时会“矫枉过正”，表现出过分的独立意向、过分的逆反心理。</a:t>
            </a:r>
            <a:endParaRPr lang="zh-CN" altLang="en-US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830570" y="2269490"/>
            <a:ext cx="3458210" cy="31381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为了发挥独立性本身的积极作用、消除过分的逆反心理所带来的消极影响，就需要正确地理解独立的含义，做到自主自立、自尊自爱、自信自律、多学多思，提高辨别正确与错误的能力，敢于反抗、善于反抗，更客观、更正确地对待自己、他人和社会，多接触社会和生活，加速自我社会化和人格成熟。</a:t>
            </a:r>
            <a:endParaRPr lang="zh-CN" altLang="en-US" b="1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endParaRPr lang="zh-CN" altLang="en-US"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25014" y="1776631"/>
            <a:ext cx="4663301" cy="3805883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393608" y="2824031"/>
            <a:ext cx="44550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kumimoji="1" lang="zh-CN" altLang="en-US" sz="5400" b="1">
                <a:cs typeface="+mn-ea"/>
                <a:sym typeface="+mn-lt"/>
              </a:rPr>
              <a:t>感谢您的观看</a:t>
            </a:r>
            <a:endParaRPr kumimoji="1" lang="zh-CN" altLang="en-US" sz="5400" b="1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195459" y="3941097"/>
            <a:ext cx="33922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kumimoji="1" lang="en-US" altLang="zh-CN" sz="6000" b="1">
                <a:solidFill>
                  <a:srgbClr val="FB0C46"/>
                </a:solidFill>
                <a:cs typeface="+mn-ea"/>
                <a:sym typeface="+mn-lt"/>
              </a:rPr>
              <a:t>THANKS</a:t>
            </a:r>
            <a:endParaRPr kumimoji="1" lang="zh-CN" altLang="en-US" sz="6000" b="1">
              <a:solidFill>
                <a:srgbClr val="FB0C46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>
        <p:random/>
      </p:transition>
    </mc:Choice>
    <mc:Fallback>
      <p:transition spd="slow" advClick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000"/>
            <a:ext cx="12192000" cy="6832879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15" b="19815"/>
          <a:stretch>
            <a:fillRect/>
          </a:stretch>
        </p:blipFill>
        <p:spPr>
          <a:xfrm>
            <a:off x="1499083" y="653040"/>
            <a:ext cx="9193833" cy="555191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339089" y="2106539"/>
            <a:ext cx="8274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目录</a:t>
            </a:r>
            <a:endParaRPr lang="zh-CN" altLang="en-US" sz="6000" spc="-150" dirty="0">
              <a:solidFill>
                <a:schemeClr val="tx1">
                  <a:lumMod val="85000"/>
                  <a:lumOff val="15000"/>
                </a:schemeClr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7" name="矩形 6"/>
          <p:cNvSpPr/>
          <p:nvPr/>
        </p:nvSpPr>
        <p:spPr>
          <a:xfrm rot="5400000">
            <a:off x="2361260" y="2833664"/>
            <a:ext cx="21323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CONTENTS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grpSp>
        <p:nvGrpSpPr>
          <p:cNvPr id="8" name="组合 7"/>
          <p:cNvGrpSpPr/>
          <p:nvPr>
            <p:custDataLst>
              <p:tags r:id="rId3"/>
            </p:custDataLst>
          </p:nvPr>
        </p:nvGrpSpPr>
        <p:grpSpPr>
          <a:xfrm>
            <a:off x="4338955" y="1769110"/>
            <a:ext cx="5129530" cy="3688071"/>
            <a:chOff x="3672533" y="1863004"/>
            <a:chExt cx="4988560" cy="3001900"/>
          </a:xfrm>
        </p:grpSpPr>
        <p:grpSp>
          <p:nvGrpSpPr>
            <p:cNvPr id="9" name="组合 8"/>
            <p:cNvGrpSpPr/>
            <p:nvPr/>
          </p:nvGrpSpPr>
          <p:grpSpPr>
            <a:xfrm>
              <a:off x="3672533" y="1863004"/>
              <a:ext cx="4988560" cy="2887870"/>
              <a:chOff x="2978495" y="2574778"/>
              <a:chExt cx="4988560" cy="2887870"/>
            </a:xfrm>
          </p:grpSpPr>
          <p:sp>
            <p:nvSpPr>
              <p:cNvPr id="15" name="椭圆 14"/>
              <p:cNvSpPr/>
              <p:nvPr>
                <p:custDataLst>
                  <p:tags r:id="rId4"/>
                </p:custDataLst>
              </p:nvPr>
            </p:nvSpPr>
            <p:spPr>
              <a:xfrm>
                <a:off x="2978495" y="2574823"/>
                <a:ext cx="638120" cy="619961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38894D"/>
                  </a:gs>
                  <a:gs pos="0">
                    <a:schemeClr val="accent2"/>
                  </a:gs>
                </a:gsLst>
                <a:path path="rect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b="1" dirty="0">
                    <a:latin typeface="思源宋体 CN" panose="02020400000000000000" pitchFamily="18" charset="-122"/>
                    <a:ea typeface="思源宋体 CN" panose="02020400000000000000" pitchFamily="18" charset="-122"/>
                    <a:sym typeface="思源宋体 CN" panose="02020400000000000000" pitchFamily="18" charset="-122"/>
                  </a:rPr>
                  <a:t>01</a:t>
                </a:r>
                <a:endParaRPr lang="zh-CN" altLang="en-US" sz="1600" b="1" dirty="0"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endParaRPr>
              </a:p>
            </p:txBody>
          </p:sp>
          <p:sp>
            <p:nvSpPr>
              <p:cNvPr id="16" name="文本框 15"/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3821775" y="2574778"/>
                <a:ext cx="4145280" cy="674499"/>
              </a:xfrm>
              <a:prstGeom prst="rect">
                <a:avLst/>
              </a:prstGeom>
            </p:spPr>
            <p:txBody>
              <a:bodyPr vert="horz" wrap="square" lIns="91440" tIns="45720" rIns="91440" bIns="45720" rtlCol="0">
                <a:spAutoFit/>
              </a:bodyPr>
              <a:lstStyle>
                <a:lvl1pPr marL="228600" indent="-228600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/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/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/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5pPr>
                <a:lvl6pPr marL="25146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6pPr>
                <a:lvl7pPr marL="2971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7pPr>
                <a:lvl8pPr marL="3429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8pPr>
                <a:lvl9pPr marL="3886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9pPr>
              </a:lstStyle>
              <a:p>
                <a:pPr marL="0" indent="0" algn="l">
                  <a:buNone/>
                </a:pPr>
                <a:r>
                  <a:rPr lang="zh-CN" altLang="en-US" sz="2400" dirty="0">
                    <a:latin typeface="思源宋体 CN Heavy" panose="02020900000000000000" pitchFamily="18" charset="-122"/>
                    <a:ea typeface="思源宋体 CN Heavy" panose="02020900000000000000" pitchFamily="18" charset="-122"/>
                    <a:sym typeface="思源宋体 CN" panose="02020400000000000000" pitchFamily="18" charset="-122"/>
                  </a:rPr>
                  <a:t>项目一　健康心理　幸福人生</a:t>
                </a:r>
                <a:endParaRPr lang="zh-CN" altLang="en-US" sz="24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endParaRPr>
              </a:p>
              <a:p>
                <a:pPr marL="0" indent="0" algn="r">
                  <a:buNone/>
                </a:pPr>
                <a:r>
                  <a:rPr lang="en-US" altLang="zh-CN" sz="2000" dirty="0">
                    <a:latin typeface="思源宋体 CN Heavy" panose="02020900000000000000" pitchFamily="18" charset="-122"/>
                    <a:ea typeface="思源宋体 CN Heavy" panose="02020900000000000000" pitchFamily="18" charset="-122"/>
                    <a:sym typeface="思源宋体 CN" panose="02020400000000000000" pitchFamily="18" charset="-122"/>
                  </a:rPr>
                  <a:t>——</a:t>
                </a:r>
                <a:r>
                  <a:rPr lang="zh-CN" altLang="en-US" sz="2000" dirty="0">
                    <a:latin typeface="思源宋体 CN Heavy" panose="02020900000000000000" pitchFamily="18" charset="-122"/>
                    <a:ea typeface="思源宋体 CN Heavy" panose="02020900000000000000" pitchFamily="18" charset="-122"/>
                    <a:sym typeface="思源宋体 CN" panose="02020400000000000000" pitchFamily="18" charset="-122"/>
                  </a:rPr>
                  <a:t>大学生心理健康导论</a:t>
                </a:r>
                <a:endParaRPr lang="zh-CN" altLang="en-US" sz="20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6"/>
                </p:custDataLst>
              </p:nvPr>
            </p:nvSpPr>
            <p:spPr>
              <a:xfrm>
                <a:off x="2998257" y="3306141"/>
                <a:ext cx="638120" cy="619961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38894D"/>
                  </a:gs>
                  <a:gs pos="0">
                    <a:schemeClr val="accent2"/>
                  </a:gs>
                </a:gsLst>
                <a:path path="rect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b="1" dirty="0">
                    <a:latin typeface="思源宋体 CN" panose="02020400000000000000" pitchFamily="18" charset="-122"/>
                    <a:ea typeface="思源宋体 CN" panose="02020400000000000000" pitchFamily="18" charset="-122"/>
                    <a:sym typeface="思源宋体 CN" panose="02020400000000000000" pitchFamily="18" charset="-122"/>
                  </a:rPr>
                  <a:t>02</a:t>
                </a:r>
                <a:endParaRPr lang="zh-CN" altLang="en-US" sz="1600" b="1" dirty="0"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7"/>
                </p:custDataLst>
              </p:nvPr>
            </p:nvSpPr>
            <p:spPr>
              <a:xfrm>
                <a:off x="2998257" y="4074672"/>
                <a:ext cx="638120" cy="619961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38894D"/>
                  </a:gs>
                  <a:gs pos="0">
                    <a:schemeClr val="accent2"/>
                  </a:gs>
                </a:gsLst>
                <a:path path="rect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b="1" dirty="0">
                    <a:latin typeface="思源宋体 CN" panose="02020400000000000000" pitchFamily="18" charset="-122"/>
                    <a:ea typeface="思源宋体 CN" panose="02020400000000000000" pitchFamily="18" charset="-122"/>
                    <a:sym typeface="思源宋体 CN" panose="02020400000000000000" pitchFamily="18" charset="-122"/>
                  </a:rPr>
                  <a:t>03</a:t>
                </a:r>
                <a:endParaRPr lang="zh-CN" altLang="en-US" sz="1600" b="1" dirty="0"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endParaRPr>
              </a:p>
            </p:txBody>
          </p:sp>
          <p:sp>
            <p:nvSpPr>
              <p:cNvPr id="19" name="椭圆 18"/>
              <p:cNvSpPr/>
              <p:nvPr>
                <p:custDataLst>
                  <p:tags r:id="rId8"/>
                </p:custDataLst>
              </p:nvPr>
            </p:nvSpPr>
            <p:spPr>
              <a:xfrm>
                <a:off x="2978495" y="4842687"/>
                <a:ext cx="638120" cy="619961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38894D"/>
                  </a:gs>
                  <a:gs pos="0">
                    <a:schemeClr val="accent2"/>
                  </a:gs>
                </a:gsLst>
                <a:path path="rect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b="1" dirty="0">
                    <a:latin typeface="思源宋体 CN" panose="02020400000000000000" pitchFamily="18" charset="-122"/>
                    <a:ea typeface="思源宋体 CN" panose="02020400000000000000" pitchFamily="18" charset="-122"/>
                    <a:sym typeface="思源宋体 CN" panose="02020400000000000000" pitchFamily="18" charset="-122"/>
                  </a:rPr>
                  <a:t>04</a:t>
                </a:r>
                <a:endParaRPr lang="zh-CN" altLang="en-US" sz="1600" b="1" dirty="0"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endParaRPr>
              </a:p>
            </p:txBody>
          </p:sp>
        </p:grpSp>
        <p:sp>
          <p:nvSpPr>
            <p:cNvPr id="12" name="文本框 11"/>
            <p:cNvSpPr txBox="1"/>
            <p:nvPr>
              <p:custDataLst>
                <p:tags r:id="rId9"/>
              </p:custDataLst>
            </p:nvPr>
          </p:nvSpPr>
          <p:spPr>
            <a:xfrm>
              <a:off x="4515813" y="2602565"/>
              <a:ext cx="4145280" cy="695325"/>
            </a:xfrm>
            <a:prstGeom prst="rect">
              <a:avLst/>
            </a:prstGeom>
          </p:spPr>
          <p:txBody>
            <a:bodyPr vert="horz" wrap="none" lIns="91440" tIns="45720" rIns="91440" bIns="45720" rtlCol="0">
              <a:noAutofit/>
            </a:bodyPr>
            <a:lstStyle>
              <a:lvl1pPr marL="22860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/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indent="0" algn="l">
                <a:buNone/>
              </a:pPr>
              <a:r>
                <a:rPr lang="zh-CN" altLang="en-US" sz="24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rPr>
                <a:t>项目二　无惧风雨　积极应对</a:t>
              </a:r>
              <a:endParaRPr lang="zh-CN" altLang="en-US" sz="24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endParaRPr>
            </a:p>
            <a:p>
              <a:pPr marL="0" indent="0" algn="r">
                <a:buNone/>
              </a:pPr>
              <a:r>
                <a:rPr lang="zh-CN" altLang="en-US" sz="20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rPr>
                <a:t>——大学生心理咨询与心理治疗</a:t>
              </a:r>
              <a:endParaRPr lang="zh-CN" altLang="en-US" sz="20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13" name="文本框 12"/>
            <p:cNvSpPr txBox="1"/>
            <p:nvPr>
              <p:custDataLst>
                <p:tags r:id="rId10"/>
              </p:custDataLst>
            </p:nvPr>
          </p:nvSpPr>
          <p:spPr>
            <a:xfrm>
              <a:off x="4515762" y="3406729"/>
              <a:ext cx="4145280" cy="674499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22860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/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indent="0" algn="l">
                <a:buNone/>
              </a:pPr>
              <a:r>
                <a:rPr lang="zh-CN" altLang="en-US" sz="24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rPr>
                <a:t>项目三　悦纳自我　完善自我</a:t>
              </a:r>
              <a:endParaRPr lang="zh-CN" altLang="en-US" sz="24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endParaRPr>
            </a:p>
            <a:p>
              <a:pPr marL="0" indent="0" algn="r">
                <a:buNone/>
              </a:pPr>
              <a:r>
                <a:rPr lang="zh-CN" altLang="en-US" sz="20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rPr>
                <a:t>——大学生自我意识与培养</a:t>
              </a:r>
              <a:endParaRPr lang="zh-CN" altLang="en-US" sz="20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14" name="文本框 13"/>
            <p:cNvSpPr txBox="1"/>
            <p:nvPr>
              <p:custDataLst>
                <p:tags r:id="rId11"/>
              </p:custDataLst>
            </p:nvPr>
          </p:nvSpPr>
          <p:spPr>
            <a:xfrm>
              <a:off x="4515762" y="4190405"/>
              <a:ext cx="4145280" cy="674499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22860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/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indent="0" algn="l">
                <a:buNone/>
              </a:pPr>
              <a:r>
                <a:rPr lang="zh-CN" altLang="en-US" sz="24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rPr>
                <a:t>项目四　外树形象　内塑品格</a:t>
              </a:r>
              <a:endParaRPr lang="zh-CN" altLang="en-US" sz="24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endParaRPr>
            </a:p>
            <a:p>
              <a:pPr marL="0" indent="0" algn="r">
                <a:buNone/>
              </a:pPr>
              <a:r>
                <a:rPr lang="zh-CN" altLang="en-US" sz="20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rPr>
                <a:t>——大学生人格发展与培养</a:t>
              </a:r>
              <a:endParaRPr lang="zh-CN" altLang="en-US" sz="20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47" y="3658048"/>
            <a:ext cx="3454522" cy="34545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60"/>
            <a:ext cx="12192000" cy="6832879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15" b="19815"/>
          <a:stretch>
            <a:fillRect/>
          </a:stretch>
        </p:blipFill>
        <p:spPr>
          <a:xfrm>
            <a:off x="1499083" y="653675"/>
            <a:ext cx="9193833" cy="555191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339089" y="2106539"/>
            <a:ext cx="8274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目录</a:t>
            </a:r>
            <a:endParaRPr lang="zh-CN" altLang="en-US" sz="6000" spc="-150" dirty="0">
              <a:solidFill>
                <a:schemeClr val="tx1">
                  <a:lumMod val="85000"/>
                  <a:lumOff val="15000"/>
                </a:schemeClr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7" name="矩形 6"/>
          <p:cNvSpPr/>
          <p:nvPr/>
        </p:nvSpPr>
        <p:spPr>
          <a:xfrm rot="5400000">
            <a:off x="2361260" y="2833664"/>
            <a:ext cx="21323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CONTENTS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grpSp>
        <p:nvGrpSpPr>
          <p:cNvPr id="8" name="组合 7"/>
          <p:cNvGrpSpPr/>
          <p:nvPr>
            <p:custDataLst>
              <p:tags r:id="rId3"/>
            </p:custDataLst>
          </p:nvPr>
        </p:nvGrpSpPr>
        <p:grpSpPr>
          <a:xfrm>
            <a:off x="4366260" y="1675130"/>
            <a:ext cx="5129530" cy="3875313"/>
            <a:chOff x="3672533" y="1949364"/>
            <a:chExt cx="4988560" cy="2863854"/>
          </a:xfrm>
        </p:grpSpPr>
        <p:grpSp>
          <p:nvGrpSpPr>
            <p:cNvPr id="9" name="组合 8"/>
            <p:cNvGrpSpPr/>
            <p:nvPr/>
          </p:nvGrpSpPr>
          <p:grpSpPr>
            <a:xfrm>
              <a:off x="3672533" y="1949364"/>
              <a:ext cx="4988560" cy="2801510"/>
              <a:chOff x="2978495" y="2661138"/>
              <a:chExt cx="4988560" cy="2801510"/>
            </a:xfrm>
          </p:grpSpPr>
          <p:sp>
            <p:nvSpPr>
              <p:cNvPr id="15" name="椭圆 14"/>
              <p:cNvSpPr/>
              <p:nvPr>
                <p:custDataLst>
                  <p:tags r:id="rId4"/>
                </p:custDataLst>
              </p:nvPr>
            </p:nvSpPr>
            <p:spPr>
              <a:xfrm>
                <a:off x="2978495" y="2661138"/>
                <a:ext cx="638120" cy="619961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38894D"/>
                  </a:gs>
                  <a:gs pos="0">
                    <a:schemeClr val="accent2"/>
                  </a:gs>
                </a:gsLst>
                <a:path path="rect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b="1" dirty="0">
                    <a:latin typeface="思源宋体 CN" panose="02020400000000000000" pitchFamily="18" charset="-122"/>
                    <a:ea typeface="思源宋体 CN" panose="02020400000000000000" pitchFamily="18" charset="-122"/>
                    <a:sym typeface="思源宋体 CN" panose="02020400000000000000" pitchFamily="18" charset="-122"/>
                  </a:rPr>
                  <a:t>05</a:t>
                </a:r>
                <a:endParaRPr lang="zh-CN" altLang="en-US" sz="1600" b="1" dirty="0"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endParaRPr>
              </a:p>
            </p:txBody>
          </p:sp>
          <p:sp>
            <p:nvSpPr>
              <p:cNvPr id="16" name="文本框 15"/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3821775" y="2730988"/>
                <a:ext cx="4145280" cy="612390"/>
              </a:xfrm>
              <a:prstGeom prst="rect">
                <a:avLst/>
              </a:prstGeom>
            </p:spPr>
            <p:txBody>
              <a:bodyPr vert="horz" wrap="square" lIns="91440" tIns="45720" rIns="91440" bIns="45720" rtlCol="0">
                <a:spAutoFit/>
              </a:bodyPr>
              <a:lstStyle>
                <a:lvl1pPr marL="228600" indent="-228600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/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/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/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5pPr>
                <a:lvl6pPr marL="25146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6pPr>
                <a:lvl7pPr marL="2971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7pPr>
                <a:lvl8pPr marL="3429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8pPr>
                <a:lvl9pPr marL="3886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9pPr>
              </a:lstStyle>
              <a:p>
                <a:pPr marL="0" indent="0" algn="l">
                  <a:buNone/>
                </a:pPr>
                <a:r>
                  <a:rPr lang="zh-CN" altLang="en-US" sz="2400" dirty="0">
                    <a:latin typeface="思源宋体 CN Heavy" panose="02020900000000000000" pitchFamily="18" charset="-122"/>
                    <a:ea typeface="思源宋体 CN Heavy" panose="02020900000000000000" pitchFamily="18" charset="-122"/>
                    <a:sym typeface="思源宋体 CN" panose="02020400000000000000" pitchFamily="18" charset="-122"/>
                  </a:rPr>
                  <a:t>项目五　激发兴趣　学会学习</a:t>
                </a:r>
                <a:endParaRPr lang="zh-CN" altLang="en-US" sz="24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endParaRPr>
              </a:p>
              <a:p>
                <a:pPr marL="0" indent="0" algn="r">
                  <a:buNone/>
                </a:pPr>
                <a:r>
                  <a:rPr lang="zh-CN" altLang="en-US" sz="2000" dirty="0">
                    <a:latin typeface="思源宋体 CN Heavy" panose="02020900000000000000" pitchFamily="18" charset="-122"/>
                    <a:ea typeface="思源宋体 CN Heavy" panose="02020900000000000000" pitchFamily="18" charset="-122"/>
                    <a:sym typeface="思源宋体 CN" panose="02020400000000000000" pitchFamily="18" charset="-122"/>
                  </a:rPr>
                  <a:t>——大学生学习心理</a:t>
                </a:r>
                <a:endParaRPr lang="zh-CN" altLang="en-US" sz="20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6"/>
                </p:custDataLst>
              </p:nvPr>
            </p:nvSpPr>
            <p:spPr>
              <a:xfrm>
                <a:off x="2978495" y="3388321"/>
                <a:ext cx="638120" cy="619961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38894D"/>
                  </a:gs>
                  <a:gs pos="0">
                    <a:schemeClr val="accent2"/>
                  </a:gs>
                </a:gsLst>
                <a:path path="rect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b="1" dirty="0">
                    <a:latin typeface="思源宋体 CN" panose="02020400000000000000" pitchFamily="18" charset="-122"/>
                    <a:ea typeface="思源宋体 CN" panose="02020400000000000000" pitchFamily="18" charset="-122"/>
                    <a:sym typeface="思源宋体 CN" panose="02020400000000000000" pitchFamily="18" charset="-122"/>
                  </a:rPr>
                  <a:t>06</a:t>
                </a:r>
                <a:endParaRPr lang="zh-CN" altLang="en-US" sz="1600" b="1" dirty="0"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7"/>
                </p:custDataLst>
              </p:nvPr>
            </p:nvSpPr>
            <p:spPr>
              <a:xfrm>
                <a:off x="2978495" y="4115504"/>
                <a:ext cx="638120" cy="619961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38894D"/>
                  </a:gs>
                  <a:gs pos="0">
                    <a:schemeClr val="accent2"/>
                  </a:gs>
                </a:gsLst>
                <a:path path="rect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b="1" dirty="0">
                    <a:latin typeface="思源宋体 CN" panose="02020400000000000000" pitchFamily="18" charset="-122"/>
                    <a:ea typeface="思源宋体 CN" panose="02020400000000000000" pitchFamily="18" charset="-122"/>
                    <a:sym typeface="思源宋体 CN" panose="02020400000000000000" pitchFamily="18" charset="-122"/>
                  </a:rPr>
                  <a:t>07</a:t>
                </a:r>
                <a:endParaRPr lang="zh-CN" altLang="en-US" sz="1600" b="1" dirty="0"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endParaRPr>
              </a:p>
            </p:txBody>
          </p:sp>
          <p:sp>
            <p:nvSpPr>
              <p:cNvPr id="19" name="椭圆 18"/>
              <p:cNvSpPr/>
              <p:nvPr>
                <p:custDataLst>
                  <p:tags r:id="rId8"/>
                </p:custDataLst>
              </p:nvPr>
            </p:nvSpPr>
            <p:spPr>
              <a:xfrm>
                <a:off x="2978495" y="4842687"/>
                <a:ext cx="638120" cy="619961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38894D"/>
                  </a:gs>
                  <a:gs pos="0">
                    <a:schemeClr val="accent2"/>
                  </a:gs>
                </a:gsLst>
                <a:path path="rect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b="1" dirty="0">
                    <a:latin typeface="思源宋体 CN" panose="02020400000000000000" pitchFamily="18" charset="-122"/>
                    <a:ea typeface="思源宋体 CN" panose="02020400000000000000" pitchFamily="18" charset="-122"/>
                    <a:sym typeface="思源宋体 CN" panose="02020400000000000000" pitchFamily="18" charset="-122"/>
                  </a:rPr>
                  <a:t>08</a:t>
                </a:r>
                <a:endParaRPr lang="zh-CN" altLang="en-US" sz="1600" b="1" dirty="0"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endParaRPr>
              </a:p>
            </p:txBody>
          </p:sp>
        </p:grpSp>
        <p:sp>
          <p:nvSpPr>
            <p:cNvPr id="12" name="文本框 11"/>
            <p:cNvSpPr txBox="1"/>
            <p:nvPr>
              <p:custDataLst>
                <p:tags r:id="rId9"/>
              </p:custDataLst>
            </p:nvPr>
          </p:nvSpPr>
          <p:spPr>
            <a:xfrm>
              <a:off x="4515762" y="2746462"/>
              <a:ext cx="4145280" cy="612390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22860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/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indent="0" algn="l">
                <a:buNone/>
              </a:pPr>
              <a:r>
                <a:rPr lang="zh-CN" altLang="en-US" sz="24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rPr>
                <a:t>项目六　自我调适　快乐相伴</a:t>
              </a:r>
              <a:endParaRPr lang="zh-CN" altLang="en-US" sz="24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endParaRPr>
            </a:p>
            <a:p>
              <a:pPr marL="0" indent="0" algn="r">
                <a:buNone/>
              </a:pPr>
              <a:r>
                <a:rPr lang="zh-CN" altLang="en-US" sz="20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rPr>
                <a:t>——大学生情绪管理</a:t>
              </a:r>
              <a:endParaRPr lang="zh-CN" altLang="en-US" sz="20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13" name="文本框 12"/>
            <p:cNvSpPr txBox="1"/>
            <p:nvPr>
              <p:custDataLst>
                <p:tags r:id="rId10"/>
              </p:custDataLst>
            </p:nvPr>
          </p:nvSpPr>
          <p:spPr>
            <a:xfrm>
              <a:off x="4515762" y="3473645"/>
              <a:ext cx="4145280" cy="612390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22860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/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indent="0" algn="l">
                <a:buNone/>
              </a:pPr>
              <a:r>
                <a:rPr lang="zh-CN" altLang="en-US" sz="24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rPr>
                <a:t>项目七　你来我往　君子之交</a:t>
              </a:r>
              <a:endParaRPr lang="zh-CN" altLang="en-US" sz="24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endParaRPr>
            </a:p>
            <a:p>
              <a:pPr marL="0" indent="0" algn="r">
                <a:buNone/>
              </a:pPr>
              <a:r>
                <a:rPr lang="zh-CN" altLang="en-US" sz="20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rPr>
                <a:t>——大学生人际交往</a:t>
              </a:r>
              <a:endParaRPr lang="zh-CN" altLang="en-US" sz="20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14" name="文本框 13"/>
            <p:cNvSpPr txBox="1"/>
            <p:nvPr>
              <p:custDataLst>
                <p:tags r:id="rId11"/>
              </p:custDataLst>
            </p:nvPr>
          </p:nvSpPr>
          <p:spPr>
            <a:xfrm>
              <a:off x="4515762" y="4200828"/>
              <a:ext cx="4145280" cy="612390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22860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/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indent="0" algn="l">
                <a:buNone/>
              </a:pPr>
              <a:r>
                <a:rPr lang="zh-CN" altLang="en-US" sz="24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rPr>
                <a:t>项目八　解密爱情　健康恋爱</a:t>
              </a:r>
              <a:endParaRPr lang="zh-CN" altLang="en-US" sz="24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endParaRPr>
            </a:p>
            <a:p>
              <a:pPr marL="0" indent="0" algn="r">
                <a:buNone/>
              </a:pPr>
              <a:r>
                <a:rPr lang="zh-CN" altLang="en-US" sz="20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rPr>
                <a:t>——大学生恋爱与性心理</a:t>
              </a:r>
              <a:endParaRPr lang="zh-CN" altLang="en-US" sz="20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47" y="3658048"/>
            <a:ext cx="3454522" cy="34545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60"/>
            <a:ext cx="12192000" cy="6832879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15" b="19815"/>
          <a:stretch>
            <a:fillRect/>
          </a:stretch>
        </p:blipFill>
        <p:spPr>
          <a:xfrm>
            <a:off x="1499083" y="653040"/>
            <a:ext cx="9193833" cy="555191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339089" y="2106539"/>
            <a:ext cx="8274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目录</a:t>
            </a:r>
            <a:endParaRPr lang="zh-CN" altLang="en-US" sz="6000" spc="-150" dirty="0">
              <a:solidFill>
                <a:schemeClr val="tx1">
                  <a:lumMod val="85000"/>
                  <a:lumOff val="15000"/>
                </a:schemeClr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7" name="矩形 6"/>
          <p:cNvSpPr/>
          <p:nvPr/>
        </p:nvSpPr>
        <p:spPr>
          <a:xfrm rot="5400000">
            <a:off x="2361260" y="2833664"/>
            <a:ext cx="21323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CONTENTS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grpSp>
        <p:nvGrpSpPr>
          <p:cNvPr id="8" name="组合 7"/>
          <p:cNvGrpSpPr/>
          <p:nvPr>
            <p:custDataLst>
              <p:tags r:id="rId3"/>
            </p:custDataLst>
          </p:nvPr>
        </p:nvGrpSpPr>
        <p:grpSpPr>
          <a:xfrm>
            <a:off x="4479925" y="2301875"/>
            <a:ext cx="5293360" cy="2839134"/>
            <a:chOff x="3672533" y="1949364"/>
            <a:chExt cx="5293360" cy="2337907"/>
          </a:xfrm>
        </p:grpSpPr>
        <p:grpSp>
          <p:nvGrpSpPr>
            <p:cNvPr id="9" name="组合 8"/>
            <p:cNvGrpSpPr/>
            <p:nvPr/>
          </p:nvGrpSpPr>
          <p:grpSpPr>
            <a:xfrm>
              <a:off x="3672533" y="1949364"/>
              <a:ext cx="5293360" cy="2165311"/>
              <a:chOff x="2978495" y="2661138"/>
              <a:chExt cx="5293360" cy="2165311"/>
            </a:xfrm>
          </p:grpSpPr>
          <p:sp>
            <p:nvSpPr>
              <p:cNvPr id="15" name="椭圆 14"/>
              <p:cNvSpPr/>
              <p:nvPr>
                <p:custDataLst>
                  <p:tags r:id="rId4"/>
                </p:custDataLst>
              </p:nvPr>
            </p:nvSpPr>
            <p:spPr>
              <a:xfrm>
                <a:off x="2978495" y="2661138"/>
                <a:ext cx="638120" cy="619961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38894D"/>
                  </a:gs>
                  <a:gs pos="0">
                    <a:schemeClr val="accent2"/>
                  </a:gs>
                </a:gsLst>
                <a:path path="rect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b="1" dirty="0">
                    <a:latin typeface="思源宋体 CN" panose="02020400000000000000" pitchFamily="18" charset="-122"/>
                    <a:ea typeface="思源宋体 CN" panose="02020400000000000000" pitchFamily="18" charset="-122"/>
                    <a:sym typeface="思源宋体 CN" panose="02020400000000000000" pitchFamily="18" charset="-122"/>
                  </a:rPr>
                  <a:t>09</a:t>
                </a:r>
                <a:endParaRPr lang="zh-CN" altLang="en-US" sz="1600" b="1" dirty="0"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endParaRPr>
              </a:p>
            </p:txBody>
          </p:sp>
          <p:sp>
            <p:nvSpPr>
              <p:cNvPr id="16" name="文本框 15"/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3821775" y="2730988"/>
                <a:ext cx="4450080" cy="682379"/>
              </a:xfrm>
              <a:prstGeom prst="rect">
                <a:avLst/>
              </a:prstGeom>
            </p:spPr>
            <p:txBody>
              <a:bodyPr vert="horz" wrap="square" lIns="91440" tIns="45720" rIns="91440" bIns="45720" rtlCol="0">
                <a:spAutoFit/>
              </a:bodyPr>
              <a:lstStyle>
                <a:lvl1pPr marL="228600" indent="-228600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/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/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/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5pPr>
                <a:lvl6pPr marL="25146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6pPr>
                <a:lvl7pPr marL="2971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7pPr>
                <a:lvl8pPr marL="3429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8pPr>
                <a:lvl9pPr marL="3886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9pPr>
              </a:lstStyle>
              <a:p>
                <a:pPr marL="0" indent="0" algn="l">
                  <a:buNone/>
                </a:pPr>
                <a:r>
                  <a:rPr lang="zh-CN" altLang="en-US" sz="2400" dirty="0">
                    <a:latin typeface="思源宋体 CN Heavy" panose="02020900000000000000" pitchFamily="18" charset="-122"/>
                    <a:ea typeface="思源宋体 CN Heavy" panose="02020900000000000000" pitchFamily="18" charset="-122"/>
                    <a:sym typeface="思源宋体 CN" panose="02020400000000000000" pitchFamily="18" charset="-122"/>
                  </a:rPr>
                  <a:t>项目九　百折不摧　从容自若</a:t>
                </a:r>
                <a:endParaRPr lang="zh-CN" altLang="en-US" sz="24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endParaRPr>
              </a:p>
              <a:p>
                <a:pPr marL="0" indent="0" algn="r">
                  <a:buNone/>
                </a:pPr>
                <a:r>
                  <a:rPr lang="zh-CN" altLang="en-US" sz="2000" dirty="0">
                    <a:latin typeface="思源宋体 CN Heavy" panose="02020900000000000000" pitchFamily="18" charset="-122"/>
                    <a:ea typeface="思源宋体 CN Heavy" panose="02020900000000000000" pitchFamily="18" charset="-122"/>
                    <a:sym typeface="思源宋体 CN" panose="02020400000000000000" pitchFamily="18" charset="-122"/>
                  </a:rPr>
                  <a:t>——大学生挫折应对与压力管理</a:t>
                </a:r>
                <a:endParaRPr lang="zh-CN" altLang="en-US" sz="24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6"/>
                </p:custDataLst>
              </p:nvPr>
            </p:nvSpPr>
            <p:spPr>
              <a:xfrm>
                <a:off x="2978495" y="3388321"/>
                <a:ext cx="638120" cy="619961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38894D"/>
                  </a:gs>
                  <a:gs pos="0">
                    <a:schemeClr val="accent2"/>
                  </a:gs>
                </a:gsLst>
                <a:path path="rect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b="1" dirty="0">
                    <a:latin typeface="思源宋体 CN" panose="02020400000000000000" pitchFamily="18" charset="-122"/>
                    <a:ea typeface="思源宋体 CN" panose="02020400000000000000" pitchFamily="18" charset="-122"/>
                    <a:sym typeface="思源宋体 CN" panose="02020400000000000000" pitchFamily="18" charset="-122"/>
                  </a:rPr>
                  <a:t>10</a:t>
                </a:r>
                <a:endParaRPr lang="en-US" altLang="zh-CN" sz="1600" b="1" dirty="0"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7"/>
                </p:custDataLst>
              </p:nvPr>
            </p:nvSpPr>
            <p:spPr>
              <a:xfrm>
                <a:off x="2978495" y="4206488"/>
                <a:ext cx="638120" cy="619961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38894D"/>
                  </a:gs>
                  <a:gs pos="0">
                    <a:schemeClr val="accent2"/>
                  </a:gs>
                </a:gsLst>
                <a:path path="rect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b="1" dirty="0">
                    <a:latin typeface="思源宋体 CN" panose="02020400000000000000" pitchFamily="18" charset="-122"/>
                    <a:ea typeface="思源宋体 CN" panose="02020400000000000000" pitchFamily="18" charset="-122"/>
                    <a:sym typeface="思源宋体 CN" panose="02020400000000000000" pitchFamily="18" charset="-122"/>
                  </a:rPr>
                  <a:t>11</a:t>
                </a:r>
                <a:endParaRPr lang="zh-CN" altLang="en-US" sz="1600" b="1" dirty="0"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endParaRPr>
              </a:p>
            </p:txBody>
          </p:sp>
        </p:grpSp>
        <p:sp>
          <p:nvSpPr>
            <p:cNvPr id="12" name="文本框 11"/>
            <p:cNvSpPr txBox="1"/>
            <p:nvPr>
              <p:custDataLst>
                <p:tags r:id="rId8"/>
              </p:custDataLst>
            </p:nvPr>
          </p:nvSpPr>
          <p:spPr>
            <a:xfrm>
              <a:off x="4515762" y="2812347"/>
              <a:ext cx="4145280" cy="682379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22860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/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indent="0" algn="l">
                <a:buNone/>
              </a:pPr>
              <a:r>
                <a:rPr lang="zh-CN" altLang="en-US" sz="24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rPr>
                <a:t>项目十　认清利弊　健康上网</a:t>
              </a:r>
              <a:endParaRPr lang="zh-CN" altLang="en-US" sz="24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endParaRPr>
            </a:p>
            <a:p>
              <a:pPr marL="0" indent="0" algn="r">
                <a:buNone/>
              </a:pPr>
              <a:r>
                <a:rPr lang="zh-CN" altLang="en-US" sz="20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rPr>
                <a:t>——大学生网络心理管理</a:t>
              </a:r>
              <a:endParaRPr lang="zh-CN" altLang="en-US" sz="20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13" name="文本框 12"/>
            <p:cNvSpPr txBox="1"/>
            <p:nvPr>
              <p:custDataLst>
                <p:tags r:id="rId9"/>
              </p:custDataLst>
            </p:nvPr>
          </p:nvSpPr>
          <p:spPr>
            <a:xfrm>
              <a:off x="4515762" y="3604892"/>
              <a:ext cx="4450080" cy="682379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22860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/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indent="0" algn="l">
                <a:buNone/>
              </a:pPr>
              <a:r>
                <a:rPr lang="zh-CN" altLang="en-US" sz="24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rPr>
                <a:t>项目十一　珍爱生命　阳光成长</a:t>
              </a:r>
              <a:endParaRPr lang="zh-CN" altLang="en-US" sz="24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endParaRPr>
            </a:p>
            <a:p>
              <a:pPr marL="0" indent="0" algn="r">
                <a:buNone/>
              </a:pPr>
              <a:r>
                <a:rPr lang="zh-CN" altLang="en-US" sz="20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rPr>
                <a:t>——大学生生命教育与心理危机应对</a:t>
              </a:r>
              <a:endParaRPr lang="zh-CN" altLang="en-US" sz="20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47" y="3658048"/>
            <a:ext cx="3454522" cy="34545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60"/>
            <a:ext cx="12192000" cy="683287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199"/>
          <a:stretch>
            <a:fillRect/>
          </a:stretch>
        </p:blipFill>
        <p:spPr>
          <a:xfrm>
            <a:off x="3254326" y="3704203"/>
            <a:ext cx="5259489" cy="315379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006322" y="1321634"/>
            <a:ext cx="2433356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3200" b="1" dirty="0">
                <a:solidFill>
                  <a:schemeClr val="accent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PART 03</a:t>
            </a:r>
            <a:endParaRPr lang="zh-CN" altLang="en-US" sz="3200" b="1" dirty="0">
              <a:solidFill>
                <a:schemeClr val="accent1"/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799080" y="1880235"/>
            <a:ext cx="7911465" cy="1106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600" spc="-15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rPr>
              <a:t>悦纳自我　完善自我</a:t>
            </a:r>
            <a:endParaRPr lang="zh-CN" altLang="en-US" sz="6600" spc="-150" dirty="0">
              <a:latin typeface="思源宋体 CN Heavy" panose="02020900000000000000" pitchFamily="18" charset="-122"/>
              <a:ea typeface="思源宋体 CN Heavy" panose="020209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11" name="矩形: 圆角 9"/>
          <p:cNvSpPr/>
          <p:nvPr/>
        </p:nvSpPr>
        <p:spPr>
          <a:xfrm>
            <a:off x="3925129" y="3036663"/>
            <a:ext cx="4595735" cy="44469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00">
                <a:schemeClr val="accent1"/>
              </a:gs>
              <a:gs pos="0">
                <a:schemeClr val="accent2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000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大学生自我意识与培养</a:t>
            </a:r>
            <a:endParaRPr sz="2000" dirty="0">
              <a:solidFill>
                <a:schemeClr val="bg1"/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"/>
          <p:cNvSpPr/>
          <p:nvPr/>
        </p:nvSpPr>
        <p:spPr>
          <a:xfrm>
            <a:off x="6176645" y="2956560"/>
            <a:ext cx="4822190" cy="482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一、自我意识的含义和意义</a:t>
            </a:r>
            <a:endParaRPr lang="zh-CN" altLang="en-US" sz="2400" dirty="0"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65" y="1330960"/>
            <a:ext cx="4866640" cy="512381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35050" y="948055"/>
            <a:ext cx="968692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rPr>
              <a:t>任务一　我是谁：自我意识概述</a:t>
            </a:r>
            <a:endParaRPr lang="zh-CN" altLang="en-US" sz="3200" dirty="0">
              <a:latin typeface="思源宋体 CN Heavy" panose="02020900000000000000" pitchFamily="18" charset="-122"/>
              <a:ea typeface="思源宋体 CN Heavy" panose="020209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4" name="矩形: 圆角 2"/>
          <p:cNvSpPr/>
          <p:nvPr/>
        </p:nvSpPr>
        <p:spPr>
          <a:xfrm>
            <a:off x="6176645" y="4601845"/>
            <a:ext cx="4822190" cy="482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二、自我意识的分类</a:t>
            </a:r>
            <a:endParaRPr lang="zh-CN" altLang="en-US" sz="2400" dirty="0"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" y="395605"/>
            <a:ext cx="11854815" cy="6758940"/>
          </a:xfrm>
          <a:prstGeom prst="rect">
            <a:avLst/>
          </a:prstGeom>
        </p:spPr>
      </p:pic>
      <p:sp>
        <p:nvSpPr>
          <p:cNvPr id="40" name="矩形 39"/>
          <p:cNvSpPr/>
          <p:nvPr/>
        </p:nvSpPr>
        <p:spPr>
          <a:xfrm>
            <a:off x="2799377" y="395904"/>
            <a:ext cx="6847237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rPr>
              <a:t>一、自我意识的含义和意义</a:t>
            </a:r>
            <a:endParaRPr lang="zh-CN" altLang="en-US" sz="3200" dirty="0">
              <a:latin typeface="思源宋体 CN Heavy" panose="02020900000000000000" pitchFamily="18" charset="-122"/>
              <a:ea typeface="思源宋体 CN Heavy" panose="020209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51965" y="2436495"/>
            <a:ext cx="8620760" cy="2861310"/>
          </a:xfrm>
          <a:prstGeom prst="rect">
            <a:avLst/>
          </a:prstGeom>
        </p:spPr>
        <p:txBody>
          <a:bodyPr wrap="square">
            <a:spAutoFit/>
          </a:bodyPr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    </a:t>
            </a: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自我意识又称“自我概念”，是人对自己身心状态及对自己同客观世界的关系的认识，是人类特有的反映形式，也是人的心理区别于动物心理的一大特征。自我意识有广义和狭义之分。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i="0" dirty="0">
                <a:solidFill>
                  <a:schemeClr val="accent1"/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从广义上讲</a:t>
            </a:r>
            <a:r>
              <a:rPr lang="zh-CN" altLang="en-US" sz="1600" b="1" i="0" dirty="0">
                <a:solidFill>
                  <a:schemeClr val="accent1"/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，</a:t>
            </a: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自我意识是指人对自己的属性、状态、行为、意识活动的认识和体验，以及对自身的情感、意志活动和行为进行调节、控制的过程。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i="0" dirty="0">
                <a:solidFill>
                  <a:schemeClr val="accent1"/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从狭义上讲</a:t>
            </a: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，自我意识是一个人对自己的认识和评价，包括对自己心理倾向、个性心理特征和心理过程的认识与评价。正是由于人具有自我意识，人才能对自己的思想和行为进行自我控制和调节，从而形成健全的人格。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330200"/>
            <a:ext cx="6032500" cy="60325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047" y="330200"/>
            <a:ext cx="6032500" cy="60325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503529" y="1993841"/>
            <a:ext cx="4135271" cy="2861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sz="2000" b="1" i="0" dirty="0">
                <a:solidFill>
                  <a:srgbClr val="4E8A3B"/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（一）从结构上分类</a:t>
            </a:r>
            <a:endParaRPr sz="2000" b="1" i="0" dirty="0">
              <a:solidFill>
                <a:srgbClr val="4E8A3B"/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从结构上看，自我意识可分为自我认识、自我体验、自我调控。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>
              <a:lnSpc>
                <a:spcPct val="150000"/>
              </a:lnSpc>
            </a:pPr>
            <a:r>
              <a:rPr sz="2000" b="1" dirty="0">
                <a:solidFill>
                  <a:srgbClr val="4E8A3B"/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（二）从内容上分类</a:t>
            </a:r>
            <a:endParaRPr sz="2000" b="1" i="0" dirty="0">
              <a:solidFill>
                <a:srgbClr val="4E8A3B"/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从内容上看，自我意识可分为生理自我、社会自我和心理自我。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557010" y="1809056"/>
            <a:ext cx="4427855" cy="2861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sz="2000" b="1" i="0" dirty="0">
                <a:solidFill>
                  <a:srgbClr val="4E8A3B"/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（三）从层次上分类</a:t>
            </a:r>
            <a:endParaRPr sz="2000" b="1" i="0" dirty="0">
              <a:solidFill>
                <a:srgbClr val="4E8A3B"/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从层次上看，上述的生理自我、社会自我和心理自我是一个由低到高的发展序列，而且三者之间是密切联系的。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>
              <a:lnSpc>
                <a:spcPct val="150000"/>
              </a:lnSpc>
            </a:pPr>
            <a:r>
              <a:rPr sz="2000" b="1" i="0" dirty="0">
                <a:solidFill>
                  <a:srgbClr val="4E8A3B"/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（四）从存在方式上分类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从存在方式看，自我意识可分为现实自我、投射自我和理想自我。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64491" y="395904"/>
            <a:ext cx="6847237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rPr>
              <a:t>二、自我意识的分类</a:t>
            </a:r>
            <a:endParaRPr lang="zh-CN" altLang="en-US" sz="3200">
              <a:latin typeface="思源宋体 CN Heavy" panose="02020900000000000000" pitchFamily="18" charset="-122"/>
              <a:ea typeface="思源宋体 CN Heavy" panose="02020900000000000000" pitchFamily="18" charset="-122"/>
              <a:sym typeface="思源宋体 CN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"/>
          <p:cNvSpPr/>
          <p:nvPr/>
        </p:nvSpPr>
        <p:spPr>
          <a:xfrm>
            <a:off x="6176645" y="2124710"/>
            <a:ext cx="4822190" cy="482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一、恰当的自我定位</a:t>
            </a:r>
            <a:endParaRPr lang="zh-CN" altLang="en-US" sz="2400" dirty="0"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65" y="1330960"/>
            <a:ext cx="4866640" cy="512381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35050" y="948055"/>
            <a:ext cx="1014730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rPr>
              <a:t>任务二　你认识你自己吗：大学生良好自我意识的培养</a:t>
            </a:r>
            <a:endParaRPr lang="zh-CN" altLang="en-US" sz="3200" dirty="0">
              <a:latin typeface="思源宋体 CN Heavy" panose="02020900000000000000" pitchFamily="18" charset="-122"/>
              <a:ea typeface="思源宋体 CN Heavy" panose="020209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4" name="矩形: 圆角 2"/>
          <p:cNvSpPr/>
          <p:nvPr/>
        </p:nvSpPr>
        <p:spPr>
          <a:xfrm>
            <a:off x="6176645" y="3085465"/>
            <a:ext cx="4822190" cy="482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二、积极的自我悦纳</a:t>
            </a:r>
            <a:endParaRPr lang="zh-CN" altLang="en-US" sz="2400" dirty="0"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2" name="矩形: 圆角 2"/>
          <p:cNvSpPr/>
          <p:nvPr/>
        </p:nvSpPr>
        <p:spPr>
          <a:xfrm>
            <a:off x="6176645" y="4191000"/>
            <a:ext cx="4822190" cy="482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三、有效的自我调控</a:t>
            </a:r>
            <a:endParaRPr lang="zh-CN" altLang="en-US" sz="2400" dirty="0"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6" name="矩形: 圆角 2"/>
          <p:cNvSpPr/>
          <p:nvPr/>
        </p:nvSpPr>
        <p:spPr>
          <a:xfrm>
            <a:off x="6176645" y="5394325"/>
            <a:ext cx="4822190" cy="482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四、不断的自我超越</a:t>
            </a:r>
            <a:endParaRPr lang="zh-CN" altLang="en-US" sz="2400" dirty="0"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2" grpId="0" bldLvl="0" animBg="1"/>
      <p:bldP spid="6" grpId="0" bldLvl="0" animBg="1"/>
    </p:bldLst>
  </p:timing>
</p:sld>
</file>

<file path=ppt/tags/tag1.xml><?xml version="1.0" encoding="utf-8"?>
<p:tagLst xmlns:p="http://schemas.openxmlformats.org/presentationml/2006/main">
  <p:tag name="KSO_WM_DIAGRAM_VIRTUALLY_FRAME" val="{&quot;height&quot;:301.3450795915329,&quot;left&quot;:341.65,&quot;top&quot;:139.3,&quot;width&quot;:798.8524409448817}"/>
</p:tagLst>
</file>

<file path=ppt/tags/tag10.xml><?xml version="1.0" encoding="utf-8"?>
<p:tagLst xmlns:p="http://schemas.openxmlformats.org/presentationml/2006/main">
  <p:tag name="KSO_WM_DIAGRAM_VIRTUALLY_FRAME" val="{&quot;height&quot;:309.49273070594074,&quot;left&quot;:343.8,&quot;top&quot;:131.9,&quot;width&quot;:796.7024409448817}"/>
</p:tagLst>
</file>

<file path=ppt/tags/tag11.xml><?xml version="1.0" encoding="utf-8"?>
<p:tagLst xmlns:p="http://schemas.openxmlformats.org/presentationml/2006/main">
  <p:tag name="KSO_WM_DIAGRAM_VIRTUALLY_FRAME" val="{&quot;height&quot;:309.49273070594074,&quot;left&quot;:343.8,&quot;top&quot;:131.9,&quot;width&quot;:796.7024409448817}"/>
</p:tagLst>
</file>

<file path=ppt/tags/tag12.xml><?xml version="1.0" encoding="utf-8"?>
<p:tagLst xmlns:p="http://schemas.openxmlformats.org/presentationml/2006/main">
  <p:tag name="KSO_WM_DIAGRAM_VIRTUALLY_FRAME" val="{&quot;height&quot;:309.49273070594074,&quot;left&quot;:343.8,&quot;top&quot;:131.9,&quot;width&quot;:796.7024409448817}"/>
</p:tagLst>
</file>

<file path=ppt/tags/tag13.xml><?xml version="1.0" encoding="utf-8"?>
<p:tagLst xmlns:p="http://schemas.openxmlformats.org/presentationml/2006/main">
  <p:tag name="KSO_WM_DIAGRAM_VIRTUALLY_FRAME" val="{&quot;height&quot;:309.49273070594074,&quot;left&quot;:343.8,&quot;top&quot;:131.9,&quot;width&quot;:796.7024409448817}"/>
</p:tagLst>
</file>

<file path=ppt/tags/tag14.xml><?xml version="1.0" encoding="utf-8"?>
<p:tagLst xmlns:p="http://schemas.openxmlformats.org/presentationml/2006/main">
  <p:tag name="KSO_WM_DIAGRAM_VIRTUALLY_FRAME" val="{&quot;height&quot;:309.49273070594074,&quot;left&quot;:343.8,&quot;top&quot;:131.9,&quot;width&quot;:796.7024409448817}"/>
</p:tagLst>
</file>

<file path=ppt/tags/tag15.xml><?xml version="1.0" encoding="utf-8"?>
<p:tagLst xmlns:p="http://schemas.openxmlformats.org/presentationml/2006/main">
  <p:tag name="KSO_WM_DIAGRAM_VIRTUALLY_FRAME" val="{&quot;height&quot;:309.49273070594074,&quot;left&quot;:343.8,&quot;top&quot;:131.9,&quot;width&quot;:796.7024409448817}"/>
</p:tagLst>
</file>

<file path=ppt/tags/tag16.xml><?xml version="1.0" encoding="utf-8"?>
<p:tagLst xmlns:p="http://schemas.openxmlformats.org/presentationml/2006/main">
  <p:tag name="KSO_WM_DIAGRAM_VIRTUALLY_FRAME" val="{&quot;height&quot;:309.49273070594074,&quot;left&quot;:343.8,&quot;top&quot;:131.9,&quot;width&quot;:796.7024409448817}"/>
</p:tagLst>
</file>

<file path=ppt/tags/tag17.xml><?xml version="1.0" encoding="utf-8"?>
<p:tagLst xmlns:p="http://schemas.openxmlformats.org/presentationml/2006/main">
  <p:tag name="KSO_WM_DIAGRAM_VIRTUALLY_FRAME" val="{&quot;height&quot;:309.49273070594074,&quot;left&quot;:343.8,&quot;top&quot;:131.9,&quot;width&quot;:796.7024409448817}"/>
</p:tagLst>
</file>

<file path=ppt/tags/tag18.xml><?xml version="1.0" encoding="utf-8"?>
<p:tagLst xmlns:p="http://schemas.openxmlformats.org/presentationml/2006/main">
  <p:tag name="KSO_WM_DIAGRAM_VIRTUALLY_FRAME" val="{&quot;height&quot;:309.49273070594074,&quot;left&quot;:343.8,&quot;top&quot;:131.9,&quot;width&quot;:796.7024409448817}"/>
</p:tagLst>
</file>

<file path=ppt/tags/tag19.xml><?xml version="1.0" encoding="utf-8"?>
<p:tagLst xmlns:p="http://schemas.openxmlformats.org/presentationml/2006/main">
  <p:tag name="KSO_WM_DIAGRAM_VIRTUALLY_FRAME" val="{&quot;height&quot;:237.38270092780945,&quot;left&quot;:352.7478740157479,&quot;top&quot;:167.4211811023622,&quot;width&quot;:787.754566929134}"/>
</p:tagLst>
</file>

<file path=ppt/tags/tag2.xml><?xml version="1.0" encoding="utf-8"?>
<p:tagLst xmlns:p="http://schemas.openxmlformats.org/presentationml/2006/main">
  <p:tag name="KSO_WM_DIAGRAM_VIRTUALLY_FRAME" val="{&quot;height&quot;:301.3450795915329,&quot;left&quot;:341.65,&quot;top&quot;:139.3,&quot;width&quot;:798.8524409448817}"/>
</p:tagLst>
</file>

<file path=ppt/tags/tag20.xml><?xml version="1.0" encoding="utf-8"?>
<p:tagLst xmlns:p="http://schemas.openxmlformats.org/presentationml/2006/main">
  <p:tag name="KSO_WM_DIAGRAM_VIRTUALLY_FRAME" val="{&quot;height&quot;:237.38270092780945,&quot;left&quot;:352.7478740157479,&quot;top&quot;:167.4211811023622,&quot;width&quot;:787.754566929134}"/>
</p:tagLst>
</file>

<file path=ppt/tags/tag21.xml><?xml version="1.0" encoding="utf-8"?>
<p:tagLst xmlns:p="http://schemas.openxmlformats.org/presentationml/2006/main">
  <p:tag name="KSO_WM_DIAGRAM_VIRTUALLY_FRAME" val="{&quot;height&quot;:237.38270092780945,&quot;left&quot;:352.7478740157479,&quot;top&quot;:167.4211811023622,&quot;width&quot;:787.754566929134}"/>
</p:tagLst>
</file>

<file path=ppt/tags/tag22.xml><?xml version="1.0" encoding="utf-8"?>
<p:tagLst xmlns:p="http://schemas.openxmlformats.org/presentationml/2006/main">
  <p:tag name="KSO_WM_DIAGRAM_VIRTUALLY_FRAME" val="{&quot;height&quot;:237.38270092780945,&quot;left&quot;:352.7478740157479,&quot;top&quot;:167.4211811023622,&quot;width&quot;:787.754566929134}"/>
</p:tagLst>
</file>

<file path=ppt/tags/tag23.xml><?xml version="1.0" encoding="utf-8"?>
<p:tagLst xmlns:p="http://schemas.openxmlformats.org/presentationml/2006/main">
  <p:tag name="KSO_WM_DIAGRAM_VIRTUALLY_FRAME" val="{&quot;height&quot;:237.38270092780945,&quot;left&quot;:352.7478740157479,&quot;top&quot;:167.4211811023622,&quot;width&quot;:787.754566929134}"/>
</p:tagLst>
</file>

<file path=ppt/tags/tag24.xml><?xml version="1.0" encoding="utf-8"?>
<p:tagLst xmlns:p="http://schemas.openxmlformats.org/presentationml/2006/main">
  <p:tag name="KSO_WM_DIAGRAM_VIRTUALLY_FRAME" val="{&quot;height&quot;:237.38270092780945,&quot;left&quot;:352.7478740157479,&quot;top&quot;:167.4211811023622,&quot;width&quot;:787.754566929134}"/>
</p:tagLst>
</file>

<file path=ppt/tags/tag25.xml><?xml version="1.0" encoding="utf-8"?>
<p:tagLst xmlns:p="http://schemas.openxmlformats.org/presentationml/2006/main">
  <p:tag name="KSO_WM_DIAGRAM_VIRTUALLY_FRAME" val="{&quot;height&quot;:237.38270092780945,&quot;left&quot;:352.7478740157479,&quot;top&quot;:167.4211811023622,&quot;width&quot;:787.754566929134}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8783_2*l_h_i*1_3_1"/>
  <p:tag name="KSO_WM_TEMPLATE_CATEGORY" val="diagram"/>
  <p:tag name="KSO_WM_TEMPLATE_INDEX" val="20228783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3_1"/>
  <p:tag name="KSO_WM_UNIT_FILL_FORE_SCHEMECOLOR_INDEX_BRIGHTNESS" val="0"/>
  <p:tag name="KSO_WM_UNIT_FILL_FORE_SCHEMECOLOR_INDEX" val="5"/>
  <p:tag name="KSO_WM_UNIT_FILL_TYPE" val="1"/>
  <p:tag name="KSO_WM_UNIT_SHADOW_SCHEMECOLOR_INDEX_BRIGHTNESS" val="-0.25"/>
  <p:tag name="KSO_WM_UNIT_SHADOW_SCHEMECOLOR_INDEX" val="5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DIAGRAM_VIRTUALLY_FRAME" val="{&quot;height&quot;:346.9716535433072,&quot;left&quot;:116.5451968503937,&quot;top&quot;:109.05,&quot;width&quot;:749.8813385826772}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8783_2*l_h_i*1_3_3"/>
  <p:tag name="KSO_WM_TEMPLATE_CATEGORY" val="diagram"/>
  <p:tag name="KSO_WM_TEMPLATE_INDEX" val="20228783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3_3"/>
  <p:tag name="KSO_WM_UNIT_FILL_FORE_SCHEMECOLOR_INDEX_BRIGHTNESS" val="0"/>
  <p:tag name="KSO_WM_UNIT_FILL_FORE_SCHEMECOLOR_INDEX" val="14"/>
  <p:tag name="KSO_WM_UNIT_FILL_TYPE" val="1"/>
  <p:tag name="KSO_WM_UNIT_SHADOW_SCHEMECOLOR_INDEX_BRIGHTNESS" val="-0.35"/>
  <p:tag name="KSO_WM_UNIT_SHADOW_SCHEMECOLOR_INDEX" val="14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DIAGRAM_VIRTUALLY_FRAME" val="{&quot;height&quot;:346.9716535433072,&quot;left&quot;:116.5451968503937,&quot;top&quot;:109.05,&quot;width&quot;:749.8813385826772}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8783_2*l_h_i*1_3_2"/>
  <p:tag name="KSO_WM_TEMPLATE_CATEGORY" val="diagram"/>
  <p:tag name="KSO_WM_TEMPLATE_INDEX" val="20228783"/>
  <p:tag name="KSO_WM_UNIT_LAYERLEVEL" val="1_1_1"/>
  <p:tag name="KSO_WM_TAG_VERSION" val="1.0"/>
  <p:tag name="KSO_WM_BEAUTIFY_FLAG" val="#wm#"/>
  <p:tag name="KSO_WM_DIAGRAM_GROUP_CODE" val="l1-1"/>
  <p:tag name="KSO_WM_UNIT_SUBTYPE" val="d"/>
  <p:tag name="KSO_WM_UNIT_TYPE" val="l_h_i"/>
  <p:tag name="KSO_WM_UNIT_INDEX" val="1_3_2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VIRTUALLY_FRAME" val="{&quot;height&quot;:346.9716535433072,&quot;left&quot;:116.5451968503937,&quot;top&quot;:109.05,&quot;width&quot;:749.8813385826772}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8783_2*l_h_f*1_3_1"/>
  <p:tag name="KSO_WM_TEMPLATE_CATEGORY" val="diagram"/>
  <p:tag name="KSO_WM_TEMPLATE_INDEX" val="20228783"/>
  <p:tag name="KSO_WM_UNIT_LAYERLEVEL" val="1_1_1"/>
  <p:tag name="KSO_WM_TAG_VERSION" val="1.0"/>
  <p:tag name="KSO_WM_BEAUTIFY_FLAG" val="#wm#"/>
  <p:tag name="KSO_WM_UNIT_SUBTYPE" val="a"/>
  <p:tag name="KSO_WM_UNIT_PRESET_TEXT" val="点击此处添加正文"/>
  <p:tag name="KSO_WM_UNIT_NOCLEAR" val="0"/>
  <p:tag name="KSO_WM_DIAGRAM_GROUP_CODE" val="l1-1"/>
  <p:tag name="KSO_WM_UNIT_TYPE" val="l_h_f"/>
  <p:tag name="KSO_WM_UNIT_INDEX" val="1_3_1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VIRTUALLY_FRAME" val="{&quot;height&quot;:346.9716535433072,&quot;left&quot;:116.5451968503937,&quot;top&quot;:109.05,&quot;width&quot;:749.8813385826772}"/>
</p:tagLst>
</file>

<file path=ppt/tags/tag3.xml><?xml version="1.0" encoding="utf-8"?>
<p:tagLst xmlns:p="http://schemas.openxmlformats.org/presentationml/2006/main">
  <p:tag name="KSO_WM_DIAGRAM_VIRTUALLY_FRAME" val="{&quot;height&quot;:301.3450795915329,&quot;left&quot;:341.65,&quot;top&quot;:139.3,&quot;width&quot;:798.8524409448817}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8783_2*l_h_i*1_2_1"/>
  <p:tag name="KSO_WM_TEMPLATE_CATEGORY" val="diagram"/>
  <p:tag name="KSO_WM_TEMPLATE_INDEX" val="20228783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2_1"/>
  <p:tag name="KSO_WM_UNIT_FILL_FORE_SCHEMECOLOR_INDEX_BRIGHTNESS" val="0"/>
  <p:tag name="KSO_WM_UNIT_FILL_FORE_SCHEMECOLOR_INDEX" val="14"/>
  <p:tag name="KSO_WM_UNIT_FILL_TYPE" val="1"/>
  <p:tag name="KSO_WM_UNIT_SHADOW_SCHEMECOLOR_INDEX_BRIGHTNESS" val="-0.25"/>
  <p:tag name="KSO_WM_UNIT_SHADOW_SCHEMECOLOR_INDEX" val="5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DIAGRAM_VIRTUALLY_FRAME" val="{&quot;height&quot;:346.9716535433072,&quot;left&quot;:116.5451968503937,&quot;top&quot;:109.05,&quot;width&quot;:749.8813385826772}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8783_2*l_h_i*1_2_3"/>
  <p:tag name="KSO_WM_TEMPLATE_CATEGORY" val="diagram"/>
  <p:tag name="KSO_WM_TEMPLATE_INDEX" val="20228783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2_3"/>
  <p:tag name="KSO_WM_UNIT_FILL_FORE_SCHEMECOLOR_INDEX_BRIGHTNESS" val="0"/>
  <p:tag name="KSO_WM_UNIT_FILL_FORE_SCHEMECOLOR_INDEX" val="14"/>
  <p:tag name="KSO_WM_UNIT_FILL_TYPE" val="1"/>
  <p:tag name="KSO_WM_UNIT_SHADOW_SCHEMECOLOR_INDEX_BRIGHTNESS" val="-0.35"/>
  <p:tag name="KSO_WM_UNIT_SHADOW_SCHEMECOLOR_INDEX" val="14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DIAGRAM_VIRTUALLY_FRAME" val="{&quot;height&quot;:346.9716535433072,&quot;left&quot;:116.5451968503937,&quot;top&quot;:109.05,&quot;width&quot;:749.8813385826772}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8783_2*l_h_i*1_2_2"/>
  <p:tag name="KSO_WM_TEMPLATE_CATEGORY" val="diagram"/>
  <p:tag name="KSO_WM_TEMPLATE_INDEX" val="20228783"/>
  <p:tag name="KSO_WM_UNIT_LAYERLEVEL" val="1_1_1"/>
  <p:tag name="KSO_WM_TAG_VERSION" val="1.0"/>
  <p:tag name="KSO_WM_BEAUTIFY_FLAG" val="#wm#"/>
  <p:tag name="KSO_WM_DIAGRAM_GROUP_CODE" val="l1-1"/>
  <p:tag name="KSO_WM_UNIT_SUBTYPE" val="d"/>
  <p:tag name="KSO_WM_UNIT_TYPE" val="l_h_i"/>
  <p:tag name="KSO_WM_UNIT_INDEX" val="1_2_2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VIRTUALLY_FRAME" val="{&quot;height&quot;:346.9716535433072,&quot;left&quot;:116.5451968503937,&quot;top&quot;:109.05,&quot;width&quot;:749.8813385826772}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8783_2*l_h_i*1_1_1"/>
  <p:tag name="KSO_WM_TEMPLATE_CATEGORY" val="diagram"/>
  <p:tag name="KSO_WM_TEMPLATE_INDEX" val="20228783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1_1"/>
  <p:tag name="KSO_WM_UNIT_FILL_FORE_SCHEMECOLOR_INDEX_BRIGHTNESS" val="0"/>
  <p:tag name="KSO_WM_UNIT_FILL_FORE_SCHEMECOLOR_INDEX" val="5"/>
  <p:tag name="KSO_WM_UNIT_FILL_TYPE" val="1"/>
  <p:tag name="KSO_WM_UNIT_SHADOW_SCHEMECOLOR_INDEX_BRIGHTNESS" val="-0.25"/>
  <p:tag name="KSO_WM_UNIT_SHADOW_SCHEMECOLOR_INDEX" val="5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DIAGRAM_VIRTUALLY_FRAME" val="{&quot;height&quot;:346.9716535433072,&quot;left&quot;:116.5451968503937,&quot;top&quot;:109.05,&quot;width&quot;:749.8813385826772}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8783_2*l_h_i*1_1_3"/>
  <p:tag name="KSO_WM_TEMPLATE_CATEGORY" val="diagram"/>
  <p:tag name="KSO_WM_TEMPLATE_INDEX" val="20228783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1_3"/>
  <p:tag name="KSO_WM_UNIT_FILL_FORE_SCHEMECOLOR_INDEX_BRIGHTNESS" val="0"/>
  <p:tag name="KSO_WM_UNIT_FILL_FORE_SCHEMECOLOR_INDEX" val="14"/>
  <p:tag name="KSO_WM_UNIT_FILL_TYPE" val="1"/>
  <p:tag name="KSO_WM_UNIT_SHADOW_SCHEMECOLOR_INDEX_BRIGHTNESS" val="-0.35"/>
  <p:tag name="KSO_WM_UNIT_SHADOW_SCHEMECOLOR_INDEX" val="14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DIAGRAM_VIRTUALLY_FRAME" val="{&quot;height&quot;:346.9716535433072,&quot;left&quot;:116.5451968503937,&quot;top&quot;:109.05,&quot;width&quot;:749.8813385826772}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8783_2*l_h_i*1_1_2"/>
  <p:tag name="KSO_WM_TEMPLATE_CATEGORY" val="diagram"/>
  <p:tag name="KSO_WM_TEMPLATE_INDEX" val="20228783"/>
  <p:tag name="KSO_WM_UNIT_LAYERLEVEL" val="1_1_1"/>
  <p:tag name="KSO_WM_TAG_VERSION" val="1.0"/>
  <p:tag name="KSO_WM_BEAUTIFY_FLAG" val="#wm#"/>
  <p:tag name="KSO_WM_DIAGRAM_GROUP_CODE" val="l1-1"/>
  <p:tag name="KSO_WM_UNIT_SUBTYPE" val="d"/>
  <p:tag name="KSO_WM_UNIT_TYPE" val="l_h_i"/>
  <p:tag name="KSO_WM_UNIT_INDEX" val="1_1_2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VIRTUALLY_FRAME" val="{&quot;height&quot;:346.9716535433072,&quot;left&quot;:116.5451968503937,&quot;top&quot;:109.05,&quot;width&quot;:749.8813385826772}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8783_2*l_h_f*1_1_1"/>
  <p:tag name="KSO_WM_TEMPLATE_CATEGORY" val="diagram"/>
  <p:tag name="KSO_WM_TEMPLATE_INDEX" val="20228783"/>
  <p:tag name="KSO_WM_UNIT_LAYERLEVEL" val="1_1_1"/>
  <p:tag name="KSO_WM_TAG_VERSION" val="1.0"/>
  <p:tag name="KSO_WM_BEAUTIFY_FLAG" val="#wm#"/>
  <p:tag name="KSO_WM_UNIT_SUBTYPE" val="a"/>
  <p:tag name="KSO_WM_UNIT_PRESET_TEXT" val="点击此处添加正文"/>
  <p:tag name="KSO_WM_UNIT_NOCLEAR" val="0"/>
  <p:tag name="KSO_WM_DIAGRAM_GROUP_CODE" val="l1-1"/>
  <p:tag name="KSO_WM_UNIT_TYPE" val="l_h_f"/>
  <p:tag name="KSO_WM_UNIT_INDEX" val="1_1_1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VIRTUALLY_FRAME" val="{&quot;height&quot;:346.9716535433072,&quot;left&quot;:116.5451968503937,&quot;top&quot;:109.05,&quot;width&quot;:749.8813385826772}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8783_2*l_h_f*1_2_1"/>
  <p:tag name="KSO_WM_TEMPLATE_CATEGORY" val="diagram"/>
  <p:tag name="KSO_WM_TEMPLATE_INDEX" val="20228783"/>
  <p:tag name="KSO_WM_UNIT_LAYERLEVEL" val="1_1_1"/>
  <p:tag name="KSO_WM_TAG_VERSION" val="1.0"/>
  <p:tag name="KSO_WM_BEAUTIFY_FLAG" val="#wm#"/>
  <p:tag name="KSO_WM_UNIT_SUBTYPE" val="a"/>
  <p:tag name="KSO_WM_UNIT_PRESET_TEXT" val="点击此处添加正文"/>
  <p:tag name="KSO_WM_UNIT_NOCLEAR" val="0"/>
  <p:tag name="KSO_WM_DIAGRAM_GROUP_CODE" val="l1-1"/>
  <p:tag name="KSO_WM_UNIT_TYPE" val="l_h_f"/>
  <p:tag name="KSO_WM_UNIT_INDEX" val="1_2_1"/>
  <p:tag name="KSO_WM_UNIT_TEXT_FILL_FORE_SCHEMECOLOR_INDEX_BRIGHTNESS" val="0"/>
  <p:tag name="KSO_WM_UNIT_TEXT_FILL_FORE_SCHEMECOLOR_INDEX" val="5"/>
  <p:tag name="KSO_WM_UNIT_TEXT_FILL_TYPE" val="1"/>
  <p:tag name="KSO_WM_UNIT_USESOURCEFORMAT_APPLY" val="1"/>
  <p:tag name="KSO_WM_DIAGRAM_VIRTUALLY_FRAME" val="{&quot;height&quot;:346.9716535433072,&quot;left&quot;:116.5451968503937,&quot;top&quot;:109.05,&quot;width&quot;:749.8813385826772}"/>
</p:tagLst>
</file>

<file path=ppt/tags/tag38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36.3924409448819}"/>
</p:tagLst>
</file>

<file path=ppt/tags/tag39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36.3924409448819}"/>
</p:tagLst>
</file>

<file path=ppt/tags/tag4.xml><?xml version="1.0" encoding="utf-8"?>
<p:tagLst xmlns:p="http://schemas.openxmlformats.org/presentationml/2006/main">
  <p:tag name="KSO_WM_DIAGRAM_VIRTUALLY_FRAME" val="{&quot;height&quot;:301.3450795915329,&quot;left&quot;:341.65,&quot;top&quot;:139.3,&quot;width&quot;:798.8524409448817}"/>
</p:tagLst>
</file>

<file path=ppt/tags/tag40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36.3924409448819}"/>
</p:tagLst>
</file>

<file path=ppt/tags/tag41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36.3924409448819}"/>
</p:tagLst>
</file>

<file path=ppt/tags/tag42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36.3924409448819}"/>
</p:tagLst>
</file>

<file path=ppt/tags/tag43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36.3924409448819}"/>
</p:tagLst>
</file>

<file path=ppt/tags/tag44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36.3924409448819}"/>
</p:tagLst>
</file>

<file path=ppt/tags/tag45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36.3924409448819}"/>
</p:tagLst>
</file>

<file path=ppt/tags/tag46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36.3924409448819}"/>
</p:tagLst>
</file>

<file path=ppt/tags/tag47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36.3924409448819}"/>
</p:tagLst>
</file>

<file path=ppt/tags/tag48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36.3924409448819}"/>
</p:tagLst>
</file>

<file path=ppt/tags/tag49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36.3924409448819}"/>
</p:tagLst>
</file>

<file path=ppt/tags/tag5.xml><?xml version="1.0" encoding="utf-8"?>
<p:tagLst xmlns:p="http://schemas.openxmlformats.org/presentationml/2006/main">
  <p:tag name="KSO_WM_DIAGRAM_VIRTUALLY_FRAME" val="{&quot;height&quot;:301.3450795915329,&quot;left&quot;:341.65,&quot;top&quot;:139.3,&quot;width&quot;:798.8524409448817}"/>
</p:tagLst>
</file>

<file path=ppt/tags/tag50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43.7424409448819}"/>
</p:tagLst>
</file>

<file path=ppt/tags/tag51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43.7424409448819}"/>
</p:tagLst>
</file>

<file path=ppt/tags/tag52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43.7424409448819}"/>
</p:tagLst>
</file>

<file path=ppt/tags/tag53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43.7424409448819}"/>
</p:tagLst>
</file>

<file path=ppt/tags/tag54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43.7424409448819}"/>
</p:tagLst>
</file>

<file path=ppt/tags/tag55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43.7424409448819}"/>
</p:tagLst>
</file>

<file path=ppt/tags/tag56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43.7424409448819}"/>
</p:tagLst>
</file>

<file path=ppt/tags/tag57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43.7424409448819}"/>
</p:tagLst>
</file>

<file path=ppt/tags/tag58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43.7424409448819}"/>
</p:tagLst>
</file>

<file path=ppt/tags/tag59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43.7424409448819}"/>
</p:tagLst>
</file>

<file path=ppt/tags/tag6.xml><?xml version="1.0" encoding="utf-8"?>
<p:tagLst xmlns:p="http://schemas.openxmlformats.org/presentationml/2006/main">
  <p:tag name="KSO_WM_DIAGRAM_VIRTUALLY_FRAME" val="{&quot;height&quot;:301.3450795915329,&quot;left&quot;:341.65,&quot;top&quot;:139.3,&quot;width&quot;:798.8524409448817}"/>
</p:tagLst>
</file>

<file path=ppt/tags/tag60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43.7424409448819}"/>
</p:tagLst>
</file>

<file path=ppt/tags/tag61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43.7424409448819}"/>
</p:tagLst>
</file>

<file path=ppt/tags/tag62.xml><?xml version="1.0" encoding="utf-8"?>
<p:tagLst xmlns:p="http://schemas.openxmlformats.org/presentationml/2006/main">
  <p:tag name="ISLIDE.GUIDESSETTING" val="{&quot;Id&quot;:&quot;b49df822-7165-45c2-8964-c451b9152035&quot;,&quot;Name&quot;:&quot;参考线1&quot;,&quot;Kind&quot;:&quot;Custom&quot;,&quot;OldGuidesSetting&quot;:{&quot;HeaderHeight&quot;:15.0,&quot;FooterHeight&quot;:9.0,&quot;SideMargin&quot;:5.5,&quot;TopMargin&quot;:0.0,&quot;BottomMargin&quot;:0.0,&quot;IntervalMargin&quot;:1.5}}"/>
  <p:tag name="commondata" val="eyJoZGlkIjoiMTY3OTNhODFkZmQ1ZDY0ZDZkYjNmOWQ2ZDMxNDhmZjEifQ=="/>
</p:tagLst>
</file>

<file path=ppt/tags/tag7.xml><?xml version="1.0" encoding="utf-8"?>
<p:tagLst xmlns:p="http://schemas.openxmlformats.org/presentationml/2006/main">
  <p:tag name="KSO_WM_DIAGRAM_VIRTUALLY_FRAME" val="{&quot;height&quot;:301.3450795915329,&quot;left&quot;:341.65,&quot;top&quot;:139.3,&quot;width&quot;:798.8524409448817}"/>
</p:tagLst>
</file>

<file path=ppt/tags/tag8.xml><?xml version="1.0" encoding="utf-8"?>
<p:tagLst xmlns:p="http://schemas.openxmlformats.org/presentationml/2006/main">
  <p:tag name="KSO_WM_DIAGRAM_VIRTUALLY_FRAME" val="{&quot;height&quot;:301.3450795915329,&quot;left&quot;:341.65,&quot;top&quot;:139.3,&quot;width&quot;:798.8524409448817}"/>
</p:tagLst>
</file>

<file path=ppt/tags/tag9.xml><?xml version="1.0" encoding="utf-8"?>
<p:tagLst xmlns:p="http://schemas.openxmlformats.org/presentationml/2006/main">
  <p:tag name="KSO_WM_DIAGRAM_VIRTUALLY_FRAME" val="{&quot;height&quot;:301.3450795915329,&quot;left&quot;:341.65,&quot;top&quot;:139.3,&quot;width&quot;:798.8524409448817}"/>
</p:tagLst>
</file>

<file path=ppt/theme/theme1.xml><?xml version="1.0" encoding="utf-8"?>
<a:theme xmlns:a="http://schemas.openxmlformats.org/drawingml/2006/main" name="Office 主题​​">
  <a:themeElements>
    <a:clrScheme name="自定义 126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844B"/>
      </a:accent1>
      <a:accent2>
        <a:srgbClr val="54BFB1"/>
      </a:accent2>
      <a:accent3>
        <a:srgbClr val="48844B"/>
      </a:accent3>
      <a:accent4>
        <a:srgbClr val="54BFB1"/>
      </a:accent4>
      <a:accent5>
        <a:srgbClr val="48844B"/>
      </a:accent5>
      <a:accent6>
        <a:srgbClr val="54BFB1"/>
      </a:accent6>
      <a:hlink>
        <a:srgbClr val="48844B"/>
      </a:hlink>
      <a:folHlink>
        <a:srgbClr val="7F7F7F"/>
      </a:folHlink>
    </a:clrScheme>
    <a:fontScheme name="自定义 1">
      <a:majorFont>
        <a:latin typeface="阿里巴巴普惠体 Medium"/>
        <a:ea typeface="阿里巴巴普惠体 Medium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2724</Words>
  <Application>WPS 演示</Application>
  <PresentationFormat>宽屏</PresentationFormat>
  <Paragraphs>212</Paragraphs>
  <Slides>19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Arial</vt:lpstr>
      <vt:lpstr>宋体</vt:lpstr>
      <vt:lpstr>Wingdings</vt:lpstr>
      <vt:lpstr>思源黑体 CN Regular</vt:lpstr>
      <vt:lpstr>黑体</vt:lpstr>
      <vt:lpstr>思源宋体 CN</vt:lpstr>
      <vt:lpstr>思源宋体 CN Heavy</vt:lpstr>
      <vt:lpstr>微软雅黑</vt:lpstr>
      <vt:lpstr>Arial Unicode MS</vt:lpstr>
      <vt:lpstr>等线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P R 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User</dc:creator>
  <cp:lastModifiedBy>云卷云舒</cp:lastModifiedBy>
  <cp:revision>116</cp:revision>
  <dcterms:created xsi:type="dcterms:W3CDTF">2022-05-16T06:03:00Z</dcterms:created>
  <dcterms:modified xsi:type="dcterms:W3CDTF">2024-08-13T09:37:40Z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A1B2C9392D4E4BB4B4C697D4A9370156_12</vt:lpwstr>
  </property>
  <property fmtid="{D5CDD505-2E9C-101B-9397-08002B2CF9AE}" pid="3" name="KSOProductBuildVer">
    <vt:lpwstr>2052-12.1.0.17147</vt:lpwstr>
  </property>
</Properties>
</file>