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00.svg" ContentType="image/svg+xml"/>
  <Override PartName="/ppt/media/image102.svg" ContentType="image/svg+xml"/>
  <Override PartName="/ppt/media/image104.svg" ContentType="image/svg+xml"/>
  <Override PartName="/ppt/media/image14.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40.svg" ContentType="image/svg+xml"/>
  <Override PartName="/ppt/media/image43.svg" ContentType="image/svg+xml"/>
  <Override PartName="/ppt/media/image49.svg" ContentType="image/svg+xml"/>
  <Override PartName="/ppt/media/image5.svg" ContentType="image/svg+xml"/>
  <Override PartName="/ppt/media/image51.svg" ContentType="image/svg+xml"/>
  <Override PartName="/ppt/media/image54.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7.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media/image84.svg" ContentType="image/svg+xml"/>
  <Override PartName="/ppt/media/image86.svg" ContentType="image/svg+xml"/>
  <Override PartName="/ppt/media/image88.svg" ContentType="image/svg+xml"/>
  <Override PartName="/ppt/media/image90.svg" ContentType="image/svg+xml"/>
  <Override PartName="/ppt/media/image92.svg" ContentType="image/svg+xml"/>
  <Override PartName="/ppt/media/image94.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5" r:id="rId4"/>
  </p:sldMasterIdLst>
  <p:notesMasterIdLst>
    <p:notesMasterId r:id="rId19"/>
  </p:notesMasterIdLst>
  <p:handoutMasterIdLst>
    <p:handoutMasterId r:id="rId34"/>
  </p:handoutMasterIdLst>
  <p:sldIdLst>
    <p:sldId id="256" r:id="rId5"/>
    <p:sldId id="283" r:id="rId6"/>
    <p:sldId id="258" r:id="rId7"/>
    <p:sldId id="261" r:id="rId8"/>
    <p:sldId id="257" r:id="rId9"/>
    <p:sldId id="299" r:id="rId10"/>
    <p:sldId id="308" r:id="rId11"/>
    <p:sldId id="301" r:id="rId12"/>
    <p:sldId id="309" r:id="rId13"/>
    <p:sldId id="310" r:id="rId14"/>
    <p:sldId id="302" r:id="rId15"/>
    <p:sldId id="268" r:id="rId16"/>
    <p:sldId id="262" r:id="rId17"/>
    <p:sldId id="284" r:id="rId18"/>
    <p:sldId id="263" r:id="rId20"/>
    <p:sldId id="266" r:id="rId21"/>
    <p:sldId id="303" r:id="rId22"/>
    <p:sldId id="304" r:id="rId23"/>
    <p:sldId id="305" r:id="rId24"/>
    <p:sldId id="306" r:id="rId25"/>
    <p:sldId id="313" r:id="rId26"/>
    <p:sldId id="264" r:id="rId27"/>
    <p:sldId id="267" r:id="rId28"/>
    <p:sldId id="312" r:id="rId29"/>
    <p:sldId id="270" r:id="rId30"/>
    <p:sldId id="307" r:id="rId31"/>
    <p:sldId id="314" r:id="rId32"/>
    <p:sldId id="272" r:id="rId33"/>
  </p:sldIdLst>
  <p:sldSz cx="9144000" cy="5143500" type="screen16x9"/>
  <p:notesSz cx="6858000" cy="9144000"/>
  <p:embeddedFontLst>
    <p:embeddedFont>
      <p:font typeface="汉仪中宋简" panose="02010600000101010101" charset="-128"/>
      <p:regular r:id="rId38"/>
    </p:embeddedFont>
    <p:embeddedFont>
      <p:font typeface="微软雅黑" panose="020B0503020204020204" charset="-122"/>
      <p:regular r:id="rId39"/>
    </p:embeddedFont>
    <p:embeddedFont>
      <p:font typeface="汉仪汉黑W" panose="00020600040101010101" charset="-122"/>
      <p:regular r:id="rId40"/>
    </p:embeddedFont>
    <p:embeddedFont>
      <p:font typeface="黑体" panose="02010609060101010101" charset="-122"/>
      <p:regular r:id="rId41"/>
    </p:embeddedFont>
    <p:embeddedFont>
      <p:font typeface="汉仪铸字卡酷体W" panose="00020600040101010101" charset="-122"/>
      <p:regular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7" userDrawn="1">
          <p15:clr>
            <a:srgbClr val="A4A3A4"/>
          </p15:clr>
        </p15:guide>
        <p15:guide id="2" pos="3007" userDrawn="1">
          <p15:clr>
            <a:srgbClr val="A4A3A4"/>
          </p15:clr>
        </p15:guide>
        <p15:guide id="3" pos="0" userDrawn="1">
          <p15:clr>
            <a:srgbClr val="A4A3A4"/>
          </p15:clr>
        </p15:guide>
        <p15:guide id="4" pos="5760" userDrawn="1">
          <p15:clr>
            <a:srgbClr val="A4A3A4"/>
          </p15:clr>
        </p15:guide>
        <p15:guide id="5" orient="horz" pos="0" userDrawn="1">
          <p15:clr>
            <a:srgbClr val="A4A3A4"/>
          </p15:clr>
        </p15:guide>
        <p15:guide id="6" orient="horz" pos="515" userDrawn="1">
          <p15:clr>
            <a:srgbClr val="A4A3A4"/>
          </p15:clr>
        </p15:guide>
        <p15:guide id="7" orient="horz" pos="2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9" d="100"/>
          <a:sy n="89" d="100"/>
        </p:scale>
        <p:origin x="604" y="52"/>
      </p:cViewPr>
      <p:guideLst>
        <p:guide orient="horz" pos="1737"/>
        <p:guide pos="3007"/>
        <p:guide/>
        <p:guide pos="5760"/>
        <p:guide orient="horz"/>
        <p:guide orient="horz" pos="515"/>
        <p:guide orient="horz" pos="29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3" Type="http://schemas.openxmlformats.org/officeDocument/2006/relationships/tags" Target="tags/tag165.xml"/><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slideMaster" Target="slideMasters/slideMaster3.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1CB6D9-8422-47B9-A6AD-378C452C655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C9567B-8408-4D8E-BF98-3462BC051A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EC858F-F4C9-4B52-9954-F2387D823559}" type="slidenum">
              <a:rPr lang="zh-CN" altLang="en-US" smtClean="0"/>
            </a:fld>
            <a:endParaRPr lang="zh-CN" altLang="en-US"/>
          </a:p>
        </p:txBody>
      </p:sp>
      <p:cxnSp>
        <p:nvCxnSpPr>
          <p:cNvPr id="8" name="直接连接符 7"/>
          <p:cNvCxnSpPr/>
          <p:nvPr userDrawn="1"/>
        </p:nvCxnSpPr>
        <p:spPr>
          <a:xfrm flipV="1">
            <a:off x="123462" y="402037"/>
            <a:ext cx="2103462" cy="8104"/>
          </a:xfrm>
          <a:prstGeom prst="line">
            <a:avLst/>
          </a:prstGeom>
          <a:ln>
            <a:solidFill>
              <a:srgbClr val="314865"/>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userDrawn="1"/>
        </p:nvSpPr>
        <p:spPr>
          <a:xfrm rot="5400000">
            <a:off x="154850" y="164749"/>
            <a:ext cx="205740" cy="177393"/>
          </a:xfrm>
          <a:prstGeom prst="triangl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微软雅黑" panose="020B0503020204020204" charset="-122"/>
                <a:ea typeface="微软雅黑" panose="020B0503020204020204" charset="-122"/>
              </a:defRPr>
            </a:lvl1pPr>
          </a:lstStyle>
          <a:p>
            <a:fld id="{E1C9567B-8408-4D8E-BF98-3462BC051AB1}"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微软雅黑" panose="020B0503020204020204" charset="-122"/>
                <a:ea typeface="微软雅黑" panose="020B0503020204020204" charset="-122"/>
              </a:defRPr>
            </a:lvl1pPr>
          </a:lstStyle>
          <a:p>
            <a:fld id="{09EC858F-F4C9-4B52-9954-F2387D8235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685800" rtl="0" eaLnBrk="1" latinLnBrk="0" hangingPunct="1">
        <a:lnSpc>
          <a:spcPct val="90000"/>
        </a:lnSpc>
        <a:spcBef>
          <a:spcPct val="0"/>
        </a:spcBef>
        <a:buNone/>
        <a:defRPr sz="3300" kern="1200">
          <a:solidFill>
            <a:schemeClr val="tx1"/>
          </a:solidFill>
          <a:latin typeface="微软雅黑" panose="020B0503020204020204" charset="-122"/>
          <a:ea typeface="微软雅黑" panose="020B0503020204020204" charset="-122"/>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软雅黑" panose="020B0503020204020204" charset="-122"/>
          <a:ea typeface="微软雅黑" panose="020B0503020204020204" charset="-122"/>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软雅黑" panose="020B0503020204020204" charset="-122"/>
          <a:ea typeface="微软雅黑" panose="020B0503020204020204" charset="-122"/>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软雅黑" panose="020B0503020204020204" charset="-122"/>
          <a:ea typeface="微软雅黑" panose="020B050302020402020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6" Type="http://schemas.openxmlformats.org/officeDocument/2006/relationships/slideLayout" Target="../slideLayouts/slideLayout7.xml"/><Relationship Id="rId55" Type="http://schemas.openxmlformats.org/officeDocument/2006/relationships/image" Target="../media/image37.svg"/><Relationship Id="rId54" Type="http://schemas.openxmlformats.org/officeDocument/2006/relationships/image" Target="../media/image36.png"/><Relationship Id="rId53" Type="http://schemas.openxmlformats.org/officeDocument/2006/relationships/tags" Target="../tags/tag55.xml"/><Relationship Id="rId52" Type="http://schemas.openxmlformats.org/officeDocument/2006/relationships/image" Target="../media/image35.svg"/><Relationship Id="rId51" Type="http://schemas.openxmlformats.org/officeDocument/2006/relationships/image" Target="../media/image34.png"/><Relationship Id="rId50" Type="http://schemas.openxmlformats.org/officeDocument/2006/relationships/tags" Target="../tags/tag54.xml"/><Relationship Id="rId5" Type="http://schemas.openxmlformats.org/officeDocument/2006/relationships/tags" Target="../tags/tag27.xml"/><Relationship Id="rId49" Type="http://schemas.openxmlformats.org/officeDocument/2006/relationships/image" Target="../media/image33.svg"/><Relationship Id="rId48" Type="http://schemas.openxmlformats.org/officeDocument/2006/relationships/image" Target="../media/image32.png"/><Relationship Id="rId47" Type="http://schemas.openxmlformats.org/officeDocument/2006/relationships/tags" Target="../tags/tag53.xml"/><Relationship Id="rId46" Type="http://schemas.openxmlformats.org/officeDocument/2006/relationships/image" Target="../media/image31.svg"/><Relationship Id="rId45" Type="http://schemas.openxmlformats.org/officeDocument/2006/relationships/image" Target="../media/image30.png"/><Relationship Id="rId44" Type="http://schemas.openxmlformats.org/officeDocument/2006/relationships/tags" Target="../tags/tag52.xml"/><Relationship Id="rId43" Type="http://schemas.openxmlformats.org/officeDocument/2006/relationships/image" Target="../media/image29.svg"/><Relationship Id="rId42" Type="http://schemas.openxmlformats.org/officeDocument/2006/relationships/image" Target="../media/image28.png"/><Relationship Id="rId41" Type="http://schemas.openxmlformats.org/officeDocument/2006/relationships/tags" Target="../tags/tag51.xml"/><Relationship Id="rId40" Type="http://schemas.openxmlformats.org/officeDocument/2006/relationships/tags" Target="../tags/tag50.xml"/><Relationship Id="rId4" Type="http://schemas.openxmlformats.org/officeDocument/2006/relationships/tags" Target="../tags/tag26.xml"/><Relationship Id="rId39" Type="http://schemas.openxmlformats.org/officeDocument/2006/relationships/tags" Target="../tags/tag49.xml"/><Relationship Id="rId38" Type="http://schemas.openxmlformats.org/officeDocument/2006/relationships/tags" Target="../tags/tag48.xml"/><Relationship Id="rId37" Type="http://schemas.openxmlformats.org/officeDocument/2006/relationships/tags" Target="../tags/tag47.xml"/><Relationship Id="rId36" Type="http://schemas.openxmlformats.org/officeDocument/2006/relationships/tags" Target="../tags/tag46.xml"/><Relationship Id="rId35" Type="http://schemas.openxmlformats.org/officeDocument/2006/relationships/tags" Target="../tags/tag45.xml"/><Relationship Id="rId34" Type="http://schemas.openxmlformats.org/officeDocument/2006/relationships/tags" Target="../tags/tag44.xml"/><Relationship Id="rId33" Type="http://schemas.openxmlformats.org/officeDocument/2006/relationships/image" Target="../media/image27.svg"/><Relationship Id="rId32" Type="http://schemas.openxmlformats.org/officeDocument/2006/relationships/image" Target="../media/image26.png"/><Relationship Id="rId31" Type="http://schemas.openxmlformats.org/officeDocument/2006/relationships/tags" Target="../tags/tag43.xml"/><Relationship Id="rId30" Type="http://schemas.openxmlformats.org/officeDocument/2006/relationships/tags" Target="../tags/tag42.xml"/><Relationship Id="rId3" Type="http://schemas.openxmlformats.org/officeDocument/2006/relationships/tags" Target="../tags/tag25.xml"/><Relationship Id="rId29" Type="http://schemas.openxmlformats.org/officeDocument/2006/relationships/image" Target="../media/image25.svg"/><Relationship Id="rId28" Type="http://schemas.openxmlformats.org/officeDocument/2006/relationships/image" Target="../media/image24.png"/><Relationship Id="rId27" Type="http://schemas.openxmlformats.org/officeDocument/2006/relationships/tags" Target="../tags/tag41.xml"/><Relationship Id="rId26" Type="http://schemas.openxmlformats.org/officeDocument/2006/relationships/tags" Target="../tags/tag40.xml"/><Relationship Id="rId25" Type="http://schemas.openxmlformats.org/officeDocument/2006/relationships/image" Target="../media/image23.svg"/><Relationship Id="rId24" Type="http://schemas.openxmlformats.org/officeDocument/2006/relationships/image" Target="../media/image22.png"/><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image" Target="../media/image21.svg"/><Relationship Id="rId20" Type="http://schemas.openxmlformats.org/officeDocument/2006/relationships/image" Target="../media/image20.png"/><Relationship Id="rId2" Type="http://schemas.openxmlformats.org/officeDocument/2006/relationships/tags" Target="../tags/tag24.xml"/><Relationship Id="rId19" Type="http://schemas.openxmlformats.org/officeDocument/2006/relationships/tags" Target="../tags/tag37.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36.xml"/><Relationship Id="rId15" Type="http://schemas.openxmlformats.org/officeDocument/2006/relationships/image" Target="../media/image17.svg"/><Relationship Id="rId14" Type="http://schemas.openxmlformats.org/officeDocument/2006/relationships/image" Target="../media/image16.png"/><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2" Type="http://schemas.openxmlformats.org/officeDocument/2006/relationships/slideLayout" Target="../slideLayouts/slideLayout7.xml"/><Relationship Id="rId21" Type="http://schemas.openxmlformats.org/officeDocument/2006/relationships/image" Target="../media/image44.png"/><Relationship Id="rId20" Type="http://schemas.openxmlformats.org/officeDocument/2006/relationships/image" Target="../media/image43.svg"/><Relationship Id="rId2" Type="http://schemas.openxmlformats.org/officeDocument/2006/relationships/tags" Target="../tags/tag56.xml"/><Relationship Id="rId19" Type="http://schemas.openxmlformats.org/officeDocument/2006/relationships/image" Target="../media/image42.png"/><Relationship Id="rId18" Type="http://schemas.openxmlformats.org/officeDocument/2006/relationships/image" Target="../media/image41.png"/><Relationship Id="rId17" Type="http://schemas.openxmlformats.org/officeDocument/2006/relationships/image" Target="../media/image40.svg"/><Relationship Id="rId16" Type="http://schemas.openxmlformats.org/officeDocument/2006/relationships/image" Target="../media/image39.png"/><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image" Target="../media/image38.png"/></Relationships>
</file>

<file path=ppt/slides/_rels/slide1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7" Type="http://schemas.openxmlformats.org/officeDocument/2006/relationships/slideLayout" Target="../slideLayouts/slideLayout7.xml"/><Relationship Id="rId26" Type="http://schemas.openxmlformats.org/officeDocument/2006/relationships/image" Target="../media/image13.png"/><Relationship Id="rId25" Type="http://schemas.openxmlformats.org/officeDocument/2006/relationships/tags" Target="../tags/tag93.xml"/><Relationship Id="rId24" Type="http://schemas.openxmlformats.org/officeDocument/2006/relationships/tags" Target="../tags/tag92.xml"/><Relationship Id="rId23" Type="http://schemas.openxmlformats.org/officeDocument/2006/relationships/tags" Target="../tags/tag9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6.xml"/><Relationship Id="rId2" Type="http://schemas.openxmlformats.org/officeDocument/2006/relationships/image" Target="../media/image45.png"/><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9" Type="http://schemas.openxmlformats.org/officeDocument/2006/relationships/image" Target="../media/image49.svg"/><Relationship Id="rId8" Type="http://schemas.openxmlformats.org/officeDocument/2006/relationships/image" Target="../media/image48.png"/><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5" Type="http://schemas.openxmlformats.org/officeDocument/2006/relationships/slideLayout" Target="../slideLayouts/slideLayout7.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image" Target="../media/image51.svg"/><Relationship Id="rId11" Type="http://schemas.openxmlformats.org/officeDocument/2006/relationships/image" Target="../media/image50.png"/><Relationship Id="rId10" Type="http://schemas.openxmlformats.org/officeDocument/2006/relationships/tags" Target="../tags/tag101.xml"/><Relationship Id="rId1" Type="http://schemas.openxmlformats.org/officeDocument/2006/relationships/image" Target="../media/image38.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sv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38.png"/></Relationships>
</file>

<file path=ppt/slides/_rels/slide19.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9" Type="http://schemas.openxmlformats.org/officeDocument/2006/relationships/slideLayout" Target="../slideLayouts/slideLayout7.xml"/><Relationship Id="rId38" Type="http://schemas.openxmlformats.org/officeDocument/2006/relationships/image" Target="../media/image68.png"/><Relationship Id="rId37" Type="http://schemas.openxmlformats.org/officeDocument/2006/relationships/image" Target="../media/image67.png"/><Relationship Id="rId36" Type="http://schemas.openxmlformats.org/officeDocument/2006/relationships/image" Target="../media/image66.png"/><Relationship Id="rId35" Type="http://schemas.openxmlformats.org/officeDocument/2006/relationships/image" Target="../media/image65.svg"/><Relationship Id="rId34" Type="http://schemas.openxmlformats.org/officeDocument/2006/relationships/image" Target="../media/image64.png"/><Relationship Id="rId33" Type="http://schemas.openxmlformats.org/officeDocument/2006/relationships/tags" Target="../tags/tag127.xml"/><Relationship Id="rId32" Type="http://schemas.openxmlformats.org/officeDocument/2006/relationships/image" Target="../media/image63.svg"/><Relationship Id="rId31" Type="http://schemas.openxmlformats.org/officeDocument/2006/relationships/image" Target="../media/image62.png"/><Relationship Id="rId30" Type="http://schemas.openxmlformats.org/officeDocument/2006/relationships/tags" Target="../tags/tag126.xml"/><Relationship Id="rId3" Type="http://schemas.openxmlformats.org/officeDocument/2006/relationships/tags" Target="../tags/tag105.xml"/><Relationship Id="rId29" Type="http://schemas.openxmlformats.org/officeDocument/2006/relationships/image" Target="../media/image61.svg"/><Relationship Id="rId28" Type="http://schemas.openxmlformats.org/officeDocument/2006/relationships/image" Target="../media/image60.png"/><Relationship Id="rId27" Type="http://schemas.openxmlformats.org/officeDocument/2006/relationships/tags" Target="../tags/tag125.xml"/><Relationship Id="rId26" Type="http://schemas.openxmlformats.org/officeDocument/2006/relationships/tags" Target="../tags/tag124.xml"/><Relationship Id="rId25" Type="http://schemas.openxmlformats.org/officeDocument/2006/relationships/tags" Target="../tags/tag123.xml"/><Relationship Id="rId24" Type="http://schemas.openxmlformats.org/officeDocument/2006/relationships/tags" Target="../tags/tag122.xml"/><Relationship Id="rId23" Type="http://schemas.openxmlformats.org/officeDocument/2006/relationships/tags" Target="../tags/tag121.xml"/><Relationship Id="rId22" Type="http://schemas.openxmlformats.org/officeDocument/2006/relationships/tags" Target="../tags/tag120.xml"/><Relationship Id="rId21" Type="http://schemas.openxmlformats.org/officeDocument/2006/relationships/tags" Target="../tags/tag119.xml"/><Relationship Id="rId20" Type="http://schemas.openxmlformats.org/officeDocument/2006/relationships/tags" Target="../tags/tag118.xml"/><Relationship Id="rId2" Type="http://schemas.openxmlformats.org/officeDocument/2006/relationships/tags" Target="../tags/tag104.xml"/><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image" Target="../media/image59.svg"/><Relationship Id="rId12" Type="http://schemas.openxmlformats.org/officeDocument/2006/relationships/image" Target="../media/image58.png"/><Relationship Id="rId11" Type="http://schemas.openxmlformats.org/officeDocument/2006/relationships/tags" Target="../tags/tag111.xml"/><Relationship Id="rId10" Type="http://schemas.openxmlformats.org/officeDocument/2006/relationships/image" Target="../media/image57.svg"/><Relationship Id="rId1"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8.xml"/><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69.png"/><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38.png"/></Relationships>
</file>

<file path=ppt/slides/_rels/slide24.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0" Type="http://schemas.openxmlformats.org/officeDocument/2006/relationships/slideLayout" Target="../slideLayouts/slideLayout7.xml"/><Relationship Id="rId2" Type="http://schemas.openxmlformats.org/officeDocument/2006/relationships/tags" Target="../tags/tag130.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image" Target="../media/image72.svg"/><Relationship Id="rId12" Type="http://schemas.openxmlformats.org/officeDocument/2006/relationships/image" Target="../media/image71.png"/><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image" Target="../media/image38.png"/></Relationships>
</file>

<file path=ppt/slides/_rels/slide25.xml.rels><?xml version="1.0" encoding="UTF-8" standalone="yes"?>
<Relationships xmlns="http://schemas.openxmlformats.org/package/2006/relationships"><Relationship Id="rId9" Type="http://schemas.openxmlformats.org/officeDocument/2006/relationships/image" Target="../media/image80.svg"/><Relationship Id="rId8" Type="http://schemas.openxmlformats.org/officeDocument/2006/relationships/image" Target="../media/image79.png"/><Relationship Id="rId7" Type="http://schemas.openxmlformats.org/officeDocument/2006/relationships/image" Target="../media/image78.svg"/><Relationship Id="rId6" Type="http://schemas.openxmlformats.org/officeDocument/2006/relationships/image" Target="../media/image77.png"/><Relationship Id="rId5" Type="http://schemas.openxmlformats.org/officeDocument/2006/relationships/image" Target="../media/image76.svg"/><Relationship Id="rId4" Type="http://schemas.openxmlformats.org/officeDocument/2006/relationships/image" Target="../media/image75.png"/><Relationship Id="rId3" Type="http://schemas.openxmlformats.org/officeDocument/2006/relationships/image" Target="../media/image74.svg"/><Relationship Id="rId2" Type="http://schemas.openxmlformats.org/officeDocument/2006/relationships/image" Target="../media/image73.png"/><Relationship Id="rId10" Type="http://schemas.openxmlformats.org/officeDocument/2006/relationships/slideLayout" Target="../slideLayouts/slideLayout7.xml"/><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9" Type="http://schemas.openxmlformats.org/officeDocument/2006/relationships/image" Target="../media/image85.png"/><Relationship Id="rId8" Type="http://schemas.openxmlformats.org/officeDocument/2006/relationships/tags" Target="../tags/tag148.xml"/><Relationship Id="rId7" Type="http://schemas.openxmlformats.org/officeDocument/2006/relationships/image" Target="../media/image84.svg"/><Relationship Id="rId6" Type="http://schemas.openxmlformats.org/officeDocument/2006/relationships/image" Target="../media/image83.png"/><Relationship Id="rId5" Type="http://schemas.openxmlformats.org/officeDocument/2006/relationships/tags" Target="../tags/tag147.xml"/><Relationship Id="rId44" Type="http://schemas.openxmlformats.org/officeDocument/2006/relationships/slideLayout" Target="../slideLayouts/slideLayout7.xml"/><Relationship Id="rId43" Type="http://schemas.openxmlformats.org/officeDocument/2006/relationships/image" Target="../media/image104.svg"/><Relationship Id="rId42" Type="http://schemas.openxmlformats.org/officeDocument/2006/relationships/image" Target="../media/image103.png"/><Relationship Id="rId41" Type="http://schemas.openxmlformats.org/officeDocument/2006/relationships/tags" Target="../tags/tag163.xml"/><Relationship Id="rId40" Type="http://schemas.openxmlformats.org/officeDocument/2006/relationships/image" Target="../media/image102.svg"/><Relationship Id="rId4" Type="http://schemas.openxmlformats.org/officeDocument/2006/relationships/image" Target="../media/image82.svg"/><Relationship Id="rId39" Type="http://schemas.openxmlformats.org/officeDocument/2006/relationships/image" Target="../media/image101.png"/><Relationship Id="rId38" Type="http://schemas.openxmlformats.org/officeDocument/2006/relationships/tags" Target="../tags/tag162.xml"/><Relationship Id="rId37" Type="http://schemas.openxmlformats.org/officeDocument/2006/relationships/image" Target="../media/image100.svg"/><Relationship Id="rId36" Type="http://schemas.openxmlformats.org/officeDocument/2006/relationships/image" Target="../media/image99.png"/><Relationship Id="rId35" Type="http://schemas.openxmlformats.org/officeDocument/2006/relationships/tags" Target="../tags/tag161.xml"/><Relationship Id="rId34" Type="http://schemas.openxmlformats.org/officeDocument/2006/relationships/image" Target="../media/image98.svg"/><Relationship Id="rId33" Type="http://schemas.openxmlformats.org/officeDocument/2006/relationships/image" Target="../media/image97.png"/><Relationship Id="rId32" Type="http://schemas.openxmlformats.org/officeDocument/2006/relationships/tags" Target="../tags/tag160.xml"/><Relationship Id="rId31" Type="http://schemas.openxmlformats.org/officeDocument/2006/relationships/image" Target="../media/image96.svg"/><Relationship Id="rId30" Type="http://schemas.openxmlformats.org/officeDocument/2006/relationships/image" Target="../media/image95.png"/><Relationship Id="rId3" Type="http://schemas.openxmlformats.org/officeDocument/2006/relationships/image" Target="../media/image81.png"/><Relationship Id="rId29" Type="http://schemas.openxmlformats.org/officeDocument/2006/relationships/tags" Target="../tags/tag159.xml"/><Relationship Id="rId28" Type="http://schemas.openxmlformats.org/officeDocument/2006/relationships/image" Target="../media/image94.svg"/><Relationship Id="rId27" Type="http://schemas.openxmlformats.org/officeDocument/2006/relationships/image" Target="../media/image93.png"/><Relationship Id="rId26" Type="http://schemas.openxmlformats.org/officeDocument/2006/relationships/tags" Target="../tags/tag158.xml"/><Relationship Id="rId25" Type="http://schemas.openxmlformats.org/officeDocument/2006/relationships/tags" Target="../tags/tag157.xml"/><Relationship Id="rId24" Type="http://schemas.openxmlformats.org/officeDocument/2006/relationships/tags" Target="../tags/tag156.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46.xml"/><Relationship Id="rId19" Type="http://schemas.openxmlformats.org/officeDocument/2006/relationships/image" Target="../media/image92.svg"/><Relationship Id="rId18" Type="http://schemas.openxmlformats.org/officeDocument/2006/relationships/image" Target="../media/image91.png"/><Relationship Id="rId17" Type="http://schemas.openxmlformats.org/officeDocument/2006/relationships/tags" Target="../tags/tag151.xml"/><Relationship Id="rId16" Type="http://schemas.openxmlformats.org/officeDocument/2006/relationships/image" Target="../media/image90.svg"/><Relationship Id="rId15" Type="http://schemas.openxmlformats.org/officeDocument/2006/relationships/image" Target="../media/image89.png"/><Relationship Id="rId14" Type="http://schemas.openxmlformats.org/officeDocument/2006/relationships/tags" Target="../tags/tag150.xml"/><Relationship Id="rId13" Type="http://schemas.openxmlformats.org/officeDocument/2006/relationships/image" Target="../media/image88.svg"/><Relationship Id="rId12" Type="http://schemas.openxmlformats.org/officeDocument/2006/relationships/image" Target="../media/image87.png"/><Relationship Id="rId11" Type="http://schemas.openxmlformats.org/officeDocument/2006/relationships/tags" Target="../tags/tag149.xml"/><Relationship Id="rId10" Type="http://schemas.openxmlformats.org/officeDocument/2006/relationships/image" Target="../media/image86.svg"/><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6.xml"/><Relationship Id="rId2" Type="http://schemas.openxmlformats.org/officeDocument/2006/relationships/image" Target="../media/image105.png"/><Relationship Id="rId1" Type="http://schemas.openxmlformats.org/officeDocument/2006/relationships/tags" Target="../tags/tag16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3" Type="http://schemas.openxmlformats.org/officeDocument/2006/relationships/slideLayout" Target="../slideLayouts/slideLayout7.xml"/><Relationship Id="rId22" Type="http://schemas.openxmlformats.org/officeDocument/2006/relationships/image" Target="../media/image15.png"/><Relationship Id="rId21" Type="http://schemas.openxmlformats.org/officeDocument/2006/relationships/image" Target="../media/image14.svg"/><Relationship Id="rId20" Type="http://schemas.openxmlformats.org/officeDocument/2006/relationships/image" Target="../media/image13.png"/><Relationship Id="rId2" Type="http://schemas.openxmlformats.org/officeDocument/2006/relationships/image" Target="../media/image7.sv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7.sv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dirty="0">
                  <a:latin typeface="汉仪汉黑W" panose="00020600040101010101" charset="-122"/>
                  <a:ea typeface="汉仪汉黑W" panose="00020600040101010101" charset="-122"/>
                  <a:cs typeface="汉仪汉黑W" panose="00020600040101010101" charset="-122"/>
                </a:rPr>
                <a:t>校园安全指导</a:t>
              </a:r>
              <a:endParaRPr lang="zh-CN" altLang="en-US" sz="4500" dirty="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0878" y="622522"/>
            <a:ext cx="3075621" cy="369332"/>
            <a:chOff x="4281171" y="829429"/>
            <a:chExt cx="4100827" cy="492443"/>
          </a:xfrm>
        </p:grpSpPr>
        <p:sp>
          <p:nvSpPr>
            <p:cNvPr id="6" name="文本框 5"/>
            <p:cNvSpPr txBox="1"/>
            <p:nvPr/>
          </p:nvSpPr>
          <p:spPr>
            <a:xfrm>
              <a:off x="4281171" y="829429"/>
              <a:ext cx="4100827"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三、把控体育课活动的过程</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3156585" y="987240"/>
            <a:ext cx="3048000" cy="299085"/>
          </a:xfrm>
          <a:prstGeom prst="rect">
            <a:avLst/>
          </a:prstGeom>
          <a:noFill/>
        </p:spPr>
        <p:txBody>
          <a:bodyPr wrap="square" rtlCol="0">
            <a:spAutoFit/>
          </a:bodyPr>
          <a:lstStyle/>
          <a:p>
            <a:pPr algn="ctr"/>
            <a:r>
              <a:rPr lang="zh-CN" altLang="en-US" sz="1350"/>
              <a:t>（三）热身运动</a:t>
            </a:r>
            <a:endParaRPr lang="zh-CN" altLang="en-US" sz="1350" dirty="0"/>
          </a:p>
        </p:txBody>
      </p:sp>
      <p:sp>
        <p:nvSpPr>
          <p:cNvPr id="15" name="文本框 14"/>
          <p:cNvSpPr txBox="1"/>
          <p:nvPr>
            <p:custDataLst>
              <p:tags r:id="rId3"/>
            </p:custDataLst>
          </p:nvPr>
        </p:nvSpPr>
        <p:spPr>
          <a:xfrm flipH="1">
            <a:off x="5927075" y="3333058"/>
            <a:ext cx="2779249" cy="725969"/>
          </a:xfrm>
          <a:prstGeom prst="rect">
            <a:avLst/>
          </a:prstGeom>
          <a:noFill/>
          <a:ln w="9525">
            <a:noFill/>
          </a:ln>
        </p:spPr>
        <p:txBody>
          <a:bodyPr wrap="square"/>
          <a:lstStyle/>
          <a:p>
            <a:pPr lvl="0" algn="l" fontAlgn="auto">
              <a:lnSpc>
                <a:spcPct val="130000"/>
              </a:lnSpc>
              <a:spcAft>
                <a:spcPts val="1000"/>
              </a:spcAft>
              <a:buClrTx/>
              <a:buSzTx/>
              <a:buFontTx/>
            </a:pPr>
            <a:endParaRPr lang="zh-CN" altLang="en-US" sz="120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38" name="文本框 37"/>
          <p:cNvSpPr txBox="1"/>
          <p:nvPr>
            <p:custDataLst>
              <p:tags r:id="rId4"/>
            </p:custDataLst>
          </p:nvPr>
        </p:nvSpPr>
        <p:spPr>
          <a:xfrm>
            <a:off x="3048844" y="3601544"/>
            <a:ext cx="463868" cy="299085"/>
          </a:xfrm>
          <a:prstGeom prst="rect">
            <a:avLst/>
          </a:prstGeom>
          <a:noFill/>
        </p:spPr>
        <p:txBody>
          <a:bodyPr wrap="square" bIns="0" rtlCol="0">
            <a:normAutofit/>
          </a:bodyPr>
          <a:lstStyle/>
          <a:p>
            <a:pPr algn="ctr">
              <a:buClrTx/>
              <a:buSzTx/>
              <a:buFontTx/>
            </a:pP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pic>
        <p:nvPicPr>
          <p:cNvPr id="46" name="图片 45" descr="32313539373438303b32313539373437373bb9baceef"/>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238625" y="2814611"/>
            <a:ext cx="368618" cy="368618"/>
          </a:xfrm>
          <a:prstGeom prst="rect">
            <a:avLst/>
          </a:prstGeom>
        </p:spPr>
      </p:pic>
      <p:sp>
        <p:nvSpPr>
          <p:cNvPr id="2" name="图文框 1"/>
          <p:cNvSpPr/>
          <p:nvPr/>
        </p:nvSpPr>
        <p:spPr>
          <a:xfrm>
            <a:off x="1800225" y="1541956"/>
            <a:ext cx="6257925" cy="2704598"/>
          </a:xfrm>
          <a:prstGeom prst="fram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文本框 10"/>
          <p:cNvSpPr txBox="1"/>
          <p:nvPr/>
        </p:nvSpPr>
        <p:spPr>
          <a:xfrm>
            <a:off x="2157414" y="1836427"/>
            <a:ext cx="5522118" cy="2031325"/>
          </a:xfrm>
          <a:prstGeom prst="rect">
            <a:avLst/>
          </a:prstGeom>
          <a:noFill/>
        </p:spPr>
        <p:txBody>
          <a:bodyPr wrap="square">
            <a:spAutoFit/>
          </a:bodyPr>
          <a:lstStyle/>
          <a:p>
            <a:r>
              <a:rPr lang="zh-CN" altLang="en-US" dirty="0">
                <a:solidFill>
                  <a:schemeClr val="accent6">
                    <a:lumMod val="50000"/>
                  </a:schemeClr>
                </a:solidFill>
                <a:latin typeface="宋体" panose="02010600030101010101" pitchFamily="2" charset="-122"/>
                <a:ea typeface="宋体" panose="02010600030101010101" pitchFamily="2" charset="-122"/>
              </a:rPr>
              <a:t>体育课运动之前要做热身准备活动，进行体育活动时，看起来好像只有肌肉在活动，其实是身体的呼吸、血液循环等器官都在参加活动，并且都要由大脑皮层来指挥协调。</a:t>
            </a:r>
            <a:endParaRPr lang="en-US" altLang="zh-CN" dirty="0">
              <a:solidFill>
                <a:schemeClr val="accent6">
                  <a:lumMod val="50000"/>
                </a:schemeClr>
              </a:solidFill>
              <a:latin typeface="宋体" panose="02010600030101010101" pitchFamily="2" charset="-122"/>
              <a:ea typeface="宋体" panose="02010600030101010101" pitchFamily="2" charset="-122"/>
            </a:endParaRPr>
          </a:p>
          <a:p>
            <a:r>
              <a:rPr lang="zh-CN" altLang="en-US" dirty="0">
                <a:solidFill>
                  <a:schemeClr val="accent6">
                    <a:lumMod val="50000"/>
                  </a:schemeClr>
                </a:solidFill>
                <a:latin typeface="宋体" panose="02010600030101010101" pitchFamily="2" charset="-122"/>
                <a:ea typeface="宋体" panose="02010600030101010101" pitchFamily="2" charset="-122"/>
              </a:rPr>
              <a:t>人体是由各器官系统构成的有机整体，热身运动就是要克服内脏器官在生理上的惰性，以降低运动伤害发生的概率。</a:t>
            </a:r>
            <a:endParaRPr lang="zh-CN" altLang="en-US" dirty="0">
              <a:solidFill>
                <a:schemeClr val="accent6">
                  <a:lumMod val="50000"/>
                </a:schemeClr>
              </a:solidFill>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56455" y="605377"/>
            <a:ext cx="3073969" cy="369332"/>
            <a:chOff x="4208607" y="806569"/>
            <a:chExt cx="4098625" cy="492443"/>
          </a:xfrm>
        </p:grpSpPr>
        <p:sp>
          <p:nvSpPr>
            <p:cNvPr id="6" name="文本框 5"/>
            <p:cNvSpPr txBox="1"/>
            <p:nvPr/>
          </p:nvSpPr>
          <p:spPr>
            <a:xfrm>
              <a:off x="4208607" y="806569"/>
              <a:ext cx="4098625"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三、把控体育课活动的过程</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2951798" y="1037246"/>
            <a:ext cx="3048000" cy="299085"/>
          </a:xfrm>
          <a:prstGeom prst="rect">
            <a:avLst/>
          </a:prstGeom>
          <a:noFill/>
        </p:spPr>
        <p:txBody>
          <a:bodyPr wrap="square" rtlCol="0">
            <a:spAutoFit/>
          </a:bodyPr>
          <a:lstStyle/>
          <a:p>
            <a:pPr algn="ctr"/>
            <a:r>
              <a:rPr lang="zh-CN" altLang="en-US" sz="1350" dirty="0"/>
              <a:t>（四）正确使用体育器械</a:t>
            </a:r>
            <a:endParaRPr lang="zh-CN" altLang="en-US" sz="1350" dirty="0"/>
          </a:p>
        </p:txBody>
      </p:sp>
      <p:sp>
        <p:nvSpPr>
          <p:cNvPr id="2" name="椭圆 1"/>
          <p:cNvSpPr/>
          <p:nvPr>
            <p:custDataLst>
              <p:tags r:id="rId2"/>
            </p:custDataLst>
          </p:nvPr>
        </p:nvSpPr>
        <p:spPr>
          <a:xfrm>
            <a:off x="3383584" y="1711575"/>
            <a:ext cx="2631936" cy="2631936"/>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48" name="椭圆 47"/>
          <p:cNvSpPr/>
          <p:nvPr>
            <p:custDataLst>
              <p:tags r:id="rId3"/>
            </p:custDataLst>
          </p:nvPr>
        </p:nvSpPr>
        <p:spPr>
          <a:xfrm>
            <a:off x="3509016" y="1836151"/>
            <a:ext cx="2388778" cy="2388778"/>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cxnSp>
        <p:nvCxnSpPr>
          <p:cNvPr id="29" name="直接连接符 28"/>
          <p:cNvCxnSpPr/>
          <p:nvPr>
            <p:custDataLst>
              <p:tags r:id="rId4"/>
            </p:custDataLst>
          </p:nvPr>
        </p:nvCxnSpPr>
        <p:spPr>
          <a:xfrm>
            <a:off x="4865653" y="1562169"/>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0" name="矩形 29"/>
          <p:cNvSpPr/>
          <p:nvPr>
            <p:custDataLst>
              <p:tags r:id="rId5"/>
            </p:custDataLst>
          </p:nvPr>
        </p:nvSpPr>
        <p:spPr>
          <a:xfrm>
            <a:off x="5437590" y="1533915"/>
            <a:ext cx="166529" cy="56509"/>
          </a:xfrm>
          <a:prstGeom prst="rect">
            <a:avLst/>
          </a:prstGeom>
          <a:solidFill>
            <a:srgbClr val="007ADD"/>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3" name="文本框 2"/>
          <p:cNvSpPr txBox="1"/>
          <p:nvPr>
            <p:custDataLst>
              <p:tags r:id="rId6"/>
            </p:custDataLst>
          </p:nvPr>
        </p:nvSpPr>
        <p:spPr>
          <a:xfrm>
            <a:off x="5751420" y="1254766"/>
            <a:ext cx="2992529" cy="877163"/>
          </a:xfrm>
          <a:prstGeom prst="rect">
            <a:avLst/>
          </a:prstGeom>
          <a:noFill/>
        </p:spPr>
        <p:txBody>
          <a:bodyPr wrap="square" rtlCol="0">
            <a:spAutoFit/>
          </a:bodyPr>
          <a:lstStyle/>
          <a:p>
            <a:pPr algn="ctr"/>
            <a:r>
              <a:rPr lang="zh-CN" altLang="en-US" sz="1500" spc="300" dirty="0">
                <a:solidFill>
                  <a:srgbClr val="000000"/>
                </a:solidFill>
                <a:uFillTx/>
                <a:latin typeface="宋体" panose="02010600030101010101" pitchFamily="2" charset="-122"/>
                <a:ea typeface="宋体" panose="02010600030101010101" pitchFamily="2" charset="-122"/>
              </a:rPr>
              <a:t>1.</a:t>
            </a:r>
            <a:r>
              <a:rPr lang="zh-CN" altLang="en-US" sz="1200" spc="300" dirty="0">
                <a:solidFill>
                  <a:srgbClr val="000000"/>
                </a:solidFill>
                <a:uFillTx/>
                <a:latin typeface="宋体" panose="02010600030101010101" pitchFamily="2" charset="-122"/>
                <a:ea typeface="宋体" panose="02010600030101010101" pitchFamily="2" charset="-122"/>
              </a:rPr>
              <a:t>在进行单、双杠和跳高训练时，要检查一下器械是否完好，是否会晃动，器械下面必须备好厚度符合要求的体操垫。</a:t>
            </a:r>
            <a:endParaRPr lang="zh-CN" altLang="en-US" sz="1200" spc="300" dirty="0">
              <a:solidFill>
                <a:srgbClr val="000000"/>
              </a:solidFill>
              <a:uFillTx/>
              <a:latin typeface="宋体" panose="02010600030101010101" pitchFamily="2" charset="-122"/>
              <a:ea typeface="宋体" panose="02010600030101010101" pitchFamily="2" charset="-122"/>
            </a:endParaRPr>
          </a:p>
        </p:txBody>
      </p:sp>
      <p:cxnSp>
        <p:nvCxnSpPr>
          <p:cNvPr id="12" name="直接连接符 11"/>
          <p:cNvCxnSpPr/>
          <p:nvPr>
            <p:custDataLst>
              <p:tags r:id="rId7"/>
            </p:custDataLst>
          </p:nvPr>
        </p:nvCxnSpPr>
        <p:spPr>
          <a:xfrm flipH="1">
            <a:off x="2548367" y="2843461"/>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20" name="矩形 19"/>
          <p:cNvSpPr/>
          <p:nvPr>
            <p:custDataLst>
              <p:tags r:id="rId8"/>
            </p:custDataLst>
          </p:nvPr>
        </p:nvSpPr>
        <p:spPr>
          <a:xfrm flipH="1">
            <a:off x="2493143" y="2815207"/>
            <a:ext cx="166529" cy="56509"/>
          </a:xfrm>
          <a:prstGeom prst="rect">
            <a:avLst/>
          </a:prstGeom>
          <a:ln>
            <a:noFill/>
          </a:ln>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22" name="文本框 21"/>
          <p:cNvSpPr txBox="1"/>
          <p:nvPr>
            <p:custDataLst>
              <p:tags r:id="rId9"/>
            </p:custDataLst>
          </p:nvPr>
        </p:nvSpPr>
        <p:spPr>
          <a:xfrm flipH="1">
            <a:off x="699460" y="1674479"/>
            <a:ext cx="2125028" cy="1229995"/>
          </a:xfrm>
          <a:prstGeom prst="rect">
            <a:avLst/>
          </a:prstGeom>
          <a:noFill/>
        </p:spPr>
        <p:txBody>
          <a:bodyPr wrap="square" rtlCol="0">
            <a:spAutoFit/>
          </a:bodyPr>
          <a:lstStyle/>
          <a:p>
            <a:pPr algn="r"/>
            <a:r>
              <a:rPr lang="en-US" altLang="zh-CN" sz="1400" spc="300" dirty="0">
                <a:solidFill>
                  <a:srgbClr val="000000"/>
                </a:solidFill>
                <a:uFillTx/>
                <a:latin typeface="宋体" panose="02010600030101010101" pitchFamily="2" charset="-122"/>
                <a:ea typeface="宋体" panose="02010600030101010101" pitchFamily="2" charset="-122"/>
              </a:rPr>
              <a:t>5</a:t>
            </a:r>
            <a:r>
              <a:rPr lang="en-US" altLang="zh-CN" sz="1200" spc="300" dirty="0">
                <a:solidFill>
                  <a:srgbClr val="000000"/>
                </a:solidFill>
                <a:uFillTx/>
                <a:latin typeface="宋体" panose="02010600030101010101" pitchFamily="2" charset="-122"/>
                <a:ea typeface="宋体" panose="02010600030101010101" pitchFamily="2" charset="-122"/>
              </a:rPr>
              <a:t>.</a:t>
            </a:r>
            <a:r>
              <a:rPr lang="zh-CN" altLang="en-US" sz="1200" spc="300" dirty="0">
                <a:solidFill>
                  <a:srgbClr val="000000"/>
                </a:solidFill>
                <a:uFillTx/>
                <a:latin typeface="宋体" panose="02010600030101010101" pitchFamily="2" charset="-122"/>
                <a:ea typeface="宋体" panose="02010600030101010101" pitchFamily="2" charset="-122"/>
              </a:rPr>
              <a:t>在短跑训练中也要按规则进行，因为在向终点冲刺时，人身体的</a:t>
            </a:r>
            <a:endParaRPr lang="zh-CN" altLang="en-US" sz="1200" spc="300" dirty="0">
              <a:solidFill>
                <a:srgbClr val="000000"/>
              </a:solidFill>
              <a:uFillTx/>
              <a:latin typeface="宋体" panose="02010600030101010101" pitchFamily="2" charset="-122"/>
              <a:ea typeface="宋体" panose="02010600030101010101" pitchFamily="2" charset="-122"/>
            </a:endParaRPr>
          </a:p>
          <a:p>
            <a:pPr algn="ctr"/>
            <a:r>
              <a:rPr lang="zh-CN" altLang="en-US" sz="1200" spc="300" dirty="0">
                <a:solidFill>
                  <a:srgbClr val="000000"/>
                </a:solidFill>
                <a:uFillTx/>
                <a:latin typeface="宋体" panose="02010600030101010101" pitchFamily="2" charset="-122"/>
                <a:ea typeface="宋体" panose="02010600030101010101" pitchFamily="2" charset="-122"/>
              </a:rPr>
              <a:t>冲力很大，如果不按规则、各行其是就极有可能被撞伤。</a:t>
            </a:r>
            <a:endParaRPr lang="zh-CN" altLang="en-US" sz="1200" spc="300" dirty="0">
              <a:solidFill>
                <a:srgbClr val="000000"/>
              </a:solidFill>
              <a:uFillTx/>
              <a:latin typeface="宋体" panose="02010600030101010101" pitchFamily="2" charset="-122"/>
              <a:ea typeface="宋体" panose="02010600030101010101" pitchFamily="2" charset="-122"/>
            </a:endParaRPr>
          </a:p>
        </p:txBody>
      </p:sp>
      <p:cxnSp>
        <p:nvCxnSpPr>
          <p:cNvPr id="55" name="直接连接符 54"/>
          <p:cNvCxnSpPr/>
          <p:nvPr>
            <p:custDataLst>
              <p:tags r:id="rId10"/>
            </p:custDataLst>
          </p:nvPr>
        </p:nvCxnSpPr>
        <p:spPr>
          <a:xfrm flipH="1">
            <a:off x="3073642" y="4194962"/>
            <a:ext cx="683242"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1"/>
            </p:custDataLst>
          </p:nvPr>
        </p:nvSpPr>
        <p:spPr>
          <a:xfrm flipH="1">
            <a:off x="3018417" y="4166707"/>
            <a:ext cx="166529" cy="56509"/>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57" name="文本框 56"/>
          <p:cNvSpPr txBox="1"/>
          <p:nvPr>
            <p:custDataLst>
              <p:tags r:id="rId12"/>
            </p:custDataLst>
          </p:nvPr>
        </p:nvSpPr>
        <p:spPr>
          <a:xfrm flipH="1">
            <a:off x="423183" y="3345646"/>
            <a:ext cx="2541337" cy="1414780"/>
          </a:xfrm>
          <a:prstGeom prst="rect">
            <a:avLst/>
          </a:prstGeom>
          <a:noFill/>
        </p:spPr>
        <p:txBody>
          <a:bodyPr wrap="square" rtlCol="0">
            <a:spAutoFit/>
          </a:bodyPr>
          <a:lstStyle/>
          <a:p>
            <a:pPr algn="ctr"/>
            <a:r>
              <a:rPr lang="en-US" altLang="zh-CN" sz="1400" spc="300" dirty="0">
                <a:solidFill>
                  <a:srgbClr val="000000"/>
                </a:solidFill>
                <a:uFillTx/>
                <a:latin typeface="宋体" panose="02010600030101010101" pitchFamily="2" charset="-122"/>
                <a:ea typeface="宋体" panose="02010600030101010101" pitchFamily="2" charset="-122"/>
              </a:rPr>
              <a:t>4</a:t>
            </a:r>
            <a:r>
              <a:rPr lang="en-US" altLang="zh-CN" sz="1200" spc="300" dirty="0">
                <a:solidFill>
                  <a:srgbClr val="000000"/>
                </a:solidFill>
                <a:uFillTx/>
                <a:latin typeface="宋体" panose="02010600030101010101" pitchFamily="2" charset="-122"/>
                <a:ea typeface="宋体" panose="02010600030101010101" pitchFamily="2" charset="-122"/>
              </a:rPr>
              <a:t>.</a:t>
            </a:r>
            <a:r>
              <a:rPr lang="zh-CN" altLang="en-US" sz="1200" spc="300" dirty="0">
                <a:solidFill>
                  <a:srgbClr val="000000"/>
                </a:solidFill>
                <a:uFillTx/>
                <a:latin typeface="宋体" panose="02010600030101010101" pitchFamily="2" charset="-122"/>
                <a:ea typeface="宋体" panose="02010600030101010101" pitchFamily="2" charset="-122"/>
              </a:rPr>
              <a:t>跳高、跳远时，必须严格按体育老师的技术指导助跑、起跳，跳跃前必须掘松沙坑并耙平，防止落地蹬伤或扭脚。背越式跳高，要备好厚度、宽度与长度符合要求的海绵包，防止落地时受伤。</a:t>
            </a:r>
            <a:endParaRPr lang="zh-CN" altLang="en-US" sz="1200" spc="300" dirty="0">
              <a:solidFill>
                <a:srgbClr val="000000"/>
              </a:solidFill>
              <a:uFillTx/>
              <a:latin typeface="宋体" panose="02010600030101010101" pitchFamily="2" charset="-122"/>
              <a:ea typeface="宋体" panose="02010600030101010101" pitchFamily="2" charset="-122"/>
            </a:endParaRPr>
          </a:p>
        </p:txBody>
      </p:sp>
      <p:pic>
        <p:nvPicPr>
          <p:cNvPr id="23" name="图片 22" descr="为如果太热"/>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1760000" flipH="1">
            <a:off x="3087480" y="2372535"/>
            <a:ext cx="1526164" cy="899431"/>
          </a:xfrm>
          <a:prstGeom prst="rect">
            <a:avLst/>
          </a:prstGeom>
        </p:spPr>
      </p:pic>
      <p:pic>
        <p:nvPicPr>
          <p:cNvPr id="24" name="图片 23" descr="二哥通过特"/>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8960000">
            <a:off x="3205496" y="2350723"/>
            <a:ext cx="896862" cy="794975"/>
          </a:xfrm>
          <a:prstGeom prst="rect">
            <a:avLst/>
          </a:prstGeom>
        </p:spPr>
      </p:pic>
      <p:pic>
        <p:nvPicPr>
          <p:cNvPr id="25" name="图片 24" descr="为如果太热"/>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5400000">
            <a:off x="3938396" y="1779214"/>
            <a:ext cx="1526164" cy="899431"/>
          </a:xfrm>
          <a:prstGeom prst="rect">
            <a:avLst/>
          </a:prstGeom>
        </p:spPr>
      </p:pic>
      <p:pic>
        <p:nvPicPr>
          <p:cNvPr id="26" name="图片 25" descr="二哥通过特"/>
          <p:cNvPicPr>
            <a:picLocks noChangeAspect="1"/>
          </p:cNvPicPr>
          <p:nvPr>
            <p:custDataLst>
              <p:tags r:id="rId22"/>
            </p:custDataLst>
          </p:nvPr>
        </p:nvPicPr>
        <p:blipFill>
          <a:blip r:embed="rId17">
            <a:extLst>
              <a:ext uri="{96DAC541-7B7A-43D3-8B79-37D633B846F1}">
                <asvg:svgBlip xmlns:asvg="http://schemas.microsoft.com/office/drawing/2016/SVG/main" r:embed="rId18"/>
              </a:ext>
            </a:extLst>
          </a:blip>
          <a:stretch>
            <a:fillRect/>
          </a:stretch>
        </p:blipFill>
        <p:spPr>
          <a:xfrm rot="19800000">
            <a:off x="4254760" y="1554035"/>
            <a:ext cx="896862" cy="794975"/>
          </a:xfrm>
          <a:prstGeom prst="rect">
            <a:avLst/>
          </a:prstGeom>
        </p:spPr>
      </p:pic>
      <p:pic>
        <p:nvPicPr>
          <p:cNvPr id="27" name="图片 26" descr="为如果太热"/>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9780000">
            <a:off x="4735512" y="2361425"/>
            <a:ext cx="1526164" cy="899431"/>
          </a:xfrm>
          <a:prstGeom prst="rect">
            <a:avLst/>
          </a:prstGeom>
        </p:spPr>
      </p:pic>
      <p:pic>
        <p:nvPicPr>
          <p:cNvPr id="28" name="图片 27" descr="二哥通过特"/>
          <p:cNvPicPr>
            <a:picLocks noChangeAspect="1"/>
          </p:cNvPicPr>
          <p:nvPr>
            <p:custDataLst>
              <p:tags r:id="rId26"/>
            </p:custDataLst>
          </p:nvPr>
        </p:nvPicPr>
        <p:blipFill>
          <a:blip r:embed="rId17">
            <a:extLst>
              <a:ext uri="{96DAC541-7B7A-43D3-8B79-37D633B846F1}">
                <asvg:svgBlip xmlns:asvg="http://schemas.microsoft.com/office/drawing/2016/SVG/main" r:embed="rId18"/>
              </a:ext>
            </a:extLst>
          </a:blip>
          <a:stretch>
            <a:fillRect/>
          </a:stretch>
        </p:blipFill>
        <p:spPr>
          <a:xfrm rot="20580000">
            <a:off x="5289896" y="2341305"/>
            <a:ext cx="896862" cy="794975"/>
          </a:xfrm>
          <a:prstGeom prst="rect">
            <a:avLst/>
          </a:prstGeom>
        </p:spPr>
      </p:pic>
      <p:pic>
        <p:nvPicPr>
          <p:cNvPr id="31" name="图片 30" descr="为如果太热"/>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rot="13980000" flipV="1">
            <a:off x="4437985" y="3258715"/>
            <a:ext cx="1526164" cy="899431"/>
          </a:xfrm>
          <a:prstGeom prst="rect">
            <a:avLst/>
          </a:prstGeom>
        </p:spPr>
      </p:pic>
      <p:pic>
        <p:nvPicPr>
          <p:cNvPr id="33" name="图片 32" descr="二哥通过特"/>
          <p:cNvPicPr>
            <a:picLocks noChangeAspect="1"/>
          </p:cNvPicPr>
          <p:nvPr>
            <p:custDataLst>
              <p:tags r:id="rId30"/>
            </p:custDataLst>
          </p:nvPr>
        </p:nvPicPr>
        <p:blipFill>
          <a:blip r:embed="rId17">
            <a:extLst>
              <a:ext uri="{96DAC541-7B7A-43D3-8B79-37D633B846F1}">
                <asvg:svgBlip xmlns:asvg="http://schemas.microsoft.com/office/drawing/2016/SVG/main" r:embed="rId18"/>
              </a:ext>
            </a:extLst>
          </a:blip>
          <a:stretch>
            <a:fillRect/>
          </a:stretch>
        </p:blipFill>
        <p:spPr>
          <a:xfrm rot="21180000">
            <a:off x="4908463" y="3523279"/>
            <a:ext cx="896862" cy="794975"/>
          </a:xfrm>
          <a:prstGeom prst="rect">
            <a:avLst/>
          </a:prstGeom>
        </p:spPr>
      </p:pic>
      <p:pic>
        <p:nvPicPr>
          <p:cNvPr id="42" name="图片 41" descr="为如果太热"/>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7560000" flipH="1" flipV="1">
            <a:off x="3461069" y="3260428"/>
            <a:ext cx="1526164" cy="899431"/>
          </a:xfrm>
          <a:prstGeom prst="rect">
            <a:avLst/>
          </a:prstGeom>
        </p:spPr>
      </p:pic>
      <p:pic>
        <p:nvPicPr>
          <p:cNvPr id="49" name="图片 48" descr="二哥通过特"/>
          <p:cNvPicPr>
            <a:picLocks noChangeAspect="1"/>
          </p:cNvPicPr>
          <p:nvPr>
            <p:custDataLst>
              <p:tags r:id="rId34"/>
            </p:custDataLst>
          </p:nvPr>
        </p:nvPicPr>
        <p:blipFill>
          <a:blip r:embed="rId17">
            <a:extLst>
              <a:ext uri="{96DAC541-7B7A-43D3-8B79-37D633B846F1}">
                <asvg:svgBlip xmlns:asvg="http://schemas.microsoft.com/office/drawing/2016/SVG/main" r:embed="rId18"/>
              </a:ext>
            </a:extLst>
          </a:blip>
          <a:stretch>
            <a:fillRect/>
          </a:stretch>
        </p:blipFill>
        <p:spPr>
          <a:xfrm rot="360000">
            <a:off x="3625886" y="3519426"/>
            <a:ext cx="896862" cy="794975"/>
          </a:xfrm>
          <a:prstGeom prst="rect">
            <a:avLst/>
          </a:prstGeom>
        </p:spPr>
      </p:pic>
      <p:cxnSp>
        <p:nvCxnSpPr>
          <p:cNvPr id="50" name="直接连接符 49"/>
          <p:cNvCxnSpPr/>
          <p:nvPr>
            <p:custDataLst>
              <p:tags r:id="rId35"/>
            </p:custDataLst>
          </p:nvPr>
        </p:nvCxnSpPr>
        <p:spPr>
          <a:xfrm>
            <a:off x="6146517" y="2818632"/>
            <a:ext cx="64385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1" name="矩形 50"/>
          <p:cNvSpPr/>
          <p:nvPr>
            <p:custDataLst>
              <p:tags r:id="rId36"/>
            </p:custDataLst>
          </p:nvPr>
        </p:nvSpPr>
        <p:spPr>
          <a:xfrm>
            <a:off x="6705611" y="2790378"/>
            <a:ext cx="166529" cy="56509"/>
          </a:xfrm>
          <a:prstGeom prst="rect">
            <a:avLst/>
          </a:prstGeom>
          <a:solidFill>
            <a:srgbClr val="008BFF"/>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52" name="文本框 51"/>
          <p:cNvSpPr txBox="1"/>
          <p:nvPr>
            <p:custDataLst>
              <p:tags r:id="rId37"/>
            </p:custDataLst>
          </p:nvPr>
        </p:nvSpPr>
        <p:spPr>
          <a:xfrm>
            <a:off x="6868672" y="2267725"/>
            <a:ext cx="1875277" cy="1477328"/>
          </a:xfrm>
          <a:prstGeom prst="rect">
            <a:avLst/>
          </a:prstGeom>
          <a:noFill/>
        </p:spPr>
        <p:txBody>
          <a:bodyPr wrap="square" rtlCol="0">
            <a:spAutoFit/>
          </a:bodyPr>
          <a:lstStyle/>
          <a:p>
            <a:pPr algn="ctr"/>
            <a:r>
              <a:rPr lang="zh-CN" altLang="en-US" sz="1500" spc="300" dirty="0">
                <a:solidFill>
                  <a:srgbClr val="000000"/>
                </a:solidFill>
                <a:uFillTx/>
                <a:latin typeface="宋体" panose="02010600030101010101" pitchFamily="2" charset="-122"/>
                <a:ea typeface="宋体" panose="02010600030101010101" pitchFamily="2" charset="-122"/>
              </a:rPr>
              <a:t>2.</a:t>
            </a:r>
            <a:r>
              <a:rPr lang="zh-CN" altLang="en-US" sz="1200" spc="300" dirty="0">
                <a:solidFill>
                  <a:srgbClr val="000000"/>
                </a:solidFill>
                <a:uFillTx/>
                <a:latin typeface="宋体" panose="02010600030101010101" pitchFamily="2" charset="-122"/>
                <a:ea typeface="宋体" panose="02010600030101010101" pitchFamily="2" charset="-122"/>
              </a:rPr>
              <a:t>在进行跳箱、跳马、跳山羊等跨越训练时，器械前要放起跳板，器械后要铺海绵垫，同时老师要在器械旁站立保护</a:t>
            </a:r>
            <a:r>
              <a:rPr lang="zh-CN" altLang="en-US" sz="1500" spc="300" dirty="0">
                <a:solidFill>
                  <a:srgbClr val="000000"/>
                </a:solidFill>
                <a:uFillTx/>
                <a:latin typeface="宋体" panose="02010600030101010101" pitchFamily="2" charset="-122"/>
                <a:ea typeface="宋体" panose="02010600030101010101" pitchFamily="2" charset="-122"/>
              </a:rPr>
              <a:t>。</a:t>
            </a:r>
            <a:endParaRPr lang="zh-CN" altLang="en-US" sz="1500" spc="300" dirty="0">
              <a:solidFill>
                <a:srgbClr val="000000"/>
              </a:solidFill>
              <a:uFillTx/>
              <a:latin typeface="宋体" panose="02010600030101010101" pitchFamily="2" charset="-122"/>
              <a:ea typeface="宋体" panose="02010600030101010101" pitchFamily="2" charset="-122"/>
            </a:endParaRPr>
          </a:p>
        </p:txBody>
      </p:sp>
      <p:cxnSp>
        <p:nvCxnSpPr>
          <p:cNvPr id="54" name="直接连接符 53"/>
          <p:cNvCxnSpPr/>
          <p:nvPr>
            <p:custDataLst>
              <p:tags r:id="rId38"/>
            </p:custDataLst>
          </p:nvPr>
        </p:nvCxnSpPr>
        <p:spPr>
          <a:xfrm>
            <a:off x="5671331" y="4194962"/>
            <a:ext cx="64385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9" name="矩形 58"/>
          <p:cNvSpPr/>
          <p:nvPr>
            <p:custDataLst>
              <p:tags r:id="rId39"/>
            </p:custDataLst>
          </p:nvPr>
        </p:nvSpPr>
        <p:spPr>
          <a:xfrm>
            <a:off x="6230424" y="4166707"/>
            <a:ext cx="166529" cy="56509"/>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lstStyle/>
          <a:p>
            <a:pPr algn="ctr"/>
            <a:endParaRPr lang="zh-CN" altLang="en-US" sz="1350"/>
          </a:p>
        </p:txBody>
      </p:sp>
      <p:sp>
        <p:nvSpPr>
          <p:cNvPr id="60" name="文本框 59"/>
          <p:cNvSpPr txBox="1"/>
          <p:nvPr>
            <p:custDataLst>
              <p:tags r:id="rId40"/>
            </p:custDataLst>
          </p:nvPr>
        </p:nvSpPr>
        <p:spPr>
          <a:xfrm>
            <a:off x="6574616" y="3654276"/>
            <a:ext cx="2169334" cy="1246495"/>
          </a:xfrm>
          <a:prstGeom prst="rect">
            <a:avLst/>
          </a:prstGeom>
          <a:noFill/>
        </p:spPr>
        <p:txBody>
          <a:bodyPr wrap="square" rtlCol="0">
            <a:spAutoFit/>
          </a:bodyPr>
          <a:lstStyle/>
          <a:p>
            <a:pPr algn="ctr"/>
            <a:r>
              <a:rPr lang="zh-CN" altLang="en-US" sz="1500" spc="300" dirty="0">
                <a:solidFill>
                  <a:srgbClr val="000000"/>
                </a:solidFill>
                <a:uFillTx/>
                <a:latin typeface="宋体" panose="02010600030101010101" pitchFamily="2" charset="-122"/>
                <a:ea typeface="宋体" panose="02010600030101010101" pitchFamily="2" charset="-122"/>
              </a:rPr>
              <a:t>3.</a:t>
            </a:r>
            <a:r>
              <a:rPr lang="zh-CN" altLang="en-US" sz="1200" spc="300" dirty="0">
                <a:solidFill>
                  <a:srgbClr val="000000"/>
                </a:solidFill>
                <a:uFillTx/>
                <a:latin typeface="宋体" panose="02010600030101010101" pitchFamily="2" charset="-122"/>
                <a:ea typeface="宋体" panose="02010600030101010101" pitchFamily="2" charset="-122"/>
              </a:rPr>
              <a:t>进行投掷运动时，如投铅球、实心球、标枪、垒球等，一定要按老师的口令行动，听从规则运动，不可有丝毫的马虎。</a:t>
            </a:r>
            <a:endParaRPr lang="zh-CN" altLang="en-US" sz="1200" spc="300" dirty="0">
              <a:solidFill>
                <a:srgbClr val="000000"/>
              </a:solidFill>
              <a:uFillTx/>
              <a:latin typeface="宋体" panose="02010600030101010101" pitchFamily="2" charset="-122"/>
              <a:ea typeface="宋体" panose="02010600030101010101" pitchFamily="2" charset="-122"/>
            </a:endParaRPr>
          </a:p>
        </p:txBody>
      </p:sp>
      <p:pic>
        <p:nvPicPr>
          <p:cNvPr id="63" name="图片 62" descr="343435383037343b343533303738313bb1e3c0fbccf9"/>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542229" y="1695988"/>
            <a:ext cx="431521" cy="431521"/>
          </a:xfrm>
          <a:prstGeom prst="rect">
            <a:avLst/>
          </a:prstGeom>
        </p:spPr>
      </p:pic>
      <p:pic>
        <p:nvPicPr>
          <p:cNvPr id="64" name="图片 63" descr="343435383037343b343532333833383bbcf4b5b6"/>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576721" y="2517680"/>
            <a:ext cx="387428" cy="387428"/>
          </a:xfrm>
          <a:prstGeom prst="rect">
            <a:avLst/>
          </a:prstGeom>
        </p:spPr>
      </p:pic>
      <p:pic>
        <p:nvPicPr>
          <p:cNvPr id="65" name="图片 64" descr="343435383038363b343532323338393bbacfd7f7bbfad6c6"/>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5090404" y="3654276"/>
            <a:ext cx="513716" cy="513716"/>
          </a:xfrm>
          <a:prstGeom prst="rect">
            <a:avLst/>
          </a:prstGeom>
        </p:spPr>
      </p:pic>
      <p:pic>
        <p:nvPicPr>
          <p:cNvPr id="66" name="图片 65" descr="343435383038363b343532323339363bd5bdc2d4c4bfb1ea"/>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a:off x="3839078" y="3655988"/>
            <a:ext cx="475187" cy="475187"/>
          </a:xfrm>
          <a:prstGeom prst="rect">
            <a:avLst/>
          </a:prstGeom>
        </p:spPr>
      </p:pic>
      <p:pic>
        <p:nvPicPr>
          <p:cNvPr id="67" name="图片 66" descr="343435383038363b343532323339323bc6b7c5c6b9dcc0ed"/>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a:off x="3383584" y="2510403"/>
            <a:ext cx="484177" cy="484177"/>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045965" y="651573"/>
            <a:ext cx="3051810" cy="321945"/>
            <a:chOff x="4061287" y="868164"/>
            <a:chExt cx="4069080" cy="429260"/>
          </a:xfrm>
        </p:grpSpPr>
        <p:sp>
          <p:nvSpPr>
            <p:cNvPr id="6" name="文本框 5"/>
            <p:cNvSpPr txBox="1"/>
            <p:nvPr/>
          </p:nvSpPr>
          <p:spPr>
            <a:xfrm>
              <a:off x="4061287" y="868164"/>
              <a:ext cx="4069080" cy="429260"/>
            </a:xfrm>
            <a:prstGeom prst="rect">
              <a:avLst/>
            </a:prstGeom>
            <a:noFill/>
          </p:spPr>
          <p:txBody>
            <a:bodyPr wrap="square" rtlCol="0">
              <a:spAutoFit/>
            </a:bodyPr>
            <a:lstStyle/>
            <a:p>
              <a:pPr algn="ctr"/>
              <a:r>
                <a:rPr lang="zh-CN" altLang="en-US" sz="1500" dirty="0">
                  <a:latin typeface="汉仪汉黑W" panose="00020600040101010101" charset="-122"/>
                  <a:ea typeface="汉仪汉黑W" panose="00020600040101010101" charset="-122"/>
                  <a:cs typeface="汉仪汉黑W" panose="00020600040101010101" charset="-122"/>
                </a:rPr>
                <a:t>三、把控体育活动的过程</a:t>
              </a:r>
              <a:endParaRPr lang="zh-CN" altLang="en-US" sz="1500"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2" name="平行四边形 11"/>
          <p:cNvSpPr/>
          <p:nvPr/>
        </p:nvSpPr>
        <p:spPr>
          <a:xfrm>
            <a:off x="5465619" y="261780"/>
            <a:ext cx="3190009" cy="4642139"/>
          </a:xfrm>
          <a:prstGeom prst="parallelogram">
            <a:avLst>
              <a:gd name="adj" fmla="val 62833"/>
            </a:avLst>
          </a:pr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文本框 46"/>
          <p:cNvSpPr txBox="1"/>
          <p:nvPr>
            <p:custDataLst>
              <p:tags r:id="rId2"/>
            </p:custDataLst>
          </p:nvPr>
        </p:nvSpPr>
        <p:spPr>
          <a:xfrm>
            <a:off x="454343" y="3201961"/>
            <a:ext cx="2817076" cy="584227"/>
          </a:xfrm>
          <a:prstGeom prst="rect">
            <a:avLst/>
          </a:prstGeom>
          <a:noFill/>
        </p:spPr>
        <p:txBody>
          <a:bodyPr wrap="square" bIns="0" rtlCol="0"/>
          <a:lstStyle/>
          <a:p>
            <a:pPr algn="l"/>
            <a:r>
              <a:rPr lang="en-US" altLang="zh-CN" b="1" spc="300" dirty="0">
                <a:solidFill>
                  <a:srgbClr val="00B050"/>
                </a:solidFill>
                <a:latin typeface="汉仪中宋简" panose="02010600000101010101" charset="-128"/>
                <a:ea typeface="汉仪中宋简" panose="02010600000101010101" charset="-128"/>
              </a:rPr>
              <a:t>2</a:t>
            </a:r>
            <a:r>
              <a:rPr lang="zh-CN" altLang="en-US" b="1" spc="300" dirty="0">
                <a:solidFill>
                  <a:srgbClr val="00B050"/>
                </a:solidFill>
                <a:latin typeface="汉仪中宋简" panose="02010600000101010101" charset="-128"/>
                <a:ea typeface="汉仪中宋简" panose="02010600000101010101" charset="-128"/>
              </a:rPr>
              <a:t>、自我检查运动反映</a:t>
            </a:r>
            <a:endParaRPr lang="zh-CN" altLang="en-US" b="1" spc="300" dirty="0">
              <a:solidFill>
                <a:srgbClr val="00B050"/>
              </a:solidFill>
              <a:uFillTx/>
              <a:latin typeface="汉仪中宋简" panose="02010600000101010101" charset="-128"/>
              <a:ea typeface="汉仪中宋简" panose="02010600000101010101" charset="-128"/>
            </a:endParaRPr>
          </a:p>
        </p:txBody>
      </p:sp>
      <p:sp>
        <p:nvSpPr>
          <p:cNvPr id="51" name="文本框 50"/>
          <p:cNvSpPr txBox="1"/>
          <p:nvPr>
            <p:custDataLst>
              <p:tags r:id="rId3"/>
            </p:custDataLst>
          </p:nvPr>
        </p:nvSpPr>
        <p:spPr>
          <a:xfrm>
            <a:off x="5851524" y="3428656"/>
            <a:ext cx="2640805" cy="522923"/>
          </a:xfrm>
          <a:prstGeom prst="rect">
            <a:avLst/>
          </a:prstGeom>
          <a:noFill/>
        </p:spPr>
        <p:txBody>
          <a:bodyPr wrap="square" rtlCol="0">
            <a:noAutofit/>
          </a:bodyPr>
          <a:lstStyle/>
          <a:p>
            <a:pPr algn="l" fontAlgn="auto">
              <a:lnSpc>
                <a:spcPct val="130000"/>
              </a:lnSpc>
              <a:spcAft>
                <a:spcPts val="1000"/>
              </a:spcAft>
            </a:pPr>
            <a:r>
              <a:rPr lang="en-US" altLang="zh-CN" spc="150" dirty="0">
                <a:solidFill>
                  <a:srgbClr val="00B050"/>
                </a:solidFill>
                <a:latin typeface="汉仪中宋简" panose="02010600000101010101" charset="-128"/>
                <a:ea typeface="汉仪中宋简" panose="02010600000101010101" charset="-128"/>
              </a:rPr>
              <a:t>4</a:t>
            </a:r>
            <a:r>
              <a:rPr lang="zh-CN" altLang="en-US" spc="150" dirty="0">
                <a:solidFill>
                  <a:srgbClr val="00B050"/>
                </a:solidFill>
                <a:uFillTx/>
                <a:latin typeface="汉仪中宋简" panose="02010600000101010101" charset="-128"/>
                <a:ea typeface="汉仪中宋简" panose="02010600000101010101" charset="-128"/>
              </a:rPr>
              <a:t>、忌运动后冷水洗澡。</a:t>
            </a:r>
            <a:endParaRPr lang="zh-CN" altLang="en-US" spc="150" dirty="0">
              <a:solidFill>
                <a:srgbClr val="00B050"/>
              </a:solidFill>
              <a:uFillTx/>
              <a:latin typeface="汉仪中宋简" panose="02010600000101010101" charset="-128"/>
              <a:ea typeface="汉仪中宋简" panose="02010600000101010101" charset="-128"/>
            </a:endParaRPr>
          </a:p>
        </p:txBody>
      </p:sp>
      <p:grpSp>
        <p:nvGrpSpPr>
          <p:cNvPr id="67" name="组合 66"/>
          <p:cNvGrpSpPr/>
          <p:nvPr>
            <p:custDataLst>
              <p:tags r:id="rId4"/>
            </p:custDataLst>
          </p:nvPr>
        </p:nvGrpSpPr>
        <p:grpSpPr>
          <a:xfrm rot="7200000">
            <a:off x="4324618" y="3165158"/>
            <a:ext cx="1242060" cy="1242060"/>
            <a:chOff x="7779" y="2399"/>
            <a:chExt cx="3402" cy="3402"/>
          </a:xfrm>
        </p:grpSpPr>
        <p:sp>
          <p:nvSpPr>
            <p:cNvPr id="68" name="椭圆 67"/>
            <p:cNvSpPr>
              <a:spLocks noChangeAspect="1"/>
            </p:cNvSpPr>
            <p:nvPr>
              <p:custDataLst>
                <p:tags r:id="rId5"/>
              </p:custDataLst>
            </p:nvPr>
          </p:nvSpPr>
          <p:spPr>
            <a:xfrm>
              <a:off x="7779" y="2399"/>
              <a:ext cx="3402" cy="3402"/>
            </a:xfrm>
            <a:prstGeom prst="ellipse">
              <a:avLst/>
            </a:prstGeom>
            <a:solidFill>
              <a:srgbClr val="17D594"/>
            </a:solidFill>
            <a:ln w="50800">
              <a:solidFill>
                <a:srgbClr val="17D594"/>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sz="1350"/>
            </a:p>
          </p:txBody>
        </p:sp>
        <p:sp>
          <p:nvSpPr>
            <p:cNvPr id="69" name="任意多边形 68"/>
            <p:cNvSpPr>
              <a:spLocks noChangeAspect="1"/>
            </p:cNvSpPr>
            <p:nvPr>
              <p:custDataLst>
                <p:tags r:id="rId6"/>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lstStyle/>
            <a:p>
              <a:pPr algn="ctr"/>
              <a:endParaRPr lang="zh-CN" altLang="en-US" sz="1350"/>
            </a:p>
          </p:txBody>
        </p:sp>
      </p:grpSp>
      <p:grpSp>
        <p:nvGrpSpPr>
          <p:cNvPr id="72" name="组合 71"/>
          <p:cNvGrpSpPr/>
          <p:nvPr>
            <p:custDataLst>
              <p:tags r:id="rId7"/>
            </p:custDataLst>
          </p:nvPr>
        </p:nvGrpSpPr>
        <p:grpSpPr>
          <a:xfrm rot="14400000">
            <a:off x="3220786" y="3165554"/>
            <a:ext cx="1242060" cy="1242060"/>
            <a:chOff x="7779" y="2399"/>
            <a:chExt cx="3402" cy="3402"/>
          </a:xfrm>
        </p:grpSpPr>
        <p:sp>
          <p:nvSpPr>
            <p:cNvPr id="73" name="椭圆 72"/>
            <p:cNvSpPr>
              <a:spLocks noChangeAspect="1"/>
            </p:cNvSpPr>
            <p:nvPr>
              <p:custDataLst>
                <p:tags r:id="rId8"/>
              </p:custDataLst>
            </p:nvPr>
          </p:nvSpPr>
          <p:spPr>
            <a:xfrm>
              <a:off x="7779" y="2399"/>
              <a:ext cx="3402" cy="3402"/>
            </a:xfrm>
            <a:prstGeom prst="ellipse">
              <a:avLst/>
            </a:prstGeom>
            <a:solidFill>
              <a:srgbClr val="FFD247"/>
            </a:solidFill>
            <a:ln w="50800">
              <a:solidFill>
                <a:srgbClr val="FFD247"/>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sz="1350"/>
            </a:p>
          </p:txBody>
        </p:sp>
        <p:sp>
          <p:nvSpPr>
            <p:cNvPr id="74" name="任意多边形 73"/>
            <p:cNvSpPr>
              <a:spLocks noChangeAspect="1"/>
            </p:cNvSpPr>
            <p:nvPr>
              <p:custDataLst>
                <p:tags r:id="rId9"/>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lstStyle/>
            <a:p>
              <a:pPr algn="ctr"/>
              <a:endParaRPr lang="zh-CN" altLang="en-US" sz="1350"/>
            </a:p>
          </p:txBody>
        </p:sp>
      </p:grpSp>
      <p:sp>
        <p:nvSpPr>
          <p:cNvPr id="75" name="文本框 74"/>
          <p:cNvSpPr txBox="1"/>
          <p:nvPr>
            <p:custDataLst>
              <p:tags r:id="rId10"/>
            </p:custDataLst>
          </p:nvPr>
        </p:nvSpPr>
        <p:spPr>
          <a:xfrm>
            <a:off x="3945195" y="2846072"/>
            <a:ext cx="856298" cy="530066"/>
          </a:xfrm>
          <a:prstGeom prst="rect">
            <a:avLst/>
          </a:prstGeom>
          <a:noFill/>
        </p:spPr>
        <p:txBody>
          <a:bodyPr wrap="square" rtlCol="0">
            <a:normAutofit lnSpcReduction="10000"/>
          </a:bodyPr>
          <a:lstStyle/>
          <a:p>
            <a:pPr algn="ctr"/>
            <a:endParaRPr lang="en-US" altLang="zh-CN" sz="3000" b="1" dirty="0">
              <a:solidFill>
                <a:srgbClr val="FFFFFF"/>
              </a:solidFill>
              <a:latin typeface="思源黑体 CN Bold" panose="020B0800000000000000" charset="-122"/>
              <a:ea typeface="思源黑体 CN Bold" panose="020B0800000000000000" charset="-122"/>
            </a:endParaRPr>
          </a:p>
        </p:txBody>
      </p:sp>
      <p:grpSp>
        <p:nvGrpSpPr>
          <p:cNvPr id="4" name="组合 3"/>
          <p:cNvGrpSpPr/>
          <p:nvPr>
            <p:custDataLst>
              <p:tags r:id="rId11"/>
            </p:custDataLst>
          </p:nvPr>
        </p:nvGrpSpPr>
        <p:grpSpPr>
          <a:xfrm>
            <a:off x="3769589" y="2250235"/>
            <a:ext cx="1242060" cy="1296482"/>
            <a:chOff x="7779" y="2399"/>
            <a:chExt cx="3402" cy="3402"/>
          </a:xfrm>
        </p:grpSpPr>
        <p:sp>
          <p:nvSpPr>
            <p:cNvPr id="46" name="椭圆 45"/>
            <p:cNvSpPr>
              <a:spLocks noChangeAspect="1"/>
            </p:cNvSpPr>
            <p:nvPr>
              <p:custDataLst>
                <p:tags r:id="rId12"/>
              </p:custDataLst>
            </p:nvPr>
          </p:nvSpPr>
          <p:spPr>
            <a:xfrm>
              <a:off x="7779" y="2399"/>
              <a:ext cx="3402" cy="3402"/>
            </a:xfrm>
            <a:prstGeom prst="ellipse">
              <a:avLst/>
            </a:prstGeom>
            <a:solidFill>
              <a:srgbClr val="376FFF"/>
            </a:solidFill>
            <a:ln w="5080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sz="1350"/>
            </a:p>
          </p:txBody>
        </p:sp>
        <p:sp>
          <p:nvSpPr>
            <p:cNvPr id="2" name="任意多边形 1"/>
            <p:cNvSpPr>
              <a:spLocks noChangeAspect="1"/>
            </p:cNvSpPr>
            <p:nvPr>
              <p:custDataLst>
                <p:tags r:id="rId13"/>
              </p:custDataLst>
            </p:nvPr>
          </p:nvSpPr>
          <p:spPr>
            <a:xfrm>
              <a:off x="8197" y="2399"/>
              <a:ext cx="2566" cy="116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66" h="1169">
                  <a:moveTo>
                    <a:pt x="1283" y="0"/>
                  </a:moveTo>
                  <a:cubicBezTo>
                    <a:pt x="1782" y="0"/>
                    <a:pt x="2231" y="215"/>
                    <a:pt x="2542" y="557"/>
                  </a:cubicBezTo>
                  <a:lnTo>
                    <a:pt x="2566" y="584"/>
                  </a:lnTo>
                  <a:lnTo>
                    <a:pt x="2542" y="611"/>
                  </a:lnTo>
                  <a:cubicBezTo>
                    <a:pt x="2231" y="954"/>
                    <a:pt x="1782" y="1169"/>
                    <a:pt x="1283" y="1169"/>
                  </a:cubicBezTo>
                  <a:cubicBezTo>
                    <a:pt x="784" y="1169"/>
                    <a:pt x="335" y="954"/>
                    <a:pt x="24" y="611"/>
                  </a:cubicBezTo>
                  <a:lnTo>
                    <a:pt x="0" y="584"/>
                  </a:lnTo>
                  <a:lnTo>
                    <a:pt x="24" y="557"/>
                  </a:lnTo>
                  <a:cubicBezTo>
                    <a:pt x="335" y="215"/>
                    <a:pt x="784" y="0"/>
                    <a:pt x="1283" y="0"/>
                  </a:cubicBezTo>
                  <a:close/>
                </a:path>
              </a:pathLst>
            </a:cu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wrap="square" rtlCol="0" anchor="ctr">
              <a:noAutofit/>
            </a:bodyPr>
            <a:lstStyle/>
            <a:p>
              <a:pPr algn="ctr"/>
              <a:endParaRPr lang="zh-CN" altLang="en-US" sz="1350"/>
            </a:p>
          </p:txBody>
        </p:sp>
      </p:grpSp>
      <p:sp>
        <p:nvSpPr>
          <p:cNvPr id="5" name="文本框 4"/>
          <p:cNvSpPr txBox="1"/>
          <p:nvPr>
            <p:custDataLst>
              <p:tags r:id="rId14"/>
            </p:custDataLst>
          </p:nvPr>
        </p:nvSpPr>
        <p:spPr>
          <a:xfrm>
            <a:off x="4667079" y="3514658"/>
            <a:ext cx="969645" cy="530066"/>
          </a:xfrm>
          <a:prstGeom prst="rect">
            <a:avLst/>
          </a:prstGeom>
          <a:noFill/>
        </p:spPr>
        <p:txBody>
          <a:bodyPr wrap="square" rtlCol="0">
            <a:normAutofit lnSpcReduction="10000"/>
          </a:bodyPr>
          <a:lstStyle/>
          <a:p>
            <a:pPr algn="ctr"/>
            <a:endParaRPr lang="en-US" altLang="zh-CN" sz="3000" b="1" dirty="0">
              <a:solidFill>
                <a:srgbClr val="FFFFFF"/>
              </a:solidFill>
              <a:latin typeface="思源黑体 CN Bold" panose="020B0800000000000000" charset="-122"/>
              <a:ea typeface="思源黑体 CN Bold" panose="020B0800000000000000" charset="-122"/>
            </a:endParaRPr>
          </a:p>
        </p:txBody>
      </p:sp>
      <p:sp>
        <p:nvSpPr>
          <p:cNvPr id="3" name="文本框 2"/>
          <p:cNvSpPr txBox="1"/>
          <p:nvPr>
            <p:custDataLst>
              <p:tags r:id="rId15"/>
            </p:custDataLst>
          </p:nvPr>
        </p:nvSpPr>
        <p:spPr>
          <a:xfrm>
            <a:off x="2781776" y="1234890"/>
            <a:ext cx="3419951" cy="301943"/>
          </a:xfrm>
          <a:prstGeom prst="rect">
            <a:avLst/>
          </a:prstGeom>
          <a:noFill/>
        </p:spPr>
        <p:txBody>
          <a:bodyPr wrap="square" bIns="0" rtlCol="0"/>
          <a:lstStyle/>
          <a:p>
            <a:pPr algn="ctr"/>
            <a:r>
              <a:rPr lang="zh-CN" altLang="en-US" sz="1350" b="1" spc="300" dirty="0">
                <a:solidFill>
                  <a:srgbClr val="000000">
                    <a:lumMod val="75000"/>
                    <a:lumOff val="25000"/>
                  </a:srgbClr>
                </a:solidFill>
                <a:uFillTx/>
                <a:latin typeface="思源黑体 CN Heavy" panose="020B0A00000000000000" charset="-122"/>
                <a:ea typeface="思源黑体 CN Heavy" panose="020B0A00000000000000" charset="-122"/>
              </a:rPr>
              <a:t>（五）体育课后的注意事项</a:t>
            </a:r>
            <a:endParaRPr lang="zh-CN" altLang="en-US" sz="1350" b="1" spc="300" dirty="0">
              <a:solidFill>
                <a:srgbClr val="000000">
                  <a:lumMod val="75000"/>
                  <a:lumOff val="25000"/>
                </a:srgbClr>
              </a:solidFill>
              <a:uFillTx/>
              <a:latin typeface="思源黑体 CN Heavy" panose="020B0A00000000000000" charset="-122"/>
              <a:ea typeface="思源黑体 CN Heavy" panose="020B0A00000000000000" charset="-122"/>
            </a:endParaRPr>
          </a:p>
        </p:txBody>
      </p:sp>
      <p:sp>
        <p:nvSpPr>
          <p:cNvPr id="13" name="文本框 12"/>
          <p:cNvSpPr txBox="1"/>
          <p:nvPr/>
        </p:nvSpPr>
        <p:spPr>
          <a:xfrm>
            <a:off x="1264444" y="2262161"/>
            <a:ext cx="2608722" cy="369332"/>
          </a:xfrm>
          <a:prstGeom prst="rect">
            <a:avLst/>
          </a:prstGeom>
          <a:noFill/>
        </p:spPr>
        <p:txBody>
          <a:bodyPr wrap="square" rtlCol="0">
            <a:spAutoFit/>
          </a:bodyPr>
          <a:lstStyle/>
          <a:p>
            <a:r>
              <a:rPr lang="en-US" altLang="zh-CN" dirty="0">
                <a:solidFill>
                  <a:srgbClr val="00B050"/>
                </a:solidFill>
              </a:rPr>
              <a:t>1</a:t>
            </a:r>
            <a:r>
              <a:rPr lang="zh-CN" altLang="en-US" dirty="0">
                <a:solidFill>
                  <a:srgbClr val="00B050"/>
                </a:solidFill>
              </a:rPr>
              <a:t>、认真做恢复整体运动。</a:t>
            </a:r>
            <a:endParaRPr lang="zh-CN" altLang="en-US" dirty="0">
              <a:solidFill>
                <a:srgbClr val="00B050"/>
              </a:solidFill>
            </a:endParaRPr>
          </a:p>
        </p:txBody>
      </p:sp>
      <p:sp>
        <p:nvSpPr>
          <p:cNvPr id="15" name="文本框 14"/>
          <p:cNvSpPr txBox="1"/>
          <p:nvPr/>
        </p:nvSpPr>
        <p:spPr>
          <a:xfrm>
            <a:off x="5530632" y="2387084"/>
            <a:ext cx="2827556" cy="369332"/>
          </a:xfrm>
          <a:prstGeom prst="rect">
            <a:avLst/>
          </a:prstGeom>
          <a:noFill/>
        </p:spPr>
        <p:txBody>
          <a:bodyPr wrap="square">
            <a:spAutoFit/>
          </a:bodyPr>
          <a:lstStyle/>
          <a:p>
            <a:r>
              <a:rPr lang="en-US" altLang="zh-CN" dirty="0">
                <a:solidFill>
                  <a:srgbClr val="00B050"/>
                </a:solidFill>
              </a:rPr>
              <a:t>3</a:t>
            </a:r>
            <a:r>
              <a:rPr lang="zh-CN" altLang="en-US" dirty="0">
                <a:solidFill>
                  <a:srgbClr val="00B050"/>
                </a:solidFill>
              </a:rPr>
              <a:t>、适当补充能量。</a:t>
            </a:r>
            <a:endParaRPr lang="zh-CN" altLang="en-US" dirty="0">
              <a:solidFill>
                <a:srgbClr val="00B050"/>
              </a:solidFill>
            </a:endParaRPr>
          </a:p>
        </p:txBody>
      </p:sp>
      <p:pic>
        <p:nvPicPr>
          <p:cNvPr id="17" name="图形 16" descr="放射性"/>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958225" y="2609109"/>
            <a:ext cx="914400" cy="914400"/>
          </a:xfrm>
          <a:prstGeom prst="rect">
            <a:avLst/>
          </a:prstGeom>
        </p:spPr>
      </p:pic>
      <p:pic>
        <p:nvPicPr>
          <p:cNvPr id="18" name="图片 17"/>
          <p:cNvPicPr>
            <a:picLocks noChangeAspect="1"/>
          </p:cNvPicPr>
          <p:nvPr/>
        </p:nvPicPr>
        <p:blipFill>
          <a:blip r:embed="rId18"/>
          <a:stretch>
            <a:fillRect/>
          </a:stretch>
        </p:blipFill>
        <p:spPr>
          <a:xfrm>
            <a:off x="3721181" y="3257914"/>
            <a:ext cx="1459695" cy="763726"/>
          </a:xfrm>
          <a:prstGeom prst="rect">
            <a:avLst/>
          </a:prstGeom>
        </p:spPr>
      </p:pic>
      <p:pic>
        <p:nvPicPr>
          <p:cNvPr id="26" name="图形 25" descr="男性"/>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500669" y="3400455"/>
            <a:ext cx="626478" cy="783028"/>
          </a:xfrm>
          <a:prstGeom prst="rect">
            <a:avLst/>
          </a:prstGeom>
        </p:spPr>
      </p:pic>
      <p:pic>
        <p:nvPicPr>
          <p:cNvPr id="27" name="图片 26"/>
          <p:cNvPicPr>
            <a:picLocks noChangeAspect="1"/>
          </p:cNvPicPr>
          <p:nvPr/>
        </p:nvPicPr>
        <p:blipFill>
          <a:blip r:embed="rId21"/>
          <a:stretch>
            <a:fillRect/>
          </a:stretch>
        </p:blipFill>
        <p:spPr>
          <a:xfrm rot="16655121">
            <a:off x="3711601" y="3537011"/>
            <a:ext cx="683198" cy="669137"/>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156584" y="622522"/>
            <a:ext cx="2929891" cy="369332"/>
            <a:chOff x="4208779" y="829429"/>
            <a:chExt cx="3906520" cy="492443"/>
          </a:xfrm>
        </p:grpSpPr>
        <p:sp>
          <p:nvSpPr>
            <p:cNvPr id="6" name="文本框 5"/>
            <p:cNvSpPr txBox="1"/>
            <p:nvPr/>
          </p:nvSpPr>
          <p:spPr>
            <a:xfrm>
              <a:off x="4208779" y="829429"/>
              <a:ext cx="3906520"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三、把控体育活动的过程</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文本框 2"/>
          <p:cNvSpPr txBox="1"/>
          <p:nvPr>
            <p:custDataLst>
              <p:tags r:id="rId2"/>
            </p:custDataLst>
          </p:nvPr>
        </p:nvSpPr>
        <p:spPr>
          <a:xfrm flipH="1">
            <a:off x="1757362" y="1408572"/>
            <a:ext cx="2034539" cy="378767"/>
          </a:xfrm>
          <a:prstGeom prst="rect">
            <a:avLst/>
          </a:prstGeom>
          <a:noFill/>
        </p:spPr>
        <p:txBody>
          <a:bodyPr wrap="square" bIns="0" rtlCol="0" anchor="ctr" anchorCtr="0"/>
          <a:lstStyle/>
          <a:p>
            <a:pPr algn="l"/>
            <a:r>
              <a:rPr lang="zh-CN"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rPr>
              <a:t>1.</a:t>
            </a:r>
            <a:r>
              <a:rPr lang="zh-CN" altLang="en-US"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rPr>
              <a:t>扭伤的处理方法</a:t>
            </a:r>
            <a:endParaRPr lang="zh-CN"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12" name="文本框 11"/>
          <p:cNvSpPr txBox="1"/>
          <p:nvPr>
            <p:custDataLst>
              <p:tags r:id="rId3"/>
            </p:custDataLst>
          </p:nvPr>
        </p:nvSpPr>
        <p:spPr>
          <a:xfrm flipH="1">
            <a:off x="1157283" y="2491821"/>
            <a:ext cx="1911191" cy="629496"/>
          </a:xfrm>
          <a:prstGeom prst="rect">
            <a:avLst/>
          </a:prstGeom>
          <a:noFill/>
        </p:spPr>
        <p:txBody>
          <a:bodyPr wrap="square" bIns="0" rtlCol="0" anchor="ctr" anchorCtr="0"/>
          <a:lstStyle/>
          <a:p>
            <a:pPr algn="l"/>
            <a:r>
              <a:rPr lang="zh-CN"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rPr>
              <a:t>2.</a:t>
            </a:r>
            <a:r>
              <a:rPr lang="zh-CN" altLang="en-US"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rPr>
              <a:t>挫伤的处理方法</a:t>
            </a:r>
            <a:endParaRPr lang="zh-CN"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31" name="文本框 30"/>
          <p:cNvSpPr txBox="1"/>
          <p:nvPr>
            <p:custDataLst>
              <p:tags r:id="rId4"/>
            </p:custDataLst>
          </p:nvPr>
        </p:nvSpPr>
        <p:spPr>
          <a:xfrm flipH="1">
            <a:off x="1514475" y="3757109"/>
            <a:ext cx="1979296" cy="493421"/>
          </a:xfrm>
          <a:prstGeom prst="rect">
            <a:avLst/>
          </a:prstGeom>
          <a:noFill/>
        </p:spPr>
        <p:txBody>
          <a:bodyPr wrap="square" bIns="0" rtlCol="0" anchor="ctr" anchorCtr="0"/>
          <a:lstStyle/>
          <a:p>
            <a:pPr algn="l"/>
            <a:r>
              <a:rPr lang="zh-CN"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rPr>
              <a:t>3.</a:t>
            </a:r>
            <a:r>
              <a:rPr lang="zh-CN" altLang="en-US"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rPr>
              <a:t>擦伤的处理方法</a:t>
            </a:r>
            <a:endParaRPr lang="zh-CN"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59" name="文本框 58"/>
          <p:cNvSpPr txBox="1"/>
          <p:nvPr>
            <p:custDataLst>
              <p:tags r:id="rId5"/>
            </p:custDataLst>
          </p:nvPr>
        </p:nvSpPr>
        <p:spPr>
          <a:xfrm flipH="1">
            <a:off x="6235066" y="2235015"/>
            <a:ext cx="2265996" cy="307658"/>
          </a:xfrm>
          <a:prstGeom prst="rect">
            <a:avLst/>
          </a:prstGeom>
          <a:noFill/>
        </p:spPr>
        <p:txBody>
          <a:bodyPr wrap="square" bIns="0" rtlCol="0" anchor="ctr" anchorCtr="0"/>
          <a:lstStyle/>
          <a:p>
            <a:pPr algn="l"/>
            <a:r>
              <a:rPr lang="zh-CN" sz="1350" spc="300" dirty="0">
                <a:solidFill>
                  <a:srgbClr val="C2E2FC">
                    <a:lumMod val="50000"/>
                  </a:srgbClr>
                </a:solidFill>
                <a:uFillTx/>
                <a:latin typeface="宋体" panose="02010600030101010101" pitchFamily="2" charset="-122"/>
                <a:ea typeface="宋体" panose="02010600030101010101" pitchFamily="2" charset="-122"/>
                <a:sym typeface="微软雅黑" panose="020B0503020204020204" charset="-122"/>
              </a:rPr>
              <a:t>5.</a:t>
            </a:r>
            <a:r>
              <a:rPr lang="zh-CN" altLang="en-US" sz="1350" spc="300" dirty="0">
                <a:solidFill>
                  <a:srgbClr val="C2E2FC">
                    <a:lumMod val="50000"/>
                  </a:srgbClr>
                </a:solidFill>
                <a:uFillTx/>
                <a:latin typeface="宋体" panose="02010600030101010101" pitchFamily="2" charset="-122"/>
                <a:ea typeface="宋体" panose="02010600030101010101" pitchFamily="2" charset="-122"/>
                <a:sym typeface="微软雅黑" panose="020B0503020204020204" charset="-122"/>
              </a:rPr>
              <a:t>鼻出血的处理方法</a:t>
            </a:r>
            <a:endParaRPr lang="zh-CN" sz="1350" spc="300" dirty="0">
              <a:solidFill>
                <a:srgbClr val="C2E2FC">
                  <a:lumMod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62" name="文本框 61"/>
          <p:cNvSpPr txBox="1"/>
          <p:nvPr>
            <p:custDataLst>
              <p:tags r:id="rId6"/>
            </p:custDataLst>
          </p:nvPr>
        </p:nvSpPr>
        <p:spPr>
          <a:xfrm flipH="1">
            <a:off x="5861524" y="3548840"/>
            <a:ext cx="1952783" cy="527834"/>
          </a:xfrm>
          <a:prstGeom prst="rect">
            <a:avLst/>
          </a:prstGeom>
          <a:noFill/>
        </p:spPr>
        <p:txBody>
          <a:bodyPr wrap="square" bIns="0" rtlCol="0" anchor="ctr" anchorCtr="0"/>
          <a:lstStyle/>
          <a:p>
            <a:pPr algn="l"/>
            <a:r>
              <a:rPr lang="zh-CN" sz="1350" spc="300" dirty="0">
                <a:solidFill>
                  <a:srgbClr val="DDEAF5">
                    <a:lumMod val="50000"/>
                  </a:srgbClr>
                </a:solidFill>
                <a:uFillTx/>
                <a:latin typeface="宋体" panose="02010600030101010101" pitchFamily="2" charset="-122"/>
                <a:ea typeface="宋体" panose="02010600030101010101" pitchFamily="2" charset="-122"/>
                <a:sym typeface="微软雅黑" panose="020B0503020204020204" charset="-122"/>
              </a:rPr>
              <a:t>4.</a:t>
            </a:r>
            <a:r>
              <a:rPr lang="zh-CN" altLang="en-US" sz="1350" spc="300" dirty="0">
                <a:solidFill>
                  <a:srgbClr val="DDEAF5">
                    <a:lumMod val="50000"/>
                  </a:srgbClr>
                </a:solidFill>
                <a:uFillTx/>
                <a:latin typeface="宋体" panose="02010600030101010101" pitchFamily="2" charset="-122"/>
                <a:ea typeface="宋体" panose="02010600030101010101" pitchFamily="2" charset="-122"/>
                <a:sym typeface="微软雅黑" panose="020B0503020204020204" charset="-122"/>
              </a:rPr>
              <a:t>骨折的处理方法</a:t>
            </a:r>
            <a:endParaRPr lang="zh-CN" sz="1350" spc="300" dirty="0">
              <a:solidFill>
                <a:srgbClr val="DDEAF5">
                  <a:lumMod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30" name="同心圆 29"/>
          <p:cNvSpPr/>
          <p:nvPr>
            <p:custDataLst>
              <p:tags r:id="rId7"/>
            </p:custDataLst>
          </p:nvPr>
        </p:nvSpPr>
        <p:spPr>
          <a:xfrm flipH="1">
            <a:off x="3068479" y="1414436"/>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000000"/>
              </a:solidFill>
              <a:cs typeface="思源黑体 CN Regular" panose="020B0500000000000000" charset="-122"/>
            </a:endParaRPr>
          </a:p>
        </p:txBody>
      </p:sp>
      <p:sp>
        <p:nvSpPr>
          <p:cNvPr id="22" name="同心圆 21"/>
          <p:cNvSpPr/>
          <p:nvPr>
            <p:custDataLst>
              <p:tags r:id="rId8"/>
            </p:custDataLst>
          </p:nvPr>
        </p:nvSpPr>
        <p:spPr>
          <a:xfrm rot="5400000" flipH="1">
            <a:off x="3327559" y="1673516"/>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000000"/>
              </a:solidFill>
              <a:cs typeface="思源黑体 CN Regular" panose="020B0500000000000000" charset="-122"/>
            </a:endParaRPr>
          </a:p>
        </p:txBody>
      </p:sp>
      <p:sp>
        <p:nvSpPr>
          <p:cNvPr id="24" name="椭圆 23"/>
          <p:cNvSpPr/>
          <p:nvPr>
            <p:custDataLst>
              <p:tags r:id="rId9"/>
            </p:custDataLst>
          </p:nvPr>
        </p:nvSpPr>
        <p:spPr>
          <a:xfrm>
            <a:off x="5076349" y="3533272"/>
            <a:ext cx="538163" cy="538163"/>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cs typeface="思源黑体 CN Regular" panose="020B0500000000000000" charset="-122"/>
            </a:endParaRPr>
          </a:p>
        </p:txBody>
      </p:sp>
      <p:sp>
        <p:nvSpPr>
          <p:cNvPr id="25" name="椭圆 24"/>
          <p:cNvSpPr/>
          <p:nvPr>
            <p:custDataLst>
              <p:tags r:id="rId10"/>
            </p:custDataLst>
          </p:nvPr>
        </p:nvSpPr>
        <p:spPr>
          <a:xfrm>
            <a:off x="5460683" y="2218197"/>
            <a:ext cx="538163" cy="526882"/>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cs typeface="思源黑体 CN Regular" panose="020B0500000000000000" charset="-122"/>
            </a:endParaRPr>
          </a:p>
        </p:txBody>
      </p:sp>
      <p:sp>
        <p:nvSpPr>
          <p:cNvPr id="26" name="椭圆 25"/>
          <p:cNvSpPr/>
          <p:nvPr>
            <p:custDataLst>
              <p:tags r:id="rId11"/>
            </p:custDataLst>
          </p:nvPr>
        </p:nvSpPr>
        <p:spPr>
          <a:xfrm flipH="1">
            <a:off x="4024788" y="1531117"/>
            <a:ext cx="547212"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cs typeface="思源黑体 CN Regular" panose="020B0500000000000000" charset="-122"/>
            </a:endParaRPr>
          </a:p>
        </p:txBody>
      </p:sp>
      <p:sp>
        <p:nvSpPr>
          <p:cNvPr id="52" name="文本框 51"/>
          <p:cNvSpPr txBox="1"/>
          <p:nvPr>
            <p:custDataLst>
              <p:tags r:id="rId12"/>
            </p:custDataLst>
          </p:nvPr>
        </p:nvSpPr>
        <p:spPr>
          <a:xfrm>
            <a:off x="3945256" y="1651043"/>
            <a:ext cx="555912" cy="390992"/>
          </a:xfrm>
          <a:prstGeom prst="rect">
            <a:avLst/>
          </a:prstGeom>
          <a:noFill/>
        </p:spPr>
        <p:txBody>
          <a:bodyPr wrap="square" bIns="0" rtlCol="0">
            <a:normAutofit/>
          </a:bodyPr>
          <a:lstStyle/>
          <a:p>
            <a:pPr algn="ctr">
              <a:buClrTx/>
              <a:buSzTx/>
              <a:buFontTx/>
            </a:pPr>
            <a:r>
              <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3"/>
            </p:custDataLst>
          </p:nvPr>
        </p:nvSpPr>
        <p:spPr>
          <a:xfrm>
            <a:off x="5113496" y="1792579"/>
            <a:ext cx="463868" cy="299085"/>
          </a:xfrm>
          <a:prstGeom prst="rect">
            <a:avLst/>
          </a:prstGeom>
          <a:noFill/>
        </p:spPr>
        <p:txBody>
          <a:bodyPr wrap="square" bIns="0" rtlCol="0">
            <a:normAutofit/>
          </a:bodyPr>
          <a:lstStyle/>
          <a:p>
            <a:pPr algn="ctr">
              <a:buClrTx/>
              <a:buSzTx/>
              <a:buFontTx/>
            </a:pP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4"/>
            </p:custDataLst>
          </p:nvPr>
        </p:nvSpPr>
        <p:spPr>
          <a:xfrm>
            <a:off x="5113496" y="3664241"/>
            <a:ext cx="463868" cy="299085"/>
          </a:xfrm>
          <a:prstGeom prst="rect">
            <a:avLst/>
          </a:prstGeom>
          <a:noFill/>
        </p:spPr>
        <p:txBody>
          <a:bodyPr wrap="square" bIns="0" rtlCol="0">
            <a:normAutofit/>
          </a:bodyPr>
          <a:lstStyle/>
          <a:p>
            <a:pPr algn="ctr">
              <a:buClrTx/>
              <a:buSzTx/>
              <a:buFontTx/>
            </a:pPr>
            <a:r>
              <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7" name="椭圆 26"/>
          <p:cNvSpPr/>
          <p:nvPr>
            <p:custDataLst>
              <p:tags r:id="rId15"/>
            </p:custDataLst>
          </p:nvPr>
        </p:nvSpPr>
        <p:spPr>
          <a:xfrm flipH="1">
            <a:off x="3560920" y="3691486"/>
            <a:ext cx="506731" cy="464774"/>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FAF4A0"/>
              </a:solidFill>
              <a:cs typeface="思源黑体 CN Regular" panose="020B0500000000000000" charset="-122"/>
            </a:endParaRPr>
          </a:p>
        </p:txBody>
      </p:sp>
      <p:sp>
        <p:nvSpPr>
          <p:cNvPr id="53" name="文本框 52"/>
          <p:cNvSpPr txBox="1"/>
          <p:nvPr>
            <p:custDataLst>
              <p:tags r:id="rId16"/>
            </p:custDataLst>
          </p:nvPr>
        </p:nvSpPr>
        <p:spPr>
          <a:xfrm>
            <a:off x="3580448" y="3791018"/>
            <a:ext cx="463868" cy="299085"/>
          </a:xfrm>
          <a:prstGeom prst="rect">
            <a:avLst/>
          </a:prstGeom>
          <a:noFill/>
        </p:spPr>
        <p:txBody>
          <a:bodyPr wrap="square" bIns="0" rtlCol="0">
            <a:normAutofit/>
          </a:bodyPr>
          <a:lstStyle/>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17"/>
            </p:custDataLst>
          </p:nvPr>
        </p:nvSpPr>
        <p:spPr>
          <a:xfrm flipH="1">
            <a:off x="3059906" y="2583154"/>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cs typeface="思源黑体 CN Regular" panose="020B0500000000000000" charset="-122"/>
            </a:endParaRPr>
          </a:p>
        </p:txBody>
      </p:sp>
      <p:sp>
        <p:nvSpPr>
          <p:cNvPr id="54" name="文本框 53"/>
          <p:cNvSpPr txBox="1"/>
          <p:nvPr>
            <p:custDataLst>
              <p:tags r:id="rId18"/>
            </p:custDataLst>
          </p:nvPr>
        </p:nvSpPr>
        <p:spPr>
          <a:xfrm>
            <a:off x="3097054" y="2714122"/>
            <a:ext cx="463868" cy="299085"/>
          </a:xfrm>
          <a:prstGeom prst="rect">
            <a:avLst/>
          </a:prstGeom>
          <a:noFill/>
        </p:spPr>
        <p:txBody>
          <a:bodyPr wrap="square" bIns="0" rtlCol="0">
            <a:normAutofit/>
          </a:bodyPr>
          <a:lstStyle/>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9"/>
            </p:custDataLst>
          </p:nvPr>
        </p:nvSpPr>
        <p:spPr>
          <a:xfrm>
            <a:off x="5497830" y="2366698"/>
            <a:ext cx="463868" cy="405239"/>
          </a:xfrm>
          <a:prstGeom prst="rect">
            <a:avLst/>
          </a:prstGeom>
          <a:noFill/>
        </p:spPr>
        <p:txBody>
          <a:bodyPr wrap="square" bIns="0" rtlCol="0">
            <a:normAutofit/>
          </a:bodyPr>
          <a:lstStyle/>
          <a:p>
            <a:pPr algn="ctr">
              <a:buClrTx/>
              <a:buSzTx/>
              <a:buFontTx/>
            </a:pPr>
            <a:r>
              <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20"/>
            </p:custDataLst>
          </p:nvPr>
        </p:nvSpPr>
        <p:spPr>
          <a:xfrm>
            <a:off x="4024789" y="2366698"/>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思源黑体 CN Regular" panose="020B0500000000000000" charset="-122"/>
              <a:sym typeface="微软雅黑" panose="020B0503020204020204" charset="-122"/>
            </a:endParaRPr>
          </a:p>
        </p:txBody>
      </p:sp>
      <p:sp>
        <p:nvSpPr>
          <p:cNvPr id="42" name="同心圆 41"/>
          <p:cNvSpPr/>
          <p:nvPr>
            <p:custDataLst>
              <p:tags r:id="rId21"/>
            </p:custDataLst>
          </p:nvPr>
        </p:nvSpPr>
        <p:spPr>
          <a:xfrm flipH="1">
            <a:off x="3647599" y="1993556"/>
            <a:ext cx="1763554" cy="1763554"/>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000000"/>
              </a:solidFill>
              <a:cs typeface="思源黑体 CN Regular" panose="020B0500000000000000" charset="-122"/>
            </a:endParaRPr>
          </a:p>
        </p:txBody>
      </p:sp>
      <p:grpSp>
        <p:nvGrpSpPr>
          <p:cNvPr id="56" name="组合 55"/>
          <p:cNvGrpSpPr/>
          <p:nvPr>
            <p:custDataLst>
              <p:tags r:id="rId22"/>
            </p:custDataLst>
          </p:nvPr>
        </p:nvGrpSpPr>
        <p:grpSpPr>
          <a:xfrm>
            <a:off x="3892868" y="2199296"/>
            <a:ext cx="1336358" cy="1334929"/>
            <a:chOff x="11317288" y="-5686262"/>
            <a:chExt cx="4924404" cy="4919848"/>
          </a:xfrm>
          <a:solidFill>
            <a:srgbClr val="58BBDB"/>
          </a:solidFill>
        </p:grpSpPr>
        <p:sp>
          <p:nvSpPr>
            <p:cNvPr id="57" name="Freeform 6"/>
            <p:cNvSpPr>
              <a:spLocks noEditPoints="1"/>
            </p:cNvSpPr>
            <p:nvPr>
              <p:custDataLst>
                <p:tags r:id="rId23"/>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4"/>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5"/>
            </p:custDataLst>
          </p:nvPr>
        </p:nvPicPr>
        <p:blipFill>
          <a:blip r:embed="rId26"/>
          <a:stretch>
            <a:fillRect/>
          </a:stretch>
        </p:blipFill>
        <p:spPr>
          <a:xfrm>
            <a:off x="4355306" y="2697454"/>
            <a:ext cx="368618" cy="368618"/>
          </a:xfrm>
          <a:prstGeom prst="rect">
            <a:avLst/>
          </a:prstGeom>
        </p:spPr>
      </p:pic>
      <p:sp>
        <p:nvSpPr>
          <p:cNvPr id="32" name="文本框 31"/>
          <p:cNvSpPr txBox="1"/>
          <p:nvPr/>
        </p:nvSpPr>
        <p:spPr>
          <a:xfrm>
            <a:off x="3647599" y="987240"/>
            <a:ext cx="2556986" cy="299085"/>
          </a:xfrm>
          <a:prstGeom prst="rect">
            <a:avLst/>
          </a:prstGeom>
          <a:noFill/>
        </p:spPr>
        <p:txBody>
          <a:bodyPr wrap="square" rtlCol="0">
            <a:spAutoFit/>
          </a:bodyPr>
          <a:lstStyle/>
          <a:p>
            <a:r>
              <a:rPr lang="zh-CN" altLang="en-US" sz="1350" dirty="0"/>
              <a:t>（六）急救措施</a:t>
            </a:r>
            <a:endParaRPr lang="zh-CN" altLang="en-US" sz="1350" dirty="0"/>
          </a:p>
        </p:txBody>
      </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rot="10800000" flipV="1">
            <a:off x="885824" y="2079799"/>
            <a:ext cx="1550193" cy="3077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小贴士</a:t>
            </a:r>
            <a:endPar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17" name="Rectangle 20"/>
          <p:cNvSpPr>
            <a:spLocks noChangeArrowheads="1"/>
          </p:cNvSpPr>
          <p:nvPr/>
        </p:nvSpPr>
        <p:spPr bwMode="auto">
          <a:xfrm>
            <a:off x="2857500" y="242888"/>
            <a:ext cx="4572000" cy="298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342900" fontAlgn="base">
              <a:lnSpc>
                <a:spcPct val="150000"/>
              </a:lnSpc>
              <a:spcBef>
                <a:spcPct val="0"/>
              </a:spcBef>
              <a:spcAft>
                <a:spcPct val="0"/>
              </a:spcAft>
            </a:pPr>
            <a:r>
              <a:rPr lang="zh-CN" altLang="en-US" sz="2400" b="1" dirty="0">
                <a:solidFill>
                  <a:schemeClr val="tx1">
                    <a:lumMod val="65000"/>
                    <a:lumOff val="3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    </a:t>
            </a:r>
            <a:r>
              <a:rPr lang="zh-CN" altLang="en-US" sz="2400" b="1"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体育活动安全歌</a:t>
            </a:r>
            <a:endParaRPr lang="zh-CN" altLang="en-US" sz="2400" b="1"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课外活动到操场，检查场地和器材；</a:t>
            </a:r>
            <a:endPar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运动服装先换上，手表饰品要摘掉；</a:t>
            </a:r>
            <a:endPar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锻炼前要做热身，活动四肢扭扭腰；</a:t>
            </a:r>
            <a:endPar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运动前后喝点水，剧烈运动要适量；</a:t>
            </a:r>
            <a:endPar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遵守规则讲文明，危险动作杜绝掉；</a:t>
            </a:r>
            <a:endPar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rPr>
              <a:t>运动全部结束后，恢复整理要做好。</a:t>
            </a:r>
            <a:endParaRPr lang="en-US" altLang="zh-CN" sz="2000" dirty="0">
              <a:solidFill>
                <a:schemeClr val="accent1"/>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
        <p:nvSpPr>
          <p:cNvPr id="2" name="笑脸 1"/>
          <p:cNvSpPr/>
          <p:nvPr/>
        </p:nvSpPr>
        <p:spPr>
          <a:xfrm>
            <a:off x="949444" y="550069"/>
            <a:ext cx="1372275" cy="1193006"/>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pic>
        <p:nvPicPr>
          <p:cNvPr id="3" name="图片 2"/>
          <p:cNvPicPr>
            <a:picLocks noChangeAspect="1"/>
          </p:cNvPicPr>
          <p:nvPr/>
        </p:nvPicPr>
        <p:blipFill>
          <a:blip r:embed="rId2"/>
          <a:stretch>
            <a:fillRect/>
          </a:stretch>
        </p:blipFill>
        <p:spPr>
          <a:xfrm>
            <a:off x="0" y="3224923"/>
            <a:ext cx="9144000" cy="19185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509963" cy="1479312"/>
            <a:chOff x="3976254" y="2528454"/>
            <a:chExt cx="4679950"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484" y="2920249"/>
              <a:ext cx="4236720" cy="737447"/>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第二节 实操安全</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9332"/>
            <a:chOff x="4779472" y="844034"/>
            <a:chExt cx="2632710" cy="492443"/>
          </a:xfrm>
        </p:grpSpPr>
        <p:sp>
          <p:nvSpPr>
            <p:cNvPr id="6" name="文本框 5"/>
            <p:cNvSpPr txBox="1"/>
            <p:nvPr/>
          </p:nvSpPr>
          <p:spPr>
            <a:xfrm>
              <a:off x="4779472" y="844034"/>
              <a:ext cx="2632710"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实操安全</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80" name="文本框 79"/>
          <p:cNvSpPr txBox="1"/>
          <p:nvPr/>
        </p:nvSpPr>
        <p:spPr>
          <a:xfrm>
            <a:off x="741521" y="1172025"/>
            <a:ext cx="3699986" cy="2536656"/>
          </a:xfrm>
          <a:prstGeom prst="rect">
            <a:avLst/>
          </a:prstGeom>
          <a:noFill/>
        </p:spPr>
        <p:txBody>
          <a:bodyPr wrap="square">
            <a:spAutoFit/>
          </a:bodyPr>
          <a:lstStyle/>
          <a:p>
            <a:pPr indent="0" fontAlgn="auto">
              <a:lnSpc>
                <a:spcPct val="150000"/>
              </a:lnSpc>
            </a:pPr>
            <a:r>
              <a:rPr lang="zh-CN" altLang="en-US" sz="1350" b="1" dirty="0">
                <a:latin typeface="宋体" panose="02010600030101010101" pitchFamily="2" charset="-122"/>
                <a:ea typeface="宋体" panose="02010600030101010101" pitchFamily="2" charset="-122"/>
                <a:cs typeface="汉仪中宋简" panose="02010600000101010101" charset="-128"/>
              </a:rPr>
              <a:t>地位与作用</a:t>
            </a:r>
            <a:endParaRPr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学生们在学校里要进行大量的实际操作训练，通过提供专业的教学环境和实践机会，帮助学生掌握实际工作中所需的技能，并提升他们的职业竞争力。</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实操的安全是学校教学安全的重要内容，每个学校都要引起重视，否则后果不堪设想。</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endParaRPr lang="en-US" altLang="zh-CN" sz="1350" dirty="0">
              <a:latin typeface="宋体" panose="02010600030101010101" pitchFamily="2" charset="-122"/>
              <a:ea typeface="宋体" panose="02010600030101010101" pitchFamily="2" charset="-122"/>
              <a:cs typeface="汉仪中宋简" panose="02010600000101010101" charset="-128"/>
            </a:endParaRPr>
          </a:p>
        </p:txBody>
      </p:sp>
      <p:pic>
        <p:nvPicPr>
          <p:cNvPr id="3" name="图片 2"/>
          <p:cNvPicPr>
            <a:picLocks noChangeAspect="1"/>
          </p:cNvPicPr>
          <p:nvPr/>
        </p:nvPicPr>
        <p:blipFill>
          <a:blip r:embed="rId2"/>
          <a:stretch>
            <a:fillRect/>
          </a:stretch>
        </p:blipFill>
        <p:spPr>
          <a:xfrm>
            <a:off x="4571999" y="1414463"/>
            <a:ext cx="3414714" cy="2294217"/>
          </a:xfrm>
          <a:prstGeom prst="rect">
            <a:avLst/>
          </a:prstGeom>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84604" y="633475"/>
            <a:ext cx="1974533" cy="368300"/>
            <a:chOff x="4779472" y="844034"/>
            <a:chExt cx="2632710" cy="491067"/>
          </a:xfrm>
        </p:grpSpPr>
        <p:sp>
          <p:nvSpPr>
            <p:cNvPr id="6" name="文本框 5"/>
            <p:cNvSpPr txBox="1"/>
            <p:nvPr/>
          </p:nvSpPr>
          <p:spPr>
            <a:xfrm>
              <a:off x="4779472" y="844034"/>
              <a:ext cx="2632710" cy="491067"/>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一、实操管理</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6" name="椭圆 55"/>
          <p:cNvSpPr/>
          <p:nvPr>
            <p:custDataLst>
              <p:tags r:id="rId2"/>
            </p:custDataLst>
          </p:nvPr>
        </p:nvSpPr>
        <p:spPr>
          <a:xfrm>
            <a:off x="4754880" y="2082139"/>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a:p>
        </p:txBody>
      </p:sp>
      <p:sp>
        <p:nvSpPr>
          <p:cNvPr id="57" name="椭圆 56"/>
          <p:cNvSpPr/>
          <p:nvPr>
            <p:custDataLst>
              <p:tags r:id="rId3"/>
            </p:custDataLst>
          </p:nvPr>
        </p:nvSpPr>
        <p:spPr>
          <a:xfrm>
            <a:off x="2999769" y="2082139"/>
            <a:ext cx="1169670" cy="116967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a:p>
        </p:txBody>
      </p:sp>
      <p:sp>
        <p:nvSpPr>
          <p:cNvPr id="59" name="椭圆 58"/>
          <p:cNvSpPr/>
          <p:nvPr>
            <p:custDataLst>
              <p:tags r:id="rId4"/>
            </p:custDataLst>
          </p:nvPr>
        </p:nvSpPr>
        <p:spPr>
          <a:xfrm>
            <a:off x="3110865" y="2192152"/>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a:p>
        </p:txBody>
      </p:sp>
      <p:sp>
        <p:nvSpPr>
          <p:cNvPr id="60" name="椭圆 59"/>
          <p:cNvSpPr/>
          <p:nvPr>
            <p:custDataLst>
              <p:tags r:id="rId5"/>
            </p:custDataLst>
          </p:nvPr>
        </p:nvSpPr>
        <p:spPr>
          <a:xfrm>
            <a:off x="4865370" y="2192629"/>
            <a:ext cx="948690" cy="94869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a:p>
        </p:txBody>
      </p:sp>
      <p:cxnSp>
        <p:nvCxnSpPr>
          <p:cNvPr id="67" name="直接连接符 66"/>
          <p:cNvCxnSpPr/>
          <p:nvPr>
            <p:custDataLst>
              <p:tags r:id="rId6"/>
            </p:custDataLst>
          </p:nvPr>
        </p:nvCxnSpPr>
        <p:spPr>
          <a:xfrm>
            <a:off x="4270058" y="2665069"/>
            <a:ext cx="384810" cy="3334"/>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315176" y="2396464"/>
            <a:ext cx="540068" cy="540068"/>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69681" y="2396940"/>
            <a:ext cx="540068" cy="540068"/>
          </a:xfrm>
          <a:prstGeom prst="rect">
            <a:avLst/>
          </a:prstGeom>
          <a:effectLst>
            <a:outerShdw blurRad="50800" dist="50800" dir="5400000" algn="ctr" rotWithShape="0">
              <a:srgbClr val="000000">
                <a:alpha val="24000"/>
              </a:srgbClr>
            </a:outerShdw>
          </a:effectLst>
        </p:spPr>
      </p:pic>
      <p:sp>
        <p:nvSpPr>
          <p:cNvPr id="70" name="文本框 69"/>
          <p:cNvSpPr txBox="1"/>
          <p:nvPr>
            <p:custDataLst>
              <p:tags r:id="rId13"/>
            </p:custDataLst>
          </p:nvPr>
        </p:nvSpPr>
        <p:spPr>
          <a:xfrm>
            <a:off x="697230" y="1214120"/>
            <a:ext cx="2202815" cy="2972435"/>
          </a:xfrm>
          <a:prstGeom prst="rect">
            <a:avLst/>
          </a:prstGeom>
          <a:noFill/>
        </p:spPr>
        <p:txBody>
          <a:bodyPr wrap="square" bIns="0" rtlCol="0">
            <a:noAutofit/>
          </a:bodyPr>
          <a:lstStyle/>
          <a:p>
            <a:pPr algn="l"/>
            <a:r>
              <a:rPr lang="en-US" altLang="zh-CN" sz="1600" spc="300" dirty="0">
                <a:solidFill>
                  <a:srgbClr val="7578EC"/>
                </a:solidFill>
                <a:uFillTx/>
                <a:latin typeface="宋体" panose="02010600030101010101" pitchFamily="2" charset="-122"/>
                <a:ea typeface="宋体" panose="02010600030101010101" pitchFamily="2" charset="-122"/>
              </a:rPr>
              <a:t>1.</a:t>
            </a:r>
            <a:r>
              <a:rPr lang="zh-CN" altLang="en-US" sz="1600" spc="300" dirty="0">
                <a:solidFill>
                  <a:srgbClr val="7578EC"/>
                </a:solidFill>
                <a:uFillTx/>
                <a:latin typeface="宋体" panose="02010600030101010101" pitchFamily="2" charset="-122"/>
                <a:ea typeface="宋体" panose="02010600030101010101" pitchFamily="2" charset="-122"/>
              </a:rPr>
              <a:t>配备专门的实验管理人员。</a:t>
            </a:r>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en-US" altLang="zh-CN" sz="1600" spc="300" dirty="0">
              <a:solidFill>
                <a:srgbClr val="7578EC"/>
              </a:solidFill>
              <a:latin typeface="宋体" panose="02010600030101010101" pitchFamily="2" charset="-122"/>
              <a:ea typeface="宋体" panose="02010600030101010101" pitchFamily="2" charset="-122"/>
            </a:endParaRPr>
          </a:p>
          <a:p>
            <a:pPr algn="l"/>
            <a:r>
              <a:rPr lang="en-US" altLang="zh-CN" sz="1600" spc="300" dirty="0">
                <a:solidFill>
                  <a:srgbClr val="7578EC"/>
                </a:solidFill>
                <a:uFillTx/>
                <a:latin typeface="宋体" panose="02010600030101010101" pitchFamily="2" charset="-122"/>
                <a:ea typeface="宋体" panose="02010600030101010101" pitchFamily="2" charset="-122"/>
              </a:rPr>
              <a:t>2.</a:t>
            </a:r>
            <a:r>
              <a:rPr lang="zh-CN" altLang="en-US" sz="1600" spc="300" dirty="0">
                <a:solidFill>
                  <a:srgbClr val="7578EC"/>
                </a:solidFill>
                <a:uFillTx/>
                <a:latin typeface="宋体" panose="02010600030101010101" pitchFamily="2" charset="-122"/>
                <a:ea typeface="宋体" panose="02010600030101010101" pitchFamily="2" charset="-122"/>
              </a:rPr>
              <a:t>穿戴符合要求。</a:t>
            </a:r>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en-US" altLang="zh-CN" sz="1600" spc="300" dirty="0">
              <a:solidFill>
                <a:srgbClr val="7578EC"/>
              </a:solidFill>
              <a:latin typeface="宋体" panose="02010600030101010101" pitchFamily="2" charset="-122"/>
              <a:ea typeface="宋体" panose="02010600030101010101" pitchFamily="2" charset="-122"/>
            </a:endParaRPr>
          </a:p>
          <a:p>
            <a:pPr algn="l"/>
            <a:r>
              <a:rPr lang="en-US" altLang="zh-CN" sz="1600" spc="300" dirty="0">
                <a:solidFill>
                  <a:srgbClr val="7578EC"/>
                </a:solidFill>
                <a:uFillTx/>
                <a:latin typeface="宋体" panose="02010600030101010101" pitchFamily="2" charset="-122"/>
                <a:ea typeface="宋体" panose="02010600030101010101" pitchFamily="2" charset="-122"/>
              </a:rPr>
              <a:t>3.</a:t>
            </a:r>
            <a:r>
              <a:rPr lang="zh-CN" altLang="en-US" sz="1600" spc="300" dirty="0">
                <a:solidFill>
                  <a:srgbClr val="7578EC"/>
                </a:solidFill>
                <a:uFillTx/>
                <a:latin typeface="宋体" panose="02010600030101010101" pitchFamily="2" charset="-122"/>
                <a:ea typeface="宋体" panose="02010600030101010101" pitchFamily="2" charset="-122"/>
              </a:rPr>
              <a:t>配备好实验用料。</a:t>
            </a:r>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en-US" altLang="zh-CN" sz="1600" spc="300" dirty="0">
              <a:solidFill>
                <a:srgbClr val="7578EC"/>
              </a:solidFill>
              <a:latin typeface="宋体" panose="02010600030101010101" pitchFamily="2" charset="-122"/>
              <a:ea typeface="宋体" panose="02010600030101010101" pitchFamily="2" charset="-122"/>
            </a:endParaRPr>
          </a:p>
          <a:p>
            <a:pPr algn="l"/>
            <a:r>
              <a:rPr lang="en-US" altLang="zh-CN" sz="1600" spc="300" dirty="0">
                <a:solidFill>
                  <a:srgbClr val="7578EC"/>
                </a:solidFill>
                <a:uFillTx/>
                <a:latin typeface="宋体" panose="02010600030101010101" pitchFamily="2" charset="-122"/>
                <a:ea typeface="宋体" panose="02010600030101010101" pitchFamily="2" charset="-122"/>
              </a:rPr>
              <a:t>4.</a:t>
            </a:r>
            <a:r>
              <a:rPr lang="zh-CN" altLang="en-US" sz="1600" spc="300" dirty="0">
                <a:solidFill>
                  <a:srgbClr val="7578EC"/>
                </a:solidFill>
                <a:uFillTx/>
                <a:latin typeface="宋体" panose="02010600030101010101" pitchFamily="2" charset="-122"/>
                <a:ea typeface="宋体" panose="02010600030101010101" pitchFamily="2" charset="-122"/>
              </a:rPr>
              <a:t>做好个人卫生。</a:t>
            </a:r>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en-US" altLang="zh-CN" sz="1600" spc="300" dirty="0">
              <a:solidFill>
                <a:srgbClr val="7578EC"/>
              </a:solidFill>
              <a:latin typeface="宋体" panose="02010600030101010101" pitchFamily="2" charset="-122"/>
              <a:ea typeface="宋体" panose="02010600030101010101" pitchFamily="2" charset="-122"/>
            </a:endParaRPr>
          </a:p>
          <a:p>
            <a:pPr algn="l"/>
            <a:r>
              <a:rPr lang="en-US" altLang="zh-CN" sz="1600" spc="300" dirty="0">
                <a:solidFill>
                  <a:srgbClr val="7578EC"/>
                </a:solidFill>
                <a:uFillTx/>
                <a:latin typeface="宋体" panose="02010600030101010101" pitchFamily="2" charset="-122"/>
                <a:ea typeface="宋体" panose="02010600030101010101" pitchFamily="2" charset="-122"/>
              </a:rPr>
              <a:t>5.</a:t>
            </a:r>
            <a:r>
              <a:rPr lang="zh-CN" altLang="en-US" sz="1600" spc="300" dirty="0">
                <a:solidFill>
                  <a:srgbClr val="7578EC"/>
                </a:solidFill>
                <a:uFillTx/>
                <a:latin typeface="宋体" panose="02010600030101010101" pitchFamily="2" charset="-122"/>
                <a:ea typeface="宋体" panose="02010600030101010101" pitchFamily="2" charset="-122"/>
              </a:rPr>
              <a:t>按指定操作。</a:t>
            </a:r>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en-US" altLang="zh-CN" sz="1600" spc="300" dirty="0">
              <a:solidFill>
                <a:srgbClr val="7578EC"/>
              </a:solidFill>
              <a:uFillTx/>
              <a:latin typeface="宋体" panose="02010600030101010101" pitchFamily="2" charset="-122"/>
              <a:ea typeface="宋体" panose="02010600030101010101" pitchFamily="2" charset="-122"/>
            </a:endParaRPr>
          </a:p>
          <a:p>
            <a:pPr algn="l"/>
            <a:endParaRPr lang="zh-CN" altLang="en-US" sz="1600" spc="300" dirty="0">
              <a:solidFill>
                <a:srgbClr val="7578EC"/>
              </a:solidFill>
              <a:uFillTx/>
              <a:latin typeface="宋体" panose="02010600030101010101" pitchFamily="2" charset="-122"/>
              <a:ea typeface="宋体" panose="02010600030101010101" pitchFamily="2" charset="-122"/>
            </a:endParaRPr>
          </a:p>
        </p:txBody>
      </p:sp>
      <p:sp>
        <p:nvSpPr>
          <p:cNvPr id="76" name="文本框 75"/>
          <p:cNvSpPr txBox="1"/>
          <p:nvPr>
            <p:custDataLst>
              <p:tags r:id="rId14"/>
            </p:custDataLst>
          </p:nvPr>
        </p:nvSpPr>
        <p:spPr>
          <a:xfrm>
            <a:off x="6487954" y="1878843"/>
            <a:ext cx="1958816" cy="338554"/>
          </a:xfrm>
          <a:prstGeom prst="rect">
            <a:avLst/>
          </a:prstGeom>
          <a:noFill/>
        </p:spPr>
        <p:txBody>
          <a:bodyPr wrap="square" bIns="0" rtlCol="0"/>
          <a:lstStyle/>
          <a:p>
            <a:pPr algn="l"/>
            <a:endParaRPr lang="zh-CN" altLang="en-US" sz="1350" spc="300" dirty="0">
              <a:solidFill>
                <a:srgbClr val="F7B802"/>
              </a:solidFill>
              <a:uFillTx/>
              <a:latin typeface="思源黑体 CN Bold" panose="020B0800000000000000" charset="-122"/>
              <a:ea typeface="思源黑体 CN Bold" panose="020B0800000000000000" charset="-122"/>
            </a:endParaRPr>
          </a:p>
        </p:txBody>
      </p:sp>
      <p:sp>
        <p:nvSpPr>
          <p:cNvPr id="19" name="文本框 18"/>
          <p:cNvSpPr txBox="1"/>
          <p:nvPr/>
        </p:nvSpPr>
        <p:spPr>
          <a:xfrm>
            <a:off x="6107428" y="1213934"/>
            <a:ext cx="2557939" cy="2306955"/>
          </a:xfrm>
          <a:prstGeom prst="rect">
            <a:avLst/>
          </a:prstGeom>
          <a:noFill/>
        </p:spPr>
        <p:txBody>
          <a:bodyPr wrap="square" rtlCol="0">
            <a:spAutoFit/>
          </a:bodyPr>
          <a:lstStyle/>
          <a:p>
            <a:r>
              <a:rPr lang="en-US" altLang="zh-CN" sz="1600" dirty="0">
                <a:solidFill>
                  <a:schemeClr val="accent5">
                    <a:lumMod val="75000"/>
                  </a:schemeClr>
                </a:solidFill>
                <a:latin typeface="宋体" panose="02010600030101010101" pitchFamily="2" charset="-122"/>
                <a:ea typeface="宋体" panose="02010600030101010101" pitchFamily="2" charset="-122"/>
              </a:rPr>
              <a:t>6.</a:t>
            </a:r>
            <a:r>
              <a:rPr lang="zh-CN" altLang="en-US" sz="1600" dirty="0">
                <a:solidFill>
                  <a:schemeClr val="accent5">
                    <a:lumMod val="75000"/>
                  </a:schemeClr>
                </a:solidFill>
                <a:latin typeface="宋体" panose="02010600030101010101" pitchFamily="2" charset="-122"/>
                <a:ea typeface="宋体" panose="02010600030101010101" pitchFamily="2" charset="-122"/>
              </a:rPr>
              <a:t>不做与实验无关的活动。</a:t>
            </a:r>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r>
              <a:rPr lang="en-US" altLang="zh-CN" sz="1600" dirty="0">
                <a:solidFill>
                  <a:schemeClr val="accent5">
                    <a:lumMod val="75000"/>
                  </a:schemeClr>
                </a:solidFill>
                <a:latin typeface="宋体" panose="02010600030101010101" pitchFamily="2" charset="-122"/>
                <a:ea typeface="宋体" panose="02010600030101010101" pitchFamily="2" charset="-122"/>
              </a:rPr>
              <a:t>7.</a:t>
            </a:r>
            <a:r>
              <a:rPr lang="zh-CN" altLang="en-US" sz="1600" dirty="0">
                <a:solidFill>
                  <a:schemeClr val="accent5">
                    <a:lumMod val="75000"/>
                  </a:schemeClr>
                </a:solidFill>
                <a:latin typeface="宋体" panose="02010600030101010101" pitchFamily="2" charset="-122"/>
                <a:ea typeface="宋体" panose="02010600030101010101" pitchFamily="2" charset="-122"/>
              </a:rPr>
              <a:t>保持实验室干净和整洁。</a:t>
            </a:r>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r>
              <a:rPr lang="en-US" altLang="zh-CN" sz="1600" dirty="0">
                <a:solidFill>
                  <a:schemeClr val="accent5">
                    <a:lumMod val="75000"/>
                  </a:schemeClr>
                </a:solidFill>
                <a:latin typeface="宋体" panose="02010600030101010101" pitchFamily="2" charset="-122"/>
                <a:ea typeface="宋体" panose="02010600030101010101" pitchFamily="2" charset="-122"/>
              </a:rPr>
              <a:t>8.</a:t>
            </a:r>
            <a:r>
              <a:rPr lang="zh-CN" altLang="en-US" sz="1600" dirty="0">
                <a:solidFill>
                  <a:schemeClr val="accent5">
                    <a:lumMod val="75000"/>
                  </a:schemeClr>
                </a:solidFill>
                <a:latin typeface="宋体" panose="02010600030101010101" pitchFamily="2" charset="-122"/>
                <a:ea typeface="宋体" panose="02010600030101010101" pitchFamily="2" charset="-122"/>
              </a:rPr>
              <a:t>结束后处理实验室废料。</a:t>
            </a:r>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r>
              <a:rPr lang="en-US" altLang="zh-CN" sz="1600" dirty="0">
                <a:solidFill>
                  <a:schemeClr val="accent5">
                    <a:lumMod val="75000"/>
                  </a:schemeClr>
                </a:solidFill>
                <a:latin typeface="宋体" panose="02010600030101010101" pitchFamily="2" charset="-122"/>
                <a:ea typeface="宋体" panose="02010600030101010101" pitchFamily="2" charset="-122"/>
              </a:rPr>
              <a:t>9.</a:t>
            </a:r>
            <a:r>
              <a:rPr lang="zh-CN" altLang="en-US" sz="1600" dirty="0">
                <a:solidFill>
                  <a:schemeClr val="accent5">
                    <a:lumMod val="75000"/>
                  </a:schemeClr>
                </a:solidFill>
                <a:latin typeface="宋体" panose="02010600030101010101" pitchFamily="2" charset="-122"/>
                <a:ea typeface="宋体" panose="02010600030101010101" pitchFamily="2" charset="-122"/>
              </a:rPr>
              <a:t>遵守实验规章制度</a:t>
            </a:r>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endParaRPr lang="en-US" altLang="zh-CN" sz="1600" dirty="0">
              <a:solidFill>
                <a:schemeClr val="accent5">
                  <a:lumMod val="75000"/>
                </a:schemeClr>
              </a:solidFill>
              <a:latin typeface="宋体" panose="02010600030101010101" pitchFamily="2" charset="-122"/>
              <a:ea typeface="宋体" panose="02010600030101010101" pitchFamily="2" charset="-122"/>
            </a:endParaRPr>
          </a:p>
          <a:p>
            <a:r>
              <a:rPr lang="en-US" altLang="zh-CN" sz="1600" dirty="0">
                <a:solidFill>
                  <a:schemeClr val="accent5">
                    <a:lumMod val="75000"/>
                  </a:schemeClr>
                </a:solidFill>
                <a:latin typeface="宋体" panose="02010600030101010101" pitchFamily="2" charset="-122"/>
                <a:ea typeface="宋体" panose="02010600030101010101" pitchFamily="2" charset="-122"/>
              </a:rPr>
              <a:t>10.</a:t>
            </a:r>
            <a:r>
              <a:rPr lang="zh-CN" altLang="en-US" sz="1600" dirty="0">
                <a:solidFill>
                  <a:schemeClr val="accent5">
                    <a:lumMod val="75000"/>
                  </a:schemeClr>
                </a:solidFill>
                <a:latin typeface="宋体" panose="02010600030101010101" pitchFamily="2" charset="-122"/>
                <a:ea typeface="宋体" panose="02010600030101010101" pitchFamily="2" charset="-122"/>
              </a:rPr>
              <a:t>关好门窗，打扫好卫生。</a:t>
            </a:r>
            <a:endParaRPr lang="zh-CN" altLang="en-US" sz="1600" dirty="0">
              <a:solidFill>
                <a:schemeClr val="accent5">
                  <a:lumMod val="75000"/>
                </a:schemeClr>
              </a:solidFill>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21831" y="633475"/>
            <a:ext cx="2894661" cy="369332"/>
            <a:chOff x="4779472" y="844034"/>
            <a:chExt cx="3375848" cy="492443"/>
          </a:xfrm>
        </p:grpSpPr>
        <p:sp>
          <p:nvSpPr>
            <p:cNvPr id="6" name="文本框 5"/>
            <p:cNvSpPr txBox="1"/>
            <p:nvPr/>
          </p:nvSpPr>
          <p:spPr>
            <a:xfrm>
              <a:off x="4779472" y="844034"/>
              <a:ext cx="3375848"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二、实验室的设备管理</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2" name="图片 1"/>
          <p:cNvPicPr>
            <a:picLocks noChangeAspect="1"/>
          </p:cNvPicPr>
          <p:nvPr/>
        </p:nvPicPr>
        <p:blipFill>
          <a:blip r:embed="rId2"/>
          <a:stretch>
            <a:fillRect/>
          </a:stretch>
        </p:blipFill>
        <p:spPr>
          <a:xfrm>
            <a:off x="2778919" y="1400175"/>
            <a:ext cx="3537939" cy="2551506"/>
          </a:xfrm>
          <a:prstGeom prst="rect">
            <a:avLst/>
          </a:prstGeom>
        </p:spPr>
      </p:pic>
      <p:pic>
        <p:nvPicPr>
          <p:cNvPr id="4" name="图形 3" descr="分解"/>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5788" y="1228724"/>
            <a:ext cx="557212" cy="442913"/>
          </a:xfrm>
          <a:prstGeom prst="rect">
            <a:avLst/>
          </a:prstGeom>
        </p:spPr>
      </p:pic>
      <p:sp>
        <p:nvSpPr>
          <p:cNvPr id="11" name="文本框 10"/>
          <p:cNvSpPr txBox="1"/>
          <p:nvPr/>
        </p:nvSpPr>
        <p:spPr>
          <a:xfrm>
            <a:off x="1143000" y="1285744"/>
            <a:ext cx="1357313" cy="369332"/>
          </a:xfrm>
          <a:prstGeom prst="rect">
            <a:avLst/>
          </a:prstGeom>
          <a:noFill/>
        </p:spPr>
        <p:txBody>
          <a:bodyPr wrap="square">
            <a:spAutoFit/>
          </a:bodyPr>
          <a:lstStyle/>
          <a:p>
            <a:r>
              <a:rPr lang="zh-CN" altLang="en-US" dirty="0"/>
              <a:t>仪器购买</a:t>
            </a:r>
            <a:endParaRPr lang="zh-CN" altLang="en-US" dirty="0"/>
          </a:p>
        </p:txBody>
      </p:sp>
      <p:pic>
        <p:nvPicPr>
          <p:cNvPr id="12" name="图片 11"/>
          <p:cNvPicPr>
            <a:picLocks noChangeAspect="1"/>
          </p:cNvPicPr>
          <p:nvPr/>
        </p:nvPicPr>
        <p:blipFill>
          <a:blip r:embed="rId5"/>
          <a:stretch>
            <a:fillRect/>
          </a:stretch>
        </p:blipFill>
        <p:spPr>
          <a:xfrm>
            <a:off x="585788" y="2352275"/>
            <a:ext cx="557212" cy="438950"/>
          </a:xfrm>
          <a:prstGeom prst="rect">
            <a:avLst/>
          </a:prstGeom>
        </p:spPr>
      </p:pic>
      <p:sp>
        <p:nvSpPr>
          <p:cNvPr id="14" name="文本框 13"/>
          <p:cNvSpPr txBox="1"/>
          <p:nvPr/>
        </p:nvSpPr>
        <p:spPr>
          <a:xfrm>
            <a:off x="1143000" y="2387084"/>
            <a:ext cx="1221581" cy="369332"/>
          </a:xfrm>
          <a:prstGeom prst="rect">
            <a:avLst/>
          </a:prstGeom>
          <a:noFill/>
        </p:spPr>
        <p:txBody>
          <a:bodyPr wrap="square">
            <a:spAutoFit/>
          </a:bodyPr>
          <a:lstStyle/>
          <a:p>
            <a:r>
              <a:rPr lang="zh-CN" altLang="en-US" dirty="0"/>
              <a:t>仪器验收</a:t>
            </a:r>
            <a:endParaRPr lang="zh-CN" altLang="en-US" dirty="0"/>
          </a:p>
        </p:txBody>
      </p:sp>
      <p:pic>
        <p:nvPicPr>
          <p:cNvPr id="15" name="图片 14"/>
          <p:cNvPicPr>
            <a:picLocks noChangeAspect="1"/>
          </p:cNvPicPr>
          <p:nvPr/>
        </p:nvPicPr>
        <p:blipFill>
          <a:blip r:embed="rId5"/>
          <a:stretch>
            <a:fillRect/>
          </a:stretch>
        </p:blipFill>
        <p:spPr>
          <a:xfrm>
            <a:off x="585788" y="3582348"/>
            <a:ext cx="557212" cy="457053"/>
          </a:xfrm>
          <a:prstGeom prst="rect">
            <a:avLst/>
          </a:prstGeom>
        </p:spPr>
      </p:pic>
      <p:sp>
        <p:nvSpPr>
          <p:cNvPr id="18" name="文本框 17"/>
          <p:cNvSpPr txBox="1"/>
          <p:nvPr/>
        </p:nvSpPr>
        <p:spPr>
          <a:xfrm rot="10800000" flipV="1">
            <a:off x="1221581" y="3582349"/>
            <a:ext cx="1464469" cy="369332"/>
          </a:xfrm>
          <a:prstGeom prst="rect">
            <a:avLst/>
          </a:prstGeom>
          <a:noFill/>
        </p:spPr>
        <p:txBody>
          <a:bodyPr wrap="square">
            <a:spAutoFit/>
          </a:bodyPr>
          <a:lstStyle/>
          <a:p>
            <a:r>
              <a:rPr lang="zh-CN" altLang="en-US" dirty="0"/>
              <a:t>仪器使用</a:t>
            </a:r>
            <a:endParaRPr lang="zh-CN" altLang="en-US" dirty="0"/>
          </a:p>
        </p:txBody>
      </p:sp>
      <p:pic>
        <p:nvPicPr>
          <p:cNvPr id="19" name="图片 18"/>
          <p:cNvPicPr>
            <a:picLocks noChangeAspect="1"/>
          </p:cNvPicPr>
          <p:nvPr/>
        </p:nvPicPr>
        <p:blipFill>
          <a:blip r:embed="rId5"/>
          <a:stretch>
            <a:fillRect/>
          </a:stretch>
        </p:blipFill>
        <p:spPr>
          <a:xfrm>
            <a:off x="8000998" y="3523233"/>
            <a:ext cx="560881" cy="457053"/>
          </a:xfrm>
          <a:prstGeom prst="rect">
            <a:avLst/>
          </a:prstGeom>
        </p:spPr>
      </p:pic>
      <p:pic>
        <p:nvPicPr>
          <p:cNvPr id="20" name="图片 19"/>
          <p:cNvPicPr>
            <a:picLocks noChangeAspect="1"/>
          </p:cNvPicPr>
          <p:nvPr/>
        </p:nvPicPr>
        <p:blipFill>
          <a:blip r:embed="rId5"/>
          <a:stretch>
            <a:fillRect/>
          </a:stretch>
        </p:blipFill>
        <p:spPr>
          <a:xfrm>
            <a:off x="8000998" y="2352275"/>
            <a:ext cx="557213" cy="438950"/>
          </a:xfrm>
          <a:prstGeom prst="rect">
            <a:avLst/>
          </a:prstGeom>
        </p:spPr>
      </p:pic>
      <p:pic>
        <p:nvPicPr>
          <p:cNvPr id="21" name="图片 20"/>
          <p:cNvPicPr>
            <a:picLocks noChangeAspect="1"/>
          </p:cNvPicPr>
          <p:nvPr/>
        </p:nvPicPr>
        <p:blipFill>
          <a:blip r:embed="rId5"/>
          <a:stretch>
            <a:fillRect/>
          </a:stretch>
        </p:blipFill>
        <p:spPr>
          <a:xfrm>
            <a:off x="8000998" y="1228724"/>
            <a:ext cx="557213" cy="442913"/>
          </a:xfrm>
          <a:prstGeom prst="rect">
            <a:avLst/>
          </a:prstGeom>
        </p:spPr>
      </p:pic>
      <p:sp>
        <p:nvSpPr>
          <p:cNvPr id="23" name="文本框 22"/>
          <p:cNvSpPr txBox="1"/>
          <p:nvPr/>
        </p:nvSpPr>
        <p:spPr>
          <a:xfrm>
            <a:off x="6886575" y="1285744"/>
            <a:ext cx="1114423" cy="369332"/>
          </a:xfrm>
          <a:prstGeom prst="rect">
            <a:avLst/>
          </a:prstGeom>
          <a:noFill/>
        </p:spPr>
        <p:txBody>
          <a:bodyPr wrap="square">
            <a:spAutoFit/>
          </a:bodyPr>
          <a:lstStyle/>
          <a:p>
            <a:r>
              <a:rPr lang="zh-CN" altLang="en-US" dirty="0"/>
              <a:t>仪器维修</a:t>
            </a:r>
            <a:endParaRPr lang="zh-CN" altLang="en-US" dirty="0"/>
          </a:p>
        </p:txBody>
      </p:sp>
      <p:sp>
        <p:nvSpPr>
          <p:cNvPr id="25" name="文本框 24"/>
          <p:cNvSpPr txBox="1"/>
          <p:nvPr/>
        </p:nvSpPr>
        <p:spPr>
          <a:xfrm>
            <a:off x="6886575" y="2387084"/>
            <a:ext cx="1243013" cy="369332"/>
          </a:xfrm>
          <a:prstGeom prst="rect">
            <a:avLst/>
          </a:prstGeom>
          <a:noFill/>
        </p:spPr>
        <p:txBody>
          <a:bodyPr wrap="square">
            <a:spAutoFit/>
          </a:bodyPr>
          <a:lstStyle/>
          <a:p>
            <a:r>
              <a:rPr lang="zh-CN" altLang="en-US" dirty="0"/>
              <a:t>事故处理</a:t>
            </a:r>
            <a:endParaRPr lang="zh-CN" altLang="en-US" dirty="0"/>
          </a:p>
        </p:txBody>
      </p:sp>
      <p:sp>
        <p:nvSpPr>
          <p:cNvPr id="27" name="文本框 26"/>
          <p:cNvSpPr txBox="1"/>
          <p:nvPr/>
        </p:nvSpPr>
        <p:spPr>
          <a:xfrm>
            <a:off x="6886575" y="3328988"/>
            <a:ext cx="1114422" cy="646331"/>
          </a:xfrm>
          <a:prstGeom prst="rect">
            <a:avLst/>
          </a:prstGeom>
          <a:noFill/>
        </p:spPr>
        <p:txBody>
          <a:bodyPr wrap="square">
            <a:spAutoFit/>
          </a:bodyPr>
          <a:lstStyle/>
          <a:p>
            <a:r>
              <a:rPr lang="zh-CN" altLang="en-US" dirty="0"/>
              <a:t>仪器报废与更新</a:t>
            </a:r>
            <a:endParaRPr lang="zh-CN" altLang="en-US" dirty="0"/>
          </a:p>
        </p:txBody>
      </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355052" y="633475"/>
            <a:ext cx="2433161" cy="645160"/>
            <a:chOff x="4473402" y="844034"/>
            <a:chExt cx="3244215" cy="860213"/>
          </a:xfrm>
        </p:grpSpPr>
        <p:sp>
          <p:nvSpPr>
            <p:cNvPr id="6" name="文本框 5"/>
            <p:cNvSpPr txBox="1"/>
            <p:nvPr/>
          </p:nvSpPr>
          <p:spPr>
            <a:xfrm>
              <a:off x="4473402" y="844034"/>
              <a:ext cx="3244215" cy="86021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三、实验室废弃物安全处理知识</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3" name="文本框 12"/>
          <p:cNvSpPr txBox="1"/>
          <p:nvPr>
            <p:custDataLst>
              <p:tags r:id="rId2"/>
            </p:custDataLst>
          </p:nvPr>
        </p:nvSpPr>
        <p:spPr>
          <a:xfrm>
            <a:off x="379095" y="1443964"/>
            <a:ext cx="2485549" cy="368300"/>
          </a:xfrm>
          <a:prstGeom prst="rect">
            <a:avLst/>
          </a:prstGeom>
          <a:noFill/>
        </p:spPr>
        <p:txBody>
          <a:bodyPr wrap="square" rtlCol="0">
            <a:spAutoFit/>
          </a:bodyPr>
          <a:lstStyle/>
          <a:p>
            <a:pPr algn="ctr"/>
            <a:r>
              <a:rPr lang="zh-CN" altLang="en-US" spc="300" dirty="0">
                <a:solidFill>
                  <a:srgbClr val="3366FE"/>
                </a:solidFill>
                <a:uFillTx/>
                <a:latin typeface="黑体" panose="02010609060101010101" charset="-122"/>
                <a:ea typeface="黑体" panose="02010609060101010101" charset="-122"/>
              </a:rPr>
              <a:t>固体废物的处理</a:t>
            </a:r>
            <a:endParaRPr lang="zh-CN" altLang="en-US" spc="300" dirty="0">
              <a:solidFill>
                <a:srgbClr val="3366FE"/>
              </a:solidFill>
              <a:uFillTx/>
              <a:latin typeface="黑体" panose="02010609060101010101" charset="-122"/>
              <a:ea typeface="黑体" panose="02010609060101010101" charset="-122"/>
            </a:endParaRPr>
          </a:p>
        </p:txBody>
      </p:sp>
      <p:sp>
        <p:nvSpPr>
          <p:cNvPr id="14" name="文本框 13"/>
          <p:cNvSpPr txBox="1"/>
          <p:nvPr>
            <p:custDataLst>
              <p:tags r:id="rId3"/>
            </p:custDataLst>
          </p:nvPr>
        </p:nvSpPr>
        <p:spPr>
          <a:xfrm>
            <a:off x="465455" y="1764665"/>
            <a:ext cx="2400618" cy="778483"/>
          </a:xfrm>
          <a:prstGeom prst="rect">
            <a:avLst/>
          </a:prstGeom>
          <a:noFill/>
        </p:spPr>
        <p:txBody>
          <a:bodyPr wrap="square" rtlCol="0">
            <a:spAutoFit/>
          </a:bodyPr>
          <a:lstStyle/>
          <a:p>
            <a:pPr algn="l" fontAlgn="auto">
              <a:lnSpc>
                <a:spcPct val="130000"/>
              </a:lnSpc>
            </a:pPr>
            <a:r>
              <a:rPr lang="zh-CN" altLang="en-US" sz="1200" spc="150" dirty="0">
                <a:solidFill>
                  <a:srgbClr val="FFFFFF">
                    <a:lumMod val="50000"/>
                  </a:srgbClr>
                </a:solidFill>
                <a:uFillTx/>
                <a:latin typeface="宋体" panose="02010600030101010101" pitchFamily="2" charset="-122"/>
                <a:ea typeface="宋体" panose="02010600030101010101" pitchFamily="2" charset="-122"/>
              </a:rPr>
              <a:t>固体废弃物用专门的垃圾袋装好，扎紧袋口，置于专门的废弃物回收处。</a:t>
            </a:r>
            <a:endParaRPr lang="zh-CN" altLang="en-US" sz="1200" spc="150" dirty="0">
              <a:solidFill>
                <a:srgbClr val="FFFFFF">
                  <a:lumMod val="50000"/>
                </a:srgbClr>
              </a:solidFill>
              <a:uFillTx/>
              <a:latin typeface="宋体" panose="02010600030101010101" pitchFamily="2" charset="-122"/>
              <a:ea typeface="宋体" panose="02010600030101010101" pitchFamily="2" charset="-122"/>
            </a:endParaRPr>
          </a:p>
        </p:txBody>
      </p:sp>
      <p:sp>
        <p:nvSpPr>
          <p:cNvPr id="15" name="文本框 14"/>
          <p:cNvSpPr txBox="1"/>
          <p:nvPr>
            <p:custDataLst>
              <p:tags r:id="rId4"/>
            </p:custDataLst>
          </p:nvPr>
        </p:nvSpPr>
        <p:spPr>
          <a:xfrm>
            <a:off x="6323756" y="2237244"/>
            <a:ext cx="2354471" cy="646331"/>
          </a:xfrm>
          <a:prstGeom prst="rect">
            <a:avLst/>
          </a:prstGeom>
          <a:noFill/>
        </p:spPr>
        <p:txBody>
          <a:bodyPr wrap="square" rtlCol="0">
            <a:spAutoFit/>
          </a:bodyPr>
          <a:lstStyle/>
          <a:p>
            <a:pPr algn="ctr"/>
            <a:r>
              <a:rPr lang="zh-CN" altLang="en-US" spc="300" dirty="0">
                <a:solidFill>
                  <a:srgbClr val="20E4F9"/>
                </a:solidFill>
                <a:uFillTx/>
                <a:latin typeface="黑体" panose="02010609060101010101" charset="-122"/>
                <a:ea typeface="黑体" panose="02010609060101010101" charset="-122"/>
              </a:rPr>
              <a:t>实验室废弃菌种的处理</a:t>
            </a:r>
            <a:endParaRPr lang="zh-CN" altLang="en-US" spc="300" dirty="0">
              <a:solidFill>
                <a:srgbClr val="20E4F9"/>
              </a:solidFill>
              <a:uFillTx/>
              <a:latin typeface="黑体" panose="02010609060101010101" charset="-122"/>
              <a:ea typeface="黑体" panose="02010609060101010101" charset="-122"/>
            </a:endParaRPr>
          </a:p>
        </p:txBody>
      </p:sp>
      <p:sp>
        <p:nvSpPr>
          <p:cNvPr id="16" name="文本框 15"/>
          <p:cNvSpPr txBox="1"/>
          <p:nvPr>
            <p:custDataLst>
              <p:tags r:id="rId5"/>
            </p:custDataLst>
          </p:nvPr>
        </p:nvSpPr>
        <p:spPr>
          <a:xfrm>
            <a:off x="6289042" y="2967964"/>
            <a:ext cx="2267583" cy="1269258"/>
          </a:xfrm>
          <a:prstGeom prst="rect">
            <a:avLst/>
          </a:prstGeom>
          <a:noFill/>
        </p:spPr>
        <p:txBody>
          <a:bodyPr wrap="square" rtlCol="0">
            <a:spAutoFit/>
          </a:bodyPr>
          <a:lstStyle/>
          <a:p>
            <a:pPr algn="l" fontAlgn="auto">
              <a:lnSpc>
                <a:spcPct val="130000"/>
              </a:lnSpc>
            </a:pPr>
            <a:r>
              <a:rPr lang="zh-CN" altLang="en-US" sz="1200" spc="150" dirty="0">
                <a:solidFill>
                  <a:srgbClr val="FFFFFF">
                    <a:lumMod val="50000"/>
                  </a:srgbClr>
                </a:solidFill>
                <a:uFillTx/>
                <a:latin typeface="思源黑体 CN Regular" panose="020B0500000000000000" charset="-122"/>
                <a:ea typeface="思源黑体 CN Regular" panose="020B0500000000000000" charset="-122"/>
              </a:rPr>
              <a:t>少量有毒气体可通过通风橱或通风管道排出室外，经空气稀释排出；大量的有毒气体须通过与氧充分燃烧或吸收处理后才能排放。</a:t>
            </a:r>
            <a:endParaRPr lang="zh-CN" altLang="en-US" sz="1200" spc="150" dirty="0">
              <a:solidFill>
                <a:srgbClr val="FFFFFF">
                  <a:lumMod val="50000"/>
                </a:srgbClr>
              </a:solidFill>
              <a:uFillTx/>
              <a:latin typeface="思源黑体 CN Regular" panose="020B0500000000000000" charset="-122"/>
              <a:ea typeface="思源黑体 CN Regular" panose="020B0500000000000000" charset="-122"/>
            </a:endParaRPr>
          </a:p>
        </p:txBody>
      </p:sp>
      <p:sp>
        <p:nvSpPr>
          <p:cNvPr id="17" name="文本框 16"/>
          <p:cNvSpPr txBox="1"/>
          <p:nvPr>
            <p:custDataLst>
              <p:tags r:id="rId6"/>
            </p:custDataLst>
          </p:nvPr>
        </p:nvSpPr>
        <p:spPr>
          <a:xfrm>
            <a:off x="587375" y="2840487"/>
            <a:ext cx="2516505" cy="369332"/>
          </a:xfrm>
          <a:prstGeom prst="rect">
            <a:avLst/>
          </a:prstGeom>
          <a:noFill/>
        </p:spPr>
        <p:txBody>
          <a:bodyPr wrap="square" rtlCol="0">
            <a:spAutoFit/>
          </a:bodyPr>
          <a:lstStyle/>
          <a:p>
            <a:pPr algn="l"/>
            <a:r>
              <a:rPr lang="zh-CN" altLang="en-US" spc="300" dirty="0">
                <a:solidFill>
                  <a:srgbClr val="AAE20A"/>
                </a:solidFill>
                <a:uFillTx/>
                <a:latin typeface="黑体" panose="02010609060101010101" charset="-122"/>
                <a:ea typeface="黑体" panose="02010609060101010101" charset="-122"/>
              </a:rPr>
              <a:t>实验废液的处理</a:t>
            </a:r>
            <a:endParaRPr lang="zh-CN" altLang="en-US" spc="300" dirty="0">
              <a:solidFill>
                <a:srgbClr val="AAE20A"/>
              </a:solidFill>
              <a:uFillTx/>
              <a:latin typeface="黑体" panose="02010609060101010101" charset="-122"/>
              <a:ea typeface="黑体" panose="02010609060101010101" charset="-122"/>
            </a:endParaRPr>
          </a:p>
        </p:txBody>
      </p:sp>
      <p:sp>
        <p:nvSpPr>
          <p:cNvPr id="18" name="文本框 17"/>
          <p:cNvSpPr txBox="1"/>
          <p:nvPr>
            <p:custDataLst>
              <p:tags r:id="rId7"/>
            </p:custDataLst>
          </p:nvPr>
        </p:nvSpPr>
        <p:spPr>
          <a:xfrm>
            <a:off x="587375" y="3284194"/>
            <a:ext cx="2218532" cy="1509324"/>
          </a:xfrm>
          <a:prstGeom prst="rect">
            <a:avLst/>
          </a:prstGeom>
          <a:noFill/>
        </p:spPr>
        <p:txBody>
          <a:bodyPr wrap="square" rtlCol="0">
            <a:spAutoFit/>
          </a:bodyPr>
          <a:lstStyle/>
          <a:p>
            <a:pPr algn="l" fontAlgn="auto">
              <a:lnSpc>
                <a:spcPct val="130000"/>
              </a:lnSpc>
            </a:pPr>
            <a:r>
              <a:rPr lang="zh-CN" altLang="en-US" sz="1200" spc="150" dirty="0">
                <a:solidFill>
                  <a:srgbClr val="FFFFFF">
                    <a:lumMod val="50000"/>
                  </a:srgbClr>
                </a:solidFill>
                <a:uFillTx/>
                <a:latin typeface="宋体" panose="02010600030101010101" pitchFamily="2" charset="-122"/>
                <a:ea typeface="宋体" panose="02010600030101010101" pitchFamily="2" charset="-122"/>
              </a:rPr>
              <a:t>实验废液要分类存放，不得随意将其倒入下水道中，要做好无害化处理</a:t>
            </a:r>
            <a:endParaRPr lang="zh-CN" altLang="en-US" sz="1200" spc="150" dirty="0">
              <a:solidFill>
                <a:srgbClr val="FFFFFF">
                  <a:lumMod val="50000"/>
                </a:srgbClr>
              </a:solidFill>
              <a:uFillTx/>
              <a:latin typeface="宋体" panose="02010600030101010101" pitchFamily="2" charset="-122"/>
              <a:ea typeface="宋体" panose="02010600030101010101" pitchFamily="2" charset="-122"/>
            </a:endParaRPr>
          </a:p>
          <a:p>
            <a:pPr algn="l" fontAlgn="auto">
              <a:lnSpc>
                <a:spcPct val="130000"/>
              </a:lnSpc>
            </a:pPr>
            <a:r>
              <a:rPr lang="zh-CN" altLang="en-US" sz="1200" spc="150" dirty="0">
                <a:solidFill>
                  <a:srgbClr val="FFFFFF">
                    <a:lumMod val="50000"/>
                  </a:srgbClr>
                </a:solidFill>
                <a:uFillTx/>
                <a:latin typeface="宋体" panose="02010600030101010101" pitchFamily="2" charset="-122"/>
                <a:ea typeface="宋体" panose="02010600030101010101" pitchFamily="2" charset="-122"/>
              </a:rPr>
              <a:t>和标识，并置于安全的地点保存，液体废弃物则收集于废液缸中，统一回收。</a:t>
            </a:r>
            <a:endParaRPr lang="zh-CN" altLang="en-US" sz="1200" spc="150" dirty="0">
              <a:solidFill>
                <a:srgbClr val="FFFFFF">
                  <a:lumMod val="50000"/>
                </a:srgbClr>
              </a:solidFill>
              <a:uFillTx/>
              <a:latin typeface="宋体" panose="02010600030101010101" pitchFamily="2" charset="-122"/>
              <a:ea typeface="宋体" panose="02010600030101010101" pitchFamily="2" charset="-122"/>
            </a:endParaRPr>
          </a:p>
        </p:txBody>
      </p:sp>
      <p:pic>
        <p:nvPicPr>
          <p:cNvPr id="21" name="图片 20"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897402" y="1539757"/>
            <a:ext cx="2409929" cy="1005854"/>
          </a:xfrm>
          <a:prstGeom prst="rect">
            <a:avLst/>
          </a:prstGeom>
        </p:spPr>
      </p:pic>
      <p:pic>
        <p:nvPicPr>
          <p:cNvPr id="23" name="图片 22"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019108" y="1474444"/>
            <a:ext cx="2409929" cy="1005854"/>
          </a:xfrm>
          <a:prstGeom prst="rect">
            <a:avLst/>
          </a:prstGeom>
        </p:spPr>
      </p:pic>
      <p:pic>
        <p:nvPicPr>
          <p:cNvPr id="38" name="图片 37" descr="1"/>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flipH="1">
            <a:off x="3932396" y="2278421"/>
            <a:ext cx="2409929" cy="1005854"/>
          </a:xfrm>
          <a:prstGeom prst="rect">
            <a:avLst/>
          </a:prstGeom>
        </p:spPr>
      </p:pic>
      <p:pic>
        <p:nvPicPr>
          <p:cNvPr id="40" name="图片 39" descr="1"/>
          <p:cNvPicPr>
            <a:picLocks noChangeAspect="1"/>
          </p:cNvPicPr>
          <p:nvPr>
            <p:custDataLst>
              <p:tags r:id="rId15"/>
            </p:custDataLst>
          </p:nvPr>
        </p:nvPicPr>
        <p:blipFill>
          <a:blip r:embed="rId12">
            <a:extLst>
              <a:ext uri="{96DAC541-7B7A-43D3-8B79-37D633B846F1}">
                <asvg:svgBlip xmlns:asvg="http://schemas.microsoft.com/office/drawing/2016/SVG/main" r:embed="rId13"/>
              </a:ext>
            </a:extLst>
          </a:blip>
          <a:stretch>
            <a:fillRect/>
          </a:stretch>
        </p:blipFill>
        <p:spPr>
          <a:xfrm flipH="1">
            <a:off x="3958010" y="2241682"/>
            <a:ext cx="2409929" cy="1005854"/>
          </a:xfrm>
          <a:prstGeom prst="rect">
            <a:avLst/>
          </a:prstGeom>
        </p:spPr>
      </p:pic>
      <p:pic>
        <p:nvPicPr>
          <p:cNvPr id="42" name="图片 41" descr="1"/>
          <p:cNvPicPr>
            <a:picLocks noChangeAspect="1"/>
          </p:cNvPicPr>
          <p:nvPr>
            <p:custDataLst>
              <p:tags r:id="rId16"/>
            </p:custDataLst>
          </p:nvPr>
        </p:nvPicPr>
        <p:blipFill>
          <a:blip r:embed="rId9">
            <a:extLst>
              <a:ext uri="{96DAC541-7B7A-43D3-8B79-37D633B846F1}">
                <asvg:svgBlip xmlns:asvg="http://schemas.microsoft.com/office/drawing/2016/SVG/main" r:embed="rId10"/>
              </a:ext>
            </a:extLst>
          </a:blip>
          <a:stretch>
            <a:fillRect/>
          </a:stretch>
        </p:blipFill>
        <p:spPr>
          <a:xfrm>
            <a:off x="2899307" y="3004702"/>
            <a:ext cx="2409929" cy="1005854"/>
          </a:xfrm>
          <a:prstGeom prst="rect">
            <a:avLst/>
          </a:prstGeom>
        </p:spPr>
      </p:pic>
      <p:pic>
        <p:nvPicPr>
          <p:cNvPr id="43" name="图片 42" descr="1"/>
          <p:cNvPicPr>
            <a:picLocks noChangeAspect="1"/>
          </p:cNvPicPr>
          <p:nvPr>
            <p:custDataLst>
              <p:tags r:id="rId17"/>
            </p:custDataLst>
          </p:nvPr>
        </p:nvPicPr>
        <p:blipFill>
          <a:blip r:embed="rId12">
            <a:extLst>
              <a:ext uri="{96DAC541-7B7A-43D3-8B79-37D633B846F1}">
                <asvg:svgBlip xmlns:asvg="http://schemas.microsoft.com/office/drawing/2016/SVG/main" r:embed="rId13"/>
              </a:ext>
            </a:extLst>
          </a:blip>
          <a:stretch>
            <a:fillRect/>
          </a:stretch>
        </p:blipFill>
        <p:spPr>
          <a:xfrm>
            <a:off x="2873693" y="2967964"/>
            <a:ext cx="2409929" cy="1005854"/>
          </a:xfrm>
          <a:prstGeom prst="rect">
            <a:avLst/>
          </a:prstGeom>
        </p:spPr>
      </p:pic>
      <p:sp>
        <p:nvSpPr>
          <p:cNvPr id="61" name="任意多边形 60"/>
          <p:cNvSpPr/>
          <p:nvPr>
            <p:custDataLst>
              <p:tags r:id="rId18"/>
            </p:custDataLst>
          </p:nvPr>
        </p:nvSpPr>
        <p:spPr>
          <a:xfrm>
            <a:off x="3103721" y="1770671"/>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2" name="任意多边形 61"/>
          <p:cNvSpPr/>
          <p:nvPr>
            <p:custDataLst>
              <p:tags r:id="rId19"/>
            </p:custDataLst>
          </p:nvPr>
        </p:nvSpPr>
        <p:spPr>
          <a:xfrm>
            <a:off x="2949893" y="1581600"/>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4" name="任意多边形 63"/>
          <p:cNvSpPr/>
          <p:nvPr>
            <p:custDataLst>
              <p:tags r:id="rId20"/>
            </p:custDataLst>
          </p:nvPr>
        </p:nvSpPr>
        <p:spPr>
          <a:xfrm>
            <a:off x="5583079" y="2500286"/>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5" name="任意多边形 64"/>
          <p:cNvSpPr/>
          <p:nvPr>
            <p:custDataLst>
              <p:tags r:id="rId21"/>
            </p:custDataLst>
          </p:nvPr>
        </p:nvSpPr>
        <p:spPr>
          <a:xfrm>
            <a:off x="5429250" y="2311215"/>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7" name="任意多边形 66"/>
          <p:cNvSpPr/>
          <p:nvPr>
            <p:custDataLst>
              <p:tags r:id="rId22"/>
            </p:custDataLst>
          </p:nvPr>
        </p:nvSpPr>
        <p:spPr>
          <a:xfrm>
            <a:off x="3103721" y="3226091"/>
            <a:ext cx="708184" cy="672941"/>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69" name="任意多边形 68"/>
          <p:cNvSpPr/>
          <p:nvPr>
            <p:custDataLst>
              <p:tags r:id="rId23"/>
            </p:custDataLst>
          </p:nvPr>
        </p:nvSpPr>
        <p:spPr>
          <a:xfrm>
            <a:off x="2949893" y="3037020"/>
            <a:ext cx="801529" cy="78962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sz="1350"/>
          </a:p>
        </p:txBody>
      </p:sp>
      <p:sp>
        <p:nvSpPr>
          <p:cNvPr id="83" name="文本框 82"/>
          <p:cNvSpPr txBox="1"/>
          <p:nvPr>
            <p:custDataLst>
              <p:tags r:id="rId24"/>
            </p:custDataLst>
          </p:nvPr>
        </p:nvSpPr>
        <p:spPr>
          <a:xfrm>
            <a:off x="4251960" y="2241682"/>
            <a:ext cx="1093470" cy="598805"/>
          </a:xfrm>
          <a:prstGeom prst="rect">
            <a:avLst/>
          </a:prstGeom>
          <a:noFill/>
        </p:spPr>
        <p:txBody>
          <a:bodyPr wrap="square" rtlCol="0">
            <a:spAutoFit/>
          </a:bodyPr>
          <a:lstStyle/>
          <a:p>
            <a:r>
              <a:rPr lang="en-US" altLang="zh-CN" sz="3300" dirty="0">
                <a:solidFill>
                  <a:srgbClr val="20E4F9"/>
                </a:solidFill>
                <a:latin typeface="思源黑体 CN Bold" panose="020B0800000000000000" charset="-122"/>
                <a:ea typeface="思源黑体 CN Bold" panose="020B0800000000000000" charset="-122"/>
              </a:rPr>
              <a:t>2</a:t>
            </a:r>
            <a:endParaRPr lang="en-US" altLang="zh-CN" sz="3300" dirty="0">
              <a:solidFill>
                <a:srgbClr val="20E4F9"/>
              </a:solidFill>
              <a:latin typeface="思源黑体 CN Bold" panose="020B0800000000000000" charset="-122"/>
              <a:ea typeface="思源黑体 CN Bold" panose="020B0800000000000000" charset="-122"/>
            </a:endParaRPr>
          </a:p>
        </p:txBody>
      </p:sp>
      <p:sp>
        <p:nvSpPr>
          <p:cNvPr id="84" name="文本框 83"/>
          <p:cNvSpPr txBox="1"/>
          <p:nvPr>
            <p:custDataLst>
              <p:tags r:id="rId25"/>
            </p:custDataLst>
          </p:nvPr>
        </p:nvSpPr>
        <p:spPr>
          <a:xfrm>
            <a:off x="3960019" y="2995110"/>
            <a:ext cx="1076325" cy="598805"/>
          </a:xfrm>
          <a:prstGeom prst="rect">
            <a:avLst/>
          </a:prstGeom>
          <a:noFill/>
        </p:spPr>
        <p:txBody>
          <a:bodyPr wrap="square" rtlCol="0">
            <a:spAutoFit/>
          </a:bodyPr>
          <a:lstStyle/>
          <a:p>
            <a:r>
              <a:rPr lang="en-US" altLang="zh-CN" sz="3300">
                <a:solidFill>
                  <a:srgbClr val="AAE20A"/>
                </a:solidFill>
                <a:latin typeface="思源黑体 CN Bold" panose="020B0800000000000000" charset="-122"/>
                <a:ea typeface="思源黑体 CN Bold" panose="020B0800000000000000" charset="-122"/>
              </a:rPr>
              <a:t>3</a:t>
            </a:r>
            <a:endParaRPr lang="en-US" altLang="zh-CN" sz="3300">
              <a:solidFill>
                <a:srgbClr val="AAE20A"/>
              </a:solidFill>
              <a:latin typeface="思源黑体 CN Bold" panose="020B0800000000000000" charset="-122"/>
              <a:ea typeface="思源黑体 CN Bold" panose="020B0800000000000000" charset="-122"/>
            </a:endParaRPr>
          </a:p>
        </p:txBody>
      </p:sp>
      <p:sp>
        <p:nvSpPr>
          <p:cNvPr id="94" name="文本框 93"/>
          <p:cNvSpPr txBox="1"/>
          <p:nvPr>
            <p:custDataLst>
              <p:tags r:id="rId26"/>
            </p:custDataLst>
          </p:nvPr>
        </p:nvSpPr>
        <p:spPr>
          <a:xfrm>
            <a:off x="4151471" y="1484921"/>
            <a:ext cx="787241" cy="598805"/>
          </a:xfrm>
          <a:prstGeom prst="rect">
            <a:avLst/>
          </a:prstGeom>
          <a:noFill/>
        </p:spPr>
        <p:txBody>
          <a:bodyPr wrap="square" rtlCol="0">
            <a:spAutoFit/>
          </a:bodyPr>
          <a:lstStyle/>
          <a:p>
            <a:r>
              <a:rPr lang="en-US" altLang="zh-CN" sz="3300">
                <a:solidFill>
                  <a:srgbClr val="3366FE"/>
                </a:solidFill>
                <a:latin typeface="思源黑体 CN Bold" panose="020B0800000000000000" charset="-122"/>
                <a:ea typeface="思源黑体 CN Bold" panose="020B0800000000000000" charset="-122"/>
              </a:rPr>
              <a:t>1</a:t>
            </a:r>
            <a:endParaRPr lang="en-US" altLang="zh-CN" sz="3300">
              <a:solidFill>
                <a:srgbClr val="3366FE"/>
              </a:solidFill>
              <a:latin typeface="思源黑体 CN Bold" panose="020B0800000000000000" charset="-122"/>
              <a:ea typeface="思源黑体 CN Bold" panose="020B0800000000000000" charset="-122"/>
            </a:endParaRPr>
          </a:p>
        </p:txBody>
      </p:sp>
      <p:pic>
        <p:nvPicPr>
          <p:cNvPr id="4" name="图片 3" descr="343439383331313b343532303033323bd3a6d3c3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224213" y="1855920"/>
            <a:ext cx="330041" cy="330041"/>
          </a:xfrm>
          <a:prstGeom prst="rect">
            <a:avLst/>
          </a:prstGeom>
        </p:spPr>
      </p:pic>
      <p:pic>
        <p:nvPicPr>
          <p:cNvPr id="5" name="图片 4" descr="343439383331313b343532303032383bbfcdbba7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615572" y="2571750"/>
            <a:ext cx="345281" cy="345281"/>
          </a:xfrm>
          <a:prstGeom prst="rect">
            <a:avLst/>
          </a:prstGeom>
        </p:spPr>
      </p:pic>
      <p:pic>
        <p:nvPicPr>
          <p:cNvPr id="11" name="图片 10" descr="343439383331313b343532303032373bbfcdbba7b5b5b0b8"/>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191351" y="3284194"/>
            <a:ext cx="355759" cy="355759"/>
          </a:xfrm>
          <a:prstGeom prst="rect">
            <a:avLst/>
          </a:prstGeom>
        </p:spPr>
      </p:pic>
      <p:pic>
        <p:nvPicPr>
          <p:cNvPr id="2" name="图片 1"/>
          <p:cNvPicPr>
            <a:picLocks noChangeAspect="1"/>
          </p:cNvPicPr>
          <p:nvPr/>
        </p:nvPicPr>
        <p:blipFill>
          <a:blip r:embed="rId36"/>
          <a:stretch>
            <a:fillRect/>
          </a:stretch>
        </p:blipFill>
        <p:spPr>
          <a:xfrm>
            <a:off x="3883342" y="3758130"/>
            <a:ext cx="2405699" cy="1096460"/>
          </a:xfrm>
          <a:prstGeom prst="rect">
            <a:avLst/>
          </a:prstGeom>
        </p:spPr>
      </p:pic>
      <p:pic>
        <p:nvPicPr>
          <p:cNvPr id="3" name="图片 2"/>
          <p:cNvPicPr>
            <a:picLocks noChangeAspect="1"/>
          </p:cNvPicPr>
          <p:nvPr/>
        </p:nvPicPr>
        <p:blipFill>
          <a:blip r:embed="rId37"/>
          <a:stretch>
            <a:fillRect/>
          </a:stretch>
        </p:blipFill>
        <p:spPr>
          <a:xfrm>
            <a:off x="5429035" y="3899031"/>
            <a:ext cx="802821" cy="830131"/>
          </a:xfrm>
          <a:prstGeom prst="rect">
            <a:avLst/>
          </a:prstGeom>
        </p:spPr>
      </p:pic>
      <p:pic>
        <p:nvPicPr>
          <p:cNvPr id="12" name="图片 11"/>
          <p:cNvPicPr>
            <a:picLocks noChangeAspect="1"/>
          </p:cNvPicPr>
          <p:nvPr/>
        </p:nvPicPr>
        <p:blipFill>
          <a:blip r:embed="rId38"/>
          <a:stretch>
            <a:fillRect/>
          </a:stretch>
        </p:blipFill>
        <p:spPr>
          <a:xfrm>
            <a:off x="5679281" y="4010555"/>
            <a:ext cx="385764" cy="418570"/>
          </a:xfrm>
          <a:prstGeom prst="rect">
            <a:avLst/>
          </a:prstGeom>
        </p:spPr>
      </p:pic>
      <p:sp>
        <p:nvSpPr>
          <p:cNvPr id="20" name="文本框 19"/>
          <p:cNvSpPr txBox="1"/>
          <p:nvPr/>
        </p:nvSpPr>
        <p:spPr>
          <a:xfrm>
            <a:off x="4312809" y="3748910"/>
            <a:ext cx="1166786" cy="584775"/>
          </a:xfrm>
          <a:prstGeom prst="rect">
            <a:avLst/>
          </a:prstGeom>
          <a:noFill/>
        </p:spPr>
        <p:txBody>
          <a:bodyPr wrap="square">
            <a:spAutoFit/>
          </a:bodyPr>
          <a:lstStyle/>
          <a:p>
            <a:r>
              <a:rPr lang="en-US" altLang="zh-CN" sz="3200" dirty="0">
                <a:solidFill>
                  <a:schemeClr val="accent2">
                    <a:lumMod val="60000"/>
                    <a:lumOff val="40000"/>
                  </a:schemeClr>
                </a:solidFill>
              </a:rPr>
              <a:t>4</a:t>
            </a:r>
            <a:endParaRPr lang="en-US" altLang="zh-CN" sz="3200" dirty="0">
              <a:solidFill>
                <a:schemeClr val="accent2">
                  <a:lumMod val="60000"/>
                  <a:lumOff val="40000"/>
                </a:schemeClr>
              </a:solidFill>
            </a:endParaRPr>
          </a:p>
        </p:txBody>
      </p:sp>
      <p:sp>
        <p:nvSpPr>
          <p:cNvPr id="24" name="文本框 23"/>
          <p:cNvSpPr txBox="1"/>
          <p:nvPr/>
        </p:nvSpPr>
        <p:spPr>
          <a:xfrm>
            <a:off x="6127779" y="1223800"/>
            <a:ext cx="2294730" cy="1015663"/>
          </a:xfrm>
          <a:prstGeom prst="rect">
            <a:avLst/>
          </a:prstGeom>
          <a:noFill/>
        </p:spPr>
        <p:txBody>
          <a:bodyPr wrap="square" rtlCol="0">
            <a:spAutoFit/>
          </a:bodyPr>
          <a:lstStyle/>
          <a:p>
            <a:r>
              <a:rPr lang="zh-CN" altLang="en-US" sz="1200" b="1" dirty="0">
                <a:latin typeface="宋体" panose="02010600030101010101" pitchFamily="2" charset="-122"/>
                <a:ea typeface="宋体" panose="02010600030101010101" pitchFamily="2" charset="-122"/>
              </a:rPr>
              <a:t>废弃的菌种培养基应经高温 </a:t>
            </a:r>
            <a:r>
              <a:rPr lang="en-US" altLang="zh-CN" sz="1200" b="1" dirty="0">
                <a:latin typeface="宋体" panose="02010600030101010101" pitchFamily="2" charset="-122"/>
                <a:ea typeface="宋体" panose="02010600030101010101" pitchFamily="2" charset="-122"/>
              </a:rPr>
              <a:t>121℃</a:t>
            </a:r>
            <a:r>
              <a:rPr lang="zh-CN" altLang="en-US" sz="1200" b="1" dirty="0">
                <a:latin typeface="宋体" panose="02010600030101010101" pitchFamily="2" charset="-122"/>
                <a:ea typeface="宋体" panose="02010600030101010101" pitchFamily="2" charset="-122"/>
              </a:rPr>
              <a:t>消毒后，放入专用袋中统一处理。危险废弃菌单独收集处理，送交有处理资质的处理公司工厂）处理。</a:t>
            </a:r>
            <a:endParaRPr lang="zh-CN" altLang="en-US" sz="1200" b="1" dirty="0">
              <a:latin typeface="宋体" panose="02010600030101010101" pitchFamily="2" charset="-122"/>
              <a:ea typeface="宋体" panose="02010600030101010101" pitchFamily="2" charset="-122"/>
            </a:endParaRPr>
          </a:p>
        </p:txBody>
      </p:sp>
      <p:sp>
        <p:nvSpPr>
          <p:cNvPr id="26" name="文本框 25"/>
          <p:cNvSpPr txBox="1"/>
          <p:nvPr/>
        </p:nvSpPr>
        <p:spPr>
          <a:xfrm>
            <a:off x="6382191" y="4200524"/>
            <a:ext cx="2040318" cy="369332"/>
          </a:xfrm>
          <a:prstGeom prst="rect">
            <a:avLst/>
          </a:prstGeom>
          <a:noFill/>
        </p:spPr>
        <p:txBody>
          <a:bodyPr wrap="square">
            <a:spAutoFit/>
          </a:bodyPr>
          <a:lstStyle/>
          <a:p>
            <a:r>
              <a:rPr lang="zh-CN" altLang="en-US" dirty="0">
                <a:solidFill>
                  <a:srgbClr val="0070C0"/>
                </a:solidFill>
                <a:latin typeface="黑体" panose="02010609060101010101" charset="-122"/>
                <a:ea typeface="黑体" panose="02010609060101010101" charset="-122"/>
              </a:rPr>
              <a:t>实验室废气的处理</a:t>
            </a:r>
            <a:endParaRPr lang="zh-CN" altLang="en-US" dirty="0">
              <a:solidFill>
                <a:srgbClr val="0070C0"/>
              </a:solidFill>
              <a:latin typeface="黑体" panose="02010609060101010101" charset="-122"/>
              <a:ea typeface="黑体" panose="02010609060101010101" charset="-122"/>
            </a:endParaRPr>
          </a:p>
        </p:txBody>
      </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356791" y="2226442"/>
            <a:ext cx="4372621" cy="715581"/>
          </a:xfrm>
          <a:prstGeom prst="rect">
            <a:avLst/>
          </a:prstGeom>
          <a:noFill/>
        </p:spPr>
        <p:txBody>
          <a:bodyPr wrap="squar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第七章　教学安全</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四、建立实操技术档案</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26" name="组合 25"/>
          <p:cNvGrpSpPr/>
          <p:nvPr/>
        </p:nvGrpSpPr>
        <p:grpSpPr>
          <a:xfrm>
            <a:off x="787713" y="1072915"/>
            <a:ext cx="7074278" cy="3788132"/>
            <a:chOff x="1804" y="2044"/>
            <a:chExt cx="15499" cy="8580"/>
          </a:xfrm>
        </p:grpSpPr>
        <p:sp>
          <p:nvSpPr>
            <p:cNvPr id="3" name="Oval 2"/>
            <p:cNvSpPr txBox="1"/>
            <p:nvPr/>
          </p:nvSpPr>
          <p:spPr>
            <a:xfrm>
              <a:off x="1925" y="2608"/>
              <a:ext cx="1761" cy="1946"/>
            </a:xfrm>
            <a:prstGeom prst="ellipse">
              <a:avLst/>
            </a:prstGeom>
            <a:solidFill>
              <a:schemeClr val="accent1">
                <a:lumMod val="60000"/>
                <a:lumOff val="40000"/>
              </a:schemeClr>
            </a:solidFill>
          </p:spPr>
          <p:txBody>
            <a:bodyPr wrap="square" rtlCol="0">
              <a:noAutofit/>
            </a:bodyPr>
            <a:lstStyle/>
            <a:p>
              <a:pPr lvl="0" algn="l">
                <a:lnSpc>
                  <a:spcPct val="130000"/>
                </a:lnSpc>
                <a:spcAft>
                  <a:spcPts val="1000"/>
                </a:spcAft>
                <a:buClrTx/>
                <a:buSzTx/>
                <a:buFontTx/>
              </a:pPr>
              <a:endParaRPr lang="zh-CN" altLang="en-US" sz="1400" spc="150" dirty="0">
                <a:solidFill>
                  <a:schemeClr val="accent5">
                    <a:lumMod val="75000"/>
                  </a:schemeClr>
                </a:solidFill>
                <a:uFillTx/>
                <a:latin typeface="黑体" panose="02010609060101010101" charset="-122"/>
                <a:ea typeface="黑体" panose="02010609060101010101" charset="-122"/>
                <a:sym typeface="+mn-lt"/>
              </a:endParaRPr>
            </a:p>
          </p:txBody>
        </p:sp>
        <p:sp>
          <p:nvSpPr>
            <p:cNvPr id="4" name="Oval 3"/>
            <p:cNvSpPr txBox="1"/>
            <p:nvPr/>
          </p:nvSpPr>
          <p:spPr>
            <a:xfrm>
              <a:off x="1804" y="8718"/>
              <a:ext cx="1882" cy="1906"/>
            </a:xfrm>
            <a:prstGeom prst="ellipse">
              <a:avLst/>
            </a:prstGeom>
            <a:solidFill>
              <a:schemeClr val="bg1">
                <a:lumMod val="75000"/>
              </a:schemeClr>
            </a:solidFill>
          </p:spPr>
          <p:txBody>
            <a:bodyPr wrap="square" rtlCol="0">
              <a:noAutofit/>
            </a:bodyPr>
            <a:lstStyle/>
            <a:p>
              <a:pPr lvl="0" algn="l">
                <a:lnSpc>
                  <a:spcPct val="130000"/>
                </a:lnSpc>
                <a:spcAft>
                  <a:spcPts val="1000"/>
                </a:spcAft>
                <a:buClrTx/>
                <a:buSzTx/>
                <a:buFontTx/>
              </a:pPr>
              <a:endParaRPr lang="zh-CN" altLang="en-US" sz="1400" spc="150" dirty="0">
                <a:solidFill>
                  <a:schemeClr val="accent5">
                    <a:lumMod val="75000"/>
                  </a:schemeClr>
                </a:solidFill>
                <a:uFillTx/>
                <a:latin typeface="黑体" panose="02010609060101010101" charset="-122"/>
                <a:ea typeface="黑体" panose="02010609060101010101" charset="-122"/>
                <a:sym typeface="+mn-lt"/>
              </a:endParaRPr>
            </a:p>
          </p:txBody>
        </p:sp>
        <p:sp>
          <p:nvSpPr>
            <p:cNvPr id="5" name="Oval 4"/>
            <p:cNvSpPr txBox="1"/>
            <p:nvPr/>
          </p:nvSpPr>
          <p:spPr>
            <a:xfrm>
              <a:off x="1805" y="5707"/>
              <a:ext cx="1881" cy="1945"/>
            </a:xfrm>
            <a:prstGeom prst="ellipse">
              <a:avLst/>
            </a:prstGeom>
            <a:solidFill>
              <a:schemeClr val="accent2">
                <a:lumMod val="60000"/>
                <a:lumOff val="40000"/>
              </a:schemeClr>
            </a:solidFill>
          </p:spPr>
          <p:txBody>
            <a:bodyPr wrap="square" rtlCol="0">
              <a:noAutofit/>
            </a:bodyPr>
            <a:lstStyle/>
            <a:p>
              <a:pPr lvl="0" algn="l">
                <a:lnSpc>
                  <a:spcPct val="130000"/>
                </a:lnSpc>
                <a:spcAft>
                  <a:spcPts val="1000"/>
                </a:spcAft>
                <a:buClrTx/>
                <a:buSzTx/>
                <a:buFontTx/>
              </a:pPr>
              <a:endParaRPr lang="zh-CN" altLang="en-US" sz="1400" spc="150" dirty="0">
                <a:solidFill>
                  <a:schemeClr val="accent5">
                    <a:lumMod val="75000"/>
                  </a:schemeClr>
                </a:solidFill>
                <a:uFillTx/>
                <a:latin typeface="黑体" panose="02010609060101010101" charset="-122"/>
                <a:ea typeface="黑体" panose="02010609060101010101" charset="-122"/>
                <a:sym typeface="+mn-lt"/>
              </a:endParaRPr>
            </a:p>
          </p:txBody>
        </p:sp>
        <p:sp>
          <p:nvSpPr>
            <p:cNvPr id="20" name="Content Placeholder 2"/>
            <p:cNvSpPr txBox="1"/>
            <p:nvPr/>
          </p:nvSpPr>
          <p:spPr bwMode="auto">
            <a:xfrm>
              <a:off x="4029" y="2044"/>
              <a:ext cx="13274" cy="2795"/>
            </a:xfrm>
            <a:prstGeom prst="rect">
              <a:avLst/>
            </a:prstGeom>
            <a:solidFill>
              <a:schemeClr val="accent1">
                <a:lumMod val="60000"/>
                <a:lumOff val="40000"/>
              </a:schemeClr>
            </a:solidFill>
          </p:spPr>
          <p:txBody>
            <a:bodyPr wrap="square" lIns="91440" tIns="45720" rIns="91440" bIns="45720" rtlCol="0">
              <a:no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l">
                <a:lnSpc>
                  <a:spcPct val="130000"/>
                </a:lnSpc>
                <a:spcAft>
                  <a:spcPts val="1000"/>
                </a:spcAft>
                <a:buClrTx/>
                <a:buSzTx/>
                <a:buFontTx/>
              </a:pPr>
              <a:r>
                <a:rPr lang="zh-CN" altLang="en-US" sz="1400" spc="150" dirty="0">
                  <a:solidFill>
                    <a:schemeClr val="tx1"/>
                  </a:solidFill>
                  <a:uFillTx/>
                  <a:latin typeface="黑体" panose="02010609060101010101" charset="-122"/>
                  <a:ea typeface="黑体" panose="02010609060101010101" charset="-122"/>
                  <a:sym typeface="微软雅黑" panose="020B0503020204020204" charset="-122"/>
                </a:rPr>
                <a:t>首先进行实操教学情况记载，如每个实操室每届学生做过的实验项目、实验情况、学生的实验报告、教师的工作计划报告、每年的实验课开课率记录、学生的成绩情况和每年实操室教学管理的总结报告等。</a:t>
              </a:r>
              <a:endParaRPr lang="zh-CN" altLang="en-US" sz="1400" spc="150" dirty="0">
                <a:solidFill>
                  <a:schemeClr val="tx1"/>
                </a:solidFill>
                <a:uFillTx/>
                <a:latin typeface="黑体" panose="02010609060101010101" charset="-122"/>
                <a:ea typeface="黑体" panose="02010609060101010101" charset="-122"/>
                <a:sym typeface="微软雅黑" panose="020B0503020204020204" charset="-122"/>
              </a:endParaRPr>
            </a:p>
          </p:txBody>
        </p:sp>
        <p:sp>
          <p:nvSpPr>
            <p:cNvPr id="21" name="Content Placeholder 2"/>
            <p:cNvSpPr txBox="1"/>
            <p:nvPr/>
          </p:nvSpPr>
          <p:spPr bwMode="auto">
            <a:xfrm>
              <a:off x="4029" y="8741"/>
              <a:ext cx="13274" cy="1691"/>
            </a:xfrm>
            <a:prstGeom prst="rect">
              <a:avLst/>
            </a:prstGeom>
            <a:solidFill>
              <a:schemeClr val="bg1">
                <a:lumMod val="75000"/>
              </a:schemeClr>
            </a:solidFill>
          </p:spPr>
          <p:txBody>
            <a:bodyPr wrap="square" lIns="91440" tIns="45720" rIns="91440" bIns="45720" rtlCol="0">
              <a:no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l">
                <a:lnSpc>
                  <a:spcPct val="130000"/>
                </a:lnSpc>
                <a:spcAft>
                  <a:spcPts val="1000"/>
                </a:spcAft>
                <a:buClrTx/>
                <a:buSzTx/>
                <a:buFontTx/>
              </a:pPr>
              <a:r>
                <a:rPr lang="zh-CN" altLang="en-US" sz="1400" spc="150" dirty="0">
                  <a:solidFill>
                    <a:schemeClr val="tx1"/>
                  </a:solidFill>
                  <a:uFillTx/>
                  <a:latin typeface="黑体" panose="02010609060101010101" charset="-122"/>
                  <a:ea typeface="黑体" panose="02010609060101010101" charset="-122"/>
                  <a:sym typeface="+mn-lt"/>
                </a:rPr>
                <a:t>购买专门档案资料柜用于存放实操室技术档案，对以上资料均进行标号分类，以便日后查找。</a:t>
              </a:r>
              <a:endParaRPr lang="zh-CN" altLang="en-US" sz="1400" spc="150" dirty="0">
                <a:solidFill>
                  <a:schemeClr val="tx1"/>
                </a:solidFill>
                <a:uFillTx/>
                <a:latin typeface="黑体" panose="02010609060101010101" charset="-122"/>
                <a:ea typeface="黑体" panose="02010609060101010101" charset="-122"/>
                <a:sym typeface="+mn-lt"/>
              </a:endParaRPr>
            </a:p>
          </p:txBody>
        </p:sp>
      </p:grpSp>
      <p:sp>
        <p:nvSpPr>
          <p:cNvPr id="27" name="文本框 26"/>
          <p:cNvSpPr txBox="1"/>
          <p:nvPr>
            <p:custDataLst>
              <p:tags r:id="rId2"/>
            </p:custDataLst>
          </p:nvPr>
        </p:nvSpPr>
        <p:spPr>
          <a:xfrm>
            <a:off x="1803400" y="2378075"/>
            <a:ext cx="6058535" cy="1483360"/>
          </a:xfrm>
          <a:prstGeom prst="rect">
            <a:avLst/>
          </a:prstGeom>
          <a:solidFill>
            <a:schemeClr val="accent2">
              <a:lumMod val="60000"/>
              <a:lumOff val="40000"/>
            </a:schemeClr>
          </a:solidFill>
        </p:spPr>
        <p:txBody>
          <a:bodyPr wrap="square" rtlCol="0">
            <a:noAutofit/>
          </a:bodyPr>
          <a:p>
            <a:pPr algn="l" fontAlgn="auto">
              <a:lnSpc>
                <a:spcPct val="130000"/>
              </a:lnSpc>
              <a:spcAft>
                <a:spcPts val="1000"/>
              </a:spcAft>
            </a:pPr>
            <a:r>
              <a:rPr lang="zh-CN" altLang="en-US" sz="1400" spc="150" dirty="0">
                <a:solidFill>
                  <a:schemeClr val="accent5">
                    <a:lumMod val="75000"/>
                  </a:schemeClr>
                </a:solidFill>
                <a:uFillTx/>
                <a:latin typeface="黑体" panose="02010609060101010101" charset="-122"/>
                <a:ea typeface="黑体" panose="02010609060101010101" charset="-122"/>
                <a:sym typeface="微软雅黑" panose="020B0503020204020204" charset="-122"/>
              </a:rPr>
              <a:t>设备的档案管理，进行设备编号、立卡、登记；记录生产厂家、出厂日期、规格、型号；保存设备使用说明书、仪器附件表；记录每台仪器使用日期、使用情况、故障现象、原因和采取的措施，以及仪器的鉴定情况、鉴定日期、</a:t>
            </a:r>
            <a:r>
              <a:rPr lang="zh-CN" altLang="en-US" sz="1400" spc="150" dirty="0">
                <a:solidFill>
                  <a:schemeClr val="accent5">
                    <a:lumMod val="75000"/>
                  </a:schemeClr>
                </a:solidFill>
                <a:uFillTx/>
                <a:latin typeface="黑体" panose="02010609060101010101" charset="-122"/>
                <a:ea typeface="黑体" panose="02010609060101010101" charset="-122"/>
                <a:sym typeface="微软雅黑" panose="020B0503020204020204" charset="-122"/>
              </a:rPr>
              <a:t>维修日期、维修情况和仪器的每年新旧折算记录、试剂材料的耗费情况等。</a:t>
            </a:r>
            <a:endParaRPr lang="zh-CN" altLang="en-US" sz="1400" spc="150" dirty="0">
              <a:solidFill>
                <a:schemeClr val="accent5">
                  <a:lumMod val="75000"/>
                </a:schemeClr>
              </a:solidFill>
              <a:uFillTx/>
              <a:latin typeface="黑体" panose="02010609060101010101" charset="-122"/>
              <a:ea typeface="黑体" panose="02010609060101010101" charset="-122"/>
              <a:sym typeface="微软雅黑" panose="020B0503020204020204" charset="-122"/>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rot="10800000" flipV="1">
            <a:off x="785814" y="2557955"/>
            <a:ext cx="1621630" cy="3077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小贴士</a:t>
            </a:r>
            <a:endPar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17" name="Rectangle 20"/>
          <p:cNvSpPr>
            <a:spLocks noChangeArrowheads="1"/>
          </p:cNvSpPr>
          <p:nvPr/>
        </p:nvSpPr>
        <p:spPr bwMode="auto">
          <a:xfrm>
            <a:off x="2817496" y="731494"/>
            <a:ext cx="5755004" cy="341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342900" fontAlgn="base">
              <a:lnSpc>
                <a:spcPct val="150000"/>
              </a:lnSpc>
              <a:spcBef>
                <a:spcPct val="0"/>
              </a:spcBef>
              <a:spcAft>
                <a:spcPct val="0"/>
              </a:spcAft>
            </a:pPr>
            <a:r>
              <a:rPr lang="zh-CN" altLang="en-US"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实验室六不准</a:t>
            </a:r>
            <a:endParaRPr lang="zh-CN" altLang="en-US"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不准在实验室内大声喧嚷，追逐打闹。保持室内肃静、整洁，做到步轻、</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声低。</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2.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不准在实验室内随意走动，必须以实验小组为单位做好每一个实验。</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3.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不准带零食到实验室，更不准在实验楼内吃零食（特别是口香糖）。</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4.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不准在实验室内外、实验桌抽屉等处乱丢果壳、纸屑、包装纸等垃圾和随</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地吐痰。</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5.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不准在实验室桌、凳上或实验楼内外的墙面上乱画乱刻。</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6. </a:t>
            </a: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不准没有整理好实验器材就离开实验室，离开时凳子要放到实验桌下，器</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材摆放要规范整齐，桌面要干净，对损坏的实验器材、实验室桌凳及实验楼内的</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一切设施、设备都要赔偿（不包括自然损坏）。对故意损坏、情节严重的要加倍</a:t>
            </a:r>
            <a:endPar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2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赔偿，并由学校进行纪律处分</a:t>
            </a:r>
            <a:r>
              <a:rPr lang="zh-CN" altLang="en-US" sz="1200" b="1" dirty="0">
                <a:solidFill>
                  <a:srgbClr val="5B9BD5">
                    <a:lumMod val="75000"/>
                  </a:srgbClr>
                </a:solidFill>
                <a:latin typeface="宋体" panose="02010600030101010101" pitchFamily="2" charset="-122"/>
                <a:ea typeface="宋体" panose="02010600030101010101" pitchFamily="2" charset="-122"/>
                <a:cs typeface="Arial" panose="020B0604020202020204" pitchFamily="34" charset="0"/>
                <a:sym typeface="Arial" panose="020B0604020202020204"/>
              </a:rPr>
              <a:t>。</a:t>
            </a:r>
            <a:endParaRPr lang="en-US" altLang="zh-CN" sz="2000"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
        <p:nvSpPr>
          <p:cNvPr id="2" name="笑脸 1"/>
          <p:cNvSpPr/>
          <p:nvPr/>
        </p:nvSpPr>
        <p:spPr>
          <a:xfrm>
            <a:off x="949444" y="1050131"/>
            <a:ext cx="1458000" cy="1278732"/>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pic>
        <p:nvPicPr>
          <p:cNvPr id="3" name="图片 2"/>
          <p:cNvPicPr>
            <a:picLocks noChangeAspect="1"/>
          </p:cNvPicPr>
          <p:nvPr/>
        </p:nvPicPr>
        <p:blipFill>
          <a:blip r:embed="rId2"/>
          <a:stretch>
            <a:fillRect/>
          </a:stretch>
        </p:blipFill>
        <p:spPr>
          <a:xfrm>
            <a:off x="385763" y="3479006"/>
            <a:ext cx="2557462" cy="151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051165" y="1887313"/>
            <a:ext cx="5983605" cy="1424543"/>
            <a:chOff x="2818014" y="2601479"/>
            <a:chExt cx="7978140" cy="1899391"/>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2818014" y="2601479"/>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730509" y="3078364"/>
              <a:ext cx="7065645" cy="737447"/>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第三节 实习安全</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57420" y="617283"/>
            <a:ext cx="2326958" cy="333419"/>
            <a:chOff x="4343227" y="822444"/>
            <a:chExt cx="3102610" cy="444559"/>
          </a:xfrm>
        </p:grpSpPr>
        <p:sp>
          <p:nvSpPr>
            <p:cNvPr id="6" name="文本框 5"/>
            <p:cNvSpPr txBox="1"/>
            <p:nvPr/>
          </p:nvSpPr>
          <p:spPr>
            <a:xfrm>
              <a:off x="4343227" y="822444"/>
              <a:ext cx="3102610" cy="429260"/>
            </a:xfrm>
            <a:prstGeom prst="rect">
              <a:avLst/>
            </a:prstGeom>
            <a:noFill/>
          </p:spPr>
          <p:txBody>
            <a:bodyPr wrap="square" rtlCol="0">
              <a:spAutoFit/>
            </a:bodyPr>
            <a:lstStyle/>
            <a:p>
              <a:pPr algn="ctr"/>
              <a:r>
                <a:rPr lang="zh-CN" altLang="en-US" sz="1500" dirty="0">
                  <a:latin typeface="汉仪汉黑W" panose="00020600040101010101" charset="-122"/>
                  <a:ea typeface="汉仪汉黑W" panose="00020600040101010101" charset="-122"/>
                  <a:cs typeface="汉仪汉黑W" panose="00020600040101010101" charset="-122"/>
                </a:rPr>
                <a:t>一、了解实习</a:t>
              </a:r>
              <a:endParaRPr lang="zh-CN" altLang="en-US" sz="1500"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文本框 4" descr="7b0a2020202022776f7264617274223a20227b5c2269645c223a32353030313339362c5c227469645c223a5c225c227d220a7d0a"/>
          <p:cNvSpPr txBox="1"/>
          <p:nvPr/>
        </p:nvSpPr>
        <p:spPr>
          <a:xfrm>
            <a:off x="1057275" y="1205837"/>
            <a:ext cx="3100388" cy="2687955"/>
          </a:xfrm>
          <a:prstGeom prst="rect">
            <a:avLst/>
          </a:prstGeom>
          <a:noFill/>
        </p:spPr>
        <p:txBody>
          <a:bodyPr wrap="square" rtlCol="0">
            <a:spAutoFit/>
            <a:scene3d>
              <a:camera prst="orthographicFront"/>
              <a:lightRig rig="threePt" dir="t"/>
            </a:scene3d>
            <a:sp3d prstMaterial="plastic">
              <a:extrusionClr>
                <a:srgbClr val="FFFFFF"/>
              </a:extrusionClr>
              <a:contourClr>
                <a:srgbClr val="FFFFFF"/>
              </a:contourClr>
            </a:sp3d>
          </a:bodyPr>
          <a:lstStyle/>
          <a:p>
            <a:pPr indent="0" fontAlgn="auto">
              <a:lnSpc>
                <a:spcPct val="150000"/>
              </a:lnSpc>
            </a:pPr>
            <a:r>
              <a:rPr lang="zh-CN" altLang="en-US" b="1" dirty="0">
                <a:ln w="3464" cap="rnd" cmpd="sng">
                  <a:solidFill>
                    <a:schemeClr val="bg1"/>
                  </a:solidFill>
                  <a:prstDash val="solid"/>
                </a:ln>
                <a:gradFill>
                  <a:gsLst>
                    <a:gs pos="8000">
                      <a:srgbClr val="51C7C6"/>
                    </a:gs>
                    <a:gs pos="100000">
                      <a:srgbClr val="286E3F"/>
                    </a:gs>
                  </a:gsLst>
                  <a:lin ang="5400000" scaled="0"/>
                </a:gradFill>
                <a:effectLst>
                  <a:glow>
                    <a:srgbClr val="FFFFFF"/>
                  </a:glow>
                  <a:outerShdw dist="88900" dir="2700000" algn="tl" rotWithShape="0">
                    <a:srgbClr val="186A7A"/>
                  </a:outerShdw>
                </a:effectLst>
                <a:latin typeface="汉仪铸字卡酷体W" panose="00020600040101010101" charset="-122"/>
                <a:ea typeface="汉仪铸字卡酷体W" panose="00020600040101010101" charset="-122"/>
              </a:rPr>
              <a:t>实习</a:t>
            </a:r>
            <a:r>
              <a:rPr lang="zh-CN" altLang="en-US" sz="1350" dirty="0">
                <a:solidFill>
                  <a:schemeClr val="accent5">
                    <a:lumMod val="75000"/>
                  </a:schemeClr>
                </a:solidFill>
                <a:latin typeface="宋体" panose="02010600030101010101" pitchFamily="2" charset="-122"/>
                <a:ea typeface="宋体" panose="02010600030101010101" pitchFamily="2" charset="-122"/>
              </a:rPr>
              <a:t>是职业学校学生的一门必修课程，指在基本完成教学学习和大部分基础技术课后，到专业对口的现场直接参与生产过程，综合运用本专业所学的知识和技能，完成一定的生产任务并进一步获得感性认识，掌握操作技能，学习企业管理，养成正确劳动态度的一种实践性教学形式。</a:t>
            </a:r>
            <a:endParaRPr lang="zh-CN" altLang="en-US" sz="1350" dirty="0">
              <a:solidFill>
                <a:schemeClr val="accent5">
                  <a:lumMod val="75000"/>
                </a:schemeClr>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4429125" y="1272646"/>
            <a:ext cx="3657600" cy="2822153"/>
          </a:xfrm>
          <a:prstGeom prst="rect">
            <a:avLst/>
          </a:prstGeom>
        </p:spPr>
      </p:pic>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二、了解实习三方协议</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3048000" y="1056772"/>
            <a:ext cx="3048000" cy="299085"/>
          </a:xfrm>
          <a:prstGeom prst="rect">
            <a:avLst/>
          </a:prstGeom>
          <a:noFill/>
        </p:spPr>
        <p:txBody>
          <a:bodyPr wrap="square" rtlCol="0">
            <a:spAutoFit/>
          </a:bodyPr>
          <a:lstStyle/>
          <a:p>
            <a:pPr algn="ctr"/>
            <a:r>
              <a:rPr lang="zh-CN" altLang="en-US" sz="1350" dirty="0"/>
              <a:t>（</a:t>
            </a:r>
            <a:endParaRPr lang="zh-CN" altLang="en-US" sz="1350" dirty="0"/>
          </a:p>
        </p:txBody>
      </p:sp>
      <p:sp>
        <p:nvSpPr>
          <p:cNvPr id="3" name="燕尾形 2"/>
          <p:cNvSpPr/>
          <p:nvPr>
            <p:custDataLst>
              <p:tags r:id="rId2"/>
            </p:custDataLst>
          </p:nvPr>
        </p:nvSpPr>
        <p:spPr>
          <a:xfrm flipH="1">
            <a:off x="1171094" y="3410400"/>
            <a:ext cx="2783210" cy="402907"/>
          </a:xfrm>
          <a:prstGeom prst="chevron">
            <a:avLst/>
          </a:prstGeom>
          <a:noFill/>
          <a:ln w="28575">
            <a:gradFill>
              <a:gsLst>
                <a:gs pos="70000">
                  <a:srgbClr val="58B6E5">
                    <a:alpha val="2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MiSans" panose="00000500000000000000" charset="-122"/>
              <a:sym typeface="微软雅黑" panose="020B0503020204020204" charset="-122"/>
            </a:endParaRPr>
          </a:p>
        </p:txBody>
      </p:sp>
      <p:sp>
        <p:nvSpPr>
          <p:cNvPr id="20" name="燕尾形 19"/>
          <p:cNvSpPr/>
          <p:nvPr>
            <p:custDataLst>
              <p:tags r:id="rId3"/>
            </p:custDataLst>
          </p:nvPr>
        </p:nvSpPr>
        <p:spPr>
          <a:xfrm flipH="1">
            <a:off x="908204" y="3352297"/>
            <a:ext cx="3046100" cy="504825"/>
          </a:xfrm>
          <a:prstGeom prst="chevron">
            <a:avLst/>
          </a:prstGeom>
          <a:noFill/>
          <a:ln w="28575">
            <a:gradFill>
              <a:gsLst>
                <a:gs pos="90000">
                  <a:srgbClr val="58B6E5">
                    <a:alpha val="1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MiSans" panose="00000500000000000000" charset="-122"/>
              <a:sym typeface="微软雅黑" panose="020B0503020204020204" charset="-122"/>
            </a:endParaRPr>
          </a:p>
        </p:txBody>
      </p:sp>
      <p:sp>
        <p:nvSpPr>
          <p:cNvPr id="12" name="燕尾形 11"/>
          <p:cNvSpPr/>
          <p:nvPr>
            <p:custDataLst>
              <p:tags r:id="rId4"/>
            </p:custDataLst>
          </p:nvPr>
        </p:nvSpPr>
        <p:spPr>
          <a:xfrm>
            <a:off x="5254466" y="1428724"/>
            <a:ext cx="2707958" cy="505778"/>
          </a:xfrm>
          <a:prstGeom prst="chevron">
            <a:avLst/>
          </a:prstGeom>
          <a:noFill/>
          <a:ln w="28575">
            <a:gradFill>
              <a:gsLst>
                <a:gs pos="70000">
                  <a:srgbClr val="56CA95">
                    <a:alpha val="20000"/>
                  </a:srgbClr>
                </a:gs>
                <a:gs pos="100000">
                  <a:srgbClr val="56CA9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MiSans" panose="00000500000000000000" charset="-122"/>
              <a:sym typeface="微软雅黑" panose="020B0503020204020204" charset="-122"/>
            </a:endParaRPr>
          </a:p>
        </p:txBody>
      </p:sp>
      <p:sp>
        <p:nvSpPr>
          <p:cNvPr id="25" name="椭圆 24"/>
          <p:cNvSpPr/>
          <p:nvPr>
            <p:custDataLst>
              <p:tags r:id="rId5"/>
            </p:custDataLst>
          </p:nvPr>
        </p:nvSpPr>
        <p:spPr>
          <a:xfrm>
            <a:off x="3512820" y="1500161"/>
            <a:ext cx="2212658" cy="2212658"/>
          </a:xfrm>
          <a:prstGeom prst="ellipse">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28" name="椭圆 27"/>
          <p:cNvSpPr/>
          <p:nvPr>
            <p:custDataLst>
              <p:tags r:id="rId6"/>
            </p:custDataLst>
          </p:nvPr>
        </p:nvSpPr>
        <p:spPr>
          <a:xfrm>
            <a:off x="3633788" y="1621129"/>
            <a:ext cx="1970723" cy="1970723"/>
          </a:xfrm>
          <a:prstGeom prst="ellipse">
            <a:avLst/>
          </a:prstGeom>
          <a:gradFill>
            <a:gsLst>
              <a:gs pos="100000">
                <a:srgbClr val="6096E6"/>
              </a:gs>
              <a:gs pos="0">
                <a:srgbClr val="6096E6">
                  <a:alpha val="80000"/>
                </a:srgbClr>
              </a:gs>
            </a:gsLst>
            <a:lin ang="5400000" scaled="0"/>
          </a:gradFill>
          <a:ln w="19050">
            <a:gradFill>
              <a:gsLst>
                <a:gs pos="0">
                  <a:srgbClr val="6096E6">
                    <a:lumMod val="20000"/>
                    <a:lumOff val="80000"/>
                  </a:srgbClr>
                </a:gs>
                <a:gs pos="68000">
                  <a:srgbClr val="6096E6">
                    <a:alpha val="0"/>
                  </a:srgbClr>
                </a:gs>
                <a:gs pos="37000">
                  <a:srgbClr val="6096E6">
                    <a:alpha val="0"/>
                  </a:srgbClr>
                </a:gs>
                <a:gs pos="100000">
                  <a:srgbClr val="6096E6">
                    <a:lumMod val="20000"/>
                    <a:lumOff val="8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cs typeface="MiSans" panose="00000500000000000000" charset="-122"/>
              <a:sym typeface="微软雅黑" panose="020B0503020204020204" charset="-122"/>
            </a:endParaRPr>
          </a:p>
        </p:txBody>
      </p:sp>
      <p:sp>
        <p:nvSpPr>
          <p:cNvPr id="42" name="椭圆 41"/>
          <p:cNvSpPr/>
          <p:nvPr>
            <p:custDataLst>
              <p:tags r:id="rId7"/>
            </p:custDataLst>
          </p:nvPr>
        </p:nvSpPr>
        <p:spPr>
          <a:xfrm>
            <a:off x="3815239" y="1802580"/>
            <a:ext cx="1607820" cy="1607820"/>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p>
            <a:pPr algn="ctr"/>
            <a:endParaRPr lang="zh-CN" altLang="en-US" sz="1350"/>
          </a:p>
        </p:txBody>
      </p:sp>
      <p:sp>
        <p:nvSpPr>
          <p:cNvPr id="11" name="燕尾形 10"/>
          <p:cNvSpPr/>
          <p:nvPr>
            <p:custDataLst>
              <p:tags r:id="rId8"/>
            </p:custDataLst>
          </p:nvPr>
        </p:nvSpPr>
        <p:spPr>
          <a:xfrm flipH="1">
            <a:off x="1244918" y="1428724"/>
            <a:ext cx="2709386" cy="505778"/>
          </a:xfrm>
          <a:prstGeom prst="chevron">
            <a:avLst/>
          </a:prstGeom>
          <a:noFill/>
          <a:ln w="28575">
            <a:gradFill>
              <a:gsLst>
                <a:gs pos="70000">
                  <a:srgbClr val="6096E6">
                    <a:alpha val="20000"/>
                  </a:srgbClr>
                </a:gs>
                <a:gs pos="100000">
                  <a:srgbClr val="6096E6"/>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MiSans" panose="00000500000000000000" charset="-122"/>
              <a:sym typeface="微软雅黑" panose="020B0503020204020204" charset="-122"/>
            </a:endParaRPr>
          </a:p>
        </p:txBody>
      </p:sp>
      <p:sp>
        <p:nvSpPr>
          <p:cNvPr id="53" name="文本框 52"/>
          <p:cNvSpPr txBox="1"/>
          <p:nvPr>
            <p:custDataLst>
              <p:tags r:id="rId9"/>
            </p:custDataLst>
          </p:nvPr>
        </p:nvSpPr>
        <p:spPr>
          <a:xfrm>
            <a:off x="1346200" y="1549400"/>
            <a:ext cx="2045653" cy="315119"/>
          </a:xfrm>
          <a:prstGeom prst="rect">
            <a:avLst/>
          </a:prstGeom>
          <a:noFill/>
        </p:spPr>
        <p:txBody>
          <a:bodyPr wrap="square" bIns="0" rtlCol="0"/>
          <a:lstStyle/>
          <a:p>
            <a:pPr algn="ctr"/>
            <a:r>
              <a:rPr lang="zh-CN" altLang="en-US" sz="1500" spc="300" dirty="0">
                <a:solidFill>
                  <a:srgbClr val="6096E6"/>
                </a:solidFill>
                <a:uFillTx/>
                <a:latin typeface="黑体" panose="02010609060101010101" charset="-122"/>
                <a:ea typeface="黑体" panose="02010609060101010101" charset="-122"/>
              </a:rPr>
              <a:t>1.实习生的权益</a:t>
            </a:r>
            <a:endParaRPr lang="zh-CN" altLang="en-US" sz="1500" spc="300" dirty="0">
              <a:solidFill>
                <a:srgbClr val="6096E6"/>
              </a:solidFill>
              <a:uFillTx/>
              <a:latin typeface="黑体" panose="02010609060101010101" charset="-122"/>
              <a:ea typeface="黑体" panose="02010609060101010101" charset="-122"/>
            </a:endParaRPr>
          </a:p>
        </p:txBody>
      </p:sp>
      <p:sp>
        <p:nvSpPr>
          <p:cNvPr id="46" name="文本框 45"/>
          <p:cNvSpPr txBox="1"/>
          <p:nvPr>
            <p:custDataLst>
              <p:tags r:id="rId10"/>
            </p:custDataLst>
          </p:nvPr>
        </p:nvSpPr>
        <p:spPr>
          <a:xfrm>
            <a:off x="6025118" y="1537785"/>
            <a:ext cx="1637665" cy="264795"/>
          </a:xfrm>
          <a:prstGeom prst="rect">
            <a:avLst/>
          </a:prstGeom>
          <a:noFill/>
        </p:spPr>
        <p:txBody>
          <a:bodyPr wrap="square" bIns="0" rtlCol="0"/>
          <a:lstStyle/>
          <a:p>
            <a:pPr algn="r"/>
            <a:r>
              <a:rPr lang="en-US" altLang="zh-CN" sz="1500" spc="300" dirty="0">
                <a:solidFill>
                  <a:srgbClr val="56CA95"/>
                </a:solidFill>
                <a:latin typeface="黑体" panose="02010609060101010101" charset="-122"/>
                <a:ea typeface="黑体" panose="02010609060101010101" charset="-122"/>
              </a:rPr>
              <a:t>3</a:t>
            </a:r>
            <a:r>
              <a:rPr lang="zh-CN" altLang="en-US" sz="1500" spc="300" dirty="0">
                <a:solidFill>
                  <a:srgbClr val="56CA95"/>
                </a:solidFill>
                <a:uFillTx/>
                <a:latin typeface="黑体" panose="02010609060101010101" charset="-122"/>
                <a:ea typeface="黑体" panose="02010609060101010101" charset="-122"/>
              </a:rPr>
              <a:t>.学校的权益</a:t>
            </a:r>
            <a:endParaRPr lang="zh-CN" altLang="en-US" sz="1500" spc="300" dirty="0">
              <a:solidFill>
                <a:srgbClr val="56CA95"/>
              </a:solidFill>
              <a:uFillTx/>
              <a:latin typeface="黑体" panose="02010609060101010101" charset="-122"/>
              <a:ea typeface="黑体" panose="02010609060101010101" charset="-122"/>
            </a:endParaRPr>
          </a:p>
        </p:txBody>
      </p:sp>
      <p:pic>
        <p:nvPicPr>
          <p:cNvPr id="57" name="图片 56" descr="343439383331313b343532303031393bd2b5bca8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276249" y="2263590"/>
            <a:ext cx="685800" cy="685800"/>
          </a:xfrm>
          <a:prstGeom prst="rect">
            <a:avLst/>
          </a:prstGeom>
        </p:spPr>
      </p:pic>
      <p:sp>
        <p:nvSpPr>
          <p:cNvPr id="147" name="文本框 146"/>
          <p:cNvSpPr txBox="1"/>
          <p:nvPr>
            <p:custDataLst>
              <p:tags r:id="rId14"/>
            </p:custDataLst>
          </p:nvPr>
        </p:nvSpPr>
        <p:spPr>
          <a:xfrm>
            <a:off x="857251" y="2056421"/>
            <a:ext cx="2655570" cy="1161096"/>
          </a:xfrm>
          <a:prstGeom prst="rect">
            <a:avLst/>
          </a:prstGeom>
          <a:noFill/>
        </p:spPr>
        <p:txBody>
          <a:bodyPr wrap="square" rtlCol="0">
            <a:noAutofit/>
          </a:bodyPr>
          <a:lstStyle/>
          <a:p>
            <a:pPr algn="l" fontAlgn="auto">
              <a:lnSpc>
                <a:spcPct val="130000"/>
              </a:lnSpc>
              <a:spcAft>
                <a:spcPts val="1000"/>
              </a:spcAft>
            </a:pPr>
            <a:r>
              <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rPr>
              <a:t>协议中规定了实习生的工作内容、工作时间、工作地点和实习期限等基本信息。协议中还规定了实习生的薪酬、福利待遇、保险等经济权益。</a:t>
            </a:r>
            <a:endPar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43" name="文本框 42"/>
          <p:cNvSpPr txBox="1"/>
          <p:nvPr>
            <p:custDataLst>
              <p:tags r:id="rId15"/>
            </p:custDataLst>
          </p:nvPr>
        </p:nvSpPr>
        <p:spPr>
          <a:xfrm>
            <a:off x="1259205" y="3410400"/>
            <a:ext cx="2019300" cy="327182"/>
          </a:xfrm>
          <a:prstGeom prst="rect">
            <a:avLst/>
          </a:prstGeom>
          <a:noFill/>
        </p:spPr>
        <p:txBody>
          <a:bodyPr wrap="square" bIns="0" rtlCol="0"/>
          <a:lstStyle/>
          <a:p>
            <a:pPr algn="ctr"/>
            <a:r>
              <a:rPr lang="en-US" altLang="zh-CN" sz="1500" spc="300" dirty="0">
                <a:solidFill>
                  <a:srgbClr val="58B6E5"/>
                </a:solidFill>
                <a:latin typeface="黑体" panose="02010609060101010101" charset="-122"/>
                <a:ea typeface="黑体" panose="02010609060101010101" charset="-122"/>
              </a:rPr>
              <a:t>2</a:t>
            </a:r>
            <a:r>
              <a:rPr lang="zh-CN" altLang="en-US" sz="1500" spc="300" dirty="0">
                <a:solidFill>
                  <a:srgbClr val="58B6E5"/>
                </a:solidFill>
                <a:uFillTx/>
                <a:latin typeface="黑体" panose="02010609060101010101" charset="-122"/>
                <a:ea typeface="黑体" panose="02010609060101010101" charset="-122"/>
              </a:rPr>
              <a:t>.企业的权益</a:t>
            </a:r>
            <a:endParaRPr lang="zh-CN" altLang="en-US" sz="1500" spc="300" dirty="0">
              <a:solidFill>
                <a:srgbClr val="58B6E5"/>
              </a:solidFill>
              <a:uFillTx/>
              <a:latin typeface="黑体" panose="02010609060101010101" charset="-122"/>
              <a:ea typeface="黑体" panose="02010609060101010101" charset="-122"/>
            </a:endParaRPr>
          </a:p>
        </p:txBody>
      </p:sp>
      <p:sp>
        <p:nvSpPr>
          <p:cNvPr id="68" name="文本框 67"/>
          <p:cNvSpPr txBox="1"/>
          <p:nvPr>
            <p:custDataLst>
              <p:tags r:id="rId16"/>
            </p:custDataLst>
          </p:nvPr>
        </p:nvSpPr>
        <p:spPr>
          <a:xfrm>
            <a:off x="768665" y="3867679"/>
            <a:ext cx="4763931" cy="1085402"/>
          </a:xfrm>
          <a:prstGeom prst="rect">
            <a:avLst/>
          </a:prstGeom>
          <a:noFill/>
        </p:spPr>
        <p:txBody>
          <a:bodyPr wrap="square" rtlCol="0">
            <a:noAutofit/>
          </a:bodyPr>
          <a:lstStyle/>
          <a:p>
            <a:pPr algn="l" fontAlgn="auto">
              <a:lnSpc>
                <a:spcPct val="130000"/>
              </a:lnSpc>
              <a:spcAft>
                <a:spcPts val="1000"/>
              </a:spcAft>
            </a:pPr>
            <a:r>
              <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rPr>
              <a:t>协议中规定了企业应提供实习生的实习岗位、实习内容和实习期限等基本信息。对实习生监督和管理并对实习生工作情况进行评估和反馈。</a:t>
            </a:r>
            <a:endPar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47" name="文本框 46"/>
          <p:cNvSpPr txBox="1"/>
          <p:nvPr>
            <p:custDataLst>
              <p:tags r:id="rId17"/>
            </p:custDataLst>
          </p:nvPr>
        </p:nvSpPr>
        <p:spPr>
          <a:xfrm>
            <a:off x="5751830" y="3220720"/>
            <a:ext cx="2115820" cy="264795"/>
          </a:xfrm>
          <a:prstGeom prst="rect">
            <a:avLst/>
          </a:prstGeom>
          <a:noFill/>
        </p:spPr>
        <p:txBody>
          <a:bodyPr wrap="square" bIns="0" rtlCol="0"/>
          <a:lstStyle/>
          <a:p>
            <a:pPr algn="r"/>
            <a:endParaRPr lang="zh-CN" altLang="en-US" sz="1500" spc="300" dirty="0">
              <a:solidFill>
                <a:srgbClr val="FFBA55"/>
              </a:solidFill>
              <a:uFillTx/>
              <a:latin typeface="思源黑体 CN Bold" panose="020B0800000000000000" charset="-122"/>
              <a:ea typeface="思源黑体 CN Bold" panose="020B0800000000000000" charset="-122"/>
            </a:endParaRPr>
          </a:p>
        </p:txBody>
      </p:sp>
      <p:sp>
        <p:nvSpPr>
          <p:cNvPr id="72" name="文本框 71"/>
          <p:cNvSpPr txBox="1"/>
          <p:nvPr>
            <p:custDataLst>
              <p:tags r:id="rId18"/>
            </p:custDataLst>
          </p:nvPr>
        </p:nvSpPr>
        <p:spPr>
          <a:xfrm>
            <a:off x="5532596" y="3712977"/>
            <a:ext cx="2475071" cy="664369"/>
          </a:xfrm>
          <a:prstGeom prst="rect">
            <a:avLst/>
          </a:prstGeom>
          <a:noFill/>
        </p:spPr>
        <p:txBody>
          <a:bodyPr wrap="square" rtlCol="0">
            <a:noAutofit/>
          </a:bodyPr>
          <a:lstStyle/>
          <a:p>
            <a:pPr algn="l" fontAlgn="auto">
              <a:lnSpc>
                <a:spcPct val="130000"/>
              </a:lnSpc>
              <a:spcAft>
                <a:spcPts val="1000"/>
              </a:spcAft>
            </a:pPr>
            <a:endParaRPr lang="zh-CN" altLang="en-US" sz="1200" spc="150" dirty="0">
              <a:solidFill>
                <a:srgbClr val="000000">
                  <a:lumMod val="75000"/>
                  <a:lumOff val="25000"/>
                </a:srgbClr>
              </a:solidFill>
              <a:uFillTx/>
              <a:latin typeface="思源黑体 CN Light" panose="020B0300000000000000" charset="-122"/>
              <a:ea typeface="思源黑体 CN Light" panose="020B0300000000000000" charset="-122"/>
              <a:sym typeface="微软雅黑" panose="020B0503020204020204" charset="-122"/>
            </a:endParaRPr>
          </a:p>
        </p:txBody>
      </p:sp>
      <p:sp>
        <p:nvSpPr>
          <p:cNvPr id="73" name="文本框 72"/>
          <p:cNvSpPr txBox="1"/>
          <p:nvPr>
            <p:custDataLst>
              <p:tags r:id="rId19"/>
            </p:custDataLst>
          </p:nvPr>
        </p:nvSpPr>
        <p:spPr>
          <a:xfrm>
            <a:off x="5745004" y="2056422"/>
            <a:ext cx="2475071" cy="2386992"/>
          </a:xfrm>
          <a:prstGeom prst="rect">
            <a:avLst/>
          </a:prstGeom>
          <a:noFill/>
        </p:spPr>
        <p:txBody>
          <a:bodyPr wrap="square" rtlCol="0">
            <a:noAutofit/>
          </a:bodyPr>
          <a:lstStyle/>
          <a:p>
            <a:pPr algn="l" fontAlgn="auto">
              <a:lnSpc>
                <a:spcPct val="130000"/>
              </a:lnSpc>
              <a:spcAft>
                <a:spcPts val="1000"/>
              </a:spcAft>
            </a:pPr>
            <a:r>
              <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rPr>
              <a:t>协议中规定了学校应负责安排实习生的实习计划和实习期限等基本信息。</a:t>
            </a:r>
            <a:endPar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endParaRPr>
          </a:p>
          <a:p>
            <a:pPr algn="l" fontAlgn="auto">
              <a:lnSpc>
                <a:spcPct val="130000"/>
              </a:lnSpc>
              <a:spcAft>
                <a:spcPts val="1000"/>
              </a:spcAft>
            </a:pPr>
            <a:r>
              <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rPr>
              <a:t>学校应配合企业和实习生做好实习期间的相关工作，并对实习生的实习情况进行监督和管理。强调了学校应负责保护实习生的合法权益，并为实习生提供必要的支持和帮助。</a:t>
            </a:r>
            <a:endParaRPr lang="zh-CN" altLang="en-US" sz="1200" spc="150" dirty="0">
              <a:solidFill>
                <a:srgbClr val="000000">
                  <a:lumMod val="75000"/>
                  <a:lumOff val="25000"/>
                </a:srgbClr>
              </a:solidFill>
              <a:uFillTx/>
              <a:latin typeface="宋体" panose="02010600030101010101" pitchFamily="2" charset="-122"/>
              <a:ea typeface="宋体" panose="02010600030101010101" pitchFamily="2" charset="-122"/>
              <a:sym typeface="微软雅黑" panose="020B0503020204020204" charset="-122"/>
            </a:endParaRPr>
          </a:p>
        </p:txBody>
      </p:sp>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49738" y="638714"/>
            <a:ext cx="3649504" cy="321945"/>
            <a:chOff x="3666317" y="851019"/>
            <a:chExt cx="4866005" cy="429260"/>
          </a:xfrm>
        </p:grpSpPr>
        <p:sp>
          <p:nvSpPr>
            <p:cNvPr id="6" name="文本框 5"/>
            <p:cNvSpPr txBox="1"/>
            <p:nvPr/>
          </p:nvSpPr>
          <p:spPr>
            <a:xfrm>
              <a:off x="3666317" y="851019"/>
              <a:ext cx="4866005" cy="429260"/>
            </a:xfrm>
            <a:prstGeom prst="rect">
              <a:avLst/>
            </a:prstGeom>
            <a:noFill/>
          </p:spPr>
          <p:txBody>
            <a:bodyPr wrap="square" rtlCol="0">
              <a:spAutoFit/>
            </a:bodyPr>
            <a:lstStyle/>
            <a:p>
              <a:pPr algn="ctr"/>
              <a:r>
                <a:rPr lang="zh-CN" altLang="en-US" sz="1500" dirty="0">
                  <a:latin typeface="汉仪汉黑W" panose="00020600040101010101" charset="-122"/>
                  <a:ea typeface="汉仪汉黑W" panose="00020600040101010101" charset="-122"/>
                  <a:cs typeface="汉仪汉黑W" panose="00020600040101010101" charset="-122"/>
                </a:rPr>
                <a:t>三、实习安全提醒</a:t>
              </a:r>
              <a:endParaRPr lang="zh-CN" altLang="en-US" sz="1500"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7" name="组合 16"/>
          <p:cNvGrpSpPr/>
          <p:nvPr/>
        </p:nvGrpSpPr>
        <p:grpSpPr>
          <a:xfrm>
            <a:off x="3237228" y="1577837"/>
            <a:ext cx="2363980" cy="2367344"/>
            <a:chOff x="4924899" y="2337209"/>
            <a:chExt cx="3072987" cy="3156459"/>
          </a:xfrm>
        </p:grpSpPr>
        <p:grpSp>
          <p:nvGrpSpPr>
            <p:cNvPr id="15" name="组合 14"/>
            <p:cNvGrpSpPr/>
            <p:nvPr/>
          </p:nvGrpSpPr>
          <p:grpSpPr>
            <a:xfrm rot="20993607">
              <a:off x="5464650" y="2337209"/>
              <a:ext cx="1626382" cy="1624694"/>
              <a:chOff x="5065364" y="2175162"/>
              <a:chExt cx="1626382" cy="1624694"/>
            </a:xfrm>
          </p:grpSpPr>
          <p:sp>
            <p:nvSpPr>
              <p:cNvPr id="124" name="任意多边形: 形状 123"/>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3" name="任意多边形: 形状 122"/>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21" name="任意多边形: 形状 120"/>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17" name="任意多边形: 形状 116"/>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2" name="组合 131"/>
            <p:cNvGrpSpPr/>
            <p:nvPr/>
          </p:nvGrpSpPr>
          <p:grpSpPr>
            <a:xfrm rot="15737638">
              <a:off x="4924055" y="3230320"/>
              <a:ext cx="1626382" cy="1624694"/>
              <a:chOff x="5065364" y="2175162"/>
              <a:chExt cx="1626382" cy="1624694"/>
            </a:xfrm>
          </p:grpSpPr>
          <p:sp>
            <p:nvSpPr>
              <p:cNvPr id="133" name="任意多边形: 形状 13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4" name="任意多边形: 形状 13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5" name="任意多边形: 形状 13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6" name="任意多边形: 形状 13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37" name="组合 136"/>
            <p:cNvGrpSpPr/>
            <p:nvPr/>
          </p:nvGrpSpPr>
          <p:grpSpPr>
            <a:xfrm rot="10122190">
              <a:off x="5807708" y="3868974"/>
              <a:ext cx="1626382" cy="1624694"/>
              <a:chOff x="5065364" y="2175162"/>
              <a:chExt cx="1626382" cy="1624694"/>
            </a:xfrm>
          </p:grpSpPr>
          <p:sp>
            <p:nvSpPr>
              <p:cNvPr id="138" name="任意多边形: 形状 137"/>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39" name="任意多边形: 形状 138"/>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0" name="任意多边形: 形状 139"/>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1" name="任意多边形: 形状 140"/>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nvGrpSpPr>
            <p:cNvPr id="142" name="组合 141"/>
            <p:cNvGrpSpPr/>
            <p:nvPr/>
          </p:nvGrpSpPr>
          <p:grpSpPr>
            <a:xfrm rot="4851272">
              <a:off x="6372348" y="2955866"/>
              <a:ext cx="1626382" cy="1624694"/>
              <a:chOff x="5065364" y="2175162"/>
              <a:chExt cx="1626382" cy="1624694"/>
            </a:xfrm>
          </p:grpSpPr>
          <p:sp>
            <p:nvSpPr>
              <p:cNvPr id="143" name="任意多边形: 形状 142"/>
              <p:cNvSpPr/>
              <p:nvPr/>
            </p:nvSpPr>
            <p:spPr>
              <a:xfrm>
                <a:off x="5065364" y="2175162"/>
                <a:ext cx="1626382" cy="1624694"/>
              </a:xfrm>
              <a:custGeom>
                <a:avLst/>
                <a:gdLst>
                  <a:gd name="connsiteX0" fmla="*/ 812427 w 1626382"/>
                  <a:gd name="connsiteY0" fmla="*/ 0 h 1624694"/>
                  <a:gd name="connsiteX1" fmla="*/ 1626382 w 1626382"/>
                  <a:gd name="connsiteY1" fmla="*/ 813955 h 1624694"/>
                  <a:gd name="connsiteX2" fmla="*/ 895649 w 1626382"/>
                  <a:gd name="connsiteY2" fmla="*/ 1623708 h 1624694"/>
                  <a:gd name="connsiteX3" fmla="*/ 876132 w 1626382"/>
                  <a:gd name="connsiteY3" fmla="*/ 1624694 h 1624694"/>
                  <a:gd name="connsiteX4" fmla="*/ 877660 w 1626382"/>
                  <a:gd name="connsiteY4" fmla="*/ 1594429 h 1624694"/>
                  <a:gd name="connsiteX5" fmla="*/ 875804 w 1626382"/>
                  <a:gd name="connsiteY5" fmla="*/ 1557659 h 1624694"/>
                  <a:gd name="connsiteX6" fmla="*/ 810696 w 1626382"/>
                  <a:gd name="connsiteY6" fmla="*/ 1560947 h 1624694"/>
                  <a:gd name="connsiteX7" fmla="*/ 282494 w 1626382"/>
                  <a:gd name="connsiteY7" fmla="*/ 1342158 h 1624694"/>
                  <a:gd name="connsiteX8" fmla="*/ 810696 w 1626382"/>
                  <a:gd name="connsiteY8" fmla="*/ 1560946 h 1624694"/>
                  <a:gd name="connsiteX9" fmla="*/ 875804 w 1626382"/>
                  <a:gd name="connsiteY9" fmla="*/ 1557658 h 1624694"/>
                  <a:gd name="connsiteX10" fmla="*/ 873458 w 1626382"/>
                  <a:gd name="connsiteY10" fmla="*/ 1511206 h 1624694"/>
                  <a:gd name="connsiteX11" fmla="*/ 146927 w 1626382"/>
                  <a:gd name="connsiteY11" fmla="*/ 784675 h 1624694"/>
                  <a:gd name="connsiteX12" fmla="*/ 65392 w 1626382"/>
                  <a:gd name="connsiteY12" fmla="*/ 780558 h 1624694"/>
                  <a:gd name="connsiteX13" fmla="*/ 65392 w 1626382"/>
                  <a:gd name="connsiteY13" fmla="*/ 780559 h 1624694"/>
                  <a:gd name="connsiteX14" fmla="*/ 63705 w 1626382"/>
                  <a:gd name="connsiteY14" fmla="*/ 780474 h 1624694"/>
                  <a:gd name="connsiteX15" fmla="*/ 0 w 1626382"/>
                  <a:gd name="connsiteY15" fmla="*/ 783691 h 1624694"/>
                  <a:gd name="connsiteX16" fmla="*/ 2674 w 1626382"/>
                  <a:gd name="connsiteY16" fmla="*/ 730733 h 1624694"/>
                  <a:gd name="connsiteX17" fmla="*/ 812427 w 1626382"/>
                  <a:gd name="connsiteY17" fmla="*/ 0 h 162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26382" h="1624694">
                    <a:moveTo>
                      <a:pt x="812427" y="0"/>
                    </a:moveTo>
                    <a:cubicBezTo>
                      <a:pt x="1261962" y="0"/>
                      <a:pt x="1626382" y="364420"/>
                      <a:pt x="1626382" y="813955"/>
                    </a:cubicBezTo>
                    <a:cubicBezTo>
                      <a:pt x="1626382" y="1235394"/>
                      <a:pt x="1306091" y="1582025"/>
                      <a:pt x="895649" y="1623708"/>
                    </a:cubicBezTo>
                    <a:lnTo>
                      <a:pt x="876132" y="1624694"/>
                    </a:lnTo>
                    <a:lnTo>
                      <a:pt x="877660" y="1594429"/>
                    </a:lnTo>
                    <a:lnTo>
                      <a:pt x="875804" y="1557659"/>
                    </a:lnTo>
                    <a:lnTo>
                      <a:pt x="810696" y="1560947"/>
                    </a:lnTo>
                    <a:cubicBezTo>
                      <a:pt x="604420" y="1560947"/>
                      <a:pt x="417672" y="1477337"/>
                      <a:pt x="282494" y="1342158"/>
                    </a:cubicBezTo>
                    <a:cubicBezTo>
                      <a:pt x="417672" y="1477336"/>
                      <a:pt x="604420" y="1560946"/>
                      <a:pt x="810696" y="1560946"/>
                    </a:cubicBezTo>
                    <a:lnTo>
                      <a:pt x="875804" y="1557658"/>
                    </a:lnTo>
                    <a:lnTo>
                      <a:pt x="873458" y="1511206"/>
                    </a:lnTo>
                    <a:cubicBezTo>
                      <a:pt x="834554" y="1128127"/>
                      <a:pt x="530006" y="823579"/>
                      <a:pt x="146927" y="784675"/>
                    </a:cubicBezTo>
                    <a:lnTo>
                      <a:pt x="65392" y="780558"/>
                    </a:lnTo>
                    <a:lnTo>
                      <a:pt x="65392" y="780559"/>
                    </a:lnTo>
                    <a:lnTo>
                      <a:pt x="63705" y="780474"/>
                    </a:lnTo>
                    <a:lnTo>
                      <a:pt x="0" y="783691"/>
                    </a:lnTo>
                    <a:lnTo>
                      <a:pt x="2674" y="730733"/>
                    </a:lnTo>
                    <a:cubicBezTo>
                      <a:pt x="44357" y="320291"/>
                      <a:pt x="390988" y="0"/>
                      <a:pt x="812427" y="0"/>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4" name="任意多边形: 形状 143"/>
              <p:cNvSpPr/>
              <p:nvPr/>
            </p:nvSpPr>
            <p:spPr>
              <a:xfrm>
                <a:off x="5129070" y="2955722"/>
                <a:ext cx="1687" cy="33397"/>
              </a:xfrm>
              <a:custGeom>
                <a:avLst/>
                <a:gdLst>
                  <a:gd name="connsiteX0" fmla="*/ 1687 w 1687"/>
                  <a:gd name="connsiteY0" fmla="*/ 0 h 33397"/>
                  <a:gd name="connsiteX1" fmla="*/ 1687 w 1687"/>
                  <a:gd name="connsiteY1" fmla="*/ 0 h 33397"/>
                  <a:gd name="connsiteX2" fmla="*/ 0 w 1687"/>
                  <a:gd name="connsiteY2" fmla="*/ 33397 h 33397"/>
                  <a:gd name="connsiteX3" fmla="*/ 0 w 1687"/>
                  <a:gd name="connsiteY3" fmla="*/ 33396 h 33397"/>
                  <a:gd name="connsiteX4" fmla="*/ 1687 w 1687"/>
                  <a:gd name="connsiteY4" fmla="*/ 0 h 33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 h="33397">
                    <a:moveTo>
                      <a:pt x="1687" y="0"/>
                    </a:moveTo>
                    <a:lnTo>
                      <a:pt x="1687" y="0"/>
                    </a:lnTo>
                    <a:lnTo>
                      <a:pt x="0" y="33397"/>
                    </a:lnTo>
                    <a:lnTo>
                      <a:pt x="0" y="33396"/>
                    </a:lnTo>
                    <a:lnTo>
                      <a:pt x="1687"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5" name="任意多边形: 形状 144"/>
              <p:cNvSpPr/>
              <p:nvPr/>
            </p:nvSpPr>
            <p:spPr>
              <a:xfrm>
                <a:off x="5129070" y="2989118"/>
                <a:ext cx="218789" cy="528202"/>
              </a:xfrm>
              <a:custGeom>
                <a:avLst/>
                <a:gdLst>
                  <a:gd name="connsiteX0" fmla="*/ 0 w 218789"/>
                  <a:gd name="connsiteY0" fmla="*/ 0 h 528202"/>
                  <a:gd name="connsiteX1" fmla="*/ 3857 w 218789"/>
                  <a:gd name="connsiteY1" fmla="*/ 76375 h 528202"/>
                  <a:gd name="connsiteX2" fmla="*/ 218789 w 218789"/>
                  <a:gd name="connsiteY2" fmla="*/ 528202 h 528202"/>
                  <a:gd name="connsiteX3" fmla="*/ 0 w 218789"/>
                  <a:gd name="connsiteY3" fmla="*/ 0 h 528202"/>
                  <a:gd name="connsiteX4" fmla="*/ 0 w 218789"/>
                  <a:gd name="connsiteY4" fmla="*/ 0 h 528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89" h="528202">
                    <a:moveTo>
                      <a:pt x="0" y="0"/>
                    </a:moveTo>
                    <a:lnTo>
                      <a:pt x="3857" y="76375"/>
                    </a:lnTo>
                    <a:cubicBezTo>
                      <a:pt x="21708" y="252156"/>
                      <a:pt x="100507" y="409920"/>
                      <a:pt x="218789" y="528202"/>
                    </a:cubicBezTo>
                    <a:cubicBezTo>
                      <a:pt x="83610" y="393024"/>
                      <a:pt x="0" y="206276"/>
                      <a:pt x="0" y="0"/>
                    </a:cubicBezTo>
                    <a:lnTo>
                      <a:pt x="0" y="0"/>
                    </a:ln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46" name="任意多边形: 形状 145"/>
              <p:cNvSpPr/>
              <p:nvPr/>
            </p:nvSpPr>
            <p:spPr>
              <a:xfrm>
                <a:off x="5129070" y="2242127"/>
                <a:ext cx="1492295" cy="1490694"/>
              </a:xfrm>
              <a:custGeom>
                <a:avLst/>
                <a:gdLst>
                  <a:gd name="connsiteX0" fmla="*/ 745304 w 1492295"/>
                  <a:gd name="connsiteY0" fmla="*/ 0 h 1490694"/>
                  <a:gd name="connsiteX1" fmla="*/ 1492295 w 1492295"/>
                  <a:gd name="connsiteY1" fmla="*/ 746991 h 1490694"/>
                  <a:gd name="connsiteX2" fmla="*/ 821680 w 1492295"/>
                  <a:gd name="connsiteY2" fmla="*/ 1490125 h 1490694"/>
                  <a:gd name="connsiteX3" fmla="*/ 810412 w 1492295"/>
                  <a:gd name="connsiteY3" fmla="*/ 1490694 h 1490694"/>
                  <a:gd name="connsiteX4" fmla="*/ 808066 w 1492295"/>
                  <a:gd name="connsiteY4" fmla="*/ 1444242 h 1490694"/>
                  <a:gd name="connsiteX5" fmla="*/ 81535 w 1492295"/>
                  <a:gd name="connsiteY5" fmla="*/ 717711 h 1490694"/>
                  <a:gd name="connsiteX6" fmla="*/ 0 w 1492295"/>
                  <a:gd name="connsiteY6" fmla="*/ 713594 h 1490694"/>
                  <a:gd name="connsiteX7" fmla="*/ 2170 w 1492295"/>
                  <a:gd name="connsiteY7" fmla="*/ 670615 h 1490694"/>
                  <a:gd name="connsiteX8" fmla="*/ 745304 w 1492295"/>
                  <a:gd name="connsiteY8" fmla="*/ 0 h 149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2295" h="1490694">
                    <a:moveTo>
                      <a:pt x="745304" y="0"/>
                    </a:moveTo>
                    <a:cubicBezTo>
                      <a:pt x="1157856" y="0"/>
                      <a:pt x="1492295" y="334439"/>
                      <a:pt x="1492295" y="746991"/>
                    </a:cubicBezTo>
                    <a:cubicBezTo>
                      <a:pt x="1492295" y="1133759"/>
                      <a:pt x="1198355" y="1451872"/>
                      <a:pt x="821680" y="1490125"/>
                    </a:cubicBezTo>
                    <a:lnTo>
                      <a:pt x="810412" y="1490694"/>
                    </a:lnTo>
                    <a:lnTo>
                      <a:pt x="808066" y="1444242"/>
                    </a:lnTo>
                    <a:cubicBezTo>
                      <a:pt x="769162" y="1061163"/>
                      <a:pt x="464614" y="756615"/>
                      <a:pt x="81535" y="717711"/>
                    </a:cubicBezTo>
                    <a:lnTo>
                      <a:pt x="0" y="713594"/>
                    </a:lnTo>
                    <a:lnTo>
                      <a:pt x="2170" y="670615"/>
                    </a:lnTo>
                    <a:cubicBezTo>
                      <a:pt x="40423" y="293941"/>
                      <a:pt x="358537" y="0"/>
                      <a:pt x="745304"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grpSp>
      </p:grpSp>
      <p:pic>
        <p:nvPicPr>
          <p:cNvPr id="21" name="图形 2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50526" y="2673055"/>
            <a:ext cx="322964" cy="322964"/>
          </a:xfrm>
          <a:prstGeom prst="rect">
            <a:avLst/>
          </a:prstGeom>
        </p:spPr>
      </p:pic>
      <p:pic>
        <p:nvPicPr>
          <p:cNvPr id="28" name="图形 2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50893" y="3321903"/>
            <a:ext cx="278469" cy="278469"/>
          </a:xfrm>
          <a:prstGeom prst="rect">
            <a:avLst/>
          </a:prstGeom>
        </p:spPr>
      </p:pic>
      <p:pic>
        <p:nvPicPr>
          <p:cNvPr id="30" name="图形 2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779154" y="2540743"/>
            <a:ext cx="286532" cy="286532"/>
          </a:xfrm>
          <a:prstGeom prst="rect">
            <a:avLst/>
          </a:prstGeom>
        </p:spPr>
      </p:pic>
      <p:pic>
        <p:nvPicPr>
          <p:cNvPr id="32" name="图形 3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19170" y="1879505"/>
            <a:ext cx="300257" cy="300257"/>
          </a:xfrm>
          <a:prstGeom prst="rect">
            <a:avLst/>
          </a:prstGeom>
        </p:spPr>
      </p:pic>
      <p:grpSp>
        <p:nvGrpSpPr>
          <p:cNvPr id="33" name="组合 32"/>
          <p:cNvGrpSpPr/>
          <p:nvPr/>
        </p:nvGrpSpPr>
        <p:grpSpPr>
          <a:xfrm>
            <a:off x="644941" y="1733568"/>
            <a:ext cx="2552807" cy="1109714"/>
            <a:chOff x="859921" y="2310824"/>
            <a:chExt cx="3403742" cy="1479619"/>
          </a:xfrm>
        </p:grpSpPr>
        <p:sp>
          <p:nvSpPr>
            <p:cNvPr id="147" name="文本框 146"/>
            <p:cNvSpPr txBox="1"/>
            <p:nvPr/>
          </p:nvSpPr>
          <p:spPr>
            <a:xfrm>
              <a:off x="1030736" y="2310824"/>
              <a:ext cx="2635250" cy="429260"/>
            </a:xfrm>
            <a:prstGeom prst="rect">
              <a:avLst/>
            </a:prstGeom>
            <a:noFill/>
          </p:spPr>
          <p:txBody>
            <a:bodyPr wrap="square" rtlCol="0">
              <a:spAutoFit/>
            </a:bodyPr>
            <a:lstStyle/>
            <a:p>
              <a:pPr algn="l"/>
              <a:r>
                <a:rPr lang="zh-CN" altLang="en-US" sz="1500" dirty="0">
                  <a:latin typeface="汉仪中宋简" panose="02010600000101010101" charset="-128"/>
                  <a:ea typeface="汉仪中宋简" panose="02010600000101010101" charset="-128"/>
                  <a:cs typeface="汉仪中宋简" panose="02010600000101010101" charset="-128"/>
                </a:rPr>
                <a:t>（一）工作安全提醒</a:t>
              </a:r>
              <a:endParaRPr lang="zh-CN" altLang="en-US" sz="1500" dirty="0">
                <a:latin typeface="汉仪中宋简" panose="02010600000101010101" charset="-128"/>
                <a:ea typeface="汉仪中宋简" panose="02010600000101010101" charset="-128"/>
                <a:cs typeface="汉仪中宋简" panose="02010600000101010101" charset="-128"/>
              </a:endParaRPr>
            </a:p>
          </p:txBody>
        </p:sp>
        <p:sp>
          <p:nvSpPr>
            <p:cNvPr id="148" name="文本框 147"/>
            <p:cNvSpPr txBox="1"/>
            <p:nvPr/>
          </p:nvSpPr>
          <p:spPr>
            <a:xfrm>
              <a:off x="859921" y="2682447"/>
              <a:ext cx="3403742" cy="1107996"/>
            </a:xfrm>
            <a:prstGeom prst="rect">
              <a:avLst/>
            </a:prstGeom>
            <a:noFill/>
          </p:spPr>
          <p:txBody>
            <a:bodyPr wrap="square">
              <a:spAutoFit/>
            </a:bodyPr>
            <a:lstStyle/>
            <a:p>
              <a:pPr algn="l"/>
              <a:r>
                <a:rPr lang="zh-CN" altLang="en-US" sz="1200" dirty="0">
                  <a:effectLst/>
                  <a:latin typeface="宋体" panose="02010600030101010101" pitchFamily="2" charset="-122"/>
                  <a:ea typeface="宋体" panose="02010600030101010101" pitchFamily="2" charset="-122"/>
                  <a:cs typeface="汉仪中宋简" panose="02010600000101010101" charset="-128"/>
                </a:rPr>
                <a:t>自觉遵守实习单位的各项规章制度，严格遵守实习单位劳动纪律，</a:t>
              </a:r>
              <a:endParaRPr lang="zh-CN" altLang="en-US" sz="1200" dirty="0">
                <a:effectLst/>
                <a:latin typeface="宋体" panose="02010600030101010101" pitchFamily="2" charset="-122"/>
                <a:ea typeface="宋体" panose="02010600030101010101" pitchFamily="2" charset="-122"/>
                <a:cs typeface="汉仪中宋简" panose="02010600000101010101" charset="-128"/>
              </a:endParaRPr>
            </a:p>
            <a:p>
              <a:pPr algn="l"/>
              <a:r>
                <a:rPr lang="zh-CN" altLang="en-US" sz="1200" dirty="0">
                  <a:effectLst/>
                  <a:latin typeface="宋体" panose="02010600030101010101" pitchFamily="2" charset="-122"/>
                  <a:ea typeface="宋体" panose="02010600030101010101" pitchFamily="2" charset="-122"/>
                  <a:cs typeface="汉仪中宋简" panose="02010600000101010101" charset="-128"/>
                </a:rPr>
                <a:t>特殊情况需请假时应征得实习单位的批准。</a:t>
              </a:r>
              <a:endParaRPr lang="en-US" altLang="zh-CN" sz="1200" dirty="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49" name="组合 148"/>
          <p:cNvGrpSpPr/>
          <p:nvPr/>
        </p:nvGrpSpPr>
        <p:grpSpPr>
          <a:xfrm>
            <a:off x="644941" y="3021190"/>
            <a:ext cx="2552807" cy="552541"/>
            <a:chOff x="859921" y="2315058"/>
            <a:chExt cx="3403742" cy="736721"/>
          </a:xfrm>
        </p:grpSpPr>
        <p:sp>
          <p:nvSpPr>
            <p:cNvPr id="150" name="文本框 149"/>
            <p:cNvSpPr txBox="1"/>
            <p:nvPr/>
          </p:nvSpPr>
          <p:spPr>
            <a:xfrm>
              <a:off x="1030101" y="2315058"/>
              <a:ext cx="2646930" cy="430886"/>
            </a:xfrm>
            <a:prstGeom prst="rect">
              <a:avLst/>
            </a:prstGeom>
            <a:noFill/>
          </p:spPr>
          <p:txBody>
            <a:bodyPr wrap="square" rtlCol="0">
              <a:spAutoFit/>
            </a:bodyPr>
            <a:lstStyle/>
            <a:p>
              <a:pPr algn="l"/>
              <a:r>
                <a:rPr lang="zh-CN" altLang="en-US" sz="1500" dirty="0">
                  <a:latin typeface="汉仪中宋简" panose="02010600000101010101" charset="-128"/>
                  <a:ea typeface="汉仪中宋简" panose="02010600000101010101" charset="-128"/>
                  <a:cs typeface="汉仪中宋简" panose="02010600000101010101" charset="-128"/>
                </a:rPr>
                <a:t>（三）住宿安全提醒</a:t>
              </a:r>
              <a:endParaRPr lang="zh-CN" altLang="en-US" sz="1500" dirty="0">
                <a:latin typeface="汉仪中宋简" panose="02010600000101010101" charset="-128"/>
                <a:ea typeface="汉仪中宋简" panose="02010600000101010101" charset="-128"/>
                <a:cs typeface="汉仪中宋简" panose="02010600000101010101" charset="-128"/>
              </a:endParaRPr>
            </a:p>
          </p:txBody>
        </p:sp>
        <p:sp>
          <p:nvSpPr>
            <p:cNvPr id="151" name="文本框 150"/>
            <p:cNvSpPr txBox="1"/>
            <p:nvPr/>
          </p:nvSpPr>
          <p:spPr>
            <a:xfrm>
              <a:off x="859921" y="2682447"/>
              <a:ext cx="3403742" cy="369332"/>
            </a:xfrm>
            <a:prstGeom prst="rect">
              <a:avLst/>
            </a:prstGeom>
            <a:noFill/>
          </p:spPr>
          <p:txBody>
            <a:bodyPr wrap="square">
              <a:spAutoFit/>
            </a:bodyPr>
            <a:lstStyle/>
            <a:p>
              <a:pPr algn="l"/>
              <a:endParaRPr lang="en-US" altLang="zh-CN" sz="1200" dirty="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2" name="组合 151"/>
          <p:cNvGrpSpPr/>
          <p:nvPr/>
        </p:nvGrpSpPr>
        <p:grpSpPr>
          <a:xfrm>
            <a:off x="5480304" y="2861376"/>
            <a:ext cx="3206496" cy="738996"/>
            <a:chOff x="421113" y="2337776"/>
            <a:chExt cx="4324701" cy="545985"/>
          </a:xfrm>
        </p:grpSpPr>
        <p:sp>
          <p:nvSpPr>
            <p:cNvPr id="153" name="文本框 152"/>
            <p:cNvSpPr txBox="1"/>
            <p:nvPr/>
          </p:nvSpPr>
          <p:spPr>
            <a:xfrm>
              <a:off x="421113" y="2337776"/>
              <a:ext cx="4137324" cy="357288"/>
            </a:xfrm>
            <a:prstGeom prst="rect">
              <a:avLst/>
            </a:prstGeom>
            <a:noFill/>
          </p:spPr>
          <p:txBody>
            <a:bodyPr wrap="square" rtlCol="0">
              <a:spAutoFit/>
            </a:bodyPr>
            <a:lstStyle/>
            <a:p>
              <a:r>
                <a:rPr lang="zh-CN" altLang="en-US" sz="1500" dirty="0">
                  <a:latin typeface="汉仪中宋简" panose="02010600000101010101" charset="-128"/>
                  <a:ea typeface="汉仪中宋简" panose="02010600000101010101" charset="-128"/>
                  <a:cs typeface="汉仪中宋简" panose="02010600000101010101" charset="-128"/>
                </a:rPr>
                <a:t>（四）人身财产及交友安全提醒</a:t>
              </a:r>
              <a:endParaRPr lang="zh-CN" altLang="en-US" sz="1500" dirty="0">
                <a:latin typeface="汉仪中宋简" panose="02010600000101010101" charset="-128"/>
                <a:ea typeface="汉仪中宋简" panose="02010600000101010101" charset="-128"/>
                <a:cs typeface="汉仪中宋简" panose="02010600000101010101" charset="-128"/>
              </a:endParaRPr>
            </a:p>
          </p:txBody>
        </p:sp>
        <p:sp>
          <p:nvSpPr>
            <p:cNvPr id="154" name="文本框 153"/>
            <p:cNvSpPr txBox="1"/>
            <p:nvPr/>
          </p:nvSpPr>
          <p:spPr>
            <a:xfrm>
              <a:off x="608490" y="2661418"/>
              <a:ext cx="4137324" cy="222343"/>
            </a:xfrm>
            <a:prstGeom prst="rect">
              <a:avLst/>
            </a:prstGeom>
            <a:noFill/>
          </p:spPr>
          <p:txBody>
            <a:bodyPr wrap="square">
              <a:spAutoFit/>
            </a:bodyPr>
            <a:lstStyle/>
            <a:p>
              <a:endParaRPr lang="en-US" altLang="zh-CN" sz="1200" u="sng" dirty="0">
                <a:effectLst/>
                <a:latin typeface="宋体" panose="02010600030101010101" pitchFamily="2" charset="-122"/>
                <a:ea typeface="宋体" panose="02010600030101010101" pitchFamily="2" charset="-122"/>
                <a:cs typeface="汉仪中宋简" panose="02010600000101010101" charset="-128"/>
              </a:endParaRPr>
            </a:p>
          </p:txBody>
        </p:sp>
      </p:grpSp>
      <p:grpSp>
        <p:nvGrpSpPr>
          <p:cNvPr id="155" name="组合 154"/>
          <p:cNvGrpSpPr/>
          <p:nvPr/>
        </p:nvGrpSpPr>
        <p:grpSpPr>
          <a:xfrm>
            <a:off x="5906773" y="1715355"/>
            <a:ext cx="2559425" cy="579846"/>
            <a:chOff x="851099" y="2278651"/>
            <a:chExt cx="3412566" cy="773128"/>
          </a:xfrm>
        </p:grpSpPr>
        <p:sp>
          <p:nvSpPr>
            <p:cNvPr id="156" name="文本框 155"/>
            <p:cNvSpPr txBox="1"/>
            <p:nvPr/>
          </p:nvSpPr>
          <p:spPr>
            <a:xfrm>
              <a:off x="851099" y="2278651"/>
              <a:ext cx="2925653" cy="430887"/>
            </a:xfrm>
            <a:prstGeom prst="rect">
              <a:avLst/>
            </a:prstGeom>
            <a:noFill/>
          </p:spPr>
          <p:txBody>
            <a:bodyPr wrap="square" rtlCol="0">
              <a:spAutoFit/>
            </a:bodyPr>
            <a:lstStyle/>
            <a:p>
              <a:r>
                <a:rPr lang="zh-CN" altLang="en-US" sz="1500" dirty="0">
                  <a:latin typeface="汉仪中宋简" panose="02010600000101010101" charset="-128"/>
                  <a:ea typeface="汉仪中宋简" panose="02010600000101010101" charset="-128"/>
                  <a:cs typeface="汉仪中宋简" panose="02010600000101010101" charset="-128"/>
                </a:rPr>
                <a:t>（二）交通安全提醒</a:t>
              </a:r>
              <a:endParaRPr lang="zh-CN" altLang="en-US" sz="1500" dirty="0">
                <a:latin typeface="汉仪中宋简" panose="02010600000101010101" charset="-128"/>
                <a:ea typeface="汉仪中宋简" panose="02010600000101010101" charset="-128"/>
                <a:cs typeface="汉仪中宋简" panose="02010600000101010101" charset="-128"/>
              </a:endParaRPr>
            </a:p>
          </p:txBody>
        </p:sp>
        <p:sp>
          <p:nvSpPr>
            <p:cNvPr id="157" name="文本框 156"/>
            <p:cNvSpPr txBox="1"/>
            <p:nvPr/>
          </p:nvSpPr>
          <p:spPr>
            <a:xfrm>
              <a:off x="859922" y="2682447"/>
              <a:ext cx="3403743" cy="369332"/>
            </a:xfrm>
            <a:prstGeom prst="rect">
              <a:avLst/>
            </a:prstGeom>
            <a:noFill/>
          </p:spPr>
          <p:txBody>
            <a:bodyPr wrap="square">
              <a:spAutoFit/>
            </a:bodyPr>
            <a:lstStyle/>
            <a:p>
              <a:endParaRPr lang="en-US" altLang="zh-CN" sz="1200" dirty="0">
                <a:effectLst/>
                <a:latin typeface="宋体" panose="02010600030101010101" pitchFamily="2" charset="-122"/>
                <a:ea typeface="宋体" panose="02010600030101010101" pitchFamily="2" charset="-122"/>
                <a:cs typeface="汉仪中宋简" panose="02010600000101010101" charset="-128"/>
              </a:endParaRPr>
            </a:p>
          </p:txBody>
        </p:sp>
      </p:grpSp>
      <p:sp>
        <p:nvSpPr>
          <p:cNvPr id="4" name="文本框 3"/>
          <p:cNvSpPr txBox="1"/>
          <p:nvPr/>
        </p:nvSpPr>
        <p:spPr>
          <a:xfrm>
            <a:off x="5534269" y="3305199"/>
            <a:ext cx="2931928" cy="1015663"/>
          </a:xfrm>
          <a:prstGeom prst="rect">
            <a:avLst/>
          </a:prstGeom>
          <a:noFill/>
        </p:spPr>
        <p:txBody>
          <a:bodyPr wrap="square" rtlCol="0">
            <a:spAutoFit/>
          </a:bodyPr>
          <a:lstStyle/>
          <a:p>
            <a:r>
              <a:rPr lang="zh-CN" altLang="en-US" sz="1200" dirty="0">
                <a:latin typeface="宋体" panose="02010600030101010101" pitchFamily="2" charset="-122"/>
                <a:ea typeface="宋体" panose="02010600030101010101" pitchFamily="2" charset="-122"/>
              </a:rPr>
              <a:t>注意日常生活安全。遇事冷静，不意气用事，与他人发生矛盾时</a:t>
            </a:r>
            <a:endParaRPr lang="zh-CN" altLang="en-US"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通过正常渠道解决有关纠纷，避免事态扩大。非工作原因，夜间不得擅自离开实习单位或居住地外出活动，</a:t>
            </a:r>
            <a:endParaRPr lang="zh-CN" altLang="en-US" sz="1200" dirty="0">
              <a:latin typeface="宋体" panose="02010600030101010101" pitchFamily="2" charset="-122"/>
              <a:ea typeface="宋体" panose="02010600030101010101" pitchFamily="2" charset="-122"/>
            </a:endParaRPr>
          </a:p>
        </p:txBody>
      </p:sp>
      <p:sp>
        <p:nvSpPr>
          <p:cNvPr id="11" name="文本框 10"/>
          <p:cNvSpPr txBox="1"/>
          <p:nvPr/>
        </p:nvSpPr>
        <p:spPr>
          <a:xfrm rot="10800000" flipV="1">
            <a:off x="772574" y="3402421"/>
            <a:ext cx="2683850" cy="830997"/>
          </a:xfrm>
          <a:prstGeom prst="rect">
            <a:avLst/>
          </a:prstGeom>
          <a:noFill/>
        </p:spPr>
        <p:txBody>
          <a:bodyPr wrap="square">
            <a:spAutoFit/>
          </a:bodyPr>
          <a:lstStyle/>
          <a:p>
            <a:r>
              <a:rPr lang="zh-CN" altLang="en-US" sz="1200" dirty="0">
                <a:latin typeface="宋体" panose="02010600030101010101" pitchFamily="2" charset="-122"/>
                <a:ea typeface="宋体" panose="02010600030101010101" pitchFamily="2" charset="-122"/>
              </a:rPr>
              <a:t>集中住宿的宿舍或者出租房内尽量不放贵重物品，如有贵重物品最好锁</a:t>
            </a:r>
            <a:endParaRPr lang="zh-CN" altLang="en-US"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在抽屉、柜子（箱子）里，手机、钱包等要随身携带，出入宿舍随手锁门。</a:t>
            </a:r>
            <a:endParaRPr lang="zh-CN" altLang="en-US" sz="1200" dirty="0">
              <a:latin typeface="宋体" panose="02010600030101010101" pitchFamily="2" charset="-122"/>
              <a:ea typeface="宋体" panose="02010600030101010101" pitchFamily="2" charset="-122"/>
            </a:endParaRPr>
          </a:p>
        </p:txBody>
      </p:sp>
      <p:sp>
        <p:nvSpPr>
          <p:cNvPr id="12" name="文本框 11"/>
          <p:cNvSpPr txBox="1"/>
          <p:nvPr/>
        </p:nvSpPr>
        <p:spPr>
          <a:xfrm>
            <a:off x="5648097" y="2038520"/>
            <a:ext cx="3123666" cy="830997"/>
          </a:xfrm>
          <a:prstGeom prst="rect">
            <a:avLst/>
          </a:prstGeom>
          <a:noFill/>
        </p:spPr>
        <p:txBody>
          <a:bodyPr wrap="square" rtlCol="0">
            <a:spAutoFit/>
          </a:bodyPr>
          <a:lstStyle/>
          <a:p>
            <a:r>
              <a:rPr lang="zh-CN" altLang="en-US" sz="1200" dirty="0">
                <a:latin typeface="宋体" panose="02010600030101010101" pitchFamily="2" charset="-122"/>
                <a:ea typeface="宋体" panose="02010600030101010101" pitchFamily="2" charset="-122"/>
              </a:rPr>
              <a:t>上下班途中尽量乘坐公交、地铁等公共交通工具，注意交通安全，自觉遵守交通规则，不乘坐超员车辆、不私自包车回家、不乘坐酒后或无证驾驶机动车辆。</a:t>
            </a:r>
            <a:endParaRPr lang="zh-CN" altLang="en-US" sz="1200" dirty="0">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695445" y="633475"/>
            <a:ext cx="4054316" cy="368300"/>
            <a:chOff x="3593927" y="844034"/>
            <a:chExt cx="5405755" cy="491067"/>
          </a:xfrm>
        </p:grpSpPr>
        <p:sp>
          <p:nvSpPr>
            <p:cNvPr id="6" name="文本框 5"/>
            <p:cNvSpPr txBox="1"/>
            <p:nvPr/>
          </p:nvSpPr>
          <p:spPr>
            <a:xfrm>
              <a:off x="3593927" y="844034"/>
              <a:ext cx="5405755" cy="491067"/>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四、实习安全管理</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pic>
        <p:nvPicPr>
          <p:cNvPr id="4" name="图片 3"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364230" y="1503971"/>
            <a:ext cx="1265396" cy="1228725"/>
          </a:xfrm>
          <a:prstGeom prst="rect">
            <a:avLst/>
          </a:prstGeom>
        </p:spPr>
      </p:pic>
      <p:pic>
        <p:nvPicPr>
          <p:cNvPr id="5" name="图片 4"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4389120" y="1504447"/>
            <a:ext cx="1265396" cy="1228725"/>
          </a:xfrm>
          <a:prstGeom prst="rect">
            <a:avLst/>
          </a:prstGeom>
        </p:spPr>
      </p:pic>
      <p:pic>
        <p:nvPicPr>
          <p:cNvPr id="13" name="图片 12"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4959668" y="2385510"/>
            <a:ext cx="1265396" cy="1228725"/>
          </a:xfrm>
          <a:prstGeom prst="rect">
            <a:avLst/>
          </a:prstGeom>
        </p:spPr>
      </p:pic>
      <p:pic>
        <p:nvPicPr>
          <p:cNvPr id="14" name="图片 13"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2885861" y="2382176"/>
            <a:ext cx="1265396" cy="1228725"/>
          </a:xfrm>
          <a:prstGeom prst="rect">
            <a:avLst/>
          </a:prstGeom>
        </p:spPr>
      </p:pic>
      <p:pic>
        <p:nvPicPr>
          <p:cNvPr id="15" name="图片 14"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3396615" y="3291814"/>
            <a:ext cx="1265396" cy="1228725"/>
          </a:xfrm>
          <a:prstGeom prst="rect">
            <a:avLst/>
          </a:prstGeom>
        </p:spPr>
      </p:pic>
      <p:pic>
        <p:nvPicPr>
          <p:cNvPr id="17" name="图片 16"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4404110" y="3291814"/>
            <a:ext cx="1265396" cy="1228725"/>
          </a:xfrm>
          <a:prstGeom prst="rect">
            <a:avLst/>
          </a:prstGeom>
        </p:spPr>
      </p:pic>
      <p:sp>
        <p:nvSpPr>
          <p:cNvPr id="23" name="文本框 22"/>
          <p:cNvSpPr txBox="1"/>
          <p:nvPr>
            <p:custDataLst>
              <p:tags r:id="rId20"/>
            </p:custDataLst>
          </p:nvPr>
        </p:nvSpPr>
        <p:spPr>
          <a:xfrm>
            <a:off x="5983605" y="1618271"/>
            <a:ext cx="2262158" cy="300082"/>
          </a:xfrm>
          <a:prstGeom prst="rect">
            <a:avLst/>
          </a:prstGeom>
          <a:noFill/>
        </p:spPr>
        <p:txBody>
          <a:bodyPr wrap="none" rtlCol="0">
            <a:spAutoFit/>
          </a:bodyPr>
          <a:lstStyle/>
          <a:p>
            <a:pPr algn="l"/>
            <a:r>
              <a:rPr lang="zh-CN" altLang="en-US" sz="1350" b="1" dirty="0">
                <a:solidFill>
                  <a:srgbClr val="F99043"/>
                </a:solidFill>
                <a:latin typeface="宋体" panose="02010600030101010101" pitchFamily="2" charset="-122"/>
                <a:ea typeface="宋体" panose="02010600030101010101" pitchFamily="2" charset="-122"/>
                <a:cs typeface="宋体" panose="02010600030101010101" pitchFamily="2" charset="-122"/>
              </a:rPr>
              <a:t>2. 指导老师建立实习台账</a:t>
            </a:r>
            <a:endParaRPr lang="zh-CN" altLang="en-US" sz="1350" b="1" dirty="0">
              <a:solidFill>
                <a:srgbClr val="F99043"/>
              </a:solidFill>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p:cNvSpPr txBox="1"/>
          <p:nvPr>
            <p:custDataLst>
              <p:tags r:id="rId21"/>
            </p:custDataLst>
          </p:nvPr>
        </p:nvSpPr>
        <p:spPr>
          <a:xfrm>
            <a:off x="6413659" y="2619825"/>
            <a:ext cx="1829347" cy="300082"/>
          </a:xfrm>
          <a:prstGeom prst="rect">
            <a:avLst/>
          </a:prstGeom>
          <a:noFill/>
        </p:spPr>
        <p:txBody>
          <a:bodyPr wrap="none" rtlCol="0">
            <a:spAutoFit/>
          </a:bodyPr>
          <a:lstStyle/>
          <a:p>
            <a:pPr algn="l"/>
            <a:r>
              <a:rPr lang="zh-CN" altLang="en-US" sz="1350" b="1" dirty="0">
                <a:solidFill>
                  <a:srgbClr val="FCD10A"/>
                </a:solidFill>
                <a:latin typeface="宋体" panose="02010600030101010101" pitchFamily="2" charset="-122"/>
                <a:ea typeface="宋体" panose="02010600030101010101" pitchFamily="2" charset="-122"/>
                <a:cs typeface="宋体" panose="02010600030101010101" pitchFamily="2" charset="-122"/>
              </a:rPr>
              <a:t>4. 做好紧急情况预案</a:t>
            </a:r>
            <a:endParaRPr lang="zh-CN" altLang="en-US" sz="1350" b="1" dirty="0">
              <a:solidFill>
                <a:srgbClr val="FCD10A"/>
              </a:solidFill>
              <a:latin typeface="宋体" panose="02010600030101010101" pitchFamily="2" charset="-122"/>
              <a:ea typeface="宋体" panose="02010600030101010101" pitchFamily="2" charset="-122"/>
              <a:cs typeface="宋体" panose="02010600030101010101" pitchFamily="2" charset="-122"/>
            </a:endParaRPr>
          </a:p>
        </p:txBody>
      </p:sp>
      <p:sp>
        <p:nvSpPr>
          <p:cNvPr id="29" name="文本框 28"/>
          <p:cNvSpPr txBox="1"/>
          <p:nvPr>
            <p:custDataLst>
              <p:tags r:id="rId22"/>
            </p:custDataLst>
          </p:nvPr>
        </p:nvSpPr>
        <p:spPr>
          <a:xfrm>
            <a:off x="5975985" y="3646144"/>
            <a:ext cx="1483098" cy="300082"/>
          </a:xfrm>
          <a:prstGeom prst="rect">
            <a:avLst/>
          </a:prstGeom>
          <a:noFill/>
        </p:spPr>
        <p:txBody>
          <a:bodyPr wrap="none" rtlCol="0">
            <a:spAutoFit/>
          </a:bodyPr>
          <a:lstStyle/>
          <a:p>
            <a:pPr algn="l"/>
            <a:r>
              <a:rPr lang="zh-CN" altLang="en-US" sz="1350" b="1" dirty="0">
                <a:solidFill>
                  <a:srgbClr val="5EB95E"/>
                </a:solidFill>
                <a:latin typeface="宋体" panose="02010600030101010101" pitchFamily="2" charset="-122"/>
                <a:ea typeface="宋体" panose="02010600030101010101" pitchFamily="2" charset="-122"/>
                <a:cs typeface="宋体" panose="02010600030101010101" pitchFamily="2" charset="-122"/>
              </a:rPr>
              <a:t>6. 实习定时督察</a:t>
            </a:r>
            <a:endParaRPr lang="zh-CN" altLang="en-US" sz="1350" b="1" dirty="0">
              <a:solidFill>
                <a:srgbClr val="5EB95E"/>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文本框 30"/>
          <p:cNvSpPr txBox="1"/>
          <p:nvPr>
            <p:custDataLst>
              <p:tags r:id="rId23"/>
            </p:custDataLst>
          </p:nvPr>
        </p:nvSpPr>
        <p:spPr>
          <a:xfrm>
            <a:off x="1349216" y="1598745"/>
            <a:ext cx="1829347" cy="300082"/>
          </a:xfrm>
          <a:prstGeom prst="rect">
            <a:avLst/>
          </a:prstGeom>
          <a:noFill/>
        </p:spPr>
        <p:txBody>
          <a:bodyPr wrap="none" rtlCol="0">
            <a:spAutoFit/>
          </a:bodyPr>
          <a:lstStyle/>
          <a:p>
            <a:pPr algn="l"/>
            <a:r>
              <a:rPr lang="zh-CN" altLang="en-US" sz="1350" b="1" dirty="0">
                <a:solidFill>
                  <a:srgbClr val="F25252"/>
                </a:solidFill>
                <a:latin typeface="宋体" panose="02010600030101010101" pitchFamily="2" charset="-122"/>
                <a:ea typeface="宋体" panose="02010600030101010101" pitchFamily="2" charset="-122"/>
                <a:cs typeface="宋体" panose="02010600030101010101" pitchFamily="2" charset="-122"/>
              </a:rPr>
              <a:t>1. 实习前的安全教育</a:t>
            </a:r>
            <a:endParaRPr lang="zh-CN" altLang="en-US" sz="1350" b="1" dirty="0">
              <a:solidFill>
                <a:srgbClr val="F25252"/>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文本框 32"/>
          <p:cNvSpPr txBox="1"/>
          <p:nvPr>
            <p:custDataLst>
              <p:tags r:id="rId24"/>
            </p:custDataLst>
          </p:nvPr>
        </p:nvSpPr>
        <p:spPr>
          <a:xfrm>
            <a:off x="1003935" y="2674117"/>
            <a:ext cx="1483098" cy="300082"/>
          </a:xfrm>
          <a:prstGeom prst="rect">
            <a:avLst/>
          </a:prstGeom>
          <a:noFill/>
        </p:spPr>
        <p:txBody>
          <a:bodyPr wrap="none" rtlCol="0">
            <a:spAutoFit/>
          </a:bodyPr>
          <a:lstStyle/>
          <a:p>
            <a:pPr algn="l"/>
            <a:r>
              <a:rPr lang="zh-CN" altLang="en-US" sz="1350" b="1" dirty="0">
                <a:solidFill>
                  <a:srgbClr val="A367D1"/>
                </a:solidFill>
                <a:latin typeface="宋体" panose="02010600030101010101" pitchFamily="2" charset="-122"/>
                <a:ea typeface="宋体" panose="02010600030101010101" pitchFamily="2" charset="-122"/>
                <a:cs typeface="宋体" panose="02010600030101010101" pitchFamily="2" charset="-122"/>
              </a:rPr>
              <a:t>3. 建立联系方式</a:t>
            </a:r>
            <a:endParaRPr lang="zh-CN" altLang="en-US" sz="1350" b="1" dirty="0">
              <a:solidFill>
                <a:srgbClr val="A367D1"/>
              </a:solidFill>
              <a:latin typeface="宋体" panose="02010600030101010101" pitchFamily="2" charset="-122"/>
              <a:ea typeface="宋体" panose="02010600030101010101" pitchFamily="2" charset="-122"/>
              <a:cs typeface="宋体" panose="02010600030101010101" pitchFamily="2" charset="-122"/>
            </a:endParaRPr>
          </a:p>
        </p:txBody>
      </p:sp>
      <p:sp>
        <p:nvSpPr>
          <p:cNvPr id="35" name="文本框 34"/>
          <p:cNvSpPr txBox="1"/>
          <p:nvPr>
            <p:custDataLst>
              <p:tags r:id="rId25"/>
            </p:custDataLst>
          </p:nvPr>
        </p:nvSpPr>
        <p:spPr>
          <a:xfrm>
            <a:off x="1083945" y="3669004"/>
            <a:ext cx="1483098" cy="300082"/>
          </a:xfrm>
          <a:prstGeom prst="rect">
            <a:avLst/>
          </a:prstGeom>
          <a:noFill/>
        </p:spPr>
        <p:txBody>
          <a:bodyPr wrap="none" rtlCol="0">
            <a:spAutoFit/>
          </a:bodyPr>
          <a:lstStyle/>
          <a:p>
            <a:pPr algn="l"/>
            <a:r>
              <a:rPr lang="zh-CN" altLang="en-US" sz="1350" b="1" dirty="0">
                <a:solidFill>
                  <a:srgbClr val="1F8DD6"/>
                </a:solidFill>
                <a:latin typeface="宋体" panose="02010600030101010101" pitchFamily="2" charset="-122"/>
                <a:ea typeface="宋体" panose="02010600030101010101" pitchFamily="2" charset="-122"/>
                <a:cs typeface="宋体" panose="02010600030101010101" pitchFamily="2" charset="-122"/>
              </a:rPr>
              <a:t>5. 强调实习纪律</a:t>
            </a:r>
            <a:endParaRPr lang="zh-CN" altLang="en-US" sz="1350" b="1" dirty="0">
              <a:solidFill>
                <a:srgbClr val="1F8DD6"/>
              </a:solidFill>
              <a:latin typeface="宋体" panose="02010600030101010101" pitchFamily="2" charset="-122"/>
              <a:ea typeface="宋体" panose="02010600030101010101" pitchFamily="2" charset="-122"/>
              <a:cs typeface="宋体" panose="02010600030101010101" pitchFamily="2" charset="-122"/>
            </a:endParaRPr>
          </a:p>
        </p:txBody>
      </p:sp>
      <p:pic>
        <p:nvPicPr>
          <p:cNvPr id="37" name="图片 36" descr="32313538333630393b32313538333731313bd0cbc8a4c6abbac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236119" y="2697930"/>
            <a:ext cx="332423" cy="332423"/>
          </a:xfrm>
          <a:prstGeom prst="rect">
            <a:avLst/>
          </a:prstGeom>
        </p:spPr>
      </p:pic>
      <p:pic>
        <p:nvPicPr>
          <p:cNvPr id="38" name="图片 37" descr="32313538333630393b32313538333731323bd4dacfdfbdccd3f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817632" y="1794960"/>
            <a:ext cx="391478" cy="391478"/>
          </a:xfrm>
          <a:prstGeom prst="rect">
            <a:avLst/>
          </a:prstGeom>
        </p:spPr>
      </p:pic>
      <p:pic>
        <p:nvPicPr>
          <p:cNvPr id="39" name="图片 38" descr="32313538333630393b32313538333732363bd4b6b3ccb4f0d2c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963490" y="1935930"/>
            <a:ext cx="365760" cy="365760"/>
          </a:xfrm>
          <a:prstGeom prst="rect">
            <a:avLst/>
          </a:prstGeom>
        </p:spPr>
      </p:pic>
      <p:pic>
        <p:nvPicPr>
          <p:cNvPr id="40" name="图片 39" descr="32313538333630393b32313538333731393bcbd1cbf7bfceb3cc"/>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3771686" y="3763301"/>
            <a:ext cx="285750" cy="285750"/>
          </a:xfrm>
          <a:prstGeom prst="rect">
            <a:avLst/>
          </a:prstGeom>
        </p:spPr>
      </p:pic>
      <p:pic>
        <p:nvPicPr>
          <p:cNvPr id="41" name="图片 40" descr="333438303937363b333438313039323bcfeec4bfbcc6bba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4937069" y="3880459"/>
            <a:ext cx="307658" cy="307658"/>
          </a:xfrm>
          <a:prstGeom prst="rect">
            <a:avLst/>
          </a:prstGeom>
        </p:spPr>
      </p:pic>
      <p:pic>
        <p:nvPicPr>
          <p:cNvPr id="44" name="图片 43" descr="333438303937363b333438313037303bb6a8cebbb2fac6b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5438311" y="2950342"/>
            <a:ext cx="363855" cy="363855"/>
          </a:xfrm>
          <a:prstGeom prst="rect">
            <a:avLst/>
          </a:prstGeom>
        </p:spPr>
      </p:pic>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
          <p:cNvSpPr txBox="1">
            <a:spLocks noChangeArrowheads="1"/>
          </p:cNvSpPr>
          <p:nvPr>
            <p:custDataLst>
              <p:tags r:id="rId1"/>
            </p:custDataLst>
          </p:nvPr>
        </p:nvSpPr>
        <p:spPr bwMode="auto">
          <a:xfrm rot="10800000" flipV="1">
            <a:off x="785814" y="2557955"/>
            <a:ext cx="1621630" cy="3077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rPr>
              <a:t>小贴士</a:t>
            </a:r>
            <a:endParaRPr lang="zh-CN" altLang="en-US" sz="2000" b="1" dirty="0">
              <a:solidFill>
                <a:srgbClr val="314865"/>
              </a:solidFill>
              <a:latin typeface="Arial" panose="020B0604020202020204"/>
              <a:ea typeface="微软雅黑" panose="020B0503020204020204" charset="-122"/>
              <a:cs typeface="Times New Roman" panose="02020603050405020304" pitchFamily="18" charset="0"/>
              <a:sym typeface="Arial" panose="020B0604020202020204"/>
            </a:endParaRPr>
          </a:p>
        </p:txBody>
      </p:sp>
      <p:sp>
        <p:nvSpPr>
          <p:cNvPr id="17" name="Rectangle 20"/>
          <p:cNvSpPr>
            <a:spLocks noChangeArrowheads="1"/>
          </p:cNvSpPr>
          <p:nvPr/>
        </p:nvSpPr>
        <p:spPr bwMode="auto">
          <a:xfrm>
            <a:off x="2817496" y="731494"/>
            <a:ext cx="5755004" cy="391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342900" fontAlgn="base">
              <a:lnSpc>
                <a:spcPct val="150000"/>
              </a:lnSpc>
              <a:spcBef>
                <a:spcPct val="0"/>
              </a:spcBef>
              <a:spcAft>
                <a:spcPct val="0"/>
              </a:spcAft>
            </a:pPr>
            <a:r>
              <a:rPr lang="zh-CN" altLang="en-US"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顶岗实习安全法律知识（节选）</a:t>
            </a:r>
            <a:endParaRPr lang="zh-CN" altLang="en-US"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中华人民共和国安全生产法</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2021</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年</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6</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月</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10</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日修正，</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2021</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年</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9</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月</a:t>
            </a:r>
            <a:r>
              <a:rPr lang="en-US" altLang="zh-CN"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1</a:t>
            </a: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日施行）</a:t>
            </a:r>
            <a:endPar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第三章从业人员的安全生产权利义务规定：</a:t>
            </a:r>
            <a:endPar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第五十七条　从业人员在作业过程中，应当严格落实岗位安全责任，遵守本单位的安全生产规章制度和操作规程，服从管理，正确佩戴和使用劳动防护用品。</a:t>
            </a:r>
            <a:endPar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第五十八条　从业人员应当接受安全生产教育和培训，掌握本职工作所需的安全生产知识，提高安全生产技能，增强事故预防和应急处理能力。</a:t>
            </a:r>
            <a:endPar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a:p>
            <a:pPr indent="342900" fontAlgn="base">
              <a:lnSpc>
                <a:spcPct val="150000"/>
              </a:lnSpc>
              <a:spcBef>
                <a:spcPct val="0"/>
              </a:spcBef>
              <a:spcAft>
                <a:spcPct val="0"/>
              </a:spcAft>
            </a:pPr>
            <a:r>
              <a:rPr lang="zh-CN" altLang="en-US" sz="1400" b="1"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rPr>
              <a:t>第五十九条　从业人员发现事故隐患或者其他不安全因素，应当立即向现场安全生产管理人员或者本单位负责人报告；接到报告的人员应当及时予以处理。</a:t>
            </a:r>
            <a:endParaRPr lang="en-US" altLang="zh-CN" sz="1400" dirty="0">
              <a:solidFill>
                <a:schemeClr val="accent5">
                  <a:lumMod val="75000"/>
                </a:schemeClr>
              </a:solidFill>
              <a:latin typeface="宋体" panose="02010600030101010101" pitchFamily="2" charset="-122"/>
              <a:ea typeface="宋体" panose="02010600030101010101" pitchFamily="2" charset="-122"/>
              <a:cs typeface="Arial" panose="020B0604020202020204" pitchFamily="34" charset="0"/>
              <a:sym typeface="Arial" panose="020B0604020202020204"/>
            </a:endParaRPr>
          </a:p>
        </p:txBody>
      </p:sp>
      <p:sp>
        <p:nvSpPr>
          <p:cNvPr id="2" name="笑脸 1"/>
          <p:cNvSpPr/>
          <p:nvPr/>
        </p:nvSpPr>
        <p:spPr>
          <a:xfrm>
            <a:off x="949444" y="1050131"/>
            <a:ext cx="1458000" cy="1278732"/>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pic>
        <p:nvPicPr>
          <p:cNvPr id="4" name="图片 3"/>
          <p:cNvPicPr>
            <a:picLocks noChangeAspect="1"/>
          </p:cNvPicPr>
          <p:nvPr/>
        </p:nvPicPr>
        <p:blipFill>
          <a:blip r:embed="rId2"/>
          <a:stretch>
            <a:fillRect/>
          </a:stretch>
        </p:blipFill>
        <p:spPr>
          <a:xfrm>
            <a:off x="571500" y="3378995"/>
            <a:ext cx="1935956" cy="13787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441156" y="1940692"/>
            <a:ext cx="2988469" cy="369332"/>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第三节 </a:t>
            </a:r>
            <a:r>
              <a:rPr lang="en-US" altLang="zh-CN" dirty="0">
                <a:latin typeface="汉仪汉黑W" panose="00020600040101010101" charset="-122"/>
                <a:ea typeface="汉仪汉黑W" panose="00020600040101010101" charset="-122"/>
                <a:cs typeface="汉仪汉黑W" panose="00020600040101010101" charset="-122"/>
              </a:rPr>
              <a:t> </a:t>
            </a:r>
            <a:r>
              <a:rPr lang="zh-CN" altLang="en-US" dirty="0">
                <a:latin typeface="汉仪汉黑W" panose="00020600040101010101" charset="-122"/>
                <a:ea typeface="汉仪汉黑W" panose="00020600040101010101" charset="-122"/>
                <a:cs typeface="汉仪汉黑W" panose="00020600040101010101" charset="-122"/>
              </a:rPr>
              <a:t>实习安全</a:t>
            </a:r>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612440" cy="369332"/>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第一节　体育活动安全</a:t>
            </a:r>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521" y="3118459"/>
            <a:ext cx="1959769" cy="369332"/>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第二节 </a:t>
            </a:r>
            <a:r>
              <a:rPr lang="en-US" altLang="zh-CN" dirty="0">
                <a:latin typeface="汉仪汉黑W" panose="00020600040101010101" charset="-122"/>
                <a:ea typeface="汉仪汉黑W" panose="00020600040101010101" charset="-122"/>
                <a:cs typeface="汉仪汉黑W" panose="00020600040101010101" charset="-122"/>
              </a:rPr>
              <a:t> </a:t>
            </a:r>
            <a:r>
              <a:rPr lang="zh-CN" altLang="en-US" dirty="0">
                <a:latin typeface="汉仪汉黑W" panose="00020600040101010101" charset="-122"/>
                <a:ea typeface="汉仪汉黑W" panose="00020600040101010101" charset="-122"/>
                <a:cs typeface="汉仪汉黑W" panose="00020600040101010101" charset="-122"/>
              </a:rPr>
              <a:t>实操安全</a:t>
            </a:r>
            <a:endParaRPr lang="zh-CN" altLang="en-US" dirty="0">
              <a:latin typeface="汉仪汉黑W" panose="00020600040101010101" charset="-122"/>
              <a:ea typeface="汉仪汉黑W" panose="00020600040101010101" charset="-122"/>
              <a:cs typeface="汉仪汉黑W" panose="00020600040101010101" charset="-122"/>
            </a:endParaRP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786063" y="1832544"/>
            <a:ext cx="3918541" cy="1479312"/>
            <a:chOff x="3797878" y="2528454"/>
            <a:chExt cx="5224721"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797878" y="2920249"/>
              <a:ext cx="5224721" cy="738664"/>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第一节 体育活动安全</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536503" y="590613"/>
            <a:ext cx="1921669" cy="368300"/>
            <a:chOff x="4715337" y="786884"/>
            <a:chExt cx="2562225" cy="491067"/>
          </a:xfrm>
        </p:grpSpPr>
        <p:sp>
          <p:nvSpPr>
            <p:cNvPr id="6" name="文本框 5"/>
            <p:cNvSpPr txBox="1"/>
            <p:nvPr/>
          </p:nvSpPr>
          <p:spPr>
            <a:xfrm>
              <a:off x="4715337" y="786884"/>
              <a:ext cx="2562225" cy="491067"/>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体育活动安全</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873601" y="2346934"/>
            <a:ext cx="4000024" cy="1649095"/>
          </a:xfrm>
          <a:prstGeom prst="rect">
            <a:avLst/>
          </a:prstGeom>
          <a:noFill/>
        </p:spPr>
        <p:txBody>
          <a:bodyPr wrap="square">
            <a:spAutoFit/>
          </a:bodyPr>
          <a:lstStyle/>
          <a:p>
            <a:pPr indent="0" fontAlgn="auto">
              <a:lnSpc>
                <a:spcPct val="150000"/>
              </a:lnSpc>
            </a:pPr>
            <a:endParaRPr lang="en-US" altLang="zh-CN"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体育课程是以在学校运动场开展学生运动为主的一种教学形式，它的主要任务是全面锻炼学生的身体，增强体质，使学生健康地发育成长，也是学生最喜欢的一门课程。</a:t>
            </a:r>
            <a:endParaRPr lang="en-US" altLang="zh-CN" sz="1350" dirty="0">
              <a:latin typeface="宋体" panose="02010600030101010101" pitchFamily="2" charset="-122"/>
              <a:ea typeface="宋体" panose="02010600030101010101" pitchFamily="2" charset="-122"/>
              <a:cs typeface="汉仪中宋简" panose="02010600000101010101" charset="-128"/>
            </a:endParaRPr>
          </a:p>
        </p:txBody>
      </p:sp>
      <p:pic>
        <p:nvPicPr>
          <p:cNvPr id="2" name="图片 1"/>
          <p:cNvPicPr>
            <a:picLocks noChangeAspect="1"/>
          </p:cNvPicPr>
          <p:nvPr/>
        </p:nvPicPr>
        <p:blipFill>
          <a:blip r:embed="rId3"/>
          <a:stretch>
            <a:fillRect/>
          </a:stretch>
        </p:blipFill>
        <p:spPr>
          <a:xfrm>
            <a:off x="5458172" y="1078706"/>
            <a:ext cx="2978597" cy="3383756"/>
          </a:xfrm>
          <a:prstGeom prst="rect">
            <a:avLst/>
          </a:prstGeom>
        </p:spPr>
      </p:pic>
      <p:sp>
        <p:nvSpPr>
          <p:cNvPr id="3" name="爆炸形 2 2"/>
          <p:cNvSpPr/>
          <p:nvPr/>
        </p:nvSpPr>
        <p:spPr>
          <a:xfrm>
            <a:off x="2051050" y="1468755"/>
            <a:ext cx="2334895" cy="878205"/>
          </a:xfrm>
          <a:prstGeom prst="irregularSeal2">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2567305" y="1769745"/>
            <a:ext cx="1235075" cy="368300"/>
          </a:xfrm>
          <a:prstGeom prst="rect">
            <a:avLst/>
          </a:prstGeom>
          <a:noFill/>
        </p:spPr>
        <p:txBody>
          <a:bodyPr wrap="square" rtlCol="0">
            <a:spAutoFit/>
          </a:bodyPr>
          <a:p>
            <a:r>
              <a:rPr lang="zh-CN" altLang="en-US" b="1" dirty="0">
                <a:latin typeface="宋体" panose="02010600030101010101" pitchFamily="2" charset="-122"/>
                <a:ea typeface="宋体" panose="02010600030101010101" pitchFamily="2" charset="-122"/>
                <a:cs typeface="汉仪中宋简" panose="02010600000101010101" charset="-128"/>
                <a:sym typeface="+mn-ea"/>
              </a:rPr>
              <a:t>体育课</a:t>
            </a:r>
            <a:endParaRPr lang="zh-CN" altLang="en-US"/>
          </a:p>
        </p:txBody>
      </p:sp>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427396" y="458066"/>
            <a:ext cx="2728566" cy="369332"/>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体育活动课安全注意事项</a:t>
            </a:r>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22" name="文本框 21"/>
          <p:cNvSpPr txBox="1"/>
          <p:nvPr/>
        </p:nvSpPr>
        <p:spPr>
          <a:xfrm>
            <a:off x="872966" y="1082965"/>
            <a:ext cx="7649051" cy="1083945"/>
          </a:xfrm>
          <a:prstGeom prst="rect">
            <a:avLst/>
          </a:prstGeom>
          <a:noFill/>
        </p:spPr>
        <p:txBody>
          <a:bodyPr wrap="square">
            <a:spAutoFit/>
          </a:bodyPr>
          <a:lstStyle/>
          <a:p>
            <a:pPr indent="0" fontAlgn="auto">
              <a:lnSpc>
                <a:spcPct val="150000"/>
              </a:lnSpc>
            </a:pPr>
            <a:r>
              <a:rPr lang="zh-CN" altLang="en-US" sz="1600" b="1" dirty="0">
                <a:latin typeface="宋体" panose="02010600030101010101" pitchFamily="2" charset="-122"/>
                <a:ea typeface="宋体" panose="02010600030101010101" pitchFamily="2" charset="-122"/>
                <a:cs typeface="汉仪中宋简" panose="02010600000101010101" charset="-128"/>
              </a:rPr>
              <a:t>一、强化教师安全意识</a:t>
            </a:r>
            <a:endParaRPr lang="en-US" altLang="zh-CN"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体育教师要提高安全意识，善于观察和发现学生中存在的一些异常情况，教师就要更加细心，做到早发现早处理，避免伤害事故的发生，使学生愉快健康地进行身心的体育锻炼。 </a:t>
            </a:r>
            <a:endParaRPr lang="en-US" altLang="zh-CN" sz="1350" dirty="0">
              <a:latin typeface="宋体" panose="02010600030101010101" pitchFamily="2" charset="-122"/>
              <a:ea typeface="宋体" panose="02010600030101010101" pitchFamily="2" charset="-122"/>
              <a:cs typeface="汉仪中宋简" panose="02010600000101010101" charset="-128"/>
            </a:endParaRPr>
          </a:p>
        </p:txBody>
      </p:sp>
      <p:pic>
        <p:nvPicPr>
          <p:cNvPr id="2" name="图片 1"/>
          <p:cNvPicPr>
            <a:picLocks noChangeAspect="1"/>
          </p:cNvPicPr>
          <p:nvPr/>
        </p:nvPicPr>
        <p:blipFill>
          <a:blip r:embed="rId3"/>
          <a:stretch>
            <a:fillRect/>
          </a:stretch>
        </p:blipFill>
        <p:spPr>
          <a:xfrm>
            <a:off x="4742021" y="2317069"/>
            <a:ext cx="3529013" cy="2254929"/>
          </a:xfrm>
          <a:prstGeom prst="rect">
            <a:avLst/>
          </a:prstGeom>
        </p:spPr>
      </p:pic>
      <p:pic>
        <p:nvPicPr>
          <p:cNvPr id="3" name="图片 2"/>
          <p:cNvPicPr>
            <a:picLocks noChangeAspect="1"/>
          </p:cNvPicPr>
          <p:nvPr/>
        </p:nvPicPr>
        <p:blipFill>
          <a:blip r:embed="rId4"/>
          <a:stretch>
            <a:fillRect/>
          </a:stretch>
        </p:blipFill>
        <p:spPr>
          <a:xfrm>
            <a:off x="1042988" y="2317069"/>
            <a:ext cx="3529012" cy="2254929"/>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427396" y="458066"/>
            <a:ext cx="2728566" cy="369332"/>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体育活动课安全注意事项</a:t>
            </a:r>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22" name="文本框 21"/>
          <p:cNvSpPr txBox="1"/>
          <p:nvPr/>
        </p:nvSpPr>
        <p:spPr>
          <a:xfrm>
            <a:off x="872966" y="978190"/>
            <a:ext cx="7649051" cy="1706880"/>
          </a:xfrm>
          <a:prstGeom prst="rect">
            <a:avLst/>
          </a:prstGeom>
          <a:noFill/>
        </p:spPr>
        <p:txBody>
          <a:bodyPr wrap="square">
            <a:spAutoFit/>
          </a:bodyPr>
          <a:lstStyle/>
          <a:p>
            <a:pPr indent="0" fontAlgn="auto">
              <a:lnSpc>
                <a:spcPct val="150000"/>
              </a:lnSpc>
            </a:pPr>
            <a:r>
              <a:rPr lang="zh-CN" altLang="en-US" sz="1600" b="1" dirty="0">
                <a:latin typeface="宋体" panose="02010600030101010101" pitchFamily="2" charset="-122"/>
                <a:ea typeface="宋体" panose="02010600030101010101" pitchFamily="2" charset="-122"/>
                <a:cs typeface="汉仪中宋简" panose="02010600000101010101" charset="-128"/>
              </a:rPr>
              <a:t>二、选择安全的教学场地</a:t>
            </a:r>
            <a:endParaRPr lang="en-US" altLang="zh-CN" sz="16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在室内上体育课，教师需要关注学生是否在教室追逐、打闹、大声喧哗，告诫学生不做剧烈的运动和游戏，防止磕碰受伤。室外的体育课要选择安全场地进行，一般在学校操场进行，教师要把保护学生安全、减少安全事故放在第一位，考虑到体育活动的特殊性质，教师在课前和上课时应当仔细检查并妥善安排各项活动设施，以免因设施不当造成意外伤害。</a:t>
            </a:r>
            <a:endParaRPr lang="en-US" altLang="zh-CN" sz="1350" dirty="0">
              <a:latin typeface="宋体" panose="02010600030101010101" pitchFamily="2" charset="-122"/>
              <a:ea typeface="宋体" panose="02010600030101010101" pitchFamily="2" charset="-122"/>
              <a:cs typeface="汉仪中宋简" panose="02010600000101010101" charset="-128"/>
            </a:endParaRPr>
          </a:p>
        </p:txBody>
      </p:sp>
      <p:pic>
        <p:nvPicPr>
          <p:cNvPr id="2" name="图片 1"/>
          <p:cNvPicPr>
            <a:picLocks noChangeAspect="1"/>
          </p:cNvPicPr>
          <p:nvPr/>
        </p:nvPicPr>
        <p:blipFill>
          <a:blip r:embed="rId3"/>
          <a:stretch>
            <a:fillRect/>
          </a:stretch>
        </p:blipFill>
        <p:spPr>
          <a:xfrm>
            <a:off x="4716305" y="2684750"/>
            <a:ext cx="3554728" cy="2058700"/>
          </a:xfrm>
          <a:prstGeom prst="rect">
            <a:avLst/>
          </a:prstGeom>
        </p:spPr>
      </p:pic>
      <p:pic>
        <p:nvPicPr>
          <p:cNvPr id="3" name="图片 2"/>
          <p:cNvPicPr>
            <a:picLocks noChangeAspect="1"/>
          </p:cNvPicPr>
          <p:nvPr/>
        </p:nvPicPr>
        <p:blipFill>
          <a:blip r:embed="rId4"/>
          <a:stretch>
            <a:fillRect/>
          </a:stretch>
        </p:blipFill>
        <p:spPr>
          <a:xfrm>
            <a:off x="971550" y="2684749"/>
            <a:ext cx="3686175" cy="2058700"/>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0878" y="622522"/>
            <a:ext cx="3075621" cy="369332"/>
            <a:chOff x="4281171" y="829429"/>
            <a:chExt cx="4100827" cy="492443"/>
          </a:xfrm>
        </p:grpSpPr>
        <p:sp>
          <p:nvSpPr>
            <p:cNvPr id="6" name="文本框 5"/>
            <p:cNvSpPr txBox="1"/>
            <p:nvPr/>
          </p:nvSpPr>
          <p:spPr>
            <a:xfrm>
              <a:off x="4281171" y="829429"/>
              <a:ext cx="4100827"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三、把控体育课活动的过程</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776461" y="3830452"/>
            <a:ext cx="1971026" cy="9171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3156585" y="987240"/>
            <a:ext cx="3048000" cy="299085"/>
          </a:xfrm>
          <a:prstGeom prst="rect">
            <a:avLst/>
          </a:prstGeom>
          <a:noFill/>
        </p:spPr>
        <p:txBody>
          <a:bodyPr wrap="square" rtlCol="0">
            <a:spAutoFit/>
          </a:bodyPr>
          <a:lstStyle/>
          <a:p>
            <a:pPr algn="ctr"/>
            <a:r>
              <a:rPr lang="zh-CN" altLang="en-US" sz="1350" dirty="0"/>
              <a:t>（一）请假制度要规范</a:t>
            </a:r>
            <a:endParaRPr lang="zh-CN" altLang="en-US" sz="1350" dirty="0"/>
          </a:p>
        </p:txBody>
      </p:sp>
      <p:sp>
        <p:nvSpPr>
          <p:cNvPr id="13" name="文本框 12"/>
          <p:cNvSpPr txBox="1"/>
          <p:nvPr>
            <p:custDataLst>
              <p:tags r:id="rId3"/>
            </p:custDataLst>
          </p:nvPr>
        </p:nvSpPr>
        <p:spPr>
          <a:xfrm flipH="1">
            <a:off x="1370649" y="1656749"/>
            <a:ext cx="1760696" cy="625998"/>
          </a:xfrm>
          <a:prstGeom prst="rect">
            <a:avLst/>
          </a:prstGeom>
          <a:noFill/>
        </p:spPr>
        <p:txBody>
          <a:bodyPr wrap="square" bIns="0" rtlCol="0" anchor="ctr" anchorCtr="0"/>
          <a:lstStyle/>
          <a:p>
            <a:pPr algn="l"/>
            <a:r>
              <a:rPr lang="zh-CN"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rPr>
              <a:t>1.</a:t>
            </a:r>
            <a:r>
              <a:rPr lang="zh-CN" altLang="en-US"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rPr>
              <a:t>体温增高的各类急性疾病。</a:t>
            </a:r>
            <a:endParaRPr lang="zh-CN" sz="1350" spc="300" dirty="0">
              <a:solidFill>
                <a:srgbClr val="58BBDB">
                  <a:lumMod val="7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14" name="文本框 13"/>
          <p:cNvSpPr txBox="1"/>
          <p:nvPr>
            <p:custDataLst>
              <p:tags r:id="rId4"/>
            </p:custDataLst>
          </p:nvPr>
        </p:nvSpPr>
        <p:spPr>
          <a:xfrm flipH="1">
            <a:off x="1395889" y="3667575"/>
            <a:ext cx="1644015" cy="307658"/>
          </a:xfrm>
          <a:prstGeom prst="rect">
            <a:avLst/>
          </a:prstGeom>
          <a:noFill/>
        </p:spPr>
        <p:txBody>
          <a:bodyPr wrap="square" bIns="0" rtlCol="0" anchor="ctr" anchorCtr="0"/>
          <a:lstStyle/>
          <a:p>
            <a:pPr algn="l"/>
            <a:r>
              <a:rPr lang="zh-CN"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rPr>
              <a:t>2.</a:t>
            </a:r>
            <a:r>
              <a:rPr lang="zh-CN" altLang="en-US"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rPr>
              <a:t>各种内脏疾病的急性阶段</a:t>
            </a:r>
            <a:endParaRPr lang="zh-CN" sz="1350"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15" name="文本框 14"/>
          <p:cNvSpPr txBox="1"/>
          <p:nvPr>
            <p:custDataLst>
              <p:tags r:id="rId5"/>
            </p:custDataLst>
          </p:nvPr>
        </p:nvSpPr>
        <p:spPr>
          <a:xfrm flipH="1">
            <a:off x="5927075" y="3333058"/>
            <a:ext cx="2779249" cy="725969"/>
          </a:xfrm>
          <a:prstGeom prst="rect">
            <a:avLst/>
          </a:prstGeom>
          <a:noFill/>
          <a:ln w="9525">
            <a:noFill/>
          </a:ln>
        </p:spPr>
        <p:txBody>
          <a:bodyPr wrap="square"/>
          <a:lstStyle/>
          <a:p>
            <a:pPr lvl="0" algn="l" fontAlgn="auto">
              <a:lnSpc>
                <a:spcPct val="130000"/>
              </a:lnSpc>
              <a:spcAft>
                <a:spcPts val="1000"/>
              </a:spcAft>
              <a:buClrTx/>
              <a:buSzTx/>
              <a:buFontTx/>
            </a:pPr>
            <a:endParaRPr lang="zh-CN" altLang="en-US" sz="120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16" name="文本框 15"/>
          <p:cNvSpPr txBox="1"/>
          <p:nvPr>
            <p:custDataLst>
              <p:tags r:id="rId6"/>
            </p:custDataLst>
          </p:nvPr>
        </p:nvSpPr>
        <p:spPr>
          <a:xfrm flipH="1">
            <a:off x="6021144" y="3364706"/>
            <a:ext cx="1798968" cy="517287"/>
          </a:xfrm>
          <a:prstGeom prst="rect">
            <a:avLst/>
          </a:prstGeom>
          <a:noFill/>
        </p:spPr>
        <p:txBody>
          <a:bodyPr wrap="square" bIns="0" rtlCol="0" anchor="ctr" anchorCtr="0"/>
          <a:lstStyle/>
          <a:p>
            <a:pPr algn="l"/>
            <a:r>
              <a:rPr lang="zh-CN"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rPr>
              <a:t>3.</a:t>
            </a:r>
            <a:r>
              <a:rPr lang="zh-CN" altLang="en-US"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rPr>
              <a:t>凡是有出血倾向的疾病，</a:t>
            </a:r>
            <a:endParaRPr lang="zh-CN" sz="1350" spc="300" dirty="0">
              <a:solidFill>
                <a:srgbClr val="FAF4A0">
                  <a:lumMod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17" name="同心圆 16"/>
          <p:cNvSpPr/>
          <p:nvPr>
            <p:custDataLst>
              <p:tags r:id="rId7"/>
            </p:custDataLst>
          </p:nvPr>
        </p:nvSpPr>
        <p:spPr>
          <a:xfrm flipH="1">
            <a:off x="2974852" y="1524926"/>
            <a:ext cx="2921318" cy="2921318"/>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000000"/>
              </a:solidFill>
              <a:cs typeface="思源黑体 CN Regular" panose="020B0500000000000000" charset="-122"/>
            </a:endParaRPr>
          </a:p>
        </p:txBody>
      </p:sp>
      <p:sp>
        <p:nvSpPr>
          <p:cNvPr id="19" name="同心圆 18"/>
          <p:cNvSpPr/>
          <p:nvPr>
            <p:custDataLst>
              <p:tags r:id="rId8"/>
            </p:custDataLst>
          </p:nvPr>
        </p:nvSpPr>
        <p:spPr>
          <a:xfrm rot="5400000" flipH="1">
            <a:off x="3210878" y="1790674"/>
            <a:ext cx="2403158" cy="2403158"/>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000000"/>
              </a:solidFill>
              <a:cs typeface="思源黑体 CN Regular" panose="020B0500000000000000" charset="-122"/>
            </a:endParaRPr>
          </a:p>
        </p:txBody>
      </p:sp>
      <p:sp>
        <p:nvSpPr>
          <p:cNvPr id="34" name="椭圆 33"/>
          <p:cNvSpPr/>
          <p:nvPr>
            <p:custDataLst>
              <p:tags r:id="rId9"/>
            </p:custDataLst>
          </p:nvPr>
        </p:nvSpPr>
        <p:spPr>
          <a:xfrm>
            <a:off x="4999698" y="3527743"/>
            <a:ext cx="538163" cy="531284"/>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F8EF79"/>
              </a:solidFill>
              <a:cs typeface="思源黑体 CN Regular" panose="020B0500000000000000" charset="-122"/>
            </a:endParaRPr>
          </a:p>
        </p:txBody>
      </p:sp>
      <p:sp>
        <p:nvSpPr>
          <p:cNvPr id="35" name="椭圆 34"/>
          <p:cNvSpPr/>
          <p:nvPr>
            <p:custDataLst>
              <p:tags r:id="rId10"/>
            </p:custDataLst>
          </p:nvPr>
        </p:nvSpPr>
        <p:spPr>
          <a:xfrm flipH="1">
            <a:off x="3327558" y="1778767"/>
            <a:ext cx="580549" cy="5381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cs typeface="思源黑体 CN Regular" panose="020B0500000000000000" charset="-122"/>
            </a:endParaRPr>
          </a:p>
        </p:txBody>
      </p:sp>
      <p:sp>
        <p:nvSpPr>
          <p:cNvPr id="36" name="文本框 35"/>
          <p:cNvSpPr txBox="1"/>
          <p:nvPr>
            <p:custDataLst>
              <p:tags r:id="rId11"/>
            </p:custDataLst>
          </p:nvPr>
        </p:nvSpPr>
        <p:spPr>
          <a:xfrm>
            <a:off x="3364706" y="1909736"/>
            <a:ext cx="463868" cy="299085"/>
          </a:xfrm>
          <a:prstGeom prst="rect">
            <a:avLst/>
          </a:prstGeom>
          <a:noFill/>
        </p:spPr>
        <p:txBody>
          <a:bodyPr wrap="square" bIns="0" rtlCol="0">
            <a:normAutofit/>
          </a:bodyPr>
          <a:lstStyle/>
          <a:p>
            <a:pPr algn="ctr">
              <a:buClrTx/>
              <a:buSzTx/>
              <a:buFontTx/>
            </a:pPr>
            <a:r>
              <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7" name="椭圆 36"/>
          <p:cNvSpPr/>
          <p:nvPr>
            <p:custDataLst>
              <p:tags r:id="rId12"/>
            </p:custDataLst>
          </p:nvPr>
        </p:nvSpPr>
        <p:spPr>
          <a:xfrm flipH="1">
            <a:off x="3048844" y="3520864"/>
            <a:ext cx="538163" cy="5381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lstStyle/>
          <a:p>
            <a:pPr algn="ctr"/>
            <a:endParaRPr lang="zh-CN" altLang="en-US" sz="1350">
              <a:solidFill>
                <a:srgbClr val="F19ED2">
                  <a:lumMod val="75000"/>
                </a:srgbClr>
              </a:solidFill>
              <a:cs typeface="思源黑体 CN Regular" panose="020B0500000000000000" charset="-122"/>
            </a:endParaRPr>
          </a:p>
        </p:txBody>
      </p:sp>
      <p:sp>
        <p:nvSpPr>
          <p:cNvPr id="38" name="文本框 37"/>
          <p:cNvSpPr txBox="1"/>
          <p:nvPr>
            <p:custDataLst>
              <p:tags r:id="rId13"/>
            </p:custDataLst>
          </p:nvPr>
        </p:nvSpPr>
        <p:spPr>
          <a:xfrm>
            <a:off x="3048844" y="3601544"/>
            <a:ext cx="463868" cy="299085"/>
          </a:xfrm>
          <a:prstGeom prst="rect">
            <a:avLst/>
          </a:prstGeom>
          <a:noFill/>
        </p:spPr>
        <p:txBody>
          <a:bodyPr wrap="square" bIns="0" rtlCol="0">
            <a:normAutofit/>
          </a:bodyPr>
          <a:lstStyle/>
          <a:p>
            <a:pPr algn="ctr">
              <a:buClrTx/>
              <a:buSzTx/>
              <a:buFontTx/>
            </a:pPr>
            <a:r>
              <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15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39" name="文本框 38"/>
          <p:cNvSpPr txBox="1"/>
          <p:nvPr>
            <p:custDataLst>
              <p:tags r:id="rId14"/>
            </p:custDataLst>
          </p:nvPr>
        </p:nvSpPr>
        <p:spPr>
          <a:xfrm>
            <a:off x="5091676" y="3601544"/>
            <a:ext cx="395396" cy="322435"/>
          </a:xfrm>
          <a:prstGeom prst="rect">
            <a:avLst/>
          </a:prstGeom>
          <a:noFill/>
        </p:spPr>
        <p:txBody>
          <a:bodyPr wrap="square" bIns="0" rtlCol="0">
            <a:noAutofit/>
          </a:bodyPr>
          <a:lstStyle/>
          <a:p>
            <a:pPr algn="ctr">
              <a:buClrTx/>
              <a:buSzTx/>
              <a:buFontTx/>
            </a:pPr>
            <a:r>
              <a:rPr lang="en-US" altLang="zh-CN" sz="14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14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0" name="椭圆 39"/>
          <p:cNvSpPr/>
          <p:nvPr>
            <p:custDataLst>
              <p:tags r:id="rId15"/>
            </p:custDataLst>
          </p:nvPr>
        </p:nvSpPr>
        <p:spPr>
          <a:xfrm>
            <a:off x="3908108" y="2483856"/>
            <a:ext cx="1029653" cy="1030129"/>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cs typeface="思源黑体 CN Regular" panose="020B0500000000000000" charset="-122"/>
              <a:sym typeface="微软雅黑" panose="020B0503020204020204" charset="-122"/>
            </a:endParaRPr>
          </a:p>
        </p:txBody>
      </p:sp>
      <p:grpSp>
        <p:nvGrpSpPr>
          <p:cNvPr id="43" name="组合 42"/>
          <p:cNvGrpSpPr/>
          <p:nvPr>
            <p:custDataLst>
              <p:tags r:id="rId16"/>
            </p:custDataLst>
          </p:nvPr>
        </p:nvGrpSpPr>
        <p:grpSpPr>
          <a:xfrm>
            <a:off x="3744278" y="2325026"/>
            <a:ext cx="1336358" cy="1334929"/>
            <a:chOff x="11317288" y="-5686262"/>
            <a:chExt cx="4924404" cy="4919848"/>
          </a:xfrm>
          <a:solidFill>
            <a:srgbClr val="58BBDB"/>
          </a:solidFill>
        </p:grpSpPr>
        <p:sp>
          <p:nvSpPr>
            <p:cNvPr id="44" name="Freeform 6"/>
            <p:cNvSpPr>
              <a:spLocks noEditPoints="1"/>
            </p:cNvSpPr>
            <p:nvPr>
              <p:custDataLst>
                <p:tags r:id="rId17"/>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45" name="任意多边形: 形状 351"/>
            <p:cNvSpPr>
              <a:spLocks noChangeArrowheads="1"/>
            </p:cNvSpPr>
            <p:nvPr>
              <p:custDataLst>
                <p:tags r:id="rId18"/>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46" name="图片 45" descr="32313539373438303b32313539373437373bb9baceef"/>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238625" y="2814611"/>
            <a:ext cx="368618" cy="368618"/>
          </a:xfrm>
          <a:prstGeom prst="rect">
            <a:avLst/>
          </a:prstGeom>
        </p:spPr>
      </p:pic>
      <p:pic>
        <p:nvPicPr>
          <p:cNvPr id="3" name="图片 2"/>
          <p:cNvPicPr>
            <a:picLocks noChangeAspect="1"/>
          </p:cNvPicPr>
          <p:nvPr/>
        </p:nvPicPr>
        <p:blipFill>
          <a:blip r:embed="rId22"/>
          <a:stretch>
            <a:fillRect/>
          </a:stretch>
        </p:blipFill>
        <p:spPr>
          <a:xfrm>
            <a:off x="5132226" y="1871147"/>
            <a:ext cx="405636" cy="531284"/>
          </a:xfrm>
          <a:prstGeom prst="rect">
            <a:avLst/>
          </a:prstGeom>
        </p:spPr>
      </p:pic>
      <p:sp>
        <p:nvSpPr>
          <p:cNvPr id="24" name="椭圆 23"/>
          <p:cNvSpPr/>
          <p:nvPr/>
        </p:nvSpPr>
        <p:spPr>
          <a:xfrm>
            <a:off x="5308001" y="2040467"/>
            <a:ext cx="588169" cy="531284"/>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600" dirty="0"/>
              <a:t>04</a:t>
            </a:r>
            <a:endParaRPr lang="en-US" altLang="zh-CN" sz="1600" dirty="0"/>
          </a:p>
        </p:txBody>
      </p:sp>
      <p:sp>
        <p:nvSpPr>
          <p:cNvPr id="26" name="文本框 25"/>
          <p:cNvSpPr txBox="1"/>
          <p:nvPr/>
        </p:nvSpPr>
        <p:spPr>
          <a:xfrm>
            <a:off x="6204585" y="2040467"/>
            <a:ext cx="1817846" cy="521970"/>
          </a:xfrm>
          <a:prstGeom prst="rect">
            <a:avLst/>
          </a:prstGeom>
          <a:noFill/>
        </p:spPr>
        <p:txBody>
          <a:bodyPr wrap="square" rtlCol="0">
            <a:spAutoFit/>
          </a:bodyPr>
          <a:lstStyle/>
          <a:p>
            <a:r>
              <a:rPr lang="en-US" altLang="zh-CN" sz="1400" dirty="0">
                <a:solidFill>
                  <a:srgbClr val="C00000"/>
                </a:solidFill>
                <a:latin typeface="宋体" panose="02010600030101010101" pitchFamily="2" charset="-122"/>
                <a:ea typeface="宋体" panose="02010600030101010101" pitchFamily="2" charset="-122"/>
              </a:rPr>
              <a:t>4.</a:t>
            </a:r>
            <a:r>
              <a:rPr lang="zh-CN" altLang="en-US" sz="1400" dirty="0">
                <a:solidFill>
                  <a:srgbClr val="C00000"/>
                </a:solidFill>
                <a:latin typeface="宋体" panose="02010600030101010101" pitchFamily="2" charset="-122"/>
                <a:ea typeface="宋体" panose="02010600030101010101" pitchFamily="2" charset="-122"/>
              </a:rPr>
              <a:t>患有心脏病、高血压等其他疾病。</a:t>
            </a:r>
            <a:endParaRPr lang="zh-CN" altLang="en-US" sz="1400" dirty="0">
              <a:solidFill>
                <a:srgbClr val="C00000"/>
              </a:solidFill>
              <a:latin typeface="宋体" panose="02010600030101010101" pitchFamily="2" charset="-122"/>
              <a:ea typeface="宋体" panose="02010600030101010101" pitchFamily="2" charset="-122"/>
            </a:endParaRP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210878" y="622522"/>
            <a:ext cx="3075621" cy="369332"/>
            <a:chOff x="4281171" y="829429"/>
            <a:chExt cx="4100827" cy="492443"/>
          </a:xfrm>
        </p:grpSpPr>
        <p:sp>
          <p:nvSpPr>
            <p:cNvPr id="6" name="文本框 5"/>
            <p:cNvSpPr txBox="1"/>
            <p:nvPr/>
          </p:nvSpPr>
          <p:spPr>
            <a:xfrm>
              <a:off x="4281171" y="829429"/>
              <a:ext cx="4100827" cy="492443"/>
            </a:xfrm>
            <a:prstGeom prst="rect">
              <a:avLst/>
            </a:prstGeom>
            <a:noFill/>
          </p:spPr>
          <p:txBody>
            <a:bodyPr wrap="square" rtlCol="0">
              <a:spAutoFit/>
            </a:bodyPr>
            <a:lstStyle/>
            <a:p>
              <a:pPr algn="ctr"/>
              <a:r>
                <a:rPr lang="zh-CN" altLang="en-US" dirty="0">
                  <a:latin typeface="汉仪汉黑W" panose="00020600040101010101" charset="-122"/>
                  <a:ea typeface="汉仪汉黑W" panose="00020600040101010101" charset="-122"/>
                  <a:cs typeface="汉仪汉黑W" panose="00020600040101010101" charset="-122"/>
                </a:rPr>
                <a:t>三、把控体育课活动的过程</a:t>
              </a:r>
              <a:endParaRPr lang="zh-CN" altLang="en-US" dirty="0">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5" name="矩形 4"/>
          <p:cNvSpPr/>
          <p:nvPr/>
        </p:nvSpPr>
        <p:spPr>
          <a:xfrm>
            <a:off x="2400300" y="3061990"/>
            <a:ext cx="1184564" cy="118456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3156585" y="987240"/>
            <a:ext cx="3048000" cy="299085"/>
          </a:xfrm>
          <a:prstGeom prst="rect">
            <a:avLst/>
          </a:prstGeom>
          <a:noFill/>
        </p:spPr>
        <p:txBody>
          <a:bodyPr wrap="square" rtlCol="0">
            <a:spAutoFit/>
          </a:bodyPr>
          <a:lstStyle/>
          <a:p>
            <a:pPr algn="ctr"/>
            <a:r>
              <a:rPr lang="zh-CN" altLang="en-US" sz="1350" dirty="0"/>
              <a:t>（二）穿戴适当的服装及防护设备</a:t>
            </a:r>
            <a:endParaRPr lang="zh-CN" altLang="en-US" sz="1350" dirty="0"/>
          </a:p>
        </p:txBody>
      </p:sp>
      <p:sp>
        <p:nvSpPr>
          <p:cNvPr id="15" name="文本框 14"/>
          <p:cNvSpPr txBox="1"/>
          <p:nvPr>
            <p:custDataLst>
              <p:tags r:id="rId3"/>
            </p:custDataLst>
          </p:nvPr>
        </p:nvSpPr>
        <p:spPr>
          <a:xfrm flipH="1">
            <a:off x="5927075" y="3333058"/>
            <a:ext cx="2779249" cy="725969"/>
          </a:xfrm>
          <a:prstGeom prst="rect">
            <a:avLst/>
          </a:prstGeom>
          <a:noFill/>
          <a:ln w="9525">
            <a:noFill/>
          </a:ln>
        </p:spPr>
        <p:txBody>
          <a:bodyPr wrap="square"/>
          <a:lstStyle/>
          <a:p>
            <a:pPr lvl="0" algn="l" fontAlgn="auto">
              <a:lnSpc>
                <a:spcPct val="130000"/>
              </a:lnSpc>
              <a:spcAft>
                <a:spcPts val="1000"/>
              </a:spcAft>
              <a:buClrTx/>
              <a:buSzTx/>
              <a:buFontTx/>
            </a:pPr>
            <a:endParaRPr lang="zh-CN" altLang="en-US" sz="1200" spc="150" dirty="0">
              <a:solidFill>
                <a:srgbClr val="000000">
                  <a:lumMod val="50000"/>
                  <a:lumOff val="50000"/>
                </a:srgbClr>
              </a:solidFill>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38" name="文本框 37"/>
          <p:cNvSpPr txBox="1"/>
          <p:nvPr>
            <p:custDataLst>
              <p:tags r:id="rId4"/>
            </p:custDataLst>
          </p:nvPr>
        </p:nvSpPr>
        <p:spPr>
          <a:xfrm>
            <a:off x="3048844" y="3601544"/>
            <a:ext cx="463868" cy="299085"/>
          </a:xfrm>
          <a:prstGeom prst="rect">
            <a:avLst/>
          </a:prstGeom>
          <a:noFill/>
        </p:spPr>
        <p:txBody>
          <a:bodyPr wrap="square" bIns="0" rtlCol="0">
            <a:normAutofit/>
          </a:bodyPr>
          <a:lstStyle/>
          <a:p>
            <a:pPr algn="ctr">
              <a:buClrTx/>
              <a:buSzTx/>
              <a:buFontTx/>
            </a:pPr>
            <a:endParaRPr lang="en-US" altLang="zh-CN" sz="1500" cap="all" dirty="0">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pic>
        <p:nvPicPr>
          <p:cNvPr id="46" name="图片 45" descr="32313539373438303b32313539373437373bb9baceef"/>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238625" y="2814611"/>
            <a:ext cx="368618" cy="368618"/>
          </a:xfrm>
          <a:prstGeom prst="rect">
            <a:avLst/>
          </a:prstGeom>
        </p:spPr>
      </p:pic>
      <p:graphicFrame>
        <p:nvGraphicFramePr>
          <p:cNvPr id="4" name="表格 3"/>
          <p:cNvGraphicFramePr>
            <a:graphicFrameLocks noGrp="1"/>
          </p:cNvGraphicFramePr>
          <p:nvPr/>
        </p:nvGraphicFramePr>
        <p:xfrm>
          <a:off x="1524000" y="1531407"/>
          <a:ext cx="6477000" cy="2456448"/>
        </p:xfrm>
        <a:graphic>
          <a:graphicData uri="http://schemas.openxmlformats.org/drawingml/2006/table">
            <a:tbl>
              <a:tblPr firstRow="1" bandRow="1">
                <a:tableStyleId>{5C22544A-7EE6-4342-B048-85BDC9FD1C3A}</a:tableStyleId>
              </a:tblPr>
              <a:tblGrid>
                <a:gridCol w="6477000"/>
              </a:tblGrid>
              <a:tr h="473844">
                <a:tc>
                  <a:txBody>
                    <a:bodyPr/>
                    <a:lstStyle/>
                    <a:p>
                      <a:r>
                        <a:rPr lang="en-US" altLang="zh-CN" dirty="0"/>
                        <a:t>1</a:t>
                      </a:r>
                      <a:r>
                        <a:rPr lang="zh-CN" altLang="en-US" dirty="0"/>
                        <a:t>、衣服上不要别胸针、别针、校徽、证章等，女同学不要戴各种发卡</a:t>
                      </a:r>
                      <a:endParaRPr lang="zh-CN" altLang="en-US" dirty="0"/>
                    </a:p>
                  </a:txBody>
                  <a:tcPr/>
                </a:tc>
              </a:tr>
              <a:tr h="473844">
                <a:tc>
                  <a:txBody>
                    <a:bodyPr/>
                    <a:lstStyle/>
                    <a:p>
                      <a:r>
                        <a:rPr lang="en-US" altLang="zh-CN" dirty="0"/>
                        <a:t>2</a:t>
                      </a:r>
                      <a:r>
                        <a:rPr lang="zh-CN" altLang="en-US" dirty="0"/>
                        <a:t>、不要佩戴金属的、玻璃的、塑料等的质地的手表、项链、戒指、手镯、</a:t>
                      </a:r>
                      <a:endParaRPr lang="zh-CN" altLang="en-US" dirty="0"/>
                    </a:p>
                    <a:p>
                      <a:r>
                        <a:rPr lang="zh-CN" altLang="en-US" dirty="0"/>
                        <a:t>手链、耳环、脚链等装饰品。</a:t>
                      </a:r>
                      <a:endParaRPr lang="zh-CN" altLang="en-US" dirty="0"/>
                    </a:p>
                  </a:txBody>
                  <a:tcPr/>
                </a:tc>
              </a:tr>
              <a:tr h="473844">
                <a:tc>
                  <a:txBody>
                    <a:bodyPr/>
                    <a:lstStyle/>
                    <a:p>
                      <a:r>
                        <a:rPr lang="en-US" altLang="zh-CN" dirty="0"/>
                        <a:t>3</a:t>
                      </a:r>
                      <a:r>
                        <a:rPr lang="zh-CN" altLang="en-US" dirty="0"/>
                        <a:t>、戴眼镜的同学，如果能不戴眼镜，上体育课时就尽量不要戴；如</a:t>
                      </a:r>
                      <a:endParaRPr lang="zh-CN" altLang="en-US" dirty="0"/>
                    </a:p>
                    <a:p>
                      <a:r>
                        <a:rPr lang="zh-CN" altLang="en-US" dirty="0"/>
                        <a:t>果必须戴，做动作时要加倍小心，做滚翻、倒立等垫上运动时，必须摘下眼镜。</a:t>
                      </a:r>
                      <a:endParaRPr lang="zh-CN" altLang="en-US" dirty="0"/>
                    </a:p>
                  </a:txBody>
                  <a:tcPr/>
                </a:tc>
              </a:tr>
              <a:tr h="473844">
                <a:tc>
                  <a:txBody>
                    <a:bodyPr/>
                    <a:lstStyle/>
                    <a:p>
                      <a:r>
                        <a:rPr lang="en-US" altLang="zh-CN" dirty="0"/>
                        <a:t>4</a:t>
                      </a:r>
                      <a:r>
                        <a:rPr lang="zh-CN" altLang="en-US" dirty="0"/>
                        <a:t>、衣服口袋里不要装小刀、胸针等锐利的物品。</a:t>
                      </a:r>
                      <a:endParaRPr lang="zh-CN" altLang="en-US" dirty="0"/>
                    </a:p>
                  </a:txBody>
                  <a:tcPr/>
                </a:tc>
              </a:tr>
              <a:tr h="473844">
                <a:tc>
                  <a:txBody>
                    <a:bodyPr/>
                    <a:lstStyle/>
                    <a:p>
                      <a:r>
                        <a:rPr lang="en-US" altLang="zh-CN" dirty="0"/>
                        <a:t>5</a:t>
                      </a:r>
                      <a:r>
                        <a:rPr lang="zh-CN" altLang="en-US" dirty="0"/>
                        <a:t>、上体育课不要穿皮鞋或塑料底的不利于运动的鞋子，必须穿球鞋</a:t>
                      </a:r>
                      <a:endParaRPr lang="zh-CN" altLang="en-US" dirty="0"/>
                    </a:p>
                    <a:p>
                      <a:r>
                        <a:rPr lang="zh-CN" altLang="en-US" dirty="0"/>
                        <a:t>等运动鞋。</a:t>
                      </a:r>
                      <a:endParaRPr lang="zh-CN" altLang="en-US" dirty="0"/>
                    </a:p>
                  </a:txBody>
                  <a:tcPr/>
                </a:tc>
              </a:tr>
            </a:tbl>
          </a:graphicData>
        </a:graphic>
      </p:graphicFrame>
    </p:spTree>
  </p:cSld>
  <p:clrMapOvr>
    <a:masterClrMapping/>
  </p:clrMapOvr>
  <p:transition spd="slow">
    <p:cover/>
  </p:transition>
</p:sld>
</file>

<file path=ppt/tags/tag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0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5*l_x*1_1"/>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34.06464566929134,&quot;left&quot;:54.9,&quot;top&quot;:95.58535433070867,&quot;width&quot;:610.2}"/>
</p:tagLst>
</file>

<file path=ppt/tags/tag10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5*l_x*1_2"/>
  <p:tag name="KSO_WM_TEMPLATE_CATEGORY" val="diagram"/>
  <p:tag name="KSO_WM_TEMPLATE_INDEX" val="20228060"/>
  <p:tag name="KSO_WM_UNIT_LAYERLEVEL" val="1_1"/>
  <p:tag name="KSO_WM_TAG_VERSION" val="1.0"/>
  <p:tag name="KSO_WM_BEAUTIFY_FLAG" val="#wm#"/>
  <p:tag name="KSO_WM_UNIT_SHADOW_SCHEMECOLOR_INDEX" val="13"/>
  <p:tag name="KSO_WM_DIAGRAM_VIRTUALLY_FRAME" val="{&quot;height&quot;:234.06464566929134,&quot;left&quot;:54.9,&quot;top&quot;:95.58535433070867,&quot;width&quot;:610.2}"/>
</p:tagLst>
</file>

<file path=ppt/tags/tag1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5*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DIAGRAM_VIRTUALLY_FRAME" val="{&quot;height&quot;:234.06464566929134,&quot;left&quot;:54.9,&quot;top&quot;:95.58535433070867,&quot;width&quot;:610.2}"/>
</p:tagLst>
</file>

<file path=ppt/tags/tag10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5*l_h_a*1_4_1"/>
  <p:tag name="KSO_WM_TEMPLATE_CATEGORY" val="diagram"/>
  <p:tag name="KSO_WM_TEMPLATE_INDEX" val="20228060"/>
  <p:tag name="KSO_WM_UNIT_LAYERLEVEL" val="1_1_1"/>
  <p:tag name="KSO_WM_TAG_VERSION" val="1.0"/>
  <p:tag name="KSO_WM_BEAUTIFY_FLAG" val="#wm#"/>
  <p:tag name="KSO_WM_UNIT_TEXT_FILL_FORE_SCHEMECOLOR_INDEX" val="6"/>
  <p:tag name="KSO_WM_UNIT_TEXT_FILL_TYPE" val="1"/>
  <p:tag name="KSO_WM_DIAGRAM_VIRTUALLY_FRAME" val="{&quot;height&quot;:234.06464566929134,&quot;left&quot;:54.9,&quot;top&quot;:95.58535433070867,&quot;width&quot;:610.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3*l_h_a*1_1_1"/>
  <p:tag name="KSO_WM_UNIT_LAYERLEVEL" val="1_1_1"/>
  <p:tag name="KSO_WM_UNIT_TEXT_FILL_FORE_SCHEMECOLOR_INDEX" val="5"/>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1_1"/>
  <p:tag name="KSO_WM_UNIT_ID" val="diagram20228004_3*l_h_f*1_1_1"/>
  <p:tag name="KSO_WM_UNIT_LAYERLEVEL" val="1_1_1"/>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3*l_h_a*1_2_1"/>
  <p:tag name="KSO_WM_UNIT_LAYERLEVEL" val="1_1_1"/>
  <p:tag name="KSO_WM_UNIT_TEXT_FILL_FORE_SCHEMECOLOR_INDEX" val="6"/>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2_1"/>
  <p:tag name="KSO_WM_UNIT_ID" val="diagram20228004_3*l_h_f*1_2_1"/>
  <p:tag name="KSO_WM_UNIT_LAYERLEVEL" val="1_1_1"/>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3*l_h_a*1_3_1"/>
  <p:tag name="KSO_WM_UNIT_LAYERLEVEL" val="1_1_1"/>
  <p:tag name="KSO_WM_UNIT_TEXT_FILL_FORE_SCHEMECOLOR_INDEX" val="7"/>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
  <p:tag name="KSO_WM_UNIT_NOCLEAR" val="0"/>
  <p:tag name="KSO_WM_DIAGRAM_GROUP_CODE" val="l1-1"/>
  <p:tag name="KSO_WM_UNIT_TYPE" val="l_h_f"/>
  <p:tag name="KSO_WM_UNIT_INDEX" val="1_3_1"/>
  <p:tag name="KSO_WM_UNIT_ID" val="diagram20228004_3*l_h_f*1_3_1"/>
  <p:tag name="KSO_WM_UNIT_LAYERLEVEL" val="1_1_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3*l_h_i*1_1_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3*l_h_i*1_1_5"/>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3*l_h_i*1_2_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3*l_h_i*1_2_3"/>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1"/>
  <p:tag name="KSO_WM_UNIT_ID" val="diagram20228004_3*l_h_i*1_3_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2"/>
  <p:tag name="KSO_WM_UNIT_ID" val="diagram20228004_3*l_h_i*1_3_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3*l_h_i*1_1_1"/>
  <p:tag name="KSO_WM_UNIT_FILL_FORE_SCHEMECOLOR_INDEX" val="5"/>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3*l_h_i*1_1_2"/>
  <p:tag name="KSO_WM_UNIT_FILL_FORE_SCHEMECOLOR_INDEX" val="5"/>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3*l_h_i*1_2_4"/>
  <p:tag name="KSO_WM_UNIT_FILL_FORE_SCHEMECOLOR_INDEX" val="6"/>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3*l_h_i*1_2_5"/>
  <p:tag name="KSO_WM_UNIT_FILL_FORE_SCHEMECOLOR_INDEX" val="6"/>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3*l_h_i*1_3_3"/>
  <p:tag name="KSO_WM_UNIT_FILL_FORE_SCHEMECOLOR_INDEX" val="7"/>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3*l_h_i*1_3_4"/>
  <p:tag name="KSO_WM_UNIT_FILL_FORE_SCHEMECOLOR_INDEX" val="7"/>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1"/>
  <p:tag name="KSO_WM_UNIT_ID" val="diagram20228004_3*l_h_i*1_2_1"/>
  <p:tag name="KSO_WM_UNIT_TEXT_FILL_FORE_SCHEMECOLOR_INDEX" val="6"/>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3*l_h_i*1_3_5"/>
  <p:tag name="KSO_WM_UNIT_TEXT_FILL_FORE_SCHEMECOLOR_INDEX" val="7"/>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3*l_h_i*1_1_3"/>
  <p:tag name="KSO_WM_UNIT_TEXT_FILL_FORE_SCHEMECOLOR_INDEX" val="5"/>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2*122"/>
  <p:tag name="KSO_WM_DIAGRAM_GROUP_CODE" val="l1-1"/>
  <p:tag name="KSO_WM_UNIT_TYPE" val="l_h_x"/>
  <p:tag name="KSO_WM_UNIT_INDEX" val="1_1_1"/>
  <p:tag name="KSO_WM_UNIT_ID" val="diagram20228004_3*l_h_x*1_1_1"/>
  <p:tag name="KSO_WM_UNIT_LAYERLEVEL" val="1_1_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8*128"/>
  <p:tag name="KSO_WM_DIAGRAM_GROUP_CODE" val="l1-1"/>
  <p:tag name="KSO_WM_UNIT_TYPE" val="l_h_x"/>
  <p:tag name="KSO_WM_UNIT_INDEX" val="1_2_1"/>
  <p:tag name="KSO_WM_UNIT_ID" val="diagram20228004_3*l_h_x*1_2_1"/>
  <p:tag name="KSO_WM_UNIT_LAYERLEVEL" val="1_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32*132"/>
  <p:tag name="KSO_WM_DIAGRAM_GROUP_CODE" val="l1-1"/>
  <p:tag name="KSO_WM_UNIT_TYPE" val="l_h_x"/>
  <p:tag name="KSO_WM_UNIT_INDEX" val="1_3_1"/>
  <p:tag name="KSO_WM_UNIT_ID" val="diagram20228004_3*l_h_x*1_3_1"/>
  <p:tag name="KSO_WM_UNIT_LAYERLEVEL" val="1_1_1"/>
</p:tagLst>
</file>

<file path=ppt/tags/tag1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3_4*l_h_f*1_4_1"/>
  <p:tag name="KSO_WM_TEMPLATE_CATEGORY" val="diagram"/>
  <p:tag name="KSO_WM_TEMPLATE_INDEX" val="20228073"/>
  <p:tag name="KSO_WM_UNIT_LAYERLEVEL" val="1_1_1"/>
  <p:tag name="KSO_WM_TAG_VERSION" val="1.0"/>
  <p:tag name="KSO_WM_UNIT_TEXT_FILL_FORE_SCHEMECOLOR_INDEX" val="13"/>
  <p:tag name="KSO_WM_UNIT_TEXT_FILL_TYPE" val="1"/>
  <p:tag name="KSO_WM_DIAGRAM_VIRTUALLY_FRAME" val="{&quot;height&quot;:289.7624409448819,&quot;left&quot;:147.25,&quot;top&quot;:39.83755905511809,&quot;width&quot;:536.7}"/>
</p:tagLst>
</file>

<file path=ppt/tags/tag129.xml><?xml version="1.0" encoding="utf-8"?>
<p:tagLst xmlns:p="http://schemas.openxmlformats.org/presentationml/2006/main">
  <p:tag name="MH" val="20161022204031"/>
  <p:tag name="MH_LIBRARY" val="GRAPHIC"/>
  <p:tag name="MH_ORDER" val="文本框 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3_4*l_h_i*1_2_1"/>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3_4*l_h_i*1_2_2"/>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3_4*l_h_i*1_3_1"/>
  <p:tag name="KSO_WM_TEMPLATE_CATEGORY" val="diagram"/>
  <p:tag name="KSO_WM_TEMPLATE_INDEX" val="202280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4*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4*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4*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4*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3_4*l_h_a*1_1_1"/>
  <p:tag name="KSO_WM_TEMPLATE_CATEGORY" val="diagram"/>
  <p:tag name="KSO_WM_TEMPLATE_INDEX" val="20228073"/>
  <p:tag name="KSO_WM_UNIT_LAYERLEVEL" val="1_1_1"/>
  <p:tag name="KSO_WM_TAG_VERSION" val="1.0"/>
  <p:tag name="KSO_WM_BEAUTIFY_FLAG" val="#wm#"/>
  <p:tag name="KSO_WM_UNIT_TEXT_FILL_FORE_SCHEMECOLOR_INDEX" val="5"/>
  <p:tag name="KSO_WM_UNIT_TEXT_FILL_TYPE" val="1"/>
</p:tagLst>
</file>

<file path=ppt/tags/tag1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3_4*l_h_a*1_3_1"/>
  <p:tag name="KSO_WM_TEMPLATE_CATEGORY" val="diagram"/>
  <p:tag name="KSO_WM_TEMPLATE_INDEX" val="20228073"/>
  <p:tag name="KSO_WM_UNIT_LAYERLEVEL" val="1_1_1"/>
  <p:tag name="KSO_WM_TAG_VERSION" val="1.0"/>
  <p:tag name="KSO_WM_BEAUTIFY_FLAG" val="#wm#"/>
  <p:tag name="KSO_WM_UNIT_TEXT_FILL_FORE_SCHEMECOLOR_INDEX" val="7"/>
  <p:tag name="KSO_WM_UNIT_TEXT_FILL_TYPE" val="1"/>
</p:tagLst>
</file>

<file path=ppt/tags/tag139.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3_4*l_x*1_1"/>
  <p:tag name="KSO_WM_TEMPLATE_CATEGORY" val="diagram"/>
  <p:tag name="KSO_WM_TEMPLATE_INDEX" val="20228073"/>
  <p:tag name="KSO_WM_UNIT_LAYERLEVEL" val="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3_4*l_h_f*1_1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3_4*l_h_a*1_2_1"/>
  <p:tag name="KSO_WM_TEMPLATE_CATEGORY" val="diagram"/>
  <p:tag name="KSO_WM_TEMPLATE_INDEX" val="20228073"/>
  <p:tag name="KSO_WM_UNIT_LAYERLEVEL" val="1_1_1"/>
  <p:tag name="KSO_WM_TAG_VERSION" val="1.0"/>
  <p:tag name="KSO_WM_BEAUTIFY_FLAG" val="#wm#"/>
  <p:tag name="KSO_WM_UNIT_TEXT_FILL_FORE_SCHEMECOLOR_INDEX" val="6"/>
  <p:tag name="KSO_WM_UNIT_TEXT_FILL_TYPE" val="1"/>
</p:tagLst>
</file>

<file path=ppt/tags/tag14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3_4*l_h_f*1_2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3_4*l_h_a*1_4_1"/>
  <p:tag name="KSO_WM_TEMPLATE_CATEGORY" val="diagram"/>
  <p:tag name="KSO_WM_TEMPLATE_INDEX" val="20228073"/>
  <p:tag name="KSO_WM_UNIT_LAYERLEVEL" val="1_1_1"/>
  <p:tag name="KSO_WM_TAG_VERSION" val="1.0"/>
  <p:tag name="KSO_WM_BEAUTIFY_FLAG" val="#wm#"/>
  <p:tag name="KSO_WM_UNIT_TEXT_FILL_FORE_SCHEMECOLOR_INDEX" val="8"/>
  <p:tag name="KSO_WM_UNIT_TEXT_FILL_TYPE" val="1"/>
</p:tagLst>
</file>

<file path=ppt/tags/tag14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3_4*l_h_f*1_4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4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3_4*l_h_f*1_3_1"/>
  <p:tag name="KSO_WM_TEMPLATE_CATEGORY" val="diagram"/>
  <p:tag name="KSO_WM_TEMPLATE_INDEX" val="20228073"/>
  <p:tag name="KSO_WM_UNIT_LAYERLEVEL" val="1_1_1"/>
  <p:tag name="KSO_WM_TAG_VERSION" val="1.0"/>
  <p:tag name="KSO_WM_BEAUTIFY_FLAG" val="#wm#"/>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1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1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58.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159.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60.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161.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162.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163.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164.xml><?xml version="1.0" encoding="utf-8"?>
<p:tagLst xmlns:p="http://schemas.openxmlformats.org/presentationml/2006/main">
  <p:tag name="MH" val="20161022204031"/>
  <p:tag name="MH_LIBRARY" val="GRAPHIC"/>
  <p:tag name="MH_ORDER" val="文本框 2"/>
</p:tagLst>
</file>

<file path=ppt/tags/tag165.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CwiaGRpZCI6IjE2NzkzYTgxZGZkNWQ2NGQ2ZGIzZjlkNmQzMTQ4ZmYxIiwidXNlckNvdW50IjoyfQ=="/>
  <p:tag name="commondata" val="eyJjb3VudCI6OSwiaGRpZCI6IjE2NzkzYTgxZGZkNWQ2NGQ2ZGIzZjlkNmQzMTQ4ZmYxIiwidXNlckNvdW50IjozfQ=="/>
</p:tagLst>
</file>

<file path=ppt/tags/tag17.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2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1"/>
  <p:tag name="KSO_WM_UNIT_ID" val="diagram20228006_3*q_i*1_1"/>
  <p:tag name="KSO_WM_UNIT_LAYERLEVEL" val="1_1"/>
  <p:tag name="KSO_WM_UNIT_LINE_FORE_SCHEMECOLOR_INDEX" val="14"/>
  <p:tag name="KSO_WM_UNIT_LINE_FILL_TYPE" val="2"/>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i"/>
  <p:tag name="KSO_WM_UNIT_INDEX" val="1_2"/>
  <p:tag name="KSO_WM_UNIT_ID" val="diagram20228006_3*q_i*1_2"/>
  <p:tag name="KSO_WM_UNIT_LAYERLEVEL" val="1_1"/>
  <p:tag name="KSO_WM_UNIT_LINE_FORE_SCHEMECOLOR_INDEX" val="14"/>
  <p:tag name="KSO_WM_UNIT_LINE_FILL_TYPE" val="2"/>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1"/>
  <p:tag name="KSO_WM_UNIT_ID" val="diagram20228006_3*q_h_i*1_1_1"/>
  <p:tag name="KSO_WM_UNIT_LAYERLEVEL" val="1_1_1"/>
  <p:tag name="KSO_WM_UNIT_LINE_FORE_SCHEMECOLOR_INDEX" val="5"/>
  <p:tag name="KSO_WM_UNIT_LINE_FILL_TYPE" val="2"/>
  <p:tag name="KSO_WM_DIAGRAM_VIRTUALLY_FRAME" val="{&quot;height&quot;:290.6549606299212,&quot;left&quot;:33.321496062992125,&quot;top&quot;:98.80047244094489,&quot;width&quot;:655.1785039370079}"/>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2"/>
  <p:tag name="KSO_WM_UNIT_ID" val="diagram20228006_3*q_h_i*1_1_2"/>
  <p:tag name="KSO_WM_UNIT_LAYERLEVEL" val="1_1_1"/>
  <p:tag name="KSO_WM_UNIT_FILL_FORE_SCHEMECOLOR_INDEX" val="6"/>
  <p:tag name="KSO_WM_UNIT_FILL_TYPE" val="1"/>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1_1"/>
  <p:tag name="KSO_WM_UNIT_ID" val="diagram20228006_3*q_h_a*1_1_1"/>
  <p:tag name="KSO_WM_UNIT_LAYERLEVEL" val="1_1_1"/>
  <p:tag name="KSO_WM_UNIT_TEXT_FILL_FORE_SCHEMECOLOR_INDEX" val="13"/>
  <p:tag name="KSO_WM_UNIT_TEXT_FILL_TYPE" val="1"/>
  <p:tag name="KSO_WM_DIAGRAM_VIRTUALLY_FRAME" val="{&quot;height&quot;:290.6549606299212,&quot;left&quot;:33.321496062992125,&quot;top&quot;:98.80047244094489,&quot;width&quot;:655.1785039370079}"/>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1"/>
  <p:tag name="KSO_WM_UNIT_ID" val="diagram20228006_3*q_h_i*1_5_1"/>
  <p:tag name="KSO_WM_UNIT_LAYERLEVEL" val="1_1_1"/>
  <p:tag name="KSO_WM_UNIT_LINE_FORE_SCHEMECOLOR_INDEX" val="5"/>
  <p:tag name="KSO_WM_UNIT_LINE_FILL_TYPE" val="2"/>
  <p:tag name="KSO_WM_DIAGRAM_VIRTUALLY_FRAME" val="{&quot;height&quot;:290.6549606299212,&quot;left&quot;:33.321496062992125,&quot;top&quot;:98.80047244094489,&quot;width&quot;:655.1785039370079}"/>
</p:tagLst>
</file>

<file path=ppt/tags/tag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2"/>
  <p:tag name="KSO_WM_UNIT_ID" val="diagram20228006_3*q_h_i*1_5_2"/>
  <p:tag name="KSO_WM_UNIT_LAYERLEVEL" val="1_1_1"/>
  <p:tag name="KSO_WM_UNIT_FILL_FORE_SCHEMECOLOR_INDEX" val="5"/>
  <p:tag name="KSO_WM_UNIT_FILL_TYPE" val="1"/>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5_1"/>
  <p:tag name="KSO_WM_UNIT_ID" val="diagram20228006_3*q_h_a*1_5_1"/>
  <p:tag name="KSO_WM_UNIT_LAYERLEVEL" val="1_1_1"/>
  <p:tag name="KSO_WM_UNIT_TEXT_FILL_FORE_SCHEMECOLOR_INDEX" val="13"/>
  <p:tag name="KSO_WM_UNIT_TEXT_FILL_TYPE" val="1"/>
  <p:tag name="KSO_WM_DIAGRAM_VIRTUALLY_FRAME" val="{&quot;height&quot;:290.6549606299212,&quot;left&quot;:33.321496062992125,&quot;top&quot;:98.80047244094489,&quot;width&quot;:655.178503937007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2"/>
  <p:tag name="KSO_WM_UNIT_ID" val="diagram20228006_3*q_h_i*1_4_2"/>
  <p:tag name="KSO_WM_UNIT_LAYERLEVEL" val="1_1_1"/>
  <p:tag name="KSO_WM_UNIT_LINE_FORE_SCHEMECOLOR_INDEX" val="5"/>
  <p:tag name="KSO_WM_UNIT_LINE_FILL_TYPE" val="2"/>
  <p:tag name="KSO_WM_DIAGRAM_VIRTUALLY_FRAME" val="{&quot;height&quot;:290.6549606299212,&quot;left&quot;:33.321496062992125,&quot;top&quot;:98.80047244094489,&quot;width&quot;:655.178503937007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3"/>
  <p:tag name="KSO_WM_UNIT_ID" val="diagram20228006_3*q_h_i*1_4_3"/>
  <p:tag name="KSO_WM_UNIT_LAYERLEVEL" val="1_1_1"/>
  <p:tag name="KSO_WM_UNIT_FILL_FORE_SCHEMECOLOR_INDEX" val="9"/>
  <p:tag name="KSO_WM_UNIT_FILL_TYPE" val="1"/>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4_1"/>
  <p:tag name="KSO_WM_UNIT_ID" val="diagram20228006_3*q_h_a*1_4_1"/>
  <p:tag name="KSO_WM_UNIT_LAYERLEVEL" val="1_1_1"/>
  <p:tag name="KSO_WM_UNIT_TEXT_FILL_FORE_SCHEMECOLOR_INDEX" val="13"/>
  <p:tag name="KSO_WM_UNIT_TEXT_FILL_TYPE" val="1"/>
  <p:tag name="KSO_WM_DIAGRAM_VIRTUALLY_FRAME" val="{&quot;height&quot;:290.6549606299212,&quot;left&quot;:33.321496062992125,&quot;top&quot;:98.80047244094489,&quot;width&quot;:655.178503937007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4"/>
  <p:tag name="KSO_WM_UNIT_ID" val="diagram20228006_3*q_h_i*1_5_4"/>
  <p:tag name="KSO_WM_UNIT_LAYERLEVEL" val="1_1_1"/>
  <p:tag name="KSO_WM_DIAGRAM_VIRTUALLY_FRAME" val="{&quot;height&quot;:290.6549606299212,&quot;left&quot;:33.321496062992125,&quot;top&quot;:98.80047244094489,&quot;width&quot;:655.1785039370079}"/>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5_3"/>
  <p:tag name="KSO_WM_UNIT_ID" val="diagram20228006_3*q_h_i*1_5_3"/>
  <p:tag name="KSO_WM_UNIT_LAYERLEVEL" val="1_1_1"/>
  <p:tag name="KSO_WM_DIAGRAM_VIRTUALLY_FRAME" val="{&quot;height&quot;:290.6549606299212,&quot;left&quot;:33.321496062992125,&quot;top&quot;:98.80047244094489,&quot;width&quot;:655.1785039370079}"/>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4"/>
  <p:tag name="KSO_WM_UNIT_ID" val="diagram20228006_3*q_h_i*1_1_4"/>
  <p:tag name="KSO_WM_UNIT_LAYERLEVEL" val="1_1_1"/>
  <p:tag name="KSO_WM_DIAGRAM_VIRTUALLY_FRAME" val="{&quot;height&quot;:290.6549606299212,&quot;left&quot;:33.321496062992125,&quot;top&quot;:98.80047244094489,&quot;width&quot;:655.178503937007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1_3"/>
  <p:tag name="KSO_WM_UNIT_ID" val="diagram20228006_3*q_h_i*1_1_3"/>
  <p:tag name="KSO_WM_UNIT_LAYERLEVEL" val="1_1_1"/>
  <p:tag name="KSO_WM_DIAGRAM_VIRTUALLY_FRAME" val="{&quot;height&quot;:290.6549606299212,&quot;left&quot;:33.321496062992125,&quot;top&quot;:98.80047244094489,&quot;width&quot;:655.178503937007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4"/>
  <p:tag name="KSO_WM_UNIT_ID" val="diagram20228006_3*q_h_i*1_2_4"/>
  <p:tag name="KSO_WM_UNIT_LAYERLEVEL" val="1_1_1"/>
  <p:tag name="KSO_WM_DIAGRAM_VIRTUALLY_FRAME" val="{&quot;height&quot;:290.6549606299212,&quot;left&quot;:33.321496062992125,&quot;top&quot;:98.80047244094489,&quot;width&quot;:655.1785039370079}"/>
</p:tagLst>
</file>

<file path=ppt/tags/tag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1"/>
  <p:tag name="KSO_WM_UNIT_ID" val="diagram20228006_3*q_h_i*1_2_1"/>
  <p:tag name="KSO_WM_UNIT_LAYERLEVEL" val="1_1_1"/>
  <p:tag name="KSO_WM_DIAGRAM_VIRTUALLY_FRAME" val="{&quot;height&quot;:290.6549606299212,&quot;left&quot;:33.321496062992125,&quot;top&quot;:98.80047244094489,&quot;width&quot;:655.1785039370079}"/>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4"/>
  <p:tag name="KSO_WM_UNIT_ID" val="diagram20228006_3*q_h_i*1_3_4"/>
  <p:tag name="KSO_WM_UNIT_LAYERLEVEL" val="1_1_1"/>
  <p:tag name="KSO_WM_DIAGRAM_VIRTUALLY_FRAME" val="{&quot;height&quot;:290.6549606299212,&quot;left&quot;:33.321496062992125,&quot;top&quot;:98.80047244094489,&quot;width&quot;:655.1785039370079}"/>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1"/>
  <p:tag name="KSO_WM_UNIT_ID" val="diagram20228006_3*q_h_i*1_3_1"/>
  <p:tag name="KSO_WM_UNIT_LAYERLEVEL" val="1_1_1"/>
  <p:tag name="KSO_WM_DIAGRAM_VIRTUALLY_FRAME" val="{&quot;height&quot;:290.6549606299212,&quot;left&quot;:33.321496062992125,&quot;top&quot;:98.80047244094489,&quot;width&quot;:655.178503937007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4"/>
  <p:tag name="KSO_WM_UNIT_ID" val="diagram20228006_3*q_h_i*1_4_4"/>
  <p:tag name="KSO_WM_UNIT_LAYERLEVEL" val="1_1_1"/>
  <p:tag name="KSO_WM_DIAGRAM_VIRTUALLY_FRAME" val="{&quot;height&quot;:290.6549606299212,&quot;left&quot;:33.321496062992125,&quot;top&quot;:98.80047244094489,&quot;width&quot;:655.1785039370079}"/>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4_1"/>
  <p:tag name="KSO_WM_UNIT_ID" val="diagram20228006_3*q_h_i*1_4_1"/>
  <p:tag name="KSO_WM_UNIT_LAYERLEVEL" val="1_1_1"/>
  <p:tag name="KSO_WM_DIAGRAM_VIRTUALLY_FRAME" val="{&quot;height&quot;:290.6549606299212,&quot;left&quot;:33.321496062992125,&quot;top&quot;:98.80047244094489,&quot;width&quot;:655.1785039370079}"/>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2"/>
  <p:tag name="KSO_WM_UNIT_ID" val="diagram20228006_3*q_h_i*1_2_2"/>
  <p:tag name="KSO_WM_UNIT_LAYERLEVEL" val="1_1_1"/>
  <p:tag name="KSO_WM_UNIT_LINE_FORE_SCHEMECOLOR_INDEX" val="5"/>
  <p:tag name="KSO_WM_UNIT_LINE_FILL_TYPE" val="2"/>
  <p:tag name="KSO_WM_DIAGRAM_VIRTUALLY_FRAME" val="{&quot;height&quot;:290.6549606299212,&quot;left&quot;:33.321496062992125,&quot;top&quot;:98.80047244094489,&quot;width&quot;:655.178503937007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2_3"/>
  <p:tag name="KSO_WM_UNIT_ID" val="diagram20228006_3*q_h_i*1_2_3"/>
  <p:tag name="KSO_WM_UNIT_LAYERLEVEL" val="1_1_1"/>
  <p:tag name="KSO_WM_UNIT_FILL_FORE_SCHEMECOLOR_INDEX" val="7"/>
  <p:tag name="KSO_WM_UNIT_FILL_TYPE" val="1"/>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2_1"/>
  <p:tag name="KSO_WM_UNIT_ID" val="diagram20228006_3*q_h_a*1_2_1"/>
  <p:tag name="KSO_WM_UNIT_LAYERLEVEL" val="1_1_1"/>
  <p:tag name="KSO_WM_UNIT_TEXT_FILL_FORE_SCHEMECOLOR_INDEX" val="13"/>
  <p:tag name="KSO_WM_UNIT_TEXT_FILL_TYPE" val="1"/>
  <p:tag name="KSO_WM_DIAGRAM_VIRTUALLY_FRAME" val="{&quot;height&quot;:290.6549606299212,&quot;left&quot;:33.321496062992125,&quot;top&quot;:98.80047244094489,&quot;width&quot;:655.178503937007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2"/>
  <p:tag name="KSO_WM_UNIT_ID" val="diagram20228006_3*q_h_i*1_3_2"/>
  <p:tag name="KSO_WM_UNIT_LAYERLEVEL" val="1_1_1"/>
  <p:tag name="KSO_WM_UNIT_LINE_FORE_SCHEMECOLOR_INDEX" val="5"/>
  <p:tag name="KSO_WM_UNIT_LINE_FILL_TYPE" val="2"/>
  <p:tag name="KSO_WM_DIAGRAM_VIRTUALLY_FRAME" val="{&quot;height&quot;:290.6549606299212,&quot;left&quot;:33.321496062992125,&quot;top&quot;:98.80047244094489,&quot;width&quot;:655.178503937007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DIAGRAM_GROUP_CODE" val="q1-1"/>
  <p:tag name="KSO_WM_UNIT_TYPE" val="q_h_i"/>
  <p:tag name="KSO_WM_UNIT_INDEX" val="1_3_3"/>
  <p:tag name="KSO_WM_UNIT_ID" val="diagram20228006_3*q_h_i*1_3_3"/>
  <p:tag name="KSO_WM_UNIT_LAYERLEVEL" val="1_1_1"/>
  <p:tag name="KSO_WM_UNIT_FILL_FORE_SCHEMECOLOR_INDEX" val="8"/>
  <p:tag name="KSO_WM_UNIT_FILL_TYPE" val="1"/>
  <p:tag name="KSO_WM_UNIT_TEXT_FILL_FORE_SCHEMECOLOR_INDEX" val="2"/>
  <p:tag name="KSO_WM_UNIT_TEXT_FILL_TYPE" val="1"/>
  <p:tag name="KSO_WM_DIAGRAM_VIRTUALLY_FRAME" val="{&quot;height&quot;:290.6549606299212,&quot;left&quot;:33.321496062992125,&quot;top&quot;:98.80047244094489,&quot;width&quot;:655.1785039370079}"/>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ISCONTENTSTITLE" val="0"/>
  <p:tag name="KSO_WM_UNIT_ISNUMDGMTITLE" val="0"/>
  <p:tag name="KSO_WM_UNIT_PRESET_TEXT" val="添加小标题"/>
  <p:tag name="KSO_WM_UNIT_NOCLEAR" val="0"/>
  <p:tag name="KSO_WM_DIAGRAM_GROUP_CODE" val="q1-1"/>
  <p:tag name="KSO_WM_UNIT_TYPE" val="q_h_a"/>
  <p:tag name="KSO_WM_UNIT_INDEX" val="1_3_1"/>
  <p:tag name="KSO_WM_UNIT_ID" val="diagram20228006_3*q_h_a*1_3_1"/>
  <p:tag name="KSO_WM_UNIT_LAYERLEVEL" val="1_1_1"/>
  <p:tag name="KSO_WM_UNIT_TEXT_FILL_FORE_SCHEMECOLOR_INDEX" val="13"/>
  <p:tag name="KSO_WM_UNIT_TEXT_FILL_TYPE" val="1"/>
  <p:tag name="KSO_WM_DIAGRAM_VIRTUALLY_FRAME" val="{&quot;height&quot;:290.6549606299212,&quot;left&quot;:33.321496062992125,&quot;top&quot;:98.80047244094489,&quot;width&quot;:655.1785039370079}"/>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78*178"/>
  <p:tag name="KSO_WM_DIAGRAM_GROUP_CODE" val="q1-1"/>
  <p:tag name="KSO_WM_UNIT_TYPE" val="q_h_x"/>
  <p:tag name="KSO_WM_UNIT_INDEX" val="1_1_1"/>
  <p:tag name="KSO_WM_UNIT_ID" val="diagram20228006_3*q_h_x*1_1_1"/>
  <p:tag name="KSO_WM_UNIT_LAYERLEVEL" val="1_1_1"/>
  <p:tag name="KSO_WM_DIAGRAM_VIRTUALLY_FRAME" val="{&quot;height&quot;:290.6549606299212,&quot;left&quot;:33.321496062992125,&quot;top&quot;:98.80047244094489,&quot;width&quot;:655.1785039370079}"/>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60*160"/>
  <p:tag name="KSO_WM_DIAGRAM_GROUP_CODE" val="q1-1"/>
  <p:tag name="KSO_WM_UNIT_TYPE" val="q_h_x"/>
  <p:tag name="KSO_WM_UNIT_INDEX" val="1_2_1"/>
  <p:tag name="KSO_WM_UNIT_ID" val="diagram20228006_3*q_h_x*1_2_1"/>
  <p:tag name="KSO_WM_UNIT_LAYERLEVEL" val="1_1_1"/>
  <p:tag name="KSO_WM_DIAGRAM_VIRTUALLY_FRAME" val="{&quot;height&quot;:290.6549606299212,&quot;left&quot;:33.321496062992125,&quot;top&quot;:98.80047244094489,&quot;width&quot;:655.178503937007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212*212"/>
  <p:tag name="KSO_WM_DIAGRAM_GROUP_CODE" val="q1-1"/>
  <p:tag name="KSO_WM_UNIT_TYPE" val="q_h_x"/>
  <p:tag name="KSO_WM_UNIT_INDEX" val="1_3_1"/>
  <p:tag name="KSO_WM_UNIT_ID" val="diagram20228006_3*q_h_x*1_3_1"/>
  <p:tag name="KSO_WM_UNIT_LAYERLEVEL" val="1_1_1"/>
  <p:tag name="KSO_WM_DIAGRAM_VIRTUALLY_FRAME" val="{&quot;height&quot;:290.6549606299212,&quot;left&quot;:33.321496062992125,&quot;top&quot;:98.80047244094489,&quot;width&quot;:655.1785039370079}"/>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6*196"/>
  <p:tag name="KSO_WM_DIAGRAM_GROUP_CODE" val="q1-1"/>
  <p:tag name="KSO_WM_UNIT_TYPE" val="q_h_x"/>
  <p:tag name="KSO_WM_UNIT_INDEX" val="1_4_1"/>
  <p:tag name="KSO_WM_UNIT_ID" val="diagram20228006_3*q_h_x*1_4_1"/>
  <p:tag name="KSO_WM_UNIT_LAYERLEVEL" val="1_1_1"/>
  <p:tag name="KSO_WM_DIAGRAM_VIRTUALLY_FRAME" val="{&quot;height&quot;:290.6549606299212,&quot;left&quot;:33.321496062992125,&quot;top&quot;:98.80047244094489,&quot;width&quot;:655.1785039370079}"/>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6"/>
  <p:tag name="KSO_WM_TAG_VERSION" val="1.0"/>
  <p:tag name="KSO_WM_BEAUTIFY_FLAG" val="#wm#"/>
  <p:tag name="KSO_WM_UNIT_VALUE" val="199*199"/>
  <p:tag name="KSO_WM_DIAGRAM_GROUP_CODE" val="q1-1"/>
  <p:tag name="KSO_WM_UNIT_TYPE" val="q_h_x"/>
  <p:tag name="KSO_WM_UNIT_INDEX" val="1_5_1"/>
  <p:tag name="KSO_WM_UNIT_ID" val="diagram20228006_3*q_h_x*1_5_1"/>
  <p:tag name="KSO_WM_UNIT_LAYERLEVEL" val="1_1_1"/>
  <p:tag name="KSO_WM_DIAGRAM_VIRTUALLY_FRAME" val="{&quot;height&quot;:290.6549606299212,&quot;left&quot;:33.321496062992125,&quot;top&quot;:98.80047244094489,&quot;width&quot;:655.1785039370079}"/>
</p:tagLst>
</file>

<file path=ppt/tags/tag56.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679_1*q_h_a*1_3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Lst>
</file>

<file path=ppt/tags/tag57.xml><?xml version="1.0" encoding="utf-8"?>
<p:tagLst xmlns:p="http://schemas.openxmlformats.org/presentationml/2006/main">
  <p:tag name="KSO_WM_UNIT_SUBTYPE" val="a"/>
  <p:tag name="KSO_WM_UNIT_PRESET_TEXT" val="您的正文已经简明扼要，字字珠玑，感谢配合。"/>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679_1*q_h_f*1_2_1"/>
  <p:tag name="KSO_WM_TEMPLATE_CATEGORY" val="diagram"/>
  <p:tag name="KSO_WM_TEMPLATE_INDEX" val="20228679"/>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679_1*q_h_i*1_2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679_1*q_h_i*1_2_2"/>
  <p:tag name="KSO_WM_TEMPLATE_CATEGORY" val="diagram"/>
  <p:tag name="KSO_WM_TEMPLATE_INDEX" val="2022867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28679_1*q_h_i*1_2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679_1*q_h_i*1_3_2"/>
  <p:tag name="KSO_WM_TEMPLATE_CATEGORY" val="diagram"/>
  <p:tag name="KSO_WM_TEMPLATE_INDEX" val="2022867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679_1*q_h_i*1_3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8679_1*q_h_i*1_3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679_1*q_h_i*1_1_2"/>
  <p:tag name="KSO_WM_TEMPLATE_CATEGORY" val="diagram"/>
  <p:tag name="KSO_WM_TEMPLATE_INDEX" val="2022867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28679_1*q_h_i*1_1_3"/>
  <p:tag name="KSO_WM_TEMPLATE_CATEGORY" val="diagram"/>
  <p:tag name="KSO_WM_TEMPLATE_INDEX" val="20228679"/>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8679_1*q_h_i*1_1_1"/>
  <p:tag name="KSO_WM_TEMPLATE_CATEGORY" val="diagram"/>
  <p:tag name="KSO_WM_TEMPLATE_INDEX" val="20228679"/>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ISCONTENTSTITLE" val="0"/>
  <p:tag name="KSO_WM_UNIT_ISNUMDGM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679_1*q_h_a*1_1_1"/>
  <p:tag name="KSO_WM_TEMPLATE_CATEGORY" val="diagram"/>
  <p:tag name="KSO_WM_TEMPLATE_INDEX" val="20228679"/>
  <p:tag name="KSO_WM_UNIT_LAYERLEVEL" val="1_1_1"/>
  <p:tag name="KSO_WM_TAG_VERSION" val="1.0"/>
  <p:tag name="KSO_WM_BEAUTIFY_FLAG" val="#wm#"/>
  <p:tag name="KSO_WM_UNIT_TEXT_FILL_FORE_SCHEMECOLOR_INDEX" val="1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7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Lst>
</file>

<file path=ppt/tags/tag7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93.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Lst>
</file>

<file path=ppt/tags/tag94.xml><?xml version="1.0" encoding="utf-8"?>
<p:tagLst xmlns:p="http://schemas.openxmlformats.org/presentationml/2006/main">
  <p:tag name="MH" val="20161022204031"/>
  <p:tag name="MH_LIBRARY" val="GRAPHIC"/>
  <p:tag name="MH_ORDER" val="文本框 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5*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34.06464566929134,&quot;left&quot;:54.9,&quot;top&quot;:95.58535433070867,&quot;width&quot;:610.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5*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234.06464566929134,&quot;left&quot;:54.9,&quot;top&quot;:95.58535433070867,&quot;width&quot;:610.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5*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34.06464566929134,&quot;left&quot;:54.9,&quot;top&quot;:95.58535433070867,&quot;width&quot;:610.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5*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DIAGRAM_VIRTUALLY_FRAME" val="{&quot;height&quot;:234.06464566929134,&quot;left&quot;:54.9,&quot;top&quot;:95.58535433070867,&quot;width&quot;:610.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5*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 name="KSO_WM_DIAGRAM_VIRTUALLY_FRAME" val="{&quot;height&quot;:234.06464566929134,&quot;left&quot;:54.9,&quot;top&quot;:95.58535433070867,&quot;width&quot;:61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3634</Words>
  <Application>WPS 演示</Application>
  <PresentationFormat>全屏显示(16:9)</PresentationFormat>
  <Paragraphs>305</Paragraphs>
  <Slides>28</Slides>
  <Notes>3</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28</vt:i4>
      </vt:variant>
    </vt:vector>
  </HeadingPairs>
  <TitlesOfParts>
    <vt:vector size="53" baseType="lpstr">
      <vt:lpstr>Arial</vt:lpstr>
      <vt:lpstr>宋体</vt:lpstr>
      <vt:lpstr>Wingdings</vt:lpstr>
      <vt:lpstr>汉仪中宋简</vt:lpstr>
      <vt:lpstr>微软雅黑</vt:lpstr>
      <vt:lpstr>汉仪汉黑W</vt:lpstr>
      <vt:lpstr>思源宋体 CN Light</vt:lpstr>
      <vt:lpstr>思源宋体 CN</vt:lpstr>
      <vt:lpstr>思源黑体 CN Regular</vt:lpstr>
      <vt:lpstr>思源黑体 CN Bold</vt:lpstr>
      <vt:lpstr>黑体</vt:lpstr>
      <vt:lpstr>Arial Unicode MS</vt:lpstr>
      <vt:lpstr>思源黑体 CN Heavy</vt:lpstr>
      <vt:lpstr>Calibri</vt:lpstr>
      <vt:lpstr>Arial</vt:lpstr>
      <vt:lpstr>Times New Roman</vt:lpstr>
      <vt:lpstr>MiSans</vt:lpstr>
      <vt:lpstr>思源黑体 CN Light</vt:lpstr>
      <vt:lpstr>Segoe UI</vt:lpstr>
      <vt:lpstr>等线</vt:lpstr>
      <vt:lpstr>MS PGothic</vt:lpstr>
      <vt:lpstr>汉仪铸字卡酷体W</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86</cp:revision>
  <dcterms:created xsi:type="dcterms:W3CDTF">2022-03-10T07:19:00Z</dcterms:created>
  <dcterms:modified xsi:type="dcterms:W3CDTF">2024-09-23T05:36:44Z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24C2D79E8F214054B9493A553F2B2C03</vt:lpwstr>
  </property>
  <property fmtid="{D5CDD505-2E9C-101B-9397-08002B2CF9AE}" pid="3" name="KSOProductBuildVer">
    <vt:lpwstr>2052-12.1.0.17857</vt:lpwstr>
  </property>
  <property fmtid="{D5CDD505-2E9C-101B-9397-08002B2CF9AE}" pid="4" name="KSOTemplateUUID">
    <vt:lpwstr>v1.0_mb_Zu69sPXkYiJxAP20O2SAqg==</vt:lpwstr>
  </property>
</Properties>
</file>