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media/image22.svg" ContentType="image/svg+xml"/>
  <Override PartName="/ppt/media/image33.svg" ContentType="image/svg+xml"/>
  <Override PartName="/ppt/media/image5.svg" ContentType="image/svg+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65" r:id="rId4"/>
  </p:sldMasterIdLst>
  <p:notesMasterIdLst>
    <p:notesMasterId r:id="rId21"/>
  </p:notesMasterIdLst>
  <p:handoutMasterIdLst>
    <p:handoutMasterId r:id="rId43"/>
  </p:handoutMasterIdLst>
  <p:sldIdLst>
    <p:sldId id="256" r:id="rId5"/>
    <p:sldId id="331" r:id="rId6"/>
    <p:sldId id="332" r:id="rId7"/>
    <p:sldId id="333" r:id="rId8"/>
    <p:sldId id="318" r:id="rId9"/>
    <p:sldId id="382" r:id="rId10"/>
    <p:sldId id="300" r:id="rId11"/>
    <p:sldId id="265" r:id="rId12"/>
    <p:sldId id="337" r:id="rId13"/>
    <p:sldId id="338" r:id="rId14"/>
    <p:sldId id="339" r:id="rId15"/>
    <p:sldId id="340" r:id="rId16"/>
    <p:sldId id="341" r:id="rId17"/>
    <p:sldId id="342" r:id="rId18"/>
    <p:sldId id="343" r:id="rId19"/>
    <p:sldId id="284" r:id="rId20"/>
    <p:sldId id="358" r:id="rId22"/>
    <p:sldId id="263" r:id="rId23"/>
    <p:sldId id="266" r:id="rId24"/>
    <p:sldId id="383" r:id="rId25"/>
    <p:sldId id="330" r:id="rId26"/>
    <p:sldId id="384" r:id="rId27"/>
    <p:sldId id="371" r:id="rId28"/>
    <p:sldId id="303" r:id="rId29"/>
    <p:sldId id="385" r:id="rId30"/>
    <p:sldId id="334" r:id="rId31"/>
    <p:sldId id="262" r:id="rId32"/>
    <p:sldId id="345" r:id="rId33"/>
    <p:sldId id="305" r:id="rId34"/>
    <p:sldId id="346" r:id="rId35"/>
    <p:sldId id="387" r:id="rId36"/>
    <p:sldId id="388" r:id="rId37"/>
    <p:sldId id="347" r:id="rId38"/>
    <p:sldId id="390" r:id="rId39"/>
    <p:sldId id="348" r:id="rId40"/>
    <p:sldId id="386" r:id="rId41"/>
    <p:sldId id="272" r:id="rId42"/>
  </p:sldIdLst>
  <p:sldSz cx="9144000" cy="5143500" type="screen16x9"/>
  <p:notesSz cx="6858000" cy="9144000"/>
  <p:embeddedFontLst>
    <p:embeddedFont>
      <p:font typeface="汉仪中宋简" panose="02010600000101010101" charset="-128"/>
      <p:regular r:id="rId47"/>
    </p:embeddedFont>
    <p:embeddedFont>
      <p:font typeface="微软雅黑" panose="020B0503020204020204" charset="-122"/>
      <p:regular r:id="rId48"/>
    </p:embeddedFont>
    <p:embeddedFont>
      <p:font typeface="汉仪汉黑W" panose="00020600040101010101" charset="-122"/>
      <p:regular r:id="rId49"/>
    </p:embeddedFont>
    <p:embeddedFont>
      <p:font typeface="仿宋" panose="02010609060101010101" pitchFamily="49" charset="-122"/>
      <p:regular r:id="rId50"/>
    </p:embeddedFont>
    <p:embeddedFont>
      <p:font typeface="Calibri" panose="020F0502020204030204" pitchFamily="34" charset="0"/>
      <p:regular r:id="rId51"/>
      <p:bold r:id="rId52"/>
      <p:italic r:id="rId53"/>
      <p:boldItalic r:id="rId54"/>
    </p:embeddedFont>
    <p:embeddedFont>
      <p:font typeface="黑体" panose="02010609060101010101" charset="-122"/>
      <p:regular r:id="rId55"/>
    </p:embeddedFont>
    <p:embeddedFont>
      <p:font typeface="等线" panose="02010600030101010101" pitchFamily="2" charset="-122"/>
      <p:regular r:id="rId56"/>
    </p:embeddedFont>
    <p:embeddedFont>
      <p:font typeface="汉仪雅酷黑简" panose="00020600040101010101" charset="-122"/>
      <p:regular r:id="rId57"/>
    </p:embeddedFont>
    <p:embeddedFont>
      <p:font typeface="汉仪铸字卡酷体W" panose="00020600040101010101" charset="-122"/>
      <p:regular r:id="rId58"/>
    </p:embeddedFont>
    <p:embeddedFont>
      <p:font typeface="汉仪中黑简" panose="02010600000101010101" charset="-122"/>
      <p:regular r:id="rId59"/>
    </p:embeddedFont>
    <p:embeddedFont>
      <p:font typeface="汉仪雅酷黑 65W" panose="020B0604020202020204" charset="-122"/>
      <p:regular r:id="rId60"/>
    </p:embeddedFont>
    <p:embeddedFont>
      <p:font typeface="汉仪晴空体简" panose="00020600040101010101" charset="-122"/>
      <p:regular r:id="rId61"/>
    </p:embeddedFont>
    <p:embeddedFont>
      <p:font typeface="Calibri" panose="020F0502020204030204"/>
      <p:regular r:id="rId62"/>
      <p:bold r:id="rId63"/>
      <p:italic r:id="rId64"/>
      <p:boldItalic r:id="rId65"/>
    </p:embeddedFont>
  </p:embeddedFontLst>
  <p:custDataLst>
    <p:tags r:id="rId6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06" userDrawn="1">
          <p15:clr>
            <a:srgbClr val="A4A3A4"/>
          </p15:clr>
        </p15:guide>
        <p15:guide id="2" pos="2886" userDrawn="1">
          <p15:clr>
            <a:srgbClr val="A4A3A4"/>
          </p15:clr>
        </p15:guide>
        <p15:guide id="3" pos="0" userDrawn="1">
          <p15:clr>
            <a:srgbClr val="A4A3A4"/>
          </p15:clr>
        </p15:guide>
        <p15:guide id="4" pos="5760" userDrawn="1">
          <p15:clr>
            <a:srgbClr val="A4A3A4"/>
          </p15:clr>
        </p15:guide>
        <p15:guide id="5" orient="horz" pos="0" userDrawn="1">
          <p15:clr>
            <a:srgbClr val="A4A3A4"/>
          </p15:clr>
        </p15:guide>
        <p15:guide id="6" orient="horz" pos="544" userDrawn="1">
          <p15:clr>
            <a:srgbClr val="A4A3A4"/>
          </p15:clr>
        </p15:guide>
        <p15:guide id="7" orient="horz" pos="289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D18E"/>
    <a:srgbClr val="58AFF7"/>
    <a:srgbClr val="548235"/>
    <a:srgbClr val="0000FF"/>
    <a:srgbClr val="9EA1C6"/>
    <a:srgbClr val="4F5498"/>
    <a:srgbClr val="E5E5F4"/>
    <a:srgbClr val="D9DFF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87" d="100"/>
          <a:sy n="87" d="100"/>
        </p:scale>
        <p:origin x="664" y="60"/>
      </p:cViewPr>
      <p:guideLst>
        <p:guide orient="horz" pos="1706"/>
        <p:guide pos="2886"/>
        <p:guide/>
        <p:guide pos="5760"/>
        <p:guide orient="horz"/>
        <p:guide orient="horz" pos="544"/>
        <p:guide orient="horz" pos="289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6" Type="http://schemas.openxmlformats.org/officeDocument/2006/relationships/tags" Target="tags/tag99.xml"/><Relationship Id="rId65" Type="http://schemas.openxmlformats.org/officeDocument/2006/relationships/font" Target="fonts/font19.fntdata"/><Relationship Id="rId64" Type="http://schemas.openxmlformats.org/officeDocument/2006/relationships/font" Target="fonts/font18.fntdata"/><Relationship Id="rId63" Type="http://schemas.openxmlformats.org/officeDocument/2006/relationships/font" Target="fonts/font17.fntdata"/><Relationship Id="rId62" Type="http://schemas.openxmlformats.org/officeDocument/2006/relationships/font" Target="fonts/font16.fntdata"/><Relationship Id="rId61" Type="http://schemas.openxmlformats.org/officeDocument/2006/relationships/font" Target="fonts/font15.fntdata"/><Relationship Id="rId60" Type="http://schemas.openxmlformats.org/officeDocument/2006/relationships/font" Target="fonts/font14.fntdata"/><Relationship Id="rId6" Type="http://schemas.openxmlformats.org/officeDocument/2006/relationships/slide" Target="slides/slide2.xml"/><Relationship Id="rId59" Type="http://schemas.openxmlformats.org/officeDocument/2006/relationships/font" Target="fonts/font13.fntdata"/><Relationship Id="rId58" Type="http://schemas.openxmlformats.org/officeDocument/2006/relationships/font" Target="fonts/font12.fntdata"/><Relationship Id="rId57" Type="http://schemas.openxmlformats.org/officeDocument/2006/relationships/font" Target="fonts/font11.fntdata"/><Relationship Id="rId56" Type="http://schemas.openxmlformats.org/officeDocument/2006/relationships/font" Target="fonts/font10.fntdata"/><Relationship Id="rId55" Type="http://schemas.openxmlformats.org/officeDocument/2006/relationships/font" Target="fonts/font9.fntdata"/><Relationship Id="rId54" Type="http://schemas.openxmlformats.org/officeDocument/2006/relationships/font" Target="fonts/font8.fntdata"/><Relationship Id="rId53" Type="http://schemas.openxmlformats.org/officeDocument/2006/relationships/font" Target="fonts/font7.fntdata"/><Relationship Id="rId52" Type="http://schemas.openxmlformats.org/officeDocument/2006/relationships/font" Target="fonts/font6.fntdata"/><Relationship Id="rId51" Type="http://schemas.openxmlformats.org/officeDocument/2006/relationships/font" Target="fonts/font5.fntdata"/><Relationship Id="rId50" Type="http://schemas.openxmlformats.org/officeDocument/2006/relationships/font" Target="fonts/font4.fntdata"/><Relationship Id="rId5" Type="http://schemas.openxmlformats.org/officeDocument/2006/relationships/slide" Target="slides/slide1.xml"/><Relationship Id="rId49" Type="http://schemas.openxmlformats.org/officeDocument/2006/relationships/font" Target="fonts/font3.fntdata"/><Relationship Id="rId48" Type="http://schemas.openxmlformats.org/officeDocument/2006/relationships/font" Target="fonts/font2.fntdata"/><Relationship Id="rId47" Type="http://schemas.openxmlformats.org/officeDocument/2006/relationships/font" Target="fonts/font1.fntdata"/><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notesMaster" Target="notesMasters/notesMaster1.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中宋简" panose="02010600000101010101" charset="-128"/>
              </a:rPr>
            </a:fld>
            <a:endParaRPr lang="zh-CN" altLang="en-US">
              <a:latin typeface="汉仪中宋简" panose="0201060000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中宋简" panose="02010600000101010101" charset="-128"/>
              </a:rPr>
            </a:fld>
            <a:endParaRPr lang="zh-CN" altLang="en-US">
              <a:latin typeface="汉仪中宋简" panose="0201060000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中宋简" panose="02010600000101010101" charset="-128"/>
                <a:ea typeface="汉仪中宋简" panose="02010600000101010101" charset="-128"/>
                <a:cs typeface="汉仪中宋简" panose="0201060000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中宋简" panose="02010600000101010101" charset="-128"/>
                <a:ea typeface="汉仪中宋简" panose="02010600000101010101" charset="-128"/>
                <a:cs typeface="汉仪中宋简" panose="0201060000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4572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9144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3716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8288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F1CB6D9-8422-47B9-A6AD-378C452C6559}" type="slidenum">
              <a:rPr kumimoji="0" lang="zh-CN" altLang="en-US" sz="1200" b="0" i="0" u="none" strike="noStrike" kern="1200" cap="none" spc="0" normalizeH="0" baseline="0" noProof="0" smtClean="0">
                <a:ln>
                  <a:noFill/>
                </a:ln>
                <a:solidFill>
                  <a:prstClr val="black"/>
                </a:solidFill>
                <a:effectLst/>
                <a:uLnTx/>
                <a:uFillTx/>
                <a:latin typeface="汉仪中宋简" panose="02010600000101010101" charset="-128"/>
                <a:ea typeface="汉仪中宋简" panose="02010600000101010101" charset="-128"/>
              </a:rPr>
            </a:fld>
            <a:endParaRPr kumimoji="0" lang="zh-CN" altLang="en-US" sz="12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1"/>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1"/>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2" name="矩形 1"/>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矩形 2"/>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4" name="图片 3"/>
          <p:cNvPicPr>
            <a:picLocks noChangeAspect="1"/>
          </p:cNvPicPr>
          <p:nvPr userDrawn="1"/>
        </p:nvPicPr>
        <p:blipFill>
          <a:blip r:embed="rId2"/>
          <a:stretch>
            <a:fillRect/>
          </a:stretch>
        </p:blipFill>
        <p:spPr>
          <a:xfrm>
            <a:off x="-1" y="-19793"/>
            <a:ext cx="2971922" cy="2577702"/>
          </a:xfrm>
          <a:prstGeom prst="rect">
            <a:avLst/>
          </a:prstGeom>
        </p:spPr>
      </p:pic>
      <p:pic>
        <p:nvPicPr>
          <p:cNvPr id="5" name="图片 4"/>
          <p:cNvPicPr>
            <a:picLocks noChangeAspect="1"/>
          </p:cNvPicPr>
          <p:nvPr userDrawn="1"/>
        </p:nvPicPr>
        <p:blipFill>
          <a:blip r:embed="rId2"/>
          <a:stretch>
            <a:fillRect/>
          </a:stretch>
        </p:blipFill>
        <p:spPr>
          <a:xfrm rot="10800000">
            <a:off x="6172078" y="2572200"/>
            <a:ext cx="2971922" cy="257770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6" name="图片 5"/>
          <p:cNvPicPr>
            <a:picLocks noChangeAspect="1"/>
          </p:cNvPicPr>
          <p:nvPr userDrawn="1"/>
        </p:nvPicPr>
        <p:blipFill>
          <a:blip r:embed="rId2"/>
          <a:stretch>
            <a:fillRect/>
          </a:stretch>
        </p:blipFill>
        <p:spPr>
          <a:xfrm flipH="1">
            <a:off x="342899" y="313138"/>
            <a:ext cx="3645099" cy="4487059"/>
          </a:xfrm>
          <a:prstGeom prst="rect">
            <a:avLst/>
          </a:prstGeom>
        </p:spPr>
      </p:pic>
      <p:pic>
        <p:nvPicPr>
          <p:cNvPr id="7" name="图片 6"/>
          <p:cNvPicPr>
            <a:picLocks noChangeAspect="1"/>
          </p:cNvPicPr>
          <p:nvPr userDrawn="1"/>
        </p:nvPicPr>
        <p:blipFill>
          <a:blip r:embed="rId3"/>
          <a:stretch>
            <a:fillRect/>
          </a:stretch>
        </p:blipFill>
        <p:spPr>
          <a:xfrm flipH="1">
            <a:off x="2483225" y="3810667"/>
            <a:ext cx="2044193" cy="9886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矩形 3"/>
          <p:cNvSpPr/>
          <p:nvPr userDrawn="1"/>
        </p:nvSpPr>
        <p:spPr>
          <a:xfrm rot="10800000">
            <a:off x="640772" y="626378"/>
            <a:ext cx="7862456" cy="3863064"/>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rot="10800000">
            <a:off x="727363" y="703753"/>
            <a:ext cx="7689274" cy="3708313"/>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1" name="图片 10"/>
          <p:cNvPicPr>
            <a:picLocks noChangeAspect="1"/>
          </p:cNvPicPr>
          <p:nvPr userDrawn="1"/>
        </p:nvPicPr>
        <p:blipFill>
          <a:blip r:embed="rId2"/>
          <a:stretch>
            <a:fillRect/>
          </a:stretch>
        </p:blipFill>
        <p:spPr>
          <a:xfrm>
            <a:off x="727363" y="703753"/>
            <a:ext cx="2452325" cy="2127029"/>
          </a:xfrm>
          <a:prstGeom prst="rect">
            <a:avLst/>
          </a:prstGeom>
        </p:spPr>
      </p:pic>
      <p:pic>
        <p:nvPicPr>
          <p:cNvPr id="12" name="图片 11"/>
          <p:cNvPicPr>
            <a:picLocks noChangeAspect="1"/>
          </p:cNvPicPr>
          <p:nvPr userDrawn="1"/>
        </p:nvPicPr>
        <p:blipFill>
          <a:blip r:embed="rId2"/>
          <a:stretch>
            <a:fillRect/>
          </a:stretch>
        </p:blipFill>
        <p:spPr>
          <a:xfrm flipH="1" flipV="1">
            <a:off x="5964311" y="2285038"/>
            <a:ext cx="2452325" cy="2127029"/>
          </a:xfrm>
          <a:prstGeom prst="rect">
            <a:avLst/>
          </a:prstGeom>
        </p:spPr>
      </p:pic>
      <p:pic>
        <p:nvPicPr>
          <p:cNvPr id="13" name="图片 12"/>
          <p:cNvPicPr>
            <a:picLocks noChangeAspect="1"/>
          </p:cNvPicPr>
          <p:nvPr userDrawn="1"/>
        </p:nvPicPr>
        <p:blipFill>
          <a:blip r:embed="rId3"/>
          <a:stretch>
            <a:fillRect/>
          </a:stretch>
        </p:blipFill>
        <p:spPr>
          <a:xfrm rot="16200000" flipH="1">
            <a:off x="7723151" y="2346119"/>
            <a:ext cx="934889" cy="452162"/>
          </a:xfrm>
          <a:prstGeom prst="rect">
            <a:avLst/>
          </a:prstGeom>
        </p:spPr>
      </p:pic>
      <p:pic>
        <p:nvPicPr>
          <p:cNvPr id="14" name="图片 13"/>
          <p:cNvPicPr>
            <a:picLocks noChangeAspect="1"/>
          </p:cNvPicPr>
          <p:nvPr userDrawn="1"/>
        </p:nvPicPr>
        <p:blipFill>
          <a:blip r:embed="rId3"/>
          <a:stretch>
            <a:fillRect/>
          </a:stretch>
        </p:blipFill>
        <p:spPr>
          <a:xfrm rot="16200000" flipV="1">
            <a:off x="485960" y="2331828"/>
            <a:ext cx="934889" cy="45216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矩形 3"/>
          <p:cNvSpPr/>
          <p:nvPr userDrawn="1"/>
        </p:nvSpPr>
        <p:spPr>
          <a:xfrm rot="10800000">
            <a:off x="132755" y="120287"/>
            <a:ext cx="8878491" cy="4903827"/>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userDrawn="1"/>
        </p:nvSpPr>
        <p:spPr>
          <a:xfrm rot="10800000">
            <a:off x="229345" y="219031"/>
            <a:ext cx="8682929" cy="4707384"/>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6" name="图片 15"/>
          <p:cNvPicPr>
            <a:picLocks noChangeAspect="1"/>
          </p:cNvPicPr>
          <p:nvPr userDrawn="1"/>
        </p:nvPicPr>
        <p:blipFill>
          <a:blip r:embed="rId2"/>
          <a:stretch>
            <a:fillRect/>
          </a:stretch>
        </p:blipFill>
        <p:spPr>
          <a:xfrm flipH="1">
            <a:off x="8010524" y="-19792"/>
            <a:ext cx="1133476" cy="983122"/>
          </a:xfrm>
          <a:prstGeom prst="rect">
            <a:avLst/>
          </a:prstGeom>
        </p:spPr>
      </p:pic>
      <p:pic>
        <p:nvPicPr>
          <p:cNvPr id="17" name="图片 16"/>
          <p:cNvPicPr>
            <a:picLocks noChangeAspect="1"/>
          </p:cNvPicPr>
          <p:nvPr userDrawn="1"/>
        </p:nvPicPr>
        <p:blipFill>
          <a:blip r:embed="rId2"/>
          <a:stretch>
            <a:fillRect/>
          </a:stretch>
        </p:blipFill>
        <p:spPr>
          <a:xfrm flipV="1">
            <a:off x="0" y="4161278"/>
            <a:ext cx="1133476" cy="98312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cxnSp>
        <p:nvCxnSpPr>
          <p:cNvPr id="8" name="直接连接符 7"/>
          <p:cNvCxnSpPr/>
          <p:nvPr userDrawn="1"/>
        </p:nvCxnSpPr>
        <p:spPr>
          <a:xfrm flipV="1">
            <a:off x="123462" y="402037"/>
            <a:ext cx="2103462" cy="8104"/>
          </a:xfrm>
          <a:prstGeom prst="line">
            <a:avLst/>
          </a:prstGeom>
          <a:ln>
            <a:solidFill>
              <a:srgbClr val="314865"/>
            </a:solidFill>
          </a:ln>
        </p:spPr>
        <p:style>
          <a:lnRef idx="1">
            <a:schemeClr val="accent1"/>
          </a:lnRef>
          <a:fillRef idx="0">
            <a:schemeClr val="accent1"/>
          </a:fillRef>
          <a:effectRef idx="0">
            <a:schemeClr val="accent1"/>
          </a:effectRef>
          <a:fontRef idx="minor">
            <a:schemeClr val="tx1"/>
          </a:fontRef>
        </p:style>
      </p:cxnSp>
      <p:sp>
        <p:nvSpPr>
          <p:cNvPr id="10" name="等腰三角形 9"/>
          <p:cNvSpPr/>
          <p:nvPr userDrawn="1"/>
        </p:nvSpPr>
        <p:spPr>
          <a:xfrm rot="5400000">
            <a:off x="154850" y="164749"/>
            <a:ext cx="205740" cy="177393"/>
          </a:xfrm>
          <a:prstGeom prst="triangl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699"/>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261093"/>
            <a:ext cx="3868340"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1879135"/>
            <a:ext cx="3868340"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1093"/>
            <a:ext cx="3887391"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135"/>
            <a:ext cx="3887391"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740698"/>
            <a:ext cx="4629150" cy="365585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698"/>
            <a:ext cx="4629150" cy="365585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l" defTabSz="685800" rtl="0" eaLnBrk="1" latinLnBrk="0" hangingPunct="1">
        <a:lnSpc>
          <a:spcPct val="90000"/>
        </a:lnSpc>
        <a:spcBef>
          <a:spcPct val="0"/>
        </a:spcBef>
        <a:buNone/>
        <a:defRPr sz="3300" kern="1200">
          <a:solidFill>
            <a:schemeClr val="tx1"/>
          </a:solidFill>
          <a:latin typeface="汉仪中宋简" panose="02010600000101010101" charset="-128"/>
          <a:ea typeface="汉仪中宋简" panose="02010600000101010101" charset="-128"/>
          <a:cs typeface="汉仪中宋简" panose="02010600000101010101" charset="-128"/>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9526"/>
            <a:ext cx="9143999" cy="5153926"/>
          </a:xfrm>
          <a:prstGeom prst="rect">
            <a:avLst/>
          </a:prstGeom>
          <a:pattFill prst="wdUpDiag">
            <a:fgClr>
              <a:srgbClr val="F7F7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charset="-122"/>
                <a:ea typeface="微软雅黑" panose="020B0503020204020204" charset="-122"/>
              </a:defRPr>
            </a:lvl1pPr>
          </a:lstStyle>
          <a:p>
            <a:fld id="{E1C9567B-8408-4D8E-BF98-3462BC051AB1}"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charset="-122"/>
                <a:ea typeface="微软雅黑" panose="020B0503020204020204" charset="-122"/>
              </a:defRPr>
            </a:lvl1pPr>
          </a:lstStyle>
          <a:p>
            <a:fld id="{09EC858F-F4C9-4B52-9954-F2387D82355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charset="-122"/>
          <a:ea typeface="微软雅黑" panose="020B0503020204020204"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charset="-122"/>
          <a:ea typeface="微软雅黑" panose="020B0503020204020204"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charset="-122"/>
          <a:ea typeface="微软雅黑" panose="020B0503020204020204"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7.png"/><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tags" Target="../tags/tag8.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tags" Target="../tags/tag9.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tags" Target="../tags/tag16.xml"/><Relationship Id="rId3" Type="http://schemas.openxmlformats.org/officeDocument/2006/relationships/image" Target="../media/image23.png"/><Relationship Id="rId2" Type="http://schemas.openxmlformats.org/officeDocument/2006/relationships/tags" Target="../tags/tag15.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5.jpeg"/><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jpeg"/><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0.jpeg"/><Relationship Id="rId2" Type="http://schemas.openxmlformats.org/officeDocument/2006/relationships/tags" Target="../tags/tag20.xml"/><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5" Type="http://schemas.openxmlformats.org/officeDocument/2006/relationships/slideLayout" Target="../slideLayouts/slideLayout7.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image" Target="../media/image12.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1.png"/><Relationship Id="rId2" Type="http://schemas.openxmlformats.org/officeDocument/2006/relationships/tags" Target="../tags/tag34.xml"/><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25.jpeg"/><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image" Target="../media/image12.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5.jpeg"/><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image" Target="../media/image1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27.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image" Target="../media/image34.jpeg"/><Relationship Id="rId31" Type="http://schemas.openxmlformats.org/officeDocument/2006/relationships/slideLayout" Target="../slideLayouts/slideLayout7.xml"/><Relationship Id="rId30" Type="http://schemas.openxmlformats.org/officeDocument/2006/relationships/tags" Target="../tags/tag66.xml"/><Relationship Id="rId3" Type="http://schemas.openxmlformats.org/officeDocument/2006/relationships/tags" Target="../tags/tag40.xml"/><Relationship Id="rId29" Type="http://schemas.openxmlformats.org/officeDocument/2006/relationships/tags" Target="../tags/tag65.xml"/><Relationship Id="rId28" Type="http://schemas.openxmlformats.org/officeDocument/2006/relationships/tags" Target="../tags/tag64.xml"/><Relationship Id="rId27" Type="http://schemas.openxmlformats.org/officeDocument/2006/relationships/tags" Target="../tags/tag63.xml"/><Relationship Id="rId26" Type="http://schemas.openxmlformats.org/officeDocument/2006/relationships/tags" Target="../tags/tag62.xml"/><Relationship Id="rId25" Type="http://schemas.openxmlformats.org/officeDocument/2006/relationships/tags" Target="../tags/tag61.xml"/><Relationship Id="rId24" Type="http://schemas.openxmlformats.org/officeDocument/2006/relationships/tags" Target="../tags/tag60.xml"/><Relationship Id="rId23" Type="http://schemas.openxmlformats.org/officeDocument/2006/relationships/tags" Target="../tags/tag59.xml"/><Relationship Id="rId22" Type="http://schemas.openxmlformats.org/officeDocument/2006/relationships/tags" Target="../tags/tag58.xml"/><Relationship Id="rId21" Type="http://schemas.openxmlformats.org/officeDocument/2006/relationships/tags" Target="../tags/tag57.xml"/><Relationship Id="rId20" Type="http://schemas.openxmlformats.org/officeDocument/2006/relationships/tags" Target="../tags/tag56.xml"/><Relationship Id="rId2" Type="http://schemas.openxmlformats.org/officeDocument/2006/relationships/tags" Target="../tags/tag39.xml"/><Relationship Id="rId19" Type="http://schemas.openxmlformats.org/officeDocument/2006/relationships/tags" Target="../tags/tag55.xml"/><Relationship Id="rId18" Type="http://schemas.openxmlformats.org/officeDocument/2006/relationships/tags" Target="../tags/tag54.xml"/><Relationship Id="rId17" Type="http://schemas.openxmlformats.org/officeDocument/2006/relationships/tags" Target="../tags/tag53.xml"/><Relationship Id="rId16" Type="http://schemas.openxmlformats.org/officeDocument/2006/relationships/tags" Target="../tags/tag52.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5.jpeg"/><Relationship Id="rId2" Type="http://schemas.openxmlformats.org/officeDocument/2006/relationships/tags" Target="../tags/tag67.xml"/><Relationship Id="rId1"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jpeg"/><Relationship Id="rId1"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8.xml"/><Relationship Id="rId1" Type="http://schemas.openxmlformats.org/officeDocument/2006/relationships/image" Target="../media/image12.png"/></Relationships>
</file>

<file path=ppt/slides/_rels/slide31.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8" Type="http://schemas.openxmlformats.org/officeDocument/2006/relationships/slideLayout" Target="../slideLayouts/slideLayout7.xml"/><Relationship Id="rId17" Type="http://schemas.openxmlformats.org/officeDocument/2006/relationships/tags" Target="../tags/tag84.xml"/><Relationship Id="rId16" Type="http://schemas.openxmlformats.org/officeDocument/2006/relationships/tags" Target="../tags/tag83.xml"/><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image" Target="../media/image12.png"/></Relationships>
</file>

<file path=ppt/slides/_rels/slide32.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2" Type="http://schemas.openxmlformats.org/officeDocument/2006/relationships/slideLayout" Target="../slideLayouts/slideLayout7.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image" Target="../media/image12.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7.jpeg"/><Relationship Id="rId1" Type="http://schemas.openxmlformats.org/officeDocument/2006/relationships/image" Target="../media/image6.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25.jpeg"/><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image" Target="../media/image12.pn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5.jpeg"/><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image" Target="../media/image1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tags" Target="../tags/tag1.xml"/><Relationship Id="rId2" Type="http://schemas.openxmlformats.org/officeDocument/2006/relationships/image" Target="../media/image7.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png"/><Relationship Id="rId3" Type="http://schemas.openxmlformats.org/officeDocument/2006/relationships/tags" Target="../tags/tag2.xml"/><Relationship Id="rId2" Type="http://schemas.openxmlformats.org/officeDocument/2006/relationships/image" Target="../media/image7.sv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7.sv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grpSp>
        <p:nvGrpSpPr>
          <p:cNvPr id="181" name="组合 180"/>
          <p:cNvGrpSpPr/>
          <p:nvPr/>
        </p:nvGrpSpPr>
        <p:grpSpPr>
          <a:xfrm>
            <a:off x="2327564" y="2073436"/>
            <a:ext cx="4530437" cy="997529"/>
            <a:chOff x="3103418" y="2572879"/>
            <a:chExt cx="6040582" cy="1330038"/>
          </a:xfrm>
        </p:grpSpPr>
        <p:sp>
          <p:nvSpPr>
            <p:cNvPr id="175" name="文本框 174"/>
            <p:cNvSpPr txBox="1"/>
            <p:nvPr/>
          </p:nvSpPr>
          <p:spPr>
            <a:xfrm>
              <a:off x="3103418" y="2739138"/>
              <a:ext cx="6040582" cy="10447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5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校园安全指导</a:t>
              </a:r>
              <a:endParaRPr kumimoji="0" lang="zh-CN" altLang="en-US" sz="45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sp>
        <p:nvSpPr>
          <p:cNvPr id="182" name="文本框 181"/>
          <p:cNvSpPr txBox="1"/>
          <p:nvPr/>
        </p:nvSpPr>
        <p:spPr>
          <a:xfrm>
            <a:off x="3792855" y="3284670"/>
            <a:ext cx="1725454" cy="4603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北京出版社</a:t>
            </a:r>
            <a:endParaRPr kumimoji="0" lang="zh-CN" altLang="en-US" sz="24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0">
            <a:off x="4270375" y="916305"/>
            <a:ext cx="602615" cy="34290"/>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sp>
        <p:nvSpPr>
          <p:cNvPr id="100" name="文本框 99" descr="7b0a2020202022776f7264617274223a20227b5c2269645c223a32353030313339362c5c227469645c223a5c225c227d220a7d0a"/>
          <p:cNvSpPr txBox="1"/>
          <p:nvPr/>
        </p:nvSpPr>
        <p:spPr>
          <a:xfrm>
            <a:off x="874395" y="1186815"/>
            <a:ext cx="5080000" cy="2799715"/>
          </a:xfrm>
          <a:prstGeom prst="rect">
            <a:avLst/>
          </a:prstGeom>
          <a:noFill/>
          <a:ln w="9525">
            <a:noFill/>
          </a:ln>
        </p:spPr>
        <p:txBody>
          <a:bodyPr>
            <a:spAutoFit/>
            <a:scene3d>
              <a:camera prst="orthographicFront"/>
              <a:lightRig rig="threePt" dir="t"/>
            </a:scene3d>
            <a:sp3d prstMaterial="plastic">
              <a:extrusionClr>
                <a:srgbClr val="FFFFFF"/>
              </a:extrusionClr>
              <a:contourClr>
                <a:srgbClr val="FFFFFF"/>
              </a:contourClr>
            </a:sp3d>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sz="1600" b="1" u="none" strike="noStrike" kern="1200" cap="none" spc="0" normalizeH="0" baseline="0" noProof="0">
                <a:ln w="4105" cap="rnd" cmpd="sng">
                  <a:solidFill>
                    <a:schemeClr val="bg1"/>
                  </a:solidFill>
                  <a:prstDash val="solid"/>
                </a:ln>
                <a:gradFill>
                  <a:gsLst>
                    <a:gs pos="8000">
                      <a:srgbClr val="51C7C6"/>
                    </a:gs>
                    <a:gs pos="100000">
                      <a:srgbClr val="286E3F"/>
                    </a:gs>
                  </a:gsLst>
                  <a:lin ang="5400000" scaled="0"/>
                </a:gradFill>
                <a:effectLst>
                  <a:glow>
                    <a:srgbClr val="FFFFFF"/>
                  </a:glow>
                  <a:outerShdw dist="88900" dir="2700000" algn="tl" rotWithShape="0">
                    <a:srgbClr val="186A7A"/>
                  </a:outerShdw>
                </a:effectLst>
                <a:uLnTx/>
                <a:uFillTx/>
                <a:latin typeface="汉仪铸字卡酷体W" panose="00020600040101010101" charset="-122"/>
                <a:ea typeface="汉仪铸字卡酷体W" panose="00020600040101010101" charset="-122"/>
                <a:cs typeface="仿宋" panose="02010609060101010101" pitchFamily="49" charset="-122"/>
              </a:rPr>
              <a:t>信息标志</a:t>
            </a:r>
            <a:endParaRPr kumimoji="0" sz="1600" b="1" u="none" strike="noStrike" kern="1200" cap="none" spc="0" normalizeH="0" baseline="0" noProof="0">
              <a:ln w="4105" cap="rnd" cmpd="sng">
                <a:solidFill>
                  <a:schemeClr val="bg1"/>
                </a:solidFill>
                <a:prstDash val="solid"/>
              </a:ln>
              <a:gradFill>
                <a:gsLst>
                  <a:gs pos="8000">
                    <a:srgbClr val="51C7C6"/>
                  </a:gs>
                  <a:gs pos="100000">
                    <a:srgbClr val="286E3F"/>
                  </a:gs>
                </a:gsLst>
                <a:lin ang="5400000" scaled="0"/>
              </a:gradFill>
              <a:effectLst>
                <a:glow>
                  <a:srgbClr val="FFFFFF"/>
                </a:glow>
                <a:outerShdw dist="88900" dir="2700000" algn="tl" rotWithShape="0">
                  <a:srgbClr val="186A7A"/>
                </a:outerShdw>
              </a:effectLst>
              <a:uLnTx/>
              <a:uFillTx/>
              <a:latin typeface="汉仪铸字卡酷体W" panose="00020600040101010101" charset="-122"/>
              <a:ea typeface="汉仪铸字卡酷体W" panose="00020600040101010101" charset="-122"/>
              <a:cs typeface="仿宋" panose="02010609060101010101" pitchFamily="49" charset="-122"/>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0" i="0" u="none" strike="noStrike" kern="1200" cap="none" spc="0" normalizeH="0" baseline="0" noProof="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rPr>
              <a:t>信息标志提供了道路使用者可能需要的路况、服务设施或地理信息，帮助他们更好地规划行程。这类标志通常以蓝色或绿色背景呈现。</a:t>
            </a:r>
            <a:endParaRPr kumimoji="0" sz="1600" b="0" i="0" u="none" strike="noStrike" kern="1200" cap="none" spc="0" normalizeH="0" baseline="0" noProof="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rPr>
              <a:t>（1）路名和方向：提供路名信息以及前往特定目的地的方向指示，帮助驾驶员导航。</a:t>
            </a:r>
            <a:endPar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rPr>
              <a:t>（2）服务区信息：标示附近的服务区位置，如加油站、餐馆、洗手间等，方便驾驶员和乘客在长途旅行中进行休息和补给。</a:t>
            </a:r>
            <a:endPar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rPr>
              <a:t>（3）旅游信息：提供旅游景点的指示，包括景点名称和距离，促进旅游和文化探索。</a:t>
            </a:r>
            <a:r>
              <a:rPr kumimoji="0" lang="en-US" altLang="zh-CN"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rPr>
              <a:t> </a:t>
            </a:r>
            <a:endParaRPr kumimoji="0" lang="en-US" altLang="zh-CN"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endParaRPr>
          </a:p>
        </p:txBody>
      </p:sp>
      <p:sp>
        <p:nvSpPr>
          <p:cNvPr id="3" name="文本框 2"/>
          <p:cNvSpPr txBox="1"/>
          <p:nvPr>
            <p:custDataLst>
              <p:tags r:id="rId2"/>
            </p:custDataLst>
          </p:nvPr>
        </p:nvSpPr>
        <p:spPr>
          <a:xfrm>
            <a:off x="3019137" y="633475"/>
            <a:ext cx="2721293" cy="3683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二、交通信号标志</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pic>
        <p:nvPicPr>
          <p:cNvPr id="5" name="图片 4"/>
          <p:cNvPicPr>
            <a:picLocks noChangeAspect="1"/>
          </p:cNvPicPr>
          <p:nvPr>
            <p:custDataLst>
              <p:tags r:id="rId3"/>
            </p:custDataLst>
          </p:nvPr>
        </p:nvPicPr>
        <p:blipFill>
          <a:blip r:embed="rId4"/>
          <a:stretch>
            <a:fillRect/>
          </a:stretch>
        </p:blipFill>
        <p:spPr>
          <a:xfrm>
            <a:off x="6247765" y="1186815"/>
            <a:ext cx="2265680" cy="3042285"/>
          </a:xfrm>
          <a:prstGeom prst="rect">
            <a:avLst/>
          </a:prstGeom>
        </p:spPr>
      </p:pic>
    </p:spTree>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0">
            <a:off x="4270375" y="916305"/>
            <a:ext cx="602615" cy="34290"/>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sp>
        <p:nvSpPr>
          <p:cNvPr id="100" name="文本框 99" descr="7b0a2020202022776f7264617274223a20227b5c2269645c223a32353030313339362c5c227469645c223a5c225c227d220a7d0a"/>
          <p:cNvSpPr txBox="1"/>
          <p:nvPr/>
        </p:nvSpPr>
        <p:spPr>
          <a:xfrm>
            <a:off x="873760" y="1130300"/>
            <a:ext cx="5080000" cy="2799715"/>
          </a:xfrm>
          <a:prstGeom prst="rect">
            <a:avLst/>
          </a:prstGeom>
          <a:noFill/>
          <a:ln w="9525">
            <a:noFill/>
          </a:ln>
        </p:spPr>
        <p:txBody>
          <a:bodyPr>
            <a:spAutoFit/>
            <a:scene3d>
              <a:camera prst="orthographicFront"/>
              <a:lightRig rig="threePt" dir="t"/>
            </a:scene3d>
            <a:sp3d prstMaterial="plastic">
              <a:extrusionClr>
                <a:srgbClr val="FFFFFF"/>
              </a:extrusionClr>
              <a:contourClr>
                <a:srgbClr val="FFFFFF"/>
              </a:contourClr>
            </a:sp3d>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sz="1600" b="1" u="none" strike="noStrike" kern="1200" cap="none" spc="0" normalizeH="0" baseline="0" noProof="0">
                <a:ln w="4105" cap="rnd" cmpd="sng">
                  <a:solidFill>
                    <a:schemeClr val="bg1"/>
                  </a:solidFill>
                  <a:prstDash val="solid"/>
                </a:ln>
                <a:gradFill>
                  <a:gsLst>
                    <a:gs pos="8000">
                      <a:srgbClr val="51C7C6"/>
                    </a:gs>
                    <a:gs pos="100000">
                      <a:srgbClr val="286E3F"/>
                    </a:gs>
                  </a:gsLst>
                  <a:lin ang="5400000" scaled="0"/>
                </a:gradFill>
                <a:effectLst>
                  <a:glow>
                    <a:srgbClr val="FFFFFF"/>
                  </a:glow>
                  <a:outerShdw dist="88900" dir="2700000" algn="tl" rotWithShape="0">
                    <a:srgbClr val="186A7A"/>
                  </a:outerShdw>
                </a:effectLst>
                <a:uLnTx/>
                <a:uFillTx/>
                <a:latin typeface="汉仪铸字卡酷体W" panose="00020600040101010101" charset="-122"/>
                <a:ea typeface="汉仪铸字卡酷体W" panose="00020600040101010101" charset="-122"/>
                <a:cs typeface="仿宋" panose="02010609060101010101" pitchFamily="49" charset="-122"/>
              </a:rPr>
              <a:t>辅助标志</a:t>
            </a:r>
            <a:endParaRPr kumimoji="0" sz="1600" b="1" u="none" strike="noStrike" kern="1200" cap="none" spc="0" normalizeH="0" baseline="0" noProof="0">
              <a:ln w="4105" cap="rnd" cmpd="sng">
                <a:solidFill>
                  <a:schemeClr val="bg1"/>
                </a:solidFill>
                <a:prstDash val="solid"/>
              </a:ln>
              <a:gradFill>
                <a:gsLst>
                  <a:gs pos="8000">
                    <a:srgbClr val="51C7C6"/>
                  </a:gs>
                  <a:gs pos="100000">
                    <a:srgbClr val="286E3F"/>
                  </a:gs>
                </a:gsLst>
                <a:lin ang="5400000" scaled="0"/>
              </a:gradFill>
              <a:effectLst>
                <a:glow>
                  <a:srgbClr val="FFFFFF"/>
                </a:glow>
                <a:outerShdw dist="88900" dir="2700000" algn="tl" rotWithShape="0">
                  <a:srgbClr val="186A7A"/>
                </a:outerShdw>
              </a:effectLst>
              <a:uLnTx/>
              <a:uFillTx/>
              <a:latin typeface="汉仪铸字卡酷体W" panose="00020600040101010101" charset="-122"/>
              <a:ea typeface="汉仪铸字卡酷体W" panose="00020600040101010101" charset="-122"/>
              <a:cs typeface="仿宋" panose="02010609060101010101" pitchFamily="49" charset="-122"/>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0" i="0" u="none" strike="noStrike" kern="1200" cap="none" spc="0" normalizeH="0" baseline="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rPr>
              <a:t>辅助标志通常与其他主要标志配合使用，提供额外的信息或说明，以帮助道路使用者更好地理解主标志的意图。</a:t>
            </a:r>
            <a:endParaRPr kumimoji="0" sz="1600" b="0" i="0" u="none" strike="noStrike" kern="1200" cap="none" spc="0" normalizeH="0" baseline="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rPr>
              <a:t>（1）距离和方向：常见于大型交通标志下方，提供额外信息，如目的地距离、转弯的具体方向或特定行为的有效区域。</a:t>
            </a:r>
            <a:endPar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rPr>
              <a:t>（2）条件限制：“雨天有效”的辅助标志，指示主标志上的规定仅在特定条件下适用，如雨天、雪天或特定时间段。</a:t>
            </a:r>
            <a:endPar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304800" algn="l" defTabSz="914400" rtl="0" eaLnBrk="1" fontAlgn="auto" latinLnBrk="0" hangingPunct="1">
              <a:lnSpc>
                <a:spcPct val="100000"/>
              </a:lnSpc>
              <a:spcBef>
                <a:spcPts val="0"/>
              </a:spcBef>
              <a:spcAft>
                <a:spcPts val="0"/>
              </a:spcAft>
              <a:buClrTx/>
              <a:buSzTx/>
              <a:buFontTx/>
              <a:buNone/>
              <a:defRPr/>
            </a:pPr>
            <a:endParaRPr kumimoji="0" sz="1600" b="0" i="0" u="none" strike="noStrike" kern="1200" cap="none" spc="0" normalizeH="0" baseline="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endParaRPr>
          </a:p>
        </p:txBody>
      </p:sp>
      <p:sp>
        <p:nvSpPr>
          <p:cNvPr id="3" name="文本框 2"/>
          <p:cNvSpPr txBox="1"/>
          <p:nvPr>
            <p:custDataLst>
              <p:tags r:id="rId2"/>
            </p:custDataLst>
          </p:nvPr>
        </p:nvSpPr>
        <p:spPr>
          <a:xfrm>
            <a:off x="3019137" y="633475"/>
            <a:ext cx="2721293" cy="36830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lang="zh-CN" altLang="en-US"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二、交通信号标志</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pic>
        <p:nvPicPr>
          <p:cNvPr id="11" name="图片 10" descr="图8"/>
          <p:cNvPicPr>
            <a:picLocks noChangeAspect="1"/>
          </p:cNvPicPr>
          <p:nvPr/>
        </p:nvPicPr>
        <p:blipFill>
          <a:blip r:embed="rId3"/>
          <a:stretch>
            <a:fillRect/>
          </a:stretch>
        </p:blipFill>
        <p:spPr>
          <a:xfrm>
            <a:off x="6651625" y="1421765"/>
            <a:ext cx="1495425" cy="1331595"/>
          </a:xfrm>
          <a:prstGeom prst="rect">
            <a:avLst/>
          </a:prstGeom>
        </p:spPr>
      </p:pic>
      <p:pic>
        <p:nvPicPr>
          <p:cNvPr id="12" name="图片 11" descr="图7"/>
          <p:cNvPicPr>
            <a:picLocks noChangeAspect="1"/>
          </p:cNvPicPr>
          <p:nvPr/>
        </p:nvPicPr>
        <p:blipFill>
          <a:blip r:embed="rId4"/>
          <a:stretch>
            <a:fillRect/>
          </a:stretch>
        </p:blipFill>
        <p:spPr>
          <a:xfrm>
            <a:off x="6551295" y="3277870"/>
            <a:ext cx="1696085" cy="1040130"/>
          </a:xfrm>
          <a:prstGeom prst="rect">
            <a:avLst/>
          </a:prstGeom>
        </p:spPr>
      </p:pic>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19772" y="633475"/>
            <a:ext cx="2721293" cy="368300"/>
            <a:chOff x="4026362" y="844034"/>
            <a:chExt cx="3628390" cy="491067"/>
          </a:xfrm>
        </p:grpSpPr>
        <p:sp>
          <p:nvSpPr>
            <p:cNvPr id="6" name="文本框 5"/>
            <p:cNvSpPr txBox="1"/>
            <p:nvPr/>
          </p:nvSpPr>
          <p:spPr>
            <a:xfrm>
              <a:off x="4026362" y="844034"/>
              <a:ext cx="3628390"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三、公共交通安全</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pic>
        <p:nvPicPr>
          <p:cNvPr id="4" name="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5594985" y="1155700"/>
            <a:ext cx="3242310" cy="3242310"/>
          </a:xfrm>
          <a:prstGeom prst="rect">
            <a:avLst/>
          </a:prstGeom>
        </p:spPr>
      </p:pic>
      <p:sp>
        <p:nvSpPr>
          <p:cNvPr id="2" name="文本框 1"/>
          <p:cNvSpPr txBox="1"/>
          <p:nvPr/>
        </p:nvSpPr>
        <p:spPr>
          <a:xfrm>
            <a:off x="688975" y="1290320"/>
            <a:ext cx="5219700" cy="3107690"/>
          </a:xfrm>
          <a:prstGeom prst="rect">
            <a:avLst/>
          </a:prstGeom>
          <a:solidFill>
            <a:schemeClr val="accent6">
              <a:lumMod val="20000"/>
              <a:lumOff val="80000"/>
            </a:schemeClr>
          </a:solidFill>
        </p:spPr>
        <p:txBody>
          <a:bodyPr wrap="square" rtlCol="0">
            <a:spAutoFit/>
          </a:bodyPr>
          <a:p>
            <a:pPr marL="285750" indent="-285750">
              <a:buFont typeface="Wingdings" panose="05000000000000000000" charset="0"/>
              <a:buChar char="Ø"/>
            </a:pPr>
            <a:r>
              <a:rPr lang="zh-CN" altLang="en-US" sz="1400"/>
              <a:t>等待公交或地铁时，最安全的位置总是</a:t>
            </a:r>
            <a:r>
              <a:rPr lang="zh-CN" altLang="en-US" sz="1400">
                <a:solidFill>
                  <a:srgbClr val="C00000"/>
                </a:solidFill>
              </a:rPr>
              <a:t>远离车道，紧靠站台</a:t>
            </a:r>
            <a:r>
              <a:rPr lang="zh-CN" altLang="en-US" sz="1400"/>
              <a:t>。</a:t>
            </a:r>
            <a:endParaRPr lang="zh-CN" altLang="en-US" sz="1400"/>
          </a:p>
          <a:p>
            <a:pPr marL="285750" indent="-285750">
              <a:buFont typeface="Wingdings" panose="05000000000000000000" charset="0"/>
              <a:buChar char="Ø"/>
            </a:pPr>
            <a:r>
              <a:rPr lang="zh-CN" altLang="en-US" sz="1400"/>
              <a:t>保持</a:t>
            </a:r>
            <a:r>
              <a:rPr lang="zh-CN" altLang="en-US" sz="1400">
                <a:solidFill>
                  <a:srgbClr val="C00000"/>
                </a:solidFill>
              </a:rPr>
              <a:t>对个人物品的警觉</a:t>
            </a:r>
            <a:r>
              <a:rPr lang="zh-CN" altLang="en-US" sz="1400"/>
              <a:t>。</a:t>
            </a:r>
            <a:endParaRPr lang="zh-CN" altLang="en-US" sz="1400"/>
          </a:p>
          <a:p>
            <a:pPr marL="285750" indent="-285750">
              <a:buFont typeface="Wingdings" panose="05000000000000000000" charset="0"/>
              <a:buChar char="Ø"/>
            </a:pPr>
            <a:r>
              <a:rPr lang="zh-CN" altLang="en-US" sz="1400"/>
              <a:t>当公共交通工具缓缓驶来时，</a:t>
            </a:r>
            <a:r>
              <a:rPr lang="zh-CN" altLang="en-US" sz="1400">
                <a:solidFill>
                  <a:srgbClr val="C00000"/>
                </a:solidFill>
              </a:rPr>
              <a:t>让下车的乘客先行</a:t>
            </a:r>
            <a:r>
              <a:rPr lang="zh-CN" altLang="en-US" sz="1400"/>
              <a:t>是一种基本的礼仪。随后，你可以</a:t>
            </a:r>
            <a:r>
              <a:rPr lang="zh-CN" altLang="en-US" sz="1400">
                <a:solidFill>
                  <a:srgbClr val="C00000"/>
                </a:solidFill>
              </a:rPr>
              <a:t>有序地登车</a:t>
            </a:r>
            <a:r>
              <a:rPr lang="zh-CN" altLang="en-US" sz="1400"/>
              <a:t>，并提前准备好车票或一卡通，以免阻碍其他乘客。</a:t>
            </a:r>
            <a:endParaRPr lang="zh-CN" altLang="en-US" sz="1400"/>
          </a:p>
          <a:p>
            <a:pPr marL="285750" indent="-285750">
              <a:buFont typeface="Wingdings" panose="05000000000000000000" charset="0"/>
              <a:buChar char="Ø"/>
            </a:pPr>
            <a:r>
              <a:rPr lang="zh-CN" altLang="en-US" sz="1400">
                <a:solidFill>
                  <a:srgbClr val="C00000"/>
                </a:solidFill>
              </a:rPr>
              <a:t>找到一个安全的座位或站立位置</a:t>
            </a:r>
            <a:r>
              <a:rPr lang="zh-CN" altLang="en-US" sz="1400"/>
              <a:t>至关重要。如果没有空位，请牢牢抓住扶手或抓杆，以确保行车过程中的稳定。</a:t>
            </a:r>
            <a:endParaRPr lang="zh-CN" altLang="en-US" sz="1400"/>
          </a:p>
          <a:p>
            <a:pPr marL="285750" indent="-285750">
              <a:buFont typeface="Wingdings" panose="05000000000000000000" charset="0"/>
              <a:buChar char="Ø"/>
            </a:pPr>
            <a:r>
              <a:rPr lang="zh-CN" altLang="en-US" sz="1400"/>
              <a:t>乘车过程中，</a:t>
            </a:r>
            <a:r>
              <a:rPr lang="zh-CN" altLang="en-US" sz="1400">
                <a:solidFill>
                  <a:srgbClr val="C00000"/>
                </a:solidFill>
              </a:rPr>
              <a:t>保持对周围环境的警觉</a:t>
            </a:r>
            <a:r>
              <a:rPr lang="zh-CN" altLang="en-US" sz="1400"/>
              <a:t>是保护自己不受伤害的关键。避免将手臂或头部伸出窗外，因为这可能导致严重的伤害。同时，尽量与陌生人保持适当的距离，并学会如何在遇到不适或骚扰时求助。</a:t>
            </a:r>
            <a:endParaRPr lang="zh-CN" altLang="en-US" sz="1400"/>
          </a:p>
          <a:p>
            <a:pPr marL="285750" indent="-285750">
              <a:buFont typeface="Wingdings" panose="05000000000000000000" charset="0"/>
              <a:buChar char="Ø"/>
            </a:pPr>
            <a:r>
              <a:rPr lang="zh-CN" altLang="en-US" sz="1400">
                <a:solidFill>
                  <a:srgbClr val="C00000"/>
                </a:solidFill>
              </a:rPr>
              <a:t>下车前，提前做好准备</a:t>
            </a:r>
            <a:r>
              <a:rPr lang="zh-CN" altLang="en-US" sz="1400"/>
              <a:t>。当公交车或地铁接近你的目的地时，慢慢地向出口移动，确保你的个人物品都在身边。等待车辆完全停稳后再踏出车门，以确保下车的安全。</a:t>
            </a:r>
            <a:endParaRPr lang="zh-CN" altLang="en-US" sz="1400"/>
          </a:p>
        </p:txBody>
      </p:sp>
    </p:spTree>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19772" y="633475"/>
            <a:ext cx="2721293" cy="368300"/>
            <a:chOff x="4026362" y="844034"/>
            <a:chExt cx="3628390" cy="491067"/>
          </a:xfrm>
        </p:grpSpPr>
        <p:sp>
          <p:nvSpPr>
            <p:cNvPr id="6" name="文本框 5"/>
            <p:cNvSpPr txBox="1"/>
            <p:nvPr/>
          </p:nvSpPr>
          <p:spPr>
            <a:xfrm>
              <a:off x="4026362" y="844034"/>
              <a:ext cx="3628390"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四、个人交通工具安全</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2" name="文本框 1"/>
          <p:cNvSpPr txBox="1"/>
          <p:nvPr>
            <p:custDataLst>
              <p:tags r:id="rId2"/>
            </p:custDataLst>
          </p:nvPr>
        </p:nvSpPr>
        <p:spPr>
          <a:xfrm>
            <a:off x="495935" y="1036955"/>
            <a:ext cx="3940810" cy="327025"/>
          </a:xfrm>
          <a:prstGeom prst="rect">
            <a:avLst/>
          </a:prstGeom>
          <a:gradFill>
            <a:gsLst>
              <a:gs pos="50000">
                <a:schemeClr val="accent4"/>
              </a:gs>
              <a:gs pos="0">
                <a:schemeClr val="accent4">
                  <a:lumMod val="25000"/>
                  <a:lumOff val="75000"/>
                </a:schemeClr>
              </a:gs>
              <a:gs pos="100000">
                <a:schemeClr val="accent4">
                  <a:lumMod val="85000"/>
                </a:schemeClr>
              </a:gs>
            </a:gsLst>
            <a:lin ang="5400000" scaled="1"/>
          </a:gradFill>
        </p:spPr>
        <p:txBody>
          <a:bodyPr wrap="square" rtlCol="0">
            <a:noAutofit/>
          </a:bodyPr>
          <a:lstStyle/>
          <a:p>
            <a:pPr marR="0" indent="0" algn="ctr" defTabSz="914400" fontAlgn="auto">
              <a:lnSpc>
                <a:spcPct val="100000"/>
              </a:lnSpc>
              <a:spcBef>
                <a:spcPts val="0"/>
              </a:spcBef>
              <a:spcAft>
                <a:spcPts val="0"/>
              </a:spcAft>
              <a:buClrTx/>
              <a:buSzTx/>
              <a:buFontTx/>
              <a:buNone/>
              <a:defRPr/>
            </a:pPr>
            <a:r>
              <a:rPr kumimoji="0" lang="zh-CN" altLang="en-US" b="1" i="0" kern="1200" cap="none" spc="0" normalizeH="0" baseline="0" noProof="0">
                <a:solidFill>
                  <a:prstClr val="black"/>
                </a:solidFill>
                <a:latin typeface="汉仪中宋简" panose="02010600000101010101" charset="-128"/>
                <a:ea typeface="汉仪中宋简" panose="02010600000101010101" charset="-128"/>
                <a:cs typeface="+mn-cs"/>
              </a:rPr>
              <a:t>（一）自行车、电动车等的安全使用</a:t>
            </a:r>
            <a:endParaRPr kumimoji="0" lang="zh-CN" altLang="en-US" b="1" i="0" kern="1200" cap="none" spc="0" normalizeH="0" baseline="0" noProof="0">
              <a:solidFill>
                <a:prstClr val="black"/>
              </a:solidFill>
              <a:latin typeface="汉仪中宋简" panose="02010600000101010101" charset="-128"/>
              <a:ea typeface="汉仪中宋简" panose="02010600000101010101" charset="-128"/>
              <a:cs typeface="+mn-cs"/>
            </a:endParaRPr>
          </a:p>
        </p:txBody>
      </p:sp>
      <p:pic>
        <p:nvPicPr>
          <p:cNvPr id="11" name="4"/>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flipH="1">
            <a:off x="5961380" y="1368425"/>
            <a:ext cx="2687320" cy="2687320"/>
          </a:xfrm>
          <a:prstGeom prst="rect">
            <a:avLst/>
          </a:prstGeom>
        </p:spPr>
      </p:pic>
      <p:grpSp>
        <p:nvGrpSpPr>
          <p:cNvPr id="3" name="组合 2" descr="7b0a202020202274657874626f78223a20227b5c2269645c223a32303334303532372c5c227469645c223a5c225c227d220a7d0a"/>
          <p:cNvGrpSpPr/>
          <p:nvPr/>
        </p:nvGrpSpPr>
        <p:grpSpPr>
          <a:xfrm>
            <a:off x="317500" y="1363980"/>
            <a:ext cx="6057900" cy="3086100"/>
            <a:chOff x="4830" y="2970"/>
            <a:chExt cx="9540" cy="4860"/>
          </a:xfrm>
        </p:grpSpPr>
        <p:pic>
          <p:nvPicPr>
            <p:cNvPr id="5" name="图片 4" descr="粉色简约气泡"/>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830" y="2970"/>
              <a:ext cx="9540" cy="4860"/>
            </a:xfrm>
            <a:prstGeom prst="rect">
              <a:avLst/>
            </a:prstGeom>
          </p:spPr>
        </p:pic>
        <p:sp>
          <p:nvSpPr>
            <p:cNvPr id="12" name="文本框 11"/>
            <p:cNvSpPr txBox="1"/>
            <p:nvPr/>
          </p:nvSpPr>
          <p:spPr>
            <a:xfrm>
              <a:off x="6053" y="4187"/>
              <a:ext cx="7095" cy="2426"/>
            </a:xfrm>
            <a:prstGeom prst="rect">
              <a:avLst/>
            </a:prstGeom>
            <a:noFill/>
          </p:spPr>
          <p:txBody>
            <a:bodyPr wrap="square" rtlCol="0">
              <a:normAutofit fontScale="90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a:solidFill>
                    <a:srgbClr val="FF91D8"/>
                  </a:solidFill>
                  <a:latin typeface="汉仪中黑简" panose="02010600000101010101" charset="-122"/>
                  <a:ea typeface="汉仪中黑简" panose="02010600000101010101" charset="-122"/>
                </a:rPr>
                <a:t>1.做好骑行前的准备</a:t>
              </a:r>
              <a:endParaRPr lang="zh-CN" altLang="en-US" sz="2400" b="1">
                <a:solidFill>
                  <a:srgbClr val="FF91D8"/>
                </a:solidFill>
                <a:latin typeface="汉仪中黑简" panose="02010600000101010101" charset="-122"/>
                <a:ea typeface="汉仪中黑简" panose="02010600000101010101" charset="-122"/>
              </a:endParaRPr>
            </a:p>
            <a:p>
              <a:pPr algn="l"/>
              <a:r>
                <a:rPr lang="zh-CN" altLang="en-US" sz="2400" b="1">
                  <a:solidFill>
                    <a:srgbClr val="FF91D8"/>
                  </a:solidFill>
                  <a:latin typeface="汉仪中黑简" panose="02010600000101010101" charset="-122"/>
                  <a:ea typeface="汉仪中黑简" panose="02010600000101010101" charset="-122"/>
                </a:rPr>
                <a:t>2.遵守交通规则</a:t>
              </a:r>
              <a:endParaRPr lang="zh-CN" altLang="en-US" sz="2400" b="1">
                <a:solidFill>
                  <a:srgbClr val="FF91D8"/>
                </a:solidFill>
                <a:latin typeface="汉仪中黑简" panose="02010600000101010101" charset="-122"/>
                <a:ea typeface="汉仪中黑简" panose="02010600000101010101" charset="-122"/>
              </a:endParaRPr>
            </a:p>
            <a:p>
              <a:pPr algn="l"/>
              <a:r>
                <a:rPr lang="zh-CN" altLang="en-US" sz="2400" b="1">
                  <a:solidFill>
                    <a:srgbClr val="FF91D8"/>
                  </a:solidFill>
                  <a:latin typeface="汉仪中黑简" panose="02010600000101010101" charset="-122"/>
                  <a:ea typeface="汉仪中黑简" panose="02010600000101010101" charset="-122"/>
                  <a:sym typeface="+mn-ea"/>
                </a:rPr>
                <a:t>3.注意行车安全</a:t>
              </a:r>
              <a:endParaRPr lang="zh-CN" altLang="en-US" sz="2400" b="1">
                <a:solidFill>
                  <a:srgbClr val="FF91D8"/>
                </a:solidFill>
                <a:latin typeface="汉仪中黑简" panose="02010600000101010101" charset="-122"/>
                <a:ea typeface="汉仪中黑简" panose="02010600000101010101" charset="-122"/>
                <a:sym typeface="+mn-ea"/>
              </a:endParaRPr>
            </a:p>
            <a:p>
              <a:pPr algn="l"/>
              <a:r>
                <a:rPr lang="zh-CN" altLang="en-US" sz="2400" b="1">
                  <a:solidFill>
                    <a:srgbClr val="FF91D8"/>
                  </a:solidFill>
                  <a:latin typeface="汉仪中黑简" panose="02010600000101010101" charset="-122"/>
                  <a:ea typeface="汉仪中黑简" panose="02010600000101010101" charset="-122"/>
                </a:rPr>
                <a:t>4.应对紧急情况5.培养良好的骑行习惯</a:t>
              </a:r>
              <a:endParaRPr lang="zh-CN" altLang="en-US" sz="2400" b="1">
                <a:solidFill>
                  <a:srgbClr val="FF91D8"/>
                </a:solidFill>
                <a:latin typeface="汉仪中黑简" panose="02010600000101010101" charset="-122"/>
                <a:ea typeface="汉仪中黑简" panose="02010600000101010101" charset="-122"/>
              </a:endParaRPr>
            </a:p>
          </p:txBody>
        </p:sp>
      </p:grpSp>
    </p:spTree>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0">
            <a:off x="4270375" y="916305"/>
            <a:ext cx="602615" cy="34290"/>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sp>
        <p:nvSpPr>
          <p:cNvPr id="4" name="文本框 3"/>
          <p:cNvSpPr txBox="1"/>
          <p:nvPr/>
        </p:nvSpPr>
        <p:spPr>
          <a:xfrm>
            <a:off x="1120140" y="1300480"/>
            <a:ext cx="3089910" cy="403860"/>
          </a:xfrm>
          <a:prstGeom prst="rect">
            <a:avLst/>
          </a:prstGeom>
          <a:gradFill>
            <a:gsLst>
              <a:gs pos="50000">
                <a:schemeClr val="accent4"/>
              </a:gs>
              <a:gs pos="0">
                <a:schemeClr val="accent4">
                  <a:lumMod val="25000"/>
                  <a:lumOff val="75000"/>
                </a:schemeClr>
              </a:gs>
              <a:gs pos="100000">
                <a:schemeClr val="accent4">
                  <a:lumMod val="85000"/>
                </a:schemeClr>
              </a:gs>
            </a:gsLst>
            <a:lin ang="5400000" scaled="1"/>
          </a:gradFill>
          <a:ln w="9525">
            <a:noFill/>
          </a:ln>
        </p:spPr>
        <p:txBody>
          <a:bodyPr>
            <a:noAutofit/>
          </a:bodyPr>
          <a:lstStyle/>
          <a:p>
            <a:pPr marL="0" marR="0" lvl="0" indent="304800" algn="l" defTabSz="914400" rtl="0" eaLnBrk="1" fontAlgn="auto" latinLnBrk="0" hangingPunct="1">
              <a:lnSpc>
                <a:spcPct val="100000"/>
              </a:lnSpc>
              <a:spcBef>
                <a:spcPts val="0"/>
              </a:spcBef>
              <a:spcAft>
                <a:spcPts val="0"/>
              </a:spcAft>
              <a:buClrTx/>
              <a:buSzTx/>
              <a:buFontTx/>
              <a:buNone/>
              <a:defRPr/>
            </a:pPr>
            <a:r>
              <a:rPr kumimoji="0" b="1" i="0" u="none" strike="noStrike" kern="1200" cap="none" spc="0" normalizeH="0" baseline="0" noProof="0">
                <a:ln>
                  <a:noFill/>
                </a:ln>
                <a:effectLst/>
                <a:uLnTx/>
                <a:uFillTx/>
                <a:latin typeface="Calibri" panose="020F0502020204030204" pitchFamily="34" charset="0"/>
                <a:ea typeface="宋体" panose="02010600030101010101" pitchFamily="2" charset="-122"/>
                <a:cs typeface="+mn-cs"/>
              </a:rPr>
              <a:t>（二）防护装备的重要性</a:t>
            </a:r>
            <a:endParaRPr kumimoji="0" sz="1400" b="1" i="0" u="none" strike="noStrike" kern="1200" cap="none" spc="0" normalizeH="0" baseline="0" noProof="0">
              <a:ln>
                <a:noFill/>
              </a:ln>
              <a:effectLst/>
              <a:uLnTx/>
              <a:uFillTx/>
              <a:latin typeface="Calibri" panose="020F0502020204030204" pitchFamily="34" charset="0"/>
              <a:ea typeface="宋体" panose="02010600030101010101" pitchFamily="2" charset="-122"/>
              <a:cs typeface="+mn-cs"/>
            </a:endParaRPr>
          </a:p>
        </p:txBody>
      </p:sp>
      <p:grpSp>
        <p:nvGrpSpPr>
          <p:cNvPr id="2" name="组合 1"/>
          <p:cNvGrpSpPr/>
          <p:nvPr/>
        </p:nvGrpSpPr>
        <p:grpSpPr>
          <a:xfrm>
            <a:off x="3019772" y="633475"/>
            <a:ext cx="2721293" cy="368300"/>
            <a:chOff x="4026362" y="844034"/>
            <a:chExt cx="3628390" cy="491067"/>
          </a:xfrm>
        </p:grpSpPr>
        <p:sp>
          <p:nvSpPr>
            <p:cNvPr id="3" name="文本框 2"/>
            <p:cNvSpPr txBox="1"/>
            <p:nvPr>
              <p:custDataLst>
                <p:tags r:id="rId2"/>
              </p:custDataLst>
            </p:nvPr>
          </p:nvSpPr>
          <p:spPr>
            <a:xfrm>
              <a:off x="4026362" y="844034"/>
              <a:ext cx="3628390" cy="491067"/>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四、个人交通工具安全</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grpSp>
          <p:nvGrpSpPr>
            <p:cNvPr id="5" name="组合 4"/>
            <p:cNvGrpSpPr/>
            <p:nvPr/>
          </p:nvGrpSpPr>
          <p:grpSpPr>
            <a:xfrm>
              <a:off x="5694219" y="1221284"/>
              <a:ext cx="803563" cy="45719"/>
              <a:chOff x="5694219" y="1221284"/>
              <a:chExt cx="803563" cy="45719"/>
            </a:xfrm>
          </p:grpSpPr>
          <p:sp>
            <p:nvSpPr>
              <p:cNvPr id="11" name="矩形 10"/>
              <p:cNvSpPr/>
              <p:nvPr>
                <p:custDataLst>
                  <p:tags r:id="rId3"/>
                </p:custDataLst>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 name="矩形 11"/>
              <p:cNvSpPr/>
              <p:nvPr>
                <p:custDataLst>
                  <p:tags r:id="rId4"/>
                </p:custDataLst>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6" name="文本框 5"/>
          <p:cNvSpPr txBox="1"/>
          <p:nvPr/>
        </p:nvSpPr>
        <p:spPr>
          <a:xfrm>
            <a:off x="984250" y="1831975"/>
            <a:ext cx="7280275" cy="483870"/>
          </a:xfrm>
          <a:prstGeom prst="rect">
            <a:avLst/>
          </a:prstGeom>
          <a:noFill/>
        </p:spPr>
        <p:txBody>
          <a:bodyPr wrap="square" rtlCol="0">
            <a:noAutofit/>
          </a:bodyPr>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b="1" dirty="0">
                <a:ln w="9525">
                  <a:noFill/>
                </a:ln>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头盔</a:t>
            </a:r>
            <a:r>
              <a:rPr noProof="0">
                <a:ln>
                  <a:noFill/>
                </a:ln>
                <a:effectLst/>
                <a:uLnTx/>
                <a:uFillTx/>
                <a:latin typeface="Calibri" panose="020F0502020204030204" pitchFamily="34" charset="0"/>
                <a:ea typeface="宋体" panose="02010600030101010101" pitchFamily="2" charset="-122"/>
                <a:sym typeface="+mn-ea"/>
              </a:rPr>
              <a:t>是骑行时最重要的防护装备，无论行程长短都不应忽视。</a:t>
            </a:r>
            <a:endParaRPr kumimoji="0" b="0" i="0" u="none" strike="noStrike" kern="1200" cap="none" spc="0" normalizeH="0" baseline="0" noProof="0">
              <a:ln>
                <a:noFill/>
              </a:ln>
              <a:effectLst/>
              <a:uLnTx/>
              <a:uFillTx/>
              <a:latin typeface="Calibri" panose="020F0502020204030204" pitchFamily="34" charset="0"/>
              <a:ea typeface="宋体" panose="02010600030101010101" pitchFamily="2" charset="-122"/>
              <a:cs typeface="+mn-cs"/>
            </a:endParaRPr>
          </a:p>
          <a:p>
            <a:endParaRPr lang="zh-CN" altLang="en-US"/>
          </a:p>
        </p:txBody>
      </p:sp>
      <p:sp>
        <p:nvSpPr>
          <p:cNvPr id="10" name="文本框 9"/>
          <p:cNvSpPr txBox="1"/>
          <p:nvPr/>
        </p:nvSpPr>
        <p:spPr>
          <a:xfrm>
            <a:off x="984250" y="2322195"/>
            <a:ext cx="7287895" cy="368300"/>
          </a:xfrm>
          <a:prstGeom prst="rect">
            <a:avLst/>
          </a:prstGeom>
          <a:noFill/>
        </p:spPr>
        <p:txBody>
          <a:bodyPr wrap="square" rtlCol="0">
            <a:spAutoFit/>
          </a:bodyPr>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b="1" dirty="0">
                <a:ln w="9525">
                  <a:noFill/>
                </a:ln>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护膝和护肘</a:t>
            </a:r>
            <a:r>
              <a:rPr noProof="0">
                <a:ln>
                  <a:noFill/>
                </a:ln>
                <a:effectLst/>
                <a:uLnTx/>
                <a:uFillTx/>
                <a:latin typeface="Calibri" panose="020F0502020204030204" pitchFamily="34" charset="0"/>
                <a:ea typeface="宋体" panose="02010600030101010101" pitchFamily="2" charset="-122"/>
                <a:sym typeface="+mn-ea"/>
              </a:rPr>
              <a:t>是保护骑行者膝盖和肘部的重要装备。</a:t>
            </a:r>
            <a:endParaRPr lang="zh-CN" altLang="en-US"/>
          </a:p>
        </p:txBody>
      </p:sp>
      <p:sp>
        <p:nvSpPr>
          <p:cNvPr id="13" name="文本框 12"/>
          <p:cNvSpPr txBox="1"/>
          <p:nvPr/>
        </p:nvSpPr>
        <p:spPr>
          <a:xfrm>
            <a:off x="984250" y="2840990"/>
            <a:ext cx="6644005" cy="645160"/>
          </a:xfrm>
          <a:prstGeom prst="rect">
            <a:avLst/>
          </a:prstGeom>
          <a:noFill/>
        </p:spPr>
        <p:txBody>
          <a:bodyPr wrap="square" rtlCol="0">
            <a:spAutoFit/>
          </a:bodyPr>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b="1" dirty="0">
                <a:ln w="9525">
                  <a:noFill/>
                </a:ln>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骑行手套</a:t>
            </a:r>
            <a:r>
              <a:rPr noProof="0">
                <a:ln>
                  <a:noFill/>
                </a:ln>
                <a:effectLst/>
                <a:uLnTx/>
                <a:uFillTx/>
                <a:latin typeface="Calibri" panose="020F0502020204030204" pitchFamily="34" charset="0"/>
                <a:ea typeface="宋体" panose="02010600030101010101" pitchFamily="2" charset="-122"/>
                <a:sym typeface="+mn-ea"/>
              </a:rPr>
              <a:t>不仅可以提供更好的握把控制，防止手掌滑脱，还能在跌倒时保护手掌免受擦伤。</a:t>
            </a:r>
            <a:endParaRPr lang="zh-CN" altLang="en-US"/>
          </a:p>
        </p:txBody>
      </p:sp>
      <p:sp>
        <p:nvSpPr>
          <p:cNvPr id="14" name="文本框 13"/>
          <p:cNvSpPr txBox="1"/>
          <p:nvPr/>
        </p:nvSpPr>
        <p:spPr>
          <a:xfrm>
            <a:off x="984250" y="3636645"/>
            <a:ext cx="6644005" cy="657860"/>
          </a:xfrm>
          <a:prstGeom prst="rect">
            <a:avLst/>
          </a:prstGeom>
          <a:noFill/>
        </p:spPr>
        <p:txBody>
          <a:bodyPr wrap="square" rtlCol="0">
            <a:noAutofit/>
          </a:bodyPr>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b="1" dirty="0">
                <a:ln w="9525">
                  <a:noFill/>
                </a:ln>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防护眼镜</a:t>
            </a:r>
            <a:r>
              <a:rPr noProof="0">
                <a:ln>
                  <a:noFill/>
                </a:ln>
                <a:effectLst/>
                <a:uLnTx/>
                <a:uFillTx/>
                <a:latin typeface="Calibri" panose="020F0502020204030204" pitchFamily="34" charset="0"/>
                <a:ea typeface="宋体" panose="02010600030101010101" pitchFamily="2" charset="-122"/>
                <a:sym typeface="+mn-ea"/>
              </a:rPr>
              <a:t>能够保护骑行者的眼睛免受紫外线伤害，同时防止飞沙、昆虫等异物进入眼睛，造成伤害或干扰骑行视线。</a:t>
            </a:r>
            <a:endParaRPr kumimoji="0" b="0" i="0" u="none" strike="noStrike" kern="1200" cap="none" spc="0" normalizeH="0" baseline="0" noProof="0">
              <a:ln>
                <a:noFill/>
              </a:ln>
              <a:effectLst/>
              <a:uLnTx/>
              <a:uFillTx/>
              <a:latin typeface="Calibri" panose="020F0502020204030204" pitchFamily="34" charset="0"/>
              <a:ea typeface="宋体" panose="02010600030101010101" pitchFamily="2" charset="-122"/>
              <a:cs typeface="+mn-cs"/>
            </a:endParaRPr>
          </a:p>
          <a:p>
            <a:endParaRPr lang="zh-CN" altLang="en-US"/>
          </a:p>
        </p:txBody>
      </p:sp>
      <p:sp>
        <p:nvSpPr>
          <p:cNvPr id="15" name="文本框 14"/>
          <p:cNvSpPr txBox="1"/>
          <p:nvPr/>
        </p:nvSpPr>
        <p:spPr>
          <a:xfrm>
            <a:off x="1014730" y="4392930"/>
            <a:ext cx="6666230" cy="645160"/>
          </a:xfrm>
          <a:prstGeom prst="rect">
            <a:avLst/>
          </a:prstGeom>
          <a:noFill/>
        </p:spPr>
        <p:txBody>
          <a:bodyPr wrap="square" rtlCol="0">
            <a:spAutoFit/>
          </a:bodyPr>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noProof="0">
                <a:ln>
                  <a:noFill/>
                </a:ln>
                <a:effectLst/>
                <a:uLnTx/>
                <a:uFillTx/>
                <a:latin typeface="Calibri" panose="020F0502020204030204" pitchFamily="34" charset="0"/>
                <a:ea typeface="宋体" panose="02010600030101010101" pitchFamily="2" charset="-122"/>
                <a:sym typeface="+mn-ea"/>
              </a:rPr>
              <a:t>穿着</a:t>
            </a:r>
            <a:r>
              <a:rPr lang="zh-CN" altLang="en-US" b="1" dirty="0">
                <a:ln w="9525">
                  <a:noFill/>
                </a:ln>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反光衣物</a:t>
            </a:r>
            <a:r>
              <a:rPr noProof="0">
                <a:ln>
                  <a:noFill/>
                </a:ln>
                <a:effectLst/>
                <a:uLnTx/>
                <a:uFillTx/>
                <a:latin typeface="Calibri" panose="020F0502020204030204" pitchFamily="34" charset="0"/>
                <a:ea typeface="宋体" panose="02010600030101010101" pitchFamily="2" charset="-122"/>
                <a:sym typeface="+mn-ea"/>
              </a:rPr>
              <a:t>是提高可见性、避免被过往车辆忽视的有效方法。</a:t>
            </a:r>
            <a:endParaRPr lang="zh-CN" altLang="en-US"/>
          </a:p>
          <a:p>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19772" y="633475"/>
            <a:ext cx="2721293" cy="368300"/>
            <a:chOff x="4026362" y="844034"/>
            <a:chExt cx="3628390" cy="491067"/>
          </a:xfrm>
        </p:grpSpPr>
        <p:sp>
          <p:nvSpPr>
            <p:cNvPr id="6" name="文本框 5"/>
            <p:cNvSpPr txBox="1"/>
            <p:nvPr/>
          </p:nvSpPr>
          <p:spPr>
            <a:xfrm>
              <a:off x="4026362" y="844034"/>
              <a:ext cx="3628390"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五、交通事故应急处理</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pic>
        <p:nvPicPr>
          <p:cNvPr id="4" name="图片 3"/>
          <p:cNvPicPr>
            <a:picLocks noChangeAspect="1"/>
          </p:cNvPicPr>
          <p:nvPr>
            <p:custDataLst>
              <p:tags r:id="rId2"/>
            </p:custDataLst>
          </p:nvPr>
        </p:nvPicPr>
        <p:blipFill>
          <a:blip r:embed="rId3"/>
          <a:stretch>
            <a:fillRect/>
          </a:stretch>
        </p:blipFill>
        <p:spPr>
          <a:xfrm>
            <a:off x="552450" y="2712085"/>
            <a:ext cx="7425690" cy="1659890"/>
          </a:xfrm>
          <a:prstGeom prst="rect">
            <a:avLst/>
          </a:prstGeom>
        </p:spPr>
      </p:pic>
      <p:pic>
        <p:nvPicPr>
          <p:cNvPr id="15" name="图片 14"/>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flipH="1">
            <a:off x="7387476" y="2194226"/>
            <a:ext cx="1756104" cy="2692099"/>
          </a:xfrm>
          <a:prstGeom prst="rect">
            <a:avLst/>
          </a:prstGeom>
        </p:spPr>
      </p:pic>
      <p:sp>
        <p:nvSpPr>
          <p:cNvPr id="16" name="文本框 15"/>
          <p:cNvSpPr txBox="1"/>
          <p:nvPr/>
        </p:nvSpPr>
        <p:spPr>
          <a:xfrm>
            <a:off x="552450" y="1186815"/>
            <a:ext cx="6948170" cy="770890"/>
          </a:xfrm>
          <a:prstGeom prst="rect">
            <a:avLst/>
          </a:prstGeom>
          <a:noFill/>
          <a:ln w="9525">
            <a:noFill/>
          </a:ln>
        </p:spPr>
        <p:txBody>
          <a:bodyPr>
            <a:noAutofit/>
          </a:bodyPr>
          <a:p>
            <a:pPr indent="266700"/>
            <a:r>
              <a:rPr lang="en-US" altLang="zh-CN" sz="1600" b="0">
                <a:ea typeface="宋体" panose="02010600030101010101" pitchFamily="2" charset="-122"/>
              </a:rPr>
              <a:t> </a:t>
            </a:r>
            <a:r>
              <a:rPr lang="zh-CN" sz="1600" b="0">
                <a:ea typeface="宋体" panose="02010600030101010101" pitchFamily="2" charset="-122"/>
              </a:rPr>
              <a:t>在学校生活中，学生们每天都会在校园内外穿梭，无论是步行、骑行还是乘坐公共交通，安全总是放在第一位。然而，尽管我们尽可能地避免，交通意外有时仍然不可避免地发生。对学生而言，了解在发生交通意外时的正确应对措施至关重要，不仅能帮助他们保护自己，还能在紧急情况下提供帮助给他人。以下是一份面向学生的、关于交通意外应对措施的完整指南。</a:t>
            </a:r>
            <a:endParaRPr lang="zh-CN" altLang="en-US" sz="1600" b="0">
              <a:ea typeface="宋体" panose="02010600030101010101" pitchFamily="2" charset="-122"/>
            </a:endParaRPr>
          </a:p>
        </p:txBody>
      </p:sp>
    </p:spTree>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
          <p:cNvSpPr txBox="1">
            <a:spLocks noChangeArrowheads="1"/>
          </p:cNvSpPr>
          <p:nvPr>
            <p:custDataLst>
              <p:tags r:id="rId1"/>
            </p:custDataLst>
          </p:nvPr>
        </p:nvSpPr>
        <p:spPr bwMode="auto">
          <a:xfrm>
            <a:off x="925775" y="1804992"/>
            <a:ext cx="1419043" cy="138493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4500" b="1" i="0" u="none" strike="noStrike" kern="1200" cap="none" spc="0" normalizeH="0" baseline="0" noProof="0">
                <a:ln>
                  <a:noFill/>
                </a:ln>
                <a:solidFill>
                  <a:srgbClr val="314865"/>
                </a:solidFill>
                <a:effectLst/>
                <a:uLnTx/>
                <a:uFillTx/>
                <a:latin typeface="Arial" panose="020B0604020202020204"/>
                <a:ea typeface="微软雅黑" panose="020B0503020204020204" charset="-122"/>
                <a:cs typeface="Times New Roman" panose="02020603050405020304" pitchFamily="18" charset="0"/>
                <a:sym typeface="Arial" panose="020B0604020202020204"/>
              </a:rPr>
              <a:t>温馨贴士</a:t>
            </a:r>
            <a:endParaRPr kumimoji="0" lang="zh-CN" altLang="en-US" sz="4500" b="1" i="0" u="none" strike="noStrike" kern="1200" cap="none" spc="0" normalizeH="0" baseline="0" noProof="0">
              <a:ln>
                <a:noFill/>
              </a:ln>
              <a:solidFill>
                <a:srgbClr val="314865"/>
              </a:solidFill>
              <a:effectLst/>
              <a:uLnTx/>
              <a:uFillTx/>
              <a:latin typeface="Arial" panose="020B0604020202020204"/>
              <a:ea typeface="微软雅黑" panose="020B0503020204020204" charset="-122"/>
              <a:cs typeface="Times New Roman" panose="02020603050405020304" pitchFamily="18" charset="0"/>
              <a:sym typeface="Arial" panose="020B0604020202020204"/>
            </a:endParaRPr>
          </a:p>
        </p:txBody>
      </p:sp>
      <p:sp>
        <p:nvSpPr>
          <p:cNvPr id="24" name="矩形 23"/>
          <p:cNvSpPr/>
          <p:nvPr/>
        </p:nvSpPr>
        <p:spPr>
          <a:xfrm>
            <a:off x="835875" y="449"/>
            <a:ext cx="1458000" cy="1331789"/>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sym typeface="Arial" panose="020B0604020202020204"/>
            </a:endParaRPr>
          </a:p>
        </p:txBody>
      </p:sp>
      <p:sp>
        <p:nvSpPr>
          <p:cNvPr id="25" name="矩形 24"/>
          <p:cNvSpPr/>
          <p:nvPr/>
        </p:nvSpPr>
        <p:spPr>
          <a:xfrm>
            <a:off x="835875" y="3685824"/>
            <a:ext cx="1458000" cy="145812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sym typeface="Arial" panose="020B0604020202020204"/>
            </a:endParaRPr>
          </a:p>
        </p:txBody>
      </p:sp>
      <p:sp>
        <p:nvSpPr>
          <p:cNvPr id="17" name="Rectangle 20"/>
          <p:cNvSpPr>
            <a:spLocks noChangeArrowheads="1"/>
          </p:cNvSpPr>
          <p:nvPr/>
        </p:nvSpPr>
        <p:spPr bwMode="auto">
          <a:xfrm>
            <a:off x="2875280" y="276860"/>
            <a:ext cx="5589270" cy="418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p>
            <a:pPr marL="0" marR="0" lvl="0" indent="254000" algn="l" defTabSz="914400" rtl="0" eaLnBrk="1" fontAlgn="base" latinLnBrk="0"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200" checksum="3013784323"/>
                </a:ext>
              </a:extLst>
            </a:pPr>
            <a:r>
              <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rPr>
              <a:t>1.穿着合适：穿着明亮的衣服或者反光背心能够增加你在路上的可见性，尤其是在夜间或者天气不好的时候。</a:t>
            </a:r>
            <a:endPar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marL="0" marR="0" lvl="0" indent="254000" algn="l" defTabSz="914400" rtl="0" eaLnBrk="1" fontAlgn="base" latinLnBrk="0"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200" checksum="3013784323"/>
                </a:ext>
              </a:extLst>
            </a:pPr>
            <a:r>
              <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rPr>
              <a:t>2.使用人行横道：在过马路时，尽量选择人行横道或者交通信号灯，等待信号指示过马路。不要在没有行人过街设施的地方横穿马路。</a:t>
            </a:r>
            <a:endPar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marL="0" marR="0" lvl="0" indent="254000" algn="l" defTabSz="914400" rtl="0" eaLnBrk="1" fontAlgn="base" latinLnBrk="0"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200" checksum="3013784323"/>
                </a:ext>
              </a:extLst>
            </a:pPr>
            <a:r>
              <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rPr>
              <a:t>3.保持警惕：在行走或骑车时，时刻保持警惕，观察周围的交通情况。不要低头玩手机或者戴耳机，以免分散注意力。</a:t>
            </a:r>
            <a:endPar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marL="0" marR="0" lvl="0" indent="254000" algn="l" defTabSz="914400" rtl="0" eaLnBrk="1" fontAlgn="base" latinLnBrk="0"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200" checksum="3013784323"/>
                </a:ext>
              </a:extLst>
            </a:pPr>
            <a:r>
              <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rPr>
              <a:t>4.正确使用自行车：如果骑自行车，务必佩戴头盔，并且遵守交通规则，包括行驶方向、停车规则等。夜间骑车时记得开启前后车灯和反光器。</a:t>
            </a:r>
            <a:endPar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marL="0" marR="0" lvl="0" indent="254000" algn="l" defTabSz="914400" rtl="0" eaLnBrk="1" fontAlgn="base" latinLnBrk="0"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200" checksum="3013784323"/>
                </a:ext>
              </a:extLst>
            </a:pPr>
            <a:r>
              <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rPr>
              <a:t>5.乘坐公共交通工具：乘坐公交车或者地铁时，一定要站在指定的站点等候，并且在车辆完全停稳后再上下车。</a:t>
            </a:r>
            <a:endPar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marL="0" marR="0" lvl="0" indent="254000" algn="l" defTabSz="914400" rtl="0" eaLnBrk="1" fontAlgn="base" latinLnBrk="0"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200" checksum="3013784323"/>
                </a:ext>
              </a:extLst>
            </a:pPr>
            <a:r>
              <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rPr>
              <a:t>6.避免搭车：尽量避免搭乘陌生人的车辆，特别是单独行动时。如果必须搭车，最好事先告知家人或朋友你的行程和车辆信息。</a:t>
            </a:r>
            <a:endPar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marL="0" marR="0" lvl="0" indent="254000" algn="l" defTabSz="914400" rtl="0" eaLnBrk="1" fontAlgn="base" latinLnBrk="0"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200" checksum="3013784323"/>
                </a:ext>
              </a:extLst>
            </a:pPr>
            <a:r>
              <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rPr>
              <a:t>7.遵守交通规则：不论是步行、骑车还是乘坐车辆，都要遵守当地的交通规则和法律法规，不要随意闯红灯或者违反交通信号。</a:t>
            </a:r>
            <a:endPar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marL="0" marR="0" lvl="0" indent="254000" algn="l" defTabSz="914400" rtl="0" eaLnBrk="1" fontAlgn="base" latinLnBrk="0"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200" checksum="3013784323"/>
                </a:ext>
              </a:extLst>
            </a:pPr>
            <a:r>
              <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rPr>
              <a:t>8.维护好健康状态：身体健康状况会直接影响到你的交通安全意识和应对能力，所以要保持良好的身体状态。</a:t>
            </a:r>
            <a:endPar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marL="0" marR="0" lvl="0" indent="254000" algn="l" defTabSz="914400" rtl="0" eaLnBrk="1" fontAlgn="base" latinLnBrk="0"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200" checksum="3013784323"/>
                </a:ext>
              </a:extLst>
            </a:pPr>
            <a:r>
              <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rPr>
              <a:t>9.学习交通安全知识：学习一些交通安全知识，了解如何应对紧急情况，比如如何正确逃生、急刹车等，这些知识可能会在关键时刻拯救你的生命。</a:t>
            </a:r>
            <a:endPar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marL="0" marR="0" lvl="0" indent="254000" algn="l" defTabSz="914400" rtl="0" eaLnBrk="1" fontAlgn="base" latinLnBrk="0"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200" checksum="3013784323"/>
                </a:ext>
              </a:extLst>
            </a:pPr>
            <a:r>
              <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rPr>
              <a:t>10.与家人保持联系：无论你去哪里，都要让家人或者朋友知道你的行踪，尤其是外出旅行或者独自一人外出时。</a:t>
            </a:r>
            <a:endParaRPr kumimoji="0" sz="10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4" grpId="0" bldLvl="0" animBg="1"/>
      <p:bldP spid="25" grpId="0" bldLvl="0" animBg="1"/>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84" name="文本框 83"/>
          <p:cNvSpPr txBox="1"/>
          <p:nvPr>
            <p:custDataLst>
              <p:tags r:id="rId2"/>
            </p:custDataLst>
          </p:nvPr>
        </p:nvSpPr>
        <p:spPr>
          <a:xfrm>
            <a:off x="3763805" y="3613282"/>
            <a:ext cx="506254" cy="238602"/>
          </a:xfrm>
          <a:prstGeom prst="rect">
            <a:avLst/>
          </a:prstGeom>
          <a:noFill/>
        </p:spPr>
        <p:txBody>
          <a:bodyPr wrap="square" bIns="0" rtlCol="0">
            <a:normAutofit/>
          </a:bodyPr>
          <a:lstStyle/>
          <a:p>
            <a:r>
              <a:rPr lang="en-US" altLang="zh-CN" sz="1200" spc="300" dirty="0">
                <a:solidFill>
                  <a:srgbClr val="FFFFFF"/>
                </a:solidFill>
                <a:uFillTx/>
                <a:latin typeface="思源黑体 CN Regular" panose="020B0500000000000000" charset="-122"/>
                <a:ea typeface="思源黑体 CN Regular" panose="020B0500000000000000" charset="-122"/>
              </a:rPr>
              <a:t>04</a:t>
            </a:r>
            <a:endParaRPr lang="en-US" altLang="zh-CN" sz="1200" spc="300" dirty="0">
              <a:solidFill>
                <a:srgbClr val="FFFFFF"/>
              </a:solidFill>
              <a:uFillTx/>
              <a:latin typeface="思源黑体 CN Regular" panose="020B0500000000000000" charset="-122"/>
              <a:ea typeface="思源黑体 CN Regular" panose="020B0500000000000000" charset="-122"/>
            </a:endParaRPr>
          </a:p>
        </p:txBody>
      </p:sp>
      <p:sp>
        <p:nvSpPr>
          <p:cNvPr id="76" name="文本框 75"/>
          <p:cNvSpPr txBox="1"/>
          <p:nvPr>
            <p:custDataLst>
              <p:tags r:id="rId3"/>
            </p:custDataLst>
          </p:nvPr>
        </p:nvSpPr>
        <p:spPr>
          <a:xfrm>
            <a:off x="6487954" y="1878843"/>
            <a:ext cx="1958816" cy="338554"/>
          </a:xfrm>
          <a:prstGeom prst="rect">
            <a:avLst/>
          </a:prstGeom>
          <a:noFill/>
        </p:spPr>
        <p:txBody>
          <a:bodyPr wrap="square" bIns="0" rtlCol="0"/>
          <a:lstStyle/>
          <a:p>
            <a:pPr algn="l"/>
            <a:endParaRPr lang="zh-CN" altLang="en-US" sz="1350" spc="300" dirty="0">
              <a:solidFill>
                <a:srgbClr val="F7B802"/>
              </a:solidFill>
              <a:uFillTx/>
              <a:latin typeface="思源黑体 CN Bold" panose="020B0800000000000000" charset="-122"/>
              <a:ea typeface="思源黑体 CN Bold" panose="020B0800000000000000" charset="-122"/>
            </a:endParaRPr>
          </a:p>
        </p:txBody>
      </p:sp>
      <p:sp>
        <p:nvSpPr>
          <p:cNvPr id="4" name="文本框 3"/>
          <p:cNvSpPr txBox="1"/>
          <p:nvPr/>
        </p:nvSpPr>
        <p:spPr>
          <a:xfrm>
            <a:off x="2020570" y="662940"/>
            <a:ext cx="4723130" cy="3139440"/>
          </a:xfrm>
          <a:prstGeom prst="rect">
            <a:avLst/>
          </a:prstGeom>
          <a:noFill/>
        </p:spPr>
        <p:txBody>
          <a:bodyPr wrap="square" rtlCol="0">
            <a:noAutofit/>
          </a:bodyPr>
          <a:lstStyle/>
          <a:p>
            <a:pPr algn="ctr"/>
            <a:r>
              <a:rPr lang="zh-CN" altLang="en-US" dirty="0"/>
              <a:t>    </a:t>
            </a:r>
            <a:r>
              <a:rPr lang="zh-CN" altLang="en-US" sz="2000" dirty="0"/>
              <a:t>交流与讨论：</a:t>
            </a:r>
            <a:endParaRPr lang="en-US" altLang="zh-CN" sz="2000" dirty="0"/>
          </a:p>
          <a:p>
            <a:pPr algn="ctr"/>
            <a:endParaRPr lang="en-US" altLang="zh-CN" dirty="0"/>
          </a:p>
          <a:p>
            <a:pPr marL="304800" indent="266700" algn="just">
              <a:lnSpc>
                <a:spcPct val="150000"/>
              </a:lnSpc>
            </a:pPr>
            <a:r>
              <a:rPr altLang="zh-CN" sz="1600" kern="100" dirty="0">
                <a:effectLst/>
                <a:cs typeface="Times New Roman" panose="02020603050405020304" pitchFamily="18" charset="0"/>
              </a:rPr>
              <a:t>1.小明在路上看到有人发生交通事故，冲上前去扶起伤者查看伤势，他这么做你觉得有问题吗？</a:t>
            </a:r>
            <a:endParaRPr altLang="zh-CN" sz="1600" kern="100" dirty="0">
              <a:effectLst/>
              <a:cs typeface="Times New Roman" panose="02020603050405020304" pitchFamily="18" charset="0"/>
            </a:endParaRPr>
          </a:p>
          <a:p>
            <a:pPr marL="304800" indent="266700" algn="just">
              <a:lnSpc>
                <a:spcPct val="150000"/>
              </a:lnSpc>
            </a:pPr>
            <a:r>
              <a:rPr altLang="zh-CN" sz="1600" kern="100" dirty="0">
                <a:effectLst/>
                <a:cs typeface="Times New Roman" panose="02020603050405020304" pitchFamily="18" charset="0"/>
              </a:rPr>
              <a:t>2.当你和朋友一起出行游玩，朋友遇到交通事故，你如何处理？</a:t>
            </a:r>
            <a:endParaRPr altLang="zh-CN" sz="1600" kern="100" dirty="0">
              <a:effectLst/>
              <a:cs typeface="Times New Roman" panose="02020603050405020304" pitchFamily="18" charset="0"/>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4458" y="3403567"/>
            <a:ext cx="1445808" cy="1444090"/>
          </a:xfrm>
          <a:prstGeom prst="rect">
            <a:avLst/>
          </a:prstGeom>
        </p:spPr>
      </p:pic>
    </p:spTree>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222615" y="1832544"/>
            <a:ext cx="4294505" cy="1479312"/>
            <a:chOff x="3046614" y="2528454"/>
            <a:chExt cx="5726006"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3046614" y="2920461"/>
              <a:ext cx="5726006" cy="737447"/>
            </a:xfrm>
            <a:prstGeom prst="rect">
              <a:avLst/>
            </a:prstGeom>
            <a:noFill/>
          </p:spPr>
          <p:txBody>
            <a:bodyPr wrap="square" rtlCol="0">
              <a:spAutoFit/>
            </a:bodyPr>
            <a:lstStyle/>
            <a:p>
              <a:pPr algn="ctr"/>
              <a:r>
                <a:rPr lang="zh-CN" altLang="en-US" sz="3000" dirty="0">
                  <a:latin typeface="汉仪汉黑W" panose="00020600040101010101" charset="-122"/>
                  <a:ea typeface="汉仪汉黑W" panose="00020600040101010101" charset="-122"/>
                  <a:cs typeface="汉仪汉黑W" panose="00020600040101010101" charset="-122"/>
                </a:rPr>
                <a:t>第二节 防溺水篇</a:t>
              </a:r>
              <a:endParaRPr lang="zh-CN" altLang="en-US" sz="3000" dirty="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80" name="文本框 79"/>
          <p:cNvSpPr txBox="1"/>
          <p:nvPr/>
        </p:nvSpPr>
        <p:spPr>
          <a:xfrm>
            <a:off x="712470" y="415290"/>
            <a:ext cx="3639820" cy="572135"/>
          </a:xfrm>
          <a:prstGeom prst="rect">
            <a:avLst/>
          </a:prstGeom>
          <a:noFill/>
        </p:spPr>
        <p:txBody>
          <a:bodyPr wrap="square">
            <a:noAutofit/>
          </a:bodyPr>
          <a:lstStyle/>
          <a:p>
            <a:pPr>
              <a:lnSpc>
                <a:spcPct val="150000"/>
              </a:lnSpc>
            </a:pPr>
            <a:r>
              <a:rPr lang="zh-CN" altLang="zh-CN" sz="2000" b="1" kern="100" dirty="0">
                <a:effectLst/>
                <a:latin typeface="宋体" panose="02010600030101010101" pitchFamily="2" charset="-122"/>
                <a:ea typeface="宋体" panose="02010600030101010101" pitchFamily="2" charset="-122"/>
                <a:cs typeface="Times New Roman" panose="02020603050405020304" pitchFamily="18" charset="0"/>
              </a:rPr>
              <a:t>一、水域安全知识</a:t>
            </a:r>
            <a:endParaRPr lang="zh-CN" altLang="zh-CN" sz="2000" b="1" kern="100" dirty="0">
              <a:effectLst/>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endParaRPr lang="en-US" altLang="zh-CN" sz="1400" dirty="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2050" y="3060412"/>
            <a:ext cx="2373917" cy="1697464"/>
          </a:xfrm>
          <a:prstGeom prst="rect">
            <a:avLst/>
          </a:prstGeom>
        </p:spPr>
      </p:pic>
      <p:sp>
        <p:nvSpPr>
          <p:cNvPr id="2" name="文本框 1" descr="7b0a2020202022776f7264617274223a20227b5c2269645c223a32353030313339362c5c227469645c223a5c225c227d220a7d0a"/>
          <p:cNvSpPr txBox="1"/>
          <p:nvPr/>
        </p:nvSpPr>
        <p:spPr>
          <a:xfrm>
            <a:off x="5452745" y="2324735"/>
            <a:ext cx="2484755" cy="1891665"/>
          </a:xfrm>
          <a:prstGeom prst="rect">
            <a:avLst/>
          </a:prstGeom>
          <a:noFill/>
        </p:spPr>
        <p:txBody>
          <a:bodyPr wrap="square" rtlCol="0">
            <a:spAutoFit/>
            <a:scene3d>
              <a:camera prst="orthographicFront"/>
              <a:lightRig rig="threePt" dir="t"/>
            </a:scene3d>
            <a:sp3d prstMaterial="plastic">
              <a:extrusionClr>
                <a:srgbClr val="FFFFFF"/>
              </a:extrusionClr>
              <a:contourClr>
                <a:srgbClr val="FFFFFF"/>
              </a:contourClr>
            </a:sp3d>
          </a:bodyPr>
          <a:p>
            <a:pPr>
              <a:lnSpc>
                <a:spcPct val="150000"/>
              </a:lnSpc>
            </a:pPr>
            <a:r>
              <a:rPr lang="zh-CN" altLang="zh-CN" b="1" kern="100" dirty="0">
                <a:ln w="4618" cap="rnd" cmpd="sng">
                  <a:solidFill>
                    <a:schemeClr val="bg1"/>
                  </a:solidFill>
                  <a:prstDash val="solid"/>
                </a:ln>
                <a:gradFill>
                  <a:gsLst>
                    <a:gs pos="8000">
                      <a:srgbClr val="51C7C6"/>
                    </a:gs>
                    <a:gs pos="100000">
                      <a:srgbClr val="286E3F"/>
                    </a:gs>
                  </a:gsLst>
                  <a:lin ang="5400000" scaled="0"/>
                </a:gradFill>
                <a:effectLst>
                  <a:glow>
                    <a:srgbClr val="FFFFFF"/>
                  </a:glow>
                  <a:outerShdw dist="88900" dir="2700000" algn="tl" rotWithShape="0">
                    <a:srgbClr val="186A7A"/>
                  </a:outerShdw>
                </a:effectLst>
                <a:latin typeface="汉仪铸字卡酷体W" panose="00020600040101010101" charset="-122"/>
                <a:ea typeface="汉仪铸字卡酷体W" panose="00020600040101010101" charset="-122"/>
                <a:cs typeface="Times New Roman" panose="02020603050405020304" pitchFamily="18" charset="0"/>
                <a:sym typeface="+mn-ea"/>
              </a:rPr>
              <a:t>危险水域</a:t>
            </a:r>
            <a:r>
              <a:rPr lang="zh-CN" altLang="en-US" b="1" kern="100" dirty="0">
                <a:ln w="4618" cap="rnd" cmpd="sng">
                  <a:solidFill>
                    <a:schemeClr val="bg1"/>
                  </a:solidFill>
                  <a:prstDash val="solid"/>
                </a:ln>
                <a:gradFill>
                  <a:gsLst>
                    <a:gs pos="8000">
                      <a:srgbClr val="51C7C6"/>
                    </a:gs>
                    <a:gs pos="100000">
                      <a:srgbClr val="286E3F"/>
                    </a:gs>
                  </a:gsLst>
                  <a:lin ang="5400000" scaled="0"/>
                </a:gradFill>
                <a:effectLst>
                  <a:glow>
                    <a:srgbClr val="FFFFFF"/>
                  </a:glow>
                  <a:outerShdw dist="88900" dir="2700000" algn="tl" rotWithShape="0">
                    <a:srgbClr val="186A7A"/>
                  </a:outerShdw>
                </a:effectLst>
                <a:latin typeface="汉仪铸字卡酷体W" panose="00020600040101010101" charset="-122"/>
                <a:ea typeface="汉仪铸字卡酷体W" panose="00020600040101010101" charset="-122"/>
                <a:cs typeface="Times New Roman" panose="02020603050405020304" pitchFamily="18" charset="0"/>
                <a:sym typeface="+mn-ea"/>
              </a:rPr>
              <a:t>：</a:t>
            </a:r>
            <a:endParaRPr lang="en-US" altLang="zh-CN" dirty="0">
              <a:latin typeface="宋体" panose="02010600030101010101" pitchFamily="2" charset="-122"/>
              <a:ea typeface="宋体" panose="02010600030101010101" pitchFamily="2" charset="-122"/>
            </a:endParaRPr>
          </a:p>
          <a:p>
            <a:pPr indent="0" fontAlgn="auto">
              <a:lnSpc>
                <a:spcPct val="100000"/>
              </a:lnSpc>
            </a:pPr>
            <a:r>
              <a:rPr lang="en-US" altLang="zh-CN" dirty="0">
                <a:latin typeface="宋体" panose="02010600030101010101" pitchFamily="2" charset="-122"/>
                <a:ea typeface="宋体" panose="02010600030101010101" pitchFamily="2" charset="-122"/>
                <a:sym typeface="+mn-ea"/>
              </a:rPr>
              <a:t>  1.</a:t>
            </a:r>
            <a:r>
              <a:rPr lang="zh-CN" altLang="zh-CN" kern="100" dirty="0">
                <a:effectLst/>
                <a:ea typeface="宋体" panose="02010600030101010101" pitchFamily="2" charset="-122"/>
                <a:cs typeface="Times New Roman" panose="02020603050405020304" pitchFamily="18" charset="0"/>
                <a:sym typeface="+mn-ea"/>
              </a:rPr>
              <a:t>湍急的水流</a:t>
            </a:r>
            <a:endParaRPr lang="en-US" altLang="zh-CN" dirty="0">
              <a:latin typeface="宋体" panose="02010600030101010101" pitchFamily="2" charset="-122"/>
              <a:ea typeface="宋体" panose="02010600030101010101" pitchFamily="2" charset="-122"/>
            </a:endParaRPr>
          </a:p>
          <a:p>
            <a:pPr indent="0" fontAlgn="auto">
              <a:lnSpc>
                <a:spcPct val="100000"/>
              </a:lnSpc>
            </a:pPr>
            <a:r>
              <a:rPr lang="en-US" altLang="zh-CN" dirty="0">
                <a:latin typeface="宋体" panose="02010600030101010101" pitchFamily="2" charset="-122"/>
                <a:ea typeface="宋体" panose="02010600030101010101" pitchFamily="2" charset="-122"/>
                <a:sym typeface="+mn-ea"/>
              </a:rPr>
              <a:t>  2.</a:t>
            </a:r>
            <a:r>
              <a:rPr lang="zh-CN" altLang="zh-CN" kern="100" dirty="0">
                <a:effectLst/>
                <a:ea typeface="宋体" panose="02010600030101010101" pitchFamily="2" charset="-122"/>
                <a:cs typeface="Times New Roman" panose="02020603050405020304" pitchFamily="18" charset="0"/>
                <a:sym typeface="+mn-ea"/>
              </a:rPr>
              <a:t>深水区域</a:t>
            </a:r>
            <a:endParaRPr lang="en-US" altLang="zh-CN" dirty="0">
              <a:latin typeface="宋体" panose="02010600030101010101" pitchFamily="2" charset="-122"/>
              <a:ea typeface="宋体" panose="02010600030101010101" pitchFamily="2" charset="-122"/>
            </a:endParaRPr>
          </a:p>
          <a:p>
            <a:pPr indent="0" fontAlgn="auto">
              <a:lnSpc>
                <a:spcPct val="100000"/>
              </a:lnSpc>
            </a:pPr>
            <a:r>
              <a:rPr lang="en-US" altLang="zh-CN" dirty="0">
                <a:latin typeface="宋体" panose="02010600030101010101" pitchFamily="2" charset="-122"/>
                <a:ea typeface="宋体" panose="02010600030101010101" pitchFamily="2" charset="-122"/>
                <a:sym typeface="+mn-ea"/>
              </a:rPr>
              <a:t>  3.</a:t>
            </a:r>
            <a:r>
              <a:rPr lang="zh-CN" altLang="zh-CN" kern="100" dirty="0">
                <a:effectLst/>
                <a:ea typeface="宋体" panose="02010600030101010101" pitchFamily="2" charset="-122"/>
                <a:cs typeface="Times New Roman" panose="02020603050405020304" pitchFamily="18" charset="0"/>
                <a:sym typeface="+mn-ea"/>
              </a:rPr>
              <a:t>浑浊的水域</a:t>
            </a:r>
            <a:endParaRPr lang="en-US" altLang="zh-CN" kern="100" dirty="0">
              <a:effectLst/>
              <a:ea typeface="宋体" panose="02010600030101010101" pitchFamily="2" charset="-122"/>
              <a:cs typeface="Times New Roman" panose="02020603050405020304" pitchFamily="18" charset="0"/>
            </a:endParaRPr>
          </a:p>
          <a:p>
            <a:pPr indent="0" fontAlgn="auto">
              <a:lnSpc>
                <a:spcPct val="100000"/>
              </a:lnSpc>
            </a:pPr>
            <a:r>
              <a:rPr lang="en-US" altLang="zh-CN" kern="100" dirty="0">
                <a:latin typeface="宋体" panose="02010600030101010101" pitchFamily="2" charset="-122"/>
                <a:ea typeface="宋体" panose="02010600030101010101" pitchFamily="2" charset="-122"/>
                <a:cs typeface="Times New Roman" panose="02020603050405020304" pitchFamily="18" charset="0"/>
                <a:sym typeface="+mn-ea"/>
              </a:rPr>
              <a:t>  4.</a:t>
            </a:r>
            <a:r>
              <a:rPr lang="zh-CN" altLang="zh-CN" kern="100" dirty="0">
                <a:effectLst/>
                <a:ea typeface="宋体" panose="02010600030101010101" pitchFamily="2" charset="-122"/>
                <a:cs typeface="Times New Roman" panose="02020603050405020304" pitchFamily="18" charset="0"/>
                <a:sym typeface="+mn-ea"/>
              </a:rPr>
              <a:t>僻静的海滩或湖边</a:t>
            </a:r>
            <a:endParaRPr lang="en-US" altLang="zh-CN" dirty="0">
              <a:latin typeface="宋体" panose="02010600030101010101" pitchFamily="2" charset="-122"/>
              <a:ea typeface="宋体" panose="02010600030101010101" pitchFamily="2" charset="-122"/>
            </a:endParaRPr>
          </a:p>
          <a:p>
            <a:endParaRPr lang="zh-CN" altLang="en-US"/>
          </a:p>
        </p:txBody>
      </p:sp>
      <p:sp>
        <p:nvSpPr>
          <p:cNvPr id="3" name="文本框 2" descr="7b0a2020202022776f7264617274223a20227b5c2269645c223a32353030313339362c5c227469645c223a5c225c227d220a7d0a"/>
          <p:cNvSpPr txBox="1"/>
          <p:nvPr/>
        </p:nvSpPr>
        <p:spPr>
          <a:xfrm>
            <a:off x="802640" y="1480185"/>
            <a:ext cx="3122295" cy="1580515"/>
          </a:xfrm>
          <a:prstGeom prst="rect">
            <a:avLst/>
          </a:prstGeom>
          <a:noFill/>
        </p:spPr>
        <p:txBody>
          <a:bodyPr wrap="square" rtlCol="0">
            <a:noAutofit/>
            <a:scene3d>
              <a:camera prst="orthographicFront"/>
              <a:lightRig rig="threePt" dir="t"/>
            </a:scene3d>
            <a:sp3d prstMaterial="plastic">
              <a:extrusionClr>
                <a:srgbClr val="FFFFFF"/>
              </a:extrusionClr>
              <a:contourClr>
                <a:srgbClr val="FFFFFF"/>
              </a:contourClr>
            </a:sp3d>
          </a:bodyPr>
          <a:p>
            <a:pPr indent="0" fontAlgn="auto">
              <a:lnSpc>
                <a:spcPct val="150000"/>
              </a:lnSpc>
            </a:pPr>
            <a:r>
              <a:rPr lang="zh-CN" altLang="zh-CN" sz="1600" b="1" kern="100" dirty="0">
                <a:ln w="4105" cap="rnd" cmpd="sng">
                  <a:solidFill>
                    <a:schemeClr val="bg1"/>
                  </a:solidFill>
                  <a:prstDash val="solid"/>
                </a:ln>
                <a:gradFill>
                  <a:gsLst>
                    <a:gs pos="8000">
                      <a:srgbClr val="51C7C6"/>
                    </a:gs>
                    <a:gs pos="100000">
                      <a:srgbClr val="286E3F"/>
                    </a:gs>
                  </a:gsLst>
                  <a:lin ang="5400000" scaled="0"/>
                </a:gradFill>
                <a:effectLst>
                  <a:glow>
                    <a:srgbClr val="FFFFFF"/>
                  </a:glow>
                  <a:outerShdw dist="88900" dir="2700000" algn="tl" rotWithShape="0">
                    <a:srgbClr val="186A7A"/>
                  </a:outerShdw>
                </a:effectLst>
                <a:latin typeface="汉仪铸字卡酷体W" panose="00020600040101010101" charset="-122"/>
                <a:ea typeface="汉仪铸字卡酷体W" panose="00020600040101010101" charset="-122"/>
                <a:cs typeface="Times New Roman" panose="02020603050405020304" pitchFamily="18" charset="0"/>
                <a:sym typeface="+mn-ea"/>
              </a:rPr>
              <a:t>安全水域</a:t>
            </a:r>
            <a:r>
              <a:rPr lang="zh-CN" altLang="zh-CN" sz="1600" kern="100" dirty="0">
                <a:effectLst/>
                <a:ea typeface="宋体" panose="02010600030101010101" pitchFamily="2" charset="-122"/>
                <a:cs typeface="Times New Roman" panose="02020603050405020304" pitchFamily="18" charset="0"/>
                <a:sym typeface="+mn-ea"/>
              </a:rPr>
              <a:t>：</a:t>
            </a:r>
            <a:r>
              <a:rPr lang="en-US" altLang="zh-CN" sz="1600" dirty="0">
                <a:latin typeface="宋体" panose="02010600030101010101" pitchFamily="2" charset="-122"/>
                <a:ea typeface="宋体" panose="02010600030101010101" pitchFamily="2" charset="-122"/>
                <a:cs typeface="汉仪中宋简" panose="02010600000101010101" charset="-128"/>
                <a:sym typeface="+mn-ea"/>
              </a:rPr>
              <a:t> </a:t>
            </a:r>
            <a:endParaRPr lang="en-US" altLang="zh-CN" sz="1600" dirty="0">
              <a:latin typeface="宋体" panose="02010600030101010101" pitchFamily="2" charset="-122"/>
              <a:ea typeface="宋体" panose="02010600030101010101" pitchFamily="2" charset="-122"/>
              <a:cs typeface="汉仪中宋简" panose="02010600000101010101" charset="-128"/>
            </a:endParaRPr>
          </a:p>
          <a:p>
            <a:pPr algn="l" fontAlgn="auto">
              <a:lnSpc>
                <a:spcPct val="100000"/>
              </a:lnSpc>
              <a:buClrTx/>
              <a:buSzTx/>
              <a:buNone/>
            </a:pPr>
            <a:r>
              <a:rPr lang="en-US" altLang="zh-CN" sz="1600" dirty="0">
                <a:latin typeface="宋体" panose="02010600030101010101" pitchFamily="2" charset="-122"/>
                <a:ea typeface="宋体" panose="02010600030101010101" pitchFamily="2" charset="-122"/>
                <a:cs typeface="汉仪中宋简" panose="02010600000101010101" charset="-128"/>
                <a:sym typeface="+mn-ea"/>
              </a:rPr>
              <a:t> </a:t>
            </a:r>
            <a:r>
              <a:rPr lang="en-US" altLang="zh-CN" sz="1800" dirty="0">
                <a:latin typeface="宋体" panose="02010600030101010101" pitchFamily="2" charset="-122"/>
                <a:ea typeface="宋体" panose="02010600030101010101" pitchFamily="2" charset="-122"/>
                <a:sym typeface="+mn-ea"/>
              </a:rPr>
              <a:t> 1.平静的水面</a:t>
            </a:r>
            <a:endParaRPr lang="en-US" altLang="zh-CN" sz="1800" dirty="0">
              <a:latin typeface="宋体" panose="02010600030101010101" pitchFamily="2" charset="-122"/>
              <a:ea typeface="宋体" panose="02010600030101010101" pitchFamily="2" charset="-122"/>
            </a:endParaRPr>
          </a:p>
          <a:p>
            <a:pPr algn="l" fontAlgn="auto">
              <a:lnSpc>
                <a:spcPct val="100000"/>
              </a:lnSpc>
              <a:buClrTx/>
              <a:buSzTx/>
              <a:buNone/>
            </a:pPr>
            <a:r>
              <a:rPr lang="en-US" altLang="zh-CN" sz="1800" dirty="0">
                <a:latin typeface="宋体" panose="02010600030101010101" pitchFamily="2" charset="-122"/>
                <a:ea typeface="宋体" panose="02010600030101010101" pitchFamily="2" charset="-122"/>
                <a:sym typeface="+mn-ea"/>
              </a:rPr>
              <a:t>  2.熟悉的区域</a:t>
            </a:r>
            <a:endParaRPr lang="en-US" altLang="zh-CN" sz="1800" dirty="0">
              <a:latin typeface="宋体" panose="02010600030101010101" pitchFamily="2" charset="-122"/>
              <a:ea typeface="宋体" panose="02010600030101010101" pitchFamily="2" charset="-122"/>
            </a:endParaRPr>
          </a:p>
          <a:p>
            <a:pPr algn="l" fontAlgn="auto">
              <a:lnSpc>
                <a:spcPct val="100000"/>
              </a:lnSpc>
              <a:buClrTx/>
              <a:buSzTx/>
              <a:buNone/>
            </a:pPr>
            <a:r>
              <a:rPr lang="en-US" altLang="zh-CN" sz="1800" dirty="0">
                <a:latin typeface="宋体" panose="02010600030101010101" pitchFamily="2" charset="-122"/>
                <a:ea typeface="宋体" panose="02010600030101010101" pitchFamily="2" charset="-122"/>
                <a:sym typeface="+mn-ea"/>
              </a:rPr>
              <a:t>  3.有人管理的游泳池</a:t>
            </a:r>
            <a:endParaRPr lang="en-US" altLang="zh-CN" sz="1800" dirty="0">
              <a:latin typeface="宋体" panose="02010600030101010101" pitchFamily="2" charset="-122"/>
              <a:ea typeface="宋体" panose="02010600030101010101" pitchFamily="2" charset="-122"/>
            </a:endParaRPr>
          </a:p>
          <a:p>
            <a:pPr algn="l" fontAlgn="auto">
              <a:lnSpc>
                <a:spcPct val="100000"/>
              </a:lnSpc>
              <a:buClrTx/>
              <a:buSzTx/>
              <a:buNone/>
            </a:pPr>
            <a:r>
              <a:rPr lang="en-US" altLang="zh-CN" sz="1800" dirty="0">
                <a:latin typeface="宋体" panose="02010600030101010101" pitchFamily="2" charset="-122"/>
                <a:ea typeface="宋体" panose="02010600030101010101" pitchFamily="2" charset="-122"/>
                <a:sym typeface="+mn-ea"/>
              </a:rPr>
              <a:t>  4.安全的海滩</a:t>
            </a:r>
            <a:endParaRPr lang="en-US" altLang="zh-CN" sz="1800" dirty="0">
              <a:latin typeface="宋体" panose="02010600030101010101" pitchFamily="2" charset="-122"/>
              <a:ea typeface="宋体" panose="02010600030101010101" pitchFamily="2" charset="-122"/>
            </a:endParaRPr>
          </a:p>
          <a:p>
            <a:endParaRPr lang="zh-CN" altLang="en-US" sz="1600"/>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2738" y="795502"/>
            <a:ext cx="2247729" cy="1397203"/>
          </a:xfrm>
          <a:prstGeom prst="rect">
            <a:avLst/>
          </a:prstGeom>
        </p:spPr>
      </p:pic>
      <p:sp>
        <p:nvSpPr>
          <p:cNvPr id="6" name="文本框 5"/>
          <p:cNvSpPr txBox="1"/>
          <p:nvPr/>
        </p:nvSpPr>
        <p:spPr>
          <a:xfrm>
            <a:off x="666115" y="998855"/>
            <a:ext cx="2961640" cy="368300"/>
          </a:xfrm>
          <a:prstGeom prst="rect">
            <a:avLst/>
          </a:prstGeom>
          <a:gradFill>
            <a:gsLst>
              <a:gs pos="50000">
                <a:schemeClr val="accent4"/>
              </a:gs>
              <a:gs pos="0">
                <a:schemeClr val="accent4">
                  <a:lumMod val="25000"/>
                  <a:lumOff val="75000"/>
                </a:schemeClr>
              </a:gs>
              <a:gs pos="100000">
                <a:schemeClr val="accent4">
                  <a:lumMod val="85000"/>
                </a:schemeClr>
              </a:gs>
            </a:gsLst>
            <a:lin ang="5400000" scaled="1"/>
          </a:gradFill>
        </p:spPr>
        <p:txBody>
          <a:bodyPr wrap="square" rtlCol="0">
            <a:spAutoFit/>
          </a:bodyPr>
          <a:p>
            <a:r>
              <a:rPr lang="zh-CN" altLang="zh-CN" kern="100" dirty="0">
                <a:effectLst/>
                <a:latin typeface="宋体" panose="02010600030101010101" pitchFamily="2" charset="-122"/>
                <a:ea typeface="宋体" panose="02010600030101010101" pitchFamily="2" charset="-122"/>
                <a:cs typeface="Times New Roman" panose="02020603050405020304" pitchFamily="18" charset="0"/>
                <a:sym typeface="+mn-ea"/>
              </a:rPr>
              <a:t>（一）识别安全和危险水域</a:t>
            </a:r>
            <a:endParaRPr lang="zh-CN" altLang="en-US"/>
          </a:p>
        </p:txBody>
      </p:sp>
    </p:spTree>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2356791" y="2226442"/>
            <a:ext cx="4372621" cy="7155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050" b="1" i="0" u="none" strike="noStrike" kern="1200" cap="none" spc="0" normalizeH="0" baseline="0" noProof="0" dirty="0">
                <a:ln>
                  <a:noFill/>
                </a:ln>
                <a:gradFill>
                  <a:gsLst>
                    <a:gs pos="0">
                      <a:srgbClr val="2A324B"/>
                    </a:gs>
                    <a:gs pos="100000">
                      <a:srgbClr val="465F94"/>
                    </a:gs>
                  </a:gsLst>
                  <a:lin ang="0" scaled="1"/>
                </a:gradFill>
                <a:effectLst/>
                <a:uLnTx/>
                <a:uFillTx/>
                <a:latin typeface="思源宋体 CN Light" panose="02020300000000000000" pitchFamily="18" charset="-122"/>
                <a:ea typeface="思源宋体 CN" panose="02020400000000000000" pitchFamily="18" charset="-122"/>
                <a:cs typeface="+mn-ea"/>
                <a:sym typeface="思源宋体 CN Light" panose="02020300000000000000" pitchFamily="18" charset="-122"/>
              </a:rPr>
              <a:t>第五章　住行安全</a:t>
            </a:r>
            <a:endParaRPr kumimoji="0" lang="zh-CN" altLang="en-US" sz="4050" b="1" i="0" u="none" strike="noStrike" kern="1200" cap="none" spc="0" normalizeH="0" baseline="0" noProof="0" dirty="0">
              <a:ln>
                <a:noFill/>
              </a:ln>
              <a:gradFill>
                <a:gsLst>
                  <a:gs pos="0">
                    <a:srgbClr val="2A324B"/>
                  </a:gs>
                  <a:gs pos="100000">
                    <a:srgbClr val="465F94"/>
                  </a:gs>
                </a:gsLst>
                <a:lin ang="0" scaled="1"/>
              </a:gradFill>
              <a:effectLst/>
              <a:uLnTx/>
              <a:uFillTx/>
              <a:latin typeface="思源宋体 CN Light" panose="02020300000000000000" pitchFamily="18" charset="-122"/>
              <a:ea typeface="思源宋体 CN" panose="02020400000000000000" pitchFamily="18" charset="-122"/>
              <a:cs typeface="+mn-ea"/>
              <a:sym typeface="思源宋体 CN Light" panose="02020300000000000000" pitchFamily="18" charset="-122"/>
            </a:endParaRPr>
          </a:p>
        </p:txBody>
      </p:sp>
      <p:grpSp>
        <p:nvGrpSpPr>
          <p:cNvPr id="279" name="组合 278"/>
          <p:cNvGrpSpPr/>
          <p:nvPr/>
        </p:nvGrpSpPr>
        <p:grpSpPr>
          <a:xfrm>
            <a:off x="1187867" y="1358434"/>
            <a:ext cx="6275969" cy="2451565"/>
            <a:chOff x="1583822" y="1810646"/>
            <a:chExt cx="8367959" cy="3268753"/>
          </a:xfrm>
        </p:grpSpPr>
        <p:grpSp>
          <p:nvGrpSpPr>
            <p:cNvPr id="55" name="组合 54"/>
            <p:cNvGrpSpPr/>
            <p:nvPr/>
          </p:nvGrpSpPr>
          <p:grpSpPr>
            <a:xfrm flipH="1" flipV="1">
              <a:off x="9481900" y="1810646"/>
              <a:ext cx="469881" cy="414376"/>
              <a:chOff x="10029097" y="1654139"/>
              <a:chExt cx="680839" cy="600414"/>
            </a:xfrm>
          </p:grpSpPr>
          <p:cxnSp>
            <p:nvCxnSpPr>
              <p:cNvPr id="56" name="直接连接符 5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flipH="1" flipV="1">
              <a:off x="1583822" y="4665023"/>
              <a:ext cx="469881" cy="414376"/>
              <a:chOff x="10029097" y="1654139"/>
              <a:chExt cx="680839" cy="600414"/>
            </a:xfrm>
          </p:grpSpPr>
          <p:cxnSp>
            <p:nvCxnSpPr>
              <p:cNvPr id="66" name="直接连接符 6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grpSp>
        <p:nvGrpSpPr>
          <p:cNvPr id="278" name="组合 277"/>
          <p:cNvGrpSpPr/>
          <p:nvPr/>
        </p:nvGrpSpPr>
        <p:grpSpPr>
          <a:xfrm>
            <a:off x="1801226" y="1211024"/>
            <a:ext cx="4479872" cy="1843070"/>
            <a:chOff x="2401635" y="1614099"/>
            <a:chExt cx="5973162" cy="2457426"/>
          </a:xfrm>
        </p:grpSpPr>
        <p:sp>
          <p:nvSpPr>
            <p:cNvPr id="273" name="椭圆 272"/>
            <p:cNvSpPr/>
            <p:nvPr/>
          </p:nvSpPr>
          <p:spPr>
            <a:xfrm>
              <a:off x="7634042" y="1614099"/>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思源宋体 CN Light" panose="02020300000000000000" pitchFamily="18" charset="-122"/>
                <a:ea typeface="思源宋体 CN" panose="02020400000000000000" pitchFamily="18" charset="-122"/>
                <a:cs typeface="+mn-cs"/>
                <a:sym typeface="思源宋体 CN Light" panose="02020300000000000000" pitchFamily="18" charset="-122"/>
              </a:endParaRPr>
            </a:p>
          </p:txBody>
        </p:sp>
        <p:sp>
          <p:nvSpPr>
            <p:cNvPr id="274" name="椭圆 273"/>
            <p:cNvSpPr/>
            <p:nvPr/>
          </p:nvSpPr>
          <p:spPr>
            <a:xfrm>
              <a:off x="2401635" y="3330770"/>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思源宋体 CN Light" panose="02020300000000000000" pitchFamily="18" charset="-122"/>
                <a:ea typeface="思源宋体 CN" panose="02020400000000000000" pitchFamily="18" charset="-122"/>
                <a:cs typeface="+mn-cs"/>
                <a:sym typeface="思源宋体 CN Light" panose="02020300000000000000" pitchFamily="18"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8"/>
                                        </p:tgtEl>
                                        <p:attrNameLst>
                                          <p:attrName>style.visibility</p:attrName>
                                        </p:attrNameLst>
                                      </p:cBhvr>
                                      <p:to>
                                        <p:strVal val="visible"/>
                                      </p:to>
                                    </p:set>
                                    <p:animEffect transition="in" filter="fade">
                                      <p:cBhvr>
                                        <p:cTn id="7" dur="500"/>
                                        <p:tgtEl>
                                          <p:spTgt spid="27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9"/>
                                        </p:tgtEl>
                                        <p:attrNameLst>
                                          <p:attrName>style.visibility</p:attrName>
                                        </p:attrNameLst>
                                      </p:cBhvr>
                                      <p:to>
                                        <p:strVal val="visible"/>
                                      </p:to>
                                    </p:set>
                                    <p:animEffect transition="in" filter="fade">
                                      <p:cBhvr>
                                        <p:cTn id="11" dur="5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80" name="文本框 79"/>
          <p:cNvSpPr txBox="1"/>
          <p:nvPr/>
        </p:nvSpPr>
        <p:spPr>
          <a:xfrm>
            <a:off x="712470" y="415290"/>
            <a:ext cx="3639820" cy="608965"/>
          </a:xfrm>
          <a:prstGeom prst="rect">
            <a:avLst/>
          </a:prstGeom>
          <a:noFill/>
        </p:spPr>
        <p:txBody>
          <a:bodyPr wrap="square">
            <a:noAutofit/>
          </a:bodyPr>
          <a:lstStyle/>
          <a:p>
            <a:pPr>
              <a:lnSpc>
                <a:spcPct val="150000"/>
              </a:lnSpc>
            </a:pPr>
            <a:r>
              <a:rPr lang="zh-CN" altLang="zh-CN" sz="2000" b="1" kern="100" dirty="0">
                <a:effectLst/>
                <a:latin typeface="宋体" panose="02010600030101010101" pitchFamily="2" charset="-122"/>
                <a:ea typeface="宋体" panose="02010600030101010101" pitchFamily="2" charset="-122"/>
                <a:cs typeface="Times New Roman" panose="02020603050405020304" pitchFamily="18" charset="0"/>
              </a:rPr>
              <a:t>一、水域安全知识</a:t>
            </a:r>
            <a:endParaRPr lang="zh-CN" altLang="zh-CN" sz="2000" b="1"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ct val="155000"/>
              </a:lnSpc>
              <a:spcBef>
                <a:spcPts val="1400"/>
              </a:spcBef>
              <a:spcAft>
                <a:spcPts val="1450"/>
              </a:spcAft>
            </a:pPr>
            <a:endParaRPr lang="en-US" altLang="zh-CN" sz="1400" dirty="0">
              <a:latin typeface="宋体" panose="02010600030101010101" pitchFamily="2" charset="-122"/>
              <a:ea typeface="宋体" panose="02010600030101010101" pitchFamily="2" charset="-122"/>
            </a:endParaRPr>
          </a:p>
        </p:txBody>
      </p:sp>
      <p:sp>
        <p:nvSpPr>
          <p:cNvPr id="7" name="文本框 6"/>
          <p:cNvSpPr txBox="1"/>
          <p:nvPr/>
        </p:nvSpPr>
        <p:spPr>
          <a:xfrm>
            <a:off x="5488940" y="1435735"/>
            <a:ext cx="2201545" cy="3100070"/>
          </a:xfrm>
          <a:prstGeom prst="rect">
            <a:avLst/>
          </a:prstGeom>
          <a:solidFill>
            <a:schemeClr val="accent6">
              <a:lumMod val="20000"/>
              <a:lumOff val="80000"/>
            </a:schemeClr>
          </a:solidFill>
        </p:spPr>
        <p:txBody>
          <a:bodyPr wrap="square">
            <a:noAutofit/>
          </a:bodyPr>
          <a:lstStyle/>
          <a:p>
            <a:pPr algn="just">
              <a:lnSpc>
                <a:spcPct val="150000"/>
              </a:lnSpc>
            </a:pPr>
            <a:r>
              <a:rPr lang="en-US" altLang="zh-CN" sz="1400" kern="100" dirty="0">
                <a:effectLst/>
                <a:latin typeface="等线" panose="02010600030101010101" pitchFamily="2" charset="-122"/>
                <a:ea typeface="宋体" panose="02010600030101010101" pitchFamily="2" charset="-122"/>
                <a:cs typeface="Times New Roman" panose="02020603050405020304" pitchFamily="18" charset="0"/>
              </a:rPr>
              <a:t> </a:t>
            </a:r>
            <a:r>
              <a:rPr lang="en-US" altLang="zh-CN" sz="1400" b="1" kern="100" dirty="0">
                <a:effectLst/>
                <a:latin typeface="等线" panose="02010600030101010101" pitchFamily="2" charset="-122"/>
                <a:ea typeface="宋体" panose="02010600030101010101" pitchFamily="2" charset="-122"/>
                <a:cs typeface="Times New Roman" panose="02020603050405020304" pitchFamily="18" charset="0"/>
              </a:rPr>
              <a:t>1.</a:t>
            </a: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了解水域</a:t>
            </a:r>
            <a:endParaRPr lang="zh-CN" altLang="zh-CN" sz="1400" b="1"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r>
              <a:rPr lang="en-US" altLang="zh-CN" sz="1400" b="1" kern="100" dirty="0">
                <a:effectLst/>
                <a:latin typeface="等线" panose="02010600030101010101" pitchFamily="2" charset="-122"/>
                <a:ea typeface="宋体" panose="02010600030101010101" pitchFamily="2" charset="-122"/>
                <a:cs typeface="Times New Roman" panose="02020603050405020304" pitchFamily="18" charset="0"/>
              </a:rPr>
              <a:t> 2.</a:t>
            </a: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穿着适当的装备</a:t>
            </a:r>
            <a:endParaRPr lang="zh-CN" altLang="zh-CN" sz="1400" b="1"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r>
              <a:rPr lang="en-US" altLang="zh-CN" sz="1400" b="1" kern="100" dirty="0">
                <a:effectLst/>
                <a:latin typeface="等线" panose="02010600030101010101" pitchFamily="2" charset="-122"/>
                <a:ea typeface="宋体" panose="02010600030101010101" pitchFamily="2" charset="-122"/>
                <a:cs typeface="Times New Roman" panose="02020603050405020304" pitchFamily="18" charset="0"/>
              </a:rPr>
              <a:t> 3.</a:t>
            </a: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不要独自一人</a:t>
            </a:r>
            <a:endParaRPr lang="zh-CN" altLang="zh-CN" sz="1400" b="1"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r>
              <a:rPr lang="en-US" altLang="zh-CN" sz="1400" b="1" kern="100" dirty="0">
                <a:effectLst/>
                <a:latin typeface="等线" panose="02010600030101010101" pitchFamily="2" charset="-122"/>
                <a:ea typeface="宋体" panose="02010600030101010101" pitchFamily="2" charset="-122"/>
                <a:cs typeface="Times New Roman" panose="02020603050405020304" pitchFamily="18" charset="0"/>
              </a:rPr>
              <a:t> 4.</a:t>
            </a: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保持警觉</a:t>
            </a:r>
            <a:endParaRPr lang="zh-CN" altLang="zh-CN" sz="1400" b="1"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r>
              <a:rPr lang="en-US" altLang="zh-CN" sz="1400" b="1" kern="100" dirty="0">
                <a:effectLst/>
                <a:latin typeface="等线" panose="02010600030101010101" pitchFamily="2" charset="-122"/>
                <a:ea typeface="宋体" panose="02010600030101010101" pitchFamily="2" charset="-122"/>
                <a:cs typeface="Times New Roman" panose="02020603050405020304" pitchFamily="18" charset="0"/>
              </a:rPr>
              <a:t> 5.</a:t>
            </a: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遵守规定的游泳区域</a:t>
            </a:r>
            <a:endParaRPr lang="zh-CN" altLang="zh-CN" sz="1400" b="1"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r>
              <a:rPr lang="en-US" altLang="zh-CN" sz="1400" b="1" kern="100" dirty="0">
                <a:effectLst/>
                <a:latin typeface="等线" panose="02010600030101010101" pitchFamily="2" charset="-122"/>
                <a:ea typeface="宋体" panose="02010600030101010101" pitchFamily="2" charset="-122"/>
                <a:cs typeface="Times New Roman" panose="02020603050405020304" pitchFamily="18" charset="0"/>
              </a:rPr>
              <a:t> 6.</a:t>
            </a: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保持联系</a:t>
            </a:r>
            <a:endParaRPr lang="en-US" altLang="zh-CN" sz="1400" b="1" kern="100" dirty="0">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r>
              <a:rPr lang="en-US" altLang="zh-CN" sz="1400" b="1" kern="100" dirty="0">
                <a:latin typeface="等线" panose="02010600030101010101" pitchFamily="2" charset="-122"/>
                <a:ea typeface="等线" panose="02010600030101010101" pitchFamily="2" charset="-122"/>
                <a:cs typeface="Times New Roman" panose="02020603050405020304" pitchFamily="18" charset="0"/>
              </a:rPr>
              <a:t> 7.</a:t>
            </a: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不要酒后下水</a:t>
            </a:r>
            <a:endParaRPr lang="zh-CN" altLang="zh-CN" sz="1400" b="1"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r>
              <a:rPr lang="en-US" altLang="zh-CN" sz="1400" b="1" kern="100" dirty="0">
                <a:effectLst/>
                <a:latin typeface="等线" panose="02010600030101010101" pitchFamily="2" charset="-122"/>
                <a:ea typeface="宋体" panose="02010600030101010101" pitchFamily="2" charset="-122"/>
                <a:cs typeface="Times New Roman" panose="02020603050405020304" pitchFamily="18" charset="0"/>
              </a:rPr>
              <a:t> 8.</a:t>
            </a: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尊重野生动物</a:t>
            </a:r>
            <a:endParaRPr lang="zh-CN" altLang="zh-CN" sz="1400" b="1"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r>
              <a:rPr lang="en-US" altLang="zh-CN" sz="1400" b="1" kern="100" dirty="0">
                <a:effectLst/>
                <a:latin typeface="等线" panose="02010600030101010101" pitchFamily="2" charset="-122"/>
                <a:ea typeface="宋体" panose="02010600030101010101" pitchFamily="2" charset="-122"/>
                <a:cs typeface="Times New Roman" panose="02020603050405020304" pitchFamily="18" charset="0"/>
              </a:rPr>
              <a:t> 9.</a:t>
            </a: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保持身体健康</a:t>
            </a:r>
            <a:endParaRPr lang="zh-CN" altLang="zh-CN" sz="1400" b="1"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endParaRPr lang="en-US" altLang="zh-CN" sz="1400" b="1" kern="100" dirty="0">
              <a:latin typeface="Arial" panose="020B0604020202020204" pitchFamily="34" charset="0"/>
              <a:ea typeface="黑体" panose="02010609060101010101" charset="-122"/>
              <a:cs typeface="Times New Roman" panose="02020603050405020304" pitchFamily="18" charset="0"/>
            </a:endParaRPr>
          </a:p>
          <a:p>
            <a:pPr algn="just">
              <a:lnSpc>
                <a:spcPct val="155000"/>
              </a:lnSpc>
              <a:spcBef>
                <a:spcPts val="1400"/>
              </a:spcBef>
              <a:spcAft>
                <a:spcPts val="1450"/>
              </a:spcAft>
            </a:pPr>
            <a:endParaRPr lang="en-US" altLang="zh-CN" sz="1400" b="1" kern="100" dirty="0">
              <a:effectLst/>
              <a:latin typeface="Arial" panose="020B0604020202020204" pitchFamily="34" charset="0"/>
              <a:ea typeface="黑体" panose="02010609060101010101" charset="-122"/>
              <a:cs typeface="Times New Roman" panose="02020603050405020304" pitchFamily="18" charset="0"/>
            </a:endParaRPr>
          </a:p>
          <a:p>
            <a:pPr algn="just">
              <a:lnSpc>
                <a:spcPct val="155000"/>
              </a:lnSpc>
              <a:spcBef>
                <a:spcPts val="1400"/>
              </a:spcBef>
              <a:spcAft>
                <a:spcPts val="1450"/>
              </a:spcAft>
            </a:pPr>
            <a:endParaRPr lang="en-US" altLang="zh-CN" sz="1400" b="1" kern="100" dirty="0">
              <a:latin typeface="Arial" panose="020B0604020202020204" pitchFamily="34" charset="0"/>
              <a:ea typeface="黑体" panose="02010609060101010101" charset="-122"/>
              <a:cs typeface="Times New Roman" panose="02020603050405020304" pitchFamily="18" charset="0"/>
            </a:endParaRPr>
          </a:p>
          <a:p>
            <a:pPr algn="just">
              <a:lnSpc>
                <a:spcPct val="155000"/>
              </a:lnSpc>
              <a:spcBef>
                <a:spcPts val="1400"/>
              </a:spcBef>
              <a:spcAft>
                <a:spcPts val="1450"/>
              </a:spcAft>
            </a:pPr>
            <a:endParaRPr lang="en-US" altLang="zh-CN" sz="1400" b="1" kern="100" dirty="0">
              <a:effectLst/>
              <a:latin typeface="Arial" panose="020B0604020202020204" pitchFamily="34" charset="0"/>
              <a:ea typeface="黑体" panose="02010609060101010101" charset="-122"/>
              <a:cs typeface="Times New Roman" panose="02020603050405020304" pitchFamily="18" charset="0"/>
            </a:endParaRPr>
          </a:p>
          <a:p>
            <a:pPr algn="just">
              <a:lnSpc>
                <a:spcPct val="155000"/>
              </a:lnSpc>
              <a:spcBef>
                <a:spcPts val="1400"/>
              </a:spcBef>
              <a:spcAft>
                <a:spcPts val="1450"/>
              </a:spcAft>
            </a:pPr>
            <a:endParaRPr lang="zh-CN" altLang="zh-CN" sz="1400" b="1" kern="100" dirty="0">
              <a:effectLst/>
              <a:latin typeface="Arial" panose="020B0604020202020204" pitchFamily="34" charset="0"/>
              <a:ea typeface="黑体" panose="02010609060101010101" charset="-122"/>
              <a:cs typeface="Times New Roman" panose="02020603050405020304" pitchFamily="18" charset="0"/>
            </a:endParaRPr>
          </a:p>
        </p:txBody>
      </p:sp>
      <p:sp>
        <p:nvSpPr>
          <p:cNvPr id="2" name="文本框 1"/>
          <p:cNvSpPr txBox="1"/>
          <p:nvPr/>
        </p:nvSpPr>
        <p:spPr>
          <a:xfrm>
            <a:off x="817245" y="1067435"/>
            <a:ext cx="2834005" cy="368300"/>
          </a:xfrm>
          <a:prstGeom prst="rect">
            <a:avLst/>
          </a:prstGeom>
          <a:gradFill>
            <a:gsLst>
              <a:gs pos="50000">
                <a:schemeClr val="accent4"/>
              </a:gs>
              <a:gs pos="0">
                <a:schemeClr val="accent4">
                  <a:lumMod val="25000"/>
                  <a:lumOff val="75000"/>
                </a:schemeClr>
              </a:gs>
              <a:gs pos="100000">
                <a:schemeClr val="accent4">
                  <a:lumMod val="85000"/>
                </a:schemeClr>
              </a:gs>
            </a:gsLst>
            <a:lin ang="5400000" scaled="1"/>
          </a:gradFill>
        </p:spPr>
        <p:txBody>
          <a:bodyPr wrap="square" rtlCol="0">
            <a:spAutoFit/>
          </a:bodyPr>
          <a:p>
            <a:r>
              <a:rPr lang="zh-CN" altLang="zh-CN" kern="100" dirty="0">
                <a:effectLst/>
                <a:latin typeface="宋体" panose="02010600030101010101" pitchFamily="2" charset="-122"/>
                <a:ea typeface="宋体" panose="02010600030101010101" pitchFamily="2" charset="-122"/>
                <a:cs typeface="Times New Roman" panose="02020603050405020304" pitchFamily="18" charset="0"/>
                <a:sym typeface="+mn-ea"/>
              </a:rPr>
              <a:t>（二）遵守水域活动规则</a:t>
            </a:r>
            <a:endParaRPr lang="zh-CN" altLang="en-US"/>
          </a:p>
        </p:txBody>
      </p:sp>
      <p:pic>
        <p:nvPicPr>
          <p:cNvPr id="5" name="图片 4" descr="view"/>
          <p:cNvPicPr>
            <a:picLocks noChangeAspect="1"/>
          </p:cNvPicPr>
          <p:nvPr/>
        </p:nvPicPr>
        <p:blipFill>
          <a:blip r:embed="rId2"/>
          <a:stretch>
            <a:fillRect/>
          </a:stretch>
        </p:blipFill>
        <p:spPr>
          <a:xfrm>
            <a:off x="817245" y="1520190"/>
            <a:ext cx="3909060" cy="2931795"/>
          </a:xfrm>
          <a:prstGeom prst="rect">
            <a:avLst/>
          </a:prstGeom>
        </p:spPr>
      </p:pic>
    </p:spTree>
  </p:cSld>
  <p:clrMapOvr>
    <a:masterClrMapping/>
  </p:clrMapOvr>
  <p:transition spd="slow">
    <p:cove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cxnSp>
        <p:nvCxnSpPr>
          <p:cNvPr id="6" name="直接连接符 5"/>
          <p:cNvCxnSpPr/>
          <p:nvPr/>
        </p:nvCxnSpPr>
        <p:spPr>
          <a:xfrm>
            <a:off x="4503761" y="1105469"/>
            <a:ext cx="68239" cy="3487003"/>
          </a:xfrm>
          <a:prstGeom prst="line">
            <a:avLst/>
          </a:prstGeom>
        </p:spPr>
        <p:style>
          <a:lnRef idx="1">
            <a:schemeClr val="accent1"/>
          </a:lnRef>
          <a:fillRef idx="0">
            <a:schemeClr val="accent1"/>
          </a:fillRef>
          <a:effectRef idx="0">
            <a:schemeClr val="accent1"/>
          </a:effectRef>
          <a:fontRef idx="minor">
            <a:schemeClr val="tx1"/>
          </a:fontRef>
        </p:style>
      </p:cxnSp>
      <p:sp>
        <p:nvSpPr>
          <p:cNvPr id="7" name="流程图: 接点 6"/>
          <p:cNvSpPr/>
          <p:nvPr/>
        </p:nvSpPr>
        <p:spPr>
          <a:xfrm>
            <a:off x="4408227" y="1276066"/>
            <a:ext cx="191068" cy="177421"/>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接点 7"/>
          <p:cNvSpPr/>
          <p:nvPr/>
        </p:nvSpPr>
        <p:spPr>
          <a:xfrm>
            <a:off x="4442346" y="2571750"/>
            <a:ext cx="191068" cy="177421"/>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接点 8"/>
          <p:cNvSpPr/>
          <p:nvPr/>
        </p:nvSpPr>
        <p:spPr>
          <a:xfrm>
            <a:off x="4455993" y="3867434"/>
            <a:ext cx="191068" cy="177421"/>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descr="7b0a2020202022776f7264617274223a20227b5c2269645c223a31373432343738382c5c227469645c223a5c225c227d220a7d0a"/>
          <p:cNvSpPr txBox="1"/>
          <p:nvPr/>
        </p:nvSpPr>
        <p:spPr>
          <a:xfrm>
            <a:off x="707390" y="1381760"/>
            <a:ext cx="3601720" cy="2326640"/>
          </a:xfrm>
          <a:prstGeom prst="rect">
            <a:avLst/>
          </a:prstGeom>
          <a:noFill/>
          <a:ln w="9525">
            <a:noFill/>
          </a:ln>
        </p:spPr>
        <p:txBody>
          <a:bodyPr>
            <a:noAutofit/>
          </a:bodyPr>
          <a:p>
            <a:pPr indent="0"/>
            <a:r>
              <a:rPr lang="zh-CN" altLang="en-US" sz="1400" b="1">
                <a:ln w="2294" cmpd="sng">
                  <a:solidFill>
                    <a:srgbClr val="11B2BC"/>
                  </a:solidFill>
                  <a:prstDash val="solid"/>
                </a:ln>
                <a:solidFill>
                  <a:srgbClr val="FED966"/>
                </a:solidFill>
                <a:effectLst>
                  <a:outerShdw blurRad="2294" dist="38100" dir="10380000" rotWithShape="0">
                    <a:srgbClr val="61C2FC">
                      <a:alpha val="81000"/>
                    </a:srgbClr>
                  </a:outerShdw>
                  <a:reflection blurRad="574" stA="21000" endA="300" endPos="45500" dist="63500" dir="5400000" sy="-100000" algn="bl" rotWithShape="0"/>
                </a:effectLst>
                <a:latin typeface="汉仪雅酷黑 65W" panose="020B0604020202020204" charset="-122"/>
                <a:ea typeface="汉仪雅酷黑 65W" panose="020B0604020202020204" charset="-122"/>
                <a:cs typeface="汉仪雅酷黑 65W" panose="020B0604020202020204" charset="-122"/>
              </a:rPr>
              <a:t>1. 游泳池安全</a:t>
            </a:r>
            <a:endParaRPr lang="zh-CN" altLang="en-US" sz="1400" b="1">
              <a:ln w="2294" cmpd="sng">
                <a:solidFill>
                  <a:srgbClr val="11B2BC"/>
                </a:solidFill>
                <a:prstDash val="solid"/>
              </a:ln>
              <a:solidFill>
                <a:srgbClr val="FED966"/>
              </a:solidFill>
              <a:effectLst>
                <a:outerShdw blurRad="2294" dist="38100" dir="10380000" rotWithShape="0">
                  <a:srgbClr val="61C2FC">
                    <a:alpha val="81000"/>
                  </a:srgbClr>
                </a:outerShdw>
                <a:reflection blurRad="574" stA="21000" endA="300" endPos="45500" dist="63500" dir="5400000" sy="-100000" algn="bl" rotWithShape="0"/>
              </a:effectLst>
              <a:latin typeface="汉仪雅酷黑 65W" panose="020B0604020202020204" charset="-122"/>
              <a:ea typeface="汉仪雅酷黑 65W" panose="020B0604020202020204" charset="-122"/>
              <a:cs typeface="汉仪雅酷黑 65W" panose="020B0604020202020204" charset="-122"/>
            </a:endParaRPr>
          </a:p>
          <a:p>
            <a:pPr indent="0"/>
            <a:r>
              <a:rPr lang="zh-CN" altLang="en-US" sz="1400" b="0">
                <a:ea typeface="宋体" panose="02010600030101010101" pitchFamily="2" charset="-122"/>
              </a:rPr>
              <a:t>首先，确保所有参与者都了解基本的水性安全和游泳技能。儿童在水中时应始终有成人监护，即使他们已经会游泳。其次，避免在游泳池周围奔跑或进行可能导致滑倒和摔伤的活动。检查游泳池的深度标记，并确保不跳入水深不足的区域。另外，留意公共游泳池的卫生状况，避免在水质不佳的池中游泳，以减少感染的风险。</a:t>
            </a:r>
            <a:endParaRPr lang="zh-CN" altLang="en-US" sz="1400" b="0">
              <a:ea typeface="宋体" panose="02010600030101010101" pitchFamily="2" charset="-122"/>
            </a:endParaRPr>
          </a:p>
        </p:txBody>
      </p:sp>
      <p:sp>
        <p:nvSpPr>
          <p:cNvPr id="2" name="文本框 1" descr="7b0a2020202022776f7264617274223a20227b5c2269645c223a31373432343738382c5c227469645c223a5c225c227d220a7d0a"/>
          <p:cNvSpPr txBox="1"/>
          <p:nvPr/>
        </p:nvSpPr>
        <p:spPr>
          <a:xfrm>
            <a:off x="4698365" y="1381760"/>
            <a:ext cx="3943985" cy="1681480"/>
          </a:xfrm>
          <a:prstGeom prst="rect">
            <a:avLst/>
          </a:prstGeom>
          <a:noFill/>
          <a:ln w="9525">
            <a:noFill/>
          </a:ln>
        </p:spPr>
        <p:txBody>
          <a:bodyPr>
            <a:noAutofit/>
          </a:bodyPr>
          <a:p>
            <a:pPr indent="-266700" algn="l" fontAlgn="auto"/>
            <a:r>
              <a:rPr sz="1400" b="1">
                <a:ln w="2294" cmpd="sng">
                  <a:solidFill>
                    <a:srgbClr val="11B2BC"/>
                  </a:solidFill>
                  <a:prstDash val="solid"/>
                </a:ln>
                <a:solidFill>
                  <a:srgbClr val="FED966"/>
                </a:solidFill>
                <a:effectLst>
                  <a:outerShdw blurRad="2294" dist="38100" dir="10380000" rotWithShape="0">
                    <a:srgbClr val="61C2FC">
                      <a:alpha val="81000"/>
                    </a:srgbClr>
                  </a:outerShdw>
                  <a:reflection blurRad="574" stA="21000" endA="300" endPos="45500" dist="63500" dir="5400000" sy="-100000" algn="bl" rotWithShape="0"/>
                </a:effectLst>
                <a:latin typeface="汉仪雅酷黑 65W" panose="020B0604020202020204" charset="-122"/>
                <a:ea typeface="汉仪雅酷黑 65W" panose="020B0604020202020204" charset="-122"/>
                <a:cs typeface="汉仪雅酷黑 65W" panose="020B0604020202020204" charset="-122"/>
              </a:rPr>
              <a:t>2. 海滩安全</a:t>
            </a:r>
            <a:endParaRPr sz="1400" b="1">
              <a:ln w="2294" cmpd="sng">
                <a:solidFill>
                  <a:srgbClr val="11B2BC"/>
                </a:solidFill>
                <a:prstDash val="solid"/>
              </a:ln>
              <a:solidFill>
                <a:srgbClr val="FED966"/>
              </a:solidFill>
              <a:effectLst>
                <a:outerShdw blurRad="2294" dist="38100" dir="10380000" rotWithShape="0">
                  <a:srgbClr val="61C2FC">
                    <a:alpha val="81000"/>
                  </a:srgbClr>
                </a:outerShdw>
                <a:reflection blurRad="574" stA="21000" endA="300" endPos="45500" dist="63500" dir="5400000" sy="-100000" algn="bl" rotWithShape="0"/>
              </a:effectLst>
              <a:latin typeface="汉仪雅酷黑 65W" panose="020B0604020202020204" charset="-122"/>
              <a:ea typeface="汉仪雅酷黑 65W" panose="020B0604020202020204" charset="-122"/>
              <a:cs typeface="汉仪雅酷黑 65W" panose="020B0604020202020204" charset="-122"/>
            </a:endParaRPr>
          </a:p>
          <a:p>
            <a:pPr indent="-266700" algn="l" fontAlgn="auto"/>
            <a:r>
              <a:rPr sz="1400" b="0">
                <a:ea typeface="宋体" panose="02010600030101010101" pitchFamily="2" charset="-122"/>
              </a:rPr>
              <a:t>首先，了解当地的水流和潮汐情况，尤其是有无危险的潮汐和急流，如裂流，它们能迅速将游泳者带离岸边。在不熟悉的海滩，最好在有救生员在岗的区域游泳。避免独自游泳，总是与朋友或家人一起下水。此外，保护皮肤免受阳光伤害同样重要，使用防晒霜并穿戴适当的防晒衣物。</a:t>
            </a:r>
            <a:endParaRPr sz="1400" b="0">
              <a:ea typeface="宋体" panose="02010600030101010101" pitchFamily="2" charset="-122"/>
            </a:endParaRPr>
          </a:p>
        </p:txBody>
      </p:sp>
      <p:pic>
        <p:nvPicPr>
          <p:cNvPr id="5" name="Picture 8"/>
          <p:cNvPicPr>
            <a:picLocks noChangeAspect="1"/>
          </p:cNvPicPr>
          <p:nvPr>
            <p:custDataLst>
              <p:tags r:id="rId2"/>
            </p:custDataLst>
          </p:nvPr>
        </p:nvPicPr>
        <p:blipFill>
          <a:blip r:embed="rId3"/>
          <a:srcRect l="17542" r="17542"/>
          <a:stretch>
            <a:fillRect/>
          </a:stretch>
        </p:blipFill>
        <p:spPr>
          <a:xfrm>
            <a:off x="2469515" y="3134995"/>
            <a:ext cx="1839595" cy="1839595"/>
          </a:xfrm>
          <a:prstGeom prst="ellipse">
            <a:avLst/>
          </a:prstGeom>
        </p:spPr>
      </p:pic>
      <p:sp>
        <p:nvSpPr>
          <p:cNvPr id="4" name="文本框 3"/>
          <p:cNvSpPr txBox="1"/>
          <p:nvPr/>
        </p:nvSpPr>
        <p:spPr>
          <a:xfrm>
            <a:off x="582295" y="839470"/>
            <a:ext cx="5347970" cy="368300"/>
          </a:xfrm>
          <a:prstGeom prst="rect">
            <a:avLst/>
          </a:prstGeom>
          <a:gradFill>
            <a:gsLst>
              <a:gs pos="50000">
                <a:schemeClr val="accent4"/>
              </a:gs>
              <a:gs pos="0">
                <a:schemeClr val="accent4">
                  <a:lumMod val="25000"/>
                  <a:lumOff val="75000"/>
                </a:schemeClr>
              </a:gs>
              <a:gs pos="100000">
                <a:schemeClr val="accent4">
                  <a:lumMod val="85000"/>
                </a:schemeClr>
              </a:gs>
            </a:gsLst>
            <a:lin ang="5400000" scaled="1"/>
          </a:gradFill>
        </p:spPr>
        <p:txBody>
          <a:bodyPr wrap="square" rtlCol="0">
            <a:spAutoFit/>
          </a:bodyPr>
          <a:p>
            <a:r>
              <a:rPr lang="zh-CN" altLang="en-US"/>
              <a:t>（三）游泳池、海滩、湖泊等场所的特殊注意事项</a:t>
            </a:r>
            <a:endParaRPr lang="zh-CN" altLang="en-US"/>
          </a:p>
        </p:txBody>
      </p:sp>
      <p:sp>
        <p:nvSpPr>
          <p:cNvPr id="10" name="文本框 9" descr="7b0a2020202022776f7264617274223a20227b5c2269645c223a31373432343738382c5c227469645c223a5c225c227d220a7d0a"/>
          <p:cNvSpPr txBox="1"/>
          <p:nvPr/>
        </p:nvSpPr>
        <p:spPr>
          <a:xfrm>
            <a:off x="4766945" y="3362960"/>
            <a:ext cx="3901440" cy="1383665"/>
          </a:xfrm>
          <a:prstGeom prst="rect">
            <a:avLst/>
          </a:prstGeom>
          <a:noFill/>
        </p:spPr>
        <p:txBody>
          <a:bodyPr wrap="square" rtlCol="0">
            <a:spAutoFit/>
          </a:bodyPr>
          <a:p>
            <a:r>
              <a:rPr lang="en-US" sz="1400" b="1">
                <a:ln w="2294" cmpd="sng">
                  <a:solidFill>
                    <a:srgbClr val="11B2BC"/>
                  </a:solidFill>
                  <a:prstDash val="solid"/>
                </a:ln>
                <a:solidFill>
                  <a:srgbClr val="FED966"/>
                </a:solidFill>
                <a:effectLst>
                  <a:outerShdw blurRad="2294" dist="38100" dir="10380000" rotWithShape="0">
                    <a:srgbClr val="61C2FC">
                      <a:alpha val="81000"/>
                    </a:srgbClr>
                  </a:outerShdw>
                  <a:reflection blurRad="574" stA="21000" endA="300" endPos="45500" dist="63500" dir="5400000" sy="-100000" algn="bl" rotWithShape="0"/>
                </a:effectLst>
                <a:latin typeface="汉仪雅酷黑 65W" panose="020B0604020202020204" charset="-122"/>
                <a:ea typeface="汉仪雅酷黑 65W" panose="020B0604020202020204" charset="-122"/>
                <a:cs typeface="汉仪雅酷黑 65W" panose="020B0604020202020204" charset="-122"/>
              </a:rPr>
              <a:t>3.</a:t>
            </a:r>
            <a:r>
              <a:rPr lang="zh-CN" altLang="en-US" sz="1400" b="1">
                <a:ln w="2294" cmpd="sng">
                  <a:solidFill>
                    <a:srgbClr val="11B2BC"/>
                  </a:solidFill>
                  <a:prstDash val="solid"/>
                </a:ln>
                <a:solidFill>
                  <a:srgbClr val="FED966"/>
                </a:solidFill>
                <a:effectLst>
                  <a:outerShdw blurRad="2294" dist="38100" dir="10380000" rotWithShape="0">
                    <a:srgbClr val="61C2FC">
                      <a:alpha val="81000"/>
                    </a:srgbClr>
                  </a:outerShdw>
                  <a:reflection blurRad="574" stA="21000" endA="300" endPos="45500" dist="63500" dir="5400000" sy="-100000" algn="bl" rotWithShape="0"/>
                </a:effectLst>
                <a:latin typeface="汉仪雅酷黑 65W" panose="020B0604020202020204" charset="-122"/>
                <a:ea typeface="汉仪雅酷黑 65W" panose="020B0604020202020204" charset="-122"/>
                <a:cs typeface="汉仪雅酷黑 65W" panose="020B0604020202020204" charset="-122"/>
              </a:rPr>
              <a:t>湖泊安全</a:t>
            </a:r>
            <a:endParaRPr sz="1400">
              <a:ea typeface="宋体" panose="02010600030101010101" pitchFamily="2" charset="-122"/>
            </a:endParaRPr>
          </a:p>
          <a:p>
            <a:r>
              <a:rPr sz="1400">
                <a:ea typeface="宋体" panose="02010600030101010101" pitchFamily="2" charset="-122"/>
              </a:rPr>
              <a:t>在湖泊游泳前应先了解最近的水质报告。湖底的不确定性也是一个风险因素，可能存在突出的岩石或其他障碍物。在不熟悉的湖泊，避免从高处跳水。与海滩相似，了解当地的天气和水流情况，避免在恶劣天气下游泳。</a:t>
            </a:r>
            <a:endParaRPr lang="zh-CN" altLang="en-US"/>
          </a:p>
        </p:txBody>
      </p:sp>
      <p:sp>
        <p:nvSpPr>
          <p:cNvPr id="80" name="文本框 79"/>
          <p:cNvSpPr txBox="1"/>
          <p:nvPr/>
        </p:nvSpPr>
        <p:spPr>
          <a:xfrm>
            <a:off x="3195955" y="230505"/>
            <a:ext cx="3639820" cy="608965"/>
          </a:xfrm>
          <a:prstGeom prst="rect">
            <a:avLst/>
          </a:prstGeom>
          <a:noFill/>
        </p:spPr>
        <p:txBody>
          <a:bodyPr wrap="square">
            <a:noAutofit/>
          </a:bodyPr>
          <a:p>
            <a:pPr>
              <a:lnSpc>
                <a:spcPct val="150000"/>
              </a:lnSpc>
            </a:pPr>
            <a:r>
              <a:rPr lang="zh-CN" altLang="zh-CN" sz="2000" b="1" kern="100" dirty="0">
                <a:effectLst/>
                <a:latin typeface="宋体" panose="02010600030101010101" pitchFamily="2" charset="-122"/>
                <a:ea typeface="宋体" panose="02010600030101010101" pitchFamily="2" charset="-122"/>
                <a:cs typeface="Times New Roman" panose="02020603050405020304" pitchFamily="18" charset="0"/>
              </a:rPr>
              <a:t>二、防溺水技能</a:t>
            </a:r>
            <a:endParaRPr lang="zh-CN" altLang="zh-CN" sz="20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ransition spd="slow">
    <p:cover/>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80" name="文本框 79"/>
          <p:cNvSpPr txBox="1"/>
          <p:nvPr/>
        </p:nvSpPr>
        <p:spPr>
          <a:xfrm>
            <a:off x="3212465" y="346075"/>
            <a:ext cx="3639820" cy="608965"/>
          </a:xfrm>
          <a:prstGeom prst="rect">
            <a:avLst/>
          </a:prstGeom>
          <a:noFill/>
        </p:spPr>
        <p:txBody>
          <a:bodyPr wrap="square">
            <a:noAutofit/>
          </a:bodyPr>
          <a:lstStyle/>
          <a:p>
            <a:pPr>
              <a:lnSpc>
                <a:spcPct val="150000"/>
              </a:lnSpc>
            </a:pPr>
            <a:r>
              <a:rPr lang="zh-CN" altLang="zh-CN" sz="2000" b="1" kern="100" dirty="0">
                <a:effectLst/>
                <a:latin typeface="宋体" panose="02010600030101010101" pitchFamily="2" charset="-122"/>
                <a:ea typeface="宋体" panose="02010600030101010101" pitchFamily="2" charset="-122"/>
                <a:cs typeface="Times New Roman" panose="02020603050405020304" pitchFamily="18" charset="0"/>
              </a:rPr>
              <a:t>二、防溺水技能</a:t>
            </a:r>
            <a:endParaRPr lang="zh-CN" altLang="zh-CN" sz="2000" b="1"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ct val="155000"/>
              </a:lnSpc>
              <a:spcBef>
                <a:spcPts val="1400"/>
              </a:spcBef>
              <a:spcAft>
                <a:spcPts val="1450"/>
              </a:spcAft>
            </a:pPr>
            <a:endParaRPr lang="en-US" altLang="zh-CN" sz="1400" dirty="0">
              <a:latin typeface="宋体" panose="02010600030101010101" pitchFamily="2" charset="-122"/>
              <a:ea typeface="宋体" panose="02010600030101010101" pitchFamily="2" charset="-122"/>
            </a:endParaRPr>
          </a:p>
        </p:txBody>
      </p:sp>
      <p:grpSp>
        <p:nvGrpSpPr>
          <p:cNvPr id="29" name="组合 28"/>
          <p:cNvGrpSpPr/>
          <p:nvPr>
            <p:custDataLst>
              <p:tags r:id="rId2"/>
            </p:custDataLst>
          </p:nvPr>
        </p:nvGrpSpPr>
        <p:grpSpPr>
          <a:xfrm>
            <a:off x="767080" y="1228725"/>
            <a:ext cx="6868795" cy="2901315"/>
            <a:chOff x="1284" y="2828"/>
            <a:chExt cx="10817" cy="4569"/>
          </a:xfrm>
        </p:grpSpPr>
        <p:grpSp>
          <p:nvGrpSpPr>
            <p:cNvPr id="18" name="组合 17"/>
            <p:cNvGrpSpPr>
              <a:grpSpLocks noChangeAspect="1"/>
            </p:cNvGrpSpPr>
            <p:nvPr>
              <p:custDataLst>
                <p:tags r:id="rId3"/>
              </p:custDataLst>
            </p:nvPr>
          </p:nvGrpSpPr>
          <p:grpSpPr>
            <a:xfrm>
              <a:off x="1284" y="2828"/>
              <a:ext cx="7873" cy="3486"/>
              <a:chOff x="1054375" y="2435097"/>
              <a:chExt cx="7257823" cy="2431096"/>
            </a:xfrm>
          </p:grpSpPr>
          <p:sp>
            <p:nvSpPr>
              <p:cNvPr id="4" name="12"/>
              <p:cNvSpPr/>
              <p:nvPr>
                <p:custDataLst>
                  <p:tags r:id="rId4"/>
                </p:custDataLst>
              </p:nvPr>
            </p:nvSpPr>
            <p:spPr>
              <a:xfrm>
                <a:off x="7183722" y="2970901"/>
                <a:ext cx="1128476"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chemeClr val="accent1">
                    <a:lumMod val="60000"/>
                    <a:lumOff val="4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23" name="22"/>
              <p:cNvSpPr/>
              <p:nvPr>
                <p:custDataLst>
                  <p:tags r:id="rId5"/>
                </p:custDataLst>
              </p:nvPr>
            </p:nvSpPr>
            <p:spPr>
              <a:xfrm flipH="1">
                <a:off x="3914736" y="2970901"/>
                <a:ext cx="1126360"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chemeClr val="accent1">
                    <a:lumMod val="60000"/>
                    <a:lumOff val="4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24" name="11"/>
              <p:cNvSpPr txBox="1">
                <a:spLocks noChangeArrowheads="1"/>
              </p:cNvSpPr>
              <p:nvPr>
                <p:custDataLst>
                  <p:tags r:id="rId6"/>
                </p:custDataLst>
              </p:nvPr>
            </p:nvSpPr>
            <p:spPr bwMode="auto">
              <a:xfrm flipH="1">
                <a:off x="1054375" y="2435097"/>
                <a:ext cx="2671929" cy="64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r">
                  <a:lnSpc>
                    <a:spcPct val="120000"/>
                  </a:lnSpc>
                  <a:defRPr/>
                </a:pPr>
                <a:endParaRPr lang="zh-CN" altLang="en-US" sz="2000" b="1"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31" name="1"/>
              <p:cNvSpPr txBox="1"/>
              <p:nvPr>
                <p:custDataLst>
                  <p:tags r:id="rId7"/>
                </p:custDataLst>
              </p:nvPr>
            </p:nvSpPr>
            <p:spPr>
              <a:xfrm flipH="1">
                <a:off x="2058283" y="2720329"/>
                <a:ext cx="1833584" cy="357063"/>
              </a:xfrm>
              <a:prstGeom prst="rect">
                <a:avLst/>
              </a:prstGeom>
              <a:noFill/>
            </p:spPr>
            <p:txBody>
              <a:bodyPr lIns="0" tIns="0" rIns="0" bIns="0"/>
              <a:lstStyle/>
              <a:p>
                <a:pPr algn="l">
                  <a:defRPr/>
                </a:pPr>
                <a:r>
                  <a:rPr lang="zh-CN" altLang="en-US" sz="1800" b="1">
                    <a:solidFill>
                      <a:srgbClr val="C00000"/>
                    </a:solidFill>
                    <a:latin typeface="微软雅黑" panose="020B0503020204020204" charset="-122"/>
                    <a:ea typeface="微软雅黑" panose="020B0503020204020204" charset="-122"/>
                  </a:rPr>
                  <a:t>学习游泳</a:t>
                </a:r>
                <a:endParaRPr lang="zh-CN" altLang="en-US" sz="1800" b="1">
                  <a:solidFill>
                    <a:srgbClr val="C00000"/>
                  </a:solidFill>
                  <a:latin typeface="微软雅黑" panose="020B0503020204020204" charset="-122"/>
                  <a:ea typeface="微软雅黑" panose="020B0503020204020204" charset="-122"/>
                </a:endParaRPr>
              </a:p>
            </p:txBody>
          </p:sp>
          <p:sp>
            <p:nvSpPr>
              <p:cNvPr id="32" name="3"/>
              <p:cNvSpPr/>
              <p:nvPr>
                <p:custDataLst>
                  <p:tags r:id="rId8"/>
                </p:custDataLst>
              </p:nvPr>
            </p:nvSpPr>
            <p:spPr>
              <a:xfrm rot="660000" flipV="1">
                <a:off x="7004881" y="4637694"/>
                <a:ext cx="1128476"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chemeClr val="accent1">
                    <a:lumMod val="60000"/>
                    <a:lumOff val="4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34" name="4"/>
              <p:cNvSpPr/>
              <p:nvPr>
                <p:custDataLst>
                  <p:tags r:id="rId9"/>
                </p:custDataLst>
              </p:nvPr>
            </p:nvSpPr>
            <p:spPr>
              <a:xfrm flipH="1" flipV="1">
                <a:off x="3914736" y="4450794"/>
                <a:ext cx="1126360"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chemeClr val="accent1">
                    <a:lumMod val="60000"/>
                    <a:lumOff val="4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41" name="5"/>
              <p:cNvSpPr/>
              <p:nvPr>
                <p:custDataLst>
                  <p:tags r:id="rId10"/>
                </p:custDataLst>
              </p:nvPr>
            </p:nvSpPr>
            <p:spPr>
              <a:xfrm>
                <a:off x="4734326" y="2801907"/>
                <a:ext cx="1162607" cy="871929"/>
              </a:xfrm>
              <a:custGeom>
                <a:avLst/>
                <a:gdLst>
                  <a:gd name="connsiteX0" fmla="*/ 1090749 w 1090749"/>
                  <a:gd name="connsiteY0" fmla="*/ 0 h 1090749"/>
                  <a:gd name="connsiteX1" fmla="*/ 1090749 w 1090749"/>
                  <a:gd name="connsiteY1" fmla="*/ 520353 h 1090749"/>
                  <a:gd name="connsiteX2" fmla="*/ 1054097 w 1090749"/>
                  <a:gd name="connsiteY2" fmla="*/ 529777 h 1090749"/>
                  <a:gd name="connsiteX3" fmla="*/ 529777 w 1090749"/>
                  <a:gd name="connsiteY3" fmla="*/ 1054097 h 1090749"/>
                  <a:gd name="connsiteX4" fmla="*/ 520353 w 1090749"/>
                  <a:gd name="connsiteY4" fmla="*/ 1090749 h 1090749"/>
                  <a:gd name="connsiteX5" fmla="*/ 0 w 1090749"/>
                  <a:gd name="connsiteY5" fmla="*/ 1090749 h 1090749"/>
                  <a:gd name="connsiteX6" fmla="*/ 9646 w 1090749"/>
                  <a:gd name="connsiteY6" fmla="*/ 1027542 h 1090749"/>
                  <a:gd name="connsiteX7" fmla="*/ 1027542 w 1090749"/>
                  <a:gd name="connsiteY7" fmla="*/ 9646 h 1090749"/>
                  <a:gd name="connsiteX8" fmla="*/ 1090749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1090749" y="0"/>
                    </a:moveTo>
                    <a:lnTo>
                      <a:pt x="1090749" y="520353"/>
                    </a:lnTo>
                    <a:lnTo>
                      <a:pt x="1054097" y="529777"/>
                    </a:lnTo>
                    <a:cubicBezTo>
                      <a:pt x="804459" y="607423"/>
                      <a:pt x="607423" y="804459"/>
                      <a:pt x="529777" y="1054097"/>
                    </a:cubicBezTo>
                    <a:lnTo>
                      <a:pt x="520353" y="1090749"/>
                    </a:lnTo>
                    <a:lnTo>
                      <a:pt x="0" y="1090749"/>
                    </a:lnTo>
                    <a:lnTo>
                      <a:pt x="9646" y="1027542"/>
                    </a:lnTo>
                    <a:cubicBezTo>
                      <a:pt x="114196" y="516617"/>
                      <a:pt x="516617" y="114196"/>
                      <a:pt x="1027542" y="9646"/>
                    </a:cubicBezTo>
                    <a:lnTo>
                      <a:pt x="1090749" y="0"/>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42" name="6"/>
              <p:cNvSpPr/>
              <p:nvPr>
                <p:custDataLst>
                  <p:tags r:id="rId11"/>
                </p:custDataLst>
              </p:nvPr>
            </p:nvSpPr>
            <p:spPr>
              <a:xfrm>
                <a:off x="6324182" y="2801907"/>
                <a:ext cx="1162607" cy="871929"/>
              </a:xfrm>
              <a:custGeom>
                <a:avLst/>
                <a:gdLst>
                  <a:gd name="connsiteX0" fmla="*/ 0 w 1090749"/>
                  <a:gd name="connsiteY0" fmla="*/ 0 h 1090749"/>
                  <a:gd name="connsiteX1" fmla="*/ 63206 w 1090749"/>
                  <a:gd name="connsiteY1" fmla="*/ 9646 h 1090749"/>
                  <a:gd name="connsiteX2" fmla="*/ 1081102 w 1090749"/>
                  <a:gd name="connsiteY2" fmla="*/ 1027542 h 1090749"/>
                  <a:gd name="connsiteX3" fmla="*/ 1090749 w 1090749"/>
                  <a:gd name="connsiteY3" fmla="*/ 1090749 h 1090749"/>
                  <a:gd name="connsiteX4" fmla="*/ 570395 w 1090749"/>
                  <a:gd name="connsiteY4" fmla="*/ 1090749 h 1090749"/>
                  <a:gd name="connsiteX5" fmla="*/ 560971 w 1090749"/>
                  <a:gd name="connsiteY5" fmla="*/ 1054097 h 1090749"/>
                  <a:gd name="connsiteX6" fmla="*/ 36651 w 1090749"/>
                  <a:gd name="connsiteY6" fmla="*/ 529777 h 1090749"/>
                  <a:gd name="connsiteX7" fmla="*/ 0 w 1090749"/>
                  <a:gd name="connsiteY7" fmla="*/ 520353 h 1090749"/>
                  <a:gd name="connsiteX8" fmla="*/ 0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0" y="0"/>
                    </a:moveTo>
                    <a:lnTo>
                      <a:pt x="63206" y="9646"/>
                    </a:lnTo>
                    <a:cubicBezTo>
                      <a:pt x="574131" y="114196"/>
                      <a:pt x="976552" y="516617"/>
                      <a:pt x="1081102" y="1027542"/>
                    </a:cubicBezTo>
                    <a:lnTo>
                      <a:pt x="1090749" y="1090749"/>
                    </a:lnTo>
                    <a:lnTo>
                      <a:pt x="570395" y="1090749"/>
                    </a:lnTo>
                    <a:lnTo>
                      <a:pt x="560971" y="1054097"/>
                    </a:lnTo>
                    <a:cubicBezTo>
                      <a:pt x="483326" y="804459"/>
                      <a:pt x="286290" y="607423"/>
                      <a:pt x="36651" y="529777"/>
                    </a:cubicBezTo>
                    <a:lnTo>
                      <a:pt x="0" y="520353"/>
                    </a:lnTo>
                    <a:lnTo>
                      <a:pt x="0" y="0"/>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43" name="7"/>
              <p:cNvSpPr/>
              <p:nvPr>
                <p:custDataLst>
                  <p:tags r:id="rId12"/>
                </p:custDataLst>
              </p:nvPr>
            </p:nvSpPr>
            <p:spPr>
              <a:xfrm>
                <a:off x="4734326" y="3994264"/>
                <a:ext cx="1162607" cy="871929"/>
              </a:xfrm>
              <a:custGeom>
                <a:avLst/>
                <a:gdLst>
                  <a:gd name="connsiteX0" fmla="*/ 0 w 1090749"/>
                  <a:gd name="connsiteY0" fmla="*/ 0 h 1090749"/>
                  <a:gd name="connsiteX1" fmla="*/ 520353 w 1090749"/>
                  <a:gd name="connsiteY1" fmla="*/ 0 h 1090749"/>
                  <a:gd name="connsiteX2" fmla="*/ 529777 w 1090749"/>
                  <a:gd name="connsiteY2" fmla="*/ 36651 h 1090749"/>
                  <a:gd name="connsiteX3" fmla="*/ 1054097 w 1090749"/>
                  <a:gd name="connsiteY3" fmla="*/ 560971 h 1090749"/>
                  <a:gd name="connsiteX4" fmla="*/ 1090749 w 1090749"/>
                  <a:gd name="connsiteY4" fmla="*/ 570395 h 1090749"/>
                  <a:gd name="connsiteX5" fmla="*/ 1090749 w 1090749"/>
                  <a:gd name="connsiteY5" fmla="*/ 1090749 h 1090749"/>
                  <a:gd name="connsiteX6" fmla="*/ 1027542 w 1090749"/>
                  <a:gd name="connsiteY6" fmla="*/ 1081102 h 1090749"/>
                  <a:gd name="connsiteX7" fmla="*/ 9646 w 1090749"/>
                  <a:gd name="connsiteY7" fmla="*/ 63206 h 1090749"/>
                  <a:gd name="connsiteX8" fmla="*/ 0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0" y="0"/>
                    </a:moveTo>
                    <a:lnTo>
                      <a:pt x="520353" y="0"/>
                    </a:lnTo>
                    <a:lnTo>
                      <a:pt x="529777" y="36651"/>
                    </a:lnTo>
                    <a:cubicBezTo>
                      <a:pt x="607423" y="286290"/>
                      <a:pt x="804459" y="483326"/>
                      <a:pt x="1054097" y="560971"/>
                    </a:cubicBezTo>
                    <a:lnTo>
                      <a:pt x="1090749" y="570395"/>
                    </a:lnTo>
                    <a:lnTo>
                      <a:pt x="1090749" y="1090749"/>
                    </a:lnTo>
                    <a:lnTo>
                      <a:pt x="1027542" y="1081102"/>
                    </a:lnTo>
                    <a:cubicBezTo>
                      <a:pt x="516617" y="976552"/>
                      <a:pt x="114196" y="574131"/>
                      <a:pt x="9646" y="63206"/>
                    </a:cubicBezTo>
                    <a:lnTo>
                      <a:pt x="0" y="0"/>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44" name="8"/>
              <p:cNvSpPr/>
              <p:nvPr>
                <p:custDataLst>
                  <p:tags r:id="rId13"/>
                </p:custDataLst>
              </p:nvPr>
            </p:nvSpPr>
            <p:spPr>
              <a:xfrm>
                <a:off x="6324182" y="3994263"/>
                <a:ext cx="1162605" cy="871928"/>
              </a:xfrm>
              <a:custGeom>
                <a:avLst/>
                <a:gdLst>
                  <a:gd name="connsiteX0" fmla="*/ 570395 w 1090748"/>
                  <a:gd name="connsiteY0" fmla="*/ 0 h 1090748"/>
                  <a:gd name="connsiteX1" fmla="*/ 1090748 w 1090748"/>
                  <a:gd name="connsiteY1" fmla="*/ 0 h 1090748"/>
                  <a:gd name="connsiteX2" fmla="*/ 1081102 w 1090748"/>
                  <a:gd name="connsiteY2" fmla="*/ 63206 h 1090748"/>
                  <a:gd name="connsiteX3" fmla="*/ 63206 w 1090748"/>
                  <a:gd name="connsiteY3" fmla="*/ 1081102 h 1090748"/>
                  <a:gd name="connsiteX4" fmla="*/ 0 w 1090748"/>
                  <a:gd name="connsiteY4" fmla="*/ 1090748 h 1090748"/>
                  <a:gd name="connsiteX5" fmla="*/ 0 w 1090748"/>
                  <a:gd name="connsiteY5" fmla="*/ 570395 h 1090748"/>
                  <a:gd name="connsiteX6" fmla="*/ 36651 w 1090748"/>
                  <a:gd name="connsiteY6" fmla="*/ 560971 h 1090748"/>
                  <a:gd name="connsiteX7" fmla="*/ 560971 w 1090748"/>
                  <a:gd name="connsiteY7" fmla="*/ 36651 h 1090748"/>
                  <a:gd name="connsiteX8" fmla="*/ 570395 w 1090748"/>
                  <a:gd name="connsiteY8" fmla="*/ 0 h 1090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8" h="1090748">
                    <a:moveTo>
                      <a:pt x="570395" y="0"/>
                    </a:moveTo>
                    <a:lnTo>
                      <a:pt x="1090748" y="0"/>
                    </a:lnTo>
                    <a:lnTo>
                      <a:pt x="1081102" y="63206"/>
                    </a:lnTo>
                    <a:cubicBezTo>
                      <a:pt x="976552" y="574131"/>
                      <a:pt x="574131" y="976552"/>
                      <a:pt x="63206" y="1081102"/>
                    </a:cubicBezTo>
                    <a:lnTo>
                      <a:pt x="0" y="1090748"/>
                    </a:lnTo>
                    <a:lnTo>
                      <a:pt x="0" y="570395"/>
                    </a:lnTo>
                    <a:lnTo>
                      <a:pt x="36651" y="560971"/>
                    </a:lnTo>
                    <a:cubicBezTo>
                      <a:pt x="286290" y="483326"/>
                      <a:pt x="483326" y="286290"/>
                      <a:pt x="560971" y="36651"/>
                    </a:cubicBezTo>
                    <a:lnTo>
                      <a:pt x="570395" y="0"/>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grpSp>
        <p:sp>
          <p:nvSpPr>
            <p:cNvPr id="12" name="1"/>
            <p:cNvSpPr txBox="1"/>
            <p:nvPr>
              <p:custDataLst>
                <p:tags r:id="rId14"/>
              </p:custDataLst>
            </p:nvPr>
          </p:nvSpPr>
          <p:spPr>
            <a:xfrm flipH="1">
              <a:off x="9346" y="3231"/>
              <a:ext cx="2755" cy="574"/>
            </a:xfrm>
            <a:prstGeom prst="rect">
              <a:avLst/>
            </a:prstGeom>
            <a:noFill/>
          </p:spPr>
          <p:txBody>
            <a:bodyPr lIns="0" tIns="0" rIns="0" bIns="0"/>
            <a:p>
              <a:pPr algn="l">
                <a:defRPr/>
              </a:pPr>
              <a:r>
                <a:rPr lang="zh-CN" altLang="en-US" sz="1800" b="1">
                  <a:solidFill>
                    <a:srgbClr val="C00000"/>
                  </a:solidFill>
                  <a:latin typeface="微软雅黑" panose="020B0503020204020204" charset="-122"/>
                  <a:ea typeface="微软雅黑" panose="020B0503020204020204" charset="-122"/>
                </a:rPr>
                <a:t>学习自救技能</a:t>
              </a:r>
              <a:endParaRPr lang="zh-CN" altLang="en-US" sz="1800" b="1">
                <a:solidFill>
                  <a:srgbClr val="C00000"/>
                </a:solidFill>
                <a:latin typeface="微软雅黑" panose="020B0503020204020204" charset="-122"/>
                <a:ea typeface="微软雅黑" panose="020B0503020204020204" charset="-122"/>
              </a:endParaRPr>
            </a:p>
          </p:txBody>
        </p:sp>
        <p:sp>
          <p:nvSpPr>
            <p:cNvPr id="13" name="文本框 12"/>
            <p:cNvSpPr txBox="1"/>
            <p:nvPr/>
          </p:nvSpPr>
          <p:spPr>
            <a:xfrm>
              <a:off x="1818" y="5718"/>
              <a:ext cx="2510" cy="580"/>
            </a:xfrm>
            <a:prstGeom prst="rect">
              <a:avLst/>
            </a:prstGeom>
            <a:noFill/>
          </p:spPr>
          <p:txBody>
            <a:bodyPr wrap="square" rtlCol="0">
              <a:spAutoFit/>
            </a:bodyPr>
            <a:p>
              <a:r>
                <a:rPr lang="zh-CN" altLang="en-US" sz="1800" b="1">
                  <a:solidFill>
                    <a:srgbClr val="C00000"/>
                  </a:solidFill>
                  <a:latin typeface="微软雅黑" panose="020B0503020204020204" charset="-122"/>
                  <a:ea typeface="微软雅黑" panose="020B0503020204020204" charset="-122"/>
                </a:rPr>
                <a:t>提高环境意识</a:t>
              </a:r>
              <a:endParaRPr lang="zh-CN" altLang="en-US" sz="1800" b="1">
                <a:solidFill>
                  <a:srgbClr val="C00000"/>
                </a:solidFill>
                <a:latin typeface="微软雅黑" panose="020B0503020204020204" charset="-122"/>
                <a:ea typeface="微软雅黑" panose="020B0503020204020204" charset="-122"/>
              </a:endParaRPr>
            </a:p>
          </p:txBody>
        </p:sp>
        <p:sp>
          <p:nvSpPr>
            <p:cNvPr id="15" name="文本框 14"/>
            <p:cNvSpPr txBox="1"/>
            <p:nvPr/>
          </p:nvSpPr>
          <p:spPr>
            <a:xfrm>
              <a:off x="9157" y="6381"/>
              <a:ext cx="2621" cy="1016"/>
            </a:xfrm>
            <a:prstGeom prst="rect">
              <a:avLst/>
            </a:prstGeom>
            <a:noFill/>
          </p:spPr>
          <p:txBody>
            <a:bodyPr wrap="square" rtlCol="0">
              <a:spAutoFit/>
            </a:bodyPr>
            <a:p>
              <a:r>
                <a:rPr lang="zh-CN" altLang="en-US" sz="1800" b="1">
                  <a:solidFill>
                    <a:srgbClr val="C00000"/>
                  </a:solidFill>
                  <a:latin typeface="微软雅黑" panose="020B0503020204020204" charset="-122"/>
                  <a:ea typeface="微软雅黑" panose="020B0503020204020204" charset="-122"/>
                </a:rPr>
                <a:t>学会使用防溺水安全设备</a:t>
              </a:r>
              <a:endParaRPr lang="zh-CN" altLang="en-US" sz="1800" b="1">
                <a:solidFill>
                  <a:srgbClr val="C00000"/>
                </a:solidFill>
                <a:latin typeface="微软雅黑" panose="020B0503020204020204" charset="-122"/>
                <a:ea typeface="微软雅黑" panose="020B0503020204020204" charset="-122"/>
              </a:endParaRPr>
            </a:p>
          </p:txBody>
        </p:sp>
        <p:sp>
          <p:nvSpPr>
            <p:cNvPr id="21" name="文本框 20"/>
            <p:cNvSpPr txBox="1"/>
            <p:nvPr/>
          </p:nvSpPr>
          <p:spPr>
            <a:xfrm>
              <a:off x="5609" y="3816"/>
              <a:ext cx="423" cy="483"/>
            </a:xfrm>
            <a:prstGeom prst="rect">
              <a:avLst/>
            </a:prstGeom>
            <a:noFill/>
          </p:spPr>
          <p:txBody>
            <a:bodyPr wrap="square" rtlCol="0">
              <a:spAutoFit/>
            </a:bodyPr>
            <a:p>
              <a:r>
                <a:rPr lang="en-US" altLang="zh-CN"/>
                <a:t>1</a:t>
              </a:r>
              <a:endParaRPr lang="en-US" altLang="zh-CN"/>
            </a:p>
          </p:txBody>
        </p:sp>
        <p:sp>
          <p:nvSpPr>
            <p:cNvPr id="22" name="文本框 21"/>
            <p:cNvSpPr txBox="1"/>
            <p:nvPr/>
          </p:nvSpPr>
          <p:spPr>
            <a:xfrm>
              <a:off x="7451" y="3805"/>
              <a:ext cx="538" cy="483"/>
            </a:xfrm>
            <a:prstGeom prst="rect">
              <a:avLst/>
            </a:prstGeom>
            <a:noFill/>
          </p:spPr>
          <p:txBody>
            <a:bodyPr wrap="square" rtlCol="0">
              <a:spAutoFit/>
            </a:bodyPr>
            <a:p>
              <a:r>
                <a:rPr lang="en-US" altLang="zh-CN"/>
                <a:t>2</a:t>
              </a:r>
              <a:endParaRPr lang="en-US" altLang="zh-CN"/>
            </a:p>
          </p:txBody>
        </p:sp>
        <p:sp>
          <p:nvSpPr>
            <p:cNvPr id="27" name="文本框 26"/>
            <p:cNvSpPr txBox="1"/>
            <p:nvPr/>
          </p:nvSpPr>
          <p:spPr>
            <a:xfrm>
              <a:off x="5566" y="5396"/>
              <a:ext cx="470" cy="483"/>
            </a:xfrm>
            <a:prstGeom prst="rect">
              <a:avLst/>
            </a:prstGeom>
            <a:noFill/>
          </p:spPr>
          <p:txBody>
            <a:bodyPr wrap="square" rtlCol="0">
              <a:spAutoFit/>
            </a:bodyPr>
            <a:p>
              <a:r>
                <a:rPr lang="en-US" altLang="zh-CN"/>
                <a:t>3</a:t>
              </a:r>
              <a:endParaRPr lang="en-US" altLang="zh-CN"/>
            </a:p>
          </p:txBody>
        </p:sp>
        <p:sp>
          <p:nvSpPr>
            <p:cNvPr id="28" name="文本框 27"/>
            <p:cNvSpPr txBox="1"/>
            <p:nvPr/>
          </p:nvSpPr>
          <p:spPr>
            <a:xfrm>
              <a:off x="7485" y="5396"/>
              <a:ext cx="412" cy="483"/>
            </a:xfrm>
            <a:prstGeom prst="rect">
              <a:avLst/>
            </a:prstGeom>
            <a:noFill/>
          </p:spPr>
          <p:txBody>
            <a:bodyPr wrap="square" rtlCol="0">
              <a:spAutoFit/>
            </a:bodyPr>
            <a:p>
              <a:r>
                <a:rPr lang="en-US" altLang="zh-CN"/>
                <a:t>4</a:t>
              </a:r>
              <a:endParaRPr lang="en-US" altLang="zh-CN"/>
            </a:p>
          </p:txBody>
        </p:sp>
      </p:grpSp>
      <p:sp>
        <p:nvSpPr>
          <p:cNvPr id="3" name="文本框 2"/>
          <p:cNvSpPr txBox="1"/>
          <p:nvPr/>
        </p:nvSpPr>
        <p:spPr>
          <a:xfrm>
            <a:off x="946150" y="1892935"/>
            <a:ext cx="2113915" cy="953135"/>
          </a:xfrm>
          <a:prstGeom prst="rect">
            <a:avLst/>
          </a:prstGeom>
          <a:noFill/>
        </p:spPr>
        <p:txBody>
          <a:bodyPr wrap="square" rtlCol="0">
            <a:spAutoFit/>
          </a:bodyPr>
          <a:p>
            <a:r>
              <a:rPr lang="zh-CN" altLang="en-US" sz="1400"/>
              <a:t>通过学习游泳，你可以更好地掌握身体的控制和协调，提高在水中的自我保护能力。</a:t>
            </a:r>
            <a:endParaRPr lang="zh-CN" altLang="en-US" sz="1400"/>
          </a:p>
        </p:txBody>
      </p:sp>
      <p:sp>
        <p:nvSpPr>
          <p:cNvPr id="6" name="文本框 5"/>
          <p:cNvSpPr txBox="1"/>
          <p:nvPr/>
        </p:nvSpPr>
        <p:spPr>
          <a:xfrm>
            <a:off x="5655310" y="1813560"/>
            <a:ext cx="2871470" cy="1599565"/>
          </a:xfrm>
          <a:prstGeom prst="rect">
            <a:avLst/>
          </a:prstGeom>
          <a:noFill/>
        </p:spPr>
        <p:txBody>
          <a:bodyPr wrap="square" rtlCol="0">
            <a:spAutoFit/>
          </a:bodyPr>
          <a:p>
            <a:r>
              <a:rPr lang="zh-CN" altLang="en-US" sz="1400"/>
              <a:t>在落水的第一时间，要迅速观察周</a:t>
            </a:r>
            <a:endParaRPr lang="zh-CN" altLang="en-US" sz="1400"/>
          </a:p>
          <a:p>
            <a:r>
              <a:rPr lang="zh-CN" altLang="en-US" sz="1400"/>
              <a:t>围的物体或标志物，寻找可以抓住或攀爬的对象。如果周围没有明显的物体，你可以尝试将双手交叉在胸前，将身体尽量放松，让身体漂浮在水面上。这样，你就可以保持呼吸并等待救援人员的到来。</a:t>
            </a:r>
            <a:endParaRPr lang="zh-CN" altLang="en-US" sz="1400"/>
          </a:p>
        </p:txBody>
      </p:sp>
      <p:sp>
        <p:nvSpPr>
          <p:cNvPr id="8" name="文本框 7"/>
          <p:cNvSpPr txBox="1"/>
          <p:nvPr/>
        </p:nvSpPr>
        <p:spPr>
          <a:xfrm>
            <a:off x="5766435" y="4157345"/>
            <a:ext cx="2908300" cy="306705"/>
          </a:xfrm>
          <a:prstGeom prst="rect">
            <a:avLst/>
          </a:prstGeom>
          <a:noFill/>
        </p:spPr>
        <p:txBody>
          <a:bodyPr wrap="square" rtlCol="0">
            <a:spAutoFit/>
          </a:bodyPr>
          <a:p>
            <a:r>
              <a:rPr lang="zh-CN" altLang="en-US" sz="1400"/>
              <a:t>救生衣、漂浮装置、救生圈</a:t>
            </a:r>
            <a:endParaRPr lang="zh-CN" altLang="en-US" sz="1400"/>
          </a:p>
        </p:txBody>
      </p:sp>
      <p:sp>
        <p:nvSpPr>
          <p:cNvPr id="9" name="文本框 8"/>
          <p:cNvSpPr txBox="1"/>
          <p:nvPr/>
        </p:nvSpPr>
        <p:spPr>
          <a:xfrm>
            <a:off x="984250" y="3597275"/>
            <a:ext cx="2469515" cy="521970"/>
          </a:xfrm>
          <a:prstGeom prst="rect">
            <a:avLst/>
          </a:prstGeom>
          <a:noFill/>
        </p:spPr>
        <p:txBody>
          <a:bodyPr wrap="square" rtlCol="0">
            <a:spAutoFit/>
          </a:bodyPr>
          <a:p>
            <a:r>
              <a:rPr lang="zh-CN" altLang="en-US" sz="1400"/>
              <a:t>1. 避免进入不熟悉的水域</a:t>
            </a:r>
            <a:endParaRPr lang="zh-CN" altLang="en-US" sz="1400"/>
          </a:p>
          <a:p>
            <a:r>
              <a:rPr lang="zh-CN" altLang="en-US" sz="1400"/>
              <a:t>2. 注意天气和水流</a:t>
            </a:r>
            <a:endParaRPr lang="zh-CN" altLang="en-US" sz="140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1553210" y="1309370"/>
            <a:ext cx="6037580" cy="2186940"/>
          </a:xfrm>
          <a:prstGeom prst="rect">
            <a:avLst/>
          </a:prstGeom>
        </p:spPr>
      </p:pic>
      <p:sp>
        <p:nvSpPr>
          <p:cNvPr id="100" name="文本框 99"/>
          <p:cNvSpPr txBox="1"/>
          <p:nvPr/>
        </p:nvSpPr>
        <p:spPr>
          <a:xfrm>
            <a:off x="953770" y="1160145"/>
            <a:ext cx="5080000" cy="368300"/>
          </a:xfrm>
          <a:prstGeom prst="rect">
            <a:avLst/>
          </a:prstGeom>
          <a:noFill/>
          <a:ln w="9525">
            <a:noFill/>
          </a:ln>
        </p:spPr>
        <p:txBody>
          <a:bodyPr>
            <a:spAutoFit/>
          </a:bodyPr>
          <a:p>
            <a:pPr indent="0"/>
            <a:r>
              <a:rPr lang="zh-CN" b="1">
                <a:latin typeface="Arial" panose="020B0604020202020204" pitchFamily="34" charset="0"/>
                <a:ea typeface="黑体" panose="02010609060101010101" charset="-122"/>
              </a:rPr>
              <a:t>（二）溺水急救步骤</a:t>
            </a:r>
            <a:endParaRPr lang="zh-CN" altLang="en-US" b="1">
              <a:latin typeface="Arial" panose="020B0604020202020204" pitchFamily="34" charset="0"/>
              <a:ea typeface="黑体" panose="02010609060101010101" charset="-122"/>
            </a:endParaRPr>
          </a:p>
        </p:txBody>
      </p:sp>
      <p:sp>
        <p:nvSpPr>
          <p:cNvPr id="3" name="文本框 2"/>
          <p:cNvSpPr txBox="1"/>
          <p:nvPr/>
        </p:nvSpPr>
        <p:spPr>
          <a:xfrm>
            <a:off x="3092450" y="604520"/>
            <a:ext cx="4572000" cy="460375"/>
          </a:xfrm>
          <a:prstGeom prst="rect">
            <a:avLst/>
          </a:prstGeom>
          <a:noFill/>
        </p:spPr>
        <p:txBody>
          <a:bodyPr wrap="square" rtlCol="0" anchor="t">
            <a:spAutoFit/>
          </a:bodyPr>
          <a:p>
            <a:r>
              <a:rPr lang="zh-CN" altLang="en-US" sz="2400" dirty="0">
                <a:sym typeface="+mn-ea"/>
              </a:rPr>
              <a:t>三、溺水应急处理</a:t>
            </a:r>
            <a:endParaRPr lang="zh-CN" altLang="en-US" sz="2400" dirty="0">
              <a:sym typeface="+mn-ea"/>
            </a:endParaRPr>
          </a:p>
        </p:txBody>
      </p:sp>
      <p:sp>
        <p:nvSpPr>
          <p:cNvPr id="5" name="文本框 4"/>
          <p:cNvSpPr txBox="1"/>
          <p:nvPr/>
        </p:nvSpPr>
        <p:spPr>
          <a:xfrm>
            <a:off x="953770" y="3496310"/>
            <a:ext cx="7548245" cy="1313180"/>
          </a:xfrm>
          <a:prstGeom prst="rect">
            <a:avLst/>
          </a:prstGeom>
          <a:noFill/>
          <a:ln w="9525">
            <a:noFill/>
          </a:ln>
        </p:spPr>
        <p:txBody>
          <a:bodyPr>
            <a:noAutofit/>
          </a:bodyPr>
          <a:p>
            <a:pPr indent="266700"/>
            <a:r>
              <a:rPr lang="zh-CN" b="0">
                <a:ea typeface="宋体" panose="02010600030101010101" pitchFamily="2" charset="-122"/>
              </a:rPr>
              <a:t>通过提高水域安全意识、掌握游泳和自救技能，以及学习基本的溺水急救知识，学生可以在享受水域活动的乐趣时，最大限度地保证自己和他人的安全。学校和家长应共同努力，提供必要的教育和资源，让学生们具备这些宝贵的生存技能。</a:t>
            </a:r>
            <a:endParaRPr lang="zh-CN" altLang="en-US" b="0">
              <a:ea typeface="宋体" panose="02010600030101010101" pitchFamily="2" charset="-122"/>
            </a:endParaRPr>
          </a:p>
        </p:txBody>
      </p:sp>
    </p:spTree>
  </p:cSld>
  <p:clrMapOvr>
    <a:masterClrMapping/>
  </p:clrMapOvr>
  <p:transition spd="slow">
    <p:cover/>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84" name="文本框 83"/>
          <p:cNvSpPr txBox="1"/>
          <p:nvPr>
            <p:custDataLst>
              <p:tags r:id="rId2"/>
            </p:custDataLst>
          </p:nvPr>
        </p:nvSpPr>
        <p:spPr>
          <a:xfrm>
            <a:off x="3763805" y="3613282"/>
            <a:ext cx="506254" cy="238602"/>
          </a:xfrm>
          <a:prstGeom prst="rect">
            <a:avLst/>
          </a:prstGeom>
          <a:noFill/>
        </p:spPr>
        <p:txBody>
          <a:bodyPr wrap="square" bIns="0" rtlCol="0">
            <a:normAutofit/>
          </a:bodyPr>
          <a:lstStyle/>
          <a:p>
            <a:r>
              <a:rPr lang="en-US" altLang="zh-CN" sz="1200" spc="300" dirty="0">
                <a:solidFill>
                  <a:srgbClr val="FFFFFF"/>
                </a:solidFill>
                <a:uFillTx/>
                <a:latin typeface="思源黑体 CN Regular" panose="020B0500000000000000" charset="-122"/>
                <a:ea typeface="思源黑体 CN Regular" panose="020B0500000000000000" charset="-122"/>
              </a:rPr>
              <a:t>04</a:t>
            </a:r>
            <a:endParaRPr lang="en-US" altLang="zh-CN" sz="1200" spc="300" dirty="0">
              <a:solidFill>
                <a:srgbClr val="FFFFFF"/>
              </a:solidFill>
              <a:uFillTx/>
              <a:latin typeface="思源黑体 CN Regular" panose="020B0500000000000000" charset="-122"/>
              <a:ea typeface="思源黑体 CN Regular" panose="020B0500000000000000" charset="-122"/>
            </a:endParaRPr>
          </a:p>
        </p:txBody>
      </p:sp>
      <p:sp>
        <p:nvSpPr>
          <p:cNvPr id="76" name="文本框 75"/>
          <p:cNvSpPr txBox="1"/>
          <p:nvPr>
            <p:custDataLst>
              <p:tags r:id="rId3"/>
            </p:custDataLst>
          </p:nvPr>
        </p:nvSpPr>
        <p:spPr>
          <a:xfrm>
            <a:off x="6487954" y="1878843"/>
            <a:ext cx="1958816" cy="338554"/>
          </a:xfrm>
          <a:prstGeom prst="rect">
            <a:avLst/>
          </a:prstGeom>
          <a:noFill/>
        </p:spPr>
        <p:txBody>
          <a:bodyPr wrap="square" bIns="0" rtlCol="0"/>
          <a:lstStyle/>
          <a:p>
            <a:pPr algn="l"/>
            <a:endParaRPr lang="zh-CN" altLang="en-US" sz="1350" spc="300" dirty="0">
              <a:solidFill>
                <a:srgbClr val="F7B802"/>
              </a:solidFill>
              <a:uFillTx/>
              <a:latin typeface="思源黑体 CN Bold" panose="020B0800000000000000" charset="-122"/>
              <a:ea typeface="思源黑体 CN Bold" panose="020B0800000000000000" charset="-122"/>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4458" y="3403567"/>
            <a:ext cx="1445808" cy="1444090"/>
          </a:xfrm>
          <a:prstGeom prst="rect">
            <a:avLst/>
          </a:prstGeom>
        </p:spPr>
      </p:pic>
      <p:grpSp>
        <p:nvGrpSpPr>
          <p:cNvPr id="10" name="花开花落" descr="7b0a202020202274657874626f78223a20227b5c2269645c223a32303334313237322c5c227469645c223a5c225c227d220a7d0a"/>
          <p:cNvGrpSpPr/>
          <p:nvPr/>
        </p:nvGrpSpPr>
        <p:grpSpPr>
          <a:xfrm>
            <a:off x="736600" y="712470"/>
            <a:ext cx="6008477" cy="3262786"/>
            <a:chOff x="5537" y="3405"/>
            <a:chExt cx="8097" cy="4125"/>
          </a:xfrm>
        </p:grpSpPr>
        <p:pic>
          <p:nvPicPr>
            <p:cNvPr id="7" name="图片 6" descr="画板 2 副本 10"/>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37" y="3405"/>
              <a:ext cx="8097" cy="4125"/>
            </a:xfrm>
            <a:prstGeom prst="rect">
              <a:avLst/>
            </a:prstGeom>
          </p:spPr>
        </p:pic>
        <p:sp>
          <p:nvSpPr>
            <p:cNvPr id="8" name="文本框 1"/>
            <p:cNvSpPr txBox="1"/>
            <p:nvPr/>
          </p:nvSpPr>
          <p:spPr>
            <a:xfrm>
              <a:off x="6740" y="4042"/>
              <a:ext cx="5832" cy="2766"/>
            </a:xfrm>
            <a:prstGeom prst="rect">
              <a:avLst/>
            </a:prstGeom>
            <a:noFill/>
            <a:ln w="6350">
              <a:noFill/>
            </a:ln>
            <a:extLst>
              <a:ext uri="{909E8E84-426E-40DD-AFC4-6F175D3DCCD1}">
                <a14:hiddenFill xmlns:a14="http://schemas.microsoft.com/office/drawing/2010/main">
                  <a:solidFill>
                    <a:schemeClr val="lt1"/>
                  </a:solidFill>
                </a14:hiddenFill>
              </a:ext>
            </a:ex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rmAutofit fontScale="25000"/>
            </a:bodyP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50000"/>
                </a:lnSpc>
              </a:pPr>
              <a:r>
                <a:rPr lang="en-US" altLang="zh-CN" sz="6400" b="1" kern="100">
                  <a:solidFill>
                    <a:srgbClr val="B0D0CA"/>
                  </a:solidFill>
                  <a:latin typeface="汉仪晴空体简" panose="00020600040101010101" charset="-122"/>
                  <a:ea typeface="汉仪晴空体简" panose="00020600040101010101" charset="-122"/>
                  <a:cs typeface="汉仪晴空体简" panose="00020600040101010101" charset="-122"/>
                  <a:sym typeface="Times New Roman" panose="02020603050405020304"/>
                </a:rPr>
                <a:t>小贴士：</a:t>
              </a:r>
              <a:endParaRPr lang="en-US" altLang="zh-CN" sz="3600" b="1" kern="100">
                <a:solidFill>
                  <a:srgbClr val="B0D0CA"/>
                </a:solidFill>
                <a:latin typeface="汉仪晴空体简" panose="00020600040101010101" charset="-122"/>
                <a:ea typeface="汉仪晴空体简" panose="00020600040101010101" charset="-122"/>
                <a:cs typeface="汉仪晴空体简" panose="00020600040101010101" charset="-122"/>
                <a:sym typeface="Times New Roman" panose="02020603050405020304"/>
              </a:endParaRPr>
            </a:p>
            <a:p>
              <a:pPr algn="l">
                <a:lnSpc>
                  <a:spcPct val="150000"/>
                </a:lnSpc>
              </a:pPr>
              <a:r>
                <a:rPr lang="en-US" altLang="zh-CN" sz="4665" b="1" kern="100">
                  <a:latin typeface="Calibri" panose="020F0502020204030204"/>
                  <a:ea typeface="宋体" panose="02010600030101010101" pitchFamily="2" charset="-122"/>
                  <a:cs typeface="Times New Roman" panose="02020603050405020304"/>
                  <a:sym typeface="Times New Roman" panose="02020603050405020304"/>
                </a:rPr>
                <a:t>在使用防溺水安全设备时，需要注意以下几点：</a:t>
              </a:r>
              <a:endParaRPr lang="en-US" altLang="zh-CN" sz="4665" b="1" kern="100">
                <a:latin typeface="Calibri" panose="020F0502020204030204"/>
                <a:ea typeface="宋体" panose="02010600030101010101" pitchFamily="2" charset="-122"/>
                <a:cs typeface="Times New Roman" panose="02020603050405020304"/>
                <a:sym typeface="Times New Roman" panose="02020603050405020304"/>
              </a:endParaRPr>
            </a:p>
            <a:p>
              <a:pPr algn="l">
                <a:lnSpc>
                  <a:spcPct val="150000"/>
                </a:lnSpc>
              </a:pPr>
              <a:r>
                <a:rPr lang="en-US" altLang="zh-CN" sz="4665" b="1" kern="100">
                  <a:latin typeface="Calibri" panose="020F0502020204030204"/>
                  <a:ea typeface="宋体" panose="02010600030101010101" pitchFamily="2" charset="-122"/>
                  <a:cs typeface="Times New Roman" panose="02020603050405020304"/>
                  <a:sym typeface="Times New Roman" panose="02020603050405020304"/>
                </a:rPr>
                <a:t>1.使用前检查设备是否完好无损，如有损坏应及时更换。2.在使用设备时需要遵循正确的操作步骤，以确保安全和效果。3.不要独自使用防溺水安全设备，最好有其他人陪同使用。4.如果不会使用或发现设备存在问题，应及时向他人求助或寻求救援。</a:t>
              </a:r>
              <a:endParaRPr lang="en-US" altLang="zh-CN" sz="4665" b="1" kern="100">
                <a:latin typeface="Calibri" panose="020F0502020204030204"/>
                <a:ea typeface="宋体" panose="02010600030101010101" pitchFamily="2" charset="-122"/>
                <a:cs typeface="Times New Roman" panose="02020603050405020304"/>
                <a:sym typeface="Times New Roman" panose="02020603050405020304"/>
              </a:endParaRPr>
            </a:p>
          </p:txBody>
        </p:sp>
      </p:grpSp>
    </p:spTree>
  </p:cSld>
  <p:clrMapOvr>
    <a:masterClrMapping/>
  </p:clrMapOvr>
  <p:transition spd="slow">
    <p:cover/>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84" name="文本框 83"/>
          <p:cNvSpPr txBox="1"/>
          <p:nvPr>
            <p:custDataLst>
              <p:tags r:id="rId2"/>
            </p:custDataLst>
          </p:nvPr>
        </p:nvSpPr>
        <p:spPr>
          <a:xfrm>
            <a:off x="3763805" y="3613282"/>
            <a:ext cx="506254" cy="238602"/>
          </a:xfrm>
          <a:prstGeom prst="rect">
            <a:avLst/>
          </a:prstGeom>
          <a:noFill/>
        </p:spPr>
        <p:txBody>
          <a:bodyPr wrap="square" bIns="0" rtlCol="0">
            <a:normAutofit/>
          </a:bodyPr>
          <a:lstStyle/>
          <a:p>
            <a:r>
              <a:rPr lang="en-US" altLang="zh-CN" sz="1200" spc="300" dirty="0">
                <a:solidFill>
                  <a:srgbClr val="FFFFFF"/>
                </a:solidFill>
                <a:uFillTx/>
                <a:latin typeface="思源黑体 CN Regular" panose="020B0500000000000000" charset="-122"/>
                <a:ea typeface="思源黑体 CN Regular" panose="020B0500000000000000" charset="-122"/>
              </a:rPr>
              <a:t>04</a:t>
            </a:r>
            <a:endParaRPr lang="en-US" altLang="zh-CN" sz="1200" spc="300" dirty="0">
              <a:solidFill>
                <a:srgbClr val="FFFFFF"/>
              </a:solidFill>
              <a:uFillTx/>
              <a:latin typeface="思源黑体 CN Regular" panose="020B0500000000000000" charset="-122"/>
              <a:ea typeface="思源黑体 CN Regular" panose="020B0500000000000000" charset="-122"/>
            </a:endParaRPr>
          </a:p>
        </p:txBody>
      </p:sp>
      <p:sp>
        <p:nvSpPr>
          <p:cNvPr id="76" name="文本框 75"/>
          <p:cNvSpPr txBox="1"/>
          <p:nvPr>
            <p:custDataLst>
              <p:tags r:id="rId3"/>
            </p:custDataLst>
          </p:nvPr>
        </p:nvSpPr>
        <p:spPr>
          <a:xfrm>
            <a:off x="6487954" y="1878843"/>
            <a:ext cx="1958816" cy="338554"/>
          </a:xfrm>
          <a:prstGeom prst="rect">
            <a:avLst/>
          </a:prstGeom>
          <a:noFill/>
        </p:spPr>
        <p:txBody>
          <a:bodyPr wrap="square" bIns="0" rtlCol="0"/>
          <a:lstStyle/>
          <a:p>
            <a:pPr algn="l"/>
            <a:endParaRPr lang="zh-CN" altLang="en-US" sz="1350" spc="300" dirty="0">
              <a:solidFill>
                <a:srgbClr val="F7B802"/>
              </a:solidFill>
              <a:uFillTx/>
              <a:latin typeface="思源黑体 CN Bold" panose="020B0800000000000000" charset="-122"/>
              <a:ea typeface="思源黑体 CN Bold" panose="020B0800000000000000" charset="-122"/>
            </a:endParaRPr>
          </a:p>
        </p:txBody>
      </p:sp>
      <p:sp>
        <p:nvSpPr>
          <p:cNvPr id="4" name="文本框 3"/>
          <p:cNvSpPr txBox="1"/>
          <p:nvPr/>
        </p:nvSpPr>
        <p:spPr>
          <a:xfrm>
            <a:off x="1607185" y="817880"/>
            <a:ext cx="5942965" cy="2430145"/>
          </a:xfrm>
          <a:prstGeom prst="rect">
            <a:avLst/>
          </a:prstGeom>
          <a:noFill/>
        </p:spPr>
        <p:txBody>
          <a:bodyPr wrap="square" rtlCol="0">
            <a:spAutoFit/>
          </a:bodyPr>
          <a:lstStyle/>
          <a:p>
            <a:pPr algn="ctr"/>
            <a:r>
              <a:rPr lang="zh-CN" altLang="en-US" dirty="0"/>
              <a:t>    </a:t>
            </a:r>
            <a:r>
              <a:rPr lang="zh-CN" altLang="en-US" sz="2000" dirty="0"/>
              <a:t>交流与讨论：</a:t>
            </a:r>
            <a:endParaRPr lang="en-US" altLang="zh-CN" sz="2000" dirty="0"/>
          </a:p>
          <a:p>
            <a:pPr algn="ctr"/>
            <a:endParaRPr lang="en-US" altLang="zh-CN" dirty="0"/>
          </a:p>
          <a:p>
            <a:pPr indent="304800" algn="l">
              <a:lnSpc>
                <a:spcPct val="150000"/>
              </a:lnSpc>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在外出游玩时，是否有看到景区配备救生设备，没有的话应该配备哪些设备？</a:t>
            </a:r>
            <a:endPar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endParaRPr>
          </a:p>
          <a:p>
            <a:pPr indent="304800" algn="l">
              <a:lnSpc>
                <a:spcPct val="150000"/>
              </a:lnSpc>
            </a:pPr>
            <a:endPar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just">
              <a:lnSpc>
                <a:spcPct val="150000"/>
              </a:lnSpc>
            </a:pPr>
            <a:r>
              <a:rPr lang="en-US" altLang="zh-CN" sz="1600" kern="100" dirty="0">
                <a:solidFill>
                  <a:srgbClr val="000000"/>
                </a:solidFill>
                <a:effectLst/>
                <a:highlight>
                  <a:srgbClr val="FFFFFF"/>
                </a:highlight>
                <a:latin typeface="宋体" panose="02010600030101010101" pitchFamily="2" charset="-122"/>
                <a:ea typeface="宋体" panose="02010600030101010101" pitchFamily="2" charset="-122"/>
                <a:cs typeface="Times New Roman" panose="02020603050405020304" pitchFamily="18" charset="0"/>
              </a:rPr>
              <a:t>2.</a:t>
            </a:r>
            <a:r>
              <a:rPr lang="zh-CN" altLang="zh-CN" sz="1600" kern="100" dirty="0">
                <a:solidFill>
                  <a:srgbClr val="000000"/>
                </a:solidFill>
                <a:effectLst/>
                <a:highlight>
                  <a:srgbClr val="FFFFFF"/>
                </a:highlight>
                <a:latin typeface="宋体" panose="02010600030101010101" pitchFamily="2" charset="-122"/>
                <a:ea typeface="宋体" panose="02010600030101010101" pitchFamily="2" charset="-122"/>
                <a:cs typeface="Times New Roman" panose="02020603050405020304" pitchFamily="18" charset="0"/>
              </a:rPr>
              <a:t>当你和朋友擅自去户外游泳，朋友遇到危险，你如何处理？</a:t>
            </a:r>
            <a:endParaRPr lang="zh-CN" altLang="zh-CN" sz="1600" dirty="0">
              <a:effectLst/>
              <a:highlight>
                <a:srgbClr val="FFFFFF"/>
              </a:highlight>
              <a:latin typeface="宋体" panose="02010600030101010101" pitchFamily="2" charset="-122"/>
              <a:ea typeface="宋体" panose="02010600030101010101" pitchFamily="2" charset="-122"/>
            </a:endParaRPr>
          </a:p>
          <a:p>
            <a:endParaRPr lang="zh-CN" altLang="en-US" dirty="0"/>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4458" y="3403567"/>
            <a:ext cx="1445808" cy="1444090"/>
          </a:xfrm>
          <a:prstGeom prst="rect">
            <a:avLst/>
          </a:prstGeom>
        </p:spPr>
      </p:pic>
    </p:spTree>
  </p:cSld>
  <p:clrMapOvr>
    <a:masterClrMapping/>
  </p:clrMapOvr>
  <p:transition spd="slow">
    <p:cover/>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3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0" name="组合 9"/>
          <p:cNvGrpSpPr/>
          <p:nvPr/>
        </p:nvGrpSpPr>
        <p:grpSpPr>
          <a:xfrm>
            <a:off x="2222615" y="1832544"/>
            <a:ext cx="4294505" cy="1479312"/>
            <a:chOff x="3046614" y="2528454"/>
            <a:chExt cx="5726006"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2" name="文本框 1"/>
            <p:cNvSpPr txBox="1"/>
            <p:nvPr/>
          </p:nvSpPr>
          <p:spPr>
            <a:xfrm>
              <a:off x="3046614" y="2920461"/>
              <a:ext cx="5726006" cy="7374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0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第三节 </a:t>
              </a:r>
              <a:r>
                <a:rPr lang="zh-CN" altLang="en-US" sz="3000" dirty="0">
                  <a:solidFill>
                    <a:prstClr val="black"/>
                  </a:solidFill>
                  <a:latin typeface="汉仪汉黑W" panose="00020600040101010101" charset="-122"/>
                  <a:ea typeface="汉仪汉黑W" panose="00020600040101010101" charset="-122"/>
                  <a:cs typeface="汉仪汉黑W" panose="00020600040101010101" charset="-122"/>
                </a:rPr>
                <a:t>住宿管理</a:t>
              </a:r>
              <a:r>
                <a:rPr kumimoji="0" lang="zh-CN" altLang="en-US" sz="30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篇</a:t>
              </a:r>
              <a:endParaRPr kumimoji="0" lang="zh-CN" altLang="en-US" sz="30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684621" y="695686"/>
            <a:ext cx="2929891" cy="677108"/>
            <a:chOff x="4127722" y="758797"/>
            <a:chExt cx="3906520" cy="902811"/>
          </a:xfrm>
        </p:grpSpPr>
        <p:sp>
          <p:nvSpPr>
            <p:cNvPr id="6" name="文本框 5"/>
            <p:cNvSpPr txBox="1"/>
            <p:nvPr/>
          </p:nvSpPr>
          <p:spPr>
            <a:xfrm>
              <a:off x="4127722" y="758797"/>
              <a:ext cx="3906520" cy="902811"/>
            </a:xfrm>
            <a:prstGeom prst="rect">
              <a:avLst/>
            </a:prstGeom>
            <a:noFill/>
          </p:spPr>
          <p:txBody>
            <a:bodyPr wrap="square" rtlCol="0">
              <a:spAutoFit/>
            </a:bodyPr>
            <a:lstStyle/>
            <a:p>
              <a:pPr algn="ctr">
                <a:defRPr/>
              </a:pPr>
              <a:r>
                <a:rPr lang="zh-CN" altLang="zh-CN" sz="2000" b="1" kern="100" dirty="0">
                  <a:effectLst/>
                  <a:latin typeface="宋体" panose="02010600030101010101" pitchFamily="2" charset="-122"/>
                  <a:ea typeface="宋体" panose="02010600030101010101" pitchFamily="2" charset="-122"/>
                  <a:cs typeface="Times New Roman" panose="02020603050405020304" pitchFamily="18" charset="0"/>
                </a:rPr>
                <a:t>一、宿舍安全规定</a:t>
              </a:r>
              <a:endParaRPr lang="zh-CN" altLang="zh-CN" sz="20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59" name="文本框 58"/>
          <p:cNvSpPr txBox="1"/>
          <p:nvPr>
            <p:custDataLst>
              <p:tags r:id="rId2"/>
            </p:custDataLst>
          </p:nvPr>
        </p:nvSpPr>
        <p:spPr>
          <a:xfrm flipH="1">
            <a:off x="4800601" y="1579060"/>
            <a:ext cx="2265996" cy="307658"/>
          </a:xfrm>
          <a:prstGeom prst="rect">
            <a:avLst/>
          </a:prstGeom>
          <a:noFill/>
        </p:spPr>
        <p:txBody>
          <a:bodyPr wrap="square" bIns="0" rtlCol="0" anchor="ctr" anchorCtr="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300" normalizeH="0" baseline="0" noProof="0" dirty="0">
                <a:ln>
                  <a:noFill/>
                </a:ln>
                <a:solidFill>
                  <a:srgbClr val="548235"/>
                </a:solidFill>
                <a:effectLst/>
                <a:uLnTx/>
                <a:uFillTx/>
                <a:latin typeface="思源黑体 CN Bold" panose="020B0800000000000000" charset="-122"/>
                <a:ea typeface="思源黑体 CN Bold" panose="020B0800000000000000" charset="-122"/>
                <a:cs typeface="+mn-cs"/>
                <a:sym typeface="微软雅黑" panose="020B0503020204020204" charset="-122"/>
              </a:rPr>
              <a:t>按时归寝</a:t>
            </a:r>
            <a:endParaRPr kumimoji="0" lang="zh-CN" altLang="en-US" sz="1350" b="0" i="0" u="none" strike="noStrike" kern="1200" cap="none" spc="300" normalizeH="0" baseline="0" noProof="0" dirty="0">
              <a:ln>
                <a:noFill/>
              </a:ln>
              <a:solidFill>
                <a:srgbClr val="548235"/>
              </a:solidFill>
              <a:effectLst/>
              <a:uLnTx/>
              <a:uFillTx/>
              <a:latin typeface="思源黑体 CN Bold" panose="020B0800000000000000" charset="-122"/>
              <a:ea typeface="思源黑体 CN Bold" panose="020B0800000000000000" charset="-122"/>
              <a:cs typeface="+mn-cs"/>
              <a:sym typeface="微软雅黑" panose="020B0503020204020204" charset="-122"/>
            </a:endParaRPr>
          </a:p>
        </p:txBody>
      </p:sp>
      <p:sp>
        <p:nvSpPr>
          <p:cNvPr id="62" name="文本框 61"/>
          <p:cNvSpPr txBox="1"/>
          <p:nvPr>
            <p:custDataLst>
              <p:tags r:id="rId3"/>
            </p:custDataLst>
          </p:nvPr>
        </p:nvSpPr>
        <p:spPr>
          <a:xfrm flipH="1">
            <a:off x="5267164" y="3695525"/>
            <a:ext cx="1952783" cy="527834"/>
          </a:xfrm>
          <a:prstGeom prst="rect">
            <a:avLst/>
          </a:prstGeom>
          <a:noFill/>
        </p:spPr>
        <p:txBody>
          <a:bodyPr wrap="square" bIns="0" rtlCol="0" anchor="ctr" anchorCtr="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300" normalizeH="0" baseline="0" noProof="0" dirty="0">
                <a:ln>
                  <a:noFill/>
                </a:ln>
                <a:solidFill>
                  <a:srgbClr val="58AFF7"/>
                </a:solidFill>
                <a:effectLst/>
                <a:uLnTx/>
                <a:uFillTx/>
                <a:latin typeface="思源黑体 CN Bold" panose="020B0800000000000000" charset="-122"/>
                <a:ea typeface="思源黑体 CN Bold" panose="020B0800000000000000" charset="-122"/>
                <a:cs typeface="+mn-cs"/>
                <a:sym typeface="微软雅黑" panose="020B0503020204020204" charset="-122"/>
              </a:rPr>
              <a:t>节约水电</a:t>
            </a:r>
            <a:endParaRPr kumimoji="0" lang="en-US" altLang="zh-CN" sz="1350" b="0" i="0" u="none" strike="noStrike" kern="1200" cap="none" spc="300" normalizeH="0" baseline="0" noProof="0" dirty="0">
              <a:ln>
                <a:noFill/>
              </a:ln>
              <a:solidFill>
                <a:srgbClr val="DDEAF5">
                  <a:lumMod val="50000"/>
                </a:srgbClr>
              </a:solidFill>
              <a:effectLst/>
              <a:uLnTx/>
              <a:uFillTx/>
              <a:latin typeface="思源黑体 CN Bold" panose="020B0800000000000000" charset="-122"/>
              <a:ea typeface="思源黑体 CN Bold" panose="020B0800000000000000" charset="-122"/>
              <a:cs typeface="+mn-cs"/>
              <a:sym typeface="微软雅黑" panose="020B0503020204020204" charset="-122"/>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300" normalizeH="0" baseline="0" noProof="0" dirty="0">
              <a:ln>
                <a:noFill/>
              </a:ln>
              <a:solidFill>
                <a:srgbClr val="DDEAF5">
                  <a:lumMod val="50000"/>
                </a:srgbClr>
              </a:solidFill>
              <a:effectLst/>
              <a:uLnTx/>
              <a:uFillTx/>
              <a:latin typeface="思源黑体 CN Bold" panose="020B0800000000000000" charset="-122"/>
              <a:ea typeface="思源黑体 CN Bold" panose="020B0800000000000000" charset="-122"/>
              <a:cs typeface="+mn-cs"/>
              <a:sym typeface="微软雅黑" panose="020B0503020204020204" charset="-122"/>
            </a:endParaRP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9815" y="454347"/>
            <a:ext cx="2332804" cy="1531272"/>
          </a:xfrm>
          <a:prstGeom prst="rect">
            <a:avLst/>
          </a:prstGeom>
        </p:spPr>
      </p:pic>
      <p:grpSp>
        <p:nvGrpSpPr>
          <p:cNvPr id="19" name="组合 18"/>
          <p:cNvGrpSpPr/>
          <p:nvPr>
            <p:custDataLst>
              <p:tags r:id="rId5"/>
            </p:custDataLst>
          </p:nvPr>
        </p:nvGrpSpPr>
        <p:grpSpPr>
          <a:xfrm>
            <a:off x="955675" y="1575113"/>
            <a:ext cx="5641975" cy="3327722"/>
            <a:chOff x="2728" y="2176"/>
            <a:chExt cx="8885" cy="5241"/>
          </a:xfrm>
        </p:grpSpPr>
        <p:sp>
          <p:nvSpPr>
            <p:cNvPr id="3" name="文本框 2"/>
            <p:cNvSpPr txBox="1"/>
            <p:nvPr>
              <p:custDataLst>
                <p:tags r:id="rId6"/>
              </p:custDataLst>
            </p:nvPr>
          </p:nvSpPr>
          <p:spPr>
            <a:xfrm flipH="1">
              <a:off x="3391" y="2176"/>
              <a:ext cx="2957" cy="596"/>
            </a:xfrm>
            <a:prstGeom prst="rect">
              <a:avLst/>
            </a:prstGeom>
            <a:noFill/>
          </p:spPr>
          <p:txBody>
            <a:bodyPr wrap="square" bIns="0" rtlCol="0" anchor="ctr" anchorCtr="0"/>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350" spc="300" dirty="0">
                  <a:solidFill>
                    <a:srgbClr val="58BBDB">
                      <a:lumMod val="75000"/>
                    </a:srgbClr>
                  </a:solidFill>
                  <a:latin typeface="思源黑体 CN Bold" panose="020B0800000000000000" charset="-122"/>
                  <a:ea typeface="思源黑体 CN Bold" panose="020B0800000000000000" charset="-122"/>
                  <a:sym typeface="微软雅黑" panose="020B0503020204020204" charset="-122"/>
                </a:rPr>
                <a:t>按时作息</a:t>
              </a:r>
              <a:endParaRPr kumimoji="0" lang="zh-CN" altLang="en-US" sz="1350" b="0" i="0" u="none" strike="noStrike" kern="1200" cap="none" spc="300" normalizeH="0" baseline="0" noProof="0" dirty="0">
                <a:ln>
                  <a:noFill/>
                </a:ln>
                <a:solidFill>
                  <a:srgbClr val="58BBDB">
                    <a:lumMod val="75000"/>
                  </a:srgbClr>
                </a:solidFill>
                <a:effectLst/>
                <a:uLnTx/>
                <a:uFillTx/>
                <a:latin typeface="思源黑体 CN Bold" panose="020B0800000000000000" charset="-122"/>
                <a:ea typeface="思源黑体 CN Bold" panose="020B0800000000000000" charset="-122"/>
                <a:cs typeface="+mn-cs"/>
                <a:sym typeface="微软雅黑" panose="020B0503020204020204" charset="-122"/>
              </a:endParaRPr>
            </a:p>
          </p:txBody>
        </p:sp>
        <p:sp>
          <p:nvSpPr>
            <p:cNvPr id="12" name="文本框 11"/>
            <p:cNvSpPr txBox="1"/>
            <p:nvPr>
              <p:custDataLst>
                <p:tags r:id="rId7"/>
              </p:custDataLst>
            </p:nvPr>
          </p:nvSpPr>
          <p:spPr>
            <a:xfrm flipH="1">
              <a:off x="2728" y="3471"/>
              <a:ext cx="1854" cy="991"/>
            </a:xfrm>
            <a:prstGeom prst="rect">
              <a:avLst/>
            </a:prstGeom>
            <a:noFill/>
          </p:spPr>
          <p:txBody>
            <a:bodyPr wrap="square" bIns="0" rtlCol="0" anchor="ctr" anchorCtr="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300" normalizeH="0" baseline="0" noProof="0" dirty="0">
                  <a:ln>
                    <a:noFill/>
                  </a:ln>
                  <a:solidFill>
                    <a:srgbClr val="F19ED2">
                      <a:lumMod val="75000"/>
                    </a:srgbClr>
                  </a:solidFill>
                  <a:effectLst/>
                  <a:uLnTx/>
                  <a:uFillTx/>
                  <a:latin typeface="思源黑体 CN Bold" panose="020B0800000000000000" charset="-122"/>
                  <a:ea typeface="思源黑体 CN Bold" panose="020B0800000000000000" charset="-122"/>
                  <a:cs typeface="+mn-cs"/>
                  <a:sym typeface="微软雅黑" panose="020B0503020204020204" charset="-122"/>
                </a:rPr>
                <a:t>保持整洁</a:t>
              </a:r>
              <a:endParaRPr kumimoji="0" lang="zh-CN" altLang="en-US" sz="1350" b="0" i="0" u="none" strike="noStrike" kern="1200" cap="none" spc="300" normalizeH="0" baseline="0" noProof="0" dirty="0">
                <a:ln>
                  <a:noFill/>
                </a:ln>
                <a:solidFill>
                  <a:srgbClr val="F19ED2">
                    <a:lumMod val="75000"/>
                  </a:srgbClr>
                </a:solidFill>
                <a:effectLst/>
                <a:uLnTx/>
                <a:uFillTx/>
                <a:latin typeface="思源黑体 CN Bold" panose="020B0800000000000000" charset="-122"/>
                <a:ea typeface="思源黑体 CN Bold" panose="020B0800000000000000" charset="-122"/>
                <a:cs typeface="+mn-cs"/>
                <a:sym typeface="微软雅黑" panose="020B0503020204020204" charset="-122"/>
              </a:endParaRPr>
            </a:p>
          </p:txBody>
        </p:sp>
        <p:sp>
          <p:nvSpPr>
            <p:cNvPr id="31" name="文本框 30"/>
            <p:cNvSpPr txBox="1"/>
            <p:nvPr>
              <p:custDataLst>
                <p:tags r:id="rId8"/>
              </p:custDataLst>
            </p:nvPr>
          </p:nvSpPr>
          <p:spPr>
            <a:xfrm flipH="1">
              <a:off x="3050" y="5464"/>
              <a:ext cx="1925" cy="777"/>
            </a:xfrm>
            <a:prstGeom prst="rect">
              <a:avLst/>
            </a:prstGeom>
            <a:noFill/>
          </p:spPr>
          <p:txBody>
            <a:bodyPr wrap="square" bIns="0" rtlCol="0" anchor="ctr" anchorCtr="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300" normalizeH="0" baseline="0" noProof="0" dirty="0">
                  <a:ln>
                    <a:noFill/>
                  </a:ln>
                  <a:solidFill>
                    <a:srgbClr val="FAF4A0">
                      <a:lumMod val="50000"/>
                    </a:srgbClr>
                  </a:solidFill>
                  <a:effectLst/>
                  <a:uLnTx/>
                  <a:uFillTx/>
                  <a:latin typeface="思源黑体 CN Bold" panose="020B0800000000000000" charset="-122"/>
                  <a:ea typeface="思源黑体 CN Bold" panose="020B0800000000000000" charset="-122"/>
                  <a:cs typeface="+mn-cs"/>
                  <a:sym typeface="微软雅黑" panose="020B0503020204020204" charset="-122"/>
                </a:rPr>
                <a:t>尊重他人</a:t>
              </a:r>
              <a:endParaRPr kumimoji="0" lang="en-US" altLang="zh-CN" sz="1350" b="0" i="0" u="none" strike="noStrike" kern="1200" cap="none" spc="300" normalizeH="0" baseline="0" noProof="0" dirty="0">
                <a:ln>
                  <a:noFill/>
                </a:ln>
                <a:solidFill>
                  <a:srgbClr val="FAF4A0">
                    <a:lumMod val="50000"/>
                  </a:srgbClr>
                </a:solidFill>
                <a:effectLst/>
                <a:uLnTx/>
                <a:uFillTx/>
                <a:latin typeface="思源黑体 CN Bold" panose="020B0800000000000000" charset="-122"/>
                <a:ea typeface="思源黑体 CN Bold" panose="020B0800000000000000" charset="-122"/>
                <a:cs typeface="+mn-cs"/>
                <a:sym typeface="微软雅黑" panose="020B0503020204020204" charset="-122"/>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300" normalizeH="0" baseline="0" noProof="0" dirty="0">
                <a:ln>
                  <a:noFill/>
                </a:ln>
                <a:solidFill>
                  <a:srgbClr val="FAF4A0">
                    <a:lumMod val="50000"/>
                  </a:srgbClr>
                </a:solidFill>
                <a:effectLst/>
                <a:uLnTx/>
                <a:uFillTx/>
                <a:latin typeface="思源黑体 CN Bold" panose="020B0800000000000000" charset="-122"/>
                <a:ea typeface="思源黑体 CN Bold" panose="020B0800000000000000" charset="-122"/>
                <a:cs typeface="+mn-cs"/>
                <a:sym typeface="微软雅黑" panose="020B0503020204020204" charset="-122"/>
              </a:endParaRPr>
            </a:p>
          </p:txBody>
        </p:sp>
        <p:sp>
          <p:nvSpPr>
            <p:cNvPr id="30" name="同心圆 29"/>
            <p:cNvSpPr/>
            <p:nvPr>
              <p:custDataLst>
                <p:tags r:id="rId9"/>
              </p:custDataLst>
            </p:nvPr>
          </p:nvSpPr>
          <p:spPr>
            <a:xfrm flipH="1">
              <a:off x="4832" y="2227"/>
              <a:ext cx="4601" cy="4601"/>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000000"/>
                </a:solidFill>
                <a:effectLst/>
                <a:uLnTx/>
                <a:uFillTx/>
                <a:latin typeface="汉仪中宋简" panose="02010600000101010101" charset="-128"/>
                <a:ea typeface="汉仪中宋简" panose="02010600000101010101" charset="-128"/>
                <a:cs typeface="思源黑体 CN Regular" panose="020B0500000000000000" charset="-122"/>
              </a:endParaRPr>
            </a:p>
          </p:txBody>
        </p:sp>
        <p:sp>
          <p:nvSpPr>
            <p:cNvPr id="22" name="同心圆 21"/>
            <p:cNvSpPr/>
            <p:nvPr>
              <p:custDataLst>
                <p:tags r:id="rId10"/>
              </p:custDataLst>
            </p:nvPr>
          </p:nvSpPr>
          <p:spPr>
            <a:xfrm rot="5400000" flipH="1">
              <a:off x="5240" y="2635"/>
              <a:ext cx="3785" cy="3785"/>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000000"/>
                </a:solidFill>
                <a:effectLst/>
                <a:uLnTx/>
                <a:uFillTx/>
                <a:latin typeface="汉仪中宋简" panose="02010600000101010101" charset="-128"/>
                <a:ea typeface="汉仪中宋简" panose="02010600000101010101" charset="-128"/>
                <a:cs typeface="思源黑体 CN Regular" panose="020B0500000000000000" charset="-122"/>
              </a:endParaRPr>
            </a:p>
          </p:txBody>
        </p:sp>
        <p:sp>
          <p:nvSpPr>
            <p:cNvPr id="24" name="椭圆 23"/>
            <p:cNvSpPr/>
            <p:nvPr>
              <p:custDataLst>
                <p:tags r:id="rId11"/>
              </p:custDataLst>
            </p:nvPr>
          </p:nvSpPr>
          <p:spPr>
            <a:xfrm>
              <a:off x="6829" y="6068"/>
              <a:ext cx="848" cy="848"/>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EFFFF"/>
                </a:solidFill>
                <a:effectLst/>
                <a:uLnTx/>
                <a:uFillTx/>
                <a:latin typeface="汉仪中宋简" panose="02010600000101010101" charset="-128"/>
                <a:ea typeface="汉仪中宋简" panose="02010600000101010101" charset="-128"/>
                <a:cs typeface="思源黑体 CN Regular" panose="020B0500000000000000" charset="-122"/>
              </a:endParaRPr>
            </a:p>
          </p:txBody>
        </p:sp>
        <p:sp>
          <p:nvSpPr>
            <p:cNvPr id="25" name="椭圆 24"/>
            <p:cNvSpPr/>
            <p:nvPr>
              <p:custDataLst>
                <p:tags r:id="rId12"/>
              </p:custDataLst>
            </p:nvPr>
          </p:nvSpPr>
          <p:spPr>
            <a:xfrm>
              <a:off x="8462" y="5319"/>
              <a:ext cx="848" cy="830"/>
            </a:xfrm>
            <a:prstGeom prst="ellipse">
              <a:avLst/>
            </a:prstGeom>
            <a:solidFill>
              <a:srgbClr val="C2E2FC">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EFFFF"/>
                </a:solidFill>
                <a:effectLst/>
                <a:uLnTx/>
                <a:uFillTx/>
                <a:latin typeface="汉仪中宋简" panose="02010600000101010101" charset="-128"/>
                <a:ea typeface="汉仪中宋简" panose="02010600000101010101" charset="-128"/>
                <a:cs typeface="思源黑体 CN Regular" panose="020B0500000000000000" charset="-122"/>
              </a:endParaRPr>
            </a:p>
          </p:txBody>
        </p:sp>
        <p:sp>
          <p:nvSpPr>
            <p:cNvPr id="26" name="椭圆 25"/>
            <p:cNvSpPr/>
            <p:nvPr>
              <p:custDataLst>
                <p:tags r:id="rId13"/>
              </p:custDataLst>
            </p:nvPr>
          </p:nvSpPr>
          <p:spPr>
            <a:xfrm flipH="1">
              <a:off x="6338" y="2351"/>
              <a:ext cx="862" cy="848"/>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EFFFF"/>
                </a:solidFill>
                <a:effectLst/>
                <a:uLnTx/>
                <a:uFillTx/>
                <a:latin typeface="汉仪中宋简" panose="02010600000101010101" charset="-128"/>
                <a:ea typeface="汉仪中宋简" panose="02010600000101010101" charset="-128"/>
                <a:cs typeface="思源黑体 CN Regular" panose="020B0500000000000000" charset="-122"/>
              </a:endParaRPr>
            </a:p>
          </p:txBody>
        </p:sp>
        <p:sp>
          <p:nvSpPr>
            <p:cNvPr id="52" name="文本框 51"/>
            <p:cNvSpPr txBox="1"/>
            <p:nvPr>
              <p:custDataLst>
                <p:tags r:id="rId14"/>
              </p:custDataLst>
            </p:nvPr>
          </p:nvSpPr>
          <p:spPr>
            <a:xfrm>
              <a:off x="6348" y="2480"/>
              <a:ext cx="875" cy="616"/>
            </a:xfrm>
            <a:prstGeom prst="rect">
              <a:avLst/>
            </a:prstGeom>
            <a:noFill/>
          </p:spPr>
          <p:txBody>
            <a:bodyPr wrap="square" bIns="0" rtlCol="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00" b="0" i="0" u="none" strike="noStrike" kern="1200" cap="all" spc="0" normalizeH="0" baseline="0" noProof="0" dirty="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rPr>
                <a:t>01</a:t>
              </a:r>
              <a:endParaRPr kumimoji="0" lang="en-US" altLang="zh-CN" sz="1500" b="0" i="0" u="none" strike="noStrike" kern="1200" cap="all" spc="0" normalizeH="0" baseline="0" noProof="0" dirty="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endParaRPr>
            </a:p>
          </p:txBody>
        </p:sp>
        <p:sp>
          <p:nvSpPr>
            <p:cNvPr id="50" name="文本框 49"/>
            <p:cNvSpPr txBox="1"/>
            <p:nvPr>
              <p:custDataLst>
                <p:tags r:id="rId15"/>
              </p:custDataLst>
            </p:nvPr>
          </p:nvSpPr>
          <p:spPr>
            <a:xfrm>
              <a:off x="8053" y="2823"/>
              <a:ext cx="731" cy="471"/>
            </a:xfrm>
            <a:prstGeom prst="rect">
              <a:avLst/>
            </a:prstGeom>
            <a:noFill/>
          </p:spPr>
          <p:txBody>
            <a:bodyPr wrap="square" bIns="0" rtlCol="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500" b="0" i="0" u="none" strike="noStrike" kern="1200" cap="all" spc="0" normalizeH="0" baseline="0" noProof="0" dirty="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endParaRPr>
            </a:p>
          </p:txBody>
        </p:sp>
        <p:sp>
          <p:nvSpPr>
            <p:cNvPr id="51" name="文本框 50"/>
            <p:cNvSpPr txBox="1"/>
            <p:nvPr>
              <p:custDataLst>
                <p:tags r:id="rId16"/>
              </p:custDataLst>
            </p:nvPr>
          </p:nvSpPr>
          <p:spPr>
            <a:xfrm>
              <a:off x="6834" y="6283"/>
              <a:ext cx="731" cy="471"/>
            </a:xfrm>
            <a:prstGeom prst="rect">
              <a:avLst/>
            </a:prstGeom>
            <a:noFill/>
          </p:spPr>
          <p:txBody>
            <a:bodyPr wrap="square" bIns="0" rtlCol="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00" b="0" i="0" u="none" strike="noStrike" kern="1200" cap="all" spc="0" normalizeH="0" baseline="0" noProof="0" dirty="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rPr>
                <a:t>04</a:t>
              </a:r>
              <a:endParaRPr kumimoji="0" lang="en-US" altLang="zh-CN" sz="1500" b="0" i="0" u="none" strike="noStrike" kern="1200" cap="all" spc="0" normalizeH="0" baseline="0" noProof="0" dirty="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endParaRPr>
            </a:p>
          </p:txBody>
        </p:sp>
        <p:sp>
          <p:nvSpPr>
            <p:cNvPr id="27" name="椭圆 26"/>
            <p:cNvSpPr/>
            <p:nvPr>
              <p:custDataLst>
                <p:tags r:id="rId17"/>
              </p:custDataLst>
            </p:nvPr>
          </p:nvSpPr>
          <p:spPr>
            <a:xfrm flipH="1">
              <a:off x="5154" y="5336"/>
              <a:ext cx="798" cy="732"/>
            </a:xfrm>
            <a:prstGeom prst="ellipse">
              <a:avLst/>
            </a:prstGeom>
            <a:solidFill>
              <a:srgbClr val="FAF4A0">
                <a:lumMod val="90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AF4A0"/>
                </a:solidFill>
                <a:effectLst/>
                <a:uLnTx/>
                <a:uFillTx/>
                <a:latin typeface="汉仪中宋简" panose="02010600000101010101" charset="-128"/>
                <a:ea typeface="汉仪中宋简" panose="02010600000101010101" charset="-128"/>
                <a:cs typeface="思源黑体 CN Regular" panose="020B0500000000000000" charset="-122"/>
              </a:endParaRPr>
            </a:p>
          </p:txBody>
        </p:sp>
        <p:sp>
          <p:nvSpPr>
            <p:cNvPr id="53" name="文本框 52"/>
            <p:cNvSpPr txBox="1"/>
            <p:nvPr>
              <p:custDataLst>
                <p:tags r:id="rId18"/>
              </p:custDataLst>
            </p:nvPr>
          </p:nvSpPr>
          <p:spPr>
            <a:xfrm>
              <a:off x="5221" y="5499"/>
              <a:ext cx="731" cy="471"/>
            </a:xfrm>
            <a:prstGeom prst="rect">
              <a:avLst/>
            </a:prstGeom>
            <a:noFill/>
          </p:spPr>
          <p:txBody>
            <a:bodyPr wrap="square" bIns="0" rtlCol="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00" b="0" i="0" u="none" strike="noStrike" kern="1200" cap="all" spc="0" normalizeH="0" baseline="0" noProof="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rPr>
                <a:t>03</a:t>
              </a:r>
              <a:endParaRPr kumimoji="0" lang="en-US" altLang="zh-CN" sz="1500" b="0" i="0" u="none" strike="noStrike" kern="1200" cap="all" spc="0" normalizeH="0" baseline="0" noProof="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endParaRPr>
            </a:p>
          </p:txBody>
        </p:sp>
        <p:sp>
          <p:nvSpPr>
            <p:cNvPr id="28" name="椭圆 27"/>
            <p:cNvSpPr/>
            <p:nvPr>
              <p:custDataLst>
                <p:tags r:id="rId19"/>
              </p:custDataLst>
            </p:nvPr>
          </p:nvSpPr>
          <p:spPr>
            <a:xfrm flipH="1">
              <a:off x="4831" y="3615"/>
              <a:ext cx="848" cy="848"/>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EFFFF"/>
                </a:solidFill>
                <a:effectLst/>
                <a:uLnTx/>
                <a:uFillTx/>
                <a:latin typeface="汉仪中宋简" panose="02010600000101010101" charset="-128"/>
                <a:ea typeface="汉仪中宋简" panose="02010600000101010101" charset="-128"/>
                <a:cs typeface="思源黑体 CN Regular" panose="020B0500000000000000" charset="-122"/>
              </a:endParaRPr>
            </a:p>
          </p:txBody>
        </p:sp>
        <p:sp>
          <p:nvSpPr>
            <p:cNvPr id="54" name="文本框 53"/>
            <p:cNvSpPr txBox="1"/>
            <p:nvPr>
              <p:custDataLst>
                <p:tags r:id="rId20"/>
              </p:custDataLst>
            </p:nvPr>
          </p:nvSpPr>
          <p:spPr>
            <a:xfrm>
              <a:off x="4877" y="3804"/>
              <a:ext cx="731" cy="471"/>
            </a:xfrm>
            <a:prstGeom prst="rect">
              <a:avLst/>
            </a:prstGeom>
            <a:noFill/>
          </p:spPr>
          <p:txBody>
            <a:bodyPr wrap="square" bIns="0" rtlCol="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00" b="0" i="0" u="none" strike="noStrike" kern="1200" cap="all" spc="0" normalizeH="0" baseline="0" noProof="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rPr>
                <a:t>02</a:t>
              </a:r>
              <a:endParaRPr kumimoji="0" lang="en-US" altLang="zh-CN" sz="1500" b="0" i="0" u="none" strike="noStrike" kern="1200" cap="all" spc="0" normalizeH="0" baseline="0" noProof="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21"/>
              </p:custDataLst>
            </p:nvPr>
          </p:nvSpPr>
          <p:spPr>
            <a:xfrm>
              <a:off x="8520" y="5426"/>
              <a:ext cx="731" cy="638"/>
            </a:xfrm>
            <a:prstGeom prst="rect">
              <a:avLst/>
            </a:prstGeom>
            <a:noFill/>
          </p:spPr>
          <p:txBody>
            <a:bodyPr wrap="square" bIns="0" rtlCol="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00" b="0" i="0" u="none" strike="noStrike" kern="1200" cap="all" spc="0" normalizeH="0" baseline="0" noProof="0" dirty="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rPr>
                <a:t>05</a:t>
              </a:r>
              <a:endParaRPr kumimoji="0" lang="en-US" altLang="zh-CN" sz="1500" b="0" i="0" u="none" strike="noStrike" kern="1200" cap="all" spc="0" normalizeH="0" baseline="0" noProof="0" dirty="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endParaRPr>
            </a:p>
          </p:txBody>
        </p:sp>
        <p:sp>
          <p:nvSpPr>
            <p:cNvPr id="29" name="椭圆 28"/>
            <p:cNvSpPr/>
            <p:nvPr>
              <p:custDataLst>
                <p:tags r:id="rId22"/>
              </p:custDataLst>
            </p:nvPr>
          </p:nvSpPr>
          <p:spPr>
            <a:xfrm>
              <a:off x="6338" y="3727"/>
              <a:ext cx="1622" cy="1622"/>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EFFFF"/>
                </a:solidFill>
                <a:effectLst/>
                <a:uLnTx/>
                <a:uFillTx/>
                <a:latin typeface="汉仪中宋简" panose="02010600000101010101" charset="-128"/>
                <a:ea typeface="汉仪中宋简" panose="02010600000101010101" charset="-128"/>
                <a:cs typeface="思源黑体 CN Regular" panose="020B0500000000000000" charset="-122"/>
                <a:sym typeface="微软雅黑" panose="020B0503020204020204" charset="-122"/>
              </a:endParaRPr>
            </a:p>
          </p:txBody>
        </p:sp>
        <p:sp>
          <p:nvSpPr>
            <p:cNvPr id="42" name="同心圆 41"/>
            <p:cNvSpPr/>
            <p:nvPr>
              <p:custDataLst>
                <p:tags r:id="rId23"/>
              </p:custDataLst>
            </p:nvPr>
          </p:nvSpPr>
          <p:spPr>
            <a:xfrm flipH="1">
              <a:off x="5744" y="3139"/>
              <a:ext cx="2777" cy="2777"/>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000000"/>
                </a:solidFill>
                <a:effectLst/>
                <a:uLnTx/>
                <a:uFillTx/>
                <a:latin typeface="汉仪中宋简" panose="02010600000101010101" charset="-128"/>
                <a:ea typeface="汉仪中宋简" panose="02010600000101010101" charset="-128"/>
                <a:cs typeface="思源黑体 CN Regular" panose="020B0500000000000000" charset="-122"/>
              </a:endParaRPr>
            </a:p>
          </p:txBody>
        </p:sp>
        <p:grpSp>
          <p:nvGrpSpPr>
            <p:cNvPr id="56" name="组合 55"/>
            <p:cNvGrpSpPr/>
            <p:nvPr>
              <p:custDataLst>
                <p:tags r:id="rId24"/>
              </p:custDataLst>
            </p:nvPr>
          </p:nvGrpSpPr>
          <p:grpSpPr>
            <a:xfrm>
              <a:off x="6148" y="3463"/>
              <a:ext cx="2105" cy="2102"/>
              <a:chOff x="11317288" y="-5686262"/>
              <a:chExt cx="4924404" cy="4919848"/>
            </a:xfrm>
            <a:solidFill>
              <a:srgbClr val="58BBDB"/>
            </a:solidFill>
          </p:grpSpPr>
          <p:sp>
            <p:nvSpPr>
              <p:cNvPr id="57" name="Freeform 6"/>
              <p:cNvSpPr>
                <a:spLocks noEditPoints="1"/>
              </p:cNvSpPr>
              <p:nvPr>
                <p:custDataLst>
                  <p:tags r:id="rId25"/>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6"/>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sp>
          <p:nvSpPr>
            <p:cNvPr id="2" name="文本框 1"/>
            <p:cNvSpPr txBox="1"/>
            <p:nvPr/>
          </p:nvSpPr>
          <p:spPr>
            <a:xfrm>
              <a:off x="6638" y="4164"/>
              <a:ext cx="1104" cy="630"/>
            </a:xfrm>
            <a:prstGeom prst="rect">
              <a:avLst/>
            </a:prstGeom>
            <a:noFill/>
          </p:spPr>
          <p:txBody>
            <a:bodyPr wrap="square" rtlCol="0">
              <a:spAutoFit/>
            </a:bodyPr>
            <a:lstStyle/>
            <a:p>
              <a:r>
                <a:rPr lang="zh-CN" altLang="en-US" sz="2000" dirty="0"/>
                <a:t>制度</a:t>
              </a:r>
              <a:endParaRPr lang="zh-CN" altLang="en-US" sz="2000" dirty="0"/>
            </a:p>
          </p:txBody>
        </p:sp>
        <p:sp>
          <p:nvSpPr>
            <p:cNvPr id="4" name="椭圆 3"/>
            <p:cNvSpPr/>
            <p:nvPr>
              <p:custDataLst>
                <p:tags r:id="rId27"/>
              </p:custDataLst>
            </p:nvPr>
          </p:nvSpPr>
          <p:spPr>
            <a:xfrm>
              <a:off x="8722" y="3632"/>
              <a:ext cx="848" cy="830"/>
            </a:xfrm>
            <a:prstGeom prst="ellipse">
              <a:avLst/>
            </a:prstGeom>
            <a:solidFill>
              <a:schemeClr val="accent6">
                <a:lumMod val="60000"/>
                <a:lumOff val="40000"/>
              </a:scheme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EFFFF"/>
                </a:solidFill>
                <a:effectLst/>
                <a:uLnTx/>
                <a:uFillTx/>
                <a:latin typeface="汉仪中宋简" panose="02010600000101010101" charset="-128"/>
                <a:ea typeface="汉仪中宋简" panose="02010600000101010101" charset="-128"/>
                <a:cs typeface="思源黑体 CN Regular" panose="020B0500000000000000" charset="-122"/>
              </a:endParaRPr>
            </a:p>
          </p:txBody>
        </p:sp>
        <p:sp>
          <p:nvSpPr>
            <p:cNvPr id="5" name="文本框 4"/>
            <p:cNvSpPr txBox="1"/>
            <p:nvPr>
              <p:custDataLst>
                <p:tags r:id="rId28"/>
              </p:custDataLst>
            </p:nvPr>
          </p:nvSpPr>
          <p:spPr>
            <a:xfrm>
              <a:off x="8820" y="3824"/>
              <a:ext cx="731" cy="638"/>
            </a:xfrm>
            <a:prstGeom prst="rect">
              <a:avLst/>
            </a:prstGeom>
            <a:noFill/>
          </p:spPr>
          <p:txBody>
            <a:bodyPr wrap="square" bIns="0" rtlCol="0">
              <a:norm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00" b="0" i="0" u="none" strike="noStrike" kern="1200" cap="all" spc="0" normalizeH="0" baseline="0" noProof="0" dirty="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rPr>
                <a:t>06</a:t>
              </a:r>
              <a:endParaRPr kumimoji="0" lang="en-US" altLang="zh-CN" sz="1500" b="0" i="0" u="none" strike="noStrike" kern="1200" cap="all" spc="0" normalizeH="0" baseline="0" noProof="0" dirty="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endParaRPr>
            </a:p>
          </p:txBody>
        </p:sp>
        <p:sp>
          <p:nvSpPr>
            <p:cNvPr id="13" name="椭圆 12"/>
            <p:cNvSpPr/>
            <p:nvPr>
              <p:custDataLst>
                <p:tags r:id="rId29"/>
              </p:custDataLst>
            </p:nvPr>
          </p:nvSpPr>
          <p:spPr>
            <a:xfrm>
              <a:off x="7849" y="2397"/>
              <a:ext cx="848" cy="830"/>
            </a:xfrm>
            <a:prstGeom prst="ellipse">
              <a:avLst/>
            </a:prstGeom>
            <a:solidFill>
              <a:schemeClr val="accent6">
                <a:lumMod val="75000"/>
              </a:scheme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EFFFF"/>
                </a:solidFill>
                <a:effectLst/>
                <a:uLnTx/>
                <a:uFillTx/>
                <a:latin typeface="汉仪中宋简" panose="02010600000101010101" charset="-128"/>
                <a:ea typeface="汉仪中宋简" panose="02010600000101010101" charset="-128"/>
                <a:cs typeface="思源黑体 CN Regular" panose="020B0500000000000000" charset="-122"/>
              </a:endParaRPr>
            </a:p>
          </p:txBody>
        </p:sp>
        <p:sp>
          <p:nvSpPr>
            <p:cNvPr id="14" name="文本框 13"/>
            <p:cNvSpPr txBox="1"/>
            <p:nvPr>
              <p:custDataLst>
                <p:tags r:id="rId30"/>
              </p:custDataLst>
            </p:nvPr>
          </p:nvSpPr>
          <p:spPr>
            <a:xfrm>
              <a:off x="7877" y="2552"/>
              <a:ext cx="731" cy="638"/>
            </a:xfrm>
            <a:prstGeom prst="rect">
              <a:avLst/>
            </a:prstGeom>
            <a:noFill/>
          </p:spPr>
          <p:txBody>
            <a:bodyPr wrap="square" bIns="0" rtlCol="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00" b="0" i="0" u="none" strike="noStrike" kern="1200" cap="all" spc="0" normalizeH="0" baseline="0" noProof="0" dirty="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rPr>
                <a:t>07</a:t>
              </a:r>
              <a:endParaRPr kumimoji="0" lang="en-US" altLang="zh-CN" sz="1500" b="0" i="0" u="none" strike="noStrike" kern="1200" cap="all" spc="0" normalizeH="0" baseline="0" noProof="0" dirty="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endParaRPr>
            </a:p>
          </p:txBody>
        </p:sp>
        <p:sp>
          <p:nvSpPr>
            <p:cNvPr id="15" name="文本框 14"/>
            <p:cNvSpPr txBox="1"/>
            <p:nvPr/>
          </p:nvSpPr>
          <p:spPr>
            <a:xfrm>
              <a:off x="9768" y="3757"/>
              <a:ext cx="1845" cy="471"/>
            </a:xfrm>
            <a:prstGeom prst="rect">
              <a:avLst/>
            </a:prstGeom>
            <a:noFill/>
          </p:spPr>
          <p:txBody>
            <a:bodyPr wrap="square" rtlCol="0">
              <a:spAutoFit/>
            </a:bodyPr>
            <a:p>
              <a:r>
                <a:rPr lang="zh-CN" altLang="en-US" sz="1350" spc="300" noProof="0" dirty="0">
                  <a:ln>
                    <a:noFill/>
                  </a:ln>
                  <a:solidFill>
                    <a:srgbClr val="A9D18E"/>
                  </a:solidFill>
                  <a:effectLst/>
                  <a:uLnTx/>
                  <a:uFillTx/>
                  <a:latin typeface="思源黑体 CN Bold" panose="020B0800000000000000" charset="-122"/>
                  <a:ea typeface="思源黑体 CN Bold" panose="020B0800000000000000" charset="-122"/>
                  <a:sym typeface="微软雅黑" panose="020B0503020204020204" charset="-122"/>
                </a:rPr>
                <a:t>报告异常</a:t>
              </a:r>
              <a:endParaRPr lang="zh-CN" altLang="en-US" sz="1350" spc="300" noProof="0" dirty="0">
                <a:ln>
                  <a:noFill/>
                </a:ln>
                <a:solidFill>
                  <a:srgbClr val="A9D18E"/>
                </a:solidFill>
                <a:effectLst/>
                <a:uLnTx/>
                <a:uFillTx/>
                <a:latin typeface="思源黑体 CN Bold" panose="020B0800000000000000" charset="-122"/>
                <a:ea typeface="思源黑体 CN Bold" panose="020B0800000000000000" charset="-122"/>
                <a:sym typeface="微软雅黑" panose="020B0503020204020204" charset="-122"/>
              </a:endParaRPr>
            </a:p>
          </p:txBody>
        </p:sp>
        <p:sp>
          <p:nvSpPr>
            <p:cNvPr id="16" name="文本框 15"/>
            <p:cNvSpPr txBox="1"/>
            <p:nvPr/>
          </p:nvSpPr>
          <p:spPr>
            <a:xfrm>
              <a:off x="6617" y="6946"/>
              <a:ext cx="1806" cy="471"/>
            </a:xfrm>
            <a:prstGeom prst="rect">
              <a:avLst/>
            </a:prstGeom>
            <a:noFill/>
          </p:spPr>
          <p:txBody>
            <a:bodyPr wrap="square" rtlCol="0">
              <a:spAutoFit/>
            </a:bodyPr>
            <a:p>
              <a:r>
                <a:rPr lang="zh-CN" altLang="en-US" sz="1350" spc="300" noProof="0" dirty="0">
                  <a:ln>
                    <a:noFill/>
                  </a:ln>
                  <a:solidFill>
                    <a:srgbClr val="DDEAF5">
                      <a:lumMod val="50000"/>
                    </a:srgbClr>
                  </a:solidFill>
                  <a:effectLst/>
                  <a:uLnTx/>
                  <a:uFillTx/>
                  <a:latin typeface="思源黑体 CN Bold" panose="020B0800000000000000" charset="-122"/>
                  <a:ea typeface="思源黑体 CN Bold" panose="020B0800000000000000" charset="-122"/>
                  <a:sym typeface="微软雅黑" panose="020B0503020204020204" charset="-122"/>
                </a:rPr>
                <a:t>遵守规定</a:t>
              </a:r>
              <a:endParaRPr lang="zh-CN" altLang="en-US" sz="1350" spc="300" noProof="0" dirty="0">
                <a:ln>
                  <a:noFill/>
                </a:ln>
                <a:solidFill>
                  <a:srgbClr val="DDEAF5">
                    <a:lumMod val="50000"/>
                  </a:srgbClr>
                </a:solidFill>
                <a:effectLst/>
                <a:uLnTx/>
                <a:uFillTx/>
                <a:latin typeface="思源黑体 CN Bold" panose="020B0800000000000000" charset="-122"/>
                <a:ea typeface="思源黑体 CN Bold" panose="020B0800000000000000" charset="-122"/>
              </a:endParaRPr>
            </a:p>
          </p:txBody>
        </p:sp>
      </p:grpSp>
      <p:sp>
        <p:nvSpPr>
          <p:cNvPr id="17" name="文本框 16"/>
          <p:cNvSpPr txBox="1"/>
          <p:nvPr/>
        </p:nvSpPr>
        <p:spPr>
          <a:xfrm>
            <a:off x="547370" y="1042670"/>
            <a:ext cx="2725420" cy="368300"/>
          </a:xfrm>
          <a:prstGeom prst="rect">
            <a:avLst/>
          </a:prstGeom>
          <a:gradFill>
            <a:gsLst>
              <a:gs pos="50000">
                <a:schemeClr val="accent4"/>
              </a:gs>
              <a:gs pos="0">
                <a:schemeClr val="accent4">
                  <a:lumMod val="25000"/>
                  <a:lumOff val="75000"/>
                </a:schemeClr>
              </a:gs>
              <a:gs pos="100000">
                <a:schemeClr val="accent4">
                  <a:lumMod val="85000"/>
                </a:schemeClr>
              </a:gs>
            </a:gsLst>
            <a:lin ang="5400000" scaled="1"/>
          </a:gradFill>
        </p:spPr>
        <p:txBody>
          <a:bodyPr wrap="square" rtlCol="0">
            <a:spAutoFit/>
          </a:bodyPr>
          <a:p>
            <a:r>
              <a:rPr lang="zh-CN" altLang="en-US"/>
              <a:t>（一）宿舍的制度与规则</a:t>
            </a:r>
            <a:endParaRPr lang="zh-CN" altLang="en-US"/>
          </a:p>
        </p:txBody>
      </p:sp>
    </p:spTree>
  </p:cSld>
  <p:clrMapOvr>
    <a:masterClrMapping/>
  </p:clrMapOvr>
  <p:transition spd="slow">
    <p:cover/>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3048000" y="334298"/>
            <a:ext cx="304800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b="1" dirty="0">
                <a:solidFill>
                  <a:prstClr val="black"/>
                </a:solidFill>
                <a:latin typeface="宋体" panose="02010600030101010101" pitchFamily="2" charset="-122"/>
                <a:ea typeface="宋体" panose="02010600030101010101" pitchFamily="2" charset="-122"/>
              </a:rPr>
              <a:t>禁止</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endParaRPr>
          </a:p>
        </p:txBody>
      </p:sp>
      <p:sp>
        <p:nvSpPr>
          <p:cNvPr id="100" name="文本框 99"/>
          <p:cNvSpPr txBox="1"/>
          <p:nvPr/>
        </p:nvSpPr>
        <p:spPr>
          <a:xfrm>
            <a:off x="445338" y="1100506"/>
            <a:ext cx="4785081" cy="3876675"/>
          </a:xfrm>
          <a:prstGeom prst="rect">
            <a:avLst/>
          </a:prstGeom>
          <a:noFill/>
          <a:ln w="9525">
            <a:noFill/>
          </a:ln>
        </p:spPr>
        <p:txBody>
          <a:bodyPr wrap="square">
            <a:spAutoFit/>
          </a:bodyPr>
          <a:lstStyle/>
          <a:p>
            <a:pPr indent="0" algn="l" fontAlgn="auto">
              <a:lnSpc>
                <a:spcPct val="150000"/>
              </a:lnSpc>
            </a:pPr>
            <a:r>
              <a:rPr lang="zh-CN" altLang="zh-CN" sz="1200" kern="100" dirty="0">
                <a:effectLst/>
                <a:latin typeface="等线" panose="02010600030101010101" pitchFamily="2" charset="-122"/>
                <a:ea typeface="宋体" panose="02010600030101010101" pitchFamily="2" charset="-122"/>
                <a:cs typeface="Times New Roman" panose="02020603050405020304" pitchFamily="18" charset="0"/>
              </a:rPr>
              <a:t>（</a:t>
            </a:r>
            <a:r>
              <a:rPr lang="en-US" altLang="zh-CN" sz="1200" kern="100" dirty="0">
                <a:effectLst/>
                <a:latin typeface="等线" panose="02010600030101010101" pitchFamily="2" charset="-122"/>
                <a:ea typeface="宋体" panose="02010600030101010101" pitchFamily="2" charset="-122"/>
                <a:cs typeface="Times New Roman" panose="02020603050405020304" pitchFamily="18" charset="0"/>
              </a:rPr>
              <a:t>1</a:t>
            </a:r>
            <a:r>
              <a:rPr lang="zh-CN" altLang="zh-CN" sz="1200" kern="100" dirty="0">
                <a:effectLst/>
                <a:latin typeface="等线" panose="02010600030101010101" pitchFamily="2" charset="-122"/>
                <a:ea typeface="宋体" panose="02010600030101010101" pitchFamily="2" charset="-122"/>
                <a:cs typeface="Times New Roman" panose="02020603050405020304" pitchFamily="18" charset="0"/>
              </a:rPr>
              <a:t>）严禁把易燃、易爆、有毒的物品带入宿舍。在宿舍楼内禁止燃烧物品、燃放鞭炮，禁止吸烟、点蜡烛、蚊香，以免发生火灾。</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0" algn="l" fontAlgn="auto">
              <a:lnSpc>
                <a:spcPct val="150000"/>
              </a:lnSpc>
            </a:pPr>
            <a:r>
              <a:rPr lang="zh-CN" altLang="zh-CN" sz="1200" kern="100" dirty="0">
                <a:effectLst/>
                <a:latin typeface="等线" panose="02010600030101010101" pitchFamily="2" charset="-122"/>
                <a:ea typeface="宋体" panose="02010600030101010101" pitchFamily="2" charset="-122"/>
                <a:cs typeface="Times New Roman" panose="02020603050405020304" pitchFamily="18" charset="0"/>
              </a:rPr>
              <a:t>（</a:t>
            </a:r>
            <a:r>
              <a:rPr lang="en-US" altLang="zh-CN" sz="1200" kern="100" dirty="0">
                <a:effectLst/>
                <a:latin typeface="等线" panose="02010600030101010101" pitchFamily="2" charset="-122"/>
                <a:ea typeface="宋体" panose="02010600030101010101" pitchFamily="2" charset="-122"/>
                <a:cs typeface="Times New Roman" panose="02020603050405020304" pitchFamily="18" charset="0"/>
              </a:rPr>
              <a:t>2</a:t>
            </a:r>
            <a:r>
              <a:rPr lang="zh-CN" altLang="zh-CN" sz="1200" kern="100" dirty="0">
                <a:effectLst/>
                <a:latin typeface="等线" panose="02010600030101010101" pitchFamily="2" charset="-122"/>
                <a:ea typeface="宋体" panose="02010600030101010101" pitchFamily="2" charset="-122"/>
                <a:cs typeface="Times New Roman" panose="02020603050405020304" pitchFamily="18" charset="0"/>
              </a:rPr>
              <a:t>）严禁在宿舍内私接电源、乱拉电线；禁止使用电炉、电热毯、热水器等电器。</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0" algn="l" fontAlgn="auto">
              <a:lnSpc>
                <a:spcPct val="150000"/>
              </a:lnSpc>
            </a:pPr>
            <a:r>
              <a:rPr lang="zh-CN" altLang="zh-CN" sz="1200" kern="100" dirty="0">
                <a:effectLst/>
                <a:latin typeface="等线" panose="02010600030101010101" pitchFamily="2" charset="-122"/>
                <a:ea typeface="宋体" panose="02010600030101010101" pitchFamily="2" charset="-122"/>
                <a:cs typeface="Times New Roman" panose="02020603050405020304" pitchFamily="18" charset="0"/>
                <a:sym typeface="+mn-ea"/>
              </a:rPr>
              <a:t>（</a:t>
            </a:r>
            <a:r>
              <a:rPr lang="en-US" altLang="zh-CN" sz="1200" kern="100" dirty="0">
                <a:effectLst/>
                <a:latin typeface="宋体" panose="02010600030101010101" pitchFamily="2" charset="-122"/>
                <a:ea typeface="等线" panose="02010600030101010101" pitchFamily="2" charset="-122"/>
                <a:cs typeface="Times New Roman" panose="02020603050405020304" pitchFamily="18" charset="0"/>
              </a:rPr>
              <a:t>3</a:t>
            </a:r>
            <a:r>
              <a:rPr lang="zh-CN" altLang="zh-CN" sz="1200" kern="100" dirty="0">
                <a:effectLst/>
                <a:latin typeface="等线" panose="02010600030101010101" pitchFamily="2" charset="-122"/>
                <a:ea typeface="宋体" panose="02010600030101010101" pitchFamily="2" charset="-122"/>
                <a:cs typeface="Times New Roman" panose="02020603050405020304" pitchFamily="18" charset="0"/>
              </a:rPr>
              <a:t>）严禁对配备在宿舍楼内的灭火器、消防栓、应急照明灯等消防设施试用、破坏或挪为他用。</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0" algn="l" fontAlgn="auto">
              <a:lnSpc>
                <a:spcPct val="150000"/>
              </a:lnSpc>
            </a:pPr>
            <a:r>
              <a:rPr lang="zh-CN" altLang="zh-CN" sz="1200" kern="100" dirty="0">
                <a:effectLst/>
                <a:latin typeface="等线" panose="02010600030101010101" pitchFamily="2" charset="-122"/>
                <a:ea typeface="宋体" panose="02010600030101010101" pitchFamily="2" charset="-122"/>
                <a:cs typeface="Times New Roman" panose="02020603050405020304" pitchFamily="18" charset="0"/>
              </a:rPr>
              <a:t>（</a:t>
            </a:r>
            <a:r>
              <a:rPr lang="en-US" altLang="zh-CN" sz="1200" kern="100" dirty="0">
                <a:effectLst/>
                <a:latin typeface="等线" panose="02010600030101010101" pitchFamily="2" charset="-122"/>
                <a:ea typeface="宋体" panose="02010600030101010101" pitchFamily="2" charset="-122"/>
                <a:cs typeface="Times New Roman" panose="02020603050405020304" pitchFamily="18" charset="0"/>
              </a:rPr>
              <a:t>4</a:t>
            </a:r>
            <a:r>
              <a:rPr lang="zh-CN" altLang="zh-CN" sz="1200" kern="100" dirty="0">
                <a:effectLst/>
                <a:latin typeface="等线" panose="02010600030101010101" pitchFamily="2" charset="-122"/>
                <a:ea typeface="宋体" panose="02010600030101010101" pitchFamily="2" charset="-122"/>
                <a:cs typeface="Times New Roman" panose="02020603050405020304" pitchFamily="18" charset="0"/>
              </a:rPr>
              <a:t>）严禁宿舍内留宿异性，杜绝晚归和夜不归宿现象。未经许可，不准在外留宿、不准留宿他人。若发现有外人进入，应及时上报宿舍管理室。</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0" algn="l" fontAlgn="auto">
              <a:lnSpc>
                <a:spcPct val="150000"/>
              </a:lnSpc>
            </a:pPr>
            <a:r>
              <a:rPr lang="zh-CN" altLang="zh-CN" sz="1200" kern="100" dirty="0">
                <a:effectLst/>
                <a:latin typeface="等线" panose="02010600030101010101" pitchFamily="2" charset="-122"/>
                <a:ea typeface="宋体" panose="02010600030101010101" pitchFamily="2" charset="-122"/>
                <a:cs typeface="Times New Roman" panose="02020603050405020304" pitchFamily="18" charset="0"/>
              </a:rPr>
              <a:t>（</a:t>
            </a:r>
            <a:r>
              <a:rPr lang="en-US" altLang="zh-CN" sz="1200" kern="100" dirty="0">
                <a:effectLst/>
                <a:latin typeface="等线" panose="02010600030101010101" pitchFamily="2" charset="-122"/>
                <a:ea typeface="宋体" panose="02010600030101010101" pitchFamily="2" charset="-122"/>
                <a:cs typeface="Times New Roman" panose="02020603050405020304" pitchFamily="18" charset="0"/>
              </a:rPr>
              <a:t>5</a:t>
            </a:r>
            <a:r>
              <a:rPr lang="zh-CN" altLang="zh-CN" sz="1200" kern="100" dirty="0">
                <a:effectLst/>
                <a:latin typeface="等线" panose="02010600030101010101" pitchFamily="2" charset="-122"/>
                <a:ea typeface="宋体" panose="02010600030101010101" pitchFamily="2" charset="-122"/>
                <a:cs typeface="Times New Roman" panose="02020603050405020304" pitchFamily="18" charset="0"/>
              </a:rPr>
              <a:t>）严禁在宿舍内存放现金、银行卡及手机等贵重物品；离开宿舍时要关好门窗、水电，注意防盗、防火，提高自我防范意识。</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indent="0" algn="l" fontAlgn="auto">
              <a:lnSpc>
                <a:spcPct val="150000"/>
              </a:lnSpc>
            </a:pPr>
            <a:r>
              <a:rPr lang="zh-CN" altLang="zh-CN" sz="1200" kern="100" dirty="0">
                <a:effectLst/>
                <a:latin typeface="等线" panose="02010600030101010101" pitchFamily="2" charset="-122"/>
                <a:ea typeface="宋体" panose="02010600030101010101" pitchFamily="2" charset="-122"/>
                <a:cs typeface="Times New Roman" panose="02020603050405020304" pitchFamily="18" charset="0"/>
              </a:rPr>
              <a:t>（</a:t>
            </a:r>
            <a:r>
              <a:rPr lang="en-US" altLang="zh-CN" sz="1200" kern="100" dirty="0">
                <a:effectLst/>
                <a:latin typeface="等线" panose="02010600030101010101" pitchFamily="2" charset="-122"/>
                <a:ea typeface="宋体" panose="02010600030101010101" pitchFamily="2" charset="-122"/>
                <a:cs typeface="Times New Roman" panose="02020603050405020304" pitchFamily="18" charset="0"/>
              </a:rPr>
              <a:t>6</a:t>
            </a:r>
            <a:r>
              <a:rPr lang="zh-CN" altLang="zh-CN" sz="1200" kern="100" dirty="0">
                <a:effectLst/>
                <a:latin typeface="等线" panose="02010600030101010101" pitchFamily="2" charset="-122"/>
                <a:ea typeface="宋体" panose="02010600030101010101" pitchFamily="2" charset="-122"/>
                <a:cs typeface="Times New Roman" panose="02020603050405020304" pitchFamily="18" charset="0"/>
              </a:rPr>
              <a:t>）严禁在宿舍内酗酒滋事、乱扔杂物、敲击盆桶、打架起哄以及敲诈、赌博等违法行为。</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lvl="0" indent="30480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mn-cs"/>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4921" y="2882189"/>
            <a:ext cx="2830982" cy="1861352"/>
          </a:xfrm>
          <a:prstGeom prst="rect">
            <a:avLst/>
          </a:prstGeom>
        </p:spPr>
      </p:pic>
      <p:sp>
        <p:nvSpPr>
          <p:cNvPr id="12" name="文本框 11"/>
          <p:cNvSpPr txBox="1"/>
          <p:nvPr/>
        </p:nvSpPr>
        <p:spPr>
          <a:xfrm>
            <a:off x="5536411" y="981354"/>
            <a:ext cx="2839239" cy="1711046"/>
          </a:xfrm>
          <a:prstGeom prst="rect">
            <a:avLst/>
          </a:prstGeom>
          <a:noFill/>
        </p:spPr>
        <p:txBody>
          <a:bodyPr wrap="square">
            <a:spAutoFit/>
          </a:bodyPr>
          <a:lstStyle/>
          <a:p>
            <a:pPr indent="0" algn="l" fontAlgn="auto">
              <a:lnSpc>
                <a:spcPct val="150000"/>
              </a:lnSpc>
            </a:pPr>
            <a:r>
              <a:rPr lang="zh-CN" altLang="zh-CN" sz="12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200" kern="100" dirty="0">
                <a:effectLst/>
                <a:latin typeface="宋体" panose="02010600030101010101" pitchFamily="2" charset="-122"/>
                <a:ea typeface="宋体" panose="02010600030101010101" pitchFamily="2" charset="-122"/>
                <a:cs typeface="Times New Roman" panose="02020603050405020304" pitchFamily="18" charset="0"/>
              </a:rPr>
              <a:t>7</a:t>
            </a:r>
            <a:r>
              <a:rPr lang="zh-CN" altLang="zh-CN" sz="1200" kern="100" dirty="0">
                <a:effectLst/>
                <a:latin typeface="宋体" panose="02010600030101010101" pitchFamily="2" charset="-122"/>
                <a:ea typeface="宋体" panose="02010600030101010101" pitchFamily="2" charset="-122"/>
                <a:cs typeface="Times New Roman" panose="02020603050405020304" pitchFamily="18" charset="0"/>
              </a:rPr>
              <a:t>）严禁在宿舍内非法集会、传看或携带淫秽、封建迷信书刊或影像资料等；严禁携毒、吸毒。</a:t>
            </a:r>
            <a:endParaRPr lang="zh-CN" altLang="zh-CN" sz="1200" kern="100" dirty="0">
              <a:effectLst/>
              <a:latin typeface="宋体" panose="02010600030101010101" pitchFamily="2" charset="-122"/>
              <a:ea typeface="宋体" panose="02010600030101010101" pitchFamily="2" charset="-122"/>
              <a:cs typeface="Times New Roman" panose="02020603050405020304" pitchFamily="18" charset="0"/>
            </a:endParaRPr>
          </a:p>
          <a:p>
            <a:pPr indent="0" algn="l" fontAlgn="auto">
              <a:lnSpc>
                <a:spcPct val="150000"/>
              </a:lnSpc>
            </a:pPr>
            <a:r>
              <a:rPr lang="zh-CN" altLang="zh-CN" sz="12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200" kern="100" dirty="0">
                <a:effectLst/>
                <a:latin typeface="宋体" panose="02010600030101010101" pitchFamily="2" charset="-122"/>
                <a:ea typeface="宋体" panose="02010600030101010101" pitchFamily="2" charset="-122"/>
                <a:cs typeface="Times New Roman" panose="02020603050405020304" pitchFamily="18" charset="0"/>
              </a:rPr>
              <a:t>8</a:t>
            </a:r>
            <a:r>
              <a:rPr lang="zh-CN" altLang="zh-CN" sz="1200" kern="100" dirty="0">
                <a:effectLst/>
                <a:latin typeface="宋体" panose="02010600030101010101" pitchFamily="2" charset="-122"/>
                <a:ea typeface="宋体" panose="02010600030101010101" pitchFamily="2" charset="-122"/>
                <a:cs typeface="Times New Roman" panose="02020603050405020304" pitchFamily="18" charset="0"/>
              </a:rPr>
              <a:t>）严禁携带各类管制刀具、枪械等凶器进入宿舍。</a:t>
            </a:r>
            <a:endParaRPr lang="zh-CN" altLang="zh-CN" sz="1200" kern="100" dirty="0">
              <a:effectLst/>
              <a:latin typeface="宋体" panose="02010600030101010101" pitchFamily="2" charset="-122"/>
              <a:ea typeface="宋体" panose="02010600030101010101" pitchFamily="2" charset="-122"/>
              <a:cs typeface="Times New Roman" panose="02020603050405020304" pitchFamily="18" charset="0"/>
            </a:endParaRPr>
          </a:p>
          <a:p>
            <a:pPr indent="0" algn="l" fontAlgn="auto">
              <a:lnSpc>
                <a:spcPct val="150000"/>
              </a:lnSpc>
            </a:pPr>
            <a:r>
              <a:rPr lang="zh-CN" altLang="zh-CN" sz="12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200" kern="100" dirty="0">
                <a:effectLst/>
                <a:latin typeface="宋体" panose="02010600030101010101" pitchFamily="2" charset="-122"/>
                <a:ea typeface="宋体" panose="02010600030101010101" pitchFamily="2" charset="-122"/>
                <a:cs typeface="Times New Roman" panose="02020603050405020304" pitchFamily="18" charset="0"/>
              </a:rPr>
              <a:t>9</a:t>
            </a:r>
            <a:r>
              <a:rPr lang="zh-CN" altLang="zh-CN" sz="1200" kern="100" dirty="0">
                <a:effectLst/>
                <a:latin typeface="宋体" panose="02010600030101010101" pitchFamily="2" charset="-122"/>
                <a:ea typeface="宋体" panose="02010600030101010101" pitchFamily="2" charset="-122"/>
                <a:cs typeface="Times New Roman" panose="02020603050405020304" pitchFamily="18" charset="0"/>
              </a:rPr>
              <a:t>）严禁翻越围墙或跳窗外出。</a:t>
            </a:r>
            <a:endParaRPr lang="zh-CN" altLang="zh-CN" sz="1200" kern="100" dirty="0">
              <a:effectLst/>
              <a:latin typeface="宋体" panose="02010600030101010101" pitchFamily="2" charset="-122"/>
              <a:ea typeface="宋体" panose="02010600030101010101" pitchFamily="2" charset="-122"/>
              <a:cs typeface="Times New Roman" panose="02020603050405020304" pitchFamily="18" charset="0"/>
            </a:endParaRPr>
          </a:p>
        </p:txBody>
      </p:sp>
      <p:sp>
        <p:nvSpPr>
          <p:cNvPr id="3" name="文本框 2"/>
          <p:cNvSpPr txBox="1"/>
          <p:nvPr/>
        </p:nvSpPr>
        <p:spPr>
          <a:xfrm>
            <a:off x="589915" y="612775"/>
            <a:ext cx="3030855" cy="368300"/>
          </a:xfrm>
          <a:prstGeom prst="rect">
            <a:avLst/>
          </a:prstGeom>
          <a:gradFill>
            <a:gsLst>
              <a:gs pos="50000">
                <a:schemeClr val="accent4"/>
              </a:gs>
              <a:gs pos="0">
                <a:schemeClr val="accent4">
                  <a:lumMod val="25000"/>
                  <a:lumOff val="75000"/>
                </a:schemeClr>
              </a:gs>
              <a:gs pos="100000">
                <a:schemeClr val="accent4">
                  <a:lumMod val="85000"/>
                </a:schemeClr>
              </a:gs>
            </a:gsLst>
            <a:lin ang="5400000" scaled="1"/>
          </a:gradFill>
        </p:spPr>
        <p:txBody>
          <a:bodyPr wrap="square" rtlCol="0">
            <a:spAutoFit/>
          </a:bodyPr>
          <a:p>
            <a:r>
              <a:rPr lang="zh-CN" altLang="en-US"/>
              <a:t>（二）禁用物品和禁止行为</a:t>
            </a:r>
            <a:endParaRPr lang="zh-CN" altLang="en-US"/>
          </a:p>
        </p:txBody>
      </p:sp>
    </p:spTree>
  </p:cSld>
  <p:clrMapOvr>
    <a:masterClrMapping/>
  </p:clrMapOvr>
  <p:transition spd="slow">
    <p:cover/>
  </p:transition>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588010" y="1146810"/>
            <a:ext cx="2960370" cy="2306955"/>
          </a:xfrm>
          <a:prstGeom prst="rect">
            <a:avLst/>
          </a:prstGeom>
          <a:noFill/>
        </p:spPr>
        <p:txBody>
          <a:bodyPr wrap="square">
            <a:spAutoFit/>
          </a:bodyPr>
          <a:lstStyle/>
          <a:p>
            <a:r>
              <a:rPr lang="en-US" altLang="zh-CN" b="1" dirty="0"/>
              <a:t>1.</a:t>
            </a:r>
            <a:r>
              <a:rPr lang="zh-CN" altLang="zh-CN" sz="1800" b="1" kern="100" dirty="0">
                <a:effectLst/>
                <a:ea typeface="宋体" panose="02010600030101010101" pitchFamily="2" charset="-122"/>
                <a:cs typeface="Times New Roman" panose="02020603050405020304" pitchFamily="18" charset="0"/>
              </a:rPr>
              <a:t>根据火情进行自救</a:t>
            </a:r>
            <a:r>
              <a:rPr lang="zh-CN" altLang="en-US" sz="1800" b="1" kern="100" dirty="0">
                <a:effectLst/>
                <a:ea typeface="宋体" panose="02010600030101010101" pitchFamily="2" charset="-122"/>
                <a:cs typeface="Times New Roman" panose="02020603050405020304" pitchFamily="18" charset="0"/>
              </a:rPr>
              <a:t>。</a:t>
            </a:r>
            <a:endParaRPr lang="zh-CN" altLang="en-US" sz="1800" b="1" kern="100" dirty="0">
              <a:effectLst/>
              <a:ea typeface="宋体" panose="02010600030101010101" pitchFamily="2" charset="-122"/>
              <a:cs typeface="Times New Roman" panose="02020603050405020304" pitchFamily="18" charset="0"/>
            </a:endParaRPr>
          </a:p>
          <a:p>
            <a:endParaRPr lang="en-US" altLang="zh-CN" b="1" dirty="0"/>
          </a:p>
          <a:p>
            <a:pPr algn="just">
              <a:lnSpc>
                <a:spcPct val="150000"/>
              </a:lnSpc>
            </a:pPr>
            <a:r>
              <a:rPr lang="en-US" altLang="zh-CN" b="1" dirty="0"/>
              <a:t>2.</a:t>
            </a:r>
            <a:r>
              <a:rPr lang="zh-CN" altLang="zh-CN" sz="1800" b="1" kern="100" dirty="0">
                <a:effectLst/>
                <a:latin typeface="等线" panose="02010600030101010101" pitchFamily="2" charset="-122"/>
                <a:ea typeface="宋体" panose="02010600030101010101" pitchFamily="2" charset="-122"/>
                <a:cs typeface="Times New Roman" panose="02020603050405020304" pitchFamily="18" charset="0"/>
              </a:rPr>
              <a:t>火势较大</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r>
              <a:rPr lang="zh-CN" altLang="zh-CN" sz="1800" b="1" kern="100" dirty="0">
                <a:effectLst/>
                <a:latin typeface="等线" panose="02010600030101010101" pitchFamily="2" charset="-122"/>
                <a:ea typeface="宋体" panose="02010600030101010101" pitchFamily="2" charset="-122"/>
                <a:cs typeface="Times New Roman" panose="02020603050405020304" pitchFamily="18" charset="0"/>
              </a:rPr>
              <a:t>迅速疏散到地面安全地区</a:t>
            </a:r>
            <a:r>
              <a:rPr lang="zh-CN" altLang="en-US" sz="1800" b="1" kern="100" dirty="0">
                <a:effectLst/>
                <a:latin typeface="等线" panose="02010600030101010101" pitchFamily="2" charset="-122"/>
                <a:ea typeface="宋体" panose="02010600030101010101" pitchFamily="2" charset="-122"/>
                <a:cs typeface="Times New Roman" panose="02020603050405020304" pitchFamily="18" charset="0"/>
              </a:rPr>
              <a:t>。</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en-US" altLang="zh-CN" b="1" dirty="0"/>
          </a:p>
          <a:p>
            <a:r>
              <a:rPr lang="en-US" altLang="zh-CN" b="1" dirty="0"/>
              <a:t>3.</a:t>
            </a:r>
            <a:r>
              <a:rPr lang="zh-CN" altLang="zh-CN" sz="1800" b="1" kern="100" dirty="0">
                <a:effectLst/>
                <a:ea typeface="宋体" panose="02010600030101010101" pitchFamily="2" charset="-122"/>
                <a:cs typeface="Times New Roman" panose="02020603050405020304" pitchFamily="18" charset="0"/>
              </a:rPr>
              <a:t>火灾得到控制后，应及时清理现场，维护秩序</a:t>
            </a:r>
            <a:r>
              <a:rPr lang="zh-CN" altLang="en-US" sz="1800" b="1" kern="100" dirty="0">
                <a:effectLst/>
                <a:ea typeface="宋体" panose="02010600030101010101" pitchFamily="2" charset="-122"/>
                <a:cs typeface="Times New Roman" panose="02020603050405020304" pitchFamily="18" charset="0"/>
              </a:rPr>
              <a:t>。</a:t>
            </a:r>
            <a:endParaRPr lang="zh-CN" altLang="en-US" b="1"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6850" y="880110"/>
            <a:ext cx="4198620" cy="3618865"/>
          </a:xfrm>
          <a:prstGeom prst="rect">
            <a:avLst/>
          </a:prstGeom>
        </p:spPr>
      </p:pic>
      <p:grpSp>
        <p:nvGrpSpPr>
          <p:cNvPr id="10" name="组合 9"/>
          <p:cNvGrpSpPr/>
          <p:nvPr/>
        </p:nvGrpSpPr>
        <p:grpSpPr>
          <a:xfrm>
            <a:off x="3119438" y="495102"/>
            <a:ext cx="2721293" cy="368300"/>
            <a:chOff x="4026362" y="844034"/>
            <a:chExt cx="3628390" cy="491067"/>
          </a:xfrm>
        </p:grpSpPr>
        <p:sp>
          <p:nvSpPr>
            <p:cNvPr id="6" name="文本框 5"/>
            <p:cNvSpPr txBox="1"/>
            <p:nvPr/>
          </p:nvSpPr>
          <p:spPr>
            <a:xfrm>
              <a:off x="4026362" y="844034"/>
              <a:ext cx="3628390" cy="491067"/>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二、宿舍防火措施</a:t>
              </a:r>
              <a:endPar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Tree>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3" name="组合 2"/>
          <p:cNvGrpSpPr/>
          <p:nvPr/>
        </p:nvGrpSpPr>
        <p:grpSpPr>
          <a:xfrm>
            <a:off x="3426520" y="1128398"/>
            <a:ext cx="2320048" cy="687096"/>
            <a:chOff x="4547385" y="1523651"/>
            <a:chExt cx="3093397" cy="916128"/>
          </a:xfrm>
        </p:grpSpPr>
        <p:sp>
          <p:nvSpPr>
            <p:cNvPr id="166" name="文本框 165"/>
            <p:cNvSpPr txBox="1"/>
            <p:nvPr/>
          </p:nvSpPr>
          <p:spPr>
            <a:xfrm>
              <a:off x="4547385" y="1523651"/>
              <a:ext cx="3089564" cy="55202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100" b="0" i="0" u="none" strike="noStrike" kern="1200" cap="none" spc="600" normalizeH="0" baseline="0" noProof="0">
                  <a:ln>
                    <a:noFill/>
                  </a:ln>
                  <a:solidFill>
                    <a:srgbClr val="E7E6E6">
                      <a:lumMod val="75000"/>
                    </a:srgbClr>
                  </a:solidFill>
                  <a:effectLst/>
                  <a:uLnTx/>
                  <a:uFillTx/>
                  <a:latin typeface="汉仪汉黑W" panose="00020600040101010101" charset="-122"/>
                  <a:ea typeface="汉仪汉黑W" panose="00020600040101010101" charset="-122"/>
                  <a:cs typeface="汉仪汉黑W" panose="00020600040101010101" charset="-122"/>
                </a:rPr>
                <a:t>contents</a:t>
              </a:r>
              <a:endParaRPr kumimoji="0" lang="zh-CN" altLang="en-US" sz="2100" b="0" i="0" u="none" strike="noStrike" kern="1200" cap="none" spc="600" normalizeH="0" baseline="0" noProof="0">
                <a:ln>
                  <a:noFill/>
                </a:ln>
                <a:solidFill>
                  <a:srgbClr val="E7E6E6">
                    <a:lumMod val="75000"/>
                  </a:srgbClr>
                </a:solidFill>
                <a:effectLst/>
                <a:uLnTx/>
                <a:uFillTx/>
                <a:latin typeface="汉仪汉黑W" panose="00020600040101010101" charset="-122"/>
                <a:ea typeface="汉仪汉黑W" panose="00020600040101010101" charset="-122"/>
                <a:cs typeface="汉仪汉黑W" panose="00020600040101010101" charset="-122"/>
              </a:endParaRPr>
            </a:p>
          </p:txBody>
        </p:sp>
        <p:sp>
          <p:nvSpPr>
            <p:cNvPr id="2" name="文本框 1"/>
            <p:cNvSpPr txBox="1"/>
            <p:nvPr/>
          </p:nvSpPr>
          <p:spPr>
            <a:xfrm>
              <a:off x="4551218" y="1825946"/>
              <a:ext cx="3089564" cy="61383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60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目录</a:t>
              </a:r>
              <a:endParaRPr kumimoji="0" lang="zh-CN" altLang="en-US" sz="2400" b="0" i="0" u="none" strike="noStrike" kern="1200" cap="none" spc="60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sp>
        <p:nvSpPr>
          <p:cNvPr id="199" name="任意多边形: 形状 198"/>
          <p:cNvSpPr/>
          <p:nvPr/>
        </p:nvSpPr>
        <p:spPr>
          <a:xfrm rot="16200000">
            <a:off x="3200215" y="3853511"/>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7" name="文本框 166"/>
          <p:cNvSpPr txBox="1"/>
          <p:nvPr/>
        </p:nvSpPr>
        <p:spPr>
          <a:xfrm>
            <a:off x="3739199" y="3845409"/>
            <a:ext cx="298846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第三节 </a:t>
            </a:r>
            <a:r>
              <a:rPr kumimoji="0" lang="en-US" altLang="zh-CN"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 </a:t>
            </a:r>
            <a:r>
              <a:rPr lang="zh-CN" altLang="en-US" dirty="0">
                <a:solidFill>
                  <a:prstClr val="black"/>
                </a:solidFill>
                <a:latin typeface="汉仪汉黑W" panose="00020600040101010101" charset="-122"/>
                <a:ea typeface="汉仪汉黑W" panose="00020600040101010101" charset="-122"/>
                <a:cs typeface="汉仪汉黑W" panose="00020600040101010101" charset="-122"/>
              </a:rPr>
              <a:t>住宿管理</a:t>
            </a:r>
            <a:r>
              <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篇</a:t>
            </a:r>
            <a:endPar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sp>
        <p:nvSpPr>
          <p:cNvPr id="201" name="任意多边形: 形状 200"/>
          <p:cNvSpPr/>
          <p:nvPr/>
        </p:nvSpPr>
        <p:spPr>
          <a:xfrm rot="16200000">
            <a:off x="3200215" y="3026001"/>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82" name="任意多边形: 形状 181"/>
          <p:cNvSpPr/>
          <p:nvPr/>
        </p:nvSpPr>
        <p:spPr>
          <a:xfrm rot="16200000">
            <a:off x="3200215" y="2198186"/>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4" name="文本框 3"/>
          <p:cNvSpPr txBox="1"/>
          <p:nvPr/>
        </p:nvSpPr>
        <p:spPr>
          <a:xfrm>
            <a:off x="3701462" y="2199742"/>
            <a:ext cx="261244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第一节　</a:t>
            </a:r>
            <a:r>
              <a:rPr lang="zh-CN" altLang="en-US" dirty="0">
                <a:solidFill>
                  <a:prstClr val="black"/>
                </a:solidFill>
                <a:latin typeface="汉仪汉黑W" panose="00020600040101010101" charset="-122"/>
                <a:ea typeface="汉仪汉黑W" panose="00020600040101010101" charset="-122"/>
                <a:cs typeface="汉仪汉黑W" panose="00020600040101010101" charset="-122"/>
              </a:rPr>
              <a:t>交通安全</a:t>
            </a:r>
            <a:r>
              <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篇</a:t>
            </a:r>
            <a:endPar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sp>
        <p:nvSpPr>
          <p:cNvPr id="168" name="文本框 167"/>
          <p:cNvSpPr txBox="1"/>
          <p:nvPr/>
        </p:nvSpPr>
        <p:spPr>
          <a:xfrm>
            <a:off x="3739199" y="3008711"/>
            <a:ext cx="195976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第二节 </a:t>
            </a:r>
            <a:r>
              <a:rPr kumimoji="0" lang="en-US" altLang="zh-CN"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 </a:t>
            </a:r>
            <a:r>
              <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防溺水篇</a:t>
            </a:r>
            <a:endPar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spTree>
  </p:cSld>
  <p:clrMapOvr>
    <a:masterClrMapping/>
  </p:clrMapOvr>
  <p:transition spd="slow">
    <p:cove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19438" y="495102"/>
            <a:ext cx="2721293" cy="368300"/>
            <a:chOff x="4026362" y="844034"/>
            <a:chExt cx="3628390" cy="491067"/>
          </a:xfrm>
        </p:grpSpPr>
        <p:sp>
          <p:nvSpPr>
            <p:cNvPr id="6" name="文本框 5"/>
            <p:cNvSpPr txBox="1"/>
            <p:nvPr/>
          </p:nvSpPr>
          <p:spPr>
            <a:xfrm>
              <a:off x="4026362" y="844034"/>
              <a:ext cx="3628390"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三、个人</a:t>
              </a:r>
              <a:r>
                <a:rPr lang="zh-CN" altLang="en-US" dirty="0">
                  <a:solidFill>
                    <a:prstClr val="black"/>
                  </a:solidFill>
                  <a:latin typeface="汉仪汉黑W" panose="00020600040101010101" charset="-122"/>
                  <a:ea typeface="汉仪汉黑W" panose="00020600040101010101" charset="-122"/>
                  <a:cs typeface="汉仪汉黑W" panose="00020600040101010101" charset="-122"/>
                  <a:sym typeface="+mn-ea"/>
                </a:rPr>
                <a:t>财产保护</a:t>
              </a:r>
              <a:endPar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2" name="文本框 1"/>
          <p:cNvSpPr txBox="1"/>
          <p:nvPr>
            <p:custDataLst>
              <p:tags r:id="rId2"/>
            </p:custDataLst>
          </p:nvPr>
        </p:nvSpPr>
        <p:spPr>
          <a:xfrm>
            <a:off x="760095" y="1036955"/>
            <a:ext cx="2673350" cy="348615"/>
          </a:xfrm>
          <a:prstGeom prst="rect">
            <a:avLst/>
          </a:prstGeom>
          <a:gradFill>
            <a:gsLst>
              <a:gs pos="50000">
                <a:schemeClr val="accent4"/>
              </a:gs>
              <a:gs pos="0">
                <a:schemeClr val="accent4">
                  <a:lumMod val="25000"/>
                  <a:lumOff val="75000"/>
                </a:schemeClr>
              </a:gs>
              <a:gs pos="100000">
                <a:schemeClr val="accent4">
                  <a:lumMod val="85000"/>
                </a:schemeClr>
              </a:gs>
            </a:gsLst>
            <a:lin ang="5400000" scaled="1"/>
          </a:gradFill>
        </p:spPr>
        <p:txBody>
          <a:bodyPr wrap="square" rtlCol="0">
            <a:noAutofit/>
          </a:bodyPr>
          <a:lstStyle/>
          <a:p>
            <a:pPr algn="ctr">
              <a:defRPr/>
            </a:pPr>
            <a:r>
              <a:rPr lang="zh-CN" altLang="en-US" sz="1600" kern="100" dirty="0">
                <a:effectLst/>
                <a:latin typeface="宋体" panose="02010600030101010101" pitchFamily="2" charset="-122"/>
                <a:ea typeface="宋体" panose="02010600030101010101" pitchFamily="2" charset="-122"/>
                <a:cs typeface="Times New Roman" panose="02020603050405020304" pitchFamily="18" charset="0"/>
              </a:rPr>
              <a:t>（一）</a:t>
            </a: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物品的安全存放</a:t>
            </a:r>
            <a:endParaRPr kumimoji="0" lang="zh-CN" altLang="en-US"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endParaRPr>
          </a:p>
        </p:txBody>
      </p:sp>
      <p:sp>
        <p:nvSpPr>
          <p:cNvPr id="4" name="文本框 3"/>
          <p:cNvSpPr txBox="1"/>
          <p:nvPr/>
        </p:nvSpPr>
        <p:spPr>
          <a:xfrm>
            <a:off x="760730" y="1558925"/>
            <a:ext cx="6602730" cy="2568575"/>
          </a:xfrm>
          <a:prstGeom prst="rect">
            <a:avLst/>
          </a:prstGeom>
          <a:solidFill>
            <a:schemeClr val="accent2">
              <a:lumMod val="20000"/>
              <a:lumOff val="80000"/>
            </a:schemeClr>
          </a:solidFill>
          <a:ln w="9525">
            <a:noFill/>
          </a:ln>
        </p:spPr>
        <p:txBody>
          <a:bodyPr wrap="square">
            <a:spAutoFit/>
          </a:bodyPr>
          <a:lstStyle/>
          <a:p>
            <a:pPr indent="266700" algn="just">
              <a:lnSpc>
                <a:spcPct val="150000"/>
              </a:lnSpc>
            </a:pPr>
            <a:r>
              <a:rPr lang="zh-CN" altLang="zh-CN" sz="14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400" b="1"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400" b="1" kern="100" dirty="0">
                <a:effectLst/>
                <a:latin typeface="宋体" panose="02010600030101010101" pitchFamily="2" charset="-122"/>
                <a:ea typeface="宋体" panose="02010600030101010101" pitchFamily="2" charset="-122"/>
                <a:cs typeface="Times New Roman" panose="02020603050405020304" pitchFamily="18" charset="0"/>
              </a:rPr>
              <a:t>）自觉维护宿舍安全秩序，提高防范意识。</a:t>
            </a:r>
            <a:endParaRPr lang="zh-CN" altLang="zh-CN" sz="1400" b="1"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just">
              <a:lnSpc>
                <a:spcPct val="150000"/>
              </a:lnSpc>
            </a:pPr>
            <a:r>
              <a:rPr lang="zh-CN" altLang="zh-CN" sz="14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400" b="1"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400" b="1" kern="100" dirty="0">
                <a:effectLst/>
                <a:latin typeface="宋体" panose="02010600030101010101" pitchFamily="2" charset="-122"/>
                <a:ea typeface="宋体" panose="02010600030101010101" pitchFamily="2" charset="-122"/>
                <a:cs typeface="Times New Roman" panose="02020603050405020304" pitchFamily="18" charset="0"/>
              </a:rPr>
              <a:t>）外部人员未经许可不得进入学生宿舍，不许带异性进入宿舍，宿舍不得留宿亲友，外人拜访应登记姓名、关系及进出时间。</a:t>
            </a:r>
            <a:endParaRPr lang="zh-CN" altLang="zh-CN" sz="1400" b="1"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just">
              <a:lnSpc>
                <a:spcPct val="150000"/>
              </a:lnSpc>
            </a:pPr>
            <a:r>
              <a:rPr lang="zh-CN" altLang="zh-CN" sz="14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400" b="1"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400" b="1" kern="100" dirty="0">
                <a:effectLst/>
                <a:latin typeface="宋体" panose="02010600030101010101" pitchFamily="2" charset="-122"/>
                <a:ea typeface="宋体" panose="02010600030101010101" pitchFamily="2" charset="-122"/>
                <a:cs typeface="Times New Roman" panose="02020603050405020304" pitchFamily="18" charset="0"/>
              </a:rPr>
              <a:t>）加强个人财务和贵重物品的自我管理和安全防范。离开宿舍时应关好门窗，保管好自己的钥匙，防止被盗、丢失物品。</a:t>
            </a:r>
            <a:endParaRPr lang="zh-CN" altLang="zh-CN" sz="1400" b="1"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just">
              <a:lnSpc>
                <a:spcPct val="150000"/>
              </a:lnSpc>
            </a:pPr>
            <a:r>
              <a:rPr lang="zh-CN" altLang="zh-CN" sz="1400" b="1"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400" b="1" kern="100" dirty="0">
                <a:effectLst/>
                <a:latin typeface="宋体" panose="02010600030101010101" pitchFamily="2" charset="-122"/>
                <a:ea typeface="宋体" panose="02010600030101010101" pitchFamily="2" charset="-122"/>
                <a:cs typeface="Times New Roman" panose="02020603050405020304" pitchFamily="18" charset="0"/>
              </a:rPr>
              <a:t>4</a:t>
            </a:r>
            <a:r>
              <a:rPr lang="zh-CN" altLang="zh-CN" sz="1400" b="1" kern="100" dirty="0">
                <a:effectLst/>
                <a:latin typeface="宋体" panose="02010600030101010101" pitchFamily="2" charset="-122"/>
                <a:ea typeface="宋体" panose="02010600030101010101" pitchFamily="2" charset="-122"/>
                <a:cs typeface="Times New Roman" panose="02020603050405020304" pitchFamily="18" charset="0"/>
              </a:rPr>
              <a:t>）不宜存放贵重物品和大量现金，寒暑假期间，住宿人员应带走个人的贵重物品</a:t>
            </a:r>
            <a:r>
              <a:rPr lang="zh-CN" altLang="zh-CN" sz="1200" b="1"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2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lvl="0" indent="304800" algn="l" defTabSz="9144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cover/>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19438" y="495102"/>
            <a:ext cx="2721293" cy="368300"/>
            <a:chOff x="4026362" y="844034"/>
            <a:chExt cx="3628390" cy="491067"/>
          </a:xfrm>
        </p:grpSpPr>
        <p:sp>
          <p:nvSpPr>
            <p:cNvPr id="6" name="文本框 5"/>
            <p:cNvSpPr txBox="1"/>
            <p:nvPr/>
          </p:nvSpPr>
          <p:spPr>
            <a:xfrm>
              <a:off x="4026362" y="844034"/>
              <a:ext cx="3628390"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三、个人</a:t>
              </a:r>
              <a:r>
                <a:rPr lang="zh-CN" altLang="en-US" dirty="0">
                  <a:solidFill>
                    <a:prstClr val="black"/>
                  </a:solidFill>
                  <a:latin typeface="汉仪汉黑W" panose="00020600040101010101" charset="-122"/>
                  <a:ea typeface="汉仪汉黑W" panose="00020600040101010101" charset="-122"/>
                  <a:cs typeface="汉仪汉黑W" panose="00020600040101010101" charset="-122"/>
                  <a:sym typeface="+mn-ea"/>
                </a:rPr>
                <a:t>财产保护</a:t>
              </a:r>
              <a:endPar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2" name="文本框 1"/>
          <p:cNvSpPr txBox="1"/>
          <p:nvPr>
            <p:custDataLst>
              <p:tags r:id="rId2"/>
            </p:custDataLst>
          </p:nvPr>
        </p:nvSpPr>
        <p:spPr>
          <a:xfrm>
            <a:off x="1226820" y="1036955"/>
            <a:ext cx="2524760" cy="348615"/>
          </a:xfrm>
          <a:prstGeom prst="rect">
            <a:avLst/>
          </a:prstGeom>
          <a:gradFill>
            <a:gsLst>
              <a:gs pos="50000">
                <a:schemeClr val="accent4"/>
              </a:gs>
              <a:gs pos="0">
                <a:schemeClr val="accent4">
                  <a:lumMod val="25000"/>
                  <a:lumOff val="75000"/>
                </a:schemeClr>
              </a:gs>
              <a:gs pos="100000">
                <a:schemeClr val="accent4">
                  <a:lumMod val="85000"/>
                </a:schemeClr>
              </a:gs>
            </a:gsLst>
            <a:lin ang="5400000" scaled="1"/>
          </a:gradFill>
        </p:spPr>
        <p:txBody>
          <a:bodyPr wrap="square" rtlCol="0">
            <a:noAutofit/>
          </a:bodyPr>
          <a:lstStyle/>
          <a:p>
            <a:pPr algn="ctr">
              <a:defRPr/>
            </a:pPr>
            <a:r>
              <a:rPr lang="zh-CN" altLang="en-US" sz="1600" kern="100" dirty="0">
                <a:effectLst/>
                <a:latin typeface="宋体" panose="02010600030101010101" pitchFamily="2" charset="-122"/>
                <a:ea typeface="宋体" panose="02010600030101010101" pitchFamily="2" charset="-122"/>
                <a:cs typeface="Times New Roman" panose="02020603050405020304" pitchFamily="18" charset="0"/>
              </a:rPr>
              <a:t>（二）</a:t>
            </a: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防盗注意事项</a:t>
            </a:r>
            <a:endPar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endParaRPr>
          </a:p>
        </p:txBody>
      </p:sp>
      <p:grpSp>
        <p:nvGrpSpPr>
          <p:cNvPr id="14" name="组合 13"/>
          <p:cNvGrpSpPr/>
          <p:nvPr>
            <p:custDataLst>
              <p:tags r:id="rId3"/>
            </p:custDataLst>
          </p:nvPr>
        </p:nvGrpSpPr>
        <p:grpSpPr>
          <a:xfrm>
            <a:off x="2832736" y="1689811"/>
            <a:ext cx="1082650" cy="994867"/>
            <a:chOff x="5840731" y="1689811"/>
            <a:chExt cx="1082650" cy="994867"/>
          </a:xfrm>
        </p:grpSpPr>
        <p:sp>
          <p:nvSpPr>
            <p:cNvPr id="12" name="流程图: 接点 11"/>
            <p:cNvSpPr/>
            <p:nvPr>
              <p:custDataLst>
                <p:tags r:id="rId4"/>
              </p:custDataLst>
            </p:nvPr>
          </p:nvSpPr>
          <p:spPr>
            <a:xfrm>
              <a:off x="5840731" y="1689811"/>
              <a:ext cx="1082650" cy="994867"/>
            </a:xfrm>
            <a:prstGeom prst="flowChartConnector">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5"/>
              </p:custDataLst>
            </p:nvPr>
          </p:nvSpPr>
          <p:spPr>
            <a:xfrm>
              <a:off x="5872393" y="1961995"/>
              <a:ext cx="1019325" cy="338554"/>
            </a:xfrm>
            <a:prstGeom prst="rect">
              <a:avLst/>
            </a:prstGeom>
            <a:noFill/>
          </p:spPr>
          <p:txBody>
            <a:bodyPr wrap="square" rtlCol="0">
              <a:spAutoFit/>
            </a:bodyPr>
            <a:lstStyle/>
            <a:p>
              <a:r>
                <a:rPr lang="zh-CN" altLang="en-US" sz="1600" dirty="0"/>
                <a:t>顺手牵羊</a:t>
              </a:r>
              <a:endParaRPr lang="zh-CN" altLang="en-US" sz="1600" dirty="0"/>
            </a:p>
          </p:txBody>
        </p:sp>
      </p:grpSp>
      <p:grpSp>
        <p:nvGrpSpPr>
          <p:cNvPr id="15" name="组合 14"/>
          <p:cNvGrpSpPr/>
          <p:nvPr>
            <p:custDataLst>
              <p:tags r:id="rId6"/>
            </p:custDataLst>
          </p:nvPr>
        </p:nvGrpSpPr>
        <p:grpSpPr>
          <a:xfrm>
            <a:off x="4460852" y="1701241"/>
            <a:ext cx="1082650" cy="994867"/>
            <a:chOff x="5840731" y="1689811"/>
            <a:chExt cx="1082650" cy="994867"/>
          </a:xfrm>
        </p:grpSpPr>
        <p:sp>
          <p:nvSpPr>
            <p:cNvPr id="16" name="流程图: 接点 15"/>
            <p:cNvSpPr/>
            <p:nvPr>
              <p:custDataLst>
                <p:tags r:id="rId7"/>
              </p:custDataLst>
            </p:nvPr>
          </p:nvSpPr>
          <p:spPr>
            <a:xfrm>
              <a:off x="5840731" y="1689811"/>
              <a:ext cx="1082650" cy="994867"/>
            </a:xfrm>
            <a:prstGeom prst="flowChartConnector">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custDataLst>
                <p:tags r:id="rId8"/>
              </p:custDataLst>
            </p:nvPr>
          </p:nvSpPr>
          <p:spPr>
            <a:xfrm>
              <a:off x="5872393" y="1961995"/>
              <a:ext cx="1019325" cy="338554"/>
            </a:xfrm>
            <a:prstGeom prst="rect">
              <a:avLst/>
            </a:prstGeom>
            <a:noFill/>
          </p:spPr>
          <p:txBody>
            <a:bodyPr wrap="square" rtlCol="0">
              <a:spAutoFit/>
            </a:bodyPr>
            <a:lstStyle/>
            <a:p>
              <a:r>
                <a:rPr lang="zh-CN" altLang="en-US" sz="1600" dirty="0"/>
                <a:t>乘虚而入</a:t>
              </a:r>
              <a:endParaRPr lang="zh-CN" altLang="en-US" sz="1600" dirty="0"/>
            </a:p>
          </p:txBody>
        </p:sp>
      </p:grpSp>
      <p:grpSp>
        <p:nvGrpSpPr>
          <p:cNvPr id="18" name="组合 17"/>
          <p:cNvGrpSpPr/>
          <p:nvPr>
            <p:custDataLst>
              <p:tags r:id="rId9"/>
            </p:custDataLst>
          </p:nvPr>
        </p:nvGrpSpPr>
        <p:grpSpPr>
          <a:xfrm>
            <a:off x="2919299" y="3183685"/>
            <a:ext cx="1082650" cy="994867"/>
            <a:chOff x="5840731" y="1689811"/>
            <a:chExt cx="1082650" cy="994867"/>
          </a:xfrm>
        </p:grpSpPr>
        <p:sp>
          <p:nvSpPr>
            <p:cNvPr id="19" name="流程图: 接点 18"/>
            <p:cNvSpPr/>
            <p:nvPr>
              <p:custDataLst>
                <p:tags r:id="rId10"/>
              </p:custDataLst>
            </p:nvPr>
          </p:nvSpPr>
          <p:spPr>
            <a:xfrm>
              <a:off x="5840731" y="1689811"/>
              <a:ext cx="1082650" cy="994867"/>
            </a:xfrm>
            <a:prstGeom prst="flowChartConnector">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custDataLst>
                <p:tags r:id="rId11"/>
              </p:custDataLst>
            </p:nvPr>
          </p:nvSpPr>
          <p:spPr>
            <a:xfrm>
              <a:off x="5872393" y="1961995"/>
              <a:ext cx="1019325" cy="338554"/>
            </a:xfrm>
            <a:prstGeom prst="rect">
              <a:avLst/>
            </a:prstGeom>
            <a:noFill/>
          </p:spPr>
          <p:txBody>
            <a:bodyPr wrap="square" rtlCol="0">
              <a:spAutoFit/>
            </a:bodyPr>
            <a:lstStyle/>
            <a:p>
              <a:r>
                <a:rPr lang="zh-CN" altLang="en-US" sz="1600" dirty="0"/>
                <a:t>窗外钓鱼</a:t>
              </a:r>
              <a:endParaRPr lang="zh-CN" altLang="en-US" sz="1600" dirty="0"/>
            </a:p>
          </p:txBody>
        </p:sp>
      </p:grpSp>
      <p:grpSp>
        <p:nvGrpSpPr>
          <p:cNvPr id="21" name="组合 20"/>
          <p:cNvGrpSpPr/>
          <p:nvPr>
            <p:custDataLst>
              <p:tags r:id="rId12"/>
            </p:custDataLst>
          </p:nvPr>
        </p:nvGrpSpPr>
        <p:grpSpPr>
          <a:xfrm>
            <a:off x="4374289" y="3183685"/>
            <a:ext cx="1082650" cy="994867"/>
            <a:chOff x="5840731" y="1689811"/>
            <a:chExt cx="1082650" cy="994867"/>
          </a:xfrm>
        </p:grpSpPr>
        <p:sp>
          <p:nvSpPr>
            <p:cNvPr id="22" name="流程图: 接点 21"/>
            <p:cNvSpPr/>
            <p:nvPr>
              <p:custDataLst>
                <p:tags r:id="rId13"/>
              </p:custDataLst>
            </p:nvPr>
          </p:nvSpPr>
          <p:spPr>
            <a:xfrm>
              <a:off x="5840731" y="1689811"/>
              <a:ext cx="1082650" cy="994867"/>
            </a:xfrm>
            <a:prstGeom prst="flowChartConnector">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custDataLst>
                <p:tags r:id="rId14"/>
              </p:custDataLst>
            </p:nvPr>
          </p:nvSpPr>
          <p:spPr>
            <a:xfrm>
              <a:off x="5872393" y="1961995"/>
              <a:ext cx="1019325" cy="338554"/>
            </a:xfrm>
            <a:prstGeom prst="rect">
              <a:avLst/>
            </a:prstGeom>
            <a:noFill/>
          </p:spPr>
          <p:txBody>
            <a:bodyPr wrap="square" rtlCol="0">
              <a:spAutoFit/>
            </a:bodyPr>
            <a:lstStyle/>
            <a:p>
              <a:r>
                <a:rPr lang="zh-CN" altLang="en-US" sz="1600" dirty="0"/>
                <a:t>翻窗撬锁</a:t>
              </a:r>
              <a:endParaRPr lang="zh-CN" altLang="en-US" sz="1600" dirty="0"/>
            </a:p>
          </p:txBody>
        </p:sp>
      </p:grpSp>
      <p:grpSp>
        <p:nvGrpSpPr>
          <p:cNvPr id="24" name="组合 23"/>
          <p:cNvGrpSpPr/>
          <p:nvPr>
            <p:custDataLst>
              <p:tags r:id="rId15"/>
            </p:custDataLst>
          </p:nvPr>
        </p:nvGrpSpPr>
        <p:grpSpPr>
          <a:xfrm>
            <a:off x="3646794" y="2394853"/>
            <a:ext cx="1082650" cy="994867"/>
            <a:chOff x="5840731" y="1689811"/>
            <a:chExt cx="1082650" cy="994867"/>
          </a:xfrm>
        </p:grpSpPr>
        <p:sp>
          <p:nvSpPr>
            <p:cNvPr id="25" name="流程图: 接点 24"/>
            <p:cNvSpPr/>
            <p:nvPr>
              <p:custDataLst>
                <p:tags r:id="rId16"/>
              </p:custDataLst>
            </p:nvPr>
          </p:nvSpPr>
          <p:spPr>
            <a:xfrm>
              <a:off x="5840731" y="1689811"/>
              <a:ext cx="1082650" cy="994867"/>
            </a:xfrm>
            <a:prstGeom prst="flowChartConnector">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custDataLst>
                <p:tags r:id="rId17"/>
              </p:custDataLst>
            </p:nvPr>
          </p:nvSpPr>
          <p:spPr>
            <a:xfrm>
              <a:off x="5872393" y="1961995"/>
              <a:ext cx="1019325" cy="338554"/>
            </a:xfrm>
            <a:prstGeom prst="rect">
              <a:avLst/>
            </a:prstGeom>
            <a:noFill/>
          </p:spPr>
          <p:txBody>
            <a:bodyPr wrap="square" rtlCol="0">
              <a:spAutoFit/>
            </a:bodyPr>
            <a:lstStyle/>
            <a:p>
              <a:r>
                <a:rPr lang="zh-CN" altLang="en-US" sz="1600" dirty="0"/>
                <a:t>熟人作案</a:t>
              </a:r>
              <a:endParaRPr lang="zh-CN" altLang="en-US" sz="1600" dirty="0"/>
            </a:p>
          </p:txBody>
        </p:sp>
      </p:grpSp>
    </p:spTree>
  </p:cSld>
  <p:clrMapOvr>
    <a:masterClrMapping/>
  </p:clrMapOvr>
  <p:transition spd="slow">
    <p:cover/>
  </p:transition>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19438" y="495102"/>
            <a:ext cx="2721293" cy="368300"/>
            <a:chOff x="4026362" y="844034"/>
            <a:chExt cx="3628390" cy="491067"/>
          </a:xfrm>
        </p:grpSpPr>
        <p:sp>
          <p:nvSpPr>
            <p:cNvPr id="6" name="文本框 5"/>
            <p:cNvSpPr txBox="1"/>
            <p:nvPr/>
          </p:nvSpPr>
          <p:spPr>
            <a:xfrm>
              <a:off x="4026362" y="844034"/>
              <a:ext cx="3628390"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三、个人</a:t>
              </a:r>
              <a:r>
                <a:rPr lang="zh-CN" altLang="en-US" dirty="0">
                  <a:solidFill>
                    <a:prstClr val="black"/>
                  </a:solidFill>
                  <a:latin typeface="汉仪汉黑W" panose="00020600040101010101" charset="-122"/>
                  <a:ea typeface="汉仪汉黑W" panose="00020600040101010101" charset="-122"/>
                  <a:cs typeface="汉仪汉黑W" panose="00020600040101010101" charset="-122"/>
                  <a:sym typeface="+mn-ea"/>
                </a:rPr>
                <a:t>财产保护</a:t>
              </a:r>
              <a:endPar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2" name="文本框 1"/>
          <p:cNvSpPr txBox="1"/>
          <p:nvPr>
            <p:custDataLst>
              <p:tags r:id="rId2"/>
            </p:custDataLst>
          </p:nvPr>
        </p:nvSpPr>
        <p:spPr>
          <a:xfrm>
            <a:off x="760095" y="1036955"/>
            <a:ext cx="2673350" cy="348615"/>
          </a:xfrm>
          <a:prstGeom prst="rect">
            <a:avLst/>
          </a:prstGeom>
          <a:gradFill>
            <a:gsLst>
              <a:gs pos="50000">
                <a:schemeClr val="accent4"/>
              </a:gs>
              <a:gs pos="0">
                <a:schemeClr val="accent4">
                  <a:lumMod val="25000"/>
                  <a:lumOff val="75000"/>
                </a:schemeClr>
              </a:gs>
              <a:gs pos="100000">
                <a:schemeClr val="accent4">
                  <a:lumMod val="85000"/>
                </a:schemeClr>
              </a:gs>
            </a:gsLst>
            <a:lin ang="5400000" scaled="1"/>
          </a:gradFill>
        </p:spPr>
        <p:txBody>
          <a:bodyPr wrap="square" rtlCol="0">
            <a:noAutofit/>
          </a:bodyPr>
          <a:lstStyle/>
          <a:p>
            <a:pPr algn="ctr">
              <a:defRPr/>
            </a:pPr>
            <a:r>
              <a:rPr lang="zh-CN" altLang="en-US" sz="1600" kern="100" dirty="0">
                <a:effectLst/>
                <a:latin typeface="宋体" panose="02010600030101010101" pitchFamily="2" charset="-122"/>
                <a:ea typeface="宋体" panose="02010600030101010101" pitchFamily="2" charset="-122"/>
                <a:cs typeface="Times New Roman" panose="02020603050405020304" pitchFamily="18" charset="0"/>
              </a:rPr>
              <a:t>（三）</a:t>
            </a: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防盗的基本方法</a:t>
            </a:r>
            <a:endParaRPr kumimoji="0" lang="zh-CN" altLang="en-US" sz="16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endParaRPr>
          </a:p>
        </p:txBody>
      </p:sp>
      <p:sp>
        <p:nvSpPr>
          <p:cNvPr id="3" name="圆角矩形 3"/>
          <p:cNvSpPr/>
          <p:nvPr>
            <p:custDataLst>
              <p:tags r:id="rId3"/>
            </p:custDataLst>
          </p:nvPr>
        </p:nvSpPr>
        <p:spPr>
          <a:xfrm>
            <a:off x="2632075" y="1558925"/>
            <a:ext cx="1680845" cy="2912110"/>
          </a:xfrm>
          <a:prstGeom prst="roundRect">
            <a:avLst>
              <a:gd name="adj" fmla="val 6621"/>
            </a:avLst>
          </a:prstGeom>
          <a:solidFill>
            <a:srgbClr val="FFFFFF"/>
          </a:solidFill>
          <a:ln>
            <a:solidFill>
              <a:schemeClr val="accent2"/>
            </a:solidFill>
          </a:ln>
          <a:effectLst>
            <a:outerShdw dist="88900" dir="2700000" sx="100500" sy="100500" algn="tl" rotWithShape="0">
              <a:schemeClr val="accent2">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16153" tIns="223166" rIns="250265" bIns="584484" numCol="1" spcCol="0" rtlCol="0" fromWordArt="0" anchor="ctr" anchorCtr="0" forceAA="0" compatLnSpc="1">
            <a:noAutofit/>
          </a:bodyPr>
          <a:p>
            <a:pPr lvl="0" algn="just">
              <a:lnSpc>
                <a:spcPct val="130000"/>
              </a:lnSpc>
              <a:buClrTx/>
              <a:buSzTx/>
              <a:buFontTx/>
            </a:pPr>
            <a:r>
              <a:rPr lang="zh-CN" altLang="zh-CN" sz="1675" dirty="0">
                <a:solidFill>
                  <a:srgbClr val="262626"/>
                </a:solidFill>
                <a:latin typeface="+mn-ea"/>
                <a:cs typeface="+mn-ea"/>
                <a:sym typeface="+mn-ea"/>
              </a:rPr>
              <a:t>不要留宿外来人员。</a:t>
            </a:r>
            <a:endParaRPr altLang="zh-CN" sz="1800" b="1"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sym typeface="+mn-ea"/>
            </a:endParaRPr>
          </a:p>
        </p:txBody>
      </p:sp>
      <p:sp>
        <p:nvSpPr>
          <p:cNvPr id="87" name="圆角矩形 3"/>
          <p:cNvSpPr/>
          <p:nvPr>
            <p:custDataLst>
              <p:tags r:id="rId4"/>
            </p:custDataLst>
          </p:nvPr>
        </p:nvSpPr>
        <p:spPr>
          <a:xfrm>
            <a:off x="799465" y="1558925"/>
            <a:ext cx="1680845" cy="2912110"/>
          </a:xfrm>
          <a:prstGeom prst="roundRect">
            <a:avLst>
              <a:gd name="adj" fmla="val 6621"/>
            </a:avLst>
          </a:prstGeom>
          <a:solidFill>
            <a:srgbClr val="FFFFFF"/>
          </a:solidFill>
          <a:ln>
            <a:solidFill>
              <a:schemeClr val="accent1"/>
            </a:solidFill>
          </a:ln>
          <a:effectLst>
            <a:outerShdw dist="88900" dir="2700000" sx="100500" sy="1005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16153" tIns="223166" rIns="250265" bIns="584484" numCol="1" spcCol="0" rtlCol="0" fromWordArt="0" anchor="ctr" anchorCtr="0" forceAA="0" compatLnSpc="1">
            <a:noAutofit/>
          </a:bodyPr>
          <a:p>
            <a:pPr lvl="0" algn="just">
              <a:lnSpc>
                <a:spcPct val="130000"/>
              </a:lnSpc>
              <a:buClrTx/>
              <a:buSzTx/>
              <a:buFontTx/>
            </a:pPr>
            <a:r>
              <a:rPr lang="zh-CN" altLang="zh-CN" sz="1675" dirty="0">
                <a:solidFill>
                  <a:srgbClr val="262626"/>
                </a:solidFill>
                <a:latin typeface="+mn-ea"/>
                <a:cs typeface="+mn-ea"/>
                <a:sym typeface="+mn-ea"/>
              </a:rPr>
              <a:t>离开宿舍时，即便是很短的时间，都必须锁好门，关好窗。</a:t>
            </a:r>
            <a:endParaRPr lang="zh-CN" altLang="zh-CN" sz="1675" dirty="0">
              <a:solidFill>
                <a:srgbClr val="262626"/>
              </a:solidFill>
              <a:latin typeface="+mn-ea"/>
              <a:cs typeface="+mn-ea"/>
              <a:sym typeface="+mn-ea"/>
            </a:endParaRPr>
          </a:p>
        </p:txBody>
      </p:sp>
      <p:sp>
        <p:nvSpPr>
          <p:cNvPr id="89" name="圆角矩形 16"/>
          <p:cNvSpPr/>
          <p:nvPr>
            <p:custDataLst>
              <p:tags r:id="rId5"/>
            </p:custDataLst>
          </p:nvPr>
        </p:nvSpPr>
        <p:spPr>
          <a:xfrm>
            <a:off x="944660" y="4064028"/>
            <a:ext cx="278271" cy="280022"/>
          </a:xfrm>
          <a:prstGeom prst="roundRect">
            <a:avLst>
              <a:gd name="adj" fmla="val 2376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170" b="1">
                <a:solidFill>
                  <a:schemeClr val="lt1"/>
                </a:solidFill>
                <a:latin typeface="+mn-ea"/>
                <a:cs typeface="+mn-ea"/>
                <a:sym typeface="+mn-ea"/>
              </a:rPr>
              <a:t>01</a:t>
            </a:r>
            <a:endParaRPr lang="en-US" altLang="zh-CN" sz="1170" b="1">
              <a:solidFill>
                <a:schemeClr val="lt1"/>
              </a:solidFill>
              <a:latin typeface="+mn-ea"/>
              <a:cs typeface="+mn-ea"/>
              <a:sym typeface="+mn-ea"/>
            </a:endParaRPr>
          </a:p>
        </p:txBody>
      </p:sp>
      <p:sp>
        <p:nvSpPr>
          <p:cNvPr id="5" name="圆角矩形 16"/>
          <p:cNvSpPr/>
          <p:nvPr>
            <p:custDataLst>
              <p:tags r:id="rId6"/>
            </p:custDataLst>
          </p:nvPr>
        </p:nvSpPr>
        <p:spPr>
          <a:xfrm>
            <a:off x="2836431" y="4064028"/>
            <a:ext cx="278271" cy="280022"/>
          </a:xfrm>
          <a:prstGeom prst="roundRect">
            <a:avLst>
              <a:gd name="adj" fmla="val 2376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170" b="1">
                <a:solidFill>
                  <a:schemeClr val="lt1"/>
                </a:solidFill>
                <a:latin typeface="+mn-ea"/>
                <a:cs typeface="+mn-ea"/>
                <a:sym typeface="+mn-ea"/>
              </a:rPr>
              <a:t>02</a:t>
            </a:r>
            <a:endParaRPr lang="en-US" altLang="zh-CN" sz="1170" b="1">
              <a:solidFill>
                <a:schemeClr val="lt1"/>
              </a:solidFill>
              <a:latin typeface="+mn-ea"/>
              <a:cs typeface="+mn-ea"/>
              <a:sym typeface="+mn-ea"/>
            </a:endParaRPr>
          </a:p>
        </p:txBody>
      </p:sp>
      <p:sp>
        <p:nvSpPr>
          <p:cNvPr id="12" name="圆角矩形 3"/>
          <p:cNvSpPr/>
          <p:nvPr>
            <p:custDataLst>
              <p:tags r:id="rId7"/>
            </p:custDataLst>
          </p:nvPr>
        </p:nvSpPr>
        <p:spPr>
          <a:xfrm>
            <a:off x="4582795" y="1559560"/>
            <a:ext cx="1680845" cy="2911475"/>
          </a:xfrm>
          <a:prstGeom prst="roundRect">
            <a:avLst>
              <a:gd name="adj" fmla="val 6621"/>
            </a:avLst>
          </a:prstGeom>
          <a:solidFill>
            <a:srgbClr val="FFFFFF"/>
          </a:solidFill>
          <a:ln>
            <a:solidFill>
              <a:schemeClr val="accent1"/>
            </a:solidFill>
          </a:ln>
          <a:effectLst>
            <a:outerShdw dist="88900" dir="2700000" sx="100500" sy="100500" algn="tl" rotWithShape="0">
              <a:schemeClr val="accent1">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16153" tIns="223166" rIns="250265" bIns="584484" numCol="1" spcCol="0" rtlCol="0" fromWordArt="0" anchor="ctr" anchorCtr="0" forceAA="0" compatLnSpc="1">
            <a:noAutofit/>
          </a:bodyPr>
          <a:p>
            <a:pPr lvl="0" algn="just">
              <a:lnSpc>
                <a:spcPct val="130000"/>
              </a:lnSpc>
              <a:buClrTx/>
              <a:buSzTx/>
              <a:buFontTx/>
            </a:pPr>
            <a:r>
              <a:rPr altLang="zh-CN" sz="1675" b="1"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sym typeface="+mn-ea"/>
              </a:rPr>
              <a:t>发现形迹可疑的人应加强警惕、多加注意。</a:t>
            </a:r>
            <a:endParaRPr lang="zh-CN" altLang="zh-CN" sz="1675" b="1"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sym typeface="+mn-ea"/>
            </a:endParaRPr>
          </a:p>
        </p:txBody>
      </p:sp>
      <p:sp>
        <p:nvSpPr>
          <p:cNvPr id="14" name="圆角矩形 16"/>
          <p:cNvSpPr/>
          <p:nvPr>
            <p:custDataLst>
              <p:tags r:id="rId8"/>
            </p:custDataLst>
          </p:nvPr>
        </p:nvSpPr>
        <p:spPr>
          <a:xfrm>
            <a:off x="4728201" y="4064028"/>
            <a:ext cx="278271" cy="280022"/>
          </a:xfrm>
          <a:prstGeom prst="roundRect">
            <a:avLst>
              <a:gd name="adj" fmla="val 2376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r>
              <a:rPr lang="en-US" altLang="zh-CN" sz="1170" b="1">
                <a:solidFill>
                  <a:schemeClr val="lt1"/>
                </a:solidFill>
                <a:latin typeface="+mn-ea"/>
                <a:cs typeface="+mn-ea"/>
                <a:sym typeface="+mn-ea"/>
              </a:rPr>
              <a:t>03</a:t>
            </a:r>
            <a:endParaRPr lang="en-US" altLang="zh-CN" sz="1170" b="1">
              <a:solidFill>
                <a:schemeClr val="lt1"/>
              </a:solidFill>
              <a:latin typeface="+mn-ea"/>
              <a:cs typeface="+mn-ea"/>
              <a:sym typeface="+mn-ea"/>
            </a:endParaRPr>
          </a:p>
        </p:txBody>
      </p:sp>
      <p:sp>
        <p:nvSpPr>
          <p:cNvPr id="15" name="圆角矩形 3"/>
          <p:cNvSpPr/>
          <p:nvPr>
            <p:custDataLst>
              <p:tags r:id="rId9"/>
            </p:custDataLst>
          </p:nvPr>
        </p:nvSpPr>
        <p:spPr>
          <a:xfrm>
            <a:off x="6474460" y="1559560"/>
            <a:ext cx="1680845" cy="2911475"/>
          </a:xfrm>
          <a:prstGeom prst="roundRect">
            <a:avLst>
              <a:gd name="adj" fmla="val 6621"/>
            </a:avLst>
          </a:prstGeom>
          <a:solidFill>
            <a:srgbClr val="FFFFFF"/>
          </a:solidFill>
          <a:ln>
            <a:solidFill>
              <a:schemeClr val="accent2"/>
            </a:solidFill>
          </a:ln>
          <a:effectLst>
            <a:outerShdw dist="88900" dir="2700000" sx="100500" sy="100500" algn="tl" rotWithShape="0">
              <a:schemeClr val="accent2">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16153" tIns="223166" rIns="250265" bIns="584484" numCol="1" spcCol="0" rtlCol="0" fromWordArt="0" anchor="ctr" anchorCtr="0" forceAA="0" compatLnSpc="1">
            <a:noAutofit/>
          </a:bodyPr>
          <a:p>
            <a:pPr lvl="0" algn="just">
              <a:lnSpc>
                <a:spcPct val="130000"/>
              </a:lnSpc>
              <a:buClrTx/>
              <a:buSzTx/>
              <a:buFontTx/>
            </a:pPr>
            <a:r>
              <a:rPr altLang="zh-CN" sz="1675" b="1"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sym typeface="+mn-ea"/>
              </a:rPr>
              <a:t>注意保管好自己的钥匙。</a:t>
            </a:r>
            <a:endParaRPr lang="zh-CN" altLang="zh-CN" sz="1675" b="1"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sym typeface="+mn-ea"/>
            </a:endParaRPr>
          </a:p>
        </p:txBody>
      </p:sp>
      <p:sp>
        <p:nvSpPr>
          <p:cNvPr id="17" name="圆角矩形 16"/>
          <p:cNvSpPr/>
          <p:nvPr>
            <p:custDataLst>
              <p:tags r:id="rId10"/>
            </p:custDataLst>
          </p:nvPr>
        </p:nvSpPr>
        <p:spPr>
          <a:xfrm>
            <a:off x="6619971" y="4064028"/>
            <a:ext cx="278271" cy="280022"/>
          </a:xfrm>
          <a:prstGeom prst="roundRect">
            <a:avLst>
              <a:gd name="adj" fmla="val 2376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r>
              <a:rPr lang="en-US" altLang="zh-CN" sz="1170" b="1">
                <a:solidFill>
                  <a:schemeClr val="lt1"/>
                </a:solidFill>
                <a:latin typeface="+mn-ea"/>
                <a:cs typeface="+mn-ea"/>
                <a:sym typeface="+mn-ea"/>
              </a:rPr>
              <a:t>04</a:t>
            </a:r>
            <a:endParaRPr lang="en-US" altLang="zh-CN" sz="1170" b="1">
              <a:solidFill>
                <a:schemeClr val="lt1"/>
              </a:solidFill>
              <a:latin typeface="+mn-ea"/>
              <a:cs typeface="+mn-ea"/>
              <a:sym typeface="+mn-ea"/>
            </a:endParaRPr>
          </a:p>
        </p:txBody>
      </p:sp>
    </p:spTree>
    <p:custDataLst>
      <p:tags r:id="rId11"/>
    </p:custDataLst>
  </p:cSld>
  <p:clrMapOvr>
    <a:masterClrMapping/>
  </p:clrMapOvr>
  <p:transition spd="slow">
    <p:cover/>
  </p:transition>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78058" y="590613"/>
            <a:ext cx="2473960" cy="368300"/>
            <a:chOff x="4370744" y="786884"/>
            <a:chExt cx="3298613" cy="491067"/>
          </a:xfrm>
        </p:grpSpPr>
        <p:sp>
          <p:nvSpPr>
            <p:cNvPr id="6" name="文本框 5"/>
            <p:cNvSpPr txBox="1"/>
            <p:nvPr/>
          </p:nvSpPr>
          <p:spPr>
            <a:xfrm>
              <a:off x="4370744" y="786884"/>
              <a:ext cx="3298613"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prstClr val="black"/>
                  </a:solidFill>
                  <a:latin typeface="汉仪汉黑W" panose="00020600040101010101" charset="-122"/>
                  <a:ea typeface="汉仪汉黑W" panose="00020600040101010101" charset="-122"/>
                  <a:cs typeface="汉仪汉黑W" panose="00020600040101010101" charset="-122"/>
                </a:rPr>
                <a:t>四</a:t>
              </a:r>
              <a:r>
                <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、健康与卫生</a:t>
              </a:r>
              <a:endPar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22" name="文本框 21" descr="7b0a2020202022776f7264617274223a20227b5c2269645c223a31373432343738382c5c227469645c223a5c225c227d220a7d0a"/>
          <p:cNvSpPr txBox="1"/>
          <p:nvPr/>
        </p:nvSpPr>
        <p:spPr>
          <a:xfrm>
            <a:off x="873125" y="1156970"/>
            <a:ext cx="3699510" cy="2771775"/>
          </a:xfrm>
          <a:prstGeom prst="rect">
            <a:avLst/>
          </a:prstGeom>
          <a:noFill/>
        </p:spPr>
        <p:txBody>
          <a:bodyPr wrap="square">
            <a:noAutofit/>
          </a:bodyPr>
          <a:lstStyle/>
          <a:p>
            <a:pPr>
              <a:lnSpc>
                <a:spcPct val="150000"/>
              </a:lnSpc>
              <a:defRPr/>
            </a:pPr>
            <a:r>
              <a:rPr kumimoji="0" lang="en-US" altLang="zh-CN" sz="135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汉仪中宋简" panose="02010600000101010101" charset="-128"/>
              </a:rPr>
              <a:t>    </a:t>
            </a:r>
            <a:r>
              <a:rPr lang="zh-CN" altLang="zh-CN" sz="1600" b="1" kern="100" dirty="0">
                <a:ln w="2622" cmpd="sng">
                  <a:solidFill>
                    <a:srgbClr val="11B2BC"/>
                  </a:solidFill>
                  <a:prstDash val="solid"/>
                </a:ln>
                <a:solidFill>
                  <a:srgbClr val="FED966"/>
                </a:solidFill>
                <a:effectLst>
                  <a:outerShdw blurRad="2622" dist="38100" dir="10380000" rotWithShape="0">
                    <a:srgbClr val="61C2FC">
                      <a:alpha val="81000"/>
                    </a:srgbClr>
                  </a:outerShdw>
                  <a:reflection blurRad="655" stA="21000" endA="300" endPos="45500" dist="63500" dir="5400000" sy="-100000" algn="bl" rotWithShape="0"/>
                </a:effectLst>
                <a:latin typeface="汉仪雅酷黑 65W" panose="020B0604020202020204" charset="-122"/>
                <a:ea typeface="汉仪雅酷黑 65W" panose="020B0604020202020204" charset="-122"/>
                <a:cs typeface="Times New Roman" panose="02020603050405020304" pitchFamily="18" charset="0"/>
              </a:rPr>
              <a:t>（一）个人及公共卫生管理</a:t>
            </a:r>
            <a:endParaRPr lang="en-US" altLang="zh-CN" sz="1400" b="1" kern="100" dirty="0">
              <a:ln w="2622" cmpd="sng">
                <a:solidFill>
                  <a:srgbClr val="11B2BC"/>
                </a:solidFill>
                <a:prstDash val="solid"/>
              </a:ln>
              <a:solidFill>
                <a:srgbClr val="FED966"/>
              </a:solidFill>
              <a:effectLst>
                <a:outerShdw blurRad="2622" dist="38100" dir="10380000" rotWithShape="0">
                  <a:srgbClr val="61C2FC">
                    <a:alpha val="81000"/>
                  </a:srgbClr>
                </a:outerShdw>
                <a:reflection blurRad="655" stA="21000" endA="300" endPos="45500" dist="63500" dir="5400000" sy="-100000" algn="bl" rotWithShape="0"/>
              </a:effectLst>
              <a:latin typeface="汉仪雅酷黑 65W" panose="020B0604020202020204" charset="-122"/>
              <a:ea typeface="汉仪雅酷黑 65W" panose="020B0604020202020204" charset="-122"/>
              <a:cs typeface="Times New Roman" panose="02020603050405020304" pitchFamily="18" charset="0"/>
            </a:endParaRPr>
          </a:p>
          <a:p>
            <a:pPr>
              <a:lnSpc>
                <a:spcPct val="150000"/>
              </a:lnSpc>
              <a:defRPr/>
            </a:pPr>
            <a:r>
              <a:rPr lang="en-US" altLang="zh-CN" sz="1400"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sz="1400" kern="100" dirty="0">
                <a:effectLst/>
                <a:latin typeface="等线" panose="02010600030101010101" pitchFamily="2" charset="-122"/>
                <a:ea typeface="宋体" panose="02010600030101010101" pitchFamily="2" charset="-122"/>
                <a:cs typeface="Times New Roman" panose="02020603050405020304" pitchFamily="18" charset="0"/>
              </a:rPr>
              <a:t>学生宿舍的个人及公共卫生管理是学校管理中的一项重要任务，对于营造一个整洁、舒适、安全的居住环境，增强学生们的集体意识和责任感，以及维护宿舍的正常运行和秩序都至关重要。</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150000"/>
              </a:lnSpc>
              <a:defRPr/>
            </a:pPr>
            <a:endPar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35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汉仪中宋简" panose="02010600000101010101" charset="-128"/>
            </a:endParaRP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2505" y="1410970"/>
            <a:ext cx="3282315" cy="2263775"/>
          </a:xfrm>
          <a:prstGeom prst="rect">
            <a:avLst/>
          </a:prstGeom>
        </p:spPr>
      </p:pic>
    </p:spTree>
  </p:cSld>
  <p:clrMapOvr>
    <a:masterClrMapping/>
  </p:clrMapOvr>
  <p:transition spd="slow">
    <p:cover/>
  </p:transition>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78058" y="590613"/>
            <a:ext cx="2473960" cy="368300"/>
            <a:chOff x="4370744" y="786884"/>
            <a:chExt cx="3298613" cy="491067"/>
          </a:xfrm>
        </p:grpSpPr>
        <p:sp>
          <p:nvSpPr>
            <p:cNvPr id="6" name="文本框 5"/>
            <p:cNvSpPr txBox="1"/>
            <p:nvPr/>
          </p:nvSpPr>
          <p:spPr>
            <a:xfrm>
              <a:off x="4370744" y="786884"/>
              <a:ext cx="3298613"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prstClr val="black"/>
                  </a:solidFill>
                  <a:latin typeface="汉仪汉黑W" panose="00020600040101010101" charset="-122"/>
                  <a:ea typeface="汉仪汉黑W" panose="00020600040101010101" charset="-122"/>
                  <a:cs typeface="汉仪汉黑W" panose="00020600040101010101" charset="-122"/>
                </a:rPr>
                <a:t>四</a:t>
              </a:r>
              <a:r>
                <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、健康与卫生</a:t>
              </a:r>
              <a:endPar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4" name="文本框 3"/>
          <p:cNvSpPr txBox="1"/>
          <p:nvPr/>
        </p:nvSpPr>
        <p:spPr>
          <a:xfrm>
            <a:off x="3609975" y="1259205"/>
            <a:ext cx="2903220" cy="3241040"/>
          </a:xfrm>
          <a:prstGeom prst="rect">
            <a:avLst/>
          </a:prstGeom>
          <a:solidFill>
            <a:schemeClr val="accent2">
              <a:lumMod val="20000"/>
              <a:lumOff val="80000"/>
            </a:schemeClr>
          </a:solidFill>
        </p:spPr>
        <p:txBody>
          <a:bodyPr wrap="square">
            <a:noAutofit/>
          </a:bodyPr>
          <a:lstStyle/>
          <a:p>
            <a:pPr algn="just">
              <a:lnSpc>
                <a:spcPct val="150000"/>
              </a:lnSpc>
            </a:pP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a:t>
            </a:r>
            <a:r>
              <a:rPr lang="en-US" altLang="zh-CN" sz="1400" b="1" kern="100" dirty="0">
                <a:effectLst/>
                <a:latin typeface="等线" panose="02010600030101010101" pitchFamily="2" charset="-122"/>
                <a:ea typeface="宋体" panose="02010600030101010101" pitchFamily="2" charset="-122"/>
                <a:cs typeface="Times New Roman" panose="02020603050405020304" pitchFamily="18" charset="0"/>
              </a:rPr>
              <a:t>1</a:t>
            </a: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）合理饮食</a:t>
            </a:r>
            <a:endParaRPr lang="zh-CN" altLang="zh-CN" sz="1400" b="1"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a:t>
            </a:r>
            <a:r>
              <a:rPr lang="en-US" altLang="zh-CN" sz="1400" b="1" kern="100" dirty="0">
                <a:effectLst/>
                <a:latin typeface="等线" panose="02010600030101010101" pitchFamily="2" charset="-122"/>
                <a:ea typeface="宋体" panose="02010600030101010101" pitchFamily="2" charset="-122"/>
                <a:cs typeface="Times New Roman" panose="02020603050405020304" pitchFamily="18" charset="0"/>
              </a:rPr>
              <a:t>2</a:t>
            </a: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）规律作息</a:t>
            </a:r>
            <a:endParaRPr lang="zh-CN" altLang="zh-CN" sz="1400" b="1"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a:t>
            </a:r>
            <a:r>
              <a:rPr lang="en-US" altLang="zh-CN" sz="1400" b="1" kern="100" dirty="0">
                <a:effectLst/>
                <a:latin typeface="等线" panose="02010600030101010101" pitchFamily="2" charset="-122"/>
                <a:ea typeface="宋体" panose="02010600030101010101" pitchFamily="2" charset="-122"/>
                <a:cs typeface="Times New Roman" panose="02020603050405020304" pitchFamily="18" charset="0"/>
              </a:rPr>
              <a:t>3</a:t>
            </a: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）适量运动</a:t>
            </a:r>
            <a:endParaRPr lang="zh-CN" altLang="zh-CN" sz="1400" b="1"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a:t>
            </a:r>
            <a:r>
              <a:rPr lang="en-US" altLang="zh-CN" sz="1400" b="1" kern="100" dirty="0">
                <a:effectLst/>
                <a:latin typeface="等线" panose="02010600030101010101" pitchFamily="2" charset="-122"/>
                <a:ea typeface="宋体" panose="02010600030101010101" pitchFamily="2" charset="-122"/>
                <a:cs typeface="Times New Roman" panose="02020603050405020304" pitchFamily="18" charset="0"/>
              </a:rPr>
              <a:t>4</a:t>
            </a: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）保持良好的心态</a:t>
            </a:r>
            <a:endParaRPr lang="zh-CN" altLang="zh-CN" sz="1400" b="1"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a:t>
            </a:r>
            <a:r>
              <a:rPr lang="en-US" altLang="zh-CN" sz="1400" b="1" kern="100" dirty="0">
                <a:effectLst/>
                <a:latin typeface="等线" panose="02010600030101010101" pitchFamily="2" charset="-122"/>
                <a:ea typeface="宋体" panose="02010600030101010101" pitchFamily="2" charset="-122"/>
                <a:cs typeface="Times New Roman" panose="02020603050405020304" pitchFamily="18" charset="0"/>
              </a:rPr>
              <a:t>5</a:t>
            </a: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）勤洗手</a:t>
            </a:r>
            <a:endParaRPr lang="zh-CN" altLang="zh-CN" sz="1400" b="1"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a:t>
            </a:r>
            <a:r>
              <a:rPr lang="en-US" altLang="zh-CN" sz="1400" b="1" kern="100" dirty="0">
                <a:effectLst/>
                <a:latin typeface="等线" panose="02010600030101010101" pitchFamily="2" charset="-122"/>
                <a:ea typeface="宋体" panose="02010600030101010101" pitchFamily="2" charset="-122"/>
                <a:cs typeface="Times New Roman" panose="02020603050405020304" pitchFamily="18" charset="0"/>
              </a:rPr>
              <a:t>6</a:t>
            </a: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）避免吸烟和过度饮酒</a:t>
            </a:r>
            <a:endParaRPr lang="zh-CN" altLang="zh-CN" sz="1400" b="1"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a:t>
            </a:r>
            <a:r>
              <a:rPr lang="en-US" altLang="zh-CN" sz="1400" b="1" kern="100" dirty="0">
                <a:effectLst/>
                <a:latin typeface="等线" panose="02010600030101010101" pitchFamily="2" charset="-122"/>
                <a:ea typeface="宋体" panose="02010600030101010101" pitchFamily="2" charset="-122"/>
                <a:cs typeface="Times New Roman" panose="02020603050405020304" pitchFamily="18" charset="0"/>
              </a:rPr>
              <a:t>7</a:t>
            </a: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）定期检查</a:t>
            </a:r>
            <a:endParaRPr lang="zh-CN" altLang="zh-CN" sz="1400" b="1"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a:t>
            </a:r>
            <a:r>
              <a:rPr lang="en-US" altLang="zh-CN" sz="1400" b="1" kern="100" dirty="0">
                <a:effectLst/>
                <a:latin typeface="等线" panose="02010600030101010101" pitchFamily="2" charset="-122"/>
                <a:ea typeface="宋体" panose="02010600030101010101" pitchFamily="2" charset="-122"/>
                <a:cs typeface="Times New Roman" panose="02020603050405020304" pitchFamily="18" charset="0"/>
              </a:rPr>
              <a:t>8</a:t>
            </a: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）接种疫苗</a:t>
            </a:r>
            <a:endParaRPr lang="zh-CN" altLang="zh-CN" sz="1400" b="1"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a:t>
            </a:r>
            <a:r>
              <a:rPr lang="en-US" altLang="zh-CN" sz="1400" b="1" kern="100" dirty="0">
                <a:effectLst/>
                <a:latin typeface="等线" panose="02010600030101010101" pitchFamily="2" charset="-122"/>
                <a:ea typeface="宋体" panose="02010600030101010101" pitchFamily="2" charset="-122"/>
                <a:cs typeface="Times New Roman" panose="02020603050405020304" pitchFamily="18" charset="0"/>
              </a:rPr>
              <a:t>9</a:t>
            </a:r>
            <a:r>
              <a:rPr lang="zh-CN" altLang="zh-CN" sz="1400" b="1" kern="100" dirty="0">
                <a:effectLst/>
                <a:latin typeface="等线" panose="02010600030101010101" pitchFamily="2" charset="-122"/>
                <a:ea typeface="宋体" panose="02010600030101010101" pitchFamily="2" charset="-122"/>
                <a:cs typeface="Times New Roman" panose="02020603050405020304" pitchFamily="18" charset="0"/>
              </a:rPr>
              <a:t>）避免过度使用药物</a:t>
            </a:r>
            <a:endParaRPr lang="zh-CN" altLang="zh-CN" sz="1400" b="1"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lnSpc>
                <a:spcPct val="155000"/>
              </a:lnSpc>
              <a:spcBef>
                <a:spcPts val="1400"/>
              </a:spcBef>
              <a:spcAft>
                <a:spcPts val="1450"/>
              </a:spcAft>
            </a:pPr>
            <a:endParaRPr lang="zh-CN"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
        <p:nvSpPr>
          <p:cNvPr id="2" name="流程图: 显示 1"/>
          <p:cNvSpPr/>
          <p:nvPr/>
        </p:nvSpPr>
        <p:spPr>
          <a:xfrm rot="10800000">
            <a:off x="1168400" y="2133600"/>
            <a:ext cx="2057400" cy="800735"/>
          </a:xfrm>
          <a:prstGeom prst="flowChartDisplay">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descr="7b0a2020202022776f7264617274223a20227b5c2269645c223a31373432343738382c5c227469645c223a5c225c227d220a7d0a"/>
          <p:cNvSpPr txBox="1"/>
          <p:nvPr/>
        </p:nvSpPr>
        <p:spPr>
          <a:xfrm>
            <a:off x="1419860" y="2235835"/>
            <a:ext cx="1661160" cy="645160"/>
          </a:xfrm>
          <a:prstGeom prst="rect">
            <a:avLst/>
          </a:prstGeom>
          <a:noFill/>
        </p:spPr>
        <p:txBody>
          <a:bodyPr wrap="square" rtlCol="0">
            <a:spAutoFit/>
          </a:bodyPr>
          <a:p>
            <a:pPr indent="0" algn="just" fontAlgn="auto">
              <a:lnSpc>
                <a:spcPct val="100000"/>
              </a:lnSpc>
              <a:spcBef>
                <a:spcPts val="1400"/>
              </a:spcBef>
              <a:spcAft>
                <a:spcPts val="1400"/>
              </a:spcAft>
            </a:pPr>
            <a:r>
              <a:rPr lang="zh-CN" altLang="zh-CN" b="1" kern="100" dirty="0">
                <a:ln w="2950" cmpd="sng">
                  <a:solidFill>
                    <a:srgbClr val="11B2BC"/>
                  </a:solidFill>
                  <a:prstDash val="solid"/>
                </a:ln>
                <a:solidFill>
                  <a:srgbClr val="FED966"/>
                </a:solidFill>
                <a:effectLst>
                  <a:outerShdw blurRad="2950" dist="38100" dir="10380000" rotWithShape="0">
                    <a:srgbClr val="61C2FC">
                      <a:alpha val="81000"/>
                    </a:srgbClr>
                  </a:outerShdw>
                  <a:reflection blurRad="737" stA="21000" endA="300" endPos="45500" dist="63500" dir="5400000" sy="-100000" algn="bl" rotWithShape="0"/>
                </a:effectLst>
                <a:latin typeface="汉仪雅酷黑 65W" panose="020B0604020202020204" charset="-122"/>
                <a:ea typeface="汉仪雅酷黑 65W" panose="020B0604020202020204" charset="-122"/>
                <a:cs typeface="Times New Roman" panose="02020603050405020304" pitchFamily="18" charset="0"/>
                <a:sym typeface="+mn-ea"/>
              </a:rPr>
              <a:t>（二）预防常见疾病的措施</a:t>
            </a:r>
            <a:endParaRPr lang="zh-CN" altLang="zh-CN" b="1" kern="100" dirty="0">
              <a:ln w="2950" cmpd="sng">
                <a:solidFill>
                  <a:srgbClr val="11B2BC"/>
                </a:solidFill>
                <a:prstDash val="solid"/>
              </a:ln>
              <a:solidFill>
                <a:srgbClr val="FED966"/>
              </a:solidFill>
              <a:effectLst>
                <a:outerShdw blurRad="2950" dist="38100" dir="10380000" rotWithShape="0">
                  <a:srgbClr val="61C2FC">
                    <a:alpha val="81000"/>
                  </a:srgbClr>
                </a:outerShdw>
                <a:reflection blurRad="737" stA="21000" endA="300" endPos="45500" dist="63500" dir="5400000" sy="-100000" algn="bl" rotWithShape="0"/>
              </a:effectLst>
              <a:latin typeface="汉仪雅酷黑 65W" panose="020B0604020202020204" charset="-122"/>
              <a:ea typeface="汉仪雅酷黑 65W" panose="020B0604020202020204" charset="-122"/>
              <a:cs typeface="Times New Roman" panose="02020603050405020304" pitchFamily="18" charset="0"/>
              <a:sym typeface="+mn-ea"/>
            </a:endParaRPr>
          </a:p>
        </p:txBody>
      </p:sp>
    </p:spTree>
  </p:cSld>
  <p:clrMapOvr>
    <a:masterClrMapping/>
  </p:clrMapOvr>
  <p:transition spd="slow">
    <p:cover/>
  </p:transition>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84" name="文本框 83"/>
          <p:cNvSpPr txBox="1"/>
          <p:nvPr>
            <p:custDataLst>
              <p:tags r:id="rId2"/>
            </p:custDataLst>
          </p:nvPr>
        </p:nvSpPr>
        <p:spPr>
          <a:xfrm>
            <a:off x="3763805" y="3613282"/>
            <a:ext cx="506254" cy="238602"/>
          </a:xfrm>
          <a:prstGeom prst="rect">
            <a:avLst/>
          </a:prstGeom>
          <a:noFill/>
        </p:spPr>
        <p:txBody>
          <a:bodyPr wrap="square" bIns="0" rtlCol="0">
            <a:normAutofit/>
          </a:bodyPr>
          <a:lstStyle/>
          <a:p>
            <a:r>
              <a:rPr lang="en-US" altLang="zh-CN" sz="1200" spc="300" dirty="0">
                <a:solidFill>
                  <a:srgbClr val="FFFFFF"/>
                </a:solidFill>
                <a:uFillTx/>
                <a:latin typeface="思源黑体 CN Regular" panose="020B0500000000000000" charset="-122"/>
                <a:ea typeface="思源黑体 CN Regular" panose="020B0500000000000000" charset="-122"/>
              </a:rPr>
              <a:t>04</a:t>
            </a:r>
            <a:endParaRPr lang="en-US" altLang="zh-CN" sz="1200" spc="300" dirty="0">
              <a:solidFill>
                <a:srgbClr val="FFFFFF"/>
              </a:solidFill>
              <a:uFillTx/>
              <a:latin typeface="思源黑体 CN Regular" panose="020B0500000000000000" charset="-122"/>
              <a:ea typeface="思源黑体 CN Regular" panose="020B0500000000000000" charset="-122"/>
            </a:endParaRPr>
          </a:p>
        </p:txBody>
      </p:sp>
      <p:sp>
        <p:nvSpPr>
          <p:cNvPr id="76" name="文本框 75"/>
          <p:cNvSpPr txBox="1"/>
          <p:nvPr>
            <p:custDataLst>
              <p:tags r:id="rId3"/>
            </p:custDataLst>
          </p:nvPr>
        </p:nvSpPr>
        <p:spPr>
          <a:xfrm>
            <a:off x="6487954" y="1878843"/>
            <a:ext cx="1958816" cy="338554"/>
          </a:xfrm>
          <a:prstGeom prst="rect">
            <a:avLst/>
          </a:prstGeom>
          <a:noFill/>
        </p:spPr>
        <p:txBody>
          <a:bodyPr wrap="square" bIns="0" rtlCol="0"/>
          <a:lstStyle/>
          <a:p>
            <a:pPr algn="l"/>
            <a:endParaRPr lang="zh-CN" altLang="en-US" sz="1350" spc="300" dirty="0">
              <a:solidFill>
                <a:srgbClr val="F7B802"/>
              </a:solidFill>
              <a:uFillTx/>
              <a:latin typeface="思源黑体 CN Bold" panose="020B0800000000000000" charset="-122"/>
              <a:ea typeface="思源黑体 CN Bold" panose="020B0800000000000000" charset="-122"/>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4458" y="3403567"/>
            <a:ext cx="1445808" cy="1444090"/>
          </a:xfrm>
          <a:prstGeom prst="rect">
            <a:avLst/>
          </a:prstGeom>
        </p:spPr>
      </p:pic>
      <p:grpSp>
        <p:nvGrpSpPr>
          <p:cNvPr id="10" name="花开花落" descr="7b0a202020202274657874626f78223a20227b5c2269645c223a32303334313237322c5c227469645c223a5c225c227d220a7d0a"/>
          <p:cNvGrpSpPr/>
          <p:nvPr/>
        </p:nvGrpSpPr>
        <p:grpSpPr>
          <a:xfrm>
            <a:off x="481965" y="711200"/>
            <a:ext cx="6398260" cy="3376295"/>
            <a:chOff x="5537" y="3405"/>
            <a:chExt cx="8096" cy="4124"/>
          </a:xfrm>
        </p:grpSpPr>
        <p:pic>
          <p:nvPicPr>
            <p:cNvPr id="7" name="图片 6" descr="画板 2 副本 10"/>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37" y="3405"/>
              <a:ext cx="8097" cy="4125"/>
            </a:xfrm>
            <a:prstGeom prst="rect">
              <a:avLst/>
            </a:prstGeom>
          </p:spPr>
        </p:pic>
        <p:sp>
          <p:nvSpPr>
            <p:cNvPr id="8" name="文本框 1"/>
            <p:cNvSpPr txBox="1"/>
            <p:nvPr/>
          </p:nvSpPr>
          <p:spPr>
            <a:xfrm>
              <a:off x="7343" y="4306"/>
              <a:ext cx="4484" cy="2323"/>
            </a:xfrm>
            <a:prstGeom prst="rect">
              <a:avLst/>
            </a:prstGeom>
            <a:noFill/>
            <a:ln w="6350">
              <a:noFill/>
            </a:ln>
            <a:extLst>
              <a:ext uri="{909E8E84-426E-40DD-AFC4-6F175D3DCCD1}">
                <a14:hiddenFill xmlns:a14="http://schemas.microsoft.com/office/drawing/2010/main">
                  <a:solidFill>
                    <a:schemeClr val="lt1"/>
                  </a:solidFill>
                </a14:hiddenFill>
              </a:ext>
            </a:ex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rmAutofit fontScale="25000"/>
            </a:bodyP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50000"/>
                </a:lnSpc>
              </a:pPr>
              <a:r>
                <a:rPr lang="en-US" altLang="zh-CN" sz="6000" b="1" kern="100">
                  <a:solidFill>
                    <a:srgbClr val="B0D0CA"/>
                  </a:solidFill>
                  <a:latin typeface="汉仪晴空体简" panose="00020600040101010101" charset="-122"/>
                  <a:ea typeface="汉仪晴空体简" panose="00020600040101010101" charset="-122"/>
                  <a:cs typeface="汉仪晴空体简" panose="00020600040101010101" charset="-122"/>
                  <a:sym typeface="Times New Roman" panose="02020603050405020304"/>
                </a:rPr>
                <a:t>小贴士：</a:t>
              </a:r>
              <a:endParaRPr lang="en-US" altLang="zh-CN" sz="6000" b="1" kern="100">
                <a:solidFill>
                  <a:srgbClr val="B0D0CA"/>
                </a:solidFill>
                <a:latin typeface="汉仪晴空体简" panose="00020600040101010101" charset="-122"/>
                <a:ea typeface="汉仪晴空体简" panose="00020600040101010101" charset="-122"/>
                <a:cs typeface="汉仪晴空体简" panose="00020600040101010101" charset="-122"/>
                <a:sym typeface="Times New Roman" panose="02020603050405020304"/>
              </a:endParaRPr>
            </a:p>
            <a:p>
              <a:pPr algn="l">
                <a:lnSpc>
                  <a:spcPct val="150000"/>
                </a:lnSpc>
              </a:pPr>
              <a:r>
                <a:rPr lang="en-US" altLang="zh-CN" sz="4000" b="1" kern="100">
                  <a:latin typeface="Calibri" panose="020F0502020204030204"/>
                  <a:ea typeface="宋体" panose="02010600030101010101" pitchFamily="2" charset="-122"/>
                  <a:cs typeface="Times New Roman" panose="02020603050405020304"/>
                  <a:sym typeface="Times New Roman" panose="02020603050405020304"/>
                </a:rPr>
                <a:t>住校生健康饮食：</a:t>
              </a:r>
              <a:endParaRPr lang="en-US" altLang="zh-CN" sz="4000" b="1" kern="100">
                <a:latin typeface="Calibri" panose="020F0502020204030204"/>
                <a:ea typeface="宋体" panose="02010600030101010101" pitchFamily="2" charset="-122"/>
                <a:cs typeface="Times New Roman" panose="02020603050405020304"/>
                <a:sym typeface="Times New Roman" panose="02020603050405020304"/>
              </a:endParaRPr>
            </a:p>
            <a:p>
              <a:pPr algn="l">
                <a:lnSpc>
                  <a:spcPct val="150000"/>
                </a:lnSpc>
              </a:pPr>
              <a:r>
                <a:rPr lang="en-US" altLang="zh-CN" sz="4000" b="1" kern="100">
                  <a:latin typeface="Calibri" panose="020F0502020204030204"/>
                  <a:ea typeface="宋体" panose="02010600030101010101" pitchFamily="2" charset="-122"/>
                  <a:cs typeface="Times New Roman" panose="02020603050405020304"/>
                  <a:sym typeface="Times New Roman" panose="02020603050405020304"/>
                </a:rPr>
                <a:t>1.少吃夜宵，会对胃产生不好的影响，得不到休息。2.每天早晨醒后，喝一杯白开水，预防胆结石。3.每天食用鸡蛋数量不宜过多，会使胆固醇升高。4.少喝高糖奶茶、饮料，会使血糖升高，胰岛抵抗。</a:t>
              </a:r>
              <a:endParaRPr lang="en-US" altLang="zh-CN" sz="4000" b="1" kern="100">
                <a:latin typeface="Calibri" panose="020F0502020204030204"/>
                <a:ea typeface="宋体" panose="02010600030101010101" pitchFamily="2" charset="-122"/>
                <a:cs typeface="Times New Roman" panose="02020603050405020304"/>
                <a:sym typeface="Times New Roman" panose="02020603050405020304"/>
              </a:endParaRPr>
            </a:p>
          </p:txBody>
        </p:sp>
      </p:grpSp>
    </p:spTree>
  </p:cSld>
  <p:clrMapOvr>
    <a:masterClrMapping/>
  </p:clrMapOvr>
  <p:transition spd="slow">
    <p:cover/>
  </p:transition>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84" name="文本框 83"/>
          <p:cNvSpPr txBox="1"/>
          <p:nvPr>
            <p:custDataLst>
              <p:tags r:id="rId2"/>
            </p:custDataLst>
          </p:nvPr>
        </p:nvSpPr>
        <p:spPr>
          <a:xfrm>
            <a:off x="3763805" y="3613282"/>
            <a:ext cx="506254" cy="238602"/>
          </a:xfrm>
          <a:prstGeom prst="rect">
            <a:avLst/>
          </a:prstGeom>
          <a:noFill/>
        </p:spPr>
        <p:txBody>
          <a:bodyPr wrap="square" bIns="0" rtlCol="0">
            <a:normAutofit/>
          </a:bodyPr>
          <a:lstStyle/>
          <a:p>
            <a:r>
              <a:rPr lang="en-US" altLang="zh-CN" sz="1200" spc="300" dirty="0">
                <a:solidFill>
                  <a:srgbClr val="FFFFFF"/>
                </a:solidFill>
                <a:uFillTx/>
                <a:latin typeface="思源黑体 CN Regular" panose="020B0500000000000000" charset="-122"/>
                <a:ea typeface="思源黑体 CN Regular" panose="020B0500000000000000" charset="-122"/>
              </a:rPr>
              <a:t>04</a:t>
            </a:r>
            <a:endParaRPr lang="en-US" altLang="zh-CN" sz="1200" spc="300" dirty="0">
              <a:solidFill>
                <a:srgbClr val="FFFFFF"/>
              </a:solidFill>
              <a:uFillTx/>
              <a:latin typeface="思源黑体 CN Regular" panose="020B0500000000000000" charset="-122"/>
              <a:ea typeface="思源黑体 CN Regular" panose="020B0500000000000000" charset="-122"/>
            </a:endParaRPr>
          </a:p>
        </p:txBody>
      </p:sp>
      <p:sp>
        <p:nvSpPr>
          <p:cNvPr id="76" name="文本框 75"/>
          <p:cNvSpPr txBox="1"/>
          <p:nvPr>
            <p:custDataLst>
              <p:tags r:id="rId3"/>
            </p:custDataLst>
          </p:nvPr>
        </p:nvSpPr>
        <p:spPr>
          <a:xfrm>
            <a:off x="6487954" y="1878843"/>
            <a:ext cx="1958816" cy="338554"/>
          </a:xfrm>
          <a:prstGeom prst="rect">
            <a:avLst/>
          </a:prstGeom>
          <a:noFill/>
        </p:spPr>
        <p:txBody>
          <a:bodyPr wrap="square" bIns="0" rtlCol="0"/>
          <a:lstStyle/>
          <a:p>
            <a:pPr algn="l"/>
            <a:endParaRPr lang="zh-CN" altLang="en-US" sz="1350" spc="300" dirty="0">
              <a:solidFill>
                <a:srgbClr val="F7B802"/>
              </a:solidFill>
              <a:uFillTx/>
              <a:latin typeface="思源黑体 CN Bold" panose="020B0800000000000000" charset="-122"/>
              <a:ea typeface="思源黑体 CN Bold" panose="020B0800000000000000" charset="-122"/>
            </a:endParaRPr>
          </a:p>
        </p:txBody>
      </p:sp>
      <p:sp>
        <p:nvSpPr>
          <p:cNvPr id="4" name="文本框 3"/>
          <p:cNvSpPr txBox="1"/>
          <p:nvPr/>
        </p:nvSpPr>
        <p:spPr>
          <a:xfrm>
            <a:off x="1247140" y="1085215"/>
            <a:ext cx="5713095" cy="2430145"/>
          </a:xfrm>
          <a:prstGeom prst="rect">
            <a:avLst/>
          </a:prstGeom>
          <a:noFill/>
        </p:spPr>
        <p:txBody>
          <a:bodyPr wrap="square" rtlCol="0">
            <a:spAutoFit/>
          </a:bodyPr>
          <a:lstStyle/>
          <a:p>
            <a:pPr algn="ctr"/>
            <a:r>
              <a:rPr lang="zh-CN" altLang="en-US" dirty="0"/>
              <a:t>    </a:t>
            </a:r>
            <a:r>
              <a:rPr lang="zh-CN" altLang="en-US" sz="2000" dirty="0"/>
              <a:t>交流与讨论：</a:t>
            </a:r>
            <a:endParaRPr lang="en-US" altLang="zh-CN" sz="2000" dirty="0"/>
          </a:p>
          <a:p>
            <a:pPr algn="ctr"/>
            <a:endParaRPr lang="en-US" altLang="zh-CN" dirty="0"/>
          </a:p>
          <a:p>
            <a:pPr marL="304800" indent="266700" algn="just">
              <a:lnSpc>
                <a:spcPct val="150000"/>
              </a:lnSpc>
            </a:pPr>
            <a:r>
              <a:rPr lang="en-US" altLang="zh-CN" sz="1600" kern="100" dirty="0">
                <a:effectLst/>
                <a:latin typeface="宋体" panose="02010600030101010101" pitchFamily="2" charset="-122"/>
                <a:ea typeface="等线" panose="02010600030101010101" pitchFamily="2" charset="-122"/>
                <a:cs typeface="Times New Roman" panose="02020603050405020304" pitchFamily="18" charset="0"/>
              </a:rPr>
              <a:t>1.</a:t>
            </a:r>
            <a:r>
              <a:rPr lang="zh-CN" altLang="zh-CN" sz="1600" kern="100" dirty="0">
                <a:effectLst/>
                <a:latin typeface="等线" panose="02010600030101010101" pitchFamily="2" charset="-122"/>
                <a:ea typeface="宋体" panose="02010600030101010101" pitchFamily="2" charset="-122"/>
                <a:cs typeface="Times New Roman" panose="02020603050405020304" pitchFamily="18" charset="0"/>
              </a:rPr>
              <a:t>每天是否保持适当的运动，如散步、跑步或打球等？</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304800" indent="266700" algn="just">
              <a:lnSpc>
                <a:spcPct val="150000"/>
              </a:lnSpc>
            </a:pPr>
            <a:r>
              <a:rPr lang="en-US" altLang="zh-CN" sz="1600" kern="100" dirty="0">
                <a:effectLst/>
                <a:latin typeface="宋体" panose="02010600030101010101" pitchFamily="2" charset="-122"/>
                <a:ea typeface="等线" panose="02010600030101010101" pitchFamily="2" charset="-122"/>
                <a:cs typeface="Times New Roman" panose="02020603050405020304" pitchFamily="18" charset="0"/>
              </a:rPr>
              <a:t>2.</a:t>
            </a:r>
            <a:r>
              <a:rPr lang="zh-CN" altLang="zh-CN" sz="1600" kern="100" dirty="0">
                <a:effectLst/>
                <a:latin typeface="等线" panose="02010600030101010101" pitchFamily="2" charset="-122"/>
                <a:ea typeface="宋体" panose="02010600030101010101" pitchFamily="2" charset="-122"/>
                <a:cs typeface="Times New Roman" panose="02020603050405020304" pitchFamily="18" charset="0"/>
              </a:rPr>
              <a:t>保持愉悦的心情有利于身心健康，你是否容易被情绪裹挟行为？如何做调节？</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304800" indent="266700" algn="just">
              <a:lnSpc>
                <a:spcPct val="150000"/>
              </a:lnSpc>
            </a:pPr>
            <a:r>
              <a:rPr lang="en-US" altLang="zh-CN" sz="1600" kern="100" dirty="0">
                <a:effectLst/>
                <a:latin typeface="宋体" panose="02010600030101010101" pitchFamily="2" charset="-122"/>
                <a:ea typeface="等线" panose="02010600030101010101" pitchFamily="2" charset="-122"/>
                <a:cs typeface="Times New Roman" panose="02020603050405020304" pitchFamily="18" charset="0"/>
              </a:rPr>
              <a:t>3.</a:t>
            </a:r>
            <a:r>
              <a:rPr lang="zh-CN" altLang="zh-CN" sz="1600" kern="100" dirty="0">
                <a:effectLst/>
                <a:latin typeface="等线" panose="02010600030101010101" pitchFamily="2" charset="-122"/>
                <a:ea typeface="宋体" panose="02010600030101010101" pitchFamily="2" charset="-122"/>
                <a:cs typeface="Times New Roman" panose="02020603050405020304" pitchFamily="18" charset="0"/>
              </a:rPr>
              <a:t>青少年成长发育需要充足的睡眠，你是否会熬夜？</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4458" y="3403567"/>
            <a:ext cx="1445808" cy="1444090"/>
          </a:xfrm>
          <a:prstGeom prst="rect">
            <a:avLst/>
          </a:prstGeom>
        </p:spPr>
      </p:pic>
    </p:spTree>
  </p:cSld>
  <p:clrMapOvr>
    <a:masterClrMapping/>
  </p:clrMapOvr>
  <p:transition spd="slow">
    <p:cover/>
  </p:transition>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275607" y="2073436"/>
            <a:ext cx="4530437" cy="997529"/>
            <a:chOff x="3034143" y="2572879"/>
            <a:chExt cx="6040582" cy="1330038"/>
          </a:xfrm>
        </p:grpSpPr>
        <p:sp>
          <p:nvSpPr>
            <p:cNvPr id="175" name="文本框 174"/>
            <p:cNvSpPr txBox="1"/>
            <p:nvPr/>
          </p:nvSpPr>
          <p:spPr>
            <a:xfrm>
              <a:off x="3034143" y="2755071"/>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感谢观看</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3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0" name="组合 9"/>
          <p:cNvGrpSpPr/>
          <p:nvPr/>
        </p:nvGrpSpPr>
        <p:grpSpPr>
          <a:xfrm>
            <a:off x="2786063" y="1832544"/>
            <a:ext cx="3918541" cy="1479312"/>
            <a:chOff x="3797878" y="2528454"/>
            <a:chExt cx="5224721"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2" name="文本框 1"/>
            <p:cNvSpPr txBox="1"/>
            <p:nvPr/>
          </p:nvSpPr>
          <p:spPr>
            <a:xfrm>
              <a:off x="3797878" y="2920249"/>
              <a:ext cx="5224721" cy="13529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0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第一节 </a:t>
              </a:r>
              <a:r>
                <a:rPr lang="zh-CN" altLang="en-US" sz="3000" dirty="0">
                  <a:solidFill>
                    <a:prstClr val="black"/>
                  </a:solidFill>
                  <a:latin typeface="汉仪汉黑W" panose="00020600040101010101" charset="-122"/>
                  <a:ea typeface="汉仪汉黑W" panose="00020600040101010101" charset="-122"/>
                  <a:cs typeface="汉仪汉黑W" panose="00020600040101010101" charset="-122"/>
                  <a:sym typeface="+mn-ea"/>
                </a:rPr>
                <a:t>交通安全</a:t>
              </a:r>
              <a:r>
                <a:rPr lang="zh-CN" altLang="en-US" sz="300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篇</a:t>
              </a:r>
              <a:endParaRPr kumimoji="0" lang="zh-CN" altLang="en-US" sz="30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0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78058" y="590613"/>
            <a:ext cx="3011170" cy="368300"/>
            <a:chOff x="4370744" y="786884"/>
            <a:chExt cx="4014893" cy="491067"/>
          </a:xfrm>
        </p:grpSpPr>
        <p:sp>
          <p:nvSpPr>
            <p:cNvPr id="6" name="文本框 5"/>
            <p:cNvSpPr txBox="1"/>
            <p:nvPr/>
          </p:nvSpPr>
          <p:spPr>
            <a:xfrm>
              <a:off x="4370744" y="786884"/>
              <a:ext cx="4014893"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一、行人和车辆的安全法则</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22" name="文本框 21" descr="7b0a2020202022776f7264617274223a20227b5c2269645c223a32353030313739302c5c227469645c223a5c225c227d220a7d0a"/>
          <p:cNvSpPr txBox="1"/>
          <p:nvPr/>
        </p:nvSpPr>
        <p:spPr>
          <a:xfrm>
            <a:off x="873125" y="1990090"/>
            <a:ext cx="3999865" cy="1985645"/>
          </a:xfrm>
          <a:prstGeom prst="rect">
            <a:avLst/>
          </a:prstGeom>
          <a:solidFill>
            <a:schemeClr val="accent4">
              <a:lumMod val="20000"/>
              <a:lumOff val="80000"/>
            </a:schemeClr>
          </a:solidFill>
        </p:spPr>
        <p:txBody>
          <a:bodyPr wrap="square">
            <a:noAutofit/>
          </a:bodyPr>
          <a:lstStyle/>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en-US" altLang="zh-CN" sz="1350" b="1" u="none" strike="noStrike" kern="1200" cap="none" spc="0" normalizeH="0" baseline="0" noProof="0">
                <a:ln w="8659">
                  <a:solidFill>
                    <a:srgbClr val="F9735D"/>
                  </a:solidFill>
                </a:ln>
                <a:solidFill>
                  <a:srgbClr val="F9FBFA"/>
                </a:solidFill>
                <a:effectLst>
                  <a:glow rad="3464">
                    <a:schemeClr val="bg1"/>
                  </a:glow>
                  <a:outerShdw dist="88900" dir="5400000" algn="t" rotWithShape="0">
                    <a:srgbClr val="FECB3C">
                      <a:alpha val="100000"/>
                    </a:srgbClr>
                  </a:outerShdw>
                </a:effectLst>
                <a:uLnTx/>
                <a:uFillTx/>
                <a:latin typeface="汉仪雅酷黑简" panose="00020600040101010101" charset="-122"/>
                <a:ea typeface="汉仪雅酷黑简" panose="00020600040101010101" charset="-122"/>
                <a:cs typeface="汉仪中宋简" panose="02010600000101010101" charset="-128"/>
              </a:rPr>
              <a:t>遵守交通信号和规则</a:t>
            </a:r>
            <a:endParaRPr kumimoji="0" lang="en-US" altLang="zh-CN" sz="1350" b="1" u="none" strike="noStrike" kern="1200" cap="none" spc="0" normalizeH="0" baseline="0" noProof="0">
              <a:ln w="8659">
                <a:solidFill>
                  <a:srgbClr val="F9735D"/>
                </a:solidFill>
              </a:ln>
              <a:solidFill>
                <a:srgbClr val="F9FBFA"/>
              </a:solidFill>
              <a:effectLst>
                <a:glow rad="3464">
                  <a:schemeClr val="bg1"/>
                </a:glow>
                <a:outerShdw dist="88900" dir="5400000" algn="t" rotWithShape="0">
                  <a:srgbClr val="FECB3C">
                    <a:alpha val="100000"/>
                  </a:srgbClr>
                </a:outerShdw>
              </a:effectLst>
              <a:uLnTx/>
              <a:uFillTx/>
              <a:latin typeface="汉仪雅酷黑简" panose="00020600040101010101" charset="-122"/>
              <a:ea typeface="汉仪雅酷黑简" panose="00020600040101010101" charset="-122"/>
              <a:cs typeface="汉仪中宋简" panose="02010600000101010101" charset="-128"/>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35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汉仪中宋简" panose="02010600000101010101" charset="-128"/>
              </a:rPr>
              <a:t>行人应始终遵循交通信号灯和路面标志的指示。</a:t>
            </a:r>
            <a:endParaRPr kumimoji="0" lang="en-US" altLang="zh-CN" sz="135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汉仪中宋简" panose="02010600000101010101" charset="-128"/>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35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汉仪中宋简" panose="02010600000101010101" charset="-128"/>
              </a:rPr>
              <a:t>在有交通信号灯的路口，只有在绿灯亮起时才能过马路。即使看似安全，也不应在红灯时横穿道路。这不仅是为了自身安全，也是为了保持交通流畅。</a:t>
            </a:r>
            <a:endParaRPr kumimoji="0" lang="en-US" altLang="zh-CN" sz="135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汉仪中宋简" panose="02010600000101010101" charset="-128"/>
            </a:endParaRPr>
          </a:p>
        </p:txBody>
      </p:sp>
      <p:pic>
        <p:nvPicPr>
          <p:cNvPr id="3" name="1"/>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5041265" y="1022985"/>
            <a:ext cx="3590290" cy="3590290"/>
          </a:xfrm>
          <a:prstGeom prst="rect">
            <a:avLst/>
          </a:prstGeom>
        </p:spPr>
      </p:pic>
      <p:sp>
        <p:nvSpPr>
          <p:cNvPr id="4" name="文本框 3"/>
          <p:cNvSpPr txBox="1"/>
          <p:nvPr/>
        </p:nvSpPr>
        <p:spPr>
          <a:xfrm>
            <a:off x="923290" y="1135380"/>
            <a:ext cx="2145030" cy="363220"/>
          </a:xfrm>
          <a:prstGeom prst="rect">
            <a:avLst/>
          </a:prstGeom>
          <a:gradFill>
            <a:gsLst>
              <a:gs pos="50000">
                <a:schemeClr val="accent1"/>
              </a:gs>
              <a:gs pos="0">
                <a:schemeClr val="accent1">
                  <a:lumMod val="25000"/>
                  <a:lumOff val="75000"/>
                </a:schemeClr>
              </a:gs>
              <a:gs pos="100000">
                <a:schemeClr val="accent1">
                  <a:lumMod val="85000"/>
                </a:schemeClr>
              </a:gs>
            </a:gsLst>
            <a:lin ang="5400000" scaled="1"/>
          </a:gradFill>
        </p:spPr>
        <p:txBody>
          <a:bodyPr wrap="square" rtlCol="0">
            <a:noAutofit/>
          </a:bodyPr>
          <a:p>
            <a:r>
              <a:rPr lang="en-US" altLang="zh-CN" b="1" noProof="0">
                <a:ln>
                  <a:noFill/>
                </a:ln>
                <a:solidFill>
                  <a:prstClr val="black"/>
                </a:solidFill>
                <a:effectLst/>
                <a:uLnTx/>
                <a:uFillTx/>
                <a:latin typeface="宋体" panose="02010600030101010101" pitchFamily="2" charset="-122"/>
                <a:ea typeface="宋体" panose="02010600030101010101" pitchFamily="2" charset="-122"/>
                <a:cs typeface="汉仪中宋简" panose="02010600000101010101" charset="-128"/>
                <a:sym typeface="+mn-ea"/>
              </a:rPr>
              <a:t>对行人的安全法则</a:t>
            </a:r>
            <a:endParaRPr kumimoji="0" lang="en-US" altLang="zh-CN"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汉仪中宋简" panose="02010600000101010101" charset="-128"/>
            </a:endParaRPr>
          </a:p>
          <a:p>
            <a:endParaRPr lang="zh-CN" altLang="en-US"/>
          </a:p>
        </p:txBody>
      </p:sp>
    </p:spTree>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78058" y="590613"/>
            <a:ext cx="3011170" cy="368300"/>
            <a:chOff x="4370744" y="786884"/>
            <a:chExt cx="4014893" cy="491067"/>
          </a:xfrm>
        </p:grpSpPr>
        <p:sp>
          <p:nvSpPr>
            <p:cNvPr id="6" name="文本框 5"/>
            <p:cNvSpPr txBox="1"/>
            <p:nvPr/>
          </p:nvSpPr>
          <p:spPr>
            <a:xfrm>
              <a:off x="4370744" y="786884"/>
              <a:ext cx="4014893"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一、行人和车辆的安全法则</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4" name="文本框 3"/>
          <p:cNvSpPr txBox="1"/>
          <p:nvPr/>
        </p:nvSpPr>
        <p:spPr>
          <a:xfrm>
            <a:off x="923290" y="1135380"/>
            <a:ext cx="2145030" cy="363220"/>
          </a:xfrm>
          <a:prstGeom prst="rect">
            <a:avLst/>
          </a:prstGeom>
          <a:gradFill>
            <a:gsLst>
              <a:gs pos="50000">
                <a:schemeClr val="accent1"/>
              </a:gs>
              <a:gs pos="0">
                <a:schemeClr val="accent1">
                  <a:lumMod val="25000"/>
                  <a:lumOff val="75000"/>
                </a:schemeClr>
              </a:gs>
              <a:gs pos="100000">
                <a:schemeClr val="accent1">
                  <a:lumMod val="85000"/>
                </a:schemeClr>
              </a:gs>
            </a:gsLst>
            <a:lin ang="5400000" scaled="1"/>
          </a:gradFill>
        </p:spPr>
        <p:txBody>
          <a:bodyPr wrap="square" rtlCol="0">
            <a:noAutofit/>
          </a:bodyPr>
          <a:p>
            <a:r>
              <a:rPr lang="en-US" altLang="zh-CN" b="1" noProof="0">
                <a:ln>
                  <a:noFill/>
                </a:ln>
                <a:solidFill>
                  <a:prstClr val="black"/>
                </a:solidFill>
                <a:effectLst/>
                <a:uLnTx/>
                <a:uFillTx/>
                <a:latin typeface="宋体" panose="02010600030101010101" pitchFamily="2" charset="-122"/>
                <a:ea typeface="宋体" panose="02010600030101010101" pitchFamily="2" charset="-122"/>
                <a:cs typeface="汉仪中宋简" panose="02010600000101010101" charset="-128"/>
                <a:sym typeface="+mn-ea"/>
              </a:rPr>
              <a:t>对</a:t>
            </a:r>
            <a:r>
              <a:rPr lang="zh-CN" altLang="en-US" b="1" noProof="0">
                <a:ln>
                  <a:noFill/>
                </a:ln>
                <a:solidFill>
                  <a:prstClr val="black"/>
                </a:solidFill>
                <a:effectLst/>
                <a:uLnTx/>
                <a:uFillTx/>
                <a:latin typeface="宋体" panose="02010600030101010101" pitchFamily="2" charset="-122"/>
                <a:ea typeface="宋体" panose="02010600030101010101" pitchFamily="2" charset="-122"/>
                <a:cs typeface="汉仪中宋简" panose="02010600000101010101" charset="-128"/>
                <a:sym typeface="+mn-ea"/>
              </a:rPr>
              <a:t>车辆</a:t>
            </a:r>
            <a:r>
              <a:rPr lang="en-US" altLang="zh-CN" b="1" noProof="0">
                <a:ln>
                  <a:noFill/>
                </a:ln>
                <a:solidFill>
                  <a:prstClr val="black"/>
                </a:solidFill>
                <a:effectLst/>
                <a:uLnTx/>
                <a:uFillTx/>
                <a:latin typeface="宋体" panose="02010600030101010101" pitchFamily="2" charset="-122"/>
                <a:ea typeface="宋体" panose="02010600030101010101" pitchFamily="2" charset="-122"/>
                <a:cs typeface="汉仪中宋简" panose="02010600000101010101" charset="-128"/>
                <a:sym typeface="+mn-ea"/>
              </a:rPr>
              <a:t>的安全法则</a:t>
            </a:r>
            <a:endParaRPr kumimoji="0" lang="en-US" altLang="zh-CN"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汉仪中宋简" panose="02010600000101010101" charset="-128"/>
            </a:endParaRPr>
          </a:p>
          <a:p>
            <a:endParaRPr lang="zh-CN" altLang="en-US"/>
          </a:p>
        </p:txBody>
      </p:sp>
      <p:pic>
        <p:nvPicPr>
          <p:cNvPr id="5" name="图片 4"/>
          <p:cNvPicPr>
            <a:picLocks noChangeAspect="1"/>
          </p:cNvPicPr>
          <p:nvPr>
            <p:custDataLst>
              <p:tags r:id="rId3"/>
            </p:custDataLst>
          </p:nvPr>
        </p:nvPicPr>
        <p:blipFill>
          <a:blip r:embed="rId4"/>
          <a:stretch>
            <a:fillRect/>
          </a:stretch>
        </p:blipFill>
        <p:spPr>
          <a:xfrm>
            <a:off x="1605915" y="1739265"/>
            <a:ext cx="5325745" cy="2649855"/>
          </a:xfrm>
          <a:prstGeom prst="rect">
            <a:avLst/>
          </a:prstGeom>
        </p:spPr>
      </p:pic>
    </p:spTree>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983418" y="590613"/>
            <a:ext cx="2910840" cy="368300"/>
            <a:chOff x="3977891" y="786884"/>
            <a:chExt cx="3881119" cy="491067"/>
          </a:xfrm>
        </p:grpSpPr>
        <p:sp>
          <p:nvSpPr>
            <p:cNvPr id="6" name="文本框 5"/>
            <p:cNvSpPr txBox="1"/>
            <p:nvPr/>
          </p:nvSpPr>
          <p:spPr>
            <a:xfrm>
              <a:off x="3977891" y="786884"/>
              <a:ext cx="3881119"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二、交通信号标志</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4" name="文本框 3" descr="7b0a2020202022776f7264617274223a20227b5c2269645c223a32353030313339362c5c227469645c223a5c225c227d220a7d0a"/>
          <p:cNvSpPr txBox="1"/>
          <p:nvPr/>
        </p:nvSpPr>
        <p:spPr>
          <a:xfrm>
            <a:off x="994410" y="958850"/>
            <a:ext cx="7106285" cy="3963670"/>
          </a:xfrm>
          <a:prstGeom prst="rect">
            <a:avLst/>
          </a:prstGeom>
          <a:noFill/>
        </p:spPr>
        <p:txBody>
          <a:bodyPr wrap="square" rtlCol="0">
            <a:noAutofit/>
            <a:scene3d>
              <a:camera prst="orthographicFront"/>
              <a:lightRig rig="threePt" dir="t"/>
            </a:scene3d>
            <a:sp3d prstMaterial="plastic">
              <a:extrusionClr>
                <a:srgbClr val="FFFFFF"/>
              </a:extrusionClr>
              <a:contourClr>
                <a:srgbClr val="FFFFFF"/>
              </a:contourClr>
            </a:sp3d>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1600" b="1" u="none" strike="noStrike" kern="1200" cap="none" spc="0" normalizeH="0" baseline="0" noProof="0">
                <a:ln w="4105" cap="rnd" cmpd="sng">
                  <a:solidFill>
                    <a:schemeClr val="bg1"/>
                  </a:solidFill>
                  <a:prstDash val="solid"/>
                </a:ln>
                <a:gradFill>
                  <a:gsLst>
                    <a:gs pos="8000">
                      <a:srgbClr val="51C7C6"/>
                    </a:gs>
                    <a:gs pos="100000">
                      <a:srgbClr val="286E3F"/>
                    </a:gs>
                  </a:gsLst>
                  <a:lin ang="5400000" scaled="0"/>
                </a:gradFill>
                <a:effectLst>
                  <a:glow>
                    <a:srgbClr val="FFFFFF"/>
                  </a:glow>
                  <a:outerShdw dist="88900" dir="2700000" algn="tl" rotWithShape="0">
                    <a:srgbClr val="186A7A"/>
                  </a:outerShdw>
                </a:effectLst>
                <a:uLnTx/>
                <a:uFillTx/>
                <a:latin typeface="汉仪铸字卡酷体W" panose="00020600040101010101" charset="-122"/>
                <a:ea typeface="汉仪铸字卡酷体W" panose="00020600040101010101" charset="-122"/>
                <a:cs typeface="仿宋" panose="02010609060101010101" pitchFamily="49" charset="-122"/>
              </a:rPr>
              <a:t>警告标志</a:t>
            </a:r>
            <a:endParaRPr kumimoji="0" lang="zh-CN" altLang="en-US" sz="1600" b="1" u="none" strike="noStrike" kern="1200" cap="none" spc="0" normalizeH="0" baseline="0" noProof="0">
              <a:ln w="4105" cap="rnd" cmpd="sng">
                <a:solidFill>
                  <a:schemeClr val="bg1"/>
                </a:solidFill>
                <a:prstDash val="solid"/>
              </a:ln>
              <a:gradFill>
                <a:gsLst>
                  <a:gs pos="8000">
                    <a:srgbClr val="51C7C6"/>
                  </a:gs>
                  <a:gs pos="100000">
                    <a:srgbClr val="286E3F"/>
                  </a:gs>
                </a:gsLst>
                <a:lin ang="5400000" scaled="0"/>
              </a:gradFill>
              <a:effectLst>
                <a:glow>
                  <a:srgbClr val="FFFFFF"/>
                </a:glow>
                <a:outerShdw dist="88900" dir="2700000" algn="tl" rotWithShape="0">
                  <a:srgbClr val="186A7A"/>
                </a:outerShdw>
              </a:effectLst>
              <a:uLnTx/>
              <a:uFillTx/>
              <a:latin typeface="汉仪铸字卡酷体W" panose="00020600040101010101" charset="-122"/>
              <a:ea typeface="汉仪铸字卡酷体W" panose="00020600040101010101" charset="-122"/>
              <a:cs typeface="仿宋" panose="02010609060101010101" pitchFamily="49"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i="0" u="none" strike="noStrike" kern="1200" cap="none" spc="0" normalizeH="0" baseline="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rPr>
              <a:t>    </a:t>
            </a:r>
            <a:r>
              <a:rPr kumimoji="0" lang="zh-CN" altLang="en-US" sz="1600" i="0" u="none" strike="noStrike" kern="1200" cap="none" spc="0" normalizeH="0" baseline="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rPr>
              <a:t>警告标志主要用于提醒道路使用者前方可能存在的危险或需要注意的情况，以便采取适当的预防措施。这类标志通常呈黄色背景，配以黑色边框和符号。</a:t>
            </a:r>
            <a:endParaRPr kumimoji="0" lang="zh-CN" altLang="en-US" sz="1600" i="0" u="none" strike="noStrike" kern="1200" cap="none" spc="0" normalizeH="0" baseline="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rPr>
              <a:t>（1）曲线路：这个标志用来提醒驾驶员和行人前方道路将要弯曲。</a:t>
            </a:r>
            <a:endParaRPr kumimoji="0" lang="zh-CN" altLang="en-US"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rPr>
              <a:t>（2）交叉路口：提示接近一个交叉路口，需要特别注意来自其他方向的车辆和行人。</a:t>
            </a:r>
            <a:endParaRPr kumimoji="0" lang="zh-CN" altLang="en-US"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rPr>
              <a:t>（3）行人过街：警告道路使用者该区域经常有行人横穿道路，尤其是在学校区域、商业区或其他行人流量大的地方。</a:t>
            </a:r>
            <a:endParaRPr kumimoji="0" lang="zh-CN" altLang="en-US"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rPr>
              <a:t>（4）学校区：表示接近学校区域，儿童可能在道路上玩耍或过街。</a:t>
            </a:r>
            <a:endParaRPr kumimoji="0" lang="zh-CN" altLang="en-US"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endParaRPr>
          </a:p>
        </p:txBody>
      </p:sp>
      <p:pic>
        <p:nvPicPr>
          <p:cNvPr id="2" name="图片 1" descr="图1"/>
          <p:cNvPicPr>
            <a:picLocks noChangeAspect="1"/>
          </p:cNvPicPr>
          <p:nvPr/>
        </p:nvPicPr>
        <p:blipFill>
          <a:blip r:embed="rId3"/>
          <a:stretch>
            <a:fillRect/>
          </a:stretch>
        </p:blipFill>
        <p:spPr>
          <a:xfrm>
            <a:off x="1983105" y="3609340"/>
            <a:ext cx="1466850" cy="1111250"/>
          </a:xfrm>
          <a:prstGeom prst="rect">
            <a:avLst/>
          </a:prstGeom>
        </p:spPr>
      </p:pic>
      <p:pic>
        <p:nvPicPr>
          <p:cNvPr id="3" name="图片 2" descr="图2"/>
          <p:cNvPicPr>
            <a:picLocks noChangeAspect="1"/>
          </p:cNvPicPr>
          <p:nvPr/>
        </p:nvPicPr>
        <p:blipFill>
          <a:blip r:embed="rId4"/>
          <a:stretch>
            <a:fillRect/>
          </a:stretch>
        </p:blipFill>
        <p:spPr>
          <a:xfrm>
            <a:off x="5251450" y="3495040"/>
            <a:ext cx="1371600" cy="1225550"/>
          </a:xfrm>
          <a:prstGeom prst="rect">
            <a:avLst/>
          </a:prstGeom>
        </p:spPr>
      </p:pic>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19137" y="633475"/>
            <a:ext cx="2721293" cy="368300"/>
            <a:chOff x="4025515" y="844034"/>
            <a:chExt cx="3628390" cy="491067"/>
          </a:xfrm>
        </p:grpSpPr>
        <p:sp>
          <p:nvSpPr>
            <p:cNvPr id="6" name="文本框 5"/>
            <p:cNvSpPr txBox="1"/>
            <p:nvPr/>
          </p:nvSpPr>
          <p:spPr>
            <a:xfrm>
              <a:off x="4025515" y="844034"/>
              <a:ext cx="3628390"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二、交通信号标志</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100" name="文本框 99" descr="7b0a2020202022776f7264617274223a20227b5c2269645c223a32353030313339362c5c227469645c223a5c225c227d220a7d0a"/>
          <p:cNvSpPr txBox="1"/>
          <p:nvPr/>
        </p:nvSpPr>
        <p:spPr>
          <a:xfrm>
            <a:off x="658495" y="1112520"/>
            <a:ext cx="5984875" cy="3241675"/>
          </a:xfrm>
          <a:prstGeom prst="rect">
            <a:avLst/>
          </a:prstGeom>
          <a:noFill/>
          <a:ln w="9525">
            <a:noFill/>
          </a:ln>
        </p:spPr>
        <p:txBody>
          <a:bodyPr>
            <a:noAutofit/>
            <a:scene3d>
              <a:camera prst="orthographicFront"/>
              <a:lightRig rig="threePt" dir="t"/>
            </a:scene3d>
            <a:sp3d prstMaterial="plastic">
              <a:extrusionClr>
                <a:srgbClr val="FFFFFF"/>
              </a:extrusionClr>
              <a:contourClr>
                <a:srgbClr val="FFFFFF"/>
              </a:contourClr>
            </a:sp3d>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sz="1600" b="1" u="none" strike="noStrike" kern="1200" cap="none" spc="0" normalizeH="0" baseline="0" noProof="0">
                <a:ln w="4105" cap="rnd" cmpd="sng">
                  <a:solidFill>
                    <a:schemeClr val="bg1"/>
                  </a:solidFill>
                  <a:prstDash val="solid"/>
                </a:ln>
                <a:gradFill>
                  <a:gsLst>
                    <a:gs pos="8000">
                      <a:srgbClr val="51C7C6"/>
                    </a:gs>
                    <a:gs pos="100000">
                      <a:srgbClr val="286E3F"/>
                    </a:gs>
                  </a:gsLst>
                  <a:lin ang="5400000" scaled="0"/>
                </a:gradFill>
                <a:effectLst>
                  <a:glow>
                    <a:srgbClr val="FFFFFF"/>
                  </a:glow>
                  <a:outerShdw dist="88900" dir="2700000" algn="tl" rotWithShape="0">
                    <a:srgbClr val="186A7A"/>
                  </a:outerShdw>
                </a:effectLst>
                <a:uLnTx/>
                <a:uFillTx/>
                <a:latin typeface="汉仪铸字卡酷体W" panose="00020600040101010101" charset="-122"/>
                <a:ea typeface="汉仪铸字卡酷体W" panose="00020600040101010101" charset="-122"/>
                <a:cs typeface="仿宋" panose="02010609060101010101" pitchFamily="49" charset="-122"/>
              </a:rPr>
              <a:t>禁令标志</a:t>
            </a:r>
            <a:endParaRPr kumimoji="0" sz="1600" b="1" u="none" strike="noStrike" kern="1200" cap="none" spc="0" normalizeH="0" baseline="0" noProof="0">
              <a:ln w="4105" cap="rnd" cmpd="sng">
                <a:solidFill>
                  <a:schemeClr val="bg1"/>
                </a:solidFill>
                <a:prstDash val="solid"/>
              </a:ln>
              <a:gradFill>
                <a:gsLst>
                  <a:gs pos="8000">
                    <a:srgbClr val="51C7C6"/>
                  </a:gs>
                  <a:gs pos="100000">
                    <a:srgbClr val="286E3F"/>
                  </a:gs>
                </a:gsLst>
                <a:lin ang="5400000" scaled="0"/>
              </a:gradFill>
              <a:effectLst>
                <a:glow>
                  <a:srgbClr val="FFFFFF"/>
                </a:glow>
                <a:outerShdw dist="88900" dir="2700000" algn="tl" rotWithShape="0">
                  <a:srgbClr val="186A7A"/>
                </a:outerShdw>
              </a:effectLst>
              <a:uLnTx/>
              <a:uFillTx/>
              <a:latin typeface="汉仪铸字卡酷体W" panose="00020600040101010101" charset="-122"/>
              <a:ea typeface="汉仪铸字卡酷体W" panose="00020600040101010101" charset="-122"/>
              <a:cs typeface="仿宋" panose="02010609060101010101" pitchFamily="49" charset="-122"/>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0" i="0" u="none" strike="noStrike" kern="1200" cap="none" spc="0" normalizeH="0" baseline="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rPr>
              <a:t>禁令标志用于指示某些行为是被禁止的，以防止不安全的情况发生。这类标志通常是白底红圈，中间带有黑色图案。</a:t>
            </a:r>
            <a:endParaRPr kumimoji="0" sz="1600" b="0" i="0" u="none" strike="noStrike" kern="1200" cap="none" spc="0" normalizeH="0" baseline="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rPr>
              <a:t>（1）禁止通行： 显示一条红色的圆环和横杠，通常用来指示某条道路或区域对所有车辆或特定类型的车辆禁止通行</a:t>
            </a:r>
            <a:endPar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rPr>
              <a:t>（2）限速： 显示最高允许行驶的速度</a:t>
            </a:r>
            <a:endPar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rPr>
              <a:t>（3）禁止停车： 通知驾驶员不得在标志规定的区域停车，常见于交通繁忙的街道或需要保持通道畅通的区域。</a:t>
            </a:r>
            <a:endPar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rPr>
              <a:t>（4）禁止左转/右转： 显示一个红色的圆环和中间穿过的黑色箭头，指示不允许向某个方向转弯，帮助维持交通流向和避免交通冲突。</a:t>
            </a:r>
            <a:endPar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endParaRPr>
          </a:p>
        </p:txBody>
      </p:sp>
      <p:pic>
        <p:nvPicPr>
          <p:cNvPr id="4" name="图片 3" descr="图4"/>
          <p:cNvPicPr>
            <a:picLocks noChangeAspect="1"/>
          </p:cNvPicPr>
          <p:nvPr/>
        </p:nvPicPr>
        <p:blipFill>
          <a:blip r:embed="rId2"/>
          <a:stretch>
            <a:fillRect/>
          </a:stretch>
        </p:blipFill>
        <p:spPr>
          <a:xfrm>
            <a:off x="6874510" y="950595"/>
            <a:ext cx="1377950" cy="1225550"/>
          </a:xfrm>
          <a:prstGeom prst="rect">
            <a:avLst/>
          </a:prstGeom>
        </p:spPr>
      </p:pic>
      <p:pic>
        <p:nvPicPr>
          <p:cNvPr id="5" name="图片 4" descr="图3"/>
          <p:cNvPicPr>
            <a:picLocks noChangeAspect="1"/>
          </p:cNvPicPr>
          <p:nvPr/>
        </p:nvPicPr>
        <p:blipFill>
          <a:blip r:embed="rId3"/>
          <a:stretch>
            <a:fillRect/>
          </a:stretch>
        </p:blipFill>
        <p:spPr>
          <a:xfrm>
            <a:off x="6766560" y="2687320"/>
            <a:ext cx="1485900" cy="1333500"/>
          </a:xfrm>
          <a:prstGeom prst="rect">
            <a:avLst/>
          </a:prstGeom>
        </p:spPr>
      </p:pic>
    </p:spTree>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0">
            <a:off x="4270375" y="916305"/>
            <a:ext cx="602615" cy="34290"/>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sp>
        <p:nvSpPr>
          <p:cNvPr id="100" name="文本框 99" descr="7b0a2020202022776f7264617274223a20227b5c2269645c223a32353030313339362c5c227469645c223a5c225c227d220a7d0a"/>
          <p:cNvSpPr txBox="1"/>
          <p:nvPr/>
        </p:nvSpPr>
        <p:spPr>
          <a:xfrm>
            <a:off x="540385" y="1002030"/>
            <a:ext cx="5690235" cy="3504565"/>
          </a:xfrm>
          <a:prstGeom prst="rect">
            <a:avLst/>
          </a:prstGeom>
          <a:noFill/>
          <a:ln w="9525">
            <a:noFill/>
          </a:ln>
        </p:spPr>
        <p:txBody>
          <a:bodyPr wrap="square">
            <a:noAutofit/>
            <a:scene3d>
              <a:camera prst="orthographicFront"/>
              <a:lightRig rig="threePt" dir="t"/>
            </a:scene3d>
            <a:sp3d prstMaterial="plastic">
              <a:extrusionClr>
                <a:srgbClr val="FFFFFF"/>
              </a:extrusionClr>
              <a:contourClr>
                <a:srgbClr val="FFFFFF"/>
              </a:contourClr>
            </a:sp3d>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sz="1600" b="1" u="none" strike="noStrike" kern="1200" cap="none" spc="0" normalizeH="0" baseline="0" noProof="0">
                <a:ln w="4105" cap="rnd" cmpd="sng">
                  <a:solidFill>
                    <a:schemeClr val="bg1"/>
                  </a:solidFill>
                  <a:prstDash val="solid"/>
                </a:ln>
                <a:gradFill>
                  <a:gsLst>
                    <a:gs pos="8000">
                      <a:srgbClr val="51C7C6"/>
                    </a:gs>
                    <a:gs pos="100000">
                      <a:srgbClr val="286E3F"/>
                    </a:gs>
                  </a:gsLst>
                  <a:lin ang="5400000" scaled="0"/>
                </a:gradFill>
                <a:effectLst>
                  <a:glow>
                    <a:srgbClr val="FFFFFF"/>
                  </a:glow>
                  <a:outerShdw dist="88900" dir="2700000" algn="tl" rotWithShape="0">
                    <a:srgbClr val="186A7A"/>
                  </a:outerShdw>
                </a:effectLst>
                <a:uLnTx/>
                <a:uFillTx/>
                <a:latin typeface="汉仪铸字卡酷体W" panose="00020600040101010101" charset="-122"/>
                <a:ea typeface="汉仪铸字卡酷体W" panose="00020600040101010101" charset="-122"/>
                <a:cs typeface="仿宋" panose="02010609060101010101" pitchFamily="49" charset="-122"/>
              </a:rPr>
              <a:t>指示标志</a:t>
            </a:r>
            <a:endParaRPr kumimoji="0" sz="1600" b="1" u="none" strike="noStrike" kern="1200" cap="none" spc="0" normalizeH="0" baseline="0" noProof="0">
              <a:ln w="4105" cap="rnd" cmpd="sng">
                <a:solidFill>
                  <a:schemeClr val="bg1"/>
                </a:solidFill>
                <a:prstDash val="solid"/>
              </a:ln>
              <a:gradFill>
                <a:gsLst>
                  <a:gs pos="8000">
                    <a:srgbClr val="51C7C6"/>
                  </a:gs>
                  <a:gs pos="100000">
                    <a:srgbClr val="286E3F"/>
                  </a:gs>
                </a:gsLst>
                <a:lin ang="5400000" scaled="0"/>
              </a:gradFill>
              <a:effectLst>
                <a:glow>
                  <a:srgbClr val="FFFFFF"/>
                </a:glow>
                <a:outerShdw dist="88900" dir="2700000" algn="tl" rotWithShape="0">
                  <a:srgbClr val="186A7A"/>
                </a:outerShdw>
              </a:effectLst>
              <a:uLnTx/>
              <a:uFillTx/>
              <a:latin typeface="汉仪铸字卡酷体W" panose="00020600040101010101" charset="-122"/>
              <a:ea typeface="汉仪铸字卡酷体W" panose="00020600040101010101" charset="-122"/>
              <a:cs typeface="仿宋" panose="02010609060101010101" pitchFamily="49" charset="-122"/>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0" i="0" u="none" strike="noStrike" kern="1200" cap="none" spc="0" normalizeH="0" baseline="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rPr>
              <a:t>指示标志提供了道路使用者应遵循的路线或行为指示，以帮助他们正确使用道路。这类标志的背景颜色多种多样，但通常以蓝色或绿色为主。</a:t>
            </a:r>
            <a:endParaRPr kumimoji="0" sz="1600" b="0" i="0" u="none" strike="noStrike" kern="1200" cap="none" spc="0" normalizeH="0" baseline="0" noProof="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rPr>
              <a:t>（1）行驶方向：提供明确的行驶指示，如直行、左转或右转，帮助驾驶员和行人明确了解在特定路段的行驶要求。</a:t>
            </a:r>
            <a:endPar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rPr>
              <a:t>（2）车道指示：指出特定车道的用途，例如专用车道（如公交车道）、左转车道或右转车道，确保车辆正确分布在道路上。</a:t>
            </a:r>
            <a:endPar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rPr>
              <a:t>（3）停车区：标识可供停车的区域，有时会包括停车时间限制或停车费用信息，帮助驾驶员找到合适的停车位置。</a:t>
            </a:r>
            <a:endPar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rPr>
              <a:t>（4）环岛：指示接近或进入一个环岛（圆环交叉口），并提供关于如何绕行环岛以及如何从环岛出口的指示</a:t>
            </a:r>
            <a:r>
              <a:rPr kumimoji="0" lang="zh-CN"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rPr>
              <a:t>。</a:t>
            </a:r>
            <a:endParaRPr kumimoji="0" lang="zh-CN" sz="1600" b="1" i="0" u="none" strike="noStrike" kern="1200" cap="none" spc="0" normalizeH="0" baseline="0" noProof="0">
              <a:ln>
                <a:noFill/>
              </a:ln>
              <a:solidFill>
                <a:srgbClr val="C00000"/>
              </a:solidFill>
              <a:effectLst/>
              <a:uLnTx/>
              <a:uFillTx/>
              <a:latin typeface="仿宋" panose="02010609060101010101" pitchFamily="49" charset="-122"/>
              <a:ea typeface="仿宋" panose="02010609060101010101" pitchFamily="49" charset="-122"/>
              <a:cs typeface="仿宋" panose="02010609060101010101" pitchFamily="49" charset="-122"/>
            </a:endParaRPr>
          </a:p>
        </p:txBody>
      </p:sp>
      <p:grpSp>
        <p:nvGrpSpPr>
          <p:cNvPr id="14" name="组合 13"/>
          <p:cNvGrpSpPr/>
          <p:nvPr/>
        </p:nvGrpSpPr>
        <p:grpSpPr>
          <a:xfrm>
            <a:off x="3019137" y="633475"/>
            <a:ext cx="2721293" cy="368300"/>
            <a:chOff x="4025515" y="844034"/>
            <a:chExt cx="3628390" cy="491067"/>
          </a:xfrm>
        </p:grpSpPr>
        <p:sp>
          <p:nvSpPr>
            <p:cNvPr id="15" name="文本框 14"/>
            <p:cNvSpPr txBox="1"/>
            <p:nvPr>
              <p:custDataLst>
                <p:tags r:id="rId2"/>
              </p:custDataLst>
            </p:nvPr>
          </p:nvSpPr>
          <p:spPr>
            <a:xfrm>
              <a:off x="4025515" y="844034"/>
              <a:ext cx="3628390"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二、交</a:t>
              </a:r>
              <a:r>
                <a:rPr lang="zh-CN" altLang="en-US" noProof="0">
                  <a:ln>
                    <a:noFill/>
                  </a:ln>
                  <a:solidFill>
                    <a:prstClr val="black"/>
                  </a:solidFill>
                  <a:effectLst/>
                  <a:uLnTx/>
                  <a:uFillTx/>
                  <a:latin typeface="Calibri" panose="020F0502020204030204" pitchFamily="34" charset="0"/>
                  <a:ea typeface="汉仪汉黑W" panose="00020600040101010101" charset="-122"/>
                  <a:cs typeface="汉仪汉黑W" panose="00020600040101010101" charset="-122"/>
                  <a:sym typeface="+mn-ea"/>
                </a:rPr>
                <a:t>通信号</a:t>
              </a:r>
              <a:r>
                <a:rPr lang="zh-CN" altLang="en-US"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标志</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grpSp>
          <p:nvGrpSpPr>
            <p:cNvPr id="16" name="组合 15"/>
            <p:cNvGrpSpPr/>
            <p:nvPr/>
          </p:nvGrpSpPr>
          <p:grpSpPr>
            <a:xfrm>
              <a:off x="5694219" y="1221284"/>
              <a:ext cx="803563" cy="45719"/>
              <a:chOff x="5694219" y="1221284"/>
              <a:chExt cx="803563" cy="45719"/>
            </a:xfrm>
          </p:grpSpPr>
          <p:sp>
            <p:nvSpPr>
              <p:cNvPr id="17" name="矩形 16"/>
              <p:cNvSpPr/>
              <p:nvPr>
                <p:custDataLst>
                  <p:tags r:id="rId3"/>
                </p:custDataLst>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8" name="矩形 17"/>
              <p:cNvSpPr/>
              <p:nvPr>
                <p:custDataLst>
                  <p:tags r:id="rId4"/>
                </p:custDataLst>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pic>
        <p:nvPicPr>
          <p:cNvPr id="19" name="图片 18" descr="图6"/>
          <p:cNvPicPr>
            <a:picLocks noChangeAspect="1"/>
          </p:cNvPicPr>
          <p:nvPr/>
        </p:nvPicPr>
        <p:blipFill>
          <a:blip r:embed="rId5"/>
          <a:stretch>
            <a:fillRect/>
          </a:stretch>
        </p:blipFill>
        <p:spPr>
          <a:xfrm>
            <a:off x="6700520" y="2633345"/>
            <a:ext cx="1447800" cy="1873250"/>
          </a:xfrm>
          <a:prstGeom prst="rect">
            <a:avLst/>
          </a:prstGeom>
        </p:spPr>
      </p:pic>
      <p:pic>
        <p:nvPicPr>
          <p:cNvPr id="20" name="图片 19" descr="图5"/>
          <p:cNvPicPr>
            <a:picLocks noChangeAspect="1"/>
          </p:cNvPicPr>
          <p:nvPr/>
        </p:nvPicPr>
        <p:blipFill>
          <a:blip r:embed="rId6"/>
          <a:stretch>
            <a:fillRect/>
          </a:stretch>
        </p:blipFill>
        <p:spPr>
          <a:xfrm>
            <a:off x="6700520" y="570230"/>
            <a:ext cx="1619250" cy="1771650"/>
          </a:xfrm>
          <a:prstGeom prst="rect">
            <a:avLst/>
          </a:prstGeom>
        </p:spPr>
      </p:pic>
    </p:spTree>
  </p:cSld>
  <p:clrMapOvr>
    <a:masterClrMapping/>
  </p:clrMapOvr>
  <p:transition spd="slow">
    <p:cover/>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MH" val="20161022204031"/>
  <p:tag name="MH_LIBRARY" val="GRAPHIC"/>
  <p:tag name="MH_ORDER" val="文本框 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60_5*l_h_i*1_3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DIAGRAM_VIRTUALLY_FRAME" val="{&quot;height&quot;:234.0396850393701,&quot;left&quot;:54.9,&quot;top&quot;:95.58535433070867,&quot;width&quot;:610.2}"/>
</p:tagLst>
</file>

<file path=ppt/tags/tag1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0_5*l_h_a*1_4_1"/>
  <p:tag name="KSO_WM_TEMPLATE_CATEGORY" val="diagram"/>
  <p:tag name="KSO_WM_TEMPLATE_INDEX" val="20228060"/>
  <p:tag name="KSO_WM_UNIT_LAYERLEVEL" val="1_1_1"/>
  <p:tag name="KSO_WM_TAG_VERSION" val="1.0"/>
  <p:tag name="KSO_WM_BEAUTIFY_FLAG" val="#wm#"/>
  <p:tag name="KSO_WM_UNIT_TEXT_FILL_FORE_SCHEMECOLOR_INDEX" val="6"/>
  <p:tag name="KSO_WM_UNIT_TEXT_FILL_TYPE" val="1"/>
  <p:tag name="KSO_WM_DIAGRAM_VIRTUALLY_FRAME" val="{&quot;height&quot;:234.0396850393701,&quot;left&quot;:54.9,&quot;top&quot;:95.58535433070867,&quot;width&quot;:610.2}"/>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DIAGRAM_VIRTUALLY_FRAME" val="{&quot;height&quot;:429.18984251968504,&quot;left&quot;:-32.95002586249907,&quot;top&quot;:74.75,&quot;width&quot;:942.150025862499}"/>
</p:tagLst>
</file>

<file path=ppt/tags/tag22.xml><?xml version="1.0" encoding="utf-8"?>
<p:tagLst xmlns:p="http://schemas.openxmlformats.org/presentationml/2006/main">
  <p:tag name="KSO_WM_DIAGRAM_VIRTUALLY_FRAME" val="{&quot;height&quot;:429.18984251968504,&quot;left&quot;:-32.95002586249907,&quot;top&quot;:74.75,&quot;width&quot;:942.150025862499}"/>
</p:tagLst>
</file>

<file path=ppt/tags/tag23.xml><?xml version="1.0" encoding="utf-8"?>
<p:tagLst xmlns:p="http://schemas.openxmlformats.org/presentationml/2006/main">
  <p:tag name="MH" val="20180611105247"/>
  <p:tag name="MH_LIBRARY" val="GRAPHIC"/>
  <p:tag name="MH_TYPE" val="Other"/>
  <p:tag name="MH_ORDER" val="1"/>
  <p:tag name="KSO_WM_DIAGRAM_VIRTUALLY_FRAME" val="{&quot;height&quot;:411.68984251968504,&quot;left&quot;:28.25291338582677,&quot;top&quot;:92.25,&quot;width&quot;:880.9470866141731}"/>
</p:tagLst>
</file>

<file path=ppt/tags/tag24.xml><?xml version="1.0" encoding="utf-8"?>
<p:tagLst xmlns:p="http://schemas.openxmlformats.org/presentationml/2006/main">
  <p:tag name="MH" val="20180611105247"/>
  <p:tag name="MH_LIBRARY" val="GRAPHIC"/>
  <p:tag name="MH_TYPE" val="Other"/>
  <p:tag name="MH_ORDER" val="2"/>
  <p:tag name="KSO_WM_DIAGRAM_VIRTUALLY_FRAME" val="{&quot;height&quot;:429.18984251968504,&quot;left&quot;:-32.95002586249907,&quot;top&quot;:74.75,&quot;width&quot;:942.150025862499}"/>
</p:tagLst>
</file>

<file path=ppt/tags/tag25.xml><?xml version="1.0" encoding="utf-8"?>
<p:tagLst xmlns:p="http://schemas.openxmlformats.org/presentationml/2006/main">
  <p:tag name="MH" val="20180611105247"/>
  <p:tag name="MH_LIBRARY" val="GRAPHIC"/>
  <p:tag name="MH_TYPE" val="SubTitle"/>
  <p:tag name="MH_ORDER" val="1"/>
  <p:tag name="KSO_WM_DIAGRAM_VIRTUALLY_FRAME" val="{&quot;height&quot;:410.50700787401576,&quot;left&quot;:28.252927064916367,&quot;top&quot;:93.43283464566929,&quot;width&quot;:848.4941595492568}"/>
</p:tagLst>
</file>

<file path=ppt/tags/tag26.xml><?xml version="1.0" encoding="utf-8"?>
<p:tagLst xmlns:p="http://schemas.openxmlformats.org/presentationml/2006/main">
  <p:tag name="MH" val="20180611105247"/>
  <p:tag name="MH_LIBRARY" val="GRAPHIC"/>
  <p:tag name="MH_TYPE" val="Text"/>
  <p:tag name="MH_ORDER" val="1"/>
  <p:tag name="KSO_WM_DIAGRAM_VIRTUALLY_FRAME" val="{&quot;height&quot;:429.18984251968504,&quot;left&quot;:-32.95002586249907,&quot;top&quot;:74.75,&quot;width&quot;:942.150025862499}"/>
</p:tagLst>
</file>

<file path=ppt/tags/tag27.xml><?xml version="1.0" encoding="utf-8"?>
<p:tagLst xmlns:p="http://schemas.openxmlformats.org/presentationml/2006/main">
  <p:tag name="MH" val="20180611105247"/>
  <p:tag name="MH_LIBRARY" val="GRAPHIC"/>
  <p:tag name="MH_TYPE" val="Other"/>
  <p:tag name="MH_ORDER" val="3"/>
  <p:tag name="KSO_WM_DIAGRAM_VIRTUALLY_FRAME" val="{&quot;height&quot;:411.68984251968504,&quot;left&quot;:28.25291338582677,&quot;top&quot;:92.25,&quot;width&quot;:880.9470866141731}"/>
</p:tagLst>
</file>

<file path=ppt/tags/tag28.xml><?xml version="1.0" encoding="utf-8"?>
<p:tagLst xmlns:p="http://schemas.openxmlformats.org/presentationml/2006/main">
  <p:tag name="MH" val="20180611105247"/>
  <p:tag name="MH_LIBRARY" val="GRAPHIC"/>
  <p:tag name="MH_TYPE" val="Other"/>
  <p:tag name="MH_ORDER" val="4"/>
  <p:tag name="KSO_WM_DIAGRAM_VIRTUALLY_FRAME" val="{&quot;height&quot;:429.18984251968504,&quot;left&quot;:-32.95002586249907,&quot;top&quot;:74.75,&quot;width&quot;:942.150025862499}"/>
</p:tagLst>
</file>

<file path=ppt/tags/tag29.xml><?xml version="1.0" encoding="utf-8"?>
<p:tagLst xmlns:p="http://schemas.openxmlformats.org/presentationml/2006/main">
  <p:tag name="MH" val="20180611105247"/>
  <p:tag name="MH_LIBRARY" val="GRAPHIC"/>
  <p:tag name="MH_TYPE" val="Other"/>
  <p:tag name="MH_ORDER" val="5"/>
  <p:tag name="KSO_WM_DIAGRAM_VIRTUALLY_FRAME" val="{&quot;height&quot;:429.18984251968504,&quot;left&quot;:-32.95002586249907,&quot;top&quot;:74.75,&quot;width&quot;:942.150025862499}"/>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MH" val="20180611105247"/>
  <p:tag name="MH_LIBRARY" val="GRAPHIC"/>
  <p:tag name="MH_TYPE" val="Other"/>
  <p:tag name="MH_ORDER" val="6"/>
  <p:tag name="KSO_WM_DIAGRAM_VIRTUALLY_FRAME" val="{&quot;height&quot;:429.18984251968504,&quot;left&quot;:-32.95002586249907,&quot;top&quot;:74.75,&quot;width&quot;:942.150025862499}"/>
</p:tagLst>
</file>

<file path=ppt/tags/tag31.xml><?xml version="1.0" encoding="utf-8"?>
<p:tagLst xmlns:p="http://schemas.openxmlformats.org/presentationml/2006/main">
  <p:tag name="MH" val="20180611105247"/>
  <p:tag name="MH_LIBRARY" val="GRAPHIC"/>
  <p:tag name="MH_TYPE" val="Other"/>
  <p:tag name="MH_ORDER" val="7"/>
  <p:tag name="KSO_WM_DIAGRAM_VIRTUALLY_FRAME" val="{&quot;height&quot;:429.18984251968504,&quot;left&quot;:-32.95002586249907,&quot;top&quot;:74.75,&quot;width&quot;:942.150025862499}"/>
</p:tagLst>
</file>

<file path=ppt/tags/tag32.xml><?xml version="1.0" encoding="utf-8"?>
<p:tagLst xmlns:p="http://schemas.openxmlformats.org/presentationml/2006/main">
  <p:tag name="MH" val="20180611105247"/>
  <p:tag name="MH_LIBRARY" val="GRAPHIC"/>
  <p:tag name="MH_TYPE" val="Other"/>
  <p:tag name="MH_ORDER" val="8"/>
  <p:tag name="KSO_WM_DIAGRAM_VIRTUALLY_FRAME" val="{&quot;height&quot;:429.18984251968504,&quot;left&quot;:-32.95002586249907,&quot;top&quot;:74.75,&quot;width&quot;:942.150025862499}"/>
</p:tagLst>
</file>

<file path=ppt/tags/tag33.xml><?xml version="1.0" encoding="utf-8"?>
<p:tagLst xmlns:p="http://schemas.openxmlformats.org/presentationml/2006/main">
  <p:tag name="MH" val="20180611105247"/>
  <p:tag name="MH_LIBRARY" val="GRAPHIC"/>
  <p:tag name="MH_TYPE" val="Text"/>
  <p:tag name="MH_ORDER" val="1"/>
  <p:tag name="KSO_WM_DIAGRAM_VIRTUALLY_FRAME" val="{&quot;height&quot;:429.18984251968504,&quot;left&quot;:-32.95002586249907,&quot;top&quot;:74.75,&quot;width&quot;:942.150025862499}"/>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60_5*l_h_i*1_3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DIAGRAM_VIRTUALLY_FRAME" val="{&quot;height&quot;:234.0396850393701,&quot;left&quot;:54.9,&quot;top&quot;:95.58535433070867,&quot;width&quot;:610.2}"/>
</p:tagLst>
</file>

<file path=ppt/tags/tag3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0_5*l_h_a*1_4_1"/>
  <p:tag name="KSO_WM_TEMPLATE_CATEGORY" val="diagram"/>
  <p:tag name="KSO_WM_TEMPLATE_INDEX" val="20228060"/>
  <p:tag name="KSO_WM_UNIT_LAYERLEVEL" val="1_1_1"/>
  <p:tag name="KSO_WM_TAG_VERSION" val="1.0"/>
  <p:tag name="KSO_WM_BEAUTIFY_FLAG" val="#wm#"/>
  <p:tag name="KSO_WM_UNIT_TEXT_FILL_FORE_SCHEMECOLOR_INDEX" val="6"/>
  <p:tag name="KSO_WM_UNIT_TEXT_FILL_TYPE" val="1"/>
  <p:tag name="KSO_WM_DIAGRAM_VIRTUALLY_FRAME" val="{&quot;height&quot;:234.0396850393701,&quot;left&quot;:54.9,&quot;top&quot;:95.58535433070867,&quot;width&quot;:610.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60_5*l_h_i*1_3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DIAGRAM_VIRTUALLY_FRAME" val="{&quot;height&quot;:234.0396850393701,&quot;left&quot;:54.9,&quot;top&quot;:95.58535433070867,&quot;width&quot;:610.2}"/>
</p:tagLst>
</file>

<file path=ppt/tags/tag3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0_5*l_h_a*1_4_1"/>
  <p:tag name="KSO_WM_TEMPLATE_CATEGORY" val="diagram"/>
  <p:tag name="KSO_WM_TEMPLATE_INDEX" val="20228060"/>
  <p:tag name="KSO_WM_UNIT_LAYERLEVEL" val="1_1_1"/>
  <p:tag name="KSO_WM_TAG_VERSION" val="1.0"/>
  <p:tag name="KSO_WM_BEAUTIFY_FLAG" val="#wm#"/>
  <p:tag name="KSO_WM_UNIT_TEXT_FILL_FORE_SCHEMECOLOR_INDEX" val="6"/>
  <p:tag name="KSO_WM_UNIT_TEXT_FILL_TYPE" val="1"/>
  <p:tag name="KSO_WM_DIAGRAM_VIRTUALLY_FRAME" val="{&quot;height&quot;:234.0396850393701,&quot;left&quot;:54.9,&quot;top&quot;:95.58535433070867,&quot;width&quot;:610.2}"/>
</p:tagLst>
</file>

<file path=ppt/tags/tag3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49_6*q_h_a*1_5_1"/>
  <p:tag name="KSO_WM_TEMPLATE_CATEGORY" val="diagram"/>
  <p:tag name="KSO_WM_TEMPLATE_INDEX" val="20227949"/>
  <p:tag name="KSO_WM_UNIT_LAYERLEVEL" val="1_1_1"/>
  <p:tag name="KSO_WM_TAG_VERSION" val="1.0"/>
  <p:tag name="KSO_WM_BEAUTIFY_FLAG" val="#wm#"/>
  <p:tag name="KSO_WM_UNIT_TEXT_FILL_FORE_SCHEMECOLOR_INDEX" val="9"/>
  <p:tag name="KSO_WM_UNIT_TEXT_FILL_TYPE" val="1"/>
  <p:tag name="KSO_WM_DIAGRAM_VIRTUALLY_FRAME" val="{&quot;height&quot;:277.2253543307087,&quot;left&quot;:75.25,&quot;top&quot;:108.82464566929134,&quot;width&quot;:594.1249606299214}"/>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6*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 name="KSO_WM_DIAGRAM_VIRTUALLY_FRAME" val="{&quot;height&quot;:277.2253543307087,&quot;left&quot;:75.25,&quot;top&quot;:108.82464566929134,&quot;width&quot;:594.1249606299214}"/>
</p:tagLst>
</file>

<file path=ppt/tags/tag41.xml><?xml version="1.0" encoding="utf-8"?>
<p:tagLst xmlns:p="http://schemas.openxmlformats.org/presentationml/2006/main">
  <p:tag name="KSO_WM_DIAGRAM_VIRTUALLY_FRAME" val="{&quot;height&quot;:277.2253543307087,&quot;left&quot;:75.25,&quot;top&quot;:108.82464566929134,&quot;width&quot;:594.1249606299214}"/>
</p:tagLst>
</file>

<file path=ppt/tags/tag4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6*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 name="KSO_WM_DIAGRAM_VIRTUALLY_FRAME" val="{&quot;height&quot;:277.2253543307087,&quot;left&quot;:75.25,&quot;top&quot;:108.82464566929134,&quot;width&quot;:594.1249606299214}"/>
</p:tagLst>
</file>

<file path=ppt/tags/tag4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6*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 name="KSO_WM_DIAGRAM_VIRTUALLY_FRAME" val="{&quot;height&quot;:277.2253543307087,&quot;left&quot;:75.25,&quot;top&quot;:108.82464566929134,&quot;width&quot;:594.1249606299214}"/>
</p:tagLst>
</file>

<file path=ppt/tags/tag4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6*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 name="KSO_WM_DIAGRAM_VIRTUALLY_FRAME" val="{&quot;height&quot;:277.2253543307087,&quot;left&quot;:75.25,&quot;top&quot;:108.82464566929134,&quot;width&quot;:594.1249606299214}"/>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6*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DIAGRAM_VIRTUALLY_FRAME" val="{&quot;height&quot;:277.2253543307087,&quot;left&quot;:75.25,&quot;top&quot;:108.82464566929134,&quot;width&quot;:594.1249606299214}"/>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6*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77.2253543307087,&quot;left&quot;:75.25,&quot;top&quot;:108.82464566929134,&quot;width&quot;:594.1249606299214}"/>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6*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DIAGRAM_VIRTUALLY_FRAME" val="{&quot;height&quot;:277.2253543307087,&quot;left&quot;:75.25,&quot;top&quot;:108.82464566929134,&quot;width&quot;:594.1249606299214}"/>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5_1"/>
  <p:tag name="KSO_WM_UNIT_ID" val="diagram20227949_6*q_h_i*1_5_1"/>
  <p:tag name="KSO_WM_TEMPLATE_CATEGORY" val="diagram"/>
  <p:tag name="KSO_WM_TEMPLATE_INDEX" val="2022794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DIAGRAM_VIRTUALLY_FRAME" val="{&quot;height&quot;:277.2253543307087,&quot;left&quot;:75.25,&quot;top&quot;:108.82464566929134,&quot;width&quot;:594.1249606299214}"/>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6*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277.2253543307087,&quot;left&quot;:75.25,&quot;top&quot;:108.82464566929134,&quot;width&quot;:594.1249606299214}"/>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2"/>
  <p:tag name="KSO_WM_UNIT_ID" val="diagram20227949_6*q_h_i*1_1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277.2253543307087,&quot;left&quot;:75.25,&quot;top&quot;:108.82464566929134,&quot;width&quot;:594.1249606299214}"/>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6_2"/>
  <p:tag name="KSO_WM_UNIT_ID" val="diagram20227949_6*q_h_i*1_6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277.2253543307087,&quot;left&quot;:75.25,&quot;top&quot;:108.82464566929134,&quot;width&quot;:594.1249606299214}"/>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2"/>
  <p:tag name="KSO_WM_UNIT_ID" val="diagram20227949_6*q_h_i*1_4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277.2253543307087,&quot;left&quot;:75.25,&quot;top&quot;:108.82464566929134,&quot;width&quot;:594.1249606299214}"/>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6*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7"/>
  <p:tag name="KSO_WM_UNIT_TEXT_FILL_TYPE" val="1"/>
  <p:tag name="KSO_WM_DIAGRAM_VIRTUALLY_FRAME" val="{&quot;height&quot;:277.2253543307087,&quot;left&quot;:75.25,&quot;top&quot;:108.82464566929134,&quot;width&quot;:594.1249606299214}"/>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2"/>
  <p:tag name="KSO_WM_UNIT_ID" val="diagram20227949_6*q_h_i*1_3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277.2253543307087,&quot;left&quot;:75.25,&quot;top&quot;:108.82464566929134,&quot;width&quot;:594.1249606299214}"/>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6*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277.2253543307087,&quot;left&quot;:75.25,&quot;top&quot;:108.82464566929134,&quot;width&quot;:594.1249606299214}"/>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2"/>
  <p:tag name="KSO_WM_UNIT_ID" val="diagram20227949_6*q_h_i*1_2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277.2253543307087,&quot;left&quot;:75.25,&quot;top&quot;:108.82464566929134,&quot;width&quot;:594.1249606299214}"/>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2"/>
  <p:tag name="KSO_WM_UNIT_ID" val="diagram20227949_6*q_h_i*1_5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277.2253543307087,&quot;left&quot;:75.25,&quot;top&quot;:108.82464566929134,&quot;width&quot;:594.1249606299214}"/>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6*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277.2253543307087,&quot;left&quot;:75.25,&quot;top&quot;:108.82464566929134,&quot;width&quot;:594.1249606299214}"/>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6*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77.2253543307087,&quot;left&quot;:75.25,&quot;top&quot;:108.82464566929134,&quot;width&quot;:594.1249606299214}"/>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6*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DIAGRAM_VIRTUALLY_FRAME" val="{&quot;height&quot;:236.96078740157478,&quot;left&quot;:91.1,&quot;top&quot;:108.82464566929134,&quot;width&quot;:578.2749606299215}"/>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6*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DIAGRAM_VIRTUALLY_FRAME" val="{&quot;height&quot;:277.2253543307087,&quot;left&quot;:75.25,&quot;top&quot;:108.82464566929134,&quot;width&quot;:594.1249606299214}"/>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6*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DIAGRAM_VIRTUALLY_FRAME" val="{&quot;height&quot;:277.2253543307087,&quot;left&quot;:75.25,&quot;top&quot;:108.82464566929134,&quot;width&quot;:594.1249606299214}"/>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5_1"/>
  <p:tag name="KSO_WM_UNIT_ID" val="diagram20227949_6*q_h_i*1_5_1"/>
  <p:tag name="KSO_WM_TEMPLATE_CATEGORY" val="diagram"/>
  <p:tag name="KSO_WM_TEMPLATE_INDEX" val="20227949"/>
  <p:tag name="KSO_WM_UNIT_LAYERLEVEL" val="1_1_1"/>
  <p:tag name="KSO_WM_TAG_VERSION" val="1.0"/>
  <p:tag name="KSO_WM_UNIT_FILL_FORE_SCHEMECOLOR_INDEX" val="9"/>
  <p:tag name="KSO_WM_UNIT_FILL_TYPE" val="1"/>
  <p:tag name="KSO_WM_UNIT_TEXT_FILL_FORE_SCHEMECOLOR_INDEX" val="2"/>
  <p:tag name="KSO_WM_UNIT_TEXT_FILL_TYPE" val="1"/>
  <p:tag name="KSO_WM_DIAGRAM_VIRTUALLY_FRAME" val="{&quot;height&quot;:236.12330708661415,&quot;left&quot;:91.1,&quot;top&quot;:108.82464566929134,&quot;width&quot;:578.2749606299215}"/>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2"/>
  <p:tag name="KSO_WM_UNIT_ID" val="diagram20227949_6*q_h_i*1_5_2"/>
  <p:tag name="KSO_WM_TEMPLATE_CATEGORY" val="diagram"/>
  <p:tag name="KSO_WM_TEMPLATE_INDEX" val="20227949"/>
  <p:tag name="KSO_WM_UNIT_LAYERLEVEL" val="1_1_1"/>
  <p:tag name="KSO_WM_TAG_VERSION" val="1.0"/>
  <p:tag name="KSO_WM_UNIT_TEXT_FILL_FORE_SCHEMECOLOR_INDEX" val="14"/>
  <p:tag name="KSO_WM_UNIT_TEXT_FILL_TYPE" val="1"/>
  <p:tag name="KSO_WM_DIAGRAM_VIRTUALLY_FRAME" val="{&quot;height&quot;:236.12330708661415,&quot;left&quot;:91.1,&quot;top&quot;:108.82464566929134,&quot;width&quot;:578.2749606299215}"/>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5_1"/>
  <p:tag name="KSO_WM_UNIT_ID" val="diagram20227949_6*q_h_i*1_5_1"/>
  <p:tag name="KSO_WM_TEMPLATE_CATEGORY" val="diagram"/>
  <p:tag name="KSO_WM_TEMPLATE_INDEX" val="20227949"/>
  <p:tag name="KSO_WM_UNIT_LAYERLEVEL" val="1_1_1"/>
  <p:tag name="KSO_WM_TAG_VERSION" val="1.0"/>
  <p:tag name="KSO_WM_UNIT_FILL_FORE_SCHEMECOLOR_INDEX" val="9"/>
  <p:tag name="KSO_WM_UNIT_FILL_TYPE" val="1"/>
  <p:tag name="KSO_WM_UNIT_TEXT_FILL_FORE_SCHEMECOLOR_INDEX" val="2"/>
  <p:tag name="KSO_WM_UNIT_TEXT_FILL_TYPE" val="1"/>
  <p:tag name="KSO_WM_DIAGRAM_VIRTUALLY_FRAME" val="{&quot;height&quot;:236.12330708661415,&quot;left&quot;:91.1,&quot;top&quot;:108.82464566929134,&quot;width&quot;:578.2749606299215}"/>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2"/>
  <p:tag name="KSO_WM_UNIT_ID" val="diagram20227949_6*q_h_i*1_5_2"/>
  <p:tag name="KSO_WM_TEMPLATE_CATEGORY" val="diagram"/>
  <p:tag name="KSO_WM_TEMPLATE_INDEX" val="20227949"/>
  <p:tag name="KSO_WM_UNIT_LAYERLEVEL" val="1_1_1"/>
  <p:tag name="KSO_WM_TAG_VERSION" val="1.0"/>
  <p:tag name="KSO_WM_UNIT_TEXT_FILL_FORE_SCHEMECOLOR_INDEX" val="14"/>
  <p:tag name="KSO_WM_UNIT_TEXT_FILL_TYPE" val="1"/>
  <p:tag name="KSO_WM_DIAGRAM_VIRTUALLY_FRAME" val="{&quot;height&quot;:236.12330708661415,&quot;left&quot;:91.1,&quot;top&quot;:108.82464566929134,&quot;width&quot;:578.2749606299215}"/>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DIAGRAM_VIRTUALLY_FRAME" val="{&quot;height&quot;:195.96385826771657,&quot;left&quot;:459.9000787401575,&quot;top&quot;:133.05598425196848,&quot;width&quot;:213.44614173228348}"/>
</p:tagLst>
</file>

<file path=ppt/tags/tag71.xml><?xml version="1.0" encoding="utf-8"?>
<p:tagLst xmlns:p="http://schemas.openxmlformats.org/presentationml/2006/main">
  <p:tag name="KSO_WM_DIAGRAM_VIRTUALLY_FRAME" val="{&quot;height&quot;:195.96385826771657,&quot;left&quot;:459.9000787401575,&quot;top&quot;:133.05598425196848,&quot;width&quot;:213.44614173228348}"/>
</p:tagLst>
</file>

<file path=ppt/tags/tag72.xml><?xml version="1.0" encoding="utf-8"?>
<p:tagLst xmlns:p="http://schemas.openxmlformats.org/presentationml/2006/main">
  <p:tag name="KSO_WM_DIAGRAM_VIRTUALLY_FRAME" val="{&quot;height&quot;:195.96385826771657,&quot;left&quot;:459.9000787401575,&quot;top&quot;:133.05598425196848,&quot;width&quot;:213.44614173228348}"/>
</p:tagLst>
</file>

<file path=ppt/tags/tag73.xml><?xml version="1.0" encoding="utf-8"?>
<p:tagLst xmlns:p="http://schemas.openxmlformats.org/presentationml/2006/main">
  <p:tag name="KSO_WM_DIAGRAM_VIRTUALLY_FRAME" val="{&quot;height&quot;:195.96385826771657,&quot;left&quot;:459.9000787401575,&quot;top&quot;:133.05598425196848,&quot;width&quot;:213.44614173228348}"/>
</p:tagLst>
</file>

<file path=ppt/tags/tag74.xml><?xml version="1.0" encoding="utf-8"?>
<p:tagLst xmlns:p="http://schemas.openxmlformats.org/presentationml/2006/main">
  <p:tag name="KSO_WM_DIAGRAM_VIRTUALLY_FRAME" val="{&quot;height&quot;:195.96385826771657,&quot;left&quot;:459.9000787401575,&quot;top&quot;:133.05598425196848,&quot;width&quot;:213.44614173228348}"/>
</p:tagLst>
</file>

<file path=ppt/tags/tag75.xml><?xml version="1.0" encoding="utf-8"?>
<p:tagLst xmlns:p="http://schemas.openxmlformats.org/presentationml/2006/main">
  <p:tag name="KSO_WM_DIAGRAM_VIRTUALLY_FRAME" val="{&quot;height&quot;:195.96385826771657,&quot;left&quot;:459.9000787401575,&quot;top&quot;:133.05598425196848,&quot;width&quot;:213.44614173228348}"/>
</p:tagLst>
</file>

<file path=ppt/tags/tag76.xml><?xml version="1.0" encoding="utf-8"?>
<p:tagLst xmlns:p="http://schemas.openxmlformats.org/presentationml/2006/main">
  <p:tag name="KSO_WM_DIAGRAM_VIRTUALLY_FRAME" val="{&quot;height&quot;:195.96385826771657,&quot;left&quot;:459.9000787401575,&quot;top&quot;:133.05598425196848,&quot;width&quot;:213.44614173228348}"/>
</p:tagLst>
</file>

<file path=ppt/tags/tag77.xml><?xml version="1.0" encoding="utf-8"?>
<p:tagLst xmlns:p="http://schemas.openxmlformats.org/presentationml/2006/main">
  <p:tag name="KSO_WM_DIAGRAM_VIRTUALLY_FRAME" val="{&quot;height&quot;:195.96385826771657,&quot;left&quot;:459.9000787401575,&quot;top&quot;:133.05598425196848,&quot;width&quot;:213.44614173228348}"/>
</p:tagLst>
</file>

<file path=ppt/tags/tag78.xml><?xml version="1.0" encoding="utf-8"?>
<p:tagLst xmlns:p="http://schemas.openxmlformats.org/presentationml/2006/main">
  <p:tag name="KSO_WM_DIAGRAM_VIRTUALLY_FRAME" val="{&quot;height&quot;:195.96385826771657,&quot;left&quot;:459.9000787401575,&quot;top&quot;:133.05598425196848,&quot;width&quot;:213.44614173228348}"/>
</p:tagLst>
</file>

<file path=ppt/tags/tag79.xml><?xml version="1.0" encoding="utf-8"?>
<p:tagLst xmlns:p="http://schemas.openxmlformats.org/presentationml/2006/main">
  <p:tag name="KSO_WM_DIAGRAM_VIRTUALLY_FRAME" val="{&quot;height&quot;:195.96385826771657,&quot;left&quot;:459.9000787401575,&quot;top&quot;:133.05598425196848,&quot;width&quot;:213.44614173228348}"/>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DIAGRAM_VIRTUALLY_FRAME" val="{&quot;height&quot;:195.96385826771657,&quot;left&quot;:459.9000787401575,&quot;top&quot;:133.05598425196848,&quot;width&quot;:213.44614173228348}"/>
</p:tagLst>
</file>

<file path=ppt/tags/tag81.xml><?xml version="1.0" encoding="utf-8"?>
<p:tagLst xmlns:p="http://schemas.openxmlformats.org/presentationml/2006/main">
  <p:tag name="KSO_WM_DIAGRAM_VIRTUALLY_FRAME" val="{&quot;height&quot;:195.96385826771657,&quot;left&quot;:459.9000787401575,&quot;top&quot;:133.05598425196848,&quot;width&quot;:213.44614173228348}"/>
</p:tagLst>
</file>

<file path=ppt/tags/tag82.xml><?xml version="1.0" encoding="utf-8"?>
<p:tagLst xmlns:p="http://schemas.openxmlformats.org/presentationml/2006/main">
  <p:tag name="KSO_WM_DIAGRAM_VIRTUALLY_FRAME" val="{&quot;height&quot;:195.96385826771657,&quot;left&quot;:459.9000787401575,&quot;top&quot;:133.05598425196848,&quot;width&quot;:213.44614173228348}"/>
</p:tagLst>
</file>

<file path=ppt/tags/tag83.xml><?xml version="1.0" encoding="utf-8"?>
<p:tagLst xmlns:p="http://schemas.openxmlformats.org/presentationml/2006/main">
  <p:tag name="KSO_WM_DIAGRAM_VIRTUALLY_FRAME" val="{&quot;height&quot;:195.96385826771657,&quot;left&quot;:459.9000787401575,&quot;top&quot;:133.05598425196848,&quot;width&quot;:213.44614173228348}"/>
</p:tagLst>
</file>

<file path=ppt/tags/tag84.xml><?xml version="1.0" encoding="utf-8"?>
<p:tagLst xmlns:p="http://schemas.openxmlformats.org/presentationml/2006/main">
  <p:tag name="KSO_WM_DIAGRAM_VIRTUALLY_FRAME" val="{&quot;height&quot;:195.96385826771657,&quot;left&quot;:459.9000787401575,&quot;top&quot;:133.05598425196848,&quot;width&quot;:213.44614173228348}"/>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7_3*l_h_f*1_2_1"/>
  <p:tag name="KSO_WM_TEMPLATE_CATEGORY" val="diagram"/>
  <p:tag name="KSO_WM_TEMPLATE_INDEX" val="20231307"/>
  <p:tag name="KSO_WM_UNIT_LAYERLEVEL" val="1_1_1"/>
  <p:tag name="KSO_WM_TAG_VERSION" val="3.0"/>
  <p:tag name="KSO_WM_DIAGRAM_VERSION" val="3"/>
  <p:tag name="KSO_WM_DIAGRAM_COLOR_TEXT_CAN_REMOVE" val="n"/>
  <p:tag name="KSO_WM_UNIT_VALUE" val="90"/>
  <p:tag name="KSO_WM_BEAUTIFY_FLAG" val="#wm#"/>
  <p:tag name="KSO_WM_DIAGRAM_MAX_ITEMCNT" val="6"/>
  <p:tag name="KSO_WM_DIAGRAM_MIN_ITEMCNT" val="2"/>
  <p:tag name="KSO_WM_DIAGRAM_VIRTUALLY_FRAME" val="{&quot;height&quot;:235.25,&quot;left&quot;:62.94526553657106,&quot;top&quot;:116.8,&quot;width&quot;:579.2105712890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6,&quot;transparency&quot;:0},&quot;type&quot;:1},&quot;shadow&quot;:{&quot;brightness&quot;:0,&quot;colorType&quot;:1,&quot;foreColorIndex&quot;:6,&quot;transparency&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DIAGRAM_COLOR_TRICK" val="2"/>
  <p:tag name="KSO_WM_UNIT_FILL_FORE_SCHEMECOLOR_INDEX" val="14"/>
  <p:tag name="KSO_WM_UNIT_FILL_FORE_SCHEMECOLOR_INDEX_BRIGHTNESS" val="0"/>
  <p:tag name="KSO_WM_UNIT_TEXT_FILL_TYPE" val="1"/>
  <p:tag name="KSO_WM_UNIT_PRESET_TEXT" val="单击此处输入你的正文，文字是您思想的提炼，为了最终演示发布的良好效果。"/>
  <p:tag name="KSO_WM_UNIT_LINE_FORE_SCHEMECOLOR_INDEX" val="6"/>
  <p:tag name="KSO_WM_DIAGRAM_USE_COLOR_VALUE" val="{&quot;color_scheme&quot;:1,&quot;color_type&quot;:1,&quot;theme_color_indexes&quot;:[5,6,5,6,5,6]}"/>
</p:tagLst>
</file>

<file path=ppt/tags/tag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7_3*l_h_f*1_1_1"/>
  <p:tag name="KSO_WM_TEMPLATE_CATEGORY" val="diagram"/>
  <p:tag name="KSO_WM_TEMPLATE_INDEX" val="20231307"/>
  <p:tag name="KSO_WM_UNIT_LAYERLEVEL" val="1_1_1"/>
  <p:tag name="KSO_WM_TAG_VERSION" val="3.0"/>
  <p:tag name="KSO_WM_DIAGRAM_VERSION" val="3"/>
  <p:tag name="KSO_WM_DIAGRAM_COLOR_TEXT_CAN_REMOVE" val="n"/>
  <p:tag name="KSO_WM_UNIT_VALUE" val="90"/>
  <p:tag name="KSO_WM_BEAUTIFY_FLAG" val="#wm#"/>
  <p:tag name="KSO_WM_DIAGRAM_MAX_ITEMCNT" val="6"/>
  <p:tag name="KSO_WM_DIAGRAM_MIN_ITEMCNT" val="2"/>
  <p:tag name="KSO_WM_DIAGRAM_VIRTUALLY_FRAME" val="{&quot;height&quot;:235.25,&quot;left&quot;:62.94526553657106,&quot;top&quot;:116.8,&quot;width&quot;:579.2105712890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DIAGRAM_COLOR_TRICK" val="2"/>
  <p:tag name="KSO_WM_UNIT_FILL_FORE_SCHEMECOLOR_INDEX" val="14"/>
  <p:tag name="KSO_WM_UNIT_FILL_FORE_SCHEMECOLOR_INDEX_BRIGHTNESS" val="0"/>
  <p:tag name="KSO_WM_UNIT_TEXT_FILL_TYPE" val="1"/>
  <p:tag name="KSO_WM_UNIT_PRESET_TEXT" val="单击此处输入你的正文，文字是您思想的提炼，为了最终演示发布的良好效果。"/>
  <p:tag name="KSO_WM_UNIT_LINE_FORE_SCHEMECOLOR_INDEX" val="5"/>
  <p:tag name="KSO_WM_DIAGRAM_USE_COLOR_VALUE" val="{&quot;color_scheme&quot;:1,&quot;color_type&quot;:1,&quot;theme_color_indexes&quot;:[5,6,5,6,5,6]}"/>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07_3*l_h_i*1_1_1"/>
  <p:tag name="KSO_WM_TEMPLATE_CATEGORY" val="diagram"/>
  <p:tag name="KSO_WM_TEMPLATE_INDEX" val="20231307"/>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35.25,&quot;left&quot;:62.94526553657106,&quot;top&quot;:116.8,&quot;width&quot;:579.210571289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07_3*l_h_i*1_2_1"/>
  <p:tag name="KSO_WM_TEMPLATE_CATEGORY" val="diagram"/>
  <p:tag name="KSO_WM_TEMPLATE_INDEX" val="20231307"/>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35.25,&quot;left&quot;:62.94526553657106,&quot;top&quot;:116.8,&quot;width&quot;:579.210571289062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2"/>
  <p:tag name="KSO_WM_UNIT_FILL_TYPE" val="1"/>
  <p:tag name="KSO_WM_UNIT_FILL_FORE_SCHEMECOLOR_INDEX" val="6"/>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DIAGRAM_MIN_ITEMCNT" val="2"/>
  <p:tag name="KSO_WM_DIAGRAM_MAX_ITEMCNT" val="6"/>
  <p:tag name="KSO_WM_DIAGRAM_VERSION" val="3"/>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07_3*l_h_f*1_3_1"/>
  <p:tag name="KSO_WM_TEMPLATE_CATEGORY" val="diagram"/>
  <p:tag name="KSO_WM_TEMPLATE_INDEX" val="20231307"/>
  <p:tag name="KSO_WM_UNIT_LAYERLEVEL" val="1_1_1"/>
  <p:tag name="KSO_WM_TAG_VERSION" val="3.0"/>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DIAGRAM_COLOR_TRICK" val="2"/>
  <p:tag name="KSO_WM_DIAGRAM_COLOR_TEXT_CAN_REMOVE" val="n"/>
  <p:tag name="KSO_WM_UNIT_PRESET_TEXT_INDEX" val="0"/>
  <p:tag name="KSO_WM_UNIT_PRESET_TEXT_LEN" val="0"/>
  <p:tag name="KSO_WM_BEAUTIFY_FLAG" val="#wm#"/>
  <p:tag name="KSO_WM_UNIT_FILL_FORE_SCHEMECOLOR_INDEX" val="14"/>
  <p:tag name="KSO_WM_UNIT_FILL_FORE_SCHEMECOLOR_INDEX_BRIGHTNESS" val="0"/>
  <p:tag name="KSO_WM_UNIT_TEXT_FILL_TYPE" val="1"/>
  <p:tag name="KSO_WM_DIAGRAM_VIRTUALLY_FRAME" val="{&quot;height&quot;:235.25,&quot;left&quot;:62.94526553657106,&quot;top&quot;:116.8,&quot;width&quot;:579.2105712890625}"/>
  <p:tag name="KSO_WM_UNIT_PRESET_TEXT" val="单击此处输入你的正文，文字是您思想的提炼，为了最终演示发布的良好效果。"/>
  <p:tag name="KSO_WM_UNIT_LINE_FORE_SCHEMECOLOR_INDEX" val="5"/>
  <p:tag name="KSO_WM_DIAGRAM_USE_COLOR_VALUE" val="{&quot;color_scheme&quot;:1,&quot;color_type&quot;:1,&quot;theme_color_indexes&quot;:[5,6,5,6,5,6]}"/>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307_3*l_h_i*1_3_1"/>
  <p:tag name="KSO_WM_TEMPLATE_CATEGORY" val="diagram"/>
  <p:tag name="KSO_WM_TEMPLATE_INDEX" val="20231307"/>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35.25,&quot;left&quot;:62.94526553657106,&quot;top&quot;:116.8,&quot;width&quot;:579.210571289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9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07_3*l_h_f*1_4_1"/>
  <p:tag name="KSO_WM_TEMPLATE_CATEGORY" val="diagram"/>
  <p:tag name="KSO_WM_TEMPLATE_INDEX" val="20231307"/>
  <p:tag name="KSO_WM_UNIT_LAYERLEVEL" val="1_1_1"/>
  <p:tag name="KSO_WM_TAG_VERSION" val="3.0"/>
  <p:tag name="KSO_WM_DIAGRAM_VERSION" val="3"/>
  <p:tag name="KSO_WM_DIAGRAM_COLOR_TEXT_CAN_REMOVE" val="n"/>
  <p:tag name="KSO_WM_UNIT_VALUE" val="90"/>
  <p:tag name="KSO_WM_BEAUTIFY_FLAG" val="#wm#"/>
  <p:tag name="KSO_WM_DIAGRAM_MAX_ITEMCNT" val="6"/>
  <p:tag name="KSO_WM_DIAGRAM_MIN_ITEMCNT" val="2"/>
  <p:tag name="KSO_WM_DIAGRAM_VIRTUALLY_FRAME" val="{&quot;height&quot;:235.25,&quot;left&quot;:62.94526553657106,&quot;top&quot;:116.8,&quot;width&quot;:579.2105712890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6,&quot;transparency&quot;:0},&quot;type&quot;:1},&quot;shadow&quot;:{&quot;brightness&quot;:0,&quot;colorType&quot;:1,&quot;foreColorIndex&quot;:6,&quot;transparency&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DIAGRAM_COLOR_TRICK" val="2"/>
  <p:tag name="KSO_WM_UNIT_FILL_FORE_SCHEMECOLOR_INDEX" val="14"/>
  <p:tag name="KSO_WM_UNIT_FILL_FORE_SCHEMECOLOR_INDEX_BRIGHTNESS" val="0"/>
  <p:tag name="KSO_WM_UNIT_TEXT_FILL_TYPE" val="1"/>
  <p:tag name="KSO_WM_UNIT_PRESET_TEXT" val="单击此处输入你的正文，文字是您思想的提炼，为了最终演示发布的良好效果。"/>
  <p:tag name="KSO_WM_UNIT_LINE_FORE_SCHEMECOLOR_INDEX" val="6"/>
  <p:tag name="KSO_WM_DIAGRAM_USE_COLOR_VALUE" val="{&quot;color_scheme&quot;:1,&quot;color_type&quot;:1,&quot;theme_color_indexes&quot;:[5,6,5,6,5,6]}"/>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307_3*l_h_i*1_4_1"/>
  <p:tag name="KSO_WM_TEMPLATE_CATEGORY" val="diagram"/>
  <p:tag name="KSO_WM_TEMPLATE_INDEX" val="20231307"/>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35.25,&quot;left&quot;:62.94526553657106,&quot;top&quot;:116.8,&quot;width&quot;:579.210571289062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4"/>
  <p:tag name="KSO_WM_UNIT_FILL_TYPE" val="1"/>
  <p:tag name="KSO_WM_UNIT_FILL_FORE_SCHEMECOLOR_INDEX" val="6"/>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94.xml><?xml version="1.0" encoding="utf-8"?>
<p:tagLst xmlns:p="http://schemas.openxmlformats.org/presentationml/2006/main">
  <p:tag name="RESOURCE_RECORD_KEY" val="{&quot;70&quot;:[3315859]}"/>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60_5*l_h_i*1_3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DIAGRAM_VIRTUALLY_FRAME" val="{&quot;height&quot;:234.0396850393701,&quot;left&quot;:54.9,&quot;top&quot;:95.58535433070867,&quot;width&quot;:610.2}"/>
</p:tagLst>
</file>

<file path=ppt/tags/tag9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0_5*l_h_a*1_4_1"/>
  <p:tag name="KSO_WM_TEMPLATE_CATEGORY" val="diagram"/>
  <p:tag name="KSO_WM_TEMPLATE_INDEX" val="20228060"/>
  <p:tag name="KSO_WM_UNIT_LAYERLEVEL" val="1_1_1"/>
  <p:tag name="KSO_WM_TAG_VERSION" val="1.0"/>
  <p:tag name="KSO_WM_BEAUTIFY_FLAG" val="#wm#"/>
  <p:tag name="KSO_WM_UNIT_TEXT_FILL_FORE_SCHEMECOLOR_INDEX" val="6"/>
  <p:tag name="KSO_WM_UNIT_TEXT_FILL_TYPE" val="1"/>
  <p:tag name="KSO_WM_DIAGRAM_VIRTUALLY_FRAME" val="{&quot;height&quot;:234.0396850393701,&quot;left&quot;:54.9,&quot;top&quot;:95.58535433070867,&quot;width&quot;:610.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60_5*l_h_i*1_3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DIAGRAM_VIRTUALLY_FRAME" val="{&quot;height&quot;:234.0396850393701,&quot;left&quot;:54.9,&quot;top&quot;:95.58535433070867,&quot;width&quot;:610.2}"/>
</p:tagLst>
</file>

<file path=ppt/tags/tag9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0_5*l_h_a*1_4_1"/>
  <p:tag name="KSO_WM_TEMPLATE_CATEGORY" val="diagram"/>
  <p:tag name="KSO_WM_TEMPLATE_INDEX" val="20228060"/>
  <p:tag name="KSO_WM_UNIT_LAYERLEVEL" val="1_1_1"/>
  <p:tag name="KSO_WM_TAG_VERSION" val="1.0"/>
  <p:tag name="KSO_WM_BEAUTIFY_FLAG" val="#wm#"/>
  <p:tag name="KSO_WM_UNIT_TEXT_FILL_FORE_SCHEMECOLOR_INDEX" val="6"/>
  <p:tag name="KSO_WM_UNIT_TEXT_FILL_TYPE" val="1"/>
  <p:tag name="KSO_WM_DIAGRAM_VIRTUALLY_FRAME" val="{&quot;height&quot;:234.0396850393701,&quot;left&quot;:54.9,&quot;top&quot;:95.58535433070867,&quot;width&quot;:610.2}"/>
</p:tagLst>
</file>

<file path=ppt/tags/tag99.xml><?xml version="1.0" encoding="utf-8"?>
<p:tagLst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KSO_WPP_MARK_KEY" val="fb67b7c7-f61c-44da-bfd5-7e7a76384cc8"/>
  <p:tag name="COMMONDATA" val="eyJjb3VudCI6OSwiaGRpZCI6ImJkMTUzMmQyMzYzNTNjODUyMmNiYWI3YjFmNjI4YTJlIiwidXNlckNvdW50IjoxfQ=="/>
  <p:tag name="commondata" val="eyJjb3VudCI6MTAsImhkaWQiOiIxNjc5M2E4MWRmZDVkNjRkNmRiM2Y5ZDZkMzE0OGZmMSIsInVzZXJDb3VudCI6MX0="/>
  <p:tag name="resource_record_key" val="{&quot;70&quot;:[331585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中宋简"/>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7">
      <a:dk1>
        <a:sysClr val="windowText" lastClr="000000"/>
      </a:dk1>
      <a:lt1>
        <a:sysClr val="window" lastClr="FFFFFF"/>
      </a:lt1>
      <a:dk2>
        <a:srgbClr val="000000"/>
      </a:dk2>
      <a:lt2>
        <a:srgbClr val="37518F"/>
      </a:lt2>
      <a:accent1>
        <a:srgbClr val="37518F"/>
      </a:accent1>
      <a:accent2>
        <a:srgbClr val="A4C9E4"/>
      </a:accent2>
      <a:accent3>
        <a:srgbClr val="3F3F3F"/>
      </a:accent3>
      <a:accent4>
        <a:srgbClr val="B30D19"/>
      </a:accent4>
      <a:accent5>
        <a:srgbClr val="5B9BD5"/>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5165</Words>
  <Application>WPS 演示</Application>
  <PresentationFormat>全屏显示(16:9)</PresentationFormat>
  <Paragraphs>393</Paragraphs>
  <Slides>37</Slides>
  <Notes>1</Notes>
  <HiddenSlides>0</HiddenSlides>
  <MMClips>0</MMClips>
  <ScaleCrop>false</ScaleCrop>
  <HeadingPairs>
    <vt:vector size="6" baseType="variant">
      <vt:variant>
        <vt:lpstr>已用的字体</vt:lpstr>
      </vt:variant>
      <vt:variant>
        <vt:i4>29</vt:i4>
      </vt:variant>
      <vt:variant>
        <vt:lpstr>主题</vt:lpstr>
      </vt:variant>
      <vt:variant>
        <vt:i4>3</vt:i4>
      </vt:variant>
      <vt:variant>
        <vt:lpstr>幻灯片标题</vt:lpstr>
      </vt:variant>
      <vt:variant>
        <vt:i4>37</vt:i4>
      </vt:variant>
    </vt:vector>
  </HeadingPairs>
  <TitlesOfParts>
    <vt:vector size="69" baseType="lpstr">
      <vt:lpstr>Arial</vt:lpstr>
      <vt:lpstr>宋体</vt:lpstr>
      <vt:lpstr>Wingdings</vt:lpstr>
      <vt:lpstr>汉仪中宋简</vt:lpstr>
      <vt:lpstr>微软雅黑</vt:lpstr>
      <vt:lpstr>汉仪汉黑W</vt:lpstr>
      <vt:lpstr>思源宋体 CN Light</vt:lpstr>
      <vt:lpstr>思源宋体 CN</vt:lpstr>
      <vt:lpstr>仿宋</vt:lpstr>
      <vt:lpstr>Calibri</vt:lpstr>
      <vt:lpstr>Arial Unicode MS</vt:lpstr>
      <vt:lpstr>Arial</vt:lpstr>
      <vt:lpstr>Times New Roman</vt:lpstr>
      <vt:lpstr>思源黑体 CN Regular</vt:lpstr>
      <vt:lpstr>黑体</vt:lpstr>
      <vt:lpstr>思源黑体 CN Bold</vt:lpstr>
      <vt:lpstr>等线</vt:lpstr>
      <vt:lpstr>Segoe UI</vt:lpstr>
      <vt:lpstr>汉仪傲娇体简</vt:lpstr>
      <vt:lpstr>汉仪雅酷黑简</vt:lpstr>
      <vt:lpstr>汉仪刚艺体-85简</vt:lpstr>
      <vt:lpstr>汉仪铸字卡酷体W</vt:lpstr>
      <vt:lpstr>Wingdings</vt:lpstr>
      <vt:lpstr>汉仪中黑简</vt:lpstr>
      <vt:lpstr>汉仪雅酷黑 65W</vt:lpstr>
      <vt:lpstr>Noto Sans S Chinese Light</vt:lpstr>
      <vt:lpstr>汉仪晴空体简</vt:lpstr>
      <vt:lpstr>Times New Roman</vt:lpstr>
      <vt:lpstr>Calibri</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HP</dc:creator>
  <cp:lastModifiedBy>云卷云舒</cp:lastModifiedBy>
  <cp:revision>91</cp:revision>
  <dcterms:created xsi:type="dcterms:W3CDTF">2022-03-10T07:19:00Z</dcterms:created>
  <dcterms:modified xsi:type="dcterms:W3CDTF">2024-09-23T02:44:44Z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F2357C2C571D489EB33CD6BF686E7956_13</vt:lpwstr>
  </property>
  <property fmtid="{D5CDD505-2E9C-101B-9397-08002B2CF9AE}" pid="3" name="KSOProductBuildVer">
    <vt:lpwstr>2052-12.1.0.17857</vt:lpwstr>
  </property>
  <property fmtid="{D5CDD505-2E9C-101B-9397-08002B2CF9AE}" pid="4" name="KSOTemplateUUID">
    <vt:lpwstr>v1.0_mb_Zu69sPXkYiJxAP20O2SAqg==</vt:lpwstr>
  </property>
</Properties>
</file>