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24.svg" ContentType="image/svg+xml"/>
  <Override PartName="/ppt/media/image5.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5" r:id="rId4"/>
  </p:sldMasterIdLst>
  <p:notesMasterIdLst>
    <p:notesMasterId r:id="rId21"/>
  </p:notesMasterIdLst>
  <p:handoutMasterIdLst>
    <p:handoutMasterId r:id="rId30"/>
  </p:handoutMasterIdLst>
  <p:sldIdLst>
    <p:sldId id="256" r:id="rId5"/>
    <p:sldId id="331" r:id="rId6"/>
    <p:sldId id="332" r:id="rId7"/>
    <p:sldId id="333" r:id="rId8"/>
    <p:sldId id="318" r:id="rId9"/>
    <p:sldId id="300" r:id="rId10"/>
    <p:sldId id="265" r:id="rId11"/>
    <p:sldId id="337" r:id="rId12"/>
    <p:sldId id="338" r:id="rId13"/>
    <p:sldId id="339" r:id="rId14"/>
    <p:sldId id="340" r:id="rId15"/>
    <p:sldId id="341" r:id="rId16"/>
    <p:sldId id="342" r:id="rId17"/>
    <p:sldId id="354" r:id="rId18"/>
    <p:sldId id="344" r:id="rId19"/>
    <p:sldId id="284" r:id="rId20"/>
    <p:sldId id="263" r:id="rId22"/>
    <p:sldId id="266" r:id="rId23"/>
    <p:sldId id="330" r:id="rId24"/>
    <p:sldId id="303" r:id="rId25"/>
    <p:sldId id="334" r:id="rId26"/>
    <p:sldId id="262" r:id="rId27"/>
    <p:sldId id="305" r:id="rId28"/>
    <p:sldId id="272" r:id="rId29"/>
  </p:sldIdLst>
  <p:sldSz cx="9144000" cy="5143500" type="screen16x9"/>
  <p:notesSz cx="6858000" cy="9144000"/>
  <p:embeddedFontLst>
    <p:embeddedFont>
      <p:font typeface="汉仪中宋简" panose="02010600000101010101" charset="-128"/>
      <p:regular r:id="rId34"/>
    </p:embeddedFont>
    <p:embeddedFont>
      <p:font typeface="微软雅黑" panose="020B0503020204020204" charset="-122"/>
      <p:regular r:id="rId35"/>
    </p:embeddedFont>
    <p:embeddedFont>
      <p:font typeface="汉仪汉黑W" panose="00020600040101010101" charset="-122"/>
      <p:regular r:id="rId36"/>
    </p:embeddedFont>
    <p:embeddedFont>
      <p:font typeface="Calibri" panose="020F0502020204030204" pitchFamily="34" charset="0"/>
      <p:regular r:id="rId37"/>
      <p:bold r:id="rId38"/>
      <p:italic r:id="rId39"/>
      <p:boldItalic r:id="rId40"/>
    </p:embeddedFont>
    <p:embeddedFont>
      <p:font typeface="黑体" panose="02010609060101010101" charset="-122"/>
      <p:regular r:id="rId41"/>
    </p:embeddedFont>
    <p:embeddedFont>
      <p:font typeface="WPS灵秀黑" charset="-122"/>
      <p:regular r:id="rId42"/>
    </p:embeddedFont>
  </p:embeddedFontLst>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80" userDrawn="1">
          <p15:clr>
            <a:srgbClr val="A4A3A4"/>
          </p15:clr>
        </p15:guide>
        <p15:guide id="2" pos="2873" userDrawn="1">
          <p15:clr>
            <a:srgbClr val="A4A3A4"/>
          </p15:clr>
        </p15:guide>
        <p15:guide id="3" pos="0" userDrawn="1">
          <p15:clr>
            <a:srgbClr val="A4A3A4"/>
          </p15:clr>
        </p15:guide>
        <p15:guide id="4" pos="5760" userDrawn="1">
          <p15:clr>
            <a:srgbClr val="A4A3A4"/>
          </p15:clr>
        </p15:guide>
        <p15:guide id="5" orient="horz" pos="0" userDrawn="1">
          <p15:clr>
            <a:srgbClr val="A4A3A4"/>
          </p15:clr>
        </p15:guide>
        <p15:guide id="6" orient="horz" pos="564" userDrawn="1">
          <p15:clr>
            <a:srgbClr val="A4A3A4"/>
          </p15:clr>
        </p15:guide>
        <p15:guide id="7" orient="horz" pos="29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09" d="100"/>
          <a:sy n="109" d="100"/>
        </p:scale>
        <p:origin x="547" y="-538"/>
      </p:cViewPr>
      <p:guideLst>
        <p:guide orient="horz" pos="1680"/>
        <p:guide pos="2873"/>
        <p:guide/>
        <p:guide pos="5760"/>
        <p:guide orient="horz"/>
        <p:guide orient="horz" pos="564"/>
        <p:guide orient="horz" pos="29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3" Type="http://schemas.openxmlformats.org/officeDocument/2006/relationships/tags" Target="tags/tag59.xml"/><Relationship Id="rId42" Type="http://schemas.openxmlformats.org/officeDocument/2006/relationships/font" Target="fonts/font9.fntdata"/><Relationship Id="rId41" Type="http://schemas.openxmlformats.org/officeDocument/2006/relationships/font" Target="fonts/font8.fntdata"/><Relationship Id="rId40" Type="http://schemas.openxmlformats.org/officeDocument/2006/relationships/font" Target="fonts/font7.fntdata"/><Relationship Id="rId4" Type="http://schemas.openxmlformats.org/officeDocument/2006/relationships/slideMaster" Target="slideMasters/slideMaster3.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notesMaster" Target="notesMasters/notesMaster1.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F1CB6D9-8422-47B9-A6AD-378C452C6559}" type="slidenum">
              <a:rPr kumimoji="0" lang="zh-CN" altLang="en-US" sz="1200" b="0" i="0" u="none" strike="noStrike" kern="1200" cap="none" spc="0" normalizeH="0" baseline="0" noProof="0" smtClean="0">
                <a:ln>
                  <a:noFill/>
                </a:ln>
                <a:solidFill>
                  <a:prstClr val="black"/>
                </a:solidFill>
                <a:effectLst/>
                <a:uLnTx/>
                <a:uFillTx/>
                <a:latin typeface="汉仪中宋简" panose="02010600000101010101" charset="-128"/>
                <a:ea typeface="汉仪中宋简" panose="02010600000101010101" charset="-128"/>
              </a:rPr>
            </a:fld>
            <a:endParaRPr kumimoji="0" lang="zh-CN" altLang="en-US" sz="12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3"/>
            <a:ext cx="2971922" cy="2577702"/>
          </a:xfrm>
          <a:prstGeom prst="rect">
            <a:avLst/>
          </a:prstGeom>
        </p:spPr>
      </p:pic>
      <p:pic>
        <p:nvPicPr>
          <p:cNvPr id="5" name="图片 4"/>
          <p:cNvPicPr>
            <a:picLocks noChangeAspect="1"/>
          </p:cNvPicPr>
          <p:nvPr userDrawn="1"/>
        </p:nvPicPr>
        <p:blipFill>
          <a:blip r:embed="rId2"/>
          <a:stretch>
            <a:fillRect/>
          </a:stretch>
        </p:blipFill>
        <p:spPr>
          <a:xfrm rot="10800000">
            <a:off x="6172078" y="2572200"/>
            <a:ext cx="2971922" cy="25777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38"/>
            <a:ext cx="3645099" cy="4487059"/>
          </a:xfrm>
          <a:prstGeom prst="rect">
            <a:avLst/>
          </a:prstGeom>
        </p:spPr>
      </p:pic>
      <p:pic>
        <p:nvPicPr>
          <p:cNvPr id="7" name="图片 6"/>
          <p:cNvPicPr>
            <a:picLocks noChangeAspect="1"/>
          </p:cNvPicPr>
          <p:nvPr userDrawn="1"/>
        </p:nvPicPr>
        <p:blipFill>
          <a:blip r:embed="rId3"/>
          <a:stretch>
            <a:fillRect/>
          </a:stretch>
        </p:blipFill>
        <p:spPr>
          <a:xfrm flipH="1">
            <a:off x="2483225" y="3810667"/>
            <a:ext cx="2044193" cy="988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378"/>
            <a:ext cx="7862456" cy="3863064"/>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53"/>
            <a:ext cx="7689274" cy="3708313"/>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53"/>
            <a:ext cx="2452325" cy="2127029"/>
          </a:xfrm>
          <a:prstGeom prst="rect">
            <a:avLst/>
          </a:prstGeom>
        </p:spPr>
      </p:pic>
      <p:pic>
        <p:nvPicPr>
          <p:cNvPr id="12" name="图片 11"/>
          <p:cNvPicPr>
            <a:picLocks noChangeAspect="1"/>
          </p:cNvPicPr>
          <p:nvPr userDrawn="1"/>
        </p:nvPicPr>
        <p:blipFill>
          <a:blip r:embed="rId2"/>
          <a:stretch>
            <a:fillRect/>
          </a:stretch>
        </p:blipFill>
        <p:spPr>
          <a:xfrm flipH="1" flipV="1">
            <a:off x="5964311" y="2285038"/>
            <a:ext cx="2452325" cy="2127029"/>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119"/>
            <a:ext cx="934889" cy="452162"/>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828"/>
            <a:ext cx="934889" cy="45216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87"/>
            <a:ext cx="8878491" cy="4903827"/>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31"/>
            <a:ext cx="8682929" cy="470738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2"/>
            <a:ext cx="1133476" cy="983122"/>
          </a:xfrm>
          <a:prstGeom prst="rect">
            <a:avLst/>
          </a:prstGeom>
        </p:spPr>
      </p:pic>
      <p:pic>
        <p:nvPicPr>
          <p:cNvPr id="17" name="图片 16"/>
          <p:cNvPicPr>
            <a:picLocks noChangeAspect="1"/>
          </p:cNvPicPr>
          <p:nvPr userDrawn="1"/>
        </p:nvPicPr>
        <p:blipFill>
          <a:blip r:embed="rId2"/>
          <a:stretch>
            <a:fillRect/>
          </a:stretch>
        </p:blipFill>
        <p:spPr>
          <a:xfrm flipV="1">
            <a:off x="0" y="4161278"/>
            <a:ext cx="1133476" cy="98312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cxnSp>
        <p:nvCxnSpPr>
          <p:cNvPr id="8" name="直接连接符 7"/>
          <p:cNvCxnSpPr/>
          <p:nvPr userDrawn="1"/>
        </p:nvCxnSpPr>
        <p:spPr>
          <a:xfrm flipV="1">
            <a:off x="123462" y="402037"/>
            <a:ext cx="2103462" cy="8104"/>
          </a:xfrm>
          <a:prstGeom prst="line">
            <a:avLst/>
          </a:prstGeom>
          <a:ln>
            <a:solidFill>
              <a:srgbClr val="314865"/>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userDrawn="1"/>
        </p:nvSpPr>
        <p:spPr>
          <a:xfrm rot="5400000">
            <a:off x="154850" y="164749"/>
            <a:ext cx="205740" cy="177393"/>
          </a:xfrm>
          <a:prstGeom prst="triangl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3926"/>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defRPr>
            </a:lvl1pPr>
          </a:lstStyle>
          <a:p>
            <a:fld id="{E1C9567B-8408-4D8E-BF98-3462BC051AB1}"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defRPr>
            </a:lvl1pPr>
          </a:lstStyle>
          <a:p>
            <a:fld id="{09EC858F-F4C9-4B52-9954-F2387D8235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jpeg"/><Relationship Id="rId2" Type="http://schemas.openxmlformats.org/officeDocument/2006/relationships/tags" Target="../tags/tag4.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jpeg"/><Relationship Id="rId2" Type="http://schemas.openxmlformats.org/officeDocument/2006/relationships/tags" Target="../tags/tag5.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jpeg"/><Relationship Id="rId2" Type="http://schemas.openxmlformats.org/officeDocument/2006/relationships/tags" Target="../tags/tag6.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7" Type="http://schemas.openxmlformats.org/officeDocument/2006/relationships/slideLayout" Target="../slideLayouts/slideLayout7.xml"/><Relationship Id="rId26" Type="http://schemas.openxmlformats.org/officeDocument/2006/relationships/tags" Target="../tags/tag31.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ags" Target="../tags/tag3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2.jpeg"/><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9" Type="http://schemas.openxmlformats.org/officeDocument/2006/relationships/slideLayout" Target="../slideLayouts/slideLayout7.xml"/><Relationship Id="rId28" Type="http://schemas.openxmlformats.org/officeDocument/2006/relationships/image" Target="../media/image25.jpeg"/><Relationship Id="rId27" Type="http://schemas.openxmlformats.org/officeDocument/2006/relationships/image" Target="../media/image24.svg"/><Relationship Id="rId26" Type="http://schemas.openxmlformats.org/officeDocument/2006/relationships/image" Target="../media/image23.png"/><Relationship Id="rId25" Type="http://schemas.openxmlformats.org/officeDocument/2006/relationships/tags" Target="../tags/tag58.xml"/><Relationship Id="rId24" Type="http://schemas.openxmlformats.org/officeDocument/2006/relationships/tags" Target="../tags/tag57.xml"/><Relationship Id="rId23" Type="http://schemas.openxmlformats.org/officeDocument/2006/relationships/tags" Target="../tags/tag56.xml"/><Relationship Id="rId22" Type="http://schemas.openxmlformats.org/officeDocument/2006/relationships/tags" Target="../tags/tag55.xml"/><Relationship Id="rId21" Type="http://schemas.openxmlformats.org/officeDocument/2006/relationships/tags" Target="../tags/tag54.xml"/><Relationship Id="rId20" Type="http://schemas.openxmlformats.org/officeDocument/2006/relationships/tags" Target="../tags/tag53.xml"/><Relationship Id="rId2" Type="http://schemas.openxmlformats.org/officeDocument/2006/relationships/tags" Target="../tags/tag35.xml"/><Relationship Id="rId19" Type="http://schemas.openxmlformats.org/officeDocument/2006/relationships/tags" Target="../tags/tag52.xml"/><Relationship Id="rId18" Type="http://schemas.openxmlformats.org/officeDocument/2006/relationships/tags" Target="../tags/tag51.xml"/><Relationship Id="rId17" Type="http://schemas.openxmlformats.org/officeDocument/2006/relationships/tags" Target="../tags/tag50.xml"/><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sv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jpeg"/><Relationship Id="rId2" Type="http://schemas.openxmlformats.org/officeDocument/2006/relationships/tags" Target="../tags/tag1.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tags" Target="../tags/tag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tags" Target="../tags/tag3.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grpSp>
        <p:nvGrpSpPr>
          <p:cNvPr id="181" name="组合 180"/>
          <p:cNvGrpSpPr/>
          <p:nvPr/>
        </p:nvGrpSpPr>
        <p:grpSpPr>
          <a:xfrm>
            <a:off x="2327564" y="2073436"/>
            <a:ext cx="4530437" cy="997529"/>
            <a:chOff x="3103418" y="2572879"/>
            <a:chExt cx="6040582" cy="1330038"/>
          </a:xfrm>
        </p:grpSpPr>
        <p:sp>
          <p:nvSpPr>
            <p:cNvPr id="175" name="文本框 174"/>
            <p:cNvSpPr txBox="1"/>
            <p:nvPr/>
          </p:nvSpPr>
          <p:spPr>
            <a:xfrm>
              <a:off x="3103418" y="2739138"/>
              <a:ext cx="6040582" cy="10447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5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校园安全指导</a:t>
              </a:r>
              <a:endParaRPr kumimoji="0" lang="zh-CN" altLang="en-US" sz="45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670"/>
            <a:ext cx="1725454" cy="4603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北京出版社</a:t>
            </a:r>
            <a:endParaRPr kumimoji="0" lang="zh-CN" altLang="en-US" sz="24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772" y="633475"/>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常见电信诈骗类型</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 name="文本框 1"/>
          <p:cNvSpPr txBox="1"/>
          <p:nvPr>
            <p:custDataLst>
              <p:tags r:id="rId2"/>
            </p:custDataLst>
          </p:nvPr>
        </p:nvSpPr>
        <p:spPr>
          <a:xfrm>
            <a:off x="71438" y="1037246"/>
            <a:ext cx="3048000" cy="3371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（三）虚拟交易诈骗</a:t>
            </a:r>
            <a:endParaRPr kumimoji="0" lang="zh-CN" altLang="en-US" sz="16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endParaRPr>
          </a:p>
        </p:txBody>
      </p:sp>
      <p:sp>
        <p:nvSpPr>
          <p:cNvPr id="100" name="文本框 99"/>
          <p:cNvSpPr txBox="1"/>
          <p:nvPr/>
        </p:nvSpPr>
        <p:spPr>
          <a:xfrm>
            <a:off x="215265" y="1384935"/>
            <a:ext cx="5080000" cy="1938020"/>
          </a:xfrm>
          <a:prstGeom prst="rect">
            <a:avLst/>
          </a:prstGeom>
          <a:noFill/>
          <a:ln w="9525">
            <a:noFill/>
          </a:ln>
        </p:spPr>
        <p:txBody>
          <a:bodyPr>
            <a:spAutoFit/>
          </a:bodyPr>
          <a:lstStyle/>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1</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）游戏内寻找目标，添加</a:t>
            </a:r>
            <a:r>
              <a:rPr kumimoji="0" lang="en-US" altLang="zh-CN"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QQ</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endPar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sym typeface="+mn-ea"/>
              </a:rPr>
              <a:t> </a:t>
            </a:r>
            <a:r>
              <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sym typeface="+mn-ea"/>
              </a:rPr>
              <a:t>在游戏的聊天中寻找有出售游戏装备或账号的事主，并添加对方</a:t>
            </a:r>
            <a:r>
              <a:rPr kumimoji="0" lang="en-US" altLang="zh-CN"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sym typeface="+mn-ea"/>
              </a:rPr>
              <a:t>QQ</a:t>
            </a:r>
            <a:r>
              <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sym typeface="+mn-ea"/>
              </a:rPr>
              <a:t>，确认交易流程。</a:t>
            </a:r>
            <a:endPar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2</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）指导在虚假游戏交易平台进行注册。</a:t>
            </a:r>
            <a:r>
              <a:rPr kumimoji="0" lang="en-US" alt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 </a:t>
            </a:r>
            <a:endParaRPr kumimoji="0" lang="en-US" alt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sym typeface="+mn-ea"/>
              </a:rPr>
              <a:t>指导在指定的交易平台进行注册。</a:t>
            </a:r>
            <a:r>
              <a:rPr kumimoji="0" lang="en-US" altLang="zh-CN"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sym typeface="+mn-ea"/>
              </a:rPr>
              <a:t>  </a:t>
            </a:r>
            <a:endParaRPr kumimoji="0" lang="en-US" altLang="zh-CN"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3</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）提现失败为由，要求继续充值。</a:t>
            </a:r>
            <a:endPar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 </a:t>
            </a:r>
            <a:r>
              <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以账号提现失败被冻结，解冻需要充值为由，要求充值进而实施诈骗。</a:t>
            </a:r>
            <a:endPar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pic>
        <p:nvPicPr>
          <p:cNvPr id="4" name="图片 3" descr="down"/>
          <p:cNvPicPr>
            <a:picLocks noChangeAspect="1"/>
          </p:cNvPicPr>
          <p:nvPr/>
        </p:nvPicPr>
        <p:blipFill>
          <a:blip r:embed="rId3"/>
          <a:stretch>
            <a:fillRect/>
          </a:stretch>
        </p:blipFill>
        <p:spPr>
          <a:xfrm>
            <a:off x="5295265" y="1118870"/>
            <a:ext cx="3175000" cy="2470150"/>
          </a:xfrm>
          <a:prstGeom prst="rect">
            <a:avLst/>
          </a:prstGeom>
        </p:spPr>
      </p:pic>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772" y="633475"/>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常见电信诈骗类型</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 name="文本框 1"/>
          <p:cNvSpPr txBox="1"/>
          <p:nvPr>
            <p:custDataLst>
              <p:tags r:id="rId2"/>
            </p:custDataLst>
          </p:nvPr>
        </p:nvSpPr>
        <p:spPr>
          <a:xfrm>
            <a:off x="71438" y="1037246"/>
            <a:ext cx="3048000" cy="3683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（四）冒充熟人诈骗</a:t>
            </a:r>
            <a:endParaRPr kumimoji="0" lang="zh-CN" altLang="en-US" sz="18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endParaRPr>
          </a:p>
        </p:txBody>
      </p:sp>
      <p:sp>
        <p:nvSpPr>
          <p:cNvPr id="100" name="文本框 99"/>
          <p:cNvSpPr txBox="1"/>
          <p:nvPr/>
        </p:nvSpPr>
        <p:spPr>
          <a:xfrm>
            <a:off x="656590" y="1872615"/>
            <a:ext cx="3789680" cy="1568450"/>
          </a:xfrm>
          <a:prstGeom prst="rect">
            <a:avLst/>
          </a:prstGeom>
          <a:noFill/>
          <a:ln w="9525">
            <a:noFill/>
          </a:ln>
        </p:spPr>
        <p:txBody>
          <a:bodyPr wrap="square">
            <a:spAutoFit/>
          </a:bodyPr>
          <a:lstStyle/>
          <a:p>
            <a:pPr marL="0" marR="0" lvl="0" indent="304800" algn="l" defTabSz="914400" rtl="0" eaLnBrk="1" fontAlgn="auto" latinLnBrk="0" hangingPunct="1">
              <a:lnSpc>
                <a:spcPct val="100000"/>
              </a:lnSpc>
              <a:spcBef>
                <a:spcPts val="0"/>
              </a:spcBef>
              <a:spcAft>
                <a:spcPts val="0"/>
              </a:spcAft>
              <a:buClrTx/>
              <a:buSzTx/>
              <a:buFontTx/>
              <a:buNone/>
              <a:defRPr/>
            </a:pPr>
            <a:r>
              <a:rPr kumimoji="0"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骗子利用QQ或者微信冒充亲人、同学、朋友与你联系，称遇到紧急情况要借钱，甚至有冒充老师以收取学校相关费用为由进行诈骗。因此涉及到财产交易一定通过电话或视频通话等方式向当事人核实。</a:t>
            </a:r>
            <a:endParaRPr kumimoji="0"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pic>
        <p:nvPicPr>
          <p:cNvPr id="3" name="图片 2" descr="4"/>
          <p:cNvPicPr>
            <a:picLocks noChangeAspect="1"/>
          </p:cNvPicPr>
          <p:nvPr/>
        </p:nvPicPr>
        <p:blipFill>
          <a:blip r:embed="rId3"/>
          <a:stretch>
            <a:fillRect/>
          </a:stretch>
        </p:blipFill>
        <p:spPr>
          <a:xfrm>
            <a:off x="5375275" y="1036955"/>
            <a:ext cx="3258820" cy="2214245"/>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772" y="633475"/>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常见电信诈骗类型</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 name="文本框 1"/>
          <p:cNvSpPr txBox="1"/>
          <p:nvPr>
            <p:custDataLst>
              <p:tags r:id="rId2"/>
            </p:custDataLst>
          </p:nvPr>
        </p:nvSpPr>
        <p:spPr>
          <a:xfrm>
            <a:off x="71438" y="1037246"/>
            <a:ext cx="3048000" cy="3683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（五）交友诈骗</a:t>
            </a:r>
            <a:endParaRPr kumimoji="0" lang="zh-CN" altLang="en-US" sz="18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endParaRPr>
          </a:p>
        </p:txBody>
      </p:sp>
      <p:sp>
        <p:nvSpPr>
          <p:cNvPr id="4" name="文本框 3"/>
          <p:cNvSpPr txBox="1"/>
          <p:nvPr/>
        </p:nvSpPr>
        <p:spPr>
          <a:xfrm>
            <a:off x="215265" y="1384935"/>
            <a:ext cx="5080000" cy="2799715"/>
          </a:xfrm>
          <a:prstGeom prst="rect">
            <a:avLst/>
          </a:prstGeom>
          <a:noFill/>
          <a:ln w="9525">
            <a:noFill/>
          </a:ln>
        </p:spPr>
        <p:txBody>
          <a:bodyPr>
            <a:spAutoFit/>
          </a:bodyPr>
          <a:lstStyle/>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1</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sym typeface="+mn-ea"/>
              </a:rPr>
              <a:t>趁虚而入</a:t>
            </a:r>
            <a:endPar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  </a:t>
            </a:r>
            <a:r>
              <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首先，骗子会潜入各种交友群，寻找情感空虚的人。找到目标后便开始为期一段时间的嘘寒问暖，最后成为“男女朋友”。</a:t>
            </a:r>
            <a:endPar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2</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sym typeface="+mn-ea"/>
              </a:rPr>
              <a:t>包装身份</a:t>
            </a:r>
            <a:endPar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sym typeface="+mn-ea"/>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 </a:t>
            </a:r>
            <a:r>
              <a:rPr kumimoji="0" lang="en-US" altLang="zh-CN"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接下来，骗子开撩称自己是“金融白领”、“商业精英”等各职业成功人士，为了打消怀疑骗子还会拿出“各种证件”，甚至还会以视频对话的方式来再次证明其身份。</a:t>
            </a:r>
            <a:endParaRPr kumimoji="0" lang="en-US" altLang="zh-CN"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3</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sym typeface="+mn-ea"/>
              </a:rPr>
              <a:t>画大饼引诱转账</a:t>
            </a:r>
            <a:endPar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 </a:t>
            </a:r>
            <a:r>
              <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开始转入正题，利用多种手段，例如家里突发变故借钱、自己有不对外的投资渠道可以赚大钱等等引诱你转账。等到受害人转账后便发现被拉黑才意识被骗。</a:t>
            </a:r>
            <a:endPar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pic>
        <p:nvPicPr>
          <p:cNvPr id="5" name="图片 4" descr="5"/>
          <p:cNvPicPr>
            <a:picLocks noChangeAspect="1"/>
          </p:cNvPicPr>
          <p:nvPr/>
        </p:nvPicPr>
        <p:blipFill>
          <a:blip r:embed="rId3"/>
          <a:stretch>
            <a:fillRect/>
          </a:stretch>
        </p:blipFill>
        <p:spPr>
          <a:xfrm>
            <a:off x="5214620" y="1650365"/>
            <a:ext cx="3518535" cy="2268855"/>
          </a:xfrm>
          <a:prstGeom prst="rect">
            <a:avLst/>
          </a:prstGeom>
        </p:spPr>
      </p:pic>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772" y="633475"/>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三、校园诈骗的发生缘由</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4" name="文本框 3"/>
          <p:cNvSpPr txBox="1"/>
          <p:nvPr/>
        </p:nvSpPr>
        <p:spPr>
          <a:xfrm>
            <a:off x="907415" y="1429385"/>
            <a:ext cx="7418705" cy="2542540"/>
          </a:xfrm>
          <a:prstGeom prst="rect">
            <a:avLst/>
          </a:prstGeom>
          <a:noFill/>
          <a:ln w="9525">
            <a:noFill/>
          </a:ln>
        </p:spPr>
        <p:txBody>
          <a:bodyPr>
            <a:noAutofit/>
          </a:bodyPr>
          <a:lstStyle/>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en-US" sz="20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1</a:t>
            </a:r>
            <a:r>
              <a:rPr kumimoji="0" lang="zh-CN" altLang="en-US" sz="20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学生正处于一个特殊的时期，年龄上尚未成年，思想尚未成熟，防范意识较低，思想单纯、警惕性差。</a:t>
            </a: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en-US" sz="20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2</a:t>
            </a:r>
            <a:r>
              <a:rPr kumimoji="0" lang="zh-CN" altLang="en-US" sz="20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sym typeface="+mn-ea"/>
              </a:rPr>
              <a:t>学生网络使用习惯不佳，在网络平台暴露个人信息，加入各种来源不明的兼职群及好友，对于如何安全使用网络平台认识不够。</a:t>
            </a: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sym typeface="+mn-ea"/>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en-US" sz="20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3</a:t>
            </a:r>
            <a:r>
              <a:rPr kumimoji="0" lang="zh-CN" altLang="en-US" sz="20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学校对于相关的事件、情况宣传力度不够，相关的教育机制、安全提示不够完善</a:t>
            </a:r>
            <a:r>
              <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a:t>
            </a: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sym typeface="+mn-ea"/>
              </a:rPr>
              <a:t>（</a:t>
            </a:r>
            <a:r>
              <a:rPr kumimoji="0" lang="en-US" sz="18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sym typeface="+mn-ea"/>
              </a:rPr>
              <a:t>4</a:t>
            </a:r>
            <a:r>
              <a:rPr kumimoji="0" lang="zh-CN" altLang="en-US" sz="18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sym typeface="+mn-ea"/>
              </a:rPr>
              <a:t>）</a:t>
            </a:r>
            <a:r>
              <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sym typeface="+mn-ea"/>
              </a:rPr>
              <a:t>个人信息安全监管制度不够完善，事后处罚力度偏小。</a:t>
            </a: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sym typeface="+mn-ea"/>
            </a:endParaRPr>
          </a:p>
        </p:txBody>
      </p:sp>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772" y="633475"/>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四、如何预防诈骗</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grpSp>
        <p:nvGrpSpPr>
          <p:cNvPr id="4" name="组合 3"/>
          <p:cNvGrpSpPr/>
          <p:nvPr>
            <p:custDataLst>
              <p:tags r:id="rId2"/>
            </p:custDataLst>
          </p:nvPr>
        </p:nvGrpSpPr>
        <p:grpSpPr>
          <a:xfrm>
            <a:off x="568325" y="1160780"/>
            <a:ext cx="7896225" cy="3764915"/>
            <a:chOff x="424812" y="1279096"/>
            <a:chExt cx="11207601" cy="5139596"/>
          </a:xfrm>
        </p:grpSpPr>
        <p:grpSp>
          <p:nvGrpSpPr>
            <p:cNvPr id="80" name="组合 79"/>
            <p:cNvGrpSpPr/>
            <p:nvPr/>
          </p:nvGrpSpPr>
          <p:grpSpPr>
            <a:xfrm>
              <a:off x="424812" y="1725271"/>
              <a:ext cx="3719140" cy="4693421"/>
              <a:chOff x="655912" y="2105133"/>
              <a:chExt cx="2607791" cy="4693421"/>
            </a:xfrm>
          </p:grpSpPr>
          <p:sp>
            <p:nvSpPr>
              <p:cNvPr id="81" name="直角三角形 69"/>
              <p:cNvSpPr/>
              <p:nvPr>
                <p:custDataLst>
                  <p:tags r:id="rId3"/>
                </p:custDataLst>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sp>
            <p:nvSpPr>
              <p:cNvPr id="82" name="直角三角形 69"/>
              <p:cNvSpPr/>
              <p:nvPr>
                <p:custDataLst>
                  <p:tags r:id="rId4"/>
                </p:custDataLst>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sp>
            <p:nvSpPr>
              <p:cNvPr id="83" name="矩形 82"/>
              <p:cNvSpPr/>
              <p:nvPr>
                <p:custDataLst>
                  <p:tags r:id="rId5"/>
                </p:custDataLst>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sp>
            <p:nvSpPr>
              <p:cNvPr id="84" name="矩形 83"/>
              <p:cNvSpPr/>
              <p:nvPr>
                <p:custDataLst>
                  <p:tags r:id="rId6"/>
                </p:custDataLst>
              </p:nvPr>
            </p:nvSpPr>
            <p:spPr>
              <a:xfrm>
                <a:off x="1037203" y="2560945"/>
                <a:ext cx="1894121" cy="582162"/>
              </a:xfrm>
              <a:prstGeom prst="rect">
                <a:avLst/>
              </a:prstGeom>
              <a:gradFill>
                <a:gsLst>
                  <a:gs pos="0">
                    <a:schemeClr val="accent1"/>
                  </a:gs>
                  <a:gs pos="100000">
                    <a:schemeClr val="accent2"/>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grpSp>
        <p:grpSp>
          <p:nvGrpSpPr>
            <p:cNvPr id="85" name="组合 84"/>
            <p:cNvGrpSpPr/>
            <p:nvPr/>
          </p:nvGrpSpPr>
          <p:grpSpPr>
            <a:xfrm>
              <a:off x="1746947" y="1279096"/>
              <a:ext cx="1086228" cy="1334681"/>
              <a:chOff x="6591300" y="1966752"/>
              <a:chExt cx="830580" cy="975045"/>
            </a:xfrm>
            <a:solidFill>
              <a:schemeClr val="accent1"/>
            </a:solidFill>
          </p:grpSpPr>
          <p:sp>
            <p:nvSpPr>
              <p:cNvPr id="86" name="任意多边形 18"/>
              <p:cNvSpPr/>
              <p:nvPr>
                <p:custDataLst>
                  <p:tags r:id="rId7"/>
                </p:custDataLst>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0">
                    <a:schemeClr val="accent1"/>
                  </a:gs>
                  <a:gs pos="100000">
                    <a:schemeClr val="accent2"/>
                  </a:gs>
                </a:gsLst>
                <a:lin ang="72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sp>
            <p:nvSpPr>
              <p:cNvPr id="87" name="任意多边形 19"/>
              <p:cNvSpPr/>
              <p:nvPr>
                <p:custDataLst>
                  <p:tags r:id="rId8"/>
                </p:custDataLst>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gradFill>
                <a:gsLst>
                  <a:gs pos="0">
                    <a:schemeClr val="accent1"/>
                  </a:gs>
                  <a:gs pos="100000">
                    <a:schemeClr val="accent2"/>
                  </a:gs>
                </a:gsLst>
                <a:lin ang="7200000" scaled="0"/>
              </a:grad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grpSp>
        <p:sp>
          <p:nvSpPr>
            <p:cNvPr id="88" name="TextBox 26"/>
            <p:cNvSpPr txBox="1"/>
            <p:nvPr>
              <p:custDataLst>
                <p:tags r:id="rId9"/>
              </p:custDataLst>
            </p:nvPr>
          </p:nvSpPr>
          <p:spPr bwMode="auto">
            <a:xfrm>
              <a:off x="1054817" y="3089961"/>
              <a:ext cx="2438002" cy="1636626"/>
            </a:xfrm>
            <a:prstGeom prst="rect">
              <a:avLst/>
            </a:prstGeom>
            <a:noFill/>
          </p:spPr>
          <p:txBody>
            <a:bodyPr wrap="square">
              <a:spAutoFit/>
            </a:bodyPr>
            <a:p>
              <a:pPr marL="0" marR="0" lvl="0" indent="304800" algn="l" defTabSz="914400" rtl="0" eaLnBrk="1" fontAlgn="auto" latinLnBrk="0" hangingPunct="1">
                <a:lnSpc>
                  <a:spcPct val="100000"/>
                </a:lnSpc>
                <a:spcBef>
                  <a:spcPts val="0"/>
                </a:spcBef>
                <a:spcAft>
                  <a:spcPts val="0"/>
                </a:spcAft>
                <a:buClrTx/>
                <a:buSzTx/>
                <a:buFontTx/>
                <a:buNone/>
                <a:defRPr/>
              </a:pPr>
              <a:r>
                <a:rPr lang="en-US" sz="1200" b="1" noProof="0">
                  <a:ln>
                    <a:noFill/>
                  </a:ln>
                  <a:solidFill>
                    <a:prstClr val="black"/>
                  </a:solidFill>
                  <a:effectLst/>
                  <a:uLnTx/>
                  <a:uFillTx/>
                  <a:latin typeface="宋体" panose="02010600030101010101" pitchFamily="2" charset="-122"/>
                  <a:ea typeface="宋体" panose="02010600030101010101" pitchFamily="2" charset="-122"/>
                  <a:sym typeface="+mn-ea"/>
                </a:rPr>
                <a:t>1.</a:t>
              </a:r>
              <a:r>
                <a:rPr lang="zh-CN" altLang="en-US" sz="1200" b="1" noProof="0">
                  <a:ln>
                    <a:noFill/>
                  </a:ln>
                  <a:solidFill>
                    <a:prstClr val="black"/>
                  </a:solidFill>
                  <a:effectLst/>
                  <a:uLnTx/>
                  <a:uFillTx/>
                  <a:latin typeface="汉仪中宋简" panose="02010600000101010101" charset="-128"/>
                  <a:ea typeface="宋体" panose="02010600030101010101" pitchFamily="2" charset="-122"/>
                  <a:sym typeface="+mn-ea"/>
                </a:rPr>
                <a:t>提高公民防骗意识</a:t>
              </a:r>
              <a:endParaRPr kumimoji="0" lang="zh-CN" altLang="en-US" sz="1200" b="1" i="0" u="none" strike="noStrike" kern="1200" cap="none" spc="0" normalizeH="0" baseline="0" noProof="0">
                <a:ln>
                  <a:noFill/>
                </a:ln>
                <a:solidFill>
                  <a:prstClr val="black"/>
                </a:solidFill>
                <a:effectLst/>
                <a:uLnTx/>
                <a:uFillTx/>
                <a:latin typeface="汉仪中宋简" panose="02010600000101010101" charset="-128"/>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lang="en-US" altLang="zh-CN" sz="1200" b="1" noProof="0">
                  <a:ln>
                    <a:noFill/>
                  </a:ln>
                  <a:solidFill>
                    <a:prstClr val="black"/>
                  </a:solidFill>
                  <a:effectLst/>
                  <a:uLnTx/>
                  <a:uFillTx/>
                  <a:latin typeface="汉仪中宋简" panose="02010600000101010101" charset="-128"/>
                  <a:ea typeface="宋体" panose="02010600030101010101" pitchFamily="2" charset="-122"/>
                  <a:sym typeface="+mn-ea"/>
                </a:rPr>
                <a:t>2.</a:t>
              </a:r>
              <a:r>
                <a:rPr lang="zh-CN" altLang="en-US" sz="1200" b="1" noProof="0">
                  <a:ln>
                    <a:noFill/>
                  </a:ln>
                  <a:solidFill>
                    <a:prstClr val="black"/>
                  </a:solidFill>
                  <a:effectLst/>
                  <a:uLnTx/>
                  <a:uFillTx/>
                  <a:latin typeface="汉仪中宋简" panose="02010600000101010101" charset="-128"/>
                  <a:ea typeface="宋体" panose="02010600030101010101" pitchFamily="2" charset="-122"/>
                  <a:sym typeface="+mn-ea"/>
                </a:rPr>
                <a:t>出台相应的规章制度</a:t>
              </a:r>
              <a:endParaRPr kumimoji="0" lang="zh-CN" altLang="en-US" sz="1200" b="1" i="0" u="none" strike="noStrike" kern="1200" cap="none" spc="0" normalizeH="0" baseline="0" noProof="0">
                <a:ln>
                  <a:noFill/>
                </a:ln>
                <a:solidFill>
                  <a:prstClr val="black"/>
                </a:solidFill>
                <a:effectLst/>
                <a:uLnTx/>
                <a:uFillTx/>
                <a:latin typeface="汉仪中宋简" panose="02010600000101010101" charset="-128"/>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lang="en-US" altLang="zh-CN" sz="1200" b="1" noProof="0">
                  <a:ln>
                    <a:noFill/>
                  </a:ln>
                  <a:solidFill>
                    <a:prstClr val="black"/>
                  </a:solidFill>
                  <a:effectLst/>
                  <a:uLnTx/>
                  <a:uFillTx/>
                  <a:latin typeface="汉仪中宋简" panose="02010600000101010101" charset="-128"/>
                  <a:ea typeface="宋体" panose="02010600030101010101" pitchFamily="2" charset="-122"/>
                  <a:sym typeface="+mn-ea"/>
                </a:rPr>
                <a:t>3.</a:t>
              </a:r>
              <a:r>
                <a:rPr lang="zh-CN" altLang="en-US" sz="1200" b="1" noProof="0">
                  <a:ln>
                    <a:noFill/>
                  </a:ln>
                  <a:solidFill>
                    <a:prstClr val="black"/>
                  </a:solidFill>
                  <a:effectLst/>
                  <a:uLnTx/>
                  <a:uFillTx/>
                  <a:latin typeface="汉仪中宋简" panose="02010600000101010101" charset="-128"/>
                  <a:ea typeface="宋体" panose="02010600030101010101" pitchFamily="2" charset="-122"/>
                  <a:sym typeface="+mn-ea"/>
                </a:rPr>
                <a:t>加大处罚力度</a:t>
              </a:r>
              <a:endParaRPr kumimoji="0" lang="zh-CN" altLang="en-US" sz="1200" b="0" i="0" u="none" strike="noStrike" kern="1200" cap="none" spc="0" normalizeH="0" baseline="0" noProof="0">
                <a:ln>
                  <a:noFill/>
                </a:ln>
                <a:solidFill>
                  <a:prstClr val="black"/>
                </a:solidFill>
                <a:effectLst/>
                <a:uLnTx/>
                <a:uFillTx/>
                <a:latin typeface="汉仪中宋简" panose="02010600000101010101" charset="-128"/>
                <a:ea typeface="宋体" panose="02010600030101010101" pitchFamily="2" charset="-122"/>
                <a:cs typeface="+mn-cs"/>
              </a:endParaRPr>
            </a:p>
            <a:p>
              <a:pPr marL="0" marR="0" lvl="0" indent="304800" algn="l" rtl="0" eaLnBrk="1" fontAlgn="auto" latinLnBrk="0" hangingPunct="1">
                <a:lnSpc>
                  <a:spcPct val="100000"/>
                </a:lnSpc>
                <a:spcBef>
                  <a:spcPts val="0"/>
                </a:spcBef>
                <a:spcAft>
                  <a:spcPts val="0"/>
                </a:spcAft>
                <a:buClrTx/>
                <a:buSzTx/>
                <a:buFontTx/>
                <a:buNone/>
              </a:pPr>
              <a:endParaRPr lang="en-US" altLang="zh-CN" sz="1200" dirty="0">
                <a:solidFill>
                  <a:schemeClr val="tx1">
                    <a:lumMod val="50000"/>
                    <a:lumOff val="50000"/>
                  </a:schemeClr>
                </a:solidFill>
                <a:latin typeface="等线" panose="02010600030101010101" pitchFamily="2" charset="-122"/>
              </a:endParaRPr>
            </a:p>
          </p:txBody>
        </p:sp>
        <p:grpSp>
          <p:nvGrpSpPr>
            <p:cNvPr id="89" name="组合 88"/>
            <p:cNvGrpSpPr/>
            <p:nvPr/>
          </p:nvGrpSpPr>
          <p:grpSpPr>
            <a:xfrm>
              <a:off x="4140866" y="1725271"/>
              <a:ext cx="3719140" cy="4693421"/>
              <a:chOff x="655912" y="2105133"/>
              <a:chExt cx="2607791" cy="4693421"/>
            </a:xfrm>
          </p:grpSpPr>
          <p:sp>
            <p:nvSpPr>
              <p:cNvPr id="90" name="直角三角形 69"/>
              <p:cNvSpPr/>
              <p:nvPr>
                <p:custDataLst>
                  <p:tags r:id="rId10"/>
                </p:custDataLst>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sp>
            <p:nvSpPr>
              <p:cNvPr id="91" name="直角三角形 69"/>
              <p:cNvSpPr/>
              <p:nvPr>
                <p:custDataLst>
                  <p:tags r:id="rId11"/>
                </p:custDataLst>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sp>
            <p:nvSpPr>
              <p:cNvPr id="92" name="矩形 91"/>
              <p:cNvSpPr/>
              <p:nvPr>
                <p:custDataLst>
                  <p:tags r:id="rId12"/>
                </p:custDataLst>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sp>
            <p:nvSpPr>
              <p:cNvPr id="93" name="矩形 92"/>
              <p:cNvSpPr/>
              <p:nvPr>
                <p:custDataLst>
                  <p:tags r:id="rId13"/>
                </p:custDataLst>
              </p:nvPr>
            </p:nvSpPr>
            <p:spPr>
              <a:xfrm>
                <a:off x="1037203" y="2560945"/>
                <a:ext cx="1894121" cy="582162"/>
              </a:xfrm>
              <a:prstGeom prst="rect">
                <a:avLst/>
              </a:prstGeom>
              <a:gradFill>
                <a:gsLst>
                  <a:gs pos="0">
                    <a:schemeClr val="accent1"/>
                  </a:gs>
                  <a:gs pos="100000">
                    <a:schemeClr val="accent2"/>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grpSp>
        <p:grpSp>
          <p:nvGrpSpPr>
            <p:cNvPr id="94" name="组合 93"/>
            <p:cNvGrpSpPr/>
            <p:nvPr/>
          </p:nvGrpSpPr>
          <p:grpSpPr>
            <a:xfrm>
              <a:off x="5463001" y="1279096"/>
              <a:ext cx="1086228" cy="1334681"/>
              <a:chOff x="6591300" y="1966752"/>
              <a:chExt cx="830580" cy="975045"/>
            </a:xfrm>
            <a:solidFill>
              <a:schemeClr val="accent2"/>
            </a:solidFill>
          </p:grpSpPr>
          <p:sp>
            <p:nvSpPr>
              <p:cNvPr id="95" name="任意多边形 28"/>
              <p:cNvSpPr/>
              <p:nvPr>
                <p:custDataLst>
                  <p:tags r:id="rId14"/>
                </p:custDataLst>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0">
                    <a:schemeClr val="accent1"/>
                  </a:gs>
                  <a:gs pos="100000">
                    <a:schemeClr val="accent2"/>
                  </a:gs>
                </a:gsLst>
                <a:lin ang="72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sp>
            <p:nvSpPr>
              <p:cNvPr id="96" name="任意多边形 29"/>
              <p:cNvSpPr/>
              <p:nvPr>
                <p:custDataLst>
                  <p:tags r:id="rId15"/>
                </p:custDataLst>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gradFill>
                <a:gsLst>
                  <a:gs pos="0">
                    <a:schemeClr val="accent1"/>
                  </a:gs>
                  <a:gs pos="100000">
                    <a:schemeClr val="accent2"/>
                  </a:gs>
                </a:gsLst>
                <a:lin ang="7200000" scaled="0"/>
              </a:grad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grpSp>
        <p:sp>
          <p:nvSpPr>
            <p:cNvPr id="97" name="TextBox 26"/>
            <p:cNvSpPr txBox="1"/>
            <p:nvPr>
              <p:custDataLst>
                <p:tags r:id="rId16"/>
              </p:custDataLst>
            </p:nvPr>
          </p:nvSpPr>
          <p:spPr bwMode="auto">
            <a:xfrm>
              <a:off x="4914625" y="3089949"/>
              <a:ext cx="2295121" cy="1132982"/>
            </a:xfrm>
            <a:prstGeom prst="rect">
              <a:avLst/>
            </a:prstGeom>
            <a:noFill/>
          </p:spPr>
          <p:txBody>
            <a:bodyPr wrap="square">
              <a:spAutoFit/>
            </a:bodyPr>
            <a:p>
              <a:pPr marL="0" marR="0" lvl="0" indent="304800" algn="l" defTabSz="914400" rtl="0" eaLnBrk="1" fontAlgn="auto" latinLnBrk="0" hangingPunct="1">
                <a:lnSpc>
                  <a:spcPct val="100000"/>
                </a:lnSpc>
                <a:spcBef>
                  <a:spcPts val="0"/>
                </a:spcBef>
                <a:spcAft>
                  <a:spcPts val="0"/>
                </a:spcAft>
                <a:buClrTx/>
                <a:buSzTx/>
                <a:buFontTx/>
                <a:buNone/>
                <a:defRPr/>
              </a:pPr>
              <a:r>
                <a:rPr sz="1200" b="1" noProof="0">
                  <a:ln>
                    <a:noFill/>
                  </a:ln>
                  <a:solidFill>
                    <a:prstClr val="black"/>
                  </a:solidFill>
                  <a:effectLst/>
                  <a:uLnTx/>
                  <a:uFillTx/>
                  <a:latin typeface="汉仪中宋简" panose="02010600000101010101" charset="-128"/>
                  <a:ea typeface="宋体" panose="02010600030101010101" pitchFamily="2" charset="-122"/>
                  <a:sym typeface="+mn-ea"/>
                </a:rPr>
                <a:t>1.组织相关的安全意识培训讲座或课堂</a:t>
              </a:r>
              <a:endParaRPr kumimoji="0" sz="1200" b="1" i="0" u="none" strike="noStrike" kern="1200" cap="none" spc="0" normalizeH="0" baseline="0" noProof="0">
                <a:ln>
                  <a:noFill/>
                </a:ln>
                <a:solidFill>
                  <a:prstClr val="black"/>
                </a:solidFill>
                <a:effectLst/>
                <a:uLnTx/>
                <a:uFillTx/>
                <a:latin typeface="汉仪中宋简" panose="02010600000101010101" charset="-128"/>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lang="en-US" altLang="zh-CN" sz="1200" b="1" noProof="0">
                  <a:ln>
                    <a:noFill/>
                  </a:ln>
                  <a:solidFill>
                    <a:prstClr val="black"/>
                  </a:solidFill>
                  <a:effectLst/>
                  <a:uLnTx/>
                  <a:uFillTx/>
                  <a:latin typeface="汉仪中宋简" panose="02010600000101010101" charset="-128"/>
                  <a:ea typeface="宋体" panose="02010600030101010101" pitchFamily="2" charset="-122"/>
                  <a:sym typeface="+mn-ea"/>
                </a:rPr>
                <a:t>2.</a:t>
              </a:r>
              <a:r>
                <a:rPr lang="zh-CN" altLang="en-US" sz="1200" b="1" noProof="0">
                  <a:ln>
                    <a:noFill/>
                  </a:ln>
                  <a:solidFill>
                    <a:prstClr val="black"/>
                  </a:solidFill>
                  <a:effectLst/>
                  <a:uLnTx/>
                  <a:uFillTx/>
                  <a:latin typeface="汉仪中宋简" panose="02010600000101010101" charset="-128"/>
                  <a:ea typeface="宋体" panose="02010600030101010101" pitchFamily="2" charset="-122"/>
                  <a:sym typeface="+mn-ea"/>
                </a:rPr>
                <a:t>建立兼职平台</a:t>
              </a:r>
              <a:endParaRPr lang="en-US" altLang="zh-CN" sz="1200" b="1" dirty="0">
                <a:solidFill>
                  <a:schemeClr val="tx1">
                    <a:lumMod val="50000"/>
                    <a:lumOff val="50000"/>
                  </a:schemeClr>
                </a:solidFill>
                <a:latin typeface="等线" panose="02010600030101010101" pitchFamily="2" charset="-122"/>
              </a:endParaRPr>
            </a:p>
          </p:txBody>
        </p:sp>
        <p:grpSp>
          <p:nvGrpSpPr>
            <p:cNvPr id="98" name="组合 97"/>
            <p:cNvGrpSpPr/>
            <p:nvPr/>
          </p:nvGrpSpPr>
          <p:grpSpPr>
            <a:xfrm>
              <a:off x="7913273" y="1725271"/>
              <a:ext cx="3719140" cy="4693421"/>
              <a:chOff x="655912" y="2105133"/>
              <a:chExt cx="2607791" cy="4693421"/>
            </a:xfrm>
          </p:grpSpPr>
          <p:sp>
            <p:nvSpPr>
              <p:cNvPr id="99" name="直角三角形 69"/>
              <p:cNvSpPr/>
              <p:nvPr>
                <p:custDataLst>
                  <p:tags r:id="rId17"/>
                </p:custDataLst>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sp>
            <p:nvSpPr>
              <p:cNvPr id="15" name="直角三角形 69"/>
              <p:cNvSpPr/>
              <p:nvPr>
                <p:custDataLst>
                  <p:tags r:id="rId18"/>
                </p:custDataLst>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sp>
            <p:nvSpPr>
              <p:cNvPr id="101" name="矩形 100"/>
              <p:cNvSpPr/>
              <p:nvPr>
                <p:custDataLst>
                  <p:tags r:id="rId19"/>
                </p:custDataLst>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sp>
            <p:nvSpPr>
              <p:cNvPr id="102" name="矩形 101"/>
              <p:cNvSpPr/>
              <p:nvPr>
                <p:custDataLst>
                  <p:tags r:id="rId20"/>
                </p:custDataLst>
              </p:nvPr>
            </p:nvSpPr>
            <p:spPr>
              <a:xfrm>
                <a:off x="1037203" y="2560945"/>
                <a:ext cx="1894121" cy="582162"/>
              </a:xfrm>
              <a:prstGeom prst="rect">
                <a:avLst/>
              </a:prstGeom>
              <a:gradFill>
                <a:gsLst>
                  <a:gs pos="0">
                    <a:schemeClr val="accent1"/>
                  </a:gs>
                  <a:gs pos="100000">
                    <a:schemeClr val="accent2"/>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grpSp>
        <p:grpSp>
          <p:nvGrpSpPr>
            <p:cNvPr id="103" name="组合 102"/>
            <p:cNvGrpSpPr/>
            <p:nvPr/>
          </p:nvGrpSpPr>
          <p:grpSpPr>
            <a:xfrm>
              <a:off x="9235408" y="1279096"/>
              <a:ext cx="1086228" cy="1334681"/>
              <a:chOff x="6591300" y="1966752"/>
              <a:chExt cx="830580" cy="975045"/>
            </a:xfrm>
            <a:solidFill>
              <a:schemeClr val="accent1"/>
            </a:solidFill>
          </p:grpSpPr>
          <p:sp>
            <p:nvSpPr>
              <p:cNvPr id="104" name="任意多边形 37"/>
              <p:cNvSpPr/>
              <p:nvPr>
                <p:custDataLst>
                  <p:tags r:id="rId21"/>
                </p:custDataLst>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0">
                    <a:schemeClr val="accent1"/>
                  </a:gs>
                  <a:gs pos="100000">
                    <a:schemeClr val="accent2"/>
                  </a:gs>
                </a:gsLst>
                <a:lin ang="72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sp>
            <p:nvSpPr>
              <p:cNvPr id="105" name="任意多边形 38"/>
              <p:cNvSpPr/>
              <p:nvPr>
                <p:custDataLst>
                  <p:tags r:id="rId22"/>
                </p:custDataLst>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gradFill>
                <a:gsLst>
                  <a:gs pos="0">
                    <a:schemeClr val="accent1"/>
                  </a:gs>
                  <a:gs pos="100000">
                    <a:schemeClr val="accent2"/>
                  </a:gs>
                </a:gsLst>
                <a:lin ang="7200000" scaled="0"/>
              </a:grad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等线" panose="02010600030101010101" pitchFamily="2" charset="-122"/>
                  <a:ea typeface="等线" panose="02010600030101010101" pitchFamily="2" charset="-122"/>
                  <a:sym typeface="字魂58号-创中黑" panose="00000500000000000000" pitchFamily="2" charset="-122"/>
                </a:endParaRPr>
              </a:p>
            </p:txBody>
          </p:sp>
        </p:grpSp>
        <p:sp>
          <p:nvSpPr>
            <p:cNvPr id="106" name="TextBox 26"/>
            <p:cNvSpPr txBox="1"/>
            <p:nvPr>
              <p:custDataLst>
                <p:tags r:id="rId23"/>
              </p:custDataLst>
            </p:nvPr>
          </p:nvSpPr>
          <p:spPr bwMode="auto">
            <a:xfrm>
              <a:off x="8678019" y="2937382"/>
              <a:ext cx="2295121" cy="2519087"/>
            </a:xfrm>
            <a:prstGeom prst="rect">
              <a:avLst/>
            </a:prstGeom>
            <a:noFill/>
          </p:spPr>
          <p:txBody>
            <a:bodyPr wrap="square">
              <a:spAutoFit/>
            </a:bodyPr>
            <a:p>
              <a:pPr marL="0" marR="0" lvl="0" indent="304800" algn="l" defTabSz="914400" rtl="0" eaLnBrk="1" fontAlgn="auto" latinLnBrk="0" hangingPunct="1">
                <a:lnSpc>
                  <a:spcPct val="100000"/>
                </a:lnSpc>
                <a:spcBef>
                  <a:spcPts val="0"/>
                </a:spcBef>
                <a:spcAft>
                  <a:spcPts val="0"/>
                </a:spcAft>
                <a:buClrTx/>
                <a:buSzTx/>
                <a:buFontTx/>
                <a:buNone/>
                <a:defRPr/>
              </a:pPr>
              <a:r>
                <a:rPr sz="1200" b="1" noProof="0">
                  <a:ln>
                    <a:noFill/>
                  </a:ln>
                  <a:solidFill>
                    <a:prstClr val="black"/>
                  </a:solidFill>
                  <a:effectLst/>
                  <a:uLnTx/>
                  <a:uFillTx/>
                  <a:latin typeface="汉仪中宋简" panose="02010600000101010101" charset="-128"/>
                  <a:ea typeface="宋体" panose="02010600030101010101" pitchFamily="2" charset="-122"/>
                  <a:sym typeface="+mn-ea"/>
                </a:rPr>
                <a:t>1.不轻信陌生来电或短信</a:t>
              </a:r>
              <a:endParaRPr kumimoji="0" sz="1200" b="1" i="0" u="none" strike="noStrike" kern="1200" cap="none" spc="0" normalizeH="0" baseline="0" noProof="0">
                <a:ln>
                  <a:noFill/>
                </a:ln>
                <a:solidFill>
                  <a:prstClr val="black"/>
                </a:solidFill>
                <a:effectLst/>
                <a:uLnTx/>
                <a:uFillTx/>
                <a:latin typeface="汉仪中宋简" panose="02010600000101010101" charset="-128"/>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lang="en-US" altLang="zh-CN" sz="1200" b="1" noProof="0">
                  <a:ln>
                    <a:noFill/>
                  </a:ln>
                  <a:solidFill>
                    <a:prstClr val="black"/>
                  </a:solidFill>
                  <a:effectLst/>
                  <a:uLnTx/>
                  <a:uFillTx/>
                  <a:latin typeface="汉仪中宋简" panose="02010600000101010101" charset="-128"/>
                  <a:ea typeface="宋体" panose="02010600030101010101" pitchFamily="2" charset="-122"/>
                  <a:sym typeface="+mn-ea"/>
                </a:rPr>
                <a:t>2.</a:t>
              </a:r>
              <a:r>
                <a:rPr lang="zh-CN" altLang="en-US" sz="1200" b="1" noProof="0">
                  <a:ln>
                    <a:noFill/>
                  </a:ln>
                  <a:solidFill>
                    <a:prstClr val="black"/>
                  </a:solidFill>
                  <a:effectLst/>
                  <a:uLnTx/>
                  <a:uFillTx/>
                  <a:latin typeface="汉仪中宋简" panose="02010600000101010101" charset="-128"/>
                  <a:ea typeface="宋体" panose="02010600030101010101" pitchFamily="2" charset="-122"/>
                  <a:sym typeface="+mn-ea"/>
                </a:rPr>
                <a:t>不贪图小利上当受骗</a:t>
              </a:r>
              <a:endParaRPr kumimoji="0" lang="zh-CN" altLang="en-US" sz="1200" b="1" i="0" u="none" strike="noStrike" kern="1200" cap="none" spc="0" normalizeH="0" baseline="0" noProof="0">
                <a:ln>
                  <a:noFill/>
                </a:ln>
                <a:solidFill>
                  <a:prstClr val="black"/>
                </a:solidFill>
                <a:effectLst/>
                <a:uLnTx/>
                <a:uFillTx/>
                <a:latin typeface="汉仪中宋简" panose="02010600000101010101" charset="-128"/>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lang="en-US" altLang="zh-CN" sz="1200" b="1" noProof="0">
                  <a:ln>
                    <a:noFill/>
                  </a:ln>
                  <a:solidFill>
                    <a:prstClr val="black"/>
                  </a:solidFill>
                  <a:effectLst/>
                  <a:uLnTx/>
                  <a:uFillTx/>
                  <a:latin typeface="汉仪中宋简" panose="02010600000101010101" charset="-128"/>
                  <a:ea typeface="宋体" panose="02010600030101010101" pitchFamily="2" charset="-122"/>
                  <a:sym typeface="+mn-ea"/>
                </a:rPr>
                <a:t>3.</a:t>
              </a:r>
              <a:r>
                <a:rPr lang="zh-CN" altLang="en-US" sz="1200" b="1" noProof="0">
                  <a:ln>
                    <a:noFill/>
                  </a:ln>
                  <a:solidFill>
                    <a:prstClr val="black"/>
                  </a:solidFill>
                  <a:effectLst/>
                  <a:uLnTx/>
                  <a:uFillTx/>
                  <a:latin typeface="汉仪中宋简" panose="02010600000101010101" charset="-128"/>
                  <a:ea typeface="宋体" panose="02010600030101010101" pitchFamily="2" charset="-122"/>
                  <a:sym typeface="+mn-ea"/>
                </a:rPr>
                <a:t>及时核实信息真伪</a:t>
              </a:r>
              <a:endParaRPr kumimoji="0" lang="zh-CN" altLang="en-US" sz="1200" b="1" i="0" u="none" strike="noStrike" kern="1200" cap="none" spc="0" normalizeH="0" baseline="0" noProof="0">
                <a:ln>
                  <a:noFill/>
                </a:ln>
                <a:solidFill>
                  <a:prstClr val="black"/>
                </a:solidFill>
                <a:effectLst/>
                <a:uLnTx/>
                <a:uFillTx/>
                <a:latin typeface="汉仪中宋简" panose="02010600000101010101" charset="-128"/>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lang="en-US" altLang="zh-CN" sz="1200" b="1" noProof="0">
                  <a:ln>
                    <a:noFill/>
                  </a:ln>
                  <a:solidFill>
                    <a:prstClr val="black"/>
                  </a:solidFill>
                  <a:effectLst/>
                  <a:uLnTx/>
                  <a:uFillTx/>
                  <a:latin typeface="汉仪中宋简" panose="02010600000101010101" charset="-128"/>
                  <a:ea typeface="宋体" panose="02010600030101010101" pitchFamily="2" charset="-122"/>
                  <a:sym typeface="+mn-ea"/>
                </a:rPr>
                <a:t>4.</a:t>
              </a:r>
              <a:r>
                <a:rPr lang="zh-CN" altLang="en-US" sz="1200" b="1" noProof="0">
                  <a:ln>
                    <a:noFill/>
                  </a:ln>
                  <a:solidFill>
                    <a:prstClr val="black"/>
                  </a:solidFill>
                  <a:effectLst/>
                  <a:uLnTx/>
                  <a:uFillTx/>
                  <a:latin typeface="汉仪中宋简" panose="02010600000101010101" charset="-128"/>
                  <a:ea typeface="宋体" panose="02010600030101010101" pitchFamily="2" charset="-122"/>
                  <a:sym typeface="+mn-ea"/>
                </a:rPr>
                <a:t>增强个人信息保护力度</a:t>
              </a:r>
              <a:endParaRPr kumimoji="0" lang="zh-CN" altLang="en-US" sz="1200" b="1" i="0" u="none" strike="noStrike" kern="1200" cap="none" spc="0" normalizeH="0" baseline="0" noProof="0">
                <a:ln>
                  <a:noFill/>
                </a:ln>
                <a:solidFill>
                  <a:prstClr val="black"/>
                </a:solidFill>
                <a:effectLst/>
                <a:uLnTx/>
                <a:uFillTx/>
                <a:latin typeface="汉仪中宋简" panose="02010600000101010101" charset="-128"/>
                <a:ea typeface="宋体" panose="02010600030101010101" pitchFamily="2" charset="-122"/>
                <a:cs typeface="+mn-cs"/>
              </a:endParaRPr>
            </a:p>
            <a:p>
              <a:pPr lvl="0" algn="ctr">
                <a:lnSpc>
                  <a:spcPct val="150000"/>
                </a:lnSpc>
              </a:pPr>
              <a:endParaRPr lang="en-US" altLang="zh-CN" sz="1200" b="1" dirty="0">
                <a:solidFill>
                  <a:schemeClr val="tx1">
                    <a:lumMod val="50000"/>
                    <a:lumOff val="50000"/>
                  </a:schemeClr>
                </a:solidFill>
                <a:latin typeface="等线" panose="02010600030101010101" pitchFamily="2" charset="-122"/>
              </a:endParaRPr>
            </a:p>
          </p:txBody>
        </p:sp>
        <p:sp>
          <p:nvSpPr>
            <p:cNvPr id="108" name="圆角矩形 41"/>
            <p:cNvSpPr/>
            <p:nvPr>
              <p:custDataLst>
                <p:tags r:id="rId24"/>
              </p:custDataLst>
            </p:nvPr>
          </p:nvSpPr>
          <p:spPr>
            <a:xfrm>
              <a:off x="1169735" y="5297004"/>
              <a:ext cx="2244948" cy="445116"/>
            </a:xfrm>
            <a:prstGeom prst="roundRect">
              <a:avLst>
                <a:gd name="adj" fmla="val 50000"/>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600" b="1" noProof="0">
                  <a:ln>
                    <a:noFill/>
                  </a:ln>
                  <a:solidFill>
                    <a:srgbClr val="FF0000"/>
                  </a:solidFill>
                  <a:effectLst/>
                  <a:uLnTx/>
                  <a:uFillTx/>
                  <a:latin typeface="Arial" panose="020B0604020202020204" pitchFamily="34" charset="0"/>
                  <a:ea typeface="黑体" panose="02010609060101010101" charset="-122"/>
                  <a:sym typeface="+mn-ea"/>
                </a:rPr>
                <a:t>社会角度</a:t>
              </a:r>
              <a:endParaRPr lang="zh-CN" altLang="en-US" sz="1600" b="1" dirty="0">
                <a:latin typeface="+mn-ea"/>
                <a:sym typeface="字魂58号-创中黑" panose="00000500000000000000" pitchFamily="2" charset="-122"/>
              </a:endParaRPr>
            </a:p>
          </p:txBody>
        </p:sp>
        <p:sp>
          <p:nvSpPr>
            <p:cNvPr id="111" name="圆角矩形 44"/>
            <p:cNvSpPr/>
            <p:nvPr>
              <p:custDataLst>
                <p:tags r:id="rId25"/>
              </p:custDataLst>
            </p:nvPr>
          </p:nvSpPr>
          <p:spPr>
            <a:xfrm>
              <a:off x="4869434" y="5297004"/>
              <a:ext cx="2244948" cy="445116"/>
            </a:xfrm>
            <a:prstGeom prst="roundRect">
              <a:avLst>
                <a:gd name="adj" fmla="val 50000"/>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600" b="1" noProof="0">
                  <a:ln>
                    <a:noFill/>
                  </a:ln>
                  <a:solidFill>
                    <a:srgbClr val="FF0000"/>
                  </a:solidFill>
                  <a:effectLst/>
                  <a:uLnTx/>
                  <a:uFillTx/>
                  <a:latin typeface="Arial" panose="020B0604020202020204" pitchFamily="34" charset="0"/>
                  <a:ea typeface="黑体" panose="02010609060101010101" charset="-122"/>
                  <a:sym typeface="+mn-ea"/>
                </a:rPr>
                <a:t>学校角度</a:t>
              </a:r>
              <a:endParaRPr lang="zh-CN" altLang="en-US" sz="1600" b="1" dirty="0">
                <a:latin typeface="+mn-ea"/>
                <a:sym typeface="字魂58号-创中黑" panose="00000500000000000000" pitchFamily="2" charset="-122"/>
              </a:endParaRPr>
            </a:p>
          </p:txBody>
        </p:sp>
        <p:sp>
          <p:nvSpPr>
            <p:cNvPr id="114" name="圆角矩形 47"/>
            <p:cNvSpPr/>
            <p:nvPr>
              <p:custDataLst>
                <p:tags r:id="rId26"/>
              </p:custDataLst>
            </p:nvPr>
          </p:nvSpPr>
          <p:spPr>
            <a:xfrm>
              <a:off x="8737454" y="5296979"/>
              <a:ext cx="2246027" cy="444698"/>
            </a:xfrm>
            <a:prstGeom prst="roundRect">
              <a:avLst>
                <a:gd name="adj" fmla="val 50000"/>
              </a:avLst>
            </a:prstGeom>
            <a:gradFill>
              <a:gsLst>
                <a:gs pos="0">
                  <a:schemeClr val="accent1"/>
                </a:gs>
                <a:gs pos="100000">
                  <a:schemeClr val="accent2"/>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600" b="1" noProof="0">
                  <a:ln>
                    <a:noFill/>
                  </a:ln>
                  <a:solidFill>
                    <a:srgbClr val="FF0000"/>
                  </a:solidFill>
                  <a:effectLst/>
                  <a:uLnTx/>
                  <a:uFillTx/>
                  <a:latin typeface="Arial" panose="020B0604020202020204" pitchFamily="34" charset="0"/>
                  <a:ea typeface="黑体" panose="02010609060101010101" charset="-122"/>
                  <a:sym typeface="+mn-ea"/>
                </a:rPr>
                <a:t>学生个人角度</a:t>
              </a:r>
              <a:endParaRPr lang="zh-CN" altLang="en-US" sz="1600" b="1" dirty="0">
                <a:latin typeface="+mn-ea"/>
                <a:sym typeface="字魂58号-创中黑" panose="00000500000000000000" pitchFamily="2" charset="-122"/>
              </a:endParaRPr>
            </a:p>
          </p:txBody>
        </p:sp>
      </p:grpSp>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772" y="633475"/>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五、如何应对诈骗</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100" name="文本框 99"/>
          <p:cNvSpPr txBox="1"/>
          <p:nvPr/>
        </p:nvSpPr>
        <p:spPr>
          <a:xfrm>
            <a:off x="963930" y="1126490"/>
            <a:ext cx="6645275" cy="175323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rPr>
              <a:t>（</a:t>
            </a:r>
            <a:r>
              <a:rPr kumimoji="0" lang="en-US" altLang="zh-CN"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rPr>
              <a:t>1</a:t>
            </a:r>
            <a:r>
              <a:rPr kumimoji="0" lang="zh-CN" altLang="en-US"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rPr>
              <a:t>）保持镇定，及时的向老师及家人坦白，寻求他们的帮助。（</a:t>
            </a:r>
            <a:r>
              <a:rPr kumimoji="0" lang="en-US" altLang="zh-CN"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rPr>
              <a:t>2</a:t>
            </a:r>
            <a:r>
              <a:rPr kumimoji="0" lang="zh-CN" altLang="en-US"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rPr>
              <a:t>）要学会用法律来保护自己的合法权益。</a:t>
            </a:r>
            <a:endParaRPr kumimoji="0" lang="zh-CN" altLang="en-US"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rPr>
              <a:t>（</a:t>
            </a:r>
            <a:r>
              <a:rPr kumimoji="0" lang="en-US" altLang="zh-CN"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rPr>
              <a:t>3</a:t>
            </a:r>
            <a:r>
              <a:rPr kumimoji="0" lang="zh-CN" altLang="en-US"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rPr>
              <a:t>）被诈骗后要及时封锁自己的账户或转移资金，防止财产被骗子转移。</a:t>
            </a:r>
            <a:endParaRPr kumimoji="0" lang="zh-CN" altLang="en-US"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rPr>
              <a:t>（</a:t>
            </a:r>
            <a:r>
              <a:rPr kumimoji="0" lang="en-US" altLang="zh-CN"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rPr>
              <a:t>4</a:t>
            </a:r>
            <a:r>
              <a:rPr kumimoji="0" lang="zh-CN" altLang="en-US"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rPr>
              <a:t>）缓和好心情，学习和认识网络诈骗的预防知识，吃一堑长一智，吸取教训，防止再次上当受骗。</a:t>
            </a:r>
            <a:endParaRPr kumimoji="0" lang="zh-CN" altLang="en-US" sz="1800" b="1" i="0" u="none" strike="noStrike" kern="1200" cap="none" spc="0" normalizeH="0" baseline="0" noProof="0">
              <a:ln>
                <a:noFill/>
              </a:ln>
              <a:solidFill>
                <a:srgbClr val="4472C4">
                  <a:lumMod val="40000"/>
                  <a:lumOff val="60000"/>
                </a:srgbClr>
              </a:solidFill>
              <a:effectLst/>
              <a:uLnTx/>
              <a:uFillTx/>
              <a:latin typeface="Arial" panose="020B0604020202020204" pitchFamily="34" charset="0"/>
              <a:ea typeface="黑体" panose="02010609060101010101" charset="-122"/>
              <a:cs typeface="+mn-cs"/>
            </a:endParaRPr>
          </a:p>
        </p:txBody>
      </p:sp>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a:off x="925775" y="1804992"/>
            <a:ext cx="1419043" cy="13849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4500" b="1" i="0" u="none" strike="noStrike" kern="1200" cap="none" spc="0" normalizeH="0" baseline="0" noProof="0">
                <a:ln>
                  <a:noFill/>
                </a:ln>
                <a:solidFill>
                  <a:srgbClr val="314865"/>
                </a:solidFill>
                <a:effectLst/>
                <a:uLnTx/>
                <a:uFillTx/>
                <a:latin typeface="Arial" panose="020B0604020202020204"/>
                <a:ea typeface="微软雅黑" panose="020B0503020204020204" charset="-122"/>
                <a:cs typeface="Times New Roman" panose="02020603050405020304" pitchFamily="18" charset="0"/>
                <a:sym typeface="Arial" panose="020B0604020202020204"/>
              </a:rPr>
              <a:t>交流讨论</a:t>
            </a:r>
            <a:endParaRPr kumimoji="0" lang="zh-CN" altLang="en-US" sz="4500" b="1" i="0" u="none" strike="noStrike" kern="1200" cap="none" spc="0" normalizeH="0" baseline="0" noProof="0">
              <a:ln>
                <a:noFill/>
              </a:ln>
              <a:solidFill>
                <a:srgbClr val="314865"/>
              </a:solidFill>
              <a:effectLst/>
              <a:uLnTx/>
              <a:uFillTx/>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24" name="矩形 23"/>
          <p:cNvSpPr/>
          <p:nvPr/>
        </p:nvSpPr>
        <p:spPr>
          <a:xfrm>
            <a:off x="835875" y="449"/>
            <a:ext cx="1458000" cy="1331789"/>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sym typeface="Arial" panose="020B0604020202020204"/>
            </a:endParaRPr>
          </a:p>
        </p:txBody>
      </p:sp>
      <p:sp>
        <p:nvSpPr>
          <p:cNvPr id="25" name="矩形 24"/>
          <p:cNvSpPr/>
          <p:nvPr/>
        </p:nvSpPr>
        <p:spPr>
          <a:xfrm>
            <a:off x="835875" y="3685824"/>
            <a:ext cx="1458000" cy="145812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sym typeface="Arial" panose="020B0604020202020204"/>
            </a:endParaRPr>
          </a:p>
        </p:txBody>
      </p:sp>
      <p:sp>
        <p:nvSpPr>
          <p:cNvPr id="17" name="Rectangle 20"/>
          <p:cNvSpPr>
            <a:spLocks noChangeArrowheads="1"/>
          </p:cNvSpPr>
          <p:nvPr/>
        </p:nvSpPr>
        <p:spPr bwMode="auto">
          <a:xfrm>
            <a:off x="2817495" y="449580"/>
            <a:ext cx="5589270" cy="418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p>
            <a:pPr marL="0" marR="0" lvl="0" indent="3556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837665281"/>
                </a:ext>
              </a:extLst>
            </a:pPr>
            <a:r>
              <a:rPr kumimoji="0" sz="14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1.判断下列做法是否正确。</a:t>
            </a:r>
            <a:endParaRPr kumimoji="0" sz="14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3556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837665281"/>
                </a:ext>
              </a:extLst>
            </a:pPr>
            <a:r>
              <a:rPr kumimoji="0" sz="14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（1）小王收到淘宝客服发来的消息，称其购物获得大奖，让其点击链接进入网站领取奖品。小王很有兴趣，赶紧按照提示操作。</a:t>
            </a:r>
            <a:endParaRPr kumimoji="0" sz="14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3556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837665281"/>
                </a:ext>
              </a:extLst>
            </a:pPr>
            <a:r>
              <a:rPr kumimoji="0" sz="14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（2）李某这天在QQ聊天的时候，一个同学突然在QQ上以资金周转困难为由，开口向他借5000元钱，王某碍于情面，在没核实的情况下就把钱通过转账的方式向对方汇了过去。</a:t>
            </a:r>
            <a:endParaRPr kumimoji="0" sz="14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3556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837665281"/>
                </a:ext>
              </a:extLst>
            </a:pPr>
            <a:r>
              <a:rPr kumimoji="0" sz="14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（3）如果想兼职赚点零花钱，你觉得网络刷单是正确途径吗？</a:t>
            </a:r>
            <a:endParaRPr kumimoji="0" sz="14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3556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837665281"/>
                </a:ext>
              </a:extLst>
            </a:pPr>
            <a:r>
              <a:rPr kumimoji="0" sz="14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2.王某在淘宝网上购物以后，很久都未收到东西，和网店客服联系，对方称因为淘宝升级未收到订单，需要重新打款才能发货，王某该怎么办？</a:t>
            </a:r>
            <a:endParaRPr kumimoji="0" sz="14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marL="0" marR="0" lvl="0" indent="355600" algn="l" defTabSz="914400" rtl="0" eaLnBrk="1" fontAlgn="base" latinLnBrk="0" hangingPunct="1">
              <a:lnSpc>
                <a:spcPct val="150000"/>
              </a:lnSpc>
              <a:spcBef>
                <a:spcPct val="0"/>
              </a:spcBef>
              <a:spcAft>
                <a:spcPct val="0"/>
              </a:spcAft>
              <a:buClrTx/>
              <a:buSzTx/>
              <a:buFont typeface="Arial" panose="020B0604020202020204" pitchFamily="34" charset="0"/>
              <a:buNone/>
              <a:defRPr/>
              <a:extLst>
                <a:ext uri="{35155182-B16C-46BC-9424-99874614C6A1}">
                  <wpsdc:indentchars xmlns:wpsdc="http://www.wps.cn/officeDocument/2017/drawingmlCustomData" val="200" checksum="3837665281"/>
                </a:ext>
              </a:extLst>
            </a:pPr>
            <a:r>
              <a:rPr kumimoji="0" sz="14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rPr>
              <a:t>3.如果你在网上预定了一张火车票，随后接到一通自称是票务公司工作人员的电话，告知你交易时问题，需要申请退款，并随后发送了一条含有退款链接的短信，你会怎么做？</a:t>
            </a:r>
            <a:endParaRPr kumimoji="0" sz="1400" b="0" i="0" u="none" strike="noStrike" kern="1200" cap="none" spc="0" normalizeH="0" baseline="0" noProof="0">
              <a:ln>
                <a:noFill/>
              </a:ln>
              <a:solidFill>
                <a:prstClr val="black">
                  <a:lumMod val="65000"/>
                  <a:lumOff val="35000"/>
                </a:prstClr>
              </a:solidFill>
              <a:effectLst/>
              <a:uLnTx/>
              <a:uFillTx/>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bldLvl="0" animBg="1"/>
      <p:bldP spid="25" grpId="0" bldLvl="0" animBg="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222615" y="1832544"/>
            <a:ext cx="4294505" cy="1479312"/>
            <a:chOff x="3046614" y="2528454"/>
            <a:chExt cx="5726006"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3046614" y="2920461"/>
              <a:ext cx="5726006" cy="737447"/>
            </a:xfrm>
            <a:prstGeom prst="rect">
              <a:avLst/>
            </a:prstGeom>
            <a:noFill/>
          </p:spPr>
          <p:txBody>
            <a:bodyPr wrap="square" rtlCol="0">
              <a:spAutoFit/>
            </a:bodyPr>
            <a:lstStyle/>
            <a:p>
              <a:pPr algn="ctr"/>
              <a:r>
                <a:rPr lang="zh-CN" altLang="en-US" sz="3000" dirty="0">
                  <a:latin typeface="汉仪汉黑W" panose="00020600040101010101" charset="-122"/>
                  <a:ea typeface="汉仪汉黑W" panose="00020600040101010101" charset="-122"/>
                  <a:cs typeface="汉仪汉黑W" panose="00020600040101010101" charset="-122"/>
                </a:rPr>
                <a:t>第二节 防盗篇</a:t>
              </a:r>
              <a:endParaRPr lang="zh-CN" altLang="en-US" sz="3000" dirty="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0" name="文本框 79"/>
          <p:cNvSpPr txBox="1"/>
          <p:nvPr/>
        </p:nvSpPr>
        <p:spPr>
          <a:xfrm>
            <a:off x="932180" y="444141"/>
            <a:ext cx="3639820" cy="4313389"/>
          </a:xfrm>
          <a:prstGeom prst="rect">
            <a:avLst/>
          </a:prstGeom>
          <a:noFill/>
        </p:spPr>
        <p:txBody>
          <a:bodyPr wrap="square">
            <a:noAutofit/>
          </a:bodyPr>
          <a:lstStyle/>
          <a:p>
            <a:pPr indent="0" fontAlgn="auto">
              <a:lnSpc>
                <a:spcPct val="150000"/>
              </a:lnSpc>
            </a:pPr>
            <a:r>
              <a:rPr lang="zh-CN" altLang="en-US" sz="1600" b="1" dirty="0">
                <a:solidFill>
                  <a:srgbClr val="FF0000"/>
                </a:solidFill>
                <a:latin typeface="宋体" panose="02010600030101010101" pitchFamily="2" charset="-122"/>
                <a:ea typeface="宋体" panose="02010600030101010101" pitchFamily="2" charset="-122"/>
                <a:cs typeface="汉仪中宋简" panose="02010600000101010101" charset="-128"/>
              </a:rPr>
              <a:t>一、盗窃的定义及表现形式</a:t>
            </a:r>
            <a:endParaRPr lang="zh-CN" altLang="en-US" sz="1600" b="1" dirty="0">
              <a:solidFill>
                <a:srgbClr val="FF0000"/>
              </a:solidFill>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  盗窃是指以非法占有为目的，窃取他人财物的行为。其主要特点是非法占有他人财物，并带有明确的犯罪意图。</a:t>
            </a:r>
            <a:endParaRPr lang="en-US" altLang="zh-CN"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  表现形式：</a:t>
            </a:r>
            <a:endParaRPr lang="en-US" altLang="zh-CN"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dirty="0">
                <a:latin typeface="宋体" panose="02010600030101010101" pitchFamily="2" charset="-122"/>
                <a:ea typeface="宋体" panose="02010600030101010101" pitchFamily="2" charset="-122"/>
                <a:cs typeface="汉仪中宋简" panose="02010600000101010101" charset="-128"/>
              </a:rPr>
              <a:t>  1.</a:t>
            </a:r>
            <a:r>
              <a:rPr lang="zh-CN" altLang="en-US" sz="1350" dirty="0">
                <a:latin typeface="宋体" panose="02010600030101010101" pitchFamily="2" charset="-122"/>
                <a:ea typeface="宋体" panose="02010600030101010101" pitchFamily="2" charset="-122"/>
                <a:cs typeface="汉仪中宋简" panose="02010600000101010101" charset="-128"/>
              </a:rPr>
              <a:t>内盗</a:t>
            </a:r>
            <a:endParaRPr lang="en-US" altLang="zh-CN"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dirty="0">
                <a:latin typeface="宋体" panose="02010600030101010101" pitchFamily="2" charset="-122"/>
                <a:ea typeface="宋体" panose="02010600030101010101" pitchFamily="2" charset="-122"/>
                <a:cs typeface="汉仪中宋简" panose="02010600000101010101" charset="-128"/>
              </a:rPr>
              <a:t>  2.</a:t>
            </a:r>
            <a:r>
              <a:rPr lang="zh-CN" altLang="en-US" sz="1350" dirty="0">
                <a:latin typeface="宋体" panose="02010600030101010101" pitchFamily="2" charset="-122"/>
                <a:ea typeface="宋体" panose="02010600030101010101" pitchFamily="2" charset="-122"/>
                <a:cs typeface="汉仪中宋简" panose="02010600000101010101" charset="-128"/>
              </a:rPr>
              <a:t>外盗</a:t>
            </a:r>
            <a:endParaRPr lang="en-US" altLang="zh-CN"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dirty="0">
                <a:latin typeface="宋体" panose="02010600030101010101" pitchFamily="2" charset="-122"/>
                <a:ea typeface="宋体" panose="02010600030101010101" pitchFamily="2" charset="-122"/>
                <a:cs typeface="汉仪中宋简" panose="02010600000101010101" charset="-128"/>
              </a:rPr>
              <a:t>  3.</a:t>
            </a:r>
            <a:r>
              <a:rPr lang="zh-CN" altLang="en-US" sz="1350" dirty="0">
                <a:latin typeface="宋体" panose="02010600030101010101" pitchFamily="2" charset="-122"/>
                <a:ea typeface="宋体" panose="02010600030101010101" pitchFamily="2" charset="-122"/>
                <a:cs typeface="汉仪中宋简" panose="02010600000101010101" charset="-128"/>
              </a:rPr>
              <a:t>内外勾结盗窃</a:t>
            </a:r>
            <a:endParaRPr lang="en-US" altLang="zh-CN" sz="1350" dirty="0">
              <a:latin typeface="宋体" panose="02010600030101010101" pitchFamily="2" charset="-122"/>
              <a:ea typeface="宋体" panose="02010600030101010101" pitchFamily="2" charset="-122"/>
              <a:cs typeface="汉仪中宋简" panose="02010600000101010101" charset="-128"/>
            </a:endParaRPr>
          </a:p>
          <a:p>
            <a:pPr>
              <a:lnSpc>
                <a:spcPct val="150000"/>
              </a:lnSpc>
            </a:pPr>
            <a:r>
              <a:rPr lang="zh-CN" altLang="en-US" sz="1600" b="1" dirty="0">
                <a:solidFill>
                  <a:srgbClr val="FF0000"/>
                </a:solidFill>
                <a:latin typeface="宋体" panose="02010600030101010101" pitchFamily="2" charset="-122"/>
                <a:ea typeface="宋体" panose="02010600030101010101" pitchFamily="2" charset="-122"/>
              </a:rPr>
              <a:t>二、盗窃的易发场所</a:t>
            </a:r>
            <a:endParaRPr lang="en-US" altLang="zh-CN" sz="1600" b="1"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1350" dirty="0">
                <a:latin typeface="宋体" panose="02010600030101010101" pitchFamily="2" charset="-122"/>
                <a:ea typeface="宋体" panose="02010600030101010101" pitchFamily="2" charset="-122"/>
              </a:rPr>
              <a:t>  1.</a:t>
            </a:r>
            <a:r>
              <a:rPr lang="zh-CN" altLang="en-US" sz="1350" dirty="0">
                <a:latin typeface="宋体" panose="02010600030101010101" pitchFamily="2" charset="-122"/>
                <a:ea typeface="宋体" panose="02010600030101010101" pitchFamily="2" charset="-122"/>
              </a:rPr>
              <a:t>学生宿舍</a:t>
            </a:r>
            <a:endParaRPr lang="en-US" altLang="zh-CN" sz="1350" dirty="0">
              <a:latin typeface="宋体" panose="02010600030101010101" pitchFamily="2" charset="-122"/>
              <a:ea typeface="宋体" panose="02010600030101010101" pitchFamily="2" charset="-122"/>
            </a:endParaRPr>
          </a:p>
          <a:p>
            <a:pPr>
              <a:lnSpc>
                <a:spcPct val="150000"/>
              </a:lnSpc>
            </a:pPr>
            <a:r>
              <a:rPr lang="en-US" altLang="zh-CN" sz="1350" dirty="0">
                <a:latin typeface="宋体" panose="02010600030101010101" pitchFamily="2" charset="-122"/>
                <a:ea typeface="宋体" panose="02010600030101010101" pitchFamily="2" charset="-122"/>
              </a:rPr>
              <a:t>  2.</a:t>
            </a:r>
            <a:r>
              <a:rPr lang="zh-CN" altLang="en-US" sz="1350" dirty="0">
                <a:latin typeface="宋体" panose="02010600030101010101" pitchFamily="2" charset="-122"/>
                <a:ea typeface="宋体" panose="02010600030101010101" pitchFamily="2" charset="-122"/>
              </a:rPr>
              <a:t>食堂</a:t>
            </a:r>
            <a:endParaRPr lang="en-US" altLang="zh-CN" sz="1350" dirty="0">
              <a:latin typeface="宋体" panose="02010600030101010101" pitchFamily="2" charset="-122"/>
              <a:ea typeface="宋体" panose="02010600030101010101" pitchFamily="2" charset="-122"/>
            </a:endParaRPr>
          </a:p>
          <a:p>
            <a:pPr>
              <a:lnSpc>
                <a:spcPct val="150000"/>
              </a:lnSpc>
            </a:pPr>
            <a:r>
              <a:rPr lang="en-US" altLang="zh-CN" sz="1350" dirty="0">
                <a:latin typeface="宋体" panose="02010600030101010101" pitchFamily="2" charset="-122"/>
                <a:ea typeface="宋体" panose="02010600030101010101" pitchFamily="2" charset="-122"/>
              </a:rPr>
              <a:t>  3.</a:t>
            </a:r>
            <a:r>
              <a:rPr lang="zh-CN" altLang="en-US" sz="1350" dirty="0">
                <a:latin typeface="宋体" panose="02010600030101010101" pitchFamily="2" charset="-122"/>
                <a:ea typeface="宋体" panose="02010600030101010101" pitchFamily="2" charset="-122"/>
              </a:rPr>
              <a:t>教室</a:t>
            </a:r>
            <a:endParaRPr lang="en-US" altLang="zh-CN" sz="1350" dirty="0">
              <a:latin typeface="宋体" panose="02010600030101010101" pitchFamily="2" charset="-122"/>
              <a:ea typeface="宋体" panose="02010600030101010101" pitchFamily="2" charset="-122"/>
            </a:endParaRPr>
          </a:p>
          <a:p>
            <a:pPr>
              <a:lnSpc>
                <a:spcPct val="150000"/>
              </a:lnSpc>
            </a:pPr>
            <a:r>
              <a:rPr lang="en-US" altLang="zh-CN" sz="1350" dirty="0">
                <a:latin typeface="宋体" panose="02010600030101010101" pitchFamily="2" charset="-122"/>
                <a:ea typeface="宋体" panose="02010600030101010101" pitchFamily="2" charset="-122"/>
              </a:rPr>
              <a:t>  4.</a:t>
            </a:r>
            <a:r>
              <a:rPr lang="zh-CN" altLang="en-US" sz="1350" dirty="0">
                <a:latin typeface="宋体" panose="02010600030101010101" pitchFamily="2" charset="-122"/>
                <a:ea typeface="宋体" panose="02010600030101010101" pitchFamily="2" charset="-122"/>
              </a:rPr>
              <a:t>运动场所</a:t>
            </a:r>
            <a:endParaRPr lang="zh-CN" altLang="en-US" sz="135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1727" y="280824"/>
            <a:ext cx="2625468" cy="1637731"/>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0983" y="1918555"/>
            <a:ext cx="2891762" cy="151699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9207" y="3433584"/>
            <a:ext cx="2947988" cy="1476375"/>
          </a:xfrm>
          <a:prstGeom prst="rect">
            <a:avLst/>
          </a:prstGeom>
        </p:spPr>
      </p:pic>
    </p:spTree>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195060" y="408906"/>
            <a:ext cx="3472069" cy="461665"/>
          </a:xfrm>
          <a:prstGeom prst="rect">
            <a:avLst/>
          </a:prstGeom>
          <a:noFill/>
        </p:spPr>
        <p:txBody>
          <a:bodyPr wrap="square" rtlCol="0">
            <a:spAutoFit/>
          </a:bodyPr>
          <a:lstStyle/>
          <a:p>
            <a:r>
              <a:rPr lang="zh-CN" altLang="en-US" sz="2400" dirty="0"/>
              <a:t>三、如何预防校园盗窃</a:t>
            </a:r>
            <a:endParaRPr lang="zh-CN" altLang="en-US" sz="2400" dirty="0"/>
          </a:p>
        </p:txBody>
      </p:sp>
      <p:cxnSp>
        <p:nvCxnSpPr>
          <p:cNvPr id="6" name="直接连接符 5"/>
          <p:cNvCxnSpPr/>
          <p:nvPr/>
        </p:nvCxnSpPr>
        <p:spPr>
          <a:xfrm>
            <a:off x="4503761" y="1105469"/>
            <a:ext cx="68239" cy="3487003"/>
          </a:xfrm>
          <a:prstGeom prst="line">
            <a:avLst/>
          </a:prstGeom>
        </p:spPr>
        <p:style>
          <a:lnRef idx="1">
            <a:schemeClr val="accent1"/>
          </a:lnRef>
          <a:fillRef idx="0">
            <a:schemeClr val="accent1"/>
          </a:fillRef>
          <a:effectRef idx="0">
            <a:schemeClr val="accent1"/>
          </a:effectRef>
          <a:fontRef idx="minor">
            <a:schemeClr val="tx1"/>
          </a:fontRef>
        </p:style>
      </p:cxnSp>
      <p:sp>
        <p:nvSpPr>
          <p:cNvPr id="7" name="流程图: 接点 6"/>
          <p:cNvSpPr/>
          <p:nvPr/>
        </p:nvSpPr>
        <p:spPr>
          <a:xfrm>
            <a:off x="4408227" y="1276066"/>
            <a:ext cx="191068" cy="177421"/>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接点 7"/>
          <p:cNvSpPr/>
          <p:nvPr/>
        </p:nvSpPr>
        <p:spPr>
          <a:xfrm>
            <a:off x="4442346" y="2571750"/>
            <a:ext cx="191068" cy="177421"/>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接点 8"/>
          <p:cNvSpPr/>
          <p:nvPr/>
        </p:nvSpPr>
        <p:spPr>
          <a:xfrm>
            <a:off x="4455993" y="3867434"/>
            <a:ext cx="191068" cy="177421"/>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715301" y="1167162"/>
            <a:ext cx="3739586" cy="1015663"/>
          </a:xfrm>
          <a:prstGeom prst="rect">
            <a:avLst/>
          </a:prstGeom>
          <a:noFill/>
        </p:spPr>
        <p:txBody>
          <a:bodyPr wrap="square" rtlCol="0">
            <a:spAutoFit/>
          </a:bodyPr>
          <a:lstStyle/>
          <a:p>
            <a:r>
              <a:rPr lang="zh-CN" altLang="en-US" dirty="0"/>
              <a:t>居安思危，提高自我防范意识</a:t>
            </a:r>
            <a:endParaRPr lang="en-US" altLang="zh-CN" dirty="0"/>
          </a:p>
          <a:p>
            <a:endParaRPr lang="en-US" altLang="zh-CN" sz="1400" dirty="0"/>
          </a:p>
          <a:p>
            <a:r>
              <a:rPr lang="zh-CN" altLang="en-US" sz="1400" dirty="0"/>
              <a:t>锁好门窗、保管好贵重物品、大额现金不要随意放在身边</a:t>
            </a:r>
            <a:endParaRPr lang="zh-CN" altLang="en-US" sz="1400" dirty="0"/>
          </a:p>
        </p:txBody>
      </p:sp>
      <p:sp>
        <p:nvSpPr>
          <p:cNvPr id="13" name="文本框 12"/>
          <p:cNvSpPr txBox="1"/>
          <p:nvPr/>
        </p:nvSpPr>
        <p:spPr>
          <a:xfrm>
            <a:off x="1020418" y="2475794"/>
            <a:ext cx="3278628" cy="1015663"/>
          </a:xfrm>
          <a:prstGeom prst="rect">
            <a:avLst/>
          </a:prstGeom>
          <a:noFill/>
        </p:spPr>
        <p:txBody>
          <a:bodyPr wrap="square" rtlCol="0">
            <a:spAutoFit/>
          </a:bodyPr>
          <a:lstStyle/>
          <a:p>
            <a:r>
              <a:rPr lang="zh-CN" altLang="en-US" dirty="0"/>
              <a:t>遵守纪律，落实学校安全规定</a:t>
            </a:r>
            <a:endParaRPr lang="en-US" altLang="zh-CN" dirty="0"/>
          </a:p>
          <a:p>
            <a:endParaRPr lang="en-US" altLang="zh-CN" sz="1400" dirty="0"/>
          </a:p>
          <a:p>
            <a:r>
              <a:rPr lang="zh-CN" altLang="en-US" sz="1400" dirty="0"/>
              <a:t>不随意留宿他人、爱护公共财物，有损坏及时报修</a:t>
            </a:r>
            <a:endParaRPr lang="zh-CN" altLang="en-US" sz="1400" dirty="0"/>
          </a:p>
        </p:txBody>
      </p:sp>
      <p:sp>
        <p:nvSpPr>
          <p:cNvPr id="14" name="文本框 13"/>
          <p:cNvSpPr txBox="1"/>
          <p:nvPr/>
        </p:nvSpPr>
        <p:spPr>
          <a:xfrm>
            <a:off x="4776716" y="3771478"/>
            <a:ext cx="3432412" cy="1015663"/>
          </a:xfrm>
          <a:prstGeom prst="rect">
            <a:avLst/>
          </a:prstGeom>
          <a:noFill/>
        </p:spPr>
        <p:txBody>
          <a:bodyPr wrap="square" rtlCol="0">
            <a:spAutoFit/>
          </a:bodyPr>
          <a:lstStyle/>
          <a:p>
            <a:r>
              <a:rPr lang="zh-CN" altLang="en-US" dirty="0"/>
              <a:t>提高修养，养成良好生活习惯</a:t>
            </a:r>
            <a:endParaRPr lang="en-US" altLang="zh-CN" dirty="0"/>
          </a:p>
          <a:p>
            <a:endParaRPr lang="en-US" altLang="zh-CN" sz="1400" dirty="0"/>
          </a:p>
          <a:p>
            <a:r>
              <a:rPr lang="zh-CN" altLang="en-US" sz="1400" dirty="0"/>
              <a:t>谨慎交友，克服哥们儿义气，少交酒肉朋友，防止引狼入室</a:t>
            </a:r>
            <a:endParaRPr lang="zh-CN" altLang="en-US" sz="1400" dirty="0"/>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60324" y="2278696"/>
            <a:ext cx="1592239" cy="113285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1686" y="3449839"/>
            <a:ext cx="978563" cy="1381941"/>
          </a:xfrm>
          <a:prstGeom prst="rect">
            <a:avLst/>
          </a:prstGeom>
        </p:spPr>
      </p:pic>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15734" y="988814"/>
            <a:ext cx="1416930" cy="1212262"/>
          </a:xfrm>
          <a:prstGeom prst="rect">
            <a:avLst/>
          </a:prstGeom>
        </p:spPr>
      </p:pic>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2356791" y="2226442"/>
            <a:ext cx="4372621" cy="7155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50" b="1" i="0" u="none" strike="noStrike" kern="1200" cap="none" spc="0" normalizeH="0" baseline="0" noProof="0" dirty="0">
                <a:ln>
                  <a:noFill/>
                </a:ln>
                <a:gradFill>
                  <a:gsLst>
                    <a:gs pos="0">
                      <a:srgbClr val="2A324B"/>
                    </a:gs>
                    <a:gs pos="100000">
                      <a:srgbClr val="465F94"/>
                    </a:gs>
                  </a:gsLst>
                  <a:lin ang="0" scaled="1"/>
                </a:gradFill>
                <a:effectLst/>
                <a:uLnTx/>
                <a:uFillTx/>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第二章　财产安全</a:t>
            </a:r>
            <a:endParaRPr kumimoji="0" lang="zh-CN" altLang="en-US" sz="4050" b="1" i="0" u="none" strike="noStrike" kern="1200" cap="none" spc="0" normalizeH="0" baseline="0" noProof="0" dirty="0">
              <a:ln>
                <a:noFill/>
              </a:ln>
              <a:gradFill>
                <a:gsLst>
                  <a:gs pos="0">
                    <a:srgbClr val="2A324B"/>
                  </a:gs>
                  <a:gs pos="100000">
                    <a:srgbClr val="465F94"/>
                  </a:gs>
                </a:gsLst>
                <a:lin ang="0" scaled="1"/>
              </a:gradFill>
              <a:effectLst/>
              <a:uLnTx/>
              <a:uFillTx/>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434"/>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024"/>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思源宋体 CN Light" panose="02020300000000000000" pitchFamily="18" charset="-122"/>
                <a:ea typeface="思源宋体 CN" panose="02020400000000000000" pitchFamily="18" charset="-122"/>
                <a:cs typeface="+mn-cs"/>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思源宋体 CN Light" panose="02020300000000000000" pitchFamily="18" charset="-122"/>
                <a:ea typeface="思源宋体 CN" panose="02020400000000000000" pitchFamily="18" charset="-122"/>
                <a:cs typeface="+mn-cs"/>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4" name="文本框 83"/>
          <p:cNvSpPr txBox="1"/>
          <p:nvPr>
            <p:custDataLst>
              <p:tags r:id="rId2"/>
            </p:custDataLst>
          </p:nvPr>
        </p:nvSpPr>
        <p:spPr>
          <a:xfrm>
            <a:off x="3763805" y="3613282"/>
            <a:ext cx="506254" cy="238602"/>
          </a:xfrm>
          <a:prstGeom prst="rect">
            <a:avLst/>
          </a:prstGeom>
          <a:noFill/>
        </p:spPr>
        <p:txBody>
          <a:bodyPr wrap="square" bIns="0" rtlCol="0">
            <a:normAutofit/>
          </a:bodyPr>
          <a:lstStyle/>
          <a:p>
            <a:r>
              <a:rPr lang="en-US" altLang="zh-CN" sz="1200" spc="300" dirty="0">
                <a:solidFill>
                  <a:srgbClr val="FFFFFF"/>
                </a:solidFill>
                <a:uFillTx/>
                <a:latin typeface="思源黑体 CN Regular" panose="020B0500000000000000" charset="-122"/>
                <a:ea typeface="思源黑体 CN Regular" panose="020B0500000000000000" charset="-122"/>
              </a:rPr>
              <a:t>04</a:t>
            </a:r>
            <a:endParaRPr lang="en-US" altLang="zh-CN" sz="1200" spc="300" dirty="0">
              <a:solidFill>
                <a:srgbClr val="FFFFFF"/>
              </a:solidFill>
              <a:uFillTx/>
              <a:latin typeface="思源黑体 CN Regular" panose="020B0500000000000000" charset="-122"/>
              <a:ea typeface="思源黑体 CN Regular" panose="020B0500000000000000" charset="-122"/>
            </a:endParaRPr>
          </a:p>
        </p:txBody>
      </p:sp>
      <p:sp>
        <p:nvSpPr>
          <p:cNvPr id="76" name="文本框 75"/>
          <p:cNvSpPr txBox="1"/>
          <p:nvPr>
            <p:custDataLst>
              <p:tags r:id="rId3"/>
            </p:custDataLst>
          </p:nvPr>
        </p:nvSpPr>
        <p:spPr>
          <a:xfrm>
            <a:off x="6487954" y="1878843"/>
            <a:ext cx="1958816" cy="338554"/>
          </a:xfrm>
          <a:prstGeom prst="rect">
            <a:avLst/>
          </a:prstGeom>
          <a:noFill/>
        </p:spPr>
        <p:txBody>
          <a:bodyPr wrap="square" bIns="0" rtlCol="0"/>
          <a:lstStyle/>
          <a:p>
            <a:pPr algn="l"/>
            <a:endParaRPr lang="zh-CN" altLang="en-US" sz="1350" spc="300" dirty="0">
              <a:solidFill>
                <a:srgbClr val="F7B802"/>
              </a:solidFill>
              <a:uFillTx/>
              <a:latin typeface="思源黑体 CN Bold" panose="020B0800000000000000" charset="-122"/>
              <a:ea typeface="思源黑体 CN Bold" panose="020B0800000000000000"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40882" y="934938"/>
            <a:ext cx="2637959" cy="2784143"/>
          </a:xfrm>
          <a:prstGeom prst="rect">
            <a:avLst/>
          </a:prstGeom>
        </p:spPr>
      </p:pic>
      <p:sp>
        <p:nvSpPr>
          <p:cNvPr id="3" name="文本框 2"/>
          <p:cNvSpPr txBox="1"/>
          <p:nvPr/>
        </p:nvSpPr>
        <p:spPr>
          <a:xfrm>
            <a:off x="2677795" y="408940"/>
            <a:ext cx="3989705" cy="460375"/>
          </a:xfrm>
          <a:prstGeom prst="rect">
            <a:avLst/>
          </a:prstGeom>
          <a:noFill/>
        </p:spPr>
        <p:txBody>
          <a:bodyPr wrap="square" rtlCol="0">
            <a:spAutoFit/>
          </a:bodyPr>
          <a:p>
            <a:r>
              <a:rPr lang="zh-CN" altLang="en-US" sz="2400" dirty="0"/>
              <a:t>三、</a:t>
            </a:r>
            <a:r>
              <a:rPr lang="zh-CN" altLang="en-US" sz="2400" dirty="0">
                <a:sym typeface="+mn-ea"/>
              </a:rPr>
              <a:t>发生盗窃的应对策略</a:t>
            </a:r>
            <a:endParaRPr lang="zh-CN" altLang="en-US" sz="2400" dirty="0"/>
          </a:p>
        </p:txBody>
      </p:sp>
      <p:sp>
        <p:nvSpPr>
          <p:cNvPr id="8" name="文本框 7"/>
          <p:cNvSpPr txBox="1"/>
          <p:nvPr/>
        </p:nvSpPr>
        <p:spPr>
          <a:xfrm>
            <a:off x="1124585" y="1184910"/>
            <a:ext cx="2638425" cy="368300"/>
          </a:xfrm>
          <a:prstGeom prst="rect">
            <a:avLst/>
          </a:prstGeom>
          <a:noFill/>
          <a:ln w="19050">
            <a:solidFill>
              <a:srgbClr val="0000FF"/>
            </a:solidFill>
            <a:prstDash val="dash"/>
          </a:ln>
        </p:spPr>
        <p:txBody>
          <a:bodyPr wrap="square" rtlCol="0">
            <a:spAutoFit/>
          </a:bodyPr>
          <a:p>
            <a:r>
              <a:rPr lang="en-US" altLang="zh-CN" dirty="0">
                <a:solidFill>
                  <a:srgbClr val="FF0000"/>
                </a:solidFill>
                <a:latin typeface="Arial" panose="020B0604020202020204" pitchFamily="34" charset="0"/>
                <a:ea typeface="微软雅黑" panose="020B0503020204020204" charset="-122"/>
                <a:sym typeface="+mn-ea"/>
              </a:rPr>
              <a:t>1.</a:t>
            </a:r>
            <a:r>
              <a:rPr lang="zh-CN" altLang="en-US" dirty="0">
                <a:solidFill>
                  <a:srgbClr val="FF0000"/>
                </a:solidFill>
                <a:latin typeface="Arial" panose="020B0604020202020204" pitchFamily="34" charset="0"/>
                <a:ea typeface="微软雅黑" panose="020B0503020204020204" charset="-122"/>
                <a:sym typeface="+mn-ea"/>
              </a:rPr>
              <a:t>保护现场，及时报告</a:t>
            </a:r>
            <a:r>
              <a:rPr lang="en-US" altLang="zh-CN" dirty="0">
                <a:solidFill>
                  <a:srgbClr val="FF0000"/>
                </a:solidFill>
                <a:latin typeface="Arial" panose="020B0604020202020204" pitchFamily="34" charset="0"/>
                <a:ea typeface="微软雅黑" panose="020B0503020204020204" charset="-122"/>
                <a:sym typeface="+mn-ea"/>
              </a:rPr>
              <a:t> </a:t>
            </a:r>
            <a:endParaRPr lang="zh-CN" altLang="en-US"/>
          </a:p>
        </p:txBody>
      </p:sp>
      <p:sp>
        <p:nvSpPr>
          <p:cNvPr id="9" name="文本框 8"/>
          <p:cNvSpPr txBox="1"/>
          <p:nvPr/>
        </p:nvSpPr>
        <p:spPr>
          <a:xfrm>
            <a:off x="1124585" y="1786255"/>
            <a:ext cx="2639060" cy="368300"/>
          </a:xfrm>
          <a:prstGeom prst="rect">
            <a:avLst/>
          </a:prstGeom>
          <a:noFill/>
          <a:ln w="19050">
            <a:solidFill>
              <a:srgbClr val="0000FF"/>
            </a:solidFill>
            <a:prstDash val="dash"/>
          </a:ln>
        </p:spPr>
        <p:txBody>
          <a:bodyPr wrap="square" rtlCol="0">
            <a:spAutoFit/>
          </a:bodyPr>
          <a:p>
            <a:r>
              <a:rPr lang="en-US" altLang="zh-CN" dirty="0">
                <a:solidFill>
                  <a:srgbClr val="FF0000"/>
                </a:solidFill>
                <a:latin typeface="Arial" panose="020B0604020202020204" pitchFamily="34" charset="0"/>
                <a:ea typeface="微软雅黑" panose="020B0503020204020204" charset="-122"/>
                <a:sym typeface="+mn-ea"/>
              </a:rPr>
              <a:t>2.</a:t>
            </a:r>
            <a:r>
              <a:rPr lang="zh-CN" altLang="en-US" dirty="0">
                <a:solidFill>
                  <a:srgbClr val="FF0000"/>
                </a:solidFill>
                <a:latin typeface="Arial" panose="020B0604020202020204" pitchFamily="34" charset="0"/>
                <a:ea typeface="微软雅黑" panose="020B0503020204020204" charset="-122"/>
                <a:sym typeface="+mn-ea"/>
              </a:rPr>
              <a:t>及时报失，配合调查</a:t>
            </a:r>
            <a:endParaRPr lang="zh-CN" altLang="en-US"/>
          </a:p>
        </p:txBody>
      </p:sp>
      <p:sp>
        <p:nvSpPr>
          <p:cNvPr id="10" name="文本框 9"/>
          <p:cNvSpPr txBox="1"/>
          <p:nvPr/>
        </p:nvSpPr>
        <p:spPr>
          <a:xfrm>
            <a:off x="1124585" y="2387600"/>
            <a:ext cx="2639060" cy="368300"/>
          </a:xfrm>
          <a:prstGeom prst="rect">
            <a:avLst/>
          </a:prstGeom>
          <a:noFill/>
          <a:ln w="19050">
            <a:solidFill>
              <a:srgbClr val="0000FF"/>
            </a:solidFill>
            <a:prstDash val="dash"/>
          </a:ln>
        </p:spPr>
        <p:txBody>
          <a:bodyPr wrap="square" rtlCol="0">
            <a:spAutoFit/>
          </a:bodyPr>
          <a:p>
            <a:r>
              <a:rPr lang="en-US" altLang="zh-CN" dirty="0">
                <a:solidFill>
                  <a:srgbClr val="FF0000"/>
                </a:solidFill>
                <a:latin typeface="Arial" panose="020B0604020202020204" pitchFamily="34" charset="0"/>
                <a:ea typeface="微软雅黑" panose="020B0503020204020204" charset="-122"/>
                <a:sym typeface="+mn-ea"/>
              </a:rPr>
              <a:t>3.</a:t>
            </a:r>
            <a:r>
              <a:rPr lang="zh-CN" altLang="en-US" dirty="0">
                <a:solidFill>
                  <a:srgbClr val="FF0000"/>
                </a:solidFill>
                <a:latin typeface="Arial" panose="020B0604020202020204" pitchFamily="34" charset="0"/>
                <a:ea typeface="微软雅黑" panose="020B0503020204020204" charset="-122"/>
                <a:sym typeface="+mn-ea"/>
              </a:rPr>
              <a:t>加强安全防范</a:t>
            </a:r>
            <a:endParaRPr lang="zh-CN" altLang="en-US"/>
          </a:p>
        </p:txBody>
      </p:sp>
      <p:sp>
        <p:nvSpPr>
          <p:cNvPr id="11" name="文本框 10"/>
          <p:cNvSpPr txBox="1"/>
          <p:nvPr/>
        </p:nvSpPr>
        <p:spPr>
          <a:xfrm>
            <a:off x="1124585" y="3006725"/>
            <a:ext cx="2637790" cy="389890"/>
          </a:xfrm>
          <a:prstGeom prst="rect">
            <a:avLst/>
          </a:prstGeom>
          <a:noFill/>
          <a:ln w="19050">
            <a:solidFill>
              <a:srgbClr val="0000FF"/>
            </a:solidFill>
            <a:prstDash val="dash"/>
          </a:ln>
        </p:spPr>
        <p:txBody>
          <a:bodyPr wrap="square" rtlCol="0">
            <a:noAutofit/>
          </a:bodyPr>
          <a:p>
            <a:r>
              <a:rPr lang="en-US" altLang="zh-CN" dirty="0">
                <a:solidFill>
                  <a:srgbClr val="FF0000"/>
                </a:solidFill>
                <a:latin typeface="Arial" panose="020B0604020202020204" pitchFamily="34" charset="0"/>
                <a:ea typeface="微软雅黑" panose="020B0503020204020204" charset="-122"/>
                <a:sym typeface="+mn-ea"/>
              </a:rPr>
              <a:t>4.</a:t>
            </a:r>
            <a:r>
              <a:rPr lang="zh-CN" altLang="en-US" dirty="0">
                <a:solidFill>
                  <a:srgbClr val="FF0000"/>
                </a:solidFill>
                <a:latin typeface="Arial" panose="020B0604020202020204" pitchFamily="34" charset="0"/>
                <a:ea typeface="微软雅黑" panose="020B0503020204020204" charset="-122"/>
                <a:sym typeface="+mn-ea"/>
              </a:rPr>
              <a:t>寻求帮助和支持</a:t>
            </a:r>
            <a:endParaRPr lang="en-US" altLang="zh-CN" dirty="0">
              <a:solidFill>
                <a:srgbClr val="FF0000"/>
              </a:solidFill>
              <a:latin typeface="Arial" panose="020B0604020202020204" pitchFamily="34" charset="0"/>
              <a:ea typeface="微软雅黑" panose="020B0503020204020204" charset="-122"/>
            </a:endParaRPr>
          </a:p>
          <a:p>
            <a:endParaRPr lang="zh-CN" altLang="en-US"/>
          </a:p>
        </p:txBody>
      </p:sp>
    </p:spTree>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3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0" name="组合 9"/>
          <p:cNvGrpSpPr/>
          <p:nvPr/>
        </p:nvGrpSpPr>
        <p:grpSpPr>
          <a:xfrm>
            <a:off x="2222615" y="1832544"/>
            <a:ext cx="4294505" cy="1479312"/>
            <a:chOff x="3046614" y="2528454"/>
            <a:chExt cx="5726006"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2" name="文本框 1"/>
            <p:cNvSpPr txBox="1"/>
            <p:nvPr/>
          </p:nvSpPr>
          <p:spPr>
            <a:xfrm>
              <a:off x="3046614" y="2920461"/>
              <a:ext cx="5726006" cy="7374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0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第三节 防抢篇</a:t>
              </a:r>
              <a:endParaRPr kumimoji="0" lang="zh-CN" altLang="en-US" sz="30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95791" y="569548"/>
            <a:ext cx="2929891" cy="381154"/>
            <a:chOff x="4127722" y="758797"/>
            <a:chExt cx="3906520" cy="508206"/>
          </a:xfrm>
        </p:grpSpPr>
        <p:sp>
          <p:nvSpPr>
            <p:cNvPr id="6" name="文本框 5"/>
            <p:cNvSpPr txBox="1"/>
            <p:nvPr/>
          </p:nvSpPr>
          <p:spPr>
            <a:xfrm>
              <a:off x="4127722" y="758797"/>
              <a:ext cx="3906520"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一、抢劫案件的特点</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18" name="矩形 17"/>
          <p:cNvSpPr/>
          <p:nvPr/>
        </p:nvSpPr>
        <p:spPr>
          <a:xfrm>
            <a:off x="776461" y="3830452"/>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mn-cs"/>
            </a:endParaRPr>
          </a:p>
        </p:txBody>
      </p:sp>
      <p:sp>
        <p:nvSpPr>
          <p:cNvPr id="3" name="文本框 2"/>
          <p:cNvSpPr txBox="1"/>
          <p:nvPr>
            <p:custDataLst>
              <p:tags r:id="rId2"/>
            </p:custDataLst>
          </p:nvPr>
        </p:nvSpPr>
        <p:spPr>
          <a:xfrm flipH="1">
            <a:off x="2153494" y="1382073"/>
            <a:ext cx="1877379" cy="378767"/>
          </a:xfrm>
          <a:prstGeom prst="rect">
            <a:avLst/>
          </a:prstGeom>
          <a:noFill/>
        </p:spPr>
        <p:txBody>
          <a:bodyPr wrap="square" bIns="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300" normalizeH="0" baseline="0" noProof="0" dirty="0">
                <a:ln>
                  <a:noFill/>
                </a:ln>
                <a:solidFill>
                  <a:srgbClr val="58BBDB">
                    <a:lumMod val="75000"/>
                  </a:srgbClr>
                </a:solidFill>
                <a:effectLst/>
                <a:uLnTx/>
                <a:uFillTx/>
                <a:latin typeface="思源黑体 CN Bold" panose="020B0800000000000000" charset="-122"/>
                <a:ea typeface="思源黑体 CN Bold" panose="020B0800000000000000" charset="-122"/>
                <a:cs typeface="+mn-cs"/>
                <a:sym typeface="微软雅黑" panose="020B0503020204020204" charset="-122"/>
              </a:rPr>
              <a:t>时间上的规律性</a:t>
            </a:r>
            <a:endParaRPr kumimoji="0" lang="zh-CN" altLang="en-US" sz="1350" b="0" i="0" u="none" strike="noStrike" kern="1200" cap="none" spc="300" normalizeH="0" baseline="0" noProof="0" dirty="0">
              <a:ln>
                <a:noFill/>
              </a:ln>
              <a:solidFill>
                <a:srgbClr val="58BBDB">
                  <a:lumMod val="75000"/>
                </a:srgbClr>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sp>
        <p:nvSpPr>
          <p:cNvPr id="12" name="文本框 11"/>
          <p:cNvSpPr txBox="1"/>
          <p:nvPr>
            <p:custDataLst>
              <p:tags r:id="rId3"/>
            </p:custDataLst>
          </p:nvPr>
        </p:nvSpPr>
        <p:spPr>
          <a:xfrm flipH="1">
            <a:off x="1157283" y="2491821"/>
            <a:ext cx="1911191" cy="629496"/>
          </a:xfrm>
          <a:prstGeom prst="rect">
            <a:avLst/>
          </a:prstGeom>
          <a:noFill/>
        </p:spPr>
        <p:txBody>
          <a:bodyPr wrap="square" bIns="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300" normalizeH="0" baseline="0" noProof="0" dirty="0">
                <a:ln>
                  <a:noFill/>
                </a:ln>
                <a:solidFill>
                  <a:srgbClr val="F19ED2">
                    <a:lumMod val="75000"/>
                  </a:srgbClr>
                </a:solidFill>
                <a:effectLst/>
                <a:uLnTx/>
                <a:uFillTx/>
                <a:latin typeface="思源黑体 CN Bold" panose="020B0800000000000000" charset="-122"/>
                <a:ea typeface="思源黑体 CN Bold" panose="020B0800000000000000" charset="-122"/>
                <a:cs typeface="+mn-cs"/>
                <a:sym typeface="微软雅黑" panose="020B0503020204020204" charset="-122"/>
              </a:rPr>
              <a:t>地点上的隐蔽性</a:t>
            </a:r>
            <a:endParaRPr kumimoji="0" lang="zh-CN" altLang="en-US" sz="1350" b="0" i="0" u="none" strike="noStrike" kern="1200" cap="none" spc="300" normalizeH="0" baseline="0" noProof="0" dirty="0">
              <a:ln>
                <a:noFill/>
              </a:ln>
              <a:solidFill>
                <a:srgbClr val="F19ED2">
                  <a:lumMod val="75000"/>
                </a:srgbClr>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sp>
        <p:nvSpPr>
          <p:cNvPr id="31" name="文本框 30"/>
          <p:cNvSpPr txBox="1"/>
          <p:nvPr>
            <p:custDataLst>
              <p:tags r:id="rId4"/>
            </p:custDataLst>
          </p:nvPr>
        </p:nvSpPr>
        <p:spPr>
          <a:xfrm flipH="1">
            <a:off x="1514475" y="3757109"/>
            <a:ext cx="1979296" cy="493421"/>
          </a:xfrm>
          <a:prstGeom prst="rect">
            <a:avLst/>
          </a:prstGeom>
          <a:noFill/>
        </p:spPr>
        <p:txBody>
          <a:bodyPr wrap="square" bIns="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300" normalizeH="0" baseline="0" noProof="0" dirty="0">
                <a:ln>
                  <a:noFill/>
                </a:ln>
                <a:solidFill>
                  <a:srgbClr val="FAF4A0">
                    <a:lumMod val="50000"/>
                  </a:srgbClr>
                </a:solidFill>
                <a:effectLst/>
                <a:uLnTx/>
                <a:uFillTx/>
                <a:latin typeface="思源黑体 CN Bold" panose="020B0800000000000000" charset="-122"/>
                <a:ea typeface="思源黑体 CN Bold" panose="020B0800000000000000" charset="-122"/>
                <a:cs typeface="+mn-cs"/>
                <a:sym typeface="微软雅黑" panose="020B0503020204020204" charset="-122"/>
              </a:rPr>
              <a:t>目标上的选择性</a:t>
            </a:r>
            <a:endParaRPr kumimoji="0" lang="zh-CN" altLang="en-US" sz="1350" b="0" i="0" u="none" strike="noStrike" kern="1200" cap="none" spc="300" normalizeH="0" baseline="0" noProof="0" dirty="0">
              <a:ln>
                <a:noFill/>
              </a:ln>
              <a:solidFill>
                <a:srgbClr val="FAF4A0">
                  <a:lumMod val="50000"/>
                </a:srgbClr>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sp>
        <p:nvSpPr>
          <p:cNvPr id="59" name="文本框 58"/>
          <p:cNvSpPr txBox="1"/>
          <p:nvPr>
            <p:custDataLst>
              <p:tags r:id="rId5"/>
            </p:custDataLst>
          </p:nvPr>
        </p:nvSpPr>
        <p:spPr>
          <a:xfrm flipH="1">
            <a:off x="6235066" y="2235015"/>
            <a:ext cx="2265996" cy="307658"/>
          </a:xfrm>
          <a:prstGeom prst="rect">
            <a:avLst/>
          </a:prstGeom>
          <a:noFill/>
        </p:spPr>
        <p:txBody>
          <a:bodyPr wrap="square" bIns="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300" normalizeH="0" baseline="0" noProof="0" dirty="0">
                <a:ln>
                  <a:noFill/>
                </a:ln>
                <a:solidFill>
                  <a:srgbClr val="C2E2FC">
                    <a:lumMod val="50000"/>
                  </a:srgbClr>
                </a:solidFill>
                <a:effectLst/>
                <a:uLnTx/>
                <a:uFillTx/>
                <a:latin typeface="思源黑体 CN Bold" panose="020B0800000000000000" charset="-122"/>
                <a:ea typeface="思源黑体 CN Bold" panose="020B0800000000000000" charset="-122"/>
                <a:cs typeface="+mn-cs"/>
                <a:sym typeface="微软雅黑" panose="020B0503020204020204" charset="-122"/>
              </a:rPr>
              <a:t>手段上的多样性</a:t>
            </a:r>
            <a:endParaRPr kumimoji="0" lang="zh-CN" altLang="en-US" sz="1350" b="0" i="0" u="none" strike="noStrike" kern="1200" cap="none" spc="300" normalizeH="0" baseline="0" noProof="0" dirty="0">
              <a:ln>
                <a:noFill/>
              </a:ln>
              <a:solidFill>
                <a:srgbClr val="C2E2FC">
                  <a:lumMod val="50000"/>
                </a:srgbClr>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sp>
        <p:nvSpPr>
          <p:cNvPr id="62" name="文本框 61"/>
          <p:cNvSpPr txBox="1"/>
          <p:nvPr>
            <p:custDataLst>
              <p:tags r:id="rId6"/>
            </p:custDataLst>
          </p:nvPr>
        </p:nvSpPr>
        <p:spPr>
          <a:xfrm flipH="1">
            <a:off x="5861524" y="3548840"/>
            <a:ext cx="1952783" cy="527834"/>
          </a:xfrm>
          <a:prstGeom prst="rect">
            <a:avLst/>
          </a:prstGeom>
          <a:noFill/>
        </p:spPr>
        <p:txBody>
          <a:bodyPr wrap="square" bIns="0" rtlCol="0" anchor="ctr" anchorCtr="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350" b="0" i="0" u="none" strike="noStrike" kern="1200" cap="none" spc="300" normalizeH="0" baseline="0" noProof="0" dirty="0">
                <a:ln>
                  <a:noFill/>
                </a:ln>
                <a:solidFill>
                  <a:srgbClr val="DDEAF5">
                    <a:lumMod val="50000"/>
                  </a:srgbClr>
                </a:solidFill>
                <a:effectLst/>
                <a:uLnTx/>
                <a:uFillTx/>
                <a:latin typeface="思源黑体 CN Bold" panose="020B0800000000000000" charset="-122"/>
                <a:ea typeface="思源黑体 CN Bold" panose="020B0800000000000000" charset="-122"/>
                <a:cs typeface="+mn-cs"/>
                <a:sym typeface="微软雅黑" panose="020B0503020204020204" charset="-122"/>
              </a:rPr>
              <a:t>人员上的团伙性</a:t>
            </a:r>
            <a:endParaRPr kumimoji="0" lang="zh-CN" altLang="en-US" sz="1350" b="0" i="0" u="none" strike="noStrike" kern="1200" cap="none" spc="300" normalizeH="0" baseline="0" noProof="0" dirty="0">
              <a:ln>
                <a:noFill/>
              </a:ln>
              <a:solidFill>
                <a:srgbClr val="DDEAF5">
                  <a:lumMod val="50000"/>
                </a:srgbClr>
              </a:solidFill>
              <a:effectLst/>
              <a:uLnTx/>
              <a:uFillTx/>
              <a:latin typeface="思源黑体 CN Bold" panose="020B0800000000000000" charset="-122"/>
              <a:ea typeface="思源黑体 CN Bold" panose="020B0800000000000000" charset="-122"/>
              <a:cs typeface="+mn-cs"/>
              <a:sym typeface="微软雅黑" panose="020B0503020204020204" charset="-122"/>
            </a:endParaRPr>
          </a:p>
        </p:txBody>
      </p:sp>
      <p:sp>
        <p:nvSpPr>
          <p:cNvPr id="30" name="同心圆 29"/>
          <p:cNvSpPr/>
          <p:nvPr>
            <p:custDataLst>
              <p:tags r:id="rId7"/>
            </p:custDataLst>
          </p:nvPr>
        </p:nvSpPr>
        <p:spPr>
          <a:xfrm flipH="1">
            <a:off x="3068479" y="1414436"/>
            <a:ext cx="2921318" cy="2921318"/>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00000"/>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22" name="同心圆 21"/>
          <p:cNvSpPr/>
          <p:nvPr>
            <p:custDataLst>
              <p:tags r:id="rId8"/>
            </p:custDataLst>
          </p:nvPr>
        </p:nvSpPr>
        <p:spPr>
          <a:xfrm rot="5400000" flipH="1">
            <a:off x="3327559" y="1673516"/>
            <a:ext cx="2403158" cy="2403158"/>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00000"/>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24" name="椭圆 23"/>
          <p:cNvSpPr/>
          <p:nvPr>
            <p:custDataLst>
              <p:tags r:id="rId9"/>
            </p:custDataLst>
          </p:nvPr>
        </p:nvSpPr>
        <p:spPr>
          <a:xfrm>
            <a:off x="5076349" y="3533272"/>
            <a:ext cx="538163" cy="538163"/>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EFFFF"/>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25" name="椭圆 24"/>
          <p:cNvSpPr/>
          <p:nvPr>
            <p:custDataLst>
              <p:tags r:id="rId10"/>
            </p:custDataLst>
          </p:nvPr>
        </p:nvSpPr>
        <p:spPr>
          <a:xfrm>
            <a:off x="5460683" y="2218197"/>
            <a:ext cx="538163" cy="526882"/>
          </a:xfrm>
          <a:prstGeom prst="ellipse">
            <a:avLst/>
          </a:prstGeom>
          <a:solidFill>
            <a:srgbClr val="C2E2FC">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EFFFF"/>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26" name="椭圆 25"/>
          <p:cNvSpPr/>
          <p:nvPr>
            <p:custDataLst>
              <p:tags r:id="rId11"/>
            </p:custDataLst>
          </p:nvPr>
        </p:nvSpPr>
        <p:spPr>
          <a:xfrm flipH="1">
            <a:off x="4024788" y="1531117"/>
            <a:ext cx="547212" cy="538163"/>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EFFFF"/>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52" name="文本框 51"/>
          <p:cNvSpPr txBox="1"/>
          <p:nvPr>
            <p:custDataLst>
              <p:tags r:id="rId12"/>
            </p:custDataLst>
          </p:nvPr>
        </p:nvSpPr>
        <p:spPr>
          <a:xfrm>
            <a:off x="4016376" y="1623103"/>
            <a:ext cx="555912" cy="390992"/>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rPr>
              <a:t>01</a:t>
            </a:r>
            <a:endPar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3"/>
            </p:custDataLst>
          </p:nvPr>
        </p:nvSpPr>
        <p:spPr>
          <a:xfrm>
            <a:off x="5113496" y="1792579"/>
            <a:ext cx="463868" cy="299085"/>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4"/>
            </p:custDataLst>
          </p:nvPr>
        </p:nvSpPr>
        <p:spPr>
          <a:xfrm>
            <a:off x="5113496" y="3664241"/>
            <a:ext cx="463868" cy="299085"/>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rPr>
              <a:t>04</a:t>
            </a:r>
            <a:endPar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27" name="椭圆 26"/>
          <p:cNvSpPr/>
          <p:nvPr>
            <p:custDataLst>
              <p:tags r:id="rId15"/>
            </p:custDataLst>
          </p:nvPr>
        </p:nvSpPr>
        <p:spPr>
          <a:xfrm flipH="1">
            <a:off x="3560920" y="3691486"/>
            <a:ext cx="506731" cy="464774"/>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AF4A0"/>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53" name="文本框 52"/>
          <p:cNvSpPr txBox="1"/>
          <p:nvPr>
            <p:custDataLst>
              <p:tags r:id="rId16"/>
            </p:custDataLst>
          </p:nvPr>
        </p:nvSpPr>
        <p:spPr>
          <a:xfrm>
            <a:off x="3580448" y="3791018"/>
            <a:ext cx="463868" cy="299085"/>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all" spc="0" normalizeH="0" baseline="0" noProof="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rPr>
              <a:t>03</a:t>
            </a:r>
            <a:endParaRPr kumimoji="0" lang="en-US" altLang="zh-CN" sz="1500" b="0" i="0" u="none" strike="noStrike" kern="1200" cap="all" spc="0" normalizeH="0" baseline="0" noProof="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28" name="椭圆 27"/>
          <p:cNvSpPr/>
          <p:nvPr>
            <p:custDataLst>
              <p:tags r:id="rId17"/>
            </p:custDataLst>
          </p:nvPr>
        </p:nvSpPr>
        <p:spPr>
          <a:xfrm flipH="1">
            <a:off x="3059906" y="2583154"/>
            <a:ext cx="538163" cy="538163"/>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EFFFF"/>
              </a:solidFill>
              <a:effectLst/>
              <a:uLnTx/>
              <a:uFillTx/>
              <a:latin typeface="汉仪中宋简" panose="02010600000101010101" charset="-128"/>
              <a:ea typeface="汉仪中宋简" panose="02010600000101010101" charset="-128"/>
              <a:cs typeface="思源黑体 CN Regular" panose="020B0500000000000000" charset="-122"/>
            </a:endParaRPr>
          </a:p>
        </p:txBody>
      </p:sp>
      <p:sp>
        <p:nvSpPr>
          <p:cNvPr id="54" name="文本框 53"/>
          <p:cNvSpPr txBox="1"/>
          <p:nvPr>
            <p:custDataLst>
              <p:tags r:id="rId18"/>
            </p:custDataLst>
          </p:nvPr>
        </p:nvSpPr>
        <p:spPr>
          <a:xfrm>
            <a:off x="3097054" y="2714122"/>
            <a:ext cx="463868" cy="299085"/>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all" spc="0" normalizeH="0" baseline="0" noProof="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rPr>
              <a:t>02</a:t>
            </a:r>
            <a:endParaRPr kumimoji="0" lang="en-US" altLang="zh-CN" sz="1500" b="0" i="0" u="none" strike="noStrike" kern="1200" cap="all" spc="0" normalizeH="0" baseline="0" noProof="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9"/>
            </p:custDataLst>
          </p:nvPr>
        </p:nvSpPr>
        <p:spPr>
          <a:xfrm>
            <a:off x="5537200" y="2340028"/>
            <a:ext cx="463868" cy="405239"/>
          </a:xfrm>
          <a:prstGeom prst="rect">
            <a:avLst/>
          </a:prstGeom>
          <a:noFill/>
        </p:spPr>
        <p:txBody>
          <a:bodyPr wrap="square"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rPr>
              <a:t>05</a:t>
            </a:r>
            <a:endParaRPr kumimoji="0" lang="en-US" altLang="zh-CN" sz="1500" b="0" i="0" u="none" strike="noStrike" kern="1200" cap="all" spc="0" normalizeH="0" baseline="0" noProof="0" dirty="0">
              <a:ln>
                <a:noFill/>
              </a:ln>
              <a:solidFill>
                <a:srgbClr val="FEFFFF"/>
              </a:solidFill>
              <a:effectLst/>
              <a:uLnTx/>
              <a:uFillTx/>
              <a:latin typeface="思源黑体 CN Bold" panose="020B0800000000000000" charset="-122"/>
              <a:ea typeface="思源黑体 CN Bold" panose="020B0800000000000000" charset="-122"/>
              <a:cs typeface="思源黑体 CN Regular" panose="020B0500000000000000" charset="-122"/>
            </a:endParaRPr>
          </a:p>
        </p:txBody>
      </p:sp>
      <p:sp>
        <p:nvSpPr>
          <p:cNvPr id="29" name="椭圆 28"/>
          <p:cNvSpPr/>
          <p:nvPr>
            <p:custDataLst>
              <p:tags r:id="rId20"/>
            </p:custDataLst>
          </p:nvPr>
        </p:nvSpPr>
        <p:spPr>
          <a:xfrm>
            <a:off x="4024789" y="2366698"/>
            <a:ext cx="1029653" cy="1030129"/>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EFFFF"/>
              </a:solidFill>
              <a:effectLst/>
              <a:uLnTx/>
              <a:uFillTx/>
              <a:latin typeface="汉仪中宋简" panose="02010600000101010101" charset="-128"/>
              <a:ea typeface="汉仪中宋简" panose="02010600000101010101" charset="-128"/>
              <a:cs typeface="思源黑体 CN Regular" panose="020B0500000000000000" charset="-122"/>
              <a:sym typeface="微软雅黑" panose="020B0503020204020204" charset="-122"/>
            </a:endParaRPr>
          </a:p>
        </p:txBody>
      </p:sp>
      <p:sp>
        <p:nvSpPr>
          <p:cNvPr id="42" name="同心圆 41"/>
          <p:cNvSpPr/>
          <p:nvPr>
            <p:custDataLst>
              <p:tags r:id="rId21"/>
            </p:custDataLst>
          </p:nvPr>
        </p:nvSpPr>
        <p:spPr>
          <a:xfrm flipH="1">
            <a:off x="3647599" y="1993556"/>
            <a:ext cx="1763554" cy="1763554"/>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00000"/>
              </a:solidFill>
              <a:effectLst/>
              <a:uLnTx/>
              <a:uFillTx/>
              <a:latin typeface="汉仪中宋简" panose="02010600000101010101" charset="-128"/>
              <a:ea typeface="汉仪中宋简" panose="02010600000101010101" charset="-128"/>
              <a:cs typeface="思源黑体 CN Regular" panose="020B0500000000000000" charset="-122"/>
            </a:endParaRPr>
          </a:p>
        </p:txBody>
      </p:sp>
      <p:grpSp>
        <p:nvGrpSpPr>
          <p:cNvPr id="56" name="组合 55"/>
          <p:cNvGrpSpPr/>
          <p:nvPr>
            <p:custDataLst>
              <p:tags r:id="rId22"/>
            </p:custDataLst>
          </p:nvPr>
        </p:nvGrpSpPr>
        <p:grpSpPr>
          <a:xfrm>
            <a:off x="3892868" y="2199296"/>
            <a:ext cx="1336358" cy="1334929"/>
            <a:chOff x="11317288" y="-5686262"/>
            <a:chExt cx="4924404" cy="4919848"/>
          </a:xfrm>
          <a:solidFill>
            <a:srgbClr val="58BBDB"/>
          </a:solidFill>
        </p:grpSpPr>
        <p:sp>
          <p:nvSpPr>
            <p:cNvPr id="57" name="Freeform 6"/>
            <p:cNvSpPr>
              <a:spLocks noEditPoints="1"/>
            </p:cNvSpPr>
            <p:nvPr>
              <p:custDataLst>
                <p:tags r:id="rId23"/>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4"/>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355306" y="2697454"/>
            <a:ext cx="368618" cy="368618"/>
          </a:xfrm>
          <a:prstGeom prst="rect">
            <a:avLst/>
          </a:prstGeom>
        </p:spPr>
      </p:pic>
      <p:pic>
        <p:nvPicPr>
          <p:cNvPr id="4" name="图片 3"/>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6272213" y="517658"/>
            <a:ext cx="2366820" cy="1600059"/>
          </a:xfrm>
          <a:prstGeom prst="rect">
            <a:avLst/>
          </a:prstGeom>
        </p:spPr>
      </p:pic>
    </p:spTree>
  </p:cSld>
  <p:clrMapOvr>
    <a:masterClrMapping/>
  </p:clrMapOvr>
  <p:transition spd="slow">
    <p:cove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161839" y="895582"/>
            <a:ext cx="4572000" cy="3138170"/>
          </a:xfrm>
          <a:prstGeom prst="rect">
            <a:avLst/>
          </a:prstGeom>
          <a:noFill/>
        </p:spPr>
        <p:txBody>
          <a:bodyPr wrap="square">
            <a:spAutoFit/>
          </a:bodyPr>
          <a:lstStyle/>
          <a:p>
            <a:endParaRPr lang="en-US" altLang="zh-CN" dirty="0"/>
          </a:p>
          <a:p>
            <a:endParaRPr lang="en-US" altLang="zh-CN" dirty="0"/>
          </a:p>
          <a:p>
            <a:r>
              <a:rPr lang="zh-CN" altLang="en-US" dirty="0">
                <a:ea typeface="宋体" panose="02010600030101010101" pitchFamily="2" charset="-122"/>
              </a:rPr>
              <a:t>（一）</a:t>
            </a:r>
            <a:r>
              <a:rPr lang="zh-CN" altLang="en-US" dirty="0"/>
              <a:t>保持冷静，判断局势</a:t>
            </a:r>
            <a:endParaRPr lang="en-US" altLang="zh-CN" dirty="0"/>
          </a:p>
          <a:p>
            <a:endParaRPr lang="en-US" altLang="zh-CN" dirty="0"/>
          </a:p>
          <a:p>
            <a:r>
              <a:rPr lang="zh-CN" altLang="en-US" dirty="0">
                <a:ea typeface="宋体" panose="02010600030101010101" pitchFamily="2" charset="-122"/>
              </a:rPr>
              <a:t>（二）</a:t>
            </a:r>
            <a:r>
              <a:rPr lang="zh-CN" altLang="en-US" dirty="0"/>
              <a:t>力量悬殊不蛮干</a:t>
            </a:r>
            <a:endParaRPr lang="en-US" altLang="zh-CN" dirty="0"/>
          </a:p>
          <a:p>
            <a:endParaRPr lang="en-US" altLang="zh-CN" dirty="0"/>
          </a:p>
          <a:p>
            <a:r>
              <a:rPr lang="zh-CN" altLang="en-US" dirty="0">
                <a:ea typeface="宋体" panose="02010600030101010101" pitchFamily="2" charset="-122"/>
              </a:rPr>
              <a:t>（三）</a:t>
            </a:r>
            <a:r>
              <a:rPr lang="zh-CN" altLang="en-US" dirty="0"/>
              <a:t>快速撤退不犹豫</a:t>
            </a:r>
            <a:endParaRPr lang="en-US" altLang="zh-CN" dirty="0"/>
          </a:p>
          <a:p>
            <a:endParaRPr lang="en-US" altLang="zh-CN" dirty="0"/>
          </a:p>
          <a:p>
            <a:r>
              <a:rPr lang="zh-CN" altLang="en-US" dirty="0">
                <a:ea typeface="宋体" panose="02010600030101010101" pitchFamily="2" charset="-122"/>
              </a:rPr>
              <a:t>（四）</a:t>
            </a:r>
            <a:r>
              <a:rPr lang="zh-CN" altLang="en-US" dirty="0"/>
              <a:t>巧妙周旋不畏缩</a:t>
            </a:r>
            <a:endParaRPr lang="en-US" altLang="zh-CN" dirty="0"/>
          </a:p>
          <a:p>
            <a:endParaRPr lang="en-US" altLang="zh-CN" dirty="0"/>
          </a:p>
          <a:p>
            <a:r>
              <a:rPr lang="zh-CN" altLang="en-US" dirty="0">
                <a:ea typeface="宋体" panose="02010600030101010101" pitchFamily="2" charset="-122"/>
              </a:rPr>
              <a:t>（五）</a:t>
            </a:r>
            <a:r>
              <a:rPr lang="zh-CN" altLang="en-US" dirty="0"/>
              <a:t>留下的印记不放过</a:t>
            </a:r>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4707" y="1883390"/>
            <a:ext cx="4348803" cy="2151513"/>
          </a:xfrm>
          <a:prstGeom prst="rect">
            <a:avLst/>
          </a:prstGeom>
        </p:spPr>
      </p:pic>
      <p:grpSp>
        <p:nvGrpSpPr>
          <p:cNvPr id="10" name="组合 9"/>
          <p:cNvGrpSpPr/>
          <p:nvPr/>
        </p:nvGrpSpPr>
        <p:grpSpPr>
          <a:xfrm>
            <a:off x="3095791" y="569548"/>
            <a:ext cx="2929891" cy="381154"/>
            <a:chOff x="4127722" y="758797"/>
            <a:chExt cx="3906520" cy="508206"/>
          </a:xfrm>
        </p:grpSpPr>
        <p:sp>
          <p:nvSpPr>
            <p:cNvPr id="6" name="文本框 5"/>
            <p:cNvSpPr txBox="1"/>
            <p:nvPr/>
          </p:nvSpPr>
          <p:spPr>
            <a:xfrm>
              <a:off x="4127722" y="758797"/>
              <a:ext cx="3906520" cy="491067"/>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二、遭遇抢劫的应对策略</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Tree>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436"/>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3" name="组合 2"/>
          <p:cNvGrpSpPr/>
          <p:nvPr/>
        </p:nvGrpSpPr>
        <p:grpSpPr>
          <a:xfrm>
            <a:off x="3426520" y="1128398"/>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600" normalizeH="0" baseline="0" noProof="0">
                  <a:ln>
                    <a:noFill/>
                  </a:ln>
                  <a:solidFill>
                    <a:srgbClr val="E7E6E6">
                      <a:lumMod val="75000"/>
                    </a:srgbClr>
                  </a:solidFill>
                  <a:effectLst/>
                  <a:uLnTx/>
                  <a:uFillTx/>
                  <a:latin typeface="汉仪汉黑W" panose="00020600040101010101" charset="-122"/>
                  <a:ea typeface="汉仪汉黑W" panose="00020600040101010101" charset="-122"/>
                  <a:cs typeface="汉仪汉黑W" panose="00020600040101010101" charset="-122"/>
                </a:rPr>
                <a:t>contents</a:t>
              </a:r>
              <a:endParaRPr kumimoji="0" lang="zh-CN" altLang="en-US" sz="2100" b="0" i="0" u="none" strike="noStrike" kern="1200" cap="none" spc="600" normalizeH="0" baseline="0" noProof="0">
                <a:ln>
                  <a:noFill/>
                </a:ln>
                <a:solidFill>
                  <a:srgbClr val="E7E6E6">
                    <a:lumMod val="75000"/>
                  </a:srgbClr>
                </a:solidFill>
                <a:effectLst/>
                <a:uLnTx/>
                <a:uFillTx/>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60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目录</a:t>
              </a:r>
              <a:endParaRPr kumimoji="0" lang="zh-CN" altLang="en-US" sz="2400" b="0" i="0" u="none" strike="noStrike" kern="1200" cap="none" spc="60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3200215" y="3853511"/>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7" name="文本框 166"/>
          <p:cNvSpPr txBox="1"/>
          <p:nvPr/>
        </p:nvSpPr>
        <p:spPr>
          <a:xfrm>
            <a:off x="3739199" y="3845409"/>
            <a:ext cx="298846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第三节 </a:t>
            </a:r>
            <a:r>
              <a:rPr kumimoji="0" lang="en-US" altLang="zh-CN"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 </a:t>
            </a: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防抢篇</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sp>
        <p:nvSpPr>
          <p:cNvPr id="201" name="任意多边形: 形状 200"/>
          <p:cNvSpPr/>
          <p:nvPr/>
        </p:nvSpPr>
        <p:spPr>
          <a:xfrm rot="16200000">
            <a:off x="3200215" y="3026001"/>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2" name="任意多边形: 形状 181"/>
          <p:cNvSpPr/>
          <p:nvPr/>
        </p:nvSpPr>
        <p:spPr>
          <a:xfrm rot="16200000">
            <a:off x="3200215" y="2198186"/>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4" name="文本框 3"/>
          <p:cNvSpPr txBox="1"/>
          <p:nvPr/>
        </p:nvSpPr>
        <p:spPr>
          <a:xfrm>
            <a:off x="3701462" y="2199742"/>
            <a:ext cx="261244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第一节　防骗篇</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sp>
        <p:nvSpPr>
          <p:cNvPr id="168" name="文本框 167"/>
          <p:cNvSpPr txBox="1"/>
          <p:nvPr/>
        </p:nvSpPr>
        <p:spPr>
          <a:xfrm>
            <a:off x="3739199" y="3008711"/>
            <a:ext cx="195976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第二节 </a:t>
            </a:r>
            <a:r>
              <a:rPr kumimoji="0" lang="en-US" altLang="zh-CN"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 </a:t>
            </a:r>
            <a:r>
              <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防盗篇</a:t>
            </a:r>
            <a:endParaRPr kumimoji="0" lang="zh-CN" altLang="en-US" sz="18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3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nvGrpSpPr>
          <p:cNvPr id="10" name="组合 9"/>
          <p:cNvGrpSpPr/>
          <p:nvPr/>
        </p:nvGrpSpPr>
        <p:grpSpPr>
          <a:xfrm>
            <a:off x="2786063" y="1832544"/>
            <a:ext cx="3918541" cy="1479312"/>
            <a:chOff x="3797878" y="2528454"/>
            <a:chExt cx="5224721"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2" name="文本框 1"/>
            <p:cNvSpPr txBox="1"/>
            <p:nvPr/>
          </p:nvSpPr>
          <p:spPr>
            <a:xfrm>
              <a:off x="3797878" y="2920249"/>
              <a:ext cx="5224721"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0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第一节 防骗篇</a:t>
              </a:r>
              <a:endParaRPr kumimoji="0" lang="zh-CN" altLang="en-US" sz="3000" b="0" i="0" u="none" strike="noStrike" kern="1200" cap="none" spc="0" normalizeH="0" baseline="0" noProof="0" dirty="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78058" y="590613"/>
            <a:ext cx="2473960" cy="368300"/>
            <a:chOff x="4370744" y="786884"/>
            <a:chExt cx="3298613" cy="491067"/>
          </a:xfrm>
        </p:grpSpPr>
        <p:sp>
          <p:nvSpPr>
            <p:cNvPr id="6" name="文本框 5"/>
            <p:cNvSpPr txBox="1"/>
            <p:nvPr/>
          </p:nvSpPr>
          <p:spPr>
            <a:xfrm>
              <a:off x="4370744" y="786884"/>
              <a:ext cx="3298613"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一、校园诈骗的定义</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2" name="文本框 21"/>
          <p:cNvSpPr txBox="1"/>
          <p:nvPr/>
        </p:nvSpPr>
        <p:spPr>
          <a:xfrm>
            <a:off x="873125" y="1156970"/>
            <a:ext cx="3999865" cy="3045460"/>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35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rPr>
              <a:t>    诈骗，是指以非法占有为目的，用虚构事实或者隐瞒真相的方法，骗取款额较大的公私财物的行为。</a:t>
            </a:r>
            <a:endParaRPr kumimoji="0" lang="en-US" altLang="zh-CN" sz="135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35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rPr>
              <a:t>    校园诈骗则是指在校园中以非法占有为目的，用隐瞒真相或者虚构事实的方法，骗取款额较大的公私财物的行为。</a:t>
            </a:r>
            <a:endParaRPr kumimoji="0" lang="en-US" altLang="zh-CN" sz="135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汉仪中宋简" panose="02010600000101010101" charset="-128"/>
            </a:endParaRPr>
          </a:p>
        </p:txBody>
      </p:sp>
      <p:pic>
        <p:nvPicPr>
          <p:cNvPr id="2" name="图片 1" descr="0"/>
          <p:cNvPicPr>
            <a:picLocks noChangeAspect="1"/>
          </p:cNvPicPr>
          <p:nvPr/>
        </p:nvPicPr>
        <p:blipFill>
          <a:blip r:embed="rId3"/>
          <a:stretch>
            <a:fillRect/>
          </a:stretch>
        </p:blipFill>
        <p:spPr>
          <a:xfrm>
            <a:off x="5180965" y="1156335"/>
            <a:ext cx="3046730" cy="3046730"/>
          </a:xfrm>
          <a:prstGeom prst="rect">
            <a:avLst/>
          </a:prstGeom>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983418" y="590613"/>
            <a:ext cx="2910840" cy="368300"/>
            <a:chOff x="3977891" y="786884"/>
            <a:chExt cx="3881119" cy="491067"/>
          </a:xfrm>
        </p:grpSpPr>
        <p:sp>
          <p:nvSpPr>
            <p:cNvPr id="6" name="文本框 5"/>
            <p:cNvSpPr txBox="1"/>
            <p:nvPr/>
          </p:nvSpPr>
          <p:spPr>
            <a:xfrm>
              <a:off x="3977891" y="786884"/>
              <a:ext cx="3881119"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rPr>
                <a:t>二、校园诈骗的类型</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4" name="文本框 3"/>
          <p:cNvSpPr txBox="1"/>
          <p:nvPr/>
        </p:nvSpPr>
        <p:spPr>
          <a:xfrm>
            <a:off x="994410" y="1227455"/>
            <a:ext cx="6579235" cy="28917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0000"/>
                </a:solidFill>
                <a:effectLst/>
                <a:uLnTx/>
                <a:uFillTx/>
                <a:latin typeface="汉仪中宋简" panose="02010600000101010101" charset="-128"/>
                <a:ea typeface="汉仪中宋简" panose="02010600000101010101" charset="-128"/>
                <a:cs typeface="+mn-cs"/>
              </a:rPr>
              <a:t>一、接触性诈骗</a:t>
            </a:r>
            <a:endParaRPr kumimoji="0" lang="zh-CN" altLang="en-US" sz="1600" b="0" i="0" u="none" strike="noStrike" kern="1200" cap="none" spc="0" normalizeH="0" baseline="0" noProof="0">
              <a:ln>
                <a:noFill/>
              </a:ln>
              <a:solidFill>
                <a:srgbClr val="FF0000"/>
              </a:solidFill>
              <a:effectLst/>
              <a:uLnTx/>
              <a:uFillTx/>
              <a:latin typeface="汉仪中宋简" panose="02010600000101010101" charset="-128"/>
              <a:ea typeface="汉仪中宋简" panose="02010600000101010101" charset="-128"/>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    </a:t>
            </a:r>
            <a:r>
              <a:rPr kumimoji="0" lang="zh-CN" altLang="en-US" sz="16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是指受害人在现实生活当中可直接或者间接接触到对方，面对面等交流的。学生可能遇到的接触性诈骗多表现为推销诈骗，例如学习资料，生活用品，电子产品这些普通商品，更为严重的是电话卡，信用卡这些涉及到个人隐私信息的物品。</a:t>
            </a:r>
            <a:endParaRPr kumimoji="0" lang="zh-CN" altLang="en-US" sz="16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0000"/>
                </a:solidFill>
                <a:effectLst/>
                <a:uLnTx/>
                <a:uFillTx/>
                <a:latin typeface="汉仪中宋简" panose="02010600000101010101" charset="-128"/>
                <a:ea typeface="汉仪中宋简" panose="02010600000101010101" charset="-128"/>
                <a:cs typeface="+mn-cs"/>
              </a:rPr>
              <a:t>二、非接触性诈骗</a:t>
            </a:r>
            <a:endParaRPr kumimoji="0" lang="zh-CN" altLang="en-US" sz="1600" b="0" i="0" u="none" strike="noStrike" kern="1200" cap="none" spc="0" normalizeH="0" baseline="0" noProof="0">
              <a:ln>
                <a:noFill/>
              </a:ln>
              <a:solidFill>
                <a:srgbClr val="FF0000"/>
              </a:solidFill>
              <a:effectLst/>
              <a:uLnTx/>
              <a:uFillTx/>
              <a:latin typeface="汉仪中宋简" panose="02010600000101010101" charset="-128"/>
              <a:ea typeface="汉仪中宋简" panose="02010600000101010101" charset="-128"/>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    </a:t>
            </a:r>
            <a:r>
              <a:rPr kumimoji="0" lang="zh-CN" altLang="en-US" sz="14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非接触性诈骗也称为电信诈骗，则是指不法分子借助电话、网络和短信方式，通过编造虚假信息，对受害人实施远程、非接触式诈骗，诱使受害人给不法分子打款或转账的犯罪行为。</a:t>
            </a:r>
            <a:endParaRPr kumimoji="0" lang="zh-CN" altLang="en-US" sz="14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 </a:t>
            </a:r>
            <a:r>
              <a:rPr kumimoji="0" lang="en-US" altLang="zh-CN" sz="14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   </a:t>
            </a:r>
            <a:r>
              <a:rPr kumimoji="0" lang="zh-CN" altLang="en-US" sz="14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让学生群体屡屡“中招”的常见电信诈骗类型主要有以下五种类型：刷单返利、网购客服诈骗、虚拟交易诈骗、冒充熟人诈骗、交友诈骗。</a:t>
            </a:r>
            <a:endParaRPr kumimoji="0" lang="zh-CN" altLang="en-US" sz="14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0000"/>
              </a:solidFill>
              <a:effectLst/>
              <a:uLnTx/>
              <a:uFillTx/>
              <a:latin typeface="汉仪中宋简" panose="02010600000101010101" charset="-128"/>
              <a:ea typeface="汉仪中宋简" panose="02010600000101010101" charset="-128"/>
              <a:cs typeface="+mn-cs"/>
            </a:endParaRPr>
          </a:p>
        </p:txBody>
      </p:sp>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137" y="547750"/>
            <a:ext cx="2721293" cy="402951"/>
            <a:chOff x="4025515" y="729734"/>
            <a:chExt cx="3628390" cy="537269"/>
          </a:xfrm>
        </p:grpSpPr>
        <p:sp>
          <p:nvSpPr>
            <p:cNvPr id="6" name="文本框 5"/>
            <p:cNvSpPr txBox="1"/>
            <p:nvPr/>
          </p:nvSpPr>
          <p:spPr>
            <a:xfrm>
              <a:off x="4025515" y="7297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二、校园诈骗的类型</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 name="文本框 1"/>
          <p:cNvSpPr txBox="1"/>
          <p:nvPr>
            <p:custDataLst>
              <p:tags r:id="rId2"/>
            </p:custDataLst>
          </p:nvPr>
        </p:nvSpPr>
        <p:spPr>
          <a:xfrm>
            <a:off x="71438" y="1351571"/>
            <a:ext cx="3048000" cy="3371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（一）“刷单”返利</a:t>
            </a:r>
            <a:endParaRPr kumimoji="0" lang="zh-CN" altLang="en-US" sz="16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endParaRPr>
          </a:p>
        </p:txBody>
      </p:sp>
      <p:pic>
        <p:nvPicPr>
          <p:cNvPr id="3" name="图片 2" descr="1"/>
          <p:cNvPicPr>
            <a:picLocks noChangeAspect="1"/>
          </p:cNvPicPr>
          <p:nvPr/>
        </p:nvPicPr>
        <p:blipFill>
          <a:blip r:embed="rId3"/>
          <a:stretch>
            <a:fillRect/>
          </a:stretch>
        </p:blipFill>
        <p:spPr>
          <a:xfrm>
            <a:off x="5220335" y="1150620"/>
            <a:ext cx="3122930" cy="2715895"/>
          </a:xfrm>
          <a:prstGeom prst="rect">
            <a:avLst/>
          </a:prstGeom>
        </p:spPr>
      </p:pic>
      <p:sp>
        <p:nvSpPr>
          <p:cNvPr id="100" name="文本框 99"/>
          <p:cNvSpPr txBox="1"/>
          <p:nvPr/>
        </p:nvSpPr>
        <p:spPr>
          <a:xfrm>
            <a:off x="281305" y="1758315"/>
            <a:ext cx="5080000" cy="3046095"/>
          </a:xfrm>
          <a:prstGeom prst="rect">
            <a:avLst/>
          </a:prstGeom>
          <a:noFill/>
          <a:ln w="9525">
            <a:noFill/>
          </a:ln>
        </p:spPr>
        <p:txBody>
          <a:bodyPr>
            <a:spAutoFit/>
          </a:bodyPr>
          <a:lstStyle/>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刷单返利诈骗中通常存在以下套路：</a:t>
            </a:r>
            <a:endParaRPr kumimoji="0" lang="zh-CN" altLang="en-US" sz="16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1</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）专人诱导，社交平台层层转换。</a:t>
            </a:r>
            <a:endPar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通过短信提供的微信号，添加所谓“客服”的微信，“客服”确认是其重点发送短信的“目标”后，让其转到微信企业号“客服”了解“任务”规则并收集受害者的第三方支付平台收款二维码，随后邀请进入社交软件的“任务”发布聊天群。</a:t>
            </a:r>
            <a:endPar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2</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）返小利获取信任，为大额诈骗做铺垫。</a:t>
            </a:r>
            <a:r>
              <a:rPr kumimoji="0" lang="en-US" alt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  </a:t>
            </a:r>
            <a:endParaRPr kumimoji="0" lang="en-US" alt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 </a:t>
            </a:r>
            <a:r>
              <a:rPr kumimoji="0" lang="en-US" altLang="zh-CN"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“刷单”前几单的任务是比较简单的“新手任务”，佣金几元或十几元。之后的“进阶任务”，客服告诉你有返利更高的任务，比如是20%的返利，但是这种返利高的就需要比较高的投入。</a:t>
            </a:r>
            <a:endParaRPr kumimoji="0" lang="en-US" alt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a:t>
            </a:r>
            <a:r>
              <a:rPr kumimoji="0" 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3</a:t>
            </a:r>
            <a:r>
              <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）“任务”限时不能中断。</a:t>
            </a:r>
            <a:endParaRPr kumimoji="0" lang="zh-CN" altLang="en-US"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大部分“任务”都设置了完成时间，10分钟左右就更新，超过规定时间则拿不到这一单的佣金。</a:t>
            </a:r>
            <a:endPar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4" name="文本框 3"/>
          <p:cNvSpPr txBox="1"/>
          <p:nvPr/>
        </p:nvSpPr>
        <p:spPr>
          <a:xfrm>
            <a:off x="659130" y="909955"/>
            <a:ext cx="2667000" cy="368300"/>
          </a:xfrm>
          <a:prstGeom prst="rect">
            <a:avLst/>
          </a:prstGeom>
          <a:solidFill>
            <a:schemeClr val="accent4">
              <a:lumMod val="20000"/>
              <a:lumOff val="80000"/>
            </a:schemeClr>
          </a:solidFill>
        </p:spPr>
        <p:txBody>
          <a:bodyPr wrap="square" rtlCol="0">
            <a:spAutoFit/>
          </a:bodyPr>
          <a:p>
            <a:r>
              <a:rPr lang="zh-CN" altLang="en-US" b="1"/>
              <a:t>常见电信诈骗类型：</a:t>
            </a:r>
            <a:endParaRPr lang="zh-CN" altLang="en-US" b="1"/>
          </a:p>
        </p:txBody>
      </p:sp>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772" y="633475"/>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常见电信诈骗</a:t>
              </a:r>
              <a:r>
                <a:rPr lang="zh-CN" altLang="en-US"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类型</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 name="文本框 1"/>
          <p:cNvSpPr txBox="1"/>
          <p:nvPr>
            <p:custDataLst>
              <p:tags r:id="rId2"/>
            </p:custDataLst>
          </p:nvPr>
        </p:nvSpPr>
        <p:spPr>
          <a:xfrm>
            <a:off x="71438" y="1037246"/>
            <a:ext cx="3048000" cy="3371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（二）网购客服诈骗</a:t>
            </a:r>
            <a:endParaRPr kumimoji="0" lang="zh-CN" altLang="en-US" sz="16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endParaRPr>
          </a:p>
        </p:txBody>
      </p:sp>
      <p:sp>
        <p:nvSpPr>
          <p:cNvPr id="100" name="文本框 99"/>
          <p:cNvSpPr txBox="1"/>
          <p:nvPr/>
        </p:nvSpPr>
        <p:spPr>
          <a:xfrm>
            <a:off x="540385" y="1384935"/>
            <a:ext cx="4909820" cy="3261360"/>
          </a:xfrm>
          <a:prstGeom prst="rect">
            <a:avLst/>
          </a:prstGeom>
          <a:noFill/>
          <a:ln w="9525">
            <a:noFill/>
          </a:ln>
        </p:spPr>
        <p:txBody>
          <a:bodyPr wrap="square">
            <a:spAutoFit/>
          </a:bodyPr>
          <a:lstStyle/>
          <a:p>
            <a:pPr marL="0" marR="0" lvl="0" indent="304800" algn="l" defTabSz="914400" rtl="0" eaLnBrk="1" fontAlgn="auto" latinLnBrk="0" hangingPunct="1">
              <a:lnSpc>
                <a:spcPct val="100000"/>
              </a:lnSpc>
              <a:spcBef>
                <a:spcPts val="0"/>
              </a:spcBef>
              <a:spcAft>
                <a:spcPts val="0"/>
              </a:spcAft>
              <a:buClrTx/>
              <a:buSzTx/>
              <a:buFontTx/>
              <a:buNone/>
              <a:defRPr/>
            </a:pPr>
            <a:r>
              <a:rPr kumimoji="0"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rPr>
              <a:t>1.冒充电商、物流客服诈骗的主要类型</a:t>
            </a:r>
            <a:endParaRPr kumimoji="0" sz="1600" b="0" i="0" u="none" strike="noStrike" kern="1200" cap="none" spc="0" normalizeH="0" baseline="0" noProof="0">
              <a:ln>
                <a:noFill/>
              </a:ln>
              <a:solidFill>
                <a:srgbClr val="FF0000"/>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（1）以退款、理赔、退税等为由，诱导被害人私下添加“理赔客服”微信、QQ或在虚假的退款理赔网页中提供银行卡或手机验证码等信息对受害人实施诈骗。</a:t>
            </a:r>
            <a:endParaRPr kumimoji="0"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（2）诈骗分子声称将受害人升级为VIP会员、授权为代理或已办理商品分期等业务，以如不取消上述业务将产生额外扣费为由，诱导被害人支付手续费实施诈骗。</a:t>
            </a:r>
            <a:endParaRPr kumimoji="0"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（3）诈骗分子以受害人电商平台会员积分、支付宝芝麻信用积分不足为由，让受害人申请贷款从而提高会员积分，并引导被害人将贷款汇入指定账户实施诈骗。</a:t>
            </a:r>
            <a:endParaRPr kumimoji="0"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pic>
        <p:nvPicPr>
          <p:cNvPr id="4" name="图片 3" descr="2"/>
          <p:cNvPicPr>
            <a:picLocks noChangeAspect="1"/>
          </p:cNvPicPr>
          <p:nvPr/>
        </p:nvPicPr>
        <p:blipFill>
          <a:blip r:embed="rId3"/>
          <a:stretch>
            <a:fillRect/>
          </a:stretch>
        </p:blipFill>
        <p:spPr>
          <a:xfrm>
            <a:off x="5295265" y="1146175"/>
            <a:ext cx="3406775" cy="2852420"/>
          </a:xfrm>
          <a:prstGeom prst="rect">
            <a:avLst/>
          </a:prstGeom>
        </p:spPr>
      </p:pic>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19772" y="633475"/>
            <a:ext cx="2721293" cy="368300"/>
            <a:chOff x="4026362" y="844034"/>
            <a:chExt cx="3628390" cy="491067"/>
          </a:xfrm>
        </p:grpSpPr>
        <p:sp>
          <p:nvSpPr>
            <p:cNvPr id="6" name="文本框 5"/>
            <p:cNvSpPr txBox="1"/>
            <p:nvPr/>
          </p:nvSpPr>
          <p:spPr>
            <a:xfrm>
              <a:off x="4026362" y="844034"/>
              <a:ext cx="3628390" cy="4910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rPr>
                <a:t>常见电信诈骗类型</a:t>
              </a:r>
              <a:endParaRPr kumimoji="0" lang="zh-CN" altLang="en-US" sz="1800" b="0" i="0" u="none" strike="noStrike" kern="1200" cap="none" spc="0" normalizeH="0" baseline="0" noProof="0">
                <a:ln>
                  <a:noFill/>
                </a:ln>
                <a:solidFill>
                  <a:prstClr val="black"/>
                </a:solidFill>
                <a:effectLst/>
                <a:uLnTx/>
                <a:uFillTx/>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汉仪中宋简" panose="02010600000101010101" charset="-128"/>
                  <a:ea typeface="汉仪中宋简" panose="02010600000101010101" charset="-128"/>
                  <a:cs typeface="汉仪中宋简" panose="02010600000101010101" charset="-128"/>
                </a:endParaRPr>
              </a:p>
            </p:txBody>
          </p:sp>
        </p:grpSp>
      </p:grpSp>
      <p:sp>
        <p:nvSpPr>
          <p:cNvPr id="2" name="文本框 1"/>
          <p:cNvSpPr txBox="1"/>
          <p:nvPr>
            <p:custDataLst>
              <p:tags r:id="rId2"/>
            </p:custDataLst>
          </p:nvPr>
        </p:nvSpPr>
        <p:spPr>
          <a:xfrm>
            <a:off x="71438" y="1037246"/>
            <a:ext cx="3048000" cy="3683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rPr>
              <a:t>（二）网购客服诈骗</a:t>
            </a:r>
            <a:endParaRPr kumimoji="0" lang="zh-CN" altLang="en-US" sz="1800" b="0" i="0" u="none" strike="noStrike" kern="1200" cap="none" spc="0" normalizeH="0" baseline="0" noProof="0">
              <a:ln>
                <a:noFill/>
              </a:ln>
              <a:solidFill>
                <a:prstClr val="black"/>
              </a:solidFill>
              <a:effectLst/>
              <a:uLnTx/>
              <a:uFillTx/>
              <a:latin typeface="汉仪中宋简" panose="02010600000101010101" charset="-128"/>
              <a:ea typeface="汉仪中宋简" panose="02010600000101010101" charset="-128"/>
              <a:cs typeface="+mn-cs"/>
            </a:endParaRPr>
          </a:p>
        </p:txBody>
      </p:sp>
      <p:sp>
        <p:nvSpPr>
          <p:cNvPr id="100" name="文本框 99"/>
          <p:cNvSpPr txBox="1"/>
          <p:nvPr/>
        </p:nvSpPr>
        <p:spPr>
          <a:xfrm>
            <a:off x="593725" y="1410970"/>
            <a:ext cx="3978275" cy="2552700"/>
          </a:xfrm>
          <a:prstGeom prst="rect">
            <a:avLst/>
          </a:prstGeom>
          <a:noFill/>
          <a:ln w="9525">
            <a:noFill/>
          </a:ln>
        </p:spPr>
        <p:txBody>
          <a:bodyPr wrap="square">
            <a:noAutofit/>
          </a:bodyPr>
          <a:lstStyle/>
          <a:p>
            <a:pPr marL="0" marR="0" lvl="0" indent="304800" algn="l" defTabSz="914400" rtl="0" eaLnBrk="1" fontAlgn="auto" latinLnBrk="0" hangingPunct="1">
              <a:lnSpc>
                <a:spcPct val="100000"/>
              </a:lnSpc>
              <a:spcBef>
                <a:spcPts val="0"/>
              </a:spcBef>
              <a:spcAft>
                <a:spcPts val="0"/>
              </a:spcAft>
              <a:buClrTx/>
              <a:buSzTx/>
              <a:buFontTx/>
              <a:buNone/>
              <a:defRPr/>
            </a:pPr>
            <a:r>
              <a:rPr kumimoji="0" sz="1600" b="0"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WPS灵秀黑" charset="-122"/>
              </a:rPr>
              <a:t>2. 网购客服诈骗中通常存在的“套路”</a:t>
            </a:r>
            <a:endParaRPr kumimoji="0" sz="1600" b="0"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WPS灵秀黑" charset="-122"/>
            </a:endParaRPr>
          </a:p>
          <a:p>
            <a:pPr marL="0" marR="0" lvl="0" indent="304800" algn="l" defTabSz="914400" rtl="0" eaLnBrk="1" fontAlgn="auto" latinLnBrk="0" hangingPunct="1">
              <a:lnSpc>
                <a:spcPct val="100000"/>
              </a:lnSpc>
              <a:spcBef>
                <a:spcPts val="0"/>
              </a:spcBef>
              <a:spcAft>
                <a:spcPts val="0"/>
              </a:spcAft>
              <a:buClrTx/>
              <a:buSzTx/>
              <a:buFontTx/>
              <a:buNone/>
              <a:defRPr/>
            </a:pPr>
            <a:endParaRPr kumimoji="0" lang="zh-CN" sz="1600" b="0"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WPS灵秀黑" charset="-122"/>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a:t>
            </a:r>
            <a:r>
              <a:rPr kumimoji="0" lang="en-US" alt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1</a:t>
            </a:r>
            <a:r>
              <a:rPr kumimoji="0" 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a:t>
            </a:r>
            <a:r>
              <a:rPr kumimoji="0"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非法窃取网购信息以及快递单信息</a:t>
            </a:r>
            <a:r>
              <a:rPr kumimoji="0" 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a:t>
            </a:r>
            <a:endParaRPr kumimoji="0" 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endParaRPr kumimoji="0" 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a:t>
            </a:r>
            <a:r>
              <a:rPr kumimoji="0" lang="en-US" alt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2</a:t>
            </a:r>
            <a:r>
              <a:rPr kumimoji="0" lang="zh-CN" altLang="en-US"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a:t>
            </a:r>
            <a:r>
              <a:rPr kumimoji="0"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诱导在虚假链接上输入个人银行卡号、手机号、验证码等信息，将受害人卡内钱财转走。</a:t>
            </a:r>
            <a:endParaRPr kumimoji="0"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a:p>
            <a:pPr marL="0" marR="0" lvl="0" indent="30480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t> </a:t>
            </a:r>
            <a:endParaRPr kumimoji="0" lang="zh-CN" altLang="en-US" sz="14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pic>
        <p:nvPicPr>
          <p:cNvPr id="4" name="图片 3" descr="2"/>
          <p:cNvPicPr>
            <a:picLocks noChangeAspect="1"/>
          </p:cNvPicPr>
          <p:nvPr/>
        </p:nvPicPr>
        <p:blipFill>
          <a:blip r:embed="rId3"/>
          <a:stretch>
            <a:fillRect/>
          </a:stretch>
        </p:blipFill>
        <p:spPr>
          <a:xfrm>
            <a:off x="5295265" y="1146175"/>
            <a:ext cx="3406775" cy="2852420"/>
          </a:xfrm>
          <a:prstGeom prst="rect">
            <a:avLst/>
          </a:prstGeom>
        </p:spPr>
      </p:pic>
    </p:spTree>
  </p:cSld>
  <p:clrMapOvr>
    <a:masterClrMapping/>
  </p:clrMapOvr>
  <p:transition spd="slow">
    <p:cove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11.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12.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13.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14.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15.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16.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17.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18.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19.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21.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22.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23.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24.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25.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26.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27.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28.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29.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31.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32.xml><?xml version="1.0" encoding="utf-8"?>
<p:tagLst xmlns:p="http://schemas.openxmlformats.org/presentationml/2006/main">
  <p:tag name="MH" val="20161022204031"/>
  <p:tag name="MH_LIBRARY" val="GRAPHIC"/>
  <p:tag name="MH_ORDER" val="文本框 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0_5*l_h_i*1_3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34.0396850393701,&quot;left&quot;:54.9,&quot;top&quot;:95.58535433070867,&quot;width&quot;:610.2}"/>
</p:tagLst>
</file>

<file path=ppt/tags/tag3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5*l_h_a*1_4_1"/>
  <p:tag name="KSO_WM_TEMPLATE_CATEGORY" val="diagram"/>
  <p:tag name="KSO_WM_TEMPLATE_INDEX" val="20228060"/>
  <p:tag name="KSO_WM_UNIT_LAYERLEVEL" val="1_1_1"/>
  <p:tag name="KSO_WM_TAG_VERSION" val="1.0"/>
  <p:tag name="KSO_WM_BEAUTIFY_FLAG" val="#wm#"/>
  <p:tag name="KSO_WM_UNIT_TEXT_FILL_FORE_SCHEMECOLOR_INDEX" val="6"/>
  <p:tag name="KSO_WM_UNIT_TEXT_FILL_TYPE" val="1"/>
  <p:tag name="KSO_WM_DIAGRAM_VIRTUALLY_FRAME" val="{&quot;height&quot;:234.0396850393701,&quot;left&quot;:54.9,&quot;top&quot;:95.58535433070867,&quot;width&quot;:610.2}"/>
</p:tagLst>
</file>

<file path=ppt/tags/tag3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6*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 name="KSO_WM_DIAGRAM_VIRTUALLY_FRAME" val="{&quot;height&quot;:232.57330708661416,&quot;left&quot;:91.12464566929131,&quot;top&quot;:108.82464566929134,&quot;width&quot;:578.2503149606301}"/>
</p:tagLst>
</file>

<file path=ppt/tags/tag3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6*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 name="KSO_WM_DIAGRAM_VIRTUALLY_FRAME" val="{&quot;height&quot;:232.57330708661416,&quot;left&quot;:91.12464566929131,&quot;top&quot;:108.82464566929134,&quot;width&quot;:578.2503149606301}"/>
</p:tagLst>
</file>

<file path=ppt/tags/tag3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6*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 name="KSO_WM_DIAGRAM_VIRTUALLY_FRAME" val="{&quot;height&quot;:232.57330708661416,&quot;left&quot;:91.12464566929131,&quot;top&quot;:108.82464566929134,&quot;width&quot;:578.2503149606301}"/>
</p:tagLst>
</file>

<file path=ppt/tags/tag3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6*q_h_a*1_5_1"/>
  <p:tag name="KSO_WM_TEMPLATE_CATEGORY" val="diagram"/>
  <p:tag name="KSO_WM_TEMPLATE_INDEX" val="20227949"/>
  <p:tag name="KSO_WM_UNIT_LAYERLEVEL" val="1_1_1"/>
  <p:tag name="KSO_WM_TAG_VERSION" val="1.0"/>
  <p:tag name="KSO_WM_BEAUTIFY_FLAG" val="#wm#"/>
  <p:tag name="KSO_WM_UNIT_TEXT_FILL_FORE_SCHEMECOLOR_INDEX" val="9"/>
  <p:tag name="KSO_WM_UNIT_TEXT_FILL_TYPE" val="1"/>
  <p:tag name="KSO_WM_DIAGRAM_VIRTUALLY_FRAME" val="{&quot;height&quot;:232.57330708661416,&quot;left&quot;:91.12464566929131,&quot;top&quot;:108.82464566929134,&quot;width&quot;:578.2503149606301}"/>
</p:tagLst>
</file>

<file path=ppt/tags/tag3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6*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 name="KSO_WM_DIAGRAM_VIRTUALLY_FRAME" val="{&quot;height&quot;:232.57330708661416,&quot;left&quot;:91.12464566929131,&quot;top&quot;:108.82464566929134,&quot;width&quot;:578.250314960630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6*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DIAGRAM_VIRTUALLY_FRAME" val="{&quot;height&quot;:232.57330708661416,&quot;left&quot;:91.12464566929131,&quot;top&quot;:108.82464566929134,&quot;width&quot;:578.250314960630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6*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32.57330708661416,&quot;left&quot;:91.12464566929131,&quot;top&quot;:108.82464566929134,&quot;width&quot;:578.250314960630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6*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DIAGRAM_VIRTUALLY_FRAME" val="{&quot;height&quot;:232.57330708661416,&quot;left&quot;:91.12464566929131,&quot;top&quot;:108.82464566929134,&quot;width&quot;:578.250314960630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6*q_h_i*1_5_1"/>
  <p:tag name="KSO_WM_TEMPLATE_CATEGORY" val="diagram"/>
  <p:tag name="KSO_WM_TEMPLATE_INDEX" val="2022794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232.57330708661416,&quot;left&quot;:91.12464566929131,&quot;top&quot;:108.82464566929134,&quot;width&quot;:578.250314960630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6*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32.57330708661416,&quot;left&quot;:91.12464566929131,&quot;top&quot;:108.82464566929134,&quot;width&quot;:578.250314960630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2"/>
  <p:tag name="KSO_WM_UNIT_ID" val="diagram20227949_6*q_h_i*1_1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32.57330708661416,&quot;left&quot;:91.12464566929131,&quot;top&quot;:108.82464566929134,&quot;width&quot;:578.250314960630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6_2"/>
  <p:tag name="KSO_WM_UNIT_ID" val="diagram20227949_6*q_h_i*1_6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32.57330708661416,&quot;left&quot;:91.12464566929131,&quot;top&quot;:108.82464566929134,&quot;width&quot;:578.250314960630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2"/>
  <p:tag name="KSO_WM_UNIT_ID" val="diagram20227949_6*q_h_i*1_4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32.57330708661416,&quot;left&quot;:91.12464566929131,&quot;top&quot;:108.82464566929134,&quot;width&quot;:578.250314960630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6*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 name="KSO_WM_DIAGRAM_VIRTUALLY_FRAME" val="{&quot;height&quot;:232.57330708661416,&quot;left&quot;:91.12464566929131,&quot;top&quot;:108.82464566929134,&quot;width&quot;:578.250314960630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2"/>
  <p:tag name="KSO_WM_UNIT_ID" val="diagram20227949_6*q_h_i*1_3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32.57330708661416,&quot;left&quot;:91.12464566929131,&quot;top&quot;:108.82464566929134,&quot;width&quot;:578.250314960630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6*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232.57330708661416,&quot;left&quot;:91.12464566929131,&quot;top&quot;:108.82464566929134,&quot;width&quot;:578.250314960630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2"/>
  <p:tag name="KSO_WM_UNIT_ID" val="diagram20227949_6*q_h_i*1_2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32.57330708661416,&quot;left&quot;:91.12464566929131,&quot;top&quot;:108.82464566929134,&quot;width&quot;:578.250314960630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2"/>
  <p:tag name="KSO_WM_UNIT_ID" val="diagram20227949_6*q_h_i*1_5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32.57330708661416,&quot;left&quot;:91.12464566929131,&quot;top&quot;:108.82464566929134,&quot;width&quot;:578.250314960630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6*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232.57330708661416,&quot;left&quot;:91.12464566929131,&quot;top&quot;:108.82464566929134,&quot;width&quot;:578.250314960630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6*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32.57330708661416,&quot;left&quot;:91.12464566929131,&quot;top&quot;:108.82464566929134,&quot;width&quot;:578.250314960630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6*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232.57330708661416,&quot;left&quot;:91.12464566929131,&quot;top&quot;:108.82464566929134,&quot;width&quot;:578.250314960630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6*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232.57330708661416,&quot;left&quot;:91.12464566929131,&quot;top&quot;:108.82464566929134,&quot;width&quot;:578.250314960630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6*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232.57330708661416,&quot;left&quot;:91.12464566929131,&quot;top&quot;:108.82464566929134,&quot;width&quot;:578.2503149606301}"/>
</p:tagLst>
</file>

<file path=ppt/tags/tag58.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6*q_x*1_1"/>
  <p:tag name="KSO_WM_TEMPLATE_CATEGORY" val="diagram"/>
  <p:tag name="KSO_WM_TEMPLATE_INDEX" val="20227949"/>
  <p:tag name="KSO_WM_UNIT_LAYERLEVEL" val="1_1"/>
  <p:tag name="KSO_WM_TAG_VERSION" val="1.0"/>
  <p:tag name="KSO_WM_BEAUTIFY_FLAG" val="#wm#"/>
  <p:tag name="KSO_WM_DIAGRAM_VIRTUALLY_FRAME" val="{&quot;height&quot;:232.57330708661416,&quot;left&quot;:91.12464566929131,&quot;top&quot;:108.82464566929134,&quot;width&quot;:578.2503149606301}"/>
</p:tagLst>
</file>

<file path=ppt/tags/tag59.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OSwiaGRpZCI6ImJkMTUzMmQyMzYzNTNjODUyMmNiYWI3YjFmNjI4YTJlIiwidXNlckNvdW50IjoxfQ=="/>
  <p:tag name="commondata" val="eyJjb3VudCI6MTAsImhkaWQiOiIxNjc5M2E4MWRmZDVkNjRkNmRiM2Y5ZDZkMzE0OGZmMSIsInVzZXJDb3VudCI6MX0="/>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8.xml><?xml version="1.0" encoding="utf-8"?>
<p:tagLst xmlns:p="http://schemas.openxmlformats.org/presentationml/2006/main">
  <p:tag name="KSO_WM_DIAGRAM_VIRTUALLY_FRAME" val="{&quot;height&quot;:377.1088188976378,&quot;left&quot;:68.48692913385827,&quot;top&quot;:121.88181102362205,&quot;width&quot;:822.338031496063}"/>
</p:tagLst>
</file>

<file path=ppt/tags/tag9.xml><?xml version="1.0" encoding="utf-8"?>
<p:tagLst xmlns:p="http://schemas.openxmlformats.org/presentationml/2006/main">
  <p:tag name="KSO_WM_DIAGRAM_VIRTUALLY_FRAME" val="{&quot;height&quot;:377.1088188976378,&quot;left&quot;:68.48692913385827,&quot;top&quot;:121.88181102362205,&quot;width&quot;:822.33803149606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2840</Words>
  <Application>WPS 演示</Application>
  <PresentationFormat>全屏显示(16:9)</PresentationFormat>
  <Paragraphs>219</Paragraphs>
  <Slides>24</Slides>
  <Notes>1</Notes>
  <HiddenSlides>0</HiddenSlides>
  <MMClips>0</MMClips>
  <ScaleCrop>false</ScaleCrop>
  <HeadingPairs>
    <vt:vector size="6" baseType="variant">
      <vt:variant>
        <vt:lpstr>已用的字体</vt:lpstr>
      </vt:variant>
      <vt:variant>
        <vt:i4>23</vt:i4>
      </vt:variant>
      <vt:variant>
        <vt:lpstr>主题</vt:lpstr>
      </vt:variant>
      <vt:variant>
        <vt:i4>3</vt:i4>
      </vt:variant>
      <vt:variant>
        <vt:lpstr>幻灯片标题</vt:lpstr>
      </vt:variant>
      <vt:variant>
        <vt:i4>24</vt:i4>
      </vt:variant>
    </vt:vector>
  </HeadingPairs>
  <TitlesOfParts>
    <vt:vector size="50" baseType="lpstr">
      <vt:lpstr>Arial</vt:lpstr>
      <vt:lpstr>宋体</vt:lpstr>
      <vt:lpstr>Wingdings</vt:lpstr>
      <vt:lpstr>汉仪中宋简</vt:lpstr>
      <vt:lpstr>微软雅黑</vt:lpstr>
      <vt:lpstr>汉仪汉黑W</vt:lpstr>
      <vt:lpstr>思源宋体 CN Light</vt:lpstr>
      <vt:lpstr>思源宋体 CN</vt:lpstr>
      <vt:lpstr>Calibri</vt:lpstr>
      <vt:lpstr>Arial Unicode MS</vt:lpstr>
      <vt:lpstr>黑体</vt:lpstr>
      <vt:lpstr>Arial</vt:lpstr>
      <vt:lpstr>Times New Roman</vt:lpstr>
      <vt:lpstr>思源黑体 CN Regular</vt:lpstr>
      <vt:lpstr>思源黑体 CN Bold</vt:lpstr>
      <vt:lpstr>Segoe UI</vt:lpstr>
      <vt:lpstr>Calibri Light</vt:lpstr>
      <vt:lpstr>Bodoni MT Black</vt:lpstr>
      <vt:lpstr>Bahnschrift</vt:lpstr>
      <vt:lpstr>WPS灵秀黑</vt:lpstr>
      <vt:lpstr>等线</vt:lpstr>
      <vt:lpstr>字魂58号-创中黑</vt:lpstr>
      <vt:lpstr>字魂105号-简雅黑</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89</cp:revision>
  <dcterms:created xsi:type="dcterms:W3CDTF">2022-03-10T07:19:00Z</dcterms:created>
  <dcterms:modified xsi:type="dcterms:W3CDTF">2024-08-30T07:51:55Z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24C2D79E8F214054B9493A553F2B2C03</vt:lpwstr>
  </property>
  <property fmtid="{D5CDD505-2E9C-101B-9397-08002B2CF9AE}" pid="3" name="KSOProductBuildVer">
    <vt:lpwstr>2052-12.1.0.17857</vt:lpwstr>
  </property>
  <property fmtid="{D5CDD505-2E9C-101B-9397-08002B2CF9AE}" pid="4" name="KSOTemplateUUID">
    <vt:lpwstr>v1.0_mb_Zu69sPXkYiJxAP20O2SAqg==</vt:lpwstr>
  </property>
</Properties>
</file>