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media/image15.svg" ContentType="image/svg+xml"/>
  <Override PartName="/ppt/media/image18.svg" ContentType="image/svg+xml"/>
  <Override PartName="/ppt/media/image5.svg" ContentType="image/svg+xml"/>
  <Override PartName="/ppt/media/image7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3"/>
  </p:sldMasterIdLst>
  <p:notesMasterIdLst>
    <p:notesMasterId r:id="rId32"/>
  </p:notesMasterIdLst>
  <p:handoutMasterIdLst>
    <p:handoutMasterId r:id="rId33"/>
  </p:handoutMasterIdLst>
  <p:sldIdLst>
    <p:sldId id="283" r:id="rId4"/>
    <p:sldId id="258" r:id="rId5"/>
    <p:sldId id="261" r:id="rId6"/>
    <p:sldId id="320" r:id="rId7"/>
    <p:sldId id="321" r:id="rId8"/>
    <p:sldId id="322" r:id="rId9"/>
    <p:sldId id="299" r:id="rId10"/>
    <p:sldId id="308" r:id="rId11"/>
    <p:sldId id="323" r:id="rId12"/>
    <p:sldId id="324" r:id="rId13"/>
    <p:sldId id="325" r:id="rId14"/>
    <p:sldId id="301" r:id="rId15"/>
    <p:sldId id="263" r:id="rId16"/>
    <p:sldId id="326" r:id="rId17"/>
    <p:sldId id="327" r:id="rId18"/>
    <p:sldId id="303" r:id="rId19"/>
    <p:sldId id="304" r:id="rId20"/>
    <p:sldId id="305" r:id="rId21"/>
    <p:sldId id="331" r:id="rId22"/>
    <p:sldId id="332" r:id="rId23"/>
    <p:sldId id="264" r:id="rId24"/>
    <p:sldId id="267" r:id="rId25"/>
    <p:sldId id="342" r:id="rId26"/>
    <p:sldId id="343" r:id="rId27"/>
    <p:sldId id="344" r:id="rId28"/>
    <p:sldId id="345" r:id="rId29"/>
    <p:sldId id="270" r:id="rId30"/>
    <p:sldId id="272" r:id="rId31"/>
  </p:sldIdLst>
  <p:sldSz cx="9144000" cy="5143500" type="screen16x9"/>
  <p:notesSz cx="6858000" cy="9144000"/>
  <p:embeddedFontLst>
    <p:embeddedFont>
      <p:font typeface="汉仪中宋简" panose="02010600000101010101" charset="-128"/>
      <p:regular r:id="rId38"/>
    </p:embeddedFont>
    <p:embeddedFont>
      <p:font typeface="汉仪汉黑W" panose="00020600040101010101" charset="-122"/>
      <p:regular r:id="rId39"/>
    </p:embeddedFont>
    <p:embeddedFont>
      <p:font typeface="微软雅黑" panose="020B0503020204020204" charset="-122"/>
      <p:regular r:id="rId40"/>
    </p:embeddedFont>
    <p:embeddedFont>
      <p:font typeface="黑体" panose="02010609060101010101" charset="-122"/>
      <p:regular r:id="rId41"/>
    </p:embeddedFont>
    <p:embeddedFont>
      <p:font typeface="汉仪晴空体简" panose="00020600040101010101" charset="-122"/>
      <p:regular r:id="rId42"/>
    </p:embeddedFont>
    <p:embeddedFont>
      <p:font typeface="Malgun Gothic" panose="020B0503020000020004" charset="-127"/>
      <p:regular r:id="rId43"/>
    </p:embeddedFont>
    <p:embeddedFont>
      <p:font typeface="汉仪超级战甲简" panose="00020600040101010101" charset="-122"/>
      <p:regular r:id="rId44"/>
    </p:embeddedFont>
  </p:embeddedFontLst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5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0" userDrawn="1">
          <p15:clr>
            <a:srgbClr val="A4A3A4"/>
          </p15:clr>
        </p15:guide>
        <p15:guide id="4" pos="5760" userDrawn="1">
          <p15:clr>
            <a:srgbClr val="A4A3A4"/>
          </p15:clr>
        </p15:guide>
        <p15:guide id="5" orient="horz" pos="0" userDrawn="1">
          <p15:clr>
            <a:srgbClr val="A4A3A4"/>
          </p15:clr>
        </p15:guide>
        <p15:guide id="6" orient="horz" pos="515" userDrawn="1">
          <p15:clr>
            <a:srgbClr val="A4A3A4"/>
          </p15:clr>
        </p15:guide>
        <p15:guide id="7" orient="horz" pos="291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666666"/>
    <a:srgbClr val="70AD47"/>
    <a:srgbClr val="4472C4"/>
    <a:srgbClr val="FFC000"/>
    <a:srgbClr val="A5A5A5"/>
    <a:srgbClr val="ED7D31"/>
    <a:srgbClr val="5B9BD5"/>
    <a:srgbClr val="0000FF"/>
    <a:srgbClr val="9EA1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604" y="52"/>
      </p:cViewPr>
      <p:guideLst>
        <p:guide orient="horz" pos="1805"/>
        <p:guide pos="2880"/>
        <p:guide/>
        <p:guide pos="5760"/>
        <p:guide orient="horz"/>
        <p:guide orient="horz" pos="515"/>
        <p:guide orient="horz" pos="29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gs" Target="tags/tag8.xml"/><Relationship Id="rId44" Type="http://schemas.openxmlformats.org/officeDocument/2006/relationships/font" Target="fonts/font7.fntdata"/><Relationship Id="rId43" Type="http://schemas.openxmlformats.org/officeDocument/2006/relationships/font" Target="fonts/font6.fntdata"/><Relationship Id="rId42" Type="http://schemas.openxmlformats.org/officeDocument/2006/relationships/font" Target="fonts/font5.fntdata"/><Relationship Id="rId41" Type="http://schemas.openxmlformats.org/officeDocument/2006/relationships/font" Target="fonts/font4.fntdata"/><Relationship Id="rId40" Type="http://schemas.openxmlformats.org/officeDocument/2006/relationships/font" Target="fonts/font3.fntdata"/><Relationship Id="rId4" Type="http://schemas.openxmlformats.org/officeDocument/2006/relationships/slide" Target="slides/slide1.xml"/><Relationship Id="rId39" Type="http://schemas.openxmlformats.org/officeDocument/2006/relationships/font" Target="fonts/font2.fntdata"/><Relationship Id="rId38" Type="http://schemas.openxmlformats.org/officeDocument/2006/relationships/font" Target="fonts/font1.fntdata"/><Relationship Id="rId37" Type="http://schemas.openxmlformats.org/officeDocument/2006/relationships/commentAuthors" Target="commentAuthors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汉仪中宋简" panose="02010600000101010101" charset="-128"/>
              <a:ea typeface="汉仪中宋简" panose="02010600000101010101" charset="-128"/>
              <a:cs typeface="汉仪中宋简" panose="02010600000101010101" charset="-128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汉仪中宋简" panose="02010600000101010101" charset="-128"/>
              </a:rPr>
            </a:fld>
            <a:endParaRPr lang="zh-CN" altLang="en-US">
              <a:latin typeface="汉仪中宋简" panose="02010600000101010101" charset="-128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汉仪中宋简" panose="02010600000101010101" charset="-128"/>
              <a:ea typeface="汉仪中宋简" panose="02010600000101010101" charset="-128"/>
              <a:cs typeface="汉仪中宋简" panose="02010600000101010101" charset="-128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汉仪中宋简" panose="02010600000101010101" charset="-128"/>
              </a:rPr>
            </a:fld>
            <a:endParaRPr lang="zh-CN" altLang="en-US">
              <a:latin typeface="汉仪中宋简" panose="02010600000101010101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汉仪中宋简" panose="02010600000101010101" charset="-128"/>
                <a:ea typeface="汉仪中宋简" panose="02010600000101010101" charset="-128"/>
                <a:cs typeface="汉仪中宋简" panose="02010600000101010101" charset="-128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汉仪中宋简" panose="02010600000101010101" charset="-128"/>
                <a:ea typeface="汉仪中宋简" panose="02010600000101010101" charset="-128"/>
                <a:cs typeface="汉仪中宋简" panose="02010600000101010101" charset="-128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汉仪中宋简" panose="02010600000101010101" charset="-128"/>
                <a:ea typeface="汉仪中宋简" panose="02010600000101010101" charset="-128"/>
                <a:cs typeface="汉仪中宋简" panose="02010600000101010101" charset="-128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汉仪中宋简" panose="02010600000101010101" charset="-128"/>
                <a:ea typeface="汉仪中宋简" panose="02010600000101010101" charset="-128"/>
                <a:cs typeface="汉仪中宋简" panose="02010600000101010101" charset="-128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汉仪中宋简" panose="02010600000101010101" charset="-128"/>
        <a:ea typeface="汉仪中宋简" panose="02010600000101010101" charset="-128"/>
        <a:cs typeface="汉仪中宋简" panose="02010600000101010101" charset="-128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汉仪中宋简" panose="02010600000101010101" charset="-128"/>
        <a:ea typeface="汉仪中宋简" panose="02010600000101010101" charset="-128"/>
        <a:cs typeface="汉仪中宋简" panose="02010600000101010101" charset="-128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汉仪中宋简" panose="02010600000101010101" charset="-128"/>
        <a:ea typeface="汉仪中宋简" panose="02010600000101010101" charset="-128"/>
        <a:cs typeface="汉仪中宋简" panose="02010600000101010101" charset="-128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汉仪中宋简" panose="02010600000101010101" charset="-128"/>
        <a:ea typeface="汉仪中宋简" panose="02010600000101010101" charset="-128"/>
        <a:cs typeface="汉仪中宋简" panose="02010600000101010101" charset="-128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汉仪中宋简" panose="02010600000101010101" charset="-128"/>
        <a:ea typeface="汉仪中宋简" panose="02010600000101010101" charset="-128"/>
        <a:cs typeface="汉仪中宋简" panose="02010600000101010101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板块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47649" y="220755"/>
            <a:ext cx="8648701" cy="4674308"/>
          </a:xfrm>
          <a:prstGeom prst="rect">
            <a:avLst/>
          </a:prstGeom>
          <a:noFill/>
          <a:ln w="28575">
            <a:gradFill>
              <a:gsLst>
                <a:gs pos="0">
                  <a:srgbClr val="476095">
                    <a:alpha val="50000"/>
                  </a:srgbClr>
                </a:gs>
                <a:gs pos="51000">
                  <a:srgbClr val="D6E6F3">
                    <a:alpha val="50000"/>
                  </a:srgbClr>
                </a:gs>
                <a:gs pos="100000">
                  <a:srgbClr val="2B334E">
                    <a:alpha val="50000"/>
                  </a:srgb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" name="矩形 2"/>
          <p:cNvSpPr/>
          <p:nvPr userDrawn="1"/>
        </p:nvSpPr>
        <p:spPr>
          <a:xfrm>
            <a:off x="342899" y="314379"/>
            <a:ext cx="8458201" cy="4487060"/>
          </a:xfrm>
          <a:prstGeom prst="rect">
            <a:avLst/>
          </a:prstGeom>
          <a:solidFill>
            <a:schemeClr val="bg1">
              <a:alpha val="7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-19793"/>
            <a:ext cx="2971922" cy="25777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6172078" y="2572200"/>
            <a:ext cx="2971922" cy="25777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247649" y="220755"/>
            <a:ext cx="8648701" cy="4674308"/>
          </a:xfrm>
          <a:prstGeom prst="rect">
            <a:avLst/>
          </a:prstGeom>
          <a:noFill/>
          <a:ln w="28575">
            <a:gradFill>
              <a:gsLst>
                <a:gs pos="0">
                  <a:srgbClr val="476095">
                    <a:alpha val="50000"/>
                  </a:srgbClr>
                </a:gs>
                <a:gs pos="51000">
                  <a:srgbClr val="D6E6F3">
                    <a:alpha val="50000"/>
                  </a:srgbClr>
                </a:gs>
                <a:gs pos="100000">
                  <a:srgbClr val="2B334E">
                    <a:alpha val="50000"/>
                  </a:srgb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/>
          <p:cNvSpPr/>
          <p:nvPr userDrawn="1"/>
        </p:nvSpPr>
        <p:spPr>
          <a:xfrm>
            <a:off x="342899" y="314379"/>
            <a:ext cx="8458201" cy="4487060"/>
          </a:xfrm>
          <a:prstGeom prst="rect">
            <a:avLst/>
          </a:prstGeom>
          <a:solidFill>
            <a:schemeClr val="bg1">
              <a:alpha val="7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342899" y="313138"/>
            <a:ext cx="3645099" cy="448705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flipH="1">
            <a:off x="2483225" y="3810667"/>
            <a:ext cx="2044193" cy="9886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 rot="10800000">
            <a:off x="640772" y="626378"/>
            <a:ext cx="7862456" cy="3863064"/>
          </a:xfrm>
          <a:prstGeom prst="rect">
            <a:avLst/>
          </a:prstGeom>
          <a:noFill/>
          <a:ln w="28575">
            <a:gradFill>
              <a:gsLst>
                <a:gs pos="0">
                  <a:srgbClr val="476095">
                    <a:alpha val="50000"/>
                  </a:srgbClr>
                </a:gs>
                <a:gs pos="51000">
                  <a:srgbClr val="D6E6F3">
                    <a:alpha val="50000"/>
                  </a:srgbClr>
                </a:gs>
                <a:gs pos="100000">
                  <a:srgbClr val="2B334E">
                    <a:alpha val="50000"/>
                  </a:srgb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/>
          <p:cNvSpPr/>
          <p:nvPr userDrawn="1"/>
        </p:nvSpPr>
        <p:spPr>
          <a:xfrm rot="10800000">
            <a:off x="727363" y="703753"/>
            <a:ext cx="7689274" cy="3708313"/>
          </a:xfrm>
          <a:prstGeom prst="rect">
            <a:avLst/>
          </a:prstGeom>
          <a:solidFill>
            <a:schemeClr val="bg1">
              <a:alpha val="7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7363" y="703753"/>
            <a:ext cx="2452325" cy="212702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 flipV="1">
            <a:off x="5964311" y="2285038"/>
            <a:ext cx="2452325" cy="212702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 flipH="1">
            <a:off x="7723151" y="2346119"/>
            <a:ext cx="934889" cy="45216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 flipV="1">
            <a:off x="485960" y="2331828"/>
            <a:ext cx="934889" cy="4521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 rot="10800000">
            <a:off x="132755" y="120287"/>
            <a:ext cx="8878491" cy="4903827"/>
          </a:xfrm>
          <a:prstGeom prst="rect">
            <a:avLst/>
          </a:prstGeom>
          <a:noFill/>
          <a:ln w="28575">
            <a:gradFill>
              <a:gsLst>
                <a:gs pos="0">
                  <a:srgbClr val="476095">
                    <a:alpha val="50000"/>
                  </a:srgbClr>
                </a:gs>
                <a:gs pos="51000">
                  <a:srgbClr val="D6E6F3">
                    <a:alpha val="50000"/>
                  </a:srgbClr>
                </a:gs>
                <a:gs pos="100000">
                  <a:srgbClr val="2B334E">
                    <a:alpha val="50000"/>
                  </a:srgb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5" name="矩形 14"/>
          <p:cNvSpPr/>
          <p:nvPr userDrawn="1"/>
        </p:nvSpPr>
        <p:spPr>
          <a:xfrm rot="10800000">
            <a:off x="229345" y="219031"/>
            <a:ext cx="8682929" cy="4707384"/>
          </a:xfrm>
          <a:prstGeom prst="rect">
            <a:avLst/>
          </a:prstGeom>
          <a:solidFill>
            <a:schemeClr val="bg1">
              <a:alpha val="7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8010524" y="-19792"/>
            <a:ext cx="1133476" cy="98312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V="1">
            <a:off x="0" y="4161278"/>
            <a:ext cx="1133476" cy="9831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汉仪中宋简" panose="02010600000101010101" charset="-128"/>
                <a:ea typeface="汉仪中宋简" panose="02010600000101010101" charset="-128"/>
                <a:cs typeface="汉仪中宋简" panose="02010600000101010101" charset="-128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汉仪中宋简" panose="02010600000101010101" charset="-128"/>
                <a:ea typeface="汉仪中宋简" panose="02010600000101010101" charset="-128"/>
                <a:cs typeface="汉仪中宋简" panose="02010600000101010101" charset="-128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汉仪中宋简" panose="02010600000101010101" charset="-128"/>
                <a:ea typeface="汉仪中宋简" panose="02010600000101010101" charset="-128"/>
                <a:cs typeface="汉仪中宋简" panose="02010600000101010101" charset="-128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汉仪中宋简" panose="02010600000101010101" charset="-128"/>
          <a:ea typeface="汉仪中宋简" panose="02010600000101010101" charset="-128"/>
          <a:cs typeface="汉仪中宋简" panose="02010600000101010101" charset="-128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汉仪中宋简" panose="02010600000101010101" charset="-128"/>
          <a:ea typeface="汉仪中宋简" panose="02010600000101010101" charset="-128"/>
          <a:cs typeface="汉仪中宋简" panose="02010600000101010101" charset="-128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中宋简" panose="02010600000101010101" charset="-128"/>
          <a:ea typeface="汉仪中宋简" panose="02010600000101010101" charset="-128"/>
          <a:cs typeface="汉仪中宋简" panose="02010600000101010101" charset="-128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汉仪中宋简" panose="02010600000101010101" charset="-128"/>
          <a:ea typeface="汉仪中宋简" panose="02010600000101010101" charset="-128"/>
          <a:cs typeface="汉仪中宋简" panose="02010600000101010101" charset="-128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汉仪中宋简" panose="02010600000101010101" charset="-128"/>
          <a:ea typeface="汉仪中宋简" panose="02010600000101010101" charset="-128"/>
          <a:cs typeface="汉仪中宋简" panose="02010600000101010101" charset="-128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汉仪中宋简" panose="02010600000101010101" charset="-128"/>
          <a:ea typeface="汉仪中宋简" panose="02010600000101010101" charset="-128"/>
          <a:cs typeface="汉仪中宋简" panose="02010600000101010101" charset="-128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9526"/>
            <a:ext cx="9143999" cy="5153926"/>
          </a:xfrm>
          <a:prstGeom prst="rect">
            <a:avLst/>
          </a:prstGeom>
          <a:pattFill prst="wdUpDiag">
            <a:fgClr>
              <a:srgbClr val="F7F7F7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7.sv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sv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sv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jpeg"/><Relationship Id="rId2" Type="http://schemas.openxmlformats.org/officeDocument/2006/relationships/image" Target="../media/image7.sv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jpeg"/><Relationship Id="rId2" Type="http://schemas.openxmlformats.org/officeDocument/2006/relationships/image" Target="../media/image7.sv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jpeg"/><Relationship Id="rId2" Type="http://schemas.openxmlformats.org/officeDocument/2006/relationships/image" Target="../media/image7.sv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sv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7.sv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7.sv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2356791" y="2226442"/>
            <a:ext cx="4372621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50" b="1" dirty="0">
                <a:gradFill>
                  <a:gsLst>
                    <a:gs pos="0">
                      <a:srgbClr val="2A324B"/>
                    </a:gs>
                    <a:gs pos="100000">
                      <a:srgbClr val="465F94"/>
                    </a:gs>
                  </a:gsLst>
                  <a:lin ang="0" scaled="1"/>
                </a:gradFill>
                <a:latin typeface="思源宋体 CN Light" panose="02020300000000000000" pitchFamily="18" charset="-122"/>
                <a:ea typeface="思源宋体 CN" panose="02020400000000000000" pitchFamily="18" charset="-122"/>
                <a:cs typeface="+mn-ea"/>
                <a:sym typeface="思源宋体 CN Light" panose="02020300000000000000" pitchFamily="18" charset="-122"/>
              </a:rPr>
              <a:t>第四章　交友安全</a:t>
            </a:r>
            <a:endParaRPr lang="zh-CN" altLang="en-US" sz="4050" b="1" dirty="0">
              <a:gradFill>
                <a:gsLst>
                  <a:gs pos="0">
                    <a:srgbClr val="2A324B"/>
                  </a:gs>
                  <a:gs pos="100000">
                    <a:srgbClr val="465F94"/>
                  </a:gs>
                </a:gsLst>
                <a:lin ang="0" scaled="1"/>
              </a:gradFill>
              <a:latin typeface="思源宋体 CN Light" panose="02020300000000000000" pitchFamily="18" charset="-122"/>
              <a:ea typeface="思源宋体 CN" panose="02020400000000000000" pitchFamily="18" charset="-122"/>
              <a:cs typeface="+mn-ea"/>
              <a:sym typeface="思源宋体 CN Light" panose="02020300000000000000" pitchFamily="18" charset="-122"/>
            </a:endParaRPr>
          </a:p>
        </p:txBody>
      </p:sp>
      <p:grpSp>
        <p:nvGrpSpPr>
          <p:cNvPr id="279" name="组合 278"/>
          <p:cNvGrpSpPr/>
          <p:nvPr/>
        </p:nvGrpSpPr>
        <p:grpSpPr>
          <a:xfrm>
            <a:off x="1187867" y="1358434"/>
            <a:ext cx="6275969" cy="2451565"/>
            <a:chOff x="1583822" y="1810646"/>
            <a:chExt cx="8367959" cy="3268753"/>
          </a:xfrm>
        </p:grpSpPr>
        <p:grpSp>
          <p:nvGrpSpPr>
            <p:cNvPr id="55" name="组合 54"/>
            <p:cNvGrpSpPr/>
            <p:nvPr/>
          </p:nvGrpSpPr>
          <p:grpSpPr>
            <a:xfrm flipH="1" flipV="1">
              <a:off x="9481900" y="1810646"/>
              <a:ext cx="469881" cy="414376"/>
              <a:chOff x="10029097" y="1654139"/>
              <a:chExt cx="680839" cy="600414"/>
            </a:xfrm>
          </p:grpSpPr>
          <p:cxnSp>
            <p:nvCxnSpPr>
              <p:cNvPr id="56" name="直接连接符 55"/>
              <p:cNvCxnSpPr/>
              <p:nvPr/>
            </p:nvCxnSpPr>
            <p:spPr>
              <a:xfrm flipH="1">
                <a:off x="10123032" y="1654139"/>
                <a:ext cx="546100" cy="571500"/>
              </a:xfrm>
              <a:prstGeom prst="line">
                <a:avLst/>
              </a:prstGeom>
              <a:ln w="76200" cap="rnd">
                <a:solidFill>
                  <a:srgbClr val="E9F2F9">
                    <a:alpha val="70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flipH="1">
                <a:off x="10029097" y="1654139"/>
                <a:ext cx="366985" cy="384054"/>
              </a:xfrm>
              <a:prstGeom prst="line">
                <a:avLst/>
              </a:prstGeom>
              <a:ln w="76200" cap="rnd">
                <a:solidFill>
                  <a:srgbClr val="E9F2F9">
                    <a:alpha val="70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 flipH="1">
                <a:off x="10355277" y="1883398"/>
                <a:ext cx="354659" cy="371155"/>
              </a:xfrm>
              <a:prstGeom prst="line">
                <a:avLst/>
              </a:prstGeom>
              <a:ln w="76200" cap="rnd">
                <a:solidFill>
                  <a:srgbClr val="E9F2F9">
                    <a:alpha val="70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5" name="组合 64"/>
            <p:cNvGrpSpPr/>
            <p:nvPr/>
          </p:nvGrpSpPr>
          <p:grpSpPr>
            <a:xfrm flipH="1" flipV="1">
              <a:off x="1583822" y="4665023"/>
              <a:ext cx="469881" cy="414376"/>
              <a:chOff x="10029097" y="1654139"/>
              <a:chExt cx="680839" cy="600414"/>
            </a:xfrm>
          </p:grpSpPr>
          <p:cxnSp>
            <p:nvCxnSpPr>
              <p:cNvPr id="66" name="直接连接符 65"/>
              <p:cNvCxnSpPr/>
              <p:nvPr/>
            </p:nvCxnSpPr>
            <p:spPr>
              <a:xfrm flipH="1">
                <a:off x="10123032" y="1654139"/>
                <a:ext cx="546100" cy="571500"/>
              </a:xfrm>
              <a:prstGeom prst="line">
                <a:avLst/>
              </a:prstGeom>
              <a:ln w="76200" cap="rnd">
                <a:solidFill>
                  <a:srgbClr val="E9F2F9">
                    <a:alpha val="70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 flipH="1">
                <a:off x="10029097" y="1654139"/>
                <a:ext cx="366985" cy="384054"/>
              </a:xfrm>
              <a:prstGeom prst="line">
                <a:avLst/>
              </a:prstGeom>
              <a:ln w="76200" cap="rnd">
                <a:solidFill>
                  <a:srgbClr val="E9F2F9">
                    <a:alpha val="70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 flipH="1">
                <a:off x="10355277" y="1883398"/>
                <a:ext cx="354659" cy="371155"/>
              </a:xfrm>
              <a:prstGeom prst="line">
                <a:avLst/>
              </a:prstGeom>
              <a:ln w="76200" cap="rnd">
                <a:solidFill>
                  <a:srgbClr val="E9F2F9">
                    <a:alpha val="70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78" name="组合 277"/>
          <p:cNvGrpSpPr/>
          <p:nvPr/>
        </p:nvGrpSpPr>
        <p:grpSpPr>
          <a:xfrm>
            <a:off x="1801226" y="1211024"/>
            <a:ext cx="4479872" cy="1843070"/>
            <a:chOff x="2401635" y="1614099"/>
            <a:chExt cx="5973162" cy="2457426"/>
          </a:xfrm>
        </p:grpSpPr>
        <p:sp>
          <p:nvSpPr>
            <p:cNvPr id="273" name="椭圆 272"/>
            <p:cNvSpPr/>
            <p:nvPr/>
          </p:nvSpPr>
          <p:spPr>
            <a:xfrm>
              <a:off x="7634042" y="1614099"/>
              <a:ext cx="740755" cy="740755"/>
            </a:xfrm>
            <a:prstGeom prst="ellipse">
              <a:avLst/>
            </a:prstGeom>
            <a:solidFill>
              <a:srgbClr val="37518F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思源宋体 CN Light" panose="02020300000000000000" pitchFamily="18" charset="-122"/>
                <a:ea typeface="思源宋体 CN" panose="02020400000000000000" pitchFamily="18" charset="-122"/>
                <a:sym typeface="思源宋体 CN Light" panose="02020300000000000000" pitchFamily="18" charset="-122"/>
              </a:endParaRPr>
            </a:p>
          </p:txBody>
        </p:sp>
        <p:sp>
          <p:nvSpPr>
            <p:cNvPr id="274" name="椭圆 273"/>
            <p:cNvSpPr/>
            <p:nvPr/>
          </p:nvSpPr>
          <p:spPr>
            <a:xfrm>
              <a:off x="2401635" y="3330770"/>
              <a:ext cx="740755" cy="740755"/>
            </a:xfrm>
            <a:prstGeom prst="ellipse">
              <a:avLst/>
            </a:prstGeom>
            <a:solidFill>
              <a:srgbClr val="37518F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思源宋体 CN Light" panose="02020300000000000000" pitchFamily="18" charset="-122"/>
                <a:ea typeface="思源宋体 CN" panose="02020400000000000000" pitchFamily="18" charset="-122"/>
                <a:sym typeface="思源宋体 CN Light" panose="02020300000000000000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427396" y="458066"/>
            <a:ext cx="272856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  <a:sym typeface="+mn-ea"/>
              </a:rPr>
              <a:t>拒绝欺凌篇</a:t>
            </a:r>
            <a:endParaRPr lang="zh-CN" altLang="en-US" dirty="0">
              <a:latin typeface="汉仪汉黑W" panose="00020600040101010101" charset="-122"/>
              <a:ea typeface="汉仪汉黑W" panose="00020600040101010101" charset="-122"/>
              <a:cs typeface="汉仪汉黑W" panose="0002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7720" y="950595"/>
            <a:ext cx="2044065" cy="553085"/>
          </a:xfrm>
          <a:prstGeom prst="rect">
            <a:avLst/>
          </a:prstGeom>
          <a:gradFill>
            <a:gsLst>
              <a:gs pos="50000">
                <a:schemeClr val="accent2"/>
              </a:gs>
              <a:gs pos="0">
                <a:schemeClr val="accent2">
                  <a:lumMod val="25000"/>
                  <a:lumOff val="75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汉仪中宋简" panose="02010600000101010101" charset="-128"/>
              </a:rPr>
              <a:t>三、欺凌的危害</a:t>
            </a:r>
            <a:r>
              <a:rPr lang="en-US" altLang="zh-CN" sz="1350" b="1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</a:rPr>
              <a:t> </a:t>
            </a:r>
            <a:endParaRPr lang="zh-CN" altLang="en-US" sz="1350" b="1" dirty="0">
              <a:latin typeface="宋体" panose="02010600030101010101" pitchFamily="2" charset="-122"/>
              <a:ea typeface="宋体" panose="02010600030101010101" pitchFamily="2" charset="-122"/>
              <a:cs typeface="汉仪中宋简" panose="02010600000101010101" charset="-128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1587500" y="2633980"/>
            <a:ext cx="1136015" cy="645160"/>
          </a:xfrm>
          <a:prstGeom prst="rect">
            <a:avLst/>
          </a:prstGeom>
          <a:gradFill>
            <a:gsLst>
              <a:gs pos="50000">
                <a:schemeClr val="accent4"/>
              </a:gs>
              <a:gs pos="0">
                <a:schemeClr val="accent4">
                  <a:lumMod val="25000"/>
                  <a:lumOff val="75000"/>
                </a:schemeClr>
              </a:gs>
              <a:gs pos="100000">
                <a:schemeClr val="accent4">
                  <a:lumMod val="85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p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  <a:sym typeface="+mn-ea"/>
              </a:rPr>
              <a:t>对</a:t>
            </a:r>
            <a:r>
              <a:rPr lang="zh-CN" altLang="en-US" b="1" dirty="0">
                <a:solidFill>
                  <a:schemeClr val="bg1"/>
                </a:solidFill>
                <a:highlight>
                  <a:srgbClr val="008000"/>
                </a:highlight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  <a:sym typeface="+mn-ea"/>
              </a:rPr>
              <a:t>围观者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  <a:sym typeface="+mn-ea"/>
              </a:rPr>
              <a:t>的危害</a:t>
            </a:r>
            <a:endParaRPr lang="zh-CN" altLang="en-US" b="1"/>
          </a:p>
        </p:txBody>
      </p:sp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3427095" y="2393950"/>
            <a:ext cx="4146550" cy="1198880"/>
          </a:xfrm>
          <a:prstGeom prst="rect">
            <a:avLst/>
          </a:prstGeom>
          <a:noFill/>
          <a:ln w="19050">
            <a:solidFill>
              <a:srgbClr val="0000FF"/>
            </a:solidFill>
            <a:prstDash val="dash"/>
          </a:ln>
        </p:spPr>
        <p:txBody>
          <a:bodyPr wrap="square" rtlCol="0">
            <a:spAutoFit/>
          </a:bodyPr>
          <a:p>
            <a:r>
              <a:rPr lang="zh-CN" altLang="en-US"/>
              <a:t>欺凌事件中的围观者也是欺凌行为的受害者。无论是哪一类型的围观者（协助、附和、旁观）都会同样因受到欺凌行为的刺激而产生不良心理反应。</a:t>
            </a:r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2900045" y="2805430"/>
            <a:ext cx="424815" cy="30289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427396" y="458066"/>
            <a:ext cx="272856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  <a:sym typeface="+mn-ea"/>
              </a:rPr>
              <a:t>拒绝欺凌篇</a:t>
            </a:r>
            <a:endParaRPr lang="zh-CN" altLang="en-US" dirty="0">
              <a:latin typeface="汉仪汉黑W" panose="00020600040101010101" charset="-122"/>
              <a:ea typeface="汉仪汉黑W" panose="00020600040101010101" charset="-122"/>
              <a:cs typeface="汉仪汉黑W" panose="0002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7720" y="950595"/>
            <a:ext cx="2044065" cy="553085"/>
          </a:xfrm>
          <a:prstGeom prst="rect">
            <a:avLst/>
          </a:prstGeom>
          <a:gradFill>
            <a:gsLst>
              <a:gs pos="50000">
                <a:schemeClr val="accent2"/>
              </a:gs>
              <a:gs pos="0">
                <a:schemeClr val="accent2">
                  <a:lumMod val="25000"/>
                  <a:lumOff val="75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汉仪中宋简" panose="02010600000101010101" charset="-128"/>
              </a:rPr>
              <a:t>三、欺凌的危害</a:t>
            </a:r>
            <a:r>
              <a:rPr lang="en-US" altLang="zh-CN" sz="1350" b="1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</a:rPr>
              <a:t> </a:t>
            </a:r>
            <a:endParaRPr lang="zh-CN" altLang="en-US" sz="1350" b="1" dirty="0">
              <a:latin typeface="宋体" panose="02010600030101010101" pitchFamily="2" charset="-122"/>
              <a:ea typeface="宋体" panose="02010600030101010101" pitchFamily="2" charset="-122"/>
              <a:cs typeface="汉仪中宋简" panose="02010600000101010101" charset="-128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80135" y="2496185"/>
            <a:ext cx="1635125" cy="922020"/>
          </a:xfrm>
          <a:prstGeom prst="rect">
            <a:avLst/>
          </a:prstGeom>
          <a:gradFill>
            <a:gsLst>
              <a:gs pos="50000">
                <a:schemeClr val="accent4"/>
              </a:gs>
              <a:gs pos="0">
                <a:schemeClr val="accent4">
                  <a:lumMod val="25000"/>
                  <a:lumOff val="75000"/>
                </a:schemeClr>
              </a:gs>
              <a:gs pos="100000">
                <a:schemeClr val="accent4">
                  <a:lumMod val="85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p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  <a:sym typeface="+mn-ea"/>
              </a:rPr>
              <a:t>对</a:t>
            </a:r>
            <a:r>
              <a:rPr lang="zh-CN" altLang="en-US" b="1" dirty="0">
                <a:solidFill>
                  <a:schemeClr val="bg1"/>
                </a:solidFill>
                <a:highlight>
                  <a:srgbClr val="008000"/>
                </a:highlight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  <a:sym typeface="+mn-ea"/>
              </a:rPr>
              <a:t>学校氛围及家庭和社会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  <a:sym typeface="+mn-ea"/>
              </a:rPr>
              <a:t>的危害</a:t>
            </a:r>
            <a:endParaRPr lang="zh-CN" altLang="en-US" b="1"/>
          </a:p>
        </p:txBody>
      </p:sp>
      <p:sp>
        <p:nvSpPr>
          <p:cNvPr id="13" name="文本框 12"/>
          <p:cNvSpPr txBox="1"/>
          <p:nvPr>
            <p:custDataLst>
              <p:tags r:id="rId2"/>
            </p:custDataLst>
          </p:nvPr>
        </p:nvSpPr>
        <p:spPr>
          <a:xfrm>
            <a:off x="3351530" y="2175510"/>
            <a:ext cx="3912235" cy="1753235"/>
          </a:xfrm>
          <a:prstGeom prst="rect">
            <a:avLst/>
          </a:prstGeom>
          <a:noFill/>
          <a:ln w="19050">
            <a:solidFill>
              <a:srgbClr val="0000FF"/>
            </a:solidFill>
            <a:prstDash val="dash"/>
          </a:ln>
        </p:spPr>
        <p:txBody>
          <a:bodyPr wrap="square" rtlCol="0">
            <a:spAutoFit/>
          </a:bodyPr>
          <a:p>
            <a:r>
              <a:rPr lang="zh-CN" altLang="en-US"/>
              <a:t>欺凌现象的存在与创建和谐文明的校园环境相冲突，影响正常教学秩序，使学校对部分学生来说成为一个不安全的地方，导致学生对学校产生消极态度和抵触情绪，失去学习兴趣，影响全校的风气。</a:t>
            </a:r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2820670" y="2805430"/>
            <a:ext cx="424815" cy="30289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776461" y="3830452"/>
            <a:ext cx="1971026" cy="917117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文本框 1"/>
          <p:cNvSpPr txBox="1"/>
          <p:nvPr/>
        </p:nvSpPr>
        <p:spPr>
          <a:xfrm>
            <a:off x="3427396" y="458066"/>
            <a:ext cx="272856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  <a:sym typeface="+mn-ea"/>
              </a:rPr>
              <a:t>拒绝欺凌篇</a:t>
            </a:r>
            <a:endParaRPr lang="zh-CN" altLang="en-US" dirty="0">
              <a:latin typeface="汉仪汉黑W" panose="00020600040101010101" charset="-122"/>
              <a:ea typeface="汉仪汉黑W" panose="00020600040101010101" charset="-122"/>
              <a:cs typeface="汉仪汉黑W" panose="0002060004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115060" y="1491615"/>
            <a:ext cx="2816225" cy="26765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1600" b="1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</a:rPr>
              <a:t>（1）自信</a:t>
            </a:r>
            <a:endParaRPr lang="zh-CN" altLang="en-US" sz="1600" b="1" dirty="0">
              <a:latin typeface="宋体" panose="02010600030101010101" pitchFamily="2" charset="-122"/>
              <a:ea typeface="宋体" panose="02010600030101010101" pitchFamily="2" charset="-122"/>
              <a:cs typeface="汉仪中宋简" panose="02010600000101010101" charset="-128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 b="1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</a:rPr>
              <a:t>（2）不予配合</a:t>
            </a:r>
            <a:endParaRPr lang="zh-CN" altLang="en-US" sz="1600" b="1" dirty="0">
              <a:latin typeface="宋体" panose="02010600030101010101" pitchFamily="2" charset="-122"/>
              <a:ea typeface="宋体" panose="02010600030101010101" pitchFamily="2" charset="-122"/>
              <a:cs typeface="汉仪中宋简" panose="02010600000101010101" charset="-128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 b="1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</a:rPr>
              <a:t>（3）与他人一起行动</a:t>
            </a:r>
            <a:endParaRPr lang="zh-CN" altLang="en-US" sz="1600" b="1" dirty="0">
              <a:latin typeface="宋体" panose="02010600030101010101" pitchFamily="2" charset="-122"/>
              <a:ea typeface="宋体" panose="02010600030101010101" pitchFamily="2" charset="-122"/>
              <a:cs typeface="汉仪中宋简" panose="02010600000101010101" charset="-128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 b="1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</a:rPr>
              <a:t>（4）寻求帮助</a:t>
            </a:r>
            <a:endParaRPr lang="zh-CN" altLang="en-US" sz="1600" b="1" dirty="0">
              <a:latin typeface="宋体" panose="02010600030101010101" pitchFamily="2" charset="-122"/>
              <a:ea typeface="宋体" panose="02010600030101010101" pitchFamily="2" charset="-122"/>
              <a:cs typeface="汉仪中宋简" panose="02010600000101010101" charset="-128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 b="1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</a:rPr>
              <a:t>（5）不回击</a:t>
            </a:r>
            <a:endParaRPr lang="zh-CN" altLang="en-US" sz="1600" b="1" dirty="0">
              <a:latin typeface="宋体" panose="02010600030101010101" pitchFamily="2" charset="-122"/>
              <a:ea typeface="宋体" panose="02010600030101010101" pitchFamily="2" charset="-122"/>
              <a:cs typeface="汉仪中宋简" panose="02010600000101010101" charset="-128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 b="1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</a:rPr>
              <a:t>（6）了解权益和规则</a:t>
            </a:r>
            <a:endParaRPr lang="zh-CN" altLang="en-US" sz="1600" b="1" dirty="0">
              <a:latin typeface="宋体" panose="02010600030101010101" pitchFamily="2" charset="-122"/>
              <a:ea typeface="宋体" panose="02010600030101010101" pitchFamily="2" charset="-122"/>
              <a:cs typeface="汉仪中宋简" panose="02010600000101010101" charset="-128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 b="1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</a:rPr>
              <a:t>（7）不沉默</a:t>
            </a:r>
            <a:endParaRPr lang="zh-CN" altLang="en-US" sz="1600" b="1" dirty="0">
              <a:latin typeface="宋体" panose="02010600030101010101" pitchFamily="2" charset="-122"/>
              <a:ea typeface="宋体" panose="02010600030101010101" pitchFamily="2" charset="-122"/>
              <a:cs typeface="汉仪中宋简" panose="02010600000101010101" charset="-128"/>
            </a:endParaRPr>
          </a:p>
        </p:txBody>
      </p:sp>
      <p:pic>
        <p:nvPicPr>
          <p:cNvPr id="4" name="图片 3" descr="微信图片_20240822104329"/>
          <p:cNvPicPr>
            <a:picLocks noChangeAspect="1"/>
          </p:cNvPicPr>
          <p:nvPr/>
        </p:nvPicPr>
        <p:blipFill>
          <a:blip r:embed="rId2"/>
          <a:srcRect t="6222" r="-1456"/>
          <a:stretch>
            <a:fillRect/>
          </a:stretch>
        </p:blipFill>
        <p:spPr>
          <a:xfrm>
            <a:off x="4532630" y="1491615"/>
            <a:ext cx="3074035" cy="26746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73125" y="622300"/>
            <a:ext cx="2611755" cy="460375"/>
          </a:xfrm>
          <a:prstGeom prst="rect">
            <a:avLst/>
          </a:prstGeom>
          <a:gradFill>
            <a:gsLst>
              <a:gs pos="50000">
                <a:schemeClr val="accent2"/>
              </a:gs>
              <a:gs pos="0">
                <a:schemeClr val="accent2">
                  <a:lumMod val="25000"/>
                  <a:lumOff val="75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汉仪中宋简" panose="02010600000101010101" charset="-128"/>
                <a:sym typeface="+mn-ea"/>
              </a:rPr>
              <a:t>四、拒绝欺凌的常规方法</a:t>
            </a:r>
            <a:endParaRPr lang="zh-CN" altLang="en-US" sz="1600" b="1" dirty="0">
              <a:latin typeface="微软雅黑" panose="020B0503020204020204" charset="-122"/>
              <a:ea typeface="微软雅黑" panose="020B0503020204020204" charset="-122"/>
              <a:cs typeface="汉仪中宋简" panose="02010600000101010101" charset="-128"/>
              <a:sym typeface="+mn-ea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" name="组合 193"/>
          <p:cNvGrpSpPr/>
          <p:nvPr/>
        </p:nvGrpSpPr>
        <p:grpSpPr>
          <a:xfrm>
            <a:off x="6858000" y="4137268"/>
            <a:ext cx="3179035" cy="1960925"/>
            <a:chOff x="9144000" y="5515758"/>
            <a:chExt cx="4238713" cy="2614566"/>
          </a:xfrm>
        </p:grpSpPr>
        <p:sp>
          <p:nvSpPr>
            <p:cNvPr id="169" name="任意多边形: 形状 168"/>
            <p:cNvSpPr/>
            <p:nvPr/>
          </p:nvSpPr>
          <p:spPr>
            <a:xfrm>
              <a:off x="11001287" y="5748898"/>
              <a:ext cx="2381426" cy="2381426"/>
            </a:xfrm>
            <a:custGeom>
              <a:avLst/>
              <a:gdLst>
                <a:gd name="connsiteX0" fmla="*/ 1190713 w 2381426"/>
                <a:gd name="connsiteY0" fmla="*/ 305671 h 2381426"/>
                <a:gd name="connsiteX1" fmla="*/ 305671 w 2381426"/>
                <a:gd name="connsiteY1" fmla="*/ 1190713 h 2381426"/>
                <a:gd name="connsiteX2" fmla="*/ 1190713 w 2381426"/>
                <a:gd name="connsiteY2" fmla="*/ 2075755 h 2381426"/>
                <a:gd name="connsiteX3" fmla="*/ 2075755 w 2381426"/>
                <a:gd name="connsiteY3" fmla="*/ 1190713 h 2381426"/>
                <a:gd name="connsiteX4" fmla="*/ 1190713 w 2381426"/>
                <a:gd name="connsiteY4" fmla="*/ 305671 h 2381426"/>
                <a:gd name="connsiteX5" fmla="*/ 1190713 w 2381426"/>
                <a:gd name="connsiteY5" fmla="*/ 0 h 2381426"/>
                <a:gd name="connsiteX6" fmla="*/ 2381426 w 2381426"/>
                <a:gd name="connsiteY6" fmla="*/ 1190713 h 2381426"/>
                <a:gd name="connsiteX7" fmla="*/ 1190713 w 2381426"/>
                <a:gd name="connsiteY7" fmla="*/ 2381426 h 2381426"/>
                <a:gd name="connsiteX8" fmla="*/ 0 w 2381426"/>
                <a:gd name="connsiteY8" fmla="*/ 1190713 h 2381426"/>
                <a:gd name="connsiteX9" fmla="*/ 1190713 w 2381426"/>
                <a:gd name="connsiteY9" fmla="*/ 0 h 2381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426" h="2381426">
                  <a:moveTo>
                    <a:pt x="1190713" y="305671"/>
                  </a:moveTo>
                  <a:cubicBezTo>
                    <a:pt x="701918" y="305671"/>
                    <a:pt x="305671" y="701918"/>
                    <a:pt x="305671" y="1190713"/>
                  </a:cubicBezTo>
                  <a:cubicBezTo>
                    <a:pt x="305671" y="1679508"/>
                    <a:pt x="701918" y="2075755"/>
                    <a:pt x="1190713" y="2075755"/>
                  </a:cubicBezTo>
                  <a:cubicBezTo>
                    <a:pt x="1679508" y="2075755"/>
                    <a:pt x="2075755" y="1679508"/>
                    <a:pt x="2075755" y="1190713"/>
                  </a:cubicBezTo>
                  <a:cubicBezTo>
                    <a:pt x="2075755" y="701918"/>
                    <a:pt x="1679508" y="305671"/>
                    <a:pt x="1190713" y="305671"/>
                  </a:cubicBezTo>
                  <a:close/>
                  <a:moveTo>
                    <a:pt x="1190713" y="0"/>
                  </a:moveTo>
                  <a:cubicBezTo>
                    <a:pt x="1848326" y="0"/>
                    <a:pt x="2381426" y="533100"/>
                    <a:pt x="2381426" y="1190713"/>
                  </a:cubicBezTo>
                  <a:cubicBezTo>
                    <a:pt x="2381426" y="1848326"/>
                    <a:pt x="1848326" y="2381426"/>
                    <a:pt x="1190713" y="2381426"/>
                  </a:cubicBezTo>
                  <a:cubicBezTo>
                    <a:pt x="533100" y="2381426"/>
                    <a:pt x="0" y="1848326"/>
                    <a:pt x="0" y="1190713"/>
                  </a:cubicBezTo>
                  <a:cubicBezTo>
                    <a:pt x="0" y="533100"/>
                    <a:pt x="533100" y="0"/>
                    <a:pt x="1190713" y="0"/>
                  </a:cubicBezTo>
                  <a:close/>
                </a:path>
              </a:pathLst>
            </a:custGeom>
            <a:solidFill>
              <a:srgbClr val="9EA1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49" name="云形 48"/>
            <p:cNvSpPr/>
            <p:nvPr/>
          </p:nvSpPr>
          <p:spPr>
            <a:xfrm>
              <a:off x="9144000" y="5515758"/>
              <a:ext cx="3744685" cy="2433597"/>
            </a:xfrm>
            <a:prstGeom prst="cloud">
              <a:avLst/>
            </a:prstGeom>
            <a:noFill/>
            <a:ln>
              <a:solidFill>
                <a:srgbClr val="9EA1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 rot="2775081">
            <a:off x="7932024" y="960394"/>
            <a:ext cx="186206" cy="186206"/>
            <a:chOff x="4006850" y="2370850"/>
            <a:chExt cx="431800" cy="431800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 rot="2775081">
            <a:off x="7431128" y="1092030"/>
            <a:ext cx="186206" cy="186206"/>
            <a:chOff x="4006850" y="2370850"/>
            <a:chExt cx="431800" cy="431800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 rot="2775081">
            <a:off x="7932356" y="1671215"/>
            <a:ext cx="120946" cy="120946"/>
            <a:chOff x="4006850" y="2370850"/>
            <a:chExt cx="431800" cy="431800"/>
          </a:xfrm>
        </p:grpSpPr>
        <p:cxnSp>
          <p:nvCxnSpPr>
            <p:cNvPr id="63" name="直接连接符 62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5" name="组合 164"/>
          <p:cNvGrpSpPr/>
          <p:nvPr/>
        </p:nvGrpSpPr>
        <p:grpSpPr>
          <a:xfrm>
            <a:off x="103676" y="4125090"/>
            <a:ext cx="959186" cy="903995"/>
            <a:chOff x="2354961" y="3837710"/>
            <a:chExt cx="1278914" cy="1205327"/>
          </a:xfrm>
        </p:grpSpPr>
        <p:sp>
          <p:nvSpPr>
            <p:cNvPr id="65" name="椭圆 64"/>
            <p:cNvSpPr/>
            <p:nvPr/>
          </p:nvSpPr>
          <p:spPr>
            <a:xfrm>
              <a:off x="2354961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2487262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2619564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2751865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2884167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016468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148770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281071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413373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545674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2354961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2487262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2619564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2751865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2884167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016468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3148770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281071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413373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3545674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2354961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2487262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2619564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2751865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2884167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3016468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148770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3281071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3413373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545674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2354961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2487262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2619564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2751865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2884167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3016468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148770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3281071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413373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3545674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2354961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2487262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2619564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2751865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2884167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3016468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3148770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3281071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3413373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3545674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2354961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2487262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2619564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>
              <a:off x="2751865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2884167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3016468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>
              <a:off x="3148770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3281071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3413373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3545674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2354961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2487262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2619564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2751865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2884167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3016468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3148770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>
              <a:off x="3281071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413373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3545674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>
              <a:off x="2354961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2487262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>
              <a:off x="2619564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>
              <a:off x="2751865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2884167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>
              <a:off x="3016468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3148770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3281071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>
              <a:off x="3413373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>
              <a:off x="3545674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2354961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>
              <a:off x="2487262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>
              <a:off x="2619564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2751865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>
              <a:off x="2884167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0" name="椭圆 149"/>
            <p:cNvSpPr/>
            <p:nvPr/>
          </p:nvSpPr>
          <p:spPr>
            <a:xfrm>
              <a:off x="3016468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3148770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>
              <a:off x="3281071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3" name="椭圆 152"/>
            <p:cNvSpPr/>
            <p:nvPr/>
          </p:nvSpPr>
          <p:spPr>
            <a:xfrm>
              <a:off x="3413373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545674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5" name="椭圆 154"/>
            <p:cNvSpPr/>
            <p:nvPr/>
          </p:nvSpPr>
          <p:spPr>
            <a:xfrm>
              <a:off x="2354961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6" name="椭圆 155"/>
            <p:cNvSpPr/>
            <p:nvPr/>
          </p:nvSpPr>
          <p:spPr>
            <a:xfrm>
              <a:off x="2487262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2619564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8" name="椭圆 157"/>
            <p:cNvSpPr/>
            <p:nvPr/>
          </p:nvSpPr>
          <p:spPr>
            <a:xfrm>
              <a:off x="2751865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9" name="椭圆 158"/>
            <p:cNvSpPr/>
            <p:nvPr/>
          </p:nvSpPr>
          <p:spPr>
            <a:xfrm>
              <a:off x="2884167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016468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1" name="椭圆 160"/>
            <p:cNvSpPr/>
            <p:nvPr/>
          </p:nvSpPr>
          <p:spPr>
            <a:xfrm>
              <a:off x="3148770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2" name="椭圆 161"/>
            <p:cNvSpPr/>
            <p:nvPr/>
          </p:nvSpPr>
          <p:spPr>
            <a:xfrm>
              <a:off x="3281071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3413373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>
              <a:off x="3545674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-1025147" y="115315"/>
            <a:ext cx="2808514" cy="1825198"/>
            <a:chOff x="-1366863" y="153153"/>
            <a:chExt cx="3744685" cy="2433597"/>
          </a:xfrm>
        </p:grpSpPr>
        <p:sp>
          <p:nvSpPr>
            <p:cNvPr id="41" name="云形 40"/>
            <p:cNvSpPr/>
            <p:nvPr/>
          </p:nvSpPr>
          <p:spPr>
            <a:xfrm>
              <a:off x="-1366863" y="153153"/>
              <a:ext cx="3744685" cy="2433597"/>
            </a:xfrm>
            <a:prstGeom prst="cloud">
              <a:avLst/>
            </a:prstGeom>
            <a:noFill/>
            <a:ln>
              <a:solidFill>
                <a:srgbClr val="9EA1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grpSp>
          <p:nvGrpSpPr>
            <p:cNvPr id="174" name="组合 173"/>
            <p:cNvGrpSpPr/>
            <p:nvPr/>
          </p:nvGrpSpPr>
          <p:grpSpPr>
            <a:xfrm>
              <a:off x="1240746" y="643690"/>
              <a:ext cx="311727" cy="709762"/>
              <a:chOff x="1704109" y="3047129"/>
              <a:chExt cx="311727" cy="709762"/>
            </a:xfrm>
            <a:solidFill>
              <a:srgbClr val="9EA1C6"/>
            </a:solidFill>
          </p:grpSpPr>
          <p:sp>
            <p:nvSpPr>
              <p:cNvPr id="170" name="椭圆 169"/>
              <p:cNvSpPr/>
              <p:nvPr/>
            </p:nvSpPr>
            <p:spPr>
              <a:xfrm>
                <a:off x="1828800" y="36322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1" name="椭圆 170"/>
              <p:cNvSpPr/>
              <p:nvPr/>
            </p:nvSpPr>
            <p:spPr>
              <a:xfrm>
                <a:off x="1704109" y="34290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2" name="椭圆 171"/>
              <p:cNvSpPr/>
              <p:nvPr/>
            </p:nvSpPr>
            <p:spPr>
              <a:xfrm>
                <a:off x="1891145" y="32258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3" name="椭圆 172"/>
              <p:cNvSpPr/>
              <p:nvPr/>
            </p:nvSpPr>
            <p:spPr>
              <a:xfrm>
                <a:off x="1719261" y="3047129"/>
                <a:ext cx="178671" cy="1786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sp>
        <p:nvSpPr>
          <p:cNvPr id="175" name="文本框 174"/>
          <p:cNvSpPr txBox="1"/>
          <p:nvPr/>
        </p:nvSpPr>
        <p:spPr>
          <a:xfrm>
            <a:off x="2327563" y="2198130"/>
            <a:ext cx="4530437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3300">
              <a:latin typeface="汉仪汉黑W" panose="00020600040101010101" charset="-122"/>
              <a:ea typeface="汉仪汉黑W" panose="00020600040101010101" charset="-122"/>
              <a:cs typeface="汉仪汉黑W" panose="00020600040101010101" charset="-122"/>
            </a:endParaRPr>
          </a:p>
        </p:txBody>
      </p:sp>
      <p:grpSp>
        <p:nvGrpSpPr>
          <p:cNvPr id="183" name="组合 182"/>
          <p:cNvGrpSpPr/>
          <p:nvPr/>
        </p:nvGrpSpPr>
        <p:grpSpPr>
          <a:xfrm>
            <a:off x="7524231" y="1488844"/>
            <a:ext cx="233795" cy="398318"/>
            <a:chOff x="1704109" y="3225800"/>
            <a:chExt cx="311727" cy="531091"/>
          </a:xfrm>
          <a:solidFill>
            <a:srgbClr val="E5E5F4"/>
          </a:solidFill>
        </p:grpSpPr>
        <p:sp>
          <p:nvSpPr>
            <p:cNvPr id="184" name="椭圆 183"/>
            <p:cNvSpPr/>
            <p:nvPr/>
          </p:nvSpPr>
          <p:spPr>
            <a:xfrm>
              <a:off x="1828800" y="36322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85" name="椭圆 184"/>
            <p:cNvSpPr/>
            <p:nvPr/>
          </p:nvSpPr>
          <p:spPr>
            <a:xfrm>
              <a:off x="1704109" y="34290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86" name="椭圆 185"/>
            <p:cNvSpPr/>
            <p:nvPr/>
          </p:nvSpPr>
          <p:spPr>
            <a:xfrm>
              <a:off x="1891145" y="32258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 rot="3915977">
            <a:off x="1514012" y="3501847"/>
            <a:ext cx="233795" cy="532322"/>
            <a:chOff x="1704109" y="3047129"/>
            <a:chExt cx="311727" cy="709762"/>
          </a:xfrm>
          <a:solidFill>
            <a:srgbClr val="E5E5F4"/>
          </a:solidFill>
        </p:grpSpPr>
        <p:sp>
          <p:nvSpPr>
            <p:cNvPr id="189" name="椭圆 188"/>
            <p:cNvSpPr/>
            <p:nvPr/>
          </p:nvSpPr>
          <p:spPr>
            <a:xfrm>
              <a:off x="1828800" y="36322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0" name="椭圆 189"/>
            <p:cNvSpPr/>
            <p:nvPr/>
          </p:nvSpPr>
          <p:spPr>
            <a:xfrm>
              <a:off x="1704109" y="34290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1" name="椭圆 190"/>
            <p:cNvSpPr/>
            <p:nvPr/>
          </p:nvSpPr>
          <p:spPr>
            <a:xfrm>
              <a:off x="1891145" y="32258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2" name="椭圆 191"/>
            <p:cNvSpPr/>
            <p:nvPr/>
          </p:nvSpPr>
          <p:spPr>
            <a:xfrm>
              <a:off x="1719261" y="3047129"/>
              <a:ext cx="178671" cy="1786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848725" y="1832544"/>
            <a:ext cx="4327525" cy="1479312"/>
            <a:chOff x="3881427" y="2528454"/>
            <a:chExt cx="5770033" cy="1972416"/>
          </a:xfrm>
        </p:grpSpPr>
        <p:sp>
          <p:nvSpPr>
            <p:cNvPr id="178" name="任意多边形: 形状 177"/>
            <p:cNvSpPr/>
            <p:nvPr/>
          </p:nvSpPr>
          <p:spPr>
            <a:xfrm>
              <a:off x="6677892" y="3620137"/>
              <a:ext cx="880733" cy="880733"/>
            </a:xfrm>
            <a:custGeom>
              <a:avLst/>
              <a:gdLst>
                <a:gd name="connsiteX0" fmla="*/ 1216799 w 2433598"/>
                <a:gd name="connsiteY0" fmla="*/ 0 h 2433598"/>
                <a:gd name="connsiteX1" fmla="*/ 2433598 w 2433598"/>
                <a:gd name="connsiteY1" fmla="*/ 1216799 h 2433598"/>
                <a:gd name="connsiteX2" fmla="*/ 1216799 w 2433598"/>
                <a:gd name="connsiteY2" fmla="*/ 2433598 h 2433598"/>
                <a:gd name="connsiteX3" fmla="*/ 0 w 2433598"/>
                <a:gd name="connsiteY3" fmla="*/ 1216799 h 2433598"/>
                <a:gd name="connsiteX4" fmla="*/ 1216799 w 2433598"/>
                <a:gd name="connsiteY4" fmla="*/ 0 h 2433598"/>
                <a:gd name="connsiteX5" fmla="*/ 1224180 w 2433598"/>
                <a:gd name="connsiteY5" fmla="*/ 342744 h 2433598"/>
                <a:gd name="connsiteX6" fmla="*/ 350125 w 2433598"/>
                <a:gd name="connsiteY6" fmla="*/ 1216799 h 2433598"/>
                <a:gd name="connsiteX7" fmla="*/ 1224180 w 2433598"/>
                <a:gd name="connsiteY7" fmla="*/ 2090854 h 2433598"/>
                <a:gd name="connsiteX8" fmla="*/ 2098235 w 2433598"/>
                <a:gd name="connsiteY8" fmla="*/ 1216799 h 2433598"/>
                <a:gd name="connsiteX9" fmla="*/ 1224180 w 2433598"/>
                <a:gd name="connsiteY9" fmla="*/ 342744 h 2433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33598" h="2433598">
                  <a:moveTo>
                    <a:pt x="1216799" y="0"/>
                  </a:moveTo>
                  <a:cubicBezTo>
                    <a:pt x="1888819" y="0"/>
                    <a:pt x="2433598" y="544779"/>
                    <a:pt x="2433598" y="1216799"/>
                  </a:cubicBezTo>
                  <a:cubicBezTo>
                    <a:pt x="2433598" y="1888819"/>
                    <a:pt x="1888819" y="2433598"/>
                    <a:pt x="1216799" y="2433598"/>
                  </a:cubicBezTo>
                  <a:cubicBezTo>
                    <a:pt x="544779" y="2433598"/>
                    <a:pt x="0" y="1888819"/>
                    <a:pt x="0" y="1216799"/>
                  </a:cubicBezTo>
                  <a:cubicBezTo>
                    <a:pt x="0" y="544779"/>
                    <a:pt x="544779" y="0"/>
                    <a:pt x="1216799" y="0"/>
                  </a:cubicBezTo>
                  <a:close/>
                  <a:moveTo>
                    <a:pt x="1224180" y="342744"/>
                  </a:moveTo>
                  <a:cubicBezTo>
                    <a:pt x="741453" y="342744"/>
                    <a:pt x="350125" y="734072"/>
                    <a:pt x="350125" y="1216799"/>
                  </a:cubicBezTo>
                  <a:cubicBezTo>
                    <a:pt x="350125" y="1699526"/>
                    <a:pt x="741453" y="2090854"/>
                    <a:pt x="1224180" y="2090854"/>
                  </a:cubicBezTo>
                  <a:cubicBezTo>
                    <a:pt x="1706907" y="2090854"/>
                    <a:pt x="2098235" y="1699526"/>
                    <a:pt x="2098235" y="1216799"/>
                  </a:cubicBezTo>
                  <a:cubicBezTo>
                    <a:pt x="2098235" y="734072"/>
                    <a:pt x="1706907" y="342744"/>
                    <a:pt x="1224180" y="342744"/>
                  </a:cubicBezTo>
                  <a:close/>
                </a:path>
              </a:pathLst>
            </a:cu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8" name="任意多边形: 形状 167"/>
            <p:cNvSpPr/>
            <p:nvPr/>
          </p:nvSpPr>
          <p:spPr>
            <a:xfrm>
              <a:off x="3976254" y="2528454"/>
              <a:ext cx="1801092" cy="1801092"/>
            </a:xfrm>
            <a:custGeom>
              <a:avLst/>
              <a:gdLst>
                <a:gd name="connsiteX0" fmla="*/ 1216799 w 2433598"/>
                <a:gd name="connsiteY0" fmla="*/ 0 h 2433598"/>
                <a:gd name="connsiteX1" fmla="*/ 2433598 w 2433598"/>
                <a:gd name="connsiteY1" fmla="*/ 1216799 h 2433598"/>
                <a:gd name="connsiteX2" fmla="*/ 1216799 w 2433598"/>
                <a:gd name="connsiteY2" fmla="*/ 2433598 h 2433598"/>
                <a:gd name="connsiteX3" fmla="*/ 0 w 2433598"/>
                <a:gd name="connsiteY3" fmla="*/ 1216799 h 2433598"/>
                <a:gd name="connsiteX4" fmla="*/ 1216799 w 2433598"/>
                <a:gd name="connsiteY4" fmla="*/ 0 h 2433598"/>
                <a:gd name="connsiteX5" fmla="*/ 1224180 w 2433598"/>
                <a:gd name="connsiteY5" fmla="*/ 342744 h 2433598"/>
                <a:gd name="connsiteX6" fmla="*/ 350125 w 2433598"/>
                <a:gd name="connsiteY6" fmla="*/ 1216799 h 2433598"/>
                <a:gd name="connsiteX7" fmla="*/ 1224180 w 2433598"/>
                <a:gd name="connsiteY7" fmla="*/ 2090854 h 2433598"/>
                <a:gd name="connsiteX8" fmla="*/ 2098235 w 2433598"/>
                <a:gd name="connsiteY8" fmla="*/ 1216799 h 2433598"/>
                <a:gd name="connsiteX9" fmla="*/ 1224180 w 2433598"/>
                <a:gd name="connsiteY9" fmla="*/ 342744 h 2433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33598" h="2433598">
                  <a:moveTo>
                    <a:pt x="1216799" y="0"/>
                  </a:moveTo>
                  <a:cubicBezTo>
                    <a:pt x="1888819" y="0"/>
                    <a:pt x="2433598" y="544779"/>
                    <a:pt x="2433598" y="1216799"/>
                  </a:cubicBezTo>
                  <a:cubicBezTo>
                    <a:pt x="2433598" y="1888819"/>
                    <a:pt x="1888819" y="2433598"/>
                    <a:pt x="1216799" y="2433598"/>
                  </a:cubicBezTo>
                  <a:cubicBezTo>
                    <a:pt x="544779" y="2433598"/>
                    <a:pt x="0" y="1888819"/>
                    <a:pt x="0" y="1216799"/>
                  </a:cubicBezTo>
                  <a:cubicBezTo>
                    <a:pt x="0" y="544779"/>
                    <a:pt x="544779" y="0"/>
                    <a:pt x="1216799" y="0"/>
                  </a:cubicBezTo>
                  <a:close/>
                  <a:moveTo>
                    <a:pt x="1224180" y="342744"/>
                  </a:moveTo>
                  <a:cubicBezTo>
                    <a:pt x="741453" y="342744"/>
                    <a:pt x="350125" y="734072"/>
                    <a:pt x="350125" y="1216799"/>
                  </a:cubicBezTo>
                  <a:cubicBezTo>
                    <a:pt x="350125" y="1699526"/>
                    <a:pt x="741453" y="2090854"/>
                    <a:pt x="1224180" y="2090854"/>
                  </a:cubicBezTo>
                  <a:cubicBezTo>
                    <a:pt x="1706907" y="2090854"/>
                    <a:pt x="2098235" y="1699526"/>
                    <a:pt x="2098235" y="1216799"/>
                  </a:cubicBezTo>
                  <a:cubicBezTo>
                    <a:pt x="2098235" y="734072"/>
                    <a:pt x="1706907" y="342744"/>
                    <a:pt x="1224180" y="342744"/>
                  </a:cubicBezTo>
                  <a:close/>
                </a:path>
              </a:pathLst>
            </a:custGeom>
            <a:solidFill>
              <a:srgbClr val="D9D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3881427" y="2920461"/>
              <a:ext cx="5770033" cy="7374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000" dirty="0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</a:rPr>
                <a:t>第二节  早恋危害篇</a:t>
              </a:r>
              <a:endParaRPr lang="zh-CN" altLang="en-US" sz="3000" dirty="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</p:grpSp>
    </p:spTree>
  </p:cSld>
  <p:clrMapOvr>
    <a:masterClrMapping/>
  </p:clrMapOvr>
  <p:transition spd="slow">
    <p:cove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584604" y="633475"/>
            <a:ext cx="1974533" cy="368300"/>
            <a:chOff x="4779472" y="844034"/>
            <a:chExt cx="2632710" cy="491067"/>
          </a:xfrm>
        </p:grpSpPr>
        <p:sp>
          <p:nvSpPr>
            <p:cNvPr id="6" name="文本框 5"/>
            <p:cNvSpPr txBox="1"/>
            <p:nvPr/>
          </p:nvSpPr>
          <p:spPr>
            <a:xfrm>
              <a:off x="4779472" y="844034"/>
              <a:ext cx="2632710" cy="491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  <a:sym typeface="+mn-ea"/>
                </a:rPr>
                <a:t>早恋危害篇</a:t>
              </a:r>
              <a:endParaRPr lang="zh-CN" altLang="en-US" dirty="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694219" y="1221284"/>
              <a:ext cx="803563" cy="45719"/>
              <a:chOff x="5694219" y="1221284"/>
              <a:chExt cx="803563" cy="45719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5694219" y="1221284"/>
                <a:ext cx="401782" cy="45719"/>
              </a:xfrm>
              <a:prstGeom prst="rect">
                <a:avLst/>
              </a:prstGeom>
              <a:solidFill>
                <a:srgbClr val="4F54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6096000" y="1221284"/>
                <a:ext cx="401782" cy="45719"/>
              </a:xfrm>
              <a:prstGeom prst="rect">
                <a:avLst/>
              </a:prstGeom>
              <a:solidFill>
                <a:srgbClr val="9EA1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sp>
        <p:nvSpPr>
          <p:cNvPr id="80" name="文本框 79"/>
          <p:cNvSpPr txBox="1"/>
          <p:nvPr/>
        </p:nvSpPr>
        <p:spPr>
          <a:xfrm>
            <a:off x="875665" y="2096770"/>
            <a:ext cx="7091045" cy="23418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1600" b="1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</a:rPr>
              <a:t>青春期恋爱，俗称“</a:t>
            </a:r>
            <a:r>
              <a:rPr lang="zh-CN" altLang="en-US" sz="20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</a:rPr>
              <a:t>早恋</a:t>
            </a:r>
            <a:r>
              <a:rPr lang="zh-CN" altLang="en-US" sz="1600" b="1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</a:rPr>
              <a:t>”，指18岁以下的青少年建立恋爱关系或对他人产生爱意的行为。数据显示，比起小学和初中职生，高中生进入青春期恋爱的比例较高。大部分人选择恋爱对象时会出于好奇、真心喜欢和享受追求与被追求的过程。在社会大环境的压力和价值取向影响下，大部分中国青少年会向父母和老师隐瞒自己的恋爱情况和性行为。</a:t>
            </a:r>
            <a:endParaRPr lang="zh-CN" altLang="en-US" sz="1600" b="1" dirty="0">
              <a:latin typeface="宋体" panose="02010600030101010101" pitchFamily="2" charset="-122"/>
              <a:ea typeface="宋体" panose="02010600030101010101" pitchFamily="2" charset="-122"/>
              <a:cs typeface="汉仪中宋简" panose="02010600000101010101" charset="-128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1350" b="1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</a:rPr>
              <a:t>  </a:t>
            </a:r>
            <a:endParaRPr lang="zh-CN" altLang="en-US" sz="1350" b="1" dirty="0">
              <a:latin typeface="宋体" panose="02010600030101010101" pitchFamily="2" charset="-122"/>
              <a:ea typeface="宋体" panose="02010600030101010101" pitchFamily="2" charset="-122"/>
              <a:cs typeface="汉仪中宋简" panose="02010600000101010101" charset="-128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59815" y="1211580"/>
            <a:ext cx="1960880" cy="560070"/>
            <a:chOff x="1669" y="1908"/>
            <a:chExt cx="3088" cy="882"/>
          </a:xfrm>
        </p:grpSpPr>
        <p:sp>
          <p:nvSpPr>
            <p:cNvPr id="2" name="流程图: 资料带 1"/>
            <p:cNvSpPr/>
            <p:nvPr/>
          </p:nvSpPr>
          <p:spPr>
            <a:xfrm>
              <a:off x="1669" y="1908"/>
              <a:ext cx="3089" cy="882"/>
            </a:xfrm>
            <a:prstGeom prst="flowChartPunchedTape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669" y="2059"/>
              <a:ext cx="302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 dirty="0">
                  <a:latin typeface="微软雅黑" panose="020B0503020204020204" charset="-122"/>
                  <a:ea typeface="微软雅黑" panose="020B0503020204020204" charset="-122"/>
                  <a:cs typeface="汉仪中宋简" panose="02010600000101010101" charset="-128"/>
                  <a:sym typeface="+mn-ea"/>
                </a:rPr>
                <a:t>一、什么是早恋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584604" y="633475"/>
            <a:ext cx="1974533" cy="368300"/>
            <a:chOff x="4779472" y="844034"/>
            <a:chExt cx="2632710" cy="491067"/>
          </a:xfrm>
        </p:grpSpPr>
        <p:sp>
          <p:nvSpPr>
            <p:cNvPr id="6" name="文本框 5"/>
            <p:cNvSpPr txBox="1"/>
            <p:nvPr/>
          </p:nvSpPr>
          <p:spPr>
            <a:xfrm>
              <a:off x="4779472" y="844034"/>
              <a:ext cx="2632710" cy="491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  <a:sym typeface="+mn-ea"/>
                </a:rPr>
                <a:t>早恋危害篇</a:t>
              </a:r>
              <a:endParaRPr lang="zh-CN" altLang="en-US" dirty="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694219" y="1221284"/>
              <a:ext cx="803563" cy="45719"/>
              <a:chOff x="5694219" y="1221284"/>
              <a:chExt cx="803563" cy="45719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5694219" y="1221284"/>
                <a:ext cx="401782" cy="45719"/>
              </a:xfrm>
              <a:prstGeom prst="rect">
                <a:avLst/>
              </a:prstGeom>
              <a:solidFill>
                <a:srgbClr val="4F54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6096000" y="1221284"/>
                <a:ext cx="401782" cy="45719"/>
              </a:xfrm>
              <a:prstGeom prst="rect">
                <a:avLst/>
              </a:prstGeom>
              <a:solidFill>
                <a:srgbClr val="9EA1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969010" y="1110615"/>
            <a:ext cx="1348105" cy="410210"/>
          </a:xfrm>
          <a:prstGeom prst="rect">
            <a:avLst/>
          </a:prstGeom>
          <a:gradFill>
            <a:gsLst>
              <a:gs pos="50000">
                <a:schemeClr val="accent2"/>
              </a:gs>
              <a:gs pos="0">
                <a:schemeClr val="accent2">
                  <a:lumMod val="25000"/>
                  <a:lumOff val="75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</p:spPr>
        <p:txBody>
          <a:bodyPr wrap="square" rtlCol="0">
            <a:noAutofit/>
          </a:bodyPr>
          <a:p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  <a:sym typeface="+mn-ea"/>
              </a:rPr>
              <a:t>早恋的作用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cs typeface="汉仪中宋简" panose="02010600000101010101" charset="-128"/>
            </a:endParaRPr>
          </a:p>
          <a:p>
            <a:endParaRPr lang="zh-CN" altLang="en-US" b="1"/>
          </a:p>
        </p:txBody>
      </p:sp>
      <p:sp>
        <p:nvSpPr>
          <p:cNvPr id="3" name="文本框 2"/>
          <p:cNvSpPr txBox="1"/>
          <p:nvPr/>
        </p:nvSpPr>
        <p:spPr>
          <a:xfrm>
            <a:off x="969010" y="2906395"/>
            <a:ext cx="2567305" cy="147637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p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恋爱可以让青少年们满足亲密关系的需求，促进个人成熟和丰富感情经验，帮助青少年自我认同、自我接纳。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772535" y="2491105"/>
            <a:ext cx="4400550" cy="203009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p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在恋爱过程中，因为青少年普遍缺乏成熟的情绪管理能力，他们可能会体验到更多的情绪波动，并影响到他们的日常社交和学业发展。此外，青少年没有接受过全面性教育以及没有得到足够的社会支持时，非意愿妊娠、性传播感染、攻击行为等情况也可能会在青春期恋爱期间出现。</a:t>
            </a:r>
            <a:endParaRPr lang="zh-CN" altLang="en-US"/>
          </a:p>
        </p:txBody>
      </p:sp>
      <p:sp>
        <p:nvSpPr>
          <p:cNvPr id="5" name="下箭头标注 4"/>
          <p:cNvSpPr/>
          <p:nvPr/>
        </p:nvSpPr>
        <p:spPr>
          <a:xfrm>
            <a:off x="1385570" y="1953260"/>
            <a:ext cx="1431925" cy="727710"/>
          </a:xfrm>
          <a:prstGeom prst="downArrowCallou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529715" y="2029460"/>
            <a:ext cx="11360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积极作用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下箭头标注 11"/>
          <p:cNvSpPr/>
          <p:nvPr/>
        </p:nvSpPr>
        <p:spPr>
          <a:xfrm>
            <a:off x="5190490" y="1763395"/>
            <a:ext cx="1431925" cy="727710"/>
          </a:xfrm>
          <a:prstGeom prst="downArrowCallou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338445" y="1816735"/>
            <a:ext cx="11360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消极作用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over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584604" y="633475"/>
            <a:ext cx="1974533" cy="368300"/>
            <a:chOff x="4779472" y="844034"/>
            <a:chExt cx="2632710" cy="491067"/>
          </a:xfrm>
        </p:grpSpPr>
        <p:sp>
          <p:nvSpPr>
            <p:cNvPr id="6" name="文本框 5"/>
            <p:cNvSpPr txBox="1"/>
            <p:nvPr/>
          </p:nvSpPr>
          <p:spPr>
            <a:xfrm>
              <a:off x="4779472" y="844034"/>
              <a:ext cx="2632710" cy="491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  <a:sym typeface="+mn-ea"/>
                </a:rPr>
                <a:t>早恋危害篇</a:t>
              </a:r>
              <a:endParaRPr lang="zh-CN" altLang="en-US" dirty="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694219" y="1221284"/>
              <a:ext cx="803563" cy="45719"/>
              <a:chOff x="5694219" y="1221284"/>
              <a:chExt cx="803563" cy="45719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5694219" y="1221284"/>
                <a:ext cx="401782" cy="45719"/>
              </a:xfrm>
              <a:prstGeom prst="rect">
                <a:avLst/>
              </a:prstGeom>
              <a:solidFill>
                <a:srgbClr val="4F54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6096000" y="1221284"/>
                <a:ext cx="401782" cy="45719"/>
              </a:xfrm>
              <a:prstGeom prst="rect">
                <a:avLst/>
              </a:prstGeom>
              <a:solidFill>
                <a:srgbClr val="9EA1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862330" y="950595"/>
            <a:ext cx="1961515" cy="560070"/>
            <a:chOff x="1669" y="1908"/>
            <a:chExt cx="3089" cy="882"/>
          </a:xfrm>
        </p:grpSpPr>
        <p:sp>
          <p:nvSpPr>
            <p:cNvPr id="2" name="流程图: 资料带 1"/>
            <p:cNvSpPr/>
            <p:nvPr/>
          </p:nvSpPr>
          <p:spPr>
            <a:xfrm>
              <a:off x="1669" y="1908"/>
              <a:ext cx="3089" cy="882"/>
            </a:xfrm>
            <a:prstGeom prst="flowChartPunchedTape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669" y="2059"/>
              <a:ext cx="302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 dirty="0">
                  <a:latin typeface="微软雅黑" panose="020B0503020204020204" charset="-122"/>
                  <a:ea typeface="微软雅黑" panose="020B0503020204020204" charset="-122"/>
                  <a:cs typeface="汉仪中宋简" panose="02010600000101010101" charset="-128"/>
                  <a:sym typeface="+mn-ea"/>
                </a:rPr>
                <a:t>二、早恋的特点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46100" y="1567180"/>
            <a:ext cx="7996732" cy="3267710"/>
            <a:chOff x="1588" y="2802"/>
            <a:chExt cx="16222" cy="6948"/>
          </a:xfrm>
        </p:grpSpPr>
        <p:grpSp>
          <p:nvGrpSpPr>
            <p:cNvPr id="46" name="Group 45"/>
            <p:cNvGrpSpPr/>
            <p:nvPr/>
          </p:nvGrpSpPr>
          <p:grpSpPr>
            <a:xfrm>
              <a:off x="6986" y="8360"/>
              <a:ext cx="4044" cy="1390"/>
              <a:chOff x="4436223" y="5308640"/>
              <a:chExt cx="2568129" cy="882610"/>
            </a:xfrm>
          </p:grpSpPr>
          <p:sp>
            <p:nvSpPr>
              <p:cNvPr id="5" name="Freeform 111"/>
              <p:cNvSpPr/>
              <p:nvPr/>
            </p:nvSpPr>
            <p:spPr bwMode="auto">
              <a:xfrm>
                <a:off x="4436223" y="5308640"/>
                <a:ext cx="2568129" cy="772907"/>
              </a:xfrm>
              <a:custGeom>
                <a:avLst/>
                <a:gdLst>
                  <a:gd name="T0" fmla="*/ 618 w 2585"/>
                  <a:gd name="T1" fmla="*/ 620 h 620"/>
                  <a:gd name="T2" fmla="*/ 2585 w 2585"/>
                  <a:gd name="T3" fmla="*/ 620 h 620"/>
                  <a:gd name="T4" fmla="*/ 1967 w 2585"/>
                  <a:gd name="T5" fmla="*/ 0 h 620"/>
                  <a:gd name="T6" fmla="*/ 0 w 2585"/>
                  <a:gd name="T7" fmla="*/ 0 h 620"/>
                  <a:gd name="T8" fmla="*/ 618 w 2585"/>
                  <a:gd name="T9" fmla="*/ 620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5" h="620">
                    <a:moveTo>
                      <a:pt x="618" y="620"/>
                    </a:moveTo>
                    <a:lnTo>
                      <a:pt x="2585" y="620"/>
                    </a:lnTo>
                    <a:lnTo>
                      <a:pt x="1967" y="0"/>
                    </a:lnTo>
                    <a:lnTo>
                      <a:pt x="0" y="0"/>
                    </a:lnTo>
                    <a:lnTo>
                      <a:pt x="618" y="620"/>
                    </a:lnTo>
                    <a:close/>
                  </a:path>
                </a:pathLst>
              </a:custGeom>
              <a:solidFill>
                <a:schemeClr val="tx1">
                  <a:lumMod val="60000"/>
                  <a:lumOff val="40000"/>
                </a:schemeClr>
              </a:solidFill>
              <a:ln w="3175">
                <a:noFill/>
              </a:ln>
            </p:spPr>
            <p:txBody>
              <a:bodyPr vert="horz" wrap="square" lIns="0" tIns="0" rIns="0" bIns="0" numCol="1" anchor="ctr" anchorCtr="0" compatLnSpc="1"/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5400000" scaled="0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11" name="Freeform 112"/>
              <p:cNvSpPr/>
              <p:nvPr/>
            </p:nvSpPr>
            <p:spPr bwMode="auto">
              <a:xfrm>
                <a:off x="4436223" y="5308640"/>
                <a:ext cx="613967" cy="882610"/>
              </a:xfrm>
              <a:custGeom>
                <a:avLst/>
                <a:gdLst>
                  <a:gd name="T0" fmla="*/ 0 w 618"/>
                  <a:gd name="T1" fmla="*/ 0 h 708"/>
                  <a:gd name="T2" fmla="*/ 0 w 618"/>
                  <a:gd name="T3" fmla="*/ 87 h 708"/>
                  <a:gd name="T4" fmla="*/ 618 w 618"/>
                  <a:gd name="T5" fmla="*/ 708 h 708"/>
                  <a:gd name="T6" fmla="*/ 618 w 618"/>
                  <a:gd name="T7" fmla="*/ 620 h 708"/>
                  <a:gd name="T8" fmla="*/ 0 w 618"/>
                  <a:gd name="T9" fmla="*/ 0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8" h="708">
                    <a:moveTo>
                      <a:pt x="0" y="0"/>
                    </a:moveTo>
                    <a:lnTo>
                      <a:pt x="0" y="87"/>
                    </a:lnTo>
                    <a:lnTo>
                      <a:pt x="618" y="708"/>
                    </a:lnTo>
                    <a:lnTo>
                      <a:pt x="618" y="6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2" name="Rectangle 113"/>
              <p:cNvSpPr>
                <a:spLocks noChangeArrowheads="1"/>
              </p:cNvSpPr>
              <p:nvPr/>
            </p:nvSpPr>
            <p:spPr bwMode="auto">
              <a:xfrm>
                <a:off x="5050190" y="6081547"/>
                <a:ext cx="1954162" cy="109703"/>
              </a:xfrm>
              <a:prstGeom prst="rect">
                <a:avLst/>
              </a:prstGeom>
              <a:solidFill>
                <a:schemeClr val="tx1"/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3" name="Freeform 129"/>
            <p:cNvSpPr/>
            <p:nvPr/>
          </p:nvSpPr>
          <p:spPr bwMode="auto">
            <a:xfrm>
              <a:off x="8926" y="8360"/>
              <a:ext cx="1630" cy="622"/>
            </a:xfrm>
            <a:custGeom>
              <a:avLst/>
              <a:gdLst>
                <a:gd name="T0" fmla="*/ 0 w 1042"/>
                <a:gd name="T1" fmla="*/ 0 h 317"/>
                <a:gd name="T2" fmla="*/ 325 w 1042"/>
                <a:gd name="T3" fmla="*/ 317 h 317"/>
                <a:gd name="T4" fmla="*/ 1042 w 1042"/>
                <a:gd name="T5" fmla="*/ 317 h 317"/>
                <a:gd name="T6" fmla="*/ 962 w 1042"/>
                <a:gd name="T7" fmla="*/ 234 h 317"/>
                <a:gd name="T8" fmla="*/ 325 w 1042"/>
                <a:gd name="T9" fmla="*/ 234 h 317"/>
                <a:gd name="T10" fmla="*/ 90 w 1042"/>
                <a:gd name="T11" fmla="*/ 0 h 317"/>
                <a:gd name="T12" fmla="*/ 0 w 1042"/>
                <a:gd name="T13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2" h="317">
                  <a:moveTo>
                    <a:pt x="0" y="0"/>
                  </a:moveTo>
                  <a:lnTo>
                    <a:pt x="325" y="317"/>
                  </a:lnTo>
                  <a:lnTo>
                    <a:pt x="1042" y="317"/>
                  </a:lnTo>
                  <a:lnTo>
                    <a:pt x="962" y="234"/>
                  </a:lnTo>
                  <a:lnTo>
                    <a:pt x="325" y="234"/>
                  </a:lnTo>
                  <a:lnTo>
                    <a:pt x="9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196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dirty="0">
                <a:gradFill>
                  <a:gsLst>
                    <a:gs pos="0">
                      <a:schemeClr val="tx1">
                        <a:lumMod val="10000"/>
                        <a:lumOff val="90000"/>
                      </a:schemeClr>
                    </a:gs>
                    <a:gs pos="100000">
                      <a:schemeClr val="tx1">
                        <a:lumMod val="10000"/>
                        <a:lumOff val="90000"/>
                      </a:schemeClr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15" name="TextBox 6"/>
            <p:cNvSpPr txBox="1"/>
            <p:nvPr/>
          </p:nvSpPr>
          <p:spPr>
            <a:xfrm>
              <a:off x="7427" y="9064"/>
              <a:ext cx="3375" cy="382"/>
            </a:xfrm>
            <a:prstGeom prst="rect">
              <a:avLst/>
            </a:prstGeom>
            <a:noFill/>
          </p:spPr>
          <p:txBody>
            <a:bodyPr wrap="square" lIns="72000" tIns="0" rIns="72000" bIns="0" rtlCol="0" anchor="ctr">
              <a:noAutofit/>
            </a:bodyPr>
            <a:lstStyle/>
            <a:p>
              <a:pPr lvl="0" algn="ctr"/>
              <a:r>
                <a:rPr lang="en-US" altLang="ko-KR" sz="1200" b="1" dirty="0">
                  <a:solidFill>
                    <a:schemeClr val="bg2"/>
                  </a:solidFill>
                  <a:cs typeface="+mn-ea"/>
                  <a:sym typeface="+mn-lt"/>
                </a:rPr>
                <a:t>7</a:t>
              </a:r>
              <a:endParaRPr lang="ko-KR" altLang="en-US" sz="1200" b="1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grpSp>
          <p:nvGrpSpPr>
            <p:cNvPr id="44" name="Group 43"/>
            <p:cNvGrpSpPr/>
            <p:nvPr/>
          </p:nvGrpSpPr>
          <p:grpSpPr>
            <a:xfrm>
              <a:off x="8468" y="7433"/>
              <a:ext cx="4044" cy="1386"/>
              <a:chOff x="5377044" y="4720233"/>
              <a:chExt cx="2568129" cy="880118"/>
            </a:xfrm>
          </p:grpSpPr>
          <p:sp>
            <p:nvSpPr>
              <p:cNvPr id="16" name="Freeform 114"/>
              <p:cNvSpPr/>
              <p:nvPr/>
            </p:nvSpPr>
            <p:spPr bwMode="auto">
              <a:xfrm>
                <a:off x="5377044" y="4720233"/>
                <a:ext cx="2568129" cy="771661"/>
              </a:xfrm>
              <a:custGeom>
                <a:avLst/>
                <a:gdLst>
                  <a:gd name="T0" fmla="*/ 618 w 2585"/>
                  <a:gd name="T1" fmla="*/ 619 h 619"/>
                  <a:gd name="T2" fmla="*/ 2585 w 2585"/>
                  <a:gd name="T3" fmla="*/ 619 h 619"/>
                  <a:gd name="T4" fmla="*/ 1967 w 2585"/>
                  <a:gd name="T5" fmla="*/ 0 h 619"/>
                  <a:gd name="T6" fmla="*/ 0 w 2585"/>
                  <a:gd name="T7" fmla="*/ 0 h 619"/>
                  <a:gd name="T8" fmla="*/ 618 w 2585"/>
                  <a:gd name="T9" fmla="*/ 619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5" h="619">
                    <a:moveTo>
                      <a:pt x="618" y="619"/>
                    </a:moveTo>
                    <a:lnTo>
                      <a:pt x="2585" y="619"/>
                    </a:lnTo>
                    <a:lnTo>
                      <a:pt x="1967" y="0"/>
                    </a:lnTo>
                    <a:lnTo>
                      <a:pt x="0" y="0"/>
                    </a:lnTo>
                    <a:lnTo>
                      <a:pt x="618" y="619"/>
                    </a:lnTo>
                    <a:close/>
                  </a:path>
                </a:pathLst>
              </a:custGeom>
              <a:solidFill>
                <a:schemeClr val="accent6"/>
              </a:solidFill>
              <a:ln w="3175">
                <a:noFill/>
              </a:ln>
            </p:spPr>
            <p:txBody>
              <a:bodyPr vert="horz" wrap="square" lIns="0" tIns="0" rIns="0" bIns="0" numCol="1" anchor="ctr" anchorCtr="0" compatLnSpc="1"/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5400000" scaled="0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17" name="Freeform 115"/>
              <p:cNvSpPr/>
              <p:nvPr/>
            </p:nvSpPr>
            <p:spPr bwMode="auto">
              <a:xfrm>
                <a:off x="5377044" y="4720233"/>
                <a:ext cx="613967" cy="880117"/>
              </a:xfrm>
              <a:custGeom>
                <a:avLst/>
                <a:gdLst>
                  <a:gd name="T0" fmla="*/ 0 w 618"/>
                  <a:gd name="T1" fmla="*/ 0 h 706"/>
                  <a:gd name="T2" fmla="*/ 0 w 618"/>
                  <a:gd name="T3" fmla="*/ 88 h 706"/>
                  <a:gd name="T4" fmla="*/ 618 w 618"/>
                  <a:gd name="T5" fmla="*/ 706 h 706"/>
                  <a:gd name="T6" fmla="*/ 618 w 618"/>
                  <a:gd name="T7" fmla="*/ 619 h 706"/>
                  <a:gd name="T8" fmla="*/ 0 w 618"/>
                  <a:gd name="T9" fmla="*/ 0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8" h="706">
                    <a:moveTo>
                      <a:pt x="0" y="0"/>
                    </a:moveTo>
                    <a:lnTo>
                      <a:pt x="0" y="88"/>
                    </a:lnTo>
                    <a:lnTo>
                      <a:pt x="618" y="706"/>
                    </a:lnTo>
                    <a:lnTo>
                      <a:pt x="618" y="6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8" name="Rectangle 116"/>
              <p:cNvSpPr>
                <a:spLocks noChangeArrowheads="1"/>
              </p:cNvSpPr>
              <p:nvPr/>
            </p:nvSpPr>
            <p:spPr bwMode="auto">
              <a:xfrm>
                <a:off x="5991011" y="5491894"/>
                <a:ext cx="1954162" cy="108457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9" name="Freeform 127"/>
            <p:cNvSpPr/>
            <p:nvPr/>
          </p:nvSpPr>
          <p:spPr bwMode="auto">
            <a:xfrm>
              <a:off x="8698" y="7895"/>
              <a:ext cx="2333" cy="320"/>
            </a:xfrm>
            <a:custGeom>
              <a:avLst/>
              <a:gdLst>
                <a:gd name="T0" fmla="*/ 1415 w 1491"/>
                <a:gd name="T1" fmla="*/ 0 h 163"/>
                <a:gd name="T2" fmla="*/ 0 w 1491"/>
                <a:gd name="T3" fmla="*/ 0 h 163"/>
                <a:gd name="T4" fmla="*/ 163 w 1491"/>
                <a:gd name="T5" fmla="*/ 163 h 163"/>
                <a:gd name="T6" fmla="*/ 163 w 1491"/>
                <a:gd name="T7" fmla="*/ 76 h 163"/>
                <a:gd name="T8" fmla="*/ 1491 w 1491"/>
                <a:gd name="T9" fmla="*/ 76 h 163"/>
                <a:gd name="T10" fmla="*/ 1415 w 1491"/>
                <a:gd name="T1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91" h="163">
                  <a:moveTo>
                    <a:pt x="1415" y="0"/>
                  </a:moveTo>
                  <a:lnTo>
                    <a:pt x="0" y="0"/>
                  </a:lnTo>
                  <a:lnTo>
                    <a:pt x="163" y="163"/>
                  </a:lnTo>
                  <a:lnTo>
                    <a:pt x="163" y="76"/>
                  </a:lnTo>
                  <a:lnTo>
                    <a:pt x="1491" y="76"/>
                  </a:lnTo>
                  <a:lnTo>
                    <a:pt x="1415" y="0"/>
                  </a:lnTo>
                  <a:close/>
                </a:path>
              </a:pathLst>
            </a:custGeom>
            <a:solidFill>
              <a:srgbClr val="000000">
                <a:alpha val="10196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dirty="0">
                <a:gradFill>
                  <a:gsLst>
                    <a:gs pos="0">
                      <a:schemeClr val="tx1">
                        <a:lumMod val="10000"/>
                        <a:lumOff val="90000"/>
                      </a:schemeClr>
                    </a:gs>
                    <a:gs pos="100000">
                      <a:schemeClr val="tx1">
                        <a:lumMod val="10000"/>
                        <a:lumOff val="90000"/>
                      </a:schemeClr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20" name="TextBox 12"/>
            <p:cNvSpPr txBox="1"/>
            <p:nvPr/>
          </p:nvSpPr>
          <p:spPr>
            <a:xfrm>
              <a:off x="9359" y="8121"/>
              <a:ext cx="2956" cy="382"/>
            </a:xfrm>
            <a:prstGeom prst="rect">
              <a:avLst/>
            </a:prstGeom>
            <a:noFill/>
          </p:spPr>
          <p:txBody>
            <a:bodyPr wrap="square" lIns="72000" tIns="0" rIns="72000" bIns="0" rtlCol="0" anchor="ctr">
              <a:noAutofit/>
            </a:bodyPr>
            <a:lstStyle/>
            <a:p>
              <a:pPr lvl="0" algn="ctr"/>
              <a:r>
                <a:rPr lang="en-US" altLang="ko-KR" sz="1200" b="1" dirty="0" smtClean="0">
                  <a:solidFill>
                    <a:schemeClr val="bg2"/>
                  </a:solidFill>
                  <a:cs typeface="+mn-ea"/>
                  <a:sym typeface="+mn-lt"/>
                </a:rPr>
                <a:t>6</a:t>
              </a:r>
              <a:endParaRPr lang="ko-KR" altLang="en-US" sz="1200" b="1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6986" y="6509"/>
              <a:ext cx="4044" cy="1386"/>
              <a:chOff x="4436223" y="4133074"/>
              <a:chExt cx="2568129" cy="880117"/>
            </a:xfrm>
          </p:grpSpPr>
          <p:sp>
            <p:nvSpPr>
              <p:cNvPr id="21" name="Freeform 117"/>
              <p:cNvSpPr/>
              <p:nvPr/>
            </p:nvSpPr>
            <p:spPr bwMode="auto">
              <a:xfrm>
                <a:off x="4436223" y="4133074"/>
                <a:ext cx="2568129" cy="770414"/>
              </a:xfrm>
              <a:custGeom>
                <a:avLst/>
                <a:gdLst>
                  <a:gd name="T0" fmla="*/ 618 w 2585"/>
                  <a:gd name="T1" fmla="*/ 618 h 618"/>
                  <a:gd name="T2" fmla="*/ 2585 w 2585"/>
                  <a:gd name="T3" fmla="*/ 618 h 618"/>
                  <a:gd name="T4" fmla="*/ 1967 w 2585"/>
                  <a:gd name="T5" fmla="*/ 0 h 618"/>
                  <a:gd name="T6" fmla="*/ 0 w 2585"/>
                  <a:gd name="T7" fmla="*/ 0 h 618"/>
                  <a:gd name="T8" fmla="*/ 618 w 2585"/>
                  <a:gd name="T9" fmla="*/ 618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5" h="618">
                    <a:moveTo>
                      <a:pt x="618" y="618"/>
                    </a:moveTo>
                    <a:lnTo>
                      <a:pt x="2585" y="618"/>
                    </a:lnTo>
                    <a:lnTo>
                      <a:pt x="1967" y="0"/>
                    </a:lnTo>
                    <a:lnTo>
                      <a:pt x="0" y="0"/>
                    </a:lnTo>
                    <a:lnTo>
                      <a:pt x="618" y="618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>
                <a:noFill/>
              </a:ln>
            </p:spPr>
            <p:txBody>
              <a:bodyPr vert="horz" wrap="square" lIns="0" tIns="0" rIns="0" bIns="0" numCol="1" anchor="ctr" anchorCtr="0" compatLnSpc="1"/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5400000" scaled="0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22" name="Freeform 118"/>
              <p:cNvSpPr/>
              <p:nvPr/>
            </p:nvSpPr>
            <p:spPr bwMode="auto">
              <a:xfrm>
                <a:off x="4436223" y="4133074"/>
                <a:ext cx="613967" cy="880117"/>
              </a:xfrm>
              <a:custGeom>
                <a:avLst/>
                <a:gdLst>
                  <a:gd name="T0" fmla="*/ 0 w 618"/>
                  <a:gd name="T1" fmla="*/ 0 h 706"/>
                  <a:gd name="T2" fmla="*/ 0 w 618"/>
                  <a:gd name="T3" fmla="*/ 87 h 706"/>
                  <a:gd name="T4" fmla="*/ 618 w 618"/>
                  <a:gd name="T5" fmla="*/ 706 h 706"/>
                  <a:gd name="T6" fmla="*/ 618 w 618"/>
                  <a:gd name="T7" fmla="*/ 618 h 706"/>
                  <a:gd name="T8" fmla="*/ 0 w 618"/>
                  <a:gd name="T9" fmla="*/ 0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8" h="706">
                    <a:moveTo>
                      <a:pt x="0" y="0"/>
                    </a:moveTo>
                    <a:lnTo>
                      <a:pt x="0" y="87"/>
                    </a:lnTo>
                    <a:lnTo>
                      <a:pt x="618" y="706"/>
                    </a:lnTo>
                    <a:lnTo>
                      <a:pt x="618" y="6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3" name="Rectangle 119"/>
              <p:cNvSpPr>
                <a:spLocks noChangeArrowheads="1"/>
              </p:cNvSpPr>
              <p:nvPr/>
            </p:nvSpPr>
            <p:spPr bwMode="auto">
              <a:xfrm>
                <a:off x="5050190" y="4903488"/>
                <a:ext cx="1954162" cy="109703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5" name="Freeform 128"/>
            <p:cNvSpPr/>
            <p:nvPr/>
          </p:nvSpPr>
          <p:spPr bwMode="auto">
            <a:xfrm>
              <a:off x="8926" y="6509"/>
              <a:ext cx="1630" cy="618"/>
            </a:xfrm>
            <a:custGeom>
              <a:avLst/>
              <a:gdLst>
                <a:gd name="T0" fmla="*/ 0 w 1042"/>
                <a:gd name="T1" fmla="*/ 0 h 315"/>
                <a:gd name="T2" fmla="*/ 325 w 1042"/>
                <a:gd name="T3" fmla="*/ 315 h 315"/>
                <a:gd name="T4" fmla="*/ 1042 w 1042"/>
                <a:gd name="T5" fmla="*/ 315 h 315"/>
                <a:gd name="T6" fmla="*/ 962 w 1042"/>
                <a:gd name="T7" fmla="*/ 234 h 315"/>
                <a:gd name="T8" fmla="*/ 325 w 1042"/>
                <a:gd name="T9" fmla="*/ 234 h 315"/>
                <a:gd name="T10" fmla="*/ 90 w 1042"/>
                <a:gd name="T11" fmla="*/ 0 h 315"/>
                <a:gd name="T12" fmla="*/ 0 w 1042"/>
                <a:gd name="T13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2" h="315">
                  <a:moveTo>
                    <a:pt x="0" y="0"/>
                  </a:moveTo>
                  <a:lnTo>
                    <a:pt x="325" y="315"/>
                  </a:lnTo>
                  <a:lnTo>
                    <a:pt x="1042" y="315"/>
                  </a:lnTo>
                  <a:lnTo>
                    <a:pt x="962" y="234"/>
                  </a:lnTo>
                  <a:lnTo>
                    <a:pt x="325" y="234"/>
                  </a:lnTo>
                  <a:lnTo>
                    <a:pt x="9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196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dirty="0">
                <a:gradFill>
                  <a:gsLst>
                    <a:gs pos="0">
                      <a:schemeClr val="tx1">
                        <a:lumMod val="10000"/>
                        <a:lumOff val="90000"/>
                      </a:schemeClr>
                    </a:gs>
                    <a:gs pos="100000">
                      <a:schemeClr val="tx1">
                        <a:lumMod val="10000"/>
                        <a:lumOff val="90000"/>
                      </a:schemeClr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26" name="TextBox 22"/>
            <p:cNvSpPr txBox="1"/>
            <p:nvPr/>
          </p:nvSpPr>
          <p:spPr>
            <a:xfrm>
              <a:off x="7427" y="7214"/>
              <a:ext cx="3337" cy="382"/>
            </a:xfrm>
            <a:prstGeom prst="rect">
              <a:avLst/>
            </a:prstGeom>
            <a:noFill/>
          </p:spPr>
          <p:txBody>
            <a:bodyPr wrap="square" lIns="72000" tIns="0" rIns="72000" bIns="0" rtlCol="0" anchor="ctr">
              <a:noAutofit/>
            </a:bodyPr>
            <a:lstStyle/>
            <a:p>
              <a:pPr lvl="0" algn="ctr"/>
              <a:r>
                <a:rPr lang="en-US" altLang="ko-KR" sz="1200" b="1" dirty="0">
                  <a:solidFill>
                    <a:schemeClr val="bg2"/>
                  </a:solidFill>
                  <a:cs typeface="+mn-ea"/>
                  <a:sym typeface="+mn-lt"/>
                </a:rPr>
                <a:t>5</a:t>
              </a:r>
              <a:endParaRPr lang="ko-KR" altLang="en-US" sz="1200" b="1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grpSp>
          <p:nvGrpSpPr>
            <p:cNvPr id="27" name="Group 17"/>
            <p:cNvGrpSpPr/>
            <p:nvPr/>
          </p:nvGrpSpPr>
          <p:grpSpPr>
            <a:xfrm>
              <a:off x="8468" y="5582"/>
              <a:ext cx="4044" cy="1386"/>
              <a:chOff x="5377043" y="3544668"/>
              <a:chExt cx="2568130" cy="880117"/>
            </a:xfrm>
          </p:grpSpPr>
          <p:sp>
            <p:nvSpPr>
              <p:cNvPr id="28" name="Freeform 114"/>
              <p:cNvSpPr/>
              <p:nvPr/>
            </p:nvSpPr>
            <p:spPr bwMode="auto">
              <a:xfrm>
                <a:off x="5377044" y="3544668"/>
                <a:ext cx="2568129" cy="771661"/>
              </a:xfrm>
              <a:custGeom>
                <a:avLst/>
                <a:gdLst>
                  <a:gd name="T0" fmla="*/ 618 w 2585"/>
                  <a:gd name="T1" fmla="*/ 619 h 619"/>
                  <a:gd name="T2" fmla="*/ 2585 w 2585"/>
                  <a:gd name="T3" fmla="*/ 619 h 619"/>
                  <a:gd name="T4" fmla="*/ 1967 w 2585"/>
                  <a:gd name="T5" fmla="*/ 0 h 619"/>
                  <a:gd name="T6" fmla="*/ 0 w 2585"/>
                  <a:gd name="T7" fmla="*/ 0 h 619"/>
                  <a:gd name="T8" fmla="*/ 618 w 2585"/>
                  <a:gd name="T9" fmla="*/ 619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5" h="619">
                    <a:moveTo>
                      <a:pt x="618" y="619"/>
                    </a:moveTo>
                    <a:lnTo>
                      <a:pt x="2585" y="619"/>
                    </a:lnTo>
                    <a:lnTo>
                      <a:pt x="1967" y="0"/>
                    </a:lnTo>
                    <a:lnTo>
                      <a:pt x="0" y="0"/>
                    </a:lnTo>
                    <a:lnTo>
                      <a:pt x="618" y="619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>
                <a:noFill/>
              </a:ln>
            </p:spPr>
            <p:txBody>
              <a:bodyPr vert="horz" wrap="square" lIns="0" tIns="0" rIns="0" bIns="0" numCol="1" anchor="ctr" anchorCtr="0" compatLnSpc="1"/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5400000" scaled="0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29" name="Freeform 115"/>
              <p:cNvSpPr/>
              <p:nvPr/>
            </p:nvSpPr>
            <p:spPr bwMode="auto">
              <a:xfrm>
                <a:off x="5377043" y="3544668"/>
                <a:ext cx="613967" cy="880117"/>
              </a:xfrm>
              <a:custGeom>
                <a:avLst/>
                <a:gdLst>
                  <a:gd name="T0" fmla="*/ 0 w 618"/>
                  <a:gd name="T1" fmla="*/ 0 h 706"/>
                  <a:gd name="T2" fmla="*/ 0 w 618"/>
                  <a:gd name="T3" fmla="*/ 88 h 706"/>
                  <a:gd name="T4" fmla="*/ 618 w 618"/>
                  <a:gd name="T5" fmla="*/ 706 h 706"/>
                  <a:gd name="T6" fmla="*/ 618 w 618"/>
                  <a:gd name="T7" fmla="*/ 619 h 706"/>
                  <a:gd name="T8" fmla="*/ 0 w 618"/>
                  <a:gd name="T9" fmla="*/ 0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8" h="706">
                    <a:moveTo>
                      <a:pt x="0" y="0"/>
                    </a:moveTo>
                    <a:lnTo>
                      <a:pt x="0" y="88"/>
                    </a:lnTo>
                    <a:lnTo>
                      <a:pt x="618" y="706"/>
                    </a:lnTo>
                    <a:lnTo>
                      <a:pt x="618" y="6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0" name="Rectangle 116"/>
              <p:cNvSpPr>
                <a:spLocks noChangeArrowheads="1"/>
              </p:cNvSpPr>
              <p:nvPr/>
            </p:nvSpPr>
            <p:spPr bwMode="auto">
              <a:xfrm>
                <a:off x="5991010" y="4316326"/>
                <a:ext cx="1954161" cy="108457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31" name="Freeform 127"/>
            <p:cNvSpPr/>
            <p:nvPr/>
          </p:nvSpPr>
          <p:spPr bwMode="auto">
            <a:xfrm>
              <a:off x="8698" y="6044"/>
              <a:ext cx="2333" cy="320"/>
            </a:xfrm>
            <a:custGeom>
              <a:avLst/>
              <a:gdLst>
                <a:gd name="T0" fmla="*/ 1415 w 1491"/>
                <a:gd name="T1" fmla="*/ 0 h 163"/>
                <a:gd name="T2" fmla="*/ 0 w 1491"/>
                <a:gd name="T3" fmla="*/ 0 h 163"/>
                <a:gd name="T4" fmla="*/ 163 w 1491"/>
                <a:gd name="T5" fmla="*/ 163 h 163"/>
                <a:gd name="T6" fmla="*/ 163 w 1491"/>
                <a:gd name="T7" fmla="*/ 76 h 163"/>
                <a:gd name="T8" fmla="*/ 1491 w 1491"/>
                <a:gd name="T9" fmla="*/ 76 h 163"/>
                <a:gd name="T10" fmla="*/ 1415 w 1491"/>
                <a:gd name="T1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91" h="163">
                  <a:moveTo>
                    <a:pt x="1415" y="0"/>
                  </a:moveTo>
                  <a:lnTo>
                    <a:pt x="0" y="0"/>
                  </a:lnTo>
                  <a:lnTo>
                    <a:pt x="163" y="163"/>
                  </a:lnTo>
                  <a:lnTo>
                    <a:pt x="163" y="76"/>
                  </a:lnTo>
                  <a:lnTo>
                    <a:pt x="1491" y="76"/>
                  </a:lnTo>
                  <a:lnTo>
                    <a:pt x="1415" y="0"/>
                  </a:lnTo>
                  <a:close/>
                </a:path>
              </a:pathLst>
            </a:custGeom>
            <a:solidFill>
              <a:srgbClr val="000000">
                <a:alpha val="10196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dirty="0">
                <a:gradFill>
                  <a:gsLst>
                    <a:gs pos="0">
                      <a:schemeClr val="tx1">
                        <a:lumMod val="10000"/>
                        <a:lumOff val="90000"/>
                      </a:schemeClr>
                    </a:gs>
                    <a:gs pos="100000">
                      <a:schemeClr val="tx1">
                        <a:lumMod val="10000"/>
                        <a:lumOff val="90000"/>
                      </a:schemeClr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32" name="TextBox 28"/>
            <p:cNvSpPr txBox="1"/>
            <p:nvPr/>
          </p:nvSpPr>
          <p:spPr>
            <a:xfrm>
              <a:off x="9359" y="6270"/>
              <a:ext cx="2956" cy="382"/>
            </a:xfrm>
            <a:prstGeom prst="rect">
              <a:avLst/>
            </a:prstGeom>
            <a:noFill/>
          </p:spPr>
          <p:txBody>
            <a:bodyPr wrap="square" lIns="72000" tIns="0" rIns="72000" bIns="0" rtlCol="0" anchor="ctr">
              <a:noAutofit/>
            </a:bodyPr>
            <a:lstStyle/>
            <a:p>
              <a:pPr lvl="0" algn="ctr"/>
              <a:r>
                <a:rPr lang="en-US" altLang="ko-KR" sz="1200" b="1" dirty="0" smtClean="0">
                  <a:solidFill>
                    <a:schemeClr val="bg2"/>
                  </a:solidFill>
                  <a:cs typeface="+mn-ea"/>
                  <a:sym typeface="+mn-lt"/>
                </a:rPr>
                <a:t>4</a:t>
              </a:r>
              <a:endParaRPr lang="ko-KR" altLang="en-US" sz="1200" b="1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grpSp>
          <p:nvGrpSpPr>
            <p:cNvPr id="33" name="Group 15"/>
            <p:cNvGrpSpPr/>
            <p:nvPr/>
          </p:nvGrpSpPr>
          <p:grpSpPr>
            <a:xfrm>
              <a:off x="6986" y="4657"/>
              <a:ext cx="4044" cy="1386"/>
              <a:chOff x="4436223" y="2957509"/>
              <a:chExt cx="2568129" cy="880117"/>
            </a:xfrm>
          </p:grpSpPr>
          <p:sp>
            <p:nvSpPr>
              <p:cNvPr id="34" name="Freeform 117"/>
              <p:cNvSpPr/>
              <p:nvPr/>
            </p:nvSpPr>
            <p:spPr bwMode="auto">
              <a:xfrm>
                <a:off x="4436223" y="2957509"/>
                <a:ext cx="2568129" cy="770414"/>
              </a:xfrm>
              <a:custGeom>
                <a:avLst/>
                <a:gdLst>
                  <a:gd name="T0" fmla="*/ 618 w 2585"/>
                  <a:gd name="T1" fmla="*/ 618 h 618"/>
                  <a:gd name="T2" fmla="*/ 2585 w 2585"/>
                  <a:gd name="T3" fmla="*/ 618 h 618"/>
                  <a:gd name="T4" fmla="*/ 1967 w 2585"/>
                  <a:gd name="T5" fmla="*/ 0 h 618"/>
                  <a:gd name="T6" fmla="*/ 0 w 2585"/>
                  <a:gd name="T7" fmla="*/ 0 h 618"/>
                  <a:gd name="T8" fmla="*/ 618 w 2585"/>
                  <a:gd name="T9" fmla="*/ 618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5" h="618">
                    <a:moveTo>
                      <a:pt x="618" y="618"/>
                    </a:moveTo>
                    <a:lnTo>
                      <a:pt x="2585" y="618"/>
                    </a:lnTo>
                    <a:lnTo>
                      <a:pt x="1967" y="0"/>
                    </a:lnTo>
                    <a:lnTo>
                      <a:pt x="0" y="0"/>
                    </a:lnTo>
                    <a:lnTo>
                      <a:pt x="618" y="618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>
                <a:noFill/>
              </a:ln>
            </p:spPr>
            <p:txBody>
              <a:bodyPr vert="horz" wrap="square" lIns="0" tIns="0" rIns="0" bIns="0" numCol="1" anchor="ctr" anchorCtr="0" compatLnSpc="1"/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5400000" scaled="0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35" name="Freeform 118"/>
              <p:cNvSpPr/>
              <p:nvPr/>
            </p:nvSpPr>
            <p:spPr bwMode="auto">
              <a:xfrm>
                <a:off x="4436223" y="2957509"/>
                <a:ext cx="613967" cy="880117"/>
              </a:xfrm>
              <a:custGeom>
                <a:avLst/>
                <a:gdLst>
                  <a:gd name="T0" fmla="*/ 0 w 618"/>
                  <a:gd name="T1" fmla="*/ 0 h 706"/>
                  <a:gd name="T2" fmla="*/ 0 w 618"/>
                  <a:gd name="T3" fmla="*/ 87 h 706"/>
                  <a:gd name="T4" fmla="*/ 618 w 618"/>
                  <a:gd name="T5" fmla="*/ 706 h 706"/>
                  <a:gd name="T6" fmla="*/ 618 w 618"/>
                  <a:gd name="T7" fmla="*/ 618 h 706"/>
                  <a:gd name="T8" fmla="*/ 0 w 618"/>
                  <a:gd name="T9" fmla="*/ 0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8" h="706">
                    <a:moveTo>
                      <a:pt x="0" y="0"/>
                    </a:moveTo>
                    <a:lnTo>
                      <a:pt x="0" y="87"/>
                    </a:lnTo>
                    <a:lnTo>
                      <a:pt x="618" y="706"/>
                    </a:lnTo>
                    <a:lnTo>
                      <a:pt x="618" y="6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6" name="Rectangle 119"/>
              <p:cNvSpPr>
                <a:spLocks noChangeArrowheads="1"/>
              </p:cNvSpPr>
              <p:nvPr/>
            </p:nvSpPr>
            <p:spPr bwMode="auto">
              <a:xfrm>
                <a:off x="5050190" y="3727923"/>
                <a:ext cx="1954162" cy="109703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37" name="Freeform 128"/>
            <p:cNvSpPr/>
            <p:nvPr/>
          </p:nvSpPr>
          <p:spPr bwMode="auto">
            <a:xfrm>
              <a:off x="8926" y="4657"/>
              <a:ext cx="1630" cy="618"/>
            </a:xfrm>
            <a:custGeom>
              <a:avLst/>
              <a:gdLst>
                <a:gd name="T0" fmla="*/ 0 w 1042"/>
                <a:gd name="T1" fmla="*/ 0 h 315"/>
                <a:gd name="T2" fmla="*/ 325 w 1042"/>
                <a:gd name="T3" fmla="*/ 315 h 315"/>
                <a:gd name="T4" fmla="*/ 1042 w 1042"/>
                <a:gd name="T5" fmla="*/ 315 h 315"/>
                <a:gd name="T6" fmla="*/ 962 w 1042"/>
                <a:gd name="T7" fmla="*/ 234 h 315"/>
                <a:gd name="T8" fmla="*/ 325 w 1042"/>
                <a:gd name="T9" fmla="*/ 234 h 315"/>
                <a:gd name="T10" fmla="*/ 90 w 1042"/>
                <a:gd name="T11" fmla="*/ 0 h 315"/>
                <a:gd name="T12" fmla="*/ 0 w 1042"/>
                <a:gd name="T13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2" h="315">
                  <a:moveTo>
                    <a:pt x="0" y="0"/>
                  </a:moveTo>
                  <a:lnTo>
                    <a:pt x="325" y="315"/>
                  </a:lnTo>
                  <a:lnTo>
                    <a:pt x="1042" y="315"/>
                  </a:lnTo>
                  <a:lnTo>
                    <a:pt x="962" y="234"/>
                  </a:lnTo>
                  <a:lnTo>
                    <a:pt x="325" y="234"/>
                  </a:lnTo>
                  <a:lnTo>
                    <a:pt x="9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196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dirty="0">
                <a:gradFill>
                  <a:gsLst>
                    <a:gs pos="0">
                      <a:schemeClr val="tx1">
                        <a:lumMod val="10000"/>
                        <a:lumOff val="90000"/>
                      </a:schemeClr>
                    </a:gs>
                    <a:gs pos="100000">
                      <a:schemeClr val="tx1">
                        <a:lumMod val="10000"/>
                        <a:lumOff val="90000"/>
                      </a:schemeClr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38" name="TextBox 33"/>
            <p:cNvSpPr txBox="1"/>
            <p:nvPr/>
          </p:nvSpPr>
          <p:spPr>
            <a:xfrm>
              <a:off x="7427" y="5364"/>
              <a:ext cx="3375" cy="382"/>
            </a:xfrm>
            <a:prstGeom prst="rect">
              <a:avLst/>
            </a:prstGeom>
            <a:noFill/>
          </p:spPr>
          <p:txBody>
            <a:bodyPr wrap="square" lIns="72000" tIns="0" rIns="72000" bIns="0" rtlCol="0" anchor="ctr">
              <a:noAutofit/>
            </a:bodyPr>
            <a:lstStyle/>
            <a:p>
              <a:pPr lvl="0" algn="ctr"/>
              <a:r>
                <a:rPr lang="en-US" altLang="ko-KR" sz="1200" b="1" dirty="0">
                  <a:solidFill>
                    <a:schemeClr val="bg2"/>
                  </a:solidFill>
                  <a:cs typeface="+mn-ea"/>
                  <a:sym typeface="+mn-lt"/>
                </a:rPr>
                <a:t>3</a:t>
              </a:r>
              <a:endParaRPr lang="ko-KR" altLang="en-US" sz="1200" b="1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grpSp>
          <p:nvGrpSpPr>
            <p:cNvPr id="39" name="Group 14"/>
            <p:cNvGrpSpPr/>
            <p:nvPr/>
          </p:nvGrpSpPr>
          <p:grpSpPr>
            <a:xfrm>
              <a:off x="8468" y="3731"/>
              <a:ext cx="4044" cy="1386"/>
              <a:chOff x="5377044" y="2369103"/>
              <a:chExt cx="2568129" cy="880117"/>
            </a:xfrm>
          </p:grpSpPr>
          <p:sp>
            <p:nvSpPr>
              <p:cNvPr id="40" name="Freeform 120"/>
              <p:cNvSpPr/>
              <p:nvPr/>
            </p:nvSpPr>
            <p:spPr bwMode="auto">
              <a:xfrm>
                <a:off x="5377044" y="2369103"/>
                <a:ext cx="2568129" cy="771661"/>
              </a:xfrm>
              <a:custGeom>
                <a:avLst/>
                <a:gdLst>
                  <a:gd name="T0" fmla="*/ 618 w 2585"/>
                  <a:gd name="T1" fmla="*/ 619 h 619"/>
                  <a:gd name="T2" fmla="*/ 2585 w 2585"/>
                  <a:gd name="T3" fmla="*/ 619 h 619"/>
                  <a:gd name="T4" fmla="*/ 1967 w 2585"/>
                  <a:gd name="T5" fmla="*/ 0 h 619"/>
                  <a:gd name="T6" fmla="*/ 0 w 2585"/>
                  <a:gd name="T7" fmla="*/ 0 h 619"/>
                  <a:gd name="T8" fmla="*/ 618 w 2585"/>
                  <a:gd name="T9" fmla="*/ 619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5" h="619">
                    <a:moveTo>
                      <a:pt x="618" y="619"/>
                    </a:moveTo>
                    <a:lnTo>
                      <a:pt x="2585" y="619"/>
                    </a:lnTo>
                    <a:lnTo>
                      <a:pt x="1967" y="0"/>
                    </a:lnTo>
                    <a:lnTo>
                      <a:pt x="0" y="0"/>
                    </a:lnTo>
                    <a:lnTo>
                      <a:pt x="618" y="619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>
                <a:noFill/>
              </a:ln>
            </p:spPr>
            <p:txBody>
              <a:bodyPr vert="horz" wrap="square" lIns="0" tIns="0" rIns="0" bIns="0" numCol="1" anchor="ctr" anchorCtr="0" compatLnSpc="1"/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5400000" scaled="0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41" name="Freeform 121"/>
              <p:cNvSpPr/>
              <p:nvPr/>
            </p:nvSpPr>
            <p:spPr bwMode="auto">
              <a:xfrm>
                <a:off x="5377044" y="2369103"/>
                <a:ext cx="613967" cy="880117"/>
              </a:xfrm>
              <a:custGeom>
                <a:avLst/>
                <a:gdLst>
                  <a:gd name="T0" fmla="*/ 0 w 618"/>
                  <a:gd name="T1" fmla="*/ 0 h 706"/>
                  <a:gd name="T2" fmla="*/ 0 w 618"/>
                  <a:gd name="T3" fmla="*/ 88 h 706"/>
                  <a:gd name="T4" fmla="*/ 618 w 618"/>
                  <a:gd name="T5" fmla="*/ 706 h 706"/>
                  <a:gd name="T6" fmla="*/ 618 w 618"/>
                  <a:gd name="T7" fmla="*/ 619 h 706"/>
                  <a:gd name="T8" fmla="*/ 0 w 618"/>
                  <a:gd name="T9" fmla="*/ 0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8" h="706">
                    <a:moveTo>
                      <a:pt x="0" y="0"/>
                    </a:moveTo>
                    <a:lnTo>
                      <a:pt x="0" y="88"/>
                    </a:lnTo>
                    <a:lnTo>
                      <a:pt x="618" y="706"/>
                    </a:lnTo>
                    <a:lnTo>
                      <a:pt x="618" y="6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Rectangle 122"/>
              <p:cNvSpPr>
                <a:spLocks noChangeArrowheads="1"/>
              </p:cNvSpPr>
              <p:nvPr/>
            </p:nvSpPr>
            <p:spPr bwMode="auto">
              <a:xfrm>
                <a:off x="5991011" y="3140763"/>
                <a:ext cx="1954162" cy="108457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Freeform 126"/>
            <p:cNvSpPr/>
            <p:nvPr/>
          </p:nvSpPr>
          <p:spPr bwMode="auto">
            <a:xfrm>
              <a:off x="8698" y="4192"/>
              <a:ext cx="2333" cy="316"/>
            </a:xfrm>
            <a:custGeom>
              <a:avLst/>
              <a:gdLst>
                <a:gd name="T0" fmla="*/ 1415 w 1491"/>
                <a:gd name="T1" fmla="*/ 0 h 161"/>
                <a:gd name="T2" fmla="*/ 0 w 1491"/>
                <a:gd name="T3" fmla="*/ 0 h 161"/>
                <a:gd name="T4" fmla="*/ 163 w 1491"/>
                <a:gd name="T5" fmla="*/ 161 h 161"/>
                <a:gd name="T6" fmla="*/ 163 w 1491"/>
                <a:gd name="T7" fmla="*/ 73 h 161"/>
                <a:gd name="T8" fmla="*/ 1491 w 1491"/>
                <a:gd name="T9" fmla="*/ 73 h 161"/>
                <a:gd name="T10" fmla="*/ 1415 w 1491"/>
                <a:gd name="T1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91" h="161">
                  <a:moveTo>
                    <a:pt x="1415" y="0"/>
                  </a:moveTo>
                  <a:lnTo>
                    <a:pt x="0" y="0"/>
                  </a:lnTo>
                  <a:lnTo>
                    <a:pt x="163" y="161"/>
                  </a:lnTo>
                  <a:lnTo>
                    <a:pt x="163" y="73"/>
                  </a:lnTo>
                  <a:lnTo>
                    <a:pt x="1491" y="73"/>
                  </a:lnTo>
                  <a:lnTo>
                    <a:pt x="1415" y="0"/>
                  </a:lnTo>
                  <a:close/>
                </a:path>
              </a:pathLst>
            </a:custGeom>
            <a:solidFill>
              <a:srgbClr val="000000">
                <a:alpha val="10196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dirty="0">
                <a:gradFill>
                  <a:gsLst>
                    <a:gs pos="0">
                      <a:schemeClr val="tx1">
                        <a:lumMod val="10000"/>
                        <a:lumOff val="90000"/>
                      </a:schemeClr>
                    </a:gs>
                    <a:gs pos="100000">
                      <a:schemeClr val="tx1">
                        <a:lumMod val="10000"/>
                        <a:lumOff val="90000"/>
                      </a:schemeClr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45" name="TextBox 38"/>
            <p:cNvSpPr txBox="1"/>
            <p:nvPr/>
          </p:nvSpPr>
          <p:spPr>
            <a:xfrm>
              <a:off x="9359" y="4420"/>
              <a:ext cx="2956" cy="382"/>
            </a:xfrm>
            <a:prstGeom prst="rect">
              <a:avLst/>
            </a:prstGeom>
            <a:noFill/>
          </p:spPr>
          <p:txBody>
            <a:bodyPr wrap="square" lIns="72000" tIns="0" rIns="72000" bIns="0" rtlCol="0" anchor="ctr">
              <a:noAutofit/>
            </a:bodyPr>
            <a:lstStyle/>
            <a:p>
              <a:pPr lvl="0" algn="ctr"/>
              <a:r>
                <a:rPr lang="en-US" altLang="ko-KR" sz="1200" b="1" dirty="0" smtClean="0">
                  <a:solidFill>
                    <a:schemeClr val="bg2"/>
                  </a:solidFill>
                  <a:cs typeface="+mn-ea"/>
                  <a:sym typeface="+mn-lt"/>
                </a:rPr>
                <a:t>2</a:t>
              </a:r>
              <a:endParaRPr lang="ko-KR" altLang="en-US" sz="1200" b="1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grpSp>
          <p:nvGrpSpPr>
            <p:cNvPr id="47" name="Group 7"/>
            <p:cNvGrpSpPr/>
            <p:nvPr/>
          </p:nvGrpSpPr>
          <p:grpSpPr>
            <a:xfrm>
              <a:off x="6986" y="2802"/>
              <a:ext cx="4044" cy="1390"/>
              <a:chOff x="4436223" y="1779449"/>
              <a:chExt cx="2568129" cy="882610"/>
            </a:xfrm>
          </p:grpSpPr>
          <p:sp>
            <p:nvSpPr>
              <p:cNvPr id="48" name="Freeform 123"/>
              <p:cNvSpPr/>
              <p:nvPr/>
            </p:nvSpPr>
            <p:spPr bwMode="auto">
              <a:xfrm>
                <a:off x="4436223" y="1779449"/>
                <a:ext cx="2568129" cy="772907"/>
              </a:xfrm>
              <a:custGeom>
                <a:avLst/>
                <a:gdLst>
                  <a:gd name="T0" fmla="*/ 618 w 2585"/>
                  <a:gd name="T1" fmla="*/ 620 h 620"/>
                  <a:gd name="T2" fmla="*/ 2585 w 2585"/>
                  <a:gd name="T3" fmla="*/ 620 h 620"/>
                  <a:gd name="T4" fmla="*/ 1967 w 2585"/>
                  <a:gd name="T5" fmla="*/ 0 h 620"/>
                  <a:gd name="T6" fmla="*/ 0 w 2585"/>
                  <a:gd name="T7" fmla="*/ 0 h 620"/>
                  <a:gd name="T8" fmla="*/ 618 w 2585"/>
                  <a:gd name="T9" fmla="*/ 620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5" h="620">
                    <a:moveTo>
                      <a:pt x="618" y="620"/>
                    </a:moveTo>
                    <a:lnTo>
                      <a:pt x="2585" y="620"/>
                    </a:lnTo>
                    <a:lnTo>
                      <a:pt x="1967" y="0"/>
                    </a:lnTo>
                    <a:lnTo>
                      <a:pt x="0" y="0"/>
                    </a:lnTo>
                    <a:lnTo>
                      <a:pt x="618" y="620"/>
                    </a:lnTo>
                    <a:close/>
                  </a:path>
                </a:pathLst>
              </a:custGeom>
              <a:solidFill>
                <a:schemeClr val="accent1"/>
              </a:solidFill>
              <a:ln w="6350" cap="rnd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0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49" name="Freeform 124"/>
              <p:cNvSpPr/>
              <p:nvPr/>
            </p:nvSpPr>
            <p:spPr bwMode="auto">
              <a:xfrm>
                <a:off x="4436223" y="1779449"/>
                <a:ext cx="613967" cy="882610"/>
              </a:xfrm>
              <a:custGeom>
                <a:avLst/>
                <a:gdLst>
                  <a:gd name="T0" fmla="*/ 0 w 618"/>
                  <a:gd name="T1" fmla="*/ 0 h 708"/>
                  <a:gd name="T2" fmla="*/ 0 w 618"/>
                  <a:gd name="T3" fmla="*/ 87 h 708"/>
                  <a:gd name="T4" fmla="*/ 618 w 618"/>
                  <a:gd name="T5" fmla="*/ 708 h 708"/>
                  <a:gd name="T6" fmla="*/ 618 w 618"/>
                  <a:gd name="T7" fmla="*/ 620 h 708"/>
                  <a:gd name="T8" fmla="*/ 0 w 618"/>
                  <a:gd name="T9" fmla="*/ 0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8" h="708">
                    <a:moveTo>
                      <a:pt x="0" y="0"/>
                    </a:moveTo>
                    <a:lnTo>
                      <a:pt x="0" y="87"/>
                    </a:lnTo>
                    <a:lnTo>
                      <a:pt x="618" y="708"/>
                    </a:lnTo>
                    <a:lnTo>
                      <a:pt x="618" y="6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6350" cap="rnd" cmpd="sng" algn="ctr">
                <a:solidFill>
                  <a:schemeClr val="accent1">
                    <a:lumMod val="75000"/>
                  </a:schemeClr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0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50" name="Rectangle 125"/>
              <p:cNvSpPr>
                <a:spLocks noChangeArrowheads="1"/>
              </p:cNvSpPr>
              <p:nvPr/>
            </p:nvSpPr>
            <p:spPr bwMode="auto">
              <a:xfrm>
                <a:off x="5050190" y="2552356"/>
                <a:ext cx="1954162" cy="109703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 w="6350" cap="rnd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0"/>
                  </a:gradFill>
                  <a:cs typeface="+mn-ea"/>
                  <a:sym typeface="+mn-lt"/>
                </a:endParaRPr>
              </a:p>
            </p:txBody>
          </p:sp>
        </p:grpSp>
        <p:sp>
          <p:nvSpPr>
            <p:cNvPr id="51" name="TextBox 42"/>
            <p:cNvSpPr txBox="1"/>
            <p:nvPr/>
          </p:nvSpPr>
          <p:spPr>
            <a:xfrm>
              <a:off x="7427" y="3245"/>
              <a:ext cx="3300" cy="382"/>
            </a:xfrm>
            <a:prstGeom prst="rect">
              <a:avLst/>
            </a:prstGeom>
            <a:noFill/>
          </p:spPr>
          <p:txBody>
            <a:bodyPr wrap="square" lIns="72000" tIns="0" rIns="72000" bIns="0" rtlCol="0">
              <a:noAutofit/>
            </a:bodyPr>
            <a:lstStyle/>
            <a:p>
              <a:pPr lvl="0" algn="ctr"/>
              <a:r>
                <a:rPr lang="en-US" altLang="ko-KR" sz="1200" b="1" dirty="0" smtClean="0">
                  <a:solidFill>
                    <a:schemeClr val="bg2"/>
                  </a:solidFill>
                  <a:cs typeface="+mn-ea"/>
                  <a:sym typeface="+mn-lt"/>
                </a:rPr>
                <a:t>1</a:t>
              </a:r>
              <a:endParaRPr lang="ko-KR" altLang="en-US" sz="1200" b="1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cxnSp>
          <p:nvCxnSpPr>
            <p:cNvPr id="52" name="Line"/>
            <p:cNvCxnSpPr/>
            <p:nvPr/>
          </p:nvCxnSpPr>
          <p:spPr>
            <a:xfrm flipH="1">
              <a:off x="6369" y="3436"/>
              <a:ext cx="1584" cy="0"/>
            </a:xfrm>
            <a:prstGeom prst="line">
              <a:avLst/>
            </a:prstGeom>
            <a:ln w="3175">
              <a:solidFill>
                <a:schemeClr val="accent1">
                  <a:lumMod val="75000"/>
                </a:schemeClr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Line"/>
            <p:cNvCxnSpPr/>
            <p:nvPr/>
          </p:nvCxnSpPr>
          <p:spPr>
            <a:xfrm flipH="1">
              <a:off x="11697" y="4338"/>
              <a:ext cx="1581" cy="0"/>
            </a:xfrm>
            <a:prstGeom prst="line">
              <a:avLst/>
            </a:prstGeom>
            <a:ln w="3175">
              <a:solidFill>
                <a:schemeClr val="accent2">
                  <a:lumMod val="75000"/>
                </a:schemeClr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e"/>
            <p:cNvCxnSpPr/>
            <p:nvPr/>
          </p:nvCxnSpPr>
          <p:spPr>
            <a:xfrm flipH="1">
              <a:off x="6369" y="5287"/>
              <a:ext cx="1584" cy="0"/>
            </a:xfrm>
            <a:prstGeom prst="line">
              <a:avLst/>
            </a:prstGeom>
            <a:ln w="3175">
              <a:solidFill>
                <a:schemeClr val="accent3">
                  <a:lumMod val="75000"/>
                </a:schemeClr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Line"/>
            <p:cNvCxnSpPr/>
            <p:nvPr/>
          </p:nvCxnSpPr>
          <p:spPr>
            <a:xfrm flipH="1">
              <a:off x="11697" y="6190"/>
              <a:ext cx="1581" cy="0"/>
            </a:xfrm>
            <a:prstGeom prst="line">
              <a:avLst/>
            </a:prstGeom>
            <a:ln w="3175">
              <a:solidFill>
                <a:schemeClr val="accent4">
                  <a:lumMod val="75000"/>
                </a:schemeClr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Line"/>
            <p:cNvCxnSpPr/>
            <p:nvPr/>
          </p:nvCxnSpPr>
          <p:spPr>
            <a:xfrm flipH="1">
              <a:off x="6369" y="6968"/>
              <a:ext cx="1584" cy="0"/>
            </a:xfrm>
            <a:prstGeom prst="line">
              <a:avLst/>
            </a:prstGeom>
            <a:ln w="3175">
              <a:solidFill>
                <a:schemeClr val="accent5">
                  <a:lumMod val="75000"/>
                </a:schemeClr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Line"/>
            <p:cNvCxnSpPr/>
            <p:nvPr/>
          </p:nvCxnSpPr>
          <p:spPr>
            <a:xfrm flipH="1">
              <a:off x="11697" y="7871"/>
              <a:ext cx="1581" cy="0"/>
            </a:xfrm>
            <a:prstGeom prst="line">
              <a:avLst/>
            </a:prstGeom>
            <a:ln w="3175">
              <a:solidFill>
                <a:schemeClr val="accent6">
                  <a:lumMod val="75000"/>
                </a:schemeClr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Line"/>
            <p:cNvCxnSpPr/>
            <p:nvPr/>
          </p:nvCxnSpPr>
          <p:spPr>
            <a:xfrm flipH="1">
              <a:off x="6369" y="8968"/>
              <a:ext cx="1584" cy="0"/>
            </a:xfrm>
            <a:prstGeom prst="line">
              <a:avLst/>
            </a:prstGeom>
            <a:ln w="3175">
              <a:solidFill>
                <a:schemeClr val="tx2">
                  <a:lumMod val="75000"/>
                </a:schemeClr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Rectangle 56"/>
            <p:cNvSpPr/>
            <p:nvPr/>
          </p:nvSpPr>
          <p:spPr>
            <a:xfrm>
              <a:off x="13433" y="3437"/>
              <a:ext cx="2916" cy="156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sz="1400" b="1">
                  <a:solidFill>
                    <a:srgbClr val="ED7D31"/>
                  </a:solidFill>
                  <a:ea typeface="宋体" panose="02010600030101010101" pitchFamily="2" charset="-122"/>
                  <a:sym typeface="+mn-ea"/>
                </a:rPr>
                <a:t>认识不到爱情与友谊的差别</a:t>
              </a:r>
              <a:endParaRPr lang="zh-CN" sz="1400" b="1" dirty="0">
                <a:solidFill>
                  <a:srgbClr val="ED7D31"/>
                </a:solidFill>
                <a:ea typeface="宋体" panose="02010600030101010101" pitchFamily="2" charset="-122"/>
                <a:cs typeface="+mn-ea"/>
                <a:sym typeface="+mn-ea"/>
              </a:endParaRPr>
            </a:p>
          </p:txBody>
        </p:sp>
        <p:sp>
          <p:nvSpPr>
            <p:cNvPr id="60" name="Rectangle 57"/>
            <p:cNvSpPr/>
            <p:nvPr/>
          </p:nvSpPr>
          <p:spPr>
            <a:xfrm>
              <a:off x="13432" y="5654"/>
              <a:ext cx="4378" cy="88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sz="1400" b="1">
                  <a:solidFill>
                    <a:srgbClr val="FFC000"/>
                  </a:solidFill>
                  <a:ea typeface="宋体" panose="02010600030101010101" pitchFamily="2" charset="-122"/>
                  <a:sym typeface="+mn-ea"/>
                </a:rPr>
                <a:t>中职生早恋具有隐蔽性</a:t>
              </a:r>
              <a:endParaRPr lang="zh-CN" sz="1400" b="1" dirty="0">
                <a:solidFill>
                  <a:srgbClr val="FFC000"/>
                </a:solidFill>
                <a:ea typeface="宋体" panose="02010600030101010101" pitchFamily="2" charset="-122"/>
                <a:cs typeface="+mn-ea"/>
                <a:sym typeface="+mn-ea"/>
              </a:endParaRPr>
            </a:p>
          </p:txBody>
        </p:sp>
        <p:sp>
          <p:nvSpPr>
            <p:cNvPr id="61" name="Rectangle 58"/>
            <p:cNvSpPr/>
            <p:nvPr/>
          </p:nvSpPr>
          <p:spPr>
            <a:xfrm>
              <a:off x="13574" y="7337"/>
              <a:ext cx="3870" cy="88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 b="1">
                  <a:solidFill>
                    <a:srgbClr val="70AD47"/>
                  </a:solidFill>
                  <a:ea typeface="宋体" panose="02010600030101010101" pitchFamily="2" charset="-122"/>
                  <a:sym typeface="+mn-ea"/>
                </a:rPr>
                <a:t>过于美化、迷恋对方</a:t>
              </a:r>
              <a:endParaRPr lang="zh-CN" altLang="en-US" sz="1400" b="1" dirty="0">
                <a:solidFill>
                  <a:srgbClr val="70AD47"/>
                </a:solidFill>
                <a:ea typeface="宋体" panose="02010600030101010101" pitchFamily="2" charset="-122"/>
                <a:cs typeface="+mn-ea"/>
                <a:sym typeface="+mn-ea"/>
              </a:endParaRPr>
            </a:p>
          </p:txBody>
        </p:sp>
        <p:sp>
          <p:nvSpPr>
            <p:cNvPr id="62" name="Rectangle 59"/>
            <p:cNvSpPr/>
            <p:nvPr/>
          </p:nvSpPr>
          <p:spPr>
            <a:xfrm>
              <a:off x="2633" y="2928"/>
              <a:ext cx="3576" cy="156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sz="1400" b="1">
                  <a:solidFill>
                    <a:srgbClr val="5B9BD5"/>
                  </a:solidFill>
                  <a:ea typeface="宋体" panose="02010600030101010101" pitchFamily="2" charset="-122"/>
                  <a:sym typeface="+mn-ea"/>
                </a:rPr>
                <a:t>分辨不清“爱情”与“好感”的区别</a:t>
              </a:r>
              <a:endParaRPr lang="zh-CN" sz="1400" b="1" dirty="0">
                <a:solidFill>
                  <a:srgbClr val="5B9BD5"/>
                </a:solidFill>
                <a:ea typeface="宋体" panose="02010600030101010101" pitchFamily="2" charset="-122"/>
                <a:cs typeface="+mn-ea"/>
                <a:sym typeface="+mn-ea"/>
              </a:endParaRPr>
            </a:p>
          </p:txBody>
        </p:sp>
        <p:sp>
          <p:nvSpPr>
            <p:cNvPr id="63" name="Rectangle 60"/>
            <p:cNvSpPr/>
            <p:nvPr/>
          </p:nvSpPr>
          <p:spPr>
            <a:xfrm>
              <a:off x="1588" y="4773"/>
              <a:ext cx="4622" cy="88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sz="1400" b="1">
                  <a:solidFill>
                    <a:srgbClr val="A5A5A5"/>
                  </a:solidFill>
                  <a:ea typeface="宋体" panose="02010600030101010101" pitchFamily="2" charset="-122"/>
                  <a:sym typeface="+mn-ea"/>
                </a:rPr>
                <a:t>中职生早恋具有盲目性</a:t>
              </a:r>
              <a:endParaRPr lang="zh-CN" sz="1400" b="1" dirty="0">
                <a:solidFill>
                  <a:srgbClr val="A5A5A5"/>
                </a:solidFill>
                <a:ea typeface="宋体" panose="02010600030101010101" pitchFamily="2" charset="-122"/>
                <a:cs typeface="+mn-ea"/>
                <a:sym typeface="+mn-ea"/>
              </a:endParaRPr>
            </a:p>
          </p:txBody>
        </p:sp>
        <p:sp>
          <p:nvSpPr>
            <p:cNvPr id="64" name="Rectangle 61"/>
            <p:cNvSpPr/>
            <p:nvPr/>
          </p:nvSpPr>
          <p:spPr>
            <a:xfrm>
              <a:off x="3127" y="6189"/>
              <a:ext cx="3084" cy="156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1400" b="1">
                  <a:solidFill>
                    <a:srgbClr val="4472C4"/>
                  </a:solidFill>
                  <a:ea typeface="宋体" panose="02010600030101010101" pitchFamily="2" charset="-122"/>
                  <a:sym typeface="+mn-ea"/>
                </a:rPr>
                <a:t>中职生早恋具有兴奋性和冲动性</a:t>
              </a:r>
              <a:endParaRPr lang="zh-CN" altLang="en-US" sz="1400" b="1" dirty="0">
                <a:solidFill>
                  <a:srgbClr val="4472C4"/>
                </a:solidFill>
                <a:ea typeface="宋体" panose="02010600030101010101" pitchFamily="2" charset="-122"/>
                <a:cs typeface="+mn-ea"/>
                <a:sym typeface="+mn-ea"/>
              </a:endParaRPr>
            </a:p>
          </p:txBody>
        </p:sp>
        <p:sp>
          <p:nvSpPr>
            <p:cNvPr id="65" name="Rectangle 62"/>
            <p:cNvSpPr/>
            <p:nvPr/>
          </p:nvSpPr>
          <p:spPr>
            <a:xfrm>
              <a:off x="1737" y="8403"/>
              <a:ext cx="4362" cy="88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1400" b="1">
                  <a:solidFill>
                    <a:srgbClr val="666666"/>
                  </a:solidFill>
                  <a:ea typeface="宋体" panose="02010600030101010101" pitchFamily="2" charset="-122"/>
                  <a:sym typeface="+mn-ea"/>
                </a:rPr>
                <a:t>难舍难分而又喜怒无常</a:t>
              </a:r>
              <a:endParaRPr lang="zh-CN" altLang="en-US" sz="1400" b="1" dirty="0">
                <a:solidFill>
                  <a:srgbClr val="666666"/>
                </a:solidFill>
                <a:ea typeface="宋体" panose="02010600030101010101" pitchFamily="2" charset="-122"/>
                <a:cs typeface="+mn-ea"/>
                <a:sym typeface="+mn-ea"/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584604" y="633475"/>
            <a:ext cx="197453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  <a:sym typeface="+mn-ea"/>
              </a:rPr>
              <a:t>早恋危害篇</a:t>
            </a:r>
            <a:endParaRPr lang="zh-CN" altLang="en-US" dirty="0">
              <a:latin typeface="汉仪汉黑W" panose="00020600040101010101" charset="-122"/>
              <a:ea typeface="汉仪汉黑W" panose="00020600040101010101" charset="-122"/>
              <a:cs typeface="汉仪汉黑W" panose="0002060004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742440" y="1966277"/>
            <a:ext cx="5080000" cy="2245360"/>
          </a:xfrm>
          <a:prstGeom prst="rect">
            <a:avLst/>
          </a:prstGeom>
          <a:gradFill>
            <a:gsLst>
              <a:gs pos="50000">
                <a:schemeClr val="accent4"/>
              </a:gs>
              <a:gs pos="0">
                <a:schemeClr val="accent4">
                  <a:lumMod val="25000"/>
                  <a:lumOff val="75000"/>
                </a:schemeClr>
              </a:gs>
              <a:gs pos="100000">
                <a:schemeClr val="accent4">
                  <a:lumMod val="85000"/>
                </a:schemeClr>
              </a:gs>
            </a:gsLst>
            <a:lin ang="5400000" scaled="1"/>
          </a:gradFill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800">
                <a:latin typeface="Arial" panose="020B0604020202020204" pitchFamily="34" charset="0"/>
                <a:ea typeface="黑体" panose="02010609060101010101" charset="-122"/>
              </a:rPr>
              <a:t>（一）</a:t>
            </a:r>
            <a:r>
              <a:rPr lang="zh-CN" sz="2800">
                <a:ea typeface="黑体" panose="02010609060101010101" charset="-122"/>
              </a:rPr>
              <a:t>耽误学习，磨灭斗志</a:t>
            </a:r>
            <a:r>
              <a:rPr lang="zh-CN" sz="2800">
                <a:latin typeface="Arial" panose="020B0604020202020204" pitchFamily="34" charset="0"/>
                <a:ea typeface="黑体" panose="02010609060101010101" charset="-122"/>
              </a:rPr>
              <a:t>（二）增加压力，损害身心（三）干扰情绪，影响前程（四）酿成苦果，牺牲自我</a:t>
            </a:r>
            <a:endParaRPr lang="zh-CN" sz="2800">
              <a:latin typeface="Arial" panose="020B0604020202020204" pitchFamily="34" charset="0"/>
              <a:ea typeface="黑体" panose="02010609060101010101" charset="-122"/>
            </a:endParaRPr>
          </a:p>
          <a:p>
            <a:pPr indent="0"/>
            <a:r>
              <a:rPr lang="zh-CN" altLang="en-US" sz="2800">
                <a:latin typeface="Arial" panose="020B0604020202020204" pitchFamily="34" charset="0"/>
                <a:ea typeface="黑体" panose="02010609060101010101" charset="-122"/>
              </a:rPr>
              <a:t>（五）行为过火，引发犯罪</a:t>
            </a:r>
            <a:endParaRPr lang="zh-CN" altLang="en-US" sz="2800">
              <a:latin typeface="Arial" panose="020B0604020202020204" pitchFamily="34" charset="0"/>
              <a:ea typeface="黑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62330" y="950595"/>
            <a:ext cx="1961515" cy="560070"/>
            <a:chOff x="1669" y="1908"/>
            <a:chExt cx="3089" cy="882"/>
          </a:xfrm>
        </p:grpSpPr>
        <p:sp>
          <p:nvSpPr>
            <p:cNvPr id="2" name="流程图: 资料带 1"/>
            <p:cNvSpPr/>
            <p:nvPr/>
          </p:nvSpPr>
          <p:spPr>
            <a:xfrm>
              <a:off x="1669" y="1908"/>
              <a:ext cx="3089" cy="882"/>
            </a:xfrm>
            <a:prstGeom prst="flowChartPunchedTape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669" y="2059"/>
              <a:ext cx="302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 dirty="0">
                  <a:latin typeface="微软雅黑" panose="020B0503020204020204" charset="-122"/>
                  <a:ea typeface="微软雅黑" panose="020B0503020204020204" charset="-122"/>
                  <a:cs typeface="汉仪中宋简" panose="02010600000101010101" charset="-128"/>
                  <a:sym typeface="+mn-ea"/>
                </a:rPr>
                <a:t>三、早恋的危害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>
    <p:cover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3523644" y="328675"/>
            <a:ext cx="197453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  <a:sym typeface="+mn-ea"/>
              </a:rPr>
              <a:t>早恋危害篇</a:t>
            </a:r>
            <a:endParaRPr lang="zh-CN" altLang="en-US" dirty="0">
              <a:latin typeface="汉仪汉黑W" panose="00020600040101010101" charset="-122"/>
              <a:ea typeface="汉仪汉黑W" panose="00020600040101010101" charset="-122"/>
              <a:cs typeface="汉仪汉黑W" panose="0002060004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62330" y="950595"/>
            <a:ext cx="2491740" cy="560070"/>
            <a:chOff x="1669" y="1908"/>
            <a:chExt cx="3411" cy="882"/>
          </a:xfrm>
        </p:grpSpPr>
        <p:sp>
          <p:nvSpPr>
            <p:cNvPr id="2" name="流程图: 资料带 1"/>
            <p:cNvSpPr/>
            <p:nvPr/>
          </p:nvSpPr>
          <p:spPr>
            <a:xfrm>
              <a:off x="1669" y="1908"/>
              <a:ext cx="3089" cy="882"/>
            </a:xfrm>
            <a:prstGeom prst="flowChartPunchedTape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669" y="2059"/>
              <a:ext cx="341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 dirty="0">
                  <a:latin typeface="微软雅黑" panose="020B0503020204020204" charset="-122"/>
                  <a:ea typeface="微软雅黑" panose="020B0503020204020204" charset="-122"/>
                  <a:cs typeface="汉仪中宋简" panose="02010600000101010101" charset="-128"/>
                  <a:sym typeface="+mn-ea"/>
                </a:rPr>
                <a:t>四、早恋的应对策略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0" name="花开花落" descr="7b0a202020202274657874626f78223a20227b5c2269645c223a32303334313237322c5c227469645c223a5c225c227d220a7d0a"/>
          <p:cNvGrpSpPr/>
          <p:nvPr/>
        </p:nvGrpSpPr>
        <p:grpSpPr>
          <a:xfrm>
            <a:off x="1179830" y="1510665"/>
            <a:ext cx="6322841" cy="3086213"/>
            <a:chOff x="5537" y="3405"/>
            <a:chExt cx="8097" cy="4125"/>
          </a:xfrm>
        </p:grpSpPr>
        <p:pic>
          <p:nvPicPr>
            <p:cNvPr id="7" name="图片 6" descr="画板 2 副本 10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537" y="3405"/>
              <a:ext cx="8097" cy="4125"/>
            </a:xfrm>
            <a:prstGeom prst="rect">
              <a:avLst/>
            </a:prstGeom>
          </p:spPr>
        </p:pic>
        <p:sp>
          <p:nvSpPr>
            <p:cNvPr id="8" name="文本框 1"/>
            <p:cNvSpPr txBox="1"/>
            <p:nvPr/>
          </p:nvSpPr>
          <p:spPr>
            <a:xfrm>
              <a:off x="6664" y="3992"/>
              <a:ext cx="6083" cy="2637"/>
            </a:xfrm>
            <a:prstGeom prst="rect">
              <a:avLst/>
            </a:prstGeom>
            <a:noFill/>
            <a:ln w="6350"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rmAutofit fontScale="25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8000" b="1" kern="100">
                  <a:solidFill>
                    <a:srgbClr val="B0D0CA"/>
                  </a:solidFill>
                  <a:latin typeface="汉仪晴空体简" panose="00020600040101010101" charset="-122"/>
                  <a:ea typeface="汉仪晴空体简" panose="00020600040101010101" charset="-122"/>
                  <a:cs typeface="汉仪晴空体简" panose="00020600040101010101" charset="-122"/>
                  <a:sym typeface="Times New Roman" panose="02020603050405020304"/>
                </a:rPr>
                <a:t>（一）青少年方面</a:t>
              </a:r>
              <a:endParaRPr lang="en-US" altLang="zh-CN" sz="8000" b="1" kern="100">
                <a:solidFill>
                  <a:srgbClr val="B0D0CA"/>
                </a:solidFill>
                <a:latin typeface="汉仪晴空体简" panose="00020600040101010101" charset="-122"/>
                <a:ea typeface="汉仪晴空体简" panose="00020600040101010101" charset="-122"/>
                <a:cs typeface="汉仪晴空体简" panose="00020600040101010101" charset="-122"/>
                <a:sym typeface="Times New Roman" panose="02020603050405020304"/>
              </a:endParaRPr>
            </a:p>
            <a:p>
              <a:pPr algn="l">
                <a:lnSpc>
                  <a:spcPct val="150000"/>
                </a:lnSpc>
              </a:pPr>
              <a:r>
                <a:rPr lang="en-US" altLang="zh-CN" sz="6400" b="1" kern="1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Times New Roman" panose="02020603050405020304"/>
                </a:rPr>
                <a:t>1.认识到正常异性交往的好处和早恋的危害性，并学会怎么与异性交往</a:t>
              </a:r>
              <a:endParaRPr lang="en-US" altLang="zh-CN" sz="64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/>
              </a:endParaRPr>
            </a:p>
            <a:p>
              <a:pPr algn="l">
                <a:lnSpc>
                  <a:spcPct val="150000"/>
                </a:lnSpc>
              </a:pPr>
              <a:r>
                <a:rPr lang="en-US" altLang="zh-CN" sz="6400" b="1" kern="1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Times New Roman" panose="02020603050405020304"/>
                </a:rPr>
                <a:t>2.在恋爱中把握好自己3.正确看待和解决收到他人“爱慕”信息后的情况 </a:t>
              </a:r>
              <a:endParaRPr lang="en-US" altLang="zh-CN" sz="64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/>
              </a:endParaRPr>
            </a:p>
          </p:txBody>
        </p:sp>
      </p:grpSp>
    </p:spTree>
  </p:cSld>
  <p:clrMapOvr>
    <a:masterClrMapping/>
  </p:clrMapOvr>
  <p:transition spd="slow">
    <p:cover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3523644" y="328675"/>
            <a:ext cx="197453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  <a:sym typeface="+mn-ea"/>
              </a:rPr>
              <a:t>早恋危害篇</a:t>
            </a:r>
            <a:endParaRPr lang="zh-CN" altLang="en-US" dirty="0">
              <a:latin typeface="汉仪汉黑W" panose="00020600040101010101" charset="-122"/>
              <a:ea typeface="汉仪汉黑W" panose="00020600040101010101" charset="-122"/>
              <a:cs typeface="汉仪汉黑W" panose="0002060004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62330" y="950595"/>
            <a:ext cx="2491740" cy="560070"/>
            <a:chOff x="1669" y="1908"/>
            <a:chExt cx="3411" cy="882"/>
          </a:xfrm>
        </p:grpSpPr>
        <p:sp>
          <p:nvSpPr>
            <p:cNvPr id="2" name="流程图: 资料带 1"/>
            <p:cNvSpPr/>
            <p:nvPr/>
          </p:nvSpPr>
          <p:spPr>
            <a:xfrm>
              <a:off x="1669" y="1908"/>
              <a:ext cx="3089" cy="882"/>
            </a:xfrm>
            <a:prstGeom prst="flowChartPunchedTape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669" y="2059"/>
              <a:ext cx="341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 dirty="0">
                  <a:latin typeface="微软雅黑" panose="020B0503020204020204" charset="-122"/>
                  <a:ea typeface="微软雅黑" panose="020B0503020204020204" charset="-122"/>
                  <a:cs typeface="汉仪中宋简" panose="02010600000101010101" charset="-128"/>
                  <a:sym typeface="+mn-ea"/>
                </a:rPr>
                <a:t>四、早恋的应对策略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0" name="花开花落" descr="7b0a202020202274657874626f78223a20227b5c2269645c223a32303334313237322c5c227469645c223a5c225c227d220a7d0a"/>
          <p:cNvGrpSpPr/>
          <p:nvPr/>
        </p:nvGrpSpPr>
        <p:grpSpPr>
          <a:xfrm>
            <a:off x="1179830" y="1510665"/>
            <a:ext cx="6322841" cy="3086213"/>
            <a:chOff x="5537" y="3405"/>
            <a:chExt cx="8097" cy="4125"/>
          </a:xfrm>
        </p:grpSpPr>
        <p:pic>
          <p:nvPicPr>
            <p:cNvPr id="7" name="图片 6" descr="画板 2 副本 10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537" y="3405"/>
              <a:ext cx="8097" cy="4125"/>
            </a:xfrm>
            <a:prstGeom prst="rect">
              <a:avLst/>
            </a:prstGeom>
          </p:spPr>
        </p:pic>
        <p:sp>
          <p:nvSpPr>
            <p:cNvPr id="8" name="文本框 1"/>
            <p:cNvSpPr txBox="1"/>
            <p:nvPr/>
          </p:nvSpPr>
          <p:spPr>
            <a:xfrm>
              <a:off x="6936" y="3992"/>
              <a:ext cx="5812" cy="2637"/>
            </a:xfrm>
            <a:prstGeom prst="rect">
              <a:avLst/>
            </a:prstGeom>
            <a:noFill/>
            <a:ln w="6350"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rmAutofit fontScale="25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8000" b="1" kern="100">
                  <a:solidFill>
                    <a:srgbClr val="B0D0CA"/>
                  </a:solidFill>
                  <a:latin typeface="汉仪晴空体简" panose="00020600040101010101" charset="-122"/>
                  <a:ea typeface="汉仪晴空体简" panose="00020600040101010101" charset="-122"/>
                  <a:cs typeface="汉仪晴空体简" panose="00020600040101010101" charset="-122"/>
                  <a:sym typeface="Times New Roman" panose="02020603050405020304"/>
                </a:rPr>
                <a:t>（</a:t>
              </a:r>
              <a:r>
                <a:rPr lang="zh-CN" altLang="en-US" sz="8000" b="1" kern="100">
                  <a:solidFill>
                    <a:srgbClr val="B0D0CA"/>
                  </a:solidFill>
                  <a:latin typeface="汉仪晴空体简" panose="00020600040101010101" charset="-122"/>
                  <a:ea typeface="汉仪晴空体简" panose="00020600040101010101" charset="-122"/>
                  <a:cs typeface="汉仪晴空体简" panose="00020600040101010101" charset="-122"/>
                  <a:sym typeface="Times New Roman" panose="02020603050405020304"/>
                </a:rPr>
                <a:t>二</a:t>
              </a:r>
              <a:r>
                <a:rPr lang="en-US" altLang="zh-CN" sz="8000" b="1" kern="100">
                  <a:solidFill>
                    <a:srgbClr val="B0D0CA"/>
                  </a:solidFill>
                  <a:latin typeface="汉仪晴空体简" panose="00020600040101010101" charset="-122"/>
                  <a:ea typeface="汉仪晴空体简" panose="00020600040101010101" charset="-122"/>
                  <a:cs typeface="汉仪晴空体简" panose="00020600040101010101" charset="-122"/>
                  <a:sym typeface="Times New Roman" panose="02020603050405020304"/>
                </a:rPr>
                <a:t>）</a:t>
              </a:r>
              <a:r>
                <a:rPr lang="zh-CN" altLang="en-US" sz="8000" b="1" kern="100">
                  <a:solidFill>
                    <a:srgbClr val="B0D0CA"/>
                  </a:solidFill>
                  <a:latin typeface="汉仪晴空体简" panose="00020600040101010101" charset="-122"/>
                  <a:ea typeface="汉仪晴空体简" panose="00020600040101010101" charset="-122"/>
                  <a:cs typeface="汉仪晴空体简" panose="00020600040101010101" charset="-122"/>
                  <a:sym typeface="Times New Roman" panose="02020603050405020304"/>
                </a:rPr>
                <a:t>家庭</a:t>
              </a:r>
              <a:r>
                <a:rPr lang="en-US" altLang="zh-CN" sz="8000" b="1" kern="100">
                  <a:solidFill>
                    <a:srgbClr val="B0D0CA"/>
                  </a:solidFill>
                  <a:latin typeface="汉仪晴空体简" panose="00020600040101010101" charset="-122"/>
                  <a:ea typeface="汉仪晴空体简" panose="00020600040101010101" charset="-122"/>
                  <a:cs typeface="汉仪晴空体简" panose="00020600040101010101" charset="-122"/>
                  <a:sym typeface="Times New Roman" panose="02020603050405020304"/>
                </a:rPr>
                <a:t>方面</a:t>
              </a:r>
              <a:endParaRPr lang="en-US" altLang="zh-CN" sz="8000" b="1" kern="100">
                <a:solidFill>
                  <a:srgbClr val="B0D0CA"/>
                </a:solidFill>
                <a:latin typeface="汉仪晴空体简" panose="00020600040101010101" charset="-122"/>
                <a:ea typeface="汉仪晴空体简" panose="00020600040101010101" charset="-122"/>
                <a:cs typeface="汉仪晴空体简" panose="00020600040101010101" charset="-122"/>
                <a:sym typeface="Times New Roman" panose="02020603050405020304"/>
              </a:endParaRPr>
            </a:p>
            <a:p>
              <a:pPr indent="0"/>
              <a:endParaRPr lang="zh-CN" altLang="en-US" sz="6400" b="1"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6400" b="1">
                  <a:ea typeface="宋体" panose="02010600030101010101" pitchFamily="2" charset="-122"/>
                  <a:sym typeface="+mn-ea"/>
                </a:rPr>
                <a:t>1.正确认识早恋 </a:t>
              </a:r>
              <a:endParaRPr lang="zh-CN" altLang="en-US" sz="6400" b="1">
                <a:ea typeface="宋体" panose="02010600030101010101" pitchFamily="2" charset="-122"/>
              </a:endParaRPr>
            </a:p>
            <a:p>
              <a:pPr indent="0"/>
              <a:r>
                <a:rPr lang="zh-CN" altLang="en-US" sz="6400" b="1">
                  <a:ea typeface="宋体" panose="02010600030101010101" pitchFamily="2" charset="-122"/>
                  <a:sym typeface="+mn-ea"/>
                </a:rPr>
                <a:t>2.正确的引导是关键</a:t>
              </a:r>
              <a:endParaRPr lang="zh-CN" altLang="en-US" sz="6400" b="1">
                <a:ea typeface="宋体" panose="02010600030101010101" pitchFamily="2" charset="-122"/>
              </a:endParaRPr>
            </a:p>
            <a:p>
              <a:pPr indent="0"/>
              <a:r>
                <a:rPr lang="zh-CN" altLang="en-US" sz="6400" b="1">
                  <a:ea typeface="宋体" panose="02010600030101010101" pitchFamily="2" charset="-122"/>
                  <a:sym typeface="+mn-ea"/>
                </a:rPr>
                <a:t>3.为孩子提供一个舒适、温馨、充满爱的环境</a:t>
              </a:r>
              <a:r>
                <a:rPr lang="en-US" altLang="zh-CN" sz="6400" b="1" kern="1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Times New Roman" panose="02020603050405020304"/>
                </a:rPr>
                <a:t> </a:t>
              </a:r>
              <a:endParaRPr lang="en-US" altLang="zh-CN" sz="64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/>
              </a:endParaRPr>
            </a:p>
          </p:txBody>
        </p:sp>
      </p:grpSp>
    </p:spTree>
  </p:cSld>
  <p:clrMapOvr>
    <a:masterClrMapping/>
  </p:clrMapOvr>
  <p:transition spd="slow"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" name="组合 193"/>
          <p:cNvGrpSpPr/>
          <p:nvPr/>
        </p:nvGrpSpPr>
        <p:grpSpPr>
          <a:xfrm>
            <a:off x="6858000" y="4137268"/>
            <a:ext cx="3179035" cy="1960925"/>
            <a:chOff x="9144000" y="5515758"/>
            <a:chExt cx="4238713" cy="2614566"/>
          </a:xfrm>
        </p:grpSpPr>
        <p:sp>
          <p:nvSpPr>
            <p:cNvPr id="169" name="任意多边形: 形状 168"/>
            <p:cNvSpPr/>
            <p:nvPr/>
          </p:nvSpPr>
          <p:spPr>
            <a:xfrm>
              <a:off x="11001287" y="5748898"/>
              <a:ext cx="2381426" cy="2381426"/>
            </a:xfrm>
            <a:custGeom>
              <a:avLst/>
              <a:gdLst>
                <a:gd name="connsiteX0" fmla="*/ 1190713 w 2381426"/>
                <a:gd name="connsiteY0" fmla="*/ 305671 h 2381426"/>
                <a:gd name="connsiteX1" fmla="*/ 305671 w 2381426"/>
                <a:gd name="connsiteY1" fmla="*/ 1190713 h 2381426"/>
                <a:gd name="connsiteX2" fmla="*/ 1190713 w 2381426"/>
                <a:gd name="connsiteY2" fmla="*/ 2075755 h 2381426"/>
                <a:gd name="connsiteX3" fmla="*/ 2075755 w 2381426"/>
                <a:gd name="connsiteY3" fmla="*/ 1190713 h 2381426"/>
                <a:gd name="connsiteX4" fmla="*/ 1190713 w 2381426"/>
                <a:gd name="connsiteY4" fmla="*/ 305671 h 2381426"/>
                <a:gd name="connsiteX5" fmla="*/ 1190713 w 2381426"/>
                <a:gd name="connsiteY5" fmla="*/ 0 h 2381426"/>
                <a:gd name="connsiteX6" fmla="*/ 2381426 w 2381426"/>
                <a:gd name="connsiteY6" fmla="*/ 1190713 h 2381426"/>
                <a:gd name="connsiteX7" fmla="*/ 1190713 w 2381426"/>
                <a:gd name="connsiteY7" fmla="*/ 2381426 h 2381426"/>
                <a:gd name="connsiteX8" fmla="*/ 0 w 2381426"/>
                <a:gd name="connsiteY8" fmla="*/ 1190713 h 2381426"/>
                <a:gd name="connsiteX9" fmla="*/ 1190713 w 2381426"/>
                <a:gd name="connsiteY9" fmla="*/ 0 h 2381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426" h="2381426">
                  <a:moveTo>
                    <a:pt x="1190713" y="305671"/>
                  </a:moveTo>
                  <a:cubicBezTo>
                    <a:pt x="701918" y="305671"/>
                    <a:pt x="305671" y="701918"/>
                    <a:pt x="305671" y="1190713"/>
                  </a:cubicBezTo>
                  <a:cubicBezTo>
                    <a:pt x="305671" y="1679508"/>
                    <a:pt x="701918" y="2075755"/>
                    <a:pt x="1190713" y="2075755"/>
                  </a:cubicBezTo>
                  <a:cubicBezTo>
                    <a:pt x="1679508" y="2075755"/>
                    <a:pt x="2075755" y="1679508"/>
                    <a:pt x="2075755" y="1190713"/>
                  </a:cubicBezTo>
                  <a:cubicBezTo>
                    <a:pt x="2075755" y="701918"/>
                    <a:pt x="1679508" y="305671"/>
                    <a:pt x="1190713" y="305671"/>
                  </a:cubicBezTo>
                  <a:close/>
                  <a:moveTo>
                    <a:pt x="1190713" y="0"/>
                  </a:moveTo>
                  <a:cubicBezTo>
                    <a:pt x="1848326" y="0"/>
                    <a:pt x="2381426" y="533100"/>
                    <a:pt x="2381426" y="1190713"/>
                  </a:cubicBezTo>
                  <a:cubicBezTo>
                    <a:pt x="2381426" y="1848326"/>
                    <a:pt x="1848326" y="2381426"/>
                    <a:pt x="1190713" y="2381426"/>
                  </a:cubicBezTo>
                  <a:cubicBezTo>
                    <a:pt x="533100" y="2381426"/>
                    <a:pt x="0" y="1848326"/>
                    <a:pt x="0" y="1190713"/>
                  </a:cubicBezTo>
                  <a:cubicBezTo>
                    <a:pt x="0" y="533100"/>
                    <a:pt x="533100" y="0"/>
                    <a:pt x="1190713" y="0"/>
                  </a:cubicBezTo>
                  <a:close/>
                </a:path>
              </a:pathLst>
            </a:custGeom>
            <a:solidFill>
              <a:srgbClr val="9EA1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49" name="云形 48"/>
            <p:cNvSpPr/>
            <p:nvPr/>
          </p:nvSpPr>
          <p:spPr>
            <a:xfrm>
              <a:off x="9144000" y="5515758"/>
              <a:ext cx="3744685" cy="2433597"/>
            </a:xfrm>
            <a:prstGeom prst="cloud">
              <a:avLst/>
            </a:prstGeom>
            <a:noFill/>
            <a:ln>
              <a:solidFill>
                <a:srgbClr val="9EA1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 rot="2775081">
            <a:off x="7932024" y="960394"/>
            <a:ext cx="186206" cy="186206"/>
            <a:chOff x="4006850" y="2370850"/>
            <a:chExt cx="431800" cy="431800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 rot="2775081">
            <a:off x="7431128" y="1092030"/>
            <a:ext cx="186206" cy="186206"/>
            <a:chOff x="4006850" y="2370850"/>
            <a:chExt cx="431800" cy="431800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 rot="2775081">
            <a:off x="7932356" y="1671215"/>
            <a:ext cx="120946" cy="120946"/>
            <a:chOff x="4006850" y="2370850"/>
            <a:chExt cx="431800" cy="431800"/>
          </a:xfrm>
        </p:grpSpPr>
        <p:cxnSp>
          <p:nvCxnSpPr>
            <p:cNvPr id="63" name="直接连接符 62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5" name="组合 164"/>
          <p:cNvGrpSpPr/>
          <p:nvPr/>
        </p:nvGrpSpPr>
        <p:grpSpPr>
          <a:xfrm>
            <a:off x="103676" y="4125090"/>
            <a:ext cx="959186" cy="903995"/>
            <a:chOff x="2354961" y="3837710"/>
            <a:chExt cx="1278914" cy="1205327"/>
          </a:xfrm>
        </p:grpSpPr>
        <p:sp>
          <p:nvSpPr>
            <p:cNvPr id="65" name="椭圆 64"/>
            <p:cNvSpPr/>
            <p:nvPr/>
          </p:nvSpPr>
          <p:spPr>
            <a:xfrm>
              <a:off x="2354961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2487262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2619564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2751865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2884167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016468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148770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281071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413373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545674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2354961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2487262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2619564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2751865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2884167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016468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3148770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281071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413373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3545674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2354961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2487262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2619564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2751865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2884167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3016468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148770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3281071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3413373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545674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2354961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2487262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2619564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2751865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2884167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3016468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148770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3281071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413373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3545674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2354961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2487262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2619564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2751865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2884167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3016468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3148770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3281071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3413373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3545674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2354961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2487262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2619564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>
              <a:off x="2751865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2884167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3016468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>
              <a:off x="3148770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3281071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3413373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3545674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2354961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2487262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2619564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2751865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2884167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3016468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3148770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>
              <a:off x="3281071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413373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3545674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>
              <a:off x="2354961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2487262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>
              <a:off x="2619564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>
              <a:off x="2751865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2884167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>
              <a:off x="3016468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3148770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3281071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>
              <a:off x="3413373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>
              <a:off x="3545674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2354961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>
              <a:off x="2487262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>
              <a:off x="2619564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2751865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>
              <a:off x="2884167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0" name="椭圆 149"/>
            <p:cNvSpPr/>
            <p:nvPr/>
          </p:nvSpPr>
          <p:spPr>
            <a:xfrm>
              <a:off x="3016468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3148770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>
              <a:off x="3281071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3" name="椭圆 152"/>
            <p:cNvSpPr/>
            <p:nvPr/>
          </p:nvSpPr>
          <p:spPr>
            <a:xfrm>
              <a:off x="3413373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545674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5" name="椭圆 154"/>
            <p:cNvSpPr/>
            <p:nvPr/>
          </p:nvSpPr>
          <p:spPr>
            <a:xfrm>
              <a:off x="2354961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6" name="椭圆 155"/>
            <p:cNvSpPr/>
            <p:nvPr/>
          </p:nvSpPr>
          <p:spPr>
            <a:xfrm>
              <a:off x="2487262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2619564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8" name="椭圆 157"/>
            <p:cNvSpPr/>
            <p:nvPr/>
          </p:nvSpPr>
          <p:spPr>
            <a:xfrm>
              <a:off x="2751865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9" name="椭圆 158"/>
            <p:cNvSpPr/>
            <p:nvPr/>
          </p:nvSpPr>
          <p:spPr>
            <a:xfrm>
              <a:off x="2884167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016468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1" name="椭圆 160"/>
            <p:cNvSpPr/>
            <p:nvPr/>
          </p:nvSpPr>
          <p:spPr>
            <a:xfrm>
              <a:off x="3148770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2" name="椭圆 161"/>
            <p:cNvSpPr/>
            <p:nvPr/>
          </p:nvSpPr>
          <p:spPr>
            <a:xfrm>
              <a:off x="3281071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3413373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>
              <a:off x="3545674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-1025147" y="115315"/>
            <a:ext cx="2808514" cy="1825198"/>
            <a:chOff x="-1366863" y="153153"/>
            <a:chExt cx="3744685" cy="2433597"/>
          </a:xfrm>
        </p:grpSpPr>
        <p:sp>
          <p:nvSpPr>
            <p:cNvPr id="41" name="云形 40"/>
            <p:cNvSpPr/>
            <p:nvPr/>
          </p:nvSpPr>
          <p:spPr>
            <a:xfrm>
              <a:off x="-1366863" y="153153"/>
              <a:ext cx="3744685" cy="2433597"/>
            </a:xfrm>
            <a:prstGeom prst="cloud">
              <a:avLst/>
            </a:prstGeom>
            <a:noFill/>
            <a:ln>
              <a:solidFill>
                <a:srgbClr val="9EA1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grpSp>
          <p:nvGrpSpPr>
            <p:cNvPr id="174" name="组合 173"/>
            <p:cNvGrpSpPr/>
            <p:nvPr/>
          </p:nvGrpSpPr>
          <p:grpSpPr>
            <a:xfrm>
              <a:off x="1240746" y="643690"/>
              <a:ext cx="311727" cy="709762"/>
              <a:chOff x="1704109" y="3047129"/>
              <a:chExt cx="311727" cy="709762"/>
            </a:xfrm>
            <a:solidFill>
              <a:srgbClr val="9EA1C6"/>
            </a:solidFill>
          </p:grpSpPr>
          <p:sp>
            <p:nvSpPr>
              <p:cNvPr id="170" name="椭圆 169"/>
              <p:cNvSpPr/>
              <p:nvPr/>
            </p:nvSpPr>
            <p:spPr>
              <a:xfrm>
                <a:off x="1828800" y="36322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1" name="椭圆 170"/>
              <p:cNvSpPr/>
              <p:nvPr/>
            </p:nvSpPr>
            <p:spPr>
              <a:xfrm>
                <a:off x="1704109" y="34290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2" name="椭圆 171"/>
              <p:cNvSpPr/>
              <p:nvPr/>
            </p:nvSpPr>
            <p:spPr>
              <a:xfrm>
                <a:off x="1891145" y="32258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3" name="椭圆 172"/>
              <p:cNvSpPr/>
              <p:nvPr/>
            </p:nvSpPr>
            <p:spPr>
              <a:xfrm>
                <a:off x="1719261" y="3047129"/>
                <a:ext cx="178671" cy="1786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grpSp>
        <p:nvGrpSpPr>
          <p:cNvPr id="183" name="组合 182"/>
          <p:cNvGrpSpPr/>
          <p:nvPr/>
        </p:nvGrpSpPr>
        <p:grpSpPr>
          <a:xfrm>
            <a:off x="7524231" y="1488844"/>
            <a:ext cx="233795" cy="398318"/>
            <a:chOff x="1704109" y="3225800"/>
            <a:chExt cx="311727" cy="531091"/>
          </a:xfrm>
          <a:solidFill>
            <a:srgbClr val="E5E5F4"/>
          </a:solidFill>
        </p:grpSpPr>
        <p:sp>
          <p:nvSpPr>
            <p:cNvPr id="184" name="椭圆 183"/>
            <p:cNvSpPr/>
            <p:nvPr/>
          </p:nvSpPr>
          <p:spPr>
            <a:xfrm>
              <a:off x="1828800" y="36322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85" name="椭圆 184"/>
            <p:cNvSpPr/>
            <p:nvPr/>
          </p:nvSpPr>
          <p:spPr>
            <a:xfrm>
              <a:off x="1704109" y="34290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86" name="椭圆 185"/>
            <p:cNvSpPr/>
            <p:nvPr/>
          </p:nvSpPr>
          <p:spPr>
            <a:xfrm>
              <a:off x="1891145" y="32258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 rot="3915977">
            <a:off x="1514012" y="3501847"/>
            <a:ext cx="233795" cy="532322"/>
            <a:chOff x="1704109" y="3047129"/>
            <a:chExt cx="311727" cy="709762"/>
          </a:xfrm>
          <a:solidFill>
            <a:srgbClr val="E5E5F4"/>
          </a:solidFill>
        </p:grpSpPr>
        <p:sp>
          <p:nvSpPr>
            <p:cNvPr id="189" name="椭圆 188"/>
            <p:cNvSpPr/>
            <p:nvPr/>
          </p:nvSpPr>
          <p:spPr>
            <a:xfrm>
              <a:off x="1828800" y="36322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0" name="椭圆 189"/>
            <p:cNvSpPr/>
            <p:nvPr/>
          </p:nvSpPr>
          <p:spPr>
            <a:xfrm>
              <a:off x="1704109" y="34290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1" name="椭圆 190"/>
            <p:cNvSpPr/>
            <p:nvPr/>
          </p:nvSpPr>
          <p:spPr>
            <a:xfrm>
              <a:off x="1891145" y="32258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2" name="椭圆 191"/>
            <p:cNvSpPr/>
            <p:nvPr/>
          </p:nvSpPr>
          <p:spPr>
            <a:xfrm>
              <a:off x="1719261" y="3047129"/>
              <a:ext cx="178671" cy="1786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426520" y="1128398"/>
            <a:ext cx="2320048" cy="687096"/>
            <a:chOff x="4547385" y="1523651"/>
            <a:chExt cx="3093397" cy="916128"/>
          </a:xfrm>
        </p:grpSpPr>
        <p:sp>
          <p:nvSpPr>
            <p:cNvPr id="166" name="文本框 165"/>
            <p:cNvSpPr txBox="1"/>
            <p:nvPr/>
          </p:nvSpPr>
          <p:spPr>
            <a:xfrm>
              <a:off x="4547385" y="1523651"/>
              <a:ext cx="3089564" cy="552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spc="600">
                  <a:solidFill>
                    <a:schemeClr val="bg2">
                      <a:lumMod val="75000"/>
                    </a:schemeClr>
                  </a:solidFill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</a:rPr>
                <a:t>contents</a:t>
              </a:r>
              <a:endParaRPr lang="zh-CN" altLang="en-US" sz="2100" spc="600">
                <a:solidFill>
                  <a:schemeClr val="bg2">
                    <a:lumMod val="75000"/>
                  </a:schemeClr>
                </a:solidFill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4551218" y="1825946"/>
              <a:ext cx="3089564" cy="613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600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</a:rPr>
                <a:t>目录</a:t>
              </a:r>
              <a:endParaRPr lang="zh-CN" altLang="en-US" sz="2400" spc="60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</p:grpSp>
      <p:sp>
        <p:nvSpPr>
          <p:cNvPr id="199" name="任意多边形: 形状 198"/>
          <p:cNvSpPr/>
          <p:nvPr/>
        </p:nvSpPr>
        <p:spPr>
          <a:xfrm rot="16200000">
            <a:off x="5053636" y="1889233"/>
            <a:ext cx="333092" cy="334754"/>
          </a:xfrm>
          <a:custGeom>
            <a:avLst/>
            <a:gdLst>
              <a:gd name="connsiteX0" fmla="*/ 171574 w 362673"/>
              <a:gd name="connsiteY0" fmla="*/ 0 h 364483"/>
              <a:gd name="connsiteX1" fmla="*/ 168631 w 362673"/>
              <a:gd name="connsiteY1" fmla="*/ 29195 h 364483"/>
              <a:gd name="connsiteX2" fmla="*/ 351439 w 362673"/>
              <a:gd name="connsiteY2" fmla="*/ 212003 h 364483"/>
              <a:gd name="connsiteX3" fmla="*/ 362673 w 362673"/>
              <a:gd name="connsiteY3" fmla="*/ 210871 h 364483"/>
              <a:gd name="connsiteX4" fmla="*/ 361902 w 362673"/>
              <a:gd name="connsiteY4" fmla="*/ 218517 h 364483"/>
              <a:gd name="connsiteX5" fmla="*/ 182808 w 362673"/>
              <a:gd name="connsiteY5" fmla="*/ 364483 h 364483"/>
              <a:gd name="connsiteX6" fmla="*/ 0 w 362673"/>
              <a:gd name="connsiteY6" fmla="*/ 181675 h 364483"/>
              <a:gd name="connsiteX7" fmla="*/ 145966 w 362673"/>
              <a:gd name="connsiteY7" fmla="*/ 2581 h 364483"/>
              <a:gd name="connsiteX8" fmla="*/ 171574 w 362673"/>
              <a:gd name="connsiteY8" fmla="*/ 0 h 364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2673" h="364483">
                <a:moveTo>
                  <a:pt x="171574" y="0"/>
                </a:moveTo>
                <a:lnTo>
                  <a:pt x="168631" y="29195"/>
                </a:lnTo>
                <a:cubicBezTo>
                  <a:pt x="168631" y="130157"/>
                  <a:pt x="250477" y="212003"/>
                  <a:pt x="351439" y="212003"/>
                </a:cubicBezTo>
                <a:lnTo>
                  <a:pt x="362673" y="210871"/>
                </a:lnTo>
                <a:lnTo>
                  <a:pt x="361902" y="218517"/>
                </a:lnTo>
                <a:cubicBezTo>
                  <a:pt x="344856" y="301820"/>
                  <a:pt x="271150" y="364483"/>
                  <a:pt x="182808" y="364483"/>
                </a:cubicBezTo>
                <a:cubicBezTo>
                  <a:pt x="81846" y="364483"/>
                  <a:pt x="0" y="282637"/>
                  <a:pt x="0" y="181675"/>
                </a:cubicBezTo>
                <a:cubicBezTo>
                  <a:pt x="0" y="93333"/>
                  <a:pt x="62663" y="19627"/>
                  <a:pt x="145966" y="2581"/>
                </a:cubicBezTo>
                <a:lnTo>
                  <a:pt x="171574" y="0"/>
                </a:lnTo>
                <a:close/>
              </a:path>
            </a:pathLst>
          </a:custGeom>
          <a:solidFill>
            <a:srgbClr val="9EA1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>
              <a:cs typeface="汉仪中宋简" panose="02010600000101010101" charset="-128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5441156" y="1940692"/>
            <a:ext cx="298846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rPr>
              <a:t>第三节 </a:t>
            </a:r>
            <a:r>
              <a:rPr lang="en-US" altLang="zh-CN" dirty="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rPr>
              <a:t> </a:t>
            </a:r>
            <a:r>
              <a:rPr lang="zh-CN" altLang="en-US" dirty="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rPr>
              <a:t>人际沟通篇</a:t>
            </a:r>
            <a:endParaRPr lang="zh-CN" altLang="en-US" dirty="0">
              <a:latin typeface="汉仪汉黑W" panose="00020600040101010101" charset="-122"/>
              <a:ea typeface="汉仪汉黑W" panose="00020600040101010101" charset="-122"/>
              <a:cs typeface="汉仪汉黑W" panose="00020600040101010101" charset="-122"/>
            </a:endParaRPr>
          </a:p>
        </p:txBody>
      </p:sp>
      <p:sp>
        <p:nvSpPr>
          <p:cNvPr id="201" name="任意多边形: 形状 200"/>
          <p:cNvSpPr/>
          <p:nvPr/>
        </p:nvSpPr>
        <p:spPr>
          <a:xfrm rot="16200000">
            <a:off x="1076729" y="3124152"/>
            <a:ext cx="333092" cy="334754"/>
          </a:xfrm>
          <a:custGeom>
            <a:avLst/>
            <a:gdLst>
              <a:gd name="connsiteX0" fmla="*/ 171574 w 362673"/>
              <a:gd name="connsiteY0" fmla="*/ 0 h 364483"/>
              <a:gd name="connsiteX1" fmla="*/ 168631 w 362673"/>
              <a:gd name="connsiteY1" fmla="*/ 29195 h 364483"/>
              <a:gd name="connsiteX2" fmla="*/ 351439 w 362673"/>
              <a:gd name="connsiteY2" fmla="*/ 212003 h 364483"/>
              <a:gd name="connsiteX3" fmla="*/ 362673 w 362673"/>
              <a:gd name="connsiteY3" fmla="*/ 210871 h 364483"/>
              <a:gd name="connsiteX4" fmla="*/ 361902 w 362673"/>
              <a:gd name="connsiteY4" fmla="*/ 218517 h 364483"/>
              <a:gd name="connsiteX5" fmla="*/ 182808 w 362673"/>
              <a:gd name="connsiteY5" fmla="*/ 364483 h 364483"/>
              <a:gd name="connsiteX6" fmla="*/ 0 w 362673"/>
              <a:gd name="connsiteY6" fmla="*/ 181675 h 364483"/>
              <a:gd name="connsiteX7" fmla="*/ 145966 w 362673"/>
              <a:gd name="connsiteY7" fmla="*/ 2581 h 364483"/>
              <a:gd name="connsiteX8" fmla="*/ 171574 w 362673"/>
              <a:gd name="connsiteY8" fmla="*/ 0 h 364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2673" h="364483">
                <a:moveTo>
                  <a:pt x="171574" y="0"/>
                </a:moveTo>
                <a:lnTo>
                  <a:pt x="168631" y="29195"/>
                </a:lnTo>
                <a:cubicBezTo>
                  <a:pt x="168631" y="130157"/>
                  <a:pt x="250477" y="212003"/>
                  <a:pt x="351439" y="212003"/>
                </a:cubicBezTo>
                <a:lnTo>
                  <a:pt x="362673" y="210871"/>
                </a:lnTo>
                <a:lnTo>
                  <a:pt x="361902" y="218517"/>
                </a:lnTo>
                <a:cubicBezTo>
                  <a:pt x="344856" y="301820"/>
                  <a:pt x="271150" y="364483"/>
                  <a:pt x="182808" y="364483"/>
                </a:cubicBezTo>
                <a:cubicBezTo>
                  <a:pt x="81846" y="364483"/>
                  <a:pt x="0" y="282637"/>
                  <a:pt x="0" y="181675"/>
                </a:cubicBezTo>
                <a:cubicBezTo>
                  <a:pt x="0" y="93333"/>
                  <a:pt x="62663" y="19627"/>
                  <a:pt x="145966" y="2581"/>
                </a:cubicBezTo>
                <a:lnTo>
                  <a:pt x="171574" y="0"/>
                </a:lnTo>
                <a:close/>
              </a:path>
            </a:pathLst>
          </a:custGeom>
          <a:solidFill>
            <a:srgbClr val="9EA1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>
              <a:cs typeface="汉仪中宋简" panose="02010600000101010101" charset="-128"/>
            </a:endParaRPr>
          </a:p>
        </p:txBody>
      </p:sp>
      <p:sp>
        <p:nvSpPr>
          <p:cNvPr id="182" name="任意多边形: 形状 181"/>
          <p:cNvSpPr/>
          <p:nvPr/>
        </p:nvSpPr>
        <p:spPr>
          <a:xfrm rot="16200000">
            <a:off x="1076529" y="1792847"/>
            <a:ext cx="333092" cy="334754"/>
          </a:xfrm>
          <a:custGeom>
            <a:avLst/>
            <a:gdLst>
              <a:gd name="connsiteX0" fmla="*/ 171574 w 362673"/>
              <a:gd name="connsiteY0" fmla="*/ 0 h 364483"/>
              <a:gd name="connsiteX1" fmla="*/ 168631 w 362673"/>
              <a:gd name="connsiteY1" fmla="*/ 29195 h 364483"/>
              <a:gd name="connsiteX2" fmla="*/ 351439 w 362673"/>
              <a:gd name="connsiteY2" fmla="*/ 212003 h 364483"/>
              <a:gd name="connsiteX3" fmla="*/ 362673 w 362673"/>
              <a:gd name="connsiteY3" fmla="*/ 210871 h 364483"/>
              <a:gd name="connsiteX4" fmla="*/ 361902 w 362673"/>
              <a:gd name="connsiteY4" fmla="*/ 218517 h 364483"/>
              <a:gd name="connsiteX5" fmla="*/ 182808 w 362673"/>
              <a:gd name="connsiteY5" fmla="*/ 364483 h 364483"/>
              <a:gd name="connsiteX6" fmla="*/ 0 w 362673"/>
              <a:gd name="connsiteY6" fmla="*/ 181675 h 364483"/>
              <a:gd name="connsiteX7" fmla="*/ 145966 w 362673"/>
              <a:gd name="connsiteY7" fmla="*/ 2581 h 364483"/>
              <a:gd name="connsiteX8" fmla="*/ 171574 w 362673"/>
              <a:gd name="connsiteY8" fmla="*/ 0 h 364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2673" h="364483">
                <a:moveTo>
                  <a:pt x="171574" y="0"/>
                </a:moveTo>
                <a:lnTo>
                  <a:pt x="168631" y="29195"/>
                </a:lnTo>
                <a:cubicBezTo>
                  <a:pt x="168631" y="130157"/>
                  <a:pt x="250477" y="212003"/>
                  <a:pt x="351439" y="212003"/>
                </a:cubicBezTo>
                <a:lnTo>
                  <a:pt x="362673" y="210871"/>
                </a:lnTo>
                <a:lnTo>
                  <a:pt x="361902" y="218517"/>
                </a:lnTo>
                <a:cubicBezTo>
                  <a:pt x="344856" y="301820"/>
                  <a:pt x="271150" y="364483"/>
                  <a:pt x="182808" y="364483"/>
                </a:cubicBezTo>
                <a:cubicBezTo>
                  <a:pt x="81846" y="364483"/>
                  <a:pt x="0" y="282637"/>
                  <a:pt x="0" y="181675"/>
                </a:cubicBezTo>
                <a:cubicBezTo>
                  <a:pt x="0" y="93333"/>
                  <a:pt x="62663" y="19627"/>
                  <a:pt x="145966" y="2581"/>
                </a:cubicBezTo>
                <a:lnTo>
                  <a:pt x="171574" y="0"/>
                </a:lnTo>
                <a:close/>
              </a:path>
            </a:pathLst>
          </a:custGeom>
          <a:solidFill>
            <a:srgbClr val="9EA1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>
              <a:cs typeface="汉仪中宋简" panose="02010600000101010101" charset="-128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78756" y="1877827"/>
            <a:ext cx="26124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rPr>
              <a:t>第一节　拒绝欺凌篇</a:t>
            </a:r>
            <a:endParaRPr lang="zh-CN" altLang="en-US" dirty="0">
              <a:latin typeface="汉仪汉黑W" panose="00020600040101010101" charset="-122"/>
              <a:ea typeface="汉仪汉黑W" panose="00020600040101010101" charset="-122"/>
              <a:cs typeface="汉仪汉黑W" panose="00020600040101010101" charset="-122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1503680" y="3118485"/>
            <a:ext cx="22853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rPr>
              <a:t>第二节 </a:t>
            </a:r>
            <a:r>
              <a:rPr lang="en-US" altLang="zh-CN" dirty="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rPr>
              <a:t> </a:t>
            </a:r>
            <a:r>
              <a:rPr lang="zh-CN" altLang="en-US" dirty="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rPr>
              <a:t>早恋危害篇</a:t>
            </a:r>
            <a:endParaRPr lang="zh-CN" altLang="en-US" dirty="0">
              <a:latin typeface="汉仪汉黑W" panose="00020600040101010101" charset="-122"/>
              <a:ea typeface="汉仪汉黑W" panose="00020600040101010101" charset="-122"/>
              <a:cs typeface="汉仪汉黑W" panose="00020600040101010101" charset="-122"/>
            </a:endParaRPr>
          </a:p>
        </p:txBody>
      </p:sp>
    </p:spTree>
  </p:cSld>
  <p:clrMapOvr>
    <a:masterClrMapping/>
  </p:clrMapOvr>
  <p:transition spd="slow">
    <p:cover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3523644" y="328675"/>
            <a:ext cx="197453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  <a:sym typeface="+mn-ea"/>
              </a:rPr>
              <a:t>早恋危害篇</a:t>
            </a:r>
            <a:endParaRPr lang="zh-CN" altLang="en-US" dirty="0">
              <a:latin typeface="汉仪汉黑W" panose="00020600040101010101" charset="-122"/>
              <a:ea typeface="汉仪汉黑W" panose="00020600040101010101" charset="-122"/>
              <a:cs typeface="汉仪汉黑W" panose="0002060004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62330" y="950595"/>
            <a:ext cx="2491740" cy="560070"/>
            <a:chOff x="1669" y="1908"/>
            <a:chExt cx="3411" cy="882"/>
          </a:xfrm>
        </p:grpSpPr>
        <p:sp>
          <p:nvSpPr>
            <p:cNvPr id="2" name="流程图: 资料带 1"/>
            <p:cNvSpPr/>
            <p:nvPr/>
          </p:nvSpPr>
          <p:spPr>
            <a:xfrm>
              <a:off x="1669" y="1908"/>
              <a:ext cx="3089" cy="882"/>
            </a:xfrm>
            <a:prstGeom prst="flowChartPunchedTape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669" y="2059"/>
              <a:ext cx="341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 dirty="0">
                  <a:latin typeface="微软雅黑" panose="020B0503020204020204" charset="-122"/>
                  <a:ea typeface="微软雅黑" panose="020B0503020204020204" charset="-122"/>
                  <a:cs typeface="汉仪中宋简" panose="02010600000101010101" charset="-128"/>
                  <a:sym typeface="+mn-ea"/>
                </a:rPr>
                <a:t>四、早恋的应对策略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0" name="花开花落" descr="7b0a202020202274657874626f78223a20227b5c2269645c223a32303334313237322c5c227469645c223a5c225c227d220a7d0a"/>
          <p:cNvGrpSpPr/>
          <p:nvPr/>
        </p:nvGrpSpPr>
        <p:grpSpPr>
          <a:xfrm>
            <a:off x="1179830" y="1510665"/>
            <a:ext cx="6322841" cy="3086213"/>
            <a:chOff x="5537" y="3405"/>
            <a:chExt cx="8097" cy="4125"/>
          </a:xfrm>
        </p:grpSpPr>
        <p:pic>
          <p:nvPicPr>
            <p:cNvPr id="7" name="图片 6" descr="画板 2 副本 10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537" y="3405"/>
              <a:ext cx="8097" cy="4125"/>
            </a:xfrm>
            <a:prstGeom prst="rect">
              <a:avLst/>
            </a:prstGeom>
          </p:spPr>
        </p:pic>
        <p:sp>
          <p:nvSpPr>
            <p:cNvPr id="8" name="文本框 1"/>
            <p:cNvSpPr txBox="1"/>
            <p:nvPr/>
          </p:nvSpPr>
          <p:spPr>
            <a:xfrm>
              <a:off x="6936" y="3992"/>
              <a:ext cx="5812" cy="2637"/>
            </a:xfrm>
            <a:prstGeom prst="rect">
              <a:avLst/>
            </a:prstGeom>
            <a:noFill/>
            <a:ln w="6350"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rmAutofit fontScale="25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8000" b="1" kern="100">
                  <a:solidFill>
                    <a:srgbClr val="B0D0CA"/>
                  </a:solidFill>
                  <a:latin typeface="汉仪晴空体简" panose="00020600040101010101" charset="-122"/>
                  <a:ea typeface="汉仪晴空体简" panose="00020600040101010101" charset="-122"/>
                  <a:cs typeface="汉仪晴空体简" panose="00020600040101010101" charset="-122"/>
                  <a:sym typeface="Times New Roman" panose="02020603050405020304"/>
                </a:rPr>
                <a:t>（</a:t>
              </a:r>
              <a:r>
                <a:rPr lang="zh-CN" altLang="en-US" sz="8000" b="1" kern="100">
                  <a:solidFill>
                    <a:srgbClr val="B0D0CA"/>
                  </a:solidFill>
                  <a:latin typeface="汉仪晴空体简" panose="00020600040101010101" charset="-122"/>
                  <a:ea typeface="汉仪晴空体简" panose="00020600040101010101" charset="-122"/>
                  <a:cs typeface="汉仪晴空体简" panose="00020600040101010101" charset="-122"/>
                  <a:sym typeface="Times New Roman" panose="02020603050405020304"/>
                </a:rPr>
                <a:t>三</a:t>
              </a:r>
              <a:r>
                <a:rPr lang="en-US" altLang="zh-CN" sz="8000" b="1" kern="100">
                  <a:solidFill>
                    <a:srgbClr val="B0D0CA"/>
                  </a:solidFill>
                  <a:latin typeface="汉仪晴空体简" panose="00020600040101010101" charset="-122"/>
                  <a:ea typeface="汉仪晴空体简" panose="00020600040101010101" charset="-122"/>
                  <a:cs typeface="汉仪晴空体简" panose="00020600040101010101" charset="-122"/>
                  <a:sym typeface="Times New Roman" panose="02020603050405020304"/>
                </a:rPr>
                <a:t>）</a:t>
              </a:r>
              <a:r>
                <a:rPr lang="zh-CN" altLang="en-US" sz="8000" b="1" kern="100">
                  <a:solidFill>
                    <a:srgbClr val="B0D0CA"/>
                  </a:solidFill>
                  <a:latin typeface="汉仪晴空体简" panose="00020600040101010101" charset="-122"/>
                  <a:ea typeface="汉仪晴空体简" panose="00020600040101010101" charset="-122"/>
                  <a:cs typeface="汉仪晴空体简" panose="00020600040101010101" charset="-122"/>
                  <a:sym typeface="Times New Roman" panose="02020603050405020304"/>
                </a:rPr>
                <a:t>学校</a:t>
              </a:r>
              <a:r>
                <a:rPr lang="en-US" altLang="zh-CN" sz="8000" b="1" kern="100">
                  <a:solidFill>
                    <a:srgbClr val="B0D0CA"/>
                  </a:solidFill>
                  <a:latin typeface="汉仪晴空体简" panose="00020600040101010101" charset="-122"/>
                  <a:ea typeface="汉仪晴空体简" panose="00020600040101010101" charset="-122"/>
                  <a:cs typeface="汉仪晴空体简" panose="00020600040101010101" charset="-122"/>
                  <a:sym typeface="Times New Roman" panose="02020603050405020304"/>
                </a:rPr>
                <a:t>方面</a:t>
              </a:r>
              <a:endParaRPr lang="en-US" altLang="zh-CN" sz="8000" b="1" kern="100">
                <a:solidFill>
                  <a:srgbClr val="B0D0CA"/>
                </a:solidFill>
                <a:latin typeface="汉仪晴空体简" panose="00020600040101010101" charset="-122"/>
                <a:ea typeface="汉仪晴空体简" panose="00020600040101010101" charset="-122"/>
                <a:cs typeface="汉仪晴空体简" panose="00020600040101010101" charset="-122"/>
                <a:sym typeface="Times New Roman" panose="02020603050405020304"/>
              </a:endParaRPr>
            </a:p>
            <a:p>
              <a:pPr indent="0"/>
              <a:endParaRPr lang="zh-CN" altLang="en-US" sz="6400" b="1"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6400" b="1">
                  <a:ea typeface="宋体" panose="02010600030101010101" pitchFamily="2" charset="-122"/>
                  <a:sym typeface="+mn-ea"/>
                </a:rPr>
                <a:t>1.预防早恋是关键</a:t>
              </a:r>
              <a:endParaRPr lang="zh-CN" altLang="en-US" sz="6400" b="1">
                <a:ea typeface="宋体" panose="02010600030101010101" pitchFamily="2" charset="-122"/>
              </a:endParaRPr>
            </a:p>
            <a:p>
              <a:pPr indent="0"/>
              <a:r>
                <a:rPr lang="zh-CN" altLang="en-US" sz="6400" b="1">
                  <a:ea typeface="宋体" panose="02010600030101010101" pitchFamily="2" charset="-122"/>
                  <a:sym typeface="+mn-ea"/>
                </a:rPr>
                <a:t>2.及时发现早恋的迹象</a:t>
              </a:r>
              <a:endParaRPr lang="zh-CN" altLang="en-US" sz="6400" b="1">
                <a:ea typeface="宋体" panose="02010600030101010101" pitchFamily="2" charset="-122"/>
              </a:endParaRPr>
            </a:p>
            <a:p>
              <a:pPr indent="0"/>
              <a:r>
                <a:rPr lang="zh-CN" altLang="en-US" sz="6400" b="1">
                  <a:ea typeface="宋体" panose="02010600030101010101" pitchFamily="2" charset="-122"/>
                  <a:sym typeface="+mn-ea"/>
                </a:rPr>
                <a:t>3.教师要转变观念，并且要有正确的态度和处理方法</a:t>
              </a:r>
              <a:endParaRPr lang="zh-CN" altLang="en-US" sz="6400" b="1">
                <a:ea typeface="宋体" panose="02010600030101010101" pitchFamily="2" charset="-122"/>
              </a:endParaRPr>
            </a:p>
            <a:p>
              <a:pPr indent="0"/>
              <a:r>
                <a:rPr lang="zh-CN" altLang="en-US" sz="6400" b="1">
                  <a:ea typeface="宋体" panose="02010600030101010101" pitchFamily="2" charset="-122"/>
                  <a:sym typeface="+mn-ea"/>
                </a:rPr>
                <a:t>4.积极开展性知识的教育</a:t>
              </a:r>
              <a:endParaRPr lang="zh-CN" altLang="en-US" sz="6400" b="1">
                <a:ea typeface="宋体" panose="02010600030101010101" pitchFamily="2" charset="-122"/>
              </a:endParaRPr>
            </a:p>
            <a:p>
              <a:pPr indent="0"/>
              <a:endParaRPr lang="en-US" altLang="zh-CN" sz="64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/>
              </a:endParaRPr>
            </a:p>
          </p:txBody>
        </p:sp>
      </p:grpSp>
    </p:spTree>
  </p:cSld>
  <p:clrMapOvr>
    <a:masterClrMapping/>
  </p:clrMapOvr>
  <p:transition spd="slow">
    <p:cover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" name="组合 193"/>
          <p:cNvGrpSpPr/>
          <p:nvPr/>
        </p:nvGrpSpPr>
        <p:grpSpPr>
          <a:xfrm>
            <a:off x="6858000" y="4137268"/>
            <a:ext cx="3179035" cy="1960925"/>
            <a:chOff x="9144000" y="5515758"/>
            <a:chExt cx="4238713" cy="2614566"/>
          </a:xfrm>
        </p:grpSpPr>
        <p:sp>
          <p:nvSpPr>
            <p:cNvPr id="169" name="任意多边形: 形状 168"/>
            <p:cNvSpPr/>
            <p:nvPr/>
          </p:nvSpPr>
          <p:spPr>
            <a:xfrm>
              <a:off x="11001287" y="5748898"/>
              <a:ext cx="2381426" cy="2381426"/>
            </a:xfrm>
            <a:custGeom>
              <a:avLst/>
              <a:gdLst>
                <a:gd name="connsiteX0" fmla="*/ 1190713 w 2381426"/>
                <a:gd name="connsiteY0" fmla="*/ 305671 h 2381426"/>
                <a:gd name="connsiteX1" fmla="*/ 305671 w 2381426"/>
                <a:gd name="connsiteY1" fmla="*/ 1190713 h 2381426"/>
                <a:gd name="connsiteX2" fmla="*/ 1190713 w 2381426"/>
                <a:gd name="connsiteY2" fmla="*/ 2075755 h 2381426"/>
                <a:gd name="connsiteX3" fmla="*/ 2075755 w 2381426"/>
                <a:gd name="connsiteY3" fmla="*/ 1190713 h 2381426"/>
                <a:gd name="connsiteX4" fmla="*/ 1190713 w 2381426"/>
                <a:gd name="connsiteY4" fmla="*/ 305671 h 2381426"/>
                <a:gd name="connsiteX5" fmla="*/ 1190713 w 2381426"/>
                <a:gd name="connsiteY5" fmla="*/ 0 h 2381426"/>
                <a:gd name="connsiteX6" fmla="*/ 2381426 w 2381426"/>
                <a:gd name="connsiteY6" fmla="*/ 1190713 h 2381426"/>
                <a:gd name="connsiteX7" fmla="*/ 1190713 w 2381426"/>
                <a:gd name="connsiteY7" fmla="*/ 2381426 h 2381426"/>
                <a:gd name="connsiteX8" fmla="*/ 0 w 2381426"/>
                <a:gd name="connsiteY8" fmla="*/ 1190713 h 2381426"/>
                <a:gd name="connsiteX9" fmla="*/ 1190713 w 2381426"/>
                <a:gd name="connsiteY9" fmla="*/ 0 h 2381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426" h="2381426">
                  <a:moveTo>
                    <a:pt x="1190713" y="305671"/>
                  </a:moveTo>
                  <a:cubicBezTo>
                    <a:pt x="701918" y="305671"/>
                    <a:pt x="305671" y="701918"/>
                    <a:pt x="305671" y="1190713"/>
                  </a:cubicBezTo>
                  <a:cubicBezTo>
                    <a:pt x="305671" y="1679508"/>
                    <a:pt x="701918" y="2075755"/>
                    <a:pt x="1190713" y="2075755"/>
                  </a:cubicBezTo>
                  <a:cubicBezTo>
                    <a:pt x="1679508" y="2075755"/>
                    <a:pt x="2075755" y="1679508"/>
                    <a:pt x="2075755" y="1190713"/>
                  </a:cubicBezTo>
                  <a:cubicBezTo>
                    <a:pt x="2075755" y="701918"/>
                    <a:pt x="1679508" y="305671"/>
                    <a:pt x="1190713" y="305671"/>
                  </a:cubicBezTo>
                  <a:close/>
                  <a:moveTo>
                    <a:pt x="1190713" y="0"/>
                  </a:moveTo>
                  <a:cubicBezTo>
                    <a:pt x="1848326" y="0"/>
                    <a:pt x="2381426" y="533100"/>
                    <a:pt x="2381426" y="1190713"/>
                  </a:cubicBezTo>
                  <a:cubicBezTo>
                    <a:pt x="2381426" y="1848326"/>
                    <a:pt x="1848326" y="2381426"/>
                    <a:pt x="1190713" y="2381426"/>
                  </a:cubicBezTo>
                  <a:cubicBezTo>
                    <a:pt x="533100" y="2381426"/>
                    <a:pt x="0" y="1848326"/>
                    <a:pt x="0" y="1190713"/>
                  </a:cubicBezTo>
                  <a:cubicBezTo>
                    <a:pt x="0" y="533100"/>
                    <a:pt x="533100" y="0"/>
                    <a:pt x="1190713" y="0"/>
                  </a:cubicBezTo>
                  <a:close/>
                </a:path>
              </a:pathLst>
            </a:custGeom>
            <a:solidFill>
              <a:srgbClr val="9EA1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49" name="云形 48"/>
            <p:cNvSpPr/>
            <p:nvPr/>
          </p:nvSpPr>
          <p:spPr>
            <a:xfrm>
              <a:off x="9144000" y="5515758"/>
              <a:ext cx="3744685" cy="2433597"/>
            </a:xfrm>
            <a:prstGeom prst="cloud">
              <a:avLst/>
            </a:prstGeom>
            <a:noFill/>
            <a:ln>
              <a:solidFill>
                <a:srgbClr val="9EA1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 rot="2775081">
            <a:off x="7932024" y="960394"/>
            <a:ext cx="186206" cy="186206"/>
            <a:chOff x="4006850" y="2370850"/>
            <a:chExt cx="431800" cy="431800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 rot="2775081">
            <a:off x="7431128" y="1092030"/>
            <a:ext cx="186206" cy="186206"/>
            <a:chOff x="4006850" y="2370850"/>
            <a:chExt cx="431800" cy="431800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 rot="2775081">
            <a:off x="7932356" y="1671215"/>
            <a:ext cx="120946" cy="120946"/>
            <a:chOff x="4006850" y="2370850"/>
            <a:chExt cx="431800" cy="431800"/>
          </a:xfrm>
        </p:grpSpPr>
        <p:cxnSp>
          <p:nvCxnSpPr>
            <p:cNvPr id="63" name="直接连接符 62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5" name="组合 164"/>
          <p:cNvGrpSpPr/>
          <p:nvPr/>
        </p:nvGrpSpPr>
        <p:grpSpPr>
          <a:xfrm>
            <a:off x="103676" y="4125090"/>
            <a:ext cx="959186" cy="903995"/>
            <a:chOff x="2354961" y="3837710"/>
            <a:chExt cx="1278914" cy="1205327"/>
          </a:xfrm>
        </p:grpSpPr>
        <p:sp>
          <p:nvSpPr>
            <p:cNvPr id="65" name="椭圆 64"/>
            <p:cNvSpPr/>
            <p:nvPr/>
          </p:nvSpPr>
          <p:spPr>
            <a:xfrm>
              <a:off x="2354961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2487262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2619564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2751865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2884167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016468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148770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281071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413373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545674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2354961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2487262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2619564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2751865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2884167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016468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3148770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281071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413373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3545674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2354961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2487262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2619564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2751865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2884167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3016468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148770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3281071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3413373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545674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2354961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2487262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2619564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2751865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2884167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3016468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148770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3281071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413373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3545674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2354961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2487262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2619564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2751865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2884167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3016468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3148770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3281071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3413373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3545674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2354961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2487262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2619564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>
              <a:off x="2751865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2884167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3016468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>
              <a:off x="3148770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3281071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3413373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3545674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2354961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2487262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2619564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2751865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2884167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3016468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3148770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>
              <a:off x="3281071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413373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3545674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>
              <a:off x="2354961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2487262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>
              <a:off x="2619564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>
              <a:off x="2751865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2884167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>
              <a:off x="3016468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3148770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3281071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>
              <a:off x="3413373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>
              <a:off x="3545674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2354961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>
              <a:off x="2487262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>
              <a:off x="2619564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2751865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>
              <a:off x="2884167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0" name="椭圆 149"/>
            <p:cNvSpPr/>
            <p:nvPr/>
          </p:nvSpPr>
          <p:spPr>
            <a:xfrm>
              <a:off x="3016468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3148770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>
              <a:off x="3281071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3" name="椭圆 152"/>
            <p:cNvSpPr/>
            <p:nvPr/>
          </p:nvSpPr>
          <p:spPr>
            <a:xfrm>
              <a:off x="3413373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545674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5" name="椭圆 154"/>
            <p:cNvSpPr/>
            <p:nvPr/>
          </p:nvSpPr>
          <p:spPr>
            <a:xfrm>
              <a:off x="2354961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6" name="椭圆 155"/>
            <p:cNvSpPr/>
            <p:nvPr/>
          </p:nvSpPr>
          <p:spPr>
            <a:xfrm>
              <a:off x="2487262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2619564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8" name="椭圆 157"/>
            <p:cNvSpPr/>
            <p:nvPr/>
          </p:nvSpPr>
          <p:spPr>
            <a:xfrm>
              <a:off x="2751865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9" name="椭圆 158"/>
            <p:cNvSpPr/>
            <p:nvPr/>
          </p:nvSpPr>
          <p:spPr>
            <a:xfrm>
              <a:off x="2884167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016468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1" name="椭圆 160"/>
            <p:cNvSpPr/>
            <p:nvPr/>
          </p:nvSpPr>
          <p:spPr>
            <a:xfrm>
              <a:off x="3148770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2" name="椭圆 161"/>
            <p:cNvSpPr/>
            <p:nvPr/>
          </p:nvSpPr>
          <p:spPr>
            <a:xfrm>
              <a:off x="3281071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3413373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>
              <a:off x="3545674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-1025147" y="115315"/>
            <a:ext cx="2808514" cy="1825198"/>
            <a:chOff x="-1366863" y="153153"/>
            <a:chExt cx="3744685" cy="2433597"/>
          </a:xfrm>
        </p:grpSpPr>
        <p:sp>
          <p:nvSpPr>
            <p:cNvPr id="41" name="云形 40"/>
            <p:cNvSpPr/>
            <p:nvPr/>
          </p:nvSpPr>
          <p:spPr>
            <a:xfrm>
              <a:off x="-1366863" y="153153"/>
              <a:ext cx="3744685" cy="2433597"/>
            </a:xfrm>
            <a:prstGeom prst="cloud">
              <a:avLst/>
            </a:prstGeom>
            <a:noFill/>
            <a:ln>
              <a:solidFill>
                <a:srgbClr val="9EA1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grpSp>
          <p:nvGrpSpPr>
            <p:cNvPr id="174" name="组合 173"/>
            <p:cNvGrpSpPr/>
            <p:nvPr/>
          </p:nvGrpSpPr>
          <p:grpSpPr>
            <a:xfrm>
              <a:off x="1240746" y="643690"/>
              <a:ext cx="311727" cy="709762"/>
              <a:chOff x="1704109" y="3047129"/>
              <a:chExt cx="311727" cy="709762"/>
            </a:xfrm>
            <a:solidFill>
              <a:srgbClr val="9EA1C6"/>
            </a:solidFill>
          </p:grpSpPr>
          <p:sp>
            <p:nvSpPr>
              <p:cNvPr id="170" name="椭圆 169"/>
              <p:cNvSpPr/>
              <p:nvPr/>
            </p:nvSpPr>
            <p:spPr>
              <a:xfrm>
                <a:off x="1828800" y="36322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1" name="椭圆 170"/>
              <p:cNvSpPr/>
              <p:nvPr/>
            </p:nvSpPr>
            <p:spPr>
              <a:xfrm>
                <a:off x="1704109" y="34290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2" name="椭圆 171"/>
              <p:cNvSpPr/>
              <p:nvPr/>
            </p:nvSpPr>
            <p:spPr>
              <a:xfrm>
                <a:off x="1891145" y="32258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3" name="椭圆 172"/>
              <p:cNvSpPr/>
              <p:nvPr/>
            </p:nvSpPr>
            <p:spPr>
              <a:xfrm>
                <a:off x="1719261" y="3047129"/>
                <a:ext cx="178671" cy="1786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sp>
        <p:nvSpPr>
          <p:cNvPr id="175" name="文本框 174"/>
          <p:cNvSpPr txBox="1"/>
          <p:nvPr/>
        </p:nvSpPr>
        <p:spPr>
          <a:xfrm>
            <a:off x="2327563" y="2198130"/>
            <a:ext cx="4530437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3300">
              <a:latin typeface="汉仪汉黑W" panose="00020600040101010101" charset="-122"/>
              <a:ea typeface="汉仪汉黑W" panose="00020600040101010101" charset="-122"/>
              <a:cs typeface="汉仪汉黑W" panose="00020600040101010101" charset="-122"/>
            </a:endParaRPr>
          </a:p>
        </p:txBody>
      </p:sp>
      <p:grpSp>
        <p:nvGrpSpPr>
          <p:cNvPr id="183" name="组合 182"/>
          <p:cNvGrpSpPr/>
          <p:nvPr/>
        </p:nvGrpSpPr>
        <p:grpSpPr>
          <a:xfrm>
            <a:off x="7524231" y="1488844"/>
            <a:ext cx="233795" cy="398318"/>
            <a:chOff x="1704109" y="3225800"/>
            <a:chExt cx="311727" cy="531091"/>
          </a:xfrm>
          <a:solidFill>
            <a:srgbClr val="E5E5F4"/>
          </a:solidFill>
        </p:grpSpPr>
        <p:sp>
          <p:nvSpPr>
            <p:cNvPr id="184" name="椭圆 183"/>
            <p:cNvSpPr/>
            <p:nvPr/>
          </p:nvSpPr>
          <p:spPr>
            <a:xfrm>
              <a:off x="1828800" y="36322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85" name="椭圆 184"/>
            <p:cNvSpPr/>
            <p:nvPr/>
          </p:nvSpPr>
          <p:spPr>
            <a:xfrm>
              <a:off x="1704109" y="34290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86" name="椭圆 185"/>
            <p:cNvSpPr/>
            <p:nvPr/>
          </p:nvSpPr>
          <p:spPr>
            <a:xfrm>
              <a:off x="1891145" y="32258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 rot="3915977">
            <a:off x="1514012" y="3501847"/>
            <a:ext cx="233795" cy="532322"/>
            <a:chOff x="1704109" y="3047129"/>
            <a:chExt cx="311727" cy="709762"/>
          </a:xfrm>
          <a:solidFill>
            <a:srgbClr val="E5E5F4"/>
          </a:solidFill>
        </p:grpSpPr>
        <p:sp>
          <p:nvSpPr>
            <p:cNvPr id="189" name="椭圆 188"/>
            <p:cNvSpPr/>
            <p:nvPr/>
          </p:nvSpPr>
          <p:spPr>
            <a:xfrm>
              <a:off x="1828800" y="36322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0" name="椭圆 189"/>
            <p:cNvSpPr/>
            <p:nvPr/>
          </p:nvSpPr>
          <p:spPr>
            <a:xfrm>
              <a:off x="1704109" y="34290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1" name="椭圆 190"/>
            <p:cNvSpPr/>
            <p:nvPr/>
          </p:nvSpPr>
          <p:spPr>
            <a:xfrm>
              <a:off x="1891145" y="32258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2" name="椭圆 191"/>
            <p:cNvSpPr/>
            <p:nvPr/>
          </p:nvSpPr>
          <p:spPr>
            <a:xfrm>
              <a:off x="1719261" y="3047129"/>
              <a:ext cx="178671" cy="1786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051165" y="1887313"/>
            <a:ext cx="5983605" cy="1424543"/>
            <a:chOff x="2818014" y="2601479"/>
            <a:chExt cx="7978140" cy="1899391"/>
          </a:xfrm>
        </p:grpSpPr>
        <p:sp>
          <p:nvSpPr>
            <p:cNvPr id="178" name="任意多边形: 形状 177"/>
            <p:cNvSpPr/>
            <p:nvPr/>
          </p:nvSpPr>
          <p:spPr>
            <a:xfrm>
              <a:off x="6677892" y="3620137"/>
              <a:ext cx="880733" cy="880733"/>
            </a:xfrm>
            <a:custGeom>
              <a:avLst/>
              <a:gdLst>
                <a:gd name="connsiteX0" fmla="*/ 1216799 w 2433598"/>
                <a:gd name="connsiteY0" fmla="*/ 0 h 2433598"/>
                <a:gd name="connsiteX1" fmla="*/ 2433598 w 2433598"/>
                <a:gd name="connsiteY1" fmla="*/ 1216799 h 2433598"/>
                <a:gd name="connsiteX2" fmla="*/ 1216799 w 2433598"/>
                <a:gd name="connsiteY2" fmla="*/ 2433598 h 2433598"/>
                <a:gd name="connsiteX3" fmla="*/ 0 w 2433598"/>
                <a:gd name="connsiteY3" fmla="*/ 1216799 h 2433598"/>
                <a:gd name="connsiteX4" fmla="*/ 1216799 w 2433598"/>
                <a:gd name="connsiteY4" fmla="*/ 0 h 2433598"/>
                <a:gd name="connsiteX5" fmla="*/ 1224180 w 2433598"/>
                <a:gd name="connsiteY5" fmla="*/ 342744 h 2433598"/>
                <a:gd name="connsiteX6" fmla="*/ 350125 w 2433598"/>
                <a:gd name="connsiteY6" fmla="*/ 1216799 h 2433598"/>
                <a:gd name="connsiteX7" fmla="*/ 1224180 w 2433598"/>
                <a:gd name="connsiteY7" fmla="*/ 2090854 h 2433598"/>
                <a:gd name="connsiteX8" fmla="*/ 2098235 w 2433598"/>
                <a:gd name="connsiteY8" fmla="*/ 1216799 h 2433598"/>
                <a:gd name="connsiteX9" fmla="*/ 1224180 w 2433598"/>
                <a:gd name="connsiteY9" fmla="*/ 342744 h 2433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33598" h="2433598">
                  <a:moveTo>
                    <a:pt x="1216799" y="0"/>
                  </a:moveTo>
                  <a:cubicBezTo>
                    <a:pt x="1888819" y="0"/>
                    <a:pt x="2433598" y="544779"/>
                    <a:pt x="2433598" y="1216799"/>
                  </a:cubicBezTo>
                  <a:cubicBezTo>
                    <a:pt x="2433598" y="1888819"/>
                    <a:pt x="1888819" y="2433598"/>
                    <a:pt x="1216799" y="2433598"/>
                  </a:cubicBezTo>
                  <a:cubicBezTo>
                    <a:pt x="544779" y="2433598"/>
                    <a:pt x="0" y="1888819"/>
                    <a:pt x="0" y="1216799"/>
                  </a:cubicBezTo>
                  <a:cubicBezTo>
                    <a:pt x="0" y="544779"/>
                    <a:pt x="544779" y="0"/>
                    <a:pt x="1216799" y="0"/>
                  </a:cubicBezTo>
                  <a:close/>
                  <a:moveTo>
                    <a:pt x="1224180" y="342744"/>
                  </a:moveTo>
                  <a:cubicBezTo>
                    <a:pt x="741453" y="342744"/>
                    <a:pt x="350125" y="734072"/>
                    <a:pt x="350125" y="1216799"/>
                  </a:cubicBezTo>
                  <a:cubicBezTo>
                    <a:pt x="350125" y="1699526"/>
                    <a:pt x="741453" y="2090854"/>
                    <a:pt x="1224180" y="2090854"/>
                  </a:cubicBezTo>
                  <a:cubicBezTo>
                    <a:pt x="1706907" y="2090854"/>
                    <a:pt x="2098235" y="1699526"/>
                    <a:pt x="2098235" y="1216799"/>
                  </a:cubicBezTo>
                  <a:cubicBezTo>
                    <a:pt x="2098235" y="734072"/>
                    <a:pt x="1706907" y="342744"/>
                    <a:pt x="1224180" y="342744"/>
                  </a:cubicBezTo>
                  <a:close/>
                </a:path>
              </a:pathLst>
            </a:cu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8" name="任意多边形: 形状 167"/>
            <p:cNvSpPr/>
            <p:nvPr/>
          </p:nvSpPr>
          <p:spPr>
            <a:xfrm>
              <a:off x="2818014" y="2601479"/>
              <a:ext cx="1801092" cy="1801092"/>
            </a:xfrm>
            <a:custGeom>
              <a:avLst/>
              <a:gdLst>
                <a:gd name="connsiteX0" fmla="*/ 1216799 w 2433598"/>
                <a:gd name="connsiteY0" fmla="*/ 0 h 2433598"/>
                <a:gd name="connsiteX1" fmla="*/ 2433598 w 2433598"/>
                <a:gd name="connsiteY1" fmla="*/ 1216799 h 2433598"/>
                <a:gd name="connsiteX2" fmla="*/ 1216799 w 2433598"/>
                <a:gd name="connsiteY2" fmla="*/ 2433598 h 2433598"/>
                <a:gd name="connsiteX3" fmla="*/ 0 w 2433598"/>
                <a:gd name="connsiteY3" fmla="*/ 1216799 h 2433598"/>
                <a:gd name="connsiteX4" fmla="*/ 1216799 w 2433598"/>
                <a:gd name="connsiteY4" fmla="*/ 0 h 2433598"/>
                <a:gd name="connsiteX5" fmla="*/ 1224180 w 2433598"/>
                <a:gd name="connsiteY5" fmla="*/ 342744 h 2433598"/>
                <a:gd name="connsiteX6" fmla="*/ 350125 w 2433598"/>
                <a:gd name="connsiteY6" fmla="*/ 1216799 h 2433598"/>
                <a:gd name="connsiteX7" fmla="*/ 1224180 w 2433598"/>
                <a:gd name="connsiteY7" fmla="*/ 2090854 h 2433598"/>
                <a:gd name="connsiteX8" fmla="*/ 2098235 w 2433598"/>
                <a:gd name="connsiteY8" fmla="*/ 1216799 h 2433598"/>
                <a:gd name="connsiteX9" fmla="*/ 1224180 w 2433598"/>
                <a:gd name="connsiteY9" fmla="*/ 342744 h 2433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33598" h="2433598">
                  <a:moveTo>
                    <a:pt x="1216799" y="0"/>
                  </a:moveTo>
                  <a:cubicBezTo>
                    <a:pt x="1888819" y="0"/>
                    <a:pt x="2433598" y="544779"/>
                    <a:pt x="2433598" y="1216799"/>
                  </a:cubicBezTo>
                  <a:cubicBezTo>
                    <a:pt x="2433598" y="1888819"/>
                    <a:pt x="1888819" y="2433598"/>
                    <a:pt x="1216799" y="2433598"/>
                  </a:cubicBezTo>
                  <a:cubicBezTo>
                    <a:pt x="544779" y="2433598"/>
                    <a:pt x="0" y="1888819"/>
                    <a:pt x="0" y="1216799"/>
                  </a:cubicBezTo>
                  <a:cubicBezTo>
                    <a:pt x="0" y="544779"/>
                    <a:pt x="544779" y="0"/>
                    <a:pt x="1216799" y="0"/>
                  </a:cubicBezTo>
                  <a:close/>
                  <a:moveTo>
                    <a:pt x="1224180" y="342744"/>
                  </a:moveTo>
                  <a:cubicBezTo>
                    <a:pt x="741453" y="342744"/>
                    <a:pt x="350125" y="734072"/>
                    <a:pt x="350125" y="1216799"/>
                  </a:cubicBezTo>
                  <a:cubicBezTo>
                    <a:pt x="350125" y="1699526"/>
                    <a:pt x="741453" y="2090854"/>
                    <a:pt x="1224180" y="2090854"/>
                  </a:cubicBezTo>
                  <a:cubicBezTo>
                    <a:pt x="1706907" y="2090854"/>
                    <a:pt x="2098235" y="1699526"/>
                    <a:pt x="2098235" y="1216799"/>
                  </a:cubicBezTo>
                  <a:cubicBezTo>
                    <a:pt x="2098235" y="734072"/>
                    <a:pt x="1706907" y="342744"/>
                    <a:pt x="1224180" y="342744"/>
                  </a:cubicBezTo>
                  <a:close/>
                </a:path>
              </a:pathLst>
            </a:custGeom>
            <a:solidFill>
              <a:srgbClr val="D9D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3730509" y="3078364"/>
              <a:ext cx="7065645" cy="7374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000" dirty="0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</a:rPr>
                <a:t>第三节 人际沟通篇</a:t>
              </a:r>
              <a:endParaRPr lang="zh-CN" altLang="en-US" sz="3000" dirty="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</p:grpSp>
    </p:spTree>
  </p:cSld>
  <p:clrMapOvr>
    <a:masterClrMapping/>
  </p:clrMapOvr>
  <p:transition spd="slow">
    <p:cover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666240" y="62738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662940" algn="ctr"/>
            <a:r>
              <a:rPr lang="zh-CN" b="1">
                <a:latin typeface="Times New Roman" panose="02020603050405020304" pitchFamily="18" charset="0"/>
                <a:ea typeface="宋体" panose="02010600030101010101" pitchFamily="2" charset="-122"/>
              </a:rPr>
              <a:t>人际沟通篇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2320" y="2128520"/>
            <a:ext cx="4678680" cy="1871345"/>
          </a:xfrm>
          <a:prstGeom prst="rect">
            <a:avLst/>
          </a:prstGeom>
          <a:solidFill>
            <a:srgbClr val="C00000"/>
          </a:solidFill>
          <a:ln w="9525">
            <a:noFill/>
          </a:ln>
        </p:spPr>
        <p:txBody>
          <a:bodyPr>
            <a:noAutofit/>
          </a:bodyPr>
          <a:p>
            <a:pPr indent="0"/>
            <a:endParaRPr lang="zh-CN" b="0">
              <a:ea typeface="宋体" panose="02010600030101010101" pitchFamily="2" charset="-122"/>
            </a:endParaRPr>
          </a:p>
          <a:p>
            <a:pPr indent="0"/>
            <a:r>
              <a:rPr lang="zh-CN" sz="2000" b="1">
                <a:latin typeface="微软雅黑" panose="020B0503020204020204" charset="-122"/>
                <a:ea typeface="微软雅黑" panose="020B0503020204020204" charset="-122"/>
              </a:rPr>
              <a:t>人际交往</a:t>
            </a:r>
            <a:r>
              <a:rPr 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是指在社会生活中，人们运用语言符号系统或非语言符号系统，相互之间交流信息、沟通情感的过程。通俗地说就是人们与社会广泛接触、与他人建立各种各样联系的过程。</a:t>
            </a:r>
            <a:endParaRPr lang="zh-CN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微信图片_20240822123721"/>
          <p:cNvPicPr>
            <a:picLocks noChangeAspect="1"/>
          </p:cNvPicPr>
          <p:nvPr/>
        </p:nvPicPr>
        <p:blipFill>
          <a:blip r:embed="rId2"/>
          <a:srcRect t="14905" r="-386"/>
          <a:stretch>
            <a:fillRect/>
          </a:stretch>
        </p:blipFill>
        <p:spPr>
          <a:xfrm>
            <a:off x="5946140" y="1125220"/>
            <a:ext cx="2499360" cy="3179445"/>
          </a:xfrm>
          <a:prstGeom prst="rect">
            <a:avLst/>
          </a:prstGeom>
        </p:spPr>
      </p:pic>
      <p:sp>
        <p:nvSpPr>
          <p:cNvPr id="2" name="爆炸形 1 1"/>
          <p:cNvSpPr/>
          <p:nvPr/>
        </p:nvSpPr>
        <p:spPr>
          <a:xfrm>
            <a:off x="574675" y="794385"/>
            <a:ext cx="3879215" cy="1121410"/>
          </a:xfrm>
          <a:prstGeom prst="irregularSeal1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295400" y="1180465"/>
            <a:ext cx="24009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b="1">
                <a:ea typeface="宋体" panose="02010600030101010101" pitchFamily="2" charset="-122"/>
                <a:sym typeface="+mn-ea"/>
              </a:rPr>
              <a:t>一、什么是人际交往</a:t>
            </a:r>
            <a:endParaRPr lang="zh-CN" altLang="en-US"/>
          </a:p>
        </p:txBody>
      </p:sp>
    </p:spTree>
  </p:cSld>
  <p:clrMapOvr>
    <a:masterClrMapping/>
  </p:clrMapOvr>
  <p:transition spd="slow">
    <p:cover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12900" y="42672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662940" algn="ctr"/>
            <a:r>
              <a:rPr lang="zh-CN" b="1">
                <a:latin typeface="Times New Roman" panose="02020603050405020304" pitchFamily="18" charset="0"/>
                <a:ea typeface="宋体" panose="02010600030101010101" pitchFamily="2" charset="-122"/>
              </a:rPr>
              <a:t>人际沟通篇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3" name="组合 2" descr="7b0a202020202274657874626f78223a20227b5c2269645c223a32303334303537352c5c227469645c223a5c225c227d220a7d0a"/>
          <p:cNvGrpSpPr/>
          <p:nvPr/>
        </p:nvGrpSpPr>
        <p:grpSpPr>
          <a:xfrm>
            <a:off x="1278255" y="1528445"/>
            <a:ext cx="5372100" cy="2400300"/>
            <a:chOff x="5370" y="3510"/>
            <a:chExt cx="8460" cy="3780"/>
          </a:xfrm>
        </p:grpSpPr>
        <p:pic>
          <p:nvPicPr>
            <p:cNvPr id="17" name="图形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370" y="3510"/>
              <a:ext cx="8460" cy="3780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764" y="4428"/>
              <a:ext cx="6100" cy="1970"/>
            </a:xfrm>
            <a:prstGeom prst="rect">
              <a:avLst/>
            </a:prstGeom>
            <a:noFill/>
          </p:spPr>
          <p:txBody>
            <a:bodyPr wrap="square" rtlCol="0">
              <a:normAutofit fontScale="35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4000">
                  <a:gradFill>
                    <a:gsLst>
                      <a:gs pos="0">
                        <a:srgbClr val="056AFA"/>
                      </a:gs>
                      <a:gs pos="100000">
                        <a:srgbClr val="0AF0F5"/>
                      </a:gs>
                    </a:gsLst>
                    <a:lin scaled="1"/>
                  </a:gradFill>
                  <a:latin typeface="汉仪超级战甲简" panose="00020600040101010101" charset="-122"/>
                  <a:ea typeface="汉仪超级战甲简" panose="00020600040101010101" charset="-122"/>
                </a:rPr>
                <a:t>人际交往对个人成长、成才的</a:t>
              </a:r>
              <a:r>
                <a:rPr lang="zh-CN" altLang="en-US" sz="4000">
                  <a:solidFill>
                    <a:srgbClr val="C00000"/>
                  </a:solidFill>
                  <a:latin typeface="汉仪超级战甲简" panose="00020600040101010101" charset="-122"/>
                  <a:ea typeface="汉仪超级战甲简" panose="00020600040101010101" charset="-122"/>
                </a:rPr>
                <a:t>积极作用</a:t>
              </a:r>
              <a:r>
                <a:rPr lang="zh-CN" altLang="en-US" sz="4000">
                  <a:gradFill>
                    <a:gsLst>
                      <a:gs pos="0">
                        <a:srgbClr val="056AFA"/>
                      </a:gs>
                      <a:gs pos="100000">
                        <a:srgbClr val="0AF0F5"/>
                      </a:gs>
                    </a:gsLst>
                    <a:lin scaled="1"/>
                  </a:gradFill>
                  <a:latin typeface="汉仪超级战甲简" panose="00020600040101010101" charset="-122"/>
                  <a:ea typeface="汉仪超级战甲简" panose="00020600040101010101" charset="-122"/>
                </a:rPr>
                <a:t>：</a:t>
              </a:r>
              <a:endParaRPr lang="zh-CN" altLang="en-US" sz="4000">
                <a:gradFill>
                  <a:gsLst>
                    <a:gs pos="0">
                      <a:srgbClr val="056AFA"/>
                    </a:gs>
                    <a:gs pos="100000">
                      <a:srgbClr val="0AF0F5"/>
                    </a:gs>
                  </a:gsLst>
                  <a:lin scaled="1"/>
                </a:gradFill>
                <a:latin typeface="汉仪超级战甲简" panose="00020600040101010101" charset="-122"/>
                <a:ea typeface="汉仪超级战甲简" panose="00020600040101010101" charset="-122"/>
              </a:endParaRPr>
            </a:p>
            <a:p>
              <a:pPr algn="l"/>
              <a:r>
                <a:rPr lang="zh-CN" altLang="en-US" sz="4000">
                  <a:solidFill>
                    <a:schemeClr val="tx1"/>
                  </a:solidFill>
                  <a:latin typeface="汉仪超级战甲简" panose="00020600040101010101" charset="-122"/>
                  <a:ea typeface="汉仪超级战甲简" panose="00020600040101010101" charset="-122"/>
                </a:rPr>
                <a:t>（1）使人与人之间互通信息，交流思想。（2）可以排除内心的孤独。（3）可以协调人际关系。（4）可以促进人的成熟。</a:t>
              </a:r>
              <a:endParaRPr lang="zh-CN" altLang="en-US" sz="4000">
                <a:solidFill>
                  <a:schemeClr val="tx1"/>
                </a:solidFill>
                <a:latin typeface="汉仪超级战甲简" panose="00020600040101010101" charset="-122"/>
                <a:ea typeface="汉仪超级战甲简" panose="00020600040101010101" charset="-122"/>
              </a:endParaRPr>
            </a:p>
          </p:txBody>
        </p:sp>
      </p:grpSp>
    </p:spTree>
  </p:cSld>
  <p:clrMapOvr>
    <a:masterClrMapping/>
  </p:clrMapOvr>
  <p:transition spd="slow">
    <p:cover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666240" y="25908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662940" algn="ctr"/>
            <a:r>
              <a:rPr lang="zh-CN" b="1">
                <a:latin typeface="Times New Roman" panose="02020603050405020304" pitchFamily="18" charset="0"/>
                <a:ea typeface="宋体" panose="02010600030101010101" pitchFamily="2" charset="-122"/>
              </a:rPr>
              <a:t>人际沟通篇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爆炸形 1 1"/>
          <p:cNvSpPr/>
          <p:nvPr/>
        </p:nvSpPr>
        <p:spPr>
          <a:xfrm>
            <a:off x="538480" y="577850"/>
            <a:ext cx="4295775" cy="1408430"/>
          </a:xfrm>
          <a:prstGeom prst="irregularSeal1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408430" y="906145"/>
            <a:ext cx="26670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b="1">
                <a:ea typeface="宋体" panose="02010600030101010101" pitchFamily="2" charset="-122"/>
                <a:sym typeface="+mn-ea"/>
              </a:rPr>
              <a:t>二、我们与父母、老师、同学、舍友沟通的技巧</a:t>
            </a:r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4479547" y="1840230"/>
            <a:ext cx="3936357" cy="2789739"/>
            <a:chOff x="3502" y="2924"/>
            <a:chExt cx="12162" cy="7295"/>
          </a:xfrm>
        </p:grpSpPr>
        <p:sp>
          <p:nvSpPr>
            <p:cNvPr id="6" name="Freeform 2"/>
            <p:cNvSpPr/>
            <p:nvPr/>
          </p:nvSpPr>
          <p:spPr bwMode="auto">
            <a:xfrm>
              <a:off x="8947" y="6660"/>
              <a:ext cx="1306" cy="2515"/>
            </a:xfrm>
            <a:custGeom>
              <a:avLst/>
              <a:gdLst>
                <a:gd name="T0" fmla="*/ 197 w 394"/>
                <a:gd name="T1" fmla="*/ 0 h 759"/>
                <a:gd name="T2" fmla="*/ 0 w 394"/>
                <a:gd name="T3" fmla="*/ 109 h 759"/>
                <a:gd name="T4" fmla="*/ 83 w 394"/>
                <a:gd name="T5" fmla="*/ 109 h 759"/>
                <a:gd name="T6" fmla="*/ 83 w 394"/>
                <a:gd name="T7" fmla="*/ 759 h 759"/>
                <a:gd name="T8" fmla="*/ 311 w 394"/>
                <a:gd name="T9" fmla="*/ 759 h 759"/>
                <a:gd name="T10" fmla="*/ 311 w 394"/>
                <a:gd name="T11" fmla="*/ 109 h 759"/>
                <a:gd name="T12" fmla="*/ 394 w 394"/>
                <a:gd name="T13" fmla="*/ 109 h 759"/>
                <a:gd name="T14" fmla="*/ 197 w 394"/>
                <a:gd name="T15" fmla="*/ 0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4" h="759">
                  <a:moveTo>
                    <a:pt x="197" y="0"/>
                  </a:moveTo>
                  <a:lnTo>
                    <a:pt x="0" y="109"/>
                  </a:lnTo>
                  <a:lnTo>
                    <a:pt x="83" y="109"/>
                  </a:lnTo>
                  <a:lnTo>
                    <a:pt x="83" y="759"/>
                  </a:lnTo>
                  <a:lnTo>
                    <a:pt x="311" y="759"/>
                  </a:lnTo>
                  <a:lnTo>
                    <a:pt x="311" y="109"/>
                  </a:lnTo>
                  <a:lnTo>
                    <a:pt x="394" y="109"/>
                  </a:lnTo>
                  <a:lnTo>
                    <a:pt x="19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7" name="Freeform 3"/>
            <p:cNvSpPr/>
            <p:nvPr/>
          </p:nvSpPr>
          <p:spPr bwMode="auto">
            <a:xfrm>
              <a:off x="10110" y="5772"/>
              <a:ext cx="2515" cy="1650"/>
            </a:xfrm>
            <a:custGeom>
              <a:avLst/>
              <a:gdLst>
                <a:gd name="T0" fmla="*/ 0 w 759"/>
                <a:gd name="T1" fmla="*/ 154 h 498"/>
                <a:gd name="T2" fmla="*/ 43 w 759"/>
                <a:gd name="T3" fmla="*/ 377 h 498"/>
                <a:gd name="T4" fmla="*/ 69 w 759"/>
                <a:gd name="T5" fmla="*/ 297 h 498"/>
                <a:gd name="T6" fmla="*/ 688 w 759"/>
                <a:gd name="T7" fmla="*/ 498 h 498"/>
                <a:gd name="T8" fmla="*/ 759 w 759"/>
                <a:gd name="T9" fmla="*/ 282 h 498"/>
                <a:gd name="T10" fmla="*/ 140 w 759"/>
                <a:gd name="T11" fmla="*/ 81 h 498"/>
                <a:gd name="T12" fmla="*/ 166 w 759"/>
                <a:gd name="T13" fmla="*/ 0 h 498"/>
                <a:gd name="T14" fmla="*/ 0 w 759"/>
                <a:gd name="T15" fmla="*/ 15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9" h="498">
                  <a:moveTo>
                    <a:pt x="0" y="154"/>
                  </a:moveTo>
                  <a:lnTo>
                    <a:pt x="43" y="377"/>
                  </a:lnTo>
                  <a:lnTo>
                    <a:pt x="69" y="297"/>
                  </a:lnTo>
                  <a:lnTo>
                    <a:pt x="688" y="498"/>
                  </a:lnTo>
                  <a:lnTo>
                    <a:pt x="759" y="282"/>
                  </a:lnTo>
                  <a:lnTo>
                    <a:pt x="140" y="81"/>
                  </a:lnTo>
                  <a:lnTo>
                    <a:pt x="166" y="0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8" name="Freeform 4"/>
            <p:cNvSpPr/>
            <p:nvPr/>
          </p:nvSpPr>
          <p:spPr bwMode="auto">
            <a:xfrm>
              <a:off x="9600" y="3422"/>
              <a:ext cx="2098" cy="2350"/>
            </a:xfrm>
            <a:custGeom>
              <a:avLst/>
              <a:gdLst>
                <a:gd name="T0" fmla="*/ 95 w 633"/>
                <a:gd name="T1" fmla="*/ 681 h 709"/>
                <a:gd name="T2" fmla="*/ 320 w 633"/>
                <a:gd name="T3" fmla="*/ 709 h 709"/>
                <a:gd name="T4" fmla="*/ 251 w 633"/>
                <a:gd name="T5" fmla="*/ 659 h 709"/>
                <a:gd name="T6" fmla="*/ 633 w 633"/>
                <a:gd name="T7" fmla="*/ 133 h 709"/>
                <a:gd name="T8" fmla="*/ 451 w 633"/>
                <a:gd name="T9" fmla="*/ 0 h 709"/>
                <a:gd name="T10" fmla="*/ 69 w 633"/>
                <a:gd name="T11" fmla="*/ 527 h 709"/>
                <a:gd name="T12" fmla="*/ 0 w 633"/>
                <a:gd name="T13" fmla="*/ 477 h 709"/>
                <a:gd name="T14" fmla="*/ 95 w 633"/>
                <a:gd name="T15" fmla="*/ 681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3" h="709">
                  <a:moveTo>
                    <a:pt x="95" y="681"/>
                  </a:moveTo>
                  <a:lnTo>
                    <a:pt x="320" y="709"/>
                  </a:lnTo>
                  <a:lnTo>
                    <a:pt x="251" y="659"/>
                  </a:lnTo>
                  <a:lnTo>
                    <a:pt x="633" y="133"/>
                  </a:lnTo>
                  <a:lnTo>
                    <a:pt x="451" y="0"/>
                  </a:lnTo>
                  <a:lnTo>
                    <a:pt x="69" y="527"/>
                  </a:lnTo>
                  <a:lnTo>
                    <a:pt x="0" y="477"/>
                  </a:lnTo>
                  <a:lnTo>
                    <a:pt x="95" y="68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9" name="Freeform 5"/>
            <p:cNvSpPr/>
            <p:nvPr/>
          </p:nvSpPr>
          <p:spPr bwMode="auto">
            <a:xfrm>
              <a:off x="7502" y="3422"/>
              <a:ext cx="2098" cy="2350"/>
            </a:xfrm>
            <a:custGeom>
              <a:avLst/>
              <a:gdLst>
                <a:gd name="T0" fmla="*/ 538 w 633"/>
                <a:gd name="T1" fmla="*/ 681 h 709"/>
                <a:gd name="T2" fmla="*/ 633 w 633"/>
                <a:gd name="T3" fmla="*/ 477 h 709"/>
                <a:gd name="T4" fmla="*/ 564 w 633"/>
                <a:gd name="T5" fmla="*/ 527 h 709"/>
                <a:gd name="T6" fmla="*/ 183 w 633"/>
                <a:gd name="T7" fmla="*/ 0 h 709"/>
                <a:gd name="T8" fmla="*/ 0 w 633"/>
                <a:gd name="T9" fmla="*/ 133 h 709"/>
                <a:gd name="T10" fmla="*/ 382 w 633"/>
                <a:gd name="T11" fmla="*/ 659 h 709"/>
                <a:gd name="T12" fmla="*/ 313 w 633"/>
                <a:gd name="T13" fmla="*/ 709 h 709"/>
                <a:gd name="T14" fmla="*/ 538 w 633"/>
                <a:gd name="T15" fmla="*/ 681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3" h="709">
                  <a:moveTo>
                    <a:pt x="538" y="681"/>
                  </a:moveTo>
                  <a:lnTo>
                    <a:pt x="633" y="477"/>
                  </a:lnTo>
                  <a:lnTo>
                    <a:pt x="564" y="527"/>
                  </a:lnTo>
                  <a:lnTo>
                    <a:pt x="183" y="0"/>
                  </a:lnTo>
                  <a:lnTo>
                    <a:pt x="0" y="133"/>
                  </a:lnTo>
                  <a:lnTo>
                    <a:pt x="382" y="659"/>
                  </a:lnTo>
                  <a:lnTo>
                    <a:pt x="313" y="709"/>
                  </a:lnTo>
                  <a:lnTo>
                    <a:pt x="538" y="68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6574" y="5772"/>
              <a:ext cx="2515" cy="1650"/>
            </a:xfrm>
            <a:custGeom>
              <a:avLst/>
              <a:gdLst>
                <a:gd name="T0" fmla="*/ 759 w 759"/>
                <a:gd name="T1" fmla="*/ 154 h 498"/>
                <a:gd name="T2" fmla="*/ 593 w 759"/>
                <a:gd name="T3" fmla="*/ 0 h 498"/>
                <a:gd name="T4" fmla="*/ 619 w 759"/>
                <a:gd name="T5" fmla="*/ 81 h 498"/>
                <a:gd name="T6" fmla="*/ 0 w 759"/>
                <a:gd name="T7" fmla="*/ 282 h 498"/>
                <a:gd name="T8" fmla="*/ 71 w 759"/>
                <a:gd name="T9" fmla="*/ 498 h 498"/>
                <a:gd name="T10" fmla="*/ 690 w 759"/>
                <a:gd name="T11" fmla="*/ 297 h 498"/>
                <a:gd name="T12" fmla="*/ 716 w 759"/>
                <a:gd name="T13" fmla="*/ 377 h 498"/>
                <a:gd name="T14" fmla="*/ 759 w 759"/>
                <a:gd name="T15" fmla="*/ 15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9" h="498">
                  <a:moveTo>
                    <a:pt x="759" y="154"/>
                  </a:moveTo>
                  <a:lnTo>
                    <a:pt x="593" y="0"/>
                  </a:lnTo>
                  <a:lnTo>
                    <a:pt x="619" y="81"/>
                  </a:lnTo>
                  <a:lnTo>
                    <a:pt x="0" y="282"/>
                  </a:lnTo>
                  <a:lnTo>
                    <a:pt x="71" y="498"/>
                  </a:lnTo>
                  <a:lnTo>
                    <a:pt x="690" y="297"/>
                  </a:lnTo>
                  <a:lnTo>
                    <a:pt x="716" y="377"/>
                  </a:lnTo>
                  <a:lnTo>
                    <a:pt x="759" y="15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2" name="TextBox 8"/>
            <p:cNvSpPr txBox="1"/>
            <p:nvPr/>
          </p:nvSpPr>
          <p:spPr>
            <a:xfrm>
              <a:off x="12448" y="2924"/>
              <a:ext cx="1899" cy="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id-ID" sz="1600" b="1" dirty="0" smtClean="0">
                  <a:ea typeface="宋体" panose="02010600030101010101" pitchFamily="2" charset="-122"/>
                  <a:cs typeface="+mn-ea"/>
                  <a:sym typeface="+mn-lt"/>
                </a:rPr>
                <a:t>沟通</a:t>
              </a:r>
              <a:endParaRPr lang="zh-CN" altLang="id-ID" sz="1600" b="1" dirty="0" smtClean="0"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4" name="TextBox 10"/>
            <p:cNvSpPr txBox="1"/>
            <p:nvPr/>
          </p:nvSpPr>
          <p:spPr>
            <a:xfrm>
              <a:off x="13706" y="6459"/>
              <a:ext cx="1958" cy="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id-ID" sz="1600" b="1" dirty="0" smtClean="0">
                  <a:ea typeface="宋体" panose="02010600030101010101" pitchFamily="2" charset="-122"/>
                  <a:cs typeface="+mn-ea"/>
                  <a:sym typeface="+mn-lt"/>
                </a:rPr>
                <a:t>耐心</a:t>
              </a:r>
              <a:endParaRPr lang="zh-CN" altLang="id-ID" sz="1600" b="1" dirty="0" smtClean="0"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6" name="TextBox 12"/>
            <p:cNvSpPr txBox="1"/>
            <p:nvPr/>
          </p:nvSpPr>
          <p:spPr>
            <a:xfrm>
              <a:off x="10622" y="8693"/>
              <a:ext cx="2529" cy="1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id-ID" sz="1600" b="1" dirty="0" smtClean="0">
                  <a:ea typeface="宋体" panose="02010600030101010101" pitchFamily="2" charset="-122"/>
                  <a:cs typeface="+mn-ea"/>
                  <a:sym typeface="+mn-lt"/>
                </a:rPr>
                <a:t>正确的价值观</a:t>
              </a:r>
              <a:endParaRPr lang="zh-CN" altLang="id-ID" sz="1600" b="1" dirty="0" smtClean="0"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8" name="TextBox 14"/>
            <p:cNvSpPr txBox="1"/>
            <p:nvPr/>
          </p:nvSpPr>
          <p:spPr>
            <a:xfrm>
              <a:off x="3502" y="6424"/>
              <a:ext cx="2203" cy="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r"/>
              <a:r>
                <a:rPr lang="zh-CN" altLang="id-ID" sz="1600" b="1" dirty="0" smtClean="0">
                  <a:ea typeface="宋体" panose="02010600030101010101" pitchFamily="2" charset="-122"/>
                  <a:cs typeface="+mn-ea"/>
                  <a:sym typeface="+mn-lt"/>
                </a:rPr>
                <a:t>阅读</a:t>
              </a:r>
              <a:endParaRPr lang="zh-CN" altLang="id-ID" sz="1600" b="1" dirty="0" smtClean="0"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0" name="TextBox 16"/>
            <p:cNvSpPr txBox="1"/>
            <p:nvPr/>
          </p:nvSpPr>
          <p:spPr>
            <a:xfrm>
              <a:off x="4595" y="2924"/>
              <a:ext cx="2348" cy="1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r"/>
              <a:r>
                <a:rPr lang="zh-CN" altLang="id-ID" sz="1600" b="1" dirty="0" smtClean="0">
                  <a:ea typeface="宋体" panose="02010600030101010101" pitchFamily="2" charset="-122"/>
                  <a:cs typeface="+mn-ea"/>
                  <a:sym typeface="+mn-lt"/>
                </a:rPr>
                <a:t>正确面对</a:t>
              </a:r>
              <a:endParaRPr lang="zh-CN" altLang="id-ID" sz="1600" b="1" dirty="0" smtClean="0"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2" name="Oval 18"/>
            <p:cNvSpPr/>
            <p:nvPr/>
          </p:nvSpPr>
          <p:spPr>
            <a:xfrm>
              <a:off x="7146" y="2924"/>
              <a:ext cx="1526" cy="152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889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23" name="Oval 19"/>
            <p:cNvSpPr/>
            <p:nvPr/>
          </p:nvSpPr>
          <p:spPr>
            <a:xfrm>
              <a:off x="10621" y="2924"/>
              <a:ext cx="1526" cy="152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889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24" name="Oval 20"/>
            <p:cNvSpPr/>
            <p:nvPr/>
          </p:nvSpPr>
          <p:spPr>
            <a:xfrm>
              <a:off x="11957" y="6443"/>
              <a:ext cx="1526" cy="1526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 w="889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25" name="Oval 21"/>
            <p:cNvSpPr/>
            <p:nvPr/>
          </p:nvSpPr>
          <p:spPr>
            <a:xfrm>
              <a:off x="8815" y="8563"/>
              <a:ext cx="1526" cy="1526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 w="889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26" name="Oval 22"/>
            <p:cNvSpPr/>
            <p:nvPr/>
          </p:nvSpPr>
          <p:spPr>
            <a:xfrm>
              <a:off x="5864" y="6443"/>
              <a:ext cx="1526" cy="152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 w="889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27" name="Freeform 66"/>
            <p:cNvSpPr>
              <a:spLocks noEditPoints="1"/>
            </p:cNvSpPr>
            <p:nvPr/>
          </p:nvSpPr>
          <p:spPr bwMode="auto">
            <a:xfrm>
              <a:off x="7507" y="3300"/>
              <a:ext cx="819" cy="819"/>
            </a:xfrm>
            <a:custGeom>
              <a:avLst/>
              <a:gdLst>
                <a:gd name="T0" fmla="*/ 39 w 176"/>
                <a:gd name="T1" fmla="*/ 119 h 176"/>
                <a:gd name="T2" fmla="*/ 43 w 176"/>
                <a:gd name="T3" fmla="*/ 115 h 176"/>
                <a:gd name="T4" fmla="*/ 44 w 176"/>
                <a:gd name="T5" fmla="*/ 112 h 176"/>
                <a:gd name="T6" fmla="*/ 40 w 176"/>
                <a:gd name="T7" fmla="*/ 108 h 176"/>
                <a:gd name="T8" fmla="*/ 37 w 176"/>
                <a:gd name="T9" fmla="*/ 109 h 176"/>
                <a:gd name="T10" fmla="*/ 33 w 176"/>
                <a:gd name="T11" fmla="*/ 113 h 176"/>
                <a:gd name="T12" fmla="*/ 32 w 176"/>
                <a:gd name="T13" fmla="*/ 116 h 176"/>
                <a:gd name="T14" fmla="*/ 36 w 176"/>
                <a:gd name="T15" fmla="*/ 120 h 176"/>
                <a:gd name="T16" fmla="*/ 39 w 176"/>
                <a:gd name="T17" fmla="*/ 119 h 176"/>
                <a:gd name="T18" fmla="*/ 64 w 176"/>
                <a:gd name="T19" fmla="*/ 116 h 176"/>
                <a:gd name="T20" fmla="*/ 60 w 176"/>
                <a:gd name="T21" fmla="*/ 112 h 176"/>
                <a:gd name="T22" fmla="*/ 57 w 176"/>
                <a:gd name="T23" fmla="*/ 113 h 176"/>
                <a:gd name="T24" fmla="*/ 17 w 176"/>
                <a:gd name="T25" fmla="*/ 153 h 176"/>
                <a:gd name="T26" fmla="*/ 16 w 176"/>
                <a:gd name="T27" fmla="*/ 156 h 176"/>
                <a:gd name="T28" fmla="*/ 20 w 176"/>
                <a:gd name="T29" fmla="*/ 160 h 176"/>
                <a:gd name="T30" fmla="*/ 23 w 176"/>
                <a:gd name="T31" fmla="*/ 159 h 176"/>
                <a:gd name="T32" fmla="*/ 63 w 176"/>
                <a:gd name="T33" fmla="*/ 119 h 176"/>
                <a:gd name="T34" fmla="*/ 64 w 176"/>
                <a:gd name="T35" fmla="*/ 116 h 176"/>
                <a:gd name="T36" fmla="*/ 64 w 176"/>
                <a:gd name="T37" fmla="*/ 132 h 176"/>
                <a:gd name="T38" fmla="*/ 61 w 176"/>
                <a:gd name="T39" fmla="*/ 133 h 176"/>
                <a:gd name="T40" fmla="*/ 49 w 176"/>
                <a:gd name="T41" fmla="*/ 145 h 176"/>
                <a:gd name="T42" fmla="*/ 48 w 176"/>
                <a:gd name="T43" fmla="*/ 148 h 176"/>
                <a:gd name="T44" fmla="*/ 52 w 176"/>
                <a:gd name="T45" fmla="*/ 152 h 176"/>
                <a:gd name="T46" fmla="*/ 55 w 176"/>
                <a:gd name="T47" fmla="*/ 151 h 176"/>
                <a:gd name="T48" fmla="*/ 67 w 176"/>
                <a:gd name="T49" fmla="*/ 139 h 176"/>
                <a:gd name="T50" fmla="*/ 68 w 176"/>
                <a:gd name="T51" fmla="*/ 136 h 176"/>
                <a:gd name="T52" fmla="*/ 64 w 176"/>
                <a:gd name="T53" fmla="*/ 132 h 176"/>
                <a:gd name="T54" fmla="*/ 176 w 176"/>
                <a:gd name="T55" fmla="*/ 4 h 176"/>
                <a:gd name="T56" fmla="*/ 172 w 176"/>
                <a:gd name="T57" fmla="*/ 0 h 176"/>
                <a:gd name="T58" fmla="*/ 170 w 176"/>
                <a:gd name="T59" fmla="*/ 0 h 176"/>
                <a:gd name="T60" fmla="*/ 170 w 176"/>
                <a:gd name="T61" fmla="*/ 0 h 176"/>
                <a:gd name="T62" fmla="*/ 2 w 176"/>
                <a:gd name="T63" fmla="*/ 72 h 176"/>
                <a:gd name="T64" fmla="*/ 2 w 176"/>
                <a:gd name="T65" fmla="*/ 72 h 176"/>
                <a:gd name="T66" fmla="*/ 2 w 176"/>
                <a:gd name="T67" fmla="*/ 72 h 176"/>
                <a:gd name="T68" fmla="*/ 2 w 176"/>
                <a:gd name="T69" fmla="*/ 72 h 176"/>
                <a:gd name="T70" fmla="*/ 0 w 176"/>
                <a:gd name="T71" fmla="*/ 76 h 176"/>
                <a:gd name="T72" fmla="*/ 3 w 176"/>
                <a:gd name="T73" fmla="*/ 80 h 176"/>
                <a:gd name="T74" fmla="*/ 3 w 176"/>
                <a:gd name="T75" fmla="*/ 80 h 176"/>
                <a:gd name="T76" fmla="*/ 69 w 176"/>
                <a:gd name="T77" fmla="*/ 107 h 176"/>
                <a:gd name="T78" fmla="*/ 96 w 176"/>
                <a:gd name="T79" fmla="*/ 173 h 176"/>
                <a:gd name="T80" fmla="*/ 96 w 176"/>
                <a:gd name="T81" fmla="*/ 173 h 176"/>
                <a:gd name="T82" fmla="*/ 100 w 176"/>
                <a:gd name="T83" fmla="*/ 176 h 176"/>
                <a:gd name="T84" fmla="*/ 104 w 176"/>
                <a:gd name="T85" fmla="*/ 174 h 176"/>
                <a:gd name="T86" fmla="*/ 104 w 176"/>
                <a:gd name="T87" fmla="*/ 174 h 176"/>
                <a:gd name="T88" fmla="*/ 104 w 176"/>
                <a:gd name="T89" fmla="*/ 174 h 176"/>
                <a:gd name="T90" fmla="*/ 104 w 176"/>
                <a:gd name="T91" fmla="*/ 174 h 176"/>
                <a:gd name="T92" fmla="*/ 176 w 176"/>
                <a:gd name="T93" fmla="*/ 6 h 176"/>
                <a:gd name="T94" fmla="*/ 176 w 176"/>
                <a:gd name="T95" fmla="*/ 6 h 176"/>
                <a:gd name="T96" fmla="*/ 176 w 176"/>
                <a:gd name="T97" fmla="*/ 4 h 176"/>
                <a:gd name="T98" fmla="*/ 14 w 176"/>
                <a:gd name="T99" fmla="*/ 76 h 176"/>
                <a:gd name="T100" fmla="*/ 154 w 176"/>
                <a:gd name="T101" fmla="*/ 16 h 176"/>
                <a:gd name="T102" fmla="*/ 71 w 176"/>
                <a:gd name="T103" fmla="*/ 99 h 176"/>
                <a:gd name="T104" fmla="*/ 14 w 176"/>
                <a:gd name="T105" fmla="*/ 76 h 176"/>
                <a:gd name="T106" fmla="*/ 100 w 176"/>
                <a:gd name="T107" fmla="*/ 162 h 176"/>
                <a:gd name="T108" fmla="*/ 77 w 176"/>
                <a:gd name="T109" fmla="*/ 105 h 176"/>
                <a:gd name="T110" fmla="*/ 160 w 176"/>
                <a:gd name="T111" fmla="*/ 22 h 176"/>
                <a:gd name="T112" fmla="*/ 100 w 176"/>
                <a:gd name="T113" fmla="*/ 16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6" h="176">
                  <a:moveTo>
                    <a:pt x="39" y="119"/>
                  </a:moveTo>
                  <a:cubicBezTo>
                    <a:pt x="43" y="115"/>
                    <a:pt x="43" y="115"/>
                    <a:pt x="43" y="115"/>
                  </a:cubicBezTo>
                  <a:cubicBezTo>
                    <a:pt x="44" y="114"/>
                    <a:pt x="44" y="113"/>
                    <a:pt x="44" y="112"/>
                  </a:cubicBezTo>
                  <a:cubicBezTo>
                    <a:pt x="44" y="110"/>
                    <a:pt x="42" y="108"/>
                    <a:pt x="40" y="108"/>
                  </a:cubicBezTo>
                  <a:cubicBezTo>
                    <a:pt x="39" y="108"/>
                    <a:pt x="38" y="108"/>
                    <a:pt x="37" y="109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2" y="114"/>
                    <a:pt x="32" y="115"/>
                    <a:pt x="32" y="116"/>
                  </a:cubicBezTo>
                  <a:cubicBezTo>
                    <a:pt x="32" y="118"/>
                    <a:pt x="34" y="120"/>
                    <a:pt x="36" y="120"/>
                  </a:cubicBezTo>
                  <a:cubicBezTo>
                    <a:pt x="37" y="120"/>
                    <a:pt x="38" y="120"/>
                    <a:pt x="39" y="119"/>
                  </a:cubicBezTo>
                  <a:moveTo>
                    <a:pt x="64" y="116"/>
                  </a:moveTo>
                  <a:cubicBezTo>
                    <a:pt x="64" y="114"/>
                    <a:pt x="62" y="112"/>
                    <a:pt x="60" y="112"/>
                  </a:cubicBezTo>
                  <a:cubicBezTo>
                    <a:pt x="59" y="112"/>
                    <a:pt x="58" y="112"/>
                    <a:pt x="57" y="113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16" y="154"/>
                    <a:pt x="16" y="155"/>
                    <a:pt x="16" y="156"/>
                  </a:cubicBezTo>
                  <a:cubicBezTo>
                    <a:pt x="16" y="158"/>
                    <a:pt x="18" y="160"/>
                    <a:pt x="20" y="160"/>
                  </a:cubicBezTo>
                  <a:cubicBezTo>
                    <a:pt x="21" y="160"/>
                    <a:pt x="22" y="160"/>
                    <a:pt x="23" y="159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4" y="118"/>
                    <a:pt x="64" y="117"/>
                    <a:pt x="64" y="116"/>
                  </a:cubicBezTo>
                  <a:moveTo>
                    <a:pt x="64" y="132"/>
                  </a:moveTo>
                  <a:cubicBezTo>
                    <a:pt x="63" y="132"/>
                    <a:pt x="62" y="132"/>
                    <a:pt x="61" y="133"/>
                  </a:cubicBezTo>
                  <a:cubicBezTo>
                    <a:pt x="49" y="145"/>
                    <a:pt x="49" y="145"/>
                    <a:pt x="49" y="145"/>
                  </a:cubicBezTo>
                  <a:cubicBezTo>
                    <a:pt x="48" y="146"/>
                    <a:pt x="48" y="147"/>
                    <a:pt x="48" y="148"/>
                  </a:cubicBezTo>
                  <a:cubicBezTo>
                    <a:pt x="48" y="150"/>
                    <a:pt x="50" y="152"/>
                    <a:pt x="52" y="152"/>
                  </a:cubicBezTo>
                  <a:cubicBezTo>
                    <a:pt x="53" y="152"/>
                    <a:pt x="54" y="152"/>
                    <a:pt x="55" y="151"/>
                  </a:cubicBezTo>
                  <a:cubicBezTo>
                    <a:pt x="67" y="139"/>
                    <a:pt x="67" y="139"/>
                    <a:pt x="67" y="139"/>
                  </a:cubicBezTo>
                  <a:cubicBezTo>
                    <a:pt x="68" y="138"/>
                    <a:pt x="68" y="137"/>
                    <a:pt x="68" y="136"/>
                  </a:cubicBezTo>
                  <a:cubicBezTo>
                    <a:pt x="68" y="134"/>
                    <a:pt x="66" y="132"/>
                    <a:pt x="64" y="132"/>
                  </a:cubicBezTo>
                  <a:moveTo>
                    <a:pt x="176" y="4"/>
                  </a:moveTo>
                  <a:cubicBezTo>
                    <a:pt x="176" y="2"/>
                    <a:pt x="174" y="0"/>
                    <a:pt x="172" y="0"/>
                  </a:cubicBezTo>
                  <a:cubicBezTo>
                    <a:pt x="171" y="0"/>
                    <a:pt x="171" y="0"/>
                    <a:pt x="170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1" y="73"/>
                    <a:pt x="0" y="74"/>
                    <a:pt x="0" y="76"/>
                  </a:cubicBezTo>
                  <a:cubicBezTo>
                    <a:pt x="0" y="78"/>
                    <a:pt x="1" y="79"/>
                    <a:pt x="3" y="80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5"/>
                    <a:pt x="98" y="176"/>
                    <a:pt x="100" y="176"/>
                  </a:cubicBezTo>
                  <a:cubicBezTo>
                    <a:pt x="102" y="176"/>
                    <a:pt x="103" y="175"/>
                    <a:pt x="104" y="174"/>
                  </a:cubicBezTo>
                  <a:cubicBezTo>
                    <a:pt x="104" y="174"/>
                    <a:pt x="104" y="174"/>
                    <a:pt x="104" y="174"/>
                  </a:cubicBezTo>
                  <a:cubicBezTo>
                    <a:pt x="104" y="174"/>
                    <a:pt x="104" y="174"/>
                    <a:pt x="104" y="174"/>
                  </a:cubicBezTo>
                  <a:cubicBezTo>
                    <a:pt x="104" y="174"/>
                    <a:pt x="104" y="174"/>
                    <a:pt x="104" y="174"/>
                  </a:cubicBezTo>
                  <a:cubicBezTo>
                    <a:pt x="176" y="6"/>
                    <a:pt x="176" y="6"/>
                    <a:pt x="176" y="6"/>
                  </a:cubicBezTo>
                  <a:cubicBezTo>
                    <a:pt x="176" y="6"/>
                    <a:pt x="176" y="6"/>
                    <a:pt x="176" y="6"/>
                  </a:cubicBezTo>
                  <a:cubicBezTo>
                    <a:pt x="176" y="5"/>
                    <a:pt x="176" y="5"/>
                    <a:pt x="176" y="4"/>
                  </a:cubicBezTo>
                  <a:moveTo>
                    <a:pt x="14" y="76"/>
                  </a:moveTo>
                  <a:cubicBezTo>
                    <a:pt x="154" y="16"/>
                    <a:pt x="154" y="16"/>
                    <a:pt x="154" y="16"/>
                  </a:cubicBezTo>
                  <a:cubicBezTo>
                    <a:pt x="71" y="99"/>
                    <a:pt x="71" y="99"/>
                    <a:pt x="71" y="99"/>
                  </a:cubicBezTo>
                  <a:lnTo>
                    <a:pt x="14" y="76"/>
                  </a:lnTo>
                  <a:close/>
                  <a:moveTo>
                    <a:pt x="100" y="162"/>
                  </a:moveTo>
                  <a:cubicBezTo>
                    <a:pt x="77" y="105"/>
                    <a:pt x="77" y="105"/>
                    <a:pt x="77" y="105"/>
                  </a:cubicBezTo>
                  <a:cubicBezTo>
                    <a:pt x="160" y="22"/>
                    <a:pt x="160" y="22"/>
                    <a:pt x="160" y="22"/>
                  </a:cubicBezTo>
                  <a:lnTo>
                    <a:pt x="100" y="16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8" name="Freeform 70"/>
            <p:cNvSpPr>
              <a:spLocks noEditPoints="1"/>
            </p:cNvSpPr>
            <p:nvPr/>
          </p:nvSpPr>
          <p:spPr bwMode="auto">
            <a:xfrm>
              <a:off x="10989" y="3284"/>
              <a:ext cx="819" cy="819"/>
            </a:xfrm>
            <a:custGeom>
              <a:avLst/>
              <a:gdLst>
                <a:gd name="T0" fmla="*/ 162 w 176"/>
                <a:gd name="T1" fmla="*/ 68 h 176"/>
                <a:gd name="T2" fmla="*/ 159 w 176"/>
                <a:gd name="T3" fmla="*/ 42 h 176"/>
                <a:gd name="T4" fmla="*/ 142 w 176"/>
                <a:gd name="T5" fmla="*/ 17 h 176"/>
                <a:gd name="T6" fmla="*/ 134 w 176"/>
                <a:gd name="T7" fmla="*/ 17 h 176"/>
                <a:gd name="T8" fmla="*/ 108 w 176"/>
                <a:gd name="T9" fmla="*/ 14 h 176"/>
                <a:gd name="T10" fmla="*/ 100 w 176"/>
                <a:gd name="T11" fmla="*/ 0 h 176"/>
                <a:gd name="T12" fmla="*/ 70 w 176"/>
                <a:gd name="T13" fmla="*/ 6 h 176"/>
                <a:gd name="T14" fmla="*/ 50 w 176"/>
                <a:gd name="T15" fmla="*/ 22 h 176"/>
                <a:gd name="T16" fmla="*/ 38 w 176"/>
                <a:gd name="T17" fmla="*/ 16 h 176"/>
                <a:gd name="T18" fmla="*/ 17 w 176"/>
                <a:gd name="T19" fmla="*/ 34 h 176"/>
                <a:gd name="T20" fmla="*/ 22 w 176"/>
                <a:gd name="T21" fmla="*/ 50 h 176"/>
                <a:gd name="T22" fmla="*/ 6 w 176"/>
                <a:gd name="T23" fmla="*/ 70 h 176"/>
                <a:gd name="T24" fmla="*/ 0 w 176"/>
                <a:gd name="T25" fmla="*/ 100 h 176"/>
                <a:gd name="T26" fmla="*/ 14 w 176"/>
                <a:gd name="T27" fmla="*/ 108 h 176"/>
                <a:gd name="T28" fmla="*/ 17 w 176"/>
                <a:gd name="T29" fmla="*/ 134 h 176"/>
                <a:gd name="T30" fmla="*/ 34 w 176"/>
                <a:gd name="T31" fmla="*/ 159 h 176"/>
                <a:gd name="T32" fmla="*/ 42 w 176"/>
                <a:gd name="T33" fmla="*/ 159 h 176"/>
                <a:gd name="T34" fmla="*/ 68 w 176"/>
                <a:gd name="T35" fmla="*/ 162 h 176"/>
                <a:gd name="T36" fmla="*/ 76 w 176"/>
                <a:gd name="T37" fmla="*/ 176 h 176"/>
                <a:gd name="T38" fmla="*/ 106 w 176"/>
                <a:gd name="T39" fmla="*/ 170 h 176"/>
                <a:gd name="T40" fmla="*/ 126 w 176"/>
                <a:gd name="T41" fmla="*/ 154 h 176"/>
                <a:gd name="T42" fmla="*/ 138 w 176"/>
                <a:gd name="T43" fmla="*/ 160 h 176"/>
                <a:gd name="T44" fmla="*/ 159 w 176"/>
                <a:gd name="T45" fmla="*/ 142 h 176"/>
                <a:gd name="T46" fmla="*/ 154 w 176"/>
                <a:gd name="T47" fmla="*/ 126 h 176"/>
                <a:gd name="T48" fmla="*/ 170 w 176"/>
                <a:gd name="T49" fmla="*/ 106 h 176"/>
                <a:gd name="T50" fmla="*/ 176 w 176"/>
                <a:gd name="T51" fmla="*/ 76 h 176"/>
                <a:gd name="T52" fmla="*/ 168 w 176"/>
                <a:gd name="T53" fmla="*/ 98 h 176"/>
                <a:gd name="T54" fmla="*/ 160 w 176"/>
                <a:gd name="T55" fmla="*/ 100 h 176"/>
                <a:gd name="T56" fmla="*/ 147 w 176"/>
                <a:gd name="T57" fmla="*/ 122 h 176"/>
                <a:gd name="T58" fmla="*/ 152 w 176"/>
                <a:gd name="T59" fmla="*/ 138 h 176"/>
                <a:gd name="T60" fmla="*/ 138 w 176"/>
                <a:gd name="T61" fmla="*/ 152 h 176"/>
                <a:gd name="T62" fmla="*/ 126 w 176"/>
                <a:gd name="T63" fmla="*/ 146 h 176"/>
                <a:gd name="T64" fmla="*/ 106 w 176"/>
                <a:gd name="T65" fmla="*/ 154 h 176"/>
                <a:gd name="T66" fmla="*/ 98 w 176"/>
                <a:gd name="T67" fmla="*/ 168 h 176"/>
                <a:gd name="T68" fmla="*/ 78 w 176"/>
                <a:gd name="T69" fmla="*/ 168 h 176"/>
                <a:gd name="T70" fmla="*/ 70 w 176"/>
                <a:gd name="T71" fmla="*/ 154 h 176"/>
                <a:gd name="T72" fmla="*/ 50 w 176"/>
                <a:gd name="T73" fmla="*/ 146 h 176"/>
                <a:gd name="T74" fmla="*/ 39 w 176"/>
                <a:gd name="T75" fmla="*/ 152 h 176"/>
                <a:gd name="T76" fmla="*/ 24 w 176"/>
                <a:gd name="T77" fmla="*/ 138 h 176"/>
                <a:gd name="T78" fmla="*/ 29 w 176"/>
                <a:gd name="T79" fmla="*/ 122 h 176"/>
                <a:gd name="T80" fmla="*/ 16 w 176"/>
                <a:gd name="T81" fmla="*/ 100 h 176"/>
                <a:gd name="T82" fmla="*/ 8 w 176"/>
                <a:gd name="T83" fmla="*/ 98 h 176"/>
                <a:gd name="T84" fmla="*/ 16 w 176"/>
                <a:gd name="T85" fmla="*/ 76 h 176"/>
                <a:gd name="T86" fmla="*/ 29 w 176"/>
                <a:gd name="T87" fmla="*/ 54 h 176"/>
                <a:gd name="T88" fmla="*/ 24 w 176"/>
                <a:gd name="T89" fmla="*/ 38 h 176"/>
                <a:gd name="T90" fmla="*/ 38 w 176"/>
                <a:gd name="T91" fmla="*/ 24 h 176"/>
                <a:gd name="T92" fmla="*/ 50 w 176"/>
                <a:gd name="T93" fmla="*/ 30 h 176"/>
                <a:gd name="T94" fmla="*/ 70 w 176"/>
                <a:gd name="T95" fmla="*/ 22 h 176"/>
                <a:gd name="T96" fmla="*/ 78 w 176"/>
                <a:gd name="T97" fmla="*/ 8 h 176"/>
                <a:gd name="T98" fmla="*/ 98 w 176"/>
                <a:gd name="T99" fmla="*/ 8 h 176"/>
                <a:gd name="T100" fmla="*/ 106 w 176"/>
                <a:gd name="T101" fmla="*/ 22 h 176"/>
                <a:gd name="T102" fmla="*/ 126 w 176"/>
                <a:gd name="T103" fmla="*/ 30 h 176"/>
                <a:gd name="T104" fmla="*/ 138 w 176"/>
                <a:gd name="T105" fmla="*/ 24 h 176"/>
                <a:gd name="T106" fmla="*/ 152 w 176"/>
                <a:gd name="T107" fmla="*/ 39 h 176"/>
                <a:gd name="T108" fmla="*/ 147 w 176"/>
                <a:gd name="T109" fmla="*/ 54 h 176"/>
                <a:gd name="T110" fmla="*/ 160 w 176"/>
                <a:gd name="T111" fmla="*/ 76 h 176"/>
                <a:gd name="T112" fmla="*/ 168 w 176"/>
                <a:gd name="T113" fmla="*/ 98 h 176"/>
                <a:gd name="T114" fmla="*/ 48 w 176"/>
                <a:gd name="T115" fmla="*/ 88 h 176"/>
                <a:gd name="T116" fmla="*/ 128 w 176"/>
                <a:gd name="T117" fmla="*/ 88 h 176"/>
                <a:gd name="T118" fmla="*/ 88 w 176"/>
                <a:gd name="T119" fmla="*/ 120 h 176"/>
                <a:gd name="T120" fmla="*/ 88 w 176"/>
                <a:gd name="T121" fmla="*/ 56 h 176"/>
                <a:gd name="T122" fmla="*/ 88 w 176"/>
                <a:gd name="T123" fmla="*/ 12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6" h="176">
                  <a:moveTo>
                    <a:pt x="170" y="70"/>
                  </a:moveTo>
                  <a:cubicBezTo>
                    <a:pt x="162" y="68"/>
                    <a:pt x="162" y="68"/>
                    <a:pt x="162" y="68"/>
                  </a:cubicBezTo>
                  <a:cubicBezTo>
                    <a:pt x="160" y="62"/>
                    <a:pt x="157" y="56"/>
                    <a:pt x="154" y="50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60" y="40"/>
                    <a:pt x="161" y="36"/>
                    <a:pt x="159" y="34"/>
                  </a:cubicBezTo>
                  <a:cubicBezTo>
                    <a:pt x="142" y="17"/>
                    <a:pt x="142" y="17"/>
                    <a:pt x="142" y="17"/>
                  </a:cubicBezTo>
                  <a:cubicBezTo>
                    <a:pt x="141" y="16"/>
                    <a:pt x="140" y="16"/>
                    <a:pt x="138" y="16"/>
                  </a:cubicBezTo>
                  <a:cubicBezTo>
                    <a:pt x="137" y="16"/>
                    <a:pt x="135" y="17"/>
                    <a:pt x="134" y="17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20" y="19"/>
                    <a:pt x="114" y="16"/>
                    <a:pt x="108" y="14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5" y="3"/>
                    <a:pt x="103" y="0"/>
                    <a:pt x="100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3" y="0"/>
                    <a:pt x="71" y="3"/>
                    <a:pt x="70" y="6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2" y="16"/>
                    <a:pt x="56" y="19"/>
                    <a:pt x="50" y="22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1" y="17"/>
                    <a:pt x="39" y="16"/>
                    <a:pt x="38" y="16"/>
                  </a:cubicBezTo>
                  <a:cubicBezTo>
                    <a:pt x="36" y="16"/>
                    <a:pt x="35" y="16"/>
                    <a:pt x="34" y="17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5" y="36"/>
                    <a:pt x="16" y="40"/>
                    <a:pt x="17" y="42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19" y="56"/>
                    <a:pt x="16" y="62"/>
                    <a:pt x="14" y="68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3" y="71"/>
                    <a:pt x="0" y="73"/>
                    <a:pt x="0" y="76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3"/>
                    <a:pt x="3" y="105"/>
                    <a:pt x="6" y="106"/>
                  </a:cubicBezTo>
                  <a:cubicBezTo>
                    <a:pt x="14" y="108"/>
                    <a:pt x="14" y="108"/>
                    <a:pt x="14" y="108"/>
                  </a:cubicBezTo>
                  <a:cubicBezTo>
                    <a:pt x="16" y="114"/>
                    <a:pt x="19" y="120"/>
                    <a:pt x="22" y="126"/>
                  </a:cubicBezTo>
                  <a:cubicBezTo>
                    <a:pt x="17" y="134"/>
                    <a:pt x="17" y="134"/>
                    <a:pt x="17" y="134"/>
                  </a:cubicBezTo>
                  <a:cubicBezTo>
                    <a:pt x="16" y="136"/>
                    <a:pt x="15" y="140"/>
                    <a:pt x="17" y="142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35" y="160"/>
                    <a:pt x="36" y="160"/>
                    <a:pt x="38" y="160"/>
                  </a:cubicBezTo>
                  <a:cubicBezTo>
                    <a:pt x="39" y="160"/>
                    <a:pt x="41" y="159"/>
                    <a:pt x="42" y="159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6" y="157"/>
                    <a:pt x="62" y="160"/>
                    <a:pt x="68" y="162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71" y="173"/>
                    <a:pt x="73" y="176"/>
                    <a:pt x="76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103" y="176"/>
                    <a:pt x="105" y="173"/>
                    <a:pt x="106" y="170"/>
                  </a:cubicBezTo>
                  <a:cubicBezTo>
                    <a:pt x="108" y="162"/>
                    <a:pt x="108" y="162"/>
                    <a:pt x="108" y="162"/>
                  </a:cubicBezTo>
                  <a:cubicBezTo>
                    <a:pt x="114" y="160"/>
                    <a:pt x="120" y="157"/>
                    <a:pt x="126" y="154"/>
                  </a:cubicBezTo>
                  <a:cubicBezTo>
                    <a:pt x="134" y="159"/>
                    <a:pt x="134" y="159"/>
                    <a:pt x="134" y="159"/>
                  </a:cubicBezTo>
                  <a:cubicBezTo>
                    <a:pt x="135" y="159"/>
                    <a:pt x="137" y="160"/>
                    <a:pt x="138" y="160"/>
                  </a:cubicBezTo>
                  <a:cubicBezTo>
                    <a:pt x="140" y="160"/>
                    <a:pt x="141" y="160"/>
                    <a:pt x="142" y="159"/>
                  </a:cubicBezTo>
                  <a:cubicBezTo>
                    <a:pt x="159" y="142"/>
                    <a:pt x="159" y="142"/>
                    <a:pt x="159" y="142"/>
                  </a:cubicBezTo>
                  <a:cubicBezTo>
                    <a:pt x="161" y="140"/>
                    <a:pt x="160" y="136"/>
                    <a:pt x="159" y="134"/>
                  </a:cubicBezTo>
                  <a:cubicBezTo>
                    <a:pt x="154" y="126"/>
                    <a:pt x="154" y="126"/>
                    <a:pt x="154" y="126"/>
                  </a:cubicBezTo>
                  <a:cubicBezTo>
                    <a:pt x="157" y="120"/>
                    <a:pt x="160" y="114"/>
                    <a:pt x="162" y="108"/>
                  </a:cubicBezTo>
                  <a:cubicBezTo>
                    <a:pt x="170" y="106"/>
                    <a:pt x="170" y="106"/>
                    <a:pt x="170" y="106"/>
                  </a:cubicBezTo>
                  <a:cubicBezTo>
                    <a:pt x="173" y="105"/>
                    <a:pt x="176" y="103"/>
                    <a:pt x="176" y="100"/>
                  </a:cubicBezTo>
                  <a:cubicBezTo>
                    <a:pt x="176" y="76"/>
                    <a:pt x="176" y="76"/>
                    <a:pt x="176" y="76"/>
                  </a:cubicBezTo>
                  <a:cubicBezTo>
                    <a:pt x="176" y="73"/>
                    <a:pt x="173" y="71"/>
                    <a:pt x="170" y="70"/>
                  </a:cubicBezTo>
                  <a:moveTo>
                    <a:pt x="168" y="98"/>
                  </a:moveTo>
                  <a:cubicBezTo>
                    <a:pt x="168" y="98"/>
                    <a:pt x="168" y="98"/>
                    <a:pt x="168" y="98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57" y="101"/>
                    <a:pt x="155" y="103"/>
                    <a:pt x="154" y="106"/>
                  </a:cubicBezTo>
                  <a:cubicBezTo>
                    <a:pt x="152" y="111"/>
                    <a:pt x="150" y="117"/>
                    <a:pt x="147" y="122"/>
                  </a:cubicBezTo>
                  <a:cubicBezTo>
                    <a:pt x="146" y="125"/>
                    <a:pt x="146" y="128"/>
                    <a:pt x="147" y="130"/>
                  </a:cubicBezTo>
                  <a:cubicBezTo>
                    <a:pt x="152" y="138"/>
                    <a:pt x="152" y="138"/>
                    <a:pt x="152" y="138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29" y="146"/>
                    <a:pt x="128" y="146"/>
                    <a:pt x="126" y="146"/>
                  </a:cubicBezTo>
                  <a:cubicBezTo>
                    <a:pt x="125" y="146"/>
                    <a:pt x="123" y="146"/>
                    <a:pt x="122" y="147"/>
                  </a:cubicBezTo>
                  <a:cubicBezTo>
                    <a:pt x="117" y="150"/>
                    <a:pt x="111" y="152"/>
                    <a:pt x="106" y="154"/>
                  </a:cubicBezTo>
                  <a:cubicBezTo>
                    <a:pt x="103" y="155"/>
                    <a:pt x="101" y="157"/>
                    <a:pt x="100" y="160"/>
                  </a:cubicBezTo>
                  <a:cubicBezTo>
                    <a:pt x="98" y="168"/>
                    <a:pt x="98" y="168"/>
                    <a:pt x="98" y="168"/>
                  </a:cubicBezTo>
                  <a:cubicBezTo>
                    <a:pt x="98" y="168"/>
                    <a:pt x="98" y="168"/>
                    <a:pt x="98" y="168"/>
                  </a:cubicBezTo>
                  <a:cubicBezTo>
                    <a:pt x="78" y="168"/>
                    <a:pt x="78" y="168"/>
                    <a:pt x="78" y="168"/>
                  </a:cubicBezTo>
                  <a:cubicBezTo>
                    <a:pt x="76" y="160"/>
                    <a:pt x="76" y="160"/>
                    <a:pt x="76" y="160"/>
                  </a:cubicBezTo>
                  <a:cubicBezTo>
                    <a:pt x="75" y="157"/>
                    <a:pt x="73" y="155"/>
                    <a:pt x="70" y="154"/>
                  </a:cubicBezTo>
                  <a:cubicBezTo>
                    <a:pt x="65" y="152"/>
                    <a:pt x="59" y="150"/>
                    <a:pt x="54" y="147"/>
                  </a:cubicBezTo>
                  <a:cubicBezTo>
                    <a:pt x="53" y="146"/>
                    <a:pt x="51" y="146"/>
                    <a:pt x="50" y="146"/>
                  </a:cubicBezTo>
                  <a:cubicBezTo>
                    <a:pt x="48" y="146"/>
                    <a:pt x="47" y="146"/>
                    <a:pt x="46" y="147"/>
                  </a:cubicBezTo>
                  <a:cubicBezTo>
                    <a:pt x="39" y="152"/>
                    <a:pt x="39" y="152"/>
                    <a:pt x="39" y="152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24" y="138"/>
                    <a:pt x="24" y="138"/>
                    <a:pt x="24" y="138"/>
                  </a:cubicBezTo>
                  <a:cubicBezTo>
                    <a:pt x="29" y="130"/>
                    <a:pt x="29" y="130"/>
                    <a:pt x="29" y="130"/>
                  </a:cubicBezTo>
                  <a:cubicBezTo>
                    <a:pt x="30" y="128"/>
                    <a:pt x="30" y="125"/>
                    <a:pt x="29" y="122"/>
                  </a:cubicBezTo>
                  <a:cubicBezTo>
                    <a:pt x="26" y="117"/>
                    <a:pt x="24" y="111"/>
                    <a:pt x="22" y="106"/>
                  </a:cubicBezTo>
                  <a:cubicBezTo>
                    <a:pt x="21" y="103"/>
                    <a:pt x="19" y="101"/>
                    <a:pt x="16" y="100"/>
                  </a:cubicBezTo>
                  <a:cubicBezTo>
                    <a:pt x="8" y="98"/>
                    <a:pt x="8" y="98"/>
                    <a:pt x="8" y="98"/>
                  </a:cubicBezTo>
                  <a:cubicBezTo>
                    <a:pt x="8" y="98"/>
                    <a:pt x="8" y="98"/>
                    <a:pt x="8" y="9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9" y="75"/>
                    <a:pt x="21" y="73"/>
                    <a:pt x="22" y="70"/>
                  </a:cubicBezTo>
                  <a:cubicBezTo>
                    <a:pt x="24" y="65"/>
                    <a:pt x="26" y="59"/>
                    <a:pt x="29" y="54"/>
                  </a:cubicBezTo>
                  <a:cubicBezTo>
                    <a:pt x="30" y="51"/>
                    <a:pt x="30" y="48"/>
                    <a:pt x="29" y="46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7" y="30"/>
                    <a:pt x="48" y="30"/>
                    <a:pt x="50" y="30"/>
                  </a:cubicBezTo>
                  <a:cubicBezTo>
                    <a:pt x="51" y="30"/>
                    <a:pt x="53" y="30"/>
                    <a:pt x="54" y="29"/>
                  </a:cubicBezTo>
                  <a:cubicBezTo>
                    <a:pt x="59" y="26"/>
                    <a:pt x="65" y="24"/>
                    <a:pt x="70" y="22"/>
                  </a:cubicBezTo>
                  <a:cubicBezTo>
                    <a:pt x="73" y="21"/>
                    <a:pt x="75" y="19"/>
                    <a:pt x="76" y="16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101" y="19"/>
                    <a:pt x="103" y="21"/>
                    <a:pt x="106" y="22"/>
                  </a:cubicBezTo>
                  <a:cubicBezTo>
                    <a:pt x="111" y="24"/>
                    <a:pt x="117" y="26"/>
                    <a:pt x="122" y="29"/>
                  </a:cubicBezTo>
                  <a:cubicBezTo>
                    <a:pt x="123" y="30"/>
                    <a:pt x="125" y="30"/>
                    <a:pt x="126" y="30"/>
                  </a:cubicBezTo>
                  <a:cubicBezTo>
                    <a:pt x="128" y="30"/>
                    <a:pt x="129" y="30"/>
                    <a:pt x="130" y="29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52" y="38"/>
                    <a:pt x="152" y="38"/>
                    <a:pt x="152" y="38"/>
                  </a:cubicBezTo>
                  <a:cubicBezTo>
                    <a:pt x="152" y="38"/>
                    <a:pt x="152" y="38"/>
                    <a:pt x="152" y="39"/>
                  </a:cubicBezTo>
                  <a:cubicBezTo>
                    <a:pt x="147" y="46"/>
                    <a:pt x="147" y="46"/>
                    <a:pt x="147" y="46"/>
                  </a:cubicBezTo>
                  <a:cubicBezTo>
                    <a:pt x="146" y="48"/>
                    <a:pt x="146" y="51"/>
                    <a:pt x="147" y="54"/>
                  </a:cubicBezTo>
                  <a:cubicBezTo>
                    <a:pt x="150" y="59"/>
                    <a:pt x="152" y="65"/>
                    <a:pt x="154" y="70"/>
                  </a:cubicBezTo>
                  <a:cubicBezTo>
                    <a:pt x="155" y="73"/>
                    <a:pt x="157" y="75"/>
                    <a:pt x="160" y="76"/>
                  </a:cubicBezTo>
                  <a:cubicBezTo>
                    <a:pt x="168" y="78"/>
                    <a:pt x="168" y="78"/>
                    <a:pt x="168" y="78"/>
                  </a:cubicBezTo>
                  <a:lnTo>
                    <a:pt x="168" y="98"/>
                  </a:lnTo>
                  <a:close/>
                  <a:moveTo>
                    <a:pt x="88" y="48"/>
                  </a:moveTo>
                  <a:cubicBezTo>
                    <a:pt x="66" y="48"/>
                    <a:pt x="48" y="66"/>
                    <a:pt x="48" y="88"/>
                  </a:cubicBezTo>
                  <a:cubicBezTo>
                    <a:pt x="48" y="110"/>
                    <a:pt x="66" y="128"/>
                    <a:pt x="88" y="128"/>
                  </a:cubicBezTo>
                  <a:cubicBezTo>
                    <a:pt x="110" y="128"/>
                    <a:pt x="128" y="110"/>
                    <a:pt x="128" y="88"/>
                  </a:cubicBezTo>
                  <a:cubicBezTo>
                    <a:pt x="128" y="66"/>
                    <a:pt x="110" y="48"/>
                    <a:pt x="88" y="48"/>
                  </a:cubicBezTo>
                  <a:moveTo>
                    <a:pt x="88" y="120"/>
                  </a:moveTo>
                  <a:cubicBezTo>
                    <a:pt x="70" y="120"/>
                    <a:pt x="56" y="106"/>
                    <a:pt x="56" y="88"/>
                  </a:cubicBezTo>
                  <a:cubicBezTo>
                    <a:pt x="56" y="70"/>
                    <a:pt x="70" y="56"/>
                    <a:pt x="88" y="56"/>
                  </a:cubicBezTo>
                  <a:cubicBezTo>
                    <a:pt x="106" y="56"/>
                    <a:pt x="120" y="70"/>
                    <a:pt x="120" y="88"/>
                  </a:cubicBezTo>
                  <a:cubicBezTo>
                    <a:pt x="120" y="106"/>
                    <a:pt x="106" y="120"/>
                    <a:pt x="88" y="12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0" name="Freeform 83"/>
            <p:cNvSpPr>
              <a:spLocks noEditPoints="1"/>
            </p:cNvSpPr>
            <p:nvPr/>
          </p:nvSpPr>
          <p:spPr bwMode="auto">
            <a:xfrm>
              <a:off x="6233" y="6888"/>
              <a:ext cx="819" cy="669"/>
            </a:xfrm>
            <a:custGeom>
              <a:avLst/>
              <a:gdLst>
                <a:gd name="T0" fmla="*/ 120 w 176"/>
                <a:gd name="T1" fmla="*/ 16 h 144"/>
                <a:gd name="T2" fmla="*/ 72 w 176"/>
                <a:gd name="T3" fmla="*/ 0 h 144"/>
                <a:gd name="T4" fmla="*/ 8 w 176"/>
                <a:gd name="T5" fmla="*/ 16 h 144"/>
                <a:gd name="T6" fmla="*/ 0 w 176"/>
                <a:gd name="T7" fmla="*/ 64 h 144"/>
                <a:gd name="T8" fmla="*/ 8 w 176"/>
                <a:gd name="T9" fmla="*/ 136 h 144"/>
                <a:gd name="T10" fmla="*/ 160 w 176"/>
                <a:gd name="T11" fmla="*/ 144 h 144"/>
                <a:gd name="T12" fmla="*/ 168 w 176"/>
                <a:gd name="T13" fmla="*/ 72 h 144"/>
                <a:gd name="T14" fmla="*/ 176 w 176"/>
                <a:gd name="T15" fmla="*/ 24 h 144"/>
                <a:gd name="T16" fmla="*/ 72 w 176"/>
                <a:gd name="T17" fmla="*/ 8 h 144"/>
                <a:gd name="T18" fmla="*/ 112 w 176"/>
                <a:gd name="T19" fmla="*/ 16 h 144"/>
                <a:gd name="T20" fmla="*/ 72 w 176"/>
                <a:gd name="T21" fmla="*/ 8 h 144"/>
                <a:gd name="T22" fmla="*/ 16 w 176"/>
                <a:gd name="T23" fmla="*/ 136 h 144"/>
                <a:gd name="T24" fmla="*/ 32 w 176"/>
                <a:gd name="T25" fmla="*/ 72 h 144"/>
                <a:gd name="T26" fmla="*/ 40 w 176"/>
                <a:gd name="T27" fmla="*/ 88 h 144"/>
                <a:gd name="T28" fmla="*/ 64 w 176"/>
                <a:gd name="T29" fmla="*/ 80 h 144"/>
                <a:gd name="T30" fmla="*/ 112 w 176"/>
                <a:gd name="T31" fmla="*/ 72 h 144"/>
                <a:gd name="T32" fmla="*/ 120 w 176"/>
                <a:gd name="T33" fmla="*/ 88 h 144"/>
                <a:gd name="T34" fmla="*/ 144 w 176"/>
                <a:gd name="T35" fmla="*/ 80 h 144"/>
                <a:gd name="T36" fmla="*/ 160 w 176"/>
                <a:gd name="T37" fmla="*/ 72 h 144"/>
                <a:gd name="T38" fmla="*/ 40 w 176"/>
                <a:gd name="T39" fmla="*/ 56 h 144"/>
                <a:gd name="T40" fmla="*/ 56 w 176"/>
                <a:gd name="T41" fmla="*/ 80 h 144"/>
                <a:gd name="T42" fmla="*/ 40 w 176"/>
                <a:gd name="T43" fmla="*/ 56 h 144"/>
                <a:gd name="T44" fmla="*/ 136 w 176"/>
                <a:gd name="T45" fmla="*/ 56 h 144"/>
                <a:gd name="T46" fmla="*/ 120 w 176"/>
                <a:gd name="T47" fmla="*/ 80 h 144"/>
                <a:gd name="T48" fmla="*/ 168 w 176"/>
                <a:gd name="T49" fmla="*/ 64 h 144"/>
                <a:gd name="T50" fmla="*/ 144 w 176"/>
                <a:gd name="T51" fmla="*/ 56 h 144"/>
                <a:gd name="T52" fmla="*/ 120 w 176"/>
                <a:gd name="T53" fmla="*/ 48 h 144"/>
                <a:gd name="T54" fmla="*/ 112 w 176"/>
                <a:gd name="T55" fmla="*/ 64 h 144"/>
                <a:gd name="T56" fmla="*/ 64 w 176"/>
                <a:gd name="T57" fmla="*/ 56 h 144"/>
                <a:gd name="T58" fmla="*/ 40 w 176"/>
                <a:gd name="T59" fmla="*/ 48 h 144"/>
                <a:gd name="T60" fmla="*/ 32 w 176"/>
                <a:gd name="T61" fmla="*/ 64 h 144"/>
                <a:gd name="T62" fmla="*/ 8 w 176"/>
                <a:gd name="T63" fmla="*/ 24 h 144"/>
                <a:gd name="T64" fmla="*/ 168 w 176"/>
                <a:gd name="T65" fmla="*/ 6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6" h="144">
                  <a:moveTo>
                    <a:pt x="168" y="16"/>
                  </a:move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3" y="0"/>
                    <a:pt x="56" y="7"/>
                    <a:pt x="56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20"/>
                    <a:pt x="0" y="2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8"/>
                    <a:pt x="4" y="72"/>
                    <a:pt x="8" y="72"/>
                  </a:cubicBezTo>
                  <a:cubicBezTo>
                    <a:pt x="8" y="136"/>
                    <a:pt x="8" y="136"/>
                    <a:pt x="8" y="136"/>
                  </a:cubicBezTo>
                  <a:cubicBezTo>
                    <a:pt x="8" y="140"/>
                    <a:pt x="12" y="144"/>
                    <a:pt x="16" y="144"/>
                  </a:cubicBezTo>
                  <a:cubicBezTo>
                    <a:pt x="160" y="144"/>
                    <a:pt x="160" y="144"/>
                    <a:pt x="160" y="144"/>
                  </a:cubicBezTo>
                  <a:cubicBezTo>
                    <a:pt x="164" y="144"/>
                    <a:pt x="168" y="140"/>
                    <a:pt x="168" y="136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72" y="72"/>
                    <a:pt x="176" y="68"/>
                    <a:pt x="176" y="64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76" y="20"/>
                    <a:pt x="172" y="16"/>
                    <a:pt x="168" y="16"/>
                  </a:cubicBezTo>
                  <a:moveTo>
                    <a:pt x="72" y="8"/>
                  </a:move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12"/>
                    <a:pt x="112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2"/>
                    <a:pt x="68" y="8"/>
                    <a:pt x="72" y="8"/>
                  </a:cubicBezTo>
                  <a:moveTo>
                    <a:pt x="160" y="136"/>
                  </a:moveTo>
                  <a:cubicBezTo>
                    <a:pt x="16" y="136"/>
                    <a:pt x="16" y="136"/>
                    <a:pt x="16" y="136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2" y="84"/>
                    <a:pt x="36" y="88"/>
                    <a:pt x="40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60" y="88"/>
                    <a:pt x="64" y="84"/>
                    <a:pt x="64" y="80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80"/>
                    <a:pt x="112" y="80"/>
                    <a:pt x="112" y="80"/>
                  </a:cubicBezTo>
                  <a:cubicBezTo>
                    <a:pt x="112" y="84"/>
                    <a:pt x="116" y="88"/>
                    <a:pt x="120" y="88"/>
                  </a:cubicBezTo>
                  <a:cubicBezTo>
                    <a:pt x="136" y="88"/>
                    <a:pt x="136" y="88"/>
                    <a:pt x="136" y="88"/>
                  </a:cubicBezTo>
                  <a:cubicBezTo>
                    <a:pt x="140" y="88"/>
                    <a:pt x="144" y="84"/>
                    <a:pt x="144" y="80"/>
                  </a:cubicBezTo>
                  <a:cubicBezTo>
                    <a:pt x="144" y="72"/>
                    <a:pt x="144" y="72"/>
                    <a:pt x="144" y="72"/>
                  </a:cubicBezTo>
                  <a:cubicBezTo>
                    <a:pt x="160" y="72"/>
                    <a:pt x="160" y="72"/>
                    <a:pt x="160" y="72"/>
                  </a:cubicBezTo>
                  <a:lnTo>
                    <a:pt x="160" y="136"/>
                  </a:lnTo>
                  <a:close/>
                  <a:moveTo>
                    <a:pt x="40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40" y="80"/>
                    <a:pt x="40" y="80"/>
                    <a:pt x="40" y="80"/>
                  </a:cubicBezTo>
                  <a:lnTo>
                    <a:pt x="40" y="56"/>
                  </a:lnTo>
                  <a:close/>
                  <a:moveTo>
                    <a:pt x="120" y="56"/>
                  </a:moveTo>
                  <a:cubicBezTo>
                    <a:pt x="136" y="56"/>
                    <a:pt x="136" y="56"/>
                    <a:pt x="136" y="56"/>
                  </a:cubicBezTo>
                  <a:cubicBezTo>
                    <a:pt x="136" y="80"/>
                    <a:pt x="136" y="80"/>
                    <a:pt x="136" y="80"/>
                  </a:cubicBezTo>
                  <a:cubicBezTo>
                    <a:pt x="120" y="80"/>
                    <a:pt x="120" y="80"/>
                    <a:pt x="120" y="80"/>
                  </a:cubicBezTo>
                  <a:lnTo>
                    <a:pt x="120" y="56"/>
                  </a:lnTo>
                  <a:close/>
                  <a:moveTo>
                    <a:pt x="168" y="64"/>
                  </a:moveTo>
                  <a:cubicBezTo>
                    <a:pt x="144" y="64"/>
                    <a:pt x="144" y="64"/>
                    <a:pt x="144" y="64"/>
                  </a:cubicBezTo>
                  <a:cubicBezTo>
                    <a:pt x="144" y="56"/>
                    <a:pt x="144" y="56"/>
                    <a:pt x="144" y="56"/>
                  </a:cubicBezTo>
                  <a:cubicBezTo>
                    <a:pt x="144" y="52"/>
                    <a:pt x="140" y="48"/>
                    <a:pt x="136" y="48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16" y="48"/>
                    <a:pt x="112" y="52"/>
                    <a:pt x="112" y="56"/>
                  </a:cubicBezTo>
                  <a:cubicBezTo>
                    <a:pt x="112" y="64"/>
                    <a:pt x="112" y="64"/>
                    <a:pt x="112" y="64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4" y="52"/>
                    <a:pt x="60" y="48"/>
                    <a:pt x="56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6" y="48"/>
                    <a:pt x="32" y="52"/>
                    <a:pt x="32" y="5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68" y="24"/>
                    <a:pt x="168" y="24"/>
                    <a:pt x="168" y="24"/>
                  </a:cubicBezTo>
                  <a:lnTo>
                    <a:pt x="168" y="6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" name="Freeform 85"/>
            <p:cNvSpPr>
              <a:spLocks noEditPoints="1"/>
            </p:cNvSpPr>
            <p:nvPr/>
          </p:nvSpPr>
          <p:spPr bwMode="auto">
            <a:xfrm>
              <a:off x="12331" y="6808"/>
              <a:ext cx="819" cy="819"/>
            </a:xfrm>
            <a:custGeom>
              <a:avLst/>
              <a:gdLst>
                <a:gd name="T0" fmla="*/ 132 w 176"/>
                <a:gd name="T1" fmla="*/ 102 h 176"/>
                <a:gd name="T2" fmla="*/ 104 w 176"/>
                <a:gd name="T3" fmla="*/ 52 h 176"/>
                <a:gd name="T4" fmla="*/ 52 w 176"/>
                <a:gd name="T5" fmla="*/ 0 h 176"/>
                <a:gd name="T6" fmla="*/ 52 w 176"/>
                <a:gd name="T7" fmla="*/ 104 h 176"/>
                <a:gd name="T8" fmla="*/ 79 w 176"/>
                <a:gd name="T9" fmla="*/ 131 h 176"/>
                <a:gd name="T10" fmla="*/ 113 w 176"/>
                <a:gd name="T11" fmla="*/ 143 h 176"/>
                <a:gd name="T12" fmla="*/ 128 w 176"/>
                <a:gd name="T13" fmla="*/ 144 h 176"/>
                <a:gd name="T14" fmla="*/ 132 w 176"/>
                <a:gd name="T15" fmla="*/ 160 h 176"/>
                <a:gd name="T16" fmla="*/ 144 w 176"/>
                <a:gd name="T17" fmla="*/ 172 h 176"/>
                <a:gd name="T18" fmla="*/ 172 w 176"/>
                <a:gd name="T19" fmla="*/ 176 h 176"/>
                <a:gd name="T20" fmla="*/ 176 w 176"/>
                <a:gd name="T21" fmla="*/ 148 h 176"/>
                <a:gd name="T22" fmla="*/ 44 w 176"/>
                <a:gd name="T23" fmla="*/ 95 h 176"/>
                <a:gd name="T24" fmla="*/ 52 w 176"/>
                <a:gd name="T25" fmla="*/ 8 h 176"/>
                <a:gd name="T26" fmla="*/ 74 w 176"/>
                <a:gd name="T27" fmla="*/ 45 h 176"/>
                <a:gd name="T28" fmla="*/ 44 w 176"/>
                <a:gd name="T29" fmla="*/ 95 h 176"/>
                <a:gd name="T30" fmla="*/ 152 w 176"/>
                <a:gd name="T31" fmla="*/ 168 h 176"/>
                <a:gd name="T32" fmla="*/ 148 w 176"/>
                <a:gd name="T33" fmla="*/ 152 h 176"/>
                <a:gd name="T34" fmla="*/ 136 w 176"/>
                <a:gd name="T35" fmla="*/ 140 h 176"/>
                <a:gd name="T36" fmla="*/ 118 w 176"/>
                <a:gd name="T37" fmla="*/ 136 h 176"/>
                <a:gd name="T38" fmla="*/ 102 w 176"/>
                <a:gd name="T39" fmla="*/ 122 h 176"/>
                <a:gd name="T40" fmla="*/ 96 w 176"/>
                <a:gd name="T41" fmla="*/ 126 h 176"/>
                <a:gd name="T42" fmla="*/ 50 w 176"/>
                <a:gd name="T43" fmla="*/ 91 h 176"/>
                <a:gd name="T44" fmla="*/ 79 w 176"/>
                <a:gd name="T45" fmla="*/ 50 h 176"/>
                <a:gd name="T46" fmla="*/ 96 w 176"/>
                <a:gd name="T47" fmla="*/ 55 h 176"/>
                <a:gd name="T48" fmla="*/ 84 w 176"/>
                <a:gd name="T49" fmla="*/ 72 h 176"/>
                <a:gd name="T50" fmla="*/ 84 w 176"/>
                <a:gd name="T51" fmla="*/ 96 h 176"/>
                <a:gd name="T52" fmla="*/ 95 w 176"/>
                <a:gd name="T53" fmla="*/ 80 h 176"/>
                <a:gd name="T54" fmla="*/ 126 w 176"/>
                <a:gd name="T55" fmla="*/ 85 h 176"/>
                <a:gd name="T56" fmla="*/ 123 w 176"/>
                <a:gd name="T57" fmla="*/ 99 h 176"/>
                <a:gd name="T58" fmla="*/ 123 w 176"/>
                <a:gd name="T59" fmla="*/ 105 h 176"/>
                <a:gd name="T60" fmla="*/ 168 w 176"/>
                <a:gd name="T61" fmla="*/ 168 h 176"/>
                <a:gd name="T62" fmla="*/ 84 w 176"/>
                <a:gd name="T63" fmla="*/ 88 h 176"/>
                <a:gd name="T64" fmla="*/ 84 w 176"/>
                <a:gd name="T65" fmla="*/ 8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6" h="176">
                  <a:moveTo>
                    <a:pt x="175" y="145"/>
                  </a:moveTo>
                  <a:cubicBezTo>
                    <a:pt x="132" y="102"/>
                    <a:pt x="132" y="102"/>
                    <a:pt x="132" y="102"/>
                  </a:cubicBezTo>
                  <a:cubicBezTo>
                    <a:pt x="137" y="95"/>
                    <a:pt x="137" y="86"/>
                    <a:pt x="131" y="79"/>
                  </a:cubicBezTo>
                  <a:cubicBezTo>
                    <a:pt x="104" y="52"/>
                    <a:pt x="104" y="52"/>
                    <a:pt x="104" y="52"/>
                  </a:cubicBezTo>
                  <a:cubicBezTo>
                    <a:pt x="104" y="52"/>
                    <a:pt x="104" y="52"/>
                    <a:pt x="104" y="52"/>
                  </a:cubicBezTo>
                  <a:cubicBezTo>
                    <a:pt x="104" y="23"/>
                    <a:pt x="81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81"/>
                    <a:pt x="23" y="104"/>
                    <a:pt x="52" y="104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79" y="131"/>
                    <a:pt x="79" y="131"/>
                    <a:pt x="79" y="131"/>
                  </a:cubicBezTo>
                  <a:cubicBezTo>
                    <a:pt x="86" y="137"/>
                    <a:pt x="96" y="137"/>
                    <a:pt x="102" y="131"/>
                  </a:cubicBezTo>
                  <a:cubicBezTo>
                    <a:pt x="113" y="143"/>
                    <a:pt x="113" y="143"/>
                    <a:pt x="113" y="143"/>
                  </a:cubicBezTo>
                  <a:cubicBezTo>
                    <a:pt x="114" y="144"/>
                    <a:pt x="115" y="144"/>
                    <a:pt x="116" y="144"/>
                  </a:cubicBezTo>
                  <a:cubicBezTo>
                    <a:pt x="128" y="144"/>
                    <a:pt x="128" y="144"/>
                    <a:pt x="128" y="144"/>
                  </a:cubicBezTo>
                  <a:cubicBezTo>
                    <a:pt x="128" y="156"/>
                    <a:pt x="128" y="156"/>
                    <a:pt x="128" y="156"/>
                  </a:cubicBezTo>
                  <a:cubicBezTo>
                    <a:pt x="128" y="158"/>
                    <a:pt x="130" y="160"/>
                    <a:pt x="132" y="160"/>
                  </a:cubicBezTo>
                  <a:cubicBezTo>
                    <a:pt x="144" y="160"/>
                    <a:pt x="144" y="160"/>
                    <a:pt x="144" y="160"/>
                  </a:cubicBezTo>
                  <a:cubicBezTo>
                    <a:pt x="144" y="172"/>
                    <a:pt x="144" y="172"/>
                    <a:pt x="144" y="172"/>
                  </a:cubicBezTo>
                  <a:cubicBezTo>
                    <a:pt x="144" y="174"/>
                    <a:pt x="146" y="176"/>
                    <a:pt x="148" y="176"/>
                  </a:cubicBezTo>
                  <a:cubicBezTo>
                    <a:pt x="172" y="176"/>
                    <a:pt x="172" y="176"/>
                    <a:pt x="172" y="176"/>
                  </a:cubicBezTo>
                  <a:cubicBezTo>
                    <a:pt x="174" y="176"/>
                    <a:pt x="176" y="174"/>
                    <a:pt x="176" y="172"/>
                  </a:cubicBezTo>
                  <a:cubicBezTo>
                    <a:pt x="176" y="148"/>
                    <a:pt x="176" y="148"/>
                    <a:pt x="176" y="148"/>
                  </a:cubicBezTo>
                  <a:cubicBezTo>
                    <a:pt x="176" y="147"/>
                    <a:pt x="176" y="146"/>
                    <a:pt x="175" y="145"/>
                  </a:cubicBezTo>
                  <a:moveTo>
                    <a:pt x="44" y="95"/>
                  </a:moveTo>
                  <a:cubicBezTo>
                    <a:pt x="23" y="91"/>
                    <a:pt x="8" y="73"/>
                    <a:pt x="8" y="52"/>
                  </a:cubicBezTo>
                  <a:cubicBezTo>
                    <a:pt x="8" y="28"/>
                    <a:pt x="28" y="8"/>
                    <a:pt x="52" y="8"/>
                  </a:cubicBezTo>
                  <a:cubicBezTo>
                    <a:pt x="73" y="8"/>
                    <a:pt x="91" y="23"/>
                    <a:pt x="95" y="44"/>
                  </a:cubicBezTo>
                  <a:cubicBezTo>
                    <a:pt x="89" y="38"/>
                    <a:pt x="80" y="39"/>
                    <a:pt x="74" y="45"/>
                  </a:cubicBezTo>
                  <a:cubicBezTo>
                    <a:pt x="45" y="74"/>
                    <a:pt x="45" y="74"/>
                    <a:pt x="45" y="74"/>
                  </a:cubicBezTo>
                  <a:cubicBezTo>
                    <a:pt x="39" y="80"/>
                    <a:pt x="38" y="89"/>
                    <a:pt x="44" y="95"/>
                  </a:cubicBezTo>
                  <a:moveTo>
                    <a:pt x="168" y="168"/>
                  </a:moveTo>
                  <a:cubicBezTo>
                    <a:pt x="152" y="168"/>
                    <a:pt x="152" y="168"/>
                    <a:pt x="152" y="168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52" y="154"/>
                    <a:pt x="150" y="152"/>
                    <a:pt x="148" y="152"/>
                  </a:cubicBezTo>
                  <a:cubicBezTo>
                    <a:pt x="136" y="152"/>
                    <a:pt x="136" y="152"/>
                    <a:pt x="136" y="152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6" y="138"/>
                    <a:pt x="134" y="136"/>
                    <a:pt x="132" y="136"/>
                  </a:cubicBezTo>
                  <a:cubicBezTo>
                    <a:pt x="118" y="136"/>
                    <a:pt x="118" y="136"/>
                    <a:pt x="118" y="136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4" y="122"/>
                    <a:pt x="103" y="122"/>
                    <a:pt x="102" y="122"/>
                  </a:cubicBezTo>
                  <a:cubicBezTo>
                    <a:pt x="101" y="122"/>
                    <a:pt x="100" y="122"/>
                    <a:pt x="99" y="123"/>
                  </a:cubicBezTo>
                  <a:cubicBezTo>
                    <a:pt x="96" y="126"/>
                    <a:pt x="96" y="126"/>
                    <a:pt x="96" y="126"/>
                  </a:cubicBezTo>
                  <a:cubicBezTo>
                    <a:pt x="93" y="129"/>
                    <a:pt x="88" y="129"/>
                    <a:pt x="85" y="126"/>
                  </a:cubicBezTo>
                  <a:cubicBezTo>
                    <a:pt x="50" y="91"/>
                    <a:pt x="50" y="91"/>
                    <a:pt x="50" y="91"/>
                  </a:cubicBezTo>
                  <a:cubicBezTo>
                    <a:pt x="47" y="88"/>
                    <a:pt x="47" y="83"/>
                    <a:pt x="50" y="79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83" y="47"/>
                    <a:pt x="88" y="47"/>
                    <a:pt x="91" y="50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5" y="62"/>
                    <a:pt x="93" y="68"/>
                    <a:pt x="90" y="74"/>
                  </a:cubicBezTo>
                  <a:cubicBezTo>
                    <a:pt x="88" y="73"/>
                    <a:pt x="86" y="72"/>
                    <a:pt x="84" y="72"/>
                  </a:cubicBezTo>
                  <a:cubicBezTo>
                    <a:pt x="77" y="72"/>
                    <a:pt x="72" y="77"/>
                    <a:pt x="72" y="84"/>
                  </a:cubicBezTo>
                  <a:cubicBezTo>
                    <a:pt x="72" y="91"/>
                    <a:pt x="77" y="96"/>
                    <a:pt x="84" y="96"/>
                  </a:cubicBezTo>
                  <a:cubicBezTo>
                    <a:pt x="91" y="96"/>
                    <a:pt x="96" y="91"/>
                    <a:pt x="96" y="84"/>
                  </a:cubicBezTo>
                  <a:cubicBezTo>
                    <a:pt x="96" y="83"/>
                    <a:pt x="96" y="82"/>
                    <a:pt x="95" y="80"/>
                  </a:cubicBezTo>
                  <a:cubicBezTo>
                    <a:pt x="99" y="75"/>
                    <a:pt x="102" y="69"/>
                    <a:pt x="103" y="62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9" y="88"/>
                    <a:pt x="129" y="93"/>
                    <a:pt x="126" y="96"/>
                  </a:cubicBezTo>
                  <a:cubicBezTo>
                    <a:pt x="123" y="99"/>
                    <a:pt x="123" y="99"/>
                    <a:pt x="123" y="99"/>
                  </a:cubicBezTo>
                  <a:cubicBezTo>
                    <a:pt x="122" y="100"/>
                    <a:pt x="122" y="101"/>
                    <a:pt x="122" y="102"/>
                  </a:cubicBezTo>
                  <a:cubicBezTo>
                    <a:pt x="122" y="103"/>
                    <a:pt x="122" y="104"/>
                    <a:pt x="123" y="105"/>
                  </a:cubicBezTo>
                  <a:cubicBezTo>
                    <a:pt x="168" y="150"/>
                    <a:pt x="168" y="150"/>
                    <a:pt x="168" y="150"/>
                  </a:cubicBezTo>
                  <a:lnTo>
                    <a:pt x="168" y="168"/>
                  </a:lnTo>
                  <a:close/>
                  <a:moveTo>
                    <a:pt x="88" y="84"/>
                  </a:moveTo>
                  <a:cubicBezTo>
                    <a:pt x="88" y="86"/>
                    <a:pt x="86" y="88"/>
                    <a:pt x="84" y="88"/>
                  </a:cubicBezTo>
                  <a:cubicBezTo>
                    <a:pt x="82" y="88"/>
                    <a:pt x="80" y="86"/>
                    <a:pt x="80" y="84"/>
                  </a:cubicBezTo>
                  <a:cubicBezTo>
                    <a:pt x="80" y="82"/>
                    <a:pt x="82" y="80"/>
                    <a:pt x="84" y="80"/>
                  </a:cubicBezTo>
                  <a:cubicBezTo>
                    <a:pt x="86" y="80"/>
                    <a:pt x="88" y="82"/>
                    <a:pt x="88" y="84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2" name="Freeform 103"/>
            <p:cNvSpPr>
              <a:spLocks noEditPoints="1"/>
            </p:cNvSpPr>
            <p:nvPr/>
          </p:nvSpPr>
          <p:spPr bwMode="auto">
            <a:xfrm>
              <a:off x="9190" y="8916"/>
              <a:ext cx="819" cy="819"/>
            </a:xfrm>
            <a:custGeom>
              <a:avLst/>
              <a:gdLst>
                <a:gd name="T0" fmla="*/ 176 w 176"/>
                <a:gd name="T1" fmla="*/ 68 h 176"/>
                <a:gd name="T2" fmla="*/ 174 w 176"/>
                <a:gd name="T3" fmla="*/ 49 h 176"/>
                <a:gd name="T4" fmla="*/ 90 w 176"/>
                <a:gd name="T5" fmla="*/ 1 h 176"/>
                <a:gd name="T6" fmla="*/ 88 w 176"/>
                <a:gd name="T7" fmla="*/ 0 h 176"/>
                <a:gd name="T8" fmla="*/ 86 w 176"/>
                <a:gd name="T9" fmla="*/ 1 h 176"/>
                <a:gd name="T10" fmla="*/ 2 w 176"/>
                <a:gd name="T11" fmla="*/ 49 h 176"/>
                <a:gd name="T12" fmla="*/ 0 w 176"/>
                <a:gd name="T13" fmla="*/ 68 h 176"/>
                <a:gd name="T14" fmla="*/ 16 w 176"/>
                <a:gd name="T15" fmla="*/ 72 h 176"/>
                <a:gd name="T16" fmla="*/ 12 w 176"/>
                <a:gd name="T17" fmla="*/ 144 h 176"/>
                <a:gd name="T18" fmla="*/ 8 w 176"/>
                <a:gd name="T19" fmla="*/ 147 h 176"/>
                <a:gd name="T20" fmla="*/ 0 w 176"/>
                <a:gd name="T21" fmla="*/ 171 h 176"/>
                <a:gd name="T22" fmla="*/ 4 w 176"/>
                <a:gd name="T23" fmla="*/ 176 h 176"/>
                <a:gd name="T24" fmla="*/ 176 w 176"/>
                <a:gd name="T25" fmla="*/ 172 h 176"/>
                <a:gd name="T26" fmla="*/ 176 w 176"/>
                <a:gd name="T27" fmla="*/ 171 h 176"/>
                <a:gd name="T28" fmla="*/ 168 w 176"/>
                <a:gd name="T29" fmla="*/ 147 h 176"/>
                <a:gd name="T30" fmla="*/ 160 w 176"/>
                <a:gd name="T31" fmla="*/ 144 h 176"/>
                <a:gd name="T32" fmla="*/ 172 w 176"/>
                <a:gd name="T33" fmla="*/ 72 h 176"/>
                <a:gd name="T34" fmla="*/ 157 w 176"/>
                <a:gd name="T35" fmla="*/ 48 h 176"/>
                <a:gd name="T36" fmla="*/ 88 w 176"/>
                <a:gd name="T37" fmla="*/ 9 h 176"/>
                <a:gd name="T38" fmla="*/ 166 w 176"/>
                <a:gd name="T39" fmla="*/ 168 h 176"/>
                <a:gd name="T40" fmla="*/ 15 w 176"/>
                <a:gd name="T41" fmla="*/ 152 h 176"/>
                <a:gd name="T42" fmla="*/ 24 w 176"/>
                <a:gd name="T43" fmla="*/ 72 h 176"/>
                <a:gd name="T44" fmla="*/ 40 w 176"/>
                <a:gd name="T45" fmla="*/ 144 h 176"/>
                <a:gd name="T46" fmla="*/ 24 w 176"/>
                <a:gd name="T47" fmla="*/ 72 h 176"/>
                <a:gd name="T48" fmla="*/ 64 w 176"/>
                <a:gd name="T49" fmla="*/ 72 h 176"/>
                <a:gd name="T50" fmla="*/ 48 w 176"/>
                <a:gd name="T51" fmla="*/ 144 h 176"/>
                <a:gd name="T52" fmla="*/ 72 w 176"/>
                <a:gd name="T53" fmla="*/ 72 h 176"/>
                <a:gd name="T54" fmla="*/ 104 w 176"/>
                <a:gd name="T55" fmla="*/ 144 h 176"/>
                <a:gd name="T56" fmla="*/ 72 w 176"/>
                <a:gd name="T57" fmla="*/ 72 h 176"/>
                <a:gd name="T58" fmla="*/ 128 w 176"/>
                <a:gd name="T59" fmla="*/ 72 h 176"/>
                <a:gd name="T60" fmla="*/ 112 w 176"/>
                <a:gd name="T61" fmla="*/ 144 h 176"/>
                <a:gd name="T62" fmla="*/ 136 w 176"/>
                <a:gd name="T63" fmla="*/ 72 h 176"/>
                <a:gd name="T64" fmla="*/ 152 w 176"/>
                <a:gd name="T65" fmla="*/ 144 h 176"/>
                <a:gd name="T66" fmla="*/ 136 w 176"/>
                <a:gd name="T67" fmla="*/ 72 h 176"/>
                <a:gd name="T68" fmla="*/ 168 w 176"/>
                <a:gd name="T69" fmla="*/ 56 h 176"/>
                <a:gd name="T70" fmla="*/ 8 w 176"/>
                <a:gd name="T71" fmla="*/ 6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6" h="176">
                  <a:moveTo>
                    <a:pt x="172" y="72"/>
                  </a:moveTo>
                  <a:cubicBezTo>
                    <a:pt x="174" y="72"/>
                    <a:pt x="176" y="70"/>
                    <a:pt x="176" y="68"/>
                  </a:cubicBezTo>
                  <a:cubicBezTo>
                    <a:pt x="176" y="52"/>
                    <a:pt x="176" y="52"/>
                    <a:pt x="176" y="52"/>
                  </a:cubicBezTo>
                  <a:cubicBezTo>
                    <a:pt x="176" y="51"/>
                    <a:pt x="175" y="49"/>
                    <a:pt x="174" y="49"/>
                  </a:cubicBezTo>
                  <a:cubicBezTo>
                    <a:pt x="174" y="49"/>
                    <a:pt x="174" y="49"/>
                    <a:pt x="174" y="49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9" y="0"/>
                    <a:pt x="89" y="0"/>
                    <a:pt x="88" y="0"/>
                  </a:cubicBezTo>
                  <a:cubicBezTo>
                    <a:pt x="87" y="0"/>
                    <a:pt x="87" y="0"/>
                    <a:pt x="86" y="1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49"/>
                    <a:pt x="0" y="51"/>
                    <a:pt x="0" y="5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2" y="72"/>
                    <a:pt x="4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144"/>
                    <a:pt x="16" y="144"/>
                    <a:pt x="16" y="144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0" y="144"/>
                    <a:pt x="9" y="145"/>
                    <a:pt x="8" y="147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171"/>
                    <a:pt x="0" y="172"/>
                    <a:pt x="0" y="172"/>
                  </a:cubicBezTo>
                  <a:cubicBezTo>
                    <a:pt x="0" y="174"/>
                    <a:pt x="2" y="176"/>
                    <a:pt x="4" y="176"/>
                  </a:cubicBezTo>
                  <a:cubicBezTo>
                    <a:pt x="172" y="176"/>
                    <a:pt x="172" y="176"/>
                    <a:pt x="172" y="176"/>
                  </a:cubicBezTo>
                  <a:cubicBezTo>
                    <a:pt x="174" y="176"/>
                    <a:pt x="176" y="174"/>
                    <a:pt x="176" y="172"/>
                  </a:cubicBezTo>
                  <a:cubicBezTo>
                    <a:pt x="176" y="172"/>
                    <a:pt x="176" y="171"/>
                    <a:pt x="176" y="171"/>
                  </a:cubicBezTo>
                  <a:cubicBezTo>
                    <a:pt x="176" y="171"/>
                    <a:pt x="176" y="171"/>
                    <a:pt x="176" y="171"/>
                  </a:cubicBezTo>
                  <a:cubicBezTo>
                    <a:pt x="168" y="147"/>
                    <a:pt x="168" y="147"/>
                    <a:pt x="168" y="147"/>
                  </a:cubicBezTo>
                  <a:cubicBezTo>
                    <a:pt x="168" y="147"/>
                    <a:pt x="168" y="147"/>
                    <a:pt x="168" y="147"/>
                  </a:cubicBezTo>
                  <a:cubicBezTo>
                    <a:pt x="167" y="145"/>
                    <a:pt x="166" y="144"/>
                    <a:pt x="164" y="144"/>
                  </a:cubicBezTo>
                  <a:cubicBezTo>
                    <a:pt x="160" y="144"/>
                    <a:pt x="160" y="144"/>
                    <a:pt x="160" y="144"/>
                  </a:cubicBezTo>
                  <a:cubicBezTo>
                    <a:pt x="160" y="72"/>
                    <a:pt x="160" y="72"/>
                    <a:pt x="160" y="72"/>
                  </a:cubicBezTo>
                  <a:lnTo>
                    <a:pt x="172" y="72"/>
                  </a:lnTo>
                  <a:close/>
                  <a:moveTo>
                    <a:pt x="88" y="9"/>
                  </a:moveTo>
                  <a:cubicBezTo>
                    <a:pt x="157" y="48"/>
                    <a:pt x="157" y="48"/>
                    <a:pt x="157" y="48"/>
                  </a:cubicBezTo>
                  <a:cubicBezTo>
                    <a:pt x="19" y="48"/>
                    <a:pt x="19" y="48"/>
                    <a:pt x="19" y="48"/>
                  </a:cubicBezTo>
                  <a:lnTo>
                    <a:pt x="88" y="9"/>
                  </a:lnTo>
                  <a:close/>
                  <a:moveTo>
                    <a:pt x="161" y="152"/>
                  </a:moveTo>
                  <a:cubicBezTo>
                    <a:pt x="166" y="168"/>
                    <a:pt x="166" y="168"/>
                    <a:pt x="166" y="168"/>
                  </a:cubicBezTo>
                  <a:cubicBezTo>
                    <a:pt x="10" y="168"/>
                    <a:pt x="10" y="168"/>
                    <a:pt x="10" y="168"/>
                  </a:cubicBezTo>
                  <a:cubicBezTo>
                    <a:pt x="15" y="152"/>
                    <a:pt x="15" y="152"/>
                    <a:pt x="15" y="152"/>
                  </a:cubicBezTo>
                  <a:lnTo>
                    <a:pt x="161" y="152"/>
                  </a:lnTo>
                  <a:close/>
                  <a:moveTo>
                    <a:pt x="24" y="72"/>
                  </a:moveTo>
                  <a:cubicBezTo>
                    <a:pt x="40" y="72"/>
                    <a:pt x="40" y="72"/>
                    <a:pt x="40" y="72"/>
                  </a:cubicBezTo>
                  <a:cubicBezTo>
                    <a:pt x="40" y="144"/>
                    <a:pt x="40" y="144"/>
                    <a:pt x="40" y="144"/>
                  </a:cubicBezTo>
                  <a:cubicBezTo>
                    <a:pt x="24" y="144"/>
                    <a:pt x="24" y="144"/>
                    <a:pt x="24" y="144"/>
                  </a:cubicBezTo>
                  <a:lnTo>
                    <a:pt x="24" y="72"/>
                  </a:lnTo>
                  <a:close/>
                  <a:moveTo>
                    <a:pt x="48" y="72"/>
                  </a:moveTo>
                  <a:cubicBezTo>
                    <a:pt x="64" y="72"/>
                    <a:pt x="64" y="72"/>
                    <a:pt x="64" y="72"/>
                  </a:cubicBezTo>
                  <a:cubicBezTo>
                    <a:pt x="64" y="144"/>
                    <a:pt x="64" y="144"/>
                    <a:pt x="64" y="144"/>
                  </a:cubicBezTo>
                  <a:cubicBezTo>
                    <a:pt x="48" y="144"/>
                    <a:pt x="48" y="144"/>
                    <a:pt x="48" y="144"/>
                  </a:cubicBezTo>
                  <a:lnTo>
                    <a:pt x="48" y="72"/>
                  </a:lnTo>
                  <a:close/>
                  <a:moveTo>
                    <a:pt x="72" y="72"/>
                  </a:moveTo>
                  <a:cubicBezTo>
                    <a:pt x="104" y="72"/>
                    <a:pt x="104" y="72"/>
                    <a:pt x="104" y="72"/>
                  </a:cubicBezTo>
                  <a:cubicBezTo>
                    <a:pt x="104" y="144"/>
                    <a:pt x="104" y="144"/>
                    <a:pt x="104" y="144"/>
                  </a:cubicBezTo>
                  <a:cubicBezTo>
                    <a:pt x="72" y="144"/>
                    <a:pt x="72" y="144"/>
                    <a:pt x="72" y="144"/>
                  </a:cubicBezTo>
                  <a:lnTo>
                    <a:pt x="72" y="72"/>
                  </a:lnTo>
                  <a:close/>
                  <a:moveTo>
                    <a:pt x="112" y="72"/>
                  </a:moveTo>
                  <a:cubicBezTo>
                    <a:pt x="128" y="72"/>
                    <a:pt x="128" y="72"/>
                    <a:pt x="128" y="72"/>
                  </a:cubicBezTo>
                  <a:cubicBezTo>
                    <a:pt x="128" y="144"/>
                    <a:pt x="128" y="144"/>
                    <a:pt x="128" y="144"/>
                  </a:cubicBezTo>
                  <a:cubicBezTo>
                    <a:pt x="112" y="144"/>
                    <a:pt x="112" y="144"/>
                    <a:pt x="112" y="144"/>
                  </a:cubicBezTo>
                  <a:lnTo>
                    <a:pt x="112" y="72"/>
                  </a:lnTo>
                  <a:close/>
                  <a:moveTo>
                    <a:pt x="136" y="72"/>
                  </a:moveTo>
                  <a:cubicBezTo>
                    <a:pt x="152" y="72"/>
                    <a:pt x="152" y="72"/>
                    <a:pt x="152" y="72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36" y="144"/>
                    <a:pt x="136" y="144"/>
                    <a:pt x="136" y="144"/>
                  </a:cubicBezTo>
                  <a:lnTo>
                    <a:pt x="136" y="72"/>
                  </a:lnTo>
                  <a:close/>
                  <a:moveTo>
                    <a:pt x="8" y="56"/>
                  </a:moveTo>
                  <a:cubicBezTo>
                    <a:pt x="168" y="56"/>
                    <a:pt x="168" y="56"/>
                    <a:pt x="168" y="56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8" y="64"/>
                    <a:pt x="8" y="64"/>
                    <a:pt x="8" y="64"/>
                  </a:cubicBezTo>
                  <a:lnTo>
                    <a:pt x="8" y="5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753235" y="2506345"/>
            <a:ext cx="2321560" cy="946150"/>
            <a:chOff x="2761" y="3947"/>
            <a:chExt cx="3656" cy="1490"/>
          </a:xfrm>
        </p:grpSpPr>
        <p:sp>
          <p:nvSpPr>
            <p:cNvPr id="34" name="流程图: 显示 33"/>
            <p:cNvSpPr/>
            <p:nvPr/>
          </p:nvSpPr>
          <p:spPr>
            <a:xfrm rot="10800000">
              <a:off x="2761" y="3947"/>
              <a:ext cx="3657" cy="1491"/>
            </a:xfrm>
            <a:prstGeom prst="flowChartDisplay">
              <a:avLst/>
            </a:prstGeom>
            <a:gradFill>
              <a:gsLst>
                <a:gs pos="50000">
                  <a:schemeClr val="accent4"/>
                </a:gs>
                <a:gs pos="0">
                  <a:schemeClr val="accent4">
                    <a:lumMod val="25000"/>
                    <a:lumOff val="75000"/>
                  </a:schemeClr>
                </a:gs>
                <a:gs pos="100000">
                  <a:schemeClr val="accent4">
                    <a:lumMod val="85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090" y="4221"/>
              <a:ext cx="2840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ea typeface="宋体" panose="02010600030101010101" pitchFamily="2" charset="-122"/>
                  <a:sym typeface="+mn-ea"/>
                </a:rPr>
                <a:t>（一）与父母的沟通技巧</a:t>
              </a:r>
              <a:endParaRPr lang="zh-CN" altLang="en-US"/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666240" y="25908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662940" algn="ctr"/>
            <a:r>
              <a:rPr lang="zh-CN" b="1">
                <a:latin typeface="Times New Roman" panose="02020603050405020304" pitchFamily="18" charset="0"/>
                <a:ea typeface="宋体" panose="02010600030101010101" pitchFamily="2" charset="-122"/>
              </a:rPr>
              <a:t>人际沟通篇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6580" y="912495"/>
            <a:ext cx="2852420" cy="484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endParaRPr lang="zh-CN" altLang="en-US" b="1">
              <a:ea typeface="宋体" panose="02010600030101010101" pitchFamily="2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1379855" y="1960880"/>
            <a:ext cx="2322195" cy="1096010"/>
            <a:chOff x="2761" y="3947"/>
            <a:chExt cx="3657" cy="1726"/>
          </a:xfrm>
        </p:grpSpPr>
        <p:sp>
          <p:nvSpPr>
            <p:cNvPr id="60" name="流程图: 显示 59"/>
            <p:cNvSpPr/>
            <p:nvPr/>
          </p:nvSpPr>
          <p:spPr>
            <a:xfrm rot="10800000">
              <a:off x="2761" y="3947"/>
              <a:ext cx="3657" cy="1491"/>
            </a:xfrm>
            <a:prstGeom prst="flowChartDisplay">
              <a:avLst/>
            </a:prstGeom>
            <a:gradFill>
              <a:gsLst>
                <a:gs pos="50000">
                  <a:schemeClr val="accent4"/>
                </a:gs>
                <a:gs pos="0">
                  <a:schemeClr val="accent4">
                    <a:lumMod val="25000"/>
                    <a:lumOff val="75000"/>
                  </a:schemeClr>
                </a:gs>
                <a:gs pos="100000">
                  <a:schemeClr val="accent4">
                    <a:lumMod val="85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3090" y="4221"/>
              <a:ext cx="2840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ea typeface="宋体" panose="02010600030101010101" pitchFamily="2" charset="-122"/>
                  <a:sym typeface="+mn-ea"/>
                </a:rPr>
                <a:t>（二）与老师的沟通技巧</a:t>
              </a:r>
              <a:endParaRPr lang="zh-CN" altLang="en-US" b="1">
                <a:ea typeface="宋体" panose="02010600030101010101" pitchFamily="2" charset="-122"/>
              </a:endParaRPr>
            </a:p>
            <a:p>
              <a:endParaRPr lang="zh-CN" altLang="en-US"/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3929380" y="1483995"/>
            <a:ext cx="3340735" cy="203009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p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1.倾听与尊重</a:t>
            </a:r>
            <a:endParaRPr lang="zh-CN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2.积极提问与回答</a:t>
            </a:r>
            <a:endParaRPr lang="zh-CN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3.清晰表达与阐述</a:t>
            </a:r>
            <a:endParaRPr lang="zh-CN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4.接纳不同观点</a:t>
            </a:r>
            <a:endParaRPr lang="zh-CN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5.及时反馈与调整</a:t>
            </a:r>
            <a:endParaRPr lang="zh-CN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6.尊重个人差异与隐私</a:t>
            </a:r>
            <a:endParaRPr lang="zh-CN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7.积极解决问题与寻求帮助</a:t>
            </a:r>
            <a:endParaRPr lang="zh-CN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666240" y="25908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662940" algn="ctr"/>
            <a:r>
              <a:rPr lang="zh-CN" b="1">
                <a:latin typeface="Times New Roman" panose="02020603050405020304" pitchFamily="18" charset="0"/>
                <a:ea typeface="宋体" panose="02010600030101010101" pitchFamily="2" charset="-122"/>
              </a:rPr>
              <a:t>人际沟通篇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6580" y="912495"/>
            <a:ext cx="2852420" cy="484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endParaRPr lang="zh-CN" altLang="en-US" b="1">
              <a:ea typeface="宋体" panose="02010600030101010101" pitchFamily="2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1379855" y="1960880"/>
            <a:ext cx="2322195" cy="946785"/>
            <a:chOff x="2761" y="3947"/>
            <a:chExt cx="3657" cy="1491"/>
          </a:xfrm>
        </p:grpSpPr>
        <p:sp>
          <p:nvSpPr>
            <p:cNvPr id="60" name="流程图: 显示 59"/>
            <p:cNvSpPr/>
            <p:nvPr/>
          </p:nvSpPr>
          <p:spPr>
            <a:xfrm rot="10800000">
              <a:off x="2761" y="3947"/>
              <a:ext cx="3657" cy="1491"/>
            </a:xfrm>
            <a:prstGeom prst="flowChartDisplay">
              <a:avLst/>
            </a:prstGeom>
            <a:gradFill>
              <a:gsLst>
                <a:gs pos="50000">
                  <a:schemeClr val="accent4"/>
                </a:gs>
                <a:gs pos="0">
                  <a:schemeClr val="accent4">
                    <a:lumMod val="25000"/>
                    <a:lumOff val="75000"/>
                  </a:schemeClr>
                </a:gs>
                <a:gs pos="100000">
                  <a:schemeClr val="accent4">
                    <a:lumMod val="85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3090" y="4221"/>
              <a:ext cx="2840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ea typeface="宋体" panose="02010600030101010101" pitchFamily="2" charset="-122"/>
                  <a:sym typeface="+mn-ea"/>
                </a:rPr>
                <a:t>（三）与同学、舍友的沟通技巧</a:t>
              </a:r>
              <a:endParaRPr lang="zh-CN" altLang="en-US" b="1">
                <a:ea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4217035" y="1397000"/>
            <a:ext cx="3340735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摆脱错误认知，客观评价事物本身，从而慢慢修复人际关系。</a:t>
            </a:r>
            <a:endParaRPr lang="zh-CN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17035" y="2169160"/>
            <a:ext cx="3340735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正确认识中学生的交往特征，摆脱人际依赖，拓宽个人空间。</a:t>
            </a:r>
            <a:endParaRPr lang="zh-CN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17035" y="2941320"/>
            <a:ext cx="3340735" cy="3683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确立建设和谐宿舍的共同目标</a:t>
            </a:r>
            <a:r>
              <a:rPr lang="zh-CN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12900" y="42672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662940" algn="ctr"/>
            <a:r>
              <a:rPr lang="zh-CN" b="1">
                <a:latin typeface="Times New Roman" panose="02020603050405020304" pitchFamily="18" charset="0"/>
                <a:ea typeface="宋体" panose="02010600030101010101" pitchFamily="2" charset="-122"/>
              </a:rPr>
              <a:t>人际沟通篇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70230" y="1621790"/>
            <a:ext cx="7843520" cy="3186430"/>
            <a:chOff x="0" y="1418"/>
            <a:chExt cx="19200" cy="9382"/>
          </a:xfrm>
        </p:grpSpPr>
        <p:sp>
          <p:nvSpPr>
            <p:cNvPr id="23" name="Rectangle 22"/>
            <p:cNvSpPr/>
            <p:nvPr/>
          </p:nvSpPr>
          <p:spPr>
            <a:xfrm>
              <a:off x="0" y="9192"/>
              <a:ext cx="19200" cy="1608"/>
            </a:xfrm>
            <a:prstGeom prst="rect">
              <a:avLst/>
            </a:prstGeom>
            <a:gradFill>
              <a:gsLst>
                <a:gs pos="0">
                  <a:schemeClr val="tx1">
                    <a:lumMod val="60000"/>
                    <a:lumOff val="40000"/>
                    <a:alpha val="10000"/>
                  </a:schemeClr>
                </a:gs>
                <a:gs pos="67000">
                  <a:schemeClr val="bg2">
                    <a:alpha val="1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4" name="Oval 2"/>
            <p:cNvSpPr/>
            <p:nvPr/>
          </p:nvSpPr>
          <p:spPr>
            <a:xfrm>
              <a:off x="681" y="4680"/>
              <a:ext cx="5400" cy="5400"/>
            </a:xfrm>
            <a:prstGeom prst="ellipse">
              <a:avLst/>
            </a:prstGeom>
            <a:solidFill>
              <a:schemeClr val="accent1">
                <a:alpha val="59000"/>
              </a:schemeClr>
            </a:solidFill>
            <a:ln>
              <a:noFill/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Oval 3"/>
            <p:cNvSpPr/>
            <p:nvPr/>
          </p:nvSpPr>
          <p:spPr>
            <a:xfrm>
              <a:off x="3717" y="2896"/>
              <a:ext cx="5400" cy="5400"/>
            </a:xfrm>
            <a:prstGeom prst="ellipse">
              <a:avLst/>
            </a:prstGeom>
            <a:solidFill>
              <a:schemeClr val="accent2">
                <a:alpha val="59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Oval 5"/>
            <p:cNvSpPr/>
            <p:nvPr/>
          </p:nvSpPr>
          <p:spPr>
            <a:xfrm>
              <a:off x="6952" y="1418"/>
              <a:ext cx="5400" cy="5400"/>
            </a:xfrm>
            <a:prstGeom prst="ellipse">
              <a:avLst/>
            </a:prstGeom>
            <a:solidFill>
              <a:schemeClr val="accent3">
                <a:alpha val="59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Oval 6"/>
            <p:cNvSpPr/>
            <p:nvPr/>
          </p:nvSpPr>
          <p:spPr>
            <a:xfrm>
              <a:off x="10188" y="2896"/>
              <a:ext cx="5400" cy="5400"/>
            </a:xfrm>
            <a:prstGeom prst="ellipse">
              <a:avLst/>
            </a:prstGeom>
            <a:solidFill>
              <a:schemeClr val="accent4">
                <a:alpha val="59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Oval 7"/>
            <p:cNvSpPr/>
            <p:nvPr/>
          </p:nvSpPr>
          <p:spPr>
            <a:xfrm>
              <a:off x="13224" y="4680"/>
              <a:ext cx="5400" cy="5400"/>
            </a:xfrm>
            <a:prstGeom prst="ellipse">
              <a:avLst/>
            </a:prstGeom>
            <a:solidFill>
              <a:schemeClr val="accent5">
                <a:alpha val="59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Title 13"/>
            <p:cNvSpPr txBox="1"/>
            <p:nvPr/>
          </p:nvSpPr>
          <p:spPr bwMode="auto">
            <a:xfrm>
              <a:off x="777" y="7344"/>
              <a:ext cx="4819" cy="1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243785" tIns="121892" rIns="243785" bIns="121892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 algn="ctr"/>
              <a:r>
                <a:rPr lang="zh-CN" sz="2000" b="1">
                  <a:latin typeface="Arial" panose="020B0604020202020204" pitchFamily="34" charset="0"/>
                  <a:ea typeface="黑体" panose="02010609060101010101" charset="-122"/>
                  <a:sym typeface="+mn-ea"/>
                </a:rPr>
                <a:t>要热情交往</a:t>
              </a:r>
              <a:endParaRPr lang="en-US" sz="20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Title 13"/>
            <p:cNvSpPr txBox="1"/>
            <p:nvPr/>
          </p:nvSpPr>
          <p:spPr bwMode="auto">
            <a:xfrm>
              <a:off x="10708" y="4130"/>
              <a:ext cx="4607" cy="1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243785" tIns="121892" rIns="243785" bIns="121892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 algn="ctr"/>
              <a:r>
                <a:rPr lang="zh-CN" sz="2000" b="1">
                  <a:latin typeface="Arial" panose="020B0604020202020204" pitchFamily="34" charset="0"/>
                  <a:ea typeface="黑体" panose="02010609060101010101" charset="-122"/>
                  <a:sym typeface="+mn-ea"/>
                </a:rPr>
                <a:t>要宽容谅解</a:t>
              </a:r>
              <a:endParaRPr lang="en-US" sz="20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Title 13"/>
            <p:cNvSpPr txBox="1"/>
            <p:nvPr/>
          </p:nvSpPr>
          <p:spPr bwMode="auto">
            <a:xfrm>
              <a:off x="7578" y="2802"/>
              <a:ext cx="4425" cy="1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243785" tIns="121892" rIns="243785" bIns="121892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 algn="ctr"/>
              <a:r>
                <a:rPr lang="zh-CN" sz="2000" b="1">
                  <a:latin typeface="Arial" panose="020B0604020202020204" pitchFamily="34" charset="0"/>
                  <a:ea typeface="黑体" panose="02010609060101010101" charset="-122"/>
                  <a:sym typeface="+mn-ea"/>
                </a:rPr>
                <a:t>要以诚相待</a:t>
              </a:r>
              <a:endParaRPr lang="en-US" sz="20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Title 13"/>
            <p:cNvSpPr txBox="1"/>
            <p:nvPr/>
          </p:nvSpPr>
          <p:spPr bwMode="auto">
            <a:xfrm>
              <a:off x="4186" y="4657"/>
              <a:ext cx="4460" cy="1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243785" tIns="121892" rIns="243785" bIns="121892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 algn="ctr"/>
              <a:r>
                <a:rPr lang="zh-CN" sz="2000" b="1">
                  <a:latin typeface="Arial" panose="020B0604020202020204" pitchFamily="34" charset="0"/>
                  <a:ea typeface="黑体" panose="02010609060101010101" charset="-122"/>
                  <a:sym typeface="+mn-ea"/>
                </a:rPr>
                <a:t>要理解尊重</a:t>
              </a:r>
              <a:endParaRPr lang="en-US" sz="20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Title 13"/>
            <p:cNvSpPr txBox="1"/>
            <p:nvPr/>
          </p:nvSpPr>
          <p:spPr bwMode="auto">
            <a:xfrm>
              <a:off x="13769" y="6797"/>
              <a:ext cx="4854" cy="1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243785" tIns="121892" rIns="243785" bIns="121892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 algn="ctr"/>
              <a:r>
                <a:rPr lang="zh-CN" sz="2000" b="1">
                  <a:latin typeface="Arial" panose="020B0604020202020204" pitchFamily="34" charset="0"/>
                  <a:ea typeface="黑体" panose="02010609060101010101" charset="-122"/>
                  <a:sym typeface="+mn-ea"/>
                </a:rPr>
                <a:t>消除依赖感</a:t>
              </a:r>
              <a:endParaRPr lang="en-US" sz="20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9" name="爆炸形 1 18"/>
          <p:cNvSpPr/>
          <p:nvPr/>
        </p:nvSpPr>
        <p:spPr>
          <a:xfrm>
            <a:off x="301625" y="613410"/>
            <a:ext cx="5022215" cy="1121410"/>
          </a:xfrm>
          <a:prstGeom prst="irregularSeal1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887730" y="934720"/>
            <a:ext cx="389128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zh-CN" sz="1900" b="1">
                <a:ea typeface="宋体" panose="02010600030101010101" pitchFamily="2" charset="-122"/>
              </a:rPr>
              <a:t>三、怎样建立良好的人际关系</a:t>
            </a:r>
            <a:r>
              <a:rPr lang="zh-CN" b="1">
                <a:latin typeface="Arial" panose="020B0604020202020204" pitchFamily="34" charset="0"/>
                <a:ea typeface="黑体" panose="02010609060101010101" charset="-122"/>
              </a:rPr>
              <a:t></a:t>
            </a:r>
            <a:endParaRPr lang="zh-CN" altLang="en-US" b="1"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" name="组合 193"/>
          <p:cNvGrpSpPr/>
          <p:nvPr/>
        </p:nvGrpSpPr>
        <p:grpSpPr>
          <a:xfrm>
            <a:off x="6858000" y="4137268"/>
            <a:ext cx="3179035" cy="1960925"/>
            <a:chOff x="9144000" y="5515758"/>
            <a:chExt cx="4238713" cy="2614566"/>
          </a:xfrm>
        </p:grpSpPr>
        <p:sp>
          <p:nvSpPr>
            <p:cNvPr id="169" name="任意多边形: 形状 168"/>
            <p:cNvSpPr/>
            <p:nvPr/>
          </p:nvSpPr>
          <p:spPr>
            <a:xfrm>
              <a:off x="11001287" y="5748898"/>
              <a:ext cx="2381426" cy="2381426"/>
            </a:xfrm>
            <a:custGeom>
              <a:avLst/>
              <a:gdLst>
                <a:gd name="connsiteX0" fmla="*/ 1190713 w 2381426"/>
                <a:gd name="connsiteY0" fmla="*/ 305671 h 2381426"/>
                <a:gd name="connsiteX1" fmla="*/ 305671 w 2381426"/>
                <a:gd name="connsiteY1" fmla="*/ 1190713 h 2381426"/>
                <a:gd name="connsiteX2" fmla="*/ 1190713 w 2381426"/>
                <a:gd name="connsiteY2" fmla="*/ 2075755 h 2381426"/>
                <a:gd name="connsiteX3" fmla="*/ 2075755 w 2381426"/>
                <a:gd name="connsiteY3" fmla="*/ 1190713 h 2381426"/>
                <a:gd name="connsiteX4" fmla="*/ 1190713 w 2381426"/>
                <a:gd name="connsiteY4" fmla="*/ 305671 h 2381426"/>
                <a:gd name="connsiteX5" fmla="*/ 1190713 w 2381426"/>
                <a:gd name="connsiteY5" fmla="*/ 0 h 2381426"/>
                <a:gd name="connsiteX6" fmla="*/ 2381426 w 2381426"/>
                <a:gd name="connsiteY6" fmla="*/ 1190713 h 2381426"/>
                <a:gd name="connsiteX7" fmla="*/ 1190713 w 2381426"/>
                <a:gd name="connsiteY7" fmla="*/ 2381426 h 2381426"/>
                <a:gd name="connsiteX8" fmla="*/ 0 w 2381426"/>
                <a:gd name="connsiteY8" fmla="*/ 1190713 h 2381426"/>
                <a:gd name="connsiteX9" fmla="*/ 1190713 w 2381426"/>
                <a:gd name="connsiteY9" fmla="*/ 0 h 2381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426" h="2381426">
                  <a:moveTo>
                    <a:pt x="1190713" y="305671"/>
                  </a:moveTo>
                  <a:cubicBezTo>
                    <a:pt x="701918" y="305671"/>
                    <a:pt x="305671" y="701918"/>
                    <a:pt x="305671" y="1190713"/>
                  </a:cubicBezTo>
                  <a:cubicBezTo>
                    <a:pt x="305671" y="1679508"/>
                    <a:pt x="701918" y="2075755"/>
                    <a:pt x="1190713" y="2075755"/>
                  </a:cubicBezTo>
                  <a:cubicBezTo>
                    <a:pt x="1679508" y="2075755"/>
                    <a:pt x="2075755" y="1679508"/>
                    <a:pt x="2075755" y="1190713"/>
                  </a:cubicBezTo>
                  <a:cubicBezTo>
                    <a:pt x="2075755" y="701918"/>
                    <a:pt x="1679508" y="305671"/>
                    <a:pt x="1190713" y="305671"/>
                  </a:cubicBezTo>
                  <a:close/>
                  <a:moveTo>
                    <a:pt x="1190713" y="0"/>
                  </a:moveTo>
                  <a:cubicBezTo>
                    <a:pt x="1848326" y="0"/>
                    <a:pt x="2381426" y="533100"/>
                    <a:pt x="2381426" y="1190713"/>
                  </a:cubicBezTo>
                  <a:cubicBezTo>
                    <a:pt x="2381426" y="1848326"/>
                    <a:pt x="1848326" y="2381426"/>
                    <a:pt x="1190713" y="2381426"/>
                  </a:cubicBezTo>
                  <a:cubicBezTo>
                    <a:pt x="533100" y="2381426"/>
                    <a:pt x="0" y="1848326"/>
                    <a:pt x="0" y="1190713"/>
                  </a:cubicBezTo>
                  <a:cubicBezTo>
                    <a:pt x="0" y="533100"/>
                    <a:pt x="533100" y="0"/>
                    <a:pt x="1190713" y="0"/>
                  </a:cubicBezTo>
                  <a:close/>
                </a:path>
              </a:pathLst>
            </a:custGeom>
            <a:solidFill>
              <a:srgbClr val="9EA1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49" name="云形 48"/>
            <p:cNvSpPr/>
            <p:nvPr/>
          </p:nvSpPr>
          <p:spPr>
            <a:xfrm>
              <a:off x="9144000" y="5515758"/>
              <a:ext cx="3744685" cy="2433597"/>
            </a:xfrm>
            <a:prstGeom prst="cloud">
              <a:avLst/>
            </a:prstGeom>
            <a:noFill/>
            <a:ln>
              <a:solidFill>
                <a:srgbClr val="9EA1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 rot="2775081">
            <a:off x="7932024" y="960394"/>
            <a:ext cx="186206" cy="186206"/>
            <a:chOff x="4006850" y="2370850"/>
            <a:chExt cx="431800" cy="431800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 rot="2775081">
            <a:off x="7431128" y="1092030"/>
            <a:ext cx="186206" cy="186206"/>
            <a:chOff x="4006850" y="2370850"/>
            <a:chExt cx="431800" cy="431800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 rot="2775081">
            <a:off x="7932356" y="1671215"/>
            <a:ext cx="120946" cy="120946"/>
            <a:chOff x="4006850" y="2370850"/>
            <a:chExt cx="431800" cy="431800"/>
          </a:xfrm>
        </p:grpSpPr>
        <p:cxnSp>
          <p:nvCxnSpPr>
            <p:cNvPr id="63" name="直接连接符 62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5" name="组合 164"/>
          <p:cNvGrpSpPr/>
          <p:nvPr/>
        </p:nvGrpSpPr>
        <p:grpSpPr>
          <a:xfrm>
            <a:off x="103676" y="4125090"/>
            <a:ext cx="959186" cy="903995"/>
            <a:chOff x="2354961" y="3837710"/>
            <a:chExt cx="1278914" cy="1205327"/>
          </a:xfrm>
        </p:grpSpPr>
        <p:sp>
          <p:nvSpPr>
            <p:cNvPr id="65" name="椭圆 64"/>
            <p:cNvSpPr/>
            <p:nvPr/>
          </p:nvSpPr>
          <p:spPr>
            <a:xfrm>
              <a:off x="2354961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2487262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2619564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2751865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2884167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016468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148770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281071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413373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545674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2354961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2487262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2619564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2751865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2884167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016468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3148770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281071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413373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3545674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2354961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2487262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2619564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2751865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2884167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3016468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148770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3281071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3413373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545674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2354961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2487262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2619564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2751865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2884167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3016468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148770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3281071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413373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3545674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2354961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2487262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2619564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2751865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2884167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3016468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3148770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3281071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3413373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3545674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2354961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2487262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2619564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>
              <a:off x="2751865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2884167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3016468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>
              <a:off x="3148770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3281071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3413373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3545674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2354961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2487262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2619564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2751865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2884167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3016468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3148770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>
              <a:off x="3281071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413373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3545674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>
              <a:off x="2354961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2487262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>
              <a:off x="2619564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>
              <a:off x="2751865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2884167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>
              <a:off x="3016468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3148770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3281071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>
              <a:off x="3413373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>
              <a:off x="3545674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2354961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>
              <a:off x="2487262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>
              <a:off x="2619564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2751865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>
              <a:off x="2884167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0" name="椭圆 149"/>
            <p:cNvSpPr/>
            <p:nvPr/>
          </p:nvSpPr>
          <p:spPr>
            <a:xfrm>
              <a:off x="3016468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3148770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>
              <a:off x="3281071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3" name="椭圆 152"/>
            <p:cNvSpPr/>
            <p:nvPr/>
          </p:nvSpPr>
          <p:spPr>
            <a:xfrm>
              <a:off x="3413373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545674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5" name="椭圆 154"/>
            <p:cNvSpPr/>
            <p:nvPr/>
          </p:nvSpPr>
          <p:spPr>
            <a:xfrm>
              <a:off x="2354961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6" name="椭圆 155"/>
            <p:cNvSpPr/>
            <p:nvPr/>
          </p:nvSpPr>
          <p:spPr>
            <a:xfrm>
              <a:off x="2487262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2619564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8" name="椭圆 157"/>
            <p:cNvSpPr/>
            <p:nvPr/>
          </p:nvSpPr>
          <p:spPr>
            <a:xfrm>
              <a:off x="2751865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9" name="椭圆 158"/>
            <p:cNvSpPr/>
            <p:nvPr/>
          </p:nvSpPr>
          <p:spPr>
            <a:xfrm>
              <a:off x="2884167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016468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1" name="椭圆 160"/>
            <p:cNvSpPr/>
            <p:nvPr/>
          </p:nvSpPr>
          <p:spPr>
            <a:xfrm>
              <a:off x="3148770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2" name="椭圆 161"/>
            <p:cNvSpPr/>
            <p:nvPr/>
          </p:nvSpPr>
          <p:spPr>
            <a:xfrm>
              <a:off x="3281071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3413373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>
              <a:off x="3545674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-1025147" y="115315"/>
            <a:ext cx="2808514" cy="1825198"/>
            <a:chOff x="-1366863" y="153153"/>
            <a:chExt cx="3744685" cy="2433597"/>
          </a:xfrm>
        </p:grpSpPr>
        <p:sp>
          <p:nvSpPr>
            <p:cNvPr id="41" name="云形 40"/>
            <p:cNvSpPr/>
            <p:nvPr/>
          </p:nvSpPr>
          <p:spPr>
            <a:xfrm>
              <a:off x="-1366863" y="153153"/>
              <a:ext cx="3744685" cy="2433597"/>
            </a:xfrm>
            <a:prstGeom prst="cloud">
              <a:avLst/>
            </a:prstGeom>
            <a:noFill/>
            <a:ln>
              <a:solidFill>
                <a:srgbClr val="9EA1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grpSp>
          <p:nvGrpSpPr>
            <p:cNvPr id="174" name="组合 173"/>
            <p:cNvGrpSpPr/>
            <p:nvPr/>
          </p:nvGrpSpPr>
          <p:grpSpPr>
            <a:xfrm>
              <a:off x="1240746" y="643690"/>
              <a:ext cx="311727" cy="709762"/>
              <a:chOff x="1704109" y="3047129"/>
              <a:chExt cx="311727" cy="709762"/>
            </a:xfrm>
            <a:solidFill>
              <a:srgbClr val="9EA1C6"/>
            </a:solidFill>
          </p:grpSpPr>
          <p:sp>
            <p:nvSpPr>
              <p:cNvPr id="170" name="椭圆 169"/>
              <p:cNvSpPr/>
              <p:nvPr/>
            </p:nvSpPr>
            <p:spPr>
              <a:xfrm>
                <a:off x="1828800" y="36322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1" name="椭圆 170"/>
              <p:cNvSpPr/>
              <p:nvPr/>
            </p:nvSpPr>
            <p:spPr>
              <a:xfrm>
                <a:off x="1704109" y="34290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2" name="椭圆 171"/>
              <p:cNvSpPr/>
              <p:nvPr/>
            </p:nvSpPr>
            <p:spPr>
              <a:xfrm>
                <a:off x="1891145" y="32258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3" name="椭圆 172"/>
              <p:cNvSpPr/>
              <p:nvPr/>
            </p:nvSpPr>
            <p:spPr>
              <a:xfrm>
                <a:off x="1719261" y="3047129"/>
                <a:ext cx="178671" cy="1786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grpSp>
        <p:nvGrpSpPr>
          <p:cNvPr id="181" name="组合 180"/>
          <p:cNvGrpSpPr/>
          <p:nvPr/>
        </p:nvGrpSpPr>
        <p:grpSpPr>
          <a:xfrm>
            <a:off x="2275607" y="2073436"/>
            <a:ext cx="4530437" cy="997529"/>
            <a:chOff x="3034143" y="2572879"/>
            <a:chExt cx="6040582" cy="1330038"/>
          </a:xfrm>
        </p:grpSpPr>
        <p:sp>
          <p:nvSpPr>
            <p:cNvPr id="175" name="文本框 174"/>
            <p:cNvSpPr txBox="1"/>
            <p:nvPr/>
          </p:nvSpPr>
          <p:spPr>
            <a:xfrm>
              <a:off x="3034143" y="2755071"/>
              <a:ext cx="6040582" cy="10447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500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</a:rPr>
                <a:t>感谢观看</a:t>
              </a:r>
              <a:endParaRPr lang="zh-CN" altLang="en-US" sz="450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  <p:cxnSp>
          <p:nvCxnSpPr>
            <p:cNvPr id="179" name="直接连接符 178"/>
            <p:cNvCxnSpPr/>
            <p:nvPr/>
          </p:nvCxnSpPr>
          <p:spPr>
            <a:xfrm>
              <a:off x="3283527" y="2572879"/>
              <a:ext cx="5583382" cy="0"/>
            </a:xfrm>
            <a:prstGeom prst="line">
              <a:avLst/>
            </a:prstGeom>
            <a:ln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/>
            <p:cNvCxnSpPr/>
            <p:nvPr/>
          </p:nvCxnSpPr>
          <p:spPr>
            <a:xfrm>
              <a:off x="3283527" y="3902917"/>
              <a:ext cx="5583382" cy="0"/>
            </a:xfrm>
            <a:prstGeom prst="line">
              <a:avLst/>
            </a:prstGeom>
            <a:ln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3" name="组合 182"/>
          <p:cNvGrpSpPr/>
          <p:nvPr/>
        </p:nvGrpSpPr>
        <p:grpSpPr>
          <a:xfrm>
            <a:off x="7524231" y="1488844"/>
            <a:ext cx="233795" cy="398318"/>
            <a:chOff x="1704109" y="3225800"/>
            <a:chExt cx="311727" cy="531091"/>
          </a:xfrm>
          <a:solidFill>
            <a:srgbClr val="E5E5F4"/>
          </a:solidFill>
        </p:grpSpPr>
        <p:sp>
          <p:nvSpPr>
            <p:cNvPr id="184" name="椭圆 183"/>
            <p:cNvSpPr/>
            <p:nvPr/>
          </p:nvSpPr>
          <p:spPr>
            <a:xfrm>
              <a:off x="1828800" y="36322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85" name="椭圆 184"/>
            <p:cNvSpPr/>
            <p:nvPr/>
          </p:nvSpPr>
          <p:spPr>
            <a:xfrm>
              <a:off x="1704109" y="34290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86" name="椭圆 185"/>
            <p:cNvSpPr/>
            <p:nvPr/>
          </p:nvSpPr>
          <p:spPr>
            <a:xfrm>
              <a:off x="1891145" y="32258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 rot="3915977">
            <a:off x="1514012" y="3501847"/>
            <a:ext cx="233795" cy="532322"/>
            <a:chOff x="1704109" y="3047129"/>
            <a:chExt cx="311727" cy="709762"/>
          </a:xfrm>
          <a:solidFill>
            <a:srgbClr val="E5E5F4"/>
          </a:solidFill>
        </p:grpSpPr>
        <p:sp>
          <p:nvSpPr>
            <p:cNvPr id="189" name="椭圆 188"/>
            <p:cNvSpPr/>
            <p:nvPr/>
          </p:nvSpPr>
          <p:spPr>
            <a:xfrm>
              <a:off x="1828800" y="36322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0" name="椭圆 189"/>
            <p:cNvSpPr/>
            <p:nvPr/>
          </p:nvSpPr>
          <p:spPr>
            <a:xfrm>
              <a:off x="1704109" y="34290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1" name="椭圆 190"/>
            <p:cNvSpPr/>
            <p:nvPr/>
          </p:nvSpPr>
          <p:spPr>
            <a:xfrm>
              <a:off x="1891145" y="32258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2" name="椭圆 191"/>
            <p:cNvSpPr/>
            <p:nvPr/>
          </p:nvSpPr>
          <p:spPr>
            <a:xfrm>
              <a:off x="1719261" y="3047129"/>
              <a:ext cx="178671" cy="1786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</p:spTree>
  </p:cSld>
  <p:clrMapOvr>
    <a:masterClrMapping/>
  </p:clrMapOvr>
  <p:transition spd="slow"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" name="组合 193"/>
          <p:cNvGrpSpPr/>
          <p:nvPr/>
        </p:nvGrpSpPr>
        <p:grpSpPr>
          <a:xfrm>
            <a:off x="6858000" y="4137268"/>
            <a:ext cx="3179035" cy="1960925"/>
            <a:chOff x="9144000" y="5515758"/>
            <a:chExt cx="4238713" cy="2614566"/>
          </a:xfrm>
        </p:grpSpPr>
        <p:sp>
          <p:nvSpPr>
            <p:cNvPr id="169" name="任意多边形: 形状 168"/>
            <p:cNvSpPr/>
            <p:nvPr/>
          </p:nvSpPr>
          <p:spPr>
            <a:xfrm>
              <a:off x="11001287" y="5748898"/>
              <a:ext cx="2381426" cy="2381426"/>
            </a:xfrm>
            <a:custGeom>
              <a:avLst/>
              <a:gdLst>
                <a:gd name="connsiteX0" fmla="*/ 1190713 w 2381426"/>
                <a:gd name="connsiteY0" fmla="*/ 305671 h 2381426"/>
                <a:gd name="connsiteX1" fmla="*/ 305671 w 2381426"/>
                <a:gd name="connsiteY1" fmla="*/ 1190713 h 2381426"/>
                <a:gd name="connsiteX2" fmla="*/ 1190713 w 2381426"/>
                <a:gd name="connsiteY2" fmla="*/ 2075755 h 2381426"/>
                <a:gd name="connsiteX3" fmla="*/ 2075755 w 2381426"/>
                <a:gd name="connsiteY3" fmla="*/ 1190713 h 2381426"/>
                <a:gd name="connsiteX4" fmla="*/ 1190713 w 2381426"/>
                <a:gd name="connsiteY4" fmla="*/ 305671 h 2381426"/>
                <a:gd name="connsiteX5" fmla="*/ 1190713 w 2381426"/>
                <a:gd name="connsiteY5" fmla="*/ 0 h 2381426"/>
                <a:gd name="connsiteX6" fmla="*/ 2381426 w 2381426"/>
                <a:gd name="connsiteY6" fmla="*/ 1190713 h 2381426"/>
                <a:gd name="connsiteX7" fmla="*/ 1190713 w 2381426"/>
                <a:gd name="connsiteY7" fmla="*/ 2381426 h 2381426"/>
                <a:gd name="connsiteX8" fmla="*/ 0 w 2381426"/>
                <a:gd name="connsiteY8" fmla="*/ 1190713 h 2381426"/>
                <a:gd name="connsiteX9" fmla="*/ 1190713 w 2381426"/>
                <a:gd name="connsiteY9" fmla="*/ 0 h 2381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426" h="2381426">
                  <a:moveTo>
                    <a:pt x="1190713" y="305671"/>
                  </a:moveTo>
                  <a:cubicBezTo>
                    <a:pt x="701918" y="305671"/>
                    <a:pt x="305671" y="701918"/>
                    <a:pt x="305671" y="1190713"/>
                  </a:cubicBezTo>
                  <a:cubicBezTo>
                    <a:pt x="305671" y="1679508"/>
                    <a:pt x="701918" y="2075755"/>
                    <a:pt x="1190713" y="2075755"/>
                  </a:cubicBezTo>
                  <a:cubicBezTo>
                    <a:pt x="1679508" y="2075755"/>
                    <a:pt x="2075755" y="1679508"/>
                    <a:pt x="2075755" y="1190713"/>
                  </a:cubicBezTo>
                  <a:cubicBezTo>
                    <a:pt x="2075755" y="701918"/>
                    <a:pt x="1679508" y="305671"/>
                    <a:pt x="1190713" y="305671"/>
                  </a:cubicBezTo>
                  <a:close/>
                  <a:moveTo>
                    <a:pt x="1190713" y="0"/>
                  </a:moveTo>
                  <a:cubicBezTo>
                    <a:pt x="1848326" y="0"/>
                    <a:pt x="2381426" y="533100"/>
                    <a:pt x="2381426" y="1190713"/>
                  </a:cubicBezTo>
                  <a:cubicBezTo>
                    <a:pt x="2381426" y="1848326"/>
                    <a:pt x="1848326" y="2381426"/>
                    <a:pt x="1190713" y="2381426"/>
                  </a:cubicBezTo>
                  <a:cubicBezTo>
                    <a:pt x="533100" y="2381426"/>
                    <a:pt x="0" y="1848326"/>
                    <a:pt x="0" y="1190713"/>
                  </a:cubicBezTo>
                  <a:cubicBezTo>
                    <a:pt x="0" y="533100"/>
                    <a:pt x="533100" y="0"/>
                    <a:pt x="1190713" y="0"/>
                  </a:cubicBezTo>
                  <a:close/>
                </a:path>
              </a:pathLst>
            </a:custGeom>
            <a:solidFill>
              <a:srgbClr val="9EA1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49" name="云形 48"/>
            <p:cNvSpPr/>
            <p:nvPr/>
          </p:nvSpPr>
          <p:spPr>
            <a:xfrm>
              <a:off x="9144000" y="5515758"/>
              <a:ext cx="3744685" cy="2433597"/>
            </a:xfrm>
            <a:prstGeom prst="cloud">
              <a:avLst/>
            </a:prstGeom>
            <a:noFill/>
            <a:ln>
              <a:solidFill>
                <a:srgbClr val="9EA1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 rot="2775081">
            <a:off x="7932024" y="960394"/>
            <a:ext cx="186206" cy="186206"/>
            <a:chOff x="4006850" y="2370850"/>
            <a:chExt cx="431800" cy="431800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 rot="2775081">
            <a:off x="7431128" y="1092030"/>
            <a:ext cx="186206" cy="186206"/>
            <a:chOff x="4006850" y="2370850"/>
            <a:chExt cx="431800" cy="431800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 rot="2775081">
            <a:off x="7932356" y="1671215"/>
            <a:ext cx="120946" cy="120946"/>
            <a:chOff x="4006850" y="2370850"/>
            <a:chExt cx="431800" cy="431800"/>
          </a:xfrm>
        </p:grpSpPr>
        <p:cxnSp>
          <p:nvCxnSpPr>
            <p:cNvPr id="63" name="直接连接符 62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5" name="组合 164"/>
          <p:cNvGrpSpPr/>
          <p:nvPr/>
        </p:nvGrpSpPr>
        <p:grpSpPr>
          <a:xfrm>
            <a:off x="103676" y="4125090"/>
            <a:ext cx="959186" cy="903995"/>
            <a:chOff x="2354961" y="3837710"/>
            <a:chExt cx="1278914" cy="1205327"/>
          </a:xfrm>
        </p:grpSpPr>
        <p:sp>
          <p:nvSpPr>
            <p:cNvPr id="65" name="椭圆 64"/>
            <p:cNvSpPr/>
            <p:nvPr/>
          </p:nvSpPr>
          <p:spPr>
            <a:xfrm>
              <a:off x="2354961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2487262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2619564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2751865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2884167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016468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148770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281071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413373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545674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2354961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2487262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2619564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2751865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2884167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016468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3148770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281071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413373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3545674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2354961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2487262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2619564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2751865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2884167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3016468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148770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3281071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3413373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545674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2354961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2487262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2619564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2751865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2884167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3016468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148770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3281071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413373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3545674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2354961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2487262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2619564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2751865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2884167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3016468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3148770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3281071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3413373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3545674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2354961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2487262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2619564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>
              <a:off x="2751865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2884167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3016468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>
              <a:off x="3148770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3281071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3413373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3545674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2354961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2487262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2619564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2751865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2884167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3016468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3148770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>
              <a:off x="3281071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413373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3545674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>
              <a:off x="2354961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2487262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>
              <a:off x="2619564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>
              <a:off x="2751865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2884167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>
              <a:off x="3016468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3148770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3281071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>
              <a:off x="3413373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>
              <a:off x="3545674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2354961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>
              <a:off x="2487262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>
              <a:off x="2619564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2751865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>
              <a:off x="2884167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0" name="椭圆 149"/>
            <p:cNvSpPr/>
            <p:nvPr/>
          </p:nvSpPr>
          <p:spPr>
            <a:xfrm>
              <a:off x="3016468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3148770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>
              <a:off x="3281071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3" name="椭圆 152"/>
            <p:cNvSpPr/>
            <p:nvPr/>
          </p:nvSpPr>
          <p:spPr>
            <a:xfrm>
              <a:off x="3413373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545674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5" name="椭圆 154"/>
            <p:cNvSpPr/>
            <p:nvPr/>
          </p:nvSpPr>
          <p:spPr>
            <a:xfrm>
              <a:off x="2354961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6" name="椭圆 155"/>
            <p:cNvSpPr/>
            <p:nvPr/>
          </p:nvSpPr>
          <p:spPr>
            <a:xfrm>
              <a:off x="2487262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2619564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8" name="椭圆 157"/>
            <p:cNvSpPr/>
            <p:nvPr/>
          </p:nvSpPr>
          <p:spPr>
            <a:xfrm>
              <a:off x="2751865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9" name="椭圆 158"/>
            <p:cNvSpPr/>
            <p:nvPr/>
          </p:nvSpPr>
          <p:spPr>
            <a:xfrm>
              <a:off x="2884167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016468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1" name="椭圆 160"/>
            <p:cNvSpPr/>
            <p:nvPr/>
          </p:nvSpPr>
          <p:spPr>
            <a:xfrm>
              <a:off x="3148770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2" name="椭圆 161"/>
            <p:cNvSpPr/>
            <p:nvPr/>
          </p:nvSpPr>
          <p:spPr>
            <a:xfrm>
              <a:off x="3281071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3413373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>
              <a:off x="3545674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-1025147" y="115315"/>
            <a:ext cx="2808514" cy="1825198"/>
            <a:chOff x="-1366863" y="153153"/>
            <a:chExt cx="3744685" cy="2433597"/>
          </a:xfrm>
        </p:grpSpPr>
        <p:sp>
          <p:nvSpPr>
            <p:cNvPr id="41" name="云形 40"/>
            <p:cNvSpPr/>
            <p:nvPr/>
          </p:nvSpPr>
          <p:spPr>
            <a:xfrm>
              <a:off x="-1366863" y="153153"/>
              <a:ext cx="3744685" cy="2433597"/>
            </a:xfrm>
            <a:prstGeom prst="cloud">
              <a:avLst/>
            </a:prstGeom>
            <a:noFill/>
            <a:ln>
              <a:solidFill>
                <a:srgbClr val="9EA1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grpSp>
          <p:nvGrpSpPr>
            <p:cNvPr id="174" name="组合 173"/>
            <p:cNvGrpSpPr/>
            <p:nvPr/>
          </p:nvGrpSpPr>
          <p:grpSpPr>
            <a:xfrm>
              <a:off x="1240746" y="643690"/>
              <a:ext cx="311727" cy="709762"/>
              <a:chOff x="1704109" y="3047129"/>
              <a:chExt cx="311727" cy="709762"/>
            </a:xfrm>
            <a:solidFill>
              <a:srgbClr val="9EA1C6"/>
            </a:solidFill>
          </p:grpSpPr>
          <p:sp>
            <p:nvSpPr>
              <p:cNvPr id="170" name="椭圆 169"/>
              <p:cNvSpPr/>
              <p:nvPr/>
            </p:nvSpPr>
            <p:spPr>
              <a:xfrm>
                <a:off x="1828800" y="36322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1" name="椭圆 170"/>
              <p:cNvSpPr/>
              <p:nvPr/>
            </p:nvSpPr>
            <p:spPr>
              <a:xfrm>
                <a:off x="1704109" y="34290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2" name="椭圆 171"/>
              <p:cNvSpPr/>
              <p:nvPr/>
            </p:nvSpPr>
            <p:spPr>
              <a:xfrm>
                <a:off x="1891145" y="32258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3" name="椭圆 172"/>
              <p:cNvSpPr/>
              <p:nvPr/>
            </p:nvSpPr>
            <p:spPr>
              <a:xfrm>
                <a:off x="1719261" y="3047129"/>
                <a:ext cx="178671" cy="1786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sp>
        <p:nvSpPr>
          <p:cNvPr id="175" name="文本框 174"/>
          <p:cNvSpPr txBox="1"/>
          <p:nvPr/>
        </p:nvSpPr>
        <p:spPr>
          <a:xfrm>
            <a:off x="2327563" y="2198130"/>
            <a:ext cx="4530437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3300">
              <a:latin typeface="汉仪汉黑W" panose="00020600040101010101" charset="-122"/>
              <a:ea typeface="汉仪汉黑W" panose="00020600040101010101" charset="-122"/>
              <a:cs typeface="汉仪汉黑W" panose="00020600040101010101" charset="-122"/>
            </a:endParaRPr>
          </a:p>
        </p:txBody>
      </p:sp>
      <p:grpSp>
        <p:nvGrpSpPr>
          <p:cNvPr id="183" name="组合 182"/>
          <p:cNvGrpSpPr/>
          <p:nvPr/>
        </p:nvGrpSpPr>
        <p:grpSpPr>
          <a:xfrm>
            <a:off x="7524231" y="1488844"/>
            <a:ext cx="233795" cy="398318"/>
            <a:chOff x="1704109" y="3225800"/>
            <a:chExt cx="311727" cy="531091"/>
          </a:xfrm>
          <a:solidFill>
            <a:srgbClr val="E5E5F4"/>
          </a:solidFill>
        </p:grpSpPr>
        <p:sp>
          <p:nvSpPr>
            <p:cNvPr id="184" name="椭圆 183"/>
            <p:cNvSpPr/>
            <p:nvPr/>
          </p:nvSpPr>
          <p:spPr>
            <a:xfrm>
              <a:off x="1828800" y="36322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85" name="椭圆 184"/>
            <p:cNvSpPr/>
            <p:nvPr/>
          </p:nvSpPr>
          <p:spPr>
            <a:xfrm>
              <a:off x="1704109" y="34290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86" name="椭圆 185"/>
            <p:cNvSpPr/>
            <p:nvPr/>
          </p:nvSpPr>
          <p:spPr>
            <a:xfrm>
              <a:off x="1891145" y="32258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 rot="3915977">
            <a:off x="1514012" y="3501847"/>
            <a:ext cx="233795" cy="532322"/>
            <a:chOff x="1704109" y="3047129"/>
            <a:chExt cx="311727" cy="709762"/>
          </a:xfrm>
          <a:solidFill>
            <a:srgbClr val="E5E5F4"/>
          </a:solidFill>
        </p:grpSpPr>
        <p:sp>
          <p:nvSpPr>
            <p:cNvPr id="189" name="椭圆 188"/>
            <p:cNvSpPr/>
            <p:nvPr/>
          </p:nvSpPr>
          <p:spPr>
            <a:xfrm>
              <a:off x="1828800" y="36322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0" name="椭圆 189"/>
            <p:cNvSpPr/>
            <p:nvPr/>
          </p:nvSpPr>
          <p:spPr>
            <a:xfrm>
              <a:off x="1704109" y="34290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1" name="椭圆 190"/>
            <p:cNvSpPr/>
            <p:nvPr/>
          </p:nvSpPr>
          <p:spPr>
            <a:xfrm>
              <a:off x="1891145" y="32258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2" name="椭圆 191"/>
            <p:cNvSpPr/>
            <p:nvPr/>
          </p:nvSpPr>
          <p:spPr>
            <a:xfrm>
              <a:off x="1719261" y="3047129"/>
              <a:ext cx="178671" cy="1786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786063" y="1832544"/>
            <a:ext cx="3918541" cy="1479312"/>
            <a:chOff x="3797878" y="2528454"/>
            <a:chExt cx="5224721" cy="1972416"/>
          </a:xfrm>
        </p:grpSpPr>
        <p:sp>
          <p:nvSpPr>
            <p:cNvPr id="178" name="任意多边形: 形状 177"/>
            <p:cNvSpPr/>
            <p:nvPr/>
          </p:nvSpPr>
          <p:spPr>
            <a:xfrm>
              <a:off x="6677892" y="3620137"/>
              <a:ext cx="880733" cy="880733"/>
            </a:xfrm>
            <a:custGeom>
              <a:avLst/>
              <a:gdLst>
                <a:gd name="connsiteX0" fmla="*/ 1216799 w 2433598"/>
                <a:gd name="connsiteY0" fmla="*/ 0 h 2433598"/>
                <a:gd name="connsiteX1" fmla="*/ 2433598 w 2433598"/>
                <a:gd name="connsiteY1" fmla="*/ 1216799 h 2433598"/>
                <a:gd name="connsiteX2" fmla="*/ 1216799 w 2433598"/>
                <a:gd name="connsiteY2" fmla="*/ 2433598 h 2433598"/>
                <a:gd name="connsiteX3" fmla="*/ 0 w 2433598"/>
                <a:gd name="connsiteY3" fmla="*/ 1216799 h 2433598"/>
                <a:gd name="connsiteX4" fmla="*/ 1216799 w 2433598"/>
                <a:gd name="connsiteY4" fmla="*/ 0 h 2433598"/>
                <a:gd name="connsiteX5" fmla="*/ 1224180 w 2433598"/>
                <a:gd name="connsiteY5" fmla="*/ 342744 h 2433598"/>
                <a:gd name="connsiteX6" fmla="*/ 350125 w 2433598"/>
                <a:gd name="connsiteY6" fmla="*/ 1216799 h 2433598"/>
                <a:gd name="connsiteX7" fmla="*/ 1224180 w 2433598"/>
                <a:gd name="connsiteY7" fmla="*/ 2090854 h 2433598"/>
                <a:gd name="connsiteX8" fmla="*/ 2098235 w 2433598"/>
                <a:gd name="connsiteY8" fmla="*/ 1216799 h 2433598"/>
                <a:gd name="connsiteX9" fmla="*/ 1224180 w 2433598"/>
                <a:gd name="connsiteY9" fmla="*/ 342744 h 2433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33598" h="2433598">
                  <a:moveTo>
                    <a:pt x="1216799" y="0"/>
                  </a:moveTo>
                  <a:cubicBezTo>
                    <a:pt x="1888819" y="0"/>
                    <a:pt x="2433598" y="544779"/>
                    <a:pt x="2433598" y="1216799"/>
                  </a:cubicBezTo>
                  <a:cubicBezTo>
                    <a:pt x="2433598" y="1888819"/>
                    <a:pt x="1888819" y="2433598"/>
                    <a:pt x="1216799" y="2433598"/>
                  </a:cubicBezTo>
                  <a:cubicBezTo>
                    <a:pt x="544779" y="2433598"/>
                    <a:pt x="0" y="1888819"/>
                    <a:pt x="0" y="1216799"/>
                  </a:cubicBezTo>
                  <a:cubicBezTo>
                    <a:pt x="0" y="544779"/>
                    <a:pt x="544779" y="0"/>
                    <a:pt x="1216799" y="0"/>
                  </a:cubicBezTo>
                  <a:close/>
                  <a:moveTo>
                    <a:pt x="1224180" y="342744"/>
                  </a:moveTo>
                  <a:cubicBezTo>
                    <a:pt x="741453" y="342744"/>
                    <a:pt x="350125" y="734072"/>
                    <a:pt x="350125" y="1216799"/>
                  </a:cubicBezTo>
                  <a:cubicBezTo>
                    <a:pt x="350125" y="1699526"/>
                    <a:pt x="741453" y="2090854"/>
                    <a:pt x="1224180" y="2090854"/>
                  </a:cubicBezTo>
                  <a:cubicBezTo>
                    <a:pt x="1706907" y="2090854"/>
                    <a:pt x="2098235" y="1699526"/>
                    <a:pt x="2098235" y="1216799"/>
                  </a:cubicBezTo>
                  <a:cubicBezTo>
                    <a:pt x="2098235" y="734072"/>
                    <a:pt x="1706907" y="342744"/>
                    <a:pt x="1224180" y="342744"/>
                  </a:cubicBezTo>
                  <a:close/>
                </a:path>
              </a:pathLst>
            </a:cu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8" name="任意多边形: 形状 167"/>
            <p:cNvSpPr/>
            <p:nvPr/>
          </p:nvSpPr>
          <p:spPr>
            <a:xfrm>
              <a:off x="3976254" y="2528454"/>
              <a:ext cx="1801092" cy="1801092"/>
            </a:xfrm>
            <a:custGeom>
              <a:avLst/>
              <a:gdLst>
                <a:gd name="connsiteX0" fmla="*/ 1216799 w 2433598"/>
                <a:gd name="connsiteY0" fmla="*/ 0 h 2433598"/>
                <a:gd name="connsiteX1" fmla="*/ 2433598 w 2433598"/>
                <a:gd name="connsiteY1" fmla="*/ 1216799 h 2433598"/>
                <a:gd name="connsiteX2" fmla="*/ 1216799 w 2433598"/>
                <a:gd name="connsiteY2" fmla="*/ 2433598 h 2433598"/>
                <a:gd name="connsiteX3" fmla="*/ 0 w 2433598"/>
                <a:gd name="connsiteY3" fmla="*/ 1216799 h 2433598"/>
                <a:gd name="connsiteX4" fmla="*/ 1216799 w 2433598"/>
                <a:gd name="connsiteY4" fmla="*/ 0 h 2433598"/>
                <a:gd name="connsiteX5" fmla="*/ 1224180 w 2433598"/>
                <a:gd name="connsiteY5" fmla="*/ 342744 h 2433598"/>
                <a:gd name="connsiteX6" fmla="*/ 350125 w 2433598"/>
                <a:gd name="connsiteY6" fmla="*/ 1216799 h 2433598"/>
                <a:gd name="connsiteX7" fmla="*/ 1224180 w 2433598"/>
                <a:gd name="connsiteY7" fmla="*/ 2090854 h 2433598"/>
                <a:gd name="connsiteX8" fmla="*/ 2098235 w 2433598"/>
                <a:gd name="connsiteY8" fmla="*/ 1216799 h 2433598"/>
                <a:gd name="connsiteX9" fmla="*/ 1224180 w 2433598"/>
                <a:gd name="connsiteY9" fmla="*/ 342744 h 2433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33598" h="2433598">
                  <a:moveTo>
                    <a:pt x="1216799" y="0"/>
                  </a:moveTo>
                  <a:cubicBezTo>
                    <a:pt x="1888819" y="0"/>
                    <a:pt x="2433598" y="544779"/>
                    <a:pt x="2433598" y="1216799"/>
                  </a:cubicBezTo>
                  <a:cubicBezTo>
                    <a:pt x="2433598" y="1888819"/>
                    <a:pt x="1888819" y="2433598"/>
                    <a:pt x="1216799" y="2433598"/>
                  </a:cubicBezTo>
                  <a:cubicBezTo>
                    <a:pt x="544779" y="2433598"/>
                    <a:pt x="0" y="1888819"/>
                    <a:pt x="0" y="1216799"/>
                  </a:cubicBezTo>
                  <a:cubicBezTo>
                    <a:pt x="0" y="544779"/>
                    <a:pt x="544779" y="0"/>
                    <a:pt x="1216799" y="0"/>
                  </a:cubicBezTo>
                  <a:close/>
                  <a:moveTo>
                    <a:pt x="1224180" y="342744"/>
                  </a:moveTo>
                  <a:cubicBezTo>
                    <a:pt x="741453" y="342744"/>
                    <a:pt x="350125" y="734072"/>
                    <a:pt x="350125" y="1216799"/>
                  </a:cubicBezTo>
                  <a:cubicBezTo>
                    <a:pt x="350125" y="1699526"/>
                    <a:pt x="741453" y="2090854"/>
                    <a:pt x="1224180" y="2090854"/>
                  </a:cubicBezTo>
                  <a:cubicBezTo>
                    <a:pt x="1706907" y="2090854"/>
                    <a:pt x="2098235" y="1699526"/>
                    <a:pt x="2098235" y="1216799"/>
                  </a:cubicBezTo>
                  <a:cubicBezTo>
                    <a:pt x="2098235" y="734072"/>
                    <a:pt x="1706907" y="342744"/>
                    <a:pt x="1224180" y="342744"/>
                  </a:cubicBezTo>
                  <a:close/>
                </a:path>
              </a:pathLst>
            </a:custGeom>
            <a:solidFill>
              <a:srgbClr val="D9D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3797878" y="2920249"/>
              <a:ext cx="5224721" cy="7374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000" dirty="0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</a:rPr>
                <a:t>第一节 </a:t>
              </a:r>
              <a:r>
                <a:rPr lang="zh-CN" altLang="en-US" sz="3000" dirty="0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  <a:sym typeface="+mn-ea"/>
                </a:rPr>
                <a:t>拒绝欺凌篇</a:t>
              </a:r>
              <a:endParaRPr lang="zh-CN" altLang="en-US" sz="3000" dirty="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</p:grpSp>
    </p:spTree>
  </p:cSld>
  <p:clrMapOvr>
    <a:masterClrMapping/>
  </p:clrMapOvr>
  <p:transition spd="slow"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536503" y="590613"/>
            <a:ext cx="1921669" cy="368300"/>
            <a:chOff x="4715337" y="786884"/>
            <a:chExt cx="2562225" cy="491067"/>
          </a:xfrm>
        </p:grpSpPr>
        <p:sp>
          <p:nvSpPr>
            <p:cNvPr id="6" name="文本框 5"/>
            <p:cNvSpPr txBox="1"/>
            <p:nvPr/>
          </p:nvSpPr>
          <p:spPr>
            <a:xfrm>
              <a:off x="4715337" y="786884"/>
              <a:ext cx="2562225" cy="491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</a:rPr>
                <a:t>拒绝欺凌篇</a:t>
              </a:r>
              <a:endParaRPr lang="zh-CN" altLang="en-US" dirty="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694219" y="1221284"/>
              <a:ext cx="803563" cy="45719"/>
              <a:chOff x="5694219" y="1221284"/>
              <a:chExt cx="803563" cy="45719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5694219" y="1221284"/>
                <a:ext cx="401782" cy="45719"/>
              </a:xfrm>
              <a:prstGeom prst="rect">
                <a:avLst/>
              </a:prstGeom>
              <a:solidFill>
                <a:srgbClr val="4F54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6096000" y="1221284"/>
                <a:ext cx="401782" cy="45719"/>
              </a:xfrm>
              <a:prstGeom prst="rect">
                <a:avLst/>
              </a:prstGeom>
              <a:solidFill>
                <a:srgbClr val="9EA1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sp>
        <p:nvSpPr>
          <p:cNvPr id="22" name="文本框 21"/>
          <p:cNvSpPr txBox="1"/>
          <p:nvPr/>
        </p:nvSpPr>
        <p:spPr>
          <a:xfrm>
            <a:off x="807720" y="950595"/>
            <a:ext cx="2044065" cy="553085"/>
          </a:xfrm>
          <a:prstGeom prst="rect">
            <a:avLst/>
          </a:prstGeom>
          <a:gradFill>
            <a:gsLst>
              <a:gs pos="50000">
                <a:schemeClr val="accent2"/>
              </a:gs>
              <a:gs pos="0">
                <a:schemeClr val="accent2">
                  <a:lumMod val="25000"/>
                  <a:lumOff val="75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汉仪中宋简" panose="02010600000101010101" charset="-128"/>
              </a:rPr>
              <a:t>一、什么是欺凌</a:t>
            </a:r>
            <a:r>
              <a:rPr lang="en-US" altLang="zh-CN" sz="1350" b="1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</a:rPr>
              <a:t> </a:t>
            </a:r>
            <a:endParaRPr lang="zh-CN" altLang="en-US" sz="1350" b="1" dirty="0">
              <a:latin typeface="宋体" panose="02010600030101010101" pitchFamily="2" charset="-122"/>
              <a:ea typeface="宋体" panose="02010600030101010101" pitchFamily="2" charset="-122"/>
              <a:cs typeface="汉仪中宋简" panose="02010600000101010101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7720" y="1802765"/>
            <a:ext cx="4817110" cy="462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  <a:sym typeface="+mn-ea"/>
              </a:rPr>
              <a:t>2020年，我国修订的《未成年人保护法》认为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cs typeface="汉仪中宋简" panose="02010600000101010101" charset="-128"/>
            </a:endParaRPr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70585" y="2529205"/>
            <a:ext cx="4364355" cy="119888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cs typeface="汉仪中宋简" panose="02010600000101010101" charset="-128"/>
                <a:sym typeface="+mn-ea"/>
              </a:rPr>
              <a:t>学生欺凌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  <a:sym typeface="+mn-ea"/>
              </a:rPr>
              <a:t>是指发生在学生之间，一方蓄意或者恶意通过肢体、语言及网络等手段实施欺压、侮辱，造成另一方人身伤害、财产损失或者精神损害的行为。</a:t>
            </a:r>
            <a:endParaRPr lang="zh-CN" altLang="en-US"/>
          </a:p>
        </p:txBody>
      </p:sp>
      <p:pic>
        <p:nvPicPr>
          <p:cNvPr id="11" name="图片 10" descr="t5_456213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4875" y="1104900"/>
            <a:ext cx="2242185" cy="322707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536503" y="590613"/>
            <a:ext cx="1921669" cy="368300"/>
            <a:chOff x="4715337" y="786884"/>
            <a:chExt cx="2562225" cy="491067"/>
          </a:xfrm>
        </p:grpSpPr>
        <p:sp>
          <p:nvSpPr>
            <p:cNvPr id="6" name="文本框 5"/>
            <p:cNvSpPr txBox="1"/>
            <p:nvPr/>
          </p:nvSpPr>
          <p:spPr>
            <a:xfrm>
              <a:off x="4715337" y="786884"/>
              <a:ext cx="2562225" cy="491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</a:rPr>
                <a:t>拒绝欺凌篇</a:t>
              </a:r>
              <a:endParaRPr lang="zh-CN" altLang="en-US" dirty="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694219" y="1221284"/>
              <a:ext cx="803563" cy="45719"/>
              <a:chOff x="5694219" y="1221284"/>
              <a:chExt cx="803563" cy="45719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5694219" y="1221284"/>
                <a:ext cx="401782" cy="45719"/>
              </a:xfrm>
              <a:prstGeom prst="rect">
                <a:avLst/>
              </a:prstGeom>
              <a:solidFill>
                <a:srgbClr val="4F54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6096000" y="1221284"/>
                <a:ext cx="401782" cy="45719"/>
              </a:xfrm>
              <a:prstGeom prst="rect">
                <a:avLst/>
              </a:prstGeom>
              <a:solidFill>
                <a:srgbClr val="9EA1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sp>
        <p:nvSpPr>
          <p:cNvPr id="22" name="文本框 21"/>
          <p:cNvSpPr txBox="1"/>
          <p:nvPr/>
        </p:nvSpPr>
        <p:spPr>
          <a:xfrm>
            <a:off x="663575" y="1756410"/>
            <a:ext cx="4480560" cy="506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1350" b="1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</a:rPr>
              <a:t>    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</a:rPr>
              <a:t>联合国教科文组织认为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cs typeface="汉仪中宋简" panose="02010600000101010101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36955" y="2475865"/>
            <a:ext cx="3091815" cy="1753235"/>
          </a:xfrm>
          <a:prstGeom prst="rect">
            <a:avLst/>
          </a:prstGeom>
          <a:noFill/>
          <a:ln w="19050">
            <a:gradFill>
              <a:gsLst>
                <a:gs pos="50000">
                  <a:schemeClr val="accent2"/>
                </a:gs>
                <a:gs pos="0">
                  <a:schemeClr val="accent2">
                    <a:lumMod val="25000"/>
                    <a:lumOff val="75000"/>
                  </a:schemeClr>
                </a:gs>
                <a:gs pos="100000">
                  <a:schemeClr val="accent2">
                    <a:lumMod val="85000"/>
                  </a:schemeClr>
                </a:gs>
              </a:gsLst>
              <a:lin ang="5400000" scaled="0"/>
            </a:gradFill>
            <a:prstDash val="dash"/>
          </a:ln>
        </p:spPr>
        <p:txBody>
          <a:bodyPr wrap="square" rtlCol="0">
            <a:spAutoFit/>
          </a:bodyPr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cs typeface="汉仪中宋简" panose="02010600000101010101" charset="-128"/>
                <a:sym typeface="+mn-ea"/>
              </a:rPr>
              <a:t>校园欺凌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  <a:sym typeface="+mn-ea"/>
              </a:rPr>
              <a:t>是一种在学龄儿童中发生的、违背他人意愿的攻击行为，这种行为往往伴随着实际或认知到的权力不平衡，会在一段时间内反复发生或有反复发生的可能性。</a:t>
            </a:r>
            <a:endParaRPr lang="zh-CN" altLang="en-US"/>
          </a:p>
        </p:txBody>
      </p:sp>
      <p:pic>
        <p:nvPicPr>
          <p:cNvPr id="11" name="图片 10" descr="5cd18001baed76d6cf82190852934964bf481f8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4070" y="1756410"/>
            <a:ext cx="3674110" cy="207137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07720" y="950595"/>
            <a:ext cx="2044065" cy="553085"/>
          </a:xfrm>
          <a:prstGeom prst="rect">
            <a:avLst/>
          </a:prstGeom>
          <a:gradFill>
            <a:gsLst>
              <a:gs pos="50000">
                <a:schemeClr val="accent2"/>
              </a:gs>
              <a:gs pos="0">
                <a:schemeClr val="accent2">
                  <a:lumMod val="25000"/>
                  <a:lumOff val="75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汉仪中宋简" panose="02010600000101010101" charset="-128"/>
              </a:rPr>
              <a:t>一、什么是欺凌</a:t>
            </a:r>
            <a:r>
              <a:rPr lang="en-US" altLang="zh-CN" sz="1350" b="1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</a:rPr>
              <a:t> </a:t>
            </a:r>
            <a:endParaRPr lang="zh-CN" altLang="en-US" sz="1350" b="1" dirty="0">
              <a:latin typeface="宋体" panose="02010600030101010101" pitchFamily="2" charset="-122"/>
              <a:ea typeface="宋体" panose="02010600030101010101" pitchFamily="2" charset="-122"/>
              <a:cs typeface="汉仪中宋简" panose="02010600000101010101" charset="-128"/>
            </a:endParaRPr>
          </a:p>
        </p:txBody>
      </p:sp>
    </p:spTree>
  </p:cSld>
  <p:clrMapOvr>
    <a:masterClrMapping/>
  </p:clrMapOvr>
  <p:transition spd="slow"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536503" y="590613"/>
            <a:ext cx="1921669" cy="368300"/>
            <a:chOff x="4715337" y="786884"/>
            <a:chExt cx="2562225" cy="491067"/>
          </a:xfrm>
        </p:grpSpPr>
        <p:sp>
          <p:nvSpPr>
            <p:cNvPr id="6" name="文本框 5"/>
            <p:cNvSpPr txBox="1"/>
            <p:nvPr/>
          </p:nvSpPr>
          <p:spPr>
            <a:xfrm>
              <a:off x="4715337" y="786884"/>
              <a:ext cx="2562225" cy="491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</a:rPr>
                <a:t>拒绝欺凌篇</a:t>
              </a:r>
              <a:endParaRPr lang="zh-CN" altLang="en-US" dirty="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694219" y="1221284"/>
              <a:ext cx="803563" cy="45719"/>
              <a:chOff x="5694219" y="1221284"/>
              <a:chExt cx="803563" cy="45719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5694219" y="1221284"/>
                <a:ext cx="401782" cy="45719"/>
              </a:xfrm>
              <a:prstGeom prst="rect">
                <a:avLst/>
              </a:prstGeom>
              <a:solidFill>
                <a:srgbClr val="4F54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6096000" y="1221284"/>
                <a:ext cx="401782" cy="45719"/>
              </a:xfrm>
              <a:prstGeom prst="rect">
                <a:avLst/>
              </a:prstGeom>
              <a:solidFill>
                <a:srgbClr val="9EA1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sp>
        <p:nvSpPr>
          <p:cNvPr id="22" name="文本框 21"/>
          <p:cNvSpPr txBox="1"/>
          <p:nvPr/>
        </p:nvSpPr>
        <p:spPr>
          <a:xfrm>
            <a:off x="853440" y="1837055"/>
            <a:ext cx="3824605" cy="2676525"/>
          </a:xfrm>
          <a:prstGeom prst="rect">
            <a:avLst/>
          </a:prstGeom>
          <a:gradFill>
            <a:gsLst>
              <a:gs pos="50000">
                <a:schemeClr val="accent1"/>
              </a:gs>
              <a:gs pos="0">
                <a:schemeClr val="accent1">
                  <a:lumMod val="25000"/>
                  <a:lumOff val="75000"/>
                </a:schemeClr>
              </a:gs>
              <a:gs pos="100000">
                <a:schemeClr val="accent1">
                  <a:lumMod val="85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1600" b="1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</a:rPr>
              <a:t>我国《未成年人保护法》定义的“学生欺凌”与“校园欺凌”并非等同概念。</a:t>
            </a:r>
            <a:endParaRPr lang="zh-CN" altLang="en-US" sz="1600" b="1" dirty="0">
              <a:latin typeface="宋体" panose="02010600030101010101" pitchFamily="2" charset="-122"/>
              <a:ea typeface="宋体" panose="02010600030101010101" pitchFamily="2" charset="-122"/>
              <a:cs typeface="汉仪中宋简" panose="02010600000101010101" charset="-128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</a:rPr>
              <a:t>学生欺凌属于校园欺凌的一种</a:t>
            </a:r>
            <a:r>
              <a:rPr lang="zh-CN" altLang="en-US" sz="1600" b="1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</a:rPr>
              <a:t>。校园欺凌的施害者和受害者既可能是学生也可能是教职员工，另外施害者还可能是对上学途中的学生实施暴力的其他社区成员。</a:t>
            </a:r>
            <a:endParaRPr lang="zh-CN" altLang="en-US" sz="1600" b="1" dirty="0">
              <a:latin typeface="宋体" panose="02010600030101010101" pitchFamily="2" charset="-122"/>
              <a:ea typeface="宋体" panose="02010600030101010101" pitchFamily="2" charset="-122"/>
              <a:cs typeface="汉仪中宋简" panose="02010600000101010101" charset="-128"/>
            </a:endParaRPr>
          </a:p>
        </p:txBody>
      </p:sp>
      <p:pic>
        <p:nvPicPr>
          <p:cNvPr id="3" name="图片 2" descr="微信图片_202408221043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8520" y="826770"/>
            <a:ext cx="2750820" cy="38969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07720" y="950595"/>
            <a:ext cx="2044065" cy="553085"/>
          </a:xfrm>
          <a:prstGeom prst="rect">
            <a:avLst/>
          </a:prstGeom>
          <a:gradFill>
            <a:gsLst>
              <a:gs pos="50000">
                <a:schemeClr val="accent2"/>
              </a:gs>
              <a:gs pos="0">
                <a:schemeClr val="accent2">
                  <a:lumMod val="25000"/>
                  <a:lumOff val="75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汉仪中宋简" panose="02010600000101010101" charset="-128"/>
              </a:rPr>
              <a:t>一、什么是欺凌</a:t>
            </a:r>
            <a:r>
              <a:rPr lang="en-US" altLang="zh-CN" sz="1350" b="1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</a:rPr>
              <a:t> </a:t>
            </a:r>
            <a:endParaRPr lang="zh-CN" altLang="en-US" sz="1350" b="1" dirty="0">
              <a:latin typeface="宋体" panose="02010600030101010101" pitchFamily="2" charset="-122"/>
              <a:ea typeface="宋体" panose="02010600030101010101" pitchFamily="2" charset="-122"/>
              <a:cs typeface="汉仪中宋简" panose="02010600000101010101" charset="-128"/>
            </a:endParaRPr>
          </a:p>
        </p:txBody>
      </p:sp>
    </p:spTree>
  </p:cSld>
  <p:clrMapOvr>
    <a:masterClrMapping/>
  </p:clrMapOvr>
  <p:transition spd="slow"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427396" y="458066"/>
            <a:ext cx="272856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  <a:sym typeface="+mn-ea"/>
              </a:rPr>
              <a:t>拒绝欺凌篇</a:t>
            </a:r>
            <a:endParaRPr lang="zh-CN" altLang="en-US" dirty="0">
              <a:latin typeface="汉仪汉黑W" panose="00020600040101010101" charset="-122"/>
              <a:ea typeface="汉仪汉黑W" panose="00020600040101010101" charset="-122"/>
              <a:cs typeface="汉仪汉黑W" panose="0002060004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66470" y="1082675"/>
            <a:ext cx="2278380" cy="460375"/>
          </a:xfrm>
          <a:prstGeom prst="rect">
            <a:avLst/>
          </a:prstGeom>
          <a:gradFill>
            <a:gsLst>
              <a:gs pos="50000">
                <a:schemeClr val="accent2"/>
              </a:gs>
              <a:gs pos="0">
                <a:schemeClr val="accent2">
                  <a:lumMod val="25000"/>
                  <a:lumOff val="75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汉仪中宋简" panose="02010600000101010101" charset="-128"/>
              </a:rPr>
              <a:t>二、欺凌的方式和类型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  <a:cs typeface="汉仪中宋简" panose="02010600000101010101" charset="-128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827655" y="1613535"/>
            <a:ext cx="3646170" cy="2901950"/>
            <a:chOff x="1650" y="2732"/>
            <a:chExt cx="5742" cy="4570"/>
          </a:xfrm>
        </p:grpSpPr>
        <p:grpSp>
          <p:nvGrpSpPr>
            <p:cNvPr id="15" name="组合 14"/>
            <p:cNvGrpSpPr/>
            <p:nvPr/>
          </p:nvGrpSpPr>
          <p:grpSpPr>
            <a:xfrm>
              <a:off x="1650" y="2732"/>
              <a:ext cx="5743" cy="4571"/>
              <a:chOff x="1650" y="2732"/>
              <a:chExt cx="7163" cy="6478"/>
            </a:xfrm>
          </p:grpSpPr>
          <p:cxnSp>
            <p:nvCxnSpPr>
              <p:cNvPr id="3" name="Straight Connector 2"/>
              <p:cNvCxnSpPr/>
              <p:nvPr/>
            </p:nvCxnSpPr>
            <p:spPr>
              <a:xfrm flipH="1" flipV="1">
                <a:off x="3788" y="3613"/>
                <a:ext cx="2809" cy="4814"/>
              </a:xfrm>
              <a:prstGeom prst="line">
                <a:avLst/>
              </a:prstGeom>
              <a:ln w="2222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Straight Connector 3"/>
              <p:cNvCxnSpPr/>
              <p:nvPr/>
            </p:nvCxnSpPr>
            <p:spPr>
              <a:xfrm flipV="1">
                <a:off x="3788" y="3613"/>
                <a:ext cx="2809" cy="4814"/>
              </a:xfrm>
              <a:prstGeom prst="line">
                <a:avLst/>
              </a:prstGeom>
              <a:ln w="2222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4"/>
              <p:cNvCxnSpPr/>
              <p:nvPr/>
            </p:nvCxnSpPr>
            <p:spPr>
              <a:xfrm>
                <a:off x="2390" y="6040"/>
                <a:ext cx="5654" cy="0"/>
              </a:xfrm>
              <a:prstGeom prst="line">
                <a:avLst/>
              </a:prstGeom>
              <a:ln w="2222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Freeform 5"/>
              <p:cNvSpPr/>
              <p:nvPr/>
            </p:nvSpPr>
            <p:spPr>
              <a:xfrm>
                <a:off x="4060" y="4914"/>
                <a:ext cx="2268" cy="2268"/>
              </a:xfrm>
              <a:custGeom>
                <a:avLst/>
                <a:gdLst>
                  <a:gd name="connsiteX0" fmla="*/ 0 w 874484"/>
                  <a:gd name="connsiteY0" fmla="*/ 437242 h 874484"/>
                  <a:gd name="connsiteX1" fmla="*/ 437242 w 874484"/>
                  <a:gd name="connsiteY1" fmla="*/ 0 h 874484"/>
                  <a:gd name="connsiteX2" fmla="*/ 874484 w 874484"/>
                  <a:gd name="connsiteY2" fmla="*/ 437242 h 874484"/>
                  <a:gd name="connsiteX3" fmla="*/ 437242 w 874484"/>
                  <a:gd name="connsiteY3" fmla="*/ 874484 h 874484"/>
                  <a:gd name="connsiteX4" fmla="*/ 0 w 874484"/>
                  <a:gd name="connsiteY4" fmla="*/ 437242 h 874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4484" h="874484">
                    <a:moveTo>
                      <a:pt x="0" y="437242"/>
                    </a:moveTo>
                    <a:cubicBezTo>
                      <a:pt x="0" y="195760"/>
                      <a:pt x="195760" y="0"/>
                      <a:pt x="437242" y="0"/>
                    </a:cubicBezTo>
                    <a:cubicBezTo>
                      <a:pt x="678724" y="0"/>
                      <a:pt x="874484" y="195760"/>
                      <a:pt x="874484" y="437242"/>
                    </a:cubicBezTo>
                    <a:cubicBezTo>
                      <a:pt x="874484" y="678724"/>
                      <a:pt x="678724" y="874484"/>
                      <a:pt x="437242" y="874484"/>
                    </a:cubicBezTo>
                    <a:cubicBezTo>
                      <a:pt x="195760" y="874484"/>
                      <a:pt x="0" y="678724"/>
                      <a:pt x="0" y="437242"/>
                    </a:cubicBezTo>
                    <a:close/>
                  </a:path>
                </a:pathLst>
              </a:custGeom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none" lIns="150925" tIns="150925" rIns="150925" bIns="150925" numCol="1" spcCol="1270" anchor="ctr" anchorCtr="0">
                <a:noAutofit/>
              </a:bodyPr>
              <a:p>
                <a:pPr algn="ctr" defTabSz="800100">
                  <a:lnSpc>
                    <a:spcPct val="90000"/>
                  </a:lnSpc>
                  <a:spcBef>
                    <a:spcPct val="0"/>
                  </a:spcBef>
                </a:pPr>
                <a:r>
                  <a:rPr lang="zh-CN" altLang="en-US" sz="2400" b="1" dirty="0">
                    <a:solidFill>
                      <a:schemeClr val="bg2"/>
                    </a:solidFill>
                    <a:ea typeface="宋体" panose="02010600030101010101" pitchFamily="2" charset="-122"/>
                    <a:cs typeface="+mn-ea"/>
                    <a:sym typeface="+mn-lt"/>
                  </a:rPr>
                  <a:t>欺凌</a:t>
                </a:r>
                <a:endParaRPr lang="zh-CN" altLang="en-US" sz="2400" b="1" dirty="0">
                  <a:solidFill>
                    <a:schemeClr val="bg2"/>
                  </a:solidFill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9" name="Freeform 6"/>
              <p:cNvSpPr/>
              <p:nvPr/>
            </p:nvSpPr>
            <p:spPr>
              <a:xfrm>
                <a:off x="2858" y="2732"/>
                <a:ext cx="1984" cy="1984"/>
              </a:xfrm>
              <a:custGeom>
                <a:avLst/>
                <a:gdLst>
                  <a:gd name="connsiteX0" fmla="*/ 0 w 874484"/>
                  <a:gd name="connsiteY0" fmla="*/ 437242 h 874484"/>
                  <a:gd name="connsiteX1" fmla="*/ 437242 w 874484"/>
                  <a:gd name="connsiteY1" fmla="*/ 0 h 874484"/>
                  <a:gd name="connsiteX2" fmla="*/ 874484 w 874484"/>
                  <a:gd name="connsiteY2" fmla="*/ 437242 h 874484"/>
                  <a:gd name="connsiteX3" fmla="*/ 437242 w 874484"/>
                  <a:gd name="connsiteY3" fmla="*/ 874484 h 874484"/>
                  <a:gd name="connsiteX4" fmla="*/ 0 w 874484"/>
                  <a:gd name="connsiteY4" fmla="*/ 437242 h 874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4484" h="874484">
                    <a:moveTo>
                      <a:pt x="0" y="437242"/>
                    </a:moveTo>
                    <a:cubicBezTo>
                      <a:pt x="0" y="195760"/>
                      <a:pt x="195760" y="0"/>
                      <a:pt x="437242" y="0"/>
                    </a:cubicBezTo>
                    <a:cubicBezTo>
                      <a:pt x="678724" y="0"/>
                      <a:pt x="874484" y="195760"/>
                      <a:pt x="874484" y="437242"/>
                    </a:cubicBezTo>
                    <a:cubicBezTo>
                      <a:pt x="874484" y="678724"/>
                      <a:pt x="678724" y="874484"/>
                      <a:pt x="437242" y="874484"/>
                    </a:cubicBezTo>
                    <a:cubicBezTo>
                      <a:pt x="195760" y="874484"/>
                      <a:pt x="0" y="678724"/>
                      <a:pt x="0" y="43724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4450"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none" lIns="150925" tIns="150925" rIns="150925" bIns="150925" numCol="1" spcCol="1270" anchor="ctr" anchorCtr="0">
                <a:noAutofit/>
              </a:bodyPr>
              <a:p>
                <a:pPr lvl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800" kern="12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Freeform 7"/>
              <p:cNvSpPr/>
              <p:nvPr/>
            </p:nvSpPr>
            <p:spPr>
              <a:xfrm>
                <a:off x="5531" y="2732"/>
                <a:ext cx="1984" cy="1984"/>
              </a:xfrm>
              <a:custGeom>
                <a:avLst/>
                <a:gdLst>
                  <a:gd name="connsiteX0" fmla="*/ 0 w 874484"/>
                  <a:gd name="connsiteY0" fmla="*/ 437242 h 874484"/>
                  <a:gd name="connsiteX1" fmla="*/ 437242 w 874484"/>
                  <a:gd name="connsiteY1" fmla="*/ 0 h 874484"/>
                  <a:gd name="connsiteX2" fmla="*/ 874484 w 874484"/>
                  <a:gd name="connsiteY2" fmla="*/ 437242 h 874484"/>
                  <a:gd name="connsiteX3" fmla="*/ 437242 w 874484"/>
                  <a:gd name="connsiteY3" fmla="*/ 874484 h 874484"/>
                  <a:gd name="connsiteX4" fmla="*/ 0 w 874484"/>
                  <a:gd name="connsiteY4" fmla="*/ 437242 h 874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4484" h="874484">
                    <a:moveTo>
                      <a:pt x="0" y="437242"/>
                    </a:moveTo>
                    <a:cubicBezTo>
                      <a:pt x="0" y="195760"/>
                      <a:pt x="195760" y="0"/>
                      <a:pt x="437242" y="0"/>
                    </a:cubicBezTo>
                    <a:cubicBezTo>
                      <a:pt x="678724" y="0"/>
                      <a:pt x="874484" y="195760"/>
                      <a:pt x="874484" y="437242"/>
                    </a:cubicBezTo>
                    <a:cubicBezTo>
                      <a:pt x="874484" y="678724"/>
                      <a:pt x="678724" y="874484"/>
                      <a:pt x="437242" y="874484"/>
                    </a:cubicBezTo>
                    <a:cubicBezTo>
                      <a:pt x="195760" y="874484"/>
                      <a:pt x="0" y="678724"/>
                      <a:pt x="0" y="43724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44450"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none" lIns="150925" tIns="150925" rIns="150925" bIns="150925" numCol="1" spcCol="1270" anchor="ctr" anchorCtr="0">
                <a:noAutofit/>
              </a:bodyPr>
              <a:p>
                <a:pPr lvl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800" kern="12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>
              <a:xfrm>
                <a:off x="5531" y="7226"/>
                <a:ext cx="1984" cy="1984"/>
              </a:xfrm>
              <a:custGeom>
                <a:avLst/>
                <a:gdLst>
                  <a:gd name="connsiteX0" fmla="*/ 0 w 874484"/>
                  <a:gd name="connsiteY0" fmla="*/ 437242 h 874484"/>
                  <a:gd name="connsiteX1" fmla="*/ 437242 w 874484"/>
                  <a:gd name="connsiteY1" fmla="*/ 0 h 874484"/>
                  <a:gd name="connsiteX2" fmla="*/ 874484 w 874484"/>
                  <a:gd name="connsiteY2" fmla="*/ 437242 h 874484"/>
                  <a:gd name="connsiteX3" fmla="*/ 437242 w 874484"/>
                  <a:gd name="connsiteY3" fmla="*/ 874484 h 874484"/>
                  <a:gd name="connsiteX4" fmla="*/ 0 w 874484"/>
                  <a:gd name="connsiteY4" fmla="*/ 437242 h 874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4484" h="874484">
                    <a:moveTo>
                      <a:pt x="0" y="437242"/>
                    </a:moveTo>
                    <a:cubicBezTo>
                      <a:pt x="0" y="195760"/>
                      <a:pt x="195760" y="0"/>
                      <a:pt x="437242" y="0"/>
                    </a:cubicBezTo>
                    <a:cubicBezTo>
                      <a:pt x="678724" y="0"/>
                      <a:pt x="874484" y="195760"/>
                      <a:pt x="874484" y="437242"/>
                    </a:cubicBezTo>
                    <a:cubicBezTo>
                      <a:pt x="874484" y="678724"/>
                      <a:pt x="678724" y="874484"/>
                      <a:pt x="437242" y="874484"/>
                    </a:cubicBezTo>
                    <a:cubicBezTo>
                      <a:pt x="195760" y="874484"/>
                      <a:pt x="0" y="678724"/>
                      <a:pt x="0" y="437242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44450"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none" lIns="150925" tIns="150925" rIns="150925" bIns="150925" numCol="1" spcCol="1270" anchor="ctr" anchorCtr="0">
                <a:noAutofit/>
              </a:bodyPr>
              <a:p>
                <a:pPr lvl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800" kern="12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Freeform 9"/>
              <p:cNvSpPr/>
              <p:nvPr/>
            </p:nvSpPr>
            <p:spPr>
              <a:xfrm>
                <a:off x="2858" y="7226"/>
                <a:ext cx="1984" cy="1984"/>
              </a:xfrm>
              <a:custGeom>
                <a:avLst/>
                <a:gdLst>
                  <a:gd name="connsiteX0" fmla="*/ 0 w 874484"/>
                  <a:gd name="connsiteY0" fmla="*/ 437242 h 874484"/>
                  <a:gd name="connsiteX1" fmla="*/ 437242 w 874484"/>
                  <a:gd name="connsiteY1" fmla="*/ 0 h 874484"/>
                  <a:gd name="connsiteX2" fmla="*/ 874484 w 874484"/>
                  <a:gd name="connsiteY2" fmla="*/ 437242 h 874484"/>
                  <a:gd name="connsiteX3" fmla="*/ 437242 w 874484"/>
                  <a:gd name="connsiteY3" fmla="*/ 874484 h 874484"/>
                  <a:gd name="connsiteX4" fmla="*/ 0 w 874484"/>
                  <a:gd name="connsiteY4" fmla="*/ 437242 h 874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4484" h="874484">
                    <a:moveTo>
                      <a:pt x="0" y="437242"/>
                    </a:moveTo>
                    <a:cubicBezTo>
                      <a:pt x="0" y="195760"/>
                      <a:pt x="195760" y="0"/>
                      <a:pt x="437242" y="0"/>
                    </a:cubicBezTo>
                    <a:cubicBezTo>
                      <a:pt x="678724" y="0"/>
                      <a:pt x="874484" y="195760"/>
                      <a:pt x="874484" y="437242"/>
                    </a:cubicBezTo>
                    <a:cubicBezTo>
                      <a:pt x="874484" y="678724"/>
                      <a:pt x="678724" y="874484"/>
                      <a:pt x="437242" y="874484"/>
                    </a:cubicBezTo>
                    <a:cubicBezTo>
                      <a:pt x="195760" y="874484"/>
                      <a:pt x="0" y="678724"/>
                      <a:pt x="0" y="43724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44450"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none" lIns="150925" tIns="150925" rIns="150925" bIns="150925" numCol="1" spcCol="1270" anchor="ctr" anchorCtr="0">
                <a:noAutofit/>
              </a:bodyPr>
              <a:p>
                <a:pPr lvl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800" kern="12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Freeform 10"/>
              <p:cNvSpPr/>
              <p:nvPr/>
            </p:nvSpPr>
            <p:spPr>
              <a:xfrm>
                <a:off x="6829" y="5049"/>
                <a:ext cx="1984" cy="1984"/>
              </a:xfrm>
              <a:custGeom>
                <a:avLst/>
                <a:gdLst>
                  <a:gd name="connsiteX0" fmla="*/ 0 w 874484"/>
                  <a:gd name="connsiteY0" fmla="*/ 437242 h 874484"/>
                  <a:gd name="connsiteX1" fmla="*/ 437242 w 874484"/>
                  <a:gd name="connsiteY1" fmla="*/ 0 h 874484"/>
                  <a:gd name="connsiteX2" fmla="*/ 874484 w 874484"/>
                  <a:gd name="connsiteY2" fmla="*/ 437242 h 874484"/>
                  <a:gd name="connsiteX3" fmla="*/ 437242 w 874484"/>
                  <a:gd name="connsiteY3" fmla="*/ 874484 h 874484"/>
                  <a:gd name="connsiteX4" fmla="*/ 0 w 874484"/>
                  <a:gd name="connsiteY4" fmla="*/ 437242 h 874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4484" h="874484">
                    <a:moveTo>
                      <a:pt x="0" y="437242"/>
                    </a:moveTo>
                    <a:cubicBezTo>
                      <a:pt x="0" y="195760"/>
                      <a:pt x="195760" y="0"/>
                      <a:pt x="437242" y="0"/>
                    </a:cubicBezTo>
                    <a:cubicBezTo>
                      <a:pt x="678724" y="0"/>
                      <a:pt x="874484" y="195760"/>
                      <a:pt x="874484" y="437242"/>
                    </a:cubicBezTo>
                    <a:cubicBezTo>
                      <a:pt x="874484" y="678724"/>
                      <a:pt x="678724" y="874484"/>
                      <a:pt x="437242" y="874484"/>
                    </a:cubicBezTo>
                    <a:cubicBezTo>
                      <a:pt x="195760" y="874484"/>
                      <a:pt x="0" y="678724"/>
                      <a:pt x="0" y="437242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44450"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none" lIns="150925" tIns="150925" rIns="150925" bIns="150925" numCol="1" spcCol="1270" anchor="ctr" anchorCtr="0">
                <a:noAutofit/>
              </a:bodyPr>
              <a:p>
                <a:pPr lvl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800" kern="12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Freeform 11"/>
              <p:cNvSpPr/>
              <p:nvPr/>
            </p:nvSpPr>
            <p:spPr>
              <a:xfrm>
                <a:off x="1650" y="5049"/>
                <a:ext cx="1984" cy="1984"/>
              </a:xfrm>
              <a:custGeom>
                <a:avLst/>
                <a:gdLst>
                  <a:gd name="connsiteX0" fmla="*/ 0 w 874484"/>
                  <a:gd name="connsiteY0" fmla="*/ 437242 h 874484"/>
                  <a:gd name="connsiteX1" fmla="*/ 437242 w 874484"/>
                  <a:gd name="connsiteY1" fmla="*/ 0 h 874484"/>
                  <a:gd name="connsiteX2" fmla="*/ 874484 w 874484"/>
                  <a:gd name="connsiteY2" fmla="*/ 437242 h 874484"/>
                  <a:gd name="connsiteX3" fmla="*/ 437242 w 874484"/>
                  <a:gd name="connsiteY3" fmla="*/ 874484 h 874484"/>
                  <a:gd name="connsiteX4" fmla="*/ 0 w 874484"/>
                  <a:gd name="connsiteY4" fmla="*/ 437242 h 874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4484" h="874484">
                    <a:moveTo>
                      <a:pt x="0" y="437242"/>
                    </a:moveTo>
                    <a:cubicBezTo>
                      <a:pt x="0" y="195760"/>
                      <a:pt x="195760" y="0"/>
                      <a:pt x="437242" y="0"/>
                    </a:cubicBezTo>
                    <a:cubicBezTo>
                      <a:pt x="678724" y="0"/>
                      <a:pt x="874484" y="195760"/>
                      <a:pt x="874484" y="437242"/>
                    </a:cubicBezTo>
                    <a:cubicBezTo>
                      <a:pt x="874484" y="678724"/>
                      <a:pt x="678724" y="874484"/>
                      <a:pt x="437242" y="874484"/>
                    </a:cubicBezTo>
                    <a:cubicBezTo>
                      <a:pt x="195760" y="874484"/>
                      <a:pt x="0" y="678724"/>
                      <a:pt x="0" y="43724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44450"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none" lIns="150925" tIns="150925" rIns="150925" bIns="150925" numCol="1" spcCol="1270" anchor="ctr" anchorCtr="0">
                <a:noAutofit/>
              </a:bodyPr>
              <a:p>
                <a:pPr lvl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800" kern="12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2922" y="2924"/>
              <a:ext cx="1014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/>
                <a:t>肢体欺凌</a:t>
              </a:r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050" y="2924"/>
              <a:ext cx="1014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/>
                <a:t>言语欺凌</a:t>
              </a:r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724" y="4790"/>
              <a:ext cx="145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/>
                <a:t>性欺凌</a:t>
              </a:r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091" y="4563"/>
              <a:ext cx="1014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/>
                <a:t>社交欺凌</a:t>
              </a:r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922" y="6095"/>
              <a:ext cx="1014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/>
                <a:t>财物欺凌</a:t>
              </a:r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050" y="6095"/>
              <a:ext cx="1014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/>
                <a:t>网络欺凌</a:t>
              </a:r>
              <a:endParaRPr lang="zh-CN" altLang="en-US"/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427396" y="458066"/>
            <a:ext cx="272856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  <a:sym typeface="+mn-ea"/>
              </a:rPr>
              <a:t>拒绝欺凌篇</a:t>
            </a:r>
            <a:endParaRPr lang="zh-CN" altLang="en-US" dirty="0">
              <a:latin typeface="汉仪汉黑W" panose="00020600040101010101" charset="-122"/>
              <a:ea typeface="汉仪汉黑W" panose="00020600040101010101" charset="-122"/>
              <a:cs typeface="汉仪汉黑W" panose="0002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7720" y="950595"/>
            <a:ext cx="2044065" cy="553085"/>
          </a:xfrm>
          <a:prstGeom prst="rect">
            <a:avLst/>
          </a:prstGeom>
          <a:gradFill>
            <a:gsLst>
              <a:gs pos="50000">
                <a:schemeClr val="accent2"/>
              </a:gs>
              <a:gs pos="0">
                <a:schemeClr val="accent2">
                  <a:lumMod val="25000"/>
                  <a:lumOff val="75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汉仪中宋简" panose="02010600000101010101" charset="-128"/>
              </a:rPr>
              <a:t>三、欺凌的危害</a:t>
            </a:r>
            <a:r>
              <a:rPr lang="en-US" altLang="zh-CN" sz="1350" b="1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</a:rPr>
              <a:t> </a:t>
            </a:r>
            <a:endParaRPr lang="zh-CN" altLang="en-US" sz="1350" b="1" dirty="0">
              <a:latin typeface="宋体" panose="02010600030101010101" pitchFamily="2" charset="-122"/>
              <a:ea typeface="宋体" panose="02010600030101010101" pitchFamily="2" charset="-122"/>
              <a:cs typeface="汉仪中宋简" panose="02010600000101010101" charset="-128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067435" y="2804795"/>
            <a:ext cx="1393825" cy="645160"/>
          </a:xfrm>
          <a:prstGeom prst="rect">
            <a:avLst/>
          </a:prstGeom>
          <a:gradFill>
            <a:gsLst>
              <a:gs pos="50000">
                <a:schemeClr val="accent4"/>
              </a:gs>
              <a:gs pos="0">
                <a:schemeClr val="accent4">
                  <a:lumMod val="25000"/>
                  <a:lumOff val="75000"/>
                </a:schemeClr>
              </a:gs>
              <a:gs pos="100000">
                <a:schemeClr val="accent4">
                  <a:lumMod val="85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p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  <a:sym typeface="+mn-ea"/>
              </a:rPr>
              <a:t>对</a:t>
            </a:r>
            <a:r>
              <a:rPr lang="zh-CN" altLang="en-US" b="1" dirty="0">
                <a:solidFill>
                  <a:schemeClr val="bg1"/>
                </a:solidFill>
                <a:highlight>
                  <a:srgbClr val="008000"/>
                </a:highlight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  <a:sym typeface="+mn-ea"/>
              </a:rPr>
              <a:t>被欺凌者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  <a:sym typeface="+mn-ea"/>
              </a:rPr>
              <a:t>的危害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cs typeface="汉仪中宋简" panose="02010600000101010101" charset="-128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980055" y="1996440"/>
            <a:ext cx="4312920" cy="2371090"/>
          </a:xfrm>
          <a:prstGeom prst="rect">
            <a:avLst/>
          </a:prstGeom>
          <a:noFill/>
          <a:ln w="19050">
            <a:solidFill>
              <a:srgbClr val="0000FF"/>
            </a:solidFill>
            <a:prstDash val="dash"/>
          </a:ln>
        </p:spPr>
        <p:txBody>
          <a:bodyPr wrap="square" rtlCol="0">
            <a:noAutofit/>
          </a:bodyPr>
          <a:p>
            <a:r>
              <a:rPr lang="zh-CN" altLang="en-US"/>
              <a:t>欺凌行为使被欺凌者遭受严重的精神创伤和生理、行为不良反应。多数被欺凌者会出现紧张、焦虑、难过、害怕等不良情绪反应，出现头痛、肚子痛、尿床、抽搐、失眠、做噩梦、口吃等不良生理反应，出现少言寡语、孤独、逃学、自伤、自残等不良行为反应。严重者可能导致出现自杀行为。</a:t>
            </a:r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2508250" y="2976245"/>
            <a:ext cx="424815" cy="30289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427396" y="458066"/>
            <a:ext cx="272856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  <a:sym typeface="+mn-ea"/>
              </a:rPr>
              <a:t>拒绝欺凌篇</a:t>
            </a:r>
            <a:endParaRPr lang="zh-CN" altLang="en-US" dirty="0">
              <a:latin typeface="汉仪汉黑W" panose="00020600040101010101" charset="-122"/>
              <a:ea typeface="汉仪汉黑W" panose="00020600040101010101" charset="-122"/>
              <a:cs typeface="汉仪汉黑W" panose="0002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7720" y="950595"/>
            <a:ext cx="2044065" cy="553085"/>
          </a:xfrm>
          <a:prstGeom prst="rect">
            <a:avLst/>
          </a:prstGeom>
          <a:gradFill>
            <a:gsLst>
              <a:gs pos="50000">
                <a:schemeClr val="accent2"/>
              </a:gs>
              <a:gs pos="0">
                <a:schemeClr val="accent2">
                  <a:lumMod val="25000"/>
                  <a:lumOff val="75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汉仪中宋简" panose="02010600000101010101" charset="-128"/>
              </a:rPr>
              <a:t>三、欺凌的危害</a:t>
            </a:r>
            <a:r>
              <a:rPr lang="en-US" altLang="zh-CN" sz="1350" b="1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</a:rPr>
              <a:t> </a:t>
            </a:r>
            <a:endParaRPr lang="zh-CN" altLang="en-US" sz="1350" b="1" dirty="0">
              <a:latin typeface="宋体" panose="02010600030101010101" pitchFamily="2" charset="-122"/>
              <a:ea typeface="宋体" panose="02010600030101010101" pitchFamily="2" charset="-122"/>
              <a:cs typeface="汉仪中宋简" panose="02010600000101010101" charset="-128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1259840" y="2571750"/>
            <a:ext cx="1102360" cy="753745"/>
          </a:xfrm>
          <a:prstGeom prst="rect">
            <a:avLst/>
          </a:prstGeom>
          <a:gradFill>
            <a:gsLst>
              <a:gs pos="50000">
                <a:schemeClr val="accent4"/>
              </a:gs>
              <a:gs pos="0">
                <a:schemeClr val="accent4">
                  <a:lumMod val="25000"/>
                  <a:lumOff val="75000"/>
                </a:schemeClr>
              </a:gs>
              <a:gs pos="100000">
                <a:schemeClr val="accent4">
                  <a:lumMod val="85000"/>
                </a:schemeClr>
              </a:gs>
            </a:gsLst>
            <a:lin ang="5400000" scaled="1"/>
          </a:gradFill>
        </p:spPr>
        <p:txBody>
          <a:bodyPr wrap="square" rtlCol="0">
            <a:noAutofit/>
          </a:bodyPr>
          <a:p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  <a:sym typeface="+mn-ea"/>
              </a:rPr>
              <a:t>对</a:t>
            </a:r>
            <a:r>
              <a:rPr lang="zh-CN" altLang="en-US" b="1" dirty="0">
                <a:solidFill>
                  <a:schemeClr val="bg1"/>
                </a:solidFill>
                <a:highlight>
                  <a:srgbClr val="008000"/>
                </a:highlight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  <a:sym typeface="+mn-ea"/>
              </a:rPr>
              <a:t>欺凌者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  <a:sym typeface="+mn-ea"/>
              </a:rPr>
              <a:t>的危害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cs typeface="汉仪中宋简" panose="02010600000101010101" charset="-128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3176905" y="2487295"/>
            <a:ext cx="3912235" cy="922020"/>
          </a:xfrm>
          <a:prstGeom prst="rect">
            <a:avLst/>
          </a:prstGeom>
          <a:noFill/>
          <a:ln w="19050">
            <a:solidFill>
              <a:srgbClr val="0000FF"/>
            </a:solidFill>
            <a:prstDash val="dash"/>
          </a:ln>
        </p:spPr>
        <p:txBody>
          <a:bodyPr wrap="square" rtlCol="0">
            <a:spAutoFit/>
          </a:bodyPr>
          <a:p>
            <a:r>
              <a:rPr lang="zh-CN" altLang="en-US"/>
              <a:t>欺凌行为易助长欺凌者的攻击性倾向，导致欺凌者形成攻击性、破坏性等不良人格，阻碍其与同学的正常交往。</a:t>
            </a:r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2508885" y="2797175"/>
            <a:ext cx="424815" cy="30289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</p:sld>
</file>

<file path=ppt/tags/tag1.xml><?xml version="1.0" encoding="utf-8"?>
<p:tagLst xmlns:p="http://schemas.openxmlformats.org/presentationml/2006/main">
  <p:tag name="KSO_WM_DIAGRAM_VIRTUALLY_FRAME" val="{&quot;height&quot;:236.25,&quot;left&quot;:67.95,&quot;top&quot;:114.85,&quot;width&quot;:509.95}"/>
</p:tagLst>
</file>

<file path=ppt/tags/tag2.xml><?xml version="1.0" encoding="utf-8"?>
<p:tagLst xmlns:p="http://schemas.openxmlformats.org/presentationml/2006/main">
  <p:tag name="KSO_WM_DIAGRAM_VIRTUALLY_FRAME" val="{&quot;height&quot;:236.25,&quot;left&quot;:67.95,&quot;top&quot;:114.85,&quot;width&quot;:509.95}"/>
</p:tagLst>
</file>

<file path=ppt/tags/tag3.xml><?xml version="1.0" encoding="utf-8"?>
<p:tagLst xmlns:p="http://schemas.openxmlformats.org/presentationml/2006/main">
  <p:tag name="KSO_WM_DIAGRAM_VIRTUALLY_FRAME" val="{&quot;height&quot;:236.25,&quot;left&quot;:67.95,&quot;top&quot;:114.85,&quot;width&quot;:509.95}"/>
</p:tagLst>
</file>

<file path=ppt/tags/tag4.xml><?xml version="1.0" encoding="utf-8"?>
<p:tagLst xmlns:p="http://schemas.openxmlformats.org/presentationml/2006/main">
  <p:tag name="KSO_WM_DIAGRAM_VIRTUALLY_FRAME" val="{&quot;height&quot;:236.25,&quot;left&quot;:67.95,&quot;top&quot;:114.85,&quot;width&quot;:509.95}"/>
</p:tagLst>
</file>

<file path=ppt/tags/tag5.xml><?xml version="1.0" encoding="utf-8"?>
<p:tagLst xmlns:p="http://schemas.openxmlformats.org/presentationml/2006/main">
  <p:tag name="KSO_WM_DIAGRAM_VIRTUALLY_FRAME" val="{&quot;height&quot;:236.25,&quot;left&quot;:67.95,&quot;top&quot;:114.85,&quot;width&quot;:509.95}"/>
</p:tagLst>
</file>

<file path=ppt/tags/tag6.xml><?xml version="1.0" encoding="utf-8"?>
<p:tagLst xmlns:p="http://schemas.openxmlformats.org/presentationml/2006/main">
  <p:tag name="KSO_WM_DIAGRAM_VIRTUALLY_FRAME" val="{&quot;height&quot;:236.25,&quot;left&quot;:67.95,&quot;top&quot;:114.85,&quot;width&quot;:509.95}"/>
</p:tagLst>
</file>

<file path=ppt/tags/tag7.xml><?xml version="1.0" encoding="utf-8"?>
<p:tagLst xmlns:p="http://schemas.openxmlformats.org/presentationml/2006/main">
  <p:tag name="KSO_WM_DIAGRAM_VIRTUALLY_FRAME" val="{&quot;height&quot;:236.25,&quot;left&quot;:67.95,&quot;top&quot;:114.85,&quot;width&quot;:509.95}"/>
</p:tagLst>
</file>

<file path=ppt/tags/tag8.xml><?xml version="1.0" encoding="utf-8"?>
<p:tagLst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  <p:tag name="KSO_WPP_MARK_KEY" val="fb67b7c7-f61c-44da-bfd5-7e7a76384cc8"/>
  <p:tag name="COMMONDATA" val="eyJjb3VudCI6OCwiaGRpZCI6IjE2NzkzYTgxZGZkNWQ2NGQ2ZGIzZjlkNmQzMTQ4ZmYxIiwidXNlckNvdW50IjoyfQ=="/>
  <p:tag name="commondata" val="eyJjb3VudCI6OSwiaGRpZCI6IjE2NzkzYTgxZGZkNWQ2NGQ2ZGIzZjlkNmQzMTQ4ZmYxIiwidXNlckNvdW50Ijoz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汉仪中宋简"/>
        <a:ea typeface=""/>
        <a:cs typeface=""/>
        <a:font script="Jpan" typeface="ＭＳ Ｐゴシック"/>
        <a:font script="Hang" typeface="맑은 고딕"/>
        <a:font script="Hans" typeface="汉仪中宋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宋简"/>
        <a:ea typeface=""/>
        <a:cs typeface=""/>
        <a:font script="Jpan" typeface="ＭＳ Ｐゴシック"/>
        <a:font script="Hang" typeface="맑은 고딕"/>
        <a:font script="Hans" typeface="汉仪中宋简"/>
        <a:font script="Hant" typeface="新細明體"/>
        <a:font script="Arab" typeface="汉仪中宋简"/>
        <a:font script="Hebr" typeface="汉仪中宋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中宋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自定义 17">
      <a:dk1>
        <a:sysClr val="windowText" lastClr="000000"/>
      </a:dk1>
      <a:lt1>
        <a:sysClr val="window" lastClr="FFFFFF"/>
      </a:lt1>
      <a:dk2>
        <a:srgbClr val="000000"/>
      </a:dk2>
      <a:lt2>
        <a:srgbClr val="37518F"/>
      </a:lt2>
      <a:accent1>
        <a:srgbClr val="37518F"/>
      </a:accent1>
      <a:accent2>
        <a:srgbClr val="A4C9E4"/>
      </a:accent2>
      <a:accent3>
        <a:srgbClr val="3F3F3F"/>
      </a:accent3>
      <a:accent4>
        <a:srgbClr val="B30D19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zlj4k0c">
      <a:majorFont>
        <a:latin typeface="Segoe UI"/>
        <a:ea typeface="微软雅黑"/>
        <a:cs typeface=""/>
      </a:majorFont>
      <a:minorFont>
        <a:latin typeface="Segoe U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中宋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宋简"/>
        <a:ea typeface=""/>
        <a:cs typeface=""/>
        <a:font script="Jpan" typeface="ＭＳ Ｐゴシック"/>
        <a:font script="Hang" typeface="맑은 고딕"/>
        <a:font script="Hans" typeface="汉仪中宋简"/>
        <a:font script="Hant" typeface="新細明體"/>
        <a:font script="Arab" typeface="汉仪中宋简"/>
        <a:font script="Hebr" typeface="汉仪中宋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中宋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中宋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宋简"/>
        <a:ea typeface=""/>
        <a:cs typeface=""/>
        <a:font script="Jpan" typeface="ＭＳ Ｐゴシック"/>
        <a:font script="Hang" typeface="맑은 고딕"/>
        <a:font script="Hans" typeface="汉仪中宋简"/>
        <a:font script="Hant" typeface="新細明體"/>
        <a:font script="Arab" typeface="汉仪中宋简"/>
        <a:font script="Hebr" typeface="汉仪中宋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中宋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2136</Words>
  <Application>WPS 演示</Application>
  <PresentationFormat>全屏显示(16:9)</PresentationFormat>
  <Paragraphs>267</Paragraphs>
  <Slides>28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50" baseType="lpstr">
      <vt:lpstr>Arial</vt:lpstr>
      <vt:lpstr>宋体</vt:lpstr>
      <vt:lpstr>Wingdings</vt:lpstr>
      <vt:lpstr>汉仪中宋简</vt:lpstr>
      <vt:lpstr>思源宋体 CN Light</vt:lpstr>
      <vt:lpstr>思源宋体 CN</vt:lpstr>
      <vt:lpstr>汉仪汉黑W</vt:lpstr>
      <vt:lpstr>微软雅黑</vt:lpstr>
      <vt:lpstr>Segoe UI</vt:lpstr>
      <vt:lpstr>Arial Unicode MS</vt:lpstr>
      <vt:lpstr>黑体</vt:lpstr>
      <vt:lpstr>汉仪晴空体简</vt:lpstr>
      <vt:lpstr>Times New Roman</vt:lpstr>
      <vt:lpstr>Times New Roman</vt:lpstr>
      <vt:lpstr>Malgun Gothic</vt:lpstr>
      <vt:lpstr>汉仪超级战甲简</vt:lpstr>
      <vt:lpstr>Calibri</vt:lpstr>
      <vt:lpstr>思源黑体 CN Heavy</vt:lpstr>
      <vt:lpstr>思源黑体 CN Bold</vt:lpstr>
      <vt:lpstr>MS PGothic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HP</dc:creator>
  <cp:lastModifiedBy>云卷云舒</cp:lastModifiedBy>
  <cp:revision>80</cp:revision>
  <dcterms:created xsi:type="dcterms:W3CDTF">2022-03-10T07:19:00Z</dcterms:created>
  <dcterms:modified xsi:type="dcterms:W3CDTF">2024-09-23T01:14:56Z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6FAB02D5D8204E9D9E28D5F84A28B95C_13</vt:lpwstr>
  </property>
  <property fmtid="{D5CDD505-2E9C-101B-9397-08002B2CF9AE}" pid="3" name="KSOProductBuildVer">
    <vt:lpwstr>2052-12.1.0.17857</vt:lpwstr>
  </property>
  <property fmtid="{D5CDD505-2E9C-101B-9397-08002B2CF9AE}" pid="4" name="KSOTemplateUUID">
    <vt:lpwstr>v1.0_mb_Zu69sPXkYiJxAP20O2SAqg==</vt:lpwstr>
  </property>
</Properties>
</file>