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3.svg" ContentType="image/svg+xml"/>
  <Override PartName="/ppt/media/image24.svg" ContentType="image/svg+xml"/>
  <Override PartName="/ppt/media/image25.svg" ContentType="image/svg+xml"/>
  <Override PartName="/ppt/media/image5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24"/>
  </p:notesMasterIdLst>
  <p:handoutMasterIdLst>
    <p:handoutMasterId r:id="rId25"/>
  </p:handoutMasterIdLst>
  <p:sldIdLst>
    <p:sldId id="283" r:id="rId4"/>
    <p:sldId id="258" r:id="rId5"/>
    <p:sldId id="261" r:id="rId6"/>
    <p:sldId id="257" r:id="rId7"/>
    <p:sldId id="335" r:id="rId8"/>
    <p:sldId id="299" r:id="rId9"/>
    <p:sldId id="336" r:id="rId10"/>
    <p:sldId id="337" r:id="rId11"/>
    <p:sldId id="338" r:id="rId12"/>
    <p:sldId id="308" r:id="rId13"/>
    <p:sldId id="341" r:id="rId14"/>
    <p:sldId id="342" r:id="rId15"/>
    <p:sldId id="343" r:id="rId16"/>
    <p:sldId id="263" r:id="rId17"/>
    <p:sldId id="266" r:id="rId18"/>
    <p:sldId id="330" r:id="rId19"/>
    <p:sldId id="303" r:id="rId20"/>
    <p:sldId id="305" r:id="rId21"/>
    <p:sldId id="306" r:id="rId22"/>
    <p:sldId id="272" r:id="rId23"/>
  </p:sldIdLst>
  <p:sldSz cx="9144000" cy="5143500" type="screen16x9"/>
  <p:notesSz cx="6858000" cy="9144000"/>
  <p:embeddedFontLst>
    <p:embeddedFont>
      <p:font typeface="汉仪中宋简" panose="02010600000101010101" charset="-128"/>
      <p:regular r:id="rId29"/>
    </p:embeddedFont>
    <p:embeddedFont>
      <p:font typeface="汉仪汉黑W" panose="00020600040101010101" charset="-122"/>
      <p:regular r:id="rId30"/>
    </p:embeddedFont>
    <p:embeddedFont>
      <p:font typeface="微软雅黑" panose="020B0503020204020204" charset="-122"/>
      <p:regular r:id="rId31"/>
    </p:embeddedFont>
    <p:embeddedFont>
      <p:font typeface="华文中宋" panose="02010600040101010101" charset="-122"/>
      <p:regular r:id="rId32"/>
    </p:embeddedFont>
    <p:embeddedFont>
      <p:font typeface="Calibri" panose="020F0502020204030204"/>
      <p:regular r:id="rId33"/>
      <p:bold r:id="rId34"/>
      <p:italic r:id="rId35"/>
      <p:boldItalic r:id="rId36"/>
    </p:embeddedFont>
    <p:embeddedFont>
      <p:font typeface="汉仪雅酷黑 65W" panose="020B0604020202020204" charset="-122"/>
      <p:regular r:id="rId37"/>
    </p:embeddedFont>
    <p:embeddedFont>
      <p:font typeface="汉仪大圣体简" panose="00020600040101010101" charset="-122"/>
      <p:regular r:id="rId38"/>
    </p:embeddedFont>
  </p:embeddedFontLst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4" userDrawn="1">
          <p15:clr>
            <a:srgbClr val="A4A3A4"/>
          </p15:clr>
        </p15:guide>
        <p15:guide id="2" pos="2888" userDrawn="1">
          <p15:clr>
            <a:srgbClr val="A4A3A4"/>
          </p15:clr>
        </p15:guide>
        <p15:guide id="3" pos="0" userDrawn="1">
          <p15:clr>
            <a:srgbClr val="A4A3A4"/>
          </p15:clr>
        </p15:guide>
        <p15:guide id="4" pos="5760" userDrawn="1">
          <p15:clr>
            <a:srgbClr val="A4A3A4"/>
          </p15:clr>
        </p15:guide>
        <p15:guide id="5" orient="horz" pos="0" userDrawn="1">
          <p15:clr>
            <a:srgbClr val="A4A3A4"/>
          </p15:clr>
        </p15:guide>
        <p15:guide id="6" orient="horz" pos="551" userDrawn="1">
          <p15:clr>
            <a:srgbClr val="A4A3A4"/>
          </p15:clr>
        </p15:guide>
        <p15:guide id="7" orient="horz" pos="2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EA1C6"/>
    <a:srgbClr val="4F5498"/>
    <a:srgbClr val="E5E5F4"/>
    <a:srgbClr val="D9DFF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604" y="52"/>
      </p:cViewPr>
      <p:guideLst>
        <p:guide orient="horz" pos="1634"/>
        <p:guide pos="2888"/>
        <p:guide/>
        <p:guide pos="5760"/>
        <p:guide orient="horz"/>
        <p:guide orient="horz" pos="551"/>
        <p:guide orient="horz" pos="29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55.xml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中宋简" panose="02010600000101010101" charset="-128"/>
              <a:ea typeface="汉仪中宋简" panose="02010600000101010101" charset="-128"/>
              <a:cs typeface="汉仪中宋简" panose="02010600000101010101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中宋简" panose="02010600000101010101" charset="-128"/>
              </a:rPr>
            </a:fld>
            <a:endParaRPr lang="zh-CN" altLang="en-US">
              <a:latin typeface="汉仪中宋简" panose="02010600000101010101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中宋简" panose="02010600000101010101" charset="-128"/>
              <a:ea typeface="汉仪中宋简" panose="02010600000101010101" charset="-128"/>
              <a:cs typeface="汉仪中宋简" panose="02010600000101010101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中宋简" panose="02010600000101010101" charset="-128"/>
              </a:rPr>
            </a:fld>
            <a:endParaRPr lang="zh-CN" altLang="en-US">
              <a:latin typeface="汉仪中宋简" panose="02010600000101010101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宋简" panose="02010600000101010101" charset="-128"/>
        <a:ea typeface="汉仪中宋简" panose="02010600000101010101" charset="-128"/>
        <a:cs typeface="汉仪中宋简" panose="02010600000101010101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47649" y="220755"/>
            <a:ext cx="8648701" cy="4674308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矩形 2"/>
          <p:cNvSpPr/>
          <p:nvPr userDrawn="1"/>
        </p:nvSpPr>
        <p:spPr>
          <a:xfrm>
            <a:off x="342899" y="314379"/>
            <a:ext cx="8458201" cy="4487060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9793"/>
            <a:ext cx="2971922" cy="25777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6172078" y="2572200"/>
            <a:ext cx="2971922" cy="25777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47649" y="220755"/>
            <a:ext cx="8648701" cy="4674308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 userDrawn="1"/>
        </p:nvSpPr>
        <p:spPr>
          <a:xfrm>
            <a:off x="342899" y="314379"/>
            <a:ext cx="8458201" cy="4487060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342899" y="313138"/>
            <a:ext cx="3645099" cy="44870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2483225" y="3810667"/>
            <a:ext cx="2044193" cy="988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0800000">
            <a:off x="640772" y="626378"/>
            <a:ext cx="7862456" cy="3863064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 userDrawn="1"/>
        </p:nvSpPr>
        <p:spPr>
          <a:xfrm rot="10800000">
            <a:off x="727363" y="703753"/>
            <a:ext cx="7689274" cy="3708313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7363" y="703753"/>
            <a:ext cx="2452325" cy="21270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 flipV="1">
            <a:off x="5964311" y="2285038"/>
            <a:ext cx="2452325" cy="21270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 flipH="1">
            <a:off x="7723151" y="2346119"/>
            <a:ext cx="934889" cy="4521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 flipV="1">
            <a:off x="485960" y="2331828"/>
            <a:ext cx="934889" cy="452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0800000">
            <a:off x="132755" y="120287"/>
            <a:ext cx="8878491" cy="4903827"/>
          </a:xfrm>
          <a:prstGeom prst="rect">
            <a:avLst/>
          </a:prstGeom>
          <a:noFill/>
          <a:ln w="28575">
            <a:gradFill>
              <a:gsLst>
                <a:gs pos="0">
                  <a:srgbClr val="476095">
                    <a:alpha val="50000"/>
                  </a:srgbClr>
                </a:gs>
                <a:gs pos="51000">
                  <a:srgbClr val="D6E6F3">
                    <a:alpha val="50000"/>
                  </a:srgbClr>
                </a:gs>
                <a:gs pos="100000">
                  <a:srgbClr val="2B334E">
                    <a:alpha val="50000"/>
                  </a:srgb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 userDrawn="1"/>
        </p:nvSpPr>
        <p:spPr>
          <a:xfrm rot="10800000">
            <a:off x="229345" y="219031"/>
            <a:ext cx="8682929" cy="470738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8010524" y="-19792"/>
            <a:ext cx="1133476" cy="98312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V="1">
            <a:off x="0" y="4161278"/>
            <a:ext cx="1133476" cy="9831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汉仪中宋简" panose="02010600000101010101" charset="-128"/>
                <a:ea typeface="汉仪中宋简" panose="02010600000101010101" charset="-128"/>
                <a:cs typeface="汉仪中宋简" panose="02010600000101010101" charset="-128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汉仪中宋简" panose="02010600000101010101" charset="-128"/>
          <a:ea typeface="汉仪中宋简" panose="02010600000101010101" charset="-128"/>
          <a:cs typeface="汉仪中宋简" panose="02010600000101010101" charset="-128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9526"/>
            <a:ext cx="9143999" cy="5153926"/>
          </a:xfrm>
          <a:prstGeom prst="rect">
            <a:avLst/>
          </a:prstGeom>
          <a:pattFill prst="wdUpDiag">
            <a:fgClr>
              <a:srgbClr val="F7F7F7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9" Type="http://schemas.openxmlformats.org/officeDocument/2006/relationships/slideLayout" Target="../slideLayouts/slideLayout7.xml"/><Relationship Id="rId28" Type="http://schemas.openxmlformats.org/officeDocument/2006/relationships/tags" Target="../tags/tag37.xml"/><Relationship Id="rId27" Type="http://schemas.openxmlformats.org/officeDocument/2006/relationships/image" Target="../media/image19.svg"/><Relationship Id="rId26" Type="http://schemas.openxmlformats.org/officeDocument/2006/relationships/image" Target="../media/image18.png"/><Relationship Id="rId25" Type="http://schemas.openxmlformats.org/officeDocument/2006/relationships/tags" Target="../tags/tag36.xml"/><Relationship Id="rId24" Type="http://schemas.openxmlformats.org/officeDocument/2006/relationships/image" Target="../media/image13.svg"/><Relationship Id="rId23" Type="http://schemas.openxmlformats.org/officeDocument/2006/relationships/image" Target="../media/image12.png"/><Relationship Id="rId22" Type="http://schemas.openxmlformats.org/officeDocument/2006/relationships/tags" Target="../tags/tag35.xml"/><Relationship Id="rId21" Type="http://schemas.openxmlformats.org/officeDocument/2006/relationships/image" Target="../media/image17.svg"/><Relationship Id="rId20" Type="http://schemas.openxmlformats.org/officeDocument/2006/relationships/image" Target="../media/image16.png"/><Relationship Id="rId2" Type="http://schemas.openxmlformats.org/officeDocument/2006/relationships/image" Target="../media/image7.svg"/><Relationship Id="rId19" Type="http://schemas.openxmlformats.org/officeDocument/2006/relationships/tags" Target="../tags/tag34.xml"/><Relationship Id="rId18" Type="http://schemas.openxmlformats.org/officeDocument/2006/relationships/image" Target="../media/image23.svg"/><Relationship Id="rId17" Type="http://schemas.openxmlformats.org/officeDocument/2006/relationships/image" Target="../media/image22.png"/><Relationship Id="rId16" Type="http://schemas.openxmlformats.org/officeDocument/2006/relationships/tags" Target="../tags/tag33.xml"/><Relationship Id="rId15" Type="http://schemas.openxmlformats.org/officeDocument/2006/relationships/image" Target="../media/image15.svg"/><Relationship Id="rId14" Type="http://schemas.openxmlformats.org/officeDocument/2006/relationships/image" Target="../media/image14.png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52.xml"/><Relationship Id="rId21" Type="http://schemas.openxmlformats.org/officeDocument/2006/relationships/image" Target="../media/image26.jpeg"/><Relationship Id="rId20" Type="http://schemas.openxmlformats.org/officeDocument/2006/relationships/image" Target="../media/image25.svg"/><Relationship Id="rId2" Type="http://schemas.openxmlformats.org/officeDocument/2006/relationships/image" Target="../media/image7.svg"/><Relationship Id="rId19" Type="http://schemas.openxmlformats.org/officeDocument/2006/relationships/image" Target="../media/image18.png"/><Relationship Id="rId18" Type="http://schemas.openxmlformats.org/officeDocument/2006/relationships/tags" Target="../tags/tag51.xml"/><Relationship Id="rId17" Type="http://schemas.openxmlformats.org/officeDocument/2006/relationships/image" Target="../media/image24.svg"/><Relationship Id="rId16" Type="http://schemas.openxmlformats.org/officeDocument/2006/relationships/image" Target="../media/image22.png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png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sv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2" Type="http://schemas.openxmlformats.org/officeDocument/2006/relationships/slideLayout" Target="../slideLayouts/slideLayout7.xml"/><Relationship Id="rId31" Type="http://schemas.openxmlformats.org/officeDocument/2006/relationships/tags" Target="../tags/tag21.xml"/><Relationship Id="rId30" Type="http://schemas.openxmlformats.org/officeDocument/2006/relationships/image" Target="../media/image19.svg"/><Relationship Id="rId3" Type="http://schemas.openxmlformats.org/officeDocument/2006/relationships/tags" Target="../tags/tag1.xml"/><Relationship Id="rId29" Type="http://schemas.openxmlformats.org/officeDocument/2006/relationships/image" Target="../media/image18.png"/><Relationship Id="rId28" Type="http://schemas.openxmlformats.org/officeDocument/2006/relationships/tags" Target="../tags/tag20.xml"/><Relationship Id="rId27" Type="http://schemas.openxmlformats.org/officeDocument/2006/relationships/image" Target="../media/image17.svg"/><Relationship Id="rId26" Type="http://schemas.openxmlformats.org/officeDocument/2006/relationships/image" Target="../media/image16.png"/><Relationship Id="rId25" Type="http://schemas.openxmlformats.org/officeDocument/2006/relationships/tags" Target="../tags/tag19.xml"/><Relationship Id="rId24" Type="http://schemas.openxmlformats.org/officeDocument/2006/relationships/image" Target="../media/image15.svg"/><Relationship Id="rId23" Type="http://schemas.openxmlformats.org/officeDocument/2006/relationships/image" Target="../media/image14.png"/><Relationship Id="rId22" Type="http://schemas.openxmlformats.org/officeDocument/2006/relationships/tags" Target="../tags/tag18.xml"/><Relationship Id="rId21" Type="http://schemas.openxmlformats.org/officeDocument/2006/relationships/tags" Target="../tags/tag17.xml"/><Relationship Id="rId20" Type="http://schemas.openxmlformats.org/officeDocument/2006/relationships/image" Target="../media/image13.svg"/><Relationship Id="rId2" Type="http://schemas.openxmlformats.org/officeDocument/2006/relationships/image" Target="../media/image7.svg"/><Relationship Id="rId19" Type="http://schemas.openxmlformats.org/officeDocument/2006/relationships/image" Target="../media/image12.png"/><Relationship Id="rId18" Type="http://schemas.openxmlformats.org/officeDocument/2006/relationships/tags" Target="../tags/tag16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2356791" y="2226442"/>
            <a:ext cx="4372621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50" b="1" dirty="0">
                <a:gradFill>
                  <a:gsLst>
                    <a:gs pos="0">
                      <a:srgbClr val="2A324B"/>
                    </a:gs>
                    <a:gs pos="100000">
                      <a:srgbClr val="465F94"/>
                    </a:gs>
                  </a:gsLst>
                  <a:lin ang="0" scaled="1"/>
                </a:gradFill>
                <a:latin typeface="思源宋体 CN Light" panose="02020300000000000000" pitchFamily="18" charset="-122"/>
                <a:ea typeface="思源宋体 CN" panose="02020400000000000000" pitchFamily="18" charset="-122"/>
                <a:cs typeface="+mn-ea"/>
                <a:sym typeface="思源宋体 CN Light" panose="02020300000000000000" pitchFamily="18" charset="-122"/>
              </a:rPr>
              <a:t>第六章　</a:t>
            </a:r>
            <a:r>
              <a:rPr lang="zh-CN" altLang="en-US" sz="4050" b="1" dirty="0">
                <a:gradFill>
                  <a:gsLst>
                    <a:gs pos="0">
                      <a:srgbClr val="2A324B"/>
                    </a:gs>
                    <a:gs pos="100000">
                      <a:srgbClr val="465F94"/>
                    </a:gs>
                  </a:gsLst>
                  <a:lin ang="0" scaled="1"/>
                </a:gradFill>
                <a:latin typeface="思源宋体 CN Light" panose="02020300000000000000" pitchFamily="18" charset="-122"/>
                <a:ea typeface="思源宋体 CN" panose="02020400000000000000" pitchFamily="18" charset="-122"/>
                <a:cs typeface="+mn-ea"/>
                <a:sym typeface="思源宋体 CN Light" panose="02020300000000000000" pitchFamily="18" charset="-122"/>
              </a:rPr>
              <a:t>网络安全</a:t>
            </a:r>
            <a:endParaRPr lang="zh-CN" altLang="en-US" sz="4050" b="1" dirty="0">
              <a:gradFill>
                <a:gsLst>
                  <a:gs pos="0">
                    <a:srgbClr val="2A324B"/>
                  </a:gs>
                  <a:gs pos="100000">
                    <a:srgbClr val="465F94"/>
                  </a:gs>
                </a:gsLst>
                <a:lin ang="0" scaled="1"/>
              </a:gradFill>
              <a:latin typeface="思源宋体 CN Light" panose="02020300000000000000" pitchFamily="18" charset="-122"/>
              <a:ea typeface="思源宋体 CN" panose="02020400000000000000" pitchFamily="18" charset="-122"/>
              <a:cs typeface="+mn-ea"/>
              <a:sym typeface="思源宋体 CN Light" panose="02020300000000000000" pitchFamily="18" charset="-122"/>
            </a:endParaRPr>
          </a:p>
        </p:txBody>
      </p:sp>
      <p:grpSp>
        <p:nvGrpSpPr>
          <p:cNvPr id="279" name="组合 278"/>
          <p:cNvGrpSpPr/>
          <p:nvPr/>
        </p:nvGrpSpPr>
        <p:grpSpPr>
          <a:xfrm>
            <a:off x="1187867" y="1358434"/>
            <a:ext cx="6275969" cy="2451565"/>
            <a:chOff x="1583822" y="1810646"/>
            <a:chExt cx="8367959" cy="3268753"/>
          </a:xfrm>
        </p:grpSpPr>
        <p:grpSp>
          <p:nvGrpSpPr>
            <p:cNvPr id="55" name="组合 54"/>
            <p:cNvGrpSpPr/>
            <p:nvPr/>
          </p:nvGrpSpPr>
          <p:grpSpPr>
            <a:xfrm flipH="1" flipV="1">
              <a:off x="9481900" y="1810646"/>
              <a:ext cx="469881" cy="414376"/>
              <a:chOff x="10029097" y="1654139"/>
              <a:chExt cx="680839" cy="600414"/>
            </a:xfrm>
          </p:grpSpPr>
          <p:cxnSp>
            <p:nvCxnSpPr>
              <p:cNvPr id="56" name="直接连接符 55"/>
              <p:cNvCxnSpPr/>
              <p:nvPr/>
            </p:nvCxnSpPr>
            <p:spPr>
              <a:xfrm flipH="1">
                <a:off x="10123032" y="1654139"/>
                <a:ext cx="546100" cy="571500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10029097" y="1654139"/>
                <a:ext cx="366985" cy="384054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>
                <a:off x="10355277" y="1883398"/>
                <a:ext cx="354659" cy="371155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组合 64"/>
            <p:cNvGrpSpPr/>
            <p:nvPr/>
          </p:nvGrpSpPr>
          <p:grpSpPr>
            <a:xfrm flipH="1" flipV="1">
              <a:off x="1583822" y="4665023"/>
              <a:ext cx="469881" cy="414376"/>
              <a:chOff x="10029097" y="1654139"/>
              <a:chExt cx="680839" cy="600414"/>
            </a:xfrm>
          </p:grpSpPr>
          <p:cxnSp>
            <p:nvCxnSpPr>
              <p:cNvPr id="66" name="直接连接符 65"/>
              <p:cNvCxnSpPr/>
              <p:nvPr/>
            </p:nvCxnSpPr>
            <p:spPr>
              <a:xfrm flipH="1">
                <a:off x="10123032" y="1654139"/>
                <a:ext cx="546100" cy="571500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10029097" y="1654139"/>
                <a:ext cx="366985" cy="384054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10355277" y="1883398"/>
                <a:ext cx="354659" cy="371155"/>
              </a:xfrm>
              <a:prstGeom prst="line">
                <a:avLst/>
              </a:prstGeom>
              <a:ln w="76200" cap="rnd">
                <a:solidFill>
                  <a:srgbClr val="E9F2F9">
                    <a:alpha val="70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8" name="组合 277"/>
          <p:cNvGrpSpPr/>
          <p:nvPr/>
        </p:nvGrpSpPr>
        <p:grpSpPr>
          <a:xfrm>
            <a:off x="1801226" y="1211024"/>
            <a:ext cx="4479872" cy="1843070"/>
            <a:chOff x="2401635" y="1614099"/>
            <a:chExt cx="5973162" cy="2457426"/>
          </a:xfrm>
        </p:grpSpPr>
        <p:sp>
          <p:nvSpPr>
            <p:cNvPr id="273" name="椭圆 272"/>
            <p:cNvSpPr/>
            <p:nvPr/>
          </p:nvSpPr>
          <p:spPr>
            <a:xfrm>
              <a:off x="7634042" y="1614099"/>
              <a:ext cx="740755" cy="740755"/>
            </a:xfrm>
            <a:prstGeom prst="ellipse">
              <a:avLst/>
            </a:prstGeom>
            <a:solidFill>
              <a:srgbClr val="37518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思源宋体 CN Light" panose="02020300000000000000" pitchFamily="18" charset="-122"/>
                <a:ea typeface="思源宋体 CN" panose="02020400000000000000" pitchFamily="18" charset="-122"/>
                <a:sym typeface="思源宋体 CN Light" panose="02020300000000000000" pitchFamily="18" charset="-122"/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2401635" y="3330770"/>
              <a:ext cx="740755" cy="740755"/>
            </a:xfrm>
            <a:prstGeom prst="ellipse">
              <a:avLst/>
            </a:prstGeom>
            <a:solidFill>
              <a:srgbClr val="37518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思源宋体 CN Light" panose="02020300000000000000" pitchFamily="18" charset="-122"/>
                <a:ea typeface="思源宋体 CN" panose="02020400000000000000" pitchFamily="18" charset="-122"/>
                <a:sym typeface="思源宋体 CN Light" panose="020203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6105" y="1498600"/>
            <a:ext cx="3985895" cy="2426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 algn="l"/>
            <a:r>
              <a:rPr lang="zh-CN" altLang="en-US">
                <a:solidFill>
                  <a:schemeClr val="tx1"/>
                </a:solidFill>
                <a:sym typeface="+mn-ea"/>
              </a:rPr>
              <a:t>几种常见的容易泄露个人信息的途径：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pPr algn="l"/>
            <a:r>
              <a:rPr lang="en-US" altLang="zh-CN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（一）各类单据信息泄露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pPr algn="l"/>
            <a:endParaRPr lang="zh-CN" altLang="en-US">
              <a:solidFill>
                <a:schemeClr val="tx1"/>
              </a:solidFill>
              <a:sym typeface="+mn-ea"/>
            </a:endParaRPr>
          </a:p>
          <a:p>
            <a:pPr algn="l"/>
            <a:r>
              <a:rPr lang="en-US" altLang="zh-CN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（二）身份证复印件泄露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pPr algn="l"/>
            <a:endParaRPr lang="zh-CN" altLang="en-US">
              <a:solidFill>
                <a:schemeClr val="tx1"/>
              </a:solidFill>
              <a:sym typeface="+mn-ea"/>
            </a:endParaRPr>
          </a:p>
          <a:p>
            <a:pPr algn="l"/>
            <a:r>
              <a:rPr lang="en-US" altLang="zh-CN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（三）网络调查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pPr algn="l"/>
            <a:endParaRPr lang="zh-CN" altLang="en-US">
              <a:solidFill>
                <a:schemeClr val="tx1"/>
              </a:solidFill>
              <a:sym typeface="+mn-ea"/>
            </a:endParaRPr>
          </a:p>
          <a:p>
            <a:pPr algn="l"/>
            <a:r>
              <a:rPr lang="en-US" altLang="zh-CN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（四）公共免费Wi-Fi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pPr algn="l"/>
            <a:endParaRPr lang="zh-CN" altLang="en-US" dirty="0">
              <a:latin typeface="华文中宋" panose="02010600040101010101" charset="-122"/>
              <a:ea typeface="华文中宋" panose="02010600040101010101" charset="-122"/>
              <a:cs typeface="汉仪汉黑W" panose="00020600040101010101" charset="-122"/>
            </a:endParaRPr>
          </a:p>
        </p:txBody>
      </p:sp>
      <p:pic>
        <p:nvPicPr>
          <p:cNvPr id="4" name="图片 3" descr="17242239132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755" y="410845"/>
            <a:ext cx="4273550" cy="447484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66963" y="506793"/>
            <a:ext cx="2640330" cy="368300"/>
            <a:chOff x="4372437" y="786884"/>
            <a:chExt cx="3520440" cy="491067"/>
          </a:xfrm>
        </p:grpSpPr>
        <p:sp>
          <p:nvSpPr>
            <p:cNvPr id="27" name="文本框 26"/>
            <p:cNvSpPr txBox="1"/>
            <p:nvPr/>
          </p:nvSpPr>
          <p:spPr>
            <a:xfrm>
              <a:off x="4372437" y="786884"/>
              <a:ext cx="3520440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  <a:sym typeface="+mn-ea"/>
                </a:rPr>
                <a:t>六、个人隐私信息保护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</p:spTree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05535" y="1231265"/>
            <a:ext cx="6666865" cy="904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zh-CN" altLang="en-US" sz="1600" dirty="0">
                <a:latin typeface="华文中宋" panose="02010600040101010101" charset="-122"/>
                <a:ea typeface="华文中宋" panose="02010600040101010101" charset="-122"/>
                <a:cs typeface="汉仪汉黑W" panose="00020600040101010101" charset="-122"/>
              </a:rPr>
              <a:t>网络也并非法外之地，部分网络主播或者公众人物为了蹭热度、引流量，故意带偏节奏或者跨平台搬运拼接虚假信息等恶意营销炒作的行为，情节严重就会涉及网络暴力，对广大网民造成很大伤害。</a:t>
            </a:r>
            <a:endParaRPr lang="zh-CN" altLang="en-US" sz="1600" dirty="0">
              <a:latin typeface="华文中宋" panose="02010600040101010101" charset="-122"/>
              <a:ea typeface="华文中宋" panose="02010600040101010101" charset="-122"/>
              <a:cs typeface="汉仪汉黑W" panose="00020600040101010101" charset="-122"/>
            </a:endParaRPr>
          </a:p>
          <a:p>
            <a:pPr algn="l"/>
            <a:endParaRPr lang="zh-CN" altLang="en-US" sz="1600" dirty="0">
              <a:latin typeface="华文中宋" panose="02010600040101010101" charset="-122"/>
              <a:ea typeface="华文中宋" panose="02010600040101010101" charset="-122"/>
              <a:cs typeface="汉仪汉黑W" panose="00020600040101010101" charset="-122"/>
            </a:endParaRPr>
          </a:p>
          <a:p>
            <a:pPr algn="l"/>
            <a:endParaRPr lang="zh-CN" altLang="en-US" sz="1600" dirty="0">
              <a:latin typeface="华文中宋" panose="02010600040101010101" charset="-122"/>
              <a:ea typeface="华文中宋" panose="02010600040101010101" charset="-122"/>
              <a:cs typeface="汉仪汉黑W" panose="0002060004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66963" y="506793"/>
            <a:ext cx="2413000" cy="368300"/>
            <a:chOff x="4372437" y="786884"/>
            <a:chExt cx="3217333" cy="491067"/>
          </a:xfrm>
        </p:grpSpPr>
        <p:sp>
          <p:nvSpPr>
            <p:cNvPr id="27" name="文本框 26"/>
            <p:cNvSpPr txBox="1"/>
            <p:nvPr/>
          </p:nvSpPr>
          <p:spPr>
            <a:xfrm>
              <a:off x="4372437" y="786884"/>
              <a:ext cx="3217333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  <a:sym typeface="+mn-ea"/>
                </a:rPr>
                <a:t>七、网络舆情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105535" y="2491105"/>
            <a:ext cx="6666865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l"/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  <a:cs typeface="汉仪汉黑W" panose="00020600040101010101" charset="-122"/>
                <a:sym typeface="+mn-ea"/>
              </a:rPr>
              <a:t>为了规范网络管理，合理控制网络舆情，打击网暴违法行为，</a:t>
            </a:r>
            <a:endParaRPr lang="zh-CN" altLang="en-US" dirty="0">
              <a:latin typeface="华文中宋" panose="02010600040101010101" charset="-122"/>
              <a:ea typeface="华文中宋" panose="02010600040101010101" charset="-122"/>
              <a:cs typeface="汉仪汉黑W" panose="00020600040101010101" charset="-122"/>
            </a:endParaRPr>
          </a:p>
          <a:p>
            <a:pPr algn="l"/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  <a:cs typeface="汉仪汉黑W" panose="00020600040101010101" charset="-122"/>
                <a:sym typeface="+mn-ea"/>
              </a:rPr>
              <a:t>2023 年9 月，最高人民法院、最高人民检察院、公安部印发</a:t>
            </a:r>
            <a:endParaRPr lang="zh-CN" altLang="en-US" dirty="0">
              <a:latin typeface="华文中宋" panose="02010600040101010101" charset="-122"/>
              <a:ea typeface="华文中宋" panose="02010600040101010101" charset="-122"/>
              <a:cs typeface="汉仪汉黑W" panose="00020600040101010101" charset="-122"/>
            </a:endParaRPr>
          </a:p>
          <a:p>
            <a:pPr algn="l"/>
            <a:r>
              <a:rPr lang="zh-CN" altLang="en-US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汉仪汉黑W" panose="00020600040101010101" charset="-122"/>
                <a:sym typeface="+mn-ea"/>
              </a:rPr>
              <a:t>《关于依法惩治网络暴力违法犯罪的指导意见》</a:t>
            </a:r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  <a:cs typeface="汉仪汉黑W" panose="00020600040101010101" charset="-122"/>
                <a:sym typeface="+mn-ea"/>
              </a:rPr>
              <a:t>。</a:t>
            </a:r>
            <a:endParaRPr lang="zh-CN" altLang="en-US" dirty="0">
              <a:latin typeface="华文中宋" panose="02010600040101010101" charset="-122"/>
              <a:ea typeface="华文中宋" panose="02010600040101010101" charset="-122"/>
              <a:cs typeface="汉仪汉黑W" panose="0002060004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6963" y="506793"/>
            <a:ext cx="2413000" cy="368300"/>
            <a:chOff x="4372437" y="786884"/>
            <a:chExt cx="3217333" cy="491067"/>
          </a:xfrm>
        </p:grpSpPr>
        <p:sp>
          <p:nvSpPr>
            <p:cNvPr id="27" name="文本框 26"/>
            <p:cNvSpPr txBox="1"/>
            <p:nvPr/>
          </p:nvSpPr>
          <p:spPr>
            <a:xfrm>
              <a:off x="4372437" y="786884"/>
              <a:ext cx="3217333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  <a:sym typeface="+mn-ea"/>
                </a:rPr>
                <a:t>八、网络诈骗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7" name="平行四边形 6"/>
          <p:cNvSpPr/>
          <p:nvPr>
            <p:custDataLst>
              <p:tags r:id="rId3"/>
            </p:custDataLst>
          </p:nvPr>
        </p:nvSpPr>
        <p:spPr>
          <a:xfrm rot="16200000">
            <a:off x="2852693" y="3890206"/>
            <a:ext cx="445450" cy="515952"/>
          </a:xfrm>
          <a:prstGeom prst="parallelogram">
            <a:avLst>
              <a:gd name="adj" fmla="val 47404"/>
            </a:avLst>
          </a:prstGeom>
          <a:gradFill>
            <a:gsLst>
              <a:gs pos="0">
                <a:schemeClr val="accent1">
                  <a:lumMod val="8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sp>
        <p:nvSpPr>
          <p:cNvPr id="5" name="标题"/>
          <p:cNvSpPr/>
          <p:nvPr>
            <p:custDataLst>
              <p:tags r:id="rId4"/>
            </p:custDataLst>
          </p:nvPr>
        </p:nvSpPr>
        <p:spPr>
          <a:xfrm>
            <a:off x="2815590" y="3646170"/>
            <a:ext cx="2832100" cy="514985"/>
          </a:xfrm>
          <a:prstGeom prst="rect">
            <a:avLst/>
          </a:prstGeom>
          <a:gradFill>
            <a:gsLst>
              <a:gs pos="80000">
                <a:schemeClr val="accent1">
                  <a:lumMod val="70000"/>
                  <a:lumOff val="30000"/>
                  <a:alpha val="100000"/>
                </a:schemeClr>
              </a:gs>
              <a:gs pos="20000">
                <a:schemeClr val="accent1">
                  <a:alpha val="100000"/>
                </a:schemeClr>
              </a:gs>
            </a:gsLst>
            <a:lin ang="81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515">
                <a:solidFill>
                  <a:schemeClr val="tx1"/>
                </a:solidFill>
                <a:sym typeface="+mn-ea"/>
              </a:rPr>
              <a:t>网购退款诈骗和网络兼职刷单诈骗</a:t>
            </a:r>
            <a:endParaRPr lang="zh-CN" altLang="en-US" sz="1515" b="1">
              <a:solidFill>
                <a:schemeClr val="lt1">
                  <a:lumMod val="100000"/>
                </a:schemeClr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18" name="平行四边形 17"/>
          <p:cNvSpPr/>
          <p:nvPr>
            <p:custDataLst>
              <p:tags r:id="rId5"/>
            </p:custDataLst>
          </p:nvPr>
        </p:nvSpPr>
        <p:spPr>
          <a:xfrm rot="16200000" flipV="1">
            <a:off x="5826095" y="3224702"/>
            <a:ext cx="445450" cy="521293"/>
          </a:xfrm>
          <a:prstGeom prst="parallelogram">
            <a:avLst>
              <a:gd name="adj" fmla="val 47404"/>
            </a:avLst>
          </a:prstGeom>
          <a:gradFill>
            <a:gsLst>
              <a:gs pos="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lumMod val="9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sp>
        <p:nvSpPr>
          <p:cNvPr id="16" name="标题"/>
          <p:cNvSpPr/>
          <p:nvPr>
            <p:custDataLst>
              <p:tags r:id="rId6"/>
            </p:custDataLst>
          </p:nvPr>
        </p:nvSpPr>
        <p:spPr>
          <a:xfrm>
            <a:off x="3476002" y="2983283"/>
            <a:ext cx="2832931" cy="514884"/>
          </a:xfrm>
          <a:prstGeom prst="rect">
            <a:avLst/>
          </a:prstGeom>
          <a:gradFill>
            <a:gsLst>
              <a:gs pos="80000">
                <a:schemeClr val="accent2">
                  <a:lumMod val="70000"/>
                  <a:lumOff val="30000"/>
                  <a:alpha val="100000"/>
                </a:schemeClr>
              </a:gs>
              <a:gs pos="20000">
                <a:schemeClr val="accent2">
                  <a:alpha val="100000"/>
                </a:schemeClr>
              </a:gs>
            </a:gsLst>
            <a:lin ang="81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515">
                <a:solidFill>
                  <a:schemeClr val="tx1"/>
                </a:solidFill>
                <a:sym typeface="+mn-ea"/>
              </a:rPr>
              <a:t>校园贷诈骗</a:t>
            </a:r>
            <a:endParaRPr lang="zh-CN" altLang="en-US" sz="1515" b="1">
              <a:solidFill>
                <a:schemeClr val="lt1">
                  <a:lumMod val="100000"/>
                </a:schemeClr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10" name="平行四边形 9"/>
          <p:cNvSpPr/>
          <p:nvPr>
            <p:custDataLst>
              <p:tags r:id="rId7"/>
            </p:custDataLst>
          </p:nvPr>
        </p:nvSpPr>
        <p:spPr>
          <a:xfrm rot="16200000">
            <a:off x="2852693" y="2566142"/>
            <a:ext cx="445450" cy="515952"/>
          </a:xfrm>
          <a:prstGeom prst="parallelogram">
            <a:avLst>
              <a:gd name="adj" fmla="val 47404"/>
            </a:avLst>
          </a:prstGeom>
          <a:gradFill>
            <a:gsLst>
              <a:gs pos="0">
                <a:schemeClr val="accent1">
                  <a:lumMod val="8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sp>
        <p:nvSpPr>
          <p:cNvPr id="13" name="标题"/>
          <p:cNvSpPr/>
          <p:nvPr>
            <p:custDataLst>
              <p:tags r:id="rId8"/>
            </p:custDataLst>
          </p:nvPr>
        </p:nvSpPr>
        <p:spPr>
          <a:xfrm>
            <a:off x="2815305" y="2320450"/>
            <a:ext cx="2832931" cy="514884"/>
          </a:xfrm>
          <a:prstGeom prst="rect">
            <a:avLst/>
          </a:prstGeom>
          <a:gradFill>
            <a:gsLst>
              <a:gs pos="80000">
                <a:schemeClr val="accent1">
                  <a:lumMod val="70000"/>
                  <a:lumOff val="30000"/>
                  <a:alpha val="100000"/>
                </a:schemeClr>
              </a:gs>
              <a:gs pos="20000">
                <a:schemeClr val="accent1">
                  <a:alpha val="100000"/>
                </a:schemeClr>
              </a:gs>
            </a:gsLst>
            <a:lin ang="81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515">
                <a:solidFill>
                  <a:schemeClr val="tx1"/>
                </a:solidFill>
                <a:sym typeface="+mn-ea"/>
              </a:rPr>
              <a:t>助学金、奖学金诈骗</a:t>
            </a:r>
            <a:endParaRPr lang="zh-CN" altLang="en-US" sz="1515" b="1">
              <a:solidFill>
                <a:schemeClr val="lt1">
                  <a:lumMod val="100000"/>
                </a:schemeClr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14" name="平行四边形 13"/>
          <p:cNvSpPr/>
          <p:nvPr>
            <p:custDataLst>
              <p:tags r:id="rId9"/>
            </p:custDataLst>
          </p:nvPr>
        </p:nvSpPr>
        <p:spPr>
          <a:xfrm rot="16200000" flipV="1">
            <a:off x="5826095" y="1899036"/>
            <a:ext cx="445450" cy="521293"/>
          </a:xfrm>
          <a:prstGeom prst="parallelogram">
            <a:avLst>
              <a:gd name="adj" fmla="val 47404"/>
            </a:avLst>
          </a:prstGeom>
          <a:gradFill>
            <a:gsLst>
              <a:gs pos="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lumMod val="9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sp>
        <p:nvSpPr>
          <p:cNvPr id="12" name="标题"/>
          <p:cNvSpPr/>
          <p:nvPr>
            <p:custDataLst>
              <p:tags r:id="rId10"/>
            </p:custDataLst>
          </p:nvPr>
        </p:nvSpPr>
        <p:spPr>
          <a:xfrm>
            <a:off x="3476002" y="1657617"/>
            <a:ext cx="2833465" cy="514884"/>
          </a:xfrm>
          <a:prstGeom prst="rect">
            <a:avLst/>
          </a:prstGeom>
          <a:gradFill>
            <a:gsLst>
              <a:gs pos="80000">
                <a:schemeClr val="accent2">
                  <a:lumMod val="70000"/>
                  <a:lumOff val="30000"/>
                  <a:alpha val="100000"/>
                </a:schemeClr>
              </a:gs>
              <a:gs pos="20000">
                <a:schemeClr val="accent2">
                  <a:alpha val="100000"/>
                </a:schemeClr>
              </a:gs>
            </a:gsLst>
            <a:lin ang="81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515">
                <a:solidFill>
                  <a:schemeClr val="tx1"/>
                </a:solidFill>
                <a:sym typeface="+mn-ea"/>
              </a:rPr>
              <a:t>虚假招生诈骗</a:t>
            </a:r>
            <a:endParaRPr lang="zh-CN" altLang="en-US" sz="1515" b="1">
              <a:solidFill>
                <a:schemeClr val="lt1">
                  <a:lumMod val="100000"/>
                </a:schemeClr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17" name="平行四边形 16"/>
          <p:cNvSpPr/>
          <p:nvPr>
            <p:custDataLst>
              <p:tags r:id="rId11"/>
            </p:custDataLst>
          </p:nvPr>
        </p:nvSpPr>
        <p:spPr>
          <a:xfrm rot="16200000">
            <a:off x="2852693" y="1240475"/>
            <a:ext cx="445450" cy="515952"/>
          </a:xfrm>
          <a:prstGeom prst="parallelogram">
            <a:avLst>
              <a:gd name="adj" fmla="val 47404"/>
            </a:avLst>
          </a:prstGeom>
          <a:gradFill>
            <a:gsLst>
              <a:gs pos="0">
                <a:schemeClr val="accent1">
                  <a:lumMod val="8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sp>
        <p:nvSpPr>
          <p:cNvPr id="19" name="标题"/>
          <p:cNvSpPr/>
          <p:nvPr>
            <p:custDataLst>
              <p:tags r:id="rId12"/>
            </p:custDataLst>
          </p:nvPr>
        </p:nvSpPr>
        <p:spPr>
          <a:xfrm>
            <a:off x="2817495" y="1001395"/>
            <a:ext cx="3083560" cy="508635"/>
          </a:xfrm>
          <a:prstGeom prst="rect">
            <a:avLst/>
          </a:prstGeom>
          <a:gradFill>
            <a:gsLst>
              <a:gs pos="80000">
                <a:schemeClr val="accent1">
                  <a:lumMod val="70000"/>
                  <a:lumOff val="30000"/>
                  <a:alpha val="100000"/>
                </a:schemeClr>
              </a:gs>
              <a:gs pos="20000">
                <a:schemeClr val="accent1">
                  <a:alpha val="100000"/>
                </a:schemeClr>
              </a:gs>
            </a:gsLst>
            <a:lin ang="81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515">
                <a:solidFill>
                  <a:schemeClr val="tx1"/>
                </a:solidFill>
                <a:sym typeface="+mn-ea"/>
              </a:rPr>
              <a:t>网上办理证书或者购买考试答案</a:t>
            </a:r>
            <a:endParaRPr lang="zh-CN" altLang="en-US" sz="1515" b="1">
              <a:solidFill>
                <a:schemeClr val="lt1">
                  <a:lumMod val="100000"/>
                </a:schemeClr>
              </a:solidFill>
              <a:uFillTx/>
              <a:latin typeface="+mn-ea"/>
              <a:cs typeface="+mn-ea"/>
              <a:sym typeface="+mn-ea"/>
            </a:endParaRPr>
          </a:p>
        </p:txBody>
      </p:sp>
      <p:pic>
        <p:nvPicPr>
          <p:cNvPr id="39" name="图片 12" descr="343439383331313b343532303032383bbfcdbba7b9dcc0ed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45957" y="1149676"/>
            <a:ext cx="169405" cy="169405"/>
          </a:xfrm>
          <a:prstGeom prst="rect">
            <a:avLst/>
          </a:prstGeom>
        </p:spPr>
      </p:pic>
      <p:pic>
        <p:nvPicPr>
          <p:cNvPr id="45" name="图片 15" descr="343439383331313b343532303033313bd3a6d3c3c9ccb3c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653435" y="3843204"/>
            <a:ext cx="160486" cy="160486"/>
          </a:xfrm>
          <a:prstGeom prst="rect">
            <a:avLst/>
          </a:prstGeom>
          <a:effectLst/>
        </p:spPr>
      </p:pic>
      <p:pic>
        <p:nvPicPr>
          <p:cNvPr id="43" name="图片 5" descr="343435383036303b343532343134393bcdb7c4d4b7e7b1a9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645957" y="2507924"/>
            <a:ext cx="175625" cy="175625"/>
          </a:xfrm>
          <a:prstGeom prst="rect">
            <a:avLst/>
          </a:prstGeom>
        </p:spPr>
      </p:pic>
      <p:pic>
        <p:nvPicPr>
          <p:cNvPr id="40" name="图片 14" descr="343439383331313b343532303033303bd2d1b9bad3a6d3c3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2305228" y="1834942"/>
            <a:ext cx="160486" cy="160486"/>
          </a:xfrm>
          <a:prstGeom prst="rect">
            <a:avLst/>
          </a:prstGeom>
        </p:spPr>
      </p:pic>
      <p:pic>
        <p:nvPicPr>
          <p:cNvPr id="44" name="图片 19" descr="343435383038363b343532323339393bd6b4d0d0d5aad2aa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305228" y="3182507"/>
            <a:ext cx="160486" cy="160486"/>
          </a:xfrm>
          <a:prstGeom prst="rect">
            <a:avLst/>
          </a:prstGeom>
        </p:spPr>
      </p:pic>
    </p:spTree>
    <p:custDataLst>
      <p:tags r:id="rId28"/>
    </p:custData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6963" y="506793"/>
            <a:ext cx="3602355" cy="368300"/>
            <a:chOff x="4372437" y="786884"/>
            <a:chExt cx="4803140" cy="491067"/>
          </a:xfrm>
        </p:grpSpPr>
        <p:sp>
          <p:nvSpPr>
            <p:cNvPr id="27" name="文本框 26"/>
            <p:cNvSpPr txBox="1"/>
            <p:nvPr/>
          </p:nvSpPr>
          <p:spPr>
            <a:xfrm>
              <a:off x="4372437" y="786884"/>
              <a:ext cx="4803140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  <a:sym typeface="+mn-ea"/>
                </a:rPr>
                <a:t>九、</a:t>
              </a:r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  <a:sym typeface="+mn-ea"/>
                </a:rPr>
                <a:t>电信网络诈骗的防范方法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875040" y="3128617"/>
            <a:ext cx="1539642" cy="9962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巩固自己的心理防线，不要因贪图小利而受不法分子发送的诱惑短信的蒙骗。</a:t>
            </a:r>
            <a:endParaRPr lang="zh-CN" altLang="en-US" sz="1105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175435" y="3137504"/>
            <a:ext cx="1539642" cy="99621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5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来历不明的电话和手机短信，不管不法分子如何花言巧语，都不要轻易相信。</a:t>
            </a:r>
            <a:endParaRPr lang="zh-CN" altLang="en-US" sz="1105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8" name="椭圆 37"/>
          <p:cNvSpPr/>
          <p:nvPr>
            <p:custDataLst>
              <p:tags r:id="rId5"/>
            </p:custDataLst>
          </p:nvPr>
        </p:nvSpPr>
        <p:spPr>
          <a:xfrm>
            <a:off x="1349617" y="1462783"/>
            <a:ext cx="1281035" cy="1281035"/>
          </a:xfrm>
          <a:prstGeom prst="ellipse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420">
              <a:solidFill>
                <a:schemeClr val="lt1"/>
              </a:solidFill>
            </a:endParaRPr>
          </a:p>
        </p:txBody>
      </p:sp>
      <p:sp>
        <p:nvSpPr>
          <p:cNvPr id="39" name="椭圆 38"/>
          <p:cNvSpPr/>
          <p:nvPr>
            <p:custDataLst>
              <p:tags r:id="rId6"/>
            </p:custDataLst>
          </p:nvPr>
        </p:nvSpPr>
        <p:spPr>
          <a:xfrm>
            <a:off x="1415379" y="1528989"/>
            <a:ext cx="1149066" cy="114906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52400">
              <a:schemeClr val="accent1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227809" bIns="0" numCol="1" spcCol="0" rtlCol="0" fromWordArt="0" anchor="t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 sz="1265" b="1">
              <a:solidFill>
                <a:srgbClr val="FFFFFF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40" name="椭圆 39"/>
          <p:cNvSpPr/>
          <p:nvPr>
            <p:custDataLst>
              <p:tags r:id="rId7"/>
            </p:custDataLst>
          </p:nvPr>
        </p:nvSpPr>
        <p:spPr>
          <a:xfrm>
            <a:off x="1475365" y="1588531"/>
            <a:ext cx="1029538" cy="1029538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 sz="1265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1" name="弧形 40"/>
          <p:cNvSpPr/>
          <p:nvPr>
            <p:custDataLst>
              <p:tags r:id="rId8"/>
            </p:custDataLst>
          </p:nvPr>
        </p:nvSpPr>
        <p:spPr>
          <a:xfrm flipV="1">
            <a:off x="1175435" y="1290822"/>
            <a:ext cx="1628954" cy="1628954"/>
          </a:xfrm>
          <a:prstGeom prst="arc">
            <a:avLst>
              <a:gd name="adj1" fmla="val 1352946"/>
              <a:gd name="adj2" fmla="val 10848491"/>
            </a:avLst>
          </a:prstGeom>
          <a:ln w="44450" cap="rnd">
            <a:solidFill>
              <a:schemeClr val="accent1">
                <a:alpha val="50000"/>
              </a:schemeClr>
            </a:solidFill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p>
            <a:pPr algn="ctr"/>
            <a:endParaRPr lang="zh-CN" altLang="en-US" sz="1420">
              <a:solidFill>
                <a:schemeClr val="tx1"/>
              </a:solidFill>
            </a:endParaRPr>
          </a:p>
        </p:txBody>
      </p:sp>
      <p:sp>
        <p:nvSpPr>
          <p:cNvPr id="43" name="椭圆 42"/>
          <p:cNvSpPr/>
          <p:nvPr>
            <p:custDataLst>
              <p:tags r:id="rId9"/>
            </p:custDataLst>
          </p:nvPr>
        </p:nvSpPr>
        <p:spPr>
          <a:xfrm>
            <a:off x="2960353" y="1462783"/>
            <a:ext cx="1281035" cy="1281035"/>
          </a:xfrm>
          <a:prstGeom prst="ellipse">
            <a:avLst/>
          </a:prstGeom>
          <a:solidFill>
            <a:schemeClr val="accent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 sz="1420">
              <a:solidFill>
                <a:schemeClr val="lt1"/>
              </a:solidFill>
            </a:endParaRPr>
          </a:p>
        </p:txBody>
      </p:sp>
      <p:sp>
        <p:nvSpPr>
          <p:cNvPr id="44" name="椭圆 43"/>
          <p:cNvSpPr/>
          <p:nvPr>
            <p:custDataLst>
              <p:tags r:id="rId10"/>
            </p:custDataLst>
          </p:nvPr>
        </p:nvSpPr>
        <p:spPr>
          <a:xfrm>
            <a:off x="3026115" y="1528989"/>
            <a:ext cx="1149066" cy="114906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52400">
              <a:schemeClr val="accent2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227809" bIns="0" numCol="1" spcCol="0" rtlCol="0" fromWordArt="0" anchor="t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 sz="1265" b="1">
              <a:solidFill>
                <a:srgbClr val="FFFFFF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45" name="椭圆 44"/>
          <p:cNvSpPr/>
          <p:nvPr>
            <p:custDataLst>
              <p:tags r:id="rId11"/>
            </p:custDataLst>
          </p:nvPr>
        </p:nvSpPr>
        <p:spPr>
          <a:xfrm>
            <a:off x="3086101" y="1588531"/>
            <a:ext cx="1029538" cy="1029538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 sz="1265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6" name="弧形 45"/>
          <p:cNvSpPr/>
          <p:nvPr>
            <p:custDataLst>
              <p:tags r:id="rId12"/>
            </p:custDataLst>
          </p:nvPr>
        </p:nvSpPr>
        <p:spPr>
          <a:xfrm flipV="1">
            <a:off x="2786171" y="1290822"/>
            <a:ext cx="1628954" cy="1628954"/>
          </a:xfrm>
          <a:prstGeom prst="arc">
            <a:avLst>
              <a:gd name="adj1" fmla="val 10822527"/>
              <a:gd name="adj2" fmla="val 20157622"/>
            </a:avLst>
          </a:prstGeom>
          <a:ln w="44450" cap="rnd">
            <a:solidFill>
              <a:schemeClr val="accent2">
                <a:alpha val="50000"/>
              </a:schemeClr>
            </a:solidFill>
            <a:headEnd type="non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p>
            <a:pPr algn="ctr"/>
            <a:endParaRPr lang="zh-CN" altLang="en-US" sz="142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1508247" y="2056866"/>
            <a:ext cx="963332" cy="360805"/>
          </a:xfrm>
          <a:prstGeom prst="rect">
            <a:avLst/>
          </a:prstGeom>
          <a:noFill/>
        </p:spPr>
        <p:txBody>
          <a:bodyPr wrap="square" lIns="28601" tIns="28601" rIns="28601" bIns="28601" rtlCol="0" anchor="t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</a:rPr>
              <a:t>不轻信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14"/>
            </p:custDataLst>
          </p:nvPr>
        </p:nvSpPr>
        <p:spPr>
          <a:xfrm>
            <a:off x="3118983" y="2056866"/>
            <a:ext cx="963332" cy="360805"/>
          </a:xfrm>
          <a:prstGeom prst="rect">
            <a:avLst/>
          </a:prstGeom>
          <a:noFill/>
        </p:spPr>
        <p:txBody>
          <a:bodyPr wrap="square" lIns="28601" tIns="28601" rIns="28601" bIns="28601" rtlCol="0" anchor="t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</a:rPr>
              <a:t>不透露</a:t>
            </a:r>
            <a:endParaRPr lang="zh-CN" altLang="en-US" sz="1265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pic>
        <p:nvPicPr>
          <p:cNvPr id="17" name="图片 15" descr="343439383331313b343532303033313bd3a6d3c3c9ccb3c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887269" y="1809369"/>
            <a:ext cx="201528" cy="201528"/>
          </a:xfrm>
          <a:prstGeom prst="rect">
            <a:avLst/>
          </a:prstGeom>
        </p:spPr>
      </p:pic>
      <p:pic>
        <p:nvPicPr>
          <p:cNvPr id="18" name="图片 19" descr="343435383038363b343532323339393bd6b4d0d0d5aad2aa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491784" y="1797372"/>
            <a:ext cx="201528" cy="201528"/>
          </a:xfrm>
          <a:prstGeom prst="rect">
            <a:avLst/>
          </a:prstGeom>
        </p:spPr>
      </p:pic>
      <p:pic>
        <p:nvPicPr>
          <p:cNvPr id="9" name="图片 8" descr="edb5db76b80444529bc73c003e8e4963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745990" y="1252855"/>
            <a:ext cx="4041140" cy="2465070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175" name="文本框 174"/>
          <p:cNvSpPr txBox="1"/>
          <p:nvPr/>
        </p:nvSpPr>
        <p:spPr>
          <a:xfrm>
            <a:off x="2327563" y="2198130"/>
            <a:ext cx="4530437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30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22615" y="1832544"/>
            <a:ext cx="4294505" cy="1479312"/>
            <a:chOff x="3046614" y="2528454"/>
            <a:chExt cx="5726006" cy="1972416"/>
          </a:xfrm>
        </p:grpSpPr>
        <p:sp>
          <p:nvSpPr>
            <p:cNvPr id="178" name="任意多边形: 形状 177"/>
            <p:cNvSpPr/>
            <p:nvPr/>
          </p:nvSpPr>
          <p:spPr>
            <a:xfrm>
              <a:off x="6677892" y="3620137"/>
              <a:ext cx="880733" cy="880733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3976254" y="2528454"/>
              <a:ext cx="1801092" cy="1801092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D9D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046614" y="2920461"/>
              <a:ext cx="5726006" cy="737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第二节 网络安全法规篇</a:t>
              </a:r>
              <a:endParaRPr lang="zh-CN" altLang="en-US" sz="3000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741680" y="894715"/>
            <a:ext cx="7086600" cy="335978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一、网络安全法规新规定的制定背景和意义</a:t>
            </a:r>
            <a:endParaRPr lang="zh-CN" altLang="en-US" sz="1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1350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    随着互联网技术的快速发展和广泛应用，网络安全问题日益突出，网络攻击、网络犯罪、网络侵权等行为不断出现，严重危害国家安全、社会稳定和公民权益，为此，国家高度重视网络安全问题，制定了一系列相关法规和政策文件</a:t>
            </a:r>
            <a:r>
              <a:rPr lang="zh-CN" altLang="en-US" sz="1350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。</a:t>
            </a:r>
            <a:endParaRPr lang="zh-CN" altLang="en-US" sz="1350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9360" y="2571750"/>
            <a:ext cx="382524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《中华人民共和国网络安全法》《中华人民共和国数据安全法》</a:t>
            </a:r>
            <a:endParaRPr lang="zh-CN" altLang="en-US"/>
          </a:p>
          <a:p>
            <a:r>
              <a:rPr lang="zh-CN" altLang="en-US"/>
              <a:t>《中华人民共和国个人信息保护法》</a:t>
            </a:r>
            <a:endParaRPr lang="zh-CN" altLang="en-US"/>
          </a:p>
          <a:p>
            <a:r>
              <a:rPr lang="zh-CN" altLang="en-US"/>
              <a:t>《关键信息基础设施安全保护条例》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741521" y="1172025"/>
            <a:ext cx="3699986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《网络安全法》出台的主要意义：</a:t>
            </a:r>
            <a:endParaRPr lang="zh-CN" altLang="en-US" sz="1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（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1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）维护国家网络空间主权和安全；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（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2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）保护公民个人信息安全和合法权益；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（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3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汉仪中宋简" panose="02010600000101010101" charset="-128"/>
              </a:rPr>
              <a:t>）促进经济社会信息化健康发展。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  <a:cs typeface="汉仪中宋简" panose="02010600000101010101" charset="-128"/>
            </a:endParaRPr>
          </a:p>
        </p:txBody>
      </p:sp>
      <p:pic>
        <p:nvPicPr>
          <p:cNvPr id="2" name="图片 1" descr="17242271590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635" y="257810"/>
            <a:ext cx="4208145" cy="463296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文本框 83"/>
          <p:cNvSpPr txBox="1"/>
          <p:nvPr>
            <p:custDataLst>
              <p:tags r:id="rId2"/>
            </p:custDataLst>
          </p:nvPr>
        </p:nvSpPr>
        <p:spPr>
          <a:xfrm>
            <a:off x="3763805" y="3613282"/>
            <a:ext cx="506254" cy="238602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r>
              <a:rPr lang="en-US" altLang="zh-CN" sz="1200" spc="300" dirty="0">
                <a:solidFill>
                  <a:srgbClr val="FFFFFF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04</a:t>
            </a:r>
            <a:endParaRPr lang="en-US" altLang="zh-CN" sz="1200" spc="300" dirty="0">
              <a:solidFill>
                <a:srgbClr val="FFFFFF"/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76" name="文本框 75"/>
          <p:cNvSpPr txBox="1"/>
          <p:nvPr>
            <p:custDataLst>
              <p:tags r:id="rId3"/>
            </p:custDataLst>
          </p:nvPr>
        </p:nvSpPr>
        <p:spPr>
          <a:xfrm>
            <a:off x="6487954" y="1878843"/>
            <a:ext cx="1958816" cy="338554"/>
          </a:xfrm>
          <a:prstGeom prst="rect">
            <a:avLst/>
          </a:prstGeom>
          <a:noFill/>
        </p:spPr>
        <p:txBody>
          <a:bodyPr wrap="square" bIns="0" rtlCol="0"/>
          <a:lstStyle/>
          <a:p>
            <a:pPr algn="l"/>
            <a:endParaRPr lang="zh-CN" altLang="en-US" sz="1350" spc="300" dirty="0">
              <a:solidFill>
                <a:srgbClr val="F7B802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" name="文本框 1" descr="7b0a2020202022776f7264617274223a20227b5c2269645c223a32353030313339372c5c227469645c223a5c225c227d220a7d0a"/>
          <p:cNvSpPr txBox="1"/>
          <p:nvPr/>
        </p:nvSpPr>
        <p:spPr>
          <a:xfrm>
            <a:off x="715645" y="943610"/>
            <a:ext cx="3855720" cy="221170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二、网络安全法规部分内容（节选）</a:t>
            </a:r>
            <a:endParaRPr lang="zh-CN" altLang="en-US" sz="16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</a:t>
            </a:r>
            <a:r>
              <a:rPr lang="en-US" altLang="zh-CN" sz="1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  </a:t>
            </a:r>
            <a:r>
              <a:rPr lang="zh-CN" altLang="en-US"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2016年11月7日，第十二届全国人民代表大会常务委员会第二十四次会议通过，自2017年6月1日起施行。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   </a:t>
            </a:r>
            <a:r>
              <a:rPr lang="zh-CN" altLang="en-US" b="1">
                <a:ln w="2469" cmpd="thickThin"/>
                <a:solidFill>
                  <a:schemeClr val="bg1"/>
                </a:solidFill>
                <a:effectLst>
                  <a:glow rad="15804">
                    <a:srgbClr val="43C1B5">
                      <a:alpha val="100000"/>
                    </a:srgbClr>
                  </a:glow>
                  <a:outerShdw dist="88900" dir="2700000" algn="tl" rotWithShape="0">
                    <a:schemeClr val="bg1"/>
                  </a:outerShdw>
                </a:effectLst>
                <a:latin typeface="汉仪大圣体简" panose="00020600040101010101" charset="-122"/>
                <a:ea typeface="汉仪大圣体简" panose="00020600040101010101" charset="-122"/>
              </a:rPr>
              <a:t>《网络安全法》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共计七章，七十九条，节选其中的部分法律条文。</a:t>
            </a: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" name="图片 2" descr="17242251006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365" y="259080"/>
            <a:ext cx="4229735" cy="46374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509270" y="1024255"/>
            <a:ext cx="4063365" cy="328422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三、网络安全法规在现实中的应用</a:t>
            </a:r>
            <a:endParaRPr lang="zh-CN" altLang="en-US" sz="16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</a:t>
            </a:r>
            <a:endParaRPr lang="en-US" altLang="zh-CN" sz="14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     </a:t>
            </a:r>
            <a:r>
              <a:rPr lang="zh-CN" altLang="en-US"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（一）网络谣言类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     </a:t>
            </a:r>
            <a:r>
              <a:rPr lang="zh-CN" altLang="en-US"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（二）网络暴力类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     </a:t>
            </a:r>
            <a:r>
              <a:rPr lang="zh-CN" altLang="en-US"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（三）网络诈骗类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 descr="c3544d603154449e900000ff39a5501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8255" y="969010"/>
            <a:ext cx="4949825" cy="357568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9925" y="914400"/>
            <a:ext cx="3843020" cy="319024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《网络安全法》六大看点：</a:t>
            </a:r>
            <a:endParaRPr lang="zh-CN" altLang="en-US" sz="16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charset="-122"/>
              </a:rPr>
              <a:t>看点一：不得出售个人信息。</a:t>
            </a:r>
            <a:endParaRPr lang="zh-CN" altLang="en-US" sz="1400"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charset="-122"/>
              </a:rPr>
              <a:t>看点二：严厉打击网络诈骗。</a:t>
            </a:r>
            <a:endParaRPr lang="zh-CN" altLang="en-US" sz="1400"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charset="-122"/>
              </a:rPr>
              <a:t>看点三：以法律形式明确“网络实名制”。</a:t>
            </a:r>
            <a:endParaRPr lang="zh-CN" altLang="en-US" sz="1400"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charset="-122"/>
              </a:rPr>
              <a:t>看点四：重点保护关键信息基础设施。</a:t>
            </a:r>
            <a:endParaRPr lang="zh-CN" altLang="en-US" sz="1400"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charset="-122"/>
              </a:rPr>
              <a:t>看点五：惩治攻击破坏我国关键信息基础设施的境外组织和个人。</a:t>
            </a:r>
            <a:endParaRPr lang="zh-CN" altLang="en-US" sz="1400"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charset="-122"/>
              </a:rPr>
              <a:t>看点六：重大突发事件可采取“网络通信管制”。</a:t>
            </a:r>
            <a:endParaRPr lang="zh-CN" altLang="en-US" sz="1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" name="图片 3" descr="17242269136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830" y="249555"/>
            <a:ext cx="3303270" cy="464502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26520" y="1128398"/>
            <a:ext cx="2320048" cy="687096"/>
            <a:chOff x="4547385" y="1523651"/>
            <a:chExt cx="3093397" cy="916128"/>
          </a:xfrm>
        </p:grpSpPr>
        <p:sp>
          <p:nvSpPr>
            <p:cNvPr id="166" name="文本框 165"/>
            <p:cNvSpPr txBox="1"/>
            <p:nvPr/>
          </p:nvSpPr>
          <p:spPr>
            <a:xfrm>
              <a:off x="4547385" y="1523651"/>
              <a:ext cx="3089564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spc="600">
                  <a:solidFill>
                    <a:schemeClr val="bg2">
                      <a:lumMod val="75000"/>
                    </a:schemeClr>
                  </a:solidFill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contents</a:t>
              </a:r>
              <a:endParaRPr lang="zh-CN" altLang="en-US" sz="2100" spc="600">
                <a:solidFill>
                  <a:schemeClr val="bg2">
                    <a:lumMod val="75000"/>
                  </a:schemeClr>
                </a:solidFill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551218" y="1825946"/>
              <a:ext cx="3089564" cy="61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目录</a:t>
              </a:r>
              <a:endParaRPr lang="zh-CN" altLang="en-US" sz="2400" spc="6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</p:grpSp>
      <p:sp>
        <p:nvSpPr>
          <p:cNvPr id="199" name="任意多边形: 形状 198"/>
          <p:cNvSpPr/>
          <p:nvPr/>
        </p:nvSpPr>
        <p:spPr>
          <a:xfrm rot="16200000">
            <a:off x="5053636" y="1889233"/>
            <a:ext cx="333092" cy="334754"/>
          </a:xfrm>
          <a:custGeom>
            <a:avLst/>
            <a:gdLst>
              <a:gd name="connsiteX0" fmla="*/ 171574 w 362673"/>
              <a:gd name="connsiteY0" fmla="*/ 0 h 364483"/>
              <a:gd name="connsiteX1" fmla="*/ 168631 w 362673"/>
              <a:gd name="connsiteY1" fmla="*/ 29195 h 364483"/>
              <a:gd name="connsiteX2" fmla="*/ 351439 w 362673"/>
              <a:gd name="connsiteY2" fmla="*/ 212003 h 364483"/>
              <a:gd name="connsiteX3" fmla="*/ 362673 w 362673"/>
              <a:gd name="connsiteY3" fmla="*/ 210871 h 364483"/>
              <a:gd name="connsiteX4" fmla="*/ 361902 w 362673"/>
              <a:gd name="connsiteY4" fmla="*/ 218517 h 364483"/>
              <a:gd name="connsiteX5" fmla="*/ 182808 w 362673"/>
              <a:gd name="connsiteY5" fmla="*/ 364483 h 364483"/>
              <a:gd name="connsiteX6" fmla="*/ 0 w 362673"/>
              <a:gd name="connsiteY6" fmla="*/ 181675 h 364483"/>
              <a:gd name="connsiteX7" fmla="*/ 145966 w 362673"/>
              <a:gd name="connsiteY7" fmla="*/ 2581 h 364483"/>
              <a:gd name="connsiteX8" fmla="*/ 171574 w 362673"/>
              <a:gd name="connsiteY8" fmla="*/ 0 h 36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673" h="364483">
                <a:moveTo>
                  <a:pt x="171574" y="0"/>
                </a:moveTo>
                <a:lnTo>
                  <a:pt x="168631" y="29195"/>
                </a:lnTo>
                <a:cubicBezTo>
                  <a:pt x="168631" y="130157"/>
                  <a:pt x="250477" y="212003"/>
                  <a:pt x="351439" y="212003"/>
                </a:cubicBezTo>
                <a:lnTo>
                  <a:pt x="362673" y="210871"/>
                </a:lnTo>
                <a:lnTo>
                  <a:pt x="361902" y="218517"/>
                </a:lnTo>
                <a:cubicBezTo>
                  <a:pt x="344856" y="301820"/>
                  <a:pt x="271150" y="364483"/>
                  <a:pt x="182808" y="364483"/>
                </a:cubicBezTo>
                <a:cubicBezTo>
                  <a:pt x="81846" y="364483"/>
                  <a:pt x="0" y="282637"/>
                  <a:pt x="0" y="181675"/>
                </a:cubicBezTo>
                <a:cubicBezTo>
                  <a:pt x="0" y="93333"/>
                  <a:pt x="62663" y="19627"/>
                  <a:pt x="145966" y="2581"/>
                </a:cubicBezTo>
                <a:lnTo>
                  <a:pt x="171574" y="0"/>
                </a:lnTo>
                <a:close/>
              </a:path>
            </a:pathLst>
          </a:custGeom>
          <a:solidFill>
            <a:srgbClr val="9EA1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cs typeface="汉仪中宋简" panose="02010600000101010101" charset="-128"/>
            </a:endParaRPr>
          </a:p>
        </p:txBody>
      </p:sp>
      <p:sp>
        <p:nvSpPr>
          <p:cNvPr id="201" name="任意多边形: 形状 200"/>
          <p:cNvSpPr/>
          <p:nvPr/>
        </p:nvSpPr>
        <p:spPr>
          <a:xfrm rot="16200000">
            <a:off x="1076729" y="3124152"/>
            <a:ext cx="333092" cy="334754"/>
          </a:xfrm>
          <a:custGeom>
            <a:avLst/>
            <a:gdLst>
              <a:gd name="connsiteX0" fmla="*/ 171574 w 362673"/>
              <a:gd name="connsiteY0" fmla="*/ 0 h 364483"/>
              <a:gd name="connsiteX1" fmla="*/ 168631 w 362673"/>
              <a:gd name="connsiteY1" fmla="*/ 29195 h 364483"/>
              <a:gd name="connsiteX2" fmla="*/ 351439 w 362673"/>
              <a:gd name="connsiteY2" fmla="*/ 212003 h 364483"/>
              <a:gd name="connsiteX3" fmla="*/ 362673 w 362673"/>
              <a:gd name="connsiteY3" fmla="*/ 210871 h 364483"/>
              <a:gd name="connsiteX4" fmla="*/ 361902 w 362673"/>
              <a:gd name="connsiteY4" fmla="*/ 218517 h 364483"/>
              <a:gd name="connsiteX5" fmla="*/ 182808 w 362673"/>
              <a:gd name="connsiteY5" fmla="*/ 364483 h 364483"/>
              <a:gd name="connsiteX6" fmla="*/ 0 w 362673"/>
              <a:gd name="connsiteY6" fmla="*/ 181675 h 364483"/>
              <a:gd name="connsiteX7" fmla="*/ 145966 w 362673"/>
              <a:gd name="connsiteY7" fmla="*/ 2581 h 364483"/>
              <a:gd name="connsiteX8" fmla="*/ 171574 w 362673"/>
              <a:gd name="connsiteY8" fmla="*/ 0 h 36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673" h="364483">
                <a:moveTo>
                  <a:pt x="171574" y="0"/>
                </a:moveTo>
                <a:lnTo>
                  <a:pt x="168631" y="29195"/>
                </a:lnTo>
                <a:cubicBezTo>
                  <a:pt x="168631" y="130157"/>
                  <a:pt x="250477" y="212003"/>
                  <a:pt x="351439" y="212003"/>
                </a:cubicBezTo>
                <a:lnTo>
                  <a:pt x="362673" y="210871"/>
                </a:lnTo>
                <a:lnTo>
                  <a:pt x="361902" y="218517"/>
                </a:lnTo>
                <a:cubicBezTo>
                  <a:pt x="344856" y="301820"/>
                  <a:pt x="271150" y="364483"/>
                  <a:pt x="182808" y="364483"/>
                </a:cubicBezTo>
                <a:cubicBezTo>
                  <a:pt x="81846" y="364483"/>
                  <a:pt x="0" y="282637"/>
                  <a:pt x="0" y="181675"/>
                </a:cubicBezTo>
                <a:cubicBezTo>
                  <a:pt x="0" y="93333"/>
                  <a:pt x="62663" y="19627"/>
                  <a:pt x="145966" y="2581"/>
                </a:cubicBezTo>
                <a:lnTo>
                  <a:pt x="171574" y="0"/>
                </a:lnTo>
                <a:close/>
              </a:path>
            </a:pathLst>
          </a:custGeom>
          <a:solidFill>
            <a:srgbClr val="9EA1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cs typeface="汉仪中宋简" panose="02010600000101010101" charset="-128"/>
            </a:endParaRPr>
          </a:p>
        </p:txBody>
      </p:sp>
      <p:sp>
        <p:nvSpPr>
          <p:cNvPr id="182" name="任意多边形: 形状 181"/>
          <p:cNvSpPr/>
          <p:nvPr/>
        </p:nvSpPr>
        <p:spPr>
          <a:xfrm rot="16200000">
            <a:off x="1076529" y="1792847"/>
            <a:ext cx="333092" cy="334754"/>
          </a:xfrm>
          <a:custGeom>
            <a:avLst/>
            <a:gdLst>
              <a:gd name="connsiteX0" fmla="*/ 171574 w 362673"/>
              <a:gd name="connsiteY0" fmla="*/ 0 h 364483"/>
              <a:gd name="connsiteX1" fmla="*/ 168631 w 362673"/>
              <a:gd name="connsiteY1" fmla="*/ 29195 h 364483"/>
              <a:gd name="connsiteX2" fmla="*/ 351439 w 362673"/>
              <a:gd name="connsiteY2" fmla="*/ 212003 h 364483"/>
              <a:gd name="connsiteX3" fmla="*/ 362673 w 362673"/>
              <a:gd name="connsiteY3" fmla="*/ 210871 h 364483"/>
              <a:gd name="connsiteX4" fmla="*/ 361902 w 362673"/>
              <a:gd name="connsiteY4" fmla="*/ 218517 h 364483"/>
              <a:gd name="connsiteX5" fmla="*/ 182808 w 362673"/>
              <a:gd name="connsiteY5" fmla="*/ 364483 h 364483"/>
              <a:gd name="connsiteX6" fmla="*/ 0 w 362673"/>
              <a:gd name="connsiteY6" fmla="*/ 181675 h 364483"/>
              <a:gd name="connsiteX7" fmla="*/ 145966 w 362673"/>
              <a:gd name="connsiteY7" fmla="*/ 2581 h 364483"/>
              <a:gd name="connsiteX8" fmla="*/ 171574 w 362673"/>
              <a:gd name="connsiteY8" fmla="*/ 0 h 36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673" h="364483">
                <a:moveTo>
                  <a:pt x="171574" y="0"/>
                </a:moveTo>
                <a:lnTo>
                  <a:pt x="168631" y="29195"/>
                </a:lnTo>
                <a:cubicBezTo>
                  <a:pt x="168631" y="130157"/>
                  <a:pt x="250477" y="212003"/>
                  <a:pt x="351439" y="212003"/>
                </a:cubicBezTo>
                <a:lnTo>
                  <a:pt x="362673" y="210871"/>
                </a:lnTo>
                <a:lnTo>
                  <a:pt x="361902" y="218517"/>
                </a:lnTo>
                <a:cubicBezTo>
                  <a:pt x="344856" y="301820"/>
                  <a:pt x="271150" y="364483"/>
                  <a:pt x="182808" y="364483"/>
                </a:cubicBezTo>
                <a:cubicBezTo>
                  <a:pt x="81846" y="364483"/>
                  <a:pt x="0" y="282637"/>
                  <a:pt x="0" y="181675"/>
                </a:cubicBezTo>
                <a:cubicBezTo>
                  <a:pt x="0" y="93333"/>
                  <a:pt x="62663" y="19627"/>
                  <a:pt x="145966" y="2581"/>
                </a:cubicBezTo>
                <a:lnTo>
                  <a:pt x="171574" y="0"/>
                </a:lnTo>
                <a:close/>
              </a:path>
            </a:pathLst>
          </a:custGeom>
          <a:solidFill>
            <a:srgbClr val="9EA1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>
              <a:cs typeface="汉仪中宋简" panose="02010600000101010101" charset="-128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2581" y="2263272"/>
            <a:ext cx="2612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  <a:sym typeface="+mn-ea"/>
              </a:rPr>
              <a:t>第一节 网络安全意识篇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1602105" y="3118485"/>
            <a:ext cx="26898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第二节 </a:t>
            </a:r>
            <a:r>
              <a:rPr lang="en-US" altLang="zh-CN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 </a:t>
            </a:r>
            <a:r>
              <a: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rPr>
              <a:t>网络安全法规篇</a:t>
            </a:r>
            <a:endParaRPr lang="zh-CN" altLang="en-US" dirty="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2275607" y="2073436"/>
            <a:ext cx="4530437" cy="997529"/>
            <a:chOff x="3034143" y="2572879"/>
            <a:chExt cx="6040582" cy="1330038"/>
          </a:xfrm>
        </p:grpSpPr>
        <p:sp>
          <p:nvSpPr>
            <p:cNvPr id="175" name="文本框 174"/>
            <p:cNvSpPr txBox="1"/>
            <p:nvPr/>
          </p:nvSpPr>
          <p:spPr>
            <a:xfrm>
              <a:off x="3034143" y="2755071"/>
              <a:ext cx="6040582" cy="1044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50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感谢观看</a:t>
              </a:r>
              <a:endParaRPr lang="zh-CN" altLang="en-US" sz="450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cxnSp>
          <p:nvCxnSpPr>
            <p:cNvPr id="179" name="直接连接符 178"/>
            <p:cNvCxnSpPr/>
            <p:nvPr/>
          </p:nvCxnSpPr>
          <p:spPr>
            <a:xfrm>
              <a:off x="3283527" y="2572879"/>
              <a:ext cx="5583382" cy="0"/>
            </a:xfrm>
            <a:prstGeom prst="line">
              <a:avLst/>
            </a:prstGeom>
            <a:ln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3283527" y="3902917"/>
              <a:ext cx="5583382" cy="0"/>
            </a:xfrm>
            <a:prstGeom prst="line">
              <a:avLst/>
            </a:prstGeom>
            <a:ln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6858000" y="4137268"/>
            <a:ext cx="3179035" cy="1960925"/>
            <a:chOff x="9144000" y="5515758"/>
            <a:chExt cx="4238713" cy="2614566"/>
          </a:xfrm>
        </p:grpSpPr>
        <p:sp>
          <p:nvSpPr>
            <p:cNvPr id="169" name="任意多边形: 形状 168"/>
            <p:cNvSpPr/>
            <p:nvPr/>
          </p:nvSpPr>
          <p:spPr>
            <a:xfrm>
              <a:off x="11001287" y="5748898"/>
              <a:ext cx="2381426" cy="2381426"/>
            </a:xfrm>
            <a:custGeom>
              <a:avLst/>
              <a:gdLst>
                <a:gd name="connsiteX0" fmla="*/ 1190713 w 2381426"/>
                <a:gd name="connsiteY0" fmla="*/ 305671 h 2381426"/>
                <a:gd name="connsiteX1" fmla="*/ 305671 w 2381426"/>
                <a:gd name="connsiteY1" fmla="*/ 1190713 h 2381426"/>
                <a:gd name="connsiteX2" fmla="*/ 1190713 w 2381426"/>
                <a:gd name="connsiteY2" fmla="*/ 2075755 h 2381426"/>
                <a:gd name="connsiteX3" fmla="*/ 2075755 w 2381426"/>
                <a:gd name="connsiteY3" fmla="*/ 1190713 h 2381426"/>
                <a:gd name="connsiteX4" fmla="*/ 1190713 w 2381426"/>
                <a:gd name="connsiteY4" fmla="*/ 305671 h 2381426"/>
                <a:gd name="connsiteX5" fmla="*/ 1190713 w 2381426"/>
                <a:gd name="connsiteY5" fmla="*/ 0 h 2381426"/>
                <a:gd name="connsiteX6" fmla="*/ 2381426 w 2381426"/>
                <a:gd name="connsiteY6" fmla="*/ 1190713 h 2381426"/>
                <a:gd name="connsiteX7" fmla="*/ 1190713 w 2381426"/>
                <a:gd name="connsiteY7" fmla="*/ 2381426 h 2381426"/>
                <a:gd name="connsiteX8" fmla="*/ 0 w 2381426"/>
                <a:gd name="connsiteY8" fmla="*/ 1190713 h 2381426"/>
                <a:gd name="connsiteX9" fmla="*/ 1190713 w 2381426"/>
                <a:gd name="connsiteY9" fmla="*/ 0 h 238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426" h="2381426">
                  <a:moveTo>
                    <a:pt x="1190713" y="305671"/>
                  </a:moveTo>
                  <a:cubicBezTo>
                    <a:pt x="701918" y="305671"/>
                    <a:pt x="305671" y="701918"/>
                    <a:pt x="305671" y="1190713"/>
                  </a:cubicBezTo>
                  <a:cubicBezTo>
                    <a:pt x="305671" y="1679508"/>
                    <a:pt x="701918" y="2075755"/>
                    <a:pt x="1190713" y="2075755"/>
                  </a:cubicBezTo>
                  <a:cubicBezTo>
                    <a:pt x="1679508" y="2075755"/>
                    <a:pt x="2075755" y="1679508"/>
                    <a:pt x="2075755" y="1190713"/>
                  </a:cubicBezTo>
                  <a:cubicBezTo>
                    <a:pt x="2075755" y="701918"/>
                    <a:pt x="1679508" y="305671"/>
                    <a:pt x="1190713" y="305671"/>
                  </a:cubicBezTo>
                  <a:close/>
                  <a:moveTo>
                    <a:pt x="1190713" y="0"/>
                  </a:moveTo>
                  <a:cubicBezTo>
                    <a:pt x="1848326" y="0"/>
                    <a:pt x="2381426" y="533100"/>
                    <a:pt x="2381426" y="1190713"/>
                  </a:cubicBezTo>
                  <a:cubicBezTo>
                    <a:pt x="2381426" y="1848326"/>
                    <a:pt x="1848326" y="2381426"/>
                    <a:pt x="1190713" y="2381426"/>
                  </a:cubicBezTo>
                  <a:cubicBezTo>
                    <a:pt x="533100" y="2381426"/>
                    <a:pt x="0" y="1848326"/>
                    <a:pt x="0" y="1190713"/>
                  </a:cubicBezTo>
                  <a:cubicBezTo>
                    <a:pt x="0" y="533100"/>
                    <a:pt x="533100" y="0"/>
                    <a:pt x="1190713" y="0"/>
                  </a:cubicBezTo>
                  <a:close/>
                </a:path>
              </a:pathLst>
            </a:custGeom>
            <a:solidFill>
              <a:srgbClr val="9E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49" name="云形 48"/>
            <p:cNvSpPr/>
            <p:nvPr/>
          </p:nvSpPr>
          <p:spPr>
            <a:xfrm>
              <a:off x="9144000" y="5515758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775081">
            <a:off x="7932024" y="960394"/>
            <a:ext cx="186206" cy="186206"/>
            <a:chOff x="4006850" y="2370850"/>
            <a:chExt cx="431800" cy="4318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2775081">
            <a:off x="7431128" y="1092030"/>
            <a:ext cx="186206" cy="186206"/>
            <a:chOff x="4006850" y="2370850"/>
            <a:chExt cx="431800" cy="431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rot="2775081">
            <a:off x="7932356" y="1671215"/>
            <a:ext cx="120946" cy="120946"/>
            <a:chOff x="4006850" y="2370850"/>
            <a:chExt cx="431800" cy="4318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6200000">
              <a:off x="4006850" y="2586750"/>
              <a:ext cx="431800" cy="0"/>
            </a:xfrm>
            <a:prstGeom prst="line">
              <a:avLst/>
            </a:prstGeom>
            <a:ln w="28575">
              <a:solidFill>
                <a:srgbClr val="4F54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103676" y="4125090"/>
            <a:ext cx="959186" cy="903995"/>
            <a:chOff x="2354961" y="3837710"/>
            <a:chExt cx="1278914" cy="1205327"/>
          </a:xfrm>
        </p:grpSpPr>
        <p:sp>
          <p:nvSpPr>
            <p:cNvPr id="65" name="椭圆 64"/>
            <p:cNvSpPr/>
            <p:nvPr/>
          </p:nvSpPr>
          <p:spPr>
            <a:xfrm>
              <a:off x="235496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87262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61956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751865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84167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016468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148770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281071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413373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545674" y="3837710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35496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2487262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61956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751865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2884167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016468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148770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281071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413373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545674" y="3962399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35496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487262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61956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751865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884167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016468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148770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281071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13373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545674" y="4087088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235496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2487262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61956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2751865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2884167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016468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148770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281071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413373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545674" y="4211777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235496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487262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261956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51865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2884167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016468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148770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281071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413373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545674" y="4336466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35496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2487262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261956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751865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884167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016468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148770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281071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13373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545674" y="4461155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235496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487262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61956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751865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2884167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016468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148770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281071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13373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545674" y="4585844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235496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2487262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261956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751865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884167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3016468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148770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281071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413373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545674" y="4710533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35496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487262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261956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2751865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2884167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016468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148770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3281071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3" name="椭圆 152"/>
            <p:cNvSpPr/>
            <p:nvPr/>
          </p:nvSpPr>
          <p:spPr>
            <a:xfrm>
              <a:off x="3413373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545674" y="4835222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235496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2487262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261956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>
              <a:off x="2751865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2884167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16468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3148770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2" name="椭圆 161"/>
            <p:cNvSpPr/>
            <p:nvPr/>
          </p:nvSpPr>
          <p:spPr>
            <a:xfrm>
              <a:off x="3281071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413373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545674" y="4959911"/>
              <a:ext cx="88201" cy="83126"/>
            </a:xfrm>
            <a:prstGeom prst="ellipse">
              <a:avLst/>
            </a:pr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-1025147" y="115315"/>
            <a:ext cx="2808514" cy="1825198"/>
            <a:chOff x="-1366863" y="153153"/>
            <a:chExt cx="3744685" cy="2433597"/>
          </a:xfrm>
        </p:grpSpPr>
        <p:sp>
          <p:nvSpPr>
            <p:cNvPr id="41" name="云形 40"/>
            <p:cNvSpPr/>
            <p:nvPr/>
          </p:nvSpPr>
          <p:spPr>
            <a:xfrm>
              <a:off x="-1366863" y="153153"/>
              <a:ext cx="3744685" cy="2433597"/>
            </a:xfrm>
            <a:prstGeom prst="cloud">
              <a:avLst/>
            </a:prstGeom>
            <a:noFill/>
            <a:ln>
              <a:solidFill>
                <a:srgbClr val="9EA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240746" y="643690"/>
              <a:ext cx="311727" cy="709762"/>
              <a:chOff x="1704109" y="3047129"/>
              <a:chExt cx="311727" cy="709762"/>
            </a:xfrm>
            <a:solidFill>
              <a:srgbClr val="9EA1C6"/>
            </a:solidFill>
          </p:grpSpPr>
          <p:sp>
            <p:nvSpPr>
              <p:cNvPr id="170" name="椭圆 169"/>
              <p:cNvSpPr/>
              <p:nvPr/>
            </p:nvSpPr>
            <p:spPr>
              <a:xfrm>
                <a:off x="1828800" y="36322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04109" y="34290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891145" y="3225800"/>
                <a:ext cx="124691" cy="1246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719261" y="3047129"/>
                <a:ext cx="178671" cy="1786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175" name="文本框 174"/>
          <p:cNvSpPr txBox="1"/>
          <p:nvPr/>
        </p:nvSpPr>
        <p:spPr>
          <a:xfrm>
            <a:off x="2327563" y="2198130"/>
            <a:ext cx="4530437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300">
              <a:latin typeface="汉仪汉黑W" panose="00020600040101010101" charset="-122"/>
              <a:ea typeface="汉仪汉黑W" panose="00020600040101010101" charset="-122"/>
              <a:cs typeface="汉仪汉黑W" panose="00020600040101010101" charset="-122"/>
            </a:endParaRPr>
          </a:p>
        </p:txBody>
      </p:sp>
      <p:grpSp>
        <p:nvGrpSpPr>
          <p:cNvPr id="183" name="组合 182"/>
          <p:cNvGrpSpPr/>
          <p:nvPr/>
        </p:nvGrpSpPr>
        <p:grpSpPr>
          <a:xfrm>
            <a:off x="7524231" y="1488844"/>
            <a:ext cx="233795" cy="398318"/>
            <a:chOff x="1704109" y="3225800"/>
            <a:chExt cx="311727" cy="531091"/>
          </a:xfrm>
          <a:solidFill>
            <a:srgbClr val="E5E5F4"/>
          </a:solidFill>
        </p:grpSpPr>
        <p:sp>
          <p:nvSpPr>
            <p:cNvPr id="184" name="椭圆 183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86" name="椭圆 185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 rot="3915977">
            <a:off x="1514012" y="3501847"/>
            <a:ext cx="233795" cy="532322"/>
            <a:chOff x="1704109" y="3047129"/>
            <a:chExt cx="311727" cy="709762"/>
          </a:xfrm>
          <a:solidFill>
            <a:srgbClr val="E5E5F4"/>
          </a:solidFill>
        </p:grpSpPr>
        <p:sp>
          <p:nvSpPr>
            <p:cNvPr id="189" name="椭圆 188"/>
            <p:cNvSpPr/>
            <p:nvPr/>
          </p:nvSpPr>
          <p:spPr>
            <a:xfrm>
              <a:off x="1828800" y="36322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1704109" y="34290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1891145" y="3225800"/>
              <a:ext cx="124691" cy="124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92" name="椭圆 191"/>
            <p:cNvSpPr/>
            <p:nvPr/>
          </p:nvSpPr>
          <p:spPr>
            <a:xfrm>
              <a:off x="1719261" y="3047129"/>
              <a:ext cx="178671" cy="178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71738" y="1832544"/>
            <a:ext cx="4232910" cy="1479312"/>
            <a:chOff x="3378778" y="2528454"/>
            <a:chExt cx="5643880" cy="1972416"/>
          </a:xfrm>
        </p:grpSpPr>
        <p:sp>
          <p:nvSpPr>
            <p:cNvPr id="178" name="任意多边形: 形状 177"/>
            <p:cNvSpPr/>
            <p:nvPr/>
          </p:nvSpPr>
          <p:spPr>
            <a:xfrm>
              <a:off x="6677892" y="3620137"/>
              <a:ext cx="880733" cy="880733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E5E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>
              <a:off x="3976254" y="2528454"/>
              <a:ext cx="1801092" cy="1801092"/>
            </a:xfrm>
            <a:custGeom>
              <a:avLst/>
              <a:gdLst>
                <a:gd name="connsiteX0" fmla="*/ 1216799 w 2433598"/>
                <a:gd name="connsiteY0" fmla="*/ 0 h 2433598"/>
                <a:gd name="connsiteX1" fmla="*/ 2433598 w 2433598"/>
                <a:gd name="connsiteY1" fmla="*/ 1216799 h 2433598"/>
                <a:gd name="connsiteX2" fmla="*/ 1216799 w 2433598"/>
                <a:gd name="connsiteY2" fmla="*/ 2433598 h 2433598"/>
                <a:gd name="connsiteX3" fmla="*/ 0 w 2433598"/>
                <a:gd name="connsiteY3" fmla="*/ 1216799 h 2433598"/>
                <a:gd name="connsiteX4" fmla="*/ 1216799 w 2433598"/>
                <a:gd name="connsiteY4" fmla="*/ 0 h 2433598"/>
                <a:gd name="connsiteX5" fmla="*/ 1224180 w 2433598"/>
                <a:gd name="connsiteY5" fmla="*/ 342744 h 2433598"/>
                <a:gd name="connsiteX6" fmla="*/ 350125 w 2433598"/>
                <a:gd name="connsiteY6" fmla="*/ 1216799 h 2433598"/>
                <a:gd name="connsiteX7" fmla="*/ 1224180 w 2433598"/>
                <a:gd name="connsiteY7" fmla="*/ 2090854 h 2433598"/>
                <a:gd name="connsiteX8" fmla="*/ 2098235 w 2433598"/>
                <a:gd name="connsiteY8" fmla="*/ 1216799 h 2433598"/>
                <a:gd name="connsiteX9" fmla="*/ 1224180 w 2433598"/>
                <a:gd name="connsiteY9" fmla="*/ 342744 h 243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3598" h="2433598">
                  <a:moveTo>
                    <a:pt x="1216799" y="0"/>
                  </a:moveTo>
                  <a:cubicBezTo>
                    <a:pt x="1888819" y="0"/>
                    <a:pt x="2433598" y="544779"/>
                    <a:pt x="2433598" y="1216799"/>
                  </a:cubicBezTo>
                  <a:cubicBezTo>
                    <a:pt x="2433598" y="1888819"/>
                    <a:pt x="1888819" y="2433598"/>
                    <a:pt x="1216799" y="2433598"/>
                  </a:cubicBezTo>
                  <a:cubicBezTo>
                    <a:pt x="544779" y="2433598"/>
                    <a:pt x="0" y="1888819"/>
                    <a:pt x="0" y="1216799"/>
                  </a:cubicBezTo>
                  <a:cubicBezTo>
                    <a:pt x="0" y="544779"/>
                    <a:pt x="544779" y="0"/>
                    <a:pt x="1216799" y="0"/>
                  </a:cubicBezTo>
                  <a:close/>
                  <a:moveTo>
                    <a:pt x="1224180" y="342744"/>
                  </a:moveTo>
                  <a:cubicBezTo>
                    <a:pt x="741453" y="342744"/>
                    <a:pt x="350125" y="734072"/>
                    <a:pt x="350125" y="1216799"/>
                  </a:cubicBezTo>
                  <a:cubicBezTo>
                    <a:pt x="350125" y="1699526"/>
                    <a:pt x="741453" y="2090854"/>
                    <a:pt x="1224180" y="2090854"/>
                  </a:cubicBezTo>
                  <a:cubicBezTo>
                    <a:pt x="1706907" y="2090854"/>
                    <a:pt x="2098235" y="1699526"/>
                    <a:pt x="2098235" y="1216799"/>
                  </a:cubicBezTo>
                  <a:cubicBezTo>
                    <a:pt x="2098235" y="734072"/>
                    <a:pt x="1706907" y="342744"/>
                    <a:pt x="1224180" y="342744"/>
                  </a:cubicBezTo>
                  <a:close/>
                </a:path>
              </a:pathLst>
            </a:custGeom>
            <a:solidFill>
              <a:srgbClr val="D9D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cs typeface="汉仪中宋简" panose="02010600000101010101" charset="-128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378778" y="2920461"/>
              <a:ext cx="5643880" cy="737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第一节 网络安全意识</a:t>
              </a:r>
              <a:r>
                <a:rPr lang="zh-CN" altLang="en-US" sz="3000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篇</a:t>
              </a:r>
              <a:endParaRPr lang="zh-CN" altLang="en-US" sz="3000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63320" y="1515745"/>
            <a:ext cx="5414645" cy="48133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400" b="1">
                <a:latin typeface="Arial" panose="020B0604020202020204" pitchFamily="34" charset="0"/>
                <a:ea typeface="微软雅黑" panose="020B0503020204020204" charset="-122"/>
              </a:rPr>
              <a:t>（一）网络空间安全的发展历史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2400">
                <a:latin typeface="Arial" panose="020B0604020202020204" pitchFamily="34" charset="0"/>
                <a:ea typeface="微软雅黑" panose="020B0503020204020204" charset="-122"/>
              </a:rPr>
              <a:t>   </a:t>
            </a:r>
            <a:endParaRPr lang="zh-CN" altLang="en-US" sz="24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600">
                <a:latin typeface="Arial" panose="020B0604020202020204" pitchFamily="34" charset="0"/>
                <a:ea typeface="微软雅黑" panose="020B0503020204020204" charset="-122"/>
              </a:rPr>
              <a:t>   </a:t>
            </a:r>
            <a:endParaRPr lang="zh-CN" altLang="en-US" sz="1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37138" y="473773"/>
            <a:ext cx="2155825" cy="368300"/>
            <a:chOff x="4715337" y="786884"/>
            <a:chExt cx="2874433" cy="491067"/>
          </a:xfrm>
        </p:grpSpPr>
        <p:sp>
          <p:nvSpPr>
            <p:cNvPr id="6" name="文本框 5"/>
            <p:cNvSpPr txBox="1"/>
            <p:nvPr/>
          </p:nvSpPr>
          <p:spPr>
            <a:xfrm>
              <a:off x="4715337" y="786884"/>
              <a:ext cx="2874433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一、网络安全概述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2" name="燕尾形 1"/>
          <p:cNvSpPr/>
          <p:nvPr/>
        </p:nvSpPr>
        <p:spPr>
          <a:xfrm>
            <a:off x="1014730" y="2787015"/>
            <a:ext cx="1840865" cy="636270"/>
          </a:xfrm>
          <a:prstGeom prst="chevron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燕尾形 4"/>
          <p:cNvSpPr/>
          <p:nvPr/>
        </p:nvSpPr>
        <p:spPr>
          <a:xfrm>
            <a:off x="2755265" y="2787015"/>
            <a:ext cx="1886585" cy="636270"/>
          </a:xfrm>
          <a:prstGeom prst="chevron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4572635" y="2787015"/>
            <a:ext cx="1840865" cy="636270"/>
          </a:xfrm>
          <a:prstGeom prst="chevron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燕尾形 11"/>
          <p:cNvSpPr/>
          <p:nvPr/>
        </p:nvSpPr>
        <p:spPr>
          <a:xfrm>
            <a:off x="6331585" y="2787015"/>
            <a:ext cx="1840865" cy="636270"/>
          </a:xfrm>
          <a:prstGeom prst="chevron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01115" y="2936875"/>
            <a:ext cx="14998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通信保密阶段</a:t>
            </a:r>
            <a:endParaRPr lang="zh-CN" altLang="en-US" sz="1600"/>
          </a:p>
        </p:txBody>
      </p:sp>
      <p:sp>
        <p:nvSpPr>
          <p:cNvPr id="14" name="文本框 13"/>
          <p:cNvSpPr txBox="1"/>
          <p:nvPr/>
        </p:nvSpPr>
        <p:spPr>
          <a:xfrm>
            <a:off x="2983230" y="2936875"/>
            <a:ext cx="16586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计算机安全阶段</a:t>
            </a:r>
            <a:endParaRPr lang="zh-CN" altLang="en-US" sz="1600"/>
          </a:p>
        </p:txBody>
      </p:sp>
      <p:sp>
        <p:nvSpPr>
          <p:cNvPr id="15" name="文本框 14"/>
          <p:cNvSpPr txBox="1"/>
          <p:nvPr/>
        </p:nvSpPr>
        <p:spPr>
          <a:xfrm>
            <a:off x="4860290" y="2936875"/>
            <a:ext cx="14998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信息安全阶段</a:t>
            </a:r>
            <a:endParaRPr lang="zh-CN" altLang="en-US" sz="1600"/>
          </a:p>
        </p:txBody>
      </p:sp>
      <p:sp>
        <p:nvSpPr>
          <p:cNvPr id="16" name="文本框 15"/>
          <p:cNvSpPr txBox="1"/>
          <p:nvPr/>
        </p:nvSpPr>
        <p:spPr>
          <a:xfrm>
            <a:off x="6578600" y="2839720"/>
            <a:ext cx="1499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信息保障和网络安全阶段</a:t>
            </a:r>
            <a:endParaRPr lang="zh-CN" altLang="en-US" sz="1600"/>
          </a:p>
        </p:txBody>
      </p: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3230" y="842010"/>
            <a:ext cx="4128135" cy="67246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endParaRPr lang="zh-CN" altLang="en-US" sz="14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600">
                <a:latin typeface="Arial" panose="020B0604020202020204" pitchFamily="34" charset="0"/>
                <a:ea typeface="微软雅黑" panose="020B0503020204020204" charset="-122"/>
              </a:rPr>
              <a:t>   </a:t>
            </a:r>
            <a:r>
              <a:rPr lang="zh-CN" altLang="en-US" sz="2400" b="1">
                <a:latin typeface="Arial" panose="020B0604020202020204" pitchFamily="34" charset="0"/>
                <a:ea typeface="微软雅黑" panose="020B0503020204020204" charset="-122"/>
              </a:rPr>
              <a:t>（二）网络安全的不同类型</a:t>
            </a:r>
            <a:endParaRPr lang="zh-CN" altLang="en-US" sz="2400" b="1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r>
              <a:rPr lang="en-US" altLang="zh-CN" sz="1400">
                <a:latin typeface="Arial" panose="020B0604020202020204" pitchFamily="34" charset="0"/>
                <a:ea typeface="微软雅黑" panose="020B0503020204020204" charset="-122"/>
              </a:rPr>
              <a:t>   </a:t>
            </a:r>
            <a:endParaRPr lang="zh-CN" altLang="en-US" sz="1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853171" y="1674327"/>
            <a:ext cx="1592463" cy="1592463"/>
          </a:xfrm>
          <a:custGeom>
            <a:avLst/>
            <a:gdLst>
              <a:gd name="connsiteX0" fmla="*/ 0 w 1429766"/>
              <a:gd name="connsiteY0" fmla="*/ 1429766 h 1429766"/>
              <a:gd name="connsiteX1" fmla="*/ 1429766 w 1429766"/>
              <a:gd name="connsiteY1" fmla="*/ 0 h 1429766"/>
              <a:gd name="connsiteX2" fmla="*/ 1429766 w 1429766"/>
              <a:gd name="connsiteY2" fmla="*/ 1429766 h 1429766"/>
              <a:gd name="connsiteX3" fmla="*/ 0 w 1429766"/>
              <a:gd name="connsiteY3" fmla="*/ 1429766 h 1429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9766" h="1429766">
                <a:moveTo>
                  <a:pt x="0" y="1429766"/>
                </a:moveTo>
                <a:cubicBezTo>
                  <a:pt x="0" y="640128"/>
                  <a:pt x="640128" y="0"/>
                  <a:pt x="1429766" y="0"/>
                </a:cubicBezTo>
                <a:lnTo>
                  <a:pt x="1429766" y="1429766"/>
                </a:lnTo>
                <a:lnTo>
                  <a:pt x="0" y="142976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6977" tIns="766977" rIns="208619" bIns="208619" numCol="1" spcCol="1270" anchor="ctr" anchorCtr="0">
            <a:noAutofit/>
          </a:bodyPr>
          <a:p>
            <a:pPr algn="ctr" defTabSz="1303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935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2458229" y="1674327"/>
            <a:ext cx="1592463" cy="1592463"/>
          </a:xfrm>
          <a:custGeom>
            <a:avLst/>
            <a:gdLst>
              <a:gd name="connsiteX0" fmla="*/ 0 w 1429766"/>
              <a:gd name="connsiteY0" fmla="*/ 1429766 h 1429766"/>
              <a:gd name="connsiteX1" fmla="*/ 1429766 w 1429766"/>
              <a:gd name="connsiteY1" fmla="*/ 0 h 1429766"/>
              <a:gd name="connsiteX2" fmla="*/ 1429766 w 1429766"/>
              <a:gd name="connsiteY2" fmla="*/ 1429766 h 1429766"/>
              <a:gd name="connsiteX3" fmla="*/ 0 w 1429766"/>
              <a:gd name="connsiteY3" fmla="*/ 1429766 h 1429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9766" h="1429766">
                <a:moveTo>
                  <a:pt x="0" y="0"/>
                </a:moveTo>
                <a:cubicBezTo>
                  <a:pt x="789638" y="0"/>
                  <a:pt x="1429766" y="640128"/>
                  <a:pt x="1429766" y="1429766"/>
                </a:cubicBezTo>
                <a:lnTo>
                  <a:pt x="0" y="142976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619" tIns="766977" rIns="766977" bIns="208619" numCol="1" spcCol="1270" anchor="ctr" anchorCtr="0">
            <a:noAutofit/>
          </a:bodyPr>
          <a:p>
            <a:pPr algn="ctr" defTabSz="1303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935"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2458229" y="3279384"/>
            <a:ext cx="1592464" cy="1592464"/>
          </a:xfrm>
          <a:custGeom>
            <a:avLst/>
            <a:gdLst>
              <a:gd name="connsiteX0" fmla="*/ 0 w 1429766"/>
              <a:gd name="connsiteY0" fmla="*/ 1429766 h 1429766"/>
              <a:gd name="connsiteX1" fmla="*/ 1429766 w 1429766"/>
              <a:gd name="connsiteY1" fmla="*/ 0 h 1429766"/>
              <a:gd name="connsiteX2" fmla="*/ 1429766 w 1429766"/>
              <a:gd name="connsiteY2" fmla="*/ 1429766 h 1429766"/>
              <a:gd name="connsiteX3" fmla="*/ 0 w 1429766"/>
              <a:gd name="connsiteY3" fmla="*/ 1429766 h 1429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9766" h="1429766">
                <a:moveTo>
                  <a:pt x="1429766" y="0"/>
                </a:moveTo>
                <a:cubicBezTo>
                  <a:pt x="1429766" y="789638"/>
                  <a:pt x="789638" y="1429766"/>
                  <a:pt x="0" y="1429766"/>
                </a:cubicBezTo>
                <a:lnTo>
                  <a:pt x="0" y="0"/>
                </a:lnTo>
                <a:lnTo>
                  <a:pt x="142976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619" tIns="208620" rIns="766979" bIns="766977" numCol="1" spcCol="1270" anchor="ctr" anchorCtr="0">
            <a:noAutofit/>
          </a:bodyPr>
          <a:p>
            <a:pPr algn="ctr" defTabSz="1303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935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853171" y="3279386"/>
            <a:ext cx="1592463" cy="1592463"/>
          </a:xfrm>
          <a:custGeom>
            <a:avLst/>
            <a:gdLst>
              <a:gd name="connsiteX0" fmla="*/ 0 w 1429766"/>
              <a:gd name="connsiteY0" fmla="*/ 1429766 h 1429766"/>
              <a:gd name="connsiteX1" fmla="*/ 1429766 w 1429766"/>
              <a:gd name="connsiteY1" fmla="*/ 0 h 1429766"/>
              <a:gd name="connsiteX2" fmla="*/ 1429766 w 1429766"/>
              <a:gd name="connsiteY2" fmla="*/ 1429766 h 1429766"/>
              <a:gd name="connsiteX3" fmla="*/ 0 w 1429766"/>
              <a:gd name="connsiteY3" fmla="*/ 1429766 h 1429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9766" h="1429766">
                <a:moveTo>
                  <a:pt x="1429766" y="1429766"/>
                </a:moveTo>
                <a:cubicBezTo>
                  <a:pt x="640128" y="1429766"/>
                  <a:pt x="0" y="789638"/>
                  <a:pt x="0" y="0"/>
                </a:cubicBezTo>
                <a:lnTo>
                  <a:pt x="1429766" y="0"/>
                </a:lnTo>
                <a:lnTo>
                  <a:pt x="1429766" y="142976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6977" tIns="208619" rIns="208619" bIns="766977" numCol="1" spcCol="1270" anchor="ctr" anchorCtr="0">
            <a:noAutofit/>
          </a:bodyPr>
          <a:p>
            <a:pPr algn="ctr" defTabSz="13036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935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51583" y="2510696"/>
            <a:ext cx="122795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  <a:sym typeface="+mn-lt"/>
              </a:rPr>
              <a:t>系统安全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37565" y="2203991"/>
            <a:ext cx="1227952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网络上系统信息的安全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98243" y="3687655"/>
            <a:ext cx="122795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信息内容安全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37565" y="3687655"/>
            <a:ext cx="122795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信息传播安全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37138" y="549338"/>
            <a:ext cx="2155825" cy="368300"/>
            <a:chOff x="4715337" y="786884"/>
            <a:chExt cx="2874433" cy="491067"/>
          </a:xfrm>
        </p:grpSpPr>
        <p:sp>
          <p:nvSpPr>
            <p:cNvPr id="27" name="文本框 26"/>
            <p:cNvSpPr txBox="1"/>
            <p:nvPr/>
          </p:nvSpPr>
          <p:spPr>
            <a:xfrm>
              <a:off x="4715337" y="786884"/>
              <a:ext cx="2874433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</a:rPr>
                <a:t>一、网络安全概述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pic>
        <p:nvPicPr>
          <p:cNvPr id="31" name="图片 30" descr="t0449c72e5ad5f6497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775" y="966470"/>
            <a:ext cx="2671445" cy="378904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7242149280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635" y="251460"/>
            <a:ext cx="4251960" cy="465518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66963" y="506793"/>
            <a:ext cx="2413000" cy="368300"/>
            <a:chOff x="4372437" y="786884"/>
            <a:chExt cx="3217333" cy="491067"/>
          </a:xfrm>
        </p:grpSpPr>
        <p:sp>
          <p:nvSpPr>
            <p:cNvPr id="27" name="文本框 26"/>
            <p:cNvSpPr txBox="1"/>
            <p:nvPr/>
          </p:nvSpPr>
          <p:spPr>
            <a:xfrm>
              <a:off x="4372437" y="786884"/>
              <a:ext cx="3217333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  <a:sym typeface="+mn-ea"/>
                </a:rPr>
                <a:t>二、应用与数据安全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12470" y="1233805"/>
            <a:ext cx="366458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</a:t>
            </a:r>
            <a:r>
              <a:rPr lang="zh-CN" altLang="en-US"/>
              <a:t>随着通信技术的快速发展，互联网已经成为我们日常生活和工作中必不可少的一部分，我们日常使用网络最主要的载体一般是手机和电脑，我们可以通过他们发送电子邮件，传送即时消息，也可以用来在网上完成各种交易。近段时间以来，各种网络安全事件频频出现，为了保证使用安全，学习和了解一些基本的应用和数据安全就显得很有必要了。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66963" y="506793"/>
            <a:ext cx="2413000" cy="368300"/>
            <a:chOff x="4372437" y="786884"/>
            <a:chExt cx="3217333" cy="491067"/>
          </a:xfrm>
        </p:grpSpPr>
        <p:sp>
          <p:nvSpPr>
            <p:cNvPr id="27" name="文本框 26"/>
            <p:cNvSpPr txBox="1"/>
            <p:nvPr/>
          </p:nvSpPr>
          <p:spPr>
            <a:xfrm>
              <a:off x="4372437" y="786884"/>
              <a:ext cx="3217333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  <a:sym typeface="+mn-ea"/>
                </a:rPr>
                <a:t>三、浏览器安全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grpSp>
        <p:nvGrpSpPr>
          <p:cNvPr id="8" name="夏天你好" descr="7b0a202020202274657874626f78223a20227b5c2269645c223a32303334313236332c5c227469645c223a5c225c227d220a7d0a"/>
          <p:cNvGrpSpPr/>
          <p:nvPr/>
        </p:nvGrpSpPr>
        <p:grpSpPr>
          <a:xfrm>
            <a:off x="866140" y="1326515"/>
            <a:ext cx="6965950" cy="3052445"/>
            <a:chOff x="5633" y="3300"/>
            <a:chExt cx="7800" cy="3974"/>
          </a:xfrm>
        </p:grpSpPr>
        <p:pic>
          <p:nvPicPr>
            <p:cNvPr id="19" name="图片 18" descr="画板 2 副本 9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33" y="3300"/>
              <a:ext cx="7800" cy="3974"/>
            </a:xfrm>
            <a:prstGeom prst="rect">
              <a:avLst/>
            </a:prstGeom>
          </p:spPr>
        </p:pic>
        <p:sp>
          <p:nvSpPr>
            <p:cNvPr id="7" name="文本框 2"/>
            <p:cNvSpPr txBox="1"/>
            <p:nvPr/>
          </p:nvSpPr>
          <p:spPr>
            <a:xfrm>
              <a:off x="7500" y="4035"/>
              <a:ext cx="4065" cy="2503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rmAutofit fontScale="5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3600" b="1" kern="100">
                  <a:solidFill>
                    <a:srgbClr val="FFE45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Times New Roman" panose="02020603050405020304"/>
                </a:rPr>
                <a:t>浏览器安全使用方法：</a:t>
              </a:r>
              <a:endParaRPr lang="en-US" altLang="zh-CN" sz="3600" b="1" kern="100">
                <a:solidFill>
                  <a:srgbClr val="FFE4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endParaRPr>
            </a:p>
            <a:p>
              <a:pPr algn="l">
                <a:lnSpc>
                  <a:spcPct val="150000"/>
                </a:lnSpc>
              </a:pPr>
              <a:r>
                <a:rPr lang="en-US" altLang="zh-CN" sz="2665" b="1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（1）删除网站上的个人信息，用户名和密码等。</a:t>
              </a:r>
              <a:endParaRPr lang="en-US" altLang="zh-CN" sz="2665" b="1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  <a:p>
              <a:pPr algn="l">
                <a:lnSpc>
                  <a:spcPct val="150000"/>
                </a:lnSpc>
              </a:pPr>
              <a:r>
                <a:rPr lang="en-US" altLang="zh-CN" sz="2665" b="1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（2）删除浏览历史记录。（3）禁用一些网页弹出的小程序。</a:t>
              </a:r>
              <a:endParaRPr lang="en-US" altLang="zh-CN" sz="2665" b="1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66963" y="506793"/>
            <a:ext cx="2413000" cy="368300"/>
            <a:chOff x="4372437" y="786884"/>
            <a:chExt cx="3217333" cy="491067"/>
          </a:xfrm>
        </p:grpSpPr>
        <p:sp>
          <p:nvSpPr>
            <p:cNvPr id="27" name="文本框 26"/>
            <p:cNvSpPr txBox="1"/>
            <p:nvPr/>
          </p:nvSpPr>
          <p:spPr>
            <a:xfrm>
              <a:off x="4372437" y="786884"/>
              <a:ext cx="3217333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  <a:sym typeface="+mn-ea"/>
                </a:rPr>
                <a:t>四、电子邮件安全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sp>
        <p:nvSpPr>
          <p:cNvPr id="2" name="平行四边形 1"/>
          <p:cNvSpPr/>
          <p:nvPr>
            <p:custDataLst>
              <p:tags r:id="rId3"/>
            </p:custDataLst>
          </p:nvPr>
        </p:nvSpPr>
        <p:spPr>
          <a:xfrm rot="16200000">
            <a:off x="2850557" y="1542783"/>
            <a:ext cx="445450" cy="515952"/>
          </a:xfrm>
          <a:prstGeom prst="parallelogram">
            <a:avLst>
              <a:gd name="adj" fmla="val 47404"/>
            </a:avLst>
          </a:prstGeom>
          <a:gradFill>
            <a:gsLst>
              <a:gs pos="0">
                <a:schemeClr val="accent1">
                  <a:lumMod val="8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sp>
        <p:nvSpPr>
          <p:cNvPr id="3" name="平行四边形 2"/>
          <p:cNvSpPr/>
          <p:nvPr>
            <p:custDataLst>
              <p:tags r:id="rId4"/>
            </p:custDataLst>
          </p:nvPr>
        </p:nvSpPr>
        <p:spPr>
          <a:xfrm rot="16200000">
            <a:off x="2850557" y="2868449"/>
            <a:ext cx="445450" cy="515952"/>
          </a:xfrm>
          <a:prstGeom prst="parallelogram">
            <a:avLst>
              <a:gd name="adj" fmla="val 47404"/>
            </a:avLst>
          </a:prstGeom>
          <a:gradFill>
            <a:gsLst>
              <a:gs pos="0">
                <a:schemeClr val="accent1">
                  <a:lumMod val="8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sp>
        <p:nvSpPr>
          <p:cNvPr id="14" name="平行四边形 13"/>
          <p:cNvSpPr/>
          <p:nvPr>
            <p:custDataLst>
              <p:tags r:id="rId5"/>
            </p:custDataLst>
          </p:nvPr>
        </p:nvSpPr>
        <p:spPr>
          <a:xfrm rot="16200000" flipV="1">
            <a:off x="5823959" y="2202946"/>
            <a:ext cx="445450" cy="521293"/>
          </a:xfrm>
          <a:prstGeom prst="parallelogram">
            <a:avLst>
              <a:gd name="adj" fmla="val 47404"/>
            </a:avLst>
          </a:prstGeom>
          <a:gradFill>
            <a:gsLst>
              <a:gs pos="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lumMod val="9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sp>
        <p:nvSpPr>
          <p:cNvPr id="18" name="平行四边形 17"/>
          <p:cNvSpPr/>
          <p:nvPr>
            <p:custDataLst>
              <p:tags r:id="rId6"/>
            </p:custDataLst>
          </p:nvPr>
        </p:nvSpPr>
        <p:spPr>
          <a:xfrm rot="16200000" flipV="1">
            <a:off x="5823959" y="3528612"/>
            <a:ext cx="445450" cy="521293"/>
          </a:xfrm>
          <a:prstGeom prst="parallelogram">
            <a:avLst>
              <a:gd name="adj" fmla="val 47404"/>
            </a:avLst>
          </a:prstGeom>
          <a:gradFill>
            <a:gsLst>
              <a:gs pos="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lumMod val="9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>
            <a:off x="5698443" y="1538510"/>
            <a:ext cx="811850" cy="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  <a:prstDash val="dash"/>
            <a:headEnd type="oval" w="sm" len="sm"/>
            <a:tailEnd type="oval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>
            <a:off x="5698443" y="2899428"/>
            <a:ext cx="811850" cy="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  <a:prstDash val="dash"/>
            <a:headEnd type="oval" w="sm" len="sm"/>
            <a:tailEnd type="oval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3" name="椭圆 32"/>
          <p:cNvSpPr/>
          <p:nvPr>
            <p:custDataLst>
              <p:tags r:id="rId9"/>
            </p:custDataLst>
          </p:nvPr>
        </p:nvSpPr>
        <p:spPr>
          <a:xfrm>
            <a:off x="6567977" y="1375072"/>
            <a:ext cx="326877" cy="326877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  <a:lumOff val="25000"/>
                  <a:alpha val="100000"/>
                </a:schemeClr>
              </a:gs>
              <a:gs pos="100000">
                <a:schemeClr val="accent1">
                  <a:lumMod val="85000"/>
                  <a:lumOff val="15000"/>
                  <a:alpha val="100000"/>
                </a:schemeClr>
              </a:gs>
            </a:gsLst>
            <a:lin ang="2640000" scaled="0"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cxnSp>
        <p:nvCxnSpPr>
          <p:cNvPr id="35" name="直接连接符 34"/>
          <p:cNvCxnSpPr/>
          <p:nvPr>
            <p:custDataLst>
              <p:tags r:id="rId10"/>
            </p:custDataLst>
          </p:nvPr>
        </p:nvCxnSpPr>
        <p:spPr>
          <a:xfrm>
            <a:off x="2602729" y="2218969"/>
            <a:ext cx="811850" cy="0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headEnd type="oval" w="sm" len="sm"/>
            <a:tailEnd type="oval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11"/>
            </p:custDataLst>
          </p:nvPr>
        </p:nvCxnSpPr>
        <p:spPr>
          <a:xfrm>
            <a:off x="2602729" y="3566534"/>
            <a:ext cx="811850" cy="0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headEnd type="oval" w="sm" len="sm"/>
            <a:tailEnd type="oval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椭圆 36"/>
          <p:cNvSpPr/>
          <p:nvPr>
            <p:custDataLst>
              <p:tags r:id="rId12"/>
            </p:custDataLst>
          </p:nvPr>
        </p:nvSpPr>
        <p:spPr>
          <a:xfrm>
            <a:off x="6567977" y="2735989"/>
            <a:ext cx="326877" cy="326877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  <a:lumOff val="25000"/>
                  <a:alpha val="100000"/>
                </a:schemeClr>
              </a:gs>
              <a:gs pos="100000">
                <a:schemeClr val="accent1">
                  <a:lumMod val="85000"/>
                  <a:lumOff val="15000"/>
                  <a:alpha val="100000"/>
                </a:schemeClr>
              </a:gs>
            </a:gsLst>
            <a:lin ang="2640000" scaled="0"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sp>
        <p:nvSpPr>
          <p:cNvPr id="41" name="椭圆 40"/>
          <p:cNvSpPr/>
          <p:nvPr>
            <p:custDataLst>
              <p:tags r:id="rId13"/>
            </p:custDataLst>
          </p:nvPr>
        </p:nvSpPr>
        <p:spPr>
          <a:xfrm>
            <a:off x="2225645" y="2056065"/>
            <a:ext cx="326877" cy="326877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  <a:lumOff val="25000"/>
                  <a:alpha val="100000"/>
                </a:schemeClr>
              </a:gs>
              <a:gs pos="100000">
                <a:schemeClr val="accent2">
                  <a:lumMod val="85000"/>
                  <a:lumOff val="15000"/>
                  <a:alpha val="100000"/>
                </a:schemeClr>
              </a:gs>
            </a:gsLst>
            <a:lin ang="2640000" scaled="0"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sp>
        <p:nvSpPr>
          <p:cNvPr id="42" name="椭圆 41"/>
          <p:cNvSpPr/>
          <p:nvPr>
            <p:custDataLst>
              <p:tags r:id="rId14"/>
            </p:custDataLst>
          </p:nvPr>
        </p:nvSpPr>
        <p:spPr>
          <a:xfrm>
            <a:off x="2219770" y="3403096"/>
            <a:ext cx="326877" cy="326877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  <a:lumOff val="25000"/>
                  <a:alpha val="100000"/>
                </a:schemeClr>
              </a:gs>
              <a:gs pos="100000">
                <a:schemeClr val="accent2">
                  <a:lumMod val="85000"/>
                  <a:lumOff val="15000"/>
                  <a:alpha val="100000"/>
                </a:schemeClr>
              </a:gs>
            </a:gsLst>
            <a:lin ang="2640000" scaled="0"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sp>
        <p:nvSpPr>
          <p:cNvPr id="9" name="标题"/>
          <p:cNvSpPr/>
          <p:nvPr>
            <p:custDataLst>
              <p:tags r:id="rId15"/>
            </p:custDataLst>
          </p:nvPr>
        </p:nvSpPr>
        <p:spPr>
          <a:xfrm>
            <a:off x="3476002" y="3285057"/>
            <a:ext cx="2832931" cy="514884"/>
          </a:xfrm>
          <a:prstGeom prst="rect">
            <a:avLst/>
          </a:prstGeom>
          <a:gradFill>
            <a:gsLst>
              <a:gs pos="80000">
                <a:schemeClr val="accent2">
                  <a:lumMod val="70000"/>
                  <a:lumOff val="30000"/>
                  <a:alpha val="100000"/>
                </a:schemeClr>
              </a:gs>
              <a:gs pos="20000">
                <a:schemeClr val="accent2">
                  <a:alpha val="100000"/>
                </a:schemeClr>
              </a:gs>
            </a:gsLst>
            <a:lin ang="81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>
                <a:sym typeface="+mn-ea"/>
              </a:rPr>
              <a:t>邮件炸弹</a:t>
            </a:r>
            <a:endParaRPr lang="zh-CN" altLang="en-US" sz="1600" b="1">
              <a:solidFill>
                <a:schemeClr val="lt1">
                  <a:lumMod val="100000"/>
                </a:schemeClr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10" name="标题"/>
          <p:cNvSpPr/>
          <p:nvPr>
            <p:custDataLst>
              <p:tags r:id="rId16"/>
            </p:custDataLst>
          </p:nvPr>
        </p:nvSpPr>
        <p:spPr>
          <a:xfrm>
            <a:off x="2815305" y="2622224"/>
            <a:ext cx="2832931" cy="514884"/>
          </a:xfrm>
          <a:prstGeom prst="rect">
            <a:avLst/>
          </a:prstGeom>
          <a:gradFill>
            <a:gsLst>
              <a:gs pos="80000">
                <a:schemeClr val="accent1">
                  <a:lumMod val="70000"/>
                  <a:lumOff val="30000"/>
                  <a:alpha val="100000"/>
                </a:schemeClr>
              </a:gs>
              <a:gs pos="20000">
                <a:schemeClr val="accent1">
                  <a:alpha val="100000"/>
                </a:schemeClr>
              </a:gs>
            </a:gsLst>
            <a:lin ang="81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>
                <a:sym typeface="+mn-ea"/>
              </a:rPr>
              <a:t>病毒邮件</a:t>
            </a:r>
            <a:endParaRPr lang="zh-CN" altLang="en-US" sz="1600" b="1">
              <a:solidFill>
                <a:schemeClr val="lt1">
                  <a:lumMod val="100000"/>
                </a:schemeClr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11" name="标题"/>
          <p:cNvSpPr/>
          <p:nvPr>
            <p:custDataLst>
              <p:tags r:id="rId17"/>
            </p:custDataLst>
          </p:nvPr>
        </p:nvSpPr>
        <p:spPr>
          <a:xfrm>
            <a:off x="3476002" y="1959390"/>
            <a:ext cx="2833465" cy="514884"/>
          </a:xfrm>
          <a:prstGeom prst="rect">
            <a:avLst/>
          </a:prstGeom>
          <a:gradFill>
            <a:gsLst>
              <a:gs pos="80000">
                <a:schemeClr val="accent2">
                  <a:lumMod val="70000"/>
                  <a:lumOff val="30000"/>
                  <a:alpha val="100000"/>
                </a:schemeClr>
              </a:gs>
              <a:gs pos="20000">
                <a:schemeClr val="accent2">
                  <a:alpha val="100000"/>
                </a:schemeClr>
              </a:gs>
            </a:gsLst>
            <a:lin ang="81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>
                <a:sym typeface="+mn-ea"/>
              </a:rPr>
              <a:t>垃圾邮件</a:t>
            </a:r>
            <a:endParaRPr lang="zh-CN" altLang="en-US" sz="1600">
              <a:sym typeface="+mn-ea"/>
            </a:endParaRPr>
          </a:p>
        </p:txBody>
      </p:sp>
      <p:pic>
        <p:nvPicPr>
          <p:cNvPr id="15" name="图片 14" descr="343439383331313b343532303033303bd2d1b9bad3a6d3c3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308433" y="2139386"/>
            <a:ext cx="160486" cy="160486"/>
          </a:xfrm>
          <a:prstGeom prst="rect">
            <a:avLst/>
          </a:prstGeom>
        </p:spPr>
      </p:pic>
      <p:sp>
        <p:nvSpPr>
          <p:cNvPr id="17" name="标题"/>
          <p:cNvSpPr/>
          <p:nvPr>
            <p:custDataLst>
              <p:tags r:id="rId21"/>
            </p:custDataLst>
          </p:nvPr>
        </p:nvSpPr>
        <p:spPr>
          <a:xfrm>
            <a:off x="2817442" y="1302967"/>
            <a:ext cx="2825987" cy="508475"/>
          </a:xfrm>
          <a:prstGeom prst="rect">
            <a:avLst/>
          </a:prstGeom>
          <a:gradFill>
            <a:gsLst>
              <a:gs pos="80000">
                <a:schemeClr val="accent1">
                  <a:lumMod val="70000"/>
                  <a:lumOff val="30000"/>
                  <a:alpha val="100000"/>
                </a:schemeClr>
              </a:gs>
              <a:gs pos="20000">
                <a:schemeClr val="accent1">
                  <a:alpha val="100000"/>
                </a:schemeClr>
              </a:gs>
            </a:gsLst>
            <a:lin ang="81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>
                <a:sym typeface="+mn-ea"/>
              </a:rPr>
              <a:t>虚假邮件</a:t>
            </a:r>
            <a:endParaRPr lang="zh-CN" altLang="en-US" sz="1600" b="1">
              <a:solidFill>
                <a:schemeClr val="lt1">
                  <a:lumMod val="100000"/>
                </a:schemeClr>
              </a:solidFill>
              <a:uFillTx/>
              <a:latin typeface="+mn-ea"/>
              <a:cs typeface="+mn-ea"/>
              <a:sym typeface="+mn-ea"/>
            </a:endParaRPr>
          </a:p>
        </p:txBody>
      </p:sp>
      <p:pic>
        <p:nvPicPr>
          <p:cNvPr id="20" name="图片 12" descr="343439383331313b343532303032383bbfcdbba7b9dcc0ed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643821" y="1453586"/>
            <a:ext cx="169405" cy="169405"/>
          </a:xfrm>
          <a:prstGeom prst="rect">
            <a:avLst/>
          </a:prstGeom>
        </p:spPr>
      </p:pic>
      <p:pic>
        <p:nvPicPr>
          <p:cNvPr id="31" name="图片 5" descr="343435383036303b343532343134393bcdb7c4d4b7e7b1a9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643821" y="2811833"/>
            <a:ext cx="175625" cy="175625"/>
          </a:xfrm>
          <a:prstGeom prst="rect">
            <a:avLst/>
          </a:prstGeom>
        </p:spPr>
      </p:pic>
      <p:pic>
        <p:nvPicPr>
          <p:cNvPr id="32" name="图片 19" descr="343435383038363b343532323339393bd6b4d0d0d5aad2aa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2303092" y="3486417"/>
            <a:ext cx="160486" cy="160486"/>
          </a:xfrm>
          <a:prstGeom prst="rect">
            <a:avLst/>
          </a:prstGeom>
        </p:spPr>
      </p:pic>
    </p:spTree>
    <p:custDataLst>
      <p:tags r:id="rId31"/>
    </p:custData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7b0a2020202022776f7264617274223a20227b5c2269645c223a31373432343738382c5c227469645c223a5c225c227d220a7d0a"/>
          <p:cNvSpPr txBox="1"/>
          <p:nvPr/>
        </p:nvSpPr>
        <p:spPr>
          <a:xfrm>
            <a:off x="1197610" y="1734185"/>
            <a:ext cx="337439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ln w="2622" cmpd="sng">
                  <a:solidFill>
                    <a:srgbClr val="11B2BC"/>
                  </a:solidFill>
                  <a:prstDash val="solid"/>
                </a:ln>
                <a:solidFill>
                  <a:srgbClr val="FED966"/>
                </a:solidFill>
                <a:effectLst>
                  <a:outerShdw blurRad="2622" dist="38100" dir="10380000" rotWithShape="0">
                    <a:srgbClr val="61C2FC">
                      <a:alpha val="81000"/>
                    </a:srgbClr>
                  </a:outerShdw>
                  <a:reflection blurRad="655" stA="21000" endA="300" endPos="45500" dist="63500" dir="5400000" sy="-100000" algn="bl" rotWithShape="0"/>
                </a:effectLst>
                <a:latin typeface="汉仪雅酷黑 65W" panose="020B0604020202020204" charset="-122"/>
                <a:ea typeface="汉仪雅酷黑 65W" panose="020B0604020202020204" charset="-122"/>
                <a:cs typeface="汉仪雅酷黑 65W" panose="020B0604020202020204" charset="-122"/>
                <a:sym typeface="+mn-ea"/>
              </a:rPr>
              <a:t>（一）U</a:t>
            </a:r>
            <a:r>
              <a:rPr lang="zh-CN" altLang="en-US" sz="1600" b="1">
                <a:ln w="2622" cmpd="sng">
                  <a:solidFill>
                    <a:srgbClr val="11B2BC"/>
                  </a:solidFill>
                  <a:prstDash val="solid"/>
                </a:ln>
                <a:solidFill>
                  <a:srgbClr val="FED966"/>
                </a:solidFill>
                <a:effectLst>
                  <a:outerShdw blurRad="2622" dist="38100" dir="10380000" rotWithShape="0">
                    <a:srgbClr val="61C2FC">
                      <a:alpha val="81000"/>
                    </a:srgbClr>
                  </a:outerShdw>
                  <a:reflection blurRad="655" stA="21000" endA="300" endPos="45500" dist="63500" dir="5400000" sy="-100000" algn="bl" rotWithShape="0"/>
                </a:effectLst>
                <a:latin typeface="汉仪雅酷黑 65W" panose="020B0604020202020204" charset="-122"/>
                <a:ea typeface="汉仪雅酷黑 65W" panose="020B0604020202020204" charset="-122"/>
                <a:cs typeface="汉仪雅酷黑 65W" panose="020B0604020202020204" charset="-122"/>
                <a:sym typeface="+mn-ea"/>
              </a:rPr>
              <a:t>盾</a:t>
            </a:r>
            <a:endParaRPr lang="zh-CN" altLang="en-US" sz="1600" b="1">
              <a:ln w="2622" cmpd="sng">
                <a:solidFill>
                  <a:srgbClr val="11B2BC"/>
                </a:solidFill>
                <a:prstDash val="solid"/>
              </a:ln>
              <a:solidFill>
                <a:srgbClr val="FED966"/>
              </a:solidFill>
              <a:effectLst>
                <a:outerShdw blurRad="2622" dist="38100" dir="10380000" rotWithShape="0">
                  <a:srgbClr val="61C2FC">
                    <a:alpha val="81000"/>
                  </a:srgbClr>
                </a:outerShdw>
                <a:reflection blurRad="655" stA="21000" endA="300" endPos="45500" dist="63500" dir="5400000" sy="-100000" algn="bl" rotWithShape="0"/>
              </a:effectLst>
              <a:latin typeface="汉仪雅酷黑 65W" panose="020B0604020202020204" charset="-122"/>
              <a:ea typeface="汉仪雅酷黑 65W" panose="020B0604020202020204" charset="-122"/>
              <a:cs typeface="汉仪雅酷黑 65W" panose="020B0604020202020204" charset="-122"/>
              <a:sym typeface="+mn-ea"/>
            </a:endParaRPr>
          </a:p>
          <a:p>
            <a:endParaRPr lang="zh-CN" altLang="en-US" sz="1600" b="1">
              <a:ln w="2622" cmpd="sng">
                <a:solidFill>
                  <a:srgbClr val="11B2BC"/>
                </a:solidFill>
                <a:prstDash val="solid"/>
              </a:ln>
              <a:solidFill>
                <a:srgbClr val="FED966"/>
              </a:solidFill>
              <a:effectLst>
                <a:outerShdw blurRad="2622" dist="38100" dir="10380000" rotWithShape="0">
                  <a:srgbClr val="61C2FC">
                    <a:alpha val="81000"/>
                  </a:srgbClr>
                </a:outerShdw>
                <a:reflection blurRad="655" stA="21000" endA="300" endPos="45500" dist="63500" dir="5400000" sy="-100000" algn="bl" rotWithShape="0"/>
              </a:effectLst>
              <a:latin typeface="汉仪雅酷黑 65W" panose="020B0604020202020204" charset="-122"/>
              <a:ea typeface="汉仪雅酷黑 65W" panose="020B0604020202020204" charset="-122"/>
              <a:cs typeface="汉仪雅酷黑 65W" panose="020B0604020202020204" charset="-122"/>
            </a:endParaRPr>
          </a:p>
          <a:p>
            <a:r>
              <a:rPr lang="zh-CN" altLang="en-US" sz="1600" b="1">
                <a:ln w="2622" cmpd="sng">
                  <a:solidFill>
                    <a:srgbClr val="11B2BC"/>
                  </a:solidFill>
                  <a:prstDash val="solid"/>
                </a:ln>
                <a:solidFill>
                  <a:srgbClr val="FED966"/>
                </a:solidFill>
                <a:effectLst>
                  <a:outerShdw blurRad="2622" dist="38100" dir="10380000" rotWithShape="0">
                    <a:srgbClr val="61C2FC">
                      <a:alpha val="81000"/>
                    </a:srgbClr>
                  </a:outerShdw>
                  <a:reflection blurRad="655" stA="21000" endA="300" endPos="45500" dist="63500" dir="5400000" sy="-100000" algn="bl" rotWithShape="0"/>
                </a:effectLst>
                <a:latin typeface="汉仪雅酷黑 65W" panose="020B0604020202020204" charset="-122"/>
                <a:ea typeface="汉仪雅酷黑 65W" panose="020B0604020202020204" charset="-122"/>
                <a:cs typeface="汉仪雅酷黑 65W" panose="020B0604020202020204" charset="-122"/>
                <a:sym typeface="+mn-ea"/>
              </a:rPr>
              <a:t>（二）手机短信验证</a:t>
            </a:r>
            <a:endParaRPr lang="zh-CN" altLang="en-US" sz="1600" b="1">
              <a:ln w="2622" cmpd="sng">
                <a:solidFill>
                  <a:srgbClr val="11B2BC"/>
                </a:solidFill>
                <a:prstDash val="solid"/>
              </a:ln>
              <a:solidFill>
                <a:srgbClr val="FED966"/>
              </a:solidFill>
              <a:effectLst>
                <a:outerShdw blurRad="2622" dist="38100" dir="10380000" rotWithShape="0">
                  <a:srgbClr val="61C2FC">
                    <a:alpha val="81000"/>
                  </a:srgbClr>
                </a:outerShdw>
                <a:reflection blurRad="655" stA="21000" endA="300" endPos="45500" dist="63500" dir="5400000" sy="-100000" algn="bl" rotWithShape="0"/>
              </a:effectLst>
              <a:latin typeface="汉仪雅酷黑 65W" panose="020B0604020202020204" charset="-122"/>
              <a:ea typeface="汉仪雅酷黑 65W" panose="020B0604020202020204" charset="-122"/>
              <a:cs typeface="汉仪雅酷黑 65W" panose="020B0604020202020204" charset="-122"/>
              <a:sym typeface="+mn-ea"/>
            </a:endParaRPr>
          </a:p>
          <a:p>
            <a:endParaRPr lang="zh-CN" altLang="en-US" sz="1600" b="1">
              <a:ln w="2622" cmpd="sng">
                <a:solidFill>
                  <a:srgbClr val="11B2BC"/>
                </a:solidFill>
                <a:prstDash val="solid"/>
              </a:ln>
              <a:solidFill>
                <a:srgbClr val="FED966"/>
              </a:solidFill>
              <a:effectLst>
                <a:outerShdw blurRad="2622" dist="38100" dir="10380000" rotWithShape="0">
                  <a:srgbClr val="61C2FC">
                    <a:alpha val="81000"/>
                  </a:srgbClr>
                </a:outerShdw>
                <a:reflection blurRad="655" stA="21000" endA="300" endPos="45500" dist="63500" dir="5400000" sy="-100000" algn="bl" rotWithShape="0"/>
              </a:effectLst>
              <a:latin typeface="汉仪雅酷黑 65W" panose="020B0604020202020204" charset="-122"/>
              <a:ea typeface="汉仪雅酷黑 65W" panose="020B0604020202020204" charset="-122"/>
              <a:cs typeface="汉仪雅酷黑 65W" panose="020B0604020202020204" charset="-122"/>
            </a:endParaRPr>
          </a:p>
          <a:p>
            <a:r>
              <a:rPr lang="zh-CN" altLang="en-US" sz="1600" b="1">
                <a:ln w="2622" cmpd="sng">
                  <a:solidFill>
                    <a:srgbClr val="11B2BC"/>
                  </a:solidFill>
                  <a:prstDash val="solid"/>
                </a:ln>
                <a:solidFill>
                  <a:srgbClr val="FED966"/>
                </a:solidFill>
                <a:effectLst>
                  <a:outerShdw blurRad="2622" dist="38100" dir="10380000" rotWithShape="0">
                    <a:srgbClr val="61C2FC">
                      <a:alpha val="81000"/>
                    </a:srgbClr>
                  </a:outerShdw>
                  <a:reflection blurRad="655" stA="21000" endA="300" endPos="45500" dist="63500" dir="5400000" sy="-100000" algn="bl" rotWithShape="0"/>
                </a:effectLst>
                <a:latin typeface="汉仪雅酷黑 65W" panose="020B0604020202020204" charset="-122"/>
                <a:ea typeface="汉仪雅酷黑 65W" panose="020B0604020202020204" charset="-122"/>
                <a:cs typeface="汉仪雅酷黑 65W" panose="020B0604020202020204" charset="-122"/>
                <a:sym typeface="+mn-ea"/>
              </a:rPr>
              <a:t>（三）口令卡</a:t>
            </a:r>
            <a:endParaRPr lang="zh-CN" altLang="en-US" sz="1600" b="1">
              <a:ln w="2622" cmpd="sng">
                <a:solidFill>
                  <a:srgbClr val="11B2BC"/>
                </a:solidFill>
                <a:prstDash val="solid"/>
              </a:ln>
              <a:solidFill>
                <a:srgbClr val="FED966"/>
              </a:solidFill>
              <a:effectLst>
                <a:outerShdw blurRad="2622" dist="38100" dir="10380000" rotWithShape="0">
                  <a:srgbClr val="61C2FC">
                    <a:alpha val="81000"/>
                  </a:srgbClr>
                </a:outerShdw>
                <a:reflection blurRad="655" stA="21000" endA="300" endPos="45500" dist="63500" dir="5400000" sy="-100000" algn="bl" rotWithShape="0"/>
              </a:effectLst>
              <a:latin typeface="汉仪雅酷黑 65W" panose="020B0604020202020204" charset="-122"/>
              <a:ea typeface="汉仪雅酷黑 65W" panose="020B0604020202020204" charset="-122"/>
              <a:cs typeface="汉仪雅酷黑 65W" panose="020B0604020202020204" charset="-122"/>
              <a:sym typeface="+mn-ea"/>
            </a:endParaRPr>
          </a:p>
          <a:p>
            <a:endParaRPr lang="zh-CN" altLang="en-US" sz="1600" b="1">
              <a:ln w="2622" cmpd="sng">
                <a:solidFill>
                  <a:srgbClr val="11B2BC"/>
                </a:solidFill>
                <a:prstDash val="solid"/>
              </a:ln>
              <a:solidFill>
                <a:srgbClr val="FED966"/>
              </a:solidFill>
              <a:effectLst>
                <a:outerShdw blurRad="2622" dist="38100" dir="10380000" rotWithShape="0">
                  <a:srgbClr val="61C2FC">
                    <a:alpha val="81000"/>
                  </a:srgbClr>
                </a:outerShdw>
                <a:reflection blurRad="655" stA="21000" endA="300" endPos="45500" dist="63500" dir="5400000" sy="-100000" algn="bl" rotWithShape="0"/>
              </a:effectLst>
              <a:latin typeface="汉仪雅酷黑 65W" panose="020B0604020202020204" charset="-122"/>
              <a:ea typeface="汉仪雅酷黑 65W" panose="020B0604020202020204" charset="-122"/>
              <a:cs typeface="汉仪雅酷黑 65W" panose="020B0604020202020204" charset="-122"/>
            </a:endParaRPr>
          </a:p>
          <a:p>
            <a:r>
              <a:rPr lang="zh-CN" altLang="en-US" sz="1600" b="1">
                <a:ln w="2622" cmpd="sng">
                  <a:solidFill>
                    <a:srgbClr val="11B2BC"/>
                  </a:solidFill>
                  <a:prstDash val="solid"/>
                </a:ln>
                <a:solidFill>
                  <a:srgbClr val="FED966"/>
                </a:solidFill>
                <a:effectLst>
                  <a:outerShdw blurRad="2622" dist="38100" dir="10380000" rotWithShape="0">
                    <a:srgbClr val="61C2FC">
                      <a:alpha val="81000"/>
                    </a:srgbClr>
                  </a:outerShdw>
                  <a:reflection blurRad="655" stA="21000" endA="300" endPos="45500" dist="63500" dir="5400000" sy="-100000" algn="bl" rotWithShape="0"/>
                </a:effectLst>
                <a:latin typeface="汉仪雅酷黑 65W" panose="020B0604020202020204" charset="-122"/>
                <a:ea typeface="汉仪雅酷黑 65W" panose="020B0604020202020204" charset="-122"/>
                <a:cs typeface="汉仪雅酷黑 65W" panose="020B0604020202020204" charset="-122"/>
                <a:sym typeface="+mn-ea"/>
              </a:rPr>
              <a:t>（四）采用安全超文本传输协议</a:t>
            </a:r>
            <a:endParaRPr lang="zh-CN" altLang="en-US" sz="1600" b="1">
              <a:ln w="2622" cmpd="sng">
                <a:solidFill>
                  <a:srgbClr val="11B2BC"/>
                </a:solidFill>
                <a:prstDash val="solid"/>
              </a:ln>
              <a:solidFill>
                <a:srgbClr val="FED966"/>
              </a:solidFill>
              <a:effectLst>
                <a:outerShdw blurRad="2622" dist="38100" dir="10380000" rotWithShape="0">
                  <a:srgbClr val="61C2FC">
                    <a:alpha val="81000"/>
                  </a:srgbClr>
                </a:outerShdw>
                <a:reflection blurRad="655" stA="21000" endA="300" endPos="45500" dist="63500" dir="5400000" sy="-100000" algn="bl" rotWithShape="0"/>
              </a:effectLst>
              <a:latin typeface="汉仪雅酷黑 65W" panose="020B0604020202020204" charset="-122"/>
              <a:ea typeface="汉仪雅酷黑 65W" panose="020B0604020202020204" charset="-122"/>
              <a:cs typeface="汉仪雅酷黑 65W" panose="020B0604020202020204" charset="-122"/>
            </a:endParaRPr>
          </a:p>
          <a:p>
            <a:endParaRPr lang="zh-CN" altLang="en-US" sz="1600" b="1">
              <a:ln w="2622" cmpd="sng">
                <a:solidFill>
                  <a:srgbClr val="11B2BC"/>
                </a:solidFill>
                <a:prstDash val="solid"/>
              </a:ln>
              <a:solidFill>
                <a:srgbClr val="FED966"/>
              </a:solidFill>
              <a:effectLst>
                <a:outerShdw blurRad="2622" dist="38100" dir="10380000" rotWithShape="0">
                  <a:srgbClr val="61C2FC">
                    <a:alpha val="81000"/>
                  </a:srgbClr>
                </a:outerShdw>
                <a:reflection blurRad="655" stA="21000" endA="300" endPos="45500" dist="63500" dir="5400000" sy="-100000" algn="bl" rotWithShape="0"/>
              </a:effectLst>
              <a:latin typeface="汉仪雅酷黑 65W" panose="020B0604020202020204" charset="-122"/>
              <a:ea typeface="汉仪雅酷黑 65W" panose="020B0604020202020204" charset="-122"/>
              <a:cs typeface="汉仪雅酷黑 65W" panose="020B0604020202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66963" y="506793"/>
            <a:ext cx="2413000" cy="368300"/>
            <a:chOff x="4372437" y="786884"/>
            <a:chExt cx="3217333" cy="491067"/>
          </a:xfrm>
        </p:grpSpPr>
        <p:sp>
          <p:nvSpPr>
            <p:cNvPr id="27" name="文本框 26"/>
            <p:cNvSpPr txBox="1"/>
            <p:nvPr/>
          </p:nvSpPr>
          <p:spPr>
            <a:xfrm>
              <a:off x="4372437" y="786884"/>
              <a:ext cx="3217333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dirty="0">
                  <a:latin typeface="汉仪汉黑W" panose="00020600040101010101" charset="-122"/>
                  <a:ea typeface="汉仪汉黑W" panose="00020600040101010101" charset="-122"/>
                  <a:cs typeface="汉仪汉黑W" panose="00020600040101010101" charset="-122"/>
                  <a:sym typeface="+mn-ea"/>
                </a:rPr>
                <a:t>五、网上交易安全</a:t>
              </a:r>
              <a:endParaRPr lang="zh-CN" altLang="en-US" dirty="0">
                <a:latin typeface="汉仪汉黑W" panose="00020600040101010101" charset="-122"/>
                <a:ea typeface="汉仪汉黑W" panose="00020600040101010101" charset="-122"/>
                <a:cs typeface="汉仪汉黑W" panose="00020600040101010101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94219" y="1221284"/>
              <a:ext cx="803563" cy="45719"/>
              <a:chOff x="5694219" y="1221284"/>
              <a:chExt cx="803563" cy="45719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5694219" y="1221284"/>
                <a:ext cx="401782" cy="45719"/>
              </a:xfrm>
              <a:prstGeom prst="rect">
                <a:avLst/>
              </a:prstGeom>
              <a:solidFill>
                <a:srgbClr val="4F54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096000" y="1221284"/>
                <a:ext cx="401782" cy="45719"/>
              </a:xfrm>
              <a:prstGeom prst="rect">
                <a:avLst/>
              </a:prstGeom>
              <a:solidFill>
                <a:srgbClr val="9EA1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cs typeface="汉仪中宋简" panose="02010600000101010101" charset="-128"/>
                </a:endParaRPr>
              </a:p>
            </p:txBody>
          </p:sp>
        </p:grpSp>
      </p:grpSp>
      <p:pic>
        <p:nvPicPr>
          <p:cNvPr id="2" name="图片 1" descr="16pic_9222814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8395" y="963930"/>
            <a:ext cx="2524125" cy="318135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tags/tag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3*l_h_i*1_1_2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2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gradient&quot;:[{&quot;brightness&quot;:-0.15000000596046448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3*l_h_i*1_3_1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1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gradient&quot;:[{&quot;brightness&quot;:0.25,&quot;colorType&quot;:1,&quot;foreColorIndex&quot;:7,&quot;pos&quot;:0,&quot;transparency&quot;:0},{&quot;brightness&quot;:0.15000000596046448,&quot;colorType&quot;:1,&quot;foreColorIndex&quot;:7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3*l_h_i*1_2_1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1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gradient&quot;:[{&quot;brightness&quot;:0.25,&quot;colorType&quot;:1,&quot;foreColorIndex&quot;:6,&quot;pos&quot;:0,&quot;transparency&quot;:0},{&quot;brightness&quot;:0.15000000596046448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3*l_h_i*1_4_1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1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gradient&quot;:[{&quot;brightness&quot;:0.25,&quot;colorType&quot;:1,&quot;foreColorIndex&quot;:8,&quot;pos&quot;:0,&quot;transparency&quot;:0},{&quot;brightness&quot;:0.15000000596046448,&quot;colorType&quot;:1,&quot;foreColorIndex&quot;:8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057_3*l_h_a*1_4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gradient&quot;:[{&quot;brightness&quot;:0.30000001192092896,&quot;colorType&quot;:1,&quot;foreColorIndex&quot;:8,&quot;pos&quot;:0.800000011920929,&quot;transparency&quot;:0},{&quot;brightness&quot;:0,&quot;colorType&quot;:1,&quot;foreColorIndex&quot;:8,&quot;pos&quot;:0.2000000029802322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057_3*l_h_a*1_3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gradient&quot;:[{&quot;brightness&quot;:0.30000001192092896,&quot;colorType&quot;:1,&quot;foreColorIndex&quot;:7,&quot;pos&quot;:0.800000011920929,&quot;transparency&quot;:0},{&quot;brightness&quot;:0,&quot;colorType&quot;:1,&quot;foreColorIndex&quot;:7,&quot;pos&quot;:0.2000000029802322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057_3*l_h_a*1_2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gradient&quot;:[{&quot;brightness&quot;:0.30000001192092896,&quot;colorType&quot;:1,&quot;foreColorIndex&quot;:6,&quot;pos&quot;:0.800000011920929,&quot;transparency&quot;:0},{&quot;brightness&quot;:0,&quot;colorType&quot;:1,&quot;foreColorIndex&quot;:6,&quot;pos&quot;:0.2000000029802322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7_3*l_h_x*1_2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53*48"/>
  <p:tag name="KSO_WM_UNIT_TYPE" val="l_h_x"/>
  <p:tag name="KSO_WM_UNIT_INDEX" val="1_2_1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7_3*l_h_a*1_1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gradient&quot;:[{&quot;brightness&quot;:0.30000001192092896,&quot;colorType&quot;:1,&quot;foreColorIndex&quot;:5,&quot;pos&quot;:0.800000011920929,&quot;transparency&quot;:0},{&quot;brightness&quot;:0,&quot;colorType&quot;:1,&quot;foreColorIndex&quot;:5,&quot;pos&quot;:0.2000000029802322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7_3*l_h_x*1_1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56*58"/>
  <p:tag name="KSO_WM_UNIT_TYPE" val="l_h_x"/>
  <p:tag name="KSO_WM_UNIT_INDEX" val="1_1_1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7_3*l_h_x*1_3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58*50"/>
  <p:tag name="KSO_WM_UNIT_TYPE" val="l_h_x"/>
  <p:tag name="KSO_WM_UNIT_INDEX" val="1_3_1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3*l_h_i*1_3_2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2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gradient&quot;:[{&quot;brightness&quot;:-0.15000000596046448,&quot;colorType&quot;:1,&quot;foreColorIndex&quot;:7,&quot;pos&quot;:0,&quot;transparency&quot;:0},{&quot;brightness&quot;:0,&quot;colorType&quot;:1,&quot;foreColorIndex&quot;:7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7_3*l_h_x*1_4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53*45"/>
  <p:tag name="KSO_WM_UNIT_TYPE" val="l_h_x"/>
  <p:tag name="KSO_WM_UNIT_INDEX" val="1_4_1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1.xml><?xml version="1.0" encoding="utf-8"?>
<p:tagLst xmlns:p="http://schemas.openxmlformats.org/presentationml/2006/main">
  <p:tag name="RESOURCE_RECORD_KEY" val="{&quot;70&quot;:[3314048]}"/>
</p:tagLst>
</file>

<file path=ppt/tags/tag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4*l_h_i*1_5_3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5_3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gradient&quot;:[{&quot;brightness&quot;:-0.15000000596046448,&quot;colorType&quot;:1,&quot;foreColorIndex&quot;:9,&quot;pos&quot;:0,&quot;transparency&quot;:0},{&quot;brightness&quot;:0,&quot;colorType&quot;:1,&quot;foreColorIndex&quot;:9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5_1"/>
  <p:tag name="KSO_WM_UNIT_ID" val="diagram20231057_4*l_h_a*1_5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VALUE" val="26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gradient&quot;:[{&quot;brightness&quot;:0.30000001192092896,&quot;colorType&quot;:1,&quot;foreColorIndex&quot;:9,&quot;pos&quot;:0.800000011920929,&quot;transparency&quot;:0},{&quot;brightness&quot;:0,&quot;colorType&quot;:1,&quot;foreColorIndex&quot;:9,&quot;pos&quot;:0.2000000029802322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4*l_h_i*1_4_3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3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gradient&quot;:[{&quot;brightness&quot;:-0.25,&quot;colorType&quot;:1,&quot;foreColorIndex&quot;:8,&quot;pos&quot;:0,&quot;transparency&quot;:0},{&quot;brightness&quot;:-0.10000000149011612,&quot;colorType&quot;:1,&quot;foreColorIndex&quot;:8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057_4*l_h_a*1_4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VALUE" val="26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gradient&quot;:[{&quot;brightness&quot;:0.30000001192092896,&quot;colorType&quot;:1,&quot;foreColorIndex&quot;:8,&quot;pos&quot;:0.800000011920929,&quot;transparency&quot;:0},{&quot;brightness&quot;:0,&quot;colorType&quot;:1,&quot;foreColorIndex&quot;:8,&quot;pos&quot;:0.2000000029802322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4*l_h_i*1_3_3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3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gradient&quot;:[{&quot;brightness&quot;:-0.15000000596046448,&quot;colorType&quot;:1,&quot;foreColorIndex&quot;:7,&quot;pos&quot;:0,&quot;transparency&quot;:0},{&quot;brightness&quot;:0,&quot;colorType&quot;:1,&quot;foreColorIndex&quot;:7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057_4*l_h_a*1_3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VALUE" val="26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gradient&quot;:[{&quot;brightness&quot;:0.30000001192092896,&quot;colorType&quot;:1,&quot;foreColorIndex&quot;:7,&quot;pos&quot;:0.800000011920929,&quot;transparency&quot;:0},{&quot;brightness&quot;:0,&quot;colorType&quot;:1,&quot;foreColorIndex&quot;:7,&quot;pos&quot;:0.2000000029802322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4*l_h_i*1_2_2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gradient&quot;:[{&quot;brightness&quot;:-0.25,&quot;colorType&quot;:1,&quot;foreColorIndex&quot;:6,&quot;pos&quot;:0,&quot;transparency&quot;:0},{&quot;brightness&quot;:-0.10000000149011612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057_4*l_h_a*1_2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VALUE" val="26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gradient&quot;:[{&quot;brightness&quot;:0.30000001192092896,&quot;colorType&quot;:1,&quot;foreColorIndex&quot;:6,&quot;pos&quot;:0.800000011920929,&quot;transparency&quot;:0},{&quot;brightness&quot;:0,&quot;colorType&quot;:1,&quot;foreColorIndex&quot;:6,&quot;pos&quot;:0.2000000029802322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3*l_h_i*1_2_2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gradient&quot;:[{&quot;brightness&quot;:-0.25,&quot;colorType&quot;:1,&quot;foreColorIndex&quot;:6,&quot;pos&quot;:0,&quot;transparency&quot;:0},{&quot;brightness&quot;:-0.10000000149011612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4*l_h_i*1_1_3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3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gradient&quot;:[{&quot;brightness&quot;:-0.15000000596046448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7_4*l_h_a*1_1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VALUE" val="26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gradient&quot;:[{&quot;brightness&quot;:0.30000001192092896,&quot;colorType&quot;:1,&quot;foreColorIndex&quot;:5,&quot;pos&quot;:0.800000011920929,&quot;transparency&quot;:0},{&quot;brightness&quot;:0,&quot;colorType&quot;:1,&quot;foreColorIndex&quot;:5,&quot;pos&quot;:0.2000000029802322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7_4*l_h_x*1_1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56*58"/>
  <p:tag name="KSO_WM_UNIT_TYPE" val="l_h_x"/>
  <p:tag name="KSO_WM_UNIT_INDEX" val="1_1_1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4*l_h_x*1_5_3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x"/>
  <p:tag name="KSO_WM_UNIT_INDEX" val="1_5_3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UNIT_VALUE" val="53*53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7_4*l_h_x*1_3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58*50"/>
  <p:tag name="KSO_WM_UNIT_TYPE" val="l_h_x"/>
  <p:tag name="KSO_WM_UNIT_INDEX" val="1_3_1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7_4*l_h_x*1_2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53*48"/>
  <p:tag name="KSO_WM_UNIT_TYPE" val="l_h_x"/>
  <p:tag name="KSO_WM_UNIT_INDEX" val="1_2_1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7_4*l_h_x*1_4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53*45"/>
  <p:tag name="KSO_WM_UNIT_TYPE" val="l_h_x"/>
  <p:tag name="KSO_WM_UNIT_INDEX" val="1_4_1"/>
  <p:tag name="KSO_WM_DIAGRAM_MAX_ITEMCNT" val="6"/>
  <p:tag name="KSO_WM_DIAGRAM_MIN_ITEMCNT" val="2"/>
  <p:tag name="KSO_WM_DIAGRAM_VIRTUALLY_FRAME" val="{&quot;height&quot;:366.7974853515625,&quot;left&quot;:-67.97078505628693,&quot;top&quot;:19.12228094626598,&quot;width&quot;:856.0168457031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7.xml><?xml version="1.0" encoding="utf-8"?>
<p:tagLst xmlns:p="http://schemas.openxmlformats.org/presentationml/2006/main">
  <p:tag name="RESOURCE_RECORD_KEY" val="{&quot;70&quot;:[3314050]}"/>
</p:tagLst>
</file>

<file path=ppt/tags/tag3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30939_1*m_h_f*1_2_1"/>
  <p:tag name="KSO_WM_TEMPLATE_CATEGORY" val="diagram"/>
  <p:tag name="KSO_WM_TEMPLATE_INDEX" val="2023093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78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智能图形项正文&#10;请尽量言简意赅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30939_1*m_h_f*1_1_1"/>
  <p:tag name="KSO_WM_TEMPLATE_CATEGORY" val="diagram"/>
  <p:tag name="KSO_WM_TEMPLATE_INDEX" val="2023093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78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智能图形项正文&#10;请尽量言简意赅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3*l_h_i*1_4_2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2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gradient&quot;:[{&quot;brightness&quot;:-0.25,&quot;colorType&quot;:1,&quot;foreColorIndex&quot;:8,&quot;pos&quot;:0,&quot;transparency&quot;:0},{&quot;brightness&quot;:-0.10000000149011612,&quot;colorType&quot;:1,&quot;foreColorIndex&quot;:8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40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30939_1*m_h_i*1_1_2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41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30939_1*m_h_i*1_1_4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.800000011920929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42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30939_1*m_h_i*1_1_3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3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30939_1*m_h_i*1_1_1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5,6,5,6,5,6]}"/>
</p:tagLst>
</file>

<file path=ppt/tags/tag44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30939_1*m_h_i*1_2_2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solid&quot;:{&quot;brightness&quot;:0,&quot;colorType&quot;:1,&quot;foreColorIndex&quot;:6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45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30939_1*m_h_i*1_2_4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brightness&quot;:0.800000011920929,&quot;colorType&quot;:1,&quot;foreColorIndex&quot;:6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46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30939_1*m_h_i*1_2_3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6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7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30939_1*m_h_i*1_2_1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6"/>
  <p:tag name="KSO_WM_DIAGRAM_USE_COLOR_VALUE" val="{&quot;color_scheme&quot;:1,&quot;color_type&quot;:1,&quot;theme_color_indexes&quot;:[5,6,5,6,5,6]}"/>
</p:tagLst>
</file>

<file path=ppt/tags/tag4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0939_1*m_h_a*1_1_1"/>
  <p:tag name="KSO_WM_TEMPLATE_CATEGORY" val="diagram"/>
  <p:tag name="KSO_WM_TEMPLATE_INDEX" val="2023093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m1-1"/>
  <p:tag name="KSO_WM_UNIT_TEXT_FILL_TYPE" val="1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DIAGRAM_USE_COLOR_VALUE" val="{&quot;color_scheme&quot;:1,&quot;color_type&quot;:1,&quot;theme_color_indexes&quot;:[5,6,5,6,5,6]}"/>
</p:tagLst>
</file>

<file path=ppt/tags/tag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0939_1*m_h_a*1_2_1"/>
  <p:tag name="KSO_WM_TEMPLATE_CATEGORY" val="diagram"/>
  <p:tag name="KSO_WM_TEMPLATE_INDEX" val="2023093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m1-1"/>
  <p:tag name="KSO_WM_UNIT_TEXT_FILL_TYPE" val="1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DIAGRAM_USE_COLOR_VALUE" val="{&quot;color_scheme&quot;:1,&quot;color_type&quot;:1,&quot;theme_color_indexes&quot;:[5,6,5,6,5,6]}"/>
</p:tagLst>
</file>

<file path=ppt/tags/tag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3*l_h_i*1_1_3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3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50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VALUE" val="82*7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1"/>
  <p:tag name="KSO_WM_UNIT_ID" val="diagram20230939_1*m_h_x*1_1_1"/>
  <p:tag name="KSO_WM_TEMPLATE_CATEGORY" val="diagram"/>
  <p:tag name="KSO_WM_TEMPLATE_INDEX" val="2023093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51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VALUE" val="86*7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2_1"/>
  <p:tag name="KSO_WM_UNIT_ID" val="diagram20230939_1*m_h_x*1_2_1"/>
  <p:tag name="KSO_WM_TEMPLATE_CATEGORY" val="diagram"/>
  <p:tag name="KSO_WM_TEMPLATE_INDEX" val="2023093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223.84999389648448,&quot;left&quot;:22.014475981945132,&quot;top&quot;:101.6395306108129,&quot;width&quot;:409.50002441406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52.xml><?xml version="1.0" encoding="utf-8"?>
<p:tagLst xmlns:p="http://schemas.openxmlformats.org/presentationml/2006/main">
  <p:tag name="RESOURCE_RECORD_KEY" val="{&quot;70&quot;:[3312355]}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28060_5*l_h_i*1_3_1"/>
  <p:tag name="KSO_WM_TEMPLATE_CATEGORY" val="diagram"/>
  <p:tag name="KSO_WM_TEMPLATE_INDEX" val="2022806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234.0396850393701,&quot;left&quot;:54.9,&quot;top&quot;:95.58535433070867,&quot;width&quot;:610.2}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60_5*l_h_a*1_4_1"/>
  <p:tag name="KSO_WM_TEMPLATE_CATEGORY" val="diagram"/>
  <p:tag name="KSO_WM_TEMPLATE_INDEX" val="20228060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DIAGRAM_VIRTUALLY_FRAME" val="{&quot;height&quot;:234.0396850393701,&quot;left&quot;:54.9,&quot;top&quot;:95.58535433070867,&quot;width&quot;:610.2}"/>
</p:tagLst>
</file>

<file path=ppt/tags/tag55.xml><?xml version="1.0" encoding="utf-8"?>
<p:tagLst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KSO_WPP_MARK_KEY" val="fb67b7c7-f61c-44da-bfd5-7e7a76384cc8"/>
  <p:tag name="COMMONDATA" val="eyJjb3VudCI6OCwiaGRpZCI6IjE2NzkzYTgxZGZkNWQ2NGQ2ZGIzZjlkNmQzMTQ4ZmYxIiwidXNlckNvdW50IjoyfQ=="/>
  <p:tag name="commondata" val="eyJjb3VudCI6OSwiaGRpZCI6IjE2NzkzYTgxZGZkNWQ2NGQ2ZGIzZjlkNmQzMTQ4ZmYxIiwidXNlckNvdW50IjozfQ=="/>
  <p:tag name="resource_record_key" val="{&quot;70&quot;:[3314048,3312355,3314050]}"/>
</p:tagLst>
</file>

<file path=ppt/tags/tag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3*l_h_i*1_3_3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3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7"/>
  <p:tag name="KSO_WM_DIAGRAM_USE_COLOR_VALUE" val="{&quot;color_scheme&quot;:1,&quot;color_type&quot;:1,&quot;theme_color_indexes&quot;:[5,6,5,6,5,6]}"/>
</p:tagLst>
</file>

<file path=ppt/tags/tag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3*l_h_i*1_1_1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1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gradient&quot;:[{&quot;brightness&quot;:0.25,&quot;colorType&quot;:1,&quot;foreColorIndex&quot;:5,&quot;pos&quot;:0,&quot;transparency&quot;:0},{&quot;brightness&quot;:0.15000000596046448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3*l_h_i*1_2_3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3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DIAGRAM_USE_COLOR_VALUE" val="{&quot;color_scheme&quot;:1,&quot;color_type&quot;:1,&quot;theme_color_indexes&quot;:[5,6,5,6,5,6]}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57_3*l_h_i*1_4_3"/>
  <p:tag name="KSO_WM_TEMPLATE_CATEGORY" val="diagram"/>
  <p:tag name="KSO_WM_TEMPLATE_INDEX" val="20231057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3"/>
  <p:tag name="KSO_WM_DIAGRAM_MAX_ITEMCNT" val="6"/>
  <p:tag name="KSO_WM_DIAGRAM_MIN_ITEMCNT" val="2"/>
  <p:tag name="KSO_WM_DIAGRAM_VIRTUALLY_FRAME" val="{&quot;height&quot;:366.7974853515625,&quot;left&quot;:-67.96834411140503,&quot;top&quot;:19.143304568313262,&quot;width&quot;:856.016845703125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8"/>
  <p:tag name="KSO_WM_DIAGRAM_USE_COLOR_VALUE" val="{&quot;color_scheme&quot;:1,&quot;color_type&quot;:1,&quot;theme_color_indexes&quot;:[5,6,5,6,5,6]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汉仪中宋简"/>
        <a:font script="Hebr" typeface="汉仪中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7">
      <a:dk1>
        <a:sysClr val="windowText" lastClr="000000"/>
      </a:dk1>
      <a:lt1>
        <a:sysClr val="window" lastClr="FFFFFF"/>
      </a:lt1>
      <a:dk2>
        <a:srgbClr val="000000"/>
      </a:dk2>
      <a:lt2>
        <a:srgbClr val="37518F"/>
      </a:lt2>
      <a:accent1>
        <a:srgbClr val="37518F"/>
      </a:accent1>
      <a:accent2>
        <a:srgbClr val="A4C9E4"/>
      </a:accent2>
      <a:accent3>
        <a:srgbClr val="3F3F3F"/>
      </a:accent3>
      <a:accent4>
        <a:srgbClr val="B30D19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zlj4k0c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汉仪中宋简"/>
        <a:font script="Hebr" typeface="汉仪中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简"/>
        <a:ea typeface=""/>
        <a:cs typeface=""/>
        <a:font script="Jpan" typeface="ＭＳ Ｐゴシック"/>
        <a:font script="Hang" typeface="맑은 고딕"/>
        <a:font script="Hans" typeface="汉仪中宋简"/>
        <a:font script="Hant" typeface="新細明體"/>
        <a:font script="Arab" typeface="汉仪中宋简"/>
        <a:font script="Hebr" typeface="汉仪中宋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1422</Words>
  <Application>WPS 演示</Application>
  <PresentationFormat>全屏显示(16:9)</PresentationFormat>
  <Paragraphs>155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汉仪中宋简</vt:lpstr>
      <vt:lpstr>思源宋体 CN Light</vt:lpstr>
      <vt:lpstr>思源宋体 CN</vt:lpstr>
      <vt:lpstr>汉仪汉黑W</vt:lpstr>
      <vt:lpstr>微软雅黑</vt:lpstr>
      <vt:lpstr>华文中宋</vt:lpstr>
      <vt:lpstr>思源黑体 CN Regular</vt:lpstr>
      <vt:lpstr>黑体</vt:lpstr>
      <vt:lpstr>思源黑体 CN Bold</vt:lpstr>
      <vt:lpstr>Segoe UI</vt:lpstr>
      <vt:lpstr>Arial Unicode MS</vt:lpstr>
      <vt:lpstr>Times New Roman</vt:lpstr>
      <vt:lpstr>Calibri</vt:lpstr>
      <vt:lpstr>汉仪雅酷黑 65W</vt:lpstr>
      <vt:lpstr>汉仪大圣体简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云卷云舒</cp:lastModifiedBy>
  <cp:revision>77</cp:revision>
  <dcterms:created xsi:type="dcterms:W3CDTF">2022-03-10T07:19:00Z</dcterms:created>
  <dcterms:modified xsi:type="dcterms:W3CDTF">2024-09-23T05:18:37Z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24C2D79E8F214054B9493A553F2B2C03</vt:lpwstr>
  </property>
  <property fmtid="{D5CDD505-2E9C-101B-9397-08002B2CF9AE}" pid="3" name="KSOProductBuildVer">
    <vt:lpwstr>2052-12.1.0.17857</vt:lpwstr>
  </property>
  <property fmtid="{D5CDD505-2E9C-101B-9397-08002B2CF9AE}" pid="4" name="KSOTemplateUUID">
    <vt:lpwstr>v1.0_mb_Zu69sPXkYiJxAP20O2SAqg==</vt:lpwstr>
  </property>
</Properties>
</file>