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10.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4"/>
  </p:notesMasterIdLst>
  <p:handoutMasterIdLst>
    <p:handoutMasterId r:id="rId36"/>
  </p:handoutMasterIdLst>
  <p:sldIdLst>
    <p:sldId id="256" r:id="rId5"/>
    <p:sldId id="283" r:id="rId6"/>
    <p:sldId id="258" r:id="rId7"/>
    <p:sldId id="261" r:id="rId8"/>
    <p:sldId id="257" r:id="rId9"/>
    <p:sldId id="299" r:id="rId10"/>
    <p:sldId id="301" r:id="rId11"/>
    <p:sldId id="265" r:id="rId12"/>
    <p:sldId id="284" r:id="rId13"/>
    <p:sldId id="263" r:id="rId15"/>
    <p:sldId id="266" r:id="rId16"/>
    <p:sldId id="303" r:id="rId17"/>
    <p:sldId id="305" r:id="rId18"/>
    <p:sldId id="268" r:id="rId19"/>
    <p:sldId id="306" r:id="rId20"/>
    <p:sldId id="264" r:id="rId21"/>
    <p:sldId id="267" r:id="rId22"/>
    <p:sldId id="307" r:id="rId23"/>
    <p:sldId id="270" r:id="rId24"/>
    <p:sldId id="316" r:id="rId25"/>
    <p:sldId id="320" r:id="rId26"/>
    <p:sldId id="319" r:id="rId27"/>
    <p:sldId id="323" r:id="rId28"/>
    <p:sldId id="324" r:id="rId29"/>
    <p:sldId id="326" r:id="rId30"/>
    <p:sldId id="325" r:id="rId31"/>
    <p:sldId id="327" r:id="rId32"/>
    <p:sldId id="328" r:id="rId33"/>
    <p:sldId id="329" r:id="rId34"/>
    <p:sldId id="272" r:id="rId35"/>
  </p:sldIdLst>
  <p:sldSz cx="9144000" cy="5144135" type="screen16x9"/>
  <p:notesSz cx="6858000" cy="9144000"/>
  <p:embeddedFontLst>
    <p:embeddedFont>
      <p:font typeface="微软雅黑" panose="020B0503020204020204" charset="-122"/>
      <p:regular r:id="rId40"/>
    </p:embeddedFont>
    <p:embeddedFont>
      <p:font typeface="Calibri Light" panose="020F0302020204030204" charset="0"/>
      <p:regular r:id="rId41"/>
      <p:italic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6" userDrawn="1">
          <p15:clr>
            <a:srgbClr val="A4A3A4"/>
          </p15:clr>
        </p15:guide>
        <p15:guide id="2" pos="2934" userDrawn="1">
          <p15:clr>
            <a:srgbClr val="A4A3A4"/>
          </p15:clr>
        </p15:guide>
        <p15:guide id="3" pos="0" userDrawn="1">
          <p15:clr>
            <a:srgbClr val="A4A3A4"/>
          </p15:clr>
        </p15:guide>
        <p15:guide id="4" pos="5792" userDrawn="1">
          <p15:clr>
            <a:srgbClr val="A4A3A4"/>
          </p15:clr>
        </p15:guide>
        <p15:guide id="5" orient="horz" pos="0" userDrawn="1">
          <p15:clr>
            <a:srgbClr val="A4A3A4"/>
          </p15:clr>
        </p15:guide>
        <p15:guide id="6" orient="horz" pos="493" userDrawn="1">
          <p15:clr>
            <a:srgbClr val="A4A3A4"/>
          </p15:clr>
        </p15:guide>
        <p15:guide id="7" orient="horz" pos="2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9" d="100"/>
          <a:sy n="69" d="100"/>
        </p:scale>
        <p:origin x="738" y="48"/>
      </p:cViewPr>
      <p:guideLst>
        <p:guide orient="horz" pos="1916"/>
        <p:guide pos="2934"/>
        <p:guide/>
        <p:guide pos="5792"/>
        <p:guide orient="horz"/>
        <p:guide orient="horz" pos="493"/>
        <p:guide orient="horz"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3" Type="http://schemas.openxmlformats.org/officeDocument/2006/relationships/tags" Target="tags/tag204.xml"/><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notesMaster" Target="notesMasters/notes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1" Type="http://schemas.openxmlformats.org/officeDocument/2006/relationships/slideLayout" Target="../slideLayouts/slideLayout7.xml"/><Relationship Id="rId30" Type="http://schemas.openxmlformats.org/officeDocument/2006/relationships/tags" Target="../tags/tag46.xml"/><Relationship Id="rId3" Type="http://schemas.openxmlformats.org/officeDocument/2006/relationships/tags" Target="../tags/tag23.xml"/><Relationship Id="rId29" Type="http://schemas.openxmlformats.org/officeDocument/2006/relationships/tags" Target="../tags/tag45.xml"/><Relationship Id="rId28" Type="http://schemas.openxmlformats.org/officeDocument/2006/relationships/tags" Target="../tags/tag44.xml"/><Relationship Id="rId27" Type="http://schemas.openxmlformats.org/officeDocument/2006/relationships/tags" Target="../tags/tag43.xml"/><Relationship Id="rId26" Type="http://schemas.openxmlformats.org/officeDocument/2006/relationships/tags" Target="../tags/tag42.xml"/><Relationship Id="rId25" Type="http://schemas.openxmlformats.org/officeDocument/2006/relationships/tags" Target="../tags/tag41.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22.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image" Target="../media/image16.svg"/><Relationship Id="rId11" Type="http://schemas.openxmlformats.org/officeDocument/2006/relationships/image" Target="../media/image15.png"/><Relationship Id="rId10" Type="http://schemas.openxmlformats.org/officeDocument/2006/relationships/tags" Target="../tags/tag28.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image" Target="../media/image18.svg"/><Relationship Id="rId7" Type="http://schemas.openxmlformats.org/officeDocument/2006/relationships/image" Target="../media/image17.png"/><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6" Type="http://schemas.openxmlformats.org/officeDocument/2006/relationships/slideLayout" Target="../slideLayouts/slideLayout7.xml"/><Relationship Id="rId25" Type="http://schemas.openxmlformats.org/officeDocument/2006/relationships/image" Target="../media/image24.svg"/><Relationship Id="rId24" Type="http://schemas.openxmlformats.org/officeDocument/2006/relationships/image" Target="../media/image23.png"/><Relationship Id="rId23" Type="http://schemas.openxmlformats.org/officeDocument/2006/relationships/tags" Target="../tags/tag62.xml"/><Relationship Id="rId22" Type="http://schemas.openxmlformats.org/officeDocument/2006/relationships/image" Target="../media/image22.svg"/><Relationship Id="rId21" Type="http://schemas.openxmlformats.org/officeDocument/2006/relationships/image" Target="../media/image21.png"/><Relationship Id="rId20" Type="http://schemas.openxmlformats.org/officeDocument/2006/relationships/tags" Target="../tags/tag61.xml"/><Relationship Id="rId2" Type="http://schemas.openxmlformats.org/officeDocument/2006/relationships/tags" Target="../tags/tag47.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image" Target="../media/image20.svg"/><Relationship Id="rId10" Type="http://schemas.openxmlformats.org/officeDocument/2006/relationships/image" Target="../media/image19.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0" Type="http://schemas.openxmlformats.org/officeDocument/2006/relationships/slideLayout" Target="../slideLayouts/slideLayout7.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2" Type="http://schemas.openxmlformats.org/officeDocument/2006/relationships/slideLayout" Target="../slideLayouts/slideLayout7.xml"/><Relationship Id="rId21" Type="http://schemas.openxmlformats.org/officeDocument/2006/relationships/tags" Target="../tags/tag98.xml"/><Relationship Id="rId20" Type="http://schemas.openxmlformats.org/officeDocument/2006/relationships/tags" Target="../tags/tag97.xml"/><Relationship Id="rId2" Type="http://schemas.openxmlformats.org/officeDocument/2006/relationships/tags" Target="../tags/tag81.xml"/><Relationship Id="rId19" Type="http://schemas.openxmlformats.org/officeDocument/2006/relationships/tags" Target="../tags/tag96.xml"/><Relationship Id="rId18" Type="http://schemas.openxmlformats.org/officeDocument/2006/relationships/tags" Target="../tags/tag95.xml"/><Relationship Id="rId17" Type="http://schemas.openxmlformats.org/officeDocument/2006/relationships/tags" Target="../tags/tag94.xml"/><Relationship Id="rId16" Type="http://schemas.openxmlformats.org/officeDocument/2006/relationships/tags" Target="../tags/tag93.xml"/><Relationship Id="rId15" Type="http://schemas.openxmlformats.org/officeDocument/2006/relationships/image" Target="../media/image26.svg"/><Relationship Id="rId14" Type="http://schemas.openxmlformats.org/officeDocument/2006/relationships/image" Target="../media/image25.png"/><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0" Type="http://schemas.openxmlformats.org/officeDocument/2006/relationships/slideLayout" Target="../slideLayouts/slideLayout7.xml"/><Relationship Id="rId4" Type="http://schemas.openxmlformats.org/officeDocument/2006/relationships/tags" Target="../tags/tag101.xml"/><Relationship Id="rId39" Type="http://schemas.openxmlformats.org/officeDocument/2006/relationships/tags" Target="../tags/tag128.xml"/><Relationship Id="rId38" Type="http://schemas.openxmlformats.org/officeDocument/2006/relationships/tags" Target="../tags/tag127.xml"/><Relationship Id="rId37" Type="http://schemas.openxmlformats.org/officeDocument/2006/relationships/tags" Target="../tags/tag126.xml"/><Relationship Id="rId36" Type="http://schemas.openxmlformats.org/officeDocument/2006/relationships/tags" Target="../tags/tag125.xml"/><Relationship Id="rId35" Type="http://schemas.openxmlformats.org/officeDocument/2006/relationships/tags" Target="../tags/tag124.xml"/><Relationship Id="rId34" Type="http://schemas.openxmlformats.org/officeDocument/2006/relationships/tags" Target="../tags/tag123.xml"/><Relationship Id="rId33" Type="http://schemas.openxmlformats.org/officeDocument/2006/relationships/tags" Target="../tags/tag122.xml"/><Relationship Id="rId32" Type="http://schemas.openxmlformats.org/officeDocument/2006/relationships/tags" Target="../tags/tag121.xml"/><Relationship Id="rId31" Type="http://schemas.openxmlformats.org/officeDocument/2006/relationships/tags" Target="../tags/tag120.xml"/><Relationship Id="rId30" Type="http://schemas.openxmlformats.org/officeDocument/2006/relationships/image" Target="../media/image36.svg"/><Relationship Id="rId3" Type="http://schemas.openxmlformats.org/officeDocument/2006/relationships/tags" Target="../tags/tag100.xml"/><Relationship Id="rId29" Type="http://schemas.openxmlformats.org/officeDocument/2006/relationships/image" Target="../media/image35.png"/><Relationship Id="rId28" Type="http://schemas.openxmlformats.org/officeDocument/2006/relationships/tags" Target="../tags/tag119.xml"/><Relationship Id="rId27" Type="http://schemas.openxmlformats.org/officeDocument/2006/relationships/image" Target="../media/image34.svg"/><Relationship Id="rId26" Type="http://schemas.openxmlformats.org/officeDocument/2006/relationships/image" Target="../media/image33.png"/><Relationship Id="rId25" Type="http://schemas.openxmlformats.org/officeDocument/2006/relationships/tags" Target="../tags/tag118.xml"/><Relationship Id="rId24" Type="http://schemas.openxmlformats.org/officeDocument/2006/relationships/image" Target="../media/image32.svg"/><Relationship Id="rId23" Type="http://schemas.openxmlformats.org/officeDocument/2006/relationships/image" Target="../media/image31.png"/><Relationship Id="rId22" Type="http://schemas.openxmlformats.org/officeDocument/2006/relationships/tags" Target="../tags/tag117.xml"/><Relationship Id="rId21" Type="http://schemas.openxmlformats.org/officeDocument/2006/relationships/image" Target="../media/image30.svg"/><Relationship Id="rId20" Type="http://schemas.openxmlformats.org/officeDocument/2006/relationships/image" Target="../media/image29.png"/><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131.xml"/><Relationship Id="rId7" Type="http://schemas.openxmlformats.org/officeDocument/2006/relationships/image" Target="../media/image40.svg"/><Relationship Id="rId6" Type="http://schemas.openxmlformats.org/officeDocument/2006/relationships/image" Target="../media/image39.png"/><Relationship Id="rId5" Type="http://schemas.openxmlformats.org/officeDocument/2006/relationships/tags" Target="../tags/tag130.xml"/><Relationship Id="rId43" Type="http://schemas.openxmlformats.org/officeDocument/2006/relationships/slideLayout" Target="../slideLayouts/slideLayout7.xml"/><Relationship Id="rId42" Type="http://schemas.openxmlformats.org/officeDocument/2006/relationships/image" Target="../media/image60.svg"/><Relationship Id="rId41" Type="http://schemas.openxmlformats.org/officeDocument/2006/relationships/image" Target="../media/image59.png"/><Relationship Id="rId40" Type="http://schemas.openxmlformats.org/officeDocument/2006/relationships/tags" Target="../tags/tag145.xml"/><Relationship Id="rId4" Type="http://schemas.openxmlformats.org/officeDocument/2006/relationships/image" Target="../media/image38.svg"/><Relationship Id="rId39" Type="http://schemas.openxmlformats.org/officeDocument/2006/relationships/image" Target="../media/image58.svg"/><Relationship Id="rId38" Type="http://schemas.openxmlformats.org/officeDocument/2006/relationships/image" Target="../media/image57.png"/><Relationship Id="rId37" Type="http://schemas.openxmlformats.org/officeDocument/2006/relationships/tags" Target="../tags/tag144.xml"/><Relationship Id="rId36" Type="http://schemas.openxmlformats.org/officeDocument/2006/relationships/image" Target="../media/image56.svg"/><Relationship Id="rId35" Type="http://schemas.openxmlformats.org/officeDocument/2006/relationships/image" Target="../media/image55.png"/><Relationship Id="rId34" Type="http://schemas.openxmlformats.org/officeDocument/2006/relationships/tags" Target="../tags/tag143.xml"/><Relationship Id="rId33" Type="http://schemas.openxmlformats.org/officeDocument/2006/relationships/image" Target="../media/image54.svg"/><Relationship Id="rId32" Type="http://schemas.openxmlformats.org/officeDocument/2006/relationships/image" Target="../media/image53.png"/><Relationship Id="rId31" Type="http://schemas.openxmlformats.org/officeDocument/2006/relationships/tags" Target="../tags/tag142.xml"/><Relationship Id="rId30" Type="http://schemas.openxmlformats.org/officeDocument/2006/relationships/image" Target="../media/image52.svg"/><Relationship Id="rId3" Type="http://schemas.openxmlformats.org/officeDocument/2006/relationships/image" Target="../media/image37.png"/><Relationship Id="rId29" Type="http://schemas.openxmlformats.org/officeDocument/2006/relationships/image" Target="../media/image51.png"/><Relationship Id="rId28" Type="http://schemas.openxmlformats.org/officeDocument/2006/relationships/tags" Target="../tags/tag141.xml"/><Relationship Id="rId27" Type="http://schemas.openxmlformats.org/officeDocument/2006/relationships/image" Target="../media/image50.svg"/><Relationship Id="rId26" Type="http://schemas.openxmlformats.org/officeDocument/2006/relationships/image" Target="../media/image49.png"/><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29.xml"/><Relationship Id="rId19" Type="http://schemas.openxmlformats.org/officeDocument/2006/relationships/image" Target="../media/image48.svg"/><Relationship Id="rId18" Type="http://schemas.openxmlformats.org/officeDocument/2006/relationships/image" Target="../media/image47.png"/><Relationship Id="rId17" Type="http://schemas.openxmlformats.org/officeDocument/2006/relationships/tags" Target="../tags/tag134.xml"/><Relationship Id="rId16" Type="http://schemas.openxmlformats.org/officeDocument/2006/relationships/image" Target="../media/image46.svg"/><Relationship Id="rId15" Type="http://schemas.openxmlformats.org/officeDocument/2006/relationships/image" Target="../media/image45.png"/><Relationship Id="rId14" Type="http://schemas.openxmlformats.org/officeDocument/2006/relationships/tags" Target="../tags/tag133.xml"/><Relationship Id="rId13" Type="http://schemas.openxmlformats.org/officeDocument/2006/relationships/image" Target="../media/image44.svg"/><Relationship Id="rId12" Type="http://schemas.openxmlformats.org/officeDocument/2006/relationships/image" Target="../media/image43.png"/><Relationship Id="rId11" Type="http://schemas.openxmlformats.org/officeDocument/2006/relationships/tags" Target="../tags/tag132.xml"/><Relationship Id="rId10" Type="http://schemas.openxmlformats.org/officeDocument/2006/relationships/image" Target="../media/image42.sv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1.jpe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tags" Target="../tags/tag14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jpe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1" Type="http://schemas.openxmlformats.org/officeDocument/2006/relationships/slideLayout" Target="../slideLayouts/slideLayout7.xml"/><Relationship Id="rId30" Type="http://schemas.openxmlformats.org/officeDocument/2006/relationships/tags" Target="../tags/tag171.xml"/><Relationship Id="rId3" Type="http://schemas.openxmlformats.org/officeDocument/2006/relationships/tags" Target="../tags/tag148.xml"/><Relationship Id="rId29" Type="http://schemas.openxmlformats.org/officeDocument/2006/relationships/tags" Target="../tags/tag170.xml"/><Relationship Id="rId28" Type="http://schemas.openxmlformats.org/officeDocument/2006/relationships/tags" Target="../tags/tag169.xml"/><Relationship Id="rId27" Type="http://schemas.openxmlformats.org/officeDocument/2006/relationships/tags" Target="../tags/tag168.xml"/><Relationship Id="rId26" Type="http://schemas.openxmlformats.org/officeDocument/2006/relationships/tags" Target="../tags/tag167.xml"/><Relationship Id="rId25" Type="http://schemas.openxmlformats.org/officeDocument/2006/relationships/tags" Target="../tags/tag166.xml"/><Relationship Id="rId24" Type="http://schemas.openxmlformats.org/officeDocument/2006/relationships/tags" Target="../tags/tag165.xml"/><Relationship Id="rId23" Type="http://schemas.openxmlformats.org/officeDocument/2006/relationships/tags" Target="../tags/tag164.xml"/><Relationship Id="rId22" Type="http://schemas.openxmlformats.org/officeDocument/2006/relationships/tags" Target="../tags/tag163.xml"/><Relationship Id="rId21" Type="http://schemas.openxmlformats.org/officeDocument/2006/relationships/tags" Target="../tags/tag162.xml"/><Relationship Id="rId20" Type="http://schemas.openxmlformats.org/officeDocument/2006/relationships/tags" Target="../tags/tag161.xml"/><Relationship Id="rId2" Type="http://schemas.openxmlformats.org/officeDocument/2006/relationships/tags" Target="../tags/tag147.xml"/><Relationship Id="rId19" Type="http://schemas.openxmlformats.org/officeDocument/2006/relationships/tags" Target="../tags/tag160.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image" Target="../media/image16.svg"/><Relationship Id="rId11" Type="http://schemas.openxmlformats.org/officeDocument/2006/relationships/image" Target="../media/image15.png"/><Relationship Id="rId10" Type="http://schemas.openxmlformats.org/officeDocument/2006/relationships/tags" Target="../tags/tag153.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3.jpe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0" Type="http://schemas.openxmlformats.org/officeDocument/2006/relationships/slideLayout" Target="../slideLayouts/slideLayout7.xml"/><Relationship Id="rId2" Type="http://schemas.openxmlformats.org/officeDocument/2006/relationships/tags" Target="../tags/tag172.xml"/><Relationship Id="rId19" Type="http://schemas.openxmlformats.org/officeDocument/2006/relationships/tags" Target="../tags/tag188.xml"/><Relationship Id="rId18" Type="http://schemas.openxmlformats.org/officeDocument/2006/relationships/image" Target="../media/image64.png"/><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7" Type="http://schemas.openxmlformats.org/officeDocument/2006/relationships/slideLayout" Target="../slideLayouts/slideLayout7.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5.jpe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1" Type="http://schemas.openxmlformats.org/officeDocument/2006/relationships/slideLayout" Target="../slideLayouts/slideLayout7.xml"/><Relationship Id="rId20" Type="http://schemas.openxmlformats.org/officeDocument/2006/relationships/image" Target="../media/image10.svg"/><Relationship Id="rId2" Type="http://schemas.openxmlformats.org/officeDocument/2006/relationships/image" Target="../media/image7.svg"/><Relationship Id="rId19" Type="http://schemas.openxmlformats.org/officeDocument/2006/relationships/image" Target="../media/image9.png"/><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6"/>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校园安全</a:t>
              </a:r>
              <a:r>
                <a:rPr lang="zh-CN" altLang="en-US" sz="4500">
                  <a:latin typeface="汉仪汉黑W" panose="00020600040101010101" charset="-122"/>
                  <a:ea typeface="汉仪汉黑W" panose="00020600040101010101" charset="-122"/>
                  <a:cs typeface="汉仪汉黑W" panose="00020600040101010101" charset="-122"/>
                </a:rPr>
                <a:t>指导</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484870" y="1832544"/>
            <a:ext cx="4411345" cy="1479312"/>
            <a:chOff x="3396287" y="2528454"/>
            <a:chExt cx="5881792"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396287" y="2920461"/>
              <a:ext cx="5881792"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第二节</a:t>
              </a:r>
              <a:r>
                <a:rPr lang="en-US" altLang="zh-CN" sz="3000">
                  <a:latin typeface="汉仪汉黑W" panose="00020600040101010101" charset="-122"/>
                  <a:ea typeface="汉仪汉黑W" panose="00020600040101010101" charset="-122"/>
                  <a:cs typeface="汉仪汉黑W" panose="00020600040101010101" charset="-122"/>
                </a:rPr>
                <a:t> 摈弃赌博陋习篇</a:t>
              </a:r>
              <a:endParaRPr lang="en-US" altLang="zh-CN"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a:t>
              </a:r>
              <a:r>
                <a:rPr lang="zh-CN" altLang="en-US">
                  <a:latin typeface="汉仪汉黑W" panose="00020600040101010101" charset="-122"/>
                  <a:ea typeface="汉仪汉黑W" panose="00020600040101010101" charset="-122"/>
                  <a:cs typeface="汉仪汉黑W" panose="00020600040101010101" charset="-122"/>
                </a:rPr>
                <a:t>赌博的概念</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80" name="文本框 79"/>
          <p:cNvSpPr txBox="1"/>
          <p:nvPr/>
        </p:nvSpPr>
        <p:spPr>
          <a:xfrm>
            <a:off x="741521" y="1172025"/>
            <a:ext cx="3699986" cy="2272665"/>
          </a:xfrm>
          <a:prstGeom prst="rect">
            <a:avLst/>
          </a:prstGeom>
          <a:noFill/>
        </p:spPr>
        <p:txBody>
          <a:bodyPr wrap="square">
            <a:spAutoFit/>
          </a:bodyPr>
          <a:lstStyle/>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赌博是以营利为目的，用金钱或财物作赌注，较量输赢的非法行为。但是，并非所有的以财物作赌注比输赢的行为都是赌博的非法行为。赌博在客观方面通常表现为打麻将、斗地主等多种方式比输赢，赢取一定财物的行为；从主观方面看，赌博行为人的目的在于营利，在于通过赌博获取非法利益。</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2" name="图片 1" descr="赌博"/>
          <p:cNvPicPr>
            <a:picLocks noChangeAspect="1"/>
          </p:cNvPicPr>
          <p:nvPr/>
        </p:nvPicPr>
        <p:blipFill>
          <a:blip r:embed="rId2"/>
          <a:stretch>
            <a:fillRect/>
          </a:stretch>
        </p:blipFill>
        <p:spPr>
          <a:xfrm>
            <a:off x="5359400" y="1464310"/>
            <a:ext cx="2540635" cy="1873885"/>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a:t>
              </a:r>
              <a:r>
                <a:rPr lang="zh-CN" altLang="en-US">
                  <a:latin typeface="汉仪汉黑W" panose="00020600040101010101" charset="-122"/>
                  <a:ea typeface="汉仪汉黑W" panose="00020600040101010101" charset="-122"/>
                  <a:cs typeface="汉仪汉黑W" panose="00020600040101010101" charset="-122"/>
                </a:rPr>
                <a:t>赌博的类型</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6" name="椭圆 55"/>
          <p:cNvSpPr/>
          <p:nvPr>
            <p:custDataLst>
              <p:tags r:id="rId2"/>
            </p:custDataLst>
          </p:nvPr>
        </p:nvSpPr>
        <p:spPr>
          <a:xfrm>
            <a:off x="4754880" y="2082139"/>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7" name="椭圆 56"/>
          <p:cNvSpPr/>
          <p:nvPr>
            <p:custDataLst>
              <p:tags r:id="rId3"/>
            </p:custDataLst>
          </p:nvPr>
        </p:nvSpPr>
        <p:spPr>
          <a:xfrm>
            <a:off x="3000375" y="2081662"/>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9" name="椭圆 58"/>
          <p:cNvSpPr/>
          <p:nvPr>
            <p:custDataLst>
              <p:tags r:id="rId4"/>
            </p:custDataLst>
          </p:nvPr>
        </p:nvSpPr>
        <p:spPr>
          <a:xfrm>
            <a:off x="3110865" y="2192152"/>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60" name="椭圆 59"/>
          <p:cNvSpPr/>
          <p:nvPr>
            <p:custDataLst>
              <p:tags r:id="rId5"/>
            </p:custDataLst>
          </p:nvPr>
        </p:nvSpPr>
        <p:spPr>
          <a:xfrm>
            <a:off x="4865370" y="2192629"/>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cxnSp>
        <p:nvCxnSpPr>
          <p:cNvPr id="67" name="直接连接符 66"/>
          <p:cNvCxnSpPr/>
          <p:nvPr>
            <p:custDataLst>
              <p:tags r:id="rId6"/>
            </p:custDataLst>
          </p:nvPr>
        </p:nvCxnSpPr>
        <p:spPr>
          <a:xfrm>
            <a:off x="4270058" y="2665069"/>
            <a:ext cx="384810" cy="3334"/>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315176" y="2396464"/>
            <a:ext cx="540068" cy="540068"/>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69681" y="2396940"/>
            <a:ext cx="540068" cy="540068"/>
          </a:xfrm>
          <a:prstGeom prst="rect">
            <a:avLst/>
          </a:prstGeom>
          <a:effectLst>
            <a:outerShdw blurRad="50800" dist="50800" dir="5400000" algn="ctr" rotWithShape="0">
              <a:srgbClr val="000000">
                <a:alpha val="24000"/>
              </a:srgbClr>
            </a:outerShdw>
          </a:effectLst>
        </p:spPr>
      </p:pic>
      <p:sp>
        <p:nvSpPr>
          <p:cNvPr id="61" name="椭圆 60"/>
          <p:cNvSpPr/>
          <p:nvPr>
            <p:custDataLst>
              <p:tags r:id="rId13"/>
            </p:custDataLst>
          </p:nvPr>
        </p:nvSpPr>
        <p:spPr>
          <a:xfrm>
            <a:off x="2711768" y="1478730"/>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0" name="文本框 69"/>
          <p:cNvSpPr txBox="1"/>
          <p:nvPr>
            <p:custDataLst>
              <p:tags r:id="rId14"/>
            </p:custDataLst>
          </p:nvPr>
        </p:nvSpPr>
        <p:spPr>
          <a:xfrm>
            <a:off x="1115378" y="1213935"/>
            <a:ext cx="1415415" cy="264795"/>
          </a:xfrm>
          <a:prstGeom prst="rect">
            <a:avLst/>
          </a:prstGeom>
          <a:noFill/>
        </p:spPr>
        <p:txBody>
          <a:bodyPr wrap="square" bIns="0" rtlCol="0">
            <a:normAutofit lnSpcReduction="10000"/>
          </a:bodyPr>
          <a:p>
            <a:pPr algn="l"/>
            <a:r>
              <a:rPr lang="zh-CN" altLang="en-US" sz="1500" spc="300">
                <a:solidFill>
                  <a:srgbClr val="7578EC"/>
                </a:solidFill>
                <a:uFillTx/>
                <a:latin typeface="思源黑体 CN Bold" panose="020B0800000000000000" charset="-122"/>
                <a:ea typeface="思源黑体 CN Bold" panose="020B0800000000000000" charset="-122"/>
              </a:rPr>
              <a:t>组织性</a:t>
            </a:r>
            <a:r>
              <a:rPr lang="zh-CN" altLang="en-US" sz="1500" spc="300">
                <a:solidFill>
                  <a:srgbClr val="7578EC"/>
                </a:solidFill>
                <a:uFillTx/>
                <a:latin typeface="思源黑体 CN Bold" panose="020B0800000000000000" charset="-122"/>
                <a:ea typeface="思源黑体 CN Bold" panose="020B0800000000000000" charset="-122"/>
              </a:rPr>
              <a:t>赌博</a:t>
            </a:r>
            <a:endParaRPr lang="zh-CN" altLang="en-US" sz="1500" spc="300">
              <a:solidFill>
                <a:srgbClr val="7578EC"/>
              </a:solidFill>
              <a:uFillTx/>
              <a:latin typeface="思源黑体 CN Bold" panose="020B0800000000000000" charset="-122"/>
              <a:ea typeface="思源黑体 CN Bold" panose="020B0800000000000000" charset="-122"/>
            </a:endParaRPr>
          </a:p>
        </p:txBody>
      </p:sp>
      <p:sp>
        <p:nvSpPr>
          <p:cNvPr id="82" name="文本框 81"/>
          <p:cNvSpPr txBox="1"/>
          <p:nvPr>
            <p:custDataLst>
              <p:tags r:id="rId15"/>
            </p:custDataLst>
          </p:nvPr>
        </p:nvSpPr>
        <p:spPr>
          <a:xfrm>
            <a:off x="2752725" y="1588744"/>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01</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6"/>
            </p:custDataLst>
          </p:nvPr>
        </p:nvSpPr>
        <p:spPr>
          <a:xfrm>
            <a:off x="2289810" y="2749841"/>
            <a:ext cx="463391" cy="463391"/>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2" name="文本框 71"/>
          <p:cNvSpPr txBox="1"/>
          <p:nvPr>
            <p:custDataLst>
              <p:tags r:id="rId17"/>
            </p:custDataLst>
          </p:nvPr>
        </p:nvSpPr>
        <p:spPr>
          <a:xfrm>
            <a:off x="769620" y="2754127"/>
            <a:ext cx="1415415" cy="264795"/>
          </a:xfrm>
          <a:prstGeom prst="rect">
            <a:avLst/>
          </a:prstGeom>
          <a:noFill/>
        </p:spPr>
        <p:txBody>
          <a:bodyPr wrap="square" bIns="0" rtlCol="0">
            <a:normAutofit lnSpcReduction="10000"/>
          </a:bodyPr>
          <a:p>
            <a:pPr algn="l"/>
            <a:r>
              <a:rPr lang="zh-CN" altLang="en-US" sz="1500" spc="300">
                <a:solidFill>
                  <a:srgbClr val="F18703"/>
                </a:solidFill>
                <a:uFillTx/>
                <a:latin typeface="思源黑体 CN Bold" panose="020B0800000000000000" charset="-122"/>
                <a:ea typeface="思源黑体 CN Bold" panose="020B0800000000000000" charset="-122"/>
              </a:rPr>
              <a:t>网络</a:t>
            </a:r>
            <a:r>
              <a:rPr lang="zh-CN" altLang="en-US" sz="1500" spc="300">
                <a:solidFill>
                  <a:srgbClr val="F18703"/>
                </a:solidFill>
                <a:uFillTx/>
                <a:latin typeface="思源黑体 CN Bold" panose="020B0800000000000000" charset="-122"/>
                <a:ea typeface="思源黑体 CN Bold" panose="020B0800000000000000" charset="-122"/>
              </a:rPr>
              <a:t>赌博</a:t>
            </a:r>
            <a:endParaRPr lang="zh-CN" altLang="en-US" sz="1500" spc="300">
              <a:solidFill>
                <a:srgbClr val="F18703"/>
              </a:solidFill>
              <a:uFillTx/>
              <a:latin typeface="思源黑体 CN Bold" panose="020B0800000000000000" charset="-122"/>
              <a:ea typeface="思源黑体 CN Bold" panose="020B0800000000000000" charset="-122"/>
            </a:endParaRPr>
          </a:p>
        </p:txBody>
      </p:sp>
      <p:sp>
        <p:nvSpPr>
          <p:cNvPr id="83" name="文本框 82"/>
          <p:cNvSpPr txBox="1"/>
          <p:nvPr>
            <p:custDataLst>
              <p:tags r:id="rId18"/>
            </p:custDataLst>
          </p:nvPr>
        </p:nvSpPr>
        <p:spPr>
          <a:xfrm>
            <a:off x="2330768" y="2860807"/>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02</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74" name="文本框 73"/>
          <p:cNvSpPr txBox="1"/>
          <p:nvPr>
            <p:custDataLst>
              <p:tags r:id="rId19"/>
            </p:custDataLst>
          </p:nvPr>
        </p:nvSpPr>
        <p:spPr>
          <a:xfrm>
            <a:off x="2854801" y="4151286"/>
            <a:ext cx="1415415" cy="264795"/>
          </a:xfrm>
          <a:prstGeom prst="rect">
            <a:avLst/>
          </a:prstGeom>
          <a:noFill/>
        </p:spPr>
        <p:txBody>
          <a:bodyPr wrap="square" bIns="0" rtlCol="0">
            <a:normAutofit fontScale="90000"/>
          </a:bodyPr>
          <a:p>
            <a:pPr algn="ctr"/>
            <a:r>
              <a:rPr lang="zh-CN" altLang="en-US" sz="1500" spc="300">
                <a:solidFill>
                  <a:srgbClr val="F35B06"/>
                </a:solidFill>
                <a:uFillTx/>
                <a:latin typeface="思源黑体 CN Bold" panose="020B0800000000000000" charset="-122"/>
                <a:ea typeface="思源黑体 CN Bold" panose="020B0800000000000000" charset="-122"/>
              </a:rPr>
              <a:t>境外</a:t>
            </a:r>
            <a:r>
              <a:rPr lang="zh-CN" altLang="en-US" sz="1500" spc="300">
                <a:solidFill>
                  <a:srgbClr val="F35B06"/>
                </a:solidFill>
                <a:uFillTx/>
                <a:latin typeface="思源黑体 CN Bold" panose="020B0800000000000000" charset="-122"/>
                <a:ea typeface="思源黑体 CN Bold" panose="020B0800000000000000" charset="-122"/>
              </a:rPr>
              <a:t>赌博</a:t>
            </a:r>
            <a:endParaRPr lang="zh-CN" altLang="en-US" sz="1500" spc="300">
              <a:solidFill>
                <a:srgbClr val="F35B06"/>
              </a:solidFill>
              <a:uFillTx/>
              <a:latin typeface="思源黑体 CN Bold" panose="020B0800000000000000" charset="-122"/>
              <a:ea typeface="思源黑体 CN Bold" panose="020B0800000000000000" charset="-122"/>
            </a:endParaRPr>
          </a:p>
        </p:txBody>
      </p:sp>
      <p:sp>
        <p:nvSpPr>
          <p:cNvPr id="63" name="椭圆 62"/>
          <p:cNvSpPr/>
          <p:nvPr>
            <p:custDataLst>
              <p:tags r:id="rId20"/>
            </p:custDataLst>
          </p:nvPr>
        </p:nvSpPr>
        <p:spPr>
          <a:xfrm>
            <a:off x="3391218" y="3687419"/>
            <a:ext cx="463391" cy="463391"/>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84" name="文本框 83"/>
          <p:cNvSpPr txBox="1"/>
          <p:nvPr>
            <p:custDataLst>
              <p:tags r:id="rId21"/>
            </p:custDataLst>
          </p:nvPr>
        </p:nvSpPr>
        <p:spPr>
          <a:xfrm>
            <a:off x="3432651" y="3797432"/>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03</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22"/>
            </p:custDataLst>
          </p:nvPr>
        </p:nvSpPr>
        <p:spPr>
          <a:xfrm flipH="1">
            <a:off x="5749766" y="1478254"/>
            <a:ext cx="463391" cy="463391"/>
          </a:xfrm>
          <a:prstGeom prst="ellipse">
            <a:avLst/>
          </a:prstGeom>
          <a:solidFill>
            <a:srgbClr val="F7B802"/>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6" name="文本框 75"/>
          <p:cNvSpPr txBox="1"/>
          <p:nvPr>
            <p:custDataLst>
              <p:tags r:id="rId23"/>
            </p:custDataLst>
          </p:nvPr>
        </p:nvSpPr>
        <p:spPr>
          <a:xfrm>
            <a:off x="6487954" y="1213935"/>
            <a:ext cx="1958816" cy="264795"/>
          </a:xfrm>
          <a:prstGeom prst="rect">
            <a:avLst/>
          </a:prstGeom>
          <a:noFill/>
        </p:spPr>
        <p:txBody>
          <a:bodyPr wrap="square" bIns="0" rtlCol="0"/>
          <a:p>
            <a:pPr algn="l"/>
            <a:r>
              <a:rPr lang="zh-CN" altLang="en-US" sz="1350" spc="300">
                <a:solidFill>
                  <a:srgbClr val="F7B802"/>
                </a:solidFill>
                <a:uFillTx/>
                <a:latin typeface="思源黑体 CN Bold" panose="020B0800000000000000" charset="-122"/>
                <a:ea typeface="思源黑体 CN Bold" panose="020B0800000000000000" charset="-122"/>
              </a:rPr>
              <a:t>赌博机</a:t>
            </a:r>
            <a:r>
              <a:rPr lang="zh-CN" altLang="en-US" sz="1350" spc="300">
                <a:solidFill>
                  <a:srgbClr val="F7B802"/>
                </a:solidFill>
                <a:uFillTx/>
                <a:latin typeface="思源黑体 CN Bold" panose="020B0800000000000000" charset="-122"/>
                <a:ea typeface="思源黑体 CN Bold" panose="020B0800000000000000" charset="-122"/>
              </a:rPr>
              <a:t>赌博</a:t>
            </a:r>
            <a:endParaRPr lang="zh-CN" altLang="en-US" sz="1350" spc="300">
              <a:solidFill>
                <a:srgbClr val="F7B802"/>
              </a:solidFill>
              <a:uFillTx/>
              <a:latin typeface="思源黑体 CN Bold" panose="020B0800000000000000" charset="-122"/>
              <a:ea typeface="思源黑体 CN Bold" panose="020B0800000000000000" charset="-122"/>
            </a:endParaRPr>
          </a:p>
        </p:txBody>
      </p:sp>
      <p:sp>
        <p:nvSpPr>
          <p:cNvPr id="85" name="文本框 84"/>
          <p:cNvSpPr txBox="1"/>
          <p:nvPr>
            <p:custDataLst>
              <p:tags r:id="rId24"/>
            </p:custDataLst>
          </p:nvPr>
        </p:nvSpPr>
        <p:spPr>
          <a:xfrm>
            <a:off x="5790724" y="1588744"/>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04</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5"/>
            </p:custDataLst>
          </p:nvPr>
        </p:nvSpPr>
        <p:spPr>
          <a:xfrm flipH="1">
            <a:off x="5286216" y="3744251"/>
            <a:ext cx="463391" cy="463391"/>
          </a:xfrm>
          <a:prstGeom prst="ellipse">
            <a:avLst/>
          </a:prstGeom>
          <a:solidFill>
            <a:schemeClr val="accent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92D050"/>
              </a:solidFill>
            </a:endParaRPr>
          </a:p>
        </p:txBody>
      </p:sp>
      <p:sp>
        <p:nvSpPr>
          <p:cNvPr id="78" name="文本框 77"/>
          <p:cNvSpPr txBox="1"/>
          <p:nvPr>
            <p:custDataLst>
              <p:tags r:id="rId26"/>
            </p:custDataLst>
          </p:nvPr>
        </p:nvSpPr>
        <p:spPr>
          <a:xfrm>
            <a:off x="6664008" y="2936849"/>
            <a:ext cx="1415415" cy="264795"/>
          </a:xfrm>
          <a:prstGeom prst="rect">
            <a:avLst/>
          </a:prstGeom>
          <a:noFill/>
        </p:spPr>
        <p:txBody>
          <a:bodyPr wrap="square" bIns="0" rtlCol="0">
            <a:normAutofit fontScale="90000"/>
          </a:bodyPr>
          <a:p>
            <a:pPr algn="l"/>
            <a:r>
              <a:rPr lang="zh-CN" altLang="en-US" sz="1500" spc="300">
                <a:solidFill>
                  <a:srgbClr val="7578EC"/>
                </a:solidFill>
                <a:uFillTx/>
                <a:latin typeface="思源黑体 CN Bold" panose="020B0800000000000000" charset="-122"/>
                <a:ea typeface="思源黑体 CN Bold" panose="020B0800000000000000" charset="-122"/>
              </a:rPr>
              <a:t>彩票类</a:t>
            </a:r>
            <a:r>
              <a:rPr lang="zh-CN" altLang="en-US" sz="1500" spc="300">
                <a:solidFill>
                  <a:srgbClr val="7578EC"/>
                </a:solidFill>
                <a:uFillTx/>
                <a:latin typeface="思源黑体 CN Bold" panose="020B0800000000000000" charset="-122"/>
                <a:ea typeface="思源黑体 CN Bold" panose="020B0800000000000000" charset="-122"/>
              </a:rPr>
              <a:t>赌博</a:t>
            </a:r>
            <a:endParaRPr lang="zh-CN" altLang="en-US" sz="1500" spc="300">
              <a:solidFill>
                <a:srgbClr val="7578EC"/>
              </a:solidFill>
              <a:uFillTx/>
              <a:latin typeface="思源黑体 CN Bold" panose="020B0800000000000000" charset="-122"/>
              <a:ea typeface="思源黑体 CN Bold" panose="020B0800000000000000" charset="-122"/>
            </a:endParaRPr>
          </a:p>
        </p:txBody>
      </p:sp>
      <p:sp>
        <p:nvSpPr>
          <p:cNvPr id="86" name="文本框 85"/>
          <p:cNvSpPr txBox="1"/>
          <p:nvPr>
            <p:custDataLst>
              <p:tags r:id="rId27"/>
            </p:custDataLst>
          </p:nvPr>
        </p:nvSpPr>
        <p:spPr>
          <a:xfrm>
            <a:off x="5327174" y="3854741"/>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06</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3" name="椭圆 2"/>
          <p:cNvSpPr/>
          <p:nvPr>
            <p:custDataLst>
              <p:tags r:id="rId28"/>
            </p:custDataLst>
          </p:nvPr>
        </p:nvSpPr>
        <p:spPr>
          <a:xfrm flipH="1">
            <a:off x="5985351" y="2639986"/>
            <a:ext cx="463391" cy="463391"/>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4" name="文本框 3"/>
          <p:cNvSpPr txBox="1"/>
          <p:nvPr>
            <p:custDataLst>
              <p:tags r:id="rId29"/>
            </p:custDataLst>
          </p:nvPr>
        </p:nvSpPr>
        <p:spPr>
          <a:xfrm>
            <a:off x="6026309" y="2750476"/>
            <a:ext cx="381000" cy="241935"/>
          </a:xfrm>
          <a:prstGeom prst="rect">
            <a:avLst/>
          </a:prstGeom>
          <a:noFill/>
        </p:spPr>
        <p:txBody>
          <a:bodyPr wrap="square" bIns="0" rtlCol="0">
            <a:normAutofit fontScale="60000"/>
          </a:bodyPr>
          <a:p>
            <a:r>
              <a:rPr lang="en-US" altLang="zh-CN" sz="1500" spc="300">
                <a:solidFill>
                  <a:srgbClr val="FFFFFF"/>
                </a:solidFill>
                <a:uFillTx/>
                <a:latin typeface="思源黑体 CN Regular" panose="020B0500000000000000" charset="-122"/>
                <a:ea typeface="思源黑体 CN Regular" panose="020B0500000000000000" charset="-122"/>
              </a:rPr>
              <a:t>05</a:t>
            </a:r>
            <a:endParaRPr lang="en-US" altLang="zh-CN" sz="1500" spc="300">
              <a:solidFill>
                <a:srgbClr val="FFFFFF"/>
              </a:solidFill>
              <a:uFillTx/>
              <a:latin typeface="思源黑体 CN Regular" panose="020B0500000000000000" charset="-122"/>
              <a:ea typeface="思源黑体 CN Regular" panose="020B0500000000000000" charset="-122"/>
            </a:endParaRPr>
          </a:p>
        </p:txBody>
      </p:sp>
      <p:sp>
        <p:nvSpPr>
          <p:cNvPr id="5" name="文本框 4"/>
          <p:cNvSpPr txBox="1"/>
          <p:nvPr>
            <p:custDataLst>
              <p:tags r:id="rId30"/>
            </p:custDataLst>
          </p:nvPr>
        </p:nvSpPr>
        <p:spPr>
          <a:xfrm>
            <a:off x="6212523" y="3854424"/>
            <a:ext cx="1415415" cy="264795"/>
          </a:xfrm>
          <a:prstGeom prst="rect">
            <a:avLst/>
          </a:prstGeom>
          <a:noFill/>
        </p:spPr>
        <p:txBody>
          <a:bodyPr wrap="square" bIns="0" rtlCol="0">
            <a:normAutofit fontScale="90000"/>
          </a:bodyPr>
          <a:p>
            <a:pPr algn="l"/>
            <a:r>
              <a:rPr lang="zh-CN" altLang="en-US" sz="1500" spc="300">
                <a:solidFill>
                  <a:srgbClr val="92D050"/>
                </a:solidFill>
                <a:uFillTx/>
                <a:latin typeface="思源黑体 CN Bold" panose="020B0800000000000000" charset="-122"/>
                <a:ea typeface="思源黑体 CN Bold" panose="020B0800000000000000" charset="-122"/>
              </a:rPr>
              <a:t>竞技类赌博</a:t>
            </a:r>
            <a:endParaRPr lang="zh-CN" altLang="en-US" sz="1500" spc="300">
              <a:solidFill>
                <a:srgbClr val="92D050"/>
              </a:solidFill>
              <a:uFillTx/>
              <a:latin typeface="思源黑体 CN Bold" panose="020B0800000000000000" charset="-122"/>
              <a:ea typeface="思源黑体 CN Bold" panose="020B0800000000000000" charset="-122"/>
            </a:endParaRPr>
          </a:p>
        </p:txBody>
      </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55052" y="633475"/>
            <a:ext cx="2433161" cy="368300"/>
            <a:chOff x="4473402" y="844034"/>
            <a:chExt cx="3244215" cy="491066"/>
          </a:xfrm>
        </p:grpSpPr>
        <p:sp>
          <p:nvSpPr>
            <p:cNvPr id="6" name="文本框 5"/>
            <p:cNvSpPr txBox="1"/>
            <p:nvPr/>
          </p:nvSpPr>
          <p:spPr>
            <a:xfrm>
              <a:off x="4473402" y="844034"/>
              <a:ext cx="3244215" cy="491066"/>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三、赌博的</a:t>
              </a:r>
              <a:r>
                <a:rPr lang="zh-CN" altLang="en-US">
                  <a:latin typeface="汉仪汉黑W" panose="00020600040101010101" charset="-122"/>
                  <a:ea typeface="汉仪汉黑W" panose="00020600040101010101" charset="-122"/>
                  <a:cs typeface="汉仪汉黑W" panose="00020600040101010101" charset="-122"/>
                </a:rPr>
                <a:t>危害</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custDataLst>
              <p:tags r:id="rId2"/>
            </p:custDataLst>
          </p:nvPr>
        </p:nvSpPr>
        <p:spPr>
          <a:xfrm>
            <a:off x="379095" y="1443964"/>
            <a:ext cx="2485549" cy="368300"/>
          </a:xfrm>
          <a:prstGeom prst="rect">
            <a:avLst/>
          </a:prstGeom>
          <a:noFill/>
        </p:spPr>
        <p:txBody>
          <a:bodyPr wrap="square" rtlCol="0">
            <a:spAutoFit/>
          </a:bodyPr>
          <a:lstStyle/>
          <a:p>
            <a:pPr algn="ctr"/>
            <a:r>
              <a:rPr lang="zh-CN" altLang="en-US" spc="300">
                <a:solidFill>
                  <a:srgbClr val="3366FE"/>
                </a:solidFill>
                <a:uFillTx/>
                <a:latin typeface="思源黑体 CN Bold" panose="020B0800000000000000" charset="-122"/>
                <a:ea typeface="思源黑体 CN Bold" panose="020B0800000000000000" charset="-122"/>
              </a:rPr>
              <a:t>危害个人与</a:t>
            </a:r>
            <a:r>
              <a:rPr lang="zh-CN" altLang="en-US" spc="300">
                <a:solidFill>
                  <a:srgbClr val="3366FE"/>
                </a:solidFill>
                <a:uFillTx/>
                <a:latin typeface="思源黑体 CN Bold" panose="020B0800000000000000" charset="-122"/>
                <a:ea typeface="思源黑体 CN Bold" panose="020B0800000000000000" charset="-122"/>
              </a:rPr>
              <a:t>家庭</a:t>
            </a:r>
            <a:endParaRPr lang="zh-CN" altLang="en-US" spc="300">
              <a:solidFill>
                <a:srgbClr val="3366FE"/>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3"/>
            </p:custDataLst>
          </p:nvPr>
        </p:nvSpPr>
        <p:spPr>
          <a:xfrm>
            <a:off x="465455" y="1764665"/>
            <a:ext cx="2637790" cy="1769745"/>
          </a:xfrm>
          <a:prstGeom prst="rect">
            <a:avLst/>
          </a:prstGeom>
          <a:noFill/>
        </p:spPr>
        <p:txBody>
          <a:bodyPr wrap="square" rtlCol="0">
            <a:spAutoFit/>
          </a:bodyPr>
          <a:lstStyle/>
          <a:p>
            <a:pPr algn="l" fontAlgn="auto">
              <a:lnSpc>
                <a:spcPct val="130000"/>
              </a:lnSpc>
            </a:pPr>
            <a:r>
              <a:rPr lang="en-US" altLang="zh-CN" sz="1200" spc="150">
                <a:solidFill>
                  <a:srgbClr val="FFFFFF">
                    <a:lumMod val="50000"/>
                  </a:srgbClr>
                </a:solidFill>
                <a:uFillTx/>
                <a:latin typeface="宋体" panose="02010600030101010101" pitchFamily="2" charset="-122"/>
                <a:ea typeface="宋体" panose="02010600030101010101" pitchFamily="2" charset="-122"/>
              </a:rPr>
              <a:t>    </a:t>
            </a:r>
            <a:r>
              <a:rPr lang="zh-CN" altLang="en-US" sz="1200" spc="150">
                <a:solidFill>
                  <a:srgbClr val="FFFFFF">
                    <a:lumMod val="50000"/>
                  </a:srgbClr>
                </a:solidFill>
                <a:uFillTx/>
                <a:latin typeface="宋体" panose="02010600030101010101" pitchFamily="2" charset="-122"/>
                <a:ea typeface="宋体" panose="02010600030101010101" pitchFamily="2" charset="-122"/>
              </a:rPr>
              <a:t>成年人参与赌博，诱发种种犯罪</a:t>
            </a:r>
            <a:r>
              <a:rPr lang="zh-CN" altLang="en-US" sz="1200" spc="150">
                <a:solidFill>
                  <a:srgbClr val="FFFFFF">
                    <a:lumMod val="50000"/>
                  </a:srgbClr>
                </a:solidFill>
                <a:uFillTx/>
                <a:latin typeface="宋体" panose="02010600030101010101" pitchFamily="2" charset="-122"/>
                <a:ea typeface="宋体" panose="02010600030101010101" pitchFamily="2" charset="-122"/>
              </a:rPr>
              <a:t>行为，毁掉学业和生活，甚至造成一生的遗憾。</a:t>
            </a:r>
            <a:endParaRPr lang="zh-CN" altLang="en-US" sz="1200" spc="150">
              <a:solidFill>
                <a:srgbClr val="FFFFFF">
                  <a:lumMod val="50000"/>
                </a:srgbClr>
              </a:solidFill>
              <a:uFillTx/>
              <a:latin typeface="宋体" panose="02010600030101010101" pitchFamily="2" charset="-122"/>
              <a:ea typeface="宋体" panose="02010600030101010101" pitchFamily="2" charset="-122"/>
            </a:endParaRPr>
          </a:p>
          <a:p>
            <a:pPr algn="l" fontAlgn="auto">
              <a:lnSpc>
                <a:spcPct val="130000"/>
              </a:lnSpc>
            </a:pPr>
            <a:r>
              <a:rPr lang="zh-CN" altLang="en-US" sz="1200" spc="150">
                <a:solidFill>
                  <a:srgbClr val="FFFFFF">
                    <a:lumMod val="50000"/>
                  </a:srgbClr>
                </a:solidFill>
                <a:uFillTx/>
                <a:latin typeface="宋体" panose="02010600030101010101" pitchFamily="2" charset="-122"/>
                <a:ea typeface="宋体" panose="02010600030101010101" pitchFamily="2" charset="-122"/>
              </a:rPr>
              <a:t> </a:t>
            </a:r>
            <a:r>
              <a:rPr lang="en-US" altLang="zh-CN" sz="1200" spc="150">
                <a:solidFill>
                  <a:srgbClr val="FFFFFF">
                    <a:lumMod val="50000"/>
                  </a:srgbClr>
                </a:solidFill>
                <a:uFillTx/>
                <a:latin typeface="宋体" panose="02010600030101010101" pitchFamily="2" charset="-122"/>
                <a:ea typeface="宋体" panose="02010600030101010101" pitchFamily="2" charset="-122"/>
              </a:rPr>
              <a:t>   </a:t>
            </a:r>
            <a:r>
              <a:rPr lang="zh-CN" altLang="en-US" sz="1200" spc="150">
                <a:solidFill>
                  <a:srgbClr val="FFFFFF">
                    <a:lumMod val="50000"/>
                  </a:srgbClr>
                </a:solidFill>
                <a:uFillTx/>
                <a:latin typeface="宋体" panose="02010600030101010101" pitchFamily="2" charset="-122"/>
                <a:ea typeface="宋体" panose="02010600030101010101" pitchFamily="2" charset="-122"/>
              </a:rPr>
              <a:t>沉溺赌博的未成年人缺乏自制力，屡教不改，难以管教，常以各种名义向父母索要钱物，容易引发家庭矛盾，破坏家庭和睦。</a:t>
            </a:r>
            <a:endParaRPr lang="zh-CN" altLang="en-US" sz="1200" spc="150">
              <a:solidFill>
                <a:srgbClr val="FFFFFF">
                  <a:lumMod val="50000"/>
                </a:srgbClr>
              </a:solidFill>
              <a:uFillTx/>
              <a:latin typeface="宋体" panose="02010600030101010101" pitchFamily="2" charset="-122"/>
              <a:ea typeface="宋体" panose="02010600030101010101" pitchFamily="2" charset="-122"/>
            </a:endParaRPr>
          </a:p>
        </p:txBody>
      </p:sp>
      <p:sp>
        <p:nvSpPr>
          <p:cNvPr id="15" name="文本框 14"/>
          <p:cNvSpPr txBox="1"/>
          <p:nvPr>
            <p:custDataLst>
              <p:tags r:id="rId4"/>
            </p:custDataLst>
          </p:nvPr>
        </p:nvSpPr>
        <p:spPr>
          <a:xfrm>
            <a:off x="6222365" y="2383790"/>
            <a:ext cx="2661920" cy="368300"/>
          </a:xfrm>
          <a:prstGeom prst="rect">
            <a:avLst/>
          </a:prstGeom>
          <a:noFill/>
        </p:spPr>
        <p:txBody>
          <a:bodyPr wrap="square" rtlCol="0">
            <a:spAutoFit/>
          </a:bodyPr>
          <a:lstStyle/>
          <a:p>
            <a:pPr algn="ctr"/>
            <a:r>
              <a:rPr lang="zh-CN" altLang="en-US" spc="300">
                <a:solidFill>
                  <a:srgbClr val="20E4F9"/>
                </a:solidFill>
                <a:uFillTx/>
                <a:latin typeface="思源黑体 CN Bold" panose="020B0800000000000000" charset="-122"/>
                <a:ea typeface="思源黑体 CN Bold" panose="020B0800000000000000" charset="-122"/>
              </a:rPr>
              <a:t>危害学校</a:t>
            </a:r>
            <a:r>
              <a:rPr lang="zh-CN" altLang="en-US" spc="300">
                <a:solidFill>
                  <a:srgbClr val="20E4F9"/>
                </a:solidFill>
                <a:uFillTx/>
                <a:latin typeface="思源黑体 CN Bold" panose="020B0800000000000000" charset="-122"/>
                <a:ea typeface="思源黑体 CN Bold" panose="020B0800000000000000" charset="-122"/>
              </a:rPr>
              <a:t>和社会</a:t>
            </a:r>
            <a:endParaRPr lang="zh-CN" altLang="en-US" spc="300">
              <a:solidFill>
                <a:srgbClr val="20E4F9"/>
              </a:solidFill>
              <a:uFillTx/>
              <a:latin typeface="思源黑体 CN Bold" panose="020B0800000000000000" charset="-122"/>
              <a:ea typeface="思源黑体 CN Bold" panose="020B0800000000000000" charset="-122"/>
            </a:endParaRPr>
          </a:p>
        </p:txBody>
      </p:sp>
      <p:sp>
        <p:nvSpPr>
          <p:cNvPr id="16" name="文本框 15"/>
          <p:cNvSpPr txBox="1"/>
          <p:nvPr>
            <p:custDataLst>
              <p:tags r:id="rId5"/>
            </p:custDataLst>
          </p:nvPr>
        </p:nvSpPr>
        <p:spPr>
          <a:xfrm>
            <a:off x="6439376" y="2751270"/>
            <a:ext cx="2238851" cy="2009775"/>
          </a:xfrm>
          <a:prstGeom prst="rect">
            <a:avLst/>
          </a:prstGeom>
          <a:noFill/>
        </p:spPr>
        <p:txBody>
          <a:bodyPr wrap="square" rtlCol="0">
            <a:spAutoFit/>
          </a:bodyPr>
          <a:lstStyle/>
          <a:p>
            <a:pPr algn="l" fontAlgn="auto">
              <a:lnSpc>
                <a:spcPct val="130000"/>
              </a:lnSpc>
            </a:pPr>
            <a:r>
              <a:rPr lang="en-US" altLang="zh-CN" sz="1200" spc="150">
                <a:solidFill>
                  <a:srgbClr val="FFFFFF">
                    <a:lumMod val="50000"/>
                  </a:srgbClr>
                </a:solidFill>
                <a:uFillTx/>
                <a:latin typeface="思源黑体 CN Regular" panose="020B0500000000000000" charset="-122"/>
                <a:ea typeface="思源黑体 CN Regular" panose="020B0500000000000000" charset="-122"/>
              </a:rPr>
              <a:t>    </a:t>
            </a:r>
            <a:r>
              <a:rPr lang="zh-CN" altLang="en-US" sz="1200" spc="150">
                <a:solidFill>
                  <a:srgbClr val="FFFFFF">
                    <a:lumMod val="50000"/>
                  </a:srgbClr>
                </a:solidFill>
                <a:uFillTx/>
                <a:latin typeface="思源黑体 CN Regular" panose="020B0500000000000000" charset="-122"/>
                <a:ea typeface="思源黑体 CN Regular" panose="020B0500000000000000" charset="-122"/>
              </a:rPr>
              <a:t>一些学生在校赌博，把庸俗生活情趣带入校园，使学生逐渐滋长不良心理，严重污染学校育人环境，危害青少年身心健康。</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a:p>
            <a:pPr algn="l" fontAlgn="auto">
              <a:lnSpc>
                <a:spcPct val="130000"/>
              </a:lnSpc>
            </a:pPr>
            <a:r>
              <a:rPr lang="zh-CN" altLang="en-US" sz="1200" spc="150">
                <a:solidFill>
                  <a:srgbClr val="FFFFFF">
                    <a:lumMod val="50000"/>
                  </a:srgbClr>
                </a:solidFill>
                <a:uFillTx/>
                <a:latin typeface="思源黑体 CN Regular" panose="020B0500000000000000" charset="-122"/>
                <a:ea typeface="思源黑体 CN Regular" panose="020B0500000000000000" charset="-122"/>
              </a:rPr>
              <a:t> </a:t>
            </a:r>
            <a:r>
              <a:rPr lang="en-US" altLang="zh-CN" sz="1200" spc="150">
                <a:solidFill>
                  <a:srgbClr val="FFFFFF">
                    <a:lumMod val="50000"/>
                  </a:srgbClr>
                </a:solidFill>
                <a:uFillTx/>
                <a:latin typeface="思源黑体 CN Regular" panose="020B0500000000000000" charset="-122"/>
                <a:ea typeface="思源黑体 CN Regular" panose="020B0500000000000000" charset="-122"/>
              </a:rPr>
              <a:t>   </a:t>
            </a:r>
            <a:r>
              <a:rPr lang="zh-CN" altLang="en-US" sz="1200" spc="150">
                <a:solidFill>
                  <a:srgbClr val="FFFFFF">
                    <a:lumMod val="50000"/>
                  </a:srgbClr>
                </a:solidFill>
                <a:uFillTx/>
                <a:latin typeface="思源黑体 CN Regular" panose="020B0500000000000000" charset="-122"/>
                <a:ea typeface="思源黑体 CN Regular" panose="020B0500000000000000" charset="-122"/>
              </a:rPr>
              <a:t>赌博使许多青少年堕入违法犯罪的深渊，加重社会治安压力。</a:t>
            </a:r>
            <a:endParaRPr lang="zh-CN" altLang="en-US" sz="1200" spc="150">
              <a:solidFill>
                <a:srgbClr val="FFFFFF">
                  <a:lumMod val="50000"/>
                </a:srgbClr>
              </a:solidFill>
              <a:uFillTx/>
              <a:latin typeface="思源黑体 CN Regular" panose="020B0500000000000000" charset="-122"/>
              <a:ea typeface="思源黑体 CN Regular" panose="020B0500000000000000" charset="-122"/>
            </a:endParaRPr>
          </a:p>
        </p:txBody>
      </p:sp>
      <p:pic>
        <p:nvPicPr>
          <p:cNvPr id="21" name="图片 20" descr="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897402" y="1539757"/>
            <a:ext cx="2409929" cy="1005854"/>
          </a:xfrm>
          <a:prstGeom prst="rect">
            <a:avLst/>
          </a:prstGeom>
        </p:spPr>
      </p:pic>
      <p:pic>
        <p:nvPicPr>
          <p:cNvPr id="23" name="图片 22" descr="1"/>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019108" y="1474444"/>
            <a:ext cx="2409929" cy="1005854"/>
          </a:xfrm>
          <a:prstGeom prst="rect">
            <a:avLst/>
          </a:prstGeom>
        </p:spPr>
      </p:pic>
      <p:pic>
        <p:nvPicPr>
          <p:cNvPr id="38" name="图片 37" descr="1"/>
          <p:cNvPicPr>
            <a:picLocks noChangeAspect="1"/>
          </p:cNvPicPr>
          <p:nvPr>
            <p:custDataLst>
              <p:tags r:id="rId12"/>
            </p:custDataLst>
          </p:nvPr>
        </p:nvPicPr>
        <p:blipFill>
          <a:blip r:embed="rId7">
            <a:extLst>
              <a:ext uri="{96DAC541-7B7A-43D3-8B79-37D633B846F1}">
                <asvg:svgBlip xmlns:asvg="http://schemas.microsoft.com/office/drawing/2016/SVG/main" r:embed="rId8"/>
              </a:ext>
            </a:extLst>
          </a:blip>
          <a:stretch>
            <a:fillRect/>
          </a:stretch>
        </p:blipFill>
        <p:spPr>
          <a:xfrm flipH="1">
            <a:off x="3932396" y="2278421"/>
            <a:ext cx="2409929" cy="1005854"/>
          </a:xfrm>
          <a:prstGeom prst="rect">
            <a:avLst/>
          </a:prstGeom>
        </p:spPr>
      </p:pic>
      <p:pic>
        <p:nvPicPr>
          <p:cNvPr id="40" name="图片 39" descr="1"/>
          <p:cNvPicPr>
            <a:picLocks noChangeAspect="1"/>
          </p:cNvPicPr>
          <p:nvPr>
            <p:custDataLst>
              <p:tags r:id="rId13"/>
            </p:custDataLst>
          </p:nvPr>
        </p:nvPicPr>
        <p:blipFill>
          <a:blip r:embed="rId10">
            <a:extLst>
              <a:ext uri="{96DAC541-7B7A-43D3-8B79-37D633B846F1}">
                <asvg:svgBlip xmlns:asvg="http://schemas.microsoft.com/office/drawing/2016/SVG/main" r:embed="rId11"/>
              </a:ext>
            </a:extLst>
          </a:blip>
          <a:stretch>
            <a:fillRect/>
          </a:stretch>
        </p:blipFill>
        <p:spPr>
          <a:xfrm flipH="1">
            <a:off x="3958010" y="2241682"/>
            <a:ext cx="2409929" cy="1005854"/>
          </a:xfrm>
          <a:prstGeom prst="rect">
            <a:avLst/>
          </a:prstGeom>
        </p:spPr>
      </p:pic>
      <p:sp>
        <p:nvSpPr>
          <p:cNvPr id="61" name="任意多边形 60"/>
          <p:cNvSpPr/>
          <p:nvPr>
            <p:custDataLst>
              <p:tags r:id="rId14"/>
            </p:custDataLst>
          </p:nvPr>
        </p:nvSpPr>
        <p:spPr>
          <a:xfrm>
            <a:off x="3103721" y="1770671"/>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2" name="任意多边形 61"/>
          <p:cNvSpPr/>
          <p:nvPr>
            <p:custDataLst>
              <p:tags r:id="rId15"/>
            </p:custDataLst>
          </p:nvPr>
        </p:nvSpPr>
        <p:spPr>
          <a:xfrm>
            <a:off x="2949893" y="1581600"/>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4" name="任意多边形 63"/>
          <p:cNvSpPr/>
          <p:nvPr>
            <p:custDataLst>
              <p:tags r:id="rId16"/>
            </p:custDataLst>
          </p:nvPr>
        </p:nvSpPr>
        <p:spPr>
          <a:xfrm>
            <a:off x="5583079" y="2500286"/>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5" name="任意多边形 64"/>
          <p:cNvSpPr/>
          <p:nvPr>
            <p:custDataLst>
              <p:tags r:id="rId17"/>
            </p:custDataLst>
          </p:nvPr>
        </p:nvSpPr>
        <p:spPr>
          <a:xfrm>
            <a:off x="5429250" y="2311215"/>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83" name="文本框 82"/>
          <p:cNvSpPr txBox="1"/>
          <p:nvPr>
            <p:custDataLst>
              <p:tags r:id="rId18"/>
            </p:custDataLst>
          </p:nvPr>
        </p:nvSpPr>
        <p:spPr>
          <a:xfrm>
            <a:off x="4251960" y="2241682"/>
            <a:ext cx="1093470" cy="598805"/>
          </a:xfrm>
          <a:prstGeom prst="rect">
            <a:avLst/>
          </a:prstGeom>
          <a:noFill/>
        </p:spPr>
        <p:txBody>
          <a:bodyPr wrap="square" rtlCol="0">
            <a:spAutoFit/>
          </a:bodyPr>
          <a:lstStyle/>
          <a:p>
            <a:r>
              <a:rPr lang="en-US" altLang="zh-CN" sz="3300">
                <a:solidFill>
                  <a:srgbClr val="20E4F9"/>
                </a:solidFill>
                <a:latin typeface="思源黑体 CN Bold" panose="020B0800000000000000" charset="-122"/>
                <a:ea typeface="思源黑体 CN Bold" panose="020B0800000000000000" charset="-122"/>
              </a:rPr>
              <a:t>2</a:t>
            </a:r>
            <a:endParaRPr lang="en-US" altLang="zh-CN" sz="3300">
              <a:solidFill>
                <a:srgbClr val="20E4F9"/>
              </a:solidFill>
              <a:latin typeface="思源黑体 CN Bold" panose="020B0800000000000000" charset="-122"/>
              <a:ea typeface="思源黑体 CN Bold" panose="020B0800000000000000" charset="-122"/>
            </a:endParaRPr>
          </a:p>
        </p:txBody>
      </p:sp>
      <p:sp>
        <p:nvSpPr>
          <p:cNvPr id="94" name="文本框 93"/>
          <p:cNvSpPr txBox="1"/>
          <p:nvPr>
            <p:custDataLst>
              <p:tags r:id="rId19"/>
            </p:custDataLst>
          </p:nvPr>
        </p:nvSpPr>
        <p:spPr>
          <a:xfrm>
            <a:off x="4151471" y="1484921"/>
            <a:ext cx="787241" cy="598805"/>
          </a:xfrm>
          <a:prstGeom prst="rect">
            <a:avLst/>
          </a:prstGeom>
          <a:noFill/>
        </p:spPr>
        <p:txBody>
          <a:bodyPr wrap="square" rtlCol="0">
            <a:spAutoFit/>
          </a:bodyPr>
          <a:lstStyle/>
          <a:p>
            <a:r>
              <a:rPr lang="en-US" altLang="zh-CN" sz="3300">
                <a:solidFill>
                  <a:srgbClr val="3366FE"/>
                </a:solidFill>
                <a:latin typeface="思源黑体 CN Bold" panose="020B0800000000000000" charset="-122"/>
                <a:ea typeface="思源黑体 CN Bold" panose="020B0800000000000000" charset="-122"/>
              </a:rPr>
              <a:t>1</a:t>
            </a:r>
            <a:endParaRPr lang="en-US" altLang="zh-CN" sz="3300">
              <a:solidFill>
                <a:srgbClr val="3366FE"/>
              </a:solidFill>
              <a:latin typeface="思源黑体 CN Bold" panose="020B0800000000000000" charset="-122"/>
              <a:ea typeface="思源黑体 CN Bold" panose="020B0800000000000000" charset="-122"/>
            </a:endParaRPr>
          </a:p>
        </p:txBody>
      </p:sp>
      <p:pic>
        <p:nvPicPr>
          <p:cNvPr id="4" name="图片 3" descr="343439383331313b343532303033323bd3a6d3c3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224213" y="1855920"/>
            <a:ext cx="330041" cy="330041"/>
          </a:xfrm>
          <a:prstGeom prst="rect">
            <a:avLst/>
          </a:prstGeom>
        </p:spPr>
      </p:pic>
      <p:pic>
        <p:nvPicPr>
          <p:cNvPr id="5" name="图片 4" descr="343439383331313b343532303032383bbfcdbba7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683091" y="2574105"/>
            <a:ext cx="345281" cy="345281"/>
          </a:xfrm>
          <a:prstGeom prst="rect">
            <a:avLst/>
          </a:prstGeom>
        </p:spPr>
      </p:pic>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45965" y="651573"/>
            <a:ext cx="3051810" cy="368300"/>
            <a:chOff x="4061287" y="868164"/>
            <a:chExt cx="4069080" cy="491067"/>
          </a:xfrm>
        </p:grpSpPr>
        <p:sp>
          <p:nvSpPr>
            <p:cNvPr id="6" name="文本框 5"/>
            <p:cNvSpPr txBox="1"/>
            <p:nvPr/>
          </p:nvSpPr>
          <p:spPr>
            <a:xfrm>
              <a:off x="4061287" y="868164"/>
              <a:ext cx="4069080" cy="491067"/>
            </a:xfrm>
            <a:prstGeom prst="rect">
              <a:avLst/>
            </a:prstGeom>
            <a:noFill/>
          </p:spPr>
          <p:txBody>
            <a:bodyPr wrap="square" rtlCol="0">
              <a:spAutoFit/>
            </a:bodyPr>
            <a:lstStyle/>
            <a:p>
              <a:pPr algn="ctr">
                <a:buClrTx/>
                <a:buSzTx/>
                <a:buFontTx/>
              </a:pPr>
              <a:r>
                <a:rPr lang="zh-CN" altLang="en-US" sz="1800">
                  <a:latin typeface="汉仪汉黑W" panose="00020600040101010101" charset="-122"/>
                  <a:ea typeface="汉仪汉黑W" panose="00020600040101010101" charset="-122"/>
                  <a:cs typeface="汉仪汉黑W" panose="00020600040101010101" charset="-122"/>
                </a:rPr>
                <a:t>四、赌博原因</a:t>
              </a:r>
              <a:endParaRPr lang="zh-CN" altLang="en-US" sz="18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82244"/>
              <a:ext cx="797637" cy="45719"/>
              <a:chOff x="5694219" y="1282244"/>
              <a:chExt cx="797637" cy="45719"/>
            </a:xfrm>
          </p:grpSpPr>
          <p:sp>
            <p:nvSpPr>
              <p:cNvPr id="7" name="矩形 6"/>
              <p:cNvSpPr/>
              <p:nvPr/>
            </p:nvSpPr>
            <p:spPr>
              <a:xfrm>
                <a:off x="5694219" y="128224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0074" y="128224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文本框 46"/>
          <p:cNvSpPr txBox="1"/>
          <p:nvPr>
            <p:custDataLst>
              <p:tags r:id="rId2"/>
            </p:custDataLst>
          </p:nvPr>
        </p:nvSpPr>
        <p:spPr>
          <a:xfrm>
            <a:off x="454343" y="3201961"/>
            <a:ext cx="2616041" cy="301943"/>
          </a:xfrm>
          <a:prstGeom prst="rect">
            <a:avLst/>
          </a:prstGeom>
          <a:noFill/>
        </p:spPr>
        <p:txBody>
          <a:bodyPr wrap="square" bIns="0" rtlCol="0"/>
          <a:p>
            <a:pPr algn="l"/>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（三）学校</a:t>
            </a:r>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原因</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48" name="文本框 47"/>
          <p:cNvSpPr txBox="1"/>
          <p:nvPr>
            <p:custDataLst>
              <p:tags r:id="rId3"/>
            </p:custDataLst>
          </p:nvPr>
        </p:nvSpPr>
        <p:spPr>
          <a:xfrm>
            <a:off x="826294" y="3703929"/>
            <a:ext cx="2167890" cy="522923"/>
          </a:xfrm>
          <a:prstGeom prst="rect">
            <a:avLst/>
          </a:prstGeom>
          <a:noFill/>
        </p:spPr>
        <p:txBody>
          <a:bodyPr wrap="square" rtlCol="0"/>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管理不严，打压力度不够；对法制教育不够</a:t>
            </a: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重视。</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sp>
        <p:nvSpPr>
          <p:cNvPr id="50" name="文本框 49"/>
          <p:cNvSpPr txBox="1"/>
          <p:nvPr>
            <p:custDataLst>
              <p:tags r:id="rId4"/>
            </p:custDataLst>
          </p:nvPr>
        </p:nvSpPr>
        <p:spPr>
          <a:xfrm>
            <a:off x="5590064" y="2991141"/>
            <a:ext cx="2746534" cy="301943"/>
          </a:xfrm>
          <a:prstGeom prst="rect">
            <a:avLst/>
          </a:prstGeom>
          <a:noFill/>
        </p:spPr>
        <p:txBody>
          <a:bodyPr wrap="square" bIns="0" rtlCol="0"/>
          <a:p>
            <a:pPr algn="l"/>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（二）</a:t>
            </a:r>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家庭原因</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51" name="文本框 50"/>
          <p:cNvSpPr txBox="1"/>
          <p:nvPr>
            <p:custDataLst>
              <p:tags r:id="rId5"/>
            </p:custDataLst>
          </p:nvPr>
        </p:nvSpPr>
        <p:spPr>
          <a:xfrm>
            <a:off x="5851525" y="3428656"/>
            <a:ext cx="1965008" cy="522923"/>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父母不重视家庭教育，没有做好示范；家长教育孩子的方式存在</a:t>
            </a: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问题。</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grpSp>
        <p:nvGrpSpPr>
          <p:cNvPr id="67" name="组合 66"/>
          <p:cNvGrpSpPr/>
          <p:nvPr>
            <p:custDataLst>
              <p:tags r:id="rId6"/>
            </p:custDataLst>
          </p:nvPr>
        </p:nvGrpSpPr>
        <p:grpSpPr>
          <a:xfrm rot="7200000">
            <a:off x="4339114" y="3140842"/>
            <a:ext cx="1242060" cy="1242060"/>
            <a:chOff x="7779" y="2399"/>
            <a:chExt cx="3402" cy="3402"/>
          </a:xfrm>
        </p:grpSpPr>
        <p:sp>
          <p:nvSpPr>
            <p:cNvPr id="68" name="椭圆 67"/>
            <p:cNvSpPr>
              <a:spLocks noChangeAspect="1"/>
            </p:cNvSpPr>
            <p:nvPr>
              <p:custDataLst>
                <p:tags r:id="rId7"/>
              </p:custDataLst>
            </p:nvPr>
          </p:nvSpPr>
          <p:spPr>
            <a:xfrm>
              <a:off x="7779" y="2399"/>
              <a:ext cx="3402" cy="3402"/>
            </a:xfrm>
            <a:prstGeom prst="ellipse">
              <a:avLst/>
            </a:prstGeom>
            <a:solidFill>
              <a:srgbClr val="17D594"/>
            </a:solidFill>
            <a:ln w="50800">
              <a:solidFill>
                <a:srgbClr val="17D594"/>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69" name="任意多边形 68"/>
            <p:cNvSpPr>
              <a:spLocks noChangeAspect="1"/>
            </p:cNvSpPr>
            <p:nvPr>
              <p:custDataLst>
                <p:tags r:id="rId8"/>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70" name="文本框 69"/>
          <p:cNvSpPr txBox="1"/>
          <p:nvPr>
            <p:custDataLst>
              <p:tags r:id="rId9"/>
            </p:custDataLst>
          </p:nvPr>
        </p:nvSpPr>
        <p:spPr>
          <a:xfrm>
            <a:off x="4337209" y="3484695"/>
            <a:ext cx="874395"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02</a:t>
            </a:r>
            <a:endParaRPr lang="en-US" altLang="zh-CN" sz="3000" b="1">
              <a:solidFill>
                <a:srgbClr val="FFFFFF"/>
              </a:solidFill>
              <a:latin typeface="思源黑体 CN Bold" panose="020B0800000000000000" charset="-122"/>
              <a:ea typeface="思源黑体 CN Bold" panose="020B0800000000000000" charset="-122"/>
            </a:endParaRPr>
          </a:p>
        </p:txBody>
      </p:sp>
      <p:grpSp>
        <p:nvGrpSpPr>
          <p:cNvPr id="72" name="组合 71"/>
          <p:cNvGrpSpPr/>
          <p:nvPr>
            <p:custDataLst>
              <p:tags r:id="rId10"/>
            </p:custDataLst>
          </p:nvPr>
        </p:nvGrpSpPr>
        <p:grpSpPr>
          <a:xfrm rot="14400000">
            <a:off x="3221355" y="3140842"/>
            <a:ext cx="1242060" cy="1242060"/>
            <a:chOff x="7779" y="2399"/>
            <a:chExt cx="3402" cy="3402"/>
          </a:xfrm>
        </p:grpSpPr>
        <p:sp>
          <p:nvSpPr>
            <p:cNvPr id="73" name="椭圆 72"/>
            <p:cNvSpPr>
              <a:spLocks noChangeAspect="1"/>
            </p:cNvSpPr>
            <p:nvPr>
              <p:custDataLst>
                <p:tags r:id="rId11"/>
              </p:custDataLst>
            </p:nvPr>
          </p:nvSpPr>
          <p:spPr>
            <a:xfrm>
              <a:off x="7779" y="2399"/>
              <a:ext cx="3402" cy="3402"/>
            </a:xfrm>
            <a:prstGeom prst="ellipse">
              <a:avLst/>
            </a:prstGeom>
            <a:solidFill>
              <a:srgbClr val="FFD247"/>
            </a:solidFill>
            <a:ln w="50800">
              <a:solidFill>
                <a:srgbClr val="FFD247"/>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74" name="任意多边形 73"/>
            <p:cNvSpPr>
              <a:spLocks noChangeAspect="1"/>
            </p:cNvSpPr>
            <p:nvPr>
              <p:custDataLst>
                <p:tags r:id="rId12"/>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75" name="文本框 74"/>
          <p:cNvSpPr txBox="1"/>
          <p:nvPr>
            <p:custDataLst>
              <p:tags r:id="rId13"/>
            </p:custDataLst>
          </p:nvPr>
        </p:nvSpPr>
        <p:spPr>
          <a:xfrm>
            <a:off x="3590449" y="3484695"/>
            <a:ext cx="856298"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03</a:t>
            </a:r>
            <a:endParaRPr lang="en-US" altLang="zh-CN" sz="3000" b="1">
              <a:solidFill>
                <a:srgbClr val="FFFFFF"/>
              </a:solidFill>
              <a:latin typeface="思源黑体 CN Bold" panose="020B0800000000000000" charset="-122"/>
              <a:ea typeface="思源黑体 CN Bold" panose="020B0800000000000000" charset="-122"/>
            </a:endParaRPr>
          </a:p>
        </p:txBody>
      </p:sp>
      <p:grpSp>
        <p:nvGrpSpPr>
          <p:cNvPr id="4" name="组合 3"/>
          <p:cNvGrpSpPr/>
          <p:nvPr>
            <p:custDataLst>
              <p:tags r:id="rId14"/>
            </p:custDataLst>
          </p:nvPr>
        </p:nvGrpSpPr>
        <p:grpSpPr>
          <a:xfrm rot="0">
            <a:off x="3779996" y="2262161"/>
            <a:ext cx="1242060" cy="1242060"/>
            <a:chOff x="7779" y="2399"/>
            <a:chExt cx="3402" cy="3402"/>
          </a:xfrm>
        </p:grpSpPr>
        <p:sp>
          <p:nvSpPr>
            <p:cNvPr id="46" name="椭圆 45"/>
            <p:cNvSpPr>
              <a:spLocks noChangeAspect="1"/>
            </p:cNvSpPr>
            <p:nvPr>
              <p:custDataLst>
                <p:tags r:id="rId15"/>
              </p:custDataLst>
            </p:nvPr>
          </p:nvSpPr>
          <p:spPr>
            <a:xfrm>
              <a:off x="7779" y="2399"/>
              <a:ext cx="3402" cy="3402"/>
            </a:xfrm>
            <a:prstGeom prst="ellipse">
              <a:avLst/>
            </a:prstGeom>
            <a:solidFill>
              <a:srgbClr val="376FFF"/>
            </a:solidFill>
            <a:ln w="5080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sz="1350"/>
            </a:p>
          </p:txBody>
        </p:sp>
        <p:sp>
          <p:nvSpPr>
            <p:cNvPr id="2" name="任意多边形 1"/>
            <p:cNvSpPr>
              <a:spLocks noChangeAspect="1"/>
            </p:cNvSpPr>
            <p:nvPr>
              <p:custDataLst>
                <p:tags r:id="rId16"/>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p>
              <a:pPr algn="ctr"/>
              <a:endParaRPr lang="zh-CN" altLang="en-US" sz="1350"/>
            </a:p>
          </p:txBody>
        </p:sp>
      </p:grpSp>
      <p:sp>
        <p:nvSpPr>
          <p:cNvPr id="5" name="文本框 4"/>
          <p:cNvSpPr txBox="1"/>
          <p:nvPr>
            <p:custDataLst>
              <p:tags r:id="rId17"/>
            </p:custDataLst>
          </p:nvPr>
        </p:nvSpPr>
        <p:spPr>
          <a:xfrm>
            <a:off x="3916204" y="2763176"/>
            <a:ext cx="969645" cy="530066"/>
          </a:xfrm>
          <a:prstGeom prst="rect">
            <a:avLst/>
          </a:prstGeom>
          <a:noFill/>
        </p:spPr>
        <p:txBody>
          <a:bodyPr wrap="square" rtlCol="0">
            <a:normAutofit lnSpcReduction="10000"/>
          </a:bodyPr>
          <a:p>
            <a:pPr algn="ctr"/>
            <a:r>
              <a:rPr lang="en-US" altLang="zh-CN" sz="3000" b="1">
                <a:solidFill>
                  <a:srgbClr val="FFFFFF"/>
                </a:solidFill>
                <a:latin typeface="思源黑体 CN Bold" panose="020B0800000000000000" charset="-122"/>
                <a:ea typeface="思源黑体 CN Bold" panose="020B0800000000000000" charset="-122"/>
              </a:rPr>
              <a:t>01</a:t>
            </a:r>
            <a:endParaRPr lang="en-US" altLang="zh-CN" sz="3000" b="1">
              <a:solidFill>
                <a:srgbClr val="FFFFFF"/>
              </a:solidFill>
              <a:latin typeface="思源黑体 CN Bold" panose="020B0800000000000000" charset="-122"/>
              <a:ea typeface="思源黑体 CN Bold" panose="020B0800000000000000" charset="-122"/>
            </a:endParaRPr>
          </a:p>
        </p:txBody>
      </p:sp>
      <p:sp>
        <p:nvSpPr>
          <p:cNvPr id="3" name="文本框 2"/>
          <p:cNvSpPr txBox="1"/>
          <p:nvPr>
            <p:custDataLst>
              <p:tags r:id="rId18"/>
            </p:custDataLst>
          </p:nvPr>
        </p:nvSpPr>
        <p:spPr>
          <a:xfrm>
            <a:off x="2781776" y="1234890"/>
            <a:ext cx="3419951" cy="301943"/>
          </a:xfrm>
          <a:prstGeom prst="rect">
            <a:avLst/>
          </a:prstGeom>
          <a:noFill/>
        </p:spPr>
        <p:txBody>
          <a:bodyPr wrap="square" bIns="0" rtlCol="0"/>
          <a:p>
            <a:pPr algn="ctr"/>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（一）</a:t>
            </a:r>
            <a:r>
              <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rPr>
              <a:t>个人原因</a:t>
            </a:r>
            <a:endParaRPr lang="zh-CN" altLang="en-US" sz="1350" b="1" spc="30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11" name="文本框 10"/>
          <p:cNvSpPr txBox="1"/>
          <p:nvPr>
            <p:custDataLst>
              <p:tags r:id="rId19"/>
            </p:custDataLst>
          </p:nvPr>
        </p:nvSpPr>
        <p:spPr>
          <a:xfrm>
            <a:off x="3253105" y="1544320"/>
            <a:ext cx="2597785" cy="784225"/>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无确定的生活目标，无所事事；功利心重，妄想不劳而获；不服输，总想</a:t>
            </a:r>
            <a:r>
              <a:rPr lang="zh-CN" altLang="en-US" sz="1200" spc="150">
                <a:solidFill>
                  <a:srgbClr val="000000">
                    <a:lumMod val="50000"/>
                    <a:lumOff val="50000"/>
                  </a:srgbClr>
                </a:solidFill>
                <a:uFillTx/>
                <a:latin typeface="宋体" panose="02010600030101010101" pitchFamily="2" charset="-122"/>
                <a:ea typeface="宋体" panose="02010600030101010101" pitchFamily="2" charset="-122"/>
              </a:rPr>
              <a:t>赢回来。</a:t>
            </a:r>
            <a:endParaRPr lang="zh-CN" altLang="en-US" sz="1200" spc="150">
              <a:solidFill>
                <a:srgbClr val="000000">
                  <a:lumMod val="50000"/>
                  <a:lumOff val="50000"/>
                </a:srgbClr>
              </a:solidFill>
              <a:uFillTx/>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四、赌博的应对</a:t>
              </a:r>
              <a:r>
                <a:rPr lang="zh-CN" altLang="en-US">
                  <a:latin typeface="汉仪汉黑W" panose="00020600040101010101" charset="-122"/>
                  <a:ea typeface="汉仪汉黑W" panose="00020600040101010101" charset="-122"/>
                  <a:cs typeface="汉仪汉黑W" panose="00020600040101010101" charset="-122"/>
                </a:rPr>
                <a:t>措施</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燕尾形 2"/>
          <p:cNvSpPr/>
          <p:nvPr>
            <p:custDataLst>
              <p:tags r:id="rId2"/>
            </p:custDataLst>
          </p:nvPr>
        </p:nvSpPr>
        <p:spPr>
          <a:xfrm flipH="1">
            <a:off x="1123474" y="3100837"/>
            <a:ext cx="3295174" cy="504825"/>
          </a:xfrm>
          <a:prstGeom prst="chevron">
            <a:avLst/>
          </a:prstGeom>
          <a:noFill/>
          <a:ln w="28575">
            <a:gradFill>
              <a:gsLst>
                <a:gs pos="70000">
                  <a:srgbClr val="58B6E5">
                    <a:alpha val="2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20" name="燕尾形 19"/>
          <p:cNvSpPr/>
          <p:nvPr>
            <p:custDataLst>
              <p:tags r:id="rId3"/>
            </p:custDataLst>
          </p:nvPr>
        </p:nvSpPr>
        <p:spPr>
          <a:xfrm flipH="1">
            <a:off x="908209" y="3100837"/>
            <a:ext cx="3453289" cy="504825"/>
          </a:xfrm>
          <a:prstGeom prst="chevron">
            <a:avLst/>
          </a:prstGeom>
          <a:noFill/>
          <a:ln w="28575">
            <a:gradFill>
              <a:gsLst>
                <a:gs pos="90000">
                  <a:srgbClr val="58B6E5">
                    <a:alpha val="1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16" name="燕尾形 15"/>
          <p:cNvSpPr/>
          <p:nvPr>
            <p:custDataLst>
              <p:tags r:id="rId4"/>
            </p:custDataLst>
          </p:nvPr>
        </p:nvSpPr>
        <p:spPr>
          <a:xfrm>
            <a:off x="4732020" y="3100837"/>
            <a:ext cx="3295174" cy="504825"/>
          </a:xfrm>
          <a:prstGeom prst="chevron">
            <a:avLst/>
          </a:prstGeom>
          <a:noFill/>
          <a:ln w="28575">
            <a:gradFill>
              <a:gsLst>
                <a:gs pos="70000">
                  <a:srgbClr val="FFBA55">
                    <a:alpha val="2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cs typeface="MiSans" panose="00000500000000000000" charset="-122"/>
            </a:endParaRPr>
          </a:p>
        </p:txBody>
      </p:sp>
      <p:sp>
        <p:nvSpPr>
          <p:cNvPr id="18" name="燕尾形 17"/>
          <p:cNvSpPr/>
          <p:nvPr>
            <p:custDataLst>
              <p:tags r:id="rId5"/>
            </p:custDataLst>
          </p:nvPr>
        </p:nvSpPr>
        <p:spPr>
          <a:xfrm>
            <a:off x="4941570" y="3100837"/>
            <a:ext cx="3295174" cy="504825"/>
          </a:xfrm>
          <a:prstGeom prst="chevron">
            <a:avLst/>
          </a:prstGeom>
          <a:noFill/>
          <a:ln w="28575">
            <a:gradFill>
              <a:gsLst>
                <a:gs pos="90000">
                  <a:srgbClr val="FFBA55">
                    <a:alpha val="1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12" name="燕尾形 11"/>
          <p:cNvSpPr/>
          <p:nvPr>
            <p:custDataLst>
              <p:tags r:id="rId6"/>
            </p:custDataLst>
          </p:nvPr>
        </p:nvSpPr>
        <p:spPr>
          <a:xfrm>
            <a:off x="5254466" y="1428724"/>
            <a:ext cx="2707958" cy="505778"/>
          </a:xfrm>
          <a:prstGeom prst="chevron">
            <a:avLst/>
          </a:prstGeom>
          <a:noFill/>
          <a:ln w="28575">
            <a:gradFill>
              <a:gsLst>
                <a:gs pos="70000">
                  <a:srgbClr val="56CA95">
                    <a:alpha val="20000"/>
                  </a:srgbClr>
                </a:gs>
                <a:gs pos="100000">
                  <a:srgbClr val="56CA9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25" name="椭圆 24"/>
          <p:cNvSpPr/>
          <p:nvPr>
            <p:custDataLst>
              <p:tags r:id="rId7"/>
            </p:custDataLst>
          </p:nvPr>
        </p:nvSpPr>
        <p:spPr>
          <a:xfrm>
            <a:off x="3512820" y="1500161"/>
            <a:ext cx="2212658" cy="2212658"/>
          </a:xfrm>
          <a:prstGeom prst="ellipse">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28" name="椭圆 27"/>
          <p:cNvSpPr/>
          <p:nvPr>
            <p:custDataLst>
              <p:tags r:id="rId8"/>
            </p:custDataLst>
          </p:nvPr>
        </p:nvSpPr>
        <p:spPr>
          <a:xfrm>
            <a:off x="3633788" y="1621129"/>
            <a:ext cx="1970723" cy="1970723"/>
          </a:xfrm>
          <a:prstGeom prst="ellipse">
            <a:avLst/>
          </a:prstGeom>
          <a:gradFill>
            <a:gsLst>
              <a:gs pos="100000">
                <a:srgbClr val="6096E6"/>
              </a:gs>
              <a:gs pos="0">
                <a:srgbClr val="6096E6">
                  <a:alpha val="80000"/>
                </a:srgbClr>
              </a:gs>
            </a:gsLst>
            <a:lin ang="5400000" scaled="0"/>
          </a:gradFill>
          <a:ln w="19050">
            <a:gradFill>
              <a:gsLst>
                <a:gs pos="0">
                  <a:srgbClr val="6096E6">
                    <a:lumMod val="20000"/>
                    <a:lumOff val="80000"/>
                  </a:srgbClr>
                </a:gs>
                <a:gs pos="68000">
                  <a:srgbClr val="6096E6">
                    <a:alpha val="0"/>
                  </a:srgbClr>
                </a:gs>
                <a:gs pos="37000">
                  <a:srgbClr val="6096E6">
                    <a:alpha val="0"/>
                  </a:srgbClr>
                </a:gs>
                <a:gs pos="100000">
                  <a:srgbClr val="6096E6">
                    <a:lumMod val="20000"/>
                    <a:lumOff val="8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42" name="椭圆 41"/>
          <p:cNvSpPr/>
          <p:nvPr>
            <p:custDataLst>
              <p:tags r:id="rId9"/>
            </p:custDataLst>
          </p:nvPr>
        </p:nvSpPr>
        <p:spPr>
          <a:xfrm>
            <a:off x="3815239" y="1802580"/>
            <a:ext cx="1607820" cy="1607820"/>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11" name="燕尾形 10"/>
          <p:cNvSpPr/>
          <p:nvPr>
            <p:custDataLst>
              <p:tags r:id="rId10"/>
            </p:custDataLst>
          </p:nvPr>
        </p:nvSpPr>
        <p:spPr>
          <a:xfrm flipH="1">
            <a:off x="1244918" y="1428724"/>
            <a:ext cx="2709386" cy="505778"/>
          </a:xfrm>
          <a:prstGeom prst="chevron">
            <a:avLst/>
          </a:prstGeom>
          <a:noFill/>
          <a:ln w="28575">
            <a:gradFill>
              <a:gsLst>
                <a:gs pos="70000">
                  <a:srgbClr val="6096E6">
                    <a:alpha val="20000"/>
                  </a:srgbClr>
                </a:gs>
                <a:gs pos="100000">
                  <a:srgbClr val="6096E6"/>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MiSans" panose="00000500000000000000" charset="-122"/>
              <a:sym typeface="微软雅黑" panose="020B0503020204020204" charset="-122"/>
            </a:endParaRPr>
          </a:p>
        </p:txBody>
      </p:sp>
      <p:sp>
        <p:nvSpPr>
          <p:cNvPr id="53" name="文本框 52"/>
          <p:cNvSpPr txBox="1"/>
          <p:nvPr>
            <p:custDataLst>
              <p:tags r:id="rId11"/>
            </p:custDataLst>
          </p:nvPr>
        </p:nvSpPr>
        <p:spPr>
          <a:xfrm>
            <a:off x="1346200" y="1549400"/>
            <a:ext cx="2390775" cy="264795"/>
          </a:xfrm>
          <a:prstGeom prst="rect">
            <a:avLst/>
          </a:prstGeom>
          <a:noFill/>
        </p:spPr>
        <p:txBody>
          <a:bodyPr wrap="square" bIns="0" rtlCol="0"/>
          <a:p>
            <a:pPr algn="ctr"/>
            <a:r>
              <a:rPr lang="zh-CN" altLang="en-US" sz="1500" spc="300">
                <a:solidFill>
                  <a:srgbClr val="6096E6"/>
                </a:solidFill>
                <a:uFillTx/>
                <a:latin typeface="思源黑体 CN Bold" panose="020B0800000000000000" charset="-122"/>
                <a:ea typeface="思源黑体 CN Bold" panose="020B0800000000000000" charset="-122"/>
              </a:rPr>
              <a:t>1.加强思想道德</a:t>
            </a:r>
            <a:r>
              <a:rPr lang="zh-CN" altLang="en-US" sz="1500" spc="300">
                <a:solidFill>
                  <a:srgbClr val="6096E6"/>
                </a:solidFill>
                <a:uFillTx/>
                <a:latin typeface="思源黑体 CN Bold" panose="020B0800000000000000" charset="-122"/>
                <a:ea typeface="思源黑体 CN Bold" panose="020B0800000000000000" charset="-122"/>
              </a:rPr>
              <a:t>教育</a:t>
            </a:r>
            <a:endParaRPr lang="zh-CN" altLang="en-US" sz="1500" spc="300">
              <a:solidFill>
                <a:srgbClr val="6096E6"/>
              </a:solidFill>
              <a:uFillTx/>
              <a:latin typeface="思源黑体 CN Bold" panose="020B0800000000000000" charset="-122"/>
              <a:ea typeface="思源黑体 CN Bold" panose="020B0800000000000000" charset="-122"/>
            </a:endParaRPr>
          </a:p>
        </p:txBody>
      </p:sp>
      <p:sp>
        <p:nvSpPr>
          <p:cNvPr id="46" name="文本框 45"/>
          <p:cNvSpPr txBox="1"/>
          <p:nvPr>
            <p:custDataLst>
              <p:tags r:id="rId12"/>
            </p:custDataLst>
          </p:nvPr>
        </p:nvSpPr>
        <p:spPr>
          <a:xfrm>
            <a:off x="5501640" y="1549400"/>
            <a:ext cx="2288540" cy="264795"/>
          </a:xfrm>
          <a:prstGeom prst="rect">
            <a:avLst/>
          </a:prstGeom>
          <a:noFill/>
        </p:spPr>
        <p:txBody>
          <a:bodyPr wrap="square" bIns="0" rtlCol="0"/>
          <a:p>
            <a:pPr algn="r"/>
            <a:r>
              <a:rPr lang="zh-CN" altLang="en-US" sz="1500" spc="300">
                <a:solidFill>
                  <a:srgbClr val="56CA95"/>
                </a:solidFill>
                <a:uFillTx/>
                <a:latin typeface="思源黑体 CN Bold" panose="020B0800000000000000" charset="-122"/>
                <a:ea typeface="思源黑体 CN Bold" panose="020B0800000000000000" charset="-122"/>
              </a:rPr>
              <a:t>2.正确理解赌博</a:t>
            </a:r>
            <a:r>
              <a:rPr lang="zh-CN" altLang="en-US" sz="1500" spc="300">
                <a:solidFill>
                  <a:srgbClr val="56CA95"/>
                </a:solidFill>
                <a:uFillTx/>
                <a:latin typeface="思源黑体 CN Bold" panose="020B0800000000000000" charset="-122"/>
                <a:ea typeface="思源黑体 CN Bold" panose="020B0800000000000000" charset="-122"/>
              </a:rPr>
              <a:t>性质</a:t>
            </a:r>
            <a:endParaRPr lang="zh-CN" altLang="en-US" sz="1500" spc="300">
              <a:solidFill>
                <a:srgbClr val="56CA95"/>
              </a:solidFill>
              <a:uFillTx/>
              <a:latin typeface="思源黑体 CN Bold" panose="020B0800000000000000" charset="-122"/>
              <a:ea typeface="思源黑体 CN Bold" panose="020B0800000000000000" charset="-122"/>
            </a:endParaRPr>
          </a:p>
        </p:txBody>
      </p:sp>
      <p:pic>
        <p:nvPicPr>
          <p:cNvPr id="57" name="图片 56" descr="343439383331313b343532303031393bd2b5bca8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276249" y="2263590"/>
            <a:ext cx="685800" cy="685800"/>
          </a:xfrm>
          <a:prstGeom prst="rect">
            <a:avLst/>
          </a:prstGeom>
        </p:spPr>
      </p:pic>
      <p:sp>
        <p:nvSpPr>
          <p:cNvPr id="147" name="文本框 146"/>
          <p:cNvSpPr txBox="1"/>
          <p:nvPr>
            <p:custDataLst>
              <p:tags r:id="rId16"/>
            </p:custDataLst>
          </p:nvPr>
        </p:nvSpPr>
        <p:spPr>
          <a:xfrm>
            <a:off x="1037749" y="2056421"/>
            <a:ext cx="2475071" cy="1029176"/>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加强学生的思想道德认识，让学生从根本上了解赌博是一种百害而无一利的</a:t>
            </a: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事情。</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3" name="文本框 42"/>
          <p:cNvSpPr txBox="1"/>
          <p:nvPr>
            <p:custDataLst>
              <p:tags r:id="rId17"/>
            </p:custDataLst>
          </p:nvPr>
        </p:nvSpPr>
        <p:spPr>
          <a:xfrm>
            <a:off x="1259205" y="3220720"/>
            <a:ext cx="2019300" cy="264795"/>
          </a:xfrm>
          <a:prstGeom prst="rect">
            <a:avLst/>
          </a:prstGeom>
          <a:noFill/>
        </p:spPr>
        <p:txBody>
          <a:bodyPr wrap="square" bIns="0" rtlCol="0"/>
          <a:p>
            <a:pPr algn="ctr"/>
            <a:r>
              <a:rPr lang="zh-CN" altLang="en-US" sz="1500" spc="300">
                <a:solidFill>
                  <a:srgbClr val="58B6E5"/>
                </a:solidFill>
                <a:uFillTx/>
                <a:latin typeface="思源黑体 CN Bold" panose="020B0800000000000000" charset="-122"/>
                <a:ea typeface="思源黑体 CN Bold" panose="020B0800000000000000" charset="-122"/>
              </a:rPr>
              <a:t>3.积极参加</a:t>
            </a:r>
            <a:r>
              <a:rPr lang="zh-CN" altLang="en-US" sz="1500" spc="300">
                <a:solidFill>
                  <a:srgbClr val="58B6E5"/>
                </a:solidFill>
                <a:uFillTx/>
                <a:latin typeface="思源黑体 CN Bold" panose="020B0800000000000000" charset="-122"/>
                <a:ea typeface="思源黑体 CN Bold" panose="020B0800000000000000" charset="-122"/>
              </a:rPr>
              <a:t>活动</a:t>
            </a:r>
            <a:endParaRPr lang="zh-CN" altLang="en-US" sz="1500" spc="300">
              <a:solidFill>
                <a:srgbClr val="58B6E5"/>
              </a:solidFill>
              <a:uFillTx/>
              <a:latin typeface="思源黑体 CN Bold" panose="020B0800000000000000" charset="-122"/>
              <a:ea typeface="思源黑体 CN Bold" panose="020B0800000000000000" charset="-122"/>
            </a:endParaRPr>
          </a:p>
        </p:txBody>
      </p:sp>
      <p:sp>
        <p:nvSpPr>
          <p:cNvPr id="68" name="文本框 67"/>
          <p:cNvSpPr txBox="1"/>
          <p:nvPr>
            <p:custDataLst>
              <p:tags r:id="rId18"/>
            </p:custDataLst>
          </p:nvPr>
        </p:nvSpPr>
        <p:spPr>
          <a:xfrm>
            <a:off x="1137285" y="3714115"/>
            <a:ext cx="2465070" cy="1048385"/>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鼓励学生多参加一些对身心发展有益的校园活动和社会活动例如：辩论赛，朗诵比赛，唱歌、跳舞</a:t>
            </a: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等等。</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47" name="文本框 46"/>
          <p:cNvSpPr txBox="1"/>
          <p:nvPr>
            <p:custDataLst>
              <p:tags r:id="rId19"/>
            </p:custDataLst>
          </p:nvPr>
        </p:nvSpPr>
        <p:spPr>
          <a:xfrm>
            <a:off x="5751830" y="3220720"/>
            <a:ext cx="2115820" cy="264795"/>
          </a:xfrm>
          <a:prstGeom prst="rect">
            <a:avLst/>
          </a:prstGeom>
          <a:noFill/>
        </p:spPr>
        <p:txBody>
          <a:bodyPr wrap="square" bIns="0" rtlCol="0"/>
          <a:p>
            <a:pPr algn="r"/>
            <a:r>
              <a:rPr lang="zh-CN" altLang="en-US" sz="1500" spc="300">
                <a:solidFill>
                  <a:srgbClr val="FFBA55"/>
                </a:solidFill>
                <a:uFillTx/>
                <a:latin typeface="思源黑体 CN Bold" panose="020B0800000000000000" charset="-122"/>
                <a:ea typeface="思源黑体 CN Bold" panose="020B0800000000000000" charset="-122"/>
              </a:rPr>
              <a:t>4.树立远大的</a:t>
            </a:r>
            <a:r>
              <a:rPr lang="zh-CN" altLang="en-US" sz="1500" spc="300">
                <a:solidFill>
                  <a:srgbClr val="FFBA55"/>
                </a:solidFill>
                <a:uFillTx/>
                <a:latin typeface="思源黑体 CN Bold" panose="020B0800000000000000" charset="-122"/>
                <a:ea typeface="思源黑体 CN Bold" panose="020B0800000000000000" charset="-122"/>
              </a:rPr>
              <a:t>理想</a:t>
            </a:r>
            <a:endParaRPr lang="zh-CN" altLang="en-US" sz="1500" spc="300">
              <a:solidFill>
                <a:srgbClr val="FFBA55"/>
              </a:solidFill>
              <a:uFillTx/>
              <a:latin typeface="思源黑体 CN Bold" panose="020B0800000000000000" charset="-122"/>
              <a:ea typeface="思源黑体 CN Bold" panose="020B0800000000000000" charset="-122"/>
            </a:endParaRPr>
          </a:p>
        </p:txBody>
      </p:sp>
      <p:sp>
        <p:nvSpPr>
          <p:cNvPr id="72" name="文本框 71"/>
          <p:cNvSpPr txBox="1"/>
          <p:nvPr>
            <p:custDataLst>
              <p:tags r:id="rId20"/>
            </p:custDataLst>
          </p:nvPr>
        </p:nvSpPr>
        <p:spPr>
          <a:xfrm>
            <a:off x="5532596" y="3712977"/>
            <a:ext cx="2475071" cy="664369"/>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学生应该多将自己的时间用于提升自我，而不是荒废</a:t>
            </a: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度日。</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73" name="文本框 72"/>
          <p:cNvSpPr txBox="1"/>
          <p:nvPr>
            <p:custDataLst>
              <p:tags r:id="rId21"/>
            </p:custDataLst>
          </p:nvPr>
        </p:nvSpPr>
        <p:spPr>
          <a:xfrm>
            <a:off x="5745004" y="2056421"/>
            <a:ext cx="2475071" cy="664369"/>
          </a:xfrm>
          <a:prstGeom prst="rect">
            <a:avLst/>
          </a:prstGeom>
          <a:noFill/>
        </p:spPr>
        <p:txBody>
          <a:bodyPr wrap="square" rtlCol="0">
            <a:noAutofit/>
          </a:bodyPr>
          <a:p>
            <a:pPr algn="l" fontAlgn="auto">
              <a:lnSpc>
                <a:spcPct val="130000"/>
              </a:lnSpc>
              <a:spcAft>
                <a:spcPts val="1000"/>
              </a:spcAft>
            </a:pP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要将娱乐和赌博分开，正确看待</a:t>
            </a:r>
            <a:r>
              <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rPr>
              <a:t>赌博。</a:t>
            </a:r>
            <a:endParaRPr lang="zh-CN" altLang="en-US" sz="1200" spc="15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152765" y="1887313"/>
            <a:ext cx="5796280" cy="1424543"/>
            <a:chOff x="2818014" y="2601479"/>
            <a:chExt cx="7728373" cy="1899391"/>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2818014" y="2601479"/>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480742" y="3133397"/>
              <a:ext cx="7065645" cy="737447"/>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rPr>
                <a:t>第三节</a:t>
              </a:r>
              <a:r>
                <a:rPr lang="en-US" altLang="zh-CN" sz="3000">
                  <a:latin typeface="汉仪汉黑W" panose="00020600040101010101" charset="-122"/>
                  <a:ea typeface="汉仪汉黑W" panose="00020600040101010101" charset="-122"/>
                  <a:cs typeface="汉仪汉黑W" panose="00020600040101010101" charset="-122"/>
                </a:rPr>
                <a:t> </a:t>
              </a:r>
              <a:r>
                <a:rPr lang="zh-CN" altLang="en-US" sz="3000">
                  <a:latin typeface="汉仪汉黑W" panose="00020600040101010101" charset="-122"/>
                  <a:ea typeface="汉仪汉黑W" panose="00020600040101010101" charset="-122"/>
                  <a:cs typeface="汉仪汉黑W" panose="00020600040101010101" charset="-122"/>
                </a:rPr>
                <a:t>坚决抵制</a:t>
              </a:r>
              <a:r>
                <a:rPr lang="zh-CN" altLang="en-US" sz="3000">
                  <a:latin typeface="汉仪汉黑W" panose="00020600040101010101" charset="-122"/>
                  <a:ea typeface="汉仪汉黑W" panose="00020600040101010101" charset="-122"/>
                  <a:cs typeface="汉仪汉黑W" panose="00020600040101010101" charset="-122"/>
                </a:rPr>
                <a:t>毒品</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326958" cy="333419"/>
            <a:chOff x="4343227" y="822444"/>
            <a:chExt cx="3102610" cy="444559"/>
          </a:xfrm>
        </p:grpSpPr>
        <p:sp>
          <p:nvSpPr>
            <p:cNvPr id="6" name="文本框 5"/>
            <p:cNvSpPr txBox="1"/>
            <p:nvPr/>
          </p:nvSpPr>
          <p:spPr>
            <a:xfrm>
              <a:off x="4343227" y="822444"/>
              <a:ext cx="3102610"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一、毒品的</a:t>
              </a:r>
              <a:r>
                <a:rPr lang="zh-CN" altLang="en-US" sz="1500">
                  <a:latin typeface="汉仪汉黑W" panose="00020600040101010101" charset="-122"/>
                  <a:ea typeface="汉仪汉黑W" panose="00020600040101010101" charset="-122"/>
                  <a:cs typeface="汉仪汉黑W" panose="00020600040101010101" charset="-122"/>
                </a:rPr>
                <a:t>概念</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文本框 4"/>
          <p:cNvSpPr txBox="1"/>
          <p:nvPr/>
        </p:nvSpPr>
        <p:spPr>
          <a:xfrm>
            <a:off x="951230" y="2014855"/>
            <a:ext cx="3408045" cy="1534795"/>
          </a:xfrm>
          <a:prstGeom prst="rect">
            <a:avLst/>
          </a:prstGeom>
          <a:noFill/>
        </p:spPr>
        <p:txBody>
          <a:bodyPr wrap="square" rtlCol="0">
            <a:noAutofit/>
          </a:bodyPr>
          <a:p>
            <a:pPr indent="0" fontAlgn="auto">
              <a:lnSpc>
                <a:spcPct val="150000"/>
              </a:lnSpc>
            </a:pPr>
            <a:r>
              <a:rPr lang="zh-CN" altLang="en-US" sz="1350">
                <a:latin typeface="宋体" panose="02010600030101010101" pitchFamily="2" charset="-122"/>
                <a:ea typeface="宋体" panose="02010600030101010101" pitchFamily="2" charset="-122"/>
              </a:rPr>
              <a:t>根据《中华人民共和国刑法》第357条规定，毒品是指鸦片、海洛因、甲基苯丙胺（冰毒）、吗啡、大麻、可卡因以及国家规定管制的其它能够使人形成瘾癖的麻醉药品和精神药品。</a:t>
            </a:r>
            <a:endParaRPr lang="zh-CN" altLang="en-US" sz="1350">
              <a:latin typeface="宋体" panose="02010600030101010101" pitchFamily="2" charset="-122"/>
              <a:ea typeface="宋体" panose="02010600030101010101" pitchFamily="2" charset="-122"/>
            </a:endParaRPr>
          </a:p>
        </p:txBody>
      </p:sp>
      <p:pic>
        <p:nvPicPr>
          <p:cNvPr id="100" name="图片 99"/>
          <p:cNvPicPr/>
          <p:nvPr/>
        </p:nvPicPr>
        <p:blipFill>
          <a:blip r:embed="rId2"/>
          <a:srcRect l="11292" r="8761"/>
          <a:stretch>
            <a:fillRect/>
          </a:stretch>
        </p:blipFill>
        <p:spPr>
          <a:xfrm>
            <a:off x="4690745" y="1412240"/>
            <a:ext cx="3743960" cy="3028315"/>
          </a:xfrm>
          <a:prstGeom prst="rect">
            <a:avLst/>
          </a:prstGeom>
          <a:noFill/>
          <a:ln w="9525">
            <a:noFill/>
          </a:ln>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二、毒品的</a:t>
              </a:r>
              <a:r>
                <a:rPr lang="zh-CN" altLang="en-US">
                  <a:latin typeface="汉仪汉黑W" panose="00020600040101010101" charset="-122"/>
                  <a:ea typeface="汉仪汉黑W" panose="00020600040101010101" charset="-122"/>
                  <a:cs typeface="汉仪汉黑W" panose="00020600040101010101" charset="-122"/>
                </a:rPr>
                <a:t>种类</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01" name="文本框 100"/>
          <p:cNvSpPr txBox="1"/>
          <p:nvPr/>
        </p:nvSpPr>
        <p:spPr>
          <a:xfrm>
            <a:off x="750570" y="1230630"/>
            <a:ext cx="4629785" cy="1437005"/>
          </a:xfrm>
          <a:prstGeom prst="rect">
            <a:avLst/>
          </a:prstGeom>
          <a:noFill/>
          <a:ln w="9525">
            <a:noFill/>
          </a:ln>
        </p:spPr>
        <p:txBody>
          <a:bodyPr>
            <a:noAutofit/>
          </a:bodyPr>
          <a:p>
            <a:pPr indent="266700" fontAlgn="auto">
              <a:lnSpc>
                <a:spcPct val="150000"/>
              </a:lnSpc>
            </a:pPr>
            <a:r>
              <a:rPr lang="zh-CN" sz="1400" b="0">
                <a:latin typeface="Times New Roman" panose="02020603050405020304" pitchFamily="18" charset="0"/>
                <a:ea typeface="宋体" panose="02010600030101010101" pitchFamily="2" charset="-122"/>
              </a:rPr>
              <a:t>（一）按照毒品的流行时间分类我国一般将其分为</a:t>
            </a:r>
            <a:r>
              <a:rPr lang="zh-CN" sz="1400" b="0">
                <a:solidFill>
                  <a:schemeClr val="tx1"/>
                </a:solidFill>
                <a:latin typeface="Times New Roman" panose="02020603050405020304" pitchFamily="18" charset="0"/>
                <a:ea typeface="宋体" panose="02010600030101010101" pitchFamily="2" charset="-122"/>
              </a:rPr>
              <a:t>传统毒品和新型毒品</a:t>
            </a:r>
            <a:r>
              <a:rPr lang="zh-CN" sz="1400" b="0">
                <a:latin typeface="Times New Roman" panose="02020603050405020304" pitchFamily="18" charset="0"/>
                <a:ea typeface="宋体" panose="02010600030101010101" pitchFamily="2" charset="-122"/>
              </a:rPr>
              <a:t>。传统毒品主要包含大麻，鸦片、海洛因、可卡因等这些流行较早的毒品；新型毒品是相对传统毒品而言，主要指甲基苯丙胺等等人工化学合成的致幻剂、兴奋剂类毒品。</a:t>
            </a:r>
            <a:endParaRPr lang="zh-CN" sz="1400" b="0">
              <a:latin typeface="Times New Roman" panose="02020603050405020304" pitchFamily="18" charset="0"/>
              <a:ea typeface="宋体" panose="02010600030101010101" pitchFamily="2" charset="-122"/>
            </a:endParaRPr>
          </a:p>
        </p:txBody>
      </p:sp>
      <p:sp>
        <p:nvSpPr>
          <p:cNvPr id="3" name="文本框 2"/>
          <p:cNvSpPr txBox="1"/>
          <p:nvPr/>
        </p:nvSpPr>
        <p:spPr>
          <a:xfrm>
            <a:off x="749935" y="2947670"/>
            <a:ext cx="4549140" cy="1706880"/>
          </a:xfrm>
          <a:prstGeom prst="rect">
            <a:avLst/>
          </a:prstGeom>
          <a:noFill/>
          <a:ln w="9525">
            <a:noFill/>
          </a:ln>
        </p:spPr>
        <p:txBody>
          <a:bodyPr wrap="square">
            <a:spAutoFit/>
          </a:bodyPr>
          <a:p>
            <a:pPr indent="266700" fontAlgn="auto">
              <a:lnSpc>
                <a:spcPct val="150000"/>
              </a:lnSpc>
            </a:pPr>
            <a:r>
              <a:rPr lang="zh-CN" sz="1400" b="0">
                <a:ea typeface="宋体" panose="02010600030101010101" pitchFamily="2" charset="-122"/>
              </a:rPr>
              <a:t>（二）联合国麻醉药品委员会将毒品分为六大类：</a:t>
            </a:r>
            <a:r>
              <a:rPr lang="en-US" sz="1400" b="0">
                <a:latin typeface="Times New Roman" panose="02020603050405020304" pitchFamily="18" charset="0"/>
                <a:ea typeface="宋体" panose="02010600030101010101" pitchFamily="2" charset="-122"/>
              </a:rPr>
              <a:t>1</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吗啡型药物，包括鸦片、吗啡、可卡因、海洛因和罂粟植物等最危险的毒品；</a:t>
            </a:r>
            <a:r>
              <a:rPr lang="en-US" sz="1400" b="0">
                <a:latin typeface="Times New Roman" panose="02020603050405020304" pitchFamily="18" charset="0"/>
                <a:ea typeface="宋体" panose="02010600030101010101" pitchFamily="2" charset="-122"/>
              </a:rPr>
              <a:t>2</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可卡因和可卡叶；</a:t>
            </a:r>
            <a:r>
              <a:rPr lang="en-US" sz="1400" b="0">
                <a:latin typeface="Times New Roman" panose="02020603050405020304" pitchFamily="18" charset="0"/>
                <a:ea typeface="宋体" panose="02010600030101010101" pitchFamily="2" charset="-122"/>
              </a:rPr>
              <a:t>3</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大麻；</a:t>
            </a:r>
            <a:r>
              <a:rPr lang="en-US" sz="1400" b="0">
                <a:latin typeface="Times New Roman" panose="02020603050405020304" pitchFamily="18" charset="0"/>
                <a:ea typeface="宋体" panose="02010600030101010101" pitchFamily="2" charset="-122"/>
              </a:rPr>
              <a:t>4</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安非他明等人工合成兴奋剂；</a:t>
            </a:r>
            <a:r>
              <a:rPr lang="en-US" sz="1400" b="0">
                <a:latin typeface="Times New Roman" panose="02020603050405020304" pitchFamily="18" charset="0"/>
                <a:ea typeface="宋体" panose="02010600030101010101" pitchFamily="2" charset="-122"/>
              </a:rPr>
              <a:t>5</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安眠镇静剂，包括巴比妥药物和安眠酮；</a:t>
            </a:r>
            <a:r>
              <a:rPr lang="en-US" sz="1400" b="0">
                <a:latin typeface="Times New Roman" panose="02020603050405020304" pitchFamily="18" charset="0"/>
                <a:ea typeface="宋体" panose="02010600030101010101" pitchFamily="2" charset="-122"/>
              </a:rPr>
              <a:t>6</a:t>
            </a:r>
            <a:r>
              <a:rPr lang="en-US" altLang="zh-CN" sz="1400" b="0">
                <a:latin typeface="Times New Roman" panose="02020603050405020304" pitchFamily="18" charset="0"/>
                <a:ea typeface="宋体" panose="02010600030101010101" pitchFamily="2" charset="-122"/>
              </a:rPr>
              <a:t>.</a:t>
            </a:r>
            <a:r>
              <a:rPr lang="zh-CN" sz="1400" b="0">
                <a:ea typeface="宋体" panose="02010600030101010101" pitchFamily="2" charset="-122"/>
              </a:rPr>
              <a:t>精神药物，即安定类药物。</a:t>
            </a:r>
            <a:endParaRPr lang="zh-CN" altLang="en-US" sz="1400" b="0">
              <a:ea typeface="宋体" panose="02010600030101010101" pitchFamily="2" charset="-122"/>
            </a:endParaRPr>
          </a:p>
        </p:txBody>
      </p:sp>
      <p:pic>
        <p:nvPicPr>
          <p:cNvPr id="11" name="图片 10"/>
          <p:cNvPicPr/>
          <p:nvPr/>
        </p:nvPicPr>
        <p:blipFill>
          <a:blip r:embed="rId2"/>
          <a:stretch>
            <a:fillRect/>
          </a:stretch>
        </p:blipFill>
        <p:spPr>
          <a:xfrm>
            <a:off x="5940425" y="1094105"/>
            <a:ext cx="2523490" cy="3406775"/>
          </a:xfrm>
          <a:prstGeom prst="rect">
            <a:avLst/>
          </a:prstGeom>
          <a:noFill/>
          <a:ln w="9525">
            <a:noFill/>
          </a:ln>
        </p:spPr>
      </p:pic>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49738" y="638714"/>
            <a:ext cx="3649504" cy="321945"/>
            <a:chOff x="3666317" y="851019"/>
            <a:chExt cx="4866005" cy="429260"/>
          </a:xfrm>
        </p:grpSpPr>
        <p:sp>
          <p:nvSpPr>
            <p:cNvPr id="6" name="文本框 5"/>
            <p:cNvSpPr txBox="1"/>
            <p:nvPr/>
          </p:nvSpPr>
          <p:spPr>
            <a:xfrm>
              <a:off x="3666317" y="851019"/>
              <a:ext cx="4866005"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三、毒品的</a:t>
              </a:r>
              <a:r>
                <a:rPr lang="zh-CN" altLang="en-US" sz="1500">
                  <a:latin typeface="汉仪汉黑W" panose="00020600040101010101" charset="-122"/>
                  <a:ea typeface="汉仪汉黑W" panose="00020600040101010101" charset="-122"/>
                  <a:cs typeface="汉仪汉黑W" panose="00020600040101010101" charset="-122"/>
                </a:rPr>
                <a:t>特征</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custDataLst>
              <p:tags r:id="rId2"/>
            </p:custDataLst>
          </p:nvPr>
        </p:nvGrpSpPr>
        <p:grpSpPr>
          <a:xfrm rot="821553">
            <a:off x="3419630" y="1577837"/>
            <a:ext cx="230474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custDataLst>
                  <p:tags r:id="rId3"/>
                </p:custDataLst>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custDataLst>
                  <p:tags r:id="rId4"/>
                </p:custDataLst>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custDataLst>
                  <p:tags r:id="rId5"/>
                </p:custDataLst>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custDataLst>
                  <p:tags r:id="rId6"/>
                </p:custDataLst>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custDataLst>
                  <p:tags r:id="rId7"/>
                </p:custDataLst>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custDataLst>
                  <p:tags r:id="rId8"/>
                </p:custDataLst>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custDataLst>
                  <p:tags r:id="rId9"/>
                </p:custDataLst>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custDataLst>
                  <p:tags r:id="rId10"/>
                </p:custDataLst>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custDataLst>
                  <p:tags r:id="rId11"/>
                </p:custDataLst>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custDataLst>
                  <p:tags r:id="rId12"/>
                </p:custDataLst>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custDataLst>
                  <p:tags r:id="rId13"/>
                </p:custDataLst>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custDataLst>
                  <p:tags r:id="rId14"/>
                </p:custDataLst>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custDataLst>
                  <p:tags r:id="rId15"/>
                </p:custDataLst>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custDataLst>
                  <p:tags r:id="rId16"/>
                </p:custDataLst>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custDataLst>
                  <p:tags r:id="rId17"/>
                </p:custDataLst>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custDataLst>
                  <p:tags r:id="rId18"/>
                </p:custDataLst>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050526" y="2673055"/>
            <a:ext cx="322964" cy="322964"/>
          </a:xfrm>
          <a:prstGeom prst="rect">
            <a:avLst/>
          </a:prstGeom>
        </p:spPr>
      </p:pic>
      <p:pic>
        <p:nvPicPr>
          <p:cNvPr id="28" name="图形 27"/>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350893" y="3321903"/>
            <a:ext cx="278469" cy="278469"/>
          </a:xfrm>
          <a:prstGeom prst="rect">
            <a:avLst/>
          </a:prstGeom>
        </p:spPr>
      </p:pic>
      <p:pic>
        <p:nvPicPr>
          <p:cNvPr id="30" name="图形 29"/>
          <p:cNvPicPr>
            <a:picLocks noChangeAspect="1"/>
          </p:cNvPicPr>
          <p:nvPr>
            <p:custDataLst>
              <p:tags r:id="rId25"/>
            </p:custDataLst>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779154" y="2540743"/>
            <a:ext cx="286532" cy="286532"/>
          </a:xfrm>
          <a:prstGeom prst="rect">
            <a:avLst/>
          </a:prstGeom>
        </p:spPr>
      </p:pic>
      <p:pic>
        <p:nvPicPr>
          <p:cNvPr id="32" name="图形 31"/>
          <p:cNvPicPr>
            <a:picLocks noChangeAspect="1"/>
          </p:cNvPicPr>
          <p:nvPr>
            <p:custDataLst>
              <p:tags r:id="rId28"/>
            </p:custDataLst>
          </p:nvPr>
        </p:nvPicPr>
        <p:blipFill>
          <a:blip r:embed="rId29" cstate="print">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4519170" y="1879505"/>
            <a:ext cx="300257" cy="300257"/>
          </a:xfrm>
          <a:prstGeom prst="rect">
            <a:avLst/>
          </a:prstGeom>
        </p:spPr>
      </p:pic>
      <p:grpSp>
        <p:nvGrpSpPr>
          <p:cNvPr id="33" name="组合 32"/>
          <p:cNvGrpSpPr/>
          <p:nvPr>
            <p:custDataLst>
              <p:tags r:id="rId31"/>
            </p:custDataLst>
          </p:nvPr>
        </p:nvGrpSpPr>
        <p:grpSpPr>
          <a:xfrm>
            <a:off x="644941" y="1733568"/>
            <a:ext cx="2552807" cy="1108662"/>
            <a:chOff x="859921" y="2310824"/>
            <a:chExt cx="3403742" cy="1478216"/>
          </a:xfrm>
        </p:grpSpPr>
        <p:sp>
          <p:nvSpPr>
            <p:cNvPr id="147" name="文本框 146"/>
            <p:cNvSpPr txBox="1"/>
            <p:nvPr>
              <p:custDataLst>
                <p:tags r:id="rId32"/>
              </p:custDataLst>
            </p:nvPr>
          </p:nvSpPr>
          <p:spPr>
            <a:xfrm>
              <a:off x="1030736" y="2310824"/>
              <a:ext cx="2635250"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（一）</a:t>
              </a:r>
              <a:r>
                <a:rPr lang="zh-CN" altLang="en-US" sz="1500">
                  <a:latin typeface="汉仪中宋简" panose="02010600000101010101" charset="-128"/>
                  <a:ea typeface="汉仪中宋简" panose="02010600000101010101" charset="-128"/>
                  <a:cs typeface="汉仪中宋简" panose="02010600000101010101" charset="-128"/>
                </a:rPr>
                <a:t>非法性</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48" name="文本框 147"/>
            <p:cNvSpPr txBox="1"/>
            <p:nvPr>
              <p:custDataLst>
                <p:tags r:id="rId33"/>
              </p:custDataLst>
            </p:nvPr>
          </p:nvSpPr>
          <p:spPr>
            <a:xfrm>
              <a:off x="859921" y="2682447"/>
              <a:ext cx="3403742" cy="110659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我国刑法规定：贩卖、走私、运输毒品，非法种植毒品原植物，制造毒品，不论数量多少，都属于违法犯罪行为，将予以刑事处罚</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49" name="组合 148"/>
          <p:cNvGrpSpPr/>
          <p:nvPr>
            <p:custDataLst>
              <p:tags r:id="rId34"/>
            </p:custDataLst>
          </p:nvPr>
        </p:nvGrpSpPr>
        <p:grpSpPr>
          <a:xfrm>
            <a:off x="644941" y="3021190"/>
            <a:ext cx="2552807" cy="1105487"/>
            <a:chOff x="859921" y="2315058"/>
            <a:chExt cx="3403742" cy="1473982"/>
          </a:xfrm>
        </p:grpSpPr>
        <p:sp>
          <p:nvSpPr>
            <p:cNvPr id="150" name="文本框 149"/>
            <p:cNvSpPr txBox="1"/>
            <p:nvPr>
              <p:custDataLst>
                <p:tags r:id="rId35"/>
              </p:custDataLst>
            </p:nvPr>
          </p:nvSpPr>
          <p:spPr>
            <a:xfrm>
              <a:off x="1030101" y="2315058"/>
              <a:ext cx="2453005" cy="429260"/>
            </a:xfrm>
            <a:prstGeom prst="rect">
              <a:avLst/>
            </a:prstGeom>
            <a:noFill/>
          </p:spPr>
          <p:txBody>
            <a:bodyPr wrap="square" rtlCol="0">
              <a:spAutoFit/>
            </a:bodyPr>
            <a:lstStyle/>
            <a:p>
              <a:pPr algn="l"/>
              <a:r>
                <a:rPr lang="zh-CN" altLang="en-US" sz="1500">
                  <a:latin typeface="汉仪中宋简" panose="02010600000101010101" charset="-128"/>
                  <a:ea typeface="汉仪中宋简" panose="02010600000101010101" charset="-128"/>
                  <a:cs typeface="汉仪中宋简" panose="02010600000101010101" charset="-128"/>
                </a:rPr>
                <a:t>（三）</a:t>
              </a:r>
              <a:r>
                <a:rPr lang="zh-CN" altLang="en-US" sz="1500">
                  <a:latin typeface="汉仪中宋简" panose="02010600000101010101" charset="-128"/>
                  <a:ea typeface="汉仪中宋简" panose="02010600000101010101" charset="-128"/>
                  <a:cs typeface="汉仪中宋简" panose="02010600000101010101" charset="-128"/>
                </a:rPr>
                <a:t>成瘾性</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1" name="文本框 150"/>
            <p:cNvSpPr txBox="1"/>
            <p:nvPr>
              <p:custDataLst>
                <p:tags r:id="rId36"/>
              </p:custDataLst>
            </p:nvPr>
          </p:nvSpPr>
          <p:spPr>
            <a:xfrm>
              <a:off x="859921" y="2682447"/>
              <a:ext cx="3403742" cy="1106593"/>
            </a:xfrm>
            <a:prstGeom prst="rect">
              <a:avLst/>
            </a:prstGeom>
            <a:noFill/>
          </p:spPr>
          <p:txBody>
            <a:bodyPr wrap="square">
              <a:spAutoFit/>
            </a:bodyPr>
            <a:lstStyle/>
            <a:p>
              <a:pPr algn="l"/>
              <a:r>
                <a:rPr lang="en-US" altLang="zh-CN" sz="1200">
                  <a:effectLst/>
                  <a:latin typeface="宋体" panose="02010600030101010101" pitchFamily="2" charset="-122"/>
                  <a:ea typeface="宋体" panose="02010600030101010101" pitchFamily="2" charset="-122"/>
                  <a:cs typeface="汉仪中宋简" panose="02010600000101010101" charset="-128"/>
                </a:rPr>
                <a:t>毒品的成瘾性是毒品的最大特性之一，但却不是毒品独有的特性，比如烟、酒等也会使人成瘾，但烟、酒并不属于毒品。</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5" name="组合 154"/>
          <p:cNvGrpSpPr/>
          <p:nvPr>
            <p:custDataLst>
              <p:tags r:id="rId37"/>
            </p:custDataLst>
          </p:nvPr>
        </p:nvGrpSpPr>
        <p:grpSpPr>
          <a:xfrm>
            <a:off x="5906773" y="1715355"/>
            <a:ext cx="2449196" cy="1842770"/>
            <a:chOff x="851099" y="2278651"/>
            <a:chExt cx="3265594" cy="2457026"/>
          </a:xfrm>
        </p:grpSpPr>
        <p:sp>
          <p:nvSpPr>
            <p:cNvPr id="156" name="文本框 155"/>
            <p:cNvSpPr txBox="1"/>
            <p:nvPr>
              <p:custDataLst>
                <p:tags r:id="rId38"/>
              </p:custDataLst>
            </p:nvPr>
          </p:nvSpPr>
          <p:spPr>
            <a:xfrm>
              <a:off x="851099" y="2278651"/>
              <a:ext cx="2513330" cy="429260"/>
            </a:xfrm>
            <a:prstGeom prst="rect">
              <a:avLst/>
            </a:prstGeom>
            <a:noFill/>
          </p:spPr>
          <p:txBody>
            <a:bodyPr wrap="square" rtlCol="0">
              <a:spAutoFit/>
            </a:bodyPr>
            <a:lstStyle/>
            <a:p>
              <a:r>
                <a:rPr lang="zh-CN" altLang="en-US" sz="1500">
                  <a:latin typeface="汉仪中宋简" panose="02010600000101010101" charset="-128"/>
                  <a:ea typeface="汉仪中宋简" panose="02010600000101010101" charset="-128"/>
                  <a:cs typeface="汉仪中宋简" panose="02010600000101010101" charset="-128"/>
                </a:rPr>
                <a:t>（二）</a:t>
              </a:r>
              <a:r>
                <a:rPr lang="zh-CN" altLang="en-US" sz="1500">
                  <a:latin typeface="汉仪中宋简" panose="02010600000101010101" charset="-128"/>
                  <a:ea typeface="汉仪中宋简" panose="02010600000101010101" charset="-128"/>
                  <a:cs typeface="汉仪中宋简" panose="02010600000101010101" charset="-128"/>
                </a:rPr>
                <a:t>危害性</a:t>
              </a:r>
              <a:endParaRPr lang="zh-CN" altLang="en-US" sz="1500">
                <a:latin typeface="汉仪中宋简" panose="02010600000101010101" charset="-128"/>
                <a:ea typeface="汉仪中宋简" panose="02010600000101010101" charset="-128"/>
                <a:cs typeface="汉仪中宋简" panose="02010600000101010101" charset="-128"/>
              </a:endParaRPr>
            </a:p>
          </p:txBody>
        </p:sp>
        <p:sp>
          <p:nvSpPr>
            <p:cNvPr id="157" name="文本框 156"/>
            <p:cNvSpPr txBox="1"/>
            <p:nvPr>
              <p:custDataLst>
                <p:tags r:id="rId39"/>
              </p:custDataLst>
            </p:nvPr>
          </p:nvSpPr>
          <p:spPr>
            <a:xfrm>
              <a:off x="859566" y="2682511"/>
              <a:ext cx="3257127" cy="2053166"/>
            </a:xfrm>
            <a:prstGeom prst="rect">
              <a:avLst/>
            </a:prstGeom>
            <a:noFill/>
          </p:spPr>
          <p:txBody>
            <a:bodyPr wrap="square">
              <a:noAutofit/>
            </a:bodyPr>
            <a:lstStyle/>
            <a:p>
              <a:r>
                <a:rPr lang="en-US" altLang="zh-CN" sz="1200">
                  <a:effectLst/>
                  <a:latin typeface="宋体" panose="02010600030101010101" pitchFamily="2" charset="-122"/>
                  <a:ea typeface="宋体" panose="02010600030101010101" pitchFamily="2" charset="-122"/>
                  <a:cs typeface="汉仪中宋简" panose="02010600000101010101" charset="-128"/>
                </a:rPr>
                <a:t>某些成瘾性药品之所以成为毒品，在于它的危害性。</a:t>
              </a:r>
              <a:r>
                <a:rPr lang="zh-CN" altLang="en-US" sz="1200">
                  <a:effectLst/>
                  <a:latin typeface="宋体" panose="02010600030101010101" pitchFamily="2" charset="-122"/>
                  <a:ea typeface="宋体" panose="02010600030101010101" pitchFamily="2" charset="-122"/>
                  <a:cs typeface="汉仪中宋简" panose="02010600000101010101" charset="-128"/>
                </a:rPr>
                <a:t>它的</a:t>
              </a:r>
              <a:r>
                <a:rPr lang="en-US" altLang="zh-CN" sz="1200">
                  <a:effectLst/>
                  <a:latin typeface="宋体" panose="02010600030101010101" pitchFamily="2" charset="-122"/>
                  <a:ea typeface="宋体" panose="02010600030101010101" pitchFamily="2" charset="-122"/>
                  <a:cs typeface="汉仪中宋简" panose="02010600000101010101" charset="-128"/>
                </a:rPr>
                <a:t>危害性主要表现在它的社会属性，即易使人成瘾，导致滥用。毒品的危害主要表现在身体、精神和社会三个方面。</a:t>
              </a:r>
              <a:endParaRPr lang="en-US" altLang="zh-CN" sz="1200">
                <a:effectLst/>
                <a:latin typeface="宋体" panose="02010600030101010101" pitchFamily="2" charset="-122"/>
                <a:ea typeface="宋体" panose="02010600030101010101" pitchFamily="2" charset="-122"/>
                <a:cs typeface="汉仪中宋简" panose="02010600000101010101" charset="-128"/>
              </a:endParaRP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1801178" y="2226442"/>
            <a:ext cx="5614035" cy="714375"/>
          </a:xfrm>
          <a:prstGeom prst="rect">
            <a:avLst/>
          </a:prstGeom>
          <a:noFill/>
        </p:spPr>
        <p:txBody>
          <a:bodyPr wrap="non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第三章</a:t>
            </a:r>
            <a:r>
              <a:rPr lang="en-US" altLang="zh-CN"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   </a:t>
            </a:r>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心理生理</a:t>
            </a:r>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安全</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sym typeface="+mn-ea"/>
                </a:rPr>
                <a:t>四、如何预防毒品</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4" name="图片 3"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364230" y="1503971"/>
            <a:ext cx="1265396" cy="1228725"/>
          </a:xfrm>
          <a:prstGeom prst="rect">
            <a:avLst/>
          </a:prstGeom>
        </p:spPr>
      </p:pic>
      <p:pic>
        <p:nvPicPr>
          <p:cNvPr id="5" name="图片 4"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4389120" y="1504447"/>
            <a:ext cx="1265396" cy="1228725"/>
          </a:xfrm>
          <a:prstGeom prst="rect">
            <a:avLst/>
          </a:prstGeom>
        </p:spPr>
      </p:pic>
      <p:pic>
        <p:nvPicPr>
          <p:cNvPr id="13" name="图片 12"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4959668" y="2385510"/>
            <a:ext cx="1265396" cy="1228725"/>
          </a:xfrm>
          <a:prstGeom prst="rect">
            <a:avLst/>
          </a:prstGeom>
        </p:spPr>
      </p:pic>
      <p:pic>
        <p:nvPicPr>
          <p:cNvPr id="14" name="图片 13"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2885861" y="2382176"/>
            <a:ext cx="1265396" cy="1228725"/>
          </a:xfrm>
          <a:prstGeom prst="rect">
            <a:avLst/>
          </a:prstGeom>
        </p:spPr>
      </p:pic>
      <p:pic>
        <p:nvPicPr>
          <p:cNvPr id="15" name="图片 14"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3396615" y="3291814"/>
            <a:ext cx="1265396" cy="1228725"/>
          </a:xfrm>
          <a:prstGeom prst="rect">
            <a:avLst/>
          </a:prstGeom>
        </p:spPr>
      </p:pic>
      <p:pic>
        <p:nvPicPr>
          <p:cNvPr id="17" name="图片 16"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4404110" y="3291814"/>
            <a:ext cx="1265396" cy="1228725"/>
          </a:xfrm>
          <a:prstGeom prst="rect">
            <a:avLst/>
          </a:prstGeom>
        </p:spPr>
      </p:pic>
      <p:sp>
        <p:nvSpPr>
          <p:cNvPr id="23" name="文本框 22"/>
          <p:cNvSpPr txBox="1"/>
          <p:nvPr>
            <p:custDataLst>
              <p:tags r:id="rId20"/>
            </p:custDataLst>
          </p:nvPr>
        </p:nvSpPr>
        <p:spPr>
          <a:xfrm>
            <a:off x="5894705" y="1503680"/>
            <a:ext cx="2517140" cy="954405"/>
          </a:xfrm>
          <a:prstGeom prst="rect">
            <a:avLst/>
          </a:prstGeom>
          <a:noFill/>
        </p:spPr>
        <p:txBody>
          <a:bodyPr wrap="square" rtlCol="0">
            <a:noAutofit/>
          </a:bodyPr>
          <a:p>
            <a:pPr algn="just">
              <a:lnSpc>
                <a:spcPct val="120000"/>
              </a:lnSpc>
              <a:spcBef>
                <a:spcPts val="0"/>
              </a:spcBef>
              <a:spcAft>
                <a:spcPts val="0"/>
              </a:spcAft>
              <a:buClrTx/>
              <a:buSzTx/>
              <a:buFontTx/>
            </a:pPr>
            <a:r>
              <a:rPr lang="zh-CN" altLang="en-US" sz="1350" b="1">
                <a:solidFill>
                  <a:srgbClr val="F99043"/>
                </a:solidFill>
                <a:latin typeface="宋体" panose="02010600030101010101" pitchFamily="2" charset="-122"/>
                <a:ea typeface="宋体" panose="02010600030101010101" pitchFamily="2" charset="-122"/>
                <a:cs typeface="宋体" panose="02010600030101010101" pitchFamily="2" charset="-122"/>
              </a:rPr>
              <a:t>2. </a:t>
            </a:r>
            <a:r>
              <a:rPr lang="zh-CN" altLang="en-US" sz="1200">
                <a:solidFill>
                  <a:schemeClr val="accent2"/>
                </a:solidFill>
                <a:uFillTx/>
                <a:latin typeface="宋体" panose="02010600030101010101" pitchFamily="2" charset="-122"/>
                <a:ea typeface="宋体" panose="02010600030101010101" pitchFamily="2" charset="-122"/>
                <a:sym typeface="+mn-ea"/>
              </a:rPr>
              <a:t>当发现自己身边有疑似吸毒者时要对其保持警惕，时刻保护好自己，一旦确定对方却有吸食毒品的行为，立即与警察联系</a:t>
            </a:r>
            <a:endParaRPr lang="zh-CN" altLang="en-US" sz="1200" b="1">
              <a:solidFill>
                <a:schemeClr val="accent2"/>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文本框 25"/>
          <p:cNvSpPr txBox="1"/>
          <p:nvPr>
            <p:custDataLst>
              <p:tags r:id="rId21"/>
            </p:custDataLst>
          </p:nvPr>
        </p:nvSpPr>
        <p:spPr>
          <a:xfrm>
            <a:off x="6223635" y="2620010"/>
            <a:ext cx="2364740" cy="561340"/>
          </a:xfrm>
          <a:prstGeom prst="rect">
            <a:avLst/>
          </a:prstGeom>
          <a:noFill/>
        </p:spPr>
        <p:txBody>
          <a:bodyPr wrap="square" rtlCol="0">
            <a:spAutoFit/>
          </a:bodyPr>
          <a:p>
            <a:pPr algn="just" fontAlgn="auto">
              <a:lnSpc>
                <a:spcPct val="120000"/>
              </a:lnSpc>
              <a:spcBef>
                <a:spcPts val="0"/>
              </a:spcBef>
              <a:spcAft>
                <a:spcPts val="0"/>
              </a:spcAft>
            </a:pPr>
            <a:r>
              <a:rPr lang="zh-CN" altLang="en-US" sz="135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rPr>
              <a:t>4. </a:t>
            </a:r>
            <a:r>
              <a:rPr lang="zh-CN" altLang="en-US" sz="1200" b="1">
                <a:solidFill>
                  <a:schemeClr val="accent4">
                    <a:lumMod val="60000"/>
                    <a:lumOff val="40000"/>
                  </a:schemeClr>
                </a:solidFill>
                <a:uFillTx/>
                <a:latin typeface="宋体" panose="02010600030101010101" pitchFamily="2" charset="-122"/>
                <a:ea typeface="宋体" panose="02010600030101010101" pitchFamily="2" charset="-122"/>
                <a:sym typeface="+mn-ea"/>
              </a:rPr>
              <a:t>培养良好的生活习惯，不抽烟，不喝酒，远离不良习惯。</a:t>
            </a:r>
            <a:endParaRPr lang="zh-CN" altLang="en-US" sz="1200" b="1">
              <a:solidFill>
                <a:schemeClr val="accent4">
                  <a:lumMod val="60000"/>
                  <a:lumOff val="40000"/>
                </a:schemeClr>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9" name="文本框 28"/>
          <p:cNvSpPr txBox="1"/>
          <p:nvPr>
            <p:custDataLst>
              <p:tags r:id="rId22"/>
            </p:custDataLst>
          </p:nvPr>
        </p:nvSpPr>
        <p:spPr>
          <a:xfrm>
            <a:off x="5975985" y="3646170"/>
            <a:ext cx="2611755" cy="922020"/>
          </a:xfrm>
          <a:prstGeom prst="rect">
            <a:avLst/>
          </a:prstGeom>
          <a:noFill/>
        </p:spPr>
        <p:txBody>
          <a:bodyPr wrap="square" rtlCol="0">
            <a:spAutoFit/>
          </a:bodyPr>
          <a:p>
            <a:pPr algn="l"/>
            <a:r>
              <a:rPr lang="zh-CN" altLang="en-US" sz="1350" b="1">
                <a:solidFill>
                  <a:srgbClr val="5EB95E"/>
                </a:solidFill>
                <a:latin typeface="宋体" panose="02010600030101010101" pitchFamily="2" charset="-122"/>
                <a:ea typeface="宋体" panose="02010600030101010101" pitchFamily="2" charset="-122"/>
                <a:cs typeface="宋体" panose="02010600030101010101" pitchFamily="2" charset="-122"/>
              </a:rPr>
              <a:t>6. </a:t>
            </a:r>
            <a:r>
              <a:rPr lang="zh-CN" altLang="en-US" sz="1350">
                <a:solidFill>
                  <a:srgbClr val="00B050"/>
                </a:solidFill>
                <a:uFillTx/>
                <a:latin typeface="+mn-ea"/>
                <a:sym typeface="+mn-ea"/>
              </a:rPr>
              <a:t>识别和远离毒品，坚决不吸第一口，擦亮眼睛，珍爱生命，远离毒品</a:t>
            </a:r>
            <a:endParaRPr lang="zh-CN" altLang="en-US" sz="1350">
              <a:solidFill>
                <a:srgbClr val="00B050"/>
              </a:solidFill>
              <a:uFillTx/>
              <a:latin typeface="+mn-ea"/>
              <a:sym typeface="+mn-ea"/>
            </a:endParaRPr>
          </a:p>
          <a:p>
            <a:pPr algn="l"/>
            <a:endParaRPr lang="zh-CN" altLang="en-US" sz="1350" b="1">
              <a:solidFill>
                <a:srgbClr val="00B050"/>
              </a:solidFill>
              <a:uFillTx/>
              <a:latin typeface="+mn-ea"/>
              <a:ea typeface="宋体" panose="02010600030101010101" pitchFamily="2" charset="-122"/>
              <a:cs typeface="宋体" panose="02010600030101010101" pitchFamily="2" charset="-122"/>
              <a:sym typeface="+mn-ea"/>
            </a:endParaRPr>
          </a:p>
        </p:txBody>
      </p:sp>
      <p:sp>
        <p:nvSpPr>
          <p:cNvPr id="33" name="文本框 32"/>
          <p:cNvSpPr txBox="1"/>
          <p:nvPr>
            <p:custDataLst>
              <p:tags r:id="rId23"/>
            </p:custDataLst>
          </p:nvPr>
        </p:nvSpPr>
        <p:spPr>
          <a:xfrm>
            <a:off x="1003935" y="2673985"/>
            <a:ext cx="2063750" cy="1037590"/>
          </a:xfrm>
          <a:prstGeom prst="rect">
            <a:avLst/>
          </a:prstGeom>
          <a:noFill/>
        </p:spPr>
        <p:txBody>
          <a:bodyPr wrap="square" rtlCol="0">
            <a:spAutoFit/>
          </a:bodyPr>
          <a:p>
            <a:pPr algn="l"/>
            <a:r>
              <a:rPr lang="zh-CN" altLang="en-US" sz="1350" b="1">
                <a:solidFill>
                  <a:srgbClr val="A367D1"/>
                </a:solidFill>
                <a:latin typeface="宋体" panose="02010600030101010101" pitchFamily="2" charset="-122"/>
                <a:ea typeface="宋体" panose="02010600030101010101" pitchFamily="2" charset="-122"/>
                <a:cs typeface="宋体" panose="02010600030101010101" pitchFamily="2" charset="-122"/>
              </a:rPr>
              <a:t>3. </a:t>
            </a:r>
            <a:r>
              <a:rPr lang="zh-CN" altLang="en-US" sz="1200">
                <a:solidFill>
                  <a:srgbClr val="7030A0"/>
                </a:solidFill>
                <a:uFillTx/>
                <a:latin typeface="宋体" panose="02010600030101010101" pitchFamily="2" charset="-122"/>
                <a:ea typeface="宋体" panose="02010600030101010101" pitchFamily="2" charset="-122"/>
                <a:sym typeface="+mn-ea"/>
              </a:rPr>
              <a:t>在公共场所或外出时，看管好自己的物品，离开自己视线范围内的已开瓶的饮品尽量不要喝</a:t>
            </a:r>
            <a:endParaRPr lang="zh-CN" altLang="en-US" sz="1200">
              <a:solidFill>
                <a:srgbClr val="7030A0"/>
              </a:solidFill>
              <a:uFillTx/>
              <a:latin typeface="宋体" panose="02010600030101010101" pitchFamily="2" charset="-122"/>
              <a:ea typeface="宋体" panose="02010600030101010101" pitchFamily="2" charset="-122"/>
              <a:sym typeface="+mn-ea"/>
            </a:endParaRPr>
          </a:p>
          <a:p>
            <a:pPr algn="l"/>
            <a:endParaRPr lang="zh-CN" altLang="en-US" sz="1200" b="1">
              <a:solidFill>
                <a:srgbClr val="7030A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5" name="文本框 34"/>
          <p:cNvSpPr txBox="1"/>
          <p:nvPr>
            <p:custDataLst>
              <p:tags r:id="rId24"/>
            </p:custDataLst>
          </p:nvPr>
        </p:nvSpPr>
        <p:spPr>
          <a:xfrm>
            <a:off x="1076960" y="3763010"/>
            <a:ext cx="2287270" cy="782320"/>
          </a:xfrm>
          <a:prstGeom prst="rect">
            <a:avLst/>
          </a:prstGeom>
          <a:noFill/>
        </p:spPr>
        <p:txBody>
          <a:bodyPr wrap="square" rtlCol="0">
            <a:spAutoFit/>
          </a:bodyPr>
          <a:p>
            <a:pPr algn="just" fontAlgn="auto">
              <a:lnSpc>
                <a:spcPct val="120000"/>
              </a:lnSpc>
              <a:spcBef>
                <a:spcPts val="0"/>
              </a:spcBef>
              <a:spcAft>
                <a:spcPts val="0"/>
              </a:spcAft>
            </a:pPr>
            <a:r>
              <a:rPr lang="zh-CN" altLang="en-US" sz="1350" b="1">
                <a:solidFill>
                  <a:srgbClr val="1F8DD6"/>
                </a:solidFill>
                <a:latin typeface="宋体" panose="02010600030101010101" pitchFamily="2" charset="-122"/>
                <a:ea typeface="宋体" panose="02010600030101010101" pitchFamily="2" charset="-122"/>
                <a:cs typeface="宋体" panose="02010600030101010101" pitchFamily="2" charset="-122"/>
              </a:rPr>
              <a:t>5. </a:t>
            </a:r>
            <a:r>
              <a:rPr lang="zh-CN" altLang="en-US" sz="1200">
                <a:solidFill>
                  <a:srgbClr val="00B0F0"/>
                </a:solidFill>
                <a:uFillTx/>
                <a:latin typeface="宋体" panose="02010600030101010101" pitchFamily="2" charset="-122"/>
                <a:ea typeface="宋体" panose="02010600030101010101" pitchFamily="2" charset="-122"/>
                <a:sym typeface="+mn-ea"/>
              </a:rPr>
              <a:t>不要随便轻信网络上的网友或是身边一些不靠谱的朋友，交友需谨慎</a:t>
            </a:r>
            <a:endParaRPr lang="zh-CN" altLang="en-US" sz="1200" b="1">
              <a:solidFill>
                <a:srgbClr val="00B0F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7" name="图片 36"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3236119" y="2697930"/>
            <a:ext cx="332423" cy="332423"/>
          </a:xfrm>
          <a:prstGeom prst="rect">
            <a:avLst/>
          </a:prstGeom>
        </p:spPr>
      </p:pic>
      <p:pic>
        <p:nvPicPr>
          <p:cNvPr id="38" name="图片 37"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817632" y="1794960"/>
            <a:ext cx="391478" cy="391478"/>
          </a:xfrm>
          <a:prstGeom prst="rect">
            <a:avLst/>
          </a:prstGeom>
        </p:spPr>
      </p:pic>
      <p:pic>
        <p:nvPicPr>
          <p:cNvPr id="39" name="图片 38"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963490" y="1935930"/>
            <a:ext cx="365760" cy="365760"/>
          </a:xfrm>
          <a:prstGeom prst="rect">
            <a:avLst/>
          </a:prstGeom>
        </p:spPr>
      </p:pic>
      <p:pic>
        <p:nvPicPr>
          <p:cNvPr id="40" name="图片 39"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3771686" y="3763301"/>
            <a:ext cx="285750" cy="285750"/>
          </a:xfrm>
          <a:prstGeom prst="rect">
            <a:avLst/>
          </a:prstGeom>
        </p:spPr>
      </p:pic>
      <p:pic>
        <p:nvPicPr>
          <p:cNvPr id="41" name="图片 40"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4937069" y="3880459"/>
            <a:ext cx="307658" cy="307658"/>
          </a:xfrm>
          <a:prstGeom prst="rect">
            <a:avLst/>
          </a:prstGeom>
        </p:spPr>
      </p:pic>
      <p:pic>
        <p:nvPicPr>
          <p:cNvPr id="44" name="图片 43"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5438311" y="2950342"/>
            <a:ext cx="363855" cy="363855"/>
          </a:xfrm>
          <a:prstGeom prst="rect">
            <a:avLst/>
          </a:prstGeom>
        </p:spPr>
      </p:pic>
      <p:sp>
        <p:nvSpPr>
          <p:cNvPr id="3" name="文本框 2"/>
          <p:cNvSpPr txBox="1"/>
          <p:nvPr/>
        </p:nvSpPr>
        <p:spPr>
          <a:xfrm>
            <a:off x="1342390" y="1562735"/>
            <a:ext cx="1933575" cy="533400"/>
          </a:xfrm>
          <a:prstGeom prst="rect">
            <a:avLst/>
          </a:prstGeom>
          <a:noFill/>
        </p:spPr>
        <p:txBody>
          <a:bodyPr wrap="square" rtlCol="0">
            <a:spAutoFit/>
          </a:bodyPr>
          <a:p>
            <a:pPr algn="just" fontAlgn="auto">
              <a:lnSpc>
                <a:spcPct val="120000"/>
              </a:lnSpc>
              <a:spcBef>
                <a:spcPts val="0"/>
              </a:spcBef>
              <a:spcAft>
                <a:spcPts val="0"/>
              </a:spcAft>
            </a:pPr>
            <a:r>
              <a:rPr lang="en-US" altLang="zh-CN" sz="1200">
                <a:solidFill>
                  <a:srgbClr val="FF0000"/>
                </a:solidFill>
                <a:uFillTx/>
                <a:latin typeface="宋体" panose="02010600030101010101" pitchFamily="2" charset="-122"/>
                <a:ea typeface="宋体" panose="02010600030101010101" pitchFamily="2" charset="-122"/>
                <a:sym typeface="+mn-ea"/>
              </a:rPr>
              <a:t>1.</a:t>
            </a:r>
            <a:r>
              <a:rPr lang="zh-CN" altLang="en-US" sz="1200">
                <a:solidFill>
                  <a:srgbClr val="FF0000"/>
                </a:solidFill>
                <a:uFillTx/>
                <a:latin typeface="宋体" panose="02010600030101010101" pitchFamily="2" charset="-122"/>
                <a:ea typeface="宋体" panose="02010600030101010101" pitchFamily="2" charset="-122"/>
                <a:sym typeface="+mn-ea"/>
              </a:rPr>
              <a:t>不要随便接受陌生人的酒水饮料或者零食</a:t>
            </a:r>
            <a:endParaRPr lang="zh-CN" altLang="en-US" sz="1200">
              <a:solidFill>
                <a:srgbClr val="FF0000"/>
              </a:solidFill>
              <a:uFillTx/>
              <a:latin typeface="宋体" panose="02010600030101010101" pitchFamily="2" charset="-122"/>
              <a:ea typeface="宋体" panose="02010600030101010101" pitchFamily="2" charset="-122"/>
              <a:sym typeface="+mn-ea"/>
            </a:endParaRPr>
          </a:p>
        </p:txBody>
      </p:sp>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sym typeface="+mn-ea"/>
                </a:rPr>
                <a:t>五、如何科学</a:t>
              </a:r>
              <a:r>
                <a:rPr lang="zh-CN" altLang="en-US">
                  <a:latin typeface="汉仪汉黑W" panose="00020600040101010101" charset="-122"/>
                  <a:ea typeface="汉仪汉黑W" panose="00020600040101010101" charset="-122"/>
                  <a:cs typeface="汉仪汉黑W" panose="00020600040101010101" charset="-122"/>
                  <a:sym typeface="+mn-ea"/>
                </a:rPr>
                <a:t>戒毒</a:t>
              </a:r>
              <a:endParaRPr lang="zh-CN" altLang="en-US">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02" name="文本框 101"/>
          <p:cNvSpPr txBox="1"/>
          <p:nvPr/>
        </p:nvSpPr>
        <p:spPr>
          <a:xfrm>
            <a:off x="1010920" y="1376045"/>
            <a:ext cx="4613910" cy="737235"/>
          </a:xfrm>
          <a:prstGeom prst="rect">
            <a:avLst/>
          </a:prstGeom>
          <a:noFill/>
          <a:ln w="9525">
            <a:noFill/>
          </a:ln>
        </p:spPr>
        <p:txBody>
          <a:bodyPr wrap="square">
            <a:spAutoFit/>
          </a:bodyPr>
          <a:p>
            <a:pPr indent="482600" fontAlgn="auto">
              <a:lnSpc>
                <a:spcPct val="150000"/>
              </a:lnSpc>
            </a:pPr>
            <a:r>
              <a:rPr lang="zh-CN" sz="1400" b="1">
                <a:latin typeface="Times New Roman" panose="02020603050405020304" pitchFamily="18" charset="0"/>
                <a:ea typeface="宋体" panose="02010600030101010101" pitchFamily="2" charset="-122"/>
              </a:rPr>
              <a:t>（一）</a:t>
            </a:r>
            <a:r>
              <a:rPr lang="zh-CN" sz="1400" b="1">
                <a:ea typeface="宋体" panose="02010600030101010101" pitchFamily="2" charset="-122"/>
              </a:rPr>
              <a:t>社区戒毒</a:t>
            </a:r>
            <a:endParaRPr lang="zh-CN" sz="1400" b="1">
              <a:ea typeface="宋体" panose="02010600030101010101" pitchFamily="2" charset="-122"/>
            </a:endParaRPr>
          </a:p>
          <a:p>
            <a:pPr indent="482600" fontAlgn="auto">
              <a:lnSpc>
                <a:spcPct val="150000"/>
              </a:lnSpc>
            </a:pPr>
            <a:r>
              <a:rPr lang="zh-CN" sz="1400" b="0">
                <a:ea typeface="宋体" panose="02010600030101010101" pitchFamily="2" charset="-122"/>
              </a:rPr>
              <a:t>城市街道办事处、乡镇人民政府负责社区戒毒工作。</a:t>
            </a:r>
            <a:endParaRPr lang="zh-CN" altLang="en-US" sz="1400" b="0">
              <a:ea typeface="宋体" panose="02010600030101010101" pitchFamily="2" charset="-122"/>
            </a:endParaRPr>
          </a:p>
        </p:txBody>
      </p:sp>
      <p:sp>
        <p:nvSpPr>
          <p:cNvPr id="2" name="文本框 1"/>
          <p:cNvSpPr txBox="1"/>
          <p:nvPr/>
        </p:nvSpPr>
        <p:spPr>
          <a:xfrm>
            <a:off x="1010920" y="2196465"/>
            <a:ext cx="4418330" cy="1060450"/>
          </a:xfrm>
          <a:prstGeom prst="rect">
            <a:avLst/>
          </a:prstGeom>
          <a:noFill/>
          <a:ln w="9525">
            <a:noFill/>
          </a:ln>
        </p:spPr>
        <p:txBody>
          <a:bodyPr wrap="square">
            <a:spAutoFit/>
          </a:bodyPr>
          <a:p>
            <a:pPr indent="482600" fontAlgn="auto">
              <a:lnSpc>
                <a:spcPct val="150000"/>
              </a:lnSpc>
            </a:pPr>
            <a:r>
              <a:rPr lang="zh-CN" sz="1400" b="1">
                <a:latin typeface="Times New Roman" panose="02020603050405020304" pitchFamily="18" charset="0"/>
                <a:ea typeface="宋体" panose="02010600030101010101" pitchFamily="2" charset="-122"/>
              </a:rPr>
              <a:t>（二）</a:t>
            </a:r>
            <a:r>
              <a:rPr lang="zh-CN" sz="1400" b="1">
                <a:ea typeface="宋体" panose="02010600030101010101" pitchFamily="2" charset="-122"/>
              </a:rPr>
              <a:t>自愿戒毒</a:t>
            </a:r>
            <a:endParaRPr lang="zh-CN" sz="1400" b="1">
              <a:ea typeface="宋体" panose="02010600030101010101" pitchFamily="2" charset="-122"/>
            </a:endParaRPr>
          </a:p>
          <a:p>
            <a:pPr indent="482600" fontAlgn="auto">
              <a:lnSpc>
                <a:spcPct val="150000"/>
              </a:lnSpc>
            </a:pPr>
            <a:r>
              <a:rPr lang="zh-CN" sz="1400" b="0">
                <a:ea typeface="宋体" panose="02010600030101010101" pitchFamily="2" charset="-122"/>
              </a:rPr>
              <a:t>吸毒人员可以自行到具有戒毒治疗资质的医疗机构接受戒毒治疗。</a:t>
            </a:r>
            <a:endParaRPr lang="zh-CN" altLang="en-US" sz="1400" b="0">
              <a:ea typeface="宋体" panose="02010600030101010101" pitchFamily="2" charset="-122"/>
            </a:endParaRPr>
          </a:p>
        </p:txBody>
      </p:sp>
      <p:sp>
        <p:nvSpPr>
          <p:cNvPr id="11" name="文本框 10"/>
          <p:cNvSpPr txBox="1"/>
          <p:nvPr/>
        </p:nvSpPr>
        <p:spPr>
          <a:xfrm>
            <a:off x="1010920" y="3339465"/>
            <a:ext cx="4641850" cy="1383665"/>
          </a:xfrm>
          <a:prstGeom prst="rect">
            <a:avLst/>
          </a:prstGeom>
          <a:noFill/>
          <a:ln w="9525">
            <a:noFill/>
          </a:ln>
        </p:spPr>
        <p:txBody>
          <a:bodyPr wrap="square">
            <a:spAutoFit/>
          </a:bodyPr>
          <a:p>
            <a:pPr indent="482600" fontAlgn="auto">
              <a:lnSpc>
                <a:spcPct val="150000"/>
              </a:lnSpc>
            </a:pPr>
            <a:r>
              <a:rPr lang="zh-CN" sz="1400" b="1">
                <a:latin typeface="Times New Roman" panose="02020603050405020304" pitchFamily="18" charset="0"/>
                <a:ea typeface="宋体" panose="02010600030101010101" pitchFamily="2" charset="-122"/>
              </a:rPr>
              <a:t>（三）</a:t>
            </a:r>
            <a:r>
              <a:rPr lang="zh-CN" sz="1400" b="1">
                <a:ea typeface="宋体" panose="02010600030101010101" pitchFamily="2" charset="-122"/>
              </a:rPr>
              <a:t>强制戒毒</a:t>
            </a:r>
            <a:endParaRPr lang="zh-CN" sz="1400" b="1">
              <a:ea typeface="宋体" panose="02010600030101010101" pitchFamily="2" charset="-122"/>
            </a:endParaRPr>
          </a:p>
          <a:p>
            <a:pPr indent="482600" fontAlgn="auto">
              <a:lnSpc>
                <a:spcPct val="150000"/>
              </a:lnSpc>
            </a:pPr>
            <a:r>
              <a:rPr lang="zh-CN" sz="1400" b="0">
                <a:ea typeface="宋体" panose="02010600030101010101" pitchFamily="2" charset="-122"/>
              </a:rPr>
              <a:t>强制戒毒就是对社区戒毒和社区康复仍然没有戒除毒瘾或者拒绝配合社区戒毒和社区康复的吸毒人员，采取强制隔离戒毒。</a:t>
            </a:r>
            <a:endParaRPr lang="zh-CN" altLang="en-US" sz="1400" b="0">
              <a:ea typeface="宋体" panose="02010600030101010101" pitchFamily="2" charset="-122"/>
            </a:endParaRPr>
          </a:p>
        </p:txBody>
      </p:sp>
      <p:pic>
        <p:nvPicPr>
          <p:cNvPr id="12" name="图片 11"/>
          <p:cNvPicPr/>
          <p:nvPr/>
        </p:nvPicPr>
        <p:blipFill>
          <a:blip r:embed="rId2"/>
          <a:stretch>
            <a:fillRect/>
          </a:stretch>
        </p:blipFill>
        <p:spPr>
          <a:xfrm>
            <a:off x="6061075" y="1384300"/>
            <a:ext cx="2339975" cy="3369945"/>
          </a:xfrm>
          <a:prstGeom prst="rect">
            <a:avLst/>
          </a:prstGeom>
          <a:noFill/>
          <a:ln w="9525">
            <a:noFill/>
          </a:ln>
        </p:spPr>
      </p:pic>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1026160" y="1475105"/>
            <a:ext cx="1076960" cy="17278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小</a:t>
            </a:r>
            <a:r>
              <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贴士</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753995" y="521944"/>
            <a:ext cx="5465921" cy="342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染上毒品有哪些迹象？</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1.无故旷工、旷课，学业成绩、纪律或工作表现变坏。</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2.偷窃钱财、物品或突然频频地向父母、朋友索要或借钱。</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3.长时间躲在自己房间内，或远离家人、他人，不愿见人。</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4.外出行动表现神秘鬼崇。</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5.藏有毒品及吸毒工具。</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6.遮掩收缩的瞳孔，在不适当场合佩戴太阳镜。</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7.为掩盖手臂上的注射针孔，长期穿长袖衣服。</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8.面色灰暗，眼睛无神，食欲不振、身体消瘦。</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9.情绪不稳定，异常的发怒、发脾气、坐立不安。</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10.经常无故出入偏僻的地方，与吸毒者交往。</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484870" y="1832544"/>
            <a:ext cx="4411345" cy="1479312"/>
            <a:chOff x="3396287" y="2528454"/>
            <a:chExt cx="5881792"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396287" y="2920461"/>
              <a:ext cx="5881792" cy="737447"/>
            </a:xfrm>
            <a:prstGeom prst="rect">
              <a:avLst/>
            </a:prstGeom>
            <a:noFill/>
          </p:spPr>
          <p:txBody>
            <a:bodyPr wrap="square" rtlCol="0">
              <a:spAutoFit/>
            </a:bodyPr>
            <a:lstStyle/>
            <a:p>
              <a:pPr algn="ctr"/>
              <a:r>
                <a:rPr sz="3000">
                  <a:latin typeface="汉仪汉黑W" panose="00020600040101010101" charset="-122"/>
                  <a:ea typeface="汉仪汉黑W" panose="00020600040101010101" charset="-122"/>
                  <a:cs typeface="汉仪汉黑W" panose="00020600040101010101" charset="-122"/>
                </a:rPr>
                <a:t>第四节　传染病预防篇</a:t>
              </a:r>
              <a:endParaRPr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326958" cy="333419"/>
            <a:chOff x="4343227" y="822444"/>
            <a:chExt cx="3102610" cy="444559"/>
          </a:xfrm>
        </p:grpSpPr>
        <p:sp>
          <p:nvSpPr>
            <p:cNvPr id="6" name="文本框 5"/>
            <p:cNvSpPr txBox="1"/>
            <p:nvPr/>
          </p:nvSpPr>
          <p:spPr>
            <a:xfrm>
              <a:off x="4343227" y="822444"/>
              <a:ext cx="3102610"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一、传染病基本知识</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文本框 4"/>
          <p:cNvSpPr txBox="1"/>
          <p:nvPr/>
        </p:nvSpPr>
        <p:spPr>
          <a:xfrm>
            <a:off x="951230" y="1412240"/>
            <a:ext cx="3621405" cy="3166110"/>
          </a:xfrm>
          <a:prstGeom prst="rect">
            <a:avLst/>
          </a:prstGeom>
          <a:noFill/>
        </p:spPr>
        <p:txBody>
          <a:bodyPr wrap="square" rtlCol="0">
            <a:noAutofit/>
          </a:bodyPr>
          <a:p>
            <a:pPr indent="0" fontAlgn="auto">
              <a:lnSpc>
                <a:spcPct val="150000"/>
              </a:lnSpc>
            </a:pPr>
            <a:r>
              <a:rPr lang="zh-CN" altLang="en-US" sz="1350" b="1">
                <a:latin typeface="宋体" panose="02010600030101010101" pitchFamily="2" charset="-122"/>
                <a:ea typeface="宋体" panose="02010600030101010101" pitchFamily="2" charset="-122"/>
              </a:rPr>
              <a:t>（一）传染病的定义与分类</a:t>
            </a:r>
            <a:endParaRPr lang="zh-CN" altLang="en-US" sz="1350" b="1">
              <a:latin typeface="宋体" panose="02010600030101010101" pitchFamily="2" charset="-122"/>
              <a:ea typeface="宋体" panose="02010600030101010101" pitchFamily="2" charset="-122"/>
            </a:endParaRPr>
          </a:p>
          <a:p>
            <a:pPr indent="0" fontAlgn="auto">
              <a:lnSpc>
                <a:spcPct val="150000"/>
              </a:lnSpc>
            </a:pPr>
            <a:r>
              <a:rPr lang="zh-CN" altLang="en-US" sz="1350" b="1">
                <a:solidFill>
                  <a:srgbClr val="FF0000"/>
                </a:solidFill>
                <a:latin typeface="宋体" panose="02010600030101010101" pitchFamily="2" charset="-122"/>
                <a:ea typeface="宋体" panose="02010600030101010101" pitchFamily="2" charset="-122"/>
              </a:rPr>
              <a:t>传染病</a:t>
            </a:r>
            <a:r>
              <a:rPr lang="zh-CN" altLang="en-US" sz="1350">
                <a:latin typeface="宋体" panose="02010600030101010101" pitchFamily="2" charset="-122"/>
                <a:ea typeface="宋体" panose="02010600030101010101" pitchFamily="2" charset="-122"/>
              </a:rPr>
              <a:t>是由各种病原体引起的能在人与人、动物与动物或人与动物之间相互传播的一类疾病。病原体中大部分是微生物，小部分为寄生虫，寄生虫引起的疾病又称寄生虫病。</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传染病可分为：</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（1）甲类传染病</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（2）乙类传染病</a:t>
            </a:r>
            <a:endParaRPr lang="zh-CN" altLang="en-US" sz="1350">
              <a:latin typeface="宋体" panose="02010600030101010101" pitchFamily="2" charset="-122"/>
              <a:ea typeface="宋体" panose="02010600030101010101" pitchFamily="2" charset="-122"/>
            </a:endParaRPr>
          </a:p>
          <a:p>
            <a:pPr indent="0" fontAlgn="auto">
              <a:lnSpc>
                <a:spcPct val="150000"/>
              </a:lnSpc>
            </a:pPr>
            <a:r>
              <a:rPr lang="zh-CN" altLang="en-US" sz="1350">
                <a:latin typeface="宋体" panose="02010600030101010101" pitchFamily="2" charset="-122"/>
                <a:ea typeface="宋体" panose="02010600030101010101" pitchFamily="2" charset="-122"/>
              </a:rPr>
              <a:t>（3）丙类传染病</a:t>
            </a:r>
            <a:endParaRPr lang="zh-CN" altLang="en-US" sz="1350">
              <a:latin typeface="宋体" panose="02010600030101010101" pitchFamily="2" charset="-122"/>
              <a:ea typeface="宋体" panose="02010600030101010101" pitchFamily="2" charset="-122"/>
            </a:endParaRPr>
          </a:p>
        </p:txBody>
      </p:sp>
      <p:pic>
        <p:nvPicPr>
          <p:cNvPr id="2" name="图片 1"/>
          <p:cNvPicPr/>
          <p:nvPr/>
        </p:nvPicPr>
        <p:blipFill>
          <a:blip r:embed="rId2"/>
        </p:blipFill>
        <p:spPr>
          <a:xfrm>
            <a:off x="4658995" y="1412557"/>
            <a:ext cx="3810000" cy="2876550"/>
          </a:xfrm>
          <a:prstGeom prst="rect">
            <a:avLst/>
          </a:prstGeom>
        </p:spPr>
      </p:pic>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270375" y="916305"/>
            <a:ext cx="60261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56" name="椭圆 55"/>
          <p:cNvSpPr/>
          <p:nvPr>
            <p:custDataLst>
              <p:tags r:id="rId2"/>
            </p:custDataLst>
          </p:nvPr>
        </p:nvSpPr>
        <p:spPr>
          <a:xfrm>
            <a:off x="4992005" y="2343305"/>
            <a:ext cx="1035602" cy="1035602"/>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7" name="椭圆 56"/>
          <p:cNvSpPr/>
          <p:nvPr>
            <p:custDataLst>
              <p:tags r:id="rId3"/>
            </p:custDataLst>
          </p:nvPr>
        </p:nvSpPr>
        <p:spPr>
          <a:xfrm>
            <a:off x="3438602" y="2342883"/>
            <a:ext cx="1035602" cy="1035602"/>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59" name="椭圆 58"/>
          <p:cNvSpPr/>
          <p:nvPr>
            <p:custDataLst>
              <p:tags r:id="rId4"/>
            </p:custDataLst>
          </p:nvPr>
        </p:nvSpPr>
        <p:spPr>
          <a:xfrm>
            <a:off x="3536427" y="2440709"/>
            <a:ext cx="839951" cy="839951"/>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60" name="椭圆 59"/>
          <p:cNvSpPr/>
          <p:nvPr>
            <p:custDataLst>
              <p:tags r:id="rId5"/>
            </p:custDataLst>
          </p:nvPr>
        </p:nvSpPr>
        <p:spPr>
          <a:xfrm>
            <a:off x="5089831" y="2441131"/>
            <a:ext cx="839951" cy="839951"/>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cxnSp>
        <p:nvCxnSpPr>
          <p:cNvPr id="67" name="直接连接符 66"/>
          <p:cNvCxnSpPr/>
          <p:nvPr>
            <p:custDataLst>
              <p:tags r:id="rId6"/>
            </p:custDataLst>
          </p:nvPr>
        </p:nvCxnSpPr>
        <p:spPr>
          <a:xfrm>
            <a:off x="4562754" y="2859420"/>
            <a:ext cx="340703" cy="2952"/>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717320" y="2621603"/>
            <a:ext cx="478165" cy="478165"/>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270724" y="2622024"/>
            <a:ext cx="478165" cy="478165"/>
          </a:xfrm>
          <a:prstGeom prst="rect">
            <a:avLst/>
          </a:prstGeom>
          <a:effectLst>
            <a:outerShdw blurRad="50800" dist="50800" dir="5400000" algn="ctr" rotWithShape="0">
              <a:srgbClr val="000000">
                <a:alpha val="24000"/>
              </a:srgbClr>
            </a:outerShdw>
          </a:effectLst>
        </p:spPr>
      </p:pic>
      <p:sp>
        <p:nvSpPr>
          <p:cNvPr id="61" name="椭圆 60"/>
          <p:cNvSpPr/>
          <p:nvPr>
            <p:custDataLst>
              <p:tags r:id="rId13"/>
            </p:custDataLst>
          </p:nvPr>
        </p:nvSpPr>
        <p:spPr>
          <a:xfrm>
            <a:off x="3183075" y="1809059"/>
            <a:ext cx="410277" cy="410277"/>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0" name="文本框 69"/>
          <p:cNvSpPr txBox="1"/>
          <p:nvPr>
            <p:custDataLst>
              <p:tags r:id="rId14"/>
            </p:custDataLst>
          </p:nvPr>
        </p:nvSpPr>
        <p:spPr>
          <a:xfrm>
            <a:off x="1534160" y="1574800"/>
            <a:ext cx="1489075" cy="234315"/>
          </a:xfrm>
          <a:prstGeom prst="rect">
            <a:avLst/>
          </a:prstGeom>
          <a:noFill/>
        </p:spPr>
        <p:txBody>
          <a:bodyPr wrap="square" bIns="0" rtlCol="0">
            <a:noAutofit/>
          </a:bodyPr>
          <a:p>
            <a:pPr algn="l"/>
            <a:r>
              <a:rPr lang="zh-CN" altLang="en-US" sz="1300" spc="300">
                <a:solidFill>
                  <a:srgbClr val="7578EC"/>
                </a:solidFill>
                <a:uFillTx/>
                <a:latin typeface="思源黑体 CN Bold" panose="020B0800000000000000" charset="-122"/>
                <a:ea typeface="思源黑体 CN Bold" panose="020B0800000000000000" charset="-122"/>
              </a:rPr>
              <a:t>直接接触传播</a:t>
            </a:r>
            <a:endParaRPr lang="zh-CN" altLang="en-US" sz="1300" spc="300">
              <a:solidFill>
                <a:srgbClr val="7578EC"/>
              </a:solidFill>
              <a:uFillTx/>
              <a:latin typeface="思源黑体 CN Bold" panose="020B0800000000000000" charset="-122"/>
              <a:ea typeface="思源黑体 CN Bold" panose="020B0800000000000000" charset="-122"/>
            </a:endParaRPr>
          </a:p>
        </p:txBody>
      </p:sp>
      <p:sp>
        <p:nvSpPr>
          <p:cNvPr id="82" name="文本框 81"/>
          <p:cNvSpPr txBox="1"/>
          <p:nvPr>
            <p:custDataLst>
              <p:tags r:id="rId15"/>
            </p:custDataLst>
          </p:nvPr>
        </p:nvSpPr>
        <p:spPr>
          <a:xfrm>
            <a:off x="3219450" y="1906270"/>
            <a:ext cx="414655"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01</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6"/>
            </p:custDataLst>
          </p:nvPr>
        </p:nvSpPr>
        <p:spPr>
          <a:xfrm>
            <a:off x="2809482" y="2934475"/>
            <a:ext cx="410277" cy="410277"/>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2" name="文本框 71"/>
          <p:cNvSpPr txBox="1"/>
          <p:nvPr>
            <p:custDataLst>
              <p:tags r:id="rId17"/>
            </p:custDataLst>
          </p:nvPr>
        </p:nvSpPr>
        <p:spPr>
          <a:xfrm>
            <a:off x="1463536" y="2938270"/>
            <a:ext cx="1253180" cy="234444"/>
          </a:xfrm>
          <a:prstGeom prst="rect">
            <a:avLst/>
          </a:prstGeom>
          <a:noFill/>
        </p:spPr>
        <p:txBody>
          <a:bodyPr wrap="square" bIns="0" rtlCol="0">
            <a:noAutofit/>
          </a:bodyPr>
          <a:p>
            <a:pPr algn="l"/>
            <a:r>
              <a:rPr lang="zh-CN" altLang="en-US" sz="1300" spc="300">
                <a:solidFill>
                  <a:srgbClr val="F18703"/>
                </a:solidFill>
                <a:uFillTx/>
                <a:latin typeface="思源黑体 CN Bold" panose="020B0800000000000000" charset="-122"/>
                <a:ea typeface="思源黑体 CN Bold" panose="020B0800000000000000" charset="-122"/>
              </a:rPr>
              <a:t>空气传播</a:t>
            </a:r>
            <a:endParaRPr lang="zh-CN" altLang="en-US" sz="1300" spc="300">
              <a:solidFill>
                <a:srgbClr val="F18703"/>
              </a:solidFill>
              <a:uFillTx/>
              <a:latin typeface="思源黑体 CN Bold" panose="020B0800000000000000" charset="-122"/>
              <a:ea typeface="思源黑体 CN Bold" panose="020B0800000000000000" charset="-122"/>
            </a:endParaRPr>
          </a:p>
        </p:txBody>
      </p:sp>
      <p:sp>
        <p:nvSpPr>
          <p:cNvPr id="83" name="文本框 82"/>
          <p:cNvSpPr txBox="1"/>
          <p:nvPr>
            <p:custDataLst>
              <p:tags r:id="rId18"/>
            </p:custDataLst>
          </p:nvPr>
        </p:nvSpPr>
        <p:spPr>
          <a:xfrm>
            <a:off x="2845435" y="3032760"/>
            <a:ext cx="374015"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02</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74" name="文本框 73"/>
          <p:cNvSpPr txBox="1"/>
          <p:nvPr>
            <p:custDataLst>
              <p:tags r:id="rId19"/>
            </p:custDataLst>
          </p:nvPr>
        </p:nvSpPr>
        <p:spPr>
          <a:xfrm>
            <a:off x="1692275" y="3912870"/>
            <a:ext cx="1901190" cy="312420"/>
          </a:xfrm>
          <a:prstGeom prst="rect">
            <a:avLst/>
          </a:prstGeom>
          <a:noFill/>
        </p:spPr>
        <p:txBody>
          <a:bodyPr wrap="square" bIns="0" rtlCol="0">
            <a:noAutofit/>
          </a:bodyPr>
          <a:p>
            <a:pPr algn="ctr"/>
            <a:r>
              <a:rPr lang="zh-CN" altLang="en-US" sz="1400" spc="300">
                <a:solidFill>
                  <a:srgbClr val="F35B06"/>
                </a:solidFill>
                <a:uFillTx/>
                <a:latin typeface="思源黑体 CN Bold" panose="020B0800000000000000" charset="-122"/>
                <a:ea typeface="思源黑体 CN Bold" panose="020B0800000000000000" charset="-122"/>
              </a:rPr>
              <a:t>食物或水源传播</a:t>
            </a:r>
            <a:endParaRPr lang="zh-CN" altLang="en-US" sz="1400" spc="300">
              <a:solidFill>
                <a:srgbClr val="F35B06"/>
              </a:solidFill>
              <a:uFillTx/>
              <a:latin typeface="思源黑体 CN Bold" panose="020B0800000000000000" charset="-122"/>
              <a:ea typeface="思源黑体 CN Bold" panose="020B0800000000000000" charset="-122"/>
            </a:endParaRPr>
          </a:p>
        </p:txBody>
      </p:sp>
      <p:sp>
        <p:nvSpPr>
          <p:cNvPr id="63" name="椭圆 62"/>
          <p:cNvSpPr/>
          <p:nvPr>
            <p:custDataLst>
              <p:tags r:id="rId20"/>
            </p:custDataLst>
          </p:nvPr>
        </p:nvSpPr>
        <p:spPr>
          <a:xfrm>
            <a:off x="3784646" y="3764588"/>
            <a:ext cx="410277" cy="410277"/>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84" name="文本框 83"/>
          <p:cNvSpPr txBox="1"/>
          <p:nvPr>
            <p:custDataLst>
              <p:tags r:id="rId21"/>
            </p:custDataLst>
          </p:nvPr>
        </p:nvSpPr>
        <p:spPr>
          <a:xfrm>
            <a:off x="3821430" y="3862070"/>
            <a:ext cx="449580"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03</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22"/>
            </p:custDataLst>
          </p:nvPr>
        </p:nvSpPr>
        <p:spPr>
          <a:xfrm flipH="1">
            <a:off x="5872857" y="1808638"/>
            <a:ext cx="410277" cy="410277"/>
          </a:xfrm>
          <a:prstGeom prst="ellipse">
            <a:avLst/>
          </a:prstGeom>
          <a:solidFill>
            <a:srgbClr val="F7B802"/>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76" name="文本框 75"/>
          <p:cNvSpPr txBox="1"/>
          <p:nvPr>
            <p:custDataLst>
              <p:tags r:id="rId23"/>
            </p:custDataLst>
          </p:nvPr>
        </p:nvSpPr>
        <p:spPr>
          <a:xfrm>
            <a:off x="6526434" y="1574615"/>
            <a:ext cx="1734296" cy="234444"/>
          </a:xfrm>
          <a:prstGeom prst="rect">
            <a:avLst/>
          </a:prstGeom>
          <a:noFill/>
        </p:spPr>
        <p:txBody>
          <a:bodyPr wrap="square" bIns="0" rtlCol="0"/>
          <a:p>
            <a:pPr algn="l"/>
            <a:r>
              <a:rPr lang="zh-CN" altLang="en-US" sz="1400" spc="300">
                <a:solidFill>
                  <a:srgbClr val="F7B802"/>
                </a:solidFill>
                <a:uFillTx/>
                <a:latin typeface="思源黑体 CN Bold" panose="020B0800000000000000" charset="-122"/>
                <a:ea typeface="思源黑体 CN Bold" panose="020B0800000000000000" charset="-122"/>
              </a:rPr>
              <a:t>病媒传播</a:t>
            </a:r>
            <a:endParaRPr lang="zh-CN" altLang="en-US" sz="1400" spc="300">
              <a:solidFill>
                <a:srgbClr val="F7B802"/>
              </a:solidFill>
              <a:uFillTx/>
              <a:latin typeface="思源黑体 CN Bold" panose="020B0800000000000000" charset="-122"/>
              <a:ea typeface="思源黑体 CN Bold" panose="020B0800000000000000" charset="-122"/>
            </a:endParaRPr>
          </a:p>
        </p:txBody>
      </p:sp>
      <p:sp>
        <p:nvSpPr>
          <p:cNvPr id="85" name="文本框 84"/>
          <p:cNvSpPr txBox="1"/>
          <p:nvPr>
            <p:custDataLst>
              <p:tags r:id="rId24"/>
            </p:custDataLst>
          </p:nvPr>
        </p:nvSpPr>
        <p:spPr>
          <a:xfrm>
            <a:off x="5909310" y="1906270"/>
            <a:ext cx="374650"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04</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5"/>
            </p:custDataLst>
          </p:nvPr>
        </p:nvSpPr>
        <p:spPr>
          <a:xfrm flipH="1">
            <a:off x="5462440" y="3814906"/>
            <a:ext cx="410277" cy="410277"/>
          </a:xfrm>
          <a:prstGeom prst="ellipse">
            <a:avLst/>
          </a:prstGeom>
          <a:solidFill>
            <a:schemeClr val="accent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92D050"/>
              </a:solidFill>
            </a:endParaRPr>
          </a:p>
        </p:txBody>
      </p:sp>
      <p:sp>
        <p:nvSpPr>
          <p:cNvPr id="78" name="文本框 77"/>
          <p:cNvSpPr txBox="1"/>
          <p:nvPr>
            <p:custDataLst>
              <p:tags r:id="rId26"/>
            </p:custDataLst>
          </p:nvPr>
        </p:nvSpPr>
        <p:spPr>
          <a:xfrm>
            <a:off x="6686754" y="2914629"/>
            <a:ext cx="1253180" cy="234444"/>
          </a:xfrm>
          <a:prstGeom prst="rect">
            <a:avLst/>
          </a:prstGeom>
          <a:noFill/>
        </p:spPr>
        <p:txBody>
          <a:bodyPr wrap="square" bIns="0" rtlCol="0">
            <a:noAutofit/>
          </a:bodyPr>
          <a:p>
            <a:pPr algn="l"/>
            <a:r>
              <a:rPr lang="zh-CN" altLang="en-US" sz="1400" spc="300">
                <a:solidFill>
                  <a:srgbClr val="7578EC"/>
                </a:solidFill>
                <a:uFillTx/>
                <a:latin typeface="思源黑体 CN Bold" panose="020B0800000000000000" charset="-122"/>
                <a:ea typeface="思源黑体 CN Bold" panose="020B0800000000000000" charset="-122"/>
              </a:rPr>
              <a:t>接触</a:t>
            </a:r>
            <a:r>
              <a:rPr lang="zh-CN" altLang="en-US" sz="1300" spc="300">
                <a:solidFill>
                  <a:srgbClr val="7578EC"/>
                </a:solidFill>
                <a:uFillTx/>
                <a:latin typeface="思源黑体 CN Bold" panose="020B0800000000000000" charset="-122"/>
                <a:ea typeface="思源黑体 CN Bold" panose="020B0800000000000000" charset="-122"/>
              </a:rPr>
              <a:t>传播</a:t>
            </a:r>
            <a:endParaRPr lang="zh-CN" altLang="en-US" sz="1300" spc="300">
              <a:solidFill>
                <a:srgbClr val="7578EC"/>
              </a:solidFill>
              <a:uFillTx/>
              <a:latin typeface="思源黑体 CN Bold" panose="020B0800000000000000" charset="-122"/>
              <a:ea typeface="思源黑体 CN Bold" panose="020B0800000000000000" charset="-122"/>
            </a:endParaRPr>
          </a:p>
        </p:txBody>
      </p:sp>
      <p:sp>
        <p:nvSpPr>
          <p:cNvPr id="86" name="文本框 85"/>
          <p:cNvSpPr txBox="1"/>
          <p:nvPr>
            <p:custDataLst>
              <p:tags r:id="rId27"/>
            </p:custDataLst>
          </p:nvPr>
        </p:nvSpPr>
        <p:spPr>
          <a:xfrm>
            <a:off x="5498465" y="3912870"/>
            <a:ext cx="430530"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06</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3" name="椭圆 2"/>
          <p:cNvSpPr/>
          <p:nvPr>
            <p:custDataLst>
              <p:tags r:id="rId28"/>
            </p:custDataLst>
          </p:nvPr>
        </p:nvSpPr>
        <p:spPr>
          <a:xfrm flipH="1">
            <a:off x="6081440" y="2837212"/>
            <a:ext cx="410277" cy="410277"/>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4" name="文本框 3"/>
          <p:cNvSpPr txBox="1"/>
          <p:nvPr>
            <p:custDataLst>
              <p:tags r:id="rId29"/>
            </p:custDataLst>
          </p:nvPr>
        </p:nvSpPr>
        <p:spPr>
          <a:xfrm>
            <a:off x="6117590" y="2934970"/>
            <a:ext cx="381000" cy="213995"/>
          </a:xfrm>
          <a:prstGeom prst="rect">
            <a:avLst/>
          </a:prstGeom>
          <a:noFill/>
        </p:spPr>
        <p:txBody>
          <a:bodyPr wrap="square" bIns="0" rtlCol="0">
            <a:noAutofit/>
          </a:bodyPr>
          <a:p>
            <a:r>
              <a:rPr lang="en-US" altLang="zh-CN" sz="900" spc="300">
                <a:solidFill>
                  <a:srgbClr val="FFFFFF"/>
                </a:solidFill>
                <a:uFillTx/>
                <a:latin typeface="思源黑体 CN Regular" panose="020B0500000000000000" charset="-122"/>
                <a:ea typeface="思源黑体 CN Regular" panose="020B0500000000000000" charset="-122"/>
              </a:rPr>
              <a:t>05</a:t>
            </a:r>
            <a:endParaRPr lang="en-US" altLang="zh-CN" sz="900" spc="300">
              <a:solidFill>
                <a:srgbClr val="FFFFFF"/>
              </a:solidFill>
              <a:uFillTx/>
              <a:latin typeface="思源黑体 CN Regular" panose="020B0500000000000000" charset="-122"/>
              <a:ea typeface="思源黑体 CN Regular" panose="020B0500000000000000" charset="-122"/>
            </a:endParaRPr>
          </a:p>
        </p:txBody>
      </p:sp>
      <p:sp>
        <p:nvSpPr>
          <p:cNvPr id="5" name="文本框 4"/>
          <p:cNvSpPr txBox="1"/>
          <p:nvPr>
            <p:custDataLst>
              <p:tags r:id="rId30"/>
            </p:custDataLst>
          </p:nvPr>
        </p:nvSpPr>
        <p:spPr>
          <a:xfrm>
            <a:off x="6282573" y="3912451"/>
            <a:ext cx="1253180" cy="234444"/>
          </a:xfrm>
          <a:prstGeom prst="rect">
            <a:avLst/>
          </a:prstGeom>
          <a:noFill/>
        </p:spPr>
        <p:txBody>
          <a:bodyPr wrap="square" bIns="0" rtlCol="0">
            <a:noAutofit/>
          </a:bodyPr>
          <a:p>
            <a:pPr algn="l"/>
            <a:r>
              <a:rPr lang="zh-CN" altLang="en-US" sz="1400" spc="300">
                <a:solidFill>
                  <a:srgbClr val="92D050"/>
                </a:solidFill>
                <a:uFillTx/>
                <a:latin typeface="思源黑体 CN Bold" panose="020B0800000000000000" charset="-122"/>
                <a:ea typeface="思源黑体 CN Bold" panose="020B0800000000000000" charset="-122"/>
              </a:rPr>
              <a:t>血液传播</a:t>
            </a:r>
            <a:endParaRPr lang="zh-CN" altLang="en-US" sz="1400" spc="300">
              <a:solidFill>
                <a:srgbClr val="92D050"/>
              </a:solidFill>
              <a:uFillTx/>
              <a:latin typeface="思源黑体 CN Bold" panose="020B0800000000000000" charset="-122"/>
              <a:ea typeface="思源黑体 CN Bold" panose="020B0800000000000000" charset="-122"/>
            </a:endParaRPr>
          </a:p>
        </p:txBody>
      </p:sp>
      <p:grpSp>
        <p:nvGrpSpPr>
          <p:cNvPr id="2" name="组合 1"/>
          <p:cNvGrpSpPr/>
          <p:nvPr/>
        </p:nvGrpSpPr>
        <p:grpSpPr>
          <a:xfrm>
            <a:off x="3257420" y="617283"/>
            <a:ext cx="2326958" cy="333419"/>
            <a:chOff x="4343227" y="822444"/>
            <a:chExt cx="3102610" cy="444559"/>
          </a:xfrm>
        </p:grpSpPr>
        <p:sp>
          <p:nvSpPr>
            <p:cNvPr id="11" name="文本框 10"/>
            <p:cNvSpPr txBox="1"/>
            <p:nvPr/>
          </p:nvSpPr>
          <p:spPr>
            <a:xfrm>
              <a:off x="4343227" y="822444"/>
              <a:ext cx="3102610" cy="429260"/>
            </a:xfrm>
            <a:prstGeom prst="rect">
              <a:avLst/>
            </a:prstGeom>
            <a:noFill/>
          </p:spPr>
          <p:txBody>
            <a:bodyPr wrap="square" rtlCol="0">
              <a:spAutoFit/>
            </a:bodyPr>
            <a:p>
              <a:pPr algn="ctr"/>
              <a:r>
                <a:rPr lang="zh-CN" altLang="en-US" sz="1500">
                  <a:latin typeface="汉仪汉黑W" panose="00020600040101010101" charset="-122"/>
                  <a:ea typeface="汉仪汉黑W" panose="00020600040101010101" charset="-122"/>
                  <a:cs typeface="汉仪汉黑W" panose="00020600040101010101" charset="-122"/>
                </a:rPr>
                <a:t>一、传染病基本知识</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12" name="组合 11"/>
            <p:cNvGrpSpPr/>
            <p:nvPr/>
          </p:nvGrpSpPr>
          <p:grpSpPr>
            <a:xfrm>
              <a:off x="5694219" y="1221284"/>
              <a:ext cx="803563" cy="45719"/>
              <a:chOff x="5694219" y="1221284"/>
              <a:chExt cx="803563" cy="45719"/>
            </a:xfrm>
          </p:grpSpPr>
          <p:sp>
            <p:nvSpPr>
              <p:cNvPr id="13" name="矩形 12"/>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汉仪中宋简" panose="02010600000101010101" charset="-128"/>
                </a:endParaRPr>
              </a:p>
            </p:txBody>
          </p:sp>
          <p:sp>
            <p:nvSpPr>
              <p:cNvPr id="14" name="矩形 13"/>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汉仪中宋简" panose="02010600000101010101" charset="-128"/>
                </a:endParaRPr>
              </a:p>
            </p:txBody>
          </p:sp>
        </p:grpSp>
      </p:grpSp>
      <p:sp>
        <p:nvSpPr>
          <p:cNvPr id="15" name="文本框 14"/>
          <p:cNvSpPr txBox="1"/>
          <p:nvPr/>
        </p:nvSpPr>
        <p:spPr>
          <a:xfrm>
            <a:off x="894715" y="1152525"/>
            <a:ext cx="2698750" cy="402590"/>
          </a:xfrm>
          <a:prstGeom prst="rect">
            <a:avLst/>
          </a:prstGeom>
          <a:noFill/>
        </p:spPr>
        <p:txBody>
          <a:bodyPr wrap="square" rtlCol="0">
            <a:spAutoFit/>
          </a:bodyPr>
          <a:p>
            <a:pPr algn="l">
              <a:lnSpc>
                <a:spcPct val="150000"/>
              </a:lnSpc>
              <a:buClrTx/>
              <a:buSzTx/>
              <a:buFontTx/>
            </a:pPr>
            <a:r>
              <a:rPr lang="zh-CN" altLang="en-US" sz="1350" b="1">
                <a:latin typeface="宋体" panose="02010600030101010101" pitchFamily="2" charset="-122"/>
                <a:ea typeface="宋体" panose="02010600030101010101" pitchFamily="2" charset="-122"/>
              </a:rPr>
              <a:t>（二）传染病的传播方式</a:t>
            </a:r>
            <a:endParaRPr lang="zh-CN" altLang="en-US" sz="1350" b="1">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609215" cy="333419"/>
            <a:chOff x="4343227" y="822444"/>
            <a:chExt cx="3478953" cy="444559"/>
          </a:xfrm>
        </p:grpSpPr>
        <p:sp>
          <p:nvSpPr>
            <p:cNvPr id="6" name="文本框 5"/>
            <p:cNvSpPr txBox="1"/>
            <p:nvPr/>
          </p:nvSpPr>
          <p:spPr>
            <a:xfrm>
              <a:off x="4343227" y="822444"/>
              <a:ext cx="3478953"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二、青少年传染病流行情况</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5" name="文本框 14"/>
          <p:cNvSpPr txBox="1"/>
          <p:nvPr/>
        </p:nvSpPr>
        <p:spPr>
          <a:xfrm>
            <a:off x="679450" y="1250950"/>
            <a:ext cx="4961255" cy="2738120"/>
          </a:xfrm>
          <a:prstGeom prst="rect">
            <a:avLst/>
          </a:prstGeom>
          <a:noFill/>
        </p:spPr>
        <p:txBody>
          <a:bodyPr wrap="square" rtlCol="0">
            <a:spAutoFit/>
          </a:bodyPr>
          <a:p>
            <a:r>
              <a:rPr lang="zh-CN" altLang="en-US"/>
              <a:t>（一）青少年传染病发病率</a:t>
            </a:r>
            <a:endParaRPr lang="zh-CN" altLang="en-US"/>
          </a:p>
          <a:p>
            <a:r>
              <a:rPr lang="en-US" altLang="zh-CN" sz="1400"/>
              <a:t>    </a:t>
            </a:r>
            <a:r>
              <a:rPr lang="zh-CN" altLang="en-US" sz="1400"/>
              <a:t>学校法定传染病发病报告显示，2019 年全国学生传染病报告发病1 815 226 例，报告死亡194 例；其中甲乙类传染病报告发病和死亡数字分别为116 892 和176 例，丙类传染病分别为1 698 334 和18 例。甲乙类传染病报告发病数居前5 位的传染病依次为肺结核、猩红热、病毒性肝炎、痢疾和梅毒，占甲乙类传染病报告发病总数的88.85%。学生中甲乙类传染病报告死亡数居前5 位的传染病分别为HIV/AIDS、狂犬病、肺结核、流脑、乙脑，占甲乙类传染病死亡病例数的99.43%。丙类传染病报告发病数居前5位的病种分别为流行性感冒、流行性腮腺炎、其他感染性腹泻病、手足口病和风疹，占全部丙类传染病报告病例数的99.59%。</a:t>
            </a:r>
            <a:endParaRPr lang="zh-CN" altLang="en-US" sz="1400"/>
          </a:p>
        </p:txBody>
      </p:sp>
      <p:pic>
        <p:nvPicPr>
          <p:cNvPr id="34" name="图片 33"/>
          <p:cNvPicPr/>
          <p:nvPr/>
        </p:nvPicPr>
        <p:blipFill>
          <a:blip r:embed="rId2"/>
        </p:blipFill>
        <p:spPr>
          <a:xfrm>
            <a:off x="6035040" y="1250950"/>
            <a:ext cx="2315210" cy="2799080"/>
          </a:xfrm>
          <a:prstGeom prst="rect">
            <a:avLst/>
          </a:prstGeom>
        </p:spPr>
      </p:pic>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609215" cy="333419"/>
            <a:chOff x="4343227" y="822444"/>
            <a:chExt cx="3478953" cy="444559"/>
          </a:xfrm>
        </p:grpSpPr>
        <p:sp>
          <p:nvSpPr>
            <p:cNvPr id="6" name="文本框 5"/>
            <p:cNvSpPr txBox="1"/>
            <p:nvPr/>
          </p:nvSpPr>
          <p:spPr>
            <a:xfrm>
              <a:off x="4343227" y="822444"/>
              <a:ext cx="3478953"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二、青少年传染病流行情况</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5" name="文本框 14"/>
          <p:cNvSpPr txBox="1"/>
          <p:nvPr/>
        </p:nvSpPr>
        <p:spPr>
          <a:xfrm>
            <a:off x="679450" y="1087120"/>
            <a:ext cx="4961255" cy="368300"/>
          </a:xfrm>
          <a:prstGeom prst="rect">
            <a:avLst/>
          </a:prstGeom>
          <a:noFill/>
        </p:spPr>
        <p:txBody>
          <a:bodyPr wrap="square" rtlCol="0">
            <a:spAutoFit/>
          </a:bodyPr>
          <a:p>
            <a:r>
              <a:rPr lang="zh-CN" altLang="en-US"/>
              <a:t>（二）青少年传染病主要类型及预防措施</a:t>
            </a:r>
            <a:endParaRPr lang="zh-CN" altLang="en-US" sz="1400"/>
          </a:p>
        </p:txBody>
      </p:sp>
      <p:grpSp>
        <p:nvGrpSpPr>
          <p:cNvPr id="13" name="组合 12"/>
          <p:cNvGrpSpPr/>
          <p:nvPr>
            <p:custDataLst>
              <p:tags r:id="rId2"/>
            </p:custDataLst>
          </p:nvPr>
        </p:nvGrpSpPr>
        <p:grpSpPr>
          <a:xfrm>
            <a:off x="1653850" y="2770515"/>
            <a:ext cx="908564" cy="1756882"/>
            <a:chOff x="1332656" y="3337214"/>
            <a:chExt cx="1031784" cy="1995152"/>
          </a:xfrm>
        </p:grpSpPr>
        <p:sp>
          <p:nvSpPr>
            <p:cNvPr id="3" name="任意多边形 2"/>
            <p:cNvSpPr/>
            <p:nvPr>
              <p:custDataLst>
                <p:tags r:id="rId3"/>
              </p:custDataLst>
            </p:nvPr>
          </p:nvSpPr>
          <p:spPr>
            <a:xfrm>
              <a:off x="1332657" y="4173490"/>
              <a:ext cx="1031783" cy="1158876"/>
            </a:xfrm>
            <a:custGeom>
              <a:avLst/>
              <a:gdLst>
                <a:gd name="connsiteX0" fmla="*/ 0 w 962026"/>
                <a:gd name="connsiteY0" fmla="*/ 0 h 1158876"/>
                <a:gd name="connsiteX1" fmla="*/ 72412 w 962026"/>
                <a:gd name="connsiteY1" fmla="*/ 0 h 1158876"/>
                <a:gd name="connsiteX2" fmla="*/ 72412 w 962026"/>
                <a:gd name="connsiteY2" fmla="*/ 678175 h 1158876"/>
                <a:gd name="connsiteX3" fmla="*/ 481012 w 962026"/>
                <a:gd name="connsiteY3" fmla="*/ 1086775 h 1158876"/>
                <a:gd name="connsiteX4" fmla="*/ 889612 w 962026"/>
                <a:gd name="connsiteY4" fmla="*/ 678175 h 1158876"/>
                <a:gd name="connsiteX5" fmla="*/ 889612 w 962026"/>
                <a:gd name="connsiteY5" fmla="*/ 0 h 1158876"/>
                <a:gd name="connsiteX6" fmla="*/ 962026 w 962026"/>
                <a:gd name="connsiteY6" fmla="*/ 0 h 1158876"/>
                <a:gd name="connsiteX7" fmla="*/ 962025 w 962026"/>
                <a:gd name="connsiteY7" fmla="*/ 677863 h 1158876"/>
                <a:gd name="connsiteX8" fmla="*/ 481012 w 962026"/>
                <a:gd name="connsiteY8" fmla="*/ 1158876 h 1158876"/>
                <a:gd name="connsiteX9" fmla="*/ 481013 w 962026"/>
                <a:gd name="connsiteY9" fmla="*/ 1158875 h 1158876"/>
                <a:gd name="connsiteX10" fmla="*/ 0 w 962026"/>
                <a:gd name="connsiteY10" fmla="*/ 677862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026" h="1158876">
                  <a:moveTo>
                    <a:pt x="0" y="0"/>
                  </a:moveTo>
                  <a:lnTo>
                    <a:pt x="72412" y="0"/>
                  </a:lnTo>
                  <a:lnTo>
                    <a:pt x="72412" y="678175"/>
                  </a:lnTo>
                  <a:cubicBezTo>
                    <a:pt x="72412" y="903839"/>
                    <a:pt x="255348" y="1086775"/>
                    <a:pt x="481012" y="1086775"/>
                  </a:cubicBezTo>
                  <a:cubicBezTo>
                    <a:pt x="706676" y="1086775"/>
                    <a:pt x="889612" y="903839"/>
                    <a:pt x="889612" y="678175"/>
                  </a:cubicBezTo>
                  <a:lnTo>
                    <a:pt x="889612" y="0"/>
                  </a:lnTo>
                  <a:lnTo>
                    <a:pt x="962026" y="0"/>
                  </a:lnTo>
                  <a:lnTo>
                    <a:pt x="962025" y="677863"/>
                  </a:lnTo>
                  <a:cubicBezTo>
                    <a:pt x="962025" y="943519"/>
                    <a:pt x="746668" y="1158876"/>
                    <a:pt x="481012" y="1158876"/>
                  </a:cubicBezTo>
                  <a:lnTo>
                    <a:pt x="481013" y="1158875"/>
                  </a:lnTo>
                  <a:cubicBezTo>
                    <a:pt x="215357" y="1158875"/>
                    <a:pt x="0" y="943518"/>
                    <a:pt x="0" y="677862"/>
                  </a:cubicBezTo>
                  <a:close/>
                </a:path>
              </a:pathLst>
            </a:custGeom>
            <a:ln>
              <a:noFill/>
            </a:ln>
          </p:spPr>
          <p:style>
            <a:lnRef idx="2">
              <a:srgbClr val="549E39">
                <a:shade val="50000"/>
              </a:srgbClr>
            </a:lnRef>
            <a:fillRef idx="1">
              <a:srgbClr val="549E39"/>
            </a:fillRef>
            <a:effectRef idx="0">
              <a:srgbClr val="549E39"/>
            </a:effectRef>
            <a:fontRef idx="minor">
              <a:sysClr val="window" lastClr="FFFFFF"/>
            </a:fontRef>
          </p:style>
          <p:txBody>
            <a:bodyPr rot="0" spcFirstLastPara="0" vertOverflow="overflow" horzOverflow="overflow" vert="horz" wrap="square" lIns="91440" tIns="45720" rIns="91440" bIns="216000" numCol="1" spcCol="0" rtlCol="0" fromWordArt="0" anchor="ctr" anchorCtr="0" forceAA="0" compatLnSpc="1">
              <a:normAutofit fontScale="70000"/>
            </a:bodyPr>
            <a:p>
              <a:pPr algn="ctr"/>
              <a:r>
                <a:rPr lang="zh-CN" altLang="en-US" sz="2570" b="1" dirty="0">
                  <a:solidFill>
                    <a:srgbClr val="FF0000"/>
                  </a:solidFill>
                </a:rPr>
                <a:t>流行性感冒</a:t>
              </a:r>
              <a:endParaRPr lang="zh-CN" altLang="en-US" sz="2570" b="1" dirty="0">
                <a:solidFill>
                  <a:srgbClr val="FF0000"/>
                </a:solidFill>
              </a:endParaRPr>
            </a:p>
          </p:txBody>
        </p:sp>
        <p:sp>
          <p:nvSpPr>
            <p:cNvPr id="11" name="文本框 10"/>
            <p:cNvSpPr txBox="1"/>
            <p:nvPr>
              <p:custDataLst>
                <p:tags r:id="rId4"/>
              </p:custDataLst>
            </p:nvPr>
          </p:nvSpPr>
          <p:spPr>
            <a:xfrm>
              <a:off x="1332656" y="3337214"/>
              <a:ext cx="1031783" cy="646331"/>
            </a:xfrm>
            <a:prstGeom prst="rect">
              <a:avLst/>
            </a:prstGeom>
            <a:noFill/>
          </p:spPr>
          <p:txBody>
            <a:bodyPr wrap="square" rtlCol="0">
              <a:normAutofit fontScale="90000" lnSpcReduction="20000"/>
            </a:bodyPr>
            <a:p>
              <a:pPr algn="ctr"/>
              <a:r>
                <a:rPr lang="en-US" altLang="zh-CN" sz="3600" b="1" smtClean="0">
                  <a:solidFill>
                    <a:srgbClr val="549E39"/>
                  </a:solidFill>
                  <a:latin typeface="Calibri Light" panose="020F0302020204030204" charset="0"/>
                  <a:ea typeface="+mn-ea"/>
                  <a:cs typeface="+mn-ea"/>
                </a:rPr>
                <a:t>01</a:t>
              </a:r>
              <a:endParaRPr lang="en-US" altLang="zh-CN" sz="3600" b="1" smtClean="0">
                <a:solidFill>
                  <a:srgbClr val="549E39"/>
                </a:solidFill>
                <a:latin typeface="Calibri Light" panose="020F0302020204030204" charset="0"/>
                <a:ea typeface="+mn-ea"/>
                <a:cs typeface="+mn-ea"/>
              </a:endParaRPr>
            </a:p>
          </p:txBody>
        </p:sp>
      </p:grpSp>
      <p:grpSp>
        <p:nvGrpSpPr>
          <p:cNvPr id="26" name="组合 25"/>
          <p:cNvGrpSpPr/>
          <p:nvPr>
            <p:custDataLst>
              <p:tags r:id="rId5"/>
            </p:custDataLst>
          </p:nvPr>
        </p:nvGrpSpPr>
        <p:grpSpPr>
          <a:xfrm>
            <a:off x="2863342" y="1582776"/>
            <a:ext cx="908563" cy="1756882"/>
            <a:chOff x="2561473" y="1988393"/>
            <a:chExt cx="1031783" cy="1995152"/>
          </a:xfrm>
        </p:grpSpPr>
        <p:sp>
          <p:nvSpPr>
            <p:cNvPr id="24" name="任意多边形 23"/>
            <p:cNvSpPr/>
            <p:nvPr>
              <p:custDataLst>
                <p:tags r:id="rId6"/>
              </p:custDataLst>
            </p:nvPr>
          </p:nvSpPr>
          <p:spPr>
            <a:xfrm>
              <a:off x="2561473" y="1988393"/>
              <a:ext cx="1031783" cy="1158876"/>
            </a:xfrm>
            <a:custGeom>
              <a:avLst/>
              <a:gdLst>
                <a:gd name="connsiteX0" fmla="*/ 515891 w 1031783"/>
                <a:gd name="connsiteY0" fmla="*/ 0 h 1158876"/>
                <a:gd name="connsiteX1" fmla="*/ 1031782 w 1031783"/>
                <a:gd name="connsiteY1" fmla="*/ 481013 h 1158876"/>
                <a:gd name="connsiteX2" fmla="*/ 1031783 w 1031783"/>
                <a:gd name="connsiteY2" fmla="*/ 1158876 h 1158876"/>
                <a:gd name="connsiteX3" fmla="*/ 954118 w 1031783"/>
                <a:gd name="connsiteY3" fmla="*/ 1158876 h 1158876"/>
                <a:gd name="connsiteX4" fmla="*/ 954118 w 1031783"/>
                <a:gd name="connsiteY4" fmla="*/ 480701 h 1158876"/>
                <a:gd name="connsiteX5" fmla="*/ 515891 w 1031783"/>
                <a:gd name="connsiteY5" fmla="*/ 72101 h 1158876"/>
                <a:gd name="connsiteX6" fmla="*/ 77663 w 1031783"/>
                <a:gd name="connsiteY6" fmla="*/ 480701 h 1158876"/>
                <a:gd name="connsiteX7" fmla="*/ 77663 w 1031783"/>
                <a:gd name="connsiteY7" fmla="*/ 1158876 h 1158876"/>
                <a:gd name="connsiteX8" fmla="*/ 0 w 1031783"/>
                <a:gd name="connsiteY8" fmla="*/ 1158876 h 1158876"/>
                <a:gd name="connsiteX9" fmla="*/ 0 w 1031783"/>
                <a:gd name="connsiteY9" fmla="*/ 481014 h 1158876"/>
                <a:gd name="connsiteX10" fmla="*/ 515892 w 1031783"/>
                <a:gd name="connsiteY10" fmla="*/ 1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1783" h="1158876">
                  <a:moveTo>
                    <a:pt x="515891" y="0"/>
                  </a:moveTo>
                  <a:cubicBezTo>
                    <a:pt x="800809" y="0"/>
                    <a:pt x="1031782" y="215357"/>
                    <a:pt x="1031782" y="481013"/>
                  </a:cubicBezTo>
                  <a:lnTo>
                    <a:pt x="1031783" y="1158876"/>
                  </a:lnTo>
                  <a:lnTo>
                    <a:pt x="954118" y="1158876"/>
                  </a:lnTo>
                  <a:lnTo>
                    <a:pt x="954118" y="480701"/>
                  </a:lnTo>
                  <a:cubicBezTo>
                    <a:pt x="954118" y="255037"/>
                    <a:pt x="757918" y="72101"/>
                    <a:pt x="515891" y="72101"/>
                  </a:cubicBezTo>
                  <a:cubicBezTo>
                    <a:pt x="273864" y="72101"/>
                    <a:pt x="77663" y="255037"/>
                    <a:pt x="77663" y="480701"/>
                  </a:cubicBezTo>
                  <a:lnTo>
                    <a:pt x="77663" y="1158876"/>
                  </a:lnTo>
                  <a:lnTo>
                    <a:pt x="0" y="1158876"/>
                  </a:lnTo>
                  <a:lnTo>
                    <a:pt x="0" y="481014"/>
                  </a:lnTo>
                  <a:cubicBezTo>
                    <a:pt x="0" y="215358"/>
                    <a:pt x="230973" y="1"/>
                    <a:pt x="515892" y="1"/>
                  </a:cubicBez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ot="0" spcFirstLastPara="0" vertOverflow="overflow" horzOverflow="overflow" vert="horz" wrap="square" lIns="91440" tIns="216000" rIns="91440" bIns="45720" numCol="1" spcCol="0" rtlCol="0" fromWordArt="0" anchor="ctr" anchorCtr="0" forceAA="0" compatLnSpc="1">
              <a:normAutofit/>
            </a:bodyPr>
            <a:p>
              <a:pPr algn="ctr">
                <a:buClrTx/>
                <a:buSzTx/>
                <a:buFontTx/>
              </a:pPr>
              <a:r>
                <a:rPr lang="zh-CN" altLang="en-US" b="1" dirty="0">
                  <a:solidFill>
                    <a:srgbClr val="FF0000"/>
                  </a:solidFill>
                </a:rPr>
                <a:t>麻疹</a:t>
              </a:r>
              <a:endParaRPr lang="zh-CN" altLang="en-US" b="1" dirty="0">
                <a:solidFill>
                  <a:srgbClr val="FF0000"/>
                </a:solidFill>
              </a:endParaRPr>
            </a:p>
          </p:txBody>
        </p:sp>
        <p:sp>
          <p:nvSpPr>
            <p:cNvPr id="25" name="文本框 24"/>
            <p:cNvSpPr txBox="1"/>
            <p:nvPr>
              <p:custDataLst>
                <p:tags r:id="rId7"/>
              </p:custDataLst>
            </p:nvPr>
          </p:nvSpPr>
          <p:spPr>
            <a:xfrm>
              <a:off x="2561473" y="3337214"/>
              <a:ext cx="1031783" cy="646331"/>
            </a:xfrm>
            <a:prstGeom prst="rect">
              <a:avLst/>
            </a:prstGeom>
            <a:noFill/>
          </p:spPr>
          <p:txBody>
            <a:bodyPr wrap="square" rtlCol="0">
              <a:normAutofit fontScale="90000" lnSpcReduction="20000"/>
            </a:bodyPr>
            <a:p>
              <a:pPr algn="ctr"/>
              <a:r>
                <a:rPr lang="en-US" altLang="zh-CN" sz="3600" b="1" smtClean="0">
                  <a:solidFill>
                    <a:srgbClr val="DC9F0C"/>
                  </a:solidFill>
                  <a:latin typeface="Calibri Light" panose="020F0302020204030204" charset="0"/>
                  <a:ea typeface="+mn-ea"/>
                  <a:cs typeface="+mn-ea"/>
                </a:rPr>
                <a:t>02</a:t>
              </a:r>
              <a:endParaRPr lang="en-US" altLang="zh-CN" sz="3600" b="1" smtClean="0">
                <a:solidFill>
                  <a:srgbClr val="DC9F0C"/>
                </a:solidFill>
                <a:latin typeface="Calibri Light" panose="020F0302020204030204" charset="0"/>
                <a:ea typeface="+mn-ea"/>
                <a:cs typeface="+mn-ea"/>
              </a:endParaRPr>
            </a:p>
          </p:txBody>
        </p:sp>
      </p:grpSp>
      <p:grpSp>
        <p:nvGrpSpPr>
          <p:cNvPr id="27" name="组合 26"/>
          <p:cNvGrpSpPr/>
          <p:nvPr>
            <p:custDataLst>
              <p:tags r:id="rId8"/>
            </p:custDataLst>
          </p:nvPr>
        </p:nvGrpSpPr>
        <p:grpSpPr>
          <a:xfrm>
            <a:off x="4072832" y="2770515"/>
            <a:ext cx="908564" cy="1756882"/>
            <a:chOff x="1332656" y="3337214"/>
            <a:chExt cx="1031784" cy="1995152"/>
          </a:xfrm>
        </p:grpSpPr>
        <p:sp>
          <p:nvSpPr>
            <p:cNvPr id="28" name="任意多边形 27"/>
            <p:cNvSpPr/>
            <p:nvPr>
              <p:custDataLst>
                <p:tags r:id="rId9"/>
              </p:custDataLst>
            </p:nvPr>
          </p:nvSpPr>
          <p:spPr>
            <a:xfrm>
              <a:off x="1332657" y="4173490"/>
              <a:ext cx="1031783" cy="1158876"/>
            </a:xfrm>
            <a:custGeom>
              <a:avLst/>
              <a:gdLst>
                <a:gd name="connsiteX0" fmla="*/ 0 w 962026"/>
                <a:gd name="connsiteY0" fmla="*/ 0 h 1158876"/>
                <a:gd name="connsiteX1" fmla="*/ 72412 w 962026"/>
                <a:gd name="connsiteY1" fmla="*/ 0 h 1158876"/>
                <a:gd name="connsiteX2" fmla="*/ 72412 w 962026"/>
                <a:gd name="connsiteY2" fmla="*/ 678175 h 1158876"/>
                <a:gd name="connsiteX3" fmla="*/ 481012 w 962026"/>
                <a:gd name="connsiteY3" fmla="*/ 1086775 h 1158876"/>
                <a:gd name="connsiteX4" fmla="*/ 889612 w 962026"/>
                <a:gd name="connsiteY4" fmla="*/ 678175 h 1158876"/>
                <a:gd name="connsiteX5" fmla="*/ 889612 w 962026"/>
                <a:gd name="connsiteY5" fmla="*/ 0 h 1158876"/>
                <a:gd name="connsiteX6" fmla="*/ 962026 w 962026"/>
                <a:gd name="connsiteY6" fmla="*/ 0 h 1158876"/>
                <a:gd name="connsiteX7" fmla="*/ 962025 w 962026"/>
                <a:gd name="connsiteY7" fmla="*/ 677863 h 1158876"/>
                <a:gd name="connsiteX8" fmla="*/ 481012 w 962026"/>
                <a:gd name="connsiteY8" fmla="*/ 1158876 h 1158876"/>
                <a:gd name="connsiteX9" fmla="*/ 481013 w 962026"/>
                <a:gd name="connsiteY9" fmla="*/ 1158875 h 1158876"/>
                <a:gd name="connsiteX10" fmla="*/ 0 w 962026"/>
                <a:gd name="connsiteY10" fmla="*/ 677862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026" h="1158876">
                  <a:moveTo>
                    <a:pt x="0" y="0"/>
                  </a:moveTo>
                  <a:lnTo>
                    <a:pt x="72412" y="0"/>
                  </a:lnTo>
                  <a:lnTo>
                    <a:pt x="72412" y="678175"/>
                  </a:lnTo>
                  <a:cubicBezTo>
                    <a:pt x="72412" y="903839"/>
                    <a:pt x="255348" y="1086775"/>
                    <a:pt x="481012" y="1086775"/>
                  </a:cubicBezTo>
                  <a:cubicBezTo>
                    <a:pt x="706676" y="1086775"/>
                    <a:pt x="889612" y="903839"/>
                    <a:pt x="889612" y="678175"/>
                  </a:cubicBezTo>
                  <a:lnTo>
                    <a:pt x="889612" y="0"/>
                  </a:lnTo>
                  <a:lnTo>
                    <a:pt x="962026" y="0"/>
                  </a:lnTo>
                  <a:lnTo>
                    <a:pt x="962025" y="677863"/>
                  </a:lnTo>
                  <a:cubicBezTo>
                    <a:pt x="962025" y="943519"/>
                    <a:pt x="746668" y="1158876"/>
                    <a:pt x="481012" y="1158876"/>
                  </a:cubicBezTo>
                  <a:lnTo>
                    <a:pt x="481013" y="1158875"/>
                  </a:lnTo>
                  <a:cubicBezTo>
                    <a:pt x="215357" y="1158875"/>
                    <a:pt x="0" y="943518"/>
                    <a:pt x="0" y="677862"/>
                  </a:cubicBezTo>
                  <a:close/>
                </a:path>
              </a:pathLst>
            </a:custGeom>
            <a:ln>
              <a:noFill/>
            </a:ln>
          </p:spPr>
          <p:style>
            <a:lnRef idx="2">
              <a:srgbClr val="549E39">
                <a:shade val="50000"/>
              </a:srgbClr>
            </a:lnRef>
            <a:fillRef idx="1">
              <a:srgbClr val="549E39"/>
            </a:fillRef>
            <a:effectRef idx="0">
              <a:srgbClr val="549E39"/>
            </a:effectRef>
            <a:fontRef idx="minor">
              <a:sysClr val="window" lastClr="FFFFFF"/>
            </a:fontRef>
          </p:style>
          <p:txBody>
            <a:bodyPr rot="0" spcFirstLastPara="0" vertOverflow="overflow" horzOverflow="overflow" vert="horz" wrap="square" lIns="91440" tIns="45720" rIns="91440" bIns="216000" numCol="1" spcCol="0" rtlCol="0" fromWordArt="0" anchor="ctr" anchorCtr="0" forceAA="0" compatLnSpc="1">
              <a:normAutofit/>
            </a:bodyPr>
            <a:p>
              <a:pPr algn="ctr">
                <a:buClrTx/>
                <a:buSzTx/>
                <a:buFontTx/>
              </a:pPr>
              <a:r>
                <a:rPr lang="zh-CN" altLang="en-US" b="1" dirty="0">
                  <a:solidFill>
                    <a:srgbClr val="FF0000"/>
                  </a:solidFill>
                </a:rPr>
                <a:t>结核病</a:t>
              </a:r>
              <a:endParaRPr lang="zh-CN" altLang="en-US" b="1" dirty="0">
                <a:solidFill>
                  <a:srgbClr val="FF0000"/>
                </a:solidFill>
              </a:endParaRPr>
            </a:p>
          </p:txBody>
        </p:sp>
        <p:sp>
          <p:nvSpPr>
            <p:cNvPr id="29" name="文本框 28"/>
            <p:cNvSpPr txBox="1"/>
            <p:nvPr>
              <p:custDataLst>
                <p:tags r:id="rId10"/>
              </p:custDataLst>
            </p:nvPr>
          </p:nvSpPr>
          <p:spPr>
            <a:xfrm>
              <a:off x="1332656" y="3337214"/>
              <a:ext cx="1031783" cy="646331"/>
            </a:xfrm>
            <a:prstGeom prst="rect">
              <a:avLst/>
            </a:prstGeom>
            <a:noFill/>
          </p:spPr>
          <p:txBody>
            <a:bodyPr wrap="square" rtlCol="0">
              <a:normAutofit fontScale="90000" lnSpcReduction="20000"/>
            </a:bodyPr>
            <a:p>
              <a:pPr algn="ctr"/>
              <a:r>
                <a:rPr lang="en-US" altLang="zh-CN" sz="3600" b="1" smtClean="0">
                  <a:solidFill>
                    <a:srgbClr val="549E39"/>
                  </a:solidFill>
                  <a:latin typeface="Calibri Light" panose="020F0302020204030204" charset="0"/>
                  <a:ea typeface="+mn-ea"/>
                  <a:cs typeface="+mn-ea"/>
                </a:rPr>
                <a:t>03</a:t>
              </a:r>
              <a:endParaRPr lang="en-US" altLang="zh-CN" sz="3600" b="1" smtClean="0">
                <a:solidFill>
                  <a:srgbClr val="549E39"/>
                </a:solidFill>
                <a:latin typeface="Calibri Light" panose="020F0302020204030204" charset="0"/>
                <a:ea typeface="+mn-ea"/>
                <a:cs typeface="+mn-ea"/>
              </a:endParaRPr>
            </a:p>
          </p:txBody>
        </p:sp>
      </p:grpSp>
      <p:grpSp>
        <p:nvGrpSpPr>
          <p:cNvPr id="30" name="组合 29"/>
          <p:cNvGrpSpPr/>
          <p:nvPr>
            <p:custDataLst>
              <p:tags r:id="rId11"/>
            </p:custDataLst>
          </p:nvPr>
        </p:nvGrpSpPr>
        <p:grpSpPr>
          <a:xfrm>
            <a:off x="5282325" y="1582776"/>
            <a:ext cx="908563" cy="1756882"/>
            <a:chOff x="2561473" y="1988393"/>
            <a:chExt cx="1031783" cy="1995152"/>
          </a:xfrm>
        </p:grpSpPr>
        <p:sp>
          <p:nvSpPr>
            <p:cNvPr id="31" name="任意多边形 30"/>
            <p:cNvSpPr/>
            <p:nvPr>
              <p:custDataLst>
                <p:tags r:id="rId12"/>
              </p:custDataLst>
            </p:nvPr>
          </p:nvSpPr>
          <p:spPr>
            <a:xfrm>
              <a:off x="2561473" y="1988393"/>
              <a:ext cx="1031783" cy="1158876"/>
            </a:xfrm>
            <a:custGeom>
              <a:avLst/>
              <a:gdLst>
                <a:gd name="connsiteX0" fmla="*/ 515891 w 1031783"/>
                <a:gd name="connsiteY0" fmla="*/ 0 h 1158876"/>
                <a:gd name="connsiteX1" fmla="*/ 1031782 w 1031783"/>
                <a:gd name="connsiteY1" fmla="*/ 481013 h 1158876"/>
                <a:gd name="connsiteX2" fmla="*/ 1031783 w 1031783"/>
                <a:gd name="connsiteY2" fmla="*/ 1158876 h 1158876"/>
                <a:gd name="connsiteX3" fmla="*/ 954118 w 1031783"/>
                <a:gd name="connsiteY3" fmla="*/ 1158876 h 1158876"/>
                <a:gd name="connsiteX4" fmla="*/ 954118 w 1031783"/>
                <a:gd name="connsiteY4" fmla="*/ 480701 h 1158876"/>
                <a:gd name="connsiteX5" fmla="*/ 515891 w 1031783"/>
                <a:gd name="connsiteY5" fmla="*/ 72101 h 1158876"/>
                <a:gd name="connsiteX6" fmla="*/ 77663 w 1031783"/>
                <a:gd name="connsiteY6" fmla="*/ 480701 h 1158876"/>
                <a:gd name="connsiteX7" fmla="*/ 77663 w 1031783"/>
                <a:gd name="connsiteY7" fmla="*/ 1158876 h 1158876"/>
                <a:gd name="connsiteX8" fmla="*/ 0 w 1031783"/>
                <a:gd name="connsiteY8" fmla="*/ 1158876 h 1158876"/>
                <a:gd name="connsiteX9" fmla="*/ 0 w 1031783"/>
                <a:gd name="connsiteY9" fmla="*/ 481014 h 1158876"/>
                <a:gd name="connsiteX10" fmla="*/ 515892 w 1031783"/>
                <a:gd name="connsiteY10" fmla="*/ 1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1783" h="1158876">
                  <a:moveTo>
                    <a:pt x="515891" y="0"/>
                  </a:moveTo>
                  <a:cubicBezTo>
                    <a:pt x="800809" y="0"/>
                    <a:pt x="1031782" y="215357"/>
                    <a:pt x="1031782" y="481013"/>
                  </a:cubicBezTo>
                  <a:lnTo>
                    <a:pt x="1031783" y="1158876"/>
                  </a:lnTo>
                  <a:lnTo>
                    <a:pt x="954118" y="1158876"/>
                  </a:lnTo>
                  <a:lnTo>
                    <a:pt x="954118" y="480701"/>
                  </a:lnTo>
                  <a:cubicBezTo>
                    <a:pt x="954118" y="255037"/>
                    <a:pt x="757918" y="72101"/>
                    <a:pt x="515891" y="72101"/>
                  </a:cubicBezTo>
                  <a:cubicBezTo>
                    <a:pt x="273864" y="72101"/>
                    <a:pt x="77663" y="255037"/>
                    <a:pt x="77663" y="480701"/>
                  </a:cubicBezTo>
                  <a:lnTo>
                    <a:pt x="77663" y="1158876"/>
                  </a:lnTo>
                  <a:lnTo>
                    <a:pt x="0" y="1158876"/>
                  </a:lnTo>
                  <a:lnTo>
                    <a:pt x="0" y="481014"/>
                  </a:lnTo>
                  <a:cubicBezTo>
                    <a:pt x="0" y="215358"/>
                    <a:pt x="230973" y="1"/>
                    <a:pt x="515892" y="1"/>
                  </a:cubicBez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ot="0" spcFirstLastPara="0" vertOverflow="overflow" horzOverflow="overflow" vert="horz" wrap="square" lIns="91440" tIns="216000" rIns="91440" bIns="45720" numCol="1" spcCol="0" rtlCol="0" fromWordArt="0" anchor="ctr" anchorCtr="0" forceAA="0" compatLnSpc="1">
              <a:normAutofit fontScale="70000"/>
            </a:bodyPr>
            <a:p>
              <a:pPr algn="ctr">
                <a:buClrTx/>
                <a:buSzTx/>
                <a:buFontTx/>
              </a:pPr>
              <a:r>
                <a:rPr lang="zh-CN" altLang="en-US" sz="2570" b="1" dirty="0">
                  <a:solidFill>
                    <a:srgbClr val="FF0000"/>
                  </a:solidFill>
                </a:rPr>
                <a:t>病毒性肝炎</a:t>
              </a:r>
              <a:endParaRPr lang="zh-CN" altLang="en-US" sz="2570" b="1" dirty="0">
                <a:solidFill>
                  <a:srgbClr val="FF0000"/>
                </a:solidFill>
              </a:endParaRPr>
            </a:p>
          </p:txBody>
        </p:sp>
        <p:sp>
          <p:nvSpPr>
            <p:cNvPr id="32" name="文本框 31"/>
            <p:cNvSpPr txBox="1"/>
            <p:nvPr>
              <p:custDataLst>
                <p:tags r:id="rId13"/>
              </p:custDataLst>
            </p:nvPr>
          </p:nvSpPr>
          <p:spPr>
            <a:xfrm>
              <a:off x="2561473" y="3337214"/>
              <a:ext cx="1031783" cy="646331"/>
            </a:xfrm>
            <a:prstGeom prst="rect">
              <a:avLst/>
            </a:prstGeom>
            <a:noFill/>
          </p:spPr>
          <p:txBody>
            <a:bodyPr wrap="square" rtlCol="0">
              <a:normAutofit fontScale="90000" lnSpcReduction="20000"/>
            </a:bodyPr>
            <a:p>
              <a:pPr algn="ctr"/>
              <a:r>
                <a:rPr lang="en-US" altLang="zh-CN" sz="3600" b="1" smtClean="0">
                  <a:solidFill>
                    <a:srgbClr val="DC9F0C"/>
                  </a:solidFill>
                  <a:latin typeface="Calibri Light" panose="020F0302020204030204" charset="0"/>
                  <a:ea typeface="+mn-ea"/>
                  <a:cs typeface="+mn-ea"/>
                </a:rPr>
                <a:t>04</a:t>
              </a:r>
              <a:endParaRPr lang="en-US" altLang="zh-CN" sz="3600" b="1" smtClean="0">
                <a:solidFill>
                  <a:srgbClr val="DC9F0C"/>
                </a:solidFill>
                <a:latin typeface="Calibri Light" panose="020F0302020204030204" charset="0"/>
                <a:ea typeface="+mn-ea"/>
                <a:cs typeface="+mn-ea"/>
              </a:endParaRPr>
            </a:p>
          </p:txBody>
        </p:sp>
      </p:grpSp>
      <p:grpSp>
        <p:nvGrpSpPr>
          <p:cNvPr id="33" name="组合 32"/>
          <p:cNvGrpSpPr/>
          <p:nvPr>
            <p:custDataLst>
              <p:tags r:id="rId14"/>
            </p:custDataLst>
          </p:nvPr>
        </p:nvGrpSpPr>
        <p:grpSpPr>
          <a:xfrm>
            <a:off x="6491815" y="2770515"/>
            <a:ext cx="908564" cy="1756882"/>
            <a:chOff x="1332656" y="3337214"/>
            <a:chExt cx="1031784" cy="1995152"/>
          </a:xfrm>
        </p:grpSpPr>
        <p:sp>
          <p:nvSpPr>
            <p:cNvPr id="34" name="任意多边形 33"/>
            <p:cNvSpPr/>
            <p:nvPr>
              <p:custDataLst>
                <p:tags r:id="rId15"/>
              </p:custDataLst>
            </p:nvPr>
          </p:nvSpPr>
          <p:spPr>
            <a:xfrm>
              <a:off x="1332657" y="4173490"/>
              <a:ext cx="1031783" cy="1158876"/>
            </a:xfrm>
            <a:custGeom>
              <a:avLst/>
              <a:gdLst>
                <a:gd name="connsiteX0" fmla="*/ 0 w 962026"/>
                <a:gd name="connsiteY0" fmla="*/ 0 h 1158876"/>
                <a:gd name="connsiteX1" fmla="*/ 72412 w 962026"/>
                <a:gd name="connsiteY1" fmla="*/ 0 h 1158876"/>
                <a:gd name="connsiteX2" fmla="*/ 72412 w 962026"/>
                <a:gd name="connsiteY2" fmla="*/ 678175 h 1158876"/>
                <a:gd name="connsiteX3" fmla="*/ 481012 w 962026"/>
                <a:gd name="connsiteY3" fmla="*/ 1086775 h 1158876"/>
                <a:gd name="connsiteX4" fmla="*/ 889612 w 962026"/>
                <a:gd name="connsiteY4" fmla="*/ 678175 h 1158876"/>
                <a:gd name="connsiteX5" fmla="*/ 889612 w 962026"/>
                <a:gd name="connsiteY5" fmla="*/ 0 h 1158876"/>
                <a:gd name="connsiteX6" fmla="*/ 962026 w 962026"/>
                <a:gd name="connsiteY6" fmla="*/ 0 h 1158876"/>
                <a:gd name="connsiteX7" fmla="*/ 962025 w 962026"/>
                <a:gd name="connsiteY7" fmla="*/ 677863 h 1158876"/>
                <a:gd name="connsiteX8" fmla="*/ 481012 w 962026"/>
                <a:gd name="connsiteY8" fmla="*/ 1158876 h 1158876"/>
                <a:gd name="connsiteX9" fmla="*/ 481013 w 962026"/>
                <a:gd name="connsiteY9" fmla="*/ 1158875 h 1158876"/>
                <a:gd name="connsiteX10" fmla="*/ 0 w 962026"/>
                <a:gd name="connsiteY10" fmla="*/ 677862 h 115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026" h="1158876">
                  <a:moveTo>
                    <a:pt x="0" y="0"/>
                  </a:moveTo>
                  <a:lnTo>
                    <a:pt x="72412" y="0"/>
                  </a:lnTo>
                  <a:lnTo>
                    <a:pt x="72412" y="678175"/>
                  </a:lnTo>
                  <a:cubicBezTo>
                    <a:pt x="72412" y="903839"/>
                    <a:pt x="255348" y="1086775"/>
                    <a:pt x="481012" y="1086775"/>
                  </a:cubicBezTo>
                  <a:cubicBezTo>
                    <a:pt x="706676" y="1086775"/>
                    <a:pt x="889612" y="903839"/>
                    <a:pt x="889612" y="678175"/>
                  </a:cubicBezTo>
                  <a:lnTo>
                    <a:pt x="889612" y="0"/>
                  </a:lnTo>
                  <a:lnTo>
                    <a:pt x="962026" y="0"/>
                  </a:lnTo>
                  <a:lnTo>
                    <a:pt x="962025" y="677863"/>
                  </a:lnTo>
                  <a:cubicBezTo>
                    <a:pt x="962025" y="943519"/>
                    <a:pt x="746668" y="1158876"/>
                    <a:pt x="481012" y="1158876"/>
                  </a:cubicBezTo>
                  <a:lnTo>
                    <a:pt x="481013" y="1158875"/>
                  </a:lnTo>
                  <a:cubicBezTo>
                    <a:pt x="215357" y="1158875"/>
                    <a:pt x="0" y="943518"/>
                    <a:pt x="0" y="677862"/>
                  </a:cubicBezTo>
                  <a:close/>
                </a:path>
              </a:pathLst>
            </a:custGeom>
            <a:ln>
              <a:noFill/>
            </a:ln>
          </p:spPr>
          <p:style>
            <a:lnRef idx="2">
              <a:srgbClr val="549E39">
                <a:shade val="50000"/>
              </a:srgbClr>
            </a:lnRef>
            <a:fillRef idx="1">
              <a:srgbClr val="549E39"/>
            </a:fillRef>
            <a:effectRef idx="0">
              <a:srgbClr val="549E39"/>
            </a:effectRef>
            <a:fontRef idx="minor">
              <a:sysClr val="window" lastClr="FFFFFF"/>
            </a:fontRef>
          </p:style>
          <p:txBody>
            <a:bodyPr rot="0" spcFirstLastPara="0" vertOverflow="overflow" horzOverflow="overflow" vert="horz" wrap="square" lIns="91440" tIns="45720" rIns="91440" bIns="216000" numCol="1" spcCol="0" rtlCol="0" fromWordArt="0" anchor="ctr" anchorCtr="0" forceAA="0" compatLnSpc="1">
              <a:normAutofit/>
            </a:bodyPr>
            <a:p>
              <a:pPr algn="ctr">
                <a:buClrTx/>
                <a:buSzTx/>
                <a:buFontTx/>
              </a:pPr>
              <a:r>
                <a:rPr lang="zh-CN" altLang="en-US" b="1" dirty="0">
                  <a:solidFill>
                    <a:srgbClr val="FF0000"/>
                  </a:solidFill>
                </a:rPr>
                <a:t>皮肤感染</a:t>
              </a:r>
              <a:endParaRPr lang="zh-CN" altLang="en-US" b="1" dirty="0">
                <a:solidFill>
                  <a:srgbClr val="FF0000"/>
                </a:solidFill>
              </a:endParaRPr>
            </a:p>
          </p:txBody>
        </p:sp>
        <p:sp>
          <p:nvSpPr>
            <p:cNvPr id="35" name="文本框 34"/>
            <p:cNvSpPr txBox="1"/>
            <p:nvPr>
              <p:custDataLst>
                <p:tags r:id="rId16"/>
              </p:custDataLst>
            </p:nvPr>
          </p:nvSpPr>
          <p:spPr>
            <a:xfrm>
              <a:off x="1332656" y="3337214"/>
              <a:ext cx="1031783" cy="646331"/>
            </a:xfrm>
            <a:prstGeom prst="rect">
              <a:avLst/>
            </a:prstGeom>
            <a:noFill/>
          </p:spPr>
          <p:txBody>
            <a:bodyPr wrap="square" rtlCol="0">
              <a:normAutofit fontScale="90000" lnSpcReduction="20000"/>
            </a:bodyPr>
            <a:p>
              <a:pPr algn="ctr"/>
              <a:r>
                <a:rPr lang="en-US" altLang="zh-CN" sz="3600" b="1" smtClean="0">
                  <a:solidFill>
                    <a:srgbClr val="549E39"/>
                  </a:solidFill>
                  <a:latin typeface="Calibri Light" panose="020F0302020204030204" charset="0"/>
                  <a:ea typeface="+mn-ea"/>
                  <a:cs typeface="+mn-ea"/>
                </a:rPr>
                <a:t>05</a:t>
              </a:r>
              <a:endParaRPr lang="en-US" altLang="zh-CN" sz="3600" b="1" smtClean="0">
                <a:solidFill>
                  <a:srgbClr val="549E39"/>
                </a:solidFill>
                <a:latin typeface="Calibri Light" panose="020F0302020204030204" charset="0"/>
                <a:ea typeface="+mn-ea"/>
                <a:cs typeface="+mn-ea"/>
              </a:endParaRPr>
            </a:p>
          </p:txBody>
        </p:sp>
      </p:grpSp>
      <p:pic>
        <p:nvPicPr>
          <p:cNvPr id="4" name="图片 3"/>
          <p:cNvPicPr>
            <a:picLocks noChangeAspect="1"/>
          </p:cNvPicPr>
          <p:nvPr>
            <p:custDataLst>
              <p:tags r:id="rId17"/>
            </p:custDataLst>
          </p:nvPr>
        </p:nvPicPr>
        <p:blipFill rotWithShape="1">
          <a:blip r:embed="rId18"/>
          <a:srcRect t="50886"/>
          <a:stretch>
            <a:fillRect/>
          </a:stretch>
        </p:blipFill>
        <p:spPr>
          <a:xfrm>
            <a:off x="943847" y="3506920"/>
            <a:ext cx="7166536" cy="79246"/>
          </a:xfrm>
          <a:prstGeom prst="rect">
            <a:avLst/>
          </a:prstGeom>
        </p:spPr>
      </p:pic>
      <p:pic>
        <p:nvPicPr>
          <p:cNvPr id="12" name="图片 11"/>
          <p:cNvPicPr>
            <a:picLocks noChangeAspect="1"/>
          </p:cNvPicPr>
          <p:nvPr>
            <p:custDataLst>
              <p:tags r:id="rId19"/>
            </p:custDataLst>
          </p:nvPr>
        </p:nvPicPr>
        <p:blipFill rotWithShape="1">
          <a:blip r:embed="rId18"/>
          <a:srcRect t="50886"/>
          <a:stretch>
            <a:fillRect/>
          </a:stretch>
        </p:blipFill>
        <p:spPr>
          <a:xfrm flipV="1">
            <a:off x="943847" y="2524009"/>
            <a:ext cx="7166536" cy="79246"/>
          </a:xfrm>
          <a:prstGeom prst="rect">
            <a:avLst/>
          </a:prstGeom>
        </p:spPr>
      </p:pic>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609215" cy="333419"/>
            <a:chOff x="4343227" y="822444"/>
            <a:chExt cx="3478953" cy="444559"/>
          </a:xfrm>
        </p:grpSpPr>
        <p:sp>
          <p:nvSpPr>
            <p:cNvPr id="6" name="文本框 5"/>
            <p:cNvSpPr txBox="1"/>
            <p:nvPr/>
          </p:nvSpPr>
          <p:spPr>
            <a:xfrm>
              <a:off x="4343227" y="822444"/>
              <a:ext cx="3478953"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二、青少年传染病流行情况</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5" name="文本框 14"/>
          <p:cNvSpPr txBox="1"/>
          <p:nvPr/>
        </p:nvSpPr>
        <p:spPr>
          <a:xfrm>
            <a:off x="679450" y="1087120"/>
            <a:ext cx="4961255" cy="368300"/>
          </a:xfrm>
          <a:prstGeom prst="rect">
            <a:avLst/>
          </a:prstGeom>
          <a:noFill/>
        </p:spPr>
        <p:txBody>
          <a:bodyPr wrap="square" rtlCol="0">
            <a:spAutoFit/>
          </a:bodyPr>
          <a:p>
            <a:r>
              <a:rPr lang="zh-CN" altLang="en-US"/>
              <a:t>（三）青少年传染病流行特点与趋势</a:t>
            </a:r>
            <a:endParaRPr lang="zh-CN" altLang="en-US"/>
          </a:p>
        </p:txBody>
      </p:sp>
      <p:grpSp>
        <p:nvGrpSpPr>
          <p:cNvPr id="5" name="组合 4"/>
          <p:cNvGrpSpPr/>
          <p:nvPr>
            <p:custDataLst>
              <p:tags r:id="rId2"/>
            </p:custDataLst>
          </p:nvPr>
        </p:nvGrpSpPr>
        <p:grpSpPr>
          <a:xfrm>
            <a:off x="923294" y="1736802"/>
            <a:ext cx="4625248" cy="1897507"/>
            <a:chOff x="1141083" y="1863349"/>
            <a:chExt cx="8898867" cy="3650759"/>
          </a:xfrm>
        </p:grpSpPr>
        <p:sp>
          <p:nvSpPr>
            <p:cNvPr id="14" name="PA_形状 4644"/>
            <p:cNvSpPr/>
            <p:nvPr>
              <p:custDataLst>
                <p:tags r:id="rId3"/>
              </p:custDataLst>
            </p:nvPr>
          </p:nvSpPr>
          <p:spPr>
            <a:xfrm>
              <a:off x="1141083" y="1863349"/>
              <a:ext cx="8898867" cy="3407939"/>
            </a:xfrm>
            <a:custGeom>
              <a:avLst/>
              <a:gdLst/>
              <a:ahLst/>
              <a:cxnLst>
                <a:cxn ang="0">
                  <a:pos x="wd2" y="hd2"/>
                </a:cxn>
                <a:cxn ang="5400000">
                  <a:pos x="wd2" y="hd2"/>
                </a:cxn>
                <a:cxn ang="10800000">
                  <a:pos x="wd2" y="hd2"/>
                </a:cxn>
                <a:cxn ang="16200000">
                  <a:pos x="wd2" y="hd2"/>
                </a:cxn>
              </a:cxnLst>
              <a:rect l="0" t="0" r="r" b="b"/>
              <a:pathLst>
                <a:path w="21600" h="19359" extrusionOk="0">
                  <a:moveTo>
                    <a:pt x="0" y="11881"/>
                  </a:moveTo>
                  <a:cubicBezTo>
                    <a:pt x="1060" y="7692"/>
                    <a:pt x="3310" y="5945"/>
                    <a:pt x="5254" y="7796"/>
                  </a:cubicBezTo>
                  <a:cubicBezTo>
                    <a:pt x="7606" y="10036"/>
                    <a:pt x="8550" y="16859"/>
                    <a:pt x="10976" y="18786"/>
                  </a:cubicBezTo>
                  <a:cubicBezTo>
                    <a:pt x="14518" y="21600"/>
                    <a:pt x="17361" y="13534"/>
                    <a:pt x="19648" y="5955"/>
                  </a:cubicBezTo>
                  <a:cubicBezTo>
                    <a:pt x="20264" y="3912"/>
                    <a:pt x="20915" y="1926"/>
                    <a:pt x="21600" y="0"/>
                  </a:cubicBezTo>
                </a:path>
              </a:pathLst>
            </a:custGeom>
            <a:noFill/>
            <a:ln w="25400" cap="rnd" cmpd="sng" algn="ctr">
              <a:solidFill>
                <a:srgbClr val="A6A6A6"/>
              </a:solidFill>
              <a:prstDash val="dash"/>
              <a:miter lim="800000"/>
            </a:ln>
            <a:effectLst/>
          </p:spPr>
          <p:txBody>
            <a:bodyPr rtlCol="0" anchor="ctr"/>
            <a:p>
              <a:pPr algn="ctr"/>
              <a:endParaRPr kern="0">
                <a:solidFill>
                  <a:prstClr val="white"/>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nvGrpSpPr>
            <p:cNvPr id="16" name="组合 15"/>
            <p:cNvGrpSpPr/>
            <p:nvPr/>
          </p:nvGrpSpPr>
          <p:grpSpPr>
            <a:xfrm>
              <a:off x="3474515" y="3272887"/>
              <a:ext cx="637306" cy="637308"/>
              <a:chOff x="3474515" y="3272887"/>
              <a:chExt cx="637306" cy="637308"/>
            </a:xfrm>
          </p:grpSpPr>
          <p:sp>
            <p:nvSpPr>
              <p:cNvPr id="19" name="椭圆 18"/>
              <p:cNvSpPr>
                <a:spLocks noChangeAspect="1"/>
              </p:cNvSpPr>
              <p:nvPr>
                <p:custDataLst>
                  <p:tags r:id="rId4"/>
                </p:custDataLst>
              </p:nvPr>
            </p:nvSpPr>
            <p:spPr>
              <a:xfrm>
                <a:off x="3474515" y="3272887"/>
                <a:ext cx="637306" cy="637308"/>
              </a:xfrm>
              <a:prstGeom prst="ellipse">
                <a:avLst/>
              </a:pr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20" name="PA_任意多边形 36"/>
              <p:cNvSpPr/>
              <p:nvPr>
                <p:custDataLst>
                  <p:tags r:id="rId5"/>
                </p:custDataLst>
              </p:nvPr>
            </p:nvSpPr>
            <p:spPr bwMode="auto">
              <a:xfrm>
                <a:off x="3665220" y="3443746"/>
                <a:ext cx="263090" cy="246910"/>
              </a:xfrm>
              <a:custGeom>
                <a:avLst/>
                <a:gdLst>
                  <a:gd name="connsiteX0" fmla="*/ 65187 w 464323"/>
                  <a:gd name="connsiteY0" fmla="*/ 348457 h 435769"/>
                  <a:gd name="connsiteX1" fmla="*/ 399141 w 464323"/>
                  <a:gd name="connsiteY1" fmla="*/ 348457 h 435769"/>
                  <a:gd name="connsiteX2" fmla="*/ 406384 w 464323"/>
                  <a:gd name="connsiteY2" fmla="*/ 355601 h 435769"/>
                  <a:gd name="connsiteX3" fmla="*/ 399141 w 464323"/>
                  <a:gd name="connsiteY3" fmla="*/ 362744 h 435769"/>
                  <a:gd name="connsiteX4" fmla="*/ 65187 w 464323"/>
                  <a:gd name="connsiteY4" fmla="*/ 362744 h 435769"/>
                  <a:gd name="connsiteX5" fmla="*/ 57944 w 464323"/>
                  <a:gd name="connsiteY5" fmla="*/ 355601 h 435769"/>
                  <a:gd name="connsiteX6" fmla="*/ 65187 w 464323"/>
                  <a:gd name="connsiteY6" fmla="*/ 348457 h 435769"/>
                  <a:gd name="connsiteX7" fmla="*/ 65187 w 464323"/>
                  <a:gd name="connsiteY7" fmla="*/ 304800 h 435769"/>
                  <a:gd name="connsiteX8" fmla="*/ 399141 w 464323"/>
                  <a:gd name="connsiteY8" fmla="*/ 304800 h 435769"/>
                  <a:gd name="connsiteX9" fmla="*/ 406384 w 464323"/>
                  <a:gd name="connsiteY9" fmla="*/ 311944 h 435769"/>
                  <a:gd name="connsiteX10" fmla="*/ 399141 w 464323"/>
                  <a:gd name="connsiteY10" fmla="*/ 319087 h 435769"/>
                  <a:gd name="connsiteX11" fmla="*/ 65187 w 464323"/>
                  <a:gd name="connsiteY11" fmla="*/ 319087 h 435769"/>
                  <a:gd name="connsiteX12" fmla="*/ 57944 w 464323"/>
                  <a:gd name="connsiteY12" fmla="*/ 311944 h 435769"/>
                  <a:gd name="connsiteX13" fmla="*/ 65187 w 464323"/>
                  <a:gd name="connsiteY13" fmla="*/ 304800 h 435769"/>
                  <a:gd name="connsiteX14" fmla="*/ 65187 w 464323"/>
                  <a:gd name="connsiteY14" fmla="*/ 261144 h 435769"/>
                  <a:gd name="connsiteX15" fmla="*/ 399141 w 464323"/>
                  <a:gd name="connsiteY15" fmla="*/ 261144 h 435769"/>
                  <a:gd name="connsiteX16" fmla="*/ 406384 w 464323"/>
                  <a:gd name="connsiteY16" fmla="*/ 268288 h 435769"/>
                  <a:gd name="connsiteX17" fmla="*/ 399141 w 464323"/>
                  <a:gd name="connsiteY17" fmla="*/ 275431 h 435769"/>
                  <a:gd name="connsiteX18" fmla="*/ 65187 w 464323"/>
                  <a:gd name="connsiteY18" fmla="*/ 275431 h 435769"/>
                  <a:gd name="connsiteX19" fmla="*/ 57944 w 464323"/>
                  <a:gd name="connsiteY19" fmla="*/ 268288 h 435769"/>
                  <a:gd name="connsiteX20" fmla="*/ 65187 w 464323"/>
                  <a:gd name="connsiteY20" fmla="*/ 261144 h 435769"/>
                  <a:gd name="connsiteX21" fmla="*/ 65187 w 464323"/>
                  <a:gd name="connsiteY21" fmla="*/ 217488 h 435769"/>
                  <a:gd name="connsiteX22" fmla="*/ 399141 w 464323"/>
                  <a:gd name="connsiteY22" fmla="*/ 217488 h 435769"/>
                  <a:gd name="connsiteX23" fmla="*/ 406384 w 464323"/>
                  <a:gd name="connsiteY23" fmla="*/ 224632 h 435769"/>
                  <a:gd name="connsiteX24" fmla="*/ 399141 w 464323"/>
                  <a:gd name="connsiteY24" fmla="*/ 231775 h 435769"/>
                  <a:gd name="connsiteX25" fmla="*/ 65187 w 464323"/>
                  <a:gd name="connsiteY25" fmla="*/ 231775 h 435769"/>
                  <a:gd name="connsiteX26" fmla="*/ 57944 w 464323"/>
                  <a:gd name="connsiteY26" fmla="*/ 224632 h 435769"/>
                  <a:gd name="connsiteX27" fmla="*/ 65187 w 464323"/>
                  <a:gd name="connsiteY27" fmla="*/ 217488 h 435769"/>
                  <a:gd name="connsiteX28" fmla="*/ 224747 w 464323"/>
                  <a:gd name="connsiteY28" fmla="*/ 173832 h 435769"/>
                  <a:gd name="connsiteX29" fmla="*/ 399133 w 464323"/>
                  <a:gd name="connsiteY29" fmla="*/ 173832 h 435769"/>
                  <a:gd name="connsiteX30" fmla="*/ 406401 w 464323"/>
                  <a:gd name="connsiteY30" fmla="*/ 181373 h 435769"/>
                  <a:gd name="connsiteX31" fmla="*/ 399133 w 464323"/>
                  <a:gd name="connsiteY31" fmla="*/ 188912 h 435769"/>
                  <a:gd name="connsiteX32" fmla="*/ 224747 w 464323"/>
                  <a:gd name="connsiteY32" fmla="*/ 188912 h 435769"/>
                  <a:gd name="connsiteX33" fmla="*/ 217488 w 464323"/>
                  <a:gd name="connsiteY33" fmla="*/ 181373 h 435769"/>
                  <a:gd name="connsiteX34" fmla="*/ 224747 w 464323"/>
                  <a:gd name="connsiteY34" fmla="*/ 173832 h 435769"/>
                  <a:gd name="connsiteX35" fmla="*/ 224764 w 464323"/>
                  <a:gd name="connsiteY35" fmla="*/ 130175 h 435769"/>
                  <a:gd name="connsiteX36" fmla="*/ 297525 w 464323"/>
                  <a:gd name="connsiteY36" fmla="*/ 130175 h 435769"/>
                  <a:gd name="connsiteX37" fmla="*/ 304801 w 464323"/>
                  <a:gd name="connsiteY37" fmla="*/ 137716 h 435769"/>
                  <a:gd name="connsiteX38" fmla="*/ 297525 w 464323"/>
                  <a:gd name="connsiteY38" fmla="*/ 145256 h 435769"/>
                  <a:gd name="connsiteX39" fmla="*/ 224764 w 464323"/>
                  <a:gd name="connsiteY39" fmla="*/ 145256 h 435769"/>
                  <a:gd name="connsiteX40" fmla="*/ 217488 w 464323"/>
                  <a:gd name="connsiteY40" fmla="*/ 137716 h 435769"/>
                  <a:gd name="connsiteX41" fmla="*/ 224764 w 464323"/>
                  <a:gd name="connsiteY41" fmla="*/ 130175 h 435769"/>
                  <a:gd name="connsiteX42" fmla="*/ 87042 w 464323"/>
                  <a:gd name="connsiteY42" fmla="*/ 101402 h 435769"/>
                  <a:gd name="connsiteX43" fmla="*/ 87042 w 464323"/>
                  <a:gd name="connsiteY43" fmla="*/ 159743 h 435769"/>
                  <a:gd name="connsiteX44" fmla="*/ 159809 w 464323"/>
                  <a:gd name="connsiteY44" fmla="*/ 159743 h 435769"/>
                  <a:gd name="connsiteX45" fmla="*/ 159809 w 464323"/>
                  <a:gd name="connsiteY45" fmla="*/ 101402 h 435769"/>
                  <a:gd name="connsiteX46" fmla="*/ 224764 w 464323"/>
                  <a:gd name="connsiteY46" fmla="*/ 86519 h 435769"/>
                  <a:gd name="connsiteX47" fmla="*/ 297525 w 464323"/>
                  <a:gd name="connsiteY47" fmla="*/ 86519 h 435769"/>
                  <a:gd name="connsiteX48" fmla="*/ 304801 w 464323"/>
                  <a:gd name="connsiteY48" fmla="*/ 94060 h 435769"/>
                  <a:gd name="connsiteX49" fmla="*/ 297525 w 464323"/>
                  <a:gd name="connsiteY49" fmla="*/ 101599 h 435769"/>
                  <a:gd name="connsiteX50" fmla="*/ 224764 w 464323"/>
                  <a:gd name="connsiteY50" fmla="*/ 101599 h 435769"/>
                  <a:gd name="connsiteX51" fmla="*/ 217488 w 464323"/>
                  <a:gd name="connsiteY51" fmla="*/ 94060 h 435769"/>
                  <a:gd name="connsiteX52" fmla="*/ 224764 w 464323"/>
                  <a:gd name="connsiteY52" fmla="*/ 86519 h 435769"/>
                  <a:gd name="connsiteX53" fmla="*/ 72490 w 464323"/>
                  <a:gd name="connsiteY53" fmla="*/ 72232 h 435769"/>
                  <a:gd name="connsiteX54" fmla="*/ 174361 w 464323"/>
                  <a:gd name="connsiteY54" fmla="*/ 72232 h 435769"/>
                  <a:gd name="connsiteX55" fmla="*/ 188907 w 464323"/>
                  <a:gd name="connsiteY55" fmla="*/ 86817 h 435769"/>
                  <a:gd name="connsiteX56" fmla="*/ 188907 w 464323"/>
                  <a:gd name="connsiteY56" fmla="*/ 174328 h 435769"/>
                  <a:gd name="connsiteX57" fmla="*/ 174361 w 464323"/>
                  <a:gd name="connsiteY57" fmla="*/ 188908 h 435769"/>
                  <a:gd name="connsiteX58" fmla="*/ 72490 w 464323"/>
                  <a:gd name="connsiteY58" fmla="*/ 188908 h 435769"/>
                  <a:gd name="connsiteX59" fmla="*/ 57944 w 464323"/>
                  <a:gd name="connsiteY59" fmla="*/ 174328 h 435769"/>
                  <a:gd name="connsiteX60" fmla="*/ 57944 w 464323"/>
                  <a:gd name="connsiteY60" fmla="*/ 86817 h 435769"/>
                  <a:gd name="connsiteX61" fmla="*/ 72490 w 464323"/>
                  <a:gd name="connsiteY61" fmla="*/ 72232 h 435769"/>
                  <a:gd name="connsiteX62" fmla="*/ 348258 w 464323"/>
                  <a:gd name="connsiteY62" fmla="*/ 29051 h 435769"/>
                  <a:gd name="connsiteX63" fmla="*/ 348258 w 464323"/>
                  <a:gd name="connsiteY63" fmla="*/ 87154 h 435769"/>
                  <a:gd name="connsiteX64" fmla="*/ 348215 w 464323"/>
                  <a:gd name="connsiteY64" fmla="*/ 87154 h 435769"/>
                  <a:gd name="connsiteX65" fmla="*/ 377237 w 464323"/>
                  <a:gd name="connsiteY65" fmla="*/ 116205 h 435769"/>
                  <a:gd name="connsiteX66" fmla="*/ 391747 w 464323"/>
                  <a:gd name="connsiteY66" fmla="*/ 116205 h 435769"/>
                  <a:gd name="connsiteX67" fmla="*/ 435323 w 464323"/>
                  <a:gd name="connsiteY67" fmla="*/ 116205 h 435769"/>
                  <a:gd name="connsiteX68" fmla="*/ 43511 w 464323"/>
                  <a:gd name="connsiteY68" fmla="*/ 29051 h 435769"/>
                  <a:gd name="connsiteX69" fmla="*/ 29000 w 464323"/>
                  <a:gd name="connsiteY69" fmla="*/ 43577 h 435769"/>
                  <a:gd name="connsiteX70" fmla="*/ 29000 w 464323"/>
                  <a:gd name="connsiteY70" fmla="*/ 392192 h 435769"/>
                  <a:gd name="connsiteX71" fmla="*/ 43511 w 464323"/>
                  <a:gd name="connsiteY71" fmla="*/ 406718 h 435769"/>
                  <a:gd name="connsiteX72" fmla="*/ 420812 w 464323"/>
                  <a:gd name="connsiteY72" fmla="*/ 406718 h 435769"/>
                  <a:gd name="connsiteX73" fmla="*/ 435323 w 464323"/>
                  <a:gd name="connsiteY73" fmla="*/ 392192 h 435769"/>
                  <a:gd name="connsiteX74" fmla="*/ 435323 w 464323"/>
                  <a:gd name="connsiteY74" fmla="*/ 130731 h 435769"/>
                  <a:gd name="connsiteX75" fmla="*/ 391747 w 464323"/>
                  <a:gd name="connsiteY75" fmla="*/ 130731 h 435769"/>
                  <a:gd name="connsiteX76" fmla="*/ 377237 w 464323"/>
                  <a:gd name="connsiteY76" fmla="*/ 130731 h 435769"/>
                  <a:gd name="connsiteX77" fmla="*/ 333704 w 464323"/>
                  <a:gd name="connsiteY77" fmla="*/ 87154 h 435769"/>
                  <a:gd name="connsiteX78" fmla="*/ 333747 w 464323"/>
                  <a:gd name="connsiteY78" fmla="*/ 87154 h 435769"/>
                  <a:gd name="connsiteX79" fmla="*/ 333747 w 464323"/>
                  <a:gd name="connsiteY79" fmla="*/ 29051 h 435769"/>
                  <a:gd name="connsiteX80" fmla="*/ 43511 w 464323"/>
                  <a:gd name="connsiteY80" fmla="*/ 0 h 435769"/>
                  <a:gd name="connsiteX81" fmla="*/ 348258 w 464323"/>
                  <a:gd name="connsiteY81" fmla="*/ 0 h 435769"/>
                  <a:gd name="connsiteX82" fmla="*/ 368767 w 464323"/>
                  <a:gd name="connsiteY82" fmla="*/ 8493 h 435769"/>
                  <a:gd name="connsiteX83" fmla="*/ 455831 w 464323"/>
                  <a:gd name="connsiteY83" fmla="*/ 95647 h 435769"/>
                  <a:gd name="connsiteX84" fmla="*/ 464323 w 464323"/>
                  <a:gd name="connsiteY84" fmla="*/ 116205 h 435769"/>
                  <a:gd name="connsiteX85" fmla="*/ 464323 w 464323"/>
                  <a:gd name="connsiteY85" fmla="*/ 392192 h 435769"/>
                  <a:gd name="connsiteX86" fmla="*/ 420812 w 464323"/>
                  <a:gd name="connsiteY86" fmla="*/ 435769 h 435769"/>
                  <a:gd name="connsiteX87" fmla="*/ 43511 w 464323"/>
                  <a:gd name="connsiteY87" fmla="*/ 435769 h 435769"/>
                  <a:gd name="connsiteX88" fmla="*/ 0 w 464323"/>
                  <a:gd name="connsiteY88" fmla="*/ 392192 h 435769"/>
                  <a:gd name="connsiteX89" fmla="*/ 0 w 464323"/>
                  <a:gd name="connsiteY89" fmla="*/ 43577 h 435769"/>
                  <a:gd name="connsiteX90" fmla="*/ 43511 w 464323"/>
                  <a:gd name="connsiteY90" fmla="*/ 0 h 43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464323" h="435769">
                    <a:moveTo>
                      <a:pt x="65187" y="348457"/>
                    </a:moveTo>
                    <a:lnTo>
                      <a:pt x="399141" y="348457"/>
                    </a:lnTo>
                    <a:cubicBezTo>
                      <a:pt x="403125" y="348457"/>
                      <a:pt x="406384" y="351652"/>
                      <a:pt x="406384" y="355601"/>
                    </a:cubicBezTo>
                    <a:cubicBezTo>
                      <a:pt x="406384" y="359536"/>
                      <a:pt x="403125" y="362744"/>
                      <a:pt x="399141" y="362744"/>
                    </a:cubicBezTo>
                    <a:lnTo>
                      <a:pt x="65187" y="362744"/>
                    </a:lnTo>
                    <a:cubicBezTo>
                      <a:pt x="61187" y="362744"/>
                      <a:pt x="57944" y="359536"/>
                      <a:pt x="57944" y="355601"/>
                    </a:cubicBezTo>
                    <a:cubicBezTo>
                      <a:pt x="57944" y="351652"/>
                      <a:pt x="61187" y="348457"/>
                      <a:pt x="65187" y="348457"/>
                    </a:cubicBezTo>
                    <a:close/>
                    <a:moveTo>
                      <a:pt x="65187" y="304800"/>
                    </a:moveTo>
                    <a:lnTo>
                      <a:pt x="399141" y="304800"/>
                    </a:lnTo>
                    <a:cubicBezTo>
                      <a:pt x="403125" y="304800"/>
                      <a:pt x="406384" y="307995"/>
                      <a:pt x="406384" y="311944"/>
                    </a:cubicBezTo>
                    <a:cubicBezTo>
                      <a:pt x="406384" y="315879"/>
                      <a:pt x="403125" y="319087"/>
                      <a:pt x="399141" y="319087"/>
                    </a:cubicBezTo>
                    <a:lnTo>
                      <a:pt x="65187" y="319087"/>
                    </a:lnTo>
                    <a:cubicBezTo>
                      <a:pt x="61187" y="319087"/>
                      <a:pt x="57944" y="315879"/>
                      <a:pt x="57944" y="311944"/>
                    </a:cubicBezTo>
                    <a:cubicBezTo>
                      <a:pt x="57944" y="307995"/>
                      <a:pt x="61187" y="304800"/>
                      <a:pt x="65187" y="304800"/>
                    </a:cubicBezTo>
                    <a:close/>
                    <a:moveTo>
                      <a:pt x="65187" y="261144"/>
                    </a:moveTo>
                    <a:lnTo>
                      <a:pt x="399141" y="261144"/>
                    </a:lnTo>
                    <a:cubicBezTo>
                      <a:pt x="403125" y="261144"/>
                      <a:pt x="406384" y="264339"/>
                      <a:pt x="406384" y="268288"/>
                    </a:cubicBezTo>
                    <a:cubicBezTo>
                      <a:pt x="406384" y="272223"/>
                      <a:pt x="403125" y="275431"/>
                      <a:pt x="399141" y="275431"/>
                    </a:cubicBezTo>
                    <a:lnTo>
                      <a:pt x="65187" y="275431"/>
                    </a:lnTo>
                    <a:cubicBezTo>
                      <a:pt x="61187" y="275431"/>
                      <a:pt x="57944" y="272223"/>
                      <a:pt x="57944" y="268288"/>
                    </a:cubicBezTo>
                    <a:cubicBezTo>
                      <a:pt x="57944" y="264339"/>
                      <a:pt x="61187" y="261144"/>
                      <a:pt x="65187" y="261144"/>
                    </a:cubicBezTo>
                    <a:close/>
                    <a:moveTo>
                      <a:pt x="65187" y="217488"/>
                    </a:moveTo>
                    <a:lnTo>
                      <a:pt x="399141" y="217488"/>
                    </a:lnTo>
                    <a:cubicBezTo>
                      <a:pt x="403125" y="217488"/>
                      <a:pt x="406384" y="220683"/>
                      <a:pt x="406384" y="224632"/>
                    </a:cubicBezTo>
                    <a:cubicBezTo>
                      <a:pt x="406384" y="228580"/>
                      <a:pt x="403125" y="231775"/>
                      <a:pt x="399141" y="231775"/>
                    </a:cubicBezTo>
                    <a:lnTo>
                      <a:pt x="65187" y="231775"/>
                    </a:lnTo>
                    <a:cubicBezTo>
                      <a:pt x="61187" y="231775"/>
                      <a:pt x="57944" y="228580"/>
                      <a:pt x="57944" y="224632"/>
                    </a:cubicBezTo>
                    <a:cubicBezTo>
                      <a:pt x="57944" y="220683"/>
                      <a:pt x="61187" y="217488"/>
                      <a:pt x="65187" y="217488"/>
                    </a:cubicBezTo>
                    <a:close/>
                    <a:moveTo>
                      <a:pt x="224747" y="173832"/>
                    </a:moveTo>
                    <a:lnTo>
                      <a:pt x="399133" y="173832"/>
                    </a:lnTo>
                    <a:cubicBezTo>
                      <a:pt x="403130" y="173832"/>
                      <a:pt x="406401" y="177204"/>
                      <a:pt x="406401" y="181373"/>
                    </a:cubicBezTo>
                    <a:cubicBezTo>
                      <a:pt x="406401" y="185540"/>
                      <a:pt x="403130" y="188912"/>
                      <a:pt x="399133" y="188912"/>
                    </a:cubicBezTo>
                    <a:lnTo>
                      <a:pt x="224747" y="188912"/>
                    </a:lnTo>
                    <a:cubicBezTo>
                      <a:pt x="220715" y="188912"/>
                      <a:pt x="217488" y="185540"/>
                      <a:pt x="217488" y="181373"/>
                    </a:cubicBezTo>
                    <a:cubicBezTo>
                      <a:pt x="217488" y="177204"/>
                      <a:pt x="220715" y="173832"/>
                      <a:pt x="224747" y="173832"/>
                    </a:cubicBezTo>
                    <a:close/>
                    <a:moveTo>
                      <a:pt x="224764" y="130175"/>
                    </a:moveTo>
                    <a:lnTo>
                      <a:pt x="297525" y="130175"/>
                    </a:lnTo>
                    <a:cubicBezTo>
                      <a:pt x="301531" y="130175"/>
                      <a:pt x="304801" y="133548"/>
                      <a:pt x="304801" y="137716"/>
                    </a:cubicBezTo>
                    <a:cubicBezTo>
                      <a:pt x="304801" y="141884"/>
                      <a:pt x="301531" y="145256"/>
                      <a:pt x="297525" y="145256"/>
                    </a:cubicBezTo>
                    <a:lnTo>
                      <a:pt x="224764" y="145256"/>
                    </a:lnTo>
                    <a:cubicBezTo>
                      <a:pt x="220726" y="145256"/>
                      <a:pt x="217488" y="141884"/>
                      <a:pt x="217488" y="137716"/>
                    </a:cubicBezTo>
                    <a:cubicBezTo>
                      <a:pt x="217488" y="133548"/>
                      <a:pt x="220726" y="130175"/>
                      <a:pt x="224764" y="130175"/>
                    </a:cubicBezTo>
                    <a:close/>
                    <a:moveTo>
                      <a:pt x="87042" y="101402"/>
                    </a:moveTo>
                    <a:cubicBezTo>
                      <a:pt x="87042" y="101402"/>
                      <a:pt x="87042" y="159743"/>
                      <a:pt x="87042" y="159743"/>
                    </a:cubicBezTo>
                    <a:lnTo>
                      <a:pt x="159809" y="159743"/>
                    </a:lnTo>
                    <a:lnTo>
                      <a:pt x="159809" y="101402"/>
                    </a:lnTo>
                    <a:close/>
                    <a:moveTo>
                      <a:pt x="224764" y="86519"/>
                    </a:moveTo>
                    <a:lnTo>
                      <a:pt x="297525" y="86519"/>
                    </a:lnTo>
                    <a:cubicBezTo>
                      <a:pt x="301531" y="86519"/>
                      <a:pt x="304801" y="89891"/>
                      <a:pt x="304801" y="94060"/>
                    </a:cubicBezTo>
                    <a:cubicBezTo>
                      <a:pt x="304801" y="98227"/>
                      <a:pt x="301531" y="101599"/>
                      <a:pt x="297525" y="101599"/>
                    </a:cubicBezTo>
                    <a:lnTo>
                      <a:pt x="224764" y="101599"/>
                    </a:lnTo>
                    <a:cubicBezTo>
                      <a:pt x="220726" y="101599"/>
                      <a:pt x="217488" y="98227"/>
                      <a:pt x="217488" y="94060"/>
                    </a:cubicBezTo>
                    <a:cubicBezTo>
                      <a:pt x="217488" y="89891"/>
                      <a:pt x="220726" y="86519"/>
                      <a:pt x="224764" y="86519"/>
                    </a:cubicBezTo>
                    <a:close/>
                    <a:moveTo>
                      <a:pt x="72490" y="72232"/>
                    </a:moveTo>
                    <a:lnTo>
                      <a:pt x="174361" y="72232"/>
                    </a:lnTo>
                    <a:cubicBezTo>
                      <a:pt x="182401" y="72232"/>
                      <a:pt x="188907" y="78752"/>
                      <a:pt x="188907" y="86817"/>
                    </a:cubicBezTo>
                    <a:lnTo>
                      <a:pt x="188907" y="174328"/>
                    </a:lnTo>
                    <a:cubicBezTo>
                      <a:pt x="188907" y="182388"/>
                      <a:pt x="182401" y="188908"/>
                      <a:pt x="174361" y="188908"/>
                    </a:cubicBezTo>
                    <a:lnTo>
                      <a:pt x="72490" y="188908"/>
                    </a:lnTo>
                    <a:cubicBezTo>
                      <a:pt x="64450" y="188908"/>
                      <a:pt x="57944" y="182388"/>
                      <a:pt x="57944" y="174328"/>
                    </a:cubicBezTo>
                    <a:lnTo>
                      <a:pt x="57944" y="86817"/>
                    </a:lnTo>
                    <a:cubicBezTo>
                      <a:pt x="57944" y="78752"/>
                      <a:pt x="64450" y="72232"/>
                      <a:pt x="72490" y="72232"/>
                    </a:cubicBezTo>
                    <a:close/>
                    <a:moveTo>
                      <a:pt x="348258" y="29051"/>
                    </a:moveTo>
                    <a:lnTo>
                      <a:pt x="348258" y="87154"/>
                    </a:lnTo>
                    <a:lnTo>
                      <a:pt x="348215" y="87154"/>
                    </a:lnTo>
                    <a:cubicBezTo>
                      <a:pt x="348215" y="103172"/>
                      <a:pt x="361242" y="116205"/>
                      <a:pt x="377237" y="116205"/>
                    </a:cubicBezTo>
                    <a:lnTo>
                      <a:pt x="391747" y="116205"/>
                    </a:lnTo>
                    <a:cubicBezTo>
                      <a:pt x="391747" y="116205"/>
                      <a:pt x="435323" y="116205"/>
                      <a:pt x="435323" y="116205"/>
                    </a:cubicBezTo>
                    <a:close/>
                    <a:moveTo>
                      <a:pt x="43511" y="29051"/>
                    </a:moveTo>
                    <a:cubicBezTo>
                      <a:pt x="35492" y="29051"/>
                      <a:pt x="29000" y="35547"/>
                      <a:pt x="29000" y="43577"/>
                    </a:cubicBezTo>
                    <a:lnTo>
                      <a:pt x="29000" y="392192"/>
                    </a:lnTo>
                    <a:cubicBezTo>
                      <a:pt x="29000" y="400202"/>
                      <a:pt x="35492" y="406718"/>
                      <a:pt x="43511" y="406718"/>
                    </a:cubicBezTo>
                    <a:lnTo>
                      <a:pt x="420812" y="406718"/>
                    </a:lnTo>
                    <a:cubicBezTo>
                      <a:pt x="428830" y="406718"/>
                      <a:pt x="435323" y="400202"/>
                      <a:pt x="435323" y="392192"/>
                    </a:cubicBezTo>
                    <a:cubicBezTo>
                      <a:pt x="435323" y="392192"/>
                      <a:pt x="435323" y="130731"/>
                      <a:pt x="435323" y="130731"/>
                    </a:cubicBezTo>
                    <a:lnTo>
                      <a:pt x="391747" y="130731"/>
                    </a:lnTo>
                    <a:lnTo>
                      <a:pt x="377237" y="130731"/>
                    </a:lnTo>
                    <a:cubicBezTo>
                      <a:pt x="353202" y="130731"/>
                      <a:pt x="333704" y="111222"/>
                      <a:pt x="333704" y="87154"/>
                    </a:cubicBezTo>
                    <a:lnTo>
                      <a:pt x="333747" y="87154"/>
                    </a:lnTo>
                    <a:lnTo>
                      <a:pt x="333747" y="29051"/>
                    </a:lnTo>
                    <a:close/>
                    <a:moveTo>
                      <a:pt x="43511" y="0"/>
                    </a:moveTo>
                    <a:lnTo>
                      <a:pt x="348258" y="0"/>
                    </a:lnTo>
                    <a:cubicBezTo>
                      <a:pt x="355933" y="0"/>
                      <a:pt x="363328" y="3046"/>
                      <a:pt x="368767" y="8493"/>
                    </a:cubicBezTo>
                    <a:lnTo>
                      <a:pt x="455831" y="95647"/>
                    </a:lnTo>
                    <a:cubicBezTo>
                      <a:pt x="461270" y="101094"/>
                      <a:pt x="464323" y="108498"/>
                      <a:pt x="464323" y="116205"/>
                    </a:cubicBezTo>
                    <a:lnTo>
                      <a:pt x="464323" y="392192"/>
                    </a:lnTo>
                    <a:cubicBezTo>
                      <a:pt x="464323" y="416220"/>
                      <a:pt x="444803" y="435769"/>
                      <a:pt x="420812" y="435769"/>
                    </a:cubicBezTo>
                    <a:lnTo>
                      <a:pt x="43511" y="435769"/>
                    </a:lnTo>
                    <a:cubicBezTo>
                      <a:pt x="19520" y="435769"/>
                      <a:pt x="0" y="416220"/>
                      <a:pt x="0" y="392192"/>
                    </a:cubicBezTo>
                    <a:lnTo>
                      <a:pt x="0" y="43577"/>
                    </a:lnTo>
                    <a:cubicBezTo>
                      <a:pt x="0" y="19529"/>
                      <a:pt x="19520" y="0"/>
                      <a:pt x="43511" y="0"/>
                    </a:cubicBezTo>
                    <a:close/>
                  </a:path>
                </a:pathLst>
              </a:custGeom>
              <a:solidFill>
                <a:schemeClr val="bg1"/>
              </a:solidFill>
              <a:ln>
                <a:noFill/>
              </a:ln>
              <a:effectLst/>
            </p:spPr>
            <p:txBody>
              <a:bodyPr wrap="square" lIns="19050" tIns="19050" rIns="19050" bIns="19050" anchor="ctr">
                <a:noAutofit/>
              </a:bodyPr>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17" name="组合 16"/>
            <p:cNvGrpSpPr/>
            <p:nvPr/>
          </p:nvGrpSpPr>
          <p:grpSpPr>
            <a:xfrm>
              <a:off x="4773002" y="4585396"/>
              <a:ext cx="637306" cy="637308"/>
              <a:chOff x="4773002" y="4585396"/>
              <a:chExt cx="637306" cy="637308"/>
            </a:xfrm>
          </p:grpSpPr>
          <p:sp>
            <p:nvSpPr>
              <p:cNvPr id="18" name="椭圆 17"/>
              <p:cNvSpPr>
                <a:spLocks noChangeAspect="1"/>
              </p:cNvSpPr>
              <p:nvPr>
                <p:custDataLst>
                  <p:tags r:id="rId6"/>
                </p:custDataLst>
              </p:nvPr>
            </p:nvSpPr>
            <p:spPr>
              <a:xfrm>
                <a:off x="4773002" y="4585396"/>
                <a:ext cx="637306" cy="63730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21" name="PA_任意多边形 38"/>
              <p:cNvSpPr/>
              <p:nvPr>
                <p:custDataLst>
                  <p:tags r:id="rId7"/>
                </p:custDataLst>
              </p:nvPr>
            </p:nvSpPr>
            <p:spPr bwMode="auto">
              <a:xfrm>
                <a:off x="4969178" y="4761221"/>
                <a:ext cx="263098" cy="255456"/>
              </a:xfrm>
              <a:custGeom>
                <a:avLst/>
                <a:gdLst>
                  <a:gd name="connsiteX0" fmla="*/ 261540 w 464338"/>
                  <a:gd name="connsiteY0" fmla="*/ 246856 h 450850"/>
                  <a:gd name="connsiteX1" fmla="*/ 290512 w 464338"/>
                  <a:gd name="connsiteY1" fmla="*/ 276225 h 450850"/>
                  <a:gd name="connsiteX2" fmla="*/ 261540 w 464338"/>
                  <a:gd name="connsiteY2" fmla="*/ 305592 h 450850"/>
                  <a:gd name="connsiteX3" fmla="*/ 232568 w 464338"/>
                  <a:gd name="connsiteY3" fmla="*/ 276225 h 450850"/>
                  <a:gd name="connsiteX4" fmla="*/ 261540 w 464338"/>
                  <a:gd name="connsiteY4" fmla="*/ 246856 h 450850"/>
                  <a:gd name="connsiteX5" fmla="*/ 419120 w 464338"/>
                  <a:gd name="connsiteY5" fmla="*/ 213403 h 450850"/>
                  <a:gd name="connsiteX6" fmla="*/ 418654 w 464338"/>
                  <a:gd name="connsiteY6" fmla="*/ 214300 h 450850"/>
                  <a:gd name="connsiteX7" fmla="*/ 415019 w 464338"/>
                  <a:gd name="connsiteY7" fmla="*/ 221000 h 450850"/>
                  <a:gd name="connsiteX8" fmla="*/ 391786 w 464338"/>
                  <a:gd name="connsiteY8" fmla="*/ 232689 h 450850"/>
                  <a:gd name="connsiteX9" fmla="*/ 261191 w 464338"/>
                  <a:gd name="connsiteY9" fmla="*/ 232689 h 450850"/>
                  <a:gd name="connsiteX10" fmla="*/ 217652 w 464338"/>
                  <a:gd name="connsiteY10" fmla="*/ 276313 h 450850"/>
                  <a:gd name="connsiteX11" fmla="*/ 261191 w 464338"/>
                  <a:gd name="connsiteY11" fmla="*/ 319958 h 450850"/>
                  <a:gd name="connsiteX12" fmla="*/ 410319 w 464338"/>
                  <a:gd name="connsiteY12" fmla="*/ 319958 h 450850"/>
                  <a:gd name="connsiteX13" fmla="*/ 435303 w 464338"/>
                  <a:gd name="connsiteY13" fmla="*/ 261765 h 450850"/>
                  <a:gd name="connsiteX14" fmla="*/ 419120 w 464338"/>
                  <a:gd name="connsiteY14" fmla="*/ 213403 h 450850"/>
                  <a:gd name="connsiteX15" fmla="*/ 29019 w 464338"/>
                  <a:gd name="connsiteY15" fmla="*/ 141642 h 450850"/>
                  <a:gd name="connsiteX16" fmla="*/ 29019 w 464338"/>
                  <a:gd name="connsiteY16" fmla="*/ 370845 h 450850"/>
                  <a:gd name="connsiteX17" fmla="*/ 79807 w 464338"/>
                  <a:gd name="connsiteY17" fmla="*/ 421754 h 450850"/>
                  <a:gd name="connsiteX18" fmla="*/ 340998 w 464338"/>
                  <a:gd name="connsiteY18" fmla="*/ 421754 h 450850"/>
                  <a:gd name="connsiteX19" fmla="*/ 391786 w 464338"/>
                  <a:gd name="connsiteY19" fmla="*/ 370845 h 450850"/>
                  <a:gd name="connsiteX20" fmla="*/ 391786 w 464338"/>
                  <a:gd name="connsiteY20" fmla="*/ 349033 h 450850"/>
                  <a:gd name="connsiteX21" fmla="*/ 261191 w 464338"/>
                  <a:gd name="connsiteY21" fmla="*/ 349033 h 450850"/>
                  <a:gd name="connsiteX22" fmla="*/ 188633 w 464338"/>
                  <a:gd name="connsiteY22" fmla="*/ 276313 h 450850"/>
                  <a:gd name="connsiteX23" fmla="*/ 261191 w 464338"/>
                  <a:gd name="connsiteY23" fmla="*/ 203592 h 450850"/>
                  <a:gd name="connsiteX24" fmla="*/ 391786 w 464338"/>
                  <a:gd name="connsiteY24" fmla="*/ 203592 h 450850"/>
                  <a:gd name="connsiteX25" fmla="*/ 391786 w 464338"/>
                  <a:gd name="connsiteY25" fmla="*/ 174517 h 450850"/>
                  <a:gd name="connsiteX26" fmla="*/ 377266 w 464338"/>
                  <a:gd name="connsiteY26" fmla="*/ 159969 h 450850"/>
                  <a:gd name="connsiteX27" fmla="*/ 319228 w 464338"/>
                  <a:gd name="connsiteY27" fmla="*/ 159969 h 450850"/>
                  <a:gd name="connsiteX28" fmla="*/ 79807 w 464338"/>
                  <a:gd name="connsiteY28" fmla="*/ 159969 h 450850"/>
                  <a:gd name="connsiteX29" fmla="*/ 29019 w 464338"/>
                  <a:gd name="connsiteY29" fmla="*/ 141642 h 450850"/>
                  <a:gd name="connsiteX30" fmla="*/ 58016 w 464338"/>
                  <a:gd name="connsiteY30" fmla="*/ 116345 h 450850"/>
                  <a:gd name="connsiteX31" fmla="*/ 58016 w 464338"/>
                  <a:gd name="connsiteY31" fmla="*/ 125800 h 450850"/>
                  <a:gd name="connsiteX32" fmla="*/ 79807 w 464338"/>
                  <a:gd name="connsiteY32" fmla="*/ 130872 h 450850"/>
                  <a:gd name="connsiteX33" fmla="*/ 319228 w 464338"/>
                  <a:gd name="connsiteY33" fmla="*/ 130872 h 450850"/>
                  <a:gd name="connsiteX34" fmla="*/ 362745 w 464338"/>
                  <a:gd name="connsiteY34" fmla="*/ 130872 h 450850"/>
                  <a:gd name="connsiteX35" fmla="*/ 362745 w 464338"/>
                  <a:gd name="connsiteY35" fmla="*/ 116345 h 450850"/>
                  <a:gd name="connsiteX36" fmla="*/ 58016 w 464338"/>
                  <a:gd name="connsiteY36" fmla="*/ 116345 h 450850"/>
                  <a:gd name="connsiteX37" fmla="*/ 58016 w 464338"/>
                  <a:gd name="connsiteY37" fmla="*/ 87248 h 450850"/>
                  <a:gd name="connsiteX38" fmla="*/ 58016 w 464338"/>
                  <a:gd name="connsiteY38" fmla="*/ 101796 h 450850"/>
                  <a:gd name="connsiteX39" fmla="*/ 362745 w 464338"/>
                  <a:gd name="connsiteY39" fmla="*/ 101796 h 450850"/>
                  <a:gd name="connsiteX40" fmla="*/ 362745 w 464338"/>
                  <a:gd name="connsiteY40" fmla="*/ 87248 h 450850"/>
                  <a:gd name="connsiteX41" fmla="*/ 58016 w 464338"/>
                  <a:gd name="connsiteY41" fmla="*/ 58172 h 450850"/>
                  <a:gd name="connsiteX42" fmla="*/ 58016 w 464338"/>
                  <a:gd name="connsiteY42" fmla="*/ 72700 h 450850"/>
                  <a:gd name="connsiteX43" fmla="*/ 362745 w 464338"/>
                  <a:gd name="connsiteY43" fmla="*/ 72700 h 450850"/>
                  <a:gd name="connsiteX44" fmla="*/ 362745 w 464338"/>
                  <a:gd name="connsiteY44" fmla="*/ 58172 h 450850"/>
                  <a:gd name="connsiteX45" fmla="*/ 79807 w 464338"/>
                  <a:gd name="connsiteY45" fmla="*/ 29076 h 450850"/>
                  <a:gd name="connsiteX46" fmla="*/ 29019 w 464338"/>
                  <a:gd name="connsiteY46" fmla="*/ 79984 h 450850"/>
                  <a:gd name="connsiteX47" fmla="*/ 43517 w 464338"/>
                  <a:gd name="connsiteY47" fmla="*/ 115510 h 450850"/>
                  <a:gd name="connsiteX48" fmla="*/ 43517 w 464338"/>
                  <a:gd name="connsiteY48" fmla="*/ 87248 h 450850"/>
                  <a:gd name="connsiteX49" fmla="*/ 43517 w 464338"/>
                  <a:gd name="connsiteY49" fmla="*/ 58172 h 450850"/>
                  <a:gd name="connsiteX50" fmla="*/ 58016 w 464338"/>
                  <a:gd name="connsiteY50" fmla="*/ 43624 h 450850"/>
                  <a:gd name="connsiteX51" fmla="*/ 362745 w 464338"/>
                  <a:gd name="connsiteY51" fmla="*/ 43624 h 450850"/>
                  <a:gd name="connsiteX52" fmla="*/ 377266 w 464338"/>
                  <a:gd name="connsiteY52" fmla="*/ 58172 h 450850"/>
                  <a:gd name="connsiteX53" fmla="*/ 377266 w 464338"/>
                  <a:gd name="connsiteY53" fmla="*/ 87248 h 450850"/>
                  <a:gd name="connsiteX54" fmla="*/ 377266 w 464338"/>
                  <a:gd name="connsiteY54" fmla="*/ 116345 h 450850"/>
                  <a:gd name="connsiteX55" fmla="*/ 377266 w 464338"/>
                  <a:gd name="connsiteY55" fmla="*/ 130872 h 450850"/>
                  <a:gd name="connsiteX56" fmla="*/ 391786 w 464338"/>
                  <a:gd name="connsiteY56" fmla="*/ 133544 h 450850"/>
                  <a:gd name="connsiteX57" fmla="*/ 391786 w 464338"/>
                  <a:gd name="connsiteY57" fmla="*/ 87248 h 450850"/>
                  <a:gd name="connsiteX58" fmla="*/ 391786 w 464338"/>
                  <a:gd name="connsiteY58" fmla="*/ 79984 h 450850"/>
                  <a:gd name="connsiteX59" fmla="*/ 391786 w 464338"/>
                  <a:gd name="connsiteY59" fmla="*/ 43624 h 450850"/>
                  <a:gd name="connsiteX60" fmla="*/ 377266 w 464338"/>
                  <a:gd name="connsiteY60" fmla="*/ 29076 h 450850"/>
                  <a:gd name="connsiteX61" fmla="*/ 319228 w 464338"/>
                  <a:gd name="connsiteY61" fmla="*/ 29076 h 450850"/>
                  <a:gd name="connsiteX62" fmla="*/ 79807 w 464338"/>
                  <a:gd name="connsiteY62" fmla="*/ 0 h 450850"/>
                  <a:gd name="connsiteX63" fmla="*/ 319228 w 464338"/>
                  <a:gd name="connsiteY63" fmla="*/ 0 h 450850"/>
                  <a:gd name="connsiteX64" fmla="*/ 377266 w 464338"/>
                  <a:gd name="connsiteY64" fmla="*/ 0 h 450850"/>
                  <a:gd name="connsiteX65" fmla="*/ 420805 w 464338"/>
                  <a:gd name="connsiteY65" fmla="*/ 43624 h 450850"/>
                  <a:gd name="connsiteX66" fmla="*/ 420805 w 464338"/>
                  <a:gd name="connsiteY66" fmla="*/ 79984 h 450850"/>
                  <a:gd name="connsiteX67" fmla="*/ 420805 w 464338"/>
                  <a:gd name="connsiteY67" fmla="*/ 87248 h 450850"/>
                  <a:gd name="connsiteX68" fmla="*/ 420805 w 464338"/>
                  <a:gd name="connsiteY68" fmla="*/ 174517 h 450850"/>
                  <a:gd name="connsiteX69" fmla="*/ 420827 w 464338"/>
                  <a:gd name="connsiteY69" fmla="*/ 174517 h 450850"/>
                  <a:gd name="connsiteX70" fmla="*/ 420827 w 464338"/>
                  <a:gd name="connsiteY70" fmla="*/ 349033 h 450850"/>
                  <a:gd name="connsiteX71" fmla="*/ 420805 w 464338"/>
                  <a:gd name="connsiteY71" fmla="*/ 349033 h 450850"/>
                  <a:gd name="connsiteX72" fmla="*/ 420805 w 464338"/>
                  <a:gd name="connsiteY72" fmla="*/ 370845 h 450850"/>
                  <a:gd name="connsiteX73" fmla="*/ 340998 w 464338"/>
                  <a:gd name="connsiteY73" fmla="*/ 450850 h 450850"/>
                  <a:gd name="connsiteX74" fmla="*/ 79807 w 464338"/>
                  <a:gd name="connsiteY74" fmla="*/ 450850 h 450850"/>
                  <a:gd name="connsiteX75" fmla="*/ 0 w 464338"/>
                  <a:gd name="connsiteY75" fmla="*/ 370845 h 450850"/>
                  <a:gd name="connsiteX76" fmla="*/ 0 w 464338"/>
                  <a:gd name="connsiteY76" fmla="*/ 79984 h 450850"/>
                  <a:gd name="connsiteX77" fmla="*/ 79807 w 464338"/>
                  <a:gd name="connsiteY77" fmla="*/ 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464338" h="450850">
                    <a:moveTo>
                      <a:pt x="261540" y="246856"/>
                    </a:moveTo>
                    <a:cubicBezTo>
                      <a:pt x="277531" y="246856"/>
                      <a:pt x="290512" y="260021"/>
                      <a:pt x="290512" y="276225"/>
                    </a:cubicBezTo>
                    <a:cubicBezTo>
                      <a:pt x="290512" y="292427"/>
                      <a:pt x="277531" y="305592"/>
                      <a:pt x="261540" y="305592"/>
                    </a:cubicBezTo>
                    <a:cubicBezTo>
                      <a:pt x="245546" y="305592"/>
                      <a:pt x="232568" y="292427"/>
                      <a:pt x="232568" y="276225"/>
                    </a:cubicBezTo>
                    <a:cubicBezTo>
                      <a:pt x="232568" y="260021"/>
                      <a:pt x="245546" y="246856"/>
                      <a:pt x="261540" y="246856"/>
                    </a:cubicBezTo>
                    <a:close/>
                    <a:moveTo>
                      <a:pt x="419120" y="213403"/>
                    </a:moveTo>
                    <a:cubicBezTo>
                      <a:pt x="419009" y="213716"/>
                      <a:pt x="418765" y="213966"/>
                      <a:pt x="418654" y="214300"/>
                    </a:cubicBezTo>
                    <a:cubicBezTo>
                      <a:pt x="417701" y="216680"/>
                      <a:pt x="416526" y="218976"/>
                      <a:pt x="415019" y="221000"/>
                    </a:cubicBezTo>
                    <a:cubicBezTo>
                      <a:pt x="409610" y="228222"/>
                      <a:pt x="400742" y="232564"/>
                      <a:pt x="391786" y="232689"/>
                    </a:cubicBezTo>
                    <a:lnTo>
                      <a:pt x="261191" y="232689"/>
                    </a:lnTo>
                    <a:cubicBezTo>
                      <a:pt x="237182" y="232689"/>
                      <a:pt x="217652" y="252268"/>
                      <a:pt x="217652" y="276313"/>
                    </a:cubicBezTo>
                    <a:cubicBezTo>
                      <a:pt x="217652" y="300379"/>
                      <a:pt x="237182" y="319958"/>
                      <a:pt x="261191" y="319958"/>
                    </a:cubicBezTo>
                    <a:lnTo>
                      <a:pt x="410319" y="319958"/>
                    </a:lnTo>
                    <a:cubicBezTo>
                      <a:pt x="426303" y="304888"/>
                      <a:pt x="435303" y="284140"/>
                      <a:pt x="435303" y="261765"/>
                    </a:cubicBezTo>
                    <a:cubicBezTo>
                      <a:pt x="435303" y="243918"/>
                      <a:pt x="429561" y="227095"/>
                      <a:pt x="419120" y="213403"/>
                    </a:cubicBezTo>
                    <a:close/>
                    <a:moveTo>
                      <a:pt x="29019" y="141642"/>
                    </a:moveTo>
                    <a:lnTo>
                      <a:pt x="29019" y="370845"/>
                    </a:lnTo>
                    <a:cubicBezTo>
                      <a:pt x="29019" y="398961"/>
                      <a:pt x="51742" y="421754"/>
                      <a:pt x="79807" y="421754"/>
                    </a:cubicBezTo>
                    <a:lnTo>
                      <a:pt x="340998" y="421754"/>
                    </a:lnTo>
                    <a:cubicBezTo>
                      <a:pt x="369041" y="421754"/>
                      <a:pt x="391786" y="398961"/>
                      <a:pt x="391786" y="370845"/>
                    </a:cubicBezTo>
                    <a:cubicBezTo>
                      <a:pt x="391786" y="370845"/>
                      <a:pt x="391786" y="349033"/>
                      <a:pt x="391786" y="349033"/>
                    </a:cubicBezTo>
                    <a:lnTo>
                      <a:pt x="261191" y="349033"/>
                    </a:lnTo>
                    <a:cubicBezTo>
                      <a:pt x="221110" y="349033"/>
                      <a:pt x="188633" y="316493"/>
                      <a:pt x="188633" y="276313"/>
                    </a:cubicBezTo>
                    <a:cubicBezTo>
                      <a:pt x="188633" y="236154"/>
                      <a:pt x="221110" y="203592"/>
                      <a:pt x="261191" y="203592"/>
                    </a:cubicBezTo>
                    <a:lnTo>
                      <a:pt x="391786" y="203592"/>
                    </a:lnTo>
                    <a:lnTo>
                      <a:pt x="391786" y="174517"/>
                    </a:lnTo>
                    <a:cubicBezTo>
                      <a:pt x="391786" y="166481"/>
                      <a:pt x="385269" y="159969"/>
                      <a:pt x="377266" y="159969"/>
                    </a:cubicBezTo>
                    <a:lnTo>
                      <a:pt x="319228" y="159969"/>
                    </a:lnTo>
                    <a:lnTo>
                      <a:pt x="79807" y="159969"/>
                    </a:lnTo>
                    <a:cubicBezTo>
                      <a:pt x="60521" y="159969"/>
                      <a:pt x="42808" y="153081"/>
                      <a:pt x="29019" y="141642"/>
                    </a:cubicBezTo>
                    <a:close/>
                    <a:moveTo>
                      <a:pt x="58016" y="116345"/>
                    </a:moveTo>
                    <a:lnTo>
                      <a:pt x="58016" y="125800"/>
                    </a:lnTo>
                    <a:cubicBezTo>
                      <a:pt x="64644" y="128973"/>
                      <a:pt x="71960" y="130872"/>
                      <a:pt x="79807" y="130872"/>
                    </a:cubicBezTo>
                    <a:lnTo>
                      <a:pt x="319228" y="130872"/>
                    </a:lnTo>
                    <a:lnTo>
                      <a:pt x="362745" y="130872"/>
                    </a:lnTo>
                    <a:lnTo>
                      <a:pt x="362745" y="116345"/>
                    </a:lnTo>
                    <a:cubicBezTo>
                      <a:pt x="362745" y="116345"/>
                      <a:pt x="58016" y="116345"/>
                      <a:pt x="58016" y="116345"/>
                    </a:cubicBezTo>
                    <a:close/>
                    <a:moveTo>
                      <a:pt x="58016" y="87248"/>
                    </a:moveTo>
                    <a:lnTo>
                      <a:pt x="58016" y="101796"/>
                    </a:lnTo>
                    <a:lnTo>
                      <a:pt x="362745" y="101796"/>
                    </a:lnTo>
                    <a:cubicBezTo>
                      <a:pt x="362745" y="101796"/>
                      <a:pt x="362745" y="87248"/>
                      <a:pt x="362745" y="87248"/>
                    </a:cubicBezTo>
                    <a:close/>
                    <a:moveTo>
                      <a:pt x="58016" y="58172"/>
                    </a:moveTo>
                    <a:lnTo>
                      <a:pt x="58016" y="72700"/>
                    </a:lnTo>
                    <a:lnTo>
                      <a:pt x="362745" y="72700"/>
                    </a:lnTo>
                    <a:cubicBezTo>
                      <a:pt x="362745" y="72700"/>
                      <a:pt x="362745" y="58172"/>
                      <a:pt x="362745" y="58172"/>
                    </a:cubicBezTo>
                    <a:close/>
                    <a:moveTo>
                      <a:pt x="79807" y="29076"/>
                    </a:moveTo>
                    <a:cubicBezTo>
                      <a:pt x="51742" y="29076"/>
                      <a:pt x="29019" y="51869"/>
                      <a:pt x="29019" y="79984"/>
                    </a:cubicBezTo>
                    <a:cubicBezTo>
                      <a:pt x="29019" y="93823"/>
                      <a:pt x="34561" y="106326"/>
                      <a:pt x="43517" y="115510"/>
                    </a:cubicBezTo>
                    <a:lnTo>
                      <a:pt x="43517" y="87248"/>
                    </a:lnTo>
                    <a:lnTo>
                      <a:pt x="43517" y="58172"/>
                    </a:lnTo>
                    <a:cubicBezTo>
                      <a:pt x="43517" y="50116"/>
                      <a:pt x="50013" y="43624"/>
                      <a:pt x="58016" y="43624"/>
                    </a:cubicBezTo>
                    <a:lnTo>
                      <a:pt x="362745" y="43624"/>
                    </a:lnTo>
                    <a:cubicBezTo>
                      <a:pt x="370748" y="43624"/>
                      <a:pt x="377266" y="50116"/>
                      <a:pt x="377266" y="58172"/>
                    </a:cubicBezTo>
                    <a:lnTo>
                      <a:pt x="377266" y="87248"/>
                    </a:lnTo>
                    <a:lnTo>
                      <a:pt x="377266" y="116345"/>
                    </a:lnTo>
                    <a:lnTo>
                      <a:pt x="377266" y="130872"/>
                    </a:lnTo>
                    <a:cubicBezTo>
                      <a:pt x="382387" y="130872"/>
                      <a:pt x="387197" y="131936"/>
                      <a:pt x="391786" y="133544"/>
                    </a:cubicBezTo>
                    <a:lnTo>
                      <a:pt x="391786" y="87248"/>
                    </a:lnTo>
                    <a:lnTo>
                      <a:pt x="391786" y="79984"/>
                    </a:lnTo>
                    <a:lnTo>
                      <a:pt x="391786" y="43624"/>
                    </a:lnTo>
                    <a:cubicBezTo>
                      <a:pt x="391786" y="35588"/>
                      <a:pt x="385269" y="29076"/>
                      <a:pt x="377266" y="29076"/>
                    </a:cubicBezTo>
                    <a:lnTo>
                      <a:pt x="319228" y="29076"/>
                    </a:lnTo>
                    <a:close/>
                    <a:moveTo>
                      <a:pt x="79807" y="0"/>
                    </a:moveTo>
                    <a:lnTo>
                      <a:pt x="319228" y="0"/>
                    </a:lnTo>
                    <a:lnTo>
                      <a:pt x="377266" y="0"/>
                    </a:lnTo>
                    <a:cubicBezTo>
                      <a:pt x="401296" y="0"/>
                      <a:pt x="420805" y="19516"/>
                      <a:pt x="420805" y="43624"/>
                    </a:cubicBezTo>
                    <a:lnTo>
                      <a:pt x="420805" y="79984"/>
                    </a:lnTo>
                    <a:lnTo>
                      <a:pt x="420805" y="87248"/>
                    </a:lnTo>
                    <a:lnTo>
                      <a:pt x="420805" y="174517"/>
                    </a:lnTo>
                    <a:lnTo>
                      <a:pt x="420827" y="174517"/>
                    </a:lnTo>
                    <a:cubicBezTo>
                      <a:pt x="478842" y="218162"/>
                      <a:pt x="478842" y="305388"/>
                      <a:pt x="420827" y="349033"/>
                    </a:cubicBezTo>
                    <a:lnTo>
                      <a:pt x="420805" y="349033"/>
                    </a:lnTo>
                    <a:lnTo>
                      <a:pt x="420805" y="370845"/>
                    </a:lnTo>
                    <a:cubicBezTo>
                      <a:pt x="420805" y="414949"/>
                      <a:pt x="384980" y="450850"/>
                      <a:pt x="340998" y="450850"/>
                    </a:cubicBezTo>
                    <a:lnTo>
                      <a:pt x="79807" y="450850"/>
                    </a:lnTo>
                    <a:cubicBezTo>
                      <a:pt x="35780" y="450850"/>
                      <a:pt x="0" y="414949"/>
                      <a:pt x="0" y="370845"/>
                    </a:cubicBezTo>
                    <a:lnTo>
                      <a:pt x="0" y="79984"/>
                    </a:lnTo>
                    <a:cubicBezTo>
                      <a:pt x="0" y="35880"/>
                      <a:pt x="35780" y="0"/>
                      <a:pt x="79807" y="0"/>
                    </a:cubicBezTo>
                    <a:close/>
                  </a:path>
                </a:pathLst>
              </a:custGeom>
              <a:solidFill>
                <a:schemeClr val="bg1"/>
              </a:solidFill>
              <a:ln>
                <a:noFill/>
              </a:ln>
              <a:effectLst/>
            </p:spPr>
            <p:txBody>
              <a:bodyPr wrap="square" lIns="19050" tIns="19050" rIns="19050" bIns="19050" anchor="ctr">
                <a:noAutofit/>
              </a:bodyPr>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22" name="组合 21"/>
            <p:cNvGrpSpPr/>
            <p:nvPr/>
          </p:nvGrpSpPr>
          <p:grpSpPr>
            <a:xfrm>
              <a:off x="6566134" y="4876800"/>
              <a:ext cx="637306" cy="637308"/>
              <a:chOff x="6566134" y="4876800"/>
              <a:chExt cx="637306" cy="637308"/>
            </a:xfrm>
          </p:grpSpPr>
          <p:sp>
            <p:nvSpPr>
              <p:cNvPr id="23" name="椭圆 22"/>
              <p:cNvSpPr>
                <a:spLocks noChangeAspect="1"/>
              </p:cNvSpPr>
              <p:nvPr>
                <p:custDataLst>
                  <p:tags r:id="rId8"/>
                </p:custDataLst>
              </p:nvPr>
            </p:nvSpPr>
            <p:spPr>
              <a:xfrm>
                <a:off x="6566134" y="4876800"/>
                <a:ext cx="637306" cy="63730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36" name="PA_任意多边形 40"/>
              <p:cNvSpPr/>
              <p:nvPr>
                <p:custDataLst>
                  <p:tags r:id="rId9"/>
                </p:custDataLst>
              </p:nvPr>
            </p:nvSpPr>
            <p:spPr bwMode="auto">
              <a:xfrm>
                <a:off x="6753242" y="5088414"/>
                <a:ext cx="263090" cy="214078"/>
              </a:xfrm>
              <a:custGeom>
                <a:avLst/>
                <a:gdLst>
                  <a:gd name="connsiteX0" fmla="*/ 348258 w 464323"/>
                  <a:gd name="connsiteY0" fmla="*/ 290628 h 377825"/>
                  <a:gd name="connsiteX1" fmla="*/ 319237 w 464323"/>
                  <a:gd name="connsiteY1" fmla="*/ 319682 h 377825"/>
                  <a:gd name="connsiteX2" fmla="*/ 348258 w 464323"/>
                  <a:gd name="connsiteY2" fmla="*/ 348754 h 377825"/>
                  <a:gd name="connsiteX3" fmla="*/ 377279 w 464323"/>
                  <a:gd name="connsiteY3" fmla="*/ 319682 h 377825"/>
                  <a:gd name="connsiteX4" fmla="*/ 348258 w 464323"/>
                  <a:gd name="connsiteY4" fmla="*/ 290628 h 377825"/>
                  <a:gd name="connsiteX5" fmla="*/ 159618 w 464323"/>
                  <a:gd name="connsiteY5" fmla="*/ 290628 h 377825"/>
                  <a:gd name="connsiteX6" fmla="*/ 130597 w 464323"/>
                  <a:gd name="connsiteY6" fmla="*/ 319682 h 377825"/>
                  <a:gd name="connsiteX7" fmla="*/ 159618 w 464323"/>
                  <a:gd name="connsiteY7" fmla="*/ 348754 h 377825"/>
                  <a:gd name="connsiteX8" fmla="*/ 188640 w 464323"/>
                  <a:gd name="connsiteY8" fmla="*/ 319682 h 377825"/>
                  <a:gd name="connsiteX9" fmla="*/ 159618 w 464323"/>
                  <a:gd name="connsiteY9" fmla="*/ 290628 h 377825"/>
                  <a:gd name="connsiteX10" fmla="*/ 333640 w 464323"/>
                  <a:gd name="connsiteY10" fmla="*/ 130472 h 377825"/>
                  <a:gd name="connsiteX11" fmla="*/ 333640 w 464323"/>
                  <a:gd name="connsiteY11" fmla="*/ 217983 h 377825"/>
                  <a:gd name="connsiteX12" fmla="*/ 391845 w 464323"/>
                  <a:gd name="connsiteY12" fmla="*/ 217983 h 377825"/>
                  <a:gd name="connsiteX13" fmla="*/ 391845 w 464323"/>
                  <a:gd name="connsiteY13" fmla="*/ 196105 h 377825"/>
                  <a:gd name="connsiteX14" fmla="*/ 348192 w 464323"/>
                  <a:gd name="connsiteY14" fmla="*/ 130472 h 377825"/>
                  <a:gd name="connsiteX15" fmla="*/ 333640 w 464323"/>
                  <a:gd name="connsiteY15" fmla="*/ 115887 h 377825"/>
                  <a:gd name="connsiteX16" fmla="*/ 348192 w 464323"/>
                  <a:gd name="connsiteY16" fmla="*/ 115887 h 377825"/>
                  <a:gd name="connsiteX17" fmla="*/ 360299 w 464323"/>
                  <a:gd name="connsiteY17" fmla="*/ 122380 h 377825"/>
                  <a:gd name="connsiteX18" fmla="*/ 403955 w 464323"/>
                  <a:gd name="connsiteY18" fmla="*/ 188013 h 377825"/>
                  <a:gd name="connsiteX19" fmla="*/ 406401 w 464323"/>
                  <a:gd name="connsiteY19" fmla="*/ 196105 h 377825"/>
                  <a:gd name="connsiteX20" fmla="*/ 406401 w 464323"/>
                  <a:gd name="connsiteY20" fmla="*/ 217983 h 377825"/>
                  <a:gd name="connsiteX21" fmla="*/ 391845 w 464323"/>
                  <a:gd name="connsiteY21" fmla="*/ 232563 h 377825"/>
                  <a:gd name="connsiteX22" fmla="*/ 333640 w 464323"/>
                  <a:gd name="connsiteY22" fmla="*/ 232563 h 377825"/>
                  <a:gd name="connsiteX23" fmla="*/ 319088 w 464323"/>
                  <a:gd name="connsiteY23" fmla="*/ 217983 h 377825"/>
                  <a:gd name="connsiteX24" fmla="*/ 319088 w 464323"/>
                  <a:gd name="connsiteY24" fmla="*/ 130472 h 377825"/>
                  <a:gd name="connsiteX25" fmla="*/ 333640 w 464323"/>
                  <a:gd name="connsiteY25" fmla="*/ 115887 h 377825"/>
                  <a:gd name="connsiteX26" fmla="*/ 304726 w 464323"/>
                  <a:gd name="connsiteY26" fmla="*/ 101716 h 377825"/>
                  <a:gd name="connsiteX27" fmla="*/ 304726 w 464323"/>
                  <a:gd name="connsiteY27" fmla="*/ 203431 h 377825"/>
                  <a:gd name="connsiteX28" fmla="*/ 261193 w 464323"/>
                  <a:gd name="connsiteY28" fmla="*/ 247038 h 377825"/>
                  <a:gd name="connsiteX29" fmla="*/ 72554 w 464323"/>
                  <a:gd name="connsiteY29" fmla="*/ 247038 h 377825"/>
                  <a:gd name="connsiteX30" fmla="*/ 72554 w 464323"/>
                  <a:gd name="connsiteY30" fmla="*/ 290628 h 377825"/>
                  <a:gd name="connsiteX31" fmla="*/ 87065 w 464323"/>
                  <a:gd name="connsiteY31" fmla="*/ 305164 h 377825"/>
                  <a:gd name="connsiteX32" fmla="*/ 103617 w 464323"/>
                  <a:gd name="connsiteY32" fmla="*/ 305164 h 377825"/>
                  <a:gd name="connsiteX33" fmla="*/ 159618 w 464323"/>
                  <a:gd name="connsiteY33" fmla="*/ 261557 h 377825"/>
                  <a:gd name="connsiteX34" fmla="*/ 215597 w 464323"/>
                  <a:gd name="connsiteY34" fmla="*/ 305164 h 377825"/>
                  <a:gd name="connsiteX35" fmla="*/ 292257 w 464323"/>
                  <a:gd name="connsiteY35" fmla="*/ 305164 h 377825"/>
                  <a:gd name="connsiteX36" fmla="*/ 348258 w 464323"/>
                  <a:gd name="connsiteY36" fmla="*/ 261557 h 377825"/>
                  <a:gd name="connsiteX37" fmla="*/ 404216 w 464323"/>
                  <a:gd name="connsiteY37" fmla="*/ 305164 h 377825"/>
                  <a:gd name="connsiteX38" fmla="*/ 420812 w 464323"/>
                  <a:gd name="connsiteY38" fmla="*/ 305164 h 377825"/>
                  <a:gd name="connsiteX39" fmla="*/ 435323 w 464323"/>
                  <a:gd name="connsiteY39" fmla="*/ 290628 h 377825"/>
                  <a:gd name="connsiteX40" fmla="*/ 435323 w 464323"/>
                  <a:gd name="connsiteY40" fmla="*/ 203431 h 377825"/>
                  <a:gd name="connsiteX41" fmla="*/ 432872 w 464323"/>
                  <a:gd name="connsiteY41" fmla="*/ 195367 h 377825"/>
                  <a:gd name="connsiteX42" fmla="*/ 374829 w 464323"/>
                  <a:gd name="connsiteY42" fmla="*/ 108188 h 377825"/>
                  <a:gd name="connsiteX43" fmla="*/ 362769 w 464323"/>
                  <a:gd name="connsiteY43" fmla="*/ 101716 h 377825"/>
                  <a:gd name="connsiteX44" fmla="*/ 43511 w 464323"/>
                  <a:gd name="connsiteY44" fmla="*/ 29054 h 377825"/>
                  <a:gd name="connsiteX45" fmla="*/ 29000 w 464323"/>
                  <a:gd name="connsiteY45" fmla="*/ 43590 h 377825"/>
                  <a:gd name="connsiteX46" fmla="*/ 29000 w 464323"/>
                  <a:gd name="connsiteY46" fmla="*/ 203431 h 377825"/>
                  <a:gd name="connsiteX47" fmla="*/ 43511 w 464323"/>
                  <a:gd name="connsiteY47" fmla="*/ 217967 h 377825"/>
                  <a:gd name="connsiteX48" fmla="*/ 261193 w 464323"/>
                  <a:gd name="connsiteY48" fmla="*/ 217967 h 377825"/>
                  <a:gd name="connsiteX49" fmla="*/ 275704 w 464323"/>
                  <a:gd name="connsiteY49" fmla="*/ 203431 h 377825"/>
                  <a:gd name="connsiteX50" fmla="*/ 275704 w 464323"/>
                  <a:gd name="connsiteY50" fmla="*/ 101716 h 377825"/>
                  <a:gd name="connsiteX51" fmla="*/ 275704 w 464323"/>
                  <a:gd name="connsiteY51" fmla="*/ 72644 h 377825"/>
                  <a:gd name="connsiteX52" fmla="*/ 275704 w 464323"/>
                  <a:gd name="connsiteY52" fmla="*/ 43590 h 377825"/>
                  <a:gd name="connsiteX53" fmla="*/ 261193 w 464323"/>
                  <a:gd name="connsiteY53" fmla="*/ 29054 h 377825"/>
                  <a:gd name="connsiteX54" fmla="*/ 43511 w 464323"/>
                  <a:gd name="connsiteY54" fmla="*/ 0 h 377825"/>
                  <a:gd name="connsiteX55" fmla="*/ 261193 w 464323"/>
                  <a:gd name="connsiteY55" fmla="*/ 0 h 377825"/>
                  <a:gd name="connsiteX56" fmla="*/ 304726 w 464323"/>
                  <a:gd name="connsiteY56" fmla="*/ 43590 h 377825"/>
                  <a:gd name="connsiteX57" fmla="*/ 304726 w 464323"/>
                  <a:gd name="connsiteY57" fmla="*/ 72644 h 377825"/>
                  <a:gd name="connsiteX58" fmla="*/ 362769 w 464323"/>
                  <a:gd name="connsiteY58" fmla="*/ 72644 h 377825"/>
                  <a:gd name="connsiteX59" fmla="*/ 398970 w 464323"/>
                  <a:gd name="connsiteY59" fmla="*/ 92060 h 377825"/>
                  <a:gd name="connsiteX60" fmla="*/ 457013 w 464323"/>
                  <a:gd name="connsiteY60" fmla="*/ 179257 h 377825"/>
                  <a:gd name="connsiteX61" fmla="*/ 464323 w 464323"/>
                  <a:gd name="connsiteY61" fmla="*/ 203431 h 377825"/>
                  <a:gd name="connsiteX62" fmla="*/ 464323 w 464323"/>
                  <a:gd name="connsiteY62" fmla="*/ 290628 h 377825"/>
                  <a:gd name="connsiteX63" fmla="*/ 420812 w 464323"/>
                  <a:gd name="connsiteY63" fmla="*/ 334218 h 377825"/>
                  <a:gd name="connsiteX64" fmla="*/ 404216 w 464323"/>
                  <a:gd name="connsiteY64" fmla="*/ 334218 h 377825"/>
                  <a:gd name="connsiteX65" fmla="*/ 348258 w 464323"/>
                  <a:gd name="connsiteY65" fmla="*/ 377825 h 377825"/>
                  <a:gd name="connsiteX66" fmla="*/ 292257 w 464323"/>
                  <a:gd name="connsiteY66" fmla="*/ 334218 h 377825"/>
                  <a:gd name="connsiteX67" fmla="*/ 215597 w 464323"/>
                  <a:gd name="connsiteY67" fmla="*/ 334218 h 377825"/>
                  <a:gd name="connsiteX68" fmla="*/ 159618 w 464323"/>
                  <a:gd name="connsiteY68" fmla="*/ 377825 h 377825"/>
                  <a:gd name="connsiteX69" fmla="*/ 103617 w 464323"/>
                  <a:gd name="connsiteY69" fmla="*/ 334218 h 377825"/>
                  <a:gd name="connsiteX70" fmla="*/ 87065 w 464323"/>
                  <a:gd name="connsiteY70" fmla="*/ 334218 h 377825"/>
                  <a:gd name="connsiteX71" fmla="*/ 43532 w 464323"/>
                  <a:gd name="connsiteY71" fmla="*/ 290628 h 377825"/>
                  <a:gd name="connsiteX72" fmla="*/ 43532 w 464323"/>
                  <a:gd name="connsiteY72" fmla="*/ 247038 h 377825"/>
                  <a:gd name="connsiteX73" fmla="*/ 43511 w 464323"/>
                  <a:gd name="connsiteY73" fmla="*/ 247038 h 377825"/>
                  <a:gd name="connsiteX74" fmla="*/ 0 w 464323"/>
                  <a:gd name="connsiteY74" fmla="*/ 203431 h 377825"/>
                  <a:gd name="connsiteX75" fmla="*/ 0 w 464323"/>
                  <a:gd name="connsiteY75" fmla="*/ 43590 h 377825"/>
                  <a:gd name="connsiteX76" fmla="*/ 43511 w 464323"/>
                  <a:gd name="connsiteY76" fmla="*/ 0 h 37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64323" h="377825">
                    <a:moveTo>
                      <a:pt x="348258" y="290628"/>
                    </a:moveTo>
                    <a:cubicBezTo>
                      <a:pt x="332221" y="290628"/>
                      <a:pt x="319237" y="303660"/>
                      <a:pt x="319237" y="319682"/>
                    </a:cubicBezTo>
                    <a:cubicBezTo>
                      <a:pt x="319237" y="335722"/>
                      <a:pt x="332221" y="348754"/>
                      <a:pt x="348258" y="348754"/>
                    </a:cubicBezTo>
                    <a:cubicBezTo>
                      <a:pt x="364274" y="348754"/>
                      <a:pt x="377279" y="335722"/>
                      <a:pt x="377279" y="319682"/>
                    </a:cubicBezTo>
                    <a:cubicBezTo>
                      <a:pt x="377279" y="303660"/>
                      <a:pt x="364274" y="290628"/>
                      <a:pt x="348258" y="290628"/>
                    </a:cubicBezTo>
                    <a:close/>
                    <a:moveTo>
                      <a:pt x="159618" y="290628"/>
                    </a:moveTo>
                    <a:cubicBezTo>
                      <a:pt x="143581" y="290628"/>
                      <a:pt x="130597" y="303660"/>
                      <a:pt x="130597" y="319682"/>
                    </a:cubicBezTo>
                    <a:cubicBezTo>
                      <a:pt x="130597" y="335722"/>
                      <a:pt x="143581" y="348754"/>
                      <a:pt x="159618" y="348754"/>
                    </a:cubicBezTo>
                    <a:cubicBezTo>
                      <a:pt x="175634" y="348754"/>
                      <a:pt x="188640" y="335722"/>
                      <a:pt x="188640" y="319682"/>
                    </a:cubicBezTo>
                    <a:cubicBezTo>
                      <a:pt x="188640" y="303660"/>
                      <a:pt x="175634" y="290628"/>
                      <a:pt x="159618" y="290628"/>
                    </a:cubicBezTo>
                    <a:close/>
                    <a:moveTo>
                      <a:pt x="333640" y="130472"/>
                    </a:moveTo>
                    <a:lnTo>
                      <a:pt x="333640" y="217983"/>
                    </a:lnTo>
                    <a:lnTo>
                      <a:pt x="391845" y="217983"/>
                    </a:lnTo>
                    <a:cubicBezTo>
                      <a:pt x="391845" y="217983"/>
                      <a:pt x="391845" y="196105"/>
                      <a:pt x="391845" y="196105"/>
                    </a:cubicBezTo>
                    <a:lnTo>
                      <a:pt x="348192" y="130472"/>
                    </a:lnTo>
                    <a:close/>
                    <a:moveTo>
                      <a:pt x="333640" y="115887"/>
                    </a:moveTo>
                    <a:lnTo>
                      <a:pt x="348192" y="115887"/>
                    </a:lnTo>
                    <a:cubicBezTo>
                      <a:pt x="353051" y="115887"/>
                      <a:pt x="357599" y="118318"/>
                      <a:pt x="360299" y="122380"/>
                    </a:cubicBezTo>
                    <a:cubicBezTo>
                      <a:pt x="360299" y="122380"/>
                      <a:pt x="403955" y="188013"/>
                      <a:pt x="403955" y="188013"/>
                    </a:cubicBezTo>
                    <a:cubicBezTo>
                      <a:pt x="405548" y="190406"/>
                      <a:pt x="406401" y="193226"/>
                      <a:pt x="406401" y="196105"/>
                    </a:cubicBezTo>
                    <a:lnTo>
                      <a:pt x="406401" y="217983"/>
                    </a:lnTo>
                    <a:cubicBezTo>
                      <a:pt x="406401" y="226043"/>
                      <a:pt x="399889" y="232563"/>
                      <a:pt x="391845" y="232563"/>
                    </a:cubicBezTo>
                    <a:lnTo>
                      <a:pt x="333640" y="232563"/>
                    </a:lnTo>
                    <a:cubicBezTo>
                      <a:pt x="325596" y="232563"/>
                      <a:pt x="319088" y="226043"/>
                      <a:pt x="319088" y="217983"/>
                    </a:cubicBezTo>
                    <a:lnTo>
                      <a:pt x="319088" y="130472"/>
                    </a:lnTo>
                    <a:cubicBezTo>
                      <a:pt x="319088" y="122407"/>
                      <a:pt x="325596" y="115887"/>
                      <a:pt x="333640" y="115887"/>
                    </a:cubicBezTo>
                    <a:close/>
                    <a:moveTo>
                      <a:pt x="304726" y="101716"/>
                    </a:moveTo>
                    <a:lnTo>
                      <a:pt x="304726" y="203431"/>
                    </a:lnTo>
                    <a:cubicBezTo>
                      <a:pt x="304726" y="227482"/>
                      <a:pt x="285185" y="247038"/>
                      <a:pt x="261193" y="247038"/>
                    </a:cubicBezTo>
                    <a:lnTo>
                      <a:pt x="72554" y="247038"/>
                    </a:lnTo>
                    <a:lnTo>
                      <a:pt x="72554" y="290628"/>
                    </a:lnTo>
                    <a:cubicBezTo>
                      <a:pt x="72554" y="298657"/>
                      <a:pt x="79046" y="305164"/>
                      <a:pt x="87065" y="305164"/>
                    </a:cubicBezTo>
                    <a:lnTo>
                      <a:pt x="103617" y="305164"/>
                    </a:lnTo>
                    <a:cubicBezTo>
                      <a:pt x="110110" y="280150"/>
                      <a:pt x="132639" y="261557"/>
                      <a:pt x="159618" y="261557"/>
                    </a:cubicBezTo>
                    <a:cubicBezTo>
                      <a:pt x="186576" y="261557"/>
                      <a:pt x="209105" y="280150"/>
                      <a:pt x="215597" y="305164"/>
                    </a:cubicBezTo>
                    <a:lnTo>
                      <a:pt x="292257" y="305164"/>
                    </a:lnTo>
                    <a:cubicBezTo>
                      <a:pt x="298749" y="280150"/>
                      <a:pt x="321279" y="261557"/>
                      <a:pt x="348258" y="261557"/>
                    </a:cubicBezTo>
                    <a:cubicBezTo>
                      <a:pt x="375194" y="261557"/>
                      <a:pt x="397724" y="280150"/>
                      <a:pt x="404216" y="305164"/>
                    </a:cubicBezTo>
                    <a:lnTo>
                      <a:pt x="420812" y="305164"/>
                    </a:lnTo>
                    <a:cubicBezTo>
                      <a:pt x="428830" y="305164"/>
                      <a:pt x="435323" y="298657"/>
                      <a:pt x="435323" y="290628"/>
                    </a:cubicBezTo>
                    <a:cubicBezTo>
                      <a:pt x="435323" y="290628"/>
                      <a:pt x="435323" y="203431"/>
                      <a:pt x="435323" y="203431"/>
                    </a:cubicBezTo>
                    <a:cubicBezTo>
                      <a:pt x="435323" y="200562"/>
                      <a:pt x="434463" y="197764"/>
                      <a:pt x="432872" y="195367"/>
                    </a:cubicBezTo>
                    <a:lnTo>
                      <a:pt x="374829" y="108188"/>
                    </a:lnTo>
                    <a:cubicBezTo>
                      <a:pt x="372142" y="104147"/>
                      <a:pt x="367606" y="101716"/>
                      <a:pt x="362769" y="101716"/>
                    </a:cubicBezTo>
                    <a:close/>
                    <a:moveTo>
                      <a:pt x="43511" y="29054"/>
                    </a:moveTo>
                    <a:cubicBezTo>
                      <a:pt x="35514" y="29054"/>
                      <a:pt x="29000" y="35561"/>
                      <a:pt x="29000" y="43590"/>
                    </a:cubicBezTo>
                    <a:lnTo>
                      <a:pt x="29000" y="203431"/>
                    </a:lnTo>
                    <a:cubicBezTo>
                      <a:pt x="29000" y="211460"/>
                      <a:pt x="35514" y="217967"/>
                      <a:pt x="43511" y="217967"/>
                    </a:cubicBezTo>
                    <a:cubicBezTo>
                      <a:pt x="43511" y="217967"/>
                      <a:pt x="261193" y="217967"/>
                      <a:pt x="261193" y="217967"/>
                    </a:cubicBezTo>
                    <a:cubicBezTo>
                      <a:pt x="269212" y="217967"/>
                      <a:pt x="275704" y="211460"/>
                      <a:pt x="275704" y="203431"/>
                    </a:cubicBezTo>
                    <a:lnTo>
                      <a:pt x="275704" y="101716"/>
                    </a:lnTo>
                    <a:lnTo>
                      <a:pt x="275704" y="72644"/>
                    </a:lnTo>
                    <a:lnTo>
                      <a:pt x="275704" y="43590"/>
                    </a:lnTo>
                    <a:cubicBezTo>
                      <a:pt x="275704" y="35561"/>
                      <a:pt x="269212" y="29054"/>
                      <a:pt x="261193" y="29054"/>
                    </a:cubicBezTo>
                    <a:close/>
                    <a:moveTo>
                      <a:pt x="43511" y="0"/>
                    </a:moveTo>
                    <a:lnTo>
                      <a:pt x="261193" y="0"/>
                    </a:lnTo>
                    <a:cubicBezTo>
                      <a:pt x="285185" y="0"/>
                      <a:pt x="304726" y="19539"/>
                      <a:pt x="304726" y="43590"/>
                    </a:cubicBezTo>
                    <a:lnTo>
                      <a:pt x="304726" y="72644"/>
                    </a:lnTo>
                    <a:lnTo>
                      <a:pt x="362769" y="72644"/>
                    </a:lnTo>
                    <a:cubicBezTo>
                      <a:pt x="377323" y="72644"/>
                      <a:pt x="390866" y="79903"/>
                      <a:pt x="398970" y="92060"/>
                    </a:cubicBezTo>
                    <a:lnTo>
                      <a:pt x="457013" y="179257"/>
                    </a:lnTo>
                    <a:cubicBezTo>
                      <a:pt x="461807" y="186429"/>
                      <a:pt x="464323" y="194808"/>
                      <a:pt x="464323" y="203431"/>
                    </a:cubicBezTo>
                    <a:lnTo>
                      <a:pt x="464323" y="290628"/>
                    </a:lnTo>
                    <a:cubicBezTo>
                      <a:pt x="464323" y="314662"/>
                      <a:pt x="444803" y="334218"/>
                      <a:pt x="420812" y="334218"/>
                    </a:cubicBezTo>
                    <a:lnTo>
                      <a:pt x="404216" y="334218"/>
                    </a:lnTo>
                    <a:cubicBezTo>
                      <a:pt x="397724" y="359231"/>
                      <a:pt x="375194" y="377825"/>
                      <a:pt x="348258" y="377825"/>
                    </a:cubicBezTo>
                    <a:cubicBezTo>
                      <a:pt x="321279" y="377825"/>
                      <a:pt x="298749" y="359231"/>
                      <a:pt x="292257" y="334218"/>
                    </a:cubicBezTo>
                    <a:lnTo>
                      <a:pt x="215597" y="334218"/>
                    </a:lnTo>
                    <a:cubicBezTo>
                      <a:pt x="209105" y="359231"/>
                      <a:pt x="186576" y="377825"/>
                      <a:pt x="159618" y="377825"/>
                    </a:cubicBezTo>
                    <a:cubicBezTo>
                      <a:pt x="132639" y="377825"/>
                      <a:pt x="110110" y="359231"/>
                      <a:pt x="103617" y="334218"/>
                    </a:cubicBezTo>
                    <a:lnTo>
                      <a:pt x="87065" y="334218"/>
                    </a:lnTo>
                    <a:cubicBezTo>
                      <a:pt x="63052" y="334218"/>
                      <a:pt x="43532" y="314662"/>
                      <a:pt x="43532" y="290628"/>
                    </a:cubicBezTo>
                    <a:lnTo>
                      <a:pt x="43532" y="247038"/>
                    </a:lnTo>
                    <a:lnTo>
                      <a:pt x="43511" y="247038"/>
                    </a:lnTo>
                    <a:cubicBezTo>
                      <a:pt x="19520" y="247038"/>
                      <a:pt x="0" y="227482"/>
                      <a:pt x="0" y="203431"/>
                    </a:cubicBezTo>
                    <a:lnTo>
                      <a:pt x="0" y="43590"/>
                    </a:lnTo>
                    <a:cubicBezTo>
                      <a:pt x="0" y="19539"/>
                      <a:pt x="19520" y="0"/>
                      <a:pt x="43511" y="0"/>
                    </a:cubicBezTo>
                    <a:close/>
                  </a:path>
                </a:pathLst>
              </a:custGeom>
              <a:solidFill>
                <a:schemeClr val="bg1"/>
              </a:solidFill>
              <a:ln>
                <a:noFill/>
              </a:ln>
              <a:effectLst/>
            </p:spPr>
            <p:txBody>
              <a:bodyPr wrap="square" lIns="19050" tIns="19050" rIns="19050" bIns="19050" anchor="ctr">
                <a:noAutofit/>
              </a:bodyPr>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37" name="组合 36"/>
            <p:cNvGrpSpPr/>
            <p:nvPr/>
          </p:nvGrpSpPr>
          <p:grpSpPr>
            <a:xfrm>
              <a:off x="8024085" y="3742064"/>
              <a:ext cx="637306" cy="637308"/>
              <a:chOff x="8024085" y="3742064"/>
              <a:chExt cx="637306" cy="637308"/>
            </a:xfrm>
          </p:grpSpPr>
          <p:sp>
            <p:nvSpPr>
              <p:cNvPr id="38" name="椭圆 37"/>
              <p:cNvSpPr>
                <a:spLocks noChangeAspect="1"/>
              </p:cNvSpPr>
              <p:nvPr>
                <p:custDataLst>
                  <p:tags r:id="rId10"/>
                </p:custDataLst>
              </p:nvPr>
            </p:nvSpPr>
            <p:spPr>
              <a:xfrm>
                <a:off x="8024085" y="3742064"/>
                <a:ext cx="637306" cy="637308"/>
              </a:xfrm>
              <a:prstGeom prst="ellipse">
                <a:avLst/>
              </a:pr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39" name="PA_任意多边形 42"/>
              <p:cNvSpPr/>
              <p:nvPr>
                <p:custDataLst>
                  <p:tags r:id="rId11"/>
                </p:custDataLst>
              </p:nvPr>
            </p:nvSpPr>
            <p:spPr bwMode="auto">
              <a:xfrm>
                <a:off x="8216985" y="3937268"/>
                <a:ext cx="263552" cy="246900"/>
              </a:xfrm>
              <a:custGeom>
                <a:avLst/>
                <a:gdLst>
                  <a:gd name="connsiteX0" fmla="*/ 73207 w 465138"/>
                  <a:gd name="connsiteY0" fmla="*/ 72480 h 435749"/>
                  <a:gd name="connsiteX1" fmla="*/ 73207 w 465138"/>
                  <a:gd name="connsiteY1" fmla="*/ 276031 h 435749"/>
                  <a:gd name="connsiteX2" fmla="*/ 391898 w 465138"/>
                  <a:gd name="connsiteY2" fmla="*/ 276031 h 435749"/>
                  <a:gd name="connsiteX3" fmla="*/ 391898 w 465138"/>
                  <a:gd name="connsiteY3" fmla="*/ 72480 h 435749"/>
                  <a:gd name="connsiteX4" fmla="*/ 391898 w 465138"/>
                  <a:gd name="connsiteY4" fmla="*/ 57944 h 435749"/>
                  <a:gd name="connsiteX5" fmla="*/ 406400 w 465138"/>
                  <a:gd name="connsiteY5" fmla="*/ 72480 h 435749"/>
                  <a:gd name="connsiteX6" fmla="*/ 406400 w 465138"/>
                  <a:gd name="connsiteY6" fmla="*/ 275967 h 435749"/>
                  <a:gd name="connsiteX7" fmla="*/ 391898 w 465138"/>
                  <a:gd name="connsiteY7" fmla="*/ 290502 h 435749"/>
                  <a:gd name="connsiteX8" fmla="*/ 73207 w 465138"/>
                  <a:gd name="connsiteY8" fmla="*/ 290502 h 435749"/>
                  <a:gd name="connsiteX9" fmla="*/ 58737 w 465138"/>
                  <a:gd name="connsiteY9" fmla="*/ 275967 h 435749"/>
                  <a:gd name="connsiteX10" fmla="*/ 58737 w 465138"/>
                  <a:gd name="connsiteY10" fmla="*/ 72480 h 435749"/>
                  <a:gd name="connsiteX11" fmla="*/ 73207 w 465138"/>
                  <a:gd name="connsiteY11" fmla="*/ 57998 h 435749"/>
                  <a:gd name="connsiteX12" fmla="*/ 43585 w 465138"/>
                  <a:gd name="connsiteY12" fmla="*/ 29051 h 435749"/>
                  <a:gd name="connsiteX13" fmla="*/ 29050 w 465138"/>
                  <a:gd name="connsiteY13" fmla="*/ 43577 h 435749"/>
                  <a:gd name="connsiteX14" fmla="*/ 29050 w 465138"/>
                  <a:gd name="connsiteY14" fmla="*/ 334130 h 435749"/>
                  <a:gd name="connsiteX15" fmla="*/ 43585 w 465138"/>
                  <a:gd name="connsiteY15" fmla="*/ 348656 h 435749"/>
                  <a:gd name="connsiteX16" fmla="*/ 174405 w 465138"/>
                  <a:gd name="connsiteY16" fmla="*/ 348656 h 435749"/>
                  <a:gd name="connsiteX17" fmla="*/ 290690 w 465138"/>
                  <a:gd name="connsiteY17" fmla="*/ 348656 h 435749"/>
                  <a:gd name="connsiteX18" fmla="*/ 421532 w 465138"/>
                  <a:gd name="connsiteY18" fmla="*/ 348656 h 435749"/>
                  <a:gd name="connsiteX19" fmla="*/ 436046 w 465138"/>
                  <a:gd name="connsiteY19" fmla="*/ 334130 h 435749"/>
                  <a:gd name="connsiteX20" fmla="*/ 436046 w 465138"/>
                  <a:gd name="connsiteY20" fmla="*/ 43577 h 435749"/>
                  <a:gd name="connsiteX21" fmla="*/ 421532 w 465138"/>
                  <a:gd name="connsiteY21" fmla="*/ 29051 h 435749"/>
                  <a:gd name="connsiteX22" fmla="*/ 43585 w 465138"/>
                  <a:gd name="connsiteY22" fmla="*/ 0 h 435749"/>
                  <a:gd name="connsiteX23" fmla="*/ 421532 w 465138"/>
                  <a:gd name="connsiteY23" fmla="*/ 0 h 435749"/>
                  <a:gd name="connsiteX24" fmla="*/ 465138 w 465138"/>
                  <a:gd name="connsiteY24" fmla="*/ 43577 h 435749"/>
                  <a:gd name="connsiteX25" fmla="*/ 465138 w 465138"/>
                  <a:gd name="connsiteY25" fmla="*/ 334130 h 435749"/>
                  <a:gd name="connsiteX26" fmla="*/ 421661 w 465138"/>
                  <a:gd name="connsiteY26" fmla="*/ 377687 h 435749"/>
                  <a:gd name="connsiteX27" fmla="*/ 276154 w 465138"/>
                  <a:gd name="connsiteY27" fmla="*/ 377687 h 435749"/>
                  <a:gd name="connsiteX28" fmla="*/ 276154 w 465138"/>
                  <a:gd name="connsiteY28" fmla="*/ 395360 h 435749"/>
                  <a:gd name="connsiteX29" fmla="*/ 366899 w 465138"/>
                  <a:gd name="connsiteY29" fmla="*/ 407142 h 435749"/>
                  <a:gd name="connsiteX30" fmla="*/ 377903 w 465138"/>
                  <a:gd name="connsiteY30" fmla="*/ 421223 h 435749"/>
                  <a:gd name="connsiteX31" fmla="*/ 363368 w 465138"/>
                  <a:gd name="connsiteY31" fmla="*/ 435749 h 435749"/>
                  <a:gd name="connsiteX32" fmla="*/ 101728 w 465138"/>
                  <a:gd name="connsiteY32" fmla="*/ 435749 h 435749"/>
                  <a:gd name="connsiteX33" fmla="*/ 87192 w 465138"/>
                  <a:gd name="connsiteY33" fmla="*/ 421223 h 435749"/>
                  <a:gd name="connsiteX34" fmla="*/ 98218 w 465138"/>
                  <a:gd name="connsiteY34" fmla="*/ 407142 h 435749"/>
                  <a:gd name="connsiteX35" fmla="*/ 188941 w 465138"/>
                  <a:gd name="connsiteY35" fmla="*/ 395360 h 435749"/>
                  <a:gd name="connsiteX36" fmla="*/ 188941 w 465138"/>
                  <a:gd name="connsiteY36" fmla="*/ 377687 h 435749"/>
                  <a:gd name="connsiteX37" fmla="*/ 43456 w 465138"/>
                  <a:gd name="connsiteY37" fmla="*/ 377687 h 435749"/>
                  <a:gd name="connsiteX38" fmla="*/ 0 w 465138"/>
                  <a:gd name="connsiteY38" fmla="*/ 334130 h 435749"/>
                  <a:gd name="connsiteX39" fmla="*/ 0 w 465138"/>
                  <a:gd name="connsiteY39" fmla="*/ 43577 h 435749"/>
                  <a:gd name="connsiteX40" fmla="*/ 43585 w 465138"/>
                  <a:gd name="connsiteY40" fmla="*/ 0 h 43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5138" h="435749">
                    <a:moveTo>
                      <a:pt x="73207" y="72480"/>
                    </a:moveTo>
                    <a:lnTo>
                      <a:pt x="73207" y="276031"/>
                    </a:lnTo>
                    <a:lnTo>
                      <a:pt x="391898" y="276031"/>
                    </a:lnTo>
                    <a:cubicBezTo>
                      <a:pt x="391898" y="276031"/>
                      <a:pt x="391898" y="72480"/>
                      <a:pt x="391898" y="72480"/>
                    </a:cubicBezTo>
                    <a:close/>
                    <a:moveTo>
                      <a:pt x="391898" y="57944"/>
                    </a:moveTo>
                    <a:cubicBezTo>
                      <a:pt x="399914" y="57944"/>
                      <a:pt x="406400" y="64437"/>
                      <a:pt x="406400" y="72480"/>
                    </a:cubicBezTo>
                    <a:lnTo>
                      <a:pt x="406400" y="275967"/>
                    </a:lnTo>
                    <a:cubicBezTo>
                      <a:pt x="406400" y="284010"/>
                      <a:pt x="399914" y="290502"/>
                      <a:pt x="391898" y="290502"/>
                    </a:cubicBezTo>
                    <a:lnTo>
                      <a:pt x="73207" y="290502"/>
                    </a:lnTo>
                    <a:cubicBezTo>
                      <a:pt x="65208" y="290502"/>
                      <a:pt x="58737" y="284010"/>
                      <a:pt x="58737" y="275967"/>
                    </a:cubicBezTo>
                    <a:lnTo>
                      <a:pt x="58737" y="72480"/>
                    </a:lnTo>
                    <a:cubicBezTo>
                      <a:pt x="58737" y="64437"/>
                      <a:pt x="65208" y="57998"/>
                      <a:pt x="73207" y="57998"/>
                    </a:cubicBezTo>
                    <a:close/>
                    <a:moveTo>
                      <a:pt x="43585" y="29051"/>
                    </a:moveTo>
                    <a:cubicBezTo>
                      <a:pt x="35553" y="29051"/>
                      <a:pt x="29050" y="35548"/>
                      <a:pt x="29050" y="43577"/>
                    </a:cubicBezTo>
                    <a:lnTo>
                      <a:pt x="29050" y="334130"/>
                    </a:lnTo>
                    <a:cubicBezTo>
                      <a:pt x="29050" y="342139"/>
                      <a:pt x="35553" y="348656"/>
                      <a:pt x="43585" y="348656"/>
                    </a:cubicBezTo>
                    <a:lnTo>
                      <a:pt x="174405" y="348656"/>
                    </a:lnTo>
                    <a:lnTo>
                      <a:pt x="290690" y="348656"/>
                    </a:lnTo>
                    <a:lnTo>
                      <a:pt x="421532" y="348656"/>
                    </a:lnTo>
                    <a:cubicBezTo>
                      <a:pt x="429521" y="348656"/>
                      <a:pt x="436046" y="342139"/>
                      <a:pt x="436046" y="334130"/>
                    </a:cubicBezTo>
                    <a:cubicBezTo>
                      <a:pt x="436046" y="334130"/>
                      <a:pt x="436046" y="43577"/>
                      <a:pt x="436046" y="43577"/>
                    </a:cubicBezTo>
                    <a:cubicBezTo>
                      <a:pt x="436046" y="35548"/>
                      <a:pt x="429521" y="29051"/>
                      <a:pt x="421532" y="29051"/>
                    </a:cubicBezTo>
                    <a:close/>
                    <a:moveTo>
                      <a:pt x="43585" y="0"/>
                    </a:moveTo>
                    <a:lnTo>
                      <a:pt x="421532" y="0"/>
                    </a:lnTo>
                    <a:cubicBezTo>
                      <a:pt x="445585" y="0"/>
                      <a:pt x="465138" y="19489"/>
                      <a:pt x="465138" y="43577"/>
                    </a:cubicBezTo>
                    <a:lnTo>
                      <a:pt x="465138" y="334130"/>
                    </a:lnTo>
                    <a:cubicBezTo>
                      <a:pt x="465138" y="358158"/>
                      <a:pt x="445671" y="377626"/>
                      <a:pt x="421661" y="377687"/>
                    </a:cubicBezTo>
                    <a:lnTo>
                      <a:pt x="276154" y="377687"/>
                    </a:lnTo>
                    <a:lnTo>
                      <a:pt x="276154" y="395360"/>
                    </a:lnTo>
                    <a:lnTo>
                      <a:pt x="366899" y="407142"/>
                    </a:lnTo>
                    <a:cubicBezTo>
                      <a:pt x="373381" y="408776"/>
                      <a:pt x="377903" y="414566"/>
                      <a:pt x="377903" y="421223"/>
                    </a:cubicBezTo>
                    <a:cubicBezTo>
                      <a:pt x="377903" y="429253"/>
                      <a:pt x="371422" y="435749"/>
                      <a:pt x="363368" y="435749"/>
                    </a:cubicBezTo>
                    <a:lnTo>
                      <a:pt x="101728" y="435749"/>
                    </a:lnTo>
                    <a:cubicBezTo>
                      <a:pt x="93695" y="435749"/>
                      <a:pt x="87192" y="429253"/>
                      <a:pt x="87192" y="421223"/>
                    </a:cubicBezTo>
                    <a:cubicBezTo>
                      <a:pt x="87192" y="414566"/>
                      <a:pt x="91736" y="408776"/>
                      <a:pt x="98218" y="407142"/>
                    </a:cubicBezTo>
                    <a:lnTo>
                      <a:pt x="188941" y="395360"/>
                    </a:lnTo>
                    <a:lnTo>
                      <a:pt x="188941" y="377687"/>
                    </a:lnTo>
                    <a:lnTo>
                      <a:pt x="43456" y="377687"/>
                    </a:lnTo>
                    <a:cubicBezTo>
                      <a:pt x="19446" y="377626"/>
                      <a:pt x="0" y="358158"/>
                      <a:pt x="0" y="334130"/>
                    </a:cubicBezTo>
                    <a:lnTo>
                      <a:pt x="0" y="43577"/>
                    </a:lnTo>
                    <a:cubicBezTo>
                      <a:pt x="0" y="19489"/>
                      <a:pt x="19489" y="0"/>
                      <a:pt x="43585" y="0"/>
                    </a:cubicBezTo>
                    <a:close/>
                  </a:path>
                </a:pathLst>
              </a:custGeom>
              <a:solidFill>
                <a:schemeClr val="bg1"/>
              </a:solidFill>
              <a:ln>
                <a:noFill/>
              </a:ln>
              <a:effectLst/>
            </p:spPr>
            <p:txBody>
              <a:bodyPr wrap="square" lIns="19050" tIns="19050" rIns="19050" bIns="19050" anchor="ctr">
                <a:noAutofit/>
              </a:bodyPr>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42" name="PA_AutoShape 4"/>
            <p:cNvSpPr/>
            <p:nvPr>
              <p:custDataLst>
                <p:tags r:id="rId12"/>
              </p:custDataLst>
            </p:nvPr>
          </p:nvSpPr>
          <p:spPr bwMode="auto">
            <a:xfrm>
              <a:off x="9112830" y="2687706"/>
              <a:ext cx="254556" cy="25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47" name="文本框 46"/>
          <p:cNvSpPr txBox="1"/>
          <p:nvPr>
            <p:custDataLst>
              <p:tags r:id="rId13"/>
            </p:custDataLst>
          </p:nvPr>
        </p:nvSpPr>
        <p:spPr>
          <a:xfrm>
            <a:off x="3977005" y="2195195"/>
            <a:ext cx="1019810" cy="368300"/>
          </a:xfrm>
          <a:prstGeom prst="rect">
            <a:avLst/>
          </a:prstGeom>
          <a:noFill/>
        </p:spPr>
        <p:txBody>
          <a:bodyPr wrap="square" rtlCol="0">
            <a:spAutoFit/>
            <a:scene3d>
              <a:camera prst="orthographicFront"/>
              <a:lightRig rig="threePt" dir="t"/>
            </a:scene3d>
            <a:sp3d contourW="12700"/>
          </a:bodyPr>
          <a:p>
            <a:r>
              <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聚集性</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50" name="文本框 49"/>
          <p:cNvSpPr txBox="1"/>
          <p:nvPr>
            <p:custDataLst>
              <p:tags r:id="rId14"/>
            </p:custDataLst>
          </p:nvPr>
        </p:nvSpPr>
        <p:spPr>
          <a:xfrm>
            <a:off x="3977005" y="3634105"/>
            <a:ext cx="1019810" cy="368300"/>
          </a:xfrm>
          <a:prstGeom prst="rect">
            <a:avLst/>
          </a:prstGeom>
          <a:noFill/>
        </p:spPr>
        <p:txBody>
          <a:bodyPr wrap="square" rtlCol="0">
            <a:spAutoFit/>
            <a:scene3d>
              <a:camera prst="orthographicFront"/>
              <a:lightRig rig="threePt" dir="t"/>
            </a:scene3d>
            <a:sp3d contourW="12700"/>
          </a:bodyPr>
          <a:p>
            <a:r>
              <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区域性</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53" name="文本框 52"/>
          <p:cNvSpPr txBox="1"/>
          <p:nvPr>
            <p:custDataLst>
              <p:tags r:id="rId15"/>
            </p:custDataLst>
          </p:nvPr>
        </p:nvSpPr>
        <p:spPr>
          <a:xfrm>
            <a:off x="2276475" y="3599815"/>
            <a:ext cx="1019810" cy="368300"/>
          </a:xfrm>
          <a:prstGeom prst="rect">
            <a:avLst/>
          </a:prstGeom>
          <a:noFill/>
        </p:spPr>
        <p:txBody>
          <a:bodyPr wrap="square" rtlCol="0">
            <a:spAutoFit/>
            <a:scene3d>
              <a:camera prst="orthographicFront"/>
              <a:lightRig rig="threePt" dir="t"/>
            </a:scene3d>
            <a:sp3d contourW="12700"/>
          </a:bodyPr>
          <a:p>
            <a:r>
              <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季节性</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56" name="文本框 55"/>
          <p:cNvSpPr txBox="1"/>
          <p:nvPr>
            <p:custDataLst>
              <p:tags r:id="rId16"/>
            </p:custDataLst>
          </p:nvPr>
        </p:nvSpPr>
        <p:spPr>
          <a:xfrm>
            <a:off x="2030095" y="2047240"/>
            <a:ext cx="1019810" cy="368300"/>
          </a:xfrm>
          <a:prstGeom prst="rect">
            <a:avLst/>
          </a:prstGeom>
          <a:noFill/>
        </p:spPr>
        <p:txBody>
          <a:bodyPr wrap="square" rtlCol="0">
            <a:spAutoFit/>
            <a:scene3d>
              <a:camera prst="orthographicFront"/>
              <a:lightRig rig="threePt" dir="t"/>
            </a:scene3d>
            <a:sp3d contourW="12700"/>
          </a:bodyPr>
          <a:p>
            <a:r>
              <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多样性</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58" name="文本框 57"/>
          <p:cNvSpPr txBox="1"/>
          <p:nvPr/>
        </p:nvSpPr>
        <p:spPr>
          <a:xfrm>
            <a:off x="6026785" y="1598295"/>
            <a:ext cx="2442845" cy="2061210"/>
          </a:xfrm>
          <a:prstGeom prst="rect">
            <a:avLst/>
          </a:prstGeom>
          <a:solidFill>
            <a:srgbClr val="E5E5F4"/>
          </a:solidFill>
          <a:ln w="19050">
            <a:solidFill>
              <a:schemeClr val="tx1"/>
            </a:solidFill>
            <a:prstDash val="dash"/>
          </a:ln>
        </p:spPr>
        <p:txBody>
          <a:bodyPr wrap="square" rtlCol="0">
            <a:spAutoFit/>
          </a:bodyPr>
          <a:p>
            <a:r>
              <a:rPr lang="zh-CN" altLang="en-US" sz="1600">
                <a:solidFill>
                  <a:srgbClr val="FF0000"/>
                </a:solidFill>
              </a:rPr>
              <a:t>趋势变化：</a:t>
            </a:r>
            <a:endParaRPr lang="zh-CN" altLang="en-US" sz="1600"/>
          </a:p>
          <a:p>
            <a:r>
              <a:rPr lang="zh-CN" altLang="en-US" sz="1400"/>
              <a:t>随着社会和经济的发展，青少年传染病的流行趋势也在不断变化。一些传统上认为只在特定人群中发生的传染病，近年来在青少年中的发病率呈现上升趋势。同时，新发传染性疾病也不断出现，如艾滋病、SARS 等。</a:t>
            </a:r>
            <a:endParaRPr lang="zh-CN" altLang="en-US" sz="14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445255" y="617283"/>
            <a:ext cx="4056380" cy="333419"/>
            <a:chOff x="3260340" y="822444"/>
            <a:chExt cx="5408506" cy="444559"/>
          </a:xfrm>
        </p:grpSpPr>
        <p:sp>
          <p:nvSpPr>
            <p:cNvPr id="6" name="文本框 5"/>
            <p:cNvSpPr txBox="1"/>
            <p:nvPr/>
          </p:nvSpPr>
          <p:spPr>
            <a:xfrm>
              <a:off x="3260340" y="822444"/>
              <a:ext cx="5408506" cy="429260"/>
            </a:xfrm>
            <a:prstGeom prst="rect">
              <a:avLst/>
            </a:prstGeom>
            <a:noFill/>
          </p:spPr>
          <p:txBody>
            <a:bodyPr wrap="square" rtlCol="0">
              <a:spAutoFit/>
            </a:bodyPr>
            <a:lstStyle/>
            <a:p>
              <a:pPr algn="ctr"/>
              <a:r>
                <a:rPr lang="zh-CN" altLang="en-US" sz="1500">
                  <a:latin typeface="汉仪汉黑W" panose="00020600040101010101" charset="-122"/>
                  <a:ea typeface="汉仪汉黑W" panose="00020600040101010101" charset="-122"/>
                  <a:cs typeface="汉仪汉黑W" panose="00020600040101010101" charset="-122"/>
                </a:rPr>
                <a:t>三、加强传染病防控，促进青少年健康发展</a:t>
              </a:r>
              <a:endParaRPr lang="zh-CN" altLang="en-US" sz="150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5" name="文本框 14"/>
          <p:cNvSpPr txBox="1"/>
          <p:nvPr/>
        </p:nvSpPr>
        <p:spPr>
          <a:xfrm>
            <a:off x="679450" y="1250950"/>
            <a:ext cx="4961255" cy="368300"/>
          </a:xfrm>
          <a:prstGeom prst="rect">
            <a:avLst/>
          </a:prstGeom>
          <a:noFill/>
        </p:spPr>
        <p:txBody>
          <a:bodyPr wrap="square" rtlCol="0">
            <a:spAutoFit/>
          </a:bodyPr>
          <a:p>
            <a:r>
              <a:rPr lang="zh-CN" altLang="en-US"/>
              <a:t>（一）完善传染病预防控制体系</a:t>
            </a:r>
            <a:endParaRPr lang="zh-CN" altLang="en-US" sz="1800"/>
          </a:p>
        </p:txBody>
      </p:sp>
      <p:sp>
        <p:nvSpPr>
          <p:cNvPr id="2" name="文本框 1"/>
          <p:cNvSpPr txBox="1"/>
          <p:nvPr/>
        </p:nvSpPr>
        <p:spPr>
          <a:xfrm>
            <a:off x="823595" y="2931795"/>
            <a:ext cx="4050030" cy="368300"/>
          </a:xfrm>
          <a:prstGeom prst="rect">
            <a:avLst/>
          </a:prstGeom>
          <a:noFill/>
        </p:spPr>
        <p:txBody>
          <a:bodyPr wrap="square" rtlCol="0">
            <a:spAutoFit/>
          </a:bodyPr>
          <a:p>
            <a:r>
              <a:rPr lang="zh-CN" altLang="en-US">
                <a:sym typeface="+mn-ea"/>
              </a:rPr>
              <a:t>（二）提高青少年传染病防控意识</a:t>
            </a:r>
            <a:endParaRPr lang="zh-CN" altLang="en-US"/>
          </a:p>
        </p:txBody>
      </p:sp>
      <p:sp>
        <p:nvSpPr>
          <p:cNvPr id="3" name="文本框 2"/>
          <p:cNvSpPr txBox="1"/>
          <p:nvPr/>
        </p:nvSpPr>
        <p:spPr>
          <a:xfrm>
            <a:off x="894715" y="1722120"/>
            <a:ext cx="4121150" cy="110680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a:gradFill>
              <a:gsLst>
                <a:gs pos="50000">
                  <a:schemeClr val="accent4"/>
                </a:gs>
                <a:gs pos="0">
                  <a:schemeClr val="accent4">
                    <a:lumMod val="25000"/>
                    <a:lumOff val="75000"/>
                  </a:schemeClr>
                </a:gs>
                <a:gs pos="100000">
                  <a:schemeClr val="accent4">
                    <a:lumMod val="85000"/>
                  </a:schemeClr>
                </a:gs>
              </a:gsLst>
              <a:lin ang="5400000" scaled="0"/>
            </a:gradFill>
          </a:ln>
        </p:spPr>
        <p:txBody>
          <a:bodyPr wrap="square" rtlCol="0">
            <a:spAutoFit/>
          </a:bodyPr>
          <a:p>
            <a:r>
              <a:rPr lang="en-US" altLang="zh-CN">
                <a:sym typeface="+mn-ea"/>
              </a:rPr>
              <a:t> </a:t>
            </a:r>
            <a:r>
              <a:rPr lang="en-US" altLang="zh-CN" sz="1600">
                <a:sym typeface="+mn-ea"/>
              </a:rPr>
              <a:t>1. 建立完善的传染病预防控制机制</a:t>
            </a:r>
            <a:endParaRPr lang="en-US" altLang="zh-CN" sz="1600"/>
          </a:p>
          <a:p>
            <a:r>
              <a:rPr lang="en-US" altLang="zh-CN" sz="1600">
                <a:sym typeface="+mn-ea"/>
              </a:rPr>
              <a:t> 2. 加强健康教育，提高师生防控意识</a:t>
            </a:r>
            <a:endParaRPr lang="en-US" altLang="zh-CN" sz="1600"/>
          </a:p>
          <a:p>
            <a:r>
              <a:rPr lang="en-US" altLang="zh-CN" sz="1600">
                <a:sym typeface="+mn-ea"/>
              </a:rPr>
              <a:t> 3. 加强校园环境卫生管理</a:t>
            </a:r>
            <a:endParaRPr lang="en-US" altLang="zh-CN" sz="1600"/>
          </a:p>
          <a:p>
            <a:r>
              <a:rPr lang="en-US" altLang="zh-CN" sz="1600">
                <a:sym typeface="+mn-ea"/>
              </a:rPr>
              <a:t> 4. 落实疫情防控措施</a:t>
            </a:r>
            <a:endParaRPr lang="zh-CN" altLang="en-US" sz="1600"/>
          </a:p>
        </p:txBody>
      </p:sp>
      <p:sp>
        <p:nvSpPr>
          <p:cNvPr id="4" name="文本框 3"/>
          <p:cNvSpPr txBox="1"/>
          <p:nvPr/>
        </p:nvSpPr>
        <p:spPr>
          <a:xfrm>
            <a:off x="823595" y="3402965"/>
            <a:ext cx="6133465" cy="953135"/>
          </a:xfrm>
          <a:prstGeom prst="rect">
            <a:avLst/>
          </a:prstGeom>
          <a:gradFill>
            <a:gsLst>
              <a:gs pos="50000">
                <a:schemeClr val="accent1"/>
              </a:gs>
              <a:gs pos="0">
                <a:schemeClr val="accent1">
                  <a:lumMod val="25000"/>
                  <a:lumOff val="75000"/>
                </a:schemeClr>
              </a:gs>
              <a:gs pos="100000">
                <a:schemeClr val="accent1">
                  <a:lumMod val="85000"/>
                </a:schemeClr>
              </a:gs>
            </a:gsLst>
            <a:lin ang="5400000" scaled="1"/>
          </a:gradFill>
        </p:spPr>
        <p:txBody>
          <a:bodyPr wrap="square" rtlCol="0">
            <a:spAutoFit/>
          </a:bodyPr>
          <a:p>
            <a:r>
              <a:rPr lang="zh-CN" altLang="en-US" sz="1400"/>
              <a:t>学校应加强健康教育，将传染病防控知识融入日常教学中，使青少年全面了解各类传染病的传播途径、预防措施及治疗手段。家庭中，父母应成为孩子学习的榜样，督促孩子养成良好的卫生习惯，如勤洗手、戴口罩等。社会层面，媒体和公益组织也应广泛宣传传染病防控知识，提高青少年的警觉性。</a:t>
            </a:r>
            <a:endParaRPr lang="zh-CN" altLang="en-US" sz="1400"/>
          </a:p>
        </p:txBody>
      </p:sp>
      <p:pic>
        <p:nvPicPr>
          <p:cNvPr id="5" name="图片 4"/>
          <p:cNvPicPr/>
          <p:nvPr/>
        </p:nvPicPr>
        <p:blipFill>
          <a:blip r:embed="rId2"/>
        </p:blipFill>
        <p:spPr>
          <a:xfrm>
            <a:off x="6277610" y="1101090"/>
            <a:ext cx="2472055" cy="2072640"/>
          </a:xfrm>
          <a:prstGeom prst="rect">
            <a:avLst/>
          </a:prstGeom>
        </p:spPr>
      </p:pic>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441156" y="1940692"/>
            <a:ext cx="2988469"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第三节</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坚决抵制毒品篇</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custDataLst>
              <p:tags r:id="rId3"/>
            </p:custDataLst>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custDataLst>
              <p:tags r:id="rId4"/>
            </p:custDataLst>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custDataLst>
              <p:tags r:id="rId5"/>
            </p:custDataLst>
          </p:nvPr>
        </p:nvSpPr>
        <p:spPr>
          <a:xfrm>
            <a:off x="1478915" y="1877695"/>
            <a:ext cx="3046095"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第一节</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远离黄色诱惑篇</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　</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custDataLst>
              <p:tags r:id="rId6"/>
            </p:custDataLst>
          </p:nvPr>
        </p:nvSpPr>
        <p:spPr>
          <a:xfrm>
            <a:off x="1478915" y="3124835"/>
            <a:ext cx="2849880" cy="368300"/>
          </a:xfrm>
          <a:prstGeom prst="rect">
            <a:avLst/>
          </a:prstGeom>
          <a:noFill/>
        </p:spPr>
        <p:txBody>
          <a:bodyPr wrap="square" rtlCol="0">
            <a:spAutoFit/>
          </a:bodyPr>
          <a:lstStyle/>
          <a:p>
            <a:r>
              <a:rPr lang="zh-CN" altLang="en-US">
                <a:latin typeface="汉仪汉黑W" panose="00020600040101010101" charset="-122"/>
                <a:ea typeface="汉仪汉黑W" panose="00020600040101010101" charset="-122"/>
                <a:cs typeface="汉仪汉黑W" panose="00020600040101010101" charset="-122"/>
              </a:rPr>
              <a:t>第二节 </a:t>
            </a:r>
            <a:r>
              <a:rPr lang="en-US" altLang="zh-CN">
                <a:latin typeface="汉仪汉黑W" panose="00020600040101010101" charset="-122"/>
                <a:ea typeface="汉仪汉黑W" panose="00020600040101010101" charset="-122"/>
                <a:cs typeface="汉仪汉黑W" panose="00020600040101010101" charset="-122"/>
              </a:rPr>
              <a:t> </a:t>
            </a:r>
            <a:r>
              <a:rPr lang="zh-CN" altLang="en-US">
                <a:latin typeface="汉仪汉黑W" panose="00020600040101010101" charset="-122"/>
                <a:ea typeface="汉仪汉黑W" panose="00020600040101010101" charset="-122"/>
                <a:cs typeface="汉仪汉黑W" panose="00020600040101010101" charset="-122"/>
              </a:rPr>
              <a:t>摈弃赌博陋习篇</a:t>
            </a:r>
            <a:endParaRPr lang="zh-CN" altLang="en-US">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784759" cy="1479312"/>
            <a:chOff x="3976254" y="2528454"/>
            <a:chExt cx="5046345"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603115" cy="1352973"/>
            </a:xfrm>
            <a:prstGeom prst="rect">
              <a:avLst/>
            </a:prstGeom>
            <a:noFill/>
          </p:spPr>
          <p:txBody>
            <a:bodyPr wrap="square" rtlCol="0">
              <a:spAutoFit/>
            </a:bodyPr>
            <a:lstStyle/>
            <a:p>
              <a:pPr algn="ctr"/>
              <a:r>
                <a:rPr lang="zh-CN" altLang="en-US" sz="3000">
                  <a:latin typeface="汉仪汉黑W" panose="00020600040101010101" charset="-122"/>
                  <a:ea typeface="汉仪汉黑W" panose="00020600040101010101" charset="-122"/>
                  <a:cs typeface="汉仪汉黑W" panose="00020600040101010101" charset="-122"/>
                  <a:sym typeface="+mn-ea"/>
                </a:rPr>
                <a:t>第一节</a:t>
              </a:r>
              <a:r>
                <a:rPr lang="en-US" altLang="zh-CN" sz="3000">
                  <a:latin typeface="汉仪汉黑W" panose="00020600040101010101" charset="-122"/>
                  <a:ea typeface="汉仪汉黑W" panose="00020600040101010101" charset="-122"/>
                  <a:cs typeface="汉仪汉黑W" panose="00020600040101010101" charset="-122"/>
                  <a:sym typeface="+mn-ea"/>
                </a:rPr>
                <a:t>  </a:t>
              </a:r>
              <a:r>
                <a:rPr lang="zh-CN" altLang="en-US" sz="3000">
                  <a:latin typeface="汉仪汉黑W" panose="00020600040101010101" charset="-122"/>
                  <a:ea typeface="汉仪汉黑W" panose="00020600040101010101" charset="-122"/>
                  <a:cs typeface="汉仪汉黑W" panose="00020600040101010101" charset="-122"/>
                  <a:sym typeface="+mn-ea"/>
                </a:rPr>
                <a:t>远离黄色诱惑篇</a:t>
              </a:r>
              <a:endParaRPr lang="zh-CN" altLang="en-US" sz="300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31628" y="590613"/>
            <a:ext cx="4923790" cy="444545"/>
            <a:chOff x="3508837" y="786884"/>
            <a:chExt cx="6565052" cy="592727"/>
          </a:xfrm>
        </p:grpSpPr>
        <p:sp>
          <p:nvSpPr>
            <p:cNvPr id="6" name="文本框 5"/>
            <p:cNvSpPr txBox="1"/>
            <p:nvPr/>
          </p:nvSpPr>
          <p:spPr>
            <a:xfrm>
              <a:off x="3508837" y="786884"/>
              <a:ext cx="6565052"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一、黄色内容向未成年人传播的途径和方式  </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8" name="矩形 7"/>
            <p:cNvSpPr/>
            <p:nvPr/>
          </p:nvSpPr>
          <p:spPr>
            <a:xfrm>
              <a:off x="4459779" y="1278011"/>
              <a:ext cx="5177366" cy="101600"/>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22" name="文本框 21"/>
          <p:cNvSpPr txBox="1"/>
          <p:nvPr/>
        </p:nvSpPr>
        <p:spPr>
          <a:xfrm>
            <a:off x="872966" y="1285849"/>
            <a:ext cx="4000024" cy="3207385"/>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（一）</a:t>
            </a:r>
            <a:r>
              <a:rPr lang="zh-CN" altLang="en-US" sz="1350" b="1">
                <a:latin typeface="宋体" panose="02010600030101010101" pitchFamily="2" charset="-122"/>
                <a:ea typeface="宋体" panose="02010600030101010101" pitchFamily="2" charset="-122"/>
                <a:cs typeface="汉仪中宋简" panose="02010600000101010101" charset="-128"/>
              </a:rPr>
              <a:t>线上</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    围绕网络社交平台、论坛社区、搜索引擎、弹窗广告、网盘文库等主要传播渠道，以短视频、网络直播、网络文学、网络游戏、网络动漫等主要传播领域，黄色文化</a:t>
            </a:r>
            <a:r>
              <a:rPr lang="zh-CN" altLang="en-US" sz="1350">
                <a:latin typeface="宋体" panose="02010600030101010101" pitchFamily="2" charset="-122"/>
                <a:ea typeface="宋体" panose="02010600030101010101" pitchFamily="2" charset="-122"/>
                <a:cs typeface="汉仪中宋简" panose="02010600000101010101" charset="-128"/>
              </a:rPr>
              <a:t>通过</a:t>
            </a:r>
            <a:r>
              <a:rPr lang="en-US" altLang="zh-CN" sz="1350">
                <a:latin typeface="宋体" panose="02010600030101010101" pitchFamily="2" charset="-122"/>
                <a:ea typeface="宋体" panose="02010600030101010101" pitchFamily="2" charset="-122"/>
                <a:cs typeface="汉仪中宋简" panose="02010600000101010101" charset="-128"/>
              </a:rPr>
              <a:t>网络严重影响未成年人健康成长，深刻影响着未成年人世界观、人生观、价值观的形成塑造。</a:t>
            </a:r>
            <a:r>
              <a:rPr lang="en-US" altLang="zh-CN" sz="1350">
                <a:latin typeface="宋体" panose="02010600030101010101" pitchFamily="2" charset="-122"/>
                <a:ea typeface="宋体" panose="02010600030101010101" pitchFamily="2" charset="-122"/>
                <a:cs typeface="汉仪中宋简" panose="02010600000101010101" charset="-128"/>
                <a:sym typeface="+mn-ea"/>
              </a:rPr>
              <a:t>早在2010年，国务院新闻办公室首次发表的《中国互联网状况》白皮书就已强调：“网络淫秽色情等违法和有害信息严重危害青少年的身心健康，成为社会普遍关注的突出问题。”</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pic>
        <p:nvPicPr>
          <p:cNvPr id="2" name="图片 1" descr="扫黄"/>
          <p:cNvPicPr>
            <a:picLocks noChangeAspect="1"/>
          </p:cNvPicPr>
          <p:nvPr/>
        </p:nvPicPr>
        <p:blipFill>
          <a:blip r:embed="rId3"/>
          <a:stretch>
            <a:fillRect/>
          </a:stretch>
        </p:blipFill>
        <p:spPr>
          <a:xfrm>
            <a:off x="4980940" y="1787525"/>
            <a:ext cx="3696335" cy="2549525"/>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2" name="文本框 21"/>
          <p:cNvSpPr txBox="1"/>
          <p:nvPr/>
        </p:nvSpPr>
        <p:spPr>
          <a:xfrm>
            <a:off x="872966" y="1104397"/>
            <a:ext cx="7649051" cy="2584450"/>
          </a:xfrm>
          <a:prstGeom prst="rect">
            <a:avLst/>
          </a:prstGeom>
          <a:noFill/>
        </p:spPr>
        <p:txBody>
          <a:bodyPr wrap="square">
            <a:spAutoFit/>
          </a:bodyPr>
          <a:lstStyle/>
          <a:p>
            <a:pPr indent="0" fontAlgn="auto">
              <a:lnSpc>
                <a:spcPct val="150000"/>
              </a:lnSpc>
            </a:pPr>
            <a:r>
              <a:rPr lang="en-US" altLang="zh-CN" sz="1350" b="1">
                <a:latin typeface="宋体" panose="02010600030101010101" pitchFamily="2" charset="-122"/>
                <a:ea typeface="宋体" panose="02010600030101010101" pitchFamily="2" charset="-122"/>
                <a:cs typeface="汉仪中宋简" panose="02010600000101010101" charset="-128"/>
              </a:rPr>
              <a:t>（二）</a:t>
            </a:r>
            <a:r>
              <a:rPr lang="zh-CN" altLang="en-US" sz="1350" b="1">
                <a:latin typeface="宋体" panose="02010600030101010101" pitchFamily="2" charset="-122"/>
                <a:ea typeface="宋体" panose="02010600030101010101" pitchFamily="2" charset="-122"/>
                <a:cs typeface="汉仪中宋简" panose="02010600000101010101" charset="-128"/>
              </a:rPr>
              <a:t>线下</a:t>
            </a:r>
            <a:endParaRPr lang="en-US" altLang="zh-CN" sz="1350" b="1">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    在学校周边售卖的书籍，杂志刊物中夹杂着不少非法出版的黄色书刊和音像制品</a:t>
            </a:r>
            <a:r>
              <a:rPr lang="zh-CN" altLang="en-US" sz="1350">
                <a:latin typeface="宋体" panose="02010600030101010101" pitchFamily="2" charset="-122"/>
                <a:ea typeface="宋体" panose="02010600030101010101" pitchFamily="2" charset="-122"/>
                <a:cs typeface="汉仪中宋简" panose="02010600000101010101" charset="-128"/>
              </a:rPr>
              <a:t>，</a:t>
            </a:r>
            <a:r>
              <a:rPr lang="en-US" altLang="zh-CN" sz="1350">
                <a:latin typeface="宋体" panose="02010600030101010101" pitchFamily="2" charset="-122"/>
                <a:ea typeface="宋体" panose="02010600030101010101" pitchFamily="2" charset="-122"/>
                <a:cs typeface="汉仪中宋简" panose="02010600000101010101" charset="-128"/>
              </a:rPr>
              <a:t>其内容涉嫌淫秽色情，充斥着低俗色情、无底线恶搞、不良诱导暗示的图片文字和音视频，具有很强的欺骗性和隐蔽性。甚至面向学生售卖的食品、文具、玩具手办，有的也打起了擦边球，包装和造型低俗涉黄。这些软色情产物通过日常的接触持续地对未成年的身心产生无可挽回的影响。</a:t>
            </a:r>
            <a:endParaRPr lang="en-US" altLang="zh-CN" sz="135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a:latin typeface="宋体" panose="02010600030101010101" pitchFamily="2" charset="-122"/>
                <a:ea typeface="宋体" panose="02010600030101010101" pitchFamily="2" charset="-122"/>
                <a:cs typeface="汉仪中宋简" panose="02010600000101010101" charset="-128"/>
              </a:rPr>
              <a:t>   现实世界中，未成年人面对的黄色诱惑不仅有防不胜防的软色情，还有娱乐场所滋生的色情表演和色情交易。《未成年人保护法》第五十八条中就明确规定，营业性歌舞娱乐场所等不适宜未成年人活动场所的经营者，不得允许未成年人进入。</a:t>
            </a:r>
            <a:endParaRPr lang="en-US" altLang="zh-CN" sz="1350">
              <a:latin typeface="宋体" panose="02010600030101010101" pitchFamily="2" charset="-122"/>
              <a:ea typeface="宋体" panose="02010600030101010101" pitchFamily="2" charset="-122"/>
              <a:cs typeface="汉仪中宋简" panose="02010600000101010101" charset="-128"/>
            </a:endParaRPr>
          </a:p>
        </p:txBody>
      </p:sp>
      <p:grpSp>
        <p:nvGrpSpPr>
          <p:cNvPr id="2" name="组合 1"/>
          <p:cNvGrpSpPr/>
          <p:nvPr/>
        </p:nvGrpSpPr>
        <p:grpSpPr>
          <a:xfrm>
            <a:off x="2549713" y="528383"/>
            <a:ext cx="4923790" cy="444545"/>
            <a:chOff x="3508837" y="786884"/>
            <a:chExt cx="6565052" cy="592727"/>
          </a:xfrm>
        </p:grpSpPr>
        <p:sp>
          <p:nvSpPr>
            <p:cNvPr id="3" name="文本框 2"/>
            <p:cNvSpPr txBox="1"/>
            <p:nvPr/>
          </p:nvSpPr>
          <p:spPr>
            <a:xfrm>
              <a:off x="3508837" y="786884"/>
              <a:ext cx="6565052" cy="491067"/>
            </a:xfrm>
            <a:prstGeom prst="rect">
              <a:avLst/>
            </a:prstGeom>
            <a:noFill/>
          </p:spPr>
          <p:txBody>
            <a:bodyPr wrap="square" rtlCol="0">
              <a:spAutoFit/>
            </a:bodyPr>
            <a:p>
              <a:pPr algn="ctr"/>
              <a:r>
                <a:rPr lang="zh-CN" altLang="en-US">
                  <a:latin typeface="汉仪汉黑W" panose="00020600040101010101" charset="-122"/>
                  <a:ea typeface="汉仪汉黑W" panose="00020600040101010101" charset="-122"/>
                  <a:cs typeface="汉仪汉黑W" panose="00020600040101010101" charset="-122"/>
                </a:rPr>
                <a:t>一、黄色内容向未成年人传播的途径和方式  </a:t>
              </a:r>
              <a:endParaRPr lang="zh-CN" altLang="en-US">
                <a:latin typeface="汉仪汉黑W" panose="00020600040101010101" charset="-122"/>
                <a:ea typeface="汉仪汉黑W" panose="00020600040101010101" charset="-122"/>
                <a:cs typeface="汉仪汉黑W" panose="00020600040101010101" charset="-122"/>
              </a:endParaRPr>
            </a:p>
          </p:txBody>
        </p:sp>
        <p:sp>
          <p:nvSpPr>
            <p:cNvPr id="4" name="矩形 3"/>
            <p:cNvSpPr/>
            <p:nvPr/>
          </p:nvSpPr>
          <p:spPr>
            <a:xfrm>
              <a:off x="4459779" y="1278011"/>
              <a:ext cx="5177366" cy="101600"/>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658899" y="622522"/>
            <a:ext cx="2366010" cy="368300"/>
            <a:chOff x="4878532" y="829429"/>
            <a:chExt cx="3154679" cy="491067"/>
          </a:xfrm>
        </p:grpSpPr>
        <p:sp>
          <p:nvSpPr>
            <p:cNvPr id="6" name="文本框 5"/>
            <p:cNvSpPr txBox="1"/>
            <p:nvPr/>
          </p:nvSpPr>
          <p:spPr>
            <a:xfrm>
              <a:off x="4878532" y="829429"/>
              <a:ext cx="3154679"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rPr>
                <a:t>二、黄色诱惑的危害</a:t>
              </a:r>
              <a:endParaRPr lang="zh-CN" altLang="en-US">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custDataLst>
              <p:tags r:id="rId3"/>
            </p:custDataLst>
          </p:nvPr>
        </p:nvSpPr>
        <p:spPr>
          <a:xfrm flipH="1">
            <a:off x="527685" y="1708150"/>
            <a:ext cx="2512695" cy="2981325"/>
          </a:xfrm>
          <a:prstGeom prst="rect">
            <a:avLst/>
          </a:prstGeom>
          <a:noFill/>
          <a:ln w="9525">
            <a:noFill/>
          </a:ln>
        </p:spPr>
        <p:txBody>
          <a:bodyPr wrap="square"/>
          <a:p>
            <a:pPr lvl="0" algn="l" fontAlgn="auto">
              <a:lnSpc>
                <a:spcPct val="130000"/>
              </a:lnSpc>
              <a:spcAft>
                <a:spcPts val="1000"/>
              </a:spcAft>
              <a:buClrTx/>
              <a:buSzTx/>
              <a:buFontTx/>
            </a:pPr>
            <a:r>
              <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对色情容易上瘾，无法将时间和精力投入学生的本职工作，变得玩物丧志、不思进取。</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容易被不健康的游戏和直播诱骗消费，不仅财物损失巨大，更对正确的性道德观、两性关系的认识产生严重的扭曲。长期大量观看淫秽色情内容，对身体也会造成不可逆的伤害，包括性生活阳痿、性快感降低、性功能障碍。</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3" name="文本框 12"/>
          <p:cNvSpPr txBox="1"/>
          <p:nvPr>
            <p:custDataLst>
              <p:tags r:id="rId4"/>
            </p:custDataLst>
          </p:nvPr>
        </p:nvSpPr>
        <p:spPr>
          <a:xfrm flipH="1">
            <a:off x="1395889" y="1400149"/>
            <a:ext cx="1644015" cy="307658"/>
          </a:xfrm>
          <a:prstGeom prst="rect">
            <a:avLst/>
          </a:prstGeom>
          <a:noFill/>
        </p:spPr>
        <p:txBody>
          <a:bodyPr wrap="square" bIns="0" rtlCol="0" anchor="ctr" anchorCtr="0"/>
          <a:p>
            <a:pPr algn="l"/>
            <a:r>
              <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1.危害身心 </a:t>
            </a:r>
            <a:endParaRPr lang="zh-CN" sz="135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15" name="文本框 14"/>
          <p:cNvSpPr txBox="1"/>
          <p:nvPr>
            <p:custDataLst>
              <p:tags r:id="rId5"/>
            </p:custDataLst>
          </p:nvPr>
        </p:nvSpPr>
        <p:spPr>
          <a:xfrm flipH="1">
            <a:off x="5948680" y="1839595"/>
            <a:ext cx="2681605" cy="1480820"/>
          </a:xfrm>
          <a:prstGeom prst="rect">
            <a:avLst/>
          </a:prstGeom>
          <a:noFill/>
          <a:ln w="9525">
            <a:noFill/>
          </a:ln>
        </p:spPr>
        <p:txBody>
          <a:bodyPr wrap="square"/>
          <a:p>
            <a:pPr lvl="0" algn="l" fontAlgn="auto">
              <a:lnSpc>
                <a:spcPct val="130000"/>
              </a:lnSpc>
              <a:spcAft>
                <a:spcPts val="1000"/>
              </a:spcAft>
              <a:buClrTx/>
              <a:buSzTx/>
              <a:buFontTx/>
            </a:pPr>
            <a:r>
              <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未成年人在不良诱导下，既成为色情服务的受害者，又成为色情服务的提供者。</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en-US" altLang="zh-CN"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未成年在性欲望和冲动没有得到疏导和管控的情况下，又受到不良信息的强烈刺激，就可能犯罪。在所有犯罪类型中，未成年涉性犯罪一直较为突出</a:t>
            </a:r>
            <a:endParaRPr lang="zh-CN" altLang="en-US" sz="1200" spc="15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6" name="文本框 15"/>
          <p:cNvSpPr txBox="1"/>
          <p:nvPr>
            <p:custDataLst>
              <p:tags r:id="rId6"/>
            </p:custDataLst>
          </p:nvPr>
        </p:nvSpPr>
        <p:spPr>
          <a:xfrm flipH="1">
            <a:off x="6284278" y="1531752"/>
            <a:ext cx="1658303" cy="307658"/>
          </a:xfrm>
          <a:prstGeom prst="rect">
            <a:avLst/>
          </a:prstGeom>
          <a:noFill/>
        </p:spPr>
        <p:txBody>
          <a:bodyPr wrap="square" bIns="0" rtlCol="0" anchor="ctr" anchorCtr="0"/>
          <a:p>
            <a:pPr algn="l"/>
            <a:r>
              <a:rPr lang="en-US" alt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2</a:t>
            </a:r>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 诱发</a:t>
            </a:r>
            <a:r>
              <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犯罪</a:t>
            </a:r>
            <a:endParaRPr lang="zh-CN" sz="135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17" name="同心圆 16"/>
          <p:cNvSpPr/>
          <p:nvPr>
            <p:custDataLst>
              <p:tags r:id="rId7"/>
            </p:custDataLst>
          </p:nvPr>
        </p:nvSpPr>
        <p:spPr>
          <a:xfrm flipH="1">
            <a:off x="2951798" y="1531594"/>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19" name="同心圆 18"/>
          <p:cNvSpPr/>
          <p:nvPr>
            <p:custDataLst>
              <p:tags r:id="rId8"/>
            </p:custDataLst>
          </p:nvPr>
        </p:nvSpPr>
        <p:spPr>
          <a:xfrm rot="5400000" flipH="1">
            <a:off x="3210878" y="1790674"/>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sp>
        <p:nvSpPr>
          <p:cNvPr id="35" name="椭圆 34"/>
          <p:cNvSpPr/>
          <p:nvPr>
            <p:custDataLst>
              <p:tags r:id="rId9"/>
            </p:custDataLst>
          </p:nvPr>
        </p:nvSpPr>
        <p:spPr>
          <a:xfrm flipH="1">
            <a:off x="3327559" y="1778767"/>
            <a:ext cx="538163"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cs typeface="思源黑体 CN Regular" panose="020B0500000000000000" charset="-122"/>
            </a:endParaRPr>
          </a:p>
        </p:txBody>
      </p:sp>
      <p:sp>
        <p:nvSpPr>
          <p:cNvPr id="36" name="文本框 35"/>
          <p:cNvSpPr txBox="1"/>
          <p:nvPr>
            <p:custDataLst>
              <p:tags r:id="rId10"/>
            </p:custDataLst>
          </p:nvPr>
        </p:nvSpPr>
        <p:spPr>
          <a:xfrm>
            <a:off x="3364706" y="1909736"/>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7" name="椭圆 36"/>
          <p:cNvSpPr/>
          <p:nvPr>
            <p:custDataLst>
              <p:tags r:id="rId11"/>
            </p:custDataLst>
          </p:nvPr>
        </p:nvSpPr>
        <p:spPr>
          <a:xfrm flipH="1">
            <a:off x="5352574" y="2324550"/>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F19ED2">
                  <a:lumMod val="75000"/>
                </a:srgbClr>
              </a:solidFill>
              <a:cs typeface="思源黑体 CN Regular" panose="020B0500000000000000" charset="-122"/>
            </a:endParaRPr>
          </a:p>
        </p:txBody>
      </p:sp>
      <p:sp>
        <p:nvSpPr>
          <p:cNvPr id="38" name="文本框 37"/>
          <p:cNvSpPr txBox="1"/>
          <p:nvPr>
            <p:custDataLst>
              <p:tags r:id="rId12"/>
            </p:custDataLst>
          </p:nvPr>
        </p:nvSpPr>
        <p:spPr>
          <a:xfrm>
            <a:off x="5389086" y="2484094"/>
            <a:ext cx="463868" cy="299085"/>
          </a:xfrm>
          <a:prstGeom prst="rect">
            <a:avLst/>
          </a:prstGeom>
          <a:noFill/>
        </p:spPr>
        <p:txBody>
          <a:bodyPr wrap="square" bIns="0" rtlCol="0">
            <a:normAutofit/>
          </a:bodyPr>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0" name="椭圆 39"/>
          <p:cNvSpPr/>
          <p:nvPr>
            <p:custDataLst>
              <p:tags r:id="rId13"/>
            </p:custDataLst>
          </p:nvPr>
        </p:nvSpPr>
        <p:spPr>
          <a:xfrm>
            <a:off x="3908108" y="2483856"/>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1" name="同心圆 40"/>
          <p:cNvSpPr/>
          <p:nvPr>
            <p:custDataLst>
              <p:tags r:id="rId14"/>
            </p:custDataLst>
          </p:nvPr>
        </p:nvSpPr>
        <p:spPr>
          <a:xfrm flipH="1">
            <a:off x="3530918" y="2110714"/>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sz="1350">
              <a:solidFill>
                <a:srgbClr val="000000"/>
              </a:solidFill>
              <a:cs typeface="思源黑体 CN Regular" panose="020B0500000000000000" charset="-122"/>
            </a:endParaRPr>
          </a:p>
        </p:txBody>
      </p:sp>
      <p:grpSp>
        <p:nvGrpSpPr>
          <p:cNvPr id="43" name="组合 42"/>
          <p:cNvGrpSpPr/>
          <p:nvPr>
            <p:custDataLst>
              <p:tags r:id="rId15"/>
            </p:custDataLst>
          </p:nvPr>
        </p:nvGrpSpPr>
        <p:grpSpPr>
          <a:xfrm rot="0">
            <a:off x="3744278" y="2325026"/>
            <a:ext cx="1336358" cy="1334929"/>
            <a:chOff x="11317288" y="-5686262"/>
            <a:chExt cx="4924404" cy="4919848"/>
          </a:xfrm>
          <a:solidFill>
            <a:srgbClr val="58BBDB"/>
          </a:solidFill>
        </p:grpSpPr>
        <p:sp>
          <p:nvSpPr>
            <p:cNvPr id="44" name="Freeform 6"/>
            <p:cNvSpPr>
              <a:spLocks noEditPoints="1"/>
            </p:cNvSpPr>
            <p:nvPr>
              <p:custDataLst>
                <p:tags r:id="rId16"/>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45" name="任意多边形: 形状 351"/>
            <p:cNvSpPr>
              <a:spLocks noChangeArrowheads="1"/>
            </p:cNvSpPr>
            <p:nvPr>
              <p:custDataLst>
                <p:tags r:id="rId17"/>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46" name="图片 45" descr="32313539373438303b32313539373437373bb9bacee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238625" y="2814611"/>
            <a:ext cx="368618" cy="368618"/>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33132" y="633475"/>
            <a:ext cx="2721293" cy="368300"/>
            <a:chOff x="4310842" y="844034"/>
            <a:chExt cx="3628390" cy="491067"/>
          </a:xfrm>
        </p:grpSpPr>
        <p:sp>
          <p:nvSpPr>
            <p:cNvPr id="6" name="文本框 5"/>
            <p:cNvSpPr txBox="1"/>
            <p:nvPr/>
          </p:nvSpPr>
          <p:spPr>
            <a:xfrm>
              <a:off x="4310842" y="844034"/>
              <a:ext cx="3628390" cy="491067"/>
            </a:xfrm>
            <a:prstGeom prst="rect">
              <a:avLst/>
            </a:prstGeom>
            <a:noFill/>
          </p:spPr>
          <p:txBody>
            <a:bodyPr wrap="square" rtlCol="0">
              <a:spAutoFit/>
            </a:bodyPr>
            <a:lstStyle/>
            <a:p>
              <a:pPr algn="ctr"/>
              <a:r>
                <a:rPr lang="zh-CN" altLang="en-US">
                  <a:latin typeface="汉仪汉黑W" panose="00020600040101010101" charset="-122"/>
                  <a:ea typeface="汉仪汉黑W" panose="00020600040101010101" charset="-122"/>
                  <a:cs typeface="汉仪汉黑W" panose="00020600040101010101" charset="-122"/>
                  <a:sym typeface="+mn-ea"/>
                </a:rPr>
                <a:t>三、抵御黄色侵害的方法</a:t>
              </a:r>
              <a:endParaRPr lang="zh-CN" altLang="en-US">
                <a:latin typeface="汉仪汉黑W" panose="00020600040101010101" charset="-122"/>
                <a:ea typeface="汉仪汉黑W" panose="00020600040101010101" charset="-122"/>
                <a:cs typeface="汉仪汉黑W" panose="00020600040101010101" charset="-122"/>
                <a:sym typeface="+mn-ea"/>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67" name="组合 66"/>
          <p:cNvGrpSpPr/>
          <p:nvPr/>
        </p:nvGrpSpPr>
        <p:grpSpPr>
          <a:xfrm>
            <a:off x="4634733" y="1742182"/>
            <a:ext cx="3237679" cy="1964000"/>
            <a:chOff x="6199413" y="2114540"/>
            <a:chExt cx="4316906" cy="2618667"/>
          </a:xfrm>
        </p:grpSpPr>
        <p:sp>
          <p:nvSpPr>
            <p:cNvPr id="62" name="文本框 61"/>
            <p:cNvSpPr txBox="1"/>
            <p:nvPr/>
          </p:nvSpPr>
          <p:spPr>
            <a:xfrm>
              <a:off x="6199413" y="2114540"/>
              <a:ext cx="4316906" cy="1352974"/>
            </a:xfrm>
            <a:prstGeom prst="rect">
              <a:avLst/>
            </a:prstGeom>
            <a:noFill/>
          </p:spPr>
          <p:txBody>
            <a:bodyPr wrap="square">
              <a:spAutoFit/>
            </a:bodyPr>
            <a:lstStyle/>
            <a:p>
              <a:r>
                <a:rPr sz="1200">
                  <a:effectLst/>
                  <a:latin typeface="宋体" panose="02010600030101010101" pitchFamily="2" charset="-122"/>
                  <a:ea typeface="宋体" panose="02010600030101010101" pitchFamily="2" charset="-122"/>
                  <a:cs typeface="宋体" panose="02010600030101010101" pitchFamily="2" charset="-122"/>
                </a:rPr>
                <a:t>1. </a:t>
              </a:r>
              <a:r>
                <a:rPr lang="zh-CN" sz="1200">
                  <a:effectLst/>
                  <a:latin typeface="宋体" panose="02010600030101010101" pitchFamily="2" charset="-122"/>
                  <a:ea typeface="宋体" panose="02010600030101010101" pitchFamily="2" charset="-122"/>
                  <a:cs typeface="宋体" panose="02010600030101010101" pitchFamily="2" charset="-122"/>
                </a:rPr>
                <a:t>性教育</a:t>
              </a:r>
              <a:endParaRPr sz="1200">
                <a:effectLst/>
                <a:latin typeface="宋体" panose="02010600030101010101" pitchFamily="2" charset="-122"/>
                <a:ea typeface="宋体" panose="02010600030101010101" pitchFamily="2" charset="-122"/>
                <a:cs typeface="宋体" panose="02010600030101010101" pitchFamily="2" charset="-122"/>
              </a:endParaRPr>
            </a:p>
            <a:p>
              <a:r>
                <a:rPr lang="en-US" altLang="zh-CN" sz="1200">
                  <a:effectLst/>
                  <a:latin typeface="宋体" panose="02010600030101010101" pitchFamily="2" charset="-122"/>
                  <a:ea typeface="宋体" panose="02010600030101010101" pitchFamily="2" charset="-122"/>
                  <a:cs typeface="宋体" panose="02010600030101010101" pitchFamily="2" charset="-122"/>
                </a:rPr>
                <a:t>中小学性教育绝不是可有可无的小事，增强青少年的自我保护意识和能力，帮助他们建立正确的性别观念，对预防性侵害有着至关重要的作用。</a:t>
              </a:r>
              <a:endParaRPr lang="en-US" alt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64" name="文本框 63"/>
            <p:cNvSpPr txBox="1"/>
            <p:nvPr/>
          </p:nvSpPr>
          <p:spPr>
            <a:xfrm>
              <a:off x="6199413" y="3626614"/>
              <a:ext cx="4316906" cy="1106593"/>
            </a:xfrm>
            <a:prstGeom prst="rect">
              <a:avLst/>
            </a:prstGeom>
            <a:noFill/>
          </p:spPr>
          <p:txBody>
            <a:bodyPr wrap="square">
              <a:spAutoFit/>
            </a:bodyPr>
            <a:lstStyle/>
            <a:p>
              <a:r>
                <a:rPr sz="1200">
                  <a:effectLst/>
                  <a:latin typeface="宋体" panose="02010600030101010101" pitchFamily="2" charset="-122"/>
                  <a:ea typeface="宋体" panose="02010600030101010101" pitchFamily="2" charset="-122"/>
                  <a:cs typeface="宋体" panose="02010600030101010101" pitchFamily="2" charset="-122"/>
                </a:rPr>
                <a:t>2. </a:t>
              </a:r>
              <a:r>
                <a:rPr lang="zh-CN" sz="1200">
                  <a:effectLst/>
                  <a:latin typeface="宋体" panose="02010600030101010101" pitchFamily="2" charset="-122"/>
                  <a:ea typeface="宋体" panose="02010600030101010101" pitchFamily="2" charset="-122"/>
                  <a:cs typeface="宋体" panose="02010600030101010101" pitchFamily="2" charset="-122"/>
                </a:rPr>
                <a:t>网络素养教育</a:t>
              </a:r>
              <a:endParaRPr sz="1200">
                <a:effectLst/>
                <a:latin typeface="宋体" panose="02010600030101010101" pitchFamily="2" charset="-122"/>
                <a:ea typeface="宋体" panose="02010600030101010101" pitchFamily="2" charset="-122"/>
                <a:cs typeface="宋体" panose="02010600030101010101" pitchFamily="2" charset="-122"/>
              </a:endParaRPr>
            </a:p>
            <a:p>
              <a:r>
                <a:rPr lang="zh-CN" sz="1200">
                  <a:effectLst/>
                  <a:latin typeface="宋体" panose="02010600030101010101" pitchFamily="2" charset="-122"/>
                  <a:ea typeface="宋体" panose="02010600030101010101" pitchFamily="2" charset="-122"/>
                  <a:cs typeface="宋体" panose="02010600030101010101" pitchFamily="2" charset="-122"/>
                </a:rPr>
                <a:t>基于互联网生态的复杂性、多元性，新时代的未成年人应该具备在探究网络世界与现实世界的互动中学习成长的能力。</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grpSp>
      <p:pic>
        <p:nvPicPr>
          <p:cNvPr id="3" name="图片 2" descr="黄色"/>
          <p:cNvPicPr>
            <a:picLocks noChangeAspect="1"/>
          </p:cNvPicPr>
          <p:nvPr/>
        </p:nvPicPr>
        <p:blipFill>
          <a:blip r:embed="rId2"/>
          <a:stretch>
            <a:fillRect/>
          </a:stretch>
        </p:blipFill>
        <p:spPr>
          <a:xfrm>
            <a:off x="444500" y="1769745"/>
            <a:ext cx="4127500" cy="1936750"/>
          </a:xfrm>
          <a:prstGeom prst="rect">
            <a:avLst/>
          </a:prstGeom>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a:off x="1026160" y="1475105"/>
            <a:ext cx="1076960" cy="17278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小</a:t>
            </a:r>
            <a:r>
              <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贴士</a:t>
            </a:r>
            <a:endParaRPr lang="zh-CN" altLang="en-US" sz="45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24" name="矩形 23"/>
          <p:cNvSpPr/>
          <p:nvPr/>
        </p:nvSpPr>
        <p:spPr>
          <a:xfrm>
            <a:off x="835875" y="449"/>
            <a:ext cx="1458000" cy="1331789"/>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25" name="矩形 24"/>
          <p:cNvSpPr/>
          <p:nvPr/>
        </p:nvSpPr>
        <p:spPr>
          <a:xfrm>
            <a:off x="835875" y="3685824"/>
            <a:ext cx="1458000" cy="145812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charset="-122"/>
              <a:sym typeface="Arial" panose="020B0604020202020204"/>
            </a:endParaRPr>
          </a:p>
        </p:txBody>
      </p:sp>
      <p:sp>
        <p:nvSpPr>
          <p:cNvPr id="17" name="Rectangle 20"/>
          <p:cNvSpPr>
            <a:spLocks noChangeArrowheads="1"/>
          </p:cNvSpPr>
          <p:nvPr/>
        </p:nvSpPr>
        <p:spPr bwMode="auto">
          <a:xfrm>
            <a:off x="2753995" y="521944"/>
            <a:ext cx="5465921"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50000"/>
              </a:lnSpc>
              <a:spcBef>
                <a:spcPct val="0"/>
              </a:spcBef>
              <a:spcAft>
                <a:spcPct val="0"/>
              </a:spcAft>
              <a:buFont typeface="Arial" panose="020B0604020202020204" pitchFamily="34" charset="0"/>
              <a:buNone/>
            </a:pPr>
            <a:r>
              <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上网时遇到黄色信息怎么办？举报方式一般有以下几种。</a:t>
            </a:r>
            <a:endParaRPr lang="en-US" altLang="zh-CN" sz="135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网信办违法和不良信息举报中心中央网络信息办公室设置了“不良信息举报中心”，进入网页后点击“色情类”举报选项，可进行实名或匿名举报。在举报前注意留存证据，包括视频和截图等，收集证据时尽量留意如下信息：发布人账号信息、包含违法或犯罪行为的图片或视频、信息发布时间、网站地址信息。此外，部分地方网信办也设置了举报渠道，如电话热线、邮箱等，亦可以作为投诉渠道。</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2.进入“中国扫黄打非网”网页，点击“公众服务”，可选择“淫秽色情信息举报”进行网上举报。</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3.如果发现情节极其严重，需要警方立即干预的未成年色情内容，可以在保留证据的同时直接拨打110报警电话，寻求当地警方的介入。</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algn="just" fontAlgn="base">
              <a:lnSpc>
                <a:spcPct val="150000"/>
              </a:lnSpc>
              <a:spcBef>
                <a:spcPct val="0"/>
              </a:spcBef>
              <a:spcAft>
                <a:spcPct val="0"/>
              </a:spcAft>
              <a:buFont typeface="Arial" panose="020B0604020202020204" pitchFamily="34" charset="0"/>
              <a:buNone/>
            </a:pPr>
            <a:r>
              <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4.平台投诉机制为了对平台上的内容进行把控，许多网站和社交媒体平台都含有平台自身的违法违规内容投诉机制，可以将相关内容进行整理后投诉，要求平台进行审核处理。</a:t>
            </a:r>
            <a:endParaRPr lang="en-US" altLang="zh-CN" sz="1350"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bldLvl="0" animBg="1"/>
      <p:bldP spid="25" grpId="0" bldLvl="0" animBg="1"/>
      <p:bldP spid="17" grpId="0"/>
    </p:bldLst>
  </p:timing>
</p:sld>
</file>

<file path=ppt/tags/tag1.xml><?xml version="1.0" encoding="utf-8"?>
<p:tagLst xmlns:p="http://schemas.openxmlformats.org/presentationml/2006/main">
  <p:tag name="KSO_WM_DIAGRAM_VIRTUALLY_FRAME" val="{&quot;height&quot;:133.3134645669291,&quot;left&quot;:84.70062992125983,&quot;top&quot;:141.2344881889764,&quot;width&quot;:221.5243307086614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59.0020472440945,&quot;left&quot;:41.55,&quot;top&quot;:110.24795275590552,&quot;width&quot;:644}"/>
</p:tagLst>
</file>

<file path=ppt/tags/tag100.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1.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2.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3.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4.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5.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6.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7.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8.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09.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59.0020472440945,&quot;left&quot;:41.55,&quot;top&quot;:110.24795275590552,&quot;width&quot;:644}"/>
</p:tagLst>
</file>

<file path=ppt/tags/tag110.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1.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2.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3.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4.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5.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6.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7.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8.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19.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59.0020472440945,&quot;left&quot;:41.55,&quot;top&quot;:110.24795275590552,&quot;width&quot;:644}"/>
</p:tagLst>
</file>

<file path=ppt/tags/tag120.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1.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2.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3.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4.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5.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6.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7.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8.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DIAGRAM_VIRTUALLY_FRAME" val="{&quot;height&quot;:259.0020472440945,&quot;left&quot;:41.55,&quot;top&quot;:110.24795275590552,&quot;width&quot;:644}"/>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 name="KSO_WM_DIAGRAM_VIRTUALLY_FRAME" val="{&quot;height&quot;:274.767377167111,&quot;left&quot;:-139.65,&quot;top&quot;:99.50359913987349,&quot;width&quot;:1050.15}"/>
</p:tagLst>
</file>

<file path=ppt/tags/tag1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 name="KSO_WM_DIAGRAM_VIRTUALLY_FRAME" val="{&quot;height&quot;:274.767377167111,&quot;left&quot;:-139.65,&quot;top&quot;:99.50359913987349,&quot;width&quot;:1050.15}"/>
</p:tagLst>
</file>

<file path=ppt/tags/tag1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 name="KSO_WM_DIAGRAM_VIRTUALLY_FRAME" val="{&quot;height&quot;:274.767377167111,&quot;left&quot;:-139.65,&quot;top&quot;:99.50359913987349,&quot;width&quot;:1050.15}"/>
</p:tagLst>
</file>

<file path=ppt/tags/tag1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 name="KSO_WM_DIAGRAM_VIRTUALLY_FRAME" val="{&quot;height&quot;:274.767377167111,&quot;left&quot;:-139.65,&quot;top&quot;:99.50359913987349,&quot;width&quot;:1050.15}"/>
</p:tagLst>
</file>

<file path=ppt/tags/tag1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 name="KSO_WM_DIAGRAM_VIRTUALLY_FRAME" val="{&quot;height&quot;:274.767377167111,&quot;left&quot;:-139.65,&quot;top&quot;:99.50359913987349,&quot;width&quot;:1050.1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DIAGRAM_VIRTUALLY_FRAME" val="{&quot;height&quot;:259.0020472440945,&quot;left&quot;:41.55,&quot;top&quot;:110.24795275590552,&quot;width&quot;:644}"/>
</p:tagLst>
</file>

<file path=ppt/tags/tag140.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1.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2.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3.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4.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 name="KSO_WM_DIAGRAM_VIRTUALLY_FRAME" val="{&quot;height&quot;:274.767377167111,&quot;left&quot;:-139.65,&quot;top&quot;:99.50359913987349,&quot;width&quot;:1050.15}"/>
</p:tagLst>
</file>

<file path=ppt/tags/tag146.xml><?xml version="1.0" encoding="utf-8"?>
<p:tagLst xmlns:p="http://schemas.openxmlformats.org/presentationml/2006/main">
  <p:tag name="MH" val="20161022204031"/>
  <p:tag name="MH_LIBRARY" val="GRAPHIC"/>
  <p:tag name="MH_ORDER" val="文本框 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5*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23.23748031496066,&quot;left&quot;:71.45,&quot;top&quot;:123.98543307086615,&quot;width&quot;:579.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5*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23.23748031496066,&quot;left&quot;:71.45,&quot;top&quot;:123.98543307086615,&quot;width&quot;:579.7}"/>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5*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259.0020472440945,&quot;left&quot;:41.55,&quot;top&quot;:110.24795275590552,&quot;width&quot;:644}"/>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5*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5*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 name="KSO_WM_DIAGRAM_VIRTUALLY_FRAME" val="{&quot;height&quot;:223.23748031496066,&quot;left&quot;:71.45,&quot;top&quot;:123.98543307086615,&quot;width&quot;:579.7}"/>
</p:tagLst>
</file>

<file path=ppt/tags/tag152.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5*l_x*1_1"/>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23.23748031496066,&quot;left&quot;:71.45,&quot;top&quot;:123.98543307086615,&quot;width&quot;:579.7}"/>
</p:tagLst>
</file>

<file path=ppt/tags/tag153.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5*l_x*1_2"/>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23.23748031496066,&quot;left&quot;:71.45,&quot;top&quot;:123.98543307086615,&quot;width&quot;:579.7}"/>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5*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23.23748031496066,&quot;left&quot;:71.45,&quot;top&quot;:123.98543307086615,&quot;width&quot;:579.7}"/>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5*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 name="KSO_WM_DIAGRAM_VIRTUALLY_FRAME" val="{&quot;height&quot;:223.23748031496066,&quot;left&quot;:71.45,&quot;top&quot;:123.98543307086615,&quot;width&quot;:579.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DIAGRAM_VIRTUALLY_FRAME" val="{&quot;height&quot;:259.0020472440945,&quot;left&quot;:41.55,&quot;top&quot;:110.24795275590552,&quot;width&quot;:644}"/>
</p:tagLst>
</file>

<file path=ppt/tags/tag1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5*l_h_a*1_3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 name="KSO_WM_DIAGRAM_VIRTUALLY_FRAME" val="{&quot;height&quot;:223.23748031496066,&quot;left&quot;:71.45,&quot;top&quot;:123.98543307086615,&quot;width&quot;:579.7}"/>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23.23748031496066,&quot;left&quot;:71.45,&quot;top&quot;:123.98543307086615,&quot;width&quot;:579.7}"/>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0_5*l_h_a*1_5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23.23748031496066,&quot;left&quot;:71.45,&quot;top&quot;:123.98543307086615,&quot;width&quot;:579.7}"/>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23.23748031496066,&quot;left&quot;:71.45,&quot;top&quot;:123.98543307086615,&quot;width&quot;:579.7}"/>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59.0020472440945,&quot;left&quot;:41.55,&quot;top&quot;:110.24795275590552,&quot;width&quot;:644}"/>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23.23748031496066,&quot;left&quot;:71.45,&quot;top&quot;:123.98543307086615,&quot;width&quot;:579.7}"/>
</p:tagLst>
</file>

<file path=ppt/tags/tag17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0_5*l_h_a*1_5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23.23748031496066,&quot;left&quot;:71.45,&quot;top&quot;:123.98543307086615,&quot;width&quot;:579.7}"/>
</p:tagLst>
</file>

<file path=ppt/tags/tag172.xml><?xml version="1.0" encoding="utf-8"?>
<p:tagLst xmlns:p="http://schemas.openxmlformats.org/presentationml/2006/main">
  <p:tag name="KSO_WM_TAG_VERSION" val="1.0"/>
  <p:tag name="KSO_WM_BEAUTIFY_FLAG" val="#wm#"/>
  <p:tag name="KSO_WM_UNIT_TYPE" val="i"/>
  <p:tag name="KSO_WM_UNIT_ID" val="diagram160042_2*i*0"/>
  <p:tag name="KSO_WM_TEMPLATE_CATEGORY" val="diagram"/>
  <p:tag name="KSO_WM_TEMPLATE_INDEX" val="160042"/>
  <p:tag name="KSO_WM_UNIT_INDEX" val="0"/>
  <p:tag name="KSO_WM_DIAGRAM_VIRTUALLY_FRAME" val="{&quot;height&quot;:231.85992125984248,&quot;left&quot;:58.8287401574803,&quot;top&quot;:124.62803149606297,&quot;width&quot;:580.3925984251969}"/>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f"/>
  <p:tag name="KSO_WM_UNIT_INDEX" val="2_1_1"/>
  <p:tag name="KSO_WM_UNIT_ID" val="diagram160042_2*m_h_f*2_1_1"/>
  <p:tag name="KSO_WM_UNIT_CLEAR" val="1"/>
  <p:tag name="KSO_WM_UNIT_LAYERLEVEL" val="1_1_1"/>
  <p:tag name="KSO_WM_UNIT_VALUE" val="16"/>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31.85992125984248,&quot;left&quot;:58.8287401574803,&quot;top&quot;:124.62803149606297,&quot;width&quot;:580.3925984251969}"/>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a"/>
  <p:tag name="KSO_WM_UNIT_INDEX" val="2_1_1"/>
  <p:tag name="KSO_WM_UNIT_ID" val="diagram160042_2*m_h_a*2_1_1"/>
  <p:tag name="KSO_WM_UNIT_CLEAR" val="1"/>
  <p:tag name="KSO_WM_UNIT_LAYERLEVEL" val="1_1_1"/>
  <p:tag name="KSO_WM_UNIT_VALUE" val="2"/>
  <p:tag name="KSO_WM_UNIT_HIGHLIGHT" val="0"/>
  <p:tag name="KSO_WM_UNIT_COMPATIBLE" val="0"/>
  <p:tag name="KSO_WM_DIAGRAM_GROUP_CODE" val="m1-1"/>
  <p:tag name="KSO_WM_UNIT_PRESET_TEXT" val="01"/>
  <p:tag name="KSO_WM_UNIT_TEXT_FILL_FORE_SCHEMECOLOR_INDEX" val="5"/>
  <p:tag name="KSO_WM_UNIT_TEXT_FILL_TYPE" val="1"/>
  <p:tag name="KSO_WM_DIAGRAM_VIRTUALLY_FRAME" val="{&quot;height&quot;:231.85992125984248,&quot;left&quot;:58.8287401574803,&quot;top&quot;:124.62803149606297,&quot;width&quot;:580.3925984251969}"/>
</p:tagLst>
</file>

<file path=ppt/tags/tag175.xml><?xml version="1.0" encoding="utf-8"?>
<p:tagLst xmlns:p="http://schemas.openxmlformats.org/presentationml/2006/main">
  <p:tag name="KSO_WM_TAG_VERSION" val="1.0"/>
  <p:tag name="KSO_WM_BEAUTIFY_FLAG" val="#wm#"/>
  <p:tag name="KSO_WM_UNIT_TYPE" val="i"/>
  <p:tag name="KSO_WM_UNIT_ID" val="diagram160042_2*i*5"/>
  <p:tag name="KSO_WM_TEMPLATE_CATEGORY" val="diagram"/>
  <p:tag name="KSO_WM_TEMPLATE_INDEX" val="160042"/>
  <p:tag name="KSO_WM_UNIT_INDEX" val="5"/>
  <p:tag name="KSO_WM_DIAGRAM_VIRTUALLY_FRAME" val="{&quot;height&quot;:231.85992125984248,&quot;left&quot;:58.8287401574803,&quot;top&quot;:124.62803149606297,&quot;width&quot;:580.3925984251969}"/>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f"/>
  <p:tag name="KSO_WM_UNIT_INDEX" val="2_2_1"/>
  <p:tag name="KSO_WM_UNIT_ID" val="diagram160042_2*m_h_f*2_2_1"/>
  <p:tag name="KSO_WM_UNIT_CLEAR" val="1"/>
  <p:tag name="KSO_WM_UNIT_LAYERLEVEL" val="1_1_1"/>
  <p:tag name="KSO_WM_UNIT_VALUE" val="16"/>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231.85992125984248,&quot;left&quot;:58.8287401574803,&quot;top&quot;:124.62803149606297,&quot;width&quot;:580.3925984251969}"/>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a"/>
  <p:tag name="KSO_WM_UNIT_INDEX" val="2_2_1"/>
  <p:tag name="KSO_WM_UNIT_ID" val="diagram160042_2*m_h_a*2_2_1"/>
  <p:tag name="KSO_WM_UNIT_CLEAR" val="1"/>
  <p:tag name="KSO_WM_UNIT_LAYERLEVEL" val="1_1_1"/>
  <p:tag name="KSO_WM_UNIT_VALUE" val="2"/>
  <p:tag name="KSO_WM_UNIT_HIGHLIGHT" val="0"/>
  <p:tag name="KSO_WM_UNIT_COMPATIBLE" val="0"/>
  <p:tag name="KSO_WM_DIAGRAM_GROUP_CODE" val="m1-1"/>
  <p:tag name="KSO_WM_UNIT_PRESET_TEXT" val="02"/>
  <p:tag name="KSO_WM_UNIT_TEXT_FILL_FORE_SCHEMECOLOR_INDEX" val="6"/>
  <p:tag name="KSO_WM_UNIT_TEXT_FILL_TYPE" val="1"/>
  <p:tag name="KSO_WM_DIAGRAM_VIRTUALLY_FRAME" val="{&quot;height&quot;:231.85992125984248,&quot;left&quot;:58.8287401574803,&quot;top&quot;:124.62803149606297,&quot;width&quot;:580.3925984251969}"/>
</p:tagLst>
</file>

<file path=ppt/tags/tag178.xml><?xml version="1.0" encoding="utf-8"?>
<p:tagLst xmlns:p="http://schemas.openxmlformats.org/presentationml/2006/main">
  <p:tag name="KSO_WM_TAG_VERSION" val="1.0"/>
  <p:tag name="KSO_WM_BEAUTIFY_FLAG" val="#wm#"/>
  <p:tag name="KSO_WM_UNIT_TYPE" val="i"/>
  <p:tag name="KSO_WM_UNIT_ID" val="diagram160042_2*i*10"/>
  <p:tag name="KSO_WM_TEMPLATE_CATEGORY" val="diagram"/>
  <p:tag name="KSO_WM_TEMPLATE_INDEX" val="160042"/>
  <p:tag name="KSO_WM_UNIT_INDEX" val="10"/>
  <p:tag name="KSO_WM_DIAGRAM_VIRTUALLY_FRAME" val="{&quot;height&quot;:231.85992125984248,&quot;left&quot;:58.8287401574803,&quot;top&quot;:124.62803149606297,&quot;width&quot;:580.3925984251969}"/>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f"/>
  <p:tag name="KSO_WM_UNIT_INDEX" val="2_3_1"/>
  <p:tag name="KSO_WM_UNIT_ID" val="diagram160042_2*m_h_f*2_3_1"/>
  <p:tag name="KSO_WM_UNIT_CLEAR" val="1"/>
  <p:tag name="KSO_WM_UNIT_LAYERLEVEL" val="1_1_1"/>
  <p:tag name="KSO_WM_UNIT_VALUE" val="16"/>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31.85992125984248,&quot;left&quot;:58.8287401574803,&quot;top&quot;:124.62803149606297,&quot;width&quot;:580.3925984251969}"/>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59.0020472440945,&quot;left&quot;:41.55,&quot;top&quot;:110.24795275590552,&quot;width&quot;:644}"/>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a"/>
  <p:tag name="KSO_WM_UNIT_INDEX" val="2_3_1"/>
  <p:tag name="KSO_WM_UNIT_ID" val="diagram160042_2*m_h_a*2_3_1"/>
  <p:tag name="KSO_WM_UNIT_CLEAR" val="1"/>
  <p:tag name="KSO_WM_UNIT_LAYERLEVEL" val="1_1_1"/>
  <p:tag name="KSO_WM_UNIT_VALUE" val="2"/>
  <p:tag name="KSO_WM_UNIT_HIGHLIGHT" val="0"/>
  <p:tag name="KSO_WM_UNIT_COMPATIBLE" val="0"/>
  <p:tag name="KSO_WM_DIAGRAM_GROUP_CODE" val="m1-1"/>
  <p:tag name="KSO_WM_UNIT_PRESET_TEXT" val="03"/>
  <p:tag name="KSO_WM_UNIT_TEXT_FILL_FORE_SCHEMECOLOR_INDEX" val="5"/>
  <p:tag name="KSO_WM_UNIT_TEXT_FILL_TYPE" val="1"/>
  <p:tag name="KSO_WM_DIAGRAM_VIRTUALLY_FRAME" val="{&quot;height&quot;:231.85992125984248,&quot;left&quot;:58.8287401574803,&quot;top&quot;:124.62803149606297,&quot;width&quot;:580.3925984251969}"/>
</p:tagLst>
</file>

<file path=ppt/tags/tag181.xml><?xml version="1.0" encoding="utf-8"?>
<p:tagLst xmlns:p="http://schemas.openxmlformats.org/presentationml/2006/main">
  <p:tag name="KSO_WM_TAG_VERSION" val="1.0"/>
  <p:tag name="KSO_WM_BEAUTIFY_FLAG" val="#wm#"/>
  <p:tag name="KSO_WM_UNIT_TYPE" val="i"/>
  <p:tag name="KSO_WM_UNIT_ID" val="diagram160042_2*i*15"/>
  <p:tag name="KSO_WM_TEMPLATE_CATEGORY" val="diagram"/>
  <p:tag name="KSO_WM_TEMPLATE_INDEX" val="160042"/>
  <p:tag name="KSO_WM_UNIT_INDEX" val="15"/>
  <p:tag name="KSO_WM_DIAGRAM_VIRTUALLY_FRAME" val="{&quot;height&quot;:231.85992125984248,&quot;left&quot;:58.8287401574803,&quot;top&quot;:124.62803149606297,&quot;width&quot;:580.3925984251969}"/>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f"/>
  <p:tag name="KSO_WM_UNIT_INDEX" val="2_4_1"/>
  <p:tag name="KSO_WM_UNIT_ID" val="diagram160042_2*m_h_f*2_4_1"/>
  <p:tag name="KSO_WM_UNIT_CLEAR" val="1"/>
  <p:tag name="KSO_WM_UNIT_LAYERLEVEL" val="1_1_1"/>
  <p:tag name="KSO_WM_UNIT_VALUE" val="16"/>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3"/>
  <p:tag name="KSO_WM_UNIT_TEXT_FILL_TYPE" val="1"/>
  <p:tag name="KSO_WM_DIAGRAM_VIRTUALLY_FRAME" val="{&quot;height&quot;:231.85992125984248,&quot;left&quot;:58.8287401574803,&quot;top&quot;:124.62803149606297,&quot;width&quot;:580.3925984251969}"/>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a"/>
  <p:tag name="KSO_WM_UNIT_INDEX" val="2_4_1"/>
  <p:tag name="KSO_WM_UNIT_ID" val="diagram160042_2*m_h_a*2_4_1"/>
  <p:tag name="KSO_WM_UNIT_CLEAR" val="1"/>
  <p:tag name="KSO_WM_UNIT_LAYERLEVEL" val="1_1_1"/>
  <p:tag name="KSO_WM_UNIT_VALUE" val="2"/>
  <p:tag name="KSO_WM_UNIT_HIGHLIGHT" val="0"/>
  <p:tag name="KSO_WM_UNIT_COMPATIBLE" val="0"/>
  <p:tag name="KSO_WM_DIAGRAM_GROUP_CODE" val="m1-1"/>
  <p:tag name="KSO_WM_UNIT_PRESET_TEXT" val="04"/>
  <p:tag name="KSO_WM_UNIT_TEXT_FILL_FORE_SCHEMECOLOR_INDEX" val="6"/>
  <p:tag name="KSO_WM_UNIT_TEXT_FILL_TYPE" val="1"/>
  <p:tag name="KSO_WM_DIAGRAM_VIRTUALLY_FRAME" val="{&quot;height&quot;:231.85992125984248,&quot;left&quot;:58.8287401574803,&quot;top&quot;:124.62803149606297,&quot;width&quot;:580.3925984251969}"/>
</p:tagLst>
</file>

<file path=ppt/tags/tag184.xml><?xml version="1.0" encoding="utf-8"?>
<p:tagLst xmlns:p="http://schemas.openxmlformats.org/presentationml/2006/main">
  <p:tag name="KSO_WM_TAG_VERSION" val="1.0"/>
  <p:tag name="KSO_WM_BEAUTIFY_FLAG" val="#wm#"/>
  <p:tag name="KSO_WM_UNIT_TYPE" val="i"/>
  <p:tag name="KSO_WM_UNIT_ID" val="diagram160042_2*i*20"/>
  <p:tag name="KSO_WM_TEMPLATE_CATEGORY" val="diagram"/>
  <p:tag name="KSO_WM_TEMPLATE_INDEX" val="160042"/>
  <p:tag name="KSO_WM_UNIT_INDEX" val="20"/>
  <p:tag name="KSO_WM_DIAGRAM_VIRTUALLY_FRAME" val="{&quot;height&quot;:231.85992125984248,&quot;left&quot;:58.8287401574803,&quot;top&quot;:124.62803149606297,&quot;width&quot;:580.3925984251969}"/>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f"/>
  <p:tag name="KSO_WM_UNIT_INDEX" val="2_5_1"/>
  <p:tag name="KSO_WM_UNIT_ID" val="diagram160042_2*m_h_f*2_5_1"/>
  <p:tag name="KSO_WM_UNIT_CLEAR" val="1"/>
  <p:tag name="KSO_WM_UNIT_LAYERLEVEL" val="1_1_1"/>
  <p:tag name="KSO_WM_UNIT_VALUE" val="16"/>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3"/>
  <p:tag name="KSO_WM_UNIT_TEXT_FILL_TYPE" val="1"/>
  <p:tag name="KSO_WM_DIAGRAM_VIRTUALLY_FRAME" val="{&quot;height&quot;:231.85992125984248,&quot;left&quot;:58.8287401574803,&quot;top&quot;:124.62803149606297,&quot;width&quot;:580.3925984251969}"/>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h_a"/>
  <p:tag name="KSO_WM_UNIT_INDEX" val="2_5_1"/>
  <p:tag name="KSO_WM_UNIT_ID" val="diagram160042_2*m_h_a*2_5_1"/>
  <p:tag name="KSO_WM_UNIT_CLEAR" val="1"/>
  <p:tag name="KSO_WM_UNIT_LAYERLEVEL" val="1_1_1"/>
  <p:tag name="KSO_WM_UNIT_VALUE" val="2"/>
  <p:tag name="KSO_WM_UNIT_HIGHLIGHT" val="0"/>
  <p:tag name="KSO_WM_UNIT_COMPATIBLE" val="0"/>
  <p:tag name="KSO_WM_DIAGRAM_GROUP_CODE" val="m1-1"/>
  <p:tag name="KSO_WM_UNIT_PRESET_TEXT" val="05"/>
  <p:tag name="KSO_WM_UNIT_TEXT_FILL_FORE_SCHEMECOLOR_INDEX" val="5"/>
  <p:tag name="KSO_WM_UNIT_TEXT_FILL_TYPE" val="1"/>
  <p:tag name="KSO_WM_DIAGRAM_VIRTUALLY_FRAME" val="{&quot;height&quot;:231.85992125984248,&quot;left&quot;:58.8287401574803,&quot;top&quot;:124.62803149606297,&quot;width&quot;:580.3925984251969}"/>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i"/>
  <p:tag name="KSO_WM_UNIT_INDEX" val="2_1"/>
  <p:tag name="KSO_WM_UNIT_ID" val="diagram160042_2*m_i*2_1"/>
  <p:tag name="KSO_WM_UNIT_CLEAR" val="1"/>
  <p:tag name="KSO_WM_UNIT_LAYERLEVEL" val="1_1"/>
  <p:tag name="KSO_WM_DIAGRAM_GROUP_CODE" val="m1-1"/>
  <p:tag name="KSO_WM_DIAGRAM_VIRTUALLY_FRAME" val="{&quot;height&quot;:231.85992125984248,&quot;left&quot;:58.8287401574803,&quot;top&quot;:124.62803149606297,&quot;width&quot;:580.3925984251969}"/>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160042"/>
  <p:tag name="KSO_WM_UNIT_TYPE" val="m_i"/>
  <p:tag name="KSO_WM_UNIT_INDEX" val="2_2"/>
  <p:tag name="KSO_WM_UNIT_ID" val="diagram160042_2*m_i*2_2"/>
  <p:tag name="KSO_WM_UNIT_CLEAR" val="1"/>
  <p:tag name="KSO_WM_UNIT_LAYERLEVEL" val="1_1"/>
  <p:tag name="KSO_WM_DIAGRAM_GROUP_CODE" val="m1-1"/>
  <p:tag name="KSO_WM_DIAGRAM_VIRTUALLY_FRAME" val="{&quot;height&quot;:231.85992125984248,&quot;left&quot;:58.8287401574803,&quot;top&quot;:124.62803149606297,&quot;width&quot;:580.3925984251969}"/>
</p:tagLst>
</file>

<file path=ppt/tags/tag189.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DIAGRAM_VIRTUALLY_FRAME" val="{&quot;height&quot;:259.0020472440945,&quot;left&quot;:41.55,&quot;top&quot;:110.24795275590552,&quot;width&quot;:644}"/>
</p:tagLst>
</file>

<file path=ppt/tags/tag190.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191.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192.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193.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194.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195.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196.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197.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198.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199.xml><?xml version="1.0" encoding="utf-8"?>
<p:tagLst xmlns:p="http://schemas.openxmlformats.org/presentationml/2006/main">
  <p:tag name="PA" val="v4.0.0"/>
  <p:tag name="KSO_WM_DIAGRAM_VIRTUALLY_FRAME" val="{&quot;height&quot;:260.26237706411575,&quot;left&quot;:15.491889763779545,&quot;top&quot;:143.95606299212596,&quot;width&quot;:527.278031496063}"/>
</p:tagLst>
</file>

<file path=ppt/tags/tag2.xml><?xml version="1.0" encoding="utf-8"?>
<p:tagLst xmlns:p="http://schemas.openxmlformats.org/presentationml/2006/main">
  <p:tag name="KSO_WM_DIAGRAM_VIRTUALLY_FRAME" val="{&quot;height&quot;:133.3134645669291,&quot;left&quot;:84.70062992125983,&quot;top&quot;:141.2344881889764,&quot;width&quot;:221.52433070866147}"/>
</p:tagLst>
</file>

<file path=ppt/tags/tag2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 name="KSO_WM_DIAGRAM_VIRTUALLY_FRAME" val="{&quot;height&quot;:259.0020472440945,&quot;left&quot;:41.55,&quot;top&quot;:110.24795275590552,&quot;width&quot;:644}"/>
</p:tagLst>
</file>

<file path=ppt/tags/tag200.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201.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202.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203.xml><?xml version="1.0" encoding="utf-8"?>
<p:tagLst xmlns:p="http://schemas.openxmlformats.org/presentationml/2006/main">
  <p:tag name="KSO_WM_DIAGRAM_VIRTUALLY_FRAME" val="{&quot;height&quot;:260.26237706411575,&quot;left&quot;:15.491889763779545,&quot;top&quot;:143.95606299212596,&quot;width&quot;:527.278031496063}"/>
</p:tagLst>
</file>

<file path=ppt/tags/tag204.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CwiaGRpZCI6IjE2NzkzYTgxZGZkNWQ2NGQ2ZGIzZjlkNmQzMTQ4ZmYxIiwidXNlckNvdW50IjoyfQ=="/>
  <p:tag name="commondata" val="eyJjb3VudCI6OSwiaGRpZCI6IjE2NzkzYTgxZGZkNWQ2NGQ2ZGIzZjlkNmQzMTQ4ZmYxIiwidXNlckNvdW50IjozfQ=="/>
  <p:tag name="resource_record_key" val="{&quot;70&quot;:[3316462]}"/>
</p:tagLst>
</file>

<file path=ppt/tags/tag21.xml><?xml version="1.0" encoding="utf-8"?>
<p:tagLst xmlns:p="http://schemas.openxmlformats.org/presentationml/2006/main">
  <p:tag name="MH" val="20161022204031"/>
  <p:tag name="MH_LIBRARY" val="GRAPHIC"/>
  <p:tag name="MH_ORDER" val="文本框 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5*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52.1374803149606,&quot;left&quot;:60.6,&quot;top&quot;:95.58543307086615,&quot;width&quot;:604.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5*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52.1374803149606,&quot;left&quot;:60.6,&quot;top&quot;:95.58543307086615,&quot;width&quot;:604.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5*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5*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5*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 name="KSO_WM_DIAGRAM_VIRTUALLY_FRAME" val="{&quot;height&quot;:252.1374803149606,&quot;left&quot;:60.6,&quot;top&quot;:95.58543307086615,&quot;width&quot;:604.5}"/>
</p:tagLst>
</file>

<file path=ppt/tags/tag27.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5*l_x*1_1"/>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52.1374803149606,&quot;left&quot;:60.6,&quot;top&quot;:95.58543307086615,&quot;width&quot;:604.5}"/>
</p:tagLst>
</file>

<file path=ppt/tags/tag28.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5*l_x*1_2"/>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52.1374803149606,&quot;left&quot;:60.6,&quot;top&quot;:95.58543307086615,&quot;width&quot;:604.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3.xml><?xml version="1.0" encoding="utf-8"?>
<p:tagLst xmlns:p="http://schemas.openxmlformats.org/presentationml/2006/main">
  <p:tag name="KSO_WM_DIAGRAM_VIRTUALLY_FRAME" val="{&quot;height&quot;:133.3134645669291,&quot;left&quot;:84.70062992125983,&quot;top&quot;:141.2344881889764,&quot;width&quot;:221.52433070866147}"/>
</p:tagLst>
</file>

<file path=ppt/tags/tag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5*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52.1374803149606,&quot;left&quot;:60.6,&quot;top&quot;:95.58543307086615,&quot;width&quot;:604.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5*l_h_i*1_1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5*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 name="KSO_WM_DIAGRAM_VIRTUALLY_FRAME" val="{&quot;height&quot;:252.1374803149606,&quot;left&quot;:60.6,&quot;top&quot;:95.58543307086615,&quot;width&quot;:604.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5*l_h_i*1_2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5*l_h_a*1_3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 name="KSO_WM_DIAGRAM_VIRTUALLY_FRAME" val="{&quot;height&quot;:252.1374803149606,&quot;left&quot;:60.6,&quot;top&quot;:95.58543307086615,&quot;width&quot;:604.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5*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52.1374803149606,&quot;left&quot;:60.6,&quot;top&quot;:95.58543307086615,&quot;width&quot;:604.5}"/>
</p:tagLst>
</file>

<file path=ppt/tags/tag4.xml><?xml version="1.0" encoding="utf-8"?>
<p:tagLst xmlns:p="http://schemas.openxmlformats.org/presentationml/2006/main">
  <p:tag name="KSO_WM_DIAGRAM_VIRTUALLY_FRAME" val="{&quot;height&quot;:133.3134645669291,&quot;left&quot;:84.70062992125983,&quot;top&quot;:141.2344881889764,&quot;width&quot;:221.52433070866147}"/>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5*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0_5*l_h_a*1_5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52.1374803149606,&quot;left&quot;:60.6,&quot;top&quot;:95.58543307086615,&quot;width&quot;:604.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DIAGRAM_VIRTUALLY_FRAME" val="{&quot;height&quot;:252.1374803149606,&quot;left&quot;:60.6,&quot;top&quot;:95.58543307086615,&quot;width&quot;:604.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0_5*l_h_i*1_5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DIAGRAM_VIRTUALLY_FRAME" val="{&quot;height&quot;:252.1374803149606,&quot;left&quot;:60.6,&quot;top&quot;:95.58543307086615,&quot;width&quot;:604.5}"/>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0_5*l_h_a*1_5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52.1374803149606,&quot;left&quot;:60.6,&quot;top&quot;:95.58543307086615,&quot;width&quot;:604.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3*l_h_a*1_1_1"/>
  <p:tag name="KSO_WM_UNIT_LAYERLEVEL" val="1_1_1"/>
  <p:tag name="KSO_WM_UNIT_TEXT_FILL_FORE_SCHEMECOLOR_INDEX" val="5"/>
  <p:tag name="KSO_WM_UNIT_TEXT_FILL_TYPE" val="1"/>
  <p:tag name="KSO_WM_DIAGRAM_VIRTUALLY_FRAME" val="{&quot;height&quot;:298.9374803149607,&quot;left&quot;:29.85,&quot;top&quot;:113.69795275590552,&quot;width&quot;:669.7}"/>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1_1"/>
  <p:tag name="KSO_WM_UNIT_ID" val="diagram20228004_3*l_h_f*1_1_1"/>
  <p:tag name="KSO_WM_UNIT_LAYERLEVEL" val="1_1_1"/>
  <p:tag name="KSO_WM_UNIT_TEXT_FILL_FORE_SCHEMECOLOR_INDEX" val="14"/>
  <p:tag name="KSO_WM_UNIT_TEXT_FILL_TYPE" val="1"/>
  <p:tag name="KSO_WM_DIAGRAM_VIRTUALLY_FRAME" val="{&quot;height&quot;:298.9374803149607,&quot;left&quot;:29.85,&quot;top&quot;:113.69795275590552,&quot;width&quot;:669.7}"/>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3*l_h_a*1_2_1"/>
  <p:tag name="KSO_WM_UNIT_LAYERLEVEL" val="1_1_1"/>
  <p:tag name="KSO_WM_UNIT_TEXT_FILL_FORE_SCHEMECOLOR_INDEX" val="6"/>
  <p:tag name="KSO_WM_UNIT_TEXT_FILL_TYPE" val="1"/>
  <p:tag name="KSO_WM_DIAGRAM_VIRTUALLY_FRAME" val="{&quot;height&quot;:298.9374803149607,&quot;left&quot;:29.85,&quot;top&quot;:113.69795275590552,&quot;width&quot;:669.7}"/>
</p:tagLst>
</file>

<file path=ppt/tags/tag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DIAGRAM_VIRTUALLY_FRAME" val="{&quot;height&quot;:259.0020472440945,&quot;left&quot;:41.55,&quot;top&quot;:110.24795275590552,&quot;width&quot;:64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2_1"/>
  <p:tag name="KSO_WM_UNIT_ID" val="diagram20228004_3*l_h_f*1_2_1"/>
  <p:tag name="KSO_WM_UNIT_LAYERLEVEL" val="1_1_1"/>
  <p:tag name="KSO_WM_UNIT_TEXT_FILL_FORE_SCHEMECOLOR_INDEX" val="14"/>
  <p:tag name="KSO_WM_UNIT_TEXT_FILL_TYPE" val="1"/>
  <p:tag name="KSO_WM_DIAGRAM_VIRTUALLY_FRAME" val="{&quot;height&quot;:298.9374803149607,&quot;left&quot;:29.85,&quot;top&quot;:113.69795275590552,&quot;width&quot;:669.7}"/>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3*l_h_i*1_1_4"/>
  <p:tag name="KSO_WM_DIAGRAM_VIRTUALLY_FRAME" val="{&quot;height&quot;:298.9374803149607,&quot;left&quot;:29.85,&quot;top&quot;:113.69795275590552,&quot;width&quot;:669.7}"/>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3*l_h_i*1_1_5"/>
  <p:tag name="KSO_WM_DIAGRAM_VIRTUALLY_FRAME" val="{&quot;height&quot;:298.9374803149607,&quot;left&quot;:29.85,&quot;top&quot;:113.69795275590552,&quot;width&quot;:669.7}"/>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3*l_h_i*1_2_2"/>
  <p:tag name="KSO_WM_DIAGRAM_VIRTUALLY_FRAME" val="{&quot;height&quot;:298.9374803149607,&quot;left&quot;:29.85,&quot;top&quot;:113.69795275590552,&quot;width&quot;:669.7}"/>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3*l_h_i*1_2_3"/>
  <p:tag name="KSO_WM_DIAGRAM_VIRTUALLY_FRAME" val="{&quot;height&quot;:298.9374803149607,&quot;left&quot;:29.85,&quot;top&quot;:113.69795275590552,&quot;width&quot;:669.7}"/>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3*l_h_i*1_1_1"/>
  <p:tag name="KSO_WM_UNIT_FILL_FORE_SCHEMECOLOR_INDEX" val="5"/>
  <p:tag name="KSO_WM_UNIT_FILL_TYPE" val="1"/>
  <p:tag name="KSO_WM_UNIT_TEXT_FILL_FORE_SCHEMECOLOR_INDEX" val="2"/>
  <p:tag name="KSO_WM_UNIT_TEXT_FILL_TYPE" val="1"/>
  <p:tag name="KSO_WM_DIAGRAM_VIRTUALLY_FRAME" val="{&quot;height&quot;:298.9374803149607,&quot;left&quot;:29.85,&quot;top&quot;:113.69795275590552,&quot;width&quot;:669.7}"/>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3*l_h_i*1_1_2"/>
  <p:tag name="KSO_WM_UNIT_FILL_FORE_SCHEMECOLOR_INDEX" val="5"/>
  <p:tag name="KSO_WM_UNIT_FILL_TYPE" val="1"/>
  <p:tag name="KSO_WM_UNIT_TEXT_FILL_FORE_SCHEMECOLOR_INDEX" val="2"/>
  <p:tag name="KSO_WM_UNIT_TEXT_FILL_TYPE" val="1"/>
  <p:tag name="KSO_WM_DIAGRAM_VIRTUALLY_FRAME" val="{&quot;height&quot;:298.9374803149607,&quot;left&quot;:29.85,&quot;top&quot;:113.69795275590552,&quot;width&quot;:669.7}"/>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3*l_h_i*1_2_4"/>
  <p:tag name="KSO_WM_UNIT_FILL_FORE_SCHEMECOLOR_INDEX" val="6"/>
  <p:tag name="KSO_WM_UNIT_FILL_TYPE" val="1"/>
  <p:tag name="KSO_WM_UNIT_TEXT_FILL_FORE_SCHEMECOLOR_INDEX" val="2"/>
  <p:tag name="KSO_WM_UNIT_TEXT_FILL_TYPE" val="1"/>
  <p:tag name="KSO_WM_DIAGRAM_VIRTUALLY_FRAME" val="{&quot;height&quot;:298.9374803149607,&quot;left&quot;:29.85,&quot;top&quot;:113.69795275590552,&quot;width&quot;:669.7}"/>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3*l_h_i*1_2_5"/>
  <p:tag name="KSO_WM_UNIT_FILL_FORE_SCHEMECOLOR_INDEX" val="6"/>
  <p:tag name="KSO_WM_UNIT_FILL_TYPE" val="1"/>
  <p:tag name="KSO_WM_UNIT_TEXT_FILL_FORE_SCHEMECOLOR_INDEX" val="2"/>
  <p:tag name="KSO_WM_UNIT_TEXT_FILL_TYPE" val="1"/>
  <p:tag name="KSO_WM_DIAGRAM_VIRTUALLY_FRAME" val="{&quot;height&quot;:298.9374803149607,&quot;left&quot;:29.85,&quot;top&quot;:113.69795275590552,&quot;width&quot;:669.7}"/>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1"/>
  <p:tag name="KSO_WM_UNIT_ID" val="diagram20228004_3*l_h_i*1_2_1"/>
  <p:tag name="KSO_WM_UNIT_TEXT_FILL_FORE_SCHEMECOLOR_INDEX" val="6"/>
  <p:tag name="KSO_WM_UNIT_TEXT_FILL_TYPE" val="1"/>
  <p:tag name="KSO_WM_DIAGRAM_VIRTUALLY_FRAME" val="{&quot;height&quot;:298.9374803149607,&quot;left&quot;:29.85,&quot;top&quot;:113.69795275590552,&quot;width&quot;:669.7}"/>
</p:tagLst>
</file>

<file path=ppt/tags/tag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DIAGRAM_VIRTUALLY_FRAME" val="{&quot;height&quot;:259.0020472440945,&quot;left&quot;:41.55,&quot;top&quot;:110.24795275590552,&quot;width&quot;:644}"/>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3*l_h_i*1_1_3"/>
  <p:tag name="KSO_WM_UNIT_TEXT_FILL_FORE_SCHEMECOLOR_INDEX" val="5"/>
  <p:tag name="KSO_WM_UNIT_TEXT_FILL_TYPE" val="1"/>
  <p:tag name="KSO_WM_DIAGRAM_VIRTUALLY_FRAME" val="{&quot;height&quot;:298.9374803149607,&quot;left&quot;:29.85,&quot;top&quot;:113.69795275590552,&quot;width&quot;:669.7}"/>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1_1_1"/>
  <p:tag name="KSO_WM_UNIT_ID" val="diagram20228004_3*l_h_x*1_1_1"/>
  <p:tag name="KSO_WM_UNIT_LAYERLEVEL" val="1_1_1"/>
  <p:tag name="KSO_WM_DIAGRAM_VIRTUALLY_FRAME" val="{&quot;height&quot;:298.9374803149607,&quot;left&quot;:29.85,&quot;top&quot;:113.69795275590552,&quot;width&quot;:669.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1_2_1"/>
  <p:tag name="KSO_WM_UNIT_ID" val="diagram20228004_3*l_h_x*1_2_1"/>
  <p:tag name="KSO_WM_UNIT_LAYERLEVEL" val="1_1_1"/>
  <p:tag name="KSO_WM_DIAGRAM_VIRTUALLY_FRAME" val="{&quot;height&quot;:298.9374803149607,&quot;left&quot;:29.85,&quot;top&quot;:113.69795275590552,&quot;width&quot;:669.7}"/>
</p:tagLst>
</file>

<file path=ppt/tags/tag63.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679_1*q_h_a*1_3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 name="KSO_WM_DIAGRAM_VIRTUALLY_FRAME" val="{&quot;height&quot;:265.77360287498027,&quot;left&quot;:35.775039370078744,&quot;top&quot;:97.23543307086615,&quot;width&quot;:620.65}"/>
</p:tagLst>
</file>

<file path=ppt/tags/tag64.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679_1*q_h_f*1_3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 name="KSO_WM_DIAGRAM_VIRTUALLY_FRAME" val="{&quot;height&quot;:265.77360287498027,&quot;left&quot;:35.775039370078744,&quot;top&quot;:97.23543307086615,&quot;width&quot;:620.65}"/>
</p:tagLst>
</file>

<file path=ppt/tags/tag65.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679_1*q_h_a*1_2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 name="KSO_WM_DIAGRAM_VIRTUALLY_FRAME" val="{&quot;height&quot;:265.77360287498027,&quot;left&quot;:35.775039370078744,&quot;top&quot;:97.23543307086615,&quot;width&quot;:620.65}"/>
</p:tagLst>
</file>

<file path=ppt/tags/tag66.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679_1*q_h_f*1_2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 name="KSO_WM_DIAGRAM_VIRTUALLY_FRAME" val="{&quot;height&quot;:265.77360287498027,&quot;left&quot;:35.775039370078744,&quot;top&quot;:97.23543307086615,&quot;width&quot;:620.6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679_1*q_h_i*1_2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679_1*q_h_i*1_2_2"/>
  <p:tag name="KSO_WM_TEMPLATE_CATEGORY" val="diagram"/>
  <p:tag name="KSO_WM_TEMPLATE_INDEX" val="2022867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28679_1*q_h_i*1_2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DIAGRAM_VIRTUALLY_FRAME" val="{&quot;height&quot;:259.0020472440945,&quot;left&quot;:41.55,&quot;top&quot;:110.24795275590552,&quot;width&quot;:644}"/>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8679_1*q_h_i*1_2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 name="KSO_WM_DIAGRAM_VIRTUALLY_FRAME" val="{&quot;height&quot;:265.77360287498027,&quot;left&quot;:35.775039370078744,&quot;top&quot;:97.23543307086615,&quot;width&quot;:620.6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679_1*q_h_i*1_3_2"/>
  <p:tag name="KSO_WM_TEMPLATE_CATEGORY" val="diagram"/>
  <p:tag name="KSO_WM_TEMPLATE_INDEX" val="2022867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679_1*q_h_i*1_3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 name="KSO_WM_DIAGRAM_VIRTUALLY_FRAME" val="{&quot;height&quot;:265.77360287498027,&quot;left&quot;:35.775039370078744,&quot;top&quot;:97.23543307086615,&quot;width&quot;:620.6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679_1*q_h_i*1_1_2"/>
  <p:tag name="KSO_WM_TEMPLATE_CATEGORY" val="diagram"/>
  <p:tag name="KSO_WM_TEMPLATE_INDEX" val="2022867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28679_1*q_h_i*1_1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65.77360287498027,&quot;left&quot;:35.775039370078744,&quot;top&quot;:97.23543307086615,&quot;width&quot;:620.6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 name="KSO_WM_DIAGRAM_VIRTUALLY_FRAME" val="{&quot;height&quot;:265.77360287498027,&quot;left&quot;:35.775039370078744,&quot;top&quot;:97.23543307086615,&quot;width&quot;:620.65}"/>
</p:tagLst>
</file>

<file path=ppt/tags/tag79.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679_1*q_h_a*1_1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 name="KSO_WM_DIAGRAM_VIRTUALLY_FRAME" val="{&quot;height&quot;:265.77360287498027,&quot;left&quot;:35.775039370078744,&quot;top&quot;:97.23543307086615,&quot;width&quot;:620.65}"/>
</p:tagLst>
</file>

<file path=ppt/tags/tag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DIAGRAM_VIRTUALLY_FRAME" val="{&quot;height&quot;:259.0020472440945,&quot;left&quot;:41.55,&quot;top&quot;:110.24795275590552,&quot;width&quot;:644}"/>
</p:tagLst>
</file>

<file path=ppt/tags/tag80.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679_1*q_h_f*1_1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 name="KSO_WM_DIAGRAM_VIRTUALLY_FRAME" val="{&quot;height&quot;:265.77360287498027,&quot;left&quot;:35.775039370078744,&quot;top&quot;:97.23543307086615,&quot;width&quot;:620.6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3_4*l_h_i*1_2_1"/>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3_4*l_h_i*1_2_2"/>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3_4*l_h_i*1_4_1"/>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3_4*l_h_i*1_4_2"/>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3_4*l_h_i*1_3_1"/>
  <p:tag name="KSO_WM_TEMPLATE_CATEGORY" val="diagram"/>
  <p:tag name="KSO_WM_TEMPLATE_INDEX" val="202280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4*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4*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4*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4*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DIAGRAM_VIRTUALLY_FRAME" val="{&quot;height&quot;:262.5020472440945,&quot;left&quot;:71.51251968503934,&quot;top&quot;:112.49795275590552,&quot;width&quot;:577.0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DIAGRAM_VIRTUALLY_FRAME" val="{&quot;height&quot;:259.0020472440945,&quot;left&quot;:41.55,&quot;top&quot;:110.24795275590552,&quot;width&quot;:644}"/>
</p:tagLst>
</file>

<file path=ppt/tags/tag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3_4*l_h_a*1_1_1"/>
  <p:tag name="KSO_WM_TEMPLATE_CATEGORY" val="diagram"/>
  <p:tag name="KSO_WM_TEMPLATE_INDEX" val="20228073"/>
  <p:tag name="KSO_WM_UNIT_LAYERLEVEL" val="1_1_1"/>
  <p:tag name="KSO_WM_TAG_VERSION" val="1.0"/>
  <p:tag name="KSO_WM_BEAUTIFY_FLAG" val="#wm#"/>
  <p:tag name="KSO_WM_UNIT_TEXT_FILL_FORE_SCHEMECOLOR_INDEX" val="5"/>
  <p:tag name="KSO_WM_UNIT_TEXT_FILL_TYPE" val="1"/>
  <p:tag name="KSO_WM_DIAGRAM_VIRTUALLY_FRAME" val="{&quot;height&quot;:262.5020472440945,&quot;left&quot;:71.51251968503934,&quot;top&quot;:112.49795275590552,&quot;width&quot;:577.05}"/>
</p:tagLst>
</file>

<file path=ppt/tags/tag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3_4*l_h_a*1_3_1"/>
  <p:tag name="KSO_WM_TEMPLATE_CATEGORY" val="diagram"/>
  <p:tag name="KSO_WM_TEMPLATE_INDEX" val="20228073"/>
  <p:tag name="KSO_WM_UNIT_LAYERLEVEL" val="1_1_1"/>
  <p:tag name="KSO_WM_TAG_VERSION" val="1.0"/>
  <p:tag name="KSO_WM_BEAUTIFY_FLAG" val="#wm#"/>
  <p:tag name="KSO_WM_UNIT_TEXT_FILL_FORE_SCHEMECOLOR_INDEX" val="7"/>
  <p:tag name="KSO_WM_UNIT_TEXT_FILL_TYPE" val="1"/>
  <p:tag name="KSO_WM_DIAGRAM_VIRTUALLY_FRAME" val="{&quot;height&quot;:262.5020472440945,&quot;left&quot;:71.51251968503934,&quot;top&quot;:112.49795275590552,&quot;width&quot;:577.05}"/>
</p:tagLst>
</file>

<file path=ppt/tags/tag92.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3_4*l_x*1_1"/>
  <p:tag name="KSO_WM_TEMPLATE_CATEGORY" val="diagram"/>
  <p:tag name="KSO_WM_TEMPLATE_INDEX" val="20228073"/>
  <p:tag name="KSO_WM_UNIT_LAYERLEVEL" val="1_1"/>
  <p:tag name="KSO_WM_TAG_VERSION" val="1.0"/>
  <p:tag name="KSO_WM_BEAUTIFY_FLAG" val="#wm#"/>
  <p:tag name="KSO_WM_DIAGRAM_VIRTUALLY_FRAME" val="{&quot;height&quot;:262.5020472440945,&quot;left&quot;:71.51251968503934,&quot;top&quot;:112.49795275590552,&quot;width&quot;:577.05}"/>
</p:tagLst>
</file>

<file path=ppt/tags/tag9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4*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DIAGRAM_VIRTUALLY_FRAME" val="{&quot;height&quot;:262.5020472440945,&quot;left&quot;:71.51251968503934,&quot;top&quot;:112.49795275590552,&quot;width&quot;:577.05}"/>
</p:tagLst>
</file>

<file path=ppt/tags/tag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3_4*l_h_a*1_2_1"/>
  <p:tag name="KSO_WM_TEMPLATE_CATEGORY" val="diagram"/>
  <p:tag name="KSO_WM_TEMPLATE_INDEX" val="20228073"/>
  <p:tag name="KSO_WM_UNIT_LAYERLEVEL" val="1_1_1"/>
  <p:tag name="KSO_WM_TAG_VERSION" val="1.0"/>
  <p:tag name="KSO_WM_BEAUTIFY_FLAG" val="#wm#"/>
  <p:tag name="KSO_WM_UNIT_TEXT_FILL_FORE_SCHEMECOLOR_INDEX" val="6"/>
  <p:tag name="KSO_WM_UNIT_TEXT_FILL_TYPE" val="1"/>
  <p:tag name="KSO_WM_DIAGRAM_VIRTUALLY_FRAME" val="{&quot;height&quot;:262.5020472440945,&quot;left&quot;:71.51251968503934,&quot;top&quot;:112.49795275590552,&quot;width&quot;:577.05}"/>
</p:tagLst>
</file>

<file path=ppt/tags/tag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3_4*l_h_f*1_2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DIAGRAM_VIRTUALLY_FRAME" val="{&quot;height&quot;:262.5020472440945,&quot;left&quot;:71.51251968503934,&quot;top&quot;:112.49795275590552,&quot;width&quot;:577.05}"/>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3_4*l_h_a*1_4_1"/>
  <p:tag name="KSO_WM_TEMPLATE_CATEGORY" val="diagram"/>
  <p:tag name="KSO_WM_TEMPLATE_INDEX" val="20228073"/>
  <p:tag name="KSO_WM_UNIT_LAYERLEVEL" val="1_1_1"/>
  <p:tag name="KSO_WM_TAG_VERSION" val="1.0"/>
  <p:tag name="KSO_WM_BEAUTIFY_FLAG" val="#wm#"/>
  <p:tag name="KSO_WM_UNIT_TEXT_FILL_FORE_SCHEMECOLOR_INDEX" val="8"/>
  <p:tag name="KSO_WM_UNIT_TEXT_FILL_TYPE" val="1"/>
  <p:tag name="KSO_WM_DIAGRAM_VIRTUALLY_FRAME" val="{&quot;height&quot;:262.5020472440945,&quot;left&quot;:71.51251968503934,&quot;top&quot;:112.49795275590552,&quot;width&quot;:577.05}"/>
</p:tagLst>
</file>

<file path=ppt/tags/tag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3_4*l_h_f*1_4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DIAGRAM_VIRTUALLY_FRAME" val="{&quot;height&quot;:262.5020472440945,&quot;left&quot;:71.51251968503934,&quot;top&quot;:112.49795275590552,&quot;width&quot;:577.05}"/>
</p:tagLst>
</file>

<file path=ppt/tags/tag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3_4*l_h_f*1_3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 name="KSO_WM_DIAGRAM_VIRTUALLY_FRAME" val="{&quot;height&quot;:262.5020472440945,&quot;left&quot;:71.51251968503934,&quot;top&quot;:112.49795275590552,&quot;width&quot;:577.05}"/>
</p:tagLst>
</file>

<file path=ppt/tags/tag99.xml><?xml version="1.0" encoding="utf-8"?>
<p:tagLst xmlns:p="http://schemas.openxmlformats.org/presentationml/2006/main">
  <p:tag name="KSO_WM_DIAGRAM_VIRTUALLY_FRAME" val="{&quot;height&quot;:234.07594706581622,&quot;left&quot;:50.78275590551181,&quot;top&quot;:105.4092497845775,&quot;width&quot;:615.84685039370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4239</Words>
  <Application>WPS 演示</Application>
  <PresentationFormat>宽屏</PresentationFormat>
  <Paragraphs>312</Paragraphs>
  <Slides>30</Slides>
  <Notes>1</Notes>
  <HiddenSlides>1</HiddenSlides>
  <MMClips>0</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30</vt:i4>
      </vt:variant>
    </vt:vector>
  </HeadingPairs>
  <TitlesOfParts>
    <vt:vector size="59" baseType="lpstr">
      <vt:lpstr>Arial</vt:lpstr>
      <vt:lpstr>宋体</vt:lpstr>
      <vt:lpstr>Wingdings</vt:lpstr>
      <vt:lpstr>汉仪中宋简</vt:lpstr>
      <vt:lpstr>微软雅黑</vt:lpstr>
      <vt:lpstr>汉仪汉黑W</vt:lpstr>
      <vt:lpstr>黑体</vt:lpstr>
      <vt:lpstr>思源宋体 CN Light</vt:lpstr>
      <vt:lpstr>思源宋体 CN</vt:lpstr>
      <vt:lpstr>思源黑体 CN Regular</vt:lpstr>
      <vt:lpstr>思源黑体 CN Bold</vt:lpstr>
      <vt:lpstr>Calibri</vt:lpstr>
      <vt:lpstr>Arial</vt:lpstr>
      <vt:lpstr>Times New Roman</vt:lpstr>
      <vt:lpstr>Arial Unicode MS</vt:lpstr>
      <vt:lpstr>思源黑体 CN Heavy</vt:lpstr>
      <vt:lpstr>MiSans</vt:lpstr>
      <vt:lpstr>思源黑体 CN Light</vt:lpstr>
      <vt:lpstr>Segoe UI</vt:lpstr>
      <vt:lpstr>汉仪中宋简</vt:lpstr>
      <vt:lpstr>Montserrat</vt:lpstr>
      <vt:lpstr>思源黑体 CN Medium</vt:lpstr>
      <vt:lpstr>思源黑体 CN Normal</vt:lpstr>
      <vt:lpstr>AMGDT</vt:lpstr>
      <vt:lpstr>Calibri Light</vt:lpstr>
      <vt:lpstr>字魂105号-简雅黑</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44</cp:revision>
  <dcterms:created xsi:type="dcterms:W3CDTF">2022-03-10T07:19:00Z</dcterms:created>
  <dcterms:modified xsi:type="dcterms:W3CDTF">2024-08-31T02:11:00Z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B12EB033051B496A98A1084C196651F7_13</vt:lpwstr>
  </property>
  <property fmtid="{D5CDD505-2E9C-101B-9397-08002B2CF9AE}" pid="3" name="KSOProductBuildVer">
    <vt:lpwstr>2052-12.1.0.17857</vt:lpwstr>
  </property>
  <property fmtid="{D5CDD505-2E9C-101B-9397-08002B2CF9AE}" pid="4" name="KSOTemplateUUID">
    <vt:lpwstr>v1.0_mb_Zu69sPXkYiJxAP20O2SAqg==</vt:lpwstr>
  </property>
</Properties>
</file>