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media/image5.svg" ContentType="image/svg+xml"/>
  <Override PartName="/ppt/media/image7.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36"/>
  </p:notesMasterIdLst>
  <p:handoutMasterIdLst>
    <p:handoutMasterId r:id="rId37"/>
  </p:handoutMasterIdLst>
  <p:sldIdLst>
    <p:sldId id="256" r:id="rId4"/>
    <p:sldId id="283" r:id="rId5"/>
    <p:sldId id="258" r:id="rId6"/>
    <p:sldId id="261" r:id="rId7"/>
    <p:sldId id="257" r:id="rId8"/>
    <p:sldId id="299" r:id="rId9"/>
    <p:sldId id="308" r:id="rId10"/>
    <p:sldId id="263" r:id="rId11"/>
    <p:sldId id="330" r:id="rId12"/>
    <p:sldId id="332" r:id="rId13"/>
    <p:sldId id="333" r:id="rId14"/>
    <p:sldId id="369" r:id="rId15"/>
    <p:sldId id="347" r:id="rId16"/>
    <p:sldId id="348" r:id="rId17"/>
    <p:sldId id="349" r:id="rId18"/>
    <p:sldId id="351" r:id="rId19"/>
    <p:sldId id="350" r:id="rId20"/>
    <p:sldId id="362" r:id="rId21"/>
    <p:sldId id="352" r:id="rId22"/>
    <p:sldId id="364" r:id="rId23"/>
    <p:sldId id="353" r:id="rId24"/>
    <p:sldId id="354" r:id="rId25"/>
    <p:sldId id="355" r:id="rId26"/>
    <p:sldId id="356" r:id="rId27"/>
    <p:sldId id="357" r:id="rId28"/>
    <p:sldId id="365" r:id="rId29"/>
    <p:sldId id="366" r:id="rId30"/>
    <p:sldId id="367" r:id="rId31"/>
    <p:sldId id="358" r:id="rId32"/>
    <p:sldId id="359" r:id="rId33"/>
    <p:sldId id="368" r:id="rId34"/>
    <p:sldId id="272" r:id="rId35"/>
  </p:sldIdLst>
  <p:sldSz cx="9144000" cy="5143500" type="screen16x9"/>
  <p:notesSz cx="6858000" cy="9144000"/>
  <p:embeddedFontLst>
    <p:embeddedFont>
      <p:font typeface="汉仪中宋简" panose="02010600000101010101" charset="-128"/>
      <p:regular r:id="rId41"/>
    </p:embeddedFont>
    <p:embeddedFont>
      <p:font typeface="汉仪汉黑W" panose="00020600040101010101" charset="-122"/>
      <p:regular r:id="rId42"/>
    </p:embeddedFont>
    <p:embeddedFont>
      <p:font typeface="微软雅黑" panose="020B0503020204020204" charset="-122"/>
      <p:regular r:id="rId43"/>
    </p:embeddedFont>
  </p:embeddedFontLst>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4" userDrawn="1">
          <p15:clr>
            <a:srgbClr val="A4A3A4"/>
          </p15:clr>
        </p15:guide>
        <p15:guide id="2" pos="2880" userDrawn="1">
          <p15:clr>
            <a:srgbClr val="A4A3A4"/>
          </p15:clr>
        </p15:guide>
        <p15:guide id="3" pos="0" userDrawn="1">
          <p15:clr>
            <a:srgbClr val="A4A3A4"/>
          </p15:clr>
        </p15:guide>
        <p15:guide id="4" pos="5760" userDrawn="1">
          <p15:clr>
            <a:srgbClr val="A4A3A4"/>
          </p15:clr>
        </p15:guide>
        <p15:guide id="5" orient="horz" pos="1373" userDrawn="1">
          <p15:clr>
            <a:srgbClr val="A4A3A4"/>
          </p15:clr>
        </p15:guide>
        <p15:guide id="6" orient="horz" pos="520" userDrawn="1">
          <p15:clr>
            <a:srgbClr val="A4A3A4"/>
          </p15:clr>
        </p15:guide>
        <p15:guide id="7" orient="horz" pos="28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EA1C6"/>
    <a:srgbClr val="4F5498"/>
    <a:srgbClr val="E5E5F4"/>
    <a:srgbClr val="D9DFF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89" d="100"/>
          <a:sy n="89" d="100"/>
        </p:scale>
        <p:origin x="604" y="52"/>
      </p:cViewPr>
      <p:guideLst>
        <p:guide orient="horz" pos="1884"/>
        <p:guide pos="2880"/>
        <p:guide/>
        <p:guide pos="5760"/>
        <p:guide orient="horz" pos="1373"/>
        <p:guide orient="horz" pos="520"/>
        <p:guide orient="horz" pos="28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14.xml"/><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notesMaster" Target="notesMasters/notes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汉仪中宋简" panose="02010600000101010101" charset="-128"/>
              </a:rPr>
            </a:fld>
            <a:endParaRPr lang="zh-CN" altLang="en-US">
              <a:latin typeface="汉仪中宋简" panose="0201060000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宋简" panose="02010600000101010101" charset="-128"/>
              <a:ea typeface="汉仪中宋简" panose="02010600000101010101" charset="-128"/>
              <a:cs typeface="汉仪中宋简" panose="0201060000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汉仪中宋简" panose="02010600000101010101" charset="-128"/>
              </a:rPr>
            </a:fld>
            <a:endParaRPr lang="zh-CN" altLang="en-US">
              <a:latin typeface="汉仪中宋简" panose="0201060000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宋简" panose="02010600000101010101" charset="-128"/>
                <a:ea typeface="汉仪中宋简" panose="02010600000101010101" charset="-128"/>
                <a:cs typeface="汉仪中宋简" panose="0201060000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宋简" panose="02010600000101010101" charset="-128"/>
                <a:ea typeface="汉仪中宋简" panose="02010600000101010101" charset="-128"/>
                <a:cs typeface="汉仪中宋简" panose="0201060000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4572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9144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3716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828800" algn="l" defTabSz="914400" rtl="0" eaLnBrk="1" latinLnBrk="0" hangingPunct="1">
      <a:defRPr sz="120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2" name="矩形 1"/>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4" name="图片 3"/>
          <p:cNvPicPr>
            <a:picLocks noChangeAspect="1"/>
          </p:cNvPicPr>
          <p:nvPr userDrawn="1"/>
        </p:nvPicPr>
        <p:blipFill>
          <a:blip r:embed="rId2"/>
          <a:stretch>
            <a:fillRect/>
          </a:stretch>
        </p:blipFill>
        <p:spPr>
          <a:xfrm>
            <a:off x="-1" y="-19793"/>
            <a:ext cx="2971922" cy="2577702"/>
          </a:xfrm>
          <a:prstGeom prst="rect">
            <a:avLst/>
          </a:prstGeom>
        </p:spPr>
      </p:pic>
      <p:pic>
        <p:nvPicPr>
          <p:cNvPr id="5" name="图片 4"/>
          <p:cNvPicPr>
            <a:picLocks noChangeAspect="1"/>
          </p:cNvPicPr>
          <p:nvPr userDrawn="1"/>
        </p:nvPicPr>
        <p:blipFill>
          <a:blip r:embed="rId2"/>
          <a:stretch>
            <a:fillRect/>
          </a:stretch>
        </p:blipFill>
        <p:spPr>
          <a:xfrm rot="10800000">
            <a:off x="6172078" y="2572200"/>
            <a:ext cx="2971922" cy="25777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247649" y="220755"/>
            <a:ext cx="8648701" cy="4674308"/>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a:off x="342899" y="314379"/>
            <a:ext cx="8458201" cy="4487060"/>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6" name="图片 5"/>
          <p:cNvPicPr>
            <a:picLocks noChangeAspect="1"/>
          </p:cNvPicPr>
          <p:nvPr userDrawn="1"/>
        </p:nvPicPr>
        <p:blipFill>
          <a:blip r:embed="rId2"/>
          <a:stretch>
            <a:fillRect/>
          </a:stretch>
        </p:blipFill>
        <p:spPr>
          <a:xfrm flipH="1">
            <a:off x="342899" y="313138"/>
            <a:ext cx="3645099" cy="4487059"/>
          </a:xfrm>
          <a:prstGeom prst="rect">
            <a:avLst/>
          </a:prstGeom>
        </p:spPr>
      </p:pic>
      <p:pic>
        <p:nvPicPr>
          <p:cNvPr id="7" name="图片 6"/>
          <p:cNvPicPr>
            <a:picLocks noChangeAspect="1"/>
          </p:cNvPicPr>
          <p:nvPr userDrawn="1"/>
        </p:nvPicPr>
        <p:blipFill>
          <a:blip r:embed="rId3"/>
          <a:stretch>
            <a:fillRect/>
          </a:stretch>
        </p:blipFill>
        <p:spPr>
          <a:xfrm flipH="1">
            <a:off x="2483225" y="3810667"/>
            <a:ext cx="2044193" cy="988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rot="10800000">
            <a:off x="640772" y="626378"/>
            <a:ext cx="7862456" cy="3863064"/>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userDrawn="1"/>
        </p:nvSpPr>
        <p:spPr>
          <a:xfrm rot="10800000">
            <a:off x="727363" y="703753"/>
            <a:ext cx="7689274" cy="3708313"/>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p:cNvPicPr>
            <a:picLocks noChangeAspect="1"/>
          </p:cNvPicPr>
          <p:nvPr userDrawn="1"/>
        </p:nvPicPr>
        <p:blipFill>
          <a:blip r:embed="rId2"/>
          <a:stretch>
            <a:fillRect/>
          </a:stretch>
        </p:blipFill>
        <p:spPr>
          <a:xfrm>
            <a:off x="727363" y="703753"/>
            <a:ext cx="2452325" cy="2127029"/>
          </a:xfrm>
          <a:prstGeom prst="rect">
            <a:avLst/>
          </a:prstGeom>
        </p:spPr>
      </p:pic>
      <p:pic>
        <p:nvPicPr>
          <p:cNvPr id="12" name="图片 11"/>
          <p:cNvPicPr>
            <a:picLocks noChangeAspect="1"/>
          </p:cNvPicPr>
          <p:nvPr userDrawn="1"/>
        </p:nvPicPr>
        <p:blipFill>
          <a:blip r:embed="rId2"/>
          <a:stretch>
            <a:fillRect/>
          </a:stretch>
        </p:blipFill>
        <p:spPr>
          <a:xfrm flipH="1" flipV="1">
            <a:off x="5964311" y="2285038"/>
            <a:ext cx="2452325" cy="2127029"/>
          </a:xfrm>
          <a:prstGeom prst="rect">
            <a:avLst/>
          </a:prstGeom>
        </p:spPr>
      </p:pic>
      <p:pic>
        <p:nvPicPr>
          <p:cNvPr id="13" name="图片 12"/>
          <p:cNvPicPr>
            <a:picLocks noChangeAspect="1"/>
          </p:cNvPicPr>
          <p:nvPr userDrawn="1"/>
        </p:nvPicPr>
        <p:blipFill>
          <a:blip r:embed="rId3"/>
          <a:stretch>
            <a:fillRect/>
          </a:stretch>
        </p:blipFill>
        <p:spPr>
          <a:xfrm rot="16200000" flipH="1">
            <a:off x="7723151" y="2346119"/>
            <a:ext cx="934889" cy="452162"/>
          </a:xfrm>
          <a:prstGeom prst="rect">
            <a:avLst/>
          </a:prstGeom>
        </p:spPr>
      </p:pic>
      <p:pic>
        <p:nvPicPr>
          <p:cNvPr id="14" name="图片 13"/>
          <p:cNvPicPr>
            <a:picLocks noChangeAspect="1"/>
          </p:cNvPicPr>
          <p:nvPr userDrawn="1"/>
        </p:nvPicPr>
        <p:blipFill>
          <a:blip r:embed="rId3"/>
          <a:stretch>
            <a:fillRect/>
          </a:stretch>
        </p:blipFill>
        <p:spPr>
          <a:xfrm rot="16200000" flipV="1">
            <a:off x="485960" y="2331828"/>
            <a:ext cx="934889" cy="45216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rot="10800000">
            <a:off x="132755" y="120287"/>
            <a:ext cx="8878491" cy="4903827"/>
          </a:xfrm>
          <a:prstGeom prst="rect">
            <a:avLst/>
          </a:prstGeom>
          <a:noFill/>
          <a:ln w="28575">
            <a:gradFill>
              <a:gsLst>
                <a:gs pos="0">
                  <a:srgbClr val="476095">
                    <a:alpha val="50000"/>
                  </a:srgbClr>
                </a:gs>
                <a:gs pos="51000">
                  <a:srgbClr val="D6E6F3">
                    <a:alpha val="50000"/>
                  </a:srgbClr>
                </a:gs>
                <a:gs pos="100000">
                  <a:srgbClr val="2B334E">
                    <a:alpha val="50000"/>
                  </a:srgbClr>
                </a:gs>
              </a:gsLst>
              <a:lin ang="5400000" scaled="1"/>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userDrawn="1"/>
        </p:nvSpPr>
        <p:spPr>
          <a:xfrm rot="10800000">
            <a:off x="229345" y="219031"/>
            <a:ext cx="8682929" cy="4707384"/>
          </a:xfrm>
          <a:prstGeom prst="rect">
            <a:avLst/>
          </a:prstGeom>
          <a:solidFill>
            <a:schemeClr val="bg1">
              <a:alpha val="7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6" name="图片 15"/>
          <p:cNvPicPr>
            <a:picLocks noChangeAspect="1"/>
          </p:cNvPicPr>
          <p:nvPr userDrawn="1"/>
        </p:nvPicPr>
        <p:blipFill>
          <a:blip r:embed="rId2"/>
          <a:stretch>
            <a:fillRect/>
          </a:stretch>
        </p:blipFill>
        <p:spPr>
          <a:xfrm flipH="1">
            <a:off x="8010524" y="-19792"/>
            <a:ext cx="1133476" cy="983122"/>
          </a:xfrm>
          <a:prstGeom prst="rect">
            <a:avLst/>
          </a:prstGeom>
        </p:spPr>
      </p:pic>
      <p:pic>
        <p:nvPicPr>
          <p:cNvPr id="17" name="图片 16"/>
          <p:cNvPicPr>
            <a:picLocks noChangeAspect="1"/>
          </p:cNvPicPr>
          <p:nvPr userDrawn="1"/>
        </p:nvPicPr>
        <p:blipFill>
          <a:blip r:embed="rId2"/>
          <a:stretch>
            <a:fillRect/>
          </a:stretch>
        </p:blipFill>
        <p:spPr>
          <a:xfrm flipV="1">
            <a:off x="0" y="4161278"/>
            <a:ext cx="1133476" cy="98312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latin typeface="汉仪中宋简" panose="02010600000101010101" charset="-128"/>
                <a:ea typeface="汉仪中宋简" panose="02010600000101010101" charset="-128"/>
                <a:cs typeface="汉仪中宋简" panose="02010600000101010101" charset="-128"/>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l" defTabSz="685800" rtl="0" eaLnBrk="1" latinLnBrk="0" hangingPunct="1">
        <a:lnSpc>
          <a:spcPct val="90000"/>
        </a:lnSpc>
        <a:spcBef>
          <a:spcPct val="0"/>
        </a:spcBef>
        <a:buNone/>
        <a:defRPr sz="3300" kern="1200">
          <a:solidFill>
            <a:schemeClr val="tx1"/>
          </a:solidFill>
          <a:latin typeface="汉仪中宋简" panose="02010600000101010101" charset="-128"/>
          <a:ea typeface="汉仪中宋简" panose="02010600000101010101" charset="-128"/>
          <a:cs typeface="汉仪中宋简" panose="02010600000101010101" charset="-128"/>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汉仪中宋简" panose="02010600000101010101" charset="-128"/>
          <a:ea typeface="汉仪中宋简" panose="02010600000101010101" charset="-128"/>
          <a:cs typeface="汉仪中宋简" panose="02010600000101010101" charset="-128"/>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汉仪中宋简" panose="02010600000101010101" charset="-128"/>
          <a:ea typeface="汉仪中宋简" panose="02010600000101010101" charset="-128"/>
          <a:cs typeface="汉仪中宋简" panose="02010600000101010101" charset="-128"/>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汉仪中宋简" panose="02010600000101010101" charset="-128"/>
          <a:ea typeface="汉仪中宋简" panose="02010600000101010101" charset="-128"/>
          <a:cs typeface="汉仪中宋简" panose="02010600000101010101" charset="-128"/>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汉仪中宋简" panose="02010600000101010101" charset="-128"/>
          <a:ea typeface="汉仪中宋简" panose="02010600000101010101" charset="-128"/>
          <a:cs typeface="汉仪中宋简" panose="02010600000101010101" charset="-128"/>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9526"/>
            <a:ext cx="9143999" cy="5153926"/>
          </a:xfrm>
          <a:prstGeom prst="rect">
            <a:avLst/>
          </a:prstGeom>
          <a:pattFill prst="wdUpDiag">
            <a:fgClr>
              <a:srgbClr val="F7F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7.sv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slideLayout" Target="../slideLayouts/slideLayout7.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sv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7.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7.sv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327564" y="2073436"/>
            <a:ext cx="4530437" cy="997529"/>
            <a:chOff x="3103418" y="2572879"/>
            <a:chExt cx="6040582" cy="1330038"/>
          </a:xfrm>
        </p:grpSpPr>
        <p:sp>
          <p:nvSpPr>
            <p:cNvPr id="175" name="文本框 174"/>
            <p:cNvSpPr txBox="1"/>
            <p:nvPr/>
          </p:nvSpPr>
          <p:spPr>
            <a:xfrm>
              <a:off x="3103418" y="2739138"/>
              <a:ext cx="6040582" cy="1044787"/>
            </a:xfrm>
            <a:prstGeom prst="rect">
              <a:avLst/>
            </a:prstGeom>
            <a:noFill/>
          </p:spPr>
          <p:txBody>
            <a:bodyPr wrap="square" rtlCol="0">
              <a:spAutoFit/>
            </a:bodyPr>
            <a:lstStyle/>
            <a:p>
              <a:pPr algn="ctr"/>
              <a:r>
                <a:rPr lang="zh-CN" altLang="en-US" sz="4500" dirty="0">
                  <a:latin typeface="汉仪汉黑W" panose="00020600040101010101" charset="-122"/>
                  <a:ea typeface="汉仪汉黑W" panose="00020600040101010101" charset="-122"/>
                  <a:cs typeface="汉仪汉黑W" panose="00020600040101010101" charset="-122"/>
                </a:rPr>
                <a:t>校园安全指导</a:t>
              </a:r>
              <a:endParaRPr lang="zh-CN" altLang="en-US" sz="4500" dirty="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sp>
        <p:nvSpPr>
          <p:cNvPr id="182" name="文本框 181"/>
          <p:cNvSpPr txBox="1"/>
          <p:nvPr/>
        </p:nvSpPr>
        <p:spPr>
          <a:xfrm>
            <a:off x="3792855" y="3284670"/>
            <a:ext cx="1725454" cy="460375"/>
          </a:xfrm>
          <a:prstGeom prst="rect">
            <a:avLst/>
          </a:prstGeom>
          <a:noFill/>
        </p:spPr>
        <p:txBody>
          <a:bodyPr wrap="square" rtlCol="0">
            <a:spAutoFit/>
          </a:bodyPr>
          <a:lstStyle/>
          <a:p>
            <a:pPr algn="ctr"/>
            <a:r>
              <a:rPr lang="zh-CN" sz="2400">
                <a:latin typeface="汉仪汉黑W" panose="00020600040101010101" charset="-122"/>
                <a:ea typeface="汉仪汉黑W" panose="00020600040101010101" charset="-122"/>
                <a:cs typeface="汉仪汉黑W" panose="00020600040101010101" charset="-122"/>
              </a:rPr>
              <a:t>北京出版社</a:t>
            </a:r>
            <a:endParaRPr lang="zh-CN" sz="24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617408" y="534098"/>
            <a:ext cx="3216910" cy="368300"/>
            <a:chOff x="4715337" y="786884"/>
            <a:chExt cx="4289213" cy="491067"/>
          </a:xfrm>
        </p:grpSpPr>
        <p:sp>
          <p:nvSpPr>
            <p:cNvPr id="6" name="文本框 5"/>
            <p:cNvSpPr txBox="1"/>
            <p:nvPr/>
          </p:nvSpPr>
          <p:spPr>
            <a:xfrm>
              <a:off x="4715337" y="786884"/>
              <a:ext cx="4289213" cy="491067"/>
            </a:xfrm>
            <a:prstGeom prst="rect">
              <a:avLst/>
            </a:prstGeom>
            <a:noFill/>
          </p:spPr>
          <p:txBody>
            <a:bodyPr wrap="square" rtlCol="0">
              <a:spAutoFit/>
            </a:bodyPr>
            <a:lstStyle/>
            <a:p>
              <a:pPr algn="l"/>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二、健康膳食</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448786" y="1129639"/>
            <a:ext cx="4000024" cy="3565525"/>
          </a:xfrm>
          <a:prstGeom prst="rect">
            <a:avLst/>
          </a:prstGeom>
          <a:noFill/>
        </p:spPr>
        <p:txBody>
          <a:bodyPr wrap="square">
            <a:spAutoFit/>
          </a:bodyPr>
          <a:lstStyle/>
          <a:p>
            <a:pPr indent="0" fontAlgn="auto">
              <a:lnSpc>
                <a:spcPct val="150000"/>
              </a:lnSpc>
            </a:pPr>
            <a:r>
              <a:rPr lang="en-US" altLang="zh-CN" sz="1350" b="1" dirty="0">
                <a:latin typeface="宋体" panose="02010600030101010101" pitchFamily="2" charset="-122"/>
                <a:ea typeface="宋体" panose="02010600030101010101" pitchFamily="2" charset="-122"/>
                <a:cs typeface="汉仪中宋简" panose="02010600000101010101" charset="-128"/>
              </a:rPr>
              <a:t>（一）当今人们的膳食情况  </a:t>
            </a:r>
            <a:endParaRPr lang="en-US" altLang="zh-CN" sz="135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b="1" dirty="0">
                <a:latin typeface="宋体" panose="02010600030101010101" pitchFamily="2" charset="-122"/>
                <a:ea typeface="宋体" panose="02010600030101010101" pitchFamily="2" charset="-122"/>
                <a:cs typeface="汉仪中宋简" panose="02010600000101010101" charset="-128"/>
              </a:rPr>
              <a:t>    </a:t>
            </a:r>
            <a:r>
              <a:rPr lang="en-US" altLang="zh-CN" sz="1350" dirty="0">
                <a:latin typeface="宋体" panose="02010600030101010101" pitchFamily="2" charset="-122"/>
                <a:ea typeface="宋体" panose="02010600030101010101" pitchFamily="2" charset="-122"/>
                <a:cs typeface="汉仪中宋简" panose="02010600000101010101" charset="-128"/>
              </a:rPr>
              <a:t>当今社会，很多人把主要精力放在事业上，对营养很不在意，只要吃饱就可以。</a:t>
            </a:r>
            <a:r>
              <a:rPr lang="zh-CN" altLang="en-US" sz="1350" dirty="0">
                <a:latin typeface="宋体" panose="02010600030101010101" pitchFamily="2" charset="-122"/>
                <a:ea typeface="宋体" panose="02010600030101010101" pitchFamily="2" charset="-122"/>
                <a:cs typeface="汉仪中宋简" panose="02010600000101010101" charset="-128"/>
                <a:sym typeface="+mn-ea"/>
              </a:rPr>
              <a:t>或者有些人天天忙于应酬，顿顿大鱼大肉，山珍海味。殊不知，过分减少胆固醇的摄入，更容易诱发疾病，对健康更是非常不利的。</a:t>
            </a:r>
            <a:endParaRPr lang="zh-CN" altLang="en-US"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endParaRPr lang="en-US" altLang="zh-CN" sz="135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400" b="1" dirty="0">
                <a:latin typeface="宋体" panose="02010600030101010101" pitchFamily="2" charset="-122"/>
                <a:ea typeface="宋体" panose="02010600030101010101" pitchFamily="2" charset="-122"/>
                <a:cs typeface="汉仪中宋简" panose="02010600000101010101" charset="-128"/>
              </a:rPr>
              <a:t>（二）健康食品的种类</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400" dirty="0">
                <a:latin typeface="宋体" panose="02010600030101010101" pitchFamily="2" charset="-122"/>
                <a:ea typeface="宋体" panose="02010600030101010101" pitchFamily="2" charset="-122"/>
                <a:cs typeface="汉仪中宋简" panose="02010600000101010101" charset="-128"/>
              </a:rPr>
              <a:t>（1）蔬菜</a:t>
            </a:r>
            <a:r>
              <a:rPr lang="en-US" altLang="zh-CN" sz="1400" dirty="0">
                <a:latin typeface="宋体" panose="02010600030101010101" pitchFamily="2" charset="-122"/>
                <a:ea typeface="宋体" panose="02010600030101010101" pitchFamily="2" charset="-122"/>
                <a:cs typeface="汉仪中宋简" panose="02010600000101010101" charset="-128"/>
              </a:rPr>
              <a:t>  </a:t>
            </a:r>
            <a:r>
              <a:rPr lang="zh-CN" altLang="en-US" sz="1400" dirty="0">
                <a:latin typeface="宋体" panose="02010600030101010101" pitchFamily="2" charset="-122"/>
                <a:ea typeface="宋体" panose="02010600030101010101" pitchFamily="2" charset="-122"/>
                <a:cs typeface="汉仪中宋简" panose="02010600000101010101" charset="-128"/>
              </a:rPr>
              <a:t>（2）水果</a:t>
            </a:r>
            <a:endParaRPr lang="zh-CN" altLang="en-US" sz="140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400" dirty="0">
                <a:latin typeface="宋体" panose="02010600030101010101" pitchFamily="2" charset="-122"/>
                <a:ea typeface="宋体" panose="02010600030101010101" pitchFamily="2" charset="-122"/>
                <a:cs typeface="汉仪中宋简" panose="02010600000101010101" charset="-128"/>
              </a:rPr>
              <a:t>（3）全谷类食品</a:t>
            </a:r>
            <a:endParaRPr lang="zh-CN" altLang="en-US" sz="140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400" dirty="0">
                <a:latin typeface="宋体" panose="02010600030101010101" pitchFamily="2" charset="-122"/>
                <a:ea typeface="宋体" panose="02010600030101010101" pitchFamily="2" charset="-122"/>
                <a:cs typeface="汉仪中宋简" panose="02010600000101010101" charset="-128"/>
              </a:rPr>
              <a:t>（4）豆类</a:t>
            </a:r>
            <a:r>
              <a:rPr lang="en-US" altLang="zh-CN" sz="1400" dirty="0">
                <a:latin typeface="宋体" panose="02010600030101010101" pitchFamily="2" charset="-122"/>
                <a:ea typeface="宋体" panose="02010600030101010101" pitchFamily="2" charset="-122"/>
                <a:cs typeface="汉仪中宋简" panose="02010600000101010101" charset="-128"/>
              </a:rPr>
              <a:t>  </a:t>
            </a:r>
            <a:r>
              <a:rPr lang="zh-CN" altLang="en-US" sz="1400" dirty="0">
                <a:latin typeface="宋体" panose="02010600030101010101" pitchFamily="2" charset="-122"/>
                <a:ea typeface="宋体" panose="02010600030101010101" pitchFamily="2" charset="-122"/>
                <a:cs typeface="汉仪中宋简" panose="02010600000101010101" charset="-128"/>
              </a:rPr>
              <a:t>（5）坚果</a:t>
            </a:r>
            <a:endParaRPr lang="zh-CN" altLang="en-US" sz="1400" dirty="0">
              <a:latin typeface="宋体" panose="02010600030101010101" pitchFamily="2" charset="-122"/>
              <a:ea typeface="宋体" panose="02010600030101010101" pitchFamily="2" charset="-122"/>
              <a:cs typeface="汉仪中宋简" panose="02010600000101010101" charset="-128"/>
            </a:endParaRPr>
          </a:p>
        </p:txBody>
      </p:sp>
      <p:pic>
        <p:nvPicPr>
          <p:cNvPr id="3" name="图片 2"/>
          <p:cNvPicPr>
            <a:picLocks noChangeAspect="1"/>
          </p:cNvPicPr>
          <p:nvPr/>
        </p:nvPicPr>
        <p:blipFill>
          <a:blip r:embed="rId3"/>
          <a:stretch>
            <a:fillRect/>
          </a:stretch>
        </p:blipFill>
        <p:spPr>
          <a:xfrm>
            <a:off x="4572000" y="257810"/>
            <a:ext cx="4234180" cy="4647565"/>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617408" y="534098"/>
            <a:ext cx="3216910" cy="368300"/>
            <a:chOff x="4715337" y="786884"/>
            <a:chExt cx="4289213" cy="491067"/>
          </a:xfrm>
        </p:grpSpPr>
        <p:sp>
          <p:nvSpPr>
            <p:cNvPr id="6" name="文本框 5"/>
            <p:cNvSpPr txBox="1"/>
            <p:nvPr/>
          </p:nvSpPr>
          <p:spPr>
            <a:xfrm>
              <a:off x="4715337" y="786884"/>
              <a:ext cx="4289213" cy="491067"/>
            </a:xfrm>
            <a:prstGeom prst="rect">
              <a:avLst/>
            </a:prstGeom>
            <a:noFill/>
          </p:spPr>
          <p:txBody>
            <a:bodyPr wrap="square" rtlCol="0">
              <a:spAutoFit/>
            </a:bodyPr>
            <a:lstStyle/>
            <a:p>
              <a:pPr algn="l"/>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三、垃圾食品</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448786" y="1129639"/>
            <a:ext cx="4000024" cy="2353310"/>
          </a:xfrm>
          <a:prstGeom prst="rect">
            <a:avLst/>
          </a:prstGeom>
          <a:noFill/>
        </p:spPr>
        <p:txBody>
          <a:bodyPr wrap="square">
            <a:spAutoFit/>
          </a:bodyPr>
          <a:lstStyle/>
          <a:p>
            <a:pPr indent="0" fontAlgn="auto">
              <a:lnSpc>
                <a:spcPct val="150000"/>
              </a:lnSpc>
            </a:pPr>
            <a:r>
              <a:rPr lang="en-US" altLang="zh-CN" sz="1400" b="1" dirty="0">
                <a:latin typeface="宋体" panose="02010600030101010101" pitchFamily="2" charset="-122"/>
                <a:ea typeface="宋体" panose="02010600030101010101" pitchFamily="2" charset="-122"/>
                <a:cs typeface="汉仪中宋简" panose="02010600000101010101" charset="-128"/>
              </a:rPr>
              <a:t>    </a:t>
            </a:r>
            <a:r>
              <a:rPr lang="zh-CN" altLang="en-US" sz="1400" b="1" dirty="0">
                <a:latin typeface="宋体" panose="02010600030101010101" pitchFamily="2" charset="-122"/>
                <a:ea typeface="宋体" panose="02010600030101010101" pitchFamily="2" charset="-122"/>
                <a:cs typeface="汉仪中宋简" panose="02010600000101010101" charset="-128"/>
              </a:rPr>
              <a:t>世界卫生组织公布</a:t>
            </a:r>
            <a:r>
              <a:rPr lang="zh-CN" altLang="en-US" sz="1400" b="1" dirty="0">
                <a:solidFill>
                  <a:srgbClr val="FF0000"/>
                </a:solidFill>
                <a:latin typeface="宋体" panose="02010600030101010101" pitchFamily="2" charset="-122"/>
                <a:ea typeface="宋体" panose="02010600030101010101" pitchFamily="2" charset="-122"/>
                <a:cs typeface="汉仪中宋简" panose="02010600000101010101" charset="-128"/>
              </a:rPr>
              <a:t>十大垃圾食品</a:t>
            </a:r>
            <a:r>
              <a:rPr lang="zh-CN" altLang="en-US" sz="1400" b="1" dirty="0">
                <a:latin typeface="宋体" panose="02010600030101010101" pitchFamily="2" charset="-122"/>
                <a:ea typeface="宋体" panose="02010600030101010101" pitchFamily="2" charset="-122"/>
                <a:cs typeface="汉仪中宋简" panose="02010600000101010101" charset="-128"/>
              </a:rPr>
              <a:t>包括：油炸类食品、腌制类食品、加工类肉食品(肉干、肉松、香肠、火腿等)、饼干类食品、碳酸饮料、方便类食品(主要指方便面、膨化食品)、罐类食品(包括鱼类、肉类、水类)、梅蜜饯脯类食品、冷冻甜品类食品(冰淇淋、冰棒、雪糕等)、烧烤类食品。</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p:txBody>
      </p:sp>
      <p:pic>
        <p:nvPicPr>
          <p:cNvPr id="4" name="图片 3"/>
          <p:cNvPicPr>
            <a:picLocks noChangeAspect="1"/>
          </p:cNvPicPr>
          <p:nvPr/>
        </p:nvPicPr>
        <p:blipFill>
          <a:blip r:embed="rId2"/>
          <a:stretch>
            <a:fillRect/>
          </a:stretch>
        </p:blipFill>
        <p:spPr>
          <a:xfrm>
            <a:off x="4572000" y="250825"/>
            <a:ext cx="4232275" cy="4633595"/>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617408" y="534098"/>
            <a:ext cx="5121910" cy="523284"/>
            <a:chOff x="4715337" y="786884"/>
            <a:chExt cx="6829213" cy="697713"/>
          </a:xfrm>
        </p:grpSpPr>
        <p:sp>
          <p:nvSpPr>
            <p:cNvPr id="6" name="文本框 5"/>
            <p:cNvSpPr txBox="1"/>
            <p:nvPr/>
          </p:nvSpPr>
          <p:spPr>
            <a:xfrm>
              <a:off x="4715337" y="786884"/>
              <a:ext cx="6829213" cy="491067"/>
            </a:xfrm>
            <a:prstGeom prst="rect">
              <a:avLst/>
            </a:prstGeom>
            <a:noFill/>
          </p:spPr>
          <p:txBody>
            <a:bodyPr wrap="square" rtlCol="0">
              <a:spAutoFit/>
            </a:bodyPr>
            <a:lstStyle/>
            <a:p>
              <a:pPr algn="l"/>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四、学校食堂在健康饮食方面应该注意的事项</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438878"/>
              <a:ext cx="803563" cy="45719"/>
              <a:chOff x="5694219" y="1438878"/>
              <a:chExt cx="803563" cy="45719"/>
            </a:xfrm>
          </p:grpSpPr>
          <p:sp>
            <p:nvSpPr>
              <p:cNvPr id="7" name="矩形 6"/>
              <p:cNvSpPr/>
              <p:nvPr/>
            </p:nvSpPr>
            <p:spPr>
              <a:xfrm>
                <a:off x="5694219" y="1438878"/>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438878"/>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694055" y="1245235"/>
            <a:ext cx="7415530" cy="3347085"/>
          </a:xfrm>
          <a:prstGeom prst="rect">
            <a:avLst/>
          </a:prstGeom>
          <a:noFill/>
        </p:spPr>
        <p:txBody>
          <a:bodyPr wrap="square">
            <a:noAutofit/>
          </a:bodyPr>
          <a:lstStyle/>
          <a:p>
            <a:pPr indent="0" fontAlgn="auto">
              <a:lnSpc>
                <a:spcPct val="150000"/>
              </a:lnSpc>
            </a:pPr>
            <a:r>
              <a:rPr lang="en-US" altLang="zh-CN" sz="1400" b="1" dirty="0">
                <a:latin typeface="宋体" panose="02010600030101010101" pitchFamily="2" charset="-122"/>
                <a:ea typeface="宋体" panose="02010600030101010101" pitchFamily="2" charset="-122"/>
                <a:cs typeface="汉仪中宋简" panose="02010600000101010101" charset="-128"/>
              </a:rPr>
              <a:t>    </a:t>
            </a:r>
            <a:endParaRPr lang="en-US" altLang="zh-CN" sz="14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400" b="1" dirty="0">
                <a:latin typeface="宋体" panose="02010600030101010101" pitchFamily="2" charset="-122"/>
                <a:ea typeface="宋体" panose="02010600030101010101" pitchFamily="2" charset="-122"/>
                <a:cs typeface="汉仪中宋简" panose="02010600000101010101" charset="-128"/>
              </a:rPr>
              <a:t>  </a:t>
            </a:r>
            <a:r>
              <a:rPr lang="zh-CN" altLang="en-US" sz="1400" b="1" dirty="0">
                <a:latin typeface="宋体" panose="02010600030101010101" pitchFamily="2" charset="-122"/>
                <a:ea typeface="宋体" panose="02010600030101010101" pitchFamily="2" charset="-122"/>
                <a:cs typeface="汉仪中宋简" panose="02010600000101010101" charset="-128"/>
              </a:rPr>
              <a:t>（一）学校食堂的重要性</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400" b="1" dirty="0">
                <a:latin typeface="宋体" panose="02010600030101010101" pitchFamily="2" charset="-122"/>
                <a:ea typeface="宋体" panose="02010600030101010101" pitchFamily="2" charset="-122"/>
                <a:cs typeface="汉仪中宋简" panose="02010600000101010101" charset="-128"/>
              </a:rPr>
              <a:t>    </a:t>
            </a:r>
            <a:r>
              <a:rPr lang="zh-CN" altLang="en-US" sz="1400" b="1" dirty="0">
                <a:latin typeface="宋体" panose="02010600030101010101" pitchFamily="2" charset="-122"/>
                <a:ea typeface="宋体" panose="02010600030101010101" pitchFamily="2" charset="-122"/>
                <a:cs typeface="汉仪中宋简" panose="02010600000101010101" charset="-128"/>
              </a:rPr>
              <a:t>大部分学生会选择在学校食堂解决一日三餐。有一些青少年在初中毕业后，会选择就读寄宿学校，他们吃睡都在学校。因此，学校食堂在学生的健康成长方面发挥着非常重要的作用。</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400" b="1" dirty="0">
                <a:latin typeface="宋体" panose="02010600030101010101" pitchFamily="2" charset="-122"/>
                <a:ea typeface="宋体" panose="02010600030101010101" pitchFamily="2" charset="-122"/>
                <a:cs typeface="汉仪中宋简" panose="02010600000101010101" charset="-128"/>
              </a:rPr>
              <a:t>  </a:t>
            </a:r>
            <a:r>
              <a:rPr lang="zh-CN" altLang="en-US" sz="1400" b="1" dirty="0">
                <a:latin typeface="宋体" panose="02010600030101010101" pitchFamily="2" charset="-122"/>
                <a:ea typeface="宋体" panose="02010600030101010101" pitchFamily="2" charset="-122"/>
                <a:cs typeface="汉仪中宋简" panose="02010600000101010101" charset="-128"/>
              </a:rPr>
              <a:t>（二）学校食堂的规章制度</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400" b="1" dirty="0">
                <a:latin typeface="宋体" panose="02010600030101010101" pitchFamily="2" charset="-122"/>
                <a:ea typeface="宋体" panose="02010600030101010101" pitchFamily="2" charset="-122"/>
                <a:cs typeface="汉仪中宋简" panose="02010600000101010101" charset="-128"/>
              </a:rPr>
              <a:t>    </a:t>
            </a:r>
            <a:r>
              <a:rPr lang="zh-CN" altLang="en-US" sz="1400" b="1" dirty="0">
                <a:latin typeface="宋体" panose="02010600030101010101" pitchFamily="2" charset="-122"/>
                <a:ea typeface="宋体" panose="02010600030101010101" pitchFamily="2" charset="-122"/>
                <a:cs typeface="汉仪中宋简" panose="02010600000101010101" charset="-128"/>
              </a:rPr>
              <a:t>为了使学校教育教学工作顺利开展，为师生创造安宁和谐的校园环境，预防食物中毒的发生，确保学生及教职员工生命的安全，强化安全工作意识，将食品安全工作落到实处，学校食堂应制定相关规章制度，让食堂工作人员遵守并认真执行。</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p:txBody>
      </p:sp>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836670" cy="1479312"/>
            <a:chOff x="3976254" y="2528454"/>
            <a:chExt cx="5115559"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198081" y="2920461"/>
              <a:ext cx="4893732" cy="1352973"/>
            </a:xfrm>
            <a:prstGeom prst="rect">
              <a:avLst/>
            </a:prstGeom>
            <a:noFill/>
          </p:spPr>
          <p:txBody>
            <a:bodyPr wrap="square" rtlCol="0">
              <a:spAutoFit/>
            </a:bodyPr>
            <a:lstStyle/>
            <a:p>
              <a:pPr algn="ctr"/>
              <a:r>
                <a:rPr lang="zh-CN" altLang="en-US" sz="3000" dirty="0">
                  <a:latin typeface="汉仪汉黑W" panose="00020600040101010101" charset="-122"/>
                  <a:ea typeface="汉仪汉黑W" panose="00020600040101010101" charset="-122"/>
                  <a:cs typeface="汉仪汉黑W" panose="00020600040101010101" charset="-122"/>
                </a:rPr>
                <a:t> 第三节  预防火灾</a:t>
              </a:r>
              <a:r>
                <a:rPr lang="zh-CN" altLang="en-US" sz="3000" dirty="0">
                  <a:latin typeface="汉仪汉黑W" panose="00020600040101010101" charset="-122"/>
                  <a:ea typeface="汉仪汉黑W" panose="00020600040101010101" charset="-122"/>
                  <a:cs typeface="汉仪汉黑W" panose="00020600040101010101" charset="-122"/>
                  <a:sym typeface="+mn-ea"/>
                </a:rPr>
                <a:t>篇</a:t>
              </a:r>
              <a:endParaRPr lang="zh-CN" altLang="en-US" sz="3000" dirty="0">
                <a:latin typeface="汉仪汉黑W" panose="00020600040101010101" charset="-122"/>
                <a:ea typeface="汉仪汉黑W" panose="00020600040101010101" charset="-122"/>
                <a:cs typeface="汉仪汉黑W" panose="00020600040101010101" charset="-122"/>
              </a:endParaRPr>
            </a:p>
            <a:p>
              <a:pPr algn="ctr"/>
              <a:endParaRPr lang="zh-CN" altLang="en-US" sz="3000" dirty="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882452" y="499808"/>
            <a:ext cx="3348990" cy="368300"/>
            <a:chOff x="3644303" y="786884"/>
            <a:chExt cx="4465319" cy="491067"/>
          </a:xfrm>
        </p:grpSpPr>
        <p:sp>
          <p:nvSpPr>
            <p:cNvPr id="6" name="文本框 5"/>
            <p:cNvSpPr txBox="1"/>
            <p:nvPr/>
          </p:nvSpPr>
          <p:spPr>
            <a:xfrm>
              <a:off x="3644303" y="786884"/>
              <a:ext cx="4465319" cy="491067"/>
            </a:xfrm>
            <a:prstGeom prst="rect">
              <a:avLst/>
            </a:prstGeom>
            <a:noFill/>
          </p:spPr>
          <p:txBody>
            <a:bodyPr wrap="square" rtlCol="0">
              <a:sp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一、预防火灾发生的注意事项</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1350645" y="825500"/>
            <a:ext cx="6650355" cy="1337945"/>
          </a:xfrm>
          <a:prstGeom prst="rect">
            <a:avLst/>
          </a:prstGeom>
          <a:noFill/>
        </p:spPr>
        <p:txBody>
          <a:bodyPr wrap="square">
            <a:spAutoFit/>
          </a:bodyPr>
          <a:lstStyle/>
          <a:p>
            <a:pPr indent="0" fontAlgn="auto">
              <a:lnSpc>
                <a:spcPct val="150000"/>
              </a:lnSpc>
            </a:pPr>
            <a:r>
              <a:rPr lang="en-US" altLang="zh-CN" sz="1350" b="1" dirty="0">
                <a:latin typeface="宋体" panose="02010600030101010101" pitchFamily="2" charset="-122"/>
                <a:ea typeface="宋体" panose="02010600030101010101" pitchFamily="2" charset="-122"/>
                <a:cs typeface="汉仪中宋简" panose="02010600000101010101" charset="-128"/>
              </a:rPr>
              <a:t>    火魔无情，一旦火灾降临，在浓烟、毒气和烈焰包围下，不少人会葬身火海。火灾会造成大量的人员伤亡，会造成惨重的财产损失，更会造成不良的社会政治影响。   “只有绝望的人，没有绝望的处境”，当我们不幸地置身于火场之中时，只要冷静机智地运用自救与逃生知识，就有可能为自己寻得生机。</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p:txBody>
      </p:sp>
      <p:pic>
        <p:nvPicPr>
          <p:cNvPr id="2" name="图片 1"/>
          <p:cNvPicPr>
            <a:picLocks noChangeAspect="1"/>
          </p:cNvPicPr>
          <p:nvPr/>
        </p:nvPicPr>
        <p:blipFill>
          <a:blip r:embed="rId2"/>
          <a:stretch>
            <a:fillRect/>
          </a:stretch>
        </p:blipFill>
        <p:spPr>
          <a:xfrm>
            <a:off x="1699895" y="2282825"/>
            <a:ext cx="5744210" cy="2597785"/>
          </a:xfrm>
          <a:prstGeom prst="rect">
            <a:avLst/>
          </a:prstGeom>
        </p:spPr>
      </p:pic>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882452" y="499808"/>
            <a:ext cx="3587750" cy="368300"/>
            <a:chOff x="3644303" y="786884"/>
            <a:chExt cx="4783666" cy="491067"/>
          </a:xfrm>
        </p:grpSpPr>
        <p:sp>
          <p:nvSpPr>
            <p:cNvPr id="6" name="文本框 5"/>
            <p:cNvSpPr txBox="1"/>
            <p:nvPr/>
          </p:nvSpPr>
          <p:spPr>
            <a:xfrm>
              <a:off x="3644303" y="786884"/>
              <a:ext cx="4783666" cy="491067"/>
            </a:xfrm>
            <a:prstGeom prst="rect">
              <a:avLst/>
            </a:prstGeom>
            <a:noFill/>
          </p:spPr>
          <p:txBody>
            <a:bodyPr wrap="square" rtlCol="0">
              <a:sp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二、发生火灾后正确自救的方法</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3" name="文本框 2"/>
          <p:cNvSpPr txBox="1"/>
          <p:nvPr/>
        </p:nvSpPr>
        <p:spPr>
          <a:xfrm>
            <a:off x="4675505" y="955040"/>
            <a:ext cx="4110990" cy="3969385"/>
          </a:xfrm>
          <a:prstGeom prst="rect">
            <a:avLst/>
          </a:prstGeom>
          <a:noFill/>
        </p:spPr>
        <p:txBody>
          <a:bodyPr wrap="square" rtlCol="0">
            <a:spAutoFit/>
          </a:bodyPr>
          <a:p>
            <a:r>
              <a:rPr lang="en-US" altLang="zh-CN"/>
              <a:t> </a:t>
            </a:r>
            <a:r>
              <a:rPr lang="en-US" altLang="zh-CN" b="1"/>
              <a:t>（一）发生火灾后的正确做法</a:t>
            </a:r>
            <a:endParaRPr lang="en-US" altLang="zh-CN"/>
          </a:p>
          <a:p>
            <a:endParaRPr lang="en-US" altLang="zh-CN"/>
          </a:p>
          <a:p>
            <a:r>
              <a:rPr lang="en-US" altLang="zh-CN"/>
              <a:t>    </a:t>
            </a:r>
            <a:r>
              <a:rPr lang="zh-CN" altLang="en-US"/>
              <a:t>在火势越来越大，不能立即扑灭，有人被围困的危险情况下，应尽快设法脱险。如果门窗、通道、楼梯已被烟火封住，确实没有可能向外冲时，可向头部、身上浇些冷水或用湿毛巾、湿被单将头部包好，用湿棉被、湿毯子将身体裹好，再冲出危险区。如果浓烟太大，呛得透不过气来，可用口罩或毛巾捂住口鼻，身体尽量贴近地面行进或者爬行，穿过危险区。当楼梯已被烧断，通道已被堵死，应保持镇静，设法从别的安全地方转移。</a:t>
            </a:r>
            <a:endParaRPr lang="zh-CN" altLang="en-US"/>
          </a:p>
        </p:txBody>
      </p:sp>
      <p:pic>
        <p:nvPicPr>
          <p:cNvPr id="12" name="图片 11"/>
          <p:cNvPicPr>
            <a:picLocks noChangeAspect="1"/>
          </p:cNvPicPr>
          <p:nvPr/>
        </p:nvPicPr>
        <p:blipFill>
          <a:blip r:embed="rId2"/>
          <a:stretch>
            <a:fillRect/>
          </a:stretch>
        </p:blipFill>
        <p:spPr>
          <a:xfrm>
            <a:off x="428625" y="825500"/>
            <a:ext cx="4246880" cy="4065270"/>
          </a:xfrm>
          <a:prstGeom prst="rect">
            <a:avLst/>
          </a:prstGeom>
        </p:spPr>
      </p:pic>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882452" y="499808"/>
            <a:ext cx="3587750" cy="368300"/>
            <a:chOff x="3644303" y="786884"/>
            <a:chExt cx="4783666" cy="491067"/>
          </a:xfrm>
        </p:grpSpPr>
        <p:sp>
          <p:nvSpPr>
            <p:cNvPr id="6" name="文本框 5"/>
            <p:cNvSpPr txBox="1"/>
            <p:nvPr/>
          </p:nvSpPr>
          <p:spPr>
            <a:xfrm>
              <a:off x="3644303" y="786884"/>
              <a:ext cx="4783666" cy="491067"/>
            </a:xfrm>
            <a:prstGeom prst="rect">
              <a:avLst/>
            </a:prstGeom>
            <a:noFill/>
          </p:spPr>
          <p:txBody>
            <a:bodyPr wrap="square" rtlCol="0">
              <a:spAutoFit/>
            </a:bodyPr>
            <a:lstStyle/>
            <a:p>
              <a:pPr algn="ct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3" name="文本框 2"/>
          <p:cNvSpPr txBox="1"/>
          <p:nvPr/>
        </p:nvSpPr>
        <p:spPr>
          <a:xfrm>
            <a:off x="4675505" y="955040"/>
            <a:ext cx="4110990" cy="3415030"/>
          </a:xfrm>
          <a:prstGeom prst="rect">
            <a:avLst/>
          </a:prstGeom>
          <a:noFill/>
        </p:spPr>
        <p:txBody>
          <a:bodyPr wrap="square" rtlCol="0">
            <a:spAutoFit/>
          </a:bodyPr>
          <a:p>
            <a:r>
              <a:rPr lang="en-US" altLang="zh-CN" b="1"/>
              <a:t>（二）按具体情况，采取以下几种方法脱离险区</a:t>
            </a:r>
            <a:endParaRPr lang="en-US" altLang="zh-CN" b="1"/>
          </a:p>
          <a:p>
            <a:endParaRPr lang="en-US" altLang="zh-CN"/>
          </a:p>
          <a:p>
            <a:r>
              <a:rPr lang="en-US" altLang="zh-CN"/>
              <a:t>（1）可以从别的楼梯或室外消防梯走出险区。</a:t>
            </a:r>
            <a:endParaRPr lang="en-US" altLang="zh-CN"/>
          </a:p>
          <a:p>
            <a:r>
              <a:rPr lang="en-US" altLang="zh-CN"/>
              <a:t>（2）住在比较低的楼层可以利用结实的绳索</a:t>
            </a:r>
            <a:r>
              <a:rPr lang="zh-CN" altLang="en-US">
                <a:ea typeface="宋体" panose="02010600030101010101" pitchFamily="2" charset="-122"/>
              </a:rPr>
              <a:t>。</a:t>
            </a:r>
            <a:endParaRPr lang="en-US" altLang="zh-CN"/>
          </a:p>
          <a:p>
            <a:r>
              <a:rPr lang="en-US" altLang="zh-CN"/>
              <a:t>（3）如果被火困于二楼，可以先向楼外扔一些被褥作垫子，然后攀着窗口或阳台往下跳。</a:t>
            </a:r>
            <a:endParaRPr lang="en-US" altLang="zh-CN"/>
          </a:p>
          <a:p>
            <a:r>
              <a:rPr lang="en-US" altLang="zh-CN"/>
              <a:t>（4）可以转移到其他比较安全的房间、窗边或阳台上，耐心等待消防人员。</a:t>
            </a:r>
            <a:endParaRPr lang="zh-CN" altLang="en-US"/>
          </a:p>
        </p:txBody>
      </p:sp>
      <p:pic>
        <p:nvPicPr>
          <p:cNvPr id="2" name="图片 1"/>
          <p:cNvPicPr>
            <a:picLocks noChangeAspect="1"/>
          </p:cNvPicPr>
          <p:nvPr/>
        </p:nvPicPr>
        <p:blipFill>
          <a:blip r:embed="rId2"/>
          <a:stretch>
            <a:fillRect/>
          </a:stretch>
        </p:blipFill>
        <p:spPr>
          <a:xfrm>
            <a:off x="325120" y="264160"/>
            <a:ext cx="4246880" cy="4641215"/>
          </a:xfrm>
          <a:prstGeom prst="rect">
            <a:avLst/>
          </a:prstGeom>
        </p:spPr>
      </p:pic>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882452" y="492823"/>
            <a:ext cx="3728085" cy="652145"/>
            <a:chOff x="3644303" y="777571"/>
            <a:chExt cx="4970779" cy="869527"/>
          </a:xfrm>
        </p:grpSpPr>
        <p:sp>
          <p:nvSpPr>
            <p:cNvPr id="6" name="文本框 5"/>
            <p:cNvSpPr txBox="1"/>
            <p:nvPr/>
          </p:nvSpPr>
          <p:spPr>
            <a:xfrm>
              <a:off x="3644303" y="777571"/>
              <a:ext cx="4970779" cy="869527"/>
            </a:xfrm>
            <a:prstGeom prst="rect">
              <a:avLst/>
            </a:prstGeom>
            <a:noFill/>
          </p:spPr>
          <p:txBody>
            <a:bodyPr wrap="square" rtlCol="0">
              <a:no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三、火灾发生时青少年的应对措施</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535305" y="825500"/>
            <a:ext cx="8222615" cy="2584450"/>
          </a:xfrm>
          <a:prstGeom prst="rect">
            <a:avLst/>
          </a:prstGeom>
          <a:noFill/>
        </p:spPr>
        <p:txBody>
          <a:bodyPr wrap="square" rtlCol="0">
            <a:spAutoFit/>
          </a:bodyPr>
          <a:p>
            <a:r>
              <a:rPr lang="zh-CN" altLang="en-US" b="1"/>
              <a:t>（一）青少年应对火灾的正确做法</a:t>
            </a:r>
            <a:endParaRPr lang="zh-CN" altLang="en-US" b="1"/>
          </a:p>
          <a:p>
            <a:endParaRPr lang="zh-CN" altLang="en-US"/>
          </a:p>
          <a:p>
            <a:r>
              <a:rPr lang="zh-CN" altLang="en-US"/>
              <a:t>（1）保持冷静。</a:t>
            </a:r>
            <a:endParaRPr lang="zh-CN" altLang="en-US"/>
          </a:p>
          <a:p>
            <a:r>
              <a:rPr lang="zh-CN" altLang="en-US"/>
              <a:t>（2）评估当前的火源和烟雾方向。</a:t>
            </a:r>
            <a:endParaRPr lang="zh-CN" altLang="en-US"/>
          </a:p>
          <a:p>
            <a:r>
              <a:rPr lang="zh-CN" altLang="en-US"/>
              <a:t>（3）迅速行动。</a:t>
            </a:r>
            <a:endParaRPr lang="zh-CN" altLang="en-US"/>
          </a:p>
          <a:p>
            <a:r>
              <a:rPr lang="zh-CN" altLang="en-US"/>
              <a:t>（4）避免使用电梯。</a:t>
            </a:r>
            <a:endParaRPr lang="zh-CN" altLang="en-US"/>
          </a:p>
          <a:p>
            <a:r>
              <a:rPr lang="zh-CN" altLang="en-US"/>
              <a:t>（5）及时报警。</a:t>
            </a:r>
            <a:endParaRPr lang="zh-CN" altLang="en-US"/>
          </a:p>
          <a:p>
            <a:r>
              <a:rPr lang="zh-CN" altLang="en-US"/>
              <a:t>（6）如果被困，寻找可视、通风的地方</a:t>
            </a:r>
            <a:endParaRPr lang="zh-CN" altLang="en-US"/>
          </a:p>
          <a:p>
            <a:r>
              <a:rPr lang="zh-CN" altLang="en-US"/>
              <a:t>等待救援。</a:t>
            </a:r>
            <a:endParaRPr lang="zh-CN" altLang="en-US"/>
          </a:p>
        </p:txBody>
      </p:sp>
      <p:pic>
        <p:nvPicPr>
          <p:cNvPr id="5" name="图片 4"/>
          <p:cNvPicPr>
            <a:picLocks noChangeAspect="1"/>
          </p:cNvPicPr>
          <p:nvPr/>
        </p:nvPicPr>
        <p:blipFill>
          <a:blip r:embed="rId2"/>
          <a:stretch>
            <a:fillRect/>
          </a:stretch>
        </p:blipFill>
        <p:spPr>
          <a:xfrm>
            <a:off x="4514850" y="825500"/>
            <a:ext cx="4243070" cy="4027170"/>
          </a:xfrm>
          <a:prstGeom prst="rect">
            <a:avLst/>
          </a:prstGeom>
        </p:spPr>
      </p:pic>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882452" y="492823"/>
            <a:ext cx="3728085" cy="652145"/>
            <a:chOff x="3644303" y="777571"/>
            <a:chExt cx="4970779" cy="869527"/>
          </a:xfrm>
        </p:grpSpPr>
        <p:sp>
          <p:nvSpPr>
            <p:cNvPr id="6" name="文本框 5"/>
            <p:cNvSpPr txBox="1"/>
            <p:nvPr/>
          </p:nvSpPr>
          <p:spPr>
            <a:xfrm>
              <a:off x="3644303" y="777571"/>
              <a:ext cx="4970779" cy="869527"/>
            </a:xfrm>
            <a:prstGeom prst="rect">
              <a:avLst/>
            </a:prstGeom>
            <a:noFill/>
          </p:spPr>
          <p:txBody>
            <a:bodyPr wrap="square" rtlCol="0">
              <a:no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三、火灾发生时青少年的应对措施</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44" name="组合 43"/>
          <p:cNvGrpSpPr/>
          <p:nvPr>
            <p:custDataLst>
              <p:tags r:id="rId2"/>
            </p:custDataLst>
          </p:nvPr>
        </p:nvGrpSpPr>
        <p:grpSpPr>
          <a:xfrm>
            <a:off x="714784" y="1101558"/>
            <a:ext cx="10761161" cy="3007725"/>
            <a:chOff x="715419" y="1956903"/>
            <a:chExt cx="10761161" cy="3007725"/>
          </a:xfrm>
        </p:grpSpPr>
        <p:sp>
          <p:nvSpPr>
            <p:cNvPr id="48" name="任意多边形 8"/>
            <p:cNvSpPr/>
            <p:nvPr/>
          </p:nvSpPr>
          <p:spPr>
            <a:xfrm>
              <a:off x="9778050" y="2330002"/>
              <a:ext cx="1698530" cy="1698530"/>
            </a:xfrm>
            <a:custGeom>
              <a:avLst/>
              <a:gdLst>
                <a:gd name="connsiteX0" fmla="*/ 788671 w 1577340"/>
                <a:gd name="connsiteY0" fmla="*/ 270457 h 1577340"/>
                <a:gd name="connsiteX1" fmla="*/ 270457 w 1577340"/>
                <a:gd name="connsiteY1" fmla="*/ 788671 h 1577340"/>
                <a:gd name="connsiteX2" fmla="*/ 788671 w 1577340"/>
                <a:gd name="connsiteY2" fmla="*/ 1306885 h 1577340"/>
                <a:gd name="connsiteX3" fmla="*/ 1306885 w 1577340"/>
                <a:gd name="connsiteY3" fmla="*/ 788671 h 1577340"/>
                <a:gd name="connsiteX4" fmla="*/ 788671 w 1577340"/>
                <a:gd name="connsiteY4" fmla="*/ 270457 h 1577340"/>
                <a:gd name="connsiteX5" fmla="*/ 788670 w 1577340"/>
                <a:gd name="connsiteY5" fmla="*/ 0 h 1577340"/>
                <a:gd name="connsiteX6" fmla="*/ 1577340 w 1577340"/>
                <a:gd name="connsiteY6" fmla="*/ 788670 h 1577340"/>
                <a:gd name="connsiteX7" fmla="*/ 788670 w 1577340"/>
                <a:gd name="connsiteY7" fmla="*/ 1577340 h 1577340"/>
                <a:gd name="connsiteX8" fmla="*/ 0 w 1577340"/>
                <a:gd name="connsiteY8" fmla="*/ 788670 h 1577340"/>
                <a:gd name="connsiteX9" fmla="*/ 788670 w 1577340"/>
                <a:gd name="connsiteY9" fmla="*/ 0 h 1577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7340" h="1577340">
                  <a:moveTo>
                    <a:pt x="788671" y="270457"/>
                  </a:moveTo>
                  <a:cubicBezTo>
                    <a:pt x="502469" y="270457"/>
                    <a:pt x="270457" y="502469"/>
                    <a:pt x="270457" y="788671"/>
                  </a:cubicBezTo>
                  <a:cubicBezTo>
                    <a:pt x="270457" y="1074873"/>
                    <a:pt x="502469" y="1306885"/>
                    <a:pt x="788671" y="1306885"/>
                  </a:cubicBezTo>
                  <a:cubicBezTo>
                    <a:pt x="1074873" y="1306885"/>
                    <a:pt x="1306885" y="1074873"/>
                    <a:pt x="1306885" y="788671"/>
                  </a:cubicBezTo>
                  <a:cubicBezTo>
                    <a:pt x="1306885" y="502469"/>
                    <a:pt x="1074873" y="270457"/>
                    <a:pt x="788671" y="270457"/>
                  </a:cubicBezTo>
                  <a:close/>
                  <a:moveTo>
                    <a:pt x="788670" y="0"/>
                  </a:moveTo>
                  <a:cubicBezTo>
                    <a:pt x="1224240" y="0"/>
                    <a:pt x="1577340" y="353100"/>
                    <a:pt x="1577340" y="788670"/>
                  </a:cubicBezTo>
                  <a:cubicBezTo>
                    <a:pt x="1577340" y="1224240"/>
                    <a:pt x="1224240" y="1577340"/>
                    <a:pt x="788670" y="1577340"/>
                  </a:cubicBezTo>
                  <a:cubicBezTo>
                    <a:pt x="353100" y="1577340"/>
                    <a:pt x="0" y="1224240"/>
                    <a:pt x="0" y="788670"/>
                  </a:cubicBezTo>
                  <a:cubicBezTo>
                    <a:pt x="0" y="353100"/>
                    <a:pt x="353100" y="0"/>
                    <a:pt x="788670" y="0"/>
                  </a:cubicBezTo>
                  <a:close/>
                </a:path>
              </a:pathLst>
            </a:custGeom>
            <a:gradFill>
              <a:gsLst>
                <a:gs pos="100000">
                  <a:schemeClr val="accent1"/>
                </a:gs>
                <a:gs pos="0">
                  <a:schemeClr val="accent2"/>
                </a:gs>
              </a:gsLst>
              <a:lin ang="150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a:solidFill>
                  <a:schemeClr val="tx1">
                    <a:lumMod val="75000"/>
                    <a:lumOff val="25000"/>
                  </a:schemeClr>
                </a:solidFill>
              </a:endParaRPr>
            </a:p>
          </p:txBody>
        </p:sp>
        <p:sp>
          <p:nvSpPr>
            <p:cNvPr id="49" name="文本框 48"/>
            <p:cNvSpPr txBox="1"/>
            <p:nvPr>
              <p:custDataLst>
                <p:tags r:id="rId3"/>
              </p:custDataLst>
            </p:nvPr>
          </p:nvSpPr>
          <p:spPr>
            <a:xfrm>
              <a:off x="1344714" y="1991628"/>
              <a:ext cx="3913716" cy="36830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effectLst/>
                  <a:uLnTx/>
                  <a:uFillTx/>
                </a:defRPr>
              </a:lvl1pPr>
            </a:lstStyle>
            <a:p>
              <a:r>
                <a:rPr lang="zh-CN" altLang="en-US" sz="1800" dirty="0">
                  <a:solidFill>
                    <a:schemeClr val="tx1">
                      <a:lumMod val="75000"/>
                      <a:lumOff val="25000"/>
                    </a:schemeClr>
                  </a:solidFill>
                </a:rPr>
                <a:t>“三要”</a:t>
              </a:r>
              <a:endParaRPr lang="zh-CN" altLang="en-US" sz="1800" dirty="0">
                <a:solidFill>
                  <a:schemeClr val="tx1">
                    <a:lumMod val="75000"/>
                    <a:lumOff val="25000"/>
                  </a:schemeClr>
                </a:solidFill>
              </a:endParaRPr>
            </a:p>
          </p:txBody>
        </p:sp>
        <p:sp>
          <p:nvSpPr>
            <p:cNvPr id="50" name="文本框 49"/>
            <p:cNvSpPr txBox="1"/>
            <p:nvPr>
              <p:custDataLst>
                <p:tags r:id="rId4"/>
              </p:custDataLst>
            </p:nvPr>
          </p:nvSpPr>
          <p:spPr>
            <a:xfrm>
              <a:off x="1344717" y="2368888"/>
              <a:ext cx="3913716" cy="922020"/>
            </a:xfrm>
            <a:prstGeom prst="rect">
              <a:avLst/>
            </a:prstGeom>
            <a:noFill/>
          </p:spPr>
          <p:txBody>
            <a:bodyPr wrap="square" rtlCol="0">
              <a:spAutoFit/>
            </a:bodyPr>
            <a:lstStyle>
              <a:defPPr>
                <a:defRPr lang="zh-CN"/>
              </a:defPPr>
              <a:lvl1pPr>
                <a:lnSpc>
                  <a:spcPts val="1500"/>
                </a:lnSpc>
                <a:defRPr sz="900"/>
              </a:lvl1pPr>
            </a:lstStyle>
            <a:p>
              <a:pPr algn="l">
                <a:lnSpc>
                  <a:spcPct val="150000"/>
                </a:lnSpc>
              </a:pPr>
              <a:r>
                <a:rPr lang="zh-CN" altLang="en-US" sz="1200">
                  <a:sym typeface="+mn-ea"/>
                </a:rPr>
                <a:t>（1）要沉着冷静，坚定信念。</a:t>
              </a:r>
              <a:endParaRPr lang="zh-CN" altLang="en-US" sz="1200"/>
            </a:p>
            <a:p>
              <a:pPr algn="l">
                <a:lnSpc>
                  <a:spcPct val="150000"/>
                </a:lnSpc>
              </a:pPr>
              <a:r>
                <a:rPr lang="zh-CN" altLang="en-US" sz="1200">
                  <a:sym typeface="+mn-ea"/>
                </a:rPr>
                <a:t>（2）要争分夺秒，迅速撤离。</a:t>
              </a:r>
              <a:endParaRPr lang="zh-CN" altLang="en-US" sz="1200"/>
            </a:p>
            <a:p>
              <a:pPr algn="l">
                <a:lnSpc>
                  <a:spcPct val="150000"/>
                </a:lnSpc>
              </a:pPr>
              <a:r>
                <a:rPr lang="zh-CN" altLang="en-US" sz="1200">
                  <a:sym typeface="+mn-ea"/>
                </a:rPr>
                <a:t>（3）要“心中有路”，走“安全捷径”。</a:t>
              </a:r>
              <a:endParaRPr lang="zh-CN" altLang="en-US" sz="1200" dirty="0">
                <a:solidFill>
                  <a:schemeClr val="tx1">
                    <a:lumMod val="50000"/>
                    <a:lumOff val="50000"/>
                  </a:schemeClr>
                </a:solidFill>
                <a:cs typeface="+mn-ea"/>
                <a:sym typeface="+mn-lt"/>
              </a:endParaRPr>
            </a:p>
          </p:txBody>
        </p:sp>
        <p:sp>
          <p:nvSpPr>
            <p:cNvPr id="51" name="文本框 50"/>
            <p:cNvSpPr txBox="1"/>
            <p:nvPr>
              <p:custDataLst>
                <p:tags r:id="rId5"/>
              </p:custDataLst>
            </p:nvPr>
          </p:nvSpPr>
          <p:spPr>
            <a:xfrm>
              <a:off x="1344714" y="3660049"/>
              <a:ext cx="3913716" cy="36830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effectLst/>
                  <a:uLnTx/>
                  <a:uFillTx/>
                </a:defRPr>
              </a:lvl1pPr>
            </a:lstStyle>
            <a:p>
              <a:r>
                <a:rPr lang="zh-CN" altLang="en-US" sz="1800" dirty="0">
                  <a:solidFill>
                    <a:schemeClr val="tx1">
                      <a:lumMod val="75000"/>
                      <a:lumOff val="25000"/>
                    </a:schemeClr>
                  </a:solidFill>
                </a:rPr>
                <a:t>“三不要”</a:t>
              </a:r>
              <a:endParaRPr lang="zh-CN" altLang="en-US" sz="1800" dirty="0">
                <a:solidFill>
                  <a:schemeClr val="tx1">
                    <a:lumMod val="75000"/>
                    <a:lumOff val="25000"/>
                  </a:schemeClr>
                </a:solidFill>
              </a:endParaRPr>
            </a:p>
          </p:txBody>
        </p:sp>
        <p:sp>
          <p:nvSpPr>
            <p:cNvPr id="52" name="文本框 51"/>
            <p:cNvSpPr txBox="1"/>
            <p:nvPr>
              <p:custDataLst>
                <p:tags r:id="rId6"/>
              </p:custDataLst>
            </p:nvPr>
          </p:nvSpPr>
          <p:spPr>
            <a:xfrm>
              <a:off x="1344717" y="4028419"/>
              <a:ext cx="3913716" cy="922020"/>
            </a:xfrm>
            <a:prstGeom prst="rect">
              <a:avLst/>
            </a:prstGeom>
            <a:noFill/>
          </p:spPr>
          <p:txBody>
            <a:bodyPr wrap="square" rtlCol="0">
              <a:spAutoFit/>
            </a:bodyPr>
            <a:lstStyle>
              <a:defPPr>
                <a:defRPr lang="zh-CN"/>
              </a:defPPr>
              <a:lvl1pPr>
                <a:lnSpc>
                  <a:spcPts val="1500"/>
                </a:lnSpc>
                <a:defRPr sz="900"/>
              </a:lvl1pPr>
            </a:lstStyle>
            <a:p>
              <a:pPr algn="l">
                <a:lnSpc>
                  <a:spcPct val="150000"/>
                </a:lnSpc>
              </a:pPr>
              <a:r>
                <a:rPr lang="zh-CN" altLang="en-US" sz="1200">
                  <a:sym typeface="+mn-ea"/>
                </a:rPr>
                <a:t>（1）不要乱跑乱窜乱叫唤。 </a:t>
              </a:r>
              <a:endParaRPr lang="zh-CN" altLang="en-US" sz="1200"/>
            </a:p>
            <a:p>
              <a:pPr algn="l">
                <a:lnSpc>
                  <a:spcPct val="150000"/>
                </a:lnSpc>
              </a:pPr>
              <a:r>
                <a:rPr lang="zh-CN" altLang="en-US" sz="1200">
                  <a:sym typeface="+mn-ea"/>
                </a:rPr>
                <a:t>（2）不要乘坐电梯逃生。</a:t>
              </a:r>
              <a:endParaRPr lang="zh-CN" altLang="en-US" sz="1200"/>
            </a:p>
            <a:p>
              <a:pPr algn="l">
                <a:lnSpc>
                  <a:spcPct val="150000"/>
                </a:lnSpc>
              </a:pPr>
              <a:r>
                <a:rPr lang="zh-CN" altLang="en-US" sz="1200">
                  <a:sym typeface="+mn-ea"/>
                </a:rPr>
                <a:t>（3）不要轻易跳楼逃生。</a:t>
              </a:r>
              <a:endParaRPr lang="zh-CN" altLang="en-US" sz="1200" dirty="0">
                <a:solidFill>
                  <a:schemeClr val="tx1">
                    <a:lumMod val="50000"/>
                    <a:lumOff val="50000"/>
                  </a:schemeClr>
                </a:solidFill>
                <a:cs typeface="+mn-ea"/>
                <a:sym typeface="+mn-lt"/>
              </a:endParaRPr>
            </a:p>
          </p:txBody>
        </p:sp>
        <p:grpSp>
          <p:nvGrpSpPr>
            <p:cNvPr id="53" name="组合 52"/>
            <p:cNvGrpSpPr/>
            <p:nvPr/>
          </p:nvGrpSpPr>
          <p:grpSpPr>
            <a:xfrm>
              <a:off x="4288424" y="1958007"/>
              <a:ext cx="538679" cy="538676"/>
              <a:chOff x="7185178" y="275475"/>
              <a:chExt cx="410200" cy="410198"/>
            </a:xfrm>
          </p:grpSpPr>
          <p:sp>
            <p:nvSpPr>
              <p:cNvPr id="54" name="椭圆 53"/>
              <p:cNvSpPr/>
              <p:nvPr>
                <p:custDataLst>
                  <p:tags r:id="rId7"/>
                </p:custDataLst>
              </p:nvPr>
            </p:nvSpPr>
            <p:spPr>
              <a:xfrm>
                <a:off x="7185178" y="275475"/>
                <a:ext cx="410200" cy="410198"/>
              </a:xfrm>
              <a:prstGeom prst="ellipse">
                <a:avLst/>
              </a:prstGeom>
              <a:gradFill>
                <a:gsLst>
                  <a:gs pos="100000">
                    <a:schemeClr val="accent1"/>
                  </a:gs>
                  <a:gs pos="0">
                    <a:schemeClr val="accent2"/>
                  </a:gs>
                </a:gsLst>
                <a:lin ang="150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tx1">
                      <a:lumMod val="75000"/>
                      <a:lumOff val="25000"/>
                    </a:schemeClr>
                  </a:solidFill>
                </a:endParaRPr>
              </a:p>
            </p:txBody>
          </p:sp>
          <p:sp>
            <p:nvSpPr>
              <p:cNvPr id="55" name="任意多边形 15"/>
              <p:cNvSpPr/>
              <p:nvPr>
                <p:custDataLst>
                  <p:tags r:id="rId8"/>
                </p:custDataLst>
              </p:nvPr>
            </p:nvSpPr>
            <p:spPr>
              <a:xfrm>
                <a:off x="7318757" y="380516"/>
                <a:ext cx="162386" cy="178001"/>
              </a:xfrm>
              <a:custGeom>
                <a:avLst/>
                <a:gdLst>
                  <a:gd name="connsiteX0" fmla="*/ 248770 w 495300"/>
                  <a:gd name="connsiteY0" fmla="*/ 621 h 542925"/>
                  <a:gd name="connsiteX1" fmla="*/ 496420 w 495300"/>
                  <a:gd name="connsiteY1" fmla="*/ 248271 h 542925"/>
                  <a:gd name="connsiteX2" fmla="*/ 323827 w 495300"/>
                  <a:gd name="connsiteY2" fmla="*/ 484396 h 542925"/>
                  <a:gd name="connsiteX3" fmla="*/ 346973 w 495300"/>
                  <a:gd name="connsiteY3" fmla="*/ 524496 h 542925"/>
                  <a:gd name="connsiteX4" fmla="*/ 420220 w 495300"/>
                  <a:gd name="connsiteY4" fmla="*/ 524496 h 542925"/>
                  <a:gd name="connsiteX5" fmla="*/ 420220 w 495300"/>
                  <a:gd name="connsiteY5" fmla="*/ 543546 h 542925"/>
                  <a:gd name="connsiteX6" fmla="*/ 77320 w 495300"/>
                  <a:gd name="connsiteY6" fmla="*/ 543546 h 542925"/>
                  <a:gd name="connsiteX7" fmla="*/ 77320 w 495300"/>
                  <a:gd name="connsiteY7" fmla="*/ 524496 h 542925"/>
                  <a:gd name="connsiteX8" fmla="*/ 150567 w 495300"/>
                  <a:gd name="connsiteY8" fmla="*/ 524496 h 542925"/>
                  <a:gd name="connsiteX9" fmla="*/ 173713 w 495300"/>
                  <a:gd name="connsiteY9" fmla="*/ 484396 h 542925"/>
                  <a:gd name="connsiteX10" fmla="*/ 1120 w 495300"/>
                  <a:gd name="connsiteY10" fmla="*/ 248271 h 542925"/>
                  <a:gd name="connsiteX11" fmla="*/ 248770 w 495300"/>
                  <a:gd name="connsiteY11" fmla="*/ 621 h 542925"/>
                  <a:gd name="connsiteX12" fmla="*/ 192763 w 495300"/>
                  <a:gd name="connsiteY12" fmla="*/ 489539 h 542925"/>
                  <a:gd name="connsiteX13" fmla="*/ 172570 w 495300"/>
                  <a:gd name="connsiteY13" fmla="*/ 524496 h 542925"/>
                  <a:gd name="connsiteX14" fmla="*/ 324970 w 495300"/>
                  <a:gd name="connsiteY14" fmla="*/ 524496 h 542925"/>
                  <a:gd name="connsiteX15" fmla="*/ 304777 w 495300"/>
                  <a:gd name="connsiteY15" fmla="*/ 489539 h 542925"/>
                  <a:gd name="connsiteX16" fmla="*/ 248770 w 495300"/>
                  <a:gd name="connsiteY16" fmla="*/ 495921 h 542925"/>
                  <a:gd name="connsiteX17" fmla="*/ 192763 w 495300"/>
                  <a:gd name="connsiteY17" fmla="*/ 489539 h 542925"/>
                  <a:gd name="connsiteX18" fmla="*/ 248770 w 495300"/>
                  <a:gd name="connsiteY18" fmla="*/ 143496 h 542925"/>
                  <a:gd name="connsiteX19" fmla="*/ 143995 w 495300"/>
                  <a:gd name="connsiteY19" fmla="*/ 248271 h 542925"/>
                  <a:gd name="connsiteX20" fmla="*/ 248770 w 495300"/>
                  <a:gd name="connsiteY20" fmla="*/ 353046 h 542925"/>
                  <a:gd name="connsiteX21" fmla="*/ 353545 w 495300"/>
                  <a:gd name="connsiteY21" fmla="*/ 248271 h 542925"/>
                  <a:gd name="connsiteX22" fmla="*/ 248770 w 495300"/>
                  <a:gd name="connsiteY22" fmla="*/ 143496 h 542925"/>
                  <a:gd name="connsiteX23" fmla="*/ 367833 w 495300"/>
                  <a:gd name="connsiteY23" fmla="*/ 114921 h 542925"/>
                  <a:gd name="connsiteX24" fmla="*/ 353545 w 495300"/>
                  <a:gd name="connsiteY24" fmla="*/ 129209 h 542925"/>
                  <a:gd name="connsiteX25" fmla="*/ 367833 w 495300"/>
                  <a:gd name="connsiteY25" fmla="*/ 143496 h 542925"/>
                  <a:gd name="connsiteX26" fmla="*/ 382120 w 495300"/>
                  <a:gd name="connsiteY26" fmla="*/ 129209 h 542925"/>
                  <a:gd name="connsiteX27" fmla="*/ 367833 w 495300"/>
                  <a:gd name="connsiteY27" fmla="*/ 11492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300" h="542925">
                    <a:moveTo>
                      <a:pt x="248770" y="621"/>
                    </a:moveTo>
                    <a:cubicBezTo>
                      <a:pt x="385549" y="621"/>
                      <a:pt x="496420" y="111492"/>
                      <a:pt x="496420" y="248271"/>
                    </a:cubicBezTo>
                    <a:cubicBezTo>
                      <a:pt x="496420" y="358856"/>
                      <a:pt x="423935" y="452582"/>
                      <a:pt x="323827" y="484396"/>
                    </a:cubicBezTo>
                    <a:lnTo>
                      <a:pt x="346973" y="524496"/>
                    </a:lnTo>
                    <a:lnTo>
                      <a:pt x="420220" y="524496"/>
                    </a:lnTo>
                    <a:lnTo>
                      <a:pt x="420220" y="543546"/>
                    </a:lnTo>
                    <a:lnTo>
                      <a:pt x="77320" y="543546"/>
                    </a:lnTo>
                    <a:lnTo>
                      <a:pt x="77320" y="524496"/>
                    </a:lnTo>
                    <a:lnTo>
                      <a:pt x="150567" y="524496"/>
                    </a:lnTo>
                    <a:lnTo>
                      <a:pt x="173713" y="484396"/>
                    </a:lnTo>
                    <a:cubicBezTo>
                      <a:pt x="73605" y="452582"/>
                      <a:pt x="1120" y="358856"/>
                      <a:pt x="1120" y="248271"/>
                    </a:cubicBezTo>
                    <a:cubicBezTo>
                      <a:pt x="1120" y="111492"/>
                      <a:pt x="111991" y="621"/>
                      <a:pt x="248770" y="621"/>
                    </a:cubicBezTo>
                    <a:close/>
                    <a:moveTo>
                      <a:pt x="192763" y="489539"/>
                    </a:moveTo>
                    <a:lnTo>
                      <a:pt x="172570" y="524496"/>
                    </a:lnTo>
                    <a:lnTo>
                      <a:pt x="324970" y="524496"/>
                    </a:lnTo>
                    <a:lnTo>
                      <a:pt x="304777" y="489539"/>
                    </a:lnTo>
                    <a:cubicBezTo>
                      <a:pt x="286775" y="493730"/>
                      <a:pt x="268010" y="495921"/>
                      <a:pt x="248770" y="495921"/>
                    </a:cubicBezTo>
                    <a:cubicBezTo>
                      <a:pt x="229530" y="495921"/>
                      <a:pt x="210765" y="493730"/>
                      <a:pt x="192763" y="489539"/>
                    </a:cubicBezTo>
                    <a:close/>
                    <a:moveTo>
                      <a:pt x="248770" y="143496"/>
                    </a:moveTo>
                    <a:cubicBezTo>
                      <a:pt x="190858" y="143496"/>
                      <a:pt x="143995" y="190359"/>
                      <a:pt x="143995" y="248271"/>
                    </a:cubicBezTo>
                    <a:cubicBezTo>
                      <a:pt x="143995" y="306183"/>
                      <a:pt x="190858" y="353046"/>
                      <a:pt x="248770" y="353046"/>
                    </a:cubicBezTo>
                    <a:cubicBezTo>
                      <a:pt x="306682" y="353046"/>
                      <a:pt x="353545" y="306183"/>
                      <a:pt x="353545" y="248271"/>
                    </a:cubicBezTo>
                    <a:cubicBezTo>
                      <a:pt x="353545" y="190359"/>
                      <a:pt x="306682" y="143496"/>
                      <a:pt x="248770" y="143496"/>
                    </a:cubicBezTo>
                    <a:close/>
                    <a:moveTo>
                      <a:pt x="367833" y="114921"/>
                    </a:moveTo>
                    <a:cubicBezTo>
                      <a:pt x="359927" y="114921"/>
                      <a:pt x="353545" y="121303"/>
                      <a:pt x="353545" y="129209"/>
                    </a:cubicBezTo>
                    <a:cubicBezTo>
                      <a:pt x="353545" y="137114"/>
                      <a:pt x="359927" y="143496"/>
                      <a:pt x="367833" y="143496"/>
                    </a:cubicBezTo>
                    <a:cubicBezTo>
                      <a:pt x="375738" y="143496"/>
                      <a:pt x="382120" y="137114"/>
                      <a:pt x="382120" y="129209"/>
                    </a:cubicBezTo>
                    <a:cubicBezTo>
                      <a:pt x="382120" y="121303"/>
                      <a:pt x="375738" y="114921"/>
                      <a:pt x="367833" y="114921"/>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tx1">
                      <a:lumMod val="75000"/>
                      <a:lumOff val="25000"/>
                    </a:schemeClr>
                  </a:solidFill>
                </a:endParaRPr>
              </a:p>
            </p:txBody>
          </p:sp>
        </p:grpSp>
        <p:grpSp>
          <p:nvGrpSpPr>
            <p:cNvPr id="56" name="组合 55"/>
            <p:cNvGrpSpPr/>
            <p:nvPr/>
          </p:nvGrpSpPr>
          <p:grpSpPr>
            <a:xfrm>
              <a:off x="715742" y="3717040"/>
              <a:ext cx="538679" cy="538676"/>
              <a:chOff x="5414288" y="2595539"/>
              <a:chExt cx="410200" cy="410198"/>
            </a:xfrm>
          </p:grpSpPr>
          <p:sp>
            <p:nvSpPr>
              <p:cNvPr id="57" name="椭圆 56"/>
              <p:cNvSpPr/>
              <p:nvPr>
                <p:custDataLst>
                  <p:tags r:id="rId9"/>
                </p:custDataLst>
              </p:nvPr>
            </p:nvSpPr>
            <p:spPr>
              <a:xfrm>
                <a:off x="5414288" y="2595539"/>
                <a:ext cx="410200" cy="410198"/>
              </a:xfrm>
              <a:prstGeom prst="ellipse">
                <a:avLst/>
              </a:prstGeom>
              <a:gradFill>
                <a:gsLst>
                  <a:gs pos="100000">
                    <a:schemeClr val="accent1"/>
                  </a:gs>
                  <a:gs pos="0">
                    <a:schemeClr val="accent2"/>
                  </a:gs>
                </a:gsLst>
                <a:lin ang="150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tx1">
                      <a:lumMod val="75000"/>
                      <a:lumOff val="25000"/>
                    </a:schemeClr>
                  </a:solidFill>
                </a:endParaRPr>
              </a:p>
            </p:txBody>
          </p:sp>
          <p:sp>
            <p:nvSpPr>
              <p:cNvPr id="58" name="任意多边形 18"/>
              <p:cNvSpPr/>
              <p:nvPr>
                <p:custDataLst>
                  <p:tags r:id="rId10"/>
                </p:custDataLst>
              </p:nvPr>
            </p:nvSpPr>
            <p:spPr>
              <a:xfrm>
                <a:off x="5530388" y="2769369"/>
                <a:ext cx="178001" cy="148188"/>
              </a:xfrm>
              <a:custGeom>
                <a:avLst/>
                <a:gdLst>
                  <a:gd name="connsiteX0" fmla="*/ 483573 w 526297"/>
                  <a:gd name="connsiteY0" fmla="*/ 133971 h 438150"/>
                  <a:gd name="connsiteX1" fmla="*/ 527674 w 526297"/>
                  <a:gd name="connsiteY1" fmla="*/ 178072 h 438150"/>
                  <a:gd name="connsiteX2" fmla="*/ 527579 w 526297"/>
                  <a:gd name="connsiteY2" fmla="*/ 181501 h 438150"/>
                  <a:gd name="connsiteX3" fmla="*/ 514244 w 526297"/>
                  <a:gd name="connsiteY3" fmla="*/ 355237 h 438150"/>
                  <a:gd name="connsiteX4" fmla="*/ 485764 w 526297"/>
                  <a:gd name="connsiteY4" fmla="*/ 381621 h 438150"/>
                  <a:gd name="connsiteX5" fmla="*/ 454998 w 526297"/>
                  <a:gd name="connsiteY5" fmla="*/ 381621 h 438150"/>
                  <a:gd name="connsiteX6" fmla="*/ 454998 w 526297"/>
                  <a:gd name="connsiteY6" fmla="*/ 438771 h 438150"/>
                  <a:gd name="connsiteX7" fmla="*/ 435948 w 526297"/>
                  <a:gd name="connsiteY7" fmla="*/ 438771 h 438150"/>
                  <a:gd name="connsiteX8" fmla="*/ 435948 w 526297"/>
                  <a:gd name="connsiteY8" fmla="*/ 381621 h 438150"/>
                  <a:gd name="connsiteX9" fmla="*/ 93048 w 526297"/>
                  <a:gd name="connsiteY9" fmla="*/ 381621 h 438150"/>
                  <a:gd name="connsiteX10" fmla="*/ 93048 w 526297"/>
                  <a:gd name="connsiteY10" fmla="*/ 438771 h 438150"/>
                  <a:gd name="connsiteX11" fmla="*/ 73998 w 526297"/>
                  <a:gd name="connsiteY11" fmla="*/ 438771 h 438150"/>
                  <a:gd name="connsiteX12" fmla="*/ 73998 w 526297"/>
                  <a:gd name="connsiteY12" fmla="*/ 381621 h 438150"/>
                  <a:gd name="connsiteX13" fmla="*/ 43328 w 526297"/>
                  <a:gd name="connsiteY13" fmla="*/ 381621 h 438150"/>
                  <a:gd name="connsiteX14" fmla="*/ 14848 w 526297"/>
                  <a:gd name="connsiteY14" fmla="*/ 355237 h 438150"/>
                  <a:gd name="connsiteX15" fmla="*/ 1513 w 526297"/>
                  <a:gd name="connsiteY15" fmla="*/ 181501 h 438150"/>
                  <a:gd name="connsiteX16" fmla="*/ 42089 w 526297"/>
                  <a:gd name="connsiteY16" fmla="*/ 134162 h 438150"/>
                  <a:gd name="connsiteX17" fmla="*/ 45518 w 526297"/>
                  <a:gd name="connsiteY17" fmla="*/ 134066 h 438150"/>
                  <a:gd name="connsiteX18" fmla="*/ 101906 w 526297"/>
                  <a:gd name="connsiteY18" fmla="*/ 180834 h 438150"/>
                  <a:gd name="connsiteX19" fmla="*/ 121623 w 526297"/>
                  <a:gd name="connsiteY19" fmla="*/ 286371 h 438150"/>
                  <a:gd name="connsiteX20" fmla="*/ 407373 w 526297"/>
                  <a:gd name="connsiteY20" fmla="*/ 286371 h 438150"/>
                  <a:gd name="connsiteX21" fmla="*/ 427185 w 526297"/>
                  <a:gd name="connsiteY21" fmla="*/ 180739 h 438150"/>
                  <a:gd name="connsiteX22" fmla="*/ 483573 w 526297"/>
                  <a:gd name="connsiteY22" fmla="*/ 133971 h 438150"/>
                  <a:gd name="connsiteX23" fmla="*/ 416898 w 526297"/>
                  <a:gd name="connsiteY23" fmla="*/ 621 h 438150"/>
                  <a:gd name="connsiteX24" fmla="*/ 483573 w 526297"/>
                  <a:gd name="connsiteY24" fmla="*/ 67296 h 438150"/>
                  <a:gd name="connsiteX25" fmla="*/ 483573 w 526297"/>
                  <a:gd name="connsiteY25" fmla="*/ 115397 h 438150"/>
                  <a:gd name="connsiteX26" fmla="*/ 476429 w 526297"/>
                  <a:gd name="connsiteY26" fmla="*/ 114921 h 438150"/>
                  <a:gd name="connsiteX27" fmla="*/ 412040 w 526297"/>
                  <a:gd name="connsiteY27" fmla="*/ 166451 h 438150"/>
                  <a:gd name="connsiteX28" fmla="*/ 411564 w 526297"/>
                  <a:gd name="connsiteY28" fmla="*/ 168737 h 438150"/>
                  <a:gd name="connsiteX29" fmla="*/ 393086 w 526297"/>
                  <a:gd name="connsiteY29" fmla="*/ 267321 h 438150"/>
                  <a:gd name="connsiteX30" fmla="*/ 135911 w 526297"/>
                  <a:gd name="connsiteY30" fmla="*/ 267321 h 438150"/>
                  <a:gd name="connsiteX31" fmla="*/ 117432 w 526297"/>
                  <a:gd name="connsiteY31" fmla="*/ 168737 h 438150"/>
                  <a:gd name="connsiteX32" fmla="*/ 52567 w 526297"/>
                  <a:gd name="connsiteY32" fmla="*/ 114921 h 438150"/>
                  <a:gd name="connsiteX33" fmla="*/ 54948 w 526297"/>
                  <a:gd name="connsiteY33" fmla="*/ 67296 h 438150"/>
                  <a:gd name="connsiteX34" fmla="*/ 121623 w 526297"/>
                  <a:gd name="connsiteY34" fmla="*/ 621 h 438150"/>
                  <a:gd name="connsiteX35" fmla="*/ 416898 w 526297"/>
                  <a:gd name="connsiteY35" fmla="*/ 621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6297" h="438150">
                    <a:moveTo>
                      <a:pt x="483573" y="133971"/>
                    </a:moveTo>
                    <a:cubicBezTo>
                      <a:pt x="507957" y="133971"/>
                      <a:pt x="527674" y="153688"/>
                      <a:pt x="527674" y="178072"/>
                    </a:cubicBezTo>
                    <a:cubicBezTo>
                      <a:pt x="527674" y="179215"/>
                      <a:pt x="527674" y="180358"/>
                      <a:pt x="527579" y="181501"/>
                    </a:cubicBezTo>
                    <a:lnTo>
                      <a:pt x="514244" y="355237"/>
                    </a:lnTo>
                    <a:cubicBezTo>
                      <a:pt x="513101" y="370096"/>
                      <a:pt x="500718" y="381621"/>
                      <a:pt x="485764" y="381621"/>
                    </a:cubicBezTo>
                    <a:lnTo>
                      <a:pt x="454998" y="381621"/>
                    </a:lnTo>
                    <a:lnTo>
                      <a:pt x="454998" y="438771"/>
                    </a:lnTo>
                    <a:lnTo>
                      <a:pt x="435948" y="438771"/>
                    </a:lnTo>
                    <a:lnTo>
                      <a:pt x="435948" y="381621"/>
                    </a:lnTo>
                    <a:lnTo>
                      <a:pt x="93048" y="381621"/>
                    </a:lnTo>
                    <a:lnTo>
                      <a:pt x="93048" y="438771"/>
                    </a:lnTo>
                    <a:lnTo>
                      <a:pt x="73998" y="438771"/>
                    </a:lnTo>
                    <a:lnTo>
                      <a:pt x="73998" y="381621"/>
                    </a:lnTo>
                    <a:lnTo>
                      <a:pt x="43328" y="381621"/>
                    </a:lnTo>
                    <a:cubicBezTo>
                      <a:pt x="28373" y="381621"/>
                      <a:pt x="15991" y="370096"/>
                      <a:pt x="14848" y="355237"/>
                    </a:cubicBezTo>
                    <a:lnTo>
                      <a:pt x="1513" y="181501"/>
                    </a:lnTo>
                    <a:cubicBezTo>
                      <a:pt x="-392" y="157212"/>
                      <a:pt x="17801" y="135971"/>
                      <a:pt x="42089" y="134162"/>
                    </a:cubicBezTo>
                    <a:cubicBezTo>
                      <a:pt x="43232" y="134066"/>
                      <a:pt x="44375" y="134066"/>
                      <a:pt x="45518" y="134066"/>
                    </a:cubicBezTo>
                    <a:cubicBezTo>
                      <a:pt x="73141" y="134066"/>
                      <a:pt x="96858" y="153688"/>
                      <a:pt x="101906" y="180834"/>
                    </a:cubicBezTo>
                    <a:lnTo>
                      <a:pt x="121623" y="286371"/>
                    </a:lnTo>
                    <a:lnTo>
                      <a:pt x="407373" y="286371"/>
                    </a:lnTo>
                    <a:lnTo>
                      <a:pt x="427185" y="180739"/>
                    </a:lnTo>
                    <a:cubicBezTo>
                      <a:pt x="432233" y="153592"/>
                      <a:pt x="455951" y="133971"/>
                      <a:pt x="483573" y="133971"/>
                    </a:cubicBezTo>
                    <a:close/>
                    <a:moveTo>
                      <a:pt x="416898" y="621"/>
                    </a:moveTo>
                    <a:cubicBezTo>
                      <a:pt x="453760" y="621"/>
                      <a:pt x="483573" y="30434"/>
                      <a:pt x="483573" y="67296"/>
                    </a:cubicBezTo>
                    <a:lnTo>
                      <a:pt x="483573" y="115397"/>
                    </a:lnTo>
                    <a:cubicBezTo>
                      <a:pt x="481192" y="115112"/>
                      <a:pt x="478811" y="114921"/>
                      <a:pt x="476429" y="114921"/>
                    </a:cubicBezTo>
                    <a:cubicBezTo>
                      <a:pt x="445473" y="114921"/>
                      <a:pt x="418803" y="136448"/>
                      <a:pt x="412040" y="166451"/>
                    </a:cubicBezTo>
                    <a:lnTo>
                      <a:pt x="411564" y="168737"/>
                    </a:lnTo>
                    <a:lnTo>
                      <a:pt x="393086" y="267321"/>
                    </a:lnTo>
                    <a:lnTo>
                      <a:pt x="135911" y="267321"/>
                    </a:lnTo>
                    <a:lnTo>
                      <a:pt x="117432" y="168737"/>
                    </a:lnTo>
                    <a:cubicBezTo>
                      <a:pt x="111622" y="137495"/>
                      <a:pt x="84285" y="114921"/>
                      <a:pt x="52567" y="114921"/>
                    </a:cubicBezTo>
                    <a:lnTo>
                      <a:pt x="54948" y="67296"/>
                    </a:lnTo>
                    <a:cubicBezTo>
                      <a:pt x="54948" y="30434"/>
                      <a:pt x="84761" y="621"/>
                      <a:pt x="121623" y="621"/>
                    </a:cubicBezTo>
                    <a:lnTo>
                      <a:pt x="416898" y="621"/>
                    </a:ln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tx1">
                      <a:lumMod val="75000"/>
                      <a:lumOff val="25000"/>
                    </a:schemeClr>
                  </a:solidFill>
                </a:endParaRPr>
              </a:p>
            </p:txBody>
          </p:sp>
        </p:grpSp>
        <p:sp>
          <p:nvSpPr>
            <p:cNvPr id="59" name="文本框 58"/>
            <p:cNvSpPr txBox="1"/>
            <p:nvPr>
              <p:custDataLst>
                <p:tags r:id="rId11"/>
              </p:custDataLst>
            </p:nvPr>
          </p:nvSpPr>
          <p:spPr>
            <a:xfrm>
              <a:off x="4827054" y="1991488"/>
              <a:ext cx="3913716" cy="36830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2000" b="1" i="0" u="none" strike="noStrike" cap="none" spc="0" normalizeH="0" baseline="0">
                  <a:ln>
                    <a:noFill/>
                  </a:ln>
                  <a:effectLst/>
                  <a:uLnTx/>
                  <a:uFillTx/>
                </a:defRPr>
              </a:lvl1pPr>
            </a:lstStyle>
            <a:p>
              <a:r>
                <a:rPr lang="zh-CN" altLang="en-US" sz="1800" dirty="0">
                  <a:solidFill>
                    <a:schemeClr val="tx1">
                      <a:lumMod val="75000"/>
                      <a:lumOff val="25000"/>
                    </a:schemeClr>
                  </a:solidFill>
                </a:rPr>
                <a:t>“三妙招”</a:t>
              </a:r>
              <a:endParaRPr lang="zh-CN" altLang="en-US" sz="1800" dirty="0">
                <a:solidFill>
                  <a:schemeClr val="tx1">
                    <a:lumMod val="75000"/>
                    <a:lumOff val="25000"/>
                  </a:schemeClr>
                </a:solidFill>
              </a:endParaRPr>
            </a:p>
          </p:txBody>
        </p:sp>
        <p:sp>
          <p:nvSpPr>
            <p:cNvPr id="60" name="文本框 59"/>
            <p:cNvSpPr txBox="1"/>
            <p:nvPr>
              <p:custDataLst>
                <p:tags r:id="rId12"/>
              </p:custDataLst>
            </p:nvPr>
          </p:nvSpPr>
          <p:spPr>
            <a:xfrm>
              <a:off x="4287942" y="2564963"/>
              <a:ext cx="3913716" cy="2399665"/>
            </a:xfrm>
            <a:prstGeom prst="rect">
              <a:avLst/>
            </a:prstGeom>
            <a:noFill/>
          </p:spPr>
          <p:txBody>
            <a:bodyPr wrap="square" rtlCol="0">
              <a:spAutoFit/>
            </a:bodyPr>
            <a:lstStyle>
              <a:defPPr>
                <a:defRPr lang="zh-CN"/>
              </a:defPPr>
              <a:lvl1pPr>
                <a:lnSpc>
                  <a:spcPts val="1500"/>
                </a:lnSpc>
                <a:defRPr sz="900"/>
              </a:lvl1pPr>
            </a:lstStyle>
            <a:p>
              <a:pPr algn="l">
                <a:lnSpc>
                  <a:spcPct val="150000"/>
                </a:lnSpc>
              </a:pPr>
              <a:r>
                <a:rPr lang="zh-CN" altLang="en-US" sz="1000" dirty="0">
                  <a:solidFill>
                    <a:schemeClr val="tx1"/>
                  </a:solidFill>
                  <a:cs typeface="+mn-ea"/>
                  <a:sym typeface="+mn-lt"/>
                </a:rPr>
                <a:t>（1）发现火灾，要沉着冷静，迅速切断电源，扑灭身边的小火或拨打报警电话。要低姿势观察寻找逃生路线，同时避免吸入毒烟，按照消防提示标志，迅速离开。</a:t>
              </a:r>
              <a:endParaRPr lang="zh-CN" altLang="en-US" sz="1000" dirty="0">
                <a:solidFill>
                  <a:schemeClr val="tx1"/>
                </a:solidFill>
                <a:cs typeface="+mn-ea"/>
                <a:sym typeface="+mn-lt"/>
              </a:endParaRPr>
            </a:p>
            <a:p>
              <a:pPr algn="l">
                <a:lnSpc>
                  <a:spcPct val="150000"/>
                </a:lnSpc>
              </a:pPr>
              <a:r>
                <a:rPr lang="zh-CN" altLang="en-US" sz="1000" dirty="0">
                  <a:solidFill>
                    <a:schemeClr val="tx1"/>
                  </a:solidFill>
                  <a:cs typeface="+mn-ea"/>
                  <a:sym typeface="+mn-lt"/>
                </a:rPr>
                <a:t>（2）如火势迅猛，烟雾弥漫，要以湿衣被包裹头部和身体或以湿毛巾捂住口鼻快速通过烟火封锁区逃出火场，或借助救护器材如安全绳、软梯、救生管道等专业器材逃出火场。</a:t>
              </a:r>
              <a:endParaRPr lang="zh-CN" altLang="en-US" sz="1000" dirty="0">
                <a:solidFill>
                  <a:schemeClr val="tx1"/>
                </a:solidFill>
                <a:cs typeface="+mn-ea"/>
                <a:sym typeface="+mn-lt"/>
              </a:endParaRPr>
            </a:p>
            <a:p>
              <a:pPr algn="l">
                <a:lnSpc>
                  <a:spcPct val="150000"/>
                </a:lnSpc>
              </a:pPr>
              <a:r>
                <a:rPr lang="zh-CN" altLang="en-US" sz="1000" dirty="0">
                  <a:solidFill>
                    <a:schemeClr val="tx1"/>
                  </a:solidFill>
                  <a:cs typeface="+mn-ea"/>
                  <a:sym typeface="+mn-lt"/>
                </a:rPr>
                <a:t>（3）当确认无法逃出火场时要迅速寻求避难场所，如防烟室、消防隔离室等待消防救援。不要把房间的床下、桌子下面或没有任何消防设施的楼梯间、电梯间当作避难场所，因为即使当时看不见烟火但毒气和熏蒸也可致人昏迷死亡。</a:t>
              </a:r>
              <a:endParaRPr lang="zh-CN" altLang="en-US" sz="1000" dirty="0">
                <a:solidFill>
                  <a:schemeClr val="tx1"/>
                </a:solidFill>
                <a:cs typeface="+mn-ea"/>
                <a:sym typeface="+mn-lt"/>
              </a:endParaRPr>
            </a:p>
          </p:txBody>
        </p:sp>
        <p:grpSp>
          <p:nvGrpSpPr>
            <p:cNvPr id="61" name="组合 60"/>
            <p:cNvGrpSpPr/>
            <p:nvPr/>
          </p:nvGrpSpPr>
          <p:grpSpPr>
            <a:xfrm>
              <a:off x="715419" y="1956903"/>
              <a:ext cx="538679" cy="538676"/>
              <a:chOff x="3774445" y="492899"/>
              <a:chExt cx="410200" cy="410198"/>
            </a:xfrm>
          </p:grpSpPr>
          <p:sp>
            <p:nvSpPr>
              <p:cNvPr id="62" name="椭圆 61"/>
              <p:cNvSpPr/>
              <p:nvPr>
                <p:custDataLst>
                  <p:tags r:id="rId13"/>
                </p:custDataLst>
              </p:nvPr>
            </p:nvSpPr>
            <p:spPr>
              <a:xfrm>
                <a:off x="3774445" y="492899"/>
                <a:ext cx="410200" cy="410198"/>
              </a:xfrm>
              <a:prstGeom prst="ellipse">
                <a:avLst/>
              </a:prstGeom>
              <a:gradFill>
                <a:gsLst>
                  <a:gs pos="100000">
                    <a:schemeClr val="accent1"/>
                  </a:gs>
                  <a:gs pos="0">
                    <a:schemeClr val="accent2"/>
                  </a:gs>
                </a:gsLst>
                <a:lin ang="150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tx1">
                      <a:lumMod val="75000"/>
                      <a:lumOff val="25000"/>
                    </a:schemeClr>
                  </a:solidFill>
                </a:endParaRPr>
              </a:p>
            </p:txBody>
          </p:sp>
          <p:sp>
            <p:nvSpPr>
              <p:cNvPr id="63" name="任意多边形 25"/>
              <p:cNvSpPr/>
              <p:nvPr>
                <p:custDataLst>
                  <p:tags r:id="rId14"/>
                </p:custDataLst>
              </p:nvPr>
            </p:nvSpPr>
            <p:spPr>
              <a:xfrm>
                <a:off x="3890545" y="631248"/>
                <a:ext cx="178001" cy="133500"/>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419 w 533400"/>
                  <a:gd name="connsiteY9" fmla="*/ 198646 h 400050"/>
                  <a:gd name="connsiteX10" fmla="*/ 351414 w 533400"/>
                  <a:gd name="connsiteY10" fmla="*/ 204170 h 400050"/>
                  <a:gd name="connsiteX11" fmla="*/ 351414 w 533400"/>
                  <a:gd name="connsiteY11" fmla="*/ 204170 h 400050"/>
                  <a:gd name="connsiteX12" fmla="*/ 267118 w 533400"/>
                  <a:gd name="connsiteY12" fmla="*/ 315613 h 400050"/>
                  <a:gd name="connsiteX13" fmla="*/ 264641 w 533400"/>
                  <a:gd name="connsiteY13" fmla="*/ 318470 h 400050"/>
                  <a:gd name="connsiteX14" fmla="*/ 224255 w 533400"/>
                  <a:gd name="connsiteY14" fmla="*/ 318756 h 400050"/>
                  <a:gd name="connsiteX15" fmla="*/ 224255 w 533400"/>
                  <a:gd name="connsiteY15" fmla="*/ 318756 h 400050"/>
                  <a:gd name="connsiteX16" fmla="*/ 162152 w 533400"/>
                  <a:gd name="connsiteY16" fmla="*/ 257415 h 400050"/>
                  <a:gd name="connsiteX17" fmla="*/ 160247 w 533400"/>
                  <a:gd name="connsiteY17" fmla="*/ 255701 h 400050"/>
                  <a:gd name="connsiteX18" fmla="*/ 120052 w 533400"/>
                  <a:gd name="connsiteY18" fmla="*/ 259606 h 400050"/>
                  <a:gd name="connsiteX19" fmla="*/ 120052 w 533400"/>
                  <a:gd name="connsiteY19" fmla="*/ 259606 h 400050"/>
                  <a:gd name="connsiteX20" fmla="*/ 32517 w 533400"/>
                  <a:gd name="connsiteY20" fmla="*/ 366095 h 400050"/>
                  <a:gd name="connsiteX21" fmla="*/ 30326 w 533400"/>
                  <a:gd name="connsiteY21" fmla="*/ 372096 h 400050"/>
                  <a:gd name="connsiteX22" fmla="*/ 39851 w 533400"/>
                  <a:gd name="connsiteY22" fmla="*/ 381621 h 400050"/>
                  <a:gd name="connsiteX23" fmla="*/ 39851 w 533400"/>
                  <a:gd name="connsiteY23" fmla="*/ 381621 h 400050"/>
                  <a:gd name="connsiteX24" fmla="*/ 497242 w 533400"/>
                  <a:gd name="connsiteY24" fmla="*/ 381621 h 400050"/>
                  <a:gd name="connsiteX25" fmla="*/ 502480 w 533400"/>
                  <a:gd name="connsiteY25" fmla="*/ 380002 h 400050"/>
                  <a:gd name="connsiteX26" fmla="*/ 505147 w 533400"/>
                  <a:gd name="connsiteY26" fmla="*/ 366762 h 400050"/>
                  <a:gd name="connsiteX27" fmla="*/ 505147 w 533400"/>
                  <a:gd name="connsiteY27" fmla="*/ 366762 h 400050"/>
                  <a:gd name="connsiteX28" fmla="*/ 397991 w 533400"/>
                  <a:gd name="connsiteY28" fmla="*/ 205504 h 400050"/>
                  <a:gd name="connsiteX29" fmla="*/ 391419 w 533400"/>
                  <a:gd name="connsiteY29" fmla="*/ 198646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245" y="621"/>
                      <a:pt x="534008" y="13385"/>
                      <a:pt x="534008" y="29196"/>
                    </a:cubicBezTo>
                    <a:lnTo>
                      <a:pt x="534008" y="372096"/>
                    </a:lnTo>
                    <a:cubicBezTo>
                      <a:pt x="534008" y="387907"/>
                      <a:pt x="521245" y="400671"/>
                      <a:pt x="505433" y="400671"/>
                    </a:cubicBezTo>
                    <a:lnTo>
                      <a:pt x="29183" y="400671"/>
                    </a:lnTo>
                    <a:cubicBezTo>
                      <a:pt x="13371" y="400671"/>
                      <a:pt x="608" y="387907"/>
                      <a:pt x="608" y="372096"/>
                    </a:cubicBezTo>
                    <a:lnTo>
                      <a:pt x="608" y="29196"/>
                    </a:lnTo>
                    <a:cubicBezTo>
                      <a:pt x="608" y="13385"/>
                      <a:pt x="13371" y="621"/>
                      <a:pt x="29183" y="621"/>
                    </a:cubicBezTo>
                    <a:lnTo>
                      <a:pt x="505433" y="621"/>
                    </a:lnTo>
                    <a:close/>
                    <a:moveTo>
                      <a:pt x="391419" y="198646"/>
                    </a:moveTo>
                    <a:cubicBezTo>
                      <a:pt x="378846" y="189121"/>
                      <a:pt x="360939" y="191597"/>
                      <a:pt x="351414" y="204170"/>
                    </a:cubicBezTo>
                    <a:lnTo>
                      <a:pt x="351414" y="204170"/>
                    </a:lnTo>
                    <a:lnTo>
                      <a:pt x="267118" y="315613"/>
                    </a:lnTo>
                    <a:cubicBezTo>
                      <a:pt x="266355" y="316660"/>
                      <a:pt x="265498" y="317518"/>
                      <a:pt x="264641" y="318470"/>
                    </a:cubicBezTo>
                    <a:cubicBezTo>
                      <a:pt x="253592" y="329710"/>
                      <a:pt x="235495" y="329805"/>
                      <a:pt x="224255" y="318756"/>
                    </a:cubicBezTo>
                    <a:lnTo>
                      <a:pt x="224255" y="318756"/>
                    </a:lnTo>
                    <a:lnTo>
                      <a:pt x="162152" y="257415"/>
                    </a:lnTo>
                    <a:cubicBezTo>
                      <a:pt x="161485" y="256844"/>
                      <a:pt x="160914" y="256177"/>
                      <a:pt x="160247" y="255701"/>
                    </a:cubicBezTo>
                    <a:cubicBezTo>
                      <a:pt x="148055" y="245699"/>
                      <a:pt x="130053" y="247414"/>
                      <a:pt x="120052" y="259606"/>
                    </a:cubicBezTo>
                    <a:lnTo>
                      <a:pt x="120052" y="259606"/>
                    </a:lnTo>
                    <a:lnTo>
                      <a:pt x="32517" y="366095"/>
                    </a:lnTo>
                    <a:cubicBezTo>
                      <a:pt x="31088" y="367810"/>
                      <a:pt x="30326" y="369905"/>
                      <a:pt x="30326" y="372096"/>
                    </a:cubicBezTo>
                    <a:cubicBezTo>
                      <a:pt x="30326" y="377335"/>
                      <a:pt x="34612" y="381621"/>
                      <a:pt x="39851" y="381621"/>
                    </a:cubicBezTo>
                    <a:lnTo>
                      <a:pt x="39851" y="381621"/>
                    </a:lnTo>
                    <a:lnTo>
                      <a:pt x="497242" y="381621"/>
                    </a:lnTo>
                    <a:cubicBezTo>
                      <a:pt x="499146" y="381621"/>
                      <a:pt x="500956" y="381050"/>
                      <a:pt x="502480" y="380002"/>
                    </a:cubicBezTo>
                    <a:cubicBezTo>
                      <a:pt x="506862" y="377049"/>
                      <a:pt x="508005" y="371144"/>
                      <a:pt x="505147" y="366762"/>
                    </a:cubicBezTo>
                    <a:lnTo>
                      <a:pt x="505147" y="366762"/>
                    </a:lnTo>
                    <a:lnTo>
                      <a:pt x="397991" y="205504"/>
                    </a:lnTo>
                    <a:cubicBezTo>
                      <a:pt x="396181" y="202932"/>
                      <a:pt x="393990" y="200551"/>
                      <a:pt x="391419" y="198646"/>
                    </a:cubicBezTo>
                    <a:close/>
                    <a:moveTo>
                      <a:pt x="95858" y="57771"/>
                    </a:moveTo>
                    <a:cubicBezTo>
                      <a:pt x="74808" y="57771"/>
                      <a:pt x="57758" y="74821"/>
                      <a:pt x="57758" y="95871"/>
                    </a:cubicBezTo>
                    <a:cubicBezTo>
                      <a:pt x="57758" y="116921"/>
                      <a:pt x="74808" y="133971"/>
                      <a:pt x="95858" y="133971"/>
                    </a:cubicBezTo>
                    <a:cubicBezTo>
                      <a:pt x="116908" y="133971"/>
                      <a:pt x="133958" y="116921"/>
                      <a:pt x="133958" y="95871"/>
                    </a:cubicBezTo>
                    <a:cubicBezTo>
                      <a:pt x="133958" y="74821"/>
                      <a:pt x="116908" y="57771"/>
                      <a:pt x="95858" y="57771"/>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tx1">
                      <a:lumMod val="75000"/>
                      <a:lumOff val="25000"/>
                    </a:schemeClr>
                  </a:solidFill>
                </a:endParaRPr>
              </a:p>
            </p:txBody>
          </p:sp>
        </p:grpSp>
      </p:grpSp>
    </p:spTree>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82757" y="410908"/>
            <a:ext cx="3728085" cy="652145"/>
            <a:chOff x="3644303" y="777571"/>
            <a:chExt cx="4970779" cy="869527"/>
          </a:xfrm>
        </p:grpSpPr>
        <p:sp>
          <p:nvSpPr>
            <p:cNvPr id="6" name="文本框 5"/>
            <p:cNvSpPr txBox="1"/>
            <p:nvPr/>
          </p:nvSpPr>
          <p:spPr>
            <a:xfrm>
              <a:off x="3644303" y="777571"/>
              <a:ext cx="4970779" cy="869527"/>
            </a:xfrm>
            <a:prstGeom prst="rect">
              <a:avLst/>
            </a:prstGeom>
            <a:noFill/>
          </p:spPr>
          <p:txBody>
            <a:bodyPr wrap="square" rtlCol="0">
              <a:no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四、学校预防火灾的相关措施</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535305" y="825500"/>
            <a:ext cx="8222615" cy="2599055"/>
          </a:xfrm>
          <a:prstGeom prst="rect">
            <a:avLst/>
          </a:prstGeom>
          <a:noFill/>
        </p:spPr>
        <p:txBody>
          <a:bodyPr wrap="square" rtlCol="0">
            <a:noAutofit/>
          </a:bodyPr>
          <a:p>
            <a:r>
              <a:rPr lang="zh-CN" altLang="en-US" b="1"/>
              <a:t>（一）学校预防火灾的工作安排</a:t>
            </a:r>
            <a:endParaRPr lang="zh-CN" altLang="en-US" b="1"/>
          </a:p>
          <a:p>
            <a:endParaRPr lang="zh-CN" altLang="en-US"/>
          </a:p>
          <a:p>
            <a:r>
              <a:rPr lang="zh-CN" altLang="en-US"/>
              <a:t>（1）学校要积极开展消防安全宣传工作。</a:t>
            </a:r>
            <a:endParaRPr lang="zh-CN" altLang="en-US"/>
          </a:p>
          <a:p>
            <a:r>
              <a:rPr lang="zh-CN" altLang="en-US"/>
              <a:t>（2）要针对学校及周边的实际情况，制定科学、合理的灭火疏散救援预案，并定期组织开展演练。</a:t>
            </a:r>
            <a:endParaRPr lang="zh-CN" altLang="en-US"/>
          </a:p>
          <a:p>
            <a:r>
              <a:rPr lang="zh-CN" altLang="en-US"/>
              <a:t>（3）学校要按国家相关规定标准要求配齐消防器材，安全责任人要对消防设施进行定期检查并更新。</a:t>
            </a:r>
            <a:endParaRPr lang="zh-CN" altLang="en-US"/>
          </a:p>
          <a:p>
            <a:r>
              <a:rPr lang="zh-CN" altLang="en-US"/>
              <a:t>（4）加强节日期间的值班制度，认真做好校园内的消防安全设施巡视，做好每天的统计及上报制度。</a:t>
            </a:r>
            <a:endParaRPr lang="zh-CN" altLang="en-US"/>
          </a:p>
        </p:txBody>
      </p:sp>
      <p:pic>
        <p:nvPicPr>
          <p:cNvPr id="3" name="图片 2"/>
          <p:cNvPicPr>
            <a:picLocks noChangeAspect="1"/>
          </p:cNvPicPr>
          <p:nvPr/>
        </p:nvPicPr>
        <p:blipFill>
          <a:blip r:embed="rId2"/>
          <a:stretch>
            <a:fillRect/>
          </a:stretch>
        </p:blipFill>
        <p:spPr>
          <a:xfrm>
            <a:off x="4371975" y="3061335"/>
            <a:ext cx="4449445" cy="2082165"/>
          </a:xfrm>
          <a:prstGeom prst="rect">
            <a:avLst/>
          </a:prstGeom>
        </p:spPr>
      </p:pic>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p:nvPr/>
        </p:nvSpPr>
        <p:spPr>
          <a:xfrm>
            <a:off x="2356791" y="2226442"/>
            <a:ext cx="4372621" cy="714375"/>
          </a:xfrm>
          <a:prstGeom prst="rect">
            <a:avLst/>
          </a:prstGeom>
          <a:noFill/>
        </p:spPr>
        <p:txBody>
          <a:bodyPr wrap="square" rtlCol="0">
            <a:spAutoFit/>
          </a:bodyPr>
          <a:lstStyle/>
          <a:p>
            <a:pPr algn="l"/>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第一章</a:t>
            </a:r>
            <a:r>
              <a:rPr lang="en-US" altLang="zh-CN"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 </a:t>
            </a:r>
            <a:r>
              <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rPr>
              <a:t>人身安全</a:t>
            </a:r>
            <a:endParaRPr lang="zh-CN" altLang="en-US" sz="4050" b="1" dirty="0">
              <a:gradFill>
                <a:gsLst>
                  <a:gs pos="0">
                    <a:srgbClr val="2A324B"/>
                  </a:gs>
                  <a:gs pos="100000">
                    <a:srgbClr val="465F94"/>
                  </a:gs>
                </a:gsLst>
                <a:lin ang="0" scaled="1"/>
              </a:gradFill>
              <a:latin typeface="思源宋体 CN Light" panose="02020300000000000000" pitchFamily="18" charset="-122"/>
              <a:ea typeface="思源宋体 CN" panose="02020400000000000000" pitchFamily="18" charset="-122"/>
              <a:cs typeface="+mn-ea"/>
              <a:sym typeface="思源宋体 CN Light" panose="02020300000000000000" pitchFamily="18" charset="-122"/>
            </a:endParaRPr>
          </a:p>
        </p:txBody>
      </p:sp>
      <p:grpSp>
        <p:nvGrpSpPr>
          <p:cNvPr id="279" name="组合 278"/>
          <p:cNvGrpSpPr/>
          <p:nvPr/>
        </p:nvGrpSpPr>
        <p:grpSpPr>
          <a:xfrm>
            <a:off x="1187867" y="1358434"/>
            <a:ext cx="6275969" cy="2451565"/>
            <a:chOff x="1583822" y="1810646"/>
            <a:chExt cx="8367959" cy="3268753"/>
          </a:xfrm>
        </p:grpSpPr>
        <p:grpSp>
          <p:nvGrpSpPr>
            <p:cNvPr id="55" name="组合 54"/>
            <p:cNvGrpSpPr/>
            <p:nvPr/>
          </p:nvGrpSpPr>
          <p:grpSpPr>
            <a:xfrm flipH="1" flipV="1">
              <a:off x="9481900" y="1810646"/>
              <a:ext cx="469881" cy="414376"/>
              <a:chOff x="10029097" y="1654139"/>
              <a:chExt cx="680839" cy="600414"/>
            </a:xfrm>
          </p:grpSpPr>
          <p:cxnSp>
            <p:nvCxnSpPr>
              <p:cNvPr id="56" name="直接连接符 5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1583822" y="4665023"/>
              <a:ext cx="469881" cy="414376"/>
              <a:chOff x="10029097" y="1654139"/>
              <a:chExt cx="680839" cy="600414"/>
            </a:xfrm>
          </p:grpSpPr>
          <p:cxnSp>
            <p:nvCxnSpPr>
              <p:cNvPr id="66" name="直接连接符 65"/>
              <p:cNvCxnSpPr/>
              <p:nvPr/>
            </p:nvCxnSpPr>
            <p:spPr>
              <a:xfrm flipH="1">
                <a:off x="10123032" y="1654139"/>
                <a:ext cx="546100" cy="571500"/>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0029097" y="1654139"/>
                <a:ext cx="366985" cy="384054"/>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0355277" y="1883398"/>
                <a:ext cx="354659" cy="371155"/>
              </a:xfrm>
              <a:prstGeom prst="line">
                <a:avLst/>
              </a:prstGeom>
              <a:ln w="76200" cap="rnd">
                <a:solidFill>
                  <a:srgbClr val="E9F2F9">
                    <a:alpha val="70000"/>
                  </a:srgbClr>
                </a:solidFill>
                <a:round/>
              </a:ln>
            </p:spPr>
            <p:style>
              <a:lnRef idx="1">
                <a:schemeClr val="accent1"/>
              </a:lnRef>
              <a:fillRef idx="0">
                <a:schemeClr val="accent1"/>
              </a:fillRef>
              <a:effectRef idx="0">
                <a:schemeClr val="accent1"/>
              </a:effectRef>
              <a:fontRef idx="minor">
                <a:schemeClr val="tx1"/>
              </a:fontRef>
            </p:style>
          </p:cxnSp>
        </p:grpSp>
      </p:grpSp>
      <p:grpSp>
        <p:nvGrpSpPr>
          <p:cNvPr id="278" name="组合 277"/>
          <p:cNvGrpSpPr/>
          <p:nvPr/>
        </p:nvGrpSpPr>
        <p:grpSpPr>
          <a:xfrm>
            <a:off x="1801226" y="1211024"/>
            <a:ext cx="4479872" cy="1843070"/>
            <a:chOff x="2401635" y="1614099"/>
            <a:chExt cx="5973162" cy="2457426"/>
          </a:xfrm>
        </p:grpSpPr>
        <p:sp>
          <p:nvSpPr>
            <p:cNvPr id="273" name="椭圆 272"/>
            <p:cNvSpPr/>
            <p:nvPr/>
          </p:nvSpPr>
          <p:spPr>
            <a:xfrm>
              <a:off x="7634042" y="1614099"/>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sp>
          <p:nvSpPr>
            <p:cNvPr id="274" name="椭圆 273"/>
            <p:cNvSpPr/>
            <p:nvPr/>
          </p:nvSpPr>
          <p:spPr>
            <a:xfrm>
              <a:off x="2401635" y="3330770"/>
              <a:ext cx="740755" cy="740755"/>
            </a:xfrm>
            <a:prstGeom prst="ellipse">
              <a:avLst/>
            </a:prstGeom>
            <a:solidFill>
              <a:srgbClr val="37518F">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思源宋体 CN Light" panose="02020300000000000000" pitchFamily="18" charset="-122"/>
                <a:ea typeface="思源宋体 CN" panose="02020400000000000000" pitchFamily="18" charset="-122"/>
                <a:sym typeface="思源宋体 CN Light" panose="020203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9"/>
                                        </p:tgtEl>
                                        <p:attrNameLst>
                                          <p:attrName>style.visibility</p:attrName>
                                        </p:attrNameLst>
                                      </p:cBhvr>
                                      <p:to>
                                        <p:strVal val="visible"/>
                                      </p:to>
                                    </p:set>
                                    <p:animEffect transition="in" filter="fade">
                                      <p:cBhvr>
                                        <p:cTn id="11"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82757" y="410908"/>
            <a:ext cx="3728085" cy="652145"/>
            <a:chOff x="3644303" y="777571"/>
            <a:chExt cx="4970779" cy="869527"/>
          </a:xfrm>
        </p:grpSpPr>
        <p:sp>
          <p:nvSpPr>
            <p:cNvPr id="6" name="文本框 5"/>
            <p:cNvSpPr txBox="1"/>
            <p:nvPr/>
          </p:nvSpPr>
          <p:spPr>
            <a:xfrm>
              <a:off x="3644303" y="777571"/>
              <a:ext cx="4970779" cy="869527"/>
            </a:xfrm>
            <a:prstGeom prst="rect">
              <a:avLst/>
            </a:prstGeom>
            <a:noFill/>
          </p:spPr>
          <p:txBody>
            <a:bodyPr wrap="square" rtlCol="0">
              <a:no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四、学校预防火灾的相关措施</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 name="文本框 1"/>
          <p:cNvSpPr txBox="1"/>
          <p:nvPr/>
        </p:nvSpPr>
        <p:spPr>
          <a:xfrm>
            <a:off x="535305" y="825500"/>
            <a:ext cx="4450715" cy="2599055"/>
          </a:xfrm>
          <a:prstGeom prst="rect">
            <a:avLst/>
          </a:prstGeom>
          <a:noFill/>
        </p:spPr>
        <p:txBody>
          <a:bodyPr wrap="square" rtlCol="0">
            <a:noAutofit/>
          </a:bodyPr>
          <a:p>
            <a:r>
              <a:rPr lang="zh-CN" altLang="en-US" b="1"/>
              <a:t>（二）校园火灾的防范</a:t>
            </a:r>
            <a:endParaRPr lang="zh-CN" altLang="en-US" b="1"/>
          </a:p>
          <a:p>
            <a:endParaRPr lang="zh-CN" altLang="en-US"/>
          </a:p>
          <a:p>
            <a:r>
              <a:rPr lang="zh-CN" altLang="en-US"/>
              <a:t>（1）师生不在校园内私拉电线、乱接电线为手机、电动车、电玩等物</a:t>
            </a:r>
            <a:endParaRPr lang="zh-CN" altLang="en-US"/>
          </a:p>
          <a:p>
            <a:r>
              <a:rPr lang="zh-CN" altLang="en-US"/>
              <a:t>件充电，容易引发电气火灾。</a:t>
            </a:r>
            <a:endParaRPr lang="zh-CN" altLang="en-US"/>
          </a:p>
          <a:p>
            <a:r>
              <a:rPr lang="zh-CN" altLang="en-US"/>
              <a:t>（2）师生不在校园内乱点蜡烛。</a:t>
            </a:r>
            <a:endParaRPr lang="zh-CN" altLang="en-US"/>
          </a:p>
          <a:p>
            <a:r>
              <a:rPr lang="zh-CN" altLang="en-US"/>
              <a:t>（3）师生在实验室要遵守实验室的安全使用规则，对有毒、易燃、易</a:t>
            </a:r>
            <a:endParaRPr lang="zh-CN" altLang="en-US"/>
          </a:p>
          <a:p>
            <a:r>
              <a:rPr lang="zh-CN" altLang="en-US"/>
              <a:t>爆药品不得任意放置和任意使用。</a:t>
            </a:r>
            <a:endParaRPr lang="zh-CN" altLang="en-US"/>
          </a:p>
        </p:txBody>
      </p:sp>
      <p:pic>
        <p:nvPicPr>
          <p:cNvPr id="4" name="图片 3"/>
          <p:cNvPicPr/>
          <p:nvPr/>
        </p:nvPicPr>
        <p:blipFill>
          <a:blip r:embed="rId2"/>
          <a:srcRect t="22370" r="2459" b="7370"/>
        </p:blipFill>
        <p:spPr>
          <a:xfrm>
            <a:off x="5399405" y="905510"/>
            <a:ext cx="2821305" cy="3613785"/>
          </a:xfrm>
          <a:prstGeom prst="rect">
            <a:avLst/>
          </a:prstGeom>
        </p:spPr>
      </p:pic>
    </p:spTree>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折角形 4"/>
          <p:cNvSpPr/>
          <p:nvPr/>
        </p:nvSpPr>
        <p:spPr>
          <a:xfrm>
            <a:off x="4709160" y="962660"/>
            <a:ext cx="4017010" cy="3177540"/>
          </a:xfrm>
          <a:prstGeom prst="foldedCorner">
            <a:avLst/>
          </a:prstGeom>
          <a:solidFill>
            <a:schemeClr val="accent2">
              <a:lumMod val="40000"/>
              <a:lumOff val="6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折角形 2"/>
          <p:cNvSpPr/>
          <p:nvPr/>
        </p:nvSpPr>
        <p:spPr>
          <a:xfrm>
            <a:off x="588010" y="975995"/>
            <a:ext cx="3747770" cy="3118485"/>
          </a:xfrm>
          <a:prstGeom prst="foldedCorner">
            <a:avLst/>
          </a:prstGeom>
          <a:solidFill>
            <a:schemeClr val="accent2">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535305" y="542925"/>
            <a:ext cx="8222615" cy="3739515"/>
          </a:xfrm>
          <a:prstGeom prst="rect">
            <a:avLst/>
          </a:prstGeom>
          <a:noFill/>
        </p:spPr>
        <p:txBody>
          <a:bodyPr wrap="square" rtlCol="0">
            <a:noAutofit/>
          </a:bodyPr>
          <a:p>
            <a:r>
              <a:rPr lang="en-US" altLang="zh-CN"/>
              <a:t>                               </a:t>
            </a:r>
            <a:r>
              <a:rPr lang="zh-CN" altLang="en-US"/>
              <a:t>小贴士</a:t>
            </a:r>
            <a:endParaRPr lang="zh-CN" altLang="en-US"/>
          </a:p>
          <a:p>
            <a:endParaRPr lang="zh-CN" altLang="en-US"/>
          </a:p>
          <a:p>
            <a:r>
              <a:rPr lang="zh-CN" altLang="en-US"/>
              <a:t>一个基础的火灾救生包应该包括：</a:t>
            </a:r>
            <a:endParaRPr lang="zh-CN" altLang="en-US"/>
          </a:p>
          <a:p>
            <a:endParaRPr lang="zh-CN" altLang="en-US"/>
          </a:p>
          <a:p>
            <a:r>
              <a:rPr lang="zh-CN" altLang="en-US"/>
              <a:t>（1）灭火器：扑灭初期火源。</a:t>
            </a:r>
            <a:endParaRPr lang="zh-CN" altLang="en-US"/>
          </a:p>
          <a:p>
            <a:r>
              <a:rPr lang="zh-CN" altLang="en-US"/>
              <a:t>（2）灭火毯：扑灭小火或保护自己。</a:t>
            </a:r>
            <a:endParaRPr lang="zh-CN" altLang="en-US"/>
          </a:p>
          <a:p>
            <a:r>
              <a:rPr lang="zh-CN" altLang="en-US"/>
              <a:t>（3）湿毛巾：防止吸入有毒烟雾。</a:t>
            </a:r>
            <a:endParaRPr lang="zh-CN" altLang="en-US"/>
          </a:p>
          <a:p>
            <a:r>
              <a:rPr lang="zh-CN" altLang="en-US"/>
              <a:t>（4）手电筒：提供照明。</a:t>
            </a:r>
            <a:endParaRPr lang="zh-CN" altLang="en-US"/>
          </a:p>
          <a:p>
            <a:r>
              <a:rPr lang="zh-CN" altLang="en-US"/>
              <a:t>（5）急救包：进行初步伤口处理。</a:t>
            </a:r>
            <a:endParaRPr lang="zh-CN" altLang="en-US"/>
          </a:p>
          <a:p>
            <a:r>
              <a:rPr lang="zh-CN" altLang="en-US"/>
              <a:t>（6）哨子：吸引救援人员注意。</a:t>
            </a:r>
            <a:endParaRPr lang="zh-CN" altLang="en-US"/>
          </a:p>
          <a:p>
            <a:r>
              <a:rPr lang="zh-CN" altLang="en-US"/>
              <a:t>（7）手机和充电器：紧急联络。</a:t>
            </a:r>
            <a:endParaRPr lang="zh-CN" altLang="en-US"/>
          </a:p>
          <a:p>
            <a:r>
              <a:rPr lang="zh-CN" altLang="en-US"/>
              <a:t> </a:t>
            </a:r>
            <a:endParaRPr lang="zh-CN" altLang="en-US"/>
          </a:p>
        </p:txBody>
      </p:sp>
      <p:sp>
        <p:nvSpPr>
          <p:cNvPr id="4" name="文本框 3"/>
          <p:cNvSpPr txBox="1"/>
          <p:nvPr/>
        </p:nvSpPr>
        <p:spPr>
          <a:xfrm>
            <a:off x="4765040" y="825500"/>
            <a:ext cx="4052570" cy="3138170"/>
          </a:xfrm>
          <a:prstGeom prst="rect">
            <a:avLst/>
          </a:prstGeom>
          <a:noFill/>
        </p:spPr>
        <p:txBody>
          <a:bodyPr wrap="square" rtlCol="0">
            <a:spAutoFit/>
          </a:bodyPr>
          <a:p>
            <a:endParaRPr lang="zh-CN" altLang="en-US">
              <a:sym typeface="+mn-ea"/>
            </a:endParaRPr>
          </a:p>
          <a:p>
            <a:r>
              <a:rPr lang="zh-CN" altLang="en-US">
                <a:sym typeface="+mn-ea"/>
              </a:rPr>
              <a:t>火灾逃生的主要方法有：</a:t>
            </a:r>
            <a:endParaRPr lang="zh-CN" altLang="en-US">
              <a:sym typeface="+mn-ea"/>
            </a:endParaRPr>
          </a:p>
          <a:p>
            <a:endParaRPr lang="zh-CN" altLang="en-US"/>
          </a:p>
          <a:p>
            <a:r>
              <a:rPr lang="zh-CN" altLang="en-US">
                <a:sym typeface="+mn-ea"/>
              </a:rPr>
              <a:t>    （1）疏散至安全出口：寻找并前往最近的安全出口。</a:t>
            </a:r>
            <a:endParaRPr lang="zh-CN" altLang="en-US"/>
          </a:p>
          <a:p>
            <a:r>
              <a:rPr lang="zh-CN" altLang="en-US">
                <a:sym typeface="+mn-ea"/>
              </a:rPr>
              <a:t>    （2）匍匐前进：在烟雾中，保持低姿态并沿地面前行。</a:t>
            </a:r>
            <a:endParaRPr lang="zh-CN" altLang="en-US"/>
          </a:p>
          <a:p>
            <a:r>
              <a:rPr lang="zh-CN" altLang="en-US">
                <a:sym typeface="+mn-ea"/>
              </a:rPr>
              <a:t>    （3）湿毛巾捂鼻：防止吸入有毒烟雾。</a:t>
            </a:r>
            <a:endParaRPr lang="zh-CN" altLang="en-US"/>
          </a:p>
          <a:p>
            <a:r>
              <a:rPr lang="zh-CN" altLang="en-US">
                <a:sym typeface="+mn-ea"/>
              </a:rPr>
              <a:t>    （4）棉被护身：湿棉被裹身，穿越火源。</a:t>
            </a:r>
            <a:endParaRPr lang="zh-CN" altLang="en-US"/>
          </a:p>
        </p:txBody>
      </p:sp>
    </p:spTree>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919845" y="1832544"/>
            <a:ext cx="3836670" cy="1479312"/>
            <a:chOff x="3976254" y="2528454"/>
            <a:chExt cx="5115559"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052454" y="2920461"/>
              <a:ext cx="5039359" cy="737447"/>
            </a:xfrm>
            <a:prstGeom prst="rect">
              <a:avLst/>
            </a:prstGeom>
            <a:noFill/>
          </p:spPr>
          <p:txBody>
            <a:bodyPr wrap="square" rtlCol="0">
              <a:spAutoFit/>
            </a:bodyPr>
            <a:lstStyle/>
            <a:p>
              <a:pPr algn="ctr"/>
              <a:r>
                <a:rPr lang="zh-CN" altLang="en-US" sz="3000" dirty="0">
                  <a:latin typeface="汉仪汉黑W" panose="00020600040101010101" charset="-122"/>
                  <a:ea typeface="汉仪汉黑W" panose="00020600040101010101" charset="-122"/>
                  <a:cs typeface="汉仪汉黑W" panose="00020600040101010101" charset="-122"/>
                </a:rPr>
                <a:t> 第四节  安全用电篇</a:t>
              </a:r>
              <a:endParaRPr lang="zh-CN" altLang="en-US" sz="3000" dirty="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63520" y="499745"/>
            <a:ext cx="4025900" cy="922020"/>
            <a:chOff x="3644303" y="786884"/>
            <a:chExt cx="4465319" cy="1229361"/>
          </a:xfrm>
        </p:grpSpPr>
        <p:sp>
          <p:nvSpPr>
            <p:cNvPr id="6" name="文本框 5"/>
            <p:cNvSpPr txBox="1"/>
            <p:nvPr/>
          </p:nvSpPr>
          <p:spPr>
            <a:xfrm>
              <a:off x="3644303" y="786884"/>
              <a:ext cx="4465319" cy="1229361"/>
            </a:xfrm>
            <a:prstGeom prst="rect">
              <a:avLst/>
            </a:prstGeom>
            <a:noFill/>
          </p:spPr>
          <p:txBody>
            <a:bodyPr wrap="square" rtlCol="0">
              <a:sp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一、引起校园用电事故的主要原因</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a:p>
              <a:pPr algn="ct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3" name="文本框 2"/>
          <p:cNvSpPr txBox="1"/>
          <p:nvPr/>
        </p:nvSpPr>
        <p:spPr>
          <a:xfrm>
            <a:off x="1049020" y="1354455"/>
            <a:ext cx="3803015" cy="1476375"/>
          </a:xfrm>
          <a:prstGeom prst="rect">
            <a:avLst/>
          </a:prstGeom>
          <a:gradFill>
            <a:gsLst>
              <a:gs pos="50000">
                <a:schemeClr val="accent4"/>
              </a:gs>
              <a:gs pos="0">
                <a:schemeClr val="accent4">
                  <a:lumMod val="25000"/>
                  <a:lumOff val="75000"/>
                </a:schemeClr>
              </a:gs>
              <a:gs pos="100000">
                <a:schemeClr val="accent4">
                  <a:lumMod val="85000"/>
                </a:schemeClr>
              </a:gs>
            </a:gsLst>
            <a:lin ang="5400000" scaled="1"/>
          </a:gradFill>
          <a:ln w="12700">
            <a:solidFill>
              <a:schemeClr val="tx1"/>
            </a:solidFill>
            <a:prstDash val="dashDot"/>
          </a:ln>
        </p:spPr>
        <p:txBody>
          <a:bodyPr wrap="square" rtlCol="0">
            <a:spAutoFit/>
          </a:bodyPr>
          <a:p>
            <a:r>
              <a:rPr lang="zh-CN" altLang="en-US"/>
              <a:t>（一）安全意识淡薄。</a:t>
            </a:r>
            <a:endParaRPr lang="zh-CN" altLang="en-US"/>
          </a:p>
          <a:p>
            <a:r>
              <a:rPr lang="zh-CN" altLang="en-US"/>
              <a:t>（二）用电管理制度缺失。</a:t>
            </a:r>
            <a:endParaRPr lang="zh-CN" altLang="en-US"/>
          </a:p>
          <a:p>
            <a:r>
              <a:rPr lang="zh-CN" altLang="en-US"/>
              <a:t>（三）师生缺乏用电常识。</a:t>
            </a:r>
            <a:endParaRPr lang="zh-CN" altLang="en-US"/>
          </a:p>
          <a:p>
            <a:r>
              <a:rPr lang="zh-CN" altLang="en-US"/>
              <a:t>（四）违规使用电器和安装不当。</a:t>
            </a:r>
            <a:endParaRPr lang="zh-CN" altLang="en-US"/>
          </a:p>
          <a:p>
            <a:r>
              <a:rPr lang="zh-CN" altLang="en-US"/>
              <a:t>（五）缺少用电安全教育。</a:t>
            </a:r>
            <a:endParaRPr lang="zh-CN" altLang="en-US"/>
          </a:p>
        </p:txBody>
      </p:sp>
      <p:pic>
        <p:nvPicPr>
          <p:cNvPr id="4" name="图片 3"/>
          <p:cNvPicPr>
            <a:picLocks noChangeAspect="1"/>
          </p:cNvPicPr>
          <p:nvPr/>
        </p:nvPicPr>
        <p:blipFill>
          <a:blip r:embed="rId2"/>
          <a:stretch>
            <a:fillRect/>
          </a:stretch>
        </p:blipFill>
        <p:spPr>
          <a:xfrm>
            <a:off x="4262120" y="2922270"/>
            <a:ext cx="4150995" cy="1694180"/>
          </a:xfrm>
          <a:prstGeom prst="rect">
            <a:avLst/>
          </a:prstGeom>
        </p:spPr>
      </p:pic>
    </p:spTree>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763520" y="499745"/>
            <a:ext cx="4025900" cy="368300"/>
            <a:chOff x="3644303" y="786884"/>
            <a:chExt cx="4465319" cy="491067"/>
          </a:xfrm>
        </p:grpSpPr>
        <p:sp>
          <p:nvSpPr>
            <p:cNvPr id="6" name="文本框 5"/>
            <p:cNvSpPr txBox="1"/>
            <p:nvPr/>
          </p:nvSpPr>
          <p:spPr>
            <a:xfrm>
              <a:off x="3644303" y="786884"/>
              <a:ext cx="4465319" cy="491067"/>
            </a:xfrm>
            <a:prstGeom prst="rect">
              <a:avLst/>
            </a:prstGeom>
            <a:noFill/>
          </p:spPr>
          <p:txBody>
            <a:bodyPr wrap="square" rtlCol="0">
              <a:sp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二、校园用电事故的预防措施</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3" name="文本框 2"/>
          <p:cNvSpPr txBox="1"/>
          <p:nvPr/>
        </p:nvSpPr>
        <p:spPr>
          <a:xfrm>
            <a:off x="386715" y="868045"/>
            <a:ext cx="3808095" cy="2861310"/>
          </a:xfrm>
          <a:prstGeom prst="rect">
            <a:avLst/>
          </a:prstGeom>
          <a:noFill/>
        </p:spPr>
        <p:txBody>
          <a:bodyPr wrap="square" rtlCol="0">
            <a:spAutoFit/>
          </a:bodyPr>
          <a:p>
            <a:pPr algn="l">
              <a:buClrTx/>
              <a:buSzTx/>
              <a:buFontTx/>
              <a:buNone/>
            </a:pPr>
            <a:r>
              <a:rPr lang="en-US" altLang="zh-CN"/>
              <a:t>(</a:t>
            </a:r>
            <a:r>
              <a:rPr lang="zh-CN" altLang="en-US"/>
              <a:t>一）树立师生安全用电的忧患意识。</a:t>
            </a:r>
            <a:endParaRPr lang="zh-CN" altLang="en-US"/>
          </a:p>
          <a:p>
            <a:pPr algn="l">
              <a:buClrTx/>
              <a:buSzTx/>
              <a:buFontTx/>
              <a:buNone/>
            </a:pPr>
            <a:endParaRPr lang="zh-CN" altLang="en-US"/>
          </a:p>
          <a:p>
            <a:pPr algn="l">
              <a:buClrTx/>
              <a:buSzTx/>
              <a:buFontTx/>
              <a:buNone/>
            </a:pPr>
            <a:r>
              <a:rPr lang="en-US" altLang="zh-CN"/>
              <a:t> </a:t>
            </a:r>
            <a:endParaRPr lang="en-US" altLang="zh-CN"/>
          </a:p>
          <a:p>
            <a:pPr algn="l">
              <a:buClrTx/>
              <a:buSzTx/>
              <a:buFontTx/>
              <a:buNone/>
            </a:pPr>
            <a:endParaRPr lang="en-US" altLang="zh-CN"/>
          </a:p>
          <a:p>
            <a:pPr algn="l">
              <a:buClrTx/>
              <a:buSzTx/>
              <a:buFontTx/>
              <a:buNone/>
            </a:pPr>
            <a:r>
              <a:rPr lang="en-US" altLang="zh-CN"/>
              <a:t> </a:t>
            </a:r>
            <a:r>
              <a:rPr lang="zh-CN" altLang="en-US"/>
              <a:t>(1)</a:t>
            </a:r>
            <a:r>
              <a:rPr lang="en-US" altLang="zh-CN"/>
              <a:t> </a:t>
            </a:r>
            <a:r>
              <a:rPr lang="zh-CN" altLang="en-US"/>
              <a:t>定期对师生进行用电安全</a:t>
            </a:r>
            <a:endParaRPr lang="zh-CN" altLang="en-US"/>
          </a:p>
          <a:p>
            <a:pPr algn="l">
              <a:buClrTx/>
              <a:buSzTx/>
              <a:buFontTx/>
              <a:buNone/>
            </a:pPr>
            <a:r>
              <a:rPr lang="zh-CN" altLang="en-US"/>
              <a:t>教育，强调安全用电的重要性。</a:t>
            </a:r>
            <a:endParaRPr lang="zh-CN" altLang="en-US"/>
          </a:p>
          <a:p>
            <a:pPr algn="l">
              <a:buClrTx/>
              <a:buSzTx/>
              <a:buFontTx/>
              <a:buNone/>
            </a:pPr>
            <a:r>
              <a:rPr lang="zh-CN" altLang="en-US"/>
              <a:t>（</a:t>
            </a:r>
            <a:r>
              <a:rPr lang="en-US" altLang="zh-CN"/>
              <a:t>2</a:t>
            </a:r>
            <a:r>
              <a:rPr lang="zh-CN" altLang="en-US"/>
              <a:t>）制作并张贴安全用电的</a:t>
            </a:r>
            <a:endParaRPr lang="zh-CN" altLang="en-US"/>
          </a:p>
          <a:p>
            <a:pPr algn="l">
              <a:buClrTx/>
              <a:buSzTx/>
              <a:buFontTx/>
              <a:buNone/>
            </a:pPr>
            <a:r>
              <a:rPr lang="zh-CN" altLang="en-US"/>
              <a:t>宣传材料（如海报、手册等）。</a:t>
            </a:r>
            <a:endParaRPr lang="zh-CN" altLang="en-US"/>
          </a:p>
          <a:p>
            <a:pPr algn="l">
              <a:buClrTx/>
              <a:buSzTx/>
              <a:buFontTx/>
            </a:pPr>
            <a:endParaRPr lang="zh-CN" b="1">
              <a:latin typeface="Arial" panose="020B0604020202020204" pitchFamily="34" charset="0"/>
              <a:ea typeface="黑体" panose="02010609060101010101" charset="-122"/>
            </a:endParaRPr>
          </a:p>
          <a:p>
            <a:endParaRPr lang="zh-CN" altLang="en-US"/>
          </a:p>
        </p:txBody>
      </p:sp>
      <p:pic>
        <p:nvPicPr>
          <p:cNvPr id="2" name="图片 1"/>
          <p:cNvPicPr>
            <a:picLocks noChangeAspect="1"/>
          </p:cNvPicPr>
          <p:nvPr/>
        </p:nvPicPr>
        <p:blipFill>
          <a:blip r:embed="rId2"/>
          <a:stretch>
            <a:fillRect/>
          </a:stretch>
        </p:blipFill>
        <p:spPr>
          <a:xfrm>
            <a:off x="3844290" y="1243965"/>
            <a:ext cx="4847590" cy="2820035"/>
          </a:xfrm>
          <a:prstGeom prst="rect">
            <a:avLst/>
          </a:prstGeom>
        </p:spPr>
      </p:pic>
    </p:spTree>
  </p:cSld>
  <p:clrMapOvr>
    <a:masterClrMapping/>
  </p:clrMapOvr>
  <p:transition spd="slow">
    <p:cove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612005" y="825500"/>
            <a:ext cx="72453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100" name="文本框 99"/>
          <p:cNvSpPr txBox="1"/>
          <p:nvPr/>
        </p:nvSpPr>
        <p:spPr>
          <a:xfrm>
            <a:off x="3729990" y="252095"/>
            <a:ext cx="5080000" cy="5077460"/>
          </a:xfrm>
          <a:prstGeom prst="rect">
            <a:avLst/>
          </a:prstGeom>
          <a:noFill/>
          <a:ln w="9525">
            <a:noFill/>
          </a:ln>
        </p:spPr>
        <p:txBody>
          <a:bodyPr>
            <a:spAutoFit/>
          </a:bodyPr>
          <a:p>
            <a:pPr indent="0"/>
            <a:r>
              <a:rPr lang="zh-CN" altLang="en-US" sz="1800"/>
              <a:t>（二）加强安全用电知识的培训</a:t>
            </a:r>
            <a:r>
              <a:rPr lang="zh-CN" altLang="en-US" b="0"/>
              <a:t>（1）严格遵守安全用电规章制度，需要安装电气设备和电灯等用电器具时，应由电工进行操作，不要私拉乱接电线。在使用中，电气设备出现故障时，也应由电工进行修理。（2）不要在高压线附近玩耍，以免风筝或其他物体落在电线上引起触电或短路。同时，教育学生不要玩弄电线、灯头、开关、电动机等电气设备，避免因此发生危险。</a:t>
            </a:r>
            <a:r>
              <a:rPr lang="zh-CN" altLang="en-US" b="0"/>
              <a:t></a:t>
            </a:r>
            <a:r>
              <a:rPr lang="zh-CN" altLang="en-US" b="0"/>
              <a:t></a:t>
            </a:r>
            <a:endParaRPr lang="zh-CN" altLang="en-US" b="0"/>
          </a:p>
          <a:p>
            <a:pPr indent="0"/>
            <a:endParaRPr lang="zh-CN" altLang="en-US" b="0"/>
          </a:p>
          <a:p>
            <a:pPr indent="0"/>
            <a:endParaRPr lang="zh-CN" altLang="en-US" b="0">
              <a:ea typeface="宋体" panose="02010600030101010101" pitchFamily="2" charset="-122"/>
            </a:endParaRPr>
          </a:p>
          <a:p>
            <a:endParaRPr lang="zh-CN" altLang="en-US" b="0">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319405" y="2179955"/>
            <a:ext cx="3410585" cy="2724785"/>
          </a:xfrm>
          <a:prstGeom prst="rect">
            <a:avLst/>
          </a:prstGeom>
        </p:spPr>
      </p:pic>
      <p:sp>
        <p:nvSpPr>
          <p:cNvPr id="2" name="文本框 1"/>
          <p:cNvSpPr txBox="1"/>
          <p:nvPr/>
        </p:nvSpPr>
        <p:spPr>
          <a:xfrm>
            <a:off x="532765" y="982345"/>
            <a:ext cx="2574925" cy="368300"/>
          </a:xfrm>
          <a:prstGeom prst="rect">
            <a:avLst/>
          </a:prstGeom>
          <a:noFill/>
        </p:spPr>
        <p:txBody>
          <a:bodyPr wrap="square" rtlCol="0">
            <a:spAutoFit/>
          </a:bodyPr>
          <a:p>
            <a:r>
              <a:rPr lang="zh-CN" altLang="en-US"/>
              <a:t>1. 户外用电注意事项</a:t>
            </a:r>
            <a:endParaRPr lang="zh-CN" altLang="en-US"/>
          </a:p>
        </p:txBody>
      </p:sp>
    </p:spTree>
  </p:cSld>
  <p:clrMapOvr>
    <a:masterClrMapping/>
  </p:clrMapOvr>
  <p:transition spd="slow">
    <p:cove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612005" y="825500"/>
            <a:ext cx="72453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100" name="文本框 99"/>
          <p:cNvSpPr txBox="1"/>
          <p:nvPr/>
        </p:nvSpPr>
        <p:spPr>
          <a:xfrm>
            <a:off x="3729990" y="252095"/>
            <a:ext cx="5080000" cy="4246245"/>
          </a:xfrm>
          <a:prstGeom prst="rect">
            <a:avLst/>
          </a:prstGeom>
          <a:noFill/>
          <a:ln w="9525">
            <a:noFill/>
          </a:ln>
        </p:spPr>
        <p:txBody>
          <a:bodyPr>
            <a:spAutoFit/>
          </a:bodyPr>
          <a:p>
            <a:pPr indent="0"/>
            <a:r>
              <a:rPr lang="zh-CN" altLang="en-US" sz="1800"/>
              <a:t>（二）加强安全用电知识的培训</a:t>
            </a:r>
            <a:r>
              <a:rPr lang="zh-CN" altLang="en-US" b="0"/>
              <a:t></a:t>
            </a:r>
            <a:r>
              <a:rPr lang="zh-CN" altLang="en-US">
                <a:sym typeface="+mn-ea"/>
              </a:rPr>
              <a:t>（3）户外活动时，要远离高压输电设备及配电室、配电箱等地方，以防发生意外。不要在变压器周围停留、玩耍，更不能因为顽皮损坏变压器，这是非常危险的。</a:t>
            </a:r>
            <a:endParaRPr lang="zh-CN" altLang="en-US">
              <a:sym typeface="+mn-ea"/>
            </a:endParaRPr>
          </a:p>
          <a:p>
            <a:pPr indent="0"/>
            <a:r>
              <a:rPr lang="zh-CN" altLang="en-US">
                <a:sym typeface="+mn-ea"/>
              </a:rPr>
              <a:t>（4）晒衣服的铁丝或绳索不要靠近电线，以防铁丝与电线相碰发生危险。此外，还要防止藤蔓、瓜秧、树木等接触电线，以免发生意外。</a:t>
            </a:r>
            <a:endParaRPr lang="zh-CN" altLang="en-US" b="0"/>
          </a:p>
          <a:p>
            <a:pPr indent="0"/>
            <a:endParaRPr lang="zh-CN" altLang="en-US" b="0"/>
          </a:p>
          <a:p>
            <a:pPr indent="0"/>
            <a:endParaRPr lang="zh-CN" altLang="en-US" b="0"/>
          </a:p>
          <a:p>
            <a:pPr indent="0"/>
            <a:endParaRPr lang="zh-CN" altLang="en-US" b="0">
              <a:ea typeface="宋体" panose="02010600030101010101" pitchFamily="2" charset="-122"/>
            </a:endParaRPr>
          </a:p>
          <a:p>
            <a:endParaRPr lang="zh-CN" altLang="en-US" b="0">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319405" y="2179955"/>
            <a:ext cx="3410585" cy="2724785"/>
          </a:xfrm>
          <a:prstGeom prst="rect">
            <a:avLst/>
          </a:prstGeom>
        </p:spPr>
      </p:pic>
      <p:sp>
        <p:nvSpPr>
          <p:cNvPr id="2" name="文本框 1"/>
          <p:cNvSpPr txBox="1"/>
          <p:nvPr/>
        </p:nvSpPr>
        <p:spPr>
          <a:xfrm>
            <a:off x="532765" y="982345"/>
            <a:ext cx="2574925" cy="368300"/>
          </a:xfrm>
          <a:prstGeom prst="rect">
            <a:avLst/>
          </a:prstGeom>
          <a:noFill/>
        </p:spPr>
        <p:txBody>
          <a:bodyPr wrap="square" rtlCol="0">
            <a:spAutoFit/>
          </a:bodyPr>
          <a:p>
            <a:r>
              <a:rPr lang="zh-CN" altLang="en-US"/>
              <a:t>1. 户外用电注意事项</a:t>
            </a:r>
            <a:endParaRPr lang="zh-CN" altLang="en-US"/>
          </a:p>
        </p:txBody>
      </p:sp>
    </p:spTree>
  </p:cSld>
  <p:clrMapOvr>
    <a:masterClrMapping/>
  </p:clrMapOvr>
  <p:transition spd="slow">
    <p:cove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612005" y="825500"/>
            <a:ext cx="72453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100" name="文本框 99"/>
          <p:cNvSpPr txBox="1"/>
          <p:nvPr/>
        </p:nvSpPr>
        <p:spPr>
          <a:xfrm>
            <a:off x="3729990" y="252095"/>
            <a:ext cx="5080000" cy="922020"/>
          </a:xfrm>
          <a:prstGeom prst="rect">
            <a:avLst/>
          </a:prstGeom>
          <a:noFill/>
          <a:ln w="9525">
            <a:noFill/>
          </a:ln>
        </p:spPr>
        <p:txBody>
          <a:bodyPr>
            <a:spAutoFit/>
          </a:bodyPr>
          <a:p>
            <a:pPr indent="0"/>
            <a:r>
              <a:rPr lang="zh-CN" altLang="en-US" sz="1800"/>
              <a:t>（二）加强安全用电知识的培训</a:t>
            </a:r>
            <a:r>
              <a:rPr lang="zh-CN" altLang="en-US" b="0"/>
              <a:t></a:t>
            </a:r>
            <a:endParaRPr lang="zh-CN" altLang="en-US" b="0">
              <a:ea typeface="宋体" panose="02010600030101010101" pitchFamily="2" charset="-122"/>
            </a:endParaRPr>
          </a:p>
        </p:txBody>
      </p:sp>
      <p:sp>
        <p:nvSpPr>
          <p:cNvPr id="2" name="文本框 1"/>
          <p:cNvSpPr txBox="1"/>
          <p:nvPr/>
        </p:nvSpPr>
        <p:spPr>
          <a:xfrm>
            <a:off x="532765" y="982345"/>
            <a:ext cx="2574925" cy="368300"/>
          </a:xfrm>
          <a:prstGeom prst="rect">
            <a:avLst/>
          </a:prstGeom>
          <a:noFill/>
        </p:spPr>
        <p:txBody>
          <a:bodyPr wrap="square" rtlCol="0">
            <a:spAutoFit/>
          </a:bodyPr>
          <a:p>
            <a:r>
              <a:rPr lang="zh-CN" altLang="en-US"/>
              <a:t>2. 教室用电注意事项</a:t>
            </a:r>
            <a:endParaRPr lang="zh-CN" altLang="en-US"/>
          </a:p>
        </p:txBody>
      </p:sp>
      <p:sp>
        <p:nvSpPr>
          <p:cNvPr id="3" name="文本框 2"/>
          <p:cNvSpPr txBox="1"/>
          <p:nvPr/>
        </p:nvSpPr>
        <p:spPr>
          <a:xfrm>
            <a:off x="699135" y="1545590"/>
            <a:ext cx="7835900" cy="1814830"/>
          </a:xfrm>
          <a:prstGeom prst="rect">
            <a:avLst/>
          </a:prstGeom>
          <a:noFill/>
        </p:spPr>
        <p:txBody>
          <a:bodyPr wrap="square" rtlCol="0">
            <a:spAutoFit/>
          </a:bodyPr>
          <a:p>
            <a:r>
              <a:rPr lang="zh-CN" altLang="en-US" sz="1600"/>
              <a:t>（1）切勿湿手触碰带电插座。</a:t>
            </a:r>
            <a:endParaRPr lang="zh-CN" altLang="en-US" sz="1600"/>
          </a:p>
          <a:p>
            <a:r>
              <a:rPr lang="zh-CN" altLang="en-US" sz="1600"/>
              <a:t>（2）手机不建议在教室充电。</a:t>
            </a:r>
            <a:endParaRPr lang="zh-CN" altLang="en-US" sz="1600"/>
          </a:p>
          <a:p>
            <a:r>
              <a:rPr lang="zh-CN" altLang="en-US" sz="1600"/>
              <a:t>（3）教室中的电器设备使用时要及时关闭电源。</a:t>
            </a:r>
            <a:endParaRPr lang="zh-CN" altLang="en-US" sz="1600"/>
          </a:p>
          <a:p>
            <a:r>
              <a:rPr lang="zh-CN" altLang="en-US" sz="1600"/>
              <a:t>（4）不能在同一插座上使用过多插头，以防止插座过载发生危险。</a:t>
            </a:r>
            <a:endParaRPr lang="zh-CN" altLang="en-US" sz="1600"/>
          </a:p>
          <a:p>
            <a:r>
              <a:rPr lang="zh-CN" altLang="en-US" sz="1600"/>
              <a:t>（5）严禁在灯具、电扇、空调、配电箱等电器上悬挂覆盖易燃物品。</a:t>
            </a:r>
            <a:endParaRPr lang="zh-CN" altLang="en-US" sz="1600"/>
          </a:p>
          <a:p>
            <a:r>
              <a:rPr lang="zh-CN" altLang="en-US" sz="1600"/>
              <a:t>（6）教室用电必须做到人走灯灭，随手关灯、关电器。</a:t>
            </a:r>
            <a:endParaRPr lang="zh-CN" altLang="en-US" sz="1600"/>
          </a:p>
          <a:p>
            <a:r>
              <a:rPr lang="zh-CN" altLang="en-US" sz="1600"/>
              <a:t>（7）严禁私拉乱接电线，不要随意更改、移位、拆装电器设施。</a:t>
            </a:r>
            <a:endParaRPr lang="zh-CN" altLang="en-US" sz="1600"/>
          </a:p>
        </p:txBody>
      </p:sp>
    </p:spTree>
  </p:cSld>
  <p:clrMapOvr>
    <a:masterClrMapping/>
  </p:clrMapOvr>
  <p:transition spd="slow">
    <p:cove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612005" y="825500"/>
            <a:ext cx="72453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100" name="文本框 99"/>
          <p:cNvSpPr txBox="1"/>
          <p:nvPr/>
        </p:nvSpPr>
        <p:spPr>
          <a:xfrm>
            <a:off x="3729990" y="252095"/>
            <a:ext cx="5080000" cy="922020"/>
          </a:xfrm>
          <a:prstGeom prst="rect">
            <a:avLst/>
          </a:prstGeom>
          <a:noFill/>
          <a:ln w="9525">
            <a:noFill/>
          </a:ln>
        </p:spPr>
        <p:txBody>
          <a:bodyPr>
            <a:spAutoFit/>
          </a:bodyPr>
          <a:p>
            <a:pPr indent="0"/>
            <a:r>
              <a:rPr lang="zh-CN" altLang="en-US" sz="1800"/>
              <a:t>（二）加强安全用电知识的培训</a:t>
            </a:r>
            <a:r>
              <a:rPr lang="zh-CN" altLang="en-US" b="0"/>
              <a:t></a:t>
            </a:r>
            <a:endParaRPr lang="zh-CN" altLang="en-US" b="0"/>
          </a:p>
          <a:p>
            <a:endParaRPr lang="zh-CN" altLang="en-US" b="0">
              <a:ea typeface="宋体" panose="02010600030101010101" pitchFamily="2" charset="-122"/>
            </a:endParaRPr>
          </a:p>
        </p:txBody>
      </p:sp>
      <p:sp>
        <p:nvSpPr>
          <p:cNvPr id="2" name="文本框 1"/>
          <p:cNvSpPr txBox="1"/>
          <p:nvPr/>
        </p:nvSpPr>
        <p:spPr>
          <a:xfrm>
            <a:off x="532765" y="982345"/>
            <a:ext cx="2574925" cy="368300"/>
          </a:xfrm>
          <a:prstGeom prst="rect">
            <a:avLst/>
          </a:prstGeom>
          <a:noFill/>
        </p:spPr>
        <p:txBody>
          <a:bodyPr wrap="square" rtlCol="0">
            <a:spAutoFit/>
          </a:bodyPr>
          <a:p>
            <a:r>
              <a:rPr lang="zh-CN" altLang="en-US"/>
              <a:t>3. 宿舍用电注意事项</a:t>
            </a:r>
            <a:endParaRPr lang="zh-CN" altLang="en-US"/>
          </a:p>
        </p:txBody>
      </p:sp>
      <p:sp>
        <p:nvSpPr>
          <p:cNvPr id="3" name="文本框 2"/>
          <p:cNvSpPr txBox="1"/>
          <p:nvPr/>
        </p:nvSpPr>
        <p:spPr>
          <a:xfrm>
            <a:off x="699135" y="1545590"/>
            <a:ext cx="3639185" cy="1568450"/>
          </a:xfrm>
          <a:prstGeom prst="rect">
            <a:avLst/>
          </a:prstGeom>
          <a:noFill/>
        </p:spPr>
        <p:txBody>
          <a:bodyPr wrap="square" rtlCol="0">
            <a:spAutoFit/>
          </a:bodyPr>
          <a:p>
            <a:r>
              <a:rPr lang="zh-CN" altLang="en-US" sz="1600"/>
              <a:t>（1）禁止使用违章电器。</a:t>
            </a:r>
            <a:endParaRPr lang="zh-CN" altLang="en-US" sz="1600"/>
          </a:p>
          <a:p>
            <a:r>
              <a:rPr lang="zh-CN" altLang="en-US" sz="1600"/>
              <a:t>（2）严禁私拉乱接电线。</a:t>
            </a:r>
            <a:endParaRPr lang="zh-CN" altLang="en-US" sz="1600"/>
          </a:p>
          <a:p>
            <a:r>
              <a:rPr lang="zh-CN" altLang="en-US" sz="1600"/>
              <a:t>（3）做到人走电断。</a:t>
            </a:r>
            <a:endParaRPr lang="zh-CN" altLang="en-US" sz="1600"/>
          </a:p>
          <a:p>
            <a:r>
              <a:rPr lang="zh-CN" altLang="en-US" sz="1600"/>
              <a:t>（4）注意电器使用安全。</a:t>
            </a:r>
            <a:endParaRPr lang="zh-CN" altLang="en-US" sz="1600"/>
          </a:p>
          <a:p>
            <a:r>
              <a:rPr lang="zh-CN" altLang="en-US" sz="1600"/>
              <a:t>（5）定期检查电器和线路。</a:t>
            </a:r>
            <a:endParaRPr lang="zh-CN" altLang="en-US" sz="1600"/>
          </a:p>
          <a:p>
            <a:r>
              <a:rPr lang="zh-CN" altLang="en-US" sz="1600"/>
              <a:t>（6）不要在床上使用电器。</a:t>
            </a:r>
            <a:endParaRPr lang="zh-CN" altLang="en-US" sz="1600"/>
          </a:p>
        </p:txBody>
      </p:sp>
      <p:pic>
        <p:nvPicPr>
          <p:cNvPr id="4" name="图片 3"/>
          <p:cNvPicPr/>
          <p:nvPr/>
        </p:nvPicPr>
        <p:blipFill>
          <a:blip r:embed="rId2"/>
        </p:blipFill>
        <p:spPr>
          <a:xfrm>
            <a:off x="3285490" y="741681"/>
            <a:ext cx="5524500" cy="3905249"/>
          </a:xfrm>
          <a:prstGeom prst="rect">
            <a:avLst/>
          </a:prstGeom>
        </p:spPr>
      </p:pic>
    </p:spTree>
  </p:cSld>
  <p:clrMapOvr>
    <a:masterClrMapping/>
  </p:clrMapOvr>
  <p:transition spd="slow">
    <p:cover/>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612005" y="825500"/>
            <a:ext cx="72453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100" name="文本框 99"/>
          <p:cNvSpPr txBox="1"/>
          <p:nvPr/>
        </p:nvSpPr>
        <p:spPr>
          <a:xfrm>
            <a:off x="334645" y="297180"/>
            <a:ext cx="5080000" cy="3138170"/>
          </a:xfrm>
          <a:prstGeom prst="rect">
            <a:avLst/>
          </a:prstGeom>
          <a:noFill/>
          <a:ln w="9525">
            <a:noFill/>
          </a:ln>
        </p:spPr>
        <p:txBody>
          <a:bodyPr>
            <a:spAutoFit/>
          </a:bodyPr>
          <a:p>
            <a:pPr indent="0"/>
            <a:endParaRPr lang="zh-CN" altLang="en-US" b="0"/>
          </a:p>
          <a:p>
            <a:pPr indent="0"/>
            <a:endParaRPr lang="zh-CN">
              <a:ea typeface="宋体" panose="02010600030101010101" pitchFamily="2" charset="-122"/>
              <a:sym typeface="+mn-ea"/>
            </a:endParaRPr>
          </a:p>
          <a:p>
            <a:pPr indent="0"/>
            <a:endParaRPr lang="zh-CN" altLang="en-US" b="0"/>
          </a:p>
          <a:p>
            <a:pPr indent="0"/>
            <a:r>
              <a:rPr lang="zh-CN" altLang="en-US" b="0"/>
              <a:t>（三）强化安全用电管理制度</a:t>
            </a:r>
            <a:endParaRPr lang="zh-CN" altLang="en-US" b="0"/>
          </a:p>
          <a:p>
            <a:pPr indent="0"/>
            <a:r>
              <a:rPr lang="en-US" altLang="zh-CN" b="0"/>
              <a:t>  </a:t>
            </a:r>
            <a:endParaRPr lang="en-US" altLang="zh-CN" b="0"/>
          </a:p>
          <a:p>
            <a:pPr indent="0"/>
            <a:r>
              <a:rPr lang="en-US" altLang="zh-CN" b="0"/>
              <a:t>    </a:t>
            </a:r>
            <a:r>
              <a:rPr lang="zh-CN" altLang="en-US" b="0"/>
              <a:t>安全管理的首要就是要建立确实可行的安全用电制度，做到有章可循，有法可依。组织专业人员定期对教室、宿舍、实验室等场所的电气线路、设备进行检查和维护，及时排除安全隐患，确保电气设施的安全运行。</a:t>
            </a:r>
            <a:endParaRPr lang="zh-CN" altLang="en-US" b="0"/>
          </a:p>
          <a:p>
            <a:pPr indent="0"/>
            <a:endParaRPr lang="zh-CN" altLang="en-US" b="0"/>
          </a:p>
        </p:txBody>
      </p:sp>
      <p:pic>
        <p:nvPicPr>
          <p:cNvPr id="2" name="图片 1"/>
          <p:cNvPicPr>
            <a:picLocks noChangeAspect="1"/>
          </p:cNvPicPr>
          <p:nvPr/>
        </p:nvPicPr>
        <p:blipFill>
          <a:blip r:embed="rId2"/>
          <a:stretch>
            <a:fillRect/>
          </a:stretch>
        </p:blipFill>
        <p:spPr>
          <a:xfrm>
            <a:off x="5414645" y="365125"/>
            <a:ext cx="3351530" cy="4413250"/>
          </a:xfrm>
          <a:prstGeom prst="rect">
            <a:avLst/>
          </a:prstGeom>
        </p:spPr>
      </p:pic>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3" name="组合 2"/>
          <p:cNvGrpSpPr/>
          <p:nvPr/>
        </p:nvGrpSpPr>
        <p:grpSpPr>
          <a:xfrm>
            <a:off x="3426520" y="1128398"/>
            <a:ext cx="2320048" cy="687096"/>
            <a:chOff x="4547385" y="1523651"/>
            <a:chExt cx="3093397" cy="916128"/>
          </a:xfrm>
        </p:grpSpPr>
        <p:sp>
          <p:nvSpPr>
            <p:cNvPr id="166" name="文本框 165"/>
            <p:cNvSpPr txBox="1"/>
            <p:nvPr/>
          </p:nvSpPr>
          <p:spPr>
            <a:xfrm>
              <a:off x="4547385" y="1523651"/>
              <a:ext cx="3089564" cy="552027"/>
            </a:xfrm>
            <a:prstGeom prst="rect">
              <a:avLst/>
            </a:prstGeom>
            <a:noFill/>
          </p:spPr>
          <p:txBody>
            <a:bodyPr wrap="square" rtlCol="0">
              <a:spAutoFit/>
            </a:bodyPr>
            <a:lstStyle/>
            <a:p>
              <a:pPr algn="ctr"/>
              <a:r>
                <a:rPr lang="en-US" altLang="zh-CN" sz="2100" spc="600">
                  <a:solidFill>
                    <a:schemeClr val="bg2">
                      <a:lumMod val="75000"/>
                    </a:schemeClr>
                  </a:solidFill>
                  <a:latin typeface="汉仪汉黑W" panose="00020600040101010101" charset="-122"/>
                  <a:ea typeface="汉仪汉黑W" panose="00020600040101010101" charset="-122"/>
                  <a:cs typeface="汉仪汉黑W" panose="00020600040101010101" charset="-122"/>
                </a:rPr>
                <a:t>contents</a:t>
              </a:r>
              <a:endParaRPr lang="zh-CN" altLang="en-US" sz="2100" spc="600">
                <a:solidFill>
                  <a:schemeClr val="bg2">
                    <a:lumMod val="75000"/>
                  </a:schemeClr>
                </a:solidFill>
                <a:latin typeface="汉仪汉黑W" panose="00020600040101010101" charset="-122"/>
                <a:ea typeface="汉仪汉黑W" panose="00020600040101010101" charset="-122"/>
                <a:cs typeface="汉仪汉黑W" panose="00020600040101010101" charset="-122"/>
              </a:endParaRPr>
            </a:p>
          </p:txBody>
        </p:sp>
        <p:sp>
          <p:nvSpPr>
            <p:cNvPr id="2" name="文本框 1"/>
            <p:cNvSpPr txBox="1"/>
            <p:nvPr/>
          </p:nvSpPr>
          <p:spPr>
            <a:xfrm>
              <a:off x="4551218" y="1825946"/>
              <a:ext cx="3089564" cy="613833"/>
            </a:xfrm>
            <a:prstGeom prst="rect">
              <a:avLst/>
            </a:prstGeom>
            <a:noFill/>
          </p:spPr>
          <p:txBody>
            <a:bodyPr wrap="square" rtlCol="0">
              <a:spAutoFit/>
            </a:bodyPr>
            <a:lstStyle/>
            <a:p>
              <a:pPr algn="ctr"/>
              <a:r>
                <a:rPr lang="zh-CN" altLang="en-US" sz="2400" spc="600">
                  <a:latin typeface="汉仪汉黑W" panose="00020600040101010101" charset="-122"/>
                  <a:ea typeface="汉仪汉黑W" panose="00020600040101010101" charset="-122"/>
                  <a:cs typeface="汉仪汉黑W" panose="00020600040101010101" charset="-122"/>
                </a:rPr>
                <a:t>目录</a:t>
              </a:r>
              <a:endParaRPr lang="zh-CN" altLang="en-US" sz="2400" spc="600">
                <a:latin typeface="汉仪汉黑W" panose="00020600040101010101" charset="-122"/>
                <a:ea typeface="汉仪汉黑W" panose="00020600040101010101" charset="-122"/>
                <a:cs typeface="汉仪汉黑W" panose="00020600040101010101" charset="-122"/>
              </a:endParaRPr>
            </a:p>
          </p:txBody>
        </p:sp>
      </p:grpSp>
      <p:sp>
        <p:nvSpPr>
          <p:cNvPr id="199" name="任意多边形: 形状 198"/>
          <p:cNvSpPr/>
          <p:nvPr/>
        </p:nvSpPr>
        <p:spPr>
          <a:xfrm rot="16200000">
            <a:off x="5053636" y="1889233"/>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7" name="文本框 166"/>
          <p:cNvSpPr txBox="1"/>
          <p:nvPr/>
        </p:nvSpPr>
        <p:spPr>
          <a:xfrm>
            <a:off x="5441156" y="1940692"/>
            <a:ext cx="2988469" cy="645160"/>
          </a:xfrm>
          <a:prstGeom prst="rect">
            <a:avLst/>
          </a:prstGeom>
          <a:noFill/>
        </p:spPr>
        <p:txBody>
          <a:bodyPr wrap="square" rtlCol="0">
            <a:spAutoFit/>
          </a:bodyPr>
          <a:lstStyle/>
          <a:p>
            <a:r>
              <a:rPr lang="zh-CN" altLang="en-US" dirty="0">
                <a:latin typeface="汉仪汉黑W" panose="00020600040101010101" charset="-122"/>
                <a:ea typeface="汉仪汉黑W" panose="00020600040101010101" charset="-122"/>
                <a:cs typeface="汉仪汉黑W" panose="00020600040101010101" charset="-122"/>
              </a:rPr>
              <a:t>第三节 </a:t>
            </a:r>
            <a:r>
              <a:rPr lang="en-US" altLang="zh-CN" dirty="0">
                <a:latin typeface="汉仪汉黑W" panose="00020600040101010101" charset="-122"/>
                <a:ea typeface="汉仪汉黑W" panose="00020600040101010101" charset="-122"/>
                <a:cs typeface="汉仪汉黑W" panose="00020600040101010101" charset="-122"/>
              </a:rPr>
              <a:t> </a:t>
            </a:r>
            <a:r>
              <a:rPr lang="zh-CN" altLang="en-US" dirty="0">
                <a:latin typeface="汉仪汉黑W" panose="00020600040101010101" charset="-122"/>
                <a:ea typeface="汉仪汉黑W" panose="00020600040101010101" charset="-122"/>
                <a:cs typeface="汉仪汉黑W" panose="00020600040101010101" charset="-122"/>
              </a:rPr>
              <a:t>预防火灾</a:t>
            </a:r>
            <a:r>
              <a:rPr lang="zh-CN" altLang="en-US" dirty="0">
                <a:latin typeface="汉仪汉黑W" panose="00020600040101010101" charset="-122"/>
                <a:ea typeface="汉仪汉黑W" panose="00020600040101010101" charset="-122"/>
                <a:cs typeface="汉仪汉黑W" panose="00020600040101010101" charset="-122"/>
                <a:sym typeface="+mn-ea"/>
              </a:rPr>
              <a:t>篇</a:t>
            </a:r>
            <a:endParaRPr lang="zh-CN" altLang="en-US" dirty="0">
              <a:latin typeface="汉仪汉黑W" panose="00020600040101010101" charset="-122"/>
              <a:ea typeface="汉仪汉黑W" panose="00020600040101010101" charset="-122"/>
              <a:cs typeface="汉仪汉黑W" panose="00020600040101010101" charset="-122"/>
            </a:endParaRPr>
          </a:p>
          <a:p>
            <a:endParaRPr lang="zh-CN" altLang="en-US" dirty="0">
              <a:latin typeface="汉仪汉黑W" panose="00020600040101010101" charset="-122"/>
              <a:ea typeface="汉仪汉黑W" panose="00020600040101010101" charset="-122"/>
              <a:cs typeface="汉仪汉黑W" panose="00020600040101010101" charset="-122"/>
            </a:endParaRPr>
          </a:p>
        </p:txBody>
      </p:sp>
      <p:sp>
        <p:nvSpPr>
          <p:cNvPr id="201" name="任意多边形: 形状 200"/>
          <p:cNvSpPr/>
          <p:nvPr/>
        </p:nvSpPr>
        <p:spPr>
          <a:xfrm rot="16200000">
            <a:off x="1076729" y="3124152"/>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82" name="任意多边形: 形状 181"/>
          <p:cNvSpPr/>
          <p:nvPr/>
        </p:nvSpPr>
        <p:spPr>
          <a:xfrm rot="16200000">
            <a:off x="1076529" y="1792847"/>
            <a:ext cx="333092" cy="334754"/>
          </a:xfrm>
          <a:custGeom>
            <a:avLst/>
            <a:gdLst>
              <a:gd name="connsiteX0" fmla="*/ 171574 w 362673"/>
              <a:gd name="connsiteY0" fmla="*/ 0 h 364483"/>
              <a:gd name="connsiteX1" fmla="*/ 168631 w 362673"/>
              <a:gd name="connsiteY1" fmla="*/ 29195 h 364483"/>
              <a:gd name="connsiteX2" fmla="*/ 351439 w 362673"/>
              <a:gd name="connsiteY2" fmla="*/ 212003 h 364483"/>
              <a:gd name="connsiteX3" fmla="*/ 362673 w 362673"/>
              <a:gd name="connsiteY3" fmla="*/ 210871 h 364483"/>
              <a:gd name="connsiteX4" fmla="*/ 361902 w 362673"/>
              <a:gd name="connsiteY4" fmla="*/ 218517 h 364483"/>
              <a:gd name="connsiteX5" fmla="*/ 182808 w 362673"/>
              <a:gd name="connsiteY5" fmla="*/ 364483 h 364483"/>
              <a:gd name="connsiteX6" fmla="*/ 0 w 362673"/>
              <a:gd name="connsiteY6" fmla="*/ 181675 h 364483"/>
              <a:gd name="connsiteX7" fmla="*/ 145966 w 362673"/>
              <a:gd name="connsiteY7" fmla="*/ 2581 h 364483"/>
              <a:gd name="connsiteX8" fmla="*/ 171574 w 362673"/>
              <a:gd name="connsiteY8" fmla="*/ 0 h 3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673" h="364483">
                <a:moveTo>
                  <a:pt x="171574" y="0"/>
                </a:moveTo>
                <a:lnTo>
                  <a:pt x="168631" y="29195"/>
                </a:lnTo>
                <a:cubicBezTo>
                  <a:pt x="168631" y="130157"/>
                  <a:pt x="250477" y="212003"/>
                  <a:pt x="351439" y="212003"/>
                </a:cubicBezTo>
                <a:lnTo>
                  <a:pt x="362673" y="210871"/>
                </a:lnTo>
                <a:lnTo>
                  <a:pt x="361902" y="218517"/>
                </a:lnTo>
                <a:cubicBezTo>
                  <a:pt x="344856" y="301820"/>
                  <a:pt x="271150" y="364483"/>
                  <a:pt x="182808" y="364483"/>
                </a:cubicBezTo>
                <a:cubicBezTo>
                  <a:pt x="81846" y="364483"/>
                  <a:pt x="0" y="282637"/>
                  <a:pt x="0" y="181675"/>
                </a:cubicBezTo>
                <a:cubicBezTo>
                  <a:pt x="0" y="93333"/>
                  <a:pt x="62663" y="19627"/>
                  <a:pt x="145966" y="2581"/>
                </a:cubicBezTo>
                <a:lnTo>
                  <a:pt x="171574" y="0"/>
                </a:ln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 name="文本框 3"/>
          <p:cNvSpPr txBox="1"/>
          <p:nvPr/>
        </p:nvSpPr>
        <p:spPr>
          <a:xfrm>
            <a:off x="1478756" y="1877827"/>
            <a:ext cx="2612440" cy="368300"/>
          </a:xfrm>
          <a:prstGeom prst="rect">
            <a:avLst/>
          </a:prstGeom>
          <a:noFill/>
        </p:spPr>
        <p:txBody>
          <a:bodyPr wrap="square" rtlCol="0">
            <a:spAutoFit/>
          </a:bodyPr>
          <a:lstStyle/>
          <a:p>
            <a:r>
              <a:rPr lang="zh-CN" altLang="en-US" dirty="0">
                <a:latin typeface="汉仪汉黑W" panose="00020600040101010101" charset="-122"/>
                <a:ea typeface="汉仪汉黑W" panose="00020600040101010101" charset="-122"/>
                <a:cs typeface="汉仪汉黑W" panose="00020600040101010101" charset="-122"/>
              </a:rPr>
              <a:t>第一节　敬畏生命篇</a:t>
            </a:r>
            <a:endParaRPr lang="zh-CN" altLang="en-US" dirty="0">
              <a:latin typeface="汉仪汉黑W" panose="00020600040101010101" charset="-122"/>
              <a:ea typeface="汉仪汉黑W" panose="00020600040101010101" charset="-122"/>
              <a:cs typeface="汉仪汉黑W" panose="00020600040101010101" charset="-122"/>
            </a:endParaRPr>
          </a:p>
        </p:txBody>
      </p:sp>
      <p:sp>
        <p:nvSpPr>
          <p:cNvPr id="168" name="文本框 167"/>
          <p:cNvSpPr txBox="1"/>
          <p:nvPr/>
        </p:nvSpPr>
        <p:spPr>
          <a:xfrm>
            <a:off x="1503680" y="3118485"/>
            <a:ext cx="2199005" cy="645160"/>
          </a:xfrm>
          <a:prstGeom prst="rect">
            <a:avLst/>
          </a:prstGeom>
          <a:noFill/>
        </p:spPr>
        <p:txBody>
          <a:bodyPr wrap="square" rtlCol="0">
            <a:spAutoFit/>
          </a:bodyPr>
          <a:lstStyle/>
          <a:p>
            <a:r>
              <a:rPr lang="zh-CN" altLang="en-US" dirty="0">
                <a:latin typeface="汉仪汉黑W" panose="00020600040101010101" charset="-122"/>
                <a:ea typeface="汉仪汉黑W" panose="00020600040101010101" charset="-122"/>
                <a:cs typeface="汉仪汉黑W" panose="00020600040101010101" charset="-122"/>
              </a:rPr>
              <a:t>第二节 </a:t>
            </a:r>
            <a:r>
              <a:rPr lang="en-US" altLang="zh-CN" dirty="0">
                <a:latin typeface="汉仪汉黑W" panose="00020600040101010101" charset="-122"/>
                <a:ea typeface="汉仪汉黑W" panose="00020600040101010101" charset="-122"/>
                <a:cs typeface="汉仪汉黑W" panose="00020600040101010101" charset="-122"/>
              </a:rPr>
              <a:t> </a:t>
            </a:r>
            <a:r>
              <a:rPr lang="zh-CN" altLang="en-US" dirty="0">
                <a:latin typeface="汉仪汉黑W" panose="00020600040101010101" charset="-122"/>
                <a:ea typeface="汉仪汉黑W" panose="00020600040101010101" charset="-122"/>
                <a:cs typeface="汉仪汉黑W" panose="00020600040101010101" charset="-122"/>
              </a:rPr>
              <a:t>健康饮食</a:t>
            </a:r>
            <a:r>
              <a:rPr lang="zh-CN" altLang="en-US" dirty="0">
                <a:latin typeface="汉仪汉黑W" panose="00020600040101010101" charset="-122"/>
                <a:ea typeface="汉仪汉黑W" panose="00020600040101010101" charset="-122"/>
                <a:cs typeface="汉仪汉黑W" panose="00020600040101010101" charset="-122"/>
                <a:sym typeface="+mn-ea"/>
              </a:rPr>
              <a:t>篇</a:t>
            </a:r>
            <a:endParaRPr lang="zh-CN" altLang="en-US" dirty="0">
              <a:latin typeface="汉仪汉黑W" panose="00020600040101010101" charset="-122"/>
              <a:ea typeface="汉仪汉黑W" panose="00020600040101010101" charset="-122"/>
              <a:cs typeface="汉仪汉黑W" panose="00020600040101010101" charset="-122"/>
            </a:endParaRPr>
          </a:p>
          <a:p>
            <a:endParaRPr lang="zh-CN" altLang="en-US" dirty="0">
              <a:latin typeface="汉仪汉黑W" panose="00020600040101010101" charset="-122"/>
              <a:ea typeface="汉仪汉黑W" panose="00020600040101010101" charset="-122"/>
              <a:cs typeface="汉仪汉黑W" panose="00020600040101010101" charset="-122"/>
            </a:endParaRPr>
          </a:p>
        </p:txBody>
      </p:sp>
      <p:sp>
        <p:nvSpPr>
          <p:cNvPr id="6" name="文本框 5"/>
          <p:cNvSpPr txBox="1"/>
          <p:nvPr/>
        </p:nvSpPr>
        <p:spPr>
          <a:xfrm>
            <a:off x="5502275" y="3118485"/>
            <a:ext cx="3048000" cy="645160"/>
          </a:xfrm>
          <a:prstGeom prst="rect">
            <a:avLst/>
          </a:prstGeom>
          <a:noFill/>
        </p:spPr>
        <p:txBody>
          <a:bodyPr wrap="square" rtlCol="0">
            <a:spAutoFit/>
          </a:bodyPr>
          <a:p>
            <a:r>
              <a:rPr lang="zh-CN" altLang="en-US" dirty="0">
                <a:latin typeface="汉仪汉黑W" panose="00020600040101010101" charset="-122"/>
                <a:ea typeface="汉仪汉黑W" panose="00020600040101010101" charset="-122"/>
                <a:cs typeface="汉仪汉黑W" panose="00020600040101010101" charset="-122"/>
              </a:rPr>
              <a:t>第四节 安全用电</a:t>
            </a:r>
            <a:r>
              <a:rPr lang="zh-CN" altLang="en-US" dirty="0">
                <a:latin typeface="汉仪汉黑W" panose="00020600040101010101" charset="-122"/>
                <a:ea typeface="汉仪汉黑W" panose="00020600040101010101" charset="-122"/>
                <a:cs typeface="汉仪汉黑W" panose="00020600040101010101" charset="-122"/>
                <a:sym typeface="+mn-ea"/>
              </a:rPr>
              <a:t>篇</a:t>
            </a:r>
            <a:endParaRPr lang="zh-CN" altLang="en-US" dirty="0">
              <a:latin typeface="汉仪汉黑W" panose="00020600040101010101" charset="-122"/>
              <a:ea typeface="汉仪汉黑W" panose="00020600040101010101" charset="-122"/>
              <a:cs typeface="汉仪汉黑W" panose="00020600040101010101" charset="-122"/>
            </a:endParaRPr>
          </a:p>
          <a:p>
            <a:endParaRPr lang="zh-CN" altLang="en-US">
              <a:ea typeface="宋体" panose="02010600030101010101" pitchFamily="2" charset="-122"/>
            </a:endParaRPr>
          </a:p>
        </p:txBody>
      </p:sp>
    </p:spTree>
  </p:cSld>
  <p:clrMapOvr>
    <a:masterClrMapping/>
  </p:clrMapOvr>
  <p:transition spd="slow">
    <p:cove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612005" y="825500"/>
            <a:ext cx="72453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100" name="文本框 99"/>
          <p:cNvSpPr txBox="1"/>
          <p:nvPr/>
        </p:nvSpPr>
        <p:spPr>
          <a:xfrm>
            <a:off x="4437380" y="341630"/>
            <a:ext cx="5080000" cy="483870"/>
          </a:xfrm>
          <a:prstGeom prst="rect">
            <a:avLst/>
          </a:prstGeom>
          <a:noFill/>
          <a:ln w="9525">
            <a:noFill/>
          </a:ln>
        </p:spPr>
        <p:txBody>
          <a:bodyPr>
            <a:noAutofit/>
          </a:bodyPr>
          <a:p>
            <a:pPr indent="0"/>
            <a:r>
              <a:rPr lang="zh-CN" altLang="en-US" b="0"/>
              <a:t>（四）学习触电急救知识和动作要领</a:t>
            </a:r>
            <a:endParaRPr lang="zh-CN" altLang="en-US" b="0"/>
          </a:p>
          <a:p>
            <a:pPr indent="0"/>
            <a:r>
              <a:rPr lang="en-US" altLang="zh-CN" b="0"/>
              <a:t>  </a:t>
            </a:r>
            <a:endParaRPr lang="en-US" altLang="zh-CN" b="0"/>
          </a:p>
          <a:p>
            <a:pPr indent="0"/>
            <a:r>
              <a:rPr lang="en-US" altLang="zh-CN" b="0"/>
              <a:t>  </a:t>
            </a:r>
            <a:endParaRPr lang="zh-CN" altLang="en-US" b="0"/>
          </a:p>
        </p:txBody>
      </p:sp>
      <p:sp>
        <p:nvSpPr>
          <p:cNvPr id="3" name="文本框 2"/>
          <p:cNvSpPr txBox="1"/>
          <p:nvPr/>
        </p:nvSpPr>
        <p:spPr>
          <a:xfrm>
            <a:off x="4612005" y="859790"/>
            <a:ext cx="3476625" cy="2861310"/>
          </a:xfrm>
          <a:prstGeom prst="rect">
            <a:avLst/>
          </a:prstGeom>
          <a:noFill/>
        </p:spPr>
        <p:txBody>
          <a:bodyPr wrap="square" rtlCol="0">
            <a:spAutoFit/>
          </a:bodyPr>
          <a:p>
            <a:pPr indent="0"/>
            <a:r>
              <a:rPr lang="en-US" altLang="zh-CN">
                <a:sym typeface="+mn-ea"/>
              </a:rPr>
              <a:t>  </a:t>
            </a:r>
            <a:r>
              <a:rPr lang="zh-CN" altLang="en-US">
                <a:sym typeface="+mn-ea"/>
              </a:rPr>
              <a:t>1. 急救知识</a:t>
            </a:r>
            <a:endParaRPr lang="zh-CN" altLang="en-US">
              <a:sym typeface="+mn-ea"/>
            </a:endParaRPr>
          </a:p>
          <a:p>
            <a:pPr indent="0"/>
            <a:r>
              <a:rPr lang="en-US" altLang="zh-CN">
                <a:sym typeface="+mn-ea"/>
              </a:rPr>
              <a:t>  </a:t>
            </a:r>
            <a:r>
              <a:rPr lang="zh-CN" altLang="en-US">
                <a:sym typeface="+mn-ea"/>
              </a:rPr>
              <a:t>首先要迅速切断电源，让触电者脱离电流。如果电源较远，可以使用干燥的木棍等绝缘物体将患者与电源分离。在此过程中，务必保护好自己，避免直接接触患者和电源，以免自己也发生触电。触电者脱离电源后，应迅速检查其全身情况，特别是呼吸和心跳。</a:t>
            </a:r>
            <a:endParaRPr lang="zh-CN" altLang="en-US">
              <a:sym typeface="+mn-ea"/>
            </a:endParaRPr>
          </a:p>
        </p:txBody>
      </p:sp>
      <p:pic>
        <p:nvPicPr>
          <p:cNvPr id="2" name="图片 1"/>
          <p:cNvPicPr/>
          <p:nvPr/>
        </p:nvPicPr>
        <p:blipFill>
          <a:blip r:embed="rId2"/>
        </p:blipFill>
        <p:spPr>
          <a:xfrm>
            <a:off x="544830" y="1081088"/>
            <a:ext cx="3810000" cy="2600325"/>
          </a:xfrm>
          <a:prstGeom prst="rect">
            <a:avLst/>
          </a:prstGeom>
        </p:spPr>
      </p:pic>
    </p:spTree>
  </p:cSld>
  <p:clrMapOvr>
    <a:masterClrMapping/>
  </p:clrMapOvr>
  <p:transition spd="slow">
    <p:cove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0">
            <a:off x="4612005" y="825500"/>
            <a:ext cx="724535" cy="34290"/>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
        <p:nvSpPr>
          <p:cNvPr id="100" name="文本框 99"/>
          <p:cNvSpPr txBox="1"/>
          <p:nvPr/>
        </p:nvSpPr>
        <p:spPr>
          <a:xfrm>
            <a:off x="4437380" y="341630"/>
            <a:ext cx="5080000" cy="483870"/>
          </a:xfrm>
          <a:prstGeom prst="rect">
            <a:avLst/>
          </a:prstGeom>
          <a:noFill/>
          <a:ln w="9525">
            <a:noFill/>
          </a:ln>
        </p:spPr>
        <p:txBody>
          <a:bodyPr>
            <a:noAutofit/>
          </a:bodyPr>
          <a:p>
            <a:pPr indent="0"/>
            <a:r>
              <a:rPr lang="zh-CN" altLang="en-US" b="0"/>
              <a:t>（四）学习触电急救知识和动作要领</a:t>
            </a:r>
            <a:endParaRPr lang="zh-CN" altLang="en-US" b="0"/>
          </a:p>
          <a:p>
            <a:pPr indent="0"/>
            <a:r>
              <a:rPr lang="en-US" altLang="zh-CN" b="0"/>
              <a:t>  </a:t>
            </a:r>
            <a:endParaRPr lang="en-US" altLang="zh-CN" b="0"/>
          </a:p>
          <a:p>
            <a:pPr indent="0"/>
            <a:r>
              <a:rPr lang="en-US" altLang="zh-CN" b="0"/>
              <a:t>  </a:t>
            </a:r>
            <a:endParaRPr lang="zh-CN" altLang="en-US" b="0"/>
          </a:p>
        </p:txBody>
      </p:sp>
      <p:sp>
        <p:nvSpPr>
          <p:cNvPr id="3" name="文本框 2"/>
          <p:cNvSpPr txBox="1"/>
          <p:nvPr/>
        </p:nvSpPr>
        <p:spPr>
          <a:xfrm>
            <a:off x="4612005" y="859790"/>
            <a:ext cx="3476625" cy="3446145"/>
          </a:xfrm>
          <a:prstGeom prst="rect">
            <a:avLst/>
          </a:prstGeom>
          <a:noFill/>
        </p:spPr>
        <p:txBody>
          <a:bodyPr wrap="square" rtlCol="0">
            <a:spAutoFit/>
          </a:bodyPr>
          <a:p>
            <a:pPr indent="0"/>
            <a:r>
              <a:rPr lang="en-US" altLang="zh-CN">
                <a:sym typeface="+mn-ea"/>
              </a:rPr>
              <a:t>  </a:t>
            </a:r>
            <a:r>
              <a:rPr lang="zh-CN" altLang="en-US">
                <a:sym typeface="+mn-ea"/>
              </a:rPr>
              <a:t>2. 动作要领</a:t>
            </a:r>
            <a:endParaRPr lang="zh-CN" altLang="en-US">
              <a:sym typeface="+mn-ea"/>
            </a:endParaRPr>
          </a:p>
          <a:p>
            <a:pPr indent="0"/>
            <a:endParaRPr lang="zh-CN" altLang="en-US">
              <a:sym typeface="+mn-ea"/>
            </a:endParaRPr>
          </a:p>
          <a:p>
            <a:pPr indent="0"/>
            <a:r>
              <a:rPr lang="zh-CN" altLang="en-US" sz="1400">
                <a:sym typeface="+mn-ea"/>
              </a:rPr>
              <a:t>（1）动作一定要快，尽量缩短触电者的带电时间。因为电流通过人体的时间越长，对身体的伤害就越大。</a:t>
            </a:r>
            <a:endParaRPr lang="zh-CN" altLang="en-US" sz="1400">
              <a:sym typeface="+mn-ea"/>
            </a:endParaRPr>
          </a:p>
          <a:p>
            <a:pPr indent="0"/>
            <a:r>
              <a:rPr lang="zh-CN" altLang="en-US" sz="1400">
                <a:sym typeface="+mn-ea"/>
              </a:rPr>
              <a:t>（2）切不可用手、金属和潮湿的导电物体直接触碰触电者的身体或与触电者接触的电线，以免引起抢救人员自身触电。</a:t>
            </a:r>
            <a:endParaRPr lang="zh-CN" altLang="en-US" sz="1400">
              <a:sym typeface="+mn-ea"/>
            </a:endParaRPr>
          </a:p>
          <a:p>
            <a:pPr indent="0"/>
            <a:r>
              <a:rPr lang="zh-CN" altLang="en-US" sz="1400">
                <a:sym typeface="+mn-ea"/>
              </a:rPr>
              <a:t>（3）脱离电源的动作要力量适当，防止因用力过猛将带电电线击伤在场的其他人员或导致触电者被摔伤。</a:t>
            </a:r>
            <a:endParaRPr lang="zh-CN" altLang="en-US" sz="1400">
              <a:sym typeface="+mn-ea"/>
            </a:endParaRPr>
          </a:p>
          <a:p>
            <a:pPr indent="0"/>
            <a:r>
              <a:rPr lang="zh-CN" altLang="en-US" sz="1400">
                <a:sym typeface="+mn-ea"/>
              </a:rPr>
              <a:t>（4）进行人工呼吸或胸外按压抢救时，不得轻易中断。要坚持进行急救措施，直到医护人员到达现场接手救治或触电者恢复自主呼吸和心跳为止。</a:t>
            </a:r>
            <a:endParaRPr lang="zh-CN" altLang="en-US" sz="1400">
              <a:sym typeface="+mn-ea"/>
            </a:endParaRPr>
          </a:p>
        </p:txBody>
      </p:sp>
      <p:pic>
        <p:nvPicPr>
          <p:cNvPr id="4" name="图片 3"/>
          <p:cNvPicPr>
            <a:picLocks noChangeAspect="1"/>
          </p:cNvPicPr>
          <p:nvPr/>
        </p:nvPicPr>
        <p:blipFill>
          <a:blip r:embed="rId2"/>
          <a:stretch>
            <a:fillRect/>
          </a:stretch>
        </p:blipFill>
        <p:spPr>
          <a:xfrm>
            <a:off x="408305" y="1398905"/>
            <a:ext cx="4163695" cy="3142615"/>
          </a:xfrm>
          <a:prstGeom prst="rect">
            <a:avLst/>
          </a:prstGeom>
        </p:spPr>
      </p:pic>
    </p:spTree>
  </p:cSld>
  <p:clrMapOvr>
    <a:masterClrMapping/>
  </p:clrMapOvr>
  <p:transition spd="slow">
    <p:cove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grpSp>
        <p:nvGrpSpPr>
          <p:cNvPr id="181" name="组合 180"/>
          <p:cNvGrpSpPr/>
          <p:nvPr/>
        </p:nvGrpSpPr>
        <p:grpSpPr>
          <a:xfrm>
            <a:off x="2275607" y="2073436"/>
            <a:ext cx="4530437" cy="997529"/>
            <a:chOff x="3034143" y="2572879"/>
            <a:chExt cx="6040582" cy="1330038"/>
          </a:xfrm>
        </p:grpSpPr>
        <p:sp>
          <p:nvSpPr>
            <p:cNvPr id="175" name="文本框 174"/>
            <p:cNvSpPr txBox="1"/>
            <p:nvPr/>
          </p:nvSpPr>
          <p:spPr>
            <a:xfrm>
              <a:off x="3034143" y="2755071"/>
              <a:ext cx="6040582" cy="1044787"/>
            </a:xfrm>
            <a:prstGeom prst="rect">
              <a:avLst/>
            </a:prstGeom>
            <a:noFill/>
          </p:spPr>
          <p:txBody>
            <a:bodyPr wrap="square" rtlCol="0">
              <a:spAutoFit/>
            </a:bodyPr>
            <a:lstStyle/>
            <a:p>
              <a:pPr algn="ctr"/>
              <a:r>
                <a:rPr lang="zh-CN" altLang="en-US" sz="4500">
                  <a:latin typeface="汉仪汉黑W" panose="00020600040101010101" charset="-122"/>
                  <a:ea typeface="汉仪汉黑W" panose="00020600040101010101" charset="-122"/>
                  <a:cs typeface="汉仪汉黑W" panose="00020600040101010101" charset="-122"/>
                </a:rPr>
                <a:t>感谢观看</a:t>
              </a:r>
              <a:endParaRPr lang="zh-CN" altLang="en-US" sz="4500">
                <a:latin typeface="汉仪汉黑W" panose="00020600040101010101" charset="-122"/>
                <a:ea typeface="汉仪汉黑W" panose="00020600040101010101" charset="-122"/>
                <a:cs typeface="汉仪汉黑W" panose="00020600040101010101" charset="-122"/>
              </a:endParaRPr>
            </a:p>
          </p:txBody>
        </p:sp>
        <p:cxnSp>
          <p:nvCxnSpPr>
            <p:cNvPr id="179" name="直接连接符 178"/>
            <p:cNvCxnSpPr/>
            <p:nvPr/>
          </p:nvCxnSpPr>
          <p:spPr>
            <a:xfrm>
              <a:off x="3283527" y="2572879"/>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3283527" y="3902917"/>
              <a:ext cx="5583382" cy="0"/>
            </a:xfrm>
            <a:prstGeom prst="line">
              <a:avLst/>
            </a:prstGeom>
            <a:ln>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786063" y="1832544"/>
            <a:ext cx="3918541" cy="1479312"/>
            <a:chOff x="3797878" y="2528454"/>
            <a:chExt cx="5224721" cy="1972416"/>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3797878" y="2920249"/>
              <a:ext cx="5224721" cy="1352973"/>
            </a:xfrm>
            <a:prstGeom prst="rect">
              <a:avLst/>
            </a:prstGeom>
            <a:noFill/>
          </p:spPr>
          <p:txBody>
            <a:bodyPr wrap="square" rtlCol="0">
              <a:spAutoFit/>
            </a:bodyPr>
            <a:lstStyle/>
            <a:p>
              <a:pPr algn="ctr"/>
              <a:r>
                <a:rPr lang="zh-CN" altLang="en-US" sz="3000" dirty="0">
                  <a:latin typeface="汉仪汉黑W" panose="00020600040101010101" charset="-122"/>
                  <a:ea typeface="汉仪汉黑W" panose="00020600040101010101" charset="-122"/>
                  <a:cs typeface="汉仪汉黑W" panose="00020600040101010101" charset="-122"/>
                </a:rPr>
                <a:t>第一节 敬畏生命</a:t>
              </a:r>
              <a:r>
                <a:rPr lang="zh-CN" altLang="en-US" sz="3000" dirty="0">
                  <a:latin typeface="汉仪汉黑W" panose="00020600040101010101" charset="-122"/>
                  <a:ea typeface="汉仪汉黑W" panose="00020600040101010101" charset="-122"/>
                  <a:cs typeface="汉仪汉黑W" panose="00020600040101010101" charset="-122"/>
                  <a:sym typeface="+mn-ea"/>
                </a:rPr>
                <a:t>篇</a:t>
              </a:r>
              <a:endParaRPr lang="zh-CN" altLang="en-US" sz="3000" dirty="0">
                <a:latin typeface="汉仪汉黑W" panose="00020600040101010101" charset="-122"/>
                <a:ea typeface="汉仪汉黑W" panose="00020600040101010101" charset="-122"/>
                <a:cs typeface="汉仪汉黑W" panose="00020600040101010101" charset="-122"/>
              </a:endParaRPr>
            </a:p>
            <a:p>
              <a:pPr algn="ctr"/>
              <a:endParaRPr lang="zh-CN" altLang="en-US" sz="3000" dirty="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617408" y="534098"/>
            <a:ext cx="1921669" cy="368300"/>
            <a:chOff x="4715337" y="786884"/>
            <a:chExt cx="2562225" cy="491067"/>
          </a:xfrm>
        </p:grpSpPr>
        <p:sp>
          <p:nvSpPr>
            <p:cNvPr id="6" name="文本框 5"/>
            <p:cNvSpPr txBox="1"/>
            <p:nvPr/>
          </p:nvSpPr>
          <p:spPr>
            <a:xfrm>
              <a:off x="4715337" y="786884"/>
              <a:ext cx="2562225" cy="491067"/>
            </a:xfrm>
            <a:prstGeom prst="rect">
              <a:avLst/>
            </a:prstGeom>
            <a:noFill/>
          </p:spPr>
          <p:txBody>
            <a:bodyPr wrap="square" rtlCol="0">
              <a:sp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一、敬畏生命</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448945" y="1129665"/>
            <a:ext cx="4197985" cy="2676525"/>
          </a:xfrm>
          <a:prstGeom prst="rect">
            <a:avLst/>
          </a:prstGeom>
          <a:noFill/>
        </p:spPr>
        <p:txBody>
          <a:bodyPr wrap="square">
            <a:spAutoFit/>
          </a:bodyPr>
          <a:lstStyle/>
          <a:p>
            <a:pPr indent="0" fontAlgn="auto">
              <a:lnSpc>
                <a:spcPct val="150000"/>
              </a:lnSpc>
            </a:pPr>
            <a:r>
              <a:rPr lang="en-US" altLang="zh-CN" sz="1350" b="1" dirty="0">
                <a:latin typeface="宋体" panose="02010600030101010101" pitchFamily="2" charset="-122"/>
                <a:ea typeface="宋体" panose="02010600030101010101" pitchFamily="2" charset="-122"/>
                <a:cs typeface="汉仪中宋简" panose="02010600000101010101" charset="-128"/>
              </a:rPr>
              <a:t>    </a:t>
            </a:r>
            <a:r>
              <a:rPr lang="zh-CN" altLang="en-US" sz="1400" b="1" dirty="0">
                <a:latin typeface="宋体" panose="02010600030101010101" pitchFamily="2" charset="-122"/>
                <a:ea typeface="宋体" panose="02010600030101010101" pitchFamily="2" charset="-122"/>
                <a:cs typeface="汉仪中宋简" panose="02010600000101010101" charset="-128"/>
              </a:rPr>
              <a:t>敬畏生命，就是我们要尊重生命，不论是人的生命还是动物的生命，无论是死了的还是活着的。</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400" b="1" dirty="0">
                <a:latin typeface="宋体" panose="02010600030101010101" pitchFamily="2" charset="-122"/>
                <a:ea typeface="宋体" panose="02010600030101010101" pitchFamily="2" charset="-122"/>
                <a:cs typeface="汉仪中宋简" panose="02010600000101010101" charset="-128"/>
              </a:rPr>
              <a:t>    </a:t>
            </a:r>
            <a:r>
              <a:rPr lang="zh-CN" altLang="en-US" sz="1400" b="1" dirty="0">
                <a:latin typeface="宋体" panose="02010600030101010101" pitchFamily="2" charset="-122"/>
                <a:ea typeface="宋体" panose="02010600030101010101" pitchFamily="2" charset="-122"/>
                <a:cs typeface="汉仪中宋简" panose="02010600000101010101" charset="-128"/>
              </a:rPr>
              <a:t>敬畏生命，就是要努力让生命在规律的春夏秋冬里呈现自己的色彩，在春天里播种，在夏天里欣赏繁花似景，在秋天里听梧桐叶落，在冬天里看白雪飞扬。</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400" b="1" dirty="0">
                <a:latin typeface="宋体" panose="02010600030101010101" pitchFamily="2" charset="-122"/>
                <a:ea typeface="宋体" panose="02010600030101010101" pitchFamily="2" charset="-122"/>
                <a:cs typeface="汉仪中宋简" panose="02010600000101010101" charset="-128"/>
              </a:rPr>
              <a:t>    </a:t>
            </a:r>
            <a:r>
              <a:rPr lang="zh-CN" altLang="en-US" sz="1400" b="1" dirty="0">
                <a:latin typeface="宋体" panose="02010600030101010101" pitchFamily="2" charset="-122"/>
                <a:ea typeface="宋体" panose="02010600030101010101" pitchFamily="2" charset="-122"/>
                <a:cs typeface="汉仪中宋简" panose="02010600000101010101" charset="-128"/>
              </a:rPr>
              <a:t>敬畏生命，就是要始终保持平和的心态，享受平常的生活；敬畏生命，是为了更爱我们人类自己。</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p:txBody>
      </p:sp>
      <p:pic>
        <p:nvPicPr>
          <p:cNvPr id="3" name="图片 2"/>
          <p:cNvPicPr>
            <a:picLocks noChangeAspect="1"/>
          </p:cNvPicPr>
          <p:nvPr/>
        </p:nvPicPr>
        <p:blipFill>
          <a:blip r:embed="rId3"/>
          <a:stretch>
            <a:fillRect/>
          </a:stretch>
        </p:blipFill>
        <p:spPr>
          <a:xfrm>
            <a:off x="4646930" y="483235"/>
            <a:ext cx="4183380" cy="4024630"/>
          </a:xfrm>
          <a:prstGeom prst="rect">
            <a:avLst/>
          </a:prstGeom>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493395" y="436880"/>
            <a:ext cx="2959100" cy="368300"/>
          </a:xfrm>
          <a:prstGeom prst="rect">
            <a:avLst/>
          </a:prstGeom>
          <a:noFill/>
        </p:spPr>
        <p:txBody>
          <a:bodyPr wrap="square" rtlCol="0">
            <a:sp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二、青少年敬畏生命的措施</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sp>
        <p:nvSpPr>
          <p:cNvPr id="22" name="文本框 21"/>
          <p:cNvSpPr txBox="1"/>
          <p:nvPr/>
        </p:nvSpPr>
        <p:spPr>
          <a:xfrm>
            <a:off x="493395" y="1022985"/>
            <a:ext cx="4075430" cy="1060450"/>
          </a:xfrm>
          <a:prstGeom prst="rect">
            <a:avLst/>
          </a:prstGeom>
          <a:noFill/>
        </p:spPr>
        <p:txBody>
          <a:bodyPr wrap="square">
            <a:spAutoFit/>
          </a:bodyPr>
          <a:lstStyle/>
          <a:p>
            <a:pPr indent="0" fontAlgn="auto">
              <a:lnSpc>
                <a:spcPct val="150000"/>
              </a:lnSpc>
            </a:pPr>
            <a:r>
              <a:rPr lang="en-US" altLang="zh-CN" sz="1400" dirty="0">
                <a:latin typeface="宋体" panose="02010600030101010101" pitchFamily="2" charset="-122"/>
                <a:ea typeface="宋体" panose="02010600030101010101" pitchFamily="2" charset="-122"/>
                <a:cs typeface="汉仪中宋简" panose="02010600000101010101" charset="-128"/>
              </a:rPr>
              <a:t>首先，敬畏生命，我们应珍惜、热爱生命。</a:t>
            </a:r>
            <a:endParaRPr lang="en-US" altLang="zh-CN" sz="140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400" dirty="0">
                <a:latin typeface="宋体" panose="02010600030101010101" pitchFamily="2" charset="-122"/>
                <a:ea typeface="宋体" panose="02010600030101010101" pitchFamily="2" charset="-122"/>
                <a:cs typeface="汉仪中宋简" panose="02010600000101010101" charset="-128"/>
              </a:rPr>
              <a:t>其次，敬畏生命，更应敬畏他人的生命。</a:t>
            </a:r>
            <a:endParaRPr lang="en-US" altLang="zh-CN" sz="140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400" dirty="0">
                <a:latin typeface="宋体" panose="02010600030101010101" pitchFamily="2" charset="-122"/>
                <a:ea typeface="宋体" panose="02010600030101010101" pitchFamily="2" charset="-122"/>
                <a:cs typeface="汉仪中宋简" panose="02010600000101010101" charset="-128"/>
              </a:rPr>
              <a:t>最后，我们只有心中有爱，才会产生敬畏之情</a:t>
            </a:r>
            <a:r>
              <a:rPr lang="zh-CN" altLang="en-US" sz="1400" dirty="0">
                <a:latin typeface="宋体" panose="02010600030101010101" pitchFamily="2" charset="-122"/>
                <a:ea typeface="宋体" panose="02010600030101010101" pitchFamily="2" charset="-122"/>
                <a:cs typeface="汉仪中宋简" panose="02010600000101010101" charset="-128"/>
              </a:rPr>
              <a:t>。</a:t>
            </a:r>
            <a:endParaRPr lang="zh-CN" altLang="en-US" sz="1400" dirty="0">
              <a:latin typeface="宋体" panose="02010600030101010101" pitchFamily="2" charset="-122"/>
              <a:ea typeface="宋体" panose="02010600030101010101" pitchFamily="2" charset="-122"/>
              <a:cs typeface="汉仪中宋简" panose="02010600000101010101" charset="-128"/>
            </a:endParaRPr>
          </a:p>
        </p:txBody>
      </p:sp>
      <p:pic>
        <p:nvPicPr>
          <p:cNvPr id="4" name="图片 3"/>
          <p:cNvPicPr>
            <a:picLocks noChangeAspect="1"/>
          </p:cNvPicPr>
          <p:nvPr/>
        </p:nvPicPr>
        <p:blipFill>
          <a:blip r:embed="rId3"/>
          <a:stretch>
            <a:fillRect/>
          </a:stretch>
        </p:blipFill>
        <p:spPr>
          <a:xfrm>
            <a:off x="3207385" y="2083435"/>
            <a:ext cx="5599430" cy="2813050"/>
          </a:xfrm>
          <a:prstGeom prst="rect">
            <a:avLst/>
          </a:prstGeom>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971851" y="437111"/>
            <a:ext cx="2728566" cy="368300"/>
          </a:xfrm>
          <a:prstGeom prst="rect">
            <a:avLst/>
          </a:prstGeom>
          <a:noFill/>
        </p:spPr>
        <p:txBody>
          <a:bodyPr wrap="square" rtlCol="0">
            <a:sp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三、关注安全，珍惜生命</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sp>
        <p:nvSpPr>
          <p:cNvPr id="22" name="文本框 21"/>
          <p:cNvSpPr txBox="1"/>
          <p:nvPr/>
        </p:nvSpPr>
        <p:spPr>
          <a:xfrm>
            <a:off x="873125" y="1082675"/>
            <a:ext cx="3698875" cy="2895600"/>
          </a:xfrm>
          <a:prstGeom prst="rect">
            <a:avLst/>
          </a:prstGeom>
          <a:noFill/>
        </p:spPr>
        <p:txBody>
          <a:bodyPr wrap="square">
            <a:spAutoFit/>
          </a:bodyPr>
          <a:lstStyle/>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（一）</a:t>
            </a:r>
            <a:r>
              <a:rPr lang="en-US" altLang="zh-CN" sz="1350" dirty="0">
                <a:latin typeface="宋体" panose="02010600030101010101" pitchFamily="2" charset="-122"/>
                <a:ea typeface="宋体" panose="02010600030101010101" pitchFamily="2" charset="-122"/>
                <a:cs typeface="汉仪中宋简" panose="02010600000101010101" charset="-128"/>
              </a:rPr>
              <a:t>掌握安全知识，树立防范意识</a:t>
            </a:r>
            <a:r>
              <a:rPr lang="zh-CN" altLang="en-US" sz="1350" dirty="0">
                <a:latin typeface="宋体" panose="02010600030101010101" pitchFamily="2" charset="-122"/>
                <a:ea typeface="宋体" panose="02010600030101010101" pitchFamily="2" charset="-122"/>
                <a:cs typeface="汉仪中宋简" panose="02010600000101010101" charset="-128"/>
              </a:rPr>
              <a:t>。</a:t>
            </a:r>
            <a:endParaRPr lang="en-US" altLang="zh-CN"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dirty="0">
                <a:latin typeface="宋体" panose="02010600030101010101" pitchFamily="2" charset="-122"/>
                <a:ea typeface="宋体" panose="02010600030101010101" pitchFamily="2" charset="-122"/>
                <a:cs typeface="汉仪中宋简" panose="02010600000101010101" charset="-128"/>
              </a:rPr>
              <a:t>（</a:t>
            </a:r>
            <a:r>
              <a:rPr lang="zh-CN" altLang="en-US" sz="1350" dirty="0">
                <a:latin typeface="宋体" panose="02010600030101010101" pitchFamily="2" charset="-122"/>
                <a:ea typeface="宋体" panose="02010600030101010101" pitchFamily="2" charset="-122"/>
                <a:cs typeface="汉仪中宋简" panose="02010600000101010101" charset="-128"/>
              </a:rPr>
              <a:t>二</a:t>
            </a:r>
            <a:r>
              <a:rPr lang="en-US" altLang="zh-CN" sz="1350" dirty="0">
                <a:latin typeface="宋体" panose="02010600030101010101" pitchFamily="2" charset="-122"/>
                <a:ea typeface="宋体" panose="02010600030101010101" pitchFamily="2" charset="-122"/>
                <a:cs typeface="汉仪中宋简" panose="02010600000101010101" charset="-128"/>
              </a:rPr>
              <a:t>）面对意外发生，采取应急措施</a:t>
            </a:r>
            <a:r>
              <a:rPr lang="zh-CN" altLang="en-US" sz="1350" dirty="0">
                <a:latin typeface="宋体" panose="02010600030101010101" pitchFamily="2" charset="-122"/>
                <a:ea typeface="宋体" panose="02010600030101010101" pitchFamily="2" charset="-122"/>
                <a:cs typeface="汉仪中宋简" panose="02010600000101010101" charset="-128"/>
              </a:rPr>
              <a:t>。</a:t>
            </a:r>
            <a:endParaRPr lang="zh-CN" altLang="en-US"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（三）增强自控能力，消除安全隐患。</a:t>
            </a:r>
            <a:endParaRPr lang="zh-CN" altLang="en-US"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（四）青少年保障生命安全的做法。</a:t>
            </a:r>
            <a:endParaRPr lang="zh-CN" altLang="en-US"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a:t>
            </a:r>
            <a:r>
              <a:rPr lang="en-US" altLang="zh-CN" sz="1350" dirty="0">
                <a:latin typeface="宋体" panose="02010600030101010101" pitchFamily="2" charset="-122"/>
                <a:ea typeface="宋体" panose="02010600030101010101" pitchFamily="2" charset="-122"/>
                <a:cs typeface="汉仪中宋简" panose="02010600000101010101" charset="-128"/>
              </a:rPr>
              <a:t>1</a:t>
            </a:r>
            <a:r>
              <a:rPr lang="zh-CN" altLang="en-US" sz="1350" dirty="0">
                <a:latin typeface="宋体" panose="02010600030101010101" pitchFamily="2" charset="-122"/>
                <a:ea typeface="宋体" panose="02010600030101010101" pitchFamily="2" charset="-122"/>
                <a:cs typeface="汉仪中宋简" panose="02010600000101010101" charset="-128"/>
              </a:rPr>
              <a:t>）增强安全意识。</a:t>
            </a:r>
            <a:endParaRPr lang="zh-CN" altLang="en-US"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（2）学习安全知识。</a:t>
            </a:r>
            <a:endParaRPr lang="zh-CN" altLang="en-US"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（3）遵守规则。</a:t>
            </a:r>
            <a:endParaRPr lang="zh-CN" altLang="en-US"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（4）提高自我保护能力。</a:t>
            </a:r>
            <a:endParaRPr lang="zh-CN" altLang="en-US" sz="1350"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350" dirty="0">
                <a:latin typeface="宋体" panose="02010600030101010101" pitchFamily="2" charset="-122"/>
                <a:ea typeface="宋体" panose="02010600030101010101" pitchFamily="2" charset="-122"/>
                <a:cs typeface="汉仪中宋简" panose="02010600000101010101" charset="-128"/>
              </a:rPr>
              <a:t>（5）谨慎使用网络。</a:t>
            </a:r>
            <a:endParaRPr lang="zh-CN" altLang="en-US" sz="1350" dirty="0">
              <a:latin typeface="宋体" panose="02010600030101010101" pitchFamily="2" charset="-122"/>
              <a:ea typeface="宋体" panose="02010600030101010101" pitchFamily="2" charset="-122"/>
              <a:cs typeface="汉仪中宋简" panose="02010600000101010101" charset="-128"/>
            </a:endParaRPr>
          </a:p>
        </p:txBody>
      </p:sp>
      <p:pic>
        <p:nvPicPr>
          <p:cNvPr id="4" name="图片 3"/>
          <p:cNvPicPr>
            <a:picLocks noChangeAspect="1"/>
          </p:cNvPicPr>
          <p:nvPr/>
        </p:nvPicPr>
        <p:blipFill>
          <a:blip r:embed="rId3"/>
          <a:stretch>
            <a:fillRect/>
          </a:stretch>
        </p:blipFill>
        <p:spPr>
          <a:xfrm>
            <a:off x="4653915" y="243205"/>
            <a:ext cx="4150995" cy="4650105"/>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94" name="组合 193"/>
          <p:cNvGrpSpPr/>
          <p:nvPr/>
        </p:nvGrpSpPr>
        <p:grpSpPr>
          <a:xfrm>
            <a:off x="6858000" y="4137268"/>
            <a:ext cx="3179035" cy="1960925"/>
            <a:chOff x="9144000" y="5515758"/>
            <a:chExt cx="4238713" cy="2614566"/>
          </a:xfrm>
        </p:grpSpPr>
        <p:sp>
          <p:nvSpPr>
            <p:cNvPr id="169" name="任意多边形: 形状 168"/>
            <p:cNvSpPr/>
            <p:nvPr/>
          </p:nvSpPr>
          <p:spPr>
            <a:xfrm>
              <a:off x="11001287" y="5748898"/>
              <a:ext cx="2381426" cy="2381426"/>
            </a:xfrm>
            <a:custGeom>
              <a:avLst/>
              <a:gdLst>
                <a:gd name="connsiteX0" fmla="*/ 1190713 w 2381426"/>
                <a:gd name="connsiteY0" fmla="*/ 305671 h 2381426"/>
                <a:gd name="connsiteX1" fmla="*/ 305671 w 2381426"/>
                <a:gd name="connsiteY1" fmla="*/ 1190713 h 2381426"/>
                <a:gd name="connsiteX2" fmla="*/ 1190713 w 2381426"/>
                <a:gd name="connsiteY2" fmla="*/ 2075755 h 2381426"/>
                <a:gd name="connsiteX3" fmla="*/ 2075755 w 2381426"/>
                <a:gd name="connsiteY3" fmla="*/ 1190713 h 2381426"/>
                <a:gd name="connsiteX4" fmla="*/ 1190713 w 2381426"/>
                <a:gd name="connsiteY4" fmla="*/ 305671 h 2381426"/>
                <a:gd name="connsiteX5" fmla="*/ 1190713 w 2381426"/>
                <a:gd name="connsiteY5" fmla="*/ 0 h 2381426"/>
                <a:gd name="connsiteX6" fmla="*/ 2381426 w 2381426"/>
                <a:gd name="connsiteY6" fmla="*/ 1190713 h 2381426"/>
                <a:gd name="connsiteX7" fmla="*/ 1190713 w 2381426"/>
                <a:gd name="connsiteY7" fmla="*/ 2381426 h 2381426"/>
                <a:gd name="connsiteX8" fmla="*/ 0 w 2381426"/>
                <a:gd name="connsiteY8" fmla="*/ 1190713 h 2381426"/>
                <a:gd name="connsiteX9" fmla="*/ 1190713 w 2381426"/>
                <a:gd name="connsiteY9" fmla="*/ 0 h 238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426" h="2381426">
                  <a:moveTo>
                    <a:pt x="1190713" y="305671"/>
                  </a:moveTo>
                  <a:cubicBezTo>
                    <a:pt x="701918" y="305671"/>
                    <a:pt x="305671" y="701918"/>
                    <a:pt x="305671" y="1190713"/>
                  </a:cubicBezTo>
                  <a:cubicBezTo>
                    <a:pt x="305671" y="1679508"/>
                    <a:pt x="701918" y="2075755"/>
                    <a:pt x="1190713" y="2075755"/>
                  </a:cubicBezTo>
                  <a:cubicBezTo>
                    <a:pt x="1679508" y="2075755"/>
                    <a:pt x="2075755" y="1679508"/>
                    <a:pt x="2075755" y="1190713"/>
                  </a:cubicBezTo>
                  <a:cubicBezTo>
                    <a:pt x="2075755" y="701918"/>
                    <a:pt x="1679508" y="305671"/>
                    <a:pt x="1190713" y="305671"/>
                  </a:cubicBezTo>
                  <a:close/>
                  <a:moveTo>
                    <a:pt x="1190713" y="0"/>
                  </a:moveTo>
                  <a:cubicBezTo>
                    <a:pt x="1848326" y="0"/>
                    <a:pt x="2381426" y="533100"/>
                    <a:pt x="2381426" y="1190713"/>
                  </a:cubicBezTo>
                  <a:cubicBezTo>
                    <a:pt x="2381426" y="1848326"/>
                    <a:pt x="1848326" y="2381426"/>
                    <a:pt x="1190713" y="2381426"/>
                  </a:cubicBezTo>
                  <a:cubicBezTo>
                    <a:pt x="533100" y="2381426"/>
                    <a:pt x="0" y="1848326"/>
                    <a:pt x="0" y="1190713"/>
                  </a:cubicBezTo>
                  <a:cubicBezTo>
                    <a:pt x="0" y="533100"/>
                    <a:pt x="533100" y="0"/>
                    <a:pt x="1190713" y="0"/>
                  </a:cubicBezTo>
                  <a:close/>
                </a:path>
              </a:pathLst>
            </a:cu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49" name="云形 48"/>
            <p:cNvSpPr/>
            <p:nvPr/>
          </p:nvSpPr>
          <p:spPr>
            <a:xfrm>
              <a:off x="9144000" y="5515758"/>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58" name="组合 57"/>
          <p:cNvGrpSpPr/>
          <p:nvPr/>
        </p:nvGrpSpPr>
        <p:grpSpPr>
          <a:xfrm rot="2775081">
            <a:off x="7932024" y="960394"/>
            <a:ext cx="186206" cy="186206"/>
            <a:chOff x="4006850" y="2370850"/>
            <a:chExt cx="431800" cy="431800"/>
          </a:xfrm>
        </p:grpSpPr>
        <p:cxnSp>
          <p:nvCxnSpPr>
            <p:cNvPr id="56" name="直接连接符 55"/>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2775081">
            <a:off x="7431128" y="1092030"/>
            <a:ext cx="186206" cy="186206"/>
            <a:chOff x="4006850" y="2370850"/>
            <a:chExt cx="431800" cy="431800"/>
          </a:xfrm>
        </p:grpSpPr>
        <p:cxnSp>
          <p:nvCxnSpPr>
            <p:cNvPr id="60" name="直接连接符 59"/>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rot="2775081">
            <a:off x="7932356" y="1671215"/>
            <a:ext cx="120946" cy="120946"/>
            <a:chOff x="4006850" y="2370850"/>
            <a:chExt cx="431800" cy="431800"/>
          </a:xfrm>
        </p:grpSpPr>
        <p:cxnSp>
          <p:nvCxnSpPr>
            <p:cNvPr id="63" name="直接连接符 62"/>
            <p:cNvCxnSpPr/>
            <p:nvPr/>
          </p:nvCxnSpPr>
          <p:spPr>
            <a:xfrm>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6200000">
              <a:off x="4006850" y="2586750"/>
              <a:ext cx="431800" cy="0"/>
            </a:xfrm>
            <a:prstGeom prst="line">
              <a:avLst/>
            </a:prstGeom>
            <a:ln w="28575">
              <a:solidFill>
                <a:srgbClr val="4F5498"/>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103676" y="4125090"/>
            <a:ext cx="959186" cy="903995"/>
            <a:chOff x="2354961" y="3837710"/>
            <a:chExt cx="1278914" cy="1205327"/>
          </a:xfrm>
        </p:grpSpPr>
        <p:sp>
          <p:nvSpPr>
            <p:cNvPr id="65" name="椭圆 64"/>
            <p:cNvSpPr/>
            <p:nvPr/>
          </p:nvSpPr>
          <p:spPr>
            <a:xfrm>
              <a:off x="235496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6" name="椭圆 65"/>
            <p:cNvSpPr/>
            <p:nvPr/>
          </p:nvSpPr>
          <p:spPr>
            <a:xfrm>
              <a:off x="2487262"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7" name="椭圆 66"/>
            <p:cNvSpPr/>
            <p:nvPr/>
          </p:nvSpPr>
          <p:spPr>
            <a:xfrm>
              <a:off x="261956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8" name="椭圆 67"/>
            <p:cNvSpPr/>
            <p:nvPr/>
          </p:nvSpPr>
          <p:spPr>
            <a:xfrm>
              <a:off x="2751865"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69" name="椭圆 68"/>
            <p:cNvSpPr/>
            <p:nvPr/>
          </p:nvSpPr>
          <p:spPr>
            <a:xfrm>
              <a:off x="2884167"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0" name="椭圆 69"/>
            <p:cNvSpPr/>
            <p:nvPr/>
          </p:nvSpPr>
          <p:spPr>
            <a:xfrm>
              <a:off x="3016468"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1" name="椭圆 70"/>
            <p:cNvSpPr/>
            <p:nvPr/>
          </p:nvSpPr>
          <p:spPr>
            <a:xfrm>
              <a:off x="3148770"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2" name="椭圆 71"/>
            <p:cNvSpPr/>
            <p:nvPr/>
          </p:nvSpPr>
          <p:spPr>
            <a:xfrm>
              <a:off x="3281071"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3" name="椭圆 72"/>
            <p:cNvSpPr/>
            <p:nvPr/>
          </p:nvSpPr>
          <p:spPr>
            <a:xfrm>
              <a:off x="3413373"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4" name="椭圆 73"/>
            <p:cNvSpPr/>
            <p:nvPr/>
          </p:nvSpPr>
          <p:spPr>
            <a:xfrm>
              <a:off x="3545674" y="3837710"/>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5" name="椭圆 74"/>
            <p:cNvSpPr/>
            <p:nvPr/>
          </p:nvSpPr>
          <p:spPr>
            <a:xfrm>
              <a:off x="235496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6" name="椭圆 75"/>
            <p:cNvSpPr/>
            <p:nvPr/>
          </p:nvSpPr>
          <p:spPr>
            <a:xfrm>
              <a:off x="2487262"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7" name="椭圆 76"/>
            <p:cNvSpPr/>
            <p:nvPr/>
          </p:nvSpPr>
          <p:spPr>
            <a:xfrm>
              <a:off x="261956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8" name="椭圆 77"/>
            <p:cNvSpPr/>
            <p:nvPr/>
          </p:nvSpPr>
          <p:spPr>
            <a:xfrm>
              <a:off x="2751865"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79" name="椭圆 78"/>
            <p:cNvSpPr/>
            <p:nvPr/>
          </p:nvSpPr>
          <p:spPr>
            <a:xfrm>
              <a:off x="2884167"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0" name="椭圆 79"/>
            <p:cNvSpPr/>
            <p:nvPr/>
          </p:nvSpPr>
          <p:spPr>
            <a:xfrm>
              <a:off x="3016468"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1" name="椭圆 80"/>
            <p:cNvSpPr/>
            <p:nvPr/>
          </p:nvSpPr>
          <p:spPr>
            <a:xfrm>
              <a:off x="3148770"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2" name="椭圆 81"/>
            <p:cNvSpPr/>
            <p:nvPr/>
          </p:nvSpPr>
          <p:spPr>
            <a:xfrm>
              <a:off x="3281071"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3" name="椭圆 82"/>
            <p:cNvSpPr/>
            <p:nvPr/>
          </p:nvSpPr>
          <p:spPr>
            <a:xfrm>
              <a:off x="3413373"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4" name="椭圆 83"/>
            <p:cNvSpPr/>
            <p:nvPr/>
          </p:nvSpPr>
          <p:spPr>
            <a:xfrm>
              <a:off x="3545674" y="3962399"/>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5" name="椭圆 84"/>
            <p:cNvSpPr/>
            <p:nvPr/>
          </p:nvSpPr>
          <p:spPr>
            <a:xfrm>
              <a:off x="235496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6" name="椭圆 85"/>
            <p:cNvSpPr/>
            <p:nvPr/>
          </p:nvSpPr>
          <p:spPr>
            <a:xfrm>
              <a:off x="2487262"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7" name="椭圆 86"/>
            <p:cNvSpPr/>
            <p:nvPr/>
          </p:nvSpPr>
          <p:spPr>
            <a:xfrm>
              <a:off x="261956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8" name="椭圆 87"/>
            <p:cNvSpPr/>
            <p:nvPr/>
          </p:nvSpPr>
          <p:spPr>
            <a:xfrm>
              <a:off x="2751865"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9" name="椭圆 88"/>
            <p:cNvSpPr/>
            <p:nvPr/>
          </p:nvSpPr>
          <p:spPr>
            <a:xfrm>
              <a:off x="2884167"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0" name="椭圆 89"/>
            <p:cNvSpPr/>
            <p:nvPr/>
          </p:nvSpPr>
          <p:spPr>
            <a:xfrm>
              <a:off x="3016468"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1" name="椭圆 90"/>
            <p:cNvSpPr/>
            <p:nvPr/>
          </p:nvSpPr>
          <p:spPr>
            <a:xfrm>
              <a:off x="3148770"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2" name="椭圆 91"/>
            <p:cNvSpPr/>
            <p:nvPr/>
          </p:nvSpPr>
          <p:spPr>
            <a:xfrm>
              <a:off x="3281071"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3" name="椭圆 92"/>
            <p:cNvSpPr/>
            <p:nvPr/>
          </p:nvSpPr>
          <p:spPr>
            <a:xfrm>
              <a:off x="3413373"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4" name="椭圆 93"/>
            <p:cNvSpPr/>
            <p:nvPr/>
          </p:nvSpPr>
          <p:spPr>
            <a:xfrm>
              <a:off x="3545674" y="4087088"/>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5" name="椭圆 94"/>
            <p:cNvSpPr/>
            <p:nvPr/>
          </p:nvSpPr>
          <p:spPr>
            <a:xfrm>
              <a:off x="235496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6" name="椭圆 95"/>
            <p:cNvSpPr/>
            <p:nvPr/>
          </p:nvSpPr>
          <p:spPr>
            <a:xfrm>
              <a:off x="2487262"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7" name="椭圆 96"/>
            <p:cNvSpPr/>
            <p:nvPr/>
          </p:nvSpPr>
          <p:spPr>
            <a:xfrm>
              <a:off x="261956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8" name="椭圆 97"/>
            <p:cNvSpPr/>
            <p:nvPr/>
          </p:nvSpPr>
          <p:spPr>
            <a:xfrm>
              <a:off x="2751865"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99" name="椭圆 98"/>
            <p:cNvSpPr/>
            <p:nvPr/>
          </p:nvSpPr>
          <p:spPr>
            <a:xfrm>
              <a:off x="2884167"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0" name="椭圆 99"/>
            <p:cNvSpPr/>
            <p:nvPr/>
          </p:nvSpPr>
          <p:spPr>
            <a:xfrm>
              <a:off x="3016468"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1" name="椭圆 100"/>
            <p:cNvSpPr/>
            <p:nvPr/>
          </p:nvSpPr>
          <p:spPr>
            <a:xfrm>
              <a:off x="3148770"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2" name="椭圆 101"/>
            <p:cNvSpPr/>
            <p:nvPr/>
          </p:nvSpPr>
          <p:spPr>
            <a:xfrm>
              <a:off x="3281071"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3" name="椭圆 102"/>
            <p:cNvSpPr/>
            <p:nvPr/>
          </p:nvSpPr>
          <p:spPr>
            <a:xfrm>
              <a:off x="3413373"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4" name="椭圆 103"/>
            <p:cNvSpPr/>
            <p:nvPr/>
          </p:nvSpPr>
          <p:spPr>
            <a:xfrm>
              <a:off x="3545674" y="4211777"/>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5" name="椭圆 104"/>
            <p:cNvSpPr/>
            <p:nvPr/>
          </p:nvSpPr>
          <p:spPr>
            <a:xfrm>
              <a:off x="235496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6" name="椭圆 105"/>
            <p:cNvSpPr/>
            <p:nvPr/>
          </p:nvSpPr>
          <p:spPr>
            <a:xfrm>
              <a:off x="2487262"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7" name="椭圆 106"/>
            <p:cNvSpPr/>
            <p:nvPr/>
          </p:nvSpPr>
          <p:spPr>
            <a:xfrm>
              <a:off x="261956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8" name="椭圆 107"/>
            <p:cNvSpPr/>
            <p:nvPr/>
          </p:nvSpPr>
          <p:spPr>
            <a:xfrm>
              <a:off x="2751865"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09" name="椭圆 108"/>
            <p:cNvSpPr/>
            <p:nvPr/>
          </p:nvSpPr>
          <p:spPr>
            <a:xfrm>
              <a:off x="2884167"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0" name="椭圆 109"/>
            <p:cNvSpPr/>
            <p:nvPr/>
          </p:nvSpPr>
          <p:spPr>
            <a:xfrm>
              <a:off x="3016468"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1" name="椭圆 110"/>
            <p:cNvSpPr/>
            <p:nvPr/>
          </p:nvSpPr>
          <p:spPr>
            <a:xfrm>
              <a:off x="3148770"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2" name="椭圆 111"/>
            <p:cNvSpPr/>
            <p:nvPr/>
          </p:nvSpPr>
          <p:spPr>
            <a:xfrm>
              <a:off x="3281071"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3" name="椭圆 112"/>
            <p:cNvSpPr/>
            <p:nvPr/>
          </p:nvSpPr>
          <p:spPr>
            <a:xfrm>
              <a:off x="3413373"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4" name="椭圆 113"/>
            <p:cNvSpPr/>
            <p:nvPr/>
          </p:nvSpPr>
          <p:spPr>
            <a:xfrm>
              <a:off x="3545674" y="4336466"/>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5" name="椭圆 114"/>
            <p:cNvSpPr/>
            <p:nvPr/>
          </p:nvSpPr>
          <p:spPr>
            <a:xfrm>
              <a:off x="235496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6" name="椭圆 115"/>
            <p:cNvSpPr/>
            <p:nvPr/>
          </p:nvSpPr>
          <p:spPr>
            <a:xfrm>
              <a:off x="2487262"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7" name="椭圆 116"/>
            <p:cNvSpPr/>
            <p:nvPr/>
          </p:nvSpPr>
          <p:spPr>
            <a:xfrm>
              <a:off x="261956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8" name="椭圆 117"/>
            <p:cNvSpPr/>
            <p:nvPr/>
          </p:nvSpPr>
          <p:spPr>
            <a:xfrm>
              <a:off x="2751865"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19" name="椭圆 118"/>
            <p:cNvSpPr/>
            <p:nvPr/>
          </p:nvSpPr>
          <p:spPr>
            <a:xfrm>
              <a:off x="2884167"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0" name="椭圆 119"/>
            <p:cNvSpPr/>
            <p:nvPr/>
          </p:nvSpPr>
          <p:spPr>
            <a:xfrm>
              <a:off x="3016468"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1" name="椭圆 120"/>
            <p:cNvSpPr/>
            <p:nvPr/>
          </p:nvSpPr>
          <p:spPr>
            <a:xfrm>
              <a:off x="3148770"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2" name="椭圆 121"/>
            <p:cNvSpPr/>
            <p:nvPr/>
          </p:nvSpPr>
          <p:spPr>
            <a:xfrm>
              <a:off x="3281071"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3" name="椭圆 122"/>
            <p:cNvSpPr/>
            <p:nvPr/>
          </p:nvSpPr>
          <p:spPr>
            <a:xfrm>
              <a:off x="3413373"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4" name="椭圆 123"/>
            <p:cNvSpPr/>
            <p:nvPr/>
          </p:nvSpPr>
          <p:spPr>
            <a:xfrm>
              <a:off x="3545674" y="4461155"/>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5" name="椭圆 124"/>
            <p:cNvSpPr/>
            <p:nvPr/>
          </p:nvSpPr>
          <p:spPr>
            <a:xfrm>
              <a:off x="235496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6" name="椭圆 125"/>
            <p:cNvSpPr/>
            <p:nvPr/>
          </p:nvSpPr>
          <p:spPr>
            <a:xfrm>
              <a:off x="2487262"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7" name="椭圆 126"/>
            <p:cNvSpPr/>
            <p:nvPr/>
          </p:nvSpPr>
          <p:spPr>
            <a:xfrm>
              <a:off x="261956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8" name="椭圆 127"/>
            <p:cNvSpPr/>
            <p:nvPr/>
          </p:nvSpPr>
          <p:spPr>
            <a:xfrm>
              <a:off x="2751865"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29" name="椭圆 128"/>
            <p:cNvSpPr/>
            <p:nvPr/>
          </p:nvSpPr>
          <p:spPr>
            <a:xfrm>
              <a:off x="2884167"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0" name="椭圆 129"/>
            <p:cNvSpPr/>
            <p:nvPr/>
          </p:nvSpPr>
          <p:spPr>
            <a:xfrm>
              <a:off x="3016468"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1" name="椭圆 130"/>
            <p:cNvSpPr/>
            <p:nvPr/>
          </p:nvSpPr>
          <p:spPr>
            <a:xfrm>
              <a:off x="3148770"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2" name="椭圆 131"/>
            <p:cNvSpPr/>
            <p:nvPr/>
          </p:nvSpPr>
          <p:spPr>
            <a:xfrm>
              <a:off x="3281071"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3" name="椭圆 132"/>
            <p:cNvSpPr/>
            <p:nvPr/>
          </p:nvSpPr>
          <p:spPr>
            <a:xfrm>
              <a:off x="3413373"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4" name="椭圆 133"/>
            <p:cNvSpPr/>
            <p:nvPr/>
          </p:nvSpPr>
          <p:spPr>
            <a:xfrm>
              <a:off x="3545674" y="4585844"/>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5" name="椭圆 134"/>
            <p:cNvSpPr/>
            <p:nvPr/>
          </p:nvSpPr>
          <p:spPr>
            <a:xfrm>
              <a:off x="235496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6" name="椭圆 135"/>
            <p:cNvSpPr/>
            <p:nvPr/>
          </p:nvSpPr>
          <p:spPr>
            <a:xfrm>
              <a:off x="2487262"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7" name="椭圆 136"/>
            <p:cNvSpPr/>
            <p:nvPr/>
          </p:nvSpPr>
          <p:spPr>
            <a:xfrm>
              <a:off x="261956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8" name="椭圆 137"/>
            <p:cNvSpPr/>
            <p:nvPr/>
          </p:nvSpPr>
          <p:spPr>
            <a:xfrm>
              <a:off x="2751865"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39" name="椭圆 138"/>
            <p:cNvSpPr/>
            <p:nvPr/>
          </p:nvSpPr>
          <p:spPr>
            <a:xfrm>
              <a:off x="2884167"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0" name="椭圆 139"/>
            <p:cNvSpPr/>
            <p:nvPr/>
          </p:nvSpPr>
          <p:spPr>
            <a:xfrm>
              <a:off x="3016468"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1" name="椭圆 140"/>
            <p:cNvSpPr/>
            <p:nvPr/>
          </p:nvSpPr>
          <p:spPr>
            <a:xfrm>
              <a:off x="3148770"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2" name="椭圆 141"/>
            <p:cNvSpPr/>
            <p:nvPr/>
          </p:nvSpPr>
          <p:spPr>
            <a:xfrm>
              <a:off x="3281071"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3" name="椭圆 142"/>
            <p:cNvSpPr/>
            <p:nvPr/>
          </p:nvSpPr>
          <p:spPr>
            <a:xfrm>
              <a:off x="3413373"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4" name="椭圆 143"/>
            <p:cNvSpPr/>
            <p:nvPr/>
          </p:nvSpPr>
          <p:spPr>
            <a:xfrm>
              <a:off x="3545674" y="4710533"/>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5" name="椭圆 144"/>
            <p:cNvSpPr/>
            <p:nvPr/>
          </p:nvSpPr>
          <p:spPr>
            <a:xfrm>
              <a:off x="235496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6" name="椭圆 145"/>
            <p:cNvSpPr/>
            <p:nvPr/>
          </p:nvSpPr>
          <p:spPr>
            <a:xfrm>
              <a:off x="2487262"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7" name="椭圆 146"/>
            <p:cNvSpPr/>
            <p:nvPr/>
          </p:nvSpPr>
          <p:spPr>
            <a:xfrm>
              <a:off x="261956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8" name="椭圆 147"/>
            <p:cNvSpPr/>
            <p:nvPr/>
          </p:nvSpPr>
          <p:spPr>
            <a:xfrm>
              <a:off x="2751865"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49" name="椭圆 148"/>
            <p:cNvSpPr/>
            <p:nvPr/>
          </p:nvSpPr>
          <p:spPr>
            <a:xfrm>
              <a:off x="2884167"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0" name="椭圆 149"/>
            <p:cNvSpPr/>
            <p:nvPr/>
          </p:nvSpPr>
          <p:spPr>
            <a:xfrm>
              <a:off x="3016468"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1" name="椭圆 150"/>
            <p:cNvSpPr/>
            <p:nvPr/>
          </p:nvSpPr>
          <p:spPr>
            <a:xfrm>
              <a:off x="3148770"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2" name="椭圆 151"/>
            <p:cNvSpPr/>
            <p:nvPr/>
          </p:nvSpPr>
          <p:spPr>
            <a:xfrm>
              <a:off x="3281071"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3" name="椭圆 152"/>
            <p:cNvSpPr/>
            <p:nvPr/>
          </p:nvSpPr>
          <p:spPr>
            <a:xfrm>
              <a:off x="3413373"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4" name="椭圆 153"/>
            <p:cNvSpPr/>
            <p:nvPr/>
          </p:nvSpPr>
          <p:spPr>
            <a:xfrm>
              <a:off x="3545674" y="4835222"/>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5" name="椭圆 154"/>
            <p:cNvSpPr/>
            <p:nvPr/>
          </p:nvSpPr>
          <p:spPr>
            <a:xfrm>
              <a:off x="235496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6" name="椭圆 155"/>
            <p:cNvSpPr/>
            <p:nvPr/>
          </p:nvSpPr>
          <p:spPr>
            <a:xfrm>
              <a:off x="2487262"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7" name="椭圆 156"/>
            <p:cNvSpPr/>
            <p:nvPr/>
          </p:nvSpPr>
          <p:spPr>
            <a:xfrm>
              <a:off x="261956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8" name="椭圆 157"/>
            <p:cNvSpPr/>
            <p:nvPr/>
          </p:nvSpPr>
          <p:spPr>
            <a:xfrm>
              <a:off x="2751865"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59" name="椭圆 158"/>
            <p:cNvSpPr/>
            <p:nvPr/>
          </p:nvSpPr>
          <p:spPr>
            <a:xfrm>
              <a:off x="2884167"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0" name="椭圆 159"/>
            <p:cNvSpPr/>
            <p:nvPr/>
          </p:nvSpPr>
          <p:spPr>
            <a:xfrm>
              <a:off x="3016468"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1" name="椭圆 160"/>
            <p:cNvSpPr/>
            <p:nvPr/>
          </p:nvSpPr>
          <p:spPr>
            <a:xfrm>
              <a:off x="3148770"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2" name="椭圆 161"/>
            <p:cNvSpPr/>
            <p:nvPr/>
          </p:nvSpPr>
          <p:spPr>
            <a:xfrm>
              <a:off x="3281071"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3" name="椭圆 162"/>
            <p:cNvSpPr/>
            <p:nvPr/>
          </p:nvSpPr>
          <p:spPr>
            <a:xfrm>
              <a:off x="3413373"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64" name="椭圆 163"/>
            <p:cNvSpPr/>
            <p:nvPr/>
          </p:nvSpPr>
          <p:spPr>
            <a:xfrm>
              <a:off x="3545674" y="4959911"/>
              <a:ext cx="88201" cy="83126"/>
            </a:xfrm>
            <a:prstGeom prst="ellipse">
              <a:avLst/>
            </a:pr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93" name="组合 192"/>
          <p:cNvGrpSpPr/>
          <p:nvPr/>
        </p:nvGrpSpPr>
        <p:grpSpPr>
          <a:xfrm>
            <a:off x="-1025147" y="115315"/>
            <a:ext cx="2808514" cy="1825198"/>
            <a:chOff x="-1366863" y="153153"/>
            <a:chExt cx="3744685" cy="2433597"/>
          </a:xfrm>
        </p:grpSpPr>
        <p:sp>
          <p:nvSpPr>
            <p:cNvPr id="41" name="云形 40"/>
            <p:cNvSpPr/>
            <p:nvPr/>
          </p:nvSpPr>
          <p:spPr>
            <a:xfrm>
              <a:off x="-1366863" y="153153"/>
              <a:ext cx="3744685" cy="2433597"/>
            </a:xfrm>
            <a:prstGeom prst="cloud">
              <a:avLst/>
            </a:prstGeom>
            <a:noFill/>
            <a:ln>
              <a:solidFill>
                <a:srgbClr val="9EA1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nvGrpSpPr>
            <p:cNvPr id="174" name="组合 173"/>
            <p:cNvGrpSpPr/>
            <p:nvPr/>
          </p:nvGrpSpPr>
          <p:grpSpPr>
            <a:xfrm>
              <a:off x="1240746" y="643690"/>
              <a:ext cx="311727" cy="709762"/>
              <a:chOff x="1704109" y="3047129"/>
              <a:chExt cx="311727" cy="709762"/>
            </a:xfrm>
            <a:solidFill>
              <a:srgbClr val="9EA1C6"/>
            </a:solidFill>
          </p:grpSpPr>
          <p:sp>
            <p:nvSpPr>
              <p:cNvPr id="170" name="椭圆 169"/>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1" name="椭圆 170"/>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2" name="椭圆 171"/>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73" name="椭圆 172"/>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175" name="文本框 174"/>
          <p:cNvSpPr txBox="1"/>
          <p:nvPr/>
        </p:nvSpPr>
        <p:spPr>
          <a:xfrm>
            <a:off x="2327563" y="2198130"/>
            <a:ext cx="4530437" cy="598805"/>
          </a:xfrm>
          <a:prstGeom prst="rect">
            <a:avLst/>
          </a:prstGeom>
          <a:noFill/>
        </p:spPr>
        <p:txBody>
          <a:bodyPr wrap="square" rtlCol="0">
            <a:spAutoFit/>
          </a:bodyPr>
          <a:lstStyle/>
          <a:p>
            <a:pPr algn="ctr"/>
            <a:endParaRPr lang="zh-CN" altLang="en-US" sz="3300">
              <a:latin typeface="汉仪汉黑W" panose="00020600040101010101" charset="-122"/>
              <a:ea typeface="汉仪汉黑W" panose="00020600040101010101" charset="-122"/>
              <a:cs typeface="汉仪汉黑W" panose="00020600040101010101" charset="-122"/>
            </a:endParaRPr>
          </a:p>
        </p:txBody>
      </p:sp>
      <p:grpSp>
        <p:nvGrpSpPr>
          <p:cNvPr id="183" name="组合 182"/>
          <p:cNvGrpSpPr/>
          <p:nvPr/>
        </p:nvGrpSpPr>
        <p:grpSpPr>
          <a:xfrm>
            <a:off x="7524231" y="1488844"/>
            <a:ext cx="233795" cy="398318"/>
            <a:chOff x="1704109" y="3225800"/>
            <a:chExt cx="311727" cy="531091"/>
          </a:xfrm>
          <a:solidFill>
            <a:srgbClr val="E5E5F4"/>
          </a:solidFill>
        </p:grpSpPr>
        <p:sp>
          <p:nvSpPr>
            <p:cNvPr id="184" name="椭圆 183"/>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5" name="椭圆 184"/>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86" name="椭圆 185"/>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88" name="组合 187"/>
          <p:cNvGrpSpPr/>
          <p:nvPr/>
        </p:nvGrpSpPr>
        <p:grpSpPr>
          <a:xfrm rot="3915977">
            <a:off x="1514012" y="3501847"/>
            <a:ext cx="233795" cy="532322"/>
            <a:chOff x="1704109" y="3047129"/>
            <a:chExt cx="311727" cy="709762"/>
          </a:xfrm>
          <a:solidFill>
            <a:srgbClr val="E5E5F4"/>
          </a:solidFill>
        </p:grpSpPr>
        <p:sp>
          <p:nvSpPr>
            <p:cNvPr id="189" name="椭圆 188"/>
            <p:cNvSpPr/>
            <p:nvPr/>
          </p:nvSpPr>
          <p:spPr>
            <a:xfrm>
              <a:off x="1828800" y="36322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0" name="椭圆 189"/>
            <p:cNvSpPr/>
            <p:nvPr/>
          </p:nvSpPr>
          <p:spPr>
            <a:xfrm>
              <a:off x="1704109" y="34290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1" name="椭圆 190"/>
            <p:cNvSpPr/>
            <p:nvPr/>
          </p:nvSpPr>
          <p:spPr>
            <a:xfrm>
              <a:off x="1891145" y="3225800"/>
              <a:ext cx="124691" cy="1246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192" name="椭圆 191"/>
            <p:cNvSpPr/>
            <p:nvPr/>
          </p:nvSpPr>
          <p:spPr>
            <a:xfrm>
              <a:off x="1719261" y="3047129"/>
              <a:ext cx="178671" cy="1786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nvGrpSpPr>
          <p:cNvPr id="10" name="组合 9"/>
          <p:cNvGrpSpPr/>
          <p:nvPr/>
        </p:nvGrpSpPr>
        <p:grpSpPr>
          <a:xfrm>
            <a:off x="2607945" y="1832610"/>
            <a:ext cx="4148455" cy="1770380"/>
            <a:chOff x="3976254" y="2528454"/>
            <a:chExt cx="5115559" cy="2360507"/>
          </a:xfrm>
        </p:grpSpPr>
        <p:sp>
          <p:nvSpPr>
            <p:cNvPr id="178" name="任意多边形: 形状 177"/>
            <p:cNvSpPr/>
            <p:nvPr/>
          </p:nvSpPr>
          <p:spPr>
            <a:xfrm>
              <a:off x="6677892" y="3620137"/>
              <a:ext cx="880733" cy="880733"/>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E5E5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168" name="任意多边形: 形状 167"/>
            <p:cNvSpPr/>
            <p:nvPr/>
          </p:nvSpPr>
          <p:spPr>
            <a:xfrm>
              <a:off x="3976254" y="2528454"/>
              <a:ext cx="1801092" cy="1801092"/>
            </a:xfrm>
            <a:custGeom>
              <a:avLst/>
              <a:gdLst>
                <a:gd name="connsiteX0" fmla="*/ 1216799 w 2433598"/>
                <a:gd name="connsiteY0" fmla="*/ 0 h 2433598"/>
                <a:gd name="connsiteX1" fmla="*/ 2433598 w 2433598"/>
                <a:gd name="connsiteY1" fmla="*/ 1216799 h 2433598"/>
                <a:gd name="connsiteX2" fmla="*/ 1216799 w 2433598"/>
                <a:gd name="connsiteY2" fmla="*/ 2433598 h 2433598"/>
                <a:gd name="connsiteX3" fmla="*/ 0 w 2433598"/>
                <a:gd name="connsiteY3" fmla="*/ 1216799 h 2433598"/>
                <a:gd name="connsiteX4" fmla="*/ 1216799 w 2433598"/>
                <a:gd name="connsiteY4" fmla="*/ 0 h 2433598"/>
                <a:gd name="connsiteX5" fmla="*/ 1224180 w 2433598"/>
                <a:gd name="connsiteY5" fmla="*/ 342744 h 2433598"/>
                <a:gd name="connsiteX6" fmla="*/ 350125 w 2433598"/>
                <a:gd name="connsiteY6" fmla="*/ 1216799 h 2433598"/>
                <a:gd name="connsiteX7" fmla="*/ 1224180 w 2433598"/>
                <a:gd name="connsiteY7" fmla="*/ 2090854 h 2433598"/>
                <a:gd name="connsiteX8" fmla="*/ 2098235 w 2433598"/>
                <a:gd name="connsiteY8" fmla="*/ 1216799 h 2433598"/>
                <a:gd name="connsiteX9" fmla="*/ 1224180 w 2433598"/>
                <a:gd name="connsiteY9" fmla="*/ 342744 h 2433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3598" h="2433598">
                  <a:moveTo>
                    <a:pt x="1216799" y="0"/>
                  </a:moveTo>
                  <a:cubicBezTo>
                    <a:pt x="1888819" y="0"/>
                    <a:pt x="2433598" y="544779"/>
                    <a:pt x="2433598" y="1216799"/>
                  </a:cubicBezTo>
                  <a:cubicBezTo>
                    <a:pt x="2433598" y="1888819"/>
                    <a:pt x="1888819" y="2433598"/>
                    <a:pt x="1216799" y="2433598"/>
                  </a:cubicBezTo>
                  <a:cubicBezTo>
                    <a:pt x="544779" y="2433598"/>
                    <a:pt x="0" y="1888819"/>
                    <a:pt x="0" y="1216799"/>
                  </a:cubicBezTo>
                  <a:cubicBezTo>
                    <a:pt x="0" y="544779"/>
                    <a:pt x="544779" y="0"/>
                    <a:pt x="1216799" y="0"/>
                  </a:cubicBezTo>
                  <a:close/>
                  <a:moveTo>
                    <a:pt x="1224180" y="342744"/>
                  </a:moveTo>
                  <a:cubicBezTo>
                    <a:pt x="741453" y="342744"/>
                    <a:pt x="350125" y="734072"/>
                    <a:pt x="350125" y="1216799"/>
                  </a:cubicBezTo>
                  <a:cubicBezTo>
                    <a:pt x="350125" y="1699526"/>
                    <a:pt x="741453" y="2090854"/>
                    <a:pt x="1224180" y="2090854"/>
                  </a:cubicBezTo>
                  <a:cubicBezTo>
                    <a:pt x="1706907" y="2090854"/>
                    <a:pt x="2098235" y="1699526"/>
                    <a:pt x="2098235" y="1216799"/>
                  </a:cubicBezTo>
                  <a:cubicBezTo>
                    <a:pt x="2098235" y="734072"/>
                    <a:pt x="1706907" y="342744"/>
                    <a:pt x="1224180" y="342744"/>
                  </a:cubicBezTo>
                  <a:close/>
                </a:path>
              </a:pathLst>
            </a:custGeom>
            <a:solidFill>
              <a:srgbClr val="D9D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汉仪中宋简" panose="02010600000101010101" charset="-128"/>
              </a:endParaRPr>
            </a:p>
          </p:txBody>
        </p:sp>
        <p:sp>
          <p:nvSpPr>
            <p:cNvPr id="2" name="文本框 1"/>
            <p:cNvSpPr txBox="1"/>
            <p:nvPr/>
          </p:nvSpPr>
          <p:spPr>
            <a:xfrm>
              <a:off x="4419907" y="2920461"/>
              <a:ext cx="4671906" cy="1968500"/>
            </a:xfrm>
            <a:prstGeom prst="rect">
              <a:avLst/>
            </a:prstGeom>
            <a:noFill/>
          </p:spPr>
          <p:txBody>
            <a:bodyPr wrap="square" rtlCol="0">
              <a:spAutoFit/>
            </a:bodyPr>
            <a:lstStyle/>
            <a:p>
              <a:pPr algn="ctr"/>
              <a:r>
                <a:rPr lang="zh-CN" altLang="en-US" sz="3000" dirty="0">
                  <a:latin typeface="汉仪汉黑W" panose="00020600040101010101" charset="-122"/>
                  <a:ea typeface="汉仪汉黑W" panose="00020600040101010101" charset="-122"/>
                  <a:cs typeface="汉仪汉黑W" panose="00020600040101010101" charset="-122"/>
                </a:rPr>
                <a:t> 第二节  健康饮食</a:t>
              </a:r>
              <a:r>
                <a:rPr lang="zh-CN" altLang="en-US" sz="3000" dirty="0">
                  <a:latin typeface="汉仪汉黑W" panose="00020600040101010101" charset="-122"/>
                  <a:ea typeface="汉仪汉黑W" panose="00020600040101010101" charset="-122"/>
                  <a:cs typeface="汉仪汉黑W" panose="00020600040101010101" charset="-122"/>
                  <a:sym typeface="+mn-ea"/>
                </a:rPr>
                <a:t>篇</a:t>
              </a:r>
              <a:endParaRPr lang="zh-CN" altLang="en-US" sz="3000" dirty="0">
                <a:latin typeface="汉仪汉黑W" panose="00020600040101010101" charset="-122"/>
                <a:ea typeface="汉仪汉黑W" panose="00020600040101010101" charset="-122"/>
                <a:cs typeface="汉仪汉黑W" panose="00020600040101010101" charset="-122"/>
              </a:endParaRPr>
            </a:p>
            <a:p>
              <a:pPr algn="ctr"/>
              <a:endParaRPr lang="zh-CN" altLang="en-US" sz="3000" dirty="0">
                <a:latin typeface="汉仪汉黑W" panose="00020600040101010101" charset="-122"/>
                <a:ea typeface="汉仪汉黑W" panose="00020600040101010101" charset="-122"/>
                <a:cs typeface="汉仪汉黑W" panose="00020600040101010101" charset="-122"/>
              </a:endParaRPr>
            </a:p>
          </p:txBody>
        </p:sp>
      </p:gr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617408" y="534098"/>
            <a:ext cx="3216910" cy="368300"/>
            <a:chOff x="4715337" y="786884"/>
            <a:chExt cx="4289213" cy="491067"/>
          </a:xfrm>
        </p:grpSpPr>
        <p:sp>
          <p:nvSpPr>
            <p:cNvPr id="6" name="文本框 5"/>
            <p:cNvSpPr txBox="1"/>
            <p:nvPr/>
          </p:nvSpPr>
          <p:spPr>
            <a:xfrm>
              <a:off x="4715337" y="786884"/>
              <a:ext cx="4289213" cy="491067"/>
            </a:xfrm>
            <a:prstGeom prst="rect">
              <a:avLst/>
            </a:prstGeom>
            <a:noFill/>
          </p:spPr>
          <p:txBody>
            <a:bodyPr wrap="square" rtlCol="0">
              <a:spAutoFit/>
            </a:bodyPr>
            <a:lstStyle/>
            <a:p>
              <a:pPr algn="ctr"/>
              <a:r>
                <a:rPr lang="zh-CN" altLang="en-US" dirty="0">
                  <a:solidFill>
                    <a:srgbClr val="FF0000"/>
                  </a:solidFill>
                  <a:latin typeface="汉仪汉黑W" panose="00020600040101010101" charset="-122"/>
                  <a:ea typeface="汉仪汉黑W" panose="00020600040101010101" charset="-122"/>
                  <a:cs typeface="汉仪汉黑W" panose="00020600040101010101" charset="-122"/>
                </a:rPr>
                <a:t>一、人的生命健康来自于营养</a:t>
              </a:r>
              <a:endParaRPr lang="zh-CN" altLang="en-US" dirty="0">
                <a:solidFill>
                  <a:srgbClr val="FF0000"/>
                </a:solidFill>
                <a:latin typeface="汉仪汉黑W" panose="00020600040101010101" charset="-122"/>
                <a:ea typeface="汉仪汉黑W" panose="00020600040101010101" charset="-122"/>
                <a:cs typeface="汉仪汉黑W" panose="00020600040101010101" charset="-122"/>
              </a:endParaRPr>
            </a:p>
          </p:txBody>
        </p:sp>
        <p:grpSp>
          <p:nvGrpSpPr>
            <p:cNvPr id="9" name="组合 8"/>
            <p:cNvGrpSpPr/>
            <p:nvPr/>
          </p:nvGrpSpPr>
          <p:grpSpPr>
            <a:xfrm>
              <a:off x="5694219" y="1221284"/>
              <a:ext cx="803563" cy="45719"/>
              <a:chOff x="5694219" y="1221284"/>
              <a:chExt cx="803563" cy="45719"/>
            </a:xfrm>
          </p:grpSpPr>
          <p:sp>
            <p:nvSpPr>
              <p:cNvPr id="7" name="矩形 6"/>
              <p:cNvSpPr/>
              <p:nvPr/>
            </p:nvSpPr>
            <p:spPr>
              <a:xfrm>
                <a:off x="5694219" y="1221284"/>
                <a:ext cx="401782" cy="45719"/>
              </a:xfrm>
              <a:prstGeom prst="rect">
                <a:avLst/>
              </a:prstGeom>
              <a:solidFill>
                <a:srgbClr val="4F5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sp>
            <p:nvSpPr>
              <p:cNvPr id="8" name="矩形 7"/>
              <p:cNvSpPr/>
              <p:nvPr/>
            </p:nvSpPr>
            <p:spPr>
              <a:xfrm>
                <a:off x="6096000" y="1221284"/>
                <a:ext cx="401782" cy="45719"/>
              </a:xfrm>
              <a:prstGeom prst="rect">
                <a:avLst/>
              </a:prstGeom>
              <a:solidFill>
                <a:srgbClr val="9E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汉仪中宋简" panose="02010600000101010101" charset="-128"/>
                </a:endParaRPr>
              </a:p>
            </p:txBody>
          </p:sp>
        </p:grpSp>
      </p:grpSp>
      <p:sp>
        <p:nvSpPr>
          <p:cNvPr id="22" name="文本框 21"/>
          <p:cNvSpPr txBox="1"/>
          <p:nvPr/>
        </p:nvSpPr>
        <p:spPr>
          <a:xfrm>
            <a:off x="448786" y="1129639"/>
            <a:ext cx="4000024" cy="2953385"/>
          </a:xfrm>
          <a:prstGeom prst="rect">
            <a:avLst/>
          </a:prstGeom>
          <a:noFill/>
        </p:spPr>
        <p:txBody>
          <a:bodyPr wrap="square">
            <a:spAutoFit/>
          </a:bodyPr>
          <a:lstStyle/>
          <a:p>
            <a:pPr indent="0" fontAlgn="auto">
              <a:lnSpc>
                <a:spcPct val="150000"/>
              </a:lnSpc>
            </a:pPr>
            <a:r>
              <a:rPr lang="en-US" altLang="zh-CN" sz="1350" b="1" dirty="0">
                <a:latin typeface="宋体" panose="02010600030101010101" pitchFamily="2" charset="-122"/>
                <a:ea typeface="宋体" panose="02010600030101010101" pitchFamily="2" charset="-122"/>
                <a:cs typeface="汉仪中宋简" panose="02010600000101010101" charset="-128"/>
              </a:rPr>
              <a:t>（一）身体健康需要营养</a:t>
            </a:r>
            <a:endParaRPr lang="en-US" altLang="zh-CN" sz="135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350" b="1" dirty="0">
                <a:latin typeface="宋体" panose="02010600030101010101" pitchFamily="2" charset="-122"/>
                <a:ea typeface="宋体" panose="02010600030101010101" pitchFamily="2" charset="-122"/>
                <a:cs typeface="汉仪中宋简" panose="02010600000101010101" charset="-128"/>
              </a:rPr>
              <a:t>    </a:t>
            </a:r>
            <a:r>
              <a:rPr lang="en-US" altLang="zh-CN" sz="1350" dirty="0">
                <a:latin typeface="宋体" panose="02010600030101010101" pitchFamily="2" charset="-122"/>
                <a:ea typeface="宋体" panose="02010600030101010101" pitchFamily="2" charset="-122"/>
                <a:cs typeface="汉仪中宋简" panose="02010600000101010101" charset="-128"/>
              </a:rPr>
              <a:t>人的生命健康最重要的在于营养，没有营养就不会有健康。营养是保证人体健康长寿的物质基础。人体器官的功能和组织的正常代谢，必需依赖营养。</a:t>
            </a:r>
            <a:endParaRPr lang="en-US" altLang="zh-CN" sz="135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endParaRPr lang="zh-CN" altLang="en-US" sz="14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zh-CN" altLang="en-US" sz="1400" b="1" dirty="0">
                <a:latin typeface="宋体" panose="02010600030101010101" pitchFamily="2" charset="-122"/>
                <a:ea typeface="宋体" panose="02010600030101010101" pitchFamily="2" charset="-122"/>
                <a:cs typeface="汉仪中宋简" panose="02010600000101010101" charset="-128"/>
              </a:rPr>
              <a:t>（二）青少年饮食要营养均衡</a:t>
            </a:r>
            <a:endParaRPr lang="zh-CN" altLang="en-US" sz="1400" b="1" dirty="0">
              <a:latin typeface="宋体" panose="02010600030101010101" pitchFamily="2" charset="-122"/>
              <a:ea typeface="宋体" panose="02010600030101010101" pitchFamily="2" charset="-122"/>
              <a:cs typeface="汉仪中宋简" panose="02010600000101010101" charset="-128"/>
            </a:endParaRPr>
          </a:p>
          <a:p>
            <a:pPr indent="0" fontAlgn="auto">
              <a:lnSpc>
                <a:spcPct val="150000"/>
              </a:lnSpc>
            </a:pPr>
            <a:r>
              <a:rPr lang="en-US" altLang="zh-CN" sz="1400" b="1" dirty="0">
                <a:latin typeface="宋体" panose="02010600030101010101" pitchFamily="2" charset="-122"/>
                <a:ea typeface="宋体" panose="02010600030101010101" pitchFamily="2" charset="-122"/>
                <a:cs typeface="汉仪中宋简" panose="02010600000101010101" charset="-128"/>
              </a:rPr>
              <a:t>    </a:t>
            </a:r>
            <a:r>
              <a:rPr lang="zh-CN" altLang="en-US" sz="1400" dirty="0">
                <a:latin typeface="宋体" panose="02010600030101010101" pitchFamily="2" charset="-122"/>
                <a:ea typeface="宋体" panose="02010600030101010101" pitchFamily="2" charset="-122"/>
                <a:cs typeface="汉仪中宋简" panose="02010600000101010101" charset="-128"/>
              </a:rPr>
              <a:t>青少年在饮食上更应该注意，营养均衡。青少年如果长期吃不健康、不营养的食品，如何能有一个健康的体魄？</a:t>
            </a:r>
            <a:endParaRPr lang="zh-CN" altLang="en-US" sz="1400" dirty="0">
              <a:latin typeface="宋体" panose="02010600030101010101" pitchFamily="2" charset="-122"/>
              <a:ea typeface="宋体" panose="02010600030101010101" pitchFamily="2" charset="-122"/>
              <a:cs typeface="汉仪中宋简" panose="02010600000101010101" charset="-128"/>
            </a:endParaRPr>
          </a:p>
        </p:txBody>
      </p:sp>
      <p:pic>
        <p:nvPicPr>
          <p:cNvPr id="2" name="图片 1"/>
          <p:cNvPicPr>
            <a:picLocks noChangeAspect="1"/>
          </p:cNvPicPr>
          <p:nvPr/>
        </p:nvPicPr>
        <p:blipFill>
          <a:blip r:embed="rId3"/>
          <a:stretch>
            <a:fillRect/>
          </a:stretch>
        </p:blipFill>
        <p:spPr>
          <a:xfrm>
            <a:off x="4572635" y="257175"/>
            <a:ext cx="4256405" cy="4636770"/>
          </a:xfrm>
          <a:prstGeom prst="rect">
            <a:avLst/>
          </a:prstGeom>
        </p:spPr>
      </p:pic>
    </p:spTree>
  </p:cSld>
  <p:clrMapOvr>
    <a:masterClrMapping/>
  </p:clrMapOvr>
  <p:transition spd="slow">
    <p:cover/>
  </p:transition>
</p:sld>
</file>

<file path=ppt/tags/tag1.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10.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11.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12.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13.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14.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KSO_WPP_MARK_KEY" val="fb67b7c7-f61c-44da-bfd5-7e7a76384cc8"/>
  <p:tag name="COMMONDATA" val="eyJjb3VudCI6OCwiaGRpZCI6IjE2NzkzYTgxZGZkNWQ2NGQ2ZGIzZjlkNmQzMTQ4ZmYxIiwidXNlckNvdW50IjoyfQ=="/>
  <p:tag name="commondata" val="eyJjb3VudCI6OSwiaGRpZCI6IjE2NzkzYTgxZGZkNWQ2NGQ2ZGIzZjlkNmQzMTQ4ZmYxIiwidXNlckNvdW50IjozfQ=="/>
</p:tagLst>
</file>

<file path=ppt/tags/tag2.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3.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4.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5.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6.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7.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8.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ags/tag9.xml><?xml version="1.0" encoding="utf-8"?>
<p:tagLst xmlns:p="http://schemas.openxmlformats.org/presentationml/2006/main">
  <p:tag name="KSO_WM_DIAGRAM_VIRTUALLY_FRAME" val="{&quot;height&quot;:314.7408661417323,&quot;left&quot;:56.33220472440945,&quot;top&quot;:126.49606299212599,&quot;width&quot;:847.335511811023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中宋简"/>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ysClr val="windowText" lastClr="000000"/>
      </a:dk1>
      <a:lt1>
        <a:sysClr val="window" lastClr="FFFFFF"/>
      </a:lt1>
      <a:dk2>
        <a:srgbClr val="000000"/>
      </a:dk2>
      <a:lt2>
        <a:srgbClr val="37518F"/>
      </a:lt2>
      <a:accent1>
        <a:srgbClr val="37518F"/>
      </a:accent1>
      <a:accent2>
        <a:srgbClr val="A4C9E4"/>
      </a:accent2>
      <a:accent3>
        <a:srgbClr val="3F3F3F"/>
      </a:accent3>
      <a:accent4>
        <a:srgbClr val="B30D19"/>
      </a:accent4>
      <a:accent5>
        <a:srgbClr val="5B9BD5"/>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中宋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宋简"/>
        <a:ea typeface=""/>
        <a:cs typeface=""/>
        <a:font script="Jpan" typeface="ＭＳ Ｐゴシック"/>
        <a:font script="Hang" typeface="맑은 고딕"/>
        <a:font script="Hans" typeface="汉仪中宋简"/>
        <a:font script="Hant" typeface="新細明體"/>
        <a:font script="Arab" typeface="汉仪中宋简"/>
        <a:font script="Hebr" typeface="汉仪中宋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中宋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4032</Words>
  <Application>WPS 演示</Application>
  <PresentationFormat>全屏显示(16:9)</PresentationFormat>
  <Paragraphs>276</Paragraphs>
  <Slides>32</Slides>
  <Notes>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32</vt:i4>
      </vt:variant>
    </vt:vector>
  </HeadingPairs>
  <TitlesOfParts>
    <vt:vector size="48" baseType="lpstr">
      <vt:lpstr>Arial</vt:lpstr>
      <vt:lpstr>宋体</vt:lpstr>
      <vt:lpstr>Wingdings</vt:lpstr>
      <vt:lpstr>汉仪中宋简</vt:lpstr>
      <vt:lpstr>汉仪汉黑W</vt:lpstr>
      <vt:lpstr>思源宋体 CN Light</vt:lpstr>
      <vt:lpstr>思源宋体 CN</vt:lpstr>
      <vt:lpstr>微软雅黑</vt:lpstr>
      <vt:lpstr>Arial Unicode MS</vt:lpstr>
      <vt:lpstr>黑体</vt:lpstr>
      <vt:lpstr>Segoe UI</vt:lpstr>
      <vt:lpstr>Lato Light</vt:lpstr>
      <vt:lpstr>字魂105号-简雅黑</vt:lpstr>
      <vt:lpstr>AMGDT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云卷云舒</cp:lastModifiedBy>
  <cp:revision>96</cp:revision>
  <dcterms:created xsi:type="dcterms:W3CDTF">2022-03-10T07:19:00Z</dcterms:created>
  <dcterms:modified xsi:type="dcterms:W3CDTF">2024-08-30T06:53:54Z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571424EAF524445E8AF75C1EED83A742_13</vt:lpwstr>
  </property>
  <property fmtid="{D5CDD505-2E9C-101B-9397-08002B2CF9AE}" pid="3" name="KSOProductBuildVer">
    <vt:lpwstr>2052-12.1.0.17857</vt:lpwstr>
  </property>
  <property fmtid="{D5CDD505-2E9C-101B-9397-08002B2CF9AE}" pid="4" name="KSOTemplateUUID">
    <vt:lpwstr>v1.0_mb_Zu69sPXkYiJxAP20O2SAqg==</vt:lpwstr>
  </property>
</Properties>
</file>