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40"/>
  </p:handoutMasterIdLst>
  <p:sldIdLst>
    <p:sldId id="1244" r:id="rId4"/>
    <p:sldId id="2084" r:id="rId6"/>
    <p:sldId id="2065" r:id="rId7"/>
    <p:sldId id="2174" r:id="rId8"/>
    <p:sldId id="2173" r:id="rId9"/>
    <p:sldId id="1699" r:id="rId10"/>
    <p:sldId id="2125" r:id="rId11"/>
    <p:sldId id="2152" r:id="rId12"/>
    <p:sldId id="2154" r:id="rId13"/>
    <p:sldId id="2155" r:id="rId14"/>
    <p:sldId id="2153" r:id="rId15"/>
    <p:sldId id="2156" r:id="rId16"/>
    <p:sldId id="2157" r:id="rId17"/>
    <p:sldId id="2158" r:id="rId18"/>
    <p:sldId id="2085" r:id="rId19"/>
    <p:sldId id="2151" r:id="rId20"/>
    <p:sldId id="2159" r:id="rId21"/>
    <p:sldId id="2160" r:id="rId22"/>
    <p:sldId id="2167" r:id="rId23"/>
    <p:sldId id="2168" r:id="rId24"/>
    <p:sldId id="2161" r:id="rId25"/>
    <p:sldId id="2162" r:id="rId26"/>
    <p:sldId id="2163" r:id="rId27"/>
    <p:sldId id="2164" r:id="rId28"/>
    <p:sldId id="2165" r:id="rId29"/>
    <p:sldId id="2170" r:id="rId30"/>
    <p:sldId id="2171" r:id="rId31"/>
    <p:sldId id="2175" r:id="rId32"/>
    <p:sldId id="2176" r:id="rId33"/>
    <p:sldId id="1693" r:id="rId34"/>
    <p:sldId id="2177" r:id="rId35"/>
    <p:sldId id="2178" r:id="rId36"/>
    <p:sldId id="2182" r:id="rId37"/>
    <p:sldId id="2187" r:id="rId38"/>
    <p:sldId id="2087" r:id="rId39"/>
  </p:sldIdLst>
  <p:sldSz cx="12196445" cy="6858000"/>
  <p:notesSz cx="6858000" cy="9144000"/>
  <p:custDataLst>
    <p:tags r:id="rId4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2" userDrawn="1">
          <p15:clr>
            <a:srgbClr val="A4A3A4"/>
          </p15:clr>
        </p15:guide>
        <p15:guide id="2" pos="38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29F"/>
    <a:srgbClr val="C8E6F8"/>
    <a:srgbClr val="DFEBF9"/>
    <a:srgbClr val="DEE4D6"/>
    <a:srgbClr val="FBD186"/>
    <a:srgbClr val="BEC3C7"/>
    <a:srgbClr val="E1DBC8"/>
    <a:srgbClr val="AEB3B9"/>
    <a:srgbClr val="947119"/>
    <a:srgbClr val="442B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8" autoAdjust="0"/>
    <p:restoredTop sz="96210" autoAdjust="0"/>
  </p:normalViewPr>
  <p:slideViewPr>
    <p:cSldViewPr snapToObjects="1" showGuides="1">
      <p:cViewPr varScale="1">
        <p:scale>
          <a:sx n="114" d="100"/>
          <a:sy n="114" d="100"/>
        </p:scale>
        <p:origin x="234" y="84"/>
      </p:cViewPr>
      <p:guideLst>
        <p:guide orient="horz" pos="2162"/>
        <p:guide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4"/>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tags" Target="tags/tag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1146D24-45C1-42F3-90C1-E8B99D7E75A7}" type="doc">
      <dgm:prSet loTypeId="urn:microsoft.com/office/officeart/2005/8/layout/hList3" loCatId="list" qsTypeId="urn:microsoft.com/office/officeart/2005/8/quickstyle/simple1" qsCatId="simple" csTypeId="urn:microsoft.com/office/officeart/2005/8/colors/colorful2" csCatId="colorful" phldr="1"/>
      <dgm:spPr/>
      <dgm:t>
        <a:bodyPr/>
        <a:lstStyle/>
        <a:p>
          <a:endParaRPr lang="zh-CN" altLang="en-US"/>
        </a:p>
      </dgm:t>
    </dgm:pt>
    <dgm:pt modelId="{50FD17D2-01C4-4506-B21A-55551A39C3B0}">
      <dgm:prSet custT="1"/>
      <dgm:spPr>
        <a:solidFill>
          <a:schemeClr val="accent2">
            <a:shade val="90000"/>
            <a:hueOff val="0"/>
            <a:satOff val="0"/>
            <a:lumOff val="0"/>
            <a:alpha val="44000"/>
          </a:schemeClr>
        </a:solidFill>
      </dgm:spPr>
      <dgm:t>
        <a:bodyPr/>
        <a:lstStyle/>
        <a:p>
          <a:r>
            <a:rPr lang="zh-CN" sz="1800" b="1" dirty="0" smtClean="0"/>
            <a:t>从个体的自我观念来看，自我意识又可分为现实自我、投射自我和理想自我。</a:t>
          </a:r>
          <a:endParaRPr lang="zh-CN" altLang="en-US" sz="1800" b="1" dirty="0"/>
        </a:p>
      </dgm:t>
    </dgm:pt>
    <dgm:pt modelId="{16EF6AD5-D131-4B88-B257-E49236973DD0}" cxnId="{3A994A5E-44D6-49CF-B604-D3F5726E6F19}" type="parTrans">
      <dgm:prSet/>
      <dgm:spPr/>
      <dgm:t>
        <a:bodyPr/>
        <a:lstStyle/>
        <a:p>
          <a:endParaRPr lang="zh-CN" altLang="en-US"/>
        </a:p>
      </dgm:t>
    </dgm:pt>
    <dgm:pt modelId="{A96EB602-A4E5-4600-A552-99BA2E35BEED}" cxnId="{3A994A5E-44D6-49CF-B604-D3F5726E6F19}" type="sibTrans">
      <dgm:prSet/>
      <dgm:spPr/>
      <dgm:t>
        <a:bodyPr/>
        <a:lstStyle/>
        <a:p>
          <a:endParaRPr lang="zh-CN" altLang="en-US"/>
        </a:p>
      </dgm:t>
    </dgm:pt>
    <dgm:pt modelId="{2ABE80D3-FB0C-4F3D-A05E-940B171A1CDE}">
      <dgm:prSet custT="1"/>
      <dgm:spPr>
        <a:solidFill>
          <a:schemeClr val="accent3">
            <a:lumMod val="75000"/>
          </a:schemeClr>
        </a:solidFill>
      </dgm:spPr>
      <dgm:t>
        <a:bodyPr/>
        <a:lstStyle/>
        <a:p>
          <a:pPr indent="360045" algn="l">
            <a:lnSpc>
              <a:spcPct val="90000"/>
            </a:lnSpc>
          </a:pPr>
          <a:r>
            <a:rPr lang="en-US" sz="1800" b="1" dirty="0" smtClean="0"/>
            <a:t>    </a:t>
          </a:r>
          <a:r>
            <a:rPr lang="x-none" sz="1800" b="1" dirty="0" smtClean="0"/>
            <a:t>1．现实自我</a:t>
          </a:r>
          <a:endParaRPr lang="zh-CN" sz="1800" b="1" dirty="0" smtClean="0"/>
        </a:p>
        <a:p>
          <a:pPr indent="360045" algn="l">
            <a:lnSpc>
              <a:spcPct val="150000"/>
            </a:lnSpc>
          </a:pPr>
          <a:r>
            <a:rPr lang="zh-CN" sz="1800" b="1" dirty="0" smtClean="0">
              <a:solidFill>
                <a:schemeClr val="tx1">
                  <a:lumMod val="75000"/>
                </a:schemeClr>
              </a:solidFill>
            </a:rPr>
            <a:t>现实自我是个体从自己的角度和标准出发，对自己实际状况（包括自己的生理特点、人格特点、行为特点等）的认识。</a:t>
          </a:r>
          <a:endParaRPr lang="zh-CN" sz="1800" b="1" dirty="0">
            <a:solidFill>
              <a:schemeClr val="tx1">
                <a:lumMod val="75000"/>
              </a:schemeClr>
            </a:solidFill>
          </a:endParaRPr>
        </a:p>
      </dgm:t>
    </dgm:pt>
    <dgm:pt modelId="{F74FB904-5B9A-4BB4-B561-814FB76E594D}" cxnId="{636070D5-220E-46D2-BE0E-677891CB0B54}" type="parTrans">
      <dgm:prSet/>
      <dgm:spPr/>
      <dgm:t>
        <a:bodyPr/>
        <a:lstStyle/>
        <a:p>
          <a:endParaRPr lang="zh-CN" altLang="en-US"/>
        </a:p>
      </dgm:t>
    </dgm:pt>
    <dgm:pt modelId="{603E0071-DF64-4C79-B7A6-FB1B1F582F14}" cxnId="{636070D5-220E-46D2-BE0E-677891CB0B54}" type="sibTrans">
      <dgm:prSet/>
      <dgm:spPr/>
      <dgm:t>
        <a:bodyPr/>
        <a:lstStyle/>
        <a:p>
          <a:endParaRPr lang="zh-CN" altLang="en-US"/>
        </a:p>
      </dgm:t>
    </dgm:pt>
    <dgm:pt modelId="{A560C23F-203D-472A-A575-3510B827F0D5}">
      <dgm:prSet custT="1"/>
      <dgm:spPr/>
      <dgm:t>
        <a:bodyPr/>
        <a:lstStyle/>
        <a:p>
          <a:pPr indent="360045" algn="l">
            <a:lnSpc>
              <a:spcPct val="90000"/>
            </a:lnSpc>
          </a:pPr>
          <a:r>
            <a:rPr lang="en-US" sz="1800" b="1" dirty="0" smtClean="0"/>
            <a:t> </a:t>
          </a:r>
          <a:r>
            <a:rPr lang="x-none" sz="1800" b="1" dirty="0" smtClean="0"/>
            <a:t>2．投射自我</a:t>
          </a:r>
          <a:endParaRPr lang="zh-CN" sz="1800" b="1" dirty="0" smtClean="0"/>
        </a:p>
        <a:p>
          <a:pPr indent="360045" algn="l">
            <a:lnSpc>
              <a:spcPct val="150000"/>
            </a:lnSpc>
          </a:pPr>
          <a:r>
            <a:rPr lang="zh-CN" sz="1800" b="1" dirty="0" smtClean="0">
              <a:solidFill>
                <a:schemeClr val="tx1">
                  <a:lumMod val="75000"/>
                </a:schemeClr>
              </a:solidFill>
            </a:rPr>
            <a:t>投射自我又称镜中自我，是个体认为的自己在他人心目中的形象以及他人对自己形象的看法。</a:t>
          </a:r>
          <a:endParaRPr lang="zh-CN" sz="1800" b="1" dirty="0">
            <a:solidFill>
              <a:schemeClr val="tx1">
                <a:lumMod val="75000"/>
              </a:schemeClr>
            </a:solidFill>
          </a:endParaRPr>
        </a:p>
      </dgm:t>
    </dgm:pt>
    <dgm:pt modelId="{BC5D21F5-DBFF-45D2-991A-6649B175610A}" cxnId="{0FA0D3EF-6EBA-41A8-8570-70E62A2537D4}" type="parTrans">
      <dgm:prSet/>
      <dgm:spPr/>
      <dgm:t>
        <a:bodyPr/>
        <a:lstStyle/>
        <a:p>
          <a:endParaRPr lang="zh-CN" altLang="en-US"/>
        </a:p>
      </dgm:t>
    </dgm:pt>
    <dgm:pt modelId="{1E4DE2DB-F0A6-482C-8C86-1334A227BBD4}" cxnId="{0FA0D3EF-6EBA-41A8-8570-70E62A2537D4}" type="sibTrans">
      <dgm:prSet/>
      <dgm:spPr/>
      <dgm:t>
        <a:bodyPr/>
        <a:lstStyle/>
        <a:p>
          <a:endParaRPr lang="zh-CN" altLang="en-US"/>
        </a:p>
      </dgm:t>
    </dgm:pt>
    <dgm:pt modelId="{016A39E7-6A93-4671-A058-428E76D0EB6F}">
      <dgm:prSet custT="1"/>
      <dgm:spPr>
        <a:solidFill>
          <a:srgbClr val="C00000"/>
        </a:solidFill>
      </dgm:spPr>
      <dgm:t>
        <a:bodyPr/>
        <a:lstStyle/>
        <a:p>
          <a:pPr indent="360045" algn="l">
            <a:lnSpc>
              <a:spcPct val="90000"/>
            </a:lnSpc>
          </a:pPr>
          <a:r>
            <a:rPr lang="x-none" sz="2000" b="1" dirty="0" smtClean="0"/>
            <a:t>3．理想自我</a:t>
          </a:r>
          <a:endParaRPr lang="zh-CN" sz="2000" b="1" dirty="0" smtClean="0"/>
        </a:p>
        <a:p>
          <a:pPr indent="360045" algn="l">
            <a:lnSpc>
              <a:spcPct val="150000"/>
            </a:lnSpc>
          </a:pPr>
          <a:r>
            <a:rPr lang="zh-CN" sz="1800" b="1" dirty="0" smtClean="0">
              <a:solidFill>
                <a:schemeClr val="tx1">
                  <a:lumMod val="20000"/>
                  <a:lumOff val="80000"/>
                </a:schemeClr>
              </a:solidFill>
            </a:rPr>
            <a:t>理想自我是个体想要实现的比较完善的一种自我境界或形象。理想自我对个体的认识、情绪和行为有很大的影响。</a:t>
          </a:r>
          <a:endParaRPr lang="zh-CN" sz="1800" b="1" dirty="0">
            <a:solidFill>
              <a:schemeClr val="tx1">
                <a:lumMod val="20000"/>
                <a:lumOff val="80000"/>
              </a:schemeClr>
            </a:solidFill>
          </a:endParaRPr>
        </a:p>
      </dgm:t>
    </dgm:pt>
    <dgm:pt modelId="{57BE112D-E7B3-49DF-8221-2E72381C75F1}" cxnId="{EE7FA99C-02AC-43DF-81DB-821B3A86125E}" type="parTrans">
      <dgm:prSet/>
      <dgm:spPr/>
      <dgm:t>
        <a:bodyPr/>
        <a:lstStyle/>
        <a:p>
          <a:endParaRPr lang="zh-CN" altLang="en-US"/>
        </a:p>
      </dgm:t>
    </dgm:pt>
    <dgm:pt modelId="{2C34A490-B7DC-458C-805C-9225672C17F4}" cxnId="{EE7FA99C-02AC-43DF-81DB-821B3A86125E}" type="sibTrans">
      <dgm:prSet/>
      <dgm:spPr/>
      <dgm:t>
        <a:bodyPr/>
        <a:lstStyle/>
        <a:p>
          <a:endParaRPr lang="zh-CN" altLang="en-US"/>
        </a:p>
      </dgm:t>
    </dgm:pt>
    <dgm:pt modelId="{412AC349-E80D-4ABD-83FC-D4F9D450D96F}" type="pres">
      <dgm:prSet presAssocID="{21146D24-45C1-42F3-90C1-E8B99D7E75A7}" presName="composite" presStyleCnt="0">
        <dgm:presLayoutVars>
          <dgm:chMax val="1"/>
          <dgm:dir/>
          <dgm:resizeHandles val="exact"/>
        </dgm:presLayoutVars>
      </dgm:prSet>
      <dgm:spPr/>
      <dgm:t>
        <a:bodyPr/>
        <a:lstStyle/>
        <a:p>
          <a:endParaRPr lang="zh-CN" altLang="en-US"/>
        </a:p>
      </dgm:t>
    </dgm:pt>
    <dgm:pt modelId="{08CAFAA0-A505-4968-9C5C-A97608DD5F1C}" type="pres">
      <dgm:prSet presAssocID="{50FD17D2-01C4-4506-B21A-55551A39C3B0}" presName="roof" presStyleLbl="dkBgShp" presStyleIdx="0" presStyleCnt="2"/>
      <dgm:spPr/>
      <dgm:t>
        <a:bodyPr/>
        <a:lstStyle/>
        <a:p>
          <a:endParaRPr lang="zh-CN" altLang="en-US"/>
        </a:p>
      </dgm:t>
    </dgm:pt>
    <dgm:pt modelId="{ACB1CE2B-9AEB-436E-877A-41D8C71F9D6E}" type="pres">
      <dgm:prSet presAssocID="{50FD17D2-01C4-4506-B21A-55551A39C3B0}" presName="pillars" presStyleCnt="0"/>
      <dgm:spPr/>
      <dgm:t>
        <a:bodyPr/>
        <a:lstStyle/>
        <a:p>
          <a:endParaRPr lang="zh-CN" altLang="en-US"/>
        </a:p>
      </dgm:t>
    </dgm:pt>
    <dgm:pt modelId="{2A9787D8-AFDA-473C-8F14-BA0932C0AACF}" type="pres">
      <dgm:prSet presAssocID="{50FD17D2-01C4-4506-B21A-55551A39C3B0}" presName="pillar1" presStyleLbl="node1" presStyleIdx="0" presStyleCnt="3" custScaleX="109834" custScaleY="106116">
        <dgm:presLayoutVars>
          <dgm:bulletEnabled val="1"/>
        </dgm:presLayoutVars>
      </dgm:prSet>
      <dgm:spPr/>
      <dgm:t>
        <a:bodyPr/>
        <a:lstStyle/>
        <a:p>
          <a:endParaRPr lang="zh-CN" altLang="en-US"/>
        </a:p>
      </dgm:t>
    </dgm:pt>
    <dgm:pt modelId="{37CBF0A0-4C77-4D8D-8966-8F63BC1C6CE9}" type="pres">
      <dgm:prSet presAssocID="{A560C23F-203D-472A-A575-3510B827F0D5}" presName="pillarX" presStyleLbl="node1" presStyleIdx="1" presStyleCnt="3" custScaleY="106116">
        <dgm:presLayoutVars>
          <dgm:bulletEnabled val="1"/>
        </dgm:presLayoutVars>
      </dgm:prSet>
      <dgm:spPr/>
      <dgm:t>
        <a:bodyPr/>
        <a:lstStyle/>
        <a:p>
          <a:endParaRPr lang="zh-CN" altLang="en-US"/>
        </a:p>
      </dgm:t>
    </dgm:pt>
    <dgm:pt modelId="{2A9817D3-CD91-4B1B-A696-7975E54130B4}" type="pres">
      <dgm:prSet presAssocID="{016A39E7-6A93-4671-A058-428E76D0EB6F}" presName="pillarX" presStyleLbl="node1" presStyleIdx="2" presStyleCnt="3" custScaleY="106116">
        <dgm:presLayoutVars>
          <dgm:bulletEnabled val="1"/>
        </dgm:presLayoutVars>
      </dgm:prSet>
      <dgm:spPr/>
      <dgm:t>
        <a:bodyPr/>
        <a:lstStyle/>
        <a:p>
          <a:endParaRPr lang="zh-CN" altLang="en-US"/>
        </a:p>
      </dgm:t>
    </dgm:pt>
    <dgm:pt modelId="{F7671452-A391-42BA-BD6B-A527E6BDC2D8}" type="pres">
      <dgm:prSet presAssocID="{50FD17D2-01C4-4506-B21A-55551A39C3B0}" presName="base" presStyleLbl="dkBgShp" presStyleIdx="1" presStyleCnt="2"/>
      <dgm:spPr/>
      <dgm:t>
        <a:bodyPr/>
        <a:lstStyle/>
        <a:p>
          <a:endParaRPr lang="zh-CN" altLang="en-US"/>
        </a:p>
      </dgm:t>
    </dgm:pt>
  </dgm:ptLst>
  <dgm:cxnLst>
    <dgm:cxn modelId="{636070D5-220E-46D2-BE0E-677891CB0B54}" srcId="{50FD17D2-01C4-4506-B21A-55551A39C3B0}" destId="{2ABE80D3-FB0C-4F3D-A05E-940B171A1CDE}" srcOrd="0" destOrd="0" parTransId="{F74FB904-5B9A-4BB4-B561-814FB76E594D}" sibTransId="{603E0071-DF64-4C79-B7A6-FB1B1F582F14}"/>
    <dgm:cxn modelId="{0FA0D3EF-6EBA-41A8-8570-70E62A2537D4}" srcId="{50FD17D2-01C4-4506-B21A-55551A39C3B0}" destId="{A560C23F-203D-472A-A575-3510B827F0D5}" srcOrd="1" destOrd="0" parTransId="{BC5D21F5-DBFF-45D2-991A-6649B175610A}" sibTransId="{1E4DE2DB-F0A6-482C-8C86-1334A227BBD4}"/>
    <dgm:cxn modelId="{B2E70165-0D6F-4D30-9250-466F0EE57ACA}" type="presOf" srcId="{2ABE80D3-FB0C-4F3D-A05E-940B171A1CDE}" destId="{2A9787D8-AFDA-473C-8F14-BA0932C0AACF}" srcOrd="0" destOrd="0" presId="urn:microsoft.com/office/officeart/2005/8/layout/hList3"/>
    <dgm:cxn modelId="{D0BEAE58-CECF-4577-8A92-687CC68EDE33}" type="presOf" srcId="{50FD17D2-01C4-4506-B21A-55551A39C3B0}" destId="{08CAFAA0-A505-4968-9C5C-A97608DD5F1C}" srcOrd="0" destOrd="0" presId="urn:microsoft.com/office/officeart/2005/8/layout/hList3"/>
    <dgm:cxn modelId="{3A994A5E-44D6-49CF-B604-D3F5726E6F19}" srcId="{21146D24-45C1-42F3-90C1-E8B99D7E75A7}" destId="{50FD17D2-01C4-4506-B21A-55551A39C3B0}" srcOrd="0" destOrd="0" parTransId="{16EF6AD5-D131-4B88-B257-E49236973DD0}" sibTransId="{A96EB602-A4E5-4600-A552-99BA2E35BEED}"/>
    <dgm:cxn modelId="{B2F00DEB-C236-47BC-A157-25F484642580}" type="presOf" srcId="{A560C23F-203D-472A-A575-3510B827F0D5}" destId="{37CBF0A0-4C77-4D8D-8966-8F63BC1C6CE9}" srcOrd="0" destOrd="0" presId="urn:microsoft.com/office/officeart/2005/8/layout/hList3"/>
    <dgm:cxn modelId="{12A72CA6-8174-43F0-A4DD-C04DE0E9DB09}" type="presOf" srcId="{21146D24-45C1-42F3-90C1-E8B99D7E75A7}" destId="{412AC349-E80D-4ABD-83FC-D4F9D450D96F}" srcOrd="0" destOrd="0" presId="urn:microsoft.com/office/officeart/2005/8/layout/hList3"/>
    <dgm:cxn modelId="{10480A65-62CD-450C-95C7-E4CCBBDC129A}" type="presOf" srcId="{016A39E7-6A93-4671-A058-428E76D0EB6F}" destId="{2A9817D3-CD91-4B1B-A696-7975E54130B4}" srcOrd="0" destOrd="0" presId="urn:microsoft.com/office/officeart/2005/8/layout/hList3"/>
    <dgm:cxn modelId="{EE7FA99C-02AC-43DF-81DB-821B3A86125E}" srcId="{50FD17D2-01C4-4506-B21A-55551A39C3B0}" destId="{016A39E7-6A93-4671-A058-428E76D0EB6F}" srcOrd="2" destOrd="0" parTransId="{57BE112D-E7B3-49DF-8221-2E72381C75F1}" sibTransId="{2C34A490-B7DC-458C-805C-9225672C17F4}"/>
    <dgm:cxn modelId="{5926BF4C-1419-4E32-8CC9-3656C9E8B817}" type="presParOf" srcId="{412AC349-E80D-4ABD-83FC-D4F9D450D96F}" destId="{08CAFAA0-A505-4968-9C5C-A97608DD5F1C}" srcOrd="0" destOrd="0" presId="urn:microsoft.com/office/officeart/2005/8/layout/hList3"/>
    <dgm:cxn modelId="{7CFEAFCF-61DC-4D29-8447-D3D47176DA69}" type="presParOf" srcId="{412AC349-E80D-4ABD-83FC-D4F9D450D96F}" destId="{ACB1CE2B-9AEB-436E-877A-41D8C71F9D6E}" srcOrd="1" destOrd="0" presId="urn:microsoft.com/office/officeart/2005/8/layout/hList3"/>
    <dgm:cxn modelId="{900E99A4-5253-46A3-B81C-86B6ACC86CE1}" type="presParOf" srcId="{ACB1CE2B-9AEB-436E-877A-41D8C71F9D6E}" destId="{2A9787D8-AFDA-473C-8F14-BA0932C0AACF}" srcOrd="0" destOrd="0" presId="urn:microsoft.com/office/officeart/2005/8/layout/hList3"/>
    <dgm:cxn modelId="{20E9AD09-B2FD-49B1-B3BE-FFFED7220AE6}" type="presParOf" srcId="{ACB1CE2B-9AEB-436E-877A-41D8C71F9D6E}" destId="{37CBF0A0-4C77-4D8D-8966-8F63BC1C6CE9}" srcOrd="1" destOrd="0" presId="urn:microsoft.com/office/officeart/2005/8/layout/hList3"/>
    <dgm:cxn modelId="{F473E6D8-5DC2-4A6A-903E-B640270F94B0}" type="presParOf" srcId="{ACB1CE2B-9AEB-436E-877A-41D8C71F9D6E}" destId="{2A9817D3-CD91-4B1B-A696-7975E54130B4}" srcOrd="2" destOrd="0" presId="urn:microsoft.com/office/officeart/2005/8/layout/hList3"/>
    <dgm:cxn modelId="{0C545E18-C394-4194-8ED2-3DC0CAF0FB52}" type="presParOf" srcId="{412AC349-E80D-4ABD-83FC-D4F9D450D96F}" destId="{F7671452-A391-42BA-BD6B-A527E6BDC2D8}" srcOrd="2" destOrd="0" presId="urn:microsoft.com/office/officeart/2005/8/layout/hLis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579127" cy="4160661"/>
        <a:chOff x="0" y="0"/>
        <a:chExt cx="8579127" cy="4160661"/>
      </a:xfrm>
    </dsp:grpSpPr>
    <dsp:sp modelId="{08CAFAA0-A505-4968-9C5C-A97608DD5F1C}">
      <dsp:nvSpPr>
        <dsp:cNvPr id="3" name="矩形 2"/>
        <dsp:cNvSpPr/>
      </dsp:nvSpPr>
      <dsp:spPr bwMode="white">
        <a:xfrm>
          <a:off x="0" y="0"/>
          <a:ext cx="8579127" cy="1248198"/>
        </a:xfrm>
        <a:prstGeom prst="rect">
          <a:avLst/>
        </a:prstGeom>
        <a:solidFill>
          <a:schemeClr val="accent2">
            <a:shade val="90000"/>
            <a:hueOff val="0"/>
            <a:satOff val="0"/>
            <a:lumOff val="0"/>
            <a:alpha val="44000"/>
          </a:schemeClr>
        </a:solidFill>
      </dsp:spPr>
      <dsp:style>
        <a:lnRef idx="0">
          <a:schemeClr val="dk1"/>
        </a:lnRef>
        <a:fillRef idx="1">
          <a:schemeClr val="accent2">
            <a:shade val="90000"/>
          </a:schemeClr>
        </a:fillRef>
        <a:effectRef idx="0">
          <a:scrgbClr r="0" g="0" b="0"/>
        </a:effectRef>
        <a:fontRef idx="minor"/>
      </dsp:style>
      <dsp:txBody>
        <a:bodyPr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1800" b="1" dirty="0" smtClean="0">
              <a:solidFill>
                <a:schemeClr val="lt1"/>
              </a:solidFill>
            </a:rPr>
            <a:t>从个体的自我观念来看，自我意识又可分为现实自我、投射自我和理想自我。</a:t>
          </a:r>
          <a:endParaRPr lang="zh-CN" altLang="en-US" sz="1800" b="1" dirty="0">
            <a:solidFill>
              <a:schemeClr val="lt1"/>
            </a:solidFill>
          </a:endParaRPr>
        </a:p>
      </dsp:txBody>
      <dsp:txXfrm>
        <a:off x="0" y="0"/>
        <a:ext cx="8579127" cy="1248198"/>
      </dsp:txXfrm>
    </dsp:sp>
    <dsp:sp modelId="{2A9787D8-AFDA-473C-8F14-BA0932C0AACF}">
      <dsp:nvSpPr>
        <dsp:cNvPr id="4" name="矩形 3"/>
        <dsp:cNvSpPr/>
      </dsp:nvSpPr>
      <dsp:spPr bwMode="white">
        <a:xfrm>
          <a:off x="0" y="1248198"/>
          <a:ext cx="2859709" cy="2621216"/>
        </a:xfrm>
        <a:prstGeom prst="rect">
          <a:avLst/>
        </a:prstGeom>
        <a:solidFill>
          <a:schemeClr val="accent3">
            <a:lumMod val="75000"/>
          </a:schemeClr>
        </a:solidFill>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indent="360045" algn="l">
            <a:lnSpc>
              <a:spcPct val="90000"/>
            </a:lnSpc>
            <a:spcBef>
              <a:spcPct val="0"/>
            </a:spcBef>
            <a:spcAft>
              <a:spcPct val="35000"/>
            </a:spcAft>
          </a:pPr>
          <a:r>
            <a:rPr lang="en-US" sz="1800" b="1" dirty="0" smtClean="0"/>
            <a:t>    </a:t>
          </a:r>
          <a:r>
            <a:rPr lang="x-none" sz="1800" b="1" dirty="0" smtClean="0"/>
            <a:t>1．现实自我</a:t>
          </a:r>
          <a:endParaRPr lang="zh-CN" sz="1800" b="1" dirty="0" smtClean="0"/>
        </a:p>
        <a:p>
          <a:pPr lvl="0" indent="360045" algn="l">
            <a:lnSpc>
              <a:spcPct val="150000"/>
            </a:lnSpc>
            <a:spcBef>
              <a:spcPct val="0"/>
            </a:spcBef>
            <a:spcAft>
              <a:spcPct val="35000"/>
            </a:spcAft>
          </a:pPr>
          <a:r>
            <a:rPr lang="zh-CN" sz="1800" b="1" dirty="0" smtClean="0">
              <a:solidFill>
                <a:schemeClr val="tx1">
                  <a:lumMod val="75000"/>
                </a:schemeClr>
              </a:solidFill>
            </a:rPr>
            <a:t>现实自我是个体从自己的角度和标准出发，对自己实际状况（包括自己的生理特点、人格特点、行为特点等）的认识。</a:t>
          </a:r>
          <a:endParaRPr lang="zh-CN" sz="1800" b="1" dirty="0">
            <a:solidFill>
              <a:schemeClr val="tx1">
                <a:lumMod val="75000"/>
              </a:schemeClr>
            </a:solidFill>
          </a:endParaRPr>
        </a:p>
      </dsp:txBody>
      <dsp:txXfrm>
        <a:off x="0" y="1248198"/>
        <a:ext cx="2859709" cy="2621216"/>
      </dsp:txXfrm>
    </dsp:sp>
    <dsp:sp modelId="{37CBF0A0-4C77-4D8D-8966-8F63BC1C6CE9}">
      <dsp:nvSpPr>
        <dsp:cNvPr id="5" name="矩形 4"/>
        <dsp:cNvSpPr/>
      </dsp:nvSpPr>
      <dsp:spPr bwMode="white">
        <a:xfrm>
          <a:off x="2859709" y="1248198"/>
          <a:ext cx="2859709" cy="2621216"/>
        </a:xfrm>
        <a:prstGeom prst="rect">
          <a:avLst/>
        </a:prstGeom>
      </dsp:spPr>
      <dsp:style>
        <a:lnRef idx="2">
          <a:schemeClr val="lt1"/>
        </a:lnRef>
        <a:fillRef idx="1">
          <a:schemeClr val="accent2">
            <a:hueOff val="-9540000"/>
            <a:satOff val="11961"/>
            <a:lumOff val="2157"/>
            <a:alpha val="100000"/>
          </a:schemeClr>
        </a:fillRef>
        <a:effectRef idx="0">
          <a:scrgbClr r="0" g="0" b="0"/>
        </a:effectRef>
        <a:fontRef idx="minor">
          <a:schemeClr val="lt1"/>
        </a:fontRef>
      </dsp:style>
      <dsp:txBody>
        <a:bodyPr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indent="360045" algn="l">
            <a:lnSpc>
              <a:spcPct val="90000"/>
            </a:lnSpc>
            <a:spcBef>
              <a:spcPct val="0"/>
            </a:spcBef>
            <a:spcAft>
              <a:spcPct val="35000"/>
            </a:spcAft>
          </a:pPr>
          <a:r>
            <a:rPr lang="en-US" sz="1800" b="1" dirty="0" smtClean="0"/>
            <a:t> </a:t>
          </a:r>
          <a:r>
            <a:rPr lang="x-none" sz="1800" b="1" dirty="0" smtClean="0"/>
            <a:t>2．投射自我</a:t>
          </a:r>
          <a:endParaRPr lang="zh-CN" sz="1800" b="1" dirty="0" smtClean="0"/>
        </a:p>
        <a:p>
          <a:pPr lvl="0" indent="360045" algn="l">
            <a:lnSpc>
              <a:spcPct val="150000"/>
            </a:lnSpc>
            <a:spcBef>
              <a:spcPct val="0"/>
            </a:spcBef>
            <a:spcAft>
              <a:spcPct val="35000"/>
            </a:spcAft>
          </a:pPr>
          <a:r>
            <a:rPr lang="zh-CN" sz="1800" b="1" dirty="0" smtClean="0">
              <a:solidFill>
                <a:schemeClr val="tx1">
                  <a:lumMod val="75000"/>
                </a:schemeClr>
              </a:solidFill>
            </a:rPr>
            <a:t>投射自我又称镜中自我，是个体认为的自己在他人心目中的形象以及他人对自己形象的看法。</a:t>
          </a:r>
          <a:endParaRPr lang="zh-CN" sz="1800" b="1" dirty="0">
            <a:solidFill>
              <a:schemeClr val="tx1">
                <a:lumMod val="75000"/>
              </a:schemeClr>
            </a:solidFill>
          </a:endParaRPr>
        </a:p>
      </dsp:txBody>
      <dsp:txXfrm>
        <a:off x="2859709" y="1248198"/>
        <a:ext cx="2859709" cy="2621216"/>
      </dsp:txXfrm>
    </dsp:sp>
    <dsp:sp modelId="{2A9817D3-CD91-4B1B-A696-7975E54130B4}">
      <dsp:nvSpPr>
        <dsp:cNvPr id="6" name="矩形 5"/>
        <dsp:cNvSpPr/>
      </dsp:nvSpPr>
      <dsp:spPr bwMode="white">
        <a:xfrm>
          <a:off x="5719418" y="1248198"/>
          <a:ext cx="2859709" cy="2621216"/>
        </a:xfrm>
        <a:prstGeom prst="rect">
          <a:avLst/>
        </a:prstGeom>
        <a:solidFill>
          <a:srgbClr val="C00000"/>
        </a:solidFill>
      </dsp:spPr>
      <dsp:style>
        <a:lnRef idx="2">
          <a:schemeClr val="lt1"/>
        </a:lnRef>
        <a:fillRef idx="1">
          <a:schemeClr val="accent2">
            <a:hueOff val="-19080000"/>
            <a:satOff val="23922"/>
            <a:lumOff val="4314"/>
            <a:alpha val="100000"/>
          </a:schemeClr>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indent="360045" algn="l">
            <a:lnSpc>
              <a:spcPct val="90000"/>
            </a:lnSpc>
            <a:spcBef>
              <a:spcPct val="0"/>
            </a:spcBef>
            <a:spcAft>
              <a:spcPct val="35000"/>
            </a:spcAft>
          </a:pPr>
          <a:r>
            <a:rPr lang="x-none" sz="2000" b="1" dirty="0" smtClean="0"/>
            <a:t>3．理想自我</a:t>
          </a:r>
          <a:endParaRPr lang="zh-CN" sz="2000" b="1" dirty="0" smtClean="0"/>
        </a:p>
        <a:p>
          <a:pPr lvl="0" indent="360045" algn="l">
            <a:lnSpc>
              <a:spcPct val="150000"/>
            </a:lnSpc>
            <a:spcBef>
              <a:spcPct val="0"/>
            </a:spcBef>
            <a:spcAft>
              <a:spcPct val="35000"/>
            </a:spcAft>
          </a:pPr>
          <a:r>
            <a:rPr lang="zh-CN" sz="1800" b="1" dirty="0" smtClean="0">
              <a:solidFill>
                <a:schemeClr val="tx1">
                  <a:lumMod val="20000"/>
                  <a:lumOff val="80000"/>
                </a:schemeClr>
              </a:solidFill>
            </a:rPr>
            <a:t>理想自我是个体想要实现的比较完善的一种自我境界或形象。理想自我对个体的认识、情绪和行为有很大的影响。</a:t>
          </a:r>
          <a:endParaRPr lang="zh-CN" sz="1800" b="1" dirty="0">
            <a:solidFill>
              <a:schemeClr val="tx1">
                <a:lumMod val="20000"/>
                <a:lumOff val="80000"/>
              </a:schemeClr>
            </a:solidFill>
          </a:endParaRPr>
        </a:p>
      </dsp:txBody>
      <dsp:txXfrm>
        <a:off x="5719418" y="1248198"/>
        <a:ext cx="2859709" cy="2621216"/>
      </dsp:txXfrm>
    </dsp:sp>
    <dsp:sp modelId="{F7671452-A391-42BA-BD6B-A527E6BDC2D8}">
      <dsp:nvSpPr>
        <dsp:cNvPr id="7" name="矩形 6"/>
        <dsp:cNvSpPr/>
      </dsp:nvSpPr>
      <dsp:spPr bwMode="white">
        <a:xfrm>
          <a:off x="0" y="3869415"/>
          <a:ext cx="8579127" cy="291246"/>
        </a:xfrm>
        <a:prstGeom prst="rect">
          <a:avLst/>
        </a:prstGeom>
      </dsp:spPr>
      <dsp:style>
        <a:lnRef idx="0">
          <a:schemeClr val="dk1"/>
        </a:lnRef>
        <a:fillRef idx="1">
          <a:schemeClr val="accent2">
            <a:shade val="90000"/>
          </a:schemeClr>
        </a:fillRef>
        <a:effectRef idx="0">
          <a:scrgbClr r="0" g="0" b="0"/>
        </a:effectRef>
        <a:fontRef idx="minor"/>
      </dsp:style>
      <dsp:txXfrm>
        <a:off x="0" y="3869415"/>
        <a:ext cx="8579127" cy="291246"/>
      </dsp:txXfrm>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
        <p:nvSpPr>
          <p:cNvPr id="2" name="矩形 1"/>
          <p:cNvSpPr/>
          <p:nvPr userDrawn="1"/>
        </p:nvSpPr>
        <p:spPr>
          <a:xfrm>
            <a:off x="1" y="0"/>
            <a:ext cx="12437228" cy="7215166"/>
          </a:xfrm>
          <a:prstGeom prst="rect">
            <a:avLst/>
          </a:prstGeom>
          <a:solidFill>
            <a:srgbClr val="262626">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26.jpe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3.xml"/><Relationship Id="rId6" Type="http://schemas.openxmlformats.org/officeDocument/2006/relationships/image" Target="../media/image27.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image" Target="../media/image37.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38.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39.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3.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22.jpeg"/><Relationship Id="rId1" Type="http://schemas.openxmlformats.org/officeDocument/2006/relationships/image" Target="../media/image2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23.jpeg"/><Relationship Id="rId1"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3956050" y="1414780"/>
            <a:ext cx="8240395" cy="3218815"/>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第四讲</a:t>
            </a:r>
            <a:endPar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3974465" y="1747520"/>
            <a:ext cx="8426450" cy="201104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rPr>
              <a:t>认知自我　探寻幸福之路</a:t>
            </a:r>
            <a:endPar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endParaRPr>
          </a:p>
          <a:p>
            <a:pPr algn="l">
              <a:lnSpc>
                <a:spcPct val="130000"/>
              </a:lnSpc>
            </a:pPr>
            <a:r>
              <a:rPr lang="en-US" altLang="zh-CN" sz="4800" b="1" dirty="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rPr>
              <a:t>大学生自我意识及成长</a:t>
            </a:r>
            <a:endPar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4598183" y="1916110"/>
            <a:ext cx="6215106" cy="2928958"/>
          </a:xfrm>
          <a:prstGeom prst="rect">
            <a:avLst/>
          </a:prstGeom>
          <a:solidFill>
            <a:schemeClr val="accent3">
              <a:lumMod val="40000"/>
              <a:lumOff val="60000"/>
            </a:schemeClr>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5" name="矩形 14"/>
          <p:cNvSpPr/>
          <p:nvPr/>
        </p:nvSpPr>
        <p:spPr>
          <a:xfrm>
            <a:off x="4806732" y="2234954"/>
            <a:ext cx="5720805" cy="2252924"/>
          </a:xfrm>
          <a:prstGeom prst="rect">
            <a:avLst/>
          </a:prstGeom>
        </p:spPr>
        <p:txBody>
          <a:bodyPr wrap="square">
            <a:spAutoFit/>
          </a:bodyPr>
          <a:lstStyle/>
          <a:p>
            <a:pPr algn="just">
              <a:lnSpc>
                <a:spcPct val="130000"/>
              </a:lnSpc>
              <a:spcAft>
                <a:spcPts val="0"/>
              </a:spcAft>
            </a:pPr>
            <a:r>
              <a:rPr lang="zh-CN" altLang="en-US" b="1" kern="100" dirty="0" smtClean="0">
                <a:solidFill>
                  <a:srgbClr val="C00000"/>
                </a:solidFill>
                <a:latin typeface="+mn-lt"/>
                <a:ea typeface="+mn-ea"/>
                <a:cs typeface="+mn-ea"/>
                <a:sym typeface="+mn-lt"/>
              </a:rPr>
              <a:t>       从上面两个故事可以看出，</a:t>
            </a:r>
            <a:r>
              <a:rPr lang="zh-CN" altLang="en-US" b="1" kern="100" dirty="0" smtClean="0">
                <a:latin typeface="+mn-lt"/>
                <a:ea typeface="+mn-ea"/>
                <a:cs typeface="+mn-ea"/>
                <a:sym typeface="+mn-lt"/>
              </a:rPr>
              <a:t>有的人会低估自己的价值，而有的人又会高估自己的价值。造成这种现象的原因是什么呢？这是因为人的自我意识并非一成不变的，而且现实中的自己、理想中的自己及他人眼中的自己有着或多或少的区别。这又是怎么回事呢？</a:t>
            </a:r>
            <a:r>
              <a:rPr lang="zh-CN" altLang="en-US" b="1" kern="100" dirty="0" smtClean="0">
                <a:solidFill>
                  <a:srgbClr val="C00000"/>
                </a:solidFill>
                <a:latin typeface="+mn-lt"/>
                <a:ea typeface="+mn-ea"/>
                <a:cs typeface="+mn-ea"/>
                <a:sym typeface="+mn-lt"/>
              </a:rPr>
              <a:t>著名的约哈瑞窗口理论</a:t>
            </a:r>
            <a:r>
              <a:rPr lang="zh-CN" altLang="en-US" b="1" kern="100" dirty="0" smtClean="0">
                <a:latin typeface="+mn-lt"/>
                <a:ea typeface="+mn-ea"/>
                <a:cs typeface="+mn-ea"/>
                <a:sym typeface="+mn-lt"/>
              </a:rPr>
              <a:t>就说明了这个问题。</a:t>
            </a:r>
            <a:endParaRPr lang="zh-CN" altLang="en-US" b="1" kern="100" dirty="0" smtClean="0">
              <a:latin typeface="+mn-lt"/>
              <a:ea typeface="+mn-ea"/>
              <a:cs typeface="+mn-ea"/>
              <a:sym typeface="+mn-lt"/>
            </a:endParaRPr>
          </a:p>
        </p:txBody>
      </p:sp>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什么是自我意识</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3" name="矩形 12"/>
          <p:cNvSpPr/>
          <p:nvPr/>
        </p:nvSpPr>
        <p:spPr bwMode="auto">
          <a:xfrm>
            <a:off x="4890089" y="1851783"/>
            <a:ext cx="708226" cy="6432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11" name="任意多边形: 形状 174"/>
          <p:cNvSpPr/>
          <p:nvPr/>
        </p:nvSpPr>
        <p:spPr bwMode="auto">
          <a:xfrm>
            <a:off x="-10871" y="3508099"/>
            <a:ext cx="4089922" cy="3349901"/>
          </a:xfrm>
          <a:custGeom>
            <a:avLst/>
            <a:gdLst>
              <a:gd name="connsiteX0" fmla="*/ 0 w 1208720"/>
              <a:gd name="connsiteY0" fmla="*/ 0 h 1208720"/>
              <a:gd name="connsiteX1" fmla="*/ 1208720 w 1208720"/>
              <a:gd name="connsiteY1" fmla="*/ 1208720 h 1208720"/>
              <a:gd name="connsiteX2" fmla="*/ 0 w 1208720"/>
              <a:gd name="connsiteY2" fmla="*/ 1208720 h 1208720"/>
            </a:gdLst>
            <a:ahLst/>
            <a:cxnLst>
              <a:cxn ang="0">
                <a:pos x="connsiteX0" y="connsiteY0"/>
              </a:cxn>
              <a:cxn ang="0">
                <a:pos x="connsiteX1" y="connsiteY1"/>
              </a:cxn>
              <a:cxn ang="0">
                <a:pos x="connsiteX2" y="connsiteY2"/>
              </a:cxn>
            </a:cxnLst>
            <a:rect l="l" t="t" r="r" b="b"/>
            <a:pathLst>
              <a:path w="1208720" h="1208720">
                <a:moveTo>
                  <a:pt x="0" y="0"/>
                </a:moveTo>
                <a:lnTo>
                  <a:pt x="1208720" y="1208720"/>
                </a:lnTo>
                <a:lnTo>
                  <a:pt x="0" y="1208720"/>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pic>
        <p:nvPicPr>
          <p:cNvPr id="14" name="图片 13"/>
          <p:cNvPicPr>
            <a:picLocks noChangeAspect="1"/>
          </p:cNvPicPr>
          <p:nvPr/>
        </p:nvPicPr>
        <p:blipFill>
          <a:blip r:embed="rId1" cstate="screen"/>
          <a:stretch>
            <a:fillRect/>
          </a:stretch>
        </p:blipFill>
        <p:spPr>
          <a:xfrm>
            <a:off x="697782" y="1646484"/>
            <a:ext cx="2932000" cy="460136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checkerboard(across)">
                                      <p:cBhvr>
                                        <p:cTn id="11" dur="500"/>
                                        <p:tgtEl>
                                          <p:spTgt spid="13"/>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heckerboard(across)">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3812365" y="1928802"/>
            <a:ext cx="6912768" cy="221457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5" name="矩形 14"/>
          <p:cNvSpPr/>
          <p:nvPr/>
        </p:nvSpPr>
        <p:spPr>
          <a:xfrm>
            <a:off x="523334" y="5643578"/>
            <a:ext cx="6578061" cy="498598"/>
          </a:xfrm>
          <a:prstGeom prst="rect">
            <a:avLst/>
          </a:prstGeom>
        </p:spPr>
        <p:txBody>
          <a:bodyPr wrap="square">
            <a:spAutoFit/>
          </a:bodyPr>
          <a:lstStyle/>
          <a:p>
            <a:pPr indent="269875" algn="ctr">
              <a:lnSpc>
                <a:spcPct val="110000"/>
              </a:lnSpc>
              <a:spcBef>
                <a:spcPts val="600"/>
              </a:spcBef>
              <a:spcAft>
                <a:spcPts val="600"/>
              </a:spcAft>
            </a:pPr>
            <a:r>
              <a:rPr lang="zh-CN" altLang="en-US" b="1" kern="100" dirty="0" smtClean="0">
                <a:solidFill>
                  <a:srgbClr val="C00000"/>
                </a:solidFill>
                <a:latin typeface="+mn-lt"/>
                <a:ea typeface="+mn-ea"/>
                <a:cs typeface="+mn-ea"/>
                <a:sym typeface="+mn-lt"/>
              </a:rPr>
              <a:t> </a:t>
            </a:r>
            <a:r>
              <a:rPr lang="x-none" kern="100" dirty="0" smtClean="0">
                <a:solidFill>
                  <a:srgbClr val="E4007F"/>
                </a:solidFill>
                <a:latin typeface="黑体" panose="02010609060101010101" charset="-122"/>
                <a:ea typeface="宋体" panose="02010600030101010101" pitchFamily="2" charset="-122"/>
                <a:cs typeface="Arial" panose="020B0604020202020204"/>
              </a:rPr>
              <a:t>约哈瑞窗口</a:t>
            </a:r>
            <a:r>
              <a:rPr lang="zh-CN" altLang="en-US" kern="100" dirty="0" smtClean="0">
                <a:solidFill>
                  <a:srgbClr val="E4007F"/>
                </a:solidFill>
                <a:latin typeface="Arial" panose="020B0604020202020204"/>
                <a:ea typeface="黑体" panose="02010609060101010101" charset="-122"/>
                <a:cs typeface="Arial" panose="020B0604020202020204"/>
              </a:rPr>
              <a:t>理论模型</a:t>
            </a:r>
            <a:endParaRPr lang="zh-CN" sz="2400" kern="100" dirty="0">
              <a:latin typeface="Times New Roman" panose="02020603050405020304"/>
              <a:ea typeface="宋体" panose="02010600030101010101" pitchFamily="2" charset="-122"/>
            </a:endParaRPr>
          </a:p>
        </p:txBody>
      </p:sp>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什么是自我意识</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aphicFrame>
        <p:nvGraphicFramePr>
          <p:cNvPr id="9" name="表格 8"/>
          <p:cNvGraphicFramePr>
            <a:graphicFrameLocks noGrp="1"/>
          </p:cNvGraphicFramePr>
          <p:nvPr/>
        </p:nvGraphicFramePr>
        <p:xfrm>
          <a:off x="1056111" y="2591954"/>
          <a:ext cx="4929222" cy="3014920"/>
        </p:xfrm>
        <a:graphic>
          <a:graphicData uri="http://schemas.openxmlformats.org/drawingml/2006/table">
            <a:tbl>
              <a:tblPr/>
              <a:tblGrid>
                <a:gridCol w="759114"/>
                <a:gridCol w="2085054"/>
                <a:gridCol w="2085054"/>
              </a:tblGrid>
              <a:tr h="430704">
                <a:tc>
                  <a:txBody>
                    <a:bodyPr/>
                    <a:lstStyle/>
                    <a:p>
                      <a:pPr indent="269875" algn="l">
                        <a:lnSpc>
                          <a:spcPct val="110000"/>
                        </a:lnSpc>
                        <a:spcBef>
                          <a:spcPts val="790"/>
                        </a:spcBef>
                        <a:spcAft>
                          <a:spcPts val="200"/>
                        </a:spcAft>
                      </a:pPr>
                      <a:endParaRPr lang="en-US" sz="1800" kern="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a:noFill/>
                    </a:lnL>
                    <a:lnR>
                      <a:noFill/>
                    </a:lnR>
                    <a:lnT>
                      <a:noFill/>
                    </a:lnT>
                    <a:lnB>
                      <a:noFill/>
                    </a:lnB>
                  </a:tcPr>
                </a:tc>
                <a:tc>
                  <a:txBody>
                    <a:bodyPr/>
                    <a:lstStyle/>
                    <a:p>
                      <a:pPr indent="269875" algn="l">
                        <a:lnSpc>
                          <a:spcPct val="110000"/>
                        </a:lnSpc>
                        <a:spcBef>
                          <a:spcPts val="790"/>
                        </a:spcBef>
                        <a:spcAft>
                          <a:spcPts val="200"/>
                        </a:spcAft>
                      </a:pPr>
                      <a:r>
                        <a:rPr lang="en-US" altLang="zh-CN" sz="1800" kern="0" dirty="0" smtClean="0">
                          <a:latin typeface="微软雅黑" panose="020B0503020204020204" pitchFamily="34" charset="-122"/>
                          <a:ea typeface="微软雅黑" panose="020B0503020204020204" pitchFamily="34" charset="-122"/>
                          <a:cs typeface="Times New Roman" panose="02020603050405020304"/>
                        </a:rPr>
                        <a:t>     </a:t>
                      </a:r>
                      <a:r>
                        <a:rPr lang="zh-CN" sz="1800" kern="0" dirty="0" smtClean="0">
                          <a:latin typeface="微软雅黑" panose="020B0503020204020204" pitchFamily="34" charset="-122"/>
                          <a:ea typeface="微软雅黑" panose="020B0503020204020204" pitchFamily="34" charset="-122"/>
                          <a:cs typeface="Times New Roman" panose="02020603050405020304"/>
                        </a:rPr>
                        <a:t>别人</a:t>
                      </a:r>
                      <a:r>
                        <a:rPr lang="zh-CN" sz="1800" kern="0" dirty="0">
                          <a:latin typeface="微软雅黑" panose="020B0503020204020204" pitchFamily="34" charset="-122"/>
                          <a:ea typeface="微软雅黑" panose="020B0503020204020204" pitchFamily="34" charset="-122"/>
                          <a:cs typeface="Times New Roman" panose="02020603050405020304"/>
                        </a:rPr>
                        <a:t>知道</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indent="269875" algn="l">
                        <a:lnSpc>
                          <a:spcPct val="110000"/>
                        </a:lnSpc>
                        <a:spcBef>
                          <a:spcPts val="790"/>
                        </a:spcBef>
                        <a:spcAft>
                          <a:spcPts val="200"/>
                        </a:spcAft>
                      </a:pPr>
                      <a:r>
                        <a:rPr lang="en-US" altLang="zh-CN" sz="1800" kern="0" dirty="0" smtClean="0">
                          <a:latin typeface="微软雅黑" panose="020B0503020204020204" pitchFamily="34" charset="-122"/>
                          <a:ea typeface="微软雅黑" panose="020B0503020204020204" pitchFamily="34" charset="-122"/>
                          <a:cs typeface="Times New Roman" panose="02020603050405020304"/>
                        </a:rPr>
                        <a:t>    </a:t>
                      </a:r>
                      <a:r>
                        <a:rPr lang="zh-CN" sz="1800" kern="0" dirty="0" smtClean="0">
                          <a:latin typeface="微软雅黑" panose="020B0503020204020204" pitchFamily="34" charset="-122"/>
                          <a:ea typeface="微软雅黑" panose="020B0503020204020204" pitchFamily="34" charset="-122"/>
                          <a:cs typeface="Times New Roman" panose="02020603050405020304"/>
                        </a:rPr>
                        <a:t>别人</a:t>
                      </a:r>
                      <a:r>
                        <a:rPr lang="zh-CN" sz="1800" kern="0" dirty="0">
                          <a:latin typeface="微软雅黑" panose="020B0503020204020204" pitchFamily="34" charset="-122"/>
                          <a:ea typeface="微软雅黑" panose="020B0503020204020204" pitchFamily="34" charset="-122"/>
                          <a:cs typeface="Times New Roman" panose="02020603050405020304"/>
                        </a:rPr>
                        <a:t>不知道</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r>
              <a:tr h="1292108">
                <a:tc>
                  <a:txBody>
                    <a:bodyPr/>
                    <a:lstStyle/>
                    <a:p>
                      <a:pPr indent="269875" algn="l">
                        <a:lnSpc>
                          <a:spcPct val="110000"/>
                        </a:lnSpc>
                        <a:spcBef>
                          <a:spcPts val="790"/>
                        </a:spcBef>
                        <a:spcAft>
                          <a:spcPts val="200"/>
                        </a:spcAft>
                      </a:pPr>
                      <a:r>
                        <a:rPr lang="zh-CN" sz="1800" kern="0" dirty="0" smtClean="0">
                          <a:latin typeface="微软雅黑" panose="020B0503020204020204" pitchFamily="34" charset="-122"/>
                          <a:ea typeface="微软雅黑" panose="020B0503020204020204" pitchFamily="34" charset="-122"/>
                          <a:cs typeface="Times New Roman" panose="02020603050405020304"/>
                        </a:rPr>
                        <a:t>自己</a:t>
                      </a:r>
                      <a:r>
                        <a:rPr lang="en-US" altLang="zh-CN" sz="1800" kern="0" dirty="0" smtClean="0">
                          <a:latin typeface="微软雅黑" panose="020B0503020204020204" pitchFamily="34" charset="-122"/>
                          <a:ea typeface="微软雅黑" panose="020B0503020204020204" pitchFamily="34" charset="-122"/>
                          <a:cs typeface="Times New Roman" panose="02020603050405020304"/>
                        </a:rPr>
                        <a:t> </a:t>
                      </a:r>
                      <a:r>
                        <a:rPr lang="zh-CN" sz="1800" kern="0" dirty="0" smtClean="0">
                          <a:latin typeface="微软雅黑" panose="020B0503020204020204" pitchFamily="34" charset="-122"/>
                          <a:ea typeface="微软雅黑" panose="020B0503020204020204" pitchFamily="34" charset="-122"/>
                          <a:cs typeface="Times New Roman" panose="02020603050405020304"/>
                        </a:rPr>
                        <a:t>知道</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269875" algn="l">
                        <a:lnSpc>
                          <a:spcPct val="110000"/>
                        </a:lnSpc>
                        <a:spcBef>
                          <a:spcPts val="790"/>
                        </a:spcBef>
                        <a:spcAft>
                          <a:spcPts val="200"/>
                        </a:spcAft>
                      </a:pPr>
                      <a:r>
                        <a:rPr lang="en-US" altLang="zh-CN" sz="1800" kern="0" dirty="0" smtClean="0">
                          <a:latin typeface="微软雅黑" panose="020B0503020204020204" pitchFamily="34" charset="-122"/>
                          <a:ea typeface="微软雅黑" panose="020B0503020204020204" pitchFamily="34" charset="-122"/>
                          <a:cs typeface="Times New Roman" panose="02020603050405020304"/>
                        </a:rPr>
                        <a:t>   </a:t>
                      </a:r>
                      <a:r>
                        <a:rPr lang="zh-CN" sz="1800" kern="0" dirty="0" smtClean="0">
                          <a:latin typeface="微软雅黑" panose="020B0503020204020204" pitchFamily="34" charset="-122"/>
                          <a:ea typeface="微软雅黑" panose="020B0503020204020204" pitchFamily="34" charset="-122"/>
                          <a:cs typeface="Times New Roman" panose="02020603050405020304"/>
                        </a:rPr>
                        <a:t>公开</a:t>
                      </a:r>
                      <a:r>
                        <a:rPr lang="zh-CN" sz="1800" kern="0" dirty="0">
                          <a:latin typeface="微软雅黑" panose="020B0503020204020204" pitchFamily="34" charset="-122"/>
                          <a:ea typeface="微软雅黑" panose="020B0503020204020204" pitchFamily="34" charset="-122"/>
                          <a:cs typeface="Times New Roman" panose="02020603050405020304"/>
                        </a:rPr>
                        <a:t>的自我</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DCE9"/>
                    </a:solidFill>
                  </a:tcPr>
                </a:tc>
                <a:tc>
                  <a:txBody>
                    <a:bodyPr/>
                    <a:lstStyle/>
                    <a:p>
                      <a:pPr indent="269875" algn="l">
                        <a:lnSpc>
                          <a:spcPct val="110000"/>
                        </a:lnSpc>
                        <a:spcBef>
                          <a:spcPts val="790"/>
                        </a:spcBef>
                        <a:spcAft>
                          <a:spcPts val="200"/>
                        </a:spcAft>
                      </a:pPr>
                      <a:r>
                        <a:rPr lang="en-US" altLang="zh-CN" sz="1800" kern="0" dirty="0" smtClean="0">
                          <a:latin typeface="微软雅黑" panose="020B0503020204020204" pitchFamily="34" charset="-122"/>
                          <a:ea typeface="微软雅黑" panose="020B0503020204020204" pitchFamily="34" charset="-122"/>
                          <a:cs typeface="Times New Roman" panose="02020603050405020304"/>
                        </a:rPr>
                        <a:t>    </a:t>
                      </a:r>
                      <a:r>
                        <a:rPr lang="zh-CN" sz="1800" kern="0" dirty="0" smtClean="0">
                          <a:latin typeface="微软雅黑" panose="020B0503020204020204" pitchFamily="34" charset="-122"/>
                          <a:ea typeface="微软雅黑" panose="020B0503020204020204" pitchFamily="34" charset="-122"/>
                          <a:cs typeface="Times New Roman" panose="02020603050405020304"/>
                        </a:rPr>
                        <a:t>秘密</a:t>
                      </a:r>
                      <a:r>
                        <a:rPr lang="zh-CN" sz="1800" kern="0" dirty="0">
                          <a:latin typeface="微软雅黑" panose="020B0503020204020204" pitchFamily="34" charset="-122"/>
                          <a:ea typeface="微软雅黑" panose="020B0503020204020204" pitchFamily="34" charset="-122"/>
                          <a:cs typeface="Times New Roman" panose="02020603050405020304"/>
                        </a:rPr>
                        <a:t>的自我</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DCE9"/>
                    </a:solidFill>
                  </a:tcPr>
                </a:tc>
              </a:tr>
              <a:tr h="1292108">
                <a:tc>
                  <a:txBody>
                    <a:bodyPr/>
                    <a:lstStyle/>
                    <a:p>
                      <a:pPr indent="269875" algn="l">
                        <a:lnSpc>
                          <a:spcPct val="110000"/>
                        </a:lnSpc>
                        <a:spcBef>
                          <a:spcPts val="790"/>
                        </a:spcBef>
                        <a:spcAft>
                          <a:spcPts val="200"/>
                        </a:spcAft>
                      </a:pPr>
                      <a:r>
                        <a:rPr lang="zh-CN" sz="1800" kern="0" dirty="0" smtClean="0">
                          <a:latin typeface="微软雅黑" panose="020B0503020204020204" pitchFamily="34" charset="-122"/>
                          <a:ea typeface="微软雅黑" panose="020B0503020204020204" pitchFamily="34" charset="-122"/>
                          <a:cs typeface="Times New Roman" panose="02020603050405020304"/>
                        </a:rPr>
                        <a:t>自己不知道</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269875" algn="l">
                        <a:lnSpc>
                          <a:spcPct val="110000"/>
                        </a:lnSpc>
                        <a:spcBef>
                          <a:spcPts val="790"/>
                        </a:spcBef>
                        <a:spcAft>
                          <a:spcPts val="200"/>
                        </a:spcAft>
                      </a:pPr>
                      <a:r>
                        <a:rPr lang="en-US" altLang="zh-CN" sz="1800" kern="0" dirty="0" smtClean="0">
                          <a:latin typeface="微软雅黑" panose="020B0503020204020204" pitchFamily="34" charset="-122"/>
                          <a:ea typeface="微软雅黑" panose="020B0503020204020204" pitchFamily="34" charset="-122"/>
                          <a:cs typeface="Times New Roman" panose="02020603050405020304"/>
                        </a:rPr>
                        <a:t>   </a:t>
                      </a:r>
                      <a:r>
                        <a:rPr lang="zh-CN" sz="1800" kern="0" dirty="0" smtClean="0">
                          <a:latin typeface="微软雅黑" panose="020B0503020204020204" pitchFamily="34" charset="-122"/>
                          <a:ea typeface="微软雅黑" panose="020B0503020204020204" pitchFamily="34" charset="-122"/>
                          <a:cs typeface="Times New Roman" panose="02020603050405020304"/>
                        </a:rPr>
                        <a:t>盲目</a:t>
                      </a:r>
                      <a:r>
                        <a:rPr lang="zh-CN" sz="1800" kern="0" dirty="0">
                          <a:latin typeface="微软雅黑" panose="020B0503020204020204" pitchFamily="34" charset="-122"/>
                          <a:ea typeface="微软雅黑" panose="020B0503020204020204" pitchFamily="34" charset="-122"/>
                          <a:cs typeface="Times New Roman" panose="02020603050405020304"/>
                        </a:rPr>
                        <a:t>的自我</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DCE9"/>
                    </a:solidFill>
                  </a:tcPr>
                </a:tc>
                <a:tc>
                  <a:txBody>
                    <a:bodyPr/>
                    <a:lstStyle/>
                    <a:p>
                      <a:pPr indent="269875" algn="l">
                        <a:lnSpc>
                          <a:spcPct val="110000"/>
                        </a:lnSpc>
                        <a:spcBef>
                          <a:spcPts val="790"/>
                        </a:spcBef>
                        <a:spcAft>
                          <a:spcPts val="200"/>
                        </a:spcAft>
                      </a:pPr>
                      <a:r>
                        <a:rPr lang="en-US" altLang="zh-CN" sz="1800" kern="0" dirty="0" smtClean="0">
                          <a:latin typeface="微软雅黑" panose="020B0503020204020204" pitchFamily="34" charset="-122"/>
                          <a:ea typeface="微软雅黑" panose="020B0503020204020204" pitchFamily="34" charset="-122"/>
                          <a:cs typeface="Times New Roman" panose="02020603050405020304"/>
                        </a:rPr>
                        <a:t>     </a:t>
                      </a:r>
                      <a:r>
                        <a:rPr lang="zh-CN" sz="1800" kern="0" dirty="0" smtClean="0">
                          <a:latin typeface="微软雅黑" panose="020B0503020204020204" pitchFamily="34" charset="-122"/>
                          <a:ea typeface="微软雅黑" panose="020B0503020204020204" pitchFamily="34" charset="-122"/>
                          <a:cs typeface="Times New Roman" panose="02020603050405020304"/>
                        </a:rPr>
                        <a:t>未知</a:t>
                      </a:r>
                      <a:r>
                        <a:rPr lang="zh-CN" sz="1800" kern="0" dirty="0">
                          <a:latin typeface="微软雅黑" panose="020B0503020204020204" pitchFamily="34" charset="-122"/>
                          <a:ea typeface="微软雅黑" panose="020B0503020204020204" pitchFamily="34" charset="-122"/>
                          <a:cs typeface="Times New Roman" panose="02020603050405020304"/>
                        </a:rPr>
                        <a:t>的自我</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DCE9"/>
                    </a:solidFill>
                  </a:tcPr>
                </a:tc>
              </a:tr>
            </a:tbl>
          </a:graphicData>
        </a:graphic>
      </p:graphicFrame>
      <p:sp>
        <p:nvSpPr>
          <p:cNvPr id="10" name="矩形 9"/>
          <p:cNvSpPr/>
          <p:nvPr/>
        </p:nvSpPr>
        <p:spPr>
          <a:xfrm>
            <a:off x="1056111" y="1295850"/>
            <a:ext cx="4970832" cy="1052596"/>
          </a:xfrm>
          <a:prstGeom prst="rect">
            <a:avLst/>
          </a:prstGeom>
        </p:spPr>
        <p:txBody>
          <a:bodyPr wrap="square">
            <a:spAutoFit/>
          </a:bodyPr>
          <a:lstStyle/>
          <a:p>
            <a:pPr algn="just">
              <a:lnSpc>
                <a:spcPct val="130000"/>
              </a:lnSpc>
              <a:spcAft>
                <a:spcPts val="0"/>
              </a:spcAft>
            </a:pPr>
            <a:r>
              <a:rPr lang="zh-CN" altLang="en-US" sz="1600" kern="100" dirty="0" smtClean="0">
                <a:latin typeface="+mn-lt"/>
                <a:ea typeface="+mn-ea"/>
                <a:cs typeface="+mn-ea"/>
                <a:sym typeface="+mn-lt"/>
              </a:rPr>
              <a:t>         约哈瑞窗口理论是由美国心理学家约瑟夫</a:t>
            </a:r>
            <a:r>
              <a:rPr lang="en-US" altLang="zh-CN" sz="1600" kern="100" dirty="0" smtClean="0">
                <a:latin typeface="+mn-lt"/>
                <a:ea typeface="+mn-ea"/>
                <a:cs typeface="+mn-ea"/>
                <a:sym typeface="+mn-lt"/>
              </a:rPr>
              <a:t>·</a:t>
            </a:r>
            <a:r>
              <a:rPr lang="zh-CN" altLang="en-US" sz="1600" kern="100" dirty="0" smtClean="0">
                <a:latin typeface="+mn-lt"/>
                <a:ea typeface="+mn-ea"/>
                <a:cs typeface="+mn-ea"/>
                <a:sym typeface="+mn-lt"/>
              </a:rPr>
              <a:t>勒夫特和哈林顿</a:t>
            </a:r>
            <a:r>
              <a:rPr lang="en-US" altLang="zh-CN" sz="1600" kern="100" dirty="0" smtClean="0">
                <a:latin typeface="+mn-lt"/>
                <a:ea typeface="+mn-ea"/>
                <a:cs typeface="+mn-ea"/>
                <a:sym typeface="+mn-lt"/>
              </a:rPr>
              <a:t>·</a:t>
            </a:r>
            <a:r>
              <a:rPr lang="zh-CN" altLang="en-US" sz="1600" kern="100" dirty="0" smtClean="0">
                <a:latin typeface="+mn-lt"/>
                <a:ea typeface="+mn-ea"/>
                <a:cs typeface="+mn-ea"/>
                <a:sym typeface="+mn-lt"/>
              </a:rPr>
              <a:t>英格拉姆提出的。他们认为，每个人的内心都由</a:t>
            </a:r>
            <a:r>
              <a:rPr lang="en-US" altLang="zh-CN" sz="1600" kern="100" dirty="0" smtClean="0">
                <a:latin typeface="+mn-lt"/>
                <a:ea typeface="+mn-ea"/>
                <a:cs typeface="+mn-ea"/>
                <a:sym typeface="+mn-lt"/>
              </a:rPr>
              <a:t>4</a:t>
            </a:r>
            <a:r>
              <a:rPr lang="zh-CN" altLang="en-US" sz="1600" kern="100" dirty="0" smtClean="0">
                <a:latin typeface="+mn-lt"/>
                <a:ea typeface="+mn-ea"/>
                <a:cs typeface="+mn-ea"/>
                <a:sym typeface="+mn-lt"/>
              </a:rPr>
              <a:t>个领域构成：</a:t>
            </a:r>
            <a:endParaRPr lang="zh-CN" altLang="en-US" sz="1600" kern="100" dirty="0" smtClean="0">
              <a:latin typeface="+mn-lt"/>
              <a:ea typeface="+mn-ea"/>
              <a:cs typeface="+mn-ea"/>
              <a:sym typeface="+mn-lt"/>
            </a:endParaRPr>
          </a:p>
        </p:txBody>
      </p:sp>
      <p:sp>
        <p:nvSpPr>
          <p:cNvPr id="11" name="矩形: 圆角 1"/>
          <p:cNvSpPr/>
          <p:nvPr/>
        </p:nvSpPr>
        <p:spPr bwMode="auto">
          <a:xfrm>
            <a:off x="6403622" y="1671814"/>
            <a:ext cx="2375826"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公开的自我</a:t>
            </a:r>
            <a:endParaRPr lang="zh-CN" altLang="en-US" sz="2000" dirty="0">
              <a:solidFill>
                <a:schemeClr val="bg1"/>
              </a:solidFill>
              <a:latin typeface="+mn-lt"/>
              <a:ea typeface="+mn-ea"/>
              <a:cs typeface="+mn-ea"/>
              <a:sym typeface="+mn-lt"/>
            </a:endParaRPr>
          </a:p>
        </p:txBody>
      </p:sp>
      <p:sp>
        <p:nvSpPr>
          <p:cNvPr id="14" name="矩形: 圆角 135"/>
          <p:cNvSpPr/>
          <p:nvPr/>
        </p:nvSpPr>
        <p:spPr bwMode="auto">
          <a:xfrm>
            <a:off x="6403622" y="2717205"/>
            <a:ext cx="2375826"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盲目的自我</a:t>
            </a:r>
            <a:endParaRPr lang="zh-CN" altLang="en-US" sz="2000" dirty="0">
              <a:solidFill>
                <a:schemeClr val="bg1"/>
              </a:solidFill>
              <a:latin typeface="+mn-lt"/>
              <a:ea typeface="+mn-ea"/>
              <a:cs typeface="+mn-ea"/>
              <a:sym typeface="+mn-lt"/>
            </a:endParaRPr>
          </a:p>
        </p:txBody>
      </p:sp>
      <p:sp>
        <p:nvSpPr>
          <p:cNvPr id="17" name="矩形: 圆角 1"/>
          <p:cNvSpPr/>
          <p:nvPr/>
        </p:nvSpPr>
        <p:spPr bwMode="auto">
          <a:xfrm>
            <a:off x="6384133" y="3742870"/>
            <a:ext cx="2375826"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秘密的自我</a:t>
            </a:r>
            <a:endParaRPr lang="zh-CN" altLang="en-US" sz="2000" dirty="0">
              <a:solidFill>
                <a:schemeClr val="bg1"/>
              </a:solidFill>
              <a:latin typeface="+mn-lt"/>
              <a:ea typeface="+mn-ea"/>
              <a:cs typeface="+mn-ea"/>
              <a:sym typeface="+mn-lt"/>
            </a:endParaRPr>
          </a:p>
        </p:txBody>
      </p:sp>
      <p:sp>
        <p:nvSpPr>
          <p:cNvPr id="18" name="矩形: 圆角 135"/>
          <p:cNvSpPr/>
          <p:nvPr/>
        </p:nvSpPr>
        <p:spPr bwMode="auto">
          <a:xfrm>
            <a:off x="6384133" y="4788261"/>
            <a:ext cx="2375826"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未知的自我</a:t>
            </a:r>
            <a:endParaRPr lang="zh-CN" altLang="en-US" sz="2000" dirty="0">
              <a:solidFill>
                <a:schemeClr val="bg1"/>
              </a:solidFill>
              <a:latin typeface="+mn-lt"/>
              <a:ea typeface="+mn-ea"/>
              <a:cs typeface="+mn-ea"/>
              <a:sym typeface="+mn-lt"/>
            </a:endParaRPr>
          </a:p>
        </p:txBody>
      </p:sp>
      <p:sp>
        <p:nvSpPr>
          <p:cNvPr id="19" name="矩形 18"/>
          <p:cNvSpPr/>
          <p:nvPr/>
        </p:nvSpPr>
        <p:spPr>
          <a:xfrm>
            <a:off x="8779447" y="1904734"/>
            <a:ext cx="3417315" cy="381258"/>
          </a:xfrm>
          <a:prstGeom prst="rect">
            <a:avLst/>
          </a:prstGeom>
        </p:spPr>
        <p:txBody>
          <a:bodyPr wrap="square">
            <a:spAutoFit/>
          </a:bodyPr>
          <a:lstStyle/>
          <a:p>
            <a:pPr algn="just">
              <a:lnSpc>
                <a:spcPct val="130000"/>
              </a:lnSpc>
              <a:spcAft>
                <a:spcPts val="0"/>
              </a:spcAft>
            </a:pPr>
            <a:r>
              <a:rPr lang="zh-CN" altLang="en-US" sz="1600" kern="100" dirty="0" smtClean="0">
                <a:latin typeface="+mn-lt"/>
                <a:ea typeface="+mn-ea"/>
                <a:cs typeface="+mn-ea"/>
                <a:sym typeface="+mn-lt"/>
              </a:rPr>
              <a:t>    这部分自己知道，别人也知道。</a:t>
            </a:r>
            <a:endParaRPr lang="zh-CN" altLang="en-US" sz="1600" kern="100" dirty="0" smtClean="0">
              <a:latin typeface="+mn-lt"/>
              <a:ea typeface="+mn-ea"/>
              <a:cs typeface="+mn-ea"/>
              <a:sym typeface="+mn-lt"/>
            </a:endParaRPr>
          </a:p>
        </p:txBody>
      </p:sp>
      <p:sp>
        <p:nvSpPr>
          <p:cNvPr id="21" name="矩形 20"/>
          <p:cNvSpPr/>
          <p:nvPr/>
        </p:nvSpPr>
        <p:spPr>
          <a:xfrm>
            <a:off x="8670149" y="2904866"/>
            <a:ext cx="3417315" cy="381258"/>
          </a:xfrm>
          <a:prstGeom prst="rect">
            <a:avLst/>
          </a:prstGeom>
        </p:spPr>
        <p:txBody>
          <a:bodyPr wrap="square">
            <a:spAutoFit/>
          </a:bodyPr>
          <a:lstStyle/>
          <a:p>
            <a:pPr algn="just">
              <a:lnSpc>
                <a:spcPct val="130000"/>
              </a:lnSpc>
              <a:spcAft>
                <a:spcPts val="0"/>
              </a:spcAft>
            </a:pPr>
            <a:r>
              <a:rPr lang="zh-CN" altLang="en-US" sz="1600" kern="100" dirty="0" smtClean="0">
                <a:latin typeface="+mn-lt"/>
                <a:ea typeface="+mn-ea"/>
                <a:cs typeface="+mn-ea"/>
                <a:sym typeface="+mn-lt"/>
              </a:rPr>
              <a:t>     这部分别人知道，但自己不知道。</a:t>
            </a:r>
            <a:endParaRPr lang="zh-CN" altLang="en-US" sz="1600" kern="100" dirty="0" smtClean="0">
              <a:latin typeface="+mn-lt"/>
              <a:ea typeface="+mn-ea"/>
              <a:cs typeface="+mn-ea"/>
              <a:sym typeface="+mn-lt"/>
            </a:endParaRPr>
          </a:p>
        </p:txBody>
      </p:sp>
      <p:sp>
        <p:nvSpPr>
          <p:cNvPr id="22" name="矩形 21"/>
          <p:cNvSpPr/>
          <p:nvPr/>
        </p:nvSpPr>
        <p:spPr>
          <a:xfrm>
            <a:off x="8741587" y="3904998"/>
            <a:ext cx="3417315" cy="381258"/>
          </a:xfrm>
          <a:prstGeom prst="rect">
            <a:avLst/>
          </a:prstGeom>
        </p:spPr>
        <p:txBody>
          <a:bodyPr wrap="square">
            <a:spAutoFit/>
          </a:bodyPr>
          <a:lstStyle/>
          <a:p>
            <a:pPr algn="just">
              <a:lnSpc>
                <a:spcPct val="130000"/>
              </a:lnSpc>
              <a:spcAft>
                <a:spcPts val="0"/>
              </a:spcAft>
            </a:pPr>
            <a:r>
              <a:rPr lang="zh-CN" altLang="en-US" sz="1600" kern="100" dirty="0" smtClean="0">
                <a:latin typeface="+mn-lt"/>
                <a:ea typeface="+mn-ea"/>
                <a:cs typeface="+mn-ea"/>
                <a:sym typeface="+mn-lt"/>
              </a:rPr>
              <a:t>    这部分自己知道，但别人不知道。</a:t>
            </a:r>
            <a:endParaRPr lang="zh-CN" altLang="en-US" sz="1600" kern="100" dirty="0" smtClean="0">
              <a:latin typeface="+mn-lt"/>
              <a:ea typeface="+mn-ea"/>
              <a:cs typeface="+mn-ea"/>
              <a:sym typeface="+mn-lt"/>
            </a:endParaRPr>
          </a:p>
        </p:txBody>
      </p:sp>
      <p:sp>
        <p:nvSpPr>
          <p:cNvPr id="23" name="矩形 22"/>
          <p:cNvSpPr/>
          <p:nvPr/>
        </p:nvSpPr>
        <p:spPr>
          <a:xfrm>
            <a:off x="8813025" y="4768194"/>
            <a:ext cx="3417315" cy="701346"/>
          </a:xfrm>
          <a:prstGeom prst="rect">
            <a:avLst/>
          </a:prstGeom>
        </p:spPr>
        <p:txBody>
          <a:bodyPr wrap="square">
            <a:spAutoFit/>
          </a:bodyPr>
          <a:lstStyle/>
          <a:p>
            <a:pPr algn="just">
              <a:lnSpc>
                <a:spcPct val="130000"/>
              </a:lnSpc>
              <a:spcAft>
                <a:spcPts val="0"/>
              </a:spcAft>
            </a:pPr>
            <a:r>
              <a:rPr lang="zh-CN" altLang="en-US" sz="1600" kern="100" dirty="0" smtClean="0">
                <a:latin typeface="+mn-lt"/>
                <a:ea typeface="+mn-ea"/>
                <a:cs typeface="+mn-ea"/>
                <a:sym typeface="+mn-lt"/>
              </a:rPr>
              <a:t>      这部分别人不知道，自己也不知道，需要一些契机才能被激发出来。</a:t>
            </a:r>
            <a:endParaRPr lang="zh-CN" altLang="en-US" sz="1600" kern="100" dirty="0" smtClean="0">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12"/>
                                        </p:tgtEl>
                                        <p:attrNameLst>
                                          <p:attrName>style.visibility</p:attrName>
                                        </p:attrNameLst>
                                      </p:cBhvr>
                                      <p:to>
                                        <p:strVal val="visible"/>
                                      </p:to>
                                    </p:set>
                                    <p:animEffect transition="in" filter="checkerboard(across)">
                                      <p:cBhvr>
                                        <p:cTn id="12" dur="500"/>
                                        <p:tgtEl>
                                          <p:spTgt spid="12"/>
                                        </p:tgtEl>
                                      </p:cBhvr>
                                    </p:animEffect>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heckerboard(across)">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diamond(in)">
                                      <p:cBhvr>
                                        <p:cTn id="24" dur="2000"/>
                                        <p:tgtEl>
                                          <p:spTgt spid="11"/>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amond(in)">
                                      <p:cBhvr>
                                        <p:cTn id="27" dur="2000"/>
                                        <p:tgtEl>
                                          <p:spTgt spid="14"/>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diamond(in)">
                                      <p:cBhvr>
                                        <p:cTn id="30" dur="2000"/>
                                        <p:tgtEl>
                                          <p:spTgt spid="17"/>
                                        </p:tgtEl>
                                      </p:cBhvr>
                                    </p:animEffect>
                                  </p:childTnLst>
                                </p:cTn>
                              </p:par>
                              <p:par>
                                <p:cTn id="31" presetID="8" presetClass="entr" presetSubtype="16"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diamond(in)">
                                      <p:cBhvr>
                                        <p:cTn id="33" dur="2000"/>
                                        <p:tgtEl>
                                          <p:spTgt spid="18"/>
                                        </p:tgtEl>
                                      </p:cBhvr>
                                    </p:animEffect>
                                  </p:childTnLst>
                                </p:cTn>
                              </p:par>
                            </p:childTnLst>
                          </p:cTn>
                        </p:par>
                        <p:par>
                          <p:cTn id="34" fill="hold">
                            <p:stCondLst>
                              <p:cond delay="2000"/>
                            </p:stCondLst>
                            <p:childTnLst>
                              <p:par>
                                <p:cTn id="35" presetID="1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lide(fromLeft)">
                                      <p:cBhvr>
                                        <p:cTn id="37" dur="500"/>
                                        <p:tgtEl>
                                          <p:spTgt spid="19"/>
                                        </p:tgtEl>
                                      </p:cBhvr>
                                    </p:animEffect>
                                  </p:childTnLst>
                                </p:cTn>
                              </p:par>
                            </p:childTnLst>
                          </p:cTn>
                        </p:par>
                        <p:par>
                          <p:cTn id="38" fill="hold">
                            <p:stCondLst>
                              <p:cond delay="2500"/>
                            </p:stCondLst>
                            <p:childTnLst>
                              <p:par>
                                <p:cTn id="39" presetID="1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slide(fromLeft)">
                                      <p:cBhvr>
                                        <p:cTn id="41" dur="500"/>
                                        <p:tgtEl>
                                          <p:spTgt spid="21"/>
                                        </p:tgtEl>
                                      </p:cBhvr>
                                    </p:animEffect>
                                  </p:childTnLst>
                                </p:cTn>
                              </p:par>
                            </p:childTnLst>
                          </p:cTn>
                        </p:par>
                        <p:par>
                          <p:cTn id="42" fill="hold">
                            <p:stCondLst>
                              <p:cond delay="3000"/>
                            </p:stCondLst>
                            <p:childTnLst>
                              <p:par>
                                <p:cTn id="43" presetID="12" presetClass="entr" presetSubtype="8"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slide(fromLeft)">
                                      <p:cBhvr>
                                        <p:cTn id="45" dur="500"/>
                                        <p:tgtEl>
                                          <p:spTgt spid="22"/>
                                        </p:tgtEl>
                                      </p:cBhvr>
                                    </p:animEffect>
                                  </p:childTnLst>
                                </p:cTn>
                              </p:par>
                            </p:childTnLst>
                          </p:cTn>
                        </p:par>
                        <p:par>
                          <p:cTn id="46" fill="hold">
                            <p:stCondLst>
                              <p:cond delay="3500"/>
                            </p:stCondLst>
                            <p:childTnLst>
                              <p:par>
                                <p:cTn id="47" presetID="12" presetClass="entr" presetSubtype="8"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slide(fromLeft)">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0" grpId="0"/>
      <p:bldP spid="11" grpId="0" animBg="1"/>
      <p:bldP spid="14" grpId="0" animBg="1"/>
      <p:bldP spid="17" grpId="0" animBg="1"/>
      <p:bldP spid="18" grpId="0" animBg="1"/>
      <p:bldP spid="19"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59080" y="4916671"/>
            <a:ext cx="6968635" cy="1634616"/>
            <a:chOff x="662714" y="4591843"/>
            <a:chExt cx="9078726" cy="2173465"/>
          </a:xfrm>
        </p:grpSpPr>
        <p:sp>
          <p:nvSpPr>
            <p:cNvPr id="37" name="矩形 36"/>
            <p:cNvSpPr/>
            <p:nvPr/>
          </p:nvSpPr>
          <p:spPr>
            <a:xfrm>
              <a:off x="662714" y="4591843"/>
              <a:ext cx="9078726" cy="2173465"/>
            </a:xfrm>
            <a:prstGeom prst="rect">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8" name="椭圆 37"/>
            <p:cNvSpPr/>
            <p:nvPr/>
          </p:nvSpPr>
          <p:spPr>
            <a:xfrm>
              <a:off x="943506" y="5035030"/>
              <a:ext cx="1194790" cy="1194790"/>
            </a:xfrm>
            <a:prstGeom prst="ellipse">
              <a:avLst/>
            </a:prstGeom>
            <a:solidFill>
              <a:srgbClr val="EAA31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9" name="组合 64"/>
            <p:cNvGrpSpPr/>
            <p:nvPr/>
          </p:nvGrpSpPr>
          <p:grpSpPr>
            <a:xfrm>
              <a:off x="2419088" y="4742905"/>
              <a:ext cx="7231876" cy="1819813"/>
              <a:chOff x="1478086" y="4679146"/>
              <a:chExt cx="7231876" cy="1819813"/>
            </a:xfrm>
          </p:grpSpPr>
          <p:sp>
            <p:nvSpPr>
              <p:cNvPr id="41" name="矩形 40"/>
              <p:cNvSpPr/>
              <p:nvPr/>
            </p:nvSpPr>
            <p:spPr>
              <a:xfrm>
                <a:off x="1478086" y="5140813"/>
                <a:ext cx="7231876" cy="1358146"/>
              </a:xfrm>
              <a:prstGeom prst="rect">
                <a:avLst/>
              </a:prstGeom>
            </p:spPr>
            <p:txBody>
              <a:bodyPr wrap="square">
                <a:spAutoFit/>
              </a:bodyPr>
              <a:lstStyle/>
              <a:p>
                <a:pPr>
                  <a:lnSpc>
                    <a:spcPct val="130000"/>
                  </a:lnSpc>
                </a:pPr>
                <a:r>
                  <a:rPr lang="zh-CN" altLang="en-US" sz="1600" kern="0" dirty="0" smtClean="0">
                    <a:latin typeface="微软雅黑" panose="020B0503020204020204" pitchFamily="34" charset="-122"/>
                    <a:ea typeface="微软雅黑" panose="020B0503020204020204" pitchFamily="34" charset="-122"/>
                  </a:rPr>
                  <a:t>自我控制是指个体有意识地调整自己的行为活动或对待他人和自己的态度，是自我意识在行为上的表现，主要涉及“我应该做什么？”“我怎样才能成为那样的人？”等问题。</a:t>
                </a:r>
                <a:endParaRPr lang="zh-CN" altLang="en-US" sz="1600" dirty="0" smtClean="0">
                  <a:latin typeface="微软雅黑" panose="020B0503020204020204" pitchFamily="34" charset="-122"/>
                  <a:ea typeface="微软雅黑" panose="020B0503020204020204" pitchFamily="34" charset="-122"/>
                </a:endParaRPr>
              </a:p>
            </p:txBody>
          </p:sp>
          <p:sp>
            <p:nvSpPr>
              <p:cNvPr id="42" name="矩形 41"/>
              <p:cNvSpPr/>
              <p:nvPr/>
            </p:nvSpPr>
            <p:spPr>
              <a:xfrm>
                <a:off x="1478087" y="4679146"/>
                <a:ext cx="3552483" cy="527316"/>
              </a:xfrm>
              <a:prstGeom prst="rect">
                <a:avLst/>
              </a:prstGeom>
            </p:spPr>
            <p:txBody>
              <a:bodyPr wrap="square">
                <a:spAutoFit/>
              </a:bodyPr>
              <a:lstStyle/>
              <a:p>
                <a:pPr lvl="0" defTabSz="914400">
                  <a:lnSpc>
                    <a:spcPct val="120000"/>
                  </a:lnSpc>
                </a:pPr>
                <a:r>
                  <a:rPr lang="zh-CN" altLang="en-US" b="1" kern="0" dirty="0" smtClean="0">
                    <a:solidFill>
                      <a:srgbClr val="53585F"/>
                    </a:solidFill>
                    <a:latin typeface="微软雅黑" panose="020B0503020204020204" pitchFamily="34" charset="-122"/>
                    <a:ea typeface="微软雅黑" panose="020B0503020204020204" pitchFamily="34" charset="-122"/>
                  </a:rPr>
                  <a:t>自我控制</a:t>
                </a:r>
                <a:endParaRPr lang="zh-CN" altLang="en-US" b="1" kern="0" dirty="0" smtClean="0">
                  <a:solidFill>
                    <a:srgbClr val="53585F"/>
                  </a:solidFill>
                  <a:latin typeface="微软雅黑" panose="020B0503020204020204" pitchFamily="34" charset="-122"/>
                  <a:ea typeface="微软雅黑" panose="020B0503020204020204" pitchFamily="34" charset="-122"/>
                </a:endParaRPr>
              </a:p>
            </p:txBody>
          </p:sp>
        </p:grpSp>
        <p:sp>
          <p:nvSpPr>
            <p:cNvPr id="40" name="椭圆 72"/>
            <p:cNvSpPr/>
            <p:nvPr/>
          </p:nvSpPr>
          <p:spPr>
            <a:xfrm>
              <a:off x="1243117" y="5324602"/>
              <a:ext cx="614258" cy="570103"/>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rgbClr val="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2" name="矩形 11"/>
          <p:cNvSpPr/>
          <p:nvPr/>
        </p:nvSpPr>
        <p:spPr bwMode="auto">
          <a:xfrm>
            <a:off x="3812365" y="1928802"/>
            <a:ext cx="6912768" cy="221457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自我意识的结构</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16" name="组合 15"/>
          <p:cNvGrpSpPr/>
          <p:nvPr/>
        </p:nvGrpSpPr>
        <p:grpSpPr>
          <a:xfrm>
            <a:off x="659080" y="1770756"/>
            <a:ext cx="7003361" cy="1707314"/>
            <a:chOff x="662714" y="1770856"/>
            <a:chExt cx="9123967" cy="2270127"/>
          </a:xfrm>
        </p:grpSpPr>
        <p:sp>
          <p:nvSpPr>
            <p:cNvPr id="20" name="矩形 19"/>
            <p:cNvSpPr/>
            <p:nvPr/>
          </p:nvSpPr>
          <p:spPr>
            <a:xfrm>
              <a:off x="662714" y="1770856"/>
              <a:ext cx="9093807" cy="1893229"/>
            </a:xfrm>
            <a:prstGeom prst="rect">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椭圆 23"/>
            <p:cNvSpPr/>
            <p:nvPr/>
          </p:nvSpPr>
          <p:spPr>
            <a:xfrm>
              <a:off x="943506" y="2152478"/>
              <a:ext cx="1194790" cy="1194790"/>
            </a:xfrm>
            <a:prstGeom prst="ellipse">
              <a:avLst/>
            </a:prstGeom>
            <a:solidFill>
              <a:srgbClr val="0C4B7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5" name="组合 50"/>
            <p:cNvGrpSpPr/>
            <p:nvPr/>
          </p:nvGrpSpPr>
          <p:grpSpPr>
            <a:xfrm>
              <a:off x="2419087" y="1921918"/>
              <a:ext cx="7367594" cy="2119065"/>
              <a:chOff x="1478085" y="4679146"/>
              <a:chExt cx="7367594" cy="2119065"/>
            </a:xfrm>
          </p:grpSpPr>
          <p:sp>
            <p:nvSpPr>
              <p:cNvPr id="27" name="矩形 26"/>
              <p:cNvSpPr/>
              <p:nvPr/>
            </p:nvSpPr>
            <p:spPr>
              <a:xfrm>
                <a:off x="1478085" y="5140811"/>
                <a:ext cx="7367594" cy="1657400"/>
              </a:xfrm>
              <a:prstGeom prst="rect">
                <a:avLst/>
              </a:prstGeom>
            </p:spPr>
            <p:txBody>
              <a:bodyPr wrap="square">
                <a:spAutoFit/>
              </a:bodyPr>
              <a:lstStyle/>
              <a:p>
                <a:pPr lvl="0" defTabSz="914400">
                  <a:lnSpc>
                    <a:spcPct val="120000"/>
                  </a:lnSpc>
                </a:pPr>
                <a:r>
                  <a:rPr lang="zh-CN" altLang="en-US" sz="1600" dirty="0" smtClean="0">
                    <a:latin typeface="微软雅黑" panose="020B0503020204020204" pitchFamily="34" charset="-122"/>
                    <a:ea typeface="微软雅黑" panose="020B0503020204020204" pitchFamily="34" charset="-122"/>
                  </a:rPr>
                  <a:t>自我认知是主观自我对客观自我的认识与评价，包括自我感觉、自我观察、自我分析、自我评价，以及在此基础上形成的自我观念，主要涉及“我是谁？”“我是一个怎么样的人？”等问题。</a:t>
                </a:r>
                <a:endParaRPr kumimoji="0" lang="zh-CN" altLang="en-US" sz="1600" b="0" i="0" u="none" strike="noStrike" kern="0" cap="none" spc="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endParaRPr>
              </a:p>
            </p:txBody>
          </p:sp>
          <p:sp>
            <p:nvSpPr>
              <p:cNvPr id="28" name="矩形 27"/>
              <p:cNvSpPr/>
              <p:nvPr/>
            </p:nvSpPr>
            <p:spPr>
              <a:xfrm>
                <a:off x="1478088" y="4679146"/>
                <a:ext cx="3477087" cy="527316"/>
              </a:xfrm>
              <a:prstGeom prst="rect">
                <a:avLst/>
              </a:prstGeom>
            </p:spPr>
            <p:txBody>
              <a:bodyPr wrap="square">
                <a:spAutoFit/>
              </a:bodyPr>
              <a:lstStyle/>
              <a:p>
                <a:pPr lvl="0" defTabSz="914400">
                  <a:lnSpc>
                    <a:spcPct val="120000"/>
                  </a:lnSpc>
                </a:pPr>
                <a:r>
                  <a:rPr lang="zh-CN" altLang="en-US" b="1" kern="0" dirty="0" smtClean="0">
                    <a:solidFill>
                      <a:srgbClr val="53585F"/>
                    </a:solidFill>
                    <a:latin typeface="微软雅黑" panose="020B0503020204020204" pitchFamily="34" charset="-122"/>
                    <a:ea typeface="微软雅黑" panose="020B0503020204020204" pitchFamily="34" charset="-122"/>
                  </a:rPr>
                  <a:t>自我认知</a:t>
                </a:r>
                <a:endParaRPr lang="zh-CN" altLang="en-US" sz="1800" b="1" kern="0" dirty="0" smtClean="0">
                  <a:solidFill>
                    <a:srgbClr val="53585F"/>
                  </a:solidFill>
                  <a:latin typeface="微软雅黑" panose="020B0503020204020204" pitchFamily="34" charset="-122"/>
                  <a:ea typeface="微软雅黑" panose="020B0503020204020204" pitchFamily="34" charset="-122"/>
                </a:endParaRPr>
              </a:p>
            </p:txBody>
          </p:sp>
        </p:grpSp>
        <p:sp>
          <p:nvSpPr>
            <p:cNvPr id="26" name="椭圆 70"/>
            <p:cNvSpPr/>
            <p:nvPr/>
          </p:nvSpPr>
          <p:spPr>
            <a:xfrm>
              <a:off x="1243117" y="2445154"/>
              <a:ext cx="614258" cy="56389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rgbClr val="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59080" y="3407381"/>
            <a:ext cx="7511003" cy="1513410"/>
            <a:chOff x="662714" y="3181350"/>
            <a:chExt cx="9785322" cy="2012301"/>
          </a:xfrm>
        </p:grpSpPr>
        <p:sp>
          <p:nvSpPr>
            <p:cNvPr id="30" name="矩形 29"/>
            <p:cNvSpPr/>
            <p:nvPr/>
          </p:nvSpPr>
          <p:spPr>
            <a:xfrm>
              <a:off x="662714" y="3181350"/>
              <a:ext cx="9078726" cy="1856353"/>
            </a:xfrm>
            <a:prstGeom prst="rect">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1" name="椭圆 30"/>
            <p:cNvSpPr/>
            <p:nvPr/>
          </p:nvSpPr>
          <p:spPr>
            <a:xfrm>
              <a:off x="943506" y="3486015"/>
              <a:ext cx="1194790" cy="1194789"/>
            </a:xfrm>
            <a:prstGeom prst="ellipse">
              <a:avLst/>
            </a:prstGeom>
            <a:solidFill>
              <a:srgbClr val="448BC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2" name="组合 57"/>
            <p:cNvGrpSpPr/>
            <p:nvPr/>
          </p:nvGrpSpPr>
          <p:grpSpPr>
            <a:xfrm>
              <a:off x="2419088" y="3332411"/>
              <a:ext cx="8028948" cy="1861240"/>
              <a:chOff x="1478086" y="4679146"/>
              <a:chExt cx="8028948" cy="1861240"/>
            </a:xfrm>
          </p:grpSpPr>
          <p:sp>
            <p:nvSpPr>
              <p:cNvPr id="34" name="矩形 33"/>
              <p:cNvSpPr/>
              <p:nvPr/>
            </p:nvSpPr>
            <p:spPr>
              <a:xfrm>
                <a:off x="1478086" y="5140805"/>
                <a:ext cx="8028948" cy="1399581"/>
              </a:xfrm>
              <a:prstGeom prst="rect">
                <a:avLst/>
              </a:prstGeom>
            </p:spPr>
            <p:txBody>
              <a:bodyPr wrap="square">
                <a:spAutoFit/>
              </a:bodyPr>
              <a:lstStyle/>
              <a:p>
                <a:pPr>
                  <a:lnSpc>
                    <a:spcPct val="130000"/>
                  </a:lnSpc>
                </a:pPr>
                <a:r>
                  <a:rPr lang="zh-CN" altLang="en-US" sz="1600" dirty="0" smtClean="0">
                    <a:latin typeface="微软雅黑" panose="020B0503020204020204" pitchFamily="34" charset="-122"/>
                    <a:ea typeface="微软雅黑" panose="020B0503020204020204" pitchFamily="34" charset="-122"/>
                  </a:rPr>
                  <a:t>自我体验是伴随自我认知而产生的内心体验，是自我意识在情感上的表现，反映了个体对自己所持的态度，如自尊、自信、自卑等，主要涉及“我是否相信自己？”“我是否尊重自己？”等问题。</a:t>
                </a:r>
                <a:endParaRPr lang="zh-CN" altLang="en-US" sz="1600" dirty="0">
                  <a:latin typeface="微软雅黑" panose="020B0503020204020204" pitchFamily="34" charset="-122"/>
                  <a:ea typeface="微软雅黑" panose="020B0503020204020204" pitchFamily="34" charset="-122"/>
                </a:endParaRPr>
              </a:p>
            </p:txBody>
          </p:sp>
          <p:sp>
            <p:nvSpPr>
              <p:cNvPr id="35" name="矩形 34"/>
              <p:cNvSpPr/>
              <p:nvPr/>
            </p:nvSpPr>
            <p:spPr>
              <a:xfrm>
                <a:off x="1478086" y="4679146"/>
                <a:ext cx="4215981" cy="527316"/>
              </a:xfrm>
              <a:prstGeom prst="rect">
                <a:avLst/>
              </a:prstGeom>
            </p:spPr>
            <p:txBody>
              <a:bodyPr wrap="square">
                <a:spAutoFit/>
              </a:bodyPr>
              <a:lstStyle/>
              <a:p>
                <a:pPr lvl="0" defTabSz="914400">
                  <a:lnSpc>
                    <a:spcPct val="120000"/>
                  </a:lnSpc>
                </a:pPr>
                <a:r>
                  <a:rPr lang="zh-CN" altLang="en-US" b="1" kern="0" dirty="0" smtClean="0">
                    <a:solidFill>
                      <a:srgbClr val="53585F"/>
                    </a:solidFill>
                    <a:latin typeface="微软雅黑" panose="020B0503020204020204" pitchFamily="34" charset="-122"/>
                    <a:ea typeface="微软雅黑" panose="020B0503020204020204" pitchFamily="34" charset="-122"/>
                  </a:rPr>
                  <a:t>自我体验</a:t>
                </a:r>
                <a:endParaRPr lang="zh-CN" altLang="en-US" sz="1800" b="1" kern="0" dirty="0" smtClean="0">
                  <a:solidFill>
                    <a:srgbClr val="53585F"/>
                  </a:solidFill>
                  <a:latin typeface="微软雅黑" panose="020B0503020204020204" pitchFamily="34" charset="-122"/>
                  <a:ea typeface="微软雅黑" panose="020B0503020204020204" pitchFamily="34" charset="-122"/>
                </a:endParaRPr>
              </a:p>
            </p:txBody>
          </p:sp>
        </p:grpSp>
        <p:sp>
          <p:nvSpPr>
            <p:cNvPr id="33" name="椭圆 71"/>
            <p:cNvSpPr/>
            <p:nvPr/>
          </p:nvSpPr>
          <p:spPr>
            <a:xfrm>
              <a:off x="1307415" y="3753509"/>
              <a:ext cx="485661" cy="614259"/>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rgbClr val="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pic>
        <p:nvPicPr>
          <p:cNvPr id="44" name="图片 43" descr="a172-kcysmrw0419690_副本.jpg"/>
          <p:cNvPicPr>
            <a:picLocks noChangeAspect="1"/>
          </p:cNvPicPr>
          <p:nvPr/>
        </p:nvPicPr>
        <p:blipFill>
          <a:blip r:embed="rId1"/>
          <a:stretch>
            <a:fillRect/>
          </a:stretch>
        </p:blipFill>
        <p:spPr>
          <a:xfrm>
            <a:off x="7662441" y="0"/>
            <a:ext cx="4534322" cy="6991344"/>
          </a:xfrm>
          <a:prstGeom prst="rect">
            <a:avLst/>
          </a:prstGeom>
        </p:spPr>
      </p:pic>
      <p:sp>
        <p:nvSpPr>
          <p:cNvPr id="45" name="矩形 44"/>
          <p:cNvSpPr/>
          <p:nvPr/>
        </p:nvSpPr>
        <p:spPr>
          <a:xfrm>
            <a:off x="764365" y="1038248"/>
            <a:ext cx="6477024" cy="732508"/>
          </a:xfrm>
          <a:prstGeom prst="rect">
            <a:avLst/>
          </a:prstGeom>
        </p:spPr>
        <p:txBody>
          <a:bodyPr wrap="square">
            <a:spAutoFit/>
          </a:bodyPr>
          <a:lstStyle/>
          <a:p>
            <a:pPr>
              <a:lnSpc>
                <a:spcPct val="130000"/>
              </a:lnSpc>
            </a:pPr>
            <a:r>
              <a:rPr lang="zh-CN" altLang="en-US" sz="1600" dirty="0" smtClean="0">
                <a:latin typeface="微软雅黑" panose="020B0503020204020204" pitchFamily="34" charset="-122"/>
                <a:ea typeface="微软雅黑" panose="020B0503020204020204" pitchFamily="34" charset="-122"/>
              </a:rPr>
              <a:t>       自我意识的结构从知、情、意三方面分析，是由自我认知、自我体验和自我控制三个子系统构成的。</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3407022" y="1840962"/>
            <a:ext cx="6912768" cy="221457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自我意识的结构</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43" name="箭头3"/>
          <p:cNvSpPr>
            <a:spLocks noChangeArrowheads="1"/>
          </p:cNvSpPr>
          <p:nvPr/>
        </p:nvSpPr>
        <p:spPr bwMode="auto">
          <a:xfrm flipV="1">
            <a:off x="1004253" y="3816037"/>
            <a:ext cx="1092769" cy="1521884"/>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ln>
        </p:spPr>
        <p:txBody>
          <a:bodyPr wrap="none" lIns="82815" tIns="41407" rIns="82815" bIns="41407"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000000"/>
              </a:solidFill>
              <a:effectLst/>
              <a:uLnTx/>
              <a:uFillTx/>
            </a:endParaRPr>
          </a:p>
        </p:txBody>
      </p:sp>
      <p:sp>
        <p:nvSpPr>
          <p:cNvPr id="45" name="箭头2"/>
          <p:cNvSpPr>
            <a:spLocks noChangeArrowheads="1"/>
          </p:cNvSpPr>
          <p:nvPr/>
        </p:nvSpPr>
        <p:spPr bwMode="auto">
          <a:xfrm rot="-5400000">
            <a:off x="1292357" y="3182815"/>
            <a:ext cx="325967" cy="1300310"/>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6A6A6"/>
          </a:solidFill>
          <a:ln w="9525">
            <a:noFill/>
            <a:round/>
          </a:ln>
        </p:spPr>
        <p:txBody>
          <a:bodyPr wrap="none" lIns="82815" tIns="41407" rIns="82815" bIns="41407"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000000"/>
              </a:solidFill>
              <a:effectLst/>
              <a:uLnTx/>
              <a:uFillTx/>
            </a:endParaRPr>
          </a:p>
        </p:txBody>
      </p:sp>
      <p:sp>
        <p:nvSpPr>
          <p:cNvPr id="46" name="箭头1"/>
          <p:cNvSpPr>
            <a:spLocks noChangeArrowheads="1"/>
          </p:cNvSpPr>
          <p:nvPr/>
        </p:nvSpPr>
        <p:spPr bwMode="auto">
          <a:xfrm>
            <a:off x="997898" y="2154454"/>
            <a:ext cx="1092769" cy="1763183"/>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ln>
        </p:spPr>
        <p:txBody>
          <a:bodyPr wrap="none" lIns="82815" tIns="41407" rIns="82815" bIns="41407"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000000"/>
              </a:solidFill>
              <a:effectLst/>
              <a:uLnTx/>
              <a:uFillTx/>
            </a:endParaRPr>
          </a:p>
        </p:txBody>
      </p:sp>
      <p:sp>
        <p:nvSpPr>
          <p:cNvPr id="47" name="文本1"/>
          <p:cNvSpPr>
            <a:spLocks noChangeArrowheads="1"/>
          </p:cNvSpPr>
          <p:nvPr/>
        </p:nvSpPr>
        <p:spPr bwMode="auto">
          <a:xfrm>
            <a:off x="3467219" y="1767103"/>
            <a:ext cx="5060054" cy="1195917"/>
          </a:xfrm>
          <a:prstGeom prst="roundRect">
            <a:avLst>
              <a:gd name="adj" fmla="val 11505"/>
            </a:avLst>
          </a:prstGeom>
          <a:noFill/>
          <a:ln w="15875">
            <a:solidFill>
              <a:sysClr val="window" lastClr="FFFFFF">
                <a:lumMod val="75000"/>
              </a:sysClr>
            </a:solidFill>
            <a:round/>
          </a:ln>
        </p:spPr>
        <p:txBody>
          <a:bodyPr lIns="82815" tIns="41407" rIns="82815" bIns="41407" anchor="ctr"/>
          <a:lstStyle/>
          <a:p>
            <a:pPr lvl="0" defTabSz="914400">
              <a:lnSpc>
                <a:spcPct val="120000"/>
              </a:lnSpc>
            </a:pPr>
            <a:r>
              <a:rPr lang="zh-CN" altLang="en-US" sz="1600" dirty="0" smtClean="0">
                <a:latin typeface="微软雅黑" panose="020B0503020204020204" pitchFamily="34" charset="-122"/>
                <a:ea typeface="微软雅黑" panose="020B0503020204020204" pitchFamily="34" charset="-122"/>
              </a:rPr>
              <a:t>生理自我是个体对自己的身体的意识，包括个体对自己的身材、容貌和性别等的认识，以及对生理病痛、温饱饥饿等的感受和体验。</a:t>
            </a:r>
            <a:endParaRPr kumimoji="0" lang="zh-CN" altLang="zh-CN" sz="2800" b="0" i="0" u="none" strike="noStrike" kern="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endParaRPr>
          </a:p>
        </p:txBody>
      </p:sp>
      <p:sp>
        <p:nvSpPr>
          <p:cNvPr id="48" name="标题1"/>
          <p:cNvSpPr>
            <a:spLocks noChangeArrowheads="1"/>
          </p:cNvSpPr>
          <p:nvPr/>
        </p:nvSpPr>
        <p:spPr bwMode="auto">
          <a:xfrm>
            <a:off x="2224088" y="1760752"/>
            <a:ext cx="1243130" cy="1202267"/>
          </a:xfrm>
          <a:prstGeom prst="roundRect">
            <a:avLst>
              <a:gd name="adj" fmla="val 11921"/>
            </a:avLst>
          </a:prstGeom>
          <a:solidFill>
            <a:srgbClr val="9BD744"/>
          </a:solidFill>
          <a:ln w="25400">
            <a:noFill/>
            <a:round/>
          </a:ln>
        </p:spPr>
        <p:txBody>
          <a:bodyPr lIns="82815" tIns="41407" rIns="82815" bIns="41407" anchor="ctr"/>
          <a:lstStyle/>
          <a:p>
            <a:pPr algn="ctr">
              <a:lnSpc>
                <a:spcPct val="120000"/>
              </a:lnSpc>
            </a:pPr>
            <a:r>
              <a:rPr lang="zh-CN" altLang="en-US" sz="2400" b="1" dirty="0" smtClean="0">
                <a:solidFill>
                  <a:schemeClr val="tx1">
                    <a:lumMod val="75000"/>
                  </a:schemeClr>
                </a:solidFill>
                <a:latin typeface="微软雅黑" panose="020B0503020204020204" pitchFamily="34" charset="-122"/>
                <a:ea typeface="微软雅黑" panose="020B0503020204020204" pitchFamily="34" charset="-122"/>
              </a:rPr>
              <a:t>生理</a:t>
            </a:r>
            <a:endParaRPr lang="en-US" altLang="zh-CN" sz="2400" b="1" dirty="0" smtClean="0">
              <a:solidFill>
                <a:schemeClr val="tx1">
                  <a:lumMod val="7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2400" b="1" dirty="0" smtClean="0">
                <a:solidFill>
                  <a:schemeClr val="tx1">
                    <a:lumMod val="75000"/>
                  </a:schemeClr>
                </a:solidFill>
                <a:latin typeface="微软雅黑" panose="020B0503020204020204" pitchFamily="34" charset="-122"/>
                <a:ea typeface="微软雅黑" panose="020B0503020204020204" pitchFamily="34" charset="-122"/>
              </a:rPr>
              <a:t>自我</a:t>
            </a:r>
            <a:endParaRPr lang="zh-CN" altLang="zh-CN" sz="2400" b="1"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49" name="文本2"/>
          <p:cNvSpPr>
            <a:spLocks noChangeArrowheads="1"/>
          </p:cNvSpPr>
          <p:nvPr/>
        </p:nvSpPr>
        <p:spPr bwMode="auto">
          <a:xfrm>
            <a:off x="3467219" y="3219134"/>
            <a:ext cx="5060054" cy="1193800"/>
          </a:xfrm>
          <a:prstGeom prst="roundRect">
            <a:avLst>
              <a:gd name="adj" fmla="val 11505"/>
            </a:avLst>
          </a:prstGeom>
          <a:noFill/>
          <a:ln w="15875">
            <a:solidFill>
              <a:sysClr val="window" lastClr="FFFFFF">
                <a:lumMod val="75000"/>
              </a:sysClr>
            </a:solidFill>
            <a:round/>
          </a:ln>
        </p:spPr>
        <p:txBody>
          <a:bodyPr lIns="82815" tIns="41407" rIns="82815" bIns="41407" anchor="ctr"/>
          <a:lstStyle/>
          <a:p>
            <a:pPr lvl="0" defTabSz="914400">
              <a:lnSpc>
                <a:spcPct val="120000"/>
              </a:lnSpc>
            </a:pPr>
            <a:r>
              <a:rPr lang="zh-CN" altLang="en-US" sz="1600" dirty="0" smtClean="0">
                <a:latin typeface="微软雅黑" panose="020B0503020204020204" pitchFamily="34" charset="-122"/>
                <a:ea typeface="微软雅黑" panose="020B0503020204020204" pitchFamily="34" charset="-122"/>
              </a:rPr>
              <a:t>心理自我是指个体对自己的心理活动、个性特征、心理品质的认识，包括对自己的需要、动机、兴趣、爱好、人生观、价值观、情绪、性格、气质、能力等的认识、体验和评价。</a:t>
            </a:r>
            <a:endParaRPr kumimoji="0" lang="zh-CN" altLang="zh-CN" sz="16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endParaRPr>
          </a:p>
        </p:txBody>
      </p:sp>
      <p:sp>
        <p:nvSpPr>
          <p:cNvPr id="50" name="标题2"/>
          <p:cNvSpPr>
            <a:spLocks noChangeArrowheads="1"/>
          </p:cNvSpPr>
          <p:nvPr/>
        </p:nvSpPr>
        <p:spPr bwMode="auto">
          <a:xfrm>
            <a:off x="2224088" y="3219134"/>
            <a:ext cx="1243130" cy="1193800"/>
          </a:xfrm>
          <a:prstGeom prst="roundRect">
            <a:avLst>
              <a:gd name="adj" fmla="val 11921"/>
            </a:avLst>
          </a:prstGeom>
          <a:solidFill>
            <a:srgbClr val="049AAB"/>
          </a:solidFill>
          <a:ln w="25400">
            <a:noFill/>
            <a:round/>
          </a:ln>
        </p:spPr>
        <p:txBody>
          <a:bodyPr lIns="82815" tIns="41407" rIns="82815" bIns="41407" anchor="ctr"/>
          <a:lstStyle/>
          <a:p>
            <a:pPr algn="ctr">
              <a:lnSpc>
                <a:spcPct val="120000"/>
              </a:lnSpc>
            </a:pPr>
            <a:r>
              <a:rPr lang="zh-CN" altLang="en-US" sz="2400" b="1" dirty="0" smtClean="0">
                <a:solidFill>
                  <a:srgbClr val="F2F2F2"/>
                </a:solidFill>
                <a:latin typeface="微软雅黑" panose="020B0503020204020204" pitchFamily="34" charset="-122"/>
                <a:ea typeface="微软雅黑" panose="020B0503020204020204" pitchFamily="34" charset="-122"/>
              </a:rPr>
              <a:t>心理</a:t>
            </a:r>
            <a:endParaRPr lang="en-US" altLang="zh-CN" sz="2400" b="1" dirty="0" smtClean="0">
              <a:solidFill>
                <a:srgbClr val="F2F2F2"/>
              </a:solidFill>
              <a:latin typeface="微软雅黑" panose="020B0503020204020204" pitchFamily="34" charset="-122"/>
              <a:ea typeface="微软雅黑" panose="020B0503020204020204" pitchFamily="34" charset="-122"/>
            </a:endParaRPr>
          </a:p>
          <a:p>
            <a:pPr algn="ctr">
              <a:lnSpc>
                <a:spcPct val="120000"/>
              </a:lnSpc>
            </a:pPr>
            <a:r>
              <a:rPr lang="zh-CN" altLang="en-US" sz="2400" b="1" dirty="0" smtClean="0">
                <a:solidFill>
                  <a:srgbClr val="F2F2F2"/>
                </a:solidFill>
                <a:latin typeface="微软雅黑" panose="020B0503020204020204" pitchFamily="34" charset="-122"/>
                <a:ea typeface="微软雅黑" panose="020B0503020204020204" pitchFamily="34" charset="-122"/>
              </a:rPr>
              <a:t>自我</a:t>
            </a:r>
            <a:endParaRPr lang="zh-CN" altLang="zh-CN" sz="2400" b="1" dirty="0">
              <a:solidFill>
                <a:srgbClr val="F2F2F2"/>
              </a:solidFill>
              <a:latin typeface="微软雅黑" panose="020B0503020204020204" pitchFamily="34" charset="-122"/>
              <a:ea typeface="微软雅黑" panose="020B0503020204020204" pitchFamily="34" charset="-122"/>
            </a:endParaRPr>
          </a:p>
        </p:txBody>
      </p:sp>
      <p:sp>
        <p:nvSpPr>
          <p:cNvPr id="51" name="文本3"/>
          <p:cNvSpPr>
            <a:spLocks noChangeArrowheads="1"/>
          </p:cNvSpPr>
          <p:nvPr/>
        </p:nvSpPr>
        <p:spPr bwMode="auto">
          <a:xfrm>
            <a:off x="3467219" y="4660586"/>
            <a:ext cx="5060054" cy="1181100"/>
          </a:xfrm>
          <a:prstGeom prst="roundRect">
            <a:avLst>
              <a:gd name="adj" fmla="val 11505"/>
            </a:avLst>
          </a:prstGeom>
          <a:noFill/>
          <a:ln w="15875">
            <a:solidFill>
              <a:sysClr val="window" lastClr="FFFFFF">
                <a:lumMod val="75000"/>
              </a:sysClr>
            </a:solidFill>
            <a:round/>
          </a:ln>
        </p:spPr>
        <p:txBody>
          <a:bodyPr lIns="82815" tIns="41407" rIns="82815" bIns="41407" anchor="ctr"/>
          <a:lstStyle/>
          <a:p>
            <a:pPr lvl="0" defTabSz="914400">
              <a:lnSpc>
                <a:spcPct val="120000"/>
              </a:lnSpc>
            </a:pPr>
            <a:r>
              <a:rPr lang="zh-CN" altLang="en-US" sz="1600" dirty="0" smtClean="0">
                <a:latin typeface="微软雅黑" panose="020B0503020204020204" pitchFamily="34" charset="-122"/>
                <a:ea typeface="微软雅黑" panose="020B0503020204020204" pitchFamily="34" charset="-122"/>
              </a:rPr>
              <a:t>社会自我是个体对自己在社会关系、人际关系中角色的认识，包括个体对自己在客观环境及各种社会关系中的角色、地位、权利、义务、责任等的认识。</a:t>
            </a:r>
            <a:endParaRPr kumimoji="0" lang="zh-CN" altLang="zh-CN" sz="16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endParaRPr>
          </a:p>
        </p:txBody>
      </p:sp>
      <p:sp>
        <p:nvSpPr>
          <p:cNvPr id="52" name="标题3"/>
          <p:cNvSpPr>
            <a:spLocks noChangeArrowheads="1"/>
          </p:cNvSpPr>
          <p:nvPr/>
        </p:nvSpPr>
        <p:spPr bwMode="auto">
          <a:xfrm>
            <a:off x="2224088" y="4660586"/>
            <a:ext cx="1243130" cy="1181100"/>
          </a:xfrm>
          <a:prstGeom prst="roundRect">
            <a:avLst>
              <a:gd name="adj" fmla="val 11921"/>
            </a:avLst>
          </a:prstGeom>
          <a:solidFill>
            <a:srgbClr val="01304C"/>
          </a:solidFill>
          <a:ln w="25400">
            <a:noFill/>
            <a:round/>
          </a:ln>
        </p:spPr>
        <p:txBody>
          <a:bodyPr lIns="82815" tIns="41407" rIns="82815" bIns="41407" anchor="ctr"/>
          <a:lstStyle/>
          <a:p>
            <a:pPr algn="ctr">
              <a:lnSpc>
                <a:spcPct val="120000"/>
              </a:lnSpc>
            </a:pPr>
            <a:r>
              <a:rPr lang="zh-CN" altLang="en-US" sz="2400" b="1" dirty="0" smtClean="0">
                <a:solidFill>
                  <a:srgbClr val="F2F2F2"/>
                </a:solidFill>
                <a:latin typeface="微软雅黑" panose="020B0503020204020204" pitchFamily="34" charset="-122"/>
                <a:ea typeface="微软雅黑" panose="020B0503020204020204" pitchFamily="34" charset="-122"/>
              </a:rPr>
              <a:t>社会</a:t>
            </a:r>
            <a:endParaRPr lang="en-US" altLang="zh-CN" sz="2400" b="1" dirty="0" smtClean="0">
              <a:solidFill>
                <a:srgbClr val="F2F2F2"/>
              </a:solidFill>
              <a:latin typeface="微软雅黑" panose="020B0503020204020204" pitchFamily="34" charset="-122"/>
              <a:ea typeface="微软雅黑" panose="020B0503020204020204" pitchFamily="34" charset="-122"/>
            </a:endParaRPr>
          </a:p>
          <a:p>
            <a:pPr algn="ctr">
              <a:lnSpc>
                <a:spcPct val="120000"/>
              </a:lnSpc>
            </a:pPr>
            <a:r>
              <a:rPr lang="zh-CN" altLang="en-US" sz="2400" b="1" dirty="0" smtClean="0">
                <a:solidFill>
                  <a:srgbClr val="F2F2F2"/>
                </a:solidFill>
                <a:latin typeface="微软雅黑" panose="020B0503020204020204" pitchFamily="34" charset="-122"/>
                <a:ea typeface="微软雅黑" panose="020B0503020204020204" pitchFamily="34" charset="-122"/>
              </a:rPr>
              <a:t>自我</a:t>
            </a:r>
            <a:endParaRPr lang="zh-CN" altLang="en-US" sz="2400" b="1" dirty="0" smtClean="0">
              <a:solidFill>
                <a:srgbClr val="F2F2F2"/>
              </a:solidFill>
              <a:latin typeface="微软雅黑" panose="020B0503020204020204" pitchFamily="34" charset="-122"/>
              <a:ea typeface="微软雅黑" panose="020B0503020204020204" pitchFamily="34" charset="-122"/>
            </a:endParaRPr>
          </a:p>
        </p:txBody>
      </p:sp>
      <p:sp>
        <p:nvSpPr>
          <p:cNvPr id="53" name="Oval 19"/>
          <p:cNvSpPr>
            <a:spLocks noChangeArrowheads="1"/>
          </p:cNvSpPr>
          <p:nvPr/>
        </p:nvSpPr>
        <p:spPr bwMode="auto">
          <a:xfrm>
            <a:off x="443046" y="3219134"/>
            <a:ext cx="1192305" cy="1193800"/>
          </a:xfrm>
          <a:prstGeom prst="ellipse">
            <a:avLst/>
          </a:prstGeom>
          <a:solidFill>
            <a:schemeClr val="accent3">
              <a:lumMod val="50000"/>
            </a:schemeClr>
          </a:solidFill>
          <a:ln w="9525">
            <a:noFill/>
            <a:round/>
          </a:ln>
        </p:spPr>
        <p:txBody>
          <a:bodyPr lIns="82815" tIns="41407" rIns="82815" bIns="41407" anchor="ctr"/>
          <a:lstStyle/>
          <a:p>
            <a:pPr marL="0" marR="0" lvl="0" indent="0" algn="ctr" defTabSz="914400" eaLnBrk="1" fontAlgn="auto" latinLnBrk="0" hangingPunct="1">
              <a:lnSpc>
                <a:spcPct val="120000"/>
              </a:lnSpc>
              <a:spcBef>
                <a:spcPts val="0"/>
              </a:spcBef>
              <a:spcAft>
                <a:spcPts val="0"/>
              </a:spcAft>
              <a:buClrTx/>
              <a:buSzTx/>
              <a:buFontTx/>
              <a:buNone/>
              <a:defRPr/>
            </a:pPr>
            <a:r>
              <a:rPr lang="zh-CN" altLang="en-US" sz="1600" b="1" kern="0" dirty="0" smtClean="0">
                <a:solidFill>
                  <a:sysClr val="window" lastClr="FFFFFF"/>
                </a:solidFill>
                <a:ea typeface="微软雅黑" panose="020B0503020204020204" pitchFamily="34" charset="-122"/>
              </a:rPr>
              <a:t>从内容上看</a:t>
            </a:r>
            <a:endParaRPr kumimoji="0" lang="zh-CN" altLang="en-US" sz="1600" b="1"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endParaRPr>
          </a:p>
        </p:txBody>
      </p:sp>
      <p:pic>
        <p:nvPicPr>
          <p:cNvPr id="54" name="图片 53" descr="83-21040Q45P9302.jpg"/>
          <p:cNvPicPr>
            <a:picLocks noChangeAspect="1"/>
          </p:cNvPicPr>
          <p:nvPr/>
        </p:nvPicPr>
        <p:blipFill>
          <a:blip r:embed="rId1"/>
          <a:stretch>
            <a:fillRect/>
          </a:stretch>
        </p:blipFill>
        <p:spPr>
          <a:xfrm>
            <a:off x="8670149" y="1714488"/>
            <a:ext cx="3333749" cy="4110102"/>
          </a:xfrm>
          <a:prstGeom prst="rect">
            <a:avLst/>
          </a:prstGeom>
        </p:spPr>
      </p:pic>
      <p:sp>
        <p:nvSpPr>
          <p:cNvPr id="55" name="矩形 54"/>
          <p:cNvSpPr/>
          <p:nvPr/>
        </p:nvSpPr>
        <p:spPr>
          <a:xfrm>
            <a:off x="764365" y="1038248"/>
            <a:ext cx="9906048" cy="381258"/>
          </a:xfrm>
          <a:prstGeom prst="rect">
            <a:avLst/>
          </a:prstGeom>
        </p:spPr>
        <p:txBody>
          <a:bodyPr wrap="square">
            <a:spAutoFit/>
          </a:bodyPr>
          <a:lstStyle/>
          <a:p>
            <a:pPr>
              <a:lnSpc>
                <a:spcPct val="130000"/>
              </a:lnSpc>
            </a:pPr>
            <a:r>
              <a:rPr lang="zh-CN" altLang="en-US" sz="1600" dirty="0" smtClean="0">
                <a:latin typeface="微软雅黑" panose="020B0503020204020204" pitchFamily="34" charset="-122"/>
                <a:ea typeface="微软雅黑" panose="020B0503020204020204" pitchFamily="34" charset="-122"/>
              </a:rPr>
              <a:t>从内容上看，自我意识可分为生理自我、心理自我和社会自我。</a:t>
            </a:r>
            <a:endParaRPr lang="zh-CN" altLang="en-US" sz="1600"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500"/>
                                        <p:tgtEl>
                                          <p:spTgt spid="4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left)">
                                      <p:cBhvr>
                                        <p:cTn id="21" dur="500"/>
                                        <p:tgtEl>
                                          <p:spTgt spid="4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ipe(left)">
                                      <p:cBhvr>
                                        <p:cTn id="25" dur="500"/>
                                        <p:tgtEl>
                                          <p:spTgt spid="4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500"/>
                                        <p:tgtEl>
                                          <p:spTgt spid="45"/>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500"/>
                                        <p:tgtEl>
                                          <p:spTgt spid="4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left)">
                                      <p:cBhvr>
                                        <p:cTn id="45" dur="500"/>
                                        <p:tgtEl>
                                          <p:spTgt spid="52"/>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3"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3407022" y="1840962"/>
            <a:ext cx="6912768" cy="221457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自我意识的结构</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aphicFrame>
        <p:nvGraphicFramePr>
          <p:cNvPr id="16" name="图示 15"/>
          <p:cNvGraphicFramePr/>
          <p:nvPr/>
        </p:nvGraphicFramePr>
        <p:xfrm>
          <a:off x="1740662" y="1975209"/>
          <a:ext cx="8579127" cy="416066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634076" y="403780"/>
            <a:ext cx="2685713" cy="314285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Graphic spid="16"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第二节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2" y="3714752"/>
            <a:ext cx="5929353"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大学生自我意识</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screen"/>
          <a:stretch>
            <a:fillRect/>
          </a:stretch>
        </p:blipFill>
        <p:spPr>
          <a:xfrm>
            <a:off x="-116725" y="1916110"/>
            <a:ext cx="5143536" cy="5143536"/>
          </a:xfrm>
          <a:prstGeom prst="rect">
            <a:avLst/>
          </a:prstGeom>
        </p:spPr>
      </p:pic>
      <p:sp>
        <p:nvSpPr>
          <p:cNvPr id="6" name="文本框 5"/>
          <p:cNvSpPr txBox="1"/>
          <p:nvPr/>
        </p:nvSpPr>
        <p:spPr>
          <a:xfrm>
            <a:off x="841797" y="332656"/>
            <a:ext cx="4899394"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一、</a:t>
            </a:r>
            <a:r>
              <a:rPr lang="zh-CN" altLang="en-US" dirty="0" smtClean="0"/>
              <a:t> </a:t>
            </a:r>
            <a:r>
              <a:rPr lang="x-none" dirty="0" smtClean="0"/>
              <a:t>健康的自我意识的标志</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31"/>
          <p:cNvGrpSpPr/>
          <p:nvPr/>
        </p:nvGrpSpPr>
        <p:grpSpPr>
          <a:xfrm>
            <a:off x="4273033" y="2143116"/>
            <a:ext cx="6359238" cy="624113"/>
            <a:chOff x="1335315" y="1319709"/>
            <a:chExt cx="4963885" cy="624113"/>
          </a:xfrm>
        </p:grpSpPr>
        <p:sp>
          <p:nvSpPr>
            <p:cNvPr id="33" name="带形: 上凸 5"/>
            <p:cNvSpPr/>
            <p:nvPr/>
          </p:nvSpPr>
          <p:spPr>
            <a:xfrm>
              <a:off x="1335315" y="1319709"/>
              <a:ext cx="4963885" cy="624113"/>
            </a:xfrm>
            <a:prstGeom prst="ribbon2">
              <a:avLst>
                <a:gd name="adj1" fmla="val 16667"/>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7"/>
            <p:cNvSpPr txBox="1"/>
            <p:nvPr/>
          </p:nvSpPr>
          <p:spPr>
            <a:xfrm>
              <a:off x="1864034" y="1389036"/>
              <a:ext cx="422975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cs typeface="+mn-ea"/>
                  <a:sym typeface="+mn-lt"/>
                </a:rPr>
                <a:t>具有健康的自我意识的人应该具备的条件：</a:t>
              </a:r>
              <a:endParaRPr lang="zh-CN" altLang="en-US" spc="300" dirty="0" smtClean="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3" name="组合 48"/>
          <p:cNvGrpSpPr/>
          <p:nvPr/>
        </p:nvGrpSpPr>
        <p:grpSpPr>
          <a:xfrm>
            <a:off x="4273033" y="3143248"/>
            <a:ext cx="7090337" cy="2120902"/>
            <a:chOff x="1348268" y="4325285"/>
            <a:chExt cx="7090337" cy="2120902"/>
          </a:xfrm>
          <a:noFill/>
        </p:grpSpPr>
        <p:sp>
          <p:nvSpPr>
            <p:cNvPr id="50" name="矩形 49"/>
            <p:cNvSpPr/>
            <p:nvPr/>
          </p:nvSpPr>
          <p:spPr>
            <a:xfrm>
              <a:off x="1348268" y="4325285"/>
              <a:ext cx="7086888" cy="46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solidFill>
                <a:latin typeface="微软雅黑 Light" panose="020B0502040204020203" pitchFamily="34" charset="-122"/>
                <a:ea typeface="微软雅黑 Light" panose="020B0502040204020203" pitchFamily="34" charset="-122"/>
              </a:endParaRPr>
            </a:p>
          </p:txBody>
        </p:sp>
        <p:sp>
          <p:nvSpPr>
            <p:cNvPr id="51" name="矩形 50"/>
            <p:cNvSpPr/>
            <p:nvPr/>
          </p:nvSpPr>
          <p:spPr>
            <a:xfrm>
              <a:off x="1592922" y="4325285"/>
              <a:ext cx="6845683" cy="2120902"/>
            </a:xfrm>
            <a:prstGeom prst="rect">
              <a:avLst/>
            </a:prstGeom>
            <a:grpFill/>
          </p:spPr>
          <p:txBody>
            <a:bodyPr wrap="square">
              <a:spAutoFit/>
            </a:bodyPr>
            <a:lstStyle/>
            <a:p>
              <a:pPr>
                <a:lnSpc>
                  <a:spcPct val="150000"/>
                </a:lnSpc>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 （</a:t>
              </a:r>
              <a:r>
                <a:rPr lang="en-US" altLang="zh-CN" b="1" dirty="0" smtClean="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）能比较客观、正确地认识自己、评价自己。</a:t>
              </a:r>
              <a:endParaRPr lang="zh-CN" altLang="en-US"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 （</a:t>
              </a:r>
              <a:r>
                <a:rPr lang="en-US" altLang="zh-CN" b="1" dirty="0" smtClean="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）自我认知、自我体验和自我控制协调一致，能较好地进行自我整合。</a:t>
              </a:r>
              <a:endParaRPr lang="zh-CN" altLang="en-US"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 （</a:t>
              </a:r>
              <a:r>
                <a:rPr lang="en-US" altLang="zh-CN" b="1" dirty="0" smtClean="0">
                  <a:latin typeface="微软雅黑" panose="020B0503020204020204" pitchFamily="34" charset="-122"/>
                  <a:ea typeface="微软雅黑" panose="020B0503020204020204" pitchFamily="34" charset="-122"/>
                </a:rPr>
                <a:t>3</a:t>
              </a:r>
              <a:r>
                <a:rPr lang="zh-CN" altLang="en-US" b="1" dirty="0" smtClean="0">
                  <a:latin typeface="微软雅黑" panose="020B0503020204020204" pitchFamily="34" charset="-122"/>
                  <a:ea typeface="微软雅黑" panose="020B0503020204020204" pitchFamily="34" charset="-122"/>
                </a:rPr>
                <a:t>）既能保持自身独立，又能很好地与外界协调。</a:t>
              </a:r>
              <a:endParaRPr lang="zh-CN" altLang="en-US"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 （</a:t>
              </a:r>
              <a:r>
                <a:rPr lang="en-US" altLang="zh-CN" b="1" dirty="0" smtClean="0">
                  <a:latin typeface="微软雅黑" panose="020B0503020204020204" pitchFamily="34" charset="-122"/>
                  <a:ea typeface="微软雅黑" panose="020B0503020204020204" pitchFamily="34" charset="-122"/>
                </a:rPr>
                <a:t>4</a:t>
              </a:r>
              <a:r>
                <a:rPr lang="zh-CN" altLang="en-US" b="1" dirty="0" smtClean="0">
                  <a:latin typeface="微软雅黑" panose="020B0503020204020204" pitchFamily="34" charset="-122"/>
                  <a:ea typeface="微软雅黑" panose="020B0503020204020204" pitchFamily="34" charset="-122"/>
                </a:rPr>
                <a:t>）能认清现实自我与理想自我的差距，并积极寻求自我发展。</a:t>
              </a:r>
              <a:endParaRPr lang="zh-CN" altLang="en-US" b="1" dirty="0" smtClean="0">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（一）正确认识自我</a:t>
            </a:r>
            <a:endParaRPr lang="zh-CN" altLang="en-US" sz="2000" dirty="0" smtClean="0">
              <a:solidFill>
                <a:schemeClr val="bg1"/>
              </a:solidFill>
              <a:latin typeface="+mn-lt"/>
              <a:ea typeface="+mn-ea"/>
              <a:cs typeface="+mn-ea"/>
              <a:sym typeface="+mn-lt"/>
            </a:endParaRPr>
          </a:p>
        </p:txBody>
      </p:sp>
      <p:grpSp>
        <p:nvGrpSpPr>
          <p:cNvPr id="13" name="组合 25"/>
          <p:cNvGrpSpPr/>
          <p:nvPr/>
        </p:nvGrpSpPr>
        <p:grpSpPr>
          <a:xfrm>
            <a:off x="1170698" y="2590947"/>
            <a:ext cx="7711964" cy="2266803"/>
            <a:chOff x="-155055" y="2922830"/>
            <a:chExt cx="10621132" cy="2266803"/>
          </a:xfrm>
        </p:grpSpPr>
        <p:sp>
          <p:nvSpPr>
            <p:cNvPr id="15" name="圆角矩形 14"/>
            <p:cNvSpPr/>
            <p:nvPr/>
          </p:nvSpPr>
          <p:spPr>
            <a:xfrm>
              <a:off x="-155055" y="2922830"/>
              <a:ext cx="10621132" cy="2266803"/>
            </a:xfrm>
            <a:prstGeom prst="roundRect">
              <a:avLst>
                <a:gd name="adj" fmla="val 4375"/>
              </a:avLst>
            </a:prstGeom>
            <a:solidFill>
              <a:srgbClr val="EC2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TextBox 6"/>
            <p:cNvSpPr txBox="1"/>
            <p:nvPr/>
          </p:nvSpPr>
          <p:spPr>
            <a:xfrm>
              <a:off x="-63615" y="3178667"/>
              <a:ext cx="10421249" cy="1653786"/>
            </a:xfrm>
            <a:prstGeom prst="rect">
              <a:avLst/>
            </a:prstGeom>
            <a:noFill/>
          </p:spPr>
          <p:txBody>
            <a:bodyPr wrap="square" rtlCol="0">
              <a:spAutoFit/>
            </a:bodyPr>
            <a:lstStyle/>
            <a:p>
              <a:pPr>
                <a:lnSpc>
                  <a:spcPct val="130000"/>
                </a:lnSpc>
              </a:pPr>
              <a:r>
                <a:rPr lang="zh-CN" altLang="en-US" sz="2000" dirty="0" smtClean="0">
                  <a:solidFill>
                    <a:prstClr val="white"/>
                  </a:solidFill>
                  <a:latin typeface="微软雅黑" panose="020B0503020204020204" pitchFamily="34" charset="-122"/>
                  <a:ea typeface="微软雅黑" panose="020B0503020204020204" pitchFamily="34" charset="-122"/>
                </a:rPr>
                <a:t>       </a:t>
              </a:r>
              <a:r>
                <a:rPr lang="en-US" altLang="zh-CN" sz="2000" dirty="0" smtClean="0">
                  <a:solidFill>
                    <a:prstClr val="white"/>
                  </a:solidFill>
                  <a:latin typeface="微软雅黑" panose="020B0503020204020204" pitchFamily="34" charset="-122"/>
                  <a:ea typeface="微软雅黑" panose="020B0503020204020204" pitchFamily="34" charset="-122"/>
                </a:rPr>
                <a:t>1</a:t>
              </a:r>
              <a:r>
                <a:rPr lang="zh-CN" altLang="en-US" sz="2000" dirty="0" smtClean="0">
                  <a:solidFill>
                    <a:prstClr val="white"/>
                  </a:solidFill>
                  <a:latin typeface="微软雅黑" panose="020B0503020204020204" pitchFamily="34" charset="-122"/>
                  <a:ea typeface="微软雅黑" panose="020B0503020204020204" pitchFamily="34" charset="-122"/>
                </a:rPr>
                <a:t>．自我认识的内容</a:t>
              </a:r>
              <a:endParaRPr lang="zh-CN" altLang="en-US" sz="2000" dirty="0" smtClean="0">
                <a:solidFill>
                  <a:prstClr val="white"/>
                </a:solidFill>
                <a:latin typeface="微软雅黑" panose="020B0503020204020204" pitchFamily="34" charset="-122"/>
                <a:ea typeface="微软雅黑" panose="020B0503020204020204" pitchFamily="34" charset="-122"/>
              </a:endParaRPr>
            </a:p>
            <a:p>
              <a:pPr>
                <a:lnSpc>
                  <a:spcPct val="130000"/>
                </a:lnSpc>
              </a:pPr>
              <a:r>
                <a:rPr lang="zh-CN" altLang="en-US" sz="2000" dirty="0" smtClean="0">
                  <a:solidFill>
                    <a:prstClr val="white"/>
                  </a:solidFill>
                  <a:latin typeface="微软雅黑" panose="020B0503020204020204" pitchFamily="34" charset="-122"/>
                  <a:ea typeface="微软雅黑" panose="020B0503020204020204" pitchFamily="34" charset="-122"/>
                </a:rPr>
                <a:t>       大学生要正确认识自己，既要正确认识生理自我，也要正确认识心理自我和社会自我；既要认识到自己的优势，也要认识到自己的劣势。</a:t>
              </a:r>
              <a:endParaRPr lang="zh-CN" altLang="en-US" sz="2000" dirty="0" smtClean="0">
                <a:solidFill>
                  <a:prstClr val="white"/>
                </a:solidFill>
                <a:latin typeface="微软雅黑" panose="020B0503020204020204" pitchFamily="34" charset="-122"/>
                <a:ea typeface="微软雅黑" panose="020B0503020204020204" pitchFamily="34" charset="-122"/>
              </a:endParaRPr>
            </a:p>
          </p:txBody>
        </p:sp>
      </p:grpSp>
      <p:pic>
        <p:nvPicPr>
          <p:cNvPr id="17" name="图片 16" descr="图片包含 游戏机, 伞&#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27354"/>
          <a:stretch>
            <a:fillRect/>
          </a:stretch>
        </p:blipFill>
        <p:spPr>
          <a:xfrm flipH="1">
            <a:off x="8626671" y="1457564"/>
            <a:ext cx="4050751" cy="51406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ppt_w</p:attrName>
                                        </p:attrNameLst>
                                      </p:cBhvr>
                                      <p:tavLst>
                                        <p:tav tm="0" fmla="#ppt_w*sin(2.5*pi*$)">
                                          <p:val>
                                            <p:fltVal val="0"/>
                                          </p:val>
                                        </p:tav>
                                        <p:tav tm="100000">
                                          <p:val>
                                            <p:fltVal val="1"/>
                                          </p:val>
                                        </p:tav>
                                      </p:tavLst>
                                    </p:anim>
                                    <p:anim calcmode="lin" valueType="num">
                                      <p:cBhvr>
                                        <p:cTn id="14" dur="75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（一）正确认识自我</a:t>
            </a:r>
            <a:endParaRPr lang="zh-CN" altLang="en-US" sz="2000" dirty="0" smtClean="0">
              <a:solidFill>
                <a:schemeClr val="bg1"/>
              </a:solidFill>
              <a:latin typeface="+mn-lt"/>
              <a:ea typeface="+mn-ea"/>
              <a:cs typeface="+mn-ea"/>
              <a:sym typeface="+mn-lt"/>
            </a:endParaRPr>
          </a:p>
        </p:txBody>
      </p:sp>
      <p:cxnSp>
        <p:nvCxnSpPr>
          <p:cNvPr id="22" name="直接连接符 21"/>
          <p:cNvCxnSpPr/>
          <p:nvPr/>
        </p:nvCxnSpPr>
        <p:spPr>
          <a:xfrm rot="10800000" flipV="1">
            <a:off x="1018004" y="2359377"/>
            <a:ext cx="10304752" cy="0"/>
          </a:xfrm>
          <a:prstGeom prst="line">
            <a:avLst/>
          </a:prstGeom>
          <a:noFill/>
          <a:ln w="57150" cap="flat" cmpd="sng" algn="ctr">
            <a:solidFill>
              <a:schemeClr val="accent3">
                <a:lumMod val="50000"/>
              </a:schemeClr>
            </a:solidFill>
            <a:prstDash val="solid"/>
          </a:ln>
          <a:effectLst/>
        </p:spPr>
      </p:cxnSp>
      <p:sp>
        <p:nvSpPr>
          <p:cNvPr id="24" name="TextBox 6"/>
          <p:cNvSpPr txBox="1"/>
          <p:nvPr/>
        </p:nvSpPr>
        <p:spPr>
          <a:xfrm>
            <a:off x="1018004" y="1657084"/>
            <a:ext cx="7566830" cy="453457"/>
          </a:xfrm>
          <a:prstGeom prst="rect">
            <a:avLst/>
          </a:prstGeom>
          <a:noFill/>
        </p:spPr>
        <p:txBody>
          <a:bodyPr wrap="square" rtlCol="0">
            <a:spAutoFit/>
          </a:bodyPr>
          <a:lstStyle/>
          <a:p>
            <a:pPr>
              <a:lnSpc>
                <a:spcPct val="130000"/>
              </a:lnSpc>
            </a:pP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．自我认识的途径</a:t>
            </a:r>
            <a:endParaRPr lang="zh-CN" altLang="en-US" sz="2000" b="1" dirty="0" smtClean="0">
              <a:latin typeface="微软雅黑" panose="020B0503020204020204" pitchFamily="34" charset="-122"/>
              <a:ea typeface="微软雅黑" panose="020B0503020204020204" pitchFamily="34" charset="-122"/>
            </a:endParaRPr>
          </a:p>
        </p:txBody>
      </p:sp>
      <p:sp>
        <p:nvSpPr>
          <p:cNvPr id="25" name="TextBox 14"/>
          <p:cNvSpPr txBox="1"/>
          <p:nvPr/>
        </p:nvSpPr>
        <p:spPr>
          <a:xfrm>
            <a:off x="1018004" y="2714620"/>
            <a:ext cx="5459895" cy="2252924"/>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a:t>
            </a:r>
            <a:r>
              <a:rPr lang="en-US" altLang="zh-CN" b="1" dirty="0" smtClean="0">
                <a:solidFill>
                  <a:schemeClr val="accent3">
                    <a:lumMod val="50000"/>
                  </a:schemeClr>
                </a:solidFill>
                <a:latin typeface="微软雅黑" panose="020B0503020204020204" pitchFamily="34" charset="-122"/>
                <a:ea typeface="微软雅黑" panose="020B0503020204020204" pitchFamily="34" charset="-122"/>
              </a:rPr>
              <a:t>1</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）通过与他人的比较及他人的评价认识自己。 </a:t>
            </a:r>
            <a:endParaRPr lang="en-US" altLang="zh-CN"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   “以铜为镜，可以正衣冠；以史为镜，可以知兴替；以人为镜，可以明得失。”人是通过认识他人的言行特征来评价他人的，同时在这一过程中也应学会通过与他人比较和倾听他人评价来认识自己。</a:t>
            </a:r>
            <a:endParaRPr lang="zh-CN" altLang="en-US" dirty="0" smtClean="0">
              <a:latin typeface="微软雅黑" panose="020B0503020204020204" pitchFamily="34" charset="-122"/>
              <a:ea typeface="微软雅黑" panose="020B0503020204020204" pitchFamily="34" charset="-122"/>
            </a:endParaRPr>
          </a:p>
        </p:txBody>
      </p:sp>
      <p:pic>
        <p:nvPicPr>
          <p:cNvPr id="26" name="图片 25" descr="0555-hvntnkq5175093.jpg"/>
          <p:cNvPicPr>
            <a:picLocks noChangeAspect="1"/>
          </p:cNvPicPr>
          <p:nvPr/>
        </p:nvPicPr>
        <p:blipFill>
          <a:blip r:embed="rId1"/>
          <a:stretch>
            <a:fillRect/>
          </a:stretch>
        </p:blipFill>
        <p:spPr>
          <a:xfrm>
            <a:off x="6756034" y="2714620"/>
            <a:ext cx="3657600" cy="222808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4" presetClass="entr" presetSubtype="0" accel="10000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strVal val="#ppt_w*0.05"/>
                                          </p:val>
                                        </p:tav>
                                        <p:tav tm="100000">
                                          <p:val>
                                            <p:strVal val="#ppt_w"/>
                                          </p:val>
                                        </p:tav>
                                      </p:tavLst>
                                    </p:anim>
                                    <p:anim calcmode="lin" valueType="num">
                                      <p:cBhvr>
                                        <p:cTn id="19" dur="500" fill="hold"/>
                                        <p:tgtEl>
                                          <p:spTgt spid="26"/>
                                        </p:tgtEl>
                                        <p:attrNameLst>
                                          <p:attrName>ppt_h</p:attrName>
                                        </p:attrNameLst>
                                      </p:cBhvr>
                                      <p:tavLst>
                                        <p:tav tm="0">
                                          <p:val>
                                            <p:strVal val="#ppt_h"/>
                                          </p:val>
                                        </p:tav>
                                        <p:tav tm="100000">
                                          <p:val>
                                            <p:strVal val="#ppt_h"/>
                                          </p:val>
                                        </p:tav>
                                      </p:tavLst>
                                    </p:anim>
                                    <p:anim calcmode="lin" valueType="num">
                                      <p:cBhvr>
                                        <p:cTn id="20" dur="500" fill="hold"/>
                                        <p:tgtEl>
                                          <p:spTgt spid="26"/>
                                        </p:tgtEl>
                                        <p:attrNameLst>
                                          <p:attrName>ppt_x</p:attrName>
                                        </p:attrNameLst>
                                      </p:cBhvr>
                                      <p:tavLst>
                                        <p:tav tm="0">
                                          <p:val>
                                            <p:strVal val="#ppt_x-.2"/>
                                          </p:val>
                                        </p:tav>
                                        <p:tav tm="100000">
                                          <p:val>
                                            <p:strVal val="#ppt_x"/>
                                          </p:val>
                                        </p:tav>
                                      </p:tavLst>
                                    </p:anim>
                                    <p:anim calcmode="lin" valueType="num">
                                      <p:cBhvr>
                                        <p:cTn id="21" dur="500" fill="hold"/>
                                        <p:tgtEl>
                                          <p:spTgt spid="26"/>
                                        </p:tgtEl>
                                        <p:attrNameLst>
                                          <p:attrName>ppt_y</p:attrName>
                                        </p:attrNameLst>
                                      </p:cBhvr>
                                      <p:tavLst>
                                        <p:tav tm="0">
                                          <p:val>
                                            <p:strVal val="#ppt_y"/>
                                          </p:val>
                                        </p:tav>
                                        <p:tav tm="100000">
                                          <p:val>
                                            <p:strVal val="#ppt_y"/>
                                          </p:val>
                                        </p:tav>
                                      </p:tavLst>
                                    </p:anim>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780.jpg"/>
          <p:cNvPicPr>
            <a:picLocks noChangeAspect="1"/>
          </p:cNvPicPr>
          <p:nvPr/>
        </p:nvPicPr>
        <p:blipFill>
          <a:blip r:embed="rId1"/>
          <a:stretch>
            <a:fillRect/>
          </a:stretch>
        </p:blipFill>
        <p:spPr>
          <a:xfrm>
            <a:off x="6884199" y="1071546"/>
            <a:ext cx="3891892" cy="5185946"/>
          </a:xfrm>
          <a:prstGeom prst="rect">
            <a:avLst/>
          </a:prstGeom>
        </p:spPr>
      </p:pic>
      <p:sp>
        <p:nvSpPr>
          <p:cNvPr id="20" name="矩形 19"/>
          <p:cNvSpPr/>
          <p:nvPr/>
        </p:nvSpPr>
        <p:spPr>
          <a:xfrm>
            <a:off x="6884199" y="0"/>
            <a:ext cx="4132358" cy="6858000"/>
          </a:xfrm>
          <a:prstGeom prst="rect">
            <a:avLst/>
          </a:prstGeom>
          <a:solidFill>
            <a:srgbClr val="262626">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（一）正确认识自我</a:t>
            </a:r>
            <a:endParaRPr lang="zh-CN" altLang="en-US" sz="2000" dirty="0" smtClean="0">
              <a:solidFill>
                <a:schemeClr val="bg1"/>
              </a:solidFill>
              <a:latin typeface="+mn-lt"/>
              <a:ea typeface="+mn-ea"/>
              <a:cs typeface="+mn-ea"/>
              <a:sym typeface="+mn-lt"/>
            </a:endParaRPr>
          </a:p>
        </p:txBody>
      </p:sp>
      <p:cxnSp>
        <p:nvCxnSpPr>
          <p:cNvPr id="22" name="直接连接符 21"/>
          <p:cNvCxnSpPr/>
          <p:nvPr/>
        </p:nvCxnSpPr>
        <p:spPr>
          <a:xfrm rot="10800000" flipV="1">
            <a:off x="1018004" y="2359377"/>
            <a:ext cx="10304752" cy="0"/>
          </a:xfrm>
          <a:prstGeom prst="line">
            <a:avLst/>
          </a:prstGeom>
          <a:noFill/>
          <a:ln w="57150" cap="flat" cmpd="sng" algn="ctr">
            <a:solidFill>
              <a:schemeClr val="accent3">
                <a:lumMod val="50000"/>
              </a:schemeClr>
            </a:solidFill>
            <a:prstDash val="solid"/>
          </a:ln>
          <a:effectLst/>
        </p:spPr>
      </p:cxnSp>
      <p:sp>
        <p:nvSpPr>
          <p:cNvPr id="24" name="TextBox 6"/>
          <p:cNvSpPr txBox="1"/>
          <p:nvPr/>
        </p:nvSpPr>
        <p:spPr>
          <a:xfrm>
            <a:off x="1018004" y="1657084"/>
            <a:ext cx="7566830" cy="453457"/>
          </a:xfrm>
          <a:prstGeom prst="rect">
            <a:avLst/>
          </a:prstGeom>
          <a:noFill/>
        </p:spPr>
        <p:txBody>
          <a:bodyPr wrap="square" rtlCol="0">
            <a:spAutoFit/>
          </a:bodyPr>
          <a:lstStyle/>
          <a:p>
            <a:pPr>
              <a:lnSpc>
                <a:spcPct val="130000"/>
              </a:lnSpc>
            </a:pP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．自我认识的途径</a:t>
            </a:r>
            <a:endParaRPr lang="zh-CN" altLang="en-US" sz="2000" b="1" dirty="0" smtClean="0">
              <a:latin typeface="微软雅黑" panose="020B0503020204020204" pitchFamily="34" charset="-122"/>
              <a:ea typeface="微软雅黑" panose="020B0503020204020204" pitchFamily="34" charset="-122"/>
            </a:endParaRPr>
          </a:p>
        </p:txBody>
      </p:sp>
      <p:sp>
        <p:nvSpPr>
          <p:cNvPr id="25" name="TextBox 14"/>
          <p:cNvSpPr txBox="1"/>
          <p:nvPr/>
        </p:nvSpPr>
        <p:spPr>
          <a:xfrm>
            <a:off x="1018004" y="2714620"/>
            <a:ext cx="5459895" cy="2613023"/>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a:t>
            </a:r>
            <a:r>
              <a:rPr lang="en-US" altLang="zh-CN" b="1" dirty="0" smtClean="0">
                <a:solidFill>
                  <a:schemeClr val="accent3">
                    <a:lumMod val="50000"/>
                  </a:schemeClr>
                </a:solidFill>
                <a:latin typeface="微软雅黑" panose="020B0503020204020204" pitchFamily="34" charset="-122"/>
                <a:ea typeface="微软雅黑" panose="020B0503020204020204" pitchFamily="34" charset="-122"/>
              </a:rPr>
              <a:t>2</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）通过内省认识自己。</a:t>
            </a:r>
            <a:endParaRPr lang="en-US" altLang="zh-CN"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吾日三省吾身。”他人对自己的评价并非都是符合实际的，因而要正确地认识自己，还需要经常地反省自己。大学生必须学会自省，学会与自我进行内心对话，并对自己的内心世界加以分析，以便能够正确识别自己的心理活动，有的放矢地进行自我调节。</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31" name="矩形: 圆角 30"/>
          <p:cNvSpPr/>
          <p:nvPr/>
        </p:nvSpPr>
        <p:spPr bwMode="auto">
          <a:xfrm>
            <a:off x="6629932" y="1850581"/>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3" name="矩形: 圆角 32"/>
          <p:cNvSpPr/>
          <p:nvPr/>
        </p:nvSpPr>
        <p:spPr bwMode="auto">
          <a:xfrm>
            <a:off x="6629932" y="2891588"/>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nvSpPr>
        <p:spPr>
          <a:xfrm>
            <a:off x="7812893" y="1921047"/>
            <a:ext cx="4579768" cy="4801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zh-CN" altLang="en-US" sz="2800" b="0" dirty="0" smtClean="0">
                <a:solidFill>
                  <a:srgbClr val="3D3D3D"/>
                </a:solidFill>
                <a:latin typeface="+mn-lt"/>
                <a:ea typeface="+mn-ea"/>
                <a:cs typeface="+mn-ea"/>
                <a:sym typeface="+mn-lt"/>
              </a:rPr>
              <a:t>自我意识概述</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40" name="TextBox 47"/>
          <p:cNvSpPr txBox="1"/>
          <p:nvPr/>
        </p:nvSpPr>
        <p:spPr>
          <a:xfrm>
            <a:off x="7812893" y="2944006"/>
            <a:ext cx="5227840"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大学生自我意识</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2" name="矩形: 圆角 32"/>
          <p:cNvSpPr/>
          <p:nvPr/>
        </p:nvSpPr>
        <p:spPr bwMode="auto">
          <a:xfrm>
            <a:off x="6613422" y="3951403"/>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 name="TextBox 47"/>
          <p:cNvSpPr txBox="1"/>
          <p:nvPr/>
        </p:nvSpPr>
        <p:spPr>
          <a:xfrm>
            <a:off x="7796383" y="4003821"/>
            <a:ext cx="5227840"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培养健全的自我意识</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（一）正确认识自我</a:t>
            </a:r>
            <a:endParaRPr lang="zh-CN" altLang="en-US" sz="2000" dirty="0" smtClean="0">
              <a:solidFill>
                <a:schemeClr val="bg1"/>
              </a:solidFill>
              <a:latin typeface="+mn-lt"/>
              <a:ea typeface="+mn-ea"/>
              <a:cs typeface="+mn-ea"/>
              <a:sym typeface="+mn-lt"/>
            </a:endParaRPr>
          </a:p>
        </p:txBody>
      </p:sp>
      <p:cxnSp>
        <p:nvCxnSpPr>
          <p:cNvPr id="22" name="直接连接符 21"/>
          <p:cNvCxnSpPr/>
          <p:nvPr/>
        </p:nvCxnSpPr>
        <p:spPr>
          <a:xfrm rot="10800000" flipV="1">
            <a:off x="1018004" y="2359377"/>
            <a:ext cx="10304752" cy="0"/>
          </a:xfrm>
          <a:prstGeom prst="line">
            <a:avLst/>
          </a:prstGeom>
          <a:noFill/>
          <a:ln w="57150" cap="flat" cmpd="sng" algn="ctr">
            <a:solidFill>
              <a:schemeClr val="accent3">
                <a:lumMod val="50000"/>
              </a:schemeClr>
            </a:solidFill>
            <a:prstDash val="solid"/>
          </a:ln>
          <a:effectLst/>
        </p:spPr>
      </p:cxnSp>
      <p:sp>
        <p:nvSpPr>
          <p:cNvPr id="24" name="TextBox 6"/>
          <p:cNvSpPr txBox="1"/>
          <p:nvPr/>
        </p:nvSpPr>
        <p:spPr>
          <a:xfrm>
            <a:off x="1018004" y="1657084"/>
            <a:ext cx="7566830" cy="453457"/>
          </a:xfrm>
          <a:prstGeom prst="rect">
            <a:avLst/>
          </a:prstGeom>
          <a:noFill/>
        </p:spPr>
        <p:txBody>
          <a:bodyPr wrap="square" rtlCol="0">
            <a:spAutoFit/>
          </a:bodyPr>
          <a:lstStyle/>
          <a:p>
            <a:pPr>
              <a:lnSpc>
                <a:spcPct val="130000"/>
              </a:lnSpc>
            </a:pP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．自我认识的途径</a:t>
            </a:r>
            <a:endParaRPr lang="zh-CN" altLang="en-US" sz="2000" b="1" dirty="0" smtClean="0">
              <a:latin typeface="微软雅黑" panose="020B0503020204020204" pitchFamily="34" charset="-122"/>
              <a:ea typeface="微软雅黑" panose="020B0503020204020204" pitchFamily="34" charset="-122"/>
            </a:endParaRPr>
          </a:p>
        </p:txBody>
      </p:sp>
      <p:sp>
        <p:nvSpPr>
          <p:cNvPr id="25" name="TextBox 14"/>
          <p:cNvSpPr txBox="1"/>
          <p:nvPr/>
        </p:nvSpPr>
        <p:spPr>
          <a:xfrm>
            <a:off x="1018004" y="2714620"/>
            <a:ext cx="5459895" cy="2973122"/>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a:t>
            </a:r>
            <a:r>
              <a:rPr lang="en-US" altLang="zh-CN" b="1" dirty="0" smtClean="0">
                <a:solidFill>
                  <a:schemeClr val="accent3">
                    <a:lumMod val="50000"/>
                  </a:schemeClr>
                </a:solidFill>
                <a:latin typeface="微软雅黑" panose="020B0503020204020204" pitchFamily="34" charset="-122"/>
                <a:ea typeface="微软雅黑" panose="020B0503020204020204" pitchFamily="34" charset="-122"/>
              </a:rPr>
              <a:t>3</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）通过活动成果认识自己。</a:t>
            </a:r>
            <a:endParaRPr lang="en-US" altLang="zh-CN"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      通过自己的活动成果来评价自己的能力和品质往往是较为客观的。</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      大学生要积极参与社会交往和社会实践活动，在活动中发现自己的能力与才华，从不同领域、不同层次、不同角度寻找认识自己的机会，从而更为全面地评价自己。</a:t>
            </a:r>
            <a:endParaRPr lang="zh-CN" altLang="en-US" dirty="0" smtClean="0">
              <a:latin typeface="微软雅黑" panose="020B0503020204020204" pitchFamily="34" charset="-122"/>
              <a:ea typeface="微软雅黑" panose="020B0503020204020204" pitchFamily="34" charset="-122"/>
            </a:endParaRPr>
          </a:p>
        </p:txBody>
      </p:sp>
      <p:pic>
        <p:nvPicPr>
          <p:cNvPr id="10" name="图片 9" descr="1eb9df2f-21c1-4478-8fd4-b4509aa30915.png"/>
          <p:cNvPicPr>
            <a:picLocks noChangeAspect="1"/>
          </p:cNvPicPr>
          <p:nvPr/>
        </p:nvPicPr>
        <p:blipFill>
          <a:blip r:embed="rId1"/>
          <a:stretch>
            <a:fillRect/>
          </a:stretch>
        </p:blipFill>
        <p:spPr>
          <a:xfrm>
            <a:off x="7027075" y="0"/>
            <a:ext cx="4770783" cy="68580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（二）积极悦纳自我</a:t>
            </a:r>
            <a:endParaRPr lang="zh-CN" altLang="en-US" sz="2000" dirty="0" smtClean="0">
              <a:solidFill>
                <a:schemeClr val="bg1"/>
              </a:solidFill>
              <a:latin typeface="+mn-lt"/>
              <a:ea typeface="+mn-ea"/>
              <a:cs typeface="+mn-ea"/>
              <a:sym typeface="+mn-lt"/>
            </a:endParaRPr>
          </a:p>
        </p:txBody>
      </p:sp>
      <p:cxnSp>
        <p:nvCxnSpPr>
          <p:cNvPr id="17" name="直接连接符 16"/>
          <p:cNvCxnSpPr/>
          <p:nvPr/>
        </p:nvCxnSpPr>
        <p:spPr>
          <a:xfrm>
            <a:off x="1106311" y="2723670"/>
            <a:ext cx="8669867"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1" name="Rectangle 27"/>
          <p:cNvSpPr/>
          <p:nvPr/>
        </p:nvSpPr>
        <p:spPr>
          <a:xfrm flipH="1">
            <a:off x="1281429" y="1714488"/>
            <a:ext cx="3245315" cy="569525"/>
          </a:xfrm>
          <a:prstGeom prst="rect">
            <a:avLst/>
          </a:prstGeom>
          <a:gradFill>
            <a:gsLst>
              <a:gs pos="0">
                <a:srgbClr val="FF3F5F"/>
              </a:gs>
              <a:gs pos="41000">
                <a:srgbClr val="FF3F5F">
                  <a:lumMod val="60000"/>
                  <a:lumOff val="40000"/>
                </a:srgbClr>
              </a:gs>
              <a:gs pos="83000">
                <a:srgbClr val="FF3F5F">
                  <a:lumMod val="40000"/>
                  <a:lumOff val="60000"/>
                </a:srgbClr>
              </a:gs>
              <a:gs pos="100000">
                <a:srgbClr val="FF3F5F">
                  <a:lumMod val="20000"/>
                  <a:lumOff val="80000"/>
                </a:srgbClr>
              </a:gs>
            </a:gsLst>
            <a:lin ang="0" scaled="1"/>
          </a:gradFill>
          <a:ln w="12700" cap="flat" cmpd="sng" algn="ctr">
            <a:noFill/>
            <a:prstDash val="solid"/>
            <a:miter lim="800000"/>
          </a:ln>
          <a:effectLst/>
        </p:spPr>
        <p:txBody>
          <a:bodyPr rtlCol="0" anchor="ctr"/>
          <a:lstStyle/>
          <a:p>
            <a:pPr algn="ctr" defTabSz="1828165"/>
            <a:r>
              <a:rPr lang="en-US" altLang="zh-CN" sz="2000" kern="0" dirty="0" smtClean="0">
                <a:latin typeface="微软雅黑" panose="020B0503020204020204" pitchFamily="34" charset="-122"/>
                <a:ea typeface="微软雅黑" panose="020B0503020204020204" pitchFamily="34" charset="-122"/>
              </a:rPr>
              <a:t>1</a:t>
            </a:r>
            <a:r>
              <a:rPr lang="zh-CN" altLang="en-US" sz="2000" kern="0" dirty="0" smtClean="0">
                <a:latin typeface="微软雅黑" panose="020B0503020204020204" pitchFamily="34" charset="-122"/>
                <a:ea typeface="微软雅黑" panose="020B0503020204020204" pitchFamily="34" charset="-122"/>
              </a:rPr>
              <a:t>．合理运用社会比较策略</a:t>
            </a:r>
            <a:endParaRPr lang="zh-CN" altLang="en-US" sz="2000" kern="0" dirty="0" smtClean="0">
              <a:latin typeface="微软雅黑" panose="020B0503020204020204" pitchFamily="34" charset="-122"/>
              <a:ea typeface="微软雅黑" panose="020B0503020204020204" pitchFamily="34" charset="-122"/>
            </a:endParaRPr>
          </a:p>
        </p:txBody>
      </p:sp>
      <p:sp>
        <p:nvSpPr>
          <p:cNvPr id="22" name="TextBox 14"/>
          <p:cNvSpPr txBox="1"/>
          <p:nvPr/>
        </p:nvSpPr>
        <p:spPr>
          <a:xfrm>
            <a:off x="1117602" y="2912934"/>
            <a:ext cx="6552415" cy="2217851"/>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① 不要单纯比较行为结果，而应将行为的前提条件和结果一并比较；</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② 不要拿不可变因素相比，而要比较可变因素，并且用比较的结果激励自己，促进自我发展；</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③ 不要同与自己相差太远的人比较，如不和姚明比身高、不和马云比财富，以免产生不必要的自卑。</a:t>
            </a:r>
            <a:endParaRPr lang="zh-CN" altLang="en-US" dirty="0" smtClean="0">
              <a:latin typeface="微软雅黑" panose="020B0503020204020204" pitchFamily="34" charset="-122"/>
              <a:ea typeface="微软雅黑" panose="020B0503020204020204" pitchFamily="34" charset="-122"/>
            </a:endParaRPr>
          </a:p>
        </p:txBody>
      </p:sp>
      <p:pic>
        <p:nvPicPr>
          <p:cNvPr id="24" name="图片 23" descr="461431185938841724_副本.jpg"/>
          <p:cNvPicPr>
            <a:picLocks noChangeAspect="1"/>
          </p:cNvPicPr>
          <p:nvPr/>
        </p:nvPicPr>
        <p:blipFill>
          <a:blip r:embed="rId1" cstate="print"/>
          <a:stretch>
            <a:fillRect/>
          </a:stretch>
        </p:blipFill>
        <p:spPr>
          <a:xfrm>
            <a:off x="7811633" y="1571612"/>
            <a:ext cx="3929090" cy="392909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8" presetClass="entr" presetSubtype="16"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diamond(in)">
                                      <p:cBhvr>
                                        <p:cTn id="19"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（二）积极悦纳自我</a:t>
            </a:r>
            <a:endParaRPr lang="zh-CN" altLang="en-US" sz="2000" dirty="0" smtClean="0">
              <a:solidFill>
                <a:schemeClr val="bg1"/>
              </a:solidFill>
              <a:latin typeface="+mn-lt"/>
              <a:ea typeface="+mn-ea"/>
              <a:cs typeface="+mn-ea"/>
              <a:sym typeface="+mn-lt"/>
            </a:endParaRPr>
          </a:p>
        </p:txBody>
      </p:sp>
      <p:cxnSp>
        <p:nvCxnSpPr>
          <p:cNvPr id="17" name="直接连接符 16"/>
          <p:cNvCxnSpPr/>
          <p:nvPr/>
        </p:nvCxnSpPr>
        <p:spPr>
          <a:xfrm>
            <a:off x="1106311" y="2723670"/>
            <a:ext cx="8669867"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1" name="Rectangle 27"/>
          <p:cNvSpPr/>
          <p:nvPr/>
        </p:nvSpPr>
        <p:spPr>
          <a:xfrm flipH="1">
            <a:off x="1281428" y="1714488"/>
            <a:ext cx="3531068" cy="569525"/>
          </a:xfrm>
          <a:prstGeom prst="rect">
            <a:avLst/>
          </a:prstGeom>
          <a:gradFill>
            <a:gsLst>
              <a:gs pos="0">
                <a:srgbClr val="FF3F5F"/>
              </a:gs>
              <a:gs pos="41000">
                <a:srgbClr val="FF3F5F">
                  <a:lumMod val="60000"/>
                  <a:lumOff val="40000"/>
                </a:srgbClr>
              </a:gs>
              <a:gs pos="83000">
                <a:srgbClr val="FF3F5F">
                  <a:lumMod val="40000"/>
                  <a:lumOff val="60000"/>
                </a:srgbClr>
              </a:gs>
              <a:gs pos="100000">
                <a:srgbClr val="FF3F5F">
                  <a:lumMod val="20000"/>
                  <a:lumOff val="80000"/>
                </a:srgbClr>
              </a:gs>
            </a:gsLst>
            <a:lin ang="0" scaled="1"/>
          </a:gradFill>
          <a:ln w="12700" cap="flat" cmpd="sng" algn="ctr">
            <a:noFill/>
            <a:prstDash val="solid"/>
            <a:miter lim="800000"/>
          </a:ln>
          <a:effectLst/>
        </p:spPr>
        <p:txBody>
          <a:bodyPr rtlCol="0" anchor="ctr"/>
          <a:lstStyle/>
          <a:p>
            <a:pPr algn="ctr" defTabSz="1828165"/>
            <a:r>
              <a:rPr lang="en-US" altLang="zh-CN" sz="2000" kern="0" dirty="0" smtClean="0">
                <a:latin typeface="微软雅黑" panose="020B0503020204020204" pitchFamily="34" charset="-122"/>
                <a:ea typeface="微软雅黑" panose="020B0503020204020204" pitchFamily="34" charset="-122"/>
              </a:rPr>
              <a:t>2</a:t>
            </a:r>
            <a:r>
              <a:rPr lang="zh-CN" altLang="en-US" sz="2000" kern="0" dirty="0" smtClean="0">
                <a:latin typeface="微软雅黑" panose="020B0503020204020204" pitchFamily="34" charset="-122"/>
                <a:ea typeface="微软雅黑" panose="020B0503020204020204" pitchFamily="34" charset="-122"/>
              </a:rPr>
              <a:t>．创造获得成功体验的机会</a:t>
            </a:r>
            <a:endParaRPr lang="zh-CN" altLang="en-US" sz="2000" kern="0" dirty="0" smtClean="0">
              <a:latin typeface="微软雅黑" panose="020B0503020204020204" pitchFamily="34" charset="-122"/>
              <a:ea typeface="微软雅黑" panose="020B0503020204020204" pitchFamily="34" charset="-122"/>
            </a:endParaRPr>
          </a:p>
        </p:txBody>
      </p:sp>
      <p:sp>
        <p:nvSpPr>
          <p:cNvPr id="22" name="TextBox 14"/>
          <p:cNvSpPr txBox="1"/>
          <p:nvPr/>
        </p:nvSpPr>
        <p:spPr>
          <a:xfrm>
            <a:off x="1281428" y="3143248"/>
            <a:ext cx="4909341" cy="2252924"/>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成功的体验可以使人消除自卑、树立自信，使人奋发向上。</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        大学生活丰富多彩，大学生可以有意识地选择参加一些适合自己，自己感兴趣、有专长的活动，从而以自己的优势来证明自己的能力，享受成功的体验。</a:t>
            </a:r>
            <a:endParaRPr lang="zh-CN" altLang="en-US" dirty="0" smtClean="0">
              <a:latin typeface="微软雅黑" panose="020B0503020204020204" pitchFamily="34" charset="-122"/>
              <a:ea typeface="微软雅黑" panose="020B0503020204020204" pitchFamily="34" charset="-122"/>
            </a:endParaRPr>
          </a:p>
        </p:txBody>
      </p:sp>
      <p:pic>
        <p:nvPicPr>
          <p:cNvPr id="9" name="图片 8" descr="260976068546265103_副本.jpg"/>
          <p:cNvPicPr>
            <a:picLocks noChangeAspect="1"/>
          </p:cNvPicPr>
          <p:nvPr/>
        </p:nvPicPr>
        <p:blipFill>
          <a:blip r:embed="rId1"/>
          <a:stretch>
            <a:fillRect/>
          </a:stretch>
        </p:blipFill>
        <p:spPr>
          <a:xfrm>
            <a:off x="6982542" y="0"/>
            <a:ext cx="5214221" cy="68580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（二）积极悦纳自我</a:t>
            </a:r>
            <a:endParaRPr lang="zh-CN" altLang="en-US" sz="2000" dirty="0" smtClean="0">
              <a:solidFill>
                <a:schemeClr val="bg1"/>
              </a:solidFill>
              <a:latin typeface="+mn-lt"/>
              <a:ea typeface="+mn-ea"/>
              <a:cs typeface="+mn-ea"/>
              <a:sym typeface="+mn-lt"/>
            </a:endParaRPr>
          </a:p>
        </p:txBody>
      </p:sp>
      <p:cxnSp>
        <p:nvCxnSpPr>
          <p:cNvPr id="17" name="直接连接符 16"/>
          <p:cNvCxnSpPr/>
          <p:nvPr/>
        </p:nvCxnSpPr>
        <p:spPr>
          <a:xfrm>
            <a:off x="1106311" y="2723670"/>
            <a:ext cx="8669867"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1" name="Rectangle 27"/>
          <p:cNvSpPr/>
          <p:nvPr/>
        </p:nvSpPr>
        <p:spPr>
          <a:xfrm flipH="1">
            <a:off x="1281428" y="1714488"/>
            <a:ext cx="3531068" cy="569525"/>
          </a:xfrm>
          <a:prstGeom prst="rect">
            <a:avLst/>
          </a:prstGeom>
          <a:gradFill>
            <a:gsLst>
              <a:gs pos="0">
                <a:srgbClr val="FF3F5F"/>
              </a:gs>
              <a:gs pos="41000">
                <a:srgbClr val="FF3F5F">
                  <a:lumMod val="60000"/>
                  <a:lumOff val="40000"/>
                </a:srgbClr>
              </a:gs>
              <a:gs pos="83000">
                <a:srgbClr val="FF3F5F">
                  <a:lumMod val="40000"/>
                  <a:lumOff val="60000"/>
                </a:srgbClr>
              </a:gs>
              <a:gs pos="100000">
                <a:srgbClr val="FF3F5F">
                  <a:lumMod val="20000"/>
                  <a:lumOff val="80000"/>
                </a:srgbClr>
              </a:gs>
            </a:gsLst>
            <a:lin ang="0" scaled="1"/>
          </a:gradFill>
          <a:ln w="12700" cap="flat" cmpd="sng" algn="ctr">
            <a:noFill/>
            <a:prstDash val="solid"/>
            <a:miter lim="800000"/>
          </a:ln>
          <a:effectLst/>
        </p:spPr>
        <p:txBody>
          <a:bodyPr rtlCol="0" anchor="ctr"/>
          <a:lstStyle/>
          <a:p>
            <a:pPr algn="ctr" defTabSz="1828165"/>
            <a:r>
              <a:rPr lang="en-US" altLang="zh-CN" sz="2000" kern="0" dirty="0" smtClean="0">
                <a:latin typeface="微软雅黑" panose="020B0503020204020204" pitchFamily="34" charset="-122"/>
                <a:ea typeface="微软雅黑" panose="020B0503020204020204" pitchFamily="34" charset="-122"/>
              </a:rPr>
              <a:t>3</a:t>
            </a:r>
            <a:r>
              <a:rPr lang="zh-CN" altLang="en-US" sz="2000" kern="0" dirty="0" smtClean="0">
                <a:latin typeface="微软雅黑" panose="020B0503020204020204" pitchFamily="34" charset="-122"/>
                <a:ea typeface="微软雅黑" panose="020B0503020204020204" pitchFamily="34" charset="-122"/>
              </a:rPr>
              <a:t>．及时调整自己的期望值</a:t>
            </a:r>
            <a:endParaRPr lang="zh-CN" altLang="en-US" sz="2000" kern="0" dirty="0" smtClean="0">
              <a:latin typeface="微软雅黑" panose="020B0503020204020204" pitchFamily="34" charset="-122"/>
              <a:ea typeface="微软雅黑" panose="020B0503020204020204" pitchFamily="34" charset="-122"/>
            </a:endParaRPr>
          </a:p>
        </p:txBody>
      </p:sp>
      <p:sp>
        <p:nvSpPr>
          <p:cNvPr id="22" name="TextBox 14"/>
          <p:cNvSpPr txBox="1"/>
          <p:nvPr/>
        </p:nvSpPr>
        <p:spPr>
          <a:xfrm>
            <a:off x="1281428" y="3143248"/>
            <a:ext cx="5388457" cy="2613023"/>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自我期望是指个人在进行某项工作之前估计自己所能达到的成就。自我期望值与实际成就之间有无差距会使人产生“成功”和“失败”两种情绪体验。</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       只有把自我期望和自己的实际情况紧密结合起来，才能使期望值符合现状、适合自己的发展，才能使自己通过努力能够实现理想，从而认可自己。</a:t>
            </a:r>
            <a:endParaRPr lang="zh-CN" altLang="en-US" dirty="0" smtClean="0">
              <a:latin typeface="微软雅黑" panose="020B0503020204020204" pitchFamily="34" charset="-122"/>
              <a:ea typeface="微软雅黑" panose="020B0503020204020204" pitchFamily="34" charset="-122"/>
            </a:endParaRPr>
          </a:p>
        </p:txBody>
      </p:sp>
      <p:pic>
        <p:nvPicPr>
          <p:cNvPr id="9" name="图片 8" descr="1553181_1_副本.jpg"/>
          <p:cNvPicPr>
            <a:picLocks noChangeAspect="1"/>
          </p:cNvPicPr>
          <p:nvPr/>
        </p:nvPicPr>
        <p:blipFill>
          <a:blip r:embed="rId1"/>
          <a:stretch>
            <a:fillRect/>
          </a:stretch>
        </p:blipFill>
        <p:spPr>
          <a:xfrm>
            <a:off x="6669885" y="3143248"/>
            <a:ext cx="3106293" cy="251159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8"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amond(in)">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（二）积极悦纳自我</a:t>
            </a:r>
            <a:endParaRPr lang="zh-CN" altLang="en-US" sz="2000" dirty="0" smtClean="0">
              <a:solidFill>
                <a:schemeClr val="bg1"/>
              </a:solidFill>
              <a:latin typeface="+mn-lt"/>
              <a:ea typeface="+mn-ea"/>
              <a:cs typeface="+mn-ea"/>
              <a:sym typeface="+mn-lt"/>
            </a:endParaRPr>
          </a:p>
        </p:txBody>
      </p:sp>
      <p:cxnSp>
        <p:nvCxnSpPr>
          <p:cNvPr id="17" name="直接连接符 16"/>
          <p:cNvCxnSpPr/>
          <p:nvPr/>
        </p:nvCxnSpPr>
        <p:spPr>
          <a:xfrm>
            <a:off x="3000071" y="2723670"/>
            <a:ext cx="8669867"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1" name="Rectangle 27"/>
          <p:cNvSpPr/>
          <p:nvPr/>
        </p:nvSpPr>
        <p:spPr>
          <a:xfrm flipH="1">
            <a:off x="7098514" y="1714488"/>
            <a:ext cx="3531068" cy="569525"/>
          </a:xfrm>
          <a:prstGeom prst="rect">
            <a:avLst/>
          </a:prstGeom>
          <a:gradFill>
            <a:gsLst>
              <a:gs pos="0">
                <a:srgbClr val="FF3F5F"/>
              </a:gs>
              <a:gs pos="41000">
                <a:srgbClr val="FF3F5F">
                  <a:lumMod val="60000"/>
                  <a:lumOff val="40000"/>
                </a:srgbClr>
              </a:gs>
              <a:gs pos="83000">
                <a:srgbClr val="FF3F5F">
                  <a:lumMod val="40000"/>
                  <a:lumOff val="60000"/>
                </a:srgbClr>
              </a:gs>
              <a:gs pos="100000">
                <a:srgbClr val="FF3F5F">
                  <a:lumMod val="20000"/>
                  <a:lumOff val="80000"/>
                </a:srgbClr>
              </a:gs>
            </a:gsLst>
            <a:lin ang="0" scaled="1"/>
          </a:gradFill>
          <a:ln w="12700" cap="flat" cmpd="sng" algn="ctr">
            <a:noFill/>
            <a:prstDash val="solid"/>
            <a:miter lim="800000"/>
          </a:ln>
          <a:effectLst/>
        </p:spPr>
        <p:txBody>
          <a:bodyPr rtlCol="0" anchor="ctr"/>
          <a:lstStyle/>
          <a:p>
            <a:pPr algn="ctr" defTabSz="1828165"/>
            <a:r>
              <a:rPr lang="en-US" altLang="zh-CN" sz="2000" kern="0" dirty="0" smtClean="0">
                <a:latin typeface="微软雅黑" panose="020B0503020204020204" pitchFamily="34" charset="-122"/>
                <a:ea typeface="微软雅黑" panose="020B0503020204020204" pitchFamily="34" charset="-122"/>
              </a:rPr>
              <a:t>4</a:t>
            </a:r>
            <a:r>
              <a:rPr lang="zh-CN" altLang="en-US" sz="2000" kern="0" dirty="0" smtClean="0">
                <a:latin typeface="微软雅黑" panose="020B0503020204020204" pitchFamily="34" charset="-122"/>
                <a:ea typeface="微软雅黑" panose="020B0503020204020204" pitchFamily="34" charset="-122"/>
              </a:rPr>
              <a:t>．理智、乐观地对待自己</a:t>
            </a:r>
            <a:endParaRPr lang="zh-CN" altLang="en-US" sz="2000" kern="0" dirty="0" smtClean="0">
              <a:latin typeface="微软雅黑" panose="020B0503020204020204" pitchFamily="34" charset="-122"/>
              <a:ea typeface="微软雅黑" panose="020B0503020204020204" pitchFamily="34" charset="-122"/>
            </a:endParaRPr>
          </a:p>
        </p:txBody>
      </p:sp>
      <p:sp>
        <p:nvSpPr>
          <p:cNvPr id="22" name="TextBox 14"/>
          <p:cNvSpPr txBox="1"/>
          <p:nvPr/>
        </p:nvSpPr>
        <p:spPr>
          <a:xfrm>
            <a:off x="7027075" y="3000372"/>
            <a:ext cx="4174011" cy="1892826"/>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积极、乐观地对待自己，要求大学生要培养开朗的性格和乐观的生活态度，在困难面前不低头，对未来充满美好的憧憬，知晓道路是曲折的，相信前途是光明的。</a:t>
            </a:r>
            <a:endParaRPr lang="zh-CN" altLang="en-US" dirty="0" smtClean="0">
              <a:latin typeface="微软雅黑" panose="020B0503020204020204" pitchFamily="34" charset="-122"/>
              <a:ea typeface="微软雅黑" panose="020B0503020204020204" pitchFamily="34" charset="-122"/>
            </a:endParaRPr>
          </a:p>
        </p:txBody>
      </p:sp>
      <p:pic>
        <p:nvPicPr>
          <p:cNvPr id="9" name="图片 8" descr="t01cf3ce808b6bfe786_副本.jpg"/>
          <p:cNvPicPr>
            <a:picLocks noChangeAspect="1"/>
          </p:cNvPicPr>
          <p:nvPr/>
        </p:nvPicPr>
        <p:blipFill>
          <a:blip r:embed="rId1"/>
          <a:stretch>
            <a:fillRect/>
          </a:stretch>
        </p:blipFill>
        <p:spPr>
          <a:xfrm>
            <a:off x="848389" y="1484500"/>
            <a:ext cx="5178554" cy="3859641"/>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0" y="3390084"/>
            <a:ext cx="12196763" cy="2304256"/>
          </a:xfrm>
          <a:prstGeom prst="rect">
            <a:avLst/>
          </a:prstGeom>
          <a:solidFill>
            <a:schemeClr val="accent3">
              <a:lumMod val="7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dirty="0">
              <a:solidFill>
                <a:schemeClr val="bg1"/>
              </a:solidFill>
              <a:latin typeface="+mn-lt"/>
              <a:ea typeface="+mn-ea"/>
              <a:cs typeface="+mn-ea"/>
              <a:sym typeface="+mn-lt"/>
            </a:endParaRPr>
          </a:p>
        </p:txBody>
      </p:sp>
      <p:sp>
        <p:nvSpPr>
          <p:cNvPr id="14" name="矩形 13"/>
          <p:cNvSpPr/>
          <p:nvPr/>
        </p:nvSpPr>
        <p:spPr bwMode="auto">
          <a:xfrm>
            <a:off x="6241257" y="1612238"/>
            <a:ext cx="5400600" cy="4043510"/>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（三）有效控制自己</a:t>
            </a:r>
            <a:endParaRPr lang="zh-CN" altLang="en-US" sz="2000" dirty="0" smtClean="0">
              <a:solidFill>
                <a:schemeClr val="bg1"/>
              </a:solidFill>
              <a:latin typeface="+mn-lt"/>
              <a:ea typeface="+mn-ea"/>
              <a:cs typeface="+mn-ea"/>
              <a:sym typeface="+mn-lt"/>
            </a:endParaRPr>
          </a:p>
        </p:txBody>
      </p:sp>
      <p:sp>
        <p:nvSpPr>
          <p:cNvPr id="22" name="TextBox 14"/>
          <p:cNvSpPr txBox="1"/>
          <p:nvPr/>
        </p:nvSpPr>
        <p:spPr>
          <a:xfrm>
            <a:off x="7027075" y="3000372"/>
            <a:ext cx="4174011" cy="2217851"/>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苏轼曾说：“古之立大事者，不惟有超世之才，亦必有坚忍不拔之志。”当一个人有良好的意志力的时候，无论面对诱惑还是面对挫折，都能不忘自己的初心。相反，一个缺乏意志力的人，往往难以承受挫折或抵制诱惑。</a:t>
            </a:r>
            <a:endParaRPr lang="zh-CN" altLang="en-US"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6241257" y="2036504"/>
            <a:ext cx="3143809" cy="525657"/>
          </a:xfrm>
          <a:prstGeom prst="rect">
            <a:avLst/>
          </a:prstGeom>
        </p:spPr>
        <p:txBody>
          <a:bodyPr wrap="none">
            <a:spAutoFit/>
          </a:bodyPr>
          <a:lstStyle/>
          <a:p>
            <a:pPr algn="just">
              <a:lnSpc>
                <a:spcPct val="130000"/>
              </a:lnSpc>
              <a:spcAft>
                <a:spcPts val="0"/>
              </a:spcAft>
            </a:pPr>
            <a:r>
              <a:rPr lang="en-US" altLang="zh-CN" sz="2400" b="1" kern="100" dirty="0" smtClean="0">
                <a:solidFill>
                  <a:schemeClr val="accent3">
                    <a:lumMod val="75000"/>
                  </a:schemeClr>
                </a:solidFill>
                <a:latin typeface="+mn-lt"/>
                <a:ea typeface="+mn-ea"/>
                <a:cs typeface="+mn-ea"/>
                <a:sym typeface="+mn-lt"/>
              </a:rPr>
              <a:t>1</a:t>
            </a:r>
            <a:r>
              <a:rPr lang="zh-CN" altLang="en-US" sz="2400" b="1" kern="100" dirty="0" smtClean="0">
                <a:solidFill>
                  <a:schemeClr val="accent3">
                    <a:lumMod val="75000"/>
                  </a:schemeClr>
                </a:solidFill>
                <a:latin typeface="+mn-lt"/>
                <a:ea typeface="+mn-ea"/>
                <a:cs typeface="+mn-ea"/>
                <a:sym typeface="+mn-lt"/>
              </a:rPr>
              <a:t>．培养良好的意志力</a:t>
            </a:r>
            <a:endParaRPr lang="zh-CN" altLang="en-US" sz="2400" b="1" kern="100" dirty="0" smtClean="0">
              <a:solidFill>
                <a:schemeClr val="accent3">
                  <a:lumMod val="75000"/>
                </a:schemeClr>
              </a:solidFill>
              <a:latin typeface="+mn-lt"/>
              <a:ea typeface="+mn-ea"/>
              <a:cs typeface="+mn-ea"/>
              <a:sym typeface="+mn-lt"/>
            </a:endParaRPr>
          </a:p>
        </p:txBody>
      </p:sp>
      <p:pic>
        <p:nvPicPr>
          <p:cNvPr id="15" name="图片 14" descr="29a3fe95ce06442d8a414fb6dea5a535_th.jpg"/>
          <p:cNvPicPr>
            <a:picLocks noChangeAspect="1"/>
          </p:cNvPicPr>
          <p:nvPr/>
        </p:nvPicPr>
        <p:blipFill>
          <a:blip r:embed="rId1"/>
          <a:stretch>
            <a:fillRect/>
          </a:stretch>
        </p:blipFill>
        <p:spPr>
          <a:xfrm>
            <a:off x="443046" y="1612238"/>
            <a:ext cx="5312563" cy="403754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amond(in)">
                                      <p:cBhvr>
                                        <p:cTn id="10" dur="2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 presetClass="entr" presetSubtype="1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checkerboard(across)">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0" y="3390084"/>
            <a:ext cx="12196763" cy="2304256"/>
          </a:xfrm>
          <a:prstGeom prst="rect">
            <a:avLst/>
          </a:prstGeom>
          <a:solidFill>
            <a:schemeClr val="accent3">
              <a:lumMod val="7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dirty="0">
              <a:solidFill>
                <a:schemeClr val="bg1"/>
              </a:solidFill>
              <a:latin typeface="+mn-lt"/>
              <a:ea typeface="+mn-ea"/>
              <a:cs typeface="+mn-ea"/>
              <a:sym typeface="+mn-lt"/>
            </a:endParaRPr>
          </a:p>
        </p:txBody>
      </p:sp>
      <p:sp>
        <p:nvSpPr>
          <p:cNvPr id="14" name="矩形 13"/>
          <p:cNvSpPr/>
          <p:nvPr/>
        </p:nvSpPr>
        <p:spPr bwMode="auto">
          <a:xfrm>
            <a:off x="6241257" y="2126000"/>
            <a:ext cx="5786478" cy="3529747"/>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（三）有效控制自己</a:t>
            </a:r>
            <a:endParaRPr lang="zh-CN" altLang="en-US" sz="2000" dirty="0" smtClean="0">
              <a:solidFill>
                <a:schemeClr val="bg1"/>
              </a:solidFill>
              <a:latin typeface="+mn-lt"/>
              <a:ea typeface="+mn-ea"/>
              <a:cs typeface="+mn-ea"/>
              <a:sym typeface="+mn-lt"/>
            </a:endParaRPr>
          </a:p>
        </p:txBody>
      </p:sp>
      <p:sp>
        <p:nvSpPr>
          <p:cNvPr id="22" name="TextBox 14"/>
          <p:cNvSpPr txBox="1"/>
          <p:nvPr/>
        </p:nvSpPr>
        <p:spPr>
          <a:xfrm>
            <a:off x="6384133" y="2670456"/>
            <a:ext cx="5500726" cy="2973122"/>
          </a:xfrm>
          <a:prstGeom prst="rect">
            <a:avLst/>
          </a:prstGeom>
          <a:noFill/>
        </p:spPr>
        <p:txBody>
          <a:bodyPr wrap="square" rtlCol="0">
            <a:spAutoFit/>
          </a:bodyPr>
          <a:lstStyle/>
          <a:p>
            <a:pPr>
              <a:lnSpc>
                <a:spcPct val="130000"/>
              </a:lnSpc>
            </a:pPr>
            <a:r>
              <a:rPr lang="zh-CN" altLang="en-US" sz="1600" dirty="0" smtClean="0">
                <a:latin typeface="微软雅黑" panose="020B0503020204020204" pitchFamily="34" charset="-122"/>
                <a:ea typeface="微软雅黑" panose="020B0503020204020204" pitchFamily="34" charset="-122"/>
              </a:rPr>
              <a:t>① 大胆、积极地表现自己的长处，从小事、容易成功的事做起，通过小的成功来增强自信；</a:t>
            </a:r>
            <a:endParaRPr lang="en-US" altLang="zh-CN" sz="1600" dirty="0" smtClean="0">
              <a:latin typeface="微软雅黑" panose="020B0503020204020204" pitchFamily="34" charset="-122"/>
              <a:ea typeface="微软雅黑" panose="020B0503020204020204" pitchFamily="34" charset="-122"/>
            </a:endParaRPr>
          </a:p>
          <a:p>
            <a:pPr>
              <a:lnSpc>
                <a:spcPct val="130000"/>
              </a:lnSpc>
            </a:pPr>
            <a:r>
              <a:rPr lang="zh-CN" altLang="en-US" sz="1600" dirty="0" smtClean="0">
                <a:latin typeface="微软雅黑" panose="020B0503020204020204" pitchFamily="34" charset="-122"/>
                <a:ea typeface="微软雅黑" panose="020B0503020204020204" pitchFamily="34" charset="-122"/>
              </a:rPr>
              <a:t>② 树立恰当的目标，由近及远，由低到高，逐步加以实现；</a:t>
            </a:r>
            <a:endParaRPr lang="en-US" altLang="zh-CN" sz="1600" dirty="0" smtClean="0">
              <a:latin typeface="微软雅黑" panose="020B0503020204020204" pitchFamily="34" charset="-122"/>
              <a:ea typeface="微软雅黑" panose="020B0503020204020204" pitchFamily="34" charset="-122"/>
            </a:endParaRPr>
          </a:p>
          <a:p>
            <a:pPr>
              <a:lnSpc>
                <a:spcPct val="130000"/>
              </a:lnSpc>
            </a:pPr>
            <a:r>
              <a:rPr lang="zh-CN" altLang="en-US" sz="1600" dirty="0" smtClean="0">
                <a:latin typeface="微软雅黑" panose="020B0503020204020204" pitchFamily="34" charset="-122"/>
                <a:ea typeface="微软雅黑" panose="020B0503020204020204" pitchFamily="34" charset="-122"/>
              </a:rPr>
              <a:t>③ 坚持每天记下一件成功的、可以增强自信心的事；</a:t>
            </a:r>
            <a:endParaRPr lang="en-US" altLang="zh-CN" sz="1600" dirty="0" smtClean="0">
              <a:latin typeface="微软雅黑" panose="020B0503020204020204" pitchFamily="34" charset="-122"/>
              <a:ea typeface="微软雅黑" panose="020B0503020204020204" pitchFamily="34" charset="-122"/>
            </a:endParaRPr>
          </a:p>
          <a:p>
            <a:pPr>
              <a:lnSpc>
                <a:spcPct val="130000"/>
              </a:lnSpc>
            </a:pPr>
            <a:r>
              <a:rPr lang="zh-CN" altLang="en-US" sz="1600" dirty="0" smtClean="0">
                <a:latin typeface="微软雅黑" panose="020B0503020204020204" pitchFamily="34" charset="-122"/>
                <a:ea typeface="微软雅黑" panose="020B0503020204020204" pitchFamily="34" charset="-122"/>
              </a:rPr>
              <a:t>④ 学会积极争取他人的帮助，增强成功的概率；</a:t>
            </a:r>
            <a:endParaRPr lang="en-US" altLang="zh-CN" sz="1600" dirty="0" smtClean="0">
              <a:latin typeface="微软雅黑" panose="020B0503020204020204" pitchFamily="34" charset="-122"/>
              <a:ea typeface="微软雅黑" panose="020B0503020204020204" pitchFamily="34" charset="-122"/>
            </a:endParaRPr>
          </a:p>
          <a:p>
            <a:pPr>
              <a:lnSpc>
                <a:spcPct val="130000"/>
              </a:lnSpc>
            </a:pPr>
            <a:r>
              <a:rPr lang="zh-CN" altLang="en-US" sz="1600" dirty="0" smtClean="0">
                <a:latin typeface="微软雅黑" panose="020B0503020204020204" pitchFamily="34" charset="-122"/>
                <a:ea typeface="微软雅黑" panose="020B0503020204020204" pitchFamily="34" charset="-122"/>
              </a:rPr>
              <a:t>⑤ 淡化失败的体验，从积极方面去总结失败、吸取教训，将失败变为成功之母；</a:t>
            </a:r>
            <a:endParaRPr lang="en-US" altLang="zh-CN" sz="1600" dirty="0" smtClean="0">
              <a:latin typeface="微软雅黑" panose="020B0503020204020204" pitchFamily="34" charset="-122"/>
              <a:ea typeface="微软雅黑" panose="020B0503020204020204" pitchFamily="34" charset="-122"/>
            </a:endParaRPr>
          </a:p>
          <a:p>
            <a:pPr>
              <a:lnSpc>
                <a:spcPct val="130000"/>
              </a:lnSpc>
            </a:pPr>
            <a:r>
              <a:rPr lang="zh-CN" altLang="en-US" sz="1600" dirty="0" smtClean="0">
                <a:latin typeface="微软雅黑" panose="020B0503020204020204" pitchFamily="34" charset="-122"/>
                <a:ea typeface="微软雅黑" panose="020B0503020204020204" pitchFamily="34" charset="-122"/>
              </a:rPr>
              <a:t>⑥ 相信自己有能力干好每一件事，不断告诉自己“我能行！”“我能做到！”</a:t>
            </a:r>
            <a:endParaRPr lang="zh-CN" altLang="en-US" sz="16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6241257" y="2188963"/>
            <a:ext cx="3143809" cy="525657"/>
          </a:xfrm>
          <a:prstGeom prst="rect">
            <a:avLst/>
          </a:prstGeom>
        </p:spPr>
        <p:txBody>
          <a:bodyPr wrap="none">
            <a:spAutoFit/>
          </a:bodyPr>
          <a:lstStyle/>
          <a:p>
            <a:pPr algn="just">
              <a:lnSpc>
                <a:spcPct val="130000"/>
              </a:lnSpc>
              <a:spcAft>
                <a:spcPts val="0"/>
              </a:spcAft>
            </a:pPr>
            <a:r>
              <a:rPr lang="en-US" altLang="zh-CN" sz="2400" b="1" kern="100" dirty="0" smtClean="0">
                <a:solidFill>
                  <a:schemeClr val="accent3">
                    <a:lumMod val="75000"/>
                  </a:schemeClr>
                </a:solidFill>
                <a:latin typeface="+mn-lt"/>
                <a:ea typeface="+mn-ea"/>
                <a:cs typeface="+mn-ea"/>
                <a:sym typeface="+mn-lt"/>
              </a:rPr>
              <a:t>2</a:t>
            </a:r>
            <a:r>
              <a:rPr lang="zh-CN" altLang="en-US" sz="2400" b="1" kern="100" dirty="0" smtClean="0">
                <a:solidFill>
                  <a:schemeClr val="accent3">
                    <a:lumMod val="75000"/>
                  </a:schemeClr>
                </a:solidFill>
                <a:latin typeface="+mn-lt"/>
                <a:ea typeface="+mn-ea"/>
                <a:cs typeface="+mn-ea"/>
                <a:sym typeface="+mn-lt"/>
              </a:rPr>
              <a:t>．培养坚定的自信心</a:t>
            </a:r>
            <a:endParaRPr lang="zh-CN" altLang="en-US" sz="2400" b="1" kern="100" dirty="0" smtClean="0">
              <a:solidFill>
                <a:schemeClr val="accent3">
                  <a:lumMod val="75000"/>
                </a:schemeClr>
              </a:solidFill>
              <a:latin typeface="+mn-lt"/>
              <a:ea typeface="+mn-ea"/>
              <a:cs typeface="+mn-ea"/>
              <a:sym typeface="+mn-lt"/>
            </a:endParaRPr>
          </a:p>
        </p:txBody>
      </p:sp>
      <p:pic>
        <p:nvPicPr>
          <p:cNvPr id="16" name="图片 15" descr="490608084195737641_副本.jpg"/>
          <p:cNvPicPr>
            <a:picLocks noChangeAspect="1"/>
          </p:cNvPicPr>
          <p:nvPr/>
        </p:nvPicPr>
        <p:blipFill>
          <a:blip r:embed="rId1"/>
          <a:stretch>
            <a:fillRect/>
          </a:stretch>
        </p:blipFill>
        <p:spPr>
          <a:xfrm>
            <a:off x="0" y="2126001"/>
            <a:ext cx="6241257" cy="3517577"/>
          </a:xfrm>
          <a:prstGeom prst="rect">
            <a:avLst/>
          </a:prstGeom>
          <a:ln>
            <a:solidFill>
              <a:schemeClr val="accent3">
                <a:lumMod val="75000"/>
              </a:schemeClr>
            </a:solid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amond(in)">
                                      <p:cBhvr>
                                        <p:cTn id="10" dur="2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 presetClass="entr" presetSubtype="1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checkerboard(across)">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240458-14051G5052242.jpg"/>
          <p:cNvPicPr>
            <a:picLocks noChangeAspect="1"/>
          </p:cNvPicPr>
          <p:nvPr/>
        </p:nvPicPr>
        <p:blipFill>
          <a:blip r:embed="rId1"/>
          <a:stretch>
            <a:fillRect/>
          </a:stretch>
        </p:blipFill>
        <p:spPr>
          <a:xfrm flipH="1">
            <a:off x="7617714" y="0"/>
            <a:ext cx="4574286" cy="6858000"/>
          </a:xfrm>
          <a:prstGeom prst="rect">
            <a:avLst/>
          </a:prstGeom>
        </p:spPr>
      </p:pic>
      <p:sp>
        <p:nvSpPr>
          <p:cNvPr id="6" name="文本框 5"/>
          <p:cNvSpPr txBox="1"/>
          <p:nvPr/>
        </p:nvSpPr>
        <p:spPr>
          <a:xfrm>
            <a:off x="841797" y="332656"/>
            <a:ext cx="6185278"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健康的自我意识的培养与完善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443046" y="5816762"/>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（四）不断完善自己</a:t>
            </a:r>
            <a:endParaRPr lang="zh-CN" altLang="en-US" sz="2000" dirty="0" smtClean="0">
              <a:solidFill>
                <a:schemeClr val="bg1"/>
              </a:solidFill>
              <a:latin typeface="+mn-lt"/>
              <a:ea typeface="+mn-ea"/>
              <a:cs typeface="+mn-ea"/>
              <a:sym typeface="+mn-lt"/>
            </a:endParaRPr>
          </a:p>
        </p:txBody>
      </p:sp>
      <p:sp>
        <p:nvSpPr>
          <p:cNvPr id="10" name="Rectangle 27"/>
          <p:cNvSpPr/>
          <p:nvPr/>
        </p:nvSpPr>
        <p:spPr>
          <a:xfrm flipH="1">
            <a:off x="1097719" y="1547610"/>
            <a:ext cx="7143801" cy="569525"/>
          </a:xfrm>
          <a:prstGeom prst="rect">
            <a:avLst/>
          </a:prstGeom>
          <a:gradFill>
            <a:gsLst>
              <a:gs pos="0">
                <a:srgbClr val="FF3F5F"/>
              </a:gs>
              <a:gs pos="41000">
                <a:srgbClr val="FF3F5F">
                  <a:lumMod val="60000"/>
                  <a:lumOff val="40000"/>
                </a:srgbClr>
              </a:gs>
              <a:gs pos="83000">
                <a:srgbClr val="FF3F5F">
                  <a:lumMod val="40000"/>
                  <a:lumOff val="60000"/>
                </a:srgbClr>
              </a:gs>
              <a:gs pos="100000">
                <a:srgbClr val="FF3F5F">
                  <a:lumMod val="20000"/>
                  <a:lumOff val="80000"/>
                </a:srgbClr>
              </a:gs>
            </a:gsLst>
            <a:lin ang="0" scaled="1"/>
          </a:gradFill>
          <a:ln w="12700" cap="flat" cmpd="sng" algn="ctr">
            <a:noFill/>
            <a:prstDash val="solid"/>
            <a:miter lim="800000"/>
          </a:ln>
          <a:effectLst/>
        </p:spPr>
        <p:txBody>
          <a:bodyPr rtlCol="0" anchor="ctr"/>
          <a:lstStyle/>
          <a:p>
            <a:pPr algn="ctr" defTabSz="1828165"/>
            <a:r>
              <a:rPr lang="zh-CN" altLang="en-US" kern="0" dirty="0" smtClean="0">
                <a:latin typeface="微软雅黑" panose="020B0503020204020204" pitchFamily="34" charset="-122"/>
                <a:ea typeface="微软雅黑" panose="020B0503020204020204" pitchFamily="34" charset="-122"/>
              </a:rPr>
              <a:t>大学生在完善自己时，需达到以下</a:t>
            </a:r>
            <a:r>
              <a:rPr lang="en-US" altLang="zh-CN" kern="0" dirty="0" smtClean="0">
                <a:latin typeface="微软雅黑" panose="020B0503020204020204" pitchFamily="34" charset="-122"/>
                <a:ea typeface="微软雅黑" panose="020B0503020204020204" pitchFamily="34" charset="-122"/>
              </a:rPr>
              <a:t>4</a:t>
            </a:r>
            <a:r>
              <a:rPr lang="zh-CN" altLang="en-US" kern="0" dirty="0" smtClean="0">
                <a:latin typeface="微软雅黑" panose="020B0503020204020204" pitchFamily="34" charset="-122"/>
                <a:ea typeface="微软雅黑" panose="020B0503020204020204" pitchFamily="34" charset="-122"/>
              </a:rPr>
              <a:t>个目标：</a:t>
            </a:r>
            <a:endParaRPr lang="zh-CN" altLang="en-US" kern="0" dirty="0" smtClean="0">
              <a:latin typeface="微软雅黑" panose="020B0503020204020204" pitchFamily="34" charset="-122"/>
              <a:ea typeface="微软雅黑" panose="020B0503020204020204" pitchFamily="34" charset="-122"/>
            </a:endParaRPr>
          </a:p>
        </p:txBody>
      </p:sp>
      <p:sp>
        <p:nvSpPr>
          <p:cNvPr id="13" name="Rectangle 3"/>
          <p:cNvSpPr>
            <a:spLocks noChangeArrowheads="1"/>
          </p:cNvSpPr>
          <p:nvPr/>
        </p:nvSpPr>
        <p:spPr bwMode="gray">
          <a:xfrm>
            <a:off x="3623109" y="2786058"/>
            <a:ext cx="5120904" cy="410601"/>
          </a:xfrm>
          <a:prstGeom prst="rect">
            <a:avLst/>
          </a:prstGeom>
          <a:solidFill>
            <a:srgbClr val="3992B5"/>
          </a:solidFill>
          <a:ln w="3175" cap="flat" cmpd="sng" algn="ctr">
            <a:noFill/>
            <a:prstDash val="solid"/>
          </a:ln>
          <a:effectLst/>
        </p:spPr>
        <p:txBody>
          <a:bodyPr lIns="102977" tIns="51488" rIns="102977" bIns="51488" anchor="ctr"/>
          <a:lstStyle/>
          <a:p>
            <a:pPr lvl="0" algn="ctr">
              <a:lnSpc>
                <a:spcPct val="130000"/>
              </a:lnSpc>
            </a:pPr>
            <a:r>
              <a:rPr lang="zh-CN" altLang="en-US" b="1" kern="0" dirty="0" smtClean="0">
                <a:solidFill>
                  <a:srgbClr val="FFFFFF"/>
                </a:solidFill>
                <a:latin typeface="微软雅黑" panose="020B0503020204020204" pitchFamily="34" charset="-122"/>
                <a:ea typeface="微软雅黑" panose="020B0503020204020204" pitchFamily="34" charset="-122"/>
              </a:rPr>
              <a:t>给自己设计可以达到但又不能轻易达到的目标。</a:t>
            </a:r>
            <a:endParaRPr lang="zh-CN" altLang="en-US" b="1" kern="0" dirty="0" smtClean="0">
              <a:solidFill>
                <a:srgbClr val="FFFFFF"/>
              </a:solidFill>
              <a:latin typeface="微软雅黑" panose="020B0503020204020204" pitchFamily="34" charset="-122"/>
              <a:ea typeface="微软雅黑" panose="020B0503020204020204" pitchFamily="34" charset="-122"/>
            </a:endParaRPr>
          </a:p>
        </p:txBody>
      </p:sp>
      <p:sp>
        <p:nvSpPr>
          <p:cNvPr id="15" name="AutoShape 11"/>
          <p:cNvSpPr>
            <a:spLocks noChangeArrowheads="1"/>
          </p:cNvSpPr>
          <p:nvPr/>
        </p:nvSpPr>
        <p:spPr bwMode="gray">
          <a:xfrm>
            <a:off x="1095295" y="2786059"/>
            <a:ext cx="2354969" cy="402221"/>
          </a:xfrm>
          <a:prstGeom prst="homePlate">
            <a:avLst>
              <a:gd name="adj" fmla="val 26172"/>
            </a:avLst>
          </a:prstGeom>
          <a:solidFill>
            <a:srgbClr val="3992B5"/>
          </a:solidFill>
          <a:ln w="3175" cap="flat" cmpd="sng" algn="ctr">
            <a:noFill/>
            <a:prstDash val="solid"/>
          </a:ln>
          <a:effectLst/>
        </p:spPr>
        <p:txBody>
          <a:bodyPr lIns="102977" tIns="51488" rIns="102977" bIns="51488" anchor="ctr"/>
          <a:lstStyle/>
          <a:p>
            <a:pPr marL="0" marR="0" lvl="0" indent="0" algn="ctr" defTabSz="914400" eaLnBrk="1" fontAlgn="auto" latinLnBrk="0" hangingPunct="1">
              <a:lnSpc>
                <a:spcPct val="120000"/>
              </a:lnSpc>
              <a:spcBef>
                <a:spcPts val="0"/>
              </a:spcBef>
              <a:spcAft>
                <a:spcPts val="0"/>
              </a:spcAft>
              <a:buClrTx/>
              <a:buSzTx/>
              <a:buFontTx/>
              <a:buNone/>
              <a:defRPr/>
            </a:pPr>
            <a:r>
              <a:rPr lang="zh-CN" altLang="en-US" sz="2000" b="1" kern="0" dirty="0" smtClean="0">
                <a:solidFill>
                  <a:srgbClr val="FFFFFF"/>
                </a:solidFill>
                <a:latin typeface="微软雅黑" panose="020B0503020204020204" pitchFamily="34" charset="-122"/>
                <a:ea typeface="微软雅黑" panose="020B0503020204020204" pitchFamily="34" charset="-122"/>
              </a:rPr>
              <a:t>“游刃有余的我”</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3"/>
          <p:cNvSpPr>
            <a:spLocks noChangeArrowheads="1"/>
          </p:cNvSpPr>
          <p:nvPr/>
        </p:nvSpPr>
        <p:spPr bwMode="gray">
          <a:xfrm>
            <a:off x="3620683" y="3443020"/>
            <a:ext cx="5120904" cy="410601"/>
          </a:xfrm>
          <a:prstGeom prst="rect">
            <a:avLst/>
          </a:prstGeom>
          <a:solidFill>
            <a:srgbClr val="63AECE"/>
          </a:solidFill>
          <a:ln w="3175" cap="flat" cmpd="sng" algn="ctr">
            <a:noFill/>
            <a:prstDash val="solid"/>
          </a:ln>
          <a:effectLst/>
        </p:spPr>
        <p:txBody>
          <a:bodyPr lIns="102977" tIns="51488" rIns="102977" bIns="51488" anchor="ctr"/>
          <a:lstStyle/>
          <a:p>
            <a:pPr algn="ctr">
              <a:lnSpc>
                <a:spcPct val="130000"/>
              </a:lnSpc>
            </a:pPr>
            <a:r>
              <a:rPr lang="zh-CN" altLang="en-US" b="1" kern="0" dirty="0" smtClean="0">
                <a:solidFill>
                  <a:srgbClr val="FFFFFF"/>
                </a:solidFill>
                <a:latin typeface="微软雅黑" panose="020B0503020204020204" pitchFamily="34" charset="-122"/>
                <a:ea typeface="微软雅黑" panose="020B0503020204020204" pitchFamily="34" charset="-122"/>
              </a:rPr>
              <a:t>不人云亦云，扬长避短，展示出自己的特色。</a:t>
            </a:r>
            <a:endParaRPr lang="zh-CN" altLang="en-US" b="1" kern="0" dirty="0" smtClean="0">
              <a:solidFill>
                <a:srgbClr val="FFFFFF"/>
              </a:solidFill>
              <a:latin typeface="微软雅黑" panose="020B0503020204020204" pitchFamily="34" charset="-122"/>
              <a:ea typeface="微软雅黑" panose="020B0503020204020204" pitchFamily="34" charset="-122"/>
            </a:endParaRPr>
          </a:p>
        </p:txBody>
      </p:sp>
      <p:sp>
        <p:nvSpPr>
          <p:cNvPr id="18" name="AutoShape 11"/>
          <p:cNvSpPr>
            <a:spLocks noChangeArrowheads="1"/>
          </p:cNvSpPr>
          <p:nvPr/>
        </p:nvSpPr>
        <p:spPr bwMode="gray">
          <a:xfrm>
            <a:off x="1092869" y="3443021"/>
            <a:ext cx="2354969" cy="402221"/>
          </a:xfrm>
          <a:prstGeom prst="homePlate">
            <a:avLst>
              <a:gd name="adj" fmla="val 26172"/>
            </a:avLst>
          </a:prstGeom>
          <a:solidFill>
            <a:srgbClr val="63AECE"/>
          </a:solidFill>
          <a:ln w="3175" cap="flat" cmpd="sng" algn="ctr">
            <a:noFill/>
            <a:prstDash val="solid"/>
          </a:ln>
          <a:effectLst/>
        </p:spPr>
        <p:txBody>
          <a:bodyPr lIns="102977" tIns="51488" rIns="102977" bIns="51488" anchor="ctr"/>
          <a:lstStyle/>
          <a:p>
            <a:pPr marL="0" marR="0" lvl="0" indent="0" algn="ctr" defTabSz="914400" eaLnBrk="1" fontAlgn="auto" latinLnBrk="0" hangingPunct="1">
              <a:lnSpc>
                <a:spcPct val="120000"/>
              </a:lnSpc>
              <a:spcBef>
                <a:spcPts val="0"/>
              </a:spcBef>
              <a:spcAft>
                <a:spcPts val="0"/>
              </a:spcAft>
              <a:buClrTx/>
              <a:buSzTx/>
              <a:buFontTx/>
              <a:buNone/>
              <a:defRPr/>
            </a:pPr>
            <a:r>
              <a:rPr lang="zh-CN" altLang="en-US" sz="2000" b="1" kern="0" dirty="0" smtClean="0">
                <a:solidFill>
                  <a:srgbClr val="FFFFFF"/>
                </a:solidFill>
                <a:latin typeface="微软雅黑" panose="020B0503020204020204" pitchFamily="34" charset="-122"/>
                <a:ea typeface="微软雅黑" panose="020B0503020204020204" pitchFamily="34" charset="-122"/>
              </a:rPr>
              <a:t>“独一无二的我”</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9" name="Rectangle 3"/>
          <p:cNvSpPr>
            <a:spLocks noChangeArrowheads="1"/>
          </p:cNvSpPr>
          <p:nvPr/>
        </p:nvSpPr>
        <p:spPr bwMode="gray">
          <a:xfrm>
            <a:off x="3625534" y="4118981"/>
            <a:ext cx="5120904" cy="410601"/>
          </a:xfrm>
          <a:prstGeom prst="rect">
            <a:avLst/>
          </a:prstGeom>
          <a:solidFill>
            <a:srgbClr val="3992B5"/>
          </a:solidFill>
          <a:ln w="3175" cap="flat" cmpd="sng" algn="ctr">
            <a:noFill/>
            <a:prstDash val="solid"/>
          </a:ln>
          <a:effectLst/>
        </p:spPr>
        <p:txBody>
          <a:bodyPr lIns="102977" tIns="51488" rIns="102977" bIns="51488" anchor="ctr"/>
          <a:lstStyle/>
          <a:p>
            <a:pPr algn="ctr">
              <a:lnSpc>
                <a:spcPct val="130000"/>
              </a:lnSpc>
            </a:pPr>
            <a:r>
              <a:rPr lang="zh-CN" altLang="en-US" sz="2000" b="1" kern="0" dirty="0" smtClean="0">
                <a:solidFill>
                  <a:srgbClr val="FFFFFF"/>
                </a:solidFill>
                <a:latin typeface="微软雅黑" panose="020B0503020204020204" pitchFamily="34" charset="-122"/>
                <a:ea typeface="微软雅黑" panose="020B0503020204020204" pitchFamily="34" charset="-122"/>
              </a:rPr>
              <a:t>立足现实，选择适合自己的正确人生道路</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0" name="AutoShape 11"/>
          <p:cNvSpPr>
            <a:spLocks noChangeArrowheads="1"/>
          </p:cNvSpPr>
          <p:nvPr/>
        </p:nvSpPr>
        <p:spPr bwMode="gray">
          <a:xfrm>
            <a:off x="1097720" y="4118981"/>
            <a:ext cx="2354969" cy="402221"/>
          </a:xfrm>
          <a:prstGeom prst="homePlate">
            <a:avLst>
              <a:gd name="adj" fmla="val 26172"/>
            </a:avLst>
          </a:prstGeom>
          <a:solidFill>
            <a:srgbClr val="3992B5"/>
          </a:solidFill>
          <a:ln w="3175" cap="flat" cmpd="sng" algn="ctr">
            <a:noFill/>
            <a:prstDash val="solid"/>
          </a:ln>
          <a:effectLst/>
        </p:spPr>
        <p:txBody>
          <a:bodyPr lIns="102977" tIns="51488" rIns="102977" bIns="51488" anchor="ctr"/>
          <a:lstStyle/>
          <a:p>
            <a:pPr marL="0" marR="0" lvl="0" indent="0" algn="ctr" defTabSz="914400" eaLnBrk="1" fontAlgn="auto" latinLnBrk="0" hangingPunct="1">
              <a:lnSpc>
                <a:spcPct val="120000"/>
              </a:lnSpc>
              <a:spcBef>
                <a:spcPts val="0"/>
              </a:spcBef>
              <a:spcAft>
                <a:spcPts val="0"/>
              </a:spcAft>
              <a:buClrTx/>
              <a:buSzTx/>
              <a:buFontTx/>
              <a:buNone/>
              <a:defRPr/>
            </a:pPr>
            <a:r>
              <a:rPr lang="zh-CN" altLang="en-US" sz="2000" b="1" kern="0" dirty="0" smtClean="0">
                <a:solidFill>
                  <a:srgbClr val="FFFFFF"/>
                </a:solidFill>
                <a:latin typeface="微软雅黑" panose="020B0503020204020204" pitchFamily="34" charset="-122"/>
                <a:ea typeface="微软雅黑" panose="020B0503020204020204" pitchFamily="34" charset="-122"/>
              </a:rPr>
              <a:t>“极具内涵的我”</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3"/>
          <p:cNvSpPr>
            <a:spLocks noChangeArrowheads="1"/>
          </p:cNvSpPr>
          <p:nvPr/>
        </p:nvSpPr>
        <p:spPr bwMode="gray">
          <a:xfrm>
            <a:off x="3623109" y="4756945"/>
            <a:ext cx="5120904" cy="410601"/>
          </a:xfrm>
          <a:prstGeom prst="rect">
            <a:avLst/>
          </a:prstGeom>
          <a:solidFill>
            <a:srgbClr val="63AECE"/>
          </a:solidFill>
          <a:ln w="3175" cap="flat" cmpd="sng" algn="ctr">
            <a:noFill/>
            <a:prstDash val="solid"/>
          </a:ln>
          <a:effectLst/>
        </p:spPr>
        <p:txBody>
          <a:bodyPr lIns="102977" tIns="51488" rIns="102977" bIns="51488" anchor="ctr"/>
          <a:lstStyle/>
          <a:p>
            <a:pPr algn="ctr">
              <a:lnSpc>
                <a:spcPct val="130000"/>
              </a:lnSpc>
            </a:pPr>
            <a:r>
              <a:rPr lang="zh-CN" altLang="en-US" b="1" kern="0" dirty="0" smtClean="0">
                <a:solidFill>
                  <a:srgbClr val="FFFFFF"/>
                </a:solidFill>
                <a:latin typeface="微软雅黑" panose="020B0503020204020204" pitchFamily="34" charset="-122"/>
                <a:ea typeface="微软雅黑" panose="020B0503020204020204" pitchFamily="34" charset="-122"/>
              </a:rPr>
              <a:t>立身行事要有正确的价值取向，能得到社会认可。</a:t>
            </a:r>
            <a:endParaRPr lang="zh-CN" altLang="en-US" b="1" kern="0" dirty="0" smtClean="0">
              <a:solidFill>
                <a:srgbClr val="FFFFFF"/>
              </a:solidFill>
              <a:latin typeface="微软雅黑" panose="020B0503020204020204" pitchFamily="34" charset="-122"/>
              <a:ea typeface="微软雅黑" panose="020B0503020204020204" pitchFamily="34" charset="-122"/>
            </a:endParaRPr>
          </a:p>
        </p:txBody>
      </p:sp>
      <p:sp>
        <p:nvSpPr>
          <p:cNvPr id="23" name="AutoShape 11"/>
          <p:cNvSpPr>
            <a:spLocks noChangeArrowheads="1"/>
          </p:cNvSpPr>
          <p:nvPr/>
        </p:nvSpPr>
        <p:spPr bwMode="gray">
          <a:xfrm>
            <a:off x="1095295" y="4756945"/>
            <a:ext cx="2354969" cy="402221"/>
          </a:xfrm>
          <a:prstGeom prst="homePlate">
            <a:avLst>
              <a:gd name="adj" fmla="val 26172"/>
            </a:avLst>
          </a:prstGeom>
          <a:solidFill>
            <a:srgbClr val="63AECE"/>
          </a:solidFill>
          <a:ln w="3175" cap="flat" cmpd="sng" algn="ctr">
            <a:noFill/>
            <a:prstDash val="solid"/>
          </a:ln>
          <a:effectLst/>
        </p:spPr>
        <p:txBody>
          <a:bodyPr lIns="102977" tIns="51488" rIns="102977" bIns="51488" anchor="ctr"/>
          <a:lstStyle/>
          <a:p>
            <a:pPr marL="0" marR="0" lvl="0" indent="0" algn="ctr" defTabSz="914400" eaLnBrk="1" fontAlgn="auto" latinLnBrk="0" hangingPunct="1">
              <a:lnSpc>
                <a:spcPct val="120000"/>
              </a:lnSpc>
              <a:spcBef>
                <a:spcPts val="0"/>
              </a:spcBef>
              <a:spcAft>
                <a:spcPts val="0"/>
              </a:spcAft>
              <a:buClrTx/>
              <a:buSzTx/>
              <a:buFontTx/>
              <a:buNone/>
              <a:defRPr/>
            </a:pPr>
            <a:r>
              <a:rPr lang="zh-CN" altLang="en-US" sz="2000" b="1" kern="0" dirty="0" smtClean="0">
                <a:solidFill>
                  <a:srgbClr val="FFFFFF"/>
                </a:solidFill>
                <a:latin typeface="微软雅黑" panose="020B0503020204020204" pitchFamily="34" charset="-122"/>
                <a:ea typeface="微软雅黑" panose="020B0503020204020204" pitchFamily="34" charset="-122"/>
              </a:rPr>
              <a:t>“社会欢迎的我”</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ppt_y"/>
                                          </p:val>
                                        </p:tav>
                                        <p:tav tm="100000">
                                          <p:val>
                                            <p:strVal val="#ppt_y"/>
                                          </p:val>
                                        </p:tav>
                                      </p:tavLst>
                                    </p:anim>
                                  </p:childTnLst>
                                </p:cTn>
                              </p:par>
                            </p:childTnLst>
                          </p:cTn>
                        </p:par>
                        <p:par>
                          <p:cTn id="48" fill="hold">
                            <p:stCondLst>
                              <p:cond delay="500"/>
                            </p:stCondLst>
                            <p:childTnLst>
                              <p:par>
                                <p:cTn id="49" presetID="2" presetClass="entr" presetSubtype="2"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1+#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2" presetClass="entr" presetSubtype="2" fill="hold"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slide(fromRight)">
                                      <p:cBhvr>
                                        <p:cTn id="5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5" grpId="0" animBg="1"/>
      <p:bldP spid="17" grpId="0" animBg="1"/>
      <p:bldP spid="18" grpId="0" animBg="1"/>
      <p:bldP spid="19" grpId="0" animBg="1"/>
      <p:bldP spid="20" grpId="0" animBg="1"/>
      <p:bldP spid="21"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第三节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2" y="3714752"/>
            <a:ext cx="5929353"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培养健全的自我意识</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screen"/>
          <a:stretch>
            <a:fillRect/>
          </a:stretch>
        </p:blipFill>
        <p:spPr>
          <a:xfrm>
            <a:off x="-116725" y="1916110"/>
            <a:ext cx="5143536" cy="5143536"/>
          </a:xfrm>
          <a:prstGeom prst="rect">
            <a:avLst/>
          </a:prstGeom>
        </p:spPr>
      </p:pic>
      <p:sp>
        <p:nvSpPr>
          <p:cNvPr id="6" name="文本框 5"/>
          <p:cNvSpPr txBox="1"/>
          <p:nvPr/>
        </p:nvSpPr>
        <p:spPr>
          <a:xfrm>
            <a:off x="841797" y="332656"/>
            <a:ext cx="4899394"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一、</a:t>
            </a:r>
            <a:r>
              <a:rPr lang="zh-CN" altLang="en-US" dirty="0"/>
              <a:t>正确地认识自我</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3" name="组合 48"/>
          <p:cNvGrpSpPr/>
          <p:nvPr/>
        </p:nvGrpSpPr>
        <p:grpSpPr>
          <a:xfrm>
            <a:off x="4081898" y="2493008"/>
            <a:ext cx="7090337" cy="1337945"/>
            <a:chOff x="1348268" y="4325285"/>
            <a:chExt cx="7090337" cy="1337945"/>
          </a:xfrm>
          <a:noFill/>
        </p:grpSpPr>
        <p:sp>
          <p:nvSpPr>
            <p:cNvPr id="50" name="矩形 49"/>
            <p:cNvSpPr/>
            <p:nvPr/>
          </p:nvSpPr>
          <p:spPr>
            <a:xfrm>
              <a:off x="1348268" y="4325285"/>
              <a:ext cx="7086888" cy="46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solidFill>
                <a:latin typeface="微软雅黑 Light" panose="020B0502040204020203" pitchFamily="34" charset="-122"/>
                <a:ea typeface="微软雅黑 Light" panose="020B0502040204020203" pitchFamily="34" charset="-122"/>
              </a:endParaRPr>
            </a:p>
          </p:txBody>
        </p:sp>
        <p:sp>
          <p:nvSpPr>
            <p:cNvPr id="51" name="矩形 50"/>
            <p:cNvSpPr/>
            <p:nvPr/>
          </p:nvSpPr>
          <p:spPr>
            <a:xfrm>
              <a:off x="1592922" y="4325285"/>
              <a:ext cx="6845683" cy="1337945"/>
            </a:xfrm>
            <a:prstGeom prst="rect">
              <a:avLst/>
            </a:prstGeom>
            <a:grpFill/>
          </p:spPr>
          <p:txBody>
            <a:bodyPr wrap="square">
              <a:spAutoFit/>
            </a:bodyPr>
            <a:lstStyle/>
            <a:p>
              <a:pPr>
                <a:lnSpc>
                  <a:spcPct val="150000"/>
                </a:lnSpc>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 （一）从我与他人的关系中认识自我</a:t>
              </a: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比较法</a:t>
              </a:r>
              <a:endParaRPr lang="zh-CN" altLang="en-US"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 （二）从我与事物的关系中认识自我</a:t>
              </a: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经验法</a:t>
              </a:r>
              <a:endParaRPr lang="zh-CN" altLang="en-US"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（三）从我与自己的关系中认识自我</a:t>
              </a: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反省</a:t>
              </a:r>
              <a:r>
                <a:rPr lang="zh-CN" altLang="en-US" b="1" dirty="0" smtClean="0">
                  <a:latin typeface="微软雅黑" panose="020B0503020204020204" pitchFamily="34" charset="-122"/>
                  <a:ea typeface="微软雅黑" panose="020B0503020204020204" pitchFamily="34" charset="-122"/>
                </a:rPr>
                <a:t> </a:t>
              </a:r>
              <a:endParaRPr lang="zh-CN" altLang="en-US" b="1" dirty="0" smtClean="0">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descr="t01a730e6146cde15d5.png"/>
          <p:cNvPicPr>
            <a:picLocks noChangeAspect="1"/>
          </p:cNvPicPr>
          <p:nvPr/>
        </p:nvPicPr>
        <p:blipFill>
          <a:blip r:embed="rId2" cstate="print"/>
          <a:stretch>
            <a:fillRect/>
          </a:stretch>
        </p:blipFill>
        <p:spPr>
          <a:xfrm>
            <a:off x="0" y="6289213"/>
            <a:ext cx="871078" cy="8710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3" cstate="screen"/>
          <a:stretch>
            <a:fillRect/>
          </a:stretch>
        </p:blipFill>
        <p:spPr>
          <a:xfrm flipH="1">
            <a:off x="240465" y="4714884"/>
            <a:ext cx="2031310" cy="2031310"/>
          </a:xfrm>
          <a:prstGeom prst="rect">
            <a:avLst/>
          </a:prstGeom>
        </p:spPr>
      </p:pic>
      <p:sp>
        <p:nvSpPr>
          <p:cNvPr id="15" name="文本框 14"/>
          <p:cNvSpPr txBox="1"/>
          <p:nvPr/>
        </p:nvSpPr>
        <p:spPr>
          <a:xfrm>
            <a:off x="811969" y="1000108"/>
            <a:ext cx="10787138" cy="289179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10000"/>
              </a:lnSpc>
              <a:spcBef>
                <a:spcPts val="600"/>
              </a:spcBef>
              <a:spcAft>
                <a:spcPts val="600"/>
              </a:spcAft>
            </a:pPr>
            <a:endParaRPr lang="zh-CN" altLang="en-US" dirty="0">
              <a:latin typeface="+mn-lt"/>
            </a:endParaRPr>
          </a:p>
          <a:p>
            <a:pPr algn="l">
              <a:lnSpc>
                <a:spcPct val="110000"/>
              </a:lnSpc>
              <a:spcBef>
                <a:spcPts val="600"/>
              </a:spcBef>
              <a:spcAft>
                <a:spcPts val="600"/>
              </a:spcAft>
            </a:pPr>
            <a:r>
              <a:rPr lang="zh-CN" altLang="en-US" dirty="0">
                <a:latin typeface="+mn-lt"/>
              </a:rPr>
              <a:t>人的真正伟大之处，就在于他能够认识到自己的渺小。</a:t>
            </a:r>
            <a:endParaRPr lang="zh-CN" altLang="en-US" dirty="0">
              <a:latin typeface="+mn-lt"/>
            </a:endParaRPr>
          </a:p>
          <a:p>
            <a:pPr algn="r">
              <a:lnSpc>
                <a:spcPct val="110000"/>
              </a:lnSpc>
              <a:spcBef>
                <a:spcPts val="600"/>
              </a:spcBef>
              <a:spcAft>
                <a:spcPts val="600"/>
              </a:spcAft>
            </a:pPr>
            <a:r>
              <a:rPr lang="en-US" altLang="zh-CN" dirty="0">
                <a:latin typeface="+mn-lt"/>
              </a:rPr>
              <a:t>——</a:t>
            </a:r>
            <a:r>
              <a:rPr lang="zh-CN" altLang="en-US" dirty="0">
                <a:latin typeface="+mn-lt"/>
              </a:rPr>
              <a:t>约翰</a:t>
            </a:r>
            <a:r>
              <a:rPr lang="en-US" altLang="zh-CN" dirty="0">
                <a:latin typeface="+mn-lt"/>
              </a:rPr>
              <a:t>·</a:t>
            </a:r>
            <a:r>
              <a:rPr lang="zh-CN" altLang="en-US" dirty="0">
                <a:latin typeface="+mn-lt"/>
              </a:rPr>
              <a:t>保罗</a:t>
            </a:r>
            <a:endParaRPr lang="zh-CN" altLang="en-US" dirty="0">
              <a:latin typeface="+mn-lt"/>
            </a:endParaRPr>
          </a:p>
          <a:p>
            <a:pPr>
              <a:lnSpc>
                <a:spcPct val="110000"/>
              </a:lnSpc>
              <a:spcBef>
                <a:spcPts val="600"/>
              </a:spcBef>
              <a:spcAft>
                <a:spcPts val="600"/>
              </a:spcAft>
            </a:pPr>
            <a:endParaRPr lang="zh-CN" altLang="en-US" dirty="0">
              <a:latin typeface="+mn-lt"/>
            </a:endParaRPr>
          </a:p>
          <a:p>
            <a:pPr algn="l">
              <a:lnSpc>
                <a:spcPct val="110000"/>
              </a:lnSpc>
              <a:spcBef>
                <a:spcPts val="600"/>
              </a:spcBef>
              <a:spcAft>
                <a:spcPts val="600"/>
              </a:spcAft>
            </a:pPr>
            <a:r>
              <a:rPr lang="zh-CN" altLang="en-US" dirty="0">
                <a:latin typeface="+mn-lt"/>
              </a:rPr>
              <a:t>谁不能主宰自己？谁就永远是一个奴隶。想左右天下的人，须先左右自己。</a:t>
            </a:r>
            <a:endParaRPr lang="zh-CN" altLang="en-US" dirty="0">
              <a:latin typeface="+mn-lt"/>
            </a:endParaRPr>
          </a:p>
          <a:p>
            <a:pPr algn="r">
              <a:lnSpc>
                <a:spcPct val="110000"/>
              </a:lnSpc>
              <a:spcBef>
                <a:spcPts val="600"/>
              </a:spcBef>
              <a:spcAft>
                <a:spcPts val="600"/>
              </a:spcAft>
            </a:pPr>
            <a:r>
              <a:rPr lang="en-US" altLang="zh-CN" dirty="0">
                <a:latin typeface="+mn-lt"/>
              </a:rPr>
              <a:t>——</a:t>
            </a:r>
            <a:r>
              <a:rPr lang="zh-CN" altLang="en-US" dirty="0">
                <a:latin typeface="+mn-lt"/>
              </a:rPr>
              <a:t>苏格拉底</a:t>
            </a:r>
            <a:endParaRPr lang="zh-CN" altLang="en-US" dirty="0">
              <a:latin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2553335"/>
          </a:xfrm>
          <a:prstGeom prst="rect">
            <a:avLst/>
          </a:prstGeom>
        </p:spPr>
        <p:txBody>
          <a:bodyPr wrap="square">
            <a:spAutoFit/>
          </a:bodyPr>
          <a:lstStyle/>
          <a:p>
            <a:r>
              <a:rPr lang="zh-CN" altLang="en-US" sz="4000" b="1" dirty="0">
                <a:solidFill>
                  <a:srgbClr val="C00000"/>
                </a:solidFill>
                <a:latin typeface="微软雅黑" panose="020B0503020204020204" pitchFamily="34" charset="-122"/>
                <a:ea typeface="微软雅黑" panose="020B0503020204020204" pitchFamily="34" charset="-122"/>
                <a:cs typeface="+mn-ea"/>
                <a:sym typeface="+mn-lt"/>
              </a:rPr>
              <a:t>心灵驿站</a:t>
            </a:r>
            <a:endParaRPr lang="zh-CN" altLang="en-US"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2804160" y="476250"/>
            <a:ext cx="9070340" cy="4767580"/>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b="1" kern="0" dirty="0" smtClean="0">
                <a:solidFill>
                  <a:srgbClr val="C00000"/>
                </a:solidFill>
                <a:latin typeface="微软雅黑" panose="020B0503020204020204" pitchFamily="34" charset="-122"/>
                <a:ea typeface="微软雅黑" panose="020B0503020204020204" pitchFamily="34" charset="-122"/>
                <a:cs typeface="+mn-ea"/>
                <a:sym typeface="+mn-lt"/>
              </a:rPr>
              <a:t>镜子</a:t>
            </a:r>
            <a:endParaRPr lang="zh-CN" altLang="en-US" b="1" kern="0" dirty="0" smtClean="0">
              <a:solidFill>
                <a:srgbClr val="C00000"/>
              </a:solidFill>
              <a:latin typeface="微软雅黑" panose="020B0503020204020204" pitchFamily="34" charset="-122"/>
              <a:ea typeface="微软雅黑" panose="020B0503020204020204" pitchFamily="34" charset="-122"/>
              <a:cs typeface="+mn-ea"/>
              <a:sym typeface="+mn-lt"/>
            </a:endParaRPr>
          </a:p>
          <a:p>
            <a:pPr algn="ctr" fontAlgn="auto">
              <a:lnSpc>
                <a:spcPct val="130000"/>
              </a:lnSpc>
              <a:spcBef>
                <a:spcPts val="0"/>
              </a:spcBef>
              <a:spcAft>
                <a:spcPts val="0"/>
              </a:spcAft>
              <a:defRPr/>
            </a:pPr>
            <a:endParaRPr lang="zh-CN" altLang="en-US" b="1" kern="0" dirty="0" smtClean="0">
              <a:solidFill>
                <a:srgbClr val="C00000"/>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     有天半夜，阿红从梦中醒来，迷迷糊糊地出了门。在楼道的拐角，她碰到一个人：阴郁的面孔、蓬乱的长发，带着一丝迟疑不安的神色。于是她站住了。同时，那个人也停住了脚步。她向左走了一步，想让开那人，没想到那人也向左走去。于是她向右，那人也向右</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endPar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她们就这样互相让着，结果谁也没有让开。这一情境，在她走路时常常遇到，但从来没有像今天晚上这样无休无止。她想坐下来，但看到那个人也露出了同样的企图。于是，她转身而去</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第二天，当她在一片阳光中醒来的时候，忽然想起了昨晚的事。她跳起来，并且冲向楼道。在楼道的拐角，静静地立着一面镜子。她恍然大悟，原来昨晚拦住她去路的，是她自己。</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b="1" kern="0" dirty="0" smtClean="0">
                <a:solidFill>
                  <a:sysClr val="windowText" lastClr="000000">
                    <a:lumMod val="75000"/>
                    <a:lumOff val="25000"/>
                  </a:sysClr>
                </a:solidFill>
                <a:latin typeface="黑体" panose="02010609060101010101" charset="-122"/>
                <a:ea typeface="黑体" panose="02010609060101010101" charset="-122"/>
                <a:cs typeface="+mn-ea"/>
                <a:sym typeface="+mn-lt"/>
              </a:rPr>
              <a:t>感悟：</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其实，在很多时候，影响你进步的并不是别人，而是你自己。如果不能客观、全面地认识自己、了解自己，那么你也许就会成为自己成功道路上的最大障碍。</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二、积极地悦纳自我</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13" name="组合 25"/>
          <p:cNvGrpSpPr/>
          <p:nvPr/>
        </p:nvGrpSpPr>
        <p:grpSpPr>
          <a:xfrm>
            <a:off x="1170698" y="2590947"/>
            <a:ext cx="7711964" cy="2266803"/>
            <a:chOff x="-155055" y="2922830"/>
            <a:chExt cx="10621132" cy="2266803"/>
          </a:xfrm>
        </p:grpSpPr>
        <p:sp>
          <p:nvSpPr>
            <p:cNvPr id="15" name="圆角矩形 14"/>
            <p:cNvSpPr/>
            <p:nvPr/>
          </p:nvSpPr>
          <p:spPr>
            <a:xfrm>
              <a:off x="-155055" y="2922830"/>
              <a:ext cx="10621132" cy="2266803"/>
            </a:xfrm>
            <a:prstGeom prst="roundRect">
              <a:avLst>
                <a:gd name="adj" fmla="val 4375"/>
              </a:avLst>
            </a:prstGeom>
            <a:solidFill>
              <a:srgbClr val="EC2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TextBox 6"/>
            <p:cNvSpPr txBox="1"/>
            <p:nvPr/>
          </p:nvSpPr>
          <p:spPr>
            <a:xfrm>
              <a:off x="-63615" y="3178667"/>
              <a:ext cx="10421249" cy="1691640"/>
            </a:xfrm>
            <a:prstGeom prst="rect">
              <a:avLst/>
            </a:prstGeom>
            <a:noFill/>
          </p:spPr>
          <p:txBody>
            <a:bodyPr wrap="square" rtlCol="0">
              <a:spAutoFit/>
            </a:bodyPr>
            <a:lstStyle/>
            <a:p>
              <a:pPr>
                <a:lnSpc>
                  <a:spcPct val="130000"/>
                </a:lnSpc>
              </a:pPr>
              <a:r>
                <a:rPr lang="zh-CN" altLang="en-US" sz="2000" dirty="0" smtClean="0">
                  <a:solidFill>
                    <a:prstClr val="white"/>
                  </a:solidFill>
                  <a:latin typeface="微软雅黑" panose="020B0503020204020204" pitchFamily="34" charset="-122"/>
                  <a:ea typeface="微软雅黑" panose="020B0503020204020204" pitchFamily="34" charset="-122"/>
                </a:rPr>
                <a:t>悦纳自我是指个体能正确评价自己、接受自己，并在此基础上使自我得到良好的发展。悦纳自我指不仅要接纳自己人格中的优点、长处，还要接受自己的缺点与不足，在接受不足的基础上，努力改进自己、完善自己，而不是妄自菲薄，失去信心。</a:t>
              </a:r>
              <a:endParaRPr lang="zh-CN" altLang="en-US" sz="2000" dirty="0" smtClean="0">
                <a:solidFill>
                  <a:prstClr val="white"/>
                </a:solidFill>
                <a:latin typeface="微软雅黑" panose="020B0503020204020204" pitchFamily="34" charset="-122"/>
                <a:ea typeface="微软雅黑" panose="020B0503020204020204" pitchFamily="34" charset="-122"/>
              </a:endParaRPr>
            </a:p>
          </p:txBody>
        </p:sp>
      </p:grpSp>
      <p:pic>
        <p:nvPicPr>
          <p:cNvPr id="17" name="图片 16" descr="图片包含 游戏机, 伞&#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27354"/>
          <a:stretch>
            <a:fillRect/>
          </a:stretch>
        </p:blipFill>
        <p:spPr>
          <a:xfrm flipH="1">
            <a:off x="8626671" y="1457564"/>
            <a:ext cx="4050751" cy="51406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ppt_w</p:attrName>
                                        </p:attrNameLst>
                                      </p:cBhvr>
                                      <p:tavLst>
                                        <p:tav tm="0" fmla="#ppt_w*sin(2.5*pi*$)">
                                          <p:val>
                                            <p:fltVal val="0"/>
                                          </p:val>
                                        </p:tav>
                                        <p:tav tm="100000">
                                          <p:val>
                                            <p:fltVal val="1"/>
                                          </p:val>
                                        </p:tav>
                                      </p:tavLst>
                                    </p:anim>
                                    <p:anim calcmode="lin" valueType="num">
                                      <p:cBhvr>
                                        <p:cTn id="14" dur="75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三、有效地控制自我</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5" name="TextBox 14"/>
          <p:cNvSpPr txBox="1"/>
          <p:nvPr/>
        </p:nvSpPr>
        <p:spPr>
          <a:xfrm>
            <a:off x="1017905" y="2047875"/>
            <a:ext cx="5459730" cy="3275965"/>
          </a:xfrm>
          <a:prstGeom prst="rect">
            <a:avLst/>
          </a:prstGeom>
          <a:noFill/>
        </p:spPr>
        <p:txBody>
          <a:bodyPr wrap="square" rtlCol="0">
            <a:no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（一）培养意志力</a:t>
            </a:r>
            <a:endParaRPr lang="zh-CN" altLang="en-US"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意志就是人自觉地确定目标并支配其行动以实现预定目标的心理过程。</a:t>
            </a:r>
            <a:endParaRPr lang="zh-CN" altLang="en-US"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（二）培养自信心</a:t>
            </a:r>
            <a:endParaRPr lang="zh-CN" altLang="en-US"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自信心是一种自我肯定的信念，在自信心是建立在对自己客观认识和评价的基础上的，自信不等于自傲。</a:t>
            </a:r>
            <a:endParaRPr lang="zh-CN" altLang="en-US"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dirty="0" smtClean="0">
              <a:latin typeface="微软雅黑" panose="020B0503020204020204" pitchFamily="34" charset="-122"/>
              <a:ea typeface="微软雅黑" panose="020B0503020204020204" pitchFamily="34" charset="-122"/>
            </a:endParaRPr>
          </a:p>
        </p:txBody>
      </p:sp>
      <p:pic>
        <p:nvPicPr>
          <p:cNvPr id="26" name="图片 25" descr="0555-hvntnkq5175093.jpg"/>
          <p:cNvPicPr>
            <a:picLocks noChangeAspect="1"/>
          </p:cNvPicPr>
          <p:nvPr/>
        </p:nvPicPr>
        <p:blipFill>
          <a:blip r:embed="rId1"/>
          <a:stretch>
            <a:fillRect/>
          </a:stretch>
        </p:blipFill>
        <p:spPr>
          <a:xfrm>
            <a:off x="6756034" y="2714620"/>
            <a:ext cx="3657600" cy="222808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4" presetClass="entr" presetSubtype="0" accel="10000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strVal val="#ppt_w*0.05"/>
                                          </p:val>
                                        </p:tav>
                                        <p:tav tm="100000">
                                          <p:val>
                                            <p:strVal val="#ppt_w"/>
                                          </p:val>
                                        </p:tav>
                                      </p:tavLst>
                                    </p:anim>
                                    <p:anim calcmode="lin" valueType="num">
                                      <p:cBhvr>
                                        <p:cTn id="14" dur="500" fill="hold"/>
                                        <p:tgtEl>
                                          <p:spTgt spid="26"/>
                                        </p:tgtEl>
                                        <p:attrNameLst>
                                          <p:attrName>ppt_h</p:attrName>
                                        </p:attrNameLst>
                                      </p:cBhvr>
                                      <p:tavLst>
                                        <p:tav tm="0">
                                          <p:val>
                                            <p:strVal val="#ppt_h"/>
                                          </p:val>
                                        </p:tav>
                                        <p:tav tm="100000">
                                          <p:val>
                                            <p:strVal val="#ppt_h"/>
                                          </p:val>
                                        </p:tav>
                                      </p:tavLst>
                                    </p:anim>
                                    <p:anim calcmode="lin" valueType="num">
                                      <p:cBhvr>
                                        <p:cTn id="15" dur="500" fill="hold"/>
                                        <p:tgtEl>
                                          <p:spTgt spid="26"/>
                                        </p:tgtEl>
                                        <p:attrNameLst>
                                          <p:attrName>ppt_x</p:attrName>
                                        </p:attrNameLst>
                                      </p:cBhvr>
                                      <p:tavLst>
                                        <p:tav tm="0">
                                          <p:val>
                                            <p:strVal val="#ppt_x-.2"/>
                                          </p:val>
                                        </p:tav>
                                        <p:tav tm="100000">
                                          <p:val>
                                            <p:strVal val="#ppt_x"/>
                                          </p:val>
                                        </p:tav>
                                      </p:tavLst>
                                    </p:anim>
                                    <p:anim calcmode="lin" valueType="num">
                                      <p:cBhvr>
                                        <p:cTn id="16" dur="500" fill="hold"/>
                                        <p:tgtEl>
                                          <p:spTgt spid="26"/>
                                        </p:tgtEl>
                                        <p:attrNameLst>
                                          <p:attrName>ppt_y</p:attrName>
                                        </p:attrNameLst>
                                      </p:cBhvr>
                                      <p:tavLst>
                                        <p:tav tm="0">
                                          <p:val>
                                            <p:strVal val="#ppt_y"/>
                                          </p:val>
                                        </p:tav>
                                        <p:tav tm="100000">
                                          <p:val>
                                            <p:strVal val="#ppt_y"/>
                                          </p:val>
                                        </p:tav>
                                      </p:tavLst>
                                    </p:anim>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四、不断地超越自我</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cxnSp>
        <p:nvCxnSpPr>
          <p:cNvPr id="17" name="直接连接符 16"/>
          <p:cNvCxnSpPr/>
          <p:nvPr/>
        </p:nvCxnSpPr>
        <p:spPr>
          <a:xfrm>
            <a:off x="1106311" y="2723670"/>
            <a:ext cx="8669867"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1" name="Rectangle 27"/>
          <p:cNvSpPr/>
          <p:nvPr/>
        </p:nvSpPr>
        <p:spPr>
          <a:xfrm flipH="1">
            <a:off x="1281428" y="1714488"/>
            <a:ext cx="3531068" cy="569525"/>
          </a:xfrm>
          <a:prstGeom prst="rect">
            <a:avLst/>
          </a:prstGeom>
          <a:gradFill>
            <a:gsLst>
              <a:gs pos="0">
                <a:srgbClr val="FF3F5F"/>
              </a:gs>
              <a:gs pos="41000">
                <a:srgbClr val="FF3F5F">
                  <a:lumMod val="60000"/>
                  <a:lumOff val="40000"/>
                </a:srgbClr>
              </a:gs>
              <a:gs pos="83000">
                <a:srgbClr val="FF3F5F">
                  <a:lumMod val="40000"/>
                  <a:lumOff val="60000"/>
                </a:srgbClr>
              </a:gs>
              <a:gs pos="100000">
                <a:srgbClr val="FF3F5F">
                  <a:lumMod val="20000"/>
                  <a:lumOff val="80000"/>
                </a:srgbClr>
              </a:gs>
            </a:gsLst>
            <a:lin ang="0" scaled="1"/>
          </a:gradFill>
          <a:ln w="12700" cap="flat" cmpd="sng" algn="ctr">
            <a:noFill/>
            <a:prstDash val="solid"/>
            <a:miter lim="800000"/>
          </a:ln>
          <a:effectLst/>
        </p:spPr>
        <p:txBody>
          <a:bodyPr rtlCol="0" anchor="ctr"/>
          <a:lstStyle/>
          <a:p>
            <a:pPr algn="ctr" defTabSz="1828165"/>
            <a:r>
              <a:rPr lang="en-US" altLang="zh-CN" sz="2000" kern="0" dirty="0" smtClean="0">
                <a:latin typeface="微软雅黑" panose="020B0503020204020204" pitchFamily="34" charset="-122"/>
                <a:ea typeface="微软雅黑" panose="020B0503020204020204" pitchFamily="34" charset="-122"/>
              </a:rPr>
              <a:t>2</a:t>
            </a:r>
            <a:r>
              <a:rPr lang="zh-CN" altLang="en-US" sz="2000" kern="0" dirty="0" smtClean="0">
                <a:latin typeface="微软雅黑" panose="020B0503020204020204" pitchFamily="34" charset="-122"/>
                <a:ea typeface="微软雅黑" panose="020B0503020204020204" pitchFamily="34" charset="-122"/>
              </a:rPr>
              <a:t>．创造获得成功体验的机会</a:t>
            </a:r>
            <a:endParaRPr lang="zh-CN" altLang="en-US" sz="2000" kern="0" dirty="0" smtClean="0">
              <a:latin typeface="微软雅黑" panose="020B0503020204020204" pitchFamily="34" charset="-122"/>
              <a:ea typeface="微软雅黑" panose="020B0503020204020204" pitchFamily="34" charset="-122"/>
            </a:endParaRPr>
          </a:p>
        </p:txBody>
      </p:sp>
      <p:sp>
        <p:nvSpPr>
          <p:cNvPr id="22" name="TextBox 14"/>
          <p:cNvSpPr txBox="1"/>
          <p:nvPr/>
        </p:nvSpPr>
        <p:spPr>
          <a:xfrm>
            <a:off x="1281428" y="3143248"/>
            <a:ext cx="4909341" cy="2609215"/>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健全自我的过程也是一个塑造自我、超越自我的过程。加强自我修养，不断进行自我塑造，达到完善自我、超越自我的境界，是健全自我意识的终极目标。</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超越自我是一个持续而具体的过程，须从</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修身、养性</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开始，即从日常的点滴小事开始，从扎实的行动开始，要行知并重。</a:t>
            </a:r>
            <a:endParaRPr lang="zh-CN" altLang="en-US" dirty="0" smtClean="0">
              <a:latin typeface="微软雅黑" panose="020B0503020204020204" pitchFamily="34" charset="-122"/>
              <a:ea typeface="微软雅黑" panose="020B0503020204020204" pitchFamily="34" charset="-122"/>
            </a:endParaRPr>
          </a:p>
        </p:txBody>
      </p:sp>
      <p:pic>
        <p:nvPicPr>
          <p:cNvPr id="9" name="图片 8" descr="260976068546265103_副本.jpg"/>
          <p:cNvPicPr>
            <a:picLocks noChangeAspect="1"/>
          </p:cNvPicPr>
          <p:nvPr/>
        </p:nvPicPr>
        <p:blipFill>
          <a:blip r:embed="rId1"/>
          <a:stretch>
            <a:fillRect/>
          </a:stretch>
        </p:blipFill>
        <p:spPr>
          <a:xfrm>
            <a:off x="6982542" y="0"/>
            <a:ext cx="5214221" cy="68580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圆角 1"/>
          <p:cNvSpPr/>
          <p:nvPr/>
        </p:nvSpPr>
        <p:spPr bwMode="auto">
          <a:xfrm>
            <a:off x="1201236" y="291627"/>
            <a:ext cx="2557025"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3600" dirty="0" smtClean="0">
                <a:solidFill>
                  <a:schemeClr val="bg1"/>
                </a:solidFill>
                <a:latin typeface="+mn-lt"/>
                <a:ea typeface="+mn-ea"/>
                <a:cs typeface="+mn-ea"/>
                <a:sym typeface="+mn-lt"/>
              </a:rPr>
              <a:t>幸福互动</a:t>
            </a:r>
            <a:endParaRPr lang="zh-CN" altLang="en-US" sz="3600" dirty="0" smtClean="0">
              <a:solidFill>
                <a:schemeClr val="bg1"/>
              </a:solidFill>
              <a:latin typeface="+mn-lt"/>
              <a:ea typeface="+mn-ea"/>
              <a:cs typeface="+mn-ea"/>
              <a:sym typeface="+mn-lt"/>
            </a:endParaRPr>
          </a:p>
        </p:txBody>
      </p:sp>
      <p:sp>
        <p:nvSpPr>
          <p:cNvPr id="2" name="文本框 1"/>
          <p:cNvSpPr txBox="1"/>
          <p:nvPr/>
        </p:nvSpPr>
        <p:spPr>
          <a:xfrm>
            <a:off x="802640" y="1196975"/>
            <a:ext cx="10541635" cy="2584450"/>
          </a:xfrm>
          <a:prstGeom prst="rect">
            <a:avLst/>
          </a:prstGeom>
          <a:noFill/>
        </p:spPr>
        <p:txBody>
          <a:bodyPr wrap="square" rtlCol="0" anchor="t">
            <a:spAutoFit/>
          </a:bodyPr>
          <a:p>
            <a:r>
              <a:rPr lang="zh-CN" altLang="en-US">
                <a:latin typeface="+mj-lt"/>
                <a:ea typeface="+mj-lt"/>
                <a:cs typeface="+mj-lt"/>
              </a:rPr>
              <a:t>你眼中的自己是一个什么样的人，他人眼中的你又是什么样的人呢？请准备两张白纸，一支笔。</a:t>
            </a:r>
            <a:r>
              <a:rPr lang="en-US" altLang="zh-CN">
                <a:latin typeface="+mj-lt"/>
                <a:ea typeface="+mj-lt"/>
                <a:cs typeface="+mj-lt"/>
              </a:rPr>
              <a:t>5</a:t>
            </a:r>
            <a:r>
              <a:rPr lang="zh-CN" altLang="en-US">
                <a:latin typeface="+mj-lt"/>
                <a:ea typeface="+mj-lt"/>
                <a:cs typeface="+mj-lt"/>
              </a:rPr>
              <a:t>～</a:t>
            </a:r>
            <a:r>
              <a:rPr lang="en-US" altLang="zh-CN">
                <a:latin typeface="+mj-lt"/>
                <a:ea typeface="+mj-lt"/>
                <a:cs typeface="+mj-lt"/>
              </a:rPr>
              <a:t>8 </a:t>
            </a:r>
            <a:r>
              <a:rPr lang="zh-CN" altLang="en-US">
                <a:latin typeface="+mj-lt"/>
                <a:ea typeface="+mj-lt"/>
                <a:cs typeface="+mj-lt"/>
              </a:rPr>
              <a:t>个同学一组。</a:t>
            </a:r>
            <a:endParaRPr lang="zh-CN" altLang="en-US">
              <a:latin typeface="+mj-lt"/>
              <a:ea typeface="+mj-lt"/>
              <a:cs typeface="+mj-lt"/>
            </a:endParaRPr>
          </a:p>
          <a:p>
            <a:r>
              <a:rPr lang="zh-CN" altLang="en-US">
                <a:latin typeface="+mj-lt"/>
                <a:ea typeface="+mj-lt"/>
                <a:cs typeface="+mj-lt"/>
              </a:rPr>
              <a:t>（</a:t>
            </a:r>
            <a:r>
              <a:rPr lang="en-US" altLang="zh-CN">
                <a:latin typeface="+mj-lt"/>
                <a:ea typeface="+mj-lt"/>
                <a:cs typeface="+mj-lt"/>
              </a:rPr>
              <a:t>1</a:t>
            </a:r>
            <a:r>
              <a:rPr lang="zh-CN" altLang="en-US">
                <a:latin typeface="+mj-lt"/>
                <a:ea typeface="+mj-lt"/>
                <a:cs typeface="+mj-lt"/>
              </a:rPr>
              <a:t>）每个同学拿出第一张白纸，要求在</a:t>
            </a:r>
            <a:r>
              <a:rPr lang="en-US" altLang="zh-CN">
                <a:latin typeface="+mj-lt"/>
                <a:ea typeface="+mj-lt"/>
                <a:cs typeface="+mj-lt"/>
              </a:rPr>
              <a:t>15 </a:t>
            </a:r>
            <a:r>
              <a:rPr lang="zh-CN" altLang="en-US">
                <a:latin typeface="+mj-lt"/>
                <a:ea typeface="+mj-lt"/>
                <a:cs typeface="+mj-lt"/>
              </a:rPr>
              <a:t>分钟内，尽可能多地写下如下格式的句子：我是一个</a:t>
            </a:r>
            <a:r>
              <a:rPr lang="zh-CN" altLang="en-US" u="sng">
                <a:latin typeface="+mj-lt"/>
                <a:ea typeface="+mj-lt"/>
                <a:cs typeface="+mj-lt"/>
              </a:rPr>
              <a:t>　　</a:t>
            </a:r>
            <a:r>
              <a:rPr lang="zh-CN" altLang="en-US">
                <a:latin typeface="+mj-lt"/>
                <a:ea typeface="+mj-lt"/>
                <a:cs typeface="+mj-lt"/>
              </a:rPr>
              <a:t>的人。（至少</a:t>
            </a:r>
            <a:r>
              <a:rPr lang="en-US" altLang="zh-CN">
                <a:latin typeface="+mj-lt"/>
                <a:ea typeface="+mj-lt"/>
                <a:cs typeface="+mj-lt"/>
              </a:rPr>
              <a:t>10 </a:t>
            </a:r>
            <a:r>
              <a:rPr lang="zh-CN" altLang="en-US">
                <a:latin typeface="+mj-lt"/>
                <a:ea typeface="+mj-lt"/>
                <a:cs typeface="+mj-lt"/>
              </a:rPr>
              <a:t>个）</a:t>
            </a:r>
            <a:endParaRPr lang="zh-CN" altLang="en-US">
              <a:latin typeface="+mj-lt"/>
              <a:ea typeface="+mj-lt"/>
              <a:cs typeface="+mj-lt"/>
            </a:endParaRPr>
          </a:p>
          <a:p>
            <a:r>
              <a:rPr lang="zh-CN" altLang="en-US">
                <a:latin typeface="+mj-lt"/>
                <a:ea typeface="+mj-lt"/>
                <a:cs typeface="+mj-lt"/>
              </a:rPr>
              <a:t>（</a:t>
            </a:r>
            <a:r>
              <a:rPr lang="en-US" altLang="zh-CN">
                <a:latin typeface="+mj-lt"/>
                <a:ea typeface="+mj-lt"/>
                <a:cs typeface="+mj-lt"/>
              </a:rPr>
              <a:t>2</a:t>
            </a:r>
            <a:r>
              <a:rPr lang="zh-CN" altLang="en-US">
                <a:latin typeface="+mj-lt"/>
                <a:ea typeface="+mj-lt"/>
                <a:cs typeface="+mj-lt"/>
              </a:rPr>
              <a:t>）每个同学拿出第二张白纸，写下自己的姓名和</a:t>
            </a:r>
            <a:r>
              <a:rPr lang="en-US" altLang="zh-CN">
                <a:latin typeface="+mj-lt"/>
                <a:ea typeface="+mj-lt"/>
                <a:cs typeface="+mj-lt"/>
              </a:rPr>
              <a:t>“</a:t>
            </a:r>
            <a:r>
              <a:rPr lang="zh-CN" altLang="en-US">
                <a:latin typeface="+mj-lt"/>
                <a:ea typeface="+mj-lt"/>
                <a:cs typeface="+mj-lt"/>
              </a:rPr>
              <a:t>我是</a:t>
            </a:r>
            <a:r>
              <a:rPr lang="en-US" altLang="en-US">
                <a:latin typeface="+mj-lt"/>
                <a:ea typeface="+mj-lt"/>
                <a:cs typeface="+mj-lt"/>
              </a:rPr>
              <a:t>××</a:t>
            </a:r>
            <a:r>
              <a:rPr lang="zh-CN" altLang="en-US">
                <a:latin typeface="+mj-lt"/>
                <a:ea typeface="+mj-lt"/>
                <a:cs typeface="+mj-lt"/>
              </a:rPr>
              <a:t>，我很想知道你心中我的样子，可以用两个词语形容一下我在你心中的样子吗？谢谢大家。</a:t>
            </a:r>
            <a:r>
              <a:rPr lang="en-US" altLang="zh-CN">
                <a:latin typeface="+mj-lt"/>
                <a:ea typeface="+mj-lt"/>
                <a:cs typeface="+mj-lt"/>
              </a:rPr>
              <a:t>”</a:t>
            </a:r>
            <a:r>
              <a:rPr lang="zh-CN" altLang="en-US">
                <a:latin typeface="+mj-lt"/>
                <a:ea typeface="+mj-lt"/>
                <a:cs typeface="+mj-lt"/>
              </a:rPr>
              <a:t>这张白纸在小组成员之间传递，每个同学写下两个词语，来形容这个同学。匿名回答。白纸最后回归到对应同学手中。</a:t>
            </a:r>
            <a:endParaRPr lang="zh-CN" altLang="en-US">
              <a:latin typeface="+mj-lt"/>
              <a:ea typeface="+mj-lt"/>
              <a:cs typeface="+mj-lt"/>
            </a:endParaRPr>
          </a:p>
          <a:p>
            <a:r>
              <a:rPr lang="zh-CN" altLang="en-US">
                <a:latin typeface="+mj-lt"/>
                <a:ea typeface="+mj-lt"/>
                <a:cs typeface="+mj-lt"/>
              </a:rPr>
              <a:t>（</a:t>
            </a:r>
            <a:r>
              <a:rPr lang="en-US" altLang="zh-CN">
                <a:latin typeface="+mj-lt"/>
                <a:ea typeface="+mj-lt"/>
                <a:cs typeface="+mj-lt"/>
              </a:rPr>
              <a:t>3</a:t>
            </a:r>
            <a:r>
              <a:rPr lang="zh-CN" altLang="en-US">
                <a:latin typeface="+mj-lt"/>
                <a:ea typeface="+mj-lt"/>
                <a:cs typeface="+mj-lt"/>
              </a:rPr>
              <a:t>）每个同学对比两张白纸上的内容，填写下面的表格。</a:t>
            </a:r>
            <a:endParaRPr lang="zh-CN" altLang="en-US">
              <a:latin typeface="+mj-lt"/>
              <a:ea typeface="+mj-lt"/>
              <a:cs typeface="+mj-lt"/>
            </a:endParaRPr>
          </a:p>
          <a:p>
            <a:endParaRPr lang="zh-CN" altLang="en-US">
              <a:latin typeface="+mj-lt"/>
              <a:ea typeface="+mj-lt"/>
              <a:cs typeface="+mj-lt"/>
            </a:endParaRPr>
          </a:p>
        </p:txBody>
      </p:sp>
      <p:pic>
        <p:nvPicPr>
          <p:cNvPr id="3" name="图片 2"/>
          <p:cNvPicPr>
            <a:picLocks noChangeAspect="1"/>
          </p:cNvPicPr>
          <p:nvPr/>
        </p:nvPicPr>
        <p:blipFill>
          <a:blip r:embed="rId1"/>
          <a:stretch>
            <a:fillRect/>
          </a:stretch>
        </p:blipFill>
        <p:spPr>
          <a:xfrm>
            <a:off x="947420" y="3573145"/>
            <a:ext cx="10212705" cy="2079625"/>
          </a:xfrm>
          <a:prstGeom prst="rect">
            <a:avLst/>
          </a:prstGeom>
        </p:spPr>
      </p:pic>
      <p:sp>
        <p:nvSpPr>
          <p:cNvPr id="4" name="文本框 3"/>
          <p:cNvSpPr txBox="1"/>
          <p:nvPr/>
        </p:nvSpPr>
        <p:spPr>
          <a:xfrm>
            <a:off x="1057910" y="5805170"/>
            <a:ext cx="10946130" cy="645160"/>
          </a:xfrm>
          <a:prstGeom prst="rect">
            <a:avLst/>
          </a:prstGeom>
          <a:noFill/>
        </p:spPr>
        <p:txBody>
          <a:bodyPr wrap="square" rtlCol="0" anchor="t">
            <a:spAutoFit/>
          </a:bodyPr>
          <a:p>
            <a:r>
              <a:rPr lang="zh-CN" altLang="en-US"/>
              <a:t>（</a:t>
            </a:r>
            <a:r>
              <a:rPr lang="en-US" altLang="zh-CN"/>
              <a:t>4</a:t>
            </a:r>
            <a:r>
              <a:rPr lang="zh-CN" altLang="en-US"/>
              <a:t>）分享：他人眼中的自己和我眼中的自己一样吗？是不是有些方面是自己看不到的？这些看不到的部分是自己吗？</a:t>
            </a:r>
            <a:endParaRPr lang="zh-CN" altLang="en-US"/>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descr="t01a730e6146cde15d5.png"/>
          <p:cNvPicPr>
            <a:picLocks noChangeAspect="1"/>
          </p:cNvPicPr>
          <p:nvPr/>
        </p:nvPicPr>
        <p:blipFill>
          <a:blip r:embed="rId2" cstate="print"/>
          <a:stretch>
            <a:fillRect/>
          </a:stretch>
        </p:blipFill>
        <p:spPr>
          <a:xfrm>
            <a:off x="0" y="6289213"/>
            <a:ext cx="871078" cy="8710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3" cstate="screen"/>
          <a:stretch>
            <a:fillRect/>
          </a:stretch>
        </p:blipFill>
        <p:spPr>
          <a:xfrm flipH="1">
            <a:off x="240465" y="4714884"/>
            <a:ext cx="2031310" cy="2031310"/>
          </a:xfrm>
          <a:prstGeom prst="rect">
            <a:avLst/>
          </a:prstGeom>
        </p:spPr>
      </p:pic>
      <p:sp>
        <p:nvSpPr>
          <p:cNvPr id="15" name="文本框 14"/>
          <p:cNvSpPr txBox="1"/>
          <p:nvPr/>
        </p:nvSpPr>
        <p:spPr>
          <a:xfrm>
            <a:off x="1755140" y="1000125"/>
            <a:ext cx="9844405" cy="504317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10000"/>
              </a:lnSpc>
              <a:spcBef>
                <a:spcPts val="600"/>
              </a:spcBef>
              <a:spcAft>
                <a:spcPts val="600"/>
              </a:spcAft>
            </a:pPr>
            <a:r>
              <a:rPr lang="zh-CN" altLang="en-US" sz="2800" dirty="0">
                <a:solidFill>
                  <a:srgbClr val="E4007F"/>
                </a:solidFill>
                <a:latin typeface="黑体" panose="02010609060101010101" charset="-122"/>
                <a:cs typeface="Times New Roman" panose="02020603050405020304"/>
              </a:rPr>
              <a:t>白纸黑点与黑纸白点</a:t>
            </a:r>
            <a:r>
              <a:rPr lang="en-US" altLang="zh-CN" sz="2800" dirty="0">
                <a:solidFill>
                  <a:srgbClr val="E4007F"/>
                </a:solidFill>
                <a:latin typeface="黑体" panose="02010609060101010101" charset="-122"/>
                <a:cs typeface="Times New Roman" panose="02020603050405020304"/>
              </a:rPr>
              <a:t>——</a:t>
            </a:r>
            <a:r>
              <a:rPr lang="zh-CN" altLang="en-US" sz="2800" dirty="0">
                <a:solidFill>
                  <a:srgbClr val="E4007F"/>
                </a:solidFill>
                <a:latin typeface="黑体" panose="02010609060101010101" charset="-122"/>
                <a:cs typeface="Times New Roman" panose="02020603050405020304"/>
              </a:rPr>
              <a:t>安南的生活哲理</a:t>
            </a:r>
            <a:endParaRPr lang="zh-CN" altLang="en-US" sz="2800" dirty="0" smtClean="0">
              <a:solidFill>
                <a:srgbClr val="E4007F"/>
              </a:solidFill>
              <a:latin typeface="黑体" panose="02010609060101010101" charset="-122"/>
              <a:cs typeface="Times New Roman" panose="02020603050405020304"/>
            </a:endParaRPr>
          </a:p>
          <a:p>
            <a:pPr indent="269875" algn="just">
              <a:lnSpc>
                <a:spcPct val="130000"/>
              </a:lnSpc>
              <a:spcAft>
                <a:spcPts val="0"/>
              </a:spcAft>
            </a:pPr>
            <a:r>
              <a:rPr lang="zh-CN" altLang="en-US" dirty="0" smtClean="0">
                <a:latin typeface="+mn-lt"/>
              </a:rPr>
              <a:t>   </a:t>
            </a:r>
            <a:r>
              <a:rPr lang="zh-CN" altLang="en-US" dirty="0">
                <a:latin typeface="+mn-lt"/>
              </a:rPr>
              <a:t>在非洲加纳库马西的一所寄宿制中学里，一位老师走进了教室。他先拿出了一张画有一个黑点的白纸，问他的学生：</a:t>
            </a:r>
            <a:r>
              <a:rPr lang="en-US" altLang="zh-CN" dirty="0">
                <a:latin typeface="+mn-lt"/>
              </a:rPr>
              <a:t>“</a:t>
            </a:r>
            <a:r>
              <a:rPr lang="zh-CN" altLang="en-US" dirty="0">
                <a:latin typeface="+mn-lt"/>
              </a:rPr>
              <a:t>孩子们，你们看到了什么？</a:t>
            </a:r>
            <a:r>
              <a:rPr lang="en-US" altLang="zh-CN" dirty="0">
                <a:latin typeface="+mn-lt"/>
              </a:rPr>
              <a:t>”</a:t>
            </a:r>
            <a:r>
              <a:rPr lang="zh-CN" altLang="en-US" dirty="0">
                <a:latin typeface="+mn-lt"/>
              </a:rPr>
              <a:t>学生们盯住黑点，齐声喊道：</a:t>
            </a:r>
            <a:r>
              <a:rPr lang="en-US" altLang="zh-CN" dirty="0">
                <a:latin typeface="+mn-lt"/>
              </a:rPr>
              <a:t>“</a:t>
            </a:r>
            <a:r>
              <a:rPr lang="zh-CN" altLang="en-US" dirty="0">
                <a:latin typeface="+mn-lt"/>
              </a:rPr>
              <a:t>一个黑点。</a:t>
            </a:r>
            <a:r>
              <a:rPr lang="en-US" altLang="zh-CN" dirty="0">
                <a:latin typeface="+mn-lt"/>
              </a:rPr>
              <a:t>”</a:t>
            </a:r>
            <a:r>
              <a:rPr lang="zh-CN" altLang="en-US" dirty="0">
                <a:latin typeface="+mn-lt"/>
              </a:rPr>
              <a:t>老师非常沮丧：</a:t>
            </a:r>
            <a:r>
              <a:rPr lang="en-US" altLang="zh-CN" dirty="0">
                <a:latin typeface="+mn-lt"/>
              </a:rPr>
              <a:t>“</a:t>
            </a:r>
            <a:r>
              <a:rPr lang="zh-CN" altLang="en-US" dirty="0">
                <a:latin typeface="+mn-lt"/>
              </a:rPr>
              <a:t>难道你们谁也没有看到这张白纸吗？眼光集中在黑点上，黑点会越来越大。生活中你们可不要这样啊！</a:t>
            </a:r>
            <a:r>
              <a:rPr lang="en-US" altLang="zh-CN" dirty="0">
                <a:latin typeface="+mn-lt"/>
              </a:rPr>
              <a:t>”</a:t>
            </a:r>
            <a:r>
              <a:rPr lang="zh-CN" altLang="en-US" dirty="0">
                <a:latin typeface="+mn-lt"/>
              </a:rPr>
              <a:t>教室里鸦雀无声。老师又拿出一张黑纸，中间有一个白点。他问他的学生：</a:t>
            </a:r>
            <a:r>
              <a:rPr lang="en-US" altLang="zh-CN" dirty="0">
                <a:latin typeface="+mn-lt"/>
              </a:rPr>
              <a:t>“</a:t>
            </a:r>
            <a:r>
              <a:rPr lang="zh-CN" altLang="en-US" dirty="0">
                <a:latin typeface="+mn-lt"/>
              </a:rPr>
              <a:t>孩子们，你们又看到了什么？</a:t>
            </a:r>
            <a:r>
              <a:rPr lang="en-US" altLang="zh-CN" dirty="0">
                <a:latin typeface="+mn-lt"/>
              </a:rPr>
              <a:t>”</a:t>
            </a:r>
            <a:r>
              <a:rPr lang="zh-CN" altLang="en-US" dirty="0">
                <a:latin typeface="+mn-lt"/>
              </a:rPr>
              <a:t>学生们齐声回答：</a:t>
            </a:r>
            <a:r>
              <a:rPr lang="en-US" altLang="zh-CN" dirty="0">
                <a:latin typeface="+mn-lt"/>
              </a:rPr>
              <a:t>“</a:t>
            </a:r>
            <a:r>
              <a:rPr lang="zh-CN" altLang="en-US" dirty="0">
                <a:latin typeface="+mn-lt"/>
              </a:rPr>
              <a:t>一个白点。</a:t>
            </a:r>
            <a:r>
              <a:rPr lang="en-US" altLang="zh-CN" dirty="0">
                <a:latin typeface="+mn-lt"/>
              </a:rPr>
              <a:t>”</a:t>
            </a:r>
            <a:r>
              <a:rPr lang="zh-CN" altLang="en-US" dirty="0">
                <a:latin typeface="+mn-lt"/>
              </a:rPr>
              <a:t>老师高兴地笑了：</a:t>
            </a:r>
            <a:r>
              <a:rPr lang="en-US" altLang="zh-CN" dirty="0">
                <a:latin typeface="+mn-lt"/>
              </a:rPr>
              <a:t>“</a:t>
            </a:r>
            <a:r>
              <a:rPr lang="zh-CN" altLang="en-US" dirty="0">
                <a:latin typeface="+mn-lt"/>
              </a:rPr>
              <a:t>孩子们，太好了，无限美好的未来在等着你们。</a:t>
            </a:r>
            <a:r>
              <a:rPr lang="en-US" altLang="zh-CN" dirty="0">
                <a:latin typeface="+mn-lt"/>
              </a:rPr>
              <a:t>”</a:t>
            </a:r>
            <a:endParaRPr lang="en-US" altLang="zh-CN" dirty="0">
              <a:latin typeface="+mn-lt"/>
            </a:endParaRPr>
          </a:p>
          <a:p>
            <a:pPr indent="269875" algn="just">
              <a:lnSpc>
                <a:spcPct val="130000"/>
              </a:lnSpc>
              <a:spcAft>
                <a:spcPts val="0"/>
              </a:spcAft>
            </a:pPr>
            <a:r>
              <a:rPr lang="en-US" altLang="zh-CN" dirty="0">
                <a:latin typeface="+mn-lt"/>
              </a:rPr>
              <a:t>   </a:t>
            </a:r>
            <a:r>
              <a:rPr lang="zh-CN" altLang="en-US" dirty="0">
                <a:latin typeface="+mn-lt"/>
              </a:rPr>
              <a:t>当时在座的一位学生，就是联合国秘书长科菲</a:t>
            </a:r>
            <a:r>
              <a:rPr lang="en-US" altLang="zh-CN" dirty="0">
                <a:latin typeface="+mn-lt"/>
              </a:rPr>
              <a:t>·</a:t>
            </a:r>
            <a:r>
              <a:rPr lang="zh-CN" altLang="en-US" dirty="0">
                <a:latin typeface="+mn-lt"/>
              </a:rPr>
              <a:t>安南。那一次老师的谆谆教诲，一直深深地印在他的心里。所以，在任职期间，他能从战争的乌云中看见一个</a:t>
            </a:r>
            <a:r>
              <a:rPr lang="en-US" altLang="zh-CN" dirty="0">
                <a:latin typeface="+mn-lt"/>
              </a:rPr>
              <a:t>“</a:t>
            </a:r>
            <a:r>
              <a:rPr lang="zh-CN" altLang="en-US" dirty="0">
                <a:latin typeface="+mn-lt"/>
              </a:rPr>
              <a:t>白点</a:t>
            </a:r>
            <a:r>
              <a:rPr lang="en-US" altLang="zh-CN" dirty="0">
                <a:latin typeface="+mn-lt"/>
              </a:rPr>
              <a:t>”——</a:t>
            </a:r>
            <a:r>
              <a:rPr lang="zh-CN" altLang="en-US" dirty="0">
                <a:latin typeface="+mn-lt"/>
              </a:rPr>
              <a:t>一线和平的曙光。他以敏锐的洞察力，体会了</a:t>
            </a:r>
            <a:r>
              <a:rPr lang="en-US" altLang="zh-CN" dirty="0">
                <a:latin typeface="+mn-lt"/>
              </a:rPr>
              <a:t>“</a:t>
            </a:r>
            <a:r>
              <a:rPr lang="zh-CN" altLang="en-US" dirty="0">
                <a:latin typeface="+mn-lt"/>
              </a:rPr>
              <a:t>白纸黑点与黑纸白点</a:t>
            </a:r>
            <a:r>
              <a:rPr lang="en-US" altLang="zh-CN" dirty="0">
                <a:latin typeface="+mn-lt"/>
              </a:rPr>
              <a:t>”</a:t>
            </a:r>
            <a:r>
              <a:rPr lang="zh-CN" altLang="en-US" dirty="0">
                <a:latin typeface="+mn-lt"/>
              </a:rPr>
              <a:t>的深刻内涵。</a:t>
            </a:r>
            <a:endParaRPr lang="zh-CN" altLang="en-US" dirty="0">
              <a:latin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240465" y="214290"/>
            <a:ext cx="3443335" cy="584775"/>
          </a:xfrm>
          <a:prstGeom prst="rect">
            <a:avLst/>
          </a:prstGeom>
          <a:noFill/>
        </p:spPr>
        <p:txBody>
          <a:bodyPr wrap="square" rtlCol="0">
            <a:spAutoFit/>
          </a:bodyPr>
          <a:lstStyle/>
          <a:p>
            <a:r>
              <a:rPr lang="zh-CN" altLang="en-US" sz="3200" b="1" dirty="0" smtClean="0">
                <a:solidFill>
                  <a:schemeClr val="accent3">
                    <a:lumMod val="75000"/>
                  </a:schemeClr>
                </a:solidFill>
                <a:latin typeface="+mn-lt"/>
                <a:ea typeface="+mn-ea"/>
                <a:cs typeface="+mn-ea"/>
                <a:sym typeface="+mn-lt"/>
              </a:rPr>
              <a:t>头脑风暴</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descr="t01a730e6146cde15d5.png"/>
          <p:cNvPicPr>
            <a:picLocks noChangeAspect="1"/>
          </p:cNvPicPr>
          <p:nvPr/>
        </p:nvPicPr>
        <p:blipFill>
          <a:blip r:embed="rId2" cstate="print"/>
          <a:stretch>
            <a:fillRect/>
          </a:stretch>
        </p:blipFill>
        <p:spPr>
          <a:xfrm>
            <a:off x="0" y="6289213"/>
            <a:ext cx="871078" cy="8710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9" name="Group 5"/>
          <p:cNvGrpSpPr/>
          <p:nvPr/>
        </p:nvGrpSpPr>
        <p:grpSpPr bwMode="auto">
          <a:xfrm>
            <a:off x="1129665" y="1628775"/>
            <a:ext cx="10040620" cy="3332480"/>
            <a:chOff x="1190" y="4420"/>
            <a:chExt cx="9829" cy="560"/>
          </a:xfrm>
        </p:grpSpPr>
        <p:sp>
          <p:nvSpPr>
            <p:cNvPr id="10" name="Rectangle 6"/>
            <p:cNvSpPr>
              <a:spLocks noChangeArrowheads="1"/>
            </p:cNvSpPr>
            <p:nvPr/>
          </p:nvSpPr>
          <p:spPr bwMode="auto">
            <a:xfrm>
              <a:off x="1876" y="4420"/>
              <a:ext cx="9143" cy="560"/>
            </a:xfrm>
            <a:prstGeom prst="rect">
              <a:avLst/>
            </a:prstGeom>
            <a:solidFill>
              <a:srgbClr val="FADCE9"/>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sp>
          <p:nvSpPr>
            <p:cNvPr id="11" name="Rectangle 7"/>
            <p:cNvSpPr>
              <a:spLocks noChangeArrowheads="1"/>
            </p:cNvSpPr>
            <p:nvPr/>
          </p:nvSpPr>
          <p:spPr bwMode="auto">
            <a:xfrm>
              <a:off x="1190" y="4420"/>
              <a:ext cx="686" cy="560"/>
            </a:xfrm>
            <a:prstGeom prst="rect">
              <a:avLst/>
            </a:prstGeom>
            <a:solidFill>
              <a:srgbClr val="E4007F"/>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grpSp>
      <p:pic>
        <p:nvPicPr>
          <p:cNvPr id="12" name="图片 11"/>
          <p:cNvPicPr>
            <a:picLocks noChangeAspect="1"/>
          </p:cNvPicPr>
          <p:nvPr/>
        </p:nvPicPr>
        <p:blipFill>
          <a:blip r:embed="rId3" cstate="screen"/>
          <a:stretch>
            <a:fillRect/>
          </a:stretch>
        </p:blipFill>
        <p:spPr>
          <a:xfrm flipH="1">
            <a:off x="240465" y="4714884"/>
            <a:ext cx="2031310" cy="2031310"/>
          </a:xfrm>
          <a:prstGeom prst="rect">
            <a:avLst/>
          </a:prstGeom>
        </p:spPr>
      </p:pic>
      <p:sp>
        <p:nvSpPr>
          <p:cNvPr id="13" name="矩形 12"/>
          <p:cNvSpPr/>
          <p:nvPr/>
        </p:nvSpPr>
        <p:spPr>
          <a:xfrm>
            <a:off x="1921492" y="2060846"/>
            <a:ext cx="9429816" cy="1889760"/>
          </a:xfrm>
          <a:prstGeom prst="rect">
            <a:avLst/>
          </a:prstGeom>
        </p:spPr>
        <p:txBody>
          <a:bodyPr wrap="square">
            <a:spAutoFit/>
          </a:bodyPr>
          <a:lstStyle/>
          <a:p>
            <a:pPr marL="0" marR="47625" indent="-533400" eaLnBrk="1" latinLnBrk="0" hangingPunct="1">
              <a:lnSpc>
                <a:spcPct val="130000"/>
              </a:lnSpc>
              <a:spcBef>
                <a:spcPts val="0"/>
              </a:spcBef>
              <a:spcAft>
                <a:spcPts val="0"/>
              </a:spcAft>
            </a:pPr>
            <a:r>
              <a:rPr lang="en-US" altLang="zh-CN" kern="100" dirty="0" smtClean="0">
                <a:solidFill>
                  <a:srgbClr val="000000"/>
                </a:solidFill>
                <a:latin typeface="楷体_GB2312" panose="02010609030101010101" charset="-122"/>
                <a:ea typeface="宋体" panose="02010600030101010101" pitchFamily="2" charset="-122"/>
                <a:cs typeface="Times New Roman" panose="02020603050405020304"/>
              </a:rPr>
              <a:t>    </a:t>
            </a:r>
            <a:r>
              <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rPr>
              <a:t>像这个故事一样，在一片零碎的阴影中，如果你看到的是黑色的影子，你只会不以为然地走开；但如果你看到的是阳光，你一定会心情舒畅。</a:t>
            </a:r>
            <a:endPar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marL="0" marR="47625" indent="-533400" eaLnBrk="1" latinLnBrk="0" hangingPunct="1">
              <a:lnSpc>
                <a:spcPct val="130000"/>
              </a:lnSpc>
              <a:spcBef>
                <a:spcPts val="0"/>
              </a:spcBef>
              <a:spcAft>
                <a:spcPts val="0"/>
              </a:spcAft>
            </a:pPr>
            <a:r>
              <a:rPr lang="en-US"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rPr>
              <a:t>面对纷繁复杂的人生和世界，你如果把目光都集中在痛苦、烦恼上，生命就会黯然失色；如果把目光都转移到快乐之中，将会倍感幸福。同样的，面对自己，如果只看到缺点、不足，你将会悲观绝望，停滞不前；如果能看到优点、长处，你将会充满信心，迎接生活的挑战。</a:t>
            </a:r>
            <a:endPar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4" name="文本框 2"/>
          <p:cNvSpPr txBox="1">
            <a:spLocks noChangeArrowheads="1"/>
          </p:cNvSpPr>
          <p:nvPr/>
        </p:nvSpPr>
        <p:spPr bwMode="auto">
          <a:xfrm>
            <a:off x="1120539" y="2492768"/>
            <a:ext cx="642942" cy="956920"/>
          </a:xfrm>
          <a:prstGeom prst="rect">
            <a:avLst/>
          </a:prstGeom>
          <a:noFill/>
          <a:ln w="9525">
            <a:noFill/>
            <a:miter lim="800000"/>
          </a:ln>
        </p:spPr>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思</a:t>
            </a:r>
            <a:endParaRPr kumimoji="0" lang="en-US" alt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考</a:t>
            </a:r>
            <a:endParaRPr kumimoji="0" 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amond(in)">
                                      <p:cBhvr>
                                        <p:cTn id="10" dur="2000"/>
                                        <p:tgtEl>
                                          <p:spTgt spid="14"/>
                                        </p:tgtEl>
                                      </p:cBhvr>
                                    </p:animEffect>
                                  </p:childTnLst>
                                </p:cTn>
                              </p:par>
                              <p:par>
                                <p:cTn id="11" presetID="8"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amond(in)">
                                      <p:cBhvr>
                                        <p:cTn id="1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89641" y="2751751"/>
            <a:ext cx="135509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lang="zh-CN" altLang="en-US" dirty="0" smtClean="0">
                <a:solidFill>
                  <a:srgbClr val="3D3D3D"/>
                </a:solidFill>
                <a:latin typeface="+mn-lt"/>
                <a:ea typeface="+mn-ea"/>
                <a:cs typeface="+mn-ea"/>
                <a:sym typeface="+mn-lt"/>
              </a:rPr>
              <a:t>第一节 </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526613" y="3548159"/>
            <a:ext cx="5429288" cy="7017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algn="ctr">
              <a:defRPr/>
            </a:pPr>
            <a:r>
              <a:rPr lang="zh-CN" altLang="en-US" sz="4400" dirty="0" smtClean="0">
                <a:solidFill>
                  <a:srgbClr val="3D3D3D"/>
                </a:solidFill>
                <a:latin typeface="+mn-lt"/>
                <a:ea typeface="+mn-ea"/>
                <a:cs typeface="+mn-ea"/>
                <a:sym typeface="+mn-lt"/>
              </a:rPr>
              <a:t>自我意识概述</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什么是自我意识</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矩形 15"/>
          <p:cNvSpPr/>
          <p:nvPr/>
        </p:nvSpPr>
        <p:spPr bwMode="auto">
          <a:xfrm>
            <a:off x="605345" y="3824502"/>
            <a:ext cx="7458281" cy="1398628"/>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7" name="矩形 16"/>
          <p:cNvSpPr/>
          <p:nvPr/>
        </p:nvSpPr>
        <p:spPr bwMode="auto">
          <a:xfrm>
            <a:off x="605347" y="1780672"/>
            <a:ext cx="7458280" cy="1000256"/>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8" name="矩形: 圆角 12"/>
          <p:cNvSpPr/>
          <p:nvPr/>
        </p:nvSpPr>
        <p:spPr bwMode="auto">
          <a:xfrm>
            <a:off x="762987" y="1363314"/>
            <a:ext cx="6621277"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zh-CN" altLang="en-US" b="1" dirty="0" smtClean="0">
                <a:solidFill>
                  <a:schemeClr val="bg1"/>
                </a:solidFill>
                <a:latin typeface="+mn-lt"/>
                <a:ea typeface="+mn-ea"/>
                <a:cs typeface="+mn-ea"/>
                <a:sym typeface="+mn-lt"/>
              </a:rPr>
              <a:t>美国心理学家威廉</a:t>
            </a:r>
            <a:r>
              <a:rPr lang="en-US" altLang="zh-CN" b="1" dirty="0" smtClean="0">
                <a:solidFill>
                  <a:schemeClr val="bg1"/>
                </a:solidFill>
                <a:latin typeface="+mn-lt"/>
                <a:ea typeface="+mn-ea"/>
                <a:cs typeface="+mn-ea"/>
                <a:sym typeface="+mn-lt"/>
              </a:rPr>
              <a:t>·</a:t>
            </a:r>
            <a:r>
              <a:rPr lang="zh-CN" altLang="en-US" b="1" dirty="0" smtClean="0">
                <a:solidFill>
                  <a:schemeClr val="bg1"/>
                </a:solidFill>
                <a:latin typeface="+mn-lt"/>
                <a:ea typeface="+mn-ea"/>
                <a:cs typeface="+mn-ea"/>
                <a:sym typeface="+mn-lt"/>
              </a:rPr>
              <a:t>詹姆斯把自我划分为主体“我”与客体“我”</a:t>
            </a:r>
            <a:endParaRPr lang="zh-CN" altLang="en-US" b="1" dirty="0">
              <a:solidFill>
                <a:schemeClr val="bg1"/>
              </a:solidFill>
              <a:latin typeface="+mn-lt"/>
              <a:ea typeface="+mn-ea"/>
              <a:cs typeface="+mn-ea"/>
              <a:sym typeface="+mn-lt"/>
            </a:endParaRPr>
          </a:p>
        </p:txBody>
      </p:sp>
      <p:sp>
        <p:nvSpPr>
          <p:cNvPr id="19" name="矩形 18"/>
          <p:cNvSpPr/>
          <p:nvPr/>
        </p:nvSpPr>
        <p:spPr>
          <a:xfrm>
            <a:off x="848389" y="1910674"/>
            <a:ext cx="7035490" cy="732508"/>
          </a:xfrm>
          <a:prstGeom prst="rect">
            <a:avLst/>
          </a:prstGeom>
        </p:spPr>
        <p:txBody>
          <a:bodyPr wrap="square">
            <a:spAutoFit/>
          </a:bodyPr>
          <a:lstStyle/>
          <a:p>
            <a:pPr algn="just">
              <a:lnSpc>
                <a:spcPct val="130000"/>
              </a:lnSpc>
              <a:spcAft>
                <a:spcPts val="0"/>
              </a:spcAft>
            </a:pPr>
            <a:r>
              <a:rPr lang="zh-CN" altLang="en-US" sz="1600" kern="100" dirty="0" smtClean="0">
                <a:latin typeface="+mn-lt"/>
                <a:ea typeface="+mn-ea"/>
                <a:cs typeface="+mn-ea"/>
                <a:sym typeface="+mn-lt"/>
              </a:rPr>
              <a:t>         主体“我”是对自己的活动进行观察的观察者，而客体“我”则是在这个观察过程中被观察的对象。</a:t>
            </a:r>
            <a:endParaRPr lang="zh-CN" altLang="en-US" sz="1600" kern="100" dirty="0" smtClean="0">
              <a:latin typeface="+mn-lt"/>
              <a:ea typeface="+mn-ea"/>
              <a:cs typeface="+mn-ea"/>
              <a:sym typeface="+mn-lt"/>
            </a:endParaRPr>
          </a:p>
        </p:txBody>
      </p:sp>
      <p:sp>
        <p:nvSpPr>
          <p:cNvPr id="21" name="矩形 20"/>
          <p:cNvSpPr/>
          <p:nvPr/>
        </p:nvSpPr>
        <p:spPr>
          <a:xfrm>
            <a:off x="669093" y="4016305"/>
            <a:ext cx="7289109" cy="1341521"/>
          </a:xfrm>
          <a:prstGeom prst="rect">
            <a:avLst/>
          </a:prstGeom>
          <a:ln>
            <a:noFill/>
          </a:ln>
        </p:spPr>
        <p:txBody>
          <a:bodyPr wrap="square">
            <a:spAutoFit/>
          </a:bodyPr>
          <a:lstStyle/>
          <a:p>
            <a:pPr marL="285750" indent="-285750">
              <a:lnSpc>
                <a:spcPct val="130000"/>
              </a:lnSpc>
              <a:spcAft>
                <a:spcPts val="0"/>
              </a:spcAft>
            </a:pPr>
            <a:r>
              <a:rPr lang="zh-CN" altLang="en-US" sz="1600" kern="100" dirty="0" smtClean="0">
                <a:latin typeface="+mn-lt"/>
                <a:ea typeface="+mn-ea"/>
                <a:cs typeface="+mn-ea"/>
                <a:sym typeface="+mn-lt"/>
              </a:rPr>
              <a:t>            他的“主我”指的是有机体对他人的态度所做出的反应，“客我”则是个体获得的一组有组织的他人的态度。换句话说，“主我”是现实生活中的自我，“客我”则是他人评价中的自我。</a:t>
            </a:r>
            <a:endParaRPr lang="zh-CN" altLang="en-US" sz="1600" kern="100" dirty="0" smtClean="0">
              <a:latin typeface="+mn-lt"/>
              <a:ea typeface="+mn-ea"/>
              <a:cs typeface="+mn-ea"/>
              <a:sym typeface="+mn-lt"/>
            </a:endParaRPr>
          </a:p>
          <a:p>
            <a:pPr marL="285750" indent="-285750">
              <a:lnSpc>
                <a:spcPct val="130000"/>
              </a:lnSpc>
              <a:spcAft>
                <a:spcPts val="0"/>
              </a:spcAft>
            </a:pPr>
            <a:endParaRPr lang="zh-CN" altLang="en-US" sz="1600" kern="100" dirty="0" smtClean="0">
              <a:latin typeface="+mn-lt"/>
              <a:ea typeface="+mn-ea"/>
              <a:cs typeface="+mn-ea"/>
              <a:sym typeface="+mn-lt"/>
            </a:endParaRPr>
          </a:p>
        </p:txBody>
      </p:sp>
      <p:sp>
        <p:nvSpPr>
          <p:cNvPr id="22" name="矩形: 圆角 30"/>
          <p:cNvSpPr/>
          <p:nvPr/>
        </p:nvSpPr>
        <p:spPr bwMode="auto">
          <a:xfrm>
            <a:off x="762987" y="3433252"/>
            <a:ext cx="7120892"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zh-CN" altLang="en-US" b="1" dirty="0" smtClean="0">
                <a:solidFill>
                  <a:schemeClr val="bg1"/>
                </a:solidFill>
                <a:latin typeface="+mn-lt"/>
                <a:ea typeface="+mn-ea"/>
                <a:cs typeface="+mn-ea"/>
                <a:sym typeface="+mn-lt"/>
              </a:rPr>
              <a:t>美国心理学家乔治</a:t>
            </a:r>
            <a:r>
              <a:rPr lang="en-US" altLang="zh-CN" b="1" dirty="0" smtClean="0">
                <a:solidFill>
                  <a:schemeClr val="bg1"/>
                </a:solidFill>
                <a:latin typeface="+mn-lt"/>
                <a:ea typeface="+mn-ea"/>
                <a:cs typeface="+mn-ea"/>
                <a:sym typeface="+mn-lt"/>
              </a:rPr>
              <a:t>·</a:t>
            </a:r>
            <a:r>
              <a:rPr lang="zh-CN" altLang="en-US" b="1" dirty="0" smtClean="0">
                <a:solidFill>
                  <a:schemeClr val="bg1"/>
                </a:solidFill>
                <a:latin typeface="+mn-lt"/>
                <a:ea typeface="+mn-ea"/>
                <a:cs typeface="+mn-ea"/>
                <a:sym typeface="+mn-lt"/>
              </a:rPr>
              <a:t>赫伯特</a:t>
            </a:r>
            <a:r>
              <a:rPr lang="en-US" altLang="zh-CN" b="1" dirty="0" smtClean="0">
                <a:solidFill>
                  <a:schemeClr val="bg1"/>
                </a:solidFill>
                <a:latin typeface="+mn-lt"/>
                <a:ea typeface="+mn-ea"/>
                <a:cs typeface="+mn-ea"/>
                <a:sym typeface="+mn-lt"/>
              </a:rPr>
              <a:t>·</a:t>
            </a:r>
            <a:r>
              <a:rPr lang="zh-CN" altLang="en-US" b="1" dirty="0" smtClean="0">
                <a:solidFill>
                  <a:schemeClr val="bg1"/>
                </a:solidFill>
                <a:latin typeface="+mn-lt"/>
                <a:ea typeface="+mn-ea"/>
                <a:cs typeface="+mn-ea"/>
                <a:sym typeface="+mn-lt"/>
              </a:rPr>
              <a:t>米德自我意识中“主我”与“客我”的关系</a:t>
            </a:r>
            <a:endParaRPr lang="zh-CN" altLang="en-US" b="1" dirty="0" smtClean="0">
              <a:solidFill>
                <a:schemeClr val="bg1"/>
              </a:solidFill>
              <a:latin typeface="+mn-lt"/>
              <a:ea typeface="+mn-ea"/>
              <a:cs typeface="+mn-ea"/>
              <a:sym typeface="+mn-lt"/>
            </a:endParaRPr>
          </a:p>
        </p:txBody>
      </p:sp>
      <p:pic>
        <p:nvPicPr>
          <p:cNvPr id="23" name="图片 22"/>
          <p:cNvPicPr>
            <a:picLocks noChangeAspect="1"/>
          </p:cNvPicPr>
          <p:nvPr/>
        </p:nvPicPr>
        <p:blipFill>
          <a:blip r:embed="rId1" cstate="screen"/>
          <a:stretch>
            <a:fillRect/>
          </a:stretch>
        </p:blipFill>
        <p:spPr>
          <a:xfrm>
            <a:off x="8524895" y="2357430"/>
            <a:ext cx="3524240" cy="3987956"/>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Left)">
                                      <p:cBhvr>
                                        <p:cTn id="7" dur="500"/>
                                        <p:tgtEl>
                                          <p:spTgt spid="17"/>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slide(fromLeft)">
                                      <p:cBhvr>
                                        <p:cTn id="10" dur="500"/>
                                        <p:tgtEl>
                                          <p:spTgt spid="18"/>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slide(fromLeft)">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slide(fromLeft)">
                                      <p:cBhvr>
                                        <p:cTn id="18" dur="500"/>
                                        <p:tgtEl>
                                          <p:spTgt spid="16"/>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slide(fromLeft)">
                                      <p:cBhvr>
                                        <p:cTn id="21" dur="500"/>
                                        <p:tgtEl>
                                          <p:spTgt spid="21"/>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slide(fromLef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1" grpId="0"/>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9" name="矩形 8"/>
          <p:cNvSpPr/>
          <p:nvPr/>
        </p:nvSpPr>
        <p:spPr>
          <a:xfrm>
            <a:off x="346649" y="2112539"/>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526144" y="1877784"/>
            <a:ext cx="695377" cy="4066997"/>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故  事  一</a:t>
            </a:r>
            <a:endParaRPr lang="zh-CN" altLang="en-US" sz="2400" dirty="0">
              <a:latin typeface="华康俪金黑W8(P)" pitchFamily="34" charset="-122"/>
              <a:ea typeface="华康俪金黑W8(P)" pitchFamily="34" charset="-122"/>
            </a:endParaRPr>
          </a:p>
        </p:txBody>
      </p:sp>
      <p:sp>
        <p:nvSpPr>
          <p:cNvPr id="14" name="TextBox 6"/>
          <p:cNvSpPr txBox="1"/>
          <p:nvPr/>
        </p:nvSpPr>
        <p:spPr>
          <a:xfrm>
            <a:off x="1439643" y="2339818"/>
            <a:ext cx="6801878" cy="3333220"/>
          </a:xfrm>
          <a:prstGeom prst="rect">
            <a:avLst/>
          </a:prstGeom>
          <a:noFill/>
        </p:spPr>
        <p:txBody>
          <a:bodyPr wrap="square" rtlCol="0">
            <a:spAutoFit/>
          </a:bodyPr>
          <a:lstStyle/>
          <a:p>
            <a:pPr>
              <a:lnSpc>
                <a:spcPct val="130000"/>
              </a:lnSpc>
            </a:pPr>
            <a:r>
              <a:rPr lang="zh-CN" altLang="en-US" dirty="0" smtClean="0">
                <a:solidFill>
                  <a:srgbClr val="5F5E5C"/>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故事一：</a:t>
            </a:r>
            <a:r>
              <a:rPr lang="zh-CN" altLang="en-US" sz="1600" dirty="0" smtClean="0">
                <a:latin typeface="微软雅黑" panose="020B0503020204020204" pitchFamily="34" charset="-122"/>
                <a:ea typeface="微软雅黑" panose="020B0503020204020204" pitchFamily="34" charset="-122"/>
              </a:rPr>
              <a:t>一个年老的富翁让他的儿子自己去闯天下。一个偶然的机会，这个青年在热带雨林中发现一种树。这种树高十余米，在一大片雨林中只有一两棵。这个青年觉得这种树木质不错而且稀有，于是就全部砍下来，打算运到市场上去卖。</a:t>
            </a:r>
            <a:endParaRPr lang="zh-CN" altLang="en-US" sz="1600" dirty="0" smtClean="0">
              <a:latin typeface="微软雅黑" panose="020B0503020204020204" pitchFamily="34" charset="-122"/>
              <a:ea typeface="微软雅黑" panose="020B0503020204020204" pitchFamily="34" charset="-122"/>
            </a:endParaRPr>
          </a:p>
          <a:p>
            <a:pPr>
              <a:lnSpc>
                <a:spcPct val="130000"/>
              </a:lnSpc>
            </a:pPr>
            <a:r>
              <a:rPr lang="zh-CN" altLang="en-US" sz="1600" dirty="0" smtClean="0">
                <a:latin typeface="微软雅黑" panose="020B0503020204020204" pitchFamily="34" charset="-122"/>
                <a:ea typeface="微软雅黑" panose="020B0503020204020204" pitchFamily="34" charset="-122"/>
              </a:rPr>
              <a:t>        结果，一天下来，没有一个人买他的树，倒是旁边卖木炭的小贩生意很红火。日子一天天过去，他的树仍无人问津。他想：大概我的树真的不及他人的炭。于是，他把树烧成了炭挑到市场上去卖，结果一会儿就卖光了。他很得意地回家告诉了父亲，结果他的父亲听后忍不住落下泪来。原来，被这个青年烧成木炭的香木，正是世上最珍贵的木材之一</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沉香，而沉香一小块的价值就会超过一车木炭。</a:t>
            </a:r>
            <a:endParaRPr lang="zh-CN" altLang="en-US" sz="1600" dirty="0" smtClean="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8384397" y="2453845"/>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21" name="图片 20" descr="t0183007d387e021675.jpg"/>
          <p:cNvPicPr>
            <a:picLocks noChangeAspect="1"/>
          </p:cNvPicPr>
          <p:nvPr/>
        </p:nvPicPr>
        <p:blipFill>
          <a:blip r:embed="rId2"/>
          <a:stretch>
            <a:fillRect/>
          </a:stretch>
        </p:blipFill>
        <p:spPr>
          <a:xfrm>
            <a:off x="8813025" y="2453845"/>
            <a:ext cx="2254248" cy="300378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9" name="矩形 8"/>
          <p:cNvSpPr/>
          <p:nvPr/>
        </p:nvSpPr>
        <p:spPr>
          <a:xfrm>
            <a:off x="346649" y="2112539"/>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526144" y="1877784"/>
            <a:ext cx="695377" cy="4066997"/>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故  事  二</a:t>
            </a:r>
            <a:endParaRPr lang="zh-CN" altLang="en-US" sz="2400" dirty="0">
              <a:latin typeface="华康俪金黑W8(P)" pitchFamily="34" charset="-122"/>
              <a:ea typeface="华康俪金黑W8(P)" pitchFamily="34" charset="-122"/>
            </a:endParaRPr>
          </a:p>
        </p:txBody>
      </p:sp>
      <p:sp>
        <p:nvSpPr>
          <p:cNvPr id="14" name="TextBox 6"/>
          <p:cNvSpPr txBox="1"/>
          <p:nvPr/>
        </p:nvSpPr>
        <p:spPr>
          <a:xfrm>
            <a:off x="1439643" y="2285992"/>
            <a:ext cx="5801746" cy="3333220"/>
          </a:xfrm>
          <a:prstGeom prst="rect">
            <a:avLst/>
          </a:prstGeom>
          <a:noFill/>
        </p:spPr>
        <p:txBody>
          <a:bodyPr wrap="square" rtlCol="0">
            <a:spAutoFit/>
          </a:bodyPr>
          <a:lstStyle/>
          <a:p>
            <a:pPr>
              <a:lnSpc>
                <a:spcPct val="130000"/>
              </a:lnSpc>
            </a:pPr>
            <a:r>
              <a:rPr lang="zh-CN" altLang="en-US" dirty="0" smtClean="0">
                <a:solidFill>
                  <a:srgbClr val="5F5E5C"/>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故事二：</a:t>
            </a:r>
            <a:r>
              <a:rPr lang="zh-CN" altLang="en-US" sz="1600" dirty="0" smtClean="0">
                <a:latin typeface="微软雅黑" panose="020B0503020204020204" pitchFamily="34" charset="-122"/>
                <a:ea typeface="微软雅黑" panose="020B0503020204020204" pitchFamily="34" charset="-122"/>
              </a:rPr>
              <a:t>小刘就读的学校是一所名牌大学。择业时，小刘自我感觉良好，期望值很高，偏执地追求名企，非名企不进。他甚至认为自己到某个单位求职是给单位“赏脸”，所以面试时总是夸夸其谈，常常挑剔攀比，提出过分的要求。这无疑给招聘单位留下了浮躁、不踏实的印象，所以，最终没有一个单位愿意要他。</a:t>
            </a:r>
            <a:endParaRPr lang="zh-CN" altLang="en-US" sz="1600" dirty="0" smtClean="0">
              <a:latin typeface="微软雅黑" panose="020B0503020204020204" pitchFamily="34" charset="-122"/>
              <a:ea typeface="微软雅黑" panose="020B0503020204020204" pitchFamily="34" charset="-122"/>
            </a:endParaRPr>
          </a:p>
          <a:p>
            <a:pPr>
              <a:lnSpc>
                <a:spcPct val="130000"/>
              </a:lnSpc>
            </a:pPr>
            <a:r>
              <a:rPr lang="zh-CN" altLang="en-US" sz="1600" dirty="0" smtClean="0">
                <a:latin typeface="微软雅黑" panose="020B0503020204020204" pitchFamily="34" charset="-122"/>
                <a:ea typeface="微软雅黑" panose="020B0503020204020204" pitchFamily="34" charset="-122"/>
              </a:rPr>
              <a:t>        择业失败后，小刘不从主观上寻找原因，认为自己都是对的，全是招聘单位的错，并抱有“此处不留爷，自有留爷处”的想法。看到别人签约成功时，他又总是牢骚满腹，怨天尤人，认为社会不公。</a:t>
            </a:r>
            <a:endParaRPr lang="zh-CN" altLang="en-US" sz="1600" dirty="0" smtClean="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7384265" y="2453845"/>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1" name="图片 10" descr="5598f98bb3144a09a17a9810eb741b7d_th.jpg"/>
          <p:cNvPicPr>
            <a:picLocks noChangeAspect="1"/>
          </p:cNvPicPr>
          <p:nvPr/>
        </p:nvPicPr>
        <p:blipFill>
          <a:blip r:embed="rId2"/>
          <a:stretch>
            <a:fillRect/>
          </a:stretch>
        </p:blipFill>
        <p:spPr>
          <a:xfrm>
            <a:off x="7670017" y="2525283"/>
            <a:ext cx="3575184" cy="261822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5470</Words>
  <Application>WPS 演示</Application>
  <PresentationFormat>自定义</PresentationFormat>
  <Paragraphs>335</Paragraphs>
  <Slides>35</Slides>
  <Notes>28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35</vt:i4>
      </vt:variant>
    </vt:vector>
  </HeadingPairs>
  <TitlesOfParts>
    <vt:vector size="54" baseType="lpstr">
      <vt:lpstr>Arial</vt:lpstr>
      <vt:lpstr>宋体</vt:lpstr>
      <vt:lpstr>Wingdings</vt:lpstr>
      <vt:lpstr>微软雅黑</vt:lpstr>
      <vt:lpstr>仿宋_GB2312</vt:lpstr>
      <vt:lpstr>站酷小薇LOGO体</vt:lpstr>
      <vt:lpstr>Calibri</vt:lpstr>
      <vt:lpstr>Calibri</vt:lpstr>
      <vt:lpstr>Times New Roman</vt:lpstr>
      <vt:lpstr>黑体</vt:lpstr>
      <vt:lpstr>Times New Roman</vt:lpstr>
      <vt:lpstr>楷体_GB2312</vt:lpstr>
      <vt:lpstr>微软雅黑 Light</vt:lpstr>
      <vt:lpstr>华康俪金黑W8(P)</vt:lpstr>
      <vt:lpstr>义启小魏楷</vt:lpstr>
      <vt:lpstr>Arial Unicode MS</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442</cp:revision>
  <dcterms:created xsi:type="dcterms:W3CDTF">2019-04-28T10:25:00Z</dcterms:created>
  <dcterms:modified xsi:type="dcterms:W3CDTF">2025-03-11T06:43:07Z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B595E2E2ADCE4D53BF31B1B5AB0241C9_12</vt:lpwstr>
  </property>
</Properties>
</file>