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3">
  <p:sldMasterIdLst>
    <p:sldMasterId id="2147483648" r:id="rId1"/>
    <p:sldMasterId id="2147483668" r:id="rId3"/>
  </p:sldMasterIdLst>
  <p:notesMasterIdLst>
    <p:notesMasterId r:id="rId5"/>
  </p:notesMasterIdLst>
  <p:handoutMasterIdLst>
    <p:handoutMasterId r:id="rId52"/>
  </p:handoutMasterIdLst>
  <p:sldIdLst>
    <p:sldId id="1244" r:id="rId4"/>
    <p:sldId id="2084" r:id="rId6"/>
    <p:sldId id="2223" r:id="rId7"/>
    <p:sldId id="2065" r:id="rId8"/>
    <p:sldId id="1699" r:id="rId9"/>
    <p:sldId id="2125" r:id="rId10"/>
    <p:sldId id="2173" r:id="rId11"/>
    <p:sldId id="2175" r:id="rId12"/>
    <p:sldId id="2176" r:id="rId13"/>
    <p:sldId id="2152" r:id="rId14"/>
    <p:sldId id="2177" r:id="rId15"/>
    <p:sldId id="2203" r:id="rId16"/>
    <p:sldId id="2153" r:id="rId17"/>
    <p:sldId id="2179" r:id="rId18"/>
    <p:sldId id="2180" r:id="rId19"/>
    <p:sldId id="2181" r:id="rId20"/>
    <p:sldId id="2182" r:id="rId21"/>
    <p:sldId id="2178" r:id="rId22"/>
    <p:sldId id="2154" r:id="rId23"/>
    <p:sldId id="2220" r:id="rId24"/>
    <p:sldId id="2186" r:id="rId25"/>
    <p:sldId id="2193" r:id="rId26"/>
    <p:sldId id="2190" r:id="rId27"/>
    <p:sldId id="2191" r:id="rId28"/>
    <p:sldId id="2222" r:id="rId29"/>
    <p:sldId id="2197" r:id="rId30"/>
    <p:sldId id="2184" r:id="rId31"/>
    <p:sldId id="2185" r:id="rId32"/>
    <p:sldId id="2221" r:id="rId33"/>
    <p:sldId id="2199" r:id="rId34"/>
    <p:sldId id="2183" r:id="rId35"/>
    <p:sldId id="2085" r:id="rId36"/>
    <p:sldId id="2174" r:id="rId37"/>
    <p:sldId id="2204" r:id="rId38"/>
    <p:sldId id="2205" r:id="rId39"/>
    <p:sldId id="2206" r:id="rId40"/>
    <p:sldId id="2208" r:id="rId41"/>
    <p:sldId id="2209" r:id="rId42"/>
    <p:sldId id="2210" r:id="rId43"/>
    <p:sldId id="2211" r:id="rId44"/>
    <p:sldId id="2224" r:id="rId45"/>
    <p:sldId id="2212" r:id="rId46"/>
    <p:sldId id="2214" r:id="rId47"/>
    <p:sldId id="2215" r:id="rId48"/>
    <p:sldId id="2172" r:id="rId49"/>
    <p:sldId id="2225" r:id="rId50"/>
    <p:sldId id="2087" r:id="rId51"/>
  </p:sldIdLst>
  <p:sldSz cx="12196445" cy="6858000"/>
  <p:notesSz cx="6858000" cy="9144000"/>
  <p:custDataLst>
    <p:tags r:id="rId56"/>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50" userDrawn="1">
          <p15:clr>
            <a:srgbClr val="A4A3A4"/>
          </p15:clr>
        </p15:guide>
        <p15:guide id="2" pos="3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C99"/>
    <a:srgbClr val="009999"/>
    <a:srgbClr val="FEF29F"/>
    <a:srgbClr val="C8E6F8"/>
    <a:srgbClr val="DFEBF9"/>
    <a:srgbClr val="DEE4D6"/>
    <a:srgbClr val="FBD186"/>
    <a:srgbClr val="BEC3C7"/>
    <a:srgbClr val="E1DBC8"/>
    <a:srgbClr val="AEB3B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48" autoAdjust="0"/>
    <p:restoredTop sz="96210" autoAdjust="0"/>
  </p:normalViewPr>
  <p:slideViewPr>
    <p:cSldViewPr snapToObjects="1" showGuides="1">
      <p:cViewPr varScale="1">
        <p:scale>
          <a:sx n="116" d="100"/>
          <a:sy n="116" d="100"/>
        </p:scale>
        <p:origin x="348" y="108"/>
      </p:cViewPr>
      <p:guideLst>
        <p:guide orient="horz" pos="2150"/>
        <p:guide pos="3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5208"/>
    </p:cViewPr>
  </p:sorterViewPr>
  <p:notesViewPr>
    <p:cSldViewPr snapToObjects="1">
      <p:cViewPr varScale="1">
        <p:scale>
          <a:sx n="69" d="100"/>
          <a:sy n="69" d="100"/>
        </p:scale>
        <p:origin x="-2838" y="-90"/>
      </p:cViewPr>
      <p:guideLst>
        <p:guide orient="horz" pos="2867"/>
        <p:guide pos="2181"/>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6" Type="http://schemas.openxmlformats.org/officeDocument/2006/relationships/tags" Target="tags/tag24.xml"/><Relationship Id="rId55" Type="http://schemas.openxmlformats.org/officeDocument/2006/relationships/tableStyles" Target="tableStyles.xml"/><Relationship Id="rId54" Type="http://schemas.openxmlformats.org/officeDocument/2006/relationships/viewProps" Target="viewProps.xml"/><Relationship Id="rId53" Type="http://schemas.openxmlformats.org/officeDocument/2006/relationships/presProps" Target="presProps.xml"/><Relationship Id="rId52" Type="http://schemas.openxmlformats.org/officeDocument/2006/relationships/handoutMaster" Target="handoutMasters/handoutMaster1.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4" Type="http://schemas.openxmlformats.org/officeDocument/2006/relationships/image" Target="../media/image15.png"/><Relationship Id="rId13" Type="http://schemas.openxmlformats.org/officeDocument/2006/relationships/image" Target="../media/image14.png"/><Relationship Id="rId12" Type="http://schemas.openxmlformats.org/officeDocument/2006/relationships/image" Target="../media/image13.png"/><Relationship Id="rId11" Type="http://schemas.openxmlformats.org/officeDocument/2006/relationships/image" Target="../media/image12.png"/><Relationship Id="rId10" Type="http://schemas.openxmlformats.org/officeDocument/2006/relationships/image" Target="../media/image1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a:off x="-1" y="0"/>
            <a:ext cx="12196763" cy="6866326"/>
          </a:xfrm>
          <a:prstGeom prst="rect">
            <a:avLst/>
          </a:prstGeom>
        </p:spPr>
      </p:pic>
    </p:spTree>
  </p:cSld>
  <p:clrMapOvr>
    <a:masterClrMapping/>
  </p:clrMapOvr>
  <p:transition spd="med">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a:prstGeom prst="rect">
            <a:avLst/>
          </a:prstGeom>
        </p:spPr>
        <p:txBody>
          <a:bodyPr/>
          <a:lstStyle/>
          <a:p>
            <a:r>
              <a:rPr lang="zh-CN" altLang="en-US" smtClean="0"/>
              <a:t>单击此处编辑母版标题样式</a:t>
            </a:r>
            <a:endParaRPr lang="zh-CN" altLang="en-US"/>
          </a:p>
        </p:txBody>
      </p:sp>
      <p:sp>
        <p:nvSpPr>
          <p:cNvPr id="4" name="TextBox 3"/>
          <p:cNvSpPr txBox="1"/>
          <p:nvPr userDrawn="1"/>
        </p:nvSpPr>
        <p:spPr>
          <a:xfrm>
            <a:off x="769789" y="6858000"/>
            <a:ext cx="1440159" cy="118430"/>
          </a:xfrm>
          <a:prstGeom prst="rect">
            <a:avLst/>
          </a:prstGeom>
          <a:noFill/>
        </p:spPr>
        <p:txBody>
          <a:bodyPr wrap="square" rtlCol="0">
            <a:spAutoFit/>
          </a:bodyPr>
          <a:lstStyle/>
          <a:p>
            <a:pPr fontAlgn="auto">
              <a:lnSpc>
                <a:spcPct val="200000"/>
              </a:lnSpc>
              <a:spcBef>
                <a:spcPts val="0"/>
              </a:spcBef>
              <a:spcAft>
                <a:spcPts val="0"/>
              </a:spcAft>
              <a:buFontTx/>
              <a:buNone/>
            </a:pPr>
            <a:r>
              <a:rPr lang="zh-CN" altLang="en-US" sz="100" dirty="0">
                <a:solidFill>
                  <a:prstClr val="black"/>
                </a:solidFill>
                <a:latin typeface="微软雅黑" panose="020B0503020204020204" pitchFamily="34" charset="-122"/>
                <a:ea typeface="微软雅黑" panose="020B0503020204020204" pitchFamily="34" charset="-122"/>
                <a:hlinkClick r:id="rId2"/>
              </a:rPr>
              <a:t>行</a:t>
            </a:r>
            <a:r>
              <a:rPr lang="zh-CN" altLang="en-US" sz="100" dirty="0" smtClean="0">
                <a:solidFill>
                  <a:prstClr val="black"/>
                </a:solidFill>
                <a:latin typeface="微软雅黑" panose="020B0503020204020204" pitchFamily="34" charset="-122"/>
                <a:ea typeface="微软雅黑" panose="020B0503020204020204" pitchFamily="34" charset="-122"/>
                <a:hlinkClick r:id="rId2"/>
              </a:rPr>
              <a:t>业</a:t>
            </a:r>
            <a:r>
              <a:rPr lang="en-US" altLang="zh-CN" sz="100" dirty="0" smtClean="0">
                <a:solidFill>
                  <a:prstClr val="black"/>
                </a:solidFill>
                <a:latin typeface="微软雅黑" panose="020B0503020204020204" pitchFamily="34" charset="-122"/>
                <a:ea typeface="微软雅黑" panose="020B0503020204020204" pitchFamily="34" charset="-122"/>
                <a:hlinkClick r:id="rId2"/>
              </a:rPr>
              <a:t>PPT</a:t>
            </a:r>
            <a:r>
              <a:rPr lang="zh-CN" altLang="en-US" sz="100" dirty="0" smtClean="0">
                <a:solidFill>
                  <a:prstClr val="black"/>
                </a:solidFill>
                <a:latin typeface="微软雅黑" panose="020B0503020204020204" pitchFamily="34" charset="-122"/>
                <a:ea typeface="微软雅黑" panose="020B0503020204020204" pitchFamily="34" charset="-122"/>
                <a:hlinkClick r:id="rId2"/>
              </a:rPr>
              <a:t>模板</a:t>
            </a:r>
            <a:r>
              <a:rPr lang="en-US" altLang="zh-CN" sz="100" dirty="0">
                <a:solidFill>
                  <a:prstClr val="black"/>
                </a:solidFill>
                <a:latin typeface="微软雅黑" panose="020B0503020204020204" pitchFamily="34" charset="-122"/>
                <a:ea typeface="微软雅黑" panose="020B0503020204020204" pitchFamily="34" charset="-122"/>
              </a:rPr>
              <a:t>http://www.1ppt.com/hangye/</a:t>
            </a:r>
            <a:endParaRPr lang="en-US" altLang="zh-CN" sz="100" dirty="0" smtClean="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a:prstGeom prst="rect">
            <a:avLst/>
          </a:prstGeom>
        </p:spPr>
        <p:txBody>
          <a:bodyPr anchor="b"/>
          <a:lstStyle>
            <a:lvl1pPr algn="l">
              <a:defRPr sz="2000" b="1">
                <a:latin typeface="站酷小薇LOGO体" panose="02010600010101010101" pitchFamily="50" charset="-122"/>
                <a:ea typeface="站酷小薇LOGO体" panose="02010600010101010101" pitchFamily="50" charset="-122"/>
              </a:defRPr>
            </a:lvl1pPr>
          </a:lstStyle>
          <a:p>
            <a:r>
              <a:rPr lang="zh-CN" altLang="en-US" dirty="0"/>
              <a:t>单击此处编辑母版标题样式</a:t>
            </a:r>
            <a:endParaRPr lang="zh-CN" altLang="en-US" dirty="0"/>
          </a:p>
        </p:txBody>
      </p:sp>
      <p:sp>
        <p:nvSpPr>
          <p:cNvPr id="3" name="图片占位符 2"/>
          <p:cNvSpPr>
            <a:spLocks noGrp="1"/>
          </p:cNvSpPr>
          <p:nvPr>
            <p:ph type="pic" idx="1"/>
          </p:nvPr>
        </p:nvSpPr>
        <p:spPr>
          <a:xfrm>
            <a:off x="2390775" y="612775"/>
            <a:ext cx="7318375" cy="4114800"/>
          </a:xfrm>
          <a:prstGeom prst="rect">
            <a:avLst/>
          </a:prstGeom>
        </p:spPr>
        <p:txBody>
          <a:bodyPr/>
          <a:lstStyle>
            <a:lvl1pPr marL="0" indent="0">
              <a:buNone/>
              <a:defRPr sz="3200">
                <a:latin typeface="站酷小薇LOGO体" panose="02010600010101010101" pitchFamily="50" charset="-122"/>
                <a:ea typeface="站酷小薇LOGO体" panose="02010600010101010101" pitchFamily="50"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dirty="0"/>
              <a:t>单击图标添加图片</a:t>
            </a:r>
            <a:endParaRPr lang="zh-CN" altLang="en-US" dirty="0"/>
          </a:p>
        </p:txBody>
      </p:sp>
      <p:sp>
        <p:nvSpPr>
          <p:cNvPr id="4" name="文本占位符 3"/>
          <p:cNvSpPr>
            <a:spLocks noGrp="1"/>
          </p:cNvSpPr>
          <p:nvPr>
            <p:ph type="body" sz="half" idx="2"/>
          </p:nvPr>
        </p:nvSpPr>
        <p:spPr>
          <a:xfrm>
            <a:off x="2390775" y="5367338"/>
            <a:ext cx="7318375" cy="804862"/>
          </a:xfrm>
          <a:prstGeom prst="rect">
            <a:avLst/>
          </a:prstGeom>
        </p:spPr>
        <p:txBody>
          <a:bodyPr/>
          <a:lstStyle>
            <a:lvl1pPr marL="0" indent="0">
              <a:buNone/>
              <a:defRPr sz="1400">
                <a:latin typeface="站酷小薇LOGO体" panose="02010600010101010101" pitchFamily="50" charset="-122"/>
                <a:ea typeface="站酷小薇LOGO体" panose="02010600010101010101" pitchFamily="50"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Tree>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908050"/>
            <a:ext cx="10977563" cy="635000"/>
          </a:xfrm>
          <a:prstGeom prst="rect">
            <a:avLst/>
          </a:prstGeom>
        </p:spPr>
        <p:txBody>
          <a:bodyPr/>
          <a:lstStyle>
            <a:lvl1pPr>
              <a:defRPr>
                <a:latin typeface="站酷小薇LOGO体" panose="02010600010101010101" pitchFamily="50" charset="-122"/>
                <a:ea typeface="站酷小薇LOGO体" panose="02010600010101010101" pitchFamily="50" charset="-122"/>
              </a:defRPr>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609600" y="1600200"/>
            <a:ext cx="10977563" cy="4525963"/>
          </a:xfrm>
          <a:prstGeom prst="rect">
            <a:avLst/>
          </a:prstGeom>
        </p:spPr>
        <p:txBody>
          <a:bodyPr vert="eaVert"/>
          <a:lstStyle>
            <a:lvl1pPr>
              <a:defRPr>
                <a:latin typeface="站酷小薇LOGO体" panose="02010600010101010101" pitchFamily="50" charset="-122"/>
                <a:ea typeface="站酷小薇LOGO体" panose="02010600010101010101" pitchFamily="50" charset="-122"/>
              </a:defRPr>
            </a:lvl1pPr>
            <a:lvl2pPr>
              <a:defRPr>
                <a:latin typeface="站酷小薇LOGO体" panose="02010600010101010101" pitchFamily="50" charset="-122"/>
              </a:defRPr>
            </a:lvl2pPr>
            <a:lvl3pPr>
              <a:defRPr>
                <a:latin typeface="站酷小薇LOGO体" panose="02010600010101010101" pitchFamily="50" charset="-122"/>
              </a:defRPr>
            </a:lvl3pPr>
            <a:lvl4pPr>
              <a:defRPr>
                <a:latin typeface="站酷小薇LOGO体" panose="02010600010101010101" pitchFamily="50" charset="-122"/>
              </a:defRPr>
            </a:lvl4pPr>
            <a:lvl5pPr>
              <a:defRPr>
                <a:latin typeface="站酷小薇LOGO体" panose="02010600010101010101" pitchFamily="50" charset="-122"/>
              </a:defRPr>
            </a:lvl5p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Tree>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a:prstGeom prst="rect">
            <a:avLst/>
          </a:prstGeom>
        </p:spPr>
        <p:txBody>
          <a:bodyPr vert="eaVert"/>
          <a:lstStyle>
            <a:lvl1pPr>
              <a:defRPr>
                <a:latin typeface="站酷小薇LOGO体" panose="02010600010101010101" pitchFamily="50" charset="-122"/>
                <a:ea typeface="站酷小薇LOGO体" panose="02010600010101010101" pitchFamily="50" charset="-122"/>
              </a:defRPr>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609600" y="908050"/>
            <a:ext cx="8081963" cy="5218113"/>
          </a:xfrm>
          <a:prstGeom prst="rect">
            <a:avLst/>
          </a:prstGeom>
        </p:spPr>
        <p:txBody>
          <a:bodyPr vert="eaVert"/>
          <a:lstStyle>
            <a:lvl1pPr>
              <a:defRPr>
                <a:latin typeface="站酷小薇LOGO体" panose="02010600010101010101" pitchFamily="50" charset="-122"/>
                <a:ea typeface="站酷小薇LOGO体" panose="02010600010101010101" pitchFamily="50" charset="-122"/>
              </a:defRPr>
            </a:lvl1pPr>
            <a:lvl2pPr>
              <a:defRPr>
                <a:latin typeface="站酷小薇LOGO体" panose="02010600010101010101" pitchFamily="50" charset="-122"/>
              </a:defRPr>
            </a:lvl2pPr>
            <a:lvl3pPr>
              <a:defRPr>
                <a:latin typeface="站酷小薇LOGO体" panose="02010600010101010101" pitchFamily="50" charset="-122"/>
              </a:defRPr>
            </a:lvl3pPr>
            <a:lvl4pPr>
              <a:defRPr>
                <a:latin typeface="站酷小薇LOGO体" panose="02010600010101010101" pitchFamily="50" charset="-122"/>
              </a:defRPr>
            </a:lvl4pPr>
            <a:lvl5pPr>
              <a:defRPr>
                <a:latin typeface="站酷小薇LOGO体" panose="02010600010101010101" pitchFamily="50" charset="-122"/>
              </a:defRPr>
            </a:lvl5p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Tree>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25624" y="908050"/>
            <a:ext cx="10601349" cy="635000"/>
          </a:xfrm>
          <a:prstGeom prst="rect">
            <a:avLst/>
          </a:prstGeom>
        </p:spPr>
        <p:txBody>
          <a:bodyPr/>
          <a:lstStyle>
            <a:lvl1pPr>
              <a:defRPr>
                <a:solidFill>
                  <a:schemeClr val="accent1"/>
                </a:solidFill>
                <a:latin typeface="站酷小薇LOGO体" panose="02010600010101010101" pitchFamily="50" charset="-122"/>
                <a:ea typeface="站酷小薇LOGO体" panose="02010600010101010101" pitchFamily="50"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825624" y="1600200"/>
            <a:ext cx="10601349" cy="4525963"/>
          </a:xfrm>
          <a:prstGeom prst="rect">
            <a:avLst/>
          </a:prstGeom>
        </p:spPr>
        <p:txBody>
          <a:bodyPr/>
          <a:lstStyle>
            <a:lvl1pPr>
              <a:defRPr>
                <a:solidFill>
                  <a:schemeClr val="accent1"/>
                </a:solidFill>
                <a:latin typeface="站酷小薇LOGO体" panose="02010600010101010101" pitchFamily="50" charset="-122"/>
                <a:ea typeface="站酷小薇LOGO体" panose="02010600010101010101" pitchFamily="50" charset="-122"/>
              </a:defRPr>
            </a:lvl1pPr>
            <a:lvl2pPr>
              <a:defRPr>
                <a:solidFill>
                  <a:schemeClr val="accent1"/>
                </a:solidFill>
                <a:latin typeface="站酷小薇LOGO体" panose="02010600010101010101" pitchFamily="50" charset="-122"/>
              </a:defRPr>
            </a:lvl2pPr>
            <a:lvl3pPr>
              <a:defRPr>
                <a:solidFill>
                  <a:schemeClr val="accent1"/>
                </a:solidFill>
                <a:latin typeface="站酷小薇LOGO体" panose="02010600010101010101" pitchFamily="50" charset="-122"/>
              </a:defRPr>
            </a:lvl3pPr>
            <a:lvl4pPr>
              <a:defRPr>
                <a:solidFill>
                  <a:schemeClr val="accent1"/>
                </a:solidFill>
                <a:latin typeface="站酷小薇LOGO体" panose="02010600010101010101" pitchFamily="50" charset="-122"/>
              </a:defRPr>
            </a:lvl4pPr>
            <a:lvl5pPr>
              <a:defRPr>
                <a:solidFill>
                  <a:schemeClr val="accent1"/>
                </a:solidFill>
                <a:latin typeface="站酷小薇LOGO体" panose="02010600010101010101" pitchFamily="50" charset="-122"/>
              </a:defRPr>
            </a:lvl5p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cxnSp>
        <p:nvCxnSpPr>
          <p:cNvPr id="4" name="直接连接符 3"/>
          <p:cNvCxnSpPr/>
          <p:nvPr userDrawn="1"/>
        </p:nvCxnSpPr>
        <p:spPr bwMode="auto">
          <a:xfrm>
            <a:off x="794759" y="627765"/>
            <a:ext cx="8732013" cy="0"/>
          </a:xfrm>
          <a:prstGeom prst="line">
            <a:avLst/>
          </a:prstGeom>
          <a:solidFill>
            <a:schemeClr val="accent1"/>
          </a:solidFill>
          <a:ln w="9525" cap="flat" cmpd="sng" algn="ctr">
            <a:solidFill>
              <a:schemeClr val="accent3"/>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 name="Freeform 5"/>
          <p:cNvSpPr/>
          <p:nvPr userDrawn="1"/>
        </p:nvSpPr>
        <p:spPr bwMode="auto">
          <a:xfrm>
            <a:off x="10631119" y="195484"/>
            <a:ext cx="1235075" cy="442913"/>
          </a:xfrm>
          <a:custGeom>
            <a:avLst/>
            <a:gdLst>
              <a:gd name="T0" fmla="*/ 201 w 1654"/>
              <a:gd name="T1" fmla="*/ 0 h 554"/>
              <a:gd name="T2" fmla="*/ 1654 w 1654"/>
              <a:gd name="T3" fmla="*/ 0 h 554"/>
              <a:gd name="T4" fmla="*/ 1453 w 1654"/>
              <a:gd name="T5" fmla="*/ 554 h 554"/>
              <a:gd name="T6" fmla="*/ 0 w 1654"/>
              <a:gd name="T7" fmla="*/ 554 h 554"/>
              <a:gd name="T8" fmla="*/ 201 w 1654"/>
              <a:gd name="T9" fmla="*/ 0 h 554"/>
            </a:gdLst>
            <a:ahLst/>
            <a:cxnLst>
              <a:cxn ang="0">
                <a:pos x="T0" y="T1"/>
              </a:cxn>
              <a:cxn ang="0">
                <a:pos x="T2" y="T3"/>
              </a:cxn>
              <a:cxn ang="0">
                <a:pos x="T4" y="T5"/>
              </a:cxn>
              <a:cxn ang="0">
                <a:pos x="T6" y="T7"/>
              </a:cxn>
              <a:cxn ang="0">
                <a:pos x="T8" y="T9"/>
              </a:cxn>
            </a:cxnLst>
            <a:rect l="0" t="0" r="r" b="b"/>
            <a:pathLst>
              <a:path w="1654" h="554">
                <a:moveTo>
                  <a:pt x="201" y="0"/>
                </a:moveTo>
                <a:lnTo>
                  <a:pt x="1654" y="0"/>
                </a:lnTo>
                <a:lnTo>
                  <a:pt x="1453" y="554"/>
                </a:lnTo>
                <a:lnTo>
                  <a:pt x="0" y="554"/>
                </a:lnTo>
                <a:lnTo>
                  <a:pt x="20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Freeform 16"/>
          <p:cNvSpPr/>
          <p:nvPr userDrawn="1"/>
        </p:nvSpPr>
        <p:spPr bwMode="auto">
          <a:xfrm>
            <a:off x="10292982" y="195484"/>
            <a:ext cx="427038" cy="442913"/>
          </a:xfrm>
          <a:custGeom>
            <a:avLst/>
            <a:gdLst>
              <a:gd name="T0" fmla="*/ 202 w 571"/>
              <a:gd name="T1" fmla="*/ 0 h 554"/>
              <a:gd name="T2" fmla="*/ 571 w 571"/>
              <a:gd name="T3" fmla="*/ 0 h 554"/>
              <a:gd name="T4" fmla="*/ 369 w 571"/>
              <a:gd name="T5" fmla="*/ 554 h 554"/>
              <a:gd name="T6" fmla="*/ 0 w 571"/>
              <a:gd name="T7" fmla="*/ 554 h 554"/>
              <a:gd name="T8" fmla="*/ 202 w 571"/>
              <a:gd name="T9" fmla="*/ 0 h 554"/>
            </a:gdLst>
            <a:ahLst/>
            <a:cxnLst>
              <a:cxn ang="0">
                <a:pos x="T0" y="T1"/>
              </a:cxn>
              <a:cxn ang="0">
                <a:pos x="T2" y="T3"/>
              </a:cxn>
              <a:cxn ang="0">
                <a:pos x="T4" y="T5"/>
              </a:cxn>
              <a:cxn ang="0">
                <a:pos x="T6" y="T7"/>
              </a:cxn>
              <a:cxn ang="0">
                <a:pos x="T8" y="T9"/>
              </a:cxn>
            </a:cxnLst>
            <a:rect l="0" t="0" r="r" b="b"/>
            <a:pathLst>
              <a:path w="571" h="554">
                <a:moveTo>
                  <a:pt x="202" y="0"/>
                </a:moveTo>
                <a:lnTo>
                  <a:pt x="571" y="0"/>
                </a:lnTo>
                <a:lnTo>
                  <a:pt x="369" y="554"/>
                </a:lnTo>
                <a:lnTo>
                  <a:pt x="0" y="554"/>
                </a:lnTo>
                <a:lnTo>
                  <a:pt x="202" y="0"/>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7" name="Freeform 17"/>
          <p:cNvSpPr/>
          <p:nvPr userDrawn="1"/>
        </p:nvSpPr>
        <p:spPr bwMode="auto">
          <a:xfrm>
            <a:off x="9958019" y="195484"/>
            <a:ext cx="427038" cy="442913"/>
          </a:xfrm>
          <a:custGeom>
            <a:avLst/>
            <a:gdLst>
              <a:gd name="T0" fmla="*/ 202 w 571"/>
              <a:gd name="T1" fmla="*/ 0 h 554"/>
              <a:gd name="T2" fmla="*/ 571 w 571"/>
              <a:gd name="T3" fmla="*/ 0 h 554"/>
              <a:gd name="T4" fmla="*/ 369 w 571"/>
              <a:gd name="T5" fmla="*/ 554 h 554"/>
              <a:gd name="T6" fmla="*/ 0 w 571"/>
              <a:gd name="T7" fmla="*/ 554 h 554"/>
              <a:gd name="T8" fmla="*/ 202 w 571"/>
              <a:gd name="T9" fmla="*/ 0 h 554"/>
            </a:gdLst>
            <a:ahLst/>
            <a:cxnLst>
              <a:cxn ang="0">
                <a:pos x="T0" y="T1"/>
              </a:cxn>
              <a:cxn ang="0">
                <a:pos x="T2" y="T3"/>
              </a:cxn>
              <a:cxn ang="0">
                <a:pos x="T4" y="T5"/>
              </a:cxn>
              <a:cxn ang="0">
                <a:pos x="T6" y="T7"/>
              </a:cxn>
              <a:cxn ang="0">
                <a:pos x="T8" y="T9"/>
              </a:cxn>
            </a:cxnLst>
            <a:rect l="0" t="0" r="r" b="b"/>
            <a:pathLst>
              <a:path w="571" h="554">
                <a:moveTo>
                  <a:pt x="202" y="0"/>
                </a:moveTo>
                <a:lnTo>
                  <a:pt x="571" y="0"/>
                </a:lnTo>
                <a:lnTo>
                  <a:pt x="369" y="554"/>
                </a:lnTo>
                <a:lnTo>
                  <a:pt x="0" y="554"/>
                </a:lnTo>
                <a:lnTo>
                  <a:pt x="202"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 name="Freeform 18"/>
          <p:cNvSpPr/>
          <p:nvPr userDrawn="1"/>
        </p:nvSpPr>
        <p:spPr bwMode="auto">
          <a:xfrm>
            <a:off x="9619882" y="195484"/>
            <a:ext cx="427038" cy="442913"/>
          </a:xfrm>
          <a:custGeom>
            <a:avLst/>
            <a:gdLst>
              <a:gd name="T0" fmla="*/ 202 w 571"/>
              <a:gd name="T1" fmla="*/ 0 h 554"/>
              <a:gd name="T2" fmla="*/ 571 w 571"/>
              <a:gd name="T3" fmla="*/ 0 h 554"/>
              <a:gd name="T4" fmla="*/ 369 w 571"/>
              <a:gd name="T5" fmla="*/ 554 h 554"/>
              <a:gd name="T6" fmla="*/ 0 w 571"/>
              <a:gd name="T7" fmla="*/ 554 h 554"/>
              <a:gd name="T8" fmla="*/ 202 w 571"/>
              <a:gd name="T9" fmla="*/ 0 h 554"/>
            </a:gdLst>
            <a:ahLst/>
            <a:cxnLst>
              <a:cxn ang="0">
                <a:pos x="T0" y="T1"/>
              </a:cxn>
              <a:cxn ang="0">
                <a:pos x="T2" y="T3"/>
              </a:cxn>
              <a:cxn ang="0">
                <a:pos x="T4" y="T5"/>
              </a:cxn>
              <a:cxn ang="0">
                <a:pos x="T6" y="T7"/>
              </a:cxn>
              <a:cxn ang="0">
                <a:pos x="T8" y="T9"/>
              </a:cxn>
            </a:cxnLst>
            <a:rect l="0" t="0" r="r" b="b"/>
            <a:pathLst>
              <a:path w="571" h="554">
                <a:moveTo>
                  <a:pt x="202" y="0"/>
                </a:moveTo>
                <a:lnTo>
                  <a:pt x="571" y="0"/>
                </a:lnTo>
                <a:lnTo>
                  <a:pt x="369" y="554"/>
                </a:lnTo>
                <a:lnTo>
                  <a:pt x="0" y="554"/>
                </a:lnTo>
                <a:lnTo>
                  <a:pt x="202" y="0"/>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9" name="文本框 8"/>
          <p:cNvSpPr txBox="1"/>
          <p:nvPr userDrawn="1"/>
        </p:nvSpPr>
        <p:spPr>
          <a:xfrm>
            <a:off x="11020869" y="218008"/>
            <a:ext cx="455573" cy="369332"/>
          </a:xfrm>
          <a:prstGeom prst="rect">
            <a:avLst/>
          </a:prstGeom>
          <a:noFill/>
        </p:spPr>
        <p:txBody>
          <a:bodyPr wrap="none" rtlCol="0">
            <a:spAutoFit/>
          </a:bodyPr>
          <a:lstStyle/>
          <a:p>
            <a:pPr algn="ctr"/>
            <a:fld id="{D8D532AE-1218-4540-83FB-2A8BCE0E4579}" type="slidenum">
              <a:rPr lang="zh-CN" altLang="en-US" smtClean="0">
                <a:solidFill>
                  <a:schemeClr val="accent2"/>
                </a:solidFill>
                <a:latin typeface="站酷小薇LOGO体" panose="02010600010101010101" pitchFamily="50" charset="-122"/>
                <a:ea typeface="站酷小薇LOGO体" panose="02010600010101010101" pitchFamily="50" charset="-122"/>
              </a:rPr>
            </a:fld>
            <a:endParaRPr lang="zh-CN" altLang="en-US" dirty="0">
              <a:solidFill>
                <a:schemeClr val="accent2"/>
              </a:solidFill>
              <a:latin typeface="站酷小薇LOGO体" panose="02010600010101010101" pitchFamily="50" charset="-122"/>
              <a:ea typeface="站酷小薇LOGO体" panose="02010600010101010101" pitchFamily="50"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3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 y="0"/>
            <a:ext cx="12196764" cy="6858000"/>
          </a:xfrm>
          <a:custGeom>
            <a:avLst/>
            <a:gdLst>
              <a:gd name="connsiteX0" fmla="*/ 0 w 12196764"/>
              <a:gd name="connsiteY0" fmla="*/ 0 h 6858000"/>
              <a:gd name="connsiteX1" fmla="*/ 12196764 w 12196764"/>
              <a:gd name="connsiteY1" fmla="*/ 0 h 6858000"/>
              <a:gd name="connsiteX2" fmla="*/ 12196764 w 12196764"/>
              <a:gd name="connsiteY2" fmla="*/ 1117916 h 6858000"/>
              <a:gd name="connsiteX3" fmla="*/ 7780479 w 12196764"/>
              <a:gd name="connsiteY3" fmla="*/ 6858000 h 6858000"/>
              <a:gd name="connsiteX4" fmla="*/ 0 w 12196764"/>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6764" h="6858000">
                <a:moveTo>
                  <a:pt x="0" y="0"/>
                </a:moveTo>
                <a:lnTo>
                  <a:pt x="12196764" y="0"/>
                </a:lnTo>
                <a:lnTo>
                  <a:pt x="12196764" y="1117916"/>
                </a:lnTo>
                <a:lnTo>
                  <a:pt x="7780479" y="6858000"/>
                </a:lnTo>
                <a:lnTo>
                  <a:pt x="0" y="6858000"/>
                </a:lnTo>
                <a:close/>
              </a:path>
            </a:pathLst>
          </a:custGeom>
        </p:spPr>
        <p:txBody>
          <a:bodyPr wrap="square">
            <a:noAutofit/>
          </a:bodyPr>
          <a:lstStyle>
            <a:lvl1pPr>
              <a:defRPr>
                <a:latin typeface="站酷小薇LOGO体" panose="02010600010101010101" pitchFamily="50" charset="-122"/>
                <a:ea typeface="站酷小薇LOGO体" panose="02010600010101010101" pitchFamily="50" charset="-122"/>
              </a:defRPr>
            </a:lvl1pPr>
          </a:lstStyle>
          <a:p>
            <a:endParaRPr lang="zh-CN" alt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1" y="1"/>
            <a:ext cx="12196763" cy="2658978"/>
          </a:xfrm>
          <a:custGeom>
            <a:avLst/>
            <a:gdLst>
              <a:gd name="connsiteX0" fmla="*/ 0 w 12196763"/>
              <a:gd name="connsiteY0" fmla="*/ 0 h 2658978"/>
              <a:gd name="connsiteX1" fmla="*/ 12196763 w 12196763"/>
              <a:gd name="connsiteY1" fmla="*/ 0 h 2658978"/>
              <a:gd name="connsiteX2" fmla="*/ 12196763 w 12196763"/>
              <a:gd name="connsiteY2" fmla="*/ 2658978 h 2658978"/>
              <a:gd name="connsiteX3" fmla="*/ 0 w 12196763"/>
              <a:gd name="connsiteY3" fmla="*/ 2658978 h 2658978"/>
            </a:gdLst>
            <a:ahLst/>
            <a:cxnLst>
              <a:cxn ang="0">
                <a:pos x="connsiteX0" y="connsiteY0"/>
              </a:cxn>
              <a:cxn ang="0">
                <a:pos x="connsiteX1" y="connsiteY1"/>
              </a:cxn>
              <a:cxn ang="0">
                <a:pos x="connsiteX2" y="connsiteY2"/>
              </a:cxn>
              <a:cxn ang="0">
                <a:pos x="connsiteX3" y="connsiteY3"/>
              </a:cxn>
            </a:cxnLst>
            <a:rect l="l" t="t" r="r" b="b"/>
            <a:pathLst>
              <a:path w="12196763" h="2658978">
                <a:moveTo>
                  <a:pt x="0" y="0"/>
                </a:moveTo>
                <a:lnTo>
                  <a:pt x="12196763" y="0"/>
                </a:lnTo>
                <a:lnTo>
                  <a:pt x="12196763" y="2658978"/>
                </a:lnTo>
                <a:lnTo>
                  <a:pt x="0" y="2658978"/>
                </a:lnTo>
                <a:close/>
              </a:path>
            </a:pathLst>
          </a:custGeom>
        </p:spPr>
        <p:txBody>
          <a:bodyPr wrap="square">
            <a:noAutofit/>
          </a:bodyPr>
          <a:lstStyle>
            <a:lvl1pPr>
              <a:defRPr>
                <a:latin typeface="站酷小薇LOGO体" panose="02010600010101010101" pitchFamily="50" charset="-122"/>
                <a:ea typeface="站酷小薇LOGO体" panose="02010600010101010101" pitchFamily="50" charset="-122"/>
              </a:defRPr>
            </a:lvl1pPr>
          </a:lstStyle>
          <a:p>
            <a:endParaRPr lang="zh-CN" alt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nodePh="1">
                                  <p:stCondLst>
                                    <p:cond delay="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0" y="0"/>
            <a:ext cx="4051772" cy="6858000"/>
          </a:xfrm>
          <a:custGeom>
            <a:avLst/>
            <a:gdLst>
              <a:gd name="connsiteX0" fmla="*/ 0 w 4051772"/>
              <a:gd name="connsiteY0" fmla="*/ 0 h 6858000"/>
              <a:gd name="connsiteX1" fmla="*/ 4051772 w 4051772"/>
              <a:gd name="connsiteY1" fmla="*/ 0 h 6858000"/>
              <a:gd name="connsiteX2" fmla="*/ 4051772 w 4051772"/>
              <a:gd name="connsiteY2" fmla="*/ 6858000 h 6858000"/>
              <a:gd name="connsiteX3" fmla="*/ 0 w 405177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051772" h="6858000">
                <a:moveTo>
                  <a:pt x="0" y="0"/>
                </a:moveTo>
                <a:lnTo>
                  <a:pt x="4051772" y="0"/>
                </a:lnTo>
                <a:lnTo>
                  <a:pt x="4051772" y="6858000"/>
                </a:lnTo>
                <a:lnTo>
                  <a:pt x="0" y="6858000"/>
                </a:lnTo>
                <a:close/>
              </a:path>
            </a:pathLst>
          </a:custGeom>
        </p:spPr>
        <p:txBody>
          <a:bodyPr wrap="square">
            <a:noAutofit/>
          </a:bodyPr>
          <a:lstStyle>
            <a:lvl1pPr>
              <a:defRPr>
                <a:latin typeface="站酷小薇LOGO体" panose="02010600010101010101" pitchFamily="50" charset="-122"/>
                <a:ea typeface="站酷小薇LOGO体" panose="02010600010101010101" pitchFamily="50" charset="-122"/>
              </a:defRPr>
            </a:lvl1pPr>
          </a:lstStyle>
          <a:p>
            <a:endParaRPr lang="zh-CN" alt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Effect transition="in" filter="barn(out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16_Title and Content">
    <p:spTree>
      <p:nvGrpSpPr>
        <p:cNvPr id="1" name=""/>
        <p:cNvGrpSpPr/>
        <p:nvPr/>
      </p:nvGrpSpPr>
      <p:grpSpPr>
        <a:xfrm>
          <a:off x="0" y="0"/>
          <a:ext cx="0" cy="0"/>
          <a:chOff x="0" y="0"/>
          <a:chExt cx="0" cy="0"/>
        </a:xfrm>
      </p:grpSpPr>
      <p:sp>
        <p:nvSpPr>
          <p:cNvPr id="3" name="Picture Placeholder 5"/>
          <p:cNvSpPr>
            <a:spLocks noGrp="1"/>
          </p:cNvSpPr>
          <p:nvPr>
            <p:ph type="pic" sz="quarter" idx="13"/>
          </p:nvPr>
        </p:nvSpPr>
        <p:spPr>
          <a:xfrm>
            <a:off x="-1" y="1244194"/>
            <a:ext cx="10857119" cy="5613806"/>
          </a:xfrm>
          <a:prstGeom prst="rect">
            <a:avLst/>
          </a:prstGeom>
        </p:spPr>
        <p:txBody>
          <a:bodyPr/>
          <a:lstStyle>
            <a:lvl1pPr marL="0" indent="0" algn="ctr">
              <a:buNone/>
              <a:defRPr>
                <a:solidFill>
                  <a:schemeClr val="tx1">
                    <a:lumMod val="50000"/>
                    <a:lumOff val="50000"/>
                  </a:schemeClr>
                </a:solidFill>
              </a:defRPr>
            </a:lvl1pPr>
          </a:lstStyle>
          <a:p>
            <a:endParaRPr lang="id-ID"/>
          </a:p>
        </p:txBody>
      </p:sp>
      <p:sp>
        <p:nvSpPr>
          <p:cNvPr id="4" name="Picture Placeholder 4"/>
          <p:cNvSpPr>
            <a:spLocks noGrp="1"/>
          </p:cNvSpPr>
          <p:nvPr>
            <p:ph type="pic" sz="quarter" idx="10"/>
          </p:nvPr>
        </p:nvSpPr>
        <p:spPr>
          <a:xfrm>
            <a:off x="5996744" y="622300"/>
            <a:ext cx="5540114" cy="5682426"/>
          </a:xfrm>
          <a:custGeom>
            <a:avLst/>
            <a:gdLst>
              <a:gd name="connsiteX0" fmla="*/ 0 w 3904093"/>
              <a:gd name="connsiteY0" fmla="*/ 0 h 3294743"/>
              <a:gd name="connsiteX1" fmla="*/ 3904093 w 3904093"/>
              <a:gd name="connsiteY1" fmla="*/ 0 h 3294743"/>
              <a:gd name="connsiteX2" fmla="*/ 3904093 w 3904093"/>
              <a:gd name="connsiteY2" fmla="*/ 3294743 h 3294743"/>
              <a:gd name="connsiteX3" fmla="*/ 0 w 3904093"/>
              <a:gd name="connsiteY3" fmla="*/ 3294743 h 3294743"/>
            </a:gdLst>
            <a:ahLst/>
            <a:cxnLst>
              <a:cxn ang="0">
                <a:pos x="connsiteX0" y="connsiteY0"/>
              </a:cxn>
              <a:cxn ang="0">
                <a:pos x="connsiteX1" y="connsiteY1"/>
              </a:cxn>
              <a:cxn ang="0">
                <a:pos x="connsiteX2" y="connsiteY2"/>
              </a:cxn>
              <a:cxn ang="0">
                <a:pos x="connsiteX3" y="connsiteY3"/>
              </a:cxn>
            </a:cxnLst>
            <a:rect l="l" t="t" r="r" b="b"/>
            <a:pathLst>
              <a:path w="3904093" h="3294743">
                <a:moveTo>
                  <a:pt x="0" y="0"/>
                </a:moveTo>
                <a:lnTo>
                  <a:pt x="3904093" y="0"/>
                </a:lnTo>
                <a:lnTo>
                  <a:pt x="3904093" y="3294743"/>
                </a:lnTo>
                <a:lnTo>
                  <a:pt x="0" y="3294743"/>
                </a:lnTo>
                <a:close/>
              </a:path>
            </a:pathLst>
          </a:custGeom>
          <a:effectLst>
            <a:outerShdw blurRad="1270000" dist="952500" dir="8100000" sx="95000" sy="95000" algn="tr" rotWithShape="0">
              <a:prstClr val="black">
                <a:alpha val="40000"/>
              </a:prstClr>
            </a:outerShdw>
          </a:effectLst>
        </p:spPr>
        <p:txBody>
          <a:bodyPr wrap="square">
            <a:noAutofit/>
          </a:bodyPr>
          <a:lstStyle>
            <a:lvl1pPr marL="0" indent="0" algn="ctr">
              <a:buNone/>
              <a:defRPr>
                <a:solidFill>
                  <a:schemeClr val="tx1">
                    <a:lumMod val="50000"/>
                    <a:lumOff val="50000"/>
                  </a:schemeClr>
                </a:solidFill>
              </a:defRPr>
            </a:lvl1pPr>
          </a:lstStyle>
          <a:p>
            <a:endParaRPr lang="id-ID"/>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ppt_x"/>
                                          </p:val>
                                        </p:tav>
                                        <p:tav tm="100000">
                                          <p:val>
                                            <p:strVal val="#ppt_x"/>
                                          </p:val>
                                        </p:tav>
                                      </p:tavLst>
                                    </p:anim>
                                    <p:anim calcmode="lin" valueType="num">
                                      <p:cBhvr additive="base">
                                        <p:cTn id="8" dur="75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ppt_x"/>
                                          </p:val>
                                        </p:tav>
                                        <p:tav tm="100000">
                                          <p:val>
                                            <p:strVal val="#ppt_x"/>
                                          </p:val>
                                        </p:tav>
                                      </p:tavLst>
                                    </p:anim>
                                    <p:anim calcmode="lin" valueType="num">
                                      <p:cBhvr additive="base">
                                        <p:cTn id="12" dur="7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bg>
      <p:bgPr>
        <a:blipFill dpi="0" rotWithShape="1">
          <a:blip r:embed="rId2" cstate="screen">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838" y="274638"/>
            <a:ext cx="10977087"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838" y="1600201"/>
            <a:ext cx="10977087"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838" y="6356351"/>
            <a:ext cx="2845911" cy="365125"/>
          </a:xfrm>
          <a:prstGeom prst="rect">
            <a:avLst/>
          </a:prstGeom>
        </p:spPr>
        <p:txBody>
          <a:bodyPr/>
          <a:lstStyle/>
          <a:p>
            <a:pPr fontAlgn="auto">
              <a:spcBef>
                <a:spcPts val="0"/>
              </a:spcBef>
              <a:spcAft>
                <a:spcPts val="0"/>
              </a:spcAft>
              <a:buFontTx/>
              <a:buNone/>
            </a:pPr>
            <a:fld id="{2E3AAC11-D570-4EA9-AFC0-30FB72BA45EB}" type="datetimeFigureOut">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5" name="页脚占位符 4"/>
          <p:cNvSpPr>
            <a:spLocks noGrp="1"/>
          </p:cNvSpPr>
          <p:nvPr>
            <p:ph type="ftr" sz="quarter" idx="11"/>
          </p:nvPr>
        </p:nvSpPr>
        <p:spPr>
          <a:xfrm>
            <a:off x="4167228" y="6356351"/>
            <a:ext cx="3862308" cy="365125"/>
          </a:xfrm>
          <a:prstGeom prst="rect">
            <a:avLst/>
          </a:prstGeom>
        </p:spPr>
        <p:txBody>
          <a:bodyPr/>
          <a:lstStyle/>
          <a:p>
            <a:pPr fontAlgn="auto">
              <a:spcBef>
                <a:spcPts val="0"/>
              </a:spcBef>
              <a:spcAft>
                <a:spcPts val="0"/>
              </a:spcAft>
              <a:buFontTx/>
              <a:buNone/>
            </a:pPr>
            <a:endParaRPr lang="zh-CN" altLang="en-US">
              <a:solidFill>
                <a:prstClr val="black"/>
              </a:solidFill>
              <a:latin typeface="Calibri" panose="020F0502020204030204"/>
              <a:ea typeface="宋体" panose="02010600030101010101" pitchFamily="2" charset="-122"/>
            </a:endParaRPr>
          </a:p>
        </p:txBody>
      </p:sp>
      <p:sp>
        <p:nvSpPr>
          <p:cNvPr id="6" name="灯片编号占位符 5"/>
          <p:cNvSpPr>
            <a:spLocks noGrp="1"/>
          </p:cNvSpPr>
          <p:nvPr>
            <p:ph type="sldNum" sz="quarter" idx="12"/>
          </p:nvPr>
        </p:nvSpPr>
        <p:spPr>
          <a:xfrm>
            <a:off x="8741014" y="6356351"/>
            <a:ext cx="2845911" cy="365125"/>
          </a:xfrm>
          <a:prstGeom prst="rect">
            <a:avLst/>
          </a:prstGeom>
        </p:spPr>
        <p:txBody>
          <a:bodyPr/>
          <a:lstStyle/>
          <a:p>
            <a:pPr fontAlgn="auto">
              <a:spcBef>
                <a:spcPts val="0"/>
              </a:spcBef>
              <a:spcAft>
                <a:spcPts val="0"/>
              </a:spcAft>
              <a:buFontTx/>
              <a:buNone/>
            </a:pPr>
            <a:fld id="{55ECCFAA-F4FB-487C-9F1E-C8836D0C3DC9}"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2653" y="274639"/>
            <a:ext cx="2744272"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838" y="274639"/>
            <a:ext cx="8029536"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838" y="6356351"/>
            <a:ext cx="2845911" cy="365125"/>
          </a:xfrm>
          <a:prstGeom prst="rect">
            <a:avLst/>
          </a:prstGeom>
        </p:spPr>
        <p:txBody>
          <a:bodyPr/>
          <a:lstStyle/>
          <a:p>
            <a:pPr fontAlgn="auto">
              <a:spcBef>
                <a:spcPts val="0"/>
              </a:spcBef>
              <a:spcAft>
                <a:spcPts val="0"/>
              </a:spcAft>
              <a:buFontTx/>
              <a:buNone/>
            </a:pPr>
            <a:fld id="{2E3AAC11-D570-4EA9-AFC0-30FB72BA45EB}" type="datetimeFigureOut">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5" name="页脚占位符 4"/>
          <p:cNvSpPr>
            <a:spLocks noGrp="1"/>
          </p:cNvSpPr>
          <p:nvPr>
            <p:ph type="ftr" sz="quarter" idx="11"/>
          </p:nvPr>
        </p:nvSpPr>
        <p:spPr>
          <a:xfrm>
            <a:off x="4167228" y="6356351"/>
            <a:ext cx="3862308" cy="365125"/>
          </a:xfrm>
          <a:prstGeom prst="rect">
            <a:avLst/>
          </a:prstGeom>
        </p:spPr>
        <p:txBody>
          <a:bodyPr/>
          <a:lstStyle/>
          <a:p>
            <a:pPr fontAlgn="auto">
              <a:spcBef>
                <a:spcPts val="0"/>
              </a:spcBef>
              <a:spcAft>
                <a:spcPts val="0"/>
              </a:spcAft>
              <a:buFontTx/>
              <a:buNone/>
            </a:pPr>
            <a:endParaRPr lang="zh-CN" altLang="en-US">
              <a:solidFill>
                <a:prstClr val="black"/>
              </a:solidFill>
              <a:latin typeface="Calibri" panose="020F0502020204030204"/>
              <a:ea typeface="宋体" panose="02010600030101010101" pitchFamily="2" charset="-122"/>
            </a:endParaRPr>
          </a:p>
        </p:txBody>
      </p:sp>
      <p:sp>
        <p:nvSpPr>
          <p:cNvPr id="6" name="灯片编号占位符 5"/>
          <p:cNvSpPr>
            <a:spLocks noGrp="1"/>
          </p:cNvSpPr>
          <p:nvPr>
            <p:ph type="sldNum" sz="quarter" idx="12"/>
          </p:nvPr>
        </p:nvSpPr>
        <p:spPr>
          <a:xfrm>
            <a:off x="8741014" y="6356351"/>
            <a:ext cx="2845911" cy="365125"/>
          </a:xfrm>
          <a:prstGeom prst="rect">
            <a:avLst/>
          </a:prstGeom>
        </p:spPr>
        <p:txBody>
          <a:bodyPr/>
          <a:lstStyle/>
          <a:p>
            <a:pPr fontAlgn="auto">
              <a:spcBef>
                <a:spcPts val="0"/>
              </a:spcBef>
              <a:spcAft>
                <a:spcPts val="0"/>
              </a:spcAft>
              <a:buFontTx/>
              <a:buNone/>
            </a:pPr>
            <a:fld id="{55ECCFAA-F4FB-487C-9F1E-C8836D0C3DC9}"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transition spd="med">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任意多边形: 形状 1"/>
          <p:cNvSpPr/>
          <p:nvPr userDrawn="1"/>
        </p:nvSpPr>
        <p:spPr bwMode="auto">
          <a:xfrm>
            <a:off x="11676456" y="6326372"/>
            <a:ext cx="467145" cy="467145"/>
          </a:xfrm>
          <a:custGeom>
            <a:avLst/>
            <a:gdLst>
              <a:gd name="connsiteX0" fmla="*/ 487988 w 487988"/>
              <a:gd name="connsiteY0" fmla="*/ 0 h 487988"/>
              <a:gd name="connsiteX1" fmla="*/ 487988 w 487988"/>
              <a:gd name="connsiteY1" fmla="*/ 487988 h 487988"/>
              <a:gd name="connsiteX2" fmla="*/ 0 w 487988"/>
              <a:gd name="connsiteY2" fmla="*/ 487988 h 487988"/>
            </a:gdLst>
            <a:ahLst/>
            <a:cxnLst>
              <a:cxn ang="0">
                <a:pos x="connsiteX0" y="connsiteY0"/>
              </a:cxn>
              <a:cxn ang="0">
                <a:pos x="connsiteX1" y="connsiteY1"/>
              </a:cxn>
              <a:cxn ang="0">
                <a:pos x="connsiteX2" y="connsiteY2"/>
              </a:cxn>
            </a:cxnLst>
            <a:rect l="l" t="t" r="r" b="b"/>
            <a:pathLst>
              <a:path w="487988" h="487988">
                <a:moveTo>
                  <a:pt x="487988" y="0"/>
                </a:moveTo>
                <a:lnTo>
                  <a:pt x="487988" y="487988"/>
                </a:lnTo>
                <a:lnTo>
                  <a:pt x="0" y="487988"/>
                </a:lnTo>
                <a:close/>
              </a:path>
            </a:pathLst>
          </a:custGeom>
          <a:solidFill>
            <a:schemeClr val="accent3">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3D3D3D"/>
              </a:solidFill>
              <a:effectLst/>
              <a:uLnTx/>
              <a:uFillTx/>
            </a:endParaRPr>
          </a:p>
        </p:txBody>
      </p:sp>
      <p:sp>
        <p:nvSpPr>
          <p:cNvPr id="3" name="TextBox 19"/>
          <p:cNvSpPr txBox="1"/>
          <p:nvPr userDrawn="1"/>
        </p:nvSpPr>
        <p:spPr>
          <a:xfrm>
            <a:off x="11834745" y="6524268"/>
            <a:ext cx="364202" cy="276999"/>
          </a:xfrm>
          <a:prstGeom prst="rect">
            <a:avLst/>
          </a:prstGeom>
          <a:noFill/>
        </p:spPr>
        <p:txBody>
          <a:bodyPr wrap="none" rtlCol="0">
            <a:spAutoFit/>
          </a:bodyPr>
          <a:lstStyle/>
          <a:p>
            <a:pPr algn="ctr"/>
            <a:fld id="{BA2BEF17-5336-49D4-9F7F-1AE04EBEDEA7}" type="slidenum">
              <a:rPr lang="zh-CN" altLang="en-US" sz="1200" smtClean="0">
                <a:solidFill>
                  <a:srgbClr val="FFFFFF"/>
                </a:solidFill>
                <a:latin typeface="站酷小薇LOGO体" panose="02010600010101010101" pitchFamily="50" charset="-122"/>
                <a:ea typeface="站酷小薇LOGO体" panose="02010600010101010101" pitchFamily="50" charset="-122"/>
              </a:rPr>
            </a:fld>
            <a:endParaRPr lang="zh-CN" altLang="en-US" sz="1200" dirty="0">
              <a:solidFill>
                <a:srgbClr val="FFFFFF"/>
              </a:solidFill>
              <a:latin typeface="站酷小薇LOGO体" panose="02010600010101010101" pitchFamily="50" charset="-122"/>
              <a:ea typeface="站酷小薇LOGO体" panose="02010600010101010101" pitchFamily="50" charset="-122"/>
            </a:endParaRPr>
          </a:p>
        </p:txBody>
      </p:sp>
    </p:spTree>
  </p:cSld>
  <p:clrMapOvr>
    <a:masterClrMapping/>
  </p:clrMapOvr>
  <p:transition spd="med">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a:prstGeom prst="rect">
            <a:avLst/>
          </a:prstGeom>
        </p:spPr>
        <p:txBody>
          <a:bodyPr anchor="b"/>
          <a:lstStyle>
            <a:lvl1pPr algn="l">
              <a:defRPr sz="2000" b="1">
                <a:latin typeface="站酷小薇LOGO体" panose="02010600010101010101" pitchFamily="50" charset="-122"/>
                <a:ea typeface="站酷小薇LOGO体" panose="02010600010101010101" pitchFamily="50"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4768850" y="273050"/>
            <a:ext cx="6818313" cy="5853113"/>
          </a:xfrm>
          <a:prstGeom prst="rect">
            <a:avLst/>
          </a:prstGeom>
        </p:spPr>
        <p:txBody>
          <a:bodyPr/>
          <a:lstStyle>
            <a:lvl1pPr>
              <a:defRPr sz="3200">
                <a:latin typeface="站酷小薇LOGO体" panose="02010600010101010101" pitchFamily="50" charset="-122"/>
                <a:ea typeface="站酷小薇LOGO体" panose="02010600010101010101" pitchFamily="50" charset="-122"/>
              </a:defRPr>
            </a:lvl1pPr>
            <a:lvl2pPr>
              <a:defRPr sz="2800">
                <a:latin typeface="站酷小薇LOGO体" panose="02010600010101010101" pitchFamily="50" charset="-122"/>
              </a:defRPr>
            </a:lvl2pPr>
            <a:lvl3pPr>
              <a:defRPr sz="2400">
                <a:latin typeface="站酷小薇LOGO体" panose="02010600010101010101" pitchFamily="50" charset="-122"/>
              </a:defRPr>
            </a:lvl3pPr>
            <a:lvl4pPr>
              <a:defRPr sz="2000">
                <a:latin typeface="站酷小薇LOGO体" panose="02010600010101010101" pitchFamily="50" charset="-122"/>
              </a:defRPr>
            </a:lvl4pPr>
            <a:lvl5pPr>
              <a:defRPr sz="2000">
                <a:latin typeface="站酷小薇LOGO体" panose="02010600010101010101" pitchFamily="50" charset="-122"/>
              </a:defRPr>
            </a:lvl5pPr>
            <a:lvl6pPr>
              <a:defRPr sz="2000"/>
            </a:lvl6pPr>
            <a:lvl7pPr>
              <a:defRPr sz="2000"/>
            </a:lvl7pPr>
            <a:lvl8pPr>
              <a:defRPr sz="2000"/>
            </a:lvl8pPr>
            <a:lvl9pPr>
              <a:defRPr sz="2000"/>
            </a:lvl9p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文本占位符 3"/>
          <p:cNvSpPr>
            <a:spLocks noGrp="1"/>
          </p:cNvSpPr>
          <p:nvPr>
            <p:ph type="body" sz="half" idx="2"/>
          </p:nvPr>
        </p:nvSpPr>
        <p:spPr>
          <a:xfrm>
            <a:off x="609600" y="1435100"/>
            <a:ext cx="4013200" cy="4691063"/>
          </a:xfrm>
          <a:prstGeom prst="rect">
            <a:avLst/>
          </a:prstGeom>
        </p:spPr>
        <p:txBody>
          <a:bodyPr/>
          <a:lstStyle>
            <a:lvl1pPr marL="0" indent="0">
              <a:buNone/>
              <a:defRPr sz="1400">
                <a:latin typeface="站酷小薇LOGO体" panose="02010600010101010101" pitchFamily="50" charset="-122"/>
                <a:ea typeface="站酷小薇LOGO体" panose="02010600010101010101" pitchFamily="50"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Tree>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spd="med">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pattFill prst="ltUpDiag">
          <a:fgClr>
            <a:srgbClr val="F6F6F6"/>
          </a:fgClr>
          <a:bgClr>
            <a:schemeClr val="bg1"/>
          </a:bgClr>
        </a:patt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spd="med">
    <p:fade/>
  </p:transition>
  <p:txStyles>
    <p:titleStyle>
      <a:lvl1pPr algn="l" rtl="0" eaLnBrk="1" fontAlgn="base" hangingPunct="1">
        <a:spcBef>
          <a:spcPct val="0"/>
        </a:spcBef>
        <a:spcAft>
          <a:spcPct val="0"/>
        </a:spcAft>
        <a:defRPr sz="2400">
          <a:solidFill>
            <a:schemeClr val="accent1"/>
          </a:solidFill>
          <a:latin typeface="+mj-lt"/>
          <a:ea typeface="+mj-ea"/>
          <a:cs typeface="+mj-cs"/>
        </a:defRPr>
      </a:lvl1pPr>
      <a:lvl2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spcBef>
          <a:spcPct val="20000"/>
        </a:spcBef>
        <a:spcAft>
          <a:spcPct val="0"/>
        </a:spcAft>
        <a:buChar char="•"/>
        <a:defRPr sz="2000">
          <a:solidFill>
            <a:schemeClr val="accent1"/>
          </a:solidFill>
          <a:latin typeface="+mn-lt"/>
          <a:ea typeface="+mn-ea"/>
          <a:cs typeface="+mn-cs"/>
        </a:defRPr>
      </a:lvl1pPr>
      <a:lvl2pPr marL="742950" indent="-285750" algn="l" rtl="0" eaLnBrk="1" fontAlgn="base" hangingPunct="1">
        <a:spcBef>
          <a:spcPct val="20000"/>
        </a:spcBef>
        <a:spcAft>
          <a:spcPct val="0"/>
        </a:spcAft>
        <a:buChar char="–"/>
        <a:defRPr sz="2000">
          <a:solidFill>
            <a:schemeClr val="accent1"/>
          </a:solidFill>
          <a:latin typeface="+mn-lt"/>
          <a:ea typeface="仿宋_GB2312" panose="02010609030101010101" pitchFamily="49" charset="-122"/>
        </a:defRPr>
      </a:lvl2pPr>
      <a:lvl3pPr marL="1143000" indent="-228600" algn="l" rtl="0" eaLnBrk="1" fontAlgn="base" hangingPunct="1">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transition spd="med">
    <p:fad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xml"/><Relationship Id="rId2" Type="http://schemas.openxmlformats.org/officeDocument/2006/relationships/image" Target="../media/image27.jpeg"/><Relationship Id="rId1" Type="http://schemas.openxmlformats.org/officeDocument/2006/relationships/image" Target="../media/image26.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image" Target="../media/image28.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3.xml"/><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image" Target="../media/image29.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image" Target="../media/image32.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image" Target="../media/image33.png"/></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6.xml"/><Relationship Id="rId7" Type="http://schemas.openxmlformats.org/officeDocument/2006/relationships/slideLayout" Target="../slideLayouts/slideLayout3.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34.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image" Target="../media/image35.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image" Target="../media/image36.jpe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3.xml"/><Relationship Id="rId2" Type="http://schemas.openxmlformats.org/officeDocument/2006/relationships/image" Target="../media/image37.jpeg"/><Relationship Id="rId1" Type="http://schemas.openxmlformats.org/officeDocument/2006/relationships/image" Target="../media/image26.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image" Target="../media/image16.jpe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3.xml"/><Relationship Id="rId2" Type="http://schemas.openxmlformats.org/officeDocument/2006/relationships/image" Target="../media/image37.jpeg"/><Relationship Id="rId1" Type="http://schemas.openxmlformats.org/officeDocument/2006/relationships/image" Target="../media/image26.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image" Target="../media/image38.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image" Target="../media/image39.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image" Target="../media/image40.jpe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3.xml"/><Relationship Id="rId2" Type="http://schemas.openxmlformats.org/officeDocument/2006/relationships/image" Target="../media/image41.jpeg"/><Relationship Id="rId1" Type="http://schemas.openxmlformats.org/officeDocument/2006/relationships/image" Target="../media/image26.jpe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3.xml"/><Relationship Id="rId2" Type="http://schemas.openxmlformats.org/officeDocument/2006/relationships/image" Target="../media/image41.jpeg"/><Relationship Id="rId1" Type="http://schemas.openxmlformats.org/officeDocument/2006/relationships/image" Target="../media/image26.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image" Target="../media/image42.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image" Target="../media/image43.jpe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3.xml"/><Relationship Id="rId2" Type="http://schemas.openxmlformats.org/officeDocument/2006/relationships/image" Target="../media/image44.jpeg"/><Relationship Id="rId1" Type="http://schemas.openxmlformats.org/officeDocument/2006/relationships/image" Target="../media/image26.jpe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3.xml"/><Relationship Id="rId2" Type="http://schemas.openxmlformats.org/officeDocument/2006/relationships/image" Target="../media/image44.jpeg"/><Relationship Id="rId1" Type="http://schemas.openxmlformats.org/officeDocument/2006/relationships/image" Target="../media/image26.jpe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3.xml"/><Relationship Id="rId2" Type="http://schemas.openxmlformats.org/officeDocument/2006/relationships/image" Target="../media/image18.png"/><Relationship Id="rId1" Type="http://schemas.openxmlformats.org/officeDocument/2006/relationships/image" Target="../media/image17.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image" Target="../media/image45.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image" Target="../media/image46.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image" Target="../media/image47.pn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3.xml"/><Relationship Id="rId2" Type="http://schemas.openxmlformats.org/officeDocument/2006/relationships/image" Target="../media/image49.jpeg"/><Relationship Id="rId1" Type="http://schemas.openxmlformats.org/officeDocument/2006/relationships/image" Target="../media/image48.jpe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image" Target="../media/image50.jpe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image" Target="../media/image51.jpe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xml"/><Relationship Id="rId1" Type="http://schemas.openxmlformats.org/officeDocument/2006/relationships/image" Target="../media/image52.jpeg"/></Relationships>
</file>

<file path=ppt/slides/_rels/slide38.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1" Type="http://schemas.openxmlformats.org/officeDocument/2006/relationships/notesSlide" Target="../notesSlides/notesSlide38.xml"/><Relationship Id="rId20" Type="http://schemas.openxmlformats.org/officeDocument/2006/relationships/slideLayout" Target="../slideLayouts/slideLayout3.xml"/><Relationship Id="rId2" Type="http://schemas.openxmlformats.org/officeDocument/2006/relationships/tags" Target="../tags/tag7.xml"/><Relationship Id="rId19" Type="http://schemas.openxmlformats.org/officeDocument/2006/relationships/image" Target="../media/image53.png"/><Relationship Id="rId18" Type="http://schemas.openxmlformats.org/officeDocument/2006/relationships/tags" Target="../tags/tag23.xml"/><Relationship Id="rId17" Type="http://schemas.openxmlformats.org/officeDocument/2006/relationships/tags" Target="../tags/tag22.xml"/><Relationship Id="rId16" Type="http://schemas.openxmlformats.org/officeDocument/2006/relationships/tags" Target="../tags/tag21.xml"/><Relationship Id="rId15" Type="http://schemas.openxmlformats.org/officeDocument/2006/relationships/tags" Target="../tags/tag20.xml"/><Relationship Id="rId14" Type="http://schemas.openxmlformats.org/officeDocument/2006/relationships/tags" Target="../tags/tag19.xml"/><Relationship Id="rId13" Type="http://schemas.openxmlformats.org/officeDocument/2006/relationships/tags" Target="../tags/tag18.xml"/><Relationship Id="rId12" Type="http://schemas.openxmlformats.org/officeDocument/2006/relationships/tags" Target="../tags/tag17.xml"/><Relationship Id="rId11" Type="http://schemas.openxmlformats.org/officeDocument/2006/relationships/tags" Target="../tags/tag16.xml"/><Relationship Id="rId10" Type="http://schemas.openxmlformats.org/officeDocument/2006/relationships/tags" Target="../tags/tag15.xml"/><Relationship Id="rId1" Type="http://schemas.openxmlformats.org/officeDocument/2006/relationships/tags" Target="../tags/tag6.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image" Target="../media/image54.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image" Target="../media/image18.png"/><Relationship Id="rId1" Type="http://schemas.openxmlformats.org/officeDocument/2006/relationships/image" Target="../media/image17.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xml"/><Relationship Id="rId1" Type="http://schemas.openxmlformats.org/officeDocument/2006/relationships/image" Target="../media/image55.jpe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image" Target="../media/image55.jpe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xml"/><Relationship Id="rId1" Type="http://schemas.openxmlformats.org/officeDocument/2006/relationships/image" Target="../media/image56.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3.xml"/><Relationship Id="rId1" Type="http://schemas.openxmlformats.org/officeDocument/2006/relationships/image" Target="../media/image57.jpe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3.xml"/><Relationship Id="rId1" Type="http://schemas.openxmlformats.org/officeDocument/2006/relationships/image" Target="../media/image58.jpeg"/></Relationships>
</file>

<file path=ppt/slides/_rels/slide45.xml.rels><?xml version="1.0" encoding="UTF-8" standalone="yes"?>
<Relationships xmlns="http://schemas.openxmlformats.org/package/2006/relationships"><Relationship Id="rId6" Type="http://schemas.openxmlformats.org/officeDocument/2006/relationships/notesSlide" Target="../notesSlides/notesSlide45.xml"/><Relationship Id="rId5" Type="http://schemas.openxmlformats.org/officeDocument/2006/relationships/slideLayout" Target="../slideLayouts/slideLayout3.xml"/><Relationship Id="rId4" Type="http://schemas.openxmlformats.org/officeDocument/2006/relationships/image" Target="../media/image62.png"/><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image" Target="../media/image59.png"/></Relationships>
</file>

<file path=ppt/slides/_rels/slide46.xml.rels><?xml version="1.0" encoding="UTF-8" standalone="yes"?>
<Relationships xmlns="http://schemas.openxmlformats.org/package/2006/relationships"><Relationship Id="rId6" Type="http://schemas.openxmlformats.org/officeDocument/2006/relationships/notesSlide" Target="../notesSlides/notesSlide46.xml"/><Relationship Id="rId5" Type="http://schemas.openxmlformats.org/officeDocument/2006/relationships/slideLayout" Target="../slideLayouts/slideLayout3.xml"/><Relationship Id="rId4" Type="http://schemas.openxmlformats.org/officeDocument/2006/relationships/image" Target="../media/image62.png"/><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image" Target="../media/image59.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3.xml"/><Relationship Id="rId2" Type="http://schemas.openxmlformats.org/officeDocument/2006/relationships/image" Target="../media/image20.jpeg"/><Relationship Id="rId1" Type="http://schemas.openxmlformats.org/officeDocument/2006/relationships/image" Target="../media/image19.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image" Target="../media/image21.png"/></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3.xml"/><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6763" cy="6858000"/>
          </a:xfrm>
          <a:prstGeom prst="rect">
            <a:avLst/>
          </a:prstGeom>
          <a:solidFill>
            <a:srgbClr val="262626">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dirty="0">
              <a:cs typeface="+mn-ea"/>
              <a:sym typeface="+mn-lt"/>
            </a:endParaRPr>
          </a:p>
        </p:txBody>
      </p:sp>
      <p:sp>
        <p:nvSpPr>
          <p:cNvPr id="2" name="矩形 1"/>
          <p:cNvSpPr/>
          <p:nvPr/>
        </p:nvSpPr>
        <p:spPr bwMode="auto">
          <a:xfrm>
            <a:off x="2992120" y="1414780"/>
            <a:ext cx="9204325" cy="3218815"/>
          </a:xfrm>
          <a:prstGeom prst="rect">
            <a:avLst/>
          </a:prstGeom>
          <a:solidFill>
            <a:schemeClr val="accent5">
              <a:lumMod val="50000"/>
              <a:alpha val="76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grpSp>
        <p:nvGrpSpPr>
          <p:cNvPr id="17" name="组合 16"/>
          <p:cNvGrpSpPr/>
          <p:nvPr/>
        </p:nvGrpSpPr>
        <p:grpSpPr>
          <a:xfrm>
            <a:off x="757794" y="548681"/>
            <a:ext cx="876091" cy="576064"/>
            <a:chOff x="708075" y="376409"/>
            <a:chExt cx="779531" cy="635185"/>
          </a:xfrm>
          <a:solidFill>
            <a:schemeClr val="bg1"/>
          </a:solidFill>
        </p:grpSpPr>
        <p:sp>
          <p:nvSpPr>
            <p:cNvPr id="19" name="矩形: 圆角 18"/>
            <p:cNvSpPr/>
            <p:nvPr/>
          </p:nvSpPr>
          <p:spPr bwMode="auto">
            <a:xfrm>
              <a:off x="708075" y="376409"/>
              <a:ext cx="779531" cy="33819"/>
            </a:xfrm>
            <a:prstGeom prst="roundRect">
              <a:avLst>
                <a:gd name="adj" fmla="val 50000"/>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0" name="矩形: 圆角 19"/>
            <p:cNvSpPr/>
            <p:nvPr/>
          </p:nvSpPr>
          <p:spPr bwMode="auto">
            <a:xfrm rot="5400000" flipV="1">
              <a:off x="407393" y="677092"/>
              <a:ext cx="635184" cy="33819"/>
            </a:xfrm>
            <a:prstGeom prst="roundRect">
              <a:avLst>
                <a:gd name="adj" fmla="val 50000"/>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grpSp>
      <p:sp>
        <p:nvSpPr>
          <p:cNvPr id="26" name="矩形: 圆角 25"/>
          <p:cNvSpPr/>
          <p:nvPr/>
        </p:nvSpPr>
        <p:spPr bwMode="auto">
          <a:xfrm>
            <a:off x="9262164" y="5611311"/>
            <a:ext cx="1336811" cy="418526"/>
          </a:xfrm>
          <a:prstGeom prst="roundRect">
            <a:avLst>
              <a:gd name="adj" fmla="val 582"/>
            </a:avLst>
          </a:prstGeom>
          <a:solidFill>
            <a:schemeClr val="accent3">
              <a:lumMod val="75000"/>
            </a:schemeClr>
          </a:solidFill>
          <a:ln w="12700" cap="flat" cmpd="sng" algn="ctr">
            <a:solidFill>
              <a:schemeClr val="accent3">
                <a:lumMod val="60000"/>
                <a:lumOff val="40000"/>
              </a:schemeClr>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smtClean="0">
                <a:ln>
                  <a:noFill/>
                </a:ln>
                <a:solidFill>
                  <a:srgbClr val="FFFFFF"/>
                </a:solidFill>
                <a:effectLst/>
                <a:uLnTx/>
                <a:uFillTx/>
                <a:latin typeface="+mn-lt"/>
                <a:ea typeface="+mn-ea"/>
                <a:cs typeface="+mn-ea"/>
                <a:sym typeface="+mn-lt"/>
              </a:rPr>
              <a:t>第六讲</a:t>
            </a:r>
            <a:endParaRPr kumimoji="0" lang="zh-CN" altLang="en-US" sz="20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5" name="矩形 4"/>
          <p:cNvSpPr/>
          <p:nvPr/>
        </p:nvSpPr>
        <p:spPr bwMode="auto">
          <a:xfrm>
            <a:off x="8474644" y="5786454"/>
            <a:ext cx="641717" cy="68240"/>
          </a:xfrm>
          <a:prstGeom prst="rect">
            <a:avLst/>
          </a:prstGeom>
          <a:solidFill>
            <a:schemeClr val="accent3">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sp>
        <p:nvSpPr>
          <p:cNvPr id="4" name="矩形 3"/>
          <p:cNvSpPr/>
          <p:nvPr/>
        </p:nvSpPr>
        <p:spPr>
          <a:xfrm>
            <a:off x="2991485" y="1747520"/>
            <a:ext cx="12353925" cy="225107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lnSpc>
                <a:spcPct val="130000"/>
              </a:lnSpc>
            </a:pPr>
            <a:r>
              <a:rPr lang="zh-CN" altLang="en-US" sz="5400" b="1" dirty="0">
                <a:solidFill>
                  <a:schemeClr val="bg1"/>
                </a:solidFill>
                <a:effectLst>
                  <a:outerShdw blurRad="38100" dist="38100" dir="2700000" algn="tl">
                    <a:srgbClr val="000000">
                      <a:alpha val="43137"/>
                    </a:srgbClr>
                  </a:outerShdw>
                </a:effectLst>
                <a:latin typeface="+mn-lt"/>
                <a:ea typeface="+mn-ea"/>
                <a:cs typeface="+mn-ea"/>
                <a:sym typeface="+mn-lt"/>
              </a:rPr>
              <a:t>读懂我心　描绘幸福色彩　　　　　　</a:t>
            </a:r>
            <a:endParaRPr lang="zh-CN" altLang="en-US" sz="5400" b="1" dirty="0">
              <a:solidFill>
                <a:schemeClr val="bg1"/>
              </a:solidFill>
              <a:effectLst>
                <a:outerShdw blurRad="38100" dist="38100" dir="2700000" algn="tl">
                  <a:srgbClr val="000000">
                    <a:alpha val="43137"/>
                  </a:srgbClr>
                </a:outerShdw>
              </a:effectLst>
              <a:latin typeface="+mn-lt"/>
              <a:ea typeface="+mn-ea"/>
              <a:cs typeface="+mn-ea"/>
              <a:sym typeface="+mn-lt"/>
            </a:endParaRPr>
          </a:p>
          <a:p>
            <a:pPr algn="l">
              <a:lnSpc>
                <a:spcPct val="130000"/>
              </a:lnSpc>
            </a:pPr>
            <a:r>
              <a:rPr lang="en-US" altLang="zh-CN" sz="5400" b="1" dirty="0">
                <a:solidFill>
                  <a:schemeClr val="bg1"/>
                </a:solidFill>
                <a:effectLst>
                  <a:outerShdw blurRad="38100" dist="38100" dir="2700000" algn="tl">
                    <a:srgbClr val="000000">
                      <a:alpha val="43137"/>
                    </a:srgbClr>
                  </a:outerShdw>
                </a:effectLst>
                <a:latin typeface="+mn-lt"/>
                <a:ea typeface="+mn-ea"/>
                <a:cs typeface="+mn-ea"/>
                <a:sym typeface="+mn-lt"/>
              </a:rPr>
              <a:t>—— </a:t>
            </a:r>
            <a:r>
              <a:rPr lang="zh-CN" altLang="en-US" sz="5400" b="1" dirty="0">
                <a:solidFill>
                  <a:schemeClr val="bg1"/>
                </a:solidFill>
                <a:effectLst>
                  <a:outerShdw blurRad="38100" dist="38100" dir="2700000" algn="tl">
                    <a:srgbClr val="000000">
                      <a:alpha val="43137"/>
                    </a:srgbClr>
                  </a:outerShdw>
                </a:effectLst>
                <a:latin typeface="+mn-lt"/>
                <a:ea typeface="+mn-ea"/>
                <a:cs typeface="+mn-ea"/>
                <a:sym typeface="+mn-lt"/>
              </a:rPr>
              <a:t>大学生情绪管理及成长</a:t>
            </a:r>
            <a:endParaRPr lang="zh-CN" altLang="en-US" sz="5400" b="1" dirty="0">
              <a:solidFill>
                <a:schemeClr val="bg1"/>
              </a:solidFill>
              <a:effectLst>
                <a:outerShdw blurRad="38100" dist="38100" dir="2700000" algn="tl">
                  <a:srgbClr val="000000">
                    <a:alpha val="43137"/>
                  </a:srgbClr>
                </a:outerShdw>
              </a:effectLst>
              <a:latin typeface="+mn-lt"/>
              <a:ea typeface="+mn-ea"/>
              <a:cs typeface="+mn-ea"/>
              <a:sym typeface="+mn-lt"/>
            </a:endParaRPr>
          </a:p>
        </p:txBody>
      </p:sp>
      <p:sp>
        <p:nvSpPr>
          <p:cNvPr id="13" name="Right Triangle 15"/>
          <p:cNvSpPr/>
          <p:nvPr/>
        </p:nvSpPr>
        <p:spPr>
          <a:xfrm flipH="1" flipV="1">
            <a:off x="11549527" y="1414654"/>
            <a:ext cx="647236" cy="728462"/>
          </a:xfrm>
          <a:prstGeom prst="r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
        <p:nvSpPr>
          <p:cNvPr id="14" name="矩形 13"/>
          <p:cNvSpPr/>
          <p:nvPr/>
        </p:nvSpPr>
        <p:spPr bwMode="auto">
          <a:xfrm>
            <a:off x="10670413" y="5752334"/>
            <a:ext cx="641717" cy="68240"/>
          </a:xfrm>
          <a:prstGeom prst="rect">
            <a:avLst/>
          </a:prstGeom>
          <a:solidFill>
            <a:schemeClr val="accent3">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50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750" fill="hold"/>
                                        <p:tgtEl>
                                          <p:spTgt spid="13"/>
                                        </p:tgtEl>
                                        <p:attrNameLst>
                                          <p:attrName>ppt_x</p:attrName>
                                        </p:attrNameLst>
                                      </p:cBhvr>
                                      <p:tavLst>
                                        <p:tav tm="0">
                                          <p:val>
                                            <p:strVal val="#ppt_x"/>
                                          </p:val>
                                        </p:tav>
                                        <p:tav tm="100000">
                                          <p:val>
                                            <p:strVal val="#ppt_x"/>
                                          </p:val>
                                        </p:tav>
                                      </p:tavLst>
                                    </p:anim>
                                    <p:anim calcmode="lin" valueType="num">
                                      <p:cBhvr additive="base">
                                        <p:cTn id="8" dur="75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图片14_副本_副本.jpg"/>
          <p:cNvPicPr>
            <a:picLocks noChangeAspect="1"/>
          </p:cNvPicPr>
          <p:nvPr/>
        </p:nvPicPr>
        <p:blipFill>
          <a:blip r:embed="rId1"/>
          <a:stretch>
            <a:fillRect/>
          </a:stretch>
        </p:blipFill>
        <p:spPr>
          <a:xfrm>
            <a:off x="-1" y="0"/>
            <a:ext cx="12206269" cy="6858000"/>
          </a:xfrm>
          <a:prstGeom prst="rect">
            <a:avLst/>
          </a:prstGeom>
        </p:spPr>
      </p:pic>
      <p:sp>
        <p:nvSpPr>
          <p:cNvPr id="9" name="矩形 8"/>
          <p:cNvSpPr/>
          <p:nvPr/>
        </p:nvSpPr>
        <p:spPr>
          <a:xfrm>
            <a:off x="346649" y="2112539"/>
            <a:ext cx="11234711" cy="3581666"/>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526144" y="1877784"/>
            <a:ext cx="695377" cy="4066997"/>
          </a:xfrm>
          <a:prstGeom prst="rect">
            <a:avLst/>
          </a:prstGeom>
          <a:solidFill>
            <a:schemeClr val="accent1">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lIns="0" rIns="0" rtlCol="0" anchor="ctr"/>
          <a:lstStyle/>
          <a:p>
            <a:pPr algn="ctr">
              <a:lnSpc>
                <a:spcPct val="123000"/>
              </a:lnSpc>
            </a:pPr>
            <a:r>
              <a:rPr lang="zh-CN" altLang="en-US" sz="2400" dirty="0" smtClean="0">
                <a:latin typeface="华康俪金黑W8(P)" pitchFamily="34" charset="-122"/>
                <a:ea typeface="华康俪金黑W8(P)" pitchFamily="34" charset="-122"/>
              </a:rPr>
              <a:t>心  灵  实  验</a:t>
            </a:r>
            <a:endParaRPr lang="zh-CN" altLang="en-US" sz="2400" dirty="0">
              <a:latin typeface="华康俪金黑W8(P)" pitchFamily="34" charset="-122"/>
              <a:ea typeface="华康俪金黑W8(P)" pitchFamily="34" charset="-122"/>
            </a:endParaRPr>
          </a:p>
        </p:txBody>
      </p:sp>
      <p:sp>
        <p:nvSpPr>
          <p:cNvPr id="14" name="TextBox 6"/>
          <p:cNvSpPr txBox="1"/>
          <p:nvPr/>
        </p:nvSpPr>
        <p:spPr>
          <a:xfrm>
            <a:off x="1439643" y="2339818"/>
            <a:ext cx="6801878" cy="2973122"/>
          </a:xfrm>
          <a:prstGeom prst="rect">
            <a:avLst/>
          </a:prstGeom>
          <a:noFill/>
        </p:spPr>
        <p:txBody>
          <a:bodyPr wrap="square" rtlCol="0">
            <a:spAutoFit/>
          </a:bodyPr>
          <a:lstStyle/>
          <a:p>
            <a:pPr>
              <a:lnSpc>
                <a:spcPct val="130000"/>
              </a:lnSpc>
            </a:pPr>
            <a:r>
              <a:rPr lang="zh-CN" altLang="en-US" dirty="0" smtClean="0">
                <a:latin typeface="微软雅黑" panose="020B0503020204020204" pitchFamily="34" charset="-122"/>
                <a:ea typeface="微软雅黑" panose="020B0503020204020204" pitchFamily="34" charset="-122"/>
              </a:rPr>
              <a:t>       </a:t>
            </a:r>
            <a:r>
              <a:rPr lang="zh-CN" altLang="en-US" b="1" dirty="0" smtClean="0">
                <a:solidFill>
                  <a:schemeClr val="accent2">
                    <a:lumMod val="75000"/>
                  </a:schemeClr>
                </a:solidFill>
                <a:latin typeface="微软雅黑" panose="020B0503020204020204" pitchFamily="34" charset="-122"/>
                <a:ea typeface="微软雅黑" panose="020B0503020204020204" pitchFamily="34" charset="-122"/>
              </a:rPr>
              <a:t>美国生理学家艾尔玛曾做过一个简单实验，研究情绪对健康的影响。</a:t>
            </a:r>
            <a:r>
              <a:rPr lang="zh-CN" altLang="en-US" dirty="0" smtClean="0">
                <a:latin typeface="微软雅黑" panose="020B0503020204020204" pitchFamily="34" charset="-122"/>
                <a:ea typeface="微软雅黑" panose="020B0503020204020204" pitchFamily="34" charset="-122"/>
              </a:rPr>
              <a:t>他将人在不同情绪状态下呼出的气体分别收集在玻璃试管中，并使这些气体冷却变成水，结果发现：心平气和状态下呼出的气体冷却成水后，水澄清透明、无杂质；悲伤状态下呼出的气体冷却成水后，水中有白色沉淀；愤怒、生气状态下呼出的气体冷却成水后，水中有紫色沉淀，将其注射到小白鼠身上，几分钟后小白鼠就死亡了。</a:t>
            </a:r>
            <a:r>
              <a:rPr lang="zh-CN" altLang="en-US" b="1" dirty="0" smtClean="0">
                <a:solidFill>
                  <a:srgbClr val="00B0F0"/>
                </a:solidFill>
                <a:latin typeface="微软雅黑" panose="020B0503020204020204" pitchFamily="34" charset="-122"/>
                <a:ea typeface="微软雅黑" panose="020B0503020204020204" pitchFamily="34" charset="-122"/>
              </a:rPr>
              <a:t>这说明，人在生气时不仅生理反应非常剧烈，同时还会分泌出许多有毒性的物质。</a:t>
            </a:r>
            <a:endParaRPr lang="zh-CN" altLang="en-US" b="1" dirty="0" smtClean="0">
              <a:solidFill>
                <a:srgbClr val="00B0F0"/>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8384397" y="2453845"/>
            <a:ext cx="0" cy="3024336"/>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11" name="图片 10" descr="405244062993744038.jpg"/>
          <p:cNvPicPr>
            <a:picLocks noChangeAspect="1"/>
          </p:cNvPicPr>
          <p:nvPr/>
        </p:nvPicPr>
        <p:blipFill>
          <a:blip r:embed="rId2" cstate="print"/>
          <a:stretch>
            <a:fillRect/>
          </a:stretch>
        </p:blipFill>
        <p:spPr>
          <a:xfrm>
            <a:off x="8670149" y="2714620"/>
            <a:ext cx="2357430" cy="2357430"/>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decel="10000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4371427"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三、</a:t>
            </a:r>
            <a:r>
              <a:rPr lang="zh-CN" altLang="en-US" dirty="0" smtClean="0"/>
              <a:t>情绪与身心健康</a:t>
            </a:r>
            <a:endParaRPr lang="zh-CN" altLang="en-US" dirty="0" smtClean="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pic>
        <p:nvPicPr>
          <p:cNvPr id="8" name="图片 7" descr="d4145993980a5b3a.jpg"/>
          <p:cNvPicPr>
            <a:picLocks noChangeAspect="1"/>
          </p:cNvPicPr>
          <p:nvPr/>
        </p:nvPicPr>
        <p:blipFill>
          <a:blip r:embed="rId1"/>
          <a:stretch>
            <a:fillRect/>
          </a:stretch>
        </p:blipFill>
        <p:spPr>
          <a:xfrm flipH="1">
            <a:off x="8455835" y="2571744"/>
            <a:ext cx="2364088" cy="292895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TextBox 63"/>
          <p:cNvSpPr txBox="1"/>
          <p:nvPr/>
        </p:nvSpPr>
        <p:spPr>
          <a:xfrm>
            <a:off x="1526349" y="3493557"/>
            <a:ext cx="3581400" cy="458908"/>
          </a:xfrm>
          <a:prstGeom prst="rect">
            <a:avLst/>
          </a:prstGeom>
          <a:noFill/>
        </p:spPr>
        <p:txBody>
          <a:bodyPr wrap="square">
            <a:spAutoFit/>
          </a:bodyPr>
          <a:lstStyle/>
          <a:p>
            <a:pPr>
              <a:lnSpc>
                <a:spcPct val="150000"/>
              </a:lnSpc>
              <a:defRPr/>
            </a:pPr>
            <a:r>
              <a:rPr lang="zh-CN" altLang="en-US" kern="100" dirty="0" smtClean="0">
                <a:latin typeface="微软雅黑" panose="020B0503020204020204" pitchFamily="34" charset="-122"/>
                <a:ea typeface="微软雅黑" panose="020B0503020204020204" pitchFamily="34" charset="-122"/>
                <a:cs typeface="Times New Roman" panose="02020603050405020304" pitchFamily="18" charset="0"/>
              </a:rPr>
              <a:t>（生理学家）巴甫洛夫说：</a:t>
            </a:r>
            <a:endParaRPr lang="zh-CN" altLang="en-US"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圆角矩形 9"/>
          <p:cNvSpPr/>
          <p:nvPr/>
        </p:nvSpPr>
        <p:spPr>
          <a:xfrm>
            <a:off x="1526349" y="4000503"/>
            <a:ext cx="5787361" cy="1500199"/>
          </a:xfrm>
          <a:prstGeom prst="roundRect">
            <a:avLst>
              <a:gd name="adj" fmla="val 5002"/>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669225" y="4111981"/>
            <a:ext cx="5530185" cy="1292662"/>
          </a:xfrm>
          <a:prstGeom prst="rect">
            <a:avLst/>
          </a:prstGeom>
        </p:spPr>
        <p:txBody>
          <a:bodyPr wrap="square">
            <a:spAutoFit/>
          </a:bodyPr>
          <a:lstStyle/>
          <a:p>
            <a:pPr>
              <a:lnSpc>
                <a:spcPct val="130000"/>
              </a:lnSpc>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忧愁、顾虑和悲观可以使人得病；积极、愉快、坚强的意志和乐观的情绪，可以战胜疾病，更可以使人强壮和长寿。</a:t>
            </a:r>
            <a:endPar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2" name="直角三角形 11"/>
          <p:cNvSpPr/>
          <p:nvPr/>
        </p:nvSpPr>
        <p:spPr>
          <a:xfrm rot="5400000">
            <a:off x="7122686" y="4326295"/>
            <a:ext cx="382047" cy="428629"/>
          </a:xfrm>
          <a:prstGeom prst="rtTriangle">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63"/>
          <p:cNvSpPr txBox="1"/>
          <p:nvPr/>
        </p:nvSpPr>
        <p:spPr>
          <a:xfrm>
            <a:off x="848389" y="1357298"/>
            <a:ext cx="10006070" cy="871392"/>
          </a:xfrm>
          <a:prstGeom prst="rect">
            <a:avLst/>
          </a:prstGeom>
          <a:noFill/>
        </p:spPr>
        <p:txBody>
          <a:bodyPr wrap="square">
            <a:spAutoFit/>
          </a:bodyPr>
          <a:lstStyle/>
          <a:p>
            <a:pPr>
              <a:lnSpc>
                <a:spcPct val="150000"/>
              </a:lnSpc>
              <a:defRPr/>
            </a:pPr>
            <a:r>
              <a:rPr lang="zh-CN" altLang="en-US" kern="100" dirty="0" smtClean="0">
                <a:latin typeface="微软雅黑" panose="020B0503020204020204" pitchFamily="34" charset="-122"/>
                <a:ea typeface="微软雅黑" panose="020B0503020204020204" pitchFamily="34" charset="-122"/>
                <a:cs typeface="Times New Roman" panose="02020603050405020304" pitchFamily="18" charset="0"/>
              </a:rPr>
              <a:t>       积极的情绪能维护人体生理机能的正常运转，使其免疫系统处于平衡状态，从而增强对疾病的抵抗力，令人精力充沛。</a:t>
            </a:r>
            <a:endParaRPr lang="zh-CN" altLang="en-US"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strVal val="#ppt_w*0.05"/>
                                          </p:val>
                                        </p:tav>
                                        <p:tav tm="100000">
                                          <p:val>
                                            <p:strVal val="#ppt_w"/>
                                          </p:val>
                                        </p:tav>
                                      </p:tavLst>
                                    </p:anim>
                                    <p:anim calcmode="lin" valueType="num">
                                      <p:cBhvr>
                                        <p:cTn id="8" dur="500" fill="hold"/>
                                        <p:tgtEl>
                                          <p:spTgt spid="13"/>
                                        </p:tgtEl>
                                        <p:attrNameLst>
                                          <p:attrName>ppt_h</p:attrName>
                                        </p:attrNameLst>
                                      </p:cBhvr>
                                      <p:tavLst>
                                        <p:tav tm="0">
                                          <p:val>
                                            <p:strVal val="#ppt_h"/>
                                          </p:val>
                                        </p:tav>
                                        <p:tav tm="100000">
                                          <p:val>
                                            <p:strVal val="#ppt_h"/>
                                          </p:val>
                                        </p:tav>
                                      </p:tavLst>
                                    </p:anim>
                                    <p:anim calcmode="lin" valueType="num">
                                      <p:cBhvr>
                                        <p:cTn id="9" dur="500" fill="hold"/>
                                        <p:tgtEl>
                                          <p:spTgt spid="13"/>
                                        </p:tgtEl>
                                        <p:attrNameLst>
                                          <p:attrName>ppt_x</p:attrName>
                                        </p:attrNameLst>
                                      </p:cBhvr>
                                      <p:tavLst>
                                        <p:tav tm="0">
                                          <p:val>
                                            <p:strVal val="#ppt_x-.2"/>
                                          </p:val>
                                        </p:tav>
                                        <p:tav tm="100000">
                                          <p:val>
                                            <p:strVal val="#ppt_x"/>
                                          </p:val>
                                        </p:tav>
                                      </p:tavLst>
                                    </p:anim>
                                    <p:anim calcmode="lin" valueType="num">
                                      <p:cBhvr>
                                        <p:cTn id="10" dur="500" fill="hold"/>
                                        <p:tgtEl>
                                          <p:spTgt spid="13"/>
                                        </p:tgtEl>
                                        <p:attrNameLst>
                                          <p:attrName>ppt_y</p:attrName>
                                        </p:attrNameLst>
                                      </p:cBhvr>
                                      <p:tavLst>
                                        <p:tav tm="0">
                                          <p:val>
                                            <p:strVal val="#ppt_y"/>
                                          </p:val>
                                        </p:tav>
                                        <p:tav tm="100000">
                                          <p:val>
                                            <p:strVal val="#ppt_y"/>
                                          </p:val>
                                        </p:tav>
                                      </p:tavLst>
                                    </p:anim>
                                    <p:animEffect transition="in" filter="fade">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5" presetClass="entr" presetSubtype="1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checkerboard(across)">
                                      <p:cBhvr>
                                        <p:cTn id="16" dur="500"/>
                                        <p:tgtEl>
                                          <p:spTgt spid="9"/>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checkerboard(across)">
                                      <p:cBhvr>
                                        <p:cTn id="19" dur="500"/>
                                        <p:tgtEl>
                                          <p:spTgt spid="10"/>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heckerboard(across)">
                                      <p:cBhvr>
                                        <p:cTn id="22" dur="500"/>
                                        <p:tgtEl>
                                          <p:spTgt spid="11"/>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checkerboard(across)">
                                      <p:cBhvr>
                                        <p:cTn id="25" dur="500"/>
                                        <p:tgtEl>
                                          <p:spTgt spid="12"/>
                                        </p:tgtEl>
                                      </p:cBhvr>
                                    </p:animEffect>
                                  </p:childTnLst>
                                </p:cTn>
                              </p:par>
                            </p:childTnLst>
                          </p:cTn>
                        </p:par>
                        <p:par>
                          <p:cTn id="26" fill="hold">
                            <p:stCondLst>
                              <p:cond delay="500"/>
                            </p:stCondLst>
                            <p:childTnLst>
                              <p:par>
                                <p:cTn id="27" presetID="5" presetClass="entr" presetSubtype="10"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checkerboard(across)">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p:bldP spid="12" grpId="0" animBg="1"/>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bwMode="auto">
          <a:xfrm>
            <a:off x="2766056" y="1535709"/>
            <a:ext cx="6861260" cy="3816424"/>
          </a:xfrm>
          <a:prstGeom prst="rect">
            <a:avLst/>
          </a:prstGeom>
          <a:solidFill>
            <a:schemeClr val="accent3">
              <a:lumMod val="20000"/>
              <a:lumOff val="80000"/>
              <a:alpha val="8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5" name="文本框 14"/>
          <p:cNvSpPr txBox="1"/>
          <p:nvPr/>
        </p:nvSpPr>
        <p:spPr>
          <a:xfrm>
            <a:off x="5589641" y="2751751"/>
            <a:ext cx="1355090" cy="521970"/>
          </a:xfrm>
          <a:prstGeom prst="rect">
            <a:avLst/>
          </a:prstGeom>
          <a:noFill/>
        </p:spPr>
        <p:txBody>
          <a:bodyPr wrap="none" rtlCol="0">
            <a:spAutoFit/>
          </a:bodyPr>
          <a:lstStyle>
            <a:defPPr>
              <a:defRPr lang="zh-CN"/>
            </a:defPPr>
            <a:lvl1pPr algn="ctr">
              <a:defRPr sz="2800">
                <a:latin typeface="微软雅黑 Light" panose="020B0502040204020203" pitchFamily="34" charset="-122"/>
                <a:ea typeface="微软雅黑 Light" panose="020B0502040204020203" pitchFamily="34" charset="-122"/>
              </a:defRPr>
            </a:lvl1pPr>
          </a:lstStyle>
          <a:p>
            <a:pPr lvl="0" algn="ctr">
              <a:defRPr/>
            </a:pPr>
            <a:r>
              <a:rPr lang="zh-CN" altLang="en-US" dirty="0" smtClean="0">
                <a:solidFill>
                  <a:srgbClr val="3D3D3D"/>
                </a:solidFill>
                <a:latin typeface="+mn-lt"/>
                <a:ea typeface="+mn-ea"/>
                <a:cs typeface="+mn-ea"/>
                <a:sym typeface="+mn-lt"/>
              </a:rPr>
              <a:t>第二节 </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
        <p:nvSpPr>
          <p:cNvPr id="16" name="矩形 15"/>
          <p:cNvSpPr/>
          <p:nvPr/>
        </p:nvSpPr>
        <p:spPr bwMode="auto">
          <a:xfrm>
            <a:off x="5548613" y="1535709"/>
            <a:ext cx="1296144" cy="1029907"/>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7" name="TextBox 47"/>
          <p:cNvSpPr txBox="1"/>
          <p:nvPr/>
        </p:nvSpPr>
        <p:spPr>
          <a:xfrm>
            <a:off x="3526613" y="3548159"/>
            <a:ext cx="5429288" cy="1309370"/>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algn="ctr">
              <a:defRPr/>
            </a:pPr>
            <a:r>
              <a:rPr lang="zh-CN" altLang="en-US" sz="4400" dirty="0" smtClean="0">
                <a:solidFill>
                  <a:srgbClr val="3D3D3D"/>
                </a:solidFill>
                <a:latin typeface="+mn-lt"/>
                <a:ea typeface="+mn-ea"/>
                <a:cs typeface="+mn-ea"/>
                <a:sym typeface="+mn-lt"/>
              </a:rPr>
              <a:t>大学生情绪特点及常见情绪困扰</a:t>
            </a:r>
            <a:endParaRPr lang="zh-CN" altLang="en-US" sz="4400" dirty="0" smtClean="0">
              <a:solidFill>
                <a:srgbClr val="3D3D3D"/>
              </a:solidFill>
              <a:latin typeface="+mn-lt"/>
              <a:ea typeface="+mn-ea"/>
              <a:cs typeface="+mn-ea"/>
              <a:sym typeface="+mn-lt"/>
            </a:endParaRPr>
          </a:p>
        </p:txBody>
      </p:sp>
      <p:sp>
        <p:nvSpPr>
          <p:cNvPr id="18" name="矩形 17"/>
          <p:cNvSpPr/>
          <p:nvPr/>
        </p:nvSpPr>
        <p:spPr bwMode="auto">
          <a:xfrm>
            <a:off x="5784590" y="3341225"/>
            <a:ext cx="824187" cy="57229"/>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1" name="文本框 20"/>
          <p:cNvSpPr txBox="1"/>
          <p:nvPr/>
        </p:nvSpPr>
        <p:spPr>
          <a:xfrm>
            <a:off x="5901570" y="1633902"/>
            <a:ext cx="590226" cy="92333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en-US" altLang="zh-CN" sz="5400" dirty="0" smtClean="0">
                <a:solidFill>
                  <a:srgbClr val="FFFFFF"/>
                </a:solidFill>
                <a:latin typeface="+mn-lt"/>
                <a:ea typeface="+mn-ea"/>
                <a:cs typeface="+mn-ea"/>
                <a:sym typeface="+mn-lt"/>
              </a:rPr>
              <a:t>2</a:t>
            </a:r>
            <a:endParaRPr kumimoji="0" lang="zh-CN" altLang="en-US" sz="5400" b="0" i="0" u="none" strike="noStrike" kern="1200" cap="none" spc="0" normalizeH="0" baseline="0" noProof="0" dirty="0">
              <a:ln>
                <a:noFill/>
              </a:ln>
              <a:solidFill>
                <a:srgbClr val="FFFFFF"/>
              </a:solidFill>
              <a:effectLst/>
              <a:uLnTx/>
              <a:uFillTx/>
              <a:latin typeface="+mn-lt"/>
              <a:ea typeface="+mn-ea"/>
              <a:cs typeface="+mn-ea"/>
              <a:sym typeface="+mn-lt"/>
            </a:endParaRPr>
          </a:p>
        </p:txBody>
      </p:sp>
    </p:spTree>
  </p:cSld>
  <p:clrMapOvr>
    <a:masterClrMapping/>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4371427"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一、</a:t>
            </a:r>
            <a:r>
              <a:rPr lang="zh-CN" altLang="en-US" dirty="0" smtClean="0"/>
              <a:t>大学生的情绪特点</a:t>
            </a:r>
            <a:endParaRPr lang="zh-CN" altLang="en-US" dirty="0" smtClean="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6" name="Freeform 6"/>
          <p:cNvSpPr/>
          <p:nvPr/>
        </p:nvSpPr>
        <p:spPr bwMode="auto">
          <a:xfrm>
            <a:off x="7741285" y="988695"/>
            <a:ext cx="2876550" cy="648335"/>
          </a:xfrm>
          <a:custGeom>
            <a:avLst/>
            <a:gdLst>
              <a:gd name="T0" fmla="*/ 138565 w 4367"/>
              <a:gd name="T1" fmla="*/ 131504 h 2224"/>
              <a:gd name="T2" fmla="*/ 2122168 w 4367"/>
              <a:gd name="T3" fmla="*/ 131504 h 2224"/>
              <a:gd name="T4" fmla="*/ 2142766 w 4367"/>
              <a:gd name="T5" fmla="*/ 99486 h 2224"/>
              <a:gd name="T6" fmla="*/ 2205183 w 4367"/>
              <a:gd name="T7" fmla="*/ 0 h 2224"/>
              <a:gd name="T8" fmla="*/ 2268223 w 4367"/>
              <a:gd name="T9" fmla="*/ 99486 h 2224"/>
              <a:gd name="T10" fmla="*/ 2288821 w 4367"/>
              <a:gd name="T11" fmla="*/ 131504 h 2224"/>
              <a:gd name="T12" fmla="*/ 2587797 w 4367"/>
              <a:gd name="T13" fmla="*/ 131504 h 2224"/>
              <a:gd name="T14" fmla="*/ 2725738 w 4367"/>
              <a:gd name="T15" fmla="*/ 258434 h 2224"/>
              <a:gd name="T16" fmla="*/ 2725738 w 4367"/>
              <a:gd name="T17" fmla="*/ 1145230 h 2224"/>
              <a:gd name="T18" fmla="*/ 2587797 w 4367"/>
              <a:gd name="T19" fmla="*/ 1271588 h 2224"/>
              <a:gd name="T20" fmla="*/ 138565 w 4367"/>
              <a:gd name="T21" fmla="*/ 1271588 h 2224"/>
              <a:gd name="T22" fmla="*/ 0 w 4367"/>
              <a:gd name="T23" fmla="*/ 1145230 h 2224"/>
              <a:gd name="T24" fmla="*/ 0 w 4367"/>
              <a:gd name="T25" fmla="*/ 258434 h 2224"/>
              <a:gd name="T26" fmla="*/ 138565 w 4367"/>
              <a:gd name="T27" fmla="*/ 131504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rgbClr val="0070C0"/>
          </a:solidFill>
          <a:ln>
            <a:noFill/>
          </a:ln>
        </p:spPr>
        <p:txBody>
          <a:bodyPr lIns="68534" tIns="34267" rIns="68534" bIns="34267"/>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 name="TextBox 6"/>
          <p:cNvSpPr txBox="1">
            <a:spLocks noChangeArrowheads="1"/>
          </p:cNvSpPr>
          <p:nvPr/>
        </p:nvSpPr>
        <p:spPr bwMode="auto">
          <a:xfrm>
            <a:off x="807508" y="5000636"/>
            <a:ext cx="11005913" cy="1532727"/>
          </a:xfrm>
          <a:prstGeom prst="rect">
            <a:avLst/>
          </a:prstGeom>
          <a:noFill/>
          <a:ln w="9525">
            <a:noFill/>
            <a:miter lim="800000"/>
          </a:ln>
        </p:spPr>
        <p:txBody>
          <a:bodyPr wrap="square">
            <a:spAutoFit/>
          </a:bodyPr>
          <a:lstStyle/>
          <a:p>
            <a:pPr indent="457200">
              <a:lnSpc>
                <a:spcPct val="130000"/>
              </a:lnSpc>
              <a:spcAft>
                <a:spcPts val="600"/>
              </a:spcAft>
            </a:pPr>
            <a:r>
              <a:rPr lang="zh-CN" altLang="en-US" b="1" dirty="0" smtClean="0">
                <a:latin typeface="微软雅黑" panose="020B0503020204020204" pitchFamily="34" charset="-122"/>
                <a:ea typeface="微软雅黑" panose="020B0503020204020204" pitchFamily="34" charset="-122"/>
              </a:rPr>
              <a:t>随着生理和自我意识的不断成熟和发展，大学生对自尊、交往、爱与被爱及自我发展的需要愈加强烈。他们通过各种活动了解社会，同时对自己的能力特长、性格特征、身份地位、道德水平等有了更深刻的认识和评价。此外，专业兴趣、恋爱、人际交往、就业等问题不可避免地摆在了大学生的面前。面对这些需要和问题，大学生相应地产生了丰富多样的情绪体验。</a:t>
            </a:r>
            <a:endParaRPr lang="zh-CN" altLang="en-US" b="1" dirty="0" smtClean="0">
              <a:latin typeface="微软雅黑" panose="020B0503020204020204" pitchFamily="34" charset="-122"/>
              <a:ea typeface="微软雅黑" panose="020B0503020204020204" pitchFamily="34" charset="-122"/>
            </a:endParaRPr>
          </a:p>
        </p:txBody>
      </p:sp>
      <p:sp>
        <p:nvSpPr>
          <p:cNvPr id="25" name="矩形 24"/>
          <p:cNvSpPr/>
          <p:nvPr/>
        </p:nvSpPr>
        <p:spPr>
          <a:xfrm>
            <a:off x="7456610" y="1127988"/>
            <a:ext cx="3499555" cy="491490"/>
          </a:xfrm>
          <a:prstGeom prst="rect">
            <a:avLst/>
          </a:prstGeom>
        </p:spPr>
        <p:txBody>
          <a:bodyPr wrap="square">
            <a:spAutoFit/>
          </a:bodyPr>
          <a:lstStyle/>
          <a:p>
            <a:pPr lvl="0">
              <a:lnSpc>
                <a:spcPct val="130000"/>
              </a:lnSpc>
              <a:defRPr/>
            </a:pPr>
            <a:r>
              <a:rPr kumimoji="0" lang="zh-CN" altLang="en-US" sz="1800" b="0" i="0" u="none" strike="noStrike" kern="0" cap="none" spc="0" normalizeH="0" baseline="0" noProof="0" dirty="0" smtClean="0">
                <a:ln>
                  <a:noFill/>
                </a:ln>
                <a:solidFill>
                  <a:srgbClr val="3992B5">
                    <a:lumMod val="50000"/>
                  </a:srgbClr>
                </a:solidFill>
                <a:effectLst/>
                <a:uLnTx/>
                <a:uFillTx/>
                <a:latin typeface="微软雅黑" panose="020B0503020204020204" pitchFamily="34" charset="-122"/>
                <a:ea typeface="微软雅黑" panose="020B0503020204020204" pitchFamily="34" charset="-122"/>
              </a:rPr>
              <a:t>    </a:t>
            </a:r>
            <a:r>
              <a:rPr lang="zh-CN" altLang="en-US" sz="2000" b="1" kern="0" dirty="0" smtClean="0">
                <a:solidFill>
                  <a:srgbClr val="FFFFFF"/>
                </a:solidFill>
                <a:latin typeface="微软雅黑" panose="020B0503020204020204" pitchFamily="34" charset="-122"/>
                <a:ea typeface="微软雅黑" panose="020B0503020204020204" pitchFamily="34" charset="-122"/>
              </a:rPr>
              <a:t>（一）</a:t>
            </a:r>
            <a:r>
              <a:rPr lang="en-US" altLang="zh-CN" sz="2000" b="1" kern="0" dirty="0" smtClean="0">
                <a:solidFill>
                  <a:srgbClr val="FFFFFF"/>
                </a:solidFill>
                <a:latin typeface="微软雅黑" panose="020B0503020204020204" pitchFamily="34" charset="-122"/>
                <a:ea typeface="微软雅黑" panose="020B0503020204020204" pitchFamily="34" charset="-122"/>
              </a:rPr>
              <a:t> </a:t>
            </a:r>
            <a:r>
              <a:rPr lang="zh-CN" altLang="en-US" sz="2000" b="1" kern="0" dirty="0" smtClean="0">
                <a:solidFill>
                  <a:srgbClr val="FFFFFF"/>
                </a:solidFill>
                <a:latin typeface="微软雅黑" panose="020B0503020204020204" pitchFamily="34" charset="-122"/>
                <a:ea typeface="微软雅黑" panose="020B0503020204020204" pitchFamily="34" charset="-122"/>
              </a:rPr>
              <a:t>丰富性和复杂性</a:t>
            </a:r>
            <a:endParaRPr lang="zh-CN" altLang="en-US" sz="2000" b="1" kern="0" dirty="0" smtClean="0">
              <a:solidFill>
                <a:srgbClr val="FFFFFF"/>
              </a:solidFill>
              <a:latin typeface="微软雅黑" panose="020B0503020204020204" pitchFamily="34" charset="-122"/>
              <a:ea typeface="微软雅黑" panose="020B0503020204020204" pitchFamily="34" charset="-122"/>
            </a:endParaRPr>
          </a:p>
        </p:txBody>
      </p:sp>
      <p:pic>
        <p:nvPicPr>
          <p:cNvPr id="26" name="图片 25" descr="d6b405f21c0dbaa593b03cd899be9e3b.jpg"/>
          <p:cNvPicPr>
            <a:picLocks noChangeAspect="1"/>
          </p:cNvPicPr>
          <p:nvPr/>
        </p:nvPicPr>
        <p:blipFill>
          <a:blip r:embed="rId1"/>
          <a:stretch>
            <a:fillRect/>
          </a:stretch>
        </p:blipFill>
        <p:spPr>
          <a:xfrm>
            <a:off x="1036943" y="2143118"/>
            <a:ext cx="3497213" cy="2556051"/>
          </a:xfrm>
          <a:prstGeom prst="rect">
            <a:avLst/>
          </a:prstGeom>
        </p:spPr>
      </p:pic>
      <p:pic>
        <p:nvPicPr>
          <p:cNvPr id="27" name="图片 26" descr="t01d79c3c2e3972b65d_副本.jpg"/>
          <p:cNvPicPr>
            <a:picLocks noChangeAspect="1"/>
          </p:cNvPicPr>
          <p:nvPr/>
        </p:nvPicPr>
        <p:blipFill>
          <a:blip r:embed="rId2"/>
          <a:stretch>
            <a:fillRect/>
          </a:stretch>
        </p:blipFill>
        <p:spPr>
          <a:xfrm>
            <a:off x="7640012" y="2134679"/>
            <a:ext cx="3379078" cy="2525861"/>
          </a:xfrm>
          <a:prstGeom prst="rect">
            <a:avLst/>
          </a:prstGeom>
        </p:spPr>
      </p:pic>
      <p:pic>
        <p:nvPicPr>
          <p:cNvPr id="28" name="图片 27" descr="dbe78b149b834d978a43689937445aa3_副本.jpg"/>
          <p:cNvPicPr>
            <a:picLocks noChangeAspect="1"/>
          </p:cNvPicPr>
          <p:nvPr/>
        </p:nvPicPr>
        <p:blipFill>
          <a:blip r:embed="rId3"/>
          <a:stretch>
            <a:fillRect/>
          </a:stretch>
        </p:blipFill>
        <p:spPr>
          <a:xfrm>
            <a:off x="4746530" y="2143116"/>
            <a:ext cx="2658980" cy="2494845"/>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checkerboard(across)">
                                      <p:cBhvr>
                                        <p:cTn id="7" dur="500"/>
                                        <p:tgtEl>
                                          <p:spTgt spid="26"/>
                                        </p:tgtEl>
                                      </p:cBhvr>
                                    </p:animEffect>
                                  </p:childTnLst>
                                </p:cTn>
                              </p:par>
                              <p:par>
                                <p:cTn id="8" presetID="5" presetClass="entr" presetSubtype="10"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checkerboard(across)">
                                      <p:cBhvr>
                                        <p:cTn id="10" dur="500"/>
                                        <p:tgtEl>
                                          <p:spTgt spid="27"/>
                                        </p:tgtEl>
                                      </p:cBhvr>
                                    </p:animEffect>
                                  </p:childTnLst>
                                </p:cTn>
                              </p:par>
                              <p:par>
                                <p:cTn id="11" presetID="5" presetClass="entr" presetSubtype="10" fill="hold"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checkerboard(across)">
                                      <p:cBhvr>
                                        <p:cTn id="13" dur="500"/>
                                        <p:tgtEl>
                                          <p:spTgt spid="28"/>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checkerboard(across)">
                                      <p:cBhvr>
                                        <p:cTn id="1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4371427"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一、</a:t>
            </a:r>
            <a:r>
              <a:rPr lang="zh-CN" altLang="en-US" dirty="0" smtClean="0"/>
              <a:t>大学生的情绪特点</a:t>
            </a:r>
            <a:endParaRPr lang="zh-CN" altLang="en-US" dirty="0" smtClean="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6" name="Freeform 6"/>
          <p:cNvSpPr/>
          <p:nvPr/>
        </p:nvSpPr>
        <p:spPr bwMode="auto">
          <a:xfrm>
            <a:off x="7741285" y="988695"/>
            <a:ext cx="3215005" cy="648335"/>
          </a:xfrm>
          <a:custGeom>
            <a:avLst/>
            <a:gdLst>
              <a:gd name="T0" fmla="*/ 138565 w 4367"/>
              <a:gd name="T1" fmla="*/ 131504 h 2224"/>
              <a:gd name="T2" fmla="*/ 2122168 w 4367"/>
              <a:gd name="T3" fmla="*/ 131504 h 2224"/>
              <a:gd name="T4" fmla="*/ 2142766 w 4367"/>
              <a:gd name="T5" fmla="*/ 99486 h 2224"/>
              <a:gd name="T6" fmla="*/ 2205183 w 4367"/>
              <a:gd name="T7" fmla="*/ 0 h 2224"/>
              <a:gd name="T8" fmla="*/ 2268223 w 4367"/>
              <a:gd name="T9" fmla="*/ 99486 h 2224"/>
              <a:gd name="T10" fmla="*/ 2288821 w 4367"/>
              <a:gd name="T11" fmla="*/ 131504 h 2224"/>
              <a:gd name="T12" fmla="*/ 2587797 w 4367"/>
              <a:gd name="T13" fmla="*/ 131504 h 2224"/>
              <a:gd name="T14" fmla="*/ 2725738 w 4367"/>
              <a:gd name="T15" fmla="*/ 258434 h 2224"/>
              <a:gd name="T16" fmla="*/ 2725738 w 4367"/>
              <a:gd name="T17" fmla="*/ 1145230 h 2224"/>
              <a:gd name="T18" fmla="*/ 2587797 w 4367"/>
              <a:gd name="T19" fmla="*/ 1271588 h 2224"/>
              <a:gd name="T20" fmla="*/ 138565 w 4367"/>
              <a:gd name="T21" fmla="*/ 1271588 h 2224"/>
              <a:gd name="T22" fmla="*/ 0 w 4367"/>
              <a:gd name="T23" fmla="*/ 1145230 h 2224"/>
              <a:gd name="T24" fmla="*/ 0 w 4367"/>
              <a:gd name="T25" fmla="*/ 258434 h 2224"/>
              <a:gd name="T26" fmla="*/ 138565 w 4367"/>
              <a:gd name="T27" fmla="*/ 131504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rgbClr val="0070C0"/>
          </a:solidFill>
          <a:ln>
            <a:noFill/>
          </a:ln>
        </p:spPr>
        <p:txBody>
          <a:bodyPr lIns="68534" tIns="34267" rIns="68534" bIns="34267"/>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5" name="矩形 24"/>
          <p:cNvSpPr/>
          <p:nvPr/>
        </p:nvSpPr>
        <p:spPr>
          <a:xfrm>
            <a:off x="7456610" y="1127988"/>
            <a:ext cx="3499555" cy="491490"/>
          </a:xfrm>
          <a:prstGeom prst="rect">
            <a:avLst/>
          </a:prstGeom>
        </p:spPr>
        <p:txBody>
          <a:bodyPr wrap="square">
            <a:spAutoFit/>
          </a:bodyPr>
          <a:lstStyle/>
          <a:p>
            <a:pPr lvl="0">
              <a:lnSpc>
                <a:spcPct val="130000"/>
              </a:lnSpc>
              <a:defRPr/>
            </a:pPr>
            <a:r>
              <a:rPr kumimoji="0" lang="zh-CN" altLang="en-US" sz="1800" b="0" i="0" u="none" strike="noStrike" kern="0" cap="none" spc="0" normalizeH="0" baseline="0" noProof="0" dirty="0" smtClean="0">
                <a:ln>
                  <a:noFill/>
                </a:ln>
                <a:solidFill>
                  <a:srgbClr val="3992B5">
                    <a:lumMod val="50000"/>
                  </a:srgbClr>
                </a:solidFill>
                <a:effectLst/>
                <a:uLnTx/>
                <a:uFillTx/>
                <a:latin typeface="微软雅黑" panose="020B0503020204020204" pitchFamily="34" charset="-122"/>
                <a:ea typeface="微软雅黑" panose="020B0503020204020204" pitchFamily="34" charset="-122"/>
              </a:rPr>
              <a:t>    </a:t>
            </a:r>
            <a:r>
              <a:rPr lang="zh-CN" altLang="en-US" sz="2000" b="1" kern="0" dirty="0" smtClean="0">
                <a:solidFill>
                  <a:srgbClr val="FFFFFF"/>
                </a:solidFill>
                <a:latin typeface="微软雅黑" panose="020B0503020204020204" pitchFamily="34" charset="-122"/>
                <a:ea typeface="微软雅黑" panose="020B0503020204020204" pitchFamily="34" charset="-122"/>
              </a:rPr>
              <a:t>（二）</a:t>
            </a:r>
            <a:r>
              <a:rPr lang="en-US" altLang="zh-CN" sz="2000" b="1" kern="0" dirty="0" smtClean="0">
                <a:solidFill>
                  <a:srgbClr val="FFFFFF"/>
                </a:solidFill>
                <a:latin typeface="微软雅黑" panose="020B0503020204020204" pitchFamily="34" charset="-122"/>
                <a:ea typeface="微软雅黑" panose="020B0503020204020204" pitchFamily="34" charset="-122"/>
              </a:rPr>
              <a:t> </a:t>
            </a:r>
            <a:r>
              <a:rPr lang="zh-CN" altLang="en-US" sz="2000" b="1" kern="0" dirty="0" smtClean="0">
                <a:solidFill>
                  <a:srgbClr val="FFFFFF"/>
                </a:solidFill>
                <a:latin typeface="微软雅黑" panose="020B0503020204020204" pitchFamily="34" charset="-122"/>
                <a:ea typeface="微软雅黑" panose="020B0503020204020204" pitchFamily="34" charset="-122"/>
              </a:rPr>
              <a:t>波动性和两极性</a:t>
            </a:r>
            <a:endParaRPr lang="zh-CN" altLang="en-US" sz="2000" b="1" kern="0" dirty="0" smtClean="0">
              <a:solidFill>
                <a:srgbClr val="FFFFFF"/>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3660047" y="3436008"/>
            <a:ext cx="8456739" cy="2843504"/>
            <a:chOff x="474663" y="2736559"/>
            <a:chExt cx="8453437" cy="2843504"/>
          </a:xfrm>
        </p:grpSpPr>
        <p:sp>
          <p:nvSpPr>
            <p:cNvPr id="9" name="Freeform 2"/>
            <p:cNvSpPr/>
            <p:nvPr/>
          </p:nvSpPr>
          <p:spPr bwMode="auto">
            <a:xfrm>
              <a:off x="5627440" y="3632200"/>
              <a:ext cx="1327150" cy="1536700"/>
            </a:xfrm>
            <a:custGeom>
              <a:avLst/>
              <a:gdLst>
                <a:gd name="T0" fmla="*/ 0 w 960"/>
                <a:gd name="T1" fmla="*/ 2147483647 h 1110"/>
                <a:gd name="T2" fmla="*/ 2147483647 w 960"/>
                <a:gd name="T3" fmla="*/ 0 h 1110"/>
                <a:gd name="T4" fmla="*/ 2147483647 w 960"/>
                <a:gd name="T5" fmla="*/ 2147483647 h 1110"/>
                <a:gd name="T6" fmla="*/ 0 w 960"/>
                <a:gd name="T7" fmla="*/ 2147483647 h 1110"/>
                <a:gd name="T8" fmla="*/ 0 w 960"/>
                <a:gd name="T9" fmla="*/ 2147483647 h 1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0" h="1110">
                  <a:moveTo>
                    <a:pt x="0" y="390"/>
                  </a:moveTo>
                  <a:lnTo>
                    <a:pt x="952" y="0"/>
                  </a:lnTo>
                  <a:lnTo>
                    <a:pt x="960" y="1110"/>
                  </a:lnTo>
                  <a:lnTo>
                    <a:pt x="0" y="1110"/>
                  </a:lnTo>
                  <a:lnTo>
                    <a:pt x="0" y="390"/>
                  </a:lnTo>
                  <a:close/>
                </a:path>
              </a:pathLst>
            </a:custGeom>
            <a:gradFill>
              <a:gsLst>
                <a:gs pos="100000">
                  <a:srgbClr val="C00000">
                    <a:lumMod val="60000"/>
                    <a:lumOff val="40000"/>
                  </a:srgbClr>
                </a:gs>
                <a:gs pos="0">
                  <a:srgbClr val="C00000"/>
                </a:gs>
              </a:gsLst>
              <a:lin ang="16200000" scaled="0"/>
            </a:gradFill>
            <a:ln w="3175" cap="flat" cmpd="sng" algn="ctr">
              <a:noFill/>
              <a:prstDash val="solid"/>
            </a:ln>
            <a:effectLst/>
          </p:spPr>
          <p:txBody>
            <a:bodyPr vert="eaVert" anchor="ctr"/>
            <a:lstStyle/>
            <a:p>
              <a:pPr>
                <a:defRPr/>
              </a:pPr>
              <a:endParaRPr lang="zh-CN" altLang="en-US" sz="3200" kern="0" dirty="0">
                <a:solidFill>
                  <a:sysClr val="window" lastClr="FFFFFF"/>
                </a:solidFill>
                <a:latin typeface="微软雅黑" panose="020B0503020204020204" pitchFamily="34" charset="-122"/>
                <a:ea typeface="微软雅黑" panose="020B0503020204020204" pitchFamily="34" charset="-122"/>
              </a:endParaRPr>
            </a:p>
          </p:txBody>
        </p:sp>
        <p:sp>
          <p:nvSpPr>
            <p:cNvPr id="10" name="Freeform 4"/>
            <p:cNvSpPr/>
            <p:nvPr/>
          </p:nvSpPr>
          <p:spPr bwMode="auto">
            <a:xfrm>
              <a:off x="7102227" y="3082925"/>
              <a:ext cx="1336675" cy="2085975"/>
            </a:xfrm>
            <a:custGeom>
              <a:avLst/>
              <a:gdLst>
                <a:gd name="T0" fmla="*/ 0 w 967"/>
                <a:gd name="T1" fmla="*/ 2147483647 h 1507"/>
                <a:gd name="T2" fmla="*/ 2147483647 w 967"/>
                <a:gd name="T3" fmla="*/ 0 h 1507"/>
                <a:gd name="T4" fmla="*/ 2147483647 w 967"/>
                <a:gd name="T5" fmla="*/ 2147483647 h 1507"/>
                <a:gd name="T6" fmla="*/ 2147483647 w 967"/>
                <a:gd name="T7" fmla="*/ 2147483647 h 1507"/>
                <a:gd name="T8" fmla="*/ 0 w 967"/>
                <a:gd name="T9" fmla="*/ 2147483647 h 15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7" h="1507">
                  <a:moveTo>
                    <a:pt x="0" y="381"/>
                  </a:moveTo>
                  <a:lnTo>
                    <a:pt x="949" y="0"/>
                  </a:lnTo>
                  <a:lnTo>
                    <a:pt x="967" y="1507"/>
                  </a:lnTo>
                  <a:lnTo>
                    <a:pt x="7" y="1507"/>
                  </a:lnTo>
                  <a:lnTo>
                    <a:pt x="0" y="381"/>
                  </a:lnTo>
                  <a:close/>
                </a:path>
              </a:pathLst>
            </a:custGeom>
            <a:gradFill>
              <a:gsLst>
                <a:gs pos="100000">
                  <a:srgbClr val="C00000">
                    <a:lumMod val="60000"/>
                    <a:lumOff val="40000"/>
                  </a:srgbClr>
                </a:gs>
                <a:gs pos="0">
                  <a:srgbClr val="C00000"/>
                </a:gs>
              </a:gsLst>
              <a:lin ang="16200000" scaled="0"/>
            </a:gradFill>
            <a:ln w="3175" cap="flat" cmpd="sng" algn="ctr">
              <a:noFill/>
              <a:prstDash val="solid"/>
            </a:ln>
            <a:effectLst/>
          </p:spPr>
          <p:txBody>
            <a:bodyPr vert="eaVert" anchor="ctr"/>
            <a:lstStyle/>
            <a:p>
              <a:pPr>
                <a:defRPr/>
              </a:pPr>
              <a:endParaRPr lang="zh-CN" altLang="en-US" sz="3200" kern="0" dirty="0">
                <a:solidFill>
                  <a:sysClr val="window" lastClr="FFFFFF"/>
                </a:solidFill>
                <a:latin typeface="微软雅黑" panose="020B0503020204020204" pitchFamily="34" charset="-122"/>
                <a:ea typeface="微软雅黑" panose="020B0503020204020204" pitchFamily="34" charset="-122"/>
              </a:endParaRPr>
            </a:p>
          </p:txBody>
        </p:sp>
        <p:sp>
          <p:nvSpPr>
            <p:cNvPr id="11" name="Freeform 5"/>
            <p:cNvSpPr/>
            <p:nvPr/>
          </p:nvSpPr>
          <p:spPr bwMode="auto">
            <a:xfrm>
              <a:off x="4139952" y="4233863"/>
              <a:ext cx="1331913" cy="935037"/>
            </a:xfrm>
            <a:custGeom>
              <a:avLst/>
              <a:gdLst>
                <a:gd name="T0" fmla="*/ 0 w 963"/>
                <a:gd name="T1" fmla="*/ 2147483647 h 691"/>
                <a:gd name="T2" fmla="*/ 2147483647 w 963"/>
                <a:gd name="T3" fmla="*/ 0 h 691"/>
                <a:gd name="T4" fmla="*/ 2147483647 w 963"/>
                <a:gd name="T5" fmla="*/ 2147483647 h 691"/>
                <a:gd name="T6" fmla="*/ 2147483647 w 963"/>
                <a:gd name="T7" fmla="*/ 2147483647 h 691"/>
                <a:gd name="T8" fmla="*/ 0 w 963"/>
                <a:gd name="T9" fmla="*/ 2147483647 h 6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3" h="691">
                  <a:moveTo>
                    <a:pt x="0" y="328"/>
                  </a:moveTo>
                  <a:lnTo>
                    <a:pt x="944" y="0"/>
                  </a:lnTo>
                  <a:lnTo>
                    <a:pt x="963" y="691"/>
                  </a:lnTo>
                  <a:lnTo>
                    <a:pt x="3" y="691"/>
                  </a:lnTo>
                  <a:lnTo>
                    <a:pt x="0" y="328"/>
                  </a:lnTo>
                  <a:close/>
                </a:path>
              </a:pathLst>
            </a:custGeom>
            <a:gradFill>
              <a:gsLst>
                <a:gs pos="100000">
                  <a:srgbClr val="C00000">
                    <a:lumMod val="60000"/>
                    <a:lumOff val="40000"/>
                  </a:srgbClr>
                </a:gs>
                <a:gs pos="0">
                  <a:srgbClr val="C00000"/>
                </a:gs>
              </a:gsLst>
              <a:lin ang="16200000" scaled="0"/>
            </a:gradFill>
            <a:ln w="3175" cap="flat" cmpd="sng" algn="ctr">
              <a:noFill/>
              <a:prstDash val="solid"/>
            </a:ln>
            <a:effectLst/>
          </p:spPr>
          <p:txBody>
            <a:bodyPr vert="eaVert" anchor="ctr"/>
            <a:lstStyle/>
            <a:p>
              <a:pPr>
                <a:defRPr/>
              </a:pPr>
              <a:endParaRPr lang="zh-CN" altLang="en-US" sz="3200" kern="0" dirty="0">
                <a:solidFill>
                  <a:sysClr val="window" lastClr="FFFFFF"/>
                </a:solidFill>
                <a:latin typeface="微软雅黑" panose="020B0503020204020204" pitchFamily="34" charset="-122"/>
                <a:ea typeface="微软雅黑" panose="020B0503020204020204" pitchFamily="34" charset="-122"/>
              </a:endParaRPr>
            </a:p>
          </p:txBody>
        </p:sp>
        <p:sp>
          <p:nvSpPr>
            <p:cNvPr id="12" name="Text Box 10"/>
            <p:cNvSpPr txBox="1">
              <a:spLocks noChangeArrowheads="1"/>
            </p:cNvSpPr>
            <p:nvPr/>
          </p:nvSpPr>
          <p:spPr bwMode="auto">
            <a:xfrm>
              <a:off x="4947990" y="4640263"/>
              <a:ext cx="5016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r>
                <a:rPr lang="en-US" altLang="zh-CN" sz="4000" kern="0" dirty="0">
                  <a:solidFill>
                    <a:sysClr val="window" lastClr="FFFFFF"/>
                  </a:solidFill>
                  <a:latin typeface="Impact" panose="020B0806030902050204" pitchFamily="34" charset="0"/>
                  <a:ea typeface="微软雅黑" panose="020B0503020204020204" pitchFamily="34" charset="-122"/>
                </a:rPr>
                <a:t>1</a:t>
              </a:r>
              <a:endParaRPr lang="en-US" altLang="zh-CN" sz="4000" kern="0" dirty="0">
                <a:solidFill>
                  <a:sysClr val="window" lastClr="FFFFFF"/>
                </a:solidFill>
                <a:latin typeface="Impact" panose="020B0806030902050204" pitchFamily="34" charset="0"/>
                <a:ea typeface="微软雅黑" panose="020B0503020204020204" pitchFamily="34" charset="-122"/>
              </a:endParaRPr>
            </a:p>
          </p:txBody>
        </p:sp>
        <p:sp>
          <p:nvSpPr>
            <p:cNvPr id="13" name="Text Box 11"/>
            <p:cNvSpPr txBox="1">
              <a:spLocks noChangeArrowheads="1"/>
            </p:cNvSpPr>
            <p:nvPr/>
          </p:nvSpPr>
          <p:spPr bwMode="auto">
            <a:xfrm>
              <a:off x="6443415" y="4640263"/>
              <a:ext cx="5016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r>
                <a:rPr lang="en-US" altLang="zh-CN" sz="4000" kern="0" dirty="0">
                  <a:solidFill>
                    <a:sysClr val="window" lastClr="FFFFFF"/>
                  </a:solidFill>
                  <a:latin typeface="Impact" panose="020B0806030902050204" pitchFamily="34" charset="0"/>
                  <a:ea typeface="微软雅黑" panose="020B0503020204020204" pitchFamily="34" charset="-122"/>
                </a:rPr>
                <a:t>2</a:t>
              </a:r>
              <a:endParaRPr lang="en-US" altLang="zh-CN" sz="4000" kern="0" dirty="0">
                <a:solidFill>
                  <a:sysClr val="window" lastClr="FFFFFF"/>
                </a:solidFill>
                <a:latin typeface="Impact" panose="020B0806030902050204" pitchFamily="34" charset="0"/>
                <a:ea typeface="微软雅黑" panose="020B0503020204020204" pitchFamily="34" charset="-122"/>
              </a:endParaRPr>
            </a:p>
          </p:txBody>
        </p:sp>
        <p:sp>
          <p:nvSpPr>
            <p:cNvPr id="14" name="Text Box 12"/>
            <p:cNvSpPr txBox="1">
              <a:spLocks noChangeArrowheads="1"/>
            </p:cNvSpPr>
            <p:nvPr/>
          </p:nvSpPr>
          <p:spPr bwMode="auto">
            <a:xfrm>
              <a:off x="7910265" y="4640263"/>
              <a:ext cx="5016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r>
                <a:rPr lang="en-US" altLang="zh-CN" sz="4000" kern="0" dirty="0">
                  <a:solidFill>
                    <a:sysClr val="window" lastClr="FFFFFF"/>
                  </a:solidFill>
                  <a:latin typeface="Impact" panose="020B0806030902050204" pitchFamily="34" charset="0"/>
                  <a:ea typeface="微软雅黑" panose="020B0503020204020204" pitchFamily="34" charset="-122"/>
                </a:rPr>
                <a:t>3</a:t>
              </a:r>
              <a:endParaRPr lang="en-US" altLang="zh-CN" sz="4000" kern="0" dirty="0">
                <a:solidFill>
                  <a:sysClr val="window" lastClr="FFFFFF"/>
                </a:solidFill>
                <a:latin typeface="Impact" panose="020B0806030902050204" pitchFamily="34" charset="0"/>
                <a:ea typeface="微软雅黑" panose="020B0503020204020204" pitchFamily="34" charset="-122"/>
              </a:endParaRPr>
            </a:p>
          </p:txBody>
        </p:sp>
        <p:sp>
          <p:nvSpPr>
            <p:cNvPr id="15" name="Line 14"/>
            <p:cNvSpPr>
              <a:spLocks noChangeShapeType="1"/>
            </p:cNvSpPr>
            <p:nvPr/>
          </p:nvSpPr>
          <p:spPr bwMode="auto">
            <a:xfrm flipH="1" flipV="1">
              <a:off x="604837" y="5072211"/>
              <a:ext cx="3678747" cy="3795"/>
            </a:xfrm>
            <a:prstGeom prst="line">
              <a:avLst/>
            </a:prstGeom>
            <a:noFill/>
            <a:ln w="9525">
              <a:solidFill>
                <a:srgbClr val="808080"/>
              </a:solidFill>
              <a:round/>
              <a:head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dirty="0">
                <a:solidFill>
                  <a:sysClr val="windowText" lastClr="000000"/>
                </a:solidFill>
                <a:latin typeface="Impact" panose="020B0806030902050204" pitchFamily="34" charset="0"/>
                <a:ea typeface="微软雅黑" panose="020B0503020204020204" pitchFamily="34" charset="-122"/>
              </a:endParaRPr>
            </a:p>
          </p:txBody>
        </p:sp>
        <p:sp>
          <p:nvSpPr>
            <p:cNvPr id="17" name="Rectangle 15"/>
            <p:cNvSpPr>
              <a:spLocks noChangeArrowheads="1"/>
            </p:cNvSpPr>
            <p:nvPr/>
          </p:nvSpPr>
          <p:spPr bwMode="auto">
            <a:xfrm>
              <a:off x="515938" y="4346960"/>
              <a:ext cx="3767646" cy="757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lnSpc>
                  <a:spcPct val="120000"/>
                </a:lnSpc>
                <a:defRPr/>
              </a:pPr>
              <a:r>
                <a:rPr lang="zh-CN" altLang="en-US" b="1" kern="0" dirty="0" smtClean="0">
                  <a:latin typeface="Impact" panose="020B0806030902050204" pitchFamily="34" charset="0"/>
                  <a:ea typeface="微软雅黑" panose="020B0503020204020204" pitchFamily="34" charset="-122"/>
                </a:rPr>
                <a:t>      一是情感独立与情感依赖的矛盾引起的情绪困扰。</a:t>
              </a:r>
              <a:endParaRPr lang="zh-CN" altLang="en-US" b="1" kern="0" dirty="0">
                <a:latin typeface="Impact" panose="020B0806030902050204" pitchFamily="34" charset="0"/>
                <a:ea typeface="微软雅黑" panose="020B0503020204020204" pitchFamily="34" charset="-122"/>
              </a:endParaRPr>
            </a:p>
          </p:txBody>
        </p:sp>
        <p:sp>
          <p:nvSpPr>
            <p:cNvPr id="18" name="Line 16"/>
            <p:cNvSpPr>
              <a:spLocks noChangeShapeType="1"/>
            </p:cNvSpPr>
            <p:nvPr/>
          </p:nvSpPr>
          <p:spPr bwMode="auto">
            <a:xfrm flipH="1">
              <a:off x="604837" y="4201832"/>
              <a:ext cx="6221264" cy="10079"/>
            </a:xfrm>
            <a:prstGeom prst="line">
              <a:avLst/>
            </a:prstGeom>
            <a:noFill/>
            <a:ln w="9525">
              <a:solidFill>
                <a:srgbClr val="808080"/>
              </a:solidFill>
              <a:round/>
              <a:head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dirty="0">
                <a:solidFill>
                  <a:sysClr val="windowText" lastClr="000000"/>
                </a:solidFill>
                <a:latin typeface="Impact" panose="020B0806030902050204" pitchFamily="34" charset="0"/>
                <a:ea typeface="微软雅黑" panose="020B0503020204020204" pitchFamily="34" charset="-122"/>
              </a:endParaRPr>
            </a:p>
          </p:txBody>
        </p:sp>
        <p:sp>
          <p:nvSpPr>
            <p:cNvPr id="19" name="Rectangle 17"/>
            <p:cNvSpPr>
              <a:spLocks noChangeArrowheads="1"/>
            </p:cNvSpPr>
            <p:nvPr/>
          </p:nvSpPr>
          <p:spPr bwMode="auto">
            <a:xfrm>
              <a:off x="1087322" y="3696455"/>
              <a:ext cx="5927477" cy="3952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lnSpc>
                  <a:spcPct val="120000"/>
                </a:lnSpc>
                <a:defRPr/>
              </a:pPr>
              <a:r>
                <a:rPr lang="zh-CN" altLang="en-US" b="1" kern="0" dirty="0" smtClean="0">
                  <a:latin typeface="Impact" panose="020B0806030902050204" pitchFamily="34" charset="0"/>
                  <a:ea typeface="微软雅黑" panose="020B0503020204020204" pitchFamily="34" charset="-122"/>
                </a:rPr>
                <a:t>二是理想与现实的矛盾引起的情绪困扰。</a:t>
              </a:r>
              <a:endParaRPr lang="zh-CN" altLang="en-US" b="1" kern="0" dirty="0">
                <a:latin typeface="Impact" panose="020B0806030902050204" pitchFamily="34" charset="0"/>
                <a:ea typeface="微软雅黑" panose="020B0503020204020204" pitchFamily="34" charset="-122"/>
              </a:endParaRPr>
            </a:p>
          </p:txBody>
        </p:sp>
        <p:sp>
          <p:nvSpPr>
            <p:cNvPr id="21" name="Line 18"/>
            <p:cNvSpPr>
              <a:spLocks noChangeShapeType="1"/>
            </p:cNvSpPr>
            <p:nvPr/>
          </p:nvSpPr>
          <p:spPr bwMode="auto">
            <a:xfrm flipH="1">
              <a:off x="604837" y="3488619"/>
              <a:ext cx="7677925" cy="3212"/>
            </a:xfrm>
            <a:prstGeom prst="line">
              <a:avLst/>
            </a:prstGeom>
            <a:noFill/>
            <a:ln w="9525">
              <a:solidFill>
                <a:srgbClr val="808080"/>
              </a:solidFill>
              <a:round/>
              <a:head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dirty="0">
                <a:solidFill>
                  <a:sysClr val="windowText" lastClr="000000"/>
                </a:solidFill>
                <a:latin typeface="Impact" panose="020B0806030902050204" pitchFamily="34" charset="0"/>
                <a:ea typeface="微软雅黑" panose="020B0503020204020204" pitchFamily="34" charset="-122"/>
              </a:endParaRPr>
            </a:p>
          </p:txBody>
        </p:sp>
        <p:sp>
          <p:nvSpPr>
            <p:cNvPr id="22" name="Rectangle 19"/>
            <p:cNvSpPr>
              <a:spLocks noChangeArrowheads="1"/>
            </p:cNvSpPr>
            <p:nvPr/>
          </p:nvSpPr>
          <p:spPr bwMode="auto">
            <a:xfrm>
              <a:off x="1373399" y="2736559"/>
              <a:ext cx="6397164" cy="7276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lnSpc>
                  <a:spcPct val="120000"/>
                </a:lnSpc>
                <a:defRPr/>
              </a:pPr>
              <a:r>
                <a:rPr lang="zh-CN" altLang="en-US" sz="1600" b="1" kern="0" dirty="0" smtClean="0">
                  <a:latin typeface="Impact" panose="020B0806030902050204" pitchFamily="34" charset="0"/>
                  <a:ea typeface="微软雅黑" panose="020B0503020204020204" pitchFamily="34" charset="-122"/>
                </a:rPr>
                <a:t>          </a:t>
              </a:r>
              <a:r>
                <a:rPr lang="zh-CN" altLang="en-US" b="1" kern="0" dirty="0" smtClean="0">
                  <a:latin typeface="Impact" panose="020B0806030902050204" pitchFamily="34" charset="0"/>
                  <a:ea typeface="微软雅黑" panose="020B0503020204020204" pitchFamily="34" charset="-122"/>
                </a:rPr>
                <a:t>另外，心理与生理之间的矛盾、个人需要和社会满足之间的矛盾等也会影响大学生的情绪。</a:t>
              </a:r>
              <a:endParaRPr lang="zh-CN" altLang="en-US" b="1" kern="0" dirty="0" smtClean="0">
                <a:latin typeface="Impact" panose="020B0806030902050204" pitchFamily="34" charset="0"/>
                <a:ea typeface="微软雅黑" panose="020B0503020204020204" pitchFamily="34" charset="-122"/>
              </a:endParaRPr>
            </a:p>
          </p:txBody>
        </p:sp>
        <p:sp>
          <p:nvSpPr>
            <p:cNvPr id="23" name="AutoShape 23"/>
            <p:cNvSpPr>
              <a:spLocks noChangeArrowheads="1"/>
            </p:cNvSpPr>
            <p:nvPr/>
          </p:nvSpPr>
          <p:spPr bwMode="auto">
            <a:xfrm rot="10800000">
              <a:off x="474663" y="5207000"/>
              <a:ext cx="8453437" cy="373063"/>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1959 w 21600"/>
                <a:gd name="T13" fmla="*/ 1959 h 21600"/>
                <a:gd name="T14" fmla="*/ 19641 w 21600"/>
                <a:gd name="T15" fmla="*/ 19641 h 21600"/>
              </a:gdLst>
              <a:ahLst/>
              <a:cxnLst>
                <a:cxn ang="T8">
                  <a:pos x="T0" y="T1"/>
                </a:cxn>
                <a:cxn ang="T9">
                  <a:pos x="T2" y="T3"/>
                </a:cxn>
                <a:cxn ang="T10">
                  <a:pos x="T4" y="T5"/>
                </a:cxn>
                <a:cxn ang="T11">
                  <a:pos x="T6" y="T7"/>
                </a:cxn>
              </a:cxnLst>
              <a:rect l="T12" t="T13" r="T14" b="T15"/>
              <a:pathLst>
                <a:path w="21600" h="21600">
                  <a:moveTo>
                    <a:pt x="0" y="0"/>
                  </a:moveTo>
                  <a:lnTo>
                    <a:pt x="317" y="21600"/>
                  </a:lnTo>
                  <a:lnTo>
                    <a:pt x="21283" y="21600"/>
                  </a:lnTo>
                  <a:lnTo>
                    <a:pt x="21600" y="0"/>
                  </a:lnTo>
                  <a:lnTo>
                    <a:pt x="0" y="0"/>
                  </a:lnTo>
                  <a:close/>
                </a:path>
              </a:pathLst>
            </a:custGeom>
            <a:gradFill rotWithShape="1">
              <a:gsLst>
                <a:gs pos="0">
                  <a:srgbClr val="5F5F5F">
                    <a:alpha val="0"/>
                  </a:srgbClr>
                </a:gs>
                <a:gs pos="100000">
                  <a:sysClr val="windowText" lastClr="000000">
                    <a:alpha val="17998"/>
                  </a:sysClr>
                </a:gs>
              </a:gsLst>
              <a:lin ang="5400000" scaled="1"/>
            </a:gradFill>
            <a:ln>
              <a:noFill/>
            </a:ln>
            <a:effectLst/>
            <a:extLst>
              <a:ext uri="{91240B29-F687-4F45-9708-019B960494DF}">
                <a14:hiddenLine xmlns:a14="http://schemas.microsoft.com/office/drawing/2010/main" w="2857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latin typeface="Impact" panose="020B0806030902050204" pitchFamily="34" charset="0"/>
                <a:ea typeface="微软雅黑" panose="020B0503020204020204" pitchFamily="34" charset="-122"/>
              </a:endParaRPr>
            </a:p>
          </p:txBody>
        </p:sp>
        <p:sp>
          <p:nvSpPr>
            <p:cNvPr id="26" name="Line 24"/>
            <p:cNvSpPr>
              <a:spLocks noChangeShapeType="1"/>
            </p:cNvSpPr>
            <p:nvPr/>
          </p:nvSpPr>
          <p:spPr bwMode="auto">
            <a:xfrm>
              <a:off x="600075" y="5168900"/>
              <a:ext cx="8207375" cy="0"/>
            </a:xfrm>
            <a:prstGeom prst="line">
              <a:avLst/>
            </a:prstGeom>
            <a:noFill/>
            <a:ln w="28575">
              <a:solidFill>
                <a:srgbClr val="FFFFFF"/>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dirty="0">
                <a:solidFill>
                  <a:sysClr val="windowText" lastClr="000000"/>
                </a:solidFill>
                <a:latin typeface="Impact" panose="020B0806030902050204" pitchFamily="34" charset="0"/>
                <a:ea typeface="微软雅黑" panose="020B0503020204020204" pitchFamily="34" charset="-122"/>
              </a:endParaRPr>
            </a:p>
          </p:txBody>
        </p:sp>
      </p:grpSp>
      <p:pic>
        <p:nvPicPr>
          <p:cNvPr id="27" name="图片 26" descr="1772-11032911442486.jpg"/>
          <p:cNvPicPr>
            <a:picLocks noChangeAspect="1"/>
          </p:cNvPicPr>
          <p:nvPr/>
        </p:nvPicPr>
        <p:blipFill>
          <a:blip r:embed="rId1" cstate="print"/>
          <a:stretch>
            <a:fillRect/>
          </a:stretch>
        </p:blipFill>
        <p:spPr>
          <a:xfrm>
            <a:off x="0" y="1099340"/>
            <a:ext cx="3660047" cy="548732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4371427"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一、</a:t>
            </a:r>
            <a:r>
              <a:rPr lang="zh-CN" altLang="en-US" dirty="0" smtClean="0"/>
              <a:t>大学生的情绪特点</a:t>
            </a:r>
            <a:endParaRPr lang="zh-CN" altLang="en-US" dirty="0" smtClean="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6" name="Freeform 6"/>
          <p:cNvSpPr/>
          <p:nvPr/>
        </p:nvSpPr>
        <p:spPr bwMode="auto">
          <a:xfrm>
            <a:off x="9384529" y="5643578"/>
            <a:ext cx="2587035" cy="648072"/>
          </a:xfrm>
          <a:custGeom>
            <a:avLst/>
            <a:gdLst>
              <a:gd name="T0" fmla="*/ 138565 w 4367"/>
              <a:gd name="T1" fmla="*/ 131504 h 2224"/>
              <a:gd name="T2" fmla="*/ 2122168 w 4367"/>
              <a:gd name="T3" fmla="*/ 131504 h 2224"/>
              <a:gd name="T4" fmla="*/ 2142766 w 4367"/>
              <a:gd name="T5" fmla="*/ 99486 h 2224"/>
              <a:gd name="T6" fmla="*/ 2205183 w 4367"/>
              <a:gd name="T7" fmla="*/ 0 h 2224"/>
              <a:gd name="T8" fmla="*/ 2268223 w 4367"/>
              <a:gd name="T9" fmla="*/ 99486 h 2224"/>
              <a:gd name="T10" fmla="*/ 2288821 w 4367"/>
              <a:gd name="T11" fmla="*/ 131504 h 2224"/>
              <a:gd name="T12" fmla="*/ 2587797 w 4367"/>
              <a:gd name="T13" fmla="*/ 131504 h 2224"/>
              <a:gd name="T14" fmla="*/ 2725738 w 4367"/>
              <a:gd name="T15" fmla="*/ 258434 h 2224"/>
              <a:gd name="T16" fmla="*/ 2725738 w 4367"/>
              <a:gd name="T17" fmla="*/ 1145230 h 2224"/>
              <a:gd name="T18" fmla="*/ 2587797 w 4367"/>
              <a:gd name="T19" fmla="*/ 1271588 h 2224"/>
              <a:gd name="T20" fmla="*/ 138565 w 4367"/>
              <a:gd name="T21" fmla="*/ 1271588 h 2224"/>
              <a:gd name="T22" fmla="*/ 0 w 4367"/>
              <a:gd name="T23" fmla="*/ 1145230 h 2224"/>
              <a:gd name="T24" fmla="*/ 0 w 4367"/>
              <a:gd name="T25" fmla="*/ 258434 h 2224"/>
              <a:gd name="T26" fmla="*/ 138565 w 4367"/>
              <a:gd name="T27" fmla="*/ 131504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rgbClr val="0070C0"/>
          </a:solidFill>
          <a:ln>
            <a:noFill/>
          </a:ln>
        </p:spPr>
        <p:txBody>
          <a:bodyPr lIns="68534" tIns="34267" rIns="68534" bIns="34267"/>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5" name="矩形 24"/>
          <p:cNvSpPr/>
          <p:nvPr/>
        </p:nvSpPr>
        <p:spPr>
          <a:xfrm>
            <a:off x="8956174" y="5786454"/>
            <a:ext cx="3499555" cy="491490"/>
          </a:xfrm>
          <a:prstGeom prst="rect">
            <a:avLst/>
          </a:prstGeom>
        </p:spPr>
        <p:txBody>
          <a:bodyPr wrap="square">
            <a:spAutoFit/>
          </a:bodyPr>
          <a:lstStyle/>
          <a:p>
            <a:pPr lvl="0">
              <a:lnSpc>
                <a:spcPct val="130000"/>
              </a:lnSpc>
              <a:defRPr/>
            </a:pPr>
            <a:r>
              <a:rPr kumimoji="0" lang="zh-CN" altLang="en-US" sz="1800" b="0" i="0" u="none" strike="noStrike" kern="0" cap="none" spc="0" normalizeH="0" baseline="0" noProof="0" dirty="0" smtClean="0">
                <a:ln>
                  <a:noFill/>
                </a:ln>
                <a:solidFill>
                  <a:srgbClr val="3992B5">
                    <a:lumMod val="50000"/>
                  </a:srgbClr>
                </a:solidFill>
                <a:effectLst/>
                <a:uLnTx/>
                <a:uFillTx/>
                <a:latin typeface="微软雅黑" panose="020B0503020204020204" pitchFamily="34" charset="-122"/>
                <a:ea typeface="微软雅黑" panose="020B0503020204020204" pitchFamily="34" charset="-122"/>
              </a:rPr>
              <a:t>    </a:t>
            </a:r>
            <a:r>
              <a:rPr lang="zh-CN" altLang="en-US" sz="2000" b="1" kern="0" dirty="0" smtClean="0">
                <a:solidFill>
                  <a:srgbClr val="FFFFFF"/>
                </a:solidFill>
                <a:latin typeface="微软雅黑" panose="020B0503020204020204" pitchFamily="34" charset="-122"/>
                <a:ea typeface="微软雅黑" panose="020B0503020204020204" pitchFamily="34" charset="-122"/>
              </a:rPr>
              <a:t>（三）冲动性与爆发性</a:t>
            </a:r>
            <a:endParaRPr lang="zh-CN" altLang="en-US" sz="2000" b="1" kern="0" dirty="0" smtClean="0">
              <a:solidFill>
                <a:srgbClr val="FFFFFF"/>
              </a:solidFill>
              <a:latin typeface="微软雅黑" panose="020B0503020204020204" pitchFamily="34" charset="-122"/>
              <a:ea typeface="微软雅黑" panose="020B0503020204020204" pitchFamily="34" charset="-122"/>
            </a:endParaRPr>
          </a:p>
        </p:txBody>
      </p:sp>
      <p:pic>
        <p:nvPicPr>
          <p:cNvPr id="24" name="图片 23" descr="oYYBAFbpGGGANIGsAAL7MhGG98Y837.png"/>
          <p:cNvPicPr>
            <a:picLocks noChangeAspect="1"/>
          </p:cNvPicPr>
          <p:nvPr/>
        </p:nvPicPr>
        <p:blipFill>
          <a:blip r:embed="rId1"/>
          <a:stretch>
            <a:fillRect/>
          </a:stretch>
        </p:blipFill>
        <p:spPr>
          <a:xfrm>
            <a:off x="-1" y="1133227"/>
            <a:ext cx="7741455" cy="5724773"/>
          </a:xfrm>
          <a:prstGeom prst="rect">
            <a:avLst/>
          </a:prstGeom>
        </p:spPr>
      </p:pic>
      <p:sp>
        <p:nvSpPr>
          <p:cNvPr id="28" name="TextBox 6"/>
          <p:cNvSpPr txBox="1">
            <a:spLocks noChangeArrowheads="1"/>
          </p:cNvSpPr>
          <p:nvPr/>
        </p:nvSpPr>
        <p:spPr bwMode="auto">
          <a:xfrm>
            <a:off x="7955769" y="1714488"/>
            <a:ext cx="3801481" cy="3487108"/>
          </a:xfrm>
          <a:prstGeom prst="rect">
            <a:avLst/>
          </a:prstGeom>
          <a:noFill/>
          <a:ln w="9525">
            <a:noFill/>
            <a:miter lim="800000"/>
          </a:ln>
        </p:spPr>
        <p:txBody>
          <a:bodyPr wrap="square">
            <a:spAutoFit/>
          </a:bodyPr>
          <a:lstStyle/>
          <a:p>
            <a:pPr indent="457200">
              <a:lnSpc>
                <a:spcPct val="130000"/>
              </a:lnSpc>
              <a:spcAft>
                <a:spcPts val="600"/>
              </a:spcAft>
            </a:pPr>
            <a:r>
              <a:rPr lang="zh-CN" altLang="en-US" b="1" dirty="0" smtClean="0">
                <a:latin typeface="微软雅黑" panose="020B0503020204020204" pitchFamily="34" charset="-122"/>
                <a:ea typeface="微软雅黑" panose="020B0503020204020204" pitchFamily="34" charset="-122"/>
              </a:rPr>
              <a:t>有的心理学家把青年期形容为“疾风怒涛”时期。</a:t>
            </a:r>
            <a:endParaRPr lang="zh-CN" altLang="en-US" b="1" dirty="0" smtClean="0">
              <a:latin typeface="微软雅黑" panose="020B0503020204020204" pitchFamily="34" charset="-122"/>
              <a:ea typeface="微软雅黑" panose="020B0503020204020204" pitchFamily="34" charset="-122"/>
            </a:endParaRPr>
          </a:p>
          <a:p>
            <a:pPr indent="457200">
              <a:lnSpc>
                <a:spcPct val="130000"/>
              </a:lnSpc>
              <a:spcAft>
                <a:spcPts val="600"/>
              </a:spcAft>
            </a:pPr>
            <a:r>
              <a:rPr lang="zh-CN" altLang="en-US" b="1" dirty="0" smtClean="0">
                <a:solidFill>
                  <a:srgbClr val="C00000"/>
                </a:solidFill>
                <a:latin typeface="微软雅黑" panose="020B0503020204020204" pitchFamily="34" charset="-122"/>
                <a:ea typeface="微软雅黑" panose="020B0503020204020204" pitchFamily="34" charset="-122"/>
              </a:rPr>
              <a:t>由于对外部环境或他人的不满，导致情绪失控，语言、行动极富攻击性；</a:t>
            </a:r>
            <a:endParaRPr lang="en-US" altLang="zh-CN" b="1" dirty="0" smtClean="0">
              <a:solidFill>
                <a:srgbClr val="C00000"/>
              </a:solidFill>
              <a:latin typeface="微软雅黑" panose="020B0503020204020204" pitchFamily="34" charset="-122"/>
              <a:ea typeface="微软雅黑" panose="020B0503020204020204" pitchFamily="34" charset="-122"/>
            </a:endParaRPr>
          </a:p>
          <a:p>
            <a:pPr indent="457200">
              <a:lnSpc>
                <a:spcPct val="130000"/>
              </a:lnSpc>
              <a:spcAft>
                <a:spcPts val="600"/>
              </a:spcAft>
            </a:pPr>
            <a:r>
              <a:rPr lang="zh-CN" altLang="en-US" b="1" dirty="0" smtClean="0">
                <a:solidFill>
                  <a:srgbClr val="00B0F0"/>
                </a:solidFill>
                <a:latin typeface="微软雅黑" panose="020B0503020204020204" pitchFamily="34" charset="-122"/>
                <a:ea typeface="微软雅黑" panose="020B0503020204020204" pitchFamily="34" charset="-122"/>
              </a:rPr>
              <a:t>由于对某一事物期望较高，当理想化的未来憧憬与客观现实之间发生矛盾冲突时，往往容易产生焦急和浮躁情绪。</a:t>
            </a:r>
            <a:endParaRPr lang="zh-CN" altLang="en-US" b="1" dirty="0" smtClean="0">
              <a:solidFill>
                <a:srgbClr val="00B0F0"/>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diamond(in)">
                                      <p:cBhvr>
                                        <p:cTn id="7" dur="2000"/>
                                        <p:tgtEl>
                                          <p:spTgt spid="28"/>
                                        </p:tgtEl>
                                      </p:cBhvr>
                                    </p:animEffect>
                                  </p:childTnLst>
                                </p:cTn>
                              </p:par>
                            </p:childTnLst>
                          </p:cTn>
                        </p:par>
                        <p:par>
                          <p:cTn id="8" fill="hold">
                            <p:stCondLst>
                              <p:cond delay="2000"/>
                            </p:stCondLst>
                            <p:childTnLst>
                              <p:par>
                                <p:cTn id="9" presetID="5" presetClass="entr" presetSubtype="1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checkerboard(across)">
                                      <p:cBhvr>
                                        <p:cTn id="1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4371427"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一、</a:t>
            </a:r>
            <a:r>
              <a:rPr lang="zh-CN" altLang="en-US" dirty="0" smtClean="0"/>
              <a:t>大学生的情绪特点</a:t>
            </a:r>
            <a:endParaRPr lang="zh-CN" altLang="en-US" dirty="0" smtClean="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6" name="Freeform 6"/>
          <p:cNvSpPr/>
          <p:nvPr/>
        </p:nvSpPr>
        <p:spPr bwMode="auto">
          <a:xfrm>
            <a:off x="443047" y="5772999"/>
            <a:ext cx="2871880" cy="648072"/>
          </a:xfrm>
          <a:custGeom>
            <a:avLst/>
            <a:gdLst>
              <a:gd name="T0" fmla="*/ 138565 w 4367"/>
              <a:gd name="T1" fmla="*/ 131504 h 2224"/>
              <a:gd name="T2" fmla="*/ 2122168 w 4367"/>
              <a:gd name="T3" fmla="*/ 131504 h 2224"/>
              <a:gd name="T4" fmla="*/ 2142766 w 4367"/>
              <a:gd name="T5" fmla="*/ 99486 h 2224"/>
              <a:gd name="T6" fmla="*/ 2205183 w 4367"/>
              <a:gd name="T7" fmla="*/ 0 h 2224"/>
              <a:gd name="T8" fmla="*/ 2268223 w 4367"/>
              <a:gd name="T9" fmla="*/ 99486 h 2224"/>
              <a:gd name="T10" fmla="*/ 2288821 w 4367"/>
              <a:gd name="T11" fmla="*/ 131504 h 2224"/>
              <a:gd name="T12" fmla="*/ 2587797 w 4367"/>
              <a:gd name="T13" fmla="*/ 131504 h 2224"/>
              <a:gd name="T14" fmla="*/ 2725738 w 4367"/>
              <a:gd name="T15" fmla="*/ 258434 h 2224"/>
              <a:gd name="T16" fmla="*/ 2725738 w 4367"/>
              <a:gd name="T17" fmla="*/ 1145230 h 2224"/>
              <a:gd name="T18" fmla="*/ 2587797 w 4367"/>
              <a:gd name="T19" fmla="*/ 1271588 h 2224"/>
              <a:gd name="T20" fmla="*/ 138565 w 4367"/>
              <a:gd name="T21" fmla="*/ 1271588 h 2224"/>
              <a:gd name="T22" fmla="*/ 0 w 4367"/>
              <a:gd name="T23" fmla="*/ 1145230 h 2224"/>
              <a:gd name="T24" fmla="*/ 0 w 4367"/>
              <a:gd name="T25" fmla="*/ 258434 h 2224"/>
              <a:gd name="T26" fmla="*/ 138565 w 4367"/>
              <a:gd name="T27" fmla="*/ 131504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rgbClr val="0070C0"/>
          </a:solidFill>
          <a:ln>
            <a:noFill/>
          </a:ln>
        </p:spPr>
        <p:txBody>
          <a:bodyPr lIns="68534" tIns="34267" rIns="68534" bIns="34267"/>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5" name="矩形 24"/>
          <p:cNvSpPr/>
          <p:nvPr/>
        </p:nvSpPr>
        <p:spPr>
          <a:xfrm>
            <a:off x="227781" y="5915875"/>
            <a:ext cx="3499555" cy="491490"/>
          </a:xfrm>
          <a:prstGeom prst="rect">
            <a:avLst/>
          </a:prstGeom>
        </p:spPr>
        <p:txBody>
          <a:bodyPr wrap="square">
            <a:spAutoFit/>
          </a:bodyPr>
          <a:lstStyle/>
          <a:p>
            <a:pPr lvl="0">
              <a:lnSpc>
                <a:spcPct val="130000"/>
              </a:lnSpc>
              <a:defRPr/>
            </a:pPr>
            <a:r>
              <a:rPr kumimoji="0" lang="zh-CN" altLang="en-US" sz="1800" b="0" i="0" u="none" strike="noStrike" kern="0" cap="none" spc="0" normalizeH="0" baseline="0" noProof="0" dirty="0" smtClean="0">
                <a:ln>
                  <a:noFill/>
                </a:ln>
                <a:solidFill>
                  <a:srgbClr val="3992B5">
                    <a:lumMod val="50000"/>
                  </a:srgbClr>
                </a:solidFill>
                <a:effectLst/>
                <a:uLnTx/>
                <a:uFillTx/>
                <a:latin typeface="微软雅黑" panose="020B0503020204020204" pitchFamily="34" charset="-122"/>
                <a:ea typeface="微软雅黑" panose="020B0503020204020204" pitchFamily="34" charset="-122"/>
              </a:rPr>
              <a:t>  </a:t>
            </a:r>
            <a:r>
              <a:rPr lang="zh-CN" altLang="en-US" sz="2000" b="1" kern="0" dirty="0" smtClean="0">
                <a:solidFill>
                  <a:srgbClr val="FFFFFF"/>
                </a:solidFill>
                <a:latin typeface="微软雅黑" panose="020B0503020204020204" pitchFamily="34" charset="-122"/>
                <a:ea typeface="微软雅黑" panose="020B0503020204020204" pitchFamily="34" charset="-122"/>
              </a:rPr>
              <a:t>（四）</a:t>
            </a:r>
            <a:r>
              <a:rPr lang="en-US" altLang="zh-CN" sz="2000" b="1" kern="0" dirty="0" smtClean="0">
                <a:solidFill>
                  <a:srgbClr val="FFFFFF"/>
                </a:solidFill>
                <a:latin typeface="微软雅黑" panose="020B0503020204020204" pitchFamily="34" charset="-122"/>
                <a:ea typeface="微软雅黑" panose="020B0503020204020204" pitchFamily="34" charset="-122"/>
              </a:rPr>
              <a:t> </a:t>
            </a:r>
            <a:r>
              <a:rPr lang="zh-CN" altLang="en-US" sz="2000" b="1" kern="0" dirty="0" smtClean="0">
                <a:solidFill>
                  <a:srgbClr val="FFFFFF"/>
                </a:solidFill>
                <a:latin typeface="微软雅黑" panose="020B0503020204020204" pitchFamily="34" charset="-122"/>
                <a:ea typeface="微软雅黑" panose="020B0503020204020204" pitchFamily="34" charset="-122"/>
              </a:rPr>
              <a:t>外显性与内隐性</a:t>
            </a:r>
            <a:endParaRPr lang="zh-CN" altLang="en-US" sz="2000" b="1" kern="0" dirty="0" smtClean="0">
              <a:solidFill>
                <a:srgbClr val="FFFFFF"/>
              </a:solidFill>
              <a:latin typeface="微软雅黑" panose="020B0503020204020204" pitchFamily="34" charset="-122"/>
              <a:ea typeface="微软雅黑" panose="020B0503020204020204" pitchFamily="34" charset="-122"/>
            </a:endParaRPr>
          </a:p>
        </p:txBody>
      </p:sp>
      <p:pic>
        <p:nvPicPr>
          <p:cNvPr id="8" name="图片 7" descr="kbuY-fxuxwyx8503263.jpg"/>
          <p:cNvPicPr>
            <a:picLocks noChangeAspect="1"/>
          </p:cNvPicPr>
          <p:nvPr/>
        </p:nvPicPr>
        <p:blipFill>
          <a:blip r:embed="rId1"/>
          <a:stretch>
            <a:fillRect/>
          </a:stretch>
        </p:blipFill>
        <p:spPr>
          <a:xfrm>
            <a:off x="7169951" y="1541603"/>
            <a:ext cx="3810000" cy="3810000"/>
          </a:xfrm>
          <a:prstGeom prst="rect">
            <a:avLst/>
          </a:prstGeom>
        </p:spPr>
      </p:pic>
      <p:grpSp>
        <p:nvGrpSpPr>
          <p:cNvPr id="9" name="组合 8"/>
          <p:cNvGrpSpPr/>
          <p:nvPr>
            <p:custDataLst>
              <p:tags r:id="rId2"/>
            </p:custDataLst>
          </p:nvPr>
        </p:nvGrpSpPr>
        <p:grpSpPr>
          <a:xfrm>
            <a:off x="600093" y="1095383"/>
            <a:ext cx="6086484" cy="4534535"/>
            <a:chOff x="6525557" y="4408639"/>
            <a:chExt cx="2058277" cy="2775638"/>
          </a:xfrm>
        </p:grpSpPr>
        <p:grpSp>
          <p:nvGrpSpPr>
            <p:cNvPr id="10" name="组合 37"/>
            <p:cNvGrpSpPr/>
            <p:nvPr/>
          </p:nvGrpSpPr>
          <p:grpSpPr>
            <a:xfrm>
              <a:off x="6525557" y="4408639"/>
              <a:ext cx="2058277" cy="2321598"/>
              <a:chOff x="6240795" y="3911740"/>
              <a:chExt cx="2826850" cy="3135030"/>
            </a:xfrm>
          </p:grpSpPr>
          <p:sp>
            <p:nvSpPr>
              <p:cNvPr id="12" name="Rectangle 76"/>
              <p:cNvSpPr/>
              <p:nvPr>
                <p:custDataLst>
                  <p:tags r:id="rId3"/>
                </p:custDataLst>
              </p:nvPr>
            </p:nvSpPr>
            <p:spPr>
              <a:xfrm>
                <a:off x="6240795" y="4220336"/>
                <a:ext cx="289834" cy="408440"/>
              </a:xfrm>
              <a:prstGeom prst="rect">
                <a:avLst/>
              </a:prstGeom>
              <a:solidFill>
                <a:srgbClr val="FEB834"/>
              </a:solidFill>
              <a:ln w="12700" cap="flat" cmpd="sng" algn="ctr">
                <a:noFill/>
                <a:prstDash val="solid"/>
                <a:miter lim="800000"/>
              </a:ln>
              <a:effectLst/>
            </p:spPr>
            <p:txBody>
              <a:bodyPr rtlCol="0" anchor="ctr"/>
              <a:lstStyle/>
              <a:p>
                <a:pPr marL="0" marR="0" lvl="0" indent="0" algn="ctr" defTabSz="1828165" eaLnBrk="1" fontAlgn="auto" latinLnBrk="0" hangingPunct="1">
                  <a:lnSpc>
                    <a:spcPct val="100000"/>
                  </a:lnSpc>
                  <a:spcBef>
                    <a:spcPts val="0"/>
                  </a:spcBef>
                  <a:spcAft>
                    <a:spcPts val="0"/>
                  </a:spcAft>
                  <a:buClrTx/>
                  <a:buSzTx/>
                  <a:buFontTx/>
                  <a:buNone/>
                  <a:defRPr/>
                </a:pPr>
                <a:endParaRPr kumimoji="0" lang="en-US" sz="7200" b="0" i="0" u="none" strike="noStrike" kern="0" cap="none" spc="0" normalizeH="0" baseline="0" noProof="0">
                  <a:ln>
                    <a:noFill/>
                  </a:ln>
                  <a:solidFill>
                    <a:prstClr val="white"/>
                  </a:solidFill>
                  <a:effectLst/>
                  <a:uLnTx/>
                  <a:uFillTx/>
                  <a:latin typeface="Clear Sans Light"/>
                  <a:ea typeface="+mn-ea"/>
                  <a:cs typeface="+mn-cs"/>
                </a:endParaRPr>
              </a:p>
            </p:txBody>
          </p:sp>
          <p:sp>
            <p:nvSpPr>
              <p:cNvPr id="13" name="TextBox 77"/>
              <p:cNvSpPr txBox="1"/>
              <p:nvPr>
                <p:custDataLst>
                  <p:tags r:id="rId4"/>
                </p:custDataLst>
              </p:nvPr>
            </p:nvSpPr>
            <p:spPr>
              <a:xfrm>
                <a:off x="6770853" y="3911740"/>
                <a:ext cx="2296792" cy="2216450"/>
              </a:xfrm>
              <a:prstGeom prst="rect">
                <a:avLst/>
              </a:prstGeom>
              <a:noFill/>
            </p:spPr>
            <p:txBody>
              <a:bodyPr wrap="square" rtlCol="0">
                <a:noAutofit/>
              </a:bodyPr>
              <a:lstStyle/>
              <a:p>
                <a:pPr defTabSz="1828165">
                  <a:lnSpc>
                    <a:spcPct val="130000"/>
                  </a:lnSpc>
                </a:pPr>
                <a:r>
                  <a:rPr lang="zh-CN" altLang="en-US" sz="2000" b="1" dirty="0" smtClean="0">
                    <a:solidFill>
                      <a:schemeClr val="accent6">
                        <a:lumMod val="75000"/>
                      </a:schemeClr>
                    </a:solidFill>
                    <a:latin typeface="微软雅黑" panose="020B0503020204020204" pitchFamily="34" charset="-122"/>
                    <a:ea typeface="微软雅黑" panose="020B0503020204020204" pitchFamily="34" charset="-122"/>
                  </a:rPr>
                  <a:t>大学生对外界刺激反应迅速且敏感，喜、怒、哀、乐常形于色，比成年人外露和直接；但比起中小学生，大学生会文饰、隐藏或抑制自己的真实情感，表现出内隐、含蓄的特点。</a:t>
                </a:r>
                <a:endParaRPr lang="zh-CN" altLang="en-US" sz="2000" b="1" dirty="0" smtClean="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4" name="Rectangle 78"/>
              <p:cNvSpPr/>
              <p:nvPr>
                <p:custDataLst>
                  <p:tags r:id="rId5"/>
                </p:custDataLst>
              </p:nvPr>
            </p:nvSpPr>
            <p:spPr>
              <a:xfrm>
                <a:off x="6257847" y="6638330"/>
                <a:ext cx="289834" cy="408440"/>
              </a:xfrm>
              <a:prstGeom prst="rect">
                <a:avLst/>
              </a:prstGeom>
              <a:solidFill>
                <a:srgbClr val="FF3F5F"/>
              </a:solidFill>
              <a:ln w="12700" cap="flat" cmpd="sng" algn="ctr">
                <a:noFill/>
                <a:prstDash val="solid"/>
                <a:miter lim="800000"/>
              </a:ln>
              <a:effectLst/>
            </p:spPr>
            <p:txBody>
              <a:bodyPr rtlCol="0" anchor="ctr"/>
              <a:lstStyle/>
              <a:p>
                <a:pPr marL="0" marR="0" lvl="0" indent="0" algn="ctr" defTabSz="1828165" eaLnBrk="1" fontAlgn="auto" latinLnBrk="0" hangingPunct="1">
                  <a:lnSpc>
                    <a:spcPct val="100000"/>
                  </a:lnSpc>
                  <a:spcBef>
                    <a:spcPts val="0"/>
                  </a:spcBef>
                  <a:spcAft>
                    <a:spcPts val="0"/>
                  </a:spcAft>
                  <a:buClrTx/>
                  <a:buSzTx/>
                  <a:buFontTx/>
                  <a:buNone/>
                  <a:defRPr/>
                </a:pPr>
                <a:endParaRPr kumimoji="0" lang="en-US" sz="7200" b="0" i="0" u="none" strike="noStrike" kern="0" cap="none" spc="0" normalizeH="0" baseline="0" noProof="0">
                  <a:ln>
                    <a:noFill/>
                  </a:ln>
                  <a:solidFill>
                    <a:prstClr val="white"/>
                  </a:solidFill>
                  <a:effectLst/>
                  <a:uLnTx/>
                  <a:uFillTx/>
                  <a:latin typeface="Clear Sans Light"/>
                  <a:ea typeface="+mn-ea"/>
                  <a:cs typeface="+mn-cs"/>
                </a:endParaRPr>
              </a:p>
            </p:txBody>
          </p:sp>
        </p:grpSp>
        <p:sp>
          <p:nvSpPr>
            <p:cNvPr id="11" name="TextBox 77"/>
            <p:cNvSpPr txBox="1"/>
            <p:nvPr>
              <p:custDataLst>
                <p:tags r:id="rId6"/>
              </p:custDataLst>
            </p:nvPr>
          </p:nvSpPr>
          <p:spPr>
            <a:xfrm>
              <a:off x="6905860" y="5829691"/>
              <a:ext cx="1672388" cy="1354586"/>
            </a:xfrm>
            <a:prstGeom prst="rect">
              <a:avLst/>
            </a:prstGeom>
            <a:noFill/>
          </p:spPr>
          <p:txBody>
            <a:bodyPr wrap="square" rtlCol="0">
              <a:noAutofit/>
            </a:bodyPr>
            <a:lstStyle/>
            <a:p>
              <a:pPr defTabSz="1828165">
                <a:lnSpc>
                  <a:spcPct val="130000"/>
                </a:lnSpc>
              </a:pPr>
              <a:r>
                <a:rPr lang="zh-CN" altLang="en-US" sz="2000" b="1" dirty="0" smtClean="0">
                  <a:solidFill>
                    <a:schemeClr val="accent2">
                      <a:lumMod val="75000"/>
                    </a:schemeClr>
                  </a:solidFill>
                  <a:latin typeface="微软雅黑" panose="020B0503020204020204" pitchFamily="34" charset="-122"/>
                  <a:ea typeface="微软雅黑" panose="020B0503020204020204" pitchFamily="34" charset="-122"/>
                </a:rPr>
                <a:t>由于自制力的逐渐增强以及思维独立性和自尊心的发展，大学生情绪的外在表现和内心体验并不总是一致的，在某些场合和特定问题上，有些大学生会隐藏或抑制自己的真实情感，表现出内隐、含蓄的特点。</a:t>
              </a:r>
              <a:endParaRPr lang="zh-CN" altLang="en-US" sz="2000" b="1" dirty="0" smtClean="0">
                <a:solidFill>
                  <a:schemeClr val="accent2">
                    <a:lumMod val="75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8" presetClass="entr" presetSubtype="16"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amond(in)">
                                      <p:cBhvr>
                                        <p:cTn id="11"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4371427"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一、</a:t>
            </a:r>
            <a:r>
              <a:rPr lang="zh-CN" altLang="en-US" dirty="0" smtClean="0"/>
              <a:t>大学生的情绪特点</a:t>
            </a:r>
            <a:endParaRPr lang="zh-CN" altLang="en-US" dirty="0" smtClean="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6" name="Freeform 6"/>
          <p:cNvSpPr/>
          <p:nvPr/>
        </p:nvSpPr>
        <p:spPr bwMode="auto">
          <a:xfrm>
            <a:off x="443047" y="5772999"/>
            <a:ext cx="2871880" cy="648072"/>
          </a:xfrm>
          <a:custGeom>
            <a:avLst/>
            <a:gdLst>
              <a:gd name="T0" fmla="*/ 138565 w 4367"/>
              <a:gd name="T1" fmla="*/ 131504 h 2224"/>
              <a:gd name="T2" fmla="*/ 2122168 w 4367"/>
              <a:gd name="T3" fmla="*/ 131504 h 2224"/>
              <a:gd name="T4" fmla="*/ 2142766 w 4367"/>
              <a:gd name="T5" fmla="*/ 99486 h 2224"/>
              <a:gd name="T6" fmla="*/ 2205183 w 4367"/>
              <a:gd name="T7" fmla="*/ 0 h 2224"/>
              <a:gd name="T8" fmla="*/ 2268223 w 4367"/>
              <a:gd name="T9" fmla="*/ 99486 h 2224"/>
              <a:gd name="T10" fmla="*/ 2288821 w 4367"/>
              <a:gd name="T11" fmla="*/ 131504 h 2224"/>
              <a:gd name="T12" fmla="*/ 2587797 w 4367"/>
              <a:gd name="T13" fmla="*/ 131504 h 2224"/>
              <a:gd name="T14" fmla="*/ 2725738 w 4367"/>
              <a:gd name="T15" fmla="*/ 258434 h 2224"/>
              <a:gd name="T16" fmla="*/ 2725738 w 4367"/>
              <a:gd name="T17" fmla="*/ 1145230 h 2224"/>
              <a:gd name="T18" fmla="*/ 2587797 w 4367"/>
              <a:gd name="T19" fmla="*/ 1271588 h 2224"/>
              <a:gd name="T20" fmla="*/ 138565 w 4367"/>
              <a:gd name="T21" fmla="*/ 1271588 h 2224"/>
              <a:gd name="T22" fmla="*/ 0 w 4367"/>
              <a:gd name="T23" fmla="*/ 1145230 h 2224"/>
              <a:gd name="T24" fmla="*/ 0 w 4367"/>
              <a:gd name="T25" fmla="*/ 258434 h 2224"/>
              <a:gd name="T26" fmla="*/ 138565 w 4367"/>
              <a:gd name="T27" fmla="*/ 131504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rgbClr val="0070C0"/>
          </a:solidFill>
          <a:ln>
            <a:noFill/>
          </a:ln>
        </p:spPr>
        <p:txBody>
          <a:bodyPr lIns="68534" tIns="34267" rIns="68534" bIns="34267"/>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5" name="矩形 24"/>
          <p:cNvSpPr/>
          <p:nvPr/>
        </p:nvSpPr>
        <p:spPr>
          <a:xfrm>
            <a:off x="443046" y="5915875"/>
            <a:ext cx="3499555" cy="450850"/>
          </a:xfrm>
          <a:prstGeom prst="rect">
            <a:avLst/>
          </a:prstGeom>
        </p:spPr>
        <p:txBody>
          <a:bodyPr wrap="square">
            <a:spAutoFit/>
          </a:bodyPr>
          <a:lstStyle/>
          <a:p>
            <a:pPr lvl="0">
              <a:lnSpc>
                <a:spcPct val="130000"/>
              </a:lnSpc>
              <a:defRPr/>
            </a:pPr>
            <a:r>
              <a:rPr lang="zh-CN" altLang="en-US" b="1" kern="0" dirty="0" smtClean="0">
                <a:solidFill>
                  <a:schemeClr val="bg1"/>
                </a:solidFill>
                <a:latin typeface="微软雅黑" panose="020B0503020204020204" pitchFamily="34" charset="-122"/>
                <a:ea typeface="微软雅黑" panose="020B0503020204020204" pitchFamily="34" charset="-122"/>
              </a:rPr>
              <a:t>   （五）阶段性和层次性</a:t>
            </a:r>
            <a:endParaRPr lang="zh-CN" altLang="en-US" b="1" kern="0" dirty="0" smtClean="0">
              <a:solidFill>
                <a:schemeClr val="bg1"/>
              </a:solidFill>
              <a:latin typeface="微软雅黑" panose="020B0503020204020204" pitchFamily="34" charset="-122"/>
              <a:ea typeface="微软雅黑" panose="020B0503020204020204" pitchFamily="34" charset="-122"/>
            </a:endParaRPr>
          </a:p>
        </p:txBody>
      </p:sp>
      <p:sp>
        <p:nvSpPr>
          <p:cNvPr id="13" name="TextBox 77"/>
          <p:cNvSpPr txBox="1"/>
          <p:nvPr/>
        </p:nvSpPr>
        <p:spPr>
          <a:xfrm>
            <a:off x="443047" y="1637695"/>
            <a:ext cx="5631401" cy="3696250"/>
          </a:xfrm>
          <a:prstGeom prst="rect">
            <a:avLst/>
          </a:prstGeom>
          <a:solidFill>
            <a:srgbClr val="009999"/>
          </a:solidFill>
        </p:spPr>
        <p:txBody>
          <a:bodyPr wrap="square" rtlCol="0">
            <a:noAutofit/>
          </a:bodyPr>
          <a:lstStyle/>
          <a:p>
            <a:pPr defTabSz="1828165">
              <a:lnSpc>
                <a:spcPct val="130000"/>
              </a:lnSpc>
            </a:pPr>
            <a:endParaRPr lang="en-US" altLang="zh-CN" b="1" dirty="0" smtClean="0">
              <a:solidFill>
                <a:schemeClr val="bg1"/>
              </a:solidFill>
              <a:latin typeface="微软雅黑" panose="020B0503020204020204" pitchFamily="34" charset="-122"/>
              <a:ea typeface="微软雅黑" panose="020B0503020204020204" pitchFamily="34" charset="-122"/>
            </a:endParaRPr>
          </a:p>
          <a:p>
            <a:pPr defTabSz="1828165">
              <a:lnSpc>
                <a:spcPct val="130000"/>
              </a:lnSpc>
            </a:pPr>
            <a:r>
              <a:rPr lang="en-US" altLang="zh-CN" b="1" dirty="0" smtClean="0">
                <a:solidFill>
                  <a:schemeClr val="bg1"/>
                </a:solidFill>
                <a:latin typeface="微软雅黑" panose="020B0503020204020204" pitchFamily="34" charset="-122"/>
                <a:ea typeface="微软雅黑" panose="020B0503020204020204" pitchFamily="34" charset="-122"/>
              </a:rPr>
              <a:t>      </a:t>
            </a:r>
            <a:r>
              <a:rPr lang="zh-CN" altLang="en-US" b="1" dirty="0" smtClean="0">
                <a:solidFill>
                  <a:schemeClr val="bg1"/>
                </a:solidFill>
                <a:latin typeface="微软雅黑" panose="020B0503020204020204" pitchFamily="34" charset="-122"/>
                <a:ea typeface="微软雅黑" panose="020B0503020204020204" pitchFamily="34" charset="-122"/>
              </a:rPr>
              <a:t>大学阶段由于不同年级的培养目标和培养重点不同，教育方式和课程设置有所区别，各个年级面临的问题不同，大学生的情绪呈现出阶段性和层次性特点。</a:t>
            </a:r>
            <a:endParaRPr lang="zh-CN" altLang="en-US" b="1" dirty="0" smtClean="0">
              <a:solidFill>
                <a:schemeClr val="bg1"/>
              </a:solidFill>
              <a:latin typeface="微软雅黑" panose="020B0503020204020204" pitchFamily="34" charset="-122"/>
              <a:ea typeface="微软雅黑" panose="020B0503020204020204" pitchFamily="34" charset="-122"/>
            </a:endParaRPr>
          </a:p>
          <a:p>
            <a:pPr defTabSz="1828165">
              <a:lnSpc>
                <a:spcPct val="130000"/>
              </a:lnSpc>
            </a:pPr>
            <a:endParaRPr lang="zh-CN" altLang="en-US" b="1" dirty="0" smtClean="0">
              <a:solidFill>
                <a:schemeClr val="bg1"/>
              </a:solidFill>
              <a:latin typeface="微软雅黑" panose="020B0503020204020204" pitchFamily="34" charset="-122"/>
              <a:ea typeface="微软雅黑" panose="020B0503020204020204" pitchFamily="34" charset="-122"/>
            </a:endParaRPr>
          </a:p>
          <a:p>
            <a:pPr defTabSz="1828165">
              <a:lnSpc>
                <a:spcPct val="130000"/>
              </a:lnSpc>
            </a:pPr>
            <a:r>
              <a:rPr lang="en-US" altLang="zh-CN" b="1" dirty="0" smtClean="0">
                <a:solidFill>
                  <a:schemeClr val="bg1"/>
                </a:solidFill>
                <a:latin typeface="微软雅黑" panose="020B0503020204020204" pitchFamily="34" charset="-122"/>
                <a:ea typeface="微软雅黑" panose="020B0503020204020204" pitchFamily="34" charset="-122"/>
              </a:rPr>
              <a:t>      </a:t>
            </a:r>
            <a:r>
              <a:rPr lang="zh-CN" altLang="en-US" b="1" dirty="0" smtClean="0">
                <a:solidFill>
                  <a:schemeClr val="bg1"/>
                </a:solidFill>
                <a:latin typeface="微软雅黑" panose="020B0503020204020204" pitchFamily="34" charset="-122"/>
                <a:ea typeface="微软雅黑" panose="020B0503020204020204" pitchFamily="34" charset="-122"/>
              </a:rPr>
              <a:t>由于社会、家庭及自身要求、期望不同，以及能力、心理素质的差别，大学生也会表现出不同的情绪状态。</a:t>
            </a:r>
            <a:endParaRPr lang="zh-CN" altLang="en-US" b="1" dirty="0" smtClean="0">
              <a:solidFill>
                <a:schemeClr val="bg1"/>
              </a:solidFill>
              <a:latin typeface="微软雅黑" panose="020B0503020204020204" pitchFamily="34" charset="-122"/>
              <a:ea typeface="微软雅黑" panose="020B0503020204020204" pitchFamily="34" charset="-122"/>
            </a:endParaRPr>
          </a:p>
        </p:txBody>
      </p:sp>
      <p:pic>
        <p:nvPicPr>
          <p:cNvPr id="15" name="图片 14" descr="286ed488c7cc19bca4a318.jpg"/>
          <p:cNvPicPr>
            <a:picLocks noChangeAspect="1"/>
          </p:cNvPicPr>
          <p:nvPr/>
        </p:nvPicPr>
        <p:blipFill>
          <a:blip r:embed="rId1"/>
          <a:stretch>
            <a:fillRect/>
          </a:stretch>
        </p:blipFill>
        <p:spPr>
          <a:xfrm>
            <a:off x="6485250" y="1928802"/>
            <a:ext cx="5471047" cy="3077464"/>
          </a:xfrm>
          <a:prstGeom prst="rect">
            <a:avLst/>
          </a:prstGeom>
        </p:spPr>
      </p:pic>
      <p:sp>
        <p:nvSpPr>
          <p:cNvPr id="17" name="矩形 16"/>
          <p:cNvSpPr/>
          <p:nvPr/>
        </p:nvSpPr>
        <p:spPr bwMode="auto">
          <a:xfrm>
            <a:off x="6241257" y="1637695"/>
            <a:ext cx="5955506" cy="3696250"/>
          </a:xfrm>
          <a:prstGeom prst="rect">
            <a:avLst/>
          </a:prstGeom>
          <a:noFill/>
          <a:ln w="28575" cap="flat" cmpd="sng" algn="ctr">
            <a:solidFill>
              <a:srgbClr val="00999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amond(in)">
                                      <p:cBhvr>
                                        <p:cTn id="7" dur="2000"/>
                                        <p:tgtEl>
                                          <p:spTgt spid="13"/>
                                        </p:tgtEl>
                                      </p:cBhvr>
                                    </p:animEffect>
                                  </p:childTnLst>
                                </p:cTn>
                              </p:par>
                            </p:childTnLst>
                          </p:cTn>
                        </p:par>
                        <p:par>
                          <p:cTn id="8" fill="hold">
                            <p:stCondLst>
                              <p:cond delay="2000"/>
                            </p:stCondLst>
                            <p:childTnLst>
                              <p:par>
                                <p:cTn id="9" presetID="5" presetClass="entr" presetSubtype="1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checkerboard(across)">
                                      <p:cBhvr>
                                        <p:cTn id="11" dur="500"/>
                                        <p:tgtEl>
                                          <p:spTgt spid="17"/>
                                        </p:tgtEl>
                                      </p:cBhvr>
                                    </p:animEffect>
                                  </p:childTnLst>
                                </p:cTn>
                              </p:par>
                              <p:par>
                                <p:cTn id="12" presetID="5" presetClass="entr" presetSubtype="10" fill="hold"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checkerboard(across)">
                                      <p:cBhvr>
                                        <p:cTn id="1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4827956" cy="953135"/>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二、</a:t>
            </a:r>
            <a:r>
              <a:rPr lang="zh-CN" altLang="en-US" dirty="0" smtClean="0"/>
              <a:t>二、大学生常见的情绪困扰</a:t>
            </a:r>
            <a:endParaRPr lang="zh-CN" altLang="en-US" dirty="0" smtClean="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cxnSp>
        <p:nvCxnSpPr>
          <p:cNvPr id="20" name="直接连接符 19"/>
          <p:cNvCxnSpPr/>
          <p:nvPr/>
        </p:nvCxnSpPr>
        <p:spPr>
          <a:xfrm flipV="1">
            <a:off x="4052963" y="3568963"/>
            <a:ext cx="5519273" cy="0"/>
          </a:xfrm>
          <a:prstGeom prst="line">
            <a:avLst/>
          </a:prstGeom>
          <a:noFill/>
          <a:ln w="28575" cap="flat" cmpd="sng" algn="ctr">
            <a:solidFill>
              <a:srgbClr val="080808">
                <a:shade val="95000"/>
                <a:satMod val="105000"/>
              </a:srgbClr>
            </a:solidFill>
            <a:prstDash val="solid"/>
          </a:ln>
          <a:effectLst/>
        </p:spPr>
      </p:cxnSp>
      <p:sp>
        <p:nvSpPr>
          <p:cNvPr id="24" name="平行四边形 23"/>
          <p:cNvSpPr/>
          <p:nvPr/>
        </p:nvSpPr>
        <p:spPr>
          <a:xfrm>
            <a:off x="6073422" y="2336800"/>
            <a:ext cx="3725334" cy="783879"/>
          </a:xfrm>
          <a:prstGeom prst="parallelogram">
            <a:avLst>
              <a:gd name="adj" fmla="val 14184"/>
            </a:avLst>
          </a:prstGeom>
          <a:solidFill>
            <a:srgbClr val="E77817"/>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r>
              <a:rPr lang="zh-CN" altLang="en-US" sz="2800" b="1" kern="0" dirty="0" smtClean="0">
                <a:solidFill>
                  <a:sysClr val="window" lastClr="FFFFFF"/>
                </a:solidFill>
                <a:latin typeface="微软雅黑" panose="020B0503020204020204" pitchFamily="34" charset="-122"/>
                <a:ea typeface="微软雅黑" panose="020B0503020204020204" pitchFamily="34" charset="-122"/>
              </a:rPr>
              <a:t>（一）焦虑</a:t>
            </a:r>
            <a:endParaRPr lang="zh-CN" altLang="en-US" sz="2800" b="1" kern="0" dirty="0" smtClean="0">
              <a:solidFill>
                <a:sysClr val="window" lastClr="FFFFFF"/>
              </a:solidFill>
              <a:latin typeface="微软雅黑" panose="020B0503020204020204" pitchFamily="34" charset="-122"/>
              <a:ea typeface="微软雅黑" panose="020B0503020204020204" pitchFamily="34" charset="-122"/>
            </a:endParaRPr>
          </a:p>
        </p:txBody>
      </p:sp>
      <p:sp>
        <p:nvSpPr>
          <p:cNvPr id="25" name="椭圆 24"/>
          <p:cNvSpPr/>
          <p:nvPr/>
        </p:nvSpPr>
        <p:spPr>
          <a:xfrm>
            <a:off x="9760767" y="3343535"/>
            <a:ext cx="357190" cy="357190"/>
          </a:xfrm>
          <a:prstGeom prst="ellipse">
            <a:avLst/>
          </a:prstGeom>
          <a:solidFill>
            <a:srgbClr val="080808"/>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endParaRPr>
          </a:p>
        </p:txBody>
      </p:sp>
      <p:sp>
        <p:nvSpPr>
          <p:cNvPr id="26" name="弧形 25"/>
          <p:cNvSpPr/>
          <p:nvPr/>
        </p:nvSpPr>
        <p:spPr>
          <a:xfrm rot="2700000">
            <a:off x="9781474" y="3074512"/>
            <a:ext cx="936625" cy="936625"/>
          </a:xfrm>
          <a:prstGeom prst="arc">
            <a:avLst/>
          </a:prstGeom>
          <a:noFill/>
          <a:ln w="76200" cap="flat" cmpd="sng" algn="ctr">
            <a:solidFill>
              <a:srgbClr val="080808">
                <a:shade val="95000"/>
                <a:satMod val="10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sp>
        <p:nvSpPr>
          <p:cNvPr id="27" name="弧形 26"/>
          <p:cNvSpPr/>
          <p:nvPr/>
        </p:nvSpPr>
        <p:spPr>
          <a:xfrm rot="2700000">
            <a:off x="9724013" y="3159928"/>
            <a:ext cx="765792" cy="765792"/>
          </a:xfrm>
          <a:prstGeom prst="arc">
            <a:avLst/>
          </a:prstGeom>
          <a:noFill/>
          <a:ln w="76200" cap="flat" cmpd="sng" algn="ctr">
            <a:solidFill>
              <a:srgbClr val="080808">
                <a:shade val="95000"/>
                <a:satMod val="10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sp>
        <p:nvSpPr>
          <p:cNvPr id="28" name="弧形 27"/>
          <p:cNvSpPr/>
          <p:nvPr/>
        </p:nvSpPr>
        <p:spPr>
          <a:xfrm rot="2700000">
            <a:off x="9659763" y="3227896"/>
            <a:ext cx="629857" cy="629857"/>
          </a:xfrm>
          <a:prstGeom prst="arc">
            <a:avLst/>
          </a:prstGeom>
          <a:noFill/>
          <a:ln w="76200" cap="flat" cmpd="sng" algn="ctr">
            <a:solidFill>
              <a:srgbClr val="080808">
                <a:shade val="95000"/>
                <a:satMod val="10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sp>
        <p:nvSpPr>
          <p:cNvPr id="29" name="矩形 28"/>
          <p:cNvSpPr/>
          <p:nvPr/>
        </p:nvSpPr>
        <p:spPr>
          <a:xfrm>
            <a:off x="5520266" y="3967427"/>
            <a:ext cx="5508977" cy="1857753"/>
          </a:xfrm>
          <a:prstGeom prst="rect">
            <a:avLst/>
          </a:prstGeom>
        </p:spPr>
        <p:txBody>
          <a:bodyPr wrap="square">
            <a:spAutoFit/>
          </a:bodyPr>
          <a:lstStyle/>
          <a:p>
            <a:pPr>
              <a:lnSpc>
                <a:spcPct val="130000"/>
              </a:lnSpc>
            </a:pPr>
            <a:r>
              <a:rPr lang="zh-CN" altLang="en-US" kern="0" dirty="0" smtClean="0">
                <a:latin typeface="微软雅黑" panose="020B0503020204020204" pitchFamily="34" charset="-122"/>
                <a:ea typeface="微软雅黑" panose="020B0503020204020204" pitchFamily="34" charset="-122"/>
              </a:rPr>
              <a:t>       焦虑是指个体对即将发生的某种事件或情境感到担忧，但又无法采取有效的措施加以预防和解决时所产生的紧张、焦急等情绪体验，表现出不明原因的忧虑和不安。</a:t>
            </a:r>
            <a:endParaRPr lang="en-US" altLang="zh-CN" kern="0" dirty="0" smtClean="0">
              <a:latin typeface="微软雅黑" panose="020B0503020204020204" pitchFamily="34" charset="-122"/>
              <a:ea typeface="微软雅黑" panose="020B0503020204020204" pitchFamily="34" charset="-122"/>
            </a:endParaRPr>
          </a:p>
          <a:p>
            <a:pPr>
              <a:lnSpc>
                <a:spcPct val="130000"/>
              </a:lnSpc>
            </a:pPr>
            <a:r>
              <a:rPr lang="en-US" altLang="zh-CN" b="1" kern="0" dirty="0" smtClean="0">
                <a:solidFill>
                  <a:srgbClr val="16A085"/>
                </a:solidFill>
                <a:latin typeface="微软雅黑" panose="020B0503020204020204" pitchFamily="34" charset="-122"/>
                <a:ea typeface="微软雅黑" panose="020B0503020204020204" pitchFamily="34" charset="-122"/>
              </a:rPr>
              <a:t>      </a:t>
            </a:r>
            <a:r>
              <a:rPr lang="zh-CN" altLang="en-US" kern="0" dirty="0" smtClean="0">
                <a:latin typeface="微软雅黑" panose="020B0503020204020204" pitchFamily="34" charset="-122"/>
                <a:ea typeface="微软雅黑" panose="020B0503020204020204" pitchFamily="34" charset="-122"/>
              </a:rPr>
              <a:t>常见的主要有</a:t>
            </a:r>
            <a:r>
              <a:rPr lang="zh-CN" altLang="en-US" b="1" kern="0" dirty="0" smtClean="0">
                <a:solidFill>
                  <a:srgbClr val="16A085"/>
                </a:solidFill>
                <a:latin typeface="微软雅黑" panose="020B0503020204020204" pitchFamily="34" charset="-122"/>
                <a:ea typeface="微软雅黑" panose="020B0503020204020204" pitchFamily="34" charset="-122"/>
              </a:rPr>
              <a:t>考试焦虑、社交焦虑</a:t>
            </a:r>
            <a:r>
              <a:rPr lang="zh-CN" altLang="en-US" kern="0" dirty="0" smtClean="0">
                <a:latin typeface="微软雅黑" panose="020B0503020204020204" pitchFamily="34" charset="-122"/>
                <a:ea typeface="微软雅黑" panose="020B0503020204020204" pitchFamily="34" charset="-122"/>
              </a:rPr>
              <a:t>和</a:t>
            </a:r>
            <a:r>
              <a:rPr lang="zh-CN" altLang="en-US" b="1" kern="0" dirty="0" smtClean="0">
                <a:solidFill>
                  <a:srgbClr val="16A085"/>
                </a:solidFill>
                <a:latin typeface="微软雅黑" panose="020B0503020204020204" pitchFamily="34" charset="-122"/>
                <a:ea typeface="微软雅黑" panose="020B0503020204020204" pitchFamily="34" charset="-122"/>
              </a:rPr>
              <a:t>就业焦虑。</a:t>
            </a:r>
            <a:endParaRPr lang="zh-CN" altLang="en-US" kern="0" dirty="0" smtClean="0">
              <a:latin typeface="微软雅黑" panose="020B0503020204020204" pitchFamily="34" charset="-122"/>
              <a:ea typeface="微软雅黑" panose="020B0503020204020204" pitchFamily="34" charset="-122"/>
            </a:endParaRPr>
          </a:p>
        </p:txBody>
      </p:sp>
      <p:pic>
        <p:nvPicPr>
          <p:cNvPr id="30" name="图片 29" descr="4538627066961681026.jpg"/>
          <p:cNvPicPr>
            <a:picLocks noChangeAspect="1"/>
          </p:cNvPicPr>
          <p:nvPr/>
        </p:nvPicPr>
        <p:blipFill>
          <a:blip r:embed="rId1"/>
          <a:stretch>
            <a:fillRect/>
          </a:stretch>
        </p:blipFill>
        <p:spPr>
          <a:xfrm>
            <a:off x="257248" y="2147295"/>
            <a:ext cx="4953468" cy="3710597"/>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ppt_w</p:attrName>
                                        </p:attrNameLst>
                                      </p:cBhvr>
                                      <p:tavLst>
                                        <p:tav tm="0">
                                          <p:val>
                                            <p:strVal val="#ppt_w*0.70"/>
                                          </p:val>
                                        </p:tav>
                                        <p:tav tm="100000">
                                          <p:val>
                                            <p:strVal val="#ppt_w"/>
                                          </p:val>
                                        </p:tav>
                                      </p:tavLst>
                                    </p:anim>
                                    <p:anim calcmode="lin" valueType="num">
                                      <p:cBhvr>
                                        <p:cTn id="8" dur="1000" fill="hold"/>
                                        <p:tgtEl>
                                          <p:spTgt spid="24"/>
                                        </p:tgtEl>
                                        <p:attrNameLst>
                                          <p:attrName>ppt_h</p:attrName>
                                        </p:attrNameLst>
                                      </p:cBhvr>
                                      <p:tavLst>
                                        <p:tav tm="0">
                                          <p:val>
                                            <p:strVal val="#ppt_h"/>
                                          </p:val>
                                        </p:tav>
                                        <p:tav tm="100000">
                                          <p:val>
                                            <p:strVal val="#ppt_h"/>
                                          </p:val>
                                        </p:tav>
                                      </p:tavLst>
                                    </p:anim>
                                    <p:animEffect transition="in" filter="fade">
                                      <p:cBhvr>
                                        <p:cTn id="9" dur="1000"/>
                                        <p:tgtEl>
                                          <p:spTgt spid="24"/>
                                        </p:tgtEl>
                                      </p:cBhvr>
                                    </p:animEffect>
                                  </p:childTnLst>
                                </p:cTn>
                              </p:par>
                              <p:par>
                                <p:cTn id="10" presetID="22" presetClass="entr" presetSubtype="8"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left)">
                                      <p:cBhvr>
                                        <p:cTn id="16" dur="500"/>
                                        <p:tgtEl>
                                          <p:spTgt spid="25"/>
                                        </p:tgtEl>
                                      </p:cBhvr>
                                    </p:animEffect>
                                  </p:childTnLst>
                                </p:cTn>
                              </p:par>
                              <p:par>
                                <p:cTn id="17" presetID="1" presetClass="entr" presetSubtype="0" fill="hold" grpId="0" nodeType="withEffect">
                                  <p:stCondLst>
                                    <p:cond delay="300"/>
                                  </p:stCondLst>
                                  <p:childTnLst>
                                    <p:set>
                                      <p:cBhvr>
                                        <p:cTn id="18" dur="1" fill="hold">
                                          <p:stCondLst>
                                            <p:cond delay="0"/>
                                          </p:stCondLst>
                                        </p:cTn>
                                        <p:tgtEl>
                                          <p:spTgt spid="26"/>
                                        </p:tgtEl>
                                        <p:attrNameLst>
                                          <p:attrName>style.visibility</p:attrName>
                                        </p:attrNameLst>
                                      </p:cBhvr>
                                      <p:to>
                                        <p:strVal val="visible"/>
                                      </p:to>
                                    </p:set>
                                  </p:childTnLst>
                                </p:cTn>
                              </p:par>
                            </p:childTnLst>
                          </p:cTn>
                        </p:par>
                        <p:par>
                          <p:cTn id="19" fill="hold">
                            <p:stCondLst>
                              <p:cond delay="1500"/>
                            </p:stCondLst>
                            <p:childTnLst>
                              <p:par>
                                <p:cTn id="20" presetID="1" presetClass="entr" presetSubtype="0" fill="hold" grpId="0" nodeType="afterEffect">
                                  <p:stCondLst>
                                    <p:cond delay="150"/>
                                  </p:stCondLst>
                                  <p:childTnLst>
                                    <p:set>
                                      <p:cBhvr>
                                        <p:cTn id="21" dur="1" fill="hold">
                                          <p:stCondLst>
                                            <p:cond delay="0"/>
                                          </p:stCondLst>
                                        </p:cTn>
                                        <p:tgtEl>
                                          <p:spTgt spid="27"/>
                                        </p:tgtEl>
                                        <p:attrNameLst>
                                          <p:attrName>style.visibility</p:attrName>
                                        </p:attrNameLst>
                                      </p:cBhvr>
                                      <p:to>
                                        <p:strVal val="visible"/>
                                      </p:to>
                                    </p:set>
                                  </p:childTnLst>
                                </p:cTn>
                              </p:par>
                            </p:childTnLst>
                          </p:cTn>
                        </p:par>
                        <p:par>
                          <p:cTn id="22" fill="hold">
                            <p:stCondLst>
                              <p:cond delay="1650"/>
                            </p:stCondLst>
                            <p:childTnLst>
                              <p:par>
                                <p:cTn id="23" presetID="1" presetClass="entr" presetSubtype="0"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图片14_副本_副本.jpg"/>
          <p:cNvPicPr>
            <a:picLocks noChangeAspect="1"/>
          </p:cNvPicPr>
          <p:nvPr/>
        </p:nvPicPr>
        <p:blipFill>
          <a:blip r:embed="rId1"/>
          <a:stretch>
            <a:fillRect/>
          </a:stretch>
        </p:blipFill>
        <p:spPr>
          <a:xfrm>
            <a:off x="-1" y="0"/>
            <a:ext cx="12206269" cy="6858000"/>
          </a:xfrm>
          <a:prstGeom prst="rect">
            <a:avLst/>
          </a:prstGeom>
        </p:spPr>
      </p:pic>
      <p:sp>
        <p:nvSpPr>
          <p:cNvPr id="9" name="矩形 8"/>
          <p:cNvSpPr/>
          <p:nvPr/>
        </p:nvSpPr>
        <p:spPr>
          <a:xfrm>
            <a:off x="346649" y="2112539"/>
            <a:ext cx="11234711" cy="3581666"/>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nvSpPr>
        <p:spPr>
          <a:xfrm>
            <a:off x="1383474" y="2227491"/>
            <a:ext cx="6168794" cy="3298147"/>
          </a:xfrm>
          <a:prstGeom prst="rect">
            <a:avLst/>
          </a:prstGeom>
        </p:spPr>
        <p:txBody>
          <a:bodyPr wrap="square">
            <a:spAutoFit/>
          </a:bodyPr>
          <a:lstStyle/>
          <a:p>
            <a:pPr>
              <a:lnSpc>
                <a:spcPct val="130000"/>
              </a:lnSpc>
            </a:pPr>
            <a:r>
              <a:rPr lang="zh-CN" altLang="en-US" dirty="0" smtClean="0">
                <a:latin typeface="微软雅黑" panose="020B0503020204020204" pitchFamily="34" charset="-122"/>
                <a:ea typeface="微软雅黑" panose="020B0503020204020204" pitchFamily="34" charset="-122"/>
              </a:rPr>
              <a:t>        李</a:t>
            </a:r>
            <a:r>
              <a:rPr lang="zh-CN" altLang="en-US" dirty="0">
                <a:latin typeface="微软雅黑" panose="020B0503020204020204" pitchFamily="34" charset="-122"/>
                <a:ea typeface="微软雅黑" panose="020B0503020204020204" pitchFamily="34" charset="-122"/>
              </a:rPr>
              <a:t>某，女，大一学生。她自述从高一就开始对考试有紧张感和焦虑感，每次考试即将来临时，便开始坐立不安。虽然每次考试前她都会很积极地复习功课，且每次考试也都能考得不错，但每到考试前仍然会感到紧张，一听到要考试了便惴惴不安。她总是担心自己在考试时会出问题，于是强迫自己抓紧时间看书、复习，课后也不敢长时间休息。此外，每到考试前的一天或几天，她还会突然拉肚子，浑身不舒服。现在快要到期末考试了，李某一想到这些就害怕，怕自己再出现这样的情况，影响了考试</a:t>
            </a:r>
            <a:r>
              <a:rPr lang="zh-CN" altLang="en-US" dirty="0" smtClean="0">
                <a:latin typeface="微软雅黑" panose="020B0503020204020204" pitchFamily="34" charset="-122"/>
                <a:ea typeface="微软雅黑" panose="020B0503020204020204" pitchFamily="34" charset="-122"/>
              </a:rPr>
              <a:t>。</a:t>
            </a:r>
            <a:endParaRPr lang="zh-CN" altLang="en-US" dirty="0" smtClean="0">
              <a:latin typeface="微软雅黑" panose="020B0503020204020204" pitchFamily="34" charset="-122"/>
              <a:ea typeface="微软雅黑" panose="020B0503020204020204" pitchFamily="34" charset="-122"/>
            </a:endParaRPr>
          </a:p>
        </p:txBody>
      </p:sp>
      <p:sp>
        <p:nvSpPr>
          <p:cNvPr id="10" name="矩形 9"/>
          <p:cNvSpPr/>
          <p:nvPr/>
        </p:nvSpPr>
        <p:spPr>
          <a:xfrm>
            <a:off x="526144" y="1877784"/>
            <a:ext cx="695377" cy="4066997"/>
          </a:xfrm>
          <a:prstGeom prst="rect">
            <a:avLst/>
          </a:prstGeom>
          <a:solidFill>
            <a:schemeClr val="accent3">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lIns="0" rIns="0" rtlCol="0" anchor="ctr"/>
          <a:lstStyle/>
          <a:p>
            <a:pPr algn="ctr">
              <a:lnSpc>
                <a:spcPct val="123000"/>
              </a:lnSpc>
            </a:pPr>
            <a:r>
              <a:rPr lang="zh-CN" altLang="en-US" sz="2400" dirty="0" smtClean="0">
                <a:latin typeface="华康俪金黑W8(P)" pitchFamily="34" charset="-122"/>
                <a:ea typeface="华康俪金黑W8(P)" pitchFamily="34" charset="-122"/>
              </a:rPr>
              <a:t>案例</a:t>
            </a:r>
            <a:endParaRPr lang="zh-CN" altLang="en-US" sz="2400" dirty="0" smtClean="0">
              <a:latin typeface="华康俪金黑W8(P)" pitchFamily="34" charset="-122"/>
              <a:ea typeface="华康俪金黑W8(P)" pitchFamily="34" charset="-122"/>
            </a:endParaRPr>
          </a:p>
        </p:txBody>
      </p:sp>
      <p:cxnSp>
        <p:nvCxnSpPr>
          <p:cNvPr id="16" name="直接连接符 15"/>
          <p:cNvCxnSpPr/>
          <p:nvPr/>
        </p:nvCxnSpPr>
        <p:spPr>
          <a:xfrm>
            <a:off x="7741455" y="2357430"/>
            <a:ext cx="0" cy="3024336"/>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12" name="图片 11" descr="t018f9ebd58afe58313.jpg"/>
          <p:cNvPicPr>
            <a:picLocks noChangeAspect="1"/>
          </p:cNvPicPr>
          <p:nvPr/>
        </p:nvPicPr>
        <p:blipFill>
          <a:blip r:embed="rId2"/>
          <a:stretch>
            <a:fillRect/>
          </a:stretch>
        </p:blipFill>
        <p:spPr>
          <a:xfrm>
            <a:off x="7791886" y="2453845"/>
            <a:ext cx="3789474" cy="2775790"/>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heckerboard(across)">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cstate="screen"/>
          <a:srcRect/>
          <a:stretch>
            <a:fillRect/>
          </a:stretch>
        </p:blipFill>
        <p:spPr>
          <a:xfrm>
            <a:off x="-62" y="0"/>
            <a:ext cx="6120680" cy="6858000"/>
          </a:xfrm>
          <a:prstGeom prst="rect">
            <a:avLst/>
          </a:prstGeom>
        </p:spPr>
      </p:pic>
      <p:sp>
        <p:nvSpPr>
          <p:cNvPr id="31" name="矩形: 圆角 30"/>
          <p:cNvSpPr/>
          <p:nvPr/>
        </p:nvSpPr>
        <p:spPr bwMode="auto">
          <a:xfrm>
            <a:off x="6629932" y="1850581"/>
            <a:ext cx="605997" cy="605997"/>
          </a:xfrm>
          <a:prstGeom prst="roundRect">
            <a:avLst>
              <a:gd name="adj" fmla="val 7236"/>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a:ln>
                  <a:noFill/>
                </a:ln>
                <a:solidFill>
                  <a:srgbClr val="FFFFFF"/>
                </a:solidFill>
                <a:effectLst/>
                <a:uLnTx/>
                <a:uFillTx/>
                <a:latin typeface="+mn-lt"/>
                <a:ea typeface="+mn-ea"/>
                <a:cs typeface="+mn-ea"/>
                <a:sym typeface="+mn-lt"/>
              </a:rPr>
              <a:t>1</a:t>
            </a:r>
            <a:endParaRPr kumimoji="0" lang="zh-CN" altLang="en-US" sz="28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33" name="矩形: 圆角 32"/>
          <p:cNvSpPr/>
          <p:nvPr/>
        </p:nvSpPr>
        <p:spPr bwMode="auto">
          <a:xfrm>
            <a:off x="6629932" y="3214686"/>
            <a:ext cx="605997" cy="605997"/>
          </a:xfrm>
          <a:prstGeom prst="roundRect">
            <a:avLst>
              <a:gd name="adj" fmla="val 7236"/>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a:ln>
                  <a:noFill/>
                </a:ln>
                <a:solidFill>
                  <a:srgbClr val="FFFFFF"/>
                </a:solidFill>
                <a:effectLst/>
                <a:uLnTx/>
                <a:uFillTx/>
                <a:latin typeface="+mn-lt"/>
                <a:ea typeface="+mn-ea"/>
                <a:cs typeface="+mn-ea"/>
                <a:sym typeface="+mn-lt"/>
              </a:rPr>
              <a:t>2</a:t>
            </a:r>
            <a:endParaRPr kumimoji="0" lang="zh-CN" altLang="en-US" sz="28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39" name="TextBox 47"/>
          <p:cNvSpPr txBox="1"/>
          <p:nvPr/>
        </p:nvSpPr>
        <p:spPr>
          <a:xfrm>
            <a:off x="7527143" y="1902632"/>
            <a:ext cx="4579768" cy="368300"/>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defRPr/>
            </a:pPr>
            <a:r>
              <a:rPr lang="zh-CN" altLang="en-US" sz="2000" b="0" dirty="0" smtClean="0">
                <a:solidFill>
                  <a:srgbClr val="3D3D3D"/>
                </a:solidFill>
                <a:latin typeface="+mn-lt"/>
                <a:ea typeface="+mn-ea"/>
                <a:cs typeface="+mn-ea"/>
                <a:sym typeface="+mn-lt"/>
              </a:rPr>
              <a:t> </a:t>
            </a:r>
            <a:r>
              <a:rPr kumimoji="0" lang="zh-CN" altLang="en-US" sz="2000" b="0" i="0" u="none" strike="noStrike" kern="1200" cap="none" spc="0" normalizeH="0" baseline="0" noProof="0" dirty="0">
                <a:ln>
                  <a:noFill/>
                </a:ln>
                <a:solidFill>
                  <a:srgbClr val="3D3D3D"/>
                </a:solidFill>
                <a:effectLst/>
                <a:uLnTx/>
                <a:uFillTx/>
                <a:latin typeface="+mn-lt"/>
                <a:ea typeface="+mn-ea"/>
                <a:cs typeface="+mn-ea"/>
                <a:sym typeface="+mn-lt"/>
              </a:rPr>
              <a:t>情绪概述</a:t>
            </a:r>
            <a:endParaRPr kumimoji="0" lang="zh-CN" altLang="en-US" sz="2000" b="0" i="0" u="none" strike="noStrike" kern="1200" cap="none" spc="0" normalizeH="0" baseline="0" noProof="0" dirty="0">
              <a:ln>
                <a:noFill/>
              </a:ln>
              <a:solidFill>
                <a:srgbClr val="3D3D3D"/>
              </a:solidFill>
              <a:effectLst/>
              <a:uLnTx/>
              <a:uFillTx/>
              <a:latin typeface="+mn-lt"/>
              <a:ea typeface="+mn-ea"/>
              <a:cs typeface="+mn-ea"/>
              <a:sym typeface="+mn-lt"/>
            </a:endParaRPr>
          </a:p>
        </p:txBody>
      </p:sp>
      <p:sp>
        <p:nvSpPr>
          <p:cNvPr id="40" name="TextBox 47"/>
          <p:cNvSpPr txBox="1"/>
          <p:nvPr/>
        </p:nvSpPr>
        <p:spPr>
          <a:xfrm>
            <a:off x="7527141" y="3267104"/>
            <a:ext cx="5513592" cy="368300"/>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defRPr/>
            </a:pPr>
            <a:r>
              <a:rPr kumimoji="0" lang="zh-CN" altLang="en-US" sz="2000" b="0" i="0" u="none" strike="noStrike" kern="1200" cap="none" spc="0" normalizeH="0" baseline="0" noProof="0" dirty="0">
                <a:ln>
                  <a:noFill/>
                </a:ln>
                <a:solidFill>
                  <a:srgbClr val="3D3D3D"/>
                </a:solidFill>
                <a:effectLst/>
                <a:uLnTx/>
                <a:uFillTx/>
                <a:latin typeface="+mn-lt"/>
                <a:ea typeface="+mn-ea"/>
                <a:cs typeface="+mn-ea"/>
                <a:sym typeface="+mn-lt"/>
              </a:rPr>
              <a:t>大学生情绪特点及常见情绪困扰</a:t>
            </a:r>
            <a:endParaRPr kumimoji="0" lang="zh-CN" altLang="en-US" sz="2000" b="0" i="0" u="none" strike="noStrike" kern="1200" cap="none" spc="0" normalizeH="0" baseline="0" noProof="0" dirty="0">
              <a:ln>
                <a:noFill/>
              </a:ln>
              <a:solidFill>
                <a:srgbClr val="3D3D3D"/>
              </a:solidFill>
              <a:effectLst/>
              <a:uLnTx/>
              <a:uFillTx/>
              <a:latin typeface="+mn-lt"/>
              <a:ea typeface="+mn-ea"/>
              <a:cs typeface="+mn-ea"/>
              <a:sym typeface="+mn-lt"/>
            </a:endParaRPr>
          </a:p>
        </p:txBody>
      </p:sp>
      <p:sp>
        <p:nvSpPr>
          <p:cNvPr id="8" name="矩形 7"/>
          <p:cNvSpPr/>
          <p:nvPr/>
        </p:nvSpPr>
        <p:spPr bwMode="auto">
          <a:xfrm>
            <a:off x="4001854" y="0"/>
            <a:ext cx="1770327" cy="4399378"/>
          </a:xfrm>
          <a:prstGeom prst="rect">
            <a:avLst/>
          </a:prstGeom>
          <a:solidFill>
            <a:schemeClr val="accent3">
              <a:lumMod val="75000"/>
              <a:alpha val="80000"/>
            </a:schemeClr>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9" name="TextBox 58"/>
          <p:cNvSpPr txBox="1"/>
          <p:nvPr/>
        </p:nvSpPr>
        <p:spPr>
          <a:xfrm>
            <a:off x="4348457" y="1179305"/>
            <a:ext cx="1002197" cy="1938992"/>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000" b="0" i="0" u="none" strike="noStrike" kern="1200" cap="none" spc="0" normalizeH="0" baseline="0" noProof="0" dirty="0" smtClean="0">
                <a:ln>
                  <a:noFill/>
                </a:ln>
                <a:solidFill>
                  <a:srgbClr val="FFFFFF"/>
                </a:solidFill>
                <a:effectLst/>
                <a:uLnTx/>
                <a:uFillTx/>
                <a:latin typeface="+mn-lt"/>
                <a:ea typeface="+mn-ea"/>
                <a:cs typeface="+mn-ea"/>
                <a:sym typeface="+mn-lt"/>
              </a:rPr>
              <a:t> 目 </a:t>
            </a:r>
            <a:endParaRPr lang="en-US" altLang="zh-CN" sz="4000" dirty="0" smtClean="0">
              <a:solidFill>
                <a:srgbClr val="FFFFFF"/>
              </a:solidFill>
              <a:latin typeface="+mn-lt"/>
              <a:ea typeface="+mn-ea"/>
              <a:cs typeface="+mn-ea"/>
              <a:sym typeface="+mn-lt"/>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lang="en-US" altLang="zh-CN" sz="4000" dirty="0" smtClean="0">
              <a:solidFill>
                <a:srgbClr val="FFFFFF"/>
              </a:solidFill>
              <a:latin typeface="+mn-lt"/>
              <a:ea typeface="+mn-ea"/>
              <a:cs typeface="+mn-ea"/>
              <a:sym typeface="+mn-lt"/>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000" b="0" i="0" u="none" strike="noStrike" kern="1200" cap="none" spc="0" normalizeH="0" baseline="0" noProof="0" dirty="0" smtClean="0">
                <a:ln>
                  <a:noFill/>
                </a:ln>
                <a:solidFill>
                  <a:srgbClr val="FFFFFF"/>
                </a:solidFill>
                <a:effectLst/>
                <a:uLnTx/>
                <a:uFillTx/>
                <a:latin typeface="+mn-lt"/>
                <a:ea typeface="+mn-ea"/>
                <a:cs typeface="+mn-ea"/>
                <a:sym typeface="+mn-lt"/>
              </a:rPr>
              <a:t>录</a:t>
            </a:r>
            <a:endParaRPr kumimoji="0" lang="zh-CN" altLang="en-US" sz="40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30" name="TextBox 58"/>
          <p:cNvSpPr txBox="1"/>
          <p:nvPr/>
        </p:nvSpPr>
        <p:spPr>
          <a:xfrm>
            <a:off x="4174591" y="436553"/>
            <a:ext cx="1423724" cy="369332"/>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FFFFFF"/>
                </a:solidFill>
                <a:effectLst/>
                <a:uLnTx/>
                <a:uFillTx/>
                <a:latin typeface="+mn-lt"/>
                <a:ea typeface="+mn-ea"/>
                <a:cs typeface="+mn-ea"/>
                <a:sym typeface="+mn-lt"/>
              </a:rPr>
              <a:t>CONTENTS</a:t>
            </a:r>
            <a:endParaRPr kumimoji="0" lang="zh-CN" altLang="en-US" sz="18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10" name="矩形: 圆角 32"/>
          <p:cNvSpPr/>
          <p:nvPr/>
        </p:nvSpPr>
        <p:spPr bwMode="auto">
          <a:xfrm>
            <a:off x="6617066" y="4537515"/>
            <a:ext cx="605997" cy="605997"/>
          </a:xfrm>
          <a:prstGeom prst="roundRect">
            <a:avLst>
              <a:gd name="adj" fmla="val 7236"/>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en-US" altLang="zh-CN" sz="2800" dirty="0" smtClean="0">
                <a:solidFill>
                  <a:srgbClr val="FFFFFF"/>
                </a:solidFill>
                <a:latin typeface="+mn-lt"/>
                <a:ea typeface="+mn-ea"/>
                <a:cs typeface="+mn-ea"/>
                <a:sym typeface="+mn-lt"/>
              </a:rPr>
              <a:t>3</a:t>
            </a:r>
            <a:endParaRPr kumimoji="0" lang="zh-CN" altLang="en-US" sz="28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11" name="TextBox 47"/>
          <p:cNvSpPr txBox="1"/>
          <p:nvPr/>
        </p:nvSpPr>
        <p:spPr>
          <a:xfrm>
            <a:off x="7514275" y="4589933"/>
            <a:ext cx="5513592" cy="368300"/>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defRPr/>
            </a:pPr>
            <a:r>
              <a:rPr kumimoji="0" lang="zh-CN" altLang="en-US" sz="2000" b="0" i="0" u="none" strike="noStrike" kern="1200" cap="none" spc="0" normalizeH="0" baseline="0" noProof="0" dirty="0">
                <a:ln>
                  <a:noFill/>
                </a:ln>
                <a:solidFill>
                  <a:srgbClr val="3D3D3D"/>
                </a:solidFill>
                <a:effectLst/>
                <a:uLnTx/>
                <a:uFillTx/>
                <a:latin typeface="+mn-lt"/>
                <a:ea typeface="+mn-ea"/>
                <a:cs typeface="+mn-ea"/>
                <a:sym typeface="+mn-lt"/>
              </a:rPr>
              <a:t>大学生情绪管理</a:t>
            </a:r>
            <a:endParaRPr kumimoji="0" lang="zh-CN" altLang="en-US" sz="2000" b="0" i="0" u="none" strike="noStrike" kern="1200" cap="none" spc="0" normalizeH="0" baseline="0" noProof="0" dirty="0">
              <a:ln>
                <a:noFill/>
              </a:ln>
              <a:solidFill>
                <a:srgbClr val="3D3D3D"/>
              </a:solidFill>
              <a:effectLst/>
              <a:uLnTx/>
              <a:uFillTx/>
              <a:latin typeface="+mn-lt"/>
              <a:ea typeface="+mn-ea"/>
              <a:cs typeface="+mn-ea"/>
              <a:sym typeface="+mn-lt"/>
            </a:endParaRPr>
          </a:p>
        </p:txBody>
      </p:sp>
    </p:spTree>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图片14_副本_副本.jpg"/>
          <p:cNvPicPr>
            <a:picLocks noChangeAspect="1"/>
          </p:cNvPicPr>
          <p:nvPr/>
        </p:nvPicPr>
        <p:blipFill>
          <a:blip r:embed="rId1"/>
          <a:stretch>
            <a:fillRect/>
          </a:stretch>
        </p:blipFill>
        <p:spPr>
          <a:xfrm>
            <a:off x="-1" y="0"/>
            <a:ext cx="12206269" cy="6858000"/>
          </a:xfrm>
          <a:prstGeom prst="rect">
            <a:avLst/>
          </a:prstGeom>
        </p:spPr>
      </p:pic>
      <p:sp>
        <p:nvSpPr>
          <p:cNvPr id="9" name="矩形 8"/>
          <p:cNvSpPr/>
          <p:nvPr/>
        </p:nvSpPr>
        <p:spPr>
          <a:xfrm>
            <a:off x="346649" y="2112539"/>
            <a:ext cx="11234711" cy="3581666"/>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nvSpPr>
        <p:spPr>
          <a:xfrm>
            <a:off x="1399336" y="2940721"/>
            <a:ext cx="6168794" cy="1857753"/>
          </a:xfrm>
          <a:prstGeom prst="rect">
            <a:avLst/>
          </a:prstGeom>
        </p:spPr>
        <p:txBody>
          <a:bodyPr wrap="square">
            <a:spAutoFit/>
          </a:bodyPr>
          <a:lstStyle/>
          <a:p>
            <a:pPr>
              <a:lnSpc>
                <a:spcPct val="130000"/>
              </a:lnSpc>
            </a:pPr>
            <a:r>
              <a:rPr lang="zh-CN" altLang="en-US" dirty="0" smtClean="0">
                <a:latin typeface="微软雅黑" panose="020B0503020204020204" pitchFamily="34" charset="-122"/>
                <a:ea typeface="微软雅黑" panose="020B0503020204020204" pitchFamily="34" charset="-122"/>
              </a:rPr>
              <a:t>        李</a:t>
            </a:r>
            <a:r>
              <a:rPr lang="zh-CN" altLang="en-US" dirty="0">
                <a:latin typeface="微软雅黑" panose="020B0503020204020204" pitchFamily="34" charset="-122"/>
                <a:ea typeface="微软雅黑" panose="020B0503020204020204" pitchFamily="34" charset="-122"/>
              </a:rPr>
              <a:t>某要想克服考试焦虑，首先必须形成恰当的自我期待，避免被“不允许失败”的思想占据头脑；其次，要改变对考试目的的认识，明白考试是检验所学知识的有利机会；然后，要不断给予自己积极的暗示，培养自信；最后，要科学用脑，时常进行放松训练，使身心得到休息</a:t>
            </a:r>
            <a:r>
              <a:rPr lang="zh-CN" altLang="en-US" dirty="0" smtClean="0">
                <a:latin typeface="微软雅黑" panose="020B0503020204020204" pitchFamily="34" charset="-122"/>
                <a:ea typeface="微软雅黑" panose="020B0503020204020204" pitchFamily="34" charset="-122"/>
              </a:rPr>
              <a:t>。</a:t>
            </a:r>
            <a:endParaRPr lang="zh-CN" altLang="en-US" dirty="0" smtClean="0">
              <a:latin typeface="微软雅黑" panose="020B0503020204020204" pitchFamily="34" charset="-122"/>
              <a:ea typeface="微软雅黑" panose="020B0503020204020204" pitchFamily="34" charset="-122"/>
            </a:endParaRPr>
          </a:p>
        </p:txBody>
      </p:sp>
      <p:sp>
        <p:nvSpPr>
          <p:cNvPr id="10" name="矩形 9"/>
          <p:cNvSpPr/>
          <p:nvPr/>
        </p:nvSpPr>
        <p:spPr>
          <a:xfrm>
            <a:off x="526144" y="1877784"/>
            <a:ext cx="695377" cy="4066997"/>
          </a:xfrm>
          <a:prstGeom prst="rect">
            <a:avLst/>
          </a:prstGeom>
          <a:solidFill>
            <a:schemeClr val="accent3">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lIns="0" rIns="0" rtlCol="0" anchor="ctr"/>
          <a:lstStyle/>
          <a:p>
            <a:pPr algn="ctr">
              <a:lnSpc>
                <a:spcPct val="123000"/>
              </a:lnSpc>
            </a:pPr>
            <a:r>
              <a:rPr lang="zh-CN" altLang="en-US" sz="2400" dirty="0" smtClean="0">
                <a:latin typeface="华康俪金黑W8(P)" pitchFamily="34" charset="-122"/>
                <a:ea typeface="华康俪金黑W8(P)" pitchFamily="34" charset="-122"/>
              </a:rPr>
              <a:t>案例</a:t>
            </a:r>
            <a:endParaRPr lang="zh-CN" altLang="en-US" sz="2400" dirty="0" smtClean="0">
              <a:latin typeface="华康俪金黑W8(P)" pitchFamily="34" charset="-122"/>
              <a:ea typeface="华康俪金黑W8(P)" pitchFamily="34" charset="-122"/>
            </a:endParaRPr>
          </a:p>
        </p:txBody>
      </p:sp>
      <p:cxnSp>
        <p:nvCxnSpPr>
          <p:cNvPr id="16" name="直接连接符 15"/>
          <p:cNvCxnSpPr/>
          <p:nvPr/>
        </p:nvCxnSpPr>
        <p:spPr>
          <a:xfrm>
            <a:off x="7741455" y="2357430"/>
            <a:ext cx="0" cy="3024336"/>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12" name="图片 11" descr="t018f9ebd58afe58313.jpg"/>
          <p:cNvPicPr>
            <a:picLocks noChangeAspect="1"/>
          </p:cNvPicPr>
          <p:nvPr/>
        </p:nvPicPr>
        <p:blipFill>
          <a:blip r:embed="rId2"/>
          <a:stretch>
            <a:fillRect/>
          </a:stretch>
        </p:blipFill>
        <p:spPr>
          <a:xfrm>
            <a:off x="7791886" y="2453845"/>
            <a:ext cx="3789474" cy="2775790"/>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heckerboard(across)">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4827956"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二、</a:t>
            </a:r>
            <a:r>
              <a:rPr lang="zh-CN" altLang="en-US" dirty="0" smtClean="0"/>
              <a:t>大学生常见的负面情绪</a:t>
            </a:r>
            <a:endParaRPr lang="zh-CN" altLang="en-US" dirty="0" smtClean="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cxnSp>
        <p:nvCxnSpPr>
          <p:cNvPr id="20" name="直接连接符 19"/>
          <p:cNvCxnSpPr/>
          <p:nvPr/>
        </p:nvCxnSpPr>
        <p:spPr>
          <a:xfrm>
            <a:off x="4052963" y="3568963"/>
            <a:ext cx="6752020" cy="1588"/>
          </a:xfrm>
          <a:prstGeom prst="line">
            <a:avLst/>
          </a:prstGeom>
          <a:noFill/>
          <a:ln w="28575" cap="flat" cmpd="sng" algn="ctr">
            <a:solidFill>
              <a:srgbClr val="080808">
                <a:shade val="95000"/>
                <a:satMod val="105000"/>
              </a:srgbClr>
            </a:solidFill>
            <a:prstDash val="solid"/>
          </a:ln>
          <a:effectLst/>
        </p:spPr>
      </p:cxnSp>
      <p:sp>
        <p:nvSpPr>
          <p:cNvPr id="24" name="平行四边形 23"/>
          <p:cNvSpPr/>
          <p:nvPr/>
        </p:nvSpPr>
        <p:spPr>
          <a:xfrm>
            <a:off x="6455571" y="2336800"/>
            <a:ext cx="3725334" cy="783879"/>
          </a:xfrm>
          <a:prstGeom prst="parallelogram">
            <a:avLst>
              <a:gd name="adj" fmla="val 14184"/>
            </a:avLst>
          </a:prstGeom>
          <a:solidFill>
            <a:srgbClr val="E77817"/>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r>
              <a:rPr lang="zh-CN" altLang="en-US" sz="2800" b="1" kern="0" dirty="0" smtClean="0">
                <a:solidFill>
                  <a:sysClr val="window" lastClr="FFFFFF"/>
                </a:solidFill>
                <a:latin typeface="微软雅黑" panose="020B0503020204020204" pitchFamily="34" charset="-122"/>
                <a:ea typeface="微软雅黑" panose="020B0503020204020204" pitchFamily="34" charset="-122"/>
              </a:rPr>
              <a:t>（二）抑郁</a:t>
            </a:r>
            <a:endParaRPr lang="zh-CN" altLang="en-US" sz="2800" b="1" kern="0" dirty="0" smtClean="0">
              <a:solidFill>
                <a:sysClr val="window" lastClr="FFFFFF"/>
              </a:solidFill>
              <a:latin typeface="微软雅黑" panose="020B0503020204020204" pitchFamily="34" charset="-122"/>
              <a:ea typeface="微软雅黑" panose="020B0503020204020204" pitchFamily="34" charset="-122"/>
            </a:endParaRPr>
          </a:p>
        </p:txBody>
      </p:sp>
      <p:sp>
        <p:nvSpPr>
          <p:cNvPr id="25" name="椭圆 24"/>
          <p:cNvSpPr/>
          <p:nvPr/>
        </p:nvSpPr>
        <p:spPr>
          <a:xfrm>
            <a:off x="10804983" y="3343535"/>
            <a:ext cx="357190" cy="357190"/>
          </a:xfrm>
          <a:prstGeom prst="ellipse">
            <a:avLst/>
          </a:prstGeom>
          <a:solidFill>
            <a:srgbClr val="080808"/>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endParaRPr>
          </a:p>
        </p:txBody>
      </p:sp>
      <p:sp>
        <p:nvSpPr>
          <p:cNvPr id="26" name="弧形 25"/>
          <p:cNvSpPr/>
          <p:nvPr/>
        </p:nvSpPr>
        <p:spPr>
          <a:xfrm rot="2700000">
            <a:off x="10825690" y="3074512"/>
            <a:ext cx="936625" cy="936625"/>
          </a:xfrm>
          <a:prstGeom prst="arc">
            <a:avLst/>
          </a:prstGeom>
          <a:noFill/>
          <a:ln w="76200" cap="flat" cmpd="sng" algn="ctr">
            <a:solidFill>
              <a:srgbClr val="080808">
                <a:shade val="95000"/>
                <a:satMod val="10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sp>
        <p:nvSpPr>
          <p:cNvPr id="27" name="弧形 26"/>
          <p:cNvSpPr/>
          <p:nvPr/>
        </p:nvSpPr>
        <p:spPr>
          <a:xfrm rot="2700000">
            <a:off x="10768229" y="3159928"/>
            <a:ext cx="765792" cy="765792"/>
          </a:xfrm>
          <a:prstGeom prst="arc">
            <a:avLst/>
          </a:prstGeom>
          <a:noFill/>
          <a:ln w="76200" cap="flat" cmpd="sng" algn="ctr">
            <a:solidFill>
              <a:srgbClr val="080808">
                <a:shade val="95000"/>
                <a:satMod val="10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sp>
        <p:nvSpPr>
          <p:cNvPr id="28" name="弧形 27"/>
          <p:cNvSpPr/>
          <p:nvPr/>
        </p:nvSpPr>
        <p:spPr>
          <a:xfrm rot="2700000">
            <a:off x="10703979" y="3227896"/>
            <a:ext cx="629857" cy="629857"/>
          </a:xfrm>
          <a:prstGeom prst="arc">
            <a:avLst/>
          </a:prstGeom>
          <a:noFill/>
          <a:ln w="76200" cap="flat" cmpd="sng" algn="ctr">
            <a:solidFill>
              <a:srgbClr val="080808">
                <a:shade val="95000"/>
                <a:satMod val="10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sp>
        <p:nvSpPr>
          <p:cNvPr id="29" name="矩形 28"/>
          <p:cNvSpPr/>
          <p:nvPr/>
        </p:nvSpPr>
        <p:spPr>
          <a:xfrm>
            <a:off x="5669753" y="3700725"/>
            <a:ext cx="5508977" cy="2577950"/>
          </a:xfrm>
          <a:prstGeom prst="rect">
            <a:avLst/>
          </a:prstGeom>
        </p:spPr>
        <p:txBody>
          <a:bodyPr wrap="square">
            <a:spAutoFit/>
          </a:bodyPr>
          <a:lstStyle/>
          <a:p>
            <a:pPr>
              <a:lnSpc>
                <a:spcPct val="130000"/>
              </a:lnSpc>
            </a:pPr>
            <a:r>
              <a:rPr lang="zh-CN" altLang="en-US" kern="0" dirty="0" smtClean="0">
                <a:latin typeface="微软雅黑" panose="020B0503020204020204" pitchFamily="34" charset="-122"/>
                <a:ea typeface="微软雅黑" panose="020B0503020204020204" pitchFamily="34" charset="-122"/>
              </a:rPr>
              <a:t>       </a:t>
            </a:r>
            <a:r>
              <a:rPr lang="zh-CN" altLang="en-US" b="1" kern="0" dirty="0" smtClean="0">
                <a:latin typeface="微软雅黑" panose="020B0503020204020204" pitchFamily="34" charset="-122"/>
                <a:ea typeface="微软雅黑" panose="020B0503020204020204" pitchFamily="34" charset="-122"/>
              </a:rPr>
              <a:t>抑郁</a:t>
            </a:r>
            <a:r>
              <a:rPr lang="zh-CN" altLang="en-US" kern="0" dirty="0" smtClean="0">
                <a:latin typeface="微软雅黑" panose="020B0503020204020204" pitchFamily="34" charset="-122"/>
                <a:ea typeface="微软雅黑" panose="020B0503020204020204" pitchFamily="34" charset="-122"/>
              </a:rPr>
              <a:t>是一种持续时间较长的低落消沉的情绪体验。抑郁状态中的大学生对学习和生活兴趣索然，遇事缺乏信心，不愿与人交流</a:t>
            </a:r>
            <a:endParaRPr lang="zh-CN" altLang="en-US" kern="0" dirty="0" smtClean="0">
              <a:latin typeface="微软雅黑" panose="020B0503020204020204" pitchFamily="34" charset="-122"/>
              <a:ea typeface="微软雅黑" panose="020B0503020204020204" pitchFamily="34" charset="-122"/>
            </a:endParaRPr>
          </a:p>
          <a:p>
            <a:pPr>
              <a:lnSpc>
                <a:spcPct val="130000"/>
              </a:lnSpc>
            </a:pPr>
            <a:r>
              <a:rPr lang="zh-CN" altLang="en-US" kern="0" dirty="0" smtClean="0">
                <a:latin typeface="微软雅黑" panose="020B0503020204020204" pitchFamily="34" charset="-122"/>
                <a:ea typeface="微软雅黑" panose="020B0503020204020204" pitchFamily="34" charset="-122"/>
              </a:rPr>
              <a:t>       大学生产生抑郁情绪的</a:t>
            </a:r>
            <a:r>
              <a:rPr lang="zh-CN" altLang="en-US" b="1" kern="0" dirty="0" smtClean="0">
                <a:latin typeface="微软雅黑" panose="020B0503020204020204" pitchFamily="34" charset="-122"/>
                <a:ea typeface="微软雅黑" panose="020B0503020204020204" pitchFamily="34" charset="-122"/>
              </a:rPr>
              <a:t>原因主要有以下几个方面</a:t>
            </a:r>
            <a:r>
              <a:rPr lang="zh-CN" altLang="en-US" kern="0" dirty="0" smtClean="0">
                <a:latin typeface="微软雅黑" panose="020B0503020204020204" pitchFamily="34" charset="-122"/>
                <a:ea typeface="微软雅黑" panose="020B0503020204020204" pitchFamily="34" charset="-122"/>
              </a:rPr>
              <a:t>：性格方面，如内向孤僻、不爱交际、敏感等；学习方面，如压力过大、成绩不理想等；人际交往方面，如长期不受欢迎、人际关系紧张、得不到理解与尊重等。</a:t>
            </a:r>
            <a:endParaRPr lang="zh-CN" altLang="en-US" kern="0" dirty="0" smtClean="0">
              <a:latin typeface="微软雅黑" panose="020B0503020204020204" pitchFamily="34" charset="-122"/>
              <a:ea typeface="微软雅黑" panose="020B0503020204020204" pitchFamily="34" charset="-122"/>
            </a:endParaRPr>
          </a:p>
        </p:txBody>
      </p:sp>
      <p:pic>
        <p:nvPicPr>
          <p:cNvPr id="13" name="图片 12" descr="t01b35cd73c88c50794.jpg"/>
          <p:cNvPicPr>
            <a:picLocks noChangeAspect="1"/>
          </p:cNvPicPr>
          <p:nvPr/>
        </p:nvPicPr>
        <p:blipFill>
          <a:blip r:embed="rId1"/>
          <a:stretch>
            <a:fillRect/>
          </a:stretch>
        </p:blipFill>
        <p:spPr>
          <a:xfrm>
            <a:off x="-8736" y="2336800"/>
            <a:ext cx="5115162" cy="3235340"/>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ppt_w</p:attrName>
                                        </p:attrNameLst>
                                      </p:cBhvr>
                                      <p:tavLst>
                                        <p:tav tm="0">
                                          <p:val>
                                            <p:strVal val="#ppt_w*0.70"/>
                                          </p:val>
                                        </p:tav>
                                        <p:tav tm="100000">
                                          <p:val>
                                            <p:strVal val="#ppt_w"/>
                                          </p:val>
                                        </p:tav>
                                      </p:tavLst>
                                    </p:anim>
                                    <p:anim calcmode="lin" valueType="num">
                                      <p:cBhvr>
                                        <p:cTn id="8" dur="1000" fill="hold"/>
                                        <p:tgtEl>
                                          <p:spTgt spid="24"/>
                                        </p:tgtEl>
                                        <p:attrNameLst>
                                          <p:attrName>ppt_h</p:attrName>
                                        </p:attrNameLst>
                                      </p:cBhvr>
                                      <p:tavLst>
                                        <p:tav tm="0">
                                          <p:val>
                                            <p:strVal val="#ppt_h"/>
                                          </p:val>
                                        </p:tav>
                                        <p:tav tm="100000">
                                          <p:val>
                                            <p:strVal val="#ppt_h"/>
                                          </p:val>
                                        </p:tav>
                                      </p:tavLst>
                                    </p:anim>
                                    <p:animEffect transition="in" filter="fade">
                                      <p:cBhvr>
                                        <p:cTn id="9" dur="1000"/>
                                        <p:tgtEl>
                                          <p:spTgt spid="24"/>
                                        </p:tgtEl>
                                      </p:cBhvr>
                                    </p:animEffect>
                                  </p:childTnLst>
                                </p:cTn>
                              </p:par>
                              <p:par>
                                <p:cTn id="10" presetID="22" presetClass="entr" presetSubtype="8"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left)">
                                      <p:cBhvr>
                                        <p:cTn id="16" dur="500"/>
                                        <p:tgtEl>
                                          <p:spTgt spid="25"/>
                                        </p:tgtEl>
                                      </p:cBhvr>
                                    </p:animEffect>
                                  </p:childTnLst>
                                </p:cTn>
                              </p:par>
                              <p:par>
                                <p:cTn id="17" presetID="1" presetClass="entr" presetSubtype="0" fill="hold" grpId="0" nodeType="withEffect">
                                  <p:stCondLst>
                                    <p:cond delay="300"/>
                                  </p:stCondLst>
                                  <p:childTnLst>
                                    <p:set>
                                      <p:cBhvr>
                                        <p:cTn id="18" dur="1" fill="hold">
                                          <p:stCondLst>
                                            <p:cond delay="0"/>
                                          </p:stCondLst>
                                        </p:cTn>
                                        <p:tgtEl>
                                          <p:spTgt spid="26"/>
                                        </p:tgtEl>
                                        <p:attrNameLst>
                                          <p:attrName>style.visibility</p:attrName>
                                        </p:attrNameLst>
                                      </p:cBhvr>
                                      <p:to>
                                        <p:strVal val="visible"/>
                                      </p:to>
                                    </p:set>
                                  </p:childTnLst>
                                </p:cTn>
                              </p:par>
                            </p:childTnLst>
                          </p:cTn>
                        </p:par>
                        <p:par>
                          <p:cTn id="19" fill="hold">
                            <p:stCondLst>
                              <p:cond delay="1500"/>
                            </p:stCondLst>
                            <p:childTnLst>
                              <p:par>
                                <p:cTn id="20" presetID="1" presetClass="entr" presetSubtype="0" fill="hold" grpId="0" nodeType="afterEffect">
                                  <p:stCondLst>
                                    <p:cond delay="150"/>
                                  </p:stCondLst>
                                  <p:childTnLst>
                                    <p:set>
                                      <p:cBhvr>
                                        <p:cTn id="21" dur="1" fill="hold">
                                          <p:stCondLst>
                                            <p:cond delay="0"/>
                                          </p:stCondLst>
                                        </p:cTn>
                                        <p:tgtEl>
                                          <p:spTgt spid="27"/>
                                        </p:tgtEl>
                                        <p:attrNameLst>
                                          <p:attrName>style.visibility</p:attrName>
                                        </p:attrNameLst>
                                      </p:cBhvr>
                                      <p:to>
                                        <p:strVal val="visible"/>
                                      </p:to>
                                    </p:set>
                                  </p:childTnLst>
                                </p:cTn>
                              </p:par>
                            </p:childTnLst>
                          </p:cTn>
                        </p:par>
                        <p:par>
                          <p:cTn id="22" fill="hold">
                            <p:stCondLst>
                              <p:cond delay="1650"/>
                            </p:stCondLst>
                            <p:childTnLst>
                              <p:par>
                                <p:cTn id="23" presetID="1" presetClass="entr" presetSubtype="0"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4827956"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二、</a:t>
            </a:r>
            <a:r>
              <a:rPr lang="zh-CN" altLang="en-US" dirty="0" smtClean="0"/>
              <a:t>大学生常见的负面情绪</a:t>
            </a:r>
            <a:endParaRPr lang="zh-CN" altLang="en-US" dirty="0" smtClean="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cxnSp>
        <p:nvCxnSpPr>
          <p:cNvPr id="20" name="直接连接符 19"/>
          <p:cNvCxnSpPr/>
          <p:nvPr/>
        </p:nvCxnSpPr>
        <p:spPr>
          <a:xfrm>
            <a:off x="4052963" y="3071810"/>
            <a:ext cx="6752020" cy="1588"/>
          </a:xfrm>
          <a:prstGeom prst="line">
            <a:avLst/>
          </a:prstGeom>
          <a:noFill/>
          <a:ln w="28575" cap="flat" cmpd="sng" algn="ctr">
            <a:solidFill>
              <a:srgbClr val="080808">
                <a:shade val="95000"/>
                <a:satMod val="105000"/>
              </a:srgbClr>
            </a:solidFill>
            <a:prstDash val="solid"/>
          </a:ln>
          <a:effectLst/>
        </p:spPr>
      </p:cxnSp>
      <p:sp>
        <p:nvSpPr>
          <p:cNvPr id="24" name="平行四边形 23"/>
          <p:cNvSpPr/>
          <p:nvPr/>
        </p:nvSpPr>
        <p:spPr>
          <a:xfrm>
            <a:off x="6455571" y="1881224"/>
            <a:ext cx="3725334" cy="783879"/>
          </a:xfrm>
          <a:prstGeom prst="parallelogram">
            <a:avLst>
              <a:gd name="adj" fmla="val 14184"/>
            </a:avLst>
          </a:prstGeom>
          <a:solidFill>
            <a:srgbClr val="E77817"/>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r>
              <a:rPr lang="zh-CN" altLang="en-US" sz="2800" b="1" kern="0" dirty="0" smtClean="0">
                <a:solidFill>
                  <a:sysClr val="window" lastClr="FFFFFF"/>
                </a:solidFill>
                <a:latin typeface="微软雅黑" panose="020B0503020204020204" pitchFamily="34" charset="-122"/>
                <a:ea typeface="微软雅黑" panose="020B0503020204020204" pitchFamily="34" charset="-122"/>
              </a:rPr>
              <a:t>（三）愤怒</a:t>
            </a:r>
            <a:endParaRPr lang="zh-CN" altLang="en-US" sz="2800" b="1" kern="0" dirty="0" smtClean="0">
              <a:solidFill>
                <a:sysClr val="window" lastClr="FFFFFF"/>
              </a:solidFill>
              <a:latin typeface="微软雅黑" panose="020B0503020204020204" pitchFamily="34" charset="-122"/>
              <a:ea typeface="微软雅黑" panose="020B0503020204020204" pitchFamily="34" charset="-122"/>
            </a:endParaRPr>
          </a:p>
        </p:txBody>
      </p:sp>
      <p:sp>
        <p:nvSpPr>
          <p:cNvPr id="25" name="椭圆 24"/>
          <p:cNvSpPr/>
          <p:nvPr/>
        </p:nvSpPr>
        <p:spPr>
          <a:xfrm>
            <a:off x="10804983" y="2887959"/>
            <a:ext cx="357190" cy="357190"/>
          </a:xfrm>
          <a:prstGeom prst="ellipse">
            <a:avLst/>
          </a:prstGeom>
          <a:solidFill>
            <a:srgbClr val="080808"/>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endParaRPr>
          </a:p>
        </p:txBody>
      </p:sp>
      <p:sp>
        <p:nvSpPr>
          <p:cNvPr id="26" name="弧形 25"/>
          <p:cNvSpPr/>
          <p:nvPr/>
        </p:nvSpPr>
        <p:spPr>
          <a:xfrm rot="2700000">
            <a:off x="10825690" y="2618936"/>
            <a:ext cx="936625" cy="936625"/>
          </a:xfrm>
          <a:prstGeom prst="arc">
            <a:avLst/>
          </a:prstGeom>
          <a:noFill/>
          <a:ln w="76200" cap="flat" cmpd="sng" algn="ctr">
            <a:solidFill>
              <a:srgbClr val="080808">
                <a:shade val="95000"/>
                <a:satMod val="10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sp>
        <p:nvSpPr>
          <p:cNvPr id="27" name="弧形 26"/>
          <p:cNvSpPr/>
          <p:nvPr/>
        </p:nvSpPr>
        <p:spPr>
          <a:xfrm rot="2700000">
            <a:off x="10768229" y="2704352"/>
            <a:ext cx="765792" cy="765792"/>
          </a:xfrm>
          <a:prstGeom prst="arc">
            <a:avLst/>
          </a:prstGeom>
          <a:noFill/>
          <a:ln w="76200" cap="flat" cmpd="sng" algn="ctr">
            <a:solidFill>
              <a:srgbClr val="080808">
                <a:shade val="95000"/>
                <a:satMod val="10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sp>
        <p:nvSpPr>
          <p:cNvPr id="28" name="弧形 27"/>
          <p:cNvSpPr/>
          <p:nvPr/>
        </p:nvSpPr>
        <p:spPr>
          <a:xfrm rot="2700000">
            <a:off x="10703979" y="2772320"/>
            <a:ext cx="629857" cy="629857"/>
          </a:xfrm>
          <a:prstGeom prst="arc">
            <a:avLst/>
          </a:prstGeom>
          <a:noFill/>
          <a:ln w="76200" cap="flat" cmpd="sng" algn="ctr">
            <a:solidFill>
              <a:srgbClr val="080808">
                <a:shade val="95000"/>
                <a:satMod val="10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sp>
        <p:nvSpPr>
          <p:cNvPr id="13" name="矩形 12"/>
          <p:cNvSpPr/>
          <p:nvPr/>
        </p:nvSpPr>
        <p:spPr>
          <a:xfrm>
            <a:off x="6050844" y="3245149"/>
            <a:ext cx="4910666" cy="2577950"/>
          </a:xfrm>
          <a:prstGeom prst="rect">
            <a:avLst/>
          </a:prstGeom>
        </p:spPr>
        <p:txBody>
          <a:bodyPr wrap="square">
            <a:spAutoFit/>
          </a:bodyPr>
          <a:lstStyle/>
          <a:p>
            <a:pPr>
              <a:lnSpc>
                <a:spcPct val="130000"/>
              </a:lnSpc>
              <a:buFont typeface="Wingdings" panose="05000000000000000000" pitchFamily="2" charset="2"/>
              <a:buChar char="l"/>
            </a:pPr>
            <a:r>
              <a:rPr lang="zh-CN" altLang="en-US" kern="100" dirty="0" smtClean="0">
                <a:latin typeface="微软雅黑" panose="020B0503020204020204" pitchFamily="34" charset="-122"/>
                <a:ea typeface="微软雅黑" panose="020B0503020204020204" pitchFamily="34" charset="-122"/>
                <a:cs typeface="Times New Roman" panose="02020603050405020304" pitchFamily="18" charset="0"/>
              </a:rPr>
              <a:t>     愤怒是指当个体的愿望不能实现或为达到某种目的的行动受挫时，引起的一种不愉快的情绪体验，或者是个体对他人行为、他人遭遇、某种社会现象等极度反感的一种情绪体验。</a:t>
            </a:r>
            <a:endParaRPr lang="en-US" altLang="zh-CN" kern="100" dirty="0" smtClean="0">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buFont typeface="Wingdings" panose="05000000000000000000" pitchFamily="2" charset="2"/>
              <a:buChar char="l"/>
            </a:pPr>
            <a:r>
              <a:rPr lang="en-US" altLang="zh-CN" kern="100" dirty="0" smtClean="0">
                <a:latin typeface="微软雅黑" panose="020B0503020204020204" pitchFamily="34" charset="-122"/>
                <a:ea typeface="微软雅黑" panose="020B0503020204020204" pitchFamily="34" charset="-122"/>
                <a:cs typeface="Times New Roman" panose="02020603050405020304" pitchFamily="18" charset="0"/>
              </a:rPr>
              <a:t>     </a:t>
            </a:r>
            <a:r>
              <a:rPr lang="zh-CN" altLang="en-US" kern="100" dirty="0" smtClean="0">
                <a:latin typeface="微软雅黑" panose="020B0503020204020204" pitchFamily="34" charset="-122"/>
                <a:ea typeface="微软雅黑" panose="020B0503020204020204" pitchFamily="34" charset="-122"/>
                <a:cs typeface="Times New Roman" panose="02020603050405020304" pitchFamily="18" charset="0"/>
              </a:rPr>
              <a:t>愤怒情绪通常表现为血液涌向四肢、躯干、脑部，心率加快，肾上腺激素分泌增加，同时可能伴随激烈的行动。</a:t>
            </a:r>
            <a:endParaRPr lang="zh-CN" altLang="en-US" kern="100" dirty="0" smtClean="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2" name="图片 11" descr="260503098157695146_副本.jpg"/>
          <p:cNvPicPr>
            <a:picLocks noChangeAspect="1"/>
          </p:cNvPicPr>
          <p:nvPr/>
        </p:nvPicPr>
        <p:blipFill>
          <a:blip r:embed="rId1"/>
          <a:stretch>
            <a:fillRect/>
          </a:stretch>
        </p:blipFill>
        <p:spPr>
          <a:xfrm>
            <a:off x="0" y="1717226"/>
            <a:ext cx="5400711" cy="3745774"/>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ppt_w</p:attrName>
                                        </p:attrNameLst>
                                      </p:cBhvr>
                                      <p:tavLst>
                                        <p:tav tm="0">
                                          <p:val>
                                            <p:strVal val="#ppt_w*0.70"/>
                                          </p:val>
                                        </p:tav>
                                        <p:tav tm="100000">
                                          <p:val>
                                            <p:strVal val="#ppt_w"/>
                                          </p:val>
                                        </p:tav>
                                      </p:tavLst>
                                    </p:anim>
                                    <p:anim calcmode="lin" valueType="num">
                                      <p:cBhvr>
                                        <p:cTn id="8" dur="1000" fill="hold"/>
                                        <p:tgtEl>
                                          <p:spTgt spid="24"/>
                                        </p:tgtEl>
                                        <p:attrNameLst>
                                          <p:attrName>ppt_h</p:attrName>
                                        </p:attrNameLst>
                                      </p:cBhvr>
                                      <p:tavLst>
                                        <p:tav tm="0">
                                          <p:val>
                                            <p:strVal val="#ppt_h"/>
                                          </p:val>
                                        </p:tav>
                                        <p:tav tm="100000">
                                          <p:val>
                                            <p:strVal val="#ppt_h"/>
                                          </p:val>
                                        </p:tav>
                                      </p:tavLst>
                                    </p:anim>
                                    <p:animEffect transition="in" filter="fade">
                                      <p:cBhvr>
                                        <p:cTn id="9" dur="1000"/>
                                        <p:tgtEl>
                                          <p:spTgt spid="24"/>
                                        </p:tgtEl>
                                      </p:cBhvr>
                                    </p:animEffect>
                                  </p:childTnLst>
                                </p:cTn>
                              </p:par>
                              <p:par>
                                <p:cTn id="10" presetID="22" presetClass="entr" presetSubtype="8"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left)">
                                      <p:cBhvr>
                                        <p:cTn id="16" dur="500"/>
                                        <p:tgtEl>
                                          <p:spTgt spid="25"/>
                                        </p:tgtEl>
                                      </p:cBhvr>
                                    </p:animEffect>
                                  </p:childTnLst>
                                </p:cTn>
                              </p:par>
                              <p:par>
                                <p:cTn id="17" presetID="1" presetClass="entr" presetSubtype="0" fill="hold" grpId="0" nodeType="withEffect">
                                  <p:stCondLst>
                                    <p:cond delay="300"/>
                                  </p:stCondLst>
                                  <p:childTnLst>
                                    <p:set>
                                      <p:cBhvr>
                                        <p:cTn id="18" dur="1" fill="hold">
                                          <p:stCondLst>
                                            <p:cond delay="0"/>
                                          </p:stCondLst>
                                        </p:cTn>
                                        <p:tgtEl>
                                          <p:spTgt spid="26"/>
                                        </p:tgtEl>
                                        <p:attrNameLst>
                                          <p:attrName>style.visibility</p:attrName>
                                        </p:attrNameLst>
                                      </p:cBhvr>
                                      <p:to>
                                        <p:strVal val="visible"/>
                                      </p:to>
                                    </p:set>
                                  </p:childTnLst>
                                </p:cTn>
                              </p:par>
                            </p:childTnLst>
                          </p:cTn>
                        </p:par>
                        <p:par>
                          <p:cTn id="19" fill="hold">
                            <p:stCondLst>
                              <p:cond delay="1500"/>
                            </p:stCondLst>
                            <p:childTnLst>
                              <p:par>
                                <p:cTn id="20" presetID="1" presetClass="entr" presetSubtype="0" fill="hold" grpId="0" nodeType="afterEffect">
                                  <p:stCondLst>
                                    <p:cond delay="150"/>
                                  </p:stCondLst>
                                  <p:childTnLst>
                                    <p:set>
                                      <p:cBhvr>
                                        <p:cTn id="21" dur="1" fill="hold">
                                          <p:stCondLst>
                                            <p:cond delay="0"/>
                                          </p:stCondLst>
                                        </p:cTn>
                                        <p:tgtEl>
                                          <p:spTgt spid="27"/>
                                        </p:tgtEl>
                                        <p:attrNameLst>
                                          <p:attrName>style.visibility</p:attrName>
                                        </p:attrNameLst>
                                      </p:cBhvr>
                                      <p:to>
                                        <p:strVal val="visible"/>
                                      </p:to>
                                    </p:set>
                                  </p:childTnLst>
                                </p:cTn>
                              </p:par>
                            </p:childTnLst>
                          </p:cTn>
                        </p:par>
                        <p:par>
                          <p:cTn id="22" fill="hold">
                            <p:stCondLst>
                              <p:cond delay="1650"/>
                            </p:stCondLst>
                            <p:childTnLst>
                              <p:par>
                                <p:cTn id="23" presetID="1" presetClass="entr" presetSubtype="0"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5" presetClass="entr" presetSubtype="10"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checkerboard(across)">
                                      <p:cBhvr>
                                        <p:cTn id="2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4827956"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二、</a:t>
            </a:r>
            <a:r>
              <a:rPr lang="zh-CN" altLang="en-US" dirty="0" smtClean="0"/>
              <a:t>大学生常见的负面情绪</a:t>
            </a:r>
            <a:endParaRPr lang="zh-CN" altLang="en-US" dirty="0" smtClean="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cxnSp>
        <p:nvCxnSpPr>
          <p:cNvPr id="20" name="直接连接符 19"/>
          <p:cNvCxnSpPr/>
          <p:nvPr/>
        </p:nvCxnSpPr>
        <p:spPr>
          <a:xfrm>
            <a:off x="4052963" y="3071810"/>
            <a:ext cx="6752020" cy="1588"/>
          </a:xfrm>
          <a:prstGeom prst="line">
            <a:avLst/>
          </a:prstGeom>
          <a:noFill/>
          <a:ln w="28575" cap="flat" cmpd="sng" algn="ctr">
            <a:solidFill>
              <a:srgbClr val="080808">
                <a:shade val="95000"/>
                <a:satMod val="105000"/>
              </a:srgbClr>
            </a:solidFill>
            <a:prstDash val="solid"/>
          </a:ln>
          <a:effectLst/>
        </p:spPr>
      </p:cxnSp>
      <p:sp>
        <p:nvSpPr>
          <p:cNvPr id="24" name="平行四边形 23"/>
          <p:cNvSpPr/>
          <p:nvPr/>
        </p:nvSpPr>
        <p:spPr>
          <a:xfrm>
            <a:off x="6455571" y="1881224"/>
            <a:ext cx="3725334" cy="783879"/>
          </a:xfrm>
          <a:prstGeom prst="parallelogram">
            <a:avLst>
              <a:gd name="adj" fmla="val 14184"/>
            </a:avLst>
          </a:prstGeom>
          <a:solidFill>
            <a:srgbClr val="E77817"/>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r>
              <a:rPr lang="zh-CN" altLang="en-US" sz="2800" b="1" kern="0" dirty="0" smtClean="0">
                <a:solidFill>
                  <a:sysClr val="window" lastClr="FFFFFF"/>
                </a:solidFill>
                <a:latin typeface="微软雅黑" panose="020B0503020204020204" pitchFamily="34" charset="-122"/>
                <a:ea typeface="微软雅黑" panose="020B0503020204020204" pitchFamily="34" charset="-122"/>
              </a:rPr>
              <a:t>（四）冷漠</a:t>
            </a:r>
            <a:endParaRPr lang="zh-CN" altLang="en-US" sz="2800" b="1" kern="0" dirty="0" smtClean="0">
              <a:solidFill>
                <a:sysClr val="window" lastClr="FFFFFF"/>
              </a:solidFill>
              <a:latin typeface="微软雅黑" panose="020B0503020204020204" pitchFamily="34" charset="-122"/>
              <a:ea typeface="微软雅黑" panose="020B0503020204020204" pitchFamily="34" charset="-122"/>
            </a:endParaRPr>
          </a:p>
        </p:txBody>
      </p:sp>
      <p:sp>
        <p:nvSpPr>
          <p:cNvPr id="25" name="椭圆 24"/>
          <p:cNvSpPr/>
          <p:nvPr/>
        </p:nvSpPr>
        <p:spPr>
          <a:xfrm>
            <a:off x="10804983" y="2887959"/>
            <a:ext cx="357190" cy="357190"/>
          </a:xfrm>
          <a:prstGeom prst="ellipse">
            <a:avLst/>
          </a:prstGeom>
          <a:solidFill>
            <a:srgbClr val="080808"/>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endParaRPr>
          </a:p>
        </p:txBody>
      </p:sp>
      <p:sp>
        <p:nvSpPr>
          <p:cNvPr id="26" name="弧形 25"/>
          <p:cNvSpPr/>
          <p:nvPr/>
        </p:nvSpPr>
        <p:spPr>
          <a:xfrm rot="2700000">
            <a:off x="10825690" y="2618936"/>
            <a:ext cx="936625" cy="936625"/>
          </a:xfrm>
          <a:prstGeom prst="arc">
            <a:avLst/>
          </a:prstGeom>
          <a:noFill/>
          <a:ln w="76200" cap="flat" cmpd="sng" algn="ctr">
            <a:solidFill>
              <a:srgbClr val="080808">
                <a:shade val="95000"/>
                <a:satMod val="10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sp>
        <p:nvSpPr>
          <p:cNvPr id="27" name="弧形 26"/>
          <p:cNvSpPr/>
          <p:nvPr/>
        </p:nvSpPr>
        <p:spPr>
          <a:xfrm rot="2700000">
            <a:off x="10768229" y="2704352"/>
            <a:ext cx="765792" cy="765792"/>
          </a:xfrm>
          <a:prstGeom prst="arc">
            <a:avLst/>
          </a:prstGeom>
          <a:noFill/>
          <a:ln w="76200" cap="flat" cmpd="sng" algn="ctr">
            <a:solidFill>
              <a:srgbClr val="080808">
                <a:shade val="95000"/>
                <a:satMod val="10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sp>
        <p:nvSpPr>
          <p:cNvPr id="28" name="弧形 27"/>
          <p:cNvSpPr/>
          <p:nvPr/>
        </p:nvSpPr>
        <p:spPr>
          <a:xfrm rot="2700000">
            <a:off x="10703979" y="2772320"/>
            <a:ext cx="629857" cy="629857"/>
          </a:xfrm>
          <a:prstGeom prst="arc">
            <a:avLst/>
          </a:prstGeom>
          <a:noFill/>
          <a:ln w="76200" cap="flat" cmpd="sng" algn="ctr">
            <a:solidFill>
              <a:srgbClr val="080808">
                <a:shade val="95000"/>
                <a:satMod val="10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sp>
        <p:nvSpPr>
          <p:cNvPr id="29" name="矩形 28"/>
          <p:cNvSpPr/>
          <p:nvPr/>
        </p:nvSpPr>
        <p:spPr>
          <a:xfrm>
            <a:off x="5041054" y="3245149"/>
            <a:ext cx="6121119" cy="2938048"/>
          </a:xfrm>
          <a:prstGeom prst="rect">
            <a:avLst/>
          </a:prstGeom>
        </p:spPr>
        <p:txBody>
          <a:bodyPr wrap="square">
            <a:spAutoFit/>
          </a:bodyPr>
          <a:lstStyle/>
          <a:p>
            <a:pPr>
              <a:lnSpc>
                <a:spcPct val="130000"/>
              </a:lnSpc>
              <a:buFont typeface="Arial" panose="020B0604020202020204" pitchFamily="34" charset="0"/>
              <a:buChar char="•"/>
            </a:pPr>
            <a:r>
              <a:rPr lang="zh-CN" altLang="en-US" kern="0" dirty="0" smtClean="0">
                <a:latin typeface="微软雅黑" panose="020B0503020204020204" pitchFamily="34" charset="-122"/>
                <a:ea typeface="微软雅黑" panose="020B0503020204020204" pitchFamily="34" charset="-122"/>
              </a:rPr>
              <a:t>       冷漠是情感的萎缩，是一种对他人冷淡漠然的消极情绪体验。</a:t>
            </a:r>
            <a:endParaRPr lang="en-US" altLang="zh-CN" kern="0" dirty="0" smtClean="0">
              <a:latin typeface="微软雅黑" panose="020B0503020204020204" pitchFamily="34" charset="-122"/>
              <a:ea typeface="微软雅黑" panose="020B0503020204020204" pitchFamily="34" charset="-122"/>
            </a:endParaRPr>
          </a:p>
          <a:p>
            <a:pPr>
              <a:lnSpc>
                <a:spcPct val="130000"/>
              </a:lnSpc>
              <a:buFont typeface="Arial" panose="020B0604020202020204" pitchFamily="34" charset="0"/>
              <a:buChar char="•"/>
            </a:pPr>
            <a:r>
              <a:rPr lang="zh-CN" altLang="en-US" kern="0" dirty="0" smtClean="0">
                <a:latin typeface="微软雅黑" panose="020B0503020204020204" pitchFamily="34" charset="-122"/>
                <a:ea typeface="微软雅黑" panose="020B0503020204020204" pitchFamily="34" charset="-122"/>
              </a:rPr>
              <a:t>       其主要表现为</a:t>
            </a:r>
            <a:r>
              <a:rPr lang="zh-CN" altLang="en-US" kern="0" dirty="0" smtClean="0">
                <a:solidFill>
                  <a:srgbClr val="C00000"/>
                </a:solidFill>
                <a:latin typeface="微软雅黑" panose="020B0503020204020204" pitchFamily="34" charset="-122"/>
                <a:ea typeface="微软雅黑" panose="020B0503020204020204" pitchFamily="34" charset="-122"/>
              </a:rPr>
              <a:t>个体对外界刺激缺乏相应的情感反应，对他人怀有戒心甚至抱有敌对情绪，不与他人交流，对集体、他人漠不关心，对他人的不幸冷眼旁观、无动于衷、毫无同情心，感知迟钝，缺乏热情和激情等。</a:t>
            </a:r>
            <a:endParaRPr lang="en-US" altLang="zh-CN" kern="0" dirty="0" smtClean="0">
              <a:solidFill>
                <a:srgbClr val="C00000"/>
              </a:solidFill>
              <a:latin typeface="微软雅黑" panose="020B0503020204020204" pitchFamily="34" charset="-122"/>
              <a:ea typeface="微软雅黑" panose="020B0503020204020204" pitchFamily="34" charset="-122"/>
            </a:endParaRPr>
          </a:p>
          <a:p>
            <a:pPr>
              <a:lnSpc>
                <a:spcPct val="130000"/>
              </a:lnSpc>
              <a:buFont typeface="Arial" panose="020B0604020202020204" pitchFamily="34" charset="0"/>
              <a:buChar char="•"/>
            </a:pPr>
            <a:r>
              <a:rPr lang="zh-CN" altLang="en-US" kern="0" dirty="0" smtClean="0">
                <a:latin typeface="微软雅黑" panose="020B0503020204020204" pitchFamily="34" charset="-122"/>
                <a:ea typeface="微软雅黑" panose="020B0503020204020204" pitchFamily="34" charset="-122"/>
              </a:rPr>
              <a:t>        冷漠通常是因个体遭受欺骗、背叛等心灵创伤，或因种种原因受人漠视、轻视甚至歧视所致。</a:t>
            </a:r>
            <a:endParaRPr lang="zh-CN" altLang="en-US" kern="0" dirty="0" smtClean="0">
              <a:latin typeface="微软雅黑" panose="020B0503020204020204" pitchFamily="34" charset="-122"/>
              <a:ea typeface="微软雅黑" panose="020B0503020204020204" pitchFamily="34" charset="-122"/>
            </a:endParaRPr>
          </a:p>
        </p:txBody>
      </p:sp>
      <p:pic>
        <p:nvPicPr>
          <p:cNvPr id="12" name="图片 11" descr="t01ba877cdb2e66e962.jpg"/>
          <p:cNvPicPr>
            <a:picLocks noChangeAspect="1"/>
          </p:cNvPicPr>
          <p:nvPr/>
        </p:nvPicPr>
        <p:blipFill>
          <a:blip r:embed="rId1"/>
          <a:stretch>
            <a:fillRect/>
          </a:stretch>
        </p:blipFill>
        <p:spPr>
          <a:xfrm>
            <a:off x="-1" y="1881223"/>
            <a:ext cx="4598183" cy="3483123"/>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ppt_w</p:attrName>
                                        </p:attrNameLst>
                                      </p:cBhvr>
                                      <p:tavLst>
                                        <p:tav tm="0">
                                          <p:val>
                                            <p:strVal val="#ppt_w*0.70"/>
                                          </p:val>
                                        </p:tav>
                                        <p:tav tm="100000">
                                          <p:val>
                                            <p:strVal val="#ppt_w"/>
                                          </p:val>
                                        </p:tav>
                                      </p:tavLst>
                                    </p:anim>
                                    <p:anim calcmode="lin" valueType="num">
                                      <p:cBhvr>
                                        <p:cTn id="8" dur="1000" fill="hold"/>
                                        <p:tgtEl>
                                          <p:spTgt spid="24"/>
                                        </p:tgtEl>
                                        <p:attrNameLst>
                                          <p:attrName>ppt_h</p:attrName>
                                        </p:attrNameLst>
                                      </p:cBhvr>
                                      <p:tavLst>
                                        <p:tav tm="0">
                                          <p:val>
                                            <p:strVal val="#ppt_h"/>
                                          </p:val>
                                        </p:tav>
                                        <p:tav tm="100000">
                                          <p:val>
                                            <p:strVal val="#ppt_h"/>
                                          </p:val>
                                        </p:tav>
                                      </p:tavLst>
                                    </p:anim>
                                    <p:animEffect transition="in" filter="fade">
                                      <p:cBhvr>
                                        <p:cTn id="9" dur="1000"/>
                                        <p:tgtEl>
                                          <p:spTgt spid="24"/>
                                        </p:tgtEl>
                                      </p:cBhvr>
                                    </p:animEffect>
                                  </p:childTnLst>
                                </p:cTn>
                              </p:par>
                              <p:par>
                                <p:cTn id="10" presetID="22" presetClass="entr" presetSubtype="8"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left)">
                                      <p:cBhvr>
                                        <p:cTn id="16" dur="500"/>
                                        <p:tgtEl>
                                          <p:spTgt spid="25"/>
                                        </p:tgtEl>
                                      </p:cBhvr>
                                    </p:animEffect>
                                  </p:childTnLst>
                                </p:cTn>
                              </p:par>
                              <p:par>
                                <p:cTn id="17" presetID="1" presetClass="entr" presetSubtype="0" fill="hold" grpId="0" nodeType="withEffect">
                                  <p:stCondLst>
                                    <p:cond delay="300"/>
                                  </p:stCondLst>
                                  <p:childTnLst>
                                    <p:set>
                                      <p:cBhvr>
                                        <p:cTn id="18" dur="1" fill="hold">
                                          <p:stCondLst>
                                            <p:cond delay="0"/>
                                          </p:stCondLst>
                                        </p:cTn>
                                        <p:tgtEl>
                                          <p:spTgt spid="26"/>
                                        </p:tgtEl>
                                        <p:attrNameLst>
                                          <p:attrName>style.visibility</p:attrName>
                                        </p:attrNameLst>
                                      </p:cBhvr>
                                      <p:to>
                                        <p:strVal val="visible"/>
                                      </p:to>
                                    </p:set>
                                  </p:childTnLst>
                                </p:cTn>
                              </p:par>
                            </p:childTnLst>
                          </p:cTn>
                        </p:par>
                        <p:par>
                          <p:cTn id="19" fill="hold">
                            <p:stCondLst>
                              <p:cond delay="1500"/>
                            </p:stCondLst>
                            <p:childTnLst>
                              <p:par>
                                <p:cTn id="20" presetID="1" presetClass="entr" presetSubtype="0" fill="hold" grpId="0" nodeType="afterEffect">
                                  <p:stCondLst>
                                    <p:cond delay="150"/>
                                  </p:stCondLst>
                                  <p:childTnLst>
                                    <p:set>
                                      <p:cBhvr>
                                        <p:cTn id="21" dur="1" fill="hold">
                                          <p:stCondLst>
                                            <p:cond delay="0"/>
                                          </p:stCondLst>
                                        </p:cTn>
                                        <p:tgtEl>
                                          <p:spTgt spid="27"/>
                                        </p:tgtEl>
                                        <p:attrNameLst>
                                          <p:attrName>style.visibility</p:attrName>
                                        </p:attrNameLst>
                                      </p:cBhvr>
                                      <p:to>
                                        <p:strVal val="visible"/>
                                      </p:to>
                                    </p:set>
                                  </p:childTnLst>
                                </p:cTn>
                              </p:par>
                            </p:childTnLst>
                          </p:cTn>
                        </p:par>
                        <p:par>
                          <p:cTn id="22" fill="hold">
                            <p:stCondLst>
                              <p:cond delay="1650"/>
                            </p:stCondLst>
                            <p:childTnLst>
                              <p:par>
                                <p:cTn id="23" presetID="1" presetClass="entr" presetSubtype="0"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图片14_副本_副本.jpg"/>
          <p:cNvPicPr>
            <a:picLocks noChangeAspect="1"/>
          </p:cNvPicPr>
          <p:nvPr/>
        </p:nvPicPr>
        <p:blipFill>
          <a:blip r:embed="rId1"/>
          <a:stretch>
            <a:fillRect/>
          </a:stretch>
        </p:blipFill>
        <p:spPr>
          <a:xfrm>
            <a:off x="-1" y="0"/>
            <a:ext cx="12206269" cy="6858000"/>
          </a:xfrm>
          <a:prstGeom prst="rect">
            <a:avLst/>
          </a:prstGeom>
        </p:spPr>
      </p:pic>
      <p:sp>
        <p:nvSpPr>
          <p:cNvPr id="9" name="矩形 8"/>
          <p:cNvSpPr/>
          <p:nvPr/>
        </p:nvSpPr>
        <p:spPr>
          <a:xfrm>
            <a:off x="108506" y="2112539"/>
            <a:ext cx="11234711" cy="3581666"/>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nvSpPr>
        <p:spPr>
          <a:xfrm>
            <a:off x="1383473" y="2535320"/>
            <a:ext cx="6143668" cy="2621872"/>
          </a:xfrm>
          <a:prstGeom prst="rect">
            <a:avLst/>
          </a:prstGeom>
        </p:spPr>
        <p:txBody>
          <a:bodyPr wrap="square">
            <a:spAutoFit/>
          </a:bodyPr>
          <a:lstStyle/>
          <a:p>
            <a:pPr>
              <a:lnSpc>
                <a:spcPct val="130000"/>
              </a:lnSpc>
            </a:pPr>
            <a:r>
              <a:rPr lang="zh-CN" altLang="en-US" sz="1600" dirty="0" smtClean="0">
                <a:latin typeface="微软雅黑" panose="020B0503020204020204" pitchFamily="34" charset="-122"/>
                <a:ea typeface="微软雅黑" panose="020B0503020204020204" pitchFamily="34" charset="-122"/>
              </a:rPr>
              <a:t>        一</a:t>
            </a:r>
            <a:r>
              <a:rPr lang="zh-CN" altLang="en-US" sz="1600" dirty="0">
                <a:latin typeface="微软雅黑" panose="020B0503020204020204" pitchFamily="34" charset="-122"/>
                <a:ea typeface="微软雅黑" panose="020B0503020204020204" pitchFamily="34" charset="-122"/>
              </a:rPr>
              <a:t>女大学生曾这样认为：自我一出生，父母就教我与人竞争。别人会弹琴，我也得会弹；别人会跳舞，我也得会跳；别人考试第二，我必须得第一。但我觉得这样比来比去很没有意义，父母真不该把我带到这个世界上来。平时，这个女生表情平淡呆板，行动懒散、毫无生气，对他人漠不关心，不合群。</a:t>
            </a:r>
            <a:endParaRPr lang="zh-CN" altLang="en-US" sz="1600" dirty="0">
              <a:latin typeface="微软雅黑" panose="020B0503020204020204" pitchFamily="34" charset="-122"/>
              <a:ea typeface="微软雅黑" panose="020B0503020204020204" pitchFamily="34" charset="-122"/>
            </a:endParaRPr>
          </a:p>
          <a:p>
            <a:pPr>
              <a:lnSpc>
                <a:spcPct val="130000"/>
              </a:lnSpc>
            </a:pPr>
            <a:r>
              <a:rPr lang="zh-CN" altLang="en-US" sz="1600" dirty="0" smtClean="0">
                <a:latin typeface="微软雅黑" panose="020B0503020204020204" pitchFamily="34" charset="-122"/>
                <a:ea typeface="微软雅黑" panose="020B0503020204020204" pitchFamily="34" charset="-122"/>
              </a:rPr>
              <a:t>        该</a:t>
            </a:r>
            <a:r>
              <a:rPr lang="zh-CN" altLang="en-US" sz="1600" dirty="0">
                <a:latin typeface="微软雅黑" panose="020B0503020204020204" pitchFamily="34" charset="-122"/>
                <a:ea typeface="微软雅黑" panose="020B0503020204020204" pitchFamily="34" charset="-122"/>
              </a:rPr>
              <a:t>女生冷漠情绪的形成与其生活经历有关。由于一直处在竞争的心态下，她缺少与他人交流、合作的经验，觉得与周围的人都是竞争关系，进而用一种冷漠的态度来应对周围的一切</a:t>
            </a:r>
            <a:r>
              <a:rPr lang="zh-CN" altLang="en-US" sz="1600" dirty="0" smtClean="0">
                <a:latin typeface="微软雅黑" panose="020B0503020204020204" pitchFamily="34" charset="-122"/>
                <a:ea typeface="微软雅黑" panose="020B0503020204020204" pitchFamily="34" charset="-122"/>
              </a:rPr>
              <a:t>。</a:t>
            </a:r>
            <a:endParaRPr lang="zh-CN" altLang="en-US" sz="1600" dirty="0">
              <a:latin typeface="微软雅黑" panose="020B0503020204020204" pitchFamily="34" charset="-122"/>
              <a:ea typeface="微软雅黑" panose="020B0503020204020204" pitchFamily="34" charset="-122"/>
            </a:endParaRPr>
          </a:p>
        </p:txBody>
      </p:sp>
      <p:sp>
        <p:nvSpPr>
          <p:cNvPr id="10" name="矩形 9"/>
          <p:cNvSpPr/>
          <p:nvPr/>
        </p:nvSpPr>
        <p:spPr>
          <a:xfrm>
            <a:off x="526144" y="1877784"/>
            <a:ext cx="695377" cy="4066997"/>
          </a:xfrm>
          <a:prstGeom prst="rect">
            <a:avLst/>
          </a:prstGeom>
          <a:solidFill>
            <a:schemeClr val="accent3">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lIns="0" rIns="0" rtlCol="0" anchor="ctr"/>
          <a:lstStyle/>
          <a:p>
            <a:pPr algn="ctr">
              <a:lnSpc>
                <a:spcPct val="123000"/>
              </a:lnSpc>
            </a:pPr>
            <a:r>
              <a:rPr lang="zh-CN" altLang="en-US" sz="2400" dirty="0" smtClean="0">
                <a:latin typeface="华康俪金黑W8(P)" pitchFamily="34" charset="-122"/>
                <a:ea typeface="华康俪金黑W8(P)" pitchFamily="34" charset="-122"/>
              </a:rPr>
              <a:t>冷   漠   情   绪</a:t>
            </a:r>
            <a:endParaRPr lang="zh-CN" altLang="en-US" sz="2400" dirty="0" smtClean="0">
              <a:latin typeface="华康俪金黑W8(P)" pitchFamily="34" charset="-122"/>
              <a:ea typeface="华康俪金黑W8(P)" pitchFamily="34" charset="-122"/>
            </a:endParaRPr>
          </a:p>
        </p:txBody>
      </p:sp>
      <p:cxnSp>
        <p:nvCxnSpPr>
          <p:cNvPr id="16" name="直接连接符 15"/>
          <p:cNvCxnSpPr/>
          <p:nvPr/>
        </p:nvCxnSpPr>
        <p:spPr>
          <a:xfrm>
            <a:off x="7670017" y="2357430"/>
            <a:ext cx="0" cy="3024336"/>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8" name="图片 7" descr="t017df7cfc5c8c6fce4_副本.jpg"/>
          <p:cNvPicPr>
            <a:picLocks noChangeAspect="1"/>
          </p:cNvPicPr>
          <p:nvPr/>
        </p:nvPicPr>
        <p:blipFill>
          <a:blip r:embed="rId2"/>
          <a:stretch>
            <a:fillRect/>
          </a:stretch>
        </p:blipFill>
        <p:spPr>
          <a:xfrm>
            <a:off x="8170083" y="2494814"/>
            <a:ext cx="2478805" cy="2505822"/>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heckerboard(across)">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图片14_副本_副本.jpg"/>
          <p:cNvPicPr>
            <a:picLocks noChangeAspect="1"/>
          </p:cNvPicPr>
          <p:nvPr/>
        </p:nvPicPr>
        <p:blipFill>
          <a:blip r:embed="rId1"/>
          <a:stretch>
            <a:fillRect/>
          </a:stretch>
        </p:blipFill>
        <p:spPr>
          <a:xfrm>
            <a:off x="-1" y="0"/>
            <a:ext cx="12206269" cy="6858000"/>
          </a:xfrm>
          <a:prstGeom prst="rect">
            <a:avLst/>
          </a:prstGeom>
        </p:spPr>
      </p:pic>
      <p:sp>
        <p:nvSpPr>
          <p:cNvPr id="9" name="矩形 8"/>
          <p:cNvSpPr/>
          <p:nvPr/>
        </p:nvSpPr>
        <p:spPr>
          <a:xfrm>
            <a:off x="108506" y="2112539"/>
            <a:ext cx="11234711" cy="3581666"/>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nvSpPr>
        <p:spPr>
          <a:xfrm>
            <a:off x="1383473" y="3240521"/>
            <a:ext cx="6143668" cy="1341521"/>
          </a:xfrm>
          <a:prstGeom prst="rect">
            <a:avLst/>
          </a:prstGeom>
        </p:spPr>
        <p:txBody>
          <a:bodyPr wrap="square">
            <a:spAutoFit/>
          </a:bodyPr>
          <a:lstStyle/>
          <a:p>
            <a:pPr>
              <a:lnSpc>
                <a:spcPct val="130000"/>
              </a:lnSpc>
            </a:pPr>
            <a:r>
              <a:rPr lang="zh-CN" altLang="en-US" sz="1600" dirty="0" smtClean="0">
                <a:latin typeface="微软雅黑" panose="020B0503020204020204" pitchFamily="34" charset="-122"/>
                <a:ea typeface="微软雅黑" panose="020B0503020204020204" pitchFamily="34" charset="-122"/>
              </a:rPr>
              <a:t>        帮助</a:t>
            </a:r>
            <a:r>
              <a:rPr lang="zh-CN" altLang="en-US" sz="1600" dirty="0">
                <a:latin typeface="微软雅黑" panose="020B0503020204020204" pitchFamily="34" charset="-122"/>
                <a:ea typeface="微软雅黑" panose="020B0503020204020204" pitchFamily="34" charset="-122"/>
              </a:rPr>
              <a:t>该女生克服冷漠情绪最根本的方法是改变其认知，让其发现生活的意义，发现自我的价值，改变长期以来形成的对人生消极的看法。同时，多鼓励其积极参加各种有意义的活动，主动融入集体生活，让其发现生活的意义。</a:t>
            </a:r>
            <a:endParaRPr lang="zh-CN" altLang="en-US" sz="1600" dirty="0">
              <a:latin typeface="微软雅黑" panose="020B0503020204020204" pitchFamily="34" charset="-122"/>
              <a:ea typeface="微软雅黑" panose="020B0503020204020204" pitchFamily="34" charset="-122"/>
            </a:endParaRPr>
          </a:p>
        </p:txBody>
      </p:sp>
      <p:sp>
        <p:nvSpPr>
          <p:cNvPr id="10" name="矩形 9"/>
          <p:cNvSpPr/>
          <p:nvPr/>
        </p:nvSpPr>
        <p:spPr>
          <a:xfrm>
            <a:off x="526144" y="1877784"/>
            <a:ext cx="695377" cy="4066997"/>
          </a:xfrm>
          <a:prstGeom prst="rect">
            <a:avLst/>
          </a:prstGeom>
          <a:solidFill>
            <a:schemeClr val="accent3">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lIns="0" rIns="0" rtlCol="0" anchor="ctr"/>
          <a:lstStyle/>
          <a:p>
            <a:pPr algn="ctr">
              <a:lnSpc>
                <a:spcPct val="123000"/>
              </a:lnSpc>
            </a:pPr>
            <a:r>
              <a:rPr lang="zh-CN" altLang="en-US" sz="2400" dirty="0" smtClean="0">
                <a:latin typeface="华康俪金黑W8(P)" pitchFamily="34" charset="-122"/>
                <a:ea typeface="华康俪金黑W8(P)" pitchFamily="34" charset="-122"/>
              </a:rPr>
              <a:t>冷   漠   情   绪</a:t>
            </a:r>
            <a:endParaRPr lang="zh-CN" altLang="en-US" sz="2400" dirty="0" smtClean="0">
              <a:latin typeface="华康俪金黑W8(P)" pitchFamily="34" charset="-122"/>
              <a:ea typeface="华康俪金黑W8(P)" pitchFamily="34" charset="-122"/>
            </a:endParaRPr>
          </a:p>
        </p:txBody>
      </p:sp>
      <p:cxnSp>
        <p:nvCxnSpPr>
          <p:cNvPr id="16" name="直接连接符 15"/>
          <p:cNvCxnSpPr/>
          <p:nvPr/>
        </p:nvCxnSpPr>
        <p:spPr>
          <a:xfrm>
            <a:off x="7670017" y="2357430"/>
            <a:ext cx="0" cy="3024336"/>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8" name="图片 7" descr="t017df7cfc5c8c6fce4_副本.jpg"/>
          <p:cNvPicPr>
            <a:picLocks noChangeAspect="1"/>
          </p:cNvPicPr>
          <p:nvPr/>
        </p:nvPicPr>
        <p:blipFill>
          <a:blip r:embed="rId2"/>
          <a:stretch>
            <a:fillRect/>
          </a:stretch>
        </p:blipFill>
        <p:spPr>
          <a:xfrm>
            <a:off x="8170083" y="2494814"/>
            <a:ext cx="2478805" cy="2505822"/>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heckerboard(across)">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4827956"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二、</a:t>
            </a:r>
            <a:r>
              <a:rPr lang="zh-CN" altLang="en-US" dirty="0" smtClean="0"/>
              <a:t>大学生常见的负面情绪</a:t>
            </a:r>
            <a:endParaRPr lang="zh-CN" altLang="en-US" dirty="0" smtClean="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cxnSp>
        <p:nvCxnSpPr>
          <p:cNvPr id="20" name="直接连接符 19"/>
          <p:cNvCxnSpPr/>
          <p:nvPr/>
        </p:nvCxnSpPr>
        <p:spPr>
          <a:xfrm>
            <a:off x="4052963" y="3071810"/>
            <a:ext cx="6752020" cy="1588"/>
          </a:xfrm>
          <a:prstGeom prst="line">
            <a:avLst/>
          </a:prstGeom>
          <a:noFill/>
          <a:ln w="28575" cap="flat" cmpd="sng" algn="ctr">
            <a:solidFill>
              <a:srgbClr val="080808">
                <a:shade val="95000"/>
                <a:satMod val="105000"/>
              </a:srgbClr>
            </a:solidFill>
            <a:prstDash val="solid"/>
          </a:ln>
          <a:effectLst/>
        </p:spPr>
      </p:cxnSp>
      <p:sp>
        <p:nvSpPr>
          <p:cNvPr id="24" name="平行四边形 23"/>
          <p:cNvSpPr/>
          <p:nvPr/>
        </p:nvSpPr>
        <p:spPr>
          <a:xfrm>
            <a:off x="6455571" y="1881224"/>
            <a:ext cx="3725334" cy="783879"/>
          </a:xfrm>
          <a:prstGeom prst="parallelogram">
            <a:avLst>
              <a:gd name="adj" fmla="val 14184"/>
            </a:avLst>
          </a:prstGeom>
          <a:solidFill>
            <a:srgbClr val="E77817"/>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r>
              <a:rPr lang="zh-CN" altLang="en-US" sz="2800" b="1" kern="0" dirty="0" smtClean="0">
                <a:solidFill>
                  <a:sysClr val="window" lastClr="FFFFFF"/>
                </a:solidFill>
                <a:latin typeface="微软雅黑" panose="020B0503020204020204" pitchFamily="34" charset="-122"/>
                <a:ea typeface="微软雅黑" panose="020B0503020204020204" pitchFamily="34" charset="-122"/>
              </a:rPr>
              <a:t>（五）嫉妒</a:t>
            </a:r>
            <a:endParaRPr lang="zh-CN" altLang="en-US" sz="2800" b="1" kern="0" dirty="0" smtClean="0">
              <a:solidFill>
                <a:sysClr val="window" lastClr="FFFFFF"/>
              </a:solidFill>
              <a:latin typeface="微软雅黑" panose="020B0503020204020204" pitchFamily="34" charset="-122"/>
              <a:ea typeface="微软雅黑" panose="020B0503020204020204" pitchFamily="34" charset="-122"/>
            </a:endParaRPr>
          </a:p>
        </p:txBody>
      </p:sp>
      <p:sp>
        <p:nvSpPr>
          <p:cNvPr id="25" name="椭圆 24"/>
          <p:cNvSpPr/>
          <p:nvPr/>
        </p:nvSpPr>
        <p:spPr>
          <a:xfrm>
            <a:off x="10804983" y="2887959"/>
            <a:ext cx="357190" cy="357190"/>
          </a:xfrm>
          <a:prstGeom prst="ellipse">
            <a:avLst/>
          </a:prstGeom>
          <a:solidFill>
            <a:srgbClr val="080808"/>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endParaRPr>
          </a:p>
        </p:txBody>
      </p:sp>
      <p:sp>
        <p:nvSpPr>
          <p:cNvPr id="26" name="弧形 25"/>
          <p:cNvSpPr/>
          <p:nvPr/>
        </p:nvSpPr>
        <p:spPr>
          <a:xfrm rot="2700000">
            <a:off x="10825690" y="2618936"/>
            <a:ext cx="936625" cy="936625"/>
          </a:xfrm>
          <a:prstGeom prst="arc">
            <a:avLst/>
          </a:prstGeom>
          <a:noFill/>
          <a:ln w="76200" cap="flat" cmpd="sng" algn="ctr">
            <a:solidFill>
              <a:srgbClr val="080808">
                <a:shade val="95000"/>
                <a:satMod val="10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sp>
        <p:nvSpPr>
          <p:cNvPr id="27" name="弧形 26"/>
          <p:cNvSpPr/>
          <p:nvPr/>
        </p:nvSpPr>
        <p:spPr>
          <a:xfrm rot="2700000">
            <a:off x="10768229" y="2704352"/>
            <a:ext cx="765792" cy="765792"/>
          </a:xfrm>
          <a:prstGeom prst="arc">
            <a:avLst/>
          </a:prstGeom>
          <a:noFill/>
          <a:ln w="76200" cap="flat" cmpd="sng" algn="ctr">
            <a:solidFill>
              <a:srgbClr val="080808">
                <a:shade val="95000"/>
                <a:satMod val="10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sp>
        <p:nvSpPr>
          <p:cNvPr id="28" name="弧形 27"/>
          <p:cNvSpPr/>
          <p:nvPr/>
        </p:nvSpPr>
        <p:spPr>
          <a:xfrm rot="2700000">
            <a:off x="10703979" y="2772320"/>
            <a:ext cx="629857" cy="629857"/>
          </a:xfrm>
          <a:prstGeom prst="arc">
            <a:avLst/>
          </a:prstGeom>
          <a:noFill/>
          <a:ln w="76200" cap="flat" cmpd="sng" algn="ctr">
            <a:solidFill>
              <a:srgbClr val="080808">
                <a:shade val="95000"/>
                <a:satMod val="10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sp>
        <p:nvSpPr>
          <p:cNvPr id="13" name="矩形 12"/>
          <p:cNvSpPr/>
          <p:nvPr/>
        </p:nvSpPr>
        <p:spPr>
          <a:xfrm>
            <a:off x="5669753" y="3357562"/>
            <a:ext cx="4903778" cy="2613023"/>
          </a:xfrm>
          <a:prstGeom prst="rect">
            <a:avLst/>
          </a:prstGeom>
        </p:spPr>
        <p:txBody>
          <a:bodyPr wrap="square">
            <a:spAutoFit/>
          </a:bodyPr>
          <a:lstStyle/>
          <a:p>
            <a:pPr>
              <a:lnSpc>
                <a:spcPct val="130000"/>
              </a:lnSpc>
              <a:buFont typeface="Wingdings" panose="05000000000000000000" pitchFamily="2" charset="2"/>
              <a:buChar char="l"/>
            </a:pPr>
            <a:r>
              <a:rPr lang="zh-CN" altLang="en-US" kern="100" dirty="0" smtClean="0">
                <a:latin typeface="微软雅黑" panose="020B0503020204020204" pitchFamily="34" charset="-122"/>
                <a:ea typeface="微软雅黑" panose="020B0503020204020204" pitchFamily="34" charset="-122"/>
                <a:cs typeface="Times New Roman" panose="02020603050405020304" pitchFamily="18" charset="0"/>
              </a:rPr>
              <a:t>     嫉妒是指由于他人在某些方面胜过自己而引起的不快甚至是痛苦的情绪体验。</a:t>
            </a:r>
            <a:endParaRPr lang="zh-CN" altLang="en-US" kern="100" dirty="0" smtClean="0">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buFont typeface="Wingdings" panose="05000000000000000000" pitchFamily="2" charset="2"/>
              <a:buChar char="l"/>
            </a:pPr>
            <a:r>
              <a:rPr lang="zh-CN" altLang="en-US" kern="100" dirty="0" smtClean="0">
                <a:latin typeface="微软雅黑" panose="020B0503020204020204" pitchFamily="34" charset="-122"/>
                <a:ea typeface="微软雅黑" panose="020B0503020204020204" pitchFamily="34" charset="-122"/>
                <a:cs typeface="Times New Roman" panose="02020603050405020304" pitchFamily="18" charset="0"/>
              </a:rPr>
              <a:t>      大学生的嫉妒情绪具体表现为：当看到他人学识能力、品行荣誉甚至穿着打扮等超过自己时，内心产生不平、痛苦、愤怒等情绪；当他人身陷不幸或处于困境时则幸灾乐祸，甚至落井下石。</a:t>
            </a:r>
            <a:endParaRPr lang="zh-CN" altLang="en-US" kern="100" dirty="0" smtClean="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2" name="图片 11" descr="U4999P42DT20111104135942.jpg"/>
          <p:cNvPicPr>
            <a:picLocks noChangeAspect="1"/>
          </p:cNvPicPr>
          <p:nvPr/>
        </p:nvPicPr>
        <p:blipFill>
          <a:blip r:embed="rId1"/>
          <a:stretch>
            <a:fillRect/>
          </a:stretch>
        </p:blipFill>
        <p:spPr>
          <a:xfrm>
            <a:off x="-1" y="2047570"/>
            <a:ext cx="5357768" cy="3562916"/>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ppt_w</p:attrName>
                                        </p:attrNameLst>
                                      </p:cBhvr>
                                      <p:tavLst>
                                        <p:tav tm="0">
                                          <p:val>
                                            <p:strVal val="#ppt_w*0.70"/>
                                          </p:val>
                                        </p:tav>
                                        <p:tav tm="100000">
                                          <p:val>
                                            <p:strVal val="#ppt_w"/>
                                          </p:val>
                                        </p:tav>
                                      </p:tavLst>
                                    </p:anim>
                                    <p:anim calcmode="lin" valueType="num">
                                      <p:cBhvr>
                                        <p:cTn id="8" dur="1000" fill="hold"/>
                                        <p:tgtEl>
                                          <p:spTgt spid="24"/>
                                        </p:tgtEl>
                                        <p:attrNameLst>
                                          <p:attrName>ppt_h</p:attrName>
                                        </p:attrNameLst>
                                      </p:cBhvr>
                                      <p:tavLst>
                                        <p:tav tm="0">
                                          <p:val>
                                            <p:strVal val="#ppt_h"/>
                                          </p:val>
                                        </p:tav>
                                        <p:tav tm="100000">
                                          <p:val>
                                            <p:strVal val="#ppt_h"/>
                                          </p:val>
                                        </p:tav>
                                      </p:tavLst>
                                    </p:anim>
                                    <p:animEffect transition="in" filter="fade">
                                      <p:cBhvr>
                                        <p:cTn id="9" dur="1000"/>
                                        <p:tgtEl>
                                          <p:spTgt spid="24"/>
                                        </p:tgtEl>
                                      </p:cBhvr>
                                    </p:animEffect>
                                  </p:childTnLst>
                                </p:cTn>
                              </p:par>
                              <p:par>
                                <p:cTn id="10" presetID="22" presetClass="entr" presetSubtype="8"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left)">
                                      <p:cBhvr>
                                        <p:cTn id="16" dur="500"/>
                                        <p:tgtEl>
                                          <p:spTgt spid="25"/>
                                        </p:tgtEl>
                                      </p:cBhvr>
                                    </p:animEffect>
                                  </p:childTnLst>
                                </p:cTn>
                              </p:par>
                              <p:par>
                                <p:cTn id="17" presetID="1" presetClass="entr" presetSubtype="0" fill="hold" grpId="0" nodeType="withEffect">
                                  <p:stCondLst>
                                    <p:cond delay="300"/>
                                  </p:stCondLst>
                                  <p:childTnLst>
                                    <p:set>
                                      <p:cBhvr>
                                        <p:cTn id="18" dur="1" fill="hold">
                                          <p:stCondLst>
                                            <p:cond delay="0"/>
                                          </p:stCondLst>
                                        </p:cTn>
                                        <p:tgtEl>
                                          <p:spTgt spid="26"/>
                                        </p:tgtEl>
                                        <p:attrNameLst>
                                          <p:attrName>style.visibility</p:attrName>
                                        </p:attrNameLst>
                                      </p:cBhvr>
                                      <p:to>
                                        <p:strVal val="visible"/>
                                      </p:to>
                                    </p:set>
                                  </p:childTnLst>
                                </p:cTn>
                              </p:par>
                            </p:childTnLst>
                          </p:cTn>
                        </p:par>
                        <p:par>
                          <p:cTn id="19" fill="hold">
                            <p:stCondLst>
                              <p:cond delay="1500"/>
                            </p:stCondLst>
                            <p:childTnLst>
                              <p:par>
                                <p:cTn id="20" presetID="1" presetClass="entr" presetSubtype="0" fill="hold" grpId="0" nodeType="afterEffect">
                                  <p:stCondLst>
                                    <p:cond delay="150"/>
                                  </p:stCondLst>
                                  <p:childTnLst>
                                    <p:set>
                                      <p:cBhvr>
                                        <p:cTn id="21" dur="1" fill="hold">
                                          <p:stCondLst>
                                            <p:cond delay="0"/>
                                          </p:stCondLst>
                                        </p:cTn>
                                        <p:tgtEl>
                                          <p:spTgt spid="27"/>
                                        </p:tgtEl>
                                        <p:attrNameLst>
                                          <p:attrName>style.visibility</p:attrName>
                                        </p:attrNameLst>
                                      </p:cBhvr>
                                      <p:to>
                                        <p:strVal val="visible"/>
                                      </p:to>
                                    </p:set>
                                  </p:childTnLst>
                                </p:cTn>
                              </p:par>
                            </p:childTnLst>
                          </p:cTn>
                        </p:par>
                        <p:par>
                          <p:cTn id="22" fill="hold">
                            <p:stCondLst>
                              <p:cond delay="1650"/>
                            </p:stCondLst>
                            <p:childTnLst>
                              <p:par>
                                <p:cTn id="23" presetID="1" presetClass="entr" presetSubtype="0"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5" presetClass="entr" presetSubtype="10"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checkerboard(across)">
                                      <p:cBhvr>
                                        <p:cTn id="2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1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4827956"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二、</a:t>
            </a:r>
            <a:r>
              <a:rPr lang="zh-CN" altLang="en-US" dirty="0" smtClean="0"/>
              <a:t>大学生常见的负面情绪</a:t>
            </a:r>
            <a:endParaRPr lang="zh-CN" altLang="en-US" dirty="0" smtClean="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cxnSp>
        <p:nvCxnSpPr>
          <p:cNvPr id="20" name="直接连接符 19"/>
          <p:cNvCxnSpPr/>
          <p:nvPr/>
        </p:nvCxnSpPr>
        <p:spPr>
          <a:xfrm>
            <a:off x="4052963" y="3568963"/>
            <a:ext cx="6752020" cy="1588"/>
          </a:xfrm>
          <a:prstGeom prst="line">
            <a:avLst/>
          </a:prstGeom>
          <a:noFill/>
          <a:ln w="28575" cap="flat" cmpd="sng" algn="ctr">
            <a:solidFill>
              <a:srgbClr val="080808">
                <a:shade val="95000"/>
                <a:satMod val="105000"/>
              </a:srgbClr>
            </a:solidFill>
            <a:prstDash val="solid"/>
          </a:ln>
          <a:effectLst/>
        </p:spPr>
      </p:cxnSp>
      <p:sp>
        <p:nvSpPr>
          <p:cNvPr id="24" name="平行四边形 23"/>
          <p:cNvSpPr/>
          <p:nvPr/>
        </p:nvSpPr>
        <p:spPr>
          <a:xfrm>
            <a:off x="6455571" y="2336800"/>
            <a:ext cx="3725334" cy="783879"/>
          </a:xfrm>
          <a:prstGeom prst="parallelogram">
            <a:avLst>
              <a:gd name="adj" fmla="val 14184"/>
            </a:avLst>
          </a:prstGeom>
          <a:solidFill>
            <a:srgbClr val="E77817"/>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r>
              <a:rPr lang="zh-CN" altLang="en-US" sz="2800" b="1" kern="0" dirty="0" smtClean="0">
                <a:solidFill>
                  <a:sysClr val="window" lastClr="FFFFFF"/>
                </a:solidFill>
                <a:latin typeface="微软雅黑" panose="020B0503020204020204" pitchFamily="34" charset="-122"/>
                <a:ea typeface="微软雅黑" panose="020B0503020204020204" pitchFamily="34" charset="-122"/>
              </a:rPr>
              <a:t>（六）自卑</a:t>
            </a:r>
            <a:endParaRPr lang="zh-CN" altLang="en-US" sz="2800" b="1" kern="0" dirty="0" smtClean="0">
              <a:solidFill>
                <a:sysClr val="window" lastClr="FFFFFF"/>
              </a:solidFill>
              <a:latin typeface="微软雅黑" panose="020B0503020204020204" pitchFamily="34" charset="-122"/>
              <a:ea typeface="微软雅黑" panose="020B0503020204020204" pitchFamily="34" charset="-122"/>
            </a:endParaRPr>
          </a:p>
        </p:txBody>
      </p:sp>
      <p:sp>
        <p:nvSpPr>
          <p:cNvPr id="25" name="椭圆 24"/>
          <p:cNvSpPr/>
          <p:nvPr/>
        </p:nvSpPr>
        <p:spPr>
          <a:xfrm>
            <a:off x="10804983" y="3343535"/>
            <a:ext cx="357190" cy="357190"/>
          </a:xfrm>
          <a:prstGeom prst="ellipse">
            <a:avLst/>
          </a:prstGeom>
          <a:solidFill>
            <a:srgbClr val="080808"/>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endParaRPr>
          </a:p>
        </p:txBody>
      </p:sp>
      <p:sp>
        <p:nvSpPr>
          <p:cNvPr id="26" name="弧形 25"/>
          <p:cNvSpPr/>
          <p:nvPr/>
        </p:nvSpPr>
        <p:spPr>
          <a:xfrm rot="2700000">
            <a:off x="10825690" y="3074512"/>
            <a:ext cx="936625" cy="936625"/>
          </a:xfrm>
          <a:prstGeom prst="arc">
            <a:avLst/>
          </a:prstGeom>
          <a:noFill/>
          <a:ln w="76200" cap="flat" cmpd="sng" algn="ctr">
            <a:solidFill>
              <a:srgbClr val="080808">
                <a:shade val="95000"/>
                <a:satMod val="10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sp>
        <p:nvSpPr>
          <p:cNvPr id="27" name="弧形 26"/>
          <p:cNvSpPr/>
          <p:nvPr/>
        </p:nvSpPr>
        <p:spPr>
          <a:xfrm rot="2700000">
            <a:off x="10768229" y="3159928"/>
            <a:ext cx="765792" cy="765792"/>
          </a:xfrm>
          <a:prstGeom prst="arc">
            <a:avLst/>
          </a:prstGeom>
          <a:noFill/>
          <a:ln w="76200" cap="flat" cmpd="sng" algn="ctr">
            <a:solidFill>
              <a:srgbClr val="080808">
                <a:shade val="95000"/>
                <a:satMod val="10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sp>
        <p:nvSpPr>
          <p:cNvPr id="28" name="弧形 27"/>
          <p:cNvSpPr/>
          <p:nvPr/>
        </p:nvSpPr>
        <p:spPr>
          <a:xfrm rot="2700000">
            <a:off x="10703979" y="3227896"/>
            <a:ext cx="629857" cy="629857"/>
          </a:xfrm>
          <a:prstGeom prst="arc">
            <a:avLst/>
          </a:prstGeom>
          <a:noFill/>
          <a:ln w="76200" cap="flat" cmpd="sng" algn="ctr">
            <a:solidFill>
              <a:srgbClr val="080808">
                <a:shade val="95000"/>
                <a:satMod val="10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sp>
        <p:nvSpPr>
          <p:cNvPr id="29" name="矩形 28"/>
          <p:cNvSpPr/>
          <p:nvPr/>
        </p:nvSpPr>
        <p:spPr>
          <a:xfrm>
            <a:off x="5669753" y="3700725"/>
            <a:ext cx="5508977" cy="2577950"/>
          </a:xfrm>
          <a:prstGeom prst="rect">
            <a:avLst/>
          </a:prstGeom>
        </p:spPr>
        <p:txBody>
          <a:bodyPr wrap="square">
            <a:spAutoFit/>
          </a:bodyPr>
          <a:lstStyle/>
          <a:p>
            <a:pPr>
              <a:lnSpc>
                <a:spcPct val="130000"/>
              </a:lnSpc>
            </a:pPr>
            <a:r>
              <a:rPr lang="zh-CN" altLang="en-US" kern="0" dirty="0" smtClean="0">
                <a:latin typeface="微软雅黑" panose="020B0503020204020204" pitchFamily="34" charset="-122"/>
                <a:ea typeface="微软雅黑" panose="020B0503020204020204" pitchFamily="34" charset="-122"/>
              </a:rPr>
              <a:t>       自卑是个体在自我认识过程中对自己的能力或品质评价过低，轻视或看不起自己，担心失去他人尊重的一种情绪体验。</a:t>
            </a:r>
            <a:endParaRPr lang="zh-CN" altLang="en-US" kern="0" dirty="0" smtClean="0">
              <a:latin typeface="微软雅黑" panose="020B0503020204020204" pitchFamily="34" charset="-122"/>
              <a:ea typeface="微软雅黑" panose="020B0503020204020204" pitchFamily="34" charset="-122"/>
            </a:endParaRPr>
          </a:p>
          <a:p>
            <a:pPr>
              <a:lnSpc>
                <a:spcPct val="130000"/>
              </a:lnSpc>
            </a:pPr>
            <a:r>
              <a:rPr lang="zh-CN" altLang="en-US" kern="0" dirty="0" smtClean="0">
                <a:latin typeface="微软雅黑" panose="020B0503020204020204" pitchFamily="34" charset="-122"/>
                <a:ea typeface="微软雅黑" panose="020B0503020204020204" pitchFamily="34" charset="-122"/>
              </a:rPr>
              <a:t>       过于自卑的人，常常只看到自己的短处、缺点和弱项，忽视自己的潜能，对自己评价过低，多表现为孤僻自闭、行为畏缩、瞻前顾后、多愁善感、自尊心过强、过度敏感等。</a:t>
            </a:r>
            <a:endParaRPr lang="zh-CN" altLang="en-US" kern="0" dirty="0" smtClean="0">
              <a:latin typeface="微软雅黑" panose="020B0503020204020204" pitchFamily="34" charset="-122"/>
              <a:ea typeface="微软雅黑" panose="020B0503020204020204" pitchFamily="34" charset="-122"/>
            </a:endParaRPr>
          </a:p>
        </p:txBody>
      </p:sp>
      <p:pic>
        <p:nvPicPr>
          <p:cNvPr id="12" name="图片 11" descr="919c1df2a7174574a0f98e79c0ec1396.jpeg"/>
          <p:cNvPicPr>
            <a:picLocks noChangeAspect="1"/>
          </p:cNvPicPr>
          <p:nvPr/>
        </p:nvPicPr>
        <p:blipFill>
          <a:blip r:embed="rId1"/>
          <a:stretch>
            <a:fillRect/>
          </a:stretch>
        </p:blipFill>
        <p:spPr>
          <a:xfrm>
            <a:off x="0" y="2327088"/>
            <a:ext cx="5271698" cy="3514465"/>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ppt_w</p:attrName>
                                        </p:attrNameLst>
                                      </p:cBhvr>
                                      <p:tavLst>
                                        <p:tav tm="0">
                                          <p:val>
                                            <p:strVal val="#ppt_w*0.70"/>
                                          </p:val>
                                        </p:tav>
                                        <p:tav tm="100000">
                                          <p:val>
                                            <p:strVal val="#ppt_w"/>
                                          </p:val>
                                        </p:tav>
                                      </p:tavLst>
                                    </p:anim>
                                    <p:anim calcmode="lin" valueType="num">
                                      <p:cBhvr>
                                        <p:cTn id="8" dur="1000" fill="hold"/>
                                        <p:tgtEl>
                                          <p:spTgt spid="24"/>
                                        </p:tgtEl>
                                        <p:attrNameLst>
                                          <p:attrName>ppt_h</p:attrName>
                                        </p:attrNameLst>
                                      </p:cBhvr>
                                      <p:tavLst>
                                        <p:tav tm="0">
                                          <p:val>
                                            <p:strVal val="#ppt_h"/>
                                          </p:val>
                                        </p:tav>
                                        <p:tav tm="100000">
                                          <p:val>
                                            <p:strVal val="#ppt_h"/>
                                          </p:val>
                                        </p:tav>
                                      </p:tavLst>
                                    </p:anim>
                                    <p:animEffect transition="in" filter="fade">
                                      <p:cBhvr>
                                        <p:cTn id="9" dur="1000"/>
                                        <p:tgtEl>
                                          <p:spTgt spid="24"/>
                                        </p:tgtEl>
                                      </p:cBhvr>
                                    </p:animEffect>
                                  </p:childTnLst>
                                </p:cTn>
                              </p:par>
                              <p:par>
                                <p:cTn id="10" presetID="22" presetClass="entr" presetSubtype="8"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left)">
                                      <p:cBhvr>
                                        <p:cTn id="16" dur="500"/>
                                        <p:tgtEl>
                                          <p:spTgt spid="25"/>
                                        </p:tgtEl>
                                      </p:cBhvr>
                                    </p:animEffect>
                                  </p:childTnLst>
                                </p:cTn>
                              </p:par>
                              <p:par>
                                <p:cTn id="17" presetID="1" presetClass="entr" presetSubtype="0" fill="hold" grpId="0" nodeType="withEffect">
                                  <p:stCondLst>
                                    <p:cond delay="300"/>
                                  </p:stCondLst>
                                  <p:childTnLst>
                                    <p:set>
                                      <p:cBhvr>
                                        <p:cTn id="18" dur="1" fill="hold">
                                          <p:stCondLst>
                                            <p:cond delay="0"/>
                                          </p:stCondLst>
                                        </p:cTn>
                                        <p:tgtEl>
                                          <p:spTgt spid="26"/>
                                        </p:tgtEl>
                                        <p:attrNameLst>
                                          <p:attrName>style.visibility</p:attrName>
                                        </p:attrNameLst>
                                      </p:cBhvr>
                                      <p:to>
                                        <p:strVal val="visible"/>
                                      </p:to>
                                    </p:set>
                                  </p:childTnLst>
                                </p:cTn>
                              </p:par>
                            </p:childTnLst>
                          </p:cTn>
                        </p:par>
                        <p:par>
                          <p:cTn id="19" fill="hold">
                            <p:stCondLst>
                              <p:cond delay="1500"/>
                            </p:stCondLst>
                            <p:childTnLst>
                              <p:par>
                                <p:cTn id="20" presetID="1" presetClass="entr" presetSubtype="0" fill="hold" grpId="0" nodeType="afterEffect">
                                  <p:stCondLst>
                                    <p:cond delay="150"/>
                                  </p:stCondLst>
                                  <p:childTnLst>
                                    <p:set>
                                      <p:cBhvr>
                                        <p:cTn id="21" dur="1" fill="hold">
                                          <p:stCondLst>
                                            <p:cond delay="0"/>
                                          </p:stCondLst>
                                        </p:cTn>
                                        <p:tgtEl>
                                          <p:spTgt spid="27"/>
                                        </p:tgtEl>
                                        <p:attrNameLst>
                                          <p:attrName>style.visibility</p:attrName>
                                        </p:attrNameLst>
                                      </p:cBhvr>
                                      <p:to>
                                        <p:strVal val="visible"/>
                                      </p:to>
                                    </p:set>
                                  </p:childTnLst>
                                </p:cTn>
                              </p:par>
                            </p:childTnLst>
                          </p:cTn>
                        </p:par>
                        <p:par>
                          <p:cTn id="22" fill="hold">
                            <p:stCondLst>
                              <p:cond delay="1650"/>
                            </p:stCondLst>
                            <p:childTnLst>
                              <p:par>
                                <p:cTn id="23" presetID="1" presetClass="entr" presetSubtype="0"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图片14_副本_副本.jpg"/>
          <p:cNvPicPr>
            <a:picLocks noChangeAspect="1"/>
          </p:cNvPicPr>
          <p:nvPr/>
        </p:nvPicPr>
        <p:blipFill>
          <a:blip r:embed="rId1"/>
          <a:stretch>
            <a:fillRect/>
          </a:stretch>
        </p:blipFill>
        <p:spPr>
          <a:xfrm>
            <a:off x="-1" y="0"/>
            <a:ext cx="12206269" cy="6858000"/>
          </a:xfrm>
          <a:prstGeom prst="rect">
            <a:avLst/>
          </a:prstGeom>
        </p:spPr>
      </p:pic>
      <p:sp>
        <p:nvSpPr>
          <p:cNvPr id="9" name="矩形 8"/>
          <p:cNvSpPr/>
          <p:nvPr/>
        </p:nvSpPr>
        <p:spPr>
          <a:xfrm>
            <a:off x="108506" y="2112539"/>
            <a:ext cx="11234711" cy="3581666"/>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nvSpPr>
        <p:spPr>
          <a:xfrm>
            <a:off x="1383665" y="2227580"/>
            <a:ext cx="6212840" cy="2609215"/>
          </a:xfrm>
          <a:prstGeom prst="rect">
            <a:avLst/>
          </a:prstGeom>
        </p:spPr>
        <p:txBody>
          <a:bodyPr wrap="square">
            <a:spAutoFit/>
          </a:bodyPr>
          <a:lstStyle/>
          <a:p>
            <a:pPr>
              <a:lnSpc>
                <a:spcPct val="130000"/>
              </a:lnSpc>
            </a:pPr>
            <a:r>
              <a:rPr lang="zh-CN" altLang="en-US" dirty="0" smtClean="0">
                <a:latin typeface="微软雅黑" panose="020B0503020204020204" pitchFamily="34" charset="-122"/>
                <a:ea typeface="微软雅黑" panose="020B0503020204020204" pitchFamily="34" charset="-122"/>
              </a:rPr>
              <a:t>      小霞是一名女生，今年</a:t>
            </a:r>
            <a:r>
              <a:rPr lang="en-US" altLang="zh-CN" dirty="0" smtClean="0">
                <a:latin typeface="微软雅黑" panose="020B0503020204020204" pitchFamily="34" charset="-122"/>
                <a:ea typeface="微软雅黑" panose="020B0503020204020204" pitchFamily="34" charset="-122"/>
              </a:rPr>
              <a:t>18 </a:t>
            </a:r>
            <a:r>
              <a:rPr lang="zh-CN" altLang="en-US" dirty="0" smtClean="0">
                <a:latin typeface="微软雅黑" panose="020B0503020204020204" pitchFamily="34" charset="-122"/>
                <a:ea typeface="微软雅黑" panose="020B0503020204020204" pitchFamily="34" charset="-122"/>
              </a:rPr>
              <a:t>岁，来自边远山区，家境贫寒，大学以前的时光都是在小山沟里度过的，性格内向，平时说话不多。来到大学后，她感觉自己样样不如别人，没见过世面，知识面很窄，在同学面前什么都不懂，个头矮小，长得又不好看，家境也不如周围的同学，甚至以前引以为豪的学习成绩，现在也没有了任何优势。她总觉得自己比别人低一等，怕身边的同学瞧不起自己，内心特别痛苦和无奈。</a:t>
            </a:r>
            <a:endParaRPr lang="zh-CN" altLang="en-US" dirty="0" smtClean="0">
              <a:latin typeface="微软雅黑" panose="020B0503020204020204" pitchFamily="34" charset="-122"/>
              <a:ea typeface="微软雅黑" panose="020B0503020204020204" pitchFamily="34" charset="-122"/>
            </a:endParaRPr>
          </a:p>
        </p:txBody>
      </p:sp>
      <p:sp>
        <p:nvSpPr>
          <p:cNvPr id="10" name="矩形 9"/>
          <p:cNvSpPr/>
          <p:nvPr/>
        </p:nvSpPr>
        <p:spPr>
          <a:xfrm>
            <a:off x="526144" y="1877784"/>
            <a:ext cx="695377" cy="4066997"/>
          </a:xfrm>
          <a:prstGeom prst="rect">
            <a:avLst/>
          </a:prstGeom>
          <a:solidFill>
            <a:schemeClr val="accent3">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lIns="0" rIns="0" rtlCol="0" anchor="ctr"/>
          <a:lstStyle/>
          <a:p>
            <a:pPr algn="ctr">
              <a:lnSpc>
                <a:spcPct val="123000"/>
              </a:lnSpc>
            </a:pPr>
            <a:r>
              <a:rPr lang="zh-CN" altLang="en-US" sz="2400" dirty="0" smtClean="0">
                <a:latin typeface="华康俪金黑W8(P)" pitchFamily="34" charset="-122"/>
                <a:ea typeface="华康俪金黑W8(P)" pitchFamily="34" charset="-122"/>
              </a:rPr>
              <a:t>自     卑    心    理</a:t>
            </a:r>
            <a:endParaRPr lang="zh-CN" altLang="en-US" sz="2400" dirty="0" smtClean="0">
              <a:latin typeface="华康俪金黑W8(P)" pitchFamily="34" charset="-122"/>
              <a:ea typeface="华康俪金黑W8(P)" pitchFamily="34" charset="-122"/>
            </a:endParaRPr>
          </a:p>
        </p:txBody>
      </p:sp>
      <p:cxnSp>
        <p:nvCxnSpPr>
          <p:cNvPr id="16" name="直接连接符 15"/>
          <p:cNvCxnSpPr/>
          <p:nvPr/>
        </p:nvCxnSpPr>
        <p:spPr>
          <a:xfrm>
            <a:off x="7873867" y="2357430"/>
            <a:ext cx="0" cy="3024336"/>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8" name="图片 7" descr="4503-1Z6111QP4923.jpg"/>
          <p:cNvPicPr>
            <a:picLocks noChangeAspect="1"/>
          </p:cNvPicPr>
          <p:nvPr/>
        </p:nvPicPr>
        <p:blipFill>
          <a:blip r:embed="rId2"/>
          <a:stretch>
            <a:fillRect/>
          </a:stretch>
        </p:blipFill>
        <p:spPr>
          <a:xfrm>
            <a:off x="7930615" y="2636911"/>
            <a:ext cx="3199872" cy="2363725"/>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heckerboard(across)">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图片14_副本_副本.jpg"/>
          <p:cNvPicPr>
            <a:picLocks noChangeAspect="1"/>
          </p:cNvPicPr>
          <p:nvPr/>
        </p:nvPicPr>
        <p:blipFill>
          <a:blip r:embed="rId1"/>
          <a:stretch>
            <a:fillRect/>
          </a:stretch>
        </p:blipFill>
        <p:spPr>
          <a:xfrm>
            <a:off x="-1" y="0"/>
            <a:ext cx="12206269" cy="6858000"/>
          </a:xfrm>
          <a:prstGeom prst="rect">
            <a:avLst/>
          </a:prstGeom>
        </p:spPr>
      </p:pic>
      <p:sp>
        <p:nvSpPr>
          <p:cNvPr id="9" name="矩形 8"/>
          <p:cNvSpPr/>
          <p:nvPr/>
        </p:nvSpPr>
        <p:spPr>
          <a:xfrm>
            <a:off x="108506" y="2112539"/>
            <a:ext cx="11234711" cy="3581666"/>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nvSpPr>
        <p:spPr>
          <a:xfrm>
            <a:off x="1383474" y="2459934"/>
            <a:ext cx="6168794" cy="2968625"/>
          </a:xfrm>
          <a:prstGeom prst="rect">
            <a:avLst/>
          </a:prstGeom>
        </p:spPr>
        <p:txBody>
          <a:bodyPr wrap="square">
            <a:spAutoFit/>
          </a:bodyPr>
          <a:lstStyle/>
          <a:p>
            <a:pPr>
              <a:lnSpc>
                <a:spcPct val="130000"/>
              </a:lnSpc>
            </a:pPr>
            <a:r>
              <a:rPr lang="zh-CN" altLang="en-US" b="1" dirty="0" smtClean="0">
                <a:solidFill>
                  <a:srgbClr val="C00000"/>
                </a:solidFill>
                <a:latin typeface="黑体" panose="02010609060101010101" charset="-122"/>
                <a:ea typeface="黑体" panose="02010609060101010101" charset="-122"/>
                <a:cs typeface="黑体" panose="02010609060101010101" charset="-122"/>
              </a:rPr>
              <a:t>评析</a:t>
            </a:r>
            <a:r>
              <a:rPr lang="en-US" altLang="zh-CN" b="1" dirty="0" smtClean="0">
                <a:solidFill>
                  <a:srgbClr val="C00000"/>
                </a:solidFill>
                <a:latin typeface="黑体" panose="02010609060101010101" charset="-122"/>
                <a:ea typeface="黑体" panose="02010609060101010101" charset="-122"/>
                <a:cs typeface="黑体" panose="02010609060101010101" charset="-122"/>
              </a:rPr>
              <a:t>: </a:t>
            </a:r>
            <a:r>
              <a:rPr lang="zh-CN" altLang="en-US" dirty="0" smtClean="0">
                <a:solidFill>
                  <a:srgbClr val="C00000"/>
                </a:solidFill>
                <a:latin typeface="微软雅黑" panose="020B0503020204020204" pitchFamily="34" charset="-122"/>
                <a:ea typeface="微软雅黑" panose="020B0503020204020204" pitchFamily="34" charset="-122"/>
              </a:rPr>
              <a:t>小霞由于觉得自己各方面都不如别人，体验到深深的自卑感，进而产生失望、痛苦、无奈等消极情绪体验。自卑源于比较而不是源于真实，她的痛苦源于拿自己的短处去比别人的长处，越比越灰心，越比越失去信心，从而认定自己</a:t>
            </a:r>
            <a:r>
              <a:rPr lang="en-US" altLang="zh-CN" dirty="0" smtClean="0">
                <a:solidFill>
                  <a:srgbClr val="C00000"/>
                </a:solidFill>
                <a:latin typeface="微软雅黑" panose="020B0503020204020204" pitchFamily="34" charset="-122"/>
                <a:ea typeface="微软雅黑" panose="020B0503020204020204" pitchFamily="34" charset="-122"/>
              </a:rPr>
              <a:t>“</a:t>
            </a:r>
            <a:r>
              <a:rPr lang="zh-CN" altLang="en-US" dirty="0" smtClean="0">
                <a:solidFill>
                  <a:srgbClr val="C00000"/>
                </a:solidFill>
                <a:latin typeface="微软雅黑" panose="020B0503020204020204" pitchFamily="34" charset="-122"/>
                <a:ea typeface="微软雅黑" panose="020B0503020204020204" pitchFamily="34" charset="-122"/>
              </a:rPr>
              <a:t>样样不如人</a:t>
            </a:r>
            <a:r>
              <a:rPr lang="en-US" altLang="zh-CN" dirty="0" smtClean="0">
                <a:solidFill>
                  <a:srgbClr val="C00000"/>
                </a:solidFill>
                <a:latin typeface="微软雅黑" panose="020B0503020204020204" pitchFamily="34" charset="-122"/>
                <a:ea typeface="微软雅黑" panose="020B0503020204020204" pitchFamily="34" charset="-122"/>
              </a:rPr>
              <a:t>”</a:t>
            </a:r>
            <a:r>
              <a:rPr lang="zh-CN" altLang="en-US" dirty="0" smtClean="0">
                <a:solidFill>
                  <a:srgbClr val="C00000"/>
                </a:solidFill>
                <a:latin typeface="微软雅黑" panose="020B0503020204020204" pitchFamily="34" charset="-122"/>
                <a:ea typeface="微软雅黑" panose="020B0503020204020204" pitchFamily="34" charset="-122"/>
              </a:rPr>
              <a:t>，觉得自己低人一等。俗话说：</a:t>
            </a:r>
            <a:r>
              <a:rPr lang="en-US" altLang="zh-CN" dirty="0" smtClean="0">
                <a:solidFill>
                  <a:srgbClr val="C00000"/>
                </a:solidFill>
                <a:latin typeface="微软雅黑" panose="020B0503020204020204" pitchFamily="34" charset="-122"/>
                <a:ea typeface="微软雅黑" panose="020B0503020204020204" pitchFamily="34" charset="-122"/>
              </a:rPr>
              <a:t>“</a:t>
            </a:r>
            <a:r>
              <a:rPr lang="zh-CN" altLang="en-US" dirty="0" smtClean="0">
                <a:solidFill>
                  <a:srgbClr val="C00000"/>
                </a:solidFill>
                <a:latin typeface="微软雅黑" panose="020B0503020204020204" pitchFamily="34" charset="-122"/>
                <a:ea typeface="微软雅黑" panose="020B0503020204020204" pitchFamily="34" charset="-122"/>
              </a:rPr>
              <a:t>骏马能历险，犁田不如牛；坚车能载重，渡河不如舟。</a:t>
            </a:r>
            <a:r>
              <a:rPr lang="en-US" altLang="zh-CN" dirty="0" smtClean="0">
                <a:solidFill>
                  <a:srgbClr val="C00000"/>
                </a:solidFill>
                <a:latin typeface="微软雅黑" panose="020B0503020204020204" pitchFamily="34" charset="-122"/>
                <a:ea typeface="微软雅黑" panose="020B0503020204020204" pitchFamily="34" charset="-122"/>
              </a:rPr>
              <a:t>”</a:t>
            </a:r>
            <a:r>
              <a:rPr lang="zh-CN" altLang="en-US" dirty="0" smtClean="0">
                <a:solidFill>
                  <a:srgbClr val="C00000"/>
                </a:solidFill>
                <a:latin typeface="微软雅黑" panose="020B0503020204020204" pitchFamily="34" charset="-122"/>
                <a:ea typeface="微软雅黑" panose="020B0503020204020204" pitchFamily="34" charset="-122"/>
              </a:rPr>
              <a:t>每个人都有各自的优、缺点，关键是如何发现并发挥自己的优势和长处，以及学会接纳自我，尤其是要接纳自身存在的不足。</a:t>
            </a:r>
            <a:endParaRPr lang="zh-CN" altLang="en-US" dirty="0" smtClean="0">
              <a:solidFill>
                <a:srgbClr val="C00000"/>
              </a:solidFill>
              <a:latin typeface="微软雅黑" panose="020B0503020204020204" pitchFamily="34" charset="-122"/>
              <a:ea typeface="微软雅黑" panose="020B0503020204020204" pitchFamily="34" charset="-122"/>
            </a:endParaRPr>
          </a:p>
        </p:txBody>
      </p:sp>
      <p:sp>
        <p:nvSpPr>
          <p:cNvPr id="10" name="矩形 9"/>
          <p:cNvSpPr/>
          <p:nvPr/>
        </p:nvSpPr>
        <p:spPr>
          <a:xfrm>
            <a:off x="526144" y="1877784"/>
            <a:ext cx="695377" cy="4066997"/>
          </a:xfrm>
          <a:prstGeom prst="rect">
            <a:avLst/>
          </a:prstGeom>
          <a:solidFill>
            <a:schemeClr val="accent3">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lIns="0" rIns="0" rtlCol="0" anchor="ctr"/>
          <a:lstStyle/>
          <a:p>
            <a:pPr algn="ctr">
              <a:lnSpc>
                <a:spcPct val="123000"/>
              </a:lnSpc>
            </a:pPr>
            <a:r>
              <a:rPr lang="zh-CN" altLang="en-US" sz="2400" dirty="0" smtClean="0">
                <a:latin typeface="华康俪金黑W8(P)" pitchFamily="34" charset="-122"/>
                <a:ea typeface="华康俪金黑W8(P)" pitchFamily="34" charset="-122"/>
              </a:rPr>
              <a:t>自     卑    心    理</a:t>
            </a:r>
            <a:endParaRPr lang="zh-CN" altLang="en-US" sz="2400" dirty="0" smtClean="0">
              <a:latin typeface="华康俪金黑W8(P)" pitchFamily="34" charset="-122"/>
              <a:ea typeface="华康俪金黑W8(P)" pitchFamily="34" charset="-122"/>
            </a:endParaRPr>
          </a:p>
        </p:txBody>
      </p:sp>
      <p:cxnSp>
        <p:nvCxnSpPr>
          <p:cNvPr id="16" name="直接连接符 15"/>
          <p:cNvCxnSpPr/>
          <p:nvPr/>
        </p:nvCxnSpPr>
        <p:spPr>
          <a:xfrm>
            <a:off x="7598579" y="2357430"/>
            <a:ext cx="0" cy="3024336"/>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8" name="图片 7" descr="4503-1Z6111QP4923.jpg"/>
          <p:cNvPicPr>
            <a:picLocks noChangeAspect="1"/>
          </p:cNvPicPr>
          <p:nvPr/>
        </p:nvPicPr>
        <p:blipFill>
          <a:blip r:embed="rId2"/>
          <a:stretch>
            <a:fillRect/>
          </a:stretch>
        </p:blipFill>
        <p:spPr>
          <a:xfrm>
            <a:off x="7741455" y="2497181"/>
            <a:ext cx="3389032" cy="2503456"/>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heckerboard(across)">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4" name="矩形 3"/>
          <p:cNvSpPr/>
          <p:nvPr/>
        </p:nvSpPr>
        <p:spPr bwMode="auto">
          <a:xfrm>
            <a:off x="0" y="0"/>
            <a:ext cx="12196763" cy="6858000"/>
          </a:xfrm>
          <a:prstGeom prst="rect">
            <a:avLst/>
          </a:prstGeom>
          <a:solidFill>
            <a:schemeClr val="bg1">
              <a:alpha val="68000"/>
            </a:schemeClr>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algn="ctr">
              <a:spcBef>
                <a:spcPts val="600"/>
              </a:spcBef>
              <a:spcAft>
                <a:spcPts val="600"/>
              </a:spcAft>
            </a:pPr>
            <a:endParaRPr lang="zh-CN" kern="100" dirty="0">
              <a:solidFill>
                <a:srgbClr val="E4007F"/>
              </a:solidFill>
              <a:latin typeface="Times New Roman" panose="02020603050405020304"/>
              <a:ea typeface="黑体" panose="02010609060101010101" charset="-122"/>
            </a:endParaRPr>
          </a:p>
        </p:txBody>
      </p:sp>
      <p:sp>
        <p:nvSpPr>
          <p:cNvPr id="6" name="文本框 5"/>
          <p:cNvSpPr txBox="1"/>
          <p:nvPr/>
        </p:nvSpPr>
        <p:spPr>
          <a:xfrm>
            <a:off x="697865" y="1917065"/>
            <a:ext cx="9438005" cy="2249170"/>
          </a:xfrm>
          <a:prstGeom prst="rect">
            <a:avLst/>
          </a:prstGeom>
        </p:spPr>
        <p:txBody>
          <a:bodyPr wrap="square">
            <a:spAutoFit/>
          </a:bodyPr>
          <a:lstStyle>
            <a:defPPr>
              <a:defRPr lang="zh-CN"/>
            </a:defPPr>
            <a:lvl1pPr algn="ctr">
              <a:defRPr sz="2000" kern="100">
                <a:latin typeface="微软雅黑" panose="020B0503020204020204" pitchFamily="34" charset="-122"/>
                <a:ea typeface="微软雅黑" panose="020B0503020204020204" pitchFamily="34" charset="-122"/>
                <a:cs typeface="Times New Roman" panose="02020603050405020304" pitchFamily="18" charset="0"/>
              </a:defRPr>
            </a:lvl1pPr>
          </a:lstStyle>
          <a:p>
            <a:pPr algn="l">
              <a:lnSpc>
                <a:spcPct val="130000"/>
              </a:lnSpc>
            </a:pPr>
            <a:r>
              <a:rPr lang="zh-CN" altLang="en-US" sz="1800" dirty="0" smtClean="0">
                <a:solidFill>
                  <a:schemeClr val="tx1"/>
                </a:solidFill>
                <a:latin typeface="+mj-lt"/>
                <a:ea typeface="+mj-lt"/>
                <a:cs typeface="+mj-lt"/>
              </a:rPr>
              <a:t>成功者与失败者的最大不同在于，前者是情绪的主人，而后者是情绪的奴隶。</a:t>
            </a:r>
            <a:endParaRPr lang="zh-CN" altLang="en-US" sz="1800" dirty="0" smtClean="0">
              <a:solidFill>
                <a:schemeClr val="tx1"/>
              </a:solidFill>
              <a:latin typeface="+mj-lt"/>
              <a:ea typeface="+mj-lt"/>
              <a:cs typeface="+mj-lt"/>
            </a:endParaRPr>
          </a:p>
          <a:p>
            <a:pPr algn="r">
              <a:lnSpc>
                <a:spcPct val="130000"/>
              </a:lnSpc>
            </a:pPr>
            <a:r>
              <a:rPr lang="en-US" altLang="zh-CN" sz="1800" dirty="0" smtClean="0">
                <a:solidFill>
                  <a:schemeClr val="tx1"/>
                </a:solidFill>
                <a:latin typeface="+mj-lt"/>
                <a:ea typeface="+mj-lt"/>
                <a:cs typeface="+mj-lt"/>
              </a:rPr>
              <a:t>——</a:t>
            </a:r>
            <a:r>
              <a:rPr lang="zh-CN" altLang="en-US" sz="1800" dirty="0" smtClean="0">
                <a:solidFill>
                  <a:schemeClr val="tx1"/>
                </a:solidFill>
                <a:latin typeface="+mj-lt"/>
                <a:ea typeface="+mj-lt"/>
                <a:cs typeface="+mj-lt"/>
              </a:rPr>
              <a:t>拿破仑</a:t>
            </a:r>
            <a:r>
              <a:rPr lang="en-US" altLang="zh-CN" sz="1800" dirty="0" smtClean="0">
                <a:solidFill>
                  <a:schemeClr val="tx1"/>
                </a:solidFill>
                <a:latin typeface="+mj-lt"/>
                <a:ea typeface="+mj-lt"/>
                <a:cs typeface="+mj-lt"/>
              </a:rPr>
              <a:t>·</a:t>
            </a:r>
            <a:r>
              <a:rPr lang="zh-CN" altLang="en-US" sz="1800" dirty="0" smtClean="0">
                <a:solidFill>
                  <a:schemeClr val="tx1"/>
                </a:solidFill>
                <a:latin typeface="+mj-lt"/>
                <a:ea typeface="+mj-lt"/>
                <a:cs typeface="+mj-lt"/>
              </a:rPr>
              <a:t>希尔</a:t>
            </a:r>
            <a:endParaRPr lang="zh-CN" altLang="en-US" sz="1800" dirty="0" smtClean="0">
              <a:solidFill>
                <a:schemeClr val="tx1"/>
              </a:solidFill>
              <a:latin typeface="+mj-lt"/>
              <a:ea typeface="+mj-lt"/>
              <a:cs typeface="+mj-lt"/>
            </a:endParaRPr>
          </a:p>
          <a:p>
            <a:pPr algn="r">
              <a:lnSpc>
                <a:spcPct val="130000"/>
              </a:lnSpc>
            </a:pPr>
            <a:endParaRPr lang="zh-CN" altLang="en-US" sz="1800" dirty="0" smtClean="0">
              <a:solidFill>
                <a:schemeClr val="tx1"/>
              </a:solidFill>
              <a:latin typeface="+mj-lt"/>
              <a:ea typeface="+mj-lt"/>
              <a:cs typeface="+mj-lt"/>
            </a:endParaRPr>
          </a:p>
          <a:p>
            <a:pPr algn="l">
              <a:lnSpc>
                <a:spcPct val="130000"/>
              </a:lnSpc>
            </a:pPr>
            <a:r>
              <a:rPr lang="zh-CN" altLang="en-US" sz="1800" dirty="0" smtClean="0">
                <a:solidFill>
                  <a:schemeClr val="tx1"/>
                </a:solidFill>
                <a:latin typeface="+mj-lt"/>
                <a:ea typeface="+mj-lt"/>
                <a:cs typeface="+mj-lt"/>
              </a:rPr>
              <a:t>只有优异的成绩，却不懂得与人交往，是个寂寞的人；只有过人的智商，却不懂得控制情绪，是个危险的人；只有超人的推理，却不了解自己，是个迷惘的人。</a:t>
            </a:r>
            <a:endParaRPr lang="zh-CN" altLang="en-US" sz="1800" dirty="0" smtClean="0">
              <a:solidFill>
                <a:schemeClr val="tx1"/>
              </a:solidFill>
              <a:latin typeface="+mj-lt"/>
              <a:ea typeface="+mj-lt"/>
              <a:cs typeface="+mj-lt"/>
            </a:endParaRPr>
          </a:p>
          <a:p>
            <a:pPr algn="r">
              <a:lnSpc>
                <a:spcPct val="130000"/>
              </a:lnSpc>
            </a:pPr>
            <a:r>
              <a:rPr lang="en-US" altLang="zh-CN" sz="1800" dirty="0" smtClean="0">
                <a:solidFill>
                  <a:schemeClr val="tx1"/>
                </a:solidFill>
                <a:latin typeface="+mj-lt"/>
                <a:ea typeface="+mj-lt"/>
                <a:cs typeface="+mj-lt"/>
              </a:rPr>
              <a:t>——</a:t>
            </a:r>
            <a:r>
              <a:rPr lang="zh-CN" altLang="en-US" sz="1800" dirty="0" smtClean="0">
                <a:solidFill>
                  <a:schemeClr val="tx1"/>
                </a:solidFill>
                <a:latin typeface="+mj-lt"/>
                <a:ea typeface="+mj-lt"/>
                <a:cs typeface="+mj-lt"/>
              </a:rPr>
              <a:t>樊富珉</a:t>
            </a:r>
            <a:endParaRPr lang="zh-CN" altLang="en-US" sz="1800" dirty="0" smtClean="0">
              <a:solidFill>
                <a:schemeClr val="tx1"/>
              </a:solidFill>
              <a:latin typeface="+mj-lt"/>
              <a:ea typeface="+mj-lt"/>
              <a:cs typeface="+mj-lt"/>
            </a:endParaRPr>
          </a:p>
        </p:txBody>
      </p:sp>
      <p:sp>
        <p:nvSpPr>
          <p:cNvPr id="8" name="矩形 7"/>
          <p:cNvSpPr/>
          <p:nvPr/>
        </p:nvSpPr>
        <p:spPr>
          <a:xfrm>
            <a:off x="240465" y="214290"/>
            <a:ext cx="3443335" cy="583565"/>
          </a:xfrm>
          <a:prstGeom prst="rect">
            <a:avLst/>
          </a:prstGeom>
          <a:noFill/>
        </p:spPr>
        <p:txBody>
          <a:bodyPr wrap="square" rtlCol="0">
            <a:spAutoFit/>
          </a:bodyPr>
          <a:lstStyle/>
          <a:p>
            <a:endParaRPr lang="zh-CN" altLang="en-US" sz="3200" b="1" dirty="0">
              <a:solidFill>
                <a:schemeClr val="accent3">
                  <a:lumMod val="75000"/>
                </a:schemeClr>
              </a:solidFill>
              <a:latin typeface="+mn-lt"/>
              <a:ea typeface="+mn-ea"/>
              <a:cs typeface="+mn-ea"/>
              <a:sym typeface="+mn-lt"/>
            </a:endParaRPr>
          </a:p>
        </p:txBody>
      </p:sp>
      <p:pic>
        <p:nvPicPr>
          <p:cNvPr id="5" name="图片 4" descr="t01a730e6146cde15d5.png"/>
          <p:cNvPicPr>
            <a:picLocks noChangeAspect="1"/>
          </p:cNvPicPr>
          <p:nvPr/>
        </p:nvPicPr>
        <p:blipFill>
          <a:blip r:embed="rId1">
            <a:lum bright="-8000"/>
          </a:blip>
          <a:stretch>
            <a:fillRect/>
          </a:stretch>
        </p:blipFill>
        <p:spPr>
          <a:xfrm>
            <a:off x="11170479" y="33537"/>
            <a:ext cx="1531056" cy="1531056"/>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2" name="图片 11"/>
          <p:cNvPicPr>
            <a:picLocks noChangeAspect="1"/>
          </p:cNvPicPr>
          <p:nvPr/>
        </p:nvPicPr>
        <p:blipFill>
          <a:blip r:embed="rId2" cstate="screen"/>
          <a:stretch>
            <a:fillRect/>
          </a:stretch>
        </p:blipFill>
        <p:spPr>
          <a:xfrm>
            <a:off x="9339268" y="4000505"/>
            <a:ext cx="2857496" cy="2857496"/>
          </a:xfrm>
          <a:prstGeom prst="rect">
            <a:avLst/>
          </a:prstGeom>
        </p:spPr>
      </p:pic>
    </p:spTree>
  </p:cSld>
  <p:clrMapOvr>
    <a:masterClrMapping/>
  </p:clrMapOvr>
  <p:transition spd="med">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6" y="332656"/>
            <a:ext cx="6259599"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三、</a:t>
            </a:r>
            <a:r>
              <a:rPr lang="zh-CN" altLang="en-US" dirty="0" smtClean="0"/>
              <a:t>大学生负面情绪产生的具体原因</a:t>
            </a:r>
            <a:endParaRPr lang="zh-CN" altLang="en-US" dirty="0" smtClean="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20" name="TextBox 19"/>
          <p:cNvSpPr txBox="1"/>
          <p:nvPr/>
        </p:nvSpPr>
        <p:spPr>
          <a:xfrm>
            <a:off x="8027207" y="2507145"/>
            <a:ext cx="3170352" cy="594995"/>
          </a:xfrm>
          <a:prstGeom prst="rect">
            <a:avLst/>
          </a:prstGeom>
          <a:noFill/>
        </p:spPr>
        <p:txBody>
          <a:bodyPr wrap="square" lIns="102977" tIns="51488" rIns="102977" bIns="51488" rtlCol="0">
            <a:spAutoFit/>
          </a:bodyPr>
          <a:lstStyle/>
          <a:p>
            <a:pPr lvl="0"/>
            <a:r>
              <a:rPr lang="zh-CN" altLang="en-US" sz="3200" b="1" kern="0" dirty="0" smtClean="0">
                <a:latin typeface="微软雅黑" panose="020B0503020204020204" pitchFamily="34" charset="-122"/>
                <a:ea typeface="微软雅黑" panose="020B0503020204020204" pitchFamily="34" charset="-122"/>
              </a:rPr>
              <a:t>（一）客观因素</a:t>
            </a:r>
            <a:endParaRPr lang="zh-CN" altLang="en-US" sz="3200" b="1" kern="0" dirty="0" smtClean="0">
              <a:latin typeface="微软雅黑" panose="020B0503020204020204" pitchFamily="34" charset="-122"/>
              <a:ea typeface="微软雅黑" panose="020B0503020204020204" pitchFamily="34" charset="-122"/>
            </a:endParaRPr>
          </a:p>
        </p:txBody>
      </p:sp>
      <p:sp>
        <p:nvSpPr>
          <p:cNvPr id="24" name="矩形 23"/>
          <p:cNvSpPr/>
          <p:nvPr/>
        </p:nvSpPr>
        <p:spPr>
          <a:xfrm>
            <a:off x="7455703" y="3643314"/>
            <a:ext cx="4334933" cy="1291590"/>
          </a:xfrm>
          <a:prstGeom prst="rect">
            <a:avLst/>
          </a:prstGeom>
        </p:spPr>
        <p:txBody>
          <a:bodyPr wrap="square">
            <a:spAutoFit/>
          </a:bodyPr>
          <a:lstStyle/>
          <a:p>
            <a:pPr>
              <a:lnSpc>
                <a:spcPct val="130000"/>
              </a:lnSpc>
            </a:pPr>
            <a:r>
              <a:rPr lang="en-US" altLang="zh-CN" sz="2000" kern="100" dirty="0" smtClean="0">
                <a:latin typeface="微软雅黑" panose="020B0503020204020204" pitchFamily="34" charset="-122"/>
                <a:ea typeface="微软雅黑" panose="020B0503020204020204" pitchFamily="34" charset="-122"/>
                <a:cs typeface="Times New Roman" panose="02020603050405020304" pitchFamily="18" charset="0"/>
              </a:rPr>
              <a:t>1. </a:t>
            </a:r>
            <a:r>
              <a:rPr lang="zh-CN" altLang="en-US" sz="2000" kern="100" dirty="0" smtClean="0">
                <a:latin typeface="微软雅黑" panose="020B0503020204020204" pitchFamily="34" charset="-122"/>
                <a:ea typeface="微软雅黑" panose="020B0503020204020204" pitchFamily="34" charset="-122"/>
                <a:cs typeface="Times New Roman" panose="02020603050405020304" pitchFamily="18" charset="0"/>
              </a:rPr>
              <a:t>社会环境</a:t>
            </a:r>
            <a:endParaRPr lang="zh-CN" altLang="en-US" sz="2000" kern="100" dirty="0" smtClean="0">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2000" kern="100" dirty="0" smtClean="0">
                <a:latin typeface="微软雅黑" panose="020B0503020204020204" pitchFamily="34" charset="-122"/>
                <a:ea typeface="微软雅黑" panose="020B0503020204020204" pitchFamily="34" charset="-122"/>
                <a:cs typeface="Times New Roman" panose="02020603050405020304" pitchFamily="18" charset="0"/>
              </a:rPr>
              <a:t>2. </a:t>
            </a:r>
            <a:r>
              <a:rPr lang="zh-CN" altLang="en-US" sz="2000" kern="100" dirty="0" smtClean="0">
                <a:latin typeface="微软雅黑" panose="020B0503020204020204" pitchFamily="34" charset="-122"/>
                <a:ea typeface="微软雅黑" panose="020B0503020204020204" pitchFamily="34" charset="-122"/>
                <a:cs typeface="Times New Roman" panose="02020603050405020304" pitchFamily="18" charset="0"/>
              </a:rPr>
              <a:t>学校环境</a:t>
            </a:r>
            <a:endParaRPr lang="zh-CN" altLang="en-US" sz="2000" kern="100" dirty="0" smtClean="0">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2000" kern="100" dirty="0" smtClean="0">
                <a:latin typeface="微软雅黑" panose="020B0503020204020204" pitchFamily="34" charset="-122"/>
                <a:ea typeface="微软雅黑" panose="020B0503020204020204" pitchFamily="34" charset="-122"/>
                <a:cs typeface="Times New Roman" panose="02020603050405020304" pitchFamily="18" charset="0"/>
              </a:rPr>
              <a:t>3. </a:t>
            </a:r>
            <a:r>
              <a:rPr lang="zh-CN" altLang="en-US" sz="2000" kern="100" dirty="0" smtClean="0">
                <a:latin typeface="微软雅黑" panose="020B0503020204020204" pitchFamily="34" charset="-122"/>
                <a:ea typeface="微软雅黑" panose="020B0503020204020204" pitchFamily="34" charset="-122"/>
                <a:cs typeface="Times New Roman" panose="02020603050405020304" pitchFamily="18" charset="0"/>
              </a:rPr>
              <a:t>家庭环境</a:t>
            </a:r>
            <a:endParaRPr lang="zh-CN" altLang="en-US" sz="2000" kern="100" dirty="0" smtClean="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8" name="图片 7" descr="t01b91358b44d52c0af_副本.jpg"/>
          <p:cNvPicPr>
            <a:picLocks noChangeAspect="1"/>
          </p:cNvPicPr>
          <p:nvPr/>
        </p:nvPicPr>
        <p:blipFill>
          <a:blip r:embed="rId1"/>
          <a:stretch>
            <a:fillRect/>
          </a:stretch>
        </p:blipFill>
        <p:spPr>
          <a:xfrm>
            <a:off x="0" y="1561395"/>
            <a:ext cx="6985000" cy="4660900"/>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checkerboard(across)">
                                      <p:cBhvr>
                                        <p:cTn id="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6" y="332656"/>
            <a:ext cx="6259599"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t>三、大学生情绪问题产生的原因</a:t>
            </a:r>
            <a:endParaRPr lang="zh-CN" altLang="en-US" dirty="0" smtClean="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20" name="TextBox 19"/>
          <p:cNvSpPr txBox="1"/>
          <p:nvPr/>
        </p:nvSpPr>
        <p:spPr>
          <a:xfrm>
            <a:off x="1383473" y="2351809"/>
            <a:ext cx="3170352" cy="594995"/>
          </a:xfrm>
          <a:prstGeom prst="rect">
            <a:avLst/>
          </a:prstGeom>
          <a:noFill/>
        </p:spPr>
        <p:txBody>
          <a:bodyPr wrap="square" lIns="102977" tIns="51488" rIns="102977" bIns="51488" rtlCol="0">
            <a:spAutoFit/>
          </a:bodyPr>
          <a:lstStyle/>
          <a:p>
            <a:pPr lvl="0"/>
            <a:r>
              <a:rPr lang="zh-CN" altLang="en-US" sz="3200" b="1" kern="0" dirty="0" smtClean="0">
                <a:latin typeface="微软雅黑" panose="020B0503020204020204" pitchFamily="34" charset="-122"/>
                <a:ea typeface="微软雅黑" panose="020B0503020204020204" pitchFamily="34" charset="-122"/>
              </a:rPr>
              <a:t>（二）主观因素</a:t>
            </a:r>
            <a:endParaRPr lang="zh-CN" altLang="en-US" sz="3200" b="1" kern="0" dirty="0" smtClean="0">
              <a:latin typeface="微软雅黑" panose="020B0503020204020204" pitchFamily="34" charset="-122"/>
              <a:ea typeface="微软雅黑" panose="020B0503020204020204" pitchFamily="34" charset="-122"/>
            </a:endParaRPr>
          </a:p>
        </p:txBody>
      </p:sp>
      <p:sp>
        <p:nvSpPr>
          <p:cNvPr id="24" name="矩形 23"/>
          <p:cNvSpPr/>
          <p:nvPr/>
        </p:nvSpPr>
        <p:spPr>
          <a:xfrm>
            <a:off x="706297" y="3246445"/>
            <a:ext cx="4918170" cy="1529715"/>
          </a:xfrm>
          <a:prstGeom prst="rect">
            <a:avLst/>
          </a:prstGeom>
        </p:spPr>
        <p:txBody>
          <a:bodyPr wrap="square">
            <a:spAutoFit/>
          </a:bodyPr>
          <a:lstStyle/>
          <a:p>
            <a:pPr>
              <a:lnSpc>
                <a:spcPct val="130000"/>
              </a:lnSpc>
            </a:pPr>
            <a:r>
              <a:rPr lang="en-US" altLang="zh-CN" kern="100" dirty="0" smtClean="0">
                <a:latin typeface="微软雅黑" panose="020B0503020204020204" pitchFamily="34" charset="-122"/>
                <a:ea typeface="微软雅黑" panose="020B0503020204020204" pitchFamily="34" charset="-122"/>
                <a:cs typeface="Times New Roman" panose="02020603050405020304" pitchFamily="18" charset="0"/>
              </a:rPr>
              <a:t>1. </a:t>
            </a:r>
            <a:r>
              <a:rPr lang="zh-CN" altLang="en-US" kern="100" dirty="0" smtClean="0">
                <a:latin typeface="微软雅黑" panose="020B0503020204020204" pitchFamily="34" charset="-122"/>
                <a:ea typeface="微软雅黑" panose="020B0503020204020204" pitchFamily="34" charset="-122"/>
                <a:cs typeface="Times New Roman" panose="02020603050405020304" pitchFamily="18" charset="0"/>
              </a:rPr>
              <a:t>不能正确地评价自我</a:t>
            </a:r>
            <a:endParaRPr lang="zh-CN" altLang="en-US" kern="100" dirty="0" smtClean="0">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kern="100" dirty="0" smtClean="0">
                <a:latin typeface="微软雅黑" panose="020B0503020204020204" pitchFamily="34" charset="-122"/>
                <a:ea typeface="微软雅黑" panose="020B0503020204020204" pitchFamily="34" charset="-122"/>
                <a:cs typeface="Times New Roman" panose="02020603050405020304" pitchFamily="18" charset="0"/>
              </a:rPr>
              <a:t>2. </a:t>
            </a:r>
            <a:r>
              <a:rPr lang="zh-CN" altLang="en-US" kern="100" dirty="0" smtClean="0">
                <a:latin typeface="微软雅黑" panose="020B0503020204020204" pitchFamily="34" charset="-122"/>
                <a:ea typeface="微软雅黑" panose="020B0503020204020204" pitchFamily="34" charset="-122"/>
                <a:cs typeface="Times New Roman" panose="02020603050405020304" pitchFamily="18" charset="0"/>
              </a:rPr>
              <a:t>期望值偏高与现实状况的反差</a:t>
            </a:r>
            <a:endParaRPr lang="zh-CN" altLang="en-US" kern="100" dirty="0" smtClean="0">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kern="100" dirty="0" smtClean="0">
                <a:latin typeface="微软雅黑" panose="020B0503020204020204" pitchFamily="34" charset="-122"/>
                <a:ea typeface="微软雅黑" panose="020B0503020204020204" pitchFamily="34" charset="-122"/>
                <a:cs typeface="Times New Roman" panose="02020603050405020304" pitchFamily="18" charset="0"/>
              </a:rPr>
              <a:t>3. </a:t>
            </a:r>
            <a:r>
              <a:rPr lang="zh-CN" altLang="en-US" kern="100" dirty="0" smtClean="0">
                <a:latin typeface="微软雅黑" panose="020B0503020204020204" pitchFamily="34" charset="-122"/>
                <a:ea typeface="微软雅黑" panose="020B0503020204020204" pitchFamily="34" charset="-122"/>
                <a:cs typeface="Times New Roman" panose="02020603050405020304" pitchFamily="18" charset="0"/>
              </a:rPr>
              <a:t>性和恋爱引起的情绪波动</a:t>
            </a:r>
            <a:endParaRPr lang="zh-CN" altLang="en-US" kern="100" dirty="0" smtClean="0">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kern="100" dirty="0" smtClean="0">
                <a:latin typeface="微软雅黑" panose="020B0503020204020204" pitchFamily="34" charset="-122"/>
                <a:ea typeface="微软雅黑" panose="020B0503020204020204" pitchFamily="34" charset="-122"/>
                <a:cs typeface="Times New Roman" panose="02020603050405020304" pitchFamily="18" charset="0"/>
              </a:rPr>
              <a:t>4. </a:t>
            </a:r>
            <a:r>
              <a:rPr lang="zh-CN" altLang="en-US" kern="100" dirty="0" smtClean="0">
                <a:latin typeface="微软雅黑" panose="020B0503020204020204" pitchFamily="34" charset="-122"/>
                <a:ea typeface="微软雅黑" panose="020B0503020204020204" pitchFamily="34" charset="-122"/>
                <a:cs typeface="Times New Roman" panose="02020603050405020304" pitchFamily="18" charset="0"/>
              </a:rPr>
              <a:t>人际交往受挫</a:t>
            </a:r>
            <a:endParaRPr lang="zh-CN" altLang="en-US" kern="100" dirty="0" smtClean="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5" name="Picture 2" descr="https://f10.baidu.com/it/u=3015763401,3347023940&amp;fm=173&amp;s=8503F8125AB16BA149E531470300F066&amp;w=472&amp;h=317&amp;img.JPEG&amp;access=215967316"/>
          <p:cNvPicPr>
            <a:picLocks noChangeAspect="1" noChangeArrowheads="1"/>
          </p:cNvPicPr>
          <p:nvPr/>
        </p:nvPicPr>
        <p:blipFill>
          <a:blip r:embed="rId1"/>
          <a:srcRect/>
          <a:stretch>
            <a:fillRect/>
          </a:stretch>
        </p:blipFill>
        <p:spPr bwMode="auto">
          <a:xfrm>
            <a:off x="5624467" y="2443979"/>
            <a:ext cx="6572296" cy="4414021"/>
          </a:xfrm>
          <a:prstGeom prst="rect">
            <a:avLst/>
          </a:prstGeom>
          <a:noFill/>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checkerboard(across)">
                                      <p:cBhvr>
                                        <p:cTn id="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bwMode="auto">
          <a:xfrm>
            <a:off x="2766056" y="1535709"/>
            <a:ext cx="6861260" cy="3816424"/>
          </a:xfrm>
          <a:prstGeom prst="rect">
            <a:avLst/>
          </a:prstGeom>
          <a:solidFill>
            <a:schemeClr val="accent3">
              <a:lumMod val="20000"/>
              <a:lumOff val="80000"/>
              <a:alpha val="8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5" name="文本框 14"/>
          <p:cNvSpPr txBox="1"/>
          <p:nvPr/>
        </p:nvSpPr>
        <p:spPr>
          <a:xfrm>
            <a:off x="5544885" y="2751751"/>
            <a:ext cx="1249680" cy="521970"/>
          </a:xfrm>
          <a:prstGeom prst="rect">
            <a:avLst/>
          </a:prstGeom>
          <a:noFill/>
        </p:spPr>
        <p:txBody>
          <a:bodyPr wrap="none" rtlCol="0">
            <a:spAutoFit/>
          </a:bodyPr>
          <a:lstStyle>
            <a:defPPr>
              <a:defRPr lang="zh-CN"/>
            </a:defPPr>
            <a:lvl1pPr algn="ctr">
              <a:defRPr sz="2800">
                <a:latin typeface="微软雅黑 Light" panose="020B0502040204020203" pitchFamily="34" charset="-122"/>
                <a:ea typeface="微软雅黑 Light" panose="020B0502040204020203" pitchFamily="34" charset="-122"/>
              </a:defRPr>
            </a:lvl1pPr>
          </a:lstStyle>
          <a:p>
            <a:pPr lvl="0" algn="ctr">
              <a:defRPr/>
            </a:pPr>
            <a:r>
              <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rPr>
              <a:t>第三节</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
        <p:nvSpPr>
          <p:cNvPr id="16" name="矩形 15"/>
          <p:cNvSpPr/>
          <p:nvPr/>
        </p:nvSpPr>
        <p:spPr bwMode="auto">
          <a:xfrm>
            <a:off x="5548613" y="1535709"/>
            <a:ext cx="1296144" cy="1029907"/>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7" name="TextBox 47"/>
          <p:cNvSpPr txBox="1"/>
          <p:nvPr/>
        </p:nvSpPr>
        <p:spPr>
          <a:xfrm>
            <a:off x="3240862" y="3714752"/>
            <a:ext cx="5929353" cy="755650"/>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lgn="ctr">
              <a:defRPr/>
            </a:pPr>
            <a:r>
              <a:rPr lang="zh-CN" altLang="en-US" sz="4800" dirty="0" smtClean="0">
                <a:solidFill>
                  <a:srgbClr val="3D3D3D"/>
                </a:solidFill>
                <a:latin typeface="+mn-lt"/>
                <a:ea typeface="+mn-ea"/>
                <a:cs typeface="+mn-ea"/>
                <a:sym typeface="+mn-lt"/>
              </a:rPr>
              <a:t>大学生情绪管理</a:t>
            </a:r>
            <a:endParaRPr lang="zh-CN" altLang="en-US" sz="4800" dirty="0" smtClean="0">
              <a:solidFill>
                <a:srgbClr val="3D3D3D"/>
              </a:solidFill>
              <a:latin typeface="+mn-lt"/>
              <a:ea typeface="+mn-ea"/>
              <a:cs typeface="+mn-ea"/>
              <a:sym typeface="+mn-lt"/>
            </a:endParaRPr>
          </a:p>
        </p:txBody>
      </p:sp>
      <p:sp>
        <p:nvSpPr>
          <p:cNvPr id="18" name="矩形 17"/>
          <p:cNvSpPr/>
          <p:nvPr/>
        </p:nvSpPr>
        <p:spPr bwMode="auto">
          <a:xfrm>
            <a:off x="5784590" y="3341225"/>
            <a:ext cx="824187" cy="57229"/>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1" name="文本框 20"/>
          <p:cNvSpPr txBox="1"/>
          <p:nvPr/>
        </p:nvSpPr>
        <p:spPr>
          <a:xfrm>
            <a:off x="5901570" y="1633902"/>
            <a:ext cx="590226" cy="92333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en-US" altLang="zh-CN" sz="5400" dirty="0" smtClean="0">
                <a:solidFill>
                  <a:srgbClr val="FFFFFF"/>
                </a:solidFill>
                <a:latin typeface="+mn-lt"/>
                <a:ea typeface="+mn-ea"/>
                <a:cs typeface="+mn-ea"/>
                <a:sym typeface="+mn-lt"/>
              </a:rPr>
              <a:t>3</a:t>
            </a:r>
            <a:endParaRPr kumimoji="0" lang="zh-CN" altLang="en-US" sz="5400" b="0" i="0" u="none" strike="noStrike" kern="1200" cap="none" spc="0" normalizeH="0" baseline="0" noProof="0" dirty="0">
              <a:ln>
                <a:noFill/>
              </a:ln>
              <a:solidFill>
                <a:srgbClr val="FFFFFF"/>
              </a:solidFill>
              <a:effectLst/>
              <a:uLnTx/>
              <a:uFillTx/>
              <a:latin typeface="+mn-lt"/>
              <a:ea typeface="+mn-ea"/>
              <a:cs typeface="+mn-ea"/>
              <a:sym typeface="+mn-lt"/>
            </a:endParaRPr>
          </a:p>
        </p:txBody>
      </p:sp>
    </p:spTree>
  </p:cSld>
  <p:clrMapOvr>
    <a:masterClrMapping/>
  </p:clrMapOvr>
  <p:transition spd="med">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4371427"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t>一、认识自己的情绪</a:t>
            </a:r>
            <a:endParaRPr lang="zh-CN" altLang="en-US" dirty="0" smtClean="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1" name="矩形 10"/>
          <p:cNvSpPr/>
          <p:nvPr/>
        </p:nvSpPr>
        <p:spPr>
          <a:xfrm>
            <a:off x="769620" y="1195070"/>
            <a:ext cx="4395470" cy="1691640"/>
          </a:xfrm>
          <a:prstGeom prst="rect">
            <a:avLst/>
          </a:prstGeom>
        </p:spPr>
        <p:txBody>
          <a:bodyPr wrap="square">
            <a:spAutoFit/>
          </a:bodyPr>
          <a:lstStyle/>
          <a:p>
            <a:pPr>
              <a:lnSpc>
                <a:spcPct val="130000"/>
              </a:lnSpc>
            </a:pPr>
            <a:r>
              <a:rPr lang="zh-CN" altLang="en-US" sz="2000" b="1" dirty="0" smtClean="0">
                <a:solidFill>
                  <a:srgbClr val="009999"/>
                </a:solidFill>
                <a:latin typeface="微软雅黑" panose="020B0503020204020204" pitchFamily="34" charset="-122"/>
                <a:ea typeface="微软雅黑" panose="020B0503020204020204" pitchFamily="34" charset="-122"/>
              </a:rPr>
              <a:t>（一）</a:t>
            </a:r>
            <a:r>
              <a:rPr lang="en-US" altLang="zh-CN" sz="2000" b="1" dirty="0" smtClean="0">
                <a:solidFill>
                  <a:srgbClr val="009999"/>
                </a:solidFill>
                <a:latin typeface="微软雅黑" panose="020B0503020204020204" pitchFamily="34" charset="-122"/>
                <a:ea typeface="微软雅黑" panose="020B0503020204020204" pitchFamily="34" charset="-122"/>
              </a:rPr>
              <a:t> </a:t>
            </a:r>
            <a:r>
              <a:rPr lang="zh-CN" altLang="en-US" sz="2000" b="1" dirty="0" smtClean="0">
                <a:solidFill>
                  <a:srgbClr val="009999"/>
                </a:solidFill>
                <a:latin typeface="微软雅黑" panose="020B0503020204020204" pitchFamily="34" charset="-122"/>
                <a:ea typeface="微软雅黑" panose="020B0503020204020204" pitchFamily="34" charset="-122"/>
              </a:rPr>
              <a:t>了解自己的个性特征</a:t>
            </a:r>
            <a:endParaRPr lang="zh-CN" altLang="en-US" sz="2000" b="1" dirty="0" smtClean="0">
              <a:solidFill>
                <a:srgbClr val="009999"/>
              </a:solidFill>
              <a:latin typeface="微软雅黑" panose="020B0503020204020204" pitchFamily="34" charset="-122"/>
              <a:ea typeface="微软雅黑" panose="020B0503020204020204" pitchFamily="34" charset="-122"/>
            </a:endParaRPr>
          </a:p>
          <a:p>
            <a:pPr>
              <a:lnSpc>
                <a:spcPct val="130000"/>
              </a:lnSpc>
            </a:pPr>
            <a:r>
              <a:rPr lang="zh-CN" altLang="en-US" sz="2000" b="1" dirty="0" smtClean="0">
                <a:solidFill>
                  <a:srgbClr val="009999"/>
                </a:solidFill>
                <a:latin typeface="微软雅黑" panose="020B0503020204020204" pitchFamily="34" charset="-122"/>
                <a:ea typeface="微软雅黑" panose="020B0503020204020204" pitchFamily="34" charset="-122"/>
              </a:rPr>
              <a:t>（二）</a:t>
            </a:r>
            <a:r>
              <a:rPr lang="en-US" altLang="zh-CN" sz="2000" b="1" dirty="0" smtClean="0">
                <a:solidFill>
                  <a:srgbClr val="009999"/>
                </a:solidFill>
                <a:latin typeface="微软雅黑" panose="020B0503020204020204" pitchFamily="34" charset="-122"/>
                <a:ea typeface="微软雅黑" panose="020B0503020204020204" pitchFamily="34" charset="-122"/>
              </a:rPr>
              <a:t> </a:t>
            </a:r>
            <a:r>
              <a:rPr lang="zh-CN" altLang="en-US" sz="2000" b="1" dirty="0" smtClean="0">
                <a:solidFill>
                  <a:srgbClr val="009999"/>
                </a:solidFill>
                <a:latin typeface="微软雅黑" panose="020B0503020204020204" pitchFamily="34" charset="-122"/>
                <a:ea typeface="微软雅黑" panose="020B0503020204020204" pitchFamily="34" charset="-122"/>
              </a:rPr>
              <a:t>了解自己的情绪年龄</a:t>
            </a:r>
            <a:endParaRPr lang="zh-CN" altLang="en-US" sz="2000" b="1" dirty="0" smtClean="0">
              <a:solidFill>
                <a:srgbClr val="009999"/>
              </a:solidFill>
              <a:latin typeface="微软雅黑" panose="020B0503020204020204" pitchFamily="34" charset="-122"/>
              <a:ea typeface="微软雅黑" panose="020B0503020204020204" pitchFamily="34" charset="-122"/>
            </a:endParaRPr>
          </a:p>
          <a:p>
            <a:pPr>
              <a:lnSpc>
                <a:spcPct val="130000"/>
              </a:lnSpc>
            </a:pPr>
            <a:r>
              <a:rPr lang="zh-CN" altLang="en-US" sz="2000" b="1" dirty="0" smtClean="0">
                <a:solidFill>
                  <a:srgbClr val="009999"/>
                </a:solidFill>
                <a:latin typeface="微软雅黑" panose="020B0503020204020204" pitchFamily="34" charset="-122"/>
                <a:ea typeface="微软雅黑" panose="020B0503020204020204" pitchFamily="34" charset="-122"/>
              </a:rPr>
              <a:t>（三）</a:t>
            </a:r>
            <a:r>
              <a:rPr lang="en-US" altLang="zh-CN" sz="2000" b="1" dirty="0" smtClean="0">
                <a:solidFill>
                  <a:srgbClr val="009999"/>
                </a:solidFill>
                <a:latin typeface="微软雅黑" panose="020B0503020204020204" pitchFamily="34" charset="-122"/>
                <a:ea typeface="微软雅黑" panose="020B0503020204020204" pitchFamily="34" charset="-122"/>
              </a:rPr>
              <a:t> </a:t>
            </a:r>
            <a:r>
              <a:rPr lang="zh-CN" altLang="en-US" sz="2000" b="1" dirty="0" smtClean="0">
                <a:solidFill>
                  <a:srgbClr val="009999"/>
                </a:solidFill>
                <a:latin typeface="微软雅黑" panose="020B0503020204020204" pitchFamily="34" charset="-122"/>
                <a:ea typeface="微软雅黑" panose="020B0503020204020204" pitchFamily="34" charset="-122"/>
              </a:rPr>
              <a:t>善于识别不良情绪</a:t>
            </a:r>
            <a:endParaRPr lang="zh-CN" altLang="en-US" sz="2000" b="1" dirty="0" smtClean="0">
              <a:solidFill>
                <a:srgbClr val="009999"/>
              </a:solidFill>
              <a:latin typeface="微软雅黑" panose="020B0503020204020204" pitchFamily="34" charset="-122"/>
              <a:ea typeface="微软雅黑" panose="020B0503020204020204" pitchFamily="34" charset="-122"/>
            </a:endParaRPr>
          </a:p>
          <a:p>
            <a:pPr>
              <a:lnSpc>
                <a:spcPct val="130000"/>
              </a:lnSpc>
            </a:pPr>
            <a:r>
              <a:rPr lang="zh-CN" altLang="en-US" sz="2000" b="1" dirty="0" smtClean="0">
                <a:solidFill>
                  <a:srgbClr val="009999"/>
                </a:solidFill>
                <a:latin typeface="微软雅黑" panose="020B0503020204020204" pitchFamily="34" charset="-122"/>
                <a:ea typeface="微软雅黑" panose="020B0503020204020204" pitchFamily="34" charset="-122"/>
              </a:rPr>
              <a:t>（四）学会察觉自己的情绪状态</a:t>
            </a:r>
            <a:endParaRPr lang="zh-CN" altLang="en-US" sz="2000" b="1" dirty="0" smtClean="0">
              <a:solidFill>
                <a:srgbClr val="009999"/>
              </a:solidFill>
              <a:latin typeface="微软雅黑" panose="020B0503020204020204" pitchFamily="34" charset="-122"/>
              <a:ea typeface="微软雅黑" panose="020B0503020204020204" pitchFamily="34" charset="-122"/>
            </a:endParaRPr>
          </a:p>
        </p:txBody>
      </p:sp>
      <p:pic>
        <p:nvPicPr>
          <p:cNvPr id="12" name="Picture 2" descr="E:\yao\可直接用的样式\PPT素材\ddddd.png"/>
          <p:cNvPicPr>
            <a:picLocks noChangeAspect="1" noChangeArrowheads="1"/>
          </p:cNvPicPr>
          <p:nvPr/>
        </p:nvPicPr>
        <p:blipFill>
          <a:blip r:embed="rId1"/>
          <a:srcRect/>
          <a:stretch>
            <a:fillRect/>
          </a:stretch>
        </p:blipFill>
        <p:spPr bwMode="auto">
          <a:xfrm>
            <a:off x="6067777" y="1637595"/>
            <a:ext cx="5791200" cy="4914900"/>
          </a:xfrm>
          <a:prstGeom prst="rect">
            <a:avLst/>
          </a:prstGeom>
          <a:noFill/>
        </p:spPr>
      </p:pic>
    </p:spTree>
  </p:cSld>
  <p:clrMapOvr>
    <a:masterClrMapping/>
  </p:clrMapOvr>
  <p:transition spd="med">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4371427"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t>二、正确表达情绪</a:t>
            </a:r>
            <a:endParaRPr lang="zh-CN" altLang="en-US" dirty="0" smtClean="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pic>
        <p:nvPicPr>
          <p:cNvPr id="8" name="图片 7" descr="bcc1-hfkffak0017512_副本.jpg"/>
          <p:cNvPicPr>
            <a:picLocks noChangeAspect="1"/>
          </p:cNvPicPr>
          <p:nvPr/>
        </p:nvPicPr>
        <p:blipFill>
          <a:blip r:embed="rId1"/>
          <a:stretch>
            <a:fillRect/>
          </a:stretch>
        </p:blipFill>
        <p:spPr>
          <a:xfrm>
            <a:off x="167922" y="1466850"/>
            <a:ext cx="5715000" cy="5391150"/>
          </a:xfrm>
          <a:prstGeom prst="rect">
            <a:avLst/>
          </a:prstGeom>
        </p:spPr>
      </p:pic>
      <p:sp>
        <p:nvSpPr>
          <p:cNvPr id="9" name="矩形 8"/>
          <p:cNvSpPr/>
          <p:nvPr/>
        </p:nvSpPr>
        <p:spPr>
          <a:xfrm>
            <a:off x="6400800" y="2502868"/>
            <a:ext cx="5249333" cy="491490"/>
          </a:xfrm>
          <a:prstGeom prst="rect">
            <a:avLst/>
          </a:prstGeom>
        </p:spPr>
        <p:txBody>
          <a:bodyPr wrap="square">
            <a:spAutoFit/>
          </a:bodyPr>
          <a:lstStyle/>
          <a:p>
            <a:pPr>
              <a:lnSpc>
                <a:spcPct val="130000"/>
              </a:lnSpc>
            </a:pPr>
            <a:r>
              <a:rPr lang="zh-CN" altLang="en-US" sz="2000" b="1" dirty="0" smtClean="0">
                <a:solidFill>
                  <a:schemeClr val="accent6">
                    <a:lumMod val="75000"/>
                  </a:schemeClr>
                </a:solidFill>
                <a:latin typeface="微软雅黑" panose="020B0503020204020204" pitchFamily="34" charset="-122"/>
                <a:ea typeface="微软雅黑" panose="020B0503020204020204" pitchFamily="34" charset="-122"/>
              </a:rPr>
              <a:t>        （一）向自我表达</a:t>
            </a:r>
            <a:endParaRPr lang="zh-CN" altLang="en-US" sz="2000" b="1" dirty="0" smtClean="0">
              <a:solidFill>
                <a:schemeClr val="accent6">
                  <a:lumMod val="75000"/>
                </a:schemeClr>
              </a:solidFill>
              <a:latin typeface="微软雅黑" panose="020B0503020204020204" pitchFamily="34" charset="-122"/>
              <a:ea typeface="微软雅黑" panose="020B0503020204020204" pitchFamily="34" charset="-122"/>
            </a:endParaRPr>
          </a:p>
        </p:txBody>
      </p:sp>
      <p:pic>
        <p:nvPicPr>
          <p:cNvPr id="10" name="图片 9" descr="466240466978603107_副本.jpg"/>
          <p:cNvPicPr>
            <a:picLocks noChangeAspect="1"/>
          </p:cNvPicPr>
          <p:nvPr/>
        </p:nvPicPr>
        <p:blipFill>
          <a:blip r:embed="rId2" cstate="print"/>
          <a:stretch>
            <a:fillRect/>
          </a:stretch>
        </p:blipFill>
        <p:spPr>
          <a:xfrm>
            <a:off x="4056586" y="699910"/>
            <a:ext cx="1971798" cy="1766711"/>
          </a:xfrm>
          <a:prstGeom prst="rect">
            <a:avLst/>
          </a:prstGeom>
        </p:spPr>
      </p:pic>
      <p:sp>
        <p:nvSpPr>
          <p:cNvPr id="11" name="矩形 10"/>
          <p:cNvSpPr/>
          <p:nvPr/>
        </p:nvSpPr>
        <p:spPr>
          <a:xfrm>
            <a:off x="7151370" y="3356610"/>
            <a:ext cx="4498340" cy="2091690"/>
          </a:xfrm>
          <a:prstGeom prst="rect">
            <a:avLst/>
          </a:prstGeom>
        </p:spPr>
        <p:txBody>
          <a:bodyPr wrap="square">
            <a:spAutoFit/>
          </a:bodyPr>
          <a:lstStyle/>
          <a:p>
            <a:pPr lvl="0">
              <a:lnSpc>
                <a:spcPct val="130000"/>
              </a:lnSpc>
            </a:pPr>
            <a:r>
              <a:rPr lang="zh-CN" altLang="en-US" sz="2000" dirty="0" smtClean="0">
                <a:solidFill>
                  <a:srgbClr val="3D3D3D"/>
                </a:solidFill>
                <a:latin typeface="微软雅黑" panose="020B0503020204020204" pitchFamily="34" charset="-122"/>
                <a:ea typeface="微软雅黑" panose="020B0503020204020204" pitchFamily="34" charset="-122"/>
              </a:rPr>
              <a:t>向自我表达是让自我意识到情绪产生的性质、特点及原因等，增加对自我情绪的识别，既要认识到自己情绪的变化，又要觉察到当时情绪的起因、性质等，这样便可适时调整情绪。</a:t>
            </a:r>
            <a:endParaRPr lang="zh-CN" altLang="en-US" sz="2000" dirty="0" smtClean="0">
              <a:solidFill>
                <a:srgbClr val="3D3D3D"/>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heckerboard(across)">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4371427"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t>二、正确表达情绪</a:t>
            </a:r>
            <a:endParaRPr lang="zh-CN" altLang="en-US" dirty="0" smtClean="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1" name="矩形 10"/>
          <p:cNvSpPr/>
          <p:nvPr/>
        </p:nvSpPr>
        <p:spPr>
          <a:xfrm>
            <a:off x="1026283" y="2571744"/>
            <a:ext cx="6208889" cy="491490"/>
          </a:xfrm>
          <a:prstGeom prst="rect">
            <a:avLst/>
          </a:prstGeom>
        </p:spPr>
        <p:txBody>
          <a:bodyPr wrap="square">
            <a:spAutoFit/>
          </a:bodyPr>
          <a:lstStyle/>
          <a:p>
            <a:pPr>
              <a:lnSpc>
                <a:spcPct val="130000"/>
              </a:lnSpc>
            </a:pPr>
            <a:r>
              <a:rPr lang="zh-CN" altLang="en-US" sz="2000" b="1" dirty="0" smtClean="0">
                <a:solidFill>
                  <a:schemeClr val="accent6">
                    <a:lumMod val="75000"/>
                  </a:schemeClr>
                </a:solidFill>
                <a:latin typeface="微软雅黑" panose="020B0503020204020204" pitchFamily="34" charset="-122"/>
                <a:ea typeface="微软雅黑" panose="020B0503020204020204" pitchFamily="34" charset="-122"/>
              </a:rPr>
              <a:t>                    （二）向他人表达</a:t>
            </a:r>
            <a:endParaRPr lang="zh-CN" altLang="en-US" sz="2000" b="1" dirty="0" smtClean="0">
              <a:solidFill>
                <a:schemeClr val="accent6">
                  <a:lumMod val="75000"/>
                </a:schemeClr>
              </a:solidFill>
              <a:latin typeface="微软雅黑" panose="020B0503020204020204" pitchFamily="34" charset="-122"/>
              <a:ea typeface="微软雅黑" panose="020B0503020204020204" pitchFamily="34" charset="-122"/>
            </a:endParaRPr>
          </a:p>
        </p:txBody>
      </p:sp>
      <p:pic>
        <p:nvPicPr>
          <p:cNvPr id="12" name="图片 11" descr="0580090061_副本.jpg"/>
          <p:cNvPicPr>
            <a:picLocks noChangeAspect="1"/>
          </p:cNvPicPr>
          <p:nvPr/>
        </p:nvPicPr>
        <p:blipFill>
          <a:blip r:embed="rId1"/>
          <a:stretch>
            <a:fillRect/>
          </a:stretch>
        </p:blipFill>
        <p:spPr>
          <a:xfrm>
            <a:off x="7670017" y="0"/>
            <a:ext cx="4526746" cy="6794363"/>
          </a:xfrm>
          <a:prstGeom prst="rect">
            <a:avLst/>
          </a:prstGeom>
        </p:spPr>
      </p:pic>
      <p:sp>
        <p:nvSpPr>
          <p:cNvPr id="8" name="矩形 7"/>
          <p:cNvSpPr/>
          <p:nvPr/>
        </p:nvSpPr>
        <p:spPr>
          <a:xfrm>
            <a:off x="1050925" y="3214370"/>
            <a:ext cx="5690235" cy="2491740"/>
          </a:xfrm>
          <a:prstGeom prst="rect">
            <a:avLst/>
          </a:prstGeom>
        </p:spPr>
        <p:txBody>
          <a:bodyPr wrap="square">
            <a:spAutoFit/>
          </a:bodyPr>
          <a:lstStyle/>
          <a:p>
            <a:pPr lvl="0">
              <a:lnSpc>
                <a:spcPct val="130000"/>
              </a:lnSpc>
            </a:pPr>
            <a:r>
              <a:rPr lang="zh-CN" altLang="en-US" sz="2000" dirty="0" smtClean="0">
                <a:solidFill>
                  <a:srgbClr val="3D3D3D"/>
                </a:solidFill>
                <a:latin typeface="微软雅黑" panose="020B0503020204020204" pitchFamily="34" charset="-122"/>
                <a:ea typeface="微软雅黑" panose="020B0503020204020204" pitchFamily="34" charset="-122"/>
              </a:rPr>
              <a:t>      情绪心理表达的第二个层次是向他人表达。</a:t>
            </a:r>
            <a:r>
              <a:rPr lang="en-US" altLang="zh-CN" sz="2000" dirty="0" smtClean="0">
                <a:solidFill>
                  <a:srgbClr val="3D3D3D"/>
                </a:solidFill>
                <a:latin typeface="微软雅黑" panose="020B0503020204020204" pitchFamily="34" charset="-122"/>
                <a:ea typeface="微软雅黑" panose="020B0503020204020204" pitchFamily="34" charset="-122"/>
              </a:rPr>
              <a:t>“</a:t>
            </a:r>
            <a:r>
              <a:rPr lang="zh-CN" altLang="en-US" sz="2000" dirty="0" smtClean="0">
                <a:solidFill>
                  <a:srgbClr val="3D3D3D"/>
                </a:solidFill>
                <a:latin typeface="微软雅黑" panose="020B0503020204020204" pitchFamily="34" charset="-122"/>
                <a:ea typeface="微软雅黑" panose="020B0503020204020204" pitchFamily="34" charset="-122"/>
              </a:rPr>
              <a:t>快乐通过分享便成为双份，而悲伤经过分担便减半</a:t>
            </a:r>
            <a:r>
              <a:rPr lang="en-US" altLang="zh-CN" sz="2000" dirty="0" smtClean="0">
                <a:solidFill>
                  <a:srgbClr val="3D3D3D"/>
                </a:solidFill>
                <a:latin typeface="微软雅黑" panose="020B0503020204020204" pitchFamily="34" charset="-122"/>
                <a:ea typeface="微软雅黑" panose="020B0503020204020204" pitchFamily="34" charset="-122"/>
              </a:rPr>
              <a:t>”</a:t>
            </a:r>
            <a:r>
              <a:rPr lang="zh-CN" altLang="en-US" sz="2000" dirty="0" smtClean="0">
                <a:solidFill>
                  <a:srgbClr val="3D3D3D"/>
                </a:solidFill>
                <a:latin typeface="微软雅黑" panose="020B0503020204020204" pitchFamily="34" charset="-122"/>
                <a:ea typeface="微软雅黑" panose="020B0503020204020204" pitchFamily="34" charset="-122"/>
              </a:rPr>
              <a:t>便是向他人表达的典型例子。向周围人表达我们的情绪，既能增加相互理解，又能增加情绪的自我认知。表达方式可以是语言表达，也可以是非语言的表达。</a:t>
            </a:r>
            <a:endParaRPr lang="zh-CN" altLang="en-US" sz="2000" dirty="0" smtClean="0">
              <a:solidFill>
                <a:srgbClr val="3D3D3D"/>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589_副本.jpg"/>
          <p:cNvPicPr>
            <a:picLocks noChangeAspect="1"/>
          </p:cNvPicPr>
          <p:nvPr/>
        </p:nvPicPr>
        <p:blipFill>
          <a:blip r:embed="rId1"/>
          <a:stretch>
            <a:fillRect/>
          </a:stretch>
        </p:blipFill>
        <p:spPr>
          <a:xfrm>
            <a:off x="848389" y="0"/>
            <a:ext cx="10287000" cy="6858000"/>
          </a:xfrm>
          <a:prstGeom prst="rect">
            <a:avLst/>
          </a:prstGeom>
        </p:spPr>
      </p:pic>
      <p:sp>
        <p:nvSpPr>
          <p:cNvPr id="6" name="文本框 5"/>
          <p:cNvSpPr txBox="1"/>
          <p:nvPr/>
        </p:nvSpPr>
        <p:spPr>
          <a:xfrm>
            <a:off x="841797" y="332656"/>
            <a:ext cx="4371427"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一、</a:t>
            </a:r>
            <a:r>
              <a:rPr lang="zh-CN" altLang="en-US" dirty="0" smtClean="0"/>
              <a:t>健康情绪的标准</a:t>
            </a:r>
            <a:endParaRPr lang="zh-CN" altLang="en-US" dirty="0" smtClean="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8" name="矩形 7"/>
          <p:cNvSpPr/>
          <p:nvPr/>
        </p:nvSpPr>
        <p:spPr>
          <a:xfrm>
            <a:off x="481330" y="5085715"/>
            <a:ext cx="11213465" cy="1819275"/>
          </a:xfrm>
          <a:prstGeom prst="rect">
            <a:avLst/>
          </a:prstGeom>
          <a:solidFill>
            <a:srgbClr val="92D050"/>
          </a:solidFill>
        </p:spPr>
        <p:txBody>
          <a:bodyPr wrap="square">
            <a:noAutofit/>
          </a:bodyPr>
          <a:lstStyle/>
          <a:p>
            <a:pPr>
              <a:lnSpc>
                <a:spcPct val="130000"/>
              </a:lnSpc>
            </a:pPr>
            <a:r>
              <a:rPr lang="zh-CN" altLang="en-US" sz="2000" b="1" dirty="0" smtClean="0">
                <a:solidFill>
                  <a:schemeClr val="accent6">
                    <a:lumMod val="75000"/>
                  </a:schemeClr>
                </a:solidFill>
                <a:latin typeface="微软雅黑" panose="020B0503020204020204" pitchFamily="34" charset="-122"/>
                <a:ea typeface="微软雅黑" panose="020B0503020204020204" pitchFamily="34" charset="-122"/>
              </a:rPr>
              <a:t>      （三）向自我及他人以外的客观环境表达</a:t>
            </a:r>
            <a:endParaRPr lang="zh-CN" altLang="en-US" sz="2000" b="1" dirty="0" smtClean="0">
              <a:solidFill>
                <a:schemeClr val="accent6">
                  <a:lumMod val="75000"/>
                </a:schemeClr>
              </a:solidFill>
              <a:latin typeface="微软雅黑" panose="020B0503020204020204" pitchFamily="34" charset="-122"/>
              <a:ea typeface="微软雅黑" panose="020B0503020204020204" pitchFamily="34" charset="-122"/>
            </a:endParaRPr>
          </a:p>
          <a:p>
            <a:pPr>
              <a:lnSpc>
                <a:spcPct val="130000"/>
              </a:lnSpc>
            </a:pPr>
            <a:r>
              <a:rPr lang="zh-CN" altLang="en-US" sz="2000" b="1" dirty="0" smtClean="0">
                <a:solidFill>
                  <a:schemeClr val="accent6">
                    <a:lumMod val="75000"/>
                  </a:schemeClr>
                </a:solidFill>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情绪心理表达的第三个层次是向自我及他人之外的客观环境表达，如摔东西，打沙袋，在无人处高喊、哭泣、歇斯底里发作，跑步等。这种表达方法对那些不善与人交往者尤其重要。</a:t>
            </a:r>
            <a:endParaRPr lang="zh-CN" altLang="en-US" sz="2000" dirty="0" smtClean="0">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4371427"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t>三、创造快乐情绪</a:t>
            </a:r>
            <a:endParaRPr lang="zh-CN" altLang="en-US" dirty="0" smtClean="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9" name="矩形 8"/>
          <p:cNvSpPr/>
          <p:nvPr/>
        </p:nvSpPr>
        <p:spPr>
          <a:xfrm>
            <a:off x="6096000" y="2299669"/>
            <a:ext cx="5441245" cy="491490"/>
          </a:xfrm>
          <a:prstGeom prst="rect">
            <a:avLst/>
          </a:prstGeom>
        </p:spPr>
        <p:txBody>
          <a:bodyPr wrap="square">
            <a:spAutoFit/>
          </a:bodyPr>
          <a:lstStyle/>
          <a:p>
            <a:pPr>
              <a:lnSpc>
                <a:spcPct val="130000"/>
              </a:lnSpc>
            </a:pPr>
            <a:r>
              <a:rPr lang="zh-CN" altLang="en-US" sz="2000" b="1" dirty="0" smtClean="0">
                <a:solidFill>
                  <a:schemeClr val="accent6">
                    <a:lumMod val="75000"/>
                  </a:schemeClr>
                </a:solidFill>
                <a:latin typeface="微软雅黑" panose="020B0503020204020204" pitchFamily="34" charset="-122"/>
                <a:ea typeface="微软雅黑" panose="020B0503020204020204" pitchFamily="34" charset="-122"/>
              </a:rPr>
              <a:t>                （一）知足常乐</a:t>
            </a:r>
            <a:endParaRPr lang="zh-CN" altLang="en-US" sz="2000" b="1" dirty="0" smtClean="0">
              <a:solidFill>
                <a:schemeClr val="accent6">
                  <a:lumMod val="75000"/>
                </a:schemeClr>
              </a:solidFill>
              <a:latin typeface="微软雅黑" panose="020B0503020204020204" pitchFamily="34" charset="-122"/>
              <a:ea typeface="微软雅黑" panose="020B0503020204020204" pitchFamily="34" charset="-122"/>
            </a:endParaRPr>
          </a:p>
        </p:txBody>
      </p:sp>
      <p:pic>
        <p:nvPicPr>
          <p:cNvPr id="11" name="图片 10" descr="9fc14effe3a74a75ac6f2d0bd1693b15.jpeg"/>
          <p:cNvPicPr>
            <a:picLocks noChangeAspect="1"/>
          </p:cNvPicPr>
          <p:nvPr/>
        </p:nvPicPr>
        <p:blipFill>
          <a:blip r:embed="rId1"/>
          <a:stretch>
            <a:fillRect/>
          </a:stretch>
        </p:blipFill>
        <p:spPr>
          <a:xfrm>
            <a:off x="793044" y="1907823"/>
            <a:ext cx="4411134" cy="4411134"/>
          </a:xfrm>
          <a:prstGeom prst="rect">
            <a:avLst/>
          </a:prstGeom>
        </p:spPr>
      </p:pic>
      <p:sp>
        <p:nvSpPr>
          <p:cNvPr id="8" name="矩形 7"/>
          <p:cNvSpPr/>
          <p:nvPr/>
        </p:nvSpPr>
        <p:spPr>
          <a:xfrm>
            <a:off x="5441245" y="2753126"/>
            <a:ext cx="6096000" cy="2091690"/>
          </a:xfrm>
          <a:prstGeom prst="rect">
            <a:avLst/>
          </a:prstGeom>
        </p:spPr>
        <p:txBody>
          <a:bodyPr>
            <a:spAutoFit/>
          </a:bodyPr>
          <a:lstStyle/>
          <a:p>
            <a:pPr lvl="0">
              <a:lnSpc>
                <a:spcPct val="130000"/>
              </a:lnSpc>
            </a:pPr>
            <a:endParaRPr lang="zh-CN" altLang="en-US" sz="2000" b="1" dirty="0" smtClean="0">
              <a:solidFill>
                <a:srgbClr val="3D3D3D">
                  <a:lumMod val="75000"/>
                </a:srgbClr>
              </a:solidFill>
              <a:latin typeface="微软雅黑" panose="020B0503020204020204" pitchFamily="34" charset="-122"/>
              <a:ea typeface="微软雅黑" panose="020B0503020204020204" pitchFamily="34" charset="-122"/>
            </a:endParaRPr>
          </a:p>
          <a:p>
            <a:pPr lvl="0">
              <a:lnSpc>
                <a:spcPct val="130000"/>
              </a:lnSpc>
            </a:pPr>
            <a:r>
              <a:rPr lang="zh-CN" altLang="en-US" sz="2000" dirty="0" smtClean="0">
                <a:solidFill>
                  <a:srgbClr val="3D3D3D"/>
                </a:solidFill>
                <a:latin typeface="微软雅黑" panose="020B0503020204020204" pitchFamily="34" charset="-122"/>
                <a:ea typeface="微软雅黑" panose="020B0503020204020204" pitchFamily="34" charset="-122"/>
              </a:rPr>
              <a:t>       知足常乐就是要实事求是地认识自我，将个人的理想和需求与客观实际相结合，根据自己的实际情况来确定具体可行的奋斗目标，注意保持适中的自我期望水平，以增加获取成功体验的机会。</a:t>
            </a:r>
            <a:endParaRPr lang="zh-CN" altLang="en-US" sz="2000" dirty="0" smtClean="0">
              <a:solidFill>
                <a:srgbClr val="3D3D3D"/>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4371427"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sym typeface="+mn-ea"/>
              </a:rPr>
              <a:t>三、创造快乐情绪</a:t>
            </a:r>
            <a:endParaRPr lang="zh-CN" altLang="en-US" dirty="0" smtClean="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grpSp>
        <p:nvGrpSpPr>
          <p:cNvPr id="10" name="组合 9"/>
          <p:cNvGrpSpPr/>
          <p:nvPr>
            <p:custDataLst>
              <p:tags r:id="rId1"/>
            </p:custDataLst>
          </p:nvPr>
        </p:nvGrpSpPr>
        <p:grpSpPr>
          <a:xfrm>
            <a:off x="1087708" y="4937656"/>
            <a:ext cx="8368030" cy="1634490"/>
            <a:chOff x="662714" y="4591843"/>
            <a:chExt cx="10901855" cy="2173297"/>
          </a:xfrm>
        </p:grpSpPr>
        <p:sp>
          <p:nvSpPr>
            <p:cNvPr id="12" name="矩形 11"/>
            <p:cNvSpPr/>
            <p:nvPr>
              <p:custDataLst>
                <p:tags r:id="rId2"/>
              </p:custDataLst>
            </p:nvPr>
          </p:nvSpPr>
          <p:spPr>
            <a:xfrm>
              <a:off x="662714" y="4591843"/>
              <a:ext cx="10901855" cy="2173297"/>
            </a:xfrm>
            <a:prstGeom prst="rect">
              <a:avLst/>
            </a:prstGeom>
            <a:solidFill>
              <a:srgbClr val="FFFFFF">
                <a:lumMod val="9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 name="椭圆 12"/>
            <p:cNvSpPr/>
            <p:nvPr>
              <p:custDataLst>
                <p:tags r:id="rId3"/>
              </p:custDataLst>
            </p:nvPr>
          </p:nvSpPr>
          <p:spPr>
            <a:xfrm>
              <a:off x="943506" y="5035030"/>
              <a:ext cx="1194790" cy="1194790"/>
            </a:xfrm>
            <a:prstGeom prst="ellipse">
              <a:avLst/>
            </a:prstGeom>
            <a:solidFill>
              <a:srgbClr val="EAA31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nvGrpSpPr>
            <p:cNvPr id="14" name="组合 64"/>
            <p:cNvGrpSpPr/>
            <p:nvPr/>
          </p:nvGrpSpPr>
          <p:grpSpPr>
            <a:xfrm>
              <a:off x="2419088" y="4742905"/>
              <a:ext cx="9144719" cy="2019943"/>
              <a:chOff x="1478086" y="4679146"/>
              <a:chExt cx="9144719" cy="2019943"/>
            </a:xfrm>
          </p:grpSpPr>
          <p:sp>
            <p:nvSpPr>
              <p:cNvPr id="16" name="矩形 15"/>
              <p:cNvSpPr/>
              <p:nvPr>
                <p:custDataLst>
                  <p:tags r:id="rId4"/>
                </p:custDataLst>
              </p:nvPr>
            </p:nvSpPr>
            <p:spPr>
              <a:xfrm>
                <a:off x="1478086" y="5301415"/>
                <a:ext cx="9144719" cy="1397674"/>
              </a:xfrm>
              <a:prstGeom prst="rect">
                <a:avLst/>
              </a:prstGeom>
            </p:spPr>
            <p:txBody>
              <a:bodyPr wrap="square">
                <a:spAutoFit/>
              </a:bodyPr>
              <a:lstStyle/>
              <a:p>
                <a:pPr>
                  <a:lnSpc>
                    <a:spcPct val="130000"/>
                  </a:lnSpc>
                </a:pPr>
                <a:r>
                  <a:rPr lang="zh-CN" altLang="en-US" sz="1600" kern="0" dirty="0" smtClean="0">
                    <a:latin typeface="微软雅黑" panose="020B0503020204020204" pitchFamily="34" charset="-122"/>
                    <a:ea typeface="微软雅黑" panose="020B0503020204020204" pitchFamily="34" charset="-122"/>
                  </a:rPr>
                  <a:t>    </a:t>
                </a:r>
                <a:r>
                  <a:rPr lang="en-US" altLang="zh-CN" sz="1600" kern="0" dirty="0" smtClean="0">
                    <a:latin typeface="微软雅黑" panose="020B0503020204020204" pitchFamily="34" charset="-122"/>
                    <a:ea typeface="微软雅黑" panose="020B0503020204020204" pitchFamily="34" charset="-122"/>
                  </a:rPr>
                  <a:t>  </a:t>
                </a:r>
                <a:r>
                  <a:rPr lang="zh-CN" altLang="en-US" sz="1600" dirty="0" smtClean="0">
                    <a:latin typeface="微软雅黑" panose="020B0503020204020204" pitchFamily="34" charset="-122"/>
                    <a:ea typeface="微软雅黑" panose="020B0503020204020204" pitchFamily="34" charset="-122"/>
                  </a:rPr>
                  <a:t>多与朋友交流有助于宣泄不良情绪，消除烦恼，增加快乐。培根曾说，如果你把快乐告诉一个朋友，你将得到双倍的快乐；如果你把忧虑向一个朋友倾诉，你将被分掉一半忧愁。</a:t>
                </a:r>
                <a:endParaRPr lang="zh-CN" altLang="en-US" sz="1600" dirty="0" smtClean="0">
                  <a:latin typeface="微软雅黑" panose="020B0503020204020204" pitchFamily="34" charset="-122"/>
                  <a:ea typeface="微软雅黑" panose="020B0503020204020204" pitchFamily="34" charset="-122"/>
                </a:endParaRPr>
              </a:p>
            </p:txBody>
          </p:sp>
          <p:sp>
            <p:nvSpPr>
              <p:cNvPr id="17" name="矩形 16"/>
              <p:cNvSpPr/>
              <p:nvPr>
                <p:custDataLst>
                  <p:tags r:id="rId5"/>
                </p:custDataLst>
              </p:nvPr>
            </p:nvSpPr>
            <p:spPr>
              <a:xfrm>
                <a:off x="1478087" y="4679146"/>
                <a:ext cx="3552483" cy="577389"/>
              </a:xfrm>
              <a:prstGeom prst="rect">
                <a:avLst/>
              </a:prstGeom>
            </p:spPr>
            <p:txBody>
              <a:bodyPr wrap="square">
                <a:spAutoFit/>
              </a:bodyPr>
              <a:lstStyle/>
              <a:p>
                <a:pPr lvl="0" defTabSz="914400">
                  <a:lnSpc>
                    <a:spcPct val="120000"/>
                  </a:lnSpc>
                </a:pPr>
                <a:r>
                  <a:rPr lang="zh-CN" altLang="en-US" b="1" kern="0" dirty="0" smtClean="0">
                    <a:solidFill>
                      <a:srgbClr val="53585F"/>
                    </a:solidFill>
                    <a:latin typeface="微软雅黑" panose="020B0503020204020204" pitchFamily="34" charset="-122"/>
                    <a:ea typeface="微软雅黑" panose="020B0503020204020204" pitchFamily="34" charset="-122"/>
                  </a:rPr>
                  <a:t>（四）交友</a:t>
                </a:r>
                <a:endParaRPr lang="zh-CN" altLang="en-US" b="1" kern="0" dirty="0" smtClean="0">
                  <a:solidFill>
                    <a:srgbClr val="53585F"/>
                  </a:solidFill>
                  <a:latin typeface="微软雅黑" panose="020B0503020204020204" pitchFamily="34" charset="-122"/>
                  <a:ea typeface="微软雅黑" panose="020B0503020204020204" pitchFamily="34" charset="-122"/>
                </a:endParaRPr>
              </a:p>
            </p:txBody>
          </p:sp>
        </p:grpSp>
        <p:sp>
          <p:nvSpPr>
            <p:cNvPr id="15" name="椭圆 72"/>
            <p:cNvSpPr/>
            <p:nvPr>
              <p:custDataLst>
                <p:tags r:id="rId6"/>
              </p:custDataLst>
            </p:nvPr>
          </p:nvSpPr>
          <p:spPr>
            <a:xfrm>
              <a:off x="1243117" y="5324602"/>
              <a:ext cx="614258" cy="570103"/>
            </a:xfrm>
            <a:custGeom>
              <a:avLst/>
              <a:gdLst>
                <a:gd name="connsiteX0" fmla="*/ 288132 w 338138"/>
                <a:gd name="connsiteY0" fmla="*/ 223343 h 313831"/>
                <a:gd name="connsiteX1" fmla="*/ 279400 w 338138"/>
                <a:gd name="connsiteY1" fmla="*/ 231281 h 313831"/>
                <a:gd name="connsiteX2" fmla="*/ 288132 w 338138"/>
                <a:gd name="connsiteY2" fmla="*/ 239219 h 313831"/>
                <a:gd name="connsiteX3" fmla="*/ 296864 w 338138"/>
                <a:gd name="connsiteY3" fmla="*/ 231281 h 313831"/>
                <a:gd name="connsiteX4" fmla="*/ 288132 w 338138"/>
                <a:gd name="connsiteY4" fmla="*/ 223343 h 313831"/>
                <a:gd name="connsiteX5" fmla="*/ 261938 w 338138"/>
                <a:gd name="connsiteY5" fmla="*/ 223343 h 313831"/>
                <a:gd name="connsiteX6" fmla="*/ 254000 w 338138"/>
                <a:gd name="connsiteY6" fmla="*/ 231281 h 313831"/>
                <a:gd name="connsiteX7" fmla="*/ 261938 w 338138"/>
                <a:gd name="connsiteY7" fmla="*/ 239219 h 313831"/>
                <a:gd name="connsiteX8" fmla="*/ 269876 w 338138"/>
                <a:gd name="connsiteY8" fmla="*/ 231281 h 313831"/>
                <a:gd name="connsiteX9" fmla="*/ 261938 w 338138"/>
                <a:gd name="connsiteY9" fmla="*/ 223343 h 313831"/>
                <a:gd name="connsiteX10" fmla="*/ 116535 w 338138"/>
                <a:gd name="connsiteY10" fmla="*/ 45543 h 313831"/>
                <a:gd name="connsiteX11" fmla="*/ 141773 w 338138"/>
                <a:gd name="connsiteY11" fmla="*/ 88073 h 313831"/>
                <a:gd name="connsiteX12" fmla="*/ 108565 w 338138"/>
                <a:gd name="connsiteY12" fmla="*/ 102693 h 313831"/>
                <a:gd name="connsiteX13" fmla="*/ 87312 w 338138"/>
                <a:gd name="connsiteY13" fmla="*/ 74783 h 313831"/>
                <a:gd name="connsiteX14" fmla="*/ 116535 w 338138"/>
                <a:gd name="connsiteY14" fmla="*/ 45543 h 313831"/>
                <a:gd name="connsiteX15" fmla="*/ 254349 w 338138"/>
                <a:gd name="connsiteY15" fmla="*/ 30428 h 313831"/>
                <a:gd name="connsiteX16" fmla="*/ 275361 w 338138"/>
                <a:gd name="connsiteY16" fmla="*/ 48787 h 313831"/>
                <a:gd name="connsiteX17" fmla="*/ 255662 w 338138"/>
                <a:gd name="connsiteY17" fmla="*/ 85507 h 313831"/>
                <a:gd name="connsiteX18" fmla="*/ 266168 w 338138"/>
                <a:gd name="connsiteY18" fmla="*/ 89441 h 313831"/>
                <a:gd name="connsiteX19" fmla="*/ 289806 w 338138"/>
                <a:gd name="connsiteY19" fmla="*/ 80261 h 313831"/>
                <a:gd name="connsiteX20" fmla="*/ 287180 w 338138"/>
                <a:gd name="connsiteY20" fmla="*/ 109113 h 313831"/>
                <a:gd name="connsiteX21" fmla="*/ 225458 w 338138"/>
                <a:gd name="connsiteY21" fmla="*/ 111735 h 313831"/>
                <a:gd name="connsiteX22" fmla="*/ 92823 w 338138"/>
                <a:gd name="connsiteY22" fmla="*/ 166815 h 313831"/>
                <a:gd name="connsiteX23" fmla="*/ 75751 w 338138"/>
                <a:gd name="connsiteY23" fmla="*/ 127472 h 313831"/>
                <a:gd name="connsiteX24" fmla="*/ 208386 w 338138"/>
                <a:gd name="connsiteY24" fmla="*/ 72393 h 313831"/>
                <a:gd name="connsiteX25" fmla="*/ 242530 w 338138"/>
                <a:gd name="connsiteY25" fmla="*/ 33050 h 313831"/>
                <a:gd name="connsiteX26" fmla="*/ 254349 w 338138"/>
                <a:gd name="connsiteY26" fmla="*/ 30428 h 313831"/>
                <a:gd name="connsiteX27" fmla="*/ 186871 w 338138"/>
                <a:gd name="connsiteY27" fmla="*/ 24906 h 313831"/>
                <a:gd name="connsiteX28" fmla="*/ 231775 w 338138"/>
                <a:gd name="connsiteY28" fmla="*/ 24906 h 313831"/>
                <a:gd name="connsiteX29" fmla="*/ 207282 w 338138"/>
                <a:gd name="connsiteY29" fmla="*/ 48190 h 313831"/>
                <a:gd name="connsiteX30" fmla="*/ 201839 w 338138"/>
                <a:gd name="connsiteY30" fmla="*/ 59831 h 313831"/>
                <a:gd name="connsiteX31" fmla="*/ 184150 w 338138"/>
                <a:gd name="connsiteY31" fmla="*/ 45603 h 313831"/>
                <a:gd name="connsiteX32" fmla="*/ 186871 w 338138"/>
                <a:gd name="connsiteY32" fmla="*/ 24906 h 313831"/>
                <a:gd name="connsiteX33" fmla="*/ 18492 w 338138"/>
                <a:gd name="connsiteY33" fmla="*/ 24906 h 313831"/>
                <a:gd name="connsiteX34" fmla="*/ 43588 w 338138"/>
                <a:gd name="connsiteY34" fmla="*/ 24906 h 313831"/>
                <a:gd name="connsiteX35" fmla="*/ 46230 w 338138"/>
                <a:gd name="connsiteY35" fmla="*/ 46015 h 313831"/>
                <a:gd name="connsiteX36" fmla="*/ 29059 w 338138"/>
                <a:gd name="connsiteY36" fmla="*/ 63166 h 313831"/>
                <a:gd name="connsiteX37" fmla="*/ 31700 w 338138"/>
                <a:gd name="connsiteY37" fmla="*/ 96148 h 313831"/>
                <a:gd name="connsiteX38" fmla="*/ 31700 w 338138"/>
                <a:gd name="connsiteY38" fmla="*/ 206969 h 313831"/>
                <a:gd name="connsiteX39" fmla="*/ 39626 w 338138"/>
                <a:gd name="connsiteY39" fmla="*/ 214884 h 313831"/>
                <a:gd name="connsiteX40" fmla="*/ 298512 w 338138"/>
                <a:gd name="connsiteY40" fmla="*/ 214884 h 313831"/>
                <a:gd name="connsiteX41" fmla="*/ 306438 w 338138"/>
                <a:gd name="connsiteY41" fmla="*/ 206969 h 313831"/>
                <a:gd name="connsiteX42" fmla="*/ 306438 w 338138"/>
                <a:gd name="connsiteY42" fmla="*/ 104064 h 313831"/>
                <a:gd name="connsiteX43" fmla="*/ 306438 w 338138"/>
                <a:gd name="connsiteY43" fmla="*/ 77678 h 313831"/>
                <a:gd name="connsiteX44" fmla="*/ 274737 w 338138"/>
                <a:gd name="connsiteY44" fmla="*/ 61846 h 313831"/>
                <a:gd name="connsiteX45" fmla="*/ 281341 w 338138"/>
                <a:gd name="connsiteY45" fmla="*/ 59208 h 313831"/>
                <a:gd name="connsiteX46" fmla="*/ 280021 w 338138"/>
                <a:gd name="connsiteY46" fmla="*/ 24906 h 313831"/>
                <a:gd name="connsiteX47" fmla="*/ 319646 w 338138"/>
                <a:gd name="connsiteY47" fmla="*/ 24906 h 313831"/>
                <a:gd name="connsiteX48" fmla="*/ 338138 w 338138"/>
                <a:gd name="connsiteY48" fmla="*/ 43376 h 313831"/>
                <a:gd name="connsiteX49" fmla="*/ 338138 w 338138"/>
                <a:gd name="connsiteY49" fmla="*/ 234674 h 313831"/>
                <a:gd name="connsiteX50" fmla="*/ 319646 w 338138"/>
                <a:gd name="connsiteY50" fmla="*/ 251825 h 313831"/>
                <a:gd name="connsiteX51" fmla="*/ 200769 w 338138"/>
                <a:gd name="connsiteY51" fmla="*/ 251825 h 313831"/>
                <a:gd name="connsiteX52" fmla="*/ 216620 w 338138"/>
                <a:gd name="connsiteY52" fmla="*/ 290084 h 313831"/>
                <a:gd name="connsiteX53" fmla="*/ 224545 w 338138"/>
                <a:gd name="connsiteY53" fmla="*/ 290084 h 313831"/>
                <a:gd name="connsiteX54" fmla="*/ 235112 w 338138"/>
                <a:gd name="connsiteY54" fmla="*/ 301958 h 313831"/>
                <a:gd name="connsiteX55" fmla="*/ 224545 w 338138"/>
                <a:gd name="connsiteY55" fmla="*/ 313831 h 313831"/>
                <a:gd name="connsiteX56" fmla="*/ 113593 w 338138"/>
                <a:gd name="connsiteY56" fmla="*/ 313831 h 313831"/>
                <a:gd name="connsiteX57" fmla="*/ 103026 w 338138"/>
                <a:gd name="connsiteY57" fmla="*/ 301958 h 313831"/>
                <a:gd name="connsiteX58" fmla="*/ 113593 w 338138"/>
                <a:gd name="connsiteY58" fmla="*/ 290084 h 313831"/>
                <a:gd name="connsiteX59" fmla="*/ 121518 w 338138"/>
                <a:gd name="connsiteY59" fmla="*/ 290084 h 313831"/>
                <a:gd name="connsiteX60" fmla="*/ 137369 w 338138"/>
                <a:gd name="connsiteY60" fmla="*/ 251825 h 313831"/>
                <a:gd name="connsiteX61" fmla="*/ 18492 w 338138"/>
                <a:gd name="connsiteY61" fmla="*/ 251825 h 313831"/>
                <a:gd name="connsiteX62" fmla="*/ 0 w 338138"/>
                <a:gd name="connsiteY62" fmla="*/ 234674 h 313831"/>
                <a:gd name="connsiteX63" fmla="*/ 0 w 338138"/>
                <a:gd name="connsiteY63" fmla="*/ 43376 h 313831"/>
                <a:gd name="connsiteX64" fmla="*/ 18492 w 338138"/>
                <a:gd name="connsiteY64" fmla="*/ 24906 h 313831"/>
                <a:gd name="connsiteX65" fmla="*/ 109666 w 338138"/>
                <a:gd name="connsiteY65" fmla="*/ 1 h 313831"/>
                <a:gd name="connsiteX66" fmla="*/ 126932 w 338138"/>
                <a:gd name="connsiteY66" fmla="*/ 267 h 313831"/>
                <a:gd name="connsiteX67" fmla="*/ 133580 w 338138"/>
                <a:gd name="connsiteY67" fmla="*/ 18637 h 313831"/>
                <a:gd name="connsiteX68" fmla="*/ 144218 w 338138"/>
                <a:gd name="connsiteY68" fmla="*/ 22573 h 313831"/>
                <a:gd name="connsiteX69" fmla="*/ 177460 w 338138"/>
                <a:gd name="connsiteY69" fmla="*/ 29134 h 313831"/>
                <a:gd name="connsiteX70" fmla="*/ 168152 w 338138"/>
                <a:gd name="connsiteY70" fmla="*/ 47504 h 313831"/>
                <a:gd name="connsiteX71" fmla="*/ 173471 w 338138"/>
                <a:gd name="connsiteY71" fmla="*/ 58001 h 313831"/>
                <a:gd name="connsiteX72" fmla="*/ 192087 w 338138"/>
                <a:gd name="connsiteY72" fmla="*/ 67186 h 313831"/>
                <a:gd name="connsiteX73" fmla="*/ 154855 w 338138"/>
                <a:gd name="connsiteY73" fmla="*/ 82931 h 313831"/>
                <a:gd name="connsiteX74" fmla="*/ 116294 w 338138"/>
                <a:gd name="connsiteY74" fmla="*/ 35695 h 313831"/>
                <a:gd name="connsiteX75" fmla="*/ 76403 w 338138"/>
                <a:gd name="connsiteY75" fmla="*/ 75059 h 313831"/>
                <a:gd name="connsiteX76" fmla="*/ 93689 w 338138"/>
                <a:gd name="connsiteY76" fmla="*/ 107862 h 313831"/>
                <a:gd name="connsiteX77" fmla="*/ 59117 w 338138"/>
                <a:gd name="connsiteY77" fmla="*/ 124919 h 313831"/>
                <a:gd name="connsiteX78" fmla="*/ 63106 w 338138"/>
                <a:gd name="connsiteY78" fmla="*/ 102613 h 313831"/>
                <a:gd name="connsiteX79" fmla="*/ 59117 w 338138"/>
                <a:gd name="connsiteY79" fmla="*/ 92116 h 313831"/>
                <a:gd name="connsiteX80" fmla="*/ 40501 w 338138"/>
                <a:gd name="connsiteY80" fmla="*/ 63249 h 313831"/>
                <a:gd name="connsiteX81" fmla="*/ 59117 w 338138"/>
                <a:gd name="connsiteY81" fmla="*/ 58001 h 313831"/>
                <a:gd name="connsiteX82" fmla="*/ 63106 w 338138"/>
                <a:gd name="connsiteY82" fmla="*/ 47504 h 313831"/>
                <a:gd name="connsiteX83" fmla="*/ 69755 w 338138"/>
                <a:gd name="connsiteY83" fmla="*/ 14700 h 313831"/>
                <a:gd name="connsiteX84" fmla="*/ 88370 w 338138"/>
                <a:gd name="connsiteY84" fmla="*/ 22573 h 313831"/>
                <a:gd name="connsiteX85" fmla="*/ 99008 w 338138"/>
                <a:gd name="connsiteY85" fmla="*/ 18637 h 313831"/>
                <a:gd name="connsiteX86" fmla="*/ 109666 w 338138"/>
                <a:gd name="connsiteY86" fmla="*/ 1 h 313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8138" h="313831">
                  <a:moveTo>
                    <a:pt x="288132" y="223343"/>
                  </a:moveTo>
                  <a:cubicBezTo>
                    <a:pt x="283309" y="223343"/>
                    <a:pt x="279400" y="226897"/>
                    <a:pt x="279400" y="231281"/>
                  </a:cubicBezTo>
                  <a:cubicBezTo>
                    <a:pt x="279400" y="235665"/>
                    <a:pt x="283309" y="239219"/>
                    <a:pt x="288132" y="239219"/>
                  </a:cubicBezTo>
                  <a:cubicBezTo>
                    <a:pt x="292955" y="239219"/>
                    <a:pt x="296864" y="235665"/>
                    <a:pt x="296864" y="231281"/>
                  </a:cubicBezTo>
                  <a:cubicBezTo>
                    <a:pt x="296864" y="226897"/>
                    <a:pt x="292955" y="223343"/>
                    <a:pt x="288132" y="223343"/>
                  </a:cubicBezTo>
                  <a:close/>
                  <a:moveTo>
                    <a:pt x="261938" y="223343"/>
                  </a:moveTo>
                  <a:cubicBezTo>
                    <a:pt x="257554" y="223343"/>
                    <a:pt x="254000" y="226897"/>
                    <a:pt x="254000" y="231281"/>
                  </a:cubicBezTo>
                  <a:cubicBezTo>
                    <a:pt x="254000" y="235665"/>
                    <a:pt x="257554" y="239219"/>
                    <a:pt x="261938" y="239219"/>
                  </a:cubicBezTo>
                  <a:cubicBezTo>
                    <a:pt x="266322" y="239219"/>
                    <a:pt x="269876" y="235665"/>
                    <a:pt x="269876" y="231281"/>
                  </a:cubicBezTo>
                  <a:cubicBezTo>
                    <a:pt x="269876" y="226897"/>
                    <a:pt x="266322" y="223343"/>
                    <a:pt x="261938" y="223343"/>
                  </a:cubicBezTo>
                  <a:close/>
                  <a:moveTo>
                    <a:pt x="116535" y="45543"/>
                  </a:moveTo>
                  <a:cubicBezTo>
                    <a:pt x="137788" y="45543"/>
                    <a:pt x="152400" y="68137"/>
                    <a:pt x="141773" y="88073"/>
                  </a:cubicBezTo>
                  <a:cubicBezTo>
                    <a:pt x="141773" y="88073"/>
                    <a:pt x="141773" y="88073"/>
                    <a:pt x="108565" y="102693"/>
                  </a:cubicBezTo>
                  <a:cubicBezTo>
                    <a:pt x="96610" y="98706"/>
                    <a:pt x="87312" y="88073"/>
                    <a:pt x="87312" y="74783"/>
                  </a:cubicBezTo>
                  <a:cubicBezTo>
                    <a:pt x="87312" y="58834"/>
                    <a:pt x="100595" y="45543"/>
                    <a:pt x="116535" y="45543"/>
                  </a:cubicBezTo>
                  <a:close/>
                  <a:moveTo>
                    <a:pt x="254349" y="30428"/>
                  </a:moveTo>
                  <a:cubicBezTo>
                    <a:pt x="271421" y="26493"/>
                    <a:pt x="284553" y="44853"/>
                    <a:pt x="275361" y="48787"/>
                  </a:cubicBezTo>
                  <a:cubicBezTo>
                    <a:pt x="242530" y="63213"/>
                    <a:pt x="243843" y="57967"/>
                    <a:pt x="255662" y="85507"/>
                  </a:cubicBezTo>
                  <a:cubicBezTo>
                    <a:pt x="256976" y="89441"/>
                    <a:pt x="262228" y="92064"/>
                    <a:pt x="266168" y="89441"/>
                  </a:cubicBezTo>
                  <a:cubicBezTo>
                    <a:pt x="266168" y="89441"/>
                    <a:pt x="266168" y="89441"/>
                    <a:pt x="289806" y="80261"/>
                  </a:cubicBezTo>
                  <a:cubicBezTo>
                    <a:pt x="297685" y="76327"/>
                    <a:pt x="301625" y="99933"/>
                    <a:pt x="287180" y="109113"/>
                  </a:cubicBezTo>
                  <a:cubicBezTo>
                    <a:pt x="260915" y="124850"/>
                    <a:pt x="259602" y="123538"/>
                    <a:pt x="225458" y="111735"/>
                  </a:cubicBezTo>
                  <a:cubicBezTo>
                    <a:pt x="225458" y="111735"/>
                    <a:pt x="225458" y="111735"/>
                    <a:pt x="92823" y="166815"/>
                  </a:cubicBezTo>
                  <a:cubicBezTo>
                    <a:pt x="66559" y="177306"/>
                    <a:pt x="50800" y="137964"/>
                    <a:pt x="75751" y="127472"/>
                  </a:cubicBezTo>
                  <a:cubicBezTo>
                    <a:pt x="75751" y="127472"/>
                    <a:pt x="75751" y="127472"/>
                    <a:pt x="208386" y="72393"/>
                  </a:cubicBezTo>
                  <a:cubicBezTo>
                    <a:pt x="217579" y="54033"/>
                    <a:pt x="222832" y="38296"/>
                    <a:pt x="242530" y="33050"/>
                  </a:cubicBezTo>
                  <a:cubicBezTo>
                    <a:pt x="242530" y="33050"/>
                    <a:pt x="242530" y="33050"/>
                    <a:pt x="254349" y="30428"/>
                  </a:cubicBezTo>
                  <a:close/>
                  <a:moveTo>
                    <a:pt x="186871" y="24906"/>
                  </a:moveTo>
                  <a:cubicBezTo>
                    <a:pt x="186871" y="24906"/>
                    <a:pt x="186871" y="24906"/>
                    <a:pt x="231775" y="24906"/>
                  </a:cubicBezTo>
                  <a:cubicBezTo>
                    <a:pt x="220889" y="30080"/>
                    <a:pt x="212725" y="37841"/>
                    <a:pt x="207282" y="48190"/>
                  </a:cubicBezTo>
                  <a:cubicBezTo>
                    <a:pt x="207282" y="48190"/>
                    <a:pt x="207282" y="48190"/>
                    <a:pt x="201839" y="59831"/>
                  </a:cubicBezTo>
                  <a:cubicBezTo>
                    <a:pt x="200479" y="52070"/>
                    <a:pt x="193675" y="45603"/>
                    <a:pt x="184150" y="45603"/>
                  </a:cubicBezTo>
                  <a:cubicBezTo>
                    <a:pt x="190954" y="39135"/>
                    <a:pt x="190954" y="31374"/>
                    <a:pt x="186871" y="24906"/>
                  </a:cubicBezTo>
                  <a:close/>
                  <a:moveTo>
                    <a:pt x="18492" y="24906"/>
                  </a:moveTo>
                  <a:cubicBezTo>
                    <a:pt x="18492" y="24906"/>
                    <a:pt x="18492" y="24906"/>
                    <a:pt x="43588" y="24906"/>
                  </a:cubicBezTo>
                  <a:cubicBezTo>
                    <a:pt x="39626" y="32822"/>
                    <a:pt x="40946" y="40738"/>
                    <a:pt x="46230" y="46015"/>
                  </a:cubicBezTo>
                  <a:cubicBezTo>
                    <a:pt x="36984" y="46015"/>
                    <a:pt x="29059" y="53931"/>
                    <a:pt x="29059" y="63166"/>
                  </a:cubicBezTo>
                  <a:cubicBezTo>
                    <a:pt x="29059" y="82955"/>
                    <a:pt x="27738" y="89552"/>
                    <a:pt x="31700" y="96148"/>
                  </a:cubicBezTo>
                  <a:cubicBezTo>
                    <a:pt x="31700" y="96148"/>
                    <a:pt x="31700" y="96148"/>
                    <a:pt x="31700" y="206969"/>
                  </a:cubicBezTo>
                  <a:cubicBezTo>
                    <a:pt x="31700" y="210926"/>
                    <a:pt x="35663" y="214884"/>
                    <a:pt x="39626" y="214884"/>
                  </a:cubicBezTo>
                  <a:cubicBezTo>
                    <a:pt x="39626" y="214884"/>
                    <a:pt x="39626" y="214884"/>
                    <a:pt x="298512" y="214884"/>
                  </a:cubicBezTo>
                  <a:cubicBezTo>
                    <a:pt x="302475" y="214884"/>
                    <a:pt x="306438" y="210926"/>
                    <a:pt x="306438" y="206969"/>
                  </a:cubicBezTo>
                  <a:cubicBezTo>
                    <a:pt x="306438" y="206969"/>
                    <a:pt x="306438" y="206969"/>
                    <a:pt x="306438" y="104064"/>
                  </a:cubicBezTo>
                  <a:cubicBezTo>
                    <a:pt x="309079" y="96148"/>
                    <a:pt x="310400" y="86913"/>
                    <a:pt x="306438" y="77678"/>
                  </a:cubicBezTo>
                  <a:cubicBezTo>
                    <a:pt x="306438" y="59208"/>
                    <a:pt x="306438" y="61846"/>
                    <a:pt x="274737" y="61846"/>
                  </a:cubicBezTo>
                  <a:cubicBezTo>
                    <a:pt x="274737" y="61846"/>
                    <a:pt x="274737" y="61846"/>
                    <a:pt x="281341" y="59208"/>
                  </a:cubicBezTo>
                  <a:cubicBezTo>
                    <a:pt x="293229" y="53931"/>
                    <a:pt x="294550" y="38099"/>
                    <a:pt x="280021" y="24906"/>
                  </a:cubicBezTo>
                  <a:cubicBezTo>
                    <a:pt x="280021" y="24906"/>
                    <a:pt x="280021" y="24906"/>
                    <a:pt x="319646" y="24906"/>
                  </a:cubicBezTo>
                  <a:cubicBezTo>
                    <a:pt x="330213" y="24906"/>
                    <a:pt x="338138" y="34141"/>
                    <a:pt x="338138" y="43376"/>
                  </a:cubicBezTo>
                  <a:cubicBezTo>
                    <a:pt x="338138" y="43376"/>
                    <a:pt x="338138" y="43376"/>
                    <a:pt x="338138" y="234674"/>
                  </a:cubicBezTo>
                  <a:cubicBezTo>
                    <a:pt x="338138" y="243909"/>
                    <a:pt x="330213" y="251825"/>
                    <a:pt x="319646" y="251825"/>
                  </a:cubicBezTo>
                  <a:cubicBezTo>
                    <a:pt x="319646" y="251825"/>
                    <a:pt x="319646" y="251825"/>
                    <a:pt x="200769" y="251825"/>
                  </a:cubicBezTo>
                  <a:cubicBezTo>
                    <a:pt x="200769" y="251825"/>
                    <a:pt x="200769" y="251825"/>
                    <a:pt x="216620" y="290084"/>
                  </a:cubicBezTo>
                  <a:cubicBezTo>
                    <a:pt x="216620" y="290084"/>
                    <a:pt x="216620" y="290084"/>
                    <a:pt x="224545" y="290084"/>
                  </a:cubicBezTo>
                  <a:cubicBezTo>
                    <a:pt x="229828" y="290084"/>
                    <a:pt x="235112" y="295361"/>
                    <a:pt x="235112" y="301958"/>
                  </a:cubicBezTo>
                  <a:cubicBezTo>
                    <a:pt x="235112" y="308554"/>
                    <a:pt x="229828" y="313831"/>
                    <a:pt x="224545" y="313831"/>
                  </a:cubicBezTo>
                  <a:cubicBezTo>
                    <a:pt x="224545" y="313831"/>
                    <a:pt x="224545" y="313831"/>
                    <a:pt x="113593" y="313831"/>
                  </a:cubicBezTo>
                  <a:cubicBezTo>
                    <a:pt x="108310" y="313831"/>
                    <a:pt x="103026" y="308554"/>
                    <a:pt x="103026" y="301958"/>
                  </a:cubicBezTo>
                  <a:cubicBezTo>
                    <a:pt x="103026" y="295361"/>
                    <a:pt x="108310" y="290084"/>
                    <a:pt x="113593" y="290084"/>
                  </a:cubicBezTo>
                  <a:cubicBezTo>
                    <a:pt x="113593" y="290084"/>
                    <a:pt x="113593" y="290084"/>
                    <a:pt x="121518" y="290084"/>
                  </a:cubicBezTo>
                  <a:cubicBezTo>
                    <a:pt x="121518" y="290084"/>
                    <a:pt x="121518" y="290084"/>
                    <a:pt x="137369" y="251825"/>
                  </a:cubicBezTo>
                  <a:cubicBezTo>
                    <a:pt x="137369" y="251825"/>
                    <a:pt x="137369" y="251825"/>
                    <a:pt x="18492" y="251825"/>
                  </a:cubicBezTo>
                  <a:cubicBezTo>
                    <a:pt x="7925" y="251825"/>
                    <a:pt x="0" y="243909"/>
                    <a:pt x="0" y="234674"/>
                  </a:cubicBezTo>
                  <a:cubicBezTo>
                    <a:pt x="0" y="234674"/>
                    <a:pt x="0" y="234674"/>
                    <a:pt x="0" y="43376"/>
                  </a:cubicBezTo>
                  <a:cubicBezTo>
                    <a:pt x="0" y="34141"/>
                    <a:pt x="7925" y="24906"/>
                    <a:pt x="18492" y="24906"/>
                  </a:cubicBezTo>
                  <a:close/>
                  <a:moveTo>
                    <a:pt x="109666" y="1"/>
                  </a:moveTo>
                  <a:cubicBezTo>
                    <a:pt x="113718" y="21"/>
                    <a:pt x="119286" y="267"/>
                    <a:pt x="126932" y="267"/>
                  </a:cubicBezTo>
                  <a:cubicBezTo>
                    <a:pt x="134910" y="267"/>
                    <a:pt x="133580" y="10764"/>
                    <a:pt x="133580" y="18637"/>
                  </a:cubicBezTo>
                  <a:cubicBezTo>
                    <a:pt x="137569" y="19949"/>
                    <a:pt x="140229" y="21261"/>
                    <a:pt x="144218" y="22573"/>
                  </a:cubicBezTo>
                  <a:cubicBezTo>
                    <a:pt x="158845" y="6828"/>
                    <a:pt x="154855" y="8140"/>
                    <a:pt x="177460" y="29134"/>
                  </a:cubicBezTo>
                  <a:cubicBezTo>
                    <a:pt x="182779" y="35695"/>
                    <a:pt x="174801" y="40943"/>
                    <a:pt x="168152" y="47504"/>
                  </a:cubicBezTo>
                  <a:cubicBezTo>
                    <a:pt x="170812" y="50128"/>
                    <a:pt x="172142" y="54065"/>
                    <a:pt x="173471" y="58001"/>
                  </a:cubicBezTo>
                  <a:cubicBezTo>
                    <a:pt x="188098" y="58001"/>
                    <a:pt x="192087" y="55377"/>
                    <a:pt x="192087" y="67186"/>
                  </a:cubicBezTo>
                  <a:cubicBezTo>
                    <a:pt x="192087" y="67186"/>
                    <a:pt x="192087" y="67186"/>
                    <a:pt x="154855" y="82931"/>
                  </a:cubicBezTo>
                  <a:cubicBezTo>
                    <a:pt x="160174" y="58001"/>
                    <a:pt x="140229" y="35695"/>
                    <a:pt x="116294" y="35695"/>
                  </a:cubicBezTo>
                  <a:cubicBezTo>
                    <a:pt x="93689" y="35695"/>
                    <a:pt x="76403" y="52753"/>
                    <a:pt x="76403" y="75059"/>
                  </a:cubicBezTo>
                  <a:cubicBezTo>
                    <a:pt x="76403" y="88180"/>
                    <a:pt x="83052" y="101301"/>
                    <a:pt x="93689" y="107862"/>
                  </a:cubicBezTo>
                  <a:cubicBezTo>
                    <a:pt x="73744" y="117047"/>
                    <a:pt x="67095" y="118359"/>
                    <a:pt x="59117" y="124919"/>
                  </a:cubicBezTo>
                  <a:cubicBezTo>
                    <a:pt x="48479" y="114422"/>
                    <a:pt x="49809" y="115734"/>
                    <a:pt x="63106" y="102613"/>
                  </a:cubicBezTo>
                  <a:cubicBezTo>
                    <a:pt x="61776" y="98677"/>
                    <a:pt x="60447" y="96053"/>
                    <a:pt x="59117" y="92116"/>
                  </a:cubicBezTo>
                  <a:cubicBezTo>
                    <a:pt x="36512" y="92116"/>
                    <a:pt x="40501" y="94740"/>
                    <a:pt x="40501" y="63249"/>
                  </a:cubicBezTo>
                  <a:cubicBezTo>
                    <a:pt x="40501" y="55377"/>
                    <a:pt x="51139" y="58001"/>
                    <a:pt x="59117" y="58001"/>
                  </a:cubicBezTo>
                  <a:cubicBezTo>
                    <a:pt x="60447" y="54065"/>
                    <a:pt x="61776" y="50128"/>
                    <a:pt x="63106" y="47504"/>
                  </a:cubicBezTo>
                  <a:cubicBezTo>
                    <a:pt x="47150" y="31759"/>
                    <a:pt x="48479" y="35695"/>
                    <a:pt x="69755" y="14700"/>
                  </a:cubicBezTo>
                  <a:cubicBezTo>
                    <a:pt x="76403" y="8140"/>
                    <a:pt x="81722" y="17325"/>
                    <a:pt x="88370" y="22573"/>
                  </a:cubicBezTo>
                  <a:cubicBezTo>
                    <a:pt x="91030" y="21261"/>
                    <a:pt x="95019" y="19949"/>
                    <a:pt x="99008" y="18637"/>
                  </a:cubicBezTo>
                  <a:cubicBezTo>
                    <a:pt x="99008" y="1907"/>
                    <a:pt x="97512" y="-61"/>
                    <a:pt x="109666" y="1"/>
                  </a:cubicBezTo>
                  <a:close/>
                </a:path>
              </a:pathLst>
            </a:custGeom>
            <a:solidFill>
              <a:srgbClr val="FFFFFF"/>
            </a:solidFill>
            <a:ln w="25400" cap="flat" cmpd="sng" algn="ctr">
              <a:noFill/>
              <a:prstDash val="solid"/>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grpSp>
        <p:nvGrpSpPr>
          <p:cNvPr id="18" name="组合 17"/>
          <p:cNvGrpSpPr/>
          <p:nvPr>
            <p:custDataLst>
              <p:tags r:id="rId7"/>
            </p:custDataLst>
          </p:nvPr>
        </p:nvGrpSpPr>
        <p:grpSpPr>
          <a:xfrm>
            <a:off x="1087755" y="1862455"/>
            <a:ext cx="8368665" cy="1423670"/>
            <a:chOff x="662714" y="1770856"/>
            <a:chExt cx="10154302" cy="1892916"/>
          </a:xfrm>
        </p:grpSpPr>
        <p:sp>
          <p:nvSpPr>
            <p:cNvPr id="19" name="矩形 18"/>
            <p:cNvSpPr/>
            <p:nvPr>
              <p:custDataLst>
                <p:tags r:id="rId8"/>
              </p:custDataLst>
            </p:nvPr>
          </p:nvSpPr>
          <p:spPr>
            <a:xfrm>
              <a:off x="662714" y="1770856"/>
              <a:ext cx="10154302" cy="1892916"/>
            </a:xfrm>
            <a:prstGeom prst="rect">
              <a:avLst/>
            </a:prstGeom>
            <a:solidFill>
              <a:srgbClr val="FFFFFF">
                <a:lumMod val="9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0" name="椭圆 19"/>
            <p:cNvSpPr/>
            <p:nvPr>
              <p:custDataLst>
                <p:tags r:id="rId9"/>
              </p:custDataLst>
            </p:nvPr>
          </p:nvSpPr>
          <p:spPr>
            <a:xfrm>
              <a:off x="943506" y="2152478"/>
              <a:ext cx="1194790" cy="1194790"/>
            </a:xfrm>
            <a:prstGeom prst="ellipse">
              <a:avLst/>
            </a:prstGeom>
            <a:solidFill>
              <a:srgbClr val="0C4B7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nvGrpSpPr>
            <p:cNvPr id="21" name="组合 50"/>
            <p:cNvGrpSpPr/>
            <p:nvPr/>
          </p:nvGrpSpPr>
          <p:grpSpPr>
            <a:xfrm>
              <a:off x="2419087" y="1921918"/>
              <a:ext cx="8332861" cy="1588969"/>
              <a:chOff x="1478085" y="4679146"/>
              <a:chExt cx="8332861" cy="1588969"/>
            </a:xfrm>
          </p:grpSpPr>
          <p:sp>
            <p:nvSpPr>
              <p:cNvPr id="23" name="矩形 22"/>
              <p:cNvSpPr/>
              <p:nvPr>
                <p:custDataLst>
                  <p:tags r:id="rId10"/>
                </p:custDataLst>
              </p:nvPr>
            </p:nvSpPr>
            <p:spPr>
              <a:xfrm>
                <a:off x="1478085" y="5362183"/>
                <a:ext cx="8332861" cy="905932"/>
              </a:xfrm>
              <a:prstGeom prst="rect">
                <a:avLst/>
              </a:prstGeom>
            </p:spPr>
            <p:txBody>
              <a:bodyPr wrap="square">
                <a:spAutoFit/>
              </a:bodyPr>
              <a:lstStyle/>
              <a:p>
                <a:pPr lvl="0" defTabSz="914400">
                  <a:lnSpc>
                    <a:spcPct val="120000"/>
                  </a:lnSpc>
                </a:pPr>
                <a:r>
                  <a:rPr lang="zh-CN" altLang="en-US" sz="1600" dirty="0" smtClean="0">
                    <a:latin typeface="微软雅黑" panose="020B0503020204020204" pitchFamily="34" charset="-122"/>
                    <a:ea typeface="微软雅黑" panose="020B0503020204020204" pitchFamily="34" charset="-122"/>
                  </a:rPr>
                  <a:t>      </a:t>
                </a:r>
                <a:r>
                  <a:rPr kumimoji="0" lang="zh-CN" altLang="en-US" sz="1600" b="0" i="0" u="none" strike="noStrike" kern="0" cap="none" spc="0" normalizeH="0" baseline="0" noProof="0" dirty="0">
                    <a:ln>
                      <a:noFill/>
                    </a:ln>
                    <a:solidFill>
                      <a:srgbClr val="000000">
                        <a:lumMod val="50000"/>
                        <a:lumOff val="50000"/>
                      </a:srgbClr>
                    </a:solidFill>
                    <a:effectLst/>
                    <a:uLnTx/>
                    <a:uFillTx/>
                    <a:latin typeface="微软雅黑" panose="020B0503020204020204" pitchFamily="34" charset="-122"/>
                    <a:ea typeface="微软雅黑" panose="020B0503020204020204" pitchFamily="34" charset="-122"/>
                  </a:rPr>
                  <a:t>大学生要学会对人对己多点宽容，少点责备。如果要求过于苛刻，就会给他人和自己的身心带来不良影响。因此，宽容有助于保持快乐的情绪。</a:t>
                </a:r>
                <a:endParaRPr kumimoji="0" lang="zh-CN" altLang="en-US" sz="1600" b="0" i="0" u="none" strike="noStrike" kern="0" cap="none" spc="0" normalizeH="0" baseline="0" noProof="0" dirty="0">
                  <a:ln>
                    <a:noFill/>
                  </a:ln>
                  <a:solidFill>
                    <a:srgbClr val="000000">
                      <a:lumMod val="50000"/>
                      <a:lumOff val="50000"/>
                    </a:srgbClr>
                  </a:solidFill>
                  <a:effectLst/>
                  <a:uLnTx/>
                  <a:uFillTx/>
                  <a:latin typeface="微软雅黑" panose="020B0503020204020204" pitchFamily="34" charset="-122"/>
                  <a:ea typeface="微软雅黑" panose="020B0503020204020204" pitchFamily="34" charset="-122"/>
                </a:endParaRPr>
              </a:p>
            </p:txBody>
          </p:sp>
          <p:sp>
            <p:nvSpPr>
              <p:cNvPr id="24" name="矩形 23"/>
              <p:cNvSpPr/>
              <p:nvPr>
                <p:custDataLst>
                  <p:tags r:id="rId11"/>
                </p:custDataLst>
              </p:nvPr>
            </p:nvSpPr>
            <p:spPr>
              <a:xfrm>
                <a:off x="1478088" y="4679146"/>
                <a:ext cx="3477087" cy="563147"/>
              </a:xfrm>
              <a:prstGeom prst="rect">
                <a:avLst/>
              </a:prstGeom>
            </p:spPr>
            <p:txBody>
              <a:bodyPr wrap="square">
                <a:spAutoFit/>
              </a:bodyPr>
              <a:lstStyle/>
              <a:p>
                <a:pPr lvl="0" defTabSz="914400">
                  <a:lnSpc>
                    <a:spcPct val="120000"/>
                  </a:lnSpc>
                </a:pPr>
                <a:r>
                  <a:rPr lang="zh-CN" altLang="en-US" sz="1800" b="1" kern="0" dirty="0" smtClean="0">
                    <a:solidFill>
                      <a:srgbClr val="53585F"/>
                    </a:solidFill>
                    <a:latin typeface="微软雅黑" panose="020B0503020204020204" pitchFamily="34" charset="-122"/>
                    <a:ea typeface="微软雅黑" panose="020B0503020204020204" pitchFamily="34" charset="-122"/>
                  </a:rPr>
                  <a:t>（二）学会宽容</a:t>
                </a:r>
                <a:endParaRPr lang="zh-CN" altLang="en-US" sz="1800" b="1" kern="0" dirty="0" smtClean="0">
                  <a:solidFill>
                    <a:srgbClr val="53585F"/>
                  </a:solidFill>
                  <a:latin typeface="微软雅黑" panose="020B0503020204020204" pitchFamily="34" charset="-122"/>
                  <a:ea typeface="微软雅黑" panose="020B0503020204020204" pitchFamily="34" charset="-122"/>
                </a:endParaRPr>
              </a:p>
            </p:txBody>
          </p:sp>
        </p:grpSp>
        <p:sp>
          <p:nvSpPr>
            <p:cNvPr id="22" name="椭圆 70"/>
            <p:cNvSpPr/>
            <p:nvPr>
              <p:custDataLst>
                <p:tags r:id="rId12"/>
              </p:custDataLst>
            </p:nvPr>
          </p:nvSpPr>
          <p:spPr>
            <a:xfrm>
              <a:off x="1243117" y="2445154"/>
              <a:ext cx="614258" cy="563893"/>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rgbClr val="FFFFFF"/>
            </a:solidFill>
            <a:ln w="25400" cap="flat" cmpd="sng" algn="ctr">
              <a:noFill/>
              <a:prstDash val="solid"/>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grpSp>
        <p:nvGrpSpPr>
          <p:cNvPr id="25" name="组合 24"/>
          <p:cNvGrpSpPr/>
          <p:nvPr>
            <p:custDataLst>
              <p:tags r:id="rId13"/>
            </p:custDataLst>
          </p:nvPr>
        </p:nvGrpSpPr>
        <p:grpSpPr>
          <a:xfrm>
            <a:off x="1087708" y="3390197"/>
            <a:ext cx="8368665" cy="1440125"/>
            <a:chOff x="662714" y="3181350"/>
            <a:chExt cx="10902683" cy="1914857"/>
          </a:xfrm>
        </p:grpSpPr>
        <p:sp>
          <p:nvSpPr>
            <p:cNvPr id="26" name="矩形 25"/>
            <p:cNvSpPr/>
            <p:nvPr>
              <p:custDataLst>
                <p:tags r:id="rId14"/>
              </p:custDataLst>
            </p:nvPr>
          </p:nvSpPr>
          <p:spPr>
            <a:xfrm>
              <a:off x="662714" y="3181350"/>
              <a:ext cx="10902683" cy="1856672"/>
            </a:xfrm>
            <a:prstGeom prst="rect">
              <a:avLst/>
            </a:prstGeom>
            <a:solidFill>
              <a:srgbClr val="FFFFFF">
                <a:lumMod val="9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7" name="椭圆 26"/>
            <p:cNvSpPr/>
            <p:nvPr>
              <p:custDataLst>
                <p:tags r:id="rId15"/>
              </p:custDataLst>
            </p:nvPr>
          </p:nvSpPr>
          <p:spPr>
            <a:xfrm>
              <a:off x="943506" y="3486015"/>
              <a:ext cx="1194790" cy="1194789"/>
            </a:xfrm>
            <a:prstGeom prst="ellipse">
              <a:avLst/>
            </a:prstGeom>
            <a:solidFill>
              <a:srgbClr val="448BCA"/>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nvGrpSpPr>
            <p:cNvPr id="28" name="组合 57"/>
            <p:cNvGrpSpPr/>
            <p:nvPr/>
          </p:nvGrpSpPr>
          <p:grpSpPr>
            <a:xfrm>
              <a:off x="2419088" y="3232106"/>
              <a:ext cx="9076882" cy="1864101"/>
              <a:chOff x="1478086" y="4578841"/>
              <a:chExt cx="9076882" cy="1864101"/>
            </a:xfrm>
          </p:grpSpPr>
          <p:sp>
            <p:nvSpPr>
              <p:cNvPr id="30" name="矩形 29"/>
              <p:cNvSpPr/>
              <p:nvPr>
                <p:custDataLst>
                  <p:tags r:id="rId16"/>
                </p:custDataLst>
              </p:nvPr>
            </p:nvSpPr>
            <p:spPr>
              <a:xfrm>
                <a:off x="1478086" y="5045583"/>
                <a:ext cx="9076882" cy="1397359"/>
              </a:xfrm>
              <a:prstGeom prst="rect">
                <a:avLst/>
              </a:prstGeom>
            </p:spPr>
            <p:txBody>
              <a:bodyPr wrap="square">
                <a:spAutoFit/>
              </a:bodyPr>
              <a:lstStyle/>
              <a:p>
                <a:pPr>
                  <a:lnSpc>
                    <a:spcPct val="130000"/>
                  </a:lnSpc>
                </a:pPr>
                <a:r>
                  <a:rPr lang="zh-CN" altLang="en-US" sz="1600" dirty="0" smtClean="0">
                    <a:latin typeface="微软雅黑" panose="020B0503020204020204" pitchFamily="34" charset="-122"/>
                    <a:ea typeface="微软雅黑" panose="020B0503020204020204" pitchFamily="34" charset="-122"/>
                  </a:rPr>
                  <a:t>      拥有自信心，才能获取成功，才能体验快乐。自信是成功的保证，是相信自己有力量克服困难实现一定愿望的一种情感。增强自信心是创造快乐情绪的基本条件。</a:t>
                </a:r>
                <a:endParaRPr lang="zh-CN" altLang="en-US" sz="1600" dirty="0">
                  <a:latin typeface="微软雅黑" panose="020B0503020204020204" pitchFamily="34" charset="-122"/>
                  <a:ea typeface="微软雅黑" panose="020B0503020204020204" pitchFamily="34" charset="-122"/>
                </a:endParaRPr>
              </a:p>
            </p:txBody>
          </p:sp>
          <p:sp>
            <p:nvSpPr>
              <p:cNvPr id="31" name="矩形 30"/>
              <p:cNvSpPr/>
              <p:nvPr>
                <p:custDataLst>
                  <p:tags r:id="rId17"/>
                </p:custDataLst>
              </p:nvPr>
            </p:nvSpPr>
            <p:spPr>
              <a:xfrm>
                <a:off x="1478086" y="4578841"/>
                <a:ext cx="4215980" cy="579031"/>
              </a:xfrm>
              <a:prstGeom prst="rect">
                <a:avLst/>
              </a:prstGeom>
            </p:spPr>
            <p:txBody>
              <a:bodyPr wrap="square">
                <a:spAutoFit/>
              </a:bodyPr>
              <a:lstStyle/>
              <a:p>
                <a:pPr lvl="0" defTabSz="914400">
                  <a:lnSpc>
                    <a:spcPct val="120000"/>
                  </a:lnSpc>
                </a:pPr>
                <a:r>
                  <a:rPr lang="zh-CN" altLang="en-US" sz="1800" b="1" kern="0" dirty="0" smtClean="0">
                    <a:solidFill>
                      <a:srgbClr val="53585F"/>
                    </a:solidFill>
                    <a:latin typeface="微软雅黑" panose="020B0503020204020204" pitchFamily="34" charset="-122"/>
                    <a:ea typeface="微软雅黑" panose="020B0503020204020204" pitchFamily="34" charset="-122"/>
                  </a:rPr>
                  <a:t>（三）增强自信心</a:t>
                </a:r>
                <a:endParaRPr lang="zh-CN" altLang="en-US" sz="1800" b="1" kern="0" dirty="0" smtClean="0">
                  <a:solidFill>
                    <a:srgbClr val="53585F"/>
                  </a:solidFill>
                  <a:latin typeface="微软雅黑" panose="020B0503020204020204" pitchFamily="34" charset="-122"/>
                  <a:ea typeface="微软雅黑" panose="020B0503020204020204" pitchFamily="34" charset="-122"/>
                </a:endParaRPr>
              </a:p>
            </p:txBody>
          </p:sp>
        </p:grpSp>
        <p:sp>
          <p:nvSpPr>
            <p:cNvPr id="29" name="椭圆 71"/>
            <p:cNvSpPr/>
            <p:nvPr>
              <p:custDataLst>
                <p:tags r:id="rId18"/>
              </p:custDataLst>
            </p:nvPr>
          </p:nvSpPr>
          <p:spPr>
            <a:xfrm>
              <a:off x="1307415" y="3753509"/>
              <a:ext cx="485661" cy="614259"/>
            </a:xfrm>
            <a:custGeom>
              <a:avLst/>
              <a:gdLst>
                <a:gd name="connsiteX0" fmla="*/ 126399 w 261072"/>
                <a:gd name="connsiteY0" fmla="*/ 143933 h 330200"/>
                <a:gd name="connsiteX1" fmla="*/ 114493 w 261072"/>
                <a:gd name="connsiteY1" fmla="*/ 165100 h 330200"/>
                <a:gd name="connsiteX2" fmla="*/ 135660 w 261072"/>
                <a:gd name="connsiteY2" fmla="*/ 179652 h 330200"/>
                <a:gd name="connsiteX3" fmla="*/ 148889 w 261072"/>
                <a:gd name="connsiteY3" fmla="*/ 157162 h 330200"/>
                <a:gd name="connsiteX4" fmla="*/ 126399 w 261072"/>
                <a:gd name="connsiteY4" fmla="*/ 143933 h 330200"/>
                <a:gd name="connsiteX5" fmla="*/ 62158 w 261072"/>
                <a:gd name="connsiteY5" fmla="*/ 142587 h 330200"/>
                <a:gd name="connsiteX6" fmla="*/ 59301 w 261072"/>
                <a:gd name="connsiteY6" fmla="*/ 149803 h 330200"/>
                <a:gd name="connsiteX7" fmla="*/ 67873 w 261072"/>
                <a:gd name="connsiteY7" fmla="*/ 154132 h 330200"/>
                <a:gd name="connsiteX8" fmla="*/ 70731 w 261072"/>
                <a:gd name="connsiteY8" fmla="*/ 145473 h 330200"/>
                <a:gd name="connsiteX9" fmla="*/ 62158 w 261072"/>
                <a:gd name="connsiteY9" fmla="*/ 142587 h 330200"/>
                <a:gd name="connsiteX10" fmla="*/ 60253 w 261072"/>
                <a:gd name="connsiteY10" fmla="*/ 111601 h 330200"/>
                <a:gd name="connsiteX11" fmla="*/ 50887 w 261072"/>
                <a:gd name="connsiteY11" fmla="*/ 112077 h 330200"/>
                <a:gd name="connsiteX12" fmla="*/ 41997 w 261072"/>
                <a:gd name="connsiteY12" fmla="*/ 118427 h 330200"/>
                <a:gd name="connsiteX13" fmla="*/ 47077 w 261072"/>
                <a:gd name="connsiteY13" fmla="*/ 124777 h 330200"/>
                <a:gd name="connsiteX14" fmla="*/ 52157 w 261072"/>
                <a:gd name="connsiteY14" fmla="*/ 119697 h 330200"/>
                <a:gd name="connsiteX15" fmla="*/ 57237 w 261072"/>
                <a:gd name="connsiteY15" fmla="*/ 122237 h 330200"/>
                <a:gd name="connsiteX16" fmla="*/ 57237 w 261072"/>
                <a:gd name="connsiteY16" fmla="*/ 128587 h 330200"/>
                <a:gd name="connsiteX17" fmla="*/ 57237 w 261072"/>
                <a:gd name="connsiteY17" fmla="*/ 140017 h 330200"/>
                <a:gd name="connsiteX18" fmla="*/ 58507 w 261072"/>
                <a:gd name="connsiteY18" fmla="*/ 141287 h 330200"/>
                <a:gd name="connsiteX19" fmla="*/ 66127 w 261072"/>
                <a:gd name="connsiteY19" fmla="*/ 137477 h 330200"/>
                <a:gd name="connsiteX20" fmla="*/ 64857 w 261072"/>
                <a:gd name="connsiteY20" fmla="*/ 136207 h 330200"/>
                <a:gd name="connsiteX21" fmla="*/ 64857 w 261072"/>
                <a:gd name="connsiteY21" fmla="*/ 128587 h 330200"/>
                <a:gd name="connsiteX22" fmla="*/ 64857 w 261072"/>
                <a:gd name="connsiteY22" fmla="*/ 115887 h 330200"/>
                <a:gd name="connsiteX23" fmla="*/ 60253 w 261072"/>
                <a:gd name="connsiteY23" fmla="*/ 111601 h 330200"/>
                <a:gd name="connsiteX24" fmla="*/ 182967 w 261072"/>
                <a:gd name="connsiteY24" fmla="*/ 102870 h 330200"/>
                <a:gd name="connsiteX25" fmla="*/ 170584 w 261072"/>
                <a:gd name="connsiteY25" fmla="*/ 109220 h 330200"/>
                <a:gd name="connsiteX26" fmla="*/ 178839 w 261072"/>
                <a:gd name="connsiteY26" fmla="*/ 119380 h 330200"/>
                <a:gd name="connsiteX27" fmla="*/ 189846 w 261072"/>
                <a:gd name="connsiteY27" fmla="*/ 113030 h 330200"/>
                <a:gd name="connsiteX28" fmla="*/ 182967 w 261072"/>
                <a:gd name="connsiteY28" fmla="*/ 102870 h 330200"/>
                <a:gd name="connsiteX29" fmla="*/ 176934 w 261072"/>
                <a:gd name="connsiteY29" fmla="*/ 50542 h 330200"/>
                <a:gd name="connsiteX30" fmla="*/ 178287 w 261072"/>
                <a:gd name="connsiteY30" fmla="*/ 62513 h 330200"/>
                <a:gd name="connsiteX31" fmla="*/ 189105 w 261072"/>
                <a:gd name="connsiteY31" fmla="*/ 62513 h 330200"/>
                <a:gd name="connsiteX32" fmla="*/ 194515 w 261072"/>
                <a:gd name="connsiteY32" fmla="*/ 69163 h 330200"/>
                <a:gd name="connsiteX33" fmla="*/ 186401 w 261072"/>
                <a:gd name="connsiteY33" fmla="*/ 78474 h 330200"/>
                <a:gd name="connsiteX34" fmla="*/ 176934 w 261072"/>
                <a:gd name="connsiteY34" fmla="*/ 93105 h 330200"/>
                <a:gd name="connsiteX35" fmla="*/ 176934 w 261072"/>
                <a:gd name="connsiteY35" fmla="*/ 95765 h 330200"/>
                <a:gd name="connsiteX36" fmla="*/ 190458 w 261072"/>
                <a:gd name="connsiteY36" fmla="*/ 98425 h 330200"/>
                <a:gd name="connsiteX37" fmla="*/ 190458 w 261072"/>
                <a:gd name="connsiteY37" fmla="*/ 97095 h 330200"/>
                <a:gd name="connsiteX38" fmla="*/ 198572 w 261072"/>
                <a:gd name="connsiteY38" fmla="*/ 85124 h 330200"/>
                <a:gd name="connsiteX39" fmla="*/ 210743 w 261072"/>
                <a:gd name="connsiteY39" fmla="*/ 70494 h 330200"/>
                <a:gd name="connsiteX40" fmla="*/ 194515 w 261072"/>
                <a:gd name="connsiteY40" fmla="*/ 50542 h 330200"/>
                <a:gd name="connsiteX41" fmla="*/ 176934 w 261072"/>
                <a:gd name="connsiteY41" fmla="*/ 50542 h 330200"/>
                <a:gd name="connsiteX42" fmla="*/ 104071 w 261072"/>
                <a:gd name="connsiteY42" fmla="*/ 44936 h 330200"/>
                <a:gd name="connsiteX43" fmla="*/ 73747 w 261072"/>
                <a:gd name="connsiteY43" fmla="*/ 60685 h 330200"/>
                <a:gd name="connsiteX44" fmla="*/ 85613 w 261072"/>
                <a:gd name="connsiteY44" fmla="*/ 80370 h 330200"/>
                <a:gd name="connsiteX45" fmla="*/ 102752 w 261072"/>
                <a:gd name="connsiteY45" fmla="*/ 69871 h 330200"/>
                <a:gd name="connsiteX46" fmla="*/ 119892 w 261072"/>
                <a:gd name="connsiteY46" fmla="*/ 77745 h 330200"/>
                <a:gd name="connsiteX47" fmla="*/ 113300 w 261072"/>
                <a:gd name="connsiteY47" fmla="*/ 101367 h 330200"/>
                <a:gd name="connsiteX48" fmla="*/ 109345 w 261072"/>
                <a:gd name="connsiteY48" fmla="*/ 134175 h 330200"/>
                <a:gd name="connsiteX49" fmla="*/ 110663 w 261072"/>
                <a:gd name="connsiteY49" fmla="*/ 138112 h 330200"/>
                <a:gd name="connsiteX50" fmla="*/ 137032 w 261072"/>
                <a:gd name="connsiteY50" fmla="*/ 132863 h 330200"/>
                <a:gd name="connsiteX51" fmla="*/ 135713 w 261072"/>
                <a:gd name="connsiteY51" fmla="*/ 128926 h 330200"/>
                <a:gd name="connsiteX52" fmla="*/ 139669 w 261072"/>
                <a:gd name="connsiteY52" fmla="*/ 102679 h 330200"/>
                <a:gd name="connsiteX53" fmla="*/ 148898 w 261072"/>
                <a:gd name="connsiteY53" fmla="*/ 65934 h 330200"/>
                <a:gd name="connsiteX54" fmla="*/ 104071 w 261072"/>
                <a:gd name="connsiteY54" fmla="*/ 44936 h 330200"/>
                <a:gd name="connsiteX55" fmla="*/ 134819 w 261072"/>
                <a:gd name="connsiteY55" fmla="*/ 0 h 330200"/>
                <a:gd name="connsiteX56" fmla="*/ 221618 w 261072"/>
                <a:gd name="connsiteY56" fmla="*/ 35519 h 330200"/>
                <a:gd name="connsiteX57" fmla="*/ 247921 w 261072"/>
                <a:gd name="connsiteY57" fmla="*/ 113137 h 330200"/>
                <a:gd name="connsiteX58" fmla="*/ 243975 w 261072"/>
                <a:gd name="connsiteY58" fmla="*/ 144709 h 330200"/>
                <a:gd name="connsiteX59" fmla="*/ 261072 w 261072"/>
                <a:gd name="connsiteY59" fmla="*/ 180229 h 330200"/>
                <a:gd name="connsiteX60" fmla="*/ 246606 w 261072"/>
                <a:gd name="connsiteY60" fmla="*/ 190753 h 330200"/>
                <a:gd name="connsiteX61" fmla="*/ 243975 w 261072"/>
                <a:gd name="connsiteY61" fmla="*/ 198646 h 330200"/>
                <a:gd name="connsiteX62" fmla="*/ 243975 w 261072"/>
                <a:gd name="connsiteY62" fmla="*/ 210486 h 330200"/>
                <a:gd name="connsiteX63" fmla="*/ 237400 w 261072"/>
                <a:gd name="connsiteY63" fmla="*/ 215748 h 330200"/>
                <a:gd name="connsiteX64" fmla="*/ 237400 w 261072"/>
                <a:gd name="connsiteY64" fmla="*/ 219695 h 330200"/>
                <a:gd name="connsiteX65" fmla="*/ 236085 w 261072"/>
                <a:gd name="connsiteY65" fmla="*/ 230219 h 330200"/>
                <a:gd name="connsiteX66" fmla="*/ 232139 w 261072"/>
                <a:gd name="connsiteY66" fmla="*/ 244690 h 330200"/>
                <a:gd name="connsiteX67" fmla="*/ 229509 w 261072"/>
                <a:gd name="connsiteY67" fmla="*/ 263108 h 330200"/>
                <a:gd name="connsiteX68" fmla="*/ 196631 w 261072"/>
                <a:gd name="connsiteY68" fmla="*/ 267054 h 330200"/>
                <a:gd name="connsiteX69" fmla="*/ 161121 w 261072"/>
                <a:gd name="connsiteY69" fmla="*/ 273632 h 330200"/>
                <a:gd name="connsiteX70" fmla="*/ 136134 w 261072"/>
                <a:gd name="connsiteY70" fmla="*/ 330200 h 330200"/>
                <a:gd name="connsiteX71" fmla="*/ 45389 w 261072"/>
                <a:gd name="connsiteY71" fmla="*/ 246006 h 330200"/>
                <a:gd name="connsiteX72" fmla="*/ 32238 w 261072"/>
                <a:gd name="connsiteY72" fmla="*/ 184176 h 330200"/>
                <a:gd name="connsiteX73" fmla="*/ 675 w 261072"/>
                <a:gd name="connsiteY73" fmla="*/ 121030 h 330200"/>
                <a:gd name="connsiteX74" fmla="*/ 30923 w 261072"/>
                <a:gd name="connsiteY74" fmla="*/ 40781 h 330200"/>
                <a:gd name="connsiteX75" fmla="*/ 134819 w 261072"/>
                <a:gd name="connsiteY75"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261072" h="330200">
                  <a:moveTo>
                    <a:pt x="126399" y="143933"/>
                  </a:moveTo>
                  <a:cubicBezTo>
                    <a:pt x="117138" y="146579"/>
                    <a:pt x="111847" y="155840"/>
                    <a:pt x="114493" y="165100"/>
                  </a:cubicBezTo>
                  <a:cubicBezTo>
                    <a:pt x="115816" y="175684"/>
                    <a:pt x="125076" y="180975"/>
                    <a:pt x="135660" y="179652"/>
                  </a:cubicBezTo>
                  <a:cubicBezTo>
                    <a:pt x="146243" y="177006"/>
                    <a:pt x="151535" y="167746"/>
                    <a:pt x="148889" y="157162"/>
                  </a:cubicBezTo>
                  <a:cubicBezTo>
                    <a:pt x="146243" y="146579"/>
                    <a:pt x="136982" y="141287"/>
                    <a:pt x="126399" y="143933"/>
                  </a:cubicBezTo>
                  <a:close/>
                  <a:moveTo>
                    <a:pt x="62158" y="142587"/>
                  </a:moveTo>
                  <a:cubicBezTo>
                    <a:pt x="59301" y="144030"/>
                    <a:pt x="57872" y="146916"/>
                    <a:pt x="59301" y="149803"/>
                  </a:cubicBezTo>
                  <a:cubicBezTo>
                    <a:pt x="60729" y="154132"/>
                    <a:pt x="65016" y="155575"/>
                    <a:pt x="67873" y="154132"/>
                  </a:cubicBezTo>
                  <a:cubicBezTo>
                    <a:pt x="70731" y="152689"/>
                    <a:pt x="72160" y="148359"/>
                    <a:pt x="70731" y="145473"/>
                  </a:cubicBezTo>
                  <a:cubicBezTo>
                    <a:pt x="69302" y="141143"/>
                    <a:pt x="66445" y="139700"/>
                    <a:pt x="62158" y="142587"/>
                  </a:cubicBezTo>
                  <a:close/>
                  <a:moveTo>
                    <a:pt x="60253" y="111601"/>
                  </a:moveTo>
                  <a:cubicBezTo>
                    <a:pt x="57872" y="110807"/>
                    <a:pt x="54697" y="110807"/>
                    <a:pt x="50887" y="112077"/>
                  </a:cubicBezTo>
                  <a:cubicBezTo>
                    <a:pt x="47077" y="114617"/>
                    <a:pt x="43267" y="117157"/>
                    <a:pt x="41997" y="118427"/>
                  </a:cubicBezTo>
                  <a:cubicBezTo>
                    <a:pt x="41997" y="118427"/>
                    <a:pt x="41997" y="118427"/>
                    <a:pt x="47077" y="124777"/>
                  </a:cubicBezTo>
                  <a:cubicBezTo>
                    <a:pt x="48347" y="122237"/>
                    <a:pt x="49617" y="120967"/>
                    <a:pt x="52157" y="119697"/>
                  </a:cubicBezTo>
                  <a:cubicBezTo>
                    <a:pt x="54697" y="118427"/>
                    <a:pt x="55967" y="119697"/>
                    <a:pt x="57237" y="122237"/>
                  </a:cubicBezTo>
                  <a:cubicBezTo>
                    <a:pt x="58507" y="123507"/>
                    <a:pt x="57237" y="126047"/>
                    <a:pt x="57237" y="128587"/>
                  </a:cubicBezTo>
                  <a:cubicBezTo>
                    <a:pt x="55967" y="133667"/>
                    <a:pt x="55967" y="136207"/>
                    <a:pt x="57237" y="140017"/>
                  </a:cubicBezTo>
                  <a:lnTo>
                    <a:pt x="58507" y="141287"/>
                  </a:lnTo>
                  <a:cubicBezTo>
                    <a:pt x="58507" y="141287"/>
                    <a:pt x="58507" y="141287"/>
                    <a:pt x="66127" y="137477"/>
                  </a:cubicBezTo>
                  <a:cubicBezTo>
                    <a:pt x="66127" y="137477"/>
                    <a:pt x="66127" y="137477"/>
                    <a:pt x="64857" y="136207"/>
                  </a:cubicBezTo>
                  <a:cubicBezTo>
                    <a:pt x="63587" y="133667"/>
                    <a:pt x="63587" y="131127"/>
                    <a:pt x="64857" y="128587"/>
                  </a:cubicBezTo>
                  <a:cubicBezTo>
                    <a:pt x="66127" y="124777"/>
                    <a:pt x="67397" y="120967"/>
                    <a:pt x="64857" y="115887"/>
                  </a:cubicBezTo>
                  <a:cubicBezTo>
                    <a:pt x="64222" y="113982"/>
                    <a:pt x="62634" y="112395"/>
                    <a:pt x="60253" y="111601"/>
                  </a:cubicBezTo>
                  <a:close/>
                  <a:moveTo>
                    <a:pt x="182967" y="102870"/>
                  </a:moveTo>
                  <a:cubicBezTo>
                    <a:pt x="177464" y="101600"/>
                    <a:pt x="171960" y="104140"/>
                    <a:pt x="170584" y="109220"/>
                  </a:cubicBezTo>
                  <a:cubicBezTo>
                    <a:pt x="170584" y="114300"/>
                    <a:pt x="173335" y="118110"/>
                    <a:pt x="178839" y="119380"/>
                  </a:cubicBezTo>
                  <a:cubicBezTo>
                    <a:pt x="184343" y="120650"/>
                    <a:pt x="188471" y="118110"/>
                    <a:pt x="189846" y="113030"/>
                  </a:cubicBezTo>
                  <a:cubicBezTo>
                    <a:pt x="191222" y="107950"/>
                    <a:pt x="188471" y="102870"/>
                    <a:pt x="182967" y="102870"/>
                  </a:cubicBezTo>
                  <a:close/>
                  <a:moveTo>
                    <a:pt x="176934" y="50542"/>
                  </a:moveTo>
                  <a:cubicBezTo>
                    <a:pt x="176934" y="50542"/>
                    <a:pt x="176934" y="50542"/>
                    <a:pt x="178287" y="62513"/>
                  </a:cubicBezTo>
                  <a:cubicBezTo>
                    <a:pt x="180991" y="61183"/>
                    <a:pt x="185048" y="61183"/>
                    <a:pt x="189105" y="62513"/>
                  </a:cubicBezTo>
                  <a:cubicBezTo>
                    <a:pt x="194515" y="63843"/>
                    <a:pt x="195867" y="66503"/>
                    <a:pt x="194515" y="69163"/>
                  </a:cubicBezTo>
                  <a:cubicBezTo>
                    <a:pt x="194515" y="73154"/>
                    <a:pt x="190458" y="75814"/>
                    <a:pt x="186401" y="78474"/>
                  </a:cubicBezTo>
                  <a:cubicBezTo>
                    <a:pt x="180991" y="83794"/>
                    <a:pt x="178287" y="87785"/>
                    <a:pt x="176934" y="93105"/>
                  </a:cubicBezTo>
                  <a:cubicBezTo>
                    <a:pt x="176934" y="93105"/>
                    <a:pt x="176934" y="93105"/>
                    <a:pt x="176934" y="95765"/>
                  </a:cubicBezTo>
                  <a:cubicBezTo>
                    <a:pt x="176934" y="95765"/>
                    <a:pt x="176934" y="95765"/>
                    <a:pt x="190458" y="98425"/>
                  </a:cubicBezTo>
                  <a:cubicBezTo>
                    <a:pt x="190458" y="98425"/>
                    <a:pt x="190458" y="98425"/>
                    <a:pt x="190458" y="97095"/>
                  </a:cubicBezTo>
                  <a:cubicBezTo>
                    <a:pt x="191810" y="91775"/>
                    <a:pt x="193162" y="89115"/>
                    <a:pt x="198572" y="85124"/>
                  </a:cubicBezTo>
                  <a:cubicBezTo>
                    <a:pt x="203981" y="82464"/>
                    <a:pt x="209390" y="78474"/>
                    <a:pt x="210743" y="70494"/>
                  </a:cubicBezTo>
                  <a:cubicBezTo>
                    <a:pt x="213447" y="62513"/>
                    <a:pt x="208038" y="53202"/>
                    <a:pt x="194515" y="50542"/>
                  </a:cubicBezTo>
                  <a:cubicBezTo>
                    <a:pt x="187753" y="49212"/>
                    <a:pt x="180991" y="50542"/>
                    <a:pt x="176934" y="50542"/>
                  </a:cubicBezTo>
                  <a:close/>
                  <a:moveTo>
                    <a:pt x="104071" y="44936"/>
                  </a:moveTo>
                  <a:cubicBezTo>
                    <a:pt x="90886" y="48873"/>
                    <a:pt x="80339" y="55435"/>
                    <a:pt x="73747" y="60685"/>
                  </a:cubicBezTo>
                  <a:cubicBezTo>
                    <a:pt x="73747" y="60685"/>
                    <a:pt x="73747" y="60685"/>
                    <a:pt x="85613" y="80370"/>
                  </a:cubicBezTo>
                  <a:cubicBezTo>
                    <a:pt x="89568" y="76433"/>
                    <a:pt x="97479" y="71183"/>
                    <a:pt x="102752" y="69871"/>
                  </a:cubicBezTo>
                  <a:cubicBezTo>
                    <a:pt x="113300" y="68559"/>
                    <a:pt x="118574" y="71183"/>
                    <a:pt x="119892" y="77745"/>
                  </a:cubicBezTo>
                  <a:cubicBezTo>
                    <a:pt x="121211" y="84307"/>
                    <a:pt x="118574" y="92181"/>
                    <a:pt x="113300" y="101367"/>
                  </a:cubicBezTo>
                  <a:cubicBezTo>
                    <a:pt x="108026" y="113178"/>
                    <a:pt x="106708" y="123677"/>
                    <a:pt x="109345" y="134175"/>
                  </a:cubicBezTo>
                  <a:cubicBezTo>
                    <a:pt x="109345" y="134175"/>
                    <a:pt x="109345" y="134175"/>
                    <a:pt x="110663" y="138112"/>
                  </a:cubicBezTo>
                  <a:cubicBezTo>
                    <a:pt x="110663" y="138112"/>
                    <a:pt x="110663" y="138112"/>
                    <a:pt x="137032" y="132863"/>
                  </a:cubicBezTo>
                  <a:cubicBezTo>
                    <a:pt x="137032" y="132863"/>
                    <a:pt x="137032" y="132863"/>
                    <a:pt x="135713" y="128926"/>
                  </a:cubicBezTo>
                  <a:cubicBezTo>
                    <a:pt x="134395" y="119740"/>
                    <a:pt x="134395" y="111866"/>
                    <a:pt x="139669" y="102679"/>
                  </a:cubicBezTo>
                  <a:cubicBezTo>
                    <a:pt x="144943" y="92181"/>
                    <a:pt x="151535" y="81682"/>
                    <a:pt x="148898" y="65934"/>
                  </a:cubicBezTo>
                  <a:cubicBezTo>
                    <a:pt x="144943" y="50186"/>
                    <a:pt x="129121" y="39687"/>
                    <a:pt x="104071" y="44936"/>
                  </a:cubicBezTo>
                  <a:close/>
                  <a:moveTo>
                    <a:pt x="134819" y="0"/>
                  </a:moveTo>
                  <a:cubicBezTo>
                    <a:pt x="158491" y="0"/>
                    <a:pt x="194000" y="5262"/>
                    <a:pt x="221618" y="35519"/>
                  </a:cubicBezTo>
                  <a:cubicBezTo>
                    <a:pt x="238715" y="52622"/>
                    <a:pt x="251866" y="74986"/>
                    <a:pt x="247921" y="113137"/>
                  </a:cubicBezTo>
                  <a:cubicBezTo>
                    <a:pt x="246606" y="121030"/>
                    <a:pt x="236085" y="130238"/>
                    <a:pt x="243975" y="144709"/>
                  </a:cubicBezTo>
                  <a:cubicBezTo>
                    <a:pt x="243975" y="144709"/>
                    <a:pt x="261072" y="176282"/>
                    <a:pt x="261072" y="180229"/>
                  </a:cubicBezTo>
                  <a:cubicBezTo>
                    <a:pt x="261072" y="180229"/>
                    <a:pt x="261072" y="189438"/>
                    <a:pt x="246606" y="190753"/>
                  </a:cubicBezTo>
                  <a:cubicBezTo>
                    <a:pt x="246606" y="190753"/>
                    <a:pt x="242660" y="190753"/>
                    <a:pt x="243975" y="198646"/>
                  </a:cubicBezTo>
                  <a:cubicBezTo>
                    <a:pt x="243975" y="198646"/>
                    <a:pt x="243975" y="198646"/>
                    <a:pt x="243975" y="210486"/>
                  </a:cubicBezTo>
                  <a:cubicBezTo>
                    <a:pt x="243975" y="210486"/>
                    <a:pt x="243975" y="213117"/>
                    <a:pt x="237400" y="215748"/>
                  </a:cubicBezTo>
                  <a:cubicBezTo>
                    <a:pt x="237400" y="215748"/>
                    <a:pt x="236085" y="217064"/>
                    <a:pt x="237400" y="219695"/>
                  </a:cubicBezTo>
                  <a:cubicBezTo>
                    <a:pt x="237400" y="219695"/>
                    <a:pt x="241345" y="222326"/>
                    <a:pt x="236085" y="230219"/>
                  </a:cubicBezTo>
                  <a:cubicBezTo>
                    <a:pt x="233454" y="234166"/>
                    <a:pt x="229509" y="236797"/>
                    <a:pt x="232139" y="244690"/>
                  </a:cubicBezTo>
                  <a:cubicBezTo>
                    <a:pt x="232139" y="244690"/>
                    <a:pt x="234769" y="259161"/>
                    <a:pt x="229509" y="263108"/>
                  </a:cubicBezTo>
                  <a:cubicBezTo>
                    <a:pt x="229509" y="263108"/>
                    <a:pt x="222933" y="269685"/>
                    <a:pt x="196631" y="267054"/>
                  </a:cubicBezTo>
                  <a:cubicBezTo>
                    <a:pt x="187425" y="265739"/>
                    <a:pt x="171642" y="261792"/>
                    <a:pt x="161121" y="273632"/>
                  </a:cubicBezTo>
                  <a:cubicBezTo>
                    <a:pt x="161121" y="273632"/>
                    <a:pt x="137449" y="319676"/>
                    <a:pt x="136134" y="330200"/>
                  </a:cubicBezTo>
                  <a:cubicBezTo>
                    <a:pt x="136134" y="330200"/>
                    <a:pt x="95364" y="257846"/>
                    <a:pt x="45389" y="246006"/>
                  </a:cubicBezTo>
                  <a:cubicBezTo>
                    <a:pt x="45389" y="246006"/>
                    <a:pt x="57225" y="219695"/>
                    <a:pt x="32238" y="184176"/>
                  </a:cubicBezTo>
                  <a:cubicBezTo>
                    <a:pt x="32238" y="184176"/>
                    <a:pt x="1990" y="143394"/>
                    <a:pt x="675" y="121030"/>
                  </a:cubicBezTo>
                  <a:cubicBezTo>
                    <a:pt x="675" y="121030"/>
                    <a:pt x="-7216" y="82879"/>
                    <a:pt x="30923" y="40781"/>
                  </a:cubicBezTo>
                  <a:cubicBezTo>
                    <a:pt x="49335" y="19733"/>
                    <a:pt x="74322" y="0"/>
                    <a:pt x="134819" y="0"/>
                  </a:cubicBezTo>
                  <a:close/>
                </a:path>
              </a:pathLst>
            </a:custGeom>
            <a:solidFill>
              <a:srgbClr val="FFFFFF"/>
            </a:solidFill>
            <a:ln w="25400" cap="flat" cmpd="sng" algn="ctr">
              <a:noFill/>
              <a:prstDash val="solid"/>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pic>
        <p:nvPicPr>
          <p:cNvPr id="32" name="图片 31" descr="图片包含 游戏机, 伞&#10;&#10;描述已自动生成"/>
          <p:cNvPicPr>
            <a:picLocks noChangeAspect="1"/>
          </p:cNvPicPr>
          <p:nvPr/>
        </p:nvPicPr>
        <p:blipFill rotWithShape="1">
          <a:blip r:embed="rId19" cstate="print">
            <a:extLst>
              <a:ext uri="{28A0092B-C50C-407E-A947-70E740481C1C}">
                <a14:useLocalDpi xmlns:a14="http://schemas.microsoft.com/office/drawing/2010/main" val="0"/>
              </a:ext>
            </a:extLst>
          </a:blip>
          <a:srcRect b="27354"/>
          <a:stretch>
            <a:fillRect/>
          </a:stretch>
        </p:blipFill>
        <p:spPr>
          <a:xfrm flipH="1">
            <a:off x="8626671" y="1457564"/>
            <a:ext cx="4050751" cy="5140600"/>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left)">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par>
                          <p:cTn id="18" fill="hold">
                            <p:stCondLst>
                              <p:cond delay="500"/>
                            </p:stCondLst>
                            <p:childTnLst>
                              <p:par>
                                <p:cTn id="19" presetID="45" presetClass="entr" presetSubtype="0"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750"/>
                                        <p:tgtEl>
                                          <p:spTgt spid="32"/>
                                        </p:tgtEl>
                                      </p:cBhvr>
                                    </p:animEffect>
                                    <p:anim calcmode="lin" valueType="num">
                                      <p:cBhvr>
                                        <p:cTn id="22" dur="750" fill="hold"/>
                                        <p:tgtEl>
                                          <p:spTgt spid="32"/>
                                        </p:tgtEl>
                                        <p:attrNameLst>
                                          <p:attrName>ppt_w</p:attrName>
                                        </p:attrNameLst>
                                      </p:cBhvr>
                                      <p:tavLst>
                                        <p:tav tm="0" fmla="#ppt_w*sin(2.5*pi*$)">
                                          <p:val>
                                            <p:fltVal val="0"/>
                                          </p:val>
                                        </p:tav>
                                        <p:tav tm="100000">
                                          <p:val>
                                            <p:fltVal val="1"/>
                                          </p:val>
                                        </p:tav>
                                      </p:tavLst>
                                    </p:anim>
                                    <p:anim calcmode="lin" valueType="num">
                                      <p:cBhvr>
                                        <p:cTn id="23" dur="750" fill="hold"/>
                                        <p:tgtEl>
                                          <p:spTgt spid="3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4371427"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t>四、有效调控情绪</a:t>
            </a:r>
            <a:endParaRPr lang="zh-CN" altLang="en-US" dirty="0" smtClean="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grpSp>
        <p:nvGrpSpPr>
          <p:cNvPr id="28" name="组合 27"/>
          <p:cNvGrpSpPr/>
          <p:nvPr/>
        </p:nvGrpSpPr>
        <p:grpSpPr>
          <a:xfrm>
            <a:off x="2865463" y="1669305"/>
            <a:ext cx="8099368" cy="3645784"/>
            <a:chOff x="2980877" y="2260668"/>
            <a:chExt cx="5119515" cy="3141728"/>
          </a:xfrm>
          <a:effectLst>
            <a:reflection blurRad="6350" stA="52000" endA="300" endPos="35000" dir="5400000" sy="-100000" algn="bl" rotWithShape="0"/>
          </a:effectLst>
        </p:grpSpPr>
        <p:sp>
          <p:nvSpPr>
            <p:cNvPr id="33" name="矩形 4"/>
            <p:cNvSpPr/>
            <p:nvPr/>
          </p:nvSpPr>
          <p:spPr>
            <a:xfrm>
              <a:off x="3204177" y="4570491"/>
              <a:ext cx="1506099" cy="816244"/>
            </a:xfrm>
            <a:custGeom>
              <a:avLst/>
              <a:gdLst>
                <a:gd name="connsiteX0" fmla="*/ 0 w 1876465"/>
                <a:gd name="connsiteY0" fmla="*/ 0 h 1554072"/>
                <a:gd name="connsiteX1" fmla="*/ 1876465 w 1876465"/>
                <a:gd name="connsiteY1" fmla="*/ 0 h 1554072"/>
                <a:gd name="connsiteX2" fmla="*/ 1876465 w 1876465"/>
                <a:gd name="connsiteY2" fmla="*/ 1554072 h 1554072"/>
                <a:gd name="connsiteX3" fmla="*/ 0 w 1876465"/>
                <a:gd name="connsiteY3" fmla="*/ 1554072 h 1554072"/>
                <a:gd name="connsiteX4" fmla="*/ 0 w 1876465"/>
                <a:gd name="connsiteY4" fmla="*/ 0 h 1554072"/>
                <a:gd name="connsiteX0-1" fmla="*/ 120315 w 1996780"/>
                <a:gd name="connsiteY0-2" fmla="*/ 0 h 1554072"/>
                <a:gd name="connsiteX1-3" fmla="*/ 1996780 w 1996780"/>
                <a:gd name="connsiteY1-4" fmla="*/ 0 h 1554072"/>
                <a:gd name="connsiteX2-5" fmla="*/ 1996780 w 1996780"/>
                <a:gd name="connsiteY2-6" fmla="*/ 1554072 h 1554072"/>
                <a:gd name="connsiteX3-7" fmla="*/ 0 w 1996780"/>
                <a:gd name="connsiteY3-8" fmla="*/ 1554072 h 1554072"/>
                <a:gd name="connsiteX4-9" fmla="*/ 120315 w 1996780"/>
                <a:gd name="connsiteY4-10" fmla="*/ 0 h 1554072"/>
                <a:gd name="connsiteX0-11" fmla="*/ 0 w 1876465"/>
                <a:gd name="connsiteY0-12" fmla="*/ 0 h 1554072"/>
                <a:gd name="connsiteX1-13" fmla="*/ 1876465 w 1876465"/>
                <a:gd name="connsiteY1-14" fmla="*/ 0 h 1554072"/>
                <a:gd name="connsiteX2-15" fmla="*/ 1876465 w 1876465"/>
                <a:gd name="connsiteY2-16" fmla="*/ 1554072 h 1554072"/>
                <a:gd name="connsiteX3-17" fmla="*/ 195127 w 1876465"/>
                <a:gd name="connsiteY3-18" fmla="*/ 1554072 h 1554072"/>
                <a:gd name="connsiteX4-19" fmla="*/ 0 w 1876465"/>
                <a:gd name="connsiteY4-20" fmla="*/ 0 h 1554072"/>
                <a:gd name="connsiteX0-21" fmla="*/ 0 w 2467921"/>
                <a:gd name="connsiteY0-22" fmla="*/ 68720 h 1554072"/>
                <a:gd name="connsiteX1-23" fmla="*/ 2467921 w 2467921"/>
                <a:gd name="connsiteY1-24" fmla="*/ 0 h 1554072"/>
                <a:gd name="connsiteX2-25" fmla="*/ 2467921 w 2467921"/>
                <a:gd name="connsiteY2-26" fmla="*/ 1554072 h 1554072"/>
                <a:gd name="connsiteX3-27" fmla="*/ 786583 w 2467921"/>
                <a:gd name="connsiteY3-28" fmla="*/ 1554072 h 1554072"/>
                <a:gd name="connsiteX4-29" fmla="*/ 0 w 2467921"/>
                <a:gd name="connsiteY4-30" fmla="*/ 68720 h 15540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67921" h="1554072">
                  <a:moveTo>
                    <a:pt x="0" y="68720"/>
                  </a:moveTo>
                  <a:lnTo>
                    <a:pt x="2467921" y="0"/>
                  </a:lnTo>
                  <a:lnTo>
                    <a:pt x="2467921" y="1554072"/>
                  </a:lnTo>
                  <a:lnTo>
                    <a:pt x="786583" y="1554072"/>
                  </a:lnTo>
                  <a:lnTo>
                    <a:pt x="0" y="68720"/>
                  </a:lnTo>
                  <a:close/>
                </a:path>
              </a:pathLst>
            </a:custGeom>
            <a:gradFill flip="none" rotWithShape="1">
              <a:gsLst>
                <a:gs pos="0">
                  <a:sysClr val="window" lastClr="FFFFFF">
                    <a:alpha val="0"/>
                  </a:sysClr>
                </a:gs>
                <a:gs pos="100000">
                  <a:sysClr val="window" lastClr="FFFFFF">
                    <a:alpha val="0"/>
                  </a:sysClr>
                </a:gs>
                <a:gs pos="22000">
                  <a:srgbClr val="C0CF3A">
                    <a:lumMod val="50000"/>
                  </a:srgbClr>
                </a:gs>
              </a:gsLst>
              <a:path path="circle">
                <a:fillToRect l="100000" t="100000"/>
              </a:path>
              <a:tileRect r="-100000" b="-100000"/>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sp>
          <p:nvSpPr>
            <p:cNvPr id="34" name="矩形 4"/>
            <p:cNvSpPr/>
            <p:nvPr/>
          </p:nvSpPr>
          <p:spPr>
            <a:xfrm>
              <a:off x="3103340" y="2282912"/>
              <a:ext cx="1996780" cy="1554072"/>
            </a:xfrm>
            <a:custGeom>
              <a:avLst/>
              <a:gdLst>
                <a:gd name="connsiteX0" fmla="*/ 0 w 1876465"/>
                <a:gd name="connsiteY0" fmla="*/ 0 h 1554072"/>
                <a:gd name="connsiteX1" fmla="*/ 1876465 w 1876465"/>
                <a:gd name="connsiteY1" fmla="*/ 0 h 1554072"/>
                <a:gd name="connsiteX2" fmla="*/ 1876465 w 1876465"/>
                <a:gd name="connsiteY2" fmla="*/ 1554072 h 1554072"/>
                <a:gd name="connsiteX3" fmla="*/ 0 w 1876465"/>
                <a:gd name="connsiteY3" fmla="*/ 1554072 h 1554072"/>
                <a:gd name="connsiteX4" fmla="*/ 0 w 1876465"/>
                <a:gd name="connsiteY4" fmla="*/ 0 h 1554072"/>
                <a:gd name="connsiteX0-1" fmla="*/ 120315 w 1996780"/>
                <a:gd name="connsiteY0-2" fmla="*/ 0 h 1554072"/>
                <a:gd name="connsiteX1-3" fmla="*/ 1996780 w 1996780"/>
                <a:gd name="connsiteY1-4" fmla="*/ 0 h 1554072"/>
                <a:gd name="connsiteX2-5" fmla="*/ 1996780 w 1996780"/>
                <a:gd name="connsiteY2-6" fmla="*/ 1554072 h 1554072"/>
                <a:gd name="connsiteX3-7" fmla="*/ 0 w 1996780"/>
                <a:gd name="connsiteY3-8" fmla="*/ 1554072 h 1554072"/>
                <a:gd name="connsiteX4-9" fmla="*/ 120315 w 1996780"/>
                <a:gd name="connsiteY4-10" fmla="*/ 0 h 15540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96780" h="1554072">
                  <a:moveTo>
                    <a:pt x="120315" y="0"/>
                  </a:moveTo>
                  <a:lnTo>
                    <a:pt x="1996780" y="0"/>
                  </a:lnTo>
                  <a:lnTo>
                    <a:pt x="1996780" y="1554072"/>
                  </a:lnTo>
                  <a:lnTo>
                    <a:pt x="0" y="1554072"/>
                  </a:lnTo>
                  <a:lnTo>
                    <a:pt x="120315" y="0"/>
                  </a:lnTo>
                  <a:close/>
                </a:path>
              </a:pathLst>
            </a:custGeom>
            <a:gradFill flip="none" rotWithShape="1">
              <a:gsLst>
                <a:gs pos="0">
                  <a:sysClr val="window" lastClr="FFFFFF">
                    <a:alpha val="0"/>
                  </a:sysClr>
                </a:gs>
                <a:gs pos="100000">
                  <a:sysClr val="window" lastClr="FFFFFF">
                    <a:alpha val="0"/>
                  </a:sysClr>
                </a:gs>
                <a:gs pos="22000">
                  <a:srgbClr val="C0CF3A">
                    <a:lumMod val="50000"/>
                  </a:srgb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sp>
          <p:nvSpPr>
            <p:cNvPr id="35" name="矩形 2"/>
            <p:cNvSpPr/>
            <p:nvPr/>
          </p:nvSpPr>
          <p:spPr>
            <a:xfrm>
              <a:off x="2980877" y="4570491"/>
              <a:ext cx="4114286" cy="831905"/>
            </a:xfrm>
            <a:custGeom>
              <a:avLst/>
              <a:gdLst>
                <a:gd name="connsiteX0" fmla="*/ 0 w 2808312"/>
                <a:gd name="connsiteY0" fmla="*/ 0 h 820182"/>
                <a:gd name="connsiteX1" fmla="*/ 2808312 w 2808312"/>
                <a:gd name="connsiteY1" fmla="*/ 0 h 820182"/>
                <a:gd name="connsiteX2" fmla="*/ 2808312 w 2808312"/>
                <a:gd name="connsiteY2" fmla="*/ 820182 h 820182"/>
                <a:gd name="connsiteX3" fmla="*/ 0 w 2808312"/>
                <a:gd name="connsiteY3" fmla="*/ 820182 h 820182"/>
                <a:gd name="connsiteX4" fmla="*/ 0 w 2808312"/>
                <a:gd name="connsiteY4" fmla="*/ 0 h 820182"/>
                <a:gd name="connsiteX0-1" fmla="*/ 0 w 2808312"/>
                <a:gd name="connsiteY0-2" fmla="*/ 0 h 820182"/>
                <a:gd name="connsiteX1-3" fmla="*/ 2808312 w 2808312"/>
                <a:gd name="connsiteY1-4" fmla="*/ 0 h 820182"/>
                <a:gd name="connsiteX2-5" fmla="*/ 2808312 w 2808312"/>
                <a:gd name="connsiteY2-6" fmla="*/ 820182 h 820182"/>
                <a:gd name="connsiteX3-7" fmla="*/ 715108 w 2808312"/>
                <a:gd name="connsiteY3-8" fmla="*/ 820182 h 820182"/>
                <a:gd name="connsiteX4-9" fmla="*/ 0 w 2808312"/>
                <a:gd name="connsiteY4-10" fmla="*/ 0 h 820182"/>
                <a:gd name="connsiteX0-11" fmla="*/ 0 w 2808312"/>
                <a:gd name="connsiteY0-12" fmla="*/ 23446 h 843628"/>
                <a:gd name="connsiteX1-13" fmla="*/ 2357579 w 2808312"/>
                <a:gd name="connsiteY1-14" fmla="*/ 0 h 843628"/>
                <a:gd name="connsiteX2-15" fmla="*/ 2808312 w 2808312"/>
                <a:gd name="connsiteY2-16" fmla="*/ 843628 h 843628"/>
                <a:gd name="connsiteX3-17" fmla="*/ 715108 w 2808312"/>
                <a:gd name="connsiteY3-18" fmla="*/ 843628 h 843628"/>
                <a:gd name="connsiteX4-19" fmla="*/ 0 w 2808312"/>
                <a:gd name="connsiteY4-20" fmla="*/ 23446 h 843628"/>
                <a:gd name="connsiteX0-21" fmla="*/ 0 w 2808312"/>
                <a:gd name="connsiteY0-22" fmla="*/ 23446 h 843628"/>
                <a:gd name="connsiteX1-23" fmla="*/ 2357579 w 2808312"/>
                <a:gd name="connsiteY1-24" fmla="*/ 0 h 843628"/>
                <a:gd name="connsiteX2-25" fmla="*/ 2808312 w 2808312"/>
                <a:gd name="connsiteY2-26" fmla="*/ 843628 h 843628"/>
                <a:gd name="connsiteX3-27" fmla="*/ 602425 w 2808312"/>
                <a:gd name="connsiteY3-28" fmla="*/ 831905 h 843628"/>
                <a:gd name="connsiteX4-29" fmla="*/ 0 w 2808312"/>
                <a:gd name="connsiteY4-30" fmla="*/ 23446 h 843628"/>
                <a:gd name="connsiteX0-31" fmla="*/ 0 w 2778263"/>
                <a:gd name="connsiteY0-32" fmla="*/ 23446 h 831905"/>
                <a:gd name="connsiteX1-33" fmla="*/ 2357579 w 2778263"/>
                <a:gd name="connsiteY1-34" fmla="*/ 0 h 831905"/>
                <a:gd name="connsiteX2-35" fmla="*/ 2778263 w 2778263"/>
                <a:gd name="connsiteY2-36" fmla="*/ 808459 h 831905"/>
                <a:gd name="connsiteX3-37" fmla="*/ 602425 w 2778263"/>
                <a:gd name="connsiteY3-38" fmla="*/ 831905 h 831905"/>
                <a:gd name="connsiteX4-39" fmla="*/ 0 w 2778263"/>
                <a:gd name="connsiteY4-40" fmla="*/ 23446 h 831905"/>
                <a:gd name="connsiteX0-41" fmla="*/ 0 w 2755133"/>
                <a:gd name="connsiteY0-42" fmla="*/ 408456 h 831905"/>
                <a:gd name="connsiteX1-43" fmla="*/ 2334449 w 2755133"/>
                <a:gd name="connsiteY1-44" fmla="*/ 0 h 831905"/>
                <a:gd name="connsiteX2-45" fmla="*/ 2755133 w 2755133"/>
                <a:gd name="connsiteY2-46" fmla="*/ 808459 h 831905"/>
                <a:gd name="connsiteX3-47" fmla="*/ 579295 w 2755133"/>
                <a:gd name="connsiteY3-48" fmla="*/ 831905 h 831905"/>
                <a:gd name="connsiteX4-49" fmla="*/ 0 w 2755133"/>
                <a:gd name="connsiteY4-50" fmla="*/ 408456 h 831905"/>
                <a:gd name="connsiteX0-51" fmla="*/ 0 w 2599373"/>
                <a:gd name="connsiteY0-52" fmla="*/ 420031 h 831905"/>
                <a:gd name="connsiteX1-53" fmla="*/ 2178689 w 2599373"/>
                <a:gd name="connsiteY1-54" fmla="*/ 0 h 831905"/>
                <a:gd name="connsiteX2-55" fmla="*/ 2599373 w 2599373"/>
                <a:gd name="connsiteY2-56" fmla="*/ 808459 h 831905"/>
                <a:gd name="connsiteX3-57" fmla="*/ 423535 w 2599373"/>
                <a:gd name="connsiteY3-58" fmla="*/ 831905 h 831905"/>
                <a:gd name="connsiteX4-59" fmla="*/ 0 w 2599373"/>
                <a:gd name="connsiteY4-60" fmla="*/ 420031 h 831905"/>
                <a:gd name="connsiteX0-61" fmla="*/ 0 w 2636458"/>
                <a:gd name="connsiteY0-62" fmla="*/ 639950 h 831905"/>
                <a:gd name="connsiteX1-63" fmla="*/ 2215774 w 2636458"/>
                <a:gd name="connsiteY1-64" fmla="*/ 0 h 831905"/>
                <a:gd name="connsiteX2-65" fmla="*/ 2636458 w 2636458"/>
                <a:gd name="connsiteY2-66" fmla="*/ 808459 h 831905"/>
                <a:gd name="connsiteX3-67" fmla="*/ 460620 w 2636458"/>
                <a:gd name="connsiteY3-68" fmla="*/ 831905 h 831905"/>
                <a:gd name="connsiteX4-69" fmla="*/ 0 w 2636458"/>
                <a:gd name="connsiteY4-70" fmla="*/ 639950 h 83190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36458" h="831905">
                  <a:moveTo>
                    <a:pt x="0" y="639950"/>
                  </a:moveTo>
                  <a:lnTo>
                    <a:pt x="2215774" y="0"/>
                  </a:lnTo>
                  <a:lnTo>
                    <a:pt x="2636458" y="808459"/>
                  </a:lnTo>
                  <a:lnTo>
                    <a:pt x="460620" y="831905"/>
                  </a:lnTo>
                  <a:lnTo>
                    <a:pt x="0" y="639950"/>
                  </a:lnTo>
                  <a:close/>
                </a:path>
              </a:pathLst>
            </a:custGeom>
            <a:solidFill>
              <a:srgbClr val="0989B1">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sp>
          <p:nvSpPr>
            <p:cNvPr id="36" name="矩形 1"/>
            <p:cNvSpPr/>
            <p:nvPr/>
          </p:nvSpPr>
          <p:spPr>
            <a:xfrm>
              <a:off x="3199591" y="2276872"/>
              <a:ext cx="4900801" cy="3125524"/>
            </a:xfrm>
            <a:custGeom>
              <a:avLst/>
              <a:gdLst>
                <a:gd name="connsiteX0" fmla="*/ 0 w 3456384"/>
                <a:gd name="connsiteY0" fmla="*/ 0 h 2664296"/>
                <a:gd name="connsiteX1" fmla="*/ 3456384 w 3456384"/>
                <a:gd name="connsiteY1" fmla="*/ 0 h 2664296"/>
                <a:gd name="connsiteX2" fmla="*/ 3456384 w 3456384"/>
                <a:gd name="connsiteY2" fmla="*/ 2664296 h 2664296"/>
                <a:gd name="connsiteX3" fmla="*/ 0 w 3456384"/>
                <a:gd name="connsiteY3" fmla="*/ 2664296 h 2664296"/>
                <a:gd name="connsiteX4" fmla="*/ 0 w 3456384"/>
                <a:gd name="connsiteY4" fmla="*/ 0 h 2664296"/>
                <a:gd name="connsiteX0-1" fmla="*/ 0 w 3456384"/>
                <a:gd name="connsiteY0-2" fmla="*/ 0 h 2664296"/>
                <a:gd name="connsiteX1-3" fmla="*/ 3456384 w 3456384"/>
                <a:gd name="connsiteY1-4" fmla="*/ 0 h 2664296"/>
                <a:gd name="connsiteX2-5" fmla="*/ 3456384 w 3456384"/>
                <a:gd name="connsiteY2-6" fmla="*/ 2664296 h 2664296"/>
                <a:gd name="connsiteX3-7" fmla="*/ 386862 w 3456384"/>
                <a:gd name="connsiteY3-8" fmla="*/ 2652573 h 2664296"/>
                <a:gd name="connsiteX4-9" fmla="*/ 0 w 3456384"/>
                <a:gd name="connsiteY4-10" fmla="*/ 0 h 2664296"/>
                <a:gd name="connsiteX0-11" fmla="*/ 0 w 3948753"/>
                <a:gd name="connsiteY0-12" fmla="*/ 0 h 2664296"/>
                <a:gd name="connsiteX1-13" fmla="*/ 3456384 w 3948753"/>
                <a:gd name="connsiteY1-14" fmla="*/ 0 h 2664296"/>
                <a:gd name="connsiteX2-15" fmla="*/ 3948753 w 3948753"/>
                <a:gd name="connsiteY2-16" fmla="*/ 2664296 h 2664296"/>
                <a:gd name="connsiteX3-17" fmla="*/ 386862 w 3948753"/>
                <a:gd name="connsiteY3-18" fmla="*/ 2652573 h 2664296"/>
                <a:gd name="connsiteX4-19" fmla="*/ 0 w 3948753"/>
                <a:gd name="connsiteY4-20" fmla="*/ 0 h 2664296"/>
                <a:gd name="connsiteX0-21" fmla="*/ 0 w 3948753"/>
                <a:gd name="connsiteY0-22" fmla="*/ 0 h 2676019"/>
                <a:gd name="connsiteX1-23" fmla="*/ 3456384 w 3948753"/>
                <a:gd name="connsiteY1-24" fmla="*/ 0 h 2676019"/>
                <a:gd name="connsiteX2-25" fmla="*/ 3948753 w 3948753"/>
                <a:gd name="connsiteY2-26" fmla="*/ 2664296 h 2676019"/>
                <a:gd name="connsiteX3-27" fmla="*/ 234462 w 3948753"/>
                <a:gd name="connsiteY3-28" fmla="*/ 2676019 h 2676019"/>
                <a:gd name="connsiteX4-29" fmla="*/ 0 w 3948753"/>
                <a:gd name="connsiteY4-30" fmla="*/ 0 h 2676019"/>
                <a:gd name="connsiteX0-31" fmla="*/ 0 w 3878415"/>
                <a:gd name="connsiteY0-32" fmla="*/ 0 h 2676019"/>
                <a:gd name="connsiteX1-33" fmla="*/ 3456384 w 3878415"/>
                <a:gd name="connsiteY1-34" fmla="*/ 0 h 2676019"/>
                <a:gd name="connsiteX2-35" fmla="*/ 3878415 w 3878415"/>
                <a:gd name="connsiteY2-36" fmla="*/ 2652573 h 2676019"/>
                <a:gd name="connsiteX3-37" fmla="*/ 234462 w 3878415"/>
                <a:gd name="connsiteY3-38" fmla="*/ 2676019 h 2676019"/>
                <a:gd name="connsiteX4-39" fmla="*/ 0 w 3878415"/>
                <a:gd name="connsiteY4-40" fmla="*/ 0 h 2676019"/>
                <a:gd name="connsiteX0-41" fmla="*/ 0 w 4034826"/>
                <a:gd name="connsiteY0-42" fmla="*/ 12032 h 2676019"/>
                <a:gd name="connsiteX1-43" fmla="*/ 3612795 w 4034826"/>
                <a:gd name="connsiteY1-44" fmla="*/ 0 h 2676019"/>
                <a:gd name="connsiteX2-45" fmla="*/ 4034826 w 4034826"/>
                <a:gd name="connsiteY2-46" fmla="*/ 2652573 h 2676019"/>
                <a:gd name="connsiteX3-47" fmla="*/ 390873 w 4034826"/>
                <a:gd name="connsiteY3-48" fmla="*/ 2676019 h 2676019"/>
                <a:gd name="connsiteX4-49" fmla="*/ 0 w 4034826"/>
                <a:gd name="connsiteY4-50" fmla="*/ 12032 h 267601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034826" h="2676019">
                  <a:moveTo>
                    <a:pt x="0" y="12032"/>
                  </a:moveTo>
                  <a:lnTo>
                    <a:pt x="3612795" y="0"/>
                  </a:lnTo>
                  <a:lnTo>
                    <a:pt x="4034826" y="2652573"/>
                  </a:lnTo>
                  <a:lnTo>
                    <a:pt x="390873" y="2676019"/>
                  </a:lnTo>
                  <a:lnTo>
                    <a:pt x="0" y="12032"/>
                  </a:lnTo>
                  <a:close/>
                </a:path>
              </a:pathLst>
            </a:custGeom>
            <a:solidFill>
              <a:srgbClr val="0989B1">
                <a:lumMod val="75000"/>
              </a:srgbClr>
            </a:solidFill>
            <a:ln w="25400" cap="flat" cmpd="sng" algn="ctr">
              <a:noFill/>
              <a:prstDash val="solid"/>
            </a:ln>
            <a:effectLst>
              <a:innerShdw blurRad="114300">
                <a:srgbClr val="C0CF3A">
                  <a:lumMod val="50000"/>
                </a:srgb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sp>
          <p:nvSpPr>
            <p:cNvPr id="37" name="椭圆 11"/>
            <p:cNvSpPr/>
            <p:nvPr/>
          </p:nvSpPr>
          <p:spPr>
            <a:xfrm>
              <a:off x="3204178" y="2260668"/>
              <a:ext cx="4559193" cy="1672389"/>
            </a:xfrm>
            <a:custGeom>
              <a:avLst/>
              <a:gdLst/>
              <a:ahLst/>
              <a:cxnLst/>
              <a:rect l="l" t="t" r="r" b="b"/>
              <a:pathLst>
                <a:path w="4559193" h="1672389">
                  <a:moveTo>
                    <a:pt x="4388192" y="0"/>
                  </a:moveTo>
                  <a:lnTo>
                    <a:pt x="4559193" y="1033508"/>
                  </a:lnTo>
                  <a:cubicBezTo>
                    <a:pt x="4089140" y="1414195"/>
                    <a:pt x="3174809" y="1672389"/>
                    <a:pt x="2123907" y="1672389"/>
                  </a:cubicBezTo>
                  <a:cubicBezTo>
                    <a:pt x="1376793" y="1672389"/>
                    <a:pt x="698703" y="1541893"/>
                    <a:pt x="200596" y="1328699"/>
                  </a:cubicBezTo>
                  <a:lnTo>
                    <a:pt x="0" y="14053"/>
                  </a:lnTo>
                  <a:close/>
                </a:path>
              </a:pathLst>
            </a:custGeom>
            <a:solidFill>
              <a:srgbClr val="FFFF99">
                <a:alpha val="2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grpSp>
      <p:sp>
        <p:nvSpPr>
          <p:cNvPr id="38" name="矩形 37"/>
          <p:cNvSpPr/>
          <p:nvPr/>
        </p:nvSpPr>
        <p:spPr>
          <a:xfrm>
            <a:off x="3989772" y="2131863"/>
            <a:ext cx="6229991" cy="1889760"/>
          </a:xfrm>
          <a:prstGeom prst="rect">
            <a:avLst/>
          </a:prstGeom>
        </p:spPr>
        <p:txBody>
          <a:bodyPr wrap="square">
            <a:spAutoFit/>
          </a:bodyPr>
          <a:lstStyle/>
          <a:p>
            <a:pPr lvl="0">
              <a:lnSpc>
                <a:spcPct val="130000"/>
              </a:lnSpc>
            </a:pPr>
            <a:r>
              <a:rPr lang="zh-CN" altLang="en-US" b="1" kern="0" dirty="0" smtClean="0">
                <a:solidFill>
                  <a:sysClr val="window" lastClr="FFFFFF"/>
                </a:solidFill>
                <a:latin typeface="微软雅黑" panose="020B0503020204020204" pitchFamily="34" charset="-122"/>
                <a:ea typeface="微软雅黑" panose="020B0503020204020204" pitchFamily="34" charset="-122"/>
              </a:rPr>
              <a:t>       大学生消极认知评价常见的主要有以下几方面：</a:t>
            </a:r>
            <a:r>
              <a:rPr lang="en-US" altLang="en-US" b="1" kern="0" dirty="0" smtClean="0">
                <a:solidFill>
                  <a:sysClr val="window" lastClr="FFFFFF"/>
                </a:solidFill>
                <a:latin typeface="微软雅黑" panose="020B0503020204020204" pitchFamily="34" charset="-122"/>
                <a:ea typeface="微软雅黑" panose="020B0503020204020204" pitchFamily="34" charset="-122"/>
              </a:rPr>
              <a:t>①</a:t>
            </a:r>
            <a:r>
              <a:rPr lang="zh-CN" altLang="en-US" b="1" kern="0" dirty="0" smtClean="0">
                <a:solidFill>
                  <a:sysClr val="window" lastClr="FFFFFF"/>
                </a:solidFill>
                <a:latin typeface="微软雅黑" panose="020B0503020204020204" pitchFamily="34" charset="-122"/>
                <a:ea typeface="微软雅黑" panose="020B0503020204020204" pitchFamily="34" charset="-122"/>
              </a:rPr>
              <a:t>思想绝对化；</a:t>
            </a:r>
            <a:r>
              <a:rPr lang="en-US" altLang="en-US" b="1" kern="0" dirty="0" smtClean="0">
                <a:solidFill>
                  <a:sysClr val="window" lastClr="FFFFFF"/>
                </a:solidFill>
                <a:latin typeface="微软雅黑" panose="020B0503020204020204" pitchFamily="34" charset="-122"/>
                <a:ea typeface="微软雅黑" panose="020B0503020204020204" pitchFamily="34" charset="-122"/>
              </a:rPr>
              <a:t>②</a:t>
            </a:r>
            <a:r>
              <a:rPr lang="zh-CN" altLang="en-US" b="1" kern="0" dirty="0" smtClean="0">
                <a:solidFill>
                  <a:sysClr val="window" lastClr="FFFFFF"/>
                </a:solidFill>
                <a:latin typeface="微软雅黑" panose="020B0503020204020204" pitchFamily="34" charset="-122"/>
                <a:ea typeface="微软雅黑" panose="020B0503020204020204" pitchFamily="34" charset="-122"/>
              </a:rPr>
              <a:t>过度泛化；</a:t>
            </a:r>
            <a:r>
              <a:rPr lang="en-US" altLang="en-US" b="1" kern="0" dirty="0" smtClean="0">
                <a:solidFill>
                  <a:sysClr val="window" lastClr="FFFFFF"/>
                </a:solidFill>
                <a:latin typeface="微软雅黑" panose="020B0503020204020204" pitchFamily="34" charset="-122"/>
                <a:ea typeface="微软雅黑" panose="020B0503020204020204" pitchFamily="34" charset="-122"/>
              </a:rPr>
              <a:t>③</a:t>
            </a:r>
            <a:r>
              <a:rPr lang="zh-CN" altLang="en-US" b="1" kern="0" dirty="0" smtClean="0">
                <a:solidFill>
                  <a:sysClr val="window" lastClr="FFFFFF"/>
                </a:solidFill>
                <a:latin typeface="微软雅黑" panose="020B0503020204020204" pitchFamily="34" charset="-122"/>
                <a:ea typeface="微软雅黑" panose="020B0503020204020204" pitchFamily="34" charset="-122"/>
              </a:rPr>
              <a:t>认知消极性。</a:t>
            </a:r>
            <a:endParaRPr lang="zh-CN" altLang="en-US" b="1" kern="0" dirty="0" smtClean="0">
              <a:solidFill>
                <a:sysClr val="window" lastClr="FFFFFF"/>
              </a:solidFill>
              <a:latin typeface="微软雅黑" panose="020B0503020204020204" pitchFamily="34" charset="-122"/>
              <a:ea typeface="微软雅黑" panose="020B0503020204020204" pitchFamily="34" charset="-122"/>
            </a:endParaRPr>
          </a:p>
          <a:p>
            <a:pPr lvl="0">
              <a:lnSpc>
                <a:spcPct val="130000"/>
              </a:lnSpc>
            </a:pPr>
            <a:endParaRPr lang="zh-CN" altLang="en-US" b="1" kern="0" dirty="0" smtClean="0">
              <a:solidFill>
                <a:sysClr val="window" lastClr="FFFFFF"/>
              </a:solidFill>
              <a:latin typeface="微软雅黑" panose="020B0503020204020204" pitchFamily="34" charset="-122"/>
              <a:ea typeface="微软雅黑" panose="020B0503020204020204" pitchFamily="34" charset="-122"/>
            </a:endParaRPr>
          </a:p>
          <a:p>
            <a:pPr lvl="0">
              <a:lnSpc>
                <a:spcPct val="130000"/>
              </a:lnSpc>
            </a:pPr>
            <a:r>
              <a:rPr lang="en-US" altLang="zh-CN" b="1" kern="0" dirty="0" smtClean="0">
                <a:solidFill>
                  <a:sysClr val="window" lastClr="FFFFFF"/>
                </a:solidFill>
                <a:latin typeface="微软雅黑" panose="020B0503020204020204" pitchFamily="34" charset="-122"/>
                <a:ea typeface="微软雅黑" panose="020B0503020204020204" pitchFamily="34" charset="-122"/>
              </a:rPr>
              <a:t>      </a:t>
            </a:r>
            <a:r>
              <a:rPr lang="zh-CN" altLang="en-US" b="1" kern="0" dirty="0" smtClean="0">
                <a:solidFill>
                  <a:sysClr val="window" lastClr="FFFFFF"/>
                </a:solidFill>
                <a:latin typeface="微软雅黑" panose="020B0503020204020204" pitchFamily="34" charset="-122"/>
                <a:ea typeface="微软雅黑" panose="020B0503020204020204" pitchFamily="34" charset="-122"/>
              </a:rPr>
              <a:t>情绪并不是由某一诱发事件本身直接引起的，而是由经历这一事件的个体对这一事件的解释和认知评价所引起的。</a:t>
            </a:r>
            <a:endParaRPr lang="zh-CN" altLang="en-US" b="1" kern="0" dirty="0" smtClean="0">
              <a:solidFill>
                <a:sysClr val="window" lastClr="FFFFFF"/>
              </a:solidFill>
              <a:latin typeface="微软雅黑" panose="020B0503020204020204" pitchFamily="34" charset="-122"/>
              <a:ea typeface="微软雅黑" panose="020B0503020204020204" pitchFamily="34" charset="-122"/>
            </a:endParaRPr>
          </a:p>
        </p:txBody>
      </p:sp>
      <p:pic>
        <p:nvPicPr>
          <p:cNvPr id="39" name="图片 38" descr="0v66.png"/>
          <p:cNvPicPr>
            <a:picLocks noChangeAspect="1"/>
          </p:cNvPicPr>
          <p:nvPr/>
        </p:nvPicPr>
        <p:blipFill>
          <a:blip r:embed="rId1" cstate="print"/>
          <a:stretch>
            <a:fillRect/>
          </a:stretch>
        </p:blipFill>
        <p:spPr>
          <a:xfrm>
            <a:off x="353275" y="3796302"/>
            <a:ext cx="2107891" cy="2850444"/>
          </a:xfrm>
          <a:prstGeom prst="rect">
            <a:avLst/>
          </a:prstGeom>
        </p:spPr>
      </p:pic>
      <p:sp>
        <p:nvSpPr>
          <p:cNvPr id="40" name="矩形 39"/>
          <p:cNvSpPr/>
          <p:nvPr/>
        </p:nvSpPr>
        <p:spPr>
          <a:xfrm>
            <a:off x="1342058" y="1142984"/>
            <a:ext cx="2549525" cy="368300"/>
          </a:xfrm>
          <a:prstGeom prst="rect">
            <a:avLst/>
          </a:prstGeom>
        </p:spPr>
        <p:txBody>
          <a:bodyPr wrap="none">
            <a:spAutoFit/>
          </a:bodyPr>
          <a:lstStyle/>
          <a:p>
            <a:pPr algn="l"/>
            <a:r>
              <a:rPr lang="zh-CN" altLang="en-US" b="1" dirty="0" smtClean="0">
                <a:latin typeface="微软雅黑" panose="020B0503020204020204" pitchFamily="34" charset="-122"/>
                <a:ea typeface="微软雅黑" panose="020B0503020204020204" pitchFamily="34" charset="-122"/>
              </a:rPr>
              <a:t> </a:t>
            </a:r>
            <a:r>
              <a:rPr lang="zh-CN" altLang="en-US" b="1" dirty="0"/>
              <a:t>（一）理性情绪调控法</a:t>
            </a:r>
            <a:endParaRPr lang="zh-CN" altLang="en-US" b="1" dirty="0"/>
          </a:p>
        </p:txBody>
      </p:sp>
    </p:spTree>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4" name="矩形 3"/>
          <p:cNvSpPr/>
          <p:nvPr/>
        </p:nvSpPr>
        <p:spPr bwMode="auto">
          <a:xfrm>
            <a:off x="0" y="0"/>
            <a:ext cx="12196763" cy="6858000"/>
          </a:xfrm>
          <a:prstGeom prst="rect">
            <a:avLst/>
          </a:prstGeom>
          <a:solidFill>
            <a:schemeClr val="bg1">
              <a:alpha val="68000"/>
            </a:schemeClr>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algn="ctr">
              <a:spcBef>
                <a:spcPts val="600"/>
              </a:spcBef>
              <a:spcAft>
                <a:spcPts val="600"/>
              </a:spcAft>
            </a:pPr>
            <a:endParaRPr lang="zh-CN" kern="100" dirty="0">
              <a:solidFill>
                <a:srgbClr val="E4007F"/>
              </a:solidFill>
              <a:latin typeface="Times New Roman" panose="02020603050405020304"/>
              <a:ea typeface="黑体" panose="02010609060101010101" charset="-122"/>
            </a:endParaRPr>
          </a:p>
        </p:txBody>
      </p:sp>
      <p:sp>
        <p:nvSpPr>
          <p:cNvPr id="8" name="矩形 7"/>
          <p:cNvSpPr/>
          <p:nvPr/>
        </p:nvSpPr>
        <p:spPr>
          <a:xfrm>
            <a:off x="240465" y="214290"/>
            <a:ext cx="3443335" cy="583565"/>
          </a:xfrm>
          <a:prstGeom prst="rect">
            <a:avLst/>
          </a:prstGeom>
          <a:noFill/>
        </p:spPr>
        <p:txBody>
          <a:bodyPr wrap="square" rtlCol="0">
            <a:spAutoFit/>
          </a:bodyPr>
          <a:lstStyle/>
          <a:p>
            <a:r>
              <a:rPr lang="zh-CN" altLang="en-US" sz="3200" b="1" dirty="0">
                <a:solidFill>
                  <a:schemeClr val="accent3">
                    <a:lumMod val="75000"/>
                  </a:schemeClr>
                </a:solidFill>
                <a:latin typeface="+mn-lt"/>
                <a:ea typeface="+mn-ea"/>
                <a:cs typeface="+mn-ea"/>
                <a:sym typeface="+mn-lt"/>
              </a:rPr>
              <a:t>引领幸福</a:t>
            </a:r>
            <a:endParaRPr lang="zh-CN" altLang="en-US" sz="3200" b="1" dirty="0">
              <a:solidFill>
                <a:schemeClr val="accent3">
                  <a:lumMod val="75000"/>
                </a:schemeClr>
              </a:solidFill>
              <a:latin typeface="+mn-lt"/>
              <a:ea typeface="+mn-ea"/>
              <a:cs typeface="+mn-ea"/>
              <a:sym typeface="+mn-lt"/>
            </a:endParaRPr>
          </a:p>
        </p:txBody>
      </p:sp>
      <p:pic>
        <p:nvPicPr>
          <p:cNvPr id="5" name="图片 4" descr="t01a730e6146cde15d5.png"/>
          <p:cNvPicPr>
            <a:picLocks noChangeAspect="1"/>
          </p:cNvPicPr>
          <p:nvPr/>
        </p:nvPicPr>
        <p:blipFill>
          <a:blip r:embed="rId1">
            <a:lum bright="-8000"/>
          </a:blip>
          <a:stretch>
            <a:fillRect/>
          </a:stretch>
        </p:blipFill>
        <p:spPr>
          <a:xfrm>
            <a:off x="11170479" y="33537"/>
            <a:ext cx="1531056" cy="1531056"/>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2" name="图片 11"/>
          <p:cNvPicPr>
            <a:picLocks noChangeAspect="1"/>
          </p:cNvPicPr>
          <p:nvPr/>
        </p:nvPicPr>
        <p:blipFill>
          <a:blip r:embed="rId2" cstate="screen"/>
          <a:stretch>
            <a:fillRect/>
          </a:stretch>
        </p:blipFill>
        <p:spPr>
          <a:xfrm>
            <a:off x="9339268" y="4000505"/>
            <a:ext cx="2857496" cy="2857496"/>
          </a:xfrm>
          <a:prstGeom prst="rect">
            <a:avLst/>
          </a:prstGeom>
        </p:spPr>
      </p:pic>
      <p:sp>
        <p:nvSpPr>
          <p:cNvPr id="11" name="TextBox 6"/>
          <p:cNvSpPr txBox="1"/>
          <p:nvPr/>
        </p:nvSpPr>
        <p:spPr>
          <a:xfrm>
            <a:off x="770255" y="836930"/>
            <a:ext cx="9563735" cy="5407660"/>
          </a:xfrm>
          <a:prstGeom prst="rect">
            <a:avLst/>
          </a:prstGeom>
          <a:noFill/>
        </p:spPr>
        <p:txBody>
          <a:bodyPr wrap="square">
            <a:noAutofit/>
          </a:bodyPr>
          <a:p>
            <a:pPr>
              <a:lnSpc>
                <a:spcPct val="150000"/>
              </a:lnSpc>
            </a:pP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sym typeface="+mn-ea"/>
              </a:rPr>
              <a:t>汽车巨子亨利</a:t>
            </a:r>
            <a:r>
              <a:rPr lang="en-US" altLang="zh-CN" dirty="0">
                <a:solidFill>
                  <a:schemeClr val="tx1">
                    <a:lumMod val="95000"/>
                    <a:lumOff val="5000"/>
                  </a:schemeClr>
                </a:solidFill>
                <a:latin typeface="微软雅黑" panose="020B0503020204020204" pitchFamily="34" charset="-122"/>
                <a:ea typeface="微软雅黑" panose="020B0503020204020204" pitchFamily="34" charset="-122"/>
                <a:sym typeface="+mn-ea"/>
              </a:rPr>
              <a:t>·</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sym typeface="+mn-ea"/>
              </a:rPr>
              <a:t>福特，在年轻时担任过工程师的职务。</a:t>
            </a:r>
            <a:endParaRPr lang="zh-CN" altLang="en-US" dirty="0">
              <a:solidFill>
                <a:schemeClr val="tx1">
                  <a:lumMod val="95000"/>
                  <a:lumOff val="5000"/>
                </a:schemeClr>
              </a:solidFill>
              <a:latin typeface="微软雅黑" panose="020B0503020204020204" pitchFamily="34" charset="-122"/>
              <a:ea typeface="微软雅黑" panose="020B0503020204020204" pitchFamily="34" charset="-122"/>
              <a:sym typeface="+mn-ea"/>
            </a:endParaRPr>
          </a:p>
          <a:p>
            <a:pPr>
              <a:lnSpc>
                <a:spcPct val="150000"/>
              </a:lnSpc>
            </a:pP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sym typeface="+mn-ea"/>
              </a:rPr>
              <a:t>有一次，他带队修筑一条河堤，不料突然来了场暴风雨，大水淹没了所有的机器设备，辛苦构筑的工程也全遭摧毁。</a:t>
            </a:r>
            <a:endParaRPr lang="zh-CN" altLang="en-US" dirty="0">
              <a:solidFill>
                <a:schemeClr val="tx1">
                  <a:lumMod val="95000"/>
                  <a:lumOff val="5000"/>
                </a:schemeClr>
              </a:solidFill>
              <a:latin typeface="微软雅黑" panose="020B0503020204020204" pitchFamily="34" charset="-122"/>
              <a:ea typeface="微软雅黑" panose="020B0503020204020204" pitchFamily="34" charset="-122"/>
              <a:sym typeface="+mn-ea"/>
            </a:endParaRPr>
          </a:p>
          <a:p>
            <a:pPr>
              <a:lnSpc>
                <a:spcPct val="150000"/>
              </a:lnSpc>
            </a:pP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sym typeface="+mn-ea"/>
              </a:rPr>
              <a:t>洪水退去之后，工人们望着遍地的泥泞与东倒西歪的机器，不禁悲从中来。</a:t>
            </a:r>
            <a:endParaRPr lang="zh-CN" altLang="en-US" dirty="0">
              <a:solidFill>
                <a:schemeClr val="tx1">
                  <a:lumMod val="95000"/>
                  <a:lumOff val="5000"/>
                </a:schemeClr>
              </a:solidFill>
              <a:latin typeface="微软雅黑" panose="020B0503020204020204" pitchFamily="34" charset="-122"/>
              <a:ea typeface="微软雅黑" panose="020B0503020204020204" pitchFamily="34" charset="-122"/>
              <a:sym typeface="+mn-ea"/>
            </a:endParaRPr>
          </a:p>
          <a:p>
            <a:pPr>
              <a:lnSpc>
                <a:spcPct val="150000"/>
              </a:lnSpc>
            </a:pPr>
            <a:r>
              <a:rPr lang="en-US" altLang="zh-CN" dirty="0">
                <a:solidFill>
                  <a:schemeClr val="tx1">
                    <a:lumMod val="95000"/>
                    <a:lumOff val="5000"/>
                  </a:schemeClr>
                </a:solidFill>
                <a:latin typeface="微软雅黑" panose="020B0503020204020204" pitchFamily="34" charset="-122"/>
                <a:ea typeface="微软雅黑" panose="020B0503020204020204" pitchFamily="34" charset="-122"/>
                <a:sym typeface="+mn-ea"/>
              </a:rPr>
              <a:t>“</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sym typeface="+mn-ea"/>
              </a:rPr>
              <a:t>你们怎么都哭丧着脸？</a:t>
            </a:r>
            <a:r>
              <a:rPr lang="en-US" altLang="zh-CN" dirty="0">
                <a:solidFill>
                  <a:schemeClr val="tx1">
                    <a:lumMod val="95000"/>
                    <a:lumOff val="5000"/>
                  </a:schemeClr>
                </a:solidFill>
                <a:latin typeface="微软雅黑" panose="020B0503020204020204" pitchFamily="34" charset="-122"/>
                <a:ea typeface="微软雅黑" panose="020B0503020204020204" pitchFamily="34" charset="-122"/>
                <a:sym typeface="+mn-ea"/>
              </a:rPr>
              <a:t>”</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sym typeface="+mn-ea"/>
              </a:rPr>
              <a:t>福特笑着问大家。</a:t>
            </a:r>
            <a:endParaRPr lang="zh-CN" altLang="en-US" dirty="0">
              <a:solidFill>
                <a:schemeClr val="tx1">
                  <a:lumMod val="95000"/>
                  <a:lumOff val="5000"/>
                </a:schemeClr>
              </a:solidFill>
              <a:latin typeface="微软雅黑" panose="020B0503020204020204" pitchFamily="34" charset="-122"/>
              <a:ea typeface="微软雅黑" panose="020B0503020204020204" pitchFamily="34" charset="-122"/>
              <a:sym typeface="+mn-ea"/>
            </a:endParaRPr>
          </a:p>
          <a:p>
            <a:pPr>
              <a:lnSpc>
                <a:spcPct val="150000"/>
              </a:lnSpc>
            </a:pPr>
            <a:r>
              <a:rPr lang="en-US" altLang="zh-CN" dirty="0">
                <a:solidFill>
                  <a:schemeClr val="tx1">
                    <a:lumMod val="95000"/>
                    <a:lumOff val="5000"/>
                  </a:schemeClr>
                </a:solidFill>
                <a:latin typeface="微软雅黑" panose="020B0503020204020204" pitchFamily="34" charset="-122"/>
                <a:ea typeface="微软雅黑" panose="020B0503020204020204" pitchFamily="34" charset="-122"/>
                <a:sym typeface="+mn-ea"/>
              </a:rPr>
              <a:t>“</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sym typeface="+mn-ea"/>
              </a:rPr>
              <a:t>你自己瞧！</a:t>
            </a:r>
            <a:r>
              <a:rPr lang="en-US" altLang="zh-CN" dirty="0">
                <a:solidFill>
                  <a:schemeClr val="tx1">
                    <a:lumMod val="95000"/>
                    <a:lumOff val="5000"/>
                  </a:schemeClr>
                </a:solidFill>
                <a:latin typeface="微软雅黑" panose="020B0503020204020204" pitchFamily="34" charset="-122"/>
                <a:ea typeface="微软雅黑" panose="020B0503020204020204" pitchFamily="34" charset="-122"/>
                <a:sym typeface="+mn-ea"/>
              </a:rPr>
              <a:t>”</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sym typeface="+mn-ea"/>
              </a:rPr>
              <a:t>他们哭丧着脸说道：</a:t>
            </a:r>
            <a:r>
              <a:rPr lang="en-US" altLang="zh-CN" dirty="0">
                <a:solidFill>
                  <a:schemeClr val="tx1">
                    <a:lumMod val="95000"/>
                    <a:lumOff val="5000"/>
                  </a:schemeClr>
                </a:solidFill>
                <a:latin typeface="微软雅黑" panose="020B0503020204020204" pitchFamily="34" charset="-122"/>
                <a:ea typeface="微软雅黑" panose="020B0503020204020204" pitchFamily="34" charset="-122"/>
                <a:sym typeface="+mn-ea"/>
              </a:rPr>
              <a:t>“</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sym typeface="+mn-ea"/>
              </a:rPr>
              <a:t>遍地都是泥泞。</a:t>
            </a:r>
            <a:r>
              <a:rPr lang="en-US" altLang="zh-CN" dirty="0">
                <a:solidFill>
                  <a:schemeClr val="tx1">
                    <a:lumMod val="95000"/>
                    <a:lumOff val="5000"/>
                  </a:schemeClr>
                </a:solidFill>
                <a:latin typeface="微软雅黑" panose="020B0503020204020204" pitchFamily="34" charset="-122"/>
                <a:ea typeface="微软雅黑" panose="020B0503020204020204" pitchFamily="34" charset="-122"/>
                <a:sym typeface="+mn-ea"/>
              </a:rPr>
              <a:t>”</a:t>
            </a:r>
            <a:endParaRPr lang="en-US" altLang="zh-CN" dirty="0">
              <a:solidFill>
                <a:schemeClr val="tx1">
                  <a:lumMod val="95000"/>
                  <a:lumOff val="5000"/>
                </a:schemeClr>
              </a:solidFill>
              <a:latin typeface="微软雅黑" panose="020B0503020204020204" pitchFamily="34" charset="-122"/>
              <a:ea typeface="微软雅黑" panose="020B0503020204020204" pitchFamily="34" charset="-122"/>
              <a:sym typeface="+mn-ea"/>
            </a:endParaRPr>
          </a:p>
          <a:p>
            <a:pPr>
              <a:lnSpc>
                <a:spcPct val="150000"/>
              </a:lnSpc>
            </a:pPr>
            <a:r>
              <a:rPr lang="en-US" altLang="zh-CN" dirty="0">
                <a:solidFill>
                  <a:schemeClr val="tx1">
                    <a:lumMod val="95000"/>
                    <a:lumOff val="5000"/>
                  </a:schemeClr>
                </a:solidFill>
                <a:latin typeface="微软雅黑" panose="020B0503020204020204" pitchFamily="34" charset="-122"/>
                <a:ea typeface="微软雅黑" panose="020B0503020204020204" pitchFamily="34" charset="-122"/>
                <a:sym typeface="+mn-ea"/>
              </a:rPr>
              <a:t>“</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sym typeface="+mn-ea"/>
              </a:rPr>
              <a:t>我怎么没瞧见？</a:t>
            </a:r>
            <a:r>
              <a:rPr lang="en-US" altLang="zh-CN" dirty="0">
                <a:solidFill>
                  <a:schemeClr val="tx1">
                    <a:lumMod val="95000"/>
                    <a:lumOff val="5000"/>
                  </a:schemeClr>
                </a:solidFill>
                <a:latin typeface="微软雅黑" panose="020B0503020204020204" pitchFamily="34" charset="-122"/>
                <a:ea typeface="微软雅黑" panose="020B0503020204020204" pitchFamily="34" charset="-122"/>
                <a:sym typeface="+mn-ea"/>
              </a:rPr>
              <a:t>”</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sym typeface="+mn-ea"/>
              </a:rPr>
              <a:t>他爽朗地说。</a:t>
            </a:r>
            <a:endParaRPr lang="zh-CN" altLang="en-US" dirty="0">
              <a:solidFill>
                <a:schemeClr val="tx1">
                  <a:lumMod val="95000"/>
                  <a:lumOff val="5000"/>
                </a:schemeClr>
              </a:solidFill>
              <a:latin typeface="微软雅黑" panose="020B0503020204020204" pitchFamily="34" charset="-122"/>
              <a:ea typeface="微软雅黑" panose="020B0503020204020204" pitchFamily="34" charset="-122"/>
              <a:sym typeface="+mn-ea"/>
            </a:endParaRPr>
          </a:p>
          <a:p>
            <a:pPr>
              <a:lnSpc>
                <a:spcPct val="150000"/>
              </a:lnSpc>
            </a:pPr>
            <a:r>
              <a:rPr lang="en-US" altLang="zh-CN" dirty="0">
                <a:solidFill>
                  <a:schemeClr val="tx1">
                    <a:lumMod val="95000"/>
                    <a:lumOff val="5000"/>
                  </a:schemeClr>
                </a:solidFill>
                <a:latin typeface="微软雅黑" panose="020B0503020204020204" pitchFamily="34" charset="-122"/>
                <a:ea typeface="微软雅黑" panose="020B0503020204020204" pitchFamily="34" charset="-122"/>
                <a:sym typeface="+mn-ea"/>
              </a:rPr>
              <a:t>“</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sym typeface="+mn-ea"/>
              </a:rPr>
              <a:t>这不是吗？还有那里</a:t>
            </a:r>
            <a:r>
              <a:rPr lang="en-US" altLang="zh-CN" dirty="0">
                <a:solidFill>
                  <a:schemeClr val="tx1">
                    <a:lumMod val="95000"/>
                    <a:lumOff val="5000"/>
                  </a:schemeClr>
                </a:solidFill>
                <a:latin typeface="微软雅黑" panose="020B0503020204020204" pitchFamily="34" charset="-122"/>
                <a:ea typeface="微软雅黑" panose="020B0503020204020204" pitchFamily="34" charset="-122"/>
                <a:sym typeface="+mn-ea"/>
              </a:rPr>
              <a:t>……”</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sym typeface="+mn-ea"/>
              </a:rPr>
              <a:t>工人们指着满是泥浆的机器，不解地说。</a:t>
            </a:r>
            <a:endParaRPr lang="zh-CN" altLang="en-US" dirty="0">
              <a:solidFill>
                <a:schemeClr val="tx1">
                  <a:lumMod val="95000"/>
                  <a:lumOff val="5000"/>
                </a:schemeClr>
              </a:solidFill>
              <a:latin typeface="微软雅黑" panose="020B0503020204020204" pitchFamily="34" charset="-122"/>
              <a:ea typeface="微软雅黑" panose="020B0503020204020204" pitchFamily="34" charset="-122"/>
              <a:sym typeface="+mn-ea"/>
            </a:endParaRPr>
          </a:p>
          <a:p>
            <a:pPr>
              <a:lnSpc>
                <a:spcPct val="150000"/>
              </a:lnSpc>
            </a:pPr>
            <a:r>
              <a:rPr lang="en-US" altLang="zh-CN" dirty="0">
                <a:solidFill>
                  <a:schemeClr val="tx1">
                    <a:lumMod val="95000"/>
                    <a:lumOff val="5000"/>
                  </a:schemeClr>
                </a:solidFill>
                <a:latin typeface="微软雅黑" panose="020B0503020204020204" pitchFamily="34" charset="-122"/>
                <a:ea typeface="微软雅黑" panose="020B0503020204020204" pitchFamily="34" charset="-122"/>
                <a:sym typeface="+mn-ea"/>
              </a:rPr>
              <a:t>“</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sym typeface="+mn-ea"/>
              </a:rPr>
              <a:t>我只看出蔚蓝的晴空，那上面没有一片泥巴，即使有，泥土又如何抗拒阳光的照射呢？不久泥土就会结块，我们就可以重新开动推土机了，不是吗？</a:t>
            </a:r>
            <a:r>
              <a:rPr lang="en-US" altLang="zh-CN" dirty="0">
                <a:solidFill>
                  <a:schemeClr val="tx1">
                    <a:lumMod val="95000"/>
                    <a:lumOff val="5000"/>
                  </a:schemeClr>
                </a:solidFill>
                <a:latin typeface="微软雅黑" panose="020B0503020204020204" pitchFamily="34" charset="-122"/>
                <a:ea typeface="微软雅黑" panose="020B0503020204020204" pitchFamily="34" charset="-122"/>
                <a:sym typeface="+mn-ea"/>
              </a:rPr>
              <a:t>”</a:t>
            </a:r>
            <a:endParaRPr lang="en-US" altLang="zh-CN" dirty="0">
              <a:solidFill>
                <a:schemeClr val="tx1">
                  <a:lumMod val="95000"/>
                  <a:lumOff val="5000"/>
                </a:schemeClr>
              </a:solidFill>
              <a:latin typeface="微软雅黑" panose="020B0503020204020204" pitchFamily="34" charset="-122"/>
              <a:ea typeface="微软雅黑" panose="020B0503020204020204" pitchFamily="34" charset="-122"/>
              <a:sym typeface="+mn-ea"/>
            </a:endParaRPr>
          </a:p>
          <a:p>
            <a:pPr>
              <a:lnSpc>
                <a:spcPct val="150000"/>
              </a:lnSpc>
            </a:pPr>
            <a:endParaRPr lang="en-US" altLang="zh-CN" dirty="0">
              <a:solidFill>
                <a:schemeClr val="tx1">
                  <a:lumMod val="95000"/>
                  <a:lumOff val="5000"/>
                </a:schemeClr>
              </a:solidFill>
              <a:latin typeface="微软雅黑" panose="020B0503020204020204" pitchFamily="34" charset="-122"/>
              <a:ea typeface="微软雅黑" panose="020B0503020204020204" pitchFamily="34" charset="-122"/>
              <a:sym typeface="+mn-ea"/>
            </a:endParaRPr>
          </a:p>
          <a:p>
            <a:pPr>
              <a:lnSpc>
                <a:spcPct val="150000"/>
              </a:lnSpc>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sym typeface="+mn-ea"/>
              </a:rPr>
              <a:t>感悟：</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sym typeface="+mn-ea"/>
              </a:rPr>
              <a:t>不要为一时看起来糟糕的事情而不快，说不定明天它们就会成为救你于</a:t>
            </a:r>
            <a:endParaRPr lang="zh-CN" altLang="en-US" dirty="0">
              <a:solidFill>
                <a:schemeClr val="tx1">
                  <a:lumMod val="95000"/>
                  <a:lumOff val="5000"/>
                </a:schemeClr>
              </a:solidFill>
              <a:latin typeface="微软雅黑" panose="020B0503020204020204" pitchFamily="34" charset="-122"/>
              <a:ea typeface="微软雅黑" panose="020B0503020204020204" pitchFamily="34" charset="-122"/>
              <a:sym typeface="+mn-ea"/>
            </a:endParaRPr>
          </a:p>
          <a:p>
            <a:pPr>
              <a:lnSpc>
                <a:spcPct val="150000"/>
              </a:lnSpc>
            </a:pP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sym typeface="+mn-ea"/>
              </a:rPr>
              <a:t>危难之中的好事！很多时候，就是这样，福兮祸兮，晴啊雨啊，全在我们心里，你</a:t>
            </a:r>
            <a:endParaRPr lang="zh-CN" altLang="en-US" dirty="0">
              <a:solidFill>
                <a:schemeClr val="tx1">
                  <a:lumMod val="95000"/>
                  <a:lumOff val="5000"/>
                </a:schemeClr>
              </a:solidFill>
              <a:latin typeface="微软雅黑" panose="020B0503020204020204" pitchFamily="34" charset="-122"/>
              <a:ea typeface="微软雅黑" panose="020B0503020204020204" pitchFamily="34" charset="-122"/>
              <a:sym typeface="+mn-ea"/>
            </a:endParaRPr>
          </a:p>
          <a:p>
            <a:pPr>
              <a:lnSpc>
                <a:spcPct val="150000"/>
              </a:lnSpc>
            </a:pP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sym typeface="+mn-ea"/>
              </a:rPr>
              <a:t>若安好，便是晴天。</a:t>
            </a:r>
            <a:endParaRPr lang="zh-CN" altLang="en-US" dirty="0">
              <a:solidFill>
                <a:schemeClr val="tx1">
                  <a:lumMod val="95000"/>
                  <a:lumOff val="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4371427"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t>四、有效调控情绪</a:t>
            </a:r>
            <a:endParaRPr lang="zh-CN" altLang="en-US" dirty="0" smtClean="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3" name="矩形 12"/>
          <p:cNvSpPr/>
          <p:nvPr/>
        </p:nvSpPr>
        <p:spPr>
          <a:xfrm>
            <a:off x="6745993" y="1340819"/>
            <a:ext cx="5441245" cy="491490"/>
          </a:xfrm>
          <a:prstGeom prst="rect">
            <a:avLst/>
          </a:prstGeom>
        </p:spPr>
        <p:txBody>
          <a:bodyPr wrap="square">
            <a:spAutoFit/>
          </a:bodyPr>
          <a:lstStyle/>
          <a:p>
            <a:pPr>
              <a:lnSpc>
                <a:spcPct val="130000"/>
              </a:lnSpc>
            </a:pPr>
            <a:r>
              <a:rPr lang="zh-CN" altLang="en-US" sz="2000" b="1" dirty="0" smtClean="0">
                <a:solidFill>
                  <a:schemeClr val="accent6">
                    <a:lumMod val="75000"/>
                  </a:schemeClr>
                </a:solidFill>
                <a:latin typeface="微软雅黑" panose="020B0503020204020204" pitchFamily="34" charset="-122"/>
                <a:ea typeface="微软雅黑" panose="020B0503020204020204" pitchFamily="34" charset="-122"/>
              </a:rPr>
              <a:t>                （二）合理宣泄法</a:t>
            </a:r>
            <a:endParaRPr lang="zh-CN" altLang="en-US" sz="2000" b="1" dirty="0" smtClean="0">
              <a:solidFill>
                <a:schemeClr val="accent6">
                  <a:lumMod val="75000"/>
                </a:schemeClr>
              </a:solidFill>
              <a:latin typeface="微软雅黑" panose="020B0503020204020204" pitchFamily="34" charset="-122"/>
              <a:ea typeface="微软雅黑" panose="020B0503020204020204" pitchFamily="34" charset="-122"/>
            </a:endParaRPr>
          </a:p>
        </p:txBody>
      </p:sp>
      <p:pic>
        <p:nvPicPr>
          <p:cNvPr id="14" name="图片 13" descr="2b4b3c273b5b40afa3e4ff81e0568ce9.jpeg"/>
          <p:cNvPicPr>
            <a:picLocks noChangeAspect="1"/>
          </p:cNvPicPr>
          <p:nvPr/>
        </p:nvPicPr>
        <p:blipFill>
          <a:blip r:embed="rId1"/>
          <a:stretch>
            <a:fillRect/>
          </a:stretch>
        </p:blipFill>
        <p:spPr>
          <a:xfrm>
            <a:off x="311903" y="1500175"/>
            <a:ext cx="6069935" cy="4429156"/>
          </a:xfrm>
          <a:prstGeom prst="rect">
            <a:avLst/>
          </a:prstGeom>
        </p:spPr>
      </p:pic>
      <p:sp>
        <p:nvSpPr>
          <p:cNvPr id="8" name="矩形 7"/>
          <p:cNvSpPr/>
          <p:nvPr/>
        </p:nvSpPr>
        <p:spPr>
          <a:xfrm>
            <a:off x="6657570" y="1916831"/>
            <a:ext cx="4976033" cy="4088765"/>
          </a:xfrm>
          <a:prstGeom prst="rect">
            <a:avLst/>
          </a:prstGeom>
        </p:spPr>
        <p:txBody>
          <a:bodyPr wrap="square">
            <a:spAutoFit/>
          </a:bodyPr>
          <a:lstStyle/>
          <a:p>
            <a:pPr>
              <a:lnSpc>
                <a:spcPct val="130000"/>
              </a:lnSpc>
            </a:pPr>
            <a:endParaRPr lang="zh-CN" altLang="en-US" sz="2000" b="1" dirty="0" smtClean="0">
              <a:solidFill>
                <a:schemeClr val="accent6">
                  <a:lumMod val="75000"/>
                </a:schemeClr>
              </a:solidFill>
              <a:latin typeface="微软雅黑" panose="020B0503020204020204" pitchFamily="34" charset="-122"/>
              <a:ea typeface="微软雅黑" panose="020B0503020204020204" pitchFamily="34" charset="-122"/>
            </a:endParaRPr>
          </a:p>
          <a:p>
            <a:pPr>
              <a:lnSpc>
                <a:spcPct val="130000"/>
              </a:lnSpc>
            </a:pPr>
            <a:r>
              <a:rPr lang="zh-CN" altLang="en-US" dirty="0" smtClean="0">
                <a:latin typeface="微软雅黑" panose="020B0503020204020204" pitchFamily="34" charset="-122"/>
                <a:ea typeface="微软雅黑" panose="020B0503020204020204" pitchFamily="34" charset="-122"/>
              </a:rPr>
              <a:t>   合理宣泄可以从</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身</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心</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两个方面进行，尝试以下几种方法：</a:t>
            </a:r>
            <a:endParaRPr lang="zh-CN" altLang="en-US" dirty="0" smtClean="0">
              <a:latin typeface="微软雅黑" panose="020B0503020204020204" pitchFamily="34" charset="-122"/>
              <a:ea typeface="微软雅黑" panose="020B0503020204020204" pitchFamily="34" charset="-122"/>
            </a:endParaRPr>
          </a:p>
          <a:p>
            <a:pPr>
              <a:lnSpc>
                <a:spcPct val="130000"/>
              </a:lnSpc>
            </a:pPr>
            <a:r>
              <a:rPr lang="zh-CN" altLang="en-US" dirty="0" smtClean="0">
                <a:latin typeface="微软雅黑" panose="020B0503020204020204" pitchFamily="34" charset="-122"/>
                <a:ea typeface="微软雅黑" panose="020B0503020204020204" pitchFamily="34" charset="-122"/>
              </a:rPr>
              <a:t>（</a:t>
            </a:r>
            <a:r>
              <a:rPr lang="en-US" altLang="zh-CN" dirty="0" smtClean="0">
                <a:latin typeface="微软雅黑" panose="020B0503020204020204" pitchFamily="34" charset="-122"/>
                <a:ea typeface="微软雅黑" panose="020B0503020204020204" pitchFamily="34" charset="-122"/>
              </a:rPr>
              <a:t>1</a:t>
            </a:r>
            <a:r>
              <a:rPr lang="zh-CN" altLang="en-US" dirty="0" smtClean="0">
                <a:latin typeface="微软雅黑" panose="020B0503020204020204" pitchFamily="34" charset="-122"/>
                <a:ea typeface="微软雅黑" panose="020B0503020204020204" pitchFamily="34" charset="-122"/>
              </a:rPr>
              <a:t>）说一说：找一个热情、善良、智慧的听众，说出你的焦虑或苦闷。</a:t>
            </a:r>
            <a:endParaRPr lang="zh-CN" altLang="en-US" dirty="0" smtClean="0">
              <a:latin typeface="微软雅黑" panose="020B0503020204020204" pitchFamily="34" charset="-122"/>
              <a:ea typeface="微软雅黑" panose="020B0503020204020204" pitchFamily="34" charset="-122"/>
            </a:endParaRPr>
          </a:p>
          <a:p>
            <a:pPr>
              <a:lnSpc>
                <a:spcPct val="130000"/>
              </a:lnSpc>
            </a:pPr>
            <a:r>
              <a:rPr lang="zh-CN" altLang="en-US" dirty="0" smtClean="0">
                <a:latin typeface="微软雅黑" panose="020B0503020204020204" pitchFamily="34" charset="-122"/>
                <a:ea typeface="微软雅黑" panose="020B0503020204020204" pitchFamily="34" charset="-122"/>
              </a:rPr>
              <a:t>（</a:t>
            </a:r>
            <a:r>
              <a:rPr lang="en-US" altLang="zh-CN" dirty="0" smtClean="0">
                <a:latin typeface="微软雅黑" panose="020B0503020204020204" pitchFamily="34" charset="-122"/>
                <a:ea typeface="微软雅黑" panose="020B0503020204020204" pitchFamily="34" charset="-122"/>
              </a:rPr>
              <a:t>2</a:t>
            </a:r>
            <a:r>
              <a:rPr lang="zh-CN" altLang="en-US" dirty="0" smtClean="0">
                <a:latin typeface="微软雅黑" panose="020B0503020204020204" pitchFamily="34" charset="-122"/>
                <a:ea typeface="微软雅黑" panose="020B0503020204020204" pitchFamily="34" charset="-122"/>
              </a:rPr>
              <a:t>）哭一哭：到一个无人的地方，放声大哭一场，让烦恼随眼泪一起流走。</a:t>
            </a:r>
            <a:endParaRPr lang="zh-CN" altLang="en-US" dirty="0" smtClean="0">
              <a:latin typeface="微软雅黑" panose="020B0503020204020204" pitchFamily="34" charset="-122"/>
              <a:ea typeface="微软雅黑" panose="020B0503020204020204" pitchFamily="34" charset="-122"/>
            </a:endParaRPr>
          </a:p>
          <a:p>
            <a:pPr>
              <a:lnSpc>
                <a:spcPct val="130000"/>
              </a:lnSpc>
            </a:pPr>
            <a:r>
              <a:rPr lang="zh-CN" altLang="en-US" dirty="0" smtClean="0">
                <a:latin typeface="微软雅黑" panose="020B0503020204020204" pitchFamily="34" charset="-122"/>
                <a:ea typeface="微软雅黑" panose="020B0503020204020204" pitchFamily="34" charset="-122"/>
              </a:rPr>
              <a:t>（</a:t>
            </a:r>
            <a:r>
              <a:rPr lang="en-US" altLang="zh-CN" dirty="0" smtClean="0">
                <a:latin typeface="微软雅黑" panose="020B0503020204020204" pitchFamily="34" charset="-122"/>
                <a:ea typeface="微软雅黑" panose="020B0503020204020204" pitchFamily="34" charset="-122"/>
              </a:rPr>
              <a:t>3</a:t>
            </a:r>
            <a:r>
              <a:rPr lang="zh-CN" altLang="en-US" dirty="0" smtClean="0">
                <a:latin typeface="微软雅黑" panose="020B0503020204020204" pitchFamily="34" charset="-122"/>
                <a:ea typeface="微软雅黑" panose="020B0503020204020204" pitchFamily="34" charset="-122"/>
              </a:rPr>
              <a:t>）笑一笑：放声大笑。笑能使健康的情绪得到渲染，让不良情绪得到释放。</a:t>
            </a:r>
            <a:endParaRPr lang="zh-CN" altLang="en-US" dirty="0" smtClean="0">
              <a:latin typeface="微软雅黑" panose="020B0503020204020204" pitchFamily="34" charset="-122"/>
              <a:ea typeface="微软雅黑" panose="020B0503020204020204" pitchFamily="34" charset="-122"/>
            </a:endParaRPr>
          </a:p>
          <a:p>
            <a:pPr>
              <a:lnSpc>
                <a:spcPct val="130000"/>
              </a:lnSpc>
            </a:pPr>
            <a:r>
              <a:rPr lang="zh-CN" altLang="en-US" dirty="0" smtClean="0">
                <a:latin typeface="微软雅黑" panose="020B0503020204020204" pitchFamily="34" charset="-122"/>
                <a:ea typeface="微软雅黑" panose="020B0503020204020204" pitchFamily="34" charset="-122"/>
              </a:rPr>
              <a:t>（</a:t>
            </a:r>
            <a:r>
              <a:rPr lang="en-US" altLang="zh-CN" dirty="0" smtClean="0">
                <a:latin typeface="微软雅黑" panose="020B0503020204020204" pitchFamily="34" charset="-122"/>
                <a:ea typeface="微软雅黑" panose="020B0503020204020204" pitchFamily="34" charset="-122"/>
              </a:rPr>
              <a:t>4</a:t>
            </a:r>
            <a:r>
              <a:rPr lang="zh-CN" altLang="en-US" dirty="0" smtClean="0">
                <a:latin typeface="微软雅黑" panose="020B0503020204020204" pitchFamily="34" charset="-122"/>
                <a:ea typeface="微软雅黑" panose="020B0503020204020204" pitchFamily="34" charset="-122"/>
              </a:rPr>
              <a:t>）喊一喊：到一个空旷无人的地方大喊，把心里郁积的能量释放出来。</a:t>
            </a:r>
            <a:endParaRPr lang="zh-CN" altLang="en-US" dirty="0" smtClean="0">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4371427"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t>四、有效调控情绪</a:t>
            </a:r>
            <a:endParaRPr lang="zh-CN" altLang="en-US" dirty="0" smtClean="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3" name="矩形 12"/>
          <p:cNvSpPr/>
          <p:nvPr/>
        </p:nvSpPr>
        <p:spPr>
          <a:xfrm>
            <a:off x="6745993" y="1340819"/>
            <a:ext cx="5441245" cy="491490"/>
          </a:xfrm>
          <a:prstGeom prst="rect">
            <a:avLst/>
          </a:prstGeom>
        </p:spPr>
        <p:txBody>
          <a:bodyPr wrap="square">
            <a:spAutoFit/>
          </a:bodyPr>
          <a:lstStyle/>
          <a:p>
            <a:pPr>
              <a:lnSpc>
                <a:spcPct val="130000"/>
              </a:lnSpc>
            </a:pPr>
            <a:r>
              <a:rPr lang="zh-CN" altLang="en-US" sz="2000" b="1" dirty="0" smtClean="0">
                <a:solidFill>
                  <a:schemeClr val="accent6">
                    <a:lumMod val="75000"/>
                  </a:schemeClr>
                </a:solidFill>
                <a:latin typeface="微软雅黑" panose="020B0503020204020204" pitchFamily="34" charset="-122"/>
                <a:ea typeface="微软雅黑" panose="020B0503020204020204" pitchFamily="34" charset="-122"/>
              </a:rPr>
              <a:t>                （二）合理宣泄法</a:t>
            </a:r>
            <a:endParaRPr lang="zh-CN" altLang="en-US" sz="2000" b="1" dirty="0" smtClean="0">
              <a:solidFill>
                <a:schemeClr val="accent6">
                  <a:lumMod val="75000"/>
                </a:schemeClr>
              </a:solidFill>
              <a:latin typeface="微软雅黑" panose="020B0503020204020204" pitchFamily="34" charset="-122"/>
              <a:ea typeface="微软雅黑" panose="020B0503020204020204" pitchFamily="34" charset="-122"/>
            </a:endParaRPr>
          </a:p>
        </p:txBody>
      </p:sp>
      <p:pic>
        <p:nvPicPr>
          <p:cNvPr id="14" name="图片 13" descr="2b4b3c273b5b40afa3e4ff81e0568ce9.jpeg"/>
          <p:cNvPicPr>
            <a:picLocks noChangeAspect="1"/>
          </p:cNvPicPr>
          <p:nvPr/>
        </p:nvPicPr>
        <p:blipFill>
          <a:blip r:embed="rId1"/>
          <a:stretch>
            <a:fillRect/>
          </a:stretch>
        </p:blipFill>
        <p:spPr>
          <a:xfrm>
            <a:off x="311903" y="1500175"/>
            <a:ext cx="6069935" cy="4429156"/>
          </a:xfrm>
          <a:prstGeom prst="rect">
            <a:avLst/>
          </a:prstGeom>
        </p:spPr>
      </p:pic>
      <p:sp>
        <p:nvSpPr>
          <p:cNvPr id="8" name="矩形 7"/>
          <p:cNvSpPr/>
          <p:nvPr/>
        </p:nvSpPr>
        <p:spPr>
          <a:xfrm>
            <a:off x="6674715" y="1772686"/>
            <a:ext cx="4976033" cy="4808220"/>
          </a:xfrm>
          <a:prstGeom prst="rect">
            <a:avLst/>
          </a:prstGeom>
        </p:spPr>
        <p:txBody>
          <a:bodyPr wrap="square">
            <a:spAutoFit/>
          </a:bodyPr>
          <a:lstStyle/>
          <a:p>
            <a:pPr>
              <a:lnSpc>
                <a:spcPct val="130000"/>
              </a:lnSpc>
            </a:pPr>
            <a:endParaRPr lang="zh-CN" altLang="en-US" sz="2000" b="1" dirty="0" smtClean="0">
              <a:solidFill>
                <a:schemeClr val="accent6">
                  <a:lumMod val="75000"/>
                </a:schemeClr>
              </a:solidFill>
              <a:latin typeface="微软雅黑" panose="020B0503020204020204" pitchFamily="34" charset="-122"/>
              <a:ea typeface="微软雅黑" panose="020B0503020204020204" pitchFamily="34" charset="-122"/>
            </a:endParaRPr>
          </a:p>
          <a:p>
            <a:pPr>
              <a:lnSpc>
                <a:spcPct val="130000"/>
              </a:lnSpc>
            </a:pPr>
            <a:r>
              <a:rPr lang="zh-CN" altLang="en-US" dirty="0" smtClean="0">
                <a:latin typeface="微软雅黑" panose="020B0503020204020204" pitchFamily="34" charset="-122"/>
                <a:ea typeface="微软雅黑" panose="020B0503020204020204" pitchFamily="34" charset="-122"/>
              </a:rPr>
              <a:t>   （</a:t>
            </a:r>
            <a:r>
              <a:rPr lang="en-US" altLang="zh-CN" dirty="0" smtClean="0">
                <a:latin typeface="微软雅黑" panose="020B0503020204020204" pitchFamily="34" charset="-122"/>
                <a:ea typeface="微软雅黑" panose="020B0503020204020204" pitchFamily="34" charset="-122"/>
              </a:rPr>
              <a:t>5</a:t>
            </a:r>
            <a:r>
              <a:rPr lang="zh-CN" altLang="en-US" dirty="0" smtClean="0">
                <a:latin typeface="微软雅黑" panose="020B0503020204020204" pitchFamily="34" charset="-122"/>
                <a:ea typeface="微软雅黑" panose="020B0503020204020204" pitchFamily="34" charset="-122"/>
              </a:rPr>
              <a:t>）走一走：静静地走走，感受一下周围优美的景色，会使心中的阴霾渐渐淡去。</a:t>
            </a:r>
            <a:endParaRPr lang="zh-CN" altLang="en-US" dirty="0" smtClean="0">
              <a:latin typeface="微软雅黑" panose="020B0503020204020204" pitchFamily="34" charset="-122"/>
              <a:ea typeface="微软雅黑" panose="020B0503020204020204" pitchFamily="34" charset="-122"/>
            </a:endParaRPr>
          </a:p>
          <a:p>
            <a:pPr>
              <a:lnSpc>
                <a:spcPct val="130000"/>
              </a:lnSpc>
            </a:pPr>
            <a:r>
              <a:rPr lang="zh-CN" altLang="en-US" dirty="0" smtClean="0">
                <a:latin typeface="微软雅黑" panose="020B0503020204020204" pitchFamily="34" charset="-122"/>
                <a:ea typeface="微软雅黑" panose="020B0503020204020204" pitchFamily="34" charset="-122"/>
              </a:rPr>
              <a:t>（</a:t>
            </a:r>
            <a:r>
              <a:rPr lang="en-US" altLang="zh-CN" dirty="0" smtClean="0">
                <a:latin typeface="微软雅黑" panose="020B0503020204020204" pitchFamily="34" charset="-122"/>
                <a:ea typeface="微软雅黑" panose="020B0503020204020204" pitchFamily="34" charset="-122"/>
              </a:rPr>
              <a:t>6</a:t>
            </a:r>
            <a:r>
              <a:rPr lang="zh-CN" altLang="en-US" dirty="0" smtClean="0">
                <a:latin typeface="微软雅黑" panose="020B0503020204020204" pitchFamily="34" charset="-122"/>
                <a:ea typeface="微软雅黑" panose="020B0503020204020204" pitchFamily="34" charset="-122"/>
              </a:rPr>
              <a:t>）逛一逛：逛逛街，试穿不同的衣服，看看最近流行的商品。</a:t>
            </a:r>
            <a:endParaRPr lang="zh-CN" altLang="en-US" dirty="0" smtClean="0">
              <a:latin typeface="微软雅黑" panose="020B0503020204020204" pitchFamily="34" charset="-122"/>
              <a:ea typeface="微软雅黑" panose="020B0503020204020204" pitchFamily="34" charset="-122"/>
            </a:endParaRPr>
          </a:p>
          <a:p>
            <a:pPr>
              <a:lnSpc>
                <a:spcPct val="130000"/>
              </a:lnSpc>
            </a:pPr>
            <a:r>
              <a:rPr lang="zh-CN" altLang="en-US" dirty="0" smtClean="0">
                <a:latin typeface="微软雅黑" panose="020B0503020204020204" pitchFamily="34" charset="-122"/>
                <a:ea typeface="微软雅黑" panose="020B0503020204020204" pitchFamily="34" charset="-122"/>
              </a:rPr>
              <a:t>（</a:t>
            </a:r>
            <a:r>
              <a:rPr lang="en-US" altLang="zh-CN" dirty="0" smtClean="0">
                <a:latin typeface="微软雅黑" panose="020B0503020204020204" pitchFamily="34" charset="-122"/>
                <a:ea typeface="微软雅黑" panose="020B0503020204020204" pitchFamily="34" charset="-122"/>
              </a:rPr>
              <a:t>7</a:t>
            </a:r>
            <a:r>
              <a:rPr lang="zh-CN" altLang="en-US" dirty="0" smtClean="0">
                <a:latin typeface="微软雅黑" panose="020B0503020204020204" pitchFamily="34" charset="-122"/>
                <a:ea typeface="微软雅黑" panose="020B0503020204020204" pitchFamily="34" charset="-122"/>
              </a:rPr>
              <a:t>）跑一跑：据研究，跑步是驱除抑郁最好的良药。奔跑会释放愤怒，也会振奋精神。</a:t>
            </a:r>
            <a:endParaRPr lang="zh-CN" altLang="en-US" dirty="0" smtClean="0">
              <a:latin typeface="微软雅黑" panose="020B0503020204020204" pitchFamily="34" charset="-122"/>
              <a:ea typeface="微软雅黑" panose="020B0503020204020204" pitchFamily="34" charset="-122"/>
            </a:endParaRPr>
          </a:p>
          <a:p>
            <a:pPr>
              <a:lnSpc>
                <a:spcPct val="130000"/>
              </a:lnSpc>
            </a:pPr>
            <a:r>
              <a:rPr lang="zh-CN" altLang="en-US" dirty="0" smtClean="0">
                <a:latin typeface="微软雅黑" panose="020B0503020204020204" pitchFamily="34" charset="-122"/>
                <a:ea typeface="微软雅黑" panose="020B0503020204020204" pitchFamily="34" charset="-122"/>
              </a:rPr>
              <a:t>（</a:t>
            </a:r>
            <a:r>
              <a:rPr lang="en-US" altLang="zh-CN" dirty="0" smtClean="0">
                <a:latin typeface="微软雅黑" panose="020B0503020204020204" pitchFamily="34" charset="-122"/>
                <a:ea typeface="微软雅黑" panose="020B0503020204020204" pitchFamily="34" charset="-122"/>
              </a:rPr>
              <a:t>8</a:t>
            </a:r>
            <a:r>
              <a:rPr lang="zh-CN" altLang="en-US" dirty="0" smtClean="0">
                <a:latin typeface="微软雅黑" panose="020B0503020204020204" pitchFamily="34" charset="-122"/>
                <a:ea typeface="微软雅黑" panose="020B0503020204020204" pitchFamily="34" charset="-122"/>
              </a:rPr>
              <a:t>）变一变：换个发型，变变风格，创造新鲜感，摆脱郁闷，让自己的心情有份寄托。</a:t>
            </a:r>
            <a:endParaRPr lang="zh-CN" altLang="en-US" dirty="0" smtClean="0">
              <a:latin typeface="微软雅黑" panose="020B0503020204020204" pitchFamily="34" charset="-122"/>
              <a:ea typeface="微软雅黑" panose="020B0503020204020204" pitchFamily="34" charset="-122"/>
            </a:endParaRPr>
          </a:p>
          <a:p>
            <a:pPr>
              <a:lnSpc>
                <a:spcPct val="130000"/>
              </a:lnSpc>
            </a:pPr>
            <a:r>
              <a:rPr lang="zh-CN" altLang="en-US" dirty="0" smtClean="0">
                <a:latin typeface="微软雅黑" panose="020B0503020204020204" pitchFamily="34" charset="-122"/>
                <a:ea typeface="微软雅黑" panose="020B0503020204020204" pitchFamily="34" charset="-122"/>
              </a:rPr>
              <a:t>（</a:t>
            </a:r>
            <a:r>
              <a:rPr lang="en-US" altLang="zh-CN" dirty="0" smtClean="0">
                <a:latin typeface="微软雅黑" panose="020B0503020204020204" pitchFamily="34" charset="-122"/>
                <a:ea typeface="微软雅黑" panose="020B0503020204020204" pitchFamily="34" charset="-122"/>
              </a:rPr>
              <a:t>9</a:t>
            </a:r>
            <a:r>
              <a:rPr lang="zh-CN" altLang="en-US" dirty="0" smtClean="0">
                <a:latin typeface="微软雅黑" panose="020B0503020204020204" pitchFamily="34" charset="-122"/>
                <a:ea typeface="微软雅黑" panose="020B0503020204020204" pitchFamily="34" charset="-122"/>
              </a:rPr>
              <a:t>）洗一洗：洗一个舒适的温水澡，慢慢地洗去身心的疲惫。</a:t>
            </a:r>
            <a:endParaRPr lang="zh-CN" altLang="en-US" dirty="0" smtClean="0">
              <a:latin typeface="微软雅黑" panose="020B0503020204020204" pitchFamily="34" charset="-122"/>
              <a:ea typeface="微软雅黑" panose="020B0503020204020204" pitchFamily="34" charset="-122"/>
            </a:endParaRPr>
          </a:p>
          <a:p>
            <a:pPr>
              <a:lnSpc>
                <a:spcPct val="130000"/>
              </a:lnSpc>
            </a:pPr>
            <a:r>
              <a:rPr lang="zh-CN" altLang="en-US" dirty="0" smtClean="0">
                <a:latin typeface="微软雅黑" panose="020B0503020204020204" pitchFamily="34" charset="-122"/>
                <a:ea typeface="微软雅黑" panose="020B0503020204020204" pitchFamily="34" charset="-122"/>
              </a:rPr>
              <a:t>（</a:t>
            </a:r>
            <a:r>
              <a:rPr lang="en-US" altLang="zh-CN" dirty="0" smtClean="0">
                <a:latin typeface="微软雅黑" panose="020B0503020204020204" pitchFamily="34" charset="-122"/>
                <a:ea typeface="微软雅黑" panose="020B0503020204020204" pitchFamily="34" charset="-122"/>
              </a:rPr>
              <a:t>10</a:t>
            </a:r>
            <a:r>
              <a:rPr lang="zh-CN" altLang="en-US" dirty="0" smtClean="0">
                <a:latin typeface="微软雅黑" panose="020B0503020204020204" pitchFamily="34" charset="-122"/>
                <a:ea typeface="微软雅黑" panose="020B0503020204020204" pitchFamily="34" charset="-122"/>
              </a:rPr>
              <a:t>）写一写：给某人或自己写封信，或写心情日记、博客把自己的烦恼描述出来。</a:t>
            </a:r>
            <a:endParaRPr lang="zh-CN" altLang="en-US" dirty="0" smtClean="0">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4371427"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t>四、有效调控情绪</a:t>
            </a:r>
            <a:endParaRPr lang="zh-CN" altLang="en-US" dirty="0" smtClean="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grpSp>
        <p:nvGrpSpPr>
          <p:cNvPr id="8" name="组合 7"/>
          <p:cNvGrpSpPr/>
          <p:nvPr/>
        </p:nvGrpSpPr>
        <p:grpSpPr>
          <a:xfrm>
            <a:off x="595972" y="2013169"/>
            <a:ext cx="1592100" cy="3616104"/>
            <a:chOff x="1544639" y="2326511"/>
            <a:chExt cx="1950915" cy="3993266"/>
          </a:xfrm>
        </p:grpSpPr>
        <p:sp>
          <p:nvSpPr>
            <p:cNvPr id="9" name="矩形 8"/>
            <p:cNvSpPr/>
            <p:nvPr/>
          </p:nvSpPr>
          <p:spPr>
            <a:xfrm>
              <a:off x="1544639" y="2326511"/>
              <a:ext cx="1950915" cy="3993266"/>
            </a:xfrm>
            <a:prstGeom prst="rect">
              <a:avLst/>
            </a:prstGeom>
            <a:solidFill>
              <a:srgbClr val="EC51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76216" y="2629205"/>
              <a:ext cx="751656" cy="3571834"/>
            </a:xfrm>
            <a:prstGeom prst="rect">
              <a:avLst/>
            </a:prstGeom>
            <a:solidFill>
              <a:srgbClr val="EC512A"/>
            </a:solidFill>
          </p:spPr>
          <p:txBody>
            <a:bodyPr vert="eaVert" wrap="square">
              <a:spAutoFit/>
            </a:bodyPr>
            <a:lstStyle/>
            <a:p>
              <a:pPr algn="l"/>
              <a:r>
                <a:rPr lang="zh-CN" altLang="en-US" sz="2800" dirty="0" smtClean="0">
                  <a:latin typeface="微软雅黑" panose="020B0503020204020204" pitchFamily="34" charset="-122"/>
                  <a:ea typeface="微软雅黑" panose="020B0503020204020204" pitchFamily="34" charset="-122"/>
                  <a:sym typeface="+mn-ea"/>
                </a:rPr>
                <a:t>积极寻求社会支持</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sp>
        <p:nvSpPr>
          <p:cNvPr id="11" name="TextBox 6"/>
          <p:cNvSpPr txBox="1"/>
          <p:nvPr/>
        </p:nvSpPr>
        <p:spPr>
          <a:xfrm>
            <a:off x="3434153" y="2925237"/>
            <a:ext cx="6256656" cy="1753235"/>
          </a:xfrm>
          <a:prstGeom prst="rect">
            <a:avLst/>
          </a:prstGeom>
          <a:noFill/>
        </p:spPr>
        <p:txBody>
          <a:bodyPr wrap="square">
            <a:spAutoFit/>
          </a:bodyPr>
          <a:lstStyle/>
          <a:p>
            <a:pPr>
              <a:lnSpc>
                <a:spcPct val="150000"/>
              </a:lnSpc>
            </a:pPr>
            <a:r>
              <a:rPr lang="zh-CN" altLang="en-US" dirty="0" smtClean="0">
                <a:latin typeface="微软雅黑" panose="020B0503020204020204" pitchFamily="34" charset="-122"/>
                <a:ea typeface="微软雅黑" panose="020B0503020204020204" pitchFamily="34" charset="-122"/>
              </a:rPr>
              <a:t>默</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sym typeface="+mn-ea"/>
              </a:rPr>
              <a:t>社会支持系统是指个人在自己的社会关系网络中所能获得的、来自他人的物质和精神上的帮助和支援。一个完整的支持系统包括亲人、朋友、同学、同事、邻里、老师、领导、客户等，当然还应包括由陌生人组成的各种社会服务机构。</a:t>
            </a:r>
            <a:endParaRPr lang="zh-CN" altLang="en-US" dirty="0">
              <a:solidFill>
                <a:schemeClr val="tx1">
                  <a:lumMod val="95000"/>
                  <a:lumOff val="5000"/>
                </a:schemeClr>
              </a:solidFill>
              <a:latin typeface="微软雅黑" panose="020B0503020204020204" pitchFamily="34" charset="-122"/>
              <a:ea typeface="微软雅黑" panose="020B0503020204020204" pitchFamily="34" charset="-122"/>
              <a:sym typeface="+mn-ea"/>
            </a:endParaRPr>
          </a:p>
        </p:txBody>
      </p:sp>
      <p:sp>
        <p:nvSpPr>
          <p:cNvPr id="12" name="箭头: 燕尾形 1"/>
          <p:cNvSpPr/>
          <p:nvPr/>
        </p:nvSpPr>
        <p:spPr>
          <a:xfrm>
            <a:off x="2741571" y="2549546"/>
            <a:ext cx="497711" cy="523220"/>
          </a:xfrm>
          <a:prstGeom prst="notchedRightArrow">
            <a:avLst/>
          </a:prstGeom>
          <a:solidFill>
            <a:srgbClr val="F67C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箭头: 燕尾形 10"/>
          <p:cNvSpPr/>
          <p:nvPr/>
        </p:nvSpPr>
        <p:spPr>
          <a:xfrm>
            <a:off x="2741643" y="3748079"/>
            <a:ext cx="497711" cy="523220"/>
          </a:xfrm>
          <a:prstGeom prst="notchedRightArrow">
            <a:avLst/>
          </a:prstGeom>
          <a:solidFill>
            <a:srgbClr val="203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箭头: 燕尾形 11"/>
          <p:cNvSpPr/>
          <p:nvPr/>
        </p:nvSpPr>
        <p:spPr>
          <a:xfrm>
            <a:off x="2747358" y="4870209"/>
            <a:ext cx="497711" cy="523220"/>
          </a:xfrm>
          <a:prstGeom prst="notchedRightArrow">
            <a:avLst/>
          </a:prstGeom>
          <a:solidFill>
            <a:srgbClr val="56B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descr="51miz-E1127279-A9914573"/>
          <p:cNvPicPr>
            <a:picLocks noChangeAspect="1"/>
          </p:cNvPicPr>
          <p:nvPr/>
        </p:nvPicPr>
        <p:blipFill>
          <a:blip r:embed="rId1" cstate="print"/>
          <a:stretch>
            <a:fillRect/>
          </a:stretch>
        </p:blipFill>
        <p:spPr>
          <a:xfrm>
            <a:off x="8239835" y="1724631"/>
            <a:ext cx="4800600" cy="5093335"/>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1000" fill="hold"/>
                                        <p:tgtEl>
                                          <p:spTgt spid="11"/>
                                        </p:tgtEl>
                                        <p:attrNameLst>
                                          <p:attrName>ppt_w</p:attrName>
                                        </p:attrNameLst>
                                      </p:cBhvr>
                                      <p:tavLst>
                                        <p:tav tm="0">
                                          <p:val>
                                            <p:fltVal val="0"/>
                                          </p:val>
                                        </p:tav>
                                        <p:tav tm="100000">
                                          <p:val>
                                            <p:strVal val="#ppt_w"/>
                                          </p:val>
                                        </p:tav>
                                      </p:tavLst>
                                    </p:anim>
                                    <p:anim calcmode="lin" valueType="num">
                                      <p:cBhvr>
                                        <p:cTn id="14" dur="1000" fill="hold"/>
                                        <p:tgtEl>
                                          <p:spTgt spid="11"/>
                                        </p:tgtEl>
                                        <p:attrNameLst>
                                          <p:attrName>ppt_h</p:attrName>
                                        </p:attrNameLst>
                                      </p:cBhvr>
                                      <p:tavLst>
                                        <p:tav tm="0">
                                          <p:val>
                                            <p:fltVal val="0"/>
                                          </p:val>
                                        </p:tav>
                                        <p:tav tm="100000">
                                          <p:val>
                                            <p:strVal val="#ppt_h"/>
                                          </p:val>
                                        </p:tav>
                                      </p:tavLst>
                                    </p:anim>
                                    <p:anim calcmode="lin" valueType="num">
                                      <p:cBhvr>
                                        <p:cTn id="15" dur="1000" fill="hold"/>
                                        <p:tgtEl>
                                          <p:spTgt spid="11"/>
                                        </p:tgtEl>
                                        <p:attrNameLst>
                                          <p:attrName>style.rotation</p:attrName>
                                        </p:attrNameLst>
                                      </p:cBhvr>
                                      <p:tavLst>
                                        <p:tav tm="0">
                                          <p:val>
                                            <p:fltVal val="90"/>
                                          </p:val>
                                        </p:tav>
                                        <p:tav tm="100000">
                                          <p:val>
                                            <p:fltVal val="0"/>
                                          </p:val>
                                        </p:tav>
                                      </p:tavLst>
                                    </p:anim>
                                    <p:animEffect transition="in" filter="fade">
                                      <p:cBhvr>
                                        <p:cTn id="16" dur="1000"/>
                                        <p:tgtEl>
                                          <p:spTgt spid="11"/>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ppt_w</p:attrName>
                                        </p:attrNameLst>
                                      </p:cBhvr>
                                      <p:tavLst>
                                        <p:tav tm="0">
                                          <p:val>
                                            <p:fltVal val="0"/>
                                          </p:val>
                                        </p:tav>
                                        <p:tav tm="100000">
                                          <p:val>
                                            <p:strVal val="#ppt_w"/>
                                          </p:val>
                                        </p:tav>
                                      </p:tavLst>
                                    </p:anim>
                                    <p:anim calcmode="lin" valueType="num">
                                      <p:cBhvr>
                                        <p:cTn id="20" dur="1000" fill="hold"/>
                                        <p:tgtEl>
                                          <p:spTgt spid="12"/>
                                        </p:tgtEl>
                                        <p:attrNameLst>
                                          <p:attrName>ppt_h</p:attrName>
                                        </p:attrNameLst>
                                      </p:cBhvr>
                                      <p:tavLst>
                                        <p:tav tm="0">
                                          <p:val>
                                            <p:fltVal val="0"/>
                                          </p:val>
                                        </p:tav>
                                        <p:tav tm="100000">
                                          <p:val>
                                            <p:strVal val="#ppt_h"/>
                                          </p:val>
                                        </p:tav>
                                      </p:tavLst>
                                    </p:anim>
                                    <p:anim calcmode="lin" valueType="num">
                                      <p:cBhvr>
                                        <p:cTn id="21" dur="1000" fill="hold"/>
                                        <p:tgtEl>
                                          <p:spTgt spid="12"/>
                                        </p:tgtEl>
                                        <p:attrNameLst>
                                          <p:attrName>style.rotation</p:attrName>
                                        </p:attrNameLst>
                                      </p:cBhvr>
                                      <p:tavLst>
                                        <p:tav tm="0">
                                          <p:val>
                                            <p:fltVal val="90"/>
                                          </p:val>
                                        </p:tav>
                                        <p:tav tm="100000">
                                          <p:val>
                                            <p:fltVal val="0"/>
                                          </p:val>
                                        </p:tav>
                                      </p:tavLst>
                                    </p:anim>
                                    <p:animEffect transition="in" filter="fade">
                                      <p:cBhvr>
                                        <p:cTn id="22" dur="1000"/>
                                        <p:tgtEl>
                                          <p:spTgt spid="12"/>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1000" fill="hold"/>
                                        <p:tgtEl>
                                          <p:spTgt spid="15"/>
                                        </p:tgtEl>
                                        <p:attrNameLst>
                                          <p:attrName>ppt_w</p:attrName>
                                        </p:attrNameLst>
                                      </p:cBhvr>
                                      <p:tavLst>
                                        <p:tav tm="0">
                                          <p:val>
                                            <p:fltVal val="0"/>
                                          </p:val>
                                        </p:tav>
                                        <p:tav tm="100000">
                                          <p:val>
                                            <p:strVal val="#ppt_w"/>
                                          </p:val>
                                        </p:tav>
                                      </p:tavLst>
                                    </p:anim>
                                    <p:anim calcmode="lin" valueType="num">
                                      <p:cBhvr>
                                        <p:cTn id="26" dur="1000" fill="hold"/>
                                        <p:tgtEl>
                                          <p:spTgt spid="15"/>
                                        </p:tgtEl>
                                        <p:attrNameLst>
                                          <p:attrName>ppt_h</p:attrName>
                                        </p:attrNameLst>
                                      </p:cBhvr>
                                      <p:tavLst>
                                        <p:tav tm="0">
                                          <p:val>
                                            <p:fltVal val="0"/>
                                          </p:val>
                                        </p:tav>
                                        <p:tav tm="100000">
                                          <p:val>
                                            <p:strVal val="#ppt_h"/>
                                          </p:val>
                                        </p:tav>
                                      </p:tavLst>
                                    </p:anim>
                                    <p:anim calcmode="lin" valueType="num">
                                      <p:cBhvr>
                                        <p:cTn id="27" dur="1000" fill="hold"/>
                                        <p:tgtEl>
                                          <p:spTgt spid="15"/>
                                        </p:tgtEl>
                                        <p:attrNameLst>
                                          <p:attrName>style.rotation</p:attrName>
                                        </p:attrNameLst>
                                      </p:cBhvr>
                                      <p:tavLst>
                                        <p:tav tm="0">
                                          <p:val>
                                            <p:fltVal val="90"/>
                                          </p:val>
                                        </p:tav>
                                        <p:tav tm="100000">
                                          <p:val>
                                            <p:fltVal val="0"/>
                                          </p:val>
                                        </p:tav>
                                      </p:tavLst>
                                    </p:anim>
                                    <p:animEffect transition="in" filter="fade">
                                      <p:cBhvr>
                                        <p:cTn id="28" dur="1000"/>
                                        <p:tgtEl>
                                          <p:spTgt spid="15"/>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1000" fill="hold"/>
                                        <p:tgtEl>
                                          <p:spTgt spid="16"/>
                                        </p:tgtEl>
                                        <p:attrNameLst>
                                          <p:attrName>ppt_w</p:attrName>
                                        </p:attrNameLst>
                                      </p:cBhvr>
                                      <p:tavLst>
                                        <p:tav tm="0">
                                          <p:val>
                                            <p:fltVal val="0"/>
                                          </p:val>
                                        </p:tav>
                                        <p:tav tm="100000">
                                          <p:val>
                                            <p:strVal val="#ppt_w"/>
                                          </p:val>
                                        </p:tav>
                                      </p:tavLst>
                                    </p:anim>
                                    <p:anim calcmode="lin" valueType="num">
                                      <p:cBhvr>
                                        <p:cTn id="32" dur="1000" fill="hold"/>
                                        <p:tgtEl>
                                          <p:spTgt spid="16"/>
                                        </p:tgtEl>
                                        <p:attrNameLst>
                                          <p:attrName>ppt_h</p:attrName>
                                        </p:attrNameLst>
                                      </p:cBhvr>
                                      <p:tavLst>
                                        <p:tav tm="0">
                                          <p:val>
                                            <p:fltVal val="0"/>
                                          </p:val>
                                        </p:tav>
                                        <p:tav tm="100000">
                                          <p:val>
                                            <p:strVal val="#ppt_h"/>
                                          </p:val>
                                        </p:tav>
                                      </p:tavLst>
                                    </p:anim>
                                    <p:anim calcmode="lin" valueType="num">
                                      <p:cBhvr>
                                        <p:cTn id="33" dur="1000" fill="hold"/>
                                        <p:tgtEl>
                                          <p:spTgt spid="16"/>
                                        </p:tgtEl>
                                        <p:attrNameLst>
                                          <p:attrName>style.rotation</p:attrName>
                                        </p:attrNameLst>
                                      </p:cBhvr>
                                      <p:tavLst>
                                        <p:tav tm="0">
                                          <p:val>
                                            <p:fltVal val="90"/>
                                          </p:val>
                                        </p:tav>
                                        <p:tav tm="100000">
                                          <p:val>
                                            <p:fltVal val="0"/>
                                          </p:val>
                                        </p:tav>
                                      </p:tavLst>
                                    </p:anim>
                                    <p:animEffect transition="in" filter="fade">
                                      <p:cBhvr>
                                        <p:cTn id="34" dur="1000"/>
                                        <p:tgtEl>
                                          <p:spTgt spid="16"/>
                                        </p:tgtEl>
                                      </p:cBhvr>
                                    </p:animEffect>
                                  </p:childTnLst>
                                </p:cTn>
                              </p:par>
                              <p:par>
                                <p:cTn id="35" presetID="31" presetClass="entr" presetSubtype="0" fill="hold" nodeType="with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1000" fill="hold"/>
                                        <p:tgtEl>
                                          <p:spTgt spid="17"/>
                                        </p:tgtEl>
                                        <p:attrNameLst>
                                          <p:attrName>ppt_w</p:attrName>
                                        </p:attrNameLst>
                                      </p:cBhvr>
                                      <p:tavLst>
                                        <p:tav tm="0">
                                          <p:val>
                                            <p:fltVal val="0"/>
                                          </p:val>
                                        </p:tav>
                                        <p:tav tm="100000">
                                          <p:val>
                                            <p:strVal val="#ppt_w"/>
                                          </p:val>
                                        </p:tav>
                                      </p:tavLst>
                                    </p:anim>
                                    <p:anim calcmode="lin" valueType="num">
                                      <p:cBhvr>
                                        <p:cTn id="38" dur="1000" fill="hold"/>
                                        <p:tgtEl>
                                          <p:spTgt spid="17"/>
                                        </p:tgtEl>
                                        <p:attrNameLst>
                                          <p:attrName>ppt_h</p:attrName>
                                        </p:attrNameLst>
                                      </p:cBhvr>
                                      <p:tavLst>
                                        <p:tav tm="0">
                                          <p:val>
                                            <p:fltVal val="0"/>
                                          </p:val>
                                        </p:tav>
                                        <p:tav tm="100000">
                                          <p:val>
                                            <p:strVal val="#ppt_h"/>
                                          </p:val>
                                        </p:tav>
                                      </p:tavLst>
                                    </p:anim>
                                    <p:anim calcmode="lin" valueType="num">
                                      <p:cBhvr>
                                        <p:cTn id="39" dur="1000" fill="hold"/>
                                        <p:tgtEl>
                                          <p:spTgt spid="17"/>
                                        </p:tgtEl>
                                        <p:attrNameLst>
                                          <p:attrName>style.rotation</p:attrName>
                                        </p:attrNameLst>
                                      </p:cBhvr>
                                      <p:tavLst>
                                        <p:tav tm="0">
                                          <p:val>
                                            <p:fltVal val="90"/>
                                          </p:val>
                                        </p:tav>
                                        <p:tav tm="100000">
                                          <p:val>
                                            <p:fltVal val="0"/>
                                          </p:val>
                                        </p:tav>
                                      </p:tavLst>
                                    </p:anim>
                                    <p:animEffect transition="in" filter="fade">
                                      <p:cBhvr>
                                        <p:cTn id="40"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2" grpId="0" animBg="1"/>
      <p:bldP spid="12" grpId="1" animBg="1"/>
      <p:bldP spid="15" grpId="0" animBg="1"/>
      <p:bldP spid="15" grpId="1" animBg="1"/>
      <p:bldP spid="16" grpId="0" animBg="1"/>
      <p:bldP spid="16" grpId="1"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p:cNvPicPr>
            <a:picLocks noChangeAspect="1" noChangeArrowheads="1"/>
          </p:cNvPicPr>
          <p:nvPr/>
        </p:nvPicPr>
        <p:blipFill>
          <a:blip r:embed="rId1"/>
          <a:stretch>
            <a:fillRect/>
          </a:stretch>
        </p:blipFill>
        <p:spPr bwMode="auto">
          <a:xfrm>
            <a:off x="1351" y="-30657"/>
            <a:ext cx="12195412" cy="6888657"/>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5"/>
          <p:cNvSpPr txBox="1"/>
          <p:nvPr/>
        </p:nvSpPr>
        <p:spPr>
          <a:xfrm>
            <a:off x="841797" y="332656"/>
            <a:ext cx="4371427"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solidFill>
                  <a:schemeClr val="bg1"/>
                </a:solidFill>
              </a:rPr>
              <a:t>四、有效调控情绪</a:t>
            </a:r>
            <a:endParaRPr lang="zh-CN" altLang="en-US" dirty="0" smtClean="0">
              <a:solidFill>
                <a:schemeClr val="bg1"/>
              </a:solidFill>
            </a:endParaRPr>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4" name="矩形 13"/>
          <p:cNvSpPr/>
          <p:nvPr/>
        </p:nvSpPr>
        <p:spPr>
          <a:xfrm flipV="1">
            <a:off x="669093" y="2143116"/>
            <a:ext cx="5613774" cy="3235495"/>
          </a:xfrm>
          <a:prstGeom prst="rect">
            <a:avLst/>
          </a:prstGeom>
          <a:gradFill>
            <a:gsLst>
              <a:gs pos="100000">
                <a:srgbClr val="00A89B"/>
              </a:gs>
              <a:gs pos="20000">
                <a:srgbClr val="00B05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19" name="TextBox 6"/>
          <p:cNvSpPr txBox="1"/>
          <p:nvPr/>
        </p:nvSpPr>
        <p:spPr>
          <a:xfrm>
            <a:off x="675685" y="2143116"/>
            <a:ext cx="5607182" cy="3053144"/>
          </a:xfrm>
          <a:prstGeom prst="rect">
            <a:avLst/>
          </a:prstGeom>
          <a:noFill/>
        </p:spPr>
        <p:txBody>
          <a:bodyPr wrap="square">
            <a:spAutoFit/>
          </a:bodyPr>
          <a:lstStyle/>
          <a:p>
            <a:pPr>
              <a:lnSpc>
                <a:spcPct val="130000"/>
              </a:lnSpc>
            </a:pPr>
            <a:r>
              <a:rPr lang="zh-CN" altLang="en-US" sz="2800" b="1" dirty="0" smtClean="0">
                <a:solidFill>
                  <a:schemeClr val="bg1"/>
                </a:solidFill>
                <a:latin typeface="微软雅黑" panose="020B0503020204020204" pitchFamily="34" charset="-122"/>
                <a:ea typeface="微软雅黑" panose="020B0503020204020204" pitchFamily="34" charset="-122"/>
              </a:rPr>
              <a:t>    </a:t>
            </a:r>
            <a:r>
              <a:rPr lang="zh-CN" altLang="en-US" sz="2000" b="1" dirty="0" smtClean="0">
                <a:solidFill>
                  <a:schemeClr val="bg1"/>
                </a:solidFill>
                <a:latin typeface="微软雅黑" panose="020B0503020204020204" pitchFamily="34" charset="-122"/>
                <a:ea typeface="微软雅黑" panose="020B0503020204020204" pitchFamily="34" charset="-122"/>
              </a:rPr>
              <a:t>自我放松法中较常用的是渐进性放松法。</a:t>
            </a:r>
            <a:endParaRPr lang="zh-CN" altLang="en-US" sz="2000" b="1" dirty="0" smtClean="0">
              <a:solidFill>
                <a:schemeClr val="bg1"/>
              </a:solidFill>
              <a:latin typeface="微软雅黑" panose="020B0503020204020204" pitchFamily="34" charset="-122"/>
              <a:ea typeface="微软雅黑" panose="020B0503020204020204" pitchFamily="34" charset="-122"/>
            </a:endParaRPr>
          </a:p>
          <a:p>
            <a:pPr>
              <a:lnSpc>
                <a:spcPct val="130000"/>
              </a:lnSpc>
              <a:buFont typeface="Wingdings" panose="05000000000000000000" pitchFamily="2" charset="2"/>
              <a:buChar char="l"/>
            </a:pPr>
            <a:r>
              <a:rPr lang="zh-CN" altLang="en-US" sz="2000" b="1" dirty="0" smtClean="0">
                <a:solidFill>
                  <a:schemeClr val="bg1"/>
                </a:solidFill>
                <a:latin typeface="微软雅黑" panose="020B0503020204020204" pitchFamily="34" charset="-122"/>
                <a:ea typeface="微软雅黑" panose="020B0503020204020204" pitchFamily="34" charset="-122"/>
              </a:rPr>
              <a:t>    首先，让自己的身心处于一种舒适的状态；</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a:lnSpc>
                <a:spcPct val="130000"/>
              </a:lnSpc>
              <a:buFont typeface="Wingdings" panose="05000000000000000000" pitchFamily="2" charset="2"/>
              <a:buChar char="l"/>
            </a:pPr>
            <a:r>
              <a:rPr lang="zh-CN" altLang="en-US" sz="2000" b="1" dirty="0" smtClean="0">
                <a:solidFill>
                  <a:schemeClr val="bg1"/>
                </a:solidFill>
                <a:latin typeface="微软雅黑" panose="020B0503020204020204" pitchFamily="34" charset="-122"/>
                <a:ea typeface="微软雅黑" panose="020B0503020204020204" pitchFamily="34" charset="-122"/>
              </a:rPr>
              <a:t>    其次，从头到脚一点一点通过放松暗示来舒缓身心；</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a:lnSpc>
                <a:spcPct val="130000"/>
              </a:lnSpc>
              <a:buFont typeface="Wingdings" panose="05000000000000000000" pitchFamily="2" charset="2"/>
              <a:buChar char="l"/>
            </a:pPr>
            <a:r>
              <a:rPr lang="zh-CN" altLang="en-US" sz="2000" b="1" dirty="0" smtClean="0">
                <a:solidFill>
                  <a:schemeClr val="bg1"/>
                </a:solidFill>
                <a:latin typeface="微软雅黑" panose="020B0503020204020204" pitchFamily="34" charset="-122"/>
                <a:ea typeface="微软雅黑" panose="020B0503020204020204" pitchFamily="34" charset="-122"/>
              </a:rPr>
              <a:t>    最后，有意识地放慢呼吸，专注呼吸，做均匀的深呼吸，到慢慢忘记呼吸而进入一种无我状态，从而使自己平静下来。</a:t>
            </a:r>
            <a:endParaRPr lang="zh-CN" altLang="en-US" sz="2000" b="1" dirty="0" smtClean="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1169159" y="1142984"/>
            <a:ext cx="2214880" cy="398780"/>
          </a:xfrm>
          <a:prstGeom prst="rect">
            <a:avLst/>
          </a:prstGeom>
        </p:spPr>
        <p:txBody>
          <a:bodyPr wrap="none">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（四）自我放松法</a:t>
            </a:r>
            <a:endParaRPr lang="zh-CN" altLang="en-US" sz="2000"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31" presetClass="entr" presetSubtype="0"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p:cTn id="18" dur="1000" fill="hold"/>
                                        <p:tgtEl>
                                          <p:spTgt spid="19"/>
                                        </p:tgtEl>
                                        <p:attrNameLst>
                                          <p:attrName>ppt_w</p:attrName>
                                        </p:attrNameLst>
                                      </p:cBhvr>
                                      <p:tavLst>
                                        <p:tav tm="0">
                                          <p:val>
                                            <p:fltVal val="0"/>
                                          </p:val>
                                        </p:tav>
                                        <p:tav tm="100000">
                                          <p:val>
                                            <p:strVal val="#ppt_w"/>
                                          </p:val>
                                        </p:tav>
                                      </p:tavLst>
                                    </p:anim>
                                    <p:anim calcmode="lin" valueType="num">
                                      <p:cBhvr>
                                        <p:cTn id="19" dur="1000" fill="hold"/>
                                        <p:tgtEl>
                                          <p:spTgt spid="19"/>
                                        </p:tgtEl>
                                        <p:attrNameLst>
                                          <p:attrName>ppt_h</p:attrName>
                                        </p:attrNameLst>
                                      </p:cBhvr>
                                      <p:tavLst>
                                        <p:tav tm="0">
                                          <p:val>
                                            <p:fltVal val="0"/>
                                          </p:val>
                                        </p:tav>
                                        <p:tav tm="100000">
                                          <p:val>
                                            <p:strVal val="#ppt_h"/>
                                          </p:val>
                                        </p:tav>
                                      </p:tavLst>
                                    </p:anim>
                                    <p:anim calcmode="lin" valueType="num">
                                      <p:cBhvr>
                                        <p:cTn id="20" dur="1000" fill="hold"/>
                                        <p:tgtEl>
                                          <p:spTgt spid="19"/>
                                        </p:tgtEl>
                                        <p:attrNameLst>
                                          <p:attrName>style.rotation</p:attrName>
                                        </p:attrNameLst>
                                      </p:cBhvr>
                                      <p:tavLst>
                                        <p:tav tm="0">
                                          <p:val>
                                            <p:fltVal val="90"/>
                                          </p:val>
                                        </p:tav>
                                        <p:tav tm="100000">
                                          <p:val>
                                            <p:fltVal val="0"/>
                                          </p:val>
                                        </p:tav>
                                      </p:tavLst>
                                    </p:anim>
                                    <p:animEffect transition="in" filter="fade">
                                      <p:cBhvr>
                                        <p:cTn id="21"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9" grpId="0"/>
      <p:bldP spid="19"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4371427"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solidFill>
                  <a:schemeClr val="tx1"/>
                </a:solidFill>
                <a:sym typeface="+mn-ea"/>
              </a:rPr>
              <a:t>四、有效调控情绪</a:t>
            </a:r>
            <a:endParaRPr lang="zh-CN" altLang="en-US" dirty="0" smtClean="0">
              <a:solidFill>
                <a:schemeClr val="tx1"/>
              </a:solidFill>
              <a:sym typeface="+mn-ea"/>
            </a:endParaRPr>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8" name="矩形 7"/>
          <p:cNvSpPr/>
          <p:nvPr/>
        </p:nvSpPr>
        <p:spPr>
          <a:xfrm>
            <a:off x="1169159" y="1142984"/>
            <a:ext cx="2236510" cy="400110"/>
          </a:xfrm>
          <a:prstGeom prst="rect">
            <a:avLst/>
          </a:prstGeom>
        </p:spPr>
        <p:txBody>
          <a:bodyPr wrap="none">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（五）自我放松法</a:t>
            </a:r>
            <a:endParaRPr lang="zh-CN" altLang="en-US" sz="2000" dirty="0"/>
          </a:p>
        </p:txBody>
      </p:sp>
      <p:pic>
        <p:nvPicPr>
          <p:cNvPr id="9" name="图片 8" descr="566a9b14b12e47b18750b76e94890726_th.jpg"/>
          <p:cNvPicPr>
            <a:picLocks noChangeAspect="1"/>
          </p:cNvPicPr>
          <p:nvPr/>
        </p:nvPicPr>
        <p:blipFill>
          <a:blip r:embed="rId1"/>
          <a:stretch>
            <a:fillRect/>
          </a:stretch>
        </p:blipFill>
        <p:spPr>
          <a:xfrm>
            <a:off x="879122" y="928670"/>
            <a:ext cx="9525856" cy="5890154"/>
          </a:xfrm>
          <a:prstGeom prst="rect">
            <a:avLst/>
          </a:prstGeom>
        </p:spPr>
      </p:pic>
      <p:sp>
        <p:nvSpPr>
          <p:cNvPr id="10" name="矩形 9"/>
          <p:cNvSpPr/>
          <p:nvPr/>
        </p:nvSpPr>
        <p:spPr>
          <a:xfrm flipV="1">
            <a:off x="7628890" y="1543050"/>
            <a:ext cx="4227195" cy="2615565"/>
          </a:xfrm>
          <a:prstGeom prst="rect">
            <a:avLst/>
          </a:prstGeom>
          <a:gradFill>
            <a:gsLst>
              <a:gs pos="100000">
                <a:srgbClr val="00A89B"/>
              </a:gs>
              <a:gs pos="20000">
                <a:srgbClr val="00B05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11" name="TextBox 6"/>
          <p:cNvSpPr txBox="1"/>
          <p:nvPr/>
        </p:nvSpPr>
        <p:spPr>
          <a:xfrm>
            <a:off x="7954645" y="1988820"/>
            <a:ext cx="3901440" cy="1753235"/>
          </a:xfrm>
          <a:prstGeom prst="rect">
            <a:avLst/>
          </a:prstGeom>
          <a:noFill/>
        </p:spPr>
        <p:txBody>
          <a:bodyPr wrap="square">
            <a:spAutoFit/>
          </a:bodyPr>
          <a:lstStyle/>
          <a:p>
            <a:pPr>
              <a:lnSpc>
                <a:spcPct val="150000"/>
              </a:lnSpc>
            </a:pPr>
            <a:r>
              <a:rPr lang="zh-CN" altLang="en-US" dirty="0" smtClean="0">
                <a:solidFill>
                  <a:schemeClr val="bg1"/>
                </a:solidFill>
                <a:latin typeface="微软雅黑" panose="020B0503020204020204" pitchFamily="34" charset="-122"/>
                <a:ea typeface="微软雅黑" panose="020B0503020204020204" pitchFamily="34" charset="-122"/>
              </a:rPr>
              <a:t>自我暗示是运用内部语言或书面语言以隐含的方式来调节和控制情绪的方法。语言暗示对人的心理乃至行为都有着奇妙的作用。</a:t>
            </a:r>
            <a:endParaRPr lang="zh-CN" altLang="en-US" dirty="0" smtClean="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1321559" y="1295384"/>
            <a:ext cx="2976880" cy="398780"/>
          </a:xfrm>
          <a:prstGeom prst="rect">
            <a:avLst/>
          </a:prstGeom>
        </p:spPr>
        <p:txBody>
          <a:bodyPr wrap="none">
            <a:spAutoFit/>
          </a:bodyPr>
          <a:lstStyle/>
          <a:p>
            <a:pPr algn="l"/>
            <a:r>
              <a:rPr lang="zh-CN" altLang="en-US" sz="2000" dirty="0"/>
              <a:t>（五）积极的自我暗示法</a:t>
            </a:r>
            <a:endParaRPr lang="zh-CN" altLang="en-US" sz="2000"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1000" fill="hold"/>
                                        <p:tgtEl>
                                          <p:spTgt spid="11"/>
                                        </p:tgtEl>
                                        <p:attrNameLst>
                                          <p:attrName>ppt_w</p:attrName>
                                        </p:attrNameLst>
                                      </p:cBhvr>
                                      <p:tavLst>
                                        <p:tav tm="0">
                                          <p:val>
                                            <p:fltVal val="0"/>
                                          </p:val>
                                        </p:tav>
                                        <p:tav tm="100000">
                                          <p:val>
                                            <p:strVal val="#ppt_w"/>
                                          </p:val>
                                        </p:tav>
                                      </p:tavLst>
                                    </p:anim>
                                    <p:anim calcmode="lin" valueType="num">
                                      <p:cBhvr>
                                        <p:cTn id="15" dur="1000" fill="hold"/>
                                        <p:tgtEl>
                                          <p:spTgt spid="11"/>
                                        </p:tgtEl>
                                        <p:attrNameLst>
                                          <p:attrName>ppt_h</p:attrName>
                                        </p:attrNameLst>
                                      </p:cBhvr>
                                      <p:tavLst>
                                        <p:tav tm="0">
                                          <p:val>
                                            <p:fltVal val="0"/>
                                          </p:val>
                                        </p:tav>
                                        <p:tav tm="100000">
                                          <p:val>
                                            <p:strVal val="#ppt_h"/>
                                          </p:val>
                                        </p:tav>
                                      </p:tavLst>
                                    </p:anim>
                                    <p:anim calcmode="lin" valueType="num">
                                      <p:cBhvr>
                                        <p:cTn id="16" dur="1000" fill="hold"/>
                                        <p:tgtEl>
                                          <p:spTgt spid="11"/>
                                        </p:tgtEl>
                                        <p:attrNameLst>
                                          <p:attrName>style.rotation</p:attrName>
                                        </p:attrNameLst>
                                      </p:cBhvr>
                                      <p:tavLst>
                                        <p:tav tm="0">
                                          <p:val>
                                            <p:fltVal val="90"/>
                                          </p:val>
                                        </p:tav>
                                        <p:tav tm="100000">
                                          <p:val>
                                            <p:fltVal val="0"/>
                                          </p:val>
                                        </p:tav>
                                      </p:tavLst>
                                    </p:anim>
                                    <p:animEffect transition="in" filter="fade">
                                      <p:cBhvr>
                                        <p:cTn id="1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p:bldP spid="11"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1" cstate="email"/>
          <a:srcRect/>
          <a:stretch>
            <a:fillRect/>
          </a:stretch>
        </p:blipFill>
        <p:spPr>
          <a:xfrm>
            <a:off x="3364" y="0"/>
            <a:ext cx="6156165" cy="4624754"/>
          </a:xfrm>
          <a:prstGeom prst="rect">
            <a:avLst/>
          </a:prstGeom>
        </p:spPr>
      </p:pic>
      <p:pic>
        <p:nvPicPr>
          <p:cNvPr id="12" name="图片 11"/>
          <p:cNvPicPr>
            <a:picLocks noChangeAspect="1"/>
          </p:cNvPicPr>
          <p:nvPr/>
        </p:nvPicPr>
        <p:blipFill rotWithShape="1">
          <a:blip r:embed="rId2" cstate="email"/>
          <a:srcRect/>
          <a:stretch>
            <a:fillRect/>
          </a:stretch>
        </p:blipFill>
        <p:spPr>
          <a:xfrm>
            <a:off x="2758698" y="4355024"/>
            <a:ext cx="9433302" cy="2501928"/>
          </a:xfrm>
          <a:prstGeom prst="rect">
            <a:avLst/>
          </a:prstGeom>
        </p:spPr>
      </p:pic>
      <p:pic>
        <p:nvPicPr>
          <p:cNvPr id="13" name="图片 12"/>
          <p:cNvPicPr>
            <a:picLocks noChangeAspect="1"/>
          </p:cNvPicPr>
          <p:nvPr/>
        </p:nvPicPr>
        <p:blipFill rotWithShape="1">
          <a:blip r:embed="rId3" cstate="screen"/>
          <a:srcRect t="-457" r="-163"/>
          <a:stretch>
            <a:fillRect/>
          </a:stretch>
        </p:blipFill>
        <p:spPr>
          <a:xfrm>
            <a:off x="2779480" y="-19734"/>
            <a:ext cx="9433302" cy="2501928"/>
          </a:xfrm>
          <a:prstGeom prst="rect">
            <a:avLst/>
          </a:prstGeom>
        </p:spPr>
      </p:pic>
      <p:pic>
        <p:nvPicPr>
          <p:cNvPr id="14" name="图片 13"/>
          <p:cNvPicPr>
            <a:picLocks noChangeAspect="1"/>
          </p:cNvPicPr>
          <p:nvPr/>
        </p:nvPicPr>
        <p:blipFill rotWithShape="1">
          <a:blip r:embed="rId4" cstate="email"/>
          <a:srcRect/>
          <a:stretch>
            <a:fillRect/>
          </a:stretch>
        </p:blipFill>
        <p:spPr>
          <a:xfrm>
            <a:off x="35706" y="4044462"/>
            <a:ext cx="3657063" cy="2812490"/>
          </a:xfrm>
          <a:prstGeom prst="rect">
            <a:avLst/>
          </a:prstGeom>
        </p:spPr>
      </p:pic>
      <p:sp>
        <p:nvSpPr>
          <p:cNvPr id="17" name="矩形 16"/>
          <p:cNvSpPr/>
          <p:nvPr/>
        </p:nvSpPr>
        <p:spPr>
          <a:xfrm>
            <a:off x="169027" y="151463"/>
            <a:ext cx="1000132" cy="2553335"/>
          </a:xfrm>
          <a:prstGeom prst="rect">
            <a:avLst/>
          </a:prstGeom>
        </p:spPr>
        <p:txBody>
          <a:bodyPr wrap="square">
            <a:spAutoFit/>
          </a:bodyPr>
          <a:lstStyle/>
          <a:p>
            <a:r>
              <a:rPr lang="zh-CN" altLang="en-US" sz="4000" b="1" dirty="0">
                <a:solidFill>
                  <a:srgbClr val="C00000"/>
                </a:solidFill>
                <a:latin typeface="微软雅黑" panose="020B0503020204020204" pitchFamily="34" charset="-122"/>
                <a:ea typeface="微软雅黑" panose="020B0503020204020204" pitchFamily="34" charset="-122"/>
                <a:cs typeface="+mn-ea"/>
                <a:sym typeface="+mn-lt"/>
              </a:rPr>
              <a:t>幸福互动</a:t>
            </a:r>
            <a:endParaRPr lang="zh-CN" altLang="en-US" sz="4000" b="1" dirty="0">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19" name="文本框 6"/>
          <p:cNvSpPr txBox="1"/>
          <p:nvPr/>
        </p:nvSpPr>
        <p:spPr>
          <a:xfrm>
            <a:off x="3080385" y="620395"/>
            <a:ext cx="7547610" cy="5327650"/>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       </a:t>
            </a:r>
            <a:r>
              <a:rPr lang="zh-CN" altLang="en-US" sz="2800" kern="0" dirty="0" smtClean="0">
                <a:solidFill>
                  <a:sysClr val="windowText" lastClr="000000">
                    <a:lumMod val="75000"/>
                    <a:lumOff val="25000"/>
                  </a:sysClr>
                </a:solidFill>
                <a:latin typeface="黑体" panose="02010609060101010101" charset="-122"/>
                <a:ea typeface="黑体" panose="02010609060101010101" charset="-122"/>
                <a:cs typeface="+mn-ea"/>
                <a:sym typeface="+mn-lt"/>
              </a:rPr>
              <a:t>快乐制造</a:t>
            </a:r>
            <a:endParaRPr lang="zh-CN" altLang="en-US" sz="2800" kern="0" dirty="0" smtClean="0">
              <a:solidFill>
                <a:sysClr val="windowText" lastClr="000000">
                  <a:lumMod val="75000"/>
                  <a:lumOff val="25000"/>
                </a:sysClr>
              </a:solidFill>
              <a:latin typeface="黑体" panose="02010609060101010101" charset="-122"/>
              <a:ea typeface="黑体" panose="02010609060101010101" charset="-122"/>
              <a:cs typeface="+mn-ea"/>
              <a:sym typeface="+mn-lt"/>
            </a:endParaRPr>
          </a:p>
          <a:p>
            <a:pPr marL="0" marR="0" lvl="0" indent="0" defTabSz="914400" eaLnBrk="1" fontAlgn="auto" latinLnBrk="0" hangingPunct="1">
              <a:lnSpc>
                <a:spcPct val="130000"/>
              </a:lnSpc>
              <a:spcBef>
                <a:spcPts val="0"/>
              </a:spcBef>
              <a:spcAft>
                <a:spcPts val="0"/>
              </a:spcAft>
              <a:buClrTx/>
              <a:buSzTx/>
              <a:buFontTx/>
              <a:buNone/>
              <a:defRPr/>
            </a:pPr>
            <a:r>
              <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活动目的：通过游戏，使大家认识到，生活中不缺少快乐，只是缺少发现。快乐就在我们身边，要善于发现快乐、感受快乐。我们应该觉察自己的情绪，尽可能使自己成为创造快乐的源泉。</a:t>
            </a:r>
            <a:endPar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a:p>
            <a:pPr marL="0" marR="0" lvl="0" indent="0" defTabSz="914400" eaLnBrk="1" fontAlgn="auto" latinLnBrk="0" hangingPunct="1">
              <a:lnSpc>
                <a:spcPct val="130000"/>
              </a:lnSpc>
              <a:spcBef>
                <a:spcPts val="0"/>
              </a:spcBef>
              <a:spcAft>
                <a:spcPts val="0"/>
              </a:spcAft>
              <a:buClrTx/>
              <a:buSzTx/>
              <a:buFontTx/>
              <a:buNone/>
              <a:defRPr/>
            </a:pPr>
            <a:r>
              <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第一节：</a:t>
            </a:r>
            <a:endPar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a:p>
            <a:pPr marL="0" marR="0" lvl="0" indent="0" defTabSz="914400" eaLnBrk="1" fontAlgn="auto" latinLnBrk="0" hangingPunct="1">
              <a:lnSpc>
                <a:spcPct val="130000"/>
              </a:lnSpc>
              <a:spcBef>
                <a:spcPts val="0"/>
              </a:spcBef>
              <a:spcAft>
                <a:spcPts val="0"/>
              </a:spcAft>
              <a:buClrTx/>
              <a:buSzTx/>
              <a:buFontTx/>
              <a:buNone/>
              <a:defRPr/>
            </a:pPr>
            <a:r>
              <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a:t>
            </a:r>
            <a:r>
              <a:rPr lang="en-US" altLang="zh-CN"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1</a:t>
            </a:r>
            <a:r>
              <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）请你回忆一下，最近两周令自己开心的事情，在笔记本上列出自己的快乐清单</a:t>
            </a:r>
            <a:r>
              <a:rPr lang="en-US" altLang="zh-CN"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a:t>
            </a:r>
            <a:r>
              <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，每人至少列出</a:t>
            </a:r>
            <a:r>
              <a:rPr lang="en-US" altLang="zh-CN"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10 </a:t>
            </a:r>
            <a:r>
              <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项。我的快乐清单</a:t>
            </a:r>
            <a:r>
              <a:rPr lang="zh-CN" altLang="en-US" u="sng"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是：　　　　　　　　　　　</a:t>
            </a:r>
            <a:endParaRPr lang="zh-CN" altLang="en-US" u="sng"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a:p>
            <a:pPr marL="0" marR="0" lvl="0" indent="0" defTabSz="914400" eaLnBrk="1" fontAlgn="auto" latinLnBrk="0" hangingPunct="1">
              <a:lnSpc>
                <a:spcPct val="130000"/>
              </a:lnSpc>
              <a:spcBef>
                <a:spcPts val="0"/>
              </a:spcBef>
              <a:spcAft>
                <a:spcPts val="0"/>
              </a:spcAft>
              <a:buClrTx/>
              <a:buSzTx/>
              <a:buFontTx/>
              <a:buNone/>
              <a:defRPr/>
            </a:pPr>
            <a:r>
              <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　　　　　　　　　　　　　　　　</a:t>
            </a:r>
            <a:r>
              <a:rPr lang="en-US" altLang="zh-CN"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               </a:t>
            </a:r>
            <a:r>
              <a:rPr lang="zh-CN" altLang="en-US" u="sng"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是：</a:t>
            </a:r>
            <a:r>
              <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　　　　　　　　　　　</a:t>
            </a:r>
            <a:endPar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a:p>
            <a:pPr marL="0" marR="0" lvl="0" indent="0" defTabSz="914400" eaLnBrk="1" fontAlgn="auto" latinLnBrk="0" hangingPunct="1">
              <a:lnSpc>
                <a:spcPct val="130000"/>
              </a:lnSpc>
              <a:spcBef>
                <a:spcPts val="0"/>
              </a:spcBef>
              <a:spcAft>
                <a:spcPts val="0"/>
              </a:spcAft>
              <a:buClrTx/>
              <a:buSzTx/>
              <a:buFontTx/>
              <a:buNone/>
              <a:defRPr/>
            </a:pPr>
            <a:r>
              <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请部分学生大声读出自己的</a:t>
            </a:r>
            <a:r>
              <a:rPr lang="en-US" altLang="zh-CN"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a:t>
            </a:r>
            <a:r>
              <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快乐清单</a:t>
            </a:r>
            <a:r>
              <a:rPr lang="en-US" altLang="zh-CN"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a:t>
            </a:r>
            <a:r>
              <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a:t>
            </a:r>
            <a:endPar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a:p>
            <a:pPr marL="0" marR="0" lvl="0" indent="0" defTabSz="914400" eaLnBrk="1" fontAlgn="auto" latinLnBrk="0" hangingPunct="1">
              <a:lnSpc>
                <a:spcPct val="130000"/>
              </a:lnSpc>
              <a:spcBef>
                <a:spcPts val="0"/>
              </a:spcBef>
              <a:spcAft>
                <a:spcPts val="0"/>
              </a:spcAft>
              <a:buClrTx/>
              <a:buSzTx/>
              <a:buFontTx/>
              <a:buNone/>
              <a:defRPr/>
            </a:pPr>
            <a:r>
              <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a:t>
            </a:r>
            <a:r>
              <a:rPr lang="en-US" altLang="zh-CN"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2</a:t>
            </a:r>
            <a:r>
              <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）请同学闭上眼睛，回忆自己生活中的开心时刻，</a:t>
            </a:r>
            <a:r>
              <a:rPr lang="en-US" altLang="zh-CN"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2 </a:t>
            </a:r>
            <a:r>
              <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分钟后，睁开眼睛，将你的</a:t>
            </a:r>
            <a:r>
              <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开心时刻与周围的同学分享，尤其要细致讲述事情的经过和当时的感受。</a:t>
            </a:r>
            <a:endPar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a:p>
            <a:pPr marL="0" marR="0" lvl="0" indent="0" defTabSz="914400" eaLnBrk="1" fontAlgn="auto" latinLnBrk="0" hangingPunct="1">
              <a:lnSpc>
                <a:spcPct val="130000"/>
              </a:lnSpc>
              <a:spcBef>
                <a:spcPts val="0"/>
              </a:spcBef>
              <a:spcAft>
                <a:spcPts val="0"/>
              </a:spcAft>
              <a:buClrTx/>
              <a:buSzTx/>
              <a:buFontTx/>
              <a:buNone/>
              <a:defRPr/>
            </a:pPr>
            <a:endPar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a:p>
            <a:pPr marL="0" marR="0" lvl="0" indent="0" defTabSz="914400" eaLnBrk="1" fontAlgn="auto" latinLnBrk="0" hangingPunct="1">
              <a:lnSpc>
                <a:spcPct val="130000"/>
              </a:lnSpc>
              <a:spcBef>
                <a:spcPts val="0"/>
              </a:spcBef>
              <a:spcAft>
                <a:spcPts val="0"/>
              </a:spcAft>
              <a:buClrTx/>
              <a:buSzTx/>
              <a:buFontTx/>
              <a:buNone/>
              <a:defRPr/>
            </a:pPr>
            <a:endPar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7"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1000" fill="hold"/>
                                        <p:tgtEl>
                                          <p:spTgt spid="17"/>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1" cstate="email"/>
          <a:srcRect/>
          <a:stretch>
            <a:fillRect/>
          </a:stretch>
        </p:blipFill>
        <p:spPr>
          <a:xfrm>
            <a:off x="3364" y="0"/>
            <a:ext cx="6156165" cy="4624754"/>
          </a:xfrm>
          <a:prstGeom prst="rect">
            <a:avLst/>
          </a:prstGeom>
        </p:spPr>
      </p:pic>
      <p:pic>
        <p:nvPicPr>
          <p:cNvPr id="12" name="图片 11"/>
          <p:cNvPicPr>
            <a:picLocks noChangeAspect="1"/>
          </p:cNvPicPr>
          <p:nvPr/>
        </p:nvPicPr>
        <p:blipFill rotWithShape="1">
          <a:blip r:embed="rId2" cstate="email"/>
          <a:srcRect/>
          <a:stretch>
            <a:fillRect/>
          </a:stretch>
        </p:blipFill>
        <p:spPr>
          <a:xfrm>
            <a:off x="2758698" y="4355024"/>
            <a:ext cx="9433302" cy="2501928"/>
          </a:xfrm>
          <a:prstGeom prst="rect">
            <a:avLst/>
          </a:prstGeom>
        </p:spPr>
      </p:pic>
      <p:pic>
        <p:nvPicPr>
          <p:cNvPr id="13" name="图片 12"/>
          <p:cNvPicPr>
            <a:picLocks noChangeAspect="1"/>
          </p:cNvPicPr>
          <p:nvPr/>
        </p:nvPicPr>
        <p:blipFill rotWithShape="1">
          <a:blip r:embed="rId3" cstate="screen"/>
          <a:srcRect t="-457" r="-163"/>
          <a:stretch>
            <a:fillRect/>
          </a:stretch>
        </p:blipFill>
        <p:spPr>
          <a:xfrm>
            <a:off x="2779480" y="-19734"/>
            <a:ext cx="9433302" cy="2501928"/>
          </a:xfrm>
          <a:prstGeom prst="rect">
            <a:avLst/>
          </a:prstGeom>
        </p:spPr>
      </p:pic>
      <p:pic>
        <p:nvPicPr>
          <p:cNvPr id="14" name="图片 13"/>
          <p:cNvPicPr>
            <a:picLocks noChangeAspect="1"/>
          </p:cNvPicPr>
          <p:nvPr/>
        </p:nvPicPr>
        <p:blipFill rotWithShape="1">
          <a:blip r:embed="rId4" cstate="email"/>
          <a:srcRect/>
          <a:stretch>
            <a:fillRect/>
          </a:stretch>
        </p:blipFill>
        <p:spPr>
          <a:xfrm>
            <a:off x="35706" y="4044462"/>
            <a:ext cx="3657063" cy="2812490"/>
          </a:xfrm>
          <a:prstGeom prst="rect">
            <a:avLst/>
          </a:prstGeom>
        </p:spPr>
      </p:pic>
      <p:sp>
        <p:nvSpPr>
          <p:cNvPr id="17" name="矩形 16"/>
          <p:cNvSpPr/>
          <p:nvPr/>
        </p:nvSpPr>
        <p:spPr>
          <a:xfrm>
            <a:off x="169027" y="151463"/>
            <a:ext cx="1000132" cy="2553335"/>
          </a:xfrm>
          <a:prstGeom prst="rect">
            <a:avLst/>
          </a:prstGeom>
        </p:spPr>
        <p:txBody>
          <a:bodyPr wrap="square">
            <a:spAutoFit/>
          </a:bodyPr>
          <a:lstStyle/>
          <a:p>
            <a:r>
              <a:rPr lang="zh-CN" altLang="en-US" sz="4000" b="1" dirty="0">
                <a:solidFill>
                  <a:srgbClr val="C00000"/>
                </a:solidFill>
                <a:latin typeface="微软雅黑" panose="020B0503020204020204" pitchFamily="34" charset="-122"/>
                <a:ea typeface="微软雅黑" panose="020B0503020204020204" pitchFamily="34" charset="-122"/>
                <a:cs typeface="+mn-ea"/>
                <a:sym typeface="+mn-lt"/>
              </a:rPr>
              <a:t>幸福互动</a:t>
            </a:r>
            <a:endParaRPr lang="zh-CN" altLang="en-US" sz="4000" b="1" dirty="0">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19" name="文本框 6"/>
          <p:cNvSpPr txBox="1"/>
          <p:nvPr/>
        </p:nvSpPr>
        <p:spPr>
          <a:xfrm>
            <a:off x="1854200" y="763905"/>
            <a:ext cx="10358755" cy="5523230"/>
          </a:xfrm>
          <a:prstGeom prst="rect">
            <a:avLst/>
          </a:prstGeom>
          <a:noFill/>
        </p:spPr>
        <p:txBody>
          <a:bodyPr wrap="square" rtlCol="0">
            <a:noAutofit/>
          </a:bodyPr>
          <a:lstStyle/>
          <a:p>
            <a:pPr marL="0" marR="0" lvl="0" indent="0" defTabSz="914400" eaLnBrk="1" fontAlgn="auto" latinLnBrk="0" hangingPunct="1">
              <a:lnSpc>
                <a:spcPct val="130000"/>
              </a:lnSpc>
              <a:spcBef>
                <a:spcPts val="0"/>
              </a:spcBef>
              <a:spcAft>
                <a:spcPts val="0"/>
              </a:spcAft>
              <a:buClrTx/>
              <a:buSzTx/>
              <a:buFontTx/>
              <a:buNone/>
              <a:defRPr/>
            </a:pPr>
            <a:r>
              <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第二节：</a:t>
            </a:r>
            <a:endPar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a:p>
            <a:pPr marL="0" marR="0" lvl="0" indent="0" defTabSz="914400" eaLnBrk="1" fontAlgn="auto" latinLnBrk="0" hangingPunct="1">
              <a:lnSpc>
                <a:spcPct val="130000"/>
              </a:lnSpc>
              <a:spcBef>
                <a:spcPts val="0"/>
              </a:spcBef>
              <a:spcAft>
                <a:spcPts val="0"/>
              </a:spcAft>
              <a:buClrTx/>
              <a:buSzTx/>
              <a:buFontTx/>
              <a:buNone/>
              <a:defRPr/>
            </a:pPr>
            <a:r>
              <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a:t>
            </a:r>
            <a:r>
              <a:rPr lang="en-US" altLang="zh-CN"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1</a:t>
            </a:r>
            <a:r>
              <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）让大家围成一圈坐下，并闭上眼睛，告诉大家你将会从他们当中选择一个同学作为</a:t>
            </a:r>
            <a:r>
              <a:rPr lang="en-US" altLang="zh-CN"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a:t>
            </a:r>
            <a:r>
              <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快乐之源</a:t>
            </a:r>
            <a:r>
              <a:rPr lang="en-US" altLang="zh-CN"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a:t>
            </a:r>
            <a:r>
              <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，他将通过微笑将快乐传递给大家，任何一个得到微笑的人也要将微笑传递给其他三个人。</a:t>
            </a:r>
            <a:endPar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a:p>
            <a:pPr marL="0" marR="0" lvl="0" indent="0" defTabSz="914400" eaLnBrk="1" fontAlgn="auto" latinLnBrk="0" hangingPunct="1">
              <a:lnSpc>
                <a:spcPct val="130000"/>
              </a:lnSpc>
              <a:spcBef>
                <a:spcPts val="0"/>
              </a:spcBef>
              <a:spcAft>
                <a:spcPts val="0"/>
              </a:spcAft>
              <a:buClrTx/>
              <a:buSzTx/>
              <a:buFontTx/>
              <a:buNone/>
              <a:defRPr/>
            </a:pPr>
            <a:r>
              <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a:t>
            </a:r>
            <a:r>
              <a:rPr lang="en-US" altLang="zh-CN"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2</a:t>
            </a:r>
            <a:r>
              <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）在学员的身后转圈，假装指定了</a:t>
            </a:r>
            <a:r>
              <a:rPr lang="en-US" altLang="zh-CN"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a:t>
            </a:r>
            <a:r>
              <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快乐之源</a:t>
            </a:r>
            <a:r>
              <a:rPr lang="en-US" altLang="zh-CN"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a:t>
            </a:r>
            <a:r>
              <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，实际上你没有指任何人的后背，然后让大家睁开眼睛，并声称游戏开始。</a:t>
            </a:r>
            <a:endPar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a:p>
            <a:pPr marL="0" marR="0" lvl="0" indent="0" defTabSz="914400" eaLnBrk="1" fontAlgn="auto" latinLnBrk="0" hangingPunct="1">
              <a:lnSpc>
                <a:spcPct val="130000"/>
              </a:lnSpc>
              <a:spcBef>
                <a:spcPts val="0"/>
              </a:spcBef>
              <a:spcAft>
                <a:spcPts val="0"/>
              </a:spcAft>
              <a:buClrTx/>
              <a:buSzTx/>
              <a:buFontTx/>
              <a:buNone/>
              <a:defRPr/>
            </a:pPr>
            <a:r>
              <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a:t>
            </a:r>
            <a:r>
              <a:rPr lang="en-US" altLang="zh-CN"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3</a:t>
            </a:r>
            <a:r>
              <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）自由活动</a:t>
            </a:r>
            <a:r>
              <a:rPr lang="en-US" altLang="zh-CN"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3 </a:t>
            </a:r>
            <a:r>
              <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分钟；</a:t>
            </a:r>
            <a:r>
              <a:rPr lang="en-US" altLang="zh-CN"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3 </a:t>
            </a:r>
            <a:r>
              <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分钟以后，让他们重新坐下来，并让收到快乐讯息的同学举手，然后让大家指出他们认为的</a:t>
            </a:r>
            <a:r>
              <a:rPr lang="en-US" altLang="zh-CN"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a:t>
            </a:r>
            <a:r>
              <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快乐之源</a:t>
            </a:r>
            <a:r>
              <a:rPr lang="en-US" altLang="zh-CN"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a:t>
            </a:r>
            <a:r>
              <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，你会发现大家的手指会指向很多不同的人。</a:t>
            </a:r>
            <a:endPar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a:p>
            <a:pPr marL="0" marR="0" lvl="0" indent="0" defTabSz="914400" eaLnBrk="1" fontAlgn="auto" latinLnBrk="0" hangingPunct="1">
              <a:lnSpc>
                <a:spcPct val="130000"/>
              </a:lnSpc>
              <a:spcBef>
                <a:spcPts val="0"/>
              </a:spcBef>
              <a:spcAft>
                <a:spcPts val="0"/>
              </a:spcAft>
              <a:buClrTx/>
              <a:buSzTx/>
              <a:buFontTx/>
              <a:buNone/>
              <a:defRPr/>
            </a:pPr>
            <a:r>
              <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a:t>
            </a:r>
            <a:r>
              <a:rPr lang="en-US" altLang="zh-CN"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4</a:t>
            </a:r>
            <a:r>
              <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）微笑地告诉大家实际上根本就没有指定</a:t>
            </a:r>
            <a:r>
              <a:rPr lang="en-US" altLang="zh-CN"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a:t>
            </a:r>
            <a:r>
              <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快乐之源</a:t>
            </a:r>
            <a:r>
              <a:rPr lang="en-US" altLang="zh-CN"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a:t>
            </a:r>
            <a:r>
              <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，是他们的快乐感染了他们自己。</a:t>
            </a:r>
            <a:endPar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a:p>
            <a:pPr marL="0" marR="0" lvl="0" indent="0" defTabSz="914400" eaLnBrk="1" fontAlgn="auto" latinLnBrk="0" hangingPunct="1">
              <a:lnSpc>
                <a:spcPct val="130000"/>
              </a:lnSpc>
              <a:spcBef>
                <a:spcPts val="0"/>
              </a:spcBef>
              <a:spcAft>
                <a:spcPts val="0"/>
              </a:spcAft>
              <a:buClrTx/>
              <a:buSzTx/>
              <a:buFontTx/>
              <a:buNone/>
              <a:defRPr/>
            </a:pPr>
            <a:r>
              <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结果讨论：</a:t>
            </a:r>
            <a:endPar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a:p>
            <a:pPr marL="0" marR="0" lvl="0" indent="0" defTabSz="914400" eaLnBrk="1" fontAlgn="auto" latinLnBrk="0" hangingPunct="1">
              <a:lnSpc>
                <a:spcPct val="130000"/>
              </a:lnSpc>
              <a:spcBef>
                <a:spcPts val="0"/>
              </a:spcBef>
              <a:spcAft>
                <a:spcPts val="0"/>
              </a:spcAft>
              <a:buClrTx/>
              <a:buSzTx/>
              <a:buFontTx/>
              <a:buNone/>
              <a:defRPr/>
            </a:pPr>
            <a:r>
              <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a:t>
            </a:r>
            <a:r>
              <a:rPr lang="en-US" altLang="zh-CN"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1</a:t>
            </a:r>
            <a:r>
              <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）在活动中，你的感受是什么？</a:t>
            </a:r>
            <a:endPar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a:p>
            <a:pPr marL="0" marR="0" lvl="0" indent="0" defTabSz="914400" eaLnBrk="1" fontAlgn="auto" latinLnBrk="0" hangingPunct="1">
              <a:lnSpc>
                <a:spcPct val="130000"/>
              </a:lnSpc>
              <a:spcBef>
                <a:spcPts val="0"/>
              </a:spcBef>
              <a:spcAft>
                <a:spcPts val="0"/>
              </a:spcAft>
              <a:buClrTx/>
              <a:buSzTx/>
              <a:buFontTx/>
              <a:buNone/>
              <a:defRPr/>
            </a:pPr>
            <a:r>
              <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a:t>
            </a:r>
            <a:r>
              <a:rPr lang="en-US" altLang="zh-CN"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2</a:t>
            </a:r>
            <a:r>
              <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）在第二轮中，你有什么发现？快乐是可以传染的！</a:t>
            </a:r>
            <a:endPar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7"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1000" fill="hold"/>
                                        <p:tgtEl>
                                          <p:spTgt spid="17"/>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757794" y="548681"/>
            <a:ext cx="876091" cy="576064"/>
            <a:chOff x="708075" y="376409"/>
            <a:chExt cx="779531" cy="635185"/>
          </a:xfrm>
          <a:solidFill>
            <a:schemeClr val="bg1"/>
          </a:solidFill>
        </p:grpSpPr>
        <p:sp>
          <p:nvSpPr>
            <p:cNvPr id="21" name="矩形: 圆角 18"/>
            <p:cNvSpPr/>
            <p:nvPr/>
          </p:nvSpPr>
          <p:spPr bwMode="auto">
            <a:xfrm>
              <a:off x="708075" y="376409"/>
              <a:ext cx="779531" cy="33819"/>
            </a:xfrm>
            <a:prstGeom prst="roundRect">
              <a:avLst>
                <a:gd name="adj" fmla="val 50000"/>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2" name="矩形: 圆角 19"/>
            <p:cNvSpPr/>
            <p:nvPr/>
          </p:nvSpPr>
          <p:spPr bwMode="auto">
            <a:xfrm rot="5400000" flipV="1">
              <a:off x="407393" y="677092"/>
              <a:ext cx="635184" cy="33819"/>
            </a:xfrm>
            <a:prstGeom prst="roundRect">
              <a:avLst>
                <a:gd name="adj" fmla="val 50000"/>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grpSp>
      <p:sp>
        <p:nvSpPr>
          <p:cNvPr id="8" name="矩形 7"/>
          <p:cNvSpPr/>
          <p:nvPr/>
        </p:nvSpPr>
        <p:spPr>
          <a:xfrm>
            <a:off x="0" y="0"/>
            <a:ext cx="12196763" cy="6858000"/>
          </a:xfrm>
          <a:prstGeom prst="rect">
            <a:avLst/>
          </a:prstGeom>
          <a:solidFill>
            <a:srgbClr val="262626">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dirty="0">
              <a:cs typeface="+mn-ea"/>
              <a:sym typeface="+mn-lt"/>
            </a:endParaRPr>
          </a:p>
        </p:txBody>
      </p:sp>
      <p:sp>
        <p:nvSpPr>
          <p:cNvPr id="14" name="矩形 13"/>
          <p:cNvSpPr/>
          <p:nvPr/>
        </p:nvSpPr>
        <p:spPr bwMode="auto">
          <a:xfrm>
            <a:off x="4745375" y="1414654"/>
            <a:ext cx="7200800" cy="3218944"/>
          </a:xfrm>
          <a:prstGeom prst="rect">
            <a:avLst/>
          </a:prstGeom>
          <a:solidFill>
            <a:schemeClr val="accent5">
              <a:lumMod val="50000"/>
              <a:alpha val="76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4" name="矩形 3"/>
          <p:cNvSpPr/>
          <p:nvPr/>
        </p:nvSpPr>
        <p:spPr>
          <a:xfrm>
            <a:off x="5378301" y="2562461"/>
            <a:ext cx="4402167" cy="92333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5400" b="1" dirty="0" smtClean="0">
                <a:gradFill>
                  <a:gsLst>
                    <a:gs pos="0">
                      <a:schemeClr val="accent1">
                        <a:lumMod val="5000"/>
                        <a:lumOff val="95000"/>
                      </a:schemeClr>
                    </a:gs>
                    <a:gs pos="100000">
                      <a:schemeClr val="bg1">
                        <a:lumMod val="95000"/>
                      </a:schemeClr>
                    </a:gs>
                  </a:gsLst>
                  <a:lin ang="5400000" scaled="1"/>
                </a:gradFill>
                <a:effectLst>
                  <a:outerShdw blurRad="12700" dist="25400" dir="2700000" algn="tl">
                    <a:srgbClr val="000000">
                      <a:alpha val="43137"/>
                    </a:srgbClr>
                  </a:outerShdw>
                </a:effectLst>
                <a:latin typeface="+mn-lt"/>
                <a:ea typeface="+mn-ea"/>
                <a:cs typeface="+mn-ea"/>
                <a:sym typeface="+mn-lt"/>
              </a:rPr>
              <a:t>       谢谢观看</a:t>
            </a:r>
            <a:endParaRPr lang="zh-CN" altLang="en-US" sz="5400" b="1" dirty="0">
              <a:gradFill>
                <a:gsLst>
                  <a:gs pos="0">
                    <a:schemeClr val="accent1">
                      <a:lumMod val="5000"/>
                      <a:lumOff val="95000"/>
                    </a:schemeClr>
                  </a:gs>
                  <a:gs pos="100000">
                    <a:schemeClr val="bg1">
                      <a:lumMod val="95000"/>
                    </a:schemeClr>
                  </a:gs>
                </a:gsLst>
                <a:lin ang="5400000" scaled="1"/>
              </a:gradFill>
              <a:effectLst>
                <a:outerShdw blurRad="12700" dist="25400" dir="2700000" algn="tl">
                  <a:srgbClr val="000000">
                    <a:alpha val="43137"/>
                  </a:srgbClr>
                </a:outerShdw>
              </a:effectLst>
              <a:latin typeface="+mn-lt"/>
              <a:ea typeface="+mn-ea"/>
              <a:cs typeface="+mn-ea"/>
              <a:sym typeface="+mn-lt"/>
            </a:endParaRPr>
          </a:p>
        </p:txBody>
      </p:sp>
      <p:sp>
        <p:nvSpPr>
          <p:cNvPr id="15" name="Right Triangle 15"/>
          <p:cNvSpPr/>
          <p:nvPr/>
        </p:nvSpPr>
        <p:spPr>
          <a:xfrm flipH="1" flipV="1">
            <a:off x="11549527" y="1414654"/>
            <a:ext cx="396648" cy="396648"/>
          </a:xfrm>
          <a:prstGeom prst="r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50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750" fill="hold"/>
                                        <p:tgtEl>
                                          <p:spTgt spid="15"/>
                                        </p:tgtEl>
                                        <p:attrNameLst>
                                          <p:attrName>ppt_x</p:attrName>
                                        </p:attrNameLst>
                                      </p:cBhvr>
                                      <p:tavLst>
                                        <p:tav tm="0">
                                          <p:val>
                                            <p:strVal val="#ppt_x"/>
                                          </p:val>
                                        </p:tav>
                                        <p:tav tm="100000">
                                          <p:val>
                                            <p:strVal val="#ppt_x"/>
                                          </p:val>
                                        </p:tav>
                                      </p:tavLst>
                                    </p:anim>
                                    <p:anim calcmode="lin" valueType="num">
                                      <p:cBhvr additive="base">
                                        <p:cTn id="8" dur="75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bwMode="auto">
          <a:xfrm>
            <a:off x="2766056" y="1535709"/>
            <a:ext cx="6861260" cy="3816424"/>
          </a:xfrm>
          <a:prstGeom prst="rect">
            <a:avLst/>
          </a:prstGeom>
          <a:solidFill>
            <a:schemeClr val="accent3">
              <a:lumMod val="20000"/>
              <a:lumOff val="80000"/>
              <a:alpha val="8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5" name="文本框 14"/>
          <p:cNvSpPr txBox="1"/>
          <p:nvPr/>
        </p:nvSpPr>
        <p:spPr>
          <a:xfrm>
            <a:off x="5589641" y="2751751"/>
            <a:ext cx="1355090" cy="521970"/>
          </a:xfrm>
          <a:prstGeom prst="rect">
            <a:avLst/>
          </a:prstGeom>
          <a:noFill/>
        </p:spPr>
        <p:txBody>
          <a:bodyPr wrap="none" rtlCol="0">
            <a:spAutoFit/>
          </a:bodyPr>
          <a:lstStyle>
            <a:defPPr>
              <a:defRPr lang="zh-CN"/>
            </a:defPPr>
            <a:lvl1pPr algn="ctr">
              <a:defRPr sz="2800">
                <a:latin typeface="微软雅黑 Light" panose="020B0502040204020203" pitchFamily="34" charset="-122"/>
                <a:ea typeface="微软雅黑 Light" panose="020B0502040204020203" pitchFamily="34" charset="-122"/>
              </a:defRPr>
            </a:lvl1pPr>
          </a:lstStyle>
          <a:p>
            <a:pPr lvl="0" algn="ctr">
              <a:defRPr/>
            </a:pPr>
            <a:r>
              <a:rPr lang="zh-CN" altLang="en-US" dirty="0" smtClean="0">
                <a:solidFill>
                  <a:srgbClr val="3D3D3D"/>
                </a:solidFill>
                <a:latin typeface="+mn-lt"/>
                <a:ea typeface="+mn-ea"/>
                <a:cs typeface="+mn-ea"/>
                <a:sym typeface="+mn-lt"/>
              </a:rPr>
              <a:t>第一节 </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
        <p:nvSpPr>
          <p:cNvPr id="16" name="矩形 15"/>
          <p:cNvSpPr/>
          <p:nvPr/>
        </p:nvSpPr>
        <p:spPr bwMode="auto">
          <a:xfrm>
            <a:off x="5548613" y="1535709"/>
            <a:ext cx="1296144" cy="1029907"/>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7" name="TextBox 47"/>
          <p:cNvSpPr txBox="1"/>
          <p:nvPr/>
        </p:nvSpPr>
        <p:spPr>
          <a:xfrm>
            <a:off x="3526613" y="3548159"/>
            <a:ext cx="5429288" cy="70040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algn="ctr">
              <a:defRPr/>
            </a:pPr>
            <a:r>
              <a:rPr lang="zh-CN" altLang="en-US" sz="4400" dirty="0" smtClean="0">
                <a:solidFill>
                  <a:srgbClr val="3D3D3D"/>
                </a:solidFill>
                <a:latin typeface="+mn-lt"/>
                <a:ea typeface="+mn-ea"/>
                <a:cs typeface="+mn-ea"/>
                <a:sym typeface="+mn-lt"/>
              </a:rPr>
              <a:t>情绪概述</a:t>
            </a:r>
            <a:endParaRPr lang="zh-CN" altLang="en-US" sz="4400" dirty="0" smtClean="0">
              <a:solidFill>
                <a:srgbClr val="3D3D3D"/>
              </a:solidFill>
              <a:latin typeface="+mn-lt"/>
              <a:ea typeface="+mn-ea"/>
              <a:cs typeface="+mn-ea"/>
              <a:sym typeface="+mn-lt"/>
            </a:endParaRPr>
          </a:p>
        </p:txBody>
      </p:sp>
      <p:sp>
        <p:nvSpPr>
          <p:cNvPr id="18" name="矩形 17"/>
          <p:cNvSpPr/>
          <p:nvPr/>
        </p:nvSpPr>
        <p:spPr bwMode="auto">
          <a:xfrm>
            <a:off x="5784590" y="3341225"/>
            <a:ext cx="824187" cy="57229"/>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1" name="文本框 20"/>
          <p:cNvSpPr txBox="1"/>
          <p:nvPr/>
        </p:nvSpPr>
        <p:spPr>
          <a:xfrm>
            <a:off x="5901570" y="1633902"/>
            <a:ext cx="590226" cy="92333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5400" b="0" i="0" u="none" strike="noStrike" kern="1200" cap="none" spc="0" normalizeH="0" baseline="0" noProof="0" dirty="0">
                <a:ln>
                  <a:noFill/>
                </a:ln>
                <a:solidFill>
                  <a:srgbClr val="FFFFFF"/>
                </a:solidFill>
                <a:effectLst/>
                <a:uLnTx/>
                <a:uFillTx/>
                <a:latin typeface="+mn-lt"/>
                <a:ea typeface="+mn-ea"/>
                <a:cs typeface="+mn-ea"/>
                <a:sym typeface="+mn-lt"/>
              </a:rPr>
              <a:t>1</a:t>
            </a:r>
            <a:endParaRPr kumimoji="0" lang="zh-CN" altLang="en-US" sz="5400" b="0" i="0" u="none" strike="noStrike" kern="1200" cap="none" spc="0" normalizeH="0" baseline="0" noProof="0" dirty="0">
              <a:ln>
                <a:noFill/>
              </a:ln>
              <a:solidFill>
                <a:srgbClr val="FFFFFF"/>
              </a:solidFill>
              <a:effectLst/>
              <a:uLnTx/>
              <a:uFillTx/>
              <a:latin typeface="+mn-lt"/>
              <a:ea typeface="+mn-ea"/>
              <a:cs typeface="+mn-ea"/>
              <a:sym typeface="+mn-lt"/>
            </a:endParaRPr>
          </a:p>
        </p:txBody>
      </p:sp>
    </p:spTree>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4371427"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t>一、情绪的内涵</a:t>
            </a:r>
            <a:endParaRPr lang="zh-CN" altLang="en-US" dirty="0" smtClean="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pic>
        <p:nvPicPr>
          <p:cNvPr id="23" name="图片 22"/>
          <p:cNvPicPr>
            <a:picLocks noChangeAspect="1"/>
          </p:cNvPicPr>
          <p:nvPr/>
        </p:nvPicPr>
        <p:blipFill>
          <a:blip r:embed="rId1" cstate="screen"/>
          <a:stretch>
            <a:fillRect/>
          </a:stretch>
        </p:blipFill>
        <p:spPr>
          <a:xfrm>
            <a:off x="8524895" y="2357430"/>
            <a:ext cx="3524240" cy="3987956"/>
          </a:xfrm>
          <a:prstGeom prst="rect">
            <a:avLst/>
          </a:prstGeom>
        </p:spPr>
      </p:pic>
      <p:sp>
        <p:nvSpPr>
          <p:cNvPr id="11" name="文本框 2"/>
          <p:cNvSpPr txBox="1"/>
          <p:nvPr/>
        </p:nvSpPr>
        <p:spPr>
          <a:xfrm>
            <a:off x="605155" y="1857375"/>
            <a:ext cx="5911850" cy="2289810"/>
          </a:xfrm>
          <a:prstGeom prst="rect">
            <a:avLst/>
          </a:prstGeom>
          <a:noFill/>
        </p:spPr>
        <p:txBody>
          <a:bodyPr wrap="square" rtlCol="0">
            <a:spAutoFit/>
          </a:bodyPr>
          <a:lstStyle/>
          <a:p>
            <a:pPr marL="285750" indent="-285750">
              <a:lnSpc>
                <a:spcPct val="130000"/>
              </a:lnSpc>
            </a:pPr>
            <a:r>
              <a:rPr lang="en-US" altLang="zh-CN" sz="2000" b="1" dirty="0" smtClean="0">
                <a:solidFill>
                  <a:srgbClr val="FF0000"/>
                </a:solidFill>
                <a:latin typeface="微软雅黑" panose="020B0503020204020204" pitchFamily="34" charset="-122"/>
                <a:ea typeface="微软雅黑" panose="020B0503020204020204" pitchFamily="34" charset="-122"/>
                <a:cs typeface="+mn-ea"/>
                <a:sym typeface="+mn-lt"/>
              </a:rPr>
              <a:t>          </a:t>
            </a:r>
            <a:r>
              <a:rPr lang="zh-CN" altLang="en-US" dirty="0" smtClean="0">
                <a:latin typeface="微软雅黑" panose="020B0503020204020204" pitchFamily="34" charset="-122"/>
                <a:ea typeface="微软雅黑" panose="020B0503020204020204" pitchFamily="34" charset="-122"/>
                <a:cs typeface="+mn-ea"/>
                <a:sym typeface="+mn-lt"/>
              </a:rPr>
              <a:t>情绪是一种由客观现实与人的需要相互作用而产生的整合性的心理过程，包括主观体验、生理激起和外在表现三种成分。</a:t>
            </a:r>
            <a:endParaRPr lang="zh-CN" altLang="en-US" dirty="0" smtClean="0">
              <a:latin typeface="微软雅黑" panose="020B0503020204020204" pitchFamily="34" charset="-122"/>
              <a:ea typeface="微软雅黑" panose="020B0503020204020204" pitchFamily="34" charset="-122"/>
              <a:cs typeface="+mn-ea"/>
              <a:sym typeface="+mn-lt"/>
            </a:endParaRPr>
          </a:p>
          <a:p>
            <a:pPr marL="285750" indent="-285750">
              <a:lnSpc>
                <a:spcPct val="130000"/>
              </a:lnSpc>
            </a:pPr>
            <a:r>
              <a:rPr lang="zh-CN" altLang="en-US" dirty="0" smtClean="0">
                <a:latin typeface="微软雅黑" panose="020B0503020204020204" pitchFamily="34" charset="-122"/>
                <a:ea typeface="微软雅黑" panose="020B0503020204020204" pitchFamily="34" charset="-122"/>
                <a:cs typeface="+mn-ea"/>
                <a:sym typeface="+mn-lt"/>
              </a:rPr>
              <a:t>（</a:t>
            </a:r>
            <a:r>
              <a:rPr lang="en-US" altLang="zh-CN" dirty="0" smtClean="0">
                <a:latin typeface="微软雅黑" panose="020B0503020204020204" pitchFamily="34" charset="-122"/>
                <a:ea typeface="微软雅黑" panose="020B0503020204020204" pitchFamily="34" charset="-122"/>
                <a:cs typeface="+mn-ea"/>
                <a:sym typeface="+mn-lt"/>
              </a:rPr>
              <a:t>1</a:t>
            </a:r>
            <a:r>
              <a:rPr lang="zh-CN" altLang="en-US" dirty="0" smtClean="0">
                <a:latin typeface="微软雅黑" panose="020B0503020204020204" pitchFamily="34" charset="-122"/>
                <a:ea typeface="微软雅黑" panose="020B0503020204020204" pitchFamily="34" charset="-122"/>
                <a:cs typeface="+mn-ea"/>
                <a:sym typeface="+mn-lt"/>
              </a:rPr>
              <a:t>）情绪其实很主观。</a:t>
            </a:r>
            <a:endParaRPr lang="zh-CN" altLang="en-US" dirty="0" smtClean="0">
              <a:latin typeface="微软雅黑" panose="020B0503020204020204" pitchFamily="34" charset="-122"/>
              <a:ea typeface="微软雅黑" panose="020B0503020204020204" pitchFamily="34" charset="-122"/>
              <a:cs typeface="+mn-ea"/>
              <a:sym typeface="+mn-lt"/>
            </a:endParaRPr>
          </a:p>
          <a:p>
            <a:pPr marL="285750" indent="-285750">
              <a:lnSpc>
                <a:spcPct val="130000"/>
              </a:lnSpc>
            </a:pPr>
            <a:r>
              <a:rPr lang="zh-CN" altLang="en-US" dirty="0" smtClean="0">
                <a:latin typeface="微软雅黑" panose="020B0503020204020204" pitchFamily="34" charset="-122"/>
                <a:ea typeface="微软雅黑" panose="020B0503020204020204" pitchFamily="34" charset="-122"/>
                <a:cs typeface="+mn-ea"/>
                <a:sym typeface="+mn-lt"/>
              </a:rPr>
              <a:t>（</a:t>
            </a:r>
            <a:r>
              <a:rPr lang="en-US" altLang="zh-CN" dirty="0" smtClean="0">
                <a:latin typeface="微软雅黑" panose="020B0503020204020204" pitchFamily="34" charset="-122"/>
                <a:ea typeface="微软雅黑" panose="020B0503020204020204" pitchFamily="34" charset="-122"/>
                <a:cs typeface="+mn-ea"/>
                <a:sym typeface="+mn-lt"/>
              </a:rPr>
              <a:t>2</a:t>
            </a:r>
            <a:r>
              <a:rPr lang="zh-CN" altLang="en-US" dirty="0" smtClean="0">
                <a:latin typeface="微软雅黑" panose="020B0503020204020204" pitchFamily="34" charset="-122"/>
                <a:ea typeface="微软雅黑" panose="020B0503020204020204" pitchFamily="34" charset="-122"/>
                <a:cs typeface="+mn-ea"/>
                <a:sym typeface="+mn-lt"/>
              </a:rPr>
              <a:t>）情绪往往伴随着一定的生理激起。</a:t>
            </a:r>
            <a:endParaRPr lang="zh-CN" altLang="en-US" dirty="0" smtClean="0">
              <a:latin typeface="微软雅黑" panose="020B0503020204020204" pitchFamily="34" charset="-122"/>
              <a:ea typeface="微软雅黑" panose="020B0503020204020204" pitchFamily="34" charset="-122"/>
              <a:cs typeface="+mn-ea"/>
              <a:sym typeface="+mn-lt"/>
            </a:endParaRPr>
          </a:p>
          <a:p>
            <a:pPr marL="285750" indent="-285750">
              <a:lnSpc>
                <a:spcPct val="130000"/>
              </a:lnSpc>
            </a:pPr>
            <a:r>
              <a:rPr lang="zh-CN" altLang="en-US" dirty="0" smtClean="0">
                <a:latin typeface="微软雅黑" panose="020B0503020204020204" pitchFamily="34" charset="-122"/>
                <a:ea typeface="微软雅黑" panose="020B0503020204020204" pitchFamily="34" charset="-122"/>
                <a:cs typeface="+mn-ea"/>
                <a:sym typeface="+mn-lt"/>
              </a:rPr>
              <a:t>（</a:t>
            </a:r>
            <a:r>
              <a:rPr lang="en-US" altLang="zh-CN" dirty="0" smtClean="0">
                <a:latin typeface="微软雅黑" panose="020B0503020204020204" pitchFamily="34" charset="-122"/>
                <a:ea typeface="微软雅黑" panose="020B0503020204020204" pitchFamily="34" charset="-122"/>
                <a:cs typeface="+mn-ea"/>
                <a:sym typeface="+mn-lt"/>
              </a:rPr>
              <a:t>3</a:t>
            </a:r>
            <a:r>
              <a:rPr lang="zh-CN" altLang="en-US" dirty="0" smtClean="0">
                <a:latin typeface="微软雅黑" panose="020B0503020204020204" pitchFamily="34" charset="-122"/>
                <a:ea typeface="微软雅黑" panose="020B0503020204020204" pitchFamily="34" charset="-122"/>
                <a:cs typeface="+mn-ea"/>
                <a:sym typeface="+mn-lt"/>
              </a:rPr>
              <a:t>）情绪有其鲜明的外在表现。</a:t>
            </a:r>
            <a:endParaRPr lang="zh-CN" altLang="en-US" dirty="0" smtClean="0">
              <a:latin typeface="微软雅黑" panose="020B0503020204020204" pitchFamily="34" charset="-122"/>
              <a:ea typeface="微软雅黑" panose="020B0503020204020204" pitchFamily="34" charset="-122"/>
              <a:cs typeface="+mn-ea"/>
              <a:sym typeface="+mn-lt"/>
            </a:endParaRPr>
          </a:p>
        </p:txBody>
      </p:sp>
      <p:pic>
        <p:nvPicPr>
          <p:cNvPr id="12" name="图片 11" descr="U5593P54T3D92816F63DT20130502123533.jpg"/>
          <p:cNvPicPr>
            <a:picLocks noChangeAspect="1"/>
          </p:cNvPicPr>
          <p:nvPr/>
        </p:nvPicPr>
        <p:blipFill>
          <a:blip r:embed="rId2"/>
          <a:stretch>
            <a:fillRect/>
          </a:stretch>
        </p:blipFill>
        <p:spPr>
          <a:xfrm>
            <a:off x="7133273" y="4252"/>
            <a:ext cx="5063490" cy="6858000"/>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after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4371427"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二、</a:t>
            </a:r>
            <a:r>
              <a:rPr lang="zh-CN" altLang="en-US" dirty="0" smtClean="0"/>
              <a:t>情绪的分类</a:t>
            </a:r>
            <a:endParaRPr lang="zh-CN" altLang="en-US" dirty="0" smtClean="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grpSp>
        <p:nvGrpSpPr>
          <p:cNvPr id="35" name="Group 27"/>
          <p:cNvGrpSpPr/>
          <p:nvPr/>
        </p:nvGrpSpPr>
        <p:grpSpPr>
          <a:xfrm>
            <a:off x="4283992" y="2822956"/>
            <a:ext cx="2766060" cy="2766060"/>
            <a:chOff x="4953000" y="3061841"/>
            <a:chExt cx="2286000" cy="2286000"/>
          </a:xfrm>
        </p:grpSpPr>
        <p:sp>
          <p:nvSpPr>
            <p:cNvPr id="36" name="Flowchart: Decision 10"/>
            <p:cNvSpPr/>
            <p:nvPr/>
          </p:nvSpPr>
          <p:spPr>
            <a:xfrm>
              <a:off x="5139128" y="4242698"/>
              <a:ext cx="1913744" cy="1084322"/>
            </a:xfrm>
            <a:prstGeom prst="ellipse">
              <a:avLst/>
            </a:prstGeom>
            <a:solidFill>
              <a:sysClr val="windowText" lastClr="000000">
                <a:alpha val="15000"/>
              </a:sysClr>
            </a:solidFill>
            <a:ln w="25400" cap="flat" cmpd="sng" algn="ctr">
              <a:noFill/>
              <a:prstDash val="solid"/>
            </a:ln>
            <a:effectLst>
              <a:softEdge rad="3175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 lastClr="FFFFFF"/>
                </a:solidFill>
                <a:effectLst/>
                <a:uLnTx/>
                <a:uFillTx/>
                <a:latin typeface="Source Sans Pro" charset="0"/>
                <a:ea typeface="+mn-ea"/>
                <a:cs typeface="+mn-cs"/>
              </a:endParaRPr>
            </a:p>
          </p:txBody>
        </p:sp>
        <p:sp>
          <p:nvSpPr>
            <p:cNvPr id="37" name="Rounded Rectangle 6"/>
            <p:cNvSpPr/>
            <p:nvPr/>
          </p:nvSpPr>
          <p:spPr>
            <a:xfrm>
              <a:off x="4953000" y="3061841"/>
              <a:ext cx="2286000" cy="2286000"/>
            </a:xfrm>
            <a:prstGeom prst="ellipse">
              <a:avLst/>
            </a:prstGeom>
            <a:solidFill>
              <a:srgbClr val="9BBB59"/>
            </a:solidFill>
            <a:ln w="25400" cap="flat" cmpd="sng" algn="ctr">
              <a:noFill/>
              <a:prstDash val="solid"/>
            </a:ln>
            <a:effectLst/>
            <a:scene3d>
              <a:camera prst="isometricTopUp"/>
              <a:lightRig rig="threePt" dir="t"/>
            </a:scene3d>
            <a:sp3d extrusionH="127000" prstMaterial="matte">
              <a:extrusionClr>
                <a:srgbClr val="9BBB59"/>
              </a:extrusionClr>
              <a:contourClr>
                <a:srgbClr val="4F81BD"/>
              </a:contourClr>
            </a:sp3d>
          </p:spPr>
          <p:txBody>
            <a:bodyPr rtlCol="0" anchor="b"/>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smtClean="0">
                  <a:ln>
                    <a:noFill/>
                  </a:ln>
                  <a:solidFill>
                    <a:sysClr val="window" lastClr="FFFFFF"/>
                  </a:solidFill>
                  <a:effectLst/>
                  <a:uLnTx/>
                  <a:uFillTx/>
                  <a:latin typeface="Source Sans Pro" charset="0"/>
                  <a:ea typeface="宋体" panose="02010600030101010101" pitchFamily="2" charset="-122"/>
                  <a:cs typeface="+mn-cs"/>
                </a:rPr>
                <a:t>     应激</a:t>
              </a:r>
              <a:endParaRPr kumimoji="0" lang="en-US" sz="2800" b="1" i="0" u="none" strike="noStrike" kern="0" cap="none" spc="0" normalizeH="0" baseline="0" noProof="0" dirty="0">
                <a:ln>
                  <a:noFill/>
                </a:ln>
                <a:solidFill>
                  <a:sysClr val="window" lastClr="FFFFFF"/>
                </a:solidFill>
                <a:effectLst/>
                <a:uLnTx/>
                <a:uFillTx/>
                <a:latin typeface="Source Sans Pro" charset="0"/>
                <a:ea typeface="+mn-ea"/>
                <a:cs typeface="+mn-cs"/>
              </a:endParaRPr>
            </a:p>
          </p:txBody>
        </p:sp>
      </p:grpSp>
      <p:grpSp>
        <p:nvGrpSpPr>
          <p:cNvPr id="38" name="Group 26"/>
          <p:cNvGrpSpPr/>
          <p:nvPr/>
        </p:nvGrpSpPr>
        <p:grpSpPr>
          <a:xfrm>
            <a:off x="4283992" y="1996948"/>
            <a:ext cx="2766060" cy="2766060"/>
            <a:chOff x="4953000" y="2235833"/>
            <a:chExt cx="2286000" cy="2286000"/>
          </a:xfrm>
        </p:grpSpPr>
        <p:sp>
          <p:nvSpPr>
            <p:cNvPr id="39" name="Flowchart: Decision 9"/>
            <p:cNvSpPr/>
            <p:nvPr/>
          </p:nvSpPr>
          <p:spPr>
            <a:xfrm>
              <a:off x="5139128" y="3424996"/>
              <a:ext cx="1913744" cy="1084322"/>
            </a:xfrm>
            <a:prstGeom prst="ellipse">
              <a:avLst/>
            </a:prstGeom>
            <a:solidFill>
              <a:sysClr val="windowText" lastClr="000000">
                <a:alpha val="15000"/>
              </a:sysClr>
            </a:solidFill>
            <a:ln w="25400" cap="flat" cmpd="sng" algn="ctr">
              <a:noFill/>
              <a:prstDash val="solid"/>
            </a:ln>
            <a:effectLst>
              <a:softEdge rad="3175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 lastClr="FFFFFF"/>
                </a:solidFill>
                <a:effectLst/>
                <a:uLnTx/>
                <a:uFillTx/>
                <a:latin typeface="Source Sans Pro" charset="0"/>
                <a:ea typeface="+mn-ea"/>
                <a:cs typeface="+mn-cs"/>
              </a:endParaRPr>
            </a:p>
          </p:txBody>
        </p:sp>
        <p:sp>
          <p:nvSpPr>
            <p:cNvPr id="40" name="Rounded Rectangle 5"/>
            <p:cNvSpPr/>
            <p:nvPr/>
          </p:nvSpPr>
          <p:spPr>
            <a:xfrm>
              <a:off x="4953000" y="2235833"/>
              <a:ext cx="2286000" cy="2286000"/>
            </a:xfrm>
            <a:prstGeom prst="ellipse">
              <a:avLst/>
            </a:prstGeom>
            <a:solidFill>
              <a:srgbClr val="C0504D"/>
            </a:solidFill>
            <a:ln w="25400" cap="flat" cmpd="sng" algn="ctr">
              <a:noFill/>
              <a:prstDash val="solid"/>
            </a:ln>
            <a:effectLst/>
            <a:scene3d>
              <a:camera prst="isometricTopUp"/>
              <a:lightRig rig="threePt" dir="t"/>
            </a:scene3d>
            <a:sp3d extrusionH="127000" prstMaterial="matte">
              <a:extrusionClr>
                <a:srgbClr val="C0504D"/>
              </a:extrusionClr>
              <a:contourClr>
                <a:srgbClr val="4F81BD"/>
              </a:contourClr>
            </a:sp3d>
          </p:spPr>
          <p:txBody>
            <a:bodyPr rtlCol="0" anchor="b"/>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3200" b="0" i="0" u="none" strike="noStrike" kern="0" cap="none" spc="0" normalizeH="0" baseline="0" noProof="0" dirty="0" smtClean="0">
                  <a:ln>
                    <a:noFill/>
                  </a:ln>
                  <a:solidFill>
                    <a:sysClr val="window" lastClr="FFFFFF"/>
                  </a:solidFill>
                  <a:effectLst/>
                  <a:uLnTx/>
                  <a:uFillTx/>
                  <a:latin typeface="Source Sans Pro" charset="0"/>
                  <a:ea typeface="宋体" panose="02010600030101010101" pitchFamily="2" charset="-122"/>
                  <a:cs typeface="+mn-cs"/>
                </a:rPr>
                <a:t>    </a:t>
              </a:r>
              <a:r>
                <a:rPr kumimoji="0" lang="zh-CN" altLang="en-US" sz="3200" b="1" i="0" u="none" strike="noStrike" kern="0" cap="none" spc="0" normalizeH="0" baseline="0" noProof="0" dirty="0" smtClean="0">
                  <a:ln>
                    <a:noFill/>
                  </a:ln>
                  <a:solidFill>
                    <a:sysClr val="window" lastClr="FFFFFF"/>
                  </a:solidFill>
                  <a:effectLst/>
                  <a:uLnTx/>
                  <a:uFillTx/>
                  <a:latin typeface="Source Sans Pro" charset="0"/>
                  <a:ea typeface="宋体" panose="02010600030101010101" pitchFamily="2" charset="-122"/>
                  <a:cs typeface="+mn-cs"/>
                </a:rPr>
                <a:t>激情</a:t>
              </a:r>
              <a:endParaRPr kumimoji="0" lang="en-US" sz="1800" b="1" i="0" u="none" strike="noStrike" kern="0" cap="none" spc="0" normalizeH="0" baseline="0" noProof="0" dirty="0">
                <a:ln>
                  <a:noFill/>
                </a:ln>
                <a:solidFill>
                  <a:sysClr val="window" lastClr="FFFFFF"/>
                </a:solidFill>
                <a:effectLst/>
                <a:uLnTx/>
                <a:uFillTx/>
                <a:latin typeface="Source Sans Pro" charset="0"/>
                <a:ea typeface="+mn-ea"/>
                <a:cs typeface="+mn-cs"/>
              </a:endParaRPr>
            </a:p>
          </p:txBody>
        </p:sp>
      </p:grpSp>
      <p:grpSp>
        <p:nvGrpSpPr>
          <p:cNvPr id="41" name="Group 15"/>
          <p:cNvGrpSpPr/>
          <p:nvPr/>
        </p:nvGrpSpPr>
        <p:grpSpPr>
          <a:xfrm>
            <a:off x="4283992" y="1170940"/>
            <a:ext cx="2766060" cy="2766060"/>
            <a:chOff x="4953000" y="1409825"/>
            <a:chExt cx="2286000" cy="2286000"/>
          </a:xfrm>
        </p:grpSpPr>
        <p:sp>
          <p:nvSpPr>
            <p:cNvPr id="42" name="Flowchart: Decision 4"/>
            <p:cNvSpPr/>
            <p:nvPr/>
          </p:nvSpPr>
          <p:spPr>
            <a:xfrm>
              <a:off x="5139128" y="2590378"/>
              <a:ext cx="1913744" cy="1084322"/>
            </a:xfrm>
            <a:prstGeom prst="ellipse">
              <a:avLst/>
            </a:prstGeom>
            <a:solidFill>
              <a:sysClr val="windowText" lastClr="000000">
                <a:alpha val="15000"/>
              </a:sysClr>
            </a:solidFill>
            <a:ln w="25400" cap="flat" cmpd="sng" algn="ctr">
              <a:noFill/>
              <a:prstDash val="solid"/>
            </a:ln>
            <a:effectLst>
              <a:softEdge rad="3175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 lastClr="FFFFFF"/>
                </a:solidFill>
                <a:effectLst/>
                <a:uLnTx/>
                <a:uFillTx/>
                <a:latin typeface="Source Sans Pro" charset="0"/>
                <a:ea typeface="+mn-ea"/>
                <a:cs typeface="+mn-cs"/>
              </a:endParaRPr>
            </a:p>
          </p:txBody>
        </p:sp>
        <p:sp>
          <p:nvSpPr>
            <p:cNvPr id="43" name="Rounded Rectangle 3"/>
            <p:cNvSpPr/>
            <p:nvPr/>
          </p:nvSpPr>
          <p:spPr>
            <a:xfrm>
              <a:off x="4953000" y="1409825"/>
              <a:ext cx="2286000" cy="2286000"/>
            </a:xfrm>
            <a:prstGeom prst="ellipse">
              <a:avLst/>
            </a:prstGeom>
            <a:solidFill>
              <a:srgbClr val="4F81BD"/>
            </a:solidFill>
            <a:ln w="25400" cap="flat" cmpd="sng" algn="ctr">
              <a:noFill/>
              <a:prstDash val="solid"/>
            </a:ln>
            <a:effectLst/>
            <a:scene3d>
              <a:camera prst="isometricTopUp"/>
              <a:lightRig rig="threePt" dir="t"/>
            </a:scene3d>
            <a:sp3d extrusionH="127000" contourW="12700" prstMaterial="matte">
              <a:extrusionClr>
                <a:srgbClr val="4F81BD"/>
              </a:extrusionClr>
              <a:contourClr>
                <a:srgbClr val="4F81BD"/>
              </a:contourClr>
            </a:sp3d>
          </p:spPr>
          <p:txBody>
            <a:bodyPr rtlCol="0" anchor="b"/>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3200" b="0" i="0" u="none" strike="noStrike" kern="0" cap="none" spc="0" normalizeH="0" baseline="0" noProof="0" dirty="0" smtClean="0">
                  <a:ln>
                    <a:noFill/>
                  </a:ln>
                  <a:solidFill>
                    <a:sysClr val="window" lastClr="FFFFFF"/>
                  </a:solidFill>
                  <a:effectLst/>
                  <a:uLnTx/>
                  <a:uFillTx/>
                  <a:latin typeface="Source Sans Pro" charset="0"/>
                  <a:ea typeface="宋体" panose="02010600030101010101" pitchFamily="2" charset="-122"/>
                  <a:cs typeface="+mn-cs"/>
                </a:rPr>
                <a:t>   </a:t>
              </a:r>
              <a:r>
                <a:rPr kumimoji="0" lang="zh-CN" altLang="en-US" sz="3200" b="1" i="0" u="none" strike="noStrike" kern="0" cap="none" spc="0" normalizeH="0" baseline="0" noProof="0" dirty="0" smtClean="0">
                  <a:ln>
                    <a:noFill/>
                  </a:ln>
                  <a:solidFill>
                    <a:sysClr val="window" lastClr="FFFFFF"/>
                  </a:solidFill>
                  <a:effectLst/>
                  <a:uLnTx/>
                  <a:uFillTx/>
                  <a:latin typeface="Source Sans Pro" charset="0"/>
                  <a:ea typeface="宋体" panose="02010600030101010101" pitchFamily="2" charset="-122"/>
                  <a:cs typeface="+mn-cs"/>
                </a:rPr>
                <a:t>心境</a:t>
              </a:r>
              <a:endParaRPr kumimoji="0" lang="en-US" sz="3200" b="1" i="0" u="none" strike="noStrike" kern="0" cap="none" spc="0" normalizeH="0" baseline="0" noProof="0" dirty="0">
                <a:ln>
                  <a:noFill/>
                </a:ln>
                <a:solidFill>
                  <a:sysClr val="window" lastClr="FFFFFF"/>
                </a:solidFill>
                <a:effectLst/>
                <a:uLnTx/>
                <a:uFillTx/>
                <a:latin typeface="Source Sans Pro" charset="0"/>
                <a:ea typeface="+mn-ea"/>
                <a:cs typeface="+mn-cs"/>
              </a:endParaRPr>
            </a:p>
          </p:txBody>
        </p:sp>
      </p:grpSp>
      <p:sp>
        <p:nvSpPr>
          <p:cNvPr id="44" name="TextBox 6"/>
          <p:cNvSpPr txBox="1">
            <a:spLocks noChangeArrowheads="1"/>
          </p:cNvSpPr>
          <p:nvPr/>
        </p:nvSpPr>
        <p:spPr bwMode="auto">
          <a:xfrm>
            <a:off x="7264755" y="959556"/>
            <a:ext cx="4227334" cy="2369880"/>
          </a:xfrm>
          <a:prstGeom prst="rect">
            <a:avLst/>
          </a:prstGeom>
          <a:noFill/>
          <a:ln w="9525">
            <a:noFill/>
            <a:miter lim="800000"/>
          </a:ln>
        </p:spPr>
        <p:txBody>
          <a:bodyPr wrap="square">
            <a:spAutoFit/>
          </a:bodyPr>
          <a:lstStyle/>
          <a:p>
            <a:pPr indent="457200" fontAlgn="auto">
              <a:lnSpc>
                <a:spcPct val="130000"/>
              </a:lnSpc>
              <a:spcBef>
                <a:spcPts val="0"/>
              </a:spcBef>
              <a:spcAft>
                <a:spcPts val="600"/>
              </a:spcAft>
            </a:pPr>
            <a:r>
              <a:rPr kumimoji="0" lang="zh-CN" altLang="en-US" sz="2000" b="1" i="0" u="none" strike="noStrike" kern="0" cap="none" spc="0" normalizeH="0" baseline="0" noProof="0" dirty="0" smtClean="0">
                <a:ln>
                  <a:noFill/>
                </a:ln>
                <a:solidFill>
                  <a:srgbClr val="4F81BD">
                    <a:lumMod val="75000"/>
                  </a:srgbClr>
                </a:solidFill>
                <a:effectLst/>
                <a:uLnTx/>
                <a:uFillTx/>
                <a:latin typeface="微软雅黑" panose="020B0503020204020204" pitchFamily="34" charset="-122"/>
                <a:ea typeface="微软雅黑" panose="020B0503020204020204" pitchFamily="34" charset="-122"/>
              </a:rPr>
              <a:t>心境</a:t>
            </a:r>
            <a:r>
              <a:rPr lang="zh-CN" altLang="en-US" kern="0" dirty="0" smtClean="0">
                <a:solidFill>
                  <a:sysClr val="windowText" lastClr="000000"/>
                </a:solidFill>
                <a:latin typeface="微软雅黑" panose="020B0503020204020204" pitchFamily="34" charset="-122"/>
                <a:ea typeface="微软雅黑" panose="020B0503020204020204" pitchFamily="34" charset="-122"/>
              </a:rPr>
              <a:t>是一种深入的、持久的、微弱的情绪状态，具有渲染性和弥散性，心境的体验较为平和，外部表现不明显，不易被外人发现，有时甚至当事人也不甚明了。</a:t>
            </a:r>
            <a:endParaRPr lang="zh-CN" altLang="en-US" kern="0" dirty="0" smtClean="0">
              <a:solidFill>
                <a:sysClr val="windowText" lastClr="000000"/>
              </a:solidFill>
              <a:latin typeface="微软雅黑" panose="020B0503020204020204" pitchFamily="34" charset="-122"/>
              <a:ea typeface="微软雅黑" panose="020B0503020204020204" pitchFamily="34" charset="-122"/>
            </a:endParaRPr>
          </a:p>
          <a:p>
            <a:pPr indent="457200" fontAlgn="auto">
              <a:lnSpc>
                <a:spcPct val="130000"/>
              </a:lnSpc>
              <a:spcBef>
                <a:spcPts val="0"/>
              </a:spcBef>
              <a:spcAft>
                <a:spcPts val="600"/>
              </a:spcAft>
            </a:pPr>
            <a:endParaRPr kumimoji="0" lang="zh-CN" altLang="en-US" sz="1800" b="0" i="0" u="none" strike="noStrike" kern="0" cap="none" spc="0" normalizeH="0" baseline="0" noProof="0" dirty="0" smtClean="0">
              <a:ln>
                <a:noFill/>
              </a:ln>
              <a:solidFill>
                <a:srgbClr val="00B0F0"/>
              </a:solidFill>
              <a:effectLst/>
              <a:uLnTx/>
              <a:uFillTx/>
              <a:latin typeface="微软雅黑" panose="020B0503020204020204" pitchFamily="34" charset="-122"/>
              <a:ea typeface="微软雅黑" panose="020B0503020204020204" pitchFamily="34" charset="-122"/>
            </a:endParaRPr>
          </a:p>
        </p:txBody>
      </p:sp>
      <p:cxnSp>
        <p:nvCxnSpPr>
          <p:cNvPr id="45" name="直接连接符 44"/>
          <p:cNvCxnSpPr/>
          <p:nvPr/>
        </p:nvCxnSpPr>
        <p:spPr>
          <a:xfrm flipV="1">
            <a:off x="6956248" y="2889956"/>
            <a:ext cx="4580997" cy="0"/>
          </a:xfrm>
          <a:prstGeom prst="line">
            <a:avLst/>
          </a:prstGeom>
          <a:noFill/>
          <a:ln w="19050" cap="rnd" cmpd="sng" algn="ctr">
            <a:solidFill>
              <a:srgbClr val="00B0F0"/>
            </a:solidFill>
            <a:prstDash val="sysDash"/>
            <a:headEnd type="oval" w="med" len="med"/>
            <a:tailEnd type="oval" w="med" len="med"/>
          </a:ln>
          <a:effectLst/>
        </p:spPr>
      </p:cxnSp>
      <p:sp>
        <p:nvSpPr>
          <p:cNvPr id="46" name="TextBox 6"/>
          <p:cNvSpPr txBox="1">
            <a:spLocks noChangeArrowheads="1"/>
          </p:cNvSpPr>
          <p:nvPr/>
        </p:nvSpPr>
        <p:spPr bwMode="auto">
          <a:xfrm>
            <a:off x="395466" y="2003779"/>
            <a:ext cx="3826578" cy="1932837"/>
          </a:xfrm>
          <a:prstGeom prst="rect">
            <a:avLst/>
          </a:prstGeom>
          <a:noFill/>
          <a:ln w="9525">
            <a:noFill/>
            <a:miter lim="800000"/>
          </a:ln>
        </p:spPr>
        <p:txBody>
          <a:bodyPr wrap="square">
            <a:spAutoFit/>
          </a:bodyPr>
          <a:lstStyle/>
          <a:p>
            <a:pPr indent="457200">
              <a:lnSpc>
                <a:spcPct val="130000"/>
              </a:lnSpc>
              <a:spcAft>
                <a:spcPts val="600"/>
              </a:spcAft>
            </a:pPr>
            <a:r>
              <a:rPr lang="zh-CN" altLang="en-US" sz="2000" b="1" dirty="0" smtClean="0">
                <a:solidFill>
                  <a:srgbClr val="C00000"/>
                </a:solidFill>
                <a:latin typeface="微软雅黑" panose="020B0503020204020204" pitchFamily="34" charset="-122"/>
                <a:ea typeface="微软雅黑" panose="020B0503020204020204" pitchFamily="34" charset="-122"/>
              </a:rPr>
              <a:t>激情</a:t>
            </a:r>
            <a:r>
              <a:rPr lang="zh-CN" altLang="en-US" dirty="0" smtClean="0">
                <a:latin typeface="微软雅黑" panose="020B0503020204020204" pitchFamily="34" charset="-122"/>
                <a:ea typeface="微软雅黑" panose="020B0503020204020204" pitchFamily="34" charset="-122"/>
              </a:rPr>
              <a:t>是短暂的、强烈的、爆发的情绪状态，通常由一个人生活中的重大事件、对立意向的冲突、过度的抑制或兴奋等所引起，一般都伴随有明显的外部表现。</a:t>
            </a:r>
            <a:endParaRPr lang="zh-CN" altLang="en-US" dirty="0" smtClean="0">
              <a:solidFill>
                <a:srgbClr val="00B0F0"/>
              </a:solidFill>
              <a:latin typeface="微软雅黑" panose="020B0503020204020204" pitchFamily="34" charset="-122"/>
              <a:ea typeface="微软雅黑" panose="020B0503020204020204" pitchFamily="34" charset="-122"/>
            </a:endParaRPr>
          </a:p>
        </p:txBody>
      </p:sp>
      <p:cxnSp>
        <p:nvCxnSpPr>
          <p:cNvPr id="47" name="直接连接符 46"/>
          <p:cNvCxnSpPr/>
          <p:nvPr/>
        </p:nvCxnSpPr>
        <p:spPr>
          <a:xfrm>
            <a:off x="496711" y="4120444"/>
            <a:ext cx="3087511" cy="0"/>
          </a:xfrm>
          <a:prstGeom prst="line">
            <a:avLst/>
          </a:prstGeom>
          <a:noFill/>
          <a:ln w="19050" cap="rnd" cmpd="sng" algn="ctr">
            <a:solidFill>
              <a:srgbClr val="C0504D">
                <a:lumMod val="75000"/>
              </a:srgbClr>
            </a:solidFill>
            <a:prstDash val="sysDash"/>
            <a:headEnd type="oval" w="med" len="med"/>
            <a:tailEnd type="oval" w="med" len="med"/>
          </a:ln>
          <a:effectLst/>
        </p:spPr>
      </p:cxnSp>
      <p:sp>
        <p:nvSpPr>
          <p:cNvPr id="48" name="TextBox 6"/>
          <p:cNvSpPr txBox="1">
            <a:spLocks noChangeArrowheads="1"/>
          </p:cNvSpPr>
          <p:nvPr/>
        </p:nvSpPr>
        <p:spPr bwMode="auto">
          <a:xfrm>
            <a:off x="7253466" y="3330222"/>
            <a:ext cx="4148312" cy="1932837"/>
          </a:xfrm>
          <a:prstGeom prst="rect">
            <a:avLst/>
          </a:prstGeom>
          <a:noFill/>
          <a:ln w="9525">
            <a:noFill/>
            <a:miter lim="800000"/>
          </a:ln>
        </p:spPr>
        <p:txBody>
          <a:bodyPr wrap="square">
            <a:spAutoFit/>
          </a:bodyPr>
          <a:lstStyle/>
          <a:p>
            <a:pPr marL="0" marR="0" lvl="0" indent="457200" defTabSz="914400" eaLnBrk="1" fontAlgn="auto" latinLnBrk="0" hangingPunct="1">
              <a:lnSpc>
                <a:spcPct val="130000"/>
              </a:lnSpc>
              <a:spcBef>
                <a:spcPts val="0"/>
              </a:spcBef>
              <a:spcAft>
                <a:spcPts val="600"/>
              </a:spcAft>
              <a:buClrTx/>
              <a:buSzTx/>
              <a:buFontTx/>
              <a:buNone/>
              <a:defRPr/>
            </a:pPr>
            <a:r>
              <a:rPr kumimoji="0" lang="zh-CN" altLang="en-US" sz="2000" b="1" i="0" u="none" strike="noStrike" kern="0" cap="none" spc="0" normalizeH="0" baseline="0" noProof="0" dirty="0" smtClean="0">
                <a:ln>
                  <a:noFill/>
                </a:ln>
                <a:solidFill>
                  <a:srgbClr val="9BBB59">
                    <a:lumMod val="50000"/>
                  </a:srgbClr>
                </a:solidFill>
                <a:effectLst/>
                <a:uLnTx/>
                <a:uFillTx/>
                <a:latin typeface="微软雅黑" panose="020B0503020204020204" pitchFamily="34" charset="-122"/>
                <a:ea typeface="微软雅黑" panose="020B0503020204020204" pitchFamily="34" charset="-122"/>
              </a:rPr>
              <a:t>应激</a:t>
            </a:r>
            <a:r>
              <a:rPr kumimoji="0" lang="zh-CN" altLang="en-US" sz="18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rPr>
              <a:t>是指由出乎意料的，对人产生威胁的紧张情况所引起的情绪体验。应激有积极的一面，也有消极的一面，长时间处于应激状态，会对人的健康产生不利影响。</a:t>
            </a:r>
            <a:endParaRPr kumimoji="0" lang="zh-CN" altLang="en-US" sz="18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cxnSp>
        <p:nvCxnSpPr>
          <p:cNvPr id="49" name="直接连接符 48"/>
          <p:cNvCxnSpPr/>
          <p:nvPr/>
        </p:nvCxnSpPr>
        <p:spPr>
          <a:xfrm flipV="1">
            <a:off x="6846711" y="5621867"/>
            <a:ext cx="4351867" cy="0"/>
          </a:xfrm>
          <a:prstGeom prst="line">
            <a:avLst/>
          </a:prstGeom>
          <a:noFill/>
          <a:ln w="19050" cap="rnd" cmpd="sng" algn="ctr">
            <a:solidFill>
              <a:srgbClr val="9BBB59">
                <a:lumMod val="50000"/>
              </a:srgbClr>
            </a:solidFill>
            <a:prstDash val="sysDash"/>
            <a:headEnd type="oval" w="med" len="med"/>
            <a:tailEnd type="oval" w="med" len="med"/>
          </a:ln>
          <a:effectLst/>
        </p:spPr>
      </p:cxnSp>
      <p:cxnSp>
        <p:nvCxnSpPr>
          <p:cNvPr id="50" name="直接连接符 49"/>
          <p:cNvCxnSpPr/>
          <p:nvPr/>
        </p:nvCxnSpPr>
        <p:spPr>
          <a:xfrm rot="16200000" flipH="1">
            <a:off x="6163735" y="5000978"/>
            <a:ext cx="801511" cy="508000"/>
          </a:xfrm>
          <a:prstGeom prst="line">
            <a:avLst/>
          </a:prstGeom>
          <a:noFill/>
          <a:ln w="19050" cap="rnd" cmpd="sng" algn="ctr">
            <a:solidFill>
              <a:srgbClr val="9BBB59">
                <a:lumMod val="50000"/>
              </a:srgbClr>
            </a:solidFill>
            <a:prstDash val="sysDash"/>
            <a:headEnd type="oval" w="med" len="med"/>
            <a:tailEnd type="oval" w="med" len="med"/>
          </a:ln>
          <a:effectLst/>
        </p:spPr>
      </p:cxnSp>
      <p:cxnSp>
        <p:nvCxnSpPr>
          <p:cNvPr id="51" name="直接连接符 50"/>
          <p:cNvCxnSpPr/>
          <p:nvPr/>
        </p:nvCxnSpPr>
        <p:spPr>
          <a:xfrm flipV="1">
            <a:off x="3584224" y="3544714"/>
            <a:ext cx="728135" cy="615241"/>
          </a:xfrm>
          <a:prstGeom prst="line">
            <a:avLst/>
          </a:prstGeom>
          <a:noFill/>
          <a:ln w="19050" cap="rnd" cmpd="sng" algn="ctr">
            <a:solidFill>
              <a:srgbClr val="C0504D">
                <a:lumMod val="75000"/>
              </a:srgbClr>
            </a:solidFill>
            <a:prstDash val="sysDash"/>
            <a:headEnd type="oval" w="med" len="med"/>
            <a:tailEnd type="oval" w="med" len="med"/>
          </a:ln>
          <a:effectLst/>
        </p:spPr>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2" fill="hold" nodeType="after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slide(fromRight)">
                                      <p:cBhvr>
                                        <p:cTn id="12" dur="500"/>
                                        <p:tgtEl>
                                          <p:spTgt spid="45"/>
                                        </p:tgtEl>
                                      </p:cBhvr>
                                    </p:animEffect>
                                  </p:childTnLst>
                                </p:cTn>
                              </p:par>
                            </p:childTnLst>
                          </p:cTn>
                        </p:par>
                        <p:par>
                          <p:cTn id="13" fill="hold">
                            <p:stCondLst>
                              <p:cond delay="1000"/>
                            </p:stCondLst>
                            <p:childTnLst>
                              <p:par>
                                <p:cTn id="14" presetID="12" presetClass="entr" presetSubtype="2" fill="hold" grpId="0" nodeType="after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slide(fromRight)">
                                      <p:cBhvr>
                                        <p:cTn id="16" dur="500"/>
                                        <p:tgtEl>
                                          <p:spTgt spid="44"/>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cBhvr additive="base">
                                        <p:cTn id="21" dur="500" fill="hold"/>
                                        <p:tgtEl>
                                          <p:spTgt spid="38"/>
                                        </p:tgtEl>
                                        <p:attrNameLst>
                                          <p:attrName>ppt_x</p:attrName>
                                        </p:attrNameLst>
                                      </p:cBhvr>
                                      <p:tavLst>
                                        <p:tav tm="0">
                                          <p:val>
                                            <p:strVal val="#ppt_x"/>
                                          </p:val>
                                        </p:tav>
                                        <p:tav tm="100000">
                                          <p:val>
                                            <p:strVal val="#ppt_x"/>
                                          </p:val>
                                        </p:tav>
                                      </p:tavLst>
                                    </p:anim>
                                    <p:anim calcmode="lin" valueType="num">
                                      <p:cBhvr additive="base">
                                        <p:cTn id="22"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2" presetClass="entr" presetSubtype="8" fill="hold" nodeType="click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slide(fromLeft)">
                                      <p:cBhvr>
                                        <p:cTn id="27" dur="500"/>
                                        <p:tgtEl>
                                          <p:spTgt spid="51"/>
                                        </p:tgtEl>
                                      </p:cBhvr>
                                    </p:animEffect>
                                  </p:childTnLst>
                                </p:cTn>
                              </p:par>
                            </p:childTnLst>
                          </p:cTn>
                        </p:par>
                        <p:par>
                          <p:cTn id="28" fill="hold">
                            <p:stCondLst>
                              <p:cond delay="500"/>
                            </p:stCondLst>
                            <p:childTnLst>
                              <p:par>
                                <p:cTn id="29" presetID="12" presetClass="entr" presetSubtype="8" fill="hold"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slide(fromLeft)">
                                      <p:cBhvr>
                                        <p:cTn id="31" dur="500"/>
                                        <p:tgtEl>
                                          <p:spTgt spid="47"/>
                                        </p:tgtEl>
                                      </p:cBhvr>
                                    </p:animEffect>
                                  </p:childTnLst>
                                </p:cTn>
                              </p:par>
                            </p:childTnLst>
                          </p:cTn>
                        </p:par>
                        <p:par>
                          <p:cTn id="32" fill="hold">
                            <p:stCondLst>
                              <p:cond delay="1000"/>
                            </p:stCondLst>
                            <p:childTnLst>
                              <p:par>
                                <p:cTn id="33" presetID="12" presetClass="entr" presetSubtype="8" fill="hold" grpId="0"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slide(fromLeft)">
                                      <p:cBhvr>
                                        <p:cTn id="35" dur="500"/>
                                        <p:tgtEl>
                                          <p:spTgt spid="46"/>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35"/>
                                        </p:tgtEl>
                                        <p:attrNameLst>
                                          <p:attrName>style.visibility</p:attrName>
                                        </p:attrNameLst>
                                      </p:cBhvr>
                                      <p:to>
                                        <p:strVal val="visible"/>
                                      </p:to>
                                    </p:set>
                                    <p:anim calcmode="lin" valueType="num">
                                      <p:cBhvr additive="base">
                                        <p:cTn id="40" dur="500" fill="hold"/>
                                        <p:tgtEl>
                                          <p:spTgt spid="35"/>
                                        </p:tgtEl>
                                        <p:attrNameLst>
                                          <p:attrName>ppt_x</p:attrName>
                                        </p:attrNameLst>
                                      </p:cBhvr>
                                      <p:tavLst>
                                        <p:tav tm="0">
                                          <p:val>
                                            <p:strVal val="#ppt_x"/>
                                          </p:val>
                                        </p:tav>
                                        <p:tav tm="100000">
                                          <p:val>
                                            <p:strVal val="#ppt_x"/>
                                          </p:val>
                                        </p:tav>
                                      </p:tavLst>
                                    </p:anim>
                                    <p:anim calcmode="lin" valueType="num">
                                      <p:cBhvr additive="base">
                                        <p:cTn id="41"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5" presetClass="entr" presetSubtype="10" fill="hold" nodeType="clickEffect">
                                  <p:stCondLst>
                                    <p:cond delay="0"/>
                                  </p:stCondLst>
                                  <p:childTnLst>
                                    <p:set>
                                      <p:cBhvr>
                                        <p:cTn id="45" dur="1" fill="hold">
                                          <p:stCondLst>
                                            <p:cond delay="0"/>
                                          </p:stCondLst>
                                        </p:cTn>
                                        <p:tgtEl>
                                          <p:spTgt spid="50"/>
                                        </p:tgtEl>
                                        <p:attrNameLst>
                                          <p:attrName>style.visibility</p:attrName>
                                        </p:attrNameLst>
                                      </p:cBhvr>
                                      <p:to>
                                        <p:strVal val="visible"/>
                                      </p:to>
                                    </p:set>
                                    <p:animEffect transition="in" filter="checkerboard(across)">
                                      <p:cBhvr>
                                        <p:cTn id="46" dur="500"/>
                                        <p:tgtEl>
                                          <p:spTgt spid="50"/>
                                        </p:tgtEl>
                                      </p:cBhvr>
                                    </p:animEffect>
                                  </p:childTnLst>
                                </p:cTn>
                              </p:par>
                            </p:childTnLst>
                          </p:cTn>
                        </p:par>
                        <p:par>
                          <p:cTn id="47" fill="hold">
                            <p:stCondLst>
                              <p:cond delay="500"/>
                            </p:stCondLst>
                            <p:childTnLst>
                              <p:par>
                                <p:cTn id="48" presetID="5" presetClass="entr" presetSubtype="10" fill="hold" nodeType="afterEffect">
                                  <p:stCondLst>
                                    <p:cond delay="0"/>
                                  </p:stCondLst>
                                  <p:childTnLst>
                                    <p:set>
                                      <p:cBhvr>
                                        <p:cTn id="49" dur="1" fill="hold">
                                          <p:stCondLst>
                                            <p:cond delay="0"/>
                                          </p:stCondLst>
                                        </p:cTn>
                                        <p:tgtEl>
                                          <p:spTgt spid="49"/>
                                        </p:tgtEl>
                                        <p:attrNameLst>
                                          <p:attrName>style.visibility</p:attrName>
                                        </p:attrNameLst>
                                      </p:cBhvr>
                                      <p:to>
                                        <p:strVal val="visible"/>
                                      </p:to>
                                    </p:set>
                                    <p:animEffect transition="in" filter="checkerboard(across)">
                                      <p:cBhvr>
                                        <p:cTn id="50" dur="500"/>
                                        <p:tgtEl>
                                          <p:spTgt spid="49"/>
                                        </p:tgtEl>
                                      </p:cBhvr>
                                    </p:animEffect>
                                  </p:childTnLst>
                                </p:cTn>
                              </p:par>
                            </p:childTnLst>
                          </p:cTn>
                        </p:par>
                        <p:par>
                          <p:cTn id="51" fill="hold">
                            <p:stCondLst>
                              <p:cond delay="1000"/>
                            </p:stCondLst>
                            <p:childTnLst>
                              <p:par>
                                <p:cTn id="52" presetID="5" presetClass="entr" presetSubtype="10" fill="hold" grpId="0" nodeType="after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checkerboard(across)">
                                      <p:cBhvr>
                                        <p:cTn id="54"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6" grpId="0"/>
      <p:bldP spid="4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4371427"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三、</a:t>
            </a:r>
            <a:r>
              <a:rPr lang="zh-CN" altLang="en-US" dirty="0" smtClean="0"/>
              <a:t>情绪与身心健康</a:t>
            </a:r>
            <a:endParaRPr lang="zh-CN" altLang="en-US" dirty="0" smtClean="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54" name="矩形 53"/>
          <p:cNvSpPr/>
          <p:nvPr/>
        </p:nvSpPr>
        <p:spPr bwMode="auto">
          <a:xfrm>
            <a:off x="4598183" y="1916110"/>
            <a:ext cx="6500858" cy="3513154"/>
          </a:xfrm>
          <a:prstGeom prst="rect">
            <a:avLst/>
          </a:prstGeom>
          <a:solidFill>
            <a:schemeClr val="accent3">
              <a:lumMod val="40000"/>
              <a:lumOff val="60000"/>
            </a:schemeClr>
          </a:solidFill>
          <a:ln w="9525" cap="flat" cmpd="sng" algn="ctr">
            <a:solidFill>
              <a:schemeClr val="accent4">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55" name="矩形 54"/>
          <p:cNvSpPr/>
          <p:nvPr/>
        </p:nvSpPr>
        <p:spPr>
          <a:xfrm>
            <a:off x="4806732" y="2071678"/>
            <a:ext cx="5720805" cy="3250121"/>
          </a:xfrm>
          <a:prstGeom prst="rect">
            <a:avLst/>
          </a:prstGeom>
        </p:spPr>
        <p:txBody>
          <a:bodyPr wrap="square">
            <a:spAutoFit/>
          </a:bodyPr>
          <a:lstStyle/>
          <a:p>
            <a:pPr algn="just">
              <a:lnSpc>
                <a:spcPct val="130000"/>
              </a:lnSpc>
              <a:spcAft>
                <a:spcPts val="0"/>
              </a:spcAft>
            </a:pPr>
            <a:r>
              <a:rPr lang="zh-CN" altLang="en-US" b="1" kern="100" dirty="0" smtClean="0">
                <a:solidFill>
                  <a:srgbClr val="C00000"/>
                </a:solidFill>
                <a:latin typeface="+mn-lt"/>
                <a:ea typeface="+mn-ea"/>
                <a:cs typeface="+mn-ea"/>
                <a:sym typeface="+mn-lt"/>
              </a:rPr>
              <a:t>情绪对身心健康的作用表现在正反两个方面：</a:t>
            </a:r>
            <a:endParaRPr lang="en-US" altLang="zh-CN" b="1" kern="100" dirty="0" smtClean="0">
              <a:solidFill>
                <a:srgbClr val="C00000"/>
              </a:solidFill>
              <a:latin typeface="+mn-lt"/>
              <a:ea typeface="+mn-ea"/>
              <a:cs typeface="+mn-ea"/>
              <a:sym typeface="+mn-lt"/>
            </a:endParaRPr>
          </a:p>
          <a:p>
            <a:pPr algn="just">
              <a:lnSpc>
                <a:spcPct val="130000"/>
              </a:lnSpc>
              <a:spcAft>
                <a:spcPts val="0"/>
              </a:spcAft>
            </a:pPr>
            <a:endParaRPr lang="en-US" altLang="zh-CN" b="1" kern="100" dirty="0" smtClean="0">
              <a:solidFill>
                <a:srgbClr val="C00000"/>
              </a:solidFill>
              <a:latin typeface="+mn-lt"/>
              <a:ea typeface="+mn-ea"/>
              <a:cs typeface="+mn-ea"/>
              <a:sym typeface="+mn-lt"/>
            </a:endParaRPr>
          </a:p>
          <a:p>
            <a:pPr algn="just">
              <a:lnSpc>
                <a:spcPct val="150000"/>
              </a:lnSpc>
              <a:spcAft>
                <a:spcPts val="0"/>
              </a:spcAft>
              <a:buFont typeface="Wingdings" panose="05000000000000000000" pitchFamily="2" charset="2"/>
              <a:buChar char="ü"/>
            </a:pPr>
            <a:r>
              <a:rPr lang="zh-CN" altLang="en-US" b="1" kern="100" dirty="0" smtClean="0">
                <a:latin typeface="+mn-lt"/>
                <a:ea typeface="+mn-ea"/>
                <a:cs typeface="+mn-ea"/>
                <a:sym typeface="+mn-lt"/>
              </a:rPr>
              <a:t>    不良情绪压抑过久，或是某种情绪表现过激都会影响人的身心健康；</a:t>
            </a:r>
            <a:endParaRPr lang="en-US" altLang="zh-CN" b="1" kern="100" dirty="0" smtClean="0">
              <a:latin typeface="+mn-lt"/>
              <a:ea typeface="+mn-ea"/>
              <a:cs typeface="+mn-ea"/>
              <a:sym typeface="+mn-lt"/>
            </a:endParaRPr>
          </a:p>
          <a:p>
            <a:pPr algn="just">
              <a:lnSpc>
                <a:spcPct val="150000"/>
              </a:lnSpc>
              <a:spcAft>
                <a:spcPts val="0"/>
              </a:spcAft>
              <a:buFont typeface="Wingdings" panose="05000000000000000000" pitchFamily="2" charset="2"/>
              <a:buChar char="ü"/>
            </a:pPr>
            <a:r>
              <a:rPr lang="zh-CN" altLang="en-US" b="1" kern="100" dirty="0" smtClean="0">
                <a:latin typeface="+mn-lt"/>
                <a:ea typeface="+mn-ea"/>
                <a:cs typeface="+mn-ea"/>
                <a:sym typeface="+mn-lt"/>
              </a:rPr>
              <a:t>    而合理控制情绪的变化，巧妙地运用情绪来调节人体的生理指标，又会增进人的身心健康。</a:t>
            </a:r>
            <a:endParaRPr lang="en-US" altLang="zh-CN" b="1" kern="100" dirty="0" smtClean="0">
              <a:latin typeface="+mn-lt"/>
              <a:ea typeface="+mn-ea"/>
              <a:cs typeface="+mn-ea"/>
              <a:sym typeface="+mn-lt"/>
            </a:endParaRPr>
          </a:p>
          <a:p>
            <a:pPr algn="just">
              <a:lnSpc>
                <a:spcPct val="150000"/>
              </a:lnSpc>
              <a:spcAft>
                <a:spcPts val="0"/>
              </a:spcAft>
              <a:buFont typeface="Wingdings" panose="05000000000000000000" pitchFamily="2" charset="2"/>
              <a:buChar char="ü"/>
            </a:pPr>
            <a:r>
              <a:rPr lang="zh-CN" altLang="en-US" b="1" kern="100" dirty="0" smtClean="0">
                <a:latin typeface="+mn-lt"/>
                <a:ea typeface="+mn-ea"/>
                <a:cs typeface="+mn-ea"/>
                <a:sym typeface="+mn-lt"/>
              </a:rPr>
              <a:t>    因此，</a:t>
            </a:r>
            <a:r>
              <a:rPr lang="zh-CN" altLang="en-US" b="1" kern="100" dirty="0" smtClean="0">
                <a:solidFill>
                  <a:srgbClr val="C00000"/>
                </a:solidFill>
                <a:latin typeface="+mn-lt"/>
                <a:ea typeface="+mn-ea"/>
                <a:cs typeface="+mn-ea"/>
                <a:sym typeface="+mn-lt"/>
              </a:rPr>
              <a:t>情绪能致病亦能治病。</a:t>
            </a:r>
            <a:endParaRPr lang="zh-CN" altLang="en-US" b="1" kern="100" dirty="0" smtClean="0">
              <a:solidFill>
                <a:srgbClr val="C00000"/>
              </a:solidFill>
              <a:latin typeface="+mn-lt"/>
              <a:ea typeface="+mn-ea"/>
              <a:cs typeface="+mn-ea"/>
              <a:sym typeface="+mn-lt"/>
            </a:endParaRPr>
          </a:p>
          <a:p>
            <a:pPr algn="just">
              <a:lnSpc>
                <a:spcPct val="130000"/>
              </a:lnSpc>
              <a:spcAft>
                <a:spcPts val="0"/>
              </a:spcAft>
              <a:buFont typeface="Wingdings" panose="05000000000000000000" pitchFamily="2" charset="2"/>
              <a:buChar char="ü"/>
            </a:pPr>
            <a:endParaRPr lang="zh-CN" altLang="en-US" b="1" kern="100" dirty="0" smtClean="0">
              <a:latin typeface="+mn-lt"/>
              <a:ea typeface="+mn-ea"/>
              <a:cs typeface="+mn-ea"/>
              <a:sym typeface="+mn-lt"/>
            </a:endParaRPr>
          </a:p>
        </p:txBody>
      </p:sp>
      <p:sp>
        <p:nvSpPr>
          <p:cNvPr id="56" name="矩形 55"/>
          <p:cNvSpPr/>
          <p:nvPr/>
        </p:nvSpPr>
        <p:spPr bwMode="auto">
          <a:xfrm>
            <a:off x="4890089" y="1851783"/>
            <a:ext cx="708226" cy="64327"/>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sp>
        <p:nvSpPr>
          <p:cNvPr id="57" name="任意多边形: 形状 174"/>
          <p:cNvSpPr/>
          <p:nvPr/>
        </p:nvSpPr>
        <p:spPr bwMode="auto">
          <a:xfrm>
            <a:off x="-10871" y="3508099"/>
            <a:ext cx="4089922" cy="3349901"/>
          </a:xfrm>
          <a:custGeom>
            <a:avLst/>
            <a:gdLst>
              <a:gd name="connsiteX0" fmla="*/ 0 w 1208720"/>
              <a:gd name="connsiteY0" fmla="*/ 0 h 1208720"/>
              <a:gd name="connsiteX1" fmla="*/ 1208720 w 1208720"/>
              <a:gd name="connsiteY1" fmla="*/ 1208720 h 1208720"/>
              <a:gd name="connsiteX2" fmla="*/ 0 w 1208720"/>
              <a:gd name="connsiteY2" fmla="*/ 1208720 h 1208720"/>
            </a:gdLst>
            <a:ahLst/>
            <a:cxnLst>
              <a:cxn ang="0">
                <a:pos x="connsiteX0" y="connsiteY0"/>
              </a:cxn>
              <a:cxn ang="0">
                <a:pos x="connsiteX1" y="connsiteY1"/>
              </a:cxn>
              <a:cxn ang="0">
                <a:pos x="connsiteX2" y="connsiteY2"/>
              </a:cxn>
            </a:cxnLst>
            <a:rect l="l" t="t" r="r" b="b"/>
            <a:pathLst>
              <a:path w="1208720" h="1208720">
                <a:moveTo>
                  <a:pt x="0" y="0"/>
                </a:moveTo>
                <a:lnTo>
                  <a:pt x="1208720" y="1208720"/>
                </a:lnTo>
                <a:lnTo>
                  <a:pt x="0" y="1208720"/>
                </a:lnTo>
                <a:close/>
              </a:path>
            </a:pathLst>
          </a:custGeom>
          <a:solidFill>
            <a:schemeClr val="accent3">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pic>
        <p:nvPicPr>
          <p:cNvPr id="58" name="图片 57"/>
          <p:cNvPicPr>
            <a:picLocks noChangeAspect="1"/>
          </p:cNvPicPr>
          <p:nvPr/>
        </p:nvPicPr>
        <p:blipFill>
          <a:blip r:embed="rId1" cstate="screen"/>
          <a:stretch>
            <a:fillRect/>
          </a:stretch>
        </p:blipFill>
        <p:spPr>
          <a:xfrm>
            <a:off x="697782" y="1646484"/>
            <a:ext cx="2932000" cy="4601368"/>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checkerboard(across)">
                                      <p:cBhvr>
                                        <p:cTn id="7" dur="500"/>
                                        <p:tgtEl>
                                          <p:spTgt spid="54"/>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checkerboard(across)">
                                      <p:cBhvr>
                                        <p:cTn id="11" dur="500"/>
                                        <p:tgtEl>
                                          <p:spTgt spid="56"/>
                                        </p:tgtEl>
                                      </p:cBhvr>
                                    </p:animEffect>
                                  </p:childTnLst>
                                </p:cTn>
                              </p:par>
                            </p:childTnLst>
                          </p:cTn>
                        </p:par>
                        <p:par>
                          <p:cTn id="12" fill="hold">
                            <p:stCondLst>
                              <p:cond delay="1000"/>
                            </p:stCondLst>
                            <p:childTnLst>
                              <p:par>
                                <p:cTn id="13" presetID="5" presetClass="entr" presetSubtype="10" fill="hold" grpId="0" nodeType="after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checkerboard(across)">
                                      <p:cBhvr>
                                        <p:cTn id="15"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p:bldP spid="5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1" cstate="screen"/>
          <a:srcRect t="43224"/>
          <a:stretch>
            <a:fillRect/>
          </a:stretch>
        </p:blipFill>
        <p:spPr>
          <a:xfrm>
            <a:off x="0" y="4372495"/>
            <a:ext cx="12192000" cy="2622147"/>
          </a:xfrm>
          <a:prstGeom prst="rect">
            <a:avLst/>
          </a:prstGeom>
        </p:spPr>
      </p:pic>
      <p:sp>
        <p:nvSpPr>
          <p:cNvPr id="6" name="文本框 5"/>
          <p:cNvSpPr txBox="1"/>
          <p:nvPr/>
        </p:nvSpPr>
        <p:spPr>
          <a:xfrm>
            <a:off x="841797" y="332656"/>
            <a:ext cx="4371427"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三、</a:t>
            </a:r>
            <a:r>
              <a:rPr lang="zh-CN" altLang="en-US" dirty="0" smtClean="0"/>
              <a:t>情绪与身心健康</a:t>
            </a:r>
            <a:endParaRPr lang="zh-CN" altLang="en-US" dirty="0" smtClean="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pic>
        <p:nvPicPr>
          <p:cNvPr id="30" name="图片 29" descr="TB1qN7_SFXXXXaCXFXXXXXXXXXX_!!0-item_pic.jpg_250x250.jpg"/>
          <p:cNvPicPr>
            <a:picLocks noChangeAspect="1"/>
          </p:cNvPicPr>
          <p:nvPr/>
        </p:nvPicPr>
        <p:blipFill>
          <a:blip r:embed="rId2"/>
          <a:stretch>
            <a:fillRect/>
          </a:stretch>
        </p:blipFill>
        <p:spPr>
          <a:xfrm>
            <a:off x="8837461" y="1500174"/>
            <a:ext cx="2475894" cy="27147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cxnSp>
        <p:nvCxnSpPr>
          <p:cNvPr id="32" name="直接连接符 31"/>
          <p:cNvCxnSpPr/>
          <p:nvPr/>
        </p:nvCxnSpPr>
        <p:spPr>
          <a:xfrm rot="5400000">
            <a:off x="4161237" y="2838292"/>
            <a:ext cx="3465847" cy="1589"/>
          </a:xfrm>
          <a:prstGeom prst="line">
            <a:avLst/>
          </a:prstGeom>
          <a:ln w="12700"/>
        </p:spPr>
        <p:style>
          <a:lnRef idx="1">
            <a:schemeClr val="dk1"/>
          </a:lnRef>
          <a:fillRef idx="0">
            <a:schemeClr val="dk1"/>
          </a:fillRef>
          <a:effectRef idx="0">
            <a:schemeClr val="dk1"/>
          </a:effectRef>
          <a:fontRef idx="minor">
            <a:schemeClr val="tx1"/>
          </a:fontRef>
        </p:style>
      </p:cxnSp>
      <p:sp>
        <p:nvSpPr>
          <p:cNvPr id="33" name="文本框 9"/>
          <p:cNvSpPr txBox="1"/>
          <p:nvPr/>
        </p:nvSpPr>
        <p:spPr>
          <a:xfrm>
            <a:off x="5170572" y="1105370"/>
            <a:ext cx="615553" cy="3683060"/>
          </a:xfrm>
          <a:prstGeom prst="rect">
            <a:avLst/>
          </a:prstGeom>
          <a:noFill/>
        </p:spPr>
        <p:txBody>
          <a:bodyPr vert="eaVert" wrap="none" rtlCol="0">
            <a:spAutoFit/>
          </a:bodyPr>
          <a:lstStyle>
            <a:defPPr>
              <a:defRPr lang="zh-CN"/>
            </a:defPPr>
            <a:lvl1pPr>
              <a:defRPr sz="2800">
                <a:latin typeface="方正清刻本悦宋简体" panose="02000000000000000000" pitchFamily="2" charset="-122"/>
                <a:ea typeface="方正清刻本悦宋简体" panose="02000000000000000000" pitchFamily="2" charset="-122"/>
              </a:defRPr>
            </a:lvl1pPr>
          </a:lstStyle>
          <a:p>
            <a:r>
              <a:rPr lang="en-US" altLang="zh-CN" dirty="0" smtClean="0">
                <a:latin typeface="汉仪行楷简" panose="02010609000101010101" pitchFamily="49" charset="-122"/>
                <a:ea typeface="汉仪行楷简" panose="02010609000101010101" pitchFamily="49" charset="-122"/>
              </a:rPr>
              <a:t>《</a:t>
            </a:r>
            <a:r>
              <a:rPr lang="zh-CN" altLang="en-US" dirty="0" smtClean="0">
                <a:latin typeface="汉仪行楷简" panose="02010609000101010101" pitchFamily="49" charset="-122"/>
                <a:ea typeface="汉仪行楷简" panose="02010609000101010101" pitchFamily="49" charset="-122"/>
              </a:rPr>
              <a:t>黄帝内经</a:t>
            </a:r>
            <a:r>
              <a:rPr lang="en-US" altLang="zh-CN" dirty="0" smtClean="0">
                <a:latin typeface="汉仪行楷简" panose="02010609000101010101" pitchFamily="49" charset="-122"/>
                <a:ea typeface="汉仪行楷简" panose="02010609000101010101" pitchFamily="49" charset="-122"/>
              </a:rPr>
              <a:t>》</a:t>
            </a:r>
            <a:r>
              <a:rPr lang="zh-CN" altLang="en-US" dirty="0" smtClean="0">
                <a:latin typeface="汉仪行楷简" panose="02010609000101010101" pitchFamily="49" charset="-122"/>
                <a:ea typeface="汉仪行楷简" panose="02010609000101010101" pitchFamily="49" charset="-122"/>
              </a:rPr>
              <a:t>中指出：</a:t>
            </a:r>
            <a:endParaRPr lang="zh-CN" altLang="en-US" dirty="0">
              <a:latin typeface="汉仪行楷简" panose="02010609000101010101" pitchFamily="49" charset="-122"/>
              <a:ea typeface="汉仪行楷简" panose="02010609000101010101" pitchFamily="49" charset="-122"/>
            </a:endParaRPr>
          </a:p>
        </p:txBody>
      </p:sp>
      <p:sp>
        <p:nvSpPr>
          <p:cNvPr id="34" name="文本框 10"/>
          <p:cNvSpPr txBox="1"/>
          <p:nvPr/>
        </p:nvSpPr>
        <p:spPr>
          <a:xfrm>
            <a:off x="6312695" y="1145431"/>
            <a:ext cx="1569660" cy="3426579"/>
          </a:xfrm>
          <a:prstGeom prst="rect">
            <a:avLst/>
          </a:prstGeom>
          <a:noFill/>
        </p:spPr>
        <p:txBody>
          <a:bodyPr vert="eaVert" wrap="square" rtlCol="0">
            <a:spAutoFit/>
          </a:bodyPr>
          <a:lstStyle>
            <a:defPPr>
              <a:defRPr lang="zh-CN"/>
            </a:defPPr>
            <a:lvl1pPr>
              <a:defRPr sz="2000">
                <a:latin typeface="方正宋刻本秀楷简体" panose="02000000000000000000" pitchFamily="2" charset="-122"/>
                <a:ea typeface="方正宋刻本秀楷简体" panose="02000000000000000000" pitchFamily="2" charset="-122"/>
              </a:defRPr>
            </a:lvl1pPr>
          </a:lstStyle>
          <a:p>
            <a:pPr>
              <a:lnSpc>
                <a:spcPct val="150000"/>
              </a:lnSpc>
            </a:pPr>
            <a:r>
              <a:rPr lang="zh-CN" altLang="en-US" dirty="0" smtClean="0">
                <a:latin typeface="汉仪行楷简" panose="02010609000101010101" pitchFamily="49" charset="-122"/>
                <a:ea typeface="汉仪行楷简" panose="02010609000101010101" pitchFamily="49" charset="-122"/>
              </a:rPr>
              <a:t>“心者，五脏六腑之主也</a:t>
            </a:r>
            <a:r>
              <a:rPr lang="en-US" altLang="zh-CN" dirty="0" smtClean="0">
                <a:latin typeface="汉仪行楷简" panose="02010609000101010101" pitchFamily="49" charset="-122"/>
                <a:ea typeface="汉仪行楷简" panose="02010609000101010101" pitchFamily="49" charset="-122"/>
              </a:rPr>
              <a:t>……</a:t>
            </a:r>
            <a:endParaRPr lang="en-US" altLang="zh-CN" dirty="0" smtClean="0">
              <a:latin typeface="汉仪行楷简" panose="02010609000101010101" pitchFamily="49" charset="-122"/>
              <a:ea typeface="汉仪行楷简" panose="02010609000101010101" pitchFamily="49" charset="-122"/>
            </a:endParaRPr>
          </a:p>
          <a:p>
            <a:pPr>
              <a:lnSpc>
                <a:spcPct val="150000"/>
              </a:lnSpc>
            </a:pPr>
            <a:r>
              <a:rPr lang="zh-CN" altLang="en-US" dirty="0" smtClean="0">
                <a:latin typeface="汉仪行楷简" panose="02010609000101010101" pitchFamily="49" charset="-122"/>
                <a:ea typeface="汉仪行楷简" panose="02010609000101010101" pitchFamily="49" charset="-122"/>
              </a:rPr>
              <a:t>故悲哀忧愁则心动，</a:t>
            </a:r>
            <a:endParaRPr lang="en-US" altLang="zh-CN" dirty="0" smtClean="0">
              <a:latin typeface="汉仪行楷简" panose="02010609000101010101" pitchFamily="49" charset="-122"/>
              <a:ea typeface="汉仪行楷简" panose="02010609000101010101" pitchFamily="49" charset="-122"/>
            </a:endParaRPr>
          </a:p>
          <a:p>
            <a:pPr>
              <a:lnSpc>
                <a:spcPct val="150000"/>
              </a:lnSpc>
            </a:pPr>
            <a:r>
              <a:rPr lang="zh-CN" altLang="en-US" dirty="0" smtClean="0">
                <a:latin typeface="汉仪行楷简" panose="02010609000101010101" pitchFamily="49" charset="-122"/>
                <a:ea typeface="汉仪行楷简" panose="02010609000101010101" pitchFamily="49" charset="-122"/>
              </a:rPr>
              <a:t>心动则五脏六腑皆摇。”</a:t>
            </a:r>
            <a:endParaRPr lang="zh-CN" altLang="en-US" dirty="0">
              <a:latin typeface="汉仪行楷简" panose="02010609000101010101" pitchFamily="49" charset="-122"/>
              <a:ea typeface="汉仪行楷简" panose="02010609000101010101" pitchFamily="49" charset="-122"/>
            </a:endParaRPr>
          </a:p>
        </p:txBody>
      </p:sp>
      <p:pic>
        <p:nvPicPr>
          <p:cNvPr id="35" name="图片 34"/>
          <p:cNvPicPr>
            <a:picLocks noChangeAspect="1"/>
          </p:cNvPicPr>
          <p:nvPr/>
        </p:nvPicPr>
        <p:blipFill>
          <a:blip r:embed="rId3" cstate="screen"/>
          <a:stretch>
            <a:fillRect/>
          </a:stretch>
        </p:blipFill>
        <p:spPr>
          <a:xfrm flipH="1">
            <a:off x="4954580" y="3928892"/>
            <a:ext cx="938786" cy="859538"/>
          </a:xfrm>
          <a:prstGeom prst="rect">
            <a:avLst/>
          </a:prstGeom>
        </p:spPr>
      </p:pic>
      <p:sp>
        <p:nvSpPr>
          <p:cNvPr id="41" name="矩形 40"/>
          <p:cNvSpPr/>
          <p:nvPr/>
        </p:nvSpPr>
        <p:spPr>
          <a:xfrm>
            <a:off x="1169159" y="4788430"/>
            <a:ext cx="10144196" cy="1643936"/>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zh-CN" altLang="en-US" dirty="0" smtClean="0">
                <a:solidFill>
                  <a:srgbClr val="C00000"/>
                </a:solidFill>
                <a:latin typeface="微软雅黑" panose="020B0503020204020204" pitchFamily="34" charset="-122"/>
                <a:ea typeface="微软雅黑" panose="020B0503020204020204" pitchFamily="34" charset="-122"/>
              </a:rPr>
              <a:t>       </a:t>
            </a:r>
            <a:r>
              <a:rPr lang="zh-CN" altLang="en-US" b="1" dirty="0" smtClean="0">
                <a:solidFill>
                  <a:srgbClr val="C00000"/>
                </a:solidFill>
                <a:latin typeface="微软雅黑" panose="020B0503020204020204" pitchFamily="34" charset="-122"/>
                <a:ea typeface="微软雅黑" panose="020B0503020204020204" pitchFamily="34" charset="-122"/>
              </a:rPr>
              <a:t>这里所讲的“心”不是指心脏，而是指大脑的神经活动及心理活动。</a:t>
            </a:r>
            <a:r>
              <a:rPr lang="zh-CN" altLang="en-US" dirty="0" smtClean="0">
                <a:solidFill>
                  <a:srgbClr val="C00000"/>
                </a:solidFill>
                <a:latin typeface="微软雅黑" panose="020B0503020204020204" pitchFamily="34" charset="-122"/>
                <a:ea typeface="微软雅黑" panose="020B0503020204020204" pitchFamily="34" charset="-122"/>
              </a:rPr>
              <a:t>任何情志的失调都可伤心，伤心则会引起其他脏腑功能失调。现代科学也进一步证明，情绪可以通过大脑而影响心理活动和全身的生理活动。</a:t>
            </a:r>
            <a:endParaRPr lang="en-US" altLang="zh-CN" dirty="0">
              <a:solidFill>
                <a:srgbClr val="C00000"/>
              </a:solidFill>
              <a:latin typeface="微软雅黑" panose="020B0503020204020204" pitchFamily="34" charset="-122"/>
              <a:ea typeface="微软雅黑" panose="020B0503020204020204" pitchFamily="34" charset="-122"/>
            </a:endParaRPr>
          </a:p>
        </p:txBody>
      </p:sp>
      <p:pic>
        <p:nvPicPr>
          <p:cNvPr id="52" name="图片 51"/>
          <p:cNvPicPr>
            <a:picLocks noChangeAspect="1"/>
          </p:cNvPicPr>
          <p:nvPr/>
        </p:nvPicPr>
        <p:blipFill>
          <a:blip r:embed="rId4" cstate="screen"/>
          <a:stretch>
            <a:fillRect/>
          </a:stretch>
        </p:blipFill>
        <p:spPr>
          <a:xfrm>
            <a:off x="0" y="5560595"/>
            <a:ext cx="1731207" cy="1038724"/>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down)">
                                      <p:cBhvr>
                                        <p:cTn id="13" dur="500"/>
                                        <p:tgtEl>
                                          <p:spTgt spid="35"/>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33"/>
                                        </p:tgtEl>
                                        <p:attrNameLst>
                                          <p:attrName>ppt_y</p:attrName>
                                        </p:attrNameLst>
                                      </p:cBhvr>
                                      <p:tavLst>
                                        <p:tav tm="0">
                                          <p:val>
                                            <p:strVal val="#ppt_y"/>
                                          </p:val>
                                        </p:tav>
                                        <p:tav tm="100000">
                                          <p:val>
                                            <p:strVal val="#ppt_y"/>
                                          </p:val>
                                        </p:tav>
                                      </p:tavLst>
                                    </p:anim>
                                    <p:anim calcmode="lin" valueType="num">
                                      <p:cBhvr>
                                        <p:cTn id="1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33"/>
                                        </p:tgtEl>
                                      </p:cBhvr>
                                    </p:animEffect>
                                  </p:childTnLst>
                                </p:cTn>
                              </p:par>
                            </p:childTnLst>
                          </p:cTn>
                        </p:par>
                        <p:par>
                          <p:cTn id="22" fill="hold">
                            <p:stCondLst>
                              <p:cond delay="2450"/>
                            </p:stCondLst>
                            <p:childTnLst>
                              <p:par>
                                <p:cTn id="23" presetID="56" presetClass="entr" presetSubtype="0" fill="hold" grpId="0" nodeType="afterEffect">
                                  <p:stCondLst>
                                    <p:cond delay="0"/>
                                  </p:stCondLst>
                                  <p:iterate type="lt">
                                    <p:tmPct val="10000"/>
                                  </p:iterate>
                                  <p:childTnLst>
                                    <p:set>
                                      <p:cBhvr>
                                        <p:cTn id="24" dur="1" fill="hold">
                                          <p:stCondLst>
                                            <p:cond delay="0"/>
                                          </p:stCondLst>
                                        </p:cTn>
                                        <p:tgtEl>
                                          <p:spTgt spid="34">
                                            <p:txEl>
                                              <p:pRg st="0" end="0"/>
                                            </p:txEl>
                                          </p:spTgt>
                                        </p:tgtEl>
                                        <p:attrNameLst>
                                          <p:attrName>style.visibility</p:attrName>
                                        </p:attrNameLst>
                                      </p:cBhvr>
                                      <p:to>
                                        <p:strVal val="visible"/>
                                      </p:to>
                                    </p:set>
                                    <p:anim by="(-#ppt_w*2)" calcmode="lin" valueType="num">
                                      <p:cBhvr rctx="PPT">
                                        <p:cTn id="25" dur="500" autoRev="1" fill="hold">
                                          <p:stCondLst>
                                            <p:cond delay="0"/>
                                          </p:stCondLst>
                                        </p:cTn>
                                        <p:tgtEl>
                                          <p:spTgt spid="34">
                                            <p:txEl>
                                              <p:pRg st="0" end="0"/>
                                            </p:txEl>
                                          </p:spTgt>
                                        </p:tgtEl>
                                        <p:attrNameLst>
                                          <p:attrName>ppt_w</p:attrName>
                                        </p:attrNameLst>
                                      </p:cBhvr>
                                    </p:anim>
                                    <p:anim by="(#ppt_w*0.50)" calcmode="lin" valueType="num">
                                      <p:cBhvr>
                                        <p:cTn id="26" dur="500" decel="50000" autoRev="1" fill="hold">
                                          <p:stCondLst>
                                            <p:cond delay="0"/>
                                          </p:stCondLst>
                                        </p:cTn>
                                        <p:tgtEl>
                                          <p:spTgt spid="34">
                                            <p:txEl>
                                              <p:pRg st="0" end="0"/>
                                            </p:txEl>
                                          </p:spTgt>
                                        </p:tgtEl>
                                        <p:attrNameLst>
                                          <p:attrName>ppt_x</p:attrName>
                                        </p:attrNameLst>
                                      </p:cBhvr>
                                    </p:anim>
                                    <p:anim from="(-#ppt_h/2)" to="(#ppt_y)" calcmode="lin" valueType="num">
                                      <p:cBhvr>
                                        <p:cTn id="27" dur="1000" fill="hold">
                                          <p:stCondLst>
                                            <p:cond delay="0"/>
                                          </p:stCondLst>
                                        </p:cTn>
                                        <p:tgtEl>
                                          <p:spTgt spid="34">
                                            <p:txEl>
                                              <p:pRg st="0" end="0"/>
                                            </p:txEl>
                                          </p:spTgt>
                                        </p:tgtEl>
                                        <p:attrNameLst>
                                          <p:attrName>ppt_y</p:attrName>
                                        </p:attrNameLst>
                                      </p:cBhvr>
                                    </p:anim>
                                    <p:animRot by="21600000">
                                      <p:cBhvr>
                                        <p:cTn id="28" dur="1000" fill="hold">
                                          <p:stCondLst>
                                            <p:cond delay="0"/>
                                          </p:stCondLst>
                                        </p:cTn>
                                        <p:tgtEl>
                                          <p:spTgt spid="34">
                                            <p:txEl>
                                              <p:pRg st="0" end="0"/>
                                            </p:txEl>
                                          </p:spTgt>
                                        </p:tgtEl>
                                        <p:attrNameLst>
                                          <p:attrName>r</p:attrName>
                                        </p:attrNameLst>
                                      </p:cBhvr>
                                    </p:animRot>
                                  </p:childTnLst>
                                </p:cTn>
                              </p:par>
                            </p:childTnLst>
                          </p:cTn>
                        </p:par>
                        <p:par>
                          <p:cTn id="29" fill="hold">
                            <p:stCondLst>
                              <p:cond delay="4650"/>
                            </p:stCondLst>
                            <p:childTnLst>
                              <p:par>
                                <p:cTn id="30" presetID="56" presetClass="entr" presetSubtype="0" fill="hold" grpId="0" nodeType="afterEffect">
                                  <p:stCondLst>
                                    <p:cond delay="0"/>
                                  </p:stCondLst>
                                  <p:iterate type="lt">
                                    <p:tmPct val="10000"/>
                                  </p:iterate>
                                  <p:childTnLst>
                                    <p:set>
                                      <p:cBhvr>
                                        <p:cTn id="31" dur="1" fill="hold">
                                          <p:stCondLst>
                                            <p:cond delay="0"/>
                                          </p:stCondLst>
                                        </p:cTn>
                                        <p:tgtEl>
                                          <p:spTgt spid="34">
                                            <p:txEl>
                                              <p:pRg st="1" end="1"/>
                                            </p:txEl>
                                          </p:spTgt>
                                        </p:tgtEl>
                                        <p:attrNameLst>
                                          <p:attrName>style.visibility</p:attrName>
                                        </p:attrNameLst>
                                      </p:cBhvr>
                                      <p:to>
                                        <p:strVal val="visible"/>
                                      </p:to>
                                    </p:set>
                                    <p:anim by="(-#ppt_w*2)" calcmode="lin" valueType="num">
                                      <p:cBhvr rctx="PPT">
                                        <p:cTn id="32" dur="500" autoRev="1" fill="hold">
                                          <p:stCondLst>
                                            <p:cond delay="0"/>
                                          </p:stCondLst>
                                        </p:cTn>
                                        <p:tgtEl>
                                          <p:spTgt spid="34">
                                            <p:txEl>
                                              <p:pRg st="1" end="1"/>
                                            </p:txEl>
                                          </p:spTgt>
                                        </p:tgtEl>
                                        <p:attrNameLst>
                                          <p:attrName>ppt_w</p:attrName>
                                        </p:attrNameLst>
                                      </p:cBhvr>
                                    </p:anim>
                                    <p:anim by="(#ppt_w*0.50)" calcmode="lin" valueType="num">
                                      <p:cBhvr>
                                        <p:cTn id="33" dur="500" decel="50000" autoRev="1" fill="hold">
                                          <p:stCondLst>
                                            <p:cond delay="0"/>
                                          </p:stCondLst>
                                        </p:cTn>
                                        <p:tgtEl>
                                          <p:spTgt spid="34">
                                            <p:txEl>
                                              <p:pRg st="1" end="1"/>
                                            </p:txEl>
                                          </p:spTgt>
                                        </p:tgtEl>
                                        <p:attrNameLst>
                                          <p:attrName>ppt_x</p:attrName>
                                        </p:attrNameLst>
                                      </p:cBhvr>
                                    </p:anim>
                                    <p:anim from="(-#ppt_h/2)" to="(#ppt_y)" calcmode="lin" valueType="num">
                                      <p:cBhvr>
                                        <p:cTn id="34" dur="1000" fill="hold">
                                          <p:stCondLst>
                                            <p:cond delay="0"/>
                                          </p:stCondLst>
                                        </p:cTn>
                                        <p:tgtEl>
                                          <p:spTgt spid="34">
                                            <p:txEl>
                                              <p:pRg st="1" end="1"/>
                                            </p:txEl>
                                          </p:spTgt>
                                        </p:tgtEl>
                                        <p:attrNameLst>
                                          <p:attrName>ppt_y</p:attrName>
                                        </p:attrNameLst>
                                      </p:cBhvr>
                                    </p:anim>
                                    <p:animRot by="21600000">
                                      <p:cBhvr>
                                        <p:cTn id="35" dur="1000" fill="hold">
                                          <p:stCondLst>
                                            <p:cond delay="0"/>
                                          </p:stCondLst>
                                        </p:cTn>
                                        <p:tgtEl>
                                          <p:spTgt spid="34">
                                            <p:txEl>
                                              <p:pRg st="1" end="1"/>
                                            </p:txEl>
                                          </p:spTgt>
                                        </p:tgtEl>
                                        <p:attrNameLst>
                                          <p:attrName>r</p:attrName>
                                        </p:attrNameLst>
                                      </p:cBhvr>
                                    </p:animRot>
                                  </p:childTnLst>
                                </p:cTn>
                              </p:par>
                            </p:childTnLst>
                          </p:cTn>
                        </p:par>
                        <p:par>
                          <p:cTn id="36" fill="hold">
                            <p:stCondLst>
                              <p:cond delay="6449"/>
                            </p:stCondLst>
                            <p:childTnLst>
                              <p:par>
                                <p:cTn id="37" presetID="56" presetClass="entr" presetSubtype="0" fill="hold" grpId="0" nodeType="afterEffect">
                                  <p:stCondLst>
                                    <p:cond delay="0"/>
                                  </p:stCondLst>
                                  <p:iterate type="lt">
                                    <p:tmPct val="10000"/>
                                  </p:iterate>
                                  <p:childTnLst>
                                    <p:set>
                                      <p:cBhvr>
                                        <p:cTn id="38" dur="1" fill="hold">
                                          <p:stCondLst>
                                            <p:cond delay="0"/>
                                          </p:stCondLst>
                                        </p:cTn>
                                        <p:tgtEl>
                                          <p:spTgt spid="34">
                                            <p:txEl>
                                              <p:pRg st="2" end="2"/>
                                            </p:txEl>
                                          </p:spTgt>
                                        </p:tgtEl>
                                        <p:attrNameLst>
                                          <p:attrName>style.visibility</p:attrName>
                                        </p:attrNameLst>
                                      </p:cBhvr>
                                      <p:to>
                                        <p:strVal val="visible"/>
                                      </p:to>
                                    </p:set>
                                    <p:anim by="(-#ppt_w*2)" calcmode="lin" valueType="num">
                                      <p:cBhvr rctx="PPT">
                                        <p:cTn id="39" dur="500" autoRev="1" fill="hold">
                                          <p:stCondLst>
                                            <p:cond delay="0"/>
                                          </p:stCondLst>
                                        </p:cTn>
                                        <p:tgtEl>
                                          <p:spTgt spid="34">
                                            <p:txEl>
                                              <p:pRg st="2" end="2"/>
                                            </p:txEl>
                                          </p:spTgt>
                                        </p:tgtEl>
                                        <p:attrNameLst>
                                          <p:attrName>ppt_w</p:attrName>
                                        </p:attrNameLst>
                                      </p:cBhvr>
                                    </p:anim>
                                    <p:anim by="(#ppt_w*0.50)" calcmode="lin" valueType="num">
                                      <p:cBhvr>
                                        <p:cTn id="40" dur="500" decel="50000" autoRev="1" fill="hold">
                                          <p:stCondLst>
                                            <p:cond delay="0"/>
                                          </p:stCondLst>
                                        </p:cTn>
                                        <p:tgtEl>
                                          <p:spTgt spid="34">
                                            <p:txEl>
                                              <p:pRg st="2" end="2"/>
                                            </p:txEl>
                                          </p:spTgt>
                                        </p:tgtEl>
                                        <p:attrNameLst>
                                          <p:attrName>ppt_x</p:attrName>
                                        </p:attrNameLst>
                                      </p:cBhvr>
                                    </p:anim>
                                    <p:anim from="(-#ppt_h/2)" to="(#ppt_y)" calcmode="lin" valueType="num">
                                      <p:cBhvr>
                                        <p:cTn id="41" dur="1000" fill="hold">
                                          <p:stCondLst>
                                            <p:cond delay="0"/>
                                          </p:stCondLst>
                                        </p:cTn>
                                        <p:tgtEl>
                                          <p:spTgt spid="34">
                                            <p:txEl>
                                              <p:pRg st="2" end="2"/>
                                            </p:txEl>
                                          </p:spTgt>
                                        </p:tgtEl>
                                        <p:attrNameLst>
                                          <p:attrName>ppt_y</p:attrName>
                                        </p:attrNameLst>
                                      </p:cBhvr>
                                    </p:anim>
                                    <p:animRot by="21600000">
                                      <p:cBhvr>
                                        <p:cTn id="42" dur="1000" fill="hold">
                                          <p:stCondLst>
                                            <p:cond delay="0"/>
                                          </p:stCondLst>
                                        </p:cTn>
                                        <p:tgtEl>
                                          <p:spTgt spid="34">
                                            <p:txEl>
                                              <p:pRg st="2" end="2"/>
                                            </p:txEl>
                                          </p:spTgt>
                                        </p:tgtEl>
                                        <p:attrNameLst>
                                          <p:attrName>r</p:attrName>
                                        </p:attrNameLst>
                                      </p:cBhvr>
                                    </p:animRot>
                                  </p:childTnLst>
                                </p:cTn>
                              </p:par>
                            </p:childTnLst>
                          </p:cTn>
                        </p:par>
                      </p:childTnLst>
                    </p:cTn>
                  </p:par>
                  <p:par>
                    <p:cTn id="43" fill="hold">
                      <p:stCondLst>
                        <p:cond delay="indefinite"/>
                      </p:stCondLst>
                      <p:childTnLst>
                        <p:par>
                          <p:cTn id="44" fill="hold">
                            <p:stCondLst>
                              <p:cond delay="0"/>
                            </p:stCondLst>
                            <p:childTnLst>
                              <p:par>
                                <p:cTn id="45" presetID="8" presetClass="entr" presetSubtype="16" fill="hold" nodeType="click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diamond(in)">
                                      <p:cBhvr>
                                        <p:cTn id="47" dur="2000"/>
                                        <p:tgtEl>
                                          <p:spTgt spid="52"/>
                                        </p:tgtEl>
                                      </p:cBhvr>
                                    </p:animEffect>
                                  </p:childTnLst>
                                </p:cTn>
                              </p:par>
                            </p:childTnLst>
                          </p:cTn>
                        </p:par>
                        <p:par>
                          <p:cTn id="48" fill="hold">
                            <p:stCondLst>
                              <p:cond delay="2000"/>
                            </p:stCondLst>
                            <p:childTnLst>
                              <p:par>
                                <p:cTn id="49" presetID="4" presetClass="entr" presetSubtype="16" fill="hold" grpId="0" nodeType="after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box(in)">
                                      <p:cBhvr>
                                        <p:cTn id="5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build="allAtOnce"/>
      <p:bldP spid="41" grpId="0"/>
    </p:bldLst>
  </p:timing>
</p:sld>
</file>

<file path=ppt/tags/tag1.xml><?xml version="1.0" encoding="utf-8"?>
<p:tagLst xmlns:p="http://schemas.openxmlformats.org/presentationml/2006/main">
  <p:tag name="KSO_WM_DIAGRAM_VIRTUALLY_FRAME" val="{&quot;height&quot;:236.2031496062992,&quot;left&quot;:59.4855905511811,&quot;top&quot;:129.43118110236222,&quot;width&quot;:448.82700787401575}"/>
</p:tagLst>
</file>

<file path=ppt/tags/tag10.xml><?xml version="1.0" encoding="utf-8"?>
<p:tagLst xmlns:p="http://schemas.openxmlformats.org/presentationml/2006/main">
  <p:tag name="KSO_WM_DIAGRAM_VIRTUALLY_FRAME" val="{&quot;height&quot;:395.92519431222814,&quot;left&quot;:85.64629921259842,&quot;top&quot;:146.6351968503937,&quot;width&quot;:712.6537099269165}"/>
</p:tagLst>
</file>

<file path=ppt/tags/tag11.xml><?xml version="1.0" encoding="utf-8"?>
<p:tagLst xmlns:p="http://schemas.openxmlformats.org/presentationml/2006/main">
  <p:tag name="KSO_WM_DIAGRAM_VIRTUALLY_FRAME" val="{&quot;height&quot;:395.92519431222814,&quot;left&quot;:85.64629921259842,&quot;top&quot;:146.6351968503937,&quot;width&quot;:712.6537099269165}"/>
</p:tagLst>
</file>

<file path=ppt/tags/tag12.xml><?xml version="1.0" encoding="utf-8"?>
<p:tagLst xmlns:p="http://schemas.openxmlformats.org/presentationml/2006/main">
  <p:tag name="KSO_WM_DIAGRAM_VIRTUALLY_FRAME" val="{&quot;height&quot;:395.92519431222814,&quot;left&quot;:85.64629921259842,&quot;top&quot;:146.6351968503937,&quot;width&quot;:712.6537099269165}"/>
</p:tagLst>
</file>

<file path=ppt/tags/tag13.xml><?xml version="1.0" encoding="utf-8"?>
<p:tagLst xmlns:p="http://schemas.openxmlformats.org/presentationml/2006/main">
  <p:tag name="KSO_WM_DIAGRAM_VIRTUALLY_FRAME" val="{&quot;height&quot;:395.92519431222814,&quot;left&quot;:85.64629921259842,&quot;top&quot;:146.6351968503937,&quot;width&quot;:712.6537099269165}"/>
</p:tagLst>
</file>

<file path=ppt/tags/tag14.xml><?xml version="1.0" encoding="utf-8"?>
<p:tagLst xmlns:p="http://schemas.openxmlformats.org/presentationml/2006/main">
  <p:tag name="KSO_WM_DIAGRAM_VIRTUALLY_FRAME" val="{&quot;height&quot;:395.92519431222814,&quot;left&quot;:85.64629921259842,&quot;top&quot;:146.6351968503937,&quot;width&quot;:712.6537099269165}"/>
</p:tagLst>
</file>

<file path=ppt/tags/tag15.xml><?xml version="1.0" encoding="utf-8"?>
<p:tagLst xmlns:p="http://schemas.openxmlformats.org/presentationml/2006/main">
  <p:tag name="KSO_WM_DIAGRAM_VIRTUALLY_FRAME" val="{&quot;height&quot;:395.92519431222814,&quot;left&quot;:85.64629921259842,&quot;top&quot;:146.6351968503937,&quot;width&quot;:712.6537099269165}"/>
</p:tagLst>
</file>

<file path=ppt/tags/tag16.xml><?xml version="1.0" encoding="utf-8"?>
<p:tagLst xmlns:p="http://schemas.openxmlformats.org/presentationml/2006/main">
  <p:tag name="KSO_WM_DIAGRAM_VIRTUALLY_FRAME" val="{&quot;height&quot;:395.92519431222814,&quot;left&quot;:85.64629921259842,&quot;top&quot;:146.6351968503937,&quot;width&quot;:712.6537099269165}"/>
</p:tagLst>
</file>

<file path=ppt/tags/tag17.xml><?xml version="1.0" encoding="utf-8"?>
<p:tagLst xmlns:p="http://schemas.openxmlformats.org/presentationml/2006/main">
  <p:tag name="KSO_WM_DIAGRAM_VIRTUALLY_FRAME" val="{&quot;height&quot;:395.92519431222814,&quot;left&quot;:85.64629921259842,&quot;top&quot;:146.6351968503937,&quot;width&quot;:712.6537099269165}"/>
</p:tagLst>
</file>

<file path=ppt/tags/tag18.xml><?xml version="1.0" encoding="utf-8"?>
<p:tagLst xmlns:p="http://schemas.openxmlformats.org/presentationml/2006/main">
  <p:tag name="KSO_WM_DIAGRAM_VIRTUALLY_FRAME" val="{&quot;height&quot;:395.92519431222814,&quot;left&quot;:85.64629921259842,&quot;top&quot;:146.6351968503937,&quot;width&quot;:712.6537099269165}"/>
</p:tagLst>
</file>

<file path=ppt/tags/tag19.xml><?xml version="1.0" encoding="utf-8"?>
<p:tagLst xmlns:p="http://schemas.openxmlformats.org/presentationml/2006/main">
  <p:tag name="KSO_WM_DIAGRAM_VIRTUALLY_FRAME" val="{&quot;height&quot;:395.92519431222814,&quot;left&quot;:85.64629921259842,&quot;top&quot;:146.6351968503937,&quot;width&quot;:712.6537099269165}"/>
</p:tagLst>
</file>

<file path=ppt/tags/tag2.xml><?xml version="1.0" encoding="utf-8"?>
<p:tagLst xmlns:p="http://schemas.openxmlformats.org/presentationml/2006/main">
  <p:tag name="KSO_WM_DIAGRAM_VIRTUALLY_FRAME" val="{&quot;height&quot;:236.2031496062992,&quot;left&quot;:59.4855905511811,&quot;top&quot;:129.43118110236222,&quot;width&quot;:448.82700787401575}"/>
</p:tagLst>
</file>

<file path=ppt/tags/tag20.xml><?xml version="1.0" encoding="utf-8"?>
<p:tagLst xmlns:p="http://schemas.openxmlformats.org/presentationml/2006/main">
  <p:tag name="KSO_WM_DIAGRAM_VIRTUALLY_FRAME" val="{&quot;height&quot;:395.92519431222814,&quot;left&quot;:85.64629921259842,&quot;top&quot;:146.6351968503937,&quot;width&quot;:712.6537099269165}"/>
</p:tagLst>
</file>

<file path=ppt/tags/tag21.xml><?xml version="1.0" encoding="utf-8"?>
<p:tagLst xmlns:p="http://schemas.openxmlformats.org/presentationml/2006/main">
  <p:tag name="KSO_WM_DIAGRAM_VIRTUALLY_FRAME" val="{&quot;height&quot;:395.92519431222814,&quot;left&quot;:85.64629921259842,&quot;top&quot;:146.6351968503937,&quot;width&quot;:712.6537099269165}"/>
</p:tagLst>
</file>

<file path=ppt/tags/tag22.xml><?xml version="1.0" encoding="utf-8"?>
<p:tagLst xmlns:p="http://schemas.openxmlformats.org/presentationml/2006/main">
  <p:tag name="KSO_WM_DIAGRAM_VIRTUALLY_FRAME" val="{&quot;height&quot;:395.92519431222814,&quot;left&quot;:85.64629921259842,&quot;top&quot;:146.6351968503937,&quot;width&quot;:712.6537099269165}"/>
</p:tagLst>
</file>

<file path=ppt/tags/tag23.xml><?xml version="1.0" encoding="utf-8"?>
<p:tagLst xmlns:p="http://schemas.openxmlformats.org/presentationml/2006/main">
  <p:tag name="KSO_WM_DIAGRAM_VIRTUALLY_FRAME" val="{&quot;height&quot;:395.92519431222814,&quot;left&quot;:85.64629921259842,&quot;top&quot;:146.6351968503937,&quot;width&quot;:712.6537099269165}"/>
</p:tagLst>
</file>

<file path=ppt/tags/tag24.xml><?xml version="1.0" encoding="utf-8"?>
<p:tagLst xmlns:p="http://schemas.openxmlformats.org/presentationml/2006/main">
  <p:tag name="ISPRING_ULTRA_SCORM_COURSE_ID" val="9C5CD29A-3ACC-4FB8-9CFB-5F9A5988C3F9"/>
  <p:tag name="ISPRING_SCORM_RATE_SLIDES" val="1"/>
  <p:tag name="ISPRINGONLINEFOLDERID" val="0"/>
  <p:tag name="ISPRINGONLINEFOLDERPATH" val="Content List"/>
  <p:tag name="ISPRINGCLOUDFOLDERID" val="0"/>
  <p:tag name="ISPRINGCLOUDFOLDERPATH" val="Repository"/>
  <p:tag name="ISPRING_PLAYERS_CUSTOMIZATION" val="UEsDBBQAAgAIADZb60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2W+t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DZb60i+fNZIuQIAAFEKAAAhAAAAdW5pdmVyc2FsL2ZsYXNoX3NraW5fc2V0dGluZ3MueG1slVbbTuMwEH3nK6ruO2GvZSVTCUpXQmIXBIh3p5kmVh07sp2y/fv1ODax24ZmO0KqZ87xXDwzhegNE/OzyYSsJJfqGYxhotSoCboJK66meWuMFOcrKQwIcy6kqimfzj/9ch+SOeQpltyCGstZ0xX0bmbuM4bifXyfoQwRVrJuqNjdy1Ke53S1KZVsRXEytGrXgOJMbCzy4udssRx0wJk2dwbqJKblJco4SqNAa8CQfixRTrI4zYEHTxfuM5LTu/o4+z3almlmHO36M8oQraElpEW+vEYZxgt7e/oqM5SPCQb+Ggv9+gVlEMrpDlR6+e03lEGGbNrmf3qkUbLEgqacjx/xncMlLez4YVQXKCcJmBA6OvkKvjwu19sI5L/Gc09wXJXkj1jXvYWAj55zmBvVAsnCqbPpSr49tMbOB8zXlGsLiFU96NEG/UhbHa5JdT3uCd6YKCKQV/SIV8nbGhZdvBEw1ff4xeLGrYo4vnddFKCCrVdGEfbKHvnHlvUAGSl75DNnBTwIvjuA71s6TnjiG+ofM6q+jz4pvzWDoPYYChZOwYqu7nFydeTbKwKmlgXMNcbzwmrAZyOZ03UxZQdBEUG3rKSGSfEbcfnOZaNJtmfwrXa8sYhhhsOxfnMx2i0dP5g7n50sCOl+FfrkuvPE2CV+NaXG0FVV218lPZ14np0SW5hpdpyBa9LCQd2JtRzJqanagHqRko/1IqSBGOsyGwLLbrSG4CSLSkCy40Um/pJj1RdtnYNa2kdjELom1XW4ipUVt3/mlcEbFClhwNgxTWWvE5S9N2Wk8B0AVK2q0LLdobPULTeMwxbC5EcKl/BQZkTbFh3qtmtzD2sT95vXjGpIvyj6RolxqeEI4dXGJdOVExtG9LyhuXaZJWMfVnB/c7KUwy7D1ovXmDv7TkoutvbDClol/iv5D1BLAwQUAAIACAA2W+tIKpYPZ/4CAACXCwAAJgAAAHVuaXZlcnNhbC9odG1sX3B1Ymxpc2hpbmdfc2V0dGluZ3MueG1szZZvTxoxGMDf8ymaLr6UU+emI3cYIxiJToiwTV+Zci1cY6+9tT3wfLVPsw+2T7KnV0CIjp1GloUQ6NM+v+df+7Th0X0q0IRpw5WM8G59ByMmY0W5HEf4y+B0+xAjY4mkRCjJIiwVRkfNWpjlQ8FN0mfWwlKDACNNI7MRTqzNGkEwnU7r3GTazSqRW+CbeqzSINPMMGmZDjJBCvixRcYMnhEqAOCbKjlTa9ZqCIWe9FnRXDDEKXguuQuKiDObChz4VUMS3421yiU9UUJppMfDCL87PHaf+RpPavGUSZcS0wShE9sGoZQ7J4jo8weGEsbHCXh7sI/RlFObRHhv31FgdfCUUrJ95MRRThSkQNoZPmWWUGKJH3p7lt1bMxd4ES0kSXk8gBnkwo9wa3B7dtNrX110Ls9vB93uxaDT806UOsEqJwxWDYXgkMp1zBZ2QmItiRPwG3RGRBgWBsui+bKRkivOuTEaKgGpL7UwGoGnoojwseZEYMQtETxezFqix8yecgExON3d+kha/Aj08cYJ0YYtG5rPGJfFuPlN5YKiQuVI8DuGrEIQUZ7Cv4Sh5XSjkVZpKRXEWGQEpwxNOJsyelRmaQb8k6EbMJHmoAmbLxPMegvfc/6AhmykNHAZmcBWBTk3nl9/ETgjxjxCydzHrf5Fp9W+7Vy22tdbLkBCJ0TGL4RDCVma2Y3wSYGksnM9SEdMcsPKolBOy7kqsdVfXwbD01z4Mr91MZbQGyzJZqy8pDB/9aCy2YRMyoPoDleJhiPIoSSeCRMxHHcuc1YVGBOJlBQFIjE0KuOO9YSr3IDEH2CPNq/30OsjLsvRGG4OsKgp05WQO7t77/c/fDw4/NSoB79+/NxeqzRr4T1BnDnfw0/WNvFFI3/aDcPA9c7n27DV+b/qwr2r9tcqmbpsXw8qFandr4TrVlnVPa+y6spfG72lK6OSC9Bmxv7YQKMRPOWW0bfcNK8o/Pr712+LNyr8BqNYu33/3yD8aPHcWnlfhcGzD8AayFcf083ab1BLAwQUAAIACAA2W+tItIcUDKABAAAuBgAAHwAAAHVuaXZlcnNhbC9odG1sX3NraW5fc2V0dGluZ3MuanONlE1vwjAMhu/8CpRdJ8Q+YbuhwSQkDpPGbdohFFMq0jhKAoMh/vvq8NWk6SC+NK+evo4dOdtGs1gsYc3X5tZ9u/2Hv3cakGb1Em59XdToOenMiGwK4ywHkUlgAbIiZMaFgZO+OyMxZyad62TzSb6mZMjwZFYSVcRCRzQT0VYR7SeirWOJf49go1TVvqJSnydLa1G2EpQWpG1J1Dl3DLt5d6tcYADjCvQFdMYT8Ew7btWRZ8enDkWZSzBXXG5GmGJrwpNFqnEpp3X55xsFurjxxR5ov3TeBp6dyIwdWsjDxIMuRT2pNBgDh7zPA4ooLPgERMm37dY/qGdcLSigV5nJ7JHu3VGUacVTqHSp26PwMVl4VbrZoahyFtZ2TzzcU3iE4BvQFav+I4UHolqqKy5QaUypIxW02vMTKpBPM5keUrcpohwdlmzruncu1B2/z7wRwmCE5pGJzOsejium3kYH1wRZR7GZFzExlhcjmor9HDyQx9PY8Bmh/VeTcWt5Ms+L16F4GanjYIpv0EM5QxJyrhegx4iiqOf70snD5I3dH1BLAwQUAAIACAA2W+t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A2W+tIlBOzImkAAABuAAAAHAAAAHVuaXZlcnNhbC9sb2NhbF9zZXR0aW5ncy54bWwNzDEOgzAMQNGdU1jeKe3WgcDGVpbSA1jERZEcG5GA4PZk+8PTb/szChy8pWDq8PV4IrDO5oMuDn/TUL8RUib1JKbsUA2h76pWbCb5cs4FJliFLt4mjiUyjxSLHHYRqOFTXv/AHpuuugF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NlvrSD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A3W+tIzZF56aEOAADyXgAAFwAAAHVuaXZlcnNhbC91bml2ZXJzYWwucG5n7dx5VNLbvgBwy6HJTnUalDJJTbunCdRKKZRs0DzZeE3rlIJD0mm4ZJSCMaTlTdPkqCl4NGny1r1mZB0PDihiKVEG1dXMVMggKRIRUQEZfpfee2sd1Hfe/2+tH2vxc/32z9+ePpu9v/ufnbl3d8jsmYtn2tjYzA7dsW2/jY1dmI2NbeJ0B0uKecvqEMufKfj9IVtsHghdvlhu7LBBu4JsbCpps4wx9pb7Gad3HMLb2Hz35Nt3Ch93L97GJvpy6LagcEK0sodLK2m/2ZIIdFy79ipXeGtL+I6f3ctu3tgRFHRxW5zg1o5jedW+S1F5N+q1y3YPvDiPHeWI+oU+LzSVl6pjOr6qEcwqFcnUOtbc09eVLCEna7VcwDSAoxq6RAAnZeQ5SnhhioMzZtyFQndIAJzXxK/LVbKdNFSjhgkYo8yy7dDXWZP+N8fZ+VQ8xYBgcMiGiNX7ZkEwE/K7IW48tlzalQWlGivN8JxwL9XtYJ9GG1tH+B+XVzGY3/KcpOc2ruVIm3oen0+YkAfm1LfnaKqpChN7pnn8u98uxthvz5+/qV2N8MA+nfB8M30Kz9KXcyfVDIPdDFeH9uanTWqUXf6DGbkChmFiPZb5YWJuuf8rY2L5cExMXqSnp7DIe2LDjjY2bdsePm9S2Y1Nd8ozfrgxUDyh7NTuC+mZV+65T+yhxgvpodEF1/yxLZNbN2v+wn3b4ycxzsp/4P6PC7W4iY07Y7vIa+WtK88mdeMiL+KB/R9LIBPToxxWh4VvW5g7qZtWh9VeYUxVNExs3bPZBxn3Mla6T3I6yJAdCM3EJ0xMPwt5CN8378C2iQU4P4R/WRk78x4IAUKAECAECAFCgBAgBAgBQoAQIAQIAUKAECAECAFCgBAgBAgBQoAQIAQIAUKAECAECAFCgBAgBAgBQoAQIAQIAUKAECAECAFCgBAgBAgBQoAQIAQIAUKAECAECAFCgBAgBAgBQoAQIAQIAUKAECAECAFCgBAgBAgBQoAQIAQIAUKAECDE/0+IRkrMkEkrkej5kImFWy4A9kP6k8EZvP/llL33FzCxMXExTyc92mSblrlnJnPBpMYsYzAOFR3ynlQD05+D/FmyT9m1ScnuttF5tmF2wanhNyd0y2LH6V5pmZimSVWlqdeHNZhGu+r2oEzDA59e0JNV9VpxzyYVB48HsvnrXSWEEql6QxsMFVJAH1dgtaRxVN+/JpAeMMZo0fSoRUzz8N3PCJVOT1P5coHXUNUiieq9SC9NFxT74QbEZG1P8azl2igxgSNNNKQ/wbmOH/asVFyDvi8BeAW4BcUi5UtR7AKlOlCk1Btz8ZCLmR4ooF3fL3Gdlr8nUC871JxHrJYmQhEl/GjRkdqzav8U6jzUxzbDoBXU5gSM0W2somHLxx0LDtaLQqDk30jCTWLsSGLp1y5+T+DoXvfvvERVwVf59WP2n95/Lbq904nmYUjHnWOJB5BWPfh5A9y8eezinEBdT0saBBEhZJ5wRIxV85ei+uiyjIuC19NSslTsJs2Cr0UelixuG5w0BX/FyS9aDb7WRt37QrbOZaQS+u/nzXEAga1Tt0SxhL2fu+zzX0byyFdGWnPLsvi5po/JC+q0+AdWnTMMcUZ3fVzEfIeWeleQ0FI+p4pGHP5ac194nBMF77TLv1v7ub2Z4ELmZrDCCJvmW70qc2h54UsRodnxQHfiUdk/S0+Y36KEhJ+FitU5lnfnhQm3bEw3DrSyUWY1zSmyy2Nv/R5z8UVf61+00sGSgWy4TVPVTgbeukl/oBrVkStYwriRJN5yRy+o5banPJI1YB7r4IqjFs+IoA+FZ6wlutxNEZTJTw/Pml/hepdtoNqNO2sS9yEL1lCtm3OOqUB0xgH+5aKLfLP6byYpeaQ9cs4VL+4heCdKLXYdJuPOP0tH2omg5sHLdVSjFMpNOcYkj3ZuZ16YQ3SRU8xy1xeERnmDyJMWR/Wjl/JGvStcL7MNL2nWo/V72w5zcQh0iDP8qyT5XHCHsRKnjoOaio+LrhdjzmBifL7TK7vYwCl7KRBYBdd/O+FTY7ja3ExGV494z6NBschCfIzsPU9Wp2qoW+L9xY3pUq4ZTOIirGeTzbEf3Kjpg7qtvSaUtMBBgxAZVFygnE2Tp0Ipul7gfPRZhTQb2FAKE9ISj1egAt8SuGrVMPGtIvsNzU9MRRaq8d0Uid6ZL4ozatUaf61mKQ4q9xM3BPDVEj5/KUBGsgK0JlhAlp4AHRoJs8u35cU7ZM6DDhwOz6YrTnLJ+k/0FXFNcW6uO0IeMiSjq66ruayFYS2iU5QltF436mORAsnpweVY//JOt1mG5kL6pVQ9WUjuaYHMbtE8xEta8E3tfIgIxje0ys8Y5Ps1BbN9g5ej6O0QT+gJQPPOoUTNIZCKgVOGEn3bquAW6CMarkue41GajdMgha6Kj0RdLvPfZWjRNvghu/x9z/vY82YM1GXjnTi01XOCSNBbd2d6PU77myiBtB+9eFeEvFdJwVuveKkeDtFciunGQR/gFTEwk7kqQznfAAn7XaQJ7mawfmTcjDOQdwfQSqjT66Nw2apNDVflkSFbGs3kCOxZAb9EFMQX4SgAnidroKG4Ih2RJs/xdVY+eYWUKJceGarWSrDvDl4XmZVpAndGa/uzxkT0XMa5k3W1zst2H+C1e0Z9f7QvT9bN3UNu3enKp/hs+LH3gvkXet/9/xpaueNPfCVkcxfKwz8zymlqjiIcDgFMGpFltlLELgzrU8QuCQlGQiRrTVnrLVULJbwz3zRlb6Pb5avjRPiSrGt/ZX2ojoBDNkTIPRgnpwrM8N29Rf4OZsPpU+hbj1amle+s/YQ5o6i8umf4MmlpfjuRUCdxsZ7cP2Sk7kxrNFuY8NJMgw7791/Ul592YXxKh0WsukoqsyYcMTIz9dRyRvk1Pem4Q/qJCi0MwYRQWuKWYOFc83Odqpwu64909/3+qqou6v5JaEdVmkDnneP8voGWLoiN8UllmTcw9PYnE34u3knj/5TUj0YlKebjKPtLx7RxqJz2FT8NpdQtqNBqiz2tF5cSn4cppWdkSnmDY5MxrUwzwzQKc4C4xXA2xhiQx0glaknIunfmx1G01lc+5gB0zuOx/XO1JpcIplMIxXx36huCUSMPoJTKF3kZmF8phIfkH4Q19O7pXlyS95s1T5Vl/anRZ/5JWzg9Z21YH82P5zctXz2DovDcKI/4S/me4zhtsZt1bVy8B8XnVVHDVahRUQj/19i1YaPUwy/Nnghf135po8ITIeV3U7zb9GdKTJLl+Uho9PV9Q5W/U4+hpC2ko82k0JeUmEdjui4Y0VuIBdiqfidkOY3OIVvGEI0uuwQTFM0VvkwfdVq3IlxLzi1t9+xJ/iI/Lg981c8tFMTZ31n4TBmZLQ7O11fttkyM5ZqhJC7ReuZohA/SucZP+9IEZPTp4bYOeJHIVkvdKcyFHamN+pcLWUwcIHYqNJgR0kBbF7sXWzcXMZJXYgg0G3dubSk6ufW1ec5bVtX/jKJLvHiDH+9+dOFjUxPr7o+dTx/X3rmdwYYBNQUYH1fDaGvwOghwnmIfz3uKi18FiIXT/6jHVkcOST8U9Dq+yhGhZctaUd2l5Vl4mKAz5FrNaoiKO/a+qFx+pRx/mAwcgENwkkBVDyxs1NL+xHhO9zHzUTfN0Z0aeT10yREPhuP88seIkST0k3hLjOGQcUq9yWmXw68Q+9+p7GHP1GVBSHiPk8eDkTc32uO6g/PxsPqNi39Zm6o06HYVWs0Du20lFIOynvrki6KmlZBHRVc7Z2WoAw1cQYLdBX06hk9LXOnaCvxOdvRY1gqUktY8O4HqKIECbcRsel+rs48YV9JRw1T5s9TIFA4ZtZoBxRp87hAb5lwN0ahpB1rhiQLWtDRBKsYHvduHqaNN3cBdPKTTkpa+JRkU67HlWT+Rp6okgTYlxSmmCF48ssU0ta877tD1y+xkc7DcEin90Xll/z1lFYSOlfRHiKnnotlD/syhRJJlRXNqzksstKxpxOe2G2vjq1XeV9/4oelJA18zssv45llTAw6M1MmQLL3gN1qYpnUtgtYuHU7i5o4bI+LGu0zKT067IpjT6EgcSSiRW0KhGv/C6V51LOyjNHihS9yW38iZwulTpFQR1+H4iHdLF85eXeXKrzkYG/PRr7IAgcNe+mPi8J5NGuRNO/A6/lxSSCnLHC3GGiv86Q0LsKW30wWpdBlyA+NwkPGIK1+RmFInCR836VxL9cOJkZ+/FiFH8bwTVE67nFdFNR4e00lImpdn7j/cCOPFzw9rSZO9d0JSstvLCC6USjREnRRsFQT4J2BIs7NOoER1BTSuT+IqmuY9TWqJCg4GqqKvtxPqMI9meElHdnU0VHuwbg7555iaku2qtYmF1ovX4AJR5QPTkaFnfPQh1JB3qcHgQhTWb7yrH/VnIJvHehc7nY3vTFTWvCU4SvkHo3L4vU7DBfOsu+FbaPaCDmOZp8k6CGvPD8flsDorfbzF8s/88zkqvwHCOQdBlxQzdORF9+vn66LlZ6/uuaP2zu/YS3TphFFmpKi+nrSOFH1PK1EMc4Xtk1w5RzRiiV0fB2zcuyNQa8nBJTdK+iFv62gDmetch08WWtEqIc5UuOkIen0iep3/WIkWEchELd6Zl9r0WvTSn5E9h1Qx8iT34g7JiqgklwB/VfJ5rq5mfvK4aH6VreiLvj9Xzv2CF48ygef8UaWTfb5s2mADhRc7cSuZKk/YDO80rkGIlEPIaO6HifuU00stOxjM0D309ncrFOcC910vxx8dl0fp2wsYd8Z0r0k7nIe+gx8vQymn/xLoPXHrZykW7ZgdMfQRDYzRbdWhvD87uNyyE8n/v54nA4aXz2U/c09nw9qknIkbwOpdtrdzs3Eoy4KglABmdt4dr0lbvs0Vqa+D+9iAQ74aarYEe90mnZRWNe32QE9CDx42kD6+3h9+dQieBdkVb1BSbd5hbP0kkeQMG8sndPvubQ+2YNL+A1BLAwQUAAIACAA3W+tIle6RfksAAABrAAAAGwAAAHVuaXZlcnNhbC91bml2ZXJzYWwucG5nLnhtbLOxr8jNUShLLSrOzM+zVTLUM1Cyt+PlsikoSi3LTC1XqACKAQUhQEmhEsg1QnDLM1NKMoBCBuZmCMGM1Mz0jBJbJQsDc7igPtBMAFBLAQIAABQAAgAIADZb60gVDq0oZAQAAAcRAAAdAAAAAAAAAAEAAAAAAAAAAAB1bml2ZXJzYWwvY29tbW9uX21lc3NhZ2VzLmxuZ1BLAQIAABQAAgAIADZb60gIfgsjKQMAAIYMAAAnAAAAAAAAAAEAAAAAAJ8EAAB1bml2ZXJzYWwvZmxhc2hfcHVibGlzaGluZ19zZXR0aW5ncy54bWxQSwECAAAUAAIACAA2W+tIvnzWSLkCAABRCgAAIQAAAAAAAAABAAAAAAANCAAAdW5pdmVyc2FsL2ZsYXNoX3NraW5fc2V0dGluZ3MueG1sUEsBAgAAFAACAAgANlvrSCqWD2f+AgAAlwsAACYAAAAAAAAAAQAAAAAABQsAAHVuaXZlcnNhbC9odG1sX3B1Ymxpc2hpbmdfc2V0dGluZ3MueG1sUEsBAgAAFAACAAgANlvrSLSHFAygAQAALgYAAB8AAAAAAAAAAQAAAAAARw4AAHVuaXZlcnNhbC9odG1sX3NraW5fc2V0dGluZ3MuanNQSwECAAAUAAIACAA2W+tIPTwv0cEAAADlAQAAGgAAAAAAAAABAAAAAAAkEAAAdW5pdmVyc2FsL2kxOG5fcHJlc2V0cy54bWxQSwECAAAUAAIACAA2W+tIlBOzImkAAABuAAAAHAAAAAAAAAABAAAAAAAdEQAAdW5pdmVyc2FsL2xvY2FsX3NldHRpbmdzLnhtbFBLAQIAABQAAgAIAESUV0cjtE77+wIAALAIAAAUAAAAAAAAAAEAAAAAAMARAAB1bml2ZXJzYWwvcGxheWVyLnhtbFBLAQIAABQAAgAIADZb60g129mtaAEAAPMCAAApAAAAAAAAAAEAAAAAAO0UAAB1bml2ZXJzYWwvc2tpbl9jdXN0b21pemF0aW9uX3NldHRpbmdzLnhtbFBLAQIAABQAAgAIADdb60jNkXnpoQ4AAPJeAAAXAAAAAAAAAAAAAAAAAJwWAAB1bml2ZXJzYWwvdW5pdmVyc2FsLnBuZ1BLAQIAABQAAgAIADdb60iV7pF+SwAAAGsAAAAbAAAAAAAAAAEAAAAAAHIlAAB1bml2ZXJzYWwvdW5pdmVyc2FsLnBuZy54bWxQSwUGAAAAAAsACwBJAwAA9iUAAAAA"/>
  <p:tag name="ISPRING_SCORM_ENDPOINT" val="&lt;endpoint&gt;&lt;enable&gt;0&lt;/enable&gt;&lt;lrs&gt;http://&lt;/lrs&gt;&lt;auth&gt;0&lt;/auth&gt;&lt;login&gt;&lt;/login&gt;&lt;password&gt;&lt;/password&gt;&lt;key&gt;&lt;/key&gt;&lt;name&gt;&lt;/name&gt;&lt;email&gt;&lt;/email&gt;&lt;/endpoint&gt;&#10;"/>
  <p:tag name="ISPRING_PRESENTATION_TITLE" val="导出"/>
  <p:tag name="ISLIDE.GUIDESSETTING" val="{&quot;Id&quot;:&quot;GuidesStyle_None&quot;,&quot;Name&quot;:&quot;无&quot;,&quot;HeaderHeight&quot;:0.0,&quot;FooterHeight&quot;:0.0,&quot;SideMargin&quot;:0.0,&quot;TopMargin&quot;:0.0,&quot;BottomMargin&quot;:0.0,&quot;IntervalMargin&quot;:0.0}"/>
</p:tagLst>
</file>

<file path=ppt/tags/tag3.xml><?xml version="1.0" encoding="utf-8"?>
<p:tagLst xmlns:p="http://schemas.openxmlformats.org/presentationml/2006/main">
  <p:tag name="KSO_WM_DIAGRAM_VIRTUALLY_FRAME" val="{&quot;height&quot;:236.2031496062992,&quot;left&quot;:59.4855905511811,&quot;top&quot;:129.43118110236222,&quot;width&quot;:448.82700787401575}"/>
</p:tagLst>
</file>

<file path=ppt/tags/tag4.xml><?xml version="1.0" encoding="utf-8"?>
<p:tagLst xmlns:p="http://schemas.openxmlformats.org/presentationml/2006/main">
  <p:tag name="KSO_WM_DIAGRAM_VIRTUALLY_FRAME" val="{&quot;height&quot;:236.2031496062992,&quot;left&quot;:59.4855905511811,&quot;top&quot;:129.43118110236222,&quot;width&quot;:448.82700787401575}"/>
</p:tagLst>
</file>

<file path=ppt/tags/tag5.xml><?xml version="1.0" encoding="utf-8"?>
<p:tagLst xmlns:p="http://schemas.openxmlformats.org/presentationml/2006/main">
  <p:tag name="KSO_WM_DIAGRAM_VIRTUALLY_FRAME" val="{&quot;height&quot;:236.2031496062992,&quot;left&quot;:59.4855905511811,&quot;top&quot;:129.43118110236222,&quot;width&quot;:448.82700787401575}"/>
</p:tagLst>
</file>

<file path=ppt/tags/tag6.xml><?xml version="1.0" encoding="utf-8"?>
<p:tagLst xmlns:p="http://schemas.openxmlformats.org/presentationml/2006/main">
  <p:tag name="KSO_WM_DIAGRAM_VIRTUALLY_FRAME" val="{&quot;height&quot;:395.92519431222814,&quot;left&quot;:85.64629921259842,&quot;top&quot;:146.6351968503937,&quot;width&quot;:712.6537099269165}"/>
</p:tagLst>
</file>

<file path=ppt/tags/tag7.xml><?xml version="1.0" encoding="utf-8"?>
<p:tagLst xmlns:p="http://schemas.openxmlformats.org/presentationml/2006/main">
  <p:tag name="KSO_WM_DIAGRAM_VIRTUALLY_FRAME" val="{&quot;height&quot;:395.92519431222814,&quot;left&quot;:85.64629921259842,&quot;top&quot;:146.6351968503937,&quot;width&quot;:712.6537099269165}"/>
</p:tagLst>
</file>

<file path=ppt/tags/tag8.xml><?xml version="1.0" encoding="utf-8"?>
<p:tagLst xmlns:p="http://schemas.openxmlformats.org/presentationml/2006/main">
  <p:tag name="KSO_WM_DIAGRAM_VIRTUALLY_FRAME" val="{&quot;height&quot;:395.92519431222814,&quot;left&quot;:85.64629921259842,&quot;top&quot;:146.6351968503937,&quot;width&quot;:712.6537099269165}"/>
</p:tagLst>
</file>

<file path=ppt/tags/tag9.xml><?xml version="1.0" encoding="utf-8"?>
<p:tagLst xmlns:p="http://schemas.openxmlformats.org/presentationml/2006/main">
  <p:tag name="KSO_WM_DIAGRAM_VIRTUALLY_FRAME" val="{&quot;height&quot;:395.92519431222814,&quot;left&quot;:85.64629921259842,&quot;top&quot;:146.6351968503937,&quot;width&quot;:712.6537099269165}"/>
</p:tagLst>
</file>

<file path=ppt/theme/theme1.xml><?xml version="1.0" encoding="utf-8"?>
<a:theme xmlns:a="http://schemas.openxmlformats.org/drawingml/2006/main" name="第一PPT，www.1ppt.com">
  <a:themeElements>
    <a:clrScheme name="红色系">
      <a:dk1>
        <a:srgbClr val="3D3D3D"/>
      </a:dk1>
      <a:lt1>
        <a:srgbClr val="FFFFFF"/>
      </a:lt1>
      <a:dk2>
        <a:srgbClr val="7F7F7F"/>
      </a:dk2>
      <a:lt2>
        <a:srgbClr val="F6F6F6"/>
      </a:lt2>
      <a:accent1>
        <a:srgbClr val="BD2531"/>
      </a:accent1>
      <a:accent2>
        <a:srgbClr val="DD3B44"/>
      </a:accent2>
      <a:accent3>
        <a:srgbClr val="F9B335"/>
      </a:accent3>
      <a:accent4>
        <a:srgbClr val="E8E2DB"/>
      </a:accent4>
      <a:accent5>
        <a:srgbClr val="7F7F7F"/>
      </a:accent5>
      <a:accent6>
        <a:srgbClr val="3D3D3D"/>
      </a:accent6>
      <a:hlink>
        <a:srgbClr val="DD3B44"/>
      </a:hlink>
      <a:folHlink>
        <a:srgbClr val="3D3D3D"/>
      </a:folHlink>
    </a:clrScheme>
    <a:fontScheme name="oaefegfa">
      <a:majorFont>
        <a:latin typeface="微软雅黑"/>
        <a:ea typeface="义启小魏楷"/>
        <a:cs typeface=""/>
      </a:majorFont>
      <a:minorFont>
        <a:latin typeface="微软雅黑"/>
        <a:ea typeface="义启小魏楷"/>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红黑简约商务(两红一橙黄暖色)</Template>
  <TotalTime>0</TotalTime>
  <Words>6947</Words>
  <Application>WPS 演示</Application>
  <PresentationFormat>自定义</PresentationFormat>
  <Paragraphs>367</Paragraphs>
  <Slides>47</Slides>
  <Notes>58</Notes>
  <HiddenSlides>0</HiddenSlides>
  <MMClips>0</MMClips>
  <ScaleCrop>false</ScaleCrop>
  <HeadingPairs>
    <vt:vector size="6" baseType="variant">
      <vt:variant>
        <vt:lpstr>已用的字体</vt:lpstr>
      </vt:variant>
      <vt:variant>
        <vt:i4>24</vt:i4>
      </vt:variant>
      <vt:variant>
        <vt:lpstr>主题</vt:lpstr>
      </vt:variant>
      <vt:variant>
        <vt:i4>2</vt:i4>
      </vt:variant>
      <vt:variant>
        <vt:lpstr>幻灯片标题</vt:lpstr>
      </vt:variant>
      <vt:variant>
        <vt:i4>47</vt:i4>
      </vt:variant>
    </vt:vector>
  </HeadingPairs>
  <TitlesOfParts>
    <vt:vector size="73" baseType="lpstr">
      <vt:lpstr>Arial</vt:lpstr>
      <vt:lpstr>宋体</vt:lpstr>
      <vt:lpstr>Wingdings</vt:lpstr>
      <vt:lpstr>微软雅黑</vt:lpstr>
      <vt:lpstr>仿宋_GB2312</vt:lpstr>
      <vt:lpstr>站酷小薇LOGO体</vt:lpstr>
      <vt:lpstr>Calibri</vt:lpstr>
      <vt:lpstr>Calibri</vt:lpstr>
      <vt:lpstr>Times New Roman</vt:lpstr>
      <vt:lpstr>黑体</vt:lpstr>
      <vt:lpstr>Times New Roman</vt:lpstr>
      <vt:lpstr>微软雅黑 Light</vt:lpstr>
      <vt:lpstr>Source Sans Pro</vt:lpstr>
      <vt:lpstr>方正清刻本悦宋简体</vt:lpstr>
      <vt:lpstr>汉仪行楷简</vt:lpstr>
      <vt:lpstr>楷体_GB2312</vt:lpstr>
      <vt:lpstr>方正宋刻本秀楷简体</vt:lpstr>
      <vt:lpstr>华康俪金黑W8(P)</vt:lpstr>
      <vt:lpstr>义启小魏楷</vt:lpstr>
      <vt:lpstr>Arial Unicode MS</vt:lpstr>
      <vt:lpstr>Impact</vt:lpstr>
      <vt:lpstr>Clear Sans Light</vt:lpstr>
      <vt:lpstr>Arial</vt:lpstr>
      <vt:lpstr>華康圓體 Std W5</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心理健康</dc:title>
  <dc:creator>第一PPT</dc:creator>
  <cp:keywords>www.1ppt.com</cp:keywords>
  <dc:description>www.1ppt.com</dc:description>
  <cp:lastModifiedBy>雪城</cp:lastModifiedBy>
  <cp:revision>527</cp:revision>
  <dcterms:created xsi:type="dcterms:W3CDTF">2019-04-28T10:25:00Z</dcterms:created>
  <dcterms:modified xsi:type="dcterms:W3CDTF">2025-03-11T08:40:06Z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2052-12.1.0.20305</vt:lpwstr>
  </property>
  <property fmtid="{D5CDD505-2E9C-101B-9397-08002B2CF9AE}" pid="3" name="ICV">
    <vt:lpwstr>9351754E77DF4CE49FF32C43C0B95B46_12</vt:lpwstr>
  </property>
</Properties>
</file>