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8" r:id="rId3"/>
  </p:sldMasterIdLst>
  <p:notesMasterIdLst>
    <p:notesMasterId r:id="rId5"/>
  </p:notesMasterIdLst>
  <p:handoutMasterIdLst>
    <p:handoutMasterId r:id="rId26"/>
  </p:handoutMasterIdLst>
  <p:sldIdLst>
    <p:sldId id="1244" r:id="rId4"/>
    <p:sldId id="2084" r:id="rId6"/>
    <p:sldId id="2197" r:id="rId7"/>
    <p:sldId id="2065" r:id="rId8"/>
    <p:sldId id="1699" r:id="rId9"/>
    <p:sldId id="2125" r:id="rId10"/>
    <p:sldId id="2198" r:id="rId11"/>
    <p:sldId id="2199" r:id="rId12"/>
    <p:sldId id="2200" r:id="rId13"/>
    <p:sldId id="2201" r:id="rId14"/>
    <p:sldId id="2085" r:id="rId15"/>
    <p:sldId id="2173" r:id="rId16"/>
    <p:sldId id="2175" r:id="rId17"/>
    <p:sldId id="2202" r:id="rId18"/>
    <p:sldId id="2086" r:id="rId19"/>
    <p:sldId id="2180" r:id="rId20"/>
    <p:sldId id="2203" r:id="rId21"/>
    <p:sldId id="2155" r:id="rId22"/>
    <p:sldId id="2182" r:id="rId23"/>
    <p:sldId id="2181" r:id="rId24"/>
    <p:sldId id="2087" r:id="rId25"/>
  </p:sldIdLst>
  <p:sldSz cx="12196445" cy="6858000"/>
  <p:notesSz cx="6858000" cy="9144000"/>
  <p:custDataLst>
    <p:tags r:id="rId30"/>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9" userDrawn="1">
          <p15:clr>
            <a:srgbClr val="A4A3A4"/>
          </p15:clr>
        </p15:guide>
        <p15:guide id="2" pos="38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29F"/>
    <a:srgbClr val="C8E6F8"/>
    <a:srgbClr val="DFEBF9"/>
    <a:srgbClr val="DEE4D6"/>
    <a:srgbClr val="FBD186"/>
    <a:srgbClr val="BEC3C7"/>
    <a:srgbClr val="E1DBC8"/>
    <a:srgbClr val="AEB3B9"/>
    <a:srgbClr val="947119"/>
    <a:srgbClr val="442B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50" autoAdjust="0"/>
    <p:restoredTop sz="96210" autoAdjust="0"/>
  </p:normalViewPr>
  <p:slideViewPr>
    <p:cSldViewPr snapToObjects="1" showGuides="1">
      <p:cViewPr varScale="1">
        <p:scale>
          <a:sx n="116" d="100"/>
          <a:sy n="116" d="100"/>
        </p:scale>
        <p:origin x="468" y="108"/>
      </p:cViewPr>
      <p:guideLst>
        <p:guide orient="horz" pos="2129"/>
        <p:guide pos="384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39"/>
        <p:guide pos="216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gs" Target="tags/tag87.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1" y="0"/>
            <a:ext cx="12196763" cy="6866326"/>
          </a:xfrm>
          <a:prstGeom prst="rect">
            <a:avLst/>
          </a:prstGeom>
        </p:spPr>
      </p:pic>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769789" y="6858000"/>
            <a:ext cx="1440159" cy="118430"/>
          </a:xfrm>
          <a:prstGeom prst="rect">
            <a:avLst/>
          </a:prstGeom>
          <a:noFill/>
        </p:spPr>
        <p:txBody>
          <a:bodyPr wrap="square" rtlCol="0">
            <a:spAutoFit/>
          </a:bodyPr>
          <a:lstStyle/>
          <a:p>
            <a:pPr fontAlgn="auto">
              <a:lnSpc>
                <a:spcPct val="200000"/>
              </a:lnSpc>
              <a:spcBef>
                <a:spcPts val="0"/>
              </a:spcBef>
              <a:spcAft>
                <a:spcPts val="0"/>
              </a:spcAft>
              <a:buFontTx/>
              <a:buNone/>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2390775" y="612775"/>
            <a:ext cx="7318375" cy="4114800"/>
          </a:xfrm>
          <a:prstGeom prst="rect">
            <a:avLst/>
          </a:prstGeom>
        </p:spPr>
        <p:txBody>
          <a:bodyPr/>
          <a:lstStyle>
            <a:lvl1pPr marL="0" indent="0">
              <a:buNone/>
              <a:defRPr sz="3200">
                <a:latin typeface="站酷小薇LOGO体" panose="02010600010101010101" pitchFamily="50" charset="-122"/>
                <a:ea typeface="站酷小薇LOGO体" panose="02010600010101010101" pitchFamily="50"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endParaRPr lang="zh-CN" altLang="en-US" dirty="0"/>
          </a:p>
        </p:txBody>
      </p:sp>
      <p:sp>
        <p:nvSpPr>
          <p:cNvPr id="4" name="文本占位符 3"/>
          <p:cNvSpPr>
            <a:spLocks noGrp="1"/>
          </p:cNvSpPr>
          <p:nvPr>
            <p:ph type="body" sz="half" idx="2"/>
          </p:nvPr>
        </p:nvSpPr>
        <p:spPr>
          <a:xfrm>
            <a:off x="2390775" y="5367338"/>
            <a:ext cx="7318375" cy="804862"/>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050"/>
            <a:ext cx="10977563" cy="635000"/>
          </a:xfrm>
          <a:prstGeom prst="rect">
            <a:avLst/>
          </a:prstGeom>
        </p:spPr>
        <p:txBody>
          <a:bodyPr/>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1600200"/>
            <a:ext cx="10977563" cy="452596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25624" y="1600200"/>
            <a:ext cx="10601349" cy="4525963"/>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vl2pPr>
              <a:defRPr>
                <a:solidFill>
                  <a:schemeClr val="accent1"/>
                </a:solidFill>
                <a:latin typeface="站酷小薇LOGO体" panose="02010600010101010101" pitchFamily="50" charset="-122"/>
              </a:defRPr>
            </a:lvl2pPr>
            <a:lvl3pPr>
              <a:defRPr>
                <a:solidFill>
                  <a:schemeClr val="accent1"/>
                </a:solidFill>
                <a:latin typeface="站酷小薇LOGO体" panose="02010600010101010101" pitchFamily="50" charset="-122"/>
              </a:defRPr>
            </a:lvl3pPr>
            <a:lvl4pPr>
              <a:defRPr>
                <a:solidFill>
                  <a:schemeClr val="accent1"/>
                </a:solidFill>
                <a:latin typeface="站酷小薇LOGO体" panose="02010600010101010101" pitchFamily="50" charset="-122"/>
              </a:defRPr>
            </a:lvl4pPr>
            <a:lvl5pPr>
              <a:defRPr>
                <a:solidFill>
                  <a:schemeClr val="accent1"/>
                </a:solidFill>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cxnSp>
        <p:nvCxnSpPr>
          <p:cNvPr id="4" name="直接连接符 3"/>
          <p:cNvCxnSpPr/>
          <p:nvPr userDrawn="1"/>
        </p:nvCxnSpPr>
        <p:spPr bwMode="auto">
          <a:xfrm>
            <a:off x="794759" y="627765"/>
            <a:ext cx="8732013" cy="0"/>
          </a:xfrm>
          <a:prstGeom prst="line">
            <a:avLst/>
          </a:prstGeom>
          <a:solidFill>
            <a:schemeClr val="accent1"/>
          </a:solidFill>
          <a:ln w="9525" cap="flat" cmpd="sng" algn="ctr">
            <a:solidFill>
              <a:schemeClr val="accent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Freeform 5"/>
          <p:cNvSpPr/>
          <p:nvPr userDrawn="1"/>
        </p:nvSpPr>
        <p:spPr bwMode="auto">
          <a:xfrm>
            <a:off x="10631119" y="195484"/>
            <a:ext cx="1235075" cy="442913"/>
          </a:xfrm>
          <a:custGeom>
            <a:avLst/>
            <a:gdLst>
              <a:gd name="T0" fmla="*/ 201 w 1654"/>
              <a:gd name="T1" fmla="*/ 0 h 554"/>
              <a:gd name="T2" fmla="*/ 1654 w 1654"/>
              <a:gd name="T3" fmla="*/ 0 h 554"/>
              <a:gd name="T4" fmla="*/ 1453 w 1654"/>
              <a:gd name="T5" fmla="*/ 554 h 554"/>
              <a:gd name="T6" fmla="*/ 0 w 1654"/>
              <a:gd name="T7" fmla="*/ 554 h 554"/>
              <a:gd name="T8" fmla="*/ 201 w 1654"/>
              <a:gd name="T9" fmla="*/ 0 h 554"/>
            </a:gdLst>
            <a:ahLst/>
            <a:cxnLst>
              <a:cxn ang="0">
                <a:pos x="T0" y="T1"/>
              </a:cxn>
              <a:cxn ang="0">
                <a:pos x="T2" y="T3"/>
              </a:cxn>
              <a:cxn ang="0">
                <a:pos x="T4" y="T5"/>
              </a:cxn>
              <a:cxn ang="0">
                <a:pos x="T6" y="T7"/>
              </a:cxn>
              <a:cxn ang="0">
                <a:pos x="T8" y="T9"/>
              </a:cxn>
            </a:cxnLst>
            <a:rect l="0" t="0" r="r" b="b"/>
            <a:pathLst>
              <a:path w="1654" h="554">
                <a:moveTo>
                  <a:pt x="201" y="0"/>
                </a:moveTo>
                <a:lnTo>
                  <a:pt x="1654" y="0"/>
                </a:lnTo>
                <a:lnTo>
                  <a:pt x="1453" y="554"/>
                </a:lnTo>
                <a:lnTo>
                  <a:pt x="0" y="554"/>
                </a:lnTo>
                <a:lnTo>
                  <a:pt x="20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16"/>
          <p:cNvSpPr/>
          <p:nvPr userDrawn="1"/>
        </p:nvSpPr>
        <p:spPr bwMode="auto">
          <a:xfrm>
            <a:off x="102929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 name="Freeform 17"/>
          <p:cNvSpPr/>
          <p:nvPr userDrawn="1"/>
        </p:nvSpPr>
        <p:spPr bwMode="auto">
          <a:xfrm>
            <a:off x="9958019"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8"/>
          <p:cNvSpPr/>
          <p:nvPr userDrawn="1"/>
        </p:nvSpPr>
        <p:spPr bwMode="auto">
          <a:xfrm>
            <a:off x="96198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文本框 8"/>
          <p:cNvSpPr txBox="1"/>
          <p:nvPr userDrawn="1"/>
        </p:nvSpPr>
        <p:spPr>
          <a:xfrm>
            <a:off x="11020869" y="218008"/>
            <a:ext cx="455573" cy="369332"/>
          </a:xfrm>
          <a:prstGeom prst="rect">
            <a:avLst/>
          </a:prstGeom>
          <a:noFill/>
        </p:spPr>
        <p:txBody>
          <a:bodyPr wrap="none" rtlCol="0">
            <a:spAutoFit/>
          </a:bodyPr>
          <a:lstStyle/>
          <a:p>
            <a:pPr algn="ctr"/>
            <a:fld id="{D8D532AE-1218-4540-83FB-2A8BCE0E4579}" type="slidenum">
              <a:rPr lang="zh-CN" altLang="en-US" smtClean="0">
                <a:solidFill>
                  <a:schemeClr val="accent2"/>
                </a:solidFill>
                <a:latin typeface="站酷小薇LOGO体" panose="02010600010101010101" pitchFamily="50" charset="-122"/>
                <a:ea typeface="站酷小薇LOGO体" panose="02010600010101010101" pitchFamily="50" charset="-122"/>
              </a:rPr>
            </a:fld>
            <a:endParaRPr lang="zh-CN" altLang="en-US" dirty="0">
              <a:solidFill>
                <a:schemeClr val="accent2"/>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 y="0"/>
            <a:ext cx="12196764" cy="6858000"/>
          </a:xfrm>
          <a:custGeom>
            <a:avLst/>
            <a:gdLst>
              <a:gd name="connsiteX0" fmla="*/ 0 w 12196764"/>
              <a:gd name="connsiteY0" fmla="*/ 0 h 6858000"/>
              <a:gd name="connsiteX1" fmla="*/ 12196764 w 12196764"/>
              <a:gd name="connsiteY1" fmla="*/ 0 h 6858000"/>
              <a:gd name="connsiteX2" fmla="*/ 12196764 w 12196764"/>
              <a:gd name="connsiteY2" fmla="*/ 1117916 h 6858000"/>
              <a:gd name="connsiteX3" fmla="*/ 7780479 w 12196764"/>
              <a:gd name="connsiteY3" fmla="*/ 6858000 h 6858000"/>
              <a:gd name="connsiteX4" fmla="*/ 0 w 121967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6764" h="6858000">
                <a:moveTo>
                  <a:pt x="0" y="0"/>
                </a:moveTo>
                <a:lnTo>
                  <a:pt x="12196764" y="0"/>
                </a:lnTo>
                <a:lnTo>
                  <a:pt x="12196764" y="1117916"/>
                </a:lnTo>
                <a:lnTo>
                  <a:pt x="7780479"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1"/>
            <a:ext cx="12196763" cy="2658978"/>
          </a:xfrm>
          <a:custGeom>
            <a:avLst/>
            <a:gdLst>
              <a:gd name="connsiteX0" fmla="*/ 0 w 12196763"/>
              <a:gd name="connsiteY0" fmla="*/ 0 h 2658978"/>
              <a:gd name="connsiteX1" fmla="*/ 12196763 w 12196763"/>
              <a:gd name="connsiteY1" fmla="*/ 0 h 2658978"/>
              <a:gd name="connsiteX2" fmla="*/ 12196763 w 12196763"/>
              <a:gd name="connsiteY2" fmla="*/ 2658978 h 2658978"/>
              <a:gd name="connsiteX3" fmla="*/ 0 w 12196763"/>
              <a:gd name="connsiteY3" fmla="*/ 2658978 h 2658978"/>
            </a:gdLst>
            <a:ahLst/>
            <a:cxnLst>
              <a:cxn ang="0">
                <a:pos x="connsiteX0" y="connsiteY0"/>
              </a:cxn>
              <a:cxn ang="0">
                <a:pos x="connsiteX1" y="connsiteY1"/>
              </a:cxn>
              <a:cxn ang="0">
                <a:pos x="connsiteX2" y="connsiteY2"/>
              </a:cxn>
              <a:cxn ang="0">
                <a:pos x="connsiteX3" y="connsiteY3"/>
              </a:cxn>
            </a:cxnLst>
            <a:rect l="l" t="t" r="r" b="b"/>
            <a:pathLst>
              <a:path w="12196763" h="2658978">
                <a:moveTo>
                  <a:pt x="0" y="0"/>
                </a:moveTo>
                <a:lnTo>
                  <a:pt x="12196763" y="0"/>
                </a:lnTo>
                <a:lnTo>
                  <a:pt x="12196763" y="2658978"/>
                </a:lnTo>
                <a:lnTo>
                  <a:pt x="0" y="2658978"/>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4051772" cy="6858000"/>
          </a:xfrm>
          <a:custGeom>
            <a:avLst/>
            <a:gdLst>
              <a:gd name="connsiteX0" fmla="*/ 0 w 4051772"/>
              <a:gd name="connsiteY0" fmla="*/ 0 h 6858000"/>
              <a:gd name="connsiteX1" fmla="*/ 4051772 w 4051772"/>
              <a:gd name="connsiteY1" fmla="*/ 0 h 6858000"/>
              <a:gd name="connsiteX2" fmla="*/ 4051772 w 4051772"/>
              <a:gd name="connsiteY2" fmla="*/ 6858000 h 6858000"/>
              <a:gd name="connsiteX3" fmla="*/ 0 w 40517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51772" h="6858000">
                <a:moveTo>
                  <a:pt x="0" y="0"/>
                </a:moveTo>
                <a:lnTo>
                  <a:pt x="4051772" y="0"/>
                </a:lnTo>
                <a:lnTo>
                  <a:pt x="4051772"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sp>
        <p:nvSpPr>
          <p:cNvPr id="3" name="Picture Placeholder 5"/>
          <p:cNvSpPr>
            <a:spLocks noGrp="1"/>
          </p:cNvSpPr>
          <p:nvPr>
            <p:ph type="pic" sz="quarter" idx="13"/>
          </p:nvPr>
        </p:nvSpPr>
        <p:spPr>
          <a:xfrm>
            <a:off x="-1" y="1244194"/>
            <a:ext cx="10857119" cy="5613806"/>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4" name="Picture Placeholder 4"/>
          <p:cNvSpPr>
            <a:spLocks noGrp="1"/>
          </p:cNvSpPr>
          <p:nvPr>
            <p:ph type="pic" sz="quarter" idx="10"/>
          </p:nvPr>
        </p:nvSpPr>
        <p:spPr>
          <a:xfrm>
            <a:off x="5996744" y="622300"/>
            <a:ext cx="5540114" cy="5682426"/>
          </a:xfrm>
          <a:custGeom>
            <a:avLst/>
            <a:gdLst>
              <a:gd name="connsiteX0" fmla="*/ 0 w 3904093"/>
              <a:gd name="connsiteY0" fmla="*/ 0 h 3294743"/>
              <a:gd name="connsiteX1" fmla="*/ 3904093 w 3904093"/>
              <a:gd name="connsiteY1" fmla="*/ 0 h 3294743"/>
              <a:gd name="connsiteX2" fmla="*/ 3904093 w 3904093"/>
              <a:gd name="connsiteY2" fmla="*/ 3294743 h 3294743"/>
              <a:gd name="connsiteX3" fmla="*/ 0 w 3904093"/>
              <a:gd name="connsiteY3" fmla="*/ 3294743 h 3294743"/>
            </a:gdLst>
            <a:ahLst/>
            <a:cxnLst>
              <a:cxn ang="0">
                <a:pos x="connsiteX0" y="connsiteY0"/>
              </a:cxn>
              <a:cxn ang="0">
                <a:pos x="connsiteX1" y="connsiteY1"/>
              </a:cxn>
              <a:cxn ang="0">
                <a:pos x="connsiteX2" y="connsiteY2"/>
              </a:cxn>
              <a:cxn ang="0">
                <a:pos x="connsiteX3" y="connsiteY3"/>
              </a:cxn>
            </a:cxnLst>
            <a:rect l="l" t="t" r="r" b="b"/>
            <a:pathLst>
              <a:path w="3904093" h="3294743">
                <a:moveTo>
                  <a:pt x="0" y="0"/>
                </a:moveTo>
                <a:lnTo>
                  <a:pt x="3904093" y="0"/>
                </a:lnTo>
                <a:lnTo>
                  <a:pt x="3904093" y="3294743"/>
                </a:lnTo>
                <a:lnTo>
                  <a:pt x="0" y="3294743"/>
                </a:lnTo>
                <a:close/>
              </a:path>
            </a:pathLst>
          </a:custGeom>
          <a:effectLst>
            <a:outerShdw blurRad="1270000" dist="952500" dir="8100000" sx="95000" sy="95000" algn="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838" y="274638"/>
            <a:ext cx="10977087"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1600201"/>
            <a:ext cx="10977087"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653" y="274639"/>
            <a:ext cx="2744272"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274639"/>
            <a:ext cx="8029536"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任意多边形: 形状 1"/>
          <p:cNvSpPr/>
          <p:nvPr userDrawn="1"/>
        </p:nvSpPr>
        <p:spPr bwMode="auto">
          <a:xfrm>
            <a:off x="11676456" y="6326372"/>
            <a:ext cx="467145" cy="467145"/>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3" name="TextBox 19"/>
          <p:cNvSpPr txBox="1"/>
          <p:nvPr userDrawn="1"/>
        </p:nvSpPr>
        <p:spPr>
          <a:xfrm>
            <a:off x="11834745" y="6524268"/>
            <a:ext cx="364202" cy="276999"/>
          </a:xfrm>
          <a:prstGeom prst="rect">
            <a:avLst/>
          </a:prstGeom>
          <a:noFill/>
        </p:spPr>
        <p:txBody>
          <a:bodyPr wrap="none" rtlCol="0">
            <a:spAutoFit/>
          </a:bodyPr>
          <a:lstStyle/>
          <a:p>
            <a:pPr algn="ctr"/>
            <a:fld id="{BA2BEF17-5336-49D4-9F7F-1AE04EBEDEA7}" type="slidenum">
              <a:rPr lang="zh-CN" altLang="en-US" sz="1200" smtClean="0">
                <a:solidFill>
                  <a:srgbClr val="FFFFFF"/>
                </a:solidFill>
                <a:latin typeface="站酷小薇LOGO体" panose="02010600010101010101" pitchFamily="50" charset="-122"/>
                <a:ea typeface="站酷小薇LOGO体" panose="02010600010101010101" pitchFamily="50" charset="-122"/>
              </a:rPr>
            </a:fld>
            <a:endParaRPr lang="zh-CN" altLang="en-US" sz="1200" dirty="0">
              <a:solidFill>
                <a:srgbClr val="FFFFFF"/>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768850" y="273050"/>
            <a:ext cx="6818313" cy="5853113"/>
          </a:xfrm>
          <a:prstGeom prst="rect">
            <a:avLst/>
          </a:prstGeom>
        </p:spPr>
        <p:txBody>
          <a:bodyPr/>
          <a:lstStyle>
            <a:lvl1pPr>
              <a:defRPr sz="3200">
                <a:latin typeface="站酷小薇LOGO体" panose="02010600010101010101" pitchFamily="50" charset="-122"/>
                <a:ea typeface="站酷小薇LOGO体" panose="02010600010101010101" pitchFamily="50" charset="-122"/>
              </a:defRPr>
            </a:lvl1pPr>
            <a:lvl2pPr>
              <a:defRPr sz="2800">
                <a:latin typeface="站酷小薇LOGO体" panose="02010600010101010101" pitchFamily="50" charset="-122"/>
              </a:defRPr>
            </a:lvl2pPr>
            <a:lvl3pPr>
              <a:defRPr sz="2400">
                <a:latin typeface="站酷小薇LOGO体" panose="02010600010101010101" pitchFamily="50" charset="-122"/>
              </a:defRPr>
            </a:lvl3pPr>
            <a:lvl4pPr>
              <a:defRPr sz="2000">
                <a:latin typeface="站酷小薇LOGO体" panose="02010600010101010101" pitchFamily="50" charset="-122"/>
              </a:defRPr>
            </a:lvl4pPr>
            <a:lvl5pPr>
              <a:defRPr sz="2000">
                <a:latin typeface="站酷小薇LOGO体" panose="02010600010101010101" pitchFamily="50"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文本占位符 3"/>
          <p:cNvSpPr>
            <a:spLocks noGrp="1"/>
          </p:cNvSpPr>
          <p:nvPr>
            <p:ph type="body" sz="half" idx="2"/>
          </p:nvPr>
        </p:nvSpPr>
        <p:spPr>
          <a:xfrm>
            <a:off x="609600" y="1435100"/>
            <a:ext cx="4013200" cy="4691063"/>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ltUpDiag">
          <a:fgClr>
            <a:srgbClr val="F6F6F6"/>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fade/>
  </p:transition>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med">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13.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2" Type="http://schemas.openxmlformats.org/officeDocument/2006/relationships/notesSlide" Target="../notesSlides/notesSlide13.xml"/><Relationship Id="rId31" Type="http://schemas.openxmlformats.org/officeDocument/2006/relationships/slideLayout" Target="../slideLayouts/slideLayout3.xml"/><Relationship Id="rId30" Type="http://schemas.openxmlformats.org/officeDocument/2006/relationships/tags" Target="../tags/tag66.xml"/><Relationship Id="rId3" Type="http://schemas.openxmlformats.org/officeDocument/2006/relationships/tags" Target="../tags/tag39.xml"/><Relationship Id="rId29" Type="http://schemas.openxmlformats.org/officeDocument/2006/relationships/tags" Target="../tags/tag65.xml"/><Relationship Id="rId28" Type="http://schemas.openxmlformats.org/officeDocument/2006/relationships/tags" Target="../tags/tag64.xml"/><Relationship Id="rId27" Type="http://schemas.openxmlformats.org/officeDocument/2006/relationships/tags" Target="../tags/tag63.xml"/><Relationship Id="rId26" Type="http://schemas.openxmlformats.org/officeDocument/2006/relationships/tags" Target="../tags/tag62.xml"/><Relationship Id="rId25" Type="http://schemas.openxmlformats.org/officeDocument/2006/relationships/tags" Target="../tags/tag61.xml"/><Relationship Id="rId24" Type="http://schemas.openxmlformats.org/officeDocument/2006/relationships/tags" Target="../tags/tag60.xml"/><Relationship Id="rId23" Type="http://schemas.openxmlformats.org/officeDocument/2006/relationships/tags" Target="../tags/tag59.xml"/><Relationship Id="rId22" Type="http://schemas.openxmlformats.org/officeDocument/2006/relationships/tags" Target="../tags/tag58.xml"/><Relationship Id="rId21" Type="http://schemas.openxmlformats.org/officeDocument/2006/relationships/tags" Target="../tags/tag57.xml"/><Relationship Id="rId20" Type="http://schemas.openxmlformats.org/officeDocument/2006/relationships/tags" Target="../tags/tag56.xml"/><Relationship Id="rId2" Type="http://schemas.openxmlformats.org/officeDocument/2006/relationships/tags" Target="../tags/tag38.xml"/><Relationship Id="rId19" Type="http://schemas.openxmlformats.org/officeDocument/2006/relationships/tags" Target="../tags/tag55.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14.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2" Type="http://schemas.openxmlformats.org/officeDocument/2006/relationships/notesSlide" Target="../notesSlides/notesSlide14.xml"/><Relationship Id="rId21" Type="http://schemas.openxmlformats.org/officeDocument/2006/relationships/slideLayout" Target="../slideLayouts/slideLayout3.xml"/><Relationship Id="rId20" Type="http://schemas.openxmlformats.org/officeDocument/2006/relationships/tags" Target="../tags/tag86.xml"/><Relationship Id="rId2" Type="http://schemas.openxmlformats.org/officeDocument/2006/relationships/tags" Target="../tags/tag68.xml"/><Relationship Id="rId19" Type="http://schemas.openxmlformats.org/officeDocument/2006/relationships/tags" Target="../tags/tag85.xml"/><Relationship Id="rId18" Type="http://schemas.openxmlformats.org/officeDocument/2006/relationships/tags" Target="../tags/tag84.xml"/><Relationship Id="rId17" Type="http://schemas.openxmlformats.org/officeDocument/2006/relationships/tags" Target="../tags/tag83.xml"/><Relationship Id="rId16" Type="http://schemas.openxmlformats.org/officeDocument/2006/relationships/tags" Target="../tags/tag82.xml"/><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4.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27.jpe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3.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20.png"/></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3.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image" Target="../media/image21.png"/><Relationship Id="rId2" Type="http://schemas.openxmlformats.org/officeDocument/2006/relationships/tags" Target="../tags/tag14.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image" Target="../media/image21.png"/><Relationship Id="rId2" Type="http://schemas.openxmlformats.org/officeDocument/2006/relationships/tags" Target="../tags/tag20.xml"/><Relationship Id="rId12" Type="http://schemas.openxmlformats.org/officeDocument/2006/relationships/notesSlide" Target="../notesSlides/notesSlide8.xml"/><Relationship Id="rId11" Type="http://schemas.openxmlformats.org/officeDocument/2006/relationships/slideLayout" Target="../slideLayouts/slideLayout3.xml"/><Relationship Id="rId10" Type="http://schemas.openxmlformats.org/officeDocument/2006/relationships/tags" Target="../tags/tag27.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image" Target="../media/image21.png"/><Relationship Id="rId2" Type="http://schemas.openxmlformats.org/officeDocument/2006/relationships/tags" Target="../tags/tag29.xml"/><Relationship Id="rId12" Type="http://schemas.openxmlformats.org/officeDocument/2006/relationships/notesSlide" Target="../notesSlides/notesSlide9.xml"/><Relationship Id="rId11" Type="http://schemas.openxmlformats.org/officeDocument/2006/relationships/slideLayout" Target="../slideLayouts/slideLayout3.xml"/><Relationship Id="rId10" Type="http://schemas.openxmlformats.org/officeDocument/2006/relationships/tags" Target="../tags/tag36.xml"/><Relationship Id="rId1" Type="http://schemas.openxmlformats.org/officeDocument/2006/relationships/tags" Target="../tags/tag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2" name="矩形 1"/>
          <p:cNvSpPr/>
          <p:nvPr/>
        </p:nvSpPr>
        <p:spPr bwMode="auto">
          <a:xfrm>
            <a:off x="4598183" y="1414654"/>
            <a:ext cx="759858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grpSp>
        <p:nvGrpSpPr>
          <p:cNvPr id="17" name="组合 16"/>
          <p:cNvGrpSpPr/>
          <p:nvPr/>
        </p:nvGrpSpPr>
        <p:grpSpPr>
          <a:xfrm>
            <a:off x="757794" y="548681"/>
            <a:ext cx="876091" cy="576064"/>
            <a:chOff x="708075" y="376409"/>
            <a:chExt cx="779531" cy="635185"/>
          </a:xfrm>
          <a:solidFill>
            <a:schemeClr val="bg1"/>
          </a:solidFill>
        </p:grpSpPr>
        <p:sp>
          <p:nvSpPr>
            <p:cNvPr id="19"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0"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26" name="矩形: 圆角 25"/>
          <p:cNvSpPr/>
          <p:nvPr/>
        </p:nvSpPr>
        <p:spPr bwMode="auto">
          <a:xfrm>
            <a:off x="9262164" y="5611311"/>
            <a:ext cx="1336811" cy="418526"/>
          </a:xfrm>
          <a:prstGeom prst="roundRect">
            <a:avLst>
              <a:gd name="adj" fmla="val 582"/>
            </a:avLst>
          </a:prstGeom>
          <a:solidFill>
            <a:schemeClr val="accent3">
              <a:lumMod val="75000"/>
            </a:schemeClr>
          </a:solidFill>
          <a:ln w="12700" cap="flat" cmpd="sng" algn="ctr">
            <a:solidFill>
              <a:schemeClr val="accent3">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smtClean="0">
                <a:ln>
                  <a:noFill/>
                </a:ln>
                <a:solidFill>
                  <a:srgbClr val="FFFFFF"/>
                </a:solidFill>
                <a:effectLst/>
                <a:uLnTx/>
                <a:uFillTx/>
                <a:latin typeface="+mn-lt"/>
                <a:ea typeface="+mn-ea"/>
                <a:cs typeface="+mn-ea"/>
                <a:sym typeface="+mn-lt"/>
              </a:rPr>
              <a:t>第五讲</a:t>
            </a:r>
            <a:endParaRPr kumimoji="0" lang="zh-CN" altLang="en-US" sz="2000" b="0" i="0" u="none" strike="noStrike" kern="1200" cap="none" spc="0" normalizeH="0" baseline="0" noProof="0" dirty="0" smtClean="0">
              <a:ln>
                <a:noFill/>
              </a:ln>
              <a:solidFill>
                <a:srgbClr val="FFFFFF"/>
              </a:solidFill>
              <a:effectLst/>
              <a:uLnTx/>
              <a:uFillTx/>
              <a:latin typeface="+mn-lt"/>
              <a:ea typeface="+mn-ea"/>
              <a:cs typeface="+mn-ea"/>
              <a:sym typeface="+mn-lt"/>
            </a:endParaRPr>
          </a:p>
        </p:txBody>
      </p:sp>
      <p:sp>
        <p:nvSpPr>
          <p:cNvPr id="5" name="矩形 4"/>
          <p:cNvSpPr/>
          <p:nvPr/>
        </p:nvSpPr>
        <p:spPr bwMode="auto">
          <a:xfrm>
            <a:off x="8474644" y="578645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 name="矩形 3"/>
          <p:cNvSpPr/>
          <p:nvPr/>
        </p:nvSpPr>
        <p:spPr>
          <a:xfrm>
            <a:off x="4598183" y="1747580"/>
            <a:ext cx="5897880" cy="15316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lnSpc>
                <a:spcPct val="130000"/>
              </a:lnSpc>
            </a:pPr>
            <a:r>
              <a:rPr lang="zh-CN" altLang="en-US" sz="3600" b="1" dirty="0" smtClean="0">
                <a:solidFill>
                  <a:schemeClr val="bg1"/>
                </a:solidFill>
                <a:effectLst>
                  <a:outerShdw blurRad="38100" dist="38100" dir="2700000" algn="tl">
                    <a:srgbClr val="000000">
                      <a:alpha val="43137"/>
                    </a:srgbClr>
                  </a:outerShdw>
                </a:effectLst>
                <a:latin typeface="+mn-lt"/>
                <a:ea typeface="+mn-ea"/>
                <a:cs typeface="+mn-ea"/>
                <a:sym typeface="+mn-lt"/>
              </a:rPr>
              <a:t>接纳自己　解构幸福方程</a:t>
            </a:r>
            <a:endParaRPr lang="zh-CN" altLang="en-US" sz="3600" b="1" dirty="0" smtClean="0">
              <a:solidFill>
                <a:schemeClr val="bg1"/>
              </a:solidFill>
              <a:effectLst>
                <a:outerShdw blurRad="38100" dist="38100" dir="2700000" algn="tl">
                  <a:srgbClr val="000000">
                    <a:alpha val="43137"/>
                  </a:srgbClr>
                </a:outerShdw>
              </a:effectLst>
              <a:latin typeface="+mn-lt"/>
              <a:ea typeface="+mn-ea"/>
              <a:cs typeface="+mn-ea"/>
              <a:sym typeface="+mn-lt"/>
            </a:endParaRPr>
          </a:p>
          <a:p>
            <a:pPr algn="l">
              <a:lnSpc>
                <a:spcPct val="130000"/>
              </a:lnSpc>
            </a:pPr>
            <a:r>
              <a:rPr lang="en-US" altLang="zh-CN" sz="3600" b="1" dirty="0" smtClean="0">
                <a:solidFill>
                  <a:schemeClr val="bg1"/>
                </a:solidFill>
                <a:effectLst>
                  <a:outerShdw blurRad="38100" dist="38100" dir="2700000" algn="tl">
                    <a:srgbClr val="000000">
                      <a:alpha val="43137"/>
                    </a:srgbClr>
                  </a:outerShdw>
                </a:effectLst>
                <a:latin typeface="+mn-lt"/>
                <a:ea typeface="+mn-ea"/>
                <a:cs typeface="+mn-ea"/>
                <a:sym typeface="+mn-lt"/>
              </a:rPr>
              <a:t>—— </a:t>
            </a:r>
            <a:r>
              <a:rPr lang="zh-CN" altLang="en-US" sz="3600" b="1" dirty="0" smtClean="0">
                <a:solidFill>
                  <a:schemeClr val="bg1"/>
                </a:solidFill>
                <a:effectLst>
                  <a:outerShdw blurRad="38100" dist="38100" dir="2700000" algn="tl">
                    <a:srgbClr val="000000">
                      <a:alpha val="43137"/>
                    </a:srgbClr>
                  </a:outerShdw>
                </a:effectLst>
                <a:latin typeface="+mn-lt"/>
                <a:ea typeface="+mn-ea"/>
                <a:cs typeface="+mn-ea"/>
                <a:sym typeface="+mn-lt"/>
              </a:rPr>
              <a:t>大学生人格发展与成长</a:t>
            </a:r>
            <a:endParaRPr lang="zh-CN" altLang="en-US" sz="3600" b="1" dirty="0" smtClean="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3" name="Right Triangle 15"/>
          <p:cNvSpPr/>
          <p:nvPr/>
        </p:nvSpPr>
        <p:spPr>
          <a:xfrm flipH="1" flipV="1">
            <a:off x="11549527" y="1414654"/>
            <a:ext cx="647236" cy="728462"/>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4" name="矩形 13"/>
          <p:cNvSpPr/>
          <p:nvPr/>
        </p:nvSpPr>
        <p:spPr bwMode="auto">
          <a:xfrm>
            <a:off x="10670413" y="575233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230"/>
          <p:cNvSpPr>
            <a:spLocks noEditPoints="1"/>
          </p:cNvSpPr>
          <p:nvPr/>
        </p:nvSpPr>
        <p:spPr bwMode="auto">
          <a:xfrm rot="5400000">
            <a:off x="392099" y="250712"/>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文本框 5"/>
          <p:cNvSpPr txBox="1"/>
          <p:nvPr/>
        </p:nvSpPr>
        <p:spPr>
          <a:xfrm>
            <a:off x="887095" y="142875"/>
            <a:ext cx="5067935"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四、人格发展理论</a:t>
            </a:r>
            <a:endParaRPr lang="zh-CN" altLang="en-US" dirty="0" smtClean="0">
              <a:latin typeface="+mn-lt"/>
              <a:ea typeface="+mn-ea"/>
              <a:cs typeface="+mn-ea"/>
              <a:sym typeface="+mn-lt"/>
            </a:endParaRPr>
          </a:p>
        </p:txBody>
      </p:sp>
      <p:sp>
        <p:nvSpPr>
          <p:cNvPr id="17" name="等腰三角形 16"/>
          <p:cNvSpPr/>
          <p:nvPr/>
        </p:nvSpPr>
        <p:spPr>
          <a:xfrm>
            <a:off x="2217420" y="5417820"/>
            <a:ext cx="651510" cy="1440180"/>
          </a:xfrm>
          <a:prstGeom prst="triangle">
            <a:avLst>
              <a:gd name="adj" fmla="val 7280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bwMode="auto">
          <a:xfrm>
            <a:off x="9626773" y="0"/>
            <a:ext cx="2381904" cy="6878413"/>
          </a:xfrm>
          <a:prstGeom prst="parallelogram">
            <a:avLst>
              <a:gd name="adj" fmla="val 55625"/>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pic>
        <p:nvPicPr>
          <p:cNvPr id="46" name="图片 45"/>
          <p:cNvPicPr>
            <a:picLocks noChangeAspect="1"/>
          </p:cNvPicPr>
          <p:nvPr/>
        </p:nvPicPr>
        <p:blipFill>
          <a:blip r:embed="rId1" cstate="screen"/>
          <a:stretch>
            <a:fillRect/>
          </a:stretch>
        </p:blipFill>
        <p:spPr>
          <a:xfrm>
            <a:off x="8493777" y="1604787"/>
            <a:ext cx="3046211" cy="4684362"/>
          </a:xfrm>
          <a:prstGeom prst="rect">
            <a:avLst/>
          </a:prstGeom>
        </p:spPr>
      </p:pic>
      <p:sp>
        <p:nvSpPr>
          <p:cNvPr id="2" name="文本框 1"/>
          <p:cNvSpPr txBox="1"/>
          <p:nvPr/>
        </p:nvSpPr>
        <p:spPr>
          <a:xfrm>
            <a:off x="841375" y="765175"/>
            <a:ext cx="6096000" cy="368300"/>
          </a:xfrm>
          <a:prstGeom prst="rect">
            <a:avLst/>
          </a:prstGeom>
          <a:noFill/>
        </p:spPr>
        <p:txBody>
          <a:bodyPr wrap="square" rtlCol="0" anchor="t">
            <a:spAutoFit/>
          </a:bodyPr>
          <a:p>
            <a:r>
              <a:rPr lang="zh-CN" altLang="en-US"/>
              <a:t>埃里克森是美国新精神分析派的代表人物。</a:t>
            </a:r>
            <a:endParaRPr lang="zh-CN" altLang="en-US"/>
          </a:p>
        </p:txBody>
      </p:sp>
      <p:pic>
        <p:nvPicPr>
          <p:cNvPr id="6" name="图片 5"/>
          <p:cNvPicPr>
            <a:picLocks noChangeAspect="1"/>
          </p:cNvPicPr>
          <p:nvPr/>
        </p:nvPicPr>
        <p:blipFill>
          <a:blip r:embed="rId2"/>
          <a:stretch>
            <a:fillRect/>
          </a:stretch>
        </p:blipFill>
        <p:spPr>
          <a:xfrm>
            <a:off x="797560" y="1310005"/>
            <a:ext cx="7562850" cy="5181600"/>
          </a:xfrm>
          <a:prstGeom prst="rect">
            <a:avLst/>
          </a:prstGeom>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44885"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第二节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240862" y="3714752"/>
            <a:ext cx="5929353"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大学生人格偏差及矫正</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69950" y="285750"/>
            <a:ext cx="6142355"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一、大学生常见的人格缺陷及矫正</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37" name="圆角矩形 36"/>
          <p:cNvSpPr/>
          <p:nvPr/>
        </p:nvSpPr>
        <p:spPr>
          <a:xfrm>
            <a:off x="4859020" y="2571750"/>
            <a:ext cx="6025515" cy="3540760"/>
          </a:xfrm>
          <a:prstGeom prst="roundRect">
            <a:avLst>
              <a:gd name="adj" fmla="val 5002"/>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005282" y="2792198"/>
            <a:ext cx="5736569" cy="2891790"/>
          </a:xfrm>
          <a:prstGeom prst="rect">
            <a:avLst/>
          </a:prstGeom>
        </p:spPr>
        <p:txBody>
          <a:bodyPr wrap="square">
            <a:spAutoFit/>
          </a:bodyPr>
          <a:lstStyle/>
          <a:p>
            <a:pPr>
              <a:lnSpc>
                <a:spcPct val="130000"/>
              </a:lnSpc>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人格缺陷是介于正常人格与人格障碍之间的一种人格状态，是一种人格发展的不良倾向，或者说是某种轻度的人格障碍。大学生中有相当一部分人存在着不同程度的人格发展缺陷，常见的人格缺陷有自我中心、依赖、自卑、虚荣、懒惰等。其中有的在其他章节中已有所阐述，在此主要分析以下几种人格缺陷并给出相应的矫正建议。</a:t>
            </a:r>
            <a:endPar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直角三角形 38"/>
          <p:cNvSpPr/>
          <p:nvPr/>
        </p:nvSpPr>
        <p:spPr>
          <a:xfrm flipH="1">
            <a:off x="4669621" y="2798976"/>
            <a:ext cx="189457" cy="249194"/>
          </a:xfrm>
          <a:prstGeom prst="r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卡通人物&#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7910" y="2493277"/>
            <a:ext cx="3736621" cy="390269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slide(fromBottom)">
                                      <p:cBhvr>
                                        <p:cTn id="7" dur="500"/>
                                        <p:tgtEl>
                                          <p:spTgt spid="37"/>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slide(fromBottom)">
                                      <p:cBhvr>
                                        <p:cTn id="10" dur="500"/>
                                        <p:tgtEl>
                                          <p:spTgt spid="38"/>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slide(fromBottom)">
                                      <p:cBhvr>
                                        <p:cTn id="13" dur="500"/>
                                        <p:tgtEl>
                                          <p:spTgt spid="39"/>
                                        </p:tgtEl>
                                      </p:cBhvr>
                                    </p:animEffect>
                                  </p:childTnLst>
                                </p:cTn>
                              </p:par>
                            </p:childTnLst>
                          </p:cTn>
                        </p:par>
                        <p:par>
                          <p:cTn id="14" fill="hold">
                            <p:stCondLst>
                              <p:cond delay="500"/>
                            </p:stCondLst>
                            <p:childTnLst>
                              <p:par>
                                <p:cTn id="15" presetID="31"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750" fill="hold"/>
                                        <p:tgtEl>
                                          <p:spTgt spid="2"/>
                                        </p:tgtEl>
                                        <p:attrNameLst>
                                          <p:attrName>ppt_w</p:attrName>
                                        </p:attrNameLst>
                                      </p:cBhvr>
                                      <p:tavLst>
                                        <p:tav tm="0">
                                          <p:val>
                                            <p:fltVal val="0"/>
                                          </p:val>
                                        </p:tav>
                                        <p:tav tm="100000">
                                          <p:val>
                                            <p:strVal val="#ppt_w"/>
                                          </p:val>
                                        </p:tav>
                                      </p:tavLst>
                                    </p:anim>
                                    <p:anim calcmode="lin" valueType="num">
                                      <p:cBhvr>
                                        <p:cTn id="18" dur="750" fill="hold"/>
                                        <p:tgtEl>
                                          <p:spTgt spid="2"/>
                                        </p:tgtEl>
                                        <p:attrNameLst>
                                          <p:attrName>ppt_h</p:attrName>
                                        </p:attrNameLst>
                                      </p:cBhvr>
                                      <p:tavLst>
                                        <p:tav tm="0">
                                          <p:val>
                                            <p:fltVal val="0"/>
                                          </p:val>
                                        </p:tav>
                                        <p:tav tm="100000">
                                          <p:val>
                                            <p:strVal val="#ppt_h"/>
                                          </p:val>
                                        </p:tav>
                                      </p:tavLst>
                                    </p:anim>
                                    <p:anim calcmode="lin" valueType="num">
                                      <p:cBhvr>
                                        <p:cTn id="19" dur="750" fill="hold"/>
                                        <p:tgtEl>
                                          <p:spTgt spid="2"/>
                                        </p:tgtEl>
                                        <p:attrNameLst>
                                          <p:attrName>style.rotation</p:attrName>
                                        </p:attrNameLst>
                                      </p:cBhvr>
                                      <p:tavLst>
                                        <p:tav tm="0">
                                          <p:val>
                                            <p:fltVal val="90"/>
                                          </p:val>
                                        </p:tav>
                                        <p:tav tm="100000">
                                          <p:val>
                                            <p:fltVal val="0"/>
                                          </p:val>
                                        </p:tav>
                                      </p:tavLst>
                                    </p:anim>
                                    <p:animEffect transition="in" filter="fade">
                                      <p:cBhvr>
                                        <p:cTn id="20"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8" grpId="0"/>
      <p:bldP spid="3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69698" y="285728"/>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二、人格障碍</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13"/>
          <p:cNvGrpSpPr/>
          <p:nvPr>
            <p:custDataLst>
              <p:tags r:id="rId1"/>
            </p:custDataLst>
          </p:nvPr>
        </p:nvGrpSpPr>
        <p:grpSpPr>
          <a:xfrm>
            <a:off x="4124960" y="3309916"/>
            <a:ext cx="1656715" cy="1472269"/>
            <a:chOff x="7449354" y="4546602"/>
            <a:chExt cx="1800522" cy="2198381"/>
          </a:xfrm>
        </p:grpSpPr>
        <p:sp>
          <p:nvSpPr>
            <p:cNvPr id="15" name="矩形 14"/>
            <p:cNvSpPr/>
            <p:nvPr>
              <p:custDataLst>
                <p:tags r:id="rId2"/>
              </p:custDataLst>
            </p:nvPr>
          </p:nvSpPr>
          <p:spPr bwMode="auto">
            <a:xfrm>
              <a:off x="7449354" y="4822080"/>
              <a:ext cx="1800383" cy="1922903"/>
            </a:xfrm>
            <a:prstGeom prst="rect">
              <a:avLst/>
            </a:prstGeom>
            <a:gradFill>
              <a:gsLst>
                <a:gs pos="0">
                  <a:srgbClr val="6DAA2D">
                    <a:lumMod val="60000"/>
                    <a:lumOff val="40000"/>
                  </a:srgbClr>
                </a:gs>
                <a:gs pos="100000">
                  <a:srgbClr val="6DAA2D"/>
                </a:gs>
              </a:gsLst>
              <a:lin ang="5400000" scaled="0"/>
            </a:gradFill>
            <a:ln w="25400" cap="flat" cmpd="sng" algn="ctr">
              <a:noFill/>
              <a:prstDash val="solid"/>
            </a:ln>
            <a:effectLst/>
            <a:scene3d>
              <a:camera prst="perspectiveFront" fov="2400000">
                <a:rot lat="240000" lon="240000" rev="0"/>
              </a:camera>
              <a:lightRig rig="flat" dir="t"/>
            </a:scene3d>
            <a:sp3d extrusionH="12700000">
              <a:extrusionClr>
                <a:srgbClr val="6DAA2D">
                  <a:lumMod val="50000"/>
                </a:srgbClr>
              </a:extrusionClr>
            </a:sp3d>
          </p:spPr>
          <p:txBody>
            <a:bodyPr anchor="ctr"/>
            <a:lstStyle/>
            <a:p>
              <a:pPr algn="ctr">
                <a:lnSpc>
                  <a:spcPct val="120000"/>
                </a:lnSpc>
                <a:defRPr/>
              </a:pPr>
              <a:endParaRPr lang="zh-CN" altLang="en-US" sz="2000" b="1" kern="0" dirty="0">
                <a:solidFill>
                  <a:sysClr val="window" lastClr="FFFFFF"/>
                </a:solidFill>
                <a:effectLst>
                  <a:innerShdw blurRad="114300">
                    <a:prstClr val="black"/>
                  </a:innerShdw>
                </a:effectLst>
                <a:latin typeface="微软雅黑" panose="020B0503020204020204" pitchFamily="34" charset="-122"/>
                <a:ea typeface="微软雅黑" panose="020B0503020204020204" pitchFamily="34" charset="-122"/>
              </a:endParaRPr>
            </a:p>
          </p:txBody>
        </p:sp>
        <p:sp>
          <p:nvSpPr>
            <p:cNvPr id="20" name="TextBox 19"/>
            <p:cNvSpPr txBox="1"/>
            <p:nvPr>
              <p:custDataLst>
                <p:tags r:id="rId3"/>
              </p:custDataLst>
            </p:nvPr>
          </p:nvSpPr>
          <p:spPr>
            <a:xfrm>
              <a:off x="7505023" y="4546602"/>
              <a:ext cx="1744853" cy="2066078"/>
            </a:xfrm>
            <a:prstGeom prst="rect">
              <a:avLst/>
            </a:prstGeom>
            <a:noFill/>
          </p:spPr>
          <p:txBody>
            <a:bodyPr wrap="square" rtlCol="0">
              <a:spAutoFit/>
            </a:bodyPr>
            <a:lstStyle/>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分裂型人</a:t>
              </a:r>
              <a:endParaRPr lang="zh-CN" altLang="en-US" sz="2800" b="1" dirty="0" smtClean="0">
                <a:solidFill>
                  <a:prstClr val="white"/>
                </a:solidFill>
                <a:latin typeface="微软雅黑" panose="020B0503020204020204" pitchFamily="34" charset="-122"/>
                <a:ea typeface="微软雅黑" panose="020B0503020204020204" pitchFamily="34" charset="-122"/>
              </a:endParaRPr>
            </a:p>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格障碍</a:t>
              </a:r>
              <a:endParaRPr lang="zh-CN" altLang="en-US" sz="2800" b="1" dirty="0" smtClean="0">
                <a:solidFill>
                  <a:prstClr val="white"/>
                </a:solidFill>
                <a:latin typeface="微软雅黑" panose="020B0503020204020204" pitchFamily="34" charset="-122"/>
                <a:ea typeface="微软雅黑" panose="020B0503020204020204" pitchFamily="34" charset="-122"/>
              </a:endParaRPr>
            </a:p>
          </p:txBody>
        </p:sp>
      </p:grpSp>
      <p:grpSp>
        <p:nvGrpSpPr>
          <p:cNvPr id="3" name="组合 23"/>
          <p:cNvGrpSpPr/>
          <p:nvPr>
            <p:custDataLst>
              <p:tags r:id="rId4"/>
            </p:custDataLst>
          </p:nvPr>
        </p:nvGrpSpPr>
        <p:grpSpPr>
          <a:xfrm>
            <a:off x="4124960" y="1673633"/>
            <a:ext cx="1677035" cy="1531248"/>
            <a:chOff x="7449355" y="2375671"/>
            <a:chExt cx="1822607" cy="2209047"/>
          </a:xfrm>
        </p:grpSpPr>
        <p:sp>
          <p:nvSpPr>
            <p:cNvPr id="25" name="矩形 24"/>
            <p:cNvSpPr/>
            <p:nvPr>
              <p:custDataLst>
                <p:tags r:id="rId5"/>
              </p:custDataLst>
            </p:nvPr>
          </p:nvSpPr>
          <p:spPr bwMode="auto">
            <a:xfrm>
              <a:off x="7449355" y="2661815"/>
              <a:ext cx="1800383" cy="1922903"/>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scene3d>
              <a:camera prst="perspectiveFront" fov="2400000">
                <a:rot lat="21354000" lon="234000" rev="0"/>
              </a:camera>
              <a:lightRig rig="flat" dir="t"/>
            </a:scene3d>
            <a:sp3d extrusionH="12700000">
              <a:extrusionClr>
                <a:srgbClr val="2676FF">
                  <a:lumMod val="50000"/>
                </a:srgbClr>
              </a:extrusionClr>
            </a:sp3d>
          </p:spPr>
          <p:txBody>
            <a:bodyPr anchor="ctr">
              <a:sp3d contourW="12700">
                <a:bevelT w="0" h="0" prst="softRound"/>
                <a:extrusionClr>
                  <a:schemeClr val="tx1"/>
                </a:extrusionClr>
                <a:contourClr>
                  <a:schemeClr val="accent6"/>
                </a:contourClr>
              </a:sp3d>
            </a:bodyPr>
            <a:lstStyle/>
            <a:p>
              <a:pPr algn="ctr">
                <a:lnSpc>
                  <a:spcPct val="120000"/>
                </a:lnSpc>
                <a:defRPr/>
              </a:pPr>
              <a:endParaRPr lang="zh-CN" altLang="en-US" sz="2000" b="1" kern="0" dirty="0">
                <a:solidFill>
                  <a:sysClr val="window" lastClr="FFFFFF"/>
                </a:solidFill>
                <a:effectLst>
                  <a:innerShdw blurRad="114300">
                    <a:prstClr val="black"/>
                  </a:innerShdw>
                </a:effectLst>
                <a:latin typeface="微软雅黑" panose="020B0503020204020204" pitchFamily="34" charset="-122"/>
                <a:ea typeface="微软雅黑" panose="020B0503020204020204" pitchFamily="34" charset="-122"/>
              </a:endParaRPr>
            </a:p>
          </p:txBody>
        </p:sp>
        <p:sp>
          <p:nvSpPr>
            <p:cNvPr id="26" name="TextBox 25"/>
            <p:cNvSpPr txBox="1"/>
            <p:nvPr>
              <p:custDataLst>
                <p:tags r:id="rId6"/>
              </p:custDataLst>
            </p:nvPr>
          </p:nvSpPr>
          <p:spPr>
            <a:xfrm>
              <a:off x="7527109" y="2375671"/>
              <a:ext cx="1744853" cy="1996138"/>
            </a:xfrm>
            <a:prstGeom prst="rect">
              <a:avLst/>
            </a:prstGeom>
            <a:noFill/>
          </p:spPr>
          <p:txBody>
            <a:bodyPr wrap="square" rtlCol="0">
              <a:spAutoFit/>
            </a:bodyPr>
            <a:lstStyle/>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偏执型人</a:t>
              </a:r>
              <a:endParaRPr lang="zh-CN" altLang="en-US" sz="2800" b="1" dirty="0" smtClean="0">
                <a:solidFill>
                  <a:prstClr val="white"/>
                </a:solidFill>
                <a:latin typeface="微软雅黑" panose="020B0503020204020204" pitchFamily="34" charset="-122"/>
                <a:ea typeface="微软雅黑" panose="020B0503020204020204" pitchFamily="34" charset="-122"/>
              </a:endParaRPr>
            </a:p>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格障碍</a:t>
              </a:r>
              <a:endParaRPr lang="zh-CN" altLang="en-US" sz="2800" b="1" dirty="0" smtClean="0">
                <a:solidFill>
                  <a:prstClr val="white"/>
                </a:solidFill>
                <a:latin typeface="微软雅黑" panose="020B0503020204020204" pitchFamily="34" charset="-122"/>
                <a:ea typeface="微软雅黑" panose="020B0503020204020204" pitchFamily="34" charset="-122"/>
              </a:endParaRPr>
            </a:p>
          </p:txBody>
        </p:sp>
      </p:grpSp>
      <p:grpSp>
        <p:nvGrpSpPr>
          <p:cNvPr id="4" name="组合 26"/>
          <p:cNvGrpSpPr/>
          <p:nvPr>
            <p:custDataLst>
              <p:tags r:id="rId7"/>
            </p:custDataLst>
          </p:nvPr>
        </p:nvGrpSpPr>
        <p:grpSpPr>
          <a:xfrm>
            <a:off x="6036310" y="1673072"/>
            <a:ext cx="1672590" cy="1522883"/>
            <a:chOff x="9576034" y="2371866"/>
            <a:chExt cx="1817754" cy="2212853"/>
          </a:xfrm>
        </p:grpSpPr>
        <p:sp>
          <p:nvSpPr>
            <p:cNvPr id="28" name="矩形 27"/>
            <p:cNvSpPr/>
            <p:nvPr>
              <p:custDataLst>
                <p:tags r:id="rId8"/>
              </p:custDataLst>
            </p:nvPr>
          </p:nvSpPr>
          <p:spPr bwMode="auto">
            <a:xfrm>
              <a:off x="9576034" y="2661816"/>
              <a:ext cx="1800383" cy="1922903"/>
            </a:xfrm>
            <a:prstGeom prst="rect">
              <a:avLst/>
            </a:prstGeom>
            <a:gradFill>
              <a:gsLst>
                <a:gs pos="0">
                  <a:srgbClr val="F68426">
                    <a:lumMod val="60000"/>
                    <a:lumOff val="40000"/>
                  </a:srgbClr>
                </a:gs>
                <a:gs pos="100000">
                  <a:srgbClr val="F68426"/>
                </a:gs>
              </a:gsLst>
              <a:lin ang="5400000" scaled="0"/>
            </a:gradFill>
            <a:ln w="25400" cap="flat" cmpd="sng" algn="ctr">
              <a:noFill/>
              <a:prstDash val="solid"/>
            </a:ln>
            <a:effectLst/>
            <a:scene3d>
              <a:camera prst="perspectiveFront" fov="2400000">
                <a:rot lat="21354000" lon="21372000" rev="0"/>
              </a:camera>
              <a:lightRig rig="flat" dir="t"/>
            </a:scene3d>
            <a:sp3d extrusionH="12700000">
              <a:extrusionClr>
                <a:srgbClr val="F68426">
                  <a:lumMod val="50000"/>
                </a:srgbClr>
              </a:extrusionClr>
            </a:sp3d>
          </p:spPr>
          <p:txBody>
            <a:bodyPr anchor="ctr"/>
            <a:lstStyle/>
            <a:p>
              <a:pPr algn="ctr">
                <a:lnSpc>
                  <a:spcPct val="120000"/>
                </a:lnSpc>
                <a:defRPr/>
              </a:pPr>
              <a:endParaRPr lang="zh-CN" altLang="en-US" sz="2000" b="1" kern="0" dirty="0">
                <a:solidFill>
                  <a:sysClr val="window" lastClr="FFFFFF"/>
                </a:solidFill>
                <a:effectLst>
                  <a:innerShdw blurRad="114300">
                    <a:prstClr val="black"/>
                  </a:innerShdw>
                </a:effectLst>
                <a:latin typeface="微软雅黑" panose="020B0503020204020204" pitchFamily="34" charset="-122"/>
                <a:ea typeface="微软雅黑" panose="020B0503020204020204" pitchFamily="34" charset="-122"/>
              </a:endParaRPr>
            </a:p>
          </p:txBody>
        </p:sp>
        <p:sp>
          <p:nvSpPr>
            <p:cNvPr id="29" name="TextBox 28"/>
            <p:cNvSpPr txBox="1"/>
            <p:nvPr>
              <p:custDataLst>
                <p:tags r:id="rId9"/>
              </p:custDataLst>
            </p:nvPr>
          </p:nvSpPr>
          <p:spPr>
            <a:xfrm>
              <a:off x="9648935" y="2371866"/>
              <a:ext cx="1744853" cy="2010559"/>
            </a:xfrm>
            <a:prstGeom prst="rect">
              <a:avLst/>
            </a:prstGeom>
            <a:noFill/>
          </p:spPr>
          <p:txBody>
            <a:bodyPr wrap="square" rtlCol="0">
              <a:spAutoFit/>
            </a:bodyPr>
            <a:lstStyle/>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分裂样人</a:t>
              </a:r>
              <a:endParaRPr lang="zh-CN" altLang="en-US" sz="2800" b="1" dirty="0" smtClean="0">
                <a:solidFill>
                  <a:prstClr val="white"/>
                </a:solidFill>
                <a:latin typeface="微软雅黑" panose="020B0503020204020204" pitchFamily="34" charset="-122"/>
                <a:ea typeface="微软雅黑" panose="020B0503020204020204" pitchFamily="34" charset="-122"/>
              </a:endParaRPr>
            </a:p>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格障碍</a:t>
              </a:r>
              <a:endParaRPr lang="zh-CN" altLang="en-US" sz="2800" b="1" dirty="0" smtClean="0">
                <a:solidFill>
                  <a:prstClr val="white"/>
                </a:solidFill>
                <a:latin typeface="微软雅黑" panose="020B0503020204020204" pitchFamily="34" charset="-122"/>
                <a:ea typeface="微软雅黑" panose="020B0503020204020204" pitchFamily="34" charset="-122"/>
              </a:endParaRPr>
            </a:p>
          </p:txBody>
        </p:sp>
      </p:grpSp>
      <p:grpSp>
        <p:nvGrpSpPr>
          <p:cNvPr id="5" name="组合 29"/>
          <p:cNvGrpSpPr/>
          <p:nvPr>
            <p:custDataLst>
              <p:tags r:id="rId10"/>
            </p:custDataLst>
          </p:nvPr>
        </p:nvGrpSpPr>
        <p:grpSpPr>
          <a:xfrm>
            <a:off x="6036279" y="3289686"/>
            <a:ext cx="1656432" cy="1517757"/>
            <a:chOff x="9576000" y="4522274"/>
            <a:chExt cx="1800417" cy="2222708"/>
          </a:xfrm>
        </p:grpSpPr>
        <p:sp>
          <p:nvSpPr>
            <p:cNvPr id="31" name="矩形 30"/>
            <p:cNvSpPr/>
            <p:nvPr>
              <p:custDataLst>
                <p:tags r:id="rId11"/>
              </p:custDataLst>
            </p:nvPr>
          </p:nvSpPr>
          <p:spPr bwMode="auto">
            <a:xfrm>
              <a:off x="9576034" y="4822079"/>
              <a:ext cx="1800383" cy="1922903"/>
            </a:xfrm>
            <a:prstGeom prst="rect">
              <a:avLst/>
            </a:prstGeom>
            <a:gradFill>
              <a:gsLst>
                <a:gs pos="0">
                  <a:srgbClr val="C00000">
                    <a:lumMod val="60000"/>
                    <a:lumOff val="40000"/>
                  </a:srgbClr>
                </a:gs>
                <a:gs pos="100000">
                  <a:srgbClr val="C00000"/>
                </a:gs>
              </a:gsLst>
              <a:lin ang="5400000" scaled="0"/>
            </a:gradFill>
            <a:ln w="25400" cap="flat" cmpd="sng" algn="ctr">
              <a:noFill/>
              <a:prstDash val="solid"/>
            </a:ln>
            <a:effectLst/>
            <a:scene3d>
              <a:camera prst="perspectiveFront" fov="2400000">
                <a:rot lat="240000" lon="21372000" rev="0"/>
              </a:camera>
              <a:lightRig rig="flat" dir="t"/>
            </a:scene3d>
            <a:sp3d extrusionH="12700000">
              <a:extrusionClr>
                <a:srgbClr val="C00000">
                  <a:lumMod val="50000"/>
                </a:srgbClr>
              </a:extrusionClr>
            </a:sp3d>
          </p:spPr>
          <p:txBody>
            <a:bodyPr anchor="ctr"/>
            <a:lstStyle/>
            <a:p>
              <a:pPr algn="ctr">
                <a:lnSpc>
                  <a:spcPct val="120000"/>
                </a:lnSpc>
                <a:defRPr/>
              </a:pPr>
              <a:endParaRPr lang="zh-CN" altLang="en-US" sz="2000" b="1" kern="0" dirty="0">
                <a:solidFill>
                  <a:sysClr val="window" lastClr="FFFFFF"/>
                </a:solidFill>
                <a:effectLst>
                  <a:innerShdw blurRad="114300">
                    <a:prstClr val="black"/>
                  </a:innerShdw>
                </a:effectLst>
                <a:latin typeface="微软雅黑" panose="020B0503020204020204" pitchFamily="34" charset="-122"/>
                <a:ea typeface="微软雅黑" panose="020B0503020204020204" pitchFamily="34" charset="-122"/>
              </a:endParaRPr>
            </a:p>
          </p:txBody>
        </p:sp>
        <p:sp>
          <p:nvSpPr>
            <p:cNvPr id="32" name="TextBox 31"/>
            <p:cNvSpPr txBox="1"/>
            <p:nvPr>
              <p:custDataLst>
                <p:tags r:id="rId12"/>
              </p:custDataLst>
            </p:nvPr>
          </p:nvSpPr>
          <p:spPr>
            <a:xfrm>
              <a:off x="9576000" y="4522274"/>
              <a:ext cx="1744853" cy="2026335"/>
            </a:xfrm>
            <a:prstGeom prst="rect">
              <a:avLst/>
            </a:prstGeom>
            <a:noFill/>
          </p:spPr>
          <p:txBody>
            <a:bodyPr wrap="square" rtlCol="0">
              <a:spAutoFit/>
            </a:bodyPr>
            <a:lstStyle/>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反社会型</a:t>
              </a:r>
              <a:endParaRPr lang="zh-CN" altLang="en-US" sz="2800" b="1" dirty="0" smtClean="0">
                <a:solidFill>
                  <a:prstClr val="white"/>
                </a:solidFill>
                <a:latin typeface="微软雅黑" panose="020B0503020204020204" pitchFamily="34" charset="-122"/>
                <a:ea typeface="微软雅黑" panose="020B0503020204020204" pitchFamily="34" charset="-122"/>
              </a:endParaRPr>
            </a:p>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人格障碍</a:t>
              </a:r>
              <a:endParaRPr lang="zh-CN" altLang="en-US" sz="2800" b="1" dirty="0" smtClean="0">
                <a:solidFill>
                  <a:prstClr val="white"/>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985520" y="765175"/>
            <a:ext cx="10518775" cy="810260"/>
          </a:xfrm>
          <a:prstGeom prst="rect">
            <a:avLst/>
          </a:prstGeom>
        </p:spPr>
        <p:txBody>
          <a:bodyPr wrap="square">
            <a:spAutoFit/>
          </a:bodyPr>
          <a:lstStyle/>
          <a:p>
            <a:pPr algn="just">
              <a:lnSpc>
                <a:spcPct val="130000"/>
              </a:lnSpc>
              <a:spcAft>
                <a:spcPts val="0"/>
              </a:spcAft>
            </a:pPr>
            <a:r>
              <a:rPr lang="zh-CN" altLang="en-US" kern="100" dirty="0" smtClean="0">
                <a:latin typeface="+mn-lt"/>
                <a:ea typeface="+mn-ea"/>
                <a:cs typeface="+mn-ea"/>
                <a:sym typeface="+mn-lt"/>
              </a:rPr>
              <a:t>      人格障碍（</a:t>
            </a:r>
            <a:r>
              <a:rPr lang="en-US" altLang="zh-CN" kern="100" dirty="0" smtClean="0">
                <a:latin typeface="+mn-lt"/>
                <a:ea typeface="+mn-ea"/>
                <a:cs typeface="+mn-ea"/>
                <a:sym typeface="+mn-lt"/>
              </a:rPr>
              <a:t>personality disorders</a:t>
            </a:r>
            <a:r>
              <a:rPr lang="zh-CN" altLang="en-US" kern="100" dirty="0" smtClean="0">
                <a:latin typeface="+mn-lt"/>
                <a:ea typeface="+mn-ea"/>
                <a:cs typeface="+mn-ea"/>
                <a:sym typeface="+mn-lt"/>
              </a:rPr>
              <a:t>）是指人格特征显著偏离正常，形成了特有的行为模式，对环境适应不良，常影响社会功能，甚至与社会发生冲突，给自己或社会造成恶果。</a:t>
            </a:r>
            <a:endParaRPr lang="zh-CN" altLang="en-US" kern="100" dirty="0" smtClean="0">
              <a:latin typeface="+mn-lt"/>
              <a:ea typeface="+mn-ea"/>
              <a:cs typeface="+mn-ea"/>
              <a:sym typeface="+mn-lt"/>
            </a:endParaRPr>
          </a:p>
        </p:txBody>
      </p:sp>
      <p:cxnSp>
        <p:nvCxnSpPr>
          <p:cNvPr id="21" name="直接连接符 20"/>
          <p:cNvCxnSpPr/>
          <p:nvPr>
            <p:custDataLst>
              <p:tags r:id="rId13"/>
            </p:custDataLst>
          </p:nvPr>
        </p:nvCxnSpPr>
        <p:spPr>
          <a:xfrm>
            <a:off x="3261006" y="1919645"/>
            <a:ext cx="864096" cy="0"/>
          </a:xfrm>
          <a:prstGeom prst="line">
            <a:avLst/>
          </a:prstGeom>
          <a:ln w="28575">
            <a:solidFill>
              <a:srgbClr val="00B0F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2" name="TextBox 15"/>
          <p:cNvSpPr txBox="1"/>
          <p:nvPr>
            <p:custDataLst>
              <p:tags r:id="rId14"/>
            </p:custDataLst>
          </p:nvPr>
        </p:nvSpPr>
        <p:spPr>
          <a:xfrm>
            <a:off x="1170300" y="1703368"/>
            <a:ext cx="2018699" cy="891540"/>
          </a:xfrm>
          <a:prstGeom prst="rect">
            <a:avLst/>
          </a:prstGeom>
          <a:noFill/>
        </p:spPr>
        <p:txBody>
          <a:bodyPr wrap="square" rtlCol="0">
            <a:spAutoFit/>
          </a:bodyPr>
          <a:lstStyle/>
          <a:p>
            <a:pPr>
              <a:lnSpc>
                <a:spcPct val="13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以猜疑和偏执为主要特点</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custDataLst>
              <p:tags r:id="rId15"/>
            </p:custDataLst>
          </p:nvPr>
        </p:nvCxnSpPr>
        <p:spPr>
          <a:xfrm>
            <a:off x="7647577" y="1947798"/>
            <a:ext cx="864096" cy="0"/>
          </a:xfrm>
          <a:prstGeom prst="line">
            <a:avLst/>
          </a:prstGeom>
          <a:ln w="28575">
            <a:solidFill>
              <a:schemeClr val="accent3">
                <a:lumMod val="7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4" name="TextBox 18"/>
          <p:cNvSpPr txBox="1"/>
          <p:nvPr>
            <p:custDataLst>
              <p:tags r:id="rId16"/>
            </p:custDataLst>
          </p:nvPr>
        </p:nvSpPr>
        <p:spPr>
          <a:xfrm>
            <a:off x="8624496" y="1588011"/>
            <a:ext cx="2327904" cy="1291590"/>
          </a:xfrm>
          <a:prstGeom prst="rect">
            <a:avLst/>
          </a:prstGeom>
          <a:noFill/>
        </p:spPr>
        <p:txBody>
          <a:bodyPr wrap="square" rtlCol="0">
            <a:spAutoFit/>
          </a:bodyPr>
          <a:lstStyle/>
          <a:p>
            <a:pPr>
              <a:lnSpc>
                <a:spcPct val="13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表情有限、感情冷漠及人际关系明显缺陷</a:t>
            </a:r>
            <a:endPar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7" name="直接连接符 26"/>
          <p:cNvCxnSpPr/>
          <p:nvPr>
            <p:custDataLst>
              <p:tags r:id="rId17"/>
            </p:custDataLst>
          </p:nvPr>
        </p:nvCxnSpPr>
        <p:spPr>
          <a:xfrm>
            <a:off x="3297391" y="3573363"/>
            <a:ext cx="864096" cy="0"/>
          </a:xfrm>
          <a:prstGeom prst="line">
            <a:avLst/>
          </a:prstGeom>
          <a:ln w="28575">
            <a:solidFill>
              <a:srgbClr val="92D05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0" name="TextBox 22"/>
          <p:cNvSpPr txBox="1"/>
          <p:nvPr>
            <p:custDataLst>
              <p:tags r:id="rId18"/>
            </p:custDataLst>
          </p:nvPr>
        </p:nvSpPr>
        <p:spPr>
          <a:xfrm>
            <a:off x="1026283" y="3003447"/>
            <a:ext cx="2162716" cy="1253677"/>
          </a:xfrm>
          <a:prstGeom prst="rect">
            <a:avLst/>
          </a:prstGeom>
          <a:noFill/>
        </p:spPr>
        <p:txBody>
          <a:bodyPr wrap="square" rtlCol="0">
            <a:spAutoFit/>
          </a:bodyPr>
          <a:lstStyle/>
          <a:p>
            <a:pPr>
              <a:lnSpc>
                <a:spcPct val="13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易怒、情感外露，体液中黄胆汁占优势。</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3" name="直接连接符 32"/>
          <p:cNvCxnSpPr/>
          <p:nvPr>
            <p:custDataLst>
              <p:tags r:id="rId19"/>
            </p:custDataLst>
          </p:nvPr>
        </p:nvCxnSpPr>
        <p:spPr>
          <a:xfrm>
            <a:off x="7700917" y="3555446"/>
            <a:ext cx="864096" cy="0"/>
          </a:xfrm>
          <a:prstGeom prst="line">
            <a:avLst/>
          </a:prstGeom>
          <a:ln w="28575">
            <a:solidFill>
              <a:srgbClr val="C0000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7" name="TextBox 20"/>
          <p:cNvSpPr txBox="1"/>
          <p:nvPr>
            <p:custDataLst>
              <p:tags r:id="rId20"/>
            </p:custDataLst>
          </p:nvPr>
        </p:nvSpPr>
        <p:spPr>
          <a:xfrm>
            <a:off x="8624496" y="3042748"/>
            <a:ext cx="2368972" cy="1291590"/>
          </a:xfrm>
          <a:prstGeom prst="rect">
            <a:avLst/>
          </a:prstGeom>
          <a:noFill/>
        </p:spPr>
        <p:txBody>
          <a:bodyPr wrap="square" rtlCol="0">
            <a:spAutoFit/>
          </a:bodyPr>
          <a:lstStyle/>
          <a:p>
            <a:pPr>
              <a:lnSpc>
                <a:spcPct val="13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感情冷淡，对人缺乏同情，易激惹，常发生冲动性行为。</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 name="组合 13"/>
          <p:cNvGrpSpPr/>
          <p:nvPr>
            <p:custDataLst>
              <p:tags r:id="rId21"/>
            </p:custDataLst>
          </p:nvPr>
        </p:nvGrpSpPr>
        <p:grpSpPr>
          <a:xfrm>
            <a:off x="4180205" y="4728506"/>
            <a:ext cx="1656715" cy="1472269"/>
            <a:chOff x="7449354" y="4546602"/>
            <a:chExt cx="1800522" cy="2198381"/>
          </a:xfrm>
        </p:grpSpPr>
        <p:sp>
          <p:nvSpPr>
            <p:cNvPr id="9" name="矩形 8"/>
            <p:cNvSpPr/>
            <p:nvPr>
              <p:custDataLst>
                <p:tags r:id="rId22"/>
              </p:custDataLst>
            </p:nvPr>
          </p:nvSpPr>
          <p:spPr bwMode="auto">
            <a:xfrm>
              <a:off x="7449354" y="4822080"/>
              <a:ext cx="1800383" cy="1922903"/>
            </a:xfrm>
            <a:prstGeom prst="rect">
              <a:avLst/>
            </a:prstGeom>
            <a:gradFill>
              <a:gsLst>
                <a:gs pos="0">
                  <a:srgbClr val="6DAA2D">
                    <a:lumMod val="60000"/>
                    <a:lumOff val="40000"/>
                  </a:srgbClr>
                </a:gs>
                <a:gs pos="100000">
                  <a:srgbClr val="6DAA2D"/>
                </a:gs>
              </a:gsLst>
              <a:lin ang="5400000" scaled="0"/>
            </a:gradFill>
            <a:ln w="25400" cap="flat" cmpd="sng" algn="ctr">
              <a:noFill/>
              <a:prstDash val="solid"/>
            </a:ln>
            <a:effectLst/>
            <a:scene3d>
              <a:camera prst="perspectiveFront" fov="2400000">
                <a:rot lat="240000" lon="240000" rev="0"/>
              </a:camera>
              <a:lightRig rig="flat" dir="t"/>
            </a:scene3d>
            <a:sp3d extrusionH="12700000">
              <a:extrusionClr>
                <a:srgbClr val="6DAA2D">
                  <a:lumMod val="50000"/>
                </a:srgbClr>
              </a:extrusionClr>
            </a:sp3d>
          </p:spPr>
          <p:txBody>
            <a:bodyPr anchor="ctr"/>
            <a:p>
              <a:pPr algn="ctr">
                <a:lnSpc>
                  <a:spcPct val="120000"/>
                </a:lnSpc>
                <a:defRPr/>
              </a:pPr>
              <a:endParaRPr lang="zh-CN" altLang="en-US" sz="2000" b="1" kern="0" dirty="0">
                <a:solidFill>
                  <a:sysClr val="window" lastClr="FFFFFF"/>
                </a:solidFill>
                <a:effectLst>
                  <a:innerShdw blurRad="114300">
                    <a:prstClr val="black"/>
                  </a:innerShdw>
                </a:effectLst>
                <a:latin typeface="微软雅黑" panose="020B0503020204020204" pitchFamily="34" charset="-122"/>
                <a:ea typeface="微软雅黑" panose="020B0503020204020204" pitchFamily="34" charset="-122"/>
              </a:endParaRPr>
            </a:p>
          </p:txBody>
        </p:sp>
        <p:sp>
          <p:nvSpPr>
            <p:cNvPr id="10" name="TextBox 19"/>
            <p:cNvSpPr txBox="1"/>
            <p:nvPr>
              <p:custDataLst>
                <p:tags r:id="rId23"/>
              </p:custDataLst>
            </p:nvPr>
          </p:nvSpPr>
          <p:spPr>
            <a:xfrm>
              <a:off x="7505023" y="4546602"/>
              <a:ext cx="1744853" cy="2066078"/>
            </a:xfrm>
            <a:prstGeom prst="rect">
              <a:avLst/>
            </a:prstGeom>
            <a:noFill/>
          </p:spPr>
          <p:txBody>
            <a:bodyPr wrap="square" rtlCol="0">
              <a:spAutoFit/>
            </a:bodyPr>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边缘人</a:t>
              </a:r>
              <a:endParaRPr lang="zh-CN" altLang="en-US" sz="2800" b="1" dirty="0" smtClean="0">
                <a:solidFill>
                  <a:prstClr val="white"/>
                </a:solidFill>
                <a:latin typeface="微软雅黑" panose="020B0503020204020204" pitchFamily="34" charset="-122"/>
                <a:ea typeface="微软雅黑" panose="020B0503020204020204" pitchFamily="34" charset="-122"/>
              </a:endParaRPr>
            </a:p>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格障碍</a:t>
              </a:r>
              <a:endParaRPr lang="zh-CN" altLang="en-US" sz="2800" b="1" dirty="0" smtClean="0">
                <a:solidFill>
                  <a:prstClr val="white"/>
                </a:solidFill>
                <a:latin typeface="微软雅黑" panose="020B0503020204020204" pitchFamily="34" charset="-122"/>
                <a:ea typeface="微软雅黑" panose="020B0503020204020204" pitchFamily="34" charset="-122"/>
              </a:endParaRPr>
            </a:p>
          </p:txBody>
        </p:sp>
      </p:grpSp>
      <p:grpSp>
        <p:nvGrpSpPr>
          <p:cNvPr id="11" name="组合 29"/>
          <p:cNvGrpSpPr/>
          <p:nvPr>
            <p:custDataLst>
              <p:tags r:id="rId24"/>
            </p:custDataLst>
          </p:nvPr>
        </p:nvGrpSpPr>
        <p:grpSpPr>
          <a:xfrm>
            <a:off x="6091524" y="4708276"/>
            <a:ext cx="1656432" cy="1517757"/>
            <a:chOff x="9576000" y="4522274"/>
            <a:chExt cx="1800417" cy="2222708"/>
          </a:xfrm>
        </p:grpSpPr>
        <p:sp>
          <p:nvSpPr>
            <p:cNvPr id="12" name="矩形 11"/>
            <p:cNvSpPr/>
            <p:nvPr>
              <p:custDataLst>
                <p:tags r:id="rId25"/>
              </p:custDataLst>
            </p:nvPr>
          </p:nvSpPr>
          <p:spPr bwMode="auto">
            <a:xfrm>
              <a:off x="9576034" y="4822079"/>
              <a:ext cx="1800383" cy="1922903"/>
            </a:xfrm>
            <a:prstGeom prst="rect">
              <a:avLst/>
            </a:prstGeom>
            <a:gradFill>
              <a:gsLst>
                <a:gs pos="0">
                  <a:srgbClr val="C00000">
                    <a:lumMod val="60000"/>
                    <a:lumOff val="40000"/>
                  </a:srgbClr>
                </a:gs>
                <a:gs pos="100000">
                  <a:srgbClr val="C00000"/>
                </a:gs>
              </a:gsLst>
              <a:lin ang="5400000" scaled="0"/>
            </a:gradFill>
            <a:ln w="25400" cap="flat" cmpd="sng" algn="ctr">
              <a:noFill/>
              <a:prstDash val="solid"/>
            </a:ln>
            <a:effectLst/>
            <a:scene3d>
              <a:camera prst="perspectiveFront" fov="2400000">
                <a:rot lat="240000" lon="21372000" rev="0"/>
              </a:camera>
              <a:lightRig rig="flat" dir="t"/>
            </a:scene3d>
            <a:sp3d extrusionH="12700000">
              <a:extrusionClr>
                <a:srgbClr val="C00000">
                  <a:lumMod val="50000"/>
                </a:srgbClr>
              </a:extrusionClr>
            </a:sp3d>
          </p:spPr>
          <p:txBody>
            <a:bodyPr anchor="ctr"/>
            <a:p>
              <a:pPr algn="ctr">
                <a:lnSpc>
                  <a:spcPct val="120000"/>
                </a:lnSpc>
                <a:defRPr/>
              </a:pPr>
              <a:endParaRPr lang="zh-CN" altLang="en-US" sz="2000" b="1" kern="0" dirty="0">
                <a:solidFill>
                  <a:sysClr val="window" lastClr="FFFFFF"/>
                </a:solidFill>
                <a:effectLst>
                  <a:innerShdw blurRad="114300">
                    <a:prstClr val="black"/>
                  </a:innerShdw>
                </a:effectLst>
                <a:latin typeface="微软雅黑" panose="020B0503020204020204" pitchFamily="34" charset="-122"/>
                <a:ea typeface="微软雅黑" panose="020B0503020204020204" pitchFamily="34" charset="-122"/>
              </a:endParaRPr>
            </a:p>
          </p:txBody>
        </p:sp>
        <p:sp>
          <p:nvSpPr>
            <p:cNvPr id="13" name="TextBox 31"/>
            <p:cNvSpPr txBox="1"/>
            <p:nvPr>
              <p:custDataLst>
                <p:tags r:id="rId26"/>
              </p:custDataLst>
            </p:nvPr>
          </p:nvSpPr>
          <p:spPr>
            <a:xfrm>
              <a:off x="9576000" y="4522274"/>
              <a:ext cx="1744853" cy="2026334"/>
            </a:xfrm>
            <a:prstGeom prst="rect">
              <a:avLst/>
            </a:prstGeom>
            <a:noFill/>
          </p:spPr>
          <p:txBody>
            <a:bodyPr wrap="square" rtlCol="0">
              <a:spAutoFit/>
            </a:bodyPr>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表演型人格障碍</a:t>
              </a:r>
              <a:endParaRPr lang="zh-CN" altLang="en-US" sz="2800" b="1" dirty="0" smtClean="0">
                <a:solidFill>
                  <a:prstClr val="white"/>
                </a:solidFill>
                <a:latin typeface="微软雅黑" panose="020B0503020204020204" pitchFamily="34" charset="-122"/>
                <a:ea typeface="微软雅黑" panose="020B0503020204020204" pitchFamily="34" charset="-122"/>
              </a:endParaRPr>
            </a:p>
          </p:txBody>
        </p:sp>
      </p:grpSp>
      <p:cxnSp>
        <p:nvCxnSpPr>
          <p:cNvPr id="14" name="直接连接符 13"/>
          <p:cNvCxnSpPr/>
          <p:nvPr>
            <p:custDataLst>
              <p:tags r:id="rId27"/>
            </p:custDataLst>
          </p:nvPr>
        </p:nvCxnSpPr>
        <p:spPr>
          <a:xfrm>
            <a:off x="3352636" y="4991953"/>
            <a:ext cx="864096" cy="0"/>
          </a:xfrm>
          <a:prstGeom prst="line">
            <a:avLst/>
          </a:prstGeom>
          <a:ln w="28575">
            <a:solidFill>
              <a:srgbClr val="92D05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8"/>
            </p:custDataLst>
          </p:nvPr>
        </p:nvCxnSpPr>
        <p:spPr>
          <a:xfrm>
            <a:off x="7756162" y="4974036"/>
            <a:ext cx="864096" cy="0"/>
          </a:xfrm>
          <a:prstGeom prst="line">
            <a:avLst/>
          </a:prstGeom>
          <a:ln w="28575">
            <a:solidFill>
              <a:srgbClr val="C0000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7" name="TextBox 22"/>
          <p:cNvSpPr txBox="1"/>
          <p:nvPr>
            <p:custDataLst>
              <p:tags r:id="rId29"/>
            </p:custDataLst>
          </p:nvPr>
        </p:nvSpPr>
        <p:spPr>
          <a:xfrm>
            <a:off x="1117088" y="4782082"/>
            <a:ext cx="2162716" cy="1691640"/>
          </a:xfrm>
          <a:prstGeom prst="rect">
            <a:avLst/>
          </a:prstGeom>
          <a:noFill/>
        </p:spPr>
        <p:txBody>
          <a:bodyPr wrap="square" rtlCol="0">
            <a:spAutoFit/>
          </a:bodyPr>
          <a:p>
            <a:pPr>
              <a:lnSpc>
                <a:spcPct val="13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人际关系、行为、情感和自我意象的不稳定，及显著的冲动性。</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TextBox 20"/>
          <p:cNvSpPr txBox="1"/>
          <p:nvPr>
            <p:custDataLst>
              <p:tags r:id="rId30"/>
            </p:custDataLst>
          </p:nvPr>
        </p:nvSpPr>
        <p:spPr>
          <a:xfrm>
            <a:off x="8762291" y="4819478"/>
            <a:ext cx="2368972" cy="891540"/>
          </a:xfrm>
          <a:prstGeom prst="rect">
            <a:avLst/>
          </a:prstGeom>
          <a:noFill/>
        </p:spPr>
        <p:txBody>
          <a:bodyPr wrap="square" rtlCol="0">
            <a:spAutoFit/>
          </a:bodyPr>
          <a:p>
            <a:pPr>
              <a:lnSpc>
                <a:spcPct val="13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过分的情绪表达和招引他人注意。</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slide(fromRight)">
                                      <p:cBhvr>
                                        <p:cTn id="11" dur="500"/>
                                        <p:tgtEl>
                                          <p:spTgt spid="21"/>
                                        </p:tgtEl>
                                      </p:cBhvr>
                                    </p:animEffect>
                                  </p:childTnLst>
                                </p:cTn>
                              </p:par>
                            </p:childTnLst>
                          </p:cTn>
                        </p:par>
                        <p:par>
                          <p:cTn id="12" fill="hold">
                            <p:stCondLst>
                              <p:cond delay="1000"/>
                            </p:stCondLst>
                            <p:childTnLst>
                              <p:par>
                                <p:cTn id="13" presetID="8" presetClass="entr" presetSubtype="16" fill="hold" grpId="1"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diamond(in)">
                                      <p:cBhvr>
                                        <p:cTn id="15" dur="20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2"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lide(fromRight)">
                                      <p:cBhvr>
                                        <p:cTn id="20" dur="500"/>
                                        <p:tgtEl>
                                          <p:spTgt spid="4"/>
                                        </p:tgtEl>
                                      </p:cBhvr>
                                    </p:animEffect>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Left)">
                                      <p:cBhvr>
                                        <p:cTn id="24" dur="500"/>
                                        <p:tgtEl>
                                          <p:spTgt spid="23"/>
                                        </p:tgtEl>
                                      </p:cBhvr>
                                    </p:animEffect>
                                  </p:childTnLst>
                                </p:cTn>
                              </p:par>
                            </p:childTnLst>
                          </p:cTn>
                        </p:par>
                        <p:par>
                          <p:cTn id="25" fill="hold">
                            <p:stCondLst>
                              <p:cond delay="1000"/>
                            </p:stCondLst>
                            <p:childTnLst>
                              <p:par>
                                <p:cTn id="26" presetID="8" presetClass="entr" presetSubtype="16" fill="hold" grpId="1"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diamond(in)">
                                      <p:cBhvr>
                                        <p:cTn id="28" dur="20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slide(fromTop)">
                                      <p:cBhvr>
                                        <p:cTn id="33" dur="500"/>
                                        <p:tgtEl>
                                          <p:spTgt spid="2"/>
                                        </p:tgtEl>
                                      </p:cBhvr>
                                    </p:animEffect>
                                  </p:childTnLst>
                                </p:cTn>
                              </p:par>
                            </p:childTnLst>
                          </p:cTn>
                        </p:par>
                        <p:par>
                          <p:cTn id="34" fill="hold">
                            <p:stCondLst>
                              <p:cond delay="500"/>
                            </p:stCondLst>
                            <p:childTnLst>
                              <p:par>
                                <p:cTn id="35" presetID="12" presetClass="entr" presetSubtype="2"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slide(fromRight)">
                                      <p:cBhvr>
                                        <p:cTn id="37" dur="500"/>
                                        <p:tgtEl>
                                          <p:spTgt spid="27"/>
                                        </p:tgtEl>
                                      </p:cBhvr>
                                    </p:animEffect>
                                  </p:childTnLst>
                                </p:cTn>
                              </p:par>
                            </p:childTnLst>
                          </p:cTn>
                        </p:par>
                        <p:par>
                          <p:cTn id="38" fill="hold">
                            <p:stCondLst>
                              <p:cond delay="1000"/>
                            </p:stCondLst>
                            <p:childTnLst>
                              <p:par>
                                <p:cTn id="39" presetID="8" presetClass="entr" presetSubtype="16" fill="hold" grpId="1"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diamond(in)">
                                      <p:cBhvr>
                                        <p:cTn id="41" dur="2000"/>
                                        <p:tgtEl>
                                          <p:spTgt spid="30"/>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lide(fromBottom)">
                                      <p:cBhvr>
                                        <p:cTn id="46" dur="500"/>
                                        <p:tgtEl>
                                          <p:spTgt spid="5"/>
                                        </p:tgtEl>
                                      </p:cBhvr>
                                    </p:animEffect>
                                  </p:childTnLst>
                                </p:cTn>
                              </p:par>
                            </p:childTnLst>
                          </p:cTn>
                        </p:par>
                        <p:par>
                          <p:cTn id="47" fill="hold">
                            <p:stCondLst>
                              <p:cond delay="500"/>
                            </p:stCondLst>
                            <p:childTnLst>
                              <p:par>
                                <p:cTn id="48" presetID="12" presetClass="entr" presetSubtype="8"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slide(fromLeft)">
                                      <p:cBhvr>
                                        <p:cTn id="50" dur="500"/>
                                        <p:tgtEl>
                                          <p:spTgt spid="33"/>
                                        </p:tgtEl>
                                      </p:cBhvr>
                                    </p:animEffect>
                                  </p:childTnLst>
                                </p:cTn>
                              </p:par>
                            </p:childTnLst>
                          </p:cTn>
                        </p:par>
                        <p:par>
                          <p:cTn id="51" fill="hold">
                            <p:stCondLst>
                              <p:cond delay="1000"/>
                            </p:stCondLst>
                            <p:childTnLst>
                              <p:par>
                                <p:cTn id="52" presetID="8" presetClass="entr" presetSubtype="16" fill="hold" grpId="1"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diamond(in)">
                                      <p:cBhvr>
                                        <p:cTn id="54" dur="2000"/>
                                        <p:tgtEl>
                                          <p:spTgt spid="37"/>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1"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slide(fromTop)">
                                      <p:cBhvr>
                                        <p:cTn id="59" dur="500"/>
                                        <p:tgtEl>
                                          <p:spTgt spid="8"/>
                                        </p:tgtEl>
                                      </p:cBhvr>
                                    </p:animEffect>
                                  </p:childTnLst>
                                </p:cTn>
                              </p:par>
                            </p:childTnLst>
                          </p:cTn>
                        </p:par>
                        <p:par>
                          <p:cTn id="60" fill="hold">
                            <p:stCondLst>
                              <p:cond delay="500"/>
                            </p:stCondLst>
                            <p:childTnLst>
                              <p:par>
                                <p:cTn id="61" presetID="12" presetClass="entr" presetSubtype="2"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slide(fromRight)">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slide(fromBottom)">
                                      <p:cBhvr>
                                        <p:cTn id="68" dur="500"/>
                                        <p:tgtEl>
                                          <p:spTgt spid="11"/>
                                        </p:tgtEl>
                                      </p:cBhvr>
                                    </p:animEffect>
                                  </p:childTnLst>
                                </p:cTn>
                              </p:par>
                            </p:childTnLst>
                          </p:cTn>
                        </p:par>
                        <p:par>
                          <p:cTn id="69" fill="hold">
                            <p:stCondLst>
                              <p:cond delay="500"/>
                            </p:stCondLst>
                            <p:childTnLst>
                              <p:par>
                                <p:cTn id="70" presetID="12" presetClass="entr" presetSubtype="8"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slide(fromLeft)">
                                      <p:cBhvr>
                                        <p:cTn id="72" dur="500"/>
                                        <p:tgtEl>
                                          <p:spTgt spid="16"/>
                                        </p:tgtEl>
                                      </p:cBhvr>
                                    </p:animEffect>
                                  </p:childTnLst>
                                </p:cTn>
                              </p:par>
                            </p:childTnLst>
                          </p:cTn>
                        </p:par>
                        <p:par>
                          <p:cTn id="73" fill="hold">
                            <p:stCondLst>
                              <p:cond delay="1000"/>
                            </p:stCondLst>
                            <p:childTnLst>
                              <p:par>
                                <p:cTn id="74" presetID="8" presetClass="entr" presetSubtype="16" fill="hold" grpId="1"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diamond(in)">
                                      <p:cBhvr>
                                        <p:cTn id="76" dur="2000"/>
                                        <p:tgtEl>
                                          <p:spTgt spid="17"/>
                                        </p:tgtEl>
                                      </p:cBhvr>
                                    </p:animEffect>
                                  </p:childTnLst>
                                </p:cTn>
                              </p:par>
                            </p:childTnLst>
                          </p:cTn>
                        </p:par>
                        <p:par>
                          <p:cTn id="77" fill="hold">
                            <p:stCondLst>
                              <p:cond delay="3000"/>
                            </p:stCondLst>
                            <p:childTnLst>
                              <p:par>
                                <p:cTn id="78" presetID="8" presetClass="entr" presetSubtype="16" fill="hold" grpId="1"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diamond(in)">
                                      <p:cBhvr>
                                        <p:cTn id="8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p:bldP spid="24" grpId="1"/>
      <p:bldP spid="30" grpId="1"/>
      <p:bldP spid="37" grpId="1"/>
      <p:bldP spid="17" grpId="1"/>
      <p:bldP spid="1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69698" y="285728"/>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二、人格障碍</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13"/>
          <p:cNvGrpSpPr/>
          <p:nvPr>
            <p:custDataLst>
              <p:tags r:id="rId1"/>
            </p:custDataLst>
          </p:nvPr>
        </p:nvGrpSpPr>
        <p:grpSpPr>
          <a:xfrm>
            <a:off x="4124960" y="3596936"/>
            <a:ext cx="1656715" cy="1472269"/>
            <a:chOff x="7449354" y="4546602"/>
            <a:chExt cx="1800522" cy="2198381"/>
          </a:xfrm>
        </p:grpSpPr>
        <p:sp>
          <p:nvSpPr>
            <p:cNvPr id="15" name="矩形 14"/>
            <p:cNvSpPr/>
            <p:nvPr>
              <p:custDataLst>
                <p:tags r:id="rId2"/>
              </p:custDataLst>
            </p:nvPr>
          </p:nvSpPr>
          <p:spPr bwMode="auto">
            <a:xfrm>
              <a:off x="7449354" y="4822080"/>
              <a:ext cx="1800383" cy="1922903"/>
            </a:xfrm>
            <a:prstGeom prst="rect">
              <a:avLst/>
            </a:prstGeom>
            <a:gradFill>
              <a:gsLst>
                <a:gs pos="0">
                  <a:srgbClr val="6DAA2D">
                    <a:lumMod val="60000"/>
                    <a:lumOff val="40000"/>
                  </a:srgbClr>
                </a:gs>
                <a:gs pos="100000">
                  <a:srgbClr val="6DAA2D"/>
                </a:gs>
              </a:gsLst>
              <a:lin ang="5400000" scaled="0"/>
            </a:gradFill>
            <a:ln w="25400" cap="flat" cmpd="sng" algn="ctr">
              <a:noFill/>
              <a:prstDash val="solid"/>
            </a:ln>
            <a:effectLst/>
            <a:scene3d>
              <a:camera prst="perspectiveFront" fov="2400000">
                <a:rot lat="240000" lon="240000" rev="0"/>
              </a:camera>
              <a:lightRig rig="flat" dir="t"/>
            </a:scene3d>
            <a:sp3d extrusionH="12700000">
              <a:extrusionClr>
                <a:srgbClr val="6DAA2D">
                  <a:lumMod val="50000"/>
                </a:srgbClr>
              </a:extrusionClr>
            </a:sp3d>
          </p:spPr>
          <p:txBody>
            <a:bodyPr anchor="ctr"/>
            <a:lstStyle/>
            <a:p>
              <a:pPr algn="ctr">
                <a:lnSpc>
                  <a:spcPct val="120000"/>
                </a:lnSpc>
                <a:defRPr/>
              </a:pPr>
              <a:endParaRPr lang="zh-CN" altLang="en-US" sz="2000" b="1" kern="0" dirty="0">
                <a:solidFill>
                  <a:sysClr val="window" lastClr="FFFFFF"/>
                </a:solidFill>
                <a:effectLst>
                  <a:innerShdw blurRad="114300">
                    <a:prstClr val="black"/>
                  </a:innerShdw>
                </a:effectLst>
                <a:latin typeface="微软雅黑" panose="020B0503020204020204" pitchFamily="34" charset="-122"/>
                <a:ea typeface="微软雅黑" panose="020B0503020204020204" pitchFamily="34" charset="-122"/>
              </a:endParaRPr>
            </a:p>
          </p:txBody>
        </p:sp>
        <p:sp>
          <p:nvSpPr>
            <p:cNvPr id="20" name="TextBox 19"/>
            <p:cNvSpPr txBox="1"/>
            <p:nvPr>
              <p:custDataLst>
                <p:tags r:id="rId3"/>
              </p:custDataLst>
            </p:nvPr>
          </p:nvSpPr>
          <p:spPr>
            <a:xfrm>
              <a:off x="7505023" y="4546602"/>
              <a:ext cx="1744853" cy="2066078"/>
            </a:xfrm>
            <a:prstGeom prst="rect">
              <a:avLst/>
            </a:prstGeom>
            <a:noFill/>
          </p:spPr>
          <p:txBody>
            <a:bodyPr wrap="square" rtlCol="0">
              <a:spAutoFit/>
            </a:bodyPr>
            <a:lstStyle/>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依赖型人格障碍</a:t>
              </a:r>
              <a:endParaRPr lang="zh-CN" altLang="en-US" sz="2800" b="1" dirty="0" smtClean="0">
                <a:solidFill>
                  <a:prstClr val="white"/>
                </a:solidFill>
                <a:latin typeface="微软雅黑" panose="020B0503020204020204" pitchFamily="34" charset="-122"/>
                <a:ea typeface="微软雅黑" panose="020B0503020204020204" pitchFamily="34" charset="-122"/>
              </a:endParaRPr>
            </a:p>
          </p:txBody>
        </p:sp>
      </p:grpSp>
      <p:grpSp>
        <p:nvGrpSpPr>
          <p:cNvPr id="3" name="组合 23"/>
          <p:cNvGrpSpPr/>
          <p:nvPr>
            <p:custDataLst>
              <p:tags r:id="rId4"/>
            </p:custDataLst>
          </p:nvPr>
        </p:nvGrpSpPr>
        <p:grpSpPr>
          <a:xfrm>
            <a:off x="4124960" y="1960653"/>
            <a:ext cx="1677035" cy="1531248"/>
            <a:chOff x="7449355" y="2375671"/>
            <a:chExt cx="1822607" cy="2209047"/>
          </a:xfrm>
        </p:grpSpPr>
        <p:sp>
          <p:nvSpPr>
            <p:cNvPr id="25" name="矩形 24"/>
            <p:cNvSpPr/>
            <p:nvPr>
              <p:custDataLst>
                <p:tags r:id="rId5"/>
              </p:custDataLst>
            </p:nvPr>
          </p:nvSpPr>
          <p:spPr bwMode="auto">
            <a:xfrm>
              <a:off x="7449355" y="2661815"/>
              <a:ext cx="1800383" cy="1922903"/>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scene3d>
              <a:camera prst="perspectiveFront" fov="2400000">
                <a:rot lat="21354000" lon="234000" rev="0"/>
              </a:camera>
              <a:lightRig rig="flat" dir="t"/>
            </a:scene3d>
            <a:sp3d extrusionH="12700000">
              <a:extrusionClr>
                <a:srgbClr val="2676FF">
                  <a:lumMod val="50000"/>
                </a:srgbClr>
              </a:extrusionClr>
            </a:sp3d>
          </p:spPr>
          <p:txBody>
            <a:bodyPr anchor="ctr">
              <a:sp3d contourW="12700">
                <a:bevelT w="0" h="0" prst="softRound"/>
                <a:extrusionClr>
                  <a:schemeClr val="tx1"/>
                </a:extrusionClr>
                <a:contourClr>
                  <a:schemeClr val="accent6"/>
                </a:contourClr>
              </a:sp3d>
            </a:bodyPr>
            <a:lstStyle/>
            <a:p>
              <a:pPr algn="ctr">
                <a:lnSpc>
                  <a:spcPct val="120000"/>
                </a:lnSpc>
                <a:defRPr/>
              </a:pPr>
              <a:endParaRPr lang="zh-CN" altLang="en-US" sz="2000" b="1" kern="0" dirty="0">
                <a:solidFill>
                  <a:sysClr val="window" lastClr="FFFFFF"/>
                </a:solidFill>
                <a:effectLst>
                  <a:innerShdw blurRad="114300">
                    <a:prstClr val="black"/>
                  </a:innerShdw>
                </a:effectLst>
                <a:latin typeface="微软雅黑" panose="020B0503020204020204" pitchFamily="34" charset="-122"/>
                <a:ea typeface="微软雅黑" panose="020B0503020204020204" pitchFamily="34" charset="-122"/>
              </a:endParaRPr>
            </a:p>
          </p:txBody>
        </p:sp>
        <p:sp>
          <p:nvSpPr>
            <p:cNvPr id="26" name="TextBox 25"/>
            <p:cNvSpPr txBox="1"/>
            <p:nvPr>
              <p:custDataLst>
                <p:tags r:id="rId6"/>
              </p:custDataLst>
            </p:nvPr>
          </p:nvSpPr>
          <p:spPr>
            <a:xfrm>
              <a:off x="7527109" y="2375671"/>
              <a:ext cx="1744853" cy="1996137"/>
            </a:xfrm>
            <a:prstGeom prst="rect">
              <a:avLst/>
            </a:prstGeom>
            <a:noFill/>
          </p:spPr>
          <p:txBody>
            <a:bodyPr wrap="square" rtlCol="0">
              <a:spAutoFit/>
            </a:bodyPr>
            <a:lstStyle/>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自恋型人格障碍</a:t>
              </a:r>
              <a:endParaRPr lang="zh-CN" altLang="en-US" sz="2800" b="1" dirty="0" smtClean="0">
                <a:solidFill>
                  <a:prstClr val="white"/>
                </a:solidFill>
                <a:latin typeface="微软雅黑" panose="020B0503020204020204" pitchFamily="34" charset="-122"/>
                <a:ea typeface="微软雅黑" panose="020B0503020204020204" pitchFamily="34" charset="-122"/>
              </a:endParaRPr>
            </a:p>
          </p:txBody>
        </p:sp>
      </p:grpSp>
      <p:grpSp>
        <p:nvGrpSpPr>
          <p:cNvPr id="4" name="组合 26"/>
          <p:cNvGrpSpPr/>
          <p:nvPr>
            <p:custDataLst>
              <p:tags r:id="rId7"/>
            </p:custDataLst>
          </p:nvPr>
        </p:nvGrpSpPr>
        <p:grpSpPr>
          <a:xfrm>
            <a:off x="6036310" y="1960092"/>
            <a:ext cx="1672590" cy="1522883"/>
            <a:chOff x="9576034" y="2371866"/>
            <a:chExt cx="1817754" cy="2212853"/>
          </a:xfrm>
        </p:grpSpPr>
        <p:sp>
          <p:nvSpPr>
            <p:cNvPr id="28" name="矩形 27"/>
            <p:cNvSpPr/>
            <p:nvPr>
              <p:custDataLst>
                <p:tags r:id="rId8"/>
              </p:custDataLst>
            </p:nvPr>
          </p:nvSpPr>
          <p:spPr bwMode="auto">
            <a:xfrm>
              <a:off x="9576034" y="2661816"/>
              <a:ext cx="1800383" cy="1922903"/>
            </a:xfrm>
            <a:prstGeom prst="rect">
              <a:avLst/>
            </a:prstGeom>
            <a:gradFill>
              <a:gsLst>
                <a:gs pos="0">
                  <a:srgbClr val="F68426">
                    <a:lumMod val="60000"/>
                    <a:lumOff val="40000"/>
                  </a:srgbClr>
                </a:gs>
                <a:gs pos="100000">
                  <a:srgbClr val="F68426"/>
                </a:gs>
              </a:gsLst>
              <a:lin ang="5400000" scaled="0"/>
            </a:gradFill>
            <a:ln w="25400" cap="flat" cmpd="sng" algn="ctr">
              <a:noFill/>
              <a:prstDash val="solid"/>
            </a:ln>
            <a:effectLst/>
            <a:scene3d>
              <a:camera prst="perspectiveFront" fov="2400000">
                <a:rot lat="21354000" lon="21372000" rev="0"/>
              </a:camera>
              <a:lightRig rig="flat" dir="t"/>
            </a:scene3d>
            <a:sp3d extrusionH="12700000">
              <a:extrusionClr>
                <a:srgbClr val="F68426">
                  <a:lumMod val="50000"/>
                </a:srgbClr>
              </a:extrusionClr>
            </a:sp3d>
          </p:spPr>
          <p:txBody>
            <a:bodyPr anchor="ctr"/>
            <a:lstStyle/>
            <a:p>
              <a:pPr algn="ctr">
                <a:lnSpc>
                  <a:spcPct val="120000"/>
                </a:lnSpc>
                <a:defRPr/>
              </a:pPr>
              <a:endParaRPr lang="zh-CN" altLang="en-US" sz="2000" b="1" kern="0" dirty="0">
                <a:solidFill>
                  <a:sysClr val="window" lastClr="FFFFFF"/>
                </a:solidFill>
                <a:effectLst>
                  <a:innerShdw blurRad="114300">
                    <a:prstClr val="black"/>
                  </a:innerShdw>
                </a:effectLst>
                <a:latin typeface="微软雅黑" panose="020B0503020204020204" pitchFamily="34" charset="-122"/>
                <a:ea typeface="微软雅黑" panose="020B0503020204020204" pitchFamily="34" charset="-122"/>
              </a:endParaRPr>
            </a:p>
          </p:txBody>
        </p:sp>
        <p:sp>
          <p:nvSpPr>
            <p:cNvPr id="29" name="TextBox 28"/>
            <p:cNvSpPr txBox="1"/>
            <p:nvPr>
              <p:custDataLst>
                <p:tags r:id="rId9"/>
              </p:custDataLst>
            </p:nvPr>
          </p:nvSpPr>
          <p:spPr>
            <a:xfrm>
              <a:off x="9648935" y="2371866"/>
              <a:ext cx="1744853" cy="2010560"/>
            </a:xfrm>
            <a:prstGeom prst="rect">
              <a:avLst/>
            </a:prstGeom>
            <a:noFill/>
          </p:spPr>
          <p:txBody>
            <a:bodyPr wrap="square" rtlCol="0">
              <a:spAutoFit/>
            </a:bodyPr>
            <a:lstStyle/>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回避型人格障碍</a:t>
              </a:r>
              <a:endParaRPr lang="zh-CN" altLang="en-US" sz="2800" b="1" dirty="0" smtClean="0">
                <a:solidFill>
                  <a:prstClr val="white"/>
                </a:solidFill>
                <a:latin typeface="微软雅黑" panose="020B0503020204020204" pitchFamily="34" charset="-122"/>
                <a:ea typeface="微软雅黑" panose="020B0503020204020204" pitchFamily="34" charset="-122"/>
              </a:endParaRPr>
            </a:p>
          </p:txBody>
        </p:sp>
      </p:grpSp>
      <p:grpSp>
        <p:nvGrpSpPr>
          <p:cNvPr id="5" name="组合 29"/>
          <p:cNvGrpSpPr/>
          <p:nvPr>
            <p:custDataLst>
              <p:tags r:id="rId10"/>
            </p:custDataLst>
          </p:nvPr>
        </p:nvGrpSpPr>
        <p:grpSpPr>
          <a:xfrm>
            <a:off x="6036279" y="3576706"/>
            <a:ext cx="1656432" cy="1517757"/>
            <a:chOff x="9576000" y="4522274"/>
            <a:chExt cx="1800417" cy="2222708"/>
          </a:xfrm>
        </p:grpSpPr>
        <p:sp>
          <p:nvSpPr>
            <p:cNvPr id="31" name="矩形 30"/>
            <p:cNvSpPr/>
            <p:nvPr>
              <p:custDataLst>
                <p:tags r:id="rId11"/>
              </p:custDataLst>
            </p:nvPr>
          </p:nvSpPr>
          <p:spPr bwMode="auto">
            <a:xfrm>
              <a:off x="9576034" y="4822079"/>
              <a:ext cx="1800383" cy="1922903"/>
            </a:xfrm>
            <a:prstGeom prst="rect">
              <a:avLst/>
            </a:prstGeom>
            <a:gradFill>
              <a:gsLst>
                <a:gs pos="0">
                  <a:srgbClr val="C00000">
                    <a:lumMod val="60000"/>
                    <a:lumOff val="40000"/>
                  </a:srgbClr>
                </a:gs>
                <a:gs pos="100000">
                  <a:srgbClr val="C00000"/>
                </a:gs>
              </a:gsLst>
              <a:lin ang="5400000" scaled="0"/>
            </a:gradFill>
            <a:ln w="25400" cap="flat" cmpd="sng" algn="ctr">
              <a:noFill/>
              <a:prstDash val="solid"/>
            </a:ln>
            <a:effectLst/>
            <a:scene3d>
              <a:camera prst="perspectiveFront" fov="2400000">
                <a:rot lat="240000" lon="21372000" rev="0"/>
              </a:camera>
              <a:lightRig rig="flat" dir="t"/>
            </a:scene3d>
            <a:sp3d extrusionH="12700000">
              <a:extrusionClr>
                <a:srgbClr val="C00000">
                  <a:lumMod val="50000"/>
                </a:srgbClr>
              </a:extrusionClr>
            </a:sp3d>
          </p:spPr>
          <p:txBody>
            <a:bodyPr anchor="ctr"/>
            <a:lstStyle/>
            <a:p>
              <a:pPr algn="ctr">
                <a:lnSpc>
                  <a:spcPct val="120000"/>
                </a:lnSpc>
                <a:defRPr/>
              </a:pPr>
              <a:endParaRPr lang="zh-CN" altLang="en-US" sz="2000" b="1" kern="0" dirty="0">
                <a:solidFill>
                  <a:sysClr val="window" lastClr="FFFFFF"/>
                </a:solidFill>
                <a:effectLst>
                  <a:innerShdw blurRad="114300">
                    <a:prstClr val="black"/>
                  </a:innerShdw>
                </a:effectLst>
                <a:latin typeface="微软雅黑" panose="020B0503020204020204" pitchFamily="34" charset="-122"/>
                <a:ea typeface="微软雅黑" panose="020B0503020204020204" pitchFamily="34" charset="-122"/>
              </a:endParaRPr>
            </a:p>
          </p:txBody>
        </p:sp>
        <p:sp>
          <p:nvSpPr>
            <p:cNvPr id="32" name="TextBox 31"/>
            <p:cNvSpPr txBox="1"/>
            <p:nvPr>
              <p:custDataLst>
                <p:tags r:id="rId12"/>
              </p:custDataLst>
            </p:nvPr>
          </p:nvSpPr>
          <p:spPr>
            <a:xfrm>
              <a:off x="9576000" y="4522274"/>
              <a:ext cx="1744853" cy="2026334"/>
            </a:xfrm>
            <a:prstGeom prst="rect">
              <a:avLst/>
            </a:prstGeom>
            <a:noFill/>
          </p:spPr>
          <p:txBody>
            <a:bodyPr wrap="square" rtlCol="0">
              <a:spAutoFit/>
            </a:bodyPr>
            <a:lstStyle/>
            <a:p>
              <a:pPr algn="l">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强迫型人格障碍</a:t>
              </a:r>
              <a:endParaRPr lang="zh-CN" altLang="en-US" sz="2800" b="1" dirty="0" smtClean="0">
                <a:solidFill>
                  <a:prstClr val="white"/>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985520" y="765175"/>
            <a:ext cx="10518775" cy="810260"/>
          </a:xfrm>
          <a:prstGeom prst="rect">
            <a:avLst/>
          </a:prstGeom>
        </p:spPr>
        <p:txBody>
          <a:bodyPr wrap="square">
            <a:spAutoFit/>
          </a:bodyPr>
          <a:lstStyle/>
          <a:p>
            <a:pPr algn="just">
              <a:lnSpc>
                <a:spcPct val="130000"/>
              </a:lnSpc>
              <a:spcAft>
                <a:spcPts val="0"/>
              </a:spcAft>
            </a:pPr>
            <a:r>
              <a:rPr lang="zh-CN" altLang="en-US" kern="100" dirty="0" smtClean="0">
                <a:latin typeface="+mn-lt"/>
                <a:ea typeface="+mn-ea"/>
                <a:cs typeface="+mn-ea"/>
                <a:sym typeface="+mn-lt"/>
              </a:rPr>
              <a:t>      人格障碍（</a:t>
            </a:r>
            <a:r>
              <a:rPr lang="en-US" altLang="zh-CN" kern="100" dirty="0" smtClean="0">
                <a:latin typeface="+mn-lt"/>
                <a:ea typeface="+mn-ea"/>
                <a:cs typeface="+mn-ea"/>
                <a:sym typeface="+mn-lt"/>
              </a:rPr>
              <a:t>personality disorders</a:t>
            </a:r>
            <a:r>
              <a:rPr lang="zh-CN" altLang="en-US" kern="100" dirty="0" smtClean="0">
                <a:latin typeface="+mn-lt"/>
                <a:ea typeface="+mn-ea"/>
                <a:cs typeface="+mn-ea"/>
                <a:sym typeface="+mn-lt"/>
              </a:rPr>
              <a:t>）是指人格特征显著偏离正常，形成了特有的行为模式，对环境适应不良，常影响社会功能，甚至与社会发生冲突，给自己或社会造成恶果。</a:t>
            </a:r>
            <a:endParaRPr lang="zh-CN" altLang="en-US" kern="100" dirty="0" smtClean="0">
              <a:latin typeface="+mn-lt"/>
              <a:ea typeface="+mn-ea"/>
              <a:cs typeface="+mn-ea"/>
              <a:sym typeface="+mn-lt"/>
            </a:endParaRPr>
          </a:p>
        </p:txBody>
      </p:sp>
      <p:cxnSp>
        <p:nvCxnSpPr>
          <p:cNvPr id="21" name="直接连接符 20"/>
          <p:cNvCxnSpPr/>
          <p:nvPr>
            <p:custDataLst>
              <p:tags r:id="rId13"/>
            </p:custDataLst>
          </p:nvPr>
        </p:nvCxnSpPr>
        <p:spPr>
          <a:xfrm>
            <a:off x="3261006" y="2206665"/>
            <a:ext cx="864096" cy="0"/>
          </a:xfrm>
          <a:prstGeom prst="line">
            <a:avLst/>
          </a:prstGeom>
          <a:ln w="28575">
            <a:solidFill>
              <a:srgbClr val="00B0F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2" name="TextBox 15"/>
          <p:cNvSpPr txBox="1"/>
          <p:nvPr>
            <p:custDataLst>
              <p:tags r:id="rId14"/>
            </p:custDataLst>
          </p:nvPr>
        </p:nvSpPr>
        <p:spPr>
          <a:xfrm>
            <a:off x="934085" y="1990090"/>
            <a:ext cx="2254885" cy="891540"/>
          </a:xfrm>
          <a:prstGeom prst="rect">
            <a:avLst/>
          </a:prstGeom>
          <a:noFill/>
        </p:spPr>
        <p:txBody>
          <a:bodyPr wrap="square" rtlCol="0">
            <a:spAutoFit/>
          </a:bodyPr>
          <a:lstStyle/>
          <a:p>
            <a:pPr>
              <a:lnSpc>
                <a:spcPct val="13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持续地表现出浮夸，需要他人赞扬。</a:t>
            </a:r>
            <a:endPar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custDataLst>
              <p:tags r:id="rId15"/>
            </p:custDataLst>
          </p:nvPr>
        </p:nvCxnSpPr>
        <p:spPr>
          <a:xfrm>
            <a:off x="7647577" y="2234818"/>
            <a:ext cx="864096" cy="0"/>
          </a:xfrm>
          <a:prstGeom prst="line">
            <a:avLst/>
          </a:prstGeom>
          <a:ln w="28575">
            <a:solidFill>
              <a:schemeClr val="accent3">
                <a:lumMod val="7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4" name="TextBox 18"/>
          <p:cNvSpPr txBox="1"/>
          <p:nvPr>
            <p:custDataLst>
              <p:tags r:id="rId16"/>
            </p:custDataLst>
          </p:nvPr>
        </p:nvSpPr>
        <p:spPr>
          <a:xfrm>
            <a:off x="8624496" y="2018541"/>
            <a:ext cx="2327904" cy="1291590"/>
          </a:xfrm>
          <a:prstGeom prst="rect">
            <a:avLst/>
          </a:prstGeom>
          <a:noFill/>
        </p:spPr>
        <p:txBody>
          <a:bodyPr wrap="square" rtlCol="0">
            <a:spAutoFit/>
          </a:bodyPr>
          <a:lstStyle/>
          <a:p>
            <a:pPr>
              <a:lnSpc>
                <a:spcPct val="13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他人的观点非常敏感，并因此回避大多数人际交往。</a:t>
            </a:r>
            <a:endPar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7" name="直接连接符 26"/>
          <p:cNvCxnSpPr/>
          <p:nvPr>
            <p:custDataLst>
              <p:tags r:id="rId17"/>
            </p:custDataLst>
          </p:nvPr>
        </p:nvCxnSpPr>
        <p:spPr>
          <a:xfrm>
            <a:off x="3297391" y="3860383"/>
            <a:ext cx="864096" cy="0"/>
          </a:xfrm>
          <a:prstGeom prst="line">
            <a:avLst/>
          </a:prstGeom>
          <a:ln w="28575">
            <a:solidFill>
              <a:srgbClr val="92D05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0" name="TextBox 22"/>
          <p:cNvSpPr txBox="1"/>
          <p:nvPr>
            <p:custDataLst>
              <p:tags r:id="rId18"/>
            </p:custDataLst>
          </p:nvPr>
        </p:nvSpPr>
        <p:spPr>
          <a:xfrm>
            <a:off x="826770" y="3290570"/>
            <a:ext cx="2362200" cy="2091690"/>
          </a:xfrm>
          <a:prstGeom prst="rect">
            <a:avLst/>
          </a:prstGeom>
          <a:noFill/>
        </p:spPr>
        <p:txBody>
          <a:bodyPr wrap="square" rtlCol="0">
            <a:spAutoFit/>
          </a:bodyPr>
          <a:lstStyle/>
          <a:p>
            <a:pPr>
              <a:lnSpc>
                <a:spcPct val="13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要求别人替他做大部分的决定，替他做重要的事情，并且对他的生活负很大的责任。</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3" name="直接连接符 32"/>
          <p:cNvCxnSpPr/>
          <p:nvPr>
            <p:custDataLst>
              <p:tags r:id="rId19"/>
            </p:custDataLst>
          </p:nvPr>
        </p:nvCxnSpPr>
        <p:spPr>
          <a:xfrm>
            <a:off x="7700917" y="3842466"/>
            <a:ext cx="864096" cy="0"/>
          </a:xfrm>
          <a:prstGeom prst="line">
            <a:avLst/>
          </a:prstGeom>
          <a:ln w="28575">
            <a:solidFill>
              <a:srgbClr val="C0000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7" name="TextBox 20"/>
          <p:cNvSpPr txBox="1"/>
          <p:nvPr>
            <p:custDataLst>
              <p:tags r:id="rId20"/>
            </p:custDataLst>
          </p:nvPr>
        </p:nvSpPr>
        <p:spPr>
          <a:xfrm>
            <a:off x="8624570" y="3760470"/>
            <a:ext cx="2477770" cy="1291590"/>
          </a:xfrm>
          <a:prstGeom prst="rect">
            <a:avLst/>
          </a:prstGeom>
          <a:noFill/>
        </p:spPr>
        <p:txBody>
          <a:bodyPr wrap="square" rtlCol="0">
            <a:spAutoFit/>
          </a:bodyPr>
          <a:lstStyle/>
          <a:p>
            <a:pPr>
              <a:lnSpc>
                <a:spcPct val="13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过分的谨小慎微、严格要求、完美主义及内心有不安全感。</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slide(fromRight)">
                                      <p:cBhvr>
                                        <p:cTn id="11" dur="500"/>
                                        <p:tgtEl>
                                          <p:spTgt spid="21"/>
                                        </p:tgtEl>
                                      </p:cBhvr>
                                    </p:animEffect>
                                  </p:childTnLst>
                                </p:cTn>
                              </p:par>
                            </p:childTnLst>
                          </p:cTn>
                        </p:par>
                        <p:par>
                          <p:cTn id="12" fill="hold">
                            <p:stCondLst>
                              <p:cond delay="1000"/>
                            </p:stCondLst>
                            <p:childTnLst>
                              <p:par>
                                <p:cTn id="13" presetID="8" presetClass="entr" presetSubtype="16" fill="hold" grpId="1"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diamond(in)">
                                      <p:cBhvr>
                                        <p:cTn id="15" dur="20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2"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lide(fromRight)">
                                      <p:cBhvr>
                                        <p:cTn id="20" dur="500"/>
                                        <p:tgtEl>
                                          <p:spTgt spid="4"/>
                                        </p:tgtEl>
                                      </p:cBhvr>
                                    </p:animEffect>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Left)">
                                      <p:cBhvr>
                                        <p:cTn id="24" dur="500"/>
                                        <p:tgtEl>
                                          <p:spTgt spid="23"/>
                                        </p:tgtEl>
                                      </p:cBhvr>
                                    </p:animEffect>
                                  </p:childTnLst>
                                </p:cTn>
                              </p:par>
                            </p:childTnLst>
                          </p:cTn>
                        </p:par>
                        <p:par>
                          <p:cTn id="25" fill="hold">
                            <p:stCondLst>
                              <p:cond delay="1000"/>
                            </p:stCondLst>
                            <p:childTnLst>
                              <p:par>
                                <p:cTn id="26" presetID="8" presetClass="entr" presetSubtype="16" fill="hold" grpId="1"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diamond(in)">
                                      <p:cBhvr>
                                        <p:cTn id="28" dur="20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slide(fromTop)">
                                      <p:cBhvr>
                                        <p:cTn id="33" dur="500"/>
                                        <p:tgtEl>
                                          <p:spTgt spid="2"/>
                                        </p:tgtEl>
                                      </p:cBhvr>
                                    </p:animEffect>
                                  </p:childTnLst>
                                </p:cTn>
                              </p:par>
                            </p:childTnLst>
                          </p:cTn>
                        </p:par>
                        <p:par>
                          <p:cTn id="34" fill="hold">
                            <p:stCondLst>
                              <p:cond delay="500"/>
                            </p:stCondLst>
                            <p:childTnLst>
                              <p:par>
                                <p:cTn id="35" presetID="12" presetClass="entr" presetSubtype="2"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slide(fromRight)">
                                      <p:cBhvr>
                                        <p:cTn id="37" dur="500"/>
                                        <p:tgtEl>
                                          <p:spTgt spid="27"/>
                                        </p:tgtEl>
                                      </p:cBhvr>
                                    </p:animEffect>
                                  </p:childTnLst>
                                </p:cTn>
                              </p:par>
                            </p:childTnLst>
                          </p:cTn>
                        </p:par>
                        <p:par>
                          <p:cTn id="38" fill="hold">
                            <p:stCondLst>
                              <p:cond delay="1000"/>
                            </p:stCondLst>
                            <p:childTnLst>
                              <p:par>
                                <p:cTn id="39" presetID="8" presetClass="entr" presetSubtype="16" fill="hold" grpId="1"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diamond(in)">
                                      <p:cBhvr>
                                        <p:cTn id="41" dur="2000"/>
                                        <p:tgtEl>
                                          <p:spTgt spid="30"/>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lide(fromBottom)">
                                      <p:cBhvr>
                                        <p:cTn id="46" dur="500"/>
                                        <p:tgtEl>
                                          <p:spTgt spid="5"/>
                                        </p:tgtEl>
                                      </p:cBhvr>
                                    </p:animEffect>
                                  </p:childTnLst>
                                </p:cTn>
                              </p:par>
                            </p:childTnLst>
                          </p:cTn>
                        </p:par>
                        <p:par>
                          <p:cTn id="47" fill="hold">
                            <p:stCondLst>
                              <p:cond delay="500"/>
                            </p:stCondLst>
                            <p:childTnLst>
                              <p:par>
                                <p:cTn id="48" presetID="12" presetClass="entr" presetSubtype="8"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slide(fromLeft)">
                                      <p:cBhvr>
                                        <p:cTn id="50" dur="500"/>
                                        <p:tgtEl>
                                          <p:spTgt spid="33"/>
                                        </p:tgtEl>
                                      </p:cBhvr>
                                    </p:animEffect>
                                  </p:childTnLst>
                                </p:cTn>
                              </p:par>
                            </p:childTnLst>
                          </p:cTn>
                        </p:par>
                        <p:par>
                          <p:cTn id="51" fill="hold">
                            <p:stCondLst>
                              <p:cond delay="1000"/>
                            </p:stCondLst>
                            <p:childTnLst>
                              <p:par>
                                <p:cTn id="52" presetID="8" presetClass="entr" presetSubtype="16" fill="hold" grpId="1"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diamond(in)">
                                      <p:cBhvr>
                                        <p:cTn id="54"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p:bldP spid="24" grpId="1"/>
      <p:bldP spid="30" grpId="1"/>
      <p:bldP spid="3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059965" y="2751751"/>
            <a:ext cx="1980029" cy="52322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defRPr/>
            </a:pPr>
            <a:r>
              <a:rPr lang="zh-CN" altLang="en-US" dirty="0" smtClean="0">
                <a:solidFill>
                  <a:srgbClr val="3D3D3D"/>
                </a:solidFill>
                <a:latin typeface="+mn-lt"/>
                <a:ea typeface="+mn-ea"/>
                <a:cs typeface="+mn-ea"/>
                <a:sym typeface="+mn-lt"/>
              </a:rPr>
              <a:t>心理探索三</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097985" y="3548159"/>
            <a:ext cx="6000791" cy="701731"/>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气质的应用</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8" name="矩形 7"/>
          <p:cNvSpPr/>
          <p:nvPr/>
        </p:nvSpPr>
        <p:spPr>
          <a:xfrm>
            <a:off x="492277" y="1754415"/>
            <a:ext cx="11234711" cy="4321319"/>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92125" y="1519555"/>
            <a:ext cx="1003300" cy="4067175"/>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smtClean="0">
                <a:latin typeface="华康俪金黑W8(P)" pitchFamily="34" charset="-122"/>
                <a:ea typeface="华康俪金黑W8(P)" pitchFamily="34" charset="-122"/>
              </a:rPr>
              <a:t>人格操守</a:t>
            </a:r>
            <a:r>
              <a:rPr lang="en-US" altLang="zh-CN" sz="2400" dirty="0" smtClean="0">
                <a:latin typeface="华康俪金黑W8(P)" pitchFamily="34" charset="-122"/>
                <a:ea typeface="华康俪金黑W8(P)" pitchFamily="34" charset="-122"/>
                <a:sym typeface="+mn-ea"/>
              </a:rPr>
              <a:t>——</a:t>
            </a:r>
            <a:endParaRPr lang="zh-CN" altLang="en-US" sz="2400" dirty="0" smtClean="0">
              <a:latin typeface="华康俪金黑W8(P)" pitchFamily="34" charset="-122"/>
              <a:ea typeface="华康俪金黑W8(P)" pitchFamily="34" charset="-122"/>
            </a:endParaRPr>
          </a:p>
          <a:p>
            <a:pPr algn="ctr">
              <a:lnSpc>
                <a:spcPct val="123000"/>
              </a:lnSpc>
            </a:pPr>
            <a:r>
              <a:rPr lang="zh-CN" altLang="en-US" sz="2400" dirty="0" smtClean="0">
                <a:latin typeface="华康俪金黑W8(P)" pitchFamily="34" charset="-122"/>
                <a:ea typeface="华康俪金黑W8(P)" pitchFamily="34" charset="-122"/>
              </a:rPr>
              <a:t>世界上最伟大的一种力量</a:t>
            </a:r>
            <a:endParaRPr lang="zh-CN" altLang="en-US" sz="2400" dirty="0" smtClean="0">
              <a:latin typeface="华康俪金黑W8(P)" pitchFamily="34" charset="-122"/>
              <a:ea typeface="华康俪金黑W8(P)" pitchFamily="34" charset="-122"/>
            </a:endParaRPr>
          </a:p>
        </p:txBody>
      </p:sp>
      <p:pic>
        <p:nvPicPr>
          <p:cNvPr id="13" name="Picture 2" descr="E:\yao\可直接用的样式\PPT素材\468.png"/>
          <p:cNvPicPr>
            <a:picLocks noChangeAspect="1" noChangeArrowheads="1"/>
          </p:cNvPicPr>
          <p:nvPr/>
        </p:nvPicPr>
        <p:blipFill>
          <a:blip r:embed="rId2" cstate="print"/>
          <a:srcRect/>
          <a:stretch>
            <a:fillRect/>
          </a:stretch>
        </p:blipFill>
        <p:spPr bwMode="auto">
          <a:xfrm>
            <a:off x="9297908" y="3513157"/>
            <a:ext cx="2712343" cy="2542822"/>
          </a:xfrm>
          <a:prstGeom prst="rect">
            <a:avLst/>
          </a:prstGeom>
          <a:noFill/>
        </p:spPr>
      </p:pic>
      <p:sp>
        <p:nvSpPr>
          <p:cNvPr id="16" name="矩形 15"/>
          <p:cNvSpPr/>
          <p:nvPr/>
        </p:nvSpPr>
        <p:spPr>
          <a:xfrm>
            <a:off x="1777790" y="1844782"/>
            <a:ext cx="9189156" cy="4048125"/>
          </a:xfrm>
          <a:prstGeom prst="rect">
            <a:avLst/>
          </a:prstGeom>
        </p:spPr>
        <p:txBody>
          <a:bodyPr wrap="square">
            <a:spAutoFit/>
          </a:bodyPr>
          <a:lstStyle/>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林肯去世已久，然而他的声誉，益发光大增高。为什么？这是因为林肯生前，公正自持，廉洁自守，从来没有作贱过自己的人格，糟蹋过自己的名誉的缘故。在世界历史中，再找不出第二个人，其拥护正义的力量之伟大，对于世界文化影响的深切，可以比得上林肯这个人。</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人格操守，是世界上最伟大的一种力量</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，于林肯而证之。</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青年人在开始进行事业时，假使能下一决心，将自己的人格、操守当作事业上的资本；而做任何事，都求无背于人格，则他在日后，虽或不能得名得利，但绝不致在事业上失败。反之，一个在中途失掉人格、操守的人，却永不能成就真正伟大的事业。</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人格、操守，是最可靠的事业上的资本。</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sym typeface="+mn-ea"/>
              </a:rPr>
              <a:t>除了诚实，世界上别无可靠的东西，有不少人，因为离开了诚实，而终</a:t>
            </a:r>
            <a:endParaRPr lang="zh-CN" altLang="en-US" dirty="0" smtClean="0">
              <a:latin typeface="微软雅黑" panose="020B0503020204020204" pitchFamily="34" charset="-122"/>
              <a:ea typeface="微软雅黑" panose="020B0503020204020204" pitchFamily="34" charset="-122"/>
              <a:sym typeface="+mn-ea"/>
            </a:endParaRPr>
          </a:p>
          <a:p>
            <a:pPr marL="0" indent="0" eaLnBrk="1" latinLnBrk="0" hangingPunct="1">
              <a:lnSpc>
                <a:spcPct val="130000"/>
              </a:lnSpc>
            </a:pPr>
            <a:r>
              <a:rPr lang="zh-CN" altLang="en-US" dirty="0" smtClean="0">
                <a:latin typeface="微软雅黑" panose="020B0503020204020204" pitchFamily="34" charset="-122"/>
                <a:ea typeface="微软雅黑" panose="020B0503020204020204" pitchFamily="34" charset="-122"/>
                <a:sym typeface="+mn-ea"/>
              </a:rPr>
              <a:t>至于失败。成功的关键在正直、公平、诚实及信义，离开了这些，人必不能</a:t>
            </a:r>
            <a:endParaRPr lang="zh-CN" altLang="en-US" dirty="0" smtClean="0">
              <a:latin typeface="微软雅黑" panose="020B0503020204020204" pitchFamily="34" charset="-122"/>
              <a:ea typeface="微软雅黑" panose="020B0503020204020204" pitchFamily="34" charset="-122"/>
              <a:sym typeface="+mn-ea"/>
            </a:endParaRPr>
          </a:p>
          <a:p>
            <a:pPr marL="0" indent="0" eaLnBrk="1" latinLnBrk="0" hangingPunct="1">
              <a:lnSpc>
                <a:spcPct val="130000"/>
              </a:lnSpc>
            </a:pPr>
            <a:r>
              <a:rPr lang="zh-CN" altLang="en-US" dirty="0" smtClean="0">
                <a:latin typeface="微软雅黑" panose="020B0503020204020204" pitchFamily="34" charset="-122"/>
                <a:ea typeface="微软雅黑" panose="020B0503020204020204" pitchFamily="34" charset="-122"/>
                <a:sym typeface="+mn-ea"/>
              </a:rPr>
              <a:t>得到真正的成功。</a:t>
            </a:r>
            <a:endParaRPr lang="zh-CN" altLang="en-US" dirty="0" smtClean="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8" name="矩形 7"/>
          <p:cNvSpPr/>
          <p:nvPr/>
        </p:nvSpPr>
        <p:spPr>
          <a:xfrm>
            <a:off x="492277" y="1754415"/>
            <a:ext cx="11234711" cy="4321319"/>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92125" y="1519555"/>
            <a:ext cx="1003300" cy="4067175"/>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smtClean="0">
                <a:latin typeface="华康俪金黑W8(P)" pitchFamily="34" charset="-122"/>
                <a:ea typeface="华康俪金黑W8(P)" pitchFamily="34" charset="-122"/>
              </a:rPr>
              <a:t>人格操守</a:t>
            </a:r>
            <a:r>
              <a:rPr lang="en-US" altLang="zh-CN" sz="2400" dirty="0" smtClean="0">
                <a:latin typeface="华康俪金黑W8(P)" pitchFamily="34" charset="-122"/>
                <a:ea typeface="华康俪金黑W8(P)" pitchFamily="34" charset="-122"/>
                <a:sym typeface="+mn-ea"/>
              </a:rPr>
              <a:t>——</a:t>
            </a:r>
            <a:endParaRPr lang="zh-CN" altLang="en-US" sz="2400" dirty="0" smtClean="0">
              <a:latin typeface="华康俪金黑W8(P)" pitchFamily="34" charset="-122"/>
              <a:ea typeface="华康俪金黑W8(P)" pitchFamily="34" charset="-122"/>
            </a:endParaRPr>
          </a:p>
          <a:p>
            <a:pPr algn="ctr">
              <a:lnSpc>
                <a:spcPct val="123000"/>
              </a:lnSpc>
            </a:pPr>
            <a:r>
              <a:rPr lang="zh-CN" altLang="en-US" sz="2400" dirty="0" smtClean="0">
                <a:latin typeface="华康俪金黑W8(P)" pitchFamily="34" charset="-122"/>
                <a:ea typeface="华康俪金黑W8(P)" pitchFamily="34" charset="-122"/>
              </a:rPr>
              <a:t>世界上最伟大的一种力量</a:t>
            </a:r>
            <a:endParaRPr lang="zh-CN" altLang="en-US" sz="2400" dirty="0" smtClean="0">
              <a:latin typeface="华康俪金黑W8(P)" pitchFamily="34" charset="-122"/>
              <a:ea typeface="华康俪金黑W8(P)" pitchFamily="34" charset="-122"/>
            </a:endParaRPr>
          </a:p>
        </p:txBody>
      </p:sp>
      <p:pic>
        <p:nvPicPr>
          <p:cNvPr id="13" name="Picture 2" descr="E:\yao\可直接用的样式\PPT素材\468.png"/>
          <p:cNvPicPr>
            <a:picLocks noChangeAspect="1" noChangeArrowheads="1"/>
          </p:cNvPicPr>
          <p:nvPr/>
        </p:nvPicPr>
        <p:blipFill>
          <a:blip r:embed="rId2" cstate="print"/>
          <a:srcRect/>
          <a:stretch>
            <a:fillRect/>
          </a:stretch>
        </p:blipFill>
        <p:spPr bwMode="auto">
          <a:xfrm>
            <a:off x="9297908" y="3513157"/>
            <a:ext cx="2712343" cy="2542822"/>
          </a:xfrm>
          <a:prstGeom prst="rect">
            <a:avLst/>
          </a:prstGeom>
          <a:noFill/>
        </p:spPr>
      </p:pic>
      <p:sp>
        <p:nvSpPr>
          <p:cNvPr id="16" name="矩形 15"/>
          <p:cNvSpPr/>
          <p:nvPr/>
        </p:nvSpPr>
        <p:spPr>
          <a:xfrm>
            <a:off x="1778000" y="1844675"/>
            <a:ext cx="8073390" cy="3688080"/>
          </a:xfrm>
          <a:prstGeom prst="rect">
            <a:avLst/>
          </a:prstGeom>
        </p:spPr>
        <p:txBody>
          <a:bodyPr wrap="square">
            <a:spAutoFit/>
          </a:bodyPr>
          <a:lstStyle/>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每个人都应觉得，在自己的生命中，是有着宝贵的人格；在这个人格，非为富贵之所能淫，贫贱之所能移，威武之所能屈；这个人格，为任何代价所不能购买的；甚至在必要时，宁可牺牲了自己的生命，以成全此人格！</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林肯做律师时，有人请他为一件诉讼案中理屈的一方辩护。他回答说：</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我不能做这事。因为到了当庭陈词时，我的心中一定会不住地这样想：</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林肯！你是说谎者，你是说谎者！</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我相信，那时我会忘形，而这样地高声说出来！</a:t>
            </a:r>
            <a:r>
              <a:rPr lang="en-US"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一个人能够知道尊重自己的人格，而不把自己当作一件买卖品，不肯为了薪水、金钱、势力、地位而出卖自己的人格，降低自己的操守，则他一定能成为社会中重要而有力量的分子。</a:t>
            </a:r>
            <a:endParaRPr lang="zh-CN" altLang="en-US" dirty="0" smtClean="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平行四边形 17"/>
          <p:cNvSpPr/>
          <p:nvPr/>
        </p:nvSpPr>
        <p:spPr bwMode="auto">
          <a:xfrm>
            <a:off x="3123090" y="0"/>
            <a:ext cx="3240360" cy="6881422"/>
          </a:xfrm>
          <a:prstGeom prst="parallelogram">
            <a:avLst>
              <a:gd name="adj" fmla="val 46759"/>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9" name="平行四边形 18"/>
          <p:cNvSpPr/>
          <p:nvPr/>
        </p:nvSpPr>
        <p:spPr bwMode="auto">
          <a:xfrm>
            <a:off x="106852" y="0"/>
            <a:ext cx="5947337" cy="6881422"/>
          </a:xfrm>
          <a:prstGeom prst="parallelogram">
            <a:avLst/>
          </a:prstGeom>
          <a:blipFill dpi="0" rotWithShape="1">
            <a:blip r:embed="rId1" cstate="screen"/>
            <a:srcRect/>
            <a:tile tx="-723900" ty="0" sx="100000" sy="100000" flip="none" algn="tl"/>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6" name="文本框 5"/>
          <p:cNvSpPr txBox="1"/>
          <p:nvPr/>
        </p:nvSpPr>
        <p:spPr>
          <a:xfrm>
            <a:off x="7825336"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t>一、自我实现者人格特征</a:t>
            </a:r>
            <a:r>
              <a:rPr lang="x-none" dirty="0" smtClean="0"/>
              <a:t> </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0" name="矩形 19"/>
          <p:cNvSpPr/>
          <p:nvPr/>
        </p:nvSpPr>
        <p:spPr bwMode="auto">
          <a:xfrm>
            <a:off x="6555383" y="1330224"/>
            <a:ext cx="1044672" cy="112876"/>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3" name="矩形 22"/>
          <p:cNvSpPr/>
          <p:nvPr/>
        </p:nvSpPr>
        <p:spPr>
          <a:xfrm>
            <a:off x="6601806" y="1844858"/>
            <a:ext cx="4795170" cy="2249170"/>
          </a:xfrm>
          <a:prstGeom prst="rect">
            <a:avLst/>
          </a:prstGeom>
        </p:spPr>
        <p:txBody>
          <a:bodyPr wrap="square">
            <a:spAutoFit/>
          </a:bodyPr>
          <a:lstStyle/>
          <a:p>
            <a:pPr algn="just">
              <a:lnSpc>
                <a:spcPct val="130000"/>
              </a:lnSpc>
              <a:spcAft>
                <a:spcPts val="0"/>
              </a:spcAft>
            </a:pPr>
            <a:r>
              <a:rPr lang="zh-CN" altLang="en-US" kern="100" dirty="0" smtClean="0">
                <a:latin typeface="+mn-lt"/>
                <a:ea typeface="+mn-ea"/>
                <a:cs typeface="+mn-ea"/>
                <a:sym typeface="+mn-lt"/>
              </a:rPr>
              <a:t>人类不断地追求潜能的发挥，追求更温暖的爱与包容，追求更宽广的想象与创意，追求更完美的诗画与艺术，如此更完美的自我与世界，人本主义心理学家称之为</a:t>
            </a:r>
            <a:r>
              <a:rPr lang="en-US" altLang="zh-CN" kern="100" dirty="0" smtClean="0">
                <a:latin typeface="+mn-lt"/>
                <a:ea typeface="+mn-ea"/>
                <a:cs typeface="+mn-ea"/>
                <a:sym typeface="+mn-lt"/>
              </a:rPr>
              <a:t>“</a:t>
            </a:r>
            <a:r>
              <a:rPr lang="zh-CN" altLang="en-US" kern="100" dirty="0" smtClean="0">
                <a:latin typeface="+mn-lt"/>
                <a:ea typeface="+mn-ea"/>
                <a:cs typeface="+mn-ea"/>
                <a:sym typeface="+mn-lt"/>
              </a:rPr>
              <a:t>自我实现</a:t>
            </a:r>
            <a:r>
              <a:rPr lang="en-US" altLang="zh-CN" kern="100" dirty="0" smtClean="0">
                <a:latin typeface="+mn-lt"/>
                <a:ea typeface="+mn-ea"/>
                <a:cs typeface="+mn-ea"/>
                <a:sym typeface="+mn-lt"/>
              </a:rPr>
              <a:t>”</a:t>
            </a:r>
            <a:r>
              <a:rPr lang="zh-CN" altLang="en-US" kern="100" dirty="0" smtClean="0">
                <a:latin typeface="+mn-lt"/>
                <a:ea typeface="+mn-ea"/>
                <a:cs typeface="+mn-ea"/>
                <a:sym typeface="+mn-lt"/>
              </a:rPr>
              <a:t>，其他心理学家称之为</a:t>
            </a:r>
            <a:r>
              <a:rPr lang="en-US" altLang="zh-CN" kern="100" dirty="0" smtClean="0">
                <a:latin typeface="+mn-lt"/>
                <a:ea typeface="+mn-ea"/>
                <a:cs typeface="+mn-ea"/>
                <a:sym typeface="+mn-lt"/>
              </a:rPr>
              <a:t>“</a:t>
            </a:r>
            <a:r>
              <a:rPr lang="zh-CN" altLang="en-US" kern="100" dirty="0" smtClean="0">
                <a:latin typeface="+mn-lt"/>
                <a:ea typeface="+mn-ea"/>
                <a:cs typeface="+mn-ea"/>
                <a:sym typeface="+mn-lt"/>
              </a:rPr>
              <a:t>健康人格</a:t>
            </a:r>
            <a:r>
              <a:rPr lang="en-US" altLang="zh-CN" kern="100" dirty="0" smtClean="0">
                <a:latin typeface="+mn-lt"/>
                <a:ea typeface="+mn-ea"/>
                <a:cs typeface="+mn-ea"/>
                <a:sym typeface="+mn-lt"/>
              </a:rPr>
              <a:t>”“</a:t>
            </a:r>
            <a:r>
              <a:rPr lang="zh-CN" altLang="en-US" kern="100" dirty="0" smtClean="0">
                <a:latin typeface="+mn-lt"/>
                <a:ea typeface="+mn-ea"/>
                <a:cs typeface="+mn-ea"/>
                <a:sym typeface="+mn-lt"/>
              </a:rPr>
              <a:t>理想人格</a:t>
            </a:r>
            <a:r>
              <a:rPr lang="en-US" altLang="zh-CN" kern="100" dirty="0" smtClean="0">
                <a:latin typeface="+mn-lt"/>
                <a:ea typeface="+mn-ea"/>
                <a:cs typeface="+mn-ea"/>
                <a:sym typeface="+mn-lt"/>
              </a:rPr>
              <a:t>”</a:t>
            </a:r>
            <a:r>
              <a:rPr lang="zh-CN" altLang="en-US" kern="100" dirty="0" smtClean="0">
                <a:latin typeface="+mn-lt"/>
                <a:ea typeface="+mn-ea"/>
                <a:cs typeface="+mn-ea"/>
                <a:sym typeface="+mn-lt"/>
              </a:rPr>
              <a:t>或</a:t>
            </a:r>
            <a:r>
              <a:rPr lang="en-US" altLang="zh-CN" kern="100" dirty="0" smtClean="0">
                <a:latin typeface="+mn-lt"/>
                <a:ea typeface="+mn-ea"/>
                <a:cs typeface="+mn-ea"/>
                <a:sym typeface="+mn-lt"/>
              </a:rPr>
              <a:t>“</a:t>
            </a:r>
            <a:r>
              <a:rPr lang="zh-CN" altLang="en-US" kern="100" dirty="0" smtClean="0">
                <a:latin typeface="+mn-lt"/>
                <a:ea typeface="+mn-ea"/>
                <a:cs typeface="+mn-ea"/>
                <a:sym typeface="+mn-lt"/>
              </a:rPr>
              <a:t>最佳人格</a:t>
            </a:r>
            <a:r>
              <a:rPr lang="en-US" altLang="zh-CN" kern="100" dirty="0" smtClean="0">
                <a:latin typeface="+mn-lt"/>
                <a:ea typeface="+mn-ea"/>
                <a:cs typeface="+mn-ea"/>
                <a:sym typeface="+mn-lt"/>
              </a:rPr>
              <a:t>”</a:t>
            </a:r>
            <a:r>
              <a:rPr lang="zh-CN" altLang="en-US" kern="100" dirty="0" smtClean="0">
                <a:latin typeface="+mn-lt"/>
                <a:ea typeface="+mn-ea"/>
                <a:cs typeface="+mn-ea"/>
                <a:sym typeface="+mn-lt"/>
              </a:rPr>
              <a:t>。</a:t>
            </a:r>
            <a:endParaRPr lang="zh-CN" altLang="en-US" kern="100" dirty="0" smtClean="0">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heckerboard(across)">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平行四边形 17"/>
          <p:cNvSpPr/>
          <p:nvPr/>
        </p:nvSpPr>
        <p:spPr bwMode="auto">
          <a:xfrm>
            <a:off x="3123090" y="0"/>
            <a:ext cx="3240360" cy="6881422"/>
          </a:xfrm>
          <a:prstGeom prst="parallelogram">
            <a:avLst>
              <a:gd name="adj" fmla="val 46759"/>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9" name="平行四边形 18"/>
          <p:cNvSpPr/>
          <p:nvPr/>
        </p:nvSpPr>
        <p:spPr bwMode="auto">
          <a:xfrm>
            <a:off x="106852" y="0"/>
            <a:ext cx="5947337" cy="6881422"/>
          </a:xfrm>
          <a:prstGeom prst="parallelogram">
            <a:avLst/>
          </a:prstGeom>
          <a:blipFill dpi="0" rotWithShape="1">
            <a:blip r:embed="rId1"/>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6" name="文本框 5"/>
          <p:cNvSpPr txBox="1"/>
          <p:nvPr/>
        </p:nvSpPr>
        <p:spPr>
          <a:xfrm>
            <a:off x="7825336" y="332656"/>
            <a:ext cx="4371427" cy="953135"/>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t>二、当代大学生人格完善的途径</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0" name="矩形 19"/>
          <p:cNvSpPr/>
          <p:nvPr/>
        </p:nvSpPr>
        <p:spPr bwMode="auto">
          <a:xfrm>
            <a:off x="6555383" y="1330224"/>
            <a:ext cx="1044672" cy="112876"/>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矩形 20"/>
          <p:cNvSpPr/>
          <p:nvPr/>
        </p:nvSpPr>
        <p:spPr>
          <a:xfrm>
            <a:off x="6673686" y="2111577"/>
            <a:ext cx="4795170" cy="450850"/>
          </a:xfrm>
          <a:prstGeom prst="rect">
            <a:avLst/>
          </a:prstGeom>
        </p:spPr>
        <p:txBody>
          <a:bodyPr wrap="square">
            <a:spAutoFit/>
          </a:bodyPr>
          <a:lstStyle/>
          <a:p>
            <a:pPr algn="just">
              <a:lnSpc>
                <a:spcPct val="130000"/>
              </a:lnSpc>
              <a:spcAft>
                <a:spcPts val="0"/>
              </a:spcAft>
            </a:pPr>
            <a:r>
              <a:rPr lang="zh-CN" altLang="en-US" b="1" kern="100" dirty="0" smtClean="0">
                <a:latin typeface="+mn-lt"/>
                <a:ea typeface="+mn-ea"/>
                <a:cs typeface="+mn-ea"/>
                <a:sym typeface="+mn-lt"/>
              </a:rPr>
              <a:t>（</a:t>
            </a:r>
            <a:r>
              <a:rPr lang="en-US" altLang="zh-CN" b="1" kern="100" dirty="0" smtClean="0">
                <a:latin typeface="+mn-lt"/>
                <a:ea typeface="+mn-ea"/>
                <a:cs typeface="+mn-ea"/>
                <a:sym typeface="+mn-lt"/>
              </a:rPr>
              <a:t>1</a:t>
            </a:r>
            <a:r>
              <a:rPr lang="zh-CN" altLang="en-US" b="1" kern="100" dirty="0" smtClean="0">
                <a:latin typeface="+mn-lt"/>
                <a:ea typeface="+mn-ea"/>
                <a:cs typeface="+mn-ea"/>
                <a:sym typeface="+mn-lt"/>
              </a:rPr>
              <a:t>）确定人格塑造导向，扬长避短。</a:t>
            </a:r>
            <a:endParaRPr lang="zh-CN" altLang="zh-CN" kern="100" dirty="0">
              <a:latin typeface="+mn-lt"/>
              <a:ea typeface="+mn-ea"/>
              <a:cs typeface="+mn-ea"/>
              <a:sym typeface="+mn-lt"/>
            </a:endParaRPr>
          </a:p>
        </p:txBody>
      </p:sp>
      <p:sp>
        <p:nvSpPr>
          <p:cNvPr id="23" name="矩形 22"/>
          <p:cNvSpPr/>
          <p:nvPr/>
        </p:nvSpPr>
        <p:spPr>
          <a:xfrm>
            <a:off x="6681181" y="2565583"/>
            <a:ext cx="4795170" cy="450850"/>
          </a:xfrm>
          <a:prstGeom prst="rect">
            <a:avLst/>
          </a:prstGeom>
        </p:spPr>
        <p:txBody>
          <a:bodyPr wrap="square">
            <a:spAutoFit/>
          </a:bodyPr>
          <a:lstStyle/>
          <a:p>
            <a:pPr algn="just">
              <a:lnSpc>
                <a:spcPct val="130000"/>
              </a:lnSpc>
              <a:spcAft>
                <a:spcPts val="0"/>
              </a:spcAft>
            </a:pPr>
            <a:r>
              <a:rPr lang="zh-CN" altLang="en-US" b="1" kern="100" dirty="0" smtClean="0">
                <a:latin typeface="+mn-lt"/>
                <a:ea typeface="+mn-ea"/>
                <a:cs typeface="+mn-ea"/>
                <a:sym typeface="+mn-lt"/>
              </a:rPr>
              <a:t>（</a:t>
            </a:r>
            <a:r>
              <a:rPr lang="en-US" altLang="zh-CN" b="1" kern="100" dirty="0" smtClean="0">
                <a:latin typeface="+mn-lt"/>
                <a:ea typeface="+mn-ea"/>
                <a:cs typeface="+mn-ea"/>
                <a:sym typeface="+mn-lt"/>
              </a:rPr>
              <a:t>2</a:t>
            </a:r>
            <a:r>
              <a:rPr lang="zh-CN" altLang="en-US" b="1" kern="100" dirty="0" smtClean="0">
                <a:latin typeface="+mn-lt"/>
                <a:ea typeface="+mn-ea"/>
                <a:cs typeface="+mn-ea"/>
                <a:sym typeface="+mn-lt"/>
              </a:rPr>
              <a:t>）具备心理知识和人文素养。</a:t>
            </a:r>
            <a:endParaRPr lang="zh-CN" altLang="en-US" kern="100" dirty="0" smtClean="0">
              <a:latin typeface="+mn-lt"/>
              <a:ea typeface="+mn-ea"/>
              <a:cs typeface="+mn-ea"/>
              <a:sym typeface="+mn-lt"/>
            </a:endParaRPr>
          </a:p>
        </p:txBody>
      </p:sp>
      <p:sp>
        <p:nvSpPr>
          <p:cNvPr id="2" name="矩形 1"/>
          <p:cNvSpPr/>
          <p:nvPr/>
        </p:nvSpPr>
        <p:spPr>
          <a:xfrm>
            <a:off x="6664671" y="3051358"/>
            <a:ext cx="4795170" cy="450850"/>
          </a:xfrm>
          <a:prstGeom prst="rect">
            <a:avLst/>
          </a:prstGeom>
        </p:spPr>
        <p:txBody>
          <a:bodyPr wrap="square">
            <a:spAutoFit/>
          </a:bodyPr>
          <a:p>
            <a:pPr algn="just">
              <a:lnSpc>
                <a:spcPct val="130000"/>
              </a:lnSpc>
              <a:spcAft>
                <a:spcPts val="0"/>
              </a:spcAft>
            </a:pPr>
            <a:r>
              <a:rPr lang="zh-CN" altLang="en-US" b="1" kern="100" dirty="0" smtClean="0">
                <a:latin typeface="+mn-lt"/>
                <a:ea typeface="+mn-ea"/>
                <a:cs typeface="+mn-ea"/>
                <a:sym typeface="+mn-lt"/>
              </a:rPr>
              <a:t>（</a:t>
            </a:r>
            <a:r>
              <a:rPr lang="en-US" altLang="zh-CN" b="1" kern="100" dirty="0" smtClean="0">
                <a:latin typeface="+mn-lt"/>
                <a:ea typeface="+mn-ea"/>
                <a:cs typeface="+mn-ea"/>
                <a:sym typeface="+mn-lt"/>
              </a:rPr>
              <a:t>3</a:t>
            </a:r>
            <a:r>
              <a:rPr lang="zh-CN" altLang="en-US" b="1" kern="100" dirty="0" smtClean="0">
                <a:latin typeface="+mn-lt"/>
                <a:ea typeface="+mn-ea"/>
                <a:cs typeface="+mn-ea"/>
                <a:sym typeface="+mn-lt"/>
              </a:rPr>
              <a:t>）锻炼意志</a:t>
            </a:r>
            <a:endParaRPr lang="zh-CN" altLang="en-US" b="1" kern="100" dirty="0" smtClean="0">
              <a:latin typeface="+mn-lt"/>
              <a:ea typeface="+mn-ea"/>
              <a:cs typeface="+mn-ea"/>
              <a:sym typeface="+mn-lt"/>
            </a:endParaRPr>
          </a:p>
        </p:txBody>
      </p:sp>
      <p:sp>
        <p:nvSpPr>
          <p:cNvPr id="3" name="矩形 2"/>
          <p:cNvSpPr/>
          <p:nvPr/>
        </p:nvSpPr>
        <p:spPr>
          <a:xfrm>
            <a:off x="6673561" y="3502208"/>
            <a:ext cx="4795170" cy="450850"/>
          </a:xfrm>
          <a:prstGeom prst="rect">
            <a:avLst/>
          </a:prstGeom>
        </p:spPr>
        <p:txBody>
          <a:bodyPr wrap="square">
            <a:spAutoFit/>
          </a:bodyPr>
          <a:p>
            <a:pPr algn="just">
              <a:lnSpc>
                <a:spcPct val="130000"/>
              </a:lnSpc>
              <a:spcAft>
                <a:spcPts val="0"/>
              </a:spcAft>
            </a:pPr>
            <a:r>
              <a:rPr lang="zh-CN" altLang="en-US" b="1" kern="100" dirty="0" smtClean="0">
                <a:latin typeface="+mn-lt"/>
                <a:ea typeface="+mn-ea"/>
                <a:cs typeface="+mn-ea"/>
                <a:sym typeface="+mn-lt"/>
              </a:rPr>
              <a:t>（</a:t>
            </a:r>
            <a:r>
              <a:rPr lang="en-US" altLang="zh-CN" b="1" kern="100" dirty="0" smtClean="0">
                <a:latin typeface="+mn-lt"/>
                <a:ea typeface="+mn-ea"/>
                <a:cs typeface="+mn-ea"/>
                <a:sym typeface="+mn-lt"/>
              </a:rPr>
              <a:t>4</a:t>
            </a:r>
            <a:r>
              <a:rPr lang="zh-CN" altLang="en-US" b="1" kern="100" dirty="0" smtClean="0">
                <a:latin typeface="+mn-lt"/>
                <a:ea typeface="+mn-ea"/>
                <a:cs typeface="+mn-ea"/>
                <a:sym typeface="+mn-lt"/>
              </a:rPr>
              <a:t>）融入集体。</a:t>
            </a:r>
            <a:endParaRPr lang="zh-CN" altLang="en-US" b="1" kern="100" dirty="0" smtClean="0">
              <a:latin typeface="+mn-lt"/>
              <a:ea typeface="+mn-ea"/>
              <a:cs typeface="+mn-ea"/>
              <a:sym typeface="+mn-lt"/>
            </a:endParaRPr>
          </a:p>
        </p:txBody>
      </p:sp>
      <p:sp>
        <p:nvSpPr>
          <p:cNvPr id="4" name="矩形 3"/>
          <p:cNvSpPr/>
          <p:nvPr/>
        </p:nvSpPr>
        <p:spPr>
          <a:xfrm>
            <a:off x="6673561" y="3934008"/>
            <a:ext cx="4795170" cy="450850"/>
          </a:xfrm>
          <a:prstGeom prst="rect">
            <a:avLst/>
          </a:prstGeom>
        </p:spPr>
        <p:txBody>
          <a:bodyPr wrap="square">
            <a:spAutoFit/>
          </a:bodyPr>
          <a:p>
            <a:pPr algn="just">
              <a:lnSpc>
                <a:spcPct val="130000"/>
              </a:lnSpc>
              <a:spcAft>
                <a:spcPts val="0"/>
              </a:spcAft>
            </a:pPr>
            <a:r>
              <a:rPr lang="zh-CN" altLang="en-US" b="1" kern="100" dirty="0" smtClean="0">
                <a:latin typeface="+mn-lt"/>
                <a:ea typeface="+mn-ea"/>
                <a:cs typeface="+mn-ea"/>
                <a:sym typeface="+mn-lt"/>
              </a:rPr>
              <a:t>（</a:t>
            </a:r>
            <a:r>
              <a:rPr lang="en-US" altLang="zh-CN" b="1" kern="100" dirty="0" smtClean="0">
                <a:latin typeface="+mn-lt"/>
                <a:ea typeface="+mn-ea"/>
                <a:cs typeface="+mn-ea"/>
                <a:sym typeface="+mn-lt"/>
              </a:rPr>
              <a:t>5</a:t>
            </a:r>
            <a:r>
              <a:rPr lang="zh-CN" altLang="en-US" b="1" kern="100" dirty="0" smtClean="0">
                <a:latin typeface="+mn-lt"/>
                <a:ea typeface="+mn-ea"/>
                <a:cs typeface="+mn-ea"/>
                <a:sym typeface="+mn-lt"/>
              </a:rPr>
              <a:t>）掌握情绪调控的科学方法</a:t>
            </a:r>
            <a:endParaRPr lang="zh-CN" altLang="en-US" b="1" kern="100" dirty="0" smtClean="0">
              <a:latin typeface="+mn-lt"/>
              <a:ea typeface="+mn-ea"/>
              <a:cs typeface="+mn-ea"/>
              <a:sym typeface="+mn-lt"/>
            </a:endParaRPr>
          </a:p>
        </p:txBody>
      </p:sp>
      <p:sp>
        <p:nvSpPr>
          <p:cNvPr id="5" name="矩形 4"/>
          <p:cNvSpPr/>
          <p:nvPr/>
        </p:nvSpPr>
        <p:spPr>
          <a:xfrm>
            <a:off x="6674196" y="4367713"/>
            <a:ext cx="4795170" cy="450850"/>
          </a:xfrm>
          <a:prstGeom prst="rect">
            <a:avLst/>
          </a:prstGeom>
        </p:spPr>
        <p:txBody>
          <a:bodyPr wrap="square">
            <a:spAutoFit/>
          </a:bodyPr>
          <a:p>
            <a:pPr algn="just">
              <a:lnSpc>
                <a:spcPct val="130000"/>
              </a:lnSpc>
              <a:spcAft>
                <a:spcPts val="0"/>
              </a:spcAft>
            </a:pPr>
            <a:r>
              <a:rPr lang="zh-CN" altLang="en-US" b="1" kern="100" dirty="0" smtClean="0">
                <a:latin typeface="+mn-lt"/>
                <a:ea typeface="+mn-ea"/>
                <a:cs typeface="+mn-ea"/>
                <a:sym typeface="+mn-lt"/>
              </a:rPr>
              <a:t>（</a:t>
            </a:r>
            <a:r>
              <a:rPr lang="en-US" altLang="zh-CN" b="1" kern="100" dirty="0" smtClean="0">
                <a:latin typeface="+mn-lt"/>
                <a:ea typeface="+mn-ea"/>
                <a:cs typeface="+mn-ea"/>
                <a:sym typeface="+mn-lt"/>
              </a:rPr>
              <a:t>6</a:t>
            </a:r>
            <a:r>
              <a:rPr lang="zh-CN" altLang="en-US" b="1" kern="100" dirty="0" smtClean="0">
                <a:latin typeface="+mn-lt"/>
                <a:ea typeface="+mn-ea"/>
                <a:cs typeface="+mn-ea"/>
                <a:sym typeface="+mn-lt"/>
              </a:rPr>
              <a:t>）乐于交往，建立良好的社会支持体系。</a:t>
            </a:r>
            <a:endParaRPr lang="zh-CN" altLang="en-US" b="1" kern="100" dirty="0" smtClean="0">
              <a:latin typeface="+mn-lt"/>
              <a:ea typeface="+mn-ea"/>
              <a:cs typeface="+mn-ea"/>
              <a:sym typeface="+mn-lt"/>
            </a:endParaRPr>
          </a:p>
        </p:txBody>
      </p:sp>
      <p:sp>
        <p:nvSpPr>
          <p:cNvPr id="8" name="矩形 7"/>
          <p:cNvSpPr/>
          <p:nvPr/>
        </p:nvSpPr>
        <p:spPr>
          <a:xfrm>
            <a:off x="6674831" y="4869363"/>
            <a:ext cx="4795170" cy="450850"/>
          </a:xfrm>
          <a:prstGeom prst="rect">
            <a:avLst/>
          </a:prstGeom>
        </p:spPr>
        <p:txBody>
          <a:bodyPr wrap="square">
            <a:spAutoFit/>
          </a:bodyPr>
          <a:p>
            <a:pPr algn="just">
              <a:lnSpc>
                <a:spcPct val="130000"/>
              </a:lnSpc>
              <a:spcAft>
                <a:spcPts val="0"/>
              </a:spcAft>
            </a:pPr>
            <a:r>
              <a:rPr lang="zh-CN" altLang="en-US" b="1" kern="100" dirty="0" smtClean="0">
                <a:latin typeface="+mn-lt"/>
                <a:ea typeface="+mn-ea"/>
                <a:cs typeface="+mn-ea"/>
                <a:sym typeface="+mn-lt"/>
              </a:rPr>
              <a:t>（</a:t>
            </a:r>
            <a:r>
              <a:rPr lang="en-US" altLang="zh-CN" b="1" kern="100" dirty="0" smtClean="0">
                <a:latin typeface="+mn-lt"/>
                <a:ea typeface="+mn-ea"/>
                <a:cs typeface="+mn-ea"/>
                <a:sym typeface="+mn-lt"/>
              </a:rPr>
              <a:t>7</a:t>
            </a:r>
            <a:r>
              <a:rPr lang="zh-CN" altLang="en-US" b="1" kern="100" dirty="0" smtClean="0">
                <a:latin typeface="+mn-lt"/>
                <a:ea typeface="+mn-ea"/>
                <a:cs typeface="+mn-ea"/>
                <a:sym typeface="+mn-lt"/>
              </a:rPr>
              <a:t>）养成健康的生活方式。</a:t>
            </a:r>
            <a:endParaRPr lang="zh-CN" altLang="en-US" b="1" kern="100" dirty="0" smtClean="0">
              <a:latin typeface="+mn-lt"/>
              <a:ea typeface="+mn-ea"/>
              <a:cs typeface="+mn-ea"/>
              <a:sym typeface="+mn-lt"/>
            </a:endParaRPr>
          </a:p>
        </p:txBody>
      </p:sp>
      <p:sp>
        <p:nvSpPr>
          <p:cNvPr id="9" name="矩形 8"/>
          <p:cNvSpPr/>
          <p:nvPr/>
        </p:nvSpPr>
        <p:spPr>
          <a:xfrm>
            <a:off x="6674196" y="5445308"/>
            <a:ext cx="4795170" cy="450850"/>
          </a:xfrm>
          <a:prstGeom prst="rect">
            <a:avLst/>
          </a:prstGeom>
        </p:spPr>
        <p:txBody>
          <a:bodyPr wrap="square">
            <a:spAutoFit/>
          </a:bodyPr>
          <a:p>
            <a:pPr algn="just">
              <a:lnSpc>
                <a:spcPct val="130000"/>
              </a:lnSpc>
              <a:spcAft>
                <a:spcPts val="0"/>
              </a:spcAft>
            </a:pPr>
            <a:r>
              <a:rPr lang="zh-CN" altLang="en-US" b="1" kern="100" dirty="0" smtClean="0">
                <a:latin typeface="+mn-lt"/>
                <a:ea typeface="+mn-ea"/>
                <a:cs typeface="+mn-ea"/>
                <a:sym typeface="+mn-lt"/>
              </a:rPr>
              <a:t>（</a:t>
            </a:r>
            <a:r>
              <a:rPr lang="en-US" altLang="zh-CN" b="1" kern="100" dirty="0" smtClean="0">
                <a:latin typeface="+mn-lt"/>
                <a:ea typeface="+mn-ea"/>
                <a:cs typeface="+mn-ea"/>
                <a:sym typeface="+mn-lt"/>
              </a:rPr>
              <a:t>8</a:t>
            </a:r>
            <a:r>
              <a:rPr lang="zh-CN" altLang="en-US" b="1" kern="100" dirty="0" smtClean="0">
                <a:latin typeface="+mn-lt"/>
                <a:ea typeface="+mn-ea"/>
                <a:cs typeface="+mn-ea"/>
                <a:sym typeface="+mn-lt"/>
              </a:rPr>
              <a:t>）求助于心理咨询。</a:t>
            </a:r>
            <a:endParaRPr lang="zh-CN" altLang="en-US" b="1" kern="100" dirty="0" smtClean="0">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heckerboard(across)">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heckerboard(across)">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heckerboard(across)">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heckerboard(across)">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checkerboard(across)">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heckerboard(across)">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checkerboard(across)">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 grpId="0"/>
      <p:bldP spid="3" grpId="0"/>
      <p:bldP spid="4" grpId="0"/>
      <p:bldP spid="5"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62" y="0"/>
            <a:ext cx="6120680" cy="6858000"/>
          </a:xfrm>
          <a:prstGeom prst="rect">
            <a:avLst/>
          </a:prstGeom>
        </p:spPr>
      </p:pic>
      <p:sp>
        <p:nvSpPr>
          <p:cNvPr id="31" name="矩形: 圆角 30"/>
          <p:cNvSpPr/>
          <p:nvPr>
            <p:custDataLst>
              <p:tags r:id="rId2"/>
            </p:custDataLst>
          </p:nvPr>
        </p:nvSpPr>
        <p:spPr bwMode="auto">
          <a:xfrm>
            <a:off x="6629932" y="1071546"/>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3" name="矩形: 圆角 32"/>
          <p:cNvSpPr/>
          <p:nvPr>
            <p:custDataLst>
              <p:tags r:id="rId3"/>
            </p:custDataLst>
          </p:nvPr>
        </p:nvSpPr>
        <p:spPr bwMode="auto">
          <a:xfrm>
            <a:off x="6629932" y="2007023"/>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9" name="TextBox 47"/>
          <p:cNvSpPr txBox="1"/>
          <p:nvPr>
            <p:custDataLst>
              <p:tags r:id="rId4"/>
            </p:custDataLst>
          </p:nvPr>
        </p:nvSpPr>
        <p:spPr>
          <a:xfrm>
            <a:off x="7812893" y="1142012"/>
            <a:ext cx="4579768"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人格理论概述</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40" name="TextBox 47"/>
          <p:cNvSpPr txBox="1"/>
          <p:nvPr>
            <p:custDataLst>
              <p:tags r:id="rId5"/>
            </p:custDataLst>
          </p:nvPr>
        </p:nvSpPr>
        <p:spPr>
          <a:xfrm>
            <a:off x="7812893" y="2059441"/>
            <a:ext cx="5227840"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lang="zh-CN" altLang="en-US" sz="2800" b="0" dirty="0" smtClean="0">
                <a:solidFill>
                  <a:srgbClr val="3D3D3D"/>
                </a:solidFill>
                <a:latin typeface="+mn-lt"/>
                <a:ea typeface="+mn-ea"/>
                <a:cs typeface="+mn-ea"/>
                <a:sym typeface="+mn-lt"/>
              </a:rPr>
              <a:t>大学生人格偏差及矫正型</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8" name="矩形 7"/>
          <p:cNvSpPr/>
          <p:nvPr/>
        </p:nvSpPr>
        <p:spPr bwMode="auto">
          <a:xfrm>
            <a:off x="4001854" y="0"/>
            <a:ext cx="1770327" cy="4399378"/>
          </a:xfrm>
          <a:prstGeom prst="rect">
            <a:avLst/>
          </a:prstGeom>
          <a:solidFill>
            <a:schemeClr val="accent3">
              <a:lumMod val="75000"/>
              <a:alpha val="80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9" name="TextBox 58"/>
          <p:cNvSpPr txBox="1"/>
          <p:nvPr/>
        </p:nvSpPr>
        <p:spPr>
          <a:xfrm>
            <a:off x="4348457" y="1179305"/>
            <a:ext cx="1002197" cy="193899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 目 </a:t>
            </a: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录</a:t>
            </a:r>
            <a:endParaRPr kumimoji="0" lang="zh-CN" altLang="en-US" sz="4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0" name="TextBox 58"/>
          <p:cNvSpPr txBox="1"/>
          <p:nvPr/>
        </p:nvSpPr>
        <p:spPr>
          <a:xfrm>
            <a:off x="4174591" y="436553"/>
            <a:ext cx="1423724"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CONTENTS</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0" name="矩形: 圆角 30"/>
          <p:cNvSpPr/>
          <p:nvPr>
            <p:custDataLst>
              <p:tags r:id="rId6"/>
            </p:custDataLst>
          </p:nvPr>
        </p:nvSpPr>
        <p:spPr bwMode="auto">
          <a:xfrm>
            <a:off x="6617066" y="3000372"/>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800" dirty="0" smtClean="0">
                <a:solidFill>
                  <a:srgbClr val="FFFFFF"/>
                </a:solidFill>
                <a:latin typeface="+mn-lt"/>
                <a:ea typeface="+mn-ea"/>
                <a:cs typeface="+mn-ea"/>
                <a:sym typeface="+mn-lt"/>
              </a:rPr>
              <a:t>3</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2" name="TextBox 47"/>
          <p:cNvSpPr txBox="1"/>
          <p:nvPr>
            <p:custDataLst>
              <p:tags r:id="rId7"/>
            </p:custDataLst>
          </p:nvPr>
        </p:nvSpPr>
        <p:spPr>
          <a:xfrm>
            <a:off x="7800027" y="3070838"/>
            <a:ext cx="4579768" cy="8655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大学生人格完善的途径</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和调适方法</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3722370" y="1645920"/>
            <a:ext cx="7663180" cy="4200525"/>
          </a:xfrm>
          <a:prstGeom prst="rect">
            <a:avLst/>
          </a:prstGeom>
          <a:solidFill>
            <a:schemeClr val="accent3">
              <a:lumMod val="40000"/>
              <a:lumOff val="60000"/>
            </a:schemeClr>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5" name="矩形 14"/>
          <p:cNvSpPr/>
          <p:nvPr/>
        </p:nvSpPr>
        <p:spPr>
          <a:xfrm>
            <a:off x="4355465" y="1988820"/>
            <a:ext cx="6734175" cy="3328670"/>
          </a:xfrm>
          <a:prstGeom prst="rect">
            <a:avLst/>
          </a:prstGeom>
        </p:spPr>
        <p:txBody>
          <a:bodyPr wrap="square">
            <a:spAutoFit/>
          </a:bodyPr>
          <a:lstStyle/>
          <a:p>
            <a:pPr algn="ctr">
              <a:lnSpc>
                <a:spcPct val="130000"/>
              </a:lnSpc>
              <a:spcAft>
                <a:spcPts val="0"/>
              </a:spcAft>
            </a:pPr>
            <a:r>
              <a:rPr lang="zh-CN" altLang="en-US" b="1" kern="100" dirty="0" smtClean="0">
                <a:solidFill>
                  <a:srgbClr val="C00000"/>
                </a:solidFill>
                <a:latin typeface="+mn-lt"/>
                <a:ea typeface="+mn-ea"/>
                <a:cs typeface="+mn-ea"/>
                <a:sym typeface="+mn-lt"/>
              </a:rPr>
              <a:t>    </a:t>
            </a:r>
            <a:r>
              <a:rPr lang="zh-CN" altLang="en-US" b="1" kern="100" dirty="0" smtClean="0">
                <a:solidFill>
                  <a:srgbClr val="C00000"/>
                </a:solidFill>
                <a:latin typeface="黑体" panose="02010609060101010101" charset="-122"/>
                <a:ea typeface="黑体" panose="02010609060101010101" charset="-122"/>
                <a:cs typeface="黑体" panose="02010609060101010101" charset="-122"/>
                <a:sym typeface="+mn-lt"/>
              </a:rPr>
              <a:t>   </a:t>
            </a:r>
            <a:r>
              <a:rPr lang="zh-CN" altLang="en-US" b="1" kern="100" dirty="0" smtClean="0">
                <a:latin typeface="黑体" panose="02010609060101010101" charset="-122"/>
                <a:ea typeface="黑体" panose="02010609060101010101" charset="-122"/>
                <a:cs typeface="黑体" panose="02010609060101010101" charset="-122"/>
                <a:sym typeface="+mn-lt"/>
              </a:rPr>
              <a:t>猜猜我是谁</a:t>
            </a:r>
            <a:endParaRPr lang="zh-CN" altLang="en-US" b="1" kern="100" dirty="0" smtClean="0">
              <a:latin typeface="黑体" panose="02010609060101010101" charset="-122"/>
              <a:ea typeface="黑体" panose="02010609060101010101" charset="-122"/>
              <a:cs typeface="黑体" panose="02010609060101010101" charset="-122"/>
              <a:sym typeface="+mn-lt"/>
            </a:endParaRPr>
          </a:p>
          <a:p>
            <a:pPr algn="ctr">
              <a:lnSpc>
                <a:spcPct val="130000"/>
              </a:lnSpc>
              <a:spcAft>
                <a:spcPts val="0"/>
              </a:spcAft>
            </a:pPr>
            <a:endParaRPr lang="zh-CN" altLang="en-US" b="1" kern="100" dirty="0" smtClean="0">
              <a:latin typeface="+mn-lt"/>
              <a:ea typeface="+mn-ea"/>
              <a:cs typeface="+mn-ea"/>
              <a:sym typeface="+mn-lt"/>
            </a:endParaRPr>
          </a:p>
          <a:p>
            <a:pPr algn="just">
              <a:lnSpc>
                <a:spcPct val="130000"/>
              </a:lnSpc>
              <a:spcAft>
                <a:spcPts val="0"/>
              </a:spcAft>
            </a:pPr>
            <a:r>
              <a:rPr lang="zh-CN" altLang="en-US" b="1" kern="100" dirty="0" smtClean="0">
                <a:solidFill>
                  <a:srgbClr val="7030A0"/>
                </a:solidFill>
                <a:latin typeface="黑体" panose="02010609060101010101" charset="-122"/>
                <a:ea typeface="黑体" panose="02010609060101010101" charset="-122"/>
                <a:cs typeface="+mn-ea"/>
                <a:sym typeface="+mn-lt"/>
              </a:rPr>
              <a:t>活动目的：</a:t>
            </a:r>
            <a:r>
              <a:rPr lang="zh-CN" altLang="en-US" b="1" kern="100" dirty="0" smtClean="0">
                <a:latin typeface="+mn-lt"/>
                <a:ea typeface="+mn-ea"/>
                <a:cs typeface="+mn-ea"/>
                <a:sym typeface="+mn-lt"/>
              </a:rPr>
              <a:t>从他人的反馈中认识自己，并体会被人理解的感受。</a:t>
            </a:r>
            <a:endParaRPr lang="zh-CN" altLang="en-US" b="1" kern="100" dirty="0" smtClean="0">
              <a:latin typeface="+mn-lt"/>
              <a:ea typeface="+mn-ea"/>
              <a:cs typeface="+mn-ea"/>
              <a:sym typeface="+mn-lt"/>
            </a:endParaRPr>
          </a:p>
          <a:p>
            <a:pPr algn="just">
              <a:lnSpc>
                <a:spcPct val="130000"/>
              </a:lnSpc>
              <a:spcAft>
                <a:spcPts val="0"/>
              </a:spcAft>
            </a:pPr>
            <a:r>
              <a:rPr lang="zh-CN" altLang="en-US" b="1" kern="100" dirty="0" smtClean="0">
                <a:solidFill>
                  <a:srgbClr val="7030A0"/>
                </a:solidFill>
                <a:latin typeface="黑体" panose="02010609060101010101" charset="-122"/>
                <a:ea typeface="黑体" panose="02010609060101010101" charset="-122"/>
                <a:cs typeface="+mn-ea"/>
                <a:sym typeface="+mn-lt"/>
              </a:rPr>
              <a:t>活动方法：</a:t>
            </a:r>
            <a:r>
              <a:rPr lang="zh-CN" altLang="en-US" b="1" kern="100" dirty="0" smtClean="0">
                <a:latin typeface="+mn-lt"/>
                <a:ea typeface="+mn-ea"/>
                <a:cs typeface="+mn-ea"/>
                <a:sym typeface="+mn-lt"/>
              </a:rPr>
              <a:t>每人发一张白纸，请写下</a:t>
            </a:r>
            <a:r>
              <a:rPr lang="en-US" altLang="zh-CN" b="1" kern="100" dirty="0" smtClean="0">
                <a:latin typeface="+mn-lt"/>
                <a:ea typeface="+mn-ea"/>
                <a:cs typeface="+mn-ea"/>
                <a:sym typeface="+mn-lt"/>
              </a:rPr>
              <a:t>3</a:t>
            </a:r>
            <a:r>
              <a:rPr lang="zh-CN" altLang="en-US" b="1" kern="100" dirty="0" smtClean="0">
                <a:latin typeface="+mn-lt"/>
                <a:ea typeface="+mn-ea"/>
                <a:cs typeface="+mn-ea"/>
                <a:sym typeface="+mn-lt"/>
              </a:rPr>
              <a:t>～</a:t>
            </a:r>
            <a:r>
              <a:rPr lang="en-US" altLang="zh-CN" b="1" kern="100" dirty="0" smtClean="0">
                <a:latin typeface="+mn-lt"/>
                <a:ea typeface="+mn-ea"/>
                <a:cs typeface="+mn-ea"/>
                <a:sym typeface="+mn-lt"/>
              </a:rPr>
              <a:t>5 </a:t>
            </a:r>
            <a:r>
              <a:rPr lang="zh-CN" altLang="en-US" b="1" kern="100" dirty="0" smtClean="0">
                <a:latin typeface="+mn-lt"/>
                <a:ea typeface="+mn-ea"/>
                <a:cs typeface="+mn-ea"/>
                <a:sym typeface="+mn-lt"/>
              </a:rPr>
              <a:t>句描述自己的句子，如</a:t>
            </a:r>
            <a:r>
              <a:rPr lang="en-US" altLang="zh-CN" b="1" kern="100" dirty="0" smtClean="0">
                <a:latin typeface="+mn-lt"/>
                <a:ea typeface="+mn-ea"/>
                <a:cs typeface="+mn-ea"/>
                <a:sym typeface="+mn-lt"/>
              </a:rPr>
              <a:t>“</a:t>
            </a:r>
            <a:r>
              <a:rPr lang="zh-CN" altLang="en-US" b="1" kern="100" dirty="0" smtClean="0">
                <a:latin typeface="+mn-lt"/>
                <a:ea typeface="+mn-ea"/>
                <a:cs typeface="+mn-ea"/>
                <a:sym typeface="+mn-lt"/>
              </a:rPr>
              <a:t>我</a:t>
            </a:r>
            <a:r>
              <a:rPr lang="en-US" altLang="zh-CN" b="1" kern="100" dirty="0" smtClean="0">
                <a:latin typeface="+mn-lt"/>
                <a:ea typeface="+mn-ea"/>
                <a:cs typeface="+mn-ea"/>
                <a:sym typeface="+mn-lt"/>
              </a:rPr>
              <a:t>……”</a:t>
            </a:r>
            <a:r>
              <a:rPr lang="zh-CN" altLang="en-US" b="1" kern="100" dirty="0" smtClean="0">
                <a:latin typeface="+mn-lt"/>
                <a:ea typeface="+mn-ea"/>
                <a:cs typeface="+mn-ea"/>
                <a:sym typeface="+mn-lt"/>
              </a:rPr>
              <a:t>，不写名字。写完后将纸叠好，放在团体中央。然后每人随机抽取一张，打开纸大声地读出上面的内容，让大家猜一猜这一张是谁写的。猜中的人要说理由。</a:t>
            </a:r>
            <a:endParaRPr lang="zh-CN" altLang="en-US" b="1" kern="100" dirty="0" smtClean="0">
              <a:latin typeface="+mn-lt"/>
              <a:ea typeface="+mn-ea"/>
              <a:cs typeface="+mn-ea"/>
              <a:sym typeface="+mn-lt"/>
            </a:endParaRPr>
          </a:p>
          <a:p>
            <a:pPr algn="just">
              <a:lnSpc>
                <a:spcPct val="130000"/>
              </a:lnSpc>
              <a:spcAft>
                <a:spcPts val="0"/>
              </a:spcAft>
            </a:pPr>
            <a:endParaRPr lang="zh-CN" altLang="en-US" b="1" kern="100" dirty="0" smtClean="0">
              <a:latin typeface="+mn-lt"/>
              <a:ea typeface="+mn-ea"/>
              <a:cs typeface="+mn-ea"/>
              <a:sym typeface="+mn-lt"/>
            </a:endParaRPr>
          </a:p>
          <a:p>
            <a:pPr algn="just">
              <a:lnSpc>
                <a:spcPct val="130000"/>
              </a:lnSpc>
              <a:spcAft>
                <a:spcPts val="0"/>
              </a:spcAft>
            </a:pPr>
            <a:r>
              <a:rPr lang="zh-CN" altLang="en-US" b="1" kern="100" dirty="0" smtClean="0">
                <a:solidFill>
                  <a:srgbClr val="7030A0"/>
                </a:solidFill>
                <a:latin typeface="黑体" panose="02010609060101010101" charset="-122"/>
                <a:ea typeface="黑体" panose="02010609060101010101" charset="-122"/>
                <a:cs typeface="+mn-ea"/>
                <a:sym typeface="+mn-lt"/>
              </a:rPr>
              <a:t>交流与分享</a:t>
            </a:r>
            <a:r>
              <a:rPr lang="zh-CN" altLang="en-US" b="1" kern="100" dirty="0" smtClean="0">
                <a:solidFill>
                  <a:srgbClr val="7030A0"/>
                </a:solidFill>
                <a:latin typeface="+mn-lt"/>
                <a:ea typeface="+mn-ea"/>
                <a:cs typeface="+mn-ea"/>
                <a:sym typeface="+mn-lt"/>
              </a:rPr>
              <a:t>：</a:t>
            </a:r>
            <a:r>
              <a:rPr lang="zh-CN" altLang="en-US" b="1" kern="100" dirty="0" smtClean="0">
                <a:latin typeface="+mn-lt"/>
                <a:ea typeface="+mn-ea"/>
                <a:cs typeface="+mn-ea"/>
                <a:sym typeface="+mn-lt"/>
              </a:rPr>
              <a:t>请同学谈谈自己猜中别人或被他人猜中时的感受。</a:t>
            </a:r>
            <a:endParaRPr lang="zh-CN" altLang="en-US" b="1" kern="100" dirty="0" smtClean="0">
              <a:latin typeface="+mn-lt"/>
              <a:ea typeface="+mn-ea"/>
              <a:cs typeface="+mn-ea"/>
              <a:sym typeface="+mn-lt"/>
            </a:endParaRPr>
          </a:p>
        </p:txBody>
      </p:sp>
      <p:sp>
        <p:nvSpPr>
          <p:cNvPr id="13" name="矩形 12"/>
          <p:cNvSpPr/>
          <p:nvPr/>
        </p:nvSpPr>
        <p:spPr bwMode="auto">
          <a:xfrm>
            <a:off x="4890089" y="1851783"/>
            <a:ext cx="708226" cy="6432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11" name="任意多边形: 形状 174"/>
          <p:cNvSpPr/>
          <p:nvPr/>
        </p:nvSpPr>
        <p:spPr bwMode="auto">
          <a:xfrm>
            <a:off x="-10871" y="3508099"/>
            <a:ext cx="4089922" cy="3349901"/>
          </a:xfrm>
          <a:custGeom>
            <a:avLst/>
            <a:gdLst>
              <a:gd name="connsiteX0" fmla="*/ 0 w 1208720"/>
              <a:gd name="connsiteY0" fmla="*/ 0 h 1208720"/>
              <a:gd name="connsiteX1" fmla="*/ 1208720 w 1208720"/>
              <a:gd name="connsiteY1" fmla="*/ 1208720 h 1208720"/>
              <a:gd name="connsiteX2" fmla="*/ 0 w 1208720"/>
              <a:gd name="connsiteY2" fmla="*/ 1208720 h 1208720"/>
            </a:gdLst>
            <a:ahLst/>
            <a:cxnLst>
              <a:cxn ang="0">
                <a:pos x="connsiteX0" y="connsiteY0"/>
              </a:cxn>
              <a:cxn ang="0">
                <a:pos x="connsiteX1" y="connsiteY1"/>
              </a:cxn>
              <a:cxn ang="0">
                <a:pos x="connsiteX2" y="connsiteY2"/>
              </a:cxn>
            </a:cxnLst>
            <a:rect l="l" t="t" r="r" b="b"/>
            <a:pathLst>
              <a:path w="1208720" h="1208720">
                <a:moveTo>
                  <a:pt x="0" y="0"/>
                </a:moveTo>
                <a:lnTo>
                  <a:pt x="1208720" y="1208720"/>
                </a:lnTo>
                <a:lnTo>
                  <a:pt x="0" y="1208720"/>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pic>
        <p:nvPicPr>
          <p:cNvPr id="14" name="图片 13"/>
          <p:cNvPicPr>
            <a:picLocks noChangeAspect="1"/>
          </p:cNvPicPr>
          <p:nvPr/>
        </p:nvPicPr>
        <p:blipFill>
          <a:blip r:embed="rId1" cstate="screen"/>
          <a:stretch>
            <a:fillRect/>
          </a:stretch>
        </p:blipFill>
        <p:spPr>
          <a:xfrm>
            <a:off x="697782" y="1646484"/>
            <a:ext cx="2932000" cy="4601368"/>
          </a:xfrm>
          <a:prstGeom prst="rect">
            <a:avLst/>
          </a:prstGeom>
        </p:spPr>
      </p:pic>
      <p:sp>
        <p:nvSpPr>
          <p:cNvPr id="6" name="文本框 5"/>
          <p:cNvSpPr txBox="1"/>
          <p:nvPr/>
        </p:nvSpPr>
        <p:spPr>
          <a:xfrm>
            <a:off x="7600055" y="121810"/>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t>幸福互动</a:t>
            </a:r>
            <a:r>
              <a:rPr lang="x-none" dirty="0" smtClean="0"/>
              <a:t> </a:t>
            </a:r>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checkerboard(across)">
                                      <p:cBhvr>
                                        <p:cTn id="11" dur="500"/>
                                        <p:tgtEl>
                                          <p:spTgt spid="13"/>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heckerboard(across)">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5" grpId="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57794" y="548681"/>
            <a:ext cx="876091" cy="576064"/>
            <a:chOff x="708075" y="376409"/>
            <a:chExt cx="779531" cy="635185"/>
          </a:xfrm>
          <a:solidFill>
            <a:schemeClr val="bg1"/>
          </a:solidFill>
        </p:grpSpPr>
        <p:sp>
          <p:nvSpPr>
            <p:cNvPr id="21"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2"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8" name="矩形 7"/>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14" name="矩形 13"/>
          <p:cNvSpPr/>
          <p:nvPr/>
        </p:nvSpPr>
        <p:spPr bwMode="auto">
          <a:xfrm>
            <a:off x="4745375" y="1414654"/>
            <a:ext cx="720080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 name="矩形 3"/>
          <p:cNvSpPr/>
          <p:nvPr/>
        </p:nvSpPr>
        <p:spPr>
          <a:xfrm>
            <a:off x="5378301" y="2562461"/>
            <a:ext cx="4402167" cy="923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rPr>
              <a:t>       谢谢观看</a:t>
            </a:r>
            <a:endParaRPr lang="zh-CN" altLang="en-US" sz="5400" b="1" dirty="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endParaRPr>
          </a:p>
        </p:txBody>
      </p:sp>
      <p:sp>
        <p:nvSpPr>
          <p:cNvPr id="15" name="Right Triangle 15"/>
          <p:cNvSpPr/>
          <p:nvPr/>
        </p:nvSpPr>
        <p:spPr>
          <a:xfrm flipH="1" flipV="1">
            <a:off x="11549527" y="1414654"/>
            <a:ext cx="396648" cy="396648"/>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图片 6" descr="t01a730e6146cde15d5.png"/>
          <p:cNvPicPr>
            <a:picLocks noChangeAspect="1"/>
          </p:cNvPicPr>
          <p:nvPr/>
        </p:nvPicPr>
        <p:blipFill>
          <a:blip r:embed="rId2" cstate="print"/>
          <a:stretch>
            <a:fillRect/>
          </a:stretch>
        </p:blipFill>
        <p:spPr>
          <a:xfrm>
            <a:off x="0" y="6289213"/>
            <a:ext cx="871078" cy="87107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图片 11"/>
          <p:cNvPicPr>
            <a:picLocks noChangeAspect="1"/>
          </p:cNvPicPr>
          <p:nvPr/>
        </p:nvPicPr>
        <p:blipFill>
          <a:blip r:embed="rId3" cstate="screen"/>
          <a:stretch>
            <a:fillRect/>
          </a:stretch>
        </p:blipFill>
        <p:spPr>
          <a:xfrm flipH="1">
            <a:off x="240465" y="4714884"/>
            <a:ext cx="2031310" cy="2031310"/>
          </a:xfrm>
          <a:prstGeom prst="rect">
            <a:avLst/>
          </a:prstGeom>
        </p:spPr>
      </p:pic>
      <p:sp>
        <p:nvSpPr>
          <p:cNvPr id="15" name="文本框 14"/>
          <p:cNvSpPr txBox="1"/>
          <p:nvPr/>
        </p:nvSpPr>
        <p:spPr>
          <a:xfrm>
            <a:off x="841179" y="1700513"/>
            <a:ext cx="10787138" cy="2245360"/>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algn="l">
              <a:lnSpc>
                <a:spcPct val="110000"/>
              </a:lnSpc>
              <a:spcBef>
                <a:spcPts val="600"/>
              </a:spcBef>
              <a:spcAft>
                <a:spcPts val="600"/>
              </a:spcAft>
            </a:pPr>
            <a:r>
              <a:rPr lang="zh-CN" altLang="en-US" dirty="0">
                <a:latin typeface="+mn-lt"/>
              </a:rPr>
              <a:t>品格可能在重大时刻中表现出来，但它却是在无关重要的时刻形成。</a:t>
            </a:r>
            <a:endParaRPr lang="zh-CN" altLang="en-US" dirty="0">
              <a:latin typeface="+mn-lt"/>
            </a:endParaRPr>
          </a:p>
          <a:p>
            <a:pPr algn="r">
              <a:lnSpc>
                <a:spcPct val="110000"/>
              </a:lnSpc>
              <a:spcBef>
                <a:spcPts val="600"/>
              </a:spcBef>
              <a:spcAft>
                <a:spcPts val="600"/>
              </a:spcAft>
            </a:pPr>
            <a:r>
              <a:rPr lang="en-US" altLang="zh-CN" dirty="0">
                <a:latin typeface="+mn-lt"/>
              </a:rPr>
              <a:t>——</a:t>
            </a:r>
            <a:r>
              <a:rPr lang="zh-CN" altLang="en-US" dirty="0">
                <a:latin typeface="+mn-lt"/>
              </a:rPr>
              <a:t>雪莱</a:t>
            </a:r>
            <a:endParaRPr lang="zh-CN" altLang="en-US" dirty="0">
              <a:latin typeface="+mn-lt"/>
            </a:endParaRPr>
          </a:p>
          <a:p>
            <a:pPr algn="l">
              <a:lnSpc>
                <a:spcPct val="110000"/>
              </a:lnSpc>
              <a:spcBef>
                <a:spcPts val="600"/>
              </a:spcBef>
              <a:spcAft>
                <a:spcPts val="600"/>
              </a:spcAft>
            </a:pPr>
            <a:r>
              <a:rPr lang="zh-CN" altLang="en-US" dirty="0">
                <a:latin typeface="+mn-lt"/>
              </a:rPr>
              <a:t>要成为</a:t>
            </a:r>
            <a:r>
              <a:rPr lang="en-US" altLang="zh-CN" dirty="0">
                <a:latin typeface="+mn-lt"/>
              </a:rPr>
              <a:t>“</a:t>
            </a:r>
            <a:r>
              <a:rPr lang="zh-CN" altLang="en-US" dirty="0">
                <a:latin typeface="+mn-lt"/>
              </a:rPr>
              <a:t>可能主义者</a:t>
            </a:r>
            <a:r>
              <a:rPr lang="en-US" altLang="zh-CN" dirty="0">
                <a:latin typeface="+mn-lt"/>
              </a:rPr>
              <a:t>”</a:t>
            </a:r>
            <a:r>
              <a:rPr lang="zh-CN" altLang="en-US" dirty="0">
                <a:latin typeface="+mn-lt"/>
              </a:rPr>
              <a:t>，无论你的人生看起来多黑暗，请拉高你的视野，看看有什么可能性。你总是会看到可能性，因为它们一直都在。</a:t>
            </a:r>
            <a:endParaRPr lang="zh-CN" altLang="en-US" dirty="0">
              <a:latin typeface="+mn-lt"/>
            </a:endParaRPr>
          </a:p>
          <a:p>
            <a:pPr algn="r">
              <a:lnSpc>
                <a:spcPct val="110000"/>
              </a:lnSpc>
              <a:spcBef>
                <a:spcPts val="600"/>
              </a:spcBef>
              <a:spcAft>
                <a:spcPts val="600"/>
              </a:spcAft>
            </a:pPr>
            <a:r>
              <a:rPr lang="en-US" altLang="zh-CN" dirty="0">
                <a:latin typeface="+mn-lt"/>
              </a:rPr>
              <a:t>——</a:t>
            </a:r>
            <a:r>
              <a:rPr lang="zh-CN" altLang="en-US" dirty="0">
                <a:latin typeface="+mn-lt"/>
              </a:rPr>
              <a:t>诺曼</a:t>
            </a:r>
            <a:r>
              <a:rPr lang="en-US" altLang="zh-CN" dirty="0">
                <a:latin typeface="+mn-lt"/>
              </a:rPr>
              <a:t>·</a:t>
            </a:r>
            <a:r>
              <a:rPr lang="zh-CN" altLang="en-US" dirty="0">
                <a:latin typeface="+mn-lt"/>
              </a:rPr>
              <a:t>文生</a:t>
            </a:r>
            <a:r>
              <a:rPr lang="en-US" altLang="zh-CN" dirty="0">
                <a:latin typeface="+mn-lt"/>
              </a:rPr>
              <a:t>·</a:t>
            </a:r>
            <a:r>
              <a:rPr lang="zh-CN" altLang="en-US" dirty="0">
                <a:latin typeface="+mn-lt"/>
              </a:rPr>
              <a:t>皮尔</a:t>
            </a:r>
            <a:endParaRPr lang="zh-CN" altLang="en-US" dirty="0">
              <a:latin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图片 6" descr="t01a730e6146cde15d5.png"/>
          <p:cNvPicPr>
            <a:picLocks noChangeAspect="1"/>
          </p:cNvPicPr>
          <p:nvPr/>
        </p:nvPicPr>
        <p:blipFill>
          <a:blip r:embed="rId2" cstate="print"/>
          <a:stretch>
            <a:fillRect/>
          </a:stretch>
        </p:blipFill>
        <p:spPr>
          <a:xfrm>
            <a:off x="0" y="6289213"/>
            <a:ext cx="871078" cy="87107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9" name="Group 5"/>
          <p:cNvGrpSpPr/>
          <p:nvPr/>
        </p:nvGrpSpPr>
        <p:grpSpPr bwMode="auto">
          <a:xfrm>
            <a:off x="2169160" y="3917950"/>
            <a:ext cx="9215755" cy="2189480"/>
            <a:chOff x="1190" y="4420"/>
            <a:chExt cx="9829" cy="560"/>
          </a:xfrm>
        </p:grpSpPr>
        <p:sp>
          <p:nvSpPr>
            <p:cNvPr id="10" name="Rectangle 6"/>
            <p:cNvSpPr>
              <a:spLocks noChangeArrowheads="1"/>
            </p:cNvSpPr>
            <p:nvPr/>
          </p:nvSpPr>
          <p:spPr bwMode="auto">
            <a:xfrm>
              <a:off x="1876" y="4420"/>
              <a:ext cx="9143" cy="560"/>
            </a:xfrm>
            <a:prstGeom prst="rect">
              <a:avLst/>
            </a:prstGeom>
            <a:solidFill>
              <a:srgbClr val="FADCE9"/>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sp>
          <p:nvSpPr>
            <p:cNvPr id="11" name="Rectangle 7"/>
            <p:cNvSpPr>
              <a:spLocks noChangeArrowheads="1"/>
            </p:cNvSpPr>
            <p:nvPr/>
          </p:nvSpPr>
          <p:spPr bwMode="auto">
            <a:xfrm>
              <a:off x="1190" y="4420"/>
              <a:ext cx="686" cy="560"/>
            </a:xfrm>
            <a:prstGeom prst="rect">
              <a:avLst/>
            </a:prstGeom>
            <a:solidFill>
              <a:srgbClr val="E4007F"/>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grpSp>
      <p:pic>
        <p:nvPicPr>
          <p:cNvPr id="12" name="图片 11"/>
          <p:cNvPicPr>
            <a:picLocks noChangeAspect="1"/>
          </p:cNvPicPr>
          <p:nvPr/>
        </p:nvPicPr>
        <p:blipFill>
          <a:blip r:embed="rId3" cstate="screen"/>
          <a:stretch>
            <a:fillRect/>
          </a:stretch>
        </p:blipFill>
        <p:spPr>
          <a:xfrm flipH="1">
            <a:off x="240465" y="4714884"/>
            <a:ext cx="2031310" cy="2031310"/>
          </a:xfrm>
          <a:prstGeom prst="rect">
            <a:avLst/>
          </a:prstGeom>
        </p:spPr>
      </p:pic>
      <p:sp>
        <p:nvSpPr>
          <p:cNvPr id="13" name="矩形 12"/>
          <p:cNvSpPr/>
          <p:nvPr/>
        </p:nvSpPr>
        <p:spPr>
          <a:xfrm>
            <a:off x="2287905" y="4076700"/>
            <a:ext cx="9097645" cy="1170305"/>
          </a:xfrm>
          <a:prstGeom prst="rect">
            <a:avLst/>
          </a:prstGeom>
        </p:spPr>
        <p:txBody>
          <a:bodyPr wrap="square">
            <a:spAutoFit/>
          </a:bodyPr>
          <a:lstStyle/>
          <a:p>
            <a:pPr marL="533400" marR="47625" indent="-533400">
              <a:lnSpc>
                <a:spcPct val="130000"/>
              </a:lnSpc>
              <a:spcBef>
                <a:spcPts val="600"/>
              </a:spcBef>
              <a:spcAft>
                <a:spcPts val="600"/>
              </a:spcAft>
            </a:pPr>
            <a:r>
              <a:rPr lang="zh-CN" altLang="en-US" kern="100" dirty="0" smtClean="0">
                <a:solidFill>
                  <a:srgbClr val="000000"/>
                </a:solidFill>
                <a:latin typeface="楷体_GB2312" panose="02010609030101010101" charset="-122"/>
                <a:ea typeface="宋体" panose="02010600030101010101" pitchFamily="2" charset="-122"/>
                <a:cs typeface="Times New Roman" panose="02020603050405020304"/>
              </a:rPr>
              <a:t>        </a:t>
            </a:r>
            <a:r>
              <a:rPr lang="zh-CN" altLang="en-US"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有人说，人生是战场，大学是走向战场前的演练场。面对人生，你仅仅成为一个</a:t>
            </a:r>
            <a:r>
              <a:rPr lang="en-US" altLang="zh-CN"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器</a:t>
            </a:r>
            <a:r>
              <a:rPr lang="en-US" altLang="zh-CN"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就可以了吗？大学是一个平台，在这里，你不仅要成为一个专业人才，还要去获取智慧，完善自己的人格。</a:t>
            </a:r>
            <a:endParaRPr lang="zh-CN" altLang="en-US"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4" name="文本框 2"/>
          <p:cNvSpPr txBox="1">
            <a:spLocks noChangeArrowheads="1"/>
          </p:cNvSpPr>
          <p:nvPr/>
        </p:nvSpPr>
        <p:spPr bwMode="auto">
          <a:xfrm>
            <a:off x="2169795" y="4457065"/>
            <a:ext cx="643255" cy="1515110"/>
          </a:xfrm>
          <a:prstGeom prst="rect">
            <a:avLst/>
          </a:prstGeom>
          <a:noFill/>
          <a:ln w="9525">
            <a:noFill/>
            <a:miter lim="800000"/>
          </a:ln>
        </p:spPr>
        <p:txBody>
          <a:bodyPr vert="horz" wrap="square" lIns="0" tIns="0" rIns="0" bIns="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感</a:t>
            </a:r>
            <a:endPar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endPar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悟</a:t>
            </a:r>
            <a:endParaRPr kumimoji="0" lang="zh-CN"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文本框 14"/>
          <p:cNvSpPr txBox="1"/>
          <p:nvPr/>
        </p:nvSpPr>
        <p:spPr>
          <a:xfrm>
            <a:off x="811969" y="1000108"/>
            <a:ext cx="10787138" cy="2276475"/>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algn="l">
              <a:lnSpc>
                <a:spcPct val="110000"/>
              </a:lnSpc>
              <a:spcBef>
                <a:spcPts val="600"/>
              </a:spcBef>
              <a:spcAft>
                <a:spcPts val="600"/>
              </a:spcAft>
            </a:pPr>
            <a:r>
              <a:rPr lang="en-US" altLang="zh-CN" dirty="0">
                <a:latin typeface="+mn-lt"/>
              </a:rPr>
              <a:t>      </a:t>
            </a:r>
            <a:endParaRPr lang="en-US" altLang="zh-CN" dirty="0">
              <a:latin typeface="+mn-lt"/>
            </a:endParaRPr>
          </a:p>
          <a:p>
            <a:pPr algn="l">
              <a:lnSpc>
                <a:spcPct val="110000"/>
              </a:lnSpc>
              <a:spcBef>
                <a:spcPts val="600"/>
              </a:spcBef>
              <a:spcAft>
                <a:spcPts val="600"/>
              </a:spcAft>
            </a:pPr>
            <a:r>
              <a:rPr lang="en-US" altLang="zh-CN" dirty="0">
                <a:latin typeface="+mn-lt"/>
              </a:rPr>
              <a:t>      </a:t>
            </a:r>
            <a:r>
              <a:rPr lang="zh-CN" altLang="en-US" dirty="0">
                <a:latin typeface="+mn-lt"/>
              </a:rPr>
              <a:t>一位老教授昔日培养的三个得意门生皆事业有成：一个在官场上春风得意；一个在商场上捷报频传；一个埋头做学问，如今也苦尽甘来，成了学术界的专家。于是有人问老教授：</a:t>
            </a:r>
            <a:r>
              <a:rPr lang="en-US" altLang="zh-CN" dirty="0">
                <a:latin typeface="+mn-lt"/>
              </a:rPr>
              <a:t>“</a:t>
            </a:r>
            <a:r>
              <a:rPr lang="zh-CN" altLang="en-US" dirty="0">
                <a:latin typeface="+mn-lt"/>
              </a:rPr>
              <a:t>你以为三人中哪个会更有出息？</a:t>
            </a:r>
            <a:r>
              <a:rPr lang="en-US" altLang="zh-CN" dirty="0">
                <a:latin typeface="+mn-lt"/>
              </a:rPr>
              <a:t>”</a:t>
            </a:r>
            <a:r>
              <a:rPr lang="zh-CN" altLang="en-US" dirty="0">
                <a:latin typeface="+mn-lt"/>
              </a:rPr>
              <a:t>老教授说：</a:t>
            </a:r>
            <a:r>
              <a:rPr lang="en-US" altLang="zh-CN" dirty="0">
                <a:latin typeface="+mn-lt"/>
              </a:rPr>
              <a:t>“</a:t>
            </a:r>
            <a:r>
              <a:rPr lang="zh-CN" altLang="en-US" dirty="0">
                <a:latin typeface="+mn-lt"/>
              </a:rPr>
              <a:t>现在还看不出来。人生的较量有三个层次，最低层次是技巧的较量，其次是智慧的较量，他们现在正处于这一层次，而最高层次的较量则是人格的较量。</a:t>
            </a:r>
            <a:r>
              <a:rPr lang="en-US" altLang="zh-CN" dirty="0">
                <a:latin typeface="+mn-lt"/>
              </a:rPr>
              <a:t>”</a:t>
            </a:r>
            <a:r>
              <a:rPr lang="zh-CN" altLang="en-US" dirty="0">
                <a:latin typeface="+mn-lt"/>
              </a:rPr>
              <a:t>这个故事生动地向我们说明，在人的素质结构中，人格起着近乎决定性的作用。</a:t>
            </a:r>
            <a:endParaRPr lang="zh-CN" altLang="en-US" dirty="0">
              <a:latin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heckerboard(across)">
                                      <p:cBhvr>
                                        <p:cTn id="10" dur="500"/>
                                        <p:tgtEl>
                                          <p:spTgt spid="14"/>
                                        </p:tgtEl>
                                      </p:cBhvr>
                                    </p:animEffect>
                                  </p:childTnLst>
                                </p:cTn>
                              </p:par>
                              <p:par>
                                <p:cTn id="11" presetID="5"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heckerboard(across)">
                                      <p:cBhvr>
                                        <p:cTn id="13" dur="500"/>
                                        <p:tgtEl>
                                          <p:spTgt spid="9"/>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heckerboard(across)">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642346"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第一节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526613" y="3548159"/>
            <a:ext cx="5429288"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algn="ctr">
              <a:defRPr/>
            </a:pPr>
            <a:r>
              <a:rPr lang="zh-CN" altLang="en-US" sz="4400" dirty="0" smtClean="0">
                <a:solidFill>
                  <a:srgbClr val="3D3D3D"/>
                </a:solidFill>
                <a:latin typeface="+mn-lt"/>
                <a:ea typeface="+mn-ea"/>
                <a:cs typeface="+mn-ea"/>
                <a:sym typeface="+mn-lt"/>
              </a:rPr>
              <a:t>人格理论概述</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screen"/>
          <a:stretch>
            <a:fillRect/>
          </a:stretch>
        </p:blipFill>
        <p:spPr>
          <a:xfrm>
            <a:off x="9987189" y="4357694"/>
            <a:ext cx="2209573" cy="2500306"/>
          </a:xfrm>
          <a:prstGeom prst="rect">
            <a:avLst/>
          </a:prstGeom>
        </p:spPr>
      </p:pic>
      <p:sp>
        <p:nvSpPr>
          <p:cNvPr id="6" name="文本框 5"/>
          <p:cNvSpPr txBox="1"/>
          <p:nvPr/>
        </p:nvSpPr>
        <p:spPr>
          <a:xfrm>
            <a:off x="869698" y="285728"/>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一、人格的概述</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6" name="矩形 15"/>
          <p:cNvSpPr/>
          <p:nvPr>
            <p:custDataLst>
              <p:tags r:id="rId2"/>
            </p:custDataLst>
          </p:nvPr>
        </p:nvSpPr>
        <p:spPr bwMode="auto">
          <a:xfrm>
            <a:off x="605155" y="4110990"/>
            <a:ext cx="9779000" cy="929640"/>
          </a:xfrm>
          <a:prstGeom prst="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7" name="矩形 16"/>
          <p:cNvSpPr/>
          <p:nvPr>
            <p:custDataLst>
              <p:tags r:id="rId3"/>
            </p:custDataLst>
          </p:nvPr>
        </p:nvSpPr>
        <p:spPr bwMode="auto">
          <a:xfrm>
            <a:off x="605155" y="1780540"/>
            <a:ext cx="9779000" cy="944880"/>
          </a:xfrm>
          <a:prstGeom prst="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8" name="矩形: 圆角 12"/>
          <p:cNvSpPr/>
          <p:nvPr>
            <p:custDataLst>
              <p:tags r:id="rId4"/>
            </p:custDataLst>
          </p:nvPr>
        </p:nvSpPr>
        <p:spPr bwMode="auto">
          <a:xfrm>
            <a:off x="762988" y="1363314"/>
            <a:ext cx="3049378" cy="417358"/>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r>
              <a:rPr lang="zh-CN" altLang="en-US" b="1" dirty="0" smtClean="0">
                <a:solidFill>
                  <a:schemeClr val="bg1"/>
                </a:solidFill>
                <a:latin typeface="+mn-lt"/>
                <a:ea typeface="+mn-ea"/>
                <a:cs typeface="+mn-ea"/>
                <a:sym typeface="+mn-lt"/>
              </a:rPr>
              <a:t>  在伦理学中</a:t>
            </a:r>
            <a:endParaRPr lang="zh-CN" altLang="en-US" b="1" dirty="0">
              <a:solidFill>
                <a:schemeClr val="bg1"/>
              </a:solidFill>
              <a:latin typeface="+mn-lt"/>
              <a:ea typeface="+mn-ea"/>
              <a:cs typeface="+mn-ea"/>
              <a:sym typeface="+mn-lt"/>
            </a:endParaRPr>
          </a:p>
        </p:txBody>
      </p:sp>
      <p:sp>
        <p:nvSpPr>
          <p:cNvPr id="19" name="矩形 18"/>
          <p:cNvSpPr/>
          <p:nvPr>
            <p:custDataLst>
              <p:tags r:id="rId5"/>
            </p:custDataLst>
          </p:nvPr>
        </p:nvSpPr>
        <p:spPr>
          <a:xfrm>
            <a:off x="701675" y="1910715"/>
            <a:ext cx="9723755" cy="1194435"/>
          </a:xfrm>
          <a:prstGeom prst="rect">
            <a:avLst/>
          </a:prstGeom>
        </p:spPr>
        <p:txBody>
          <a:bodyPr wrap="square">
            <a:noAutofit/>
          </a:bodyPr>
          <a:lstStyle/>
          <a:p>
            <a:pPr algn="just">
              <a:lnSpc>
                <a:spcPct val="130000"/>
              </a:lnSpc>
              <a:spcAft>
                <a:spcPts val="0"/>
              </a:spcAft>
            </a:pPr>
            <a:r>
              <a:rPr lang="zh-CN" altLang="en-US" sz="1600" kern="100" dirty="0" smtClean="0">
                <a:latin typeface="+mn-lt"/>
                <a:ea typeface="+mn-ea"/>
                <a:cs typeface="+mn-ea"/>
                <a:sym typeface="+mn-lt"/>
              </a:rPr>
              <a:t>      伦理学提倡为社会、为他人着想的高尚人格，其人格与品格同义；法学解释的人格指权利、义务主体的资格。</a:t>
            </a:r>
            <a:endParaRPr lang="zh-CN" altLang="en-US" sz="1600" kern="100" dirty="0" smtClean="0">
              <a:latin typeface="+mn-lt"/>
              <a:ea typeface="+mn-ea"/>
              <a:cs typeface="+mn-ea"/>
              <a:sym typeface="+mn-lt"/>
            </a:endParaRPr>
          </a:p>
        </p:txBody>
      </p:sp>
      <p:sp>
        <p:nvSpPr>
          <p:cNvPr id="21" name="矩形 20"/>
          <p:cNvSpPr/>
          <p:nvPr>
            <p:custDataLst>
              <p:tags r:id="rId6"/>
            </p:custDataLst>
          </p:nvPr>
        </p:nvSpPr>
        <p:spPr>
          <a:xfrm>
            <a:off x="669290" y="4219575"/>
            <a:ext cx="9571990" cy="820420"/>
          </a:xfrm>
          <a:prstGeom prst="rect">
            <a:avLst/>
          </a:prstGeom>
          <a:ln>
            <a:noFill/>
          </a:ln>
        </p:spPr>
        <p:txBody>
          <a:bodyPr wrap="square">
            <a:noAutofit/>
          </a:bodyPr>
          <a:lstStyle/>
          <a:p>
            <a:pPr marL="285750" indent="-285750">
              <a:lnSpc>
                <a:spcPct val="130000"/>
              </a:lnSpc>
              <a:spcAft>
                <a:spcPts val="0"/>
              </a:spcAft>
            </a:pPr>
            <a:r>
              <a:rPr lang="zh-CN" altLang="en-US" sz="1600" kern="100" dirty="0" smtClean="0">
                <a:latin typeface="+mn-lt"/>
                <a:ea typeface="+mn-ea"/>
                <a:cs typeface="+mn-ea"/>
                <a:sym typeface="+mn-lt"/>
              </a:rPr>
              <a:t>       心理学中的人格是指构成一个人的思想、情感及行为的特有统合模式，是相对稳定、具有独特倾向性的心理特征的总和。</a:t>
            </a:r>
            <a:endParaRPr lang="zh-CN" altLang="en-US" sz="1600" kern="100" dirty="0" smtClean="0">
              <a:latin typeface="+mn-lt"/>
              <a:ea typeface="+mn-ea"/>
              <a:cs typeface="+mn-ea"/>
              <a:sym typeface="+mn-lt"/>
            </a:endParaRPr>
          </a:p>
        </p:txBody>
      </p:sp>
      <p:sp>
        <p:nvSpPr>
          <p:cNvPr id="22" name="矩形: 圆角 30"/>
          <p:cNvSpPr/>
          <p:nvPr>
            <p:custDataLst>
              <p:tags r:id="rId7"/>
            </p:custDataLst>
          </p:nvPr>
        </p:nvSpPr>
        <p:spPr bwMode="auto">
          <a:xfrm>
            <a:off x="762987" y="3719824"/>
            <a:ext cx="3049379" cy="417358"/>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r>
              <a:rPr lang="zh-CN" altLang="en-US" b="1" dirty="0" smtClean="0">
                <a:solidFill>
                  <a:schemeClr val="bg1"/>
                </a:solidFill>
                <a:latin typeface="+mn-lt"/>
                <a:ea typeface="+mn-ea"/>
                <a:cs typeface="+mn-ea"/>
                <a:sym typeface="+mn-lt"/>
              </a:rPr>
              <a:t>  在心理学中</a:t>
            </a:r>
            <a:endParaRPr lang="zh-CN" altLang="en-US" b="1" dirty="0" smtClean="0">
              <a:solidFill>
                <a:schemeClr val="bg1"/>
              </a:solidFill>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Left)">
                                      <p:cBhvr>
                                        <p:cTn id="7" dur="500"/>
                                        <p:tgtEl>
                                          <p:spTgt spid="17"/>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slide(fromLeft)">
                                      <p:cBhvr>
                                        <p:cTn id="10" dur="500"/>
                                        <p:tgtEl>
                                          <p:spTgt spid="18"/>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slide(fromLeft)">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slide(fromLeft)">
                                      <p:cBhvr>
                                        <p:cTn id="18" dur="500"/>
                                        <p:tgtEl>
                                          <p:spTgt spid="16"/>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slide(fromLeft)">
                                      <p:cBhvr>
                                        <p:cTn id="21" dur="500"/>
                                        <p:tgtEl>
                                          <p:spTgt spid="21"/>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slide(fromLef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animBg="1"/>
      <p:bldP spid="19" grpId="0"/>
      <p:bldP spid="21" grpId="0"/>
      <p:bldP spid="2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230"/>
          <p:cNvSpPr>
            <a:spLocks noEditPoints="1"/>
          </p:cNvSpPr>
          <p:nvPr/>
        </p:nvSpPr>
        <p:spPr bwMode="auto">
          <a:xfrm rot="5400000">
            <a:off x="392099" y="250712"/>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文本框 5"/>
          <p:cNvSpPr txBox="1"/>
          <p:nvPr/>
        </p:nvSpPr>
        <p:spPr>
          <a:xfrm>
            <a:off x="886979" y="142852"/>
            <a:ext cx="3143272"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二、人格的结构</a:t>
            </a:r>
            <a:endParaRPr lang="zh-CN" altLang="en-US" dirty="0" smtClean="0">
              <a:latin typeface="+mn-lt"/>
              <a:ea typeface="+mn-ea"/>
              <a:cs typeface="+mn-ea"/>
              <a:sym typeface="+mn-lt"/>
            </a:endParaRPr>
          </a:p>
        </p:txBody>
      </p:sp>
      <p:sp>
        <p:nvSpPr>
          <p:cNvPr id="17" name="等腰三角形 16"/>
          <p:cNvSpPr/>
          <p:nvPr/>
        </p:nvSpPr>
        <p:spPr>
          <a:xfrm>
            <a:off x="2217420" y="5417820"/>
            <a:ext cx="651510" cy="1440180"/>
          </a:xfrm>
          <a:prstGeom prst="triangle">
            <a:avLst>
              <a:gd name="adj" fmla="val 7280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bwMode="auto">
          <a:xfrm>
            <a:off x="9626773" y="0"/>
            <a:ext cx="2381904" cy="6878413"/>
          </a:xfrm>
          <a:prstGeom prst="parallelogram">
            <a:avLst>
              <a:gd name="adj" fmla="val 55625"/>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2" name="椭圆 41"/>
          <p:cNvSpPr/>
          <p:nvPr>
            <p:custDataLst>
              <p:tags r:id="rId1"/>
            </p:custDataLst>
          </p:nvPr>
        </p:nvSpPr>
        <p:spPr bwMode="auto">
          <a:xfrm>
            <a:off x="688796" y="2076005"/>
            <a:ext cx="439851"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1</a:t>
            </a:r>
            <a:endParaRPr lang="zh-CN" altLang="en-US" sz="2000" dirty="0">
              <a:solidFill>
                <a:schemeClr val="bg1"/>
              </a:solidFill>
              <a:latin typeface="+mn-lt"/>
              <a:ea typeface="+mn-ea"/>
              <a:cs typeface="+mn-ea"/>
              <a:sym typeface="+mn-lt"/>
            </a:endParaRPr>
          </a:p>
        </p:txBody>
      </p:sp>
      <p:sp>
        <p:nvSpPr>
          <p:cNvPr id="43" name="椭圆 42"/>
          <p:cNvSpPr/>
          <p:nvPr>
            <p:custDataLst>
              <p:tags r:id="rId2"/>
            </p:custDataLst>
          </p:nvPr>
        </p:nvSpPr>
        <p:spPr bwMode="auto">
          <a:xfrm>
            <a:off x="678220" y="3042483"/>
            <a:ext cx="473581"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2</a:t>
            </a:r>
            <a:endParaRPr lang="zh-CN" altLang="en-US" sz="2000" dirty="0">
              <a:solidFill>
                <a:schemeClr val="bg1"/>
              </a:solidFill>
              <a:latin typeface="+mn-lt"/>
              <a:ea typeface="+mn-ea"/>
              <a:cs typeface="+mn-ea"/>
              <a:sym typeface="+mn-lt"/>
            </a:endParaRPr>
          </a:p>
        </p:txBody>
      </p:sp>
      <p:pic>
        <p:nvPicPr>
          <p:cNvPr id="46" name="图片 45"/>
          <p:cNvPicPr>
            <a:picLocks noChangeAspect="1"/>
          </p:cNvPicPr>
          <p:nvPr/>
        </p:nvPicPr>
        <p:blipFill>
          <a:blip r:embed="rId3" cstate="screen"/>
          <a:stretch>
            <a:fillRect/>
          </a:stretch>
        </p:blipFill>
        <p:spPr>
          <a:xfrm>
            <a:off x="8493777" y="1604787"/>
            <a:ext cx="3046211" cy="4684362"/>
          </a:xfrm>
          <a:prstGeom prst="rect">
            <a:avLst/>
          </a:prstGeom>
        </p:spPr>
      </p:pic>
      <p:sp>
        <p:nvSpPr>
          <p:cNvPr id="47" name="矩形 46"/>
          <p:cNvSpPr/>
          <p:nvPr>
            <p:custDataLst>
              <p:tags r:id="rId4"/>
            </p:custDataLst>
          </p:nvPr>
        </p:nvSpPr>
        <p:spPr>
          <a:xfrm>
            <a:off x="1496204" y="1953919"/>
            <a:ext cx="6386859" cy="718185"/>
          </a:xfrm>
          <a:prstGeom prst="rect">
            <a:avLst/>
          </a:prstGeom>
        </p:spPr>
        <p:txBody>
          <a:bodyPr wrap="square">
            <a:spAutoFit/>
          </a:bodyPr>
          <a:lstStyle/>
          <a:p>
            <a:pPr>
              <a:lnSpc>
                <a:spcPct val="120000"/>
              </a:lnSpc>
              <a:spcAft>
                <a:spcPts val="600"/>
              </a:spcAft>
            </a:pPr>
            <a:r>
              <a:rPr lang="zh-CN" altLang="en-US" sz="1800" b="1" dirty="0" smtClean="0">
                <a:solidFill>
                  <a:schemeClr val="accent3">
                    <a:lumMod val="75000"/>
                  </a:schemeClr>
                </a:solidFill>
                <a:latin typeface="微软雅黑" panose="020B0503020204020204" pitchFamily="34" charset="-122"/>
                <a:ea typeface="微软雅黑" panose="020B0503020204020204" pitchFamily="34" charset="-122"/>
              </a:rPr>
              <a:t>需要：</a:t>
            </a:r>
            <a:r>
              <a:rPr lang="zh-CN" altLang="en-US" sz="1600" dirty="0" smtClean="0">
                <a:latin typeface="微软雅黑" panose="020B0503020204020204" pitchFamily="34" charset="-122"/>
                <a:ea typeface="微软雅黑" panose="020B0503020204020204" pitchFamily="34" charset="-122"/>
              </a:rPr>
              <a:t>是有机体感到某种缺乏而力求获得满足的心理倾向，是有机体自身和外部生活条件的要求在头脑中的反映。</a:t>
            </a:r>
            <a:endParaRPr lang="zh-CN" altLang="en-US" sz="1600" dirty="0" smtClean="0">
              <a:latin typeface="微软雅黑" panose="020B0503020204020204" pitchFamily="34" charset="-122"/>
              <a:ea typeface="微软雅黑" panose="020B0503020204020204" pitchFamily="34" charset="-122"/>
            </a:endParaRPr>
          </a:p>
        </p:txBody>
      </p:sp>
      <p:sp>
        <p:nvSpPr>
          <p:cNvPr id="48" name="矩形 47"/>
          <p:cNvSpPr/>
          <p:nvPr>
            <p:custDataLst>
              <p:tags r:id="rId5"/>
            </p:custDataLst>
          </p:nvPr>
        </p:nvSpPr>
        <p:spPr>
          <a:xfrm>
            <a:off x="1484411" y="2986394"/>
            <a:ext cx="6970155" cy="718185"/>
          </a:xfrm>
          <a:prstGeom prst="rect">
            <a:avLst/>
          </a:prstGeom>
        </p:spPr>
        <p:txBody>
          <a:bodyPr wrap="square">
            <a:spAutoFit/>
          </a:bodyPr>
          <a:lstStyle/>
          <a:p>
            <a:pPr>
              <a:lnSpc>
                <a:spcPct val="120000"/>
              </a:lnSpc>
              <a:spcAft>
                <a:spcPts val="600"/>
              </a:spcAft>
            </a:pPr>
            <a:r>
              <a:rPr lang="zh-CN" altLang="en-US" sz="1800" b="1" dirty="0" smtClean="0">
                <a:solidFill>
                  <a:schemeClr val="accent3">
                    <a:lumMod val="75000"/>
                  </a:schemeClr>
                </a:solidFill>
                <a:latin typeface="微软雅黑" panose="020B0503020204020204" pitchFamily="34" charset="-122"/>
                <a:ea typeface="微软雅黑" panose="020B0503020204020204" pitchFamily="34" charset="-122"/>
              </a:rPr>
              <a:t>价值观：</a:t>
            </a:r>
            <a:r>
              <a:rPr lang="zh-CN" altLang="en-US" sz="1600" dirty="0" smtClean="0">
                <a:latin typeface="微软雅黑" panose="020B0503020204020204" pitchFamily="34" charset="-122"/>
                <a:ea typeface="微软雅黑" panose="020B0503020204020204" pitchFamily="34" charset="-122"/>
              </a:rPr>
              <a:t>是指一个人对周围客观事物（包括人、事、物）的意义、重要性的评价和看法。</a:t>
            </a:r>
            <a:endParaRPr lang="zh-CN" altLang="en-US" sz="1600" dirty="0" smtClean="0">
              <a:latin typeface="微软雅黑" panose="020B0503020204020204" pitchFamily="34" charset="-122"/>
              <a:ea typeface="微软雅黑" panose="020B0503020204020204" pitchFamily="34" charset="-122"/>
            </a:endParaRPr>
          </a:p>
        </p:txBody>
      </p:sp>
      <p:cxnSp>
        <p:nvCxnSpPr>
          <p:cNvPr id="51" name="直接连接符 50"/>
          <p:cNvCxnSpPr/>
          <p:nvPr>
            <p:custDataLst>
              <p:tags r:id="rId6"/>
            </p:custDataLst>
          </p:nvPr>
        </p:nvCxnSpPr>
        <p:spPr>
          <a:xfrm>
            <a:off x="1506848" y="2787960"/>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7"/>
            </p:custDataLst>
          </p:nvPr>
        </p:nvCxnSpPr>
        <p:spPr>
          <a:xfrm>
            <a:off x="1462855" y="3849386"/>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129665" y="1062355"/>
            <a:ext cx="8007350" cy="486410"/>
          </a:xfrm>
          <a:prstGeom prst="rect">
            <a:avLst/>
          </a:prstGeom>
          <a:solidFill>
            <a:schemeClr val="accent3">
              <a:lumMod val="20000"/>
              <a:lumOff val="80000"/>
              <a:alpha val="68000"/>
            </a:schemeClr>
          </a:solidFill>
        </p:spPr>
        <p:txBody>
          <a:bodyPr wrap="square" rtlCol="0" anchor="t">
            <a:noAutofit/>
          </a:bodyPr>
          <a:p>
            <a:r>
              <a:rPr lang="zh-CN" altLang="en-US" sz="1800" b="1" dirty="0" smtClean="0">
                <a:solidFill>
                  <a:schemeClr val="tx1"/>
                </a:solidFill>
                <a:latin typeface="微软雅黑" panose="020B0503020204020204" pitchFamily="34" charset="-122"/>
                <a:ea typeface="微软雅黑" panose="020B0503020204020204" pitchFamily="34" charset="-122"/>
              </a:rPr>
              <a:t>人格结构系统包括个人的人格倾向性和人格心理特征两个相互联系的方面。</a:t>
            </a:r>
            <a:endParaRPr lang="zh-CN" altLang="en-US" sz="1800" b="1" dirty="0" smtClean="0">
              <a:solidFill>
                <a:schemeClr val="tx1"/>
              </a:solidFill>
              <a:latin typeface="微软雅黑" panose="020B0503020204020204" pitchFamily="34" charset="-122"/>
              <a:ea typeface="微软雅黑" panose="020B0503020204020204" pitchFamily="34" charset="-122"/>
            </a:endParaRPr>
          </a:p>
        </p:txBody>
      </p:sp>
      <p:grpSp>
        <p:nvGrpSpPr>
          <p:cNvPr id="9" name="组合 29"/>
          <p:cNvGrpSpPr/>
          <p:nvPr/>
        </p:nvGrpSpPr>
        <p:grpSpPr>
          <a:xfrm>
            <a:off x="8114859" y="1604655"/>
            <a:ext cx="1397635" cy="1720215"/>
            <a:chOff x="9856950" y="5178330"/>
            <a:chExt cx="1519154" cy="1859507"/>
          </a:xfrm>
        </p:grpSpPr>
        <p:sp>
          <p:nvSpPr>
            <p:cNvPr id="11" name="矩形 10"/>
            <p:cNvSpPr/>
            <p:nvPr/>
          </p:nvSpPr>
          <p:spPr bwMode="auto">
            <a:xfrm>
              <a:off x="9918378" y="5187940"/>
              <a:ext cx="1457725" cy="1556797"/>
            </a:xfrm>
            <a:prstGeom prst="rect">
              <a:avLst/>
            </a:prstGeom>
            <a:gradFill>
              <a:gsLst>
                <a:gs pos="0">
                  <a:srgbClr val="C00000">
                    <a:lumMod val="60000"/>
                    <a:lumOff val="40000"/>
                  </a:srgbClr>
                </a:gs>
                <a:gs pos="100000">
                  <a:srgbClr val="C00000"/>
                </a:gs>
              </a:gsLst>
              <a:lin ang="5400000" scaled="0"/>
            </a:gradFill>
            <a:ln w="25400" cap="flat" cmpd="sng" algn="ctr">
              <a:noFill/>
              <a:prstDash val="solid"/>
            </a:ln>
            <a:effectLst/>
            <a:scene3d>
              <a:camera prst="perspectiveFront" fov="2400000">
                <a:rot lat="240000" lon="21372000" rev="0"/>
              </a:camera>
              <a:lightRig rig="flat" dir="t"/>
            </a:scene3d>
            <a:sp3d extrusionH="12700000">
              <a:extrusionClr>
                <a:srgbClr val="C00000">
                  <a:lumMod val="50000"/>
                </a:srgbClr>
              </a:extrusionClr>
            </a:sp3d>
          </p:spPr>
          <p:txBody>
            <a:bodyPr anchor="ctr"/>
            <a:p>
              <a:pPr algn="ctr">
                <a:lnSpc>
                  <a:spcPct val="120000"/>
                </a:lnSpc>
                <a:defRPr/>
              </a:pPr>
              <a:endParaRPr lang="zh-CN" altLang="en-US" sz="2000" b="1" kern="0" dirty="0">
                <a:solidFill>
                  <a:sysClr val="window" lastClr="FFFFFF"/>
                </a:solidFill>
                <a:effectLst>
                  <a:innerShdw blurRad="114300">
                    <a:prstClr val="black"/>
                  </a:innerShdw>
                </a:effectLst>
                <a:latin typeface="微软雅黑" panose="020B0503020204020204" pitchFamily="34" charset="-122"/>
                <a:ea typeface="微软雅黑" panose="020B0503020204020204" pitchFamily="34" charset="-122"/>
              </a:endParaRPr>
            </a:p>
          </p:txBody>
        </p:sp>
        <p:sp>
          <p:nvSpPr>
            <p:cNvPr id="3" name="TextBox 11"/>
            <p:cNvSpPr txBox="1"/>
            <p:nvPr/>
          </p:nvSpPr>
          <p:spPr>
            <a:xfrm>
              <a:off x="9856950" y="5178330"/>
              <a:ext cx="1519154" cy="1859507"/>
            </a:xfrm>
            <a:prstGeom prst="rect">
              <a:avLst/>
            </a:prstGeom>
            <a:noFill/>
          </p:spPr>
          <p:txBody>
            <a:bodyPr wrap="none" rtlCol="0">
              <a:noAutofit/>
            </a:bodyPr>
            <a:p>
              <a:pPr algn="ctr">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人格倾</a:t>
              </a:r>
              <a:endParaRPr lang="zh-CN" altLang="en-US" sz="2800" b="1" dirty="0" smtClean="0">
                <a:solidFill>
                  <a:prstClr val="white"/>
                </a:solidFill>
                <a:latin typeface="微软雅黑" panose="020B0503020204020204" pitchFamily="34" charset="-122"/>
                <a:ea typeface="微软雅黑" panose="020B0503020204020204" pitchFamily="34" charset="-122"/>
              </a:endParaRPr>
            </a:p>
            <a:p>
              <a:pPr algn="ctr">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向性</a:t>
              </a:r>
              <a:endParaRPr lang="zh-CN" altLang="en-US" sz="2800" b="1" dirty="0" smtClean="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slide(fromBottom)">
                                      <p:cBhvr>
                                        <p:cTn id="7" dur="500"/>
                                        <p:tgtEl>
                                          <p:spTgt spid="4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slide(fromBottom)">
                                      <p:cBhvr>
                                        <p:cTn id="11" dur="500"/>
                                        <p:tgtEl>
                                          <p:spTgt spid="47"/>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slide(fromBottom)">
                                      <p:cBhvr>
                                        <p:cTn id="15" dur="500"/>
                                        <p:tgtEl>
                                          <p:spTgt spid="51"/>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slide(fromBottom)">
                                      <p:cBhvr>
                                        <p:cTn id="20" dur="500"/>
                                        <p:tgtEl>
                                          <p:spTgt spid="43"/>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slide(fromBottom)">
                                      <p:cBhvr>
                                        <p:cTn id="23" dur="500"/>
                                        <p:tgtEl>
                                          <p:spTgt spid="48"/>
                                        </p:tgtEl>
                                      </p:cBhvr>
                                    </p:animEffect>
                                  </p:childTnLst>
                                </p:cTn>
                              </p:par>
                            </p:childTnLst>
                          </p:cTn>
                        </p:par>
                        <p:par>
                          <p:cTn id="24" fill="hold">
                            <p:stCondLst>
                              <p:cond delay="500"/>
                            </p:stCondLst>
                            <p:childTnLst>
                              <p:par>
                                <p:cTn id="25" presetID="8" presetClass="entr" presetSubtype="16"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diamond(in)">
                                      <p:cBhvr>
                                        <p:cTn id="2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bldLvl="0" animBg="1"/>
      <p:bldP spid="47"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230"/>
          <p:cNvSpPr>
            <a:spLocks noEditPoints="1"/>
          </p:cNvSpPr>
          <p:nvPr/>
        </p:nvSpPr>
        <p:spPr bwMode="auto">
          <a:xfrm rot="5400000">
            <a:off x="392099" y="250712"/>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文本框 5"/>
          <p:cNvSpPr txBox="1"/>
          <p:nvPr/>
        </p:nvSpPr>
        <p:spPr>
          <a:xfrm>
            <a:off x="886979" y="142852"/>
            <a:ext cx="3143272"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二、人格的结构</a:t>
            </a:r>
            <a:endParaRPr lang="zh-CN" altLang="en-US" dirty="0" smtClean="0">
              <a:latin typeface="+mn-lt"/>
              <a:ea typeface="+mn-ea"/>
              <a:cs typeface="+mn-ea"/>
              <a:sym typeface="+mn-lt"/>
            </a:endParaRPr>
          </a:p>
        </p:txBody>
      </p:sp>
      <p:sp>
        <p:nvSpPr>
          <p:cNvPr id="17" name="等腰三角形 16"/>
          <p:cNvSpPr/>
          <p:nvPr/>
        </p:nvSpPr>
        <p:spPr>
          <a:xfrm>
            <a:off x="2217420" y="5417820"/>
            <a:ext cx="651510" cy="1440180"/>
          </a:xfrm>
          <a:prstGeom prst="triangle">
            <a:avLst>
              <a:gd name="adj" fmla="val 7280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bwMode="auto">
          <a:xfrm>
            <a:off x="9626773" y="0"/>
            <a:ext cx="2381904" cy="6878413"/>
          </a:xfrm>
          <a:prstGeom prst="parallelogram">
            <a:avLst>
              <a:gd name="adj" fmla="val 55625"/>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2" name="椭圆 41"/>
          <p:cNvSpPr/>
          <p:nvPr>
            <p:custDataLst>
              <p:tags r:id="rId1"/>
            </p:custDataLst>
          </p:nvPr>
        </p:nvSpPr>
        <p:spPr bwMode="auto">
          <a:xfrm>
            <a:off x="286385" y="1868170"/>
            <a:ext cx="367665" cy="440055"/>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1</a:t>
            </a:r>
            <a:endParaRPr lang="zh-CN" altLang="en-US" sz="2000" dirty="0">
              <a:solidFill>
                <a:schemeClr val="bg1"/>
              </a:solidFill>
              <a:latin typeface="+mn-lt"/>
              <a:ea typeface="+mn-ea"/>
              <a:cs typeface="+mn-ea"/>
              <a:sym typeface="+mn-lt"/>
            </a:endParaRPr>
          </a:p>
        </p:txBody>
      </p:sp>
      <p:sp>
        <p:nvSpPr>
          <p:cNvPr id="43" name="椭圆 42"/>
          <p:cNvSpPr/>
          <p:nvPr>
            <p:custDataLst>
              <p:tags r:id="rId2"/>
            </p:custDataLst>
          </p:nvPr>
        </p:nvSpPr>
        <p:spPr bwMode="auto">
          <a:xfrm>
            <a:off x="275630" y="3265368"/>
            <a:ext cx="473581"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2</a:t>
            </a:r>
            <a:endParaRPr lang="zh-CN" altLang="en-US" sz="2000" dirty="0">
              <a:solidFill>
                <a:schemeClr val="bg1"/>
              </a:solidFill>
              <a:latin typeface="+mn-lt"/>
              <a:ea typeface="+mn-ea"/>
              <a:cs typeface="+mn-ea"/>
              <a:sym typeface="+mn-lt"/>
            </a:endParaRPr>
          </a:p>
        </p:txBody>
      </p:sp>
      <p:pic>
        <p:nvPicPr>
          <p:cNvPr id="46" name="图片 45"/>
          <p:cNvPicPr>
            <a:picLocks noChangeAspect="1"/>
          </p:cNvPicPr>
          <p:nvPr/>
        </p:nvPicPr>
        <p:blipFill>
          <a:blip r:embed="rId3" cstate="screen"/>
          <a:stretch>
            <a:fillRect/>
          </a:stretch>
        </p:blipFill>
        <p:spPr>
          <a:xfrm>
            <a:off x="8493777" y="1604787"/>
            <a:ext cx="3046211" cy="4684362"/>
          </a:xfrm>
          <a:prstGeom prst="rect">
            <a:avLst/>
          </a:prstGeom>
        </p:spPr>
      </p:pic>
      <p:sp>
        <p:nvSpPr>
          <p:cNvPr id="47" name="矩形 46"/>
          <p:cNvSpPr/>
          <p:nvPr>
            <p:custDataLst>
              <p:tags r:id="rId4"/>
            </p:custDataLst>
          </p:nvPr>
        </p:nvSpPr>
        <p:spPr>
          <a:xfrm>
            <a:off x="1093470" y="1746250"/>
            <a:ext cx="6386195" cy="1013460"/>
          </a:xfrm>
          <a:prstGeom prst="rect">
            <a:avLst/>
          </a:prstGeom>
        </p:spPr>
        <p:txBody>
          <a:bodyPr wrap="square">
            <a:spAutoFit/>
          </a:bodyPr>
          <a:lstStyle/>
          <a:p>
            <a:pPr>
              <a:lnSpc>
                <a:spcPct val="120000"/>
              </a:lnSpc>
              <a:spcAft>
                <a:spcPts val="600"/>
              </a:spcAft>
            </a:pPr>
            <a:r>
              <a:rPr lang="zh-CN" altLang="en-US" sz="1800" b="1" dirty="0" smtClean="0">
                <a:solidFill>
                  <a:schemeClr val="accent3">
                    <a:lumMod val="75000"/>
                  </a:schemeClr>
                </a:solidFill>
                <a:latin typeface="微软雅黑" panose="020B0503020204020204" pitchFamily="34" charset="-122"/>
                <a:ea typeface="微软雅黑" panose="020B0503020204020204" pitchFamily="34" charset="-122"/>
              </a:rPr>
              <a:t>能力：</a:t>
            </a:r>
            <a:r>
              <a:rPr lang="zh-CN" altLang="en-US" sz="1600" dirty="0" smtClean="0">
                <a:latin typeface="微软雅黑" panose="020B0503020204020204" pitchFamily="34" charset="-122"/>
                <a:ea typeface="微软雅黑" panose="020B0503020204020204" pitchFamily="34" charset="-122"/>
              </a:rPr>
              <a:t>人类的智能分为语言文字智能、数学逻辑智能、视觉空间智能、身体运动智能、音乐旋律智能、人际关系智能、自我认知智能、认识自然的智能等八种智能。</a:t>
            </a:r>
            <a:endParaRPr lang="zh-CN" altLang="en-US" sz="1600" dirty="0" smtClean="0">
              <a:latin typeface="微软雅黑" panose="020B0503020204020204" pitchFamily="34" charset="-122"/>
              <a:ea typeface="微软雅黑" panose="020B0503020204020204" pitchFamily="34" charset="-122"/>
            </a:endParaRPr>
          </a:p>
        </p:txBody>
      </p:sp>
      <p:sp>
        <p:nvSpPr>
          <p:cNvPr id="48" name="矩形 47"/>
          <p:cNvSpPr/>
          <p:nvPr>
            <p:custDataLst>
              <p:tags r:id="rId5"/>
            </p:custDataLst>
          </p:nvPr>
        </p:nvSpPr>
        <p:spPr>
          <a:xfrm>
            <a:off x="1081821" y="3209279"/>
            <a:ext cx="6970155" cy="718185"/>
          </a:xfrm>
          <a:prstGeom prst="rect">
            <a:avLst/>
          </a:prstGeom>
        </p:spPr>
        <p:txBody>
          <a:bodyPr wrap="square">
            <a:spAutoFit/>
          </a:bodyPr>
          <a:lstStyle/>
          <a:p>
            <a:pPr>
              <a:lnSpc>
                <a:spcPct val="120000"/>
              </a:lnSpc>
              <a:spcAft>
                <a:spcPts val="600"/>
              </a:spcAft>
            </a:pPr>
            <a:r>
              <a:rPr lang="zh-CN" altLang="en-US" sz="1800" b="1" dirty="0" smtClean="0">
                <a:solidFill>
                  <a:schemeClr val="accent3">
                    <a:lumMod val="75000"/>
                  </a:schemeClr>
                </a:solidFill>
                <a:latin typeface="微软雅黑" panose="020B0503020204020204" pitchFamily="34" charset="-122"/>
                <a:ea typeface="微软雅黑" panose="020B0503020204020204" pitchFamily="34" charset="-122"/>
              </a:rPr>
              <a:t>气质价值观：</a:t>
            </a:r>
            <a:r>
              <a:rPr lang="zh-CN" altLang="en-US" sz="1600" dirty="0" smtClean="0">
                <a:latin typeface="微软雅黑" panose="020B0503020204020204" pitchFamily="34" charset="-122"/>
                <a:ea typeface="微软雅黑" panose="020B0503020204020204" pitchFamily="34" charset="-122"/>
              </a:rPr>
              <a:t>是指个体表现在心理活动的强度、速度、灵活性与指向性的一种稳定的心理特征。</a:t>
            </a:r>
            <a:endParaRPr lang="zh-CN" altLang="en-US" sz="1600" dirty="0" smtClean="0">
              <a:latin typeface="微软雅黑" panose="020B0503020204020204" pitchFamily="34" charset="-122"/>
              <a:ea typeface="微软雅黑" panose="020B0503020204020204" pitchFamily="34" charset="-122"/>
            </a:endParaRPr>
          </a:p>
        </p:txBody>
      </p:sp>
      <p:cxnSp>
        <p:nvCxnSpPr>
          <p:cNvPr id="51" name="直接连接符 50"/>
          <p:cNvCxnSpPr/>
          <p:nvPr>
            <p:custDataLst>
              <p:tags r:id="rId6"/>
            </p:custDataLst>
          </p:nvPr>
        </p:nvCxnSpPr>
        <p:spPr>
          <a:xfrm>
            <a:off x="1104258" y="2867335"/>
            <a:ext cx="5420995"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7"/>
            </p:custDataLst>
          </p:nvPr>
        </p:nvCxnSpPr>
        <p:spPr>
          <a:xfrm>
            <a:off x="1060265" y="4072271"/>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129665" y="748030"/>
            <a:ext cx="8007350" cy="742315"/>
          </a:xfrm>
          <a:prstGeom prst="rect">
            <a:avLst/>
          </a:prstGeom>
          <a:solidFill>
            <a:schemeClr val="accent3">
              <a:lumMod val="20000"/>
              <a:lumOff val="80000"/>
              <a:alpha val="68000"/>
            </a:schemeClr>
          </a:solidFill>
        </p:spPr>
        <p:txBody>
          <a:bodyPr wrap="square" rtlCol="0" anchor="t">
            <a:noAutofit/>
          </a:bodyPr>
          <a:p>
            <a:r>
              <a:rPr lang="zh-CN" altLang="en-US" sz="1800" b="1" dirty="0" smtClean="0">
                <a:solidFill>
                  <a:schemeClr val="tx1"/>
                </a:solidFill>
                <a:latin typeface="微软雅黑" panose="020B0503020204020204" pitchFamily="34" charset="-122"/>
                <a:ea typeface="微软雅黑" panose="020B0503020204020204" pitchFamily="34" charset="-122"/>
              </a:rPr>
              <a:t>人格心理特征包括能力、气质、性格。这些心理特征在不同程度上受先天遗传因素的影响，相对比较稳定。</a:t>
            </a:r>
            <a:endParaRPr lang="zh-CN" altLang="en-US" sz="1800" b="1" dirty="0" smtClean="0">
              <a:solidFill>
                <a:schemeClr val="tx1"/>
              </a:solidFill>
              <a:latin typeface="微软雅黑" panose="020B0503020204020204" pitchFamily="34" charset="-122"/>
              <a:ea typeface="微软雅黑" panose="020B0503020204020204" pitchFamily="34" charset="-122"/>
            </a:endParaRPr>
          </a:p>
        </p:txBody>
      </p:sp>
      <p:grpSp>
        <p:nvGrpSpPr>
          <p:cNvPr id="9" name="组合 29"/>
          <p:cNvGrpSpPr/>
          <p:nvPr/>
        </p:nvGrpSpPr>
        <p:grpSpPr>
          <a:xfrm>
            <a:off x="7826569" y="1525915"/>
            <a:ext cx="1397634" cy="1604010"/>
            <a:chOff x="9856950" y="5178330"/>
            <a:chExt cx="1519153" cy="1733892"/>
          </a:xfrm>
        </p:grpSpPr>
        <p:sp>
          <p:nvSpPr>
            <p:cNvPr id="11" name="矩形 10"/>
            <p:cNvSpPr/>
            <p:nvPr/>
          </p:nvSpPr>
          <p:spPr bwMode="auto">
            <a:xfrm>
              <a:off x="9918378" y="5187940"/>
              <a:ext cx="1457725" cy="1556797"/>
            </a:xfrm>
            <a:prstGeom prst="rect">
              <a:avLst/>
            </a:prstGeom>
            <a:gradFill>
              <a:gsLst>
                <a:gs pos="0">
                  <a:srgbClr val="C00000">
                    <a:lumMod val="60000"/>
                    <a:lumOff val="40000"/>
                  </a:srgbClr>
                </a:gs>
                <a:gs pos="100000">
                  <a:srgbClr val="C00000"/>
                </a:gs>
              </a:gsLst>
              <a:lin ang="5400000" scaled="0"/>
            </a:gradFill>
            <a:ln w="25400" cap="flat" cmpd="sng" algn="ctr">
              <a:noFill/>
              <a:prstDash val="solid"/>
            </a:ln>
            <a:effectLst/>
            <a:scene3d>
              <a:camera prst="perspectiveFront" fov="2400000">
                <a:rot lat="240000" lon="21372000" rev="0"/>
              </a:camera>
              <a:lightRig rig="flat" dir="t"/>
            </a:scene3d>
            <a:sp3d extrusionH="12700000">
              <a:extrusionClr>
                <a:srgbClr val="C00000">
                  <a:lumMod val="50000"/>
                </a:srgbClr>
              </a:extrusionClr>
            </a:sp3d>
          </p:spPr>
          <p:txBody>
            <a:bodyPr anchor="ctr"/>
            <a:p>
              <a:pPr algn="ctr">
                <a:lnSpc>
                  <a:spcPct val="120000"/>
                </a:lnSpc>
                <a:defRPr/>
              </a:pPr>
              <a:endParaRPr lang="zh-CN" altLang="en-US" sz="2000" b="1" kern="0" dirty="0">
                <a:solidFill>
                  <a:sysClr val="window" lastClr="FFFFFF"/>
                </a:solidFill>
                <a:effectLst>
                  <a:innerShdw blurRad="114300">
                    <a:prstClr val="black"/>
                  </a:innerShdw>
                </a:effectLst>
                <a:latin typeface="微软雅黑" panose="020B0503020204020204" pitchFamily="34" charset="-122"/>
                <a:ea typeface="微软雅黑" panose="020B0503020204020204" pitchFamily="34" charset="-122"/>
              </a:endParaRPr>
            </a:p>
          </p:txBody>
        </p:sp>
        <p:sp>
          <p:nvSpPr>
            <p:cNvPr id="3" name="TextBox 11"/>
            <p:cNvSpPr txBox="1"/>
            <p:nvPr/>
          </p:nvSpPr>
          <p:spPr>
            <a:xfrm>
              <a:off x="9856950" y="5178330"/>
              <a:ext cx="1348672" cy="1733892"/>
            </a:xfrm>
            <a:prstGeom prst="rect">
              <a:avLst/>
            </a:prstGeom>
            <a:noFill/>
          </p:spPr>
          <p:txBody>
            <a:bodyPr wrap="none" rtlCol="0">
              <a:noAutofit/>
            </a:bodyPr>
            <a:p>
              <a:pPr algn="ctr">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人格心</a:t>
              </a:r>
              <a:endParaRPr lang="zh-CN" altLang="en-US" sz="2800" b="1" dirty="0" smtClean="0">
                <a:solidFill>
                  <a:prstClr val="white"/>
                </a:solidFill>
                <a:latin typeface="微软雅黑" panose="020B0503020204020204" pitchFamily="34" charset="-122"/>
                <a:ea typeface="微软雅黑" panose="020B0503020204020204" pitchFamily="34" charset="-122"/>
              </a:endParaRPr>
            </a:p>
            <a:p>
              <a:pPr algn="ctr">
                <a:lnSpc>
                  <a:spcPct val="150000"/>
                </a:lnSpc>
              </a:pPr>
              <a:r>
                <a:rPr lang="zh-CN" altLang="en-US" sz="2800" b="1" dirty="0" smtClean="0">
                  <a:solidFill>
                    <a:prstClr val="white"/>
                  </a:solidFill>
                  <a:latin typeface="微软雅黑" panose="020B0503020204020204" pitchFamily="34" charset="-122"/>
                  <a:ea typeface="微软雅黑" panose="020B0503020204020204" pitchFamily="34" charset="-122"/>
                </a:rPr>
                <a:t>理特征</a:t>
              </a:r>
              <a:endParaRPr lang="zh-CN" altLang="en-US" sz="2800" b="1" dirty="0" smtClean="0">
                <a:solidFill>
                  <a:prstClr val="white"/>
                </a:solidFill>
                <a:latin typeface="微软雅黑" panose="020B0503020204020204" pitchFamily="34" charset="-122"/>
                <a:ea typeface="微软雅黑" panose="020B0503020204020204" pitchFamily="34" charset="-122"/>
              </a:endParaRPr>
            </a:p>
          </p:txBody>
        </p:sp>
      </p:grpSp>
      <p:sp>
        <p:nvSpPr>
          <p:cNvPr id="4" name="椭圆 3"/>
          <p:cNvSpPr/>
          <p:nvPr>
            <p:custDataLst>
              <p:tags r:id="rId8"/>
            </p:custDataLst>
          </p:nvPr>
        </p:nvSpPr>
        <p:spPr bwMode="auto">
          <a:xfrm>
            <a:off x="259120" y="4396938"/>
            <a:ext cx="473581"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r>
              <a:rPr lang="en-US" altLang="zh-CN" sz="2000" dirty="0">
                <a:solidFill>
                  <a:schemeClr val="bg1"/>
                </a:solidFill>
                <a:latin typeface="+mn-lt"/>
                <a:ea typeface="+mn-ea"/>
                <a:cs typeface="+mn-ea"/>
                <a:sym typeface="+mn-lt"/>
              </a:rPr>
              <a:t>3</a:t>
            </a:r>
            <a:endParaRPr lang="zh-CN" altLang="en-US" sz="2000" dirty="0">
              <a:solidFill>
                <a:schemeClr val="bg1"/>
              </a:solidFill>
              <a:latin typeface="+mn-lt"/>
              <a:ea typeface="+mn-ea"/>
              <a:cs typeface="+mn-ea"/>
              <a:sym typeface="+mn-lt"/>
            </a:endParaRPr>
          </a:p>
        </p:txBody>
      </p:sp>
      <p:sp>
        <p:nvSpPr>
          <p:cNvPr id="5" name="矩形 4"/>
          <p:cNvSpPr/>
          <p:nvPr>
            <p:custDataLst>
              <p:tags r:id="rId9"/>
            </p:custDataLst>
          </p:nvPr>
        </p:nvSpPr>
        <p:spPr>
          <a:xfrm>
            <a:off x="1065311" y="4340849"/>
            <a:ext cx="6970155" cy="718185"/>
          </a:xfrm>
          <a:prstGeom prst="rect">
            <a:avLst/>
          </a:prstGeom>
        </p:spPr>
        <p:txBody>
          <a:bodyPr wrap="square">
            <a:spAutoFit/>
          </a:bodyPr>
          <a:p>
            <a:pPr>
              <a:lnSpc>
                <a:spcPct val="120000"/>
              </a:lnSpc>
              <a:spcAft>
                <a:spcPts val="600"/>
              </a:spcAft>
            </a:pPr>
            <a:r>
              <a:rPr lang="zh-CN" altLang="en-US" sz="1800" b="1" dirty="0" smtClean="0">
                <a:solidFill>
                  <a:schemeClr val="accent3">
                    <a:lumMod val="75000"/>
                  </a:schemeClr>
                </a:solidFill>
                <a:latin typeface="微软雅黑" panose="020B0503020204020204" pitchFamily="34" charset="-122"/>
                <a:ea typeface="微软雅黑" panose="020B0503020204020204" pitchFamily="34" charset="-122"/>
              </a:rPr>
              <a:t>性格：</a:t>
            </a:r>
            <a:r>
              <a:rPr lang="zh-CN" altLang="en-US" sz="1600" dirty="0" smtClean="0">
                <a:latin typeface="微软雅黑" panose="020B0503020204020204" pitchFamily="34" charset="-122"/>
                <a:ea typeface="微软雅黑" panose="020B0503020204020204" pitchFamily="34" charset="-122"/>
              </a:rPr>
              <a:t>是一种与社会相关最密切的人格特征，是一个人对现实稳定的态度和与之相适应的习惯化行为方式的总和。</a:t>
            </a:r>
            <a:endParaRPr lang="zh-CN" altLang="en-US" sz="1600" dirty="0" smtClean="0">
              <a:latin typeface="微软雅黑" panose="020B0503020204020204" pitchFamily="34" charset="-122"/>
              <a:ea typeface="微软雅黑" panose="020B0503020204020204" pitchFamily="34" charset="-122"/>
            </a:endParaRPr>
          </a:p>
        </p:txBody>
      </p:sp>
      <p:cxnSp>
        <p:nvCxnSpPr>
          <p:cNvPr id="8" name="直接连接符 7"/>
          <p:cNvCxnSpPr/>
          <p:nvPr>
            <p:custDataLst>
              <p:tags r:id="rId10"/>
            </p:custDataLst>
          </p:nvPr>
        </p:nvCxnSpPr>
        <p:spPr>
          <a:xfrm>
            <a:off x="1060265" y="5276231"/>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slide(fromBottom)">
                                      <p:cBhvr>
                                        <p:cTn id="7" dur="500"/>
                                        <p:tgtEl>
                                          <p:spTgt spid="4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slide(fromBottom)">
                                      <p:cBhvr>
                                        <p:cTn id="11" dur="500"/>
                                        <p:tgtEl>
                                          <p:spTgt spid="47"/>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slide(fromBottom)">
                                      <p:cBhvr>
                                        <p:cTn id="15" dur="500"/>
                                        <p:tgtEl>
                                          <p:spTgt spid="51"/>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slide(fromBottom)">
                                      <p:cBhvr>
                                        <p:cTn id="20" dur="500"/>
                                        <p:tgtEl>
                                          <p:spTgt spid="43"/>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slide(fromBottom)">
                                      <p:cBhvr>
                                        <p:cTn id="23" dur="500"/>
                                        <p:tgtEl>
                                          <p:spTgt spid="48"/>
                                        </p:tgtEl>
                                      </p:cBhvr>
                                    </p:animEffect>
                                  </p:childTnLst>
                                </p:cTn>
                              </p:par>
                            </p:childTnLst>
                          </p:cTn>
                        </p:par>
                        <p:par>
                          <p:cTn id="24" fill="hold">
                            <p:stCondLst>
                              <p:cond delay="500"/>
                            </p:stCondLst>
                            <p:childTnLst>
                              <p:par>
                                <p:cTn id="25" presetID="8" presetClass="entr" presetSubtype="16"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diamond(in)">
                                      <p:cBhvr>
                                        <p:cTn id="27" dur="2000"/>
                                        <p:tgtEl>
                                          <p:spTgt spid="54"/>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Bottom)">
                                      <p:cBhvr>
                                        <p:cTn id="32" dur="500"/>
                                        <p:tgtEl>
                                          <p:spTgt spid="4"/>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slide(fromBottom)">
                                      <p:cBhvr>
                                        <p:cTn id="35" dur="500"/>
                                        <p:tgtEl>
                                          <p:spTgt spid="5"/>
                                        </p:tgtEl>
                                      </p:cBhvr>
                                    </p:animEffect>
                                  </p:childTnLst>
                                </p:cTn>
                              </p:par>
                            </p:childTnLst>
                          </p:cTn>
                        </p:par>
                        <p:par>
                          <p:cTn id="36" fill="hold">
                            <p:stCondLst>
                              <p:cond delay="500"/>
                            </p:stCondLst>
                            <p:childTnLst>
                              <p:par>
                                <p:cTn id="37" presetID="8"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diamond(in)">
                                      <p:cBhvr>
                                        <p:cTn id="3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bldLvl="0" animBg="1"/>
      <p:bldP spid="47" grpId="0"/>
      <p:bldP spid="48" grpId="0"/>
      <p:bldP spid="4" grpId="0" bldLvl="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230"/>
          <p:cNvSpPr>
            <a:spLocks noEditPoints="1"/>
          </p:cNvSpPr>
          <p:nvPr/>
        </p:nvSpPr>
        <p:spPr bwMode="auto">
          <a:xfrm rot="5400000">
            <a:off x="392099" y="250712"/>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文本框 5"/>
          <p:cNvSpPr txBox="1"/>
          <p:nvPr/>
        </p:nvSpPr>
        <p:spPr>
          <a:xfrm>
            <a:off x="887095" y="142875"/>
            <a:ext cx="5067935"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三、人格现代特质理论</a:t>
            </a:r>
            <a:endParaRPr lang="zh-CN" altLang="en-US" dirty="0" smtClean="0">
              <a:latin typeface="+mn-lt"/>
              <a:ea typeface="+mn-ea"/>
              <a:cs typeface="+mn-ea"/>
              <a:sym typeface="+mn-lt"/>
            </a:endParaRPr>
          </a:p>
        </p:txBody>
      </p:sp>
      <p:sp>
        <p:nvSpPr>
          <p:cNvPr id="17" name="等腰三角形 16"/>
          <p:cNvSpPr/>
          <p:nvPr/>
        </p:nvSpPr>
        <p:spPr>
          <a:xfrm>
            <a:off x="2217420" y="5417820"/>
            <a:ext cx="651510" cy="1440180"/>
          </a:xfrm>
          <a:prstGeom prst="triangle">
            <a:avLst>
              <a:gd name="adj" fmla="val 7280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bwMode="auto">
          <a:xfrm>
            <a:off x="9626773" y="0"/>
            <a:ext cx="2381904" cy="6878413"/>
          </a:xfrm>
          <a:prstGeom prst="parallelogram">
            <a:avLst>
              <a:gd name="adj" fmla="val 55625"/>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2" name="椭圆 41"/>
          <p:cNvSpPr/>
          <p:nvPr>
            <p:custDataLst>
              <p:tags r:id="rId1"/>
            </p:custDataLst>
          </p:nvPr>
        </p:nvSpPr>
        <p:spPr bwMode="auto">
          <a:xfrm>
            <a:off x="286385" y="1868170"/>
            <a:ext cx="367665" cy="440055"/>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1</a:t>
            </a:r>
            <a:endParaRPr lang="zh-CN" altLang="en-US" sz="2000" dirty="0">
              <a:solidFill>
                <a:schemeClr val="bg1"/>
              </a:solidFill>
              <a:latin typeface="+mn-lt"/>
              <a:ea typeface="+mn-ea"/>
              <a:cs typeface="+mn-ea"/>
              <a:sym typeface="+mn-lt"/>
            </a:endParaRPr>
          </a:p>
        </p:txBody>
      </p:sp>
      <p:sp>
        <p:nvSpPr>
          <p:cNvPr id="43" name="椭圆 42"/>
          <p:cNvSpPr/>
          <p:nvPr>
            <p:custDataLst>
              <p:tags r:id="rId2"/>
            </p:custDataLst>
          </p:nvPr>
        </p:nvSpPr>
        <p:spPr bwMode="auto">
          <a:xfrm>
            <a:off x="275630" y="3265368"/>
            <a:ext cx="473581"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2</a:t>
            </a:r>
            <a:endParaRPr lang="zh-CN" altLang="en-US" sz="2000" dirty="0">
              <a:solidFill>
                <a:schemeClr val="bg1"/>
              </a:solidFill>
              <a:latin typeface="+mn-lt"/>
              <a:ea typeface="+mn-ea"/>
              <a:cs typeface="+mn-ea"/>
              <a:sym typeface="+mn-lt"/>
            </a:endParaRPr>
          </a:p>
        </p:txBody>
      </p:sp>
      <p:pic>
        <p:nvPicPr>
          <p:cNvPr id="46" name="图片 45"/>
          <p:cNvPicPr>
            <a:picLocks noChangeAspect="1"/>
          </p:cNvPicPr>
          <p:nvPr/>
        </p:nvPicPr>
        <p:blipFill>
          <a:blip r:embed="rId3" cstate="screen"/>
          <a:stretch>
            <a:fillRect/>
          </a:stretch>
        </p:blipFill>
        <p:spPr>
          <a:xfrm>
            <a:off x="8493777" y="1604787"/>
            <a:ext cx="3046211" cy="4684362"/>
          </a:xfrm>
          <a:prstGeom prst="rect">
            <a:avLst/>
          </a:prstGeom>
        </p:spPr>
      </p:pic>
      <p:sp>
        <p:nvSpPr>
          <p:cNvPr id="47" name="矩形 46"/>
          <p:cNvSpPr/>
          <p:nvPr>
            <p:custDataLst>
              <p:tags r:id="rId4"/>
            </p:custDataLst>
          </p:nvPr>
        </p:nvSpPr>
        <p:spPr>
          <a:xfrm>
            <a:off x="1093470" y="1746250"/>
            <a:ext cx="6386195" cy="1167130"/>
          </a:xfrm>
          <a:prstGeom prst="rect">
            <a:avLst/>
          </a:prstGeom>
        </p:spPr>
        <p:txBody>
          <a:bodyPr wrap="square">
            <a:spAutoFit/>
          </a:bodyPr>
          <a:lstStyle/>
          <a:p>
            <a:pPr>
              <a:lnSpc>
                <a:spcPct val="120000"/>
              </a:lnSpc>
              <a:spcAft>
                <a:spcPts val="600"/>
              </a:spcAft>
            </a:pPr>
            <a:r>
              <a:rPr lang="zh-CN" altLang="en-US" sz="1800" b="1" dirty="0" smtClean="0">
                <a:solidFill>
                  <a:schemeClr val="accent3">
                    <a:lumMod val="75000"/>
                  </a:schemeClr>
                </a:solidFill>
                <a:latin typeface="微软雅黑" panose="020B0503020204020204" pitchFamily="34" charset="-122"/>
                <a:ea typeface="微软雅黑" panose="020B0503020204020204" pitchFamily="34" charset="-122"/>
              </a:rPr>
              <a:t>（一）三因素模型：</a:t>
            </a:r>
            <a:r>
              <a:rPr lang="zh-CN" altLang="en-US" sz="1600" dirty="0" smtClean="0">
                <a:latin typeface="微软雅黑" panose="020B0503020204020204" pitchFamily="34" charset="-122"/>
                <a:ea typeface="微软雅黑" panose="020B0503020204020204" pitchFamily="34" charset="-122"/>
              </a:rPr>
              <a:t>外倾性：内外倾的差异。</a:t>
            </a:r>
            <a:endParaRPr lang="zh-CN" altLang="en-US" sz="1600" dirty="0" smtClean="0">
              <a:latin typeface="微软雅黑" panose="020B0503020204020204" pitchFamily="34" charset="-122"/>
              <a:ea typeface="微软雅黑" panose="020B0503020204020204" pitchFamily="34" charset="-122"/>
            </a:endParaRPr>
          </a:p>
          <a:p>
            <a:pPr>
              <a:lnSpc>
                <a:spcPct val="120000"/>
              </a:lnSpc>
              <a:spcAft>
                <a:spcPts val="600"/>
              </a:spcAft>
            </a:pPr>
            <a:r>
              <a:rPr lang="zh-CN" altLang="en-US" sz="1600" dirty="0" smtClean="0">
                <a:latin typeface="微软雅黑" panose="020B0503020204020204" pitchFamily="34" charset="-122"/>
                <a:ea typeface="微软雅黑" panose="020B0503020204020204" pitchFamily="34" charset="-122"/>
              </a:rPr>
              <a:t>神经质：情绪稳定性的差异。</a:t>
            </a:r>
            <a:endParaRPr lang="zh-CN" altLang="en-US" sz="1600" dirty="0" smtClean="0">
              <a:latin typeface="微软雅黑" panose="020B0503020204020204" pitchFamily="34" charset="-122"/>
              <a:ea typeface="微软雅黑" panose="020B0503020204020204" pitchFamily="34" charset="-122"/>
            </a:endParaRPr>
          </a:p>
          <a:p>
            <a:pPr>
              <a:lnSpc>
                <a:spcPct val="120000"/>
              </a:lnSpc>
              <a:spcAft>
                <a:spcPts val="600"/>
              </a:spcAft>
            </a:pPr>
            <a:r>
              <a:rPr lang="zh-CN" altLang="en-US" sz="1600" dirty="0" smtClean="0">
                <a:latin typeface="微软雅黑" panose="020B0503020204020204" pitchFamily="34" charset="-122"/>
                <a:ea typeface="微软雅黑" panose="020B0503020204020204" pitchFamily="34" charset="-122"/>
              </a:rPr>
              <a:t>精神质：孤独、冷酷、敌视、怪异等偏于负面的人格特征</a:t>
            </a:r>
            <a:endParaRPr lang="zh-CN" altLang="en-US" sz="1600" dirty="0" smtClean="0">
              <a:latin typeface="微软雅黑" panose="020B0503020204020204" pitchFamily="34" charset="-122"/>
              <a:ea typeface="微软雅黑" panose="020B0503020204020204" pitchFamily="34" charset="-122"/>
            </a:endParaRPr>
          </a:p>
        </p:txBody>
      </p:sp>
      <p:sp>
        <p:nvSpPr>
          <p:cNvPr id="48" name="矩形 47"/>
          <p:cNvSpPr/>
          <p:nvPr>
            <p:custDataLst>
              <p:tags r:id="rId5"/>
            </p:custDataLst>
          </p:nvPr>
        </p:nvSpPr>
        <p:spPr>
          <a:xfrm>
            <a:off x="1081821" y="3209279"/>
            <a:ext cx="6970155" cy="718185"/>
          </a:xfrm>
          <a:prstGeom prst="rect">
            <a:avLst/>
          </a:prstGeom>
        </p:spPr>
        <p:txBody>
          <a:bodyPr wrap="square">
            <a:spAutoFit/>
          </a:bodyPr>
          <a:lstStyle/>
          <a:p>
            <a:pPr>
              <a:lnSpc>
                <a:spcPct val="120000"/>
              </a:lnSpc>
              <a:spcAft>
                <a:spcPts val="600"/>
              </a:spcAft>
            </a:pPr>
            <a:r>
              <a:rPr lang="zh-CN" altLang="en-US" sz="1800" b="1" dirty="0" smtClean="0">
                <a:solidFill>
                  <a:schemeClr val="accent3">
                    <a:lumMod val="75000"/>
                  </a:schemeClr>
                </a:solidFill>
                <a:latin typeface="微软雅黑" panose="020B0503020204020204" pitchFamily="34" charset="-122"/>
                <a:ea typeface="微软雅黑" panose="020B0503020204020204" pitchFamily="34" charset="-122"/>
              </a:rPr>
              <a:t>（二）</a:t>
            </a:r>
            <a:r>
              <a:rPr lang="en-US" altLang="zh-CN" sz="1800" b="1" dirty="0" smtClean="0">
                <a:solidFill>
                  <a:schemeClr val="accent3">
                    <a:lumMod val="75000"/>
                  </a:schemeClr>
                </a:solidFill>
                <a:latin typeface="微软雅黑" panose="020B0503020204020204" pitchFamily="34" charset="-122"/>
                <a:ea typeface="微软雅黑" panose="020B0503020204020204" pitchFamily="34" charset="-122"/>
              </a:rPr>
              <a:t> </a:t>
            </a:r>
            <a:r>
              <a:rPr lang="zh-CN" altLang="en-US" sz="1800" b="1" dirty="0" smtClean="0">
                <a:solidFill>
                  <a:schemeClr val="accent3">
                    <a:lumMod val="75000"/>
                  </a:schemeClr>
                </a:solidFill>
                <a:latin typeface="微软雅黑" panose="020B0503020204020204" pitchFamily="34" charset="-122"/>
                <a:ea typeface="微软雅黑" panose="020B0503020204020204" pitchFamily="34" charset="-122"/>
              </a:rPr>
              <a:t>五因素模型：</a:t>
            </a:r>
            <a:r>
              <a:rPr lang="zh-CN" altLang="en-US" sz="1600" dirty="0" smtClean="0">
                <a:latin typeface="微软雅黑" panose="020B0503020204020204" pitchFamily="34" charset="-122"/>
                <a:ea typeface="微软雅黑" panose="020B0503020204020204" pitchFamily="34" charset="-122"/>
              </a:rPr>
              <a:t>开放性、</a:t>
            </a:r>
            <a:r>
              <a:rPr lang="zh-CN" altLang="en-US" sz="1600" dirty="0" smtClean="0">
                <a:latin typeface="微软雅黑" panose="020B0503020204020204" pitchFamily="34" charset="-122"/>
                <a:ea typeface="微软雅黑" panose="020B0503020204020204" pitchFamily="34" charset="-122"/>
              </a:rPr>
              <a:t>尽责性、外倾性、随和性、神经质或情绪稳定性。</a:t>
            </a:r>
            <a:endParaRPr lang="zh-CN" altLang="en-US" sz="1600" dirty="0" smtClean="0">
              <a:latin typeface="微软雅黑" panose="020B0503020204020204" pitchFamily="34" charset="-122"/>
              <a:ea typeface="微软雅黑" panose="020B0503020204020204" pitchFamily="34" charset="-122"/>
            </a:endParaRPr>
          </a:p>
        </p:txBody>
      </p:sp>
      <p:cxnSp>
        <p:nvCxnSpPr>
          <p:cNvPr id="51" name="直接连接符 50"/>
          <p:cNvCxnSpPr/>
          <p:nvPr>
            <p:custDataLst>
              <p:tags r:id="rId6"/>
            </p:custDataLst>
          </p:nvPr>
        </p:nvCxnSpPr>
        <p:spPr>
          <a:xfrm>
            <a:off x="1104258" y="2867335"/>
            <a:ext cx="5420995"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7"/>
            </p:custDataLst>
          </p:nvPr>
        </p:nvCxnSpPr>
        <p:spPr>
          <a:xfrm>
            <a:off x="1060265" y="4072271"/>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4" name="椭圆 3"/>
          <p:cNvSpPr/>
          <p:nvPr>
            <p:custDataLst>
              <p:tags r:id="rId8"/>
            </p:custDataLst>
          </p:nvPr>
        </p:nvSpPr>
        <p:spPr bwMode="auto">
          <a:xfrm>
            <a:off x="259120" y="4396938"/>
            <a:ext cx="473581"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r>
              <a:rPr lang="en-US" altLang="zh-CN" sz="2000" dirty="0">
                <a:solidFill>
                  <a:schemeClr val="bg1"/>
                </a:solidFill>
                <a:latin typeface="+mn-lt"/>
                <a:ea typeface="+mn-ea"/>
                <a:cs typeface="+mn-ea"/>
                <a:sym typeface="+mn-lt"/>
              </a:rPr>
              <a:t>3</a:t>
            </a:r>
            <a:endParaRPr lang="zh-CN" altLang="en-US" sz="2000" dirty="0">
              <a:solidFill>
                <a:schemeClr val="bg1"/>
              </a:solidFill>
              <a:latin typeface="+mn-lt"/>
              <a:ea typeface="+mn-ea"/>
              <a:cs typeface="+mn-ea"/>
              <a:sym typeface="+mn-lt"/>
            </a:endParaRPr>
          </a:p>
        </p:txBody>
      </p:sp>
      <p:sp>
        <p:nvSpPr>
          <p:cNvPr id="5" name="矩形 4"/>
          <p:cNvSpPr/>
          <p:nvPr>
            <p:custDataLst>
              <p:tags r:id="rId9"/>
            </p:custDataLst>
          </p:nvPr>
        </p:nvSpPr>
        <p:spPr>
          <a:xfrm>
            <a:off x="1065311" y="4340849"/>
            <a:ext cx="6970155" cy="718185"/>
          </a:xfrm>
          <a:prstGeom prst="rect">
            <a:avLst/>
          </a:prstGeom>
        </p:spPr>
        <p:txBody>
          <a:bodyPr wrap="square">
            <a:spAutoFit/>
          </a:bodyPr>
          <a:p>
            <a:pPr>
              <a:lnSpc>
                <a:spcPct val="120000"/>
              </a:lnSpc>
              <a:spcAft>
                <a:spcPts val="600"/>
              </a:spcAft>
            </a:pPr>
            <a:r>
              <a:rPr lang="zh-CN" altLang="en-US" sz="1800" b="1" dirty="0" smtClean="0">
                <a:solidFill>
                  <a:schemeClr val="accent3">
                    <a:lumMod val="75000"/>
                  </a:schemeClr>
                </a:solidFill>
                <a:latin typeface="微软雅黑" panose="020B0503020204020204" pitchFamily="34" charset="-122"/>
                <a:ea typeface="微软雅黑" panose="020B0503020204020204" pitchFamily="34" charset="-122"/>
              </a:rPr>
              <a:t>（三）七因素模型：</a:t>
            </a:r>
            <a:r>
              <a:rPr lang="zh-CN" altLang="en-US" sz="1600" dirty="0" smtClean="0">
                <a:latin typeface="微软雅黑" panose="020B0503020204020204" pitchFamily="34" charset="-122"/>
                <a:ea typeface="微软雅黑" panose="020B0503020204020204" pitchFamily="34" charset="-122"/>
              </a:rPr>
              <a:t>外向性、善良</a:t>
            </a:r>
            <a:r>
              <a:rPr 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行事风格、才干、情绪性、人际关系、处世态度。</a:t>
            </a:r>
            <a:endParaRPr lang="zh-CN" altLang="en-US" sz="1600" dirty="0" smtClean="0">
              <a:latin typeface="微软雅黑" panose="020B0503020204020204" pitchFamily="34" charset="-122"/>
              <a:ea typeface="微软雅黑" panose="020B0503020204020204" pitchFamily="34" charset="-122"/>
            </a:endParaRPr>
          </a:p>
        </p:txBody>
      </p:sp>
      <p:cxnSp>
        <p:nvCxnSpPr>
          <p:cNvPr id="8" name="直接连接符 7"/>
          <p:cNvCxnSpPr/>
          <p:nvPr>
            <p:custDataLst>
              <p:tags r:id="rId10"/>
            </p:custDataLst>
          </p:nvPr>
        </p:nvCxnSpPr>
        <p:spPr>
          <a:xfrm>
            <a:off x="1060265" y="5276231"/>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slide(fromBottom)">
                                      <p:cBhvr>
                                        <p:cTn id="7" dur="500"/>
                                        <p:tgtEl>
                                          <p:spTgt spid="4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slide(fromBottom)">
                                      <p:cBhvr>
                                        <p:cTn id="11" dur="500"/>
                                        <p:tgtEl>
                                          <p:spTgt spid="47"/>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slide(fromBottom)">
                                      <p:cBhvr>
                                        <p:cTn id="15" dur="500"/>
                                        <p:tgtEl>
                                          <p:spTgt spid="51"/>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slide(fromBottom)">
                                      <p:cBhvr>
                                        <p:cTn id="20" dur="500"/>
                                        <p:tgtEl>
                                          <p:spTgt spid="43"/>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slide(fromBottom)">
                                      <p:cBhvr>
                                        <p:cTn id="23" dur="500"/>
                                        <p:tgtEl>
                                          <p:spTgt spid="48"/>
                                        </p:tgtEl>
                                      </p:cBhvr>
                                    </p:animEffect>
                                  </p:childTnLst>
                                </p:cTn>
                              </p:par>
                            </p:childTnLst>
                          </p:cTn>
                        </p:par>
                        <p:par>
                          <p:cTn id="24" fill="hold">
                            <p:stCondLst>
                              <p:cond delay="500"/>
                            </p:stCondLst>
                            <p:childTnLst>
                              <p:par>
                                <p:cTn id="25" presetID="8" presetClass="entr" presetSubtype="16"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diamond(in)">
                                      <p:cBhvr>
                                        <p:cTn id="27" dur="2000"/>
                                        <p:tgtEl>
                                          <p:spTgt spid="54"/>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Bottom)">
                                      <p:cBhvr>
                                        <p:cTn id="32" dur="500"/>
                                        <p:tgtEl>
                                          <p:spTgt spid="4"/>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slide(fromBottom)">
                                      <p:cBhvr>
                                        <p:cTn id="35" dur="500"/>
                                        <p:tgtEl>
                                          <p:spTgt spid="5"/>
                                        </p:tgtEl>
                                      </p:cBhvr>
                                    </p:animEffect>
                                  </p:childTnLst>
                                </p:cTn>
                              </p:par>
                            </p:childTnLst>
                          </p:cTn>
                        </p:par>
                        <p:par>
                          <p:cTn id="36" fill="hold">
                            <p:stCondLst>
                              <p:cond delay="500"/>
                            </p:stCondLst>
                            <p:childTnLst>
                              <p:par>
                                <p:cTn id="37" presetID="8"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diamond(in)">
                                      <p:cBhvr>
                                        <p:cTn id="3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bldLvl="0" animBg="1"/>
      <p:bldP spid="47" grpId="0"/>
      <p:bldP spid="48" grpId="0"/>
      <p:bldP spid="4" grpId="0" bldLvl="0" animBg="1"/>
      <p:bldP spid="5" grpId="0"/>
    </p:bldLst>
  </p:timing>
</p:sld>
</file>

<file path=ppt/tags/tag1.xml><?xml version="1.0" encoding="utf-8"?>
<p:tagLst xmlns:p="http://schemas.openxmlformats.org/presentationml/2006/main">
  <p:tag name="KSO_WM_DIAGRAM_VIRTUALLY_FRAME" val="{&quot;height&quot;:345.8433858267716,&quot;left&quot;:521.0288188976377,&quot;top&quot;:84.37370078740157,&quot;width&quot;:505.8005511811025}"/>
</p:tagLst>
</file>

<file path=ppt/tags/tag10.xml><?xml version="1.0" encoding="utf-8"?>
<p:tagLst xmlns:p="http://schemas.openxmlformats.org/presentationml/2006/main">
  <p:tag name="KSO_WM_DIAGRAM_VIRTUALLY_FRAME" val="{&quot;height&quot;:289.5524409448819,&quot;left&quot;:47.65,&quot;top&quot;:107.34755905511811,&quot;width&quot;:773.25}"/>
</p:tagLst>
</file>

<file path=ppt/tags/tag11.xml><?xml version="1.0" encoding="utf-8"?>
<p:tagLst xmlns:p="http://schemas.openxmlformats.org/presentationml/2006/main">
  <p:tag name="KSO_WM_DIAGRAM_VIRTUALLY_FRAME" val="{&quot;height&quot;:289.5524409448819,&quot;left&quot;:47.65,&quot;top&quot;:107.34755905511811,&quot;width&quot;:773.25}"/>
</p:tagLst>
</file>

<file path=ppt/tags/tag12.xml><?xml version="1.0" encoding="utf-8"?>
<p:tagLst xmlns:p="http://schemas.openxmlformats.org/presentationml/2006/main">
  <p:tag name="KSO_WM_DIAGRAM_VIRTUALLY_FRAME" val="{&quot;height&quot;:289.5524409448819,&quot;left&quot;:47.65,&quot;top&quot;:107.34755905511811,&quot;width&quot;:773.25}"/>
</p:tagLst>
</file>

<file path=ppt/tags/tag13.xml><?xml version="1.0" encoding="utf-8"?>
<p:tagLst xmlns:p="http://schemas.openxmlformats.org/presentationml/2006/main">
  <p:tag name="KSO_WM_DIAGRAM_VIRTUALLY_FRAME" val="{&quot;height&quot;:313.17425196850394,&quot;left&quot;:76.00314960629922,&quot;top&quot;:119.95188976377953,&quot;width&quot;:612.3107086614174}"/>
</p:tagLst>
</file>

<file path=ppt/tags/tag14.xml><?xml version="1.0" encoding="utf-8"?>
<p:tagLst xmlns:p="http://schemas.openxmlformats.org/presentationml/2006/main">
  <p:tag name="KSO_WM_DIAGRAM_VIRTUALLY_FRAME" val="{&quot;height&quot;:313.17425196850394,&quot;left&quot;:76.00314960629922,&quot;top&quot;:119.95188976377953,&quot;width&quot;:612.3107086614174}"/>
</p:tagLst>
</file>

<file path=ppt/tags/tag15.xml><?xml version="1.0" encoding="utf-8"?>
<p:tagLst xmlns:p="http://schemas.openxmlformats.org/presentationml/2006/main">
  <p:tag name="KSO_WM_DIAGRAM_VIRTUALLY_FRAME" val="{&quot;height&quot;:313.17425196850394,&quot;left&quot;:76.00314960629922,&quot;top&quot;:119.95188976377953,&quot;width&quot;:612.3107086614174}"/>
</p:tagLst>
</file>

<file path=ppt/tags/tag16.xml><?xml version="1.0" encoding="utf-8"?>
<p:tagLst xmlns:p="http://schemas.openxmlformats.org/presentationml/2006/main">
  <p:tag name="KSO_WM_DIAGRAM_VIRTUALLY_FRAME" val="{&quot;height&quot;:313.17425196850394,&quot;left&quot;:76.00314960629922,&quot;top&quot;:119.95188976377953,&quot;width&quot;:612.3107086614174}"/>
</p:tagLst>
</file>

<file path=ppt/tags/tag17.xml><?xml version="1.0" encoding="utf-8"?>
<p:tagLst xmlns:p="http://schemas.openxmlformats.org/presentationml/2006/main">
  <p:tag name="KSO_WM_DIAGRAM_VIRTUALLY_FRAME" val="{&quot;height&quot;:313.17425196850394,&quot;left&quot;:76.00314960629922,&quot;top&quot;:119.95188976377953,&quot;width&quot;:612.3107086614174}"/>
</p:tagLst>
</file>

<file path=ppt/tags/tag18.xml><?xml version="1.0" encoding="utf-8"?>
<p:tagLst xmlns:p="http://schemas.openxmlformats.org/presentationml/2006/main">
  <p:tag name="KSO_WM_DIAGRAM_VIRTUALLY_FRAME" val="{&quot;height&quot;:313.17425196850394,&quot;left&quot;:76.00314960629922,&quot;top&quot;:119.95188976377953,&quot;width&quot;:612.3107086614174}"/>
</p:tagLst>
</file>

<file path=ppt/tags/tag19.xml><?xml version="1.0" encoding="utf-8"?>
<p:tagLst xmlns:p="http://schemas.openxmlformats.org/presentationml/2006/main">
  <p:tag name="KSO_WM_DIAGRAM_VIRTUALLY_FRAME" val="{&quot;height&quot;:391.84724409448813,&quot;left&quot;:20.403149606299213,&quot;top&quot;:52.75188976377954,&quot;width&quot;:715.6468503937008}"/>
</p:tagLst>
</file>

<file path=ppt/tags/tag2.xml><?xml version="1.0" encoding="utf-8"?>
<p:tagLst xmlns:p="http://schemas.openxmlformats.org/presentationml/2006/main">
  <p:tag name="KSO_WM_DIAGRAM_VIRTUALLY_FRAME" val="{&quot;height&quot;:345.8433858267716,&quot;left&quot;:521.0288188976377,&quot;top&quot;:84.37370078740157,&quot;width&quot;:505.8005511811025}"/>
</p:tagLst>
</file>

<file path=ppt/tags/tag20.xml><?xml version="1.0" encoding="utf-8"?>
<p:tagLst xmlns:p="http://schemas.openxmlformats.org/presentationml/2006/main">
  <p:tag name="KSO_WM_DIAGRAM_VIRTUALLY_FRAME" val="{&quot;height&quot;:391.84724409448813,&quot;left&quot;:20.403149606299213,&quot;top&quot;:52.75188976377954,&quot;width&quot;:715.6468503937008}"/>
</p:tagLst>
</file>

<file path=ppt/tags/tag21.xml><?xml version="1.0" encoding="utf-8"?>
<p:tagLst xmlns:p="http://schemas.openxmlformats.org/presentationml/2006/main">
  <p:tag name="KSO_WM_DIAGRAM_VIRTUALLY_FRAME" val="{&quot;height&quot;:391.84724409448813,&quot;left&quot;:20.403149606299213,&quot;top&quot;:52.75188976377954,&quot;width&quot;:715.6468503937008}"/>
</p:tagLst>
</file>

<file path=ppt/tags/tag22.xml><?xml version="1.0" encoding="utf-8"?>
<p:tagLst xmlns:p="http://schemas.openxmlformats.org/presentationml/2006/main">
  <p:tag name="KSO_WM_DIAGRAM_VIRTUALLY_FRAME" val="{&quot;height&quot;:391.84724409448813,&quot;left&quot;:20.403149606299213,&quot;top&quot;:52.75188976377954,&quot;width&quot;:715.6468503937008}"/>
</p:tagLst>
</file>

<file path=ppt/tags/tag23.xml><?xml version="1.0" encoding="utf-8"?>
<p:tagLst xmlns:p="http://schemas.openxmlformats.org/presentationml/2006/main">
  <p:tag name="KSO_WM_DIAGRAM_VIRTUALLY_FRAME" val="{&quot;height&quot;:391.84724409448813,&quot;left&quot;:20.403149606299213,&quot;top&quot;:52.75188976377954,&quot;width&quot;:715.6468503937008}"/>
</p:tagLst>
</file>

<file path=ppt/tags/tag24.xml><?xml version="1.0" encoding="utf-8"?>
<p:tagLst xmlns:p="http://schemas.openxmlformats.org/presentationml/2006/main">
  <p:tag name="KSO_WM_DIAGRAM_VIRTUALLY_FRAME" val="{&quot;height&quot;:391.84724409448813,&quot;left&quot;:20.403149606299213,&quot;top&quot;:52.75188976377954,&quot;width&quot;:715.6468503937008}"/>
</p:tagLst>
</file>

<file path=ppt/tags/tag25.xml><?xml version="1.0" encoding="utf-8"?>
<p:tagLst xmlns:p="http://schemas.openxmlformats.org/presentationml/2006/main">
  <p:tag name="KSO_WM_DIAGRAM_VIRTUALLY_FRAME" val="{&quot;height&quot;:391.84724409448813,&quot;left&quot;:20.403149606299213,&quot;top&quot;:52.75188976377954,&quot;width&quot;:715.6468503937008}"/>
</p:tagLst>
</file>

<file path=ppt/tags/tag26.xml><?xml version="1.0" encoding="utf-8"?>
<p:tagLst xmlns:p="http://schemas.openxmlformats.org/presentationml/2006/main">
  <p:tag name="KSO_WM_DIAGRAM_VIRTUALLY_FRAME" val="{&quot;height&quot;:391.84724409448813,&quot;left&quot;:20.403149606299213,&quot;top&quot;:52.75188976377954,&quot;width&quot;:715.6468503937008}"/>
</p:tagLst>
</file>

<file path=ppt/tags/tag27.xml><?xml version="1.0" encoding="utf-8"?>
<p:tagLst xmlns:p="http://schemas.openxmlformats.org/presentationml/2006/main">
  <p:tag name="KSO_WM_DIAGRAM_VIRTUALLY_FRAME" val="{&quot;height&quot;:313.17425196850394,&quot;left&quot;:76.00314960629922,&quot;top&quot;:119.95188976377953,&quot;width&quot;:612.3107086614174}"/>
</p:tagLst>
</file>

<file path=ppt/tags/tag28.xml><?xml version="1.0" encoding="utf-8"?>
<p:tagLst xmlns:p="http://schemas.openxmlformats.org/presentationml/2006/main">
  <p:tag name="KSO_WM_DIAGRAM_VIRTUALLY_FRAME" val="{&quot;height&quot;:313.17425196850394,&quot;left&quot;:20.403149606299213,&quot;top&quot;:119.95188976377953,&quot;width&quot;:667.9107086614174}"/>
</p:tagLst>
</file>

<file path=ppt/tags/tag29.xml><?xml version="1.0" encoding="utf-8"?>
<p:tagLst xmlns:p="http://schemas.openxmlformats.org/presentationml/2006/main">
  <p:tag name="KSO_WM_DIAGRAM_VIRTUALLY_FRAME" val="{&quot;height&quot;:313.17425196850394,&quot;left&quot;:20.403149606299213,&quot;top&quot;:119.95188976377953,&quot;width&quot;:667.9107086614174}"/>
</p:tagLst>
</file>

<file path=ppt/tags/tag3.xml><?xml version="1.0" encoding="utf-8"?>
<p:tagLst xmlns:p="http://schemas.openxmlformats.org/presentationml/2006/main">
  <p:tag name="KSO_WM_DIAGRAM_VIRTUALLY_FRAME" val="{&quot;height&quot;:345.8433858267716,&quot;left&quot;:521.0288188976377,&quot;top&quot;:84.37370078740157,&quot;width&quot;:505.8005511811025}"/>
</p:tagLst>
</file>

<file path=ppt/tags/tag30.xml><?xml version="1.0" encoding="utf-8"?>
<p:tagLst xmlns:p="http://schemas.openxmlformats.org/presentationml/2006/main">
  <p:tag name="KSO_WM_DIAGRAM_VIRTUALLY_FRAME" val="{&quot;height&quot;:313.17425196850394,&quot;left&quot;:20.403149606299213,&quot;top&quot;:119.95188976377953,&quot;width&quot;:667.9107086614174}"/>
</p:tagLst>
</file>

<file path=ppt/tags/tag31.xml><?xml version="1.0" encoding="utf-8"?>
<p:tagLst xmlns:p="http://schemas.openxmlformats.org/presentationml/2006/main">
  <p:tag name="KSO_WM_DIAGRAM_VIRTUALLY_FRAME" val="{&quot;height&quot;:313.17425196850394,&quot;left&quot;:20.403149606299213,&quot;top&quot;:119.95188976377953,&quot;width&quot;:667.9107086614174}"/>
</p:tagLst>
</file>

<file path=ppt/tags/tag32.xml><?xml version="1.0" encoding="utf-8"?>
<p:tagLst xmlns:p="http://schemas.openxmlformats.org/presentationml/2006/main">
  <p:tag name="KSO_WM_DIAGRAM_VIRTUALLY_FRAME" val="{&quot;height&quot;:313.17425196850394,&quot;left&quot;:20.403149606299213,&quot;top&quot;:119.95188976377953,&quot;width&quot;:667.9107086614174}"/>
</p:tagLst>
</file>

<file path=ppt/tags/tag33.xml><?xml version="1.0" encoding="utf-8"?>
<p:tagLst xmlns:p="http://schemas.openxmlformats.org/presentationml/2006/main">
  <p:tag name="KSO_WM_DIAGRAM_VIRTUALLY_FRAME" val="{&quot;height&quot;:313.17425196850394,&quot;left&quot;:20.403149606299213,&quot;top&quot;:119.95188976377953,&quot;width&quot;:667.9107086614174}"/>
</p:tagLst>
</file>

<file path=ppt/tags/tag34.xml><?xml version="1.0" encoding="utf-8"?>
<p:tagLst xmlns:p="http://schemas.openxmlformats.org/presentationml/2006/main">
  <p:tag name="KSO_WM_DIAGRAM_VIRTUALLY_FRAME" val="{&quot;height&quot;:313.17425196850394,&quot;left&quot;:20.403149606299213,&quot;top&quot;:119.95188976377953,&quot;width&quot;:667.9107086614174}"/>
</p:tagLst>
</file>

<file path=ppt/tags/tag35.xml><?xml version="1.0" encoding="utf-8"?>
<p:tagLst xmlns:p="http://schemas.openxmlformats.org/presentationml/2006/main">
  <p:tag name="KSO_WM_DIAGRAM_VIRTUALLY_FRAME" val="{&quot;height&quot;:313.17425196850394,&quot;left&quot;:20.403149606299213,&quot;top&quot;:119.95188976377953,&quot;width&quot;:667.9107086614174}"/>
</p:tagLst>
</file>

<file path=ppt/tags/tag36.xml><?xml version="1.0" encoding="utf-8"?>
<p:tagLst xmlns:p="http://schemas.openxmlformats.org/presentationml/2006/main">
  <p:tag name="KSO_WM_DIAGRAM_VIRTUALLY_FRAME" val="{&quot;height&quot;:313.17425196850394,&quot;left&quot;:20.403149606299213,&quot;top&quot;:119.95188976377953,&quot;width&quot;:667.9107086614174}"/>
</p:tagLst>
</file>

<file path=ppt/tags/tag37.xml><?xml version="1.0" encoding="utf-8"?>
<p:tagLst xmlns:p="http://schemas.openxmlformats.org/presentationml/2006/main">
  <p:tag name="KSO_WM_DIAGRAM_VIRTUALLY_FRAME" val="{&quot;height&quot;:377.99015904980627,&quot;left&quot;:80.8,&quot;top&quot;:125.04023622047244,&quot;width&quot;:801.7774015748031}"/>
</p:tagLst>
</file>

<file path=ppt/tags/tag38.xml><?xml version="1.0" encoding="utf-8"?>
<p:tagLst xmlns:p="http://schemas.openxmlformats.org/presentationml/2006/main">
  <p:tag name="KSO_WM_DIAGRAM_VIRTUALLY_FRAME" val="{&quot;height&quot;:377.99015904980627,&quot;left&quot;:80.8,&quot;top&quot;:125.04023622047244,&quot;width&quot;:801.7774015748031}"/>
</p:tagLst>
</file>

<file path=ppt/tags/tag39.xml><?xml version="1.0" encoding="utf-8"?>
<p:tagLst xmlns:p="http://schemas.openxmlformats.org/presentationml/2006/main">
  <p:tag name="KSO_WM_DIAGRAM_VIRTUALLY_FRAME" val="{&quot;height&quot;:377.99015904980627,&quot;left&quot;:80.8,&quot;top&quot;:125.04023622047244,&quot;width&quot;:801.7774015748031}"/>
</p:tagLst>
</file>

<file path=ppt/tags/tag4.xml><?xml version="1.0" encoding="utf-8"?>
<p:tagLst xmlns:p="http://schemas.openxmlformats.org/presentationml/2006/main">
  <p:tag name="KSO_WM_DIAGRAM_VIRTUALLY_FRAME" val="{&quot;height&quot;:345.8433858267716,&quot;left&quot;:521.0288188976377,&quot;top&quot;:84.37370078740157,&quot;width&quot;:505.8005511811025}"/>
</p:tagLst>
</file>

<file path=ppt/tags/tag40.xml><?xml version="1.0" encoding="utf-8"?>
<p:tagLst xmlns:p="http://schemas.openxmlformats.org/presentationml/2006/main">
  <p:tag name="KSO_WM_DIAGRAM_VIRTUALLY_FRAME" val="{&quot;height&quot;:377.99015904980627,&quot;left&quot;:80.8,&quot;top&quot;:125.04023622047244,&quot;width&quot;:801.7774015748031}"/>
</p:tagLst>
</file>

<file path=ppt/tags/tag41.xml><?xml version="1.0" encoding="utf-8"?>
<p:tagLst xmlns:p="http://schemas.openxmlformats.org/presentationml/2006/main">
  <p:tag name="KSO_WM_DIAGRAM_VIRTUALLY_FRAME" val="{&quot;height&quot;:377.99015904980627,&quot;left&quot;:80.8,&quot;top&quot;:125.04023622047244,&quot;width&quot;:801.7774015748031}"/>
</p:tagLst>
</file>

<file path=ppt/tags/tag42.xml><?xml version="1.0" encoding="utf-8"?>
<p:tagLst xmlns:p="http://schemas.openxmlformats.org/presentationml/2006/main">
  <p:tag name="KSO_WM_DIAGRAM_VIRTUALLY_FRAME" val="{&quot;height&quot;:377.99015904980627,&quot;left&quot;:80.8,&quot;top&quot;:125.04023622047244,&quot;width&quot;:801.7774015748031}"/>
</p:tagLst>
</file>

<file path=ppt/tags/tag43.xml><?xml version="1.0" encoding="utf-8"?>
<p:tagLst xmlns:p="http://schemas.openxmlformats.org/presentationml/2006/main">
  <p:tag name="KSO_WM_DIAGRAM_VIRTUALLY_FRAME" val="{&quot;height&quot;:377.99015904980627,&quot;left&quot;:80.8,&quot;top&quot;:125.04023622047244,&quot;width&quot;:801.7774015748031}"/>
</p:tagLst>
</file>

<file path=ppt/tags/tag44.xml><?xml version="1.0" encoding="utf-8"?>
<p:tagLst xmlns:p="http://schemas.openxmlformats.org/presentationml/2006/main">
  <p:tag name="KSO_WM_DIAGRAM_VIRTUALLY_FRAME" val="{&quot;height&quot;:377.99015904980627,&quot;left&quot;:80.8,&quot;top&quot;:125.04023622047244,&quot;width&quot;:801.7774015748031}"/>
</p:tagLst>
</file>

<file path=ppt/tags/tag45.xml><?xml version="1.0" encoding="utf-8"?>
<p:tagLst xmlns:p="http://schemas.openxmlformats.org/presentationml/2006/main">
  <p:tag name="KSO_WM_DIAGRAM_VIRTUALLY_FRAME" val="{&quot;height&quot;:377.99015904980627,&quot;left&quot;:80.8,&quot;top&quot;:125.04023622047244,&quot;width&quot;:801.7774015748031}"/>
</p:tagLst>
</file>

<file path=ppt/tags/tag46.xml><?xml version="1.0" encoding="utf-8"?>
<p:tagLst xmlns:p="http://schemas.openxmlformats.org/presentationml/2006/main">
  <p:tag name="KSO_WM_DIAGRAM_VIRTUALLY_FRAME" val="{&quot;height&quot;:377.99015904980627,&quot;left&quot;:80.8,&quot;top&quot;:125.04023622047244,&quot;width&quot;:801.7774015748031}"/>
</p:tagLst>
</file>

<file path=ppt/tags/tag47.xml><?xml version="1.0" encoding="utf-8"?>
<p:tagLst xmlns:p="http://schemas.openxmlformats.org/presentationml/2006/main">
  <p:tag name="KSO_WM_DIAGRAM_VIRTUALLY_FRAME" val="{&quot;height&quot;:377.99015904980627,&quot;left&quot;:80.8,&quot;top&quot;:125.04023622047244,&quot;width&quot;:801.7774015748031}"/>
</p:tagLst>
</file>

<file path=ppt/tags/tag48.xml><?xml version="1.0" encoding="utf-8"?>
<p:tagLst xmlns:p="http://schemas.openxmlformats.org/presentationml/2006/main">
  <p:tag name="KSO_WM_DIAGRAM_VIRTUALLY_FRAME" val="{&quot;height&quot;:377.99015904980627,&quot;left&quot;:80.8,&quot;top&quot;:125.04023622047244,&quot;width&quot;:801.7774015748031}"/>
</p:tagLst>
</file>

<file path=ppt/tags/tag49.xml><?xml version="1.0" encoding="utf-8"?>
<p:tagLst xmlns:p="http://schemas.openxmlformats.org/presentationml/2006/main">
  <p:tag name="KSO_WM_DIAGRAM_VIRTUALLY_FRAME" val="{&quot;height&quot;:377.99015904980627,&quot;left&quot;:80.8,&quot;top&quot;:125.04023622047244,&quot;width&quot;:801.7774015748031}"/>
</p:tagLst>
</file>

<file path=ppt/tags/tag5.xml><?xml version="1.0" encoding="utf-8"?>
<p:tagLst xmlns:p="http://schemas.openxmlformats.org/presentationml/2006/main">
  <p:tag name="KSO_WM_DIAGRAM_VIRTUALLY_FRAME" val="{&quot;height&quot;:345.8433858267716,&quot;left&quot;:521.0288188976377,&quot;top&quot;:84.37370078740157,&quot;width&quot;:505.8005511811025}"/>
</p:tagLst>
</file>

<file path=ppt/tags/tag50.xml><?xml version="1.0" encoding="utf-8"?>
<p:tagLst xmlns:p="http://schemas.openxmlformats.org/presentationml/2006/main">
  <p:tag name="KSO_WM_DIAGRAM_VIRTUALLY_FRAME" val="{&quot;height&quot;:377.99015904980627,&quot;left&quot;:80.8,&quot;top&quot;:125.04023622047244,&quot;width&quot;:801.7774015748031}"/>
</p:tagLst>
</file>

<file path=ppt/tags/tag51.xml><?xml version="1.0" encoding="utf-8"?>
<p:tagLst xmlns:p="http://schemas.openxmlformats.org/presentationml/2006/main">
  <p:tag name="KSO_WM_DIAGRAM_VIRTUALLY_FRAME" val="{&quot;height&quot;:377.99015904980627,&quot;left&quot;:80.8,&quot;top&quot;:125.04023622047244,&quot;width&quot;:801.7774015748031}"/>
</p:tagLst>
</file>

<file path=ppt/tags/tag52.xml><?xml version="1.0" encoding="utf-8"?>
<p:tagLst xmlns:p="http://schemas.openxmlformats.org/presentationml/2006/main">
  <p:tag name="KSO_WM_DIAGRAM_VIRTUALLY_FRAME" val="{&quot;height&quot;:377.99015904980627,&quot;left&quot;:80.8,&quot;top&quot;:125.04023622047244,&quot;width&quot;:801.7774015748031}"/>
</p:tagLst>
</file>

<file path=ppt/tags/tag53.xml><?xml version="1.0" encoding="utf-8"?>
<p:tagLst xmlns:p="http://schemas.openxmlformats.org/presentationml/2006/main">
  <p:tag name="KSO_WM_DIAGRAM_VIRTUALLY_FRAME" val="{&quot;height&quot;:377.99015904980627,&quot;left&quot;:80.8,&quot;top&quot;:125.04023622047244,&quot;width&quot;:801.7774015748031}"/>
</p:tagLst>
</file>

<file path=ppt/tags/tag54.xml><?xml version="1.0" encoding="utf-8"?>
<p:tagLst xmlns:p="http://schemas.openxmlformats.org/presentationml/2006/main">
  <p:tag name="KSO_WM_DIAGRAM_VIRTUALLY_FRAME" val="{&quot;height&quot;:377.99015904980627,&quot;left&quot;:80.8,&quot;top&quot;:125.04023622047244,&quot;width&quot;:801.7774015748031}"/>
</p:tagLst>
</file>

<file path=ppt/tags/tag55.xml><?xml version="1.0" encoding="utf-8"?>
<p:tagLst xmlns:p="http://schemas.openxmlformats.org/presentationml/2006/main">
  <p:tag name="KSO_WM_DIAGRAM_VIRTUALLY_FRAME" val="{&quot;height&quot;:377.99015904980627,&quot;left&quot;:80.8,&quot;top&quot;:125.04023622047244,&quot;width&quot;:801.7774015748031}"/>
</p:tagLst>
</file>

<file path=ppt/tags/tag56.xml><?xml version="1.0" encoding="utf-8"?>
<p:tagLst xmlns:p="http://schemas.openxmlformats.org/presentationml/2006/main">
  <p:tag name="KSO_WM_DIAGRAM_VIRTUALLY_FRAME" val="{&quot;height&quot;:377.99015904980627,&quot;left&quot;:80.8,&quot;top&quot;:125.04023622047244,&quot;width&quot;:801.7774015748031}"/>
</p:tagLst>
</file>

<file path=ppt/tags/tag57.xml><?xml version="1.0" encoding="utf-8"?>
<p:tagLst xmlns:p="http://schemas.openxmlformats.org/presentationml/2006/main">
  <p:tag name="KSO_WM_DIAGRAM_VIRTUALLY_FRAME" val="{&quot;height&quot;:377.99015904980627,&quot;left&quot;:80.8,&quot;top&quot;:125.04023622047244,&quot;width&quot;:801.7774015748031}"/>
</p:tagLst>
</file>

<file path=ppt/tags/tag58.xml><?xml version="1.0" encoding="utf-8"?>
<p:tagLst xmlns:p="http://schemas.openxmlformats.org/presentationml/2006/main">
  <p:tag name="KSO_WM_DIAGRAM_VIRTUALLY_FRAME" val="{&quot;height&quot;:377.99015904980627,&quot;left&quot;:80.8,&quot;top&quot;:125.04023622047244,&quot;width&quot;:801.7774015748031}"/>
</p:tagLst>
</file>

<file path=ppt/tags/tag59.xml><?xml version="1.0" encoding="utf-8"?>
<p:tagLst xmlns:p="http://schemas.openxmlformats.org/presentationml/2006/main">
  <p:tag name="KSO_WM_DIAGRAM_VIRTUALLY_FRAME" val="{&quot;height&quot;:377.99015904980627,&quot;left&quot;:80.8,&quot;top&quot;:125.04023622047244,&quot;width&quot;:801.7774015748031}"/>
</p:tagLst>
</file>

<file path=ppt/tags/tag6.xml><?xml version="1.0" encoding="utf-8"?>
<p:tagLst xmlns:p="http://schemas.openxmlformats.org/presentationml/2006/main">
  <p:tag name="KSO_WM_DIAGRAM_VIRTUALLY_FRAME" val="{&quot;height&quot;:345.8433858267716,&quot;left&quot;:521.0288188976377,&quot;top&quot;:84.37370078740157,&quot;width&quot;:505.8005511811025}"/>
</p:tagLst>
</file>

<file path=ppt/tags/tag60.xml><?xml version="1.0" encoding="utf-8"?>
<p:tagLst xmlns:p="http://schemas.openxmlformats.org/presentationml/2006/main">
  <p:tag name="KSO_WM_DIAGRAM_VIRTUALLY_FRAME" val="{&quot;height&quot;:377.99015904980627,&quot;left&quot;:80.8,&quot;top&quot;:125.04023622047244,&quot;width&quot;:801.7774015748031}"/>
</p:tagLst>
</file>

<file path=ppt/tags/tag61.xml><?xml version="1.0" encoding="utf-8"?>
<p:tagLst xmlns:p="http://schemas.openxmlformats.org/presentationml/2006/main">
  <p:tag name="KSO_WM_DIAGRAM_VIRTUALLY_FRAME" val="{&quot;height&quot;:377.99015904980627,&quot;left&quot;:80.8,&quot;top&quot;:125.04023622047244,&quot;width&quot;:801.7774015748031}"/>
</p:tagLst>
</file>

<file path=ppt/tags/tag62.xml><?xml version="1.0" encoding="utf-8"?>
<p:tagLst xmlns:p="http://schemas.openxmlformats.org/presentationml/2006/main">
  <p:tag name="KSO_WM_DIAGRAM_VIRTUALLY_FRAME" val="{&quot;height&quot;:377.99015904980627,&quot;left&quot;:80.8,&quot;top&quot;:125.04023622047244,&quot;width&quot;:801.7774015748031}"/>
</p:tagLst>
</file>

<file path=ppt/tags/tag63.xml><?xml version="1.0" encoding="utf-8"?>
<p:tagLst xmlns:p="http://schemas.openxmlformats.org/presentationml/2006/main">
  <p:tag name="KSO_WM_DIAGRAM_VIRTUALLY_FRAME" val="{&quot;height&quot;:377.99015904980627,&quot;left&quot;:80.8,&quot;top&quot;:125.04023622047244,&quot;width&quot;:801.7774015748031}"/>
</p:tagLst>
</file>

<file path=ppt/tags/tag64.xml><?xml version="1.0" encoding="utf-8"?>
<p:tagLst xmlns:p="http://schemas.openxmlformats.org/presentationml/2006/main">
  <p:tag name="KSO_WM_DIAGRAM_VIRTUALLY_FRAME" val="{&quot;height&quot;:377.99015904980627,&quot;left&quot;:80.8,&quot;top&quot;:125.04023622047244,&quot;width&quot;:801.7774015748031}"/>
</p:tagLst>
</file>

<file path=ppt/tags/tag65.xml><?xml version="1.0" encoding="utf-8"?>
<p:tagLst xmlns:p="http://schemas.openxmlformats.org/presentationml/2006/main">
  <p:tag name="KSO_WM_DIAGRAM_VIRTUALLY_FRAME" val="{&quot;height&quot;:377.99015904980627,&quot;left&quot;:80.8,&quot;top&quot;:125.04023622047244,&quot;width&quot;:801.7774015748031}"/>
</p:tagLst>
</file>

<file path=ppt/tags/tag66.xml><?xml version="1.0" encoding="utf-8"?>
<p:tagLst xmlns:p="http://schemas.openxmlformats.org/presentationml/2006/main">
  <p:tag name="KSO_WM_DIAGRAM_VIRTUALLY_FRAME" val="{&quot;height&quot;:377.99015904980627,&quot;left&quot;:80.8,&quot;top&quot;:125.04023622047244,&quot;width&quot;:801.7774015748031}"/>
</p:tagLst>
</file>

<file path=ppt/tags/tag67.xml><?xml version="1.0" encoding="utf-8"?>
<p:tagLst xmlns:p="http://schemas.openxmlformats.org/presentationml/2006/main">
  <p:tag name="KSO_WM_DIAGRAM_VIRTUALLY_FRAME" val="{&quot;height&quot;:377.99015904980627,&quot;left&quot;:65.1,&quot;top&quot;:125.04023622047244,&quot;width&quot;:817.4774015748031}"/>
</p:tagLst>
</file>

<file path=ppt/tags/tag68.xml><?xml version="1.0" encoding="utf-8"?>
<p:tagLst xmlns:p="http://schemas.openxmlformats.org/presentationml/2006/main">
  <p:tag name="KSO_WM_DIAGRAM_VIRTUALLY_FRAME" val="{&quot;height&quot;:377.99015904980627,&quot;left&quot;:65.1,&quot;top&quot;:125.04023622047244,&quot;width&quot;:817.4774015748031}"/>
</p:tagLst>
</file>

<file path=ppt/tags/tag69.xml><?xml version="1.0" encoding="utf-8"?>
<p:tagLst xmlns:p="http://schemas.openxmlformats.org/presentationml/2006/main">
  <p:tag name="KSO_WM_DIAGRAM_VIRTUALLY_FRAME" val="{&quot;height&quot;:377.99015904980627,&quot;left&quot;:65.1,&quot;top&quot;:125.04023622047244,&quot;width&quot;:817.4774015748031}"/>
</p:tagLst>
</file>

<file path=ppt/tags/tag7.xml><?xml version="1.0" encoding="utf-8"?>
<p:tagLst xmlns:p="http://schemas.openxmlformats.org/presentationml/2006/main">
  <p:tag name="KSO_WM_DIAGRAM_VIRTUALLY_FRAME" val="{&quot;height&quot;:289.5524409448819,&quot;left&quot;:47.65,&quot;top&quot;:107.34755905511811,&quot;width&quot;:773.25}"/>
</p:tagLst>
</file>

<file path=ppt/tags/tag70.xml><?xml version="1.0" encoding="utf-8"?>
<p:tagLst xmlns:p="http://schemas.openxmlformats.org/presentationml/2006/main">
  <p:tag name="KSO_WM_DIAGRAM_VIRTUALLY_FRAME" val="{&quot;height&quot;:377.99015904980627,&quot;left&quot;:65.1,&quot;top&quot;:125.04023622047244,&quot;width&quot;:817.4774015748031}"/>
</p:tagLst>
</file>

<file path=ppt/tags/tag71.xml><?xml version="1.0" encoding="utf-8"?>
<p:tagLst xmlns:p="http://schemas.openxmlformats.org/presentationml/2006/main">
  <p:tag name="KSO_WM_DIAGRAM_VIRTUALLY_FRAME" val="{&quot;height&quot;:377.99015904980627,&quot;left&quot;:65.1,&quot;top&quot;:125.04023622047244,&quot;width&quot;:817.4774015748031}"/>
</p:tagLst>
</file>

<file path=ppt/tags/tag72.xml><?xml version="1.0" encoding="utf-8"?>
<p:tagLst xmlns:p="http://schemas.openxmlformats.org/presentationml/2006/main">
  <p:tag name="KSO_WM_DIAGRAM_VIRTUALLY_FRAME" val="{&quot;height&quot;:377.99015904980627,&quot;left&quot;:65.1,&quot;top&quot;:125.04023622047244,&quot;width&quot;:817.4774015748031}"/>
</p:tagLst>
</file>

<file path=ppt/tags/tag73.xml><?xml version="1.0" encoding="utf-8"?>
<p:tagLst xmlns:p="http://schemas.openxmlformats.org/presentationml/2006/main">
  <p:tag name="KSO_WM_DIAGRAM_VIRTUALLY_FRAME" val="{&quot;height&quot;:377.99015904980627,&quot;left&quot;:65.1,&quot;top&quot;:125.04023622047244,&quot;width&quot;:817.4774015748031}"/>
</p:tagLst>
</file>

<file path=ppt/tags/tag74.xml><?xml version="1.0" encoding="utf-8"?>
<p:tagLst xmlns:p="http://schemas.openxmlformats.org/presentationml/2006/main">
  <p:tag name="KSO_WM_DIAGRAM_VIRTUALLY_FRAME" val="{&quot;height&quot;:377.99015904980627,&quot;left&quot;:65.1,&quot;top&quot;:125.04023622047244,&quot;width&quot;:817.4774015748031}"/>
</p:tagLst>
</file>

<file path=ppt/tags/tag75.xml><?xml version="1.0" encoding="utf-8"?>
<p:tagLst xmlns:p="http://schemas.openxmlformats.org/presentationml/2006/main">
  <p:tag name="KSO_WM_DIAGRAM_VIRTUALLY_FRAME" val="{&quot;height&quot;:377.99015904980627,&quot;left&quot;:65.1,&quot;top&quot;:125.04023622047244,&quot;width&quot;:817.4774015748031}"/>
</p:tagLst>
</file>

<file path=ppt/tags/tag76.xml><?xml version="1.0" encoding="utf-8"?>
<p:tagLst xmlns:p="http://schemas.openxmlformats.org/presentationml/2006/main">
  <p:tag name="KSO_WM_DIAGRAM_VIRTUALLY_FRAME" val="{&quot;height&quot;:377.99015904980627,&quot;left&quot;:65.1,&quot;top&quot;:125.04023622047244,&quot;width&quot;:817.4774015748031}"/>
</p:tagLst>
</file>

<file path=ppt/tags/tag77.xml><?xml version="1.0" encoding="utf-8"?>
<p:tagLst xmlns:p="http://schemas.openxmlformats.org/presentationml/2006/main">
  <p:tag name="KSO_WM_DIAGRAM_VIRTUALLY_FRAME" val="{&quot;height&quot;:377.99015904980627,&quot;left&quot;:65.1,&quot;top&quot;:125.04023622047244,&quot;width&quot;:817.4774015748031}"/>
</p:tagLst>
</file>

<file path=ppt/tags/tag78.xml><?xml version="1.0" encoding="utf-8"?>
<p:tagLst xmlns:p="http://schemas.openxmlformats.org/presentationml/2006/main">
  <p:tag name="KSO_WM_DIAGRAM_VIRTUALLY_FRAME" val="{&quot;height&quot;:377.99015904980627,&quot;left&quot;:65.1,&quot;top&quot;:125.04023622047244,&quot;width&quot;:817.4774015748031}"/>
</p:tagLst>
</file>

<file path=ppt/tags/tag79.xml><?xml version="1.0" encoding="utf-8"?>
<p:tagLst xmlns:p="http://schemas.openxmlformats.org/presentationml/2006/main">
  <p:tag name="KSO_WM_DIAGRAM_VIRTUALLY_FRAME" val="{&quot;height&quot;:377.99015904980627,&quot;left&quot;:65.1,&quot;top&quot;:125.04023622047244,&quot;width&quot;:817.4774015748031}"/>
</p:tagLst>
</file>

<file path=ppt/tags/tag8.xml><?xml version="1.0" encoding="utf-8"?>
<p:tagLst xmlns:p="http://schemas.openxmlformats.org/presentationml/2006/main">
  <p:tag name="KSO_WM_DIAGRAM_VIRTUALLY_FRAME" val="{&quot;height&quot;:289.5524409448819,&quot;left&quot;:47.65,&quot;top&quot;:107.34755905511811,&quot;width&quot;:773.25}"/>
</p:tagLst>
</file>

<file path=ppt/tags/tag80.xml><?xml version="1.0" encoding="utf-8"?>
<p:tagLst xmlns:p="http://schemas.openxmlformats.org/presentationml/2006/main">
  <p:tag name="KSO_WM_DIAGRAM_VIRTUALLY_FRAME" val="{&quot;height&quot;:377.99015904980627,&quot;left&quot;:65.1,&quot;top&quot;:125.04023622047244,&quot;width&quot;:817.4774015748031}"/>
</p:tagLst>
</file>

<file path=ppt/tags/tag81.xml><?xml version="1.0" encoding="utf-8"?>
<p:tagLst xmlns:p="http://schemas.openxmlformats.org/presentationml/2006/main">
  <p:tag name="KSO_WM_DIAGRAM_VIRTUALLY_FRAME" val="{&quot;height&quot;:377.99015904980627,&quot;left&quot;:65.1,&quot;top&quot;:125.04023622047244,&quot;width&quot;:817.4774015748031}"/>
</p:tagLst>
</file>

<file path=ppt/tags/tag82.xml><?xml version="1.0" encoding="utf-8"?>
<p:tagLst xmlns:p="http://schemas.openxmlformats.org/presentationml/2006/main">
  <p:tag name="KSO_WM_DIAGRAM_VIRTUALLY_FRAME" val="{&quot;height&quot;:377.99015904980627,&quot;left&quot;:65.1,&quot;top&quot;:125.04023622047244,&quot;width&quot;:817.4774015748031}"/>
</p:tagLst>
</file>

<file path=ppt/tags/tag83.xml><?xml version="1.0" encoding="utf-8"?>
<p:tagLst xmlns:p="http://schemas.openxmlformats.org/presentationml/2006/main">
  <p:tag name="KSO_WM_DIAGRAM_VIRTUALLY_FRAME" val="{&quot;height&quot;:377.99015904980627,&quot;left&quot;:65.1,&quot;top&quot;:125.04023622047244,&quot;width&quot;:817.4774015748031}"/>
</p:tagLst>
</file>

<file path=ppt/tags/tag84.xml><?xml version="1.0" encoding="utf-8"?>
<p:tagLst xmlns:p="http://schemas.openxmlformats.org/presentationml/2006/main">
  <p:tag name="KSO_WM_DIAGRAM_VIRTUALLY_FRAME" val="{&quot;height&quot;:377.99015904980627,&quot;left&quot;:65.1,&quot;top&quot;:125.04023622047244,&quot;width&quot;:817.4774015748031}"/>
</p:tagLst>
</file>

<file path=ppt/tags/tag85.xml><?xml version="1.0" encoding="utf-8"?>
<p:tagLst xmlns:p="http://schemas.openxmlformats.org/presentationml/2006/main">
  <p:tag name="KSO_WM_DIAGRAM_VIRTUALLY_FRAME" val="{&quot;height&quot;:377.99015904980627,&quot;left&quot;:65.1,&quot;top&quot;:125.04023622047244,&quot;width&quot;:817.4774015748031}"/>
</p:tagLst>
</file>

<file path=ppt/tags/tag86.xml><?xml version="1.0" encoding="utf-8"?>
<p:tagLst xmlns:p="http://schemas.openxmlformats.org/presentationml/2006/main">
  <p:tag name="KSO_WM_DIAGRAM_VIRTUALLY_FRAME" val="{&quot;height&quot;:377.99015904980627,&quot;left&quot;:65.1,&quot;top&quot;:125.04023622047244,&quot;width&quot;:817.4774015748031}"/>
</p:tagLst>
</file>

<file path=ppt/tags/tag87.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
  <p:tag name="ISLIDE.GUIDESSETTING" val="{&quot;Id&quot;:&quot;GuidesStyle_None&quot;,&quot;Name&quot;:&quot;无&quot;,&quot;HeaderHeight&quot;:0.0,&quot;FooterHeight&quot;:0.0,&quot;SideMargin&quot;:0.0,&quot;TopMargin&quot;:0.0,&quot;BottomMargin&quot;:0.0,&quot;IntervalMargin&quot;:0.0}"/>
</p:tagLst>
</file>

<file path=ppt/tags/tag9.xml><?xml version="1.0" encoding="utf-8"?>
<p:tagLst xmlns:p="http://schemas.openxmlformats.org/presentationml/2006/main">
  <p:tag name="KSO_WM_DIAGRAM_VIRTUALLY_FRAME" val="{&quot;height&quot;:289.5524409448819,&quot;left&quot;:47.65,&quot;top&quot;:107.34755905511811,&quot;width&quot;:773.25}"/>
</p:tagLst>
</file>

<file path=ppt/theme/theme1.xml><?xml version="1.0" encoding="utf-8"?>
<a:theme xmlns:a="http://schemas.openxmlformats.org/drawingml/2006/main" name="第一PPT，www.1ppt.com">
  <a:themeElements>
    <a:clrScheme name="红色系">
      <a:dk1>
        <a:srgbClr val="3D3D3D"/>
      </a:dk1>
      <a:lt1>
        <a:srgbClr val="FFFFFF"/>
      </a:lt1>
      <a:dk2>
        <a:srgbClr val="7F7F7F"/>
      </a:dk2>
      <a:lt2>
        <a:srgbClr val="F6F6F6"/>
      </a:lt2>
      <a:accent1>
        <a:srgbClr val="BD2531"/>
      </a:accent1>
      <a:accent2>
        <a:srgbClr val="DD3B44"/>
      </a:accent2>
      <a:accent3>
        <a:srgbClr val="F9B335"/>
      </a:accent3>
      <a:accent4>
        <a:srgbClr val="E8E2DB"/>
      </a:accent4>
      <a:accent5>
        <a:srgbClr val="7F7F7F"/>
      </a:accent5>
      <a:accent6>
        <a:srgbClr val="3D3D3D"/>
      </a:accent6>
      <a:hlink>
        <a:srgbClr val="DD3B44"/>
      </a:hlink>
      <a:folHlink>
        <a:srgbClr val="3D3D3D"/>
      </a:folHlink>
    </a:clrScheme>
    <a:fontScheme name="oaefegfa">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红黑简约商务(两红一橙黄暖色)</Template>
  <TotalTime>0</TotalTime>
  <Words>2936</Words>
  <Application>WPS 演示</Application>
  <PresentationFormat>自定义</PresentationFormat>
  <Paragraphs>229</Paragraphs>
  <Slides>21</Slides>
  <Notes>37</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21</vt:i4>
      </vt:variant>
    </vt:vector>
  </HeadingPairs>
  <TitlesOfParts>
    <vt:vector size="43" baseType="lpstr">
      <vt:lpstr>Arial</vt:lpstr>
      <vt:lpstr>宋体</vt:lpstr>
      <vt:lpstr>Wingdings</vt:lpstr>
      <vt:lpstr>微软雅黑</vt:lpstr>
      <vt:lpstr>仿宋_GB2312</vt:lpstr>
      <vt:lpstr>站酷小薇LOGO体</vt:lpstr>
      <vt:lpstr>Calibri</vt:lpstr>
      <vt:lpstr>Calibri</vt:lpstr>
      <vt:lpstr>楷体_GB2312</vt:lpstr>
      <vt:lpstr>Times New Roman</vt:lpstr>
      <vt:lpstr>Times New Roman</vt:lpstr>
      <vt:lpstr>黑体</vt:lpstr>
      <vt:lpstr>微软雅黑 Light</vt:lpstr>
      <vt:lpstr>时尚中黑简体</vt:lpstr>
      <vt:lpstr>义启小魏楷</vt:lpstr>
      <vt:lpstr>Arial Unicode MS</vt:lpstr>
      <vt:lpstr>华康俪金黑W8(P)</vt:lpstr>
      <vt:lpstr>方正姚体</vt:lpstr>
      <vt:lpstr>阿里巴巴普惠体 R</vt:lpstr>
      <vt:lpstr>華康圓體 Std W5</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心理健康</dc:title>
  <dc:creator>第一PPT</dc:creator>
  <cp:keywords>www.1ppt.com</cp:keywords>
  <dc:description>www.1ppt.com</dc:description>
  <cp:lastModifiedBy>雪城</cp:lastModifiedBy>
  <cp:revision>522</cp:revision>
  <dcterms:created xsi:type="dcterms:W3CDTF">2019-04-28T10:25:00Z</dcterms:created>
  <dcterms:modified xsi:type="dcterms:W3CDTF">2025-03-11T07:49:34Z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A85BC754332248BAAED480DC2CC039BC_13</vt:lpwstr>
  </property>
</Properties>
</file>