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3">
  <p:sldMasterIdLst>
    <p:sldMasterId id="2147483648" r:id="rId1"/>
    <p:sldMasterId id="2147483668" r:id="rId3"/>
  </p:sldMasterIdLst>
  <p:notesMasterIdLst>
    <p:notesMasterId r:id="rId5"/>
  </p:notesMasterIdLst>
  <p:handoutMasterIdLst>
    <p:handoutMasterId r:id="rId30"/>
  </p:handoutMasterIdLst>
  <p:sldIdLst>
    <p:sldId id="1244" r:id="rId4"/>
    <p:sldId id="2084" r:id="rId6"/>
    <p:sldId id="2139" r:id="rId7"/>
    <p:sldId id="2065" r:id="rId8"/>
    <p:sldId id="1699" r:id="rId9"/>
    <p:sldId id="2092" r:id="rId10"/>
    <p:sldId id="2127" r:id="rId11"/>
    <p:sldId id="2128" r:id="rId12"/>
    <p:sldId id="2126" r:id="rId13"/>
    <p:sldId id="2085" r:id="rId14"/>
    <p:sldId id="2129" r:id="rId15"/>
    <p:sldId id="2130" r:id="rId16"/>
    <p:sldId id="2140" r:id="rId17"/>
    <p:sldId id="2141" r:id="rId18"/>
    <p:sldId id="2142" r:id="rId19"/>
    <p:sldId id="2131" r:id="rId20"/>
    <p:sldId id="2143" r:id="rId21"/>
    <p:sldId id="2086" r:id="rId22"/>
    <p:sldId id="2132" r:id="rId23"/>
    <p:sldId id="2134" r:id="rId24"/>
    <p:sldId id="2144" r:id="rId25"/>
    <p:sldId id="2137" r:id="rId26"/>
    <p:sldId id="2138" r:id="rId27"/>
    <p:sldId id="2146" r:id="rId28"/>
    <p:sldId id="2087" r:id="rId29"/>
  </p:sldIdLst>
  <p:sldSz cx="12196445" cy="6858000"/>
  <p:notesSz cx="6858000" cy="9144000"/>
  <p:custDataLst>
    <p:tags r:id="rId34"/>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88" userDrawn="1">
          <p15:clr>
            <a:srgbClr val="A4A3A4"/>
          </p15:clr>
        </p15:guide>
        <p15:guide id="2" pos="377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FEBF9"/>
    <a:srgbClr val="DEE4D6"/>
    <a:srgbClr val="C8E6F8"/>
    <a:srgbClr val="FBD186"/>
    <a:srgbClr val="BEC3C7"/>
    <a:srgbClr val="E1DBC8"/>
    <a:srgbClr val="FEF29F"/>
    <a:srgbClr val="AEB3B9"/>
    <a:srgbClr val="947119"/>
    <a:srgbClr val="442B2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48" autoAdjust="0"/>
    <p:restoredTop sz="96210" autoAdjust="0"/>
  </p:normalViewPr>
  <p:slideViewPr>
    <p:cSldViewPr snapToObjects="1" showGuides="1">
      <p:cViewPr varScale="1">
        <p:scale>
          <a:sx n="116" d="100"/>
          <a:sy n="116" d="100"/>
        </p:scale>
        <p:origin x="348" y="84"/>
      </p:cViewPr>
      <p:guideLst>
        <p:guide orient="horz" pos="2188"/>
        <p:guide pos="3774"/>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5208"/>
    </p:cViewPr>
  </p:sorterViewPr>
  <p:notesViewPr>
    <p:cSldViewPr snapToObjects="1">
      <p:cViewPr varScale="1">
        <p:scale>
          <a:sx n="69" d="100"/>
          <a:sy n="69" d="100"/>
        </p:scale>
        <p:origin x="-2838" y="-90"/>
      </p:cViewPr>
      <p:guideLst>
        <p:guide orient="horz" pos="2917"/>
        <p:guide pos="2122"/>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4" Type="http://schemas.openxmlformats.org/officeDocument/2006/relationships/tags" Target="tags/tag7.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handoutMaster" Target="handoutMasters/handoutMaster1.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610686-844B-4A1B-87C8-BB90DB4BAB84}"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png"/><Relationship Id="rId7" Type="http://schemas.openxmlformats.org/officeDocument/2006/relationships/image" Target="../media/image8.png"/><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4" Type="http://schemas.openxmlformats.org/officeDocument/2006/relationships/image" Target="../media/image15.png"/><Relationship Id="rId13" Type="http://schemas.openxmlformats.org/officeDocument/2006/relationships/image" Target="../media/image14.png"/><Relationship Id="rId12" Type="http://schemas.openxmlformats.org/officeDocument/2006/relationships/image" Target="../media/image13.png"/><Relationship Id="rId11" Type="http://schemas.openxmlformats.org/officeDocument/2006/relationships/image" Target="../media/image12.png"/><Relationship Id="rId10" Type="http://schemas.openxmlformats.org/officeDocument/2006/relationships/image" Target="../media/image1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a:off x="-1" y="0"/>
            <a:ext cx="12196763" cy="6866326"/>
          </a:xfrm>
          <a:prstGeom prst="rect">
            <a:avLst/>
          </a:prstGeom>
        </p:spPr>
      </p:pic>
    </p:spTree>
  </p:cSld>
  <p:clrMapOvr>
    <a:masterClrMapping/>
  </p:clrMapOvr>
  <p:transition spd="med">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a:prstGeom prst="rect">
            <a:avLst/>
          </a:prstGeom>
        </p:spPr>
        <p:txBody>
          <a:bodyPr/>
          <a:lstStyle/>
          <a:p>
            <a:r>
              <a:rPr lang="zh-CN" altLang="en-US" smtClean="0"/>
              <a:t>单击此处编辑母版标题样式</a:t>
            </a:r>
            <a:endParaRPr lang="zh-CN" altLang="en-US"/>
          </a:p>
        </p:txBody>
      </p:sp>
      <p:sp>
        <p:nvSpPr>
          <p:cNvPr id="4" name="TextBox 3"/>
          <p:cNvSpPr txBox="1"/>
          <p:nvPr userDrawn="1"/>
        </p:nvSpPr>
        <p:spPr>
          <a:xfrm>
            <a:off x="769789" y="6858000"/>
            <a:ext cx="1440159" cy="118430"/>
          </a:xfrm>
          <a:prstGeom prst="rect">
            <a:avLst/>
          </a:prstGeom>
          <a:noFill/>
        </p:spPr>
        <p:txBody>
          <a:bodyPr wrap="square" rtlCol="0">
            <a:spAutoFit/>
          </a:bodyPr>
          <a:lstStyle/>
          <a:p>
            <a:pPr fontAlgn="auto">
              <a:lnSpc>
                <a:spcPct val="200000"/>
              </a:lnSpc>
              <a:spcBef>
                <a:spcPts val="0"/>
              </a:spcBef>
              <a:spcAft>
                <a:spcPts val="0"/>
              </a:spcAft>
              <a:buFontTx/>
              <a:buNone/>
            </a:pPr>
            <a:r>
              <a:rPr lang="zh-CN" altLang="en-US" sz="100" dirty="0">
                <a:solidFill>
                  <a:prstClr val="black"/>
                </a:solidFill>
                <a:latin typeface="微软雅黑" panose="020B0503020204020204" pitchFamily="34" charset="-122"/>
                <a:ea typeface="微软雅黑" panose="020B0503020204020204" pitchFamily="34" charset="-122"/>
                <a:hlinkClick r:id="rId2"/>
              </a:rPr>
              <a:t>行</a:t>
            </a:r>
            <a:r>
              <a:rPr lang="zh-CN" altLang="en-US" sz="100" dirty="0" smtClean="0">
                <a:solidFill>
                  <a:prstClr val="black"/>
                </a:solidFill>
                <a:latin typeface="微软雅黑" panose="020B0503020204020204" pitchFamily="34" charset="-122"/>
                <a:ea typeface="微软雅黑" panose="020B0503020204020204" pitchFamily="34" charset="-122"/>
                <a:hlinkClick r:id="rId2"/>
              </a:rPr>
              <a:t>业</a:t>
            </a:r>
            <a:r>
              <a:rPr lang="en-US" altLang="zh-CN" sz="100" dirty="0" smtClean="0">
                <a:solidFill>
                  <a:prstClr val="black"/>
                </a:solidFill>
                <a:latin typeface="微软雅黑" panose="020B0503020204020204" pitchFamily="34" charset="-122"/>
                <a:ea typeface="微软雅黑" panose="020B0503020204020204" pitchFamily="34" charset="-122"/>
                <a:hlinkClick r:id="rId2"/>
              </a:rPr>
              <a:t>PPT</a:t>
            </a:r>
            <a:r>
              <a:rPr lang="zh-CN" altLang="en-US" sz="100" dirty="0" smtClean="0">
                <a:solidFill>
                  <a:prstClr val="black"/>
                </a:solidFill>
                <a:latin typeface="微软雅黑" panose="020B0503020204020204" pitchFamily="34" charset="-122"/>
                <a:ea typeface="微软雅黑" panose="020B0503020204020204" pitchFamily="34" charset="-122"/>
                <a:hlinkClick r:id="rId2"/>
              </a:rPr>
              <a:t>模板</a:t>
            </a:r>
            <a:r>
              <a:rPr lang="en-US" altLang="zh-CN" sz="100" dirty="0">
                <a:solidFill>
                  <a:prstClr val="black"/>
                </a:solidFill>
                <a:latin typeface="微软雅黑" panose="020B0503020204020204" pitchFamily="34" charset="-122"/>
                <a:ea typeface="微软雅黑" panose="020B0503020204020204" pitchFamily="34" charset="-122"/>
              </a:rPr>
              <a:t>http://www.1ppt.com/hangye/</a:t>
            </a:r>
            <a:endParaRPr lang="en-US" altLang="zh-CN" sz="100" dirty="0" smtClean="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a:prstGeom prst="rect">
            <a:avLst/>
          </a:prstGeom>
        </p:spPr>
        <p:txBody>
          <a:bodyPr anchor="b"/>
          <a:lstStyle>
            <a:lvl1pPr algn="l">
              <a:defRPr sz="2000" b="1">
                <a:latin typeface="站酷小薇LOGO体" panose="02010600010101010101" pitchFamily="50" charset="-122"/>
                <a:ea typeface="站酷小薇LOGO体" panose="02010600010101010101" pitchFamily="50" charset="-122"/>
              </a:defRPr>
            </a:lvl1pPr>
          </a:lstStyle>
          <a:p>
            <a:r>
              <a:rPr lang="zh-CN" altLang="en-US" dirty="0"/>
              <a:t>单击此处编辑母版标题样式</a:t>
            </a:r>
            <a:endParaRPr lang="zh-CN" altLang="en-US" dirty="0"/>
          </a:p>
        </p:txBody>
      </p:sp>
      <p:sp>
        <p:nvSpPr>
          <p:cNvPr id="3" name="图片占位符 2"/>
          <p:cNvSpPr>
            <a:spLocks noGrp="1"/>
          </p:cNvSpPr>
          <p:nvPr>
            <p:ph type="pic" idx="1"/>
          </p:nvPr>
        </p:nvSpPr>
        <p:spPr>
          <a:xfrm>
            <a:off x="2390775" y="612775"/>
            <a:ext cx="7318375" cy="4114800"/>
          </a:xfrm>
          <a:prstGeom prst="rect">
            <a:avLst/>
          </a:prstGeom>
        </p:spPr>
        <p:txBody>
          <a:bodyPr/>
          <a:lstStyle>
            <a:lvl1pPr marL="0" indent="0">
              <a:buNone/>
              <a:defRPr sz="3200">
                <a:latin typeface="站酷小薇LOGO体" panose="02010600010101010101" pitchFamily="50" charset="-122"/>
                <a:ea typeface="站酷小薇LOGO体" panose="02010600010101010101" pitchFamily="50"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dirty="0"/>
              <a:t>单击图标添加图片</a:t>
            </a:r>
            <a:endParaRPr lang="zh-CN" altLang="en-US" dirty="0"/>
          </a:p>
        </p:txBody>
      </p:sp>
      <p:sp>
        <p:nvSpPr>
          <p:cNvPr id="4" name="文本占位符 3"/>
          <p:cNvSpPr>
            <a:spLocks noGrp="1"/>
          </p:cNvSpPr>
          <p:nvPr>
            <p:ph type="body" sz="half" idx="2"/>
          </p:nvPr>
        </p:nvSpPr>
        <p:spPr>
          <a:xfrm>
            <a:off x="2390775" y="5367338"/>
            <a:ext cx="7318375" cy="804862"/>
          </a:xfrm>
          <a:prstGeom prst="rect">
            <a:avLst/>
          </a:prstGeom>
        </p:spPr>
        <p:txBody>
          <a:bodyPr/>
          <a:lstStyle>
            <a:lvl1pPr marL="0" indent="0">
              <a:buNone/>
              <a:defRPr sz="1400">
                <a:latin typeface="站酷小薇LOGO体" panose="02010600010101010101" pitchFamily="50" charset="-122"/>
                <a:ea typeface="站酷小薇LOGO体" panose="02010600010101010101" pitchFamily="50"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Tree>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908050"/>
            <a:ext cx="10977563" cy="635000"/>
          </a:xfrm>
          <a:prstGeom prst="rect">
            <a:avLst/>
          </a:prstGeom>
        </p:spPr>
        <p:txBody>
          <a:bodyPr/>
          <a:lstStyle>
            <a:lvl1pPr>
              <a:defRPr>
                <a:latin typeface="站酷小薇LOGO体" panose="02010600010101010101" pitchFamily="50" charset="-122"/>
                <a:ea typeface="站酷小薇LOGO体" panose="02010600010101010101" pitchFamily="50" charset="-122"/>
              </a:defRPr>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609600" y="1600200"/>
            <a:ext cx="10977563" cy="4525963"/>
          </a:xfrm>
          <a:prstGeom prst="rect">
            <a:avLst/>
          </a:prstGeom>
        </p:spPr>
        <p:txBody>
          <a:bodyPr vert="eaVert"/>
          <a:lstStyle>
            <a:lvl1pPr>
              <a:defRPr>
                <a:latin typeface="站酷小薇LOGO体" panose="02010600010101010101" pitchFamily="50" charset="-122"/>
                <a:ea typeface="站酷小薇LOGO体" panose="02010600010101010101" pitchFamily="50" charset="-122"/>
              </a:defRPr>
            </a:lvl1pPr>
            <a:lvl2pPr>
              <a:defRPr>
                <a:latin typeface="站酷小薇LOGO体" panose="02010600010101010101" pitchFamily="50" charset="-122"/>
              </a:defRPr>
            </a:lvl2pPr>
            <a:lvl3pPr>
              <a:defRPr>
                <a:latin typeface="站酷小薇LOGO体" panose="02010600010101010101" pitchFamily="50" charset="-122"/>
              </a:defRPr>
            </a:lvl3pPr>
            <a:lvl4pPr>
              <a:defRPr>
                <a:latin typeface="站酷小薇LOGO体" panose="02010600010101010101" pitchFamily="50" charset="-122"/>
              </a:defRPr>
            </a:lvl4pPr>
            <a:lvl5pPr>
              <a:defRPr>
                <a:latin typeface="站酷小薇LOGO体" panose="02010600010101010101" pitchFamily="50" charset="-122"/>
              </a:defRPr>
            </a:lvl5p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Tree>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a:prstGeom prst="rect">
            <a:avLst/>
          </a:prstGeom>
        </p:spPr>
        <p:txBody>
          <a:bodyPr vert="eaVert"/>
          <a:lstStyle>
            <a:lvl1pPr>
              <a:defRPr>
                <a:latin typeface="站酷小薇LOGO体" panose="02010600010101010101" pitchFamily="50" charset="-122"/>
                <a:ea typeface="站酷小薇LOGO体" panose="02010600010101010101" pitchFamily="50" charset="-122"/>
              </a:defRPr>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609600" y="908050"/>
            <a:ext cx="8081963" cy="5218113"/>
          </a:xfrm>
          <a:prstGeom prst="rect">
            <a:avLst/>
          </a:prstGeom>
        </p:spPr>
        <p:txBody>
          <a:bodyPr vert="eaVert"/>
          <a:lstStyle>
            <a:lvl1pPr>
              <a:defRPr>
                <a:latin typeface="站酷小薇LOGO体" panose="02010600010101010101" pitchFamily="50" charset="-122"/>
                <a:ea typeface="站酷小薇LOGO体" panose="02010600010101010101" pitchFamily="50" charset="-122"/>
              </a:defRPr>
            </a:lvl1pPr>
            <a:lvl2pPr>
              <a:defRPr>
                <a:latin typeface="站酷小薇LOGO体" panose="02010600010101010101" pitchFamily="50" charset="-122"/>
              </a:defRPr>
            </a:lvl2pPr>
            <a:lvl3pPr>
              <a:defRPr>
                <a:latin typeface="站酷小薇LOGO体" panose="02010600010101010101" pitchFamily="50" charset="-122"/>
              </a:defRPr>
            </a:lvl3pPr>
            <a:lvl4pPr>
              <a:defRPr>
                <a:latin typeface="站酷小薇LOGO体" panose="02010600010101010101" pitchFamily="50" charset="-122"/>
              </a:defRPr>
            </a:lvl4pPr>
            <a:lvl5pPr>
              <a:defRPr>
                <a:latin typeface="站酷小薇LOGO体" panose="02010600010101010101" pitchFamily="50" charset="-122"/>
              </a:defRPr>
            </a:lvl5p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Tree>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25624" y="908050"/>
            <a:ext cx="10601349" cy="635000"/>
          </a:xfrm>
          <a:prstGeom prst="rect">
            <a:avLst/>
          </a:prstGeom>
        </p:spPr>
        <p:txBody>
          <a:bodyPr/>
          <a:lstStyle>
            <a:lvl1pPr>
              <a:defRPr>
                <a:solidFill>
                  <a:schemeClr val="accent1"/>
                </a:solidFill>
                <a:latin typeface="站酷小薇LOGO体" panose="02010600010101010101" pitchFamily="50" charset="-122"/>
                <a:ea typeface="站酷小薇LOGO体" panose="02010600010101010101" pitchFamily="50"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825624" y="1600200"/>
            <a:ext cx="10601349" cy="4525963"/>
          </a:xfrm>
          <a:prstGeom prst="rect">
            <a:avLst/>
          </a:prstGeom>
        </p:spPr>
        <p:txBody>
          <a:bodyPr/>
          <a:lstStyle>
            <a:lvl1pPr>
              <a:defRPr>
                <a:solidFill>
                  <a:schemeClr val="accent1"/>
                </a:solidFill>
                <a:latin typeface="站酷小薇LOGO体" panose="02010600010101010101" pitchFamily="50" charset="-122"/>
                <a:ea typeface="站酷小薇LOGO体" panose="02010600010101010101" pitchFamily="50" charset="-122"/>
              </a:defRPr>
            </a:lvl1pPr>
            <a:lvl2pPr>
              <a:defRPr>
                <a:solidFill>
                  <a:schemeClr val="accent1"/>
                </a:solidFill>
                <a:latin typeface="站酷小薇LOGO体" panose="02010600010101010101" pitchFamily="50" charset="-122"/>
              </a:defRPr>
            </a:lvl2pPr>
            <a:lvl3pPr>
              <a:defRPr>
                <a:solidFill>
                  <a:schemeClr val="accent1"/>
                </a:solidFill>
                <a:latin typeface="站酷小薇LOGO体" panose="02010600010101010101" pitchFamily="50" charset="-122"/>
              </a:defRPr>
            </a:lvl3pPr>
            <a:lvl4pPr>
              <a:defRPr>
                <a:solidFill>
                  <a:schemeClr val="accent1"/>
                </a:solidFill>
                <a:latin typeface="站酷小薇LOGO体" panose="02010600010101010101" pitchFamily="50" charset="-122"/>
              </a:defRPr>
            </a:lvl4pPr>
            <a:lvl5pPr>
              <a:defRPr>
                <a:solidFill>
                  <a:schemeClr val="accent1"/>
                </a:solidFill>
                <a:latin typeface="站酷小薇LOGO体" panose="02010600010101010101" pitchFamily="50" charset="-122"/>
              </a:defRPr>
            </a:lvl5p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cxnSp>
        <p:nvCxnSpPr>
          <p:cNvPr id="4" name="直接连接符 3"/>
          <p:cNvCxnSpPr/>
          <p:nvPr userDrawn="1"/>
        </p:nvCxnSpPr>
        <p:spPr bwMode="auto">
          <a:xfrm>
            <a:off x="794759" y="627765"/>
            <a:ext cx="8732013" cy="0"/>
          </a:xfrm>
          <a:prstGeom prst="line">
            <a:avLst/>
          </a:prstGeom>
          <a:solidFill>
            <a:schemeClr val="accent1"/>
          </a:solidFill>
          <a:ln w="9525" cap="flat" cmpd="sng" algn="ctr">
            <a:solidFill>
              <a:schemeClr val="accent3"/>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 name="Freeform 5"/>
          <p:cNvSpPr/>
          <p:nvPr userDrawn="1"/>
        </p:nvSpPr>
        <p:spPr bwMode="auto">
          <a:xfrm>
            <a:off x="10631119" y="195484"/>
            <a:ext cx="1235075" cy="442913"/>
          </a:xfrm>
          <a:custGeom>
            <a:avLst/>
            <a:gdLst>
              <a:gd name="T0" fmla="*/ 201 w 1654"/>
              <a:gd name="T1" fmla="*/ 0 h 554"/>
              <a:gd name="T2" fmla="*/ 1654 w 1654"/>
              <a:gd name="T3" fmla="*/ 0 h 554"/>
              <a:gd name="T4" fmla="*/ 1453 w 1654"/>
              <a:gd name="T5" fmla="*/ 554 h 554"/>
              <a:gd name="T6" fmla="*/ 0 w 1654"/>
              <a:gd name="T7" fmla="*/ 554 h 554"/>
              <a:gd name="T8" fmla="*/ 201 w 1654"/>
              <a:gd name="T9" fmla="*/ 0 h 554"/>
            </a:gdLst>
            <a:ahLst/>
            <a:cxnLst>
              <a:cxn ang="0">
                <a:pos x="T0" y="T1"/>
              </a:cxn>
              <a:cxn ang="0">
                <a:pos x="T2" y="T3"/>
              </a:cxn>
              <a:cxn ang="0">
                <a:pos x="T4" y="T5"/>
              </a:cxn>
              <a:cxn ang="0">
                <a:pos x="T6" y="T7"/>
              </a:cxn>
              <a:cxn ang="0">
                <a:pos x="T8" y="T9"/>
              </a:cxn>
            </a:cxnLst>
            <a:rect l="0" t="0" r="r" b="b"/>
            <a:pathLst>
              <a:path w="1654" h="554">
                <a:moveTo>
                  <a:pt x="201" y="0"/>
                </a:moveTo>
                <a:lnTo>
                  <a:pt x="1654" y="0"/>
                </a:lnTo>
                <a:lnTo>
                  <a:pt x="1453" y="554"/>
                </a:lnTo>
                <a:lnTo>
                  <a:pt x="0" y="554"/>
                </a:lnTo>
                <a:lnTo>
                  <a:pt x="20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Freeform 16"/>
          <p:cNvSpPr/>
          <p:nvPr userDrawn="1"/>
        </p:nvSpPr>
        <p:spPr bwMode="auto">
          <a:xfrm>
            <a:off x="10292982" y="195484"/>
            <a:ext cx="427038" cy="442913"/>
          </a:xfrm>
          <a:custGeom>
            <a:avLst/>
            <a:gdLst>
              <a:gd name="T0" fmla="*/ 202 w 571"/>
              <a:gd name="T1" fmla="*/ 0 h 554"/>
              <a:gd name="T2" fmla="*/ 571 w 571"/>
              <a:gd name="T3" fmla="*/ 0 h 554"/>
              <a:gd name="T4" fmla="*/ 369 w 571"/>
              <a:gd name="T5" fmla="*/ 554 h 554"/>
              <a:gd name="T6" fmla="*/ 0 w 571"/>
              <a:gd name="T7" fmla="*/ 554 h 554"/>
              <a:gd name="T8" fmla="*/ 202 w 571"/>
              <a:gd name="T9" fmla="*/ 0 h 554"/>
            </a:gdLst>
            <a:ahLst/>
            <a:cxnLst>
              <a:cxn ang="0">
                <a:pos x="T0" y="T1"/>
              </a:cxn>
              <a:cxn ang="0">
                <a:pos x="T2" y="T3"/>
              </a:cxn>
              <a:cxn ang="0">
                <a:pos x="T4" y="T5"/>
              </a:cxn>
              <a:cxn ang="0">
                <a:pos x="T6" y="T7"/>
              </a:cxn>
              <a:cxn ang="0">
                <a:pos x="T8" y="T9"/>
              </a:cxn>
            </a:cxnLst>
            <a:rect l="0" t="0" r="r" b="b"/>
            <a:pathLst>
              <a:path w="571" h="554">
                <a:moveTo>
                  <a:pt x="202" y="0"/>
                </a:moveTo>
                <a:lnTo>
                  <a:pt x="571" y="0"/>
                </a:lnTo>
                <a:lnTo>
                  <a:pt x="369" y="554"/>
                </a:lnTo>
                <a:lnTo>
                  <a:pt x="0" y="554"/>
                </a:lnTo>
                <a:lnTo>
                  <a:pt x="202" y="0"/>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7" name="Freeform 17"/>
          <p:cNvSpPr/>
          <p:nvPr userDrawn="1"/>
        </p:nvSpPr>
        <p:spPr bwMode="auto">
          <a:xfrm>
            <a:off x="9958019" y="195484"/>
            <a:ext cx="427038" cy="442913"/>
          </a:xfrm>
          <a:custGeom>
            <a:avLst/>
            <a:gdLst>
              <a:gd name="T0" fmla="*/ 202 w 571"/>
              <a:gd name="T1" fmla="*/ 0 h 554"/>
              <a:gd name="T2" fmla="*/ 571 w 571"/>
              <a:gd name="T3" fmla="*/ 0 h 554"/>
              <a:gd name="T4" fmla="*/ 369 w 571"/>
              <a:gd name="T5" fmla="*/ 554 h 554"/>
              <a:gd name="T6" fmla="*/ 0 w 571"/>
              <a:gd name="T7" fmla="*/ 554 h 554"/>
              <a:gd name="T8" fmla="*/ 202 w 571"/>
              <a:gd name="T9" fmla="*/ 0 h 554"/>
            </a:gdLst>
            <a:ahLst/>
            <a:cxnLst>
              <a:cxn ang="0">
                <a:pos x="T0" y="T1"/>
              </a:cxn>
              <a:cxn ang="0">
                <a:pos x="T2" y="T3"/>
              </a:cxn>
              <a:cxn ang="0">
                <a:pos x="T4" y="T5"/>
              </a:cxn>
              <a:cxn ang="0">
                <a:pos x="T6" y="T7"/>
              </a:cxn>
              <a:cxn ang="0">
                <a:pos x="T8" y="T9"/>
              </a:cxn>
            </a:cxnLst>
            <a:rect l="0" t="0" r="r" b="b"/>
            <a:pathLst>
              <a:path w="571" h="554">
                <a:moveTo>
                  <a:pt x="202" y="0"/>
                </a:moveTo>
                <a:lnTo>
                  <a:pt x="571" y="0"/>
                </a:lnTo>
                <a:lnTo>
                  <a:pt x="369" y="554"/>
                </a:lnTo>
                <a:lnTo>
                  <a:pt x="0" y="554"/>
                </a:lnTo>
                <a:lnTo>
                  <a:pt x="202"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 name="Freeform 18"/>
          <p:cNvSpPr/>
          <p:nvPr userDrawn="1"/>
        </p:nvSpPr>
        <p:spPr bwMode="auto">
          <a:xfrm>
            <a:off x="9619882" y="195484"/>
            <a:ext cx="427038" cy="442913"/>
          </a:xfrm>
          <a:custGeom>
            <a:avLst/>
            <a:gdLst>
              <a:gd name="T0" fmla="*/ 202 w 571"/>
              <a:gd name="T1" fmla="*/ 0 h 554"/>
              <a:gd name="T2" fmla="*/ 571 w 571"/>
              <a:gd name="T3" fmla="*/ 0 h 554"/>
              <a:gd name="T4" fmla="*/ 369 w 571"/>
              <a:gd name="T5" fmla="*/ 554 h 554"/>
              <a:gd name="T6" fmla="*/ 0 w 571"/>
              <a:gd name="T7" fmla="*/ 554 h 554"/>
              <a:gd name="T8" fmla="*/ 202 w 571"/>
              <a:gd name="T9" fmla="*/ 0 h 554"/>
            </a:gdLst>
            <a:ahLst/>
            <a:cxnLst>
              <a:cxn ang="0">
                <a:pos x="T0" y="T1"/>
              </a:cxn>
              <a:cxn ang="0">
                <a:pos x="T2" y="T3"/>
              </a:cxn>
              <a:cxn ang="0">
                <a:pos x="T4" y="T5"/>
              </a:cxn>
              <a:cxn ang="0">
                <a:pos x="T6" y="T7"/>
              </a:cxn>
              <a:cxn ang="0">
                <a:pos x="T8" y="T9"/>
              </a:cxn>
            </a:cxnLst>
            <a:rect l="0" t="0" r="r" b="b"/>
            <a:pathLst>
              <a:path w="571" h="554">
                <a:moveTo>
                  <a:pt x="202" y="0"/>
                </a:moveTo>
                <a:lnTo>
                  <a:pt x="571" y="0"/>
                </a:lnTo>
                <a:lnTo>
                  <a:pt x="369" y="554"/>
                </a:lnTo>
                <a:lnTo>
                  <a:pt x="0" y="554"/>
                </a:lnTo>
                <a:lnTo>
                  <a:pt x="202" y="0"/>
                </a:ln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9" name="文本框 8"/>
          <p:cNvSpPr txBox="1"/>
          <p:nvPr userDrawn="1"/>
        </p:nvSpPr>
        <p:spPr>
          <a:xfrm>
            <a:off x="11020869" y="218008"/>
            <a:ext cx="455573" cy="369332"/>
          </a:xfrm>
          <a:prstGeom prst="rect">
            <a:avLst/>
          </a:prstGeom>
          <a:noFill/>
        </p:spPr>
        <p:txBody>
          <a:bodyPr wrap="none" rtlCol="0">
            <a:spAutoFit/>
          </a:bodyPr>
          <a:lstStyle/>
          <a:p>
            <a:pPr algn="ctr"/>
            <a:fld id="{D8D532AE-1218-4540-83FB-2A8BCE0E4579}" type="slidenum">
              <a:rPr lang="zh-CN" altLang="en-US" smtClean="0">
                <a:solidFill>
                  <a:schemeClr val="accent2"/>
                </a:solidFill>
                <a:latin typeface="站酷小薇LOGO体" panose="02010600010101010101" pitchFamily="50" charset="-122"/>
                <a:ea typeface="站酷小薇LOGO体" panose="02010600010101010101" pitchFamily="50" charset="-122"/>
              </a:rPr>
            </a:fld>
            <a:endParaRPr lang="zh-CN" altLang="en-US" dirty="0">
              <a:solidFill>
                <a:schemeClr val="accent2"/>
              </a:solidFill>
              <a:latin typeface="站酷小薇LOGO体" panose="02010600010101010101" pitchFamily="50" charset="-122"/>
              <a:ea typeface="站酷小薇LOGO体" panose="02010600010101010101" pitchFamily="50"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3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 y="0"/>
            <a:ext cx="12196764" cy="6858000"/>
          </a:xfrm>
          <a:custGeom>
            <a:avLst/>
            <a:gdLst>
              <a:gd name="connsiteX0" fmla="*/ 0 w 12196764"/>
              <a:gd name="connsiteY0" fmla="*/ 0 h 6858000"/>
              <a:gd name="connsiteX1" fmla="*/ 12196764 w 12196764"/>
              <a:gd name="connsiteY1" fmla="*/ 0 h 6858000"/>
              <a:gd name="connsiteX2" fmla="*/ 12196764 w 12196764"/>
              <a:gd name="connsiteY2" fmla="*/ 1117916 h 6858000"/>
              <a:gd name="connsiteX3" fmla="*/ 7780479 w 12196764"/>
              <a:gd name="connsiteY3" fmla="*/ 6858000 h 6858000"/>
              <a:gd name="connsiteX4" fmla="*/ 0 w 12196764"/>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6764" h="6858000">
                <a:moveTo>
                  <a:pt x="0" y="0"/>
                </a:moveTo>
                <a:lnTo>
                  <a:pt x="12196764" y="0"/>
                </a:lnTo>
                <a:lnTo>
                  <a:pt x="12196764" y="1117916"/>
                </a:lnTo>
                <a:lnTo>
                  <a:pt x="7780479" y="6858000"/>
                </a:lnTo>
                <a:lnTo>
                  <a:pt x="0" y="6858000"/>
                </a:lnTo>
                <a:close/>
              </a:path>
            </a:pathLst>
          </a:custGeom>
        </p:spPr>
        <p:txBody>
          <a:bodyPr wrap="square">
            <a:noAutofit/>
          </a:bodyPr>
          <a:lstStyle>
            <a:lvl1pPr>
              <a:defRPr>
                <a:latin typeface="站酷小薇LOGO体" panose="02010600010101010101" pitchFamily="50" charset="-122"/>
                <a:ea typeface="站酷小薇LOGO体" panose="02010600010101010101" pitchFamily="50" charset="-122"/>
              </a:defRPr>
            </a:lvl1pPr>
          </a:lstStyle>
          <a:p>
            <a:endParaRPr lang="zh-CN" alt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1" y="1"/>
            <a:ext cx="12196763" cy="2658978"/>
          </a:xfrm>
          <a:custGeom>
            <a:avLst/>
            <a:gdLst>
              <a:gd name="connsiteX0" fmla="*/ 0 w 12196763"/>
              <a:gd name="connsiteY0" fmla="*/ 0 h 2658978"/>
              <a:gd name="connsiteX1" fmla="*/ 12196763 w 12196763"/>
              <a:gd name="connsiteY1" fmla="*/ 0 h 2658978"/>
              <a:gd name="connsiteX2" fmla="*/ 12196763 w 12196763"/>
              <a:gd name="connsiteY2" fmla="*/ 2658978 h 2658978"/>
              <a:gd name="connsiteX3" fmla="*/ 0 w 12196763"/>
              <a:gd name="connsiteY3" fmla="*/ 2658978 h 2658978"/>
            </a:gdLst>
            <a:ahLst/>
            <a:cxnLst>
              <a:cxn ang="0">
                <a:pos x="connsiteX0" y="connsiteY0"/>
              </a:cxn>
              <a:cxn ang="0">
                <a:pos x="connsiteX1" y="connsiteY1"/>
              </a:cxn>
              <a:cxn ang="0">
                <a:pos x="connsiteX2" y="connsiteY2"/>
              </a:cxn>
              <a:cxn ang="0">
                <a:pos x="connsiteX3" y="connsiteY3"/>
              </a:cxn>
            </a:cxnLst>
            <a:rect l="l" t="t" r="r" b="b"/>
            <a:pathLst>
              <a:path w="12196763" h="2658978">
                <a:moveTo>
                  <a:pt x="0" y="0"/>
                </a:moveTo>
                <a:lnTo>
                  <a:pt x="12196763" y="0"/>
                </a:lnTo>
                <a:lnTo>
                  <a:pt x="12196763" y="2658978"/>
                </a:lnTo>
                <a:lnTo>
                  <a:pt x="0" y="2658978"/>
                </a:lnTo>
                <a:close/>
              </a:path>
            </a:pathLst>
          </a:custGeom>
        </p:spPr>
        <p:txBody>
          <a:bodyPr wrap="square">
            <a:noAutofit/>
          </a:bodyPr>
          <a:lstStyle>
            <a:lvl1pPr>
              <a:defRPr>
                <a:latin typeface="站酷小薇LOGO体" panose="02010600010101010101" pitchFamily="50" charset="-122"/>
                <a:ea typeface="站酷小薇LOGO体" panose="02010600010101010101" pitchFamily="50" charset="-122"/>
              </a:defRPr>
            </a:lvl1pPr>
          </a:lstStyle>
          <a:p>
            <a:endParaRPr lang="zh-CN" alt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nodePh="1">
                                  <p:stCondLst>
                                    <p:cond delay="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0" y="0"/>
            <a:ext cx="4051772" cy="6858000"/>
          </a:xfrm>
          <a:custGeom>
            <a:avLst/>
            <a:gdLst>
              <a:gd name="connsiteX0" fmla="*/ 0 w 4051772"/>
              <a:gd name="connsiteY0" fmla="*/ 0 h 6858000"/>
              <a:gd name="connsiteX1" fmla="*/ 4051772 w 4051772"/>
              <a:gd name="connsiteY1" fmla="*/ 0 h 6858000"/>
              <a:gd name="connsiteX2" fmla="*/ 4051772 w 4051772"/>
              <a:gd name="connsiteY2" fmla="*/ 6858000 h 6858000"/>
              <a:gd name="connsiteX3" fmla="*/ 0 w 405177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051772" h="6858000">
                <a:moveTo>
                  <a:pt x="0" y="0"/>
                </a:moveTo>
                <a:lnTo>
                  <a:pt x="4051772" y="0"/>
                </a:lnTo>
                <a:lnTo>
                  <a:pt x="4051772" y="6858000"/>
                </a:lnTo>
                <a:lnTo>
                  <a:pt x="0" y="6858000"/>
                </a:lnTo>
                <a:close/>
              </a:path>
            </a:pathLst>
          </a:custGeom>
        </p:spPr>
        <p:txBody>
          <a:bodyPr wrap="square">
            <a:noAutofit/>
          </a:bodyPr>
          <a:lstStyle>
            <a:lvl1pPr>
              <a:defRPr>
                <a:latin typeface="站酷小薇LOGO体" panose="02010600010101010101" pitchFamily="50" charset="-122"/>
                <a:ea typeface="站酷小薇LOGO体" panose="02010600010101010101" pitchFamily="50" charset="-122"/>
              </a:defRPr>
            </a:lvl1pPr>
          </a:lstStyle>
          <a:p>
            <a:endParaRPr lang="zh-CN" alt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nodePh="1">
                                  <p:stCondLst>
                                    <p:cond delay="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Effect transition="in" filter="barn(out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16_Title and Content">
    <p:spTree>
      <p:nvGrpSpPr>
        <p:cNvPr id="1" name=""/>
        <p:cNvGrpSpPr/>
        <p:nvPr/>
      </p:nvGrpSpPr>
      <p:grpSpPr>
        <a:xfrm>
          <a:off x="0" y="0"/>
          <a:ext cx="0" cy="0"/>
          <a:chOff x="0" y="0"/>
          <a:chExt cx="0" cy="0"/>
        </a:xfrm>
      </p:grpSpPr>
      <p:sp>
        <p:nvSpPr>
          <p:cNvPr id="3" name="Picture Placeholder 5"/>
          <p:cNvSpPr>
            <a:spLocks noGrp="1"/>
          </p:cNvSpPr>
          <p:nvPr>
            <p:ph type="pic" sz="quarter" idx="13"/>
          </p:nvPr>
        </p:nvSpPr>
        <p:spPr>
          <a:xfrm>
            <a:off x="-1" y="1244194"/>
            <a:ext cx="10857119" cy="5613806"/>
          </a:xfrm>
          <a:prstGeom prst="rect">
            <a:avLst/>
          </a:prstGeom>
        </p:spPr>
        <p:txBody>
          <a:bodyPr/>
          <a:lstStyle>
            <a:lvl1pPr marL="0" indent="0" algn="ctr">
              <a:buNone/>
              <a:defRPr>
                <a:solidFill>
                  <a:schemeClr val="tx1">
                    <a:lumMod val="50000"/>
                    <a:lumOff val="50000"/>
                  </a:schemeClr>
                </a:solidFill>
              </a:defRPr>
            </a:lvl1pPr>
          </a:lstStyle>
          <a:p>
            <a:endParaRPr lang="id-ID"/>
          </a:p>
        </p:txBody>
      </p:sp>
      <p:sp>
        <p:nvSpPr>
          <p:cNvPr id="4" name="Picture Placeholder 4"/>
          <p:cNvSpPr>
            <a:spLocks noGrp="1"/>
          </p:cNvSpPr>
          <p:nvPr>
            <p:ph type="pic" sz="quarter" idx="10"/>
          </p:nvPr>
        </p:nvSpPr>
        <p:spPr>
          <a:xfrm>
            <a:off x="5996744" y="622300"/>
            <a:ext cx="5540114" cy="5682426"/>
          </a:xfrm>
          <a:custGeom>
            <a:avLst/>
            <a:gdLst>
              <a:gd name="connsiteX0" fmla="*/ 0 w 3904093"/>
              <a:gd name="connsiteY0" fmla="*/ 0 h 3294743"/>
              <a:gd name="connsiteX1" fmla="*/ 3904093 w 3904093"/>
              <a:gd name="connsiteY1" fmla="*/ 0 h 3294743"/>
              <a:gd name="connsiteX2" fmla="*/ 3904093 w 3904093"/>
              <a:gd name="connsiteY2" fmla="*/ 3294743 h 3294743"/>
              <a:gd name="connsiteX3" fmla="*/ 0 w 3904093"/>
              <a:gd name="connsiteY3" fmla="*/ 3294743 h 3294743"/>
            </a:gdLst>
            <a:ahLst/>
            <a:cxnLst>
              <a:cxn ang="0">
                <a:pos x="connsiteX0" y="connsiteY0"/>
              </a:cxn>
              <a:cxn ang="0">
                <a:pos x="connsiteX1" y="connsiteY1"/>
              </a:cxn>
              <a:cxn ang="0">
                <a:pos x="connsiteX2" y="connsiteY2"/>
              </a:cxn>
              <a:cxn ang="0">
                <a:pos x="connsiteX3" y="connsiteY3"/>
              </a:cxn>
            </a:cxnLst>
            <a:rect l="l" t="t" r="r" b="b"/>
            <a:pathLst>
              <a:path w="3904093" h="3294743">
                <a:moveTo>
                  <a:pt x="0" y="0"/>
                </a:moveTo>
                <a:lnTo>
                  <a:pt x="3904093" y="0"/>
                </a:lnTo>
                <a:lnTo>
                  <a:pt x="3904093" y="3294743"/>
                </a:lnTo>
                <a:lnTo>
                  <a:pt x="0" y="3294743"/>
                </a:lnTo>
                <a:close/>
              </a:path>
            </a:pathLst>
          </a:custGeom>
          <a:effectLst>
            <a:outerShdw blurRad="1270000" dist="952500" dir="8100000" sx="95000" sy="95000" algn="tr" rotWithShape="0">
              <a:prstClr val="black">
                <a:alpha val="40000"/>
              </a:prstClr>
            </a:outerShdw>
          </a:effectLst>
        </p:spPr>
        <p:txBody>
          <a:bodyPr wrap="square">
            <a:noAutofit/>
          </a:bodyPr>
          <a:lstStyle>
            <a:lvl1pPr marL="0" indent="0" algn="ctr">
              <a:buNone/>
              <a:defRPr>
                <a:solidFill>
                  <a:schemeClr val="tx1">
                    <a:lumMod val="50000"/>
                    <a:lumOff val="50000"/>
                  </a:schemeClr>
                </a:solidFill>
              </a:defRPr>
            </a:lvl1pPr>
          </a:lstStyle>
          <a:p>
            <a:endParaRPr lang="id-ID"/>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ppt_x"/>
                                          </p:val>
                                        </p:tav>
                                        <p:tav tm="100000">
                                          <p:val>
                                            <p:strVal val="#ppt_x"/>
                                          </p:val>
                                        </p:tav>
                                      </p:tavLst>
                                    </p:anim>
                                    <p:anim calcmode="lin" valueType="num">
                                      <p:cBhvr additive="base">
                                        <p:cTn id="8" dur="75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ppt_x"/>
                                          </p:val>
                                        </p:tav>
                                        <p:tav tm="100000">
                                          <p:val>
                                            <p:strVal val="#ppt_x"/>
                                          </p:val>
                                        </p:tav>
                                      </p:tavLst>
                                    </p:anim>
                                    <p:anim calcmode="lin" valueType="num">
                                      <p:cBhvr additive="base">
                                        <p:cTn id="12" dur="75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bg>
      <p:bgPr>
        <a:blipFill dpi="0" rotWithShape="1">
          <a:blip r:embed="rId2" cstate="screen">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838" y="274638"/>
            <a:ext cx="10977087"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838" y="1600201"/>
            <a:ext cx="10977087"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838" y="6356351"/>
            <a:ext cx="2845911" cy="365125"/>
          </a:xfrm>
          <a:prstGeom prst="rect">
            <a:avLst/>
          </a:prstGeom>
        </p:spPr>
        <p:txBody>
          <a:bodyPr/>
          <a:lstStyle/>
          <a:p>
            <a:pPr fontAlgn="auto">
              <a:spcBef>
                <a:spcPts val="0"/>
              </a:spcBef>
              <a:spcAft>
                <a:spcPts val="0"/>
              </a:spcAft>
              <a:buFontTx/>
              <a:buNone/>
            </a:pPr>
            <a:fld id="{2E3AAC11-D570-4EA9-AFC0-30FB72BA45EB}" type="datetimeFigureOut">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5" name="页脚占位符 4"/>
          <p:cNvSpPr>
            <a:spLocks noGrp="1"/>
          </p:cNvSpPr>
          <p:nvPr>
            <p:ph type="ftr" sz="quarter" idx="11"/>
          </p:nvPr>
        </p:nvSpPr>
        <p:spPr>
          <a:xfrm>
            <a:off x="4167228" y="6356351"/>
            <a:ext cx="3862308" cy="365125"/>
          </a:xfrm>
          <a:prstGeom prst="rect">
            <a:avLst/>
          </a:prstGeom>
        </p:spPr>
        <p:txBody>
          <a:bodyPr/>
          <a:lstStyle/>
          <a:p>
            <a:pPr fontAlgn="auto">
              <a:spcBef>
                <a:spcPts val="0"/>
              </a:spcBef>
              <a:spcAft>
                <a:spcPts val="0"/>
              </a:spcAft>
              <a:buFontTx/>
              <a:buNone/>
            </a:pPr>
            <a:endParaRPr lang="zh-CN" altLang="en-US">
              <a:solidFill>
                <a:prstClr val="black"/>
              </a:solidFill>
              <a:latin typeface="Calibri" panose="020F0502020204030204"/>
              <a:ea typeface="宋体" panose="02010600030101010101" pitchFamily="2" charset="-122"/>
            </a:endParaRPr>
          </a:p>
        </p:txBody>
      </p:sp>
      <p:sp>
        <p:nvSpPr>
          <p:cNvPr id="6" name="灯片编号占位符 5"/>
          <p:cNvSpPr>
            <a:spLocks noGrp="1"/>
          </p:cNvSpPr>
          <p:nvPr>
            <p:ph type="sldNum" sz="quarter" idx="12"/>
          </p:nvPr>
        </p:nvSpPr>
        <p:spPr>
          <a:xfrm>
            <a:off x="8741014" y="6356351"/>
            <a:ext cx="2845911" cy="365125"/>
          </a:xfrm>
          <a:prstGeom prst="rect">
            <a:avLst/>
          </a:prstGeom>
        </p:spPr>
        <p:txBody>
          <a:bodyPr/>
          <a:lstStyle/>
          <a:p>
            <a:pPr fontAlgn="auto">
              <a:spcBef>
                <a:spcPts val="0"/>
              </a:spcBef>
              <a:spcAft>
                <a:spcPts val="0"/>
              </a:spcAft>
              <a:buFontTx/>
              <a:buNone/>
            </a:pPr>
            <a:fld id="{55ECCFAA-F4FB-487C-9F1E-C8836D0C3DC9}"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2653" y="274639"/>
            <a:ext cx="2744272"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838" y="274639"/>
            <a:ext cx="8029536"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838" y="6356351"/>
            <a:ext cx="2845911" cy="365125"/>
          </a:xfrm>
          <a:prstGeom prst="rect">
            <a:avLst/>
          </a:prstGeom>
        </p:spPr>
        <p:txBody>
          <a:bodyPr/>
          <a:lstStyle/>
          <a:p>
            <a:pPr fontAlgn="auto">
              <a:spcBef>
                <a:spcPts val="0"/>
              </a:spcBef>
              <a:spcAft>
                <a:spcPts val="0"/>
              </a:spcAft>
              <a:buFontTx/>
              <a:buNone/>
            </a:pPr>
            <a:fld id="{2E3AAC11-D570-4EA9-AFC0-30FB72BA45EB}" type="datetimeFigureOut">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5" name="页脚占位符 4"/>
          <p:cNvSpPr>
            <a:spLocks noGrp="1"/>
          </p:cNvSpPr>
          <p:nvPr>
            <p:ph type="ftr" sz="quarter" idx="11"/>
          </p:nvPr>
        </p:nvSpPr>
        <p:spPr>
          <a:xfrm>
            <a:off x="4167228" y="6356351"/>
            <a:ext cx="3862308" cy="365125"/>
          </a:xfrm>
          <a:prstGeom prst="rect">
            <a:avLst/>
          </a:prstGeom>
        </p:spPr>
        <p:txBody>
          <a:bodyPr/>
          <a:lstStyle/>
          <a:p>
            <a:pPr fontAlgn="auto">
              <a:spcBef>
                <a:spcPts val="0"/>
              </a:spcBef>
              <a:spcAft>
                <a:spcPts val="0"/>
              </a:spcAft>
              <a:buFontTx/>
              <a:buNone/>
            </a:pPr>
            <a:endParaRPr lang="zh-CN" altLang="en-US">
              <a:solidFill>
                <a:prstClr val="black"/>
              </a:solidFill>
              <a:latin typeface="Calibri" panose="020F0502020204030204"/>
              <a:ea typeface="宋体" panose="02010600030101010101" pitchFamily="2" charset="-122"/>
            </a:endParaRPr>
          </a:p>
        </p:txBody>
      </p:sp>
      <p:sp>
        <p:nvSpPr>
          <p:cNvPr id="6" name="灯片编号占位符 5"/>
          <p:cNvSpPr>
            <a:spLocks noGrp="1"/>
          </p:cNvSpPr>
          <p:nvPr>
            <p:ph type="sldNum" sz="quarter" idx="12"/>
          </p:nvPr>
        </p:nvSpPr>
        <p:spPr>
          <a:xfrm>
            <a:off x="8741014" y="6356351"/>
            <a:ext cx="2845911" cy="365125"/>
          </a:xfrm>
          <a:prstGeom prst="rect">
            <a:avLst/>
          </a:prstGeom>
        </p:spPr>
        <p:txBody>
          <a:bodyPr/>
          <a:lstStyle/>
          <a:p>
            <a:pPr fontAlgn="auto">
              <a:spcBef>
                <a:spcPts val="0"/>
              </a:spcBef>
              <a:spcAft>
                <a:spcPts val="0"/>
              </a:spcAft>
              <a:buFontTx/>
              <a:buNone/>
            </a:pPr>
            <a:fld id="{55ECCFAA-F4FB-487C-9F1E-C8836D0C3DC9}"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transition spd="med">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任意多边形: 形状 1"/>
          <p:cNvSpPr/>
          <p:nvPr userDrawn="1"/>
        </p:nvSpPr>
        <p:spPr bwMode="auto">
          <a:xfrm>
            <a:off x="11676456" y="6326372"/>
            <a:ext cx="467145" cy="467145"/>
          </a:xfrm>
          <a:custGeom>
            <a:avLst/>
            <a:gdLst>
              <a:gd name="connsiteX0" fmla="*/ 487988 w 487988"/>
              <a:gd name="connsiteY0" fmla="*/ 0 h 487988"/>
              <a:gd name="connsiteX1" fmla="*/ 487988 w 487988"/>
              <a:gd name="connsiteY1" fmla="*/ 487988 h 487988"/>
              <a:gd name="connsiteX2" fmla="*/ 0 w 487988"/>
              <a:gd name="connsiteY2" fmla="*/ 487988 h 487988"/>
            </a:gdLst>
            <a:ahLst/>
            <a:cxnLst>
              <a:cxn ang="0">
                <a:pos x="connsiteX0" y="connsiteY0"/>
              </a:cxn>
              <a:cxn ang="0">
                <a:pos x="connsiteX1" y="connsiteY1"/>
              </a:cxn>
              <a:cxn ang="0">
                <a:pos x="connsiteX2" y="connsiteY2"/>
              </a:cxn>
            </a:cxnLst>
            <a:rect l="l" t="t" r="r" b="b"/>
            <a:pathLst>
              <a:path w="487988" h="487988">
                <a:moveTo>
                  <a:pt x="487988" y="0"/>
                </a:moveTo>
                <a:lnTo>
                  <a:pt x="487988" y="487988"/>
                </a:lnTo>
                <a:lnTo>
                  <a:pt x="0" y="487988"/>
                </a:lnTo>
                <a:close/>
              </a:path>
            </a:pathLst>
          </a:custGeom>
          <a:solidFill>
            <a:schemeClr val="accent3">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3D3D3D"/>
              </a:solidFill>
              <a:effectLst/>
              <a:uLnTx/>
              <a:uFillTx/>
            </a:endParaRPr>
          </a:p>
        </p:txBody>
      </p:sp>
      <p:sp>
        <p:nvSpPr>
          <p:cNvPr id="3" name="TextBox 19"/>
          <p:cNvSpPr txBox="1"/>
          <p:nvPr userDrawn="1"/>
        </p:nvSpPr>
        <p:spPr>
          <a:xfrm>
            <a:off x="11834745" y="6524268"/>
            <a:ext cx="364202" cy="276999"/>
          </a:xfrm>
          <a:prstGeom prst="rect">
            <a:avLst/>
          </a:prstGeom>
          <a:noFill/>
        </p:spPr>
        <p:txBody>
          <a:bodyPr wrap="none" rtlCol="0">
            <a:spAutoFit/>
          </a:bodyPr>
          <a:lstStyle/>
          <a:p>
            <a:pPr algn="ctr"/>
            <a:fld id="{BA2BEF17-5336-49D4-9F7F-1AE04EBEDEA7}" type="slidenum">
              <a:rPr lang="zh-CN" altLang="en-US" sz="1200" smtClean="0">
                <a:solidFill>
                  <a:srgbClr val="FFFFFF"/>
                </a:solidFill>
                <a:latin typeface="站酷小薇LOGO体" panose="02010600010101010101" pitchFamily="50" charset="-122"/>
                <a:ea typeface="站酷小薇LOGO体" panose="02010600010101010101" pitchFamily="50" charset="-122"/>
              </a:rPr>
            </a:fld>
            <a:endParaRPr lang="zh-CN" altLang="en-US" sz="1200" dirty="0">
              <a:solidFill>
                <a:srgbClr val="FFFFFF"/>
              </a:solidFill>
              <a:latin typeface="站酷小薇LOGO体" panose="02010600010101010101" pitchFamily="50" charset="-122"/>
              <a:ea typeface="站酷小薇LOGO体" panose="02010600010101010101" pitchFamily="50" charset="-122"/>
            </a:endParaRPr>
          </a:p>
        </p:txBody>
      </p:sp>
    </p:spTree>
  </p:cSld>
  <p:clrMapOvr>
    <a:masterClrMapping/>
  </p:clrMapOvr>
  <p:transition spd="med">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a:prstGeom prst="rect">
            <a:avLst/>
          </a:prstGeom>
        </p:spPr>
        <p:txBody>
          <a:bodyPr anchor="b"/>
          <a:lstStyle>
            <a:lvl1pPr algn="l">
              <a:defRPr sz="2000" b="1">
                <a:latin typeface="站酷小薇LOGO体" panose="02010600010101010101" pitchFamily="50" charset="-122"/>
                <a:ea typeface="站酷小薇LOGO体" panose="02010600010101010101" pitchFamily="50"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4768850" y="273050"/>
            <a:ext cx="6818313" cy="5853113"/>
          </a:xfrm>
          <a:prstGeom prst="rect">
            <a:avLst/>
          </a:prstGeom>
        </p:spPr>
        <p:txBody>
          <a:bodyPr/>
          <a:lstStyle>
            <a:lvl1pPr>
              <a:defRPr sz="3200">
                <a:latin typeface="站酷小薇LOGO体" panose="02010600010101010101" pitchFamily="50" charset="-122"/>
                <a:ea typeface="站酷小薇LOGO体" panose="02010600010101010101" pitchFamily="50" charset="-122"/>
              </a:defRPr>
            </a:lvl1pPr>
            <a:lvl2pPr>
              <a:defRPr sz="2800">
                <a:latin typeface="站酷小薇LOGO体" panose="02010600010101010101" pitchFamily="50" charset="-122"/>
              </a:defRPr>
            </a:lvl2pPr>
            <a:lvl3pPr>
              <a:defRPr sz="2400">
                <a:latin typeface="站酷小薇LOGO体" panose="02010600010101010101" pitchFamily="50" charset="-122"/>
              </a:defRPr>
            </a:lvl3pPr>
            <a:lvl4pPr>
              <a:defRPr sz="2000">
                <a:latin typeface="站酷小薇LOGO体" panose="02010600010101010101" pitchFamily="50" charset="-122"/>
              </a:defRPr>
            </a:lvl4pPr>
            <a:lvl5pPr>
              <a:defRPr sz="2000">
                <a:latin typeface="站酷小薇LOGO体" panose="02010600010101010101" pitchFamily="50" charset="-122"/>
              </a:defRPr>
            </a:lvl5pPr>
            <a:lvl6pPr>
              <a:defRPr sz="2000"/>
            </a:lvl6pPr>
            <a:lvl7pPr>
              <a:defRPr sz="2000"/>
            </a:lvl7pPr>
            <a:lvl8pPr>
              <a:defRPr sz="2000"/>
            </a:lvl8pPr>
            <a:lvl9pPr>
              <a:defRPr sz="2000"/>
            </a:lvl9p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文本占位符 3"/>
          <p:cNvSpPr>
            <a:spLocks noGrp="1"/>
          </p:cNvSpPr>
          <p:nvPr>
            <p:ph type="body" sz="half" idx="2"/>
          </p:nvPr>
        </p:nvSpPr>
        <p:spPr>
          <a:xfrm>
            <a:off x="609600" y="1435100"/>
            <a:ext cx="4013200" cy="4691063"/>
          </a:xfrm>
          <a:prstGeom prst="rect">
            <a:avLst/>
          </a:prstGeom>
        </p:spPr>
        <p:txBody>
          <a:bodyPr/>
          <a:lstStyle>
            <a:lvl1pPr marL="0" indent="0">
              <a:buNone/>
              <a:defRPr sz="1400">
                <a:latin typeface="站酷小薇LOGO体" panose="02010600010101010101" pitchFamily="50" charset="-122"/>
                <a:ea typeface="站酷小薇LOGO体" panose="02010600010101010101" pitchFamily="50"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Tree>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spd="med">
    <p:fad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22.xml"/><Relationship Id="rId2" Type="http://schemas.openxmlformats.org/officeDocument/2006/relationships/slideLayout" Target="../slideLayouts/slideLayout21.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pattFill prst="ltUpDiag">
          <a:fgClr>
            <a:srgbClr val="F6F6F6"/>
          </a:fgClr>
          <a:bgClr>
            <a:schemeClr val="bg1"/>
          </a:bgClr>
        </a:pattFill>
        <a:effectLst/>
      </p:bgPr>
    </p:bg>
    <p:spTree>
      <p:nvGrpSpPr>
        <p:cNvPr id="1" name=""/>
        <p:cNvGrpSpPr/>
        <p:nvPr/>
      </p:nvGrpSpPr>
      <p:grpSpPr>
        <a:xfrm>
          <a:off x="0" y="0"/>
          <a:ext cx="0" cy="0"/>
          <a:chOff x="0" y="0"/>
          <a:chExt cx="0" cy="0"/>
        </a:xfrm>
      </p:grpSpPr>
      <p:sp>
        <p:nvSpPr>
          <p:cNvPr id="2" name="矩形 1"/>
          <p:cNvSpPr/>
          <p:nvPr userDrawn="1"/>
        </p:nvSpPr>
        <p:spPr>
          <a:xfrm>
            <a:off x="1" y="0"/>
            <a:ext cx="12437228" cy="7215166"/>
          </a:xfrm>
          <a:prstGeom prst="rect">
            <a:avLst/>
          </a:prstGeom>
          <a:solidFill>
            <a:srgbClr val="262626">
              <a:alpha val="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dirty="0">
              <a:cs typeface="+mn-ea"/>
              <a:sym typeface="+mn-lt"/>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spd="med">
    <p:fade/>
  </p:transition>
  <p:txStyles>
    <p:titleStyle>
      <a:lvl1pPr algn="l" rtl="0" eaLnBrk="1" fontAlgn="base" hangingPunct="1">
        <a:spcBef>
          <a:spcPct val="0"/>
        </a:spcBef>
        <a:spcAft>
          <a:spcPct val="0"/>
        </a:spcAft>
        <a:defRPr sz="2400">
          <a:solidFill>
            <a:schemeClr val="accent1"/>
          </a:solidFill>
          <a:latin typeface="+mj-lt"/>
          <a:ea typeface="+mj-ea"/>
          <a:cs typeface="+mj-cs"/>
        </a:defRPr>
      </a:lvl1pPr>
      <a:lvl2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spcBef>
          <a:spcPct val="20000"/>
        </a:spcBef>
        <a:spcAft>
          <a:spcPct val="0"/>
        </a:spcAft>
        <a:buChar char="•"/>
        <a:defRPr sz="2000">
          <a:solidFill>
            <a:schemeClr val="accent1"/>
          </a:solidFill>
          <a:latin typeface="+mn-lt"/>
          <a:ea typeface="+mn-ea"/>
          <a:cs typeface="+mn-cs"/>
        </a:defRPr>
      </a:lvl1pPr>
      <a:lvl2pPr marL="742950" indent="-285750" algn="l" rtl="0" eaLnBrk="1" fontAlgn="base" hangingPunct="1">
        <a:spcBef>
          <a:spcPct val="20000"/>
        </a:spcBef>
        <a:spcAft>
          <a:spcPct val="0"/>
        </a:spcAft>
        <a:buChar char="–"/>
        <a:defRPr sz="2000">
          <a:solidFill>
            <a:schemeClr val="accent1"/>
          </a:solidFill>
          <a:latin typeface="+mn-lt"/>
          <a:ea typeface="仿宋_GB2312" panose="02010609030101010101" pitchFamily="49" charset="-122"/>
        </a:defRPr>
      </a:lvl2pPr>
      <a:lvl3pPr marL="1143000" indent="-228600" algn="l" rtl="0" eaLnBrk="1" fontAlgn="base" hangingPunct="1">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transition spd="med">
    <p:fad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9" Type="http://schemas.openxmlformats.org/officeDocument/2006/relationships/notesSlide" Target="../notesSlides/notesSlide11.xml"/><Relationship Id="rId8" Type="http://schemas.openxmlformats.org/officeDocument/2006/relationships/slideLayout" Target="../slideLayouts/slideLayout3.xml"/><Relationship Id="rId7" Type="http://schemas.openxmlformats.org/officeDocument/2006/relationships/image" Target="../media/image29.png"/><Relationship Id="rId6" Type="http://schemas.openxmlformats.org/officeDocument/2006/relationships/image" Target="../media/image28.png"/><Relationship Id="rId5" Type="http://schemas.openxmlformats.org/officeDocument/2006/relationships/image" Target="../media/image24.png"/><Relationship Id="rId4" Type="http://schemas.openxmlformats.org/officeDocument/2006/relationships/image" Target="../media/image23.png"/><Relationship Id="rId3" Type="http://schemas.openxmlformats.org/officeDocument/2006/relationships/image" Target="../media/image22.png"/><Relationship Id="rId2" Type="http://schemas.microsoft.com/office/2007/relationships/hdphoto" Target="../media/image21.wdp"/><Relationship Id="rId1" Type="http://schemas.openxmlformats.org/officeDocument/2006/relationships/image" Target="../media/image20.png"/></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12.xml"/><Relationship Id="rId7" Type="http://schemas.openxmlformats.org/officeDocument/2006/relationships/slideLayout" Target="../slideLayouts/slideLayout3.xml"/><Relationship Id="rId6" Type="http://schemas.openxmlformats.org/officeDocument/2006/relationships/image" Target="../media/image30.png"/><Relationship Id="rId5" Type="http://schemas.openxmlformats.org/officeDocument/2006/relationships/image" Target="../media/image24.png"/><Relationship Id="rId4" Type="http://schemas.openxmlformats.org/officeDocument/2006/relationships/image" Target="../media/image23.png"/><Relationship Id="rId3" Type="http://schemas.openxmlformats.org/officeDocument/2006/relationships/image" Target="../media/image22.png"/><Relationship Id="rId2" Type="http://schemas.microsoft.com/office/2007/relationships/hdphoto" Target="../media/image21.wdp"/><Relationship Id="rId1" Type="http://schemas.openxmlformats.org/officeDocument/2006/relationships/image" Target="../media/image20.png"/></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13.xml"/><Relationship Id="rId7" Type="http://schemas.openxmlformats.org/officeDocument/2006/relationships/slideLayout" Target="../slideLayouts/slideLayout3.xml"/><Relationship Id="rId6" Type="http://schemas.openxmlformats.org/officeDocument/2006/relationships/image" Target="../media/image30.png"/><Relationship Id="rId5" Type="http://schemas.openxmlformats.org/officeDocument/2006/relationships/image" Target="../media/image24.png"/><Relationship Id="rId4" Type="http://schemas.openxmlformats.org/officeDocument/2006/relationships/image" Target="../media/image23.png"/><Relationship Id="rId3" Type="http://schemas.openxmlformats.org/officeDocument/2006/relationships/image" Target="../media/image22.png"/><Relationship Id="rId2" Type="http://schemas.microsoft.com/office/2007/relationships/hdphoto" Target="../media/image21.wdp"/><Relationship Id="rId1" Type="http://schemas.openxmlformats.org/officeDocument/2006/relationships/image" Target="../media/image20.png"/></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4.xml"/><Relationship Id="rId7" Type="http://schemas.openxmlformats.org/officeDocument/2006/relationships/slideLayout" Target="../slideLayouts/slideLayout3.xml"/><Relationship Id="rId6" Type="http://schemas.openxmlformats.org/officeDocument/2006/relationships/image" Target="../media/image30.png"/><Relationship Id="rId5" Type="http://schemas.openxmlformats.org/officeDocument/2006/relationships/image" Target="../media/image24.png"/><Relationship Id="rId4" Type="http://schemas.openxmlformats.org/officeDocument/2006/relationships/image" Target="../media/image23.png"/><Relationship Id="rId3" Type="http://schemas.openxmlformats.org/officeDocument/2006/relationships/image" Target="../media/image22.png"/><Relationship Id="rId2" Type="http://schemas.microsoft.com/office/2007/relationships/hdphoto" Target="../media/image21.wdp"/><Relationship Id="rId1" Type="http://schemas.openxmlformats.org/officeDocument/2006/relationships/image" Target="../media/image20.png"/></Relationships>
</file>

<file path=ppt/slides/_rels/slide15.xml.rels><?xml version="1.0" encoding="UTF-8" standalone="yes"?>
<Relationships xmlns="http://schemas.openxmlformats.org/package/2006/relationships"><Relationship Id="rId8" Type="http://schemas.openxmlformats.org/officeDocument/2006/relationships/notesSlide" Target="../notesSlides/notesSlide15.xml"/><Relationship Id="rId7" Type="http://schemas.openxmlformats.org/officeDocument/2006/relationships/slideLayout" Target="../slideLayouts/slideLayout3.xml"/><Relationship Id="rId6" Type="http://schemas.openxmlformats.org/officeDocument/2006/relationships/image" Target="../media/image30.png"/><Relationship Id="rId5" Type="http://schemas.openxmlformats.org/officeDocument/2006/relationships/image" Target="../media/image24.png"/><Relationship Id="rId4" Type="http://schemas.openxmlformats.org/officeDocument/2006/relationships/image" Target="../media/image23.png"/><Relationship Id="rId3" Type="http://schemas.openxmlformats.org/officeDocument/2006/relationships/image" Target="../media/image22.png"/><Relationship Id="rId2" Type="http://schemas.microsoft.com/office/2007/relationships/hdphoto" Target="../media/image21.wdp"/><Relationship Id="rId1" Type="http://schemas.openxmlformats.org/officeDocument/2006/relationships/image" Target="../media/image20.png"/></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16.xml"/><Relationship Id="rId7" Type="http://schemas.openxmlformats.org/officeDocument/2006/relationships/slideLayout" Target="../slideLayouts/slideLayout3.xml"/><Relationship Id="rId6" Type="http://schemas.openxmlformats.org/officeDocument/2006/relationships/image" Target="../media/image31.png"/><Relationship Id="rId5" Type="http://schemas.openxmlformats.org/officeDocument/2006/relationships/image" Target="../media/image24.png"/><Relationship Id="rId4" Type="http://schemas.openxmlformats.org/officeDocument/2006/relationships/image" Target="../media/image23.png"/><Relationship Id="rId3" Type="http://schemas.openxmlformats.org/officeDocument/2006/relationships/image" Target="../media/image22.png"/><Relationship Id="rId2" Type="http://schemas.microsoft.com/office/2007/relationships/hdphoto" Target="../media/image21.wdp"/><Relationship Id="rId1" Type="http://schemas.openxmlformats.org/officeDocument/2006/relationships/image" Target="../media/image20.png"/></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7.xml"/><Relationship Id="rId7" Type="http://schemas.openxmlformats.org/officeDocument/2006/relationships/slideLayout" Target="../slideLayouts/slideLayout3.xml"/><Relationship Id="rId6" Type="http://schemas.openxmlformats.org/officeDocument/2006/relationships/image" Target="../media/image31.png"/><Relationship Id="rId5" Type="http://schemas.openxmlformats.org/officeDocument/2006/relationships/image" Target="../media/image24.png"/><Relationship Id="rId4" Type="http://schemas.openxmlformats.org/officeDocument/2006/relationships/image" Target="../media/image23.png"/><Relationship Id="rId3" Type="http://schemas.openxmlformats.org/officeDocument/2006/relationships/image" Target="../media/image22.png"/><Relationship Id="rId2" Type="http://schemas.microsoft.com/office/2007/relationships/hdphoto" Target="../media/image21.wdp"/><Relationship Id="rId1" Type="http://schemas.openxmlformats.org/officeDocument/2006/relationships/image" Target="../media/image20.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9" Type="http://schemas.openxmlformats.org/officeDocument/2006/relationships/notesSlide" Target="../notesSlides/notesSlide19.xml"/><Relationship Id="rId8" Type="http://schemas.openxmlformats.org/officeDocument/2006/relationships/slideLayout" Target="../slideLayouts/slideLayout3.xml"/><Relationship Id="rId7" Type="http://schemas.openxmlformats.org/officeDocument/2006/relationships/image" Target="../media/image33.png"/><Relationship Id="rId6" Type="http://schemas.openxmlformats.org/officeDocument/2006/relationships/image" Target="../media/image32.png"/><Relationship Id="rId5" Type="http://schemas.openxmlformats.org/officeDocument/2006/relationships/image" Target="../media/image24.png"/><Relationship Id="rId4" Type="http://schemas.openxmlformats.org/officeDocument/2006/relationships/image" Target="../media/image23.png"/><Relationship Id="rId3" Type="http://schemas.openxmlformats.org/officeDocument/2006/relationships/image" Target="../media/image22.png"/><Relationship Id="rId2" Type="http://schemas.microsoft.com/office/2007/relationships/hdphoto" Target="../media/image21.wdp"/><Relationship Id="rId1" Type="http://schemas.openxmlformats.org/officeDocument/2006/relationships/image" Target="../media/image20.png"/></Relationships>
</file>

<file path=ppt/slides/_rels/slide2.xml.rels><?xml version="1.0" encoding="UTF-8" standalone="yes"?>
<Relationships xmlns="http://schemas.openxmlformats.org/package/2006/relationships"><Relationship Id="rId9" Type="http://schemas.openxmlformats.org/officeDocument/2006/relationships/notesSlide" Target="../notesSlides/notesSlide2.xml"/><Relationship Id="rId8" Type="http://schemas.openxmlformats.org/officeDocument/2006/relationships/slideLayout" Target="../slideLayouts/slideLayout3.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16.jpeg"/></Relationships>
</file>

<file path=ppt/slides/_rels/slide20.xml.rels><?xml version="1.0" encoding="UTF-8" standalone="yes"?>
<Relationships xmlns="http://schemas.openxmlformats.org/package/2006/relationships"><Relationship Id="rId8" Type="http://schemas.openxmlformats.org/officeDocument/2006/relationships/notesSlide" Target="../notesSlides/notesSlide20.xml"/><Relationship Id="rId7"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24.png"/><Relationship Id="rId4" Type="http://schemas.openxmlformats.org/officeDocument/2006/relationships/image" Target="../media/image23.png"/><Relationship Id="rId3" Type="http://schemas.openxmlformats.org/officeDocument/2006/relationships/image" Target="../media/image22.png"/><Relationship Id="rId2" Type="http://schemas.microsoft.com/office/2007/relationships/hdphoto" Target="../media/image21.wdp"/><Relationship Id="rId1" Type="http://schemas.openxmlformats.org/officeDocument/2006/relationships/image" Target="../media/image20.png"/></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21.xml"/><Relationship Id="rId7"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35.png"/><Relationship Id="rId3" Type="http://schemas.openxmlformats.org/officeDocument/2006/relationships/image" Target="../media/image22.png"/><Relationship Id="rId2" Type="http://schemas.microsoft.com/office/2007/relationships/hdphoto" Target="../media/image21.wdp"/><Relationship Id="rId1" Type="http://schemas.openxmlformats.org/officeDocument/2006/relationships/image" Target="../media/image20.png"/></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22.xml"/><Relationship Id="rId7" Type="http://schemas.openxmlformats.org/officeDocument/2006/relationships/slideLayout" Target="../slideLayouts/slideLayout3.xml"/><Relationship Id="rId6" Type="http://schemas.openxmlformats.org/officeDocument/2006/relationships/image" Target="../media/image36.png"/><Relationship Id="rId5" Type="http://schemas.openxmlformats.org/officeDocument/2006/relationships/image" Target="../media/image24.png"/><Relationship Id="rId4" Type="http://schemas.openxmlformats.org/officeDocument/2006/relationships/image" Target="../media/image23.png"/><Relationship Id="rId3" Type="http://schemas.openxmlformats.org/officeDocument/2006/relationships/image" Target="../media/image22.png"/><Relationship Id="rId2" Type="http://schemas.microsoft.com/office/2007/relationships/hdphoto" Target="../media/image21.wdp"/><Relationship Id="rId1" Type="http://schemas.openxmlformats.org/officeDocument/2006/relationships/image" Target="../media/image20.png"/></Relationships>
</file>

<file path=ppt/slides/_rels/slide23.xml.rels><?xml version="1.0" encoding="UTF-8" standalone="yes"?>
<Relationships xmlns="http://schemas.openxmlformats.org/package/2006/relationships"><Relationship Id="rId8" Type="http://schemas.openxmlformats.org/officeDocument/2006/relationships/notesSlide" Target="../notesSlides/notesSlide23.xml"/><Relationship Id="rId7" Type="http://schemas.openxmlformats.org/officeDocument/2006/relationships/slideLayout" Target="../slideLayouts/slideLayout3.xml"/><Relationship Id="rId6" Type="http://schemas.openxmlformats.org/officeDocument/2006/relationships/image" Target="../media/image37.png"/><Relationship Id="rId5" Type="http://schemas.openxmlformats.org/officeDocument/2006/relationships/image" Target="../media/image24.png"/><Relationship Id="rId4" Type="http://schemas.openxmlformats.org/officeDocument/2006/relationships/image" Target="../media/image23.png"/><Relationship Id="rId3" Type="http://schemas.openxmlformats.org/officeDocument/2006/relationships/image" Target="../media/image22.png"/><Relationship Id="rId2" Type="http://schemas.microsoft.com/office/2007/relationships/hdphoto" Target="../media/image21.wdp"/><Relationship Id="rId1" Type="http://schemas.openxmlformats.org/officeDocument/2006/relationships/image" Target="../media/image20.png"/></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24.xml"/><Relationship Id="rId5" Type="http://schemas.openxmlformats.org/officeDocument/2006/relationships/slideLayout" Target="../slideLayouts/slideLayout3.xml"/><Relationship Id="rId4" Type="http://schemas.openxmlformats.org/officeDocument/2006/relationships/image" Target="../media/image41.png"/><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image" Target="../media/image38.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3.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3.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6.xml"/><Relationship Id="rId7" Type="http://schemas.openxmlformats.org/officeDocument/2006/relationships/slideLayout" Target="../slideLayouts/slideLayout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 Id="rId3" Type="http://schemas.openxmlformats.org/officeDocument/2006/relationships/image" Target="../media/image22.png"/><Relationship Id="rId2" Type="http://schemas.microsoft.com/office/2007/relationships/hdphoto" Target="../media/image21.wdp"/><Relationship Id="rId1" Type="http://schemas.openxmlformats.org/officeDocument/2006/relationships/image" Target="../media/image20.png"/></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7.xml"/><Relationship Id="rId7" Type="http://schemas.openxmlformats.org/officeDocument/2006/relationships/slideLayout" Target="../slideLayouts/slideLayout3.xml"/><Relationship Id="rId6" Type="http://schemas.openxmlformats.org/officeDocument/2006/relationships/image" Target="../media/image26.png"/><Relationship Id="rId5" Type="http://schemas.openxmlformats.org/officeDocument/2006/relationships/image" Target="../media/image24.png"/><Relationship Id="rId4" Type="http://schemas.openxmlformats.org/officeDocument/2006/relationships/image" Target="../media/image23.png"/><Relationship Id="rId3" Type="http://schemas.openxmlformats.org/officeDocument/2006/relationships/image" Target="../media/image22.png"/><Relationship Id="rId2" Type="http://schemas.microsoft.com/office/2007/relationships/hdphoto" Target="../media/image21.wdp"/><Relationship Id="rId1" Type="http://schemas.openxmlformats.org/officeDocument/2006/relationships/image" Target="../media/image20.png"/></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3.xml"/><Relationship Id="rId5" Type="http://schemas.openxmlformats.org/officeDocument/2006/relationships/image" Target="../media/image24.png"/><Relationship Id="rId4" Type="http://schemas.openxmlformats.org/officeDocument/2006/relationships/image" Target="../media/image23.png"/><Relationship Id="rId3" Type="http://schemas.openxmlformats.org/officeDocument/2006/relationships/image" Target="../media/image22.png"/><Relationship Id="rId2" Type="http://schemas.microsoft.com/office/2007/relationships/hdphoto" Target="../media/image21.wdp"/><Relationship Id="rId1" Type="http://schemas.openxmlformats.org/officeDocument/2006/relationships/image" Target="../media/image20.png"/></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9.xml"/><Relationship Id="rId7" Type="http://schemas.openxmlformats.org/officeDocument/2006/relationships/slideLayout" Target="../slideLayouts/slideLayout3.xml"/><Relationship Id="rId6" Type="http://schemas.openxmlformats.org/officeDocument/2006/relationships/image" Target="../media/image27.png"/><Relationship Id="rId5" Type="http://schemas.openxmlformats.org/officeDocument/2006/relationships/image" Target="../media/image24.png"/><Relationship Id="rId4" Type="http://schemas.openxmlformats.org/officeDocument/2006/relationships/image" Target="../media/image23.png"/><Relationship Id="rId3" Type="http://schemas.openxmlformats.org/officeDocument/2006/relationships/image" Target="../media/image22.png"/><Relationship Id="rId2" Type="http://schemas.microsoft.com/office/2007/relationships/hdphoto" Target="../media/image21.wdp"/><Relationship Id="rId1"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6763" cy="6858000"/>
          </a:xfrm>
          <a:prstGeom prst="rect">
            <a:avLst/>
          </a:prstGeom>
          <a:solidFill>
            <a:srgbClr val="262626">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dirty="0">
              <a:cs typeface="+mn-ea"/>
              <a:sym typeface="+mn-lt"/>
            </a:endParaRPr>
          </a:p>
        </p:txBody>
      </p:sp>
      <p:sp>
        <p:nvSpPr>
          <p:cNvPr id="2" name="矩形 1"/>
          <p:cNvSpPr/>
          <p:nvPr/>
        </p:nvSpPr>
        <p:spPr bwMode="auto">
          <a:xfrm>
            <a:off x="4192905" y="1414780"/>
            <a:ext cx="8003540" cy="3218815"/>
          </a:xfrm>
          <a:prstGeom prst="rect">
            <a:avLst/>
          </a:prstGeom>
          <a:solidFill>
            <a:schemeClr val="accent5">
              <a:lumMod val="50000"/>
              <a:alpha val="76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grpSp>
        <p:nvGrpSpPr>
          <p:cNvPr id="17" name="组合 16"/>
          <p:cNvGrpSpPr/>
          <p:nvPr/>
        </p:nvGrpSpPr>
        <p:grpSpPr>
          <a:xfrm>
            <a:off x="757794" y="548681"/>
            <a:ext cx="876091" cy="576064"/>
            <a:chOff x="708075" y="376409"/>
            <a:chExt cx="779531" cy="635185"/>
          </a:xfrm>
          <a:solidFill>
            <a:schemeClr val="bg1"/>
          </a:solidFill>
        </p:grpSpPr>
        <p:sp>
          <p:nvSpPr>
            <p:cNvPr id="19" name="矩形: 圆角 18"/>
            <p:cNvSpPr/>
            <p:nvPr/>
          </p:nvSpPr>
          <p:spPr bwMode="auto">
            <a:xfrm>
              <a:off x="708075" y="376409"/>
              <a:ext cx="779531" cy="33819"/>
            </a:xfrm>
            <a:prstGeom prst="roundRect">
              <a:avLst>
                <a:gd name="adj" fmla="val 50000"/>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0" name="矩形: 圆角 19"/>
            <p:cNvSpPr/>
            <p:nvPr/>
          </p:nvSpPr>
          <p:spPr bwMode="auto">
            <a:xfrm rot="5400000" flipV="1">
              <a:off x="407393" y="677092"/>
              <a:ext cx="635184" cy="33819"/>
            </a:xfrm>
            <a:prstGeom prst="roundRect">
              <a:avLst>
                <a:gd name="adj" fmla="val 50000"/>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grpSp>
      <p:sp>
        <p:nvSpPr>
          <p:cNvPr id="26" name="矩形: 圆角 25"/>
          <p:cNvSpPr/>
          <p:nvPr/>
        </p:nvSpPr>
        <p:spPr bwMode="auto">
          <a:xfrm>
            <a:off x="9262164" y="5611311"/>
            <a:ext cx="1336811" cy="418526"/>
          </a:xfrm>
          <a:prstGeom prst="roundRect">
            <a:avLst>
              <a:gd name="adj" fmla="val 582"/>
            </a:avLst>
          </a:prstGeom>
          <a:solidFill>
            <a:schemeClr val="accent3">
              <a:lumMod val="75000"/>
            </a:schemeClr>
          </a:solidFill>
          <a:ln w="12700" cap="flat" cmpd="sng" algn="ctr">
            <a:solidFill>
              <a:schemeClr val="accent3">
                <a:lumMod val="60000"/>
                <a:lumOff val="40000"/>
              </a:schemeClr>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smtClean="0">
                <a:ln>
                  <a:noFill/>
                </a:ln>
                <a:solidFill>
                  <a:srgbClr val="FFFFFF"/>
                </a:solidFill>
                <a:effectLst/>
                <a:uLnTx/>
                <a:uFillTx/>
                <a:latin typeface="+mn-lt"/>
                <a:ea typeface="+mn-ea"/>
                <a:cs typeface="+mn-ea"/>
                <a:sym typeface="+mn-lt"/>
              </a:rPr>
              <a:t>第二讲</a:t>
            </a:r>
            <a:endParaRPr kumimoji="0" lang="zh-CN" altLang="en-US" sz="20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5" name="矩形 4"/>
          <p:cNvSpPr/>
          <p:nvPr/>
        </p:nvSpPr>
        <p:spPr bwMode="auto">
          <a:xfrm>
            <a:off x="8474644" y="5786454"/>
            <a:ext cx="641717" cy="68240"/>
          </a:xfrm>
          <a:prstGeom prst="rect">
            <a:avLst/>
          </a:prstGeom>
          <a:solidFill>
            <a:schemeClr val="accent3">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mn-lt"/>
              <a:ea typeface="+mn-ea"/>
              <a:cs typeface="+mn-ea"/>
              <a:sym typeface="+mn-lt"/>
            </a:endParaRPr>
          </a:p>
        </p:txBody>
      </p:sp>
      <p:sp>
        <p:nvSpPr>
          <p:cNvPr id="4" name="矩形 3"/>
          <p:cNvSpPr/>
          <p:nvPr/>
        </p:nvSpPr>
        <p:spPr>
          <a:xfrm>
            <a:off x="4370705" y="1772920"/>
            <a:ext cx="9064625" cy="213106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lnSpc>
                <a:spcPct val="130000"/>
              </a:lnSpc>
            </a:pPr>
            <a:r>
              <a:rPr lang="zh-CN" altLang="en-US" sz="5400" b="1" dirty="0" smtClean="0">
                <a:solidFill>
                  <a:schemeClr val="bg1"/>
                </a:solidFill>
                <a:effectLst>
                  <a:outerShdw blurRad="38100" dist="38100" dir="2700000" algn="tl">
                    <a:srgbClr val="000000">
                      <a:alpha val="43137"/>
                    </a:srgbClr>
                  </a:outerShdw>
                </a:effectLst>
                <a:latin typeface="+mn-lt"/>
                <a:ea typeface="+mn-ea"/>
                <a:cs typeface="+mn-ea"/>
                <a:sym typeface="+mn-lt"/>
              </a:rPr>
              <a:t>  </a:t>
            </a:r>
            <a:r>
              <a:rPr lang="zh-CN" altLang="en-US" sz="4800" b="1" dirty="0">
                <a:solidFill>
                  <a:schemeClr val="bg1"/>
                </a:solidFill>
                <a:effectLst>
                  <a:outerShdw blurRad="38100" dist="38100" dir="2700000" algn="tl">
                    <a:srgbClr val="000000">
                      <a:alpha val="43137"/>
                    </a:srgbClr>
                  </a:outerShdw>
                </a:effectLst>
                <a:latin typeface="+mn-lt"/>
                <a:ea typeface="+mn-ea"/>
                <a:cs typeface="+mn-ea"/>
                <a:sym typeface="+mn-lt"/>
              </a:rPr>
              <a:t>用心追逐　同沐幸福阳光</a:t>
            </a:r>
            <a:endParaRPr lang="zh-CN" altLang="en-US" sz="4800" b="1" dirty="0">
              <a:solidFill>
                <a:schemeClr val="bg1"/>
              </a:solidFill>
              <a:effectLst>
                <a:outerShdw blurRad="38100" dist="38100" dir="2700000" algn="tl">
                  <a:srgbClr val="000000">
                    <a:alpha val="43137"/>
                  </a:srgbClr>
                </a:outerShdw>
              </a:effectLst>
              <a:latin typeface="+mn-lt"/>
              <a:ea typeface="+mn-ea"/>
              <a:cs typeface="+mn-ea"/>
              <a:sym typeface="+mn-lt"/>
            </a:endParaRPr>
          </a:p>
          <a:p>
            <a:pPr algn="l">
              <a:lnSpc>
                <a:spcPct val="130000"/>
              </a:lnSpc>
            </a:pPr>
            <a:r>
              <a:rPr lang="en-US" altLang="zh-CN" sz="4800" b="1" dirty="0">
                <a:solidFill>
                  <a:schemeClr val="bg1"/>
                </a:solidFill>
                <a:effectLst>
                  <a:outerShdw blurRad="38100" dist="38100" dir="2700000" algn="tl">
                    <a:srgbClr val="000000">
                      <a:alpha val="43137"/>
                    </a:srgbClr>
                  </a:outerShdw>
                </a:effectLst>
                <a:latin typeface="+mn-lt"/>
                <a:ea typeface="+mn-ea"/>
                <a:cs typeface="+mn-ea"/>
                <a:sym typeface="+mn-lt"/>
              </a:rPr>
              <a:t>——</a:t>
            </a:r>
            <a:r>
              <a:rPr lang="zh-CN" altLang="en-US" sz="4800" b="1" dirty="0">
                <a:solidFill>
                  <a:schemeClr val="bg1"/>
                </a:solidFill>
                <a:effectLst>
                  <a:outerShdw blurRad="38100" dist="38100" dir="2700000" algn="tl">
                    <a:srgbClr val="000000">
                      <a:alpha val="43137"/>
                    </a:srgbClr>
                  </a:outerShdw>
                </a:effectLst>
                <a:latin typeface="+mn-lt"/>
                <a:ea typeface="+mn-ea"/>
                <a:cs typeface="+mn-ea"/>
                <a:sym typeface="+mn-lt"/>
              </a:rPr>
              <a:t>大学生心理健康及成长</a:t>
            </a:r>
            <a:endParaRPr lang="zh-CN" altLang="en-US" sz="4800" b="1" dirty="0">
              <a:solidFill>
                <a:schemeClr val="bg1"/>
              </a:solidFill>
              <a:effectLst>
                <a:outerShdw blurRad="38100" dist="38100" dir="2700000" algn="tl">
                  <a:srgbClr val="000000">
                    <a:alpha val="43137"/>
                  </a:srgbClr>
                </a:outerShdw>
              </a:effectLst>
              <a:latin typeface="+mn-lt"/>
              <a:ea typeface="+mn-ea"/>
              <a:cs typeface="+mn-ea"/>
              <a:sym typeface="+mn-lt"/>
            </a:endParaRPr>
          </a:p>
        </p:txBody>
      </p:sp>
      <p:sp>
        <p:nvSpPr>
          <p:cNvPr id="13" name="Right Triangle 15"/>
          <p:cNvSpPr/>
          <p:nvPr/>
        </p:nvSpPr>
        <p:spPr>
          <a:xfrm flipH="1" flipV="1">
            <a:off x="11549527" y="1414654"/>
            <a:ext cx="647236" cy="728462"/>
          </a:xfrm>
          <a:prstGeom prst="r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sp>
        <p:nvSpPr>
          <p:cNvPr id="14" name="矩形 13"/>
          <p:cNvSpPr/>
          <p:nvPr/>
        </p:nvSpPr>
        <p:spPr bwMode="auto">
          <a:xfrm>
            <a:off x="10670413" y="5752334"/>
            <a:ext cx="641717" cy="68240"/>
          </a:xfrm>
          <a:prstGeom prst="rect">
            <a:avLst/>
          </a:prstGeom>
          <a:solidFill>
            <a:schemeClr val="accent3">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mn-lt"/>
              <a:ea typeface="+mn-ea"/>
              <a:cs typeface="+mn-ea"/>
              <a:sym typeface="+mn-l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50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750" fill="hold"/>
                                        <p:tgtEl>
                                          <p:spTgt spid="13"/>
                                        </p:tgtEl>
                                        <p:attrNameLst>
                                          <p:attrName>ppt_x</p:attrName>
                                        </p:attrNameLst>
                                      </p:cBhvr>
                                      <p:tavLst>
                                        <p:tav tm="0">
                                          <p:val>
                                            <p:strVal val="#ppt_x"/>
                                          </p:val>
                                        </p:tav>
                                        <p:tav tm="100000">
                                          <p:val>
                                            <p:strVal val="#ppt_x"/>
                                          </p:val>
                                        </p:tav>
                                      </p:tavLst>
                                    </p:anim>
                                    <p:anim calcmode="lin" valueType="num">
                                      <p:cBhvr additive="base">
                                        <p:cTn id="8" dur="75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bwMode="auto">
          <a:xfrm>
            <a:off x="2766056" y="1535709"/>
            <a:ext cx="6861260" cy="3816424"/>
          </a:xfrm>
          <a:prstGeom prst="rect">
            <a:avLst/>
          </a:prstGeom>
          <a:solidFill>
            <a:schemeClr val="accent3">
              <a:lumMod val="20000"/>
              <a:lumOff val="80000"/>
              <a:alpha val="8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5" name="文本框 14"/>
          <p:cNvSpPr txBox="1"/>
          <p:nvPr/>
        </p:nvSpPr>
        <p:spPr>
          <a:xfrm>
            <a:off x="5544885" y="2751751"/>
            <a:ext cx="1249680" cy="521970"/>
          </a:xfrm>
          <a:prstGeom prst="rect">
            <a:avLst/>
          </a:prstGeom>
          <a:noFill/>
        </p:spPr>
        <p:txBody>
          <a:bodyPr wrap="none" rtlCol="0">
            <a:spAutoFit/>
          </a:bodyPr>
          <a:lstStyle>
            <a:defPPr>
              <a:defRPr lang="zh-CN"/>
            </a:defPPr>
            <a:lvl1pPr algn="ctr">
              <a:defRPr sz="2800">
                <a:latin typeface="微软雅黑 Light" panose="020B0502040204020203" pitchFamily="34" charset="-122"/>
                <a:ea typeface="微软雅黑 Light" panose="020B0502040204020203" pitchFamily="34" charset="-122"/>
              </a:defRPr>
            </a:lvl1pPr>
          </a:lstStyle>
          <a:p>
            <a:pPr lvl="0">
              <a:defRPr/>
            </a:pPr>
            <a:r>
              <a:rPr lang="zh-CN" altLang="en-US" dirty="0" smtClean="0">
                <a:solidFill>
                  <a:srgbClr val="3D3D3D"/>
                </a:solidFill>
                <a:latin typeface="+mn-lt"/>
                <a:ea typeface="+mn-ea"/>
                <a:cs typeface="+mn-ea"/>
                <a:sym typeface="+mn-lt"/>
              </a:rPr>
              <a:t>第二节</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p:txBody>
      </p:sp>
      <p:sp>
        <p:nvSpPr>
          <p:cNvPr id="16" name="矩形 15"/>
          <p:cNvSpPr/>
          <p:nvPr/>
        </p:nvSpPr>
        <p:spPr bwMode="auto">
          <a:xfrm>
            <a:off x="5548613" y="1535709"/>
            <a:ext cx="1296144" cy="1029907"/>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7" name="TextBox 47"/>
          <p:cNvSpPr txBox="1"/>
          <p:nvPr/>
        </p:nvSpPr>
        <p:spPr>
          <a:xfrm>
            <a:off x="3586254" y="3548159"/>
            <a:ext cx="5220862" cy="1309370"/>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lvl="0" algn="ctr">
              <a:defRPr/>
            </a:pPr>
            <a:r>
              <a:rPr lang="zh-CN" altLang="en-US" sz="4400" dirty="0" smtClean="0">
                <a:solidFill>
                  <a:srgbClr val="3D3D3D"/>
                </a:solidFill>
                <a:latin typeface="+mn-lt"/>
                <a:ea typeface="+mn-ea"/>
                <a:cs typeface="+mn-ea"/>
                <a:sym typeface="+mn-lt"/>
              </a:rPr>
              <a:t>大学生心理发展特点和常见心理问题</a:t>
            </a:r>
            <a:endParaRPr lang="zh-CN" altLang="en-US" sz="4400" dirty="0" smtClean="0">
              <a:solidFill>
                <a:srgbClr val="3D3D3D"/>
              </a:solidFill>
              <a:latin typeface="+mn-lt"/>
              <a:ea typeface="+mn-ea"/>
              <a:cs typeface="+mn-ea"/>
              <a:sym typeface="+mn-lt"/>
            </a:endParaRPr>
          </a:p>
        </p:txBody>
      </p:sp>
      <p:sp>
        <p:nvSpPr>
          <p:cNvPr id="18" name="矩形 17"/>
          <p:cNvSpPr/>
          <p:nvPr/>
        </p:nvSpPr>
        <p:spPr bwMode="auto">
          <a:xfrm>
            <a:off x="5784590" y="3341225"/>
            <a:ext cx="824187" cy="57229"/>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1" name="文本框 20"/>
          <p:cNvSpPr txBox="1"/>
          <p:nvPr/>
        </p:nvSpPr>
        <p:spPr>
          <a:xfrm>
            <a:off x="5901570" y="1633902"/>
            <a:ext cx="590226" cy="92333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5400" b="0" i="0" u="none" strike="noStrike" kern="1200" cap="none" spc="0" normalizeH="0" baseline="0" noProof="0" dirty="0">
                <a:ln>
                  <a:noFill/>
                </a:ln>
                <a:solidFill>
                  <a:srgbClr val="FFFFFF"/>
                </a:solidFill>
                <a:effectLst/>
                <a:uLnTx/>
                <a:uFillTx/>
                <a:latin typeface="+mn-lt"/>
                <a:ea typeface="+mn-ea"/>
                <a:cs typeface="+mn-ea"/>
                <a:sym typeface="+mn-lt"/>
              </a:rPr>
              <a:t>2</a:t>
            </a:r>
            <a:endParaRPr kumimoji="0" lang="zh-CN" altLang="en-US" sz="5400" b="0" i="0" u="none" strike="noStrike" kern="1200" cap="none" spc="0" normalizeH="0" baseline="0" noProof="0" dirty="0">
              <a:ln>
                <a:noFill/>
              </a:ln>
              <a:solidFill>
                <a:srgbClr val="FFFFFF"/>
              </a:solidFill>
              <a:effectLst/>
              <a:uLnTx/>
              <a:uFillTx/>
              <a:latin typeface="+mn-lt"/>
              <a:ea typeface="+mn-ea"/>
              <a:cs typeface="+mn-ea"/>
              <a:sym typeface="+mn-lt"/>
            </a:endParaRPr>
          </a:p>
        </p:txBody>
      </p:sp>
    </p:spTree>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4371427"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一、心理是脑的功能</a:t>
            </a:r>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grpSp>
        <p:nvGrpSpPr>
          <p:cNvPr id="2" name="组合 7"/>
          <p:cNvGrpSpPr/>
          <p:nvPr/>
        </p:nvGrpSpPr>
        <p:grpSpPr>
          <a:xfrm>
            <a:off x="150721" y="332656"/>
            <a:ext cx="11890558" cy="8050512"/>
            <a:chOff x="150721" y="333830"/>
            <a:chExt cx="11890558" cy="8050512"/>
          </a:xfrm>
        </p:grpSpPr>
        <p:pic>
          <p:nvPicPr>
            <p:cNvPr id="9" name="图片 8"/>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7000" contrast="-76000"/>
                      </a14:imgEffect>
                    </a14:imgLayer>
                  </a14:imgProps>
                </a:ext>
              </a:extLst>
            </a:blip>
            <a:srcRect/>
            <a:stretch>
              <a:fillRect/>
            </a:stretch>
          </p:blipFill>
          <p:spPr>
            <a:xfrm rot="5400000" flipH="1">
              <a:off x="4766645" y="1109708"/>
              <a:ext cx="2658710" cy="11890558"/>
            </a:xfrm>
            <a:prstGeom prst="rect">
              <a:avLst/>
            </a:prstGeom>
          </p:spPr>
        </p:pic>
        <p:sp>
          <p:nvSpPr>
            <p:cNvPr id="10" name="矩形 9"/>
            <p:cNvSpPr/>
            <p:nvPr/>
          </p:nvSpPr>
          <p:spPr>
            <a:xfrm>
              <a:off x="420914" y="333830"/>
              <a:ext cx="11466286" cy="6103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10"/>
          <p:cNvGrpSpPr/>
          <p:nvPr/>
        </p:nvGrpSpPr>
        <p:grpSpPr>
          <a:xfrm flipH="1">
            <a:off x="-80306" y="40204"/>
            <a:ext cx="12445313" cy="1341991"/>
            <a:chOff x="-173007" y="114436"/>
            <a:chExt cx="12445313" cy="1341991"/>
          </a:xfrm>
        </p:grpSpPr>
        <p:pic>
          <p:nvPicPr>
            <p:cNvPr id="12" name="图片 11"/>
            <p:cNvPicPr>
              <a:picLocks noChangeAspect="1"/>
            </p:cNvPicPr>
            <p:nvPr/>
          </p:nvPicPr>
          <p:blipFill rotWithShape="1">
            <a:blip r:embed="rId3" cstate="screen"/>
            <a:srcRect/>
            <a:stretch>
              <a:fillRect/>
            </a:stretch>
          </p:blipFill>
          <p:spPr>
            <a:xfrm>
              <a:off x="-173007" y="114436"/>
              <a:ext cx="2036106" cy="1341991"/>
            </a:xfrm>
            <a:prstGeom prst="rect">
              <a:avLst/>
            </a:prstGeom>
          </p:spPr>
        </p:pic>
        <p:pic>
          <p:nvPicPr>
            <p:cNvPr id="13" name="图片 12"/>
            <p:cNvPicPr>
              <a:picLocks noChangeAspect="1"/>
            </p:cNvPicPr>
            <p:nvPr/>
          </p:nvPicPr>
          <p:blipFill rotWithShape="1">
            <a:blip r:embed="rId3" cstate="screen"/>
            <a:srcRect/>
            <a:stretch>
              <a:fillRect/>
            </a:stretch>
          </p:blipFill>
          <p:spPr>
            <a:xfrm flipH="1">
              <a:off x="10236200" y="114436"/>
              <a:ext cx="2036106" cy="1341991"/>
            </a:xfrm>
            <a:prstGeom prst="rect">
              <a:avLst/>
            </a:prstGeom>
          </p:spPr>
        </p:pic>
      </p:grpSp>
      <p:pic>
        <p:nvPicPr>
          <p:cNvPr id="14" name="图片 13"/>
          <p:cNvPicPr>
            <a:picLocks noChangeAspect="1"/>
          </p:cNvPicPr>
          <p:nvPr/>
        </p:nvPicPr>
        <p:blipFill rotWithShape="1">
          <a:blip r:embed="rId4" cstate="screen"/>
          <a:srcRect/>
          <a:stretch>
            <a:fillRect/>
          </a:stretch>
        </p:blipFill>
        <p:spPr>
          <a:xfrm>
            <a:off x="0" y="4651046"/>
            <a:ext cx="1074057" cy="2246919"/>
          </a:xfrm>
          <a:prstGeom prst="rect">
            <a:avLst/>
          </a:prstGeom>
        </p:spPr>
      </p:pic>
      <p:pic>
        <p:nvPicPr>
          <p:cNvPr id="15" name="图片 14"/>
          <p:cNvPicPr>
            <a:picLocks noChangeAspect="1"/>
          </p:cNvPicPr>
          <p:nvPr/>
        </p:nvPicPr>
        <p:blipFill rotWithShape="1">
          <a:blip r:embed="rId5" cstate="screen"/>
          <a:srcRect b="-5299"/>
          <a:stretch>
            <a:fillRect/>
          </a:stretch>
        </p:blipFill>
        <p:spPr>
          <a:xfrm>
            <a:off x="11049000" y="5232400"/>
            <a:ext cx="1143000" cy="1730539"/>
          </a:xfrm>
          <a:prstGeom prst="rect">
            <a:avLst/>
          </a:prstGeom>
        </p:spPr>
      </p:pic>
      <p:sp>
        <p:nvSpPr>
          <p:cNvPr id="27" name="TextBox 71"/>
          <p:cNvSpPr txBox="1">
            <a:spLocks noChangeArrowheads="1"/>
          </p:cNvSpPr>
          <p:nvPr/>
        </p:nvSpPr>
        <p:spPr bwMode="auto">
          <a:xfrm>
            <a:off x="3740926" y="522962"/>
            <a:ext cx="4588593" cy="359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238" tIns="41619" rIns="83238" bIns="41619">
            <a:spAutoFit/>
          </a:bodyPr>
          <a:lstStyle>
            <a:lvl1pPr defTabSz="831850">
              <a:defRPr sz="1400">
                <a:solidFill>
                  <a:schemeClr val="tx1"/>
                </a:solidFill>
                <a:latin typeface="微软雅黑" panose="020B0503020204020204" pitchFamily="34" charset="-122"/>
                <a:ea typeface="微软雅黑" panose="020B0503020204020204" pitchFamily="34" charset="-122"/>
              </a:defRPr>
            </a:lvl1pPr>
            <a:lvl2pPr defTabSz="831850">
              <a:defRPr sz="1400">
                <a:solidFill>
                  <a:schemeClr val="tx1"/>
                </a:solidFill>
                <a:latin typeface="微软雅黑" panose="020B0503020204020204" pitchFamily="34" charset="-122"/>
                <a:ea typeface="微软雅黑" panose="020B0503020204020204" pitchFamily="34" charset="-122"/>
              </a:defRPr>
            </a:lvl2pPr>
            <a:lvl3pPr defTabSz="831850">
              <a:defRPr sz="1400">
                <a:solidFill>
                  <a:schemeClr val="tx1"/>
                </a:solidFill>
                <a:latin typeface="微软雅黑" panose="020B0503020204020204" pitchFamily="34" charset="-122"/>
                <a:ea typeface="微软雅黑" panose="020B0503020204020204" pitchFamily="34" charset="-122"/>
              </a:defRPr>
            </a:lvl3pPr>
            <a:lvl4pPr defTabSz="831850">
              <a:defRPr sz="1400">
                <a:solidFill>
                  <a:schemeClr val="tx1"/>
                </a:solidFill>
                <a:latin typeface="微软雅黑" panose="020B0503020204020204" pitchFamily="34" charset="-122"/>
                <a:ea typeface="微软雅黑" panose="020B0503020204020204" pitchFamily="34" charset="-122"/>
              </a:defRPr>
            </a:lvl4pPr>
            <a:lvl5pPr defTabSz="831850">
              <a:defRPr sz="1400">
                <a:solidFill>
                  <a:schemeClr val="tx1"/>
                </a:solidFill>
                <a:latin typeface="微软雅黑" panose="020B0503020204020204" pitchFamily="34" charset="-122"/>
                <a:ea typeface="微软雅黑" panose="020B0503020204020204" pitchFamily="34" charset="-122"/>
              </a:defRPr>
            </a:lvl5pPr>
            <a:lvl6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lvl="0" algn="ctr" eaLnBrk="0" hangingPunct="0">
              <a:spcBef>
                <a:spcPts val="0"/>
              </a:spcBef>
              <a:spcAft>
                <a:spcPts val="0"/>
              </a:spcAft>
            </a:pPr>
            <a:r>
              <a:rPr lang="zh-CN" altLang="en-US" sz="1800" dirty="0" smtClean="0"/>
              <a:t>一、</a:t>
            </a:r>
            <a:r>
              <a:rPr kumimoji="0" lang="zh-CN" altLang="en-US" sz="1800" b="0" i="0" u="none" strike="noStrike" kern="0" cap="none" spc="130" normalizeH="0" baseline="0" noProof="0" dirty="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cs typeface="+mn-ea"/>
                <a:sym typeface="+mn-lt"/>
              </a:rPr>
              <a:t>大学生心理发展特点</a:t>
            </a:r>
            <a:endParaRPr kumimoji="0" lang="zh-CN" altLang="en-US" sz="1800" b="0" i="0" u="none" strike="noStrike" kern="0" cap="none" spc="130" normalizeH="0" baseline="0" noProof="0" dirty="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cs typeface="+mn-ea"/>
              <a:sym typeface="+mn-lt"/>
            </a:endParaRPr>
          </a:p>
        </p:txBody>
      </p:sp>
      <p:cxnSp>
        <p:nvCxnSpPr>
          <p:cNvPr id="28" name="直接连接符 27"/>
          <p:cNvCxnSpPr/>
          <p:nvPr/>
        </p:nvCxnSpPr>
        <p:spPr>
          <a:xfrm>
            <a:off x="7683090" y="762000"/>
            <a:ext cx="769257" cy="0"/>
          </a:xfrm>
          <a:prstGeom prst="line">
            <a:avLst/>
          </a:prstGeom>
          <a:noFill/>
          <a:ln w="6350" cap="flat" cmpd="sng" algn="ctr">
            <a:solidFill>
              <a:srgbClr val="79C0BC"/>
            </a:solidFill>
            <a:prstDash val="solid"/>
            <a:miter lim="800000"/>
          </a:ln>
          <a:effectLst/>
        </p:spPr>
      </p:cxnSp>
      <p:cxnSp>
        <p:nvCxnSpPr>
          <p:cNvPr id="29" name="直接连接符 28"/>
          <p:cNvCxnSpPr/>
          <p:nvPr/>
        </p:nvCxnSpPr>
        <p:spPr>
          <a:xfrm>
            <a:off x="3506338" y="762000"/>
            <a:ext cx="769257" cy="0"/>
          </a:xfrm>
          <a:prstGeom prst="line">
            <a:avLst/>
          </a:prstGeom>
          <a:noFill/>
          <a:ln w="6350" cap="flat" cmpd="sng" algn="ctr">
            <a:solidFill>
              <a:srgbClr val="79C0BC"/>
            </a:solidFill>
            <a:prstDash val="solid"/>
            <a:miter lim="800000"/>
          </a:ln>
          <a:effectLst/>
        </p:spPr>
      </p:cxnSp>
      <p:sp>
        <p:nvSpPr>
          <p:cNvPr id="35" name="矩形 34"/>
          <p:cNvSpPr/>
          <p:nvPr/>
        </p:nvSpPr>
        <p:spPr>
          <a:xfrm>
            <a:off x="4312431" y="2405009"/>
            <a:ext cx="6445098" cy="2691765"/>
          </a:xfrm>
          <a:prstGeom prst="rect">
            <a:avLst/>
          </a:prstGeom>
        </p:spPr>
        <p:txBody>
          <a:bodyPr wrap="square">
            <a:spAutoFit/>
          </a:bodyPr>
          <a:lstStyle/>
          <a:p>
            <a:pPr marL="457200" indent="-457200" algn="just">
              <a:lnSpc>
                <a:spcPct val="150000"/>
              </a:lnSpc>
              <a:spcAft>
                <a:spcPts val="600"/>
              </a:spcAft>
              <a:buFont typeface="Arial" panose="020B0604020202020204" pitchFamily="34" charset="0"/>
              <a:buChar char="•"/>
            </a:pP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（一）自我意识增强但</a:t>
            </a:r>
            <a:r>
              <a:rPr lang="en-US" altLang="zh-CN" sz="1600" dirty="0" smtClean="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自我统和</a:t>
            </a:r>
            <a:r>
              <a:rPr lang="en-US" altLang="zh-CN" sz="1600" dirty="0" smtClean="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能力差</a:t>
            </a:r>
            <a:endPar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gn="just">
              <a:lnSpc>
                <a:spcPct val="150000"/>
              </a:lnSpc>
              <a:spcAft>
                <a:spcPts val="600"/>
              </a:spcAft>
              <a:buFont typeface="Arial" panose="020B0604020202020204" pitchFamily="34" charset="0"/>
              <a:buChar char="•"/>
            </a:pP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（二）抽象思维迅速发展但缺乏成熟的理性思考</a:t>
            </a:r>
            <a:endPar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gn="just">
              <a:lnSpc>
                <a:spcPct val="150000"/>
              </a:lnSpc>
              <a:spcAft>
                <a:spcPts val="600"/>
              </a:spcAft>
              <a:buFont typeface="Arial" panose="020B0604020202020204" pitchFamily="34" charset="0"/>
              <a:buChar char="•"/>
            </a:pP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（三）情感日益丰富但易偏激</a:t>
            </a:r>
            <a:endPar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gn="just">
              <a:lnSpc>
                <a:spcPct val="150000"/>
              </a:lnSpc>
              <a:spcAft>
                <a:spcPts val="600"/>
              </a:spcAft>
              <a:buFont typeface="Arial" panose="020B0604020202020204" pitchFamily="34" charset="0"/>
              <a:buChar char="•"/>
            </a:pP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（四）交往欲望强但心理闭锁</a:t>
            </a:r>
            <a:endPar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gn="just">
              <a:lnSpc>
                <a:spcPct val="150000"/>
              </a:lnSpc>
              <a:spcAft>
                <a:spcPts val="600"/>
              </a:spcAft>
              <a:buFont typeface="Arial" panose="020B0604020202020204" pitchFamily="34" charset="0"/>
              <a:buChar char="•"/>
            </a:pPr>
            <a:r>
              <a:rPr lang="en-US" altLang="zh-CN" sz="1600" dirty="0" smtClean="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（五）性意识发展但易导致性心理失衡</a:t>
            </a:r>
            <a:endPar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gn="just">
              <a:lnSpc>
                <a:spcPct val="150000"/>
              </a:lnSpc>
              <a:spcAft>
                <a:spcPts val="600"/>
              </a:spcAft>
              <a:buFont typeface="Arial" panose="020B0604020202020204" pitchFamily="34" charset="0"/>
              <a:buChar char="•"/>
            </a:pPr>
            <a:endPar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2" name="图片 21"/>
          <p:cNvPicPr>
            <a:picLocks noChangeAspect="1"/>
          </p:cNvPicPr>
          <p:nvPr/>
        </p:nvPicPr>
        <p:blipFill rotWithShape="1">
          <a:blip r:embed="rId6" cstate="screen"/>
          <a:srcRect b="-15326"/>
          <a:stretch>
            <a:fillRect/>
          </a:stretch>
        </p:blipFill>
        <p:spPr>
          <a:xfrm>
            <a:off x="1177331" y="1562401"/>
            <a:ext cx="1352722" cy="1509401"/>
          </a:xfrm>
          <a:prstGeom prst="rect">
            <a:avLst/>
          </a:prstGeom>
        </p:spPr>
      </p:pic>
      <p:pic>
        <p:nvPicPr>
          <p:cNvPr id="23" name="图片 22"/>
          <p:cNvPicPr>
            <a:picLocks noChangeAspect="1"/>
          </p:cNvPicPr>
          <p:nvPr/>
        </p:nvPicPr>
        <p:blipFill>
          <a:blip r:embed="rId7" cstate="screen"/>
          <a:stretch>
            <a:fillRect/>
          </a:stretch>
        </p:blipFill>
        <p:spPr>
          <a:xfrm>
            <a:off x="1617040" y="2733197"/>
            <a:ext cx="2137755" cy="2991261"/>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5">
                                            <p:txEl>
                                              <p:pRg st="0" end="0"/>
                                            </p:txEl>
                                          </p:spTgt>
                                        </p:tgtEl>
                                        <p:attrNameLst>
                                          <p:attrName>style.visibility</p:attrName>
                                        </p:attrNameLst>
                                      </p:cBhvr>
                                      <p:to>
                                        <p:strVal val="visible"/>
                                      </p:to>
                                    </p:set>
                                    <p:animEffect transition="in" filter="fade">
                                      <p:cBhvr>
                                        <p:cTn id="7" dur="1000"/>
                                        <p:tgtEl>
                                          <p:spTgt spid="35">
                                            <p:txEl>
                                              <p:pRg st="0" end="0"/>
                                            </p:txEl>
                                          </p:spTgt>
                                        </p:tgtEl>
                                      </p:cBhvr>
                                    </p:animEffect>
                                    <p:anim calcmode="lin" valueType="num">
                                      <p:cBhvr>
                                        <p:cTn id="8" dur="10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5">
                                            <p:txEl>
                                              <p:pRg st="1" end="1"/>
                                            </p:txEl>
                                          </p:spTgt>
                                        </p:tgtEl>
                                        <p:attrNameLst>
                                          <p:attrName>style.visibility</p:attrName>
                                        </p:attrNameLst>
                                      </p:cBhvr>
                                      <p:to>
                                        <p:strVal val="visible"/>
                                      </p:to>
                                    </p:set>
                                    <p:animEffect transition="in" filter="fade">
                                      <p:cBhvr>
                                        <p:cTn id="14" dur="1000"/>
                                        <p:tgtEl>
                                          <p:spTgt spid="35">
                                            <p:txEl>
                                              <p:pRg st="1" end="1"/>
                                            </p:txEl>
                                          </p:spTgt>
                                        </p:tgtEl>
                                      </p:cBhvr>
                                    </p:animEffect>
                                    <p:anim calcmode="lin" valueType="num">
                                      <p:cBhvr>
                                        <p:cTn id="15" dur="1000" fill="hold"/>
                                        <p:tgtEl>
                                          <p:spTgt spid="3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5">
                                            <p:txEl>
                                              <p:pRg st="2" end="2"/>
                                            </p:txEl>
                                          </p:spTgt>
                                        </p:tgtEl>
                                        <p:attrNameLst>
                                          <p:attrName>style.visibility</p:attrName>
                                        </p:attrNameLst>
                                      </p:cBhvr>
                                      <p:to>
                                        <p:strVal val="visible"/>
                                      </p:to>
                                    </p:set>
                                    <p:animEffect transition="in" filter="fade">
                                      <p:cBhvr>
                                        <p:cTn id="21" dur="1000"/>
                                        <p:tgtEl>
                                          <p:spTgt spid="35">
                                            <p:txEl>
                                              <p:pRg st="2" end="2"/>
                                            </p:txEl>
                                          </p:spTgt>
                                        </p:tgtEl>
                                      </p:cBhvr>
                                    </p:animEffect>
                                    <p:anim calcmode="lin" valueType="num">
                                      <p:cBhvr>
                                        <p:cTn id="22" dur="1000" fill="hold"/>
                                        <p:tgtEl>
                                          <p:spTgt spid="3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5">
                                            <p:txEl>
                                              <p:pRg st="3" end="3"/>
                                            </p:txEl>
                                          </p:spTgt>
                                        </p:tgtEl>
                                        <p:attrNameLst>
                                          <p:attrName>style.visibility</p:attrName>
                                        </p:attrNameLst>
                                      </p:cBhvr>
                                      <p:to>
                                        <p:strVal val="visible"/>
                                      </p:to>
                                    </p:set>
                                    <p:animEffect transition="in" filter="fade">
                                      <p:cBhvr>
                                        <p:cTn id="28" dur="1000"/>
                                        <p:tgtEl>
                                          <p:spTgt spid="35">
                                            <p:txEl>
                                              <p:pRg st="3" end="3"/>
                                            </p:txEl>
                                          </p:spTgt>
                                        </p:tgtEl>
                                      </p:cBhvr>
                                    </p:animEffect>
                                    <p:anim calcmode="lin" valueType="num">
                                      <p:cBhvr>
                                        <p:cTn id="29" dur="1000" fill="hold"/>
                                        <p:tgtEl>
                                          <p:spTgt spid="35">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5">
                                            <p:txEl>
                                              <p:pRg st="4" end="4"/>
                                            </p:txEl>
                                          </p:spTgt>
                                        </p:tgtEl>
                                        <p:attrNameLst>
                                          <p:attrName>style.visibility</p:attrName>
                                        </p:attrNameLst>
                                      </p:cBhvr>
                                      <p:to>
                                        <p:strVal val="visible"/>
                                      </p:to>
                                    </p:set>
                                    <p:animEffect transition="in" filter="fade">
                                      <p:cBhvr>
                                        <p:cTn id="35" dur="1000"/>
                                        <p:tgtEl>
                                          <p:spTgt spid="35">
                                            <p:txEl>
                                              <p:pRg st="4" end="4"/>
                                            </p:txEl>
                                          </p:spTgt>
                                        </p:tgtEl>
                                      </p:cBhvr>
                                    </p:animEffect>
                                    <p:anim calcmode="lin" valueType="num">
                                      <p:cBhvr>
                                        <p:cTn id="36" dur="1000" fill="hold"/>
                                        <p:tgtEl>
                                          <p:spTgt spid="35">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5">
                                            <p:txEl>
                                              <p:pRg st="4" end="4"/>
                                            </p:txEl>
                                          </p:spTgt>
                                        </p:tgtEl>
                                        <p:attrNameLst>
                                          <p:attrName>ppt_y</p:attrName>
                                        </p:attrNameLst>
                                      </p:cBhvr>
                                      <p:tavLst>
                                        <p:tav tm="0">
                                          <p:val>
                                            <p:strVal val="#ppt_y+.1"/>
                                          </p:val>
                                        </p:tav>
                                        <p:tav tm="100000">
                                          <p:val>
                                            <p:strVal val="#ppt_y"/>
                                          </p:val>
                                        </p:tav>
                                      </p:tavLst>
                                    </p:anim>
                                  </p:childTnLst>
                                </p:cTn>
                              </p:par>
                            </p:childTnLst>
                          </p:cTn>
                        </p:par>
                        <p:par>
                          <p:cTn id="38" fill="hold">
                            <p:stCondLst>
                              <p:cond delay="1000"/>
                            </p:stCondLst>
                            <p:childTnLst>
                              <p:par>
                                <p:cTn id="39" presetID="42" presetClass="entr" presetSubtype="0" fill="hold"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1000"/>
                                        <p:tgtEl>
                                          <p:spTgt spid="23"/>
                                        </p:tgtEl>
                                      </p:cBhvr>
                                    </p:animEffect>
                                    <p:anim calcmode="lin" valueType="num">
                                      <p:cBhvr>
                                        <p:cTn id="42" dur="1000" fill="hold"/>
                                        <p:tgtEl>
                                          <p:spTgt spid="23"/>
                                        </p:tgtEl>
                                        <p:attrNameLst>
                                          <p:attrName>ppt_x</p:attrName>
                                        </p:attrNameLst>
                                      </p:cBhvr>
                                      <p:tavLst>
                                        <p:tav tm="0">
                                          <p:val>
                                            <p:strVal val="#ppt_x"/>
                                          </p:val>
                                        </p:tav>
                                        <p:tav tm="100000">
                                          <p:val>
                                            <p:strVal val="#ppt_x"/>
                                          </p:val>
                                        </p:tav>
                                      </p:tavLst>
                                    </p:anim>
                                    <p:anim calcmode="lin" valueType="num">
                                      <p:cBhvr>
                                        <p:cTn id="43" dur="1000" fill="hold"/>
                                        <p:tgtEl>
                                          <p:spTgt spid="23"/>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20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1000"/>
                                        <p:tgtEl>
                                          <p:spTgt spid="22"/>
                                        </p:tgtEl>
                                      </p:cBhvr>
                                    </p:animEffect>
                                    <p:anim calcmode="lin" valueType="num">
                                      <p:cBhvr>
                                        <p:cTn id="47" dur="1000" fill="hold"/>
                                        <p:tgtEl>
                                          <p:spTgt spid="22"/>
                                        </p:tgtEl>
                                        <p:attrNameLst>
                                          <p:attrName>ppt_x</p:attrName>
                                        </p:attrNameLst>
                                      </p:cBhvr>
                                      <p:tavLst>
                                        <p:tav tm="0">
                                          <p:val>
                                            <p:strVal val="#ppt_x"/>
                                          </p:val>
                                        </p:tav>
                                        <p:tav tm="100000">
                                          <p:val>
                                            <p:strVal val="#ppt_x"/>
                                          </p:val>
                                        </p:tav>
                                      </p:tavLst>
                                    </p:anim>
                                    <p:anim calcmode="lin" valueType="num">
                                      <p:cBhvr>
                                        <p:cTn id="48"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4371427"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一、心理是脑的功能</a:t>
            </a:r>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grpSp>
        <p:nvGrpSpPr>
          <p:cNvPr id="2" name="组合 7"/>
          <p:cNvGrpSpPr/>
          <p:nvPr/>
        </p:nvGrpSpPr>
        <p:grpSpPr>
          <a:xfrm>
            <a:off x="150721" y="333830"/>
            <a:ext cx="11890558" cy="8050512"/>
            <a:chOff x="150721" y="333830"/>
            <a:chExt cx="11890558" cy="8050512"/>
          </a:xfrm>
        </p:grpSpPr>
        <p:pic>
          <p:nvPicPr>
            <p:cNvPr id="9" name="图片 8"/>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7000" contrast="-76000"/>
                      </a14:imgEffect>
                    </a14:imgLayer>
                  </a14:imgProps>
                </a:ext>
              </a:extLst>
            </a:blip>
            <a:srcRect/>
            <a:stretch>
              <a:fillRect/>
            </a:stretch>
          </p:blipFill>
          <p:spPr>
            <a:xfrm rot="5400000" flipH="1">
              <a:off x="4766645" y="1109708"/>
              <a:ext cx="2658710" cy="11890558"/>
            </a:xfrm>
            <a:prstGeom prst="rect">
              <a:avLst/>
            </a:prstGeom>
          </p:spPr>
        </p:pic>
        <p:sp>
          <p:nvSpPr>
            <p:cNvPr id="10" name="矩形 9"/>
            <p:cNvSpPr/>
            <p:nvPr/>
          </p:nvSpPr>
          <p:spPr>
            <a:xfrm>
              <a:off x="420914" y="333830"/>
              <a:ext cx="11466286" cy="6103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10"/>
          <p:cNvGrpSpPr/>
          <p:nvPr/>
        </p:nvGrpSpPr>
        <p:grpSpPr>
          <a:xfrm flipH="1">
            <a:off x="-80306" y="40204"/>
            <a:ext cx="12445313" cy="1341991"/>
            <a:chOff x="-173007" y="114436"/>
            <a:chExt cx="12445313" cy="1341991"/>
          </a:xfrm>
        </p:grpSpPr>
        <p:pic>
          <p:nvPicPr>
            <p:cNvPr id="12" name="图片 11"/>
            <p:cNvPicPr>
              <a:picLocks noChangeAspect="1"/>
            </p:cNvPicPr>
            <p:nvPr/>
          </p:nvPicPr>
          <p:blipFill rotWithShape="1">
            <a:blip r:embed="rId3" cstate="screen"/>
            <a:srcRect/>
            <a:stretch>
              <a:fillRect/>
            </a:stretch>
          </p:blipFill>
          <p:spPr>
            <a:xfrm>
              <a:off x="-173007" y="114436"/>
              <a:ext cx="2036106" cy="1341991"/>
            </a:xfrm>
            <a:prstGeom prst="rect">
              <a:avLst/>
            </a:prstGeom>
          </p:spPr>
        </p:pic>
        <p:pic>
          <p:nvPicPr>
            <p:cNvPr id="13" name="图片 12"/>
            <p:cNvPicPr>
              <a:picLocks noChangeAspect="1"/>
            </p:cNvPicPr>
            <p:nvPr/>
          </p:nvPicPr>
          <p:blipFill rotWithShape="1">
            <a:blip r:embed="rId3" cstate="screen"/>
            <a:srcRect/>
            <a:stretch>
              <a:fillRect/>
            </a:stretch>
          </p:blipFill>
          <p:spPr>
            <a:xfrm flipH="1">
              <a:off x="10236200" y="114436"/>
              <a:ext cx="2036106" cy="1341991"/>
            </a:xfrm>
            <a:prstGeom prst="rect">
              <a:avLst/>
            </a:prstGeom>
          </p:spPr>
        </p:pic>
      </p:grpSp>
      <p:pic>
        <p:nvPicPr>
          <p:cNvPr id="14" name="图片 13"/>
          <p:cNvPicPr>
            <a:picLocks noChangeAspect="1"/>
          </p:cNvPicPr>
          <p:nvPr/>
        </p:nvPicPr>
        <p:blipFill rotWithShape="1">
          <a:blip r:embed="rId4" cstate="screen"/>
          <a:srcRect/>
          <a:stretch>
            <a:fillRect/>
          </a:stretch>
        </p:blipFill>
        <p:spPr>
          <a:xfrm>
            <a:off x="0" y="4651046"/>
            <a:ext cx="1074057" cy="2246919"/>
          </a:xfrm>
          <a:prstGeom prst="rect">
            <a:avLst/>
          </a:prstGeom>
        </p:spPr>
      </p:pic>
      <p:pic>
        <p:nvPicPr>
          <p:cNvPr id="15" name="图片 14"/>
          <p:cNvPicPr>
            <a:picLocks noChangeAspect="1"/>
          </p:cNvPicPr>
          <p:nvPr/>
        </p:nvPicPr>
        <p:blipFill rotWithShape="1">
          <a:blip r:embed="rId5" cstate="screen"/>
          <a:srcRect b="-5299"/>
          <a:stretch>
            <a:fillRect/>
          </a:stretch>
        </p:blipFill>
        <p:spPr>
          <a:xfrm>
            <a:off x="11049000" y="5232400"/>
            <a:ext cx="1143000" cy="1730539"/>
          </a:xfrm>
          <a:prstGeom prst="rect">
            <a:avLst/>
          </a:prstGeom>
        </p:spPr>
      </p:pic>
      <p:sp>
        <p:nvSpPr>
          <p:cNvPr id="27" name="TextBox 71"/>
          <p:cNvSpPr txBox="1">
            <a:spLocks noChangeArrowheads="1"/>
          </p:cNvSpPr>
          <p:nvPr/>
        </p:nvSpPr>
        <p:spPr bwMode="auto">
          <a:xfrm>
            <a:off x="3740926" y="522962"/>
            <a:ext cx="4588593" cy="359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238" tIns="41619" rIns="83238" bIns="41619">
            <a:spAutoFit/>
          </a:bodyPr>
          <a:lstStyle>
            <a:lvl1pPr defTabSz="831850">
              <a:defRPr sz="1400">
                <a:solidFill>
                  <a:schemeClr val="tx1"/>
                </a:solidFill>
                <a:latin typeface="微软雅黑" panose="020B0503020204020204" pitchFamily="34" charset="-122"/>
                <a:ea typeface="微软雅黑" panose="020B0503020204020204" pitchFamily="34" charset="-122"/>
              </a:defRPr>
            </a:lvl1pPr>
            <a:lvl2pPr defTabSz="831850">
              <a:defRPr sz="1400">
                <a:solidFill>
                  <a:schemeClr val="tx1"/>
                </a:solidFill>
                <a:latin typeface="微软雅黑" panose="020B0503020204020204" pitchFamily="34" charset="-122"/>
                <a:ea typeface="微软雅黑" panose="020B0503020204020204" pitchFamily="34" charset="-122"/>
              </a:defRPr>
            </a:lvl2pPr>
            <a:lvl3pPr defTabSz="831850">
              <a:defRPr sz="1400">
                <a:solidFill>
                  <a:schemeClr val="tx1"/>
                </a:solidFill>
                <a:latin typeface="微软雅黑" panose="020B0503020204020204" pitchFamily="34" charset="-122"/>
                <a:ea typeface="微软雅黑" panose="020B0503020204020204" pitchFamily="34" charset="-122"/>
              </a:defRPr>
            </a:lvl3pPr>
            <a:lvl4pPr defTabSz="831850">
              <a:defRPr sz="1400">
                <a:solidFill>
                  <a:schemeClr val="tx1"/>
                </a:solidFill>
                <a:latin typeface="微软雅黑" panose="020B0503020204020204" pitchFamily="34" charset="-122"/>
                <a:ea typeface="微软雅黑" panose="020B0503020204020204" pitchFamily="34" charset="-122"/>
              </a:defRPr>
            </a:lvl4pPr>
            <a:lvl5pPr defTabSz="831850">
              <a:defRPr sz="1400">
                <a:solidFill>
                  <a:schemeClr val="tx1"/>
                </a:solidFill>
                <a:latin typeface="微软雅黑" panose="020B0503020204020204" pitchFamily="34" charset="-122"/>
                <a:ea typeface="微软雅黑" panose="020B0503020204020204" pitchFamily="34" charset="-122"/>
              </a:defRPr>
            </a:lvl5pPr>
            <a:lvl6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lvl="0" algn="ctr" eaLnBrk="0" hangingPunct="0">
              <a:spcBef>
                <a:spcPts val="0"/>
              </a:spcBef>
              <a:spcAft>
                <a:spcPts val="0"/>
              </a:spcAft>
            </a:pPr>
            <a:r>
              <a:rPr kumimoji="0" lang="zh-CN" altLang="en-US" sz="1800" b="0" i="0" u="none" strike="noStrike" kern="0" cap="none" spc="130" normalizeH="0" baseline="0" noProof="0" dirty="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cs typeface="+mn-ea"/>
                <a:sym typeface="+mn-lt"/>
              </a:rPr>
              <a:t>二、大学生常见的心理问题</a:t>
            </a:r>
            <a:endParaRPr kumimoji="0" lang="zh-CN" altLang="en-US" sz="1800" b="0" i="0" u="none" strike="noStrike" kern="0" cap="none" spc="130" normalizeH="0" baseline="0" noProof="0" dirty="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cs typeface="+mn-ea"/>
              <a:sym typeface="+mn-lt"/>
            </a:endParaRPr>
          </a:p>
        </p:txBody>
      </p:sp>
      <p:cxnSp>
        <p:nvCxnSpPr>
          <p:cNvPr id="28" name="直接连接符 27"/>
          <p:cNvCxnSpPr/>
          <p:nvPr/>
        </p:nvCxnSpPr>
        <p:spPr>
          <a:xfrm>
            <a:off x="8329520" y="762000"/>
            <a:ext cx="769257" cy="0"/>
          </a:xfrm>
          <a:prstGeom prst="line">
            <a:avLst/>
          </a:prstGeom>
          <a:noFill/>
          <a:ln w="6350" cap="flat" cmpd="sng" algn="ctr">
            <a:solidFill>
              <a:srgbClr val="79C0BC"/>
            </a:solidFill>
            <a:prstDash val="solid"/>
            <a:miter lim="800000"/>
          </a:ln>
          <a:effectLst/>
        </p:spPr>
      </p:cxnSp>
      <p:cxnSp>
        <p:nvCxnSpPr>
          <p:cNvPr id="29" name="直接连接符 28"/>
          <p:cNvCxnSpPr/>
          <p:nvPr/>
        </p:nvCxnSpPr>
        <p:spPr>
          <a:xfrm>
            <a:off x="2685918" y="762000"/>
            <a:ext cx="769257" cy="0"/>
          </a:xfrm>
          <a:prstGeom prst="line">
            <a:avLst/>
          </a:prstGeom>
          <a:noFill/>
          <a:ln w="6350" cap="flat" cmpd="sng" algn="ctr">
            <a:solidFill>
              <a:srgbClr val="79C0BC"/>
            </a:solidFill>
            <a:prstDash val="solid"/>
            <a:miter lim="800000"/>
          </a:ln>
          <a:effectLst/>
        </p:spPr>
      </p:cxnSp>
      <p:sp>
        <p:nvSpPr>
          <p:cNvPr id="33" name="矩形 9220"/>
          <p:cNvSpPr>
            <a:spLocks noChangeArrowheads="1" noChangeShapeType="1" noTextEdit="1"/>
          </p:cNvSpPr>
          <p:nvPr/>
        </p:nvSpPr>
        <p:spPr bwMode="auto">
          <a:xfrm>
            <a:off x="1199501" y="2405009"/>
            <a:ext cx="738664" cy="2144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marL="0" marR="0" lvl="0" indent="0" algn="ctr" defTabSz="914400" eaLnBrk="1" fontAlgn="base" latinLnBrk="0" hangingPunct="1">
              <a:lnSpc>
                <a:spcPct val="100000"/>
              </a:lnSpc>
              <a:spcBef>
                <a:spcPts val="0"/>
              </a:spcBef>
              <a:spcAft>
                <a:spcPts val="0"/>
              </a:spcAft>
              <a:buClrTx/>
              <a:buSzTx/>
              <a:buFontTx/>
              <a:buNone/>
              <a:defRPr/>
            </a:pPr>
            <a:r>
              <a:rPr kumimoji="0" lang="zh-CN" altLang="en-US" sz="3600" b="1" i="0" u="none" strike="noStrike" kern="0" cap="none" spc="300" normalizeH="0" baseline="0" noProof="0" dirty="0" smtClean="0">
                <a:ln>
                  <a:noFill/>
                </a:ln>
                <a:solidFill>
                  <a:srgbClr val="FFFFFF"/>
                </a:solidFill>
                <a:effectLst/>
                <a:uLnTx/>
                <a:uFillTx/>
                <a:cs typeface="+mn-ea"/>
                <a:sym typeface="+mn-lt"/>
              </a:rPr>
              <a:t>心理咨询</a:t>
            </a:r>
            <a:endParaRPr kumimoji="0" lang="zh-CN" altLang="en-US" sz="3600" b="1" i="0" u="none" strike="noStrike" kern="0" cap="none" spc="300" normalizeH="0" baseline="0" noProof="0" dirty="0">
              <a:ln>
                <a:noFill/>
              </a:ln>
              <a:solidFill>
                <a:srgbClr val="FFFFFF"/>
              </a:solidFill>
              <a:effectLst/>
              <a:uLnTx/>
              <a:uFillTx/>
              <a:cs typeface="+mn-ea"/>
              <a:sym typeface="+mn-lt"/>
            </a:endParaRPr>
          </a:p>
        </p:txBody>
      </p:sp>
      <p:sp>
        <p:nvSpPr>
          <p:cNvPr id="35" name="矩形 34"/>
          <p:cNvSpPr/>
          <p:nvPr/>
        </p:nvSpPr>
        <p:spPr>
          <a:xfrm>
            <a:off x="1335316" y="2205247"/>
            <a:ext cx="5906073" cy="2197735"/>
          </a:xfrm>
          <a:prstGeom prst="rect">
            <a:avLst/>
          </a:prstGeom>
        </p:spPr>
        <p:txBody>
          <a:bodyPr wrap="square">
            <a:spAutoFit/>
          </a:bodyPr>
          <a:lstStyle/>
          <a:p>
            <a:pPr marL="457200" indent="-457200" algn="just">
              <a:lnSpc>
                <a:spcPct val="130000"/>
              </a:lnSpc>
              <a:spcAft>
                <a:spcPts val="600"/>
              </a:spcAft>
              <a:buFont typeface="Arial" panose="020B0604020202020204" pitchFamily="34" charset="0"/>
              <a:buChar char="•"/>
            </a:pP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smtClean="0">
                <a:latin typeface="微软雅黑" panose="020B0503020204020204" pitchFamily="34" charset="-122"/>
                <a:ea typeface="微软雅黑" panose="020B0503020204020204" pitchFamily="34" charset="-122"/>
                <a:cs typeface="微软雅黑" panose="020B0503020204020204" pitchFamily="34" charset="-122"/>
              </a:rPr>
              <a:t>1</a:t>
            </a: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rPr>
              <a:t>）学习动力不足。</a:t>
            </a:r>
            <a:endParaRPr lang="zh-CN" altLang="en-US" dirty="0" smtClean="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gn="just">
              <a:lnSpc>
                <a:spcPct val="130000"/>
              </a:lnSpc>
              <a:spcAft>
                <a:spcPts val="600"/>
              </a:spcAft>
              <a:buFont typeface="Arial" panose="020B0604020202020204" pitchFamily="34" charset="0"/>
              <a:buChar char="•"/>
            </a:pP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smtClean="0">
                <a:latin typeface="微软雅黑" panose="020B0503020204020204" pitchFamily="34" charset="-122"/>
                <a:ea typeface="微软雅黑" panose="020B0503020204020204" pitchFamily="34" charset="-122"/>
                <a:cs typeface="微软雅黑" panose="020B0503020204020204" pitchFamily="34" charset="-122"/>
              </a:rPr>
              <a:t>2</a:t>
            </a: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rPr>
              <a:t>）学习目的不明确</a:t>
            </a:r>
            <a:endParaRPr lang="zh-CN" altLang="en-US" dirty="0" smtClean="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gn="just">
              <a:lnSpc>
                <a:spcPct val="130000"/>
              </a:lnSpc>
              <a:spcAft>
                <a:spcPts val="600"/>
              </a:spcAft>
              <a:buFont typeface="Arial" panose="020B0604020202020204" pitchFamily="34" charset="0"/>
              <a:buChar char="•"/>
            </a:pP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smtClean="0">
                <a:latin typeface="微软雅黑" panose="020B0503020204020204" pitchFamily="34" charset="-122"/>
                <a:ea typeface="微软雅黑" panose="020B0503020204020204" pitchFamily="34" charset="-122"/>
                <a:cs typeface="微软雅黑" panose="020B0503020204020204" pitchFamily="34" charset="-122"/>
              </a:rPr>
              <a:t>3</a:t>
            </a: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rPr>
              <a:t>）学习成绩不理想。</a:t>
            </a:r>
            <a:endParaRPr lang="zh-CN" altLang="en-US" dirty="0" smtClean="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gn="just">
              <a:lnSpc>
                <a:spcPct val="130000"/>
              </a:lnSpc>
              <a:spcAft>
                <a:spcPts val="600"/>
              </a:spcAft>
              <a:buFont typeface="Arial" panose="020B0604020202020204" pitchFamily="34" charset="0"/>
              <a:buChar char="•"/>
            </a:pP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smtClean="0">
                <a:latin typeface="微软雅黑" panose="020B0503020204020204" pitchFamily="34" charset="-122"/>
                <a:ea typeface="微软雅黑" panose="020B0503020204020204" pitchFamily="34" charset="-122"/>
                <a:cs typeface="微软雅黑" panose="020B0503020204020204" pitchFamily="34" charset="-122"/>
              </a:rPr>
              <a:t>4</a:t>
            </a: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rPr>
              <a:t>）学习动机功利化</a:t>
            </a:r>
            <a:endParaRPr lang="zh-CN" altLang="en-US" dirty="0" smtClean="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gn="just">
              <a:lnSpc>
                <a:spcPct val="130000"/>
              </a:lnSpc>
              <a:spcAft>
                <a:spcPts val="600"/>
              </a:spcAft>
              <a:buFont typeface="Arial" panose="020B0604020202020204" pitchFamily="34" charset="0"/>
              <a:buChar char="•"/>
            </a:pPr>
            <a:endParaRPr lang="zh-CN" altLang="en-US" dirty="0" smtClean="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 name="组合 46"/>
          <p:cNvGrpSpPr/>
          <p:nvPr/>
        </p:nvGrpSpPr>
        <p:grpSpPr>
          <a:xfrm>
            <a:off x="697775" y="1218444"/>
            <a:ext cx="4963885" cy="624113"/>
            <a:chOff x="1335315" y="1319709"/>
            <a:chExt cx="4963885" cy="624113"/>
          </a:xfrm>
        </p:grpSpPr>
        <p:sp>
          <p:nvSpPr>
            <p:cNvPr id="48" name="带形: 上凸 5"/>
            <p:cNvSpPr/>
            <p:nvPr/>
          </p:nvSpPr>
          <p:spPr>
            <a:xfrm>
              <a:off x="1335315" y="1319709"/>
              <a:ext cx="4963885" cy="624113"/>
            </a:xfrm>
            <a:prstGeom prst="ribbon2">
              <a:avLst>
                <a:gd name="adj1" fmla="val 16667"/>
                <a:gd name="adj2" fmla="val 75000"/>
              </a:avLst>
            </a:prstGeom>
            <a:solidFill>
              <a:srgbClr val="79C0B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ea"/>
                <a:sym typeface="+mn-lt"/>
              </a:endParaRPr>
            </a:p>
          </p:txBody>
        </p:sp>
        <p:sp>
          <p:nvSpPr>
            <p:cNvPr id="49" name="文本框 7"/>
            <p:cNvSpPr txBox="1"/>
            <p:nvPr/>
          </p:nvSpPr>
          <p:spPr>
            <a:xfrm>
              <a:off x="2369457" y="1389036"/>
              <a:ext cx="3032010" cy="39878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2000" kern="0" spc="300" dirty="0" smtClean="0">
                  <a:solidFill>
                    <a:srgbClr val="FFFFFF"/>
                  </a:solidFill>
                  <a:latin typeface="微软雅黑" panose="020B0503020204020204" pitchFamily="34" charset="-122"/>
                  <a:ea typeface="微软雅黑" panose="020B0503020204020204" pitchFamily="34" charset="-122"/>
                  <a:cs typeface="+mn-ea"/>
                  <a:sym typeface="+mn-lt"/>
                </a:rPr>
                <a:t>（一）学业问题</a:t>
              </a:r>
              <a:endParaRPr lang="zh-CN" altLang="en-US" sz="2000" kern="0" spc="300" dirty="0" smtClean="0">
                <a:solidFill>
                  <a:srgbClr val="FFFFFF"/>
                </a:solidFill>
                <a:latin typeface="微软雅黑" panose="020B0503020204020204" pitchFamily="34" charset="-122"/>
                <a:ea typeface="微软雅黑" panose="020B0503020204020204" pitchFamily="34" charset="-122"/>
                <a:cs typeface="+mn-ea"/>
                <a:sym typeface="+mn-lt"/>
              </a:endParaRPr>
            </a:p>
          </p:txBody>
        </p:sp>
      </p:grpSp>
      <p:pic>
        <p:nvPicPr>
          <p:cNvPr id="22" name="图片 21"/>
          <p:cNvPicPr>
            <a:picLocks noChangeAspect="1"/>
          </p:cNvPicPr>
          <p:nvPr/>
        </p:nvPicPr>
        <p:blipFill>
          <a:blip r:embed="rId6" cstate="screen"/>
          <a:stretch>
            <a:fillRect/>
          </a:stretch>
        </p:blipFill>
        <p:spPr>
          <a:xfrm flipH="1">
            <a:off x="7164564" y="2052606"/>
            <a:ext cx="4722636" cy="3339449"/>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1000"/>
                                        <p:tgtEl>
                                          <p:spTgt spid="33"/>
                                        </p:tgtEl>
                                      </p:cBhvr>
                                    </p:animEffect>
                                    <p:anim calcmode="lin" valueType="num">
                                      <p:cBhvr>
                                        <p:cTn id="11" dur="1000" fill="hold"/>
                                        <p:tgtEl>
                                          <p:spTgt spid="33"/>
                                        </p:tgtEl>
                                        <p:attrNameLst>
                                          <p:attrName>ppt_x</p:attrName>
                                        </p:attrNameLst>
                                      </p:cBhvr>
                                      <p:tavLst>
                                        <p:tav tm="0">
                                          <p:val>
                                            <p:strVal val="#ppt_x"/>
                                          </p:val>
                                        </p:tav>
                                        <p:tav tm="100000">
                                          <p:val>
                                            <p:strVal val="#ppt_x"/>
                                          </p:val>
                                        </p:tav>
                                      </p:tavLst>
                                    </p:anim>
                                    <p:anim calcmode="lin" valueType="num">
                                      <p:cBhvr>
                                        <p:cTn id="12" dur="1000" fill="hold"/>
                                        <p:tgtEl>
                                          <p:spTgt spid="33"/>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6" presetClass="entr" presetSubtype="32"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circle(out)">
                                      <p:cBhvr>
                                        <p:cTn id="16"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4371427"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一、心理是脑的功能</a:t>
            </a:r>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grpSp>
        <p:nvGrpSpPr>
          <p:cNvPr id="2" name="组合 7"/>
          <p:cNvGrpSpPr/>
          <p:nvPr/>
        </p:nvGrpSpPr>
        <p:grpSpPr>
          <a:xfrm>
            <a:off x="150721" y="333830"/>
            <a:ext cx="11890558" cy="8050512"/>
            <a:chOff x="150721" y="333830"/>
            <a:chExt cx="11890558" cy="8050512"/>
          </a:xfrm>
        </p:grpSpPr>
        <p:pic>
          <p:nvPicPr>
            <p:cNvPr id="9" name="图片 8"/>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7000" contrast="-76000"/>
                      </a14:imgEffect>
                    </a14:imgLayer>
                  </a14:imgProps>
                </a:ext>
              </a:extLst>
            </a:blip>
            <a:srcRect/>
            <a:stretch>
              <a:fillRect/>
            </a:stretch>
          </p:blipFill>
          <p:spPr>
            <a:xfrm rot="5400000" flipH="1">
              <a:off x="4766645" y="1109708"/>
              <a:ext cx="2658710" cy="11890558"/>
            </a:xfrm>
            <a:prstGeom prst="rect">
              <a:avLst/>
            </a:prstGeom>
          </p:spPr>
        </p:pic>
        <p:sp>
          <p:nvSpPr>
            <p:cNvPr id="10" name="矩形 9"/>
            <p:cNvSpPr/>
            <p:nvPr/>
          </p:nvSpPr>
          <p:spPr>
            <a:xfrm>
              <a:off x="420914" y="333830"/>
              <a:ext cx="11466286" cy="6103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10"/>
          <p:cNvGrpSpPr/>
          <p:nvPr/>
        </p:nvGrpSpPr>
        <p:grpSpPr>
          <a:xfrm flipH="1">
            <a:off x="-80306" y="40204"/>
            <a:ext cx="12445313" cy="1341991"/>
            <a:chOff x="-173007" y="114436"/>
            <a:chExt cx="12445313" cy="1341991"/>
          </a:xfrm>
        </p:grpSpPr>
        <p:pic>
          <p:nvPicPr>
            <p:cNvPr id="12" name="图片 11"/>
            <p:cNvPicPr>
              <a:picLocks noChangeAspect="1"/>
            </p:cNvPicPr>
            <p:nvPr/>
          </p:nvPicPr>
          <p:blipFill rotWithShape="1">
            <a:blip r:embed="rId3" cstate="screen"/>
            <a:srcRect/>
            <a:stretch>
              <a:fillRect/>
            </a:stretch>
          </p:blipFill>
          <p:spPr>
            <a:xfrm>
              <a:off x="-173007" y="114436"/>
              <a:ext cx="2036106" cy="1341991"/>
            </a:xfrm>
            <a:prstGeom prst="rect">
              <a:avLst/>
            </a:prstGeom>
          </p:spPr>
        </p:pic>
        <p:pic>
          <p:nvPicPr>
            <p:cNvPr id="13" name="图片 12"/>
            <p:cNvPicPr>
              <a:picLocks noChangeAspect="1"/>
            </p:cNvPicPr>
            <p:nvPr/>
          </p:nvPicPr>
          <p:blipFill rotWithShape="1">
            <a:blip r:embed="rId3" cstate="screen"/>
            <a:srcRect/>
            <a:stretch>
              <a:fillRect/>
            </a:stretch>
          </p:blipFill>
          <p:spPr>
            <a:xfrm flipH="1">
              <a:off x="10236200" y="114436"/>
              <a:ext cx="2036106" cy="1341991"/>
            </a:xfrm>
            <a:prstGeom prst="rect">
              <a:avLst/>
            </a:prstGeom>
          </p:spPr>
        </p:pic>
      </p:grpSp>
      <p:pic>
        <p:nvPicPr>
          <p:cNvPr id="14" name="图片 13"/>
          <p:cNvPicPr>
            <a:picLocks noChangeAspect="1"/>
          </p:cNvPicPr>
          <p:nvPr/>
        </p:nvPicPr>
        <p:blipFill rotWithShape="1">
          <a:blip r:embed="rId4" cstate="screen"/>
          <a:srcRect/>
          <a:stretch>
            <a:fillRect/>
          </a:stretch>
        </p:blipFill>
        <p:spPr>
          <a:xfrm>
            <a:off x="0" y="4651046"/>
            <a:ext cx="1074057" cy="2246919"/>
          </a:xfrm>
          <a:prstGeom prst="rect">
            <a:avLst/>
          </a:prstGeom>
        </p:spPr>
      </p:pic>
      <p:pic>
        <p:nvPicPr>
          <p:cNvPr id="15" name="图片 14"/>
          <p:cNvPicPr>
            <a:picLocks noChangeAspect="1"/>
          </p:cNvPicPr>
          <p:nvPr/>
        </p:nvPicPr>
        <p:blipFill rotWithShape="1">
          <a:blip r:embed="rId5" cstate="screen"/>
          <a:srcRect b="-5299"/>
          <a:stretch>
            <a:fillRect/>
          </a:stretch>
        </p:blipFill>
        <p:spPr>
          <a:xfrm>
            <a:off x="11049000" y="5232400"/>
            <a:ext cx="1143000" cy="1730539"/>
          </a:xfrm>
          <a:prstGeom prst="rect">
            <a:avLst/>
          </a:prstGeom>
        </p:spPr>
      </p:pic>
      <p:sp>
        <p:nvSpPr>
          <p:cNvPr id="27" name="TextBox 71"/>
          <p:cNvSpPr txBox="1">
            <a:spLocks noChangeArrowheads="1"/>
          </p:cNvSpPr>
          <p:nvPr/>
        </p:nvSpPr>
        <p:spPr bwMode="auto">
          <a:xfrm>
            <a:off x="3740926" y="522962"/>
            <a:ext cx="4588593" cy="359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238" tIns="41619" rIns="83238" bIns="41619">
            <a:spAutoFit/>
          </a:bodyPr>
          <a:lstStyle>
            <a:lvl1pPr defTabSz="831850">
              <a:defRPr sz="1400">
                <a:solidFill>
                  <a:schemeClr val="tx1"/>
                </a:solidFill>
                <a:latin typeface="微软雅黑" panose="020B0503020204020204" pitchFamily="34" charset="-122"/>
                <a:ea typeface="微软雅黑" panose="020B0503020204020204" pitchFamily="34" charset="-122"/>
              </a:defRPr>
            </a:lvl1pPr>
            <a:lvl2pPr defTabSz="831850">
              <a:defRPr sz="1400">
                <a:solidFill>
                  <a:schemeClr val="tx1"/>
                </a:solidFill>
                <a:latin typeface="微软雅黑" panose="020B0503020204020204" pitchFamily="34" charset="-122"/>
                <a:ea typeface="微软雅黑" panose="020B0503020204020204" pitchFamily="34" charset="-122"/>
              </a:defRPr>
            </a:lvl2pPr>
            <a:lvl3pPr defTabSz="831850">
              <a:defRPr sz="1400">
                <a:solidFill>
                  <a:schemeClr val="tx1"/>
                </a:solidFill>
                <a:latin typeface="微软雅黑" panose="020B0503020204020204" pitchFamily="34" charset="-122"/>
                <a:ea typeface="微软雅黑" panose="020B0503020204020204" pitchFamily="34" charset="-122"/>
              </a:defRPr>
            </a:lvl3pPr>
            <a:lvl4pPr defTabSz="831850">
              <a:defRPr sz="1400">
                <a:solidFill>
                  <a:schemeClr val="tx1"/>
                </a:solidFill>
                <a:latin typeface="微软雅黑" panose="020B0503020204020204" pitchFamily="34" charset="-122"/>
                <a:ea typeface="微软雅黑" panose="020B0503020204020204" pitchFamily="34" charset="-122"/>
              </a:defRPr>
            </a:lvl4pPr>
            <a:lvl5pPr defTabSz="831850">
              <a:defRPr sz="1400">
                <a:solidFill>
                  <a:schemeClr val="tx1"/>
                </a:solidFill>
                <a:latin typeface="微软雅黑" panose="020B0503020204020204" pitchFamily="34" charset="-122"/>
                <a:ea typeface="微软雅黑" panose="020B0503020204020204" pitchFamily="34" charset="-122"/>
              </a:defRPr>
            </a:lvl5pPr>
            <a:lvl6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lvl="0" algn="ctr" eaLnBrk="0" hangingPunct="0">
              <a:spcBef>
                <a:spcPts val="0"/>
              </a:spcBef>
              <a:spcAft>
                <a:spcPts val="0"/>
              </a:spcAft>
            </a:pPr>
            <a:r>
              <a:rPr kumimoji="0" lang="zh-CN" altLang="en-US" sz="1800" b="0" i="0" u="none" strike="noStrike" kern="0" cap="none" spc="130" normalizeH="0" baseline="0" noProof="0" dirty="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cs typeface="+mn-ea"/>
                <a:sym typeface="+mn-lt"/>
              </a:rPr>
              <a:t>二、大学生常见的心理问题</a:t>
            </a:r>
            <a:endParaRPr kumimoji="0" lang="zh-CN" altLang="en-US" sz="1800" b="0" i="0" u="none" strike="noStrike" kern="0" cap="none" spc="130" normalizeH="0" baseline="0" noProof="0" dirty="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cs typeface="+mn-ea"/>
              <a:sym typeface="+mn-lt"/>
            </a:endParaRPr>
          </a:p>
        </p:txBody>
      </p:sp>
      <p:cxnSp>
        <p:nvCxnSpPr>
          <p:cNvPr id="28" name="直接连接符 27"/>
          <p:cNvCxnSpPr/>
          <p:nvPr/>
        </p:nvCxnSpPr>
        <p:spPr>
          <a:xfrm>
            <a:off x="8329520" y="762000"/>
            <a:ext cx="769257" cy="0"/>
          </a:xfrm>
          <a:prstGeom prst="line">
            <a:avLst/>
          </a:prstGeom>
          <a:noFill/>
          <a:ln w="6350" cap="flat" cmpd="sng" algn="ctr">
            <a:solidFill>
              <a:srgbClr val="79C0BC"/>
            </a:solidFill>
            <a:prstDash val="solid"/>
            <a:miter lim="800000"/>
          </a:ln>
          <a:effectLst/>
        </p:spPr>
      </p:cxnSp>
      <p:cxnSp>
        <p:nvCxnSpPr>
          <p:cNvPr id="29" name="直接连接符 28"/>
          <p:cNvCxnSpPr/>
          <p:nvPr/>
        </p:nvCxnSpPr>
        <p:spPr>
          <a:xfrm>
            <a:off x="2685918" y="762000"/>
            <a:ext cx="769257" cy="0"/>
          </a:xfrm>
          <a:prstGeom prst="line">
            <a:avLst/>
          </a:prstGeom>
          <a:noFill/>
          <a:ln w="6350" cap="flat" cmpd="sng" algn="ctr">
            <a:solidFill>
              <a:srgbClr val="79C0BC"/>
            </a:solidFill>
            <a:prstDash val="solid"/>
            <a:miter lim="800000"/>
          </a:ln>
          <a:effectLst/>
        </p:spPr>
      </p:cxnSp>
      <p:sp>
        <p:nvSpPr>
          <p:cNvPr id="33" name="矩形 9220"/>
          <p:cNvSpPr>
            <a:spLocks noChangeArrowheads="1" noChangeShapeType="1" noTextEdit="1"/>
          </p:cNvSpPr>
          <p:nvPr/>
        </p:nvSpPr>
        <p:spPr bwMode="auto">
          <a:xfrm>
            <a:off x="1199501" y="2405009"/>
            <a:ext cx="738664" cy="2144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marL="0" marR="0" lvl="0" indent="0" algn="ctr" defTabSz="914400" eaLnBrk="1" fontAlgn="base" latinLnBrk="0" hangingPunct="1">
              <a:lnSpc>
                <a:spcPct val="100000"/>
              </a:lnSpc>
              <a:spcBef>
                <a:spcPts val="0"/>
              </a:spcBef>
              <a:spcAft>
                <a:spcPts val="0"/>
              </a:spcAft>
              <a:buClrTx/>
              <a:buSzTx/>
              <a:buFontTx/>
              <a:buNone/>
              <a:defRPr/>
            </a:pPr>
            <a:r>
              <a:rPr kumimoji="0" lang="zh-CN" altLang="en-US" sz="3600" b="1" i="0" u="none" strike="noStrike" kern="0" cap="none" spc="300" normalizeH="0" baseline="0" noProof="0" dirty="0" smtClean="0">
                <a:ln>
                  <a:noFill/>
                </a:ln>
                <a:solidFill>
                  <a:srgbClr val="FFFFFF"/>
                </a:solidFill>
                <a:effectLst/>
                <a:uLnTx/>
                <a:uFillTx/>
                <a:cs typeface="+mn-ea"/>
                <a:sym typeface="+mn-lt"/>
              </a:rPr>
              <a:t>心理咨询</a:t>
            </a:r>
            <a:endParaRPr kumimoji="0" lang="zh-CN" altLang="en-US" sz="3600" b="1" i="0" u="none" strike="noStrike" kern="0" cap="none" spc="300" normalizeH="0" baseline="0" noProof="0" dirty="0">
              <a:ln>
                <a:noFill/>
              </a:ln>
              <a:solidFill>
                <a:srgbClr val="FFFFFF"/>
              </a:solidFill>
              <a:effectLst/>
              <a:uLnTx/>
              <a:uFillTx/>
              <a:cs typeface="+mn-ea"/>
              <a:sym typeface="+mn-lt"/>
            </a:endParaRPr>
          </a:p>
        </p:txBody>
      </p:sp>
      <p:sp>
        <p:nvSpPr>
          <p:cNvPr id="35" name="矩形 34"/>
          <p:cNvSpPr/>
          <p:nvPr/>
        </p:nvSpPr>
        <p:spPr>
          <a:xfrm>
            <a:off x="1073785" y="2118360"/>
            <a:ext cx="7000240" cy="3765550"/>
          </a:xfrm>
          <a:prstGeom prst="rect">
            <a:avLst/>
          </a:prstGeom>
        </p:spPr>
        <p:txBody>
          <a:bodyPr wrap="square">
            <a:spAutoFit/>
          </a:bodyPr>
          <a:lstStyle/>
          <a:p>
            <a:pPr marL="457200" indent="-457200" algn="just">
              <a:lnSpc>
                <a:spcPct val="130000"/>
              </a:lnSpc>
              <a:spcAft>
                <a:spcPts val="600"/>
              </a:spcAft>
              <a:buFont typeface="Arial" panose="020B0604020202020204" pitchFamily="34" charset="0"/>
              <a:buChar char="•"/>
            </a:pP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smtClean="0">
                <a:latin typeface="微软雅黑" panose="020B0503020204020204" pitchFamily="34" charset="-122"/>
                <a:ea typeface="微软雅黑" panose="020B0503020204020204" pitchFamily="34" charset="-122"/>
                <a:cs typeface="微软雅黑" panose="020B0503020204020204" pitchFamily="34" charset="-122"/>
              </a:rPr>
              <a:t>1</a:t>
            </a: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rPr>
              <a:t>）抑郁。其表现以个体心中持久的情绪低落为主，常伴有身体不适、睡眠不足等，心情压抑、沮丧，无精打采，什么活动都懒得参加，什么事也提不起精神来。</a:t>
            </a:r>
            <a:endParaRPr lang="zh-CN" altLang="en-US" dirty="0" smtClean="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gn="just">
              <a:lnSpc>
                <a:spcPct val="130000"/>
              </a:lnSpc>
              <a:spcAft>
                <a:spcPts val="600"/>
              </a:spcAft>
              <a:buFont typeface="Arial" panose="020B0604020202020204" pitchFamily="34" charset="0"/>
              <a:buChar char="•"/>
            </a:pP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smtClean="0">
                <a:latin typeface="微软雅黑" panose="020B0503020204020204" pitchFamily="34" charset="-122"/>
                <a:ea typeface="微软雅黑" panose="020B0503020204020204" pitchFamily="34" charset="-122"/>
                <a:cs typeface="微软雅黑" panose="020B0503020204020204" pitchFamily="34" charset="-122"/>
              </a:rPr>
              <a:t>2</a:t>
            </a: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rPr>
              <a:t>）情绪失衡。大学生的情感丰富而强烈，具有一定的不稳定性与内隐性，表现为情绪波动大，高低不定，喜怒无常，会因一点小小的胜利而沾沾自喜，也易为一次考试失败、情感受挫而一蹶不振，甚至无法控制自己的情绪。特别是负性情绪的控制相对较弱，个体负性情绪表现为情绪高低不定、易怒，难以驾驭自己的情感，不能保持一种常态的情绪，群体负性情绪又是校园事端的直接制造者。</a:t>
            </a:r>
            <a:endParaRPr lang="zh-CN" altLang="en-US" dirty="0" smtClean="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 name="组合 46"/>
          <p:cNvGrpSpPr/>
          <p:nvPr/>
        </p:nvGrpSpPr>
        <p:grpSpPr>
          <a:xfrm>
            <a:off x="697775" y="1218444"/>
            <a:ext cx="4963885" cy="624113"/>
            <a:chOff x="1335315" y="1319709"/>
            <a:chExt cx="4963885" cy="624113"/>
          </a:xfrm>
        </p:grpSpPr>
        <p:sp>
          <p:nvSpPr>
            <p:cNvPr id="48" name="带形: 上凸 5"/>
            <p:cNvSpPr/>
            <p:nvPr/>
          </p:nvSpPr>
          <p:spPr>
            <a:xfrm>
              <a:off x="1335315" y="1319709"/>
              <a:ext cx="4963885" cy="624113"/>
            </a:xfrm>
            <a:prstGeom prst="ribbon2">
              <a:avLst>
                <a:gd name="adj1" fmla="val 16667"/>
                <a:gd name="adj2" fmla="val 75000"/>
              </a:avLst>
            </a:prstGeom>
            <a:solidFill>
              <a:srgbClr val="79C0B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ea"/>
                <a:sym typeface="+mn-lt"/>
              </a:endParaRPr>
            </a:p>
          </p:txBody>
        </p:sp>
        <p:sp>
          <p:nvSpPr>
            <p:cNvPr id="49" name="文本框 7"/>
            <p:cNvSpPr txBox="1"/>
            <p:nvPr/>
          </p:nvSpPr>
          <p:spPr>
            <a:xfrm>
              <a:off x="2369457" y="1389036"/>
              <a:ext cx="3032010" cy="39878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2000" kern="0" spc="300" dirty="0" smtClean="0">
                  <a:solidFill>
                    <a:srgbClr val="FFFFFF"/>
                  </a:solidFill>
                  <a:latin typeface="微软雅黑" panose="020B0503020204020204" pitchFamily="34" charset="-122"/>
                  <a:ea typeface="微软雅黑" panose="020B0503020204020204" pitchFamily="34" charset="-122"/>
                  <a:cs typeface="+mn-ea"/>
                  <a:sym typeface="+mn-lt"/>
                </a:rPr>
                <a:t>（二）情绪问题</a:t>
              </a:r>
              <a:endParaRPr lang="zh-CN" altLang="en-US" sz="2000" kern="0" spc="300" dirty="0" smtClean="0">
                <a:solidFill>
                  <a:srgbClr val="FFFFFF"/>
                </a:solidFill>
                <a:latin typeface="微软雅黑" panose="020B0503020204020204" pitchFamily="34" charset="-122"/>
                <a:ea typeface="微软雅黑" panose="020B0503020204020204" pitchFamily="34" charset="-122"/>
                <a:cs typeface="+mn-ea"/>
                <a:sym typeface="+mn-lt"/>
              </a:endParaRPr>
            </a:p>
          </p:txBody>
        </p:sp>
      </p:grpSp>
      <p:pic>
        <p:nvPicPr>
          <p:cNvPr id="22" name="图片 21"/>
          <p:cNvPicPr>
            <a:picLocks noChangeAspect="1"/>
          </p:cNvPicPr>
          <p:nvPr/>
        </p:nvPicPr>
        <p:blipFill>
          <a:blip r:embed="rId6" cstate="screen"/>
          <a:stretch>
            <a:fillRect/>
          </a:stretch>
        </p:blipFill>
        <p:spPr>
          <a:xfrm flipH="1">
            <a:off x="7164564" y="2052606"/>
            <a:ext cx="4722636" cy="3339449"/>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1000"/>
                                        <p:tgtEl>
                                          <p:spTgt spid="33"/>
                                        </p:tgtEl>
                                      </p:cBhvr>
                                    </p:animEffect>
                                    <p:anim calcmode="lin" valueType="num">
                                      <p:cBhvr>
                                        <p:cTn id="11" dur="1000" fill="hold"/>
                                        <p:tgtEl>
                                          <p:spTgt spid="33"/>
                                        </p:tgtEl>
                                        <p:attrNameLst>
                                          <p:attrName>ppt_x</p:attrName>
                                        </p:attrNameLst>
                                      </p:cBhvr>
                                      <p:tavLst>
                                        <p:tav tm="0">
                                          <p:val>
                                            <p:strVal val="#ppt_x"/>
                                          </p:val>
                                        </p:tav>
                                        <p:tav tm="100000">
                                          <p:val>
                                            <p:strVal val="#ppt_x"/>
                                          </p:val>
                                        </p:tav>
                                      </p:tavLst>
                                    </p:anim>
                                    <p:anim calcmode="lin" valueType="num">
                                      <p:cBhvr>
                                        <p:cTn id="12" dur="1000" fill="hold"/>
                                        <p:tgtEl>
                                          <p:spTgt spid="33"/>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6" presetClass="entr" presetSubtype="32"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circle(out)">
                                      <p:cBhvr>
                                        <p:cTn id="16"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4371427"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一、心理是脑的功能</a:t>
            </a:r>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grpSp>
        <p:nvGrpSpPr>
          <p:cNvPr id="2" name="组合 7"/>
          <p:cNvGrpSpPr/>
          <p:nvPr/>
        </p:nvGrpSpPr>
        <p:grpSpPr>
          <a:xfrm>
            <a:off x="150721" y="333830"/>
            <a:ext cx="11890558" cy="8050512"/>
            <a:chOff x="150721" y="333830"/>
            <a:chExt cx="11890558" cy="8050512"/>
          </a:xfrm>
        </p:grpSpPr>
        <p:pic>
          <p:nvPicPr>
            <p:cNvPr id="9" name="图片 8"/>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7000" contrast="-76000"/>
                      </a14:imgEffect>
                    </a14:imgLayer>
                  </a14:imgProps>
                </a:ext>
              </a:extLst>
            </a:blip>
            <a:srcRect/>
            <a:stretch>
              <a:fillRect/>
            </a:stretch>
          </p:blipFill>
          <p:spPr>
            <a:xfrm rot="5400000" flipH="1">
              <a:off x="4766645" y="1109708"/>
              <a:ext cx="2658710" cy="11890558"/>
            </a:xfrm>
            <a:prstGeom prst="rect">
              <a:avLst/>
            </a:prstGeom>
          </p:spPr>
        </p:pic>
        <p:sp>
          <p:nvSpPr>
            <p:cNvPr id="10" name="矩形 9"/>
            <p:cNvSpPr/>
            <p:nvPr/>
          </p:nvSpPr>
          <p:spPr>
            <a:xfrm>
              <a:off x="420914" y="333830"/>
              <a:ext cx="11466286" cy="6103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10"/>
          <p:cNvGrpSpPr/>
          <p:nvPr/>
        </p:nvGrpSpPr>
        <p:grpSpPr>
          <a:xfrm flipH="1">
            <a:off x="-80306" y="40204"/>
            <a:ext cx="12445313" cy="1341991"/>
            <a:chOff x="-173007" y="114436"/>
            <a:chExt cx="12445313" cy="1341991"/>
          </a:xfrm>
        </p:grpSpPr>
        <p:pic>
          <p:nvPicPr>
            <p:cNvPr id="12" name="图片 11"/>
            <p:cNvPicPr>
              <a:picLocks noChangeAspect="1"/>
            </p:cNvPicPr>
            <p:nvPr/>
          </p:nvPicPr>
          <p:blipFill rotWithShape="1">
            <a:blip r:embed="rId3" cstate="screen"/>
            <a:srcRect/>
            <a:stretch>
              <a:fillRect/>
            </a:stretch>
          </p:blipFill>
          <p:spPr>
            <a:xfrm>
              <a:off x="-173007" y="114436"/>
              <a:ext cx="2036106" cy="1341991"/>
            </a:xfrm>
            <a:prstGeom prst="rect">
              <a:avLst/>
            </a:prstGeom>
          </p:spPr>
        </p:pic>
        <p:pic>
          <p:nvPicPr>
            <p:cNvPr id="13" name="图片 12"/>
            <p:cNvPicPr>
              <a:picLocks noChangeAspect="1"/>
            </p:cNvPicPr>
            <p:nvPr/>
          </p:nvPicPr>
          <p:blipFill rotWithShape="1">
            <a:blip r:embed="rId3" cstate="screen"/>
            <a:srcRect/>
            <a:stretch>
              <a:fillRect/>
            </a:stretch>
          </p:blipFill>
          <p:spPr>
            <a:xfrm flipH="1">
              <a:off x="10236200" y="114436"/>
              <a:ext cx="2036106" cy="1341991"/>
            </a:xfrm>
            <a:prstGeom prst="rect">
              <a:avLst/>
            </a:prstGeom>
          </p:spPr>
        </p:pic>
      </p:grpSp>
      <p:pic>
        <p:nvPicPr>
          <p:cNvPr id="14" name="图片 13"/>
          <p:cNvPicPr>
            <a:picLocks noChangeAspect="1"/>
          </p:cNvPicPr>
          <p:nvPr/>
        </p:nvPicPr>
        <p:blipFill rotWithShape="1">
          <a:blip r:embed="rId4" cstate="screen"/>
          <a:srcRect/>
          <a:stretch>
            <a:fillRect/>
          </a:stretch>
        </p:blipFill>
        <p:spPr>
          <a:xfrm>
            <a:off x="0" y="4651046"/>
            <a:ext cx="1074057" cy="2246919"/>
          </a:xfrm>
          <a:prstGeom prst="rect">
            <a:avLst/>
          </a:prstGeom>
        </p:spPr>
      </p:pic>
      <p:pic>
        <p:nvPicPr>
          <p:cNvPr id="15" name="图片 14"/>
          <p:cNvPicPr>
            <a:picLocks noChangeAspect="1"/>
          </p:cNvPicPr>
          <p:nvPr/>
        </p:nvPicPr>
        <p:blipFill rotWithShape="1">
          <a:blip r:embed="rId5" cstate="screen"/>
          <a:srcRect b="-5299"/>
          <a:stretch>
            <a:fillRect/>
          </a:stretch>
        </p:blipFill>
        <p:spPr>
          <a:xfrm>
            <a:off x="11049000" y="5232400"/>
            <a:ext cx="1143000" cy="1730539"/>
          </a:xfrm>
          <a:prstGeom prst="rect">
            <a:avLst/>
          </a:prstGeom>
        </p:spPr>
      </p:pic>
      <p:sp>
        <p:nvSpPr>
          <p:cNvPr id="27" name="TextBox 71"/>
          <p:cNvSpPr txBox="1">
            <a:spLocks noChangeArrowheads="1"/>
          </p:cNvSpPr>
          <p:nvPr/>
        </p:nvSpPr>
        <p:spPr bwMode="auto">
          <a:xfrm>
            <a:off x="3740926" y="522962"/>
            <a:ext cx="4588593" cy="359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238" tIns="41619" rIns="83238" bIns="41619">
            <a:spAutoFit/>
          </a:bodyPr>
          <a:lstStyle>
            <a:lvl1pPr defTabSz="831850">
              <a:defRPr sz="1400">
                <a:solidFill>
                  <a:schemeClr val="tx1"/>
                </a:solidFill>
                <a:latin typeface="微软雅黑" panose="020B0503020204020204" pitchFamily="34" charset="-122"/>
                <a:ea typeface="微软雅黑" panose="020B0503020204020204" pitchFamily="34" charset="-122"/>
              </a:defRPr>
            </a:lvl1pPr>
            <a:lvl2pPr defTabSz="831850">
              <a:defRPr sz="1400">
                <a:solidFill>
                  <a:schemeClr val="tx1"/>
                </a:solidFill>
                <a:latin typeface="微软雅黑" panose="020B0503020204020204" pitchFamily="34" charset="-122"/>
                <a:ea typeface="微软雅黑" panose="020B0503020204020204" pitchFamily="34" charset="-122"/>
              </a:defRPr>
            </a:lvl2pPr>
            <a:lvl3pPr defTabSz="831850">
              <a:defRPr sz="1400">
                <a:solidFill>
                  <a:schemeClr val="tx1"/>
                </a:solidFill>
                <a:latin typeface="微软雅黑" panose="020B0503020204020204" pitchFamily="34" charset="-122"/>
                <a:ea typeface="微软雅黑" panose="020B0503020204020204" pitchFamily="34" charset="-122"/>
              </a:defRPr>
            </a:lvl3pPr>
            <a:lvl4pPr defTabSz="831850">
              <a:defRPr sz="1400">
                <a:solidFill>
                  <a:schemeClr val="tx1"/>
                </a:solidFill>
                <a:latin typeface="微软雅黑" panose="020B0503020204020204" pitchFamily="34" charset="-122"/>
                <a:ea typeface="微软雅黑" panose="020B0503020204020204" pitchFamily="34" charset="-122"/>
              </a:defRPr>
            </a:lvl4pPr>
            <a:lvl5pPr defTabSz="831850">
              <a:defRPr sz="1400">
                <a:solidFill>
                  <a:schemeClr val="tx1"/>
                </a:solidFill>
                <a:latin typeface="微软雅黑" panose="020B0503020204020204" pitchFamily="34" charset="-122"/>
                <a:ea typeface="微软雅黑" panose="020B0503020204020204" pitchFamily="34" charset="-122"/>
              </a:defRPr>
            </a:lvl5pPr>
            <a:lvl6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lvl="0" algn="ctr" eaLnBrk="0" hangingPunct="0">
              <a:spcBef>
                <a:spcPts val="0"/>
              </a:spcBef>
              <a:spcAft>
                <a:spcPts val="0"/>
              </a:spcAft>
            </a:pPr>
            <a:r>
              <a:rPr kumimoji="0" lang="zh-CN" altLang="en-US" sz="1800" b="0" i="0" u="none" strike="noStrike" kern="0" cap="none" spc="130" normalizeH="0" baseline="0" noProof="0" dirty="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cs typeface="+mn-ea"/>
                <a:sym typeface="+mn-lt"/>
              </a:rPr>
              <a:t>二、大学生常见的心理问题</a:t>
            </a:r>
            <a:endParaRPr kumimoji="0" lang="zh-CN" altLang="en-US" sz="1800" b="0" i="0" u="none" strike="noStrike" kern="0" cap="none" spc="130" normalizeH="0" baseline="0" noProof="0" dirty="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cs typeface="+mn-ea"/>
              <a:sym typeface="+mn-lt"/>
            </a:endParaRPr>
          </a:p>
        </p:txBody>
      </p:sp>
      <p:cxnSp>
        <p:nvCxnSpPr>
          <p:cNvPr id="28" name="直接连接符 27"/>
          <p:cNvCxnSpPr/>
          <p:nvPr/>
        </p:nvCxnSpPr>
        <p:spPr>
          <a:xfrm>
            <a:off x="8329520" y="762000"/>
            <a:ext cx="769257" cy="0"/>
          </a:xfrm>
          <a:prstGeom prst="line">
            <a:avLst/>
          </a:prstGeom>
          <a:noFill/>
          <a:ln w="6350" cap="flat" cmpd="sng" algn="ctr">
            <a:solidFill>
              <a:srgbClr val="79C0BC"/>
            </a:solidFill>
            <a:prstDash val="solid"/>
            <a:miter lim="800000"/>
          </a:ln>
          <a:effectLst/>
        </p:spPr>
      </p:cxnSp>
      <p:cxnSp>
        <p:nvCxnSpPr>
          <p:cNvPr id="29" name="直接连接符 28"/>
          <p:cNvCxnSpPr/>
          <p:nvPr/>
        </p:nvCxnSpPr>
        <p:spPr>
          <a:xfrm>
            <a:off x="2685918" y="762000"/>
            <a:ext cx="769257" cy="0"/>
          </a:xfrm>
          <a:prstGeom prst="line">
            <a:avLst/>
          </a:prstGeom>
          <a:noFill/>
          <a:ln w="6350" cap="flat" cmpd="sng" algn="ctr">
            <a:solidFill>
              <a:srgbClr val="79C0BC"/>
            </a:solidFill>
            <a:prstDash val="solid"/>
            <a:miter lim="800000"/>
          </a:ln>
          <a:effectLst/>
        </p:spPr>
      </p:cxnSp>
      <p:sp>
        <p:nvSpPr>
          <p:cNvPr id="33" name="矩形 9220"/>
          <p:cNvSpPr>
            <a:spLocks noChangeArrowheads="1" noChangeShapeType="1" noTextEdit="1"/>
          </p:cNvSpPr>
          <p:nvPr/>
        </p:nvSpPr>
        <p:spPr bwMode="auto">
          <a:xfrm>
            <a:off x="1199501" y="2405009"/>
            <a:ext cx="738664" cy="2144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marL="0" marR="0" lvl="0" indent="0" algn="ctr" defTabSz="914400" eaLnBrk="1" fontAlgn="base" latinLnBrk="0" hangingPunct="1">
              <a:lnSpc>
                <a:spcPct val="100000"/>
              </a:lnSpc>
              <a:spcBef>
                <a:spcPts val="0"/>
              </a:spcBef>
              <a:spcAft>
                <a:spcPts val="0"/>
              </a:spcAft>
              <a:buClrTx/>
              <a:buSzTx/>
              <a:buFontTx/>
              <a:buNone/>
              <a:defRPr/>
            </a:pPr>
            <a:r>
              <a:rPr kumimoji="0" lang="zh-CN" altLang="en-US" sz="3600" b="1" i="0" u="none" strike="noStrike" kern="0" cap="none" spc="300" normalizeH="0" baseline="0" noProof="0" dirty="0" smtClean="0">
                <a:ln>
                  <a:noFill/>
                </a:ln>
                <a:solidFill>
                  <a:srgbClr val="FFFFFF"/>
                </a:solidFill>
                <a:effectLst/>
                <a:uLnTx/>
                <a:uFillTx/>
                <a:cs typeface="+mn-ea"/>
                <a:sym typeface="+mn-lt"/>
              </a:rPr>
              <a:t>心理咨询</a:t>
            </a:r>
            <a:endParaRPr kumimoji="0" lang="zh-CN" altLang="en-US" sz="3600" b="1" i="0" u="none" strike="noStrike" kern="0" cap="none" spc="300" normalizeH="0" baseline="0" noProof="0" dirty="0">
              <a:ln>
                <a:noFill/>
              </a:ln>
              <a:solidFill>
                <a:srgbClr val="FFFFFF"/>
              </a:solidFill>
              <a:effectLst/>
              <a:uLnTx/>
              <a:uFillTx/>
              <a:cs typeface="+mn-ea"/>
              <a:sym typeface="+mn-lt"/>
            </a:endParaRPr>
          </a:p>
        </p:txBody>
      </p:sp>
      <p:sp>
        <p:nvSpPr>
          <p:cNvPr id="35" name="矩形 34"/>
          <p:cNvSpPr/>
          <p:nvPr/>
        </p:nvSpPr>
        <p:spPr>
          <a:xfrm>
            <a:off x="1073785" y="2118360"/>
            <a:ext cx="7000240" cy="4201795"/>
          </a:xfrm>
          <a:prstGeom prst="rect">
            <a:avLst/>
          </a:prstGeom>
        </p:spPr>
        <p:txBody>
          <a:bodyPr wrap="square">
            <a:spAutoFit/>
          </a:bodyPr>
          <a:lstStyle/>
          <a:p>
            <a:pPr marL="457200" indent="-457200" algn="just">
              <a:lnSpc>
                <a:spcPct val="130000"/>
              </a:lnSpc>
              <a:spcAft>
                <a:spcPts val="600"/>
              </a:spcAft>
              <a:buFont typeface="Arial" panose="020B0604020202020204" pitchFamily="34" charset="0"/>
              <a:buChar char="•"/>
            </a:pP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smtClean="0">
                <a:latin typeface="微软雅黑" panose="020B0503020204020204" pitchFamily="34" charset="-122"/>
                <a:ea typeface="微软雅黑" panose="020B0503020204020204" pitchFamily="34" charset="-122"/>
                <a:cs typeface="微软雅黑" panose="020B0503020204020204" pitchFamily="34" charset="-122"/>
              </a:rPr>
              <a:t>1</a:t>
            </a: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rPr>
              <a:t>）人际关系不适。进入大学，远离原来熟悉的生活与学习环境，面对新的人际群体，大学生多少有些不适。部分学生对大学的师生关系、同学关系、异性之间的关系显得很不适应。</a:t>
            </a:r>
            <a:endParaRPr lang="zh-CN" altLang="en-US" dirty="0" smtClean="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gn="just">
              <a:lnSpc>
                <a:spcPct val="130000"/>
              </a:lnSpc>
              <a:spcAft>
                <a:spcPts val="600"/>
              </a:spcAft>
              <a:buFont typeface="Arial" panose="020B0604020202020204" pitchFamily="34" charset="0"/>
              <a:buChar char="•"/>
            </a:pP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smtClean="0">
                <a:latin typeface="微软雅黑" panose="020B0503020204020204" pitchFamily="34" charset="-122"/>
                <a:ea typeface="微软雅黑" panose="020B0503020204020204" pitchFamily="34" charset="-122"/>
                <a:cs typeface="微软雅黑" panose="020B0503020204020204" pitchFamily="34" charset="-122"/>
              </a:rPr>
              <a:t>2</a:t>
            </a: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rPr>
              <a:t>）社交不良。大学生活在一定程度上给大学生创造了一个小社会的环境，可以充分地展示自我，展示自己的风采。部分学生缺乏在公众场合表达自己思想的能力与勇气，面对各种各样的活动，充满了兴趣，却又担心失败，只是羡慕却不积极参与，久而久之，开始回避参与，直接影响潜能的充分发挥。</a:t>
            </a:r>
            <a:endParaRPr lang="zh-CN" altLang="en-US" dirty="0" smtClean="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gn="just">
              <a:lnSpc>
                <a:spcPct val="130000"/>
              </a:lnSpc>
              <a:spcAft>
                <a:spcPts val="600"/>
              </a:spcAft>
              <a:buFont typeface="Arial" panose="020B0604020202020204" pitchFamily="34" charset="0"/>
              <a:buChar char="•"/>
            </a:pP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smtClean="0">
                <a:latin typeface="微软雅黑" panose="020B0503020204020204" pitchFamily="34" charset="-122"/>
                <a:ea typeface="微软雅黑" panose="020B0503020204020204" pitchFamily="34" charset="-122"/>
                <a:cs typeface="微软雅黑" panose="020B0503020204020204" pitchFamily="34" charset="-122"/>
              </a:rPr>
              <a:t>3</a:t>
            </a: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rPr>
              <a:t>）心灵闭锁。大学生从校门到校门，缺乏人际交往经验，而自身在人际交往中的不自信又不利于增加自身的人际魅力，于是，封闭自己，妨碍了良好的人际交往圈的形成。</a:t>
            </a:r>
            <a:endParaRPr lang="zh-CN" altLang="en-US" dirty="0" smtClean="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 name="组合 46"/>
          <p:cNvGrpSpPr/>
          <p:nvPr/>
        </p:nvGrpSpPr>
        <p:grpSpPr>
          <a:xfrm>
            <a:off x="697775" y="1218444"/>
            <a:ext cx="4963885" cy="624113"/>
            <a:chOff x="1335315" y="1319709"/>
            <a:chExt cx="4963885" cy="624113"/>
          </a:xfrm>
        </p:grpSpPr>
        <p:sp>
          <p:nvSpPr>
            <p:cNvPr id="48" name="带形: 上凸 5"/>
            <p:cNvSpPr/>
            <p:nvPr/>
          </p:nvSpPr>
          <p:spPr>
            <a:xfrm>
              <a:off x="1335315" y="1319709"/>
              <a:ext cx="4963885" cy="624113"/>
            </a:xfrm>
            <a:prstGeom prst="ribbon2">
              <a:avLst>
                <a:gd name="adj1" fmla="val 16667"/>
                <a:gd name="adj2" fmla="val 75000"/>
              </a:avLst>
            </a:prstGeom>
            <a:solidFill>
              <a:srgbClr val="79C0B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ea"/>
                <a:sym typeface="+mn-lt"/>
              </a:endParaRPr>
            </a:p>
          </p:txBody>
        </p:sp>
        <p:sp>
          <p:nvSpPr>
            <p:cNvPr id="49" name="文本框 7"/>
            <p:cNvSpPr txBox="1"/>
            <p:nvPr/>
          </p:nvSpPr>
          <p:spPr>
            <a:xfrm>
              <a:off x="2369457" y="1389036"/>
              <a:ext cx="3032010" cy="39878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2000" kern="0" spc="300" dirty="0" smtClean="0">
                  <a:solidFill>
                    <a:srgbClr val="FFFFFF"/>
                  </a:solidFill>
                  <a:latin typeface="微软雅黑" panose="020B0503020204020204" pitchFamily="34" charset="-122"/>
                  <a:ea typeface="微软雅黑" panose="020B0503020204020204" pitchFamily="34" charset="-122"/>
                  <a:cs typeface="+mn-ea"/>
                  <a:sym typeface="+mn-lt"/>
                </a:rPr>
                <a:t>（三）人际关系问题</a:t>
              </a:r>
              <a:endParaRPr lang="zh-CN" altLang="en-US" sz="2000" kern="0" spc="300" dirty="0" smtClean="0">
                <a:solidFill>
                  <a:srgbClr val="FFFFFF"/>
                </a:solidFill>
                <a:latin typeface="微软雅黑" panose="020B0503020204020204" pitchFamily="34" charset="-122"/>
                <a:ea typeface="微软雅黑" panose="020B0503020204020204" pitchFamily="34" charset="-122"/>
                <a:cs typeface="+mn-ea"/>
                <a:sym typeface="+mn-lt"/>
              </a:endParaRPr>
            </a:p>
          </p:txBody>
        </p:sp>
      </p:grpSp>
      <p:pic>
        <p:nvPicPr>
          <p:cNvPr id="22" name="图片 21"/>
          <p:cNvPicPr>
            <a:picLocks noChangeAspect="1"/>
          </p:cNvPicPr>
          <p:nvPr/>
        </p:nvPicPr>
        <p:blipFill>
          <a:blip r:embed="rId6" cstate="screen"/>
          <a:stretch>
            <a:fillRect/>
          </a:stretch>
        </p:blipFill>
        <p:spPr>
          <a:xfrm flipH="1">
            <a:off x="7164564" y="2052606"/>
            <a:ext cx="4722636" cy="3339449"/>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1000"/>
                                        <p:tgtEl>
                                          <p:spTgt spid="33"/>
                                        </p:tgtEl>
                                      </p:cBhvr>
                                    </p:animEffect>
                                    <p:anim calcmode="lin" valueType="num">
                                      <p:cBhvr>
                                        <p:cTn id="11" dur="1000" fill="hold"/>
                                        <p:tgtEl>
                                          <p:spTgt spid="33"/>
                                        </p:tgtEl>
                                        <p:attrNameLst>
                                          <p:attrName>ppt_x</p:attrName>
                                        </p:attrNameLst>
                                      </p:cBhvr>
                                      <p:tavLst>
                                        <p:tav tm="0">
                                          <p:val>
                                            <p:strVal val="#ppt_x"/>
                                          </p:val>
                                        </p:tav>
                                        <p:tav tm="100000">
                                          <p:val>
                                            <p:strVal val="#ppt_x"/>
                                          </p:val>
                                        </p:tav>
                                      </p:tavLst>
                                    </p:anim>
                                    <p:anim calcmode="lin" valueType="num">
                                      <p:cBhvr>
                                        <p:cTn id="12" dur="1000" fill="hold"/>
                                        <p:tgtEl>
                                          <p:spTgt spid="33"/>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6" presetClass="entr" presetSubtype="32"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circle(out)">
                                      <p:cBhvr>
                                        <p:cTn id="16"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4371427"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一、心理是脑的功能</a:t>
            </a:r>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grpSp>
        <p:nvGrpSpPr>
          <p:cNvPr id="2" name="组合 7"/>
          <p:cNvGrpSpPr/>
          <p:nvPr/>
        </p:nvGrpSpPr>
        <p:grpSpPr>
          <a:xfrm>
            <a:off x="150721" y="333830"/>
            <a:ext cx="11890558" cy="8050512"/>
            <a:chOff x="150721" y="333830"/>
            <a:chExt cx="11890558" cy="8050512"/>
          </a:xfrm>
        </p:grpSpPr>
        <p:pic>
          <p:nvPicPr>
            <p:cNvPr id="9" name="图片 8"/>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7000" contrast="-76000"/>
                      </a14:imgEffect>
                    </a14:imgLayer>
                  </a14:imgProps>
                </a:ext>
              </a:extLst>
            </a:blip>
            <a:srcRect/>
            <a:stretch>
              <a:fillRect/>
            </a:stretch>
          </p:blipFill>
          <p:spPr>
            <a:xfrm rot="5400000" flipH="1">
              <a:off x="4766645" y="1109708"/>
              <a:ext cx="2658710" cy="11890558"/>
            </a:xfrm>
            <a:prstGeom prst="rect">
              <a:avLst/>
            </a:prstGeom>
          </p:spPr>
        </p:pic>
        <p:sp>
          <p:nvSpPr>
            <p:cNvPr id="10" name="矩形 9"/>
            <p:cNvSpPr/>
            <p:nvPr/>
          </p:nvSpPr>
          <p:spPr>
            <a:xfrm>
              <a:off x="420914" y="333830"/>
              <a:ext cx="11466286" cy="6103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10"/>
          <p:cNvGrpSpPr/>
          <p:nvPr/>
        </p:nvGrpSpPr>
        <p:grpSpPr>
          <a:xfrm flipH="1">
            <a:off x="-80306" y="40204"/>
            <a:ext cx="12445313" cy="1341991"/>
            <a:chOff x="-173007" y="114436"/>
            <a:chExt cx="12445313" cy="1341991"/>
          </a:xfrm>
        </p:grpSpPr>
        <p:pic>
          <p:nvPicPr>
            <p:cNvPr id="12" name="图片 11"/>
            <p:cNvPicPr>
              <a:picLocks noChangeAspect="1"/>
            </p:cNvPicPr>
            <p:nvPr/>
          </p:nvPicPr>
          <p:blipFill rotWithShape="1">
            <a:blip r:embed="rId3" cstate="screen"/>
            <a:srcRect/>
            <a:stretch>
              <a:fillRect/>
            </a:stretch>
          </p:blipFill>
          <p:spPr>
            <a:xfrm>
              <a:off x="-173007" y="114436"/>
              <a:ext cx="2036106" cy="1341991"/>
            </a:xfrm>
            <a:prstGeom prst="rect">
              <a:avLst/>
            </a:prstGeom>
          </p:spPr>
        </p:pic>
        <p:pic>
          <p:nvPicPr>
            <p:cNvPr id="13" name="图片 12"/>
            <p:cNvPicPr>
              <a:picLocks noChangeAspect="1"/>
            </p:cNvPicPr>
            <p:nvPr/>
          </p:nvPicPr>
          <p:blipFill rotWithShape="1">
            <a:blip r:embed="rId3" cstate="screen"/>
            <a:srcRect/>
            <a:stretch>
              <a:fillRect/>
            </a:stretch>
          </p:blipFill>
          <p:spPr>
            <a:xfrm flipH="1">
              <a:off x="10236200" y="114436"/>
              <a:ext cx="2036106" cy="1341991"/>
            </a:xfrm>
            <a:prstGeom prst="rect">
              <a:avLst/>
            </a:prstGeom>
          </p:spPr>
        </p:pic>
      </p:grpSp>
      <p:pic>
        <p:nvPicPr>
          <p:cNvPr id="14" name="图片 13"/>
          <p:cNvPicPr>
            <a:picLocks noChangeAspect="1"/>
          </p:cNvPicPr>
          <p:nvPr/>
        </p:nvPicPr>
        <p:blipFill rotWithShape="1">
          <a:blip r:embed="rId4" cstate="screen"/>
          <a:srcRect/>
          <a:stretch>
            <a:fillRect/>
          </a:stretch>
        </p:blipFill>
        <p:spPr>
          <a:xfrm>
            <a:off x="0" y="4651046"/>
            <a:ext cx="1074057" cy="2246919"/>
          </a:xfrm>
          <a:prstGeom prst="rect">
            <a:avLst/>
          </a:prstGeom>
        </p:spPr>
      </p:pic>
      <p:pic>
        <p:nvPicPr>
          <p:cNvPr id="15" name="图片 14"/>
          <p:cNvPicPr>
            <a:picLocks noChangeAspect="1"/>
          </p:cNvPicPr>
          <p:nvPr/>
        </p:nvPicPr>
        <p:blipFill rotWithShape="1">
          <a:blip r:embed="rId5" cstate="screen"/>
          <a:srcRect b="-5299"/>
          <a:stretch>
            <a:fillRect/>
          </a:stretch>
        </p:blipFill>
        <p:spPr>
          <a:xfrm>
            <a:off x="11049000" y="5232400"/>
            <a:ext cx="1143000" cy="1730539"/>
          </a:xfrm>
          <a:prstGeom prst="rect">
            <a:avLst/>
          </a:prstGeom>
        </p:spPr>
      </p:pic>
      <p:sp>
        <p:nvSpPr>
          <p:cNvPr id="27" name="TextBox 71"/>
          <p:cNvSpPr txBox="1">
            <a:spLocks noChangeArrowheads="1"/>
          </p:cNvSpPr>
          <p:nvPr/>
        </p:nvSpPr>
        <p:spPr bwMode="auto">
          <a:xfrm>
            <a:off x="3740926" y="522962"/>
            <a:ext cx="4588593" cy="359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238" tIns="41619" rIns="83238" bIns="41619">
            <a:spAutoFit/>
          </a:bodyPr>
          <a:lstStyle>
            <a:lvl1pPr defTabSz="831850">
              <a:defRPr sz="1400">
                <a:solidFill>
                  <a:schemeClr val="tx1"/>
                </a:solidFill>
                <a:latin typeface="微软雅黑" panose="020B0503020204020204" pitchFamily="34" charset="-122"/>
                <a:ea typeface="微软雅黑" panose="020B0503020204020204" pitchFamily="34" charset="-122"/>
              </a:defRPr>
            </a:lvl1pPr>
            <a:lvl2pPr defTabSz="831850">
              <a:defRPr sz="1400">
                <a:solidFill>
                  <a:schemeClr val="tx1"/>
                </a:solidFill>
                <a:latin typeface="微软雅黑" panose="020B0503020204020204" pitchFamily="34" charset="-122"/>
                <a:ea typeface="微软雅黑" panose="020B0503020204020204" pitchFamily="34" charset="-122"/>
              </a:defRPr>
            </a:lvl2pPr>
            <a:lvl3pPr defTabSz="831850">
              <a:defRPr sz="1400">
                <a:solidFill>
                  <a:schemeClr val="tx1"/>
                </a:solidFill>
                <a:latin typeface="微软雅黑" panose="020B0503020204020204" pitchFamily="34" charset="-122"/>
                <a:ea typeface="微软雅黑" panose="020B0503020204020204" pitchFamily="34" charset="-122"/>
              </a:defRPr>
            </a:lvl3pPr>
            <a:lvl4pPr defTabSz="831850">
              <a:defRPr sz="1400">
                <a:solidFill>
                  <a:schemeClr val="tx1"/>
                </a:solidFill>
                <a:latin typeface="微软雅黑" panose="020B0503020204020204" pitchFamily="34" charset="-122"/>
                <a:ea typeface="微软雅黑" panose="020B0503020204020204" pitchFamily="34" charset="-122"/>
              </a:defRPr>
            </a:lvl4pPr>
            <a:lvl5pPr defTabSz="831850">
              <a:defRPr sz="1400">
                <a:solidFill>
                  <a:schemeClr val="tx1"/>
                </a:solidFill>
                <a:latin typeface="微软雅黑" panose="020B0503020204020204" pitchFamily="34" charset="-122"/>
                <a:ea typeface="微软雅黑" panose="020B0503020204020204" pitchFamily="34" charset="-122"/>
              </a:defRPr>
            </a:lvl5pPr>
            <a:lvl6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lvl="0" algn="ctr" eaLnBrk="0" hangingPunct="0">
              <a:spcBef>
                <a:spcPts val="0"/>
              </a:spcBef>
              <a:spcAft>
                <a:spcPts val="0"/>
              </a:spcAft>
            </a:pPr>
            <a:r>
              <a:rPr kumimoji="0" lang="zh-CN" altLang="en-US" sz="1800" b="0" i="0" u="none" strike="noStrike" kern="0" cap="none" spc="130" normalizeH="0" baseline="0" noProof="0" dirty="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cs typeface="+mn-ea"/>
                <a:sym typeface="+mn-lt"/>
              </a:rPr>
              <a:t>二、大学生常见的心理问题</a:t>
            </a:r>
            <a:endParaRPr kumimoji="0" lang="zh-CN" altLang="en-US" sz="1800" b="0" i="0" u="none" strike="noStrike" kern="0" cap="none" spc="130" normalizeH="0" baseline="0" noProof="0" dirty="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cs typeface="+mn-ea"/>
              <a:sym typeface="+mn-lt"/>
            </a:endParaRPr>
          </a:p>
        </p:txBody>
      </p:sp>
      <p:cxnSp>
        <p:nvCxnSpPr>
          <p:cNvPr id="28" name="直接连接符 27"/>
          <p:cNvCxnSpPr/>
          <p:nvPr/>
        </p:nvCxnSpPr>
        <p:spPr>
          <a:xfrm>
            <a:off x="8329520" y="762000"/>
            <a:ext cx="769257" cy="0"/>
          </a:xfrm>
          <a:prstGeom prst="line">
            <a:avLst/>
          </a:prstGeom>
          <a:noFill/>
          <a:ln w="6350" cap="flat" cmpd="sng" algn="ctr">
            <a:solidFill>
              <a:srgbClr val="79C0BC"/>
            </a:solidFill>
            <a:prstDash val="solid"/>
            <a:miter lim="800000"/>
          </a:ln>
          <a:effectLst/>
        </p:spPr>
      </p:cxnSp>
      <p:cxnSp>
        <p:nvCxnSpPr>
          <p:cNvPr id="29" name="直接连接符 28"/>
          <p:cNvCxnSpPr/>
          <p:nvPr/>
        </p:nvCxnSpPr>
        <p:spPr>
          <a:xfrm>
            <a:off x="2685918" y="762000"/>
            <a:ext cx="769257" cy="0"/>
          </a:xfrm>
          <a:prstGeom prst="line">
            <a:avLst/>
          </a:prstGeom>
          <a:noFill/>
          <a:ln w="6350" cap="flat" cmpd="sng" algn="ctr">
            <a:solidFill>
              <a:srgbClr val="79C0BC"/>
            </a:solidFill>
            <a:prstDash val="solid"/>
            <a:miter lim="800000"/>
          </a:ln>
          <a:effectLst/>
        </p:spPr>
      </p:cxnSp>
      <p:sp>
        <p:nvSpPr>
          <p:cNvPr id="33" name="矩形 9220"/>
          <p:cNvSpPr>
            <a:spLocks noChangeArrowheads="1" noChangeShapeType="1" noTextEdit="1"/>
          </p:cNvSpPr>
          <p:nvPr/>
        </p:nvSpPr>
        <p:spPr bwMode="auto">
          <a:xfrm>
            <a:off x="1199501" y="2405009"/>
            <a:ext cx="738664" cy="2144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marL="0" marR="0" lvl="0" indent="0" algn="ctr" defTabSz="914400" eaLnBrk="1" fontAlgn="base" latinLnBrk="0" hangingPunct="1">
              <a:lnSpc>
                <a:spcPct val="100000"/>
              </a:lnSpc>
              <a:spcBef>
                <a:spcPts val="0"/>
              </a:spcBef>
              <a:spcAft>
                <a:spcPts val="0"/>
              </a:spcAft>
              <a:buClrTx/>
              <a:buSzTx/>
              <a:buFontTx/>
              <a:buNone/>
              <a:defRPr/>
            </a:pPr>
            <a:r>
              <a:rPr kumimoji="0" lang="zh-CN" altLang="en-US" sz="3600" b="1" i="0" u="none" strike="noStrike" kern="0" cap="none" spc="300" normalizeH="0" baseline="0" noProof="0" dirty="0" smtClean="0">
                <a:ln>
                  <a:noFill/>
                </a:ln>
                <a:solidFill>
                  <a:srgbClr val="FFFFFF"/>
                </a:solidFill>
                <a:effectLst/>
                <a:uLnTx/>
                <a:uFillTx/>
                <a:cs typeface="+mn-ea"/>
                <a:sym typeface="+mn-lt"/>
              </a:rPr>
              <a:t>心理咨询</a:t>
            </a:r>
            <a:endParaRPr kumimoji="0" lang="zh-CN" altLang="en-US" sz="3600" b="1" i="0" u="none" strike="noStrike" kern="0" cap="none" spc="300" normalizeH="0" baseline="0" noProof="0" dirty="0">
              <a:ln>
                <a:noFill/>
              </a:ln>
              <a:solidFill>
                <a:srgbClr val="FFFFFF"/>
              </a:solidFill>
              <a:effectLst/>
              <a:uLnTx/>
              <a:uFillTx/>
              <a:cs typeface="+mn-ea"/>
              <a:sym typeface="+mn-lt"/>
            </a:endParaRPr>
          </a:p>
        </p:txBody>
      </p:sp>
      <p:grpSp>
        <p:nvGrpSpPr>
          <p:cNvPr id="4" name="组合 46"/>
          <p:cNvGrpSpPr/>
          <p:nvPr/>
        </p:nvGrpSpPr>
        <p:grpSpPr>
          <a:xfrm>
            <a:off x="697775" y="1218444"/>
            <a:ext cx="4963885" cy="776082"/>
            <a:chOff x="1335315" y="1319709"/>
            <a:chExt cx="4963885" cy="776082"/>
          </a:xfrm>
        </p:grpSpPr>
        <p:sp>
          <p:nvSpPr>
            <p:cNvPr id="48" name="带形: 上凸 5"/>
            <p:cNvSpPr/>
            <p:nvPr/>
          </p:nvSpPr>
          <p:spPr>
            <a:xfrm>
              <a:off x="1335315" y="1319709"/>
              <a:ext cx="4963885" cy="624113"/>
            </a:xfrm>
            <a:prstGeom prst="ribbon2">
              <a:avLst>
                <a:gd name="adj1" fmla="val 16667"/>
                <a:gd name="adj2" fmla="val 75000"/>
              </a:avLst>
            </a:prstGeom>
            <a:solidFill>
              <a:srgbClr val="79C0B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ea"/>
                <a:sym typeface="+mn-lt"/>
              </a:endParaRPr>
            </a:p>
          </p:txBody>
        </p:sp>
        <p:sp>
          <p:nvSpPr>
            <p:cNvPr id="49" name="文本框 7"/>
            <p:cNvSpPr txBox="1"/>
            <p:nvPr/>
          </p:nvSpPr>
          <p:spPr>
            <a:xfrm>
              <a:off x="2369457" y="1389036"/>
              <a:ext cx="3032010" cy="70675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2000" kern="0" spc="300" dirty="0" smtClean="0">
                  <a:solidFill>
                    <a:srgbClr val="FFFFFF"/>
                  </a:solidFill>
                  <a:latin typeface="微软雅黑" panose="020B0503020204020204" pitchFamily="34" charset="-122"/>
                  <a:ea typeface="微软雅黑" panose="020B0503020204020204" pitchFamily="34" charset="-122"/>
                  <a:cs typeface="+mn-ea"/>
                  <a:sym typeface="+mn-lt"/>
                </a:rPr>
                <a:t>（四）情感与性困扰问题</a:t>
              </a:r>
              <a:endParaRPr lang="zh-CN" altLang="en-US" sz="2000" kern="0" spc="300" dirty="0" smtClean="0">
                <a:solidFill>
                  <a:srgbClr val="FFFFFF"/>
                </a:solidFill>
                <a:latin typeface="微软雅黑" panose="020B0503020204020204" pitchFamily="34" charset="-122"/>
                <a:ea typeface="微软雅黑" panose="020B0503020204020204" pitchFamily="34" charset="-122"/>
                <a:cs typeface="+mn-ea"/>
                <a:sym typeface="+mn-lt"/>
              </a:endParaRPr>
            </a:p>
          </p:txBody>
        </p:sp>
      </p:grpSp>
      <p:pic>
        <p:nvPicPr>
          <p:cNvPr id="22" name="图片 21"/>
          <p:cNvPicPr>
            <a:picLocks noChangeAspect="1"/>
          </p:cNvPicPr>
          <p:nvPr/>
        </p:nvPicPr>
        <p:blipFill>
          <a:blip r:embed="rId6" cstate="screen"/>
          <a:stretch>
            <a:fillRect/>
          </a:stretch>
        </p:blipFill>
        <p:spPr>
          <a:xfrm flipH="1">
            <a:off x="7164564" y="2052606"/>
            <a:ext cx="4722636" cy="3339449"/>
          </a:xfrm>
          <a:prstGeom prst="rect">
            <a:avLst/>
          </a:prstGeom>
        </p:spPr>
      </p:pic>
      <p:grpSp>
        <p:nvGrpSpPr>
          <p:cNvPr id="5" name="组合 46"/>
          <p:cNvGrpSpPr/>
          <p:nvPr/>
        </p:nvGrpSpPr>
        <p:grpSpPr>
          <a:xfrm>
            <a:off x="626110" y="2419985"/>
            <a:ext cx="5236845" cy="624205"/>
            <a:chOff x="1335315" y="1319709"/>
            <a:chExt cx="4963885" cy="624113"/>
          </a:xfrm>
        </p:grpSpPr>
        <p:sp>
          <p:nvSpPr>
            <p:cNvPr id="8" name="带形: 上凸 5"/>
            <p:cNvSpPr/>
            <p:nvPr/>
          </p:nvSpPr>
          <p:spPr>
            <a:xfrm>
              <a:off x="1335315" y="1319709"/>
              <a:ext cx="4963885" cy="624113"/>
            </a:xfrm>
            <a:prstGeom prst="ribbon2">
              <a:avLst>
                <a:gd name="adj1" fmla="val 16667"/>
                <a:gd name="adj2" fmla="val 75000"/>
              </a:avLst>
            </a:prstGeom>
            <a:solidFill>
              <a:srgbClr val="79C0BC"/>
            </a:solidFill>
            <a:ln w="127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1" name="文本框 7"/>
            <p:cNvSpPr txBox="1"/>
            <p:nvPr/>
          </p:nvSpPr>
          <p:spPr>
            <a:xfrm>
              <a:off x="1414055" y="1406704"/>
              <a:ext cx="4624705" cy="398721"/>
            </a:xfrm>
            <a:prstGeom prst="rect">
              <a:avLst/>
            </a:prstGeom>
            <a:noFill/>
          </p:spPr>
          <p:txBody>
            <a:bodyPr wrap="square" rtlCol="0">
              <a:spAutoFit/>
            </a:bodyPr>
            <a:p>
              <a:pPr marL="0" marR="0" lvl="0" indent="0" algn="ctr" defTabSz="914400" eaLnBrk="1" fontAlgn="auto" latinLnBrk="0" hangingPunct="1">
                <a:lnSpc>
                  <a:spcPct val="100000"/>
                </a:lnSpc>
                <a:spcBef>
                  <a:spcPts val="0"/>
                </a:spcBef>
                <a:spcAft>
                  <a:spcPts val="0"/>
                </a:spcAft>
                <a:buClrTx/>
                <a:buSzTx/>
                <a:buFontTx/>
                <a:buNone/>
                <a:defRPr/>
              </a:pPr>
              <a:r>
                <a:rPr lang="zh-CN" altLang="en-US" sz="2000" kern="0" spc="300" dirty="0" smtClean="0">
                  <a:solidFill>
                    <a:srgbClr val="FFFFFF"/>
                  </a:solidFill>
                  <a:latin typeface="微软雅黑" panose="020B0503020204020204" pitchFamily="34" charset="-122"/>
                  <a:ea typeface="微软雅黑" panose="020B0503020204020204" pitchFamily="34" charset="-122"/>
                  <a:cs typeface="+mn-ea"/>
                  <a:sym typeface="+mn-lt"/>
                </a:rPr>
                <a:t>（五）特殊群体学生的心理问题</a:t>
              </a:r>
              <a:endParaRPr lang="zh-CN" altLang="en-US" sz="2000" kern="0" spc="300" dirty="0" smtClean="0">
                <a:solidFill>
                  <a:srgbClr val="FFFFFF"/>
                </a:solidFill>
                <a:latin typeface="微软雅黑" panose="020B0503020204020204" pitchFamily="34" charset="-122"/>
                <a:ea typeface="微软雅黑" panose="020B0503020204020204" pitchFamily="34" charset="-122"/>
                <a:cs typeface="+mn-ea"/>
                <a:sym typeface="+mn-lt"/>
              </a:endParaRPr>
            </a:p>
          </p:txBody>
        </p:sp>
      </p:grpSp>
      <p:grpSp>
        <p:nvGrpSpPr>
          <p:cNvPr id="16" name="组合 46"/>
          <p:cNvGrpSpPr/>
          <p:nvPr/>
        </p:nvGrpSpPr>
        <p:grpSpPr>
          <a:xfrm>
            <a:off x="553630" y="3644144"/>
            <a:ext cx="4963885" cy="624113"/>
            <a:chOff x="1335315" y="1319709"/>
            <a:chExt cx="4963885" cy="624113"/>
          </a:xfrm>
        </p:grpSpPr>
        <p:sp>
          <p:nvSpPr>
            <p:cNvPr id="17" name="带形: 上凸 5"/>
            <p:cNvSpPr/>
            <p:nvPr/>
          </p:nvSpPr>
          <p:spPr>
            <a:xfrm>
              <a:off x="1335315" y="1319709"/>
              <a:ext cx="4963885" cy="624113"/>
            </a:xfrm>
            <a:prstGeom prst="ribbon2">
              <a:avLst>
                <a:gd name="adj1" fmla="val 16667"/>
                <a:gd name="adj2" fmla="val 75000"/>
              </a:avLst>
            </a:prstGeom>
            <a:solidFill>
              <a:srgbClr val="79C0BC"/>
            </a:solidFill>
            <a:ln w="127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8" name="文本框 7"/>
            <p:cNvSpPr txBox="1"/>
            <p:nvPr/>
          </p:nvSpPr>
          <p:spPr>
            <a:xfrm>
              <a:off x="2369457" y="1389036"/>
              <a:ext cx="3032010" cy="398780"/>
            </a:xfrm>
            <a:prstGeom prst="rect">
              <a:avLst/>
            </a:prstGeom>
            <a:noFill/>
          </p:spPr>
          <p:txBody>
            <a:bodyPr wrap="square" rtlCol="0">
              <a:spAutoFit/>
            </a:bodyPr>
            <a:p>
              <a:pPr marL="0" marR="0" lvl="0" indent="0" algn="ctr" defTabSz="914400" eaLnBrk="1" fontAlgn="auto" latinLnBrk="0" hangingPunct="1">
                <a:lnSpc>
                  <a:spcPct val="100000"/>
                </a:lnSpc>
                <a:spcBef>
                  <a:spcPts val="0"/>
                </a:spcBef>
                <a:spcAft>
                  <a:spcPts val="0"/>
                </a:spcAft>
                <a:buClrTx/>
                <a:buSzTx/>
                <a:buFontTx/>
                <a:buNone/>
                <a:defRPr/>
              </a:pPr>
              <a:r>
                <a:rPr lang="zh-CN" altLang="en-US" sz="2000" kern="0" spc="300" dirty="0" smtClean="0">
                  <a:solidFill>
                    <a:srgbClr val="FFFFFF"/>
                  </a:solidFill>
                  <a:latin typeface="微软雅黑" panose="020B0503020204020204" pitchFamily="34" charset="-122"/>
                  <a:ea typeface="微软雅黑" panose="020B0503020204020204" pitchFamily="34" charset="-122"/>
                  <a:cs typeface="+mn-ea"/>
                  <a:sym typeface="+mn-lt"/>
                </a:rPr>
                <a:t>（六）社会适应障碍</a:t>
              </a:r>
              <a:endParaRPr lang="zh-CN" altLang="en-US" sz="2000" kern="0" spc="300" dirty="0" smtClean="0">
                <a:solidFill>
                  <a:srgbClr val="FFFFFF"/>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1000"/>
                                        <p:tgtEl>
                                          <p:spTgt spid="33"/>
                                        </p:tgtEl>
                                      </p:cBhvr>
                                    </p:animEffect>
                                    <p:anim calcmode="lin" valueType="num">
                                      <p:cBhvr>
                                        <p:cTn id="11" dur="1000" fill="hold"/>
                                        <p:tgtEl>
                                          <p:spTgt spid="33"/>
                                        </p:tgtEl>
                                        <p:attrNameLst>
                                          <p:attrName>ppt_x</p:attrName>
                                        </p:attrNameLst>
                                      </p:cBhvr>
                                      <p:tavLst>
                                        <p:tav tm="0">
                                          <p:val>
                                            <p:strVal val="#ppt_x"/>
                                          </p:val>
                                        </p:tav>
                                        <p:tav tm="100000">
                                          <p:val>
                                            <p:strVal val="#ppt_x"/>
                                          </p:val>
                                        </p:tav>
                                      </p:tavLst>
                                    </p:anim>
                                    <p:anim calcmode="lin" valueType="num">
                                      <p:cBhvr>
                                        <p:cTn id="12" dur="1000" fill="hold"/>
                                        <p:tgtEl>
                                          <p:spTgt spid="33"/>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6" presetClass="entr" presetSubtype="32"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circle(out)">
                                      <p:cBhvr>
                                        <p:cTn id="16" dur="2000"/>
                                        <p:tgtEl>
                                          <p:spTgt spid="22"/>
                                        </p:tgtEl>
                                      </p:cBhvr>
                                    </p:animEffect>
                                  </p:childTnLst>
                                </p:cTn>
                              </p:par>
                            </p:childTnLst>
                          </p:cTn>
                        </p:par>
                        <p:par>
                          <p:cTn id="17" fill="hold">
                            <p:stCondLst>
                              <p:cond delay="2500"/>
                            </p:stCondLst>
                            <p:childTnLst>
                              <p:par>
                                <p:cTn id="18" presetID="16" presetClass="entr" presetSubtype="37"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arn(outVertical)">
                                      <p:cBhvr>
                                        <p:cTn id="20" dur="500"/>
                                        <p:tgtEl>
                                          <p:spTgt spid="5"/>
                                        </p:tgtEl>
                                      </p:cBhvr>
                                    </p:animEffect>
                                  </p:childTnLst>
                                </p:cTn>
                              </p:par>
                            </p:childTnLst>
                          </p:cTn>
                        </p:par>
                        <p:par>
                          <p:cTn id="21" fill="hold">
                            <p:stCondLst>
                              <p:cond delay="3000"/>
                            </p:stCondLst>
                            <p:childTnLst>
                              <p:par>
                                <p:cTn id="22" presetID="16" presetClass="entr" presetSubtype="37"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barn(outVertical)">
                                      <p:cBhvr>
                                        <p:cTn id="2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4371427"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一、心理是脑的功能</a:t>
            </a:r>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grpSp>
        <p:nvGrpSpPr>
          <p:cNvPr id="2" name="组合 7"/>
          <p:cNvGrpSpPr/>
          <p:nvPr/>
        </p:nvGrpSpPr>
        <p:grpSpPr>
          <a:xfrm>
            <a:off x="150721" y="333830"/>
            <a:ext cx="11890558" cy="8050512"/>
            <a:chOff x="150721" y="333830"/>
            <a:chExt cx="11890558" cy="8050512"/>
          </a:xfrm>
        </p:grpSpPr>
        <p:pic>
          <p:nvPicPr>
            <p:cNvPr id="9" name="图片 8"/>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7000" contrast="-76000"/>
                      </a14:imgEffect>
                    </a14:imgLayer>
                  </a14:imgProps>
                </a:ext>
              </a:extLst>
            </a:blip>
            <a:srcRect/>
            <a:stretch>
              <a:fillRect/>
            </a:stretch>
          </p:blipFill>
          <p:spPr>
            <a:xfrm rot="5400000" flipH="1">
              <a:off x="4766645" y="1109708"/>
              <a:ext cx="2658710" cy="11890558"/>
            </a:xfrm>
            <a:prstGeom prst="rect">
              <a:avLst/>
            </a:prstGeom>
          </p:spPr>
        </p:pic>
        <p:sp>
          <p:nvSpPr>
            <p:cNvPr id="10" name="矩形 9"/>
            <p:cNvSpPr/>
            <p:nvPr/>
          </p:nvSpPr>
          <p:spPr>
            <a:xfrm>
              <a:off x="420914" y="333830"/>
              <a:ext cx="11466286" cy="6103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10"/>
          <p:cNvGrpSpPr/>
          <p:nvPr/>
        </p:nvGrpSpPr>
        <p:grpSpPr>
          <a:xfrm flipH="1">
            <a:off x="-80306" y="40204"/>
            <a:ext cx="12445313" cy="1341991"/>
            <a:chOff x="-173007" y="114436"/>
            <a:chExt cx="12445313" cy="1341991"/>
          </a:xfrm>
        </p:grpSpPr>
        <p:pic>
          <p:nvPicPr>
            <p:cNvPr id="12" name="图片 11"/>
            <p:cNvPicPr>
              <a:picLocks noChangeAspect="1"/>
            </p:cNvPicPr>
            <p:nvPr/>
          </p:nvPicPr>
          <p:blipFill rotWithShape="1">
            <a:blip r:embed="rId3" cstate="screen"/>
            <a:srcRect/>
            <a:stretch>
              <a:fillRect/>
            </a:stretch>
          </p:blipFill>
          <p:spPr>
            <a:xfrm>
              <a:off x="-173007" y="114436"/>
              <a:ext cx="2036106" cy="1341991"/>
            </a:xfrm>
            <a:prstGeom prst="rect">
              <a:avLst/>
            </a:prstGeom>
          </p:spPr>
        </p:pic>
        <p:pic>
          <p:nvPicPr>
            <p:cNvPr id="13" name="图片 12"/>
            <p:cNvPicPr>
              <a:picLocks noChangeAspect="1"/>
            </p:cNvPicPr>
            <p:nvPr/>
          </p:nvPicPr>
          <p:blipFill rotWithShape="1">
            <a:blip r:embed="rId3" cstate="screen"/>
            <a:srcRect/>
            <a:stretch>
              <a:fillRect/>
            </a:stretch>
          </p:blipFill>
          <p:spPr>
            <a:xfrm flipH="1">
              <a:off x="10236200" y="114436"/>
              <a:ext cx="2036106" cy="1341991"/>
            </a:xfrm>
            <a:prstGeom prst="rect">
              <a:avLst/>
            </a:prstGeom>
          </p:spPr>
        </p:pic>
      </p:grpSp>
      <p:pic>
        <p:nvPicPr>
          <p:cNvPr id="14" name="图片 13"/>
          <p:cNvPicPr>
            <a:picLocks noChangeAspect="1"/>
          </p:cNvPicPr>
          <p:nvPr/>
        </p:nvPicPr>
        <p:blipFill rotWithShape="1">
          <a:blip r:embed="rId4" cstate="screen"/>
          <a:srcRect/>
          <a:stretch>
            <a:fillRect/>
          </a:stretch>
        </p:blipFill>
        <p:spPr>
          <a:xfrm>
            <a:off x="0" y="4651046"/>
            <a:ext cx="1074057" cy="2246919"/>
          </a:xfrm>
          <a:prstGeom prst="rect">
            <a:avLst/>
          </a:prstGeom>
        </p:spPr>
      </p:pic>
      <p:pic>
        <p:nvPicPr>
          <p:cNvPr id="15" name="图片 14"/>
          <p:cNvPicPr>
            <a:picLocks noChangeAspect="1"/>
          </p:cNvPicPr>
          <p:nvPr/>
        </p:nvPicPr>
        <p:blipFill rotWithShape="1">
          <a:blip r:embed="rId5" cstate="screen"/>
          <a:srcRect b="-5299"/>
          <a:stretch>
            <a:fillRect/>
          </a:stretch>
        </p:blipFill>
        <p:spPr>
          <a:xfrm>
            <a:off x="11049000" y="5232400"/>
            <a:ext cx="1143000" cy="1730539"/>
          </a:xfrm>
          <a:prstGeom prst="rect">
            <a:avLst/>
          </a:prstGeom>
        </p:spPr>
      </p:pic>
      <p:sp>
        <p:nvSpPr>
          <p:cNvPr id="27" name="TextBox 71"/>
          <p:cNvSpPr txBox="1">
            <a:spLocks noChangeArrowheads="1"/>
          </p:cNvSpPr>
          <p:nvPr/>
        </p:nvSpPr>
        <p:spPr bwMode="auto">
          <a:xfrm>
            <a:off x="3740927" y="522962"/>
            <a:ext cx="4286280" cy="359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238" tIns="41619" rIns="83238" bIns="41619">
            <a:spAutoFit/>
          </a:bodyPr>
          <a:lstStyle>
            <a:lvl1pPr defTabSz="831850">
              <a:defRPr sz="1400">
                <a:solidFill>
                  <a:schemeClr val="tx1"/>
                </a:solidFill>
                <a:latin typeface="微软雅黑" panose="020B0503020204020204" pitchFamily="34" charset="-122"/>
                <a:ea typeface="微软雅黑" panose="020B0503020204020204" pitchFamily="34" charset="-122"/>
              </a:defRPr>
            </a:lvl1pPr>
            <a:lvl2pPr defTabSz="831850">
              <a:defRPr sz="1400">
                <a:solidFill>
                  <a:schemeClr val="tx1"/>
                </a:solidFill>
                <a:latin typeface="微软雅黑" panose="020B0503020204020204" pitchFamily="34" charset="-122"/>
                <a:ea typeface="微软雅黑" panose="020B0503020204020204" pitchFamily="34" charset="-122"/>
              </a:defRPr>
            </a:lvl2pPr>
            <a:lvl3pPr defTabSz="831850">
              <a:defRPr sz="1400">
                <a:solidFill>
                  <a:schemeClr val="tx1"/>
                </a:solidFill>
                <a:latin typeface="微软雅黑" panose="020B0503020204020204" pitchFamily="34" charset="-122"/>
                <a:ea typeface="微软雅黑" panose="020B0503020204020204" pitchFamily="34" charset="-122"/>
              </a:defRPr>
            </a:lvl3pPr>
            <a:lvl4pPr defTabSz="831850">
              <a:defRPr sz="1400">
                <a:solidFill>
                  <a:schemeClr val="tx1"/>
                </a:solidFill>
                <a:latin typeface="微软雅黑" panose="020B0503020204020204" pitchFamily="34" charset="-122"/>
                <a:ea typeface="微软雅黑" panose="020B0503020204020204" pitchFamily="34" charset="-122"/>
              </a:defRPr>
            </a:lvl4pPr>
            <a:lvl5pPr defTabSz="831850">
              <a:defRPr sz="1400">
                <a:solidFill>
                  <a:schemeClr val="tx1"/>
                </a:solidFill>
                <a:latin typeface="微软雅黑" panose="020B0503020204020204" pitchFamily="34" charset="-122"/>
                <a:ea typeface="微软雅黑" panose="020B0503020204020204" pitchFamily="34" charset="-122"/>
              </a:defRPr>
            </a:lvl5pPr>
            <a:lvl6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lvl="0" algn="ctr" eaLnBrk="0" hangingPunct="0">
              <a:spcBef>
                <a:spcPts val="0"/>
              </a:spcBef>
              <a:spcAft>
                <a:spcPts val="0"/>
              </a:spcAft>
            </a:pPr>
            <a:r>
              <a:rPr lang="zh-CN" altLang="en-US" sz="1800" dirty="0" smtClean="0"/>
              <a:t>三、影响大学生心理健康的主要因素</a:t>
            </a:r>
            <a:endParaRPr lang="zh-CN" altLang="en-US" sz="1800" dirty="0" smtClean="0"/>
          </a:p>
        </p:txBody>
      </p:sp>
      <p:cxnSp>
        <p:nvCxnSpPr>
          <p:cNvPr id="28" name="直接连接符 27"/>
          <p:cNvCxnSpPr/>
          <p:nvPr/>
        </p:nvCxnSpPr>
        <p:spPr>
          <a:xfrm>
            <a:off x="8118059" y="762000"/>
            <a:ext cx="769257" cy="0"/>
          </a:xfrm>
          <a:prstGeom prst="line">
            <a:avLst/>
          </a:prstGeom>
          <a:noFill/>
          <a:ln w="6350" cap="flat" cmpd="sng" algn="ctr">
            <a:solidFill>
              <a:srgbClr val="79C0BC"/>
            </a:solidFill>
            <a:prstDash val="solid"/>
            <a:miter lim="800000"/>
          </a:ln>
          <a:effectLst/>
        </p:spPr>
      </p:cxnSp>
      <p:cxnSp>
        <p:nvCxnSpPr>
          <p:cNvPr id="29" name="直接连接符 28"/>
          <p:cNvCxnSpPr/>
          <p:nvPr/>
        </p:nvCxnSpPr>
        <p:spPr>
          <a:xfrm>
            <a:off x="2808746" y="762000"/>
            <a:ext cx="769257" cy="0"/>
          </a:xfrm>
          <a:prstGeom prst="line">
            <a:avLst/>
          </a:prstGeom>
          <a:noFill/>
          <a:ln w="6350" cap="flat" cmpd="sng" algn="ctr">
            <a:solidFill>
              <a:srgbClr val="79C0BC"/>
            </a:solidFill>
            <a:prstDash val="solid"/>
            <a:miter lim="800000"/>
          </a:ln>
          <a:effectLst/>
        </p:spPr>
      </p:cxnSp>
      <p:grpSp>
        <p:nvGrpSpPr>
          <p:cNvPr id="31" name="组合 30"/>
          <p:cNvGrpSpPr/>
          <p:nvPr/>
        </p:nvGrpSpPr>
        <p:grpSpPr>
          <a:xfrm>
            <a:off x="769620" y="1382395"/>
            <a:ext cx="6584950" cy="588507"/>
            <a:chOff x="1014748" y="4240994"/>
            <a:chExt cx="5082540" cy="588368"/>
          </a:xfrm>
        </p:grpSpPr>
        <p:sp>
          <p:nvSpPr>
            <p:cNvPr id="32" name="文本框 11"/>
            <p:cNvSpPr txBox="1"/>
            <p:nvPr/>
          </p:nvSpPr>
          <p:spPr>
            <a:xfrm>
              <a:off x="1014748" y="4245935"/>
              <a:ext cx="5082540" cy="583427"/>
            </a:xfrm>
            <a:prstGeom prst="rect">
              <a:avLst/>
            </a:prstGeom>
            <a:noFill/>
          </p:spPr>
          <p:txBody>
            <a:bodyPr wrap="square">
              <a:spAutoFit/>
            </a:bodyPr>
            <a:lstStyle/>
            <a:p>
              <a:pPr lvl="0" algn="ctr" fontAlgn="ctr"/>
              <a:r>
                <a:rPr lang="zh-CN" altLang="en-US" sz="3200" b="1" kern="0" noProof="1" smtClean="0">
                  <a:solidFill>
                    <a:srgbClr val="79C0BC">
                      <a:lumMod val="75000"/>
                    </a:srgbClr>
                  </a:solidFill>
                  <a:cs typeface="+mn-ea"/>
                  <a:sym typeface="+mn-lt"/>
                </a:rPr>
                <a:t>（一）个体成长的自身因素</a:t>
              </a:r>
              <a:endParaRPr lang="zh-CN" altLang="en-US" sz="3200" b="1" kern="0" noProof="1" smtClean="0">
                <a:solidFill>
                  <a:srgbClr val="79C0BC">
                    <a:lumMod val="75000"/>
                  </a:srgbClr>
                </a:solidFill>
                <a:cs typeface="+mn-ea"/>
                <a:sym typeface="+mn-lt"/>
              </a:endParaRPr>
            </a:p>
          </p:txBody>
        </p:sp>
        <p:sp>
          <p:nvSpPr>
            <p:cNvPr id="34" name="矩形: 圆角 4"/>
            <p:cNvSpPr/>
            <p:nvPr/>
          </p:nvSpPr>
          <p:spPr>
            <a:xfrm>
              <a:off x="1480457" y="4240994"/>
              <a:ext cx="4368800" cy="579636"/>
            </a:xfrm>
            <a:prstGeom prst="roundRect">
              <a:avLst>
                <a:gd name="adj" fmla="val 50000"/>
              </a:avLst>
            </a:prstGeom>
            <a:noFill/>
            <a:ln w="12700" cap="flat" cmpd="sng" algn="ctr">
              <a:solidFill>
                <a:srgbClr val="79C0BC"/>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ea"/>
                <a:sym typeface="+mn-lt"/>
              </a:endParaRPr>
            </a:p>
          </p:txBody>
        </p:sp>
      </p:grpSp>
      <p:pic>
        <p:nvPicPr>
          <p:cNvPr id="36" name="图片 35"/>
          <p:cNvPicPr>
            <a:picLocks noChangeAspect="1"/>
          </p:cNvPicPr>
          <p:nvPr/>
        </p:nvPicPr>
        <p:blipFill>
          <a:blip r:embed="rId6" cstate="screen"/>
          <a:stretch>
            <a:fillRect/>
          </a:stretch>
        </p:blipFill>
        <p:spPr>
          <a:xfrm>
            <a:off x="6029194" y="1202150"/>
            <a:ext cx="5454452" cy="4907141"/>
          </a:xfrm>
          <a:prstGeom prst="rect">
            <a:avLst/>
          </a:prstGeom>
        </p:spPr>
      </p:pic>
      <p:sp>
        <p:nvSpPr>
          <p:cNvPr id="4" name="文本占位符 12290"/>
          <p:cNvSpPr txBox="1">
            <a:spLocks noChangeArrowheads="1"/>
          </p:cNvSpPr>
          <p:nvPr/>
        </p:nvSpPr>
        <p:spPr bwMode="auto">
          <a:xfrm>
            <a:off x="1418686" y="2071678"/>
            <a:ext cx="4644481" cy="3553460"/>
          </a:xfrm>
          <a:prstGeom prst="rect">
            <a:avLst/>
          </a:prstGeom>
          <a:noFill/>
          <a:ln w="9525">
            <a:noFill/>
          </a:ln>
        </p:spPr>
        <p:txBody>
          <a:bodyPr wrap="square">
            <a:spAutoFit/>
          </a:bodyPr>
          <a:lstStyle>
            <a:defPPr>
              <a:defRPr lang="zh-CN"/>
            </a:defPPr>
            <a:lvl1pPr algn="just" fontAlgn="ctr">
              <a:lnSpc>
                <a:spcPct val="150000"/>
              </a:lnSpc>
              <a:spcBef>
                <a:spcPct val="50000"/>
              </a:spcBef>
              <a:spcAft>
                <a:spcPct val="0"/>
              </a:spcAft>
              <a:buFont typeface="Arial" panose="020B0604020202020204" pitchFamily="34" charset="0"/>
              <a:buNone/>
              <a:defRPr sz="1600">
                <a:solidFill>
                  <a:schemeClr val="tx1">
                    <a:lumMod val="75000"/>
                    <a:lumOff val="25000"/>
                  </a:schemeClr>
                </a:solidFill>
                <a:latin typeface="+mn-ea"/>
              </a:defRPr>
            </a:lvl1pPr>
          </a:lstStyle>
          <a:p>
            <a:r>
              <a:rPr lang="en-US" altLang="zh-CN" sz="1800" dirty="0" smtClean="0">
                <a:solidFill>
                  <a:schemeClr val="tx1"/>
                </a:solidFill>
                <a:latin typeface="微软雅黑" panose="020B0503020204020204" pitchFamily="34" charset="-122"/>
                <a:ea typeface="微软雅黑" panose="020B0503020204020204" pitchFamily="34" charset="-122"/>
                <a:cs typeface="+mn-ea"/>
                <a:sym typeface="+mn-lt"/>
              </a:rPr>
              <a:t>1. </a:t>
            </a:r>
            <a:r>
              <a:rPr lang="zh-CN" altLang="en-US" sz="1800" dirty="0" smtClean="0">
                <a:solidFill>
                  <a:schemeClr val="tx1"/>
                </a:solidFill>
                <a:latin typeface="微软雅黑" panose="020B0503020204020204" pitchFamily="34" charset="-122"/>
                <a:ea typeface="微软雅黑" panose="020B0503020204020204" pitchFamily="34" charset="-122"/>
                <a:cs typeface="+mn-ea"/>
                <a:sym typeface="+mn-lt"/>
              </a:rPr>
              <a:t>生物遗传因素：生物遗传因素的影响主要有遗传因素、病菌或病毒感染、脑外伤或化学中毒，以及躯体疾病或生理机能障碍等因素的影响。</a:t>
            </a:r>
            <a:endParaRPr lang="zh-CN" altLang="en-US" sz="1800" dirty="0" smtClean="0">
              <a:solidFill>
                <a:schemeClr val="tx1"/>
              </a:solidFill>
              <a:latin typeface="微软雅黑" panose="020B0503020204020204" pitchFamily="34" charset="-122"/>
              <a:ea typeface="微软雅黑" panose="020B0503020204020204" pitchFamily="34" charset="-122"/>
              <a:cs typeface="+mn-ea"/>
              <a:sym typeface="+mn-lt"/>
            </a:endParaRPr>
          </a:p>
          <a:p>
            <a:r>
              <a:rPr lang="en-US" altLang="zh-CN" sz="1800" dirty="0" smtClean="0">
                <a:solidFill>
                  <a:schemeClr val="tx1"/>
                </a:solidFill>
                <a:latin typeface="微软雅黑" panose="020B0503020204020204" pitchFamily="34" charset="-122"/>
                <a:ea typeface="微软雅黑" panose="020B0503020204020204" pitchFamily="34" charset="-122"/>
                <a:cs typeface="+mn-ea"/>
                <a:sym typeface="+mn-lt"/>
              </a:rPr>
              <a:t>2. </a:t>
            </a:r>
            <a:r>
              <a:rPr lang="zh-CN" altLang="en-US" sz="1800" dirty="0" smtClean="0">
                <a:solidFill>
                  <a:schemeClr val="tx1"/>
                </a:solidFill>
                <a:latin typeface="微软雅黑" panose="020B0503020204020204" pitchFamily="34" charset="-122"/>
                <a:ea typeface="微软雅黑" panose="020B0503020204020204" pitchFamily="34" charset="-122"/>
                <a:cs typeface="+mn-ea"/>
                <a:sym typeface="+mn-lt"/>
              </a:rPr>
              <a:t>心理活动因素：心理活动即心理状态。个体的心理状态一旦形成就会影响以后的心理发展和变化。心理活动因素主要包括认知因素、情绪因素和个性因素等。</a:t>
            </a:r>
            <a:endParaRPr lang="zh-CN" altLang="en-US" sz="1800" dirty="0" smtClean="0">
              <a:solidFill>
                <a:schemeClr val="tx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circle(out)">
                                      <p:cBhvr>
                                        <p:cTn id="11" dur="2000"/>
                                        <p:tgtEl>
                                          <p:spTgt spid="36"/>
                                        </p:tgtEl>
                                      </p:cBhvr>
                                    </p:animEffect>
                                  </p:childTnLst>
                                </p:cTn>
                              </p:par>
                            </p:childTnLst>
                          </p:cTn>
                        </p:par>
                        <p:par>
                          <p:cTn id="12" fill="hold">
                            <p:stCondLst>
                              <p:cond delay="2500"/>
                            </p:stCondLst>
                            <p:childTnLst>
                              <p:par>
                                <p:cTn id="13" presetID="23" presetClass="entr" presetSubtype="16" fill="hold" nodeType="afterEffect">
                                  <p:stCondLst>
                                    <p:cond delay="0"/>
                                  </p:stCondLst>
                                  <p:iterate type="lt">
                                    <p:tmPct val="10000"/>
                                  </p:iterate>
                                  <p:childTnLst>
                                    <p:set>
                                      <p:cBhvr>
                                        <p:cTn id="14" dur="1" fill="hold">
                                          <p:stCondLst>
                                            <p:cond delay="0"/>
                                          </p:stCondLst>
                                        </p:cTn>
                                        <p:tgtEl>
                                          <p:spTgt spid="4">
                                            <p:txEl>
                                              <p:pRg st="0" end="0"/>
                                            </p:txEl>
                                          </p:spTgt>
                                        </p:tgtEl>
                                        <p:attrNameLst>
                                          <p:attrName>style.visibility</p:attrName>
                                        </p:attrNameLst>
                                      </p:cBhvr>
                                      <p:to>
                                        <p:strVal val="visible"/>
                                      </p:to>
                                    </p:set>
                                    <p:anim calcmode="lin" valueType="num">
                                      <p:cBhvr>
                                        <p:cTn id="15"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par>
                          <p:cTn id="17" fill="hold">
                            <p:stCondLst>
                              <p:cond delay="6150"/>
                            </p:stCondLst>
                            <p:childTnLst>
                              <p:par>
                                <p:cTn id="18" presetID="23" presetClass="entr" presetSubtype="16" fill="hold" nodeType="afterEffect">
                                  <p:stCondLst>
                                    <p:cond delay="0"/>
                                  </p:stCondLst>
                                  <p:iterate type="lt">
                                    <p:tmPct val="10000"/>
                                  </p:iterate>
                                  <p:childTnLst>
                                    <p:set>
                                      <p:cBhvr>
                                        <p:cTn id="19" dur="1" fill="hold">
                                          <p:stCondLst>
                                            <p:cond delay="0"/>
                                          </p:stCondLst>
                                        </p:cTn>
                                        <p:tgtEl>
                                          <p:spTgt spid="4">
                                            <p:txEl>
                                              <p:pRg st="1" end="1"/>
                                            </p:txEl>
                                          </p:spTgt>
                                        </p:tgtEl>
                                        <p:attrNameLst>
                                          <p:attrName>style.visibility</p:attrName>
                                        </p:attrNameLst>
                                      </p:cBhvr>
                                      <p:to>
                                        <p:strVal val="visible"/>
                                      </p:to>
                                    </p:set>
                                    <p:anim calcmode="lin" valueType="num">
                                      <p:cBhvr>
                                        <p:cTn id="20"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21" dur="500" fill="hold"/>
                                        <p:tgtEl>
                                          <p:spTgt spid="4">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4371427"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一、心理是脑的功能</a:t>
            </a:r>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grpSp>
        <p:nvGrpSpPr>
          <p:cNvPr id="2" name="组合 7"/>
          <p:cNvGrpSpPr/>
          <p:nvPr/>
        </p:nvGrpSpPr>
        <p:grpSpPr>
          <a:xfrm>
            <a:off x="150721" y="333830"/>
            <a:ext cx="11890558" cy="8050512"/>
            <a:chOff x="150721" y="333830"/>
            <a:chExt cx="11890558" cy="8050512"/>
          </a:xfrm>
        </p:grpSpPr>
        <p:pic>
          <p:nvPicPr>
            <p:cNvPr id="9" name="图片 8"/>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7000" contrast="-76000"/>
                      </a14:imgEffect>
                    </a14:imgLayer>
                  </a14:imgProps>
                </a:ext>
              </a:extLst>
            </a:blip>
            <a:srcRect/>
            <a:stretch>
              <a:fillRect/>
            </a:stretch>
          </p:blipFill>
          <p:spPr>
            <a:xfrm rot="5400000" flipH="1">
              <a:off x="4766645" y="1109708"/>
              <a:ext cx="2658710" cy="11890558"/>
            </a:xfrm>
            <a:prstGeom prst="rect">
              <a:avLst/>
            </a:prstGeom>
          </p:spPr>
        </p:pic>
        <p:sp>
          <p:nvSpPr>
            <p:cNvPr id="10" name="矩形 9"/>
            <p:cNvSpPr/>
            <p:nvPr/>
          </p:nvSpPr>
          <p:spPr>
            <a:xfrm>
              <a:off x="420914" y="333830"/>
              <a:ext cx="11466286" cy="6103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10"/>
          <p:cNvGrpSpPr/>
          <p:nvPr/>
        </p:nvGrpSpPr>
        <p:grpSpPr>
          <a:xfrm flipH="1">
            <a:off x="-80306" y="40204"/>
            <a:ext cx="12445313" cy="1341991"/>
            <a:chOff x="-173007" y="114436"/>
            <a:chExt cx="12445313" cy="1341991"/>
          </a:xfrm>
        </p:grpSpPr>
        <p:pic>
          <p:nvPicPr>
            <p:cNvPr id="12" name="图片 11"/>
            <p:cNvPicPr>
              <a:picLocks noChangeAspect="1"/>
            </p:cNvPicPr>
            <p:nvPr/>
          </p:nvPicPr>
          <p:blipFill rotWithShape="1">
            <a:blip r:embed="rId3" cstate="screen"/>
            <a:srcRect/>
            <a:stretch>
              <a:fillRect/>
            </a:stretch>
          </p:blipFill>
          <p:spPr>
            <a:xfrm>
              <a:off x="-173007" y="114436"/>
              <a:ext cx="2036106" cy="1341991"/>
            </a:xfrm>
            <a:prstGeom prst="rect">
              <a:avLst/>
            </a:prstGeom>
          </p:spPr>
        </p:pic>
        <p:pic>
          <p:nvPicPr>
            <p:cNvPr id="13" name="图片 12"/>
            <p:cNvPicPr>
              <a:picLocks noChangeAspect="1"/>
            </p:cNvPicPr>
            <p:nvPr/>
          </p:nvPicPr>
          <p:blipFill rotWithShape="1">
            <a:blip r:embed="rId3" cstate="screen"/>
            <a:srcRect/>
            <a:stretch>
              <a:fillRect/>
            </a:stretch>
          </p:blipFill>
          <p:spPr>
            <a:xfrm flipH="1">
              <a:off x="10236200" y="114436"/>
              <a:ext cx="2036106" cy="1341991"/>
            </a:xfrm>
            <a:prstGeom prst="rect">
              <a:avLst/>
            </a:prstGeom>
          </p:spPr>
        </p:pic>
      </p:grpSp>
      <p:pic>
        <p:nvPicPr>
          <p:cNvPr id="14" name="图片 13"/>
          <p:cNvPicPr>
            <a:picLocks noChangeAspect="1"/>
          </p:cNvPicPr>
          <p:nvPr/>
        </p:nvPicPr>
        <p:blipFill rotWithShape="1">
          <a:blip r:embed="rId4" cstate="screen"/>
          <a:srcRect/>
          <a:stretch>
            <a:fillRect/>
          </a:stretch>
        </p:blipFill>
        <p:spPr>
          <a:xfrm>
            <a:off x="0" y="4651046"/>
            <a:ext cx="1074057" cy="2246919"/>
          </a:xfrm>
          <a:prstGeom prst="rect">
            <a:avLst/>
          </a:prstGeom>
        </p:spPr>
      </p:pic>
      <p:pic>
        <p:nvPicPr>
          <p:cNvPr id="15" name="图片 14"/>
          <p:cNvPicPr>
            <a:picLocks noChangeAspect="1"/>
          </p:cNvPicPr>
          <p:nvPr/>
        </p:nvPicPr>
        <p:blipFill rotWithShape="1">
          <a:blip r:embed="rId5" cstate="screen"/>
          <a:srcRect b="-5299"/>
          <a:stretch>
            <a:fillRect/>
          </a:stretch>
        </p:blipFill>
        <p:spPr>
          <a:xfrm>
            <a:off x="11049000" y="5232400"/>
            <a:ext cx="1143000" cy="1730539"/>
          </a:xfrm>
          <a:prstGeom prst="rect">
            <a:avLst/>
          </a:prstGeom>
        </p:spPr>
      </p:pic>
      <p:sp>
        <p:nvSpPr>
          <p:cNvPr id="27" name="TextBox 71"/>
          <p:cNvSpPr txBox="1">
            <a:spLocks noChangeArrowheads="1"/>
          </p:cNvSpPr>
          <p:nvPr/>
        </p:nvSpPr>
        <p:spPr bwMode="auto">
          <a:xfrm>
            <a:off x="3740927" y="522962"/>
            <a:ext cx="4286280" cy="359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238" tIns="41619" rIns="83238" bIns="41619">
            <a:spAutoFit/>
          </a:bodyPr>
          <a:lstStyle>
            <a:lvl1pPr defTabSz="831850">
              <a:defRPr sz="1400">
                <a:solidFill>
                  <a:schemeClr val="tx1"/>
                </a:solidFill>
                <a:latin typeface="微软雅黑" panose="020B0503020204020204" pitchFamily="34" charset="-122"/>
                <a:ea typeface="微软雅黑" panose="020B0503020204020204" pitchFamily="34" charset="-122"/>
              </a:defRPr>
            </a:lvl1pPr>
            <a:lvl2pPr defTabSz="831850">
              <a:defRPr sz="1400">
                <a:solidFill>
                  <a:schemeClr val="tx1"/>
                </a:solidFill>
                <a:latin typeface="微软雅黑" panose="020B0503020204020204" pitchFamily="34" charset="-122"/>
                <a:ea typeface="微软雅黑" panose="020B0503020204020204" pitchFamily="34" charset="-122"/>
              </a:defRPr>
            </a:lvl2pPr>
            <a:lvl3pPr defTabSz="831850">
              <a:defRPr sz="1400">
                <a:solidFill>
                  <a:schemeClr val="tx1"/>
                </a:solidFill>
                <a:latin typeface="微软雅黑" panose="020B0503020204020204" pitchFamily="34" charset="-122"/>
                <a:ea typeface="微软雅黑" panose="020B0503020204020204" pitchFamily="34" charset="-122"/>
              </a:defRPr>
            </a:lvl3pPr>
            <a:lvl4pPr defTabSz="831850">
              <a:defRPr sz="1400">
                <a:solidFill>
                  <a:schemeClr val="tx1"/>
                </a:solidFill>
                <a:latin typeface="微软雅黑" panose="020B0503020204020204" pitchFamily="34" charset="-122"/>
                <a:ea typeface="微软雅黑" panose="020B0503020204020204" pitchFamily="34" charset="-122"/>
              </a:defRPr>
            </a:lvl4pPr>
            <a:lvl5pPr defTabSz="831850">
              <a:defRPr sz="1400">
                <a:solidFill>
                  <a:schemeClr val="tx1"/>
                </a:solidFill>
                <a:latin typeface="微软雅黑" panose="020B0503020204020204" pitchFamily="34" charset="-122"/>
                <a:ea typeface="微软雅黑" panose="020B0503020204020204" pitchFamily="34" charset="-122"/>
              </a:defRPr>
            </a:lvl5pPr>
            <a:lvl6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lvl="0" algn="ctr" eaLnBrk="0" hangingPunct="0">
              <a:spcBef>
                <a:spcPts val="0"/>
              </a:spcBef>
              <a:spcAft>
                <a:spcPts val="0"/>
              </a:spcAft>
            </a:pPr>
            <a:r>
              <a:rPr lang="zh-CN" altLang="en-US" sz="1800" dirty="0" smtClean="0"/>
              <a:t>三、影响大学生心理健康的主要因素</a:t>
            </a:r>
            <a:endParaRPr lang="zh-CN" altLang="en-US" sz="1800" dirty="0" smtClean="0"/>
          </a:p>
        </p:txBody>
      </p:sp>
      <p:cxnSp>
        <p:nvCxnSpPr>
          <p:cNvPr id="28" name="直接连接符 27"/>
          <p:cNvCxnSpPr/>
          <p:nvPr/>
        </p:nvCxnSpPr>
        <p:spPr>
          <a:xfrm>
            <a:off x="8118059" y="762000"/>
            <a:ext cx="769257" cy="0"/>
          </a:xfrm>
          <a:prstGeom prst="line">
            <a:avLst/>
          </a:prstGeom>
          <a:noFill/>
          <a:ln w="6350" cap="flat" cmpd="sng" algn="ctr">
            <a:solidFill>
              <a:srgbClr val="79C0BC"/>
            </a:solidFill>
            <a:prstDash val="solid"/>
            <a:miter lim="800000"/>
          </a:ln>
          <a:effectLst/>
        </p:spPr>
      </p:cxnSp>
      <p:cxnSp>
        <p:nvCxnSpPr>
          <p:cNvPr id="29" name="直接连接符 28"/>
          <p:cNvCxnSpPr/>
          <p:nvPr/>
        </p:nvCxnSpPr>
        <p:spPr>
          <a:xfrm>
            <a:off x="2808746" y="762000"/>
            <a:ext cx="769257" cy="0"/>
          </a:xfrm>
          <a:prstGeom prst="line">
            <a:avLst/>
          </a:prstGeom>
          <a:noFill/>
          <a:ln w="6350" cap="flat" cmpd="sng" algn="ctr">
            <a:solidFill>
              <a:srgbClr val="79C0BC"/>
            </a:solidFill>
            <a:prstDash val="solid"/>
            <a:miter lim="800000"/>
          </a:ln>
          <a:effectLst/>
        </p:spPr>
      </p:cxnSp>
      <p:grpSp>
        <p:nvGrpSpPr>
          <p:cNvPr id="31" name="组合 30"/>
          <p:cNvGrpSpPr/>
          <p:nvPr/>
        </p:nvGrpSpPr>
        <p:grpSpPr>
          <a:xfrm>
            <a:off x="769620" y="1382395"/>
            <a:ext cx="6584950" cy="588507"/>
            <a:chOff x="1014748" y="4240994"/>
            <a:chExt cx="5082540" cy="588368"/>
          </a:xfrm>
        </p:grpSpPr>
        <p:sp>
          <p:nvSpPr>
            <p:cNvPr id="32" name="文本框 11"/>
            <p:cNvSpPr txBox="1"/>
            <p:nvPr/>
          </p:nvSpPr>
          <p:spPr>
            <a:xfrm>
              <a:off x="1014748" y="4245935"/>
              <a:ext cx="5082540" cy="583427"/>
            </a:xfrm>
            <a:prstGeom prst="rect">
              <a:avLst/>
            </a:prstGeom>
            <a:noFill/>
          </p:spPr>
          <p:txBody>
            <a:bodyPr wrap="square">
              <a:spAutoFit/>
            </a:bodyPr>
            <a:lstStyle/>
            <a:p>
              <a:pPr lvl="0" algn="ctr" fontAlgn="ctr"/>
              <a:r>
                <a:rPr lang="zh-CN" altLang="en-US" sz="3200" b="1" kern="0" noProof="1" smtClean="0">
                  <a:solidFill>
                    <a:srgbClr val="79C0BC">
                      <a:lumMod val="75000"/>
                    </a:srgbClr>
                  </a:solidFill>
                  <a:cs typeface="+mn-ea"/>
                  <a:sym typeface="+mn-lt"/>
                </a:rPr>
                <a:t>（二）外在影响的环境诱发因素</a:t>
              </a:r>
              <a:endParaRPr lang="zh-CN" altLang="en-US" sz="3200" b="1" kern="0" noProof="1" smtClean="0">
                <a:solidFill>
                  <a:srgbClr val="79C0BC">
                    <a:lumMod val="75000"/>
                  </a:srgbClr>
                </a:solidFill>
                <a:cs typeface="+mn-ea"/>
                <a:sym typeface="+mn-lt"/>
              </a:endParaRPr>
            </a:p>
          </p:txBody>
        </p:sp>
        <p:sp>
          <p:nvSpPr>
            <p:cNvPr id="34" name="矩形: 圆角 4"/>
            <p:cNvSpPr/>
            <p:nvPr/>
          </p:nvSpPr>
          <p:spPr>
            <a:xfrm>
              <a:off x="1480457" y="4240994"/>
              <a:ext cx="4368800" cy="579636"/>
            </a:xfrm>
            <a:prstGeom prst="roundRect">
              <a:avLst>
                <a:gd name="adj" fmla="val 50000"/>
              </a:avLst>
            </a:prstGeom>
            <a:noFill/>
            <a:ln w="12700" cap="flat" cmpd="sng" algn="ctr">
              <a:solidFill>
                <a:srgbClr val="79C0BC"/>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ea"/>
                <a:sym typeface="+mn-lt"/>
              </a:endParaRPr>
            </a:p>
          </p:txBody>
        </p:sp>
      </p:grpSp>
      <p:pic>
        <p:nvPicPr>
          <p:cNvPr id="36" name="图片 35"/>
          <p:cNvPicPr>
            <a:picLocks noChangeAspect="1"/>
          </p:cNvPicPr>
          <p:nvPr/>
        </p:nvPicPr>
        <p:blipFill>
          <a:blip r:embed="rId6" cstate="screen"/>
          <a:stretch>
            <a:fillRect/>
          </a:stretch>
        </p:blipFill>
        <p:spPr>
          <a:xfrm>
            <a:off x="6029194" y="1202150"/>
            <a:ext cx="5454452" cy="4907141"/>
          </a:xfrm>
          <a:prstGeom prst="rect">
            <a:avLst/>
          </a:prstGeom>
        </p:spPr>
      </p:pic>
      <p:sp>
        <p:nvSpPr>
          <p:cNvPr id="4" name="文本占位符 12290"/>
          <p:cNvSpPr txBox="1">
            <a:spLocks noChangeArrowheads="1"/>
          </p:cNvSpPr>
          <p:nvPr/>
        </p:nvSpPr>
        <p:spPr bwMode="auto">
          <a:xfrm>
            <a:off x="1418686" y="2071678"/>
            <a:ext cx="4644481" cy="3692525"/>
          </a:xfrm>
          <a:prstGeom prst="rect">
            <a:avLst/>
          </a:prstGeom>
          <a:noFill/>
          <a:ln w="9525">
            <a:noFill/>
          </a:ln>
        </p:spPr>
        <p:txBody>
          <a:bodyPr wrap="square">
            <a:spAutoFit/>
          </a:bodyPr>
          <a:lstStyle>
            <a:defPPr>
              <a:defRPr lang="zh-CN"/>
            </a:defPPr>
            <a:lvl1pPr algn="just" fontAlgn="ctr">
              <a:lnSpc>
                <a:spcPct val="150000"/>
              </a:lnSpc>
              <a:spcBef>
                <a:spcPct val="50000"/>
              </a:spcBef>
              <a:spcAft>
                <a:spcPct val="0"/>
              </a:spcAft>
              <a:buFont typeface="Arial" panose="020B0604020202020204" pitchFamily="34" charset="0"/>
              <a:buNone/>
              <a:defRPr sz="1600">
                <a:solidFill>
                  <a:schemeClr val="tx1">
                    <a:lumMod val="75000"/>
                    <a:lumOff val="25000"/>
                  </a:schemeClr>
                </a:solidFill>
                <a:latin typeface="+mn-ea"/>
              </a:defRPr>
            </a:lvl1pPr>
          </a:lstStyle>
          <a:p>
            <a:r>
              <a:rPr lang="en-US" altLang="zh-CN" sz="1800" dirty="0" smtClean="0">
                <a:solidFill>
                  <a:schemeClr val="tx1"/>
                </a:solidFill>
                <a:latin typeface="微软雅黑" panose="020B0503020204020204" pitchFamily="34" charset="-122"/>
                <a:ea typeface="微软雅黑" panose="020B0503020204020204" pitchFamily="34" charset="-122"/>
                <a:cs typeface="+mn-ea"/>
                <a:sym typeface="+mn-lt"/>
              </a:rPr>
              <a:t>1. </a:t>
            </a:r>
            <a:r>
              <a:rPr lang="zh-CN" altLang="en-US" sz="1800" dirty="0" smtClean="0">
                <a:solidFill>
                  <a:schemeClr val="tx1"/>
                </a:solidFill>
                <a:latin typeface="微软雅黑" panose="020B0503020204020204" pitchFamily="34" charset="-122"/>
                <a:ea typeface="微软雅黑" panose="020B0503020204020204" pitchFamily="34" charset="-122"/>
                <a:cs typeface="+mn-ea"/>
                <a:sym typeface="+mn-lt"/>
              </a:rPr>
              <a:t>家庭因素：家庭的影响主要包括家庭的情绪氛围、父母的教养态度、家庭结构、家庭经济状况四个方面。</a:t>
            </a:r>
            <a:endParaRPr lang="zh-CN" altLang="en-US" sz="1800" dirty="0" smtClean="0">
              <a:solidFill>
                <a:schemeClr val="tx1"/>
              </a:solidFill>
              <a:latin typeface="微软雅黑" panose="020B0503020204020204" pitchFamily="34" charset="-122"/>
              <a:ea typeface="微软雅黑" panose="020B0503020204020204" pitchFamily="34" charset="-122"/>
              <a:cs typeface="+mn-ea"/>
              <a:sym typeface="+mn-lt"/>
            </a:endParaRPr>
          </a:p>
          <a:p>
            <a:r>
              <a:rPr lang="en-US" altLang="zh-CN" sz="1800" dirty="0" smtClean="0">
                <a:solidFill>
                  <a:schemeClr val="tx1"/>
                </a:solidFill>
                <a:latin typeface="微软雅黑" panose="020B0503020204020204" pitchFamily="34" charset="-122"/>
                <a:ea typeface="微软雅黑" panose="020B0503020204020204" pitchFamily="34" charset="-122"/>
                <a:cs typeface="+mn-ea"/>
                <a:sym typeface="+mn-lt"/>
              </a:rPr>
              <a:t>2. </a:t>
            </a:r>
            <a:r>
              <a:rPr lang="zh-CN" altLang="en-US" sz="1800" dirty="0" smtClean="0">
                <a:solidFill>
                  <a:schemeClr val="tx1"/>
                </a:solidFill>
                <a:latin typeface="微软雅黑" panose="020B0503020204020204" pitchFamily="34" charset="-122"/>
                <a:ea typeface="微软雅黑" panose="020B0503020204020204" pitchFamily="34" charset="-122"/>
                <a:cs typeface="+mn-ea"/>
                <a:sym typeface="+mn-lt"/>
              </a:rPr>
              <a:t>学校因素：学校因素主要有教育条件、学习条件、生活条件，以及师生关系、同伴关系等。</a:t>
            </a:r>
            <a:endParaRPr lang="zh-CN" altLang="en-US" sz="1800" dirty="0" smtClean="0">
              <a:solidFill>
                <a:schemeClr val="tx1"/>
              </a:solidFill>
              <a:latin typeface="微软雅黑" panose="020B0503020204020204" pitchFamily="34" charset="-122"/>
              <a:ea typeface="微软雅黑" panose="020B0503020204020204" pitchFamily="34" charset="-122"/>
              <a:cs typeface="+mn-ea"/>
              <a:sym typeface="+mn-lt"/>
            </a:endParaRPr>
          </a:p>
          <a:p>
            <a:r>
              <a:rPr lang="en-US" altLang="zh-CN" sz="1800" dirty="0" smtClean="0">
                <a:solidFill>
                  <a:schemeClr val="tx1"/>
                </a:solidFill>
                <a:latin typeface="微软雅黑" panose="020B0503020204020204" pitchFamily="34" charset="-122"/>
                <a:ea typeface="微软雅黑" panose="020B0503020204020204" pitchFamily="34" charset="-122"/>
                <a:cs typeface="+mn-ea"/>
                <a:sym typeface="+mn-lt"/>
              </a:rPr>
              <a:t>3. </a:t>
            </a:r>
            <a:r>
              <a:rPr lang="zh-CN" altLang="en-US" sz="1800" dirty="0" smtClean="0">
                <a:solidFill>
                  <a:schemeClr val="tx1"/>
                </a:solidFill>
                <a:latin typeface="微软雅黑" panose="020B0503020204020204" pitchFamily="34" charset="-122"/>
                <a:ea typeface="微软雅黑" panose="020B0503020204020204" pitchFamily="34" charset="-122"/>
                <a:cs typeface="+mn-ea"/>
                <a:sym typeface="+mn-lt"/>
              </a:rPr>
              <a:t>社会环境因素：社会环境因素主要包括政治、经济、文化、教育、社会关系等。</a:t>
            </a:r>
            <a:endParaRPr lang="zh-CN" altLang="en-US" sz="1800" dirty="0" smtClean="0">
              <a:solidFill>
                <a:schemeClr val="tx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circle(out)">
                                      <p:cBhvr>
                                        <p:cTn id="11" dur="2000"/>
                                        <p:tgtEl>
                                          <p:spTgt spid="36"/>
                                        </p:tgtEl>
                                      </p:cBhvr>
                                    </p:animEffect>
                                  </p:childTnLst>
                                </p:cTn>
                              </p:par>
                            </p:childTnLst>
                          </p:cTn>
                        </p:par>
                        <p:par>
                          <p:cTn id="12" fill="hold">
                            <p:stCondLst>
                              <p:cond delay="2500"/>
                            </p:stCondLst>
                            <p:childTnLst>
                              <p:par>
                                <p:cTn id="13" presetID="23" presetClass="entr" presetSubtype="16" fill="hold" nodeType="afterEffect">
                                  <p:stCondLst>
                                    <p:cond delay="0"/>
                                  </p:stCondLst>
                                  <p:iterate type="lt">
                                    <p:tmPct val="10000"/>
                                  </p:iterate>
                                  <p:childTnLst>
                                    <p:set>
                                      <p:cBhvr>
                                        <p:cTn id="14" dur="1" fill="hold">
                                          <p:stCondLst>
                                            <p:cond delay="0"/>
                                          </p:stCondLst>
                                        </p:cTn>
                                        <p:tgtEl>
                                          <p:spTgt spid="4">
                                            <p:txEl>
                                              <p:pRg st="0" end="0"/>
                                            </p:txEl>
                                          </p:spTgt>
                                        </p:tgtEl>
                                        <p:attrNameLst>
                                          <p:attrName>style.visibility</p:attrName>
                                        </p:attrNameLst>
                                      </p:cBhvr>
                                      <p:to>
                                        <p:strVal val="visible"/>
                                      </p:to>
                                    </p:set>
                                    <p:anim calcmode="lin" valueType="num">
                                      <p:cBhvr>
                                        <p:cTn id="15"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par>
                          <p:cTn id="17" fill="hold">
                            <p:stCondLst>
                              <p:cond delay="5400"/>
                            </p:stCondLst>
                            <p:childTnLst>
                              <p:par>
                                <p:cTn id="18" presetID="23" presetClass="entr" presetSubtype="16" fill="hold" nodeType="afterEffect">
                                  <p:stCondLst>
                                    <p:cond delay="0"/>
                                  </p:stCondLst>
                                  <p:iterate type="lt">
                                    <p:tmPct val="10000"/>
                                  </p:iterate>
                                  <p:childTnLst>
                                    <p:set>
                                      <p:cBhvr>
                                        <p:cTn id="19" dur="1" fill="hold">
                                          <p:stCondLst>
                                            <p:cond delay="0"/>
                                          </p:stCondLst>
                                        </p:cTn>
                                        <p:tgtEl>
                                          <p:spTgt spid="4">
                                            <p:txEl>
                                              <p:pRg st="1" end="1"/>
                                            </p:txEl>
                                          </p:spTgt>
                                        </p:tgtEl>
                                        <p:attrNameLst>
                                          <p:attrName>style.visibility</p:attrName>
                                        </p:attrNameLst>
                                      </p:cBhvr>
                                      <p:to>
                                        <p:strVal val="visible"/>
                                      </p:to>
                                    </p:set>
                                    <p:anim calcmode="lin" valueType="num">
                                      <p:cBhvr>
                                        <p:cTn id="20"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21" dur="500" fill="hold"/>
                                        <p:tgtEl>
                                          <p:spTgt spid="4">
                                            <p:txEl>
                                              <p:pRg st="1" end="1"/>
                                            </p:txEl>
                                          </p:spTgt>
                                        </p:tgtEl>
                                        <p:attrNameLst>
                                          <p:attrName>ppt_h</p:attrName>
                                        </p:attrNameLst>
                                      </p:cBhvr>
                                      <p:tavLst>
                                        <p:tav tm="0">
                                          <p:val>
                                            <p:fltVal val="0"/>
                                          </p:val>
                                        </p:tav>
                                        <p:tav tm="100000">
                                          <p:val>
                                            <p:strVal val="#ppt_h"/>
                                          </p:val>
                                        </p:tav>
                                      </p:tavLst>
                                    </p:anim>
                                  </p:childTnLst>
                                </p:cTn>
                              </p:par>
                            </p:childTnLst>
                          </p:cTn>
                        </p:par>
                        <p:par>
                          <p:cTn id="22" fill="hold">
                            <p:stCondLst>
                              <p:cond delay="8000"/>
                            </p:stCondLst>
                            <p:childTnLst>
                              <p:par>
                                <p:cTn id="23" presetID="23" presetClass="entr" presetSubtype="16" fill="hold" nodeType="afterEffect">
                                  <p:stCondLst>
                                    <p:cond delay="0"/>
                                  </p:stCondLst>
                                  <p:iterate type="lt">
                                    <p:tmPct val="10000"/>
                                  </p:iterate>
                                  <p:childTnLst>
                                    <p:set>
                                      <p:cBhvr>
                                        <p:cTn id="24" dur="1" fill="hold">
                                          <p:stCondLst>
                                            <p:cond delay="0"/>
                                          </p:stCondLst>
                                        </p:cTn>
                                        <p:tgtEl>
                                          <p:spTgt spid="4">
                                            <p:txEl>
                                              <p:pRg st="2" end="2"/>
                                            </p:txEl>
                                          </p:spTgt>
                                        </p:tgtEl>
                                        <p:attrNameLst>
                                          <p:attrName>style.visibility</p:attrName>
                                        </p:attrNameLst>
                                      </p:cBhvr>
                                      <p:to>
                                        <p:strVal val="visible"/>
                                      </p:to>
                                    </p:set>
                                    <p:anim calcmode="lin" valueType="num">
                                      <p:cBhvr>
                                        <p:cTn id="25" dur="5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4">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bwMode="auto">
          <a:xfrm>
            <a:off x="2766056" y="1535709"/>
            <a:ext cx="6861260" cy="3816424"/>
          </a:xfrm>
          <a:prstGeom prst="rect">
            <a:avLst/>
          </a:prstGeom>
          <a:solidFill>
            <a:schemeClr val="accent3">
              <a:lumMod val="20000"/>
              <a:lumOff val="80000"/>
              <a:alpha val="8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5" name="文本框 14"/>
          <p:cNvSpPr txBox="1"/>
          <p:nvPr/>
        </p:nvSpPr>
        <p:spPr>
          <a:xfrm>
            <a:off x="5425139" y="2751751"/>
            <a:ext cx="1249680" cy="521970"/>
          </a:xfrm>
          <a:prstGeom prst="rect">
            <a:avLst/>
          </a:prstGeom>
          <a:noFill/>
        </p:spPr>
        <p:txBody>
          <a:bodyPr wrap="none" rtlCol="0">
            <a:spAutoFit/>
          </a:bodyPr>
          <a:lstStyle>
            <a:defPPr>
              <a:defRPr lang="zh-CN"/>
            </a:defPPr>
            <a:lvl1pPr algn="ctr">
              <a:defRPr sz="2800">
                <a:latin typeface="微软雅黑 Light" panose="020B0502040204020203" pitchFamily="34" charset="-122"/>
                <a:ea typeface="微软雅黑 Light" panose="020B0502040204020203" pitchFamily="34" charset="-122"/>
              </a:defRPr>
            </a:lvl1pPr>
          </a:lstStyle>
          <a:p>
            <a:pPr lvl="0">
              <a:defRPr/>
            </a:pPr>
            <a:r>
              <a:rPr lang="zh-CN" altLang="en-US" dirty="0" smtClean="0">
                <a:solidFill>
                  <a:srgbClr val="3D3D3D"/>
                </a:solidFill>
                <a:latin typeface="+mn-lt"/>
                <a:ea typeface="+mn-ea"/>
                <a:cs typeface="+mn-ea"/>
                <a:sym typeface="+mn-lt"/>
              </a:rPr>
              <a:t>第三节</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p:txBody>
      </p:sp>
      <p:sp>
        <p:nvSpPr>
          <p:cNvPr id="16" name="矩形 15"/>
          <p:cNvSpPr/>
          <p:nvPr/>
        </p:nvSpPr>
        <p:spPr bwMode="auto">
          <a:xfrm>
            <a:off x="5548613" y="1535709"/>
            <a:ext cx="1296144" cy="1029907"/>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7" name="TextBox 47"/>
          <p:cNvSpPr txBox="1"/>
          <p:nvPr/>
        </p:nvSpPr>
        <p:spPr>
          <a:xfrm>
            <a:off x="3097985" y="3548159"/>
            <a:ext cx="6000791" cy="700405"/>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lvl="0" algn="ctr">
              <a:defRPr/>
            </a:pPr>
            <a:r>
              <a:rPr lang="zh-CN" altLang="en-US" sz="4400" dirty="0" smtClean="0">
                <a:solidFill>
                  <a:srgbClr val="3D3D3D"/>
                </a:solidFill>
                <a:latin typeface="+mn-lt"/>
                <a:ea typeface="+mn-ea"/>
                <a:cs typeface="+mn-ea"/>
                <a:sym typeface="+mn-lt"/>
              </a:rPr>
              <a:t>大学生健康心理的培育</a:t>
            </a:r>
            <a:endParaRPr lang="zh-CN" altLang="en-US" sz="4400" dirty="0" smtClean="0">
              <a:solidFill>
                <a:srgbClr val="3D3D3D"/>
              </a:solidFill>
              <a:latin typeface="+mn-lt"/>
              <a:ea typeface="+mn-ea"/>
              <a:cs typeface="+mn-ea"/>
              <a:sym typeface="+mn-lt"/>
            </a:endParaRPr>
          </a:p>
        </p:txBody>
      </p:sp>
      <p:sp>
        <p:nvSpPr>
          <p:cNvPr id="18" name="矩形 17"/>
          <p:cNvSpPr/>
          <p:nvPr/>
        </p:nvSpPr>
        <p:spPr bwMode="auto">
          <a:xfrm>
            <a:off x="5784590" y="3341225"/>
            <a:ext cx="824187" cy="57229"/>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1" name="文本框 20"/>
          <p:cNvSpPr txBox="1"/>
          <p:nvPr/>
        </p:nvSpPr>
        <p:spPr>
          <a:xfrm>
            <a:off x="5901570" y="1633902"/>
            <a:ext cx="590226" cy="92333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5400" b="0" i="0" u="none" strike="noStrike" kern="1200" cap="none" spc="0" normalizeH="0" baseline="0" noProof="0" dirty="0">
                <a:ln>
                  <a:noFill/>
                </a:ln>
                <a:solidFill>
                  <a:srgbClr val="FFFFFF"/>
                </a:solidFill>
                <a:effectLst/>
                <a:uLnTx/>
                <a:uFillTx/>
                <a:latin typeface="+mn-lt"/>
                <a:ea typeface="+mn-ea"/>
                <a:cs typeface="+mn-ea"/>
                <a:sym typeface="+mn-lt"/>
              </a:rPr>
              <a:t>3</a:t>
            </a:r>
            <a:endParaRPr kumimoji="0" lang="zh-CN" altLang="en-US" sz="5400" b="0" i="0" u="none" strike="noStrike" kern="1200" cap="none" spc="0" normalizeH="0" baseline="0" noProof="0" dirty="0">
              <a:ln>
                <a:noFill/>
              </a:ln>
              <a:solidFill>
                <a:srgbClr val="FFFFFF"/>
              </a:solidFill>
              <a:effectLst/>
              <a:uLnTx/>
              <a:uFillTx/>
              <a:latin typeface="+mn-lt"/>
              <a:ea typeface="+mn-ea"/>
              <a:cs typeface="+mn-ea"/>
              <a:sym typeface="+mn-lt"/>
            </a:endParaRPr>
          </a:p>
        </p:txBody>
      </p:sp>
    </p:spTree>
  </p:cSld>
  <p:clrMapOvr>
    <a:masterClrMapping/>
  </p:clrMapOvr>
  <p:transition spd="med">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4371427"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一、心理是脑的功能</a:t>
            </a:r>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grpSp>
        <p:nvGrpSpPr>
          <p:cNvPr id="2" name="组合 7"/>
          <p:cNvGrpSpPr/>
          <p:nvPr/>
        </p:nvGrpSpPr>
        <p:grpSpPr>
          <a:xfrm>
            <a:off x="150721" y="332656"/>
            <a:ext cx="11890558" cy="8050512"/>
            <a:chOff x="150721" y="333830"/>
            <a:chExt cx="11890558" cy="8050512"/>
          </a:xfrm>
        </p:grpSpPr>
        <p:pic>
          <p:nvPicPr>
            <p:cNvPr id="9" name="图片 8"/>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7000" contrast="-76000"/>
                      </a14:imgEffect>
                    </a14:imgLayer>
                  </a14:imgProps>
                </a:ext>
              </a:extLst>
            </a:blip>
            <a:srcRect/>
            <a:stretch>
              <a:fillRect/>
            </a:stretch>
          </p:blipFill>
          <p:spPr>
            <a:xfrm rot="5400000" flipH="1">
              <a:off x="4766645" y="1109708"/>
              <a:ext cx="2658710" cy="11890558"/>
            </a:xfrm>
            <a:prstGeom prst="rect">
              <a:avLst/>
            </a:prstGeom>
          </p:spPr>
        </p:pic>
        <p:sp>
          <p:nvSpPr>
            <p:cNvPr id="10" name="矩形 9"/>
            <p:cNvSpPr/>
            <p:nvPr/>
          </p:nvSpPr>
          <p:spPr>
            <a:xfrm>
              <a:off x="420914" y="333830"/>
              <a:ext cx="11466286" cy="6103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10"/>
          <p:cNvGrpSpPr/>
          <p:nvPr/>
        </p:nvGrpSpPr>
        <p:grpSpPr>
          <a:xfrm flipH="1">
            <a:off x="-80306" y="40204"/>
            <a:ext cx="12445313" cy="1341991"/>
            <a:chOff x="-173007" y="114436"/>
            <a:chExt cx="12445313" cy="1341991"/>
          </a:xfrm>
        </p:grpSpPr>
        <p:pic>
          <p:nvPicPr>
            <p:cNvPr id="12" name="图片 11"/>
            <p:cNvPicPr>
              <a:picLocks noChangeAspect="1"/>
            </p:cNvPicPr>
            <p:nvPr/>
          </p:nvPicPr>
          <p:blipFill rotWithShape="1">
            <a:blip r:embed="rId3" cstate="screen"/>
            <a:srcRect/>
            <a:stretch>
              <a:fillRect/>
            </a:stretch>
          </p:blipFill>
          <p:spPr>
            <a:xfrm>
              <a:off x="-173007" y="114436"/>
              <a:ext cx="2036106" cy="1341991"/>
            </a:xfrm>
            <a:prstGeom prst="rect">
              <a:avLst/>
            </a:prstGeom>
          </p:spPr>
        </p:pic>
        <p:pic>
          <p:nvPicPr>
            <p:cNvPr id="13" name="图片 12"/>
            <p:cNvPicPr>
              <a:picLocks noChangeAspect="1"/>
            </p:cNvPicPr>
            <p:nvPr/>
          </p:nvPicPr>
          <p:blipFill rotWithShape="1">
            <a:blip r:embed="rId3" cstate="screen"/>
            <a:srcRect/>
            <a:stretch>
              <a:fillRect/>
            </a:stretch>
          </p:blipFill>
          <p:spPr>
            <a:xfrm flipH="1">
              <a:off x="10236200" y="114436"/>
              <a:ext cx="2036106" cy="1341991"/>
            </a:xfrm>
            <a:prstGeom prst="rect">
              <a:avLst/>
            </a:prstGeom>
          </p:spPr>
        </p:pic>
      </p:grpSp>
      <p:pic>
        <p:nvPicPr>
          <p:cNvPr id="14" name="图片 13"/>
          <p:cNvPicPr>
            <a:picLocks noChangeAspect="1"/>
          </p:cNvPicPr>
          <p:nvPr/>
        </p:nvPicPr>
        <p:blipFill rotWithShape="1">
          <a:blip r:embed="rId4" cstate="screen"/>
          <a:srcRect/>
          <a:stretch>
            <a:fillRect/>
          </a:stretch>
        </p:blipFill>
        <p:spPr>
          <a:xfrm>
            <a:off x="0" y="4651046"/>
            <a:ext cx="1074057" cy="2246919"/>
          </a:xfrm>
          <a:prstGeom prst="rect">
            <a:avLst/>
          </a:prstGeom>
        </p:spPr>
      </p:pic>
      <p:pic>
        <p:nvPicPr>
          <p:cNvPr id="15" name="图片 14"/>
          <p:cNvPicPr>
            <a:picLocks noChangeAspect="1"/>
          </p:cNvPicPr>
          <p:nvPr/>
        </p:nvPicPr>
        <p:blipFill rotWithShape="1">
          <a:blip r:embed="rId5" cstate="screen"/>
          <a:srcRect b="-5299"/>
          <a:stretch>
            <a:fillRect/>
          </a:stretch>
        </p:blipFill>
        <p:spPr>
          <a:xfrm>
            <a:off x="11049000" y="5232400"/>
            <a:ext cx="1143000" cy="1730539"/>
          </a:xfrm>
          <a:prstGeom prst="rect">
            <a:avLst/>
          </a:prstGeom>
        </p:spPr>
      </p:pic>
      <p:sp>
        <p:nvSpPr>
          <p:cNvPr id="27" name="TextBox 71"/>
          <p:cNvSpPr txBox="1">
            <a:spLocks noChangeArrowheads="1"/>
          </p:cNvSpPr>
          <p:nvPr/>
        </p:nvSpPr>
        <p:spPr bwMode="auto">
          <a:xfrm>
            <a:off x="3721877" y="548997"/>
            <a:ext cx="4286280" cy="359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238" tIns="41619" rIns="83238" bIns="41619">
            <a:spAutoFit/>
          </a:bodyPr>
          <a:lstStyle>
            <a:lvl1pPr defTabSz="831850">
              <a:defRPr sz="1400">
                <a:solidFill>
                  <a:schemeClr val="tx1"/>
                </a:solidFill>
                <a:latin typeface="微软雅黑" panose="020B0503020204020204" pitchFamily="34" charset="-122"/>
                <a:ea typeface="微软雅黑" panose="020B0503020204020204" pitchFamily="34" charset="-122"/>
              </a:defRPr>
            </a:lvl1pPr>
            <a:lvl2pPr defTabSz="831850">
              <a:defRPr sz="1400">
                <a:solidFill>
                  <a:schemeClr val="tx1"/>
                </a:solidFill>
                <a:latin typeface="微软雅黑" panose="020B0503020204020204" pitchFamily="34" charset="-122"/>
                <a:ea typeface="微软雅黑" panose="020B0503020204020204" pitchFamily="34" charset="-122"/>
              </a:defRPr>
            </a:lvl2pPr>
            <a:lvl3pPr defTabSz="831850">
              <a:defRPr sz="1400">
                <a:solidFill>
                  <a:schemeClr val="tx1"/>
                </a:solidFill>
                <a:latin typeface="微软雅黑" panose="020B0503020204020204" pitchFamily="34" charset="-122"/>
                <a:ea typeface="微软雅黑" panose="020B0503020204020204" pitchFamily="34" charset="-122"/>
              </a:defRPr>
            </a:lvl3pPr>
            <a:lvl4pPr defTabSz="831850">
              <a:defRPr sz="1400">
                <a:solidFill>
                  <a:schemeClr val="tx1"/>
                </a:solidFill>
                <a:latin typeface="微软雅黑" panose="020B0503020204020204" pitchFamily="34" charset="-122"/>
                <a:ea typeface="微软雅黑" panose="020B0503020204020204" pitchFamily="34" charset="-122"/>
              </a:defRPr>
            </a:lvl4pPr>
            <a:lvl5pPr defTabSz="831850">
              <a:defRPr sz="1400">
                <a:solidFill>
                  <a:schemeClr val="tx1"/>
                </a:solidFill>
                <a:latin typeface="微软雅黑" panose="020B0503020204020204" pitchFamily="34" charset="-122"/>
                <a:ea typeface="微软雅黑" panose="020B0503020204020204" pitchFamily="34" charset="-122"/>
              </a:defRPr>
            </a:lvl5pPr>
            <a:lvl6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lvl="0" algn="ctr" eaLnBrk="0" hangingPunct="0">
              <a:spcBef>
                <a:spcPts val="0"/>
              </a:spcBef>
              <a:spcAft>
                <a:spcPts val="0"/>
              </a:spcAft>
            </a:pPr>
            <a:r>
              <a:rPr lang="zh-CN" altLang="en-US" sz="1800" dirty="0" smtClean="0"/>
              <a:t>一、开设心理学课程与心理健康讲座</a:t>
            </a:r>
            <a:endParaRPr lang="zh-CN" altLang="en-US" sz="1800" dirty="0" smtClean="0"/>
          </a:p>
        </p:txBody>
      </p:sp>
      <p:cxnSp>
        <p:nvCxnSpPr>
          <p:cNvPr id="28" name="直接连接符 27"/>
          <p:cNvCxnSpPr/>
          <p:nvPr/>
        </p:nvCxnSpPr>
        <p:spPr>
          <a:xfrm>
            <a:off x="7974549" y="762000"/>
            <a:ext cx="769257" cy="0"/>
          </a:xfrm>
          <a:prstGeom prst="line">
            <a:avLst/>
          </a:prstGeom>
          <a:noFill/>
          <a:ln w="6350" cap="flat" cmpd="sng" algn="ctr">
            <a:solidFill>
              <a:srgbClr val="79C0BC"/>
            </a:solidFill>
            <a:prstDash val="solid"/>
            <a:miter lim="800000"/>
          </a:ln>
          <a:effectLst/>
        </p:spPr>
      </p:cxnSp>
      <p:cxnSp>
        <p:nvCxnSpPr>
          <p:cNvPr id="29" name="直接连接符 28"/>
          <p:cNvCxnSpPr/>
          <p:nvPr/>
        </p:nvCxnSpPr>
        <p:spPr>
          <a:xfrm>
            <a:off x="2952256" y="762000"/>
            <a:ext cx="769257" cy="0"/>
          </a:xfrm>
          <a:prstGeom prst="line">
            <a:avLst/>
          </a:prstGeom>
          <a:noFill/>
          <a:ln w="6350" cap="flat" cmpd="sng" algn="ctr">
            <a:solidFill>
              <a:srgbClr val="79C0BC"/>
            </a:solidFill>
            <a:prstDash val="solid"/>
            <a:miter lim="800000"/>
          </a:ln>
          <a:effectLst/>
        </p:spPr>
      </p:cxnSp>
      <p:sp>
        <p:nvSpPr>
          <p:cNvPr id="30" name="文本占位符 12290"/>
          <p:cNvSpPr txBox="1">
            <a:spLocks noChangeArrowheads="1"/>
          </p:cNvSpPr>
          <p:nvPr/>
        </p:nvSpPr>
        <p:spPr bwMode="auto">
          <a:xfrm>
            <a:off x="1057910" y="1409700"/>
            <a:ext cx="5546090" cy="3688080"/>
          </a:xfrm>
          <a:prstGeom prst="rect">
            <a:avLst/>
          </a:prstGeom>
          <a:noFill/>
          <a:ln w="9525">
            <a:noFill/>
          </a:ln>
        </p:spPr>
        <p:txBody>
          <a:bodyPr wrap="square">
            <a:spAutoFit/>
          </a:bodyPr>
          <a:lstStyle>
            <a:defPPr>
              <a:defRPr lang="zh-CN"/>
            </a:defPPr>
            <a:lvl1pPr algn="just" fontAlgn="ctr">
              <a:lnSpc>
                <a:spcPct val="150000"/>
              </a:lnSpc>
              <a:spcBef>
                <a:spcPct val="50000"/>
              </a:spcBef>
              <a:spcAft>
                <a:spcPct val="0"/>
              </a:spcAft>
              <a:buFont typeface="Arial" panose="020B0604020202020204" pitchFamily="34" charset="0"/>
              <a:buNone/>
              <a:defRPr sz="1600">
                <a:solidFill>
                  <a:schemeClr val="tx1">
                    <a:lumMod val="75000"/>
                    <a:lumOff val="25000"/>
                  </a:schemeClr>
                </a:solidFill>
                <a:latin typeface="+mn-ea"/>
              </a:defRPr>
            </a:lvl1pPr>
          </a:lstStyle>
          <a:p>
            <a:pPr>
              <a:lnSpc>
                <a:spcPct val="130000"/>
              </a:lnSpc>
            </a:pPr>
            <a:r>
              <a:rPr lang="zh-CN" altLang="en-US" sz="1800" dirty="0" smtClean="0">
                <a:solidFill>
                  <a:schemeClr val="tx1"/>
                </a:solidFill>
                <a:latin typeface="微软雅黑" panose="020B0503020204020204" pitchFamily="34" charset="-122"/>
                <a:ea typeface="微软雅黑" panose="020B0503020204020204" pitchFamily="34" charset="-122"/>
                <a:cs typeface="+mn-ea"/>
                <a:sym typeface="+mn-lt"/>
              </a:rPr>
              <a:t>      在大学开设心理学课程与心理讲座，让大学生了解心理健康基础知识、学习心理卫生常识和理论、了解心理活动规律、掌握心理健康标准，可以维护大学生心理健康。通过这一内容的教学，可以帮助大学生认识自己的心理特点，认识心理与思想的关系，认识心理健康中人格发展与理想、信念、人生观、价值观的关系；引导大学生树立心理健康意识，树立心理修养和自我调控意识；指导大学生认识新环境、适应新生活、确立新目标、塑造新形象，从而达到启迪人生、陶冶心境、塑造人格、促进大学生心理健康的目的。</a:t>
            </a:r>
            <a:endParaRPr lang="zh-CN" altLang="en-US" sz="1800" dirty="0" smtClean="0">
              <a:solidFill>
                <a:schemeClr val="tx1"/>
              </a:solidFill>
              <a:latin typeface="微软雅黑" panose="020B0503020204020204" pitchFamily="34" charset="-122"/>
              <a:ea typeface="微软雅黑" panose="020B0503020204020204" pitchFamily="34" charset="-122"/>
              <a:cs typeface="+mn-ea"/>
              <a:sym typeface="+mn-lt"/>
            </a:endParaRPr>
          </a:p>
        </p:txBody>
      </p:sp>
      <p:pic>
        <p:nvPicPr>
          <p:cNvPr id="21" name="图片 20"/>
          <p:cNvPicPr>
            <a:picLocks noChangeAspect="1"/>
          </p:cNvPicPr>
          <p:nvPr/>
        </p:nvPicPr>
        <p:blipFill rotWithShape="1">
          <a:blip r:embed="rId6" cstate="screen"/>
          <a:srcRect/>
          <a:stretch>
            <a:fillRect/>
          </a:stretch>
        </p:blipFill>
        <p:spPr>
          <a:xfrm>
            <a:off x="8548577" y="1284191"/>
            <a:ext cx="1645584" cy="1131750"/>
          </a:xfrm>
          <a:prstGeom prst="rect">
            <a:avLst/>
          </a:prstGeom>
        </p:spPr>
      </p:pic>
      <p:pic>
        <p:nvPicPr>
          <p:cNvPr id="22" name="图片 21"/>
          <p:cNvPicPr>
            <a:picLocks noChangeAspect="1"/>
          </p:cNvPicPr>
          <p:nvPr/>
        </p:nvPicPr>
        <p:blipFill>
          <a:blip r:embed="rId7" cstate="screen"/>
          <a:stretch>
            <a:fillRect/>
          </a:stretch>
        </p:blipFill>
        <p:spPr>
          <a:xfrm>
            <a:off x="6279535" y="1785927"/>
            <a:ext cx="4414913" cy="5355034"/>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iterate type="lt">
                                    <p:tmPct val="10000"/>
                                  </p:iterate>
                                  <p:childTnLst>
                                    <p:set>
                                      <p:cBhvr>
                                        <p:cTn id="6" dur="1" fill="hold">
                                          <p:stCondLst>
                                            <p:cond delay="0"/>
                                          </p:stCondLst>
                                        </p:cTn>
                                        <p:tgtEl>
                                          <p:spTgt spid="30">
                                            <p:txEl>
                                              <p:pRg st="0" end="0"/>
                                            </p:txEl>
                                          </p:spTgt>
                                        </p:tgtEl>
                                        <p:attrNameLst>
                                          <p:attrName>style.visibility</p:attrName>
                                        </p:attrNameLst>
                                      </p:cBhvr>
                                      <p:to>
                                        <p:strVal val="visible"/>
                                      </p:to>
                                    </p:set>
                                    <p:anim calcmode="lin" valueType="num">
                                      <p:cBhvr>
                                        <p:cTn id="7" dur="500" fill="hold"/>
                                        <p:tgtEl>
                                          <p:spTgt spid="30">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0">
                                            <p:txEl>
                                              <p:pRg st="0" end="0"/>
                                            </p:txEl>
                                          </p:spTgt>
                                        </p:tgtEl>
                                        <p:attrNameLst>
                                          <p:attrName>ppt_h</p:attrName>
                                        </p:attrNameLst>
                                      </p:cBhvr>
                                      <p:tavLst>
                                        <p:tav tm="0">
                                          <p:val>
                                            <p:fltVal val="0"/>
                                          </p:val>
                                        </p:tav>
                                        <p:tav tm="100000">
                                          <p:val>
                                            <p:strVal val="#ppt_h"/>
                                          </p:val>
                                        </p:tav>
                                      </p:tavLst>
                                    </p:anim>
                                  </p:childTnLst>
                                </p:cTn>
                              </p:par>
                            </p:childTnLst>
                          </p:cTn>
                        </p:par>
                        <p:par>
                          <p:cTn id="9" fill="hold">
                            <p:stCondLst>
                              <p:cond delay="12199"/>
                            </p:stCondLst>
                            <p:childTnLst>
                              <p:par>
                                <p:cTn id="10" presetID="42" presetClass="entr" presetSubtype="0"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25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cstate="screen"/>
          <a:srcRect/>
          <a:stretch>
            <a:fillRect/>
          </a:stretch>
        </p:blipFill>
        <p:spPr>
          <a:xfrm>
            <a:off x="-62" y="0"/>
            <a:ext cx="6120680" cy="6858000"/>
          </a:xfrm>
          <a:prstGeom prst="rect">
            <a:avLst/>
          </a:prstGeom>
        </p:spPr>
      </p:pic>
      <p:sp>
        <p:nvSpPr>
          <p:cNvPr id="8" name="矩形 7"/>
          <p:cNvSpPr/>
          <p:nvPr/>
        </p:nvSpPr>
        <p:spPr bwMode="auto">
          <a:xfrm>
            <a:off x="4001854" y="0"/>
            <a:ext cx="1770327" cy="4399378"/>
          </a:xfrm>
          <a:prstGeom prst="rect">
            <a:avLst/>
          </a:prstGeom>
          <a:solidFill>
            <a:schemeClr val="accent3">
              <a:lumMod val="75000"/>
              <a:alpha val="80000"/>
            </a:schemeClr>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9" name="TextBox 58"/>
          <p:cNvSpPr txBox="1"/>
          <p:nvPr/>
        </p:nvSpPr>
        <p:spPr>
          <a:xfrm>
            <a:off x="4348457" y="1179305"/>
            <a:ext cx="1002197" cy="1938992"/>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000" b="0" i="0" u="none" strike="noStrike" kern="1200" cap="none" spc="0" normalizeH="0" baseline="0" noProof="0" dirty="0" smtClean="0">
                <a:ln>
                  <a:noFill/>
                </a:ln>
                <a:solidFill>
                  <a:srgbClr val="FFFFFF"/>
                </a:solidFill>
                <a:effectLst/>
                <a:uLnTx/>
                <a:uFillTx/>
                <a:latin typeface="+mn-lt"/>
                <a:ea typeface="+mn-ea"/>
                <a:cs typeface="+mn-ea"/>
                <a:sym typeface="+mn-lt"/>
              </a:rPr>
              <a:t> 目 </a:t>
            </a:r>
            <a:endParaRPr lang="en-US" altLang="zh-CN" sz="4000" dirty="0" smtClean="0">
              <a:solidFill>
                <a:srgbClr val="FFFFFF"/>
              </a:solidFill>
              <a:latin typeface="+mn-lt"/>
              <a:ea typeface="+mn-ea"/>
              <a:cs typeface="+mn-ea"/>
              <a:sym typeface="+mn-lt"/>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lang="en-US" altLang="zh-CN" sz="4000" dirty="0" smtClean="0">
              <a:solidFill>
                <a:srgbClr val="FFFFFF"/>
              </a:solidFill>
              <a:latin typeface="+mn-lt"/>
              <a:ea typeface="+mn-ea"/>
              <a:cs typeface="+mn-ea"/>
              <a:sym typeface="+mn-lt"/>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000" b="0" i="0" u="none" strike="noStrike" kern="1200" cap="none" spc="0" normalizeH="0" baseline="0" noProof="0" dirty="0" smtClean="0">
                <a:ln>
                  <a:noFill/>
                </a:ln>
                <a:solidFill>
                  <a:srgbClr val="FFFFFF"/>
                </a:solidFill>
                <a:effectLst/>
                <a:uLnTx/>
                <a:uFillTx/>
                <a:latin typeface="+mn-lt"/>
                <a:ea typeface="+mn-ea"/>
                <a:cs typeface="+mn-ea"/>
                <a:sym typeface="+mn-lt"/>
              </a:rPr>
              <a:t>录</a:t>
            </a:r>
            <a:endParaRPr kumimoji="0" lang="zh-CN" altLang="en-US" sz="40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30" name="TextBox 58"/>
          <p:cNvSpPr txBox="1"/>
          <p:nvPr/>
        </p:nvSpPr>
        <p:spPr>
          <a:xfrm>
            <a:off x="4174591" y="436553"/>
            <a:ext cx="1423724" cy="369332"/>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FFFFFF"/>
                </a:solidFill>
                <a:effectLst/>
                <a:uLnTx/>
                <a:uFillTx/>
                <a:latin typeface="+mn-lt"/>
                <a:ea typeface="+mn-ea"/>
                <a:cs typeface="+mn-ea"/>
                <a:sym typeface="+mn-lt"/>
              </a:rPr>
              <a:t>CONTENTS</a:t>
            </a:r>
            <a:endParaRPr kumimoji="0" lang="zh-CN" altLang="en-US" sz="18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31" name="矩形: 圆角 30"/>
          <p:cNvSpPr/>
          <p:nvPr>
            <p:custDataLst>
              <p:tags r:id="rId2"/>
            </p:custDataLst>
          </p:nvPr>
        </p:nvSpPr>
        <p:spPr bwMode="auto">
          <a:xfrm>
            <a:off x="6629932" y="1850581"/>
            <a:ext cx="605997" cy="605997"/>
          </a:xfrm>
          <a:prstGeom prst="roundRect">
            <a:avLst>
              <a:gd name="adj" fmla="val 7236"/>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b="0" i="0" u="none" strike="noStrike" kern="1200" cap="none" spc="0" normalizeH="0" baseline="0" noProof="0" dirty="0">
                <a:ln>
                  <a:noFill/>
                </a:ln>
                <a:solidFill>
                  <a:srgbClr val="FFFFFF"/>
                </a:solidFill>
                <a:effectLst/>
                <a:uLnTx/>
                <a:uFillTx/>
                <a:latin typeface="+mn-lt"/>
                <a:ea typeface="+mn-ea"/>
                <a:cs typeface="+mn-ea"/>
                <a:sym typeface="+mn-lt"/>
              </a:rPr>
              <a:t>1</a:t>
            </a:r>
            <a:endParaRPr kumimoji="0" lang="zh-CN" altLang="en-US" sz="28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33" name="矩形: 圆角 32"/>
          <p:cNvSpPr/>
          <p:nvPr>
            <p:custDataLst>
              <p:tags r:id="rId3"/>
            </p:custDataLst>
          </p:nvPr>
        </p:nvSpPr>
        <p:spPr bwMode="auto">
          <a:xfrm>
            <a:off x="6629932" y="2699942"/>
            <a:ext cx="605997" cy="605997"/>
          </a:xfrm>
          <a:prstGeom prst="roundRect">
            <a:avLst>
              <a:gd name="adj" fmla="val 7236"/>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b="0" i="0" u="none" strike="noStrike" kern="1200" cap="none" spc="0" normalizeH="0" baseline="0" noProof="0" dirty="0">
                <a:ln>
                  <a:noFill/>
                </a:ln>
                <a:solidFill>
                  <a:srgbClr val="FFFFFF"/>
                </a:solidFill>
                <a:effectLst/>
                <a:uLnTx/>
                <a:uFillTx/>
                <a:latin typeface="+mn-lt"/>
                <a:ea typeface="+mn-ea"/>
                <a:cs typeface="+mn-ea"/>
                <a:sym typeface="+mn-lt"/>
              </a:rPr>
              <a:t>2</a:t>
            </a:r>
            <a:endParaRPr kumimoji="0" lang="zh-CN" altLang="en-US" sz="28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39" name="TextBox 47"/>
          <p:cNvSpPr txBox="1"/>
          <p:nvPr>
            <p:custDataLst>
              <p:tags r:id="rId4"/>
            </p:custDataLst>
          </p:nvPr>
        </p:nvSpPr>
        <p:spPr>
          <a:xfrm>
            <a:off x="7812893" y="1921047"/>
            <a:ext cx="4579768" cy="478155"/>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lvl="0">
              <a:defRPr/>
            </a:pPr>
            <a:r>
              <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rPr>
              <a:t>心理与心理健康</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p:txBody>
      </p:sp>
      <p:sp>
        <p:nvSpPr>
          <p:cNvPr id="40" name="TextBox 47"/>
          <p:cNvSpPr txBox="1"/>
          <p:nvPr>
            <p:custDataLst>
              <p:tags r:id="rId5"/>
            </p:custDataLst>
          </p:nvPr>
        </p:nvSpPr>
        <p:spPr>
          <a:xfrm>
            <a:off x="7744948" y="2650125"/>
            <a:ext cx="5227840" cy="865505"/>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lvl="0">
              <a:defRPr/>
            </a:pPr>
            <a:r>
              <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rPr>
              <a:t>大学生心理发展特点</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a:p>
            <a:pPr lvl="0">
              <a:defRPr/>
            </a:pPr>
            <a:r>
              <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rPr>
              <a:t>和常见心理问题</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p:txBody>
      </p:sp>
      <p:sp>
        <p:nvSpPr>
          <p:cNvPr id="19" name="矩形: 圆角 18"/>
          <p:cNvSpPr/>
          <p:nvPr>
            <p:custDataLst>
              <p:tags r:id="rId6"/>
            </p:custDataLst>
          </p:nvPr>
        </p:nvSpPr>
        <p:spPr bwMode="auto">
          <a:xfrm>
            <a:off x="6629932" y="3543349"/>
            <a:ext cx="605997" cy="605997"/>
          </a:xfrm>
          <a:prstGeom prst="roundRect">
            <a:avLst>
              <a:gd name="adj" fmla="val 7236"/>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b="0" i="0" u="none" strike="noStrike" kern="1200" cap="none" spc="0" normalizeH="0" baseline="0" noProof="0" dirty="0">
                <a:ln>
                  <a:noFill/>
                </a:ln>
                <a:solidFill>
                  <a:srgbClr val="FFFFFF"/>
                </a:solidFill>
                <a:effectLst/>
                <a:uLnTx/>
                <a:uFillTx/>
                <a:latin typeface="+mn-lt"/>
                <a:ea typeface="+mn-ea"/>
                <a:cs typeface="+mn-ea"/>
                <a:sym typeface="+mn-lt"/>
              </a:rPr>
              <a:t>3</a:t>
            </a:r>
            <a:endParaRPr kumimoji="0" lang="zh-CN" altLang="en-US" sz="28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20" name="TextBox 47"/>
          <p:cNvSpPr txBox="1"/>
          <p:nvPr>
            <p:custDataLst>
              <p:tags r:id="rId7"/>
            </p:custDataLst>
          </p:nvPr>
        </p:nvSpPr>
        <p:spPr>
          <a:xfrm>
            <a:off x="7812893" y="3622925"/>
            <a:ext cx="4579768" cy="478155"/>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lvl="0">
              <a:defRPr/>
            </a:pPr>
            <a:r>
              <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rPr>
              <a:t>大学生健康心理的培育</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p:txBody>
      </p:sp>
    </p:spTree>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117888" y="332656"/>
            <a:ext cx="11890558" cy="8050512"/>
            <a:chOff x="150721" y="333830"/>
            <a:chExt cx="11890558" cy="8050512"/>
          </a:xfrm>
        </p:grpSpPr>
        <p:pic>
          <p:nvPicPr>
            <p:cNvPr id="9" name="图片 8"/>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7000" contrast="-76000"/>
                      </a14:imgEffect>
                    </a14:imgLayer>
                  </a14:imgProps>
                </a:ext>
              </a:extLst>
            </a:blip>
            <a:srcRect/>
            <a:stretch>
              <a:fillRect/>
            </a:stretch>
          </p:blipFill>
          <p:spPr>
            <a:xfrm rot="5400000" flipH="1">
              <a:off x="4766645" y="1109708"/>
              <a:ext cx="2658710" cy="11890558"/>
            </a:xfrm>
            <a:prstGeom prst="rect">
              <a:avLst/>
            </a:prstGeom>
          </p:spPr>
        </p:pic>
        <p:sp>
          <p:nvSpPr>
            <p:cNvPr id="10" name="矩形 9"/>
            <p:cNvSpPr/>
            <p:nvPr/>
          </p:nvSpPr>
          <p:spPr>
            <a:xfrm>
              <a:off x="420914" y="333830"/>
              <a:ext cx="11466286" cy="6103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10"/>
          <p:cNvGrpSpPr/>
          <p:nvPr/>
        </p:nvGrpSpPr>
        <p:grpSpPr>
          <a:xfrm flipH="1">
            <a:off x="-80306" y="40204"/>
            <a:ext cx="12445313" cy="1341991"/>
            <a:chOff x="-173007" y="114436"/>
            <a:chExt cx="12445313" cy="1341991"/>
          </a:xfrm>
        </p:grpSpPr>
        <p:pic>
          <p:nvPicPr>
            <p:cNvPr id="12" name="图片 11"/>
            <p:cNvPicPr>
              <a:picLocks noChangeAspect="1"/>
            </p:cNvPicPr>
            <p:nvPr/>
          </p:nvPicPr>
          <p:blipFill rotWithShape="1">
            <a:blip r:embed="rId3" cstate="screen"/>
            <a:srcRect/>
            <a:stretch>
              <a:fillRect/>
            </a:stretch>
          </p:blipFill>
          <p:spPr>
            <a:xfrm>
              <a:off x="-173007" y="114436"/>
              <a:ext cx="2036106" cy="1341991"/>
            </a:xfrm>
            <a:prstGeom prst="rect">
              <a:avLst/>
            </a:prstGeom>
          </p:spPr>
        </p:pic>
        <p:pic>
          <p:nvPicPr>
            <p:cNvPr id="13" name="图片 12"/>
            <p:cNvPicPr>
              <a:picLocks noChangeAspect="1"/>
            </p:cNvPicPr>
            <p:nvPr/>
          </p:nvPicPr>
          <p:blipFill rotWithShape="1">
            <a:blip r:embed="rId3" cstate="screen"/>
            <a:srcRect/>
            <a:stretch>
              <a:fillRect/>
            </a:stretch>
          </p:blipFill>
          <p:spPr>
            <a:xfrm flipH="1">
              <a:off x="10236200" y="114436"/>
              <a:ext cx="2036106" cy="1341991"/>
            </a:xfrm>
            <a:prstGeom prst="rect">
              <a:avLst/>
            </a:prstGeom>
          </p:spPr>
        </p:pic>
      </p:grpSp>
      <p:pic>
        <p:nvPicPr>
          <p:cNvPr id="14" name="图片 13"/>
          <p:cNvPicPr>
            <a:picLocks noChangeAspect="1"/>
          </p:cNvPicPr>
          <p:nvPr/>
        </p:nvPicPr>
        <p:blipFill rotWithShape="1">
          <a:blip r:embed="rId4" cstate="screen"/>
          <a:srcRect/>
          <a:stretch>
            <a:fillRect/>
          </a:stretch>
        </p:blipFill>
        <p:spPr>
          <a:xfrm>
            <a:off x="0" y="4651046"/>
            <a:ext cx="1074057" cy="2246919"/>
          </a:xfrm>
          <a:prstGeom prst="rect">
            <a:avLst/>
          </a:prstGeom>
        </p:spPr>
      </p:pic>
      <p:pic>
        <p:nvPicPr>
          <p:cNvPr id="15" name="图片 14"/>
          <p:cNvPicPr>
            <a:picLocks noChangeAspect="1"/>
          </p:cNvPicPr>
          <p:nvPr/>
        </p:nvPicPr>
        <p:blipFill rotWithShape="1">
          <a:blip r:embed="rId5" cstate="screen"/>
          <a:srcRect b="-5299"/>
          <a:stretch>
            <a:fillRect/>
          </a:stretch>
        </p:blipFill>
        <p:spPr>
          <a:xfrm>
            <a:off x="11049000" y="5232400"/>
            <a:ext cx="1143000" cy="1730539"/>
          </a:xfrm>
          <a:prstGeom prst="rect">
            <a:avLst/>
          </a:prstGeom>
        </p:spPr>
      </p:pic>
      <p:cxnSp>
        <p:nvCxnSpPr>
          <p:cNvPr id="28" name="直接连接符 27"/>
          <p:cNvCxnSpPr/>
          <p:nvPr/>
        </p:nvCxnSpPr>
        <p:spPr>
          <a:xfrm>
            <a:off x="8763854" y="836930"/>
            <a:ext cx="769257" cy="0"/>
          </a:xfrm>
          <a:prstGeom prst="line">
            <a:avLst/>
          </a:prstGeom>
          <a:noFill/>
          <a:ln w="6350" cap="flat" cmpd="sng" algn="ctr">
            <a:solidFill>
              <a:srgbClr val="79C0BC"/>
            </a:solidFill>
            <a:prstDash val="solid"/>
            <a:miter lim="800000"/>
          </a:ln>
          <a:effectLst/>
        </p:spPr>
      </p:cxnSp>
      <p:cxnSp>
        <p:nvCxnSpPr>
          <p:cNvPr id="29" name="直接连接符 28"/>
          <p:cNvCxnSpPr/>
          <p:nvPr/>
        </p:nvCxnSpPr>
        <p:spPr>
          <a:xfrm>
            <a:off x="2678571" y="836930"/>
            <a:ext cx="769257" cy="0"/>
          </a:xfrm>
          <a:prstGeom prst="line">
            <a:avLst/>
          </a:prstGeom>
          <a:noFill/>
          <a:ln w="6350" cap="flat" cmpd="sng" algn="ctr">
            <a:solidFill>
              <a:srgbClr val="79C0BC"/>
            </a:solidFill>
            <a:prstDash val="solid"/>
            <a:miter lim="800000"/>
          </a:ln>
          <a:effectLst/>
        </p:spPr>
      </p:cxnSp>
      <p:sp>
        <p:nvSpPr>
          <p:cNvPr id="30" name="文本占位符 12290"/>
          <p:cNvSpPr txBox="1">
            <a:spLocks noChangeArrowheads="1"/>
          </p:cNvSpPr>
          <p:nvPr/>
        </p:nvSpPr>
        <p:spPr bwMode="auto">
          <a:xfrm>
            <a:off x="1147541" y="2071678"/>
            <a:ext cx="4644481" cy="2584450"/>
          </a:xfrm>
          <a:prstGeom prst="rect">
            <a:avLst/>
          </a:prstGeom>
          <a:noFill/>
          <a:ln w="9525">
            <a:noFill/>
          </a:ln>
        </p:spPr>
        <p:txBody>
          <a:bodyPr wrap="square">
            <a:spAutoFit/>
          </a:bodyPr>
          <a:lstStyle>
            <a:defPPr>
              <a:defRPr lang="zh-CN"/>
            </a:defPPr>
            <a:lvl1pPr algn="just" fontAlgn="ctr">
              <a:lnSpc>
                <a:spcPct val="150000"/>
              </a:lnSpc>
              <a:spcBef>
                <a:spcPct val="50000"/>
              </a:spcBef>
              <a:spcAft>
                <a:spcPct val="0"/>
              </a:spcAft>
              <a:buFont typeface="Arial" panose="020B0604020202020204" pitchFamily="34" charset="0"/>
              <a:buNone/>
              <a:defRPr sz="1600">
                <a:solidFill>
                  <a:schemeClr val="tx1">
                    <a:lumMod val="75000"/>
                    <a:lumOff val="25000"/>
                  </a:schemeClr>
                </a:solidFill>
                <a:latin typeface="+mn-ea"/>
              </a:defRPr>
            </a:lvl1pPr>
          </a:lstStyle>
          <a:p>
            <a:r>
              <a:rPr lang="zh-CN" altLang="en-US" sz="1800" dirty="0" smtClean="0">
                <a:solidFill>
                  <a:schemeClr val="tx1"/>
                </a:solidFill>
                <a:latin typeface="微软雅黑" panose="020B0503020204020204" pitchFamily="34" charset="-122"/>
                <a:ea typeface="微软雅黑" panose="020B0503020204020204" pitchFamily="34" charset="-122"/>
                <a:cs typeface="+mn-ea"/>
                <a:sym typeface="+mn-lt"/>
              </a:rPr>
              <a:t>要加强对思想教育工作者心理知识的培训，把心理健康教育融入思想政治教育的全过程，并使二者有机地结合起来。思想政治工作者要注重运用心理学规律来处理和分析学生中的问题，如尽量注意发挥学生的特长，创造条件给每个人表现自己的机会。</a:t>
            </a:r>
            <a:endParaRPr lang="zh-CN" altLang="en-US" sz="1800" dirty="0" smtClean="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31" name="矩形 30"/>
          <p:cNvSpPr/>
          <p:nvPr/>
        </p:nvSpPr>
        <p:spPr>
          <a:xfrm>
            <a:off x="4170825" y="428000"/>
            <a:ext cx="3738880" cy="953135"/>
          </a:xfrm>
          <a:prstGeom prst="rect">
            <a:avLst/>
          </a:prstGeom>
        </p:spPr>
        <p:txBody>
          <a:bodyPr wrap="none">
            <a:spAutoFit/>
          </a:body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dirty="0" smtClean="0">
                <a:solidFill>
                  <a:srgbClr val="79C0BC">
                    <a:lumMod val="75000"/>
                  </a:srgbClr>
                </a:solidFill>
                <a:latin typeface="微软雅黑" panose="020B0503020204020204" pitchFamily="34" charset="-122"/>
                <a:ea typeface="微软雅黑" panose="020B0503020204020204" pitchFamily="34" charset="-122"/>
                <a:cs typeface="+mn-ea"/>
                <a:sym typeface="+mn-lt"/>
              </a:rPr>
              <a:t>二、心理健康教育与日</a:t>
            </a:r>
            <a:endParaRPr lang="zh-CN" altLang="en-US" sz="2800" kern="0" dirty="0" smtClean="0">
              <a:solidFill>
                <a:srgbClr val="79C0BC">
                  <a:lumMod val="75000"/>
                </a:srgbClr>
              </a:solidFill>
              <a:latin typeface="微软雅黑" panose="020B0503020204020204" pitchFamily="34" charset="-122"/>
              <a:ea typeface="微软雅黑" panose="020B0503020204020204" pitchFamily="34" charset="-122"/>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dirty="0" smtClean="0">
                <a:solidFill>
                  <a:srgbClr val="79C0BC">
                    <a:lumMod val="75000"/>
                  </a:srgbClr>
                </a:solidFill>
                <a:latin typeface="微软雅黑" panose="020B0503020204020204" pitchFamily="34" charset="-122"/>
                <a:ea typeface="微软雅黑" panose="020B0503020204020204" pitchFamily="34" charset="-122"/>
                <a:cs typeface="+mn-ea"/>
                <a:sym typeface="+mn-lt"/>
              </a:rPr>
              <a:t>常思想政治教育相结合</a:t>
            </a:r>
            <a:endParaRPr lang="zh-CN" altLang="en-US" sz="2800" kern="0" dirty="0" smtClean="0">
              <a:solidFill>
                <a:srgbClr val="79C0BC">
                  <a:lumMod val="75000"/>
                </a:srgbClr>
              </a:solidFill>
              <a:latin typeface="微软雅黑" panose="020B0503020204020204" pitchFamily="34" charset="-122"/>
              <a:ea typeface="微软雅黑" panose="020B0503020204020204" pitchFamily="34" charset="-122"/>
              <a:cs typeface="+mn-ea"/>
              <a:sym typeface="+mn-lt"/>
            </a:endParaRPr>
          </a:p>
        </p:txBody>
      </p:sp>
      <p:pic>
        <p:nvPicPr>
          <p:cNvPr id="16" name="图片 15" descr="1eb2465329744aa9b401c6264587edbd.png"/>
          <p:cNvPicPr>
            <a:picLocks noChangeAspect="1"/>
          </p:cNvPicPr>
          <p:nvPr/>
        </p:nvPicPr>
        <p:blipFill>
          <a:blip r:embed="rId6"/>
          <a:stretch>
            <a:fillRect/>
          </a:stretch>
        </p:blipFill>
        <p:spPr>
          <a:xfrm>
            <a:off x="6961389" y="1936425"/>
            <a:ext cx="3788545" cy="3136073"/>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iterate type="lt">
                                    <p:tmPct val="10000"/>
                                  </p:iterate>
                                  <p:childTnLst>
                                    <p:set>
                                      <p:cBhvr>
                                        <p:cTn id="6" dur="1" fill="hold">
                                          <p:stCondLst>
                                            <p:cond delay="0"/>
                                          </p:stCondLst>
                                        </p:cTn>
                                        <p:tgtEl>
                                          <p:spTgt spid="30">
                                            <p:txEl>
                                              <p:pRg st="0" end="0"/>
                                            </p:txEl>
                                          </p:spTgt>
                                        </p:tgtEl>
                                        <p:attrNameLst>
                                          <p:attrName>style.visibility</p:attrName>
                                        </p:attrNameLst>
                                      </p:cBhvr>
                                      <p:to>
                                        <p:strVal val="visible"/>
                                      </p:to>
                                    </p:set>
                                    <p:anim calcmode="lin" valueType="num">
                                      <p:cBhvr>
                                        <p:cTn id="7" dur="500" fill="hold"/>
                                        <p:tgtEl>
                                          <p:spTgt spid="30">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0">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117888" y="332656"/>
            <a:ext cx="11890558" cy="8050512"/>
            <a:chOff x="150721" y="333830"/>
            <a:chExt cx="11890558" cy="8050512"/>
          </a:xfrm>
        </p:grpSpPr>
        <p:pic>
          <p:nvPicPr>
            <p:cNvPr id="9" name="图片 8"/>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7000" contrast="-76000"/>
                      </a14:imgEffect>
                    </a14:imgLayer>
                  </a14:imgProps>
                </a:ext>
              </a:extLst>
            </a:blip>
            <a:srcRect/>
            <a:stretch>
              <a:fillRect/>
            </a:stretch>
          </p:blipFill>
          <p:spPr>
            <a:xfrm rot="5400000" flipH="1">
              <a:off x="4766645" y="1109708"/>
              <a:ext cx="2658710" cy="11890558"/>
            </a:xfrm>
            <a:prstGeom prst="rect">
              <a:avLst/>
            </a:prstGeom>
          </p:spPr>
        </p:pic>
        <p:sp>
          <p:nvSpPr>
            <p:cNvPr id="10" name="矩形 9"/>
            <p:cNvSpPr/>
            <p:nvPr/>
          </p:nvSpPr>
          <p:spPr>
            <a:xfrm>
              <a:off x="420914" y="333830"/>
              <a:ext cx="11466286" cy="6103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10"/>
          <p:cNvGrpSpPr/>
          <p:nvPr/>
        </p:nvGrpSpPr>
        <p:grpSpPr>
          <a:xfrm flipH="1">
            <a:off x="-80306" y="40204"/>
            <a:ext cx="12445313" cy="1341991"/>
            <a:chOff x="-173007" y="114436"/>
            <a:chExt cx="12445313" cy="1341991"/>
          </a:xfrm>
        </p:grpSpPr>
        <p:pic>
          <p:nvPicPr>
            <p:cNvPr id="12" name="图片 11"/>
            <p:cNvPicPr>
              <a:picLocks noChangeAspect="1"/>
            </p:cNvPicPr>
            <p:nvPr/>
          </p:nvPicPr>
          <p:blipFill rotWithShape="1">
            <a:blip r:embed="rId3" cstate="screen"/>
            <a:srcRect/>
            <a:stretch>
              <a:fillRect/>
            </a:stretch>
          </p:blipFill>
          <p:spPr>
            <a:xfrm>
              <a:off x="-173007" y="114436"/>
              <a:ext cx="2036106" cy="1341991"/>
            </a:xfrm>
            <a:prstGeom prst="rect">
              <a:avLst/>
            </a:prstGeom>
          </p:spPr>
        </p:pic>
        <p:pic>
          <p:nvPicPr>
            <p:cNvPr id="13" name="图片 12"/>
            <p:cNvPicPr>
              <a:picLocks noChangeAspect="1"/>
            </p:cNvPicPr>
            <p:nvPr/>
          </p:nvPicPr>
          <p:blipFill rotWithShape="1">
            <a:blip r:embed="rId3" cstate="screen"/>
            <a:srcRect/>
            <a:stretch>
              <a:fillRect/>
            </a:stretch>
          </p:blipFill>
          <p:spPr>
            <a:xfrm flipH="1">
              <a:off x="10236200" y="114436"/>
              <a:ext cx="2036106" cy="1341991"/>
            </a:xfrm>
            <a:prstGeom prst="rect">
              <a:avLst/>
            </a:prstGeom>
          </p:spPr>
        </p:pic>
      </p:grpSp>
      <p:pic>
        <p:nvPicPr>
          <p:cNvPr id="36" name="图片 35" descr="0M8nJZuzj2.PNG"/>
          <p:cNvPicPr>
            <a:picLocks noChangeAspect="1"/>
          </p:cNvPicPr>
          <p:nvPr/>
        </p:nvPicPr>
        <p:blipFill>
          <a:blip r:embed="rId4"/>
          <a:stretch>
            <a:fillRect/>
          </a:stretch>
        </p:blipFill>
        <p:spPr>
          <a:xfrm>
            <a:off x="5865377" y="1714488"/>
            <a:ext cx="5614623" cy="3517912"/>
          </a:xfrm>
          <a:prstGeom prst="rect">
            <a:avLst/>
          </a:prstGeom>
        </p:spPr>
      </p:pic>
      <p:pic>
        <p:nvPicPr>
          <p:cNvPr id="14" name="图片 13"/>
          <p:cNvPicPr>
            <a:picLocks noChangeAspect="1"/>
          </p:cNvPicPr>
          <p:nvPr/>
        </p:nvPicPr>
        <p:blipFill rotWithShape="1">
          <a:blip r:embed="rId5" cstate="screen"/>
          <a:srcRect/>
          <a:stretch>
            <a:fillRect/>
          </a:stretch>
        </p:blipFill>
        <p:spPr>
          <a:xfrm>
            <a:off x="0" y="4651046"/>
            <a:ext cx="1074057" cy="2246919"/>
          </a:xfrm>
          <a:prstGeom prst="rect">
            <a:avLst/>
          </a:prstGeom>
        </p:spPr>
      </p:pic>
      <p:pic>
        <p:nvPicPr>
          <p:cNvPr id="15" name="图片 14"/>
          <p:cNvPicPr>
            <a:picLocks noChangeAspect="1"/>
          </p:cNvPicPr>
          <p:nvPr/>
        </p:nvPicPr>
        <p:blipFill rotWithShape="1">
          <a:blip r:embed="rId6" cstate="screen"/>
          <a:srcRect b="-5299"/>
          <a:stretch>
            <a:fillRect/>
          </a:stretch>
        </p:blipFill>
        <p:spPr>
          <a:xfrm>
            <a:off x="11049000" y="5232400"/>
            <a:ext cx="1143000" cy="1730539"/>
          </a:xfrm>
          <a:prstGeom prst="rect">
            <a:avLst/>
          </a:prstGeom>
        </p:spPr>
      </p:pic>
      <p:cxnSp>
        <p:nvCxnSpPr>
          <p:cNvPr id="28" name="直接连接符 27"/>
          <p:cNvCxnSpPr/>
          <p:nvPr/>
        </p:nvCxnSpPr>
        <p:spPr>
          <a:xfrm>
            <a:off x="8763854" y="836930"/>
            <a:ext cx="769257" cy="0"/>
          </a:xfrm>
          <a:prstGeom prst="line">
            <a:avLst/>
          </a:prstGeom>
          <a:noFill/>
          <a:ln w="6350" cap="flat" cmpd="sng" algn="ctr">
            <a:solidFill>
              <a:srgbClr val="79C0BC"/>
            </a:solidFill>
            <a:prstDash val="solid"/>
            <a:miter lim="800000"/>
          </a:ln>
          <a:effectLst/>
        </p:spPr>
      </p:cxnSp>
      <p:cxnSp>
        <p:nvCxnSpPr>
          <p:cNvPr id="29" name="直接连接符 28"/>
          <p:cNvCxnSpPr/>
          <p:nvPr/>
        </p:nvCxnSpPr>
        <p:spPr>
          <a:xfrm>
            <a:off x="2104531" y="836930"/>
            <a:ext cx="769257" cy="0"/>
          </a:xfrm>
          <a:prstGeom prst="line">
            <a:avLst/>
          </a:prstGeom>
          <a:noFill/>
          <a:ln w="6350" cap="flat" cmpd="sng" algn="ctr">
            <a:solidFill>
              <a:srgbClr val="79C0BC"/>
            </a:solidFill>
            <a:prstDash val="solid"/>
            <a:miter lim="800000"/>
          </a:ln>
          <a:effectLst/>
        </p:spPr>
      </p:cxnSp>
      <p:sp>
        <p:nvSpPr>
          <p:cNvPr id="30" name="文本占位符 12290"/>
          <p:cNvSpPr txBox="1">
            <a:spLocks noChangeArrowheads="1"/>
          </p:cNvSpPr>
          <p:nvPr/>
        </p:nvSpPr>
        <p:spPr bwMode="auto">
          <a:xfrm>
            <a:off x="1073881" y="1662103"/>
            <a:ext cx="4644481" cy="3830955"/>
          </a:xfrm>
          <a:prstGeom prst="rect">
            <a:avLst/>
          </a:prstGeom>
          <a:noFill/>
          <a:ln w="9525">
            <a:noFill/>
          </a:ln>
        </p:spPr>
        <p:txBody>
          <a:bodyPr wrap="square">
            <a:spAutoFit/>
          </a:bodyPr>
          <a:lstStyle>
            <a:defPPr>
              <a:defRPr lang="zh-CN"/>
            </a:defPPr>
            <a:lvl1pPr algn="just" fontAlgn="ctr">
              <a:lnSpc>
                <a:spcPct val="150000"/>
              </a:lnSpc>
              <a:spcBef>
                <a:spcPct val="50000"/>
              </a:spcBef>
              <a:spcAft>
                <a:spcPct val="0"/>
              </a:spcAft>
              <a:buFont typeface="Arial" panose="020B0604020202020204" pitchFamily="34" charset="0"/>
              <a:buNone/>
              <a:defRPr sz="1600">
                <a:solidFill>
                  <a:schemeClr val="tx1">
                    <a:lumMod val="75000"/>
                    <a:lumOff val="25000"/>
                  </a:schemeClr>
                </a:solidFill>
                <a:latin typeface="+mn-ea"/>
              </a:defRPr>
            </a:lvl1pPr>
          </a:lstStyle>
          <a:p>
            <a:r>
              <a:rPr lang="zh-CN" altLang="en-US" sz="1800" dirty="0" smtClean="0">
                <a:solidFill>
                  <a:schemeClr val="tx1"/>
                </a:solidFill>
                <a:latin typeface="微软雅黑" panose="020B0503020204020204" pitchFamily="34" charset="-122"/>
                <a:ea typeface="微软雅黑" panose="020B0503020204020204" pitchFamily="34" charset="-122"/>
                <a:cs typeface="+mn-ea"/>
                <a:sym typeface="+mn-lt"/>
              </a:rPr>
              <a:t>社会实践是大学教育的基本环节。配合心理健康教育课程的教学，广泛开展多种形式的社会实践活动，对大学生心理素质的培养和身心健康的保持有着重要作用。习近平总书记曾勉励广大青年学生：用脚步丈量祖国大地，用眼睛发现中国精神，用耳朵倾听人民呼声，用内心感应时代脉搏，把对祖国血浓于水、与人民同呼吸共命运的情感贯穿学业全过程、融汇在事业追求中。</a:t>
            </a:r>
            <a:endParaRPr lang="zh-CN" altLang="en-US" sz="1800" dirty="0" smtClean="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31" name="矩形 30"/>
          <p:cNvSpPr/>
          <p:nvPr/>
        </p:nvSpPr>
        <p:spPr>
          <a:xfrm>
            <a:off x="3238645" y="476895"/>
            <a:ext cx="5161280" cy="953135"/>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2800" kern="0" dirty="0" smtClean="0">
                <a:solidFill>
                  <a:srgbClr val="79C0BC">
                    <a:lumMod val="75000"/>
                  </a:srgbClr>
                </a:solidFill>
                <a:latin typeface="微软雅黑" panose="020B0503020204020204" pitchFamily="34" charset="-122"/>
                <a:ea typeface="微软雅黑" panose="020B0503020204020204" pitchFamily="34" charset="-122"/>
                <a:cs typeface="+mn-ea"/>
                <a:sym typeface="+mn-lt"/>
              </a:rPr>
              <a:t>三、引导学生积极参与社会实践</a:t>
            </a:r>
            <a:endParaRPr lang="zh-CN" altLang="en-US" sz="2800" kern="0" dirty="0" smtClean="0">
              <a:solidFill>
                <a:srgbClr val="79C0BC">
                  <a:lumMod val="75000"/>
                </a:srgbClr>
              </a:solidFill>
              <a:latin typeface="微软雅黑" panose="020B0503020204020204" pitchFamily="34" charset="-122"/>
              <a:ea typeface="微软雅黑" panose="020B0503020204020204" pitchFamily="34" charset="-122"/>
              <a:cs typeface="+mn-ea"/>
              <a:sym typeface="+mn-lt"/>
            </a:endParaRPr>
          </a:p>
          <a:p>
            <a:pPr marL="0" marR="0" lvl="0" indent="0" algn="ctr" defTabSz="914400" eaLnBrk="1" fontAlgn="auto" latinLnBrk="0" hangingPunct="1">
              <a:lnSpc>
                <a:spcPct val="100000"/>
              </a:lnSpc>
              <a:spcBef>
                <a:spcPts val="0"/>
              </a:spcBef>
              <a:spcAft>
                <a:spcPts val="0"/>
              </a:spcAft>
              <a:buClrTx/>
              <a:buSzTx/>
              <a:buFontTx/>
              <a:buNone/>
              <a:defRPr/>
            </a:pPr>
            <a:r>
              <a:rPr lang="zh-CN" altLang="en-US" sz="2800" kern="0" dirty="0" smtClean="0">
                <a:solidFill>
                  <a:srgbClr val="79C0BC">
                    <a:lumMod val="75000"/>
                  </a:srgbClr>
                </a:solidFill>
                <a:latin typeface="微软雅黑" panose="020B0503020204020204" pitchFamily="34" charset="-122"/>
                <a:ea typeface="微软雅黑" panose="020B0503020204020204" pitchFamily="34" charset="-122"/>
                <a:cs typeface="+mn-ea"/>
                <a:sym typeface="+mn-lt"/>
              </a:rPr>
              <a:t>增强自身的抵抗力</a:t>
            </a:r>
            <a:endParaRPr lang="zh-CN" altLang="en-US" sz="2800" kern="0" dirty="0" smtClean="0">
              <a:solidFill>
                <a:srgbClr val="79C0BC">
                  <a:lumMod val="75000"/>
                </a:srgbClr>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iterate type="lt">
                                    <p:tmPct val="10000"/>
                                  </p:iterate>
                                  <p:childTnLst>
                                    <p:set>
                                      <p:cBhvr>
                                        <p:cTn id="6" dur="1" fill="hold">
                                          <p:stCondLst>
                                            <p:cond delay="0"/>
                                          </p:stCondLst>
                                        </p:cTn>
                                        <p:tgtEl>
                                          <p:spTgt spid="30">
                                            <p:txEl>
                                              <p:pRg st="0" end="0"/>
                                            </p:txEl>
                                          </p:spTgt>
                                        </p:tgtEl>
                                        <p:attrNameLst>
                                          <p:attrName>style.visibility</p:attrName>
                                        </p:attrNameLst>
                                      </p:cBhvr>
                                      <p:to>
                                        <p:strVal val="visible"/>
                                      </p:to>
                                    </p:set>
                                    <p:anim calcmode="lin" valueType="num">
                                      <p:cBhvr>
                                        <p:cTn id="7" dur="500" fill="hold"/>
                                        <p:tgtEl>
                                          <p:spTgt spid="30">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0">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117888" y="332656"/>
            <a:ext cx="11890558" cy="8050512"/>
            <a:chOff x="150721" y="333830"/>
            <a:chExt cx="11890558" cy="8050512"/>
          </a:xfrm>
        </p:grpSpPr>
        <p:pic>
          <p:nvPicPr>
            <p:cNvPr id="9" name="图片 8"/>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7000" contrast="-76000"/>
                      </a14:imgEffect>
                    </a14:imgLayer>
                  </a14:imgProps>
                </a:ext>
              </a:extLst>
            </a:blip>
            <a:srcRect/>
            <a:stretch>
              <a:fillRect/>
            </a:stretch>
          </p:blipFill>
          <p:spPr>
            <a:xfrm rot="5400000" flipH="1">
              <a:off x="4766645" y="1109708"/>
              <a:ext cx="2658710" cy="11890558"/>
            </a:xfrm>
            <a:prstGeom prst="rect">
              <a:avLst/>
            </a:prstGeom>
          </p:spPr>
        </p:pic>
        <p:sp>
          <p:nvSpPr>
            <p:cNvPr id="10" name="矩形 9"/>
            <p:cNvSpPr/>
            <p:nvPr/>
          </p:nvSpPr>
          <p:spPr>
            <a:xfrm>
              <a:off x="420914" y="333830"/>
              <a:ext cx="11466286" cy="6103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10"/>
          <p:cNvGrpSpPr/>
          <p:nvPr/>
        </p:nvGrpSpPr>
        <p:grpSpPr>
          <a:xfrm flipH="1">
            <a:off x="-80306" y="40204"/>
            <a:ext cx="12445313" cy="1341991"/>
            <a:chOff x="-173007" y="114436"/>
            <a:chExt cx="12445313" cy="1341991"/>
          </a:xfrm>
        </p:grpSpPr>
        <p:pic>
          <p:nvPicPr>
            <p:cNvPr id="12" name="图片 11"/>
            <p:cNvPicPr>
              <a:picLocks noChangeAspect="1"/>
            </p:cNvPicPr>
            <p:nvPr/>
          </p:nvPicPr>
          <p:blipFill rotWithShape="1">
            <a:blip r:embed="rId3" cstate="screen"/>
            <a:srcRect/>
            <a:stretch>
              <a:fillRect/>
            </a:stretch>
          </p:blipFill>
          <p:spPr>
            <a:xfrm>
              <a:off x="-173007" y="114436"/>
              <a:ext cx="2036106" cy="1341991"/>
            </a:xfrm>
            <a:prstGeom prst="rect">
              <a:avLst/>
            </a:prstGeom>
          </p:spPr>
        </p:pic>
        <p:pic>
          <p:nvPicPr>
            <p:cNvPr id="13" name="图片 12"/>
            <p:cNvPicPr>
              <a:picLocks noChangeAspect="1"/>
            </p:cNvPicPr>
            <p:nvPr/>
          </p:nvPicPr>
          <p:blipFill rotWithShape="1">
            <a:blip r:embed="rId3" cstate="screen"/>
            <a:srcRect/>
            <a:stretch>
              <a:fillRect/>
            </a:stretch>
          </p:blipFill>
          <p:spPr>
            <a:xfrm flipH="1">
              <a:off x="10236200" y="114436"/>
              <a:ext cx="2036106" cy="1341991"/>
            </a:xfrm>
            <a:prstGeom prst="rect">
              <a:avLst/>
            </a:prstGeom>
          </p:spPr>
        </p:pic>
      </p:grpSp>
      <p:pic>
        <p:nvPicPr>
          <p:cNvPr id="14" name="图片 13"/>
          <p:cNvPicPr>
            <a:picLocks noChangeAspect="1"/>
          </p:cNvPicPr>
          <p:nvPr/>
        </p:nvPicPr>
        <p:blipFill rotWithShape="1">
          <a:blip r:embed="rId4" cstate="screen"/>
          <a:srcRect/>
          <a:stretch>
            <a:fillRect/>
          </a:stretch>
        </p:blipFill>
        <p:spPr>
          <a:xfrm>
            <a:off x="0" y="4651046"/>
            <a:ext cx="1074057" cy="2246919"/>
          </a:xfrm>
          <a:prstGeom prst="rect">
            <a:avLst/>
          </a:prstGeom>
        </p:spPr>
      </p:pic>
      <p:pic>
        <p:nvPicPr>
          <p:cNvPr id="15" name="图片 14"/>
          <p:cNvPicPr>
            <a:picLocks noChangeAspect="1"/>
          </p:cNvPicPr>
          <p:nvPr/>
        </p:nvPicPr>
        <p:blipFill rotWithShape="1">
          <a:blip r:embed="rId5" cstate="screen"/>
          <a:srcRect b="-5299"/>
          <a:stretch>
            <a:fillRect/>
          </a:stretch>
        </p:blipFill>
        <p:spPr>
          <a:xfrm>
            <a:off x="11049000" y="5232400"/>
            <a:ext cx="1143000" cy="1730539"/>
          </a:xfrm>
          <a:prstGeom prst="rect">
            <a:avLst/>
          </a:prstGeom>
        </p:spPr>
      </p:pic>
      <p:cxnSp>
        <p:nvCxnSpPr>
          <p:cNvPr id="28" name="直接连接符 27"/>
          <p:cNvCxnSpPr/>
          <p:nvPr/>
        </p:nvCxnSpPr>
        <p:spPr>
          <a:xfrm>
            <a:off x="8189497" y="762000"/>
            <a:ext cx="769257" cy="0"/>
          </a:xfrm>
          <a:prstGeom prst="line">
            <a:avLst/>
          </a:prstGeom>
          <a:noFill/>
          <a:ln w="6350" cap="flat" cmpd="sng" algn="ctr">
            <a:solidFill>
              <a:srgbClr val="79C0BC"/>
            </a:solidFill>
            <a:prstDash val="solid"/>
            <a:miter lim="800000"/>
          </a:ln>
          <a:effectLst/>
        </p:spPr>
      </p:cxnSp>
      <p:cxnSp>
        <p:nvCxnSpPr>
          <p:cNvPr id="29" name="直接连接符 28"/>
          <p:cNvCxnSpPr/>
          <p:nvPr/>
        </p:nvCxnSpPr>
        <p:spPr>
          <a:xfrm>
            <a:off x="2665553" y="762000"/>
            <a:ext cx="769257" cy="0"/>
          </a:xfrm>
          <a:prstGeom prst="line">
            <a:avLst/>
          </a:prstGeom>
          <a:noFill/>
          <a:ln w="6350" cap="flat" cmpd="sng" algn="ctr">
            <a:solidFill>
              <a:srgbClr val="79C0BC"/>
            </a:solidFill>
            <a:prstDash val="solid"/>
            <a:miter lim="800000"/>
          </a:ln>
          <a:effectLst/>
        </p:spPr>
      </p:cxnSp>
      <p:sp>
        <p:nvSpPr>
          <p:cNvPr id="30" name="文本占位符 12290"/>
          <p:cNvSpPr txBox="1">
            <a:spLocks noChangeArrowheads="1"/>
          </p:cNvSpPr>
          <p:nvPr/>
        </p:nvSpPr>
        <p:spPr bwMode="auto">
          <a:xfrm>
            <a:off x="6512181" y="2231579"/>
            <a:ext cx="4536819" cy="2584450"/>
          </a:xfrm>
          <a:prstGeom prst="rect">
            <a:avLst/>
          </a:prstGeom>
          <a:noFill/>
          <a:ln w="9525">
            <a:noFill/>
          </a:ln>
        </p:spPr>
        <p:txBody>
          <a:bodyPr wrap="square">
            <a:spAutoFit/>
          </a:bodyPr>
          <a:lstStyle>
            <a:defPPr>
              <a:defRPr lang="zh-CN"/>
            </a:defPPr>
            <a:lvl1pPr algn="just" fontAlgn="ctr">
              <a:lnSpc>
                <a:spcPct val="150000"/>
              </a:lnSpc>
              <a:spcBef>
                <a:spcPct val="50000"/>
              </a:spcBef>
              <a:spcAft>
                <a:spcPct val="0"/>
              </a:spcAft>
              <a:buFont typeface="Arial" panose="020B0604020202020204" pitchFamily="34" charset="0"/>
              <a:buNone/>
              <a:defRPr sz="1600">
                <a:solidFill>
                  <a:schemeClr val="tx1">
                    <a:lumMod val="75000"/>
                    <a:lumOff val="25000"/>
                  </a:schemeClr>
                </a:solidFill>
                <a:latin typeface="+mn-ea"/>
              </a:defRPr>
            </a:lvl1pPr>
          </a:lstStyle>
          <a:p>
            <a:r>
              <a:rPr lang="zh-CN" altLang="en-US" sz="1800" dirty="0" smtClean="0">
                <a:solidFill>
                  <a:schemeClr val="tx1"/>
                </a:solidFill>
                <a:latin typeface="微软雅黑" panose="020B0503020204020204" pitchFamily="34" charset="-122"/>
                <a:ea typeface="微软雅黑" panose="020B0503020204020204" pitchFamily="34" charset="-122"/>
                <a:cs typeface="+mn-ea"/>
                <a:sym typeface="+mn-lt"/>
              </a:rPr>
              <a:t>       心理训练是心理健康教育中最重要的一个环节。多种心理知识的获得和各种技能技巧的形成，最终还需要在实践中来完成，而心理训练恰恰承担了这一角色。通过各种心理训练可使学生最终把各种心理知识和技能内化为自身的东西，并形成习惯。</a:t>
            </a:r>
            <a:endParaRPr lang="zh-CN" altLang="en-US" sz="1800" dirty="0" smtClean="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31" name="矩形 30"/>
          <p:cNvSpPr/>
          <p:nvPr/>
        </p:nvSpPr>
        <p:spPr>
          <a:xfrm>
            <a:off x="4169555" y="500390"/>
            <a:ext cx="3738880" cy="953135"/>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2800" kern="0" dirty="0" smtClean="0">
                <a:solidFill>
                  <a:srgbClr val="79C0BC">
                    <a:lumMod val="75000"/>
                  </a:srgbClr>
                </a:solidFill>
                <a:latin typeface="微软雅黑" panose="020B0503020204020204" pitchFamily="34" charset="-122"/>
                <a:ea typeface="微软雅黑" panose="020B0503020204020204" pitchFamily="34" charset="-122"/>
                <a:cs typeface="+mn-ea"/>
                <a:sym typeface="+mn-lt"/>
              </a:rPr>
              <a:t>四、进行心理训练</a:t>
            </a:r>
            <a:endParaRPr lang="zh-CN" altLang="en-US" sz="2800" kern="0" dirty="0" smtClean="0">
              <a:solidFill>
                <a:srgbClr val="79C0BC">
                  <a:lumMod val="75000"/>
                </a:srgbClr>
              </a:solidFill>
              <a:latin typeface="微软雅黑" panose="020B0503020204020204" pitchFamily="34" charset="-122"/>
              <a:ea typeface="微软雅黑" panose="020B0503020204020204" pitchFamily="34" charset="-122"/>
              <a:cs typeface="+mn-ea"/>
              <a:sym typeface="+mn-lt"/>
            </a:endParaRPr>
          </a:p>
          <a:p>
            <a:pPr marL="0" marR="0" lvl="0" indent="0" algn="ctr" defTabSz="914400" eaLnBrk="1" fontAlgn="auto" latinLnBrk="0" hangingPunct="1">
              <a:lnSpc>
                <a:spcPct val="100000"/>
              </a:lnSpc>
              <a:spcBef>
                <a:spcPts val="0"/>
              </a:spcBef>
              <a:spcAft>
                <a:spcPts val="0"/>
              </a:spcAft>
              <a:buClrTx/>
              <a:buSzTx/>
              <a:buFontTx/>
              <a:buNone/>
              <a:defRPr/>
            </a:pPr>
            <a:r>
              <a:rPr lang="zh-CN" altLang="en-US" sz="2800" kern="0" dirty="0" smtClean="0">
                <a:solidFill>
                  <a:srgbClr val="79C0BC">
                    <a:lumMod val="75000"/>
                  </a:srgbClr>
                </a:solidFill>
                <a:latin typeface="微软雅黑" panose="020B0503020204020204" pitchFamily="34" charset="-122"/>
                <a:ea typeface="微软雅黑" panose="020B0503020204020204" pitchFamily="34" charset="-122"/>
                <a:cs typeface="+mn-ea"/>
                <a:sym typeface="+mn-lt"/>
              </a:rPr>
              <a:t>提高心理自我调适能力</a:t>
            </a:r>
            <a:endParaRPr lang="zh-CN" altLang="en-US" sz="2800" kern="0" dirty="0" smtClean="0">
              <a:solidFill>
                <a:srgbClr val="79C0BC">
                  <a:lumMod val="75000"/>
                </a:srgbClr>
              </a:solidFill>
              <a:latin typeface="微软雅黑" panose="020B0503020204020204" pitchFamily="34" charset="-122"/>
              <a:ea typeface="微软雅黑" panose="020B0503020204020204" pitchFamily="34" charset="-122"/>
              <a:cs typeface="+mn-ea"/>
              <a:sym typeface="+mn-lt"/>
            </a:endParaRPr>
          </a:p>
        </p:txBody>
      </p:sp>
      <p:pic>
        <p:nvPicPr>
          <p:cNvPr id="16" name="图片 15" descr="32835d5e99704f2095d478fb24ebe720.png"/>
          <p:cNvPicPr>
            <a:picLocks noChangeAspect="1"/>
          </p:cNvPicPr>
          <p:nvPr/>
        </p:nvPicPr>
        <p:blipFill>
          <a:blip r:embed="rId6"/>
          <a:stretch>
            <a:fillRect/>
          </a:stretch>
        </p:blipFill>
        <p:spPr>
          <a:xfrm>
            <a:off x="1074057" y="1023610"/>
            <a:ext cx="4786322" cy="4786322"/>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iterate type="lt">
                                    <p:tmPct val="10000"/>
                                  </p:iterate>
                                  <p:childTnLst>
                                    <p:set>
                                      <p:cBhvr>
                                        <p:cTn id="6" dur="1" fill="hold">
                                          <p:stCondLst>
                                            <p:cond delay="0"/>
                                          </p:stCondLst>
                                        </p:cTn>
                                        <p:tgtEl>
                                          <p:spTgt spid="30">
                                            <p:txEl>
                                              <p:pRg st="0" end="0"/>
                                            </p:txEl>
                                          </p:spTgt>
                                        </p:tgtEl>
                                        <p:attrNameLst>
                                          <p:attrName>style.visibility</p:attrName>
                                        </p:attrNameLst>
                                      </p:cBhvr>
                                      <p:to>
                                        <p:strVal val="visible"/>
                                      </p:to>
                                    </p:set>
                                    <p:anim calcmode="lin" valueType="num">
                                      <p:cBhvr>
                                        <p:cTn id="7" dur="500" fill="hold"/>
                                        <p:tgtEl>
                                          <p:spTgt spid="30">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0">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117888" y="332656"/>
            <a:ext cx="11890558" cy="8050512"/>
            <a:chOff x="150721" y="333830"/>
            <a:chExt cx="11890558" cy="8050512"/>
          </a:xfrm>
        </p:grpSpPr>
        <p:pic>
          <p:nvPicPr>
            <p:cNvPr id="9" name="图片 8"/>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7000" contrast="-76000"/>
                      </a14:imgEffect>
                    </a14:imgLayer>
                  </a14:imgProps>
                </a:ext>
              </a:extLst>
            </a:blip>
            <a:srcRect/>
            <a:stretch>
              <a:fillRect/>
            </a:stretch>
          </p:blipFill>
          <p:spPr>
            <a:xfrm rot="5400000" flipH="1">
              <a:off x="4766645" y="1109708"/>
              <a:ext cx="2658710" cy="11890558"/>
            </a:xfrm>
            <a:prstGeom prst="rect">
              <a:avLst/>
            </a:prstGeom>
          </p:spPr>
        </p:pic>
        <p:sp>
          <p:nvSpPr>
            <p:cNvPr id="10" name="矩形 9"/>
            <p:cNvSpPr/>
            <p:nvPr/>
          </p:nvSpPr>
          <p:spPr>
            <a:xfrm>
              <a:off x="420914" y="333830"/>
              <a:ext cx="11466286" cy="6103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10"/>
          <p:cNvGrpSpPr/>
          <p:nvPr/>
        </p:nvGrpSpPr>
        <p:grpSpPr>
          <a:xfrm flipH="1">
            <a:off x="-80306" y="40204"/>
            <a:ext cx="12445313" cy="1341991"/>
            <a:chOff x="-173007" y="114436"/>
            <a:chExt cx="12445313" cy="1341991"/>
          </a:xfrm>
        </p:grpSpPr>
        <p:pic>
          <p:nvPicPr>
            <p:cNvPr id="12" name="图片 11"/>
            <p:cNvPicPr>
              <a:picLocks noChangeAspect="1"/>
            </p:cNvPicPr>
            <p:nvPr/>
          </p:nvPicPr>
          <p:blipFill rotWithShape="1">
            <a:blip r:embed="rId3" cstate="screen"/>
            <a:srcRect/>
            <a:stretch>
              <a:fillRect/>
            </a:stretch>
          </p:blipFill>
          <p:spPr>
            <a:xfrm>
              <a:off x="-173007" y="114436"/>
              <a:ext cx="2036106" cy="1341991"/>
            </a:xfrm>
            <a:prstGeom prst="rect">
              <a:avLst/>
            </a:prstGeom>
          </p:spPr>
        </p:pic>
        <p:pic>
          <p:nvPicPr>
            <p:cNvPr id="13" name="图片 12"/>
            <p:cNvPicPr>
              <a:picLocks noChangeAspect="1"/>
            </p:cNvPicPr>
            <p:nvPr/>
          </p:nvPicPr>
          <p:blipFill rotWithShape="1">
            <a:blip r:embed="rId3" cstate="screen"/>
            <a:srcRect/>
            <a:stretch>
              <a:fillRect/>
            </a:stretch>
          </p:blipFill>
          <p:spPr>
            <a:xfrm flipH="1">
              <a:off x="10236200" y="114436"/>
              <a:ext cx="2036106" cy="1341991"/>
            </a:xfrm>
            <a:prstGeom prst="rect">
              <a:avLst/>
            </a:prstGeom>
          </p:spPr>
        </p:pic>
      </p:grpSp>
      <p:pic>
        <p:nvPicPr>
          <p:cNvPr id="14" name="图片 13"/>
          <p:cNvPicPr>
            <a:picLocks noChangeAspect="1"/>
          </p:cNvPicPr>
          <p:nvPr/>
        </p:nvPicPr>
        <p:blipFill rotWithShape="1">
          <a:blip r:embed="rId4" cstate="screen"/>
          <a:srcRect/>
          <a:stretch>
            <a:fillRect/>
          </a:stretch>
        </p:blipFill>
        <p:spPr>
          <a:xfrm>
            <a:off x="0" y="4651046"/>
            <a:ext cx="1074057" cy="2246919"/>
          </a:xfrm>
          <a:prstGeom prst="rect">
            <a:avLst/>
          </a:prstGeom>
        </p:spPr>
      </p:pic>
      <p:pic>
        <p:nvPicPr>
          <p:cNvPr id="15" name="图片 14"/>
          <p:cNvPicPr>
            <a:picLocks noChangeAspect="1"/>
          </p:cNvPicPr>
          <p:nvPr/>
        </p:nvPicPr>
        <p:blipFill rotWithShape="1">
          <a:blip r:embed="rId5" cstate="screen"/>
          <a:srcRect b="-5299"/>
          <a:stretch>
            <a:fillRect/>
          </a:stretch>
        </p:blipFill>
        <p:spPr>
          <a:xfrm>
            <a:off x="11049000" y="5232400"/>
            <a:ext cx="1143000" cy="1730539"/>
          </a:xfrm>
          <a:prstGeom prst="rect">
            <a:avLst/>
          </a:prstGeom>
        </p:spPr>
      </p:pic>
      <p:cxnSp>
        <p:nvCxnSpPr>
          <p:cNvPr id="28" name="直接连接符 27"/>
          <p:cNvCxnSpPr/>
          <p:nvPr/>
        </p:nvCxnSpPr>
        <p:spPr>
          <a:xfrm>
            <a:off x="8329520" y="762000"/>
            <a:ext cx="769257" cy="0"/>
          </a:xfrm>
          <a:prstGeom prst="line">
            <a:avLst/>
          </a:prstGeom>
          <a:noFill/>
          <a:ln w="6350" cap="flat" cmpd="sng" algn="ctr">
            <a:solidFill>
              <a:srgbClr val="79C0BC"/>
            </a:solidFill>
            <a:prstDash val="solid"/>
            <a:miter lim="800000"/>
          </a:ln>
          <a:effectLst/>
        </p:spPr>
      </p:cxnSp>
      <p:cxnSp>
        <p:nvCxnSpPr>
          <p:cNvPr id="29" name="直接连接符 28"/>
          <p:cNvCxnSpPr/>
          <p:nvPr/>
        </p:nvCxnSpPr>
        <p:spPr>
          <a:xfrm>
            <a:off x="3526613" y="762000"/>
            <a:ext cx="769257" cy="0"/>
          </a:xfrm>
          <a:prstGeom prst="line">
            <a:avLst/>
          </a:prstGeom>
          <a:noFill/>
          <a:ln w="6350" cap="flat" cmpd="sng" algn="ctr">
            <a:solidFill>
              <a:srgbClr val="79C0BC"/>
            </a:solidFill>
            <a:prstDash val="solid"/>
            <a:miter lim="800000"/>
          </a:ln>
          <a:effectLst/>
        </p:spPr>
      </p:cxnSp>
      <p:sp>
        <p:nvSpPr>
          <p:cNvPr id="30" name="文本占位符 12290"/>
          <p:cNvSpPr txBox="1">
            <a:spLocks noChangeArrowheads="1"/>
          </p:cNvSpPr>
          <p:nvPr/>
        </p:nvSpPr>
        <p:spPr bwMode="auto">
          <a:xfrm>
            <a:off x="1454911" y="1928802"/>
            <a:ext cx="4536819" cy="3416320"/>
          </a:xfrm>
          <a:prstGeom prst="rect">
            <a:avLst/>
          </a:prstGeom>
          <a:noFill/>
          <a:ln w="9525">
            <a:noFill/>
          </a:ln>
        </p:spPr>
        <p:txBody>
          <a:bodyPr wrap="square">
            <a:spAutoFit/>
          </a:bodyPr>
          <a:lstStyle>
            <a:defPPr>
              <a:defRPr lang="zh-CN"/>
            </a:defPPr>
            <a:lvl1pPr algn="just" fontAlgn="ctr">
              <a:lnSpc>
                <a:spcPct val="150000"/>
              </a:lnSpc>
              <a:spcBef>
                <a:spcPct val="50000"/>
              </a:spcBef>
              <a:spcAft>
                <a:spcPct val="0"/>
              </a:spcAft>
              <a:buFont typeface="Arial" panose="020B0604020202020204" pitchFamily="34" charset="0"/>
              <a:buNone/>
              <a:defRPr sz="1600">
                <a:solidFill>
                  <a:schemeClr val="tx1">
                    <a:lumMod val="75000"/>
                    <a:lumOff val="25000"/>
                  </a:schemeClr>
                </a:solidFill>
                <a:latin typeface="+mn-ea"/>
              </a:defRPr>
            </a:lvl1pPr>
          </a:lstStyle>
          <a:p>
            <a:r>
              <a:rPr lang="zh-CN" altLang="en-US" sz="1800" dirty="0" smtClean="0">
                <a:solidFill>
                  <a:schemeClr val="tx1"/>
                </a:solidFill>
                <a:latin typeface="微软雅黑" panose="020B0503020204020204" pitchFamily="34" charset="-122"/>
                <a:ea typeface="微软雅黑" panose="020B0503020204020204" pitchFamily="34" charset="-122"/>
                <a:cs typeface="+mn-ea"/>
                <a:sym typeface="+mn-lt"/>
              </a:rPr>
              <a:t>       心理咨询师系统掌握了丰富心理学理论、方法与技巧，能够针对求助者的心理问题采用合适的方式积极回应求助者，促使求助者做出积极反应，从而帮助求助者建立新的合理的行为模式。这种新的行为模式</a:t>
            </a:r>
            <a:r>
              <a:rPr lang="zh-CN" altLang="en-US" sz="1800" dirty="0" smtClean="0">
                <a:solidFill>
                  <a:srgbClr val="C00000"/>
                </a:solidFill>
                <a:latin typeface="微软雅黑" panose="020B0503020204020204" pitchFamily="34" charset="-122"/>
                <a:ea typeface="微软雅黑" panose="020B0503020204020204" pitchFamily="34" charset="-122"/>
                <a:cs typeface="+mn-ea"/>
                <a:sym typeface="+mn-lt"/>
              </a:rPr>
              <a:t>能让求助者正确地表达自己的情感，和谐地与外界相处，从而帮助求助者在人际交往活动中建立全新的人际关系。</a:t>
            </a:r>
            <a:endParaRPr lang="zh-CN" altLang="en-US" sz="1800" dirty="0" smtClean="0">
              <a:solidFill>
                <a:srgbClr val="C00000"/>
              </a:solidFill>
              <a:latin typeface="微软雅黑" panose="020B0503020204020204" pitchFamily="34" charset="-122"/>
              <a:ea typeface="微软雅黑" panose="020B0503020204020204" pitchFamily="34" charset="-122"/>
              <a:cs typeface="+mn-ea"/>
              <a:sym typeface="+mn-lt"/>
            </a:endParaRPr>
          </a:p>
        </p:txBody>
      </p:sp>
      <p:sp>
        <p:nvSpPr>
          <p:cNvPr id="31" name="矩形 30"/>
          <p:cNvSpPr/>
          <p:nvPr/>
        </p:nvSpPr>
        <p:spPr>
          <a:xfrm>
            <a:off x="4169555" y="500390"/>
            <a:ext cx="4134465"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lang="zh-CN" altLang="en-US" sz="2800" kern="0" dirty="0" smtClean="0">
                <a:solidFill>
                  <a:srgbClr val="79C0BC">
                    <a:lumMod val="75000"/>
                  </a:srgbClr>
                </a:solidFill>
                <a:latin typeface="微软雅黑" panose="020B0503020204020204" pitchFamily="34" charset="-122"/>
                <a:ea typeface="微软雅黑" panose="020B0503020204020204" pitchFamily="34" charset="-122"/>
                <a:cs typeface="+mn-ea"/>
                <a:sym typeface="+mn-lt"/>
              </a:rPr>
              <a:t>（五）建立新的人际关系</a:t>
            </a:r>
            <a:endParaRPr lang="zh-CN" altLang="en-US" sz="2800" kern="0" dirty="0" smtClean="0">
              <a:solidFill>
                <a:srgbClr val="79C0BC">
                  <a:lumMod val="75000"/>
                </a:srgbClr>
              </a:solidFill>
              <a:latin typeface="微软雅黑" panose="020B0503020204020204" pitchFamily="34" charset="-122"/>
              <a:ea typeface="微软雅黑" panose="020B0503020204020204" pitchFamily="34" charset="-122"/>
              <a:cs typeface="+mn-ea"/>
              <a:sym typeface="+mn-lt"/>
            </a:endParaRPr>
          </a:p>
        </p:txBody>
      </p:sp>
      <p:pic>
        <p:nvPicPr>
          <p:cNvPr id="17" name="图片 16" descr="941022259a1e413283019ef6689e1efa.png"/>
          <p:cNvPicPr>
            <a:picLocks noChangeAspect="1"/>
          </p:cNvPicPr>
          <p:nvPr/>
        </p:nvPicPr>
        <p:blipFill>
          <a:blip r:embed="rId6"/>
          <a:stretch>
            <a:fillRect/>
          </a:stretch>
        </p:blipFill>
        <p:spPr>
          <a:xfrm flipH="1">
            <a:off x="6169819" y="1023610"/>
            <a:ext cx="5357826" cy="5357826"/>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iterate type="lt">
                                    <p:tmPct val="10000"/>
                                  </p:iterate>
                                  <p:childTnLst>
                                    <p:set>
                                      <p:cBhvr>
                                        <p:cTn id="6" dur="1" fill="hold">
                                          <p:stCondLst>
                                            <p:cond delay="0"/>
                                          </p:stCondLst>
                                        </p:cTn>
                                        <p:tgtEl>
                                          <p:spTgt spid="30">
                                            <p:txEl>
                                              <p:pRg st="0" end="0"/>
                                            </p:txEl>
                                          </p:spTgt>
                                        </p:tgtEl>
                                        <p:attrNameLst>
                                          <p:attrName>style.visibility</p:attrName>
                                        </p:attrNameLst>
                                      </p:cBhvr>
                                      <p:to>
                                        <p:strVal val="visible"/>
                                      </p:to>
                                    </p:set>
                                    <p:anim calcmode="lin" valueType="num">
                                      <p:cBhvr>
                                        <p:cTn id="7" dur="500" fill="hold"/>
                                        <p:tgtEl>
                                          <p:spTgt spid="30">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0">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1" cstate="email"/>
          <a:srcRect/>
          <a:stretch>
            <a:fillRect/>
          </a:stretch>
        </p:blipFill>
        <p:spPr>
          <a:xfrm>
            <a:off x="3364" y="0"/>
            <a:ext cx="6156165" cy="4624754"/>
          </a:xfrm>
          <a:prstGeom prst="rect">
            <a:avLst/>
          </a:prstGeom>
        </p:spPr>
      </p:pic>
      <p:pic>
        <p:nvPicPr>
          <p:cNvPr id="12" name="图片 11"/>
          <p:cNvPicPr>
            <a:picLocks noChangeAspect="1"/>
          </p:cNvPicPr>
          <p:nvPr/>
        </p:nvPicPr>
        <p:blipFill rotWithShape="1">
          <a:blip r:embed="rId2" cstate="email"/>
          <a:srcRect/>
          <a:stretch>
            <a:fillRect/>
          </a:stretch>
        </p:blipFill>
        <p:spPr>
          <a:xfrm>
            <a:off x="2758698" y="4355024"/>
            <a:ext cx="9433302" cy="2501928"/>
          </a:xfrm>
          <a:prstGeom prst="rect">
            <a:avLst/>
          </a:prstGeom>
        </p:spPr>
      </p:pic>
      <p:pic>
        <p:nvPicPr>
          <p:cNvPr id="13" name="图片 12"/>
          <p:cNvPicPr>
            <a:picLocks noChangeAspect="1"/>
          </p:cNvPicPr>
          <p:nvPr/>
        </p:nvPicPr>
        <p:blipFill rotWithShape="1">
          <a:blip r:embed="rId3" cstate="screen"/>
          <a:srcRect t="-457" r="-163"/>
          <a:stretch>
            <a:fillRect/>
          </a:stretch>
        </p:blipFill>
        <p:spPr>
          <a:xfrm>
            <a:off x="2779480" y="-19734"/>
            <a:ext cx="9433302" cy="2501928"/>
          </a:xfrm>
          <a:prstGeom prst="rect">
            <a:avLst/>
          </a:prstGeom>
        </p:spPr>
      </p:pic>
      <p:pic>
        <p:nvPicPr>
          <p:cNvPr id="14" name="图片 13"/>
          <p:cNvPicPr>
            <a:picLocks noChangeAspect="1"/>
          </p:cNvPicPr>
          <p:nvPr/>
        </p:nvPicPr>
        <p:blipFill rotWithShape="1">
          <a:blip r:embed="rId4" cstate="email"/>
          <a:srcRect/>
          <a:stretch>
            <a:fillRect/>
          </a:stretch>
        </p:blipFill>
        <p:spPr>
          <a:xfrm>
            <a:off x="35706" y="4044462"/>
            <a:ext cx="3657063" cy="2812490"/>
          </a:xfrm>
          <a:prstGeom prst="rect">
            <a:avLst/>
          </a:prstGeom>
        </p:spPr>
      </p:pic>
      <p:sp>
        <p:nvSpPr>
          <p:cNvPr id="17" name="矩形 16"/>
          <p:cNvSpPr/>
          <p:nvPr/>
        </p:nvSpPr>
        <p:spPr>
          <a:xfrm>
            <a:off x="169027" y="151463"/>
            <a:ext cx="1000132" cy="2553335"/>
          </a:xfrm>
          <a:prstGeom prst="rect">
            <a:avLst/>
          </a:prstGeom>
        </p:spPr>
        <p:txBody>
          <a:bodyPr wrap="square">
            <a:spAutoFit/>
          </a:bodyPr>
          <a:lstStyle/>
          <a:p>
            <a:r>
              <a:rPr lang="zh-CN" altLang="en-US" sz="4000" b="1" dirty="0">
                <a:solidFill>
                  <a:srgbClr val="C00000"/>
                </a:solidFill>
                <a:latin typeface="微软雅黑" panose="020B0503020204020204" pitchFamily="34" charset="-122"/>
                <a:ea typeface="微软雅黑" panose="020B0503020204020204" pitchFamily="34" charset="-122"/>
                <a:cs typeface="+mn-ea"/>
                <a:sym typeface="+mn-lt"/>
              </a:rPr>
              <a:t>心灵驿站</a:t>
            </a:r>
            <a:endParaRPr lang="zh-CN" altLang="en-US" sz="4000" b="1" dirty="0">
              <a:solidFill>
                <a:srgbClr val="C00000"/>
              </a:solidFill>
              <a:latin typeface="微软雅黑" panose="020B0503020204020204" pitchFamily="34" charset="-122"/>
              <a:ea typeface="微软雅黑" panose="020B0503020204020204" pitchFamily="34" charset="-122"/>
              <a:cs typeface="+mn-ea"/>
              <a:sym typeface="+mn-lt"/>
            </a:endParaRPr>
          </a:p>
        </p:txBody>
      </p:sp>
      <p:sp>
        <p:nvSpPr>
          <p:cNvPr id="19" name="文本框 6"/>
          <p:cNvSpPr txBox="1"/>
          <p:nvPr/>
        </p:nvSpPr>
        <p:spPr>
          <a:xfrm>
            <a:off x="3434739" y="1251523"/>
            <a:ext cx="8021492" cy="491490"/>
          </a:xfrm>
          <a:prstGeom prst="rect">
            <a:avLst/>
          </a:prstGeom>
          <a:noFill/>
        </p:spPr>
        <p:txBody>
          <a:bodyPr wrap="square" rtlCol="0">
            <a:spAutoFit/>
          </a:bodyPr>
          <a:lstStyle/>
          <a:p>
            <a:pPr fontAlgn="auto">
              <a:lnSpc>
                <a:spcPct val="130000"/>
              </a:lnSpc>
              <a:spcBef>
                <a:spcPts val="0"/>
              </a:spcBef>
              <a:spcAft>
                <a:spcPts val="0"/>
              </a:spcAft>
              <a:defRPr/>
            </a:pPr>
            <a:r>
              <a:rPr lang="zh-CN" altLang="en-US" sz="2000" b="1"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 哈佛大学推荐的</a:t>
            </a:r>
            <a:r>
              <a:rPr lang="en-US" altLang="zh-CN" sz="2000" b="1"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 20 </a:t>
            </a:r>
            <a:r>
              <a:rPr lang="zh-CN" altLang="en-US" sz="2000" b="1"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个快乐习惯</a:t>
            </a:r>
            <a:endParaRPr lang="zh-CN" altLang="en-US" sz="2000" b="1"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endParaRPr>
          </a:p>
        </p:txBody>
      </p:sp>
      <p:sp>
        <p:nvSpPr>
          <p:cNvPr id="2" name="文本框 1"/>
          <p:cNvSpPr txBox="1"/>
          <p:nvPr/>
        </p:nvSpPr>
        <p:spPr>
          <a:xfrm>
            <a:off x="2856865" y="2132965"/>
            <a:ext cx="3762375" cy="3610610"/>
          </a:xfrm>
          <a:prstGeom prst="rect">
            <a:avLst/>
          </a:prstGeom>
          <a:noFill/>
        </p:spPr>
        <p:txBody>
          <a:bodyPr wrap="square" rtlCol="0" anchor="t">
            <a:spAutoFit/>
          </a:bodyPr>
          <a:p>
            <a:pPr algn="l" fontAlgn="auto">
              <a:lnSpc>
                <a:spcPct val="130000"/>
              </a:lnSpc>
              <a:spcBef>
                <a:spcPts val="0"/>
              </a:spcBef>
              <a:spcAft>
                <a:spcPts val="0"/>
              </a:spcAft>
              <a:buClrTx/>
              <a:buSzTx/>
              <a:defRPr/>
            </a:pP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rPr>
              <a:t>（1）要学会感恩；</a:t>
            </a:r>
            <a:endPar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endParaRPr>
          </a:p>
          <a:p>
            <a:pPr algn="l" fontAlgn="auto">
              <a:lnSpc>
                <a:spcPct val="130000"/>
              </a:lnSpc>
              <a:spcBef>
                <a:spcPts val="0"/>
              </a:spcBef>
              <a:spcAft>
                <a:spcPts val="0"/>
              </a:spcAft>
              <a:buClrTx/>
              <a:buSzTx/>
              <a:defRPr/>
            </a:pP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rPr>
              <a:t>（2）明智地选择自己的朋友；</a:t>
            </a:r>
            <a:endPar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endParaRPr>
          </a:p>
          <a:p>
            <a:pPr algn="l" fontAlgn="auto">
              <a:lnSpc>
                <a:spcPct val="130000"/>
              </a:lnSpc>
              <a:spcBef>
                <a:spcPts val="0"/>
              </a:spcBef>
              <a:spcAft>
                <a:spcPts val="0"/>
              </a:spcAft>
              <a:buClrTx/>
              <a:buSzTx/>
              <a:defRPr/>
            </a:pP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rPr>
              <a:t>（3）培养同情心；</a:t>
            </a:r>
            <a:endPar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endParaRPr>
          </a:p>
          <a:p>
            <a:pPr algn="l" fontAlgn="auto">
              <a:lnSpc>
                <a:spcPct val="130000"/>
              </a:lnSpc>
              <a:spcBef>
                <a:spcPts val="0"/>
              </a:spcBef>
              <a:spcAft>
                <a:spcPts val="0"/>
              </a:spcAft>
              <a:buClrTx/>
              <a:buSzTx/>
              <a:defRPr/>
            </a:pP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rPr>
              <a:t>（4）不断学习；</a:t>
            </a:r>
            <a:endPar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endParaRPr>
          </a:p>
          <a:p>
            <a:pPr algn="l" fontAlgn="auto">
              <a:lnSpc>
                <a:spcPct val="130000"/>
              </a:lnSpc>
              <a:spcBef>
                <a:spcPts val="0"/>
              </a:spcBef>
              <a:spcAft>
                <a:spcPts val="0"/>
              </a:spcAft>
              <a:buClrTx/>
              <a:buSzTx/>
              <a:defRPr/>
            </a:pP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rPr>
              <a:t>（5）学会解决问题；</a:t>
            </a:r>
            <a:endPar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endParaRPr>
          </a:p>
          <a:p>
            <a:pPr algn="l" fontAlgn="auto">
              <a:lnSpc>
                <a:spcPct val="130000"/>
              </a:lnSpc>
              <a:spcBef>
                <a:spcPts val="0"/>
              </a:spcBef>
              <a:spcAft>
                <a:spcPts val="0"/>
              </a:spcAft>
              <a:buClrTx/>
              <a:buSzTx/>
              <a:defRPr/>
            </a:pP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rPr>
              <a:t>（6）做你想做的事情；</a:t>
            </a:r>
            <a:endPar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endParaRPr>
          </a:p>
          <a:p>
            <a:pPr algn="l" fontAlgn="auto">
              <a:lnSpc>
                <a:spcPct val="130000"/>
              </a:lnSpc>
              <a:spcBef>
                <a:spcPts val="0"/>
              </a:spcBef>
              <a:spcAft>
                <a:spcPts val="0"/>
              </a:spcAft>
              <a:buClrTx/>
              <a:buSzTx/>
              <a:defRPr/>
            </a:pP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rPr>
              <a:t>（7）活在当下；</a:t>
            </a:r>
            <a:endPar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endParaRPr>
          </a:p>
          <a:p>
            <a:pPr algn="l" fontAlgn="auto">
              <a:lnSpc>
                <a:spcPct val="130000"/>
              </a:lnSpc>
              <a:spcBef>
                <a:spcPts val="0"/>
              </a:spcBef>
              <a:spcAft>
                <a:spcPts val="0"/>
              </a:spcAft>
              <a:buClrTx/>
              <a:buSzTx/>
              <a:defRPr/>
            </a:pP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rPr>
              <a:t>（8）要经常笑；</a:t>
            </a:r>
            <a:endPar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endParaRPr>
          </a:p>
          <a:p>
            <a:pPr algn="l" fontAlgn="auto">
              <a:lnSpc>
                <a:spcPct val="130000"/>
              </a:lnSpc>
              <a:spcBef>
                <a:spcPts val="0"/>
              </a:spcBef>
              <a:spcAft>
                <a:spcPts val="0"/>
              </a:spcAft>
              <a:buClrTx/>
              <a:buSzTx/>
              <a:defRPr/>
            </a:pP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rPr>
              <a:t>（</a:t>
            </a:r>
            <a:r>
              <a:rPr lang="en-US" altLang="zh-CN"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rPr>
              <a:t>9</a:t>
            </a: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rPr>
              <a:t>）学会原谅；</a:t>
            </a:r>
            <a:endPar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endParaRPr>
          </a:p>
          <a:p>
            <a:pPr algn="l" fontAlgn="auto">
              <a:lnSpc>
                <a:spcPct val="130000"/>
              </a:lnSpc>
              <a:spcBef>
                <a:spcPts val="0"/>
              </a:spcBef>
              <a:spcAft>
                <a:spcPts val="0"/>
              </a:spcAft>
              <a:buClrTx/>
              <a:buSzTx/>
              <a:defRPr/>
            </a:pP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rPr>
              <a:t>（</a:t>
            </a:r>
            <a:r>
              <a:rPr lang="en-US" altLang="zh-CN"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rPr>
              <a:t>10</a:t>
            </a: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rPr>
              <a:t>）要经常说谢谢；</a:t>
            </a:r>
            <a:endPar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endParaRPr>
          </a:p>
          <a:p>
            <a:pPr algn="l" fontAlgn="auto">
              <a:lnSpc>
                <a:spcPct val="130000"/>
              </a:lnSpc>
              <a:spcBef>
                <a:spcPts val="0"/>
              </a:spcBef>
              <a:spcAft>
                <a:spcPts val="0"/>
              </a:spcAft>
              <a:buClrTx/>
              <a:buSzTx/>
              <a:defRPr/>
            </a:pPr>
            <a:endPar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endParaRPr>
          </a:p>
        </p:txBody>
      </p:sp>
      <p:sp>
        <p:nvSpPr>
          <p:cNvPr id="3" name="文本框 2"/>
          <p:cNvSpPr txBox="1"/>
          <p:nvPr/>
        </p:nvSpPr>
        <p:spPr>
          <a:xfrm>
            <a:off x="6505575" y="2132965"/>
            <a:ext cx="3762375" cy="3290570"/>
          </a:xfrm>
          <a:prstGeom prst="rect">
            <a:avLst/>
          </a:prstGeom>
          <a:noFill/>
        </p:spPr>
        <p:txBody>
          <a:bodyPr wrap="square" rtlCol="0" anchor="t">
            <a:spAutoFit/>
          </a:bodyPr>
          <a:p>
            <a:pPr algn="l" fontAlgn="auto">
              <a:lnSpc>
                <a:spcPct val="130000"/>
              </a:lnSpc>
              <a:spcBef>
                <a:spcPts val="0"/>
              </a:spcBef>
              <a:spcAft>
                <a:spcPts val="0"/>
              </a:spcAft>
              <a:buClrTx/>
              <a:buSzTx/>
              <a:defRPr/>
            </a:pP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rPr>
              <a:t>（</a:t>
            </a:r>
            <a:r>
              <a:rPr lang="en-US" altLang="zh-CN"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rPr>
              <a:t>11</a:t>
            </a: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rPr>
              <a:t>）学会深交；</a:t>
            </a:r>
            <a:endPar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endParaRPr>
          </a:p>
          <a:p>
            <a:pPr algn="l" fontAlgn="auto">
              <a:lnSpc>
                <a:spcPct val="130000"/>
              </a:lnSpc>
              <a:spcBef>
                <a:spcPts val="0"/>
              </a:spcBef>
              <a:spcAft>
                <a:spcPts val="0"/>
              </a:spcAft>
              <a:buClrTx/>
              <a:buSzTx/>
              <a:defRPr/>
            </a:pP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rPr>
              <a:t>（</a:t>
            </a:r>
            <a:r>
              <a:rPr lang="en-US" altLang="zh-CN"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rPr>
              <a:t>12</a:t>
            </a: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rPr>
              <a:t>）守承诺；</a:t>
            </a:r>
            <a:endPar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endParaRPr>
          </a:p>
          <a:p>
            <a:pPr algn="l" fontAlgn="auto">
              <a:lnSpc>
                <a:spcPct val="130000"/>
              </a:lnSpc>
              <a:spcBef>
                <a:spcPts val="0"/>
              </a:spcBef>
              <a:spcAft>
                <a:spcPts val="0"/>
              </a:spcAft>
              <a:buClrTx/>
              <a:buSzTx/>
              <a:defRPr/>
            </a:pP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rPr>
              <a:t>（</a:t>
            </a:r>
            <a:r>
              <a:rPr lang="en-US" altLang="zh-CN"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rPr>
              <a:t>13</a:t>
            </a: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rPr>
              <a:t>）积极冥想；</a:t>
            </a:r>
            <a:endPar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endParaRPr>
          </a:p>
          <a:p>
            <a:pPr algn="l" fontAlgn="auto">
              <a:lnSpc>
                <a:spcPct val="130000"/>
              </a:lnSpc>
              <a:spcBef>
                <a:spcPts val="0"/>
              </a:spcBef>
              <a:spcAft>
                <a:spcPts val="0"/>
              </a:spcAft>
              <a:buClrTx/>
              <a:buSzTx/>
              <a:defRPr/>
            </a:pP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rPr>
              <a:t>（</a:t>
            </a:r>
            <a:r>
              <a:rPr lang="en-US" altLang="zh-CN"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rPr>
              <a:t>14</a:t>
            </a: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rPr>
              <a:t>）关注你在做的事情；</a:t>
            </a:r>
            <a:endPar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endParaRPr>
          </a:p>
          <a:p>
            <a:pPr algn="l" fontAlgn="auto">
              <a:lnSpc>
                <a:spcPct val="130000"/>
              </a:lnSpc>
              <a:spcBef>
                <a:spcPts val="0"/>
              </a:spcBef>
              <a:spcAft>
                <a:spcPts val="0"/>
              </a:spcAft>
              <a:buClrTx/>
              <a:buSzTx/>
              <a:defRPr/>
            </a:pP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rPr>
              <a:t>（</a:t>
            </a:r>
            <a:r>
              <a:rPr lang="en-US" altLang="zh-CN"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rPr>
              <a:t>15</a:t>
            </a: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rPr>
              <a:t>）保持乐观；</a:t>
            </a:r>
            <a:endPar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endParaRPr>
          </a:p>
          <a:p>
            <a:pPr algn="l" fontAlgn="auto">
              <a:lnSpc>
                <a:spcPct val="130000"/>
              </a:lnSpc>
              <a:spcBef>
                <a:spcPts val="0"/>
              </a:spcBef>
              <a:spcAft>
                <a:spcPts val="0"/>
              </a:spcAft>
              <a:buClrTx/>
              <a:buSzTx/>
              <a:defRPr/>
            </a:pP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rPr>
              <a:t>（</a:t>
            </a:r>
            <a:r>
              <a:rPr lang="en-US" altLang="zh-CN"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rPr>
              <a:t>16</a:t>
            </a: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rPr>
              <a:t>）无条件地爱；</a:t>
            </a:r>
            <a:endPar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endParaRPr>
          </a:p>
          <a:p>
            <a:pPr algn="l" fontAlgn="auto">
              <a:lnSpc>
                <a:spcPct val="130000"/>
              </a:lnSpc>
              <a:spcBef>
                <a:spcPts val="0"/>
              </a:spcBef>
              <a:spcAft>
                <a:spcPts val="0"/>
              </a:spcAft>
              <a:buClrTx/>
              <a:buSzTx/>
              <a:defRPr/>
            </a:pP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rPr>
              <a:t>（</a:t>
            </a:r>
            <a:r>
              <a:rPr lang="en-US" altLang="zh-CN"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rPr>
              <a:t>17</a:t>
            </a: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rPr>
              <a:t>）不要放弃；</a:t>
            </a:r>
            <a:endPar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endParaRPr>
          </a:p>
          <a:p>
            <a:pPr algn="l" fontAlgn="auto">
              <a:lnSpc>
                <a:spcPct val="130000"/>
              </a:lnSpc>
              <a:spcBef>
                <a:spcPts val="0"/>
              </a:spcBef>
              <a:spcAft>
                <a:spcPts val="0"/>
              </a:spcAft>
              <a:buClrTx/>
              <a:buSzTx/>
              <a:defRPr/>
            </a:pP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rPr>
              <a:t>（</a:t>
            </a:r>
            <a:r>
              <a:rPr lang="en-US" altLang="zh-CN"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rPr>
              <a:t>18</a:t>
            </a: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rPr>
              <a:t>）做最好的自己；</a:t>
            </a:r>
            <a:endPar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endParaRPr>
          </a:p>
          <a:p>
            <a:pPr algn="l" fontAlgn="auto">
              <a:lnSpc>
                <a:spcPct val="130000"/>
              </a:lnSpc>
              <a:spcBef>
                <a:spcPts val="0"/>
              </a:spcBef>
              <a:spcAft>
                <a:spcPts val="0"/>
              </a:spcAft>
              <a:buClrTx/>
              <a:buSzTx/>
              <a:defRPr/>
            </a:pP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rPr>
              <a:t>（</a:t>
            </a:r>
            <a:r>
              <a:rPr lang="en-US" altLang="zh-CN"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rPr>
              <a:t>19</a:t>
            </a: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rPr>
              <a:t>）好好照顾自己；</a:t>
            </a:r>
            <a:endPar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endParaRPr>
          </a:p>
          <a:p>
            <a:pPr algn="l" fontAlgn="auto">
              <a:lnSpc>
                <a:spcPct val="130000"/>
              </a:lnSpc>
              <a:spcBef>
                <a:spcPts val="0"/>
              </a:spcBef>
              <a:spcAft>
                <a:spcPts val="0"/>
              </a:spcAft>
              <a:buClrTx/>
              <a:buSzTx/>
              <a:defRPr/>
            </a:pP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rPr>
              <a:t>（</a:t>
            </a:r>
            <a:r>
              <a:rPr lang="en-US" altLang="zh-CN"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rPr>
              <a:t>20</a:t>
            </a: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rPr>
              <a:t>）学会给予。</a:t>
            </a:r>
            <a:endPar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7" presetClass="entr" presetSubtype="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1000"/>
                                        <p:tgtEl>
                                          <p:spTgt spid="17"/>
                                        </p:tgtEl>
                                      </p:cBhvr>
                                    </p:animEffect>
                                    <p:anim calcmode="lin" valueType="num">
                                      <p:cBhvr>
                                        <p:cTn id="24" dur="1000" fill="hold"/>
                                        <p:tgtEl>
                                          <p:spTgt spid="17"/>
                                        </p:tgtEl>
                                        <p:attrNameLst>
                                          <p:attrName>ppt_x</p:attrName>
                                        </p:attrNameLst>
                                      </p:cBhvr>
                                      <p:tavLst>
                                        <p:tav tm="0">
                                          <p:val>
                                            <p:strVal val="#ppt_x"/>
                                          </p:val>
                                        </p:tav>
                                        <p:tav tm="100000">
                                          <p:val>
                                            <p:strVal val="#ppt_x"/>
                                          </p:val>
                                        </p:tav>
                                      </p:tavLst>
                                    </p:anim>
                                    <p:anim calcmode="lin" valueType="num">
                                      <p:cBhvr>
                                        <p:cTn id="25" dur="1000" fill="hold"/>
                                        <p:tgtEl>
                                          <p:spTgt spid="17"/>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12196763" cy="6858000"/>
          </a:xfrm>
          <a:prstGeom prst="rect">
            <a:avLst/>
          </a:prstGeom>
          <a:solidFill>
            <a:srgbClr val="262626">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dirty="0">
              <a:cs typeface="+mn-ea"/>
              <a:sym typeface="+mn-lt"/>
            </a:endParaRPr>
          </a:p>
        </p:txBody>
      </p:sp>
      <p:grpSp>
        <p:nvGrpSpPr>
          <p:cNvPr id="18" name="组合 17"/>
          <p:cNvGrpSpPr/>
          <p:nvPr/>
        </p:nvGrpSpPr>
        <p:grpSpPr>
          <a:xfrm>
            <a:off x="757794" y="548681"/>
            <a:ext cx="876091" cy="576064"/>
            <a:chOff x="708075" y="376409"/>
            <a:chExt cx="779531" cy="635185"/>
          </a:xfrm>
          <a:solidFill>
            <a:schemeClr val="bg1"/>
          </a:solidFill>
        </p:grpSpPr>
        <p:sp>
          <p:nvSpPr>
            <p:cNvPr id="21" name="矩形: 圆角 18"/>
            <p:cNvSpPr/>
            <p:nvPr/>
          </p:nvSpPr>
          <p:spPr bwMode="auto">
            <a:xfrm>
              <a:off x="708075" y="376409"/>
              <a:ext cx="779531" cy="33819"/>
            </a:xfrm>
            <a:prstGeom prst="roundRect">
              <a:avLst>
                <a:gd name="adj" fmla="val 50000"/>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2" name="矩形: 圆角 19"/>
            <p:cNvSpPr/>
            <p:nvPr/>
          </p:nvSpPr>
          <p:spPr bwMode="auto">
            <a:xfrm rot="5400000" flipV="1">
              <a:off x="407393" y="677092"/>
              <a:ext cx="635184" cy="33819"/>
            </a:xfrm>
            <a:prstGeom prst="roundRect">
              <a:avLst>
                <a:gd name="adj" fmla="val 50000"/>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grpSp>
      <p:sp>
        <p:nvSpPr>
          <p:cNvPr id="14" name="矩形 13"/>
          <p:cNvSpPr/>
          <p:nvPr/>
        </p:nvSpPr>
        <p:spPr bwMode="auto">
          <a:xfrm>
            <a:off x="4745375" y="1414654"/>
            <a:ext cx="7200800" cy="3218944"/>
          </a:xfrm>
          <a:prstGeom prst="rect">
            <a:avLst/>
          </a:prstGeom>
          <a:solidFill>
            <a:schemeClr val="accent5">
              <a:lumMod val="50000"/>
              <a:alpha val="76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4" name="矩形 3"/>
          <p:cNvSpPr/>
          <p:nvPr/>
        </p:nvSpPr>
        <p:spPr>
          <a:xfrm>
            <a:off x="5378301" y="2562461"/>
            <a:ext cx="4402167" cy="92333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5400" b="1" dirty="0" smtClean="0">
                <a:gradFill>
                  <a:gsLst>
                    <a:gs pos="0">
                      <a:schemeClr val="accent1">
                        <a:lumMod val="5000"/>
                        <a:lumOff val="95000"/>
                      </a:schemeClr>
                    </a:gs>
                    <a:gs pos="100000">
                      <a:schemeClr val="bg1">
                        <a:lumMod val="95000"/>
                      </a:schemeClr>
                    </a:gs>
                  </a:gsLst>
                  <a:lin ang="5400000" scaled="1"/>
                </a:gradFill>
                <a:effectLst>
                  <a:outerShdw blurRad="12700" dist="25400" dir="2700000" algn="tl">
                    <a:srgbClr val="000000">
                      <a:alpha val="43137"/>
                    </a:srgbClr>
                  </a:outerShdw>
                </a:effectLst>
                <a:latin typeface="+mn-lt"/>
                <a:ea typeface="+mn-ea"/>
                <a:cs typeface="+mn-ea"/>
                <a:sym typeface="+mn-lt"/>
              </a:rPr>
              <a:t>       谢谢观看</a:t>
            </a:r>
            <a:endParaRPr lang="zh-CN" altLang="en-US" sz="5400" b="1" dirty="0">
              <a:gradFill>
                <a:gsLst>
                  <a:gs pos="0">
                    <a:schemeClr val="accent1">
                      <a:lumMod val="5000"/>
                      <a:lumOff val="95000"/>
                    </a:schemeClr>
                  </a:gs>
                  <a:gs pos="100000">
                    <a:schemeClr val="bg1">
                      <a:lumMod val="95000"/>
                    </a:schemeClr>
                  </a:gs>
                </a:gsLst>
                <a:lin ang="5400000" scaled="1"/>
              </a:gradFill>
              <a:effectLst>
                <a:outerShdw blurRad="12700" dist="25400" dir="2700000" algn="tl">
                  <a:srgbClr val="000000">
                    <a:alpha val="43137"/>
                  </a:srgbClr>
                </a:outerShdw>
              </a:effectLst>
              <a:latin typeface="+mn-lt"/>
              <a:ea typeface="+mn-ea"/>
              <a:cs typeface="+mn-ea"/>
              <a:sym typeface="+mn-lt"/>
            </a:endParaRPr>
          </a:p>
        </p:txBody>
      </p:sp>
      <p:sp>
        <p:nvSpPr>
          <p:cNvPr id="15" name="Right Triangle 15"/>
          <p:cNvSpPr/>
          <p:nvPr/>
        </p:nvSpPr>
        <p:spPr>
          <a:xfrm flipH="1" flipV="1">
            <a:off x="11549527" y="1414654"/>
            <a:ext cx="396648" cy="396648"/>
          </a:xfrm>
          <a:prstGeom prst="r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50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750" fill="hold"/>
                                        <p:tgtEl>
                                          <p:spTgt spid="15"/>
                                        </p:tgtEl>
                                        <p:attrNameLst>
                                          <p:attrName>ppt_x</p:attrName>
                                        </p:attrNameLst>
                                      </p:cBhvr>
                                      <p:tavLst>
                                        <p:tav tm="0">
                                          <p:val>
                                            <p:strVal val="#ppt_x"/>
                                          </p:val>
                                        </p:tav>
                                        <p:tav tm="100000">
                                          <p:val>
                                            <p:strVal val="#ppt_x"/>
                                          </p:val>
                                        </p:tav>
                                      </p:tavLst>
                                    </p:anim>
                                    <p:anim calcmode="lin" valueType="num">
                                      <p:cBhvr additive="base">
                                        <p:cTn id="8" dur="75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4" name="矩形 3"/>
          <p:cNvSpPr/>
          <p:nvPr/>
        </p:nvSpPr>
        <p:spPr bwMode="auto">
          <a:xfrm>
            <a:off x="0" y="0"/>
            <a:ext cx="12196763" cy="6858000"/>
          </a:xfrm>
          <a:prstGeom prst="rect">
            <a:avLst/>
          </a:prstGeom>
          <a:solidFill>
            <a:schemeClr val="bg1">
              <a:alpha val="68000"/>
            </a:schemeClr>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6" name="文本框 5"/>
          <p:cNvSpPr txBox="1"/>
          <p:nvPr/>
        </p:nvSpPr>
        <p:spPr>
          <a:xfrm>
            <a:off x="811969" y="1000108"/>
            <a:ext cx="10787138" cy="4407535"/>
          </a:xfrm>
          <a:prstGeom prst="rect">
            <a:avLst/>
          </a:prstGeom>
        </p:spPr>
        <p:txBody>
          <a:bodyPr wrap="square">
            <a:spAutoFit/>
          </a:bodyPr>
          <a:lstStyle>
            <a:defPPr>
              <a:defRPr lang="zh-CN"/>
            </a:defPPr>
            <a:lvl1pPr algn="ctr">
              <a:defRPr sz="2000" kern="100">
                <a:latin typeface="微软雅黑" panose="020B0503020204020204" pitchFamily="34" charset="-122"/>
                <a:ea typeface="微软雅黑" panose="020B0503020204020204" pitchFamily="34" charset="-122"/>
                <a:cs typeface="Times New Roman" panose="02020603050405020304" pitchFamily="18" charset="0"/>
              </a:defRPr>
            </a:lvl1pPr>
          </a:lstStyle>
          <a:p>
            <a:pPr marL="0" indent="532765" algn="just" eaLnBrk="1" latinLnBrk="0" hangingPunct="1">
              <a:lnSpc>
                <a:spcPct val="130000"/>
              </a:lnSpc>
              <a:spcAft>
                <a:spcPts val="0"/>
              </a:spcAft>
            </a:pPr>
            <a:r>
              <a:rPr lang="en-US" altLang="zh-CN" sz="1800" dirty="0" smtClean="0"/>
              <a:t>  </a:t>
            </a:r>
            <a:r>
              <a:rPr lang="zh-CN" altLang="en-US" sz="1800" dirty="0" smtClean="0"/>
              <a:t>史蒂芬</a:t>
            </a:r>
            <a:r>
              <a:rPr lang="en-US" altLang="zh-CN" sz="1800" dirty="0" smtClean="0"/>
              <a:t>·</a:t>
            </a:r>
            <a:r>
              <a:rPr lang="zh-CN" altLang="en-US" sz="1800" dirty="0" smtClean="0"/>
              <a:t>威廉</a:t>
            </a:r>
            <a:r>
              <a:rPr lang="en-US" altLang="zh-CN" sz="1800" dirty="0" smtClean="0"/>
              <a:t>·</a:t>
            </a:r>
            <a:r>
              <a:rPr lang="zh-CN" altLang="en-US" sz="1800" dirty="0" smtClean="0"/>
              <a:t>霍金，</a:t>
            </a:r>
            <a:r>
              <a:rPr lang="en-US" altLang="zh-CN" sz="1800" dirty="0" smtClean="0"/>
              <a:t>1942 </a:t>
            </a:r>
            <a:r>
              <a:rPr lang="zh-CN" altLang="en-US" sz="1800" dirty="0" smtClean="0"/>
              <a:t>年</a:t>
            </a:r>
            <a:r>
              <a:rPr lang="en-US" altLang="zh-CN" sz="1800" dirty="0" smtClean="0"/>
              <a:t>1 </a:t>
            </a:r>
            <a:r>
              <a:rPr lang="zh-CN" altLang="en-US" sz="1800" dirty="0" smtClean="0"/>
              <a:t>月</a:t>
            </a:r>
            <a:r>
              <a:rPr lang="en-US" altLang="zh-CN" sz="1800" dirty="0" smtClean="0"/>
              <a:t>8 </a:t>
            </a:r>
            <a:r>
              <a:rPr lang="zh-CN" altLang="en-US" sz="1800" dirty="0" smtClean="0"/>
              <a:t>日出生于英国，英国剑桥大学著名物理学家，被誉为继爱因斯坦之后最杰出的理论物理学家。</a:t>
            </a:r>
            <a:r>
              <a:rPr lang="en-US" altLang="zh-CN" sz="1800" dirty="0" smtClean="0"/>
              <a:t>1963 </a:t>
            </a:r>
            <a:r>
              <a:rPr lang="zh-CN" altLang="en-US" sz="1800" dirty="0" smtClean="0"/>
              <a:t>年，在他</a:t>
            </a:r>
            <a:r>
              <a:rPr lang="en-US" altLang="zh-CN" sz="1800" dirty="0" smtClean="0"/>
              <a:t>21 </a:t>
            </a:r>
            <a:r>
              <a:rPr lang="zh-CN" altLang="en-US" sz="1800" dirty="0" smtClean="0"/>
              <a:t>岁时，医生诊断其患有肌萎缩性侧索硬化症，俗称渐冻症，全身瘫痪，不能说话。他唯一能动的地方只有两只眼睛和</a:t>
            </a:r>
            <a:r>
              <a:rPr lang="en-US" altLang="zh-CN" sz="1800" dirty="0" smtClean="0"/>
              <a:t>3 </a:t>
            </a:r>
            <a:r>
              <a:rPr lang="zh-CN" altLang="en-US" sz="1800" dirty="0" smtClean="0"/>
              <a:t>根手指，其他地方根本不能动。当时医生认为他只有两年生命，但是，两年光阴飞驰而去，他仍旧活着，很奇妙地，病情的恶化渐渐地缓慢下来。</a:t>
            </a:r>
            <a:r>
              <a:rPr lang="en-US" altLang="zh-CN" sz="1800" dirty="0" smtClean="0"/>
              <a:t>20 </a:t>
            </a:r>
            <a:r>
              <a:rPr lang="zh-CN" altLang="en-US" sz="1800" dirty="0" smtClean="0"/>
              <a:t>世纪</a:t>
            </a:r>
            <a:r>
              <a:rPr lang="en-US" altLang="zh-CN" sz="1800" dirty="0" smtClean="0"/>
              <a:t>60 </a:t>
            </a:r>
            <a:r>
              <a:rPr lang="zh-CN" altLang="en-US" sz="1800" dirty="0" smtClean="0"/>
              <a:t>年代后期，霍金的身体状况又开始恶化。由于逐渐失去写字能力，霍金自己发展出一种替代的视觉性方法，他在脑里形成各种不同的心智图案与心智方程，他可以用这些心智元素来思考物理问题。</a:t>
            </a:r>
            <a:endParaRPr lang="zh-CN" altLang="en-US" sz="1800" dirty="0" smtClean="0"/>
          </a:p>
          <a:p>
            <a:pPr marL="0" indent="532765" algn="just" eaLnBrk="1" latinLnBrk="0" hangingPunct="1">
              <a:lnSpc>
                <a:spcPct val="130000"/>
              </a:lnSpc>
              <a:spcAft>
                <a:spcPts val="0"/>
              </a:spcAft>
            </a:pPr>
            <a:r>
              <a:rPr lang="en-US" altLang="zh-CN" sz="1800" dirty="0" smtClean="0">
                <a:latin typeface="+mn-lt"/>
              </a:rPr>
              <a:t>   </a:t>
            </a:r>
            <a:r>
              <a:rPr lang="zh-CN" altLang="en-US" sz="1800" dirty="0" smtClean="0">
                <a:latin typeface="+mn-lt"/>
              </a:rPr>
              <a:t>霍金不愿向恶疾低头，甚至不愿接受任何帮助。他最喜欢被视为科学家，然后是科普作家，最重要的是，被视为正常人，拥有与其他人相同的欲望、干劲、梦想与抱负。</a:t>
            </a:r>
            <a:endParaRPr lang="zh-CN" altLang="en-US" sz="1800" dirty="0" smtClean="0">
              <a:latin typeface="+mn-lt"/>
            </a:endParaRPr>
          </a:p>
          <a:p>
            <a:pPr marL="0" indent="532765" algn="just" eaLnBrk="1" latinLnBrk="0" hangingPunct="1">
              <a:lnSpc>
                <a:spcPct val="130000"/>
              </a:lnSpc>
              <a:spcAft>
                <a:spcPts val="0"/>
              </a:spcAft>
            </a:pPr>
            <a:r>
              <a:rPr lang="zh-CN" altLang="en-US" sz="1800" dirty="0" smtClean="0">
                <a:latin typeface="+mn-lt"/>
              </a:rPr>
              <a:t>霍金的健康仍在缓慢恶化，</a:t>
            </a:r>
            <a:r>
              <a:rPr lang="en-US" altLang="zh-CN" sz="1800" dirty="0" smtClean="0">
                <a:latin typeface="+mn-lt"/>
              </a:rPr>
              <a:t>2005 </a:t>
            </a:r>
            <a:r>
              <a:rPr lang="zh-CN" altLang="en-US" sz="1800" dirty="0" smtClean="0">
                <a:latin typeface="+mn-lt"/>
              </a:rPr>
              <a:t>年，他开始使用脸颊肌肉的运动来控制他的通信设备，每分钟大约可以输出一个字。由于这疾病很可能引起闭锁症候群，霍金与神经学专家研发出一套新系统，让电脑将他的脑波图样翻译为词句。</a:t>
            </a:r>
            <a:r>
              <a:rPr lang="en-US" altLang="zh-CN" sz="1800" dirty="0" smtClean="0">
                <a:latin typeface="+mn-lt"/>
              </a:rPr>
              <a:t>2009 </a:t>
            </a:r>
            <a:r>
              <a:rPr lang="zh-CN" altLang="en-US" sz="1800" dirty="0" smtClean="0">
                <a:latin typeface="+mn-lt"/>
              </a:rPr>
              <a:t>年，他不再能独立驾驶他的轮椅，他的呼吸越加困难，时常需要使用人工呼吸器，还有几次严重到需要去医院诊疗。</a:t>
            </a:r>
            <a:endParaRPr lang="zh-CN" altLang="en-US" sz="1800" dirty="0" smtClean="0">
              <a:latin typeface="+mn-lt"/>
            </a:endParaRPr>
          </a:p>
        </p:txBody>
      </p:sp>
      <p:sp>
        <p:nvSpPr>
          <p:cNvPr id="8" name="矩形 7"/>
          <p:cNvSpPr/>
          <p:nvPr/>
        </p:nvSpPr>
        <p:spPr>
          <a:xfrm>
            <a:off x="240465" y="214290"/>
            <a:ext cx="3443335" cy="583565"/>
          </a:xfrm>
          <a:prstGeom prst="rect">
            <a:avLst/>
          </a:prstGeom>
          <a:noFill/>
        </p:spPr>
        <p:txBody>
          <a:bodyPr wrap="square" rtlCol="0">
            <a:spAutoFit/>
          </a:bodyPr>
          <a:lstStyle/>
          <a:p>
            <a:r>
              <a:rPr lang="zh-CN" altLang="en-US" sz="3200" b="1" dirty="0">
                <a:solidFill>
                  <a:schemeClr val="accent3">
                    <a:lumMod val="75000"/>
                  </a:schemeClr>
                </a:solidFill>
                <a:latin typeface="+mn-lt"/>
                <a:ea typeface="+mn-ea"/>
                <a:cs typeface="+mn-ea"/>
                <a:sym typeface="+mn-lt"/>
              </a:rPr>
              <a:t>引领幸福</a:t>
            </a:r>
            <a:endParaRPr lang="zh-CN" altLang="en-US" sz="3200" b="1" dirty="0">
              <a:solidFill>
                <a:schemeClr val="accent3">
                  <a:lumMod val="75000"/>
                </a:schemeClr>
              </a:solidFill>
              <a:latin typeface="+mn-lt"/>
              <a:ea typeface="+mn-ea"/>
              <a:cs typeface="+mn-ea"/>
              <a:sym typeface="+mn-lt"/>
            </a:endParaRPr>
          </a:p>
        </p:txBody>
      </p:sp>
      <p:pic>
        <p:nvPicPr>
          <p:cNvPr id="5" name="图片 4" descr="t01a730e6146cde15d5.png"/>
          <p:cNvPicPr>
            <a:picLocks noChangeAspect="1"/>
          </p:cNvPicPr>
          <p:nvPr/>
        </p:nvPicPr>
        <p:blipFill>
          <a:blip r:embed="rId1">
            <a:lum bright="-8000"/>
          </a:blip>
          <a:stretch>
            <a:fillRect/>
          </a:stretch>
        </p:blipFill>
        <p:spPr>
          <a:xfrm>
            <a:off x="11170479" y="33537"/>
            <a:ext cx="1531056" cy="1531056"/>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7" name="图片 6" descr="t01a730e6146cde15d5.png"/>
          <p:cNvPicPr>
            <a:picLocks noChangeAspect="1"/>
          </p:cNvPicPr>
          <p:nvPr/>
        </p:nvPicPr>
        <p:blipFill>
          <a:blip r:embed="rId2" cstate="print"/>
          <a:stretch>
            <a:fillRect/>
          </a:stretch>
        </p:blipFill>
        <p:spPr>
          <a:xfrm>
            <a:off x="0" y="6289213"/>
            <a:ext cx="871078" cy="871078"/>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2" name="图片 11"/>
          <p:cNvPicPr>
            <a:picLocks noChangeAspect="1"/>
          </p:cNvPicPr>
          <p:nvPr/>
        </p:nvPicPr>
        <p:blipFill>
          <a:blip r:embed="rId3" cstate="screen"/>
          <a:stretch>
            <a:fillRect/>
          </a:stretch>
        </p:blipFill>
        <p:spPr>
          <a:xfrm flipH="1">
            <a:off x="-338010" y="4529250"/>
            <a:ext cx="2031310" cy="2031310"/>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heckerboard(across)">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4" name="矩形 3"/>
          <p:cNvSpPr/>
          <p:nvPr/>
        </p:nvSpPr>
        <p:spPr bwMode="auto">
          <a:xfrm>
            <a:off x="0" y="0"/>
            <a:ext cx="12196763" cy="6858000"/>
          </a:xfrm>
          <a:prstGeom prst="rect">
            <a:avLst/>
          </a:prstGeom>
          <a:solidFill>
            <a:schemeClr val="bg1">
              <a:alpha val="68000"/>
            </a:schemeClr>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6" name="文本框 5"/>
          <p:cNvSpPr txBox="1"/>
          <p:nvPr/>
        </p:nvSpPr>
        <p:spPr>
          <a:xfrm>
            <a:off x="811969" y="1000108"/>
            <a:ext cx="10787138" cy="2609215"/>
          </a:xfrm>
          <a:prstGeom prst="rect">
            <a:avLst/>
          </a:prstGeom>
        </p:spPr>
        <p:txBody>
          <a:bodyPr wrap="square">
            <a:spAutoFit/>
          </a:bodyPr>
          <a:lstStyle>
            <a:defPPr>
              <a:defRPr lang="zh-CN"/>
            </a:defPPr>
            <a:lvl1pPr algn="ctr">
              <a:defRPr sz="2000" kern="100">
                <a:latin typeface="微软雅黑" panose="020B0503020204020204" pitchFamily="34" charset="-122"/>
                <a:ea typeface="微软雅黑" panose="020B0503020204020204" pitchFamily="34" charset="-122"/>
                <a:cs typeface="Times New Roman" panose="02020603050405020304" pitchFamily="18" charset="0"/>
              </a:defRPr>
            </a:lvl1pPr>
          </a:lstStyle>
          <a:p>
            <a:pPr marL="0" indent="532765" algn="just" eaLnBrk="1" latinLnBrk="0" hangingPunct="1">
              <a:lnSpc>
                <a:spcPct val="130000"/>
              </a:lnSpc>
              <a:spcAft>
                <a:spcPts val="0"/>
              </a:spcAft>
            </a:pPr>
            <a:r>
              <a:rPr lang="zh-CN" altLang="en-US" sz="1800" dirty="0" smtClean="0">
                <a:latin typeface="+mn-lt"/>
              </a:rPr>
              <a:t>霍金虽然身残但志坚，他非常乐观。他证明了黑洞的面积定理。在富有学术传统的剑桥大学里他拥有多个荣誉学位，是最年轻的英国皇家学会会员。他提出宇宙大爆炸自奇点开始，时间由此刻开始，黑洞最终会蒸发，在统一</a:t>
            </a:r>
            <a:r>
              <a:rPr lang="en-US" altLang="zh-CN" sz="1800" dirty="0" smtClean="0">
                <a:latin typeface="+mn-lt"/>
              </a:rPr>
              <a:t>20 </a:t>
            </a:r>
            <a:r>
              <a:rPr lang="zh-CN" altLang="en-US" sz="1800" dirty="0" smtClean="0">
                <a:latin typeface="+mn-lt"/>
              </a:rPr>
              <a:t>世纪物理学的两大基础理论</a:t>
            </a:r>
            <a:r>
              <a:rPr lang="en-US" altLang="zh-CN" sz="1800" dirty="0" smtClean="0">
                <a:latin typeface="+mn-lt"/>
              </a:rPr>
              <a:t>——</a:t>
            </a:r>
            <a:r>
              <a:rPr lang="zh-CN" altLang="en-US" sz="1800" dirty="0" smtClean="0">
                <a:latin typeface="+mn-lt"/>
              </a:rPr>
              <a:t>爱因斯坦的相对论和普朗克的量子论方面迈出了重要一步。</a:t>
            </a:r>
            <a:endParaRPr lang="zh-CN" altLang="en-US" sz="1800" dirty="0" smtClean="0">
              <a:latin typeface="+mn-lt"/>
            </a:endParaRPr>
          </a:p>
          <a:p>
            <a:pPr marL="0" indent="532765" algn="just" eaLnBrk="1" latinLnBrk="0" hangingPunct="1">
              <a:lnSpc>
                <a:spcPct val="130000"/>
              </a:lnSpc>
              <a:spcAft>
                <a:spcPts val="0"/>
              </a:spcAft>
            </a:pPr>
            <a:r>
              <a:rPr lang="zh-CN" altLang="en-US" sz="1800" dirty="0" smtClean="0">
                <a:latin typeface="+mn-lt"/>
              </a:rPr>
              <a:t>他不能书写，甚至口齿不清，但他超越了相对论、量子力学、大爆炸等理论，迈入了创造宇宙的</a:t>
            </a:r>
            <a:r>
              <a:rPr lang="en-US" altLang="zh-CN" sz="1800" dirty="0" smtClean="0">
                <a:latin typeface="+mn-lt"/>
              </a:rPr>
              <a:t>“</a:t>
            </a:r>
            <a:r>
              <a:rPr lang="zh-CN" altLang="en-US" sz="1800" dirty="0" smtClean="0">
                <a:latin typeface="+mn-lt"/>
              </a:rPr>
              <a:t>几何之舞</a:t>
            </a:r>
            <a:r>
              <a:rPr lang="en-US" altLang="zh-CN" sz="1800" dirty="0" smtClean="0">
                <a:latin typeface="+mn-lt"/>
              </a:rPr>
              <a:t>”——</a:t>
            </a:r>
            <a:r>
              <a:rPr lang="zh-CN" altLang="en-US" sz="1800" dirty="0" smtClean="0">
                <a:latin typeface="+mn-lt"/>
              </a:rPr>
              <a:t>无边界条件。尽管他那么无助地坐在轮椅上，他的思想却使人们遨游到广袤的时空，渐渐解开宇宙之谜。</a:t>
            </a:r>
            <a:endParaRPr lang="zh-CN" altLang="en-US" sz="1800" dirty="0" smtClean="0">
              <a:latin typeface="+mn-lt"/>
            </a:endParaRPr>
          </a:p>
        </p:txBody>
      </p:sp>
      <p:sp>
        <p:nvSpPr>
          <p:cNvPr id="8" name="矩形 7"/>
          <p:cNvSpPr/>
          <p:nvPr/>
        </p:nvSpPr>
        <p:spPr>
          <a:xfrm>
            <a:off x="240465" y="214290"/>
            <a:ext cx="3443335" cy="584775"/>
          </a:xfrm>
          <a:prstGeom prst="rect">
            <a:avLst/>
          </a:prstGeom>
          <a:noFill/>
        </p:spPr>
        <p:txBody>
          <a:bodyPr wrap="square" rtlCol="0">
            <a:spAutoFit/>
          </a:bodyPr>
          <a:lstStyle/>
          <a:p>
            <a:r>
              <a:rPr lang="zh-CN" altLang="en-US" sz="3200" b="1" dirty="0" smtClean="0">
                <a:solidFill>
                  <a:schemeClr val="accent3">
                    <a:lumMod val="75000"/>
                  </a:schemeClr>
                </a:solidFill>
                <a:latin typeface="+mn-lt"/>
                <a:ea typeface="+mn-ea"/>
                <a:cs typeface="+mn-ea"/>
                <a:sym typeface="+mn-lt"/>
              </a:rPr>
              <a:t>头脑风暴</a:t>
            </a:r>
            <a:endParaRPr lang="zh-CN" altLang="en-US" sz="3200" b="1" dirty="0">
              <a:solidFill>
                <a:schemeClr val="accent3">
                  <a:lumMod val="75000"/>
                </a:schemeClr>
              </a:solidFill>
              <a:latin typeface="+mn-lt"/>
              <a:ea typeface="+mn-ea"/>
              <a:cs typeface="+mn-ea"/>
              <a:sym typeface="+mn-lt"/>
            </a:endParaRPr>
          </a:p>
        </p:txBody>
      </p:sp>
      <p:pic>
        <p:nvPicPr>
          <p:cNvPr id="5" name="图片 4" descr="t01a730e6146cde15d5.png"/>
          <p:cNvPicPr>
            <a:picLocks noChangeAspect="1"/>
          </p:cNvPicPr>
          <p:nvPr/>
        </p:nvPicPr>
        <p:blipFill>
          <a:blip r:embed="rId1">
            <a:lum bright="-8000"/>
          </a:blip>
          <a:stretch>
            <a:fillRect/>
          </a:stretch>
        </p:blipFill>
        <p:spPr>
          <a:xfrm>
            <a:off x="11170479" y="33537"/>
            <a:ext cx="1531056" cy="1531056"/>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7" name="图片 6" descr="t01a730e6146cde15d5.png"/>
          <p:cNvPicPr>
            <a:picLocks noChangeAspect="1"/>
          </p:cNvPicPr>
          <p:nvPr/>
        </p:nvPicPr>
        <p:blipFill>
          <a:blip r:embed="rId2" cstate="print"/>
          <a:stretch>
            <a:fillRect/>
          </a:stretch>
        </p:blipFill>
        <p:spPr>
          <a:xfrm>
            <a:off x="0" y="6289213"/>
            <a:ext cx="871078" cy="871078"/>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grpSp>
        <p:nvGrpSpPr>
          <p:cNvPr id="9" name="Group 5"/>
          <p:cNvGrpSpPr/>
          <p:nvPr/>
        </p:nvGrpSpPr>
        <p:grpSpPr bwMode="auto">
          <a:xfrm>
            <a:off x="1480820" y="4149090"/>
            <a:ext cx="10118090" cy="1713230"/>
            <a:chOff x="1190" y="4420"/>
            <a:chExt cx="10362" cy="560"/>
          </a:xfrm>
        </p:grpSpPr>
        <p:sp>
          <p:nvSpPr>
            <p:cNvPr id="10" name="Rectangle 6"/>
            <p:cNvSpPr>
              <a:spLocks noChangeArrowheads="1"/>
            </p:cNvSpPr>
            <p:nvPr/>
          </p:nvSpPr>
          <p:spPr bwMode="auto">
            <a:xfrm>
              <a:off x="1876" y="4420"/>
              <a:ext cx="9676" cy="560"/>
            </a:xfrm>
            <a:prstGeom prst="rect">
              <a:avLst/>
            </a:prstGeom>
            <a:solidFill>
              <a:srgbClr val="FADCE9"/>
            </a:solidFill>
            <a:ln w="9525" algn="ctr">
              <a:solidFill>
                <a:schemeClr val="accent2">
                  <a:lumMod val="40000"/>
                  <a:lumOff val="60000"/>
                </a:schemeClr>
              </a:solidFill>
              <a:miter lim="800000"/>
            </a:ln>
            <a:effectLst/>
          </p:spPr>
          <p:txBody>
            <a:bodyPr vert="horz" wrap="square" lIns="91440" tIns="45720" rIns="91440" bIns="45720" numCol="1" anchor="t" anchorCtr="0" compatLnSpc="1"/>
            <a:lstStyle/>
            <a:p>
              <a:endParaRPr lang="zh-CN" altLang="en-US"/>
            </a:p>
          </p:txBody>
        </p:sp>
        <p:sp>
          <p:nvSpPr>
            <p:cNvPr id="11" name="Rectangle 7"/>
            <p:cNvSpPr>
              <a:spLocks noChangeArrowheads="1"/>
            </p:cNvSpPr>
            <p:nvPr/>
          </p:nvSpPr>
          <p:spPr bwMode="auto">
            <a:xfrm>
              <a:off x="1190" y="4420"/>
              <a:ext cx="686" cy="560"/>
            </a:xfrm>
            <a:prstGeom prst="rect">
              <a:avLst/>
            </a:prstGeom>
            <a:solidFill>
              <a:srgbClr val="E4007F"/>
            </a:solidFill>
            <a:ln w="9525" algn="ctr">
              <a:solidFill>
                <a:schemeClr val="accent2">
                  <a:lumMod val="40000"/>
                  <a:lumOff val="60000"/>
                </a:schemeClr>
              </a:solidFill>
              <a:miter lim="800000"/>
            </a:ln>
            <a:effectLst/>
          </p:spPr>
          <p:txBody>
            <a:bodyPr vert="horz" wrap="square" lIns="91440" tIns="45720" rIns="91440" bIns="45720" numCol="1" anchor="t" anchorCtr="0" compatLnSpc="1"/>
            <a:lstStyle/>
            <a:p>
              <a:endParaRPr lang="zh-CN" altLang="en-US"/>
            </a:p>
          </p:txBody>
        </p:sp>
      </p:grpSp>
      <p:pic>
        <p:nvPicPr>
          <p:cNvPr id="12" name="图片 11"/>
          <p:cNvPicPr>
            <a:picLocks noChangeAspect="1"/>
          </p:cNvPicPr>
          <p:nvPr/>
        </p:nvPicPr>
        <p:blipFill>
          <a:blip r:embed="rId3" cstate="screen"/>
          <a:stretch>
            <a:fillRect/>
          </a:stretch>
        </p:blipFill>
        <p:spPr>
          <a:xfrm flipH="1">
            <a:off x="-338010" y="4529250"/>
            <a:ext cx="2031310" cy="2031310"/>
          </a:xfrm>
          <a:prstGeom prst="rect">
            <a:avLst/>
          </a:prstGeom>
        </p:spPr>
      </p:pic>
      <p:sp>
        <p:nvSpPr>
          <p:cNvPr id="13" name="矩形 12"/>
          <p:cNvSpPr/>
          <p:nvPr/>
        </p:nvSpPr>
        <p:spPr>
          <a:xfrm>
            <a:off x="2209800" y="4370705"/>
            <a:ext cx="8999855" cy="1170305"/>
          </a:xfrm>
          <a:prstGeom prst="rect">
            <a:avLst/>
          </a:prstGeom>
        </p:spPr>
        <p:txBody>
          <a:bodyPr wrap="square">
            <a:spAutoFit/>
          </a:bodyPr>
          <a:lstStyle/>
          <a:p>
            <a:pPr marL="0" marR="47625" indent="532765" eaLnBrk="1" latinLnBrk="0" hangingPunct="1">
              <a:lnSpc>
                <a:spcPct val="130000"/>
              </a:lnSpc>
              <a:spcBef>
                <a:spcPts val="0"/>
              </a:spcBef>
              <a:spcAft>
                <a:spcPts val="0"/>
              </a:spcAft>
            </a:pPr>
            <a:r>
              <a:rPr lang="zh-CN" altLang="en-US" kern="100" dirty="0">
                <a:solidFill>
                  <a:srgbClr val="000000"/>
                </a:solidFill>
                <a:latin typeface="微软雅黑" panose="020B0503020204020204" pitchFamily="34" charset="-122"/>
                <a:ea typeface="微软雅黑" panose="020B0503020204020204" pitchFamily="34" charset="-122"/>
                <a:cs typeface="Times New Roman" panose="02020603050405020304"/>
              </a:rPr>
              <a:t>曾经有同学问道：</a:t>
            </a:r>
            <a:r>
              <a:rPr lang="en-US" altLang="zh-CN"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kern="100" dirty="0">
                <a:solidFill>
                  <a:srgbClr val="000000"/>
                </a:solidFill>
                <a:latin typeface="微软雅黑" panose="020B0503020204020204" pitchFamily="34" charset="-122"/>
                <a:ea typeface="微软雅黑" panose="020B0503020204020204" pitchFamily="34" charset="-122"/>
                <a:cs typeface="Times New Roman" panose="02020603050405020304"/>
              </a:rPr>
              <a:t>大学是天堂还是地狱</a:t>
            </a:r>
            <a:r>
              <a:rPr lang="en-US" altLang="zh-CN"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kern="100" dirty="0">
                <a:solidFill>
                  <a:srgbClr val="000000"/>
                </a:solidFill>
                <a:latin typeface="微软雅黑" panose="020B0503020204020204" pitchFamily="34" charset="-122"/>
                <a:ea typeface="微软雅黑" panose="020B0503020204020204" pitchFamily="34" charset="-122"/>
                <a:cs typeface="Times New Roman" panose="02020603050405020304"/>
              </a:rPr>
              <a:t>答案是什么，这就看你是愿作天使还是魔鬼了！同学们，也许你正感觉自己身处</a:t>
            </a:r>
            <a:r>
              <a:rPr lang="en-US" altLang="zh-CN"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kern="100" dirty="0">
                <a:solidFill>
                  <a:srgbClr val="000000"/>
                </a:solidFill>
                <a:latin typeface="微软雅黑" panose="020B0503020204020204" pitchFamily="34" charset="-122"/>
                <a:ea typeface="微软雅黑" panose="020B0503020204020204" pitchFamily="34" charset="-122"/>
                <a:cs typeface="Times New Roman" panose="02020603050405020304"/>
              </a:rPr>
              <a:t>牢狱</a:t>
            </a:r>
            <a:r>
              <a:rPr lang="en-US" altLang="zh-CN"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kern="100" dirty="0">
                <a:solidFill>
                  <a:srgbClr val="000000"/>
                </a:solidFill>
                <a:latin typeface="微软雅黑" panose="020B0503020204020204" pitchFamily="34" charset="-122"/>
                <a:ea typeface="微软雅黑" panose="020B0503020204020204" pitchFamily="34" charset="-122"/>
                <a:cs typeface="Times New Roman" panose="02020603050405020304"/>
              </a:rPr>
              <a:t>，那么请打开心窗，你必定会发现，窗外除了泥土，还会有漫天的芬芳。</a:t>
            </a:r>
            <a:endParaRPr lang="zh-CN" altLang="en-US"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14" name="文本框 2"/>
          <p:cNvSpPr txBox="1">
            <a:spLocks noChangeArrowheads="1"/>
          </p:cNvSpPr>
          <p:nvPr/>
        </p:nvSpPr>
        <p:spPr bwMode="auto">
          <a:xfrm>
            <a:off x="1507490" y="4653280"/>
            <a:ext cx="643255" cy="745490"/>
          </a:xfrm>
          <a:prstGeom prst="rect">
            <a:avLst/>
          </a:prstGeom>
          <a:noFill/>
          <a:ln w="9525">
            <a:noFill/>
            <a:miter lim="800000"/>
          </a:ln>
        </p:spPr>
        <p:txBody>
          <a:bodyPr vert="horz" wrap="square" lIns="0" tIns="0" rIns="0" bIns="0" numCol="1" anchor="t"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感</a:t>
            </a:r>
            <a:endParaRPr kumimoji="0" lang="zh-CN"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悟</a:t>
            </a:r>
            <a:endParaRPr kumimoji="0" lang="zh-CN"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heckerboard(across)">
                                      <p:cBhvr>
                                        <p:cTn id="7" dur="500"/>
                                        <p:tgtEl>
                                          <p:spTgt spid="12"/>
                                        </p:tgtEl>
                                      </p:cBhvr>
                                    </p:animEffect>
                                  </p:childTnLst>
                                </p:cTn>
                              </p:par>
                              <p:par>
                                <p:cTn id="8" presetID="5"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checkerboard(across)">
                                      <p:cBhvr>
                                        <p:cTn id="10" dur="500"/>
                                        <p:tgtEl>
                                          <p:spTgt spid="9"/>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checkerboard(across)">
                                      <p:cBhvr>
                                        <p:cTn id="13" dur="500"/>
                                        <p:tgtEl>
                                          <p:spTgt spid="14"/>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checkerboard(across)">
                                      <p:cBhvr>
                                        <p:cTn id="1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bwMode="auto">
          <a:xfrm>
            <a:off x="2766056" y="1535709"/>
            <a:ext cx="6861260" cy="3816424"/>
          </a:xfrm>
          <a:prstGeom prst="rect">
            <a:avLst/>
          </a:prstGeom>
          <a:solidFill>
            <a:schemeClr val="accent3">
              <a:lumMod val="20000"/>
              <a:lumOff val="80000"/>
              <a:alpha val="8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5" name="文本框 14"/>
          <p:cNvSpPr txBox="1"/>
          <p:nvPr/>
        </p:nvSpPr>
        <p:spPr>
          <a:xfrm>
            <a:off x="5589641" y="2751751"/>
            <a:ext cx="1355090" cy="521970"/>
          </a:xfrm>
          <a:prstGeom prst="rect">
            <a:avLst/>
          </a:prstGeom>
          <a:noFill/>
        </p:spPr>
        <p:txBody>
          <a:bodyPr wrap="none" rtlCol="0">
            <a:spAutoFit/>
          </a:bodyPr>
          <a:lstStyle>
            <a:defPPr>
              <a:defRPr lang="zh-CN"/>
            </a:defPPr>
            <a:lvl1pPr algn="ctr">
              <a:defRPr sz="2800">
                <a:latin typeface="微软雅黑 Light" panose="020B0502040204020203" pitchFamily="34" charset="-122"/>
                <a:ea typeface="微软雅黑 Light" panose="020B0502040204020203" pitchFamily="34" charset="-122"/>
              </a:defRPr>
            </a:lvl1pPr>
          </a:lstStyle>
          <a:p>
            <a:pPr lvl="0">
              <a:defRPr/>
            </a:pPr>
            <a:r>
              <a:rPr lang="zh-CN" altLang="en-US" dirty="0" smtClean="0">
                <a:solidFill>
                  <a:srgbClr val="3D3D3D"/>
                </a:solidFill>
                <a:latin typeface="+mn-lt"/>
                <a:ea typeface="+mn-ea"/>
                <a:cs typeface="+mn-ea"/>
                <a:sym typeface="+mn-lt"/>
              </a:rPr>
              <a:t>第一节 </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p:txBody>
      </p:sp>
      <p:sp>
        <p:nvSpPr>
          <p:cNvPr id="16" name="矩形 15"/>
          <p:cNvSpPr/>
          <p:nvPr/>
        </p:nvSpPr>
        <p:spPr bwMode="auto">
          <a:xfrm>
            <a:off x="5548613" y="1535709"/>
            <a:ext cx="1296144" cy="1029907"/>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7" name="TextBox 47"/>
          <p:cNvSpPr txBox="1"/>
          <p:nvPr/>
        </p:nvSpPr>
        <p:spPr>
          <a:xfrm>
            <a:off x="3748411" y="3548159"/>
            <a:ext cx="4896548" cy="700405"/>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lvl="0" algn="ctr">
              <a:defRPr/>
            </a:pPr>
            <a:r>
              <a:rPr lang="zh-CN" altLang="en-US" sz="4400" dirty="0" smtClean="0">
                <a:solidFill>
                  <a:srgbClr val="3D3D3D"/>
                </a:solidFill>
                <a:latin typeface="+mn-lt"/>
                <a:ea typeface="+mn-ea"/>
                <a:cs typeface="+mn-ea"/>
                <a:sym typeface="+mn-lt"/>
              </a:rPr>
              <a:t>心理与心理健康</a:t>
            </a:r>
            <a:endParaRPr lang="zh-CN" altLang="en-US" sz="4400" dirty="0" smtClean="0">
              <a:solidFill>
                <a:srgbClr val="3D3D3D"/>
              </a:solidFill>
              <a:latin typeface="+mn-lt"/>
              <a:ea typeface="+mn-ea"/>
              <a:cs typeface="+mn-ea"/>
              <a:sym typeface="+mn-lt"/>
            </a:endParaRPr>
          </a:p>
        </p:txBody>
      </p:sp>
      <p:sp>
        <p:nvSpPr>
          <p:cNvPr id="18" name="矩形 17"/>
          <p:cNvSpPr/>
          <p:nvPr/>
        </p:nvSpPr>
        <p:spPr bwMode="auto">
          <a:xfrm>
            <a:off x="5784590" y="3341225"/>
            <a:ext cx="824187" cy="57229"/>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1" name="文本框 20"/>
          <p:cNvSpPr txBox="1"/>
          <p:nvPr/>
        </p:nvSpPr>
        <p:spPr>
          <a:xfrm>
            <a:off x="5901570" y="1633902"/>
            <a:ext cx="590226" cy="92333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5400" b="0" i="0" u="none" strike="noStrike" kern="1200" cap="none" spc="0" normalizeH="0" baseline="0" noProof="0" dirty="0">
                <a:ln>
                  <a:noFill/>
                </a:ln>
                <a:solidFill>
                  <a:srgbClr val="FFFFFF"/>
                </a:solidFill>
                <a:effectLst/>
                <a:uLnTx/>
                <a:uFillTx/>
                <a:latin typeface="+mn-lt"/>
                <a:ea typeface="+mn-ea"/>
                <a:cs typeface="+mn-ea"/>
                <a:sym typeface="+mn-lt"/>
              </a:rPr>
              <a:t>1</a:t>
            </a:r>
            <a:endParaRPr kumimoji="0" lang="zh-CN" altLang="en-US" sz="5400" b="0" i="0" u="none" strike="noStrike" kern="1200" cap="none" spc="0" normalizeH="0" baseline="0" noProof="0" dirty="0">
              <a:ln>
                <a:noFill/>
              </a:ln>
              <a:solidFill>
                <a:srgbClr val="FFFFFF"/>
              </a:solidFill>
              <a:effectLst/>
              <a:uLnTx/>
              <a:uFillTx/>
              <a:latin typeface="+mn-lt"/>
              <a:ea typeface="+mn-ea"/>
              <a:cs typeface="+mn-ea"/>
              <a:sym typeface="+mn-lt"/>
            </a:endParaRPr>
          </a:p>
        </p:txBody>
      </p:sp>
    </p:spTree>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4371427"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一、心理是脑的功能</a:t>
            </a:r>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grpSp>
        <p:nvGrpSpPr>
          <p:cNvPr id="8" name="组合 7"/>
          <p:cNvGrpSpPr/>
          <p:nvPr/>
        </p:nvGrpSpPr>
        <p:grpSpPr>
          <a:xfrm>
            <a:off x="150721" y="333830"/>
            <a:ext cx="11890558" cy="8050512"/>
            <a:chOff x="150721" y="333830"/>
            <a:chExt cx="11890558" cy="8050512"/>
          </a:xfrm>
        </p:grpSpPr>
        <p:pic>
          <p:nvPicPr>
            <p:cNvPr id="9" name="图片 8"/>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7000" contrast="-76000"/>
                      </a14:imgEffect>
                    </a14:imgLayer>
                  </a14:imgProps>
                </a:ext>
              </a:extLst>
            </a:blip>
            <a:srcRect/>
            <a:stretch>
              <a:fillRect/>
            </a:stretch>
          </p:blipFill>
          <p:spPr>
            <a:xfrm rot="5400000" flipH="1">
              <a:off x="4766645" y="1109708"/>
              <a:ext cx="2658710" cy="11890558"/>
            </a:xfrm>
            <a:prstGeom prst="rect">
              <a:avLst/>
            </a:prstGeom>
          </p:spPr>
        </p:pic>
        <p:sp>
          <p:nvSpPr>
            <p:cNvPr id="10" name="矩形 9"/>
            <p:cNvSpPr/>
            <p:nvPr/>
          </p:nvSpPr>
          <p:spPr>
            <a:xfrm>
              <a:off x="420914" y="333830"/>
              <a:ext cx="11466286" cy="6103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flipH="1">
            <a:off x="-80306" y="40204"/>
            <a:ext cx="12445313" cy="1341991"/>
            <a:chOff x="-173007" y="114436"/>
            <a:chExt cx="12445313" cy="1341991"/>
          </a:xfrm>
        </p:grpSpPr>
        <p:pic>
          <p:nvPicPr>
            <p:cNvPr id="12" name="图片 11"/>
            <p:cNvPicPr>
              <a:picLocks noChangeAspect="1"/>
            </p:cNvPicPr>
            <p:nvPr/>
          </p:nvPicPr>
          <p:blipFill rotWithShape="1">
            <a:blip r:embed="rId3" cstate="screen"/>
            <a:srcRect/>
            <a:stretch>
              <a:fillRect/>
            </a:stretch>
          </p:blipFill>
          <p:spPr>
            <a:xfrm>
              <a:off x="-173007" y="114436"/>
              <a:ext cx="2036106" cy="1341991"/>
            </a:xfrm>
            <a:prstGeom prst="rect">
              <a:avLst/>
            </a:prstGeom>
          </p:spPr>
        </p:pic>
        <p:pic>
          <p:nvPicPr>
            <p:cNvPr id="13" name="图片 12"/>
            <p:cNvPicPr>
              <a:picLocks noChangeAspect="1"/>
            </p:cNvPicPr>
            <p:nvPr/>
          </p:nvPicPr>
          <p:blipFill rotWithShape="1">
            <a:blip r:embed="rId3" cstate="screen"/>
            <a:srcRect/>
            <a:stretch>
              <a:fillRect/>
            </a:stretch>
          </p:blipFill>
          <p:spPr>
            <a:xfrm flipH="1">
              <a:off x="10236200" y="114436"/>
              <a:ext cx="2036106" cy="1341991"/>
            </a:xfrm>
            <a:prstGeom prst="rect">
              <a:avLst/>
            </a:prstGeom>
          </p:spPr>
        </p:pic>
      </p:grpSp>
      <p:pic>
        <p:nvPicPr>
          <p:cNvPr id="14" name="图片 13"/>
          <p:cNvPicPr>
            <a:picLocks noChangeAspect="1"/>
          </p:cNvPicPr>
          <p:nvPr/>
        </p:nvPicPr>
        <p:blipFill rotWithShape="1">
          <a:blip r:embed="rId4" cstate="screen"/>
          <a:srcRect/>
          <a:stretch>
            <a:fillRect/>
          </a:stretch>
        </p:blipFill>
        <p:spPr>
          <a:xfrm>
            <a:off x="0" y="4651046"/>
            <a:ext cx="1074057" cy="2246919"/>
          </a:xfrm>
          <a:prstGeom prst="rect">
            <a:avLst/>
          </a:prstGeom>
        </p:spPr>
      </p:pic>
      <p:pic>
        <p:nvPicPr>
          <p:cNvPr id="15" name="图片 14"/>
          <p:cNvPicPr>
            <a:picLocks noChangeAspect="1"/>
          </p:cNvPicPr>
          <p:nvPr/>
        </p:nvPicPr>
        <p:blipFill rotWithShape="1">
          <a:blip r:embed="rId5" cstate="screen"/>
          <a:srcRect b="-5299"/>
          <a:stretch>
            <a:fillRect/>
          </a:stretch>
        </p:blipFill>
        <p:spPr>
          <a:xfrm>
            <a:off x="11049000" y="5232400"/>
            <a:ext cx="1143000" cy="1730539"/>
          </a:xfrm>
          <a:prstGeom prst="rect">
            <a:avLst/>
          </a:prstGeom>
        </p:spPr>
      </p:pic>
      <p:sp>
        <p:nvSpPr>
          <p:cNvPr id="27" name="TextBox 71"/>
          <p:cNvSpPr txBox="1">
            <a:spLocks noChangeArrowheads="1"/>
          </p:cNvSpPr>
          <p:nvPr/>
        </p:nvSpPr>
        <p:spPr bwMode="auto">
          <a:xfrm>
            <a:off x="5060915" y="522962"/>
            <a:ext cx="2070170" cy="451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238" tIns="41619" rIns="83238" bIns="41619">
            <a:spAutoFit/>
          </a:bodyPr>
          <a:lstStyle>
            <a:lvl1pPr defTabSz="831850">
              <a:defRPr sz="1400">
                <a:solidFill>
                  <a:schemeClr val="tx1"/>
                </a:solidFill>
                <a:latin typeface="微软雅黑" panose="020B0503020204020204" pitchFamily="34" charset="-122"/>
                <a:ea typeface="微软雅黑" panose="020B0503020204020204" pitchFamily="34" charset="-122"/>
              </a:defRPr>
            </a:lvl1pPr>
            <a:lvl2pPr defTabSz="831850">
              <a:defRPr sz="1400">
                <a:solidFill>
                  <a:schemeClr val="tx1"/>
                </a:solidFill>
                <a:latin typeface="微软雅黑" panose="020B0503020204020204" pitchFamily="34" charset="-122"/>
                <a:ea typeface="微软雅黑" panose="020B0503020204020204" pitchFamily="34" charset="-122"/>
              </a:defRPr>
            </a:lvl2pPr>
            <a:lvl3pPr defTabSz="831850">
              <a:defRPr sz="1400">
                <a:solidFill>
                  <a:schemeClr val="tx1"/>
                </a:solidFill>
                <a:latin typeface="微软雅黑" panose="020B0503020204020204" pitchFamily="34" charset="-122"/>
                <a:ea typeface="微软雅黑" panose="020B0503020204020204" pitchFamily="34" charset="-122"/>
              </a:defRPr>
            </a:lvl3pPr>
            <a:lvl4pPr defTabSz="831850">
              <a:defRPr sz="1400">
                <a:solidFill>
                  <a:schemeClr val="tx1"/>
                </a:solidFill>
                <a:latin typeface="微软雅黑" panose="020B0503020204020204" pitchFamily="34" charset="-122"/>
                <a:ea typeface="微软雅黑" panose="020B0503020204020204" pitchFamily="34" charset="-122"/>
              </a:defRPr>
            </a:lvl4pPr>
            <a:lvl5pPr defTabSz="831850">
              <a:defRPr sz="1400">
                <a:solidFill>
                  <a:schemeClr val="tx1"/>
                </a:solidFill>
                <a:latin typeface="微软雅黑" panose="020B0503020204020204" pitchFamily="34" charset="-122"/>
                <a:ea typeface="微软雅黑" panose="020B0503020204020204" pitchFamily="34" charset="-122"/>
              </a:defRPr>
            </a:lvl5pPr>
            <a:lvl6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lvl="0" algn="ctr" eaLnBrk="0" hangingPunct="0">
              <a:spcBef>
                <a:spcPts val="0"/>
              </a:spcBef>
              <a:spcAft>
                <a:spcPts val="0"/>
              </a:spcAft>
            </a:pPr>
            <a:r>
              <a:rPr kumimoji="0" lang="zh-CN" altLang="en-US" sz="2400" b="0" i="0" u="none" strike="noStrike" kern="0" cap="none" spc="130" normalizeH="0" baseline="0" noProof="0" dirty="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cs typeface="+mn-ea"/>
                <a:sym typeface="+mn-lt"/>
              </a:rPr>
              <a:t>心理是什么</a:t>
            </a:r>
            <a:endParaRPr kumimoji="0" lang="zh-CN" altLang="en-US" sz="2400" b="0" i="0" u="none" strike="noStrike" kern="0" cap="none" spc="130" normalizeH="0" baseline="0" noProof="0" dirty="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cs typeface="+mn-ea"/>
              <a:sym typeface="+mn-lt"/>
            </a:endParaRPr>
          </a:p>
        </p:txBody>
      </p:sp>
      <p:cxnSp>
        <p:nvCxnSpPr>
          <p:cNvPr id="28" name="直接连接符 27"/>
          <p:cNvCxnSpPr/>
          <p:nvPr/>
        </p:nvCxnSpPr>
        <p:spPr>
          <a:xfrm>
            <a:off x="7115074" y="762000"/>
            <a:ext cx="769257" cy="0"/>
          </a:xfrm>
          <a:prstGeom prst="line">
            <a:avLst/>
          </a:prstGeom>
          <a:noFill/>
          <a:ln w="6350" cap="flat" cmpd="sng" algn="ctr">
            <a:solidFill>
              <a:srgbClr val="79C0BC"/>
            </a:solidFill>
            <a:prstDash val="solid"/>
            <a:miter lim="800000"/>
          </a:ln>
          <a:effectLst/>
        </p:spPr>
      </p:cxnSp>
      <p:cxnSp>
        <p:nvCxnSpPr>
          <p:cNvPr id="29" name="直接连接符 28"/>
          <p:cNvCxnSpPr/>
          <p:nvPr/>
        </p:nvCxnSpPr>
        <p:spPr>
          <a:xfrm>
            <a:off x="4312431" y="762000"/>
            <a:ext cx="769257" cy="0"/>
          </a:xfrm>
          <a:prstGeom prst="line">
            <a:avLst/>
          </a:prstGeom>
          <a:noFill/>
          <a:ln w="6350" cap="flat" cmpd="sng" algn="ctr">
            <a:solidFill>
              <a:srgbClr val="79C0BC"/>
            </a:solidFill>
            <a:prstDash val="solid"/>
            <a:miter lim="800000"/>
          </a:ln>
          <a:effectLst/>
        </p:spPr>
      </p:cxnSp>
      <p:grpSp>
        <p:nvGrpSpPr>
          <p:cNvPr id="30" name="组合 29"/>
          <p:cNvGrpSpPr/>
          <p:nvPr/>
        </p:nvGrpSpPr>
        <p:grpSpPr>
          <a:xfrm>
            <a:off x="1144132" y="1543178"/>
            <a:ext cx="9848369" cy="3958865"/>
            <a:chOff x="1144133" y="1723477"/>
            <a:chExt cx="5444939" cy="3958865"/>
          </a:xfrm>
        </p:grpSpPr>
        <p:sp>
          <p:nvSpPr>
            <p:cNvPr id="31" name="矩形 30"/>
            <p:cNvSpPr/>
            <p:nvPr/>
          </p:nvSpPr>
          <p:spPr>
            <a:xfrm>
              <a:off x="1144133" y="1723477"/>
              <a:ext cx="453672" cy="3958865"/>
            </a:xfrm>
            <a:prstGeom prst="rect">
              <a:avLst/>
            </a:prstGeom>
            <a:solidFill>
              <a:srgbClr val="79C0BC"/>
            </a:solidFill>
            <a:ln w="12700" cap="flat" cmpd="sng" algn="ctr">
              <a:noFill/>
              <a:prstDash val="solid"/>
              <a:miter lim="800000"/>
            </a:ln>
            <a:effectLst/>
          </p:spPr>
          <p:txBody>
            <a:bodyPr rtlCol="0" anchor="ctr"/>
            <a:lstStyle/>
            <a:p>
              <a:pPr marL="0" marR="0" lvl="0" indent="0" defTabSz="914400" eaLnBrk="1" fontAlgn="auto" latinLnBrk="0" hangingPunct="1">
                <a:lnSpc>
                  <a:spcPct val="15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ea"/>
                <a:sym typeface="+mn-lt"/>
              </a:endParaRPr>
            </a:p>
          </p:txBody>
        </p:sp>
        <p:sp>
          <p:nvSpPr>
            <p:cNvPr id="32" name="矩形 31"/>
            <p:cNvSpPr/>
            <p:nvPr/>
          </p:nvSpPr>
          <p:spPr>
            <a:xfrm>
              <a:off x="1597805" y="1723477"/>
              <a:ext cx="4991267" cy="3958865"/>
            </a:xfrm>
            <a:prstGeom prst="rect">
              <a:avLst/>
            </a:prstGeom>
            <a:noFill/>
            <a:ln w="12700" cap="flat" cmpd="sng" algn="ctr">
              <a:solidFill>
                <a:srgbClr val="79C0BC"/>
              </a:solidFill>
              <a:prstDash val="solid"/>
              <a:miter lim="800000"/>
            </a:ln>
            <a:effectLst/>
          </p:spPr>
          <p:txBody>
            <a:bodyPr rtlCol="0" anchor="ctr"/>
            <a:lstStyle/>
            <a:p>
              <a:pPr marL="0" marR="0" lvl="0" indent="0" defTabSz="914400" eaLnBrk="1" fontAlgn="auto" latinLnBrk="0" hangingPunct="1">
                <a:lnSpc>
                  <a:spcPct val="15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33" name="矩形 9220"/>
          <p:cNvSpPr>
            <a:spLocks noChangeArrowheads="1" noChangeShapeType="1" noTextEdit="1"/>
          </p:cNvSpPr>
          <p:nvPr/>
        </p:nvSpPr>
        <p:spPr bwMode="auto">
          <a:xfrm>
            <a:off x="1199501" y="2405009"/>
            <a:ext cx="738664" cy="2144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marL="0" marR="0" lvl="0" indent="0" algn="ctr" defTabSz="914400" eaLnBrk="1" fontAlgn="base" latinLnBrk="0" hangingPunct="1">
              <a:lnSpc>
                <a:spcPct val="100000"/>
              </a:lnSpc>
              <a:spcBef>
                <a:spcPts val="0"/>
              </a:spcBef>
              <a:spcAft>
                <a:spcPts val="0"/>
              </a:spcAft>
              <a:buClrTx/>
              <a:buSzTx/>
              <a:buFontTx/>
              <a:buNone/>
              <a:defRPr/>
            </a:pPr>
            <a:r>
              <a:rPr kumimoji="0" lang="zh-CN" altLang="en-US" sz="3600" b="1" i="0" u="none" strike="noStrike" kern="0" cap="none" spc="300" normalizeH="0" baseline="0" noProof="0" dirty="0" smtClean="0">
                <a:ln>
                  <a:noFill/>
                </a:ln>
                <a:solidFill>
                  <a:srgbClr val="FFFFFF"/>
                </a:solidFill>
                <a:effectLst/>
                <a:uLnTx/>
                <a:uFillTx/>
                <a:cs typeface="+mn-ea"/>
                <a:sym typeface="+mn-lt"/>
              </a:rPr>
              <a:t>心理咨询</a:t>
            </a:r>
            <a:endParaRPr kumimoji="0" lang="zh-CN" altLang="en-US" sz="3600" b="1" i="0" u="none" strike="noStrike" kern="0" cap="none" spc="300" normalizeH="0" baseline="0" noProof="0" dirty="0">
              <a:ln>
                <a:noFill/>
              </a:ln>
              <a:solidFill>
                <a:srgbClr val="FFFFFF"/>
              </a:solidFill>
              <a:effectLst/>
              <a:uLnTx/>
              <a:uFillTx/>
              <a:cs typeface="+mn-ea"/>
              <a:sym typeface="+mn-lt"/>
            </a:endParaRPr>
          </a:p>
        </p:txBody>
      </p:sp>
      <p:sp>
        <p:nvSpPr>
          <p:cNvPr id="34" name="矩形 33"/>
          <p:cNvSpPr/>
          <p:nvPr/>
        </p:nvSpPr>
        <p:spPr>
          <a:xfrm>
            <a:off x="2308249" y="2016407"/>
            <a:ext cx="8630987" cy="645160"/>
          </a:xfrm>
          <a:prstGeom prst="rect">
            <a:avLst/>
          </a:prstGeom>
        </p:spPr>
        <p:txBody>
          <a:bodyPr wrap="square">
            <a:spAutoFit/>
          </a:bodyPr>
          <a:lstStyle/>
          <a:p>
            <a:pPr marL="0" marR="0" lvl="0" indent="0" defTabSz="914400" eaLnBrk="1" fontAlgn="auto" latinLnBrk="0" hangingPunct="1">
              <a:lnSpc>
                <a:spcPct val="180000"/>
              </a:lnSpc>
              <a:spcBef>
                <a:spcPts val="0"/>
              </a:spcBef>
              <a:spcAft>
                <a:spcPts val="0"/>
              </a:spcAft>
              <a:buClrTx/>
              <a:buSzTx/>
              <a:buFontTx/>
              <a:buNone/>
              <a:defRPr/>
            </a:pPr>
            <a:r>
              <a:rPr lang="zh-CN" altLang="en-US" sz="2000" kern="0" dirty="0" smtClean="0">
                <a:solidFill>
                  <a:srgbClr val="79C0BC">
                    <a:lumMod val="75000"/>
                  </a:srgbClr>
                </a:solidFill>
                <a:latin typeface="微软雅黑" panose="020B0503020204020204" pitchFamily="34" charset="-122"/>
                <a:ea typeface="微软雅黑" panose="020B0503020204020204" pitchFamily="34" charset="-122"/>
                <a:cs typeface="+mn-ea"/>
                <a:sym typeface="+mn-lt"/>
              </a:rPr>
              <a:t>理解心理的内涵，必须掌握以下三点：</a:t>
            </a:r>
            <a:endParaRPr lang="zh-CN" altLang="en-US" sz="2000" kern="0" dirty="0" smtClean="0">
              <a:solidFill>
                <a:srgbClr val="79C0BC">
                  <a:lumMod val="75000"/>
                </a:srgbClr>
              </a:solidFill>
              <a:latin typeface="微软雅黑" panose="020B0503020204020204" pitchFamily="34" charset="-122"/>
              <a:ea typeface="微软雅黑" panose="020B0503020204020204" pitchFamily="34" charset="-122"/>
              <a:cs typeface="+mn-ea"/>
              <a:sym typeface="+mn-lt"/>
            </a:endParaRPr>
          </a:p>
        </p:txBody>
      </p:sp>
      <p:sp>
        <p:nvSpPr>
          <p:cNvPr id="35" name="矩形 34"/>
          <p:cNvSpPr/>
          <p:nvPr/>
        </p:nvSpPr>
        <p:spPr>
          <a:xfrm>
            <a:off x="2308249" y="3000372"/>
            <a:ext cx="8258151" cy="2461260"/>
          </a:xfrm>
          <a:prstGeom prst="rect">
            <a:avLst/>
          </a:prstGeom>
        </p:spPr>
        <p:txBody>
          <a:bodyPr wrap="square">
            <a:spAutoFit/>
          </a:bodyPr>
          <a:lstStyle/>
          <a:p>
            <a:pPr marL="457200" indent="-457200" algn="just">
              <a:lnSpc>
                <a:spcPct val="150000"/>
              </a:lnSpc>
              <a:spcAft>
                <a:spcPts val="600"/>
              </a:spcAft>
              <a:buFont typeface="Wingdings" panose="05000000000000000000" pitchFamily="2" charset="2"/>
              <a:buChar char="Ø"/>
            </a:pP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（一）心理是脑的功能，脑是心理的器官：个体心理的发展以脑的发展为物质基础。</a:t>
            </a:r>
            <a:endPar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gn="just">
              <a:lnSpc>
                <a:spcPct val="150000"/>
              </a:lnSpc>
              <a:spcAft>
                <a:spcPts val="600"/>
              </a:spcAft>
              <a:buFont typeface="Wingdings" panose="05000000000000000000" pitchFamily="2" charset="2"/>
              <a:buChar char="Ø"/>
            </a:pP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（二）人的心理活动：心理作为脑的功能是以活动的形式存在的。心理活动是个体对客观世界的主观反映过程，其实质是大脑的生理反应活动，是一种特殊的生理现象，是一种高级形式的生命活动。</a:t>
            </a:r>
            <a:endPar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gn="just">
              <a:lnSpc>
                <a:spcPct val="150000"/>
              </a:lnSpc>
              <a:spcAft>
                <a:spcPts val="600"/>
              </a:spcAft>
              <a:buFont typeface="Wingdings" panose="05000000000000000000" pitchFamily="2" charset="2"/>
              <a:buChar char="Ø"/>
            </a:pP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（三）人的个性心理：心理过程是人们共同具有的心理活动。由于每个人的先天素质和后天环境不同，心理过程在产生时总是带有个人的特征，从而形成了不同的个性。</a:t>
            </a:r>
            <a:endParaRPr lang="en-US" altLang="zh-CN" sz="1600" dirty="0" smtClean="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6" name="图片 35"/>
          <p:cNvPicPr>
            <a:picLocks noChangeAspect="1"/>
          </p:cNvPicPr>
          <p:nvPr/>
        </p:nvPicPr>
        <p:blipFill>
          <a:blip r:embed="rId6" cstate="screen"/>
          <a:stretch>
            <a:fillRect/>
          </a:stretch>
        </p:blipFill>
        <p:spPr>
          <a:xfrm rot="1364460">
            <a:off x="8850493" y="967750"/>
            <a:ext cx="1865648" cy="2097314"/>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1000" fill="hold"/>
                                        <p:tgtEl>
                                          <p:spTgt spid="30"/>
                                        </p:tgtEl>
                                        <p:attrNameLst>
                                          <p:attrName>ppt_w</p:attrName>
                                        </p:attrNameLst>
                                      </p:cBhvr>
                                      <p:tavLst>
                                        <p:tav tm="0">
                                          <p:val>
                                            <p:strVal val="#ppt_w*0.70"/>
                                          </p:val>
                                        </p:tav>
                                        <p:tav tm="100000">
                                          <p:val>
                                            <p:strVal val="#ppt_w"/>
                                          </p:val>
                                        </p:tav>
                                      </p:tavLst>
                                    </p:anim>
                                    <p:anim calcmode="lin" valueType="num">
                                      <p:cBhvr>
                                        <p:cTn id="8" dur="1000" fill="hold"/>
                                        <p:tgtEl>
                                          <p:spTgt spid="30"/>
                                        </p:tgtEl>
                                        <p:attrNameLst>
                                          <p:attrName>ppt_h</p:attrName>
                                        </p:attrNameLst>
                                      </p:cBhvr>
                                      <p:tavLst>
                                        <p:tav tm="0">
                                          <p:val>
                                            <p:strVal val="#ppt_h"/>
                                          </p:val>
                                        </p:tav>
                                        <p:tav tm="100000">
                                          <p:val>
                                            <p:strVal val="#ppt_h"/>
                                          </p:val>
                                        </p:tav>
                                      </p:tavLst>
                                    </p:anim>
                                    <p:animEffect transition="in" filter="fade">
                                      <p:cBhvr>
                                        <p:cTn id="9" dur="1000"/>
                                        <p:tgtEl>
                                          <p:spTgt spid="30"/>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1000"/>
                                        <p:tgtEl>
                                          <p:spTgt spid="33"/>
                                        </p:tgtEl>
                                      </p:cBhvr>
                                    </p:animEffect>
                                    <p:anim calcmode="lin" valueType="num">
                                      <p:cBhvr>
                                        <p:cTn id="13" dur="1000" fill="hold"/>
                                        <p:tgtEl>
                                          <p:spTgt spid="33"/>
                                        </p:tgtEl>
                                        <p:attrNameLst>
                                          <p:attrName>ppt_x</p:attrName>
                                        </p:attrNameLst>
                                      </p:cBhvr>
                                      <p:tavLst>
                                        <p:tav tm="0">
                                          <p:val>
                                            <p:strVal val="#ppt_x"/>
                                          </p:val>
                                        </p:tav>
                                        <p:tav tm="100000">
                                          <p:val>
                                            <p:strVal val="#ppt_x"/>
                                          </p:val>
                                        </p:tav>
                                      </p:tavLst>
                                    </p:anim>
                                    <p:anim calcmode="lin" valueType="num">
                                      <p:cBhvr>
                                        <p:cTn id="14" dur="1000" fill="hold"/>
                                        <p:tgtEl>
                                          <p:spTgt spid="3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3" presetClass="entr" presetSubtype="16" fill="hold" nodeType="afterEffect">
                                  <p:stCondLst>
                                    <p:cond delay="0"/>
                                  </p:stCondLst>
                                  <p:iterate type="lt">
                                    <p:tmPct val="10000"/>
                                  </p:iterate>
                                  <p:childTnLst>
                                    <p:set>
                                      <p:cBhvr>
                                        <p:cTn id="17" dur="1" fill="hold">
                                          <p:stCondLst>
                                            <p:cond delay="0"/>
                                          </p:stCondLst>
                                        </p:cTn>
                                        <p:tgtEl>
                                          <p:spTgt spid="34">
                                            <p:txEl>
                                              <p:pRg st="0" end="0"/>
                                            </p:txEl>
                                          </p:spTgt>
                                        </p:tgtEl>
                                        <p:attrNameLst>
                                          <p:attrName>style.visibility</p:attrName>
                                        </p:attrNameLst>
                                      </p:cBhvr>
                                      <p:to>
                                        <p:strVal val="visible"/>
                                      </p:to>
                                    </p:set>
                                    <p:anim calcmode="lin" valueType="num">
                                      <p:cBhvr>
                                        <p:cTn id="18" dur="5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19" dur="500" fill="hold"/>
                                        <p:tgtEl>
                                          <p:spTgt spid="34">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35">
                                            <p:txEl>
                                              <p:pRg st="0" end="0"/>
                                            </p:txEl>
                                          </p:spTgt>
                                        </p:tgtEl>
                                        <p:attrNameLst>
                                          <p:attrName>style.visibility</p:attrName>
                                        </p:attrNameLst>
                                      </p:cBhvr>
                                      <p:to>
                                        <p:strVal val="visible"/>
                                      </p:to>
                                    </p:set>
                                    <p:animEffect transition="in" filter="fade">
                                      <p:cBhvr>
                                        <p:cTn id="24" dur="1000"/>
                                        <p:tgtEl>
                                          <p:spTgt spid="35">
                                            <p:txEl>
                                              <p:pRg st="0" end="0"/>
                                            </p:txEl>
                                          </p:spTgt>
                                        </p:tgtEl>
                                      </p:cBhvr>
                                    </p:animEffect>
                                    <p:anim calcmode="lin" valueType="num">
                                      <p:cBhvr>
                                        <p:cTn id="25" dur="10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26" dur="1000" fill="hold"/>
                                        <p:tgtEl>
                                          <p:spTgt spid="3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35">
                                            <p:txEl>
                                              <p:pRg st="1" end="1"/>
                                            </p:txEl>
                                          </p:spTgt>
                                        </p:tgtEl>
                                        <p:attrNameLst>
                                          <p:attrName>style.visibility</p:attrName>
                                        </p:attrNameLst>
                                      </p:cBhvr>
                                      <p:to>
                                        <p:strVal val="visible"/>
                                      </p:to>
                                    </p:set>
                                    <p:animEffect transition="in" filter="fade">
                                      <p:cBhvr>
                                        <p:cTn id="31" dur="1000"/>
                                        <p:tgtEl>
                                          <p:spTgt spid="35">
                                            <p:txEl>
                                              <p:pRg st="1" end="1"/>
                                            </p:txEl>
                                          </p:spTgt>
                                        </p:tgtEl>
                                      </p:cBhvr>
                                    </p:animEffect>
                                    <p:anim calcmode="lin" valueType="num">
                                      <p:cBhvr>
                                        <p:cTn id="32" dur="1000" fill="hold"/>
                                        <p:tgtEl>
                                          <p:spTgt spid="35">
                                            <p:txEl>
                                              <p:pRg st="1" end="1"/>
                                            </p:txEl>
                                          </p:spTgt>
                                        </p:tgtEl>
                                        <p:attrNameLst>
                                          <p:attrName>ppt_x</p:attrName>
                                        </p:attrNameLst>
                                      </p:cBhvr>
                                      <p:tavLst>
                                        <p:tav tm="0">
                                          <p:val>
                                            <p:strVal val="#ppt_x"/>
                                          </p:val>
                                        </p:tav>
                                        <p:tav tm="100000">
                                          <p:val>
                                            <p:strVal val="#ppt_x"/>
                                          </p:val>
                                        </p:tav>
                                      </p:tavLst>
                                    </p:anim>
                                    <p:anim calcmode="lin" valueType="num">
                                      <p:cBhvr>
                                        <p:cTn id="33" dur="1000" fill="hold"/>
                                        <p:tgtEl>
                                          <p:spTgt spid="3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35">
                                            <p:txEl>
                                              <p:pRg st="2" end="2"/>
                                            </p:txEl>
                                          </p:spTgt>
                                        </p:tgtEl>
                                        <p:attrNameLst>
                                          <p:attrName>style.visibility</p:attrName>
                                        </p:attrNameLst>
                                      </p:cBhvr>
                                      <p:to>
                                        <p:strVal val="visible"/>
                                      </p:to>
                                    </p:set>
                                    <p:animEffect transition="in" filter="fade">
                                      <p:cBhvr>
                                        <p:cTn id="38" dur="1000"/>
                                        <p:tgtEl>
                                          <p:spTgt spid="35">
                                            <p:txEl>
                                              <p:pRg st="2" end="2"/>
                                            </p:txEl>
                                          </p:spTgt>
                                        </p:tgtEl>
                                      </p:cBhvr>
                                    </p:animEffect>
                                    <p:anim calcmode="lin" valueType="num">
                                      <p:cBhvr>
                                        <p:cTn id="39" dur="1000" fill="hold"/>
                                        <p:tgtEl>
                                          <p:spTgt spid="35">
                                            <p:txEl>
                                              <p:pRg st="2" end="2"/>
                                            </p:txEl>
                                          </p:spTgt>
                                        </p:tgtEl>
                                        <p:attrNameLst>
                                          <p:attrName>ppt_x</p:attrName>
                                        </p:attrNameLst>
                                      </p:cBhvr>
                                      <p:tavLst>
                                        <p:tav tm="0">
                                          <p:val>
                                            <p:strVal val="#ppt_x"/>
                                          </p:val>
                                        </p:tav>
                                        <p:tav tm="100000">
                                          <p:val>
                                            <p:strVal val="#ppt_x"/>
                                          </p:val>
                                        </p:tav>
                                      </p:tavLst>
                                    </p:anim>
                                    <p:anim calcmode="lin" valueType="num">
                                      <p:cBhvr>
                                        <p:cTn id="40" dur="1000" fill="hold"/>
                                        <p:tgtEl>
                                          <p:spTgt spid="35">
                                            <p:txEl>
                                              <p:pRg st="2" end="2"/>
                                            </p:txEl>
                                          </p:spTgt>
                                        </p:tgtEl>
                                        <p:attrNameLst>
                                          <p:attrName>ppt_y</p:attrName>
                                        </p:attrNameLst>
                                      </p:cBhvr>
                                      <p:tavLst>
                                        <p:tav tm="0">
                                          <p:val>
                                            <p:strVal val="#ppt_y+.1"/>
                                          </p:val>
                                        </p:tav>
                                        <p:tav tm="100000">
                                          <p:val>
                                            <p:strVal val="#ppt_y"/>
                                          </p:val>
                                        </p:tav>
                                      </p:tavLst>
                                    </p:anim>
                                  </p:childTnLst>
                                </p:cTn>
                              </p:par>
                            </p:childTnLst>
                          </p:cTn>
                        </p:par>
                        <p:par>
                          <p:cTn id="41" fill="hold">
                            <p:stCondLst>
                              <p:cond delay="1000"/>
                            </p:stCondLst>
                            <p:childTnLst>
                              <p:par>
                                <p:cTn id="42" presetID="42" presetClass="entr" presetSubtype="0" fill="hold" nodeType="after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fade">
                                      <p:cBhvr>
                                        <p:cTn id="44" dur="1000"/>
                                        <p:tgtEl>
                                          <p:spTgt spid="36"/>
                                        </p:tgtEl>
                                      </p:cBhvr>
                                    </p:animEffect>
                                    <p:anim calcmode="lin" valueType="num">
                                      <p:cBhvr>
                                        <p:cTn id="45" dur="1000" fill="hold"/>
                                        <p:tgtEl>
                                          <p:spTgt spid="36"/>
                                        </p:tgtEl>
                                        <p:attrNameLst>
                                          <p:attrName>ppt_x</p:attrName>
                                        </p:attrNameLst>
                                      </p:cBhvr>
                                      <p:tavLst>
                                        <p:tav tm="0">
                                          <p:val>
                                            <p:strVal val="#ppt_x"/>
                                          </p:val>
                                        </p:tav>
                                        <p:tav tm="100000">
                                          <p:val>
                                            <p:strVal val="#ppt_x"/>
                                          </p:val>
                                        </p:tav>
                                      </p:tavLst>
                                    </p:anim>
                                    <p:anim calcmode="lin" valueType="num">
                                      <p:cBhvr>
                                        <p:cTn id="46"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4371427"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一、心理是脑的功能</a:t>
            </a:r>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grpSp>
        <p:nvGrpSpPr>
          <p:cNvPr id="2" name="组合 7"/>
          <p:cNvGrpSpPr/>
          <p:nvPr/>
        </p:nvGrpSpPr>
        <p:grpSpPr>
          <a:xfrm>
            <a:off x="150721" y="333830"/>
            <a:ext cx="11890558" cy="8050512"/>
            <a:chOff x="150721" y="333830"/>
            <a:chExt cx="11890558" cy="8050512"/>
          </a:xfrm>
        </p:grpSpPr>
        <p:pic>
          <p:nvPicPr>
            <p:cNvPr id="9" name="图片 8"/>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7000" contrast="-76000"/>
                      </a14:imgEffect>
                    </a14:imgLayer>
                  </a14:imgProps>
                </a:ext>
              </a:extLst>
            </a:blip>
            <a:srcRect/>
            <a:stretch>
              <a:fillRect/>
            </a:stretch>
          </p:blipFill>
          <p:spPr>
            <a:xfrm rot="5400000" flipH="1">
              <a:off x="4766645" y="1109708"/>
              <a:ext cx="2658710" cy="11890558"/>
            </a:xfrm>
            <a:prstGeom prst="rect">
              <a:avLst/>
            </a:prstGeom>
          </p:spPr>
        </p:pic>
        <p:sp>
          <p:nvSpPr>
            <p:cNvPr id="10" name="矩形 9"/>
            <p:cNvSpPr/>
            <p:nvPr/>
          </p:nvSpPr>
          <p:spPr>
            <a:xfrm>
              <a:off x="420914" y="333830"/>
              <a:ext cx="11466286" cy="6103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10"/>
          <p:cNvGrpSpPr/>
          <p:nvPr/>
        </p:nvGrpSpPr>
        <p:grpSpPr>
          <a:xfrm flipH="1">
            <a:off x="-80306" y="40204"/>
            <a:ext cx="12445313" cy="1341991"/>
            <a:chOff x="-173007" y="114436"/>
            <a:chExt cx="12445313" cy="1341991"/>
          </a:xfrm>
        </p:grpSpPr>
        <p:pic>
          <p:nvPicPr>
            <p:cNvPr id="12" name="图片 11"/>
            <p:cNvPicPr>
              <a:picLocks noChangeAspect="1"/>
            </p:cNvPicPr>
            <p:nvPr/>
          </p:nvPicPr>
          <p:blipFill rotWithShape="1">
            <a:blip r:embed="rId3" cstate="screen"/>
            <a:srcRect/>
            <a:stretch>
              <a:fillRect/>
            </a:stretch>
          </p:blipFill>
          <p:spPr>
            <a:xfrm>
              <a:off x="-173007" y="114436"/>
              <a:ext cx="2036106" cy="1341991"/>
            </a:xfrm>
            <a:prstGeom prst="rect">
              <a:avLst/>
            </a:prstGeom>
          </p:spPr>
        </p:pic>
        <p:pic>
          <p:nvPicPr>
            <p:cNvPr id="13" name="图片 12"/>
            <p:cNvPicPr>
              <a:picLocks noChangeAspect="1"/>
            </p:cNvPicPr>
            <p:nvPr/>
          </p:nvPicPr>
          <p:blipFill rotWithShape="1">
            <a:blip r:embed="rId3" cstate="screen"/>
            <a:srcRect/>
            <a:stretch>
              <a:fillRect/>
            </a:stretch>
          </p:blipFill>
          <p:spPr>
            <a:xfrm flipH="1">
              <a:off x="10236200" y="114436"/>
              <a:ext cx="2036106" cy="1341991"/>
            </a:xfrm>
            <a:prstGeom prst="rect">
              <a:avLst/>
            </a:prstGeom>
          </p:spPr>
        </p:pic>
      </p:grpSp>
      <p:pic>
        <p:nvPicPr>
          <p:cNvPr id="14" name="图片 13"/>
          <p:cNvPicPr>
            <a:picLocks noChangeAspect="1"/>
          </p:cNvPicPr>
          <p:nvPr/>
        </p:nvPicPr>
        <p:blipFill rotWithShape="1">
          <a:blip r:embed="rId4" cstate="screen"/>
          <a:srcRect/>
          <a:stretch>
            <a:fillRect/>
          </a:stretch>
        </p:blipFill>
        <p:spPr>
          <a:xfrm>
            <a:off x="0" y="4651046"/>
            <a:ext cx="1074057" cy="2246919"/>
          </a:xfrm>
          <a:prstGeom prst="rect">
            <a:avLst/>
          </a:prstGeom>
        </p:spPr>
      </p:pic>
      <p:pic>
        <p:nvPicPr>
          <p:cNvPr id="15" name="图片 14"/>
          <p:cNvPicPr>
            <a:picLocks noChangeAspect="1"/>
          </p:cNvPicPr>
          <p:nvPr/>
        </p:nvPicPr>
        <p:blipFill rotWithShape="1">
          <a:blip r:embed="rId5" cstate="screen"/>
          <a:srcRect b="-5299"/>
          <a:stretch>
            <a:fillRect/>
          </a:stretch>
        </p:blipFill>
        <p:spPr>
          <a:xfrm>
            <a:off x="11049000" y="5232400"/>
            <a:ext cx="1143000" cy="1730539"/>
          </a:xfrm>
          <a:prstGeom prst="rect">
            <a:avLst/>
          </a:prstGeom>
        </p:spPr>
      </p:pic>
      <p:sp>
        <p:nvSpPr>
          <p:cNvPr id="27" name="TextBox 71"/>
          <p:cNvSpPr txBox="1">
            <a:spLocks noChangeArrowheads="1"/>
          </p:cNvSpPr>
          <p:nvPr/>
        </p:nvSpPr>
        <p:spPr bwMode="auto">
          <a:xfrm>
            <a:off x="5060915" y="522962"/>
            <a:ext cx="2070170" cy="821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238" tIns="41619" rIns="83238" bIns="41619">
            <a:spAutoFit/>
          </a:bodyPr>
          <a:lstStyle>
            <a:lvl1pPr defTabSz="831850">
              <a:defRPr sz="1400">
                <a:solidFill>
                  <a:schemeClr val="tx1"/>
                </a:solidFill>
                <a:latin typeface="微软雅黑" panose="020B0503020204020204" pitchFamily="34" charset="-122"/>
                <a:ea typeface="微软雅黑" panose="020B0503020204020204" pitchFamily="34" charset="-122"/>
              </a:defRPr>
            </a:lvl1pPr>
            <a:lvl2pPr defTabSz="831850">
              <a:defRPr sz="1400">
                <a:solidFill>
                  <a:schemeClr val="tx1"/>
                </a:solidFill>
                <a:latin typeface="微软雅黑" panose="020B0503020204020204" pitchFamily="34" charset="-122"/>
                <a:ea typeface="微软雅黑" panose="020B0503020204020204" pitchFamily="34" charset="-122"/>
              </a:defRPr>
            </a:lvl2pPr>
            <a:lvl3pPr defTabSz="831850">
              <a:defRPr sz="1400">
                <a:solidFill>
                  <a:schemeClr val="tx1"/>
                </a:solidFill>
                <a:latin typeface="微软雅黑" panose="020B0503020204020204" pitchFamily="34" charset="-122"/>
                <a:ea typeface="微软雅黑" panose="020B0503020204020204" pitchFamily="34" charset="-122"/>
              </a:defRPr>
            </a:lvl3pPr>
            <a:lvl4pPr defTabSz="831850">
              <a:defRPr sz="1400">
                <a:solidFill>
                  <a:schemeClr val="tx1"/>
                </a:solidFill>
                <a:latin typeface="微软雅黑" panose="020B0503020204020204" pitchFamily="34" charset="-122"/>
                <a:ea typeface="微软雅黑" panose="020B0503020204020204" pitchFamily="34" charset="-122"/>
              </a:defRPr>
            </a:lvl4pPr>
            <a:lvl5pPr defTabSz="831850">
              <a:defRPr sz="1400">
                <a:solidFill>
                  <a:schemeClr val="tx1"/>
                </a:solidFill>
                <a:latin typeface="微软雅黑" panose="020B0503020204020204" pitchFamily="34" charset="-122"/>
                <a:ea typeface="微软雅黑" panose="020B0503020204020204" pitchFamily="34" charset="-122"/>
              </a:defRPr>
            </a:lvl5pPr>
            <a:lvl6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lvl="0" algn="ctr" eaLnBrk="0" hangingPunct="0">
              <a:spcBef>
                <a:spcPts val="0"/>
              </a:spcBef>
              <a:spcAft>
                <a:spcPts val="0"/>
              </a:spcAft>
            </a:pPr>
            <a:r>
              <a:rPr kumimoji="0" lang="zh-CN" altLang="en-US" sz="2400" b="0" i="0" u="none" strike="noStrike" kern="0" cap="none" spc="130" normalizeH="0" baseline="0" noProof="0" dirty="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cs typeface="+mn-ea"/>
                <a:sym typeface="+mn-lt"/>
              </a:rPr>
              <a:t>心理健康的概念</a:t>
            </a:r>
            <a:endParaRPr kumimoji="0" lang="zh-CN" altLang="en-US" sz="2400" b="0" i="0" u="none" strike="noStrike" kern="0" cap="none" spc="130" normalizeH="0" baseline="0" noProof="0" dirty="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cs typeface="+mn-ea"/>
              <a:sym typeface="+mn-lt"/>
            </a:endParaRPr>
          </a:p>
        </p:txBody>
      </p:sp>
      <p:cxnSp>
        <p:nvCxnSpPr>
          <p:cNvPr id="28" name="直接连接符 27"/>
          <p:cNvCxnSpPr/>
          <p:nvPr/>
        </p:nvCxnSpPr>
        <p:spPr>
          <a:xfrm>
            <a:off x="7115074" y="762000"/>
            <a:ext cx="769257" cy="0"/>
          </a:xfrm>
          <a:prstGeom prst="line">
            <a:avLst/>
          </a:prstGeom>
          <a:noFill/>
          <a:ln w="6350" cap="flat" cmpd="sng" algn="ctr">
            <a:solidFill>
              <a:srgbClr val="79C0BC"/>
            </a:solidFill>
            <a:prstDash val="solid"/>
            <a:miter lim="800000"/>
          </a:ln>
          <a:effectLst/>
        </p:spPr>
      </p:cxnSp>
      <p:cxnSp>
        <p:nvCxnSpPr>
          <p:cNvPr id="29" name="直接连接符 28"/>
          <p:cNvCxnSpPr/>
          <p:nvPr/>
        </p:nvCxnSpPr>
        <p:spPr>
          <a:xfrm>
            <a:off x="4312431" y="762000"/>
            <a:ext cx="769257" cy="0"/>
          </a:xfrm>
          <a:prstGeom prst="line">
            <a:avLst/>
          </a:prstGeom>
          <a:noFill/>
          <a:ln w="6350" cap="flat" cmpd="sng" algn="ctr">
            <a:solidFill>
              <a:srgbClr val="79C0BC"/>
            </a:solidFill>
            <a:prstDash val="solid"/>
            <a:miter lim="800000"/>
          </a:ln>
          <a:effectLst/>
        </p:spPr>
      </p:cxnSp>
      <p:grpSp>
        <p:nvGrpSpPr>
          <p:cNvPr id="4" name="组合 29"/>
          <p:cNvGrpSpPr/>
          <p:nvPr/>
        </p:nvGrpSpPr>
        <p:grpSpPr>
          <a:xfrm>
            <a:off x="1144132" y="1543178"/>
            <a:ext cx="9848369" cy="3958865"/>
            <a:chOff x="1144133" y="1723477"/>
            <a:chExt cx="5444939" cy="3958865"/>
          </a:xfrm>
        </p:grpSpPr>
        <p:sp>
          <p:nvSpPr>
            <p:cNvPr id="31" name="矩形 30"/>
            <p:cNvSpPr/>
            <p:nvPr/>
          </p:nvSpPr>
          <p:spPr>
            <a:xfrm>
              <a:off x="1144133" y="1723477"/>
              <a:ext cx="453672" cy="3958865"/>
            </a:xfrm>
            <a:prstGeom prst="rect">
              <a:avLst/>
            </a:prstGeom>
            <a:solidFill>
              <a:srgbClr val="79C0BC"/>
            </a:solidFill>
            <a:ln w="12700" cap="flat" cmpd="sng" algn="ctr">
              <a:noFill/>
              <a:prstDash val="solid"/>
              <a:miter lim="800000"/>
            </a:ln>
            <a:effectLst/>
          </p:spPr>
          <p:txBody>
            <a:bodyPr rtlCol="0" anchor="ctr"/>
            <a:lstStyle/>
            <a:p>
              <a:pPr marL="0" marR="0" lvl="0" indent="0" defTabSz="914400" eaLnBrk="1" fontAlgn="auto" latinLnBrk="0" hangingPunct="1">
                <a:lnSpc>
                  <a:spcPct val="15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ea"/>
                <a:sym typeface="+mn-lt"/>
              </a:endParaRPr>
            </a:p>
          </p:txBody>
        </p:sp>
        <p:sp>
          <p:nvSpPr>
            <p:cNvPr id="32" name="矩形 31"/>
            <p:cNvSpPr/>
            <p:nvPr/>
          </p:nvSpPr>
          <p:spPr>
            <a:xfrm>
              <a:off x="1597805" y="1723477"/>
              <a:ext cx="4991267" cy="3958865"/>
            </a:xfrm>
            <a:prstGeom prst="rect">
              <a:avLst/>
            </a:prstGeom>
            <a:noFill/>
            <a:ln w="12700" cap="flat" cmpd="sng" algn="ctr">
              <a:solidFill>
                <a:srgbClr val="79C0BC"/>
              </a:solidFill>
              <a:prstDash val="solid"/>
              <a:miter lim="800000"/>
            </a:ln>
            <a:effectLst/>
          </p:spPr>
          <p:txBody>
            <a:bodyPr rtlCol="0" anchor="ctr"/>
            <a:lstStyle/>
            <a:p>
              <a:pPr marL="0" marR="0" lvl="0" indent="0" defTabSz="914400" eaLnBrk="1" fontAlgn="auto" latinLnBrk="0" hangingPunct="1">
                <a:lnSpc>
                  <a:spcPct val="15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33" name="矩形 9220"/>
          <p:cNvSpPr>
            <a:spLocks noChangeArrowheads="1" noChangeShapeType="1" noTextEdit="1"/>
          </p:cNvSpPr>
          <p:nvPr/>
        </p:nvSpPr>
        <p:spPr bwMode="auto">
          <a:xfrm>
            <a:off x="1199501" y="2405009"/>
            <a:ext cx="738664" cy="2144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marL="0" marR="0" lvl="0" indent="0" algn="ctr" defTabSz="914400" eaLnBrk="1" fontAlgn="base" latinLnBrk="0" hangingPunct="1">
              <a:lnSpc>
                <a:spcPct val="100000"/>
              </a:lnSpc>
              <a:spcBef>
                <a:spcPts val="0"/>
              </a:spcBef>
              <a:spcAft>
                <a:spcPts val="0"/>
              </a:spcAft>
              <a:buClrTx/>
              <a:buSzTx/>
              <a:buFontTx/>
              <a:buNone/>
              <a:defRPr/>
            </a:pPr>
            <a:r>
              <a:rPr kumimoji="0" lang="zh-CN" altLang="en-US" sz="3600" b="1" i="0" u="none" strike="noStrike" kern="0" cap="none" spc="300" normalizeH="0" baseline="0" noProof="0" dirty="0" smtClean="0">
                <a:ln>
                  <a:noFill/>
                </a:ln>
                <a:solidFill>
                  <a:srgbClr val="FFFFFF"/>
                </a:solidFill>
                <a:effectLst/>
                <a:uLnTx/>
                <a:uFillTx/>
                <a:cs typeface="+mn-ea"/>
                <a:sym typeface="+mn-lt"/>
              </a:rPr>
              <a:t>心理咨询</a:t>
            </a:r>
            <a:endParaRPr kumimoji="0" lang="zh-CN" altLang="en-US" sz="3600" b="1" i="0" u="none" strike="noStrike" kern="0" cap="none" spc="300" normalizeH="0" baseline="0" noProof="0" dirty="0">
              <a:ln>
                <a:noFill/>
              </a:ln>
              <a:solidFill>
                <a:srgbClr val="FFFFFF"/>
              </a:solidFill>
              <a:effectLst/>
              <a:uLnTx/>
              <a:uFillTx/>
              <a:cs typeface="+mn-ea"/>
              <a:sym typeface="+mn-lt"/>
            </a:endParaRPr>
          </a:p>
        </p:txBody>
      </p:sp>
      <p:sp>
        <p:nvSpPr>
          <p:cNvPr id="22" name="矩形 21"/>
          <p:cNvSpPr/>
          <p:nvPr/>
        </p:nvSpPr>
        <p:spPr>
          <a:xfrm>
            <a:off x="2240729" y="2450427"/>
            <a:ext cx="8751772" cy="1645285"/>
          </a:xfrm>
          <a:prstGeom prst="rect">
            <a:avLst/>
          </a:prstGeom>
        </p:spPr>
        <p:txBody>
          <a:bodyPr wrap="square">
            <a:spAutoFit/>
          </a:bodyPr>
          <a:lstStyle/>
          <a:p>
            <a:pPr marL="457200" indent="-457200" algn="just">
              <a:lnSpc>
                <a:spcPct val="150000"/>
              </a:lnSpc>
              <a:spcAft>
                <a:spcPts val="600"/>
              </a:spcAft>
              <a:buFont typeface="Wingdings" panose="05000000000000000000" pitchFamily="2" charset="2"/>
              <a:buChar char="Ø"/>
            </a:pPr>
            <a:r>
              <a:rPr lang="en-US" altLang="zh-CN" sz="16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 </a:t>
            </a: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世纪</a:t>
            </a:r>
            <a:r>
              <a:rPr lang="en-US" altLang="zh-CN" sz="16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40 </a:t>
            </a: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年代，世界卫生组织（</a:t>
            </a:r>
            <a:r>
              <a:rPr lang="en-US" altLang="zh-CN" sz="1600" dirty="0" smtClean="0">
                <a:latin typeface="微软雅黑" panose="020B0503020204020204" pitchFamily="34" charset="-122"/>
                <a:ea typeface="微软雅黑" panose="020B0503020204020204" pitchFamily="34" charset="-122"/>
                <a:cs typeface="微软雅黑" panose="020B0503020204020204" pitchFamily="34" charset="-122"/>
                <a:sym typeface="+mn-ea"/>
              </a:rPr>
              <a:t>WHO</a:t>
            </a: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）在其成立宪章中写道：</a:t>
            </a:r>
            <a:r>
              <a:rPr lang="en-US" altLang="zh-CN" sz="16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健康乃是一种生理、心理和社会适应力都臻于完满状态，而不仅仅是没有疾病或虚弱的状态。</a:t>
            </a:r>
            <a:endParaRPr lang="en-US" altLang="zh-CN" sz="1600" b="1" dirty="0" smtClean="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gn="just">
              <a:lnSpc>
                <a:spcPct val="150000"/>
              </a:lnSpc>
              <a:spcAft>
                <a:spcPts val="600"/>
              </a:spcAft>
              <a:buFont typeface="Wingdings" panose="05000000000000000000" pitchFamily="2" charset="2"/>
              <a:buChar char="Ø"/>
            </a:pPr>
            <a:r>
              <a:rPr lang="en-US" altLang="zh-CN" sz="1600" b="1" dirty="0" smtClean="0">
                <a:latin typeface="微软雅黑" panose="020B0503020204020204" pitchFamily="34" charset="-122"/>
                <a:ea typeface="微软雅黑" panose="020B0503020204020204" pitchFamily="34" charset="-122"/>
                <a:cs typeface="微软雅黑" panose="020B0503020204020204" pitchFamily="34" charset="-122"/>
              </a:rPr>
              <a:t>”1989 </a:t>
            </a:r>
            <a:r>
              <a:rPr lang="zh-CN" altLang="en-US" sz="1600" b="1" dirty="0" smtClean="0">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sz="1600" b="1" dirty="0" smtClean="0">
                <a:latin typeface="微软雅黑" panose="020B0503020204020204" pitchFamily="34" charset="-122"/>
                <a:ea typeface="微软雅黑" panose="020B0503020204020204" pitchFamily="34" charset="-122"/>
                <a:cs typeface="微软雅黑" panose="020B0503020204020204" pitchFamily="34" charset="-122"/>
              </a:rPr>
              <a:t>WHO </a:t>
            </a:r>
            <a:r>
              <a:rPr lang="zh-CN" altLang="en-US" sz="1600" b="1" dirty="0" smtClean="0">
                <a:latin typeface="微软雅黑" panose="020B0503020204020204" pitchFamily="34" charset="-122"/>
                <a:ea typeface="微软雅黑" panose="020B0503020204020204" pitchFamily="34" charset="-122"/>
                <a:cs typeface="微软雅黑" panose="020B0503020204020204" pitchFamily="34" charset="-122"/>
              </a:rPr>
              <a:t>又一次深化了健康的概念，认为：</a:t>
            </a:r>
            <a:r>
              <a:rPr lang="en-US" altLang="zh-CN" sz="1600" b="1" dirty="0" smtClean="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b="1" dirty="0" smtClean="0">
                <a:latin typeface="微软雅黑" panose="020B0503020204020204" pitchFamily="34" charset="-122"/>
                <a:ea typeface="微软雅黑" panose="020B0503020204020204" pitchFamily="34" charset="-122"/>
                <a:cs typeface="微软雅黑" panose="020B0503020204020204" pitchFamily="34" charset="-122"/>
              </a:rPr>
              <a:t>健康包括躯体健康、心理健康、社会适应良好和道德健康。</a:t>
            </a:r>
            <a:r>
              <a:rPr lang="en-US" altLang="zh-CN" sz="1600" b="1" dirty="0" smtClean="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3" name="图片 2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10661474" y="4256104"/>
            <a:ext cx="775051" cy="1631939"/>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1000"/>
                                        <p:tgtEl>
                                          <p:spTgt spid="33"/>
                                        </p:tgtEl>
                                      </p:cBhvr>
                                    </p:animEffect>
                                    <p:anim calcmode="lin" valueType="num">
                                      <p:cBhvr>
                                        <p:cTn id="13" dur="1000" fill="hold"/>
                                        <p:tgtEl>
                                          <p:spTgt spid="33"/>
                                        </p:tgtEl>
                                        <p:attrNameLst>
                                          <p:attrName>ppt_x</p:attrName>
                                        </p:attrNameLst>
                                      </p:cBhvr>
                                      <p:tavLst>
                                        <p:tav tm="0">
                                          <p:val>
                                            <p:strVal val="#ppt_x"/>
                                          </p:val>
                                        </p:tav>
                                        <p:tav tm="100000">
                                          <p:val>
                                            <p:strVal val="#ppt_x"/>
                                          </p:val>
                                        </p:tav>
                                      </p:tavLst>
                                    </p:anim>
                                    <p:anim calcmode="lin" valueType="num">
                                      <p:cBhvr>
                                        <p:cTn id="14" dur="1000" fill="hold"/>
                                        <p:tgtEl>
                                          <p:spTgt spid="3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22">
                                            <p:txEl>
                                              <p:pRg st="1" end="1"/>
                                            </p:txEl>
                                          </p:spTgt>
                                        </p:tgtEl>
                                        <p:attrNameLst>
                                          <p:attrName>style.visibility</p:attrName>
                                        </p:attrNameLst>
                                      </p:cBhvr>
                                      <p:to>
                                        <p:strVal val="visible"/>
                                      </p:to>
                                    </p:set>
                                    <p:animEffect transition="in" filter="fade">
                                      <p:cBhvr>
                                        <p:cTn id="18" dur="1000"/>
                                        <p:tgtEl>
                                          <p:spTgt spid="22">
                                            <p:txEl>
                                              <p:pRg st="1" end="1"/>
                                            </p:txEl>
                                          </p:spTgt>
                                        </p:tgtEl>
                                      </p:cBhvr>
                                    </p:animEffect>
                                    <p:anim calcmode="lin" valueType="num">
                                      <p:cBhvr>
                                        <p:cTn id="19" dur="1000" fill="hold"/>
                                        <p:tgtEl>
                                          <p:spTgt spid="22">
                                            <p:txEl>
                                              <p:pRg st="1" end="1"/>
                                            </p:txEl>
                                          </p:spTgt>
                                        </p:tgtEl>
                                        <p:attrNameLst>
                                          <p:attrName>ppt_x</p:attrName>
                                        </p:attrNameLst>
                                      </p:cBhvr>
                                      <p:tavLst>
                                        <p:tav tm="0">
                                          <p:val>
                                            <p:strVal val="#ppt_x"/>
                                          </p:val>
                                        </p:tav>
                                        <p:tav tm="100000">
                                          <p:val>
                                            <p:strVal val="#ppt_x"/>
                                          </p:val>
                                        </p:tav>
                                      </p:tavLst>
                                    </p:anim>
                                    <p:anim calcmode="lin" valueType="num">
                                      <p:cBhvr>
                                        <p:cTn id="20" dur="1000" fill="hold"/>
                                        <p:tgtEl>
                                          <p:spTgt spid="22">
                                            <p:txEl>
                                              <p:pRg st="1" end="1"/>
                                            </p:txEl>
                                          </p:spTgt>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22">
                                            <p:txEl>
                                              <p:pRg st="0" end="0"/>
                                            </p:txEl>
                                          </p:spTgt>
                                        </p:tgtEl>
                                        <p:attrNameLst>
                                          <p:attrName>style.visibility</p:attrName>
                                        </p:attrNameLst>
                                      </p:cBhvr>
                                      <p:to>
                                        <p:strVal val="visible"/>
                                      </p:to>
                                    </p:set>
                                    <p:animEffect transition="in" filter="fade">
                                      <p:cBhvr>
                                        <p:cTn id="24" dur="1000"/>
                                        <p:tgtEl>
                                          <p:spTgt spid="22">
                                            <p:txEl>
                                              <p:pRg st="0" end="0"/>
                                            </p:txEl>
                                          </p:spTgt>
                                        </p:tgtEl>
                                      </p:cBhvr>
                                    </p:animEffect>
                                    <p:anim calcmode="lin" valueType="num">
                                      <p:cBhvr>
                                        <p:cTn id="25" dur="10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26" dur="1000" fill="hold"/>
                                        <p:tgtEl>
                                          <p:spTgt spid="22">
                                            <p:txEl>
                                              <p:pRg st="0" end="0"/>
                                            </p:txEl>
                                          </p:spTgt>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10" presetClass="entr" presetSubtype="0"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150721" y="333830"/>
            <a:ext cx="11890558" cy="8050512"/>
            <a:chOff x="150721" y="333830"/>
            <a:chExt cx="11890558" cy="8050512"/>
          </a:xfrm>
        </p:grpSpPr>
        <p:pic>
          <p:nvPicPr>
            <p:cNvPr id="9" name="图片 8"/>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7000" contrast="-76000"/>
                      </a14:imgEffect>
                    </a14:imgLayer>
                  </a14:imgProps>
                </a:ext>
              </a:extLst>
            </a:blip>
            <a:srcRect/>
            <a:stretch>
              <a:fillRect/>
            </a:stretch>
          </p:blipFill>
          <p:spPr>
            <a:xfrm rot="5400000" flipH="1">
              <a:off x="4766645" y="1109708"/>
              <a:ext cx="2658710" cy="11890558"/>
            </a:xfrm>
            <a:prstGeom prst="rect">
              <a:avLst/>
            </a:prstGeom>
          </p:spPr>
        </p:pic>
        <p:sp>
          <p:nvSpPr>
            <p:cNvPr id="10" name="矩形 9"/>
            <p:cNvSpPr/>
            <p:nvPr/>
          </p:nvSpPr>
          <p:spPr>
            <a:xfrm>
              <a:off x="420914" y="333830"/>
              <a:ext cx="11466286" cy="6103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grpSp>
        <p:nvGrpSpPr>
          <p:cNvPr id="3" name="组合 10"/>
          <p:cNvGrpSpPr/>
          <p:nvPr/>
        </p:nvGrpSpPr>
        <p:grpSpPr>
          <a:xfrm flipH="1">
            <a:off x="-80306" y="40204"/>
            <a:ext cx="12445313" cy="1341991"/>
            <a:chOff x="-173007" y="114436"/>
            <a:chExt cx="12445313" cy="1341991"/>
          </a:xfrm>
        </p:grpSpPr>
        <p:pic>
          <p:nvPicPr>
            <p:cNvPr id="12" name="图片 11"/>
            <p:cNvPicPr>
              <a:picLocks noChangeAspect="1"/>
            </p:cNvPicPr>
            <p:nvPr/>
          </p:nvPicPr>
          <p:blipFill rotWithShape="1">
            <a:blip r:embed="rId3" cstate="screen"/>
            <a:srcRect/>
            <a:stretch>
              <a:fillRect/>
            </a:stretch>
          </p:blipFill>
          <p:spPr>
            <a:xfrm>
              <a:off x="-173007" y="114436"/>
              <a:ext cx="2036106" cy="1341991"/>
            </a:xfrm>
            <a:prstGeom prst="rect">
              <a:avLst/>
            </a:prstGeom>
          </p:spPr>
        </p:pic>
        <p:pic>
          <p:nvPicPr>
            <p:cNvPr id="13" name="图片 12"/>
            <p:cNvPicPr>
              <a:picLocks noChangeAspect="1"/>
            </p:cNvPicPr>
            <p:nvPr/>
          </p:nvPicPr>
          <p:blipFill rotWithShape="1">
            <a:blip r:embed="rId3" cstate="screen"/>
            <a:srcRect/>
            <a:stretch>
              <a:fillRect/>
            </a:stretch>
          </p:blipFill>
          <p:spPr>
            <a:xfrm flipH="1">
              <a:off x="10236200" y="114436"/>
              <a:ext cx="2036106" cy="1341991"/>
            </a:xfrm>
            <a:prstGeom prst="rect">
              <a:avLst/>
            </a:prstGeom>
          </p:spPr>
        </p:pic>
      </p:grpSp>
      <p:pic>
        <p:nvPicPr>
          <p:cNvPr id="14" name="图片 13"/>
          <p:cNvPicPr>
            <a:picLocks noChangeAspect="1"/>
          </p:cNvPicPr>
          <p:nvPr/>
        </p:nvPicPr>
        <p:blipFill rotWithShape="1">
          <a:blip r:embed="rId4" cstate="screen"/>
          <a:srcRect/>
          <a:stretch>
            <a:fillRect/>
          </a:stretch>
        </p:blipFill>
        <p:spPr>
          <a:xfrm>
            <a:off x="0" y="4651046"/>
            <a:ext cx="1074057" cy="2246919"/>
          </a:xfrm>
          <a:prstGeom prst="rect">
            <a:avLst/>
          </a:prstGeom>
        </p:spPr>
      </p:pic>
      <p:pic>
        <p:nvPicPr>
          <p:cNvPr id="15" name="图片 14"/>
          <p:cNvPicPr>
            <a:picLocks noChangeAspect="1"/>
          </p:cNvPicPr>
          <p:nvPr/>
        </p:nvPicPr>
        <p:blipFill rotWithShape="1">
          <a:blip r:embed="rId5" cstate="screen"/>
          <a:srcRect b="-5299"/>
          <a:stretch>
            <a:fillRect/>
          </a:stretch>
        </p:blipFill>
        <p:spPr>
          <a:xfrm>
            <a:off x="11049000" y="5232400"/>
            <a:ext cx="1143000" cy="1730539"/>
          </a:xfrm>
          <a:prstGeom prst="rect">
            <a:avLst/>
          </a:prstGeom>
        </p:spPr>
      </p:pic>
      <p:sp>
        <p:nvSpPr>
          <p:cNvPr id="27" name="TextBox 71"/>
          <p:cNvSpPr txBox="1">
            <a:spLocks noChangeArrowheads="1"/>
          </p:cNvSpPr>
          <p:nvPr/>
        </p:nvSpPr>
        <p:spPr bwMode="auto">
          <a:xfrm>
            <a:off x="5060915" y="522962"/>
            <a:ext cx="2070170" cy="821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238" tIns="41619" rIns="83238" bIns="41619">
            <a:spAutoFit/>
          </a:bodyPr>
          <a:lstStyle>
            <a:lvl1pPr defTabSz="831850">
              <a:defRPr sz="1400">
                <a:solidFill>
                  <a:schemeClr val="tx1"/>
                </a:solidFill>
                <a:latin typeface="微软雅黑" panose="020B0503020204020204" pitchFamily="34" charset="-122"/>
                <a:ea typeface="微软雅黑" panose="020B0503020204020204" pitchFamily="34" charset="-122"/>
              </a:defRPr>
            </a:lvl1pPr>
            <a:lvl2pPr defTabSz="831850">
              <a:defRPr sz="1400">
                <a:solidFill>
                  <a:schemeClr val="tx1"/>
                </a:solidFill>
                <a:latin typeface="微软雅黑" panose="020B0503020204020204" pitchFamily="34" charset="-122"/>
                <a:ea typeface="微软雅黑" panose="020B0503020204020204" pitchFamily="34" charset="-122"/>
              </a:defRPr>
            </a:lvl2pPr>
            <a:lvl3pPr defTabSz="831850">
              <a:defRPr sz="1400">
                <a:solidFill>
                  <a:schemeClr val="tx1"/>
                </a:solidFill>
                <a:latin typeface="微软雅黑" panose="020B0503020204020204" pitchFamily="34" charset="-122"/>
                <a:ea typeface="微软雅黑" panose="020B0503020204020204" pitchFamily="34" charset="-122"/>
              </a:defRPr>
            </a:lvl3pPr>
            <a:lvl4pPr defTabSz="831850">
              <a:defRPr sz="1400">
                <a:solidFill>
                  <a:schemeClr val="tx1"/>
                </a:solidFill>
                <a:latin typeface="微软雅黑" panose="020B0503020204020204" pitchFamily="34" charset="-122"/>
                <a:ea typeface="微软雅黑" panose="020B0503020204020204" pitchFamily="34" charset="-122"/>
              </a:defRPr>
            </a:lvl4pPr>
            <a:lvl5pPr defTabSz="831850">
              <a:defRPr sz="1400">
                <a:solidFill>
                  <a:schemeClr val="tx1"/>
                </a:solidFill>
                <a:latin typeface="微软雅黑" panose="020B0503020204020204" pitchFamily="34" charset="-122"/>
                <a:ea typeface="微软雅黑" panose="020B0503020204020204" pitchFamily="34" charset="-122"/>
              </a:defRPr>
            </a:lvl5pPr>
            <a:lvl6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lvl="0" algn="ctr" eaLnBrk="0" hangingPunct="0">
              <a:spcBef>
                <a:spcPts val="0"/>
              </a:spcBef>
              <a:spcAft>
                <a:spcPts val="0"/>
              </a:spcAft>
            </a:pPr>
            <a:r>
              <a:rPr kumimoji="0" lang="zh-CN" altLang="en-US" sz="2400" b="0" i="0" u="none" strike="noStrike" kern="0" cap="none" spc="130" normalizeH="0" baseline="0" noProof="0" dirty="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cs typeface="+mn-ea"/>
                <a:sym typeface="+mn-lt"/>
              </a:rPr>
              <a:t>大学生心理健康的标准</a:t>
            </a:r>
            <a:endParaRPr kumimoji="0" lang="zh-CN" altLang="en-US" sz="2400" b="0" i="0" u="none" strike="noStrike" kern="0" cap="none" spc="130" normalizeH="0" baseline="0" noProof="0" dirty="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cs typeface="+mn-ea"/>
              <a:sym typeface="+mn-lt"/>
            </a:endParaRPr>
          </a:p>
        </p:txBody>
      </p:sp>
      <p:cxnSp>
        <p:nvCxnSpPr>
          <p:cNvPr id="28" name="直接连接符 27"/>
          <p:cNvCxnSpPr/>
          <p:nvPr/>
        </p:nvCxnSpPr>
        <p:spPr>
          <a:xfrm>
            <a:off x="7115074" y="762000"/>
            <a:ext cx="769257" cy="0"/>
          </a:xfrm>
          <a:prstGeom prst="line">
            <a:avLst/>
          </a:prstGeom>
          <a:noFill/>
          <a:ln w="6350" cap="flat" cmpd="sng" algn="ctr">
            <a:solidFill>
              <a:srgbClr val="79C0BC"/>
            </a:solidFill>
            <a:prstDash val="solid"/>
            <a:miter lim="800000"/>
          </a:ln>
          <a:effectLst/>
        </p:spPr>
      </p:cxnSp>
      <p:cxnSp>
        <p:nvCxnSpPr>
          <p:cNvPr id="29" name="直接连接符 28"/>
          <p:cNvCxnSpPr/>
          <p:nvPr/>
        </p:nvCxnSpPr>
        <p:spPr>
          <a:xfrm>
            <a:off x="4312431" y="762000"/>
            <a:ext cx="769257" cy="0"/>
          </a:xfrm>
          <a:prstGeom prst="line">
            <a:avLst/>
          </a:prstGeom>
          <a:noFill/>
          <a:ln w="6350" cap="flat" cmpd="sng" algn="ctr">
            <a:solidFill>
              <a:srgbClr val="79C0BC"/>
            </a:solidFill>
            <a:prstDash val="solid"/>
            <a:miter lim="800000"/>
          </a:ln>
          <a:effectLst/>
        </p:spPr>
      </p:cxnSp>
      <p:grpSp>
        <p:nvGrpSpPr>
          <p:cNvPr id="4" name="组合 29"/>
          <p:cNvGrpSpPr/>
          <p:nvPr/>
        </p:nvGrpSpPr>
        <p:grpSpPr>
          <a:xfrm>
            <a:off x="1144132" y="1543178"/>
            <a:ext cx="9848369" cy="3958865"/>
            <a:chOff x="1144133" y="1723477"/>
            <a:chExt cx="5444939" cy="3958865"/>
          </a:xfrm>
        </p:grpSpPr>
        <p:sp>
          <p:nvSpPr>
            <p:cNvPr id="31" name="矩形 30"/>
            <p:cNvSpPr/>
            <p:nvPr/>
          </p:nvSpPr>
          <p:spPr>
            <a:xfrm>
              <a:off x="1144133" y="1723477"/>
              <a:ext cx="453672" cy="3958865"/>
            </a:xfrm>
            <a:prstGeom prst="rect">
              <a:avLst/>
            </a:prstGeom>
            <a:solidFill>
              <a:srgbClr val="79C0BC"/>
            </a:solidFill>
            <a:ln w="12700" cap="flat" cmpd="sng" algn="ctr">
              <a:noFill/>
              <a:prstDash val="solid"/>
              <a:miter lim="800000"/>
            </a:ln>
            <a:effectLst/>
          </p:spPr>
          <p:txBody>
            <a:bodyPr rtlCol="0" anchor="ctr"/>
            <a:lstStyle/>
            <a:p>
              <a:pPr marL="0" marR="0" lvl="0" indent="0" defTabSz="914400" eaLnBrk="1" fontAlgn="auto" latinLnBrk="0" hangingPunct="1">
                <a:lnSpc>
                  <a:spcPct val="15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ea"/>
                <a:sym typeface="+mn-lt"/>
              </a:endParaRPr>
            </a:p>
          </p:txBody>
        </p:sp>
        <p:sp>
          <p:nvSpPr>
            <p:cNvPr id="32" name="矩形 31"/>
            <p:cNvSpPr/>
            <p:nvPr/>
          </p:nvSpPr>
          <p:spPr>
            <a:xfrm>
              <a:off x="1597805" y="1723477"/>
              <a:ext cx="4991267" cy="3958865"/>
            </a:xfrm>
            <a:prstGeom prst="rect">
              <a:avLst/>
            </a:prstGeom>
            <a:noFill/>
            <a:ln w="12700" cap="flat" cmpd="sng" algn="ctr">
              <a:solidFill>
                <a:srgbClr val="79C0BC"/>
              </a:solidFill>
              <a:prstDash val="solid"/>
              <a:miter lim="800000"/>
            </a:ln>
            <a:effectLst/>
          </p:spPr>
          <p:txBody>
            <a:bodyPr rtlCol="0" anchor="ctr"/>
            <a:lstStyle/>
            <a:p>
              <a:pPr marL="0" marR="0" lvl="0" indent="0" defTabSz="914400" eaLnBrk="1" fontAlgn="auto" latinLnBrk="0" hangingPunct="1">
                <a:lnSpc>
                  <a:spcPct val="15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33" name="矩形 9220"/>
          <p:cNvSpPr>
            <a:spLocks noChangeArrowheads="1" noChangeShapeType="1" noTextEdit="1"/>
          </p:cNvSpPr>
          <p:nvPr/>
        </p:nvSpPr>
        <p:spPr bwMode="auto">
          <a:xfrm>
            <a:off x="1199501" y="2405009"/>
            <a:ext cx="738664" cy="2144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marL="0" marR="0" lvl="0" indent="0" algn="ctr" defTabSz="914400" eaLnBrk="1" fontAlgn="base" latinLnBrk="0" hangingPunct="1">
              <a:lnSpc>
                <a:spcPct val="100000"/>
              </a:lnSpc>
              <a:spcBef>
                <a:spcPts val="0"/>
              </a:spcBef>
              <a:spcAft>
                <a:spcPts val="0"/>
              </a:spcAft>
              <a:buClrTx/>
              <a:buSzTx/>
              <a:buFontTx/>
              <a:buNone/>
              <a:defRPr/>
            </a:pPr>
            <a:r>
              <a:rPr kumimoji="0" lang="zh-CN" altLang="en-US" sz="3600" b="1" i="0" u="none" strike="noStrike" kern="0" cap="none" spc="300" normalizeH="0" baseline="0" noProof="0" dirty="0" smtClean="0">
                <a:ln>
                  <a:noFill/>
                </a:ln>
                <a:solidFill>
                  <a:srgbClr val="FFFFFF"/>
                </a:solidFill>
                <a:effectLst/>
                <a:uLnTx/>
                <a:uFillTx/>
                <a:cs typeface="+mn-ea"/>
                <a:sym typeface="+mn-lt"/>
              </a:rPr>
              <a:t>心理咨询</a:t>
            </a:r>
            <a:endParaRPr kumimoji="0" lang="zh-CN" altLang="en-US" sz="3600" b="1" i="0" u="none" strike="noStrike" kern="0" cap="none" spc="300" normalizeH="0" baseline="0" noProof="0" dirty="0">
              <a:ln>
                <a:noFill/>
              </a:ln>
              <a:solidFill>
                <a:srgbClr val="FFFFFF"/>
              </a:solidFill>
              <a:effectLst/>
              <a:uLnTx/>
              <a:uFillTx/>
              <a:cs typeface="+mn-ea"/>
              <a:sym typeface="+mn-lt"/>
            </a:endParaRPr>
          </a:p>
        </p:txBody>
      </p:sp>
      <p:sp>
        <p:nvSpPr>
          <p:cNvPr id="22" name="矩形 21"/>
          <p:cNvSpPr/>
          <p:nvPr/>
        </p:nvSpPr>
        <p:spPr>
          <a:xfrm>
            <a:off x="2240729" y="1498906"/>
            <a:ext cx="8751772" cy="4030980"/>
          </a:xfrm>
          <a:prstGeom prst="rect">
            <a:avLst/>
          </a:prstGeom>
        </p:spPr>
        <p:txBody>
          <a:bodyPr wrap="square">
            <a:spAutoFit/>
          </a:bodyPr>
          <a:lstStyle/>
          <a:p>
            <a:pPr marL="457200" indent="-457200" algn="just">
              <a:lnSpc>
                <a:spcPct val="150000"/>
              </a:lnSpc>
              <a:spcAft>
                <a:spcPts val="600"/>
              </a:spcAft>
              <a:buFont typeface="Wingdings" panose="05000000000000000000" pitchFamily="2" charset="2"/>
              <a:buChar char="Ø"/>
            </a:pPr>
            <a:r>
              <a:rPr lang="zh-CN" altLang="en-US" sz="1600" b="1" dirty="0" smtClean="0">
                <a:latin typeface="微软雅黑" panose="020B0503020204020204" pitchFamily="34" charset="-122"/>
                <a:ea typeface="微软雅黑" panose="020B0503020204020204" pitchFamily="34" charset="-122"/>
                <a:cs typeface="微软雅黑" panose="020B0503020204020204" pitchFamily="34" charset="-122"/>
              </a:rPr>
              <a:t> （一）大学生心理健康标准</a:t>
            </a:r>
            <a:r>
              <a:rPr lang="en-US" altLang="zh-CN" sz="1600" b="1" dirty="0" smtClean="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b="1" dirty="0" smtClean="0">
                <a:latin typeface="微软雅黑" panose="020B0503020204020204" pitchFamily="34" charset="-122"/>
                <a:ea typeface="微软雅黑" panose="020B0503020204020204" pitchFamily="34" charset="-122"/>
                <a:cs typeface="微软雅黑" panose="020B0503020204020204" pitchFamily="34" charset="-122"/>
              </a:rPr>
              <a:t>心理学百科全书</a:t>
            </a:r>
            <a:r>
              <a:rPr lang="en-US" altLang="zh-CN" sz="1600" b="1" dirty="0" smtClean="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gn="just">
              <a:lnSpc>
                <a:spcPct val="150000"/>
              </a:lnSpc>
              <a:spcAft>
                <a:spcPts val="600"/>
              </a:spcAft>
              <a:buFont typeface="Wingdings" panose="05000000000000000000" pitchFamily="2" charset="2"/>
              <a:buChar char="Ø"/>
            </a:pP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600" dirty="0" smtClean="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）智力正常，有强烈的求知欲。</a:t>
            </a:r>
            <a:endPar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gn="just">
              <a:lnSpc>
                <a:spcPct val="150000"/>
              </a:lnSpc>
              <a:spcAft>
                <a:spcPts val="600"/>
              </a:spcAft>
              <a:buFont typeface="Wingdings" panose="05000000000000000000" pitchFamily="2" charset="2"/>
              <a:buChar char="Ø"/>
            </a:pP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600" dirty="0" smtClean="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）能保持正确的自我意识、接纳自我。</a:t>
            </a:r>
            <a:endPar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gn="just">
              <a:lnSpc>
                <a:spcPct val="150000"/>
              </a:lnSpc>
              <a:spcAft>
                <a:spcPts val="600"/>
              </a:spcAft>
              <a:buFont typeface="Wingdings" panose="05000000000000000000" pitchFamily="2" charset="2"/>
              <a:buChar char="Ø"/>
            </a:pP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600" dirty="0" smtClean="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）具有情绪的自控能力。</a:t>
            </a:r>
            <a:endPar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gn="just">
              <a:lnSpc>
                <a:spcPct val="150000"/>
              </a:lnSpc>
              <a:spcAft>
                <a:spcPts val="600"/>
              </a:spcAft>
              <a:buFont typeface="Wingdings" panose="05000000000000000000" pitchFamily="2" charset="2"/>
              <a:buChar char="Ø"/>
            </a:pP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600" dirty="0" smtClean="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）意志健全，具有独立自主的意识。</a:t>
            </a:r>
            <a:endPar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gn="just">
              <a:lnSpc>
                <a:spcPct val="150000"/>
              </a:lnSpc>
              <a:spcAft>
                <a:spcPts val="600"/>
              </a:spcAft>
              <a:buFont typeface="Wingdings" panose="05000000000000000000" pitchFamily="2" charset="2"/>
              <a:buChar char="Ø"/>
            </a:pP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600" dirty="0" smtClean="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）能保持和谐的人际关系。</a:t>
            </a:r>
            <a:endPar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gn="just">
              <a:lnSpc>
                <a:spcPct val="150000"/>
              </a:lnSpc>
              <a:spcAft>
                <a:spcPts val="600"/>
              </a:spcAft>
              <a:buFont typeface="Wingdings" panose="05000000000000000000" pitchFamily="2" charset="2"/>
              <a:buChar char="Ø"/>
            </a:pP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600" dirty="0" smtClean="0">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）能保持良好的环境适应能力。</a:t>
            </a:r>
            <a:endPar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gn="just">
              <a:lnSpc>
                <a:spcPct val="150000"/>
              </a:lnSpc>
              <a:spcAft>
                <a:spcPts val="600"/>
              </a:spcAft>
              <a:buFont typeface="Wingdings" panose="05000000000000000000" pitchFamily="2" charset="2"/>
              <a:buChar char="Ø"/>
            </a:pP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600" dirty="0" smtClean="0">
                <a:latin typeface="微软雅黑" panose="020B0503020204020204" pitchFamily="34" charset="-122"/>
                <a:ea typeface="微软雅黑" panose="020B0503020204020204" pitchFamily="34" charset="-122"/>
                <a:cs typeface="微软雅黑" panose="020B0503020204020204" pitchFamily="34" charset="-122"/>
              </a:rPr>
              <a:t>7</a:t>
            </a: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）具备统一完整的人格。</a:t>
            </a:r>
            <a:endPar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gn="just">
              <a:lnSpc>
                <a:spcPct val="150000"/>
              </a:lnSpc>
              <a:spcAft>
                <a:spcPts val="600"/>
              </a:spcAft>
              <a:buFont typeface="Wingdings" panose="05000000000000000000" pitchFamily="2" charset="2"/>
              <a:buChar char="Ø"/>
            </a:pP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600" dirty="0" smtClean="0">
                <a:latin typeface="微软雅黑" panose="020B0503020204020204" pitchFamily="34" charset="-122"/>
                <a:ea typeface="微软雅黑" panose="020B0503020204020204" pitchFamily="34" charset="-122"/>
                <a:cs typeface="微软雅黑" panose="020B0503020204020204" pitchFamily="34" charset="-122"/>
              </a:rPr>
              <a:t>8</a:t>
            </a: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）心理行为符合年龄特征。</a:t>
            </a:r>
            <a:endPar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1000"/>
                                        <p:tgtEl>
                                          <p:spTgt spid="33"/>
                                        </p:tgtEl>
                                      </p:cBhvr>
                                    </p:animEffect>
                                    <p:anim calcmode="lin" valueType="num">
                                      <p:cBhvr>
                                        <p:cTn id="13" dur="1000" fill="hold"/>
                                        <p:tgtEl>
                                          <p:spTgt spid="33"/>
                                        </p:tgtEl>
                                        <p:attrNameLst>
                                          <p:attrName>ppt_x</p:attrName>
                                        </p:attrNameLst>
                                      </p:cBhvr>
                                      <p:tavLst>
                                        <p:tav tm="0">
                                          <p:val>
                                            <p:strVal val="#ppt_x"/>
                                          </p:val>
                                        </p:tav>
                                        <p:tav tm="100000">
                                          <p:val>
                                            <p:strVal val="#ppt_x"/>
                                          </p:val>
                                        </p:tav>
                                      </p:tavLst>
                                    </p:anim>
                                    <p:anim calcmode="lin" valueType="num">
                                      <p:cBhvr>
                                        <p:cTn id="14" dur="1000" fill="hold"/>
                                        <p:tgtEl>
                                          <p:spTgt spid="3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22">
                                            <p:txEl>
                                              <p:pRg st="0" end="0"/>
                                            </p:txEl>
                                          </p:spTgt>
                                        </p:tgtEl>
                                        <p:attrNameLst>
                                          <p:attrName>style.visibility</p:attrName>
                                        </p:attrNameLst>
                                      </p:cBhvr>
                                      <p:to>
                                        <p:strVal val="visible"/>
                                      </p:to>
                                    </p:set>
                                    <p:animEffect transition="in" filter="fade">
                                      <p:cBhvr>
                                        <p:cTn id="18" dur="1000"/>
                                        <p:tgtEl>
                                          <p:spTgt spid="22">
                                            <p:txEl>
                                              <p:pRg st="0" end="0"/>
                                            </p:txEl>
                                          </p:spTgt>
                                        </p:tgtEl>
                                      </p:cBhvr>
                                    </p:animEffect>
                                    <p:anim calcmode="lin" valueType="num">
                                      <p:cBhvr>
                                        <p:cTn id="19" dur="10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20" dur="1000" fill="hold"/>
                                        <p:tgtEl>
                                          <p:spTgt spid="22">
                                            <p:txEl>
                                              <p:pRg st="0" end="0"/>
                                            </p:txEl>
                                          </p:spTgt>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22">
                                            <p:txEl>
                                              <p:pRg st="1" end="1"/>
                                            </p:txEl>
                                          </p:spTgt>
                                        </p:tgtEl>
                                        <p:attrNameLst>
                                          <p:attrName>style.visibility</p:attrName>
                                        </p:attrNameLst>
                                      </p:cBhvr>
                                      <p:to>
                                        <p:strVal val="visible"/>
                                      </p:to>
                                    </p:set>
                                    <p:animEffect transition="in" filter="fade">
                                      <p:cBhvr>
                                        <p:cTn id="24" dur="1000"/>
                                        <p:tgtEl>
                                          <p:spTgt spid="22">
                                            <p:txEl>
                                              <p:pRg st="1" end="1"/>
                                            </p:txEl>
                                          </p:spTgt>
                                        </p:tgtEl>
                                      </p:cBhvr>
                                    </p:animEffect>
                                    <p:anim calcmode="lin" valueType="num">
                                      <p:cBhvr>
                                        <p:cTn id="25" dur="1000" fill="hold"/>
                                        <p:tgtEl>
                                          <p:spTgt spid="22">
                                            <p:txEl>
                                              <p:pRg st="1" end="1"/>
                                            </p:txEl>
                                          </p:spTgt>
                                        </p:tgtEl>
                                        <p:attrNameLst>
                                          <p:attrName>ppt_x</p:attrName>
                                        </p:attrNameLst>
                                      </p:cBhvr>
                                      <p:tavLst>
                                        <p:tav tm="0">
                                          <p:val>
                                            <p:strVal val="#ppt_x"/>
                                          </p:val>
                                        </p:tav>
                                        <p:tav tm="100000">
                                          <p:val>
                                            <p:strVal val="#ppt_x"/>
                                          </p:val>
                                        </p:tav>
                                      </p:tavLst>
                                    </p:anim>
                                    <p:anim calcmode="lin" valueType="num">
                                      <p:cBhvr>
                                        <p:cTn id="26" dur="1000" fill="hold"/>
                                        <p:tgtEl>
                                          <p:spTgt spid="22">
                                            <p:txEl>
                                              <p:pRg st="1" end="1"/>
                                            </p:txEl>
                                          </p:spTgt>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22">
                                            <p:txEl>
                                              <p:pRg st="2" end="2"/>
                                            </p:txEl>
                                          </p:spTgt>
                                        </p:tgtEl>
                                        <p:attrNameLst>
                                          <p:attrName>style.visibility</p:attrName>
                                        </p:attrNameLst>
                                      </p:cBhvr>
                                      <p:to>
                                        <p:strVal val="visible"/>
                                      </p:to>
                                    </p:set>
                                    <p:animEffect transition="in" filter="fade">
                                      <p:cBhvr>
                                        <p:cTn id="30" dur="1000"/>
                                        <p:tgtEl>
                                          <p:spTgt spid="22">
                                            <p:txEl>
                                              <p:pRg st="2" end="2"/>
                                            </p:txEl>
                                          </p:spTgt>
                                        </p:tgtEl>
                                      </p:cBhvr>
                                    </p:animEffect>
                                    <p:anim calcmode="lin" valueType="num">
                                      <p:cBhvr>
                                        <p:cTn id="31" dur="1000" fill="hold"/>
                                        <p:tgtEl>
                                          <p:spTgt spid="22">
                                            <p:txEl>
                                              <p:pRg st="2" end="2"/>
                                            </p:txEl>
                                          </p:spTgt>
                                        </p:tgtEl>
                                        <p:attrNameLst>
                                          <p:attrName>ppt_x</p:attrName>
                                        </p:attrNameLst>
                                      </p:cBhvr>
                                      <p:tavLst>
                                        <p:tav tm="0">
                                          <p:val>
                                            <p:strVal val="#ppt_x"/>
                                          </p:val>
                                        </p:tav>
                                        <p:tav tm="100000">
                                          <p:val>
                                            <p:strVal val="#ppt_x"/>
                                          </p:val>
                                        </p:tav>
                                      </p:tavLst>
                                    </p:anim>
                                    <p:anim calcmode="lin" valueType="num">
                                      <p:cBhvr>
                                        <p:cTn id="32" dur="1000" fill="hold"/>
                                        <p:tgtEl>
                                          <p:spTgt spid="22">
                                            <p:txEl>
                                              <p:pRg st="2" end="2"/>
                                            </p:txEl>
                                          </p:spTgt>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22">
                                            <p:txEl>
                                              <p:pRg st="3" end="3"/>
                                            </p:txEl>
                                          </p:spTgt>
                                        </p:tgtEl>
                                        <p:attrNameLst>
                                          <p:attrName>style.visibility</p:attrName>
                                        </p:attrNameLst>
                                      </p:cBhvr>
                                      <p:to>
                                        <p:strVal val="visible"/>
                                      </p:to>
                                    </p:set>
                                    <p:animEffect transition="in" filter="fade">
                                      <p:cBhvr>
                                        <p:cTn id="36" dur="1000"/>
                                        <p:tgtEl>
                                          <p:spTgt spid="22">
                                            <p:txEl>
                                              <p:pRg st="3" end="3"/>
                                            </p:txEl>
                                          </p:spTgt>
                                        </p:tgtEl>
                                      </p:cBhvr>
                                    </p:animEffect>
                                    <p:anim calcmode="lin" valueType="num">
                                      <p:cBhvr>
                                        <p:cTn id="37" dur="1000" fill="hold"/>
                                        <p:tgtEl>
                                          <p:spTgt spid="22">
                                            <p:txEl>
                                              <p:pRg st="3" end="3"/>
                                            </p:txEl>
                                          </p:spTgt>
                                        </p:tgtEl>
                                        <p:attrNameLst>
                                          <p:attrName>ppt_x</p:attrName>
                                        </p:attrNameLst>
                                      </p:cBhvr>
                                      <p:tavLst>
                                        <p:tav tm="0">
                                          <p:val>
                                            <p:strVal val="#ppt_x"/>
                                          </p:val>
                                        </p:tav>
                                        <p:tav tm="100000">
                                          <p:val>
                                            <p:strVal val="#ppt_x"/>
                                          </p:val>
                                        </p:tav>
                                      </p:tavLst>
                                    </p:anim>
                                    <p:anim calcmode="lin" valueType="num">
                                      <p:cBhvr>
                                        <p:cTn id="38" dur="1000" fill="hold"/>
                                        <p:tgtEl>
                                          <p:spTgt spid="22">
                                            <p:txEl>
                                              <p:pRg st="3" end="3"/>
                                            </p:txEl>
                                          </p:spTgt>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2" presetClass="entr" presetSubtype="0" fill="hold" nodeType="afterEffect">
                                  <p:stCondLst>
                                    <p:cond delay="0"/>
                                  </p:stCondLst>
                                  <p:childTnLst>
                                    <p:set>
                                      <p:cBhvr>
                                        <p:cTn id="41" dur="1" fill="hold">
                                          <p:stCondLst>
                                            <p:cond delay="0"/>
                                          </p:stCondLst>
                                        </p:cTn>
                                        <p:tgtEl>
                                          <p:spTgt spid="22">
                                            <p:txEl>
                                              <p:pRg st="4" end="4"/>
                                            </p:txEl>
                                          </p:spTgt>
                                        </p:tgtEl>
                                        <p:attrNameLst>
                                          <p:attrName>style.visibility</p:attrName>
                                        </p:attrNameLst>
                                      </p:cBhvr>
                                      <p:to>
                                        <p:strVal val="visible"/>
                                      </p:to>
                                    </p:set>
                                    <p:animEffect transition="in" filter="fade">
                                      <p:cBhvr>
                                        <p:cTn id="42" dur="1000"/>
                                        <p:tgtEl>
                                          <p:spTgt spid="22">
                                            <p:txEl>
                                              <p:pRg st="4" end="4"/>
                                            </p:txEl>
                                          </p:spTgt>
                                        </p:tgtEl>
                                      </p:cBhvr>
                                    </p:animEffect>
                                    <p:anim calcmode="lin" valueType="num">
                                      <p:cBhvr>
                                        <p:cTn id="43" dur="1000" fill="hold"/>
                                        <p:tgtEl>
                                          <p:spTgt spid="22">
                                            <p:txEl>
                                              <p:pRg st="4" end="4"/>
                                            </p:txEl>
                                          </p:spTgt>
                                        </p:tgtEl>
                                        <p:attrNameLst>
                                          <p:attrName>ppt_x</p:attrName>
                                        </p:attrNameLst>
                                      </p:cBhvr>
                                      <p:tavLst>
                                        <p:tav tm="0">
                                          <p:val>
                                            <p:strVal val="#ppt_x"/>
                                          </p:val>
                                        </p:tav>
                                        <p:tav tm="100000">
                                          <p:val>
                                            <p:strVal val="#ppt_x"/>
                                          </p:val>
                                        </p:tav>
                                      </p:tavLst>
                                    </p:anim>
                                    <p:anim calcmode="lin" valueType="num">
                                      <p:cBhvr>
                                        <p:cTn id="44" dur="1000" fill="hold"/>
                                        <p:tgtEl>
                                          <p:spTgt spid="22">
                                            <p:txEl>
                                              <p:pRg st="4" end="4"/>
                                            </p:txEl>
                                          </p:spTgt>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42" presetClass="entr" presetSubtype="0" fill="hold" nodeType="afterEffect">
                                  <p:stCondLst>
                                    <p:cond delay="0"/>
                                  </p:stCondLst>
                                  <p:childTnLst>
                                    <p:set>
                                      <p:cBhvr>
                                        <p:cTn id="47" dur="1" fill="hold">
                                          <p:stCondLst>
                                            <p:cond delay="0"/>
                                          </p:stCondLst>
                                        </p:cTn>
                                        <p:tgtEl>
                                          <p:spTgt spid="22">
                                            <p:txEl>
                                              <p:pRg st="5" end="5"/>
                                            </p:txEl>
                                          </p:spTgt>
                                        </p:tgtEl>
                                        <p:attrNameLst>
                                          <p:attrName>style.visibility</p:attrName>
                                        </p:attrNameLst>
                                      </p:cBhvr>
                                      <p:to>
                                        <p:strVal val="visible"/>
                                      </p:to>
                                    </p:set>
                                    <p:animEffect transition="in" filter="fade">
                                      <p:cBhvr>
                                        <p:cTn id="48" dur="1000"/>
                                        <p:tgtEl>
                                          <p:spTgt spid="22">
                                            <p:txEl>
                                              <p:pRg st="5" end="5"/>
                                            </p:txEl>
                                          </p:spTgt>
                                        </p:tgtEl>
                                      </p:cBhvr>
                                    </p:animEffect>
                                    <p:anim calcmode="lin" valueType="num">
                                      <p:cBhvr>
                                        <p:cTn id="49" dur="1000" fill="hold"/>
                                        <p:tgtEl>
                                          <p:spTgt spid="22">
                                            <p:txEl>
                                              <p:pRg st="5" end="5"/>
                                            </p:txEl>
                                          </p:spTgt>
                                        </p:tgtEl>
                                        <p:attrNameLst>
                                          <p:attrName>ppt_x</p:attrName>
                                        </p:attrNameLst>
                                      </p:cBhvr>
                                      <p:tavLst>
                                        <p:tav tm="0">
                                          <p:val>
                                            <p:strVal val="#ppt_x"/>
                                          </p:val>
                                        </p:tav>
                                        <p:tav tm="100000">
                                          <p:val>
                                            <p:strVal val="#ppt_x"/>
                                          </p:val>
                                        </p:tav>
                                      </p:tavLst>
                                    </p:anim>
                                    <p:anim calcmode="lin" valueType="num">
                                      <p:cBhvr>
                                        <p:cTn id="50" dur="1000" fill="hold"/>
                                        <p:tgtEl>
                                          <p:spTgt spid="22">
                                            <p:txEl>
                                              <p:pRg st="5" end="5"/>
                                            </p:txEl>
                                          </p:spTgt>
                                        </p:tgtEl>
                                        <p:attrNameLst>
                                          <p:attrName>ppt_y</p:attrName>
                                        </p:attrNameLst>
                                      </p:cBhvr>
                                      <p:tavLst>
                                        <p:tav tm="0">
                                          <p:val>
                                            <p:strVal val="#ppt_y+.1"/>
                                          </p:val>
                                        </p:tav>
                                        <p:tav tm="100000">
                                          <p:val>
                                            <p:strVal val="#ppt_y"/>
                                          </p:val>
                                        </p:tav>
                                      </p:tavLst>
                                    </p:anim>
                                  </p:childTnLst>
                                </p:cTn>
                              </p:par>
                            </p:childTnLst>
                          </p:cTn>
                        </p:par>
                        <p:par>
                          <p:cTn id="51" fill="hold">
                            <p:stCondLst>
                              <p:cond delay="7000"/>
                            </p:stCondLst>
                            <p:childTnLst>
                              <p:par>
                                <p:cTn id="52" presetID="42" presetClass="entr" presetSubtype="0" fill="hold" nodeType="afterEffect">
                                  <p:stCondLst>
                                    <p:cond delay="0"/>
                                  </p:stCondLst>
                                  <p:childTnLst>
                                    <p:set>
                                      <p:cBhvr>
                                        <p:cTn id="53" dur="1" fill="hold">
                                          <p:stCondLst>
                                            <p:cond delay="0"/>
                                          </p:stCondLst>
                                        </p:cTn>
                                        <p:tgtEl>
                                          <p:spTgt spid="22">
                                            <p:txEl>
                                              <p:pRg st="6" end="6"/>
                                            </p:txEl>
                                          </p:spTgt>
                                        </p:tgtEl>
                                        <p:attrNameLst>
                                          <p:attrName>style.visibility</p:attrName>
                                        </p:attrNameLst>
                                      </p:cBhvr>
                                      <p:to>
                                        <p:strVal val="visible"/>
                                      </p:to>
                                    </p:set>
                                    <p:animEffect transition="in" filter="fade">
                                      <p:cBhvr>
                                        <p:cTn id="54" dur="1000"/>
                                        <p:tgtEl>
                                          <p:spTgt spid="22">
                                            <p:txEl>
                                              <p:pRg st="6" end="6"/>
                                            </p:txEl>
                                          </p:spTgt>
                                        </p:tgtEl>
                                      </p:cBhvr>
                                    </p:animEffect>
                                    <p:anim calcmode="lin" valueType="num">
                                      <p:cBhvr>
                                        <p:cTn id="55" dur="1000" fill="hold"/>
                                        <p:tgtEl>
                                          <p:spTgt spid="22">
                                            <p:txEl>
                                              <p:pRg st="6" end="6"/>
                                            </p:txEl>
                                          </p:spTgt>
                                        </p:tgtEl>
                                        <p:attrNameLst>
                                          <p:attrName>ppt_x</p:attrName>
                                        </p:attrNameLst>
                                      </p:cBhvr>
                                      <p:tavLst>
                                        <p:tav tm="0">
                                          <p:val>
                                            <p:strVal val="#ppt_x"/>
                                          </p:val>
                                        </p:tav>
                                        <p:tav tm="100000">
                                          <p:val>
                                            <p:strVal val="#ppt_x"/>
                                          </p:val>
                                        </p:tav>
                                      </p:tavLst>
                                    </p:anim>
                                    <p:anim calcmode="lin" valueType="num">
                                      <p:cBhvr>
                                        <p:cTn id="56" dur="1000" fill="hold"/>
                                        <p:tgtEl>
                                          <p:spTgt spid="22">
                                            <p:txEl>
                                              <p:pRg st="6" end="6"/>
                                            </p:txEl>
                                          </p:spTgt>
                                        </p:tgtEl>
                                        <p:attrNameLst>
                                          <p:attrName>ppt_y</p:attrName>
                                        </p:attrNameLst>
                                      </p:cBhvr>
                                      <p:tavLst>
                                        <p:tav tm="0">
                                          <p:val>
                                            <p:strVal val="#ppt_y+.1"/>
                                          </p:val>
                                        </p:tav>
                                        <p:tav tm="100000">
                                          <p:val>
                                            <p:strVal val="#ppt_y"/>
                                          </p:val>
                                        </p:tav>
                                      </p:tavLst>
                                    </p:anim>
                                  </p:childTnLst>
                                </p:cTn>
                              </p:par>
                            </p:childTnLst>
                          </p:cTn>
                        </p:par>
                        <p:par>
                          <p:cTn id="57" fill="hold">
                            <p:stCondLst>
                              <p:cond delay="8000"/>
                            </p:stCondLst>
                            <p:childTnLst>
                              <p:par>
                                <p:cTn id="58" presetID="42" presetClass="entr" presetSubtype="0" fill="hold" nodeType="afterEffect">
                                  <p:stCondLst>
                                    <p:cond delay="0"/>
                                  </p:stCondLst>
                                  <p:childTnLst>
                                    <p:set>
                                      <p:cBhvr>
                                        <p:cTn id="59" dur="1" fill="hold">
                                          <p:stCondLst>
                                            <p:cond delay="0"/>
                                          </p:stCondLst>
                                        </p:cTn>
                                        <p:tgtEl>
                                          <p:spTgt spid="22">
                                            <p:txEl>
                                              <p:pRg st="7" end="7"/>
                                            </p:txEl>
                                          </p:spTgt>
                                        </p:tgtEl>
                                        <p:attrNameLst>
                                          <p:attrName>style.visibility</p:attrName>
                                        </p:attrNameLst>
                                      </p:cBhvr>
                                      <p:to>
                                        <p:strVal val="visible"/>
                                      </p:to>
                                    </p:set>
                                    <p:animEffect transition="in" filter="fade">
                                      <p:cBhvr>
                                        <p:cTn id="60" dur="1000"/>
                                        <p:tgtEl>
                                          <p:spTgt spid="22">
                                            <p:txEl>
                                              <p:pRg st="7" end="7"/>
                                            </p:txEl>
                                          </p:spTgt>
                                        </p:tgtEl>
                                      </p:cBhvr>
                                    </p:animEffect>
                                    <p:anim calcmode="lin" valueType="num">
                                      <p:cBhvr>
                                        <p:cTn id="61" dur="1000" fill="hold"/>
                                        <p:tgtEl>
                                          <p:spTgt spid="22">
                                            <p:txEl>
                                              <p:pRg st="7" end="7"/>
                                            </p:txEl>
                                          </p:spTgt>
                                        </p:tgtEl>
                                        <p:attrNameLst>
                                          <p:attrName>ppt_x</p:attrName>
                                        </p:attrNameLst>
                                      </p:cBhvr>
                                      <p:tavLst>
                                        <p:tav tm="0">
                                          <p:val>
                                            <p:strVal val="#ppt_x"/>
                                          </p:val>
                                        </p:tav>
                                        <p:tav tm="100000">
                                          <p:val>
                                            <p:strVal val="#ppt_x"/>
                                          </p:val>
                                        </p:tav>
                                      </p:tavLst>
                                    </p:anim>
                                    <p:anim calcmode="lin" valueType="num">
                                      <p:cBhvr>
                                        <p:cTn id="62" dur="1000" fill="hold"/>
                                        <p:tgtEl>
                                          <p:spTgt spid="22">
                                            <p:txEl>
                                              <p:pRg st="7" end="7"/>
                                            </p:txEl>
                                          </p:spTgt>
                                        </p:tgtEl>
                                        <p:attrNameLst>
                                          <p:attrName>ppt_y</p:attrName>
                                        </p:attrNameLst>
                                      </p:cBhvr>
                                      <p:tavLst>
                                        <p:tav tm="0">
                                          <p:val>
                                            <p:strVal val="#ppt_y+.1"/>
                                          </p:val>
                                        </p:tav>
                                        <p:tav tm="100000">
                                          <p:val>
                                            <p:strVal val="#ppt_y"/>
                                          </p:val>
                                        </p:tav>
                                      </p:tavLst>
                                    </p:anim>
                                  </p:childTnLst>
                                </p:cTn>
                              </p:par>
                            </p:childTnLst>
                          </p:cTn>
                        </p:par>
                        <p:par>
                          <p:cTn id="63" fill="hold">
                            <p:stCondLst>
                              <p:cond delay="9000"/>
                            </p:stCondLst>
                            <p:childTnLst>
                              <p:par>
                                <p:cTn id="64" presetID="42" presetClass="entr" presetSubtype="0" fill="hold" nodeType="afterEffect">
                                  <p:stCondLst>
                                    <p:cond delay="0"/>
                                  </p:stCondLst>
                                  <p:childTnLst>
                                    <p:set>
                                      <p:cBhvr>
                                        <p:cTn id="65" dur="1" fill="hold">
                                          <p:stCondLst>
                                            <p:cond delay="0"/>
                                          </p:stCondLst>
                                        </p:cTn>
                                        <p:tgtEl>
                                          <p:spTgt spid="22">
                                            <p:txEl>
                                              <p:pRg st="8" end="8"/>
                                            </p:txEl>
                                          </p:spTgt>
                                        </p:tgtEl>
                                        <p:attrNameLst>
                                          <p:attrName>style.visibility</p:attrName>
                                        </p:attrNameLst>
                                      </p:cBhvr>
                                      <p:to>
                                        <p:strVal val="visible"/>
                                      </p:to>
                                    </p:set>
                                    <p:animEffect transition="in" filter="fade">
                                      <p:cBhvr>
                                        <p:cTn id="66" dur="1000"/>
                                        <p:tgtEl>
                                          <p:spTgt spid="22">
                                            <p:txEl>
                                              <p:pRg st="8" end="8"/>
                                            </p:txEl>
                                          </p:spTgt>
                                        </p:tgtEl>
                                      </p:cBhvr>
                                    </p:animEffect>
                                    <p:anim calcmode="lin" valueType="num">
                                      <p:cBhvr>
                                        <p:cTn id="67" dur="1000" fill="hold"/>
                                        <p:tgtEl>
                                          <p:spTgt spid="22">
                                            <p:txEl>
                                              <p:pRg st="8" end="8"/>
                                            </p:txEl>
                                          </p:spTgt>
                                        </p:tgtEl>
                                        <p:attrNameLst>
                                          <p:attrName>ppt_x</p:attrName>
                                        </p:attrNameLst>
                                      </p:cBhvr>
                                      <p:tavLst>
                                        <p:tav tm="0">
                                          <p:val>
                                            <p:strVal val="#ppt_x"/>
                                          </p:val>
                                        </p:tav>
                                        <p:tav tm="100000">
                                          <p:val>
                                            <p:strVal val="#ppt_x"/>
                                          </p:val>
                                        </p:tav>
                                      </p:tavLst>
                                    </p:anim>
                                    <p:anim calcmode="lin" valueType="num">
                                      <p:cBhvr>
                                        <p:cTn id="68" dur="1000" fill="hold"/>
                                        <p:tgtEl>
                                          <p:spTgt spid="22">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1797" y="332656"/>
            <a:ext cx="4371427"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一、心理是脑的功能</a:t>
            </a:r>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grpSp>
        <p:nvGrpSpPr>
          <p:cNvPr id="2" name="组合 7"/>
          <p:cNvGrpSpPr/>
          <p:nvPr/>
        </p:nvGrpSpPr>
        <p:grpSpPr>
          <a:xfrm>
            <a:off x="150721" y="333830"/>
            <a:ext cx="11890558" cy="8050512"/>
            <a:chOff x="150721" y="333830"/>
            <a:chExt cx="11890558" cy="8050512"/>
          </a:xfrm>
        </p:grpSpPr>
        <p:pic>
          <p:nvPicPr>
            <p:cNvPr id="9" name="图片 8"/>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7000" contrast="-76000"/>
                      </a14:imgEffect>
                    </a14:imgLayer>
                  </a14:imgProps>
                </a:ext>
              </a:extLst>
            </a:blip>
            <a:srcRect/>
            <a:stretch>
              <a:fillRect/>
            </a:stretch>
          </p:blipFill>
          <p:spPr>
            <a:xfrm rot="5400000" flipH="1">
              <a:off x="4766645" y="1109708"/>
              <a:ext cx="2658710" cy="11890558"/>
            </a:xfrm>
            <a:prstGeom prst="rect">
              <a:avLst/>
            </a:prstGeom>
          </p:spPr>
        </p:pic>
        <p:sp>
          <p:nvSpPr>
            <p:cNvPr id="10" name="矩形 9"/>
            <p:cNvSpPr/>
            <p:nvPr/>
          </p:nvSpPr>
          <p:spPr>
            <a:xfrm>
              <a:off x="420914" y="333830"/>
              <a:ext cx="11466286" cy="6103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10"/>
          <p:cNvGrpSpPr/>
          <p:nvPr/>
        </p:nvGrpSpPr>
        <p:grpSpPr>
          <a:xfrm flipH="1">
            <a:off x="-80306" y="40204"/>
            <a:ext cx="12445313" cy="1341991"/>
            <a:chOff x="-173007" y="114436"/>
            <a:chExt cx="12445313" cy="1341991"/>
          </a:xfrm>
        </p:grpSpPr>
        <p:pic>
          <p:nvPicPr>
            <p:cNvPr id="12" name="图片 11"/>
            <p:cNvPicPr>
              <a:picLocks noChangeAspect="1"/>
            </p:cNvPicPr>
            <p:nvPr/>
          </p:nvPicPr>
          <p:blipFill rotWithShape="1">
            <a:blip r:embed="rId3" cstate="screen"/>
            <a:srcRect/>
            <a:stretch>
              <a:fillRect/>
            </a:stretch>
          </p:blipFill>
          <p:spPr>
            <a:xfrm>
              <a:off x="-173007" y="114436"/>
              <a:ext cx="2036106" cy="1341991"/>
            </a:xfrm>
            <a:prstGeom prst="rect">
              <a:avLst/>
            </a:prstGeom>
          </p:spPr>
        </p:pic>
        <p:pic>
          <p:nvPicPr>
            <p:cNvPr id="13" name="图片 12"/>
            <p:cNvPicPr>
              <a:picLocks noChangeAspect="1"/>
            </p:cNvPicPr>
            <p:nvPr/>
          </p:nvPicPr>
          <p:blipFill rotWithShape="1">
            <a:blip r:embed="rId3" cstate="screen"/>
            <a:srcRect/>
            <a:stretch>
              <a:fillRect/>
            </a:stretch>
          </p:blipFill>
          <p:spPr>
            <a:xfrm flipH="1">
              <a:off x="10236200" y="114436"/>
              <a:ext cx="2036106" cy="1341991"/>
            </a:xfrm>
            <a:prstGeom prst="rect">
              <a:avLst/>
            </a:prstGeom>
          </p:spPr>
        </p:pic>
      </p:grpSp>
      <p:pic>
        <p:nvPicPr>
          <p:cNvPr id="14" name="图片 13"/>
          <p:cNvPicPr>
            <a:picLocks noChangeAspect="1"/>
          </p:cNvPicPr>
          <p:nvPr/>
        </p:nvPicPr>
        <p:blipFill rotWithShape="1">
          <a:blip r:embed="rId4" cstate="screen"/>
          <a:srcRect/>
          <a:stretch>
            <a:fillRect/>
          </a:stretch>
        </p:blipFill>
        <p:spPr>
          <a:xfrm>
            <a:off x="0" y="4651046"/>
            <a:ext cx="1074057" cy="2246919"/>
          </a:xfrm>
          <a:prstGeom prst="rect">
            <a:avLst/>
          </a:prstGeom>
        </p:spPr>
      </p:pic>
      <p:pic>
        <p:nvPicPr>
          <p:cNvPr id="15" name="图片 14"/>
          <p:cNvPicPr>
            <a:picLocks noChangeAspect="1"/>
          </p:cNvPicPr>
          <p:nvPr/>
        </p:nvPicPr>
        <p:blipFill rotWithShape="1">
          <a:blip r:embed="rId5" cstate="screen"/>
          <a:srcRect b="-5299"/>
          <a:stretch>
            <a:fillRect/>
          </a:stretch>
        </p:blipFill>
        <p:spPr>
          <a:xfrm>
            <a:off x="11049000" y="5232400"/>
            <a:ext cx="1143000" cy="1730539"/>
          </a:xfrm>
          <a:prstGeom prst="rect">
            <a:avLst/>
          </a:prstGeom>
        </p:spPr>
      </p:pic>
      <p:sp>
        <p:nvSpPr>
          <p:cNvPr id="27" name="TextBox 71"/>
          <p:cNvSpPr txBox="1">
            <a:spLocks noChangeArrowheads="1"/>
          </p:cNvSpPr>
          <p:nvPr/>
        </p:nvSpPr>
        <p:spPr bwMode="auto">
          <a:xfrm>
            <a:off x="3740926" y="522962"/>
            <a:ext cx="4513457" cy="359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238" tIns="41619" rIns="83238" bIns="41619">
            <a:spAutoFit/>
          </a:bodyPr>
          <a:lstStyle>
            <a:lvl1pPr defTabSz="831850">
              <a:defRPr sz="1400">
                <a:solidFill>
                  <a:schemeClr val="tx1"/>
                </a:solidFill>
                <a:latin typeface="微软雅黑" panose="020B0503020204020204" pitchFamily="34" charset="-122"/>
                <a:ea typeface="微软雅黑" panose="020B0503020204020204" pitchFamily="34" charset="-122"/>
              </a:defRPr>
            </a:lvl1pPr>
            <a:lvl2pPr defTabSz="831850">
              <a:defRPr sz="1400">
                <a:solidFill>
                  <a:schemeClr val="tx1"/>
                </a:solidFill>
                <a:latin typeface="微软雅黑" panose="020B0503020204020204" pitchFamily="34" charset="-122"/>
                <a:ea typeface="微软雅黑" panose="020B0503020204020204" pitchFamily="34" charset="-122"/>
              </a:defRPr>
            </a:lvl2pPr>
            <a:lvl3pPr defTabSz="831850">
              <a:defRPr sz="1400">
                <a:solidFill>
                  <a:schemeClr val="tx1"/>
                </a:solidFill>
                <a:latin typeface="微软雅黑" panose="020B0503020204020204" pitchFamily="34" charset="-122"/>
                <a:ea typeface="微软雅黑" panose="020B0503020204020204" pitchFamily="34" charset="-122"/>
              </a:defRPr>
            </a:lvl3pPr>
            <a:lvl4pPr defTabSz="831850">
              <a:defRPr sz="1400">
                <a:solidFill>
                  <a:schemeClr val="tx1"/>
                </a:solidFill>
                <a:latin typeface="微软雅黑" panose="020B0503020204020204" pitchFamily="34" charset="-122"/>
                <a:ea typeface="微软雅黑" panose="020B0503020204020204" pitchFamily="34" charset="-122"/>
              </a:defRPr>
            </a:lvl4pPr>
            <a:lvl5pPr defTabSz="831850">
              <a:defRPr sz="1400">
                <a:solidFill>
                  <a:schemeClr val="tx1"/>
                </a:solidFill>
                <a:latin typeface="微软雅黑" panose="020B0503020204020204" pitchFamily="34" charset="-122"/>
                <a:ea typeface="微软雅黑" panose="020B0503020204020204" pitchFamily="34" charset="-122"/>
              </a:defRPr>
            </a:lvl5pPr>
            <a:lvl6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defTabSz="831850" fontAlgn="ctr">
              <a:spcBef>
                <a:spcPct val="0"/>
              </a:spcBef>
              <a:spcAft>
                <a:spcPct val="0"/>
              </a:spcAft>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lvl="0" algn="ctr" eaLnBrk="0" hangingPunct="0">
              <a:spcBef>
                <a:spcPts val="0"/>
              </a:spcBef>
              <a:spcAft>
                <a:spcPts val="0"/>
              </a:spcAft>
            </a:pPr>
            <a:r>
              <a:rPr lang="zh-CN" altLang="en-US" sz="1800" kern="0" spc="130" noProof="0" dirty="0">
                <a:ln>
                  <a:noFill/>
                </a:ln>
                <a:solidFill>
                  <a:srgbClr val="000000">
                    <a:lumMod val="65000"/>
                    <a:lumOff val="35000"/>
                  </a:srgbClr>
                </a:solidFill>
                <a:effectLst/>
                <a:uLnTx/>
                <a:uFillTx/>
                <a:cs typeface="+mn-ea"/>
                <a:sym typeface="+mn-lt"/>
              </a:rPr>
              <a:t>大学生心理健康的标准</a:t>
            </a:r>
            <a:endParaRPr kumimoji="0" lang="zh-CN" altLang="en-US" sz="1800" b="0" i="0" u="none" strike="noStrike" kern="0" cap="none" spc="130" normalizeH="0" baseline="0" noProof="0" dirty="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cs typeface="+mn-ea"/>
              <a:sym typeface="+mn-lt"/>
            </a:endParaRPr>
          </a:p>
        </p:txBody>
      </p:sp>
      <p:cxnSp>
        <p:nvCxnSpPr>
          <p:cNvPr id="28" name="直接连接符 27"/>
          <p:cNvCxnSpPr/>
          <p:nvPr/>
        </p:nvCxnSpPr>
        <p:spPr>
          <a:xfrm>
            <a:off x="8329520" y="762000"/>
            <a:ext cx="769257" cy="0"/>
          </a:xfrm>
          <a:prstGeom prst="line">
            <a:avLst/>
          </a:prstGeom>
          <a:noFill/>
          <a:ln w="6350" cap="flat" cmpd="sng" algn="ctr">
            <a:solidFill>
              <a:srgbClr val="79C0BC"/>
            </a:solidFill>
            <a:prstDash val="solid"/>
            <a:miter lim="800000"/>
          </a:ln>
          <a:effectLst/>
        </p:spPr>
      </p:cxnSp>
      <p:cxnSp>
        <p:nvCxnSpPr>
          <p:cNvPr id="29" name="直接连接符 28"/>
          <p:cNvCxnSpPr/>
          <p:nvPr/>
        </p:nvCxnSpPr>
        <p:spPr>
          <a:xfrm>
            <a:off x="2685918" y="762000"/>
            <a:ext cx="769257" cy="0"/>
          </a:xfrm>
          <a:prstGeom prst="line">
            <a:avLst/>
          </a:prstGeom>
          <a:noFill/>
          <a:ln w="6350" cap="flat" cmpd="sng" algn="ctr">
            <a:solidFill>
              <a:srgbClr val="79C0BC"/>
            </a:solidFill>
            <a:prstDash val="solid"/>
            <a:miter lim="800000"/>
          </a:ln>
          <a:effectLst/>
        </p:spPr>
      </p:cxnSp>
      <p:sp>
        <p:nvSpPr>
          <p:cNvPr id="33" name="矩形 9220"/>
          <p:cNvSpPr>
            <a:spLocks noChangeArrowheads="1" noChangeShapeType="1" noTextEdit="1"/>
          </p:cNvSpPr>
          <p:nvPr/>
        </p:nvSpPr>
        <p:spPr bwMode="auto">
          <a:xfrm>
            <a:off x="1199501" y="2405009"/>
            <a:ext cx="738664" cy="2144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marL="0" marR="0" lvl="0" indent="0" algn="ctr" defTabSz="914400" eaLnBrk="1" fontAlgn="base" latinLnBrk="0" hangingPunct="1">
              <a:lnSpc>
                <a:spcPct val="100000"/>
              </a:lnSpc>
              <a:spcBef>
                <a:spcPts val="0"/>
              </a:spcBef>
              <a:spcAft>
                <a:spcPts val="0"/>
              </a:spcAft>
              <a:buClrTx/>
              <a:buSzTx/>
              <a:buFontTx/>
              <a:buNone/>
              <a:defRPr/>
            </a:pPr>
            <a:r>
              <a:rPr kumimoji="0" lang="zh-CN" altLang="en-US" sz="3600" b="1" i="0" u="none" strike="noStrike" kern="0" cap="none" spc="300" normalizeH="0" baseline="0" noProof="0" dirty="0" smtClean="0">
                <a:ln>
                  <a:noFill/>
                </a:ln>
                <a:solidFill>
                  <a:srgbClr val="FFFFFF"/>
                </a:solidFill>
                <a:effectLst/>
                <a:uLnTx/>
                <a:uFillTx/>
                <a:cs typeface="+mn-ea"/>
                <a:sym typeface="+mn-lt"/>
              </a:rPr>
              <a:t>心理咨询</a:t>
            </a:r>
            <a:endParaRPr kumimoji="0" lang="zh-CN" altLang="en-US" sz="3600" b="1" i="0" u="none" strike="noStrike" kern="0" cap="none" spc="300" normalizeH="0" baseline="0" noProof="0" dirty="0">
              <a:ln>
                <a:noFill/>
              </a:ln>
              <a:solidFill>
                <a:srgbClr val="FFFFFF"/>
              </a:solidFill>
              <a:effectLst/>
              <a:uLnTx/>
              <a:uFillTx/>
              <a:cs typeface="+mn-ea"/>
              <a:sym typeface="+mn-lt"/>
            </a:endParaRPr>
          </a:p>
        </p:txBody>
      </p:sp>
      <p:sp>
        <p:nvSpPr>
          <p:cNvPr id="35" name="矩形 34"/>
          <p:cNvSpPr/>
          <p:nvPr/>
        </p:nvSpPr>
        <p:spPr>
          <a:xfrm>
            <a:off x="1777911" y="2636829"/>
            <a:ext cx="7191958" cy="1799590"/>
          </a:xfrm>
          <a:prstGeom prst="rect">
            <a:avLst/>
          </a:prstGeom>
        </p:spPr>
        <p:txBody>
          <a:bodyPr wrap="square">
            <a:spAutoFit/>
          </a:bodyPr>
          <a:lstStyle/>
          <a:p>
            <a:pPr marL="457200" indent="-457200" algn="just">
              <a:lnSpc>
                <a:spcPct val="150000"/>
              </a:lnSpc>
              <a:spcAft>
                <a:spcPts val="600"/>
              </a:spcAft>
              <a:buFont typeface="Arial" panose="020B0604020202020204" pitchFamily="34" charset="0"/>
              <a:buChar char="•"/>
            </a:pPr>
            <a:r>
              <a:rPr lang="en-US" altLang="zh-CN" sz="1600" dirty="0" smtClean="0">
                <a:latin typeface="微软雅黑" panose="020B0503020204020204" pitchFamily="34" charset="-122"/>
                <a:ea typeface="微软雅黑" panose="020B0503020204020204" pitchFamily="34" charset="-122"/>
                <a:cs typeface="微软雅黑" panose="020B0503020204020204" pitchFamily="34" charset="-122"/>
              </a:rPr>
              <a:t>1. </a:t>
            </a: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心理健康与心理不健康是相对的</a:t>
            </a:r>
            <a:endPar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gn="just">
              <a:lnSpc>
                <a:spcPct val="150000"/>
              </a:lnSpc>
              <a:spcAft>
                <a:spcPts val="600"/>
              </a:spcAft>
              <a:buFont typeface="Arial" panose="020B0604020202020204" pitchFamily="34" charset="0"/>
              <a:buChar char="•"/>
            </a:pPr>
            <a:r>
              <a:rPr lang="en-US" altLang="zh-CN" sz="1600" dirty="0" smtClean="0">
                <a:latin typeface="微软雅黑" panose="020B0503020204020204" pitchFamily="34" charset="-122"/>
                <a:ea typeface="微软雅黑" panose="020B0503020204020204" pitchFamily="34" charset="-122"/>
                <a:cs typeface="微软雅黑" panose="020B0503020204020204" pitchFamily="34" charset="-122"/>
              </a:rPr>
              <a:t>2. </a:t>
            </a: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心理健康与否不能简单地根据一事一时下结论</a:t>
            </a:r>
            <a:endPar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gn="just">
              <a:lnSpc>
                <a:spcPct val="150000"/>
              </a:lnSpc>
              <a:spcAft>
                <a:spcPts val="600"/>
              </a:spcAft>
              <a:buFont typeface="Arial" panose="020B0604020202020204" pitchFamily="34" charset="0"/>
              <a:buChar char="•"/>
            </a:pPr>
            <a:r>
              <a:rPr lang="en-US" altLang="zh-CN" sz="1600" dirty="0" smtClean="0">
                <a:latin typeface="微软雅黑" panose="020B0503020204020204" pitchFamily="34" charset="-122"/>
                <a:ea typeface="微软雅黑" panose="020B0503020204020204" pitchFamily="34" charset="-122"/>
                <a:cs typeface="微软雅黑" panose="020B0503020204020204" pitchFamily="34" charset="-122"/>
              </a:rPr>
              <a:t>3. </a:t>
            </a: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心理健康的状态不是固定不变的，是发展的</a:t>
            </a:r>
            <a:endPar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gn="just">
              <a:lnSpc>
                <a:spcPct val="150000"/>
              </a:lnSpc>
              <a:spcAft>
                <a:spcPts val="600"/>
              </a:spcAft>
              <a:buFont typeface="Arial" panose="020B0604020202020204" pitchFamily="34" charset="0"/>
              <a:buChar char="•"/>
            </a:pPr>
            <a:r>
              <a:rPr lang="en-US" altLang="zh-CN" sz="1600" dirty="0" smtClean="0">
                <a:latin typeface="微软雅黑" panose="020B0503020204020204" pitchFamily="34" charset="-122"/>
                <a:ea typeface="微软雅黑" panose="020B0503020204020204" pitchFamily="34" charset="-122"/>
                <a:cs typeface="微软雅黑" panose="020B0503020204020204" pitchFamily="34" charset="-122"/>
              </a:rPr>
              <a:t>4. </a:t>
            </a: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心理健康也有层次高低</a:t>
            </a:r>
            <a:endPar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7" name="组合 46"/>
          <p:cNvGrpSpPr/>
          <p:nvPr/>
        </p:nvGrpSpPr>
        <p:grpSpPr>
          <a:xfrm>
            <a:off x="1312545" y="1296035"/>
            <a:ext cx="6826250" cy="775970"/>
            <a:chOff x="1335315" y="1319709"/>
            <a:chExt cx="4963885" cy="775970"/>
          </a:xfrm>
        </p:grpSpPr>
        <p:sp>
          <p:nvSpPr>
            <p:cNvPr id="48" name="带形: 上凸 5"/>
            <p:cNvSpPr/>
            <p:nvPr/>
          </p:nvSpPr>
          <p:spPr>
            <a:xfrm>
              <a:off x="1335315" y="1319709"/>
              <a:ext cx="4963885" cy="624113"/>
            </a:xfrm>
            <a:prstGeom prst="ribbon2">
              <a:avLst>
                <a:gd name="adj1" fmla="val 16667"/>
                <a:gd name="adj2" fmla="val 75000"/>
              </a:avLst>
            </a:prstGeom>
            <a:solidFill>
              <a:srgbClr val="79C0B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ea"/>
                <a:sym typeface="+mn-lt"/>
              </a:endParaRPr>
            </a:p>
          </p:txBody>
        </p:sp>
        <p:sp>
          <p:nvSpPr>
            <p:cNvPr id="49" name="文本框 7"/>
            <p:cNvSpPr txBox="1"/>
            <p:nvPr/>
          </p:nvSpPr>
          <p:spPr>
            <a:xfrm>
              <a:off x="1473617" y="1388924"/>
              <a:ext cx="4459605" cy="70675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2000" kern="0" spc="300" dirty="0" smtClean="0">
                  <a:solidFill>
                    <a:srgbClr val="FFFFFF"/>
                  </a:solidFill>
                  <a:latin typeface="微软雅黑" panose="020B0503020204020204" pitchFamily="34" charset="-122"/>
                  <a:ea typeface="微软雅黑" panose="020B0503020204020204" pitchFamily="34" charset="-122"/>
                  <a:cs typeface="+mn-ea"/>
                  <a:sym typeface="+mn-lt"/>
                </a:rPr>
                <a:t>（</a:t>
              </a:r>
              <a:r>
                <a:rPr lang="zh-CN" altLang="en-US" sz="2000" kern="0" spc="300" dirty="0" smtClean="0">
                  <a:solidFill>
                    <a:srgbClr val="FFFFFF"/>
                  </a:solidFill>
                  <a:latin typeface="微软雅黑" panose="020B0503020204020204" pitchFamily="34" charset="-122"/>
                  <a:ea typeface="微软雅黑" panose="020B0503020204020204" pitchFamily="34" charset="-122"/>
                  <a:cs typeface="+mn-ea"/>
                  <a:sym typeface="+mn-lt"/>
                </a:rPr>
                <a:t>二）正确理解大学生心理健康的标准</a:t>
              </a:r>
              <a:endParaRPr lang="zh-CN" altLang="en-US" sz="2000" kern="0" spc="300" dirty="0" smtClean="0">
                <a:solidFill>
                  <a:srgbClr val="FFFFFF"/>
                </a:solidFill>
                <a:latin typeface="微软雅黑" panose="020B0503020204020204" pitchFamily="34" charset="-122"/>
                <a:ea typeface="微软雅黑" panose="020B0503020204020204" pitchFamily="34" charset="-122"/>
                <a:cs typeface="+mn-ea"/>
                <a:sym typeface="+mn-lt"/>
              </a:endParaRPr>
            </a:p>
          </p:txBody>
        </p:sp>
      </p:grpSp>
      <p:pic>
        <p:nvPicPr>
          <p:cNvPr id="50" name="图片 49"/>
          <p:cNvPicPr>
            <a:picLocks noChangeAspect="1"/>
          </p:cNvPicPr>
          <p:nvPr/>
        </p:nvPicPr>
        <p:blipFill>
          <a:blip r:embed="rId6" cstate="screen"/>
          <a:stretch>
            <a:fillRect/>
          </a:stretch>
        </p:blipFill>
        <p:spPr>
          <a:xfrm>
            <a:off x="8254384" y="2662011"/>
            <a:ext cx="3632816" cy="2570389"/>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barn(outVertical)">
                                      <p:cBhvr>
                                        <p:cTn id="7" dur="500"/>
                                        <p:tgtEl>
                                          <p:spTgt spid="47"/>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1000"/>
                                        <p:tgtEl>
                                          <p:spTgt spid="33"/>
                                        </p:tgtEl>
                                      </p:cBhvr>
                                    </p:animEffect>
                                    <p:anim calcmode="lin" valueType="num">
                                      <p:cBhvr>
                                        <p:cTn id="11" dur="1000" fill="hold"/>
                                        <p:tgtEl>
                                          <p:spTgt spid="33"/>
                                        </p:tgtEl>
                                        <p:attrNameLst>
                                          <p:attrName>ppt_x</p:attrName>
                                        </p:attrNameLst>
                                      </p:cBhvr>
                                      <p:tavLst>
                                        <p:tav tm="0">
                                          <p:val>
                                            <p:strVal val="#ppt_x"/>
                                          </p:val>
                                        </p:tav>
                                        <p:tav tm="100000">
                                          <p:val>
                                            <p:strVal val="#ppt_x"/>
                                          </p:val>
                                        </p:tav>
                                      </p:tavLst>
                                    </p:anim>
                                    <p:anim calcmode="lin" valueType="num">
                                      <p:cBhvr>
                                        <p:cTn id="12"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35">
                                            <p:txEl>
                                              <p:pRg st="0" end="0"/>
                                            </p:txEl>
                                          </p:spTgt>
                                        </p:tgtEl>
                                        <p:attrNameLst>
                                          <p:attrName>style.visibility</p:attrName>
                                        </p:attrNameLst>
                                      </p:cBhvr>
                                      <p:to>
                                        <p:strVal val="visible"/>
                                      </p:to>
                                    </p:set>
                                    <p:animEffect transition="in" filter="fade">
                                      <p:cBhvr>
                                        <p:cTn id="17" dur="1000"/>
                                        <p:tgtEl>
                                          <p:spTgt spid="35">
                                            <p:txEl>
                                              <p:pRg st="0" end="0"/>
                                            </p:txEl>
                                          </p:spTgt>
                                        </p:tgtEl>
                                      </p:cBhvr>
                                    </p:animEffect>
                                    <p:anim calcmode="lin" valueType="num">
                                      <p:cBhvr>
                                        <p:cTn id="18" dur="10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3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35">
                                            <p:txEl>
                                              <p:pRg st="1" end="1"/>
                                            </p:txEl>
                                          </p:spTgt>
                                        </p:tgtEl>
                                        <p:attrNameLst>
                                          <p:attrName>style.visibility</p:attrName>
                                        </p:attrNameLst>
                                      </p:cBhvr>
                                      <p:to>
                                        <p:strVal val="visible"/>
                                      </p:to>
                                    </p:set>
                                    <p:animEffect transition="in" filter="fade">
                                      <p:cBhvr>
                                        <p:cTn id="24" dur="1000"/>
                                        <p:tgtEl>
                                          <p:spTgt spid="35">
                                            <p:txEl>
                                              <p:pRg st="1" end="1"/>
                                            </p:txEl>
                                          </p:spTgt>
                                        </p:tgtEl>
                                      </p:cBhvr>
                                    </p:animEffect>
                                    <p:anim calcmode="lin" valueType="num">
                                      <p:cBhvr>
                                        <p:cTn id="25" dur="1000" fill="hold"/>
                                        <p:tgtEl>
                                          <p:spTgt spid="35">
                                            <p:txEl>
                                              <p:pRg st="1" end="1"/>
                                            </p:txEl>
                                          </p:spTgt>
                                        </p:tgtEl>
                                        <p:attrNameLst>
                                          <p:attrName>ppt_x</p:attrName>
                                        </p:attrNameLst>
                                      </p:cBhvr>
                                      <p:tavLst>
                                        <p:tav tm="0">
                                          <p:val>
                                            <p:strVal val="#ppt_x"/>
                                          </p:val>
                                        </p:tav>
                                        <p:tav tm="100000">
                                          <p:val>
                                            <p:strVal val="#ppt_x"/>
                                          </p:val>
                                        </p:tav>
                                      </p:tavLst>
                                    </p:anim>
                                    <p:anim calcmode="lin" valueType="num">
                                      <p:cBhvr>
                                        <p:cTn id="26" dur="1000" fill="hold"/>
                                        <p:tgtEl>
                                          <p:spTgt spid="3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35">
                                            <p:txEl>
                                              <p:pRg st="2" end="2"/>
                                            </p:txEl>
                                          </p:spTgt>
                                        </p:tgtEl>
                                        <p:attrNameLst>
                                          <p:attrName>style.visibility</p:attrName>
                                        </p:attrNameLst>
                                      </p:cBhvr>
                                      <p:to>
                                        <p:strVal val="visible"/>
                                      </p:to>
                                    </p:set>
                                    <p:animEffect transition="in" filter="fade">
                                      <p:cBhvr>
                                        <p:cTn id="31" dur="1000"/>
                                        <p:tgtEl>
                                          <p:spTgt spid="35">
                                            <p:txEl>
                                              <p:pRg st="2" end="2"/>
                                            </p:txEl>
                                          </p:spTgt>
                                        </p:tgtEl>
                                      </p:cBhvr>
                                    </p:animEffect>
                                    <p:anim calcmode="lin" valueType="num">
                                      <p:cBhvr>
                                        <p:cTn id="32" dur="1000" fill="hold"/>
                                        <p:tgtEl>
                                          <p:spTgt spid="35">
                                            <p:txEl>
                                              <p:pRg st="2" end="2"/>
                                            </p:txEl>
                                          </p:spTgt>
                                        </p:tgtEl>
                                        <p:attrNameLst>
                                          <p:attrName>ppt_x</p:attrName>
                                        </p:attrNameLst>
                                      </p:cBhvr>
                                      <p:tavLst>
                                        <p:tav tm="0">
                                          <p:val>
                                            <p:strVal val="#ppt_x"/>
                                          </p:val>
                                        </p:tav>
                                        <p:tav tm="100000">
                                          <p:val>
                                            <p:strVal val="#ppt_x"/>
                                          </p:val>
                                        </p:tav>
                                      </p:tavLst>
                                    </p:anim>
                                    <p:anim calcmode="lin" valueType="num">
                                      <p:cBhvr>
                                        <p:cTn id="33" dur="1000" fill="hold"/>
                                        <p:tgtEl>
                                          <p:spTgt spid="3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35">
                                            <p:txEl>
                                              <p:pRg st="3" end="3"/>
                                            </p:txEl>
                                          </p:spTgt>
                                        </p:tgtEl>
                                        <p:attrNameLst>
                                          <p:attrName>style.visibility</p:attrName>
                                        </p:attrNameLst>
                                      </p:cBhvr>
                                      <p:to>
                                        <p:strVal val="visible"/>
                                      </p:to>
                                    </p:set>
                                    <p:animEffect transition="in" filter="fade">
                                      <p:cBhvr>
                                        <p:cTn id="38" dur="1000"/>
                                        <p:tgtEl>
                                          <p:spTgt spid="35">
                                            <p:txEl>
                                              <p:pRg st="3" end="3"/>
                                            </p:txEl>
                                          </p:spTgt>
                                        </p:tgtEl>
                                      </p:cBhvr>
                                    </p:animEffect>
                                    <p:anim calcmode="lin" valueType="num">
                                      <p:cBhvr>
                                        <p:cTn id="39" dur="1000" fill="hold"/>
                                        <p:tgtEl>
                                          <p:spTgt spid="35">
                                            <p:txEl>
                                              <p:pRg st="3" end="3"/>
                                            </p:txEl>
                                          </p:spTgt>
                                        </p:tgtEl>
                                        <p:attrNameLst>
                                          <p:attrName>ppt_x</p:attrName>
                                        </p:attrNameLst>
                                      </p:cBhvr>
                                      <p:tavLst>
                                        <p:tav tm="0">
                                          <p:val>
                                            <p:strVal val="#ppt_x"/>
                                          </p:val>
                                        </p:tav>
                                        <p:tav tm="100000">
                                          <p:val>
                                            <p:strVal val="#ppt_x"/>
                                          </p:val>
                                        </p:tav>
                                      </p:tavLst>
                                    </p:anim>
                                    <p:anim calcmode="lin" valueType="num">
                                      <p:cBhvr>
                                        <p:cTn id="40" dur="1000" fill="hold"/>
                                        <p:tgtEl>
                                          <p:spTgt spid="35">
                                            <p:txEl>
                                              <p:pRg st="3" end="3"/>
                                            </p:txEl>
                                          </p:spTgt>
                                        </p:tgtEl>
                                        <p:attrNameLst>
                                          <p:attrName>ppt_y</p:attrName>
                                        </p:attrNameLst>
                                      </p:cBhvr>
                                      <p:tavLst>
                                        <p:tav tm="0">
                                          <p:val>
                                            <p:strVal val="#ppt_y+.1"/>
                                          </p:val>
                                        </p:tav>
                                        <p:tav tm="100000">
                                          <p:val>
                                            <p:strVal val="#ppt_y"/>
                                          </p:val>
                                        </p:tav>
                                      </p:tavLst>
                                    </p:anim>
                                  </p:childTnLst>
                                </p:cTn>
                              </p:par>
                            </p:childTnLst>
                          </p:cTn>
                        </p:par>
                        <p:par>
                          <p:cTn id="41" fill="hold">
                            <p:stCondLst>
                              <p:cond delay="1000"/>
                            </p:stCondLst>
                            <p:childTnLst>
                              <p:par>
                                <p:cTn id="42" presetID="42" presetClass="entr" presetSubtype="0" fill="hold" nodeType="afterEffect">
                                  <p:stCondLst>
                                    <p:cond delay="0"/>
                                  </p:stCondLst>
                                  <p:childTnLst>
                                    <p:set>
                                      <p:cBhvr>
                                        <p:cTn id="43" dur="1" fill="hold">
                                          <p:stCondLst>
                                            <p:cond delay="0"/>
                                          </p:stCondLst>
                                        </p:cTn>
                                        <p:tgtEl>
                                          <p:spTgt spid="50"/>
                                        </p:tgtEl>
                                        <p:attrNameLst>
                                          <p:attrName>style.visibility</p:attrName>
                                        </p:attrNameLst>
                                      </p:cBhvr>
                                      <p:to>
                                        <p:strVal val="visible"/>
                                      </p:to>
                                    </p:set>
                                    <p:animEffect transition="in" filter="fade">
                                      <p:cBhvr>
                                        <p:cTn id="44" dur="1000"/>
                                        <p:tgtEl>
                                          <p:spTgt spid="50"/>
                                        </p:tgtEl>
                                      </p:cBhvr>
                                    </p:animEffect>
                                    <p:anim calcmode="lin" valueType="num">
                                      <p:cBhvr>
                                        <p:cTn id="45" dur="1000" fill="hold"/>
                                        <p:tgtEl>
                                          <p:spTgt spid="50"/>
                                        </p:tgtEl>
                                        <p:attrNameLst>
                                          <p:attrName>ppt_x</p:attrName>
                                        </p:attrNameLst>
                                      </p:cBhvr>
                                      <p:tavLst>
                                        <p:tav tm="0">
                                          <p:val>
                                            <p:strVal val="#ppt_x"/>
                                          </p:val>
                                        </p:tav>
                                        <p:tav tm="100000">
                                          <p:val>
                                            <p:strVal val="#ppt_x"/>
                                          </p:val>
                                        </p:tav>
                                      </p:tavLst>
                                    </p:anim>
                                    <p:anim calcmode="lin" valueType="num">
                                      <p:cBhvr>
                                        <p:cTn id="46"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tags/tag1.xml><?xml version="1.0" encoding="utf-8"?>
<p:tagLst xmlns:p="http://schemas.openxmlformats.org/presentationml/2006/main">
  <p:tag name="KSO_WM_DIAGRAM_VIRTUALLY_FRAME" val="{&quot;height&quot;:261.0551181102362,&quot;left&quot;:522.0418897637795,&quot;top&quot;:65.66503937007874,&quot;width&quot;:504.7874803149607}"/>
</p:tagLst>
</file>

<file path=ppt/tags/tag2.xml><?xml version="1.0" encoding="utf-8"?>
<p:tagLst xmlns:p="http://schemas.openxmlformats.org/presentationml/2006/main">
  <p:tag name="KSO_WM_DIAGRAM_VIRTUALLY_FRAME" val="{&quot;height&quot;:261.0551181102362,&quot;left&quot;:522.0418897637795,&quot;top&quot;:65.66503937007874,&quot;width&quot;:504.7874803149607}"/>
</p:tagLst>
</file>

<file path=ppt/tags/tag3.xml><?xml version="1.0" encoding="utf-8"?>
<p:tagLst xmlns:p="http://schemas.openxmlformats.org/presentationml/2006/main">
  <p:tag name="KSO_WM_DIAGRAM_VIRTUALLY_FRAME" val="{&quot;height&quot;:261.0551181102362,&quot;left&quot;:522.0418897637795,&quot;top&quot;:65.66503937007874,&quot;width&quot;:504.7874803149607}"/>
</p:tagLst>
</file>

<file path=ppt/tags/tag4.xml><?xml version="1.0" encoding="utf-8"?>
<p:tagLst xmlns:p="http://schemas.openxmlformats.org/presentationml/2006/main">
  <p:tag name="KSO_WM_DIAGRAM_VIRTUALLY_FRAME" val="{&quot;height&quot;:261.0551181102362,&quot;left&quot;:522.0418897637795,&quot;top&quot;:65.66503937007874,&quot;width&quot;:504.7874803149607}"/>
</p:tagLst>
</file>

<file path=ppt/tags/tag5.xml><?xml version="1.0" encoding="utf-8"?>
<p:tagLst xmlns:p="http://schemas.openxmlformats.org/presentationml/2006/main">
  <p:tag name="KSO_WM_DIAGRAM_VIRTUALLY_FRAME" val="{&quot;height&quot;:261.0551181102362,&quot;left&quot;:522.0418897637795,&quot;top&quot;:65.66503937007874,&quot;width&quot;:504.7874803149607}"/>
</p:tagLst>
</file>

<file path=ppt/tags/tag6.xml><?xml version="1.0" encoding="utf-8"?>
<p:tagLst xmlns:p="http://schemas.openxmlformats.org/presentationml/2006/main">
  <p:tag name="KSO_WM_DIAGRAM_VIRTUALLY_FRAME" val="{&quot;height&quot;:261.0551181102362,&quot;left&quot;:522.0418897637795,&quot;top&quot;:65.66503937007874,&quot;width&quot;:504.7874803149607}"/>
</p:tagLst>
</file>

<file path=ppt/tags/tag7.xml><?xml version="1.0" encoding="utf-8"?>
<p:tagLst xmlns:p="http://schemas.openxmlformats.org/presentationml/2006/main">
  <p:tag name="ISPRING_ULTRA_SCORM_COURSE_ID" val="9C5CD29A-3ACC-4FB8-9CFB-5F9A5988C3F9"/>
  <p:tag name="ISPRING_SCORM_RATE_SLIDES" val="1"/>
  <p:tag name="ISPRINGONLINEFOLDERID" val="0"/>
  <p:tag name="ISPRINGONLINEFOLDERPATH" val="Content List"/>
  <p:tag name="ISPRINGCLOUDFOLDERID" val="0"/>
  <p:tag name="ISPRINGCLOUDFOLDERPATH" val="Repository"/>
  <p:tag name="ISPRING_PLAYERS_CUSTOMIZATION" val="UEsDBBQAAgAIADZb60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2W+t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DZb60i+fNZIuQIAAFEKAAAhAAAAdW5pdmVyc2FsL2ZsYXNoX3NraW5fc2V0dGluZ3MueG1slVbbTuMwEH3nK6ruO2GvZSVTCUpXQmIXBIh3p5kmVh07sp2y/fv1ODax24ZmO0KqZ87xXDwzhegNE/OzyYSsJJfqGYxhotSoCboJK66meWuMFOcrKQwIcy6kqimfzj/9ch+SOeQpltyCGstZ0xX0bmbuM4bifXyfoQwRVrJuqNjdy1Ke53S1KZVsRXEytGrXgOJMbCzy4udssRx0wJk2dwbqJKblJco4SqNAa8CQfixRTrI4zYEHTxfuM5LTu/o4+z3almlmHO36M8oQraElpEW+vEYZxgt7e/oqM5SPCQb+Ggv9+gVlEMrpDlR6+e03lEGGbNrmf3qkUbLEgqacjx/xncMlLez4YVQXKCcJmBA6OvkKvjwu19sI5L/Gc09wXJXkj1jXvYWAj55zmBvVAsnCqbPpSr49tMbOB8zXlGsLiFU96NEG/UhbHa5JdT3uCd6YKCKQV/SIV8nbGhZdvBEw1ff4xeLGrYo4vnddFKCCrVdGEfbKHvnHlvUAGSl75DNnBTwIvjuA71s6TnjiG+ofM6q+jz4pvzWDoPYYChZOwYqu7nFydeTbKwKmlgXMNcbzwmrAZyOZ03UxZQdBEUG3rKSGSfEbcfnOZaNJtmfwrXa8sYhhhsOxfnMx2i0dP5g7n50sCOl+FfrkuvPE2CV+NaXG0FVV218lPZ14np0SW5hpdpyBa9LCQd2JtRzJqanagHqRko/1IqSBGOsyGwLLbrSG4CSLSkCy40Um/pJj1RdtnYNa2kdjELom1XW4ipUVt3/mlcEbFClhwNgxTWWvE5S9N2Wk8B0AVK2q0LLdobPULTeMwxbC5EcKl/BQZkTbFh3qtmtzD2sT95vXjGpIvyj6RolxqeEI4dXGJdOVExtG9LyhuXaZJWMfVnB/c7KUwy7D1ovXmDv7TkoutvbDClol/iv5D1BLAwQUAAIACAA2W+tIKpYPZ/4CAACXCwAAJgAAAHVuaXZlcnNhbC9odG1sX3B1Ymxpc2hpbmdfc2V0dGluZ3MueG1szZZvTxoxGMDf8ymaLr6UU+emI3cYIxiJToiwTV+Zci1cY6+9tT3wfLVPsw+2T7KnV0CIjp1GloUQ6NM+v+df+7Th0X0q0IRpw5WM8G59ByMmY0W5HEf4y+B0+xAjY4mkRCjJIiwVRkfNWpjlQ8FN0mfWwlKDACNNI7MRTqzNGkEwnU7r3GTazSqRW+CbeqzSINPMMGmZDjJBCvixRcYMnhEqAOCbKjlTa9ZqCIWe9FnRXDDEKXguuQuKiDObChz4VUMS3421yiU9UUJppMfDCL87PHaf+RpPavGUSZcS0wShE9sGoZQ7J4jo8weGEsbHCXh7sI/RlFObRHhv31FgdfCUUrJ95MRRThSkQNoZPmWWUGKJH3p7lt1bMxd4ES0kSXk8gBnkwo9wa3B7dtNrX110Ls9vB93uxaDT806UOsEqJwxWDYXgkMp1zBZ2QmItiRPwG3RGRBgWBsui+bKRkivOuTEaKgGpL7UwGoGnoojwseZEYMQtETxezFqix8yecgExON3d+kha/Aj08cYJ0YYtG5rPGJfFuPlN5YKiQuVI8DuGrEIQUZ7Cv4Sh5XSjkVZpKRXEWGQEpwxNOJsyelRmaQb8k6EbMJHmoAmbLxPMegvfc/6AhmykNHAZmcBWBTk3nl9/ETgjxjxCydzHrf5Fp9W+7Vy22tdbLkBCJ0TGL4RDCVma2Y3wSYGksnM9SEdMcsPKolBOy7kqsdVfXwbD01z4Mr91MZbQGyzJZqy8pDB/9aCy2YRMyoPoDleJhiPIoSSeCRMxHHcuc1YVGBOJlBQFIjE0KuOO9YSr3IDEH2CPNq/30OsjLsvRGG4OsKgp05WQO7t77/c/fDw4/NSoB79+/NxeqzRr4T1BnDnfw0/WNvFFI3/aDcPA9c7n27DV+b/qwr2r9tcqmbpsXw8qFandr4TrVlnVPa+y6spfG72lK6OSC9Bmxv7YQKMRPOWW0bfcNK8o/Pr712+LNyr8BqNYu33/3yD8aPHcWnlfhcGzD8AayFcf083ab1BLAwQUAAIACAA2W+tItIcUDKABAAAuBgAAHwAAAHVuaXZlcnNhbC9odG1sX3NraW5fc2V0dGluZ3MuanONlE1vwjAMhu/8CpRdJ8Q+YbuhwSQkDpPGbdohFFMq0jhKAoMh/vvq8NWk6SC+NK+evo4dOdtGs1gsYc3X5tZ9u/2Hv3cakGb1Em59XdToOenMiGwK4ywHkUlgAbIiZMaFgZO+OyMxZyad62TzSb6mZMjwZFYSVcRCRzQT0VYR7SeirWOJf49go1TVvqJSnydLa1G2EpQWpG1J1Dl3DLt5d6tcYADjCvQFdMYT8Ew7btWRZ8enDkWZSzBXXG5GmGJrwpNFqnEpp3X55xsFurjxxR5ov3TeBp6dyIwdWsjDxIMuRT2pNBgDh7zPA4ooLPgERMm37dY/qGdcLSigV5nJ7JHu3VGUacVTqHSp26PwMVl4VbrZoahyFtZ2TzzcU3iE4BvQFav+I4UHolqqKy5QaUypIxW02vMTKpBPM5keUrcpohwdlmzruncu1B2/z7wRwmCE5pGJzOsejium3kYH1wRZR7GZFzExlhcjmor9HDyQx9PY8Bmh/VeTcWt5Ms+L16F4GanjYIpv0EM5QxJyrhegx4iiqOf70snD5I3dH1BLAwQUAAIACAA2W+t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A2W+tIlBOzImkAAABuAAAAHAAAAHVuaXZlcnNhbC9sb2NhbF9zZXR0aW5ncy54bWwNzDEOgzAMQNGdU1jeKe3WgcDGVpbSA1jERZEcG5GA4PZk+8PTb/szChy8pWDq8PV4IrDO5oMuDn/TUL8RUib1JKbsUA2h76pWbCb5cs4FJliFLt4mjiUyjxSLHHYRqOFTXv/AHpuuugF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NlvrSD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A3W+tIzZF56aEOAADyXgAAFwAAAHVuaXZlcnNhbC91bml2ZXJzYWwucG5n7dx5VNLbvgBwy6HJTnUalDJJTbunCdRKKZRs0DzZeE3rlIJD0mm4ZJSCMaTlTdPkqCl4NGny1r1mZB0PDihiKVEG1dXMVMggKRIRUQEZfpfee2sd1Hfe/2+tH2vxc/32z9+ePpu9v/ufnbl3d8jsmYtn2tjYzA7dsW2/jY1dmI2NbeJ0B0uKecvqEMufKfj9IVtsHghdvlhu7LBBu4JsbCpps4wx9pb7Gad3HMLb2Hz35Nt3Ch93L97GJvpy6LagcEK0sodLK2m/2ZIIdFy79ipXeGtL+I6f3ctu3tgRFHRxW5zg1o5jedW+S1F5N+q1y3YPvDiPHeWI+oU+LzSVl6pjOr6qEcwqFcnUOtbc09eVLCEna7VcwDSAoxq6RAAnZeQ5SnhhioMzZtyFQndIAJzXxK/LVbKdNFSjhgkYo8yy7dDXWZP+N8fZ+VQ8xYBgcMiGiNX7ZkEwE/K7IW48tlzalQWlGivN8JxwL9XtYJ9GG1tH+B+XVzGY3/KcpOc2ruVIm3oen0+YkAfm1LfnaKqpChN7pnn8u98uxthvz5+/qV2N8MA+nfB8M30Kz9KXcyfVDIPdDFeH9uanTWqUXf6DGbkChmFiPZb5YWJuuf8rY2L5cExMXqSnp7DIe2LDjjY2bdsePm9S2Y1Nd8ozfrgxUDyh7NTuC+mZV+65T+yhxgvpodEF1/yxLZNbN2v+wn3b4ycxzsp/4P6PC7W4iY07Y7vIa+WtK88mdeMiL+KB/R9LIBPToxxWh4VvW5g7qZtWh9VeYUxVNExs3bPZBxn3Mla6T3I6yJAdCM3EJ0xMPwt5CN8378C2iQU4P4R/WRk78x4IAUKAECAECAFCgBAgBAgBQoAQIAQIAUKAECAECAFCgBAgBAgBQoAQIAQIAUKAECAECAFCgBAgBAgBQoAQIAQIAUKAECAECAFCgBAgBAgBQoAQIAQIAUKAECAECAFCgBAgBAgBQoAQIAQIAUKAECAECAFCgBAgBAgBQoAQIAQIAUKAECDE/0+IRkrMkEkrkej5kImFWy4A9kP6k8EZvP/llL33FzCxMXExTyc92mSblrlnJnPBpMYsYzAOFR3ynlQD05+D/FmyT9m1ScnuttF5tmF2wanhNyd0y2LH6V5pmZimSVWlqdeHNZhGu+r2oEzDA59e0JNV9VpxzyYVB48HsvnrXSWEEql6QxsMFVJAH1dgtaRxVN+/JpAeMMZo0fSoRUzz8N3PCJVOT1P5coHXUNUiieq9SC9NFxT74QbEZG1P8azl2igxgSNNNKQ/wbmOH/asVFyDvi8BeAW4BcUi5UtR7AKlOlCk1Btz8ZCLmR4ooF3fL3Gdlr8nUC871JxHrJYmQhEl/GjRkdqzav8U6jzUxzbDoBXU5gSM0W2somHLxx0LDtaLQqDk30jCTWLsSGLp1y5+T+DoXvfvvERVwVf59WP2n95/Lbq904nmYUjHnWOJB5BWPfh5A9y8eezinEBdT0saBBEhZJ5wRIxV85ei+uiyjIuC19NSslTsJs2Cr0UelixuG5w0BX/FyS9aDb7WRt37QrbOZaQS+u/nzXEAga1Tt0SxhL2fu+zzX0byyFdGWnPLsvi5po/JC+q0+AdWnTMMcUZ3fVzEfIeWeleQ0FI+p4pGHP5ac194nBMF77TLv1v7ub2Z4ELmZrDCCJvmW70qc2h54UsRodnxQHfiUdk/S0+Y36KEhJ+FitU5lnfnhQm3bEw3DrSyUWY1zSmyy2Nv/R5z8UVf61+00sGSgWy4TVPVTgbeukl/oBrVkStYwriRJN5yRy+o5banPJI1YB7r4IqjFs+IoA+FZ6wlutxNEZTJTw/Pml/hepdtoNqNO2sS9yEL1lCtm3OOqUB0xgH+5aKLfLP6byYpeaQ9cs4VL+4heCdKLXYdJuPOP0tH2omg5sHLdVSjFMpNOcYkj3ZuZ16YQ3SRU8xy1xeERnmDyJMWR/Wjl/JGvStcL7MNL2nWo/V72w5zcQh0iDP8qyT5XHCHsRKnjoOaio+LrhdjzmBifL7TK7vYwCl7KRBYBdd/O+FTY7ja3ExGV494z6NBschCfIzsPU9Wp2qoW+L9xY3pUq4ZTOIirGeTzbEf3Kjpg7qtvSaUtMBBgxAZVFygnE2Tp0Ipul7gfPRZhTQb2FAKE9ISj1egAt8SuGrVMPGtIvsNzU9MRRaq8d0Uid6ZL4ozatUaf61mKQ4q9xM3BPDVEj5/KUBGsgK0JlhAlp4AHRoJs8u35cU7ZM6DDhwOz6YrTnLJ+k/0FXFNcW6uO0IeMiSjq66ruayFYS2iU5QltF436mORAsnpweVY//JOt1mG5kL6pVQ9WUjuaYHMbtE8xEta8E3tfIgIxje0ys8Y5Ps1BbN9g5ej6O0QT+gJQPPOoUTNIZCKgVOGEn3bquAW6CMarkue41GajdMgha6Kj0RdLvPfZWjRNvghu/x9z/vY82YM1GXjnTi01XOCSNBbd2d6PU77myiBtB+9eFeEvFdJwVuveKkeDtFciunGQR/gFTEwk7kqQznfAAn7XaQJ7mawfmTcjDOQdwfQSqjT66Nw2apNDVflkSFbGs3kCOxZAb9EFMQX4SgAnidroKG4Ih2RJs/xdVY+eYWUKJceGarWSrDvDl4XmZVpAndGa/uzxkT0XMa5k3W1zst2H+C1e0Z9f7QvT9bN3UNu3enKp/hs+LH3gvkXet/9/xpaueNPfCVkcxfKwz8zymlqjiIcDgFMGpFltlLELgzrU8QuCQlGQiRrTVnrLVULJbwz3zRlb6Pb5avjRPiSrGt/ZX2ojoBDNkTIPRgnpwrM8N29Rf4OZsPpU+hbj1amle+s/YQ5o6i8umf4MmlpfjuRUCdxsZ7cP2Sk7kxrNFuY8NJMgw7791/Ul592YXxKh0WsukoqsyYcMTIz9dRyRvk1Pem4Q/qJCi0MwYRQWuKWYOFc83Odqpwu64909/3+qqou6v5JaEdVmkDnneP8voGWLoiN8UllmTcw9PYnE34u3knj/5TUj0YlKebjKPtLx7RxqJz2FT8NpdQtqNBqiz2tF5cSn4cppWdkSnmDY5MxrUwzwzQKc4C4xXA2xhiQx0glaknIunfmx1G01lc+5gB0zuOx/XO1JpcIplMIxXx36huCUSMPoJTKF3kZmF8phIfkH4Q19O7pXlyS95s1T5Vl/anRZ/5JWzg9Z21YH82P5zctXz2DovDcKI/4S/me4zhtsZt1bVy8B8XnVVHDVahRUQj/19i1YaPUwy/Nnghf135po8ITIeV3U7zb9GdKTJLl+Uho9PV9Q5W/U4+hpC2ko82k0JeUmEdjui4Y0VuIBdiqfidkOY3OIVvGEI0uuwQTFM0VvkwfdVq3IlxLzi1t9+xJ/iI/Lg981c8tFMTZ31n4TBmZLQ7O11fttkyM5ZqhJC7ReuZohA/SucZP+9IEZPTp4bYOeJHIVkvdKcyFHamN+pcLWUwcIHYqNJgR0kBbF7sXWzcXMZJXYgg0G3dubSk6ufW1ec5bVtX/jKJLvHiDH+9+dOFjUxPr7o+dTx/X3rmdwYYBNQUYH1fDaGvwOghwnmIfz3uKi18FiIXT/6jHVkcOST8U9Dq+yhGhZctaUd2l5Vl4mKAz5FrNaoiKO/a+qFx+pRx/mAwcgENwkkBVDyxs1NL+xHhO9zHzUTfN0Z0aeT10yREPhuP88seIkST0k3hLjOGQcUq9yWmXw68Q+9+p7GHP1GVBSHiPk8eDkTc32uO6g/PxsPqNi39Zm6o06HYVWs0Du20lFIOynvrki6KmlZBHRVc7Z2WoAw1cQYLdBX06hk9LXOnaCvxOdvRY1gqUktY8O4HqKIECbcRsel+rs48YV9JRw1T5s9TIFA4ZtZoBxRp87hAb5lwN0ahpB1rhiQLWtDRBKsYHvduHqaNN3cBdPKTTkpa+JRkU67HlWT+Rp6okgTYlxSmmCF48ssU0ta877tD1y+xkc7DcEin90Xll/z1lFYSOlfRHiKnnotlD/syhRJJlRXNqzksstKxpxOe2G2vjq1XeV9/4oelJA18zssv45llTAw6M1MmQLL3gN1qYpnUtgtYuHU7i5o4bI+LGu0zKT067IpjT6EgcSSiRW0KhGv/C6V51LOyjNHihS9yW38iZwulTpFQR1+H4iHdLF85eXeXKrzkYG/PRr7IAgcNe+mPi8J5NGuRNO/A6/lxSSCnLHC3GGiv86Q0LsKW30wWpdBlyA+NwkPGIK1+RmFInCR836VxL9cOJkZ+/FiFH8bwTVE67nFdFNR4e00lImpdn7j/cCOPFzw9rSZO9d0JSstvLCC6USjREnRRsFQT4J2BIs7NOoER1BTSuT+IqmuY9TWqJCg4GqqKvtxPqMI9meElHdnU0VHuwbg7555iaku2qtYmF1ovX4AJR5QPTkaFnfPQh1JB3qcHgQhTWb7yrH/VnIJvHehc7nY3vTFTWvCU4SvkHo3L4vU7DBfOsu+FbaPaCDmOZp8k6CGvPD8flsDorfbzF8s/88zkqvwHCOQdBlxQzdORF9+vn66LlZ6/uuaP2zu/YS3TphFFmpKi+nrSOFH1PK1EMc4Xtk1w5RzRiiV0fB2zcuyNQa8nBJTdK+iFv62gDmetch08WWtEqIc5UuOkIen0iep3/WIkWEchELd6Zl9r0WvTSn5E9h1Qx8iT34g7JiqgklwB/VfJ5rq5mfvK4aH6VreiLvj9Xzv2CF48ygef8UaWTfb5s2mADhRc7cSuZKk/YDO80rkGIlEPIaO6HifuU00stOxjM0D309ncrFOcC910vxx8dl0fp2wsYd8Z0r0k7nIe+gx8vQymn/xLoPXHrZykW7ZgdMfQRDYzRbdWhvD87uNyyE8n/v54nA4aXz2U/c09nw9qknIkbwOpdtrdzs3Eoy4KglABmdt4dr0lbvs0Vqa+D+9iAQ74aarYEe90mnZRWNe32QE9CDx42kD6+3h9+dQieBdkVb1BSbd5hbP0kkeQMG8sndPvubQ+2YNL+A1BLAwQUAAIACAA3W+tIle6RfksAAABrAAAAGwAAAHVuaXZlcnNhbC91bml2ZXJzYWwucG5nLnhtbLOxr8jNUShLLSrOzM+zVTLUM1Cyt+PlsikoSi3LTC1XqACKAQUhQEmhEsg1QnDLM1NKMoBCBuZmCMGM1Mz0jBJbJQsDc7igPtBMAFBLAQIAABQAAgAIADZb60gVDq0oZAQAAAcRAAAdAAAAAAAAAAEAAAAAAAAAAAB1bml2ZXJzYWwvY29tbW9uX21lc3NhZ2VzLmxuZ1BLAQIAABQAAgAIADZb60gIfgsjKQMAAIYMAAAnAAAAAAAAAAEAAAAAAJ8EAAB1bml2ZXJzYWwvZmxhc2hfcHVibGlzaGluZ19zZXR0aW5ncy54bWxQSwECAAAUAAIACAA2W+tIvnzWSLkCAABRCgAAIQAAAAAAAAABAAAAAAANCAAAdW5pdmVyc2FsL2ZsYXNoX3NraW5fc2V0dGluZ3MueG1sUEsBAgAAFAACAAgANlvrSCqWD2f+AgAAlwsAACYAAAAAAAAAAQAAAAAABQsAAHVuaXZlcnNhbC9odG1sX3B1Ymxpc2hpbmdfc2V0dGluZ3MueG1sUEsBAgAAFAACAAgANlvrSLSHFAygAQAALgYAAB8AAAAAAAAAAQAAAAAARw4AAHVuaXZlcnNhbC9odG1sX3NraW5fc2V0dGluZ3MuanNQSwECAAAUAAIACAA2W+tIPTwv0cEAAADlAQAAGgAAAAAAAAABAAAAAAAkEAAAdW5pdmVyc2FsL2kxOG5fcHJlc2V0cy54bWxQSwECAAAUAAIACAA2W+tIlBOzImkAAABuAAAAHAAAAAAAAAABAAAAAAAdEQAAdW5pdmVyc2FsL2xvY2FsX3NldHRpbmdzLnhtbFBLAQIAABQAAgAIAESUV0cjtE77+wIAALAIAAAUAAAAAAAAAAEAAAAAAMARAAB1bml2ZXJzYWwvcGxheWVyLnhtbFBLAQIAABQAAgAIADZb60g129mtaAEAAPMCAAApAAAAAAAAAAEAAAAAAO0UAAB1bml2ZXJzYWwvc2tpbl9jdXN0b21pemF0aW9uX3NldHRpbmdzLnhtbFBLAQIAABQAAgAIADdb60jNkXnpoQ4AAPJeAAAXAAAAAAAAAAAAAAAAAJwWAAB1bml2ZXJzYWwvdW5pdmVyc2FsLnBuZ1BLAQIAABQAAgAIADdb60iV7pF+SwAAAGsAAAAbAAAAAAAAAAEAAAAAAHIlAAB1bml2ZXJzYWwvdW5pdmVyc2FsLnBuZy54bWxQSwUGAAAAAAsACwBJAwAA9iUAAAAA"/>
  <p:tag name="ISPRING_SCORM_ENDPOINT" val="&lt;endpoint&gt;&lt;enable&gt;0&lt;/enable&gt;&lt;lrs&gt;http://&lt;/lrs&gt;&lt;auth&gt;0&lt;/auth&gt;&lt;login&gt;&lt;/login&gt;&lt;password&gt;&lt;/password&gt;&lt;key&gt;&lt;/key&gt;&lt;name&gt;&lt;/name&gt;&lt;email&gt;&lt;/email&gt;&lt;/endpoint&gt;&#10;"/>
  <p:tag name="ISPRING_PRESENTATION_TITLE" val="导出"/>
  <p:tag name="ISLIDE.GUIDESSETTING" val="{&quot;Id&quot;:&quot;GuidesStyle_None&quot;,&quot;Name&quot;:&quot;无&quot;,&quot;HeaderHeight&quot;:0.0,&quot;FooterHeight&quot;:0.0,&quot;SideMargin&quot;:0.0,&quot;TopMargin&quot;:0.0,&quot;BottomMargin&quot;:0.0,&quot;IntervalMargin&quot;:0.0}"/>
</p:tagLst>
</file>

<file path=ppt/theme/theme1.xml><?xml version="1.0" encoding="utf-8"?>
<a:theme xmlns:a="http://schemas.openxmlformats.org/drawingml/2006/main" name="第一PPT，www.1ppt.com">
  <a:themeElements>
    <a:clrScheme name="红色系">
      <a:dk1>
        <a:srgbClr val="3D3D3D"/>
      </a:dk1>
      <a:lt1>
        <a:srgbClr val="FFFFFF"/>
      </a:lt1>
      <a:dk2>
        <a:srgbClr val="7F7F7F"/>
      </a:dk2>
      <a:lt2>
        <a:srgbClr val="F6F6F6"/>
      </a:lt2>
      <a:accent1>
        <a:srgbClr val="BD2531"/>
      </a:accent1>
      <a:accent2>
        <a:srgbClr val="DD3B44"/>
      </a:accent2>
      <a:accent3>
        <a:srgbClr val="F9B335"/>
      </a:accent3>
      <a:accent4>
        <a:srgbClr val="E8E2DB"/>
      </a:accent4>
      <a:accent5>
        <a:srgbClr val="7F7F7F"/>
      </a:accent5>
      <a:accent6>
        <a:srgbClr val="3D3D3D"/>
      </a:accent6>
      <a:hlink>
        <a:srgbClr val="DD3B44"/>
      </a:hlink>
      <a:folHlink>
        <a:srgbClr val="3D3D3D"/>
      </a:folHlink>
    </a:clrScheme>
    <a:fontScheme name="oaefegfa">
      <a:majorFont>
        <a:latin typeface="微软雅黑"/>
        <a:ea typeface="义启小魏楷"/>
        <a:cs typeface=""/>
      </a:majorFont>
      <a:minorFont>
        <a:latin typeface="微软雅黑"/>
        <a:ea typeface="义启小魏楷"/>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红黑简约商务(两红一橙黄暖色)</Template>
  <TotalTime>0</TotalTime>
  <Words>3917</Words>
  <Application>WPS 演示</Application>
  <PresentationFormat>自定义</PresentationFormat>
  <Paragraphs>239</Paragraphs>
  <Slides>25</Slides>
  <Notes>20</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25</vt:i4>
      </vt:variant>
    </vt:vector>
  </HeadingPairs>
  <TitlesOfParts>
    <vt:vector size="41" baseType="lpstr">
      <vt:lpstr>Arial</vt:lpstr>
      <vt:lpstr>宋体</vt:lpstr>
      <vt:lpstr>Wingdings</vt:lpstr>
      <vt:lpstr>微软雅黑</vt:lpstr>
      <vt:lpstr>仿宋_GB2312</vt:lpstr>
      <vt:lpstr>站酷小薇LOGO体</vt:lpstr>
      <vt:lpstr>Calibri</vt:lpstr>
      <vt:lpstr>Calibri</vt:lpstr>
      <vt:lpstr>Times New Roman</vt:lpstr>
      <vt:lpstr>Times New Roman</vt:lpstr>
      <vt:lpstr>微软雅黑 Light</vt:lpstr>
      <vt:lpstr>义启小魏楷</vt:lpstr>
      <vt:lpstr>楷体_GB2312</vt:lpstr>
      <vt:lpstr>Arial Unicode MS</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心理健康</dc:title>
  <dc:creator>第一PPT</dc:creator>
  <cp:keywords>www.1ppt.com</cp:keywords>
  <dc:description>www.1ppt.com</dc:description>
  <cp:lastModifiedBy>雪城</cp:lastModifiedBy>
  <cp:revision>309</cp:revision>
  <dcterms:created xsi:type="dcterms:W3CDTF">2019-04-28T10:25:00Z</dcterms:created>
  <dcterms:modified xsi:type="dcterms:W3CDTF">2025-03-11T06:43:39Z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2052-12.1.0.20305</vt:lpwstr>
  </property>
  <property fmtid="{D5CDD505-2E9C-101B-9397-08002B2CF9AE}" pid="3" name="ICV">
    <vt:lpwstr>8EF18B939DF3460DA40AE6BD5AA3CA8D_12</vt:lpwstr>
  </property>
</Properties>
</file>