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8" r:id="rId3"/>
  </p:sldMasterIdLst>
  <p:notesMasterIdLst>
    <p:notesMasterId r:id="rId5"/>
  </p:notesMasterIdLst>
  <p:handoutMasterIdLst>
    <p:handoutMasterId r:id="rId28"/>
  </p:handoutMasterIdLst>
  <p:sldIdLst>
    <p:sldId id="1244" r:id="rId4"/>
    <p:sldId id="2084" r:id="rId6"/>
    <p:sldId id="2065" r:id="rId7"/>
    <p:sldId id="1699" r:id="rId8"/>
    <p:sldId id="2125" r:id="rId9"/>
    <p:sldId id="2141" r:id="rId10"/>
    <p:sldId id="2143" r:id="rId11"/>
    <p:sldId id="2085" r:id="rId12"/>
    <p:sldId id="2160" r:id="rId13"/>
    <p:sldId id="2140" r:id="rId14"/>
    <p:sldId id="2148" r:id="rId15"/>
    <p:sldId id="2149" r:id="rId16"/>
    <p:sldId id="2150" r:id="rId17"/>
    <p:sldId id="2086" r:id="rId18"/>
    <p:sldId id="2089" r:id="rId19"/>
    <p:sldId id="2152" r:id="rId20"/>
    <p:sldId id="2153" r:id="rId21"/>
    <p:sldId id="2154" r:id="rId22"/>
    <p:sldId id="2155" r:id="rId23"/>
    <p:sldId id="2156" r:id="rId24"/>
    <p:sldId id="2157" r:id="rId25"/>
    <p:sldId id="2161" r:id="rId26"/>
    <p:sldId id="2087" r:id="rId27"/>
  </p:sldIdLst>
  <p:sldSz cx="12196445" cy="6858000"/>
  <p:notesSz cx="6858000" cy="9144000"/>
  <p:custDataLst>
    <p:tags r:id="rId32"/>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90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6004"/>
    <a:srgbClr val="92D050"/>
    <a:srgbClr val="FFFF00"/>
    <a:srgbClr val="F8D8DA"/>
    <a:srgbClr val="FEF29F"/>
    <a:srgbClr val="C8E6F8"/>
    <a:srgbClr val="DFEBF9"/>
    <a:srgbClr val="DEE4D6"/>
    <a:srgbClr val="FBD186"/>
    <a:srgbClr val="BEC3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48" autoAdjust="0"/>
    <p:restoredTop sz="96210" autoAdjust="0"/>
  </p:normalViewPr>
  <p:slideViewPr>
    <p:cSldViewPr snapToObjects="1" showGuides="1">
      <p:cViewPr varScale="1">
        <p:scale>
          <a:sx n="114" d="100"/>
          <a:sy n="114" d="100"/>
        </p:scale>
        <p:origin x="432" y="84"/>
      </p:cViewPr>
      <p:guideLst>
        <p:guide orient="horz" pos="2160"/>
        <p:guide pos="3909"/>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80"/>
        <p:guide pos="2198"/>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tags" Target="tags/tag7.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4" Type="http://schemas.openxmlformats.org/officeDocument/2006/relationships/image" Target="../media/image15.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a:off x="-1" y="0"/>
            <a:ext cx="12196763" cy="6866326"/>
          </a:xfrm>
          <a:prstGeom prst="rect">
            <a:avLst/>
          </a:prstGeom>
        </p:spPr>
      </p:pic>
    </p:spTree>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769789" y="6858000"/>
            <a:ext cx="1440159" cy="118430"/>
          </a:xfrm>
          <a:prstGeom prst="rect">
            <a:avLst/>
          </a:prstGeom>
          <a:noFill/>
        </p:spPr>
        <p:txBody>
          <a:bodyPr wrap="square" rtlCol="0">
            <a:spAutoFit/>
          </a:bodyPr>
          <a:lstStyle/>
          <a:p>
            <a:pPr fontAlgn="auto">
              <a:lnSpc>
                <a:spcPct val="200000"/>
              </a:lnSpc>
              <a:spcBef>
                <a:spcPts val="0"/>
              </a:spcBef>
              <a:spcAft>
                <a:spcPts val="0"/>
              </a:spcAft>
              <a:buFontTx/>
              <a:buNone/>
            </a:pPr>
            <a:r>
              <a:rPr lang="zh-CN" altLang="en-US" sz="100" dirty="0">
                <a:solidFill>
                  <a:prstClr val="black"/>
                </a:solidFill>
                <a:latin typeface="微软雅黑" panose="020B0503020204020204" pitchFamily="34" charset="-122"/>
                <a:ea typeface="微软雅黑" panose="020B0503020204020204" pitchFamily="34" charset="-122"/>
                <a:hlinkClick r:id="rId2"/>
              </a:rPr>
              <a:t>行</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业</a:t>
            </a: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2390775" y="612775"/>
            <a:ext cx="7318375" cy="4114800"/>
          </a:xfrm>
          <a:prstGeom prst="rect">
            <a:avLst/>
          </a:prstGeom>
        </p:spPr>
        <p:txBody>
          <a:bodyPr/>
          <a:lstStyle>
            <a:lvl1pPr marL="0" indent="0">
              <a:buNone/>
              <a:defRPr sz="3200">
                <a:latin typeface="站酷小薇LOGO体" panose="02010600010101010101" pitchFamily="50" charset="-122"/>
                <a:ea typeface="站酷小薇LOGO体" panose="02010600010101010101" pitchFamily="50"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a:t>单击图标添加图片</a:t>
            </a:r>
            <a:endParaRPr lang="zh-CN" altLang="en-US" dirty="0"/>
          </a:p>
        </p:txBody>
      </p:sp>
      <p:sp>
        <p:nvSpPr>
          <p:cNvPr id="4" name="文本占位符 3"/>
          <p:cNvSpPr>
            <a:spLocks noGrp="1"/>
          </p:cNvSpPr>
          <p:nvPr>
            <p:ph type="body" sz="half" idx="2"/>
          </p:nvPr>
        </p:nvSpPr>
        <p:spPr>
          <a:xfrm>
            <a:off x="2390775" y="5367338"/>
            <a:ext cx="7318375" cy="804862"/>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908050"/>
            <a:ext cx="10977563" cy="635000"/>
          </a:xfrm>
          <a:prstGeom prst="rect">
            <a:avLst/>
          </a:prstGeom>
        </p:spPr>
        <p:txBody>
          <a:bodyPr/>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1600200"/>
            <a:ext cx="10977563" cy="452596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25624" y="1600200"/>
            <a:ext cx="10601349" cy="4525963"/>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vl2pPr>
              <a:defRPr>
                <a:solidFill>
                  <a:schemeClr val="accent1"/>
                </a:solidFill>
                <a:latin typeface="站酷小薇LOGO体" panose="02010600010101010101" pitchFamily="50" charset="-122"/>
              </a:defRPr>
            </a:lvl2pPr>
            <a:lvl3pPr>
              <a:defRPr>
                <a:solidFill>
                  <a:schemeClr val="accent1"/>
                </a:solidFill>
                <a:latin typeface="站酷小薇LOGO体" panose="02010600010101010101" pitchFamily="50" charset="-122"/>
              </a:defRPr>
            </a:lvl3pPr>
            <a:lvl4pPr>
              <a:defRPr>
                <a:solidFill>
                  <a:schemeClr val="accent1"/>
                </a:solidFill>
                <a:latin typeface="站酷小薇LOGO体" panose="02010600010101010101" pitchFamily="50" charset="-122"/>
              </a:defRPr>
            </a:lvl4pPr>
            <a:lvl5pPr>
              <a:defRPr>
                <a:solidFill>
                  <a:schemeClr val="accent1"/>
                </a:solidFill>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cxnSp>
        <p:nvCxnSpPr>
          <p:cNvPr id="4" name="直接连接符 3"/>
          <p:cNvCxnSpPr/>
          <p:nvPr userDrawn="1"/>
        </p:nvCxnSpPr>
        <p:spPr bwMode="auto">
          <a:xfrm>
            <a:off x="794759" y="627765"/>
            <a:ext cx="8732013" cy="0"/>
          </a:xfrm>
          <a:prstGeom prst="line">
            <a:avLst/>
          </a:prstGeom>
          <a:solidFill>
            <a:schemeClr val="accent1"/>
          </a:solidFill>
          <a:ln w="9525" cap="flat" cmpd="sng" algn="ctr">
            <a:solidFill>
              <a:schemeClr val="accent3"/>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Freeform 5"/>
          <p:cNvSpPr/>
          <p:nvPr userDrawn="1"/>
        </p:nvSpPr>
        <p:spPr bwMode="auto">
          <a:xfrm>
            <a:off x="10631119" y="195484"/>
            <a:ext cx="1235075" cy="442913"/>
          </a:xfrm>
          <a:custGeom>
            <a:avLst/>
            <a:gdLst>
              <a:gd name="T0" fmla="*/ 201 w 1654"/>
              <a:gd name="T1" fmla="*/ 0 h 554"/>
              <a:gd name="T2" fmla="*/ 1654 w 1654"/>
              <a:gd name="T3" fmla="*/ 0 h 554"/>
              <a:gd name="T4" fmla="*/ 1453 w 1654"/>
              <a:gd name="T5" fmla="*/ 554 h 554"/>
              <a:gd name="T6" fmla="*/ 0 w 1654"/>
              <a:gd name="T7" fmla="*/ 554 h 554"/>
              <a:gd name="T8" fmla="*/ 201 w 1654"/>
              <a:gd name="T9" fmla="*/ 0 h 554"/>
            </a:gdLst>
            <a:ahLst/>
            <a:cxnLst>
              <a:cxn ang="0">
                <a:pos x="T0" y="T1"/>
              </a:cxn>
              <a:cxn ang="0">
                <a:pos x="T2" y="T3"/>
              </a:cxn>
              <a:cxn ang="0">
                <a:pos x="T4" y="T5"/>
              </a:cxn>
              <a:cxn ang="0">
                <a:pos x="T6" y="T7"/>
              </a:cxn>
              <a:cxn ang="0">
                <a:pos x="T8" y="T9"/>
              </a:cxn>
            </a:cxnLst>
            <a:rect l="0" t="0" r="r" b="b"/>
            <a:pathLst>
              <a:path w="1654" h="554">
                <a:moveTo>
                  <a:pt x="201" y="0"/>
                </a:moveTo>
                <a:lnTo>
                  <a:pt x="1654" y="0"/>
                </a:lnTo>
                <a:lnTo>
                  <a:pt x="1453" y="554"/>
                </a:lnTo>
                <a:lnTo>
                  <a:pt x="0" y="554"/>
                </a:lnTo>
                <a:lnTo>
                  <a:pt x="20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16"/>
          <p:cNvSpPr/>
          <p:nvPr userDrawn="1"/>
        </p:nvSpPr>
        <p:spPr bwMode="auto">
          <a:xfrm>
            <a:off x="102929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 name="Freeform 17"/>
          <p:cNvSpPr/>
          <p:nvPr userDrawn="1"/>
        </p:nvSpPr>
        <p:spPr bwMode="auto">
          <a:xfrm>
            <a:off x="9958019"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18"/>
          <p:cNvSpPr/>
          <p:nvPr userDrawn="1"/>
        </p:nvSpPr>
        <p:spPr bwMode="auto">
          <a:xfrm>
            <a:off x="96198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 name="文本框 8"/>
          <p:cNvSpPr txBox="1"/>
          <p:nvPr userDrawn="1"/>
        </p:nvSpPr>
        <p:spPr>
          <a:xfrm>
            <a:off x="11020869" y="218008"/>
            <a:ext cx="455573" cy="369332"/>
          </a:xfrm>
          <a:prstGeom prst="rect">
            <a:avLst/>
          </a:prstGeom>
          <a:noFill/>
        </p:spPr>
        <p:txBody>
          <a:bodyPr wrap="none" rtlCol="0">
            <a:spAutoFit/>
          </a:bodyPr>
          <a:lstStyle/>
          <a:p>
            <a:pPr algn="ctr"/>
            <a:fld id="{D8D532AE-1218-4540-83FB-2A8BCE0E4579}" type="slidenum">
              <a:rPr lang="zh-CN" altLang="en-US" smtClean="0">
                <a:solidFill>
                  <a:schemeClr val="accent2"/>
                </a:solidFill>
                <a:latin typeface="站酷小薇LOGO体" panose="02010600010101010101" pitchFamily="50" charset="-122"/>
                <a:ea typeface="站酷小薇LOGO体" panose="02010600010101010101" pitchFamily="50" charset="-122"/>
              </a:rPr>
            </a:fld>
            <a:endParaRPr lang="zh-CN" altLang="en-US" dirty="0">
              <a:solidFill>
                <a:schemeClr val="accent2"/>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 y="0"/>
            <a:ext cx="12196764" cy="6858000"/>
          </a:xfrm>
          <a:custGeom>
            <a:avLst/>
            <a:gdLst>
              <a:gd name="connsiteX0" fmla="*/ 0 w 12196764"/>
              <a:gd name="connsiteY0" fmla="*/ 0 h 6858000"/>
              <a:gd name="connsiteX1" fmla="*/ 12196764 w 12196764"/>
              <a:gd name="connsiteY1" fmla="*/ 0 h 6858000"/>
              <a:gd name="connsiteX2" fmla="*/ 12196764 w 12196764"/>
              <a:gd name="connsiteY2" fmla="*/ 1117916 h 6858000"/>
              <a:gd name="connsiteX3" fmla="*/ 7780479 w 12196764"/>
              <a:gd name="connsiteY3" fmla="*/ 6858000 h 6858000"/>
              <a:gd name="connsiteX4" fmla="*/ 0 w 121967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6764" h="6858000">
                <a:moveTo>
                  <a:pt x="0" y="0"/>
                </a:moveTo>
                <a:lnTo>
                  <a:pt x="12196764" y="0"/>
                </a:lnTo>
                <a:lnTo>
                  <a:pt x="12196764" y="1117916"/>
                </a:lnTo>
                <a:lnTo>
                  <a:pt x="7780479"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1"/>
            <a:ext cx="12196763" cy="2658978"/>
          </a:xfrm>
          <a:custGeom>
            <a:avLst/>
            <a:gdLst>
              <a:gd name="connsiteX0" fmla="*/ 0 w 12196763"/>
              <a:gd name="connsiteY0" fmla="*/ 0 h 2658978"/>
              <a:gd name="connsiteX1" fmla="*/ 12196763 w 12196763"/>
              <a:gd name="connsiteY1" fmla="*/ 0 h 2658978"/>
              <a:gd name="connsiteX2" fmla="*/ 12196763 w 12196763"/>
              <a:gd name="connsiteY2" fmla="*/ 2658978 h 2658978"/>
              <a:gd name="connsiteX3" fmla="*/ 0 w 12196763"/>
              <a:gd name="connsiteY3" fmla="*/ 2658978 h 2658978"/>
            </a:gdLst>
            <a:ahLst/>
            <a:cxnLst>
              <a:cxn ang="0">
                <a:pos x="connsiteX0" y="connsiteY0"/>
              </a:cxn>
              <a:cxn ang="0">
                <a:pos x="connsiteX1" y="connsiteY1"/>
              </a:cxn>
              <a:cxn ang="0">
                <a:pos x="connsiteX2" y="connsiteY2"/>
              </a:cxn>
              <a:cxn ang="0">
                <a:pos x="connsiteX3" y="connsiteY3"/>
              </a:cxn>
            </a:cxnLst>
            <a:rect l="l" t="t" r="r" b="b"/>
            <a:pathLst>
              <a:path w="12196763" h="2658978">
                <a:moveTo>
                  <a:pt x="0" y="0"/>
                </a:moveTo>
                <a:lnTo>
                  <a:pt x="12196763" y="0"/>
                </a:lnTo>
                <a:lnTo>
                  <a:pt x="12196763" y="2658978"/>
                </a:lnTo>
                <a:lnTo>
                  <a:pt x="0" y="2658978"/>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4051772" cy="6858000"/>
          </a:xfrm>
          <a:custGeom>
            <a:avLst/>
            <a:gdLst>
              <a:gd name="connsiteX0" fmla="*/ 0 w 4051772"/>
              <a:gd name="connsiteY0" fmla="*/ 0 h 6858000"/>
              <a:gd name="connsiteX1" fmla="*/ 4051772 w 4051772"/>
              <a:gd name="connsiteY1" fmla="*/ 0 h 6858000"/>
              <a:gd name="connsiteX2" fmla="*/ 4051772 w 4051772"/>
              <a:gd name="connsiteY2" fmla="*/ 6858000 h 6858000"/>
              <a:gd name="connsiteX3" fmla="*/ 0 w 40517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51772" h="6858000">
                <a:moveTo>
                  <a:pt x="0" y="0"/>
                </a:moveTo>
                <a:lnTo>
                  <a:pt x="4051772" y="0"/>
                </a:lnTo>
                <a:lnTo>
                  <a:pt x="4051772"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6_Title and Content">
    <p:spTree>
      <p:nvGrpSpPr>
        <p:cNvPr id="1" name=""/>
        <p:cNvGrpSpPr/>
        <p:nvPr/>
      </p:nvGrpSpPr>
      <p:grpSpPr>
        <a:xfrm>
          <a:off x="0" y="0"/>
          <a:ext cx="0" cy="0"/>
          <a:chOff x="0" y="0"/>
          <a:chExt cx="0" cy="0"/>
        </a:xfrm>
      </p:grpSpPr>
      <p:sp>
        <p:nvSpPr>
          <p:cNvPr id="3" name="Picture Placeholder 5"/>
          <p:cNvSpPr>
            <a:spLocks noGrp="1"/>
          </p:cNvSpPr>
          <p:nvPr>
            <p:ph type="pic" sz="quarter" idx="13"/>
          </p:nvPr>
        </p:nvSpPr>
        <p:spPr>
          <a:xfrm>
            <a:off x="-1" y="1244194"/>
            <a:ext cx="10857119" cy="5613806"/>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4" name="Picture Placeholder 4"/>
          <p:cNvSpPr>
            <a:spLocks noGrp="1"/>
          </p:cNvSpPr>
          <p:nvPr>
            <p:ph type="pic" sz="quarter" idx="10"/>
          </p:nvPr>
        </p:nvSpPr>
        <p:spPr>
          <a:xfrm>
            <a:off x="5996744" y="622300"/>
            <a:ext cx="5540114" cy="5682426"/>
          </a:xfrm>
          <a:custGeom>
            <a:avLst/>
            <a:gdLst>
              <a:gd name="connsiteX0" fmla="*/ 0 w 3904093"/>
              <a:gd name="connsiteY0" fmla="*/ 0 h 3294743"/>
              <a:gd name="connsiteX1" fmla="*/ 3904093 w 3904093"/>
              <a:gd name="connsiteY1" fmla="*/ 0 h 3294743"/>
              <a:gd name="connsiteX2" fmla="*/ 3904093 w 3904093"/>
              <a:gd name="connsiteY2" fmla="*/ 3294743 h 3294743"/>
              <a:gd name="connsiteX3" fmla="*/ 0 w 3904093"/>
              <a:gd name="connsiteY3" fmla="*/ 3294743 h 3294743"/>
            </a:gdLst>
            <a:ahLst/>
            <a:cxnLst>
              <a:cxn ang="0">
                <a:pos x="connsiteX0" y="connsiteY0"/>
              </a:cxn>
              <a:cxn ang="0">
                <a:pos x="connsiteX1" y="connsiteY1"/>
              </a:cxn>
              <a:cxn ang="0">
                <a:pos x="connsiteX2" y="connsiteY2"/>
              </a:cxn>
              <a:cxn ang="0">
                <a:pos x="connsiteX3" y="connsiteY3"/>
              </a:cxn>
            </a:cxnLst>
            <a:rect l="l" t="t" r="r" b="b"/>
            <a:pathLst>
              <a:path w="3904093" h="3294743">
                <a:moveTo>
                  <a:pt x="0" y="0"/>
                </a:moveTo>
                <a:lnTo>
                  <a:pt x="3904093" y="0"/>
                </a:lnTo>
                <a:lnTo>
                  <a:pt x="3904093" y="3294743"/>
                </a:lnTo>
                <a:lnTo>
                  <a:pt x="0" y="3294743"/>
                </a:lnTo>
                <a:close/>
              </a:path>
            </a:pathLst>
          </a:custGeom>
          <a:effectLst>
            <a:outerShdw blurRad="1270000" dist="952500" dir="8100000" sx="95000" sy="95000" algn="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838" y="274638"/>
            <a:ext cx="10977087"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1600201"/>
            <a:ext cx="10977087"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653" y="274639"/>
            <a:ext cx="2744272"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274639"/>
            <a:ext cx="8029536"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任意多边形: 形状 1"/>
          <p:cNvSpPr/>
          <p:nvPr userDrawn="1"/>
        </p:nvSpPr>
        <p:spPr bwMode="auto">
          <a:xfrm>
            <a:off x="11676456" y="6326372"/>
            <a:ext cx="467145" cy="467145"/>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3" name="TextBox 19"/>
          <p:cNvSpPr txBox="1"/>
          <p:nvPr userDrawn="1"/>
        </p:nvSpPr>
        <p:spPr>
          <a:xfrm>
            <a:off x="11834745" y="6524268"/>
            <a:ext cx="364202" cy="276999"/>
          </a:xfrm>
          <a:prstGeom prst="rect">
            <a:avLst/>
          </a:prstGeom>
          <a:noFill/>
        </p:spPr>
        <p:txBody>
          <a:bodyPr wrap="none" rtlCol="0">
            <a:spAutoFit/>
          </a:bodyPr>
          <a:lstStyle/>
          <a:p>
            <a:pPr algn="ctr"/>
            <a:fld id="{BA2BEF17-5336-49D4-9F7F-1AE04EBEDEA7}" type="slidenum">
              <a:rPr lang="zh-CN" altLang="en-US" sz="1200" smtClean="0">
                <a:solidFill>
                  <a:srgbClr val="FFFFFF"/>
                </a:solidFill>
                <a:latin typeface="站酷小薇LOGO体" panose="02010600010101010101" pitchFamily="50" charset="-122"/>
                <a:ea typeface="站酷小薇LOGO体" panose="02010600010101010101" pitchFamily="50" charset="-122"/>
              </a:rPr>
            </a:fld>
            <a:endParaRPr lang="zh-CN" altLang="en-US" sz="1200" dirty="0">
              <a:solidFill>
                <a:srgbClr val="FFFFFF"/>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768850" y="273050"/>
            <a:ext cx="6818313" cy="5853113"/>
          </a:xfrm>
          <a:prstGeom prst="rect">
            <a:avLst/>
          </a:prstGeom>
        </p:spPr>
        <p:txBody>
          <a:bodyPr/>
          <a:lstStyle>
            <a:lvl1pPr>
              <a:defRPr sz="3200">
                <a:latin typeface="站酷小薇LOGO体" panose="02010600010101010101" pitchFamily="50" charset="-122"/>
                <a:ea typeface="站酷小薇LOGO体" panose="02010600010101010101" pitchFamily="50" charset="-122"/>
              </a:defRPr>
            </a:lvl1pPr>
            <a:lvl2pPr>
              <a:defRPr sz="2800">
                <a:latin typeface="站酷小薇LOGO体" panose="02010600010101010101" pitchFamily="50" charset="-122"/>
              </a:defRPr>
            </a:lvl2pPr>
            <a:lvl3pPr>
              <a:defRPr sz="2400">
                <a:latin typeface="站酷小薇LOGO体" panose="02010600010101010101" pitchFamily="50" charset="-122"/>
              </a:defRPr>
            </a:lvl3pPr>
            <a:lvl4pPr>
              <a:defRPr sz="2000">
                <a:latin typeface="站酷小薇LOGO体" panose="02010600010101010101" pitchFamily="50" charset="-122"/>
              </a:defRPr>
            </a:lvl4pPr>
            <a:lvl5pPr>
              <a:defRPr sz="2000">
                <a:latin typeface="站酷小薇LOGO体" panose="02010600010101010101" pitchFamily="50"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文本占位符 3"/>
          <p:cNvSpPr>
            <a:spLocks noGrp="1"/>
          </p:cNvSpPr>
          <p:nvPr>
            <p:ph type="body" sz="half" idx="2"/>
          </p:nvPr>
        </p:nvSpPr>
        <p:spPr>
          <a:xfrm>
            <a:off x="609600" y="1435100"/>
            <a:ext cx="4013200" cy="4691063"/>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pattFill prst="ltUpDiag">
          <a:fgClr>
            <a:srgbClr val="F6F6F6"/>
          </a:fgClr>
          <a:bgClr>
            <a:schemeClr val="bg1"/>
          </a:bgClr>
        </a:pattFill>
        <a:effectLst/>
      </p:bgPr>
    </p:bg>
    <p:spTree>
      <p:nvGrpSpPr>
        <p:cNvPr id="1" name=""/>
        <p:cNvGrpSpPr/>
        <p:nvPr/>
      </p:nvGrpSpPr>
      <p:grpSpPr>
        <a:xfrm>
          <a:off x="0" y="0"/>
          <a:ext cx="0" cy="0"/>
          <a:chOff x="0" y="0"/>
          <a:chExt cx="0" cy="0"/>
        </a:xfrm>
      </p:grpSpPr>
      <p:sp>
        <p:nvSpPr>
          <p:cNvPr id="2" name="矩形 1"/>
          <p:cNvSpPr/>
          <p:nvPr userDrawn="1"/>
        </p:nvSpPr>
        <p:spPr>
          <a:xfrm>
            <a:off x="1" y="0"/>
            <a:ext cx="12437228" cy="7215166"/>
          </a:xfrm>
          <a:prstGeom prst="rect">
            <a:avLst/>
          </a:prstGeom>
          <a:solidFill>
            <a:srgbClr val="262626">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fade/>
  </p:transition>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anose="0201060903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spd="med">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microsoft.com/office/2007/relationships/hdphoto" Target="../media/image28.wdp"/><Relationship Id="rId1" Type="http://schemas.openxmlformats.org/officeDocument/2006/relationships/image" Target="../media/image27.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3.xml"/><Relationship Id="rId2" Type="http://schemas.openxmlformats.org/officeDocument/2006/relationships/image" Target="../media/image29.jpeg"/><Relationship Id="rId1" Type="http://schemas.openxmlformats.org/officeDocument/2006/relationships/image" Target="../media/image19.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xml"/><Relationship Id="rId2" Type="http://schemas.openxmlformats.org/officeDocument/2006/relationships/image" Target="../media/image30.jpeg"/><Relationship Id="rId1" Type="http://schemas.openxmlformats.org/officeDocument/2006/relationships/image" Target="../media/image19.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3.xml"/><Relationship Id="rId2" Type="http://schemas.openxmlformats.org/officeDocument/2006/relationships/image" Target="../media/image31.jpeg"/><Relationship Id="rId1" Type="http://schemas.openxmlformats.org/officeDocument/2006/relationships/image" Target="../media/image19.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xml"/><Relationship Id="rId2" Type="http://schemas.openxmlformats.org/officeDocument/2006/relationships/image" Target="../media/image32.jpeg"/><Relationship Id="rId1" Type="http://schemas.openxmlformats.org/officeDocument/2006/relationships/image" Target="../media/image19.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3.xml"/><Relationship Id="rId2" Type="http://schemas.openxmlformats.org/officeDocument/2006/relationships/image" Target="../media/image33.jpeg"/><Relationship Id="rId1" Type="http://schemas.openxmlformats.org/officeDocument/2006/relationships/image" Target="../media/image19.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xml"/><Relationship Id="rId2" Type="http://schemas.openxmlformats.org/officeDocument/2006/relationships/image" Target="../media/image34.jpeg"/><Relationship Id="rId1" Type="http://schemas.openxmlformats.org/officeDocument/2006/relationships/image" Target="../media/image19.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3.xml"/><Relationship Id="rId2" Type="http://schemas.openxmlformats.org/officeDocument/2006/relationships/image" Target="../media/image35.png"/><Relationship Id="rId1" Type="http://schemas.openxmlformats.org/officeDocument/2006/relationships/image" Target="../media/image19.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3.xml"/><Relationship Id="rId2" Type="http://schemas.openxmlformats.org/officeDocument/2006/relationships/image" Target="../media/image36.jpeg"/><Relationship Id="rId1" Type="http://schemas.openxmlformats.org/officeDocument/2006/relationships/image" Target="../media/image19.jpe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3.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3.xml"/><Relationship Id="rId2" Type="http://schemas.openxmlformats.org/officeDocument/2006/relationships/image" Target="../media/image37.jpeg"/><Relationship Id="rId1" Type="http://schemas.openxmlformats.org/officeDocument/2006/relationships/image" Target="../media/image19.jpe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3.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19.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3.xml"/><Relationship Id="rId2" Type="http://schemas.openxmlformats.org/officeDocument/2006/relationships/image" Target="../media/image37.jpeg"/><Relationship Id="rId1" Type="http://schemas.openxmlformats.org/officeDocument/2006/relationships/image" Target="../media/image1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20.jpeg"/><Relationship Id="rId1" Type="http://schemas.openxmlformats.org/officeDocument/2006/relationships/image" Target="../media/image19.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21.jpeg"/><Relationship Id="rId1" Type="http://schemas.openxmlformats.org/officeDocument/2006/relationships/image" Target="../media/image19.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xml"/><Relationship Id="rId2" Type="http://schemas.openxmlformats.org/officeDocument/2006/relationships/image" Target="../media/image22.jpeg"/><Relationship Id="rId1" Type="http://schemas.openxmlformats.org/officeDocument/2006/relationships/image" Target="../media/image1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3.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
        <p:nvSpPr>
          <p:cNvPr id="2" name="矩形 1"/>
          <p:cNvSpPr/>
          <p:nvPr/>
        </p:nvSpPr>
        <p:spPr bwMode="auto">
          <a:xfrm>
            <a:off x="4598183" y="1414654"/>
            <a:ext cx="7598580" cy="3218944"/>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grpSp>
        <p:nvGrpSpPr>
          <p:cNvPr id="17" name="组合 16"/>
          <p:cNvGrpSpPr/>
          <p:nvPr/>
        </p:nvGrpSpPr>
        <p:grpSpPr>
          <a:xfrm>
            <a:off x="757794" y="548681"/>
            <a:ext cx="876091" cy="576064"/>
            <a:chOff x="708075" y="376409"/>
            <a:chExt cx="779531" cy="635185"/>
          </a:xfrm>
          <a:solidFill>
            <a:schemeClr val="bg1"/>
          </a:solidFill>
        </p:grpSpPr>
        <p:sp>
          <p:nvSpPr>
            <p:cNvPr id="19"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0"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26" name="矩形: 圆角 25"/>
          <p:cNvSpPr/>
          <p:nvPr/>
        </p:nvSpPr>
        <p:spPr bwMode="auto">
          <a:xfrm>
            <a:off x="9262164" y="5611311"/>
            <a:ext cx="1336811" cy="418526"/>
          </a:xfrm>
          <a:prstGeom prst="roundRect">
            <a:avLst>
              <a:gd name="adj" fmla="val 582"/>
            </a:avLst>
          </a:prstGeom>
          <a:solidFill>
            <a:schemeClr val="accent3">
              <a:lumMod val="75000"/>
            </a:schemeClr>
          </a:solidFill>
          <a:ln w="12700" cap="flat" cmpd="sng" algn="ctr">
            <a:solidFill>
              <a:schemeClr val="accent3">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smtClean="0">
                <a:ln>
                  <a:noFill/>
                </a:ln>
                <a:solidFill>
                  <a:srgbClr val="FFFFFF"/>
                </a:solidFill>
                <a:effectLst/>
                <a:uLnTx/>
                <a:uFillTx/>
                <a:latin typeface="+mn-lt"/>
                <a:ea typeface="+mn-ea"/>
                <a:cs typeface="+mn-ea"/>
                <a:sym typeface="+mn-lt"/>
              </a:rPr>
              <a:t>第一讲</a:t>
            </a:r>
            <a:endParaRPr kumimoji="0" lang="zh-CN" altLang="en-US" sz="20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5" name="矩形 4"/>
          <p:cNvSpPr/>
          <p:nvPr/>
        </p:nvSpPr>
        <p:spPr bwMode="auto">
          <a:xfrm>
            <a:off x="8474644" y="578645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4" name="矩形 3"/>
          <p:cNvSpPr/>
          <p:nvPr/>
        </p:nvSpPr>
        <p:spPr>
          <a:xfrm>
            <a:off x="4585970" y="1845310"/>
            <a:ext cx="8888730" cy="225107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30000"/>
              </a:lnSpc>
            </a:pPr>
            <a:r>
              <a:rPr lang="zh-CN" altLang="en-US" sz="5400" b="1" dirty="0" smtClean="0">
                <a:solidFill>
                  <a:schemeClr val="bg1"/>
                </a:solidFill>
                <a:effectLst>
                  <a:outerShdw blurRad="38100" dist="38100" dir="2700000" algn="tl">
                    <a:srgbClr val="000000">
                      <a:alpha val="43137"/>
                    </a:srgbClr>
                  </a:outerShdw>
                </a:effectLst>
                <a:latin typeface="+mn-lt"/>
                <a:ea typeface="+mn-ea"/>
                <a:cs typeface="+mn-ea"/>
                <a:sym typeface="+mn-lt"/>
              </a:rPr>
              <a:t> 开启心篇章</a:t>
            </a:r>
            <a:r>
              <a:rPr lang="en-US" altLang="zh-CN" sz="5400" b="1" dirty="0" smtClean="0">
                <a:solidFill>
                  <a:schemeClr val="bg1"/>
                </a:solidFill>
                <a:effectLst>
                  <a:outerShdw blurRad="38100" dist="38100" dir="2700000" algn="tl">
                    <a:srgbClr val="000000">
                      <a:alpha val="43137"/>
                    </a:srgbClr>
                  </a:outerShdw>
                </a:effectLst>
                <a:latin typeface="+mn-lt"/>
                <a:ea typeface="+mn-ea"/>
                <a:cs typeface="+mn-ea"/>
                <a:sym typeface="+mn-lt"/>
              </a:rPr>
              <a:t> </a:t>
            </a:r>
            <a:r>
              <a:rPr lang="zh-CN" altLang="en-US" sz="5400" b="1" dirty="0" smtClean="0">
                <a:solidFill>
                  <a:schemeClr val="bg1"/>
                </a:solidFill>
                <a:effectLst>
                  <a:outerShdw blurRad="38100" dist="38100" dir="2700000" algn="tl">
                    <a:srgbClr val="000000">
                      <a:alpha val="43137"/>
                    </a:srgbClr>
                  </a:outerShdw>
                </a:effectLst>
                <a:latin typeface="+mn-lt"/>
                <a:ea typeface="+mn-ea"/>
                <a:cs typeface="+mn-ea"/>
                <a:sym typeface="+mn-lt"/>
              </a:rPr>
              <a:t>走向新生活</a:t>
            </a:r>
            <a:endParaRPr lang="zh-CN" altLang="en-US" sz="5400" b="1" dirty="0" smtClean="0">
              <a:solidFill>
                <a:schemeClr val="bg1"/>
              </a:solidFill>
              <a:effectLst>
                <a:outerShdw blurRad="38100" dist="38100" dir="2700000" algn="tl">
                  <a:srgbClr val="000000">
                    <a:alpha val="43137"/>
                  </a:srgbClr>
                </a:outerShdw>
              </a:effectLst>
              <a:latin typeface="+mn-lt"/>
              <a:ea typeface="+mn-ea"/>
              <a:cs typeface="+mn-ea"/>
              <a:sym typeface="+mn-lt"/>
            </a:endParaRPr>
          </a:p>
          <a:p>
            <a:pPr algn="l">
              <a:lnSpc>
                <a:spcPct val="130000"/>
              </a:lnSpc>
            </a:pPr>
            <a:r>
              <a:rPr lang="en-US" altLang="zh-CN" sz="5400" b="1" dirty="0" smtClean="0">
                <a:solidFill>
                  <a:schemeClr val="bg1"/>
                </a:solidFill>
                <a:effectLst>
                  <a:outerShdw blurRad="38100" dist="38100" dir="2700000" algn="tl">
                    <a:srgbClr val="000000">
                      <a:alpha val="43137"/>
                    </a:srgbClr>
                  </a:outerShdw>
                </a:effectLst>
                <a:latin typeface="+mn-lt"/>
                <a:ea typeface="+mn-ea"/>
                <a:cs typeface="+mn-ea"/>
                <a:sym typeface="+mn-lt"/>
              </a:rPr>
              <a:t>——</a:t>
            </a:r>
            <a:r>
              <a:rPr lang="zh-CN" altLang="en-US" sz="3600" b="1" dirty="0">
                <a:solidFill>
                  <a:schemeClr val="bg1"/>
                </a:solidFill>
                <a:effectLst>
                  <a:outerShdw blurRad="38100" dist="38100" dir="2700000" algn="tl">
                    <a:srgbClr val="000000">
                      <a:alpha val="43137"/>
                    </a:srgbClr>
                  </a:outerShdw>
                </a:effectLst>
                <a:latin typeface="+mn-lt"/>
                <a:ea typeface="+mn-ea"/>
                <a:cs typeface="+mn-ea"/>
                <a:sym typeface="+mn-lt"/>
              </a:rPr>
              <a:t>大学生入学适应</a:t>
            </a:r>
            <a:endParaRPr lang="zh-CN" altLang="en-US" sz="3600" b="1"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13" name="Right Triangle 15"/>
          <p:cNvSpPr/>
          <p:nvPr/>
        </p:nvSpPr>
        <p:spPr>
          <a:xfrm flipH="1" flipV="1">
            <a:off x="11549527" y="1414654"/>
            <a:ext cx="647236" cy="728462"/>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4" name="矩形 13"/>
          <p:cNvSpPr/>
          <p:nvPr/>
        </p:nvSpPr>
        <p:spPr bwMode="auto">
          <a:xfrm>
            <a:off x="10670413" y="575233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4_副本_副本.jpg"/>
          <p:cNvPicPr>
            <a:picLocks noChangeAspect="1"/>
          </p:cNvPicPr>
          <p:nvPr/>
        </p:nvPicPr>
        <p:blipFill>
          <a:blip r:embed="rId1">
            <a:extLst>
              <a:ext uri="{BEBA8EAE-BF5A-486C-A8C5-ECC9F3942E4B}">
                <a14:imgProps xmlns:a14="http://schemas.microsoft.com/office/drawing/2010/main">
                  <a14:imgLayer r:embed="rId2">
                    <a14:imgEffect>
                      <a14:artisticCrisscrossEtching trans="75000"/>
                    </a14:imgEffect>
                  </a14:imgLayer>
                </a14:imgProps>
              </a:ext>
            </a:extLst>
          </a:blip>
          <a:stretch>
            <a:fillRect/>
          </a:stretch>
        </p:blipFill>
        <p:spPr>
          <a:xfrm>
            <a:off x="-1" y="0"/>
            <a:ext cx="12206269" cy="6858000"/>
          </a:xfrm>
          <a:prstGeom prst="rect">
            <a:avLst/>
          </a:prstGeom>
        </p:spPr>
      </p:pic>
      <p:sp>
        <p:nvSpPr>
          <p:cNvPr id="3" name="矩形 2"/>
          <p:cNvSpPr/>
          <p:nvPr/>
        </p:nvSpPr>
        <p:spPr bwMode="auto">
          <a:xfrm>
            <a:off x="997667" y="1714488"/>
            <a:ext cx="708226" cy="6432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6" name="文本框 5"/>
          <p:cNvSpPr txBox="1"/>
          <p:nvPr/>
        </p:nvSpPr>
        <p:spPr>
          <a:xfrm>
            <a:off x="841797" y="332656"/>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solidFill>
                  <a:schemeClr val="bg1"/>
                </a:solidFill>
                <a:latin typeface="+mn-lt"/>
                <a:ea typeface="+mn-ea"/>
                <a:cs typeface="+mn-ea"/>
                <a:sym typeface="+mn-lt"/>
              </a:rPr>
              <a:t>一、生活适应不良问题</a:t>
            </a:r>
            <a:endParaRPr lang="zh-CN" altLang="en-US" dirty="0" smtClean="0">
              <a:solidFill>
                <a:schemeClr val="bg1"/>
              </a:solidFill>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0" name="矩形 19"/>
          <p:cNvSpPr/>
          <p:nvPr/>
        </p:nvSpPr>
        <p:spPr>
          <a:xfrm>
            <a:off x="669093" y="2285992"/>
            <a:ext cx="6715172" cy="3322955"/>
          </a:xfrm>
          <a:prstGeom prst="rect">
            <a:avLst/>
          </a:prstGeom>
        </p:spPr>
        <p:txBody>
          <a:bodyPr wrap="square">
            <a:spAutoFit/>
          </a:bodyPr>
          <a:lstStyle/>
          <a:p>
            <a:pPr marL="457200" indent="-457200">
              <a:lnSpc>
                <a:spcPct val="150000"/>
              </a:lnSpc>
              <a:buFont typeface="Arial" panose="020B0604020202020204" pitchFamily="34" charset="0"/>
              <a:buChar char="•"/>
            </a:pPr>
            <a:r>
              <a:rPr lang="zh-CN" altLang="en-US" sz="2000" b="1" dirty="0" smtClean="0">
                <a:latin typeface="微软雅黑" panose="020B0503020204020204" pitchFamily="34" charset="-122"/>
                <a:ea typeface="微软雅黑" panose="020B0503020204020204" pitchFamily="34" charset="-122"/>
              </a:rPr>
              <a:t>大学新生入学后，首先面临的就是生活环境的变化。他们在中学时对大学充满了向往，也一直将考大学作为唯一目标来鼓励自己，但跨入大学校园后，突然觉得现实并非想象的那样美好，于是开始思念中学生活，对大学生活极度失望。</a:t>
            </a:r>
            <a:endParaRPr lang="zh-CN" altLang="en-US" sz="2000" b="1" dirty="0" smtClean="0">
              <a:latin typeface="微软雅黑" panose="020B0503020204020204" pitchFamily="34" charset="-122"/>
              <a:ea typeface="微软雅黑" panose="020B0503020204020204" pitchFamily="34" charset="-122"/>
            </a:endParaRPr>
          </a:p>
          <a:p>
            <a:pPr marL="457200" indent="-457200">
              <a:lnSpc>
                <a:spcPct val="150000"/>
              </a:lnSpc>
              <a:buFont typeface="Arial" panose="020B0604020202020204" pitchFamily="34" charset="0"/>
              <a:buChar char="•"/>
            </a:pPr>
            <a:r>
              <a:rPr lang="zh-CN" altLang="en-US" sz="2000" b="1" dirty="0" smtClean="0">
                <a:latin typeface="微软雅黑" panose="020B0503020204020204" pitchFamily="34" charset="-122"/>
                <a:ea typeface="微软雅黑" panose="020B0503020204020204" pitchFamily="34" charset="-122"/>
              </a:rPr>
              <a:t>  </a:t>
            </a:r>
            <a:endParaRPr lang="zh-CN" altLang="en-US" sz="2000" b="1" dirty="0" smtClean="0">
              <a:latin typeface="微软雅黑" panose="020B0503020204020204" pitchFamily="34" charset="-122"/>
              <a:ea typeface="微软雅黑" panose="020B0503020204020204" pitchFamily="34" charset="-122"/>
            </a:endParaRPr>
          </a:p>
          <a:p>
            <a:pPr marL="457200" indent="-457200">
              <a:lnSpc>
                <a:spcPct val="150000"/>
              </a:lnSpc>
            </a:pPr>
            <a:endParaRPr lang="zh-CN" altLang="en-US" sz="2000" b="1" dirty="0" smtClean="0">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4_副本_副本.jpg"/>
          <p:cNvPicPr>
            <a:picLocks noChangeAspect="1"/>
          </p:cNvPicPr>
          <p:nvPr/>
        </p:nvPicPr>
        <p:blipFill>
          <a:blip r:embed="rId1"/>
          <a:stretch>
            <a:fillRect/>
          </a:stretch>
        </p:blipFill>
        <p:spPr>
          <a:xfrm>
            <a:off x="-1" y="1214422"/>
            <a:ext cx="12206269" cy="4714908"/>
          </a:xfrm>
          <a:prstGeom prst="rect">
            <a:avLst/>
          </a:prstGeom>
        </p:spPr>
      </p:pic>
      <p:sp>
        <p:nvSpPr>
          <p:cNvPr id="6" name="文本框 5"/>
          <p:cNvSpPr txBox="1"/>
          <p:nvPr/>
        </p:nvSpPr>
        <p:spPr>
          <a:xfrm>
            <a:off x="841797" y="332656"/>
            <a:ext cx="4685080" cy="953135"/>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二、学习适应不良问题</a:t>
            </a:r>
            <a:endParaRPr lang="zh-CN" altLang="en-US" dirty="0" smtClean="0">
              <a:latin typeface="+mn-lt"/>
              <a:ea typeface="+mn-ea"/>
              <a:cs typeface="+mn-ea"/>
              <a:sym typeface="+mn-lt"/>
            </a:endParaRPr>
          </a:p>
          <a:p>
            <a:pPr algn="l"/>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8" name="KSO_Shape"/>
          <p:cNvSpPr/>
          <p:nvPr/>
        </p:nvSpPr>
        <p:spPr>
          <a:xfrm>
            <a:off x="669093" y="2071678"/>
            <a:ext cx="5643602" cy="3651250"/>
          </a:xfrm>
          <a:prstGeom prst="frame">
            <a:avLst>
              <a:gd name="adj1" fmla="val 3572"/>
            </a:avLst>
          </a:prstGeom>
          <a:solidFill>
            <a:schemeClr val="bg1">
              <a:alpha val="7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000" dirty="0">
              <a:solidFill>
                <a:prstClr val="black"/>
              </a:solidFill>
            </a:endParaRPr>
          </a:p>
        </p:txBody>
      </p:sp>
      <p:sp>
        <p:nvSpPr>
          <p:cNvPr id="22" name="KSO_Shape"/>
          <p:cNvSpPr/>
          <p:nvPr/>
        </p:nvSpPr>
        <p:spPr>
          <a:xfrm>
            <a:off x="6669885" y="2071678"/>
            <a:ext cx="5286412" cy="3547534"/>
          </a:xfrm>
          <a:prstGeom prst="frame">
            <a:avLst>
              <a:gd name="adj1" fmla="val 3572"/>
            </a:avLst>
          </a:prstGeom>
          <a:solidFill>
            <a:schemeClr val="bg1">
              <a:alpha val="7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000" dirty="0">
              <a:solidFill>
                <a:prstClr val="black"/>
              </a:solidFill>
            </a:endParaRPr>
          </a:p>
        </p:txBody>
      </p:sp>
      <p:sp>
        <p:nvSpPr>
          <p:cNvPr id="14" name="矩形 13"/>
          <p:cNvSpPr/>
          <p:nvPr/>
        </p:nvSpPr>
        <p:spPr>
          <a:xfrm>
            <a:off x="848389" y="2449365"/>
            <a:ext cx="5249992" cy="2653034"/>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 一般而言，大学生学习不适应的情况主要表现为：</a:t>
            </a:r>
            <a:endParaRPr lang="en-US" altLang="zh-CN" sz="1600" b="1" kern="0" dirty="0" smtClean="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30000"/>
              </a:lnSpc>
              <a:spcBef>
                <a:spcPts val="0"/>
              </a:spcBef>
              <a:spcAft>
                <a:spcPts val="0"/>
              </a:spcAft>
              <a:buClrTx/>
              <a:buSzTx/>
              <a:buFont typeface="Wingdings" panose="05000000000000000000" pitchFamily="2" charset="2"/>
              <a:buChar char="u"/>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对所学专业不感兴趣，缺乏学习动力，甚至产生厌学心理；</a:t>
            </a:r>
            <a:endParaRPr lang="en-US" altLang="zh-CN" sz="1600" b="1" kern="0" dirty="0" smtClean="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30000"/>
              </a:lnSpc>
              <a:spcBef>
                <a:spcPts val="0"/>
              </a:spcBef>
              <a:spcAft>
                <a:spcPts val="0"/>
              </a:spcAft>
              <a:buClrTx/>
              <a:buSzTx/>
              <a:buFont typeface="Wingdings" panose="05000000000000000000" pitchFamily="2" charset="2"/>
              <a:buChar char="u"/>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不能合理安排学习时间，缺乏独立的学习能力；</a:t>
            </a:r>
            <a:endParaRPr lang="en-US" altLang="zh-CN" sz="1600" b="1" kern="0" dirty="0" smtClean="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30000"/>
              </a:lnSpc>
              <a:spcBef>
                <a:spcPts val="0"/>
              </a:spcBef>
              <a:spcAft>
                <a:spcPts val="0"/>
              </a:spcAft>
              <a:buClrTx/>
              <a:buSzTx/>
              <a:buFont typeface="Wingdings" panose="05000000000000000000" pitchFamily="2" charset="2"/>
              <a:buChar char="u"/>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找不到适合自己的学习方法，学习效率低下；</a:t>
            </a:r>
            <a:endParaRPr lang="en-US" altLang="zh-CN" sz="1600" b="1" kern="0" dirty="0" smtClean="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30000"/>
              </a:lnSpc>
              <a:spcBef>
                <a:spcPts val="0"/>
              </a:spcBef>
              <a:spcAft>
                <a:spcPts val="0"/>
              </a:spcAft>
              <a:buClrTx/>
              <a:buSzTx/>
              <a:buFont typeface="Wingdings" panose="05000000000000000000" pitchFamily="2" charset="2"/>
              <a:buChar char="u"/>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感觉上课乏味无趣，在课堂上注意力难以集中。</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30000"/>
              </a:lnSpc>
              <a:spcBef>
                <a:spcPts val="0"/>
              </a:spcBef>
              <a:spcAft>
                <a:spcPts val="0"/>
              </a:spcAft>
              <a:buClrTx/>
              <a:buSzTx/>
              <a:buFont typeface="Wingdings" panose="05000000000000000000" pitchFamily="2" charset="2"/>
              <a:buChar char="u"/>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另外，部分大学生热衷于考取各种技能证书，这些令他们经常处于紧张的备考状态中，久而久之会精神疲劳</a:t>
            </a:r>
            <a:endParaRPr kumimoji="0" lang="zh-CN" altLang="en-US" sz="1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pic>
        <p:nvPicPr>
          <p:cNvPr id="15" name="图片 14" descr="146908079376485554.JPEG"/>
          <p:cNvPicPr>
            <a:picLocks noChangeAspect="1"/>
          </p:cNvPicPr>
          <p:nvPr/>
        </p:nvPicPr>
        <p:blipFill>
          <a:blip r:embed="rId2"/>
          <a:stretch>
            <a:fillRect/>
          </a:stretch>
        </p:blipFill>
        <p:spPr>
          <a:xfrm>
            <a:off x="6741323" y="2143116"/>
            <a:ext cx="5057021" cy="3404658"/>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heckerboard(across)">
                                      <p:cBhvr>
                                        <p:cTn id="7" dur="500"/>
                                        <p:tgtEl>
                                          <p:spTgt spid="1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checkerboard(across)">
                                      <p:cBhvr>
                                        <p:cTn id="10" dur="500"/>
                                        <p:tgtEl>
                                          <p:spTgt spid="14"/>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checkerboard(across)">
                                      <p:cBhvr>
                                        <p:cTn id="1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2" grpId="0" animBg="1"/>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4_副本_副本.jpg"/>
          <p:cNvPicPr>
            <a:picLocks noChangeAspect="1"/>
          </p:cNvPicPr>
          <p:nvPr/>
        </p:nvPicPr>
        <p:blipFill>
          <a:blip r:embed="rId1"/>
          <a:stretch>
            <a:fillRect/>
          </a:stretch>
        </p:blipFill>
        <p:spPr>
          <a:xfrm>
            <a:off x="-1" y="1214422"/>
            <a:ext cx="12206269" cy="4714908"/>
          </a:xfrm>
          <a:prstGeom prst="rect">
            <a:avLst/>
          </a:prstGeom>
        </p:spPr>
      </p:pic>
      <p:sp>
        <p:nvSpPr>
          <p:cNvPr id="6" name="文本框 5"/>
          <p:cNvSpPr txBox="1"/>
          <p:nvPr/>
        </p:nvSpPr>
        <p:spPr>
          <a:xfrm>
            <a:off x="841797" y="332656"/>
            <a:ext cx="4685080"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二、人际关系适应不良问题</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8" name="KSO_Shape"/>
          <p:cNvSpPr/>
          <p:nvPr/>
        </p:nvSpPr>
        <p:spPr>
          <a:xfrm>
            <a:off x="669093" y="2071678"/>
            <a:ext cx="5643602" cy="3651250"/>
          </a:xfrm>
          <a:prstGeom prst="frame">
            <a:avLst>
              <a:gd name="adj1" fmla="val 3572"/>
            </a:avLst>
          </a:prstGeom>
          <a:solidFill>
            <a:schemeClr val="bg1">
              <a:alpha val="7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000" dirty="0">
              <a:solidFill>
                <a:prstClr val="black"/>
              </a:solidFill>
            </a:endParaRPr>
          </a:p>
        </p:txBody>
      </p:sp>
      <p:sp>
        <p:nvSpPr>
          <p:cNvPr id="14" name="矩形 13"/>
          <p:cNvSpPr/>
          <p:nvPr/>
        </p:nvSpPr>
        <p:spPr>
          <a:xfrm>
            <a:off x="848389" y="2449365"/>
            <a:ext cx="4866611" cy="26130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defRPr/>
            </a:pPr>
            <a:r>
              <a:rPr lang="zh-CN" altLang="en-US" b="1" kern="0" dirty="0" smtClean="0">
                <a:solidFill>
                  <a:schemeClr val="bg1"/>
                </a:solidFill>
                <a:latin typeface="微软雅黑" panose="020B0503020204020204" pitchFamily="34" charset="-122"/>
                <a:ea typeface="微软雅黑" panose="020B0503020204020204" pitchFamily="34" charset="-122"/>
              </a:rPr>
              <a:t>       面对不熟悉的老师及学习经历、生活习惯、性格、爱好、价值观等都存在一定差异的新同学，一些大学新生感到困惑，不知道该如何处理与他们的人际关系。</a:t>
            </a:r>
            <a:endParaRPr lang="zh-CN" altLang="en-US" b="1" kern="0" dirty="0" smtClean="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30000"/>
              </a:lnSpc>
              <a:spcBef>
                <a:spcPts val="0"/>
              </a:spcBef>
              <a:spcAft>
                <a:spcPts val="0"/>
              </a:spcAft>
              <a:buClrTx/>
              <a:buSzTx/>
              <a:buFontTx/>
              <a:buNone/>
              <a:defRPr/>
            </a:pPr>
            <a:r>
              <a:rPr lang="zh-CN" altLang="en-US" b="1" kern="0" dirty="0" smtClean="0">
                <a:solidFill>
                  <a:schemeClr val="bg1"/>
                </a:solidFill>
                <a:latin typeface="微软雅黑" panose="020B0503020204020204" pitchFamily="34" charset="-122"/>
                <a:ea typeface="微软雅黑" panose="020B0503020204020204" pitchFamily="34" charset="-122"/>
              </a:rPr>
              <a:t>       另外，一些大学生尽管有着强烈的交往愿望，但仍会出现或因缺乏经验和技巧而不善交往，或因自卑、性格内向而不敢交往等情况。</a:t>
            </a:r>
            <a:endParaRPr lang="zh-CN" altLang="en-US" b="1" kern="0" dirty="0" smtClean="0">
              <a:solidFill>
                <a:schemeClr val="bg1"/>
              </a:solidFill>
              <a:latin typeface="微软雅黑" panose="020B0503020204020204" pitchFamily="34" charset="-122"/>
              <a:ea typeface="微软雅黑" panose="020B0503020204020204" pitchFamily="34" charset="-122"/>
            </a:endParaRPr>
          </a:p>
        </p:txBody>
      </p:sp>
      <p:pic>
        <p:nvPicPr>
          <p:cNvPr id="10" name="图片 9" descr="8e37d70b164e4d08bc69e4981f5ee837.jpeg"/>
          <p:cNvPicPr>
            <a:picLocks noChangeAspect="1"/>
          </p:cNvPicPr>
          <p:nvPr/>
        </p:nvPicPr>
        <p:blipFill>
          <a:blip r:embed="rId2"/>
          <a:stretch>
            <a:fillRect/>
          </a:stretch>
        </p:blipFill>
        <p:spPr>
          <a:xfrm>
            <a:off x="6312695" y="0"/>
            <a:ext cx="10287000" cy="685800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amond(in)">
                                      <p:cBhvr>
                                        <p:cTn id="7" dur="2000"/>
                                        <p:tgtEl>
                                          <p:spTgt spid="18"/>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diamond(in)">
                                      <p:cBhvr>
                                        <p:cTn id="10" dur="2000"/>
                                        <p:tgtEl>
                                          <p:spTgt spid="14"/>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heckerboard(across)">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4_副本_副本.jpg"/>
          <p:cNvPicPr>
            <a:picLocks noChangeAspect="1"/>
          </p:cNvPicPr>
          <p:nvPr/>
        </p:nvPicPr>
        <p:blipFill>
          <a:blip r:embed="rId1"/>
          <a:stretch>
            <a:fillRect/>
          </a:stretch>
        </p:blipFill>
        <p:spPr>
          <a:xfrm>
            <a:off x="-1" y="1214422"/>
            <a:ext cx="12206269" cy="4714908"/>
          </a:xfrm>
          <a:prstGeom prst="rect">
            <a:avLst/>
          </a:prstGeom>
        </p:spPr>
      </p:pic>
      <p:sp>
        <p:nvSpPr>
          <p:cNvPr id="6" name="文本框 5"/>
          <p:cNvSpPr txBox="1"/>
          <p:nvPr/>
        </p:nvSpPr>
        <p:spPr>
          <a:xfrm>
            <a:off x="841797" y="332656"/>
            <a:ext cx="4685080"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二、情绪问题</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8" name="KSO_Shape"/>
          <p:cNvSpPr/>
          <p:nvPr/>
        </p:nvSpPr>
        <p:spPr>
          <a:xfrm>
            <a:off x="669093" y="2071678"/>
            <a:ext cx="5643602" cy="3651250"/>
          </a:xfrm>
          <a:prstGeom prst="frame">
            <a:avLst>
              <a:gd name="adj1" fmla="val 3572"/>
            </a:avLst>
          </a:prstGeom>
          <a:solidFill>
            <a:schemeClr val="bg1">
              <a:alpha val="7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000" dirty="0">
              <a:solidFill>
                <a:prstClr val="black"/>
              </a:solidFill>
            </a:endParaRPr>
          </a:p>
        </p:txBody>
      </p:sp>
      <p:sp>
        <p:nvSpPr>
          <p:cNvPr id="14" name="矩形 13"/>
          <p:cNvSpPr/>
          <p:nvPr/>
        </p:nvSpPr>
        <p:spPr>
          <a:xfrm>
            <a:off x="848389" y="2449365"/>
            <a:ext cx="5249992" cy="2973122"/>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defRPr/>
            </a:pPr>
            <a:r>
              <a:rPr lang="zh-CN" altLang="en-US" b="1" kern="0" dirty="0" smtClean="0">
                <a:solidFill>
                  <a:schemeClr val="bg1"/>
                </a:solidFill>
                <a:latin typeface="微软雅黑" panose="020B0503020204020204" pitchFamily="34" charset="-122"/>
                <a:ea typeface="微软雅黑" panose="020B0503020204020204" pitchFamily="34" charset="-122"/>
              </a:rPr>
              <a:t>       面对全新的大学生活，很多大学生会产生巨大的心理变化，对如何在新的环境中独自生活和学习，如何更好地发展自己，如何应对复杂的人际关系，如何为将来的发展打下坚实的基础等一系列现实而深刻的问题，显得焦急和迷茫。在新鲜和陌生的环境中，他们不愿意将自己的矛盾与不安表现出来，于是长期压抑自己的情绪，从而导致焦虑和抑郁等情绪问题的产生。</a:t>
            </a:r>
            <a:endParaRPr lang="zh-CN" altLang="en-US" b="1" kern="0" dirty="0" smtClean="0">
              <a:solidFill>
                <a:schemeClr val="bg1"/>
              </a:solidFill>
              <a:latin typeface="微软雅黑" panose="020B0503020204020204" pitchFamily="34" charset="-122"/>
              <a:ea typeface="微软雅黑" panose="020B0503020204020204" pitchFamily="34" charset="-122"/>
            </a:endParaRPr>
          </a:p>
        </p:txBody>
      </p:sp>
      <p:pic>
        <p:nvPicPr>
          <p:cNvPr id="11" name="图片 10" descr="3F1E82E5F0461C29123C9890D3A44D9F8A49EDBD_size94_w600_h375.jpeg"/>
          <p:cNvPicPr>
            <a:picLocks noChangeAspect="1"/>
          </p:cNvPicPr>
          <p:nvPr/>
        </p:nvPicPr>
        <p:blipFill>
          <a:blip r:embed="rId2"/>
          <a:stretch>
            <a:fillRect/>
          </a:stretch>
        </p:blipFill>
        <p:spPr>
          <a:xfrm>
            <a:off x="6241297" y="1643062"/>
            <a:ext cx="5715000" cy="3571875"/>
          </a:xfrm>
          <a:prstGeom prst="rect">
            <a:avLst/>
          </a:prstGeom>
        </p:spPr>
      </p:pic>
      <p:sp>
        <p:nvSpPr>
          <p:cNvPr id="22" name="KSO_Shape"/>
          <p:cNvSpPr/>
          <p:nvPr/>
        </p:nvSpPr>
        <p:spPr>
          <a:xfrm>
            <a:off x="6669885" y="1071546"/>
            <a:ext cx="5286412" cy="3547534"/>
          </a:xfrm>
          <a:prstGeom prst="frame">
            <a:avLst>
              <a:gd name="adj1" fmla="val 3572"/>
            </a:avLst>
          </a:prstGeom>
          <a:solidFill>
            <a:schemeClr val="bg1">
              <a:alpha val="7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000" dirty="0">
              <a:solidFill>
                <a:prstClr val="black"/>
              </a:solidFill>
            </a:endParaRPr>
          </a:p>
        </p:txBody>
      </p:sp>
      <p:sp>
        <p:nvSpPr>
          <p:cNvPr id="12" name="矩形 11"/>
          <p:cNvSpPr/>
          <p:nvPr/>
        </p:nvSpPr>
        <p:spPr>
          <a:xfrm>
            <a:off x="7455703" y="4284093"/>
            <a:ext cx="1277471" cy="1438835"/>
          </a:xfrm>
          <a:prstGeom prst="rect">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heckerboard(across)">
                                      <p:cBhvr>
                                        <p:cTn id="7" dur="500"/>
                                        <p:tgtEl>
                                          <p:spTgt spid="1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checkerboard(across)">
                                      <p:cBhvr>
                                        <p:cTn id="10" dur="500"/>
                                        <p:tgtEl>
                                          <p:spTgt spid="14"/>
                                        </p:tgtEl>
                                      </p:cBhvr>
                                    </p:animEffect>
                                  </p:childTnLst>
                                </p:cTn>
                              </p:par>
                              <p:par>
                                <p:cTn id="11" presetID="5"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heckerboard(across)">
                                      <p:cBhvr>
                                        <p:cTn id="13" dur="500"/>
                                        <p:tgtEl>
                                          <p:spTgt spid="11"/>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checkerboard(across)">
                                      <p:cBhvr>
                                        <p:cTn id="16" dur="500"/>
                                        <p:tgtEl>
                                          <p:spTgt spid="22"/>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checkerboard(across)">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4" grpId="0"/>
      <p:bldP spid="22"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425139"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defRPr/>
            </a:pPr>
            <a:r>
              <a:rPr lang="zh-CN" altLang="en-US" dirty="0" smtClean="0">
                <a:solidFill>
                  <a:srgbClr val="3D3D3D"/>
                </a:solidFill>
                <a:latin typeface="+mn-lt"/>
                <a:ea typeface="+mn-ea"/>
                <a:cs typeface="+mn-ea"/>
                <a:sym typeface="+mn-lt"/>
              </a:rPr>
              <a:t>第三节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097985" y="3548159"/>
            <a:ext cx="6000791" cy="130937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400" dirty="0" smtClean="0">
                <a:solidFill>
                  <a:srgbClr val="3D3D3D"/>
                </a:solidFill>
                <a:latin typeface="+mn-lt"/>
                <a:ea typeface="+mn-ea"/>
                <a:cs typeface="+mn-ea"/>
                <a:sym typeface="+mn-lt"/>
              </a:rPr>
              <a:t>快速适应大学生活的策略</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3</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14_副本_副本.jpg"/>
          <p:cNvPicPr>
            <a:picLocks noChangeAspect="1"/>
          </p:cNvPicPr>
          <p:nvPr/>
        </p:nvPicPr>
        <p:blipFill>
          <a:blip r:embed="rId1"/>
          <a:stretch>
            <a:fillRect/>
          </a:stretch>
        </p:blipFill>
        <p:spPr>
          <a:xfrm>
            <a:off x="-1" y="0"/>
            <a:ext cx="12206269" cy="6858000"/>
          </a:xfrm>
          <a:prstGeom prst="rect">
            <a:avLst/>
          </a:prstGeom>
        </p:spPr>
      </p:pic>
      <p:pic>
        <p:nvPicPr>
          <p:cNvPr id="23" name="图片 22" descr="southeast (1)_副本.jpg"/>
          <p:cNvPicPr>
            <a:picLocks noChangeAspect="1"/>
          </p:cNvPicPr>
          <p:nvPr/>
        </p:nvPicPr>
        <p:blipFill>
          <a:blip r:embed="rId2"/>
          <a:stretch>
            <a:fillRect/>
          </a:stretch>
        </p:blipFill>
        <p:spPr>
          <a:xfrm>
            <a:off x="0" y="1428736"/>
            <a:ext cx="7112000" cy="4744720"/>
          </a:xfrm>
          <a:prstGeom prst="rect">
            <a:avLst/>
          </a:prstGeom>
        </p:spPr>
      </p:pic>
      <p:sp>
        <p:nvSpPr>
          <p:cNvPr id="17" name="矩形 16"/>
          <p:cNvSpPr/>
          <p:nvPr/>
        </p:nvSpPr>
        <p:spPr>
          <a:xfrm>
            <a:off x="4946015" y="2421255"/>
            <a:ext cx="7367270" cy="3692525"/>
          </a:xfrm>
          <a:prstGeom prst="rect">
            <a:avLst/>
          </a:prstGeom>
          <a:solidFill>
            <a:srgbClr val="92D050"/>
          </a:solidFill>
        </p:spPr>
        <p:txBody>
          <a:bodyPr wrap="square">
            <a:spAutoFit/>
          </a:bodyPr>
          <a:lstStyle/>
          <a:p>
            <a:pPr indent="457200" algn="just">
              <a:lnSpc>
                <a:spcPct val="13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有这样一个故事：先知穆罕默德带着他的门徒在山谷里讲道，门徒问他：</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你能让那座山过来，让我们站在山顶吗？</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穆罕默德满怀信心地点头，对着大山高喊：</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山，你过来！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山谷里响起了他的回声，但回声很快就消失了，山谷又回归宁静。大家都聚精会神地望着那座山，呼唤了三次之后，山仍然屹立不动，没有向他们靠近一点儿。最后，穆罕默德说：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山既然不过来，那我们走过去好了。</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到了新的环境，就像面对这座山，当你做任何尝试都无法改变对方时，不妨改变自己。</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矩形 19"/>
          <p:cNvSpPr/>
          <p:nvPr/>
        </p:nvSpPr>
        <p:spPr>
          <a:xfrm>
            <a:off x="8170083" y="855876"/>
            <a:ext cx="4055256" cy="1215802"/>
          </a:xfrm>
          <a:prstGeom prst="rect">
            <a:avLst/>
          </a:prstGeom>
          <a:pattFill prst="ltUpDiag">
            <a:fgClr>
              <a:srgbClr val="FFA62F"/>
            </a:fgClr>
            <a:bgClr>
              <a:srgbClr val="FF9300"/>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2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sp>
        <p:nvSpPr>
          <p:cNvPr id="21" name="矩形 20"/>
          <p:cNvSpPr/>
          <p:nvPr/>
        </p:nvSpPr>
        <p:spPr>
          <a:xfrm>
            <a:off x="8098645" y="1142984"/>
            <a:ext cx="4061450" cy="607695"/>
          </a:xfrm>
          <a:prstGeom prst="rect">
            <a:avLst/>
          </a:prstGeom>
        </p:spPr>
        <p:txBody>
          <a:bodyPr wrap="square">
            <a:spAutoFit/>
          </a:bodyPr>
          <a:lstStyle/>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心灵驿站</a:t>
            </a:r>
            <a:endParaRPr kumimoji="0" lang="zh-CN" altLang="en-US"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20" name="矩形 19"/>
          <p:cNvSpPr/>
          <p:nvPr/>
        </p:nvSpPr>
        <p:spPr>
          <a:xfrm>
            <a:off x="7812893" y="855876"/>
            <a:ext cx="4412446" cy="1215802"/>
          </a:xfrm>
          <a:prstGeom prst="rect">
            <a:avLst/>
          </a:prstGeom>
          <a:pattFill prst="ltUpDiag">
            <a:fgClr>
              <a:srgbClr val="FFA62F"/>
            </a:fgClr>
            <a:bgClr>
              <a:srgbClr val="FF9300"/>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2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sp>
        <p:nvSpPr>
          <p:cNvPr id="21" name="矩形 20"/>
          <p:cNvSpPr/>
          <p:nvPr/>
        </p:nvSpPr>
        <p:spPr>
          <a:xfrm>
            <a:off x="7878298" y="908669"/>
            <a:ext cx="4347202" cy="1124585"/>
          </a:xfrm>
          <a:prstGeom prst="rect">
            <a:avLst/>
          </a:prstGeom>
        </p:spPr>
        <p:txBody>
          <a:bodyPr wrap="square">
            <a:spAutoFit/>
          </a:bodyPr>
          <a:lstStyle/>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一、明确发展目标，</a:t>
            </a:r>
            <a:endParaRPr kumimoji="0" lang="zh-CN" altLang="en-US"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及时实现角色转换</a:t>
            </a:r>
            <a:endParaRPr kumimoji="0" lang="zh-CN" altLang="en-US"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pic>
        <p:nvPicPr>
          <p:cNvPr id="7" name="图片 6" descr="t0135cd04bab62f571a.jpg"/>
          <p:cNvPicPr>
            <a:picLocks noChangeAspect="1"/>
          </p:cNvPicPr>
          <p:nvPr/>
        </p:nvPicPr>
        <p:blipFill>
          <a:blip r:embed="rId2"/>
          <a:stretch>
            <a:fillRect/>
          </a:stretch>
        </p:blipFill>
        <p:spPr>
          <a:xfrm>
            <a:off x="0" y="1357298"/>
            <a:ext cx="7186706" cy="4786346"/>
          </a:xfrm>
          <a:prstGeom prst="rect">
            <a:avLst/>
          </a:prstGeom>
        </p:spPr>
      </p:pic>
      <p:sp>
        <p:nvSpPr>
          <p:cNvPr id="17" name="矩形 16"/>
          <p:cNvSpPr/>
          <p:nvPr/>
        </p:nvSpPr>
        <p:spPr>
          <a:xfrm>
            <a:off x="4211320" y="2625725"/>
            <a:ext cx="8091805" cy="2491740"/>
          </a:xfrm>
          <a:prstGeom prst="rect">
            <a:avLst/>
          </a:prstGeom>
          <a:solidFill>
            <a:srgbClr val="C8E6F8"/>
          </a:solidFill>
        </p:spPr>
        <p:txBody>
          <a:bodyPr wrap="square">
            <a:spAutoFit/>
          </a:bodyPr>
          <a:lstStyle/>
          <a:p>
            <a:pPr indent="457200" algn="just">
              <a:lnSpc>
                <a:spcPct val="13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哈佛大学一个特别知名的关于目标对人生影响的跟踪调查，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rPr>
              <a:t>25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年后再来看被调查的人。</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有清楚且长远目标的人：他们成为社会各界的顶尖人士。</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rPr>
              <a:t>10%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有清楚但短期目标的人：他们成为各行各业的专业人士。</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rPr>
              <a:t>60%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有较模糊目标的人：他们能平稳地生活，但没有特殊的建树。</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rPr>
              <a:t>27%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无目标的人：他们的生活过得不如意，经常失业。</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20" name="矩形 19"/>
          <p:cNvSpPr/>
          <p:nvPr/>
        </p:nvSpPr>
        <p:spPr>
          <a:xfrm>
            <a:off x="7812893" y="855876"/>
            <a:ext cx="4412446" cy="1215802"/>
          </a:xfrm>
          <a:prstGeom prst="rect">
            <a:avLst/>
          </a:prstGeom>
          <a:pattFill prst="ltUpDiag">
            <a:fgClr>
              <a:srgbClr val="FFA62F"/>
            </a:fgClr>
            <a:bgClr>
              <a:srgbClr val="FF9300"/>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2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sp>
        <p:nvSpPr>
          <p:cNvPr id="21" name="矩形 20"/>
          <p:cNvSpPr/>
          <p:nvPr/>
        </p:nvSpPr>
        <p:spPr>
          <a:xfrm>
            <a:off x="7812893" y="1142984"/>
            <a:ext cx="4347202" cy="607695"/>
          </a:xfrm>
          <a:prstGeom prst="rect">
            <a:avLst/>
          </a:prstGeom>
        </p:spPr>
        <p:txBody>
          <a:bodyPr wrap="square">
            <a:spAutoFit/>
          </a:bodyPr>
          <a:lstStyle/>
          <a:p>
            <a:pPr marL="0" marR="0" lvl="0" indent="0" algn="r" defTabSz="914400" eaLnBrk="1" fontAlgn="auto" latinLnBrk="0" hangingPunct="1">
              <a:lnSpc>
                <a:spcPct val="120000"/>
              </a:lnSpc>
              <a:spcBef>
                <a:spcPts val="0"/>
              </a:spcBef>
              <a:spcAft>
                <a:spcPts val="0"/>
              </a:spcAft>
              <a:buClrTx/>
              <a:buSzTx/>
              <a:buFontTx/>
              <a:buNone/>
              <a:defRPr/>
            </a:pPr>
            <a:r>
              <a:rPr lang="zh-CN" altLang="en-US" sz="2800" b="1" kern="0" dirty="0" smtClean="0">
                <a:solidFill>
                  <a:schemeClr val="bg1"/>
                </a:solidFill>
                <a:latin typeface="微软雅黑" panose="020B0503020204020204" pitchFamily="34" charset="-122"/>
                <a:ea typeface="微软雅黑" panose="020B0503020204020204" pitchFamily="34" charset="-122"/>
              </a:rPr>
              <a:t>二、快速熟悉校园环境</a:t>
            </a:r>
            <a:endParaRPr lang="zh-CN" altLang="en-US" sz="2800" b="1" kern="0" dirty="0" smtClean="0">
              <a:solidFill>
                <a:schemeClr val="bg1"/>
              </a:solidFill>
              <a:latin typeface="微软雅黑" panose="020B0503020204020204" pitchFamily="34" charset="-122"/>
              <a:ea typeface="微软雅黑" panose="020B0503020204020204" pitchFamily="34" charset="-122"/>
            </a:endParaRPr>
          </a:p>
        </p:txBody>
      </p:sp>
      <p:pic>
        <p:nvPicPr>
          <p:cNvPr id="8" name="图片 7" descr="453199812396581671.jpg"/>
          <p:cNvPicPr>
            <a:picLocks noChangeAspect="1"/>
          </p:cNvPicPr>
          <p:nvPr/>
        </p:nvPicPr>
        <p:blipFill>
          <a:blip r:embed="rId2"/>
          <a:stretch>
            <a:fillRect/>
          </a:stretch>
        </p:blipFill>
        <p:spPr>
          <a:xfrm>
            <a:off x="-1" y="1703907"/>
            <a:ext cx="7098514" cy="4732343"/>
          </a:xfrm>
          <a:prstGeom prst="rect">
            <a:avLst/>
          </a:prstGeom>
        </p:spPr>
      </p:pic>
      <p:sp>
        <p:nvSpPr>
          <p:cNvPr id="17" name="矩形 16"/>
          <p:cNvSpPr/>
          <p:nvPr/>
        </p:nvSpPr>
        <p:spPr>
          <a:xfrm>
            <a:off x="5213224" y="2625786"/>
            <a:ext cx="7089747" cy="1691640"/>
          </a:xfrm>
          <a:prstGeom prst="rect">
            <a:avLst/>
          </a:prstGeom>
          <a:solidFill>
            <a:srgbClr val="F8D8DA">
              <a:alpha val="90980"/>
            </a:srgbClr>
          </a:solidFill>
        </p:spPr>
        <p:txBody>
          <a:bodyPr wrap="square">
            <a:spAutoFit/>
          </a:bodyPr>
          <a:lstStyle/>
          <a:p>
            <a:pPr indent="457200" algn="just">
              <a:lnSpc>
                <a:spcPct val="13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作为大学新生，应学会以愉快的心情接受新环境。大学新生到校后首先应到各处熟悉环境，了解自己所在的学院及系部、教室、图书馆、宿舍、食堂、浴室、医务处、校园内外的超市、辅导员的办公室以及其他与校园生活密切相关的信息。</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20" name="矩形 19"/>
          <p:cNvSpPr/>
          <p:nvPr/>
        </p:nvSpPr>
        <p:spPr>
          <a:xfrm>
            <a:off x="8170083" y="855876"/>
            <a:ext cx="4055256" cy="1215802"/>
          </a:xfrm>
          <a:prstGeom prst="rect">
            <a:avLst/>
          </a:prstGeom>
          <a:pattFill prst="ltUpDiag">
            <a:fgClr>
              <a:srgbClr val="FFA62F"/>
            </a:fgClr>
            <a:bgClr>
              <a:srgbClr val="FF9300"/>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2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sp>
        <p:nvSpPr>
          <p:cNvPr id="21" name="矩形 20"/>
          <p:cNvSpPr/>
          <p:nvPr/>
        </p:nvSpPr>
        <p:spPr>
          <a:xfrm>
            <a:off x="7812893" y="1142984"/>
            <a:ext cx="4347202" cy="607695"/>
          </a:xfrm>
          <a:prstGeom prst="rect">
            <a:avLst/>
          </a:prstGeom>
        </p:spPr>
        <p:txBody>
          <a:bodyPr wrap="square">
            <a:spAutoFit/>
          </a:bodyPr>
          <a:lstStyle/>
          <a:p>
            <a:pPr marL="0" marR="0" lvl="0" indent="0" algn="r" defTabSz="914400" eaLnBrk="1" fontAlgn="auto" latinLnBrk="0" hangingPunct="1">
              <a:lnSpc>
                <a:spcPct val="120000"/>
              </a:lnSpc>
              <a:spcBef>
                <a:spcPts val="0"/>
              </a:spcBef>
              <a:spcAft>
                <a:spcPts val="0"/>
              </a:spcAft>
              <a:buClrTx/>
              <a:buSzTx/>
              <a:buFontTx/>
              <a:buNone/>
              <a:defRPr/>
            </a:pPr>
            <a:r>
              <a:rPr lang="zh-CN" altLang="en-US" sz="2800" b="1" kern="0" dirty="0" smtClean="0">
                <a:solidFill>
                  <a:schemeClr val="bg1"/>
                </a:solidFill>
                <a:latin typeface="微软雅黑" panose="020B0503020204020204" pitchFamily="34" charset="-122"/>
                <a:ea typeface="微软雅黑" panose="020B0503020204020204" pitchFamily="34" charset="-122"/>
              </a:rPr>
              <a:t>三、提高生活自理能力</a:t>
            </a:r>
            <a:endParaRPr lang="zh-CN" altLang="en-US" sz="2800" b="1" kern="0" dirty="0" smtClean="0">
              <a:solidFill>
                <a:schemeClr val="bg1"/>
              </a:solidFill>
              <a:latin typeface="微软雅黑" panose="020B0503020204020204" pitchFamily="34" charset="-122"/>
              <a:ea typeface="微软雅黑" panose="020B0503020204020204" pitchFamily="34" charset="-122"/>
            </a:endParaRPr>
          </a:p>
        </p:txBody>
      </p:sp>
      <p:pic>
        <p:nvPicPr>
          <p:cNvPr id="7" name="图片 6" descr="1000.png"/>
          <p:cNvPicPr>
            <a:picLocks noChangeAspect="1"/>
          </p:cNvPicPr>
          <p:nvPr/>
        </p:nvPicPr>
        <p:blipFill>
          <a:blip r:embed="rId2"/>
          <a:stretch>
            <a:fillRect/>
          </a:stretch>
        </p:blipFill>
        <p:spPr>
          <a:xfrm>
            <a:off x="0" y="1592220"/>
            <a:ext cx="8170083" cy="4687900"/>
          </a:xfrm>
          <a:prstGeom prst="rect">
            <a:avLst/>
          </a:prstGeom>
        </p:spPr>
      </p:pic>
      <p:sp>
        <p:nvSpPr>
          <p:cNvPr id="17" name="矩形 16"/>
          <p:cNvSpPr/>
          <p:nvPr/>
        </p:nvSpPr>
        <p:spPr>
          <a:xfrm>
            <a:off x="6635115" y="2675939"/>
            <a:ext cx="5561648" cy="3328670"/>
          </a:xfrm>
          <a:prstGeom prst="rect">
            <a:avLst/>
          </a:prstGeom>
          <a:solidFill>
            <a:srgbClr val="FFFF00">
              <a:alpha val="81176"/>
            </a:srgbClr>
          </a:solidFill>
        </p:spPr>
        <p:txBody>
          <a:bodyPr wrap="square">
            <a:spAutoFit/>
          </a:bodyPr>
          <a:lstStyle/>
          <a:p>
            <a:pPr indent="457200" algn="just">
              <a:lnSpc>
                <a:spcPct val="130000"/>
              </a:lnSpc>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首先，应摆正心态，从点滴小事学起，大胆实践、不怕失败，不断积累生活经验，尝试独立处理生活中遇到的各类问题。</a:t>
            </a: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其次，改掉娇生惯养的坏习惯，不要等着人来帮你，而是主动向他人请教，同时向高年级的优秀学生学习，借鉴他们的经验和方法。</a:t>
            </a: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最后，积极参加学校的各种文体活动、社会实践、勤工助学、社团活动等，从实践中逐步提高自己的生活自理能力。</a:t>
            </a: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20" name="矩形 19"/>
          <p:cNvSpPr/>
          <p:nvPr/>
        </p:nvSpPr>
        <p:spPr>
          <a:xfrm>
            <a:off x="7627620" y="855980"/>
            <a:ext cx="4597400" cy="1216025"/>
          </a:xfrm>
          <a:prstGeom prst="rect">
            <a:avLst/>
          </a:prstGeom>
          <a:pattFill prst="ltUpDiag">
            <a:fgClr>
              <a:srgbClr val="FFA62F"/>
            </a:fgClr>
            <a:bgClr>
              <a:srgbClr val="FF9300"/>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2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sp>
        <p:nvSpPr>
          <p:cNvPr id="21" name="矩形 20"/>
          <p:cNvSpPr/>
          <p:nvPr/>
        </p:nvSpPr>
        <p:spPr>
          <a:xfrm>
            <a:off x="7812893" y="855964"/>
            <a:ext cx="4347202" cy="1124585"/>
          </a:xfrm>
          <a:prstGeom prst="rect">
            <a:avLst/>
          </a:prstGeom>
        </p:spPr>
        <p:txBody>
          <a:bodyPr wrap="square">
            <a:spAutoFit/>
          </a:bodyPr>
          <a:lstStyle/>
          <a:p>
            <a:pPr marL="0" marR="0" lvl="0" indent="0" algn="r" defTabSz="914400" eaLnBrk="1" fontAlgn="auto" latinLnBrk="0" hangingPunct="1">
              <a:lnSpc>
                <a:spcPct val="120000"/>
              </a:lnSpc>
              <a:spcBef>
                <a:spcPts val="0"/>
              </a:spcBef>
              <a:spcAft>
                <a:spcPts val="0"/>
              </a:spcAft>
              <a:buClrTx/>
              <a:buSzTx/>
              <a:buFontTx/>
              <a:buNone/>
              <a:defRPr/>
            </a:pPr>
            <a:r>
              <a:rPr lang="zh-CN" altLang="en-US" sz="2800" b="1" kern="0" dirty="0" smtClean="0">
                <a:solidFill>
                  <a:schemeClr val="bg1"/>
                </a:solidFill>
                <a:latin typeface="微软雅黑" panose="020B0503020204020204" pitchFamily="34" charset="-122"/>
                <a:ea typeface="微软雅黑" panose="020B0503020204020204" pitchFamily="34" charset="-122"/>
              </a:rPr>
              <a:t>四、建立专业认同，</a:t>
            </a:r>
            <a:endParaRPr lang="zh-CN" altLang="en-US" sz="2800" b="1" kern="0" dirty="0" smtClean="0">
              <a:solidFill>
                <a:schemeClr val="bg1"/>
              </a:solidFill>
              <a:latin typeface="微软雅黑" panose="020B0503020204020204" pitchFamily="34" charset="-122"/>
              <a:ea typeface="微软雅黑" panose="020B0503020204020204" pitchFamily="34" charset="-122"/>
            </a:endParaRPr>
          </a:p>
          <a:p>
            <a:pPr marL="0" marR="0" lvl="0" indent="0" algn="r" defTabSz="914400" eaLnBrk="1" fontAlgn="auto" latinLnBrk="0" hangingPunct="1">
              <a:lnSpc>
                <a:spcPct val="120000"/>
              </a:lnSpc>
              <a:spcBef>
                <a:spcPts val="0"/>
              </a:spcBef>
              <a:spcAft>
                <a:spcPts val="0"/>
              </a:spcAft>
              <a:buClrTx/>
              <a:buSzTx/>
              <a:buFontTx/>
              <a:buNone/>
              <a:defRPr/>
            </a:pPr>
            <a:r>
              <a:rPr lang="zh-CN" altLang="en-US" sz="2800" b="1" kern="0" dirty="0" smtClean="0">
                <a:solidFill>
                  <a:schemeClr val="bg1"/>
                </a:solidFill>
                <a:latin typeface="微软雅黑" panose="020B0503020204020204" pitchFamily="34" charset="-122"/>
                <a:ea typeface="微软雅黑" panose="020B0503020204020204" pitchFamily="34" charset="-122"/>
              </a:rPr>
              <a:t>探索适合自己的学习方法</a:t>
            </a:r>
            <a:endParaRPr lang="zh-CN" altLang="en-US" sz="2800" b="1" kern="0" dirty="0" smtClean="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4526915" y="2428875"/>
            <a:ext cx="6579235" cy="2249170"/>
          </a:xfrm>
          <a:prstGeom prst="rect">
            <a:avLst/>
          </a:prstGeom>
          <a:solidFill>
            <a:srgbClr val="92D050">
              <a:alpha val="81176"/>
            </a:srgbClr>
          </a:solidFill>
        </p:spPr>
        <p:txBody>
          <a:bodyPr wrap="square">
            <a:spAutoFit/>
          </a:bodyPr>
          <a:lstStyle/>
          <a:p>
            <a:pPr indent="457200" algn="just">
              <a:lnSpc>
                <a:spcPct val="130000"/>
              </a:lnSpc>
            </a:pP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rPr>
              <a:t>大学生的主要任务还是学习，面对全新的学习内容和学习方式，大学新生要想尽快适应，一方面要建立专业认同，另一方面要探索适合自己的学习方法。</a:t>
            </a:r>
            <a:endPar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rPr>
              <a:t>大学新生在入学以后，还要积极了解所学专业的主导思想，明确专业体系，通过各种途径明晰专业现状与发展及就业前景；明了自己应该学什么、如何学，逐步增强学习和探究的兴趣。</a:t>
            </a:r>
            <a:endPar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ïşḷïḋè"/>
          <p:cNvSpPr/>
          <p:nvPr/>
        </p:nvSpPr>
        <p:spPr bwMode="auto">
          <a:xfrm>
            <a:off x="-1" y="0"/>
            <a:ext cx="4857783" cy="6858000"/>
          </a:xfrm>
          <a:prstGeom prst="parallelogram">
            <a:avLst>
              <a:gd name="adj" fmla="val 19324"/>
            </a:avLst>
          </a:prstGeom>
          <a:blipFill>
            <a:blip r:embed="rId2"/>
            <a:stretch>
              <a:fillRect l="-49277" r="-49032"/>
            </a:stretch>
          </a:blip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screen"/>
          <a:srcRect/>
          <a:stretch>
            <a:fillRect/>
          </a:stretch>
        </p:blipFill>
        <p:spPr>
          <a:xfrm>
            <a:off x="-62" y="0"/>
            <a:ext cx="6120680" cy="6858000"/>
          </a:xfrm>
          <a:prstGeom prst="rect">
            <a:avLst/>
          </a:prstGeom>
        </p:spPr>
      </p:pic>
      <p:sp>
        <p:nvSpPr>
          <p:cNvPr id="31" name="矩形: 圆角 30"/>
          <p:cNvSpPr/>
          <p:nvPr>
            <p:custDataLst>
              <p:tags r:id="rId2"/>
            </p:custDataLst>
          </p:nvPr>
        </p:nvSpPr>
        <p:spPr bwMode="auto">
          <a:xfrm>
            <a:off x="6629932" y="1850581"/>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3" name="矩形: 圆角 32"/>
          <p:cNvSpPr/>
          <p:nvPr>
            <p:custDataLst>
              <p:tags r:id="rId3"/>
            </p:custDataLst>
          </p:nvPr>
        </p:nvSpPr>
        <p:spPr bwMode="auto">
          <a:xfrm>
            <a:off x="6629932" y="2908290"/>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9" name="TextBox 47"/>
          <p:cNvSpPr txBox="1"/>
          <p:nvPr>
            <p:custDataLst>
              <p:tags r:id="rId4"/>
            </p:custDataLst>
          </p:nvPr>
        </p:nvSpPr>
        <p:spPr>
          <a:xfrm>
            <a:off x="7812893" y="1921047"/>
            <a:ext cx="4579768" cy="47815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新生入学适应</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40" name="TextBox 47"/>
          <p:cNvSpPr txBox="1"/>
          <p:nvPr>
            <p:custDataLst>
              <p:tags r:id="rId5"/>
            </p:custDataLst>
          </p:nvPr>
        </p:nvSpPr>
        <p:spPr>
          <a:xfrm>
            <a:off x="7754473" y="2852758"/>
            <a:ext cx="5227840" cy="8655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lang="zh-CN" altLang="en-US" sz="2800" b="0" dirty="0" smtClean="0">
                <a:solidFill>
                  <a:srgbClr val="3D3D3D"/>
                </a:solidFill>
                <a:latin typeface="+mn-lt"/>
                <a:ea typeface="+mn-ea"/>
                <a:cs typeface="+mn-ea"/>
                <a:sym typeface="+mn-lt"/>
              </a:rPr>
              <a:t>大学生</a:t>
            </a: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入学适应不良</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的常见心理问题</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8" name="矩形 7"/>
          <p:cNvSpPr/>
          <p:nvPr/>
        </p:nvSpPr>
        <p:spPr bwMode="auto">
          <a:xfrm>
            <a:off x="4001854" y="0"/>
            <a:ext cx="1770327" cy="4399378"/>
          </a:xfrm>
          <a:prstGeom prst="rect">
            <a:avLst/>
          </a:prstGeom>
          <a:solidFill>
            <a:schemeClr val="accent3">
              <a:lumMod val="75000"/>
              <a:alpha val="80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9" name="TextBox 58"/>
          <p:cNvSpPr txBox="1"/>
          <p:nvPr/>
        </p:nvSpPr>
        <p:spPr>
          <a:xfrm>
            <a:off x="4348457" y="1179305"/>
            <a:ext cx="1002197" cy="193899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 目 </a:t>
            </a: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录</a:t>
            </a:r>
            <a:endParaRPr kumimoji="0" lang="zh-CN" altLang="en-US" sz="40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0" name="TextBox 58"/>
          <p:cNvSpPr txBox="1"/>
          <p:nvPr/>
        </p:nvSpPr>
        <p:spPr>
          <a:xfrm>
            <a:off x="4174591" y="436553"/>
            <a:ext cx="1423724"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ea"/>
                <a:sym typeface="+mn-lt"/>
              </a:rPr>
              <a:t>CONTENTS</a:t>
            </a:r>
            <a:endParaRPr kumimoji="0" lang="zh-CN" altLang="en-US" sz="1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19" name="矩形: 圆角 18"/>
          <p:cNvSpPr/>
          <p:nvPr>
            <p:custDataLst>
              <p:tags r:id="rId6"/>
            </p:custDataLst>
          </p:nvPr>
        </p:nvSpPr>
        <p:spPr bwMode="auto">
          <a:xfrm>
            <a:off x="6629932" y="3894573"/>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3</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20" name="TextBox 47"/>
          <p:cNvSpPr txBox="1"/>
          <p:nvPr>
            <p:custDataLst>
              <p:tags r:id="rId7"/>
            </p:custDataLst>
          </p:nvPr>
        </p:nvSpPr>
        <p:spPr>
          <a:xfrm>
            <a:off x="7812893" y="3974149"/>
            <a:ext cx="4579768" cy="47815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快速适应大学生活的策略</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20" name="矩形 19"/>
          <p:cNvSpPr/>
          <p:nvPr/>
        </p:nvSpPr>
        <p:spPr>
          <a:xfrm>
            <a:off x="7339394" y="855876"/>
            <a:ext cx="4885946" cy="1215802"/>
          </a:xfrm>
          <a:prstGeom prst="rect">
            <a:avLst/>
          </a:prstGeom>
          <a:pattFill prst="ltUpDiag">
            <a:fgClr>
              <a:srgbClr val="FFA62F"/>
            </a:fgClr>
            <a:bgClr>
              <a:srgbClr val="FF9300"/>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2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sp>
        <p:nvSpPr>
          <p:cNvPr id="21" name="矩形 20"/>
          <p:cNvSpPr/>
          <p:nvPr/>
        </p:nvSpPr>
        <p:spPr>
          <a:xfrm>
            <a:off x="7812893" y="1142984"/>
            <a:ext cx="4347202" cy="607695"/>
          </a:xfrm>
          <a:prstGeom prst="rect">
            <a:avLst/>
          </a:prstGeom>
        </p:spPr>
        <p:txBody>
          <a:bodyPr wrap="square">
            <a:spAutoFit/>
          </a:bodyPr>
          <a:lstStyle/>
          <a:p>
            <a:pPr marL="0" marR="0" lvl="0" indent="0" algn="r" defTabSz="914400" eaLnBrk="1" fontAlgn="auto" latinLnBrk="0" hangingPunct="1">
              <a:lnSpc>
                <a:spcPct val="120000"/>
              </a:lnSpc>
              <a:spcBef>
                <a:spcPts val="0"/>
              </a:spcBef>
              <a:spcAft>
                <a:spcPts val="0"/>
              </a:spcAft>
              <a:buClrTx/>
              <a:buSzTx/>
              <a:buFontTx/>
              <a:buNone/>
              <a:defRPr/>
            </a:pPr>
            <a:r>
              <a:rPr lang="zh-CN" altLang="en-US" sz="2800" b="1" kern="0" dirty="0" smtClean="0">
                <a:solidFill>
                  <a:schemeClr val="bg1"/>
                </a:solidFill>
                <a:latin typeface="微软雅黑" panose="020B0503020204020204" pitchFamily="34" charset="-122"/>
                <a:ea typeface="微软雅黑" panose="020B0503020204020204" pitchFamily="34" charset="-122"/>
              </a:rPr>
              <a:t>五、学会与人和谐相处</a:t>
            </a:r>
            <a:endParaRPr lang="zh-CN" altLang="en-US" sz="2800" b="1" kern="0" dirty="0" smtClean="0">
              <a:solidFill>
                <a:schemeClr val="bg1"/>
              </a:solidFill>
              <a:latin typeface="微软雅黑" panose="020B0503020204020204" pitchFamily="34" charset="-122"/>
              <a:ea typeface="微软雅黑" panose="020B0503020204020204" pitchFamily="34" charset="-122"/>
            </a:endParaRPr>
          </a:p>
        </p:txBody>
      </p:sp>
      <p:pic>
        <p:nvPicPr>
          <p:cNvPr id="10" name="图片 9" descr="xiyangpandengtupian-11127331_1.jpg"/>
          <p:cNvPicPr>
            <a:picLocks noChangeAspect="1"/>
          </p:cNvPicPr>
          <p:nvPr/>
        </p:nvPicPr>
        <p:blipFill>
          <a:blip r:embed="rId2"/>
          <a:stretch>
            <a:fillRect/>
          </a:stretch>
        </p:blipFill>
        <p:spPr>
          <a:xfrm>
            <a:off x="0" y="0"/>
            <a:ext cx="7339393" cy="6858000"/>
          </a:xfrm>
          <a:prstGeom prst="rect">
            <a:avLst/>
          </a:prstGeom>
        </p:spPr>
      </p:pic>
      <p:sp>
        <p:nvSpPr>
          <p:cNvPr id="17" name="矩形 16"/>
          <p:cNvSpPr/>
          <p:nvPr/>
        </p:nvSpPr>
        <p:spPr>
          <a:xfrm>
            <a:off x="7670017" y="2643182"/>
            <a:ext cx="4320636" cy="2249170"/>
          </a:xfrm>
          <a:prstGeom prst="rect">
            <a:avLst/>
          </a:prstGeom>
          <a:solidFill>
            <a:srgbClr val="936004">
              <a:alpha val="81176"/>
            </a:srgbClr>
          </a:solidFill>
        </p:spPr>
        <p:txBody>
          <a:bodyPr wrap="square">
            <a:spAutoFit/>
          </a:bodyPr>
          <a:lstStyle/>
          <a:p>
            <a:pPr indent="457200" algn="just">
              <a:lnSpc>
                <a:spcPct val="130000"/>
              </a:lnSpc>
            </a:pPr>
            <a:r>
              <a:rPr lang="zh-CN" altLang="en-US"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大学新生首先要学会理解、尊重和宽容他人；其次要掌握一些人际交往的技巧，培养人际交往能力和沟通能力，学会表达自己的情感、观点和态度，学会倾听，保持求同存异的原则，主动建立和谐、融洽的人际关系。</a:t>
            </a:r>
            <a:endParaRPr lang="zh-CN" altLang="en-US"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20" name="矩形 19"/>
          <p:cNvSpPr/>
          <p:nvPr/>
        </p:nvSpPr>
        <p:spPr>
          <a:xfrm>
            <a:off x="7350760" y="855980"/>
            <a:ext cx="4874260" cy="1216025"/>
          </a:xfrm>
          <a:prstGeom prst="rect">
            <a:avLst/>
          </a:prstGeom>
          <a:pattFill prst="ltUpDiag">
            <a:fgClr>
              <a:srgbClr val="FFA62F"/>
            </a:fgClr>
            <a:bgClr>
              <a:srgbClr val="FF9300"/>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2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sp>
        <p:nvSpPr>
          <p:cNvPr id="21" name="矩形 20"/>
          <p:cNvSpPr/>
          <p:nvPr/>
        </p:nvSpPr>
        <p:spPr>
          <a:xfrm>
            <a:off x="7670017" y="1142984"/>
            <a:ext cx="4347202" cy="607695"/>
          </a:xfrm>
          <a:prstGeom prst="rect">
            <a:avLst/>
          </a:prstGeom>
        </p:spPr>
        <p:txBody>
          <a:bodyPr wrap="square">
            <a:spAutoFit/>
          </a:bodyPr>
          <a:lstStyle/>
          <a:p>
            <a:pPr marL="0" marR="0" lvl="0" indent="0" algn="r" defTabSz="914400" eaLnBrk="1" fontAlgn="auto" latinLnBrk="0" hangingPunct="1">
              <a:lnSpc>
                <a:spcPct val="120000"/>
              </a:lnSpc>
              <a:spcBef>
                <a:spcPts val="0"/>
              </a:spcBef>
              <a:spcAft>
                <a:spcPts val="0"/>
              </a:spcAft>
              <a:buClrTx/>
              <a:buSzTx/>
              <a:buFontTx/>
              <a:buNone/>
              <a:defRPr/>
            </a:pPr>
            <a:r>
              <a:rPr lang="zh-CN" altLang="en-US" sz="2800" b="1" kern="0" dirty="0" smtClean="0">
                <a:solidFill>
                  <a:schemeClr val="bg1"/>
                </a:solidFill>
                <a:latin typeface="微软雅黑" panose="020B0503020204020204" pitchFamily="34" charset="-122"/>
                <a:ea typeface="微软雅黑" panose="020B0503020204020204" pitchFamily="34" charset="-122"/>
              </a:rPr>
              <a:t>六、科学有效管理时间</a:t>
            </a:r>
            <a:endParaRPr lang="zh-CN" altLang="en-US" sz="2800" b="1" kern="0" dirty="0" smtClean="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1562100" y="2708910"/>
            <a:ext cx="4502150" cy="1529715"/>
          </a:xfrm>
          <a:prstGeom prst="rect">
            <a:avLst/>
          </a:prstGeom>
          <a:noFill/>
        </p:spPr>
        <p:txBody>
          <a:bodyPr wrap="square">
            <a:spAutoFit/>
          </a:bodyPr>
          <a:lstStyle/>
          <a:p>
            <a:pPr indent="457200" algn="just">
              <a:lnSpc>
                <a:spcPct val="130000"/>
              </a:lnSpc>
            </a:pPr>
            <a:r>
              <a:rPr lang="zh-CN" altLang="en-US"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）制订整个大学阶段的总体规划。</a:t>
            </a:r>
            <a:endParaRPr lang="zh-CN" altLang="en-US"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）分清事情的重要性和紧急性。可运用时间管理的四象限法，如图</a:t>
            </a:r>
            <a:r>
              <a:rPr lang="en-US" altLang="zh-CN"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1 - 1 </a:t>
            </a:r>
            <a:r>
              <a:rPr lang="zh-CN" altLang="en-US"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所示。</a:t>
            </a:r>
            <a:endParaRPr lang="zh-CN" altLang="en-US"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）抓住零碎时间。</a:t>
            </a:r>
            <a:endParaRPr lang="zh-CN" altLang="en-US"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 name="图片 10" descr="t012e039d1c256e2eac.png"/>
          <p:cNvPicPr>
            <a:picLocks noChangeAspect="1"/>
          </p:cNvPicPr>
          <p:nvPr/>
        </p:nvPicPr>
        <p:blipFill>
          <a:blip r:embed="rId2"/>
          <a:stretch>
            <a:fillRect/>
          </a:stretch>
        </p:blipFill>
        <p:spPr>
          <a:xfrm>
            <a:off x="8027207" y="2769389"/>
            <a:ext cx="3840980" cy="3840980"/>
          </a:xfrm>
          <a:prstGeom prst="rect">
            <a:avLst/>
          </a:prstGeom>
        </p:spPr>
      </p:pic>
      <p:pic>
        <p:nvPicPr>
          <p:cNvPr id="3" name="图片 2"/>
          <p:cNvPicPr>
            <a:picLocks noChangeAspect="1"/>
          </p:cNvPicPr>
          <p:nvPr/>
        </p:nvPicPr>
        <p:blipFill>
          <a:blip r:embed="rId3"/>
          <a:stretch>
            <a:fillRect/>
          </a:stretch>
        </p:blipFill>
        <p:spPr>
          <a:xfrm>
            <a:off x="6890385" y="2421255"/>
            <a:ext cx="4989830" cy="373761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5" presetClass="entr" presetSubtype="1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heckerboard(across)">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20" name="矩形 19"/>
          <p:cNvSpPr/>
          <p:nvPr/>
        </p:nvSpPr>
        <p:spPr>
          <a:xfrm>
            <a:off x="7339394" y="855876"/>
            <a:ext cx="4885946" cy="1215802"/>
          </a:xfrm>
          <a:prstGeom prst="rect">
            <a:avLst/>
          </a:prstGeom>
          <a:pattFill prst="ltUpDiag">
            <a:fgClr>
              <a:srgbClr val="FFA62F"/>
            </a:fgClr>
            <a:bgClr>
              <a:srgbClr val="FF9300"/>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2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sp>
        <p:nvSpPr>
          <p:cNvPr id="21" name="矩形 20"/>
          <p:cNvSpPr/>
          <p:nvPr/>
        </p:nvSpPr>
        <p:spPr>
          <a:xfrm>
            <a:off x="7812893" y="1142984"/>
            <a:ext cx="4347202" cy="607695"/>
          </a:xfrm>
          <a:prstGeom prst="rect">
            <a:avLst/>
          </a:prstGeom>
        </p:spPr>
        <p:txBody>
          <a:bodyPr wrap="square">
            <a:spAutoFit/>
          </a:bodyPr>
          <a:lstStyle/>
          <a:p>
            <a:pPr marL="0" marR="0" lvl="0" indent="0" algn="r" defTabSz="914400" eaLnBrk="1" fontAlgn="auto" latinLnBrk="0" hangingPunct="1">
              <a:lnSpc>
                <a:spcPct val="120000"/>
              </a:lnSpc>
              <a:spcBef>
                <a:spcPts val="0"/>
              </a:spcBef>
              <a:spcAft>
                <a:spcPts val="0"/>
              </a:spcAft>
              <a:buClrTx/>
              <a:buSzTx/>
              <a:buFontTx/>
              <a:buNone/>
              <a:defRPr/>
            </a:pPr>
            <a:r>
              <a:rPr lang="zh-CN" altLang="en-US" sz="2800" b="1" kern="0" dirty="0" smtClean="0">
                <a:solidFill>
                  <a:schemeClr val="bg1"/>
                </a:solidFill>
                <a:latin typeface="微软雅黑" panose="020B0503020204020204" pitchFamily="34" charset="-122"/>
                <a:ea typeface="微软雅黑" panose="020B0503020204020204" pitchFamily="34" charset="-122"/>
              </a:rPr>
              <a:t>七、及时寻求社会支持</a:t>
            </a:r>
            <a:endParaRPr lang="zh-CN" altLang="en-US" sz="2800" b="1" kern="0" dirty="0" smtClean="0">
              <a:solidFill>
                <a:schemeClr val="bg1"/>
              </a:solidFill>
              <a:latin typeface="微软雅黑" panose="020B0503020204020204" pitchFamily="34" charset="-122"/>
              <a:ea typeface="微软雅黑" panose="020B0503020204020204" pitchFamily="34" charset="-122"/>
            </a:endParaRPr>
          </a:p>
        </p:txBody>
      </p:sp>
      <p:pic>
        <p:nvPicPr>
          <p:cNvPr id="10" name="图片 9" descr="xiyangpandengtupian-11127331_1.jpg"/>
          <p:cNvPicPr>
            <a:picLocks noChangeAspect="1"/>
          </p:cNvPicPr>
          <p:nvPr/>
        </p:nvPicPr>
        <p:blipFill>
          <a:blip r:embed="rId2"/>
          <a:stretch>
            <a:fillRect/>
          </a:stretch>
        </p:blipFill>
        <p:spPr>
          <a:xfrm>
            <a:off x="0" y="0"/>
            <a:ext cx="7339393" cy="6858000"/>
          </a:xfrm>
          <a:prstGeom prst="rect">
            <a:avLst/>
          </a:prstGeom>
        </p:spPr>
      </p:pic>
      <p:sp>
        <p:nvSpPr>
          <p:cNvPr id="17" name="矩形 16"/>
          <p:cNvSpPr/>
          <p:nvPr/>
        </p:nvSpPr>
        <p:spPr>
          <a:xfrm>
            <a:off x="7670017" y="2643182"/>
            <a:ext cx="4320636" cy="2609215"/>
          </a:xfrm>
          <a:prstGeom prst="rect">
            <a:avLst/>
          </a:prstGeom>
          <a:solidFill>
            <a:srgbClr val="936004">
              <a:alpha val="81176"/>
            </a:srgbClr>
          </a:solidFill>
        </p:spPr>
        <p:txBody>
          <a:bodyPr wrap="square">
            <a:spAutoFit/>
          </a:bodyPr>
          <a:lstStyle/>
          <a:p>
            <a:pPr indent="457200" algn="just">
              <a:lnSpc>
                <a:spcPct val="130000"/>
              </a:lnSpc>
            </a:pPr>
            <a:r>
              <a:rPr lang="zh-CN" altLang="en-US"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社会支持水平往往与个体的适应具有显著的正相关。大学新生在出现适应问题时，完全可以及时寻求社会支持。大学生可利用的社会支持系统主要有两个方面：</a:t>
            </a:r>
            <a:r>
              <a:rPr lang="en-US" altLang="en-US"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①</a:t>
            </a:r>
            <a:r>
              <a:rPr lang="zh-CN" altLang="en-US"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家长、同学、老师，以及心理咨询师、发展指导教师等各类专业人士；</a:t>
            </a:r>
            <a:r>
              <a:rPr lang="en-US" altLang="en-US"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②</a:t>
            </a:r>
            <a:r>
              <a:rPr lang="zh-CN" altLang="en-US"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书籍、杂志、网络等传播媒介，当然要区分良莠。</a:t>
            </a:r>
            <a:endParaRPr lang="zh-CN" altLang="en-US"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57794" y="548681"/>
            <a:ext cx="876091" cy="576064"/>
            <a:chOff x="708075" y="376409"/>
            <a:chExt cx="779531" cy="635185"/>
          </a:xfrm>
          <a:solidFill>
            <a:schemeClr val="bg1"/>
          </a:solidFill>
        </p:grpSpPr>
        <p:sp>
          <p:nvSpPr>
            <p:cNvPr id="21"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2"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8" name="矩形 7"/>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
        <p:nvSpPr>
          <p:cNvPr id="14" name="矩形 13"/>
          <p:cNvSpPr/>
          <p:nvPr/>
        </p:nvSpPr>
        <p:spPr bwMode="auto">
          <a:xfrm>
            <a:off x="4745375" y="1414654"/>
            <a:ext cx="7200800" cy="3218944"/>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4" name="矩形 3"/>
          <p:cNvSpPr/>
          <p:nvPr/>
        </p:nvSpPr>
        <p:spPr>
          <a:xfrm>
            <a:off x="5378301" y="2562461"/>
            <a:ext cx="4402167" cy="9233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rPr>
              <a:t>       谢谢观看</a:t>
            </a:r>
            <a:endParaRPr lang="zh-CN" altLang="en-US" sz="5400" b="1" dirty="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endParaRPr>
          </a:p>
        </p:txBody>
      </p:sp>
      <p:sp>
        <p:nvSpPr>
          <p:cNvPr id="15" name="Right Triangle 15"/>
          <p:cNvSpPr/>
          <p:nvPr/>
        </p:nvSpPr>
        <p:spPr>
          <a:xfrm flipH="1" flipV="1">
            <a:off x="11549527" y="1414654"/>
            <a:ext cx="396648" cy="396648"/>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 name="文本框 5"/>
          <p:cNvSpPr txBox="1"/>
          <p:nvPr/>
        </p:nvSpPr>
        <p:spPr>
          <a:xfrm>
            <a:off x="811969" y="1000108"/>
            <a:ext cx="10787138" cy="5126990"/>
          </a:xfrm>
          <a:prstGeom prst="rect">
            <a:avLst/>
          </a:prstGeom>
        </p:spPr>
        <p:txBody>
          <a:bodyPr wrap="square">
            <a:spAutoFit/>
          </a:bodyPr>
          <a:lstStyle>
            <a:defPPr>
              <a:defRPr lang="zh-CN"/>
            </a:defPPr>
            <a:lvl1pPr algn="ctr">
              <a:defRPr sz="2000" kern="100">
                <a:latin typeface="微软雅黑" panose="020B0503020204020204" pitchFamily="34" charset="-122"/>
                <a:ea typeface="微软雅黑" panose="020B0503020204020204" pitchFamily="34" charset="-122"/>
                <a:cs typeface="Times New Roman" panose="02020603050405020304" pitchFamily="18" charset="0"/>
              </a:defRPr>
            </a:lvl1pPr>
          </a:lstStyle>
          <a:p>
            <a:pPr algn="l">
              <a:lnSpc>
                <a:spcPct val="130000"/>
              </a:lnSpc>
            </a:pPr>
            <a:r>
              <a:rPr lang="zh-CN" altLang="en-US" sz="1800" dirty="0" smtClean="0"/>
              <a:t>    </a:t>
            </a:r>
            <a:r>
              <a:rPr lang="zh-CN" altLang="en-US" sz="1800" kern="0" dirty="0" smtClean="0">
                <a:solidFill>
                  <a:sysClr val="windowText" lastClr="000000">
                    <a:lumMod val="75000"/>
                    <a:lumOff val="25000"/>
                  </a:sysClr>
                </a:solidFill>
                <a:cs typeface="+mn-ea"/>
                <a:sym typeface="+mn-lt"/>
              </a:rPr>
              <a:t>孔子到吕梁山游览，看见瀑布从几十丈高的地方飞落下来，激起的浪花飞溅三十余里，鱼类都难以游动，却看见一个男子在那里游泳，以为他是因痛苦而想自杀的人，便叫弟子顺着水流去救他。谁知这个人游了几百米又出来了，披着头发唱着歌，在塘埂下漫步。</a:t>
            </a:r>
            <a:endParaRPr lang="zh-CN" altLang="en-US" sz="18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indent="457200" algn="l" eaLnBrk="1" fontAlgn="auto" latinLnBrk="0" hangingPunct="1">
              <a:lnSpc>
                <a:spcPct val="130000"/>
              </a:lnSpc>
              <a:spcBef>
                <a:spcPts val="0"/>
              </a:spcBef>
              <a:spcAft>
                <a:spcPts val="0"/>
              </a:spcAft>
              <a:defRPr/>
            </a:pPr>
            <a:r>
              <a:rPr lang="zh-CN" altLang="en-US" sz="1800" kern="0" dirty="0" smtClean="0">
                <a:solidFill>
                  <a:sysClr val="windowText" lastClr="000000">
                    <a:lumMod val="75000"/>
                    <a:lumOff val="25000"/>
                  </a:sysClr>
                </a:solidFill>
                <a:cs typeface="+mn-ea"/>
                <a:sym typeface="+mn-lt"/>
              </a:rPr>
              <a:t>孔子跟过去问道：</a:t>
            </a:r>
            <a:r>
              <a:rPr lang="en-US" altLang="zh-CN" sz="1800" kern="0" dirty="0" smtClean="0">
                <a:solidFill>
                  <a:sysClr val="windowText" lastClr="000000">
                    <a:lumMod val="75000"/>
                    <a:lumOff val="25000"/>
                  </a:sysClr>
                </a:solidFill>
                <a:cs typeface="+mn-ea"/>
                <a:sym typeface="+mn-lt"/>
              </a:rPr>
              <a:t>“</a:t>
            </a:r>
            <a:r>
              <a:rPr lang="zh-CN" altLang="en-US" sz="1800" kern="0" dirty="0" smtClean="0">
                <a:solidFill>
                  <a:sysClr val="windowText" lastClr="000000">
                    <a:lumMod val="75000"/>
                    <a:lumOff val="25000"/>
                  </a:sysClr>
                </a:solidFill>
                <a:cs typeface="+mn-ea"/>
                <a:sym typeface="+mn-lt"/>
              </a:rPr>
              <a:t>刚才我看见你在水里面游，以为是有痛苦而想自杀的人，便叫弟子顺着水流去救你。你出来后披头散发，一面走一面唱歌，我以为你是鬼怪。</a:t>
            </a:r>
            <a:endParaRPr lang="zh-CN" altLang="en-US" sz="18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indent="457200" algn="l" eaLnBrk="1" fontAlgn="auto" latinLnBrk="0" hangingPunct="1">
              <a:lnSpc>
                <a:spcPct val="130000"/>
              </a:lnSpc>
              <a:spcBef>
                <a:spcPts val="0"/>
              </a:spcBef>
              <a:spcAft>
                <a:spcPts val="0"/>
              </a:spcAft>
              <a:defRPr/>
            </a:pPr>
            <a:r>
              <a:rPr lang="zh-CN" altLang="en-US" sz="1800" kern="0" dirty="0" smtClean="0">
                <a:solidFill>
                  <a:sysClr val="windowText" lastClr="000000">
                    <a:lumMod val="75000"/>
                    <a:lumOff val="25000"/>
                  </a:sysClr>
                </a:solidFill>
                <a:cs typeface="+mn-ea"/>
                <a:sym typeface="+mn-lt"/>
              </a:rPr>
              <a:t>但仔细看你，仍然是人。请问游泳有什么特别的方法吗？</a:t>
            </a:r>
            <a:r>
              <a:rPr lang="en-US" altLang="zh-CN" sz="1800" kern="0" dirty="0" smtClean="0">
                <a:solidFill>
                  <a:sysClr val="windowText" lastClr="000000">
                    <a:lumMod val="75000"/>
                    <a:lumOff val="25000"/>
                  </a:sysClr>
                </a:solidFill>
                <a:cs typeface="+mn-ea"/>
                <a:sym typeface="+mn-lt"/>
              </a:rPr>
              <a:t>”</a:t>
            </a:r>
            <a:r>
              <a:rPr lang="zh-CN" altLang="en-US" sz="1800" kern="0" dirty="0" smtClean="0">
                <a:solidFill>
                  <a:sysClr val="windowText" lastClr="000000">
                    <a:lumMod val="75000"/>
                    <a:lumOff val="25000"/>
                  </a:sysClr>
                </a:solidFill>
                <a:cs typeface="+mn-ea"/>
                <a:sym typeface="+mn-lt"/>
              </a:rPr>
              <a:t>那人说：</a:t>
            </a:r>
            <a:r>
              <a:rPr lang="en-US" altLang="zh-CN" sz="1800" kern="0" dirty="0" smtClean="0">
                <a:solidFill>
                  <a:sysClr val="windowText" lastClr="000000">
                    <a:lumMod val="75000"/>
                    <a:lumOff val="25000"/>
                  </a:sysClr>
                </a:solidFill>
                <a:cs typeface="+mn-ea"/>
                <a:sym typeface="+mn-lt"/>
              </a:rPr>
              <a:t>“</a:t>
            </a:r>
            <a:r>
              <a:rPr lang="zh-CN" altLang="en-US" sz="1800" kern="0" dirty="0" smtClean="0">
                <a:solidFill>
                  <a:sysClr val="windowText" lastClr="000000">
                    <a:lumMod val="75000"/>
                    <a:lumOff val="25000"/>
                  </a:sysClr>
                </a:solidFill>
                <a:cs typeface="+mn-ea"/>
                <a:sym typeface="+mn-lt"/>
              </a:rPr>
              <a:t>没有，我没有什么特殊方法。我开始于本然，再顺着天性成长，最终成于自然天命。水回旋，我跟着回旋进水中；水涌出，我跟着涌出水面。顺从水的流动方向而不自作主张。这就是我游水的方法。</a:t>
            </a:r>
            <a:r>
              <a:rPr lang="en-US" altLang="zh-CN" sz="1800" kern="0" dirty="0" smtClean="0">
                <a:solidFill>
                  <a:sysClr val="windowText" lastClr="000000">
                    <a:lumMod val="75000"/>
                    <a:lumOff val="25000"/>
                  </a:sysClr>
                </a:solidFill>
                <a:cs typeface="+mn-ea"/>
                <a:sym typeface="+mn-lt"/>
              </a:rPr>
              <a:t>”</a:t>
            </a:r>
            <a:endParaRPr lang="en-US" altLang="zh-CN" sz="18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indent="457200" algn="l" eaLnBrk="1" fontAlgn="auto" latinLnBrk="0" hangingPunct="1">
              <a:lnSpc>
                <a:spcPct val="130000"/>
              </a:lnSpc>
              <a:spcBef>
                <a:spcPts val="0"/>
              </a:spcBef>
              <a:spcAft>
                <a:spcPts val="0"/>
              </a:spcAft>
              <a:defRPr/>
            </a:pPr>
            <a:r>
              <a:rPr lang="zh-CN" altLang="en-US" sz="1800" kern="0" dirty="0" smtClean="0">
                <a:solidFill>
                  <a:sysClr val="windowText" lastClr="000000">
                    <a:lumMod val="75000"/>
                    <a:lumOff val="25000"/>
                  </a:sysClr>
                </a:solidFill>
                <a:cs typeface="+mn-ea"/>
                <a:sym typeface="+mn-lt"/>
              </a:rPr>
              <a:t>孔子又问道：</a:t>
            </a:r>
            <a:r>
              <a:rPr lang="en-US" altLang="zh-CN" sz="1800" kern="0" dirty="0" smtClean="0">
                <a:solidFill>
                  <a:sysClr val="windowText" lastClr="000000">
                    <a:lumMod val="75000"/>
                    <a:lumOff val="25000"/>
                  </a:sysClr>
                </a:solidFill>
                <a:cs typeface="+mn-ea"/>
                <a:sym typeface="+mn-lt"/>
              </a:rPr>
              <a:t>“</a:t>
            </a:r>
            <a:r>
              <a:rPr lang="zh-CN" altLang="en-US" sz="1800" kern="0" dirty="0" smtClean="0">
                <a:solidFill>
                  <a:sysClr val="windowText" lastClr="000000">
                    <a:lumMod val="75000"/>
                    <a:lumOff val="25000"/>
                  </a:sysClr>
                </a:solidFill>
                <a:cs typeface="+mn-ea"/>
                <a:sym typeface="+mn-lt"/>
              </a:rPr>
              <a:t>什么叫做开始于本然，再顺着天性成长，最终成于自然天命呢？</a:t>
            </a:r>
            <a:r>
              <a:rPr lang="en-US" altLang="zh-CN" sz="1800" kern="0" dirty="0" smtClean="0">
                <a:solidFill>
                  <a:sysClr val="windowText" lastClr="000000">
                    <a:lumMod val="75000"/>
                    <a:lumOff val="25000"/>
                  </a:sysClr>
                </a:solidFill>
                <a:cs typeface="+mn-ea"/>
                <a:sym typeface="+mn-lt"/>
              </a:rPr>
              <a:t>”</a:t>
            </a:r>
            <a:r>
              <a:rPr lang="zh-CN" altLang="en-US" sz="1800" kern="0" dirty="0" smtClean="0">
                <a:solidFill>
                  <a:sysClr val="windowText" lastClr="000000">
                    <a:lumMod val="75000"/>
                    <a:lumOff val="25000"/>
                  </a:sysClr>
                </a:solidFill>
                <a:cs typeface="+mn-ea"/>
                <a:sym typeface="+mn-lt"/>
              </a:rPr>
              <a:t>那人回答说：</a:t>
            </a:r>
            <a:r>
              <a:rPr lang="en-US" altLang="zh-CN" sz="1800" kern="0" dirty="0" smtClean="0">
                <a:solidFill>
                  <a:sysClr val="windowText" lastClr="000000">
                    <a:lumMod val="75000"/>
                    <a:lumOff val="25000"/>
                  </a:sysClr>
                </a:solidFill>
                <a:cs typeface="+mn-ea"/>
                <a:sym typeface="+mn-lt"/>
              </a:rPr>
              <a:t>“</a:t>
            </a:r>
            <a:r>
              <a:rPr lang="zh-CN" altLang="en-US" sz="1800" kern="0" dirty="0" smtClean="0">
                <a:solidFill>
                  <a:sysClr val="windowText" lastClr="000000">
                    <a:lumMod val="75000"/>
                    <a:lumOff val="25000"/>
                  </a:sysClr>
                </a:solidFill>
                <a:cs typeface="+mn-ea"/>
                <a:sym typeface="+mn-lt"/>
              </a:rPr>
              <a:t>我出生在高地而安心于高地，这就叫始于本然；我成长在水边而练习于水边，这就叫习而成性；我不知道为何这样做，却自然而然这样去做了，这就叫顺应自然天命。</a:t>
            </a:r>
            <a:r>
              <a:rPr lang="en-US" altLang="zh-CN" sz="1800" kern="0" dirty="0" smtClean="0">
                <a:solidFill>
                  <a:sysClr val="windowText" lastClr="000000">
                    <a:lumMod val="75000"/>
                    <a:lumOff val="25000"/>
                  </a:sysClr>
                </a:solidFill>
                <a:cs typeface="+mn-ea"/>
                <a:sym typeface="+mn-lt"/>
              </a:rPr>
              <a:t>”</a:t>
            </a:r>
            <a:endParaRPr lang="en-US" altLang="zh-CN" sz="18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algn="l" fontAlgn="auto">
              <a:lnSpc>
                <a:spcPct val="130000"/>
              </a:lnSpc>
              <a:spcBef>
                <a:spcPts val="0"/>
              </a:spcBef>
              <a:spcAft>
                <a:spcPts val="0"/>
              </a:spcAft>
              <a:defRPr/>
            </a:pPr>
            <a:endParaRPr lang="en-US" altLang="zh-CN" sz="18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algn="l" fontAlgn="auto">
              <a:lnSpc>
                <a:spcPct val="130000"/>
              </a:lnSpc>
              <a:spcBef>
                <a:spcPts val="0"/>
              </a:spcBef>
              <a:spcAft>
                <a:spcPts val="0"/>
              </a:spcAft>
              <a:defRPr/>
            </a:pPr>
            <a:r>
              <a:rPr lang="en-US" altLang="zh-CN" sz="1800" b="1" kern="0" dirty="0" smtClean="0">
                <a:solidFill>
                  <a:sysClr val="windowText" lastClr="000000">
                    <a:lumMod val="75000"/>
                    <a:lumOff val="25000"/>
                  </a:sysClr>
                </a:solidFill>
                <a:latin typeface="黑体" panose="02010609060101010101" charset="-122"/>
                <a:ea typeface="黑体" panose="02010609060101010101" charset="-122"/>
                <a:cs typeface="+mn-ea"/>
                <a:sym typeface="+mn-lt"/>
              </a:rPr>
              <a:t>    </a:t>
            </a:r>
            <a:r>
              <a:rPr lang="zh-CN" altLang="en-US" sz="1800" b="1" kern="0" dirty="0" smtClean="0">
                <a:solidFill>
                  <a:sysClr val="windowText" lastClr="000000">
                    <a:lumMod val="75000"/>
                    <a:lumOff val="25000"/>
                  </a:sysClr>
                </a:solidFill>
                <a:latin typeface="黑体" panose="02010609060101010101" charset="-122"/>
                <a:ea typeface="黑体" panose="02010609060101010101" charset="-122"/>
                <a:cs typeface="+mn-ea"/>
                <a:sym typeface="+mn-lt"/>
              </a:rPr>
              <a:t>感悟：</a:t>
            </a:r>
            <a:r>
              <a:rPr lang="zh-CN" altLang="en-US" sz="1800" kern="0" dirty="0" smtClean="0">
                <a:solidFill>
                  <a:sysClr val="windowText" lastClr="000000">
                    <a:lumMod val="75000"/>
                    <a:lumOff val="25000"/>
                  </a:sysClr>
                </a:solidFill>
                <a:latin typeface="黑体" panose="02010609060101010101" charset="-122"/>
                <a:ea typeface="黑体" panose="02010609060101010101" charset="-122"/>
                <a:cs typeface="+mn-ea"/>
                <a:sym typeface="+mn-lt"/>
              </a:rPr>
              <a:t>故事中的男子之所以能在那么危险的水流中游泳，主要就是因为他懂得让自己适应水流，而不是让水流适应他。所以，适应环境是一种智慧。</a:t>
            </a:r>
            <a:endParaRPr lang="zh-CN" altLang="en-US" sz="1800" dirty="0" smtClean="0">
              <a:latin typeface="+mn-lt"/>
            </a:endParaRPr>
          </a:p>
        </p:txBody>
      </p:sp>
      <p:sp>
        <p:nvSpPr>
          <p:cNvPr id="8" name="矩形 7"/>
          <p:cNvSpPr/>
          <p:nvPr/>
        </p:nvSpPr>
        <p:spPr>
          <a:xfrm>
            <a:off x="240465" y="214290"/>
            <a:ext cx="3443335" cy="583565"/>
          </a:xfrm>
          <a:prstGeom prst="rect">
            <a:avLst/>
          </a:prstGeom>
          <a:noFill/>
        </p:spPr>
        <p:txBody>
          <a:bodyPr wrap="square" rtlCol="0">
            <a:spAutoFit/>
          </a:bodyPr>
          <a:lstStyle/>
          <a:p>
            <a:r>
              <a:rPr lang="zh-CN" altLang="en-US" sz="3200" b="1" dirty="0" smtClean="0">
                <a:solidFill>
                  <a:schemeClr val="accent3">
                    <a:lumMod val="75000"/>
                  </a:schemeClr>
                </a:solidFill>
                <a:latin typeface="+mn-lt"/>
                <a:ea typeface="+mn-ea"/>
                <a:cs typeface="+mn-ea"/>
                <a:sym typeface="+mn-lt"/>
              </a:rPr>
              <a:t>引领幸福</a:t>
            </a:r>
            <a:endParaRPr lang="zh-CN" altLang="en-US" sz="3200" b="1" dirty="0">
              <a:solidFill>
                <a:schemeClr val="accent3">
                  <a:lumMod val="75000"/>
                </a:schemeClr>
              </a:solidFill>
              <a:latin typeface="+mn-lt"/>
              <a:ea typeface="+mn-ea"/>
              <a:cs typeface="+mn-ea"/>
              <a:sym typeface="+mn-lt"/>
            </a:endParaRPr>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图片 6" descr="t01a730e6146cde15d5.png"/>
          <p:cNvPicPr>
            <a:picLocks noChangeAspect="1"/>
          </p:cNvPicPr>
          <p:nvPr/>
        </p:nvPicPr>
        <p:blipFill>
          <a:blip r:embed="rId2" cstate="print"/>
          <a:stretch>
            <a:fillRect/>
          </a:stretch>
        </p:blipFill>
        <p:spPr>
          <a:xfrm>
            <a:off x="0" y="6289213"/>
            <a:ext cx="871078" cy="871078"/>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589641" y="2751751"/>
            <a:ext cx="135509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defRPr/>
            </a:pPr>
            <a:r>
              <a:rPr lang="zh-CN" altLang="en-US" dirty="0" smtClean="0">
                <a:solidFill>
                  <a:srgbClr val="3D3D3D"/>
                </a:solidFill>
                <a:latin typeface="+mn-lt"/>
                <a:ea typeface="+mn-ea"/>
                <a:cs typeface="+mn-ea"/>
                <a:sym typeface="+mn-lt"/>
              </a:rPr>
              <a:t>第一节 </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526613" y="3548159"/>
            <a:ext cx="5429288" cy="7004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400" dirty="0" smtClean="0">
                <a:solidFill>
                  <a:srgbClr val="3D3D3D"/>
                </a:solidFill>
                <a:latin typeface="+mn-lt"/>
                <a:ea typeface="+mn-ea"/>
                <a:cs typeface="+mn-ea"/>
                <a:sym typeface="+mn-lt"/>
              </a:rPr>
              <a:t> 新生入学适应</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3" name="矩形 2"/>
          <p:cNvSpPr/>
          <p:nvPr/>
        </p:nvSpPr>
        <p:spPr bwMode="auto">
          <a:xfrm>
            <a:off x="997667" y="1571612"/>
            <a:ext cx="708226" cy="6432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bg1"/>
              </a:solidFill>
              <a:effectLst/>
              <a:latin typeface="+mn-lt"/>
              <a:ea typeface="+mn-ea"/>
              <a:cs typeface="+mn-ea"/>
              <a:sym typeface="+mn-lt"/>
            </a:endParaRPr>
          </a:p>
        </p:txBody>
      </p:sp>
      <p:sp>
        <p:nvSpPr>
          <p:cNvPr id="6" name="文本框 5"/>
          <p:cNvSpPr txBox="1"/>
          <p:nvPr/>
        </p:nvSpPr>
        <p:spPr>
          <a:xfrm>
            <a:off x="841797" y="332656"/>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solidFill>
                  <a:schemeClr val="bg1"/>
                </a:solidFill>
                <a:latin typeface="+mn-lt"/>
                <a:ea typeface="+mn-ea"/>
                <a:cs typeface="+mn-ea"/>
                <a:sym typeface="+mn-lt"/>
              </a:rPr>
              <a:t>一、适应的内涵</a:t>
            </a:r>
            <a:endParaRPr lang="zh-CN" altLang="en-US" dirty="0" smtClean="0">
              <a:solidFill>
                <a:schemeClr val="bg1"/>
              </a:solidFill>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8" name="KSO_Shape"/>
          <p:cNvSpPr/>
          <p:nvPr/>
        </p:nvSpPr>
        <p:spPr>
          <a:xfrm>
            <a:off x="443230" y="2071370"/>
            <a:ext cx="4512310" cy="4070350"/>
          </a:xfrm>
          <a:prstGeom prst="frame">
            <a:avLst>
              <a:gd name="adj1" fmla="val 3572"/>
            </a:avLst>
          </a:prstGeom>
          <a:solidFill>
            <a:schemeClr val="bg1">
              <a:alpha val="7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000" dirty="0">
              <a:solidFill>
                <a:prstClr val="black"/>
              </a:solidFill>
            </a:endParaRPr>
          </a:p>
        </p:txBody>
      </p:sp>
      <p:pic>
        <p:nvPicPr>
          <p:cNvPr id="9" name="Picture 2" descr="E:\yao\可直接用的样式\PPT素材\12\image93.jpeg"/>
          <p:cNvPicPr>
            <a:picLocks noChangeAspect="1" noChangeArrowheads="1"/>
          </p:cNvPicPr>
          <p:nvPr/>
        </p:nvPicPr>
        <p:blipFill>
          <a:blip r:embed="rId2"/>
          <a:srcRect/>
          <a:stretch>
            <a:fillRect/>
          </a:stretch>
        </p:blipFill>
        <p:spPr bwMode="auto">
          <a:xfrm rot="432205">
            <a:off x="5428975" y="2112505"/>
            <a:ext cx="6873602" cy="3589573"/>
          </a:xfrm>
          <a:prstGeom prst="rect">
            <a:avLst/>
          </a:prstGeom>
          <a:noFill/>
        </p:spPr>
      </p:pic>
      <p:sp>
        <p:nvSpPr>
          <p:cNvPr id="10" name="矩形 9"/>
          <p:cNvSpPr/>
          <p:nvPr/>
        </p:nvSpPr>
        <p:spPr>
          <a:xfrm rot="20654345">
            <a:off x="5412756" y="2060630"/>
            <a:ext cx="6715917" cy="2951928"/>
          </a:xfrm>
          <a:prstGeom prst="rect">
            <a:avLst/>
          </a:prstGeom>
          <a:noFill/>
          <a:ln w="539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43047" y="2285992"/>
            <a:ext cx="4241591" cy="3290570"/>
          </a:xfrm>
          <a:prstGeom prst="rect">
            <a:avLst/>
          </a:prstGeom>
        </p:spPr>
        <p:txBody>
          <a:bodyPr wrap="square">
            <a:spAutoFit/>
          </a:bodyPr>
          <a:lstStyle/>
          <a:p>
            <a:pPr marL="457200" indent="-457200">
              <a:lnSpc>
                <a:spcPct val="130000"/>
              </a:lnSpc>
            </a:pPr>
            <a:r>
              <a:rPr lang="zh-CN" altLang="en-US" sz="1600" b="1" dirty="0" smtClean="0">
                <a:solidFill>
                  <a:schemeClr val="bg1"/>
                </a:solidFill>
                <a:latin typeface="微软雅黑" panose="020B0503020204020204" pitchFamily="34" charset="-122"/>
                <a:ea typeface="微软雅黑" panose="020B0503020204020204" pitchFamily="34" charset="-122"/>
              </a:rPr>
              <a:t>（一）生物学角度</a:t>
            </a:r>
            <a:endParaRPr lang="zh-CN" altLang="en-US" sz="1600" b="1" dirty="0" smtClean="0">
              <a:solidFill>
                <a:schemeClr val="bg1"/>
              </a:solidFill>
              <a:latin typeface="微软雅黑" panose="020B0503020204020204" pitchFamily="34" charset="-122"/>
              <a:ea typeface="微软雅黑" panose="020B0503020204020204" pitchFamily="34" charset="-122"/>
            </a:endParaRPr>
          </a:p>
          <a:p>
            <a:pPr marL="457200" indent="-457200">
              <a:lnSpc>
                <a:spcPct val="130000"/>
              </a:lnSpc>
            </a:pPr>
            <a:r>
              <a:rPr lang="en-US" altLang="zh-CN" sz="16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生理适应是</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指</a:t>
            </a:r>
            <a:r>
              <a:rPr lang="zh-CN" altLang="en-US" sz="1600" b="1" dirty="0" smtClean="0">
                <a:solidFill>
                  <a:schemeClr val="bg1"/>
                </a:solidFill>
                <a:latin typeface="微软雅黑" panose="020B0503020204020204" pitchFamily="34" charset="-122"/>
                <a:ea typeface="微软雅黑" panose="020B0503020204020204" pitchFamily="34" charset="-122"/>
              </a:rPr>
              <a:t>在环境变化的作用下，个体的生理结构、机能或行为随之发生变化。</a:t>
            </a:r>
            <a:endParaRPr lang="zh-CN" altLang="en-US" sz="1600" b="1" dirty="0" smtClean="0">
              <a:solidFill>
                <a:schemeClr val="bg1"/>
              </a:solidFill>
              <a:latin typeface="微软雅黑" panose="020B0503020204020204" pitchFamily="34" charset="-122"/>
              <a:ea typeface="微软雅黑" panose="020B0503020204020204" pitchFamily="34" charset="-122"/>
            </a:endParaRPr>
          </a:p>
          <a:p>
            <a:pPr marL="457200" indent="-457200">
              <a:lnSpc>
                <a:spcPct val="130000"/>
              </a:lnSpc>
            </a:pPr>
            <a:r>
              <a:rPr lang="zh-CN" altLang="en-US" sz="1600" b="1" dirty="0" smtClean="0">
                <a:solidFill>
                  <a:schemeClr val="bg1"/>
                </a:solidFill>
                <a:latin typeface="微软雅黑" panose="020B0503020204020204" pitchFamily="34" charset="-122"/>
                <a:ea typeface="微软雅黑" panose="020B0503020204020204" pitchFamily="34" charset="-122"/>
              </a:rPr>
              <a:t>（二）心理学角度主要指个体通过自身的多种个性特征互相配合以适应周围环境的能力。    </a:t>
            </a:r>
            <a:endParaRPr lang="zh-CN" altLang="en-US" sz="1600" b="1" dirty="0" smtClean="0">
              <a:solidFill>
                <a:schemeClr val="bg1"/>
              </a:solidFill>
              <a:latin typeface="微软雅黑" panose="020B0503020204020204" pitchFamily="34" charset="-122"/>
              <a:ea typeface="微软雅黑" panose="020B0503020204020204" pitchFamily="34" charset="-122"/>
            </a:endParaRPr>
          </a:p>
          <a:p>
            <a:pPr marL="457200" indent="-457200">
              <a:lnSpc>
                <a:spcPct val="130000"/>
              </a:lnSpc>
            </a:pPr>
            <a:r>
              <a:rPr lang="zh-CN" altLang="en-US" sz="1600" b="1" dirty="0" smtClean="0">
                <a:solidFill>
                  <a:schemeClr val="bg1"/>
                </a:solidFill>
                <a:latin typeface="微软雅黑" panose="020B0503020204020204" pitchFamily="34" charset="-122"/>
                <a:ea typeface="微软雅黑" panose="020B0503020204020204" pitchFamily="34" charset="-122"/>
              </a:rPr>
              <a:t>（三）社会学角度是指个体为了生存和发展使自己的行为符合社会要求和规范的过程。     </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3" name="矩形 2"/>
          <p:cNvSpPr/>
          <p:nvPr/>
        </p:nvSpPr>
        <p:spPr bwMode="auto">
          <a:xfrm>
            <a:off x="997667" y="1571612"/>
            <a:ext cx="708226" cy="6432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bg1"/>
              </a:solidFill>
              <a:effectLst/>
              <a:latin typeface="+mn-lt"/>
              <a:ea typeface="+mn-ea"/>
              <a:cs typeface="+mn-ea"/>
              <a:sym typeface="+mn-lt"/>
            </a:endParaRPr>
          </a:p>
        </p:txBody>
      </p:sp>
      <p:sp>
        <p:nvSpPr>
          <p:cNvPr id="6" name="文本框 5"/>
          <p:cNvSpPr txBox="1"/>
          <p:nvPr/>
        </p:nvSpPr>
        <p:spPr>
          <a:xfrm>
            <a:off x="841797" y="332656"/>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solidFill>
                  <a:schemeClr val="bg1"/>
                </a:solidFill>
                <a:latin typeface="+mn-lt"/>
                <a:ea typeface="+mn-ea"/>
                <a:cs typeface="+mn-ea"/>
                <a:sym typeface="+mn-lt"/>
              </a:rPr>
              <a:t>二、</a:t>
            </a:r>
            <a:r>
              <a:rPr lang="zh-CN" altLang="en-US" dirty="0" smtClean="0">
                <a:solidFill>
                  <a:schemeClr val="bg1"/>
                </a:solidFill>
              </a:rPr>
              <a:t>适应的两种表现</a:t>
            </a:r>
            <a:endParaRPr lang="zh-CN" altLang="en-US" dirty="0" smtClean="0">
              <a:solidFill>
                <a:schemeClr val="bg1"/>
              </a:solidFill>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8" name="KSO_Shape"/>
          <p:cNvSpPr/>
          <p:nvPr/>
        </p:nvSpPr>
        <p:spPr>
          <a:xfrm>
            <a:off x="443047" y="2071678"/>
            <a:ext cx="4512326" cy="3651250"/>
          </a:xfrm>
          <a:prstGeom prst="frame">
            <a:avLst>
              <a:gd name="adj1" fmla="val 3572"/>
            </a:avLst>
          </a:prstGeom>
          <a:solidFill>
            <a:schemeClr val="bg1">
              <a:alpha val="7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000" dirty="0">
              <a:solidFill>
                <a:prstClr val="black"/>
              </a:solidFill>
            </a:endParaRPr>
          </a:p>
        </p:txBody>
      </p:sp>
      <p:sp>
        <p:nvSpPr>
          <p:cNvPr id="20" name="矩形 19"/>
          <p:cNvSpPr/>
          <p:nvPr/>
        </p:nvSpPr>
        <p:spPr>
          <a:xfrm>
            <a:off x="437515" y="2286000"/>
            <a:ext cx="4446905" cy="3291840"/>
          </a:xfrm>
          <a:prstGeom prst="rect">
            <a:avLst/>
          </a:prstGeom>
        </p:spPr>
        <p:txBody>
          <a:bodyPr wrap="square">
            <a:spAutoFit/>
          </a:bodyPr>
          <a:lstStyle/>
          <a:p>
            <a:pPr marL="457200" indent="-457200">
              <a:lnSpc>
                <a:spcPct val="130000"/>
              </a:lnSpc>
            </a:pPr>
            <a:r>
              <a:rPr lang="zh-CN" altLang="en-US" sz="1600" b="1" dirty="0" smtClean="0">
                <a:solidFill>
                  <a:schemeClr val="bg1"/>
                </a:solidFill>
                <a:latin typeface="微软雅黑" panose="020B0503020204020204" pitchFamily="34" charset="-122"/>
                <a:ea typeface="微软雅黑" panose="020B0503020204020204" pitchFamily="34" charset="-122"/>
              </a:rPr>
              <a:t>        （</a:t>
            </a:r>
            <a:r>
              <a:rPr lang="zh-CN" altLang="en-US" sz="2000" b="1" dirty="0" smtClean="0">
                <a:solidFill>
                  <a:schemeClr val="bg1"/>
                </a:solidFill>
                <a:latin typeface="微软雅黑" panose="020B0503020204020204" pitchFamily="34" charset="-122"/>
                <a:ea typeface="微软雅黑" panose="020B0503020204020204" pitchFamily="34" charset="-122"/>
              </a:rPr>
              <a:t>一）消极的适应</a:t>
            </a:r>
            <a:endParaRPr lang="zh-CN" altLang="en-US" sz="2000" b="1" dirty="0" smtClean="0">
              <a:solidFill>
                <a:schemeClr val="bg1"/>
              </a:solidFill>
              <a:latin typeface="微软雅黑" panose="020B0503020204020204" pitchFamily="34" charset="-122"/>
              <a:ea typeface="微软雅黑" panose="020B0503020204020204" pitchFamily="34" charset="-122"/>
            </a:endParaRPr>
          </a:p>
          <a:p>
            <a:pPr marL="457200" indent="-457200">
              <a:lnSpc>
                <a:spcPct val="130000"/>
              </a:lnSpc>
            </a:pP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2000" b="1" dirty="0" smtClean="0">
                <a:solidFill>
                  <a:schemeClr val="bg1"/>
                </a:solidFill>
                <a:latin typeface="微软雅黑" panose="020B0503020204020204" pitchFamily="34" charset="-122"/>
                <a:ea typeface="微软雅黑" panose="020B0503020204020204" pitchFamily="34" charset="-122"/>
              </a:rPr>
              <a:t>消极的适应是个体与环境的消极互动过程。</a:t>
            </a:r>
            <a:endParaRPr lang="zh-CN" altLang="en-US" sz="2000" b="1" dirty="0" smtClean="0">
              <a:solidFill>
                <a:schemeClr val="bg1"/>
              </a:solidFill>
              <a:latin typeface="微软雅黑" panose="020B0503020204020204" pitchFamily="34" charset="-122"/>
              <a:ea typeface="微软雅黑" panose="020B0503020204020204" pitchFamily="34" charset="-122"/>
            </a:endParaRPr>
          </a:p>
          <a:p>
            <a:pPr marL="457200" indent="-457200">
              <a:lnSpc>
                <a:spcPct val="130000"/>
              </a:lnSpc>
            </a:pP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2000" b="1" dirty="0" smtClean="0">
                <a:solidFill>
                  <a:schemeClr val="bg1"/>
                </a:solidFill>
                <a:latin typeface="微软雅黑" panose="020B0503020204020204" pitchFamily="34" charset="-122"/>
                <a:ea typeface="微软雅黑" panose="020B0503020204020204" pitchFamily="34" charset="-122"/>
              </a:rPr>
              <a:t>（二）积极的适应</a:t>
            </a:r>
            <a:endParaRPr lang="zh-CN" altLang="en-US" sz="2000" b="1" dirty="0" smtClean="0">
              <a:solidFill>
                <a:schemeClr val="bg1"/>
              </a:solidFill>
              <a:latin typeface="微软雅黑" panose="020B0503020204020204" pitchFamily="34" charset="-122"/>
              <a:ea typeface="微软雅黑" panose="020B0503020204020204" pitchFamily="34" charset="-122"/>
            </a:endParaRPr>
          </a:p>
          <a:p>
            <a:pPr marL="457200" indent="-457200">
              <a:lnSpc>
                <a:spcPct val="130000"/>
              </a:lnSpc>
            </a:pP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2000" b="1" dirty="0" smtClean="0">
                <a:solidFill>
                  <a:schemeClr val="bg1"/>
                </a:solidFill>
                <a:latin typeface="微软雅黑" panose="020B0503020204020204" pitchFamily="34" charset="-122"/>
                <a:ea typeface="微软雅黑" panose="020B0503020204020204" pitchFamily="34" charset="-122"/>
              </a:rPr>
              <a:t>积极的适应是个体在客观环境中积极主动地调整自己与环境的不适应行为，主动地、积极地寻求发展。</a:t>
            </a: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16" name="文本框 5"/>
          <p:cNvSpPr txBox="1"/>
          <p:nvPr/>
        </p:nvSpPr>
        <p:spPr>
          <a:xfrm>
            <a:off x="240466" y="6137081"/>
            <a:ext cx="3000396" cy="400110"/>
          </a:xfrm>
          <a:prstGeom prst="rect">
            <a:avLst/>
          </a:prstGeom>
          <a:solidFill>
            <a:schemeClr val="accent3"/>
          </a:solidFill>
        </p:spPr>
        <p:txBody>
          <a:bodyPr wrap="square" rtlCol="0">
            <a:spAutoFit/>
          </a:bodyPr>
          <a:lstStyle>
            <a:defPPr>
              <a:defRPr lang="zh-CN"/>
            </a:defPPr>
            <a:lvl1pPr algn="ctr">
              <a:defRPr sz="2800" b="1">
                <a:latin typeface="+mj-ea"/>
                <a:ea typeface="+mj-ea"/>
              </a:defRPr>
            </a:lvl1pPr>
          </a:lstStyle>
          <a:p>
            <a:pPr algn="l"/>
            <a:r>
              <a:rPr lang="zh-CN" altLang="en-US" sz="2000" dirty="0" smtClean="0">
                <a:solidFill>
                  <a:schemeClr val="bg1"/>
                </a:solidFill>
                <a:latin typeface="+mn-lt"/>
                <a:ea typeface="+mn-ea"/>
                <a:cs typeface="+mn-ea"/>
                <a:sym typeface="+mn-lt"/>
              </a:rPr>
              <a:t> （一）学习方式的变化</a:t>
            </a:r>
            <a:endParaRPr lang="zh-CN" altLang="en-US" sz="2000" dirty="0" smtClean="0">
              <a:solidFill>
                <a:schemeClr val="bg1"/>
              </a:solidFill>
              <a:latin typeface="+mn-lt"/>
              <a:ea typeface="+mn-ea"/>
              <a:cs typeface="+mn-ea"/>
              <a:sym typeface="+mn-lt"/>
            </a:endParaRPr>
          </a:p>
        </p:txBody>
      </p:sp>
      <p:pic>
        <p:nvPicPr>
          <p:cNvPr id="17" name="图片 16" descr="e42e69f776e2467ca73a754796bda31a.jpeg"/>
          <p:cNvPicPr>
            <a:picLocks noChangeAspect="1"/>
          </p:cNvPicPr>
          <p:nvPr/>
        </p:nvPicPr>
        <p:blipFill>
          <a:blip r:embed="rId2"/>
          <a:stretch>
            <a:fillRect/>
          </a:stretch>
        </p:blipFill>
        <p:spPr>
          <a:xfrm>
            <a:off x="5669753" y="1797659"/>
            <a:ext cx="5078342" cy="3381433"/>
          </a:xfrm>
          <a:prstGeom prst="rect">
            <a:avLst/>
          </a:prstGeom>
        </p:spPr>
      </p:pic>
      <p:sp>
        <p:nvSpPr>
          <p:cNvPr id="18" name="平行四边形 17"/>
          <p:cNvSpPr/>
          <p:nvPr/>
        </p:nvSpPr>
        <p:spPr>
          <a:xfrm>
            <a:off x="5526877" y="0"/>
            <a:ext cx="5956300" cy="6845300"/>
          </a:xfrm>
          <a:prstGeom prst="parallelogram">
            <a:avLst/>
          </a:prstGeom>
          <a:solidFill>
            <a:srgbClr val="0C3B4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diamond(in)">
                                      <p:cBhvr>
                                        <p:cTn id="19"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0" grpId="0"/>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3" name="矩形 2"/>
          <p:cNvSpPr/>
          <p:nvPr/>
        </p:nvSpPr>
        <p:spPr bwMode="auto">
          <a:xfrm>
            <a:off x="997667" y="1571612"/>
            <a:ext cx="708226" cy="6432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bg1"/>
              </a:solidFill>
              <a:effectLst/>
              <a:latin typeface="+mn-lt"/>
              <a:ea typeface="+mn-ea"/>
              <a:cs typeface="+mn-ea"/>
              <a:sym typeface="+mn-lt"/>
            </a:endParaRPr>
          </a:p>
        </p:txBody>
      </p:sp>
      <p:sp>
        <p:nvSpPr>
          <p:cNvPr id="6" name="文本框 5"/>
          <p:cNvSpPr txBox="1"/>
          <p:nvPr/>
        </p:nvSpPr>
        <p:spPr>
          <a:xfrm>
            <a:off x="842010" y="332740"/>
            <a:ext cx="5324475"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solidFill>
                  <a:schemeClr val="bg1"/>
                </a:solidFill>
                <a:latin typeface="+mn-lt"/>
                <a:ea typeface="+mn-ea"/>
                <a:cs typeface="+mn-ea"/>
                <a:sym typeface="+mn-lt"/>
              </a:rPr>
              <a:t>三、</a:t>
            </a:r>
            <a:r>
              <a:rPr lang="zh-CN" altLang="en-US" dirty="0" smtClean="0">
                <a:solidFill>
                  <a:schemeClr val="bg1"/>
                </a:solidFill>
              </a:rPr>
              <a:t>大学新生入学适应的内容</a:t>
            </a:r>
            <a:endParaRPr lang="zh-CN" altLang="en-US" dirty="0" smtClean="0">
              <a:solidFill>
                <a:schemeClr val="bg1"/>
              </a:solidFill>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8" name="KSO_Shape"/>
          <p:cNvSpPr/>
          <p:nvPr/>
        </p:nvSpPr>
        <p:spPr>
          <a:xfrm>
            <a:off x="443047" y="2071678"/>
            <a:ext cx="4512326" cy="3651250"/>
          </a:xfrm>
          <a:prstGeom prst="frame">
            <a:avLst>
              <a:gd name="adj1" fmla="val 3572"/>
            </a:avLst>
          </a:prstGeom>
          <a:solidFill>
            <a:schemeClr val="bg1">
              <a:alpha val="7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000" dirty="0">
              <a:solidFill>
                <a:prstClr val="black"/>
              </a:solidFill>
            </a:endParaRPr>
          </a:p>
        </p:txBody>
      </p:sp>
      <p:sp>
        <p:nvSpPr>
          <p:cNvPr id="20" name="矩形 19"/>
          <p:cNvSpPr/>
          <p:nvPr/>
        </p:nvSpPr>
        <p:spPr>
          <a:xfrm>
            <a:off x="485775" y="2384425"/>
            <a:ext cx="4398645" cy="2249170"/>
          </a:xfrm>
          <a:prstGeom prst="rect">
            <a:avLst/>
          </a:prstGeom>
        </p:spPr>
        <p:txBody>
          <a:bodyPr wrap="square">
            <a:spAutoFit/>
          </a:bodyPr>
          <a:lstStyle/>
          <a:p>
            <a:pPr marL="457200" indent="-457200">
              <a:lnSpc>
                <a:spcPct val="130000"/>
              </a:lnSpc>
            </a:pPr>
            <a:r>
              <a:rPr lang="zh-CN" altLang="en-US" b="1" dirty="0" smtClean="0">
                <a:solidFill>
                  <a:schemeClr val="bg1"/>
                </a:solidFill>
                <a:latin typeface="微软雅黑" panose="020B0503020204020204" pitchFamily="34" charset="-122"/>
                <a:ea typeface="微软雅黑" panose="020B0503020204020204" pitchFamily="34" charset="-122"/>
              </a:rPr>
              <a:t>（一）对角色转变的适应</a:t>
            </a:r>
            <a:endParaRPr lang="zh-CN" altLang="en-US" b="1" dirty="0" smtClean="0">
              <a:solidFill>
                <a:schemeClr val="bg1"/>
              </a:solidFill>
              <a:latin typeface="微软雅黑" panose="020B0503020204020204" pitchFamily="34" charset="-122"/>
              <a:ea typeface="微软雅黑" panose="020B0503020204020204" pitchFamily="34" charset="-122"/>
            </a:endParaRPr>
          </a:p>
          <a:p>
            <a:pPr marL="457200" indent="-457200">
              <a:lnSpc>
                <a:spcPct val="130000"/>
              </a:lnSpc>
            </a:pPr>
            <a:r>
              <a:rPr lang="zh-CN" altLang="en-US" b="1" dirty="0" smtClean="0">
                <a:solidFill>
                  <a:schemeClr val="bg1"/>
                </a:solidFill>
                <a:latin typeface="微软雅黑" panose="020B0503020204020204" pitchFamily="34" charset="-122"/>
                <a:ea typeface="微软雅黑" panose="020B0503020204020204" pitchFamily="34" charset="-122"/>
              </a:rPr>
              <a:t>（二）对外部环境变化的适应</a:t>
            </a:r>
            <a:r>
              <a:rPr lang="en-US" altLang="zh-CN" b="1" dirty="0" smtClean="0">
                <a:solidFill>
                  <a:schemeClr val="bg1"/>
                </a:solidFill>
                <a:latin typeface="微软雅黑" panose="020B0503020204020204" pitchFamily="34" charset="-122"/>
                <a:ea typeface="微软雅黑" panose="020B0503020204020204" pitchFamily="34" charset="-122"/>
              </a:rPr>
              <a:t> </a:t>
            </a:r>
            <a:endParaRPr lang="en-US" altLang="zh-CN" b="1" dirty="0" smtClean="0">
              <a:solidFill>
                <a:schemeClr val="bg1"/>
              </a:solidFill>
              <a:latin typeface="微软雅黑" panose="020B0503020204020204" pitchFamily="34" charset="-122"/>
              <a:ea typeface="微软雅黑" panose="020B0503020204020204" pitchFamily="34" charset="-122"/>
            </a:endParaRPr>
          </a:p>
          <a:p>
            <a:pPr marL="457200" indent="-457200">
              <a:lnSpc>
                <a:spcPct val="130000"/>
              </a:lnSpc>
            </a:pPr>
            <a:r>
              <a:rPr lang="zh-CN" altLang="en-US" b="1" dirty="0" smtClean="0">
                <a:solidFill>
                  <a:schemeClr val="bg1"/>
                </a:solidFill>
                <a:latin typeface="微软雅黑" panose="020B0503020204020204" pitchFamily="34" charset="-122"/>
                <a:ea typeface="微软雅黑" panose="020B0503020204020204" pitchFamily="34" charset="-122"/>
              </a:rPr>
              <a:t>（三）对独立生活要求的适应</a:t>
            </a:r>
            <a:endParaRPr lang="zh-CN" altLang="en-US" b="1" dirty="0" smtClean="0">
              <a:solidFill>
                <a:schemeClr val="bg1"/>
              </a:solidFill>
              <a:latin typeface="微软雅黑" panose="020B0503020204020204" pitchFamily="34" charset="-122"/>
              <a:ea typeface="微软雅黑" panose="020B0503020204020204" pitchFamily="34" charset="-122"/>
            </a:endParaRPr>
          </a:p>
          <a:p>
            <a:pPr marL="457200" indent="-457200">
              <a:lnSpc>
                <a:spcPct val="130000"/>
              </a:lnSpc>
            </a:pPr>
            <a:r>
              <a:rPr lang="zh-CN" altLang="en-US" b="1" dirty="0" smtClean="0">
                <a:solidFill>
                  <a:schemeClr val="bg1"/>
                </a:solidFill>
                <a:latin typeface="微软雅黑" panose="020B0503020204020204" pitchFamily="34" charset="-122"/>
                <a:ea typeface="微软雅黑" panose="020B0503020204020204" pitchFamily="34" charset="-122"/>
              </a:rPr>
              <a:t>（四）对学习内容、学习方式转变的适应</a:t>
            </a:r>
            <a:endParaRPr lang="zh-CN" altLang="en-US" b="1" dirty="0" smtClean="0">
              <a:solidFill>
                <a:schemeClr val="bg1"/>
              </a:solidFill>
              <a:latin typeface="微软雅黑" panose="020B0503020204020204" pitchFamily="34" charset="-122"/>
              <a:ea typeface="微软雅黑" panose="020B0503020204020204" pitchFamily="34" charset="-122"/>
            </a:endParaRPr>
          </a:p>
          <a:p>
            <a:pPr marL="457200" indent="-457200">
              <a:lnSpc>
                <a:spcPct val="130000"/>
              </a:lnSpc>
            </a:pPr>
            <a:r>
              <a:rPr lang="zh-CN" altLang="en-US" b="1" dirty="0" smtClean="0">
                <a:solidFill>
                  <a:schemeClr val="bg1"/>
                </a:solidFill>
                <a:latin typeface="微软雅黑" panose="020B0503020204020204" pitchFamily="34" charset="-122"/>
                <a:ea typeface="微软雅黑" panose="020B0503020204020204" pitchFamily="34" charset="-122"/>
              </a:rPr>
              <a:t>（五）对人际关系转变的适应</a:t>
            </a:r>
            <a:endParaRPr lang="zh-CN" altLang="en-US" b="1" dirty="0" smtClean="0">
              <a:solidFill>
                <a:schemeClr val="bg1"/>
              </a:solidFill>
              <a:latin typeface="微软雅黑" panose="020B0503020204020204" pitchFamily="34" charset="-122"/>
              <a:ea typeface="微软雅黑" panose="020B0503020204020204" pitchFamily="34" charset="-122"/>
            </a:endParaRPr>
          </a:p>
          <a:p>
            <a:pPr marL="457200" indent="-457200">
              <a:lnSpc>
                <a:spcPct val="130000"/>
              </a:lnSpc>
            </a:pPr>
            <a:r>
              <a:rPr lang="zh-CN" altLang="en-US" b="1" dirty="0" smtClean="0">
                <a:solidFill>
                  <a:schemeClr val="bg1"/>
                </a:solidFill>
                <a:latin typeface="微软雅黑" panose="020B0503020204020204" pitchFamily="34" charset="-122"/>
                <a:ea typeface="微软雅黑" panose="020B0503020204020204" pitchFamily="34" charset="-122"/>
              </a:rPr>
              <a:t>（六）对就业准备的适应</a:t>
            </a: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sp>
        <p:nvSpPr>
          <p:cNvPr id="16" name="文本框 5"/>
          <p:cNvSpPr txBox="1"/>
          <p:nvPr/>
        </p:nvSpPr>
        <p:spPr>
          <a:xfrm>
            <a:off x="240466" y="6137081"/>
            <a:ext cx="3000396" cy="400110"/>
          </a:xfrm>
          <a:prstGeom prst="rect">
            <a:avLst/>
          </a:prstGeom>
          <a:solidFill>
            <a:schemeClr val="accent3"/>
          </a:solidFill>
        </p:spPr>
        <p:txBody>
          <a:bodyPr wrap="square" rtlCol="0">
            <a:spAutoFit/>
          </a:bodyPr>
          <a:lstStyle>
            <a:defPPr>
              <a:defRPr lang="zh-CN"/>
            </a:defPPr>
            <a:lvl1pPr algn="ctr">
              <a:defRPr sz="2800" b="1">
                <a:latin typeface="+mj-ea"/>
                <a:ea typeface="+mj-ea"/>
              </a:defRPr>
            </a:lvl1pPr>
          </a:lstStyle>
          <a:p>
            <a:pPr algn="l"/>
            <a:r>
              <a:rPr lang="zh-CN" altLang="en-US" sz="2000" dirty="0" smtClean="0">
                <a:solidFill>
                  <a:schemeClr val="bg1"/>
                </a:solidFill>
                <a:latin typeface="+mn-lt"/>
                <a:ea typeface="+mn-ea"/>
                <a:cs typeface="+mn-ea"/>
                <a:sym typeface="+mn-lt"/>
              </a:rPr>
              <a:t> （二）学习内容的变化</a:t>
            </a:r>
            <a:endParaRPr lang="zh-CN" altLang="en-US" sz="2000" dirty="0" smtClean="0">
              <a:solidFill>
                <a:schemeClr val="bg1"/>
              </a:solidFill>
              <a:latin typeface="+mn-lt"/>
              <a:ea typeface="+mn-ea"/>
              <a:cs typeface="+mn-ea"/>
              <a:sym typeface="+mn-lt"/>
            </a:endParaRPr>
          </a:p>
        </p:txBody>
      </p:sp>
      <p:pic>
        <p:nvPicPr>
          <p:cNvPr id="17" name="图片 16" descr="300.jpg"/>
          <p:cNvPicPr>
            <a:picLocks noChangeAspect="1"/>
          </p:cNvPicPr>
          <p:nvPr/>
        </p:nvPicPr>
        <p:blipFill>
          <a:blip r:embed="rId2"/>
          <a:stretch>
            <a:fillRect/>
          </a:stretch>
        </p:blipFill>
        <p:spPr>
          <a:xfrm rot="21192620">
            <a:off x="5694234" y="1796868"/>
            <a:ext cx="5615022" cy="3743348"/>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矩形 12"/>
          <p:cNvSpPr/>
          <p:nvPr/>
        </p:nvSpPr>
        <p:spPr>
          <a:xfrm rot="20469634">
            <a:off x="4917049" y="699195"/>
            <a:ext cx="2272552" cy="1909482"/>
          </a:xfrm>
          <a:prstGeom prst="rect">
            <a:avLst/>
          </a:prstGeom>
          <a:noFill/>
          <a:ln w="635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451821">
            <a:off x="10670520" y="4820798"/>
            <a:ext cx="1277471" cy="1438835"/>
          </a:xfrm>
          <a:prstGeom prst="rect">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amond(in)">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par>
                                <p:cTn id="13" presetID="8" presetClass="entr" presetSubtype="16"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diamond(in)">
                                      <p:cBhvr>
                                        <p:cTn id="15"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544885"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defRPr/>
            </a:pPr>
            <a:r>
              <a:rPr lang="zh-CN" altLang="en-US" dirty="0" smtClean="0">
                <a:solidFill>
                  <a:srgbClr val="3D3D3D"/>
                </a:solidFill>
                <a:latin typeface="+mn-lt"/>
                <a:ea typeface="+mn-ea"/>
                <a:cs typeface="+mn-ea"/>
                <a:sym typeface="+mn-lt"/>
              </a:rPr>
              <a:t>第二节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240862" y="3714752"/>
            <a:ext cx="5929353" cy="130937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400" dirty="0" smtClean="0">
                <a:solidFill>
                  <a:srgbClr val="3D3D3D"/>
                </a:solidFill>
                <a:latin typeface="+mn-lt"/>
                <a:ea typeface="+mn-ea"/>
                <a:cs typeface="+mn-ea"/>
                <a:sym typeface="+mn-lt"/>
              </a:rPr>
              <a:t>大学生入学适应不良的常见心理问题</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email"/>
          <a:srcRect/>
          <a:stretch>
            <a:fillRect/>
          </a:stretch>
        </p:blipFill>
        <p:spPr>
          <a:xfrm>
            <a:off x="3364" y="0"/>
            <a:ext cx="6156165" cy="4624754"/>
          </a:xfrm>
          <a:prstGeom prst="rect">
            <a:avLst/>
          </a:prstGeom>
        </p:spPr>
      </p:pic>
      <p:pic>
        <p:nvPicPr>
          <p:cNvPr id="12" name="图片 11"/>
          <p:cNvPicPr>
            <a:picLocks noChangeAspect="1"/>
          </p:cNvPicPr>
          <p:nvPr/>
        </p:nvPicPr>
        <p:blipFill rotWithShape="1">
          <a:blip r:embed="rId2" cstate="email"/>
          <a:srcRect/>
          <a:stretch>
            <a:fillRect/>
          </a:stretch>
        </p:blipFill>
        <p:spPr>
          <a:xfrm>
            <a:off x="2758698" y="4355024"/>
            <a:ext cx="9433302" cy="2501928"/>
          </a:xfrm>
          <a:prstGeom prst="rect">
            <a:avLst/>
          </a:prstGeom>
        </p:spPr>
      </p:pic>
      <p:pic>
        <p:nvPicPr>
          <p:cNvPr id="13" name="图片 12"/>
          <p:cNvPicPr>
            <a:picLocks noChangeAspect="1"/>
          </p:cNvPicPr>
          <p:nvPr/>
        </p:nvPicPr>
        <p:blipFill rotWithShape="1">
          <a:blip r:embed="rId3" cstate="screen"/>
          <a:srcRect t="-457" r="-163"/>
          <a:stretch>
            <a:fillRect/>
          </a:stretch>
        </p:blipFill>
        <p:spPr>
          <a:xfrm>
            <a:off x="2779480" y="-19734"/>
            <a:ext cx="9433302" cy="2501928"/>
          </a:xfrm>
          <a:prstGeom prst="rect">
            <a:avLst/>
          </a:prstGeom>
        </p:spPr>
      </p:pic>
      <p:pic>
        <p:nvPicPr>
          <p:cNvPr id="14" name="图片 13"/>
          <p:cNvPicPr>
            <a:picLocks noChangeAspect="1"/>
          </p:cNvPicPr>
          <p:nvPr/>
        </p:nvPicPr>
        <p:blipFill rotWithShape="1">
          <a:blip r:embed="rId4" cstate="email"/>
          <a:srcRect/>
          <a:stretch>
            <a:fillRect/>
          </a:stretch>
        </p:blipFill>
        <p:spPr>
          <a:xfrm>
            <a:off x="35706" y="4044462"/>
            <a:ext cx="3657063" cy="2812490"/>
          </a:xfrm>
          <a:prstGeom prst="rect">
            <a:avLst/>
          </a:prstGeom>
        </p:spPr>
      </p:pic>
      <p:sp>
        <p:nvSpPr>
          <p:cNvPr id="17" name="矩形 16"/>
          <p:cNvSpPr/>
          <p:nvPr/>
        </p:nvSpPr>
        <p:spPr>
          <a:xfrm>
            <a:off x="169027" y="151463"/>
            <a:ext cx="1000132" cy="1322070"/>
          </a:xfrm>
          <a:prstGeom prst="rect">
            <a:avLst/>
          </a:prstGeom>
        </p:spPr>
        <p:txBody>
          <a:bodyPr wrap="square">
            <a:spAutoFit/>
          </a:bodyPr>
          <a:lstStyle/>
          <a:p>
            <a:r>
              <a:rPr lang="zh-CN" sz="4000" b="1" dirty="0" smtClean="0">
                <a:solidFill>
                  <a:srgbClr val="C00000"/>
                </a:solidFill>
                <a:latin typeface="微软雅黑" panose="020B0503020204020204" pitchFamily="34" charset="-122"/>
                <a:ea typeface="微软雅黑" panose="020B0503020204020204" pitchFamily="34" charset="-122"/>
                <a:cs typeface="+mn-ea"/>
                <a:sym typeface="+mn-lt"/>
              </a:rPr>
              <a:t>案例</a:t>
            </a:r>
            <a:endParaRPr lang="en-US" altLang="zh-CN" sz="4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9" name="文本框 6"/>
          <p:cNvSpPr txBox="1"/>
          <p:nvPr/>
        </p:nvSpPr>
        <p:spPr>
          <a:xfrm>
            <a:off x="3434739" y="1000108"/>
            <a:ext cx="8021492" cy="3930650"/>
          </a:xfrm>
          <a:prstGeom prst="rect">
            <a:avLst/>
          </a:prstGeom>
          <a:noFill/>
        </p:spPr>
        <p:txBody>
          <a:bodyPr wrap="square" rtlCol="0">
            <a:spAutoFit/>
          </a:bodyPr>
          <a:lstStyle/>
          <a:p>
            <a:pPr marL="0" indent="457200" eaLnBrk="1" fontAlgn="auto" latinLnBrk="0" hangingPunct="1">
              <a:lnSpc>
                <a:spcPct val="130000"/>
              </a:lnSpc>
              <a:spcBef>
                <a:spcPts val="0"/>
              </a:spcBef>
              <a:spcAft>
                <a:spcPts val="0"/>
              </a:spcAft>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小美是某校大一的女生，她在高中的时候一直是走读，从来没有住过校。开学前，她的父亲带她来学校，帮她买好住宿的一切东西，并铺好床铺，办好学校需要的水卡、饭卡等，就回老家了。开学后，小美怎么也适应不了现在的住宿环境，经常独自哭泣，并不停地给家人打电话，要求退学回家。班主任、辅导员及同学们都非常担心，帮她找心理咨询师咨询。她在一个多小时的心理咨询过程中数次落泪，难以自持。小美不良情绪的持续时间已经超过了一个月，不仅影响了学习，还影响到生活起居，甚至出现了社会功能退化的现象。</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indent="457200" eaLnBrk="1" fontAlgn="auto" latinLnBrk="0" hangingPunct="1">
              <a:lnSpc>
                <a:spcPct val="130000"/>
              </a:lnSpc>
              <a:spcBef>
                <a:spcPts val="0"/>
              </a:spcBef>
              <a:spcAft>
                <a:spcPts val="0"/>
              </a:spcAft>
              <a:defRPr/>
            </a:pPr>
            <a:r>
              <a:rPr lang="zh-CN" altLang="en-US" sz="1600" b="1" kern="0" dirty="0" smtClean="0">
                <a:solidFill>
                  <a:sysClr val="windowText" lastClr="000000">
                    <a:lumMod val="75000"/>
                    <a:lumOff val="25000"/>
                  </a:sysClr>
                </a:solidFill>
                <a:latin typeface="黑体" panose="02010609060101010101" charset="-122"/>
                <a:ea typeface="黑体" panose="02010609060101010101" charset="-122"/>
                <a:cs typeface="+mn-ea"/>
                <a:sym typeface="+mn-lt"/>
              </a:rPr>
              <a:t>评析：</a:t>
            </a:r>
            <a:r>
              <a:rPr lang="zh-CN" altLang="en-US" sz="1600" kern="0" dirty="0" smtClean="0">
                <a:solidFill>
                  <a:sysClr val="windowText" lastClr="000000">
                    <a:lumMod val="75000"/>
                    <a:lumOff val="25000"/>
                  </a:sysClr>
                </a:solidFill>
                <a:latin typeface="黑体" panose="02010609060101010101" charset="-122"/>
                <a:ea typeface="黑体" panose="02010609060101010101" charset="-122"/>
                <a:cs typeface="+mn-ea"/>
                <a:sym typeface="+mn-lt"/>
              </a:rPr>
              <a:t>小美的这种情况，初步判断是典型的环境适应性障碍问题，主要是对新环境不适应，加上自身自理能力差所致。小美在家庭中一直备受呵护，非常依赖父母，在新的环境中突然需要自己独自面对一切时，感到强烈的失落感和孤独感，成长的信心受到打击，因而产生了退缩行为。如果小美积极进行心理咨询，老师和同学们多给予她关心与支持，可以使她逐步摆脱不良情绪、适应新环境。</a:t>
            </a:r>
            <a:endParaRPr lang="zh-CN" altLang="en-US" sz="1600" kern="0" dirty="0" smtClean="0">
              <a:solidFill>
                <a:sysClr val="windowText" lastClr="000000">
                  <a:lumMod val="75000"/>
                  <a:lumOff val="25000"/>
                </a:sysClr>
              </a:solidFill>
              <a:latin typeface="黑体" panose="02010609060101010101" charset="-122"/>
              <a:ea typeface="黑体" panose="02010609060101010101"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tags/tag1.xml><?xml version="1.0" encoding="utf-8"?>
<p:tagLst xmlns:p="http://schemas.openxmlformats.org/presentationml/2006/main">
  <p:tag name="KSO_WM_DIAGRAM_VIRTUALLY_FRAME" val="{&quot;height&quot;:290.06055118110237,&quot;left&quot;:522.0418897637795,&quot;top&quot;:111.01503937007874,&quot;width&quot;:504.7874803149607}"/>
</p:tagLst>
</file>

<file path=ppt/tags/tag2.xml><?xml version="1.0" encoding="utf-8"?>
<p:tagLst xmlns:p="http://schemas.openxmlformats.org/presentationml/2006/main">
  <p:tag name="KSO_WM_DIAGRAM_VIRTUALLY_FRAME" val="{&quot;height&quot;:290.06055118110237,&quot;left&quot;:522.0418897637795,&quot;top&quot;:111.01503937007874,&quot;width&quot;:504.7874803149607}"/>
</p:tagLst>
</file>

<file path=ppt/tags/tag3.xml><?xml version="1.0" encoding="utf-8"?>
<p:tagLst xmlns:p="http://schemas.openxmlformats.org/presentationml/2006/main">
  <p:tag name="KSO_WM_DIAGRAM_VIRTUALLY_FRAME" val="{&quot;height&quot;:290.06055118110237,&quot;left&quot;:522.0418897637795,&quot;top&quot;:111.01503937007874,&quot;width&quot;:504.7874803149607}"/>
</p:tagLst>
</file>

<file path=ppt/tags/tag4.xml><?xml version="1.0" encoding="utf-8"?>
<p:tagLst xmlns:p="http://schemas.openxmlformats.org/presentationml/2006/main">
  <p:tag name="KSO_WM_DIAGRAM_VIRTUALLY_FRAME" val="{&quot;height&quot;:290.06055118110237,&quot;left&quot;:522.0418897637795,&quot;top&quot;:111.01503937007874,&quot;width&quot;:504.7874803149607}"/>
</p:tagLst>
</file>

<file path=ppt/tags/tag5.xml><?xml version="1.0" encoding="utf-8"?>
<p:tagLst xmlns:p="http://schemas.openxmlformats.org/presentationml/2006/main">
  <p:tag name="KSO_WM_DIAGRAM_VIRTUALLY_FRAME" val="{&quot;height&quot;:290.06055118110237,&quot;left&quot;:522.0418897637795,&quot;top&quot;:111.01503937007874,&quot;width&quot;:504.7874803149607}"/>
</p:tagLst>
</file>

<file path=ppt/tags/tag6.xml><?xml version="1.0" encoding="utf-8"?>
<p:tagLst xmlns:p="http://schemas.openxmlformats.org/presentationml/2006/main">
  <p:tag name="KSO_WM_DIAGRAM_VIRTUALLY_FRAME" val="{&quot;height&quot;:290.06055118110237,&quot;left&quot;:522.0418897637795,&quot;top&quot;:111.01503937007874,&quot;width&quot;:504.7874803149607}"/>
</p:tagLst>
</file>

<file path=ppt/tags/tag7.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
  <p:tag name="ISLIDE.GUIDESSETTING" val="{&quot;Id&quot;:&quot;GuidesStyle_None&quot;,&quot;Name&quot;:&quot;无&quot;,&quot;HeaderHeight&quot;:0.0,&quot;FooterHeight&quot;:0.0,&quot;SideMargin&quot;:0.0,&quot;TopMargin&quot;:0.0,&quot;BottomMargin&quot;:0.0,&quot;IntervalMargin&quot;:0.0}"/>
</p:tagLst>
</file>

<file path=ppt/theme/theme1.xml><?xml version="1.0" encoding="utf-8"?>
<a:theme xmlns:a="http://schemas.openxmlformats.org/drawingml/2006/main" name="第一PPT，www.1ppt.com">
  <a:themeElements>
    <a:clrScheme name="红色系">
      <a:dk1>
        <a:srgbClr val="3D3D3D"/>
      </a:dk1>
      <a:lt1>
        <a:srgbClr val="FFFFFF"/>
      </a:lt1>
      <a:dk2>
        <a:srgbClr val="7F7F7F"/>
      </a:dk2>
      <a:lt2>
        <a:srgbClr val="F6F6F6"/>
      </a:lt2>
      <a:accent1>
        <a:srgbClr val="BD2531"/>
      </a:accent1>
      <a:accent2>
        <a:srgbClr val="DD3B44"/>
      </a:accent2>
      <a:accent3>
        <a:srgbClr val="F9B335"/>
      </a:accent3>
      <a:accent4>
        <a:srgbClr val="E8E2DB"/>
      </a:accent4>
      <a:accent5>
        <a:srgbClr val="7F7F7F"/>
      </a:accent5>
      <a:accent6>
        <a:srgbClr val="3D3D3D"/>
      </a:accent6>
      <a:hlink>
        <a:srgbClr val="DD3B44"/>
      </a:hlink>
      <a:folHlink>
        <a:srgbClr val="3D3D3D"/>
      </a:folHlink>
    </a:clrScheme>
    <a:fontScheme name="oaefegfa">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红黑简约商务(两红一橙黄暖色)</Template>
  <TotalTime>0</TotalTime>
  <Words>3181</Words>
  <Application>WPS 演示</Application>
  <PresentationFormat>自定义</PresentationFormat>
  <Paragraphs>154</Paragraphs>
  <Slides>23</Slides>
  <Notes>27</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23</vt:i4>
      </vt:variant>
    </vt:vector>
  </HeadingPairs>
  <TitlesOfParts>
    <vt:vector size="40" baseType="lpstr">
      <vt:lpstr>Arial</vt:lpstr>
      <vt:lpstr>宋体</vt:lpstr>
      <vt:lpstr>Wingdings</vt:lpstr>
      <vt:lpstr>微软雅黑</vt:lpstr>
      <vt:lpstr>仿宋_GB2312</vt:lpstr>
      <vt:lpstr>站酷小薇LOGO体</vt:lpstr>
      <vt:lpstr>Calibri</vt:lpstr>
      <vt:lpstr>Calibri</vt:lpstr>
      <vt:lpstr>Times New Roman</vt:lpstr>
      <vt:lpstr>黑体</vt:lpstr>
      <vt:lpstr>Times New Roman</vt:lpstr>
      <vt:lpstr>楷体_GB2312</vt:lpstr>
      <vt:lpstr>微软雅黑 Light</vt:lpstr>
      <vt:lpstr>义启小魏楷</vt:lpstr>
      <vt:lpstr>Arial Unicode MS</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心理健康</dc:title>
  <dc:creator>第一PPT</dc:creator>
  <cp:keywords>www.1ppt.com</cp:keywords>
  <dc:description>www.1ppt.com</dc:description>
  <cp:lastModifiedBy>雪城</cp:lastModifiedBy>
  <cp:revision>378</cp:revision>
  <dcterms:created xsi:type="dcterms:W3CDTF">2019-04-28T10:25:00Z</dcterms:created>
  <dcterms:modified xsi:type="dcterms:W3CDTF">2025-03-06T09:26:15Z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3F3CF1CF901F4E85BD4B96D595139E9B_12</vt:lpwstr>
  </property>
</Properties>
</file>