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8" r:id="rId3"/>
  </p:sldMasterIdLst>
  <p:notesMasterIdLst>
    <p:notesMasterId r:id="rId5"/>
  </p:notesMasterIdLst>
  <p:handoutMasterIdLst>
    <p:handoutMasterId r:id="rId33"/>
  </p:handoutMasterIdLst>
  <p:sldIdLst>
    <p:sldId id="1244" r:id="rId4"/>
    <p:sldId id="2084" r:id="rId6"/>
    <p:sldId id="2065" r:id="rId7"/>
    <p:sldId id="2269" r:id="rId8"/>
    <p:sldId id="1699" r:id="rId9"/>
    <p:sldId id="2125" r:id="rId10"/>
    <p:sldId id="2270" r:id="rId11"/>
    <p:sldId id="2271" r:id="rId12"/>
    <p:sldId id="2289" r:id="rId13"/>
    <p:sldId id="2085" r:id="rId14"/>
    <p:sldId id="2283" r:id="rId15"/>
    <p:sldId id="2284" r:id="rId16"/>
    <p:sldId id="2285" r:id="rId17"/>
    <p:sldId id="2286" r:id="rId18"/>
    <p:sldId id="2287" r:id="rId19"/>
    <p:sldId id="2288" r:id="rId20"/>
    <p:sldId id="2290" r:id="rId21"/>
    <p:sldId id="2276" r:id="rId22"/>
    <p:sldId id="2291" r:id="rId23"/>
    <p:sldId id="2086" r:id="rId24"/>
    <p:sldId id="2292" r:id="rId25"/>
    <p:sldId id="2293" r:id="rId26"/>
    <p:sldId id="2294" r:id="rId27"/>
    <p:sldId id="2295" r:id="rId28"/>
    <p:sldId id="2213" r:id="rId29"/>
    <p:sldId id="2282" r:id="rId30"/>
    <p:sldId id="2196" r:id="rId31"/>
    <p:sldId id="2087" r:id="rId32"/>
  </p:sldIdLst>
  <p:sldSz cx="12196445" cy="6858000"/>
  <p:notesSz cx="6858000" cy="9144000"/>
  <p:custDataLst>
    <p:tags r:id="rId37"/>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9C98"/>
    <a:srgbClr val="FEF29F"/>
    <a:srgbClr val="C8E6F8"/>
    <a:srgbClr val="DFEBF9"/>
    <a:srgbClr val="DEE4D6"/>
    <a:srgbClr val="FBD186"/>
    <a:srgbClr val="BEC3C7"/>
    <a:srgbClr val="E1DBC8"/>
    <a:srgbClr val="AEB3B9"/>
    <a:srgbClr val="947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98" autoAdjust="0"/>
    <p:restoredTop sz="96210" autoAdjust="0"/>
  </p:normalViewPr>
  <p:slideViewPr>
    <p:cSldViewPr snapToObjects="1" showGuides="1">
      <p:cViewPr varScale="1">
        <p:scale>
          <a:sx n="116" d="100"/>
          <a:sy n="116" d="100"/>
        </p:scale>
        <p:origin x="546" y="108"/>
      </p:cViewPr>
      <p:guideLst>
        <p:guide orient="horz" pos="2160"/>
        <p:guide pos="3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8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7" Type="http://schemas.openxmlformats.org/officeDocument/2006/relationships/tags" Target="tags/tag7.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1" y="0"/>
            <a:ext cx="12196763" cy="6866326"/>
          </a:xfrm>
          <a:prstGeom prst="rect">
            <a:avLst/>
          </a:prstGeom>
        </p:spPr>
      </p:pic>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769789" y="6858000"/>
            <a:ext cx="1440159" cy="118430"/>
          </a:xfrm>
          <a:prstGeom prst="rect">
            <a:avLst/>
          </a:prstGeom>
          <a:noFill/>
        </p:spPr>
        <p:txBody>
          <a:bodyPr wrap="square" rtlCol="0">
            <a:spAutoFit/>
          </a:bodyPr>
          <a:lstStyle/>
          <a:p>
            <a:pPr fontAlgn="auto">
              <a:lnSpc>
                <a:spcPct val="200000"/>
              </a:lnSpc>
              <a:spcBef>
                <a:spcPts val="0"/>
              </a:spcBef>
              <a:spcAft>
                <a:spcPts val="0"/>
              </a:spcAft>
              <a:buFontTx/>
              <a:buNone/>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2390775" y="612775"/>
            <a:ext cx="7318375" cy="4114800"/>
          </a:xfrm>
          <a:prstGeom prst="rect">
            <a:avLst/>
          </a:prstGeom>
        </p:spPr>
        <p:txBody>
          <a:bodyPr/>
          <a:lstStyle>
            <a:lvl1pPr marL="0" indent="0">
              <a:buNone/>
              <a:defRPr sz="3200">
                <a:latin typeface="站酷小薇LOGO体" panose="02010600010101010101" pitchFamily="50" charset="-122"/>
                <a:ea typeface="站酷小薇LOGO体" panose="02010600010101010101" pitchFamily="50"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endParaRPr lang="zh-CN" altLang="en-US" dirty="0"/>
          </a:p>
        </p:txBody>
      </p:sp>
      <p:sp>
        <p:nvSpPr>
          <p:cNvPr id="4" name="文本占位符 3"/>
          <p:cNvSpPr>
            <a:spLocks noGrp="1"/>
          </p:cNvSpPr>
          <p:nvPr>
            <p:ph type="body" sz="half" idx="2"/>
          </p:nvPr>
        </p:nvSpPr>
        <p:spPr>
          <a:xfrm>
            <a:off x="2390775" y="5367338"/>
            <a:ext cx="7318375" cy="804862"/>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050"/>
            <a:ext cx="10977563" cy="635000"/>
          </a:xfrm>
          <a:prstGeom prst="rect">
            <a:avLst/>
          </a:prstGeom>
        </p:spPr>
        <p:txBody>
          <a:bodyPr/>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1600200"/>
            <a:ext cx="10977563" cy="452596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25624" y="1600200"/>
            <a:ext cx="10601349" cy="4525963"/>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vl2pPr>
              <a:defRPr>
                <a:solidFill>
                  <a:schemeClr val="accent1"/>
                </a:solidFill>
                <a:latin typeface="站酷小薇LOGO体" panose="02010600010101010101" pitchFamily="50" charset="-122"/>
              </a:defRPr>
            </a:lvl2pPr>
            <a:lvl3pPr>
              <a:defRPr>
                <a:solidFill>
                  <a:schemeClr val="accent1"/>
                </a:solidFill>
                <a:latin typeface="站酷小薇LOGO体" panose="02010600010101010101" pitchFamily="50" charset="-122"/>
              </a:defRPr>
            </a:lvl3pPr>
            <a:lvl4pPr>
              <a:defRPr>
                <a:solidFill>
                  <a:schemeClr val="accent1"/>
                </a:solidFill>
                <a:latin typeface="站酷小薇LOGO体" panose="02010600010101010101" pitchFamily="50" charset="-122"/>
              </a:defRPr>
            </a:lvl4pPr>
            <a:lvl5pPr>
              <a:defRPr>
                <a:solidFill>
                  <a:schemeClr val="accent1"/>
                </a:solidFill>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cxnSp>
        <p:nvCxnSpPr>
          <p:cNvPr id="4" name="直接连接符 3"/>
          <p:cNvCxnSpPr/>
          <p:nvPr userDrawn="1"/>
        </p:nvCxnSpPr>
        <p:spPr bwMode="auto">
          <a:xfrm>
            <a:off x="794759" y="627765"/>
            <a:ext cx="8732013" cy="0"/>
          </a:xfrm>
          <a:prstGeom prst="line">
            <a:avLst/>
          </a:prstGeom>
          <a:solidFill>
            <a:schemeClr val="accent1"/>
          </a:solidFill>
          <a:ln w="9525" cap="flat" cmpd="sng" algn="ctr">
            <a:solidFill>
              <a:schemeClr val="accent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Freeform 5"/>
          <p:cNvSpPr/>
          <p:nvPr userDrawn="1"/>
        </p:nvSpPr>
        <p:spPr bwMode="auto">
          <a:xfrm>
            <a:off x="10631119" y="195484"/>
            <a:ext cx="1235075" cy="442913"/>
          </a:xfrm>
          <a:custGeom>
            <a:avLst/>
            <a:gdLst>
              <a:gd name="T0" fmla="*/ 201 w 1654"/>
              <a:gd name="T1" fmla="*/ 0 h 554"/>
              <a:gd name="T2" fmla="*/ 1654 w 1654"/>
              <a:gd name="T3" fmla="*/ 0 h 554"/>
              <a:gd name="T4" fmla="*/ 1453 w 1654"/>
              <a:gd name="T5" fmla="*/ 554 h 554"/>
              <a:gd name="T6" fmla="*/ 0 w 1654"/>
              <a:gd name="T7" fmla="*/ 554 h 554"/>
              <a:gd name="T8" fmla="*/ 201 w 1654"/>
              <a:gd name="T9" fmla="*/ 0 h 554"/>
            </a:gdLst>
            <a:ahLst/>
            <a:cxnLst>
              <a:cxn ang="0">
                <a:pos x="T0" y="T1"/>
              </a:cxn>
              <a:cxn ang="0">
                <a:pos x="T2" y="T3"/>
              </a:cxn>
              <a:cxn ang="0">
                <a:pos x="T4" y="T5"/>
              </a:cxn>
              <a:cxn ang="0">
                <a:pos x="T6" y="T7"/>
              </a:cxn>
              <a:cxn ang="0">
                <a:pos x="T8" y="T9"/>
              </a:cxn>
            </a:cxnLst>
            <a:rect l="0" t="0" r="r" b="b"/>
            <a:pathLst>
              <a:path w="1654" h="554">
                <a:moveTo>
                  <a:pt x="201" y="0"/>
                </a:moveTo>
                <a:lnTo>
                  <a:pt x="1654" y="0"/>
                </a:lnTo>
                <a:lnTo>
                  <a:pt x="1453" y="554"/>
                </a:lnTo>
                <a:lnTo>
                  <a:pt x="0" y="554"/>
                </a:lnTo>
                <a:lnTo>
                  <a:pt x="20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16"/>
          <p:cNvSpPr/>
          <p:nvPr userDrawn="1"/>
        </p:nvSpPr>
        <p:spPr bwMode="auto">
          <a:xfrm>
            <a:off x="102929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 name="Freeform 17"/>
          <p:cNvSpPr/>
          <p:nvPr userDrawn="1"/>
        </p:nvSpPr>
        <p:spPr bwMode="auto">
          <a:xfrm>
            <a:off x="9958019"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8"/>
          <p:cNvSpPr/>
          <p:nvPr userDrawn="1"/>
        </p:nvSpPr>
        <p:spPr bwMode="auto">
          <a:xfrm>
            <a:off x="96198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文本框 8"/>
          <p:cNvSpPr txBox="1"/>
          <p:nvPr userDrawn="1"/>
        </p:nvSpPr>
        <p:spPr>
          <a:xfrm>
            <a:off x="11020869" y="218008"/>
            <a:ext cx="455573" cy="369332"/>
          </a:xfrm>
          <a:prstGeom prst="rect">
            <a:avLst/>
          </a:prstGeom>
          <a:noFill/>
        </p:spPr>
        <p:txBody>
          <a:bodyPr wrap="none" rtlCol="0">
            <a:spAutoFit/>
          </a:bodyPr>
          <a:lstStyle/>
          <a:p>
            <a:pPr algn="ctr"/>
            <a:fld id="{D8D532AE-1218-4540-83FB-2A8BCE0E4579}" type="slidenum">
              <a:rPr lang="zh-CN" altLang="en-US" smtClean="0">
                <a:solidFill>
                  <a:schemeClr val="accent2"/>
                </a:solidFill>
                <a:latin typeface="站酷小薇LOGO体" panose="02010600010101010101" pitchFamily="50" charset="-122"/>
                <a:ea typeface="站酷小薇LOGO体" panose="02010600010101010101" pitchFamily="50" charset="-122"/>
              </a:rPr>
            </a:fld>
            <a:endParaRPr lang="zh-CN" altLang="en-US" dirty="0">
              <a:solidFill>
                <a:schemeClr val="accent2"/>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 y="0"/>
            <a:ext cx="12196764" cy="6858000"/>
          </a:xfrm>
          <a:custGeom>
            <a:avLst/>
            <a:gdLst>
              <a:gd name="connsiteX0" fmla="*/ 0 w 12196764"/>
              <a:gd name="connsiteY0" fmla="*/ 0 h 6858000"/>
              <a:gd name="connsiteX1" fmla="*/ 12196764 w 12196764"/>
              <a:gd name="connsiteY1" fmla="*/ 0 h 6858000"/>
              <a:gd name="connsiteX2" fmla="*/ 12196764 w 12196764"/>
              <a:gd name="connsiteY2" fmla="*/ 1117916 h 6858000"/>
              <a:gd name="connsiteX3" fmla="*/ 7780479 w 12196764"/>
              <a:gd name="connsiteY3" fmla="*/ 6858000 h 6858000"/>
              <a:gd name="connsiteX4" fmla="*/ 0 w 121967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6764" h="6858000">
                <a:moveTo>
                  <a:pt x="0" y="0"/>
                </a:moveTo>
                <a:lnTo>
                  <a:pt x="12196764" y="0"/>
                </a:lnTo>
                <a:lnTo>
                  <a:pt x="12196764" y="1117916"/>
                </a:lnTo>
                <a:lnTo>
                  <a:pt x="7780479"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1"/>
            <a:ext cx="12196763" cy="2658978"/>
          </a:xfrm>
          <a:custGeom>
            <a:avLst/>
            <a:gdLst>
              <a:gd name="connsiteX0" fmla="*/ 0 w 12196763"/>
              <a:gd name="connsiteY0" fmla="*/ 0 h 2658978"/>
              <a:gd name="connsiteX1" fmla="*/ 12196763 w 12196763"/>
              <a:gd name="connsiteY1" fmla="*/ 0 h 2658978"/>
              <a:gd name="connsiteX2" fmla="*/ 12196763 w 12196763"/>
              <a:gd name="connsiteY2" fmla="*/ 2658978 h 2658978"/>
              <a:gd name="connsiteX3" fmla="*/ 0 w 12196763"/>
              <a:gd name="connsiteY3" fmla="*/ 2658978 h 2658978"/>
            </a:gdLst>
            <a:ahLst/>
            <a:cxnLst>
              <a:cxn ang="0">
                <a:pos x="connsiteX0" y="connsiteY0"/>
              </a:cxn>
              <a:cxn ang="0">
                <a:pos x="connsiteX1" y="connsiteY1"/>
              </a:cxn>
              <a:cxn ang="0">
                <a:pos x="connsiteX2" y="connsiteY2"/>
              </a:cxn>
              <a:cxn ang="0">
                <a:pos x="connsiteX3" y="connsiteY3"/>
              </a:cxn>
            </a:cxnLst>
            <a:rect l="l" t="t" r="r" b="b"/>
            <a:pathLst>
              <a:path w="12196763" h="2658978">
                <a:moveTo>
                  <a:pt x="0" y="0"/>
                </a:moveTo>
                <a:lnTo>
                  <a:pt x="12196763" y="0"/>
                </a:lnTo>
                <a:lnTo>
                  <a:pt x="12196763" y="2658978"/>
                </a:lnTo>
                <a:lnTo>
                  <a:pt x="0" y="2658978"/>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4051772" cy="6858000"/>
          </a:xfrm>
          <a:custGeom>
            <a:avLst/>
            <a:gdLst>
              <a:gd name="connsiteX0" fmla="*/ 0 w 4051772"/>
              <a:gd name="connsiteY0" fmla="*/ 0 h 6858000"/>
              <a:gd name="connsiteX1" fmla="*/ 4051772 w 4051772"/>
              <a:gd name="connsiteY1" fmla="*/ 0 h 6858000"/>
              <a:gd name="connsiteX2" fmla="*/ 4051772 w 4051772"/>
              <a:gd name="connsiteY2" fmla="*/ 6858000 h 6858000"/>
              <a:gd name="connsiteX3" fmla="*/ 0 w 40517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51772" h="6858000">
                <a:moveTo>
                  <a:pt x="0" y="0"/>
                </a:moveTo>
                <a:lnTo>
                  <a:pt x="4051772" y="0"/>
                </a:lnTo>
                <a:lnTo>
                  <a:pt x="4051772"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sp>
        <p:nvSpPr>
          <p:cNvPr id="3" name="Picture Placeholder 5"/>
          <p:cNvSpPr>
            <a:spLocks noGrp="1"/>
          </p:cNvSpPr>
          <p:nvPr>
            <p:ph type="pic" sz="quarter" idx="13"/>
          </p:nvPr>
        </p:nvSpPr>
        <p:spPr>
          <a:xfrm>
            <a:off x="-1" y="1244194"/>
            <a:ext cx="10857119" cy="5613806"/>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4" name="Picture Placeholder 4"/>
          <p:cNvSpPr>
            <a:spLocks noGrp="1"/>
          </p:cNvSpPr>
          <p:nvPr>
            <p:ph type="pic" sz="quarter" idx="10"/>
          </p:nvPr>
        </p:nvSpPr>
        <p:spPr>
          <a:xfrm>
            <a:off x="5996744" y="622300"/>
            <a:ext cx="5540114" cy="5682426"/>
          </a:xfrm>
          <a:custGeom>
            <a:avLst/>
            <a:gdLst>
              <a:gd name="connsiteX0" fmla="*/ 0 w 3904093"/>
              <a:gd name="connsiteY0" fmla="*/ 0 h 3294743"/>
              <a:gd name="connsiteX1" fmla="*/ 3904093 w 3904093"/>
              <a:gd name="connsiteY1" fmla="*/ 0 h 3294743"/>
              <a:gd name="connsiteX2" fmla="*/ 3904093 w 3904093"/>
              <a:gd name="connsiteY2" fmla="*/ 3294743 h 3294743"/>
              <a:gd name="connsiteX3" fmla="*/ 0 w 3904093"/>
              <a:gd name="connsiteY3" fmla="*/ 3294743 h 3294743"/>
            </a:gdLst>
            <a:ahLst/>
            <a:cxnLst>
              <a:cxn ang="0">
                <a:pos x="connsiteX0" y="connsiteY0"/>
              </a:cxn>
              <a:cxn ang="0">
                <a:pos x="connsiteX1" y="connsiteY1"/>
              </a:cxn>
              <a:cxn ang="0">
                <a:pos x="connsiteX2" y="connsiteY2"/>
              </a:cxn>
              <a:cxn ang="0">
                <a:pos x="connsiteX3" y="connsiteY3"/>
              </a:cxn>
            </a:cxnLst>
            <a:rect l="l" t="t" r="r" b="b"/>
            <a:pathLst>
              <a:path w="3904093" h="3294743">
                <a:moveTo>
                  <a:pt x="0" y="0"/>
                </a:moveTo>
                <a:lnTo>
                  <a:pt x="3904093" y="0"/>
                </a:lnTo>
                <a:lnTo>
                  <a:pt x="3904093" y="3294743"/>
                </a:lnTo>
                <a:lnTo>
                  <a:pt x="0" y="3294743"/>
                </a:lnTo>
                <a:close/>
              </a:path>
            </a:pathLst>
          </a:custGeom>
          <a:effectLst>
            <a:outerShdw blurRad="1270000" dist="952500" dir="8100000" sx="95000" sy="95000" algn="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838" y="274638"/>
            <a:ext cx="10977087"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1600201"/>
            <a:ext cx="10977087"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653" y="274639"/>
            <a:ext cx="2744272"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274639"/>
            <a:ext cx="8029536"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任意多边形: 形状 1"/>
          <p:cNvSpPr/>
          <p:nvPr userDrawn="1"/>
        </p:nvSpPr>
        <p:spPr bwMode="auto">
          <a:xfrm>
            <a:off x="11676456" y="6326372"/>
            <a:ext cx="467145" cy="467145"/>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3" name="TextBox 19"/>
          <p:cNvSpPr txBox="1"/>
          <p:nvPr userDrawn="1"/>
        </p:nvSpPr>
        <p:spPr>
          <a:xfrm>
            <a:off x="11834745" y="6524268"/>
            <a:ext cx="364202" cy="276999"/>
          </a:xfrm>
          <a:prstGeom prst="rect">
            <a:avLst/>
          </a:prstGeom>
          <a:noFill/>
        </p:spPr>
        <p:txBody>
          <a:bodyPr wrap="none" rtlCol="0">
            <a:spAutoFit/>
          </a:bodyPr>
          <a:lstStyle/>
          <a:p>
            <a:pPr algn="ctr"/>
            <a:fld id="{BA2BEF17-5336-49D4-9F7F-1AE04EBEDEA7}" type="slidenum">
              <a:rPr lang="zh-CN" altLang="en-US" sz="1200" smtClean="0">
                <a:solidFill>
                  <a:srgbClr val="FFFFFF"/>
                </a:solidFill>
                <a:latin typeface="站酷小薇LOGO体" panose="02010600010101010101" pitchFamily="50" charset="-122"/>
                <a:ea typeface="站酷小薇LOGO体" panose="02010600010101010101" pitchFamily="50" charset="-122"/>
              </a:rPr>
            </a:fld>
            <a:endParaRPr lang="zh-CN" altLang="en-US" sz="1200" dirty="0">
              <a:solidFill>
                <a:srgbClr val="FFFFFF"/>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768850" y="273050"/>
            <a:ext cx="6818313" cy="5853113"/>
          </a:xfrm>
          <a:prstGeom prst="rect">
            <a:avLst/>
          </a:prstGeom>
        </p:spPr>
        <p:txBody>
          <a:bodyPr/>
          <a:lstStyle>
            <a:lvl1pPr>
              <a:defRPr sz="3200">
                <a:latin typeface="站酷小薇LOGO体" panose="02010600010101010101" pitchFamily="50" charset="-122"/>
                <a:ea typeface="站酷小薇LOGO体" panose="02010600010101010101" pitchFamily="50" charset="-122"/>
              </a:defRPr>
            </a:lvl1pPr>
            <a:lvl2pPr>
              <a:defRPr sz="2800">
                <a:latin typeface="站酷小薇LOGO体" panose="02010600010101010101" pitchFamily="50" charset="-122"/>
              </a:defRPr>
            </a:lvl2pPr>
            <a:lvl3pPr>
              <a:defRPr sz="2400">
                <a:latin typeface="站酷小薇LOGO体" panose="02010600010101010101" pitchFamily="50" charset="-122"/>
              </a:defRPr>
            </a:lvl3pPr>
            <a:lvl4pPr>
              <a:defRPr sz="2000">
                <a:latin typeface="站酷小薇LOGO体" panose="02010600010101010101" pitchFamily="50" charset="-122"/>
              </a:defRPr>
            </a:lvl4pPr>
            <a:lvl5pPr>
              <a:defRPr sz="2000">
                <a:latin typeface="站酷小薇LOGO体" panose="02010600010101010101" pitchFamily="50"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文本占位符 3"/>
          <p:cNvSpPr>
            <a:spLocks noGrp="1"/>
          </p:cNvSpPr>
          <p:nvPr>
            <p:ph type="body" sz="half" idx="2"/>
          </p:nvPr>
        </p:nvSpPr>
        <p:spPr>
          <a:xfrm>
            <a:off x="609600" y="1435100"/>
            <a:ext cx="4013200" cy="4691063"/>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ltUpDiag">
          <a:fgClr>
            <a:srgbClr val="F6F6F6"/>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fade/>
  </p:transition>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med">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image" Target="../media/image23.jpeg"/><Relationship Id="rId1" Type="http://schemas.openxmlformats.org/officeDocument/2006/relationships/image" Target="../media/image22.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24.jpeg"/><Relationship Id="rId1" Type="http://schemas.openxmlformats.org/officeDocument/2006/relationships/image" Target="../media/image22.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2.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xml"/><Relationship Id="rId2" Type="http://schemas.openxmlformats.org/officeDocument/2006/relationships/image" Target="../media/image26.jpeg"/><Relationship Id="rId1" Type="http://schemas.openxmlformats.org/officeDocument/2006/relationships/image" Target="../media/image22.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image" Target="../media/image27.jpeg"/><Relationship Id="rId1" Type="http://schemas.openxmlformats.org/officeDocument/2006/relationships/image" Target="../media/image22.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image" Target="../media/image28.jpeg"/><Relationship Id="rId1" Type="http://schemas.openxmlformats.org/officeDocument/2006/relationships/image" Target="../media/image22.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image" Target="../media/image29.jpeg"/><Relationship Id="rId1" Type="http://schemas.openxmlformats.org/officeDocument/2006/relationships/image" Target="../media/image22.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29.jpeg"/><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3.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22.jpe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3.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2" name="矩形 1"/>
          <p:cNvSpPr/>
          <p:nvPr/>
        </p:nvSpPr>
        <p:spPr bwMode="auto">
          <a:xfrm>
            <a:off x="4060825" y="1414780"/>
            <a:ext cx="8135620" cy="3218815"/>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grpSp>
        <p:nvGrpSpPr>
          <p:cNvPr id="17" name="组合 16"/>
          <p:cNvGrpSpPr/>
          <p:nvPr/>
        </p:nvGrpSpPr>
        <p:grpSpPr>
          <a:xfrm>
            <a:off x="757794" y="548681"/>
            <a:ext cx="876091" cy="576064"/>
            <a:chOff x="708075" y="376409"/>
            <a:chExt cx="779531" cy="635185"/>
          </a:xfrm>
          <a:solidFill>
            <a:schemeClr val="bg1"/>
          </a:solidFill>
        </p:grpSpPr>
        <p:sp>
          <p:nvSpPr>
            <p:cNvPr id="19"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0"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26" name="矩形: 圆角 25"/>
          <p:cNvSpPr/>
          <p:nvPr/>
        </p:nvSpPr>
        <p:spPr bwMode="auto">
          <a:xfrm>
            <a:off x="9262164" y="5611311"/>
            <a:ext cx="1336811" cy="418526"/>
          </a:xfrm>
          <a:prstGeom prst="roundRect">
            <a:avLst>
              <a:gd name="adj" fmla="val 582"/>
            </a:avLst>
          </a:prstGeom>
          <a:solidFill>
            <a:schemeClr val="accent3">
              <a:lumMod val="75000"/>
            </a:schemeClr>
          </a:solidFill>
          <a:ln w="12700" cap="flat" cmpd="sng" algn="ctr">
            <a:solidFill>
              <a:schemeClr val="accent3">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smtClean="0">
                <a:ln>
                  <a:noFill/>
                </a:ln>
                <a:solidFill>
                  <a:srgbClr val="FFFFFF"/>
                </a:solidFill>
                <a:effectLst/>
                <a:uLnTx/>
                <a:uFillTx/>
                <a:latin typeface="+mn-lt"/>
                <a:ea typeface="+mn-ea"/>
                <a:cs typeface="+mn-ea"/>
                <a:sym typeface="+mn-lt"/>
              </a:rPr>
              <a:t>第十一讲</a:t>
            </a:r>
            <a:endParaRPr kumimoji="0" lang="zh-CN" altLang="en-US" sz="2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5" name="矩形 4"/>
          <p:cNvSpPr/>
          <p:nvPr/>
        </p:nvSpPr>
        <p:spPr bwMode="auto">
          <a:xfrm>
            <a:off x="8474644" y="578645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 name="矩形 3"/>
          <p:cNvSpPr/>
          <p:nvPr/>
        </p:nvSpPr>
        <p:spPr>
          <a:xfrm>
            <a:off x="4094480" y="1747520"/>
            <a:ext cx="8306435" cy="201104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pPr>
            <a:r>
              <a:rPr lang="zh-CN" altLang="en-US" sz="4800" b="1" dirty="0" smtClean="0">
                <a:solidFill>
                  <a:schemeClr val="bg1"/>
                </a:solidFill>
                <a:effectLst>
                  <a:outerShdw blurRad="38100" dist="38100" dir="2700000" algn="tl">
                    <a:srgbClr val="000000">
                      <a:alpha val="43137"/>
                    </a:srgbClr>
                  </a:outerShdw>
                </a:effectLst>
                <a:latin typeface="+mn-lt"/>
                <a:ea typeface="+mn-ea"/>
                <a:cs typeface="+mn-ea"/>
                <a:sym typeface="+mn-lt"/>
              </a:rPr>
              <a:t>勇敢前行　冲破幸福障碍</a:t>
            </a:r>
            <a:endParaRPr lang="zh-CN" altLang="en-US" sz="4800" b="1" dirty="0" smtClean="0">
              <a:solidFill>
                <a:schemeClr val="bg1"/>
              </a:solidFill>
              <a:effectLst>
                <a:outerShdw blurRad="38100" dist="38100" dir="2700000" algn="tl">
                  <a:srgbClr val="000000">
                    <a:alpha val="43137"/>
                  </a:srgbClr>
                </a:outerShdw>
              </a:effectLst>
              <a:latin typeface="+mn-lt"/>
              <a:ea typeface="+mn-ea"/>
              <a:cs typeface="+mn-ea"/>
              <a:sym typeface="+mn-lt"/>
            </a:endParaRPr>
          </a:p>
          <a:p>
            <a:pPr algn="l">
              <a:lnSpc>
                <a:spcPct val="130000"/>
              </a:lnSpc>
            </a:pPr>
            <a:r>
              <a:rPr lang="en-US" altLang="zh-CN" sz="4800" b="1" dirty="0" smtClean="0">
                <a:solidFill>
                  <a:schemeClr val="bg1"/>
                </a:solidFill>
                <a:effectLst>
                  <a:outerShdw blurRad="38100" dist="38100" dir="2700000" algn="tl">
                    <a:srgbClr val="000000">
                      <a:alpha val="43137"/>
                    </a:srgbClr>
                  </a:outerShdw>
                </a:effectLst>
                <a:latin typeface="+mn-lt"/>
                <a:ea typeface="+mn-ea"/>
                <a:cs typeface="+mn-ea"/>
                <a:sym typeface="+mn-lt"/>
              </a:rPr>
              <a:t>—— </a:t>
            </a:r>
            <a:r>
              <a:rPr lang="zh-CN" altLang="en-US" sz="4800" b="1" dirty="0" smtClean="0">
                <a:solidFill>
                  <a:schemeClr val="bg1"/>
                </a:solidFill>
                <a:effectLst>
                  <a:outerShdw blurRad="38100" dist="38100" dir="2700000" algn="tl">
                    <a:srgbClr val="000000">
                      <a:alpha val="43137"/>
                    </a:srgbClr>
                  </a:outerShdw>
                </a:effectLst>
                <a:latin typeface="+mn-lt"/>
                <a:ea typeface="+mn-ea"/>
                <a:cs typeface="+mn-ea"/>
                <a:sym typeface="+mn-lt"/>
              </a:rPr>
              <a:t>大学生挫折应对及成长</a:t>
            </a:r>
            <a:endParaRPr lang="zh-CN" altLang="en-US" sz="4800" b="1" dirty="0" smtClean="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3" name="Right Triangle 15"/>
          <p:cNvSpPr/>
          <p:nvPr/>
        </p:nvSpPr>
        <p:spPr>
          <a:xfrm flipH="1" flipV="1">
            <a:off x="11549527" y="1414654"/>
            <a:ext cx="647236" cy="728462"/>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4" name="矩形 13"/>
          <p:cNvSpPr/>
          <p:nvPr/>
        </p:nvSpPr>
        <p:spPr bwMode="auto">
          <a:xfrm>
            <a:off x="10670413" y="575233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44885"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第二节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240862" y="3714752"/>
            <a:ext cx="5929353" cy="64516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000" dirty="0" smtClean="0">
                <a:solidFill>
                  <a:srgbClr val="3D3D3D"/>
                </a:solidFill>
                <a:latin typeface="+mn-lt"/>
                <a:ea typeface="+mn-ea"/>
                <a:cs typeface="+mn-ea"/>
                <a:sym typeface="+mn-lt"/>
              </a:rPr>
              <a:t>大学生挫折的产生及特点</a:t>
            </a:r>
            <a:endParaRPr lang="zh-CN" altLang="en-US" sz="40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597655" y="142852"/>
            <a:ext cx="701326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rPr>
              <a:t>一、大学生常见的挫折</a:t>
            </a:r>
            <a:endParaRPr lang="zh-CN" altLang="en-US" dirty="0" smtClean="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6" name="矩形 25"/>
          <p:cNvSpPr/>
          <p:nvPr/>
        </p:nvSpPr>
        <p:spPr>
          <a:xfrm>
            <a:off x="383540" y="1571625"/>
            <a:ext cx="6741795" cy="3291840"/>
          </a:xfrm>
          <a:prstGeom prst="rect">
            <a:avLst/>
          </a:prstGeom>
        </p:spPr>
        <p:txBody>
          <a:bodyPr wrap="square">
            <a:spAutoFit/>
          </a:bodyPr>
          <a:lstStyle/>
          <a:p>
            <a:pPr indent="457200" algn="just">
              <a:lnSpc>
                <a:spcPct val="130000"/>
              </a:lnSpc>
            </a:pPr>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（一）理想与现实的冲突</a:t>
            </a:r>
            <a:endPar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大学生的智力处于高峰阶段，自我意识明显增强，但由于长期生活在校园中，社会实践活动比较欠缺，生活阅历少，对自己、他人和社会的认识不全面、不深刻，爱幻</a:t>
            </a:r>
            <a:endPar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想，易走极端，因此常出现理想和现实的脱节，引起心理上的波动。这种心理波动主要表现为理想自我和现实自我的冲突、理想社会和现实社会的冲突及想象中的大学生活与现实大学生活的平淡之间的冲突。</a:t>
            </a:r>
            <a:endPar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7" name="图片 26" descr="a76cc4ca55123958ad522fa0934eaecc.jpg"/>
          <p:cNvPicPr>
            <a:picLocks noChangeAspect="1"/>
          </p:cNvPicPr>
          <p:nvPr/>
        </p:nvPicPr>
        <p:blipFill>
          <a:blip r:embed="rId2"/>
          <a:stretch>
            <a:fillRect/>
          </a:stretch>
        </p:blipFill>
        <p:spPr>
          <a:xfrm>
            <a:off x="7250320" y="908988"/>
            <a:ext cx="4737839" cy="4707852"/>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597655" y="142852"/>
            <a:ext cx="701326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rPr>
              <a:t>一、大学生常见的挫折</a:t>
            </a:r>
            <a:endParaRPr lang="zh-CN" altLang="en-US" dirty="0" smtClean="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6" name="矩形 25"/>
          <p:cNvSpPr/>
          <p:nvPr/>
        </p:nvSpPr>
        <p:spPr>
          <a:xfrm>
            <a:off x="5810250" y="476885"/>
            <a:ext cx="6200775" cy="5692775"/>
          </a:xfrm>
          <a:prstGeom prst="rect">
            <a:avLst/>
          </a:prstGeom>
          <a:solidFill>
            <a:schemeClr val="bg1">
              <a:alpha val="19000"/>
            </a:schemeClr>
          </a:solidFill>
        </p:spPr>
        <p:txBody>
          <a:bodyPr wrap="square">
            <a:spAutoFit/>
          </a:bodyPr>
          <a:lstStyle/>
          <a:p>
            <a:pPr indent="457200" algn="just">
              <a:lnSpc>
                <a:spcPct val="130000"/>
              </a:lnSpc>
            </a:pPr>
            <a:r>
              <a:rPr lang="zh-CN" altLang="en-US" sz="2000" b="1" dirty="0" smtClean="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（二）家庭挫折</a:t>
            </a:r>
            <a:endParaRPr lang="zh-CN" altLang="en-US" sz="2000" b="1" dirty="0" smtClean="0">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smtClean="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家庭是大学生学习和生活的经济支柱和精神支柱。大学生虽离家异地求学，但与家庭仍紧密相连。一方面，成长过程中家庭对大学生的影响持续伴随；另一方面，家庭的经济状况、重大变故、重大生活事件都会给大学生造成极大的精神压力和难以承受的打击。</a:t>
            </a:r>
            <a:endParaRPr lang="zh-CN" altLang="en-US" sz="2000" dirty="0" smtClean="0">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b="1" dirty="0" smtClean="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（三）学习方面的挫折</a:t>
            </a:r>
            <a:endParaRPr lang="zh-CN" altLang="en-US" sz="2000" b="1" dirty="0" smtClean="0">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smtClean="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大学的学习方式和方法与中学时代有很大的差别。加之，大学的课程专业性强、难度较大，学习主要靠自己把握，这对适应了保姆式教学方式的中学生来说，无疑又是一个新的挑战。面对学业的压力，一些大学生由于不适应新的学习方式，造成整天紧张、焦虑，以致神经系统长期过度疲劳，甚至导致功能失调，常常夜不能眠、食不甘味，由此形成心理挫折。</a:t>
            </a:r>
            <a:endParaRPr lang="zh-CN" altLang="en-US" sz="2000" dirty="0" smtClean="0">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1525306665809721a584448_副本.jpg"/>
          <p:cNvPicPr>
            <a:picLocks noChangeAspect="1"/>
          </p:cNvPicPr>
          <p:nvPr/>
        </p:nvPicPr>
        <p:blipFill>
          <a:blip r:embed="rId2"/>
          <a:stretch>
            <a:fillRect/>
          </a:stretch>
        </p:blipFill>
        <p:spPr>
          <a:xfrm>
            <a:off x="265430" y="1917065"/>
            <a:ext cx="5147945" cy="37865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597655" y="142852"/>
            <a:ext cx="701326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rPr>
              <a:t>一、大学生常见的挫折</a:t>
            </a:r>
            <a:endParaRPr lang="zh-CN" altLang="en-US" dirty="0" smtClean="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6" name="矩形 25"/>
          <p:cNvSpPr/>
          <p:nvPr/>
        </p:nvSpPr>
        <p:spPr>
          <a:xfrm>
            <a:off x="337820" y="908685"/>
            <a:ext cx="6383655" cy="4892675"/>
          </a:xfrm>
          <a:prstGeom prst="rect">
            <a:avLst/>
          </a:prstGeom>
        </p:spPr>
        <p:txBody>
          <a:bodyPr wrap="square">
            <a:spAutoFit/>
          </a:bodyPr>
          <a:lstStyle/>
          <a:p>
            <a:pPr indent="457200" algn="just">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（四）大学生人际关系挫折</a:t>
            </a:r>
            <a:endParaRPr lang="zh-CN" altLang="en-US"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人际关系和谐融洽的时候，人的心情就会平静、舒畅，反之就感到焦虑、孤独和寂寞。大学生的自我意识迅速发展，开始以审视的目光看待问题，渴望与别人交往，期望表达自己的见解并得到别人的认同。但是，由于每个人的生活环境不同，接受的教育和家庭教养方式也不一样，同学交往难免会出现观念上的冲突。</a:t>
            </a:r>
            <a:endPar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（五）恋爱挫折</a:t>
            </a:r>
            <a:endParaRPr lang="zh-CN" altLang="en-US"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随着性意识的觉醒，大学生开始关注两性之间的关系，渴望接触异性，向往美好爱情。但由于多种因素的制约，在追求爱情的过程中，或多或少会遇到种种波折，如果得不到合理的情绪疏导，极有可能造成不良后果。</a:t>
            </a:r>
            <a:endPar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41389" y="1860226"/>
            <a:ext cx="4240932" cy="4119136"/>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597655" y="142852"/>
            <a:ext cx="750099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rPr>
              <a:t>一、大学生常见的挫折</a:t>
            </a:r>
            <a:endParaRPr lang="zh-CN" altLang="en-US" dirty="0" smtClean="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6" name="矩形 25"/>
          <p:cNvSpPr/>
          <p:nvPr/>
        </p:nvSpPr>
        <p:spPr>
          <a:xfrm>
            <a:off x="193675" y="980440"/>
            <a:ext cx="5699760" cy="5292725"/>
          </a:xfrm>
          <a:prstGeom prst="rect">
            <a:avLst/>
          </a:prstGeom>
        </p:spPr>
        <p:txBody>
          <a:bodyPr wrap="square">
            <a:spAutoFit/>
          </a:bodyPr>
          <a:lstStyle/>
          <a:p>
            <a:pPr indent="457200" algn="just">
              <a:lnSpc>
                <a:spcPct val="130000"/>
              </a:lnSpc>
            </a:pPr>
            <a:r>
              <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（六）就业挫折</a:t>
            </a:r>
            <a:endPar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随着高校毕业生的日益增加，相当多的大学生在就业过程中体验到了就业挫折。无论是顺利就业的大学生，还是没有找到签约单位的大学生，在就业过程中都会体验到压力、紧张、焦虑等情绪。</a:t>
            </a:r>
            <a:endPar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（七）疾病上的挫折</a:t>
            </a:r>
            <a:endPar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大学生活是愉快的，也是紧张的。完成繁重的学习任务，要求每个大学生必须有健康的身体作保证。由于巨大的压力、劳累以及营养不良等因素，有的大学生难免患上疾病。这不仅直接影响大学生能否完成学业，还在精神上带来忧虑和恐惧。</a:t>
            </a:r>
            <a:endPar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Img334934696.jpg"/>
          <p:cNvPicPr>
            <a:picLocks noChangeAspect="1"/>
          </p:cNvPicPr>
          <p:nvPr/>
        </p:nvPicPr>
        <p:blipFill>
          <a:blip r:embed="rId2"/>
          <a:stretch>
            <a:fillRect/>
          </a:stretch>
        </p:blipFill>
        <p:spPr>
          <a:xfrm>
            <a:off x="6386195" y="1412875"/>
            <a:ext cx="5092700" cy="416496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597655" y="142852"/>
            <a:ext cx="750099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rPr>
              <a:t>一、大学生常见的挫折</a:t>
            </a:r>
            <a:endParaRPr lang="zh-CN" altLang="en-US" dirty="0" smtClean="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6" name="矩形 25"/>
          <p:cNvSpPr/>
          <p:nvPr/>
        </p:nvSpPr>
        <p:spPr>
          <a:xfrm>
            <a:off x="481134" y="1269671"/>
            <a:ext cx="4764120" cy="4492625"/>
          </a:xfrm>
          <a:prstGeom prst="rect">
            <a:avLst/>
          </a:prstGeom>
        </p:spPr>
        <p:txBody>
          <a:bodyPr wrap="square">
            <a:spAutoFit/>
          </a:bodyPr>
          <a:lstStyle/>
          <a:p>
            <a:pPr indent="457200" algn="just">
              <a:lnSpc>
                <a:spcPct val="130000"/>
              </a:lnSpc>
            </a:pPr>
            <a:r>
              <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（八）痛失亲人的挫折</a:t>
            </a:r>
            <a:endPar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大学生在生理和心理上日趋成熟，又离开了家庭，因此和中学生相比具有较强的独立性。但是，在经济方面和感情方面，大学生对家庭和亲人仍有极大的依赖性，家庭生活中的每一重大变化对大学生的心理都有很大的影响。失去亲人是件不幸的事情，尤其是失去在感情上、经济上依赖较大的亲人，对大学生精神上的打击会更巨大、更沉重，直接影响其学习、生活和心理状态。</a:t>
            </a:r>
            <a:endParaRPr lang="zh-CN" altLang="en-US" sz="2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图片 11" descr="372110606508228733_副本.jpg"/>
          <p:cNvPicPr>
            <a:picLocks noChangeAspect="1"/>
          </p:cNvPicPr>
          <p:nvPr/>
        </p:nvPicPr>
        <p:blipFill>
          <a:blip r:embed="rId2"/>
          <a:stretch>
            <a:fillRect/>
          </a:stretch>
        </p:blipFill>
        <p:spPr>
          <a:xfrm>
            <a:off x="6170295" y="1785620"/>
            <a:ext cx="5317490" cy="298005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740531" y="142852"/>
            <a:ext cx="750099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rPr>
              <a:t>二、大学生挫折心理的成因</a:t>
            </a:r>
            <a:endParaRPr lang="zh-CN" altLang="en-US" dirty="0" smtClean="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11"/>
          <p:cNvSpPr/>
          <p:nvPr/>
        </p:nvSpPr>
        <p:spPr>
          <a:xfrm>
            <a:off x="337624" y="1196591"/>
            <a:ext cx="5264185" cy="5126990"/>
          </a:xfrm>
          <a:prstGeom prst="rect">
            <a:avLst/>
          </a:prstGeom>
        </p:spPr>
        <p:txBody>
          <a:bodyPr wrap="square">
            <a:spAutoFit/>
          </a:bodyPr>
          <a:lstStyle/>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（一）客观原因</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kern="0" dirty="0" smtClean="0">
                <a:solidFill>
                  <a:schemeClr val="bg1"/>
                </a:solidFill>
                <a:latin typeface="微软雅黑" panose="020B0503020204020204" pitchFamily="34" charset="-122"/>
                <a:ea typeface="微软雅黑" panose="020B0503020204020204" pitchFamily="34" charset="-122"/>
              </a:rPr>
              <a:t>1. </a:t>
            </a:r>
            <a:r>
              <a:rPr lang="zh-CN" altLang="en-US" kern="0" dirty="0" smtClean="0">
                <a:solidFill>
                  <a:schemeClr val="bg1"/>
                </a:solidFill>
                <a:latin typeface="微软雅黑" panose="020B0503020204020204" pitchFamily="34" charset="-122"/>
                <a:ea typeface="微软雅黑" panose="020B0503020204020204" pitchFamily="34" charset="-122"/>
              </a:rPr>
              <a:t>自然因素</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大自然是不以人类的意志为转移、按照其固有规律运行的客观实体，因此它既能造福人类，也能给人类带来巨大灾难。由于认识和改造自然的能力有限，人类的活动难免要受到自然界一些因素的影响和制约。对大学生来说，突如其来的自然灾害、疾病都会给他们的生活带来巨大的影响，产生挫折感。</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kern="0" dirty="0" smtClean="0">
                <a:solidFill>
                  <a:schemeClr val="bg1"/>
                </a:solidFill>
                <a:latin typeface="微软雅黑" panose="020B0503020204020204" pitchFamily="34" charset="-122"/>
                <a:ea typeface="微软雅黑" panose="020B0503020204020204" pitchFamily="34" charset="-122"/>
              </a:rPr>
              <a:t>2. </a:t>
            </a:r>
            <a:r>
              <a:rPr lang="zh-CN" altLang="en-US" kern="0" dirty="0" smtClean="0">
                <a:solidFill>
                  <a:schemeClr val="bg1"/>
                </a:solidFill>
                <a:latin typeface="微软雅黑" panose="020B0503020204020204" pitchFamily="34" charset="-122"/>
                <a:ea typeface="微软雅黑" panose="020B0503020204020204" pitchFamily="34" charset="-122"/>
              </a:rPr>
              <a:t>社会因素</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1</a:t>
            </a:r>
            <a:r>
              <a:rPr lang="zh-CN" altLang="en-US" kern="0" dirty="0" smtClean="0">
                <a:solidFill>
                  <a:schemeClr val="bg1"/>
                </a:solidFill>
                <a:latin typeface="微软雅黑" panose="020B0503020204020204" pitchFamily="34" charset="-122"/>
                <a:ea typeface="微软雅黑" panose="020B0503020204020204" pitchFamily="34" charset="-122"/>
              </a:rPr>
              <a:t>）社会大环境。</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2</a:t>
            </a:r>
            <a:r>
              <a:rPr lang="zh-CN" altLang="en-US" kern="0" dirty="0" smtClean="0">
                <a:solidFill>
                  <a:schemeClr val="bg1"/>
                </a:solidFill>
                <a:latin typeface="微软雅黑" panose="020B0503020204020204" pitchFamily="34" charset="-122"/>
                <a:ea typeface="微软雅黑" panose="020B0503020204020204" pitchFamily="34" charset="-122"/>
              </a:rPr>
              <a:t>）社会变化。</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3</a:t>
            </a:r>
            <a:r>
              <a:rPr lang="zh-CN" altLang="en-US" kern="0" dirty="0" smtClean="0">
                <a:solidFill>
                  <a:schemeClr val="bg1"/>
                </a:solidFill>
                <a:latin typeface="微软雅黑" panose="020B0503020204020204" pitchFamily="34" charset="-122"/>
                <a:ea typeface="微软雅黑" panose="020B0503020204020204" pitchFamily="34" charset="-122"/>
              </a:rPr>
              <a:t>）就业形势严峻。</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4</a:t>
            </a:r>
            <a:r>
              <a:rPr lang="zh-CN" altLang="en-US" kern="0" dirty="0" smtClean="0">
                <a:solidFill>
                  <a:schemeClr val="bg1"/>
                </a:solidFill>
                <a:latin typeface="微软雅黑" panose="020B0503020204020204" pitchFamily="34" charset="-122"/>
                <a:ea typeface="微软雅黑" panose="020B0503020204020204" pitchFamily="34" charset="-122"/>
              </a:rPr>
              <a:t>）学校环境。</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5</a:t>
            </a:r>
            <a:r>
              <a:rPr lang="zh-CN" altLang="en-US" kern="0" dirty="0" smtClean="0">
                <a:solidFill>
                  <a:schemeClr val="bg1"/>
                </a:solidFill>
                <a:latin typeface="微软雅黑" panose="020B0503020204020204" pitchFamily="34" charset="-122"/>
                <a:ea typeface="微软雅黑" panose="020B0503020204020204" pitchFamily="34" charset="-122"/>
              </a:rPr>
              <a:t>）家庭教育。</a:t>
            </a:r>
            <a:endParaRPr lang="zh-CN" altLang="en-US" kern="0" dirty="0" smtClean="0">
              <a:solidFill>
                <a:schemeClr val="bg1"/>
              </a:solidFill>
              <a:latin typeface="微软雅黑" panose="020B0503020204020204" pitchFamily="34" charset="-122"/>
              <a:ea typeface="微软雅黑" panose="020B0503020204020204" pitchFamily="34" charset="-122"/>
            </a:endParaRPr>
          </a:p>
        </p:txBody>
      </p:sp>
      <p:pic>
        <p:nvPicPr>
          <p:cNvPr id="2" name="图片 1" descr="3e970b0ca640413680dae96757d3aa78.jpeg"/>
          <p:cNvPicPr>
            <a:picLocks noChangeAspect="1"/>
          </p:cNvPicPr>
          <p:nvPr/>
        </p:nvPicPr>
        <p:blipFill>
          <a:blip r:embed="rId2"/>
          <a:stretch>
            <a:fillRect/>
          </a:stretch>
        </p:blipFill>
        <p:spPr>
          <a:xfrm>
            <a:off x="6674485" y="1772920"/>
            <a:ext cx="4593590" cy="306514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740531" y="142852"/>
            <a:ext cx="750099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rPr>
              <a:t>二、大学生挫折心理的成因</a:t>
            </a:r>
            <a:endParaRPr lang="zh-CN" altLang="en-US" dirty="0" smtClean="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11"/>
          <p:cNvSpPr/>
          <p:nvPr/>
        </p:nvSpPr>
        <p:spPr>
          <a:xfrm>
            <a:off x="409379" y="1413126"/>
            <a:ext cx="5264185" cy="4048125"/>
          </a:xfrm>
          <a:prstGeom prst="rect">
            <a:avLst/>
          </a:prstGeom>
        </p:spPr>
        <p:txBody>
          <a:bodyPr wrap="square">
            <a:spAutoFit/>
          </a:bodyPr>
          <a:lstStyle/>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（二）主观原因</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kern="0" dirty="0" smtClean="0">
                <a:solidFill>
                  <a:schemeClr val="bg1"/>
                </a:solidFill>
                <a:latin typeface="微软雅黑" panose="020B0503020204020204" pitchFamily="34" charset="-122"/>
                <a:ea typeface="微软雅黑" panose="020B0503020204020204" pitchFamily="34" charset="-122"/>
              </a:rPr>
              <a:t>1. </a:t>
            </a:r>
            <a:r>
              <a:rPr lang="zh-CN" altLang="en-US" kern="0" dirty="0" smtClean="0">
                <a:solidFill>
                  <a:schemeClr val="bg1"/>
                </a:solidFill>
                <a:latin typeface="微软雅黑" panose="020B0503020204020204" pitchFamily="34" charset="-122"/>
                <a:ea typeface="微软雅黑" panose="020B0503020204020204" pitchFamily="34" charset="-122"/>
              </a:rPr>
              <a:t>生理因素</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生理因素是指个体与生俱来的身体、容貌、健康状况、生理缺陷等先天素质。</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kern="0" dirty="0" smtClean="0">
                <a:solidFill>
                  <a:schemeClr val="bg1"/>
                </a:solidFill>
                <a:latin typeface="微软雅黑" panose="020B0503020204020204" pitchFamily="34" charset="-122"/>
                <a:ea typeface="微软雅黑" panose="020B0503020204020204" pitchFamily="34" charset="-122"/>
              </a:rPr>
              <a:t>2. </a:t>
            </a:r>
            <a:r>
              <a:rPr lang="zh-CN" altLang="en-US" kern="0" dirty="0" smtClean="0">
                <a:solidFill>
                  <a:schemeClr val="bg1"/>
                </a:solidFill>
                <a:latin typeface="微软雅黑" panose="020B0503020204020204" pitchFamily="34" charset="-122"/>
                <a:ea typeface="微软雅黑" panose="020B0503020204020204" pitchFamily="34" charset="-122"/>
              </a:rPr>
              <a:t>心理因素</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1</a:t>
            </a:r>
            <a:r>
              <a:rPr lang="zh-CN" altLang="en-US" kern="0" dirty="0" smtClean="0">
                <a:solidFill>
                  <a:schemeClr val="bg1"/>
                </a:solidFill>
                <a:latin typeface="微软雅黑" panose="020B0503020204020204" pitchFamily="34" charset="-122"/>
                <a:ea typeface="微软雅黑" panose="020B0503020204020204" pitchFamily="34" charset="-122"/>
              </a:rPr>
              <a:t>）对生活环境不适应。</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2</a:t>
            </a:r>
            <a:r>
              <a:rPr lang="zh-CN" altLang="en-US" kern="0" dirty="0" smtClean="0">
                <a:solidFill>
                  <a:schemeClr val="bg1"/>
                </a:solidFill>
                <a:latin typeface="微软雅黑" panose="020B0503020204020204" pitchFamily="34" charset="-122"/>
                <a:ea typeface="微软雅黑" panose="020B0503020204020204" pitchFamily="34" charset="-122"/>
              </a:rPr>
              <a:t>）自我认知偏差。</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3</a:t>
            </a:r>
            <a:r>
              <a:rPr lang="zh-CN" altLang="en-US" kern="0" dirty="0" smtClean="0">
                <a:solidFill>
                  <a:schemeClr val="bg1"/>
                </a:solidFill>
                <a:latin typeface="微软雅黑" panose="020B0503020204020204" pitchFamily="34" charset="-122"/>
                <a:ea typeface="微软雅黑" panose="020B0503020204020204" pitchFamily="34" charset="-122"/>
              </a:rPr>
              <a:t>）人际交往不适。</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4</a:t>
            </a:r>
            <a:r>
              <a:rPr lang="zh-CN" altLang="en-US" kern="0" dirty="0" smtClean="0">
                <a:solidFill>
                  <a:schemeClr val="bg1"/>
                </a:solidFill>
                <a:latin typeface="微软雅黑" panose="020B0503020204020204" pitchFamily="34" charset="-122"/>
                <a:ea typeface="微软雅黑" panose="020B0503020204020204" pitchFamily="34" charset="-122"/>
              </a:rPr>
              <a:t>）心理发展落后于生理发育。</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kern="0" dirty="0" smtClean="0">
                <a:solidFill>
                  <a:schemeClr val="bg1"/>
                </a:solidFill>
                <a:latin typeface="微软雅黑" panose="020B0503020204020204" pitchFamily="34" charset="-122"/>
                <a:ea typeface="微软雅黑" panose="020B0503020204020204" pitchFamily="34" charset="-122"/>
              </a:rPr>
              <a:t>3. </a:t>
            </a:r>
            <a:r>
              <a:rPr lang="zh-CN" altLang="en-US" kern="0" dirty="0" smtClean="0">
                <a:solidFill>
                  <a:schemeClr val="bg1"/>
                </a:solidFill>
                <a:latin typeface="微软雅黑" panose="020B0503020204020204" pitchFamily="34" charset="-122"/>
                <a:ea typeface="微软雅黑" panose="020B0503020204020204" pitchFamily="34" charset="-122"/>
              </a:rPr>
              <a:t>动机因素</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动机冲突也是引起大学生挫折心理的重要原因。</a:t>
            </a:r>
            <a:endParaRPr lang="zh-CN" altLang="en-US" kern="0" dirty="0" smtClean="0">
              <a:solidFill>
                <a:schemeClr val="bg1"/>
              </a:solidFill>
              <a:latin typeface="微软雅黑" panose="020B0503020204020204" pitchFamily="34" charset="-122"/>
              <a:ea typeface="微软雅黑" panose="020B0503020204020204" pitchFamily="34" charset="-122"/>
            </a:endParaRPr>
          </a:p>
        </p:txBody>
      </p:sp>
      <p:pic>
        <p:nvPicPr>
          <p:cNvPr id="8" name="图片 7" descr="cfe5bfe6e57d42b6a671df9a77f61be5.jpeg"/>
          <p:cNvPicPr>
            <a:picLocks noChangeAspect="1"/>
          </p:cNvPicPr>
          <p:nvPr/>
        </p:nvPicPr>
        <p:blipFill>
          <a:blip r:embed="rId2"/>
          <a:stretch>
            <a:fillRect/>
          </a:stretch>
        </p:blipFill>
        <p:spPr>
          <a:xfrm>
            <a:off x="5902960" y="1412875"/>
            <a:ext cx="6293485" cy="419608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26217" y="191136"/>
            <a:ext cx="5752105"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案例</a:t>
            </a:r>
            <a:endParaRPr lang="zh-CN" altLang="en-US" dirty="0" smtClean="0"/>
          </a:p>
        </p:txBody>
      </p:sp>
      <p:sp>
        <p:nvSpPr>
          <p:cNvPr id="7" name="Freeform 230"/>
          <p:cNvSpPr>
            <a:spLocks noEditPoints="1"/>
          </p:cNvSpPr>
          <p:nvPr/>
        </p:nvSpPr>
        <p:spPr bwMode="auto">
          <a:xfrm rot="5400000">
            <a:off x="120874"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 name="文本框 1"/>
          <p:cNvSpPr txBox="1"/>
          <p:nvPr/>
        </p:nvSpPr>
        <p:spPr>
          <a:xfrm>
            <a:off x="1621790" y="613410"/>
            <a:ext cx="9125585" cy="4661535"/>
          </a:xfrm>
          <a:prstGeom prst="rect">
            <a:avLst/>
          </a:prstGeom>
          <a:noFill/>
        </p:spPr>
        <p:txBody>
          <a:bodyPr wrap="square" rtlCol="0" anchor="t">
            <a:spAutoFit/>
          </a:bodyPr>
          <a:p>
            <a:pPr marL="0" indent="457200" eaLnBrk="1" latinLnBrk="0" hangingPunct="1">
              <a:lnSpc>
                <a:spcPct val="150000"/>
              </a:lnSpc>
            </a:pPr>
            <a:r>
              <a:rPr lang="zh-CN" altLang="en-US">
                <a:latin typeface="+mj-lt"/>
                <a:ea typeface="+mj-lt"/>
              </a:rPr>
              <a:t>珊珊是大二学生，长相清丽，积极主动参加学生工作，学习优异。她入校时就被任命为班长，同时还参加了学校的大合唱社团，在学院迎新晚会上闪亮出场，是学院的小名人。珊珊因为经常参加文艺活动、忙于学生干部工作而放松了学习，导致没有评上优秀学生，于是想好好学习，提高成绩，并且心里很是着急。后来，实习医院招人，同宿舍的小米因为实操水平高被选中，她落选了，这让她十分尴尬且难过。珊珊觉得自己很失败、很倒霉，变得郁郁寡欢、闷闷不乐，连班长也不想当了。</a:t>
            </a:r>
            <a:endParaRPr lang="zh-CN" altLang="en-US">
              <a:latin typeface="+mj-lt"/>
              <a:ea typeface="+mj-lt"/>
            </a:endParaRPr>
          </a:p>
          <a:p>
            <a:pPr marL="0" indent="457200" eaLnBrk="1" latinLnBrk="0" hangingPunct="1">
              <a:lnSpc>
                <a:spcPct val="150000"/>
              </a:lnSpc>
            </a:pPr>
            <a:endParaRPr lang="zh-CN" altLang="en-US">
              <a:latin typeface="+mj-lt"/>
              <a:ea typeface="+mj-lt"/>
            </a:endParaRPr>
          </a:p>
          <a:p>
            <a:pPr marL="0" indent="457200" eaLnBrk="1" latinLnBrk="0" hangingPunct="1">
              <a:lnSpc>
                <a:spcPct val="150000"/>
              </a:lnSpc>
            </a:pPr>
            <a:r>
              <a:rPr lang="zh-CN" altLang="en-US" b="1">
                <a:latin typeface="+mj-lt"/>
                <a:ea typeface="+mj-lt"/>
              </a:rPr>
              <a:t>评析：</a:t>
            </a:r>
            <a:r>
              <a:rPr lang="zh-CN" altLang="en-US">
                <a:latin typeface="+mj-lt"/>
                <a:ea typeface="+mj-lt"/>
              </a:rPr>
              <a:t>珊珊遭遇了大学生中常见的学习焦虑与就业挫折。珊珊认为自己倒霉，不想当班长是消极的挫折反应。其实，珊珊应该正确地认识到自己没有评上优秀学生、没有竞聘上就业岗位的真正原因是她自己放松了学习，责任在自己。她应该客观、冷静地思考一番，然后积极地应对这次失败。</a:t>
            </a:r>
            <a:endParaRPr lang="zh-CN" altLang="en-US">
              <a:latin typeface="+mj-lt"/>
              <a:ea typeface="+mj-lt"/>
            </a:endParaRPr>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740531" y="142852"/>
            <a:ext cx="750099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rPr>
              <a:t>三、大学生受挫后的反应特点</a:t>
            </a:r>
            <a:endParaRPr lang="zh-CN" altLang="en-US" dirty="0" smtClean="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11"/>
          <p:cNvSpPr/>
          <p:nvPr/>
        </p:nvSpPr>
        <p:spPr>
          <a:xfrm>
            <a:off x="409379" y="1413126"/>
            <a:ext cx="5264185" cy="3688080"/>
          </a:xfrm>
          <a:prstGeom prst="rect">
            <a:avLst/>
          </a:prstGeom>
        </p:spPr>
        <p:txBody>
          <a:bodyPr wrap="square">
            <a:spAutoFit/>
          </a:bodyPr>
          <a:lstStyle/>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（一）挫折的原始性反应</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原始性反应是指个体在遭受挫折时伴随强烈的紧张、愤怒、焦虑等情绪所做出的反应，挫折的原始性反应主要有攻击、冷漠、逃避、退化、固执。</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（二）挫折的自我防卫反应</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schemeClr val="bg1"/>
                </a:solidFill>
                <a:latin typeface="微软雅黑" panose="020B0503020204020204" pitchFamily="34" charset="-122"/>
                <a:ea typeface="微软雅黑" panose="020B0503020204020204" pitchFamily="34" charset="-122"/>
              </a:rPr>
              <a:t>自我防卫反应是人们为了减轻挫折造成的心理压力、维持心理平衡所采取的自我保护方法。常见的自我防卫反应有文饰作用、否认作用、压抑作用、反向作用、推诿作用、投射作用、认同作用、幽默作用、补偿作用、升华作用、</a:t>
            </a:r>
            <a:endParaRPr lang="zh-CN" altLang="en-US" kern="0" dirty="0" smtClean="0">
              <a:solidFill>
                <a:schemeClr val="bg1"/>
              </a:solidFill>
              <a:latin typeface="微软雅黑" panose="020B0503020204020204" pitchFamily="34" charset="-122"/>
              <a:ea typeface="微软雅黑" panose="020B0503020204020204" pitchFamily="34" charset="-122"/>
            </a:endParaRPr>
          </a:p>
        </p:txBody>
      </p:sp>
      <p:pic>
        <p:nvPicPr>
          <p:cNvPr id="8" name="图片 7" descr="cfe5bfe6e57d42b6a671df9a77f61be5.jpeg"/>
          <p:cNvPicPr>
            <a:picLocks noChangeAspect="1"/>
          </p:cNvPicPr>
          <p:nvPr/>
        </p:nvPicPr>
        <p:blipFill>
          <a:blip r:embed="rId2"/>
          <a:stretch>
            <a:fillRect/>
          </a:stretch>
        </p:blipFill>
        <p:spPr>
          <a:xfrm>
            <a:off x="5902960" y="1412875"/>
            <a:ext cx="6293485" cy="419608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62" y="0"/>
            <a:ext cx="6120680" cy="6858000"/>
          </a:xfrm>
          <a:prstGeom prst="rect">
            <a:avLst/>
          </a:prstGeom>
        </p:spPr>
      </p:pic>
      <p:sp>
        <p:nvSpPr>
          <p:cNvPr id="31" name="矩形: 圆角 30"/>
          <p:cNvSpPr/>
          <p:nvPr>
            <p:custDataLst>
              <p:tags r:id="rId2"/>
            </p:custDataLst>
          </p:nvPr>
        </p:nvSpPr>
        <p:spPr bwMode="auto">
          <a:xfrm>
            <a:off x="6468437" y="1500174"/>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3" name="矩形: 圆角 32"/>
          <p:cNvSpPr/>
          <p:nvPr>
            <p:custDataLst>
              <p:tags r:id="rId3"/>
            </p:custDataLst>
          </p:nvPr>
        </p:nvSpPr>
        <p:spPr bwMode="auto">
          <a:xfrm>
            <a:off x="6468437" y="2640263"/>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9" name="TextBox 47"/>
          <p:cNvSpPr txBox="1"/>
          <p:nvPr>
            <p:custDataLst>
              <p:tags r:id="rId4"/>
            </p:custDataLst>
          </p:nvPr>
        </p:nvSpPr>
        <p:spPr>
          <a:xfrm>
            <a:off x="7305091" y="1570640"/>
            <a:ext cx="4579768"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lang="zh-CN" altLang="en-US" sz="2800" b="0" dirty="0" smtClean="0">
                <a:solidFill>
                  <a:srgbClr val="3D3D3D"/>
                </a:solidFill>
                <a:latin typeface="+mn-lt"/>
                <a:ea typeface="+mn-ea"/>
                <a:cs typeface="+mn-ea"/>
                <a:sym typeface="+mn-lt"/>
              </a:rPr>
              <a:t>      </a:t>
            </a: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挫折概述</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40" name="TextBox 47"/>
          <p:cNvSpPr txBox="1"/>
          <p:nvPr>
            <p:custDataLst>
              <p:tags r:id="rId5"/>
            </p:custDataLst>
          </p:nvPr>
        </p:nvSpPr>
        <p:spPr>
          <a:xfrm>
            <a:off x="7312827" y="2632508"/>
            <a:ext cx="5227840"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lang="zh-CN" altLang="en-US" sz="2800" b="0" dirty="0" smtClean="0">
                <a:solidFill>
                  <a:srgbClr val="3D3D3D"/>
                </a:solidFill>
                <a:latin typeface="+mn-lt"/>
                <a:ea typeface="+mn-ea"/>
                <a:cs typeface="+mn-ea"/>
                <a:sym typeface="+mn-lt"/>
              </a:rPr>
              <a:t>     </a:t>
            </a: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大学生挫折的产生及特点</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8" name="矩形 7"/>
          <p:cNvSpPr/>
          <p:nvPr/>
        </p:nvSpPr>
        <p:spPr bwMode="auto">
          <a:xfrm>
            <a:off x="4001854" y="0"/>
            <a:ext cx="1770327" cy="4399378"/>
          </a:xfrm>
          <a:prstGeom prst="rect">
            <a:avLst/>
          </a:prstGeom>
          <a:solidFill>
            <a:schemeClr val="accent3">
              <a:lumMod val="75000"/>
              <a:alpha val="80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9" name="TextBox 58"/>
          <p:cNvSpPr txBox="1"/>
          <p:nvPr/>
        </p:nvSpPr>
        <p:spPr>
          <a:xfrm>
            <a:off x="4348457" y="1179305"/>
            <a:ext cx="1002197" cy="193899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 目 </a:t>
            </a: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录</a:t>
            </a:r>
            <a:endParaRPr kumimoji="0" lang="zh-CN" altLang="en-US" sz="4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0" name="TextBox 58"/>
          <p:cNvSpPr txBox="1"/>
          <p:nvPr/>
        </p:nvSpPr>
        <p:spPr>
          <a:xfrm>
            <a:off x="4174591" y="436553"/>
            <a:ext cx="1423724"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CONTENTS</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0" name="矩形: 圆角 30"/>
          <p:cNvSpPr/>
          <p:nvPr>
            <p:custDataLst>
              <p:tags r:id="rId6"/>
            </p:custDataLst>
          </p:nvPr>
        </p:nvSpPr>
        <p:spPr bwMode="auto">
          <a:xfrm>
            <a:off x="6455571" y="3847926"/>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800" dirty="0" smtClean="0">
                <a:solidFill>
                  <a:srgbClr val="FFFFFF"/>
                </a:solidFill>
                <a:latin typeface="+mn-lt"/>
                <a:ea typeface="+mn-ea"/>
                <a:cs typeface="+mn-ea"/>
                <a:sym typeface="+mn-lt"/>
              </a:rPr>
              <a:t>3</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2" name="TextBox 47"/>
          <p:cNvSpPr txBox="1"/>
          <p:nvPr>
            <p:custDataLst>
              <p:tags r:id="rId7"/>
            </p:custDataLst>
          </p:nvPr>
        </p:nvSpPr>
        <p:spPr>
          <a:xfrm>
            <a:off x="8061325" y="3918585"/>
            <a:ext cx="3895090" cy="8655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大学生如何应对挫折</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及其影响</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425140"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第三节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2766060" y="3871595"/>
            <a:ext cx="6428740" cy="119888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000" dirty="0" smtClean="0">
                <a:solidFill>
                  <a:srgbClr val="3D3D3D"/>
                </a:solidFill>
                <a:latin typeface="+mn-lt"/>
                <a:ea typeface="+mn-ea"/>
                <a:cs typeface="+mn-ea"/>
                <a:sym typeface="+mn-lt"/>
              </a:rPr>
              <a:t>大学生如何应对挫折</a:t>
            </a:r>
            <a:endParaRPr lang="zh-CN" altLang="en-US" sz="4000" dirty="0" smtClean="0">
              <a:solidFill>
                <a:srgbClr val="3D3D3D"/>
              </a:solidFill>
              <a:latin typeface="+mn-lt"/>
              <a:ea typeface="+mn-ea"/>
              <a:cs typeface="+mn-ea"/>
              <a:sym typeface="+mn-lt"/>
            </a:endParaRPr>
          </a:p>
          <a:p>
            <a:pPr lvl="0" algn="ctr">
              <a:defRPr/>
            </a:pPr>
            <a:r>
              <a:rPr lang="zh-CN" altLang="en-US" sz="4000" dirty="0" smtClean="0">
                <a:solidFill>
                  <a:srgbClr val="3D3D3D"/>
                </a:solidFill>
                <a:latin typeface="+mn-lt"/>
                <a:ea typeface="+mn-ea"/>
                <a:cs typeface="+mn-ea"/>
                <a:sym typeface="+mn-lt"/>
              </a:rPr>
              <a:t>及其影响</a:t>
            </a:r>
            <a:endParaRPr lang="zh-CN" altLang="en-US" sz="40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98260" y="285728"/>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一、挫折承受力</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69027" y="357166"/>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14" name="Picture 2" descr="C:\Documents and Settings\Administrator\My Documents\商务图片\Nipic_2457331_20110113224908934001.png"/>
          <p:cNvPicPr>
            <a:picLocks noChangeAspect="1" noChangeArrowheads="1"/>
          </p:cNvPicPr>
          <p:nvPr/>
        </p:nvPicPr>
        <p:blipFill>
          <a:blip r:embed="rId1" cstate="screen"/>
          <a:srcRect/>
          <a:stretch>
            <a:fillRect/>
          </a:stretch>
        </p:blipFill>
        <p:spPr bwMode="auto">
          <a:xfrm flipH="1">
            <a:off x="371698" y="1742090"/>
            <a:ext cx="4151047" cy="514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4225749" y="1772722"/>
            <a:ext cx="6524978" cy="3451860"/>
          </a:xfrm>
          <a:prstGeom prst="rect">
            <a:avLst/>
          </a:prstGeom>
        </p:spPr>
        <p:txBody>
          <a:bodyPr wrap="square">
            <a:spAutoFit/>
          </a:bodyPr>
          <a:lstStyle/>
          <a:p>
            <a:pPr>
              <a:lnSpc>
                <a:spcPct val="130000"/>
              </a:lnSpc>
            </a:pPr>
            <a:r>
              <a:rPr lang="zh-CN" altLang="en-US" sz="28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挫折承受力是指一个人在遭受挫折后免于心理与行为失常的能力。</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心理压力在挫折承受力的范围以内，我们就能够经受得住，能够保持心理平衡；如果心理压力超过挫折承受力，我们就会失去心理平衡，出现心理失常。因此，增强挫折承受力是抵御挫折、维护心理健康的根本措施。当代大学生的心理问题比较多，既与社会环境中存在较大的心理压力源有关，更与大学生的挫折承受力比较低有直接关系。</a:t>
            </a:r>
            <a:endParaRPr lang="zh-CN" altLang="en-US" sz="2000" dirty="0">
              <a:latin typeface="微软雅黑" panose="020B0503020204020204" pitchFamily="34" charset="-122"/>
              <a:ea typeface="微软雅黑" panose="020B0503020204020204" pitchFamily="34" charset="-122"/>
            </a:endParaRPr>
          </a:p>
        </p:txBody>
      </p:sp>
      <p:sp>
        <p:nvSpPr>
          <p:cNvPr id="20" name="矩形 19"/>
          <p:cNvSpPr/>
          <p:nvPr/>
        </p:nvSpPr>
        <p:spPr>
          <a:xfrm>
            <a:off x="4022762" y="1667236"/>
            <a:ext cx="6840000" cy="109885"/>
          </a:xfrm>
          <a:prstGeom prst="rect">
            <a:avLst/>
          </a:prstGeom>
          <a:gradFill rotWithShape="1">
            <a:gsLst>
              <a:gs pos="0">
                <a:srgbClr val="0989B1">
                  <a:shade val="51000"/>
                  <a:satMod val="130000"/>
                </a:srgbClr>
              </a:gs>
              <a:gs pos="80000">
                <a:srgbClr val="0989B1">
                  <a:shade val="93000"/>
                  <a:satMod val="130000"/>
                </a:srgbClr>
              </a:gs>
              <a:gs pos="100000">
                <a:srgbClr val="0989B1">
                  <a:shade val="94000"/>
                  <a:satMod val="135000"/>
                </a:srgbClr>
              </a:gs>
            </a:gsLst>
            <a:lin ang="16200000" scaled="0"/>
          </a:gradFill>
          <a:ln w="9525" cap="flat" cmpd="sng" algn="ctr">
            <a:solidFill>
              <a:srgbClr val="0989B1">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1" name="矩形 20"/>
          <p:cNvSpPr/>
          <p:nvPr/>
        </p:nvSpPr>
        <p:spPr>
          <a:xfrm>
            <a:off x="4097945" y="5285281"/>
            <a:ext cx="6840000" cy="109885"/>
          </a:xfrm>
          <a:prstGeom prst="rect">
            <a:avLst/>
          </a:prstGeom>
          <a:gradFill rotWithShape="1">
            <a:gsLst>
              <a:gs pos="0">
                <a:srgbClr val="0989B1">
                  <a:shade val="51000"/>
                  <a:satMod val="130000"/>
                </a:srgbClr>
              </a:gs>
              <a:gs pos="80000">
                <a:srgbClr val="0989B1">
                  <a:shade val="93000"/>
                  <a:satMod val="130000"/>
                </a:srgbClr>
              </a:gs>
              <a:gs pos="100000">
                <a:srgbClr val="0989B1">
                  <a:shade val="94000"/>
                  <a:satMod val="135000"/>
                </a:srgbClr>
              </a:gs>
            </a:gsLst>
            <a:lin ang="16200000" scaled="0"/>
          </a:gradFill>
          <a:ln w="9525" cap="flat" cmpd="sng" algn="ctr">
            <a:solidFill>
              <a:srgbClr val="0989B1">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heckerboard(across)">
                                      <p:cBhvr>
                                        <p:cTn id="14" dur="500"/>
                                        <p:tgtEl>
                                          <p:spTgt spid="16"/>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checkerboard(across)">
                                      <p:cBhvr>
                                        <p:cTn id="17" dur="500"/>
                                        <p:tgtEl>
                                          <p:spTgt spid="20"/>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checkerboard(across)">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bldLvl="0" animBg="1"/>
      <p:bldP spid="2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98195" y="285750"/>
            <a:ext cx="5709285"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二、挫折承受力的影响因素</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69027" y="357166"/>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14" name="Picture 2" descr="C:\Documents and Settings\Administrator\My Documents\商务图片\Nipic_2457331_20110113224908934001.png"/>
          <p:cNvPicPr>
            <a:picLocks noChangeAspect="1" noChangeArrowheads="1"/>
          </p:cNvPicPr>
          <p:nvPr/>
        </p:nvPicPr>
        <p:blipFill>
          <a:blip r:embed="rId1" cstate="screen"/>
          <a:srcRect/>
          <a:stretch>
            <a:fillRect/>
          </a:stretch>
        </p:blipFill>
        <p:spPr bwMode="auto">
          <a:xfrm flipH="1">
            <a:off x="371698" y="1742090"/>
            <a:ext cx="4151047" cy="514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4225749" y="1772722"/>
            <a:ext cx="6524978" cy="3451860"/>
          </a:xfrm>
          <a:prstGeom prst="rect">
            <a:avLst/>
          </a:prstGeom>
        </p:spPr>
        <p:txBody>
          <a:bodyPr wrap="square">
            <a:spAutoFit/>
          </a:bodyPr>
          <a:lstStyle/>
          <a:p>
            <a:pPr>
              <a:lnSpc>
                <a:spcPct val="130000"/>
              </a:lnSpc>
            </a:pPr>
            <a:r>
              <a:rPr lang="zh-CN" altLang="en-US" sz="28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（一）生理因素</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身体健康的人比体弱多病的人更容易承受挫折。同样是失去亲人，身体健康者更容易经受住悲哀、忧伤的痛苦，抵抗更大的压力；体弱多病者则多因悲哀、忧伤的影响而出现连锁反应，带来更多挫折因素。</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（二）心理因素</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影响挫折承受力的心理因素包括人格因素、自我认知、心理预期。</a:t>
            </a:r>
            <a:endParaRPr lang="zh-CN" altLang="en-US" sz="2000" dirty="0">
              <a:latin typeface="微软雅黑" panose="020B0503020204020204" pitchFamily="34" charset="-122"/>
              <a:ea typeface="微软雅黑" panose="020B0503020204020204" pitchFamily="34" charset="-122"/>
            </a:endParaRPr>
          </a:p>
        </p:txBody>
      </p:sp>
      <p:sp>
        <p:nvSpPr>
          <p:cNvPr id="20" name="矩形 19"/>
          <p:cNvSpPr/>
          <p:nvPr/>
        </p:nvSpPr>
        <p:spPr>
          <a:xfrm>
            <a:off x="4022762" y="1667236"/>
            <a:ext cx="6840000" cy="109885"/>
          </a:xfrm>
          <a:prstGeom prst="rect">
            <a:avLst/>
          </a:prstGeom>
          <a:gradFill rotWithShape="1">
            <a:gsLst>
              <a:gs pos="0">
                <a:srgbClr val="0989B1">
                  <a:shade val="51000"/>
                  <a:satMod val="130000"/>
                </a:srgbClr>
              </a:gs>
              <a:gs pos="80000">
                <a:srgbClr val="0989B1">
                  <a:shade val="93000"/>
                  <a:satMod val="130000"/>
                </a:srgbClr>
              </a:gs>
              <a:gs pos="100000">
                <a:srgbClr val="0989B1">
                  <a:shade val="94000"/>
                  <a:satMod val="135000"/>
                </a:srgbClr>
              </a:gs>
            </a:gsLst>
            <a:lin ang="16200000" scaled="0"/>
          </a:gradFill>
          <a:ln w="9525" cap="flat" cmpd="sng" algn="ctr">
            <a:solidFill>
              <a:srgbClr val="0989B1">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1" name="矩形 20"/>
          <p:cNvSpPr/>
          <p:nvPr/>
        </p:nvSpPr>
        <p:spPr>
          <a:xfrm>
            <a:off x="4097945" y="5285281"/>
            <a:ext cx="6840000" cy="109885"/>
          </a:xfrm>
          <a:prstGeom prst="rect">
            <a:avLst/>
          </a:prstGeom>
          <a:gradFill rotWithShape="1">
            <a:gsLst>
              <a:gs pos="0">
                <a:srgbClr val="0989B1">
                  <a:shade val="51000"/>
                  <a:satMod val="130000"/>
                </a:srgbClr>
              </a:gs>
              <a:gs pos="80000">
                <a:srgbClr val="0989B1">
                  <a:shade val="93000"/>
                  <a:satMod val="130000"/>
                </a:srgbClr>
              </a:gs>
              <a:gs pos="100000">
                <a:srgbClr val="0989B1">
                  <a:shade val="94000"/>
                  <a:satMod val="135000"/>
                </a:srgbClr>
              </a:gs>
            </a:gsLst>
            <a:lin ang="16200000" scaled="0"/>
          </a:gradFill>
          <a:ln w="9525" cap="flat" cmpd="sng" algn="ctr">
            <a:solidFill>
              <a:srgbClr val="0989B1">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heckerboard(across)">
                                      <p:cBhvr>
                                        <p:cTn id="14" dur="500"/>
                                        <p:tgtEl>
                                          <p:spTgt spid="16"/>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checkerboard(across)">
                                      <p:cBhvr>
                                        <p:cTn id="17" dur="500"/>
                                        <p:tgtEl>
                                          <p:spTgt spid="20"/>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checkerboard(across)">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bldLvl="0" animBg="1"/>
      <p:bldP spid="21"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98195" y="285750"/>
            <a:ext cx="5709285"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三、挫折承受力的培养</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69027" y="357166"/>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14" name="Picture 2" descr="C:\Documents and Settings\Administrator\My Documents\商务图片\Nipic_2457331_20110113224908934001.png"/>
          <p:cNvPicPr>
            <a:picLocks noChangeAspect="1" noChangeArrowheads="1"/>
          </p:cNvPicPr>
          <p:nvPr/>
        </p:nvPicPr>
        <p:blipFill>
          <a:blip r:embed="rId1" cstate="screen"/>
          <a:srcRect/>
          <a:stretch>
            <a:fillRect/>
          </a:stretch>
        </p:blipFill>
        <p:spPr bwMode="auto">
          <a:xfrm flipH="1">
            <a:off x="371698" y="1742090"/>
            <a:ext cx="4151047" cy="514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4225749" y="1772722"/>
            <a:ext cx="6524978" cy="2491740"/>
          </a:xfrm>
          <a:prstGeom prst="rect">
            <a:avLst/>
          </a:prstGeom>
        </p:spPr>
        <p:txBody>
          <a:bodyPr wrap="square">
            <a:spAutoFit/>
          </a:bodyPr>
          <a:lstStyle/>
          <a:p>
            <a:pPr>
              <a:lnSpc>
                <a:spcPct val="130000"/>
              </a:lnSpc>
            </a:pPr>
            <a:r>
              <a:rPr lang="zh-CN" altLang="en-US" sz="2000" dirty="0">
                <a:latin typeface="微软雅黑" panose="020B0503020204020204" pitchFamily="34" charset="-122"/>
                <a:ea typeface="微软雅黑" panose="020B0503020204020204" pitchFamily="34" charset="-122"/>
              </a:rPr>
              <a:t>（一）正确认识挫折</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（二）确立合理的自我归因</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（三）调节抱负水平</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（四）优化自身人格品质</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（五）寻求社会支持</a:t>
            </a:r>
            <a:endParaRPr lang="zh-CN" altLang="en-US" sz="2000" dirty="0">
              <a:latin typeface="微软雅黑" panose="020B0503020204020204" pitchFamily="34" charset="-122"/>
              <a:ea typeface="微软雅黑" panose="020B0503020204020204" pitchFamily="34" charset="-122"/>
            </a:endParaRPr>
          </a:p>
          <a:p>
            <a:pPr>
              <a:lnSpc>
                <a:spcPct val="130000"/>
              </a:lnSpc>
            </a:pPr>
            <a:endParaRPr lang="zh-CN" altLang="en-US" sz="2000" dirty="0">
              <a:latin typeface="微软雅黑" panose="020B0503020204020204" pitchFamily="34" charset="-122"/>
              <a:ea typeface="微软雅黑" panose="020B0503020204020204" pitchFamily="34" charset="-122"/>
            </a:endParaRPr>
          </a:p>
        </p:txBody>
      </p:sp>
      <p:sp>
        <p:nvSpPr>
          <p:cNvPr id="20" name="矩形 19"/>
          <p:cNvSpPr/>
          <p:nvPr/>
        </p:nvSpPr>
        <p:spPr>
          <a:xfrm>
            <a:off x="4022762" y="1667236"/>
            <a:ext cx="6840000" cy="109885"/>
          </a:xfrm>
          <a:prstGeom prst="rect">
            <a:avLst/>
          </a:prstGeom>
          <a:gradFill rotWithShape="1">
            <a:gsLst>
              <a:gs pos="0">
                <a:srgbClr val="0989B1">
                  <a:shade val="51000"/>
                  <a:satMod val="130000"/>
                </a:srgbClr>
              </a:gs>
              <a:gs pos="80000">
                <a:srgbClr val="0989B1">
                  <a:shade val="93000"/>
                  <a:satMod val="130000"/>
                </a:srgbClr>
              </a:gs>
              <a:gs pos="100000">
                <a:srgbClr val="0989B1">
                  <a:shade val="94000"/>
                  <a:satMod val="135000"/>
                </a:srgbClr>
              </a:gs>
            </a:gsLst>
            <a:lin ang="16200000" scaled="0"/>
          </a:gradFill>
          <a:ln w="9525" cap="flat" cmpd="sng" algn="ctr">
            <a:solidFill>
              <a:srgbClr val="0989B1">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1" name="矩形 20"/>
          <p:cNvSpPr/>
          <p:nvPr/>
        </p:nvSpPr>
        <p:spPr>
          <a:xfrm>
            <a:off x="4097945" y="5285281"/>
            <a:ext cx="6840000" cy="109885"/>
          </a:xfrm>
          <a:prstGeom prst="rect">
            <a:avLst/>
          </a:prstGeom>
          <a:gradFill rotWithShape="1">
            <a:gsLst>
              <a:gs pos="0">
                <a:srgbClr val="0989B1">
                  <a:shade val="51000"/>
                  <a:satMod val="130000"/>
                </a:srgbClr>
              </a:gs>
              <a:gs pos="80000">
                <a:srgbClr val="0989B1">
                  <a:shade val="93000"/>
                  <a:satMod val="130000"/>
                </a:srgbClr>
              </a:gs>
              <a:gs pos="100000">
                <a:srgbClr val="0989B1">
                  <a:shade val="94000"/>
                  <a:satMod val="135000"/>
                </a:srgbClr>
              </a:gs>
            </a:gsLst>
            <a:lin ang="16200000" scaled="0"/>
          </a:gradFill>
          <a:ln w="9525" cap="flat" cmpd="sng" algn="ctr">
            <a:solidFill>
              <a:srgbClr val="0989B1">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heckerboard(across)">
                                      <p:cBhvr>
                                        <p:cTn id="14" dur="500"/>
                                        <p:tgtEl>
                                          <p:spTgt spid="16"/>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checkerboard(across)">
                                      <p:cBhvr>
                                        <p:cTn id="17" dur="500"/>
                                        <p:tgtEl>
                                          <p:spTgt spid="20"/>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checkerboard(across)">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bldLvl="0" animBg="1"/>
      <p:bldP spid="2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98195" y="285750"/>
            <a:ext cx="7503795"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四、挫折对大学生心理健康的积极意义</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69027" y="357166"/>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14" name="Picture 2" descr="C:\Documents and Settings\Administrator\My Documents\商务图片\Nipic_2457331_20110113224908934001.png"/>
          <p:cNvPicPr>
            <a:picLocks noChangeAspect="1" noChangeArrowheads="1"/>
          </p:cNvPicPr>
          <p:nvPr/>
        </p:nvPicPr>
        <p:blipFill>
          <a:blip r:embed="rId1" cstate="screen"/>
          <a:srcRect/>
          <a:stretch>
            <a:fillRect/>
          </a:stretch>
        </p:blipFill>
        <p:spPr bwMode="auto">
          <a:xfrm flipH="1">
            <a:off x="371698" y="1742090"/>
            <a:ext cx="4151047" cy="514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4082239" y="1987987"/>
            <a:ext cx="6524978" cy="1691640"/>
          </a:xfrm>
          <a:prstGeom prst="rect">
            <a:avLst/>
          </a:prstGeom>
        </p:spPr>
        <p:txBody>
          <a:bodyPr wrap="square">
            <a:spAutoFit/>
          </a:bodyPr>
          <a:lstStyle/>
          <a:p>
            <a:pPr>
              <a:lnSpc>
                <a:spcPct val="130000"/>
              </a:lnSpc>
            </a:pPr>
            <a:r>
              <a:rPr lang="zh-CN" altLang="en-US" sz="2000" dirty="0">
                <a:latin typeface="微软雅黑" panose="020B0503020204020204" pitchFamily="34" charset="-122"/>
                <a:ea typeface="微软雅黑" panose="020B0503020204020204" pitchFamily="34" charset="-122"/>
              </a:rPr>
              <a:t>（一）挫折能够提升大学生的认知</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（二）挫折能激发大学生的进取精神</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（三）挫折能磨砺大学生的意志</a:t>
            </a:r>
            <a:endParaRPr lang="zh-CN" altLang="en-US" sz="2000" dirty="0">
              <a:latin typeface="微软雅黑" panose="020B0503020204020204" pitchFamily="34" charset="-122"/>
              <a:ea typeface="微软雅黑" panose="020B0503020204020204" pitchFamily="34" charset="-122"/>
            </a:endParaRPr>
          </a:p>
          <a:p>
            <a:pPr>
              <a:lnSpc>
                <a:spcPct val="130000"/>
              </a:lnSpc>
            </a:pPr>
            <a:endParaRPr lang="zh-CN" altLang="en-US" sz="2000" dirty="0">
              <a:latin typeface="微软雅黑" panose="020B0503020204020204" pitchFamily="34" charset="-122"/>
              <a:ea typeface="微软雅黑" panose="020B0503020204020204" pitchFamily="34" charset="-122"/>
            </a:endParaRPr>
          </a:p>
        </p:txBody>
      </p:sp>
      <p:sp>
        <p:nvSpPr>
          <p:cNvPr id="20" name="矩形 19"/>
          <p:cNvSpPr/>
          <p:nvPr/>
        </p:nvSpPr>
        <p:spPr>
          <a:xfrm>
            <a:off x="4022762" y="1667236"/>
            <a:ext cx="6840000" cy="109885"/>
          </a:xfrm>
          <a:prstGeom prst="rect">
            <a:avLst/>
          </a:prstGeom>
          <a:gradFill rotWithShape="1">
            <a:gsLst>
              <a:gs pos="0">
                <a:srgbClr val="0989B1">
                  <a:shade val="51000"/>
                  <a:satMod val="130000"/>
                </a:srgbClr>
              </a:gs>
              <a:gs pos="80000">
                <a:srgbClr val="0989B1">
                  <a:shade val="93000"/>
                  <a:satMod val="130000"/>
                </a:srgbClr>
              </a:gs>
              <a:gs pos="100000">
                <a:srgbClr val="0989B1">
                  <a:shade val="94000"/>
                  <a:satMod val="135000"/>
                </a:srgbClr>
              </a:gs>
            </a:gsLst>
            <a:lin ang="16200000" scaled="0"/>
          </a:gradFill>
          <a:ln w="9525" cap="flat" cmpd="sng" algn="ctr">
            <a:solidFill>
              <a:srgbClr val="0989B1">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1" name="矩形 20"/>
          <p:cNvSpPr/>
          <p:nvPr/>
        </p:nvSpPr>
        <p:spPr>
          <a:xfrm>
            <a:off x="4097945" y="3563161"/>
            <a:ext cx="6840000" cy="109885"/>
          </a:xfrm>
          <a:prstGeom prst="rect">
            <a:avLst/>
          </a:prstGeom>
          <a:gradFill rotWithShape="1">
            <a:gsLst>
              <a:gs pos="0">
                <a:srgbClr val="0989B1">
                  <a:shade val="51000"/>
                  <a:satMod val="130000"/>
                </a:srgbClr>
              </a:gs>
              <a:gs pos="80000">
                <a:srgbClr val="0989B1">
                  <a:shade val="93000"/>
                  <a:satMod val="130000"/>
                </a:srgbClr>
              </a:gs>
              <a:gs pos="100000">
                <a:srgbClr val="0989B1">
                  <a:shade val="94000"/>
                  <a:satMod val="135000"/>
                </a:srgbClr>
              </a:gs>
            </a:gsLst>
            <a:lin ang="16200000" scaled="0"/>
          </a:gradFill>
          <a:ln w="9525" cap="flat" cmpd="sng" algn="ctr">
            <a:solidFill>
              <a:srgbClr val="0989B1">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heckerboard(across)">
                                      <p:cBhvr>
                                        <p:cTn id="14" dur="500"/>
                                        <p:tgtEl>
                                          <p:spTgt spid="16"/>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checkerboard(across)">
                                      <p:cBhvr>
                                        <p:cTn id="17" dur="500"/>
                                        <p:tgtEl>
                                          <p:spTgt spid="20"/>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checkerboard(across)">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bldLvl="0" animBg="1"/>
      <p:bldP spid="2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597655" y="142852"/>
            <a:ext cx="701326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rPr>
              <a:t>五、挫折对大学生心理健康的消极意义</a:t>
            </a:r>
            <a:endParaRPr lang="zh-CN" altLang="en-US" dirty="0" smtClean="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6" name="矩形 25"/>
          <p:cNvSpPr/>
          <p:nvPr/>
        </p:nvSpPr>
        <p:spPr>
          <a:xfrm>
            <a:off x="265231" y="1571612"/>
            <a:ext cx="5786478" cy="3692525"/>
          </a:xfrm>
          <a:prstGeom prst="rect">
            <a:avLst/>
          </a:prstGeom>
          <a:solidFill>
            <a:schemeClr val="bg1">
              <a:alpha val="19000"/>
            </a:schemeClr>
          </a:solidFill>
        </p:spPr>
        <p:txBody>
          <a:bodyPr wrap="square">
            <a:spAutoFit/>
          </a:bodyPr>
          <a:lstStyle/>
          <a:p>
            <a:pPr indent="457200" algn="just">
              <a:lnSpc>
                <a:spcPct val="130000"/>
              </a:lnSpc>
            </a:pPr>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（一）导致性格与行为的偏差</a:t>
            </a:r>
            <a:endPar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有些大学生在面对巨大压力或重大挫折而无法做出相应的调整时，往往会使某些行为反应变成相应的习惯模式或个性特征。例如，一个原本热情开朗的人会因为在人际交往中屡屡受挫而变得孤僻内向。同时，由于受挫的大学生处在应激状态下，感情易冲动，自控能力较差，不能正确评价自己的行为及其后果，可能会做出既损害他人又对自己不利的行为，甚至走上犯罪的道路。</a:t>
            </a:r>
            <a:endPar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6314241" y="1701152"/>
            <a:ext cx="5786478" cy="3291840"/>
          </a:xfrm>
          <a:prstGeom prst="rect">
            <a:avLst/>
          </a:prstGeom>
          <a:solidFill>
            <a:schemeClr val="bg1">
              <a:alpha val="19000"/>
            </a:schemeClr>
          </a:solidFill>
        </p:spPr>
        <p:txBody>
          <a:bodyPr wrap="square">
            <a:spAutoFit/>
          </a:bodyPr>
          <a:p>
            <a:pPr indent="457200" algn="just">
              <a:lnSpc>
                <a:spcPct val="130000"/>
              </a:lnSpc>
            </a:pPr>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（二）降低学习效率</a:t>
            </a:r>
            <a:endPar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学习是一种复杂的心理活动。学习效率除受个体智力水平的制约外，还与学习者的情绪状态、自信心等因素密切相关。有些大学生在经受压力和挫折后，一方面，自信心会降低，出现自卑、无能的感觉；另一方面，情绪状态长期处于焦虑不安中，使原有的学习能力受到影响，从而极大地降低学习的效率。</a:t>
            </a:r>
            <a:endPar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740531" y="142852"/>
            <a:ext cx="750099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rPr>
              <a:t>幸福演练</a:t>
            </a:r>
            <a:endParaRPr lang="zh-CN" altLang="en-US" dirty="0" smtClean="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2" name="矩形 11"/>
          <p:cNvSpPr/>
          <p:nvPr/>
        </p:nvSpPr>
        <p:spPr>
          <a:xfrm>
            <a:off x="548640" y="673735"/>
            <a:ext cx="10233660" cy="5420995"/>
          </a:xfrm>
          <a:prstGeom prst="rect">
            <a:avLst/>
          </a:prstGeom>
          <a:solidFill>
            <a:schemeClr val="bg1">
              <a:alpha val="19000"/>
            </a:schemeClr>
          </a:solidFill>
        </p:spPr>
        <p:txBody>
          <a:bodyPr wrap="square">
            <a:noAutofit/>
          </a:bodyPr>
          <a:lstStyle/>
          <a:p>
            <a:pPr>
              <a:lnSpc>
                <a:spcPct val="130000"/>
              </a:lnSpc>
            </a:pPr>
            <a:r>
              <a:rPr kumimoji="0" lang="zh-CN" altLang="en-US" sz="200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marL="0" indent="0" algn="ctr">
              <a:lnSpc>
                <a:spcPct val="130000"/>
              </a:lnSpc>
              <a:buNone/>
            </a:pPr>
            <a:r>
              <a:rPr lang="zh-CN" altLang="en-US" kern="0" dirty="0" smtClean="0">
                <a:solidFill>
                  <a:schemeClr val="bg1"/>
                </a:solidFill>
                <a:latin typeface="微软雅黑" panose="020B0503020204020204" pitchFamily="34" charset="-122"/>
                <a:ea typeface="微软雅黑" panose="020B0503020204020204" pitchFamily="34" charset="-122"/>
              </a:rPr>
              <a:t>     你得到了多少情感支持？</a:t>
            </a:r>
            <a:r>
              <a:rPr lang="en-US" altLang="zh-CN" kern="0" dirty="0" smtClean="0">
                <a:solidFill>
                  <a:schemeClr val="bg1"/>
                </a:solidFill>
                <a:latin typeface="微软雅黑" panose="020B0503020204020204" pitchFamily="34" charset="-122"/>
                <a:ea typeface="微软雅黑" panose="020B0503020204020204" pitchFamily="34" charset="-122"/>
              </a:rPr>
              <a:t> </a:t>
            </a:r>
            <a:endParaRPr lang="en-US" altLang="zh-CN" kern="0" dirty="0" smtClean="0">
              <a:solidFill>
                <a:schemeClr val="bg1"/>
              </a:solidFill>
              <a:latin typeface="微软雅黑" panose="020B0503020204020204" pitchFamily="34" charset="-122"/>
              <a:ea typeface="微软雅黑" panose="020B0503020204020204" pitchFamily="34" charset="-122"/>
            </a:endParaRPr>
          </a:p>
          <a:p>
            <a:pPr marL="0" indent="0">
              <a:lnSpc>
                <a:spcPct val="130000"/>
              </a:lnSpc>
              <a:buNone/>
            </a:pPr>
            <a:r>
              <a:rPr lang="zh-CN" altLang="en-US" kern="0" dirty="0" smtClean="0">
                <a:solidFill>
                  <a:schemeClr val="bg1"/>
                </a:solidFill>
                <a:latin typeface="微软雅黑" panose="020B0503020204020204" pitchFamily="34" charset="-122"/>
                <a:ea typeface="微软雅黑" panose="020B0503020204020204" pitchFamily="34" charset="-122"/>
              </a:rPr>
              <a:t>想想你觉得最亲近的</a:t>
            </a:r>
            <a:r>
              <a:rPr lang="en-US" altLang="zh-CN" kern="0" dirty="0" smtClean="0">
                <a:solidFill>
                  <a:schemeClr val="bg1"/>
                </a:solidFill>
                <a:latin typeface="微软雅黑" panose="020B0503020204020204" pitchFamily="34" charset="-122"/>
                <a:ea typeface="微软雅黑" panose="020B0503020204020204" pitchFamily="34" charset="-122"/>
              </a:rPr>
              <a:t>10 </a:t>
            </a:r>
            <a:r>
              <a:rPr lang="zh-CN" altLang="en-US" kern="0" dirty="0" smtClean="0">
                <a:solidFill>
                  <a:schemeClr val="bg1"/>
                </a:solidFill>
                <a:latin typeface="微软雅黑" panose="020B0503020204020204" pitchFamily="34" charset="-122"/>
                <a:ea typeface="微软雅黑" panose="020B0503020204020204" pitchFamily="34" charset="-122"/>
              </a:rPr>
              <a:t>个人。其中一些人，你可能没觉得有很强的亲密关系，</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marL="0" indent="0">
              <a:lnSpc>
                <a:spcPct val="130000"/>
              </a:lnSpc>
              <a:buNone/>
            </a:pPr>
            <a:r>
              <a:rPr lang="zh-CN" altLang="en-US" kern="0" dirty="0" smtClean="0">
                <a:solidFill>
                  <a:schemeClr val="bg1"/>
                </a:solidFill>
                <a:latin typeface="微软雅黑" panose="020B0503020204020204" pitchFamily="34" charset="-122"/>
                <a:ea typeface="微软雅黑" panose="020B0503020204020204" pitchFamily="34" charset="-122"/>
              </a:rPr>
              <a:t>但他们仍然属于你生命中最亲近的</a:t>
            </a:r>
            <a:r>
              <a:rPr lang="en-US" altLang="zh-CN" kern="0" dirty="0" smtClean="0">
                <a:solidFill>
                  <a:schemeClr val="bg1"/>
                </a:solidFill>
                <a:latin typeface="微软雅黑" panose="020B0503020204020204" pitchFamily="34" charset="-122"/>
                <a:ea typeface="微软雅黑" panose="020B0503020204020204" pitchFamily="34" charset="-122"/>
              </a:rPr>
              <a:t>10 </a:t>
            </a:r>
            <a:r>
              <a:rPr lang="zh-CN" altLang="en-US" kern="0" dirty="0" smtClean="0">
                <a:solidFill>
                  <a:schemeClr val="bg1"/>
                </a:solidFill>
                <a:latin typeface="微软雅黑" panose="020B0503020204020204" pitchFamily="34" charset="-122"/>
                <a:ea typeface="微软雅黑" panose="020B0503020204020204" pitchFamily="34" charset="-122"/>
              </a:rPr>
              <a:t>个人。</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marL="0" indent="0">
              <a:lnSpc>
                <a:spcPct val="130000"/>
              </a:lnSpc>
              <a:buNone/>
            </a:pPr>
            <a:r>
              <a:rPr lang="zh-CN" altLang="en-US" kern="0" dirty="0" smtClean="0">
                <a:solidFill>
                  <a:schemeClr val="bg1"/>
                </a:solidFill>
                <a:latin typeface="微软雅黑" panose="020B0503020204020204" pitchFamily="34" charset="-122"/>
                <a:ea typeface="微软雅黑" panose="020B0503020204020204" pitchFamily="34" charset="-122"/>
              </a:rPr>
              <a:t>在下面空白处写下他们姓名的首字母。</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marL="0" indent="0">
              <a:lnSpc>
                <a:spcPct val="130000"/>
              </a:lnSpc>
              <a:buNone/>
            </a:pPr>
            <a:r>
              <a:rPr lang="zh-CN" altLang="en-US" kern="0" dirty="0" smtClean="0">
                <a:solidFill>
                  <a:schemeClr val="bg1"/>
                </a:solidFill>
                <a:latin typeface="微软雅黑" panose="020B0503020204020204" pitchFamily="34" charset="-122"/>
                <a:ea typeface="微软雅黑" panose="020B0503020204020204" pitchFamily="34" charset="-122"/>
              </a:rPr>
              <a:t>回答下面</a:t>
            </a:r>
            <a:r>
              <a:rPr lang="en-US" altLang="zh-CN" kern="0" dirty="0" smtClean="0">
                <a:solidFill>
                  <a:schemeClr val="bg1"/>
                </a:solidFill>
                <a:latin typeface="微软雅黑" panose="020B0503020204020204" pitchFamily="34" charset="-122"/>
                <a:ea typeface="微软雅黑" panose="020B0503020204020204" pitchFamily="34" charset="-122"/>
              </a:rPr>
              <a:t>4 </a:t>
            </a:r>
            <a:r>
              <a:rPr lang="zh-CN" altLang="en-US" kern="0" dirty="0" smtClean="0">
                <a:solidFill>
                  <a:schemeClr val="bg1"/>
                </a:solidFill>
                <a:latin typeface="微软雅黑" panose="020B0503020204020204" pitchFamily="34" charset="-122"/>
                <a:ea typeface="微软雅黑" panose="020B0503020204020204" pitchFamily="34" charset="-122"/>
              </a:rPr>
              <a:t>个问题，用</a:t>
            </a:r>
            <a:r>
              <a:rPr lang="en-US" altLang="zh-CN" kern="0" dirty="0" smtClean="0">
                <a:solidFill>
                  <a:schemeClr val="bg1"/>
                </a:solidFill>
                <a:latin typeface="微软雅黑" panose="020B0503020204020204" pitchFamily="34" charset="-122"/>
                <a:ea typeface="微软雅黑" panose="020B0503020204020204" pitchFamily="34" charset="-122"/>
              </a:rPr>
              <a:t>1</a:t>
            </a: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5 </a:t>
            </a:r>
            <a:r>
              <a:rPr lang="zh-CN" altLang="en-US" kern="0" dirty="0" smtClean="0">
                <a:solidFill>
                  <a:schemeClr val="bg1"/>
                </a:solidFill>
                <a:latin typeface="微软雅黑" panose="020B0503020204020204" pitchFamily="34" charset="-122"/>
                <a:ea typeface="微软雅黑" panose="020B0503020204020204" pitchFamily="34" charset="-122"/>
              </a:rPr>
              <a:t>来给每个人打分，</a:t>
            </a:r>
            <a:r>
              <a:rPr lang="en-US" altLang="zh-CN" kern="0" dirty="0" smtClean="0">
                <a:solidFill>
                  <a:schemeClr val="bg1"/>
                </a:solidFill>
                <a:latin typeface="微软雅黑" panose="020B0503020204020204" pitchFamily="34" charset="-122"/>
                <a:ea typeface="微软雅黑" panose="020B0503020204020204" pitchFamily="34" charset="-122"/>
              </a:rPr>
              <a:t>1 </a:t>
            </a:r>
            <a:r>
              <a:rPr lang="zh-CN" altLang="en-US" kern="0" dirty="0" smtClean="0">
                <a:solidFill>
                  <a:schemeClr val="bg1"/>
                </a:solidFill>
                <a:latin typeface="微软雅黑" panose="020B0503020204020204" pitchFamily="34" charset="-122"/>
                <a:ea typeface="微软雅黑" panose="020B0503020204020204" pitchFamily="34" charset="-122"/>
              </a:rPr>
              <a:t>代表一点没有，</a:t>
            </a:r>
            <a:r>
              <a:rPr lang="en-US" altLang="zh-CN" kern="0" dirty="0" smtClean="0">
                <a:solidFill>
                  <a:schemeClr val="bg1"/>
                </a:solidFill>
                <a:latin typeface="微软雅黑" panose="020B0503020204020204" pitchFamily="34" charset="-122"/>
                <a:ea typeface="微软雅黑" panose="020B0503020204020204" pitchFamily="34" charset="-122"/>
              </a:rPr>
              <a:t>5 </a:t>
            </a:r>
            <a:r>
              <a:rPr lang="zh-CN" altLang="en-US" kern="0" dirty="0" smtClean="0">
                <a:solidFill>
                  <a:schemeClr val="bg1"/>
                </a:solidFill>
                <a:latin typeface="微软雅黑" panose="020B0503020204020204" pitchFamily="34" charset="-122"/>
                <a:ea typeface="微软雅黑" panose="020B0503020204020204" pitchFamily="34" charset="-122"/>
              </a:rPr>
              <a:t>代表相当高水平。</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marL="0" indent="0">
              <a:lnSpc>
                <a:spcPct val="130000"/>
              </a:lnSpc>
              <a:buNone/>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1</a:t>
            </a:r>
            <a:r>
              <a:rPr lang="zh-CN" altLang="en-US" kern="0" dirty="0" smtClean="0">
                <a:solidFill>
                  <a:schemeClr val="bg1"/>
                </a:solidFill>
                <a:latin typeface="微软雅黑" panose="020B0503020204020204" pitchFamily="34" charset="-122"/>
                <a:ea typeface="微软雅黑" panose="020B0503020204020204" pitchFamily="34" charset="-122"/>
              </a:rPr>
              <a:t>）当你需要时，这个人会出来帮你吗？</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marL="0" indent="0">
              <a:lnSpc>
                <a:spcPct val="130000"/>
              </a:lnSpc>
              <a:buNone/>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2</a:t>
            </a:r>
            <a:r>
              <a:rPr lang="zh-CN" altLang="en-US" kern="0" dirty="0" smtClean="0">
                <a:solidFill>
                  <a:schemeClr val="bg1"/>
                </a:solidFill>
                <a:latin typeface="微软雅黑" panose="020B0503020204020204" pitchFamily="34" charset="-122"/>
                <a:ea typeface="微软雅黑" panose="020B0503020204020204" pitchFamily="34" charset="-122"/>
              </a:rPr>
              <a:t>）当你感到消沉时，这个人能鼓起你多少勇气？</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marL="0" indent="0">
              <a:lnSpc>
                <a:spcPct val="130000"/>
              </a:lnSpc>
              <a:buNone/>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3</a:t>
            </a:r>
            <a:r>
              <a:rPr lang="zh-CN" altLang="en-US" kern="0" dirty="0" smtClean="0">
                <a:solidFill>
                  <a:schemeClr val="bg1"/>
                </a:solidFill>
                <a:latin typeface="微软雅黑" panose="020B0503020204020204" pitchFamily="34" charset="-122"/>
                <a:ea typeface="微软雅黑" panose="020B0503020204020204" pitchFamily="34" charset="-122"/>
              </a:rPr>
              <a:t>）这个人使你感到他或她对你很关心的次数多吗？</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marL="0" indent="0">
              <a:lnSpc>
                <a:spcPct val="130000"/>
              </a:lnSpc>
              <a:buNone/>
            </a:pP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4</a:t>
            </a:r>
            <a:r>
              <a:rPr lang="zh-CN" altLang="en-US" kern="0" dirty="0" smtClean="0">
                <a:solidFill>
                  <a:schemeClr val="bg1"/>
                </a:solidFill>
                <a:latin typeface="微软雅黑" panose="020B0503020204020204" pitchFamily="34" charset="-122"/>
                <a:ea typeface="微软雅黑" panose="020B0503020204020204" pitchFamily="34" charset="-122"/>
              </a:rPr>
              <a:t>）你觉得对这个人的信任程度是多少？</a:t>
            </a:r>
            <a:endParaRPr lang="zh-CN" altLang="en-US" kern="0" dirty="0" smtClean="0">
              <a:solidFill>
                <a:schemeClr val="bg1"/>
              </a:solidFill>
              <a:latin typeface="微软雅黑" panose="020B0503020204020204" pitchFamily="34" charset="-122"/>
              <a:ea typeface="微软雅黑" panose="020B0503020204020204" pitchFamily="34" charset="-122"/>
            </a:endParaRPr>
          </a:p>
          <a:p>
            <a:pPr marL="0" indent="0">
              <a:lnSpc>
                <a:spcPct val="130000"/>
              </a:lnSpc>
              <a:buNone/>
            </a:pPr>
            <a:r>
              <a:rPr lang="zh-CN" altLang="en-US" kern="0" dirty="0" smtClean="0">
                <a:solidFill>
                  <a:schemeClr val="bg1"/>
                </a:solidFill>
                <a:latin typeface="微软雅黑" panose="020B0503020204020204" pitchFamily="34" charset="-122"/>
                <a:ea typeface="微软雅黑" panose="020B0503020204020204" pitchFamily="34" charset="-122"/>
              </a:rPr>
              <a:t>将你给出的所有人和问题的所有评分加在一起，总分在</a:t>
            </a:r>
            <a:r>
              <a:rPr lang="en-US" altLang="zh-CN" kern="0" dirty="0" smtClean="0">
                <a:solidFill>
                  <a:schemeClr val="bg1"/>
                </a:solidFill>
                <a:latin typeface="微软雅黑" panose="020B0503020204020204" pitchFamily="34" charset="-122"/>
                <a:ea typeface="微软雅黑" panose="020B0503020204020204" pitchFamily="34" charset="-122"/>
              </a:rPr>
              <a:t>120</a:t>
            </a:r>
            <a:r>
              <a:rPr lang="zh-CN" altLang="en-US" kern="0" dirty="0" smtClean="0">
                <a:solidFill>
                  <a:schemeClr val="bg1"/>
                </a:solidFill>
                <a:latin typeface="微软雅黑" panose="020B0503020204020204" pitchFamily="34" charset="-122"/>
                <a:ea typeface="微软雅黑" panose="020B0503020204020204" pitchFamily="34" charset="-122"/>
              </a:rPr>
              <a:t>～</a:t>
            </a:r>
            <a:r>
              <a:rPr lang="en-US" altLang="zh-CN" kern="0" dirty="0" smtClean="0">
                <a:solidFill>
                  <a:schemeClr val="bg1"/>
                </a:solidFill>
                <a:latin typeface="微软雅黑" panose="020B0503020204020204" pitchFamily="34" charset="-122"/>
                <a:ea typeface="微软雅黑" panose="020B0503020204020204" pitchFamily="34" charset="-122"/>
              </a:rPr>
              <a:t>150 </a:t>
            </a:r>
            <a:r>
              <a:rPr lang="zh-CN" altLang="en-US" kern="0" dirty="0" smtClean="0">
                <a:solidFill>
                  <a:schemeClr val="bg1"/>
                </a:solidFill>
                <a:latin typeface="微软雅黑" panose="020B0503020204020204" pitchFamily="34" charset="-122"/>
                <a:ea typeface="微软雅黑" panose="020B0503020204020204" pitchFamily="34" charset="-122"/>
              </a:rPr>
              <a:t>之间是非常有代表性的，表明当你需要时你能够得到相当好的情感支持。</a:t>
            </a:r>
            <a:endParaRPr lang="zh-CN" altLang="en-US" kern="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email"/>
          <a:srcRect/>
          <a:stretch>
            <a:fillRect/>
          </a:stretch>
        </p:blipFill>
        <p:spPr>
          <a:xfrm>
            <a:off x="3364" y="0"/>
            <a:ext cx="6156165" cy="4624754"/>
          </a:xfrm>
          <a:prstGeom prst="rect">
            <a:avLst/>
          </a:prstGeom>
        </p:spPr>
      </p:pic>
      <p:pic>
        <p:nvPicPr>
          <p:cNvPr id="12" name="图片 11"/>
          <p:cNvPicPr>
            <a:picLocks noChangeAspect="1"/>
          </p:cNvPicPr>
          <p:nvPr/>
        </p:nvPicPr>
        <p:blipFill rotWithShape="1">
          <a:blip r:embed="rId2" cstate="email"/>
          <a:srcRect/>
          <a:stretch>
            <a:fillRect/>
          </a:stretch>
        </p:blipFill>
        <p:spPr>
          <a:xfrm>
            <a:off x="2758698" y="4355024"/>
            <a:ext cx="9433302" cy="2501928"/>
          </a:xfrm>
          <a:prstGeom prst="rect">
            <a:avLst/>
          </a:prstGeom>
        </p:spPr>
      </p:pic>
      <p:pic>
        <p:nvPicPr>
          <p:cNvPr id="13" name="图片 12"/>
          <p:cNvPicPr>
            <a:picLocks noChangeAspect="1"/>
          </p:cNvPicPr>
          <p:nvPr/>
        </p:nvPicPr>
        <p:blipFill rotWithShape="1">
          <a:blip r:embed="rId3" cstate="screen"/>
          <a:srcRect t="-457" r="-163"/>
          <a:stretch>
            <a:fillRect/>
          </a:stretch>
        </p:blipFill>
        <p:spPr>
          <a:xfrm>
            <a:off x="2779480" y="-19734"/>
            <a:ext cx="9433302" cy="2501928"/>
          </a:xfrm>
          <a:prstGeom prst="rect">
            <a:avLst/>
          </a:prstGeom>
        </p:spPr>
      </p:pic>
      <p:pic>
        <p:nvPicPr>
          <p:cNvPr id="14" name="图片 13"/>
          <p:cNvPicPr>
            <a:picLocks noChangeAspect="1"/>
          </p:cNvPicPr>
          <p:nvPr/>
        </p:nvPicPr>
        <p:blipFill rotWithShape="1">
          <a:blip r:embed="rId4" cstate="email"/>
          <a:srcRect/>
          <a:stretch>
            <a:fillRect/>
          </a:stretch>
        </p:blipFill>
        <p:spPr>
          <a:xfrm>
            <a:off x="35706" y="4044462"/>
            <a:ext cx="3657063" cy="2812490"/>
          </a:xfrm>
          <a:prstGeom prst="rect">
            <a:avLst/>
          </a:prstGeom>
        </p:spPr>
      </p:pic>
      <p:sp>
        <p:nvSpPr>
          <p:cNvPr id="17" name="矩形 16"/>
          <p:cNvSpPr/>
          <p:nvPr/>
        </p:nvSpPr>
        <p:spPr>
          <a:xfrm>
            <a:off x="169027" y="151463"/>
            <a:ext cx="1000132" cy="3169285"/>
          </a:xfrm>
          <a:prstGeom prst="rect">
            <a:avLst/>
          </a:prstGeom>
        </p:spPr>
        <p:txBody>
          <a:bodyPr wrap="square">
            <a:spAutoFit/>
          </a:bodyPr>
          <a:lstStyle/>
          <a:p>
            <a:r>
              <a:rPr lang="zh-CN" altLang="en-US" sz="4000" b="1" dirty="0">
                <a:solidFill>
                  <a:srgbClr val="C00000"/>
                </a:solidFill>
                <a:latin typeface="微软雅黑" panose="020B0503020204020204" pitchFamily="34" charset="-122"/>
                <a:ea typeface="微软雅黑" panose="020B0503020204020204" pitchFamily="34" charset="-122"/>
                <a:cs typeface="+mn-ea"/>
                <a:sym typeface="+mn-lt"/>
              </a:rPr>
              <a:t>心情故事会</a:t>
            </a:r>
            <a:endParaRPr lang="en-US" altLang="zh-CN" sz="4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9" name="文本框 6"/>
          <p:cNvSpPr txBox="1"/>
          <p:nvPr/>
        </p:nvSpPr>
        <p:spPr>
          <a:xfrm>
            <a:off x="3434739" y="1251523"/>
            <a:ext cx="8021492" cy="3692525"/>
          </a:xfrm>
          <a:prstGeom prst="rect">
            <a:avLst/>
          </a:prstGeom>
          <a:noFill/>
        </p:spPr>
        <p:txBody>
          <a:bodyPr wrap="square" rtlCol="0">
            <a:spAutoFit/>
          </a:bodyPr>
          <a:lstStyle/>
          <a:p>
            <a:pPr fontAlgn="auto">
              <a:lnSpc>
                <a:spcPct val="130000"/>
              </a:lnSpc>
              <a:spcBef>
                <a:spcPts val="0"/>
              </a:spcBef>
              <a:spcAft>
                <a:spcPts val="0"/>
              </a:spcAft>
              <a:defRPr/>
            </a:pPr>
            <a:r>
              <a:rPr lang="zh-CN" altLang="en-US" sz="20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活动目的：</a:t>
            </a:r>
            <a:r>
              <a:rPr lang="zh-CN" altLang="en-US" sz="20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了解自己以前产生过哪种挫折，自己是怎样认识挫折的，对自己产生了怎样的影响；探讨积极的应对方式；分享自己是怎样走出挫折的。</a:t>
            </a:r>
            <a:endParaRPr lang="zh-CN" altLang="en-US" sz="20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fontAlgn="auto">
              <a:lnSpc>
                <a:spcPct val="130000"/>
              </a:lnSpc>
              <a:spcBef>
                <a:spcPts val="0"/>
              </a:spcBef>
              <a:spcAft>
                <a:spcPts val="0"/>
              </a:spcAft>
              <a:defRPr/>
            </a:pPr>
            <a:r>
              <a:rPr lang="zh-CN" altLang="en-US" sz="20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活动方法：</a:t>
            </a:r>
            <a:r>
              <a:rPr lang="zh-CN" altLang="en-US" sz="20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找出近一年来遇到的对自己影响最大的一次挫折，注明挫折发生的时间及对应事件，并标明当时的反应方式，然后客观分析这些反应方式在应对挫折时的积极影响和消极影响。与其他人分享自己是如何走出挫折、心情放晴的。</a:t>
            </a:r>
            <a:endParaRPr lang="zh-CN" altLang="en-US" sz="20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fontAlgn="auto">
              <a:lnSpc>
                <a:spcPct val="130000"/>
              </a:lnSpc>
              <a:spcBef>
                <a:spcPts val="0"/>
              </a:spcBef>
              <a:spcAft>
                <a:spcPts val="0"/>
              </a:spcAft>
              <a:defRPr/>
            </a:pPr>
            <a:r>
              <a:rPr lang="zh-CN" altLang="en-US" sz="20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活动规则：</a:t>
            </a:r>
            <a:r>
              <a:rPr lang="zh-CN" altLang="en-US" sz="20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必须清楚说明自己是如何认识挫折的、采用了何种应对方式，以及自己是如何走出挫折的。</a:t>
            </a:r>
            <a:endParaRPr lang="zh-CN" altLang="en-US" sz="20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57794" y="548681"/>
            <a:ext cx="876091" cy="576064"/>
            <a:chOff x="708075" y="376409"/>
            <a:chExt cx="779531" cy="635185"/>
          </a:xfrm>
          <a:solidFill>
            <a:schemeClr val="bg1"/>
          </a:solidFill>
        </p:grpSpPr>
        <p:sp>
          <p:nvSpPr>
            <p:cNvPr id="21"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2"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8" name="矩形 7"/>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14" name="矩形 13"/>
          <p:cNvSpPr/>
          <p:nvPr/>
        </p:nvSpPr>
        <p:spPr bwMode="auto">
          <a:xfrm>
            <a:off x="4745375" y="1414654"/>
            <a:ext cx="720080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 name="矩形 3"/>
          <p:cNvSpPr/>
          <p:nvPr/>
        </p:nvSpPr>
        <p:spPr>
          <a:xfrm>
            <a:off x="5378301" y="2562461"/>
            <a:ext cx="4402167" cy="923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rPr>
              <a:t>       谢谢观看</a:t>
            </a:r>
            <a:endParaRPr lang="zh-CN" altLang="en-US" sz="5400" b="1" dirty="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endParaRPr>
          </a:p>
        </p:txBody>
      </p:sp>
      <p:sp>
        <p:nvSpPr>
          <p:cNvPr id="15" name="Right Triangle 15"/>
          <p:cNvSpPr/>
          <p:nvPr/>
        </p:nvSpPr>
        <p:spPr>
          <a:xfrm flipH="1" flipV="1">
            <a:off x="11549527" y="1414654"/>
            <a:ext cx="396648" cy="396648"/>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3" name="文本框 2"/>
          <p:cNvSpPr txBox="1">
            <a:spLocks noChangeArrowheads="1"/>
          </p:cNvSpPr>
          <p:nvPr/>
        </p:nvSpPr>
        <p:spPr bwMode="auto">
          <a:xfrm>
            <a:off x="1995132" y="2422248"/>
            <a:ext cx="642942" cy="956920"/>
          </a:xfrm>
          <a:prstGeom prst="rect">
            <a:avLst/>
          </a:prstGeom>
          <a:noFill/>
          <a:ln w="9525">
            <a:noFill/>
            <a:miter lim="800000"/>
          </a:ln>
        </p:spPr>
        <p:txBody>
          <a:bodyPr vert="horz" wrap="square" lIns="0" tIns="0" rIns="0" bIns="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思</a:t>
            </a:r>
            <a:endParaRPr kumimoji="0" lang="en-US" alt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考</a:t>
            </a:r>
            <a:endParaRPr kumimoji="0" lang="zh-CN"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矩形 9"/>
          <p:cNvSpPr/>
          <p:nvPr/>
        </p:nvSpPr>
        <p:spPr>
          <a:xfrm>
            <a:off x="954845" y="2018584"/>
            <a:ext cx="10215634" cy="2609215"/>
          </a:xfrm>
          <a:prstGeom prst="rect">
            <a:avLst/>
          </a:prstGeom>
        </p:spPr>
        <p:txBody>
          <a:bodyPr wrap="square">
            <a:spAutoFit/>
          </a:bodyPr>
          <a:lstStyle/>
          <a:p>
            <a:pPr indent="269875" algn="just">
              <a:lnSpc>
                <a:spcPct val="130000"/>
              </a:lnSpc>
              <a:spcAft>
                <a:spcPts val="0"/>
              </a:spcAft>
            </a:pPr>
            <a:r>
              <a:rPr lang="en-US" altLang="zh-CN" kern="100" dirty="0">
                <a:latin typeface="微软雅黑" panose="020B0503020204020204" pitchFamily="34" charset="-122"/>
                <a:ea typeface="微软雅黑" panose="020B0503020204020204" pitchFamily="34" charset="-122"/>
              </a:rPr>
              <a:t>   </a:t>
            </a:r>
            <a:r>
              <a:rPr lang="zh-CN" altLang="en-US" kern="100" dirty="0">
                <a:latin typeface="微软雅黑" panose="020B0503020204020204" pitchFamily="34" charset="-122"/>
                <a:ea typeface="微软雅黑" panose="020B0503020204020204" pitchFamily="34" charset="-122"/>
              </a:rPr>
              <a:t>一个有机体必须寻回他的平衡或稳定，从而维持或恢复其完整和安宁。</a:t>
            </a:r>
            <a:endParaRPr lang="zh-CN" altLang="en-US" kern="100" dirty="0">
              <a:latin typeface="微软雅黑" panose="020B0503020204020204" pitchFamily="34" charset="-122"/>
              <a:ea typeface="微软雅黑" panose="020B0503020204020204" pitchFamily="34" charset="-122"/>
            </a:endParaRPr>
          </a:p>
          <a:p>
            <a:pPr indent="269875" algn="r">
              <a:lnSpc>
                <a:spcPct val="130000"/>
              </a:lnSpc>
              <a:spcAft>
                <a:spcPts val="0"/>
              </a:spcAft>
            </a:pPr>
            <a:r>
              <a:rPr lang="en-US" altLang="zh-CN" kern="100" dirty="0">
                <a:latin typeface="微软雅黑" panose="020B0503020204020204" pitchFamily="34" charset="-122"/>
                <a:ea typeface="微软雅黑" panose="020B0503020204020204" pitchFamily="34" charset="-122"/>
              </a:rPr>
              <a:t>——</a:t>
            </a:r>
            <a:r>
              <a:rPr lang="zh-CN" altLang="en-US" kern="100" dirty="0">
                <a:latin typeface="微软雅黑" panose="020B0503020204020204" pitchFamily="34" charset="-122"/>
                <a:ea typeface="微软雅黑" panose="020B0503020204020204" pitchFamily="34" charset="-122"/>
              </a:rPr>
              <a:t>汉斯</a:t>
            </a:r>
            <a:r>
              <a:rPr lang="en-US" altLang="zh-CN" kern="100" dirty="0">
                <a:latin typeface="微软雅黑" panose="020B0503020204020204" pitchFamily="34" charset="-122"/>
                <a:ea typeface="微软雅黑" panose="020B0503020204020204" pitchFamily="34" charset="-122"/>
              </a:rPr>
              <a:t>·</a:t>
            </a:r>
            <a:r>
              <a:rPr lang="zh-CN" altLang="en-US" kern="100" dirty="0">
                <a:latin typeface="微软雅黑" panose="020B0503020204020204" pitchFamily="34" charset="-122"/>
                <a:ea typeface="微软雅黑" panose="020B0503020204020204" pitchFamily="34" charset="-122"/>
              </a:rPr>
              <a:t>薛利</a:t>
            </a:r>
            <a:endParaRPr lang="zh-CN" altLang="en-US" kern="100" dirty="0">
              <a:latin typeface="微软雅黑" panose="020B0503020204020204" pitchFamily="34" charset="-122"/>
              <a:ea typeface="微软雅黑" panose="020B0503020204020204" pitchFamily="34" charset="-122"/>
            </a:endParaRPr>
          </a:p>
          <a:p>
            <a:pPr indent="269875" algn="r">
              <a:lnSpc>
                <a:spcPct val="130000"/>
              </a:lnSpc>
              <a:spcAft>
                <a:spcPts val="0"/>
              </a:spcAft>
            </a:pPr>
            <a:endParaRPr lang="zh-CN" altLang="en-US" kern="100" dirty="0">
              <a:latin typeface="微软雅黑" panose="020B0503020204020204" pitchFamily="34" charset="-122"/>
              <a:ea typeface="微软雅黑" panose="020B0503020204020204" pitchFamily="34" charset="-122"/>
            </a:endParaRPr>
          </a:p>
          <a:p>
            <a:pPr indent="269875" algn="just">
              <a:lnSpc>
                <a:spcPct val="130000"/>
              </a:lnSpc>
              <a:spcAft>
                <a:spcPts val="0"/>
              </a:spcAft>
            </a:pPr>
            <a:r>
              <a:rPr lang="en-US" altLang="zh-CN" kern="100" dirty="0">
                <a:latin typeface="微软雅黑" panose="020B0503020204020204" pitchFamily="34" charset="-122"/>
                <a:ea typeface="微软雅黑" panose="020B0503020204020204" pitchFamily="34" charset="-122"/>
              </a:rPr>
              <a:t>   </a:t>
            </a:r>
            <a:r>
              <a:rPr lang="zh-CN" altLang="en-US" kern="100" dirty="0">
                <a:latin typeface="微软雅黑" panose="020B0503020204020204" pitchFamily="34" charset="-122"/>
                <a:ea typeface="微软雅黑" panose="020B0503020204020204" pitchFamily="34" charset="-122"/>
              </a:rPr>
              <a:t>这个世界，从来就没有什么真正的</a:t>
            </a:r>
            <a:r>
              <a:rPr lang="en-US" altLang="zh-CN" kern="100" dirty="0">
                <a:latin typeface="微软雅黑" panose="020B0503020204020204" pitchFamily="34" charset="-122"/>
                <a:ea typeface="微软雅黑" panose="020B0503020204020204" pitchFamily="34" charset="-122"/>
              </a:rPr>
              <a:t>“</a:t>
            </a:r>
            <a:r>
              <a:rPr lang="zh-CN" altLang="en-US" kern="100" dirty="0">
                <a:latin typeface="微软雅黑" panose="020B0503020204020204" pitchFamily="34" charset="-122"/>
                <a:ea typeface="微软雅黑" panose="020B0503020204020204" pitchFamily="34" charset="-122"/>
              </a:rPr>
              <a:t>绝境</a:t>
            </a:r>
            <a:r>
              <a:rPr lang="en-US" altLang="zh-CN" kern="100" dirty="0">
                <a:latin typeface="微软雅黑" panose="020B0503020204020204" pitchFamily="34" charset="-122"/>
                <a:ea typeface="微软雅黑" panose="020B0503020204020204" pitchFamily="34" charset="-122"/>
              </a:rPr>
              <a:t>”</a:t>
            </a:r>
            <a:r>
              <a:rPr lang="zh-CN" altLang="en-US" kern="100" dirty="0">
                <a:latin typeface="微软雅黑" panose="020B0503020204020204" pitchFamily="34" charset="-122"/>
                <a:ea typeface="微软雅黑" panose="020B0503020204020204" pitchFamily="34" charset="-122"/>
              </a:rPr>
              <a:t>。无论黑夜多么漫长，朝阳总会冉冉升起；无论风雪怎样肆虐，春风终会缓缓吹拂。而对年轻的我们来说，当挫折连接不断，失败如影随形时，当命运之门一扇接一扇地关闭时，我们永远也不要怀疑，因为总有一扇窗会为你打开。</a:t>
            </a:r>
            <a:endParaRPr lang="zh-CN" altLang="en-US" kern="100" dirty="0">
              <a:latin typeface="微软雅黑" panose="020B0503020204020204" pitchFamily="34" charset="-122"/>
              <a:ea typeface="微软雅黑" panose="020B0503020204020204" pitchFamily="34" charset="-122"/>
            </a:endParaRPr>
          </a:p>
          <a:p>
            <a:pPr indent="269875" algn="r">
              <a:lnSpc>
                <a:spcPct val="130000"/>
              </a:lnSpc>
              <a:spcAft>
                <a:spcPts val="0"/>
              </a:spcAft>
            </a:pPr>
            <a:r>
              <a:rPr lang="en-US" altLang="zh-CN" kern="100" dirty="0">
                <a:latin typeface="微软雅黑" panose="020B0503020204020204" pitchFamily="34" charset="-122"/>
                <a:ea typeface="微软雅黑" panose="020B0503020204020204" pitchFamily="34" charset="-122"/>
              </a:rPr>
              <a:t>——</a:t>
            </a:r>
            <a:r>
              <a:rPr lang="zh-CN" altLang="en-US" kern="100" dirty="0">
                <a:latin typeface="微软雅黑" panose="020B0503020204020204" pitchFamily="34" charset="-122"/>
                <a:ea typeface="微软雅黑" panose="020B0503020204020204" pitchFamily="34" charset="-122"/>
              </a:rPr>
              <a:t>苇笛</a:t>
            </a:r>
            <a:endParaRPr lang="zh-CN" altLang="en-US" kern="100" dirty="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12" name="图片 11"/>
          <p:cNvPicPr>
            <a:picLocks noChangeAspect="1"/>
          </p:cNvPicPr>
          <p:nvPr/>
        </p:nvPicPr>
        <p:blipFill>
          <a:blip r:embed="rId1" cstate="screen"/>
          <a:stretch>
            <a:fillRect/>
          </a:stretch>
        </p:blipFill>
        <p:spPr>
          <a:xfrm flipH="1">
            <a:off x="-188565" y="4500144"/>
            <a:ext cx="2357856" cy="2357856"/>
          </a:xfrm>
          <a:prstGeom prst="rect">
            <a:avLst/>
          </a:prstGeom>
        </p:spPr>
      </p:pic>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2">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矩形 10"/>
          <p:cNvSpPr/>
          <p:nvPr/>
        </p:nvSpPr>
        <p:spPr>
          <a:xfrm>
            <a:off x="3683800" y="5543622"/>
            <a:ext cx="6272234" cy="400110"/>
          </a:xfrm>
          <a:prstGeom prst="rect">
            <a:avLst/>
          </a:prstGeom>
        </p:spPr>
        <p:txBody>
          <a:bodyPr wrap="square">
            <a:spAutoFit/>
          </a:bodyPr>
          <a:lstStyle/>
          <a:p>
            <a:pPr marL="533400" marR="47625" indent="-533400">
              <a:spcBef>
                <a:spcPts val="600"/>
              </a:spcBef>
              <a:spcAft>
                <a:spcPts val="600"/>
              </a:spcAft>
            </a:pPr>
            <a:r>
              <a:rPr lang="zh-CN" altLang="en-US" sz="20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导致小杨发生一系列变化的原因是什么？</a:t>
            </a:r>
            <a:endParaRPr lang="zh-CN" altLang="en-US" sz="20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3" name="文本框 2"/>
          <p:cNvSpPr txBox="1">
            <a:spLocks noChangeArrowheads="1"/>
          </p:cNvSpPr>
          <p:nvPr/>
        </p:nvSpPr>
        <p:spPr bwMode="auto">
          <a:xfrm>
            <a:off x="1995132" y="2422248"/>
            <a:ext cx="642942" cy="956920"/>
          </a:xfrm>
          <a:prstGeom prst="rect">
            <a:avLst/>
          </a:prstGeom>
          <a:noFill/>
          <a:ln w="9525">
            <a:noFill/>
            <a:miter lim="800000"/>
          </a:ln>
        </p:spPr>
        <p:txBody>
          <a:bodyPr vert="horz" wrap="square" lIns="0" tIns="0" rIns="0" bIns="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思</a:t>
            </a:r>
            <a:endParaRPr kumimoji="0" lang="en-US" alt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考</a:t>
            </a:r>
            <a:endParaRPr kumimoji="0" lang="zh-CN"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矩形 9"/>
          <p:cNvSpPr/>
          <p:nvPr/>
        </p:nvSpPr>
        <p:spPr>
          <a:xfrm>
            <a:off x="954845" y="1157524"/>
            <a:ext cx="10215634" cy="2609215"/>
          </a:xfrm>
          <a:prstGeom prst="rect">
            <a:avLst/>
          </a:prstGeom>
        </p:spPr>
        <p:txBody>
          <a:bodyPr wrap="square">
            <a:spAutoFit/>
          </a:bodyPr>
          <a:lstStyle/>
          <a:p>
            <a:pPr indent="269875" algn="ctr">
              <a:lnSpc>
                <a:spcPct val="130000"/>
              </a:lnSpc>
              <a:spcAft>
                <a:spcPts val="0"/>
              </a:spcAft>
            </a:pPr>
            <a:r>
              <a:rPr lang="zh-CN" altLang="en-US" b="1" kern="100" dirty="0" smtClean="0">
                <a:latin typeface="黑体" panose="02010609060101010101" charset="-122"/>
                <a:ea typeface="黑体" panose="02010609060101010101" charset="-122"/>
              </a:rPr>
              <a:t>蜘蛛的启示</a:t>
            </a:r>
            <a:endParaRPr lang="zh-CN" altLang="en-US" b="1" kern="100" dirty="0" smtClean="0">
              <a:latin typeface="黑体" panose="02010609060101010101" charset="-122"/>
              <a:ea typeface="黑体" panose="02010609060101010101" charset="-122"/>
            </a:endParaRPr>
          </a:p>
          <a:p>
            <a:pPr indent="269875" algn="just">
              <a:lnSpc>
                <a:spcPct val="130000"/>
              </a:lnSpc>
              <a:spcAft>
                <a:spcPts val="0"/>
              </a:spcAft>
            </a:pPr>
            <a:r>
              <a:rPr lang="zh-CN" altLang="en-US" kern="100" dirty="0" smtClean="0">
                <a:latin typeface="微软雅黑" panose="020B0503020204020204" pitchFamily="34" charset="-122"/>
                <a:ea typeface="微软雅黑" panose="020B0503020204020204" pitchFamily="34" charset="-122"/>
              </a:rPr>
              <a:t> </a:t>
            </a:r>
            <a:r>
              <a:rPr lang="en-US" altLang="zh-CN" kern="100" dirty="0" smtClean="0">
                <a:latin typeface="微软雅黑" panose="020B0503020204020204" pitchFamily="34" charset="-122"/>
                <a:ea typeface="微软雅黑" panose="020B0503020204020204" pitchFamily="34" charset="-122"/>
              </a:rPr>
              <a:t> </a:t>
            </a:r>
            <a:r>
              <a:rPr lang="zh-CN" altLang="en-US" kern="100" dirty="0">
                <a:latin typeface="微软雅黑" panose="020B0503020204020204" pitchFamily="34" charset="-122"/>
                <a:ea typeface="微软雅黑" panose="020B0503020204020204" pitchFamily="34" charset="-122"/>
              </a:rPr>
              <a:t>雨后，一只蜘蛛艰难地向墙上已经支离破碎的网爬去。由于墙壁潮湿，它爬到一定的高度，就会掉下来，它一次次地向上爬，又一次次地掉下来</a:t>
            </a:r>
            <a:r>
              <a:rPr lang="en-US" altLang="zh-CN" kern="100" dirty="0">
                <a:latin typeface="微软雅黑" panose="020B0503020204020204" pitchFamily="34" charset="-122"/>
                <a:ea typeface="微软雅黑" panose="020B0503020204020204" pitchFamily="34" charset="-122"/>
              </a:rPr>
              <a:t>……</a:t>
            </a:r>
            <a:r>
              <a:rPr lang="zh-CN" altLang="en-US" kern="100" dirty="0">
                <a:latin typeface="微软雅黑" panose="020B0503020204020204" pitchFamily="34" charset="-122"/>
                <a:ea typeface="微软雅黑" panose="020B0503020204020204" pitchFamily="34" charset="-122"/>
              </a:rPr>
              <a:t>第一个人看到后，叹了一口气，自言自语道：</a:t>
            </a:r>
            <a:r>
              <a:rPr lang="en-US" altLang="zh-CN" kern="100" dirty="0">
                <a:latin typeface="微软雅黑" panose="020B0503020204020204" pitchFamily="34" charset="-122"/>
                <a:ea typeface="微软雅黑" panose="020B0503020204020204" pitchFamily="34" charset="-122"/>
              </a:rPr>
              <a:t>“</a:t>
            </a:r>
            <a:r>
              <a:rPr lang="zh-CN" altLang="en-US" kern="100" dirty="0">
                <a:latin typeface="微软雅黑" panose="020B0503020204020204" pitchFamily="34" charset="-122"/>
                <a:ea typeface="微软雅黑" panose="020B0503020204020204" pitchFamily="34" charset="-122"/>
              </a:rPr>
              <a:t>我的一生不正如这只蜘蛛吗？忙忙碌碌而无所得。</a:t>
            </a:r>
            <a:r>
              <a:rPr lang="en-US" altLang="zh-CN" kern="100" dirty="0">
                <a:latin typeface="微软雅黑" panose="020B0503020204020204" pitchFamily="34" charset="-122"/>
                <a:ea typeface="微软雅黑" panose="020B0503020204020204" pitchFamily="34" charset="-122"/>
              </a:rPr>
              <a:t>”</a:t>
            </a:r>
            <a:r>
              <a:rPr lang="zh-CN" altLang="en-US" kern="100" dirty="0">
                <a:latin typeface="微软雅黑" panose="020B0503020204020204" pitchFamily="34" charset="-122"/>
                <a:ea typeface="微软雅黑" panose="020B0503020204020204" pitchFamily="34" charset="-122"/>
              </a:rPr>
              <a:t>于是，他日渐消沉。第二个人看到后，说：</a:t>
            </a:r>
            <a:r>
              <a:rPr lang="en-US" altLang="zh-CN" kern="100" dirty="0">
                <a:latin typeface="微软雅黑" panose="020B0503020204020204" pitchFamily="34" charset="-122"/>
                <a:ea typeface="微软雅黑" panose="020B0503020204020204" pitchFamily="34" charset="-122"/>
              </a:rPr>
              <a:t>“</a:t>
            </a:r>
            <a:r>
              <a:rPr lang="zh-CN" altLang="en-US" kern="100" dirty="0">
                <a:latin typeface="微软雅黑" panose="020B0503020204020204" pitchFamily="34" charset="-122"/>
                <a:ea typeface="微软雅黑" panose="020B0503020204020204" pitchFamily="34" charset="-122"/>
              </a:rPr>
              <a:t>这只蜘蛛真愚蠢，为什么不从旁边干燥的地方绕一下再爬上去？我以后可不能像它那样愚蠢。</a:t>
            </a:r>
            <a:r>
              <a:rPr lang="en-US" altLang="zh-CN" kern="100" dirty="0">
                <a:latin typeface="微软雅黑" panose="020B0503020204020204" pitchFamily="34" charset="-122"/>
                <a:ea typeface="微软雅黑" panose="020B0503020204020204" pitchFamily="34" charset="-122"/>
              </a:rPr>
              <a:t>”</a:t>
            </a:r>
            <a:r>
              <a:rPr lang="zh-CN" altLang="en-US" kern="100" dirty="0">
                <a:latin typeface="微软雅黑" panose="020B0503020204020204" pitchFamily="34" charset="-122"/>
                <a:ea typeface="微软雅黑" panose="020B0503020204020204" pitchFamily="34" charset="-122"/>
              </a:rPr>
              <a:t>于是，他变得更加聪明。第三个人看到后，立刻被蜘蛛屡败屡战的精神感动了。于是，他变得坚持不懈。</a:t>
            </a:r>
            <a:endParaRPr lang="zh-CN" altLang="en-US" kern="100" dirty="0">
              <a:latin typeface="微软雅黑" panose="020B0503020204020204" pitchFamily="34" charset="-122"/>
              <a:ea typeface="微软雅黑" panose="020B0503020204020204" pitchFamily="34" charset="-122"/>
            </a:endParaRPr>
          </a:p>
        </p:txBody>
      </p:sp>
      <p:grpSp>
        <p:nvGrpSpPr>
          <p:cNvPr id="2" name="Group 5"/>
          <p:cNvGrpSpPr/>
          <p:nvPr/>
        </p:nvGrpSpPr>
        <p:grpSpPr bwMode="auto">
          <a:xfrm>
            <a:off x="1740535" y="4500245"/>
            <a:ext cx="9715500" cy="1564005"/>
            <a:chOff x="1190" y="4420"/>
            <a:chExt cx="10362" cy="560"/>
          </a:xfrm>
        </p:grpSpPr>
        <p:sp>
          <p:nvSpPr>
            <p:cNvPr id="15" name="Rectangle 6"/>
            <p:cNvSpPr>
              <a:spLocks noChangeArrowheads="1"/>
            </p:cNvSpPr>
            <p:nvPr/>
          </p:nvSpPr>
          <p:spPr bwMode="auto">
            <a:xfrm>
              <a:off x="1876" y="4420"/>
              <a:ext cx="9676" cy="560"/>
            </a:xfrm>
            <a:prstGeom prst="rect">
              <a:avLst/>
            </a:prstGeom>
            <a:solidFill>
              <a:srgbClr val="FADCE9"/>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sp>
          <p:nvSpPr>
            <p:cNvPr id="16" name="Rectangle 7"/>
            <p:cNvSpPr>
              <a:spLocks noChangeArrowheads="1"/>
            </p:cNvSpPr>
            <p:nvPr/>
          </p:nvSpPr>
          <p:spPr bwMode="auto">
            <a:xfrm>
              <a:off x="1190" y="4420"/>
              <a:ext cx="686" cy="560"/>
            </a:xfrm>
            <a:prstGeom prst="rect">
              <a:avLst/>
            </a:prstGeom>
            <a:solidFill>
              <a:srgbClr val="E4007F"/>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grpSp>
      <p:sp>
        <p:nvSpPr>
          <p:cNvPr id="17" name="矩形 16"/>
          <p:cNvSpPr/>
          <p:nvPr/>
        </p:nvSpPr>
        <p:spPr>
          <a:xfrm>
            <a:off x="2211070" y="4509770"/>
            <a:ext cx="8872220" cy="1529715"/>
          </a:xfrm>
          <a:prstGeom prst="rect">
            <a:avLst/>
          </a:prstGeom>
        </p:spPr>
        <p:txBody>
          <a:bodyPr wrap="square">
            <a:spAutoFit/>
          </a:bodyPr>
          <a:lstStyle/>
          <a:p>
            <a:pPr marL="533400" marR="47625" indent="532765" eaLnBrk="1" latinLnBrk="0" hangingPunct="1">
              <a:lnSpc>
                <a:spcPct val="130000"/>
              </a:lnSpc>
              <a:spcBef>
                <a:spcPts val="0"/>
              </a:spcBef>
              <a:spcAft>
                <a:spcPts val="0"/>
              </a:spcAft>
            </a:pPr>
            <a:r>
              <a:rPr lang="zh-CN" altLang="en-US" kern="100" dirty="0">
                <a:solidFill>
                  <a:srgbClr val="000000"/>
                </a:solidFill>
                <a:latin typeface="微软雅黑" panose="020B0503020204020204" pitchFamily="34" charset="-122"/>
                <a:ea typeface="微软雅黑" panose="020B0503020204020204" pitchFamily="34" charset="-122"/>
                <a:cs typeface="Times New Roman" panose="02020603050405020304"/>
              </a:rPr>
              <a:t>任何事物都具有两面性，问题在于当事者怎样去看待它们。一个人面对失败时所持的心态往往决定他一生的命运。积极的心态有助于人们克服困难，使人看到希望，保持进取的旺盛斗志。消极的心态使人沮丧、失望，对生活和人生充满抱怨，自我封闭，限制和扼杀自己的潜能。</a:t>
            </a:r>
            <a:endParaRPr lang="zh-CN" altLang="en-US"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8" name="文本框 2"/>
          <p:cNvSpPr txBox="1">
            <a:spLocks noChangeArrowheads="1"/>
          </p:cNvSpPr>
          <p:nvPr/>
        </p:nvSpPr>
        <p:spPr bwMode="auto">
          <a:xfrm>
            <a:off x="1740931" y="4828266"/>
            <a:ext cx="642942" cy="956920"/>
          </a:xfrm>
          <a:prstGeom prst="rect">
            <a:avLst/>
          </a:prstGeom>
          <a:noFill/>
          <a:ln w="9525">
            <a:noFill/>
            <a:miter lim="800000"/>
          </a:ln>
        </p:spPr>
        <p:txBody>
          <a:bodyPr vert="horz" wrap="square" lIns="0" tIns="0" rIns="0" bIns="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感</a:t>
            </a:r>
            <a:endPar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endPar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悟</a:t>
            </a:r>
            <a:endParaRPr kumimoji="0" lang="zh-CN"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checkerboard(across)">
                                      <p:cBhvr>
                                        <p:cTn id="13" dur="500"/>
                                        <p:tgtEl>
                                          <p:spTgt spid="18"/>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checkerboard(across)">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642346"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第一节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240861" y="3584525"/>
            <a:ext cx="6000792"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algn="ctr">
              <a:defRPr/>
            </a:pPr>
            <a:r>
              <a:rPr lang="zh-CN" altLang="en-US" sz="4400" dirty="0" smtClean="0">
                <a:solidFill>
                  <a:srgbClr val="3D3D3D"/>
                </a:solidFill>
                <a:latin typeface="+mn-lt"/>
                <a:ea typeface="+mn-ea"/>
                <a:cs typeface="+mn-ea"/>
                <a:sym typeface="+mn-lt"/>
              </a:rPr>
              <a:t>挫折概述</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201308281438253153.jpg"/>
          <p:cNvPicPr>
            <a:picLocks noChangeAspect="1"/>
          </p:cNvPicPr>
          <p:nvPr/>
        </p:nvPicPr>
        <p:blipFill>
          <a:blip r:embed="rId1" cstate="print"/>
          <a:srcRect l="34908"/>
          <a:stretch>
            <a:fillRect/>
          </a:stretch>
        </p:blipFill>
        <p:spPr>
          <a:xfrm>
            <a:off x="7980218" y="0"/>
            <a:ext cx="4211782" cy="6858000"/>
          </a:xfrm>
          <a:prstGeom prst="rect">
            <a:avLst/>
          </a:prstGeom>
          <a:noFill/>
          <a:ln>
            <a:noFill/>
          </a:ln>
        </p:spPr>
      </p:pic>
      <p:sp>
        <p:nvSpPr>
          <p:cNvPr id="6" name="文本框 5"/>
          <p:cNvSpPr txBox="1"/>
          <p:nvPr/>
        </p:nvSpPr>
        <p:spPr>
          <a:xfrm>
            <a:off x="798260" y="285728"/>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一、挫折的概念</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69027" y="357166"/>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4" name="TextBox 14"/>
          <p:cNvSpPr txBox="1"/>
          <p:nvPr/>
        </p:nvSpPr>
        <p:spPr>
          <a:xfrm>
            <a:off x="798260" y="3643314"/>
            <a:ext cx="6476896" cy="1851025"/>
          </a:xfrm>
          <a:prstGeom prst="rect">
            <a:avLst/>
          </a:prstGeom>
          <a:noFill/>
        </p:spPr>
        <p:txBody>
          <a:bodyPr wrap="square" rtlCol="0">
            <a:spAutoFit/>
          </a:bodyPr>
          <a:lstStyle/>
          <a:p>
            <a:pPr>
              <a:lnSpc>
                <a:spcPct val="130000"/>
              </a:lnSpc>
            </a:pPr>
            <a:r>
              <a:rPr lang="zh-CN" altLang="en-US" sz="2800" b="1" dirty="0" smtClean="0">
                <a:solidFill>
                  <a:srgbClr val="C00000"/>
                </a:solidFill>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挫折是指个体在有目的的活动中，遇到了无法克服的障碍或干扰，使其需要不能得到满足时所产生的紧张状态和情绪反应。从这个定义可以看出，挫折包括以下三层含义。</a:t>
            </a:r>
            <a:endParaRPr lang="zh-CN" altLang="en-US" sz="2000" b="1" dirty="0" smtClean="0">
              <a:latin typeface="微软雅黑" panose="020B0503020204020204" pitchFamily="34" charset="-122"/>
              <a:ea typeface="微软雅黑" panose="020B0503020204020204" pitchFamily="34" charset="-122"/>
            </a:endParaRPr>
          </a:p>
        </p:txBody>
      </p:sp>
      <p:sp>
        <p:nvSpPr>
          <p:cNvPr id="16" name="圆角矩形 15"/>
          <p:cNvSpPr/>
          <p:nvPr/>
        </p:nvSpPr>
        <p:spPr>
          <a:xfrm>
            <a:off x="737583" y="1753421"/>
            <a:ext cx="6537573" cy="718136"/>
          </a:xfrm>
          <a:prstGeom prst="roundRect">
            <a:avLst>
              <a:gd name="adj" fmla="val 5002"/>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98260" y="1853609"/>
            <a:ext cx="6476896" cy="453457"/>
          </a:xfrm>
          <a:prstGeom prst="rect">
            <a:avLst/>
          </a:prstGeom>
        </p:spPr>
        <p:txBody>
          <a:bodyPr wrap="square">
            <a:spAutoFit/>
          </a:bodyPr>
          <a:lstStyle/>
          <a:p>
            <a:pPr>
              <a:lnSpc>
                <a:spcPct val="130000"/>
              </a:lnSpc>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人生就像一次遥远的探险旅行，道路漫长而曲折。</a:t>
            </a:r>
            <a:endPar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300.jpg"/>
          <p:cNvPicPr>
            <a:picLocks noChangeAspect="1"/>
          </p:cNvPicPr>
          <p:nvPr/>
        </p:nvPicPr>
        <p:blipFill>
          <a:blip r:embed="rId1"/>
          <a:stretch>
            <a:fillRect/>
          </a:stretch>
        </p:blipFill>
        <p:spPr>
          <a:xfrm>
            <a:off x="7671397" y="-12980"/>
            <a:ext cx="4526746" cy="6790120"/>
          </a:xfrm>
          <a:prstGeom prst="rect">
            <a:avLst/>
          </a:prstGeom>
        </p:spPr>
      </p:pic>
      <p:sp>
        <p:nvSpPr>
          <p:cNvPr id="6" name="文本框 5"/>
          <p:cNvSpPr txBox="1"/>
          <p:nvPr/>
        </p:nvSpPr>
        <p:spPr>
          <a:xfrm>
            <a:off x="798260" y="285728"/>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一、挫折的概念</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69027" y="357166"/>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8" name="弧形 7"/>
          <p:cNvSpPr/>
          <p:nvPr/>
        </p:nvSpPr>
        <p:spPr>
          <a:xfrm>
            <a:off x="169027" y="2143733"/>
            <a:ext cx="3155343" cy="3155341"/>
          </a:xfrm>
          <a:prstGeom prst="arc">
            <a:avLst>
              <a:gd name="adj1" fmla="val 16200000"/>
              <a:gd name="adj2" fmla="val 5324025"/>
            </a:avLst>
          </a:prstGeom>
          <a:noFill/>
          <a:ln w="38100" cap="flat" cmpd="sng" algn="ctr">
            <a:solidFill>
              <a:srgbClr val="96D75B"/>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9" name="椭圆 8"/>
          <p:cNvSpPr/>
          <p:nvPr/>
        </p:nvSpPr>
        <p:spPr>
          <a:xfrm>
            <a:off x="457059" y="2863813"/>
            <a:ext cx="1728192" cy="1728191"/>
          </a:xfrm>
          <a:prstGeom prst="ellipse">
            <a:avLst/>
          </a:prstGeom>
          <a:solidFill>
            <a:srgbClr val="0989B1">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挫折的</a:t>
            </a:r>
            <a:endParaRPr kumimoji="0" lang="en-US" altLang="zh-CN"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表现</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0" name="圆角矩形 9"/>
          <p:cNvSpPr/>
          <p:nvPr/>
        </p:nvSpPr>
        <p:spPr>
          <a:xfrm>
            <a:off x="1969228" y="2006259"/>
            <a:ext cx="2590762" cy="546331"/>
          </a:xfrm>
          <a:prstGeom prst="roundRect">
            <a:avLst>
              <a:gd name="adj" fmla="val 10545"/>
            </a:avLst>
          </a:prstGeom>
          <a:solidFill>
            <a:srgbClr val="58AEB9"/>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gn="ctr">
              <a:defRPr/>
            </a:pPr>
            <a:r>
              <a:rPr lang="zh-CN" altLang="en-US" sz="2000" b="1" kern="0" dirty="0" smtClean="0">
                <a:solidFill>
                  <a:sysClr val="window" lastClr="FFFFFF"/>
                </a:solidFill>
                <a:latin typeface="微软雅黑" panose="020B0503020204020204" pitchFamily="34" charset="-122"/>
                <a:ea typeface="微软雅黑" panose="020B0503020204020204" pitchFamily="34" charset="-122"/>
              </a:rPr>
              <a:t>在情绪上</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1" name="圆角矩形 10"/>
          <p:cNvSpPr/>
          <p:nvPr/>
        </p:nvSpPr>
        <p:spPr>
          <a:xfrm>
            <a:off x="2516100" y="3382080"/>
            <a:ext cx="2153521" cy="546331"/>
          </a:xfrm>
          <a:prstGeom prst="roundRect">
            <a:avLst>
              <a:gd name="adj" fmla="val 10545"/>
            </a:avLst>
          </a:prstGeom>
          <a:solidFill>
            <a:srgbClr val="EEA23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gn="ctr">
              <a:defRPr/>
            </a:pPr>
            <a:r>
              <a:rPr lang="zh-CN" altLang="en-US" sz="2000" b="1" kern="0" dirty="0" smtClean="0">
                <a:solidFill>
                  <a:sysClr val="window" lastClr="FFFFFF"/>
                </a:solidFill>
                <a:latin typeface="微软雅黑" panose="020B0503020204020204" pitchFamily="34" charset="-122"/>
                <a:ea typeface="微软雅黑" panose="020B0503020204020204" pitchFamily="34" charset="-122"/>
              </a:rPr>
              <a:t>在生理上</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2" name="圆角矩形 11"/>
          <p:cNvSpPr/>
          <p:nvPr/>
        </p:nvSpPr>
        <p:spPr>
          <a:xfrm>
            <a:off x="2100458" y="4698261"/>
            <a:ext cx="2485839" cy="546331"/>
          </a:xfrm>
          <a:prstGeom prst="roundRect">
            <a:avLst>
              <a:gd name="adj" fmla="val 10545"/>
            </a:avLst>
          </a:prstGeom>
          <a:solidFill>
            <a:srgbClr val="899C3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gn="ctr">
              <a:defRPr/>
            </a:pPr>
            <a:r>
              <a:rPr lang="zh-CN" altLang="en-US" sz="2000" b="1" kern="0" dirty="0" smtClean="0">
                <a:solidFill>
                  <a:sysClr val="window" lastClr="FFFFFF"/>
                </a:solidFill>
                <a:latin typeface="微软雅黑" panose="020B0503020204020204" pitchFamily="34" charset="-122"/>
                <a:ea typeface="微软雅黑" panose="020B0503020204020204" pitchFamily="34" charset="-122"/>
              </a:rPr>
              <a:t>在行为上</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9" name="等腰三角形 18"/>
          <p:cNvSpPr/>
          <p:nvPr/>
        </p:nvSpPr>
        <p:spPr bwMode="auto">
          <a:xfrm>
            <a:off x="6814788" y="-46920"/>
            <a:ext cx="1857388" cy="6858000"/>
          </a:xfrm>
          <a:prstGeom prst="triangle">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3" name="文本框 36"/>
          <p:cNvSpPr txBox="1"/>
          <p:nvPr/>
        </p:nvSpPr>
        <p:spPr>
          <a:xfrm>
            <a:off x="4763637" y="1937163"/>
            <a:ext cx="4497150" cy="777457"/>
          </a:xfrm>
          <a:prstGeom prst="rect">
            <a:avLst/>
          </a:prstGeom>
          <a:noFill/>
        </p:spPr>
        <p:txBody>
          <a:bodyPr wrap="square" rtlCol="0">
            <a:spAutoFit/>
          </a:bodyPr>
          <a:lstStyle/>
          <a:p>
            <a:pPr lvl="0">
              <a:lnSpc>
                <a:spcPct val="130000"/>
              </a:lnSpc>
              <a:spcAft>
                <a:spcPts val="600"/>
              </a:spcAft>
            </a:pPr>
            <a:r>
              <a:rPr lang="zh-CN" altLang="en-US" kern="0" dirty="0" smtClean="0">
                <a:solidFill>
                  <a:srgbClr val="63AECE">
                    <a:lumMod val="75000"/>
                  </a:srgbClr>
                </a:solidFill>
                <a:latin typeface="微软雅黑" panose="020B0503020204020204" pitchFamily="34" charset="-122"/>
                <a:ea typeface="微软雅黑" panose="020B0503020204020204" pitchFamily="34" charset="-122"/>
              </a:rPr>
              <a:t>在情绪上会表现出紧张、焦虑、愤怒、低落、消极等；</a:t>
            </a:r>
            <a:endParaRPr kumimoji="0" lang="zh-CN" altLang="en-US" sz="1800" b="0" i="0" u="none" strike="noStrike" kern="0" cap="none" spc="0" normalizeH="0" baseline="0" noProof="0" dirty="0" smtClean="0">
              <a:ln>
                <a:noFill/>
              </a:ln>
              <a:solidFill>
                <a:srgbClr val="63AECE">
                  <a:lumMod val="75000"/>
                </a:srgbClr>
              </a:solidFill>
              <a:effectLst/>
              <a:uLnTx/>
              <a:uFillTx/>
              <a:latin typeface="微软雅黑" panose="020B0503020204020204" pitchFamily="34" charset="-122"/>
              <a:ea typeface="微软雅黑" panose="020B0503020204020204" pitchFamily="34" charset="-122"/>
            </a:endParaRPr>
          </a:p>
        </p:txBody>
      </p:sp>
      <p:sp>
        <p:nvSpPr>
          <p:cNvPr id="15" name="文本框 36"/>
          <p:cNvSpPr txBox="1"/>
          <p:nvPr/>
        </p:nvSpPr>
        <p:spPr>
          <a:xfrm>
            <a:off x="4741059" y="3511708"/>
            <a:ext cx="4592806" cy="417358"/>
          </a:xfrm>
          <a:prstGeom prst="rect">
            <a:avLst/>
          </a:prstGeom>
          <a:noFill/>
        </p:spPr>
        <p:txBody>
          <a:bodyPr wrap="square" rtlCol="0">
            <a:spAutoFit/>
          </a:bodyPr>
          <a:lstStyle/>
          <a:p>
            <a:pPr lvl="0">
              <a:lnSpc>
                <a:spcPct val="130000"/>
              </a:lnSpc>
              <a:spcAft>
                <a:spcPts val="600"/>
              </a:spcAft>
            </a:pPr>
            <a:r>
              <a:rPr lang="zh-CN" altLang="en-US" kern="0" dirty="0" smtClean="0">
                <a:solidFill>
                  <a:srgbClr val="63AECE">
                    <a:lumMod val="75000"/>
                  </a:srgbClr>
                </a:solidFill>
                <a:latin typeface="微软雅黑" panose="020B0503020204020204" pitchFamily="34" charset="-122"/>
                <a:ea typeface="微软雅黑" panose="020B0503020204020204" pitchFamily="34" charset="-122"/>
              </a:rPr>
              <a:t>在生理上会出现血压升高、心跳加快等现象；</a:t>
            </a:r>
            <a:endParaRPr kumimoji="0" lang="zh-CN" altLang="en-US" sz="1800" b="0" i="0" u="none" strike="noStrike" kern="0" cap="none" spc="0" normalizeH="0" baseline="0" noProof="0" dirty="0" smtClean="0">
              <a:ln>
                <a:noFill/>
              </a:ln>
              <a:solidFill>
                <a:srgbClr val="63AECE">
                  <a:lumMod val="75000"/>
                </a:srgbClr>
              </a:solidFill>
              <a:effectLst/>
              <a:uLnTx/>
              <a:uFillTx/>
              <a:latin typeface="微软雅黑" panose="020B0503020204020204" pitchFamily="34" charset="-122"/>
              <a:ea typeface="微软雅黑" panose="020B0503020204020204" pitchFamily="34" charset="-122"/>
            </a:endParaRPr>
          </a:p>
        </p:txBody>
      </p:sp>
      <p:sp>
        <p:nvSpPr>
          <p:cNvPr id="17" name="文本框 36"/>
          <p:cNvSpPr txBox="1"/>
          <p:nvPr/>
        </p:nvSpPr>
        <p:spPr>
          <a:xfrm>
            <a:off x="4831369" y="4797592"/>
            <a:ext cx="4570229" cy="417358"/>
          </a:xfrm>
          <a:prstGeom prst="rect">
            <a:avLst/>
          </a:prstGeom>
          <a:noFill/>
        </p:spPr>
        <p:txBody>
          <a:bodyPr wrap="square" rtlCol="0">
            <a:spAutoFit/>
          </a:bodyPr>
          <a:lstStyle/>
          <a:p>
            <a:pPr>
              <a:lnSpc>
                <a:spcPct val="130000"/>
              </a:lnSpc>
              <a:spcAft>
                <a:spcPts val="600"/>
              </a:spcAft>
            </a:pPr>
            <a:r>
              <a:rPr lang="zh-CN" altLang="en-US" kern="0" dirty="0" smtClean="0">
                <a:solidFill>
                  <a:srgbClr val="63AECE">
                    <a:lumMod val="75000"/>
                  </a:srgbClr>
                </a:solidFill>
                <a:latin typeface="微软雅黑" panose="020B0503020204020204" pitchFamily="34" charset="-122"/>
                <a:ea typeface="微软雅黑" panose="020B0503020204020204" pitchFamily="34" charset="-122"/>
              </a:rPr>
              <a:t>在行为上会表现出消极对抗、攻击侵犯等。</a:t>
            </a:r>
            <a:endParaRPr lang="zh-CN" altLang="en-US" kern="0" dirty="0" smtClean="0">
              <a:solidFill>
                <a:srgbClr val="63AECE">
                  <a:lumMod val="75000"/>
                </a:srgbClr>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9"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1000" fill="hold"/>
                                        <p:tgtEl>
                                          <p:spTgt spid="10"/>
                                        </p:tgtEl>
                                        <p:attrNameLst>
                                          <p:attrName>ppt_x</p:attrName>
                                        </p:attrNameLst>
                                      </p:cBhvr>
                                      <p:tavLst>
                                        <p:tav tm="0">
                                          <p:val>
                                            <p:strVal val="#ppt_x-.2"/>
                                          </p:val>
                                        </p:tav>
                                        <p:tav tm="100000">
                                          <p:val>
                                            <p:strVal val="#ppt_x"/>
                                          </p:val>
                                        </p:tav>
                                      </p:tavLst>
                                    </p:anim>
                                    <p:anim calcmode="lin" valueType="num">
                                      <p:cBhvr>
                                        <p:cTn id="17"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8" dur="1000"/>
                                        <p:tgtEl>
                                          <p:spTgt spid="10"/>
                                        </p:tgtEl>
                                      </p:cBhvr>
                                    </p:animEffect>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lide(fromBottom)">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ppt_x</p:attrName>
                                        </p:attrNameLst>
                                      </p:cBhvr>
                                      <p:tavLst>
                                        <p:tav tm="0">
                                          <p:val>
                                            <p:strVal val="#ppt_x-.2"/>
                                          </p:val>
                                        </p:tav>
                                        <p:tav tm="100000">
                                          <p:val>
                                            <p:strVal val="#ppt_x"/>
                                          </p:val>
                                        </p:tav>
                                      </p:tavLst>
                                    </p:anim>
                                    <p:anim calcmode="lin" valueType="num">
                                      <p:cBhvr>
                                        <p:cTn id="2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1"/>
                                        </p:tgtEl>
                                      </p:cBhvr>
                                    </p:animEffec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slide(fromBottom)">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1000" fill="hold"/>
                                        <p:tgtEl>
                                          <p:spTgt spid="12"/>
                                        </p:tgtEl>
                                        <p:attrNameLst>
                                          <p:attrName>ppt_x</p:attrName>
                                        </p:attrNameLst>
                                      </p:cBhvr>
                                      <p:tavLst>
                                        <p:tav tm="0">
                                          <p:val>
                                            <p:strVal val="#ppt_x-.2"/>
                                          </p:val>
                                        </p:tav>
                                        <p:tav tm="100000">
                                          <p:val>
                                            <p:strVal val="#ppt_x"/>
                                          </p:val>
                                        </p:tav>
                                      </p:tavLst>
                                    </p:anim>
                                    <p:anim calcmode="lin" valueType="num">
                                      <p:cBhvr>
                                        <p:cTn id="39"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40" dur="1000"/>
                                        <p:tgtEl>
                                          <p:spTgt spid="12"/>
                                        </p:tgtEl>
                                      </p:cBhvr>
                                    </p:animEffect>
                                  </p:childTnLst>
                                </p:cTn>
                              </p:par>
                            </p:childTnLst>
                          </p:cTn>
                        </p:par>
                        <p:par>
                          <p:cTn id="41" fill="hold">
                            <p:stCondLst>
                              <p:cond delay="1000"/>
                            </p:stCondLst>
                            <p:childTnLst>
                              <p:par>
                                <p:cTn id="42" presetID="12" presetClass="entr" presetSubtype="4"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slide(fromBottom)">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5"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98260" y="285728"/>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二、挫折的基本特征</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69027" y="357166"/>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14" name="Picture 2" descr="C:\Documents and Settings\Administrator\My Documents\商务图片\Nipic_2457331_20110113224908934001.png"/>
          <p:cNvPicPr>
            <a:picLocks noChangeAspect="1" noChangeArrowheads="1"/>
          </p:cNvPicPr>
          <p:nvPr/>
        </p:nvPicPr>
        <p:blipFill>
          <a:blip r:embed="rId1" cstate="screen"/>
          <a:srcRect/>
          <a:stretch>
            <a:fillRect/>
          </a:stretch>
        </p:blipFill>
        <p:spPr bwMode="auto">
          <a:xfrm flipH="1">
            <a:off x="371698" y="1742090"/>
            <a:ext cx="4151047" cy="514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4225749" y="1987987"/>
            <a:ext cx="6524978" cy="3051810"/>
          </a:xfrm>
          <a:prstGeom prst="rect">
            <a:avLst/>
          </a:prstGeom>
        </p:spPr>
        <p:txBody>
          <a:bodyPr wrap="square">
            <a:spAutoFit/>
          </a:bodyPr>
          <a:lstStyle/>
          <a:p>
            <a:pPr>
              <a:lnSpc>
                <a:spcPct val="130000"/>
              </a:lnSpc>
            </a:pPr>
            <a:r>
              <a:rPr lang="zh-CN" altLang="en-US" sz="28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（一）普遍性。俗话说：</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人生不如意事十之八九。</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人的一生中经常会发生不如意的事，挫折是生</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活的组成部分。</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（二）两面性。挫折既有消极的一面，也有积极的一面。</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（三）暂时性。挫折只代表我们在实现目标的过程中遇到了一些障碍，并不意味着我们已经彻底失败。</a:t>
            </a:r>
            <a:endParaRPr lang="zh-CN" altLang="en-US" sz="2000" dirty="0">
              <a:latin typeface="微软雅黑" panose="020B0503020204020204" pitchFamily="34" charset="-122"/>
              <a:ea typeface="微软雅黑" panose="020B0503020204020204" pitchFamily="34" charset="-122"/>
            </a:endParaRPr>
          </a:p>
        </p:txBody>
      </p:sp>
      <p:sp>
        <p:nvSpPr>
          <p:cNvPr id="20" name="矩形 19"/>
          <p:cNvSpPr/>
          <p:nvPr/>
        </p:nvSpPr>
        <p:spPr>
          <a:xfrm>
            <a:off x="4022762" y="1667236"/>
            <a:ext cx="6840000" cy="109885"/>
          </a:xfrm>
          <a:prstGeom prst="rect">
            <a:avLst/>
          </a:prstGeom>
          <a:gradFill rotWithShape="1">
            <a:gsLst>
              <a:gs pos="0">
                <a:srgbClr val="0989B1">
                  <a:shade val="51000"/>
                  <a:satMod val="130000"/>
                </a:srgbClr>
              </a:gs>
              <a:gs pos="80000">
                <a:srgbClr val="0989B1">
                  <a:shade val="93000"/>
                  <a:satMod val="130000"/>
                </a:srgbClr>
              </a:gs>
              <a:gs pos="100000">
                <a:srgbClr val="0989B1">
                  <a:shade val="94000"/>
                  <a:satMod val="135000"/>
                </a:srgbClr>
              </a:gs>
            </a:gsLst>
            <a:lin ang="16200000" scaled="0"/>
          </a:gradFill>
          <a:ln w="9525" cap="flat" cmpd="sng" algn="ctr">
            <a:solidFill>
              <a:srgbClr val="0989B1">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1" name="矩形 20"/>
          <p:cNvSpPr/>
          <p:nvPr/>
        </p:nvSpPr>
        <p:spPr>
          <a:xfrm>
            <a:off x="4097945" y="5285281"/>
            <a:ext cx="6840000" cy="109885"/>
          </a:xfrm>
          <a:prstGeom prst="rect">
            <a:avLst/>
          </a:prstGeom>
          <a:gradFill rotWithShape="1">
            <a:gsLst>
              <a:gs pos="0">
                <a:srgbClr val="0989B1">
                  <a:shade val="51000"/>
                  <a:satMod val="130000"/>
                </a:srgbClr>
              </a:gs>
              <a:gs pos="80000">
                <a:srgbClr val="0989B1">
                  <a:shade val="93000"/>
                  <a:satMod val="130000"/>
                </a:srgbClr>
              </a:gs>
              <a:gs pos="100000">
                <a:srgbClr val="0989B1">
                  <a:shade val="94000"/>
                  <a:satMod val="135000"/>
                </a:srgbClr>
              </a:gs>
            </a:gsLst>
            <a:lin ang="16200000" scaled="0"/>
          </a:gradFill>
          <a:ln w="9525" cap="flat" cmpd="sng" algn="ctr">
            <a:solidFill>
              <a:srgbClr val="0989B1">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heckerboard(across)">
                                      <p:cBhvr>
                                        <p:cTn id="14" dur="500"/>
                                        <p:tgtEl>
                                          <p:spTgt spid="16"/>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checkerboard(across)">
                                      <p:cBhvr>
                                        <p:cTn id="17" dur="500"/>
                                        <p:tgtEl>
                                          <p:spTgt spid="20"/>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checkerboard(across)">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animBg="1"/>
      <p:bldP spid="2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98195" y="285750"/>
            <a:ext cx="583692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三、挫折心理应对的三个维度</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69027" y="357166"/>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14" name="Picture 2" descr="C:\Documents and Settings\Administrator\My Documents\商务图片\Nipic_2457331_20110113224908934001.png"/>
          <p:cNvPicPr>
            <a:picLocks noChangeAspect="1" noChangeArrowheads="1"/>
          </p:cNvPicPr>
          <p:nvPr/>
        </p:nvPicPr>
        <p:blipFill>
          <a:blip r:embed="rId1" cstate="screen"/>
          <a:srcRect/>
          <a:stretch>
            <a:fillRect/>
          </a:stretch>
        </p:blipFill>
        <p:spPr bwMode="auto">
          <a:xfrm flipH="1">
            <a:off x="371698" y="1742090"/>
            <a:ext cx="4151047" cy="514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4225925" y="1988185"/>
            <a:ext cx="7279005" cy="3688080"/>
          </a:xfrm>
          <a:prstGeom prst="rect">
            <a:avLst/>
          </a:prstGeom>
        </p:spPr>
        <p:txBody>
          <a:bodyPr wrap="square">
            <a:spAutoFit/>
          </a:bodyPr>
          <a:lstStyle/>
          <a:p>
            <a:pPr indent="457200" algn="just">
              <a:lnSpc>
                <a:spcPct val="130000"/>
              </a:lnSpc>
            </a:pPr>
            <a:r>
              <a:rPr lang="zh-CN" altLang="en-US" sz="1800" dirty="0" smtClean="0">
                <a:solidFill>
                  <a:schemeClr val="tx1"/>
                </a:solidFill>
                <a:latin typeface="微软雅黑" panose="020B0503020204020204" pitchFamily="34" charset="-122"/>
                <a:ea typeface="微软雅黑" panose="020B0503020204020204" pitchFamily="34" charset="-122"/>
              </a:rPr>
              <a:t>   </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）认知。当面对压力和挫折时，首先是要对它有所意识或有所认识。而这种意识与认识的差异，就能构成压力或挫折对你所产生的影响。</a:t>
            </a:r>
            <a:endPar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）态度。当面对压力事件和压力情境，态度决定一个人是</a:t>
            </a:r>
            <a:r>
              <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知难而进</a:t>
            </a:r>
            <a:r>
              <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，把压力看作是一种挑战；还是感到大难临头，把压力看作一种负担。面对考试时，把考试作为挑战，还是看作负担，取决于一个人的态度。</a:t>
            </a:r>
            <a:endPar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a:lnSpc>
                <a:spcPct val="130000"/>
              </a:lnSpc>
            </a:pP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）行为。在认知和态度的基础上，当事者要对压力事件或压力情境做出具体的行动，或是积极地解决所面临的问题和困难，或是消极地逃避所面临的问题和困难。不同的应对心理必然会演变成不同的行为。</a:t>
            </a:r>
            <a:endPar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矩形 19"/>
          <p:cNvSpPr/>
          <p:nvPr/>
        </p:nvSpPr>
        <p:spPr>
          <a:xfrm>
            <a:off x="4298352" y="1667236"/>
            <a:ext cx="6840000" cy="109885"/>
          </a:xfrm>
          <a:prstGeom prst="rect">
            <a:avLst/>
          </a:prstGeom>
          <a:gradFill rotWithShape="1">
            <a:gsLst>
              <a:gs pos="0">
                <a:srgbClr val="0989B1">
                  <a:shade val="51000"/>
                  <a:satMod val="130000"/>
                </a:srgbClr>
              </a:gs>
              <a:gs pos="80000">
                <a:srgbClr val="0989B1">
                  <a:shade val="93000"/>
                  <a:satMod val="130000"/>
                </a:srgbClr>
              </a:gs>
              <a:gs pos="100000">
                <a:srgbClr val="0989B1">
                  <a:shade val="94000"/>
                  <a:satMod val="135000"/>
                </a:srgbClr>
              </a:gs>
            </a:gsLst>
            <a:lin ang="16200000" scaled="0"/>
          </a:gradFill>
          <a:ln w="9525" cap="flat" cmpd="sng" algn="ctr">
            <a:solidFill>
              <a:srgbClr val="0989B1">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1" name="矩形 20"/>
          <p:cNvSpPr/>
          <p:nvPr/>
        </p:nvSpPr>
        <p:spPr>
          <a:xfrm>
            <a:off x="4298605" y="5966636"/>
            <a:ext cx="6840000" cy="109885"/>
          </a:xfrm>
          <a:prstGeom prst="rect">
            <a:avLst/>
          </a:prstGeom>
          <a:gradFill rotWithShape="1">
            <a:gsLst>
              <a:gs pos="0">
                <a:srgbClr val="0989B1">
                  <a:shade val="51000"/>
                  <a:satMod val="130000"/>
                </a:srgbClr>
              </a:gs>
              <a:gs pos="80000">
                <a:srgbClr val="0989B1">
                  <a:shade val="93000"/>
                  <a:satMod val="130000"/>
                </a:srgbClr>
              </a:gs>
              <a:gs pos="100000">
                <a:srgbClr val="0989B1">
                  <a:shade val="94000"/>
                  <a:satMod val="135000"/>
                </a:srgbClr>
              </a:gs>
            </a:gsLst>
            <a:lin ang="16200000" scaled="0"/>
          </a:gradFill>
          <a:ln w="9525" cap="flat" cmpd="sng" algn="ctr">
            <a:solidFill>
              <a:srgbClr val="0989B1">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heckerboard(across)">
                                      <p:cBhvr>
                                        <p:cTn id="14" dur="500"/>
                                        <p:tgtEl>
                                          <p:spTgt spid="16"/>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checkerboard(across)">
                                      <p:cBhvr>
                                        <p:cTn id="17" dur="500"/>
                                        <p:tgtEl>
                                          <p:spTgt spid="20"/>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checkerboard(across)">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bldLvl="0" animBg="1"/>
      <p:bldP spid="21" grpId="0" bldLvl="0" animBg="1"/>
    </p:bldLst>
  </p:timing>
</p:sld>
</file>

<file path=ppt/tags/tag1.xml><?xml version="1.0" encoding="utf-8"?>
<p:tagLst xmlns:p="http://schemas.openxmlformats.org/presentationml/2006/main">
  <p:tag name="KSO_WM_DIAGRAM_VIRTUALLY_FRAME" val="{&quot;height&quot;:258.57606299212597,&quot;left&quot;:508.31267716535433,&quot;top&quot;:118.12393700787402,&quot;width&quot;:479.1414173228347}"/>
</p:tagLst>
</file>

<file path=ppt/tags/tag2.xml><?xml version="1.0" encoding="utf-8"?>
<p:tagLst xmlns:p="http://schemas.openxmlformats.org/presentationml/2006/main">
  <p:tag name="KSO_WM_DIAGRAM_VIRTUALLY_FRAME" val="{&quot;height&quot;:258.57606299212597,&quot;left&quot;:508.31267716535433,&quot;top&quot;:118.12393700787402,&quot;width&quot;:479.1414173228347}"/>
</p:tagLst>
</file>

<file path=ppt/tags/tag3.xml><?xml version="1.0" encoding="utf-8"?>
<p:tagLst xmlns:p="http://schemas.openxmlformats.org/presentationml/2006/main">
  <p:tag name="KSO_WM_DIAGRAM_VIRTUALLY_FRAME" val="{&quot;height&quot;:258.57606299212597,&quot;left&quot;:508.31267716535433,&quot;top&quot;:118.12393700787402,&quot;width&quot;:479.1414173228347}"/>
</p:tagLst>
</file>

<file path=ppt/tags/tag4.xml><?xml version="1.0" encoding="utf-8"?>
<p:tagLst xmlns:p="http://schemas.openxmlformats.org/presentationml/2006/main">
  <p:tag name="KSO_WM_DIAGRAM_VIRTUALLY_FRAME" val="{&quot;height&quot;:258.57606299212597,&quot;left&quot;:508.31267716535433,&quot;top&quot;:118.12393700787402,&quot;width&quot;:479.1414173228347}"/>
</p:tagLst>
</file>

<file path=ppt/tags/tag5.xml><?xml version="1.0" encoding="utf-8"?>
<p:tagLst xmlns:p="http://schemas.openxmlformats.org/presentationml/2006/main">
  <p:tag name="KSO_WM_DIAGRAM_VIRTUALLY_FRAME" val="{&quot;height&quot;:258.57606299212597,&quot;left&quot;:508.31267716535433,&quot;top&quot;:118.12393700787402,&quot;width&quot;:479.1414173228347}"/>
</p:tagLst>
</file>

<file path=ppt/tags/tag6.xml><?xml version="1.0" encoding="utf-8"?>
<p:tagLst xmlns:p="http://schemas.openxmlformats.org/presentationml/2006/main">
  <p:tag name="KSO_WM_DIAGRAM_VIRTUALLY_FRAME" val="{&quot;height&quot;:258.57606299212597,&quot;left&quot;:508.31267716535433,&quot;top&quot;:118.12393700787402,&quot;width&quot;:479.1414173228347}"/>
</p:tagLst>
</file>

<file path=ppt/tags/tag7.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
  <p:tag name="ISLIDE.GUIDESSETTING" val="{&quot;Id&quot;:&quot;GuidesStyle_None&quot;,&quot;Name&quot;:&quot;无&quot;,&quot;HeaderHeight&quot;:0.0,&quot;FooterHeight&quot;:0.0,&quot;SideMargin&quot;:0.0,&quot;TopMargin&quot;:0.0,&quot;BottomMargin&quot;:0.0,&quot;IntervalMargin&quot;:0.0}"/>
</p:tagLst>
</file>

<file path=ppt/theme/theme1.xml><?xml version="1.0" encoding="utf-8"?>
<a:theme xmlns:a="http://schemas.openxmlformats.org/drawingml/2006/main" name="第一PPT，www.1ppt.com">
  <a:themeElements>
    <a:clrScheme name="红色系">
      <a:dk1>
        <a:srgbClr val="3D3D3D"/>
      </a:dk1>
      <a:lt1>
        <a:srgbClr val="FFFFFF"/>
      </a:lt1>
      <a:dk2>
        <a:srgbClr val="7F7F7F"/>
      </a:dk2>
      <a:lt2>
        <a:srgbClr val="F6F6F6"/>
      </a:lt2>
      <a:accent1>
        <a:srgbClr val="BD2531"/>
      </a:accent1>
      <a:accent2>
        <a:srgbClr val="DD3B44"/>
      </a:accent2>
      <a:accent3>
        <a:srgbClr val="F9B335"/>
      </a:accent3>
      <a:accent4>
        <a:srgbClr val="E8E2DB"/>
      </a:accent4>
      <a:accent5>
        <a:srgbClr val="7F7F7F"/>
      </a:accent5>
      <a:accent6>
        <a:srgbClr val="3D3D3D"/>
      </a:accent6>
      <a:hlink>
        <a:srgbClr val="DD3B44"/>
      </a:hlink>
      <a:folHlink>
        <a:srgbClr val="3D3D3D"/>
      </a:folHlink>
    </a:clrScheme>
    <a:fontScheme name="oaefegfa">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红黑简约商务(两红一橙黄暖色)</Template>
  <TotalTime>0</TotalTime>
  <Words>4648</Words>
  <Application>WPS 演示</Application>
  <PresentationFormat>自定义</PresentationFormat>
  <Paragraphs>233</Paragraphs>
  <Slides>28</Slides>
  <Notes>25</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28</vt:i4>
      </vt:variant>
    </vt:vector>
  </HeadingPairs>
  <TitlesOfParts>
    <vt:vector size="48" baseType="lpstr">
      <vt:lpstr>Arial</vt:lpstr>
      <vt:lpstr>宋体</vt:lpstr>
      <vt:lpstr>Wingdings</vt:lpstr>
      <vt:lpstr>微软雅黑</vt:lpstr>
      <vt:lpstr>仿宋_GB2312</vt:lpstr>
      <vt:lpstr>站酷小薇LOGO体</vt:lpstr>
      <vt:lpstr>Calibri</vt:lpstr>
      <vt:lpstr>Calibri</vt:lpstr>
      <vt:lpstr>Times New Roman</vt:lpstr>
      <vt:lpstr>微软雅黑 Light</vt:lpstr>
      <vt:lpstr>Times New Roman</vt:lpstr>
      <vt:lpstr>Arial</vt:lpstr>
      <vt:lpstr>义启小魏楷</vt:lpstr>
      <vt:lpstr>楷体_GB2312</vt:lpstr>
      <vt:lpstr>Arial Unicode MS</vt:lpstr>
      <vt:lpstr>黑体</vt:lpstr>
      <vt:lpstr>楷体</vt:lpstr>
      <vt:lpstr>华文琥珀</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心理健康</dc:title>
  <dc:creator>第一PPT</dc:creator>
  <cp:keywords>www.1ppt.com</cp:keywords>
  <dc:description>www.1ppt.com</dc:description>
  <cp:lastModifiedBy>雪城</cp:lastModifiedBy>
  <cp:revision>713</cp:revision>
  <dcterms:created xsi:type="dcterms:W3CDTF">2019-04-28T10:25:00Z</dcterms:created>
  <dcterms:modified xsi:type="dcterms:W3CDTF">2025-03-12T07:16:22Z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455F1BFA9FB4426EBA7E55B97512668C_12</vt:lpwstr>
  </property>
</Properties>
</file>