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42"/>
  </p:handoutMasterIdLst>
  <p:sldIdLst>
    <p:sldId id="1244" r:id="rId4"/>
    <p:sldId id="2084" r:id="rId6"/>
    <p:sldId id="2065" r:id="rId7"/>
    <p:sldId id="2194" r:id="rId8"/>
    <p:sldId id="2196" r:id="rId9"/>
    <p:sldId id="2195" r:id="rId10"/>
    <p:sldId id="2198" r:id="rId11"/>
    <p:sldId id="2125" r:id="rId12"/>
    <p:sldId id="2173" r:id="rId13"/>
    <p:sldId id="2174" r:id="rId14"/>
    <p:sldId id="2175" r:id="rId15"/>
    <p:sldId id="2176" r:id="rId16"/>
    <p:sldId id="2151" r:id="rId17"/>
    <p:sldId id="2199" r:id="rId18"/>
    <p:sldId id="2085" r:id="rId19"/>
    <p:sldId id="2180" r:id="rId20"/>
    <p:sldId id="2181" r:id="rId21"/>
    <p:sldId id="2200" r:id="rId22"/>
    <p:sldId id="2182" r:id="rId23"/>
    <p:sldId id="2179" r:id="rId24"/>
    <p:sldId id="2201" r:id="rId25"/>
    <p:sldId id="2202" r:id="rId26"/>
    <p:sldId id="2184" r:id="rId27"/>
    <p:sldId id="2183" r:id="rId28"/>
    <p:sldId id="2185" r:id="rId29"/>
    <p:sldId id="2186" r:id="rId30"/>
    <p:sldId id="2203" r:id="rId31"/>
    <p:sldId id="2187" r:id="rId32"/>
    <p:sldId id="2204" r:id="rId33"/>
    <p:sldId id="2189" r:id="rId34"/>
    <p:sldId id="2160" r:id="rId35"/>
    <p:sldId id="2191" r:id="rId36"/>
    <p:sldId id="2205" r:id="rId37"/>
    <p:sldId id="2206" r:id="rId38"/>
    <p:sldId id="2172" r:id="rId39"/>
    <p:sldId id="2207" r:id="rId40"/>
    <p:sldId id="2087" r:id="rId41"/>
  </p:sldIdLst>
  <p:sldSz cx="12196445" cy="6858000"/>
  <p:notesSz cx="6858000" cy="9144000"/>
  <p:custDataLst>
    <p:tags r:id="rId4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D186"/>
    <a:srgbClr val="FFFFFF"/>
    <a:srgbClr val="996600"/>
    <a:srgbClr val="000000"/>
    <a:srgbClr val="FEF29F"/>
    <a:srgbClr val="C8E6F8"/>
    <a:srgbClr val="DFEBF9"/>
    <a:srgbClr val="DEE4D6"/>
    <a:srgbClr val="BEC3C7"/>
    <a:srgbClr val="E1DB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59" autoAdjust="0"/>
    <p:restoredTop sz="96210" autoAdjust="0"/>
  </p:normalViewPr>
  <p:slideViewPr>
    <p:cSldViewPr snapToObjects="1" showGuides="1">
      <p:cViewPr varScale="1">
        <p:scale>
          <a:sx n="116" d="100"/>
          <a:sy n="116" d="100"/>
        </p:scale>
        <p:origin x="528" y="84"/>
      </p:cViewPr>
      <p:guideLst>
        <p:guide orient="horz" pos="2160"/>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6" Type="http://schemas.openxmlformats.org/officeDocument/2006/relationships/tags" Target="tags/tag25.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
        <p:nvSpPr>
          <p:cNvPr id="2" name="矩形 1"/>
          <p:cNvSpPr/>
          <p:nvPr userDrawn="1"/>
        </p:nvSpPr>
        <p:spPr>
          <a:xfrm>
            <a:off x="1" y="0"/>
            <a:ext cx="12437228" cy="7215166"/>
          </a:xfrm>
          <a:prstGeom prst="rect">
            <a:avLst/>
          </a:prstGeom>
          <a:solidFill>
            <a:srgbClr val="262626">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1" Type="http://schemas.openxmlformats.org/officeDocument/2006/relationships/notesSlide" Target="../notesSlides/notesSlide12.xml"/><Relationship Id="rId10" Type="http://schemas.openxmlformats.org/officeDocument/2006/relationships/slideLayout" Target="../slideLayouts/slideLayout3.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image" Target="../media/image24.png"/><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3" Type="http://schemas.openxmlformats.org/officeDocument/2006/relationships/notesSlide" Target="../notesSlides/notesSlide14.xml"/><Relationship Id="rId12" Type="http://schemas.openxmlformats.org/officeDocument/2006/relationships/slideLayout" Target="../slideLayouts/slideLayout3.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27.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29.jpeg"/><Relationship Id="rId1" Type="http://schemas.openxmlformats.org/officeDocument/2006/relationships/image" Target="../media/image28.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3.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41.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42.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image" Target="../media/image43.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image" Target="../media/image44.jpe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4598183" y="1414654"/>
            <a:ext cx="759858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项目十四</a:t>
            </a:r>
            <a:endParaRPr kumimoji="0" lang="zh-CN" altLang="en-US" sz="2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4598183" y="1747580"/>
            <a:ext cx="7149714" cy="214763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5400" b="1" dirty="0" smtClean="0">
                <a:solidFill>
                  <a:schemeClr val="bg1"/>
                </a:solidFill>
                <a:effectLst>
                  <a:outerShdw blurRad="38100" dist="38100" dir="2700000" algn="tl">
                    <a:srgbClr val="000000">
                      <a:alpha val="43137"/>
                    </a:srgbClr>
                  </a:outerShdw>
                </a:effectLst>
                <a:latin typeface="+mn-lt"/>
                <a:ea typeface="+mn-ea"/>
                <a:cs typeface="+mn-ea"/>
                <a:sym typeface="+mn-lt"/>
              </a:rPr>
              <a:t> 珍惜生命  珍爱自我</a:t>
            </a:r>
            <a:endParaRPr lang="en-US" altLang="zh-CN" sz="5400" b="1" dirty="0" smtClean="0">
              <a:solidFill>
                <a:schemeClr val="bg1"/>
              </a:solidFill>
              <a:effectLst>
                <a:outerShdw blurRad="38100" dist="38100" dir="2700000" algn="tl">
                  <a:srgbClr val="000000">
                    <a:alpha val="43137"/>
                  </a:srgbClr>
                </a:outerShdw>
              </a:effectLst>
              <a:latin typeface="+mn-lt"/>
              <a:ea typeface="+mn-ea"/>
              <a:cs typeface="+mn-ea"/>
              <a:sym typeface="+mn-lt"/>
            </a:endParaRPr>
          </a:p>
          <a:p>
            <a:pPr>
              <a:lnSpc>
                <a:spcPct val="130000"/>
              </a:lnSpc>
            </a:pPr>
            <a:r>
              <a:rPr lang="en-US" altLang="zh-CN" sz="5400" b="1" dirty="0" smtClean="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5400" b="1" dirty="0" smtClean="0">
                <a:solidFill>
                  <a:schemeClr val="bg1"/>
                </a:solidFill>
                <a:effectLst>
                  <a:outerShdw blurRad="38100" dist="38100" dir="2700000" algn="tl">
                    <a:srgbClr val="000000">
                      <a:alpha val="43137"/>
                    </a:srgbClr>
                  </a:outerShdw>
                </a:effectLst>
                <a:latin typeface="+mn-lt"/>
                <a:ea typeface="+mn-ea"/>
                <a:cs typeface="+mn-ea"/>
                <a:sym typeface="+mn-lt"/>
              </a:rPr>
              <a:t>大学生生命教育</a:t>
            </a:r>
            <a:endParaRPr lang="zh-CN" altLang="en-US" sz="54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027075" y="265543"/>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        二、</a:t>
            </a:r>
            <a:r>
              <a:rPr lang="zh-CN" altLang="en-US" dirty="0" smtClean="0"/>
              <a:t>生命的形态</a:t>
            </a:r>
            <a:endParaRPr lang="zh-CN" altLang="en-US" dirty="0" smtClean="0"/>
          </a:p>
        </p:txBody>
      </p:sp>
      <p:sp>
        <p:nvSpPr>
          <p:cNvPr id="10" name="矩形 9"/>
          <p:cNvSpPr/>
          <p:nvPr/>
        </p:nvSpPr>
        <p:spPr>
          <a:xfrm>
            <a:off x="4646294" y="5000636"/>
            <a:ext cx="5690000" cy="551329"/>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24"/>
          <p:cNvGrpSpPr/>
          <p:nvPr/>
        </p:nvGrpSpPr>
        <p:grpSpPr>
          <a:xfrm>
            <a:off x="5090923" y="5041535"/>
            <a:ext cx="469530" cy="469530"/>
            <a:chOff x="7070971" y="788848"/>
            <a:chExt cx="1800200" cy="1800200"/>
          </a:xfrm>
        </p:grpSpPr>
        <p:sp>
          <p:nvSpPr>
            <p:cNvPr id="12" name="椭圆 11"/>
            <p:cNvSpPr/>
            <p:nvPr/>
          </p:nvSpPr>
          <p:spPr>
            <a:xfrm>
              <a:off x="7070971" y="788848"/>
              <a:ext cx="1800200" cy="18002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nvSpPr>
          <p:spPr>
            <a:xfrm>
              <a:off x="7575071" y="1166948"/>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TextBox 1"/>
          <p:cNvSpPr txBox="1"/>
          <p:nvPr/>
        </p:nvSpPr>
        <p:spPr>
          <a:xfrm>
            <a:off x="5560453" y="5000636"/>
            <a:ext cx="4414044" cy="46037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（二）交互复杂性</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5428973" y="1785926"/>
            <a:ext cx="5696689" cy="2489200"/>
          </a:xfrm>
          <a:prstGeom prst="rect">
            <a:avLst/>
          </a:prstGeom>
          <a:noFill/>
        </p:spPr>
        <p:txBody>
          <a:bodyPr wrap="square">
            <a:spAutoFit/>
          </a:bodyPr>
          <a:lstStyle/>
          <a:p>
            <a:pPr>
              <a:lnSpc>
                <a:spcPct val="130000"/>
              </a:lnSpc>
            </a:pPr>
            <a:r>
              <a:rPr lang="zh-CN" altLang="en-US" sz="2400" dirty="0" smtClean="0">
                <a:latin typeface="微软雅黑" panose="020B0503020204020204" pitchFamily="34" charset="-122"/>
                <a:ea typeface="微软雅黑" panose="020B0503020204020204" pitchFamily="34" charset="-122"/>
              </a:rPr>
              <a:t>     交互复杂性是指造成心理危机的原因可以是生理的，如生理的成长与变化、疾病等；也可以是心理的，如需要、价值、个性等；还可以是社会性的，如社会变迁、文化变革与冲突等。</a:t>
            </a:r>
            <a:endParaRPr lang="zh-CN" altLang="en-US" sz="2400" dirty="0" smtClean="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4130" y="908685"/>
            <a:ext cx="4962525" cy="501713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027075" y="265543"/>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        二、</a:t>
            </a:r>
            <a:r>
              <a:rPr lang="zh-CN" altLang="en-US" dirty="0" smtClean="0"/>
              <a:t>生命的形态</a:t>
            </a:r>
            <a:endParaRPr lang="zh-CN" altLang="en-US" dirty="0" smtClean="0"/>
          </a:p>
        </p:txBody>
      </p:sp>
      <p:sp>
        <p:nvSpPr>
          <p:cNvPr id="10" name="矩形 9"/>
          <p:cNvSpPr/>
          <p:nvPr/>
        </p:nvSpPr>
        <p:spPr>
          <a:xfrm>
            <a:off x="4646294" y="5000636"/>
            <a:ext cx="5690000" cy="551329"/>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24"/>
          <p:cNvGrpSpPr/>
          <p:nvPr/>
        </p:nvGrpSpPr>
        <p:grpSpPr>
          <a:xfrm>
            <a:off x="5090923" y="5041535"/>
            <a:ext cx="469530" cy="469530"/>
            <a:chOff x="7070971" y="788848"/>
            <a:chExt cx="1800200" cy="1800200"/>
          </a:xfrm>
        </p:grpSpPr>
        <p:sp>
          <p:nvSpPr>
            <p:cNvPr id="12" name="椭圆 11"/>
            <p:cNvSpPr/>
            <p:nvPr/>
          </p:nvSpPr>
          <p:spPr>
            <a:xfrm>
              <a:off x="7070971" y="788848"/>
              <a:ext cx="1800200" cy="18002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nvSpPr>
          <p:spPr>
            <a:xfrm>
              <a:off x="7575071" y="1166948"/>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TextBox 1"/>
          <p:cNvSpPr txBox="1"/>
          <p:nvPr/>
        </p:nvSpPr>
        <p:spPr>
          <a:xfrm>
            <a:off x="5560453" y="5000636"/>
            <a:ext cx="4414044" cy="460375"/>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         </a:t>
            </a:r>
            <a:r>
              <a:rPr lang="zh-CN" altLang="en-US" sz="2400" b="1" dirty="0" smtClean="0">
                <a:solidFill>
                  <a:schemeClr val="bg1"/>
                </a:solidFill>
                <a:latin typeface="微软雅黑" panose="020B0503020204020204" pitchFamily="34" charset="-122"/>
                <a:ea typeface="微软雅黑" panose="020B0503020204020204" pitchFamily="34" charset="-122"/>
              </a:rPr>
              <a:t>（四）时代发展性</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5428973" y="1785926"/>
            <a:ext cx="5696689" cy="2009775"/>
          </a:xfrm>
          <a:prstGeom prst="rect">
            <a:avLst/>
          </a:prstGeom>
          <a:noFill/>
        </p:spPr>
        <p:txBody>
          <a:bodyPr wrap="square">
            <a:spAutoFit/>
          </a:bodyPr>
          <a:lstStyle/>
          <a:p>
            <a:pPr>
              <a:lnSpc>
                <a:spcPct val="130000"/>
              </a:lnSpc>
            </a:pPr>
            <a:r>
              <a:rPr lang="zh-CN" altLang="en-US" sz="2400" dirty="0" smtClean="0">
                <a:latin typeface="微软雅黑" panose="020B0503020204020204" pitchFamily="34" charset="-122"/>
                <a:ea typeface="微软雅黑" panose="020B0503020204020204" pitchFamily="34" charset="-122"/>
              </a:rPr>
              <a:t>      时代发展性是指当代大学生的心理危机反映了时代、社会对大学生的要求，反映了个人对理想的追求。大学生的心理危机与时代背景有着高度的相关关系。</a:t>
            </a:r>
            <a:endParaRPr lang="zh-CN" altLang="en-US" sz="2400" dirty="0" smtClean="0">
              <a:latin typeface="微软雅黑" panose="020B0503020204020204" pitchFamily="34" charset="-122"/>
              <a:ea typeface="微软雅黑" panose="020B0503020204020204" pitchFamily="34" charset="-122"/>
            </a:endParaRPr>
          </a:p>
        </p:txBody>
      </p:sp>
      <p:pic>
        <p:nvPicPr>
          <p:cNvPr id="3" name="图片 2"/>
          <p:cNvPicPr/>
          <p:nvPr/>
        </p:nvPicPr>
        <p:blipFill>
          <a:blip r:embed="rId1"/>
          <a:stretch>
            <a:fillRect/>
          </a:stretch>
        </p:blipFill>
        <p:spPr>
          <a:xfrm>
            <a:off x="193675" y="1619250"/>
            <a:ext cx="5037455" cy="326707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8910" y="121920"/>
            <a:ext cx="7652385"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        </a:t>
            </a:r>
            <a:r>
              <a:rPr lang="zh-CN" altLang="en-US" dirty="0"/>
              <a:t>三、大学生心理危机的影响因素</a:t>
            </a:r>
            <a:endParaRPr lang="zh-CN" altLang="en-US" dirty="0"/>
          </a:p>
        </p:txBody>
      </p:sp>
      <p:sp>
        <p:nvSpPr>
          <p:cNvPr id="11" name="Freeform 230"/>
          <p:cNvSpPr>
            <a:spLocks noEditPoints="1"/>
          </p:cNvSpPr>
          <p:nvPr/>
        </p:nvSpPr>
        <p:spPr bwMode="auto">
          <a:xfrm rot="5400000">
            <a:off x="240374" y="18074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5" name="圈箭头"/>
          <p:cNvSpPr/>
          <p:nvPr/>
        </p:nvSpPr>
        <p:spPr>
          <a:xfrm>
            <a:off x="645717" y="3217009"/>
            <a:ext cx="863825" cy="865187"/>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grpSp>
        <p:nvGrpSpPr>
          <p:cNvPr id="26" name="组合 14"/>
          <p:cNvGrpSpPr/>
          <p:nvPr>
            <p:custDataLst>
              <p:tags r:id="rId1"/>
            </p:custDataLst>
          </p:nvPr>
        </p:nvGrpSpPr>
        <p:grpSpPr bwMode="auto">
          <a:xfrm>
            <a:off x="2136418" y="1535211"/>
            <a:ext cx="5188193" cy="3221595"/>
            <a:chOff x="4904" y="3658"/>
            <a:chExt cx="8167" cy="5073"/>
          </a:xfrm>
        </p:grpSpPr>
        <p:grpSp>
          <p:nvGrpSpPr>
            <p:cNvPr id="27" name="组合 6"/>
            <p:cNvGrpSpPr/>
            <p:nvPr/>
          </p:nvGrpSpPr>
          <p:grpSpPr bwMode="auto">
            <a:xfrm>
              <a:off x="4904" y="3658"/>
              <a:ext cx="4535" cy="5073"/>
              <a:chOff x="9686" y="3600"/>
              <a:chExt cx="4535" cy="5073"/>
            </a:xfrm>
          </p:grpSpPr>
          <p:cxnSp>
            <p:nvCxnSpPr>
              <p:cNvPr id="32" name="直接连接符 8"/>
              <p:cNvCxnSpPr>
                <a:cxnSpLocks noChangeShapeType="1"/>
              </p:cNvCxnSpPr>
              <p:nvPr>
                <p:custDataLst>
                  <p:tags r:id="rId2"/>
                </p:custDataLst>
              </p:nvPr>
            </p:nvCxnSpPr>
            <p:spPr bwMode="auto">
              <a:xfrm>
                <a:off x="9686" y="3600"/>
                <a:ext cx="4535" cy="0"/>
              </a:xfrm>
              <a:prstGeom prst="line">
                <a:avLst/>
              </a:prstGeom>
              <a:noFill/>
              <a:ln w="12700">
                <a:solidFill>
                  <a:srgbClr val="C0C0C0"/>
                </a:solidFill>
                <a:miter lim="800000"/>
              </a:ln>
            </p:spPr>
          </p:cxnSp>
          <p:cxnSp>
            <p:nvCxnSpPr>
              <p:cNvPr id="33" name="直接连接符 9"/>
              <p:cNvCxnSpPr>
                <a:cxnSpLocks noChangeShapeType="1"/>
              </p:cNvCxnSpPr>
              <p:nvPr>
                <p:custDataLst>
                  <p:tags r:id="rId3"/>
                </p:custDataLst>
              </p:nvPr>
            </p:nvCxnSpPr>
            <p:spPr bwMode="auto">
              <a:xfrm>
                <a:off x="9686" y="5291"/>
                <a:ext cx="4535" cy="0"/>
              </a:xfrm>
              <a:prstGeom prst="line">
                <a:avLst/>
              </a:prstGeom>
              <a:noFill/>
              <a:ln w="12700">
                <a:solidFill>
                  <a:srgbClr val="C0C0C0"/>
                </a:solidFill>
                <a:miter lim="800000"/>
              </a:ln>
            </p:spPr>
          </p:cxnSp>
          <p:cxnSp>
            <p:nvCxnSpPr>
              <p:cNvPr id="34" name="直接连接符 10"/>
              <p:cNvCxnSpPr>
                <a:cxnSpLocks noChangeShapeType="1"/>
              </p:cNvCxnSpPr>
              <p:nvPr>
                <p:custDataLst>
                  <p:tags r:id="rId4"/>
                </p:custDataLst>
              </p:nvPr>
            </p:nvCxnSpPr>
            <p:spPr bwMode="auto">
              <a:xfrm>
                <a:off x="9686" y="6982"/>
                <a:ext cx="4535" cy="0"/>
              </a:xfrm>
              <a:prstGeom prst="line">
                <a:avLst/>
              </a:prstGeom>
              <a:noFill/>
              <a:ln w="12700">
                <a:solidFill>
                  <a:srgbClr val="C0C0C0"/>
                </a:solidFill>
                <a:miter lim="800000"/>
              </a:ln>
            </p:spPr>
          </p:cxnSp>
          <p:cxnSp>
            <p:nvCxnSpPr>
              <p:cNvPr id="35" name="直接连接符 11"/>
              <p:cNvCxnSpPr>
                <a:cxnSpLocks noChangeShapeType="1"/>
              </p:cNvCxnSpPr>
              <p:nvPr>
                <p:custDataLst>
                  <p:tags r:id="rId5"/>
                </p:custDataLst>
              </p:nvPr>
            </p:nvCxnSpPr>
            <p:spPr bwMode="auto">
              <a:xfrm>
                <a:off x="9686" y="8673"/>
                <a:ext cx="4535" cy="0"/>
              </a:xfrm>
              <a:prstGeom prst="line">
                <a:avLst/>
              </a:prstGeom>
              <a:noFill/>
              <a:ln w="12700">
                <a:solidFill>
                  <a:srgbClr val="C0C0C0"/>
                </a:solidFill>
                <a:miter lim="800000"/>
              </a:ln>
            </p:spPr>
          </p:cxnSp>
          <p:sp>
            <p:nvSpPr>
              <p:cNvPr id="36" name="任意多边形 50"/>
              <p:cNvSpPr>
                <a:spLocks noChangeArrowheads="1"/>
              </p:cNvSpPr>
              <p:nvPr>
                <p:custDataLst>
                  <p:tags r:id="rId6"/>
                </p:custDataLst>
              </p:nvPr>
            </p:nvSpPr>
            <p:spPr bwMode="auto">
              <a:xfrm>
                <a:off x="9686" y="3653"/>
                <a:ext cx="1022" cy="1597"/>
              </a:xfrm>
              <a:custGeom>
                <a:avLst/>
                <a:gdLst>
                  <a:gd name="T0" fmla="*/ 1 w 638591"/>
                  <a:gd name="T1" fmla="*/ 0 h 773823"/>
                  <a:gd name="T2" fmla="*/ 2 w 638591"/>
                  <a:gd name="T3" fmla="*/ 2 h 773823"/>
                  <a:gd name="T4" fmla="*/ 1 w 638591"/>
                  <a:gd name="T5" fmla="*/ 3 h 773823"/>
                  <a:gd name="T6" fmla="*/ 0 w 638591"/>
                  <a:gd name="T7" fmla="*/ 0 h 773823"/>
                  <a:gd name="T8" fmla="*/ 1 w 638591"/>
                  <a:gd name="T9" fmla="*/ 0 h 773823"/>
                  <a:gd name="T10" fmla="*/ 1 w 638591"/>
                  <a:gd name="T11" fmla="*/ 3 h 773823"/>
                  <a:gd name="T12" fmla="*/ 0 w 638591"/>
                  <a:gd name="T13" fmla="*/ 3 h 7738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38591" h="773823">
                    <a:moveTo>
                      <a:pt x="251680" y="1"/>
                    </a:moveTo>
                    <a:lnTo>
                      <a:pt x="638591" y="386912"/>
                    </a:lnTo>
                    <a:lnTo>
                      <a:pt x="251680" y="773822"/>
                    </a:lnTo>
                    <a:lnTo>
                      <a:pt x="251680" y="1"/>
                    </a:lnTo>
                    <a:close/>
                    <a:moveTo>
                      <a:pt x="0" y="0"/>
                    </a:moveTo>
                    <a:lnTo>
                      <a:pt x="251679" y="0"/>
                    </a:lnTo>
                    <a:lnTo>
                      <a:pt x="251679" y="773823"/>
                    </a:lnTo>
                    <a:lnTo>
                      <a:pt x="0" y="773823"/>
                    </a:lnTo>
                    <a:lnTo>
                      <a:pt x="0" y="0"/>
                    </a:lnTo>
                    <a:close/>
                  </a:path>
                </a:pathLst>
              </a:custGeom>
              <a:solidFill>
                <a:srgbClr val="92D050"/>
              </a:solidFill>
              <a:ln w="12700">
                <a:noFill/>
                <a:miter lim="800000"/>
              </a:ln>
            </p:spPr>
            <p:txBody>
              <a:bodyPr lIns="0" tIns="0" rIns="144000" bIns="0" anchor="ctr"/>
              <a:lstStyle/>
              <a:p>
                <a:endParaRPr lang="zh-CN" altLang="en-US"/>
              </a:p>
            </p:txBody>
          </p:sp>
          <p:sp>
            <p:nvSpPr>
              <p:cNvPr id="37" name="任意多边形 51"/>
              <p:cNvSpPr>
                <a:spLocks noChangeArrowheads="1"/>
              </p:cNvSpPr>
              <p:nvPr>
                <p:custDataLst>
                  <p:tags r:id="rId7"/>
                </p:custDataLst>
              </p:nvPr>
            </p:nvSpPr>
            <p:spPr bwMode="auto">
              <a:xfrm>
                <a:off x="9686" y="5342"/>
                <a:ext cx="1022" cy="1597"/>
              </a:xfrm>
              <a:custGeom>
                <a:avLst/>
                <a:gdLst>
                  <a:gd name="T0" fmla="*/ 1 w 638591"/>
                  <a:gd name="T1" fmla="*/ 0 h 773823"/>
                  <a:gd name="T2" fmla="*/ 2 w 638591"/>
                  <a:gd name="T3" fmla="*/ 2 h 773823"/>
                  <a:gd name="T4" fmla="*/ 1 w 638591"/>
                  <a:gd name="T5" fmla="*/ 3 h 773823"/>
                  <a:gd name="T6" fmla="*/ 0 w 638591"/>
                  <a:gd name="T7" fmla="*/ 0 h 773823"/>
                  <a:gd name="T8" fmla="*/ 1 w 638591"/>
                  <a:gd name="T9" fmla="*/ 0 h 773823"/>
                  <a:gd name="T10" fmla="*/ 1 w 638591"/>
                  <a:gd name="T11" fmla="*/ 3 h 773823"/>
                  <a:gd name="T12" fmla="*/ 0 w 638591"/>
                  <a:gd name="T13" fmla="*/ 3 h 7738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38591" h="773823">
                    <a:moveTo>
                      <a:pt x="251680" y="1"/>
                    </a:moveTo>
                    <a:lnTo>
                      <a:pt x="638591" y="386913"/>
                    </a:lnTo>
                    <a:lnTo>
                      <a:pt x="251680" y="773822"/>
                    </a:lnTo>
                    <a:lnTo>
                      <a:pt x="251680" y="1"/>
                    </a:lnTo>
                    <a:close/>
                    <a:moveTo>
                      <a:pt x="0" y="0"/>
                    </a:moveTo>
                    <a:lnTo>
                      <a:pt x="251679" y="0"/>
                    </a:lnTo>
                    <a:lnTo>
                      <a:pt x="251679" y="773823"/>
                    </a:lnTo>
                    <a:lnTo>
                      <a:pt x="0" y="773823"/>
                    </a:lnTo>
                    <a:lnTo>
                      <a:pt x="0" y="0"/>
                    </a:lnTo>
                    <a:close/>
                  </a:path>
                </a:pathLst>
              </a:custGeom>
              <a:solidFill>
                <a:srgbClr val="92D050"/>
              </a:solidFill>
              <a:ln w="12700">
                <a:noFill/>
                <a:miter lim="800000"/>
              </a:ln>
            </p:spPr>
            <p:txBody>
              <a:bodyPr lIns="0" tIns="0" rIns="144000" bIns="0" anchor="ctr"/>
              <a:lstStyle/>
              <a:p>
                <a:endParaRPr lang="zh-CN" altLang="en-US"/>
              </a:p>
            </p:txBody>
          </p:sp>
          <p:sp>
            <p:nvSpPr>
              <p:cNvPr id="38" name="任意多边形 52"/>
              <p:cNvSpPr>
                <a:spLocks noChangeArrowheads="1"/>
              </p:cNvSpPr>
              <p:nvPr>
                <p:custDataLst>
                  <p:tags r:id="rId8"/>
                </p:custDataLst>
              </p:nvPr>
            </p:nvSpPr>
            <p:spPr bwMode="auto">
              <a:xfrm>
                <a:off x="9686" y="7023"/>
                <a:ext cx="1022" cy="1597"/>
              </a:xfrm>
              <a:custGeom>
                <a:avLst/>
                <a:gdLst>
                  <a:gd name="T0" fmla="*/ 1 w 638591"/>
                  <a:gd name="T1" fmla="*/ 0 h 773823"/>
                  <a:gd name="T2" fmla="*/ 2 w 638591"/>
                  <a:gd name="T3" fmla="*/ 2 h 773823"/>
                  <a:gd name="T4" fmla="*/ 1 w 638591"/>
                  <a:gd name="T5" fmla="*/ 3 h 773823"/>
                  <a:gd name="T6" fmla="*/ 0 w 638591"/>
                  <a:gd name="T7" fmla="*/ 0 h 773823"/>
                  <a:gd name="T8" fmla="*/ 1 w 638591"/>
                  <a:gd name="T9" fmla="*/ 0 h 773823"/>
                  <a:gd name="T10" fmla="*/ 1 w 638591"/>
                  <a:gd name="T11" fmla="*/ 3 h 773823"/>
                  <a:gd name="T12" fmla="*/ 0 w 638591"/>
                  <a:gd name="T13" fmla="*/ 3 h 7738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38591" h="773823">
                    <a:moveTo>
                      <a:pt x="251680" y="1"/>
                    </a:moveTo>
                    <a:lnTo>
                      <a:pt x="638591" y="386913"/>
                    </a:lnTo>
                    <a:lnTo>
                      <a:pt x="251680" y="773822"/>
                    </a:lnTo>
                    <a:lnTo>
                      <a:pt x="251680" y="1"/>
                    </a:lnTo>
                    <a:close/>
                    <a:moveTo>
                      <a:pt x="0" y="0"/>
                    </a:moveTo>
                    <a:lnTo>
                      <a:pt x="251679" y="0"/>
                    </a:lnTo>
                    <a:lnTo>
                      <a:pt x="251679" y="773823"/>
                    </a:lnTo>
                    <a:lnTo>
                      <a:pt x="0" y="773823"/>
                    </a:lnTo>
                    <a:lnTo>
                      <a:pt x="0" y="0"/>
                    </a:lnTo>
                    <a:close/>
                  </a:path>
                </a:pathLst>
              </a:custGeom>
              <a:solidFill>
                <a:srgbClr val="92D050"/>
              </a:solidFill>
              <a:ln w="12700">
                <a:noFill/>
                <a:miter lim="800000"/>
              </a:ln>
            </p:spPr>
            <p:txBody>
              <a:bodyPr lIns="0" tIns="0" rIns="144000" bIns="0" anchor="ctr"/>
              <a:lstStyle/>
              <a:p>
                <a:endParaRPr lang="zh-CN" altLang="en-US"/>
              </a:p>
            </p:txBody>
          </p:sp>
        </p:grpSp>
        <p:sp>
          <p:nvSpPr>
            <p:cNvPr id="28" name="TextBox 12"/>
            <p:cNvSpPr txBox="1">
              <a:spLocks noChangeArrowheads="1"/>
            </p:cNvSpPr>
            <p:nvPr/>
          </p:nvSpPr>
          <p:spPr bwMode="auto">
            <a:xfrm>
              <a:off x="6257" y="4060"/>
              <a:ext cx="6814" cy="774"/>
            </a:xfrm>
            <a:prstGeom prst="rect">
              <a:avLst/>
            </a:prstGeom>
            <a:noFill/>
            <a:ln w="9525">
              <a:noFill/>
              <a:miter lim="800000"/>
            </a:ln>
          </p:spPr>
          <p:txBody>
            <a:bodyPr wrap="square">
              <a:spAutoFit/>
            </a:bodyPr>
            <a:lstStyle/>
            <a:p>
              <a:pPr eaLnBrk="1" hangingPunct="1">
                <a:lnSpc>
                  <a:spcPct val="130000"/>
                </a:lnSpc>
              </a:pPr>
              <a:r>
                <a:rPr lang="zh-CN" altLang="en-US" sz="2000" b="1"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）成长本身不平衡带来的危机。</a:t>
              </a:r>
              <a:endParaRPr lang="zh-CN" altLang="en-US" sz="2000" b="1" dirty="0" smtClean="0">
                <a:latin typeface="微软雅黑" panose="020B0503020204020204" pitchFamily="34" charset="-122"/>
                <a:ea typeface="微软雅黑" panose="020B0503020204020204" pitchFamily="34" charset="-122"/>
              </a:endParaRPr>
            </a:p>
          </p:txBody>
        </p:sp>
        <p:sp>
          <p:nvSpPr>
            <p:cNvPr id="29" name="TextBox 12"/>
            <p:cNvSpPr txBox="1">
              <a:spLocks noChangeArrowheads="1"/>
            </p:cNvSpPr>
            <p:nvPr/>
          </p:nvSpPr>
          <p:spPr bwMode="auto">
            <a:xfrm>
              <a:off x="6348" y="5745"/>
              <a:ext cx="5057" cy="774"/>
            </a:xfrm>
            <a:prstGeom prst="rect">
              <a:avLst/>
            </a:prstGeom>
            <a:noFill/>
            <a:ln w="9525">
              <a:noFill/>
              <a:miter lim="800000"/>
            </a:ln>
          </p:spPr>
          <p:txBody>
            <a:bodyPr>
              <a:spAutoFit/>
            </a:bodyPr>
            <a:lstStyle/>
            <a:p>
              <a:pPr eaLnBrk="1" hangingPunct="1">
                <a:lnSpc>
                  <a:spcPct val="130000"/>
                </a:lnSpc>
              </a:pPr>
              <a:r>
                <a:rPr lang="zh-CN" altLang="en-US"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）社会心理支持。</a:t>
              </a:r>
              <a:endParaRPr lang="zh-CN" altLang="en-US" sz="2000" b="1" dirty="0" smtClean="0">
                <a:latin typeface="微软雅黑" panose="020B0503020204020204" pitchFamily="34" charset="-122"/>
                <a:ea typeface="微软雅黑" panose="020B0503020204020204" pitchFamily="34" charset="-122"/>
              </a:endParaRPr>
            </a:p>
          </p:txBody>
        </p:sp>
        <p:sp>
          <p:nvSpPr>
            <p:cNvPr id="30" name="TextBox 12"/>
            <p:cNvSpPr txBox="1">
              <a:spLocks noChangeArrowheads="1"/>
            </p:cNvSpPr>
            <p:nvPr/>
          </p:nvSpPr>
          <p:spPr bwMode="auto">
            <a:xfrm>
              <a:off x="6257" y="7431"/>
              <a:ext cx="5446" cy="899"/>
            </a:xfrm>
            <a:prstGeom prst="rect">
              <a:avLst/>
            </a:prstGeom>
            <a:noFill/>
            <a:ln w="9525">
              <a:noFill/>
              <a:miter lim="800000"/>
            </a:ln>
          </p:spPr>
          <p:txBody>
            <a:bodyPr wrap="square">
              <a:spAutoFit/>
            </a:bodyPr>
            <a:lstStyle/>
            <a:p>
              <a:pPr eaLnBrk="1" hangingPunct="1">
                <a:lnSpc>
                  <a:spcPct val="130000"/>
                </a:lnSpc>
              </a:pPr>
              <a:r>
                <a:rPr lang="zh-CN" altLang="en-US" sz="2400" b="1" dirty="0" smtClean="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）个体的人格特征。</a:t>
              </a:r>
              <a:endParaRPr lang="zh-CN" altLang="en-US" sz="2000" b="1" dirty="0" smtClean="0">
                <a:latin typeface="微软雅黑" panose="020B0503020204020204" pitchFamily="34" charset="-122"/>
                <a:ea typeface="微软雅黑" panose="020B0503020204020204" pitchFamily="34" charset="-122"/>
              </a:endParaRPr>
            </a:p>
          </p:txBody>
        </p:sp>
      </p:grpSp>
      <p:pic>
        <p:nvPicPr>
          <p:cNvPr id="2" name="图片 1"/>
          <p:cNvPicPr/>
          <p:nvPr/>
        </p:nvPicPr>
        <p:blipFill>
          <a:blip r:embed="rId9"/>
          <a:stretch>
            <a:fillRect/>
          </a:stretch>
        </p:blipFill>
        <p:spPr>
          <a:xfrm>
            <a:off x="6665595" y="2853055"/>
            <a:ext cx="5120640" cy="345059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slide(fromLeft)">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11969" y="171370"/>
            <a:ext cx="5328022"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sz="2000" dirty="0"/>
              <a:t>四、大学生心理危机的种类</a:t>
            </a:r>
            <a:endParaRPr lang="zh-CN" altLang="en-US" sz="2000" dirty="0"/>
          </a:p>
        </p:txBody>
      </p:sp>
      <p:sp>
        <p:nvSpPr>
          <p:cNvPr id="7" name="Freeform 230"/>
          <p:cNvSpPr>
            <a:spLocks noEditPoints="1"/>
          </p:cNvSpPr>
          <p:nvPr/>
        </p:nvSpPr>
        <p:spPr bwMode="auto">
          <a:xfrm rot="5400000">
            <a:off x="169027" y="214291"/>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1" name="矩形: 圆角 1"/>
          <p:cNvSpPr/>
          <p:nvPr/>
        </p:nvSpPr>
        <p:spPr bwMode="auto">
          <a:xfrm>
            <a:off x="7455652" y="873460"/>
            <a:ext cx="2869253"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（一）成长危机</a:t>
            </a:r>
            <a:endParaRPr lang="zh-CN" altLang="en-US" sz="2000" dirty="0" smtClean="0">
              <a:solidFill>
                <a:schemeClr val="bg1"/>
              </a:solidFill>
              <a:latin typeface="+mn-lt"/>
              <a:ea typeface="+mn-ea"/>
              <a:cs typeface="+mn-ea"/>
              <a:sym typeface="+mn-lt"/>
            </a:endParaRPr>
          </a:p>
        </p:txBody>
      </p:sp>
      <p:sp>
        <p:nvSpPr>
          <p:cNvPr id="18" name="TextBox 17"/>
          <p:cNvSpPr txBox="1"/>
          <p:nvPr/>
        </p:nvSpPr>
        <p:spPr>
          <a:xfrm>
            <a:off x="989278" y="1679734"/>
            <a:ext cx="6624736" cy="810260"/>
          </a:xfrm>
          <a:prstGeom prst="rect">
            <a:avLst/>
          </a:prstGeom>
          <a:noFill/>
        </p:spPr>
        <p:txBody>
          <a:bodyPr wrap="square" rtlCol="0">
            <a:spAutoFit/>
          </a:bodyPr>
          <a:lstStyle/>
          <a:p>
            <a:pPr>
              <a:lnSpc>
                <a:spcPct val="130000"/>
              </a:lnSpc>
              <a:spcAft>
                <a:spcPts val="600"/>
              </a:spcAft>
            </a:pPr>
            <a:r>
              <a:rPr lang="zh-CN" altLang="en-US" dirty="0" smtClean="0">
                <a:latin typeface="微软雅黑" panose="020B0503020204020204" pitchFamily="34" charset="-122"/>
                <a:ea typeface="微软雅黑" panose="020B0503020204020204" pitchFamily="34" charset="-122"/>
              </a:rPr>
              <a:t>“</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成长危机是指大学生在大学阶段发生的涉及生理、心理发展变化的心理危机。</a:t>
            </a:r>
            <a:endParaRPr lang="zh-CN" altLang="zh-CN" b="1" dirty="0">
              <a:solidFill>
                <a:srgbClr val="FF6600"/>
              </a:solidFill>
              <a:latin typeface="微软雅黑" panose="020B0503020204020204" pitchFamily="34" charset="-122"/>
              <a:ea typeface="微软雅黑" panose="020B0503020204020204" pitchFamily="34" charset="-122"/>
            </a:endParaRPr>
          </a:p>
        </p:txBody>
      </p:sp>
      <p:sp>
        <p:nvSpPr>
          <p:cNvPr id="19" name="TextBox 6"/>
          <p:cNvSpPr txBox="1"/>
          <p:nvPr/>
        </p:nvSpPr>
        <p:spPr>
          <a:xfrm>
            <a:off x="1025525" y="3715385"/>
            <a:ext cx="9617075" cy="450850"/>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境遇危机是指由外部环境造成的，突如其来、无法预料和难以控制的心理危机。</a:t>
            </a:r>
            <a:endParaRPr lang="zh-CN" altLang="zh-CN" b="1" dirty="0">
              <a:solidFill>
                <a:srgbClr val="FF6600"/>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989278" y="2569208"/>
            <a:ext cx="8753074"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89278" y="4358328"/>
            <a:ext cx="8753074"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sp>
        <p:nvSpPr>
          <p:cNvPr id="22" name="TextBox 6"/>
          <p:cNvSpPr txBox="1"/>
          <p:nvPr/>
        </p:nvSpPr>
        <p:spPr>
          <a:xfrm>
            <a:off x="1043940" y="5289550"/>
            <a:ext cx="8851265" cy="810260"/>
          </a:xfrm>
          <a:prstGeom prst="rect">
            <a:avLst/>
          </a:prstGeom>
          <a:noFill/>
        </p:spPr>
        <p:txBody>
          <a:bodyPr wrap="square" rtlCol="0">
            <a:spAutoFit/>
          </a:bodyPr>
          <a:lstStyle/>
          <a:p>
            <a:pPr>
              <a:lnSpc>
                <a:spcPct val="13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情感危机是指一个人在感情中遭到突然的打击，无法控制和驱使自己的感情，从而严重地干扰其正常思维和对事物的判断与处理能力，甚至使工作、学习无法进行。</a:t>
            </a: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b="1" dirty="0">
              <a:solidFill>
                <a:srgbClr val="FF6600"/>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1" cstate="screen"/>
          <a:stretch>
            <a:fillRect/>
          </a:stretch>
        </p:blipFill>
        <p:spPr>
          <a:xfrm flipH="1">
            <a:off x="7455703" y="1850598"/>
            <a:ext cx="5143536" cy="5143536"/>
          </a:xfrm>
          <a:prstGeom prst="rect">
            <a:avLst/>
          </a:prstGeom>
        </p:spPr>
      </p:pic>
      <p:sp>
        <p:nvSpPr>
          <p:cNvPr id="2" name="矩形: 圆角 1"/>
          <p:cNvSpPr/>
          <p:nvPr/>
        </p:nvSpPr>
        <p:spPr bwMode="auto">
          <a:xfrm>
            <a:off x="1041517" y="2758140"/>
            <a:ext cx="2869253"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r>
              <a:rPr lang="zh-CN" altLang="en-US" sz="2000" dirty="0" smtClean="0">
                <a:solidFill>
                  <a:schemeClr val="bg1"/>
                </a:solidFill>
                <a:latin typeface="+mn-lt"/>
                <a:ea typeface="+mn-ea"/>
                <a:cs typeface="+mn-ea"/>
                <a:sym typeface="+mn-lt"/>
              </a:rPr>
              <a:t>（二）境遇危机</a:t>
            </a:r>
            <a:endParaRPr lang="zh-CN" altLang="en-US" sz="2000" dirty="0" smtClean="0">
              <a:solidFill>
                <a:schemeClr val="bg1"/>
              </a:solidFill>
              <a:latin typeface="+mn-lt"/>
              <a:ea typeface="+mn-ea"/>
              <a:cs typeface="+mn-ea"/>
              <a:sym typeface="+mn-lt"/>
            </a:endParaRPr>
          </a:p>
        </p:txBody>
      </p:sp>
      <p:cxnSp>
        <p:nvCxnSpPr>
          <p:cNvPr id="3" name="直接连接符 2"/>
          <p:cNvCxnSpPr/>
          <p:nvPr/>
        </p:nvCxnSpPr>
        <p:spPr>
          <a:xfrm>
            <a:off x="1044523" y="6207448"/>
            <a:ext cx="8753074"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sp>
        <p:nvSpPr>
          <p:cNvPr id="4" name="矩形: 圆角 1"/>
          <p:cNvSpPr/>
          <p:nvPr/>
        </p:nvSpPr>
        <p:spPr bwMode="auto">
          <a:xfrm>
            <a:off x="1096762" y="4535505"/>
            <a:ext cx="2869253"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r>
              <a:rPr lang="zh-CN" altLang="en-US" sz="2000" dirty="0" smtClean="0">
                <a:solidFill>
                  <a:schemeClr val="bg1"/>
                </a:solidFill>
                <a:latin typeface="+mn-lt"/>
                <a:ea typeface="+mn-ea"/>
                <a:cs typeface="+mn-ea"/>
                <a:sym typeface="+mn-lt"/>
              </a:rPr>
              <a:t>（三）情感危机</a:t>
            </a:r>
            <a:endParaRPr lang="zh-CN" altLang="en-US" sz="2000" dirty="0" smtClean="0">
              <a:solidFill>
                <a:schemeClr val="bg1"/>
              </a:solidFill>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11969" y="171370"/>
            <a:ext cx="5328022"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sz="2000" dirty="0"/>
              <a:t>四、大学生心理危机的种类</a:t>
            </a:r>
            <a:endParaRPr lang="zh-CN" altLang="en-US" sz="2000" dirty="0"/>
          </a:p>
        </p:txBody>
      </p:sp>
      <p:sp>
        <p:nvSpPr>
          <p:cNvPr id="7" name="Freeform 230"/>
          <p:cNvSpPr>
            <a:spLocks noEditPoints="1"/>
          </p:cNvSpPr>
          <p:nvPr/>
        </p:nvSpPr>
        <p:spPr bwMode="auto">
          <a:xfrm rot="5400000">
            <a:off x="169027" y="214291"/>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1" name="矩形: 圆角 1"/>
          <p:cNvSpPr/>
          <p:nvPr>
            <p:custDataLst>
              <p:tags r:id="rId1"/>
            </p:custDataLst>
          </p:nvPr>
        </p:nvSpPr>
        <p:spPr bwMode="auto">
          <a:xfrm>
            <a:off x="7455652" y="873460"/>
            <a:ext cx="2869253"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（四）人际关系危机</a:t>
            </a:r>
            <a:endParaRPr lang="zh-CN" altLang="en-US" sz="2000" dirty="0" smtClean="0">
              <a:solidFill>
                <a:schemeClr val="bg1"/>
              </a:solidFill>
              <a:latin typeface="+mn-lt"/>
              <a:ea typeface="+mn-ea"/>
              <a:cs typeface="+mn-ea"/>
              <a:sym typeface="+mn-lt"/>
            </a:endParaRPr>
          </a:p>
        </p:txBody>
      </p:sp>
      <p:sp>
        <p:nvSpPr>
          <p:cNvPr id="18" name="TextBox 17"/>
          <p:cNvSpPr txBox="1"/>
          <p:nvPr>
            <p:custDataLst>
              <p:tags r:id="rId2"/>
            </p:custDataLst>
          </p:nvPr>
        </p:nvSpPr>
        <p:spPr>
          <a:xfrm>
            <a:off x="989330" y="1679575"/>
            <a:ext cx="8752840" cy="810260"/>
          </a:xfrm>
          <a:prstGeom prst="rect">
            <a:avLst/>
          </a:prstGeom>
          <a:noFill/>
        </p:spPr>
        <p:txBody>
          <a:bodyPr wrap="square" rtlCol="0">
            <a:spAutoFit/>
          </a:bodyPr>
          <a:lstStyle/>
          <a:p>
            <a:pPr>
              <a:lnSpc>
                <a:spcPct val="130000"/>
              </a:lnSpc>
              <a:spcAft>
                <a:spcPts val="600"/>
              </a:spcAft>
            </a:pPr>
            <a:r>
              <a:rPr lang="zh-CN" altLang="en-US" b="1" dirty="0">
                <a:solidFill>
                  <a:srgbClr val="FF6600"/>
                </a:solidFill>
                <a:latin typeface="微软雅黑" panose="020B0503020204020204" pitchFamily="34" charset="-122"/>
                <a:ea typeface="微软雅黑" panose="020B0503020204020204" pitchFamily="34" charset="-122"/>
              </a:rPr>
              <a:t>和谐的人际关系既是大学生心理健康不可缺少的条件，也是大学生获得心理健康的重要途径。</a:t>
            </a:r>
            <a:endParaRPr lang="zh-CN" altLang="en-US" b="1" dirty="0">
              <a:solidFill>
                <a:srgbClr val="FF6600"/>
              </a:solidFill>
              <a:latin typeface="微软雅黑" panose="020B0503020204020204" pitchFamily="34" charset="-122"/>
              <a:ea typeface="微软雅黑" panose="020B0503020204020204" pitchFamily="34" charset="-122"/>
            </a:endParaRPr>
          </a:p>
        </p:txBody>
      </p:sp>
      <p:sp>
        <p:nvSpPr>
          <p:cNvPr id="19" name="TextBox 6"/>
          <p:cNvSpPr txBox="1"/>
          <p:nvPr>
            <p:custDataLst>
              <p:tags r:id="rId3"/>
            </p:custDataLst>
          </p:nvPr>
        </p:nvSpPr>
        <p:spPr>
          <a:xfrm>
            <a:off x="1025525" y="3643630"/>
            <a:ext cx="9617075" cy="810260"/>
          </a:xfrm>
          <a:prstGeom prst="rect">
            <a:avLst/>
          </a:prstGeom>
          <a:noFill/>
        </p:spPr>
        <p:txBody>
          <a:bodyPr wrap="square" rtlCol="0">
            <a:spAutoFit/>
          </a:bodyPr>
          <a:lstStyle/>
          <a:p>
            <a:pPr>
              <a:lnSpc>
                <a:spcPct val="130000"/>
              </a:lnSpc>
            </a:pPr>
            <a:r>
              <a:rPr lang="zh-CN" altLang="en-US" b="1" dirty="0">
                <a:solidFill>
                  <a:srgbClr val="FF6600"/>
                </a:solidFill>
                <a:latin typeface="微软雅黑" panose="020B0503020204020204" pitchFamily="34" charset="-122"/>
                <a:ea typeface="微软雅黑" panose="020B0503020204020204" pitchFamily="34" charset="-122"/>
              </a:rPr>
              <a:t>一方面，国家政府机关和事业单位正在加快进行以机构和人员精简为内容的改革；另一方面，企业经济效益降低，推行</a:t>
            </a:r>
            <a:r>
              <a:rPr lang="en-US" altLang="zh-CN" b="1" dirty="0">
                <a:solidFill>
                  <a:srgbClr val="FF6600"/>
                </a:solidFill>
                <a:latin typeface="微软雅黑" panose="020B0503020204020204" pitchFamily="34" charset="-122"/>
                <a:ea typeface="微软雅黑" panose="020B0503020204020204" pitchFamily="34" charset="-122"/>
              </a:rPr>
              <a:t>“</a:t>
            </a:r>
            <a:r>
              <a:rPr lang="zh-CN" altLang="en-US" b="1" dirty="0">
                <a:solidFill>
                  <a:srgbClr val="FF6600"/>
                </a:solidFill>
                <a:latin typeface="微软雅黑" panose="020B0503020204020204" pitchFamily="34" charset="-122"/>
                <a:ea typeface="微软雅黑" panose="020B0503020204020204" pitchFamily="34" charset="-122"/>
              </a:rPr>
              <a:t>降本增效</a:t>
            </a:r>
            <a:r>
              <a:rPr lang="en-US" altLang="zh-CN" b="1" dirty="0">
                <a:solidFill>
                  <a:srgbClr val="FF6600"/>
                </a:solidFill>
                <a:latin typeface="微软雅黑" panose="020B0503020204020204" pitchFamily="34" charset="-122"/>
                <a:ea typeface="微软雅黑" panose="020B0503020204020204" pitchFamily="34" charset="-122"/>
              </a:rPr>
              <a:t>”</a:t>
            </a:r>
            <a:r>
              <a:rPr lang="zh-CN" altLang="en-US" b="1" dirty="0">
                <a:solidFill>
                  <a:srgbClr val="FF6600"/>
                </a:solidFill>
                <a:latin typeface="微软雅黑" panose="020B0503020204020204" pitchFamily="34" charset="-122"/>
                <a:ea typeface="微软雅黑" panose="020B0503020204020204" pitchFamily="34" charset="-122"/>
              </a:rPr>
              <a:t>。</a:t>
            </a:r>
            <a:endParaRPr lang="zh-CN" altLang="en-US" b="1" dirty="0">
              <a:solidFill>
                <a:srgbClr val="FF6600"/>
              </a:solidFill>
              <a:latin typeface="微软雅黑" panose="020B0503020204020204" pitchFamily="34" charset="-122"/>
              <a:ea typeface="微软雅黑" panose="020B0503020204020204" pitchFamily="34" charset="-122"/>
            </a:endParaRPr>
          </a:p>
        </p:txBody>
      </p:sp>
      <p:cxnSp>
        <p:nvCxnSpPr>
          <p:cNvPr id="20" name="直接连接符 19"/>
          <p:cNvCxnSpPr/>
          <p:nvPr>
            <p:custDataLst>
              <p:tags r:id="rId4"/>
            </p:custDataLst>
          </p:nvPr>
        </p:nvCxnSpPr>
        <p:spPr>
          <a:xfrm>
            <a:off x="989278" y="2569208"/>
            <a:ext cx="8753074"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5"/>
            </p:custDataLst>
          </p:nvPr>
        </p:nvCxnSpPr>
        <p:spPr>
          <a:xfrm>
            <a:off x="989278" y="4501838"/>
            <a:ext cx="8753074"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sp>
        <p:nvSpPr>
          <p:cNvPr id="22" name="TextBox 6"/>
          <p:cNvSpPr txBox="1"/>
          <p:nvPr>
            <p:custDataLst>
              <p:tags r:id="rId6"/>
            </p:custDataLst>
          </p:nvPr>
        </p:nvSpPr>
        <p:spPr>
          <a:xfrm>
            <a:off x="1043940" y="5504815"/>
            <a:ext cx="8851265" cy="810260"/>
          </a:xfrm>
          <a:prstGeom prst="rect">
            <a:avLst/>
          </a:prstGeom>
          <a:noFill/>
        </p:spPr>
        <p:txBody>
          <a:bodyPr wrap="square" rtlCol="0">
            <a:spAutoFit/>
          </a:bodyPr>
          <a:lstStyle/>
          <a:p>
            <a:pPr>
              <a:lnSpc>
                <a:spcPct val="130000"/>
              </a:lnSpc>
            </a:pPr>
            <a:r>
              <a:rPr lang="zh-CN" altLang="en-US" sz="1800" b="1" dirty="0">
                <a:solidFill>
                  <a:srgbClr val="FF6600"/>
                </a:solidFill>
                <a:latin typeface="微软雅黑" panose="020B0503020204020204" pitchFamily="34" charset="-122"/>
                <a:ea typeface="微软雅黑" panose="020B0503020204020204" pitchFamily="34" charset="-122"/>
              </a:rPr>
              <a:t>大学生的学习压力相当一部分来自所学专业非己所爱，这使他们长期处于冲突与痛苦之中；课程负担过重，学习方法有问题，精神长期过度紧张也会带来压力；       </a:t>
            </a: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b="1" dirty="0">
              <a:solidFill>
                <a:srgbClr val="FF6600"/>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custDataLst>
              <p:tags r:id="rId7"/>
            </p:custDataLst>
          </p:nvPr>
        </p:nvPicPr>
        <p:blipFill>
          <a:blip r:embed="rId8" cstate="screen"/>
          <a:stretch>
            <a:fillRect/>
          </a:stretch>
        </p:blipFill>
        <p:spPr>
          <a:xfrm flipH="1">
            <a:off x="7455703" y="1850598"/>
            <a:ext cx="5143536" cy="5143536"/>
          </a:xfrm>
          <a:prstGeom prst="rect">
            <a:avLst/>
          </a:prstGeom>
        </p:spPr>
      </p:pic>
      <p:sp>
        <p:nvSpPr>
          <p:cNvPr id="2" name="矩形: 圆角 1"/>
          <p:cNvSpPr/>
          <p:nvPr>
            <p:custDataLst>
              <p:tags r:id="rId9"/>
            </p:custDataLst>
          </p:nvPr>
        </p:nvSpPr>
        <p:spPr bwMode="auto">
          <a:xfrm>
            <a:off x="1041517" y="2758140"/>
            <a:ext cx="2869253"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r>
              <a:rPr lang="zh-CN" altLang="en-US" sz="2000" dirty="0" smtClean="0">
                <a:solidFill>
                  <a:schemeClr val="bg1"/>
                </a:solidFill>
                <a:latin typeface="+mn-lt"/>
                <a:ea typeface="+mn-ea"/>
                <a:cs typeface="+mn-ea"/>
                <a:sym typeface="+mn-lt"/>
              </a:rPr>
              <a:t>（五）就业危机</a:t>
            </a:r>
            <a:endParaRPr lang="zh-CN" altLang="en-US" sz="2000" dirty="0" smtClean="0">
              <a:solidFill>
                <a:schemeClr val="bg1"/>
              </a:solidFill>
              <a:latin typeface="+mn-lt"/>
              <a:ea typeface="+mn-ea"/>
              <a:cs typeface="+mn-ea"/>
              <a:sym typeface="+mn-lt"/>
            </a:endParaRPr>
          </a:p>
        </p:txBody>
      </p:sp>
      <p:cxnSp>
        <p:nvCxnSpPr>
          <p:cNvPr id="3" name="直接连接符 2"/>
          <p:cNvCxnSpPr/>
          <p:nvPr>
            <p:custDataLst>
              <p:tags r:id="rId10"/>
            </p:custDataLst>
          </p:nvPr>
        </p:nvCxnSpPr>
        <p:spPr>
          <a:xfrm>
            <a:off x="1044523" y="6422713"/>
            <a:ext cx="8753074"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sp>
        <p:nvSpPr>
          <p:cNvPr id="4" name="矩形: 圆角 1"/>
          <p:cNvSpPr/>
          <p:nvPr>
            <p:custDataLst>
              <p:tags r:id="rId11"/>
            </p:custDataLst>
          </p:nvPr>
        </p:nvSpPr>
        <p:spPr bwMode="auto">
          <a:xfrm>
            <a:off x="1096762" y="4750770"/>
            <a:ext cx="2869253"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r>
              <a:rPr lang="zh-CN" altLang="en-US" sz="2000" dirty="0" smtClean="0">
                <a:solidFill>
                  <a:schemeClr val="bg1"/>
                </a:solidFill>
                <a:latin typeface="+mn-lt"/>
                <a:ea typeface="+mn-ea"/>
                <a:cs typeface="+mn-ea"/>
                <a:sym typeface="+mn-lt"/>
              </a:rPr>
              <a:t>（六）学业与经济危机</a:t>
            </a:r>
            <a:endParaRPr lang="zh-CN" altLang="en-US" sz="2000" dirty="0" smtClean="0">
              <a:solidFill>
                <a:schemeClr val="bg1"/>
              </a:solidFill>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第二节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2" y="3714752"/>
            <a:ext cx="5929353" cy="130937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大学生心理危机的预警与干预</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2befdea3c25b442584b297dabea890d7.jpeg"/>
          <p:cNvPicPr>
            <a:picLocks noChangeAspect="1"/>
          </p:cNvPicPr>
          <p:nvPr/>
        </p:nvPicPr>
        <p:blipFill>
          <a:blip r:embed="rId1"/>
          <a:stretch>
            <a:fillRect/>
          </a:stretch>
        </p:blipFill>
        <p:spPr>
          <a:xfrm>
            <a:off x="0" y="0"/>
            <a:ext cx="7160065" cy="6858000"/>
          </a:xfrm>
          <a:prstGeom prst="rect">
            <a:avLst/>
          </a:prstGeom>
        </p:spPr>
      </p:pic>
      <p:sp>
        <p:nvSpPr>
          <p:cNvPr id="6" name="文本框 5"/>
          <p:cNvSpPr txBox="1"/>
          <p:nvPr/>
        </p:nvSpPr>
        <p:spPr>
          <a:xfrm>
            <a:off x="811969" y="171370"/>
            <a:ext cx="5328022"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sz="2000" dirty="0"/>
              <a:t>一、心理危机的自我干预</a:t>
            </a:r>
            <a:endParaRPr lang="zh-CN" altLang="en-US" sz="2000" dirty="0"/>
          </a:p>
        </p:txBody>
      </p:sp>
      <p:sp>
        <p:nvSpPr>
          <p:cNvPr id="7" name="Freeform 230"/>
          <p:cNvSpPr>
            <a:spLocks noEditPoints="1"/>
          </p:cNvSpPr>
          <p:nvPr/>
        </p:nvSpPr>
        <p:spPr bwMode="auto">
          <a:xfrm rot="5400000">
            <a:off x="169027" y="214291"/>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5" name="组合 48"/>
          <p:cNvGrpSpPr/>
          <p:nvPr/>
        </p:nvGrpSpPr>
        <p:grpSpPr>
          <a:xfrm>
            <a:off x="7465929" y="1571613"/>
            <a:ext cx="4474845" cy="2999739"/>
            <a:chOff x="1346255" y="4325283"/>
            <a:chExt cx="7091895" cy="1817517"/>
          </a:xfrm>
          <a:noFill/>
        </p:grpSpPr>
        <p:sp>
          <p:nvSpPr>
            <p:cNvPr id="26" name="矩形 25"/>
            <p:cNvSpPr/>
            <p:nvPr/>
          </p:nvSpPr>
          <p:spPr>
            <a:xfrm>
              <a:off x="1348268" y="4325285"/>
              <a:ext cx="7086888" cy="46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solidFill>
                <a:latin typeface="微软雅黑 Light" panose="020B0502040204020203" pitchFamily="34" charset="-122"/>
                <a:ea typeface="微软雅黑 Light" panose="020B0502040204020203" pitchFamily="34" charset="-122"/>
              </a:endParaRPr>
            </a:p>
          </p:txBody>
        </p:sp>
        <p:sp>
          <p:nvSpPr>
            <p:cNvPr id="27" name="矩形 26"/>
            <p:cNvSpPr/>
            <p:nvPr/>
          </p:nvSpPr>
          <p:spPr>
            <a:xfrm>
              <a:off x="1346255" y="4325283"/>
              <a:ext cx="7091895" cy="1817517"/>
            </a:xfrm>
            <a:prstGeom prst="rect">
              <a:avLst/>
            </a:prstGeom>
            <a:grpFill/>
          </p:spPr>
          <p:txBody>
            <a:bodyPr wrap="square">
              <a:spAutoFit/>
            </a:bodyPr>
            <a:lstStyle/>
            <a:p>
              <a:pPr>
                <a:lnSpc>
                  <a:spcPct val="150000"/>
                </a:lnSpc>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心理危机干预也叫心理危机调停，是指对处于困境和挫折中的个体予以关怀和支持，使之恢复心理平衡的过程。心理危机干预本身属于一种心理卫生的救助措施，主要针对心理适应陷入危机状态者，给予适时救援，助其渡过危机，然后再从长计议，并且视情况轻重转介有关机构接受治疗。</a:t>
              </a:r>
              <a:endParaRPr lang="zh-CN" altLang="en-US" b="1" dirty="0" smtClean="0">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9307bc4b55ddc4548c2e03355a3c67df.jpg"/>
          <p:cNvPicPr>
            <a:picLocks noChangeAspect="1"/>
          </p:cNvPicPr>
          <p:nvPr/>
        </p:nvPicPr>
        <p:blipFill>
          <a:blip r:embed="rId1" cstate="print"/>
          <a:stretch>
            <a:fillRect/>
          </a:stretch>
        </p:blipFill>
        <p:spPr>
          <a:xfrm>
            <a:off x="-1" y="-23371"/>
            <a:ext cx="7312828" cy="6881371"/>
          </a:xfrm>
          <a:prstGeom prst="rect">
            <a:avLst/>
          </a:prstGeom>
        </p:spPr>
      </p:pic>
      <p:sp>
        <p:nvSpPr>
          <p:cNvPr id="6" name="文本框 5"/>
          <p:cNvSpPr txBox="1"/>
          <p:nvPr/>
        </p:nvSpPr>
        <p:spPr>
          <a:xfrm>
            <a:off x="811969" y="171370"/>
            <a:ext cx="5328022"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sz="2000" dirty="0">
                <a:solidFill>
                  <a:schemeClr val="bg1"/>
                </a:solidFill>
              </a:rPr>
              <a:t>一、心理危机的自我干预</a:t>
            </a:r>
            <a:endParaRPr lang="zh-CN" altLang="en-US" sz="2000" dirty="0">
              <a:solidFill>
                <a:schemeClr val="bg1"/>
              </a:solidFill>
            </a:endParaRPr>
          </a:p>
        </p:txBody>
      </p:sp>
      <p:sp>
        <p:nvSpPr>
          <p:cNvPr id="7" name="Freeform 230"/>
          <p:cNvSpPr>
            <a:spLocks noEditPoints="1"/>
          </p:cNvSpPr>
          <p:nvPr/>
        </p:nvSpPr>
        <p:spPr bwMode="auto">
          <a:xfrm rot="5400000">
            <a:off x="169027" y="214291"/>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48"/>
          <p:cNvGrpSpPr/>
          <p:nvPr/>
        </p:nvGrpSpPr>
        <p:grpSpPr>
          <a:xfrm>
            <a:off x="7467199" y="1571613"/>
            <a:ext cx="4473862" cy="1753236"/>
            <a:chOff x="1348268" y="4325279"/>
            <a:chExt cx="7090337" cy="1062270"/>
          </a:xfrm>
          <a:noFill/>
        </p:grpSpPr>
        <p:sp>
          <p:nvSpPr>
            <p:cNvPr id="26" name="矩形 25"/>
            <p:cNvSpPr/>
            <p:nvPr/>
          </p:nvSpPr>
          <p:spPr>
            <a:xfrm>
              <a:off x="1348268" y="4325285"/>
              <a:ext cx="7086888" cy="46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solidFill>
                <a:latin typeface="微软雅黑 Light" panose="020B0502040204020203" pitchFamily="34" charset="-122"/>
                <a:ea typeface="微软雅黑 Light" panose="020B0502040204020203" pitchFamily="34" charset="-122"/>
              </a:endParaRPr>
            </a:p>
          </p:txBody>
        </p:sp>
        <p:sp>
          <p:nvSpPr>
            <p:cNvPr id="27" name="矩形 26"/>
            <p:cNvSpPr/>
            <p:nvPr/>
          </p:nvSpPr>
          <p:spPr>
            <a:xfrm>
              <a:off x="1592922" y="4325279"/>
              <a:ext cx="6845683" cy="1062270"/>
            </a:xfrm>
            <a:prstGeom prst="rect">
              <a:avLst/>
            </a:prstGeom>
            <a:grpFill/>
          </p:spPr>
          <p:txBody>
            <a:bodyPr wrap="square">
              <a:spAutoFit/>
            </a:bodyPr>
            <a:lstStyle/>
            <a:p>
              <a:pPr indent="0">
                <a:lnSpc>
                  <a:spcPct val="150000"/>
                </a:lnSpc>
                <a:buFont typeface="Arial" panose="020B0604020202020204" pitchFamily="34" charset="0"/>
                <a:buNone/>
              </a:pPr>
              <a:r>
                <a:rPr lang="zh-CN" altLang="en-US" b="1" dirty="0" smtClean="0">
                  <a:solidFill>
                    <a:srgbClr val="C00000"/>
                  </a:solidFill>
                  <a:latin typeface="微软雅黑" panose="020B0503020204020204" pitchFamily="34" charset="-122"/>
                  <a:ea typeface="微软雅黑" panose="020B0503020204020204" pitchFamily="34" charset="-122"/>
                </a:rPr>
                <a:t>（一）寻求滋养的环境，搜集充分的信息</a:t>
              </a:r>
              <a:endParaRPr lang="zh-CN" altLang="en-US" b="1" dirty="0" smtClean="0">
                <a:solidFill>
                  <a:srgbClr val="C00000"/>
                </a:solidFill>
                <a:latin typeface="微软雅黑" panose="020B0503020204020204" pitchFamily="34" charset="-122"/>
                <a:ea typeface="微软雅黑" panose="020B0503020204020204" pitchFamily="34" charset="-122"/>
              </a:endParaRPr>
            </a:p>
            <a:p>
              <a:pPr indent="0">
                <a:lnSpc>
                  <a:spcPct val="150000"/>
                </a:lnSpc>
                <a:buFont typeface="Arial" panose="020B0604020202020204" pitchFamily="34" charset="0"/>
                <a:buNone/>
              </a:pPr>
              <a:r>
                <a:rPr lang="zh-CN" altLang="en-US" b="1" dirty="0" smtClean="0">
                  <a:solidFill>
                    <a:srgbClr val="C00000"/>
                  </a:solidFill>
                  <a:latin typeface="微软雅黑" panose="020B0503020204020204" pitchFamily="34" charset="-122"/>
                  <a:ea typeface="微软雅黑" panose="020B0503020204020204" pitchFamily="34" charset="-122"/>
                </a:rPr>
                <a:t>（二）积极调整情绪</a:t>
              </a:r>
              <a:endParaRPr lang="zh-CN" altLang="en-US" b="1" dirty="0" smtClean="0">
                <a:solidFill>
                  <a:srgbClr val="C00000"/>
                </a:solidFill>
                <a:latin typeface="微软雅黑" panose="020B0503020204020204" pitchFamily="34" charset="-122"/>
                <a:ea typeface="微软雅黑" panose="020B0503020204020204" pitchFamily="34" charset="-122"/>
              </a:endParaRPr>
            </a:p>
            <a:p>
              <a:pPr indent="0">
                <a:lnSpc>
                  <a:spcPct val="150000"/>
                </a:lnSpc>
                <a:buFont typeface="Arial" panose="020B0604020202020204" pitchFamily="34" charset="0"/>
                <a:buNone/>
              </a:pPr>
              <a:r>
                <a:rPr lang="zh-CN" altLang="en-US" b="1" dirty="0" smtClean="0">
                  <a:solidFill>
                    <a:srgbClr val="C00000"/>
                  </a:solidFill>
                  <a:latin typeface="微软雅黑" panose="020B0503020204020204" pitchFamily="34" charset="-122"/>
                  <a:ea typeface="微软雅黑" panose="020B0503020204020204" pitchFamily="34" charset="-122"/>
                </a:rPr>
                <a:t>（三）建立良好的人际关系</a:t>
              </a:r>
              <a:endParaRPr lang="zh-CN" altLang="en-US" b="1" dirty="0" smtClean="0">
                <a:solidFill>
                  <a:srgbClr val="C00000"/>
                </a:solidFill>
                <a:latin typeface="微软雅黑" panose="020B0503020204020204" pitchFamily="34" charset="-122"/>
                <a:ea typeface="微软雅黑" panose="020B0503020204020204" pitchFamily="34" charset="-122"/>
              </a:endParaRPr>
            </a:p>
            <a:p>
              <a:pPr indent="0">
                <a:lnSpc>
                  <a:spcPct val="150000"/>
                </a:lnSpc>
                <a:buFont typeface="Arial" panose="020B0604020202020204" pitchFamily="34" charset="0"/>
                <a:buNone/>
              </a:pPr>
              <a:r>
                <a:rPr lang="zh-CN" altLang="en-US" b="1" dirty="0" smtClean="0">
                  <a:solidFill>
                    <a:srgbClr val="C00000"/>
                  </a:solidFill>
                  <a:latin typeface="微软雅黑" panose="020B0503020204020204" pitchFamily="34" charset="-122"/>
                  <a:ea typeface="微软雅黑" panose="020B0503020204020204" pitchFamily="34" charset="-122"/>
                </a:rPr>
                <a:t>（四）面对现实，正视危机</a:t>
              </a:r>
              <a:endParaRPr lang="zh-CN" altLang="en-US" b="1" dirty="0" smtClean="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121edc416b0240dabb9efab61f638a06.jpeg"/>
          <p:cNvPicPr>
            <a:picLocks noChangeAspect="1"/>
          </p:cNvPicPr>
          <p:nvPr/>
        </p:nvPicPr>
        <p:blipFill>
          <a:blip r:embed="rId1"/>
          <a:stretch>
            <a:fillRect/>
          </a:stretch>
        </p:blipFill>
        <p:spPr>
          <a:xfrm>
            <a:off x="4598183" y="1347481"/>
            <a:ext cx="7598580" cy="4761777"/>
          </a:xfrm>
          <a:prstGeom prst="rect">
            <a:avLst/>
          </a:prstGeom>
        </p:spPr>
      </p:pic>
      <p:sp>
        <p:nvSpPr>
          <p:cNvPr id="6" name="文本框 5"/>
          <p:cNvSpPr txBox="1"/>
          <p:nvPr/>
        </p:nvSpPr>
        <p:spPr>
          <a:xfrm>
            <a:off x="841797" y="332656"/>
            <a:ext cx="6185278"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a:t>二、校园心理危机的干预体系</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1" name="TextBox 14"/>
          <p:cNvSpPr txBox="1"/>
          <p:nvPr/>
        </p:nvSpPr>
        <p:spPr>
          <a:xfrm>
            <a:off x="443046" y="1785926"/>
            <a:ext cx="3869385" cy="3328670"/>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心理危机干预是一个系统工程，是全校教职员工和大学生共同的工作。健全的校园心理危机干预体系应该是学校、院校、班级、综合四级预警防控体系。这个机构的主要成员应由心理咨询师、医生、学生工作者和学校主管领导等专、兼职人员组成，因为心理危机干预涉及医学、心理、社会多个层面的处理。</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66711" y="1285860"/>
            <a:ext cx="11403834" cy="478634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descr="图片14_副本_副本.jpg"/>
          <p:cNvPicPr>
            <a:picLocks noChangeAspect="1"/>
          </p:cNvPicPr>
          <p:nvPr/>
        </p:nvPicPr>
        <p:blipFill>
          <a:blip r:embed="rId1"/>
          <a:stretch>
            <a:fillRect/>
          </a:stretch>
        </p:blipFill>
        <p:spPr>
          <a:xfrm>
            <a:off x="-9506" y="0"/>
            <a:ext cx="12206269" cy="6858000"/>
          </a:xfrm>
          <a:prstGeom prst="rect">
            <a:avLst/>
          </a:prstGeom>
        </p:spPr>
      </p:pic>
      <p:sp>
        <p:nvSpPr>
          <p:cNvPr id="6" name="文本框 5"/>
          <p:cNvSpPr txBox="1"/>
          <p:nvPr/>
        </p:nvSpPr>
        <p:spPr>
          <a:xfrm>
            <a:off x="811969" y="171370"/>
            <a:ext cx="5328022" cy="461665"/>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sz="2400" dirty="0" smtClean="0">
                <a:solidFill>
                  <a:schemeClr val="bg1"/>
                </a:solidFill>
              </a:rPr>
              <a:t>案例</a:t>
            </a:r>
            <a:endParaRPr lang="zh-CN" altLang="en-US" sz="2400" dirty="0">
              <a:solidFill>
                <a:schemeClr val="bg1"/>
              </a:solidFill>
            </a:endParaRPr>
          </a:p>
        </p:txBody>
      </p:sp>
      <p:sp>
        <p:nvSpPr>
          <p:cNvPr id="7" name="Freeform 230"/>
          <p:cNvSpPr>
            <a:spLocks noEditPoints="1"/>
          </p:cNvSpPr>
          <p:nvPr/>
        </p:nvSpPr>
        <p:spPr bwMode="auto">
          <a:xfrm rot="5400000">
            <a:off x="169027" y="214291"/>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10" name="组合 48"/>
          <p:cNvGrpSpPr/>
          <p:nvPr/>
        </p:nvGrpSpPr>
        <p:grpSpPr>
          <a:xfrm>
            <a:off x="574370" y="826952"/>
            <a:ext cx="7694299" cy="1513508"/>
            <a:chOff x="1348268" y="3874091"/>
            <a:chExt cx="10269631" cy="917020"/>
          </a:xfrm>
          <a:noFill/>
        </p:grpSpPr>
        <p:sp>
          <p:nvSpPr>
            <p:cNvPr id="12" name="矩形 11"/>
            <p:cNvSpPr/>
            <p:nvPr/>
          </p:nvSpPr>
          <p:spPr>
            <a:xfrm>
              <a:off x="1348268" y="4325285"/>
              <a:ext cx="7086888" cy="46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5252410" y="3874091"/>
              <a:ext cx="6365489" cy="278048"/>
            </a:xfrm>
            <a:prstGeom prst="rect">
              <a:avLst/>
            </a:prstGeom>
            <a:solidFill>
              <a:srgbClr val="FEF29F"/>
            </a:solidFill>
          </p:spPr>
          <p:txBody>
            <a:bodyPr wrap="square">
              <a:spAutoFit/>
            </a:bodyPr>
            <a:lstStyle/>
            <a:p>
              <a:pPr>
                <a:lnSpc>
                  <a:spcPct val="150000"/>
                </a:lnSpc>
              </a:pPr>
              <a:r>
                <a:rPr lang="zh-CN" altLang="en-US" b="1" dirty="0" smtClean="0">
                  <a:solidFill>
                    <a:srgbClr val="C00000"/>
                  </a:solidFill>
                  <a:latin typeface="微软雅黑" panose="020B0503020204020204" pitchFamily="34" charset="-122"/>
                  <a:ea typeface="微软雅黑" panose="020B0503020204020204" pitchFamily="34" charset="-122"/>
                </a:rPr>
                <a:t>      肉体的痛苦，无法改变她对生命的热爱</a:t>
              </a:r>
              <a:endParaRPr lang="zh-CN" altLang="en-US" b="1" dirty="0" smtClean="0">
                <a:solidFill>
                  <a:srgbClr val="C00000"/>
                </a:solidFill>
                <a:latin typeface="微软雅黑" panose="020B0503020204020204" pitchFamily="34" charset="-122"/>
                <a:ea typeface="微软雅黑" panose="020B0503020204020204" pitchFamily="34" charset="-122"/>
              </a:endParaRPr>
            </a:p>
          </p:txBody>
        </p:sp>
      </p:grpSp>
      <p:sp>
        <p:nvSpPr>
          <p:cNvPr id="15" name="TextBox 6"/>
          <p:cNvSpPr txBox="1"/>
          <p:nvPr/>
        </p:nvSpPr>
        <p:spPr>
          <a:xfrm>
            <a:off x="770498" y="1571631"/>
            <a:ext cx="10738985" cy="2973122"/>
          </a:xfrm>
          <a:prstGeom prst="rect">
            <a:avLst/>
          </a:prstGeom>
          <a:noFill/>
        </p:spPr>
        <p:txBody>
          <a:bodyPr wrap="square" rtlCol="0">
            <a:spAutoFit/>
          </a:bodyPr>
          <a:lstStyle/>
          <a:p>
            <a:pPr>
              <a:lnSpc>
                <a:spcPct val="130000"/>
              </a:lnSpc>
            </a:pPr>
            <a:r>
              <a:rPr lang="zh-CN" altLang="en-US" sz="1600" dirty="0" smtClean="0">
                <a:solidFill>
                  <a:schemeClr val="bg1"/>
                </a:solidFill>
                <a:latin typeface="微软雅黑" panose="020B0503020204020204" pitchFamily="34" charset="-122"/>
                <a:ea typeface="微软雅黑" panose="020B0503020204020204" pitchFamily="34" charset="-122"/>
              </a:rPr>
              <a:t>       张海迪是自学成才的著名作家，出版了长篇小说</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轮椅上的梦</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绝顶</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天长地久</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，散文集</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鸿雁快快飞</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向天空敞开的窗口</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生命的追问</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我的德国笔记</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等，翻译了</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莫多克</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一头大象的真实故事</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丽贝卡在新学校</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等外文著作。张海迪被誉为身残志坚的一代楷模。</a:t>
            </a:r>
            <a:endParaRPr lang="zh-CN" altLang="en-US" sz="16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600" dirty="0" smtClean="0">
                <a:solidFill>
                  <a:schemeClr val="bg1"/>
                </a:solidFill>
                <a:latin typeface="微软雅黑" panose="020B0503020204020204" pitchFamily="34" charset="-122"/>
                <a:ea typeface="微软雅黑" panose="020B0503020204020204" pitchFamily="34" charset="-122"/>
              </a:rPr>
              <a:t>       张海迪，</a:t>
            </a:r>
            <a:r>
              <a:rPr lang="en-US" altLang="zh-CN" sz="1600" dirty="0" smtClean="0">
                <a:solidFill>
                  <a:schemeClr val="bg1"/>
                </a:solidFill>
                <a:latin typeface="微软雅黑" panose="020B0503020204020204" pitchFamily="34" charset="-122"/>
                <a:ea typeface="微软雅黑" panose="020B0503020204020204" pitchFamily="34" charset="-122"/>
              </a:rPr>
              <a:t>1955</a:t>
            </a:r>
            <a:r>
              <a:rPr lang="zh-CN" altLang="en-US" sz="1600" dirty="0" smtClean="0">
                <a:solidFill>
                  <a:schemeClr val="bg1"/>
                </a:solidFill>
                <a:latin typeface="微软雅黑" panose="020B0503020204020204" pitchFamily="34" charset="-122"/>
                <a:ea typeface="微软雅黑" panose="020B0503020204020204" pitchFamily="34" charset="-122"/>
              </a:rPr>
              <a:t>年</a:t>
            </a:r>
            <a:r>
              <a:rPr lang="en-US" altLang="zh-CN" sz="1600" dirty="0" smtClean="0">
                <a:solidFill>
                  <a:schemeClr val="bg1"/>
                </a:solidFill>
                <a:latin typeface="微软雅黑" panose="020B0503020204020204" pitchFamily="34" charset="-122"/>
                <a:ea typeface="微软雅黑" panose="020B0503020204020204" pitchFamily="34" charset="-122"/>
              </a:rPr>
              <a:t>9</a:t>
            </a:r>
            <a:r>
              <a:rPr lang="zh-CN" altLang="en-US" sz="1600" dirty="0" smtClean="0">
                <a:solidFill>
                  <a:schemeClr val="bg1"/>
                </a:solidFill>
                <a:latin typeface="微软雅黑" panose="020B0503020204020204" pitchFamily="34" charset="-122"/>
                <a:ea typeface="微软雅黑" panose="020B0503020204020204" pitchFamily="34" charset="-122"/>
              </a:rPr>
              <a:t>月出生于济南一个知识分子家庭。她拥有一个幸福的童年，快乐而活泼的她成天蹦蹦跳跳，跑来跑去，似小燕子般到处飞翔。可惜，蹦蹦跳跳的时光是那样短暂。</a:t>
            </a:r>
            <a:r>
              <a:rPr lang="en-US" altLang="zh-CN" sz="1600" dirty="0" smtClean="0">
                <a:solidFill>
                  <a:schemeClr val="bg1"/>
                </a:solidFill>
                <a:latin typeface="微软雅黑" panose="020B0503020204020204" pitchFamily="34" charset="-122"/>
                <a:ea typeface="微软雅黑" panose="020B0503020204020204" pitchFamily="34" charset="-122"/>
              </a:rPr>
              <a:t>1960</a:t>
            </a:r>
            <a:r>
              <a:rPr lang="zh-CN" altLang="en-US" sz="1600" dirty="0" smtClean="0">
                <a:solidFill>
                  <a:schemeClr val="bg1"/>
                </a:solidFill>
                <a:latin typeface="微软雅黑" panose="020B0503020204020204" pitchFamily="34" charset="-122"/>
                <a:ea typeface="微软雅黑" panose="020B0503020204020204" pitchFamily="34" charset="-122"/>
              </a:rPr>
              <a:t>年一个明朗的早晨，张海迪上完课和小同伴们高兴地朝门外跑去时忽然跌倒了。自此，她的双腿丧失了知觉。</a:t>
            </a:r>
            <a:endParaRPr lang="zh-CN" altLang="en-US" sz="16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600" dirty="0" smtClean="0">
                <a:solidFill>
                  <a:schemeClr val="bg1"/>
                </a:solidFill>
                <a:latin typeface="微软雅黑" panose="020B0503020204020204" pitchFamily="34" charset="-122"/>
                <a:ea typeface="微软雅黑" panose="020B0503020204020204" pitchFamily="34" charset="-122"/>
              </a:rPr>
              <a:t>      张海迪没有向现实屈服，她一边强忍病痛，一边自己学拼音，学查字典，学了一个又一个生字。张海迪还自学了英语、日语、德语和世界语，翻译了近</a:t>
            </a:r>
            <a:r>
              <a:rPr lang="en-US" altLang="zh-CN" sz="1600" dirty="0" smtClean="0">
                <a:solidFill>
                  <a:schemeClr val="bg1"/>
                </a:solidFill>
                <a:latin typeface="微软雅黑" panose="020B0503020204020204" pitchFamily="34" charset="-122"/>
                <a:ea typeface="微软雅黑" panose="020B0503020204020204" pitchFamily="34" charset="-122"/>
              </a:rPr>
              <a:t>20</a:t>
            </a:r>
            <a:r>
              <a:rPr lang="zh-CN" altLang="en-US" sz="1600" dirty="0" smtClean="0">
                <a:solidFill>
                  <a:schemeClr val="bg1"/>
                </a:solidFill>
                <a:latin typeface="微软雅黑" panose="020B0503020204020204" pitchFamily="34" charset="-122"/>
                <a:ea typeface="微软雅黑" panose="020B0503020204020204" pitchFamily="34" charset="-122"/>
              </a:rPr>
              <a:t>万字的外文著作和资料。</a:t>
            </a:r>
            <a:r>
              <a:rPr lang="en-US" altLang="zh-CN" sz="1600" dirty="0" smtClean="0">
                <a:solidFill>
                  <a:schemeClr val="bg1"/>
                </a:solidFill>
                <a:latin typeface="微软雅黑" panose="020B0503020204020204" pitchFamily="34" charset="-122"/>
                <a:ea typeface="微软雅黑" panose="020B0503020204020204" pitchFamily="34" charset="-122"/>
              </a:rPr>
              <a:t>1983</a:t>
            </a:r>
            <a:r>
              <a:rPr lang="zh-CN" altLang="en-US" sz="1600" dirty="0" smtClean="0">
                <a:solidFill>
                  <a:schemeClr val="bg1"/>
                </a:solidFill>
                <a:latin typeface="微软雅黑" panose="020B0503020204020204" pitchFamily="34" charset="-122"/>
                <a:ea typeface="微软雅黑" panose="020B0503020204020204" pitchFamily="34" charset="-122"/>
              </a:rPr>
              <a:t>年，张海迪开始走上文学创作的道路，出版了多本著作，曾获全国性“五个一工程”图书奖。</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pic>
        <p:nvPicPr>
          <p:cNvPr id="16" name="图片 15" descr="44a68cade0e24f2f91932592254d45b0_th.jpg"/>
          <p:cNvPicPr>
            <a:picLocks noChangeAspect="1"/>
          </p:cNvPicPr>
          <p:nvPr/>
        </p:nvPicPr>
        <p:blipFill>
          <a:blip r:embed="rId2"/>
          <a:stretch>
            <a:fillRect/>
          </a:stretch>
        </p:blipFill>
        <p:spPr>
          <a:xfrm>
            <a:off x="811969" y="4763598"/>
            <a:ext cx="2687495" cy="1791663"/>
          </a:xfrm>
          <a:prstGeom prst="rect">
            <a:avLst/>
          </a:prstGeom>
        </p:spPr>
      </p:pic>
      <p:sp>
        <p:nvSpPr>
          <p:cNvPr id="17" name="矩形 16"/>
          <p:cNvSpPr/>
          <p:nvPr/>
        </p:nvSpPr>
        <p:spPr>
          <a:xfrm>
            <a:off x="3499464" y="4763599"/>
            <a:ext cx="7885329" cy="1692771"/>
          </a:xfrm>
          <a:prstGeom prst="rect">
            <a:avLst/>
          </a:prstGeom>
        </p:spPr>
        <p:txBody>
          <a:bodyPr wrap="square">
            <a:spAutoFit/>
          </a:bodyPr>
          <a:lstStyle/>
          <a:p>
            <a:pPr>
              <a:lnSpc>
                <a:spcPct val="130000"/>
              </a:lnSpc>
            </a:pPr>
            <a:r>
              <a:rPr lang="en-US" altLang="zh-CN" sz="1600" dirty="0" smtClean="0">
                <a:solidFill>
                  <a:srgbClr val="FFFFFF"/>
                </a:solidFill>
                <a:latin typeface="微软雅黑" panose="020B0503020204020204" pitchFamily="34" charset="-122"/>
                <a:ea typeface="微软雅黑" panose="020B0503020204020204" pitchFamily="34" charset="-122"/>
              </a:rPr>
              <a:t>       20</a:t>
            </a:r>
            <a:r>
              <a:rPr lang="zh-CN" altLang="en-US" sz="1600" dirty="0" smtClean="0">
                <a:solidFill>
                  <a:srgbClr val="FFFFFF"/>
                </a:solidFill>
                <a:latin typeface="微软雅黑" panose="020B0503020204020204" pitchFamily="34" charset="-122"/>
                <a:ea typeface="微软雅黑" panose="020B0503020204020204" pitchFamily="34" charset="-122"/>
              </a:rPr>
              <a:t>世纪</a:t>
            </a:r>
            <a:r>
              <a:rPr lang="en-US" altLang="zh-CN" sz="1600" dirty="0" smtClean="0">
                <a:solidFill>
                  <a:srgbClr val="FFFFFF"/>
                </a:solidFill>
                <a:latin typeface="微软雅黑" panose="020B0503020204020204" pitchFamily="34" charset="-122"/>
                <a:ea typeface="微软雅黑" panose="020B0503020204020204" pitchFamily="34" charset="-122"/>
              </a:rPr>
              <a:t>80</a:t>
            </a:r>
            <a:r>
              <a:rPr lang="zh-CN" altLang="en-US" sz="1600" dirty="0" smtClean="0">
                <a:solidFill>
                  <a:srgbClr val="FFFFFF"/>
                </a:solidFill>
                <a:latin typeface="微软雅黑" panose="020B0503020204020204" pitchFamily="34" charset="-122"/>
                <a:ea typeface="微软雅黑" panose="020B0503020204020204" pitchFamily="34" charset="-122"/>
              </a:rPr>
              <a:t>年代初，张海迪的事迹被媒体报道后，在社会上引起强烈反响。</a:t>
            </a:r>
            <a:r>
              <a:rPr lang="en-US" altLang="zh-CN" sz="1600" dirty="0" smtClean="0">
                <a:solidFill>
                  <a:srgbClr val="FFFFFF"/>
                </a:solidFill>
                <a:latin typeface="微软雅黑" panose="020B0503020204020204" pitchFamily="34" charset="-122"/>
                <a:ea typeface="微软雅黑" panose="020B0503020204020204" pitchFamily="34" charset="-122"/>
              </a:rPr>
              <a:t>1983</a:t>
            </a:r>
            <a:r>
              <a:rPr lang="zh-CN" altLang="en-US" sz="1600" dirty="0" smtClean="0">
                <a:solidFill>
                  <a:srgbClr val="FFFFFF"/>
                </a:solidFill>
                <a:latin typeface="微软雅黑" panose="020B0503020204020204" pitchFamily="34" charset="-122"/>
                <a:ea typeface="微软雅黑" panose="020B0503020204020204" pitchFamily="34" charset="-122"/>
              </a:rPr>
              <a:t>年</a:t>
            </a:r>
            <a:r>
              <a:rPr lang="en-US" altLang="zh-CN" sz="1600" dirty="0" smtClean="0">
                <a:solidFill>
                  <a:srgbClr val="FFFFFF"/>
                </a:solidFill>
                <a:latin typeface="微软雅黑" panose="020B0503020204020204" pitchFamily="34" charset="-122"/>
                <a:ea typeface="微软雅黑" panose="020B0503020204020204" pitchFamily="34" charset="-122"/>
              </a:rPr>
              <a:t>3</a:t>
            </a:r>
            <a:r>
              <a:rPr lang="zh-CN" altLang="en-US" sz="1600" dirty="0" smtClean="0">
                <a:solidFill>
                  <a:srgbClr val="FFFFFF"/>
                </a:solidFill>
                <a:latin typeface="微软雅黑" panose="020B0503020204020204" pitchFamily="34" charset="-122"/>
                <a:ea typeface="微软雅黑" panose="020B0503020204020204" pitchFamily="34" charset="-122"/>
              </a:rPr>
              <a:t>月</a:t>
            </a:r>
            <a:r>
              <a:rPr lang="en-US" altLang="zh-CN" sz="1600" dirty="0" smtClean="0">
                <a:solidFill>
                  <a:srgbClr val="FFFFFF"/>
                </a:solidFill>
                <a:latin typeface="微软雅黑" panose="020B0503020204020204" pitchFamily="34" charset="-122"/>
                <a:ea typeface="微软雅黑" panose="020B0503020204020204" pitchFamily="34" charset="-122"/>
              </a:rPr>
              <a:t>7</a:t>
            </a:r>
            <a:r>
              <a:rPr lang="zh-CN" altLang="en-US" sz="1600" dirty="0" smtClean="0">
                <a:solidFill>
                  <a:srgbClr val="FFFFFF"/>
                </a:solidFill>
                <a:latin typeface="微软雅黑" panose="020B0503020204020204" pitchFamily="34" charset="-122"/>
                <a:ea typeface="微软雅黑" panose="020B0503020204020204" pitchFamily="34" charset="-122"/>
              </a:rPr>
              <a:t>日，共青团中央授予张海迪“优秀共青团员”称号，全国妇联授予她“三八红旗手”称号。</a:t>
            </a:r>
            <a:r>
              <a:rPr lang="en-US" altLang="zh-CN" sz="1600" dirty="0" smtClean="0">
                <a:solidFill>
                  <a:srgbClr val="FFFFFF"/>
                </a:solidFill>
                <a:latin typeface="微软雅黑" panose="020B0503020204020204" pitchFamily="34" charset="-122"/>
                <a:ea typeface="微软雅黑" panose="020B0503020204020204" pitchFamily="34" charset="-122"/>
              </a:rPr>
              <a:t>1983</a:t>
            </a:r>
            <a:r>
              <a:rPr lang="zh-CN" altLang="en-US" sz="1600" dirty="0" smtClean="0">
                <a:solidFill>
                  <a:srgbClr val="FFFFFF"/>
                </a:solidFill>
                <a:latin typeface="微软雅黑" panose="020B0503020204020204" pitchFamily="34" charset="-122"/>
                <a:ea typeface="微软雅黑" panose="020B0503020204020204" pitchFamily="34" charset="-122"/>
              </a:rPr>
              <a:t>年</a:t>
            </a:r>
            <a:r>
              <a:rPr lang="en-US" altLang="zh-CN" sz="1600" dirty="0" smtClean="0">
                <a:solidFill>
                  <a:srgbClr val="FFFFFF"/>
                </a:solidFill>
                <a:latin typeface="微软雅黑" panose="020B0503020204020204" pitchFamily="34" charset="-122"/>
                <a:ea typeface="微软雅黑" panose="020B0503020204020204" pitchFamily="34" charset="-122"/>
              </a:rPr>
              <a:t>5</a:t>
            </a:r>
            <a:r>
              <a:rPr lang="zh-CN" altLang="en-US" sz="1600" dirty="0" smtClean="0">
                <a:solidFill>
                  <a:srgbClr val="FFFFFF"/>
                </a:solidFill>
                <a:latin typeface="微软雅黑" panose="020B0503020204020204" pitchFamily="34" charset="-122"/>
                <a:ea typeface="微软雅黑" panose="020B0503020204020204" pitchFamily="34" charset="-122"/>
              </a:rPr>
              <a:t>月，中共中央号召全社会向张海迪同志学习，邓小平亲笔为她题词：“学习张海迪，做有理想、有道德、有文化、守纪律的共产主义新人！”全国上下掀起了一股“向张海迪学习”的旋风。</a:t>
            </a:r>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 presetClass="entr" presetSubtype="1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checkerboard(across)">
                                      <p:cBhvr>
                                        <p:cTn id="16" dur="500"/>
                                        <p:tgtEl>
                                          <p:spTgt spid="16"/>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heckerboard(across)">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31" name="矩形: 圆角 30"/>
          <p:cNvSpPr/>
          <p:nvPr>
            <p:custDataLst>
              <p:tags r:id="rId2"/>
            </p:custDataLst>
          </p:nvPr>
        </p:nvSpPr>
        <p:spPr bwMode="auto">
          <a:xfrm>
            <a:off x="6629932" y="1850581"/>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3" name="矩形: 圆角 32"/>
          <p:cNvSpPr/>
          <p:nvPr>
            <p:custDataLst>
              <p:tags r:id="rId3"/>
            </p:custDataLst>
          </p:nvPr>
        </p:nvSpPr>
        <p:spPr bwMode="auto">
          <a:xfrm>
            <a:off x="6629932" y="3035098"/>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custDataLst>
              <p:tags r:id="rId4"/>
            </p:custDataLst>
          </p:nvPr>
        </p:nvSpPr>
        <p:spPr>
          <a:xfrm>
            <a:off x="7238853" y="1921047"/>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心理危机及其自我成长</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40" name="TextBox 47"/>
          <p:cNvSpPr txBox="1"/>
          <p:nvPr>
            <p:custDataLst>
              <p:tags r:id="rId5"/>
            </p:custDataLst>
          </p:nvPr>
        </p:nvSpPr>
        <p:spPr>
          <a:xfrm>
            <a:off x="7310608" y="3087516"/>
            <a:ext cx="5227840"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大学生心理危机的预警与干预</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2" name="矩形: 圆角 32"/>
          <p:cNvSpPr/>
          <p:nvPr>
            <p:custDataLst>
              <p:tags r:id="rId6"/>
            </p:custDataLst>
          </p:nvPr>
        </p:nvSpPr>
        <p:spPr bwMode="auto">
          <a:xfrm>
            <a:off x="6629932" y="4242868"/>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 name="TextBox 47"/>
          <p:cNvSpPr txBox="1"/>
          <p:nvPr>
            <p:custDataLst>
              <p:tags r:id="rId7"/>
            </p:custDataLst>
          </p:nvPr>
        </p:nvSpPr>
        <p:spPr>
          <a:xfrm>
            <a:off x="7310608" y="4295286"/>
            <a:ext cx="5227840"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追寻生命的意义</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12.jpg"/>
          <p:cNvPicPr>
            <a:picLocks noChangeAspect="1"/>
          </p:cNvPicPr>
          <p:nvPr/>
        </p:nvPicPr>
        <p:blipFill>
          <a:blip r:embed="rId1"/>
          <a:stretch>
            <a:fillRect/>
          </a:stretch>
        </p:blipFill>
        <p:spPr>
          <a:xfrm>
            <a:off x="0" y="1201650"/>
            <a:ext cx="12196763" cy="5227184"/>
          </a:xfrm>
          <a:prstGeom prst="rect">
            <a:avLst/>
          </a:prstGeom>
        </p:spPr>
      </p:pic>
      <p:sp>
        <p:nvSpPr>
          <p:cNvPr id="6" name="文本框 5"/>
          <p:cNvSpPr txBox="1"/>
          <p:nvPr/>
        </p:nvSpPr>
        <p:spPr>
          <a:xfrm>
            <a:off x="842010" y="332740"/>
            <a:ext cx="6605905"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三、大学生自杀危机的预防与干预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31"/>
          <p:cNvGrpSpPr/>
          <p:nvPr/>
        </p:nvGrpSpPr>
        <p:grpSpPr>
          <a:xfrm>
            <a:off x="597655" y="1557215"/>
            <a:ext cx="6850380" cy="655320"/>
            <a:chOff x="1335315" y="1288594"/>
            <a:chExt cx="7049101" cy="655320"/>
          </a:xfrm>
        </p:grpSpPr>
        <p:sp>
          <p:nvSpPr>
            <p:cNvPr id="33" name="带形: 上凸 5"/>
            <p:cNvSpPr/>
            <p:nvPr/>
          </p:nvSpPr>
          <p:spPr>
            <a:xfrm>
              <a:off x="1335315" y="1319709"/>
              <a:ext cx="7049101" cy="624205"/>
            </a:xfrm>
            <a:prstGeom prst="ribbon2">
              <a:avLst>
                <a:gd name="adj1" fmla="val 16667"/>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7"/>
            <p:cNvSpPr txBox="1"/>
            <p:nvPr/>
          </p:nvSpPr>
          <p:spPr>
            <a:xfrm>
              <a:off x="1882569" y="1288594"/>
              <a:ext cx="6317270" cy="460375"/>
            </a:xfrm>
            <a:prstGeom prst="rect">
              <a:avLst/>
            </a:prstGeom>
            <a:noFill/>
          </p:spPr>
          <p:txBody>
            <a:bodyPr wrap="square" rtlCol="0">
              <a:spAutoFit/>
            </a:bodyPr>
            <a:lstStyle/>
            <a:p>
              <a:r>
                <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rPr>
                <a:t>   （一）识别自杀行为的预兆</a:t>
              </a:r>
              <a:endPar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3" name="组合 48"/>
          <p:cNvGrpSpPr/>
          <p:nvPr/>
        </p:nvGrpSpPr>
        <p:grpSpPr>
          <a:xfrm>
            <a:off x="720856" y="2643182"/>
            <a:ext cx="10663937" cy="3415030"/>
            <a:chOff x="-2203909" y="3825219"/>
            <a:chExt cx="11827562" cy="3415030"/>
          </a:xfrm>
          <a:solidFill>
            <a:schemeClr val="accent3">
              <a:lumMod val="20000"/>
              <a:lumOff val="80000"/>
              <a:alpha val="45000"/>
            </a:schemeClr>
          </a:solidFill>
        </p:grpSpPr>
        <p:sp>
          <p:nvSpPr>
            <p:cNvPr id="50" name="矩形 49"/>
            <p:cNvSpPr/>
            <p:nvPr/>
          </p:nvSpPr>
          <p:spPr>
            <a:xfrm>
              <a:off x="1348268" y="4325285"/>
              <a:ext cx="7086888" cy="46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solidFill>
                <a:latin typeface="微软雅黑 Light" panose="020B0502040204020203" pitchFamily="34" charset="-122"/>
                <a:ea typeface="微软雅黑 Light" panose="020B0502040204020203" pitchFamily="34" charset="-122"/>
              </a:endParaRPr>
            </a:p>
          </p:txBody>
        </p:sp>
        <p:sp>
          <p:nvSpPr>
            <p:cNvPr id="51" name="矩形 50"/>
            <p:cNvSpPr/>
            <p:nvPr/>
          </p:nvSpPr>
          <p:spPr>
            <a:xfrm>
              <a:off x="-2203909" y="3825219"/>
              <a:ext cx="11827562" cy="3415030"/>
            </a:xfrm>
            <a:prstGeom prst="rect">
              <a:avLst/>
            </a:prstGeom>
            <a:solidFill>
              <a:srgbClr val="FFFFFF">
                <a:alpha val="80000"/>
              </a:srgbClr>
            </a:solidFill>
          </p:spPr>
          <p:txBody>
            <a:bodyPr wrap="square">
              <a:spAutoFit/>
            </a:bodyPr>
            <a:lstStyle/>
            <a:p>
              <a:pPr>
                <a:lnSpc>
                  <a:spcPct val="150000"/>
                </a:lnSpc>
                <a:buFont typeface="Arial" panose="020B0604020202020204" pitchFamily="34" charset="0"/>
                <a:buChar char="•"/>
              </a:pPr>
              <a:r>
                <a:rPr lang="zh-CN" altLang="en-US" sz="1600" b="1" dirty="0" smtClean="0">
                  <a:latin typeface="微软雅黑" panose="020B0503020204020204" pitchFamily="34" charset="-122"/>
                  <a:ea typeface="微软雅黑" panose="020B0503020204020204" pitchFamily="34" charset="-122"/>
                </a:rPr>
                <a:t>  （</a:t>
              </a:r>
              <a:r>
                <a:rPr lang="en-US" altLang="zh-CN" sz="1600" b="1" dirty="0" smtClean="0">
                  <a:latin typeface="微软雅黑" panose="020B0503020204020204" pitchFamily="34" charset="-122"/>
                  <a:ea typeface="微软雅黑" panose="020B0503020204020204" pitchFamily="34" charset="-122"/>
                </a:rPr>
                <a:t>1</a:t>
              </a:r>
              <a:r>
                <a:rPr lang="zh-CN" altLang="en-US" sz="1600" b="1" dirty="0" smtClean="0">
                  <a:latin typeface="微软雅黑" panose="020B0503020204020204" pitchFamily="34" charset="-122"/>
                  <a:ea typeface="微软雅黑" panose="020B0503020204020204" pitchFamily="34" charset="-122"/>
                </a:rPr>
                <a:t>）说过要自杀，或有过自杀未遂经历；</a:t>
              </a:r>
              <a:endParaRPr lang="zh-CN" altLang="en-US" sz="1600"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2</a:t>
              </a:r>
              <a:r>
                <a:rPr lang="zh-CN" altLang="en-US" sz="1600" b="1" dirty="0" smtClean="0">
                  <a:latin typeface="微软雅黑" panose="020B0503020204020204" pitchFamily="34" charset="-122"/>
                  <a:ea typeface="微软雅黑" panose="020B0503020204020204" pitchFamily="34" charset="-122"/>
                </a:rPr>
                <a:t>）有条理地安排后事，将自己珍贵的东西送人；</a:t>
              </a:r>
              <a:endParaRPr lang="zh-CN" altLang="en-US" sz="1600"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3</a:t>
              </a:r>
              <a:r>
                <a:rPr lang="zh-CN" altLang="en-US" sz="1600" b="1" dirty="0" smtClean="0">
                  <a:latin typeface="微软雅黑" panose="020B0503020204020204" pitchFamily="34" charset="-122"/>
                  <a:ea typeface="微软雅黑" panose="020B0503020204020204" pitchFamily="34" charset="-122"/>
                </a:rPr>
                <a:t>）收集与自杀方式有关的资料并与人探讨；</a:t>
              </a:r>
              <a:endParaRPr lang="zh-CN" altLang="en-US" sz="1600"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4</a:t>
              </a:r>
              <a:r>
                <a:rPr lang="zh-CN" altLang="en-US" sz="1600" b="1" dirty="0" smtClean="0">
                  <a:latin typeface="微软雅黑" panose="020B0503020204020204" pitchFamily="34" charset="-122"/>
                  <a:ea typeface="微软雅黑" panose="020B0503020204020204" pitchFamily="34" charset="-122"/>
                </a:rPr>
                <a:t>）流露出绝望、无助以及对自己或这个世界感到气愤；</a:t>
              </a:r>
              <a:endParaRPr lang="zh-CN" altLang="en-US" sz="1600"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5</a:t>
              </a:r>
              <a:r>
                <a:rPr lang="zh-CN" altLang="en-US" sz="1600" b="1" dirty="0" smtClean="0">
                  <a:latin typeface="微软雅黑" panose="020B0503020204020204" pitchFamily="34" charset="-122"/>
                  <a:ea typeface="微软雅黑" panose="020B0503020204020204" pitchFamily="34" charset="-122"/>
                </a:rPr>
                <a:t>）将死亡或抑郁作为谈话、写作、阅读内容或艺术作品的主题；</a:t>
              </a:r>
              <a:endParaRPr lang="zh-CN" altLang="en-US" sz="1600"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6</a:t>
              </a:r>
              <a:r>
                <a:rPr lang="zh-CN" altLang="en-US" sz="1600" b="1" dirty="0" smtClean="0">
                  <a:latin typeface="微软雅黑" panose="020B0503020204020204" pitchFamily="34" charset="-122"/>
                  <a:ea typeface="微软雅黑" panose="020B0503020204020204" pitchFamily="34" charset="-122"/>
                </a:rPr>
                <a:t>）谈论自己现有的自杀工具；</a:t>
              </a:r>
              <a:endParaRPr lang="zh-CN" altLang="en-US" sz="1600"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7</a:t>
              </a:r>
              <a:r>
                <a:rPr lang="zh-CN" altLang="en-US" sz="1600" b="1" dirty="0" smtClean="0">
                  <a:latin typeface="微软雅黑" panose="020B0503020204020204" pitchFamily="34" charset="-122"/>
                  <a:ea typeface="微软雅黑" panose="020B0503020204020204" pitchFamily="34" charset="-122"/>
                </a:rPr>
                <a:t>）使用或增量使用成瘾物质；</a:t>
              </a:r>
              <a:endParaRPr lang="zh-CN" altLang="en-US" sz="1600"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8</a:t>
              </a:r>
              <a:r>
                <a:rPr lang="zh-CN" altLang="en-US" sz="1600" b="1" dirty="0" smtClean="0">
                  <a:latin typeface="微软雅黑" panose="020B0503020204020204" pitchFamily="34" charset="-122"/>
                  <a:ea typeface="微软雅黑" panose="020B0503020204020204" pitchFamily="34" charset="-122"/>
                </a:rPr>
                <a:t>）抓伤或划伤身体，或者其他自伤行为；</a:t>
              </a:r>
              <a:endParaRPr lang="zh-CN" altLang="en-US" sz="1600" b="1" dirty="0" smtClean="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Char char="•"/>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9</a:t>
              </a:r>
              <a:r>
                <a:rPr lang="zh-CN" altLang="en-US" sz="1600" b="1" dirty="0" smtClean="0">
                  <a:latin typeface="微软雅黑" panose="020B0503020204020204" pitchFamily="34" charset="-122"/>
                  <a:ea typeface="微软雅黑" panose="020B0503020204020204" pitchFamily="34" charset="-122"/>
                </a:rPr>
                <a:t>）最近有朋友或家人死亡或自杀，或其他丧失（如由于父母离婚失去父亲或母亲）。</a:t>
              </a:r>
              <a:endParaRPr lang="zh-CN" altLang="en-US" sz="1600" b="1" dirty="0" smtClean="0">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12.jpg"/>
          <p:cNvPicPr>
            <a:picLocks noChangeAspect="1"/>
          </p:cNvPicPr>
          <p:nvPr/>
        </p:nvPicPr>
        <p:blipFill>
          <a:blip r:embed="rId1"/>
          <a:stretch>
            <a:fillRect/>
          </a:stretch>
        </p:blipFill>
        <p:spPr>
          <a:xfrm>
            <a:off x="0" y="1201650"/>
            <a:ext cx="12196763" cy="5227184"/>
          </a:xfrm>
          <a:prstGeom prst="rect">
            <a:avLst/>
          </a:prstGeom>
        </p:spPr>
      </p:pic>
      <p:sp>
        <p:nvSpPr>
          <p:cNvPr id="6" name="文本框 5"/>
          <p:cNvSpPr txBox="1"/>
          <p:nvPr/>
        </p:nvSpPr>
        <p:spPr>
          <a:xfrm>
            <a:off x="842010" y="332740"/>
            <a:ext cx="6605905"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三、大学生自杀危机的预防与干预</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31"/>
          <p:cNvGrpSpPr/>
          <p:nvPr/>
        </p:nvGrpSpPr>
        <p:grpSpPr>
          <a:xfrm>
            <a:off x="597655" y="1588330"/>
            <a:ext cx="8279765" cy="624205"/>
            <a:chOff x="1335315" y="1319709"/>
            <a:chExt cx="8519951" cy="624205"/>
          </a:xfrm>
        </p:grpSpPr>
        <p:sp>
          <p:nvSpPr>
            <p:cNvPr id="33" name="带形: 上凸 5"/>
            <p:cNvSpPr/>
            <p:nvPr/>
          </p:nvSpPr>
          <p:spPr>
            <a:xfrm>
              <a:off x="1335315" y="1319709"/>
              <a:ext cx="8519951" cy="624205"/>
            </a:xfrm>
            <a:prstGeom prst="ribbon2">
              <a:avLst>
                <a:gd name="adj1" fmla="val 16667"/>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7"/>
            <p:cNvSpPr txBox="1"/>
            <p:nvPr/>
          </p:nvSpPr>
          <p:spPr>
            <a:xfrm>
              <a:off x="2179534" y="1399719"/>
              <a:ext cx="7196774" cy="460375"/>
            </a:xfrm>
            <a:prstGeom prst="rect">
              <a:avLst/>
            </a:prstGeom>
            <a:noFill/>
          </p:spPr>
          <p:txBody>
            <a:bodyPr wrap="square" rtlCol="0">
              <a:spAutoFit/>
            </a:bodyPr>
            <a:lstStyle/>
            <a:p>
              <a:r>
                <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rPr>
                <a:t> （二）大学生自杀危机的预防及干预要点</a:t>
              </a:r>
              <a:endPar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3" name="组合 48"/>
          <p:cNvGrpSpPr/>
          <p:nvPr/>
        </p:nvGrpSpPr>
        <p:grpSpPr>
          <a:xfrm>
            <a:off x="720856" y="2643182"/>
            <a:ext cx="10663937" cy="3046095"/>
            <a:chOff x="-2203909" y="3825219"/>
            <a:chExt cx="11827562" cy="3046095"/>
          </a:xfrm>
          <a:solidFill>
            <a:schemeClr val="accent3">
              <a:lumMod val="20000"/>
              <a:lumOff val="80000"/>
              <a:alpha val="45000"/>
            </a:schemeClr>
          </a:solidFill>
        </p:grpSpPr>
        <p:sp>
          <p:nvSpPr>
            <p:cNvPr id="50" name="矩形 49"/>
            <p:cNvSpPr/>
            <p:nvPr/>
          </p:nvSpPr>
          <p:spPr>
            <a:xfrm>
              <a:off x="1348268" y="4325285"/>
              <a:ext cx="7086888" cy="46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solidFill>
                <a:latin typeface="微软雅黑 Light" panose="020B0502040204020203" pitchFamily="34" charset="-122"/>
                <a:ea typeface="微软雅黑 Light" panose="020B0502040204020203" pitchFamily="34" charset="-122"/>
              </a:endParaRPr>
            </a:p>
          </p:txBody>
        </p:sp>
        <p:sp>
          <p:nvSpPr>
            <p:cNvPr id="51" name="矩形 50"/>
            <p:cNvSpPr/>
            <p:nvPr/>
          </p:nvSpPr>
          <p:spPr>
            <a:xfrm>
              <a:off x="-2203909" y="3825219"/>
              <a:ext cx="11827562" cy="3046095"/>
            </a:xfrm>
            <a:prstGeom prst="rect">
              <a:avLst/>
            </a:prstGeom>
            <a:solidFill>
              <a:srgbClr val="FFFFFF">
                <a:alpha val="80000"/>
              </a:srgbClr>
            </a:solidFill>
          </p:spPr>
          <p:txBody>
            <a:bodyPr wrap="square">
              <a:spAutoFit/>
            </a:bodyPr>
            <a:lstStyle/>
            <a:p>
              <a:pPr marL="0" indent="0">
                <a:lnSpc>
                  <a:spcPct val="150000"/>
                </a:lnSpc>
                <a:buNone/>
              </a:pPr>
              <a:r>
                <a:rPr lang="en-US" altLang="zh-CN" sz="1600" b="1" dirty="0" smtClean="0">
                  <a:latin typeface="微软雅黑" panose="020B0503020204020204" pitchFamily="34" charset="-122"/>
                  <a:ea typeface="微软雅黑" panose="020B0503020204020204" pitchFamily="34" charset="-122"/>
                </a:rPr>
                <a:t>1. </a:t>
              </a:r>
              <a:r>
                <a:rPr lang="zh-CN" altLang="en-US" sz="1600" b="1" dirty="0" smtClean="0">
                  <a:latin typeface="微软雅黑" panose="020B0503020204020204" pitchFamily="34" charset="-122"/>
                  <a:ea typeface="微软雅黑" panose="020B0503020204020204" pitchFamily="34" charset="-122"/>
                </a:rPr>
                <a:t>提高心理素质</a:t>
              </a:r>
              <a:endParaRPr lang="zh-CN" altLang="en-US" sz="1600" b="1" dirty="0" smtClean="0">
                <a:latin typeface="微软雅黑" panose="020B0503020204020204" pitchFamily="34" charset="-122"/>
                <a:ea typeface="微软雅黑" panose="020B0503020204020204" pitchFamily="34" charset="-122"/>
              </a:endParaRPr>
            </a:p>
            <a:p>
              <a:pPr marL="0" indent="0">
                <a:lnSpc>
                  <a:spcPct val="150000"/>
                </a:lnSpc>
                <a:buNone/>
              </a:pPr>
              <a:r>
                <a:rPr lang="zh-CN" altLang="en-US" sz="1600" b="1" dirty="0" smtClean="0">
                  <a:latin typeface="微软雅黑" panose="020B0503020204020204" pitchFamily="34" charset="-122"/>
                  <a:ea typeface="微软雅黑" panose="020B0503020204020204" pitchFamily="34" charset="-122"/>
                </a:rPr>
                <a:t>心理素质低是自杀最直接的内在动因。</a:t>
              </a:r>
              <a:endParaRPr lang="zh-CN" altLang="en-US" sz="1600" b="1"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1600" b="1" dirty="0" smtClean="0">
                  <a:latin typeface="微软雅黑" panose="020B0503020204020204" pitchFamily="34" charset="-122"/>
                  <a:ea typeface="微软雅黑" panose="020B0503020204020204" pitchFamily="34" charset="-122"/>
                </a:rPr>
                <a:t>2. </a:t>
              </a:r>
              <a:r>
                <a:rPr lang="zh-CN" altLang="en-US" sz="1600" b="1" dirty="0" smtClean="0">
                  <a:latin typeface="微软雅黑" panose="020B0503020204020204" pitchFamily="34" charset="-122"/>
                  <a:ea typeface="微软雅黑" panose="020B0503020204020204" pitchFamily="34" charset="-122"/>
                </a:rPr>
                <a:t>学会求助</a:t>
              </a:r>
              <a:endParaRPr lang="zh-CN" altLang="en-US" sz="1600" b="1" dirty="0" smtClean="0">
                <a:latin typeface="微软雅黑" panose="020B0503020204020204" pitchFamily="34" charset="-122"/>
                <a:ea typeface="微软雅黑" panose="020B0503020204020204" pitchFamily="34" charset="-122"/>
              </a:endParaRPr>
            </a:p>
            <a:p>
              <a:pPr marL="0" indent="0">
                <a:lnSpc>
                  <a:spcPct val="150000"/>
                </a:lnSpc>
                <a:buNone/>
              </a:pPr>
              <a:r>
                <a:rPr lang="zh-CN" altLang="en-US" sz="1600" b="1" dirty="0" smtClean="0">
                  <a:latin typeface="微软雅黑" panose="020B0503020204020204" pitchFamily="34" charset="-122"/>
                  <a:ea typeface="微软雅黑" panose="020B0503020204020204" pitchFamily="34" charset="-122"/>
                </a:rPr>
                <a:t>大学生在感觉压力过大或自我调节效果不明显时，要积极向外求助。</a:t>
              </a:r>
              <a:endParaRPr lang="zh-CN" altLang="en-US" sz="1600" b="1"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1600" b="1" dirty="0" smtClean="0">
                  <a:latin typeface="微软雅黑" panose="020B0503020204020204" pitchFamily="34" charset="-122"/>
                  <a:ea typeface="微软雅黑" panose="020B0503020204020204" pitchFamily="34" charset="-122"/>
                </a:rPr>
                <a:t>3. </a:t>
              </a:r>
              <a:r>
                <a:rPr lang="zh-CN" altLang="en-US" sz="1600" b="1" dirty="0" smtClean="0">
                  <a:latin typeface="微软雅黑" panose="020B0503020204020204" pitchFamily="34" charset="-122"/>
                  <a:ea typeface="微软雅黑" panose="020B0503020204020204" pitchFamily="34" charset="-122"/>
                </a:rPr>
                <a:t>关爱他人</a:t>
              </a:r>
              <a:endParaRPr lang="zh-CN" altLang="en-US" sz="1600" b="1" dirty="0" smtClean="0">
                <a:latin typeface="微软雅黑" panose="020B0503020204020204" pitchFamily="34" charset="-122"/>
                <a:ea typeface="微软雅黑" panose="020B0503020204020204" pitchFamily="34" charset="-122"/>
              </a:endParaRPr>
            </a:p>
            <a:p>
              <a:pPr marL="0" indent="0">
                <a:lnSpc>
                  <a:spcPct val="150000"/>
                </a:lnSpc>
                <a:buNone/>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1</a:t>
              </a:r>
              <a:r>
                <a:rPr lang="zh-CN" altLang="en-US" sz="1600" b="1" dirty="0" smtClean="0">
                  <a:latin typeface="微软雅黑" panose="020B0503020204020204" pitchFamily="34" charset="-122"/>
                  <a:ea typeface="微软雅黑" panose="020B0503020204020204" pitchFamily="34" charset="-122"/>
                </a:rPr>
                <a:t>）关爱你身边的同学；</a:t>
              </a:r>
              <a:r>
                <a:rPr lang="en-US" altLang="zh-CN" sz="1600" b="1" dirty="0" smtClean="0">
                  <a:latin typeface="微软雅黑" panose="020B0503020204020204" pitchFamily="34" charset="-122"/>
                  <a:ea typeface="微软雅黑" panose="020B0503020204020204" pitchFamily="34" charset="-122"/>
                </a:rPr>
                <a:t>             </a:t>
              </a: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2</a:t>
              </a:r>
              <a:r>
                <a:rPr lang="zh-CN" altLang="en-US" sz="1600" b="1" dirty="0" smtClean="0">
                  <a:latin typeface="微软雅黑" panose="020B0503020204020204" pitchFamily="34" charset="-122"/>
                  <a:ea typeface="微软雅黑" panose="020B0503020204020204" pitchFamily="34" charset="-122"/>
                </a:rPr>
                <a:t>）鼓励求助，帮助走出误区；</a:t>
              </a:r>
              <a:endParaRPr lang="zh-CN" altLang="en-US" sz="1600" b="1" dirty="0" smtClean="0">
                <a:latin typeface="微软雅黑" panose="020B0503020204020204" pitchFamily="34" charset="-122"/>
                <a:ea typeface="微软雅黑" panose="020B0503020204020204" pitchFamily="34" charset="-122"/>
              </a:endParaRPr>
            </a:p>
            <a:p>
              <a:pPr marL="0" indent="0">
                <a:lnSpc>
                  <a:spcPct val="150000"/>
                </a:lnSpc>
                <a:buNone/>
              </a:pP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3</a:t>
              </a:r>
              <a:r>
                <a:rPr lang="zh-CN" altLang="en-US" sz="1600" b="1" dirty="0" smtClean="0">
                  <a:latin typeface="微软雅黑" panose="020B0503020204020204" pitchFamily="34" charset="-122"/>
                  <a:ea typeface="微软雅黑" panose="020B0503020204020204" pitchFamily="34" charset="-122"/>
                </a:rPr>
                <a:t>）及时报告，把住生命之门；</a:t>
              </a:r>
              <a:r>
                <a:rPr lang="en-US" altLang="zh-CN" sz="1600" b="1" dirty="0" smtClean="0">
                  <a:latin typeface="微软雅黑" panose="020B0503020204020204" pitchFamily="34" charset="-122"/>
                  <a:ea typeface="微软雅黑" panose="020B0503020204020204" pitchFamily="34" charset="-122"/>
                </a:rPr>
                <a:t>    </a:t>
              </a: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sym typeface="+mn-ea"/>
                </a:rPr>
                <a:t>4</a:t>
              </a:r>
              <a:r>
                <a:rPr lang="zh-CN" altLang="en-US" sz="1600" b="1" dirty="0" smtClean="0">
                  <a:latin typeface="微软雅黑" panose="020B0503020204020204" pitchFamily="34" charset="-122"/>
                  <a:ea typeface="微软雅黑" panose="020B0503020204020204" pitchFamily="34" charset="-122"/>
                  <a:sym typeface="+mn-ea"/>
                </a:rPr>
                <a:t>）细心照顾，做好监护工作。</a:t>
              </a:r>
              <a:br>
                <a:rPr lang="zh-CN" altLang="en-US" sz="1600" b="1" dirty="0" smtClean="0">
                  <a:latin typeface="微软雅黑" panose="020B0503020204020204" pitchFamily="34" charset="-122"/>
                  <a:ea typeface="微软雅黑" panose="020B0503020204020204" pitchFamily="34" charset="-122"/>
                  <a:sym typeface="+mn-ea"/>
                </a:rPr>
              </a:br>
              <a:r>
                <a:rPr lang="en-US" altLang="zh-CN" sz="1600" b="1" dirty="0" smtClean="0">
                  <a:latin typeface="微软雅黑" panose="020B0503020204020204" pitchFamily="34" charset="-122"/>
                  <a:ea typeface="微软雅黑" panose="020B0503020204020204" pitchFamily="34" charset="-122"/>
                </a:rPr>
                <a:t>4. </a:t>
              </a:r>
              <a:r>
                <a:rPr lang="zh-CN" altLang="en-US" sz="1600" b="1" dirty="0" smtClean="0">
                  <a:latin typeface="微软雅黑" panose="020B0503020204020204" pitchFamily="34" charset="-122"/>
                  <a:ea typeface="微软雅黑" panose="020B0503020204020204" pitchFamily="34" charset="-122"/>
                </a:rPr>
                <a:t>掌握帮助有自杀企图的人的要点</a:t>
              </a:r>
              <a:endParaRPr lang="zh-CN" altLang="en-US" sz="1600" b="1" dirty="0" smtClean="0">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第三节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2" y="3714752"/>
            <a:ext cx="5929353"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追寻生命的意义</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66711" y="1285860"/>
            <a:ext cx="11403834" cy="478634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descr="图片14_副本_副本.jpg"/>
          <p:cNvPicPr>
            <a:picLocks noChangeAspect="1"/>
          </p:cNvPicPr>
          <p:nvPr/>
        </p:nvPicPr>
        <p:blipFill>
          <a:blip r:embed="rId1"/>
          <a:stretch>
            <a:fillRect/>
          </a:stretch>
        </p:blipFill>
        <p:spPr>
          <a:xfrm>
            <a:off x="-9506" y="0"/>
            <a:ext cx="12206269" cy="6858000"/>
          </a:xfrm>
          <a:prstGeom prst="rect">
            <a:avLst/>
          </a:prstGeom>
        </p:spPr>
      </p:pic>
      <p:sp>
        <p:nvSpPr>
          <p:cNvPr id="7" name="Freeform 230"/>
          <p:cNvSpPr>
            <a:spLocks noEditPoints="1"/>
          </p:cNvSpPr>
          <p:nvPr/>
        </p:nvSpPr>
        <p:spPr bwMode="auto">
          <a:xfrm rot="5400000">
            <a:off x="169027" y="214291"/>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3" name="矩形 12"/>
          <p:cNvSpPr/>
          <p:nvPr/>
        </p:nvSpPr>
        <p:spPr>
          <a:xfrm>
            <a:off x="4585970" y="332740"/>
            <a:ext cx="3742055" cy="506730"/>
          </a:xfrm>
          <a:prstGeom prst="rect">
            <a:avLst/>
          </a:prstGeom>
          <a:solidFill>
            <a:srgbClr val="FEF29F"/>
          </a:solidFill>
        </p:spPr>
        <p:txBody>
          <a:bodyPr wrap="square">
            <a:spAutoFit/>
          </a:bodyPr>
          <a:lstStyle/>
          <a:p>
            <a:pPr>
              <a:lnSpc>
                <a:spcPct val="150000"/>
              </a:lnSpc>
            </a:pPr>
            <a:r>
              <a:rPr lang="zh-CN" altLang="en-US" b="1" dirty="0" smtClean="0">
                <a:solidFill>
                  <a:srgbClr val="C00000"/>
                </a:solidFill>
                <a:latin typeface="微软雅黑" panose="020B0503020204020204" pitchFamily="34" charset="-122"/>
                <a:ea typeface="微软雅黑" panose="020B0503020204020204" pitchFamily="34" charset="-122"/>
              </a:rPr>
              <a:t>             心灵驿站</a:t>
            </a:r>
            <a:endParaRPr lang="zh-CN" altLang="en-US" b="1" dirty="0" smtClean="0">
              <a:solidFill>
                <a:srgbClr val="C00000"/>
              </a:solidFill>
              <a:latin typeface="微软雅黑" panose="020B0503020204020204" pitchFamily="34" charset="-122"/>
              <a:ea typeface="微软雅黑" panose="020B0503020204020204" pitchFamily="34" charset="-122"/>
            </a:endParaRPr>
          </a:p>
        </p:txBody>
      </p:sp>
      <p:sp>
        <p:nvSpPr>
          <p:cNvPr id="15" name="TextBox 6"/>
          <p:cNvSpPr txBox="1"/>
          <p:nvPr/>
        </p:nvSpPr>
        <p:spPr>
          <a:xfrm>
            <a:off x="841673" y="1142235"/>
            <a:ext cx="10945216" cy="5530850"/>
          </a:xfrm>
          <a:prstGeom prst="rect">
            <a:avLst/>
          </a:prstGeom>
          <a:solidFill>
            <a:schemeClr val="bg1">
              <a:alpha val="17000"/>
            </a:schemeClr>
          </a:solidFill>
        </p:spPr>
        <p:txBody>
          <a:bodyPr wrap="square" rtlCol="0">
            <a:spAutoFit/>
          </a:bodyPr>
          <a:lstStyle/>
          <a:p>
            <a:pPr indent="457200">
              <a:lnSpc>
                <a:spcPct val="130000"/>
              </a:lnSpc>
            </a:pP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有一个农夫，他有一块贫瘠的农田。他抱怨着：</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如果神让我来控制天气，一切事情都会变得更好，因为神很显然不是很懂得农作物需要的天气。</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神对他说：</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我会给你一年的时间让你控制天气，你想有什么天气，就可以有什么天气。</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农夫非常高兴，马上说：</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我现在要晴天。</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太阳就出来了。</a:t>
            </a:r>
            <a:endPar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然后他又说：</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下雨吧！</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然后就下雨了。一整年他就这样先让阳光出现，然后再下雨。</a:t>
            </a:r>
            <a:endPar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小麦越长越大，看着小麦成长变成了一种快乐。他很得意地说：</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现在神该了解如何控制天气了吧！</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这些小麦从来没有那么大，那么绿，颜色绿得那么深。然后，丰收的时候到了。</a:t>
            </a:r>
            <a:endPar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农夫带着他的镰刀去割小麦，但是他的心沉到了谷底，因为小麦的茎上什么都没有。神去找他：</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你的小麦怎样了？</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农夫开始抱怨：</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很惨，我的主啊，非常惨！</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你不是如愿以偿地控制了天气吗？</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你想要的东西不是都变得很好吗？</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当然！这就是我困惑的地方，我得到了我想要的雨水与阳光，可是却没有收成。</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神对他说：</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但是，你从来没有要求暴风雨、冰雪以及每一件能净化空气与让根更坚硬、更有抵抗力的东西，那就是长不出麦子的理由。</a:t>
            </a:r>
            <a:r>
              <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457200">
              <a:lnSpc>
                <a:spcPct val="130000"/>
              </a:lnSpc>
            </a:pP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只有经历挑战才可能有生命，只有当你拥有好天气和坏天气、喜悦与痛苦、冬天与夏天、沮丧与快乐、不适与舒服才可能有生命。生命在两极之间移动。在两极之间移动的过程中，你就学到了如何保持平衡。于是，在这两只翅膀间，你就学到了如何去生活。</a:t>
            </a:r>
            <a:endPar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5328022"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一、生命的诠释</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12" name="组合 25"/>
          <p:cNvGrpSpPr/>
          <p:nvPr/>
        </p:nvGrpSpPr>
        <p:grpSpPr>
          <a:xfrm>
            <a:off x="908191" y="1785926"/>
            <a:ext cx="7784874" cy="3296860"/>
            <a:chOff x="-155055" y="2922830"/>
            <a:chExt cx="10721546" cy="3296860"/>
          </a:xfrm>
        </p:grpSpPr>
        <p:sp>
          <p:nvSpPr>
            <p:cNvPr id="13" name="圆角矩形 12"/>
            <p:cNvSpPr/>
            <p:nvPr/>
          </p:nvSpPr>
          <p:spPr>
            <a:xfrm>
              <a:off x="-155055" y="2922830"/>
              <a:ext cx="10721546" cy="3296860"/>
            </a:xfrm>
            <a:prstGeom prst="roundRect">
              <a:avLst>
                <a:gd name="adj" fmla="val 4375"/>
              </a:avLst>
            </a:prstGeom>
            <a:solidFill>
              <a:schemeClr val="accent2">
                <a:lumMod val="20000"/>
                <a:lumOff val="8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6"/>
            <p:cNvSpPr txBox="1"/>
            <p:nvPr/>
          </p:nvSpPr>
          <p:spPr>
            <a:xfrm>
              <a:off x="-63615" y="3579020"/>
              <a:ext cx="10421249" cy="1691640"/>
            </a:xfrm>
            <a:prstGeom prst="rect">
              <a:avLst/>
            </a:prstGeom>
            <a:noFill/>
          </p:spPr>
          <p:txBody>
            <a:bodyPr wrap="square" rtlCol="0">
              <a:spAutoFit/>
            </a:bodyPr>
            <a:lstStyle/>
            <a:p>
              <a:pPr>
                <a:lnSpc>
                  <a:spcPct val="130000"/>
                </a:lnSpc>
              </a:pPr>
              <a:r>
                <a:rPr lang="zh-CN" altLang="en-US" sz="2000" b="1" dirty="0" smtClean="0">
                  <a:solidFill>
                    <a:schemeClr val="tx1"/>
                  </a:solidFill>
                  <a:latin typeface="微软雅黑" panose="020B0503020204020204" pitchFamily="34" charset="-122"/>
                  <a:ea typeface="微软雅黑" panose="020B0503020204020204" pitchFamily="34" charset="-122"/>
                </a:rPr>
                <a:t>生命构成了世界存在的基础，世界正是有了生命才如此鲜活和精彩。但是关于什么是生命，不同的角度有着不同的解释。生命的生物学定义是指生物体所表现出来的自身繁殖、生长发育、新陈代谢、遗传变异以及对刺激产生反应等复合现象。</a:t>
              </a:r>
              <a:endParaRPr lang="zh-CN" altLang="en-US" sz="2000" b="1" dirty="0" smtClean="0">
                <a:solidFill>
                  <a:schemeClr val="tx1"/>
                </a:solidFill>
                <a:latin typeface="微软雅黑" panose="020B0503020204020204" pitchFamily="34" charset="-122"/>
                <a:ea typeface="微软雅黑" panose="020B0503020204020204" pitchFamily="34" charset="-122"/>
              </a:endParaRPr>
            </a:p>
          </p:txBody>
        </p:sp>
      </p:grpSp>
      <p:pic>
        <p:nvPicPr>
          <p:cNvPr id="15" name="图片 14" descr="图片包含 游戏机, 伞&#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27354"/>
          <a:stretch>
            <a:fillRect/>
          </a:stretch>
        </p:blipFill>
        <p:spPr>
          <a:xfrm flipH="1">
            <a:off x="8626671" y="1457564"/>
            <a:ext cx="4050751" cy="51406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50"/>
                                        <p:tgtEl>
                                          <p:spTgt spid="15"/>
                                        </p:tgtEl>
                                      </p:cBhvr>
                                    </p:animEffect>
                                    <p:anim calcmode="lin" valueType="num">
                                      <p:cBhvr>
                                        <p:cTn id="13" dur="750" fill="hold"/>
                                        <p:tgtEl>
                                          <p:spTgt spid="15"/>
                                        </p:tgtEl>
                                        <p:attrNameLst>
                                          <p:attrName>ppt_w</p:attrName>
                                        </p:attrNameLst>
                                      </p:cBhvr>
                                      <p:tavLst>
                                        <p:tav tm="0" fmla="#ppt_w*sin(2.5*pi*$)">
                                          <p:val>
                                            <p:fltVal val="0"/>
                                          </p:val>
                                        </p:tav>
                                        <p:tav tm="100000">
                                          <p:val>
                                            <p:fltVal val="1"/>
                                          </p:val>
                                        </p:tav>
                                      </p:tavLst>
                                    </p:anim>
                                    <p:anim calcmode="lin" valueType="num">
                                      <p:cBhvr>
                                        <p:cTn id="14" dur="75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5328022"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一、生命的诠释</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3" name="组合 25"/>
          <p:cNvGrpSpPr/>
          <p:nvPr/>
        </p:nvGrpSpPr>
        <p:grpSpPr>
          <a:xfrm>
            <a:off x="1260763" y="1785926"/>
            <a:ext cx="8762090" cy="3296860"/>
            <a:chOff x="-155055" y="2922830"/>
            <a:chExt cx="9607735" cy="3296860"/>
          </a:xfrm>
          <a:solidFill>
            <a:schemeClr val="accent2">
              <a:lumMod val="40000"/>
              <a:lumOff val="60000"/>
            </a:schemeClr>
          </a:solidFill>
        </p:grpSpPr>
        <p:sp>
          <p:nvSpPr>
            <p:cNvPr id="13" name="圆角矩形 12"/>
            <p:cNvSpPr/>
            <p:nvPr/>
          </p:nvSpPr>
          <p:spPr>
            <a:xfrm>
              <a:off x="-155055" y="2922830"/>
              <a:ext cx="9607735" cy="3296860"/>
            </a:xfrm>
            <a:prstGeom prst="roundRect">
              <a:avLst>
                <a:gd name="adj" fmla="val 437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6"/>
            <p:cNvSpPr txBox="1"/>
            <p:nvPr/>
          </p:nvSpPr>
          <p:spPr>
            <a:xfrm>
              <a:off x="231544" y="3351458"/>
              <a:ext cx="8986138" cy="2091690"/>
            </a:xfrm>
            <a:prstGeom prst="rect">
              <a:avLst/>
            </a:prstGeom>
            <a:grpFill/>
          </p:spPr>
          <p:txBody>
            <a:bodyPr wrap="square" rtlCol="0">
              <a:spAutoFit/>
            </a:bodyPr>
            <a:lstStyle/>
            <a:p>
              <a:pPr>
                <a:lnSpc>
                  <a:spcPct val="130000"/>
                </a:lnSpc>
              </a:pPr>
              <a:r>
                <a:rPr lang="en-US" altLang="zh-CN" sz="2000" b="1" dirty="0" smtClean="0">
                  <a:solidFill>
                    <a:prstClr val="white"/>
                  </a:solidFill>
                  <a:latin typeface="微软雅黑" panose="020B0503020204020204" pitchFamily="34" charset="-122"/>
                  <a:ea typeface="微软雅黑" panose="020B0503020204020204" pitchFamily="34" charset="-122"/>
                </a:rPr>
                <a:t>    </a:t>
              </a:r>
              <a:r>
                <a:rPr lang="zh-CN" altLang="en-US" sz="2000" dirty="0" smtClean="0">
                  <a:solidFill>
                    <a:prstClr val="white"/>
                  </a:solidFill>
                  <a:latin typeface="微软雅黑" panose="020B0503020204020204" pitchFamily="34" charset="-122"/>
                  <a:ea typeface="微软雅黑" panose="020B0503020204020204" pitchFamily="34" charset="-122"/>
                </a:rPr>
                <a:t>（一）生命的存在形态</a:t>
              </a:r>
              <a:endParaRPr lang="zh-CN" altLang="en-US" sz="2000" dirty="0" smtClean="0">
                <a:solidFill>
                  <a:prstClr val="white"/>
                </a:solidFill>
                <a:latin typeface="微软雅黑" panose="020B0503020204020204" pitchFamily="34" charset="-122"/>
                <a:ea typeface="微软雅黑" panose="020B0503020204020204" pitchFamily="34" charset="-122"/>
              </a:endParaRPr>
            </a:p>
            <a:p>
              <a:pPr>
                <a:lnSpc>
                  <a:spcPct val="130000"/>
                </a:lnSpc>
              </a:pPr>
              <a:r>
                <a:rPr lang="zh-CN" altLang="en-US" sz="2000" dirty="0" smtClean="0">
                  <a:solidFill>
                    <a:prstClr val="white"/>
                  </a:solidFill>
                  <a:latin typeface="微软雅黑" panose="020B0503020204020204" pitchFamily="34" charset="-122"/>
                  <a:ea typeface="微软雅黑" panose="020B0503020204020204" pitchFamily="34" charset="-122"/>
                </a:rPr>
                <a:t>根据生命存在的不同形态和层次，生命分为自然生命（生物性）、社会生命（社会性）、精神生命（精神性）。生物性是人生命的最基本特征，自然生命即肉体生命；社会生命即人际生命，指生活角色、权利义务、社会关系；精神生命即永恒生命，传感真谛、承袭天地、永世长存。</a:t>
              </a:r>
              <a:endParaRPr lang="zh-CN" altLang="en-US" sz="2000" dirty="0" smtClean="0">
                <a:solidFill>
                  <a:prstClr val="white"/>
                </a:solidFill>
                <a:latin typeface="微软雅黑" panose="020B0503020204020204" pitchFamily="34" charset="-122"/>
                <a:ea typeface="微软雅黑" panose="020B0503020204020204" pitchFamily="34" charset="-122"/>
              </a:endParaRPr>
            </a:p>
          </p:txBody>
        </p:sp>
      </p:gr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7986648" y="403780"/>
            <a:ext cx="2685713" cy="314285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5328022"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一、生命的诠释</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31"/>
          <p:cNvGrpSpPr/>
          <p:nvPr/>
        </p:nvGrpSpPr>
        <p:grpSpPr>
          <a:xfrm>
            <a:off x="394770" y="5821399"/>
            <a:ext cx="7291071" cy="624840"/>
            <a:chOff x="1335002" y="1319074"/>
            <a:chExt cx="7502576" cy="624840"/>
          </a:xfrm>
        </p:grpSpPr>
        <p:sp>
          <p:nvSpPr>
            <p:cNvPr id="33" name="带形: 上凸 5"/>
            <p:cNvSpPr/>
            <p:nvPr/>
          </p:nvSpPr>
          <p:spPr>
            <a:xfrm>
              <a:off x="1335002" y="1319709"/>
              <a:ext cx="6687759" cy="624205"/>
            </a:xfrm>
            <a:prstGeom prst="ribbon2">
              <a:avLst>
                <a:gd name="adj1" fmla="val 16667"/>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7"/>
            <p:cNvSpPr txBox="1"/>
            <p:nvPr/>
          </p:nvSpPr>
          <p:spPr>
            <a:xfrm>
              <a:off x="2090357" y="1319074"/>
              <a:ext cx="6747221" cy="460375"/>
            </a:xfrm>
            <a:prstGeom prst="rect">
              <a:avLst/>
            </a:prstGeom>
            <a:noFill/>
          </p:spPr>
          <p:txBody>
            <a:bodyPr wrap="square" rtlCol="0">
              <a:spAutoFit/>
            </a:bodyPr>
            <a:lstStyle/>
            <a:p>
              <a:r>
                <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rPr>
                <a:t>   （二）生命的特征及意义</a:t>
              </a:r>
              <a:endPar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3" name="组合 25"/>
          <p:cNvGrpSpPr/>
          <p:nvPr/>
        </p:nvGrpSpPr>
        <p:grpSpPr>
          <a:xfrm>
            <a:off x="908191" y="1785926"/>
            <a:ext cx="7761958" cy="3296860"/>
            <a:chOff x="-155055" y="2922830"/>
            <a:chExt cx="9607735" cy="3296860"/>
          </a:xfrm>
        </p:grpSpPr>
        <p:sp>
          <p:nvSpPr>
            <p:cNvPr id="13" name="圆角矩形 12"/>
            <p:cNvSpPr/>
            <p:nvPr/>
          </p:nvSpPr>
          <p:spPr>
            <a:xfrm>
              <a:off x="-155055" y="2922830"/>
              <a:ext cx="9607735" cy="3296860"/>
            </a:xfrm>
            <a:prstGeom prst="roundRect">
              <a:avLst>
                <a:gd name="adj" fmla="val 4375"/>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6"/>
            <p:cNvSpPr txBox="1"/>
            <p:nvPr/>
          </p:nvSpPr>
          <p:spPr>
            <a:xfrm>
              <a:off x="21797" y="2922830"/>
              <a:ext cx="9254032" cy="3291840"/>
            </a:xfrm>
            <a:prstGeom prst="rect">
              <a:avLst/>
            </a:prstGeom>
            <a:solidFill>
              <a:schemeClr val="accent2">
                <a:lumMod val="40000"/>
                <a:lumOff val="60000"/>
                <a:alpha val="38000"/>
              </a:schemeClr>
            </a:solidFill>
          </p:spPr>
          <p:txBody>
            <a:bodyPr wrap="square" rtlCol="0">
              <a:spAutoFit/>
            </a:bodyPr>
            <a:lstStyle/>
            <a:p>
              <a:pPr>
                <a:lnSpc>
                  <a:spcPct val="130000"/>
                </a:lnSpc>
              </a:pPr>
              <a:r>
                <a:rPr lang="en-US" altLang="zh-CN" sz="2000" b="1" dirty="0" smtClean="0">
                  <a:solidFill>
                    <a:prstClr val="white"/>
                  </a:solidFill>
                  <a:latin typeface="微软雅黑" panose="020B0503020204020204" pitchFamily="34" charset="-122"/>
                  <a:ea typeface="微软雅黑" panose="020B0503020204020204" pitchFamily="34" charset="-122"/>
                </a:rPr>
                <a:t>  </a:t>
              </a:r>
              <a:r>
                <a:rPr lang="en-US" altLang="zh-CN" sz="2000" dirty="0" smtClean="0">
                  <a:solidFill>
                    <a:prstClr val="white"/>
                  </a:solidFill>
                  <a:latin typeface="微软雅黑" panose="020B0503020204020204" pitchFamily="34" charset="-122"/>
                  <a:ea typeface="微软雅黑" panose="020B0503020204020204" pitchFamily="34" charset="-122"/>
                </a:rPr>
                <a:t>1. </a:t>
              </a:r>
              <a:r>
                <a:rPr lang="zh-CN" altLang="en-US" sz="2000" dirty="0" smtClean="0">
                  <a:solidFill>
                    <a:prstClr val="white"/>
                  </a:solidFill>
                  <a:latin typeface="微软雅黑" panose="020B0503020204020204" pitchFamily="34" charset="-122"/>
                  <a:ea typeface="微软雅黑" panose="020B0503020204020204" pitchFamily="34" charset="-122"/>
                </a:rPr>
                <a:t>生命的特征</a:t>
              </a:r>
              <a:endParaRPr lang="zh-CN" altLang="en-US" sz="2000" dirty="0" smtClean="0">
                <a:solidFill>
                  <a:prstClr val="white"/>
                </a:solidFill>
                <a:latin typeface="微软雅黑" panose="020B0503020204020204" pitchFamily="34" charset="-122"/>
                <a:ea typeface="微软雅黑" panose="020B0503020204020204" pitchFamily="34" charset="-122"/>
              </a:endParaRPr>
            </a:p>
            <a:p>
              <a:pPr>
                <a:lnSpc>
                  <a:spcPct val="130000"/>
                </a:lnSpc>
              </a:pPr>
              <a:r>
                <a:rPr lang="zh-CN" altLang="en-US" sz="2000" dirty="0" smtClean="0">
                  <a:solidFill>
                    <a:prstClr val="white"/>
                  </a:solidFill>
                  <a:latin typeface="微软雅黑" panose="020B0503020204020204" pitchFamily="34" charset="-122"/>
                  <a:ea typeface="微软雅黑" panose="020B0503020204020204" pitchFamily="34" charset="-122"/>
                </a:rPr>
                <a:t>生命具有有限性、不可重复性、脆弱性和不可替代性。人的生物性生命特征，是人生命的社会性和精神性存在的基础和前提。</a:t>
              </a:r>
              <a:endParaRPr lang="zh-CN" altLang="en-US" sz="2000" dirty="0" smtClean="0">
                <a:solidFill>
                  <a:prstClr val="white"/>
                </a:solidFill>
                <a:latin typeface="微软雅黑" panose="020B0503020204020204" pitchFamily="34" charset="-122"/>
                <a:ea typeface="微软雅黑" panose="020B0503020204020204" pitchFamily="34" charset="-122"/>
              </a:endParaRPr>
            </a:p>
            <a:p>
              <a:pPr>
                <a:lnSpc>
                  <a:spcPct val="130000"/>
                </a:lnSpc>
              </a:pPr>
              <a:r>
                <a:rPr lang="en-US" altLang="zh-CN" sz="2000" dirty="0" smtClean="0">
                  <a:solidFill>
                    <a:prstClr val="white"/>
                  </a:solidFill>
                  <a:latin typeface="微软雅黑" panose="020B0503020204020204" pitchFamily="34" charset="-122"/>
                  <a:ea typeface="微软雅黑" panose="020B0503020204020204" pitchFamily="34" charset="-122"/>
                </a:rPr>
                <a:t>2. </a:t>
              </a:r>
              <a:r>
                <a:rPr lang="zh-CN" altLang="en-US" sz="2000" dirty="0" smtClean="0">
                  <a:solidFill>
                    <a:prstClr val="white"/>
                  </a:solidFill>
                  <a:latin typeface="微软雅黑" panose="020B0503020204020204" pitchFamily="34" charset="-122"/>
                  <a:ea typeface="微软雅黑" panose="020B0503020204020204" pitchFamily="34" charset="-122"/>
                </a:rPr>
                <a:t>生命的意义</a:t>
              </a:r>
              <a:endParaRPr lang="zh-CN" altLang="en-US" sz="2000" dirty="0" smtClean="0">
                <a:solidFill>
                  <a:prstClr val="white"/>
                </a:solidFill>
                <a:latin typeface="微软雅黑" panose="020B0503020204020204" pitchFamily="34" charset="-122"/>
                <a:ea typeface="微软雅黑" panose="020B0503020204020204" pitchFamily="34" charset="-122"/>
              </a:endParaRPr>
            </a:p>
            <a:p>
              <a:pPr>
                <a:lnSpc>
                  <a:spcPct val="130000"/>
                </a:lnSpc>
              </a:pPr>
              <a:r>
                <a:rPr lang="zh-CN" altLang="en-US" sz="2000" dirty="0" smtClean="0">
                  <a:solidFill>
                    <a:prstClr val="white"/>
                  </a:solidFill>
                  <a:latin typeface="微软雅黑" panose="020B0503020204020204" pitchFamily="34" charset="-122"/>
                  <a:ea typeface="微软雅黑" panose="020B0503020204020204" pitchFamily="34" charset="-122"/>
                </a:rPr>
                <a:t>精神生命才是生命的本质。人与动物的最大不同就在于人会寻找生命的意义。所谓生命的意义是指特定的人生使命或天职，即生命赋予我们的具体任务。生命的意义就在于生命的存在。任何一个人的生命都因其独特性和不可替代性而有意义。</a:t>
              </a:r>
              <a:endParaRPr lang="zh-CN" altLang="en-US" sz="2000" dirty="0" smtClean="0">
                <a:solidFill>
                  <a:prstClr val="white"/>
                </a:solidFill>
                <a:latin typeface="微软雅黑" panose="020B0503020204020204" pitchFamily="34" charset="-122"/>
                <a:ea typeface="微软雅黑" panose="020B0503020204020204" pitchFamily="34" charset="-122"/>
              </a:endParaRPr>
            </a:p>
          </p:txBody>
        </p:sp>
      </p:grpSp>
      <p:pic>
        <p:nvPicPr>
          <p:cNvPr id="16" name="图片 15"/>
          <p:cNvPicPr>
            <a:picLocks noChangeAspect="1"/>
          </p:cNvPicPr>
          <p:nvPr/>
        </p:nvPicPr>
        <p:blipFill>
          <a:blip r:embed="rId1" cstate="screen"/>
          <a:stretch>
            <a:fillRect/>
          </a:stretch>
        </p:blipFill>
        <p:spPr>
          <a:xfrm flipH="1">
            <a:off x="8955901" y="2500306"/>
            <a:ext cx="2640169" cy="414338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decel="100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2554545"/>
          </a:xfrm>
          <a:prstGeom prst="rect">
            <a:avLst/>
          </a:prstGeom>
        </p:spPr>
        <p:txBody>
          <a:bodyPr wrap="square">
            <a:spAutoFit/>
          </a:bodyPr>
          <a:lstStyle/>
          <a:p>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mn-lt"/>
              </a:rPr>
              <a:t>思</a:t>
            </a:r>
            <a:endParaRPr lang="en-US" altLang="zh-CN" sz="4000" b="1" dirty="0" smtClean="0">
              <a:solidFill>
                <a:srgbClr val="C00000"/>
              </a:solidFill>
              <a:latin typeface="微软雅黑" panose="020B0503020204020204" pitchFamily="34" charset="-122"/>
              <a:ea typeface="微软雅黑" panose="020B0503020204020204" pitchFamily="34" charset="-122"/>
              <a:cs typeface="+mn-ea"/>
              <a:sym typeface="+mn-lt"/>
            </a:endParaRPr>
          </a:p>
          <a:p>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mn-lt"/>
              </a:rPr>
              <a:t>政</a:t>
            </a:r>
            <a:endParaRPr lang="en-US" altLang="zh-CN" sz="4000" b="1" dirty="0" smtClean="0">
              <a:solidFill>
                <a:srgbClr val="C00000"/>
              </a:solidFill>
              <a:latin typeface="微软雅黑" panose="020B0503020204020204" pitchFamily="34" charset="-122"/>
              <a:ea typeface="微软雅黑" panose="020B0503020204020204" pitchFamily="34" charset="-122"/>
              <a:cs typeface="+mn-ea"/>
              <a:sym typeface="+mn-lt"/>
            </a:endParaRPr>
          </a:p>
          <a:p>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mn-lt"/>
              </a:rPr>
              <a:t>课</a:t>
            </a:r>
            <a:endParaRPr lang="en-US" altLang="zh-CN" sz="4000" b="1" dirty="0" smtClean="0">
              <a:solidFill>
                <a:srgbClr val="C00000"/>
              </a:solidFill>
              <a:latin typeface="微软雅黑" panose="020B0503020204020204" pitchFamily="34" charset="-122"/>
              <a:ea typeface="微软雅黑" panose="020B0503020204020204" pitchFamily="34" charset="-122"/>
              <a:cs typeface="+mn-ea"/>
              <a:sym typeface="+mn-lt"/>
            </a:endParaRPr>
          </a:p>
          <a:p>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mn-lt"/>
              </a:rPr>
              <a:t>堂</a:t>
            </a:r>
            <a:endParaRPr lang="en-US" altLang="zh-CN"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3434739" y="1643050"/>
            <a:ext cx="8021492" cy="201104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一个年轻人因为受到生活的挫折失去方向，他几乎失去活下去的勇气。他不止一次想到自杀，于是他寻访智者，让智者为他找出活下去的理由。智者告诉他：</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请你在一年之内游历，将你看到的事情告诉我，然后我再告诉你活着的理由。</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于是青年人开始徒步世界，他看到了饥饿与贫穷，疾病与痛苦，出生与死亡，真善美与假恶丑</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一年后，当他再找智者时，他说：</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这一年的游历让我明白，活着真好！活着不需要任何理由！每个生命都是无比尊贵的！</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endPar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5328022"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二、大学生的生命探问和困惑</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cxnSp>
        <p:nvCxnSpPr>
          <p:cNvPr id="11" name="直接连接符 10"/>
          <p:cNvCxnSpPr/>
          <p:nvPr/>
        </p:nvCxnSpPr>
        <p:spPr>
          <a:xfrm rot="10800000" flipV="1">
            <a:off x="985619" y="1052547"/>
            <a:ext cx="10304752" cy="0"/>
          </a:xfrm>
          <a:prstGeom prst="line">
            <a:avLst/>
          </a:prstGeom>
          <a:noFill/>
          <a:ln w="57150" cap="flat" cmpd="sng" algn="ctr">
            <a:solidFill>
              <a:schemeClr val="accent3">
                <a:lumMod val="50000"/>
              </a:schemeClr>
            </a:solidFill>
            <a:prstDash val="solid"/>
          </a:ln>
          <a:effectLst/>
        </p:spPr>
      </p:cxnSp>
      <p:sp>
        <p:nvSpPr>
          <p:cNvPr id="15" name="TextBox 14"/>
          <p:cNvSpPr txBox="1"/>
          <p:nvPr/>
        </p:nvSpPr>
        <p:spPr>
          <a:xfrm>
            <a:off x="848459" y="1917060"/>
            <a:ext cx="5459895" cy="3409315"/>
          </a:xfrm>
          <a:prstGeom prst="rect">
            <a:avLst/>
          </a:prstGeom>
          <a:noFill/>
        </p:spPr>
        <p:txBody>
          <a:bodyPr wrap="square" rtlCol="0">
            <a:spAutoFit/>
          </a:bodyPr>
          <a:lstStyle/>
          <a:p>
            <a:pPr algn="l">
              <a:lnSpc>
                <a:spcPct val="130000"/>
              </a:lnSpc>
              <a:buClrTx/>
              <a:buSzTx/>
            </a:pPr>
            <a:r>
              <a:rPr lang="zh-CN" altLang="en-US" sz="2000" b="1" dirty="0" smtClean="0">
                <a:latin typeface="微软雅黑" panose="020B0503020204020204" pitchFamily="34" charset="-122"/>
                <a:ea typeface="微软雅黑" panose="020B0503020204020204" pitchFamily="34" charset="-122"/>
              </a:rPr>
              <a:t>       （一）生命目标的缺失</a:t>
            </a:r>
            <a:endParaRPr lang="zh-CN" altLang="en-US" sz="2000" b="1"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目标是生活的动力。一些大学生不知道自己学习、生活是为了什么。</a:t>
            </a:r>
            <a:endParaRPr lang="zh-CN" altLang="en-US" dirty="0" smtClean="0">
              <a:latin typeface="微软雅黑" panose="020B0503020204020204" pitchFamily="34" charset="-122"/>
              <a:ea typeface="微软雅黑" panose="020B0503020204020204" pitchFamily="34" charset="-122"/>
            </a:endParaRPr>
          </a:p>
          <a:p>
            <a:pPr>
              <a:lnSpc>
                <a:spcPct val="130000"/>
              </a:lnSpc>
            </a:pPr>
            <a:endParaRPr lang="en-US" altLang="zh-CN" dirty="0" smtClean="0">
              <a:latin typeface="微软雅黑" panose="020B0503020204020204" pitchFamily="34" charset="-122"/>
              <a:ea typeface="微软雅黑" panose="020B0503020204020204" pitchFamily="34" charset="-122"/>
            </a:endParaRPr>
          </a:p>
          <a:p>
            <a:pPr algn="l">
              <a:lnSpc>
                <a:spcPct val="130000"/>
              </a:lnSpc>
              <a:buClrTx/>
              <a:buSzTx/>
            </a:pPr>
            <a:r>
              <a:rPr lang="zh-CN" altLang="en-US" sz="2000" b="1" dirty="0" smtClean="0">
                <a:latin typeface="微软雅黑" panose="020B0503020204020204" pitchFamily="34" charset="-122"/>
                <a:ea typeface="微软雅黑" panose="020B0503020204020204" pitchFamily="34" charset="-122"/>
              </a:rPr>
              <a:t>    （二）生命价值感的苍白</a:t>
            </a:r>
            <a:endParaRPr lang="zh-CN" altLang="en-US" sz="2000" b="1"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价值感是一个人生活的依据，是一个人生活动力的来源。一些大学生不能正确认识自我、接纳自我，很自卑，看轻自己、觉得自己无价值，生活上一遇挫折，便极易产生心理问题，甚至会放弃自己的生命。</a:t>
            </a:r>
            <a:endParaRPr lang="zh-CN" altLang="en-US" dirty="0" smtClean="0">
              <a:latin typeface="微软雅黑" panose="020B0503020204020204" pitchFamily="34" charset="-122"/>
              <a:ea typeface="微软雅黑" panose="020B0503020204020204" pitchFamily="34" charset="-122"/>
            </a:endParaRPr>
          </a:p>
        </p:txBody>
      </p:sp>
      <p:pic>
        <p:nvPicPr>
          <p:cNvPr id="17" name="图片 16" descr="t01e3b2271d6de77445.jpg"/>
          <p:cNvPicPr>
            <a:picLocks noChangeAspect="1"/>
          </p:cNvPicPr>
          <p:nvPr/>
        </p:nvPicPr>
        <p:blipFill>
          <a:blip r:embed="rId1"/>
          <a:stretch>
            <a:fillRect/>
          </a:stretch>
        </p:blipFill>
        <p:spPr>
          <a:xfrm>
            <a:off x="6815455" y="1927860"/>
            <a:ext cx="4651375" cy="345376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5328022"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二、大学生的生命探问和困惑</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cxnSp>
        <p:nvCxnSpPr>
          <p:cNvPr id="11" name="直接连接符 10"/>
          <p:cNvCxnSpPr/>
          <p:nvPr/>
        </p:nvCxnSpPr>
        <p:spPr>
          <a:xfrm rot="10800000" flipV="1">
            <a:off x="985619" y="1052547"/>
            <a:ext cx="10304752" cy="0"/>
          </a:xfrm>
          <a:prstGeom prst="line">
            <a:avLst/>
          </a:prstGeom>
          <a:noFill/>
          <a:ln w="57150" cap="flat" cmpd="sng" algn="ctr">
            <a:solidFill>
              <a:schemeClr val="accent3">
                <a:lumMod val="50000"/>
              </a:schemeClr>
            </a:solidFill>
            <a:prstDash val="solid"/>
          </a:ln>
          <a:effectLst/>
        </p:spPr>
      </p:cxnSp>
      <p:sp>
        <p:nvSpPr>
          <p:cNvPr id="15" name="TextBox 14"/>
          <p:cNvSpPr txBox="1"/>
          <p:nvPr/>
        </p:nvSpPr>
        <p:spPr>
          <a:xfrm>
            <a:off x="848459" y="1917060"/>
            <a:ext cx="5459895" cy="2689860"/>
          </a:xfrm>
          <a:prstGeom prst="rect">
            <a:avLst/>
          </a:prstGeom>
          <a:noFill/>
        </p:spPr>
        <p:txBody>
          <a:bodyPr wrap="square" rtlCol="0">
            <a:spAutoFit/>
          </a:bodyPr>
          <a:lstStyle/>
          <a:p>
            <a:pPr algn="l">
              <a:lnSpc>
                <a:spcPct val="130000"/>
              </a:lnSpc>
              <a:buClrTx/>
              <a:buSzTx/>
            </a:pPr>
            <a:r>
              <a:rPr lang="zh-CN" altLang="en-US" sz="2000" b="1" dirty="0" smtClean="0">
                <a:latin typeface="微软雅黑" panose="020B0503020204020204" pitchFamily="34" charset="-122"/>
                <a:ea typeface="微软雅黑" panose="020B0503020204020204" pitchFamily="34" charset="-122"/>
              </a:rPr>
              <a:t>（三）生命态度的倦怠</a:t>
            </a:r>
            <a:endParaRPr lang="zh-CN" altLang="en-US" sz="2000" b="1"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心中缺少明确的人生目标，生活就会缺少动力。大学生面临繁重的学业、复杂的人际关系、纷扰的爱情、艰难的就业，出现了种种情绪上的倦怠：孤独、寂寞、痛苦、烦恼、失意、迷茫、困惑、疲惫、无奈</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它们剪不断，理还乱。</a:t>
            </a:r>
            <a:endParaRPr lang="zh-CN" altLang="en-US" dirty="0" smtClean="0">
              <a:latin typeface="微软雅黑" panose="020B0503020204020204" pitchFamily="34" charset="-122"/>
              <a:ea typeface="微软雅黑" panose="020B0503020204020204" pitchFamily="34" charset="-122"/>
            </a:endParaRPr>
          </a:p>
          <a:p>
            <a:pPr algn="l">
              <a:lnSpc>
                <a:spcPct val="130000"/>
              </a:lnSpc>
              <a:buClrTx/>
              <a:buSzTx/>
            </a:pPr>
            <a:r>
              <a:rPr lang="zh-CN" altLang="en-US" sz="2000" b="1" dirty="0" smtClean="0">
                <a:latin typeface="微软雅黑" panose="020B0503020204020204" pitchFamily="34" charset="-122"/>
                <a:ea typeface="微软雅黑" panose="020B0503020204020204" pitchFamily="34" charset="-122"/>
              </a:rPr>
              <a:t>    </a:t>
            </a:r>
            <a:endParaRPr lang="zh-CN" altLang="en-US" dirty="0" smtClean="0">
              <a:latin typeface="微软雅黑" panose="020B0503020204020204" pitchFamily="34" charset="-122"/>
              <a:ea typeface="微软雅黑" panose="020B0503020204020204" pitchFamily="34" charset="-122"/>
            </a:endParaRPr>
          </a:p>
        </p:txBody>
      </p:sp>
      <p:pic>
        <p:nvPicPr>
          <p:cNvPr id="13" name="图片 12" descr="bce28d76b2f3423f8d3e20b624af04e4_th.png"/>
          <p:cNvPicPr>
            <a:picLocks noChangeAspect="1"/>
          </p:cNvPicPr>
          <p:nvPr/>
        </p:nvPicPr>
        <p:blipFill>
          <a:blip r:embed="rId1"/>
          <a:stretch>
            <a:fillRect/>
          </a:stretch>
        </p:blipFill>
        <p:spPr>
          <a:xfrm>
            <a:off x="6890385" y="2277110"/>
            <a:ext cx="4870450" cy="303466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文本框 5"/>
          <p:cNvSpPr txBox="1"/>
          <p:nvPr/>
        </p:nvSpPr>
        <p:spPr>
          <a:xfrm>
            <a:off x="1097086" y="2493008"/>
            <a:ext cx="10072758" cy="1529715"/>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gn="l">
              <a:lnSpc>
                <a:spcPct val="130000"/>
              </a:lnSpc>
            </a:pPr>
            <a:r>
              <a:rPr lang="zh-CN" altLang="en-US" sz="1800" dirty="0" smtClean="0"/>
              <a:t>生命，那是自然付给人类去雕琢的宝石。</a:t>
            </a:r>
            <a:endParaRPr lang="zh-CN" altLang="en-US" sz="1800" dirty="0" smtClean="0"/>
          </a:p>
          <a:p>
            <a:pPr algn="r">
              <a:lnSpc>
                <a:spcPct val="130000"/>
              </a:lnSpc>
            </a:pPr>
            <a:r>
              <a:rPr lang="en-US" altLang="zh-CN" sz="1800" dirty="0" smtClean="0"/>
              <a:t>——</a:t>
            </a:r>
            <a:r>
              <a:rPr lang="zh-CN" altLang="en-US" sz="1800" dirty="0" smtClean="0"/>
              <a:t>诺贝尔</a:t>
            </a:r>
            <a:endParaRPr lang="zh-CN" altLang="en-US" sz="1800" dirty="0" smtClean="0"/>
          </a:p>
          <a:p>
            <a:pPr algn="l">
              <a:lnSpc>
                <a:spcPct val="130000"/>
              </a:lnSpc>
            </a:pPr>
            <a:r>
              <a:rPr lang="zh-CN" altLang="en-US" sz="1800" dirty="0" smtClean="0"/>
              <a:t>生命不等于是呼吸，生命是活动。</a:t>
            </a:r>
            <a:endParaRPr lang="zh-CN" altLang="en-US" sz="1800" dirty="0" smtClean="0"/>
          </a:p>
          <a:p>
            <a:pPr algn="r">
              <a:lnSpc>
                <a:spcPct val="130000"/>
              </a:lnSpc>
            </a:pPr>
            <a:r>
              <a:rPr lang="en-US" altLang="zh-CN" sz="1800" dirty="0" smtClean="0"/>
              <a:t>——</a:t>
            </a:r>
            <a:r>
              <a:rPr lang="zh-CN" altLang="en-US" sz="1800" dirty="0" smtClean="0"/>
              <a:t>卢梭</a:t>
            </a:r>
            <a:endParaRPr lang="zh-CN" altLang="en-US" sz="1800" dirty="0" smtClean="0"/>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5328022"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三、大学生生命教育</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5" name="TextBox 14"/>
          <p:cNvSpPr txBox="1"/>
          <p:nvPr/>
        </p:nvSpPr>
        <p:spPr>
          <a:xfrm>
            <a:off x="553720" y="2060575"/>
            <a:ext cx="5757545" cy="3176905"/>
          </a:xfrm>
          <a:prstGeom prst="rect">
            <a:avLst/>
          </a:prstGeom>
          <a:noFill/>
        </p:spPr>
        <p:txBody>
          <a:bodyPr wrap="square" rtlCol="0">
            <a:no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人生的全过程由一次次的生命活动所组成。每一次生命活动的质量决定生命全过程的质量；重视每一次生命活动的质量就是重视生命全过程的质量。生命教育就是对大学生的每一次生命活动进行关怀，其学习过程就是一种享受生命的过程，这种关怀是社会价值、个人价值和教育自身发展价值在</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生命活动</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实践中的统一。在此教育实践中教师的价值得到体现，生命质量也得以提升。</a:t>
            </a:r>
            <a:endParaRPr lang="zh-CN" altLang="en-US" dirty="0" smtClean="0">
              <a:latin typeface="微软雅黑" panose="020B0503020204020204" pitchFamily="34" charset="-122"/>
              <a:ea typeface="微软雅黑" panose="020B0503020204020204" pitchFamily="34" charset="-122"/>
            </a:endParaRPr>
          </a:p>
        </p:txBody>
      </p:sp>
      <p:pic>
        <p:nvPicPr>
          <p:cNvPr id="25" name="图片 24" descr="240458-14051G5052242.jpg"/>
          <p:cNvPicPr>
            <a:picLocks noChangeAspect="1"/>
          </p:cNvPicPr>
          <p:nvPr/>
        </p:nvPicPr>
        <p:blipFill>
          <a:blip r:embed="rId1"/>
          <a:stretch>
            <a:fillRect/>
          </a:stretch>
        </p:blipFill>
        <p:spPr>
          <a:xfrm flipH="1">
            <a:off x="7617714" y="0"/>
            <a:ext cx="4574286" cy="68580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d27b3acb-fd12-4790-9657-7acd9b3eae02.jpg"/>
          <p:cNvPicPr>
            <a:picLocks noChangeAspect="1"/>
          </p:cNvPicPr>
          <p:nvPr/>
        </p:nvPicPr>
        <p:blipFill>
          <a:blip r:embed="rId1" cstate="print"/>
          <a:stretch>
            <a:fillRect/>
          </a:stretch>
        </p:blipFill>
        <p:spPr>
          <a:xfrm>
            <a:off x="4187190" y="1510665"/>
            <a:ext cx="8009255" cy="5347335"/>
          </a:xfrm>
          <a:prstGeom prst="rect">
            <a:avLst/>
          </a:prstGeom>
        </p:spPr>
      </p:pic>
      <p:sp>
        <p:nvSpPr>
          <p:cNvPr id="6" name="文本框 5"/>
          <p:cNvSpPr txBox="1"/>
          <p:nvPr/>
        </p:nvSpPr>
        <p:spPr>
          <a:xfrm>
            <a:off x="841797" y="332656"/>
            <a:ext cx="6185278"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a:t>三、大学生生命教育</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0" name="矩形: 圆角 1"/>
          <p:cNvSpPr/>
          <p:nvPr/>
        </p:nvSpPr>
        <p:spPr bwMode="auto">
          <a:xfrm>
            <a:off x="443230" y="5396230"/>
            <a:ext cx="4390390" cy="713105"/>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（一）生命教育的内涵</a:t>
            </a:r>
            <a:endParaRPr lang="zh-CN" altLang="en-US" sz="2000" dirty="0" smtClean="0">
              <a:solidFill>
                <a:schemeClr val="bg1"/>
              </a:solidFill>
              <a:latin typeface="+mn-lt"/>
              <a:ea typeface="+mn-ea"/>
              <a:cs typeface="+mn-ea"/>
              <a:sym typeface="+mn-lt"/>
            </a:endParaRPr>
          </a:p>
        </p:txBody>
      </p:sp>
      <p:sp>
        <p:nvSpPr>
          <p:cNvPr id="11" name="TextBox 14"/>
          <p:cNvSpPr txBox="1"/>
          <p:nvPr/>
        </p:nvSpPr>
        <p:spPr>
          <a:xfrm>
            <a:off x="443230" y="2214245"/>
            <a:ext cx="3774440" cy="2609215"/>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       生命教育有广义与狭义之分。狭义的生命教育指的是对生命本身的关注，包括个人与他人的生命，进而扩展到一切自然生命。广义的生命教育是一种全人的教育，它不仅包括对生命的关注，还包括对生存能力的培养和生命价值的提升。</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a:t>三、大学生生命教育</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0" name="矩形: 圆角 1"/>
          <p:cNvSpPr/>
          <p:nvPr/>
        </p:nvSpPr>
        <p:spPr bwMode="auto">
          <a:xfrm>
            <a:off x="443046" y="5754947"/>
            <a:ext cx="6982934"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（二）为什么要进行大学生生命教育</a:t>
            </a:r>
            <a:endParaRPr lang="zh-CN" altLang="en-US" sz="2000" dirty="0" smtClean="0">
              <a:solidFill>
                <a:schemeClr val="bg1"/>
              </a:solidFill>
              <a:latin typeface="+mn-lt"/>
              <a:ea typeface="+mn-ea"/>
              <a:cs typeface="+mn-ea"/>
              <a:sym typeface="+mn-lt"/>
            </a:endParaRPr>
          </a:p>
        </p:txBody>
      </p:sp>
      <p:sp>
        <p:nvSpPr>
          <p:cNvPr id="11" name="TextBox 14"/>
          <p:cNvSpPr txBox="1"/>
          <p:nvPr/>
        </p:nvSpPr>
        <p:spPr>
          <a:xfrm>
            <a:off x="841797" y="1785926"/>
            <a:ext cx="5892934" cy="3688080"/>
          </a:xfrm>
          <a:prstGeom prst="rect">
            <a:avLst/>
          </a:prstGeom>
          <a:noFill/>
        </p:spPr>
        <p:txBody>
          <a:bodyPr wrap="square" rtlCol="0">
            <a:spAutoFit/>
          </a:bodyPr>
          <a:lstStyle/>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1. </a:t>
            </a:r>
            <a:r>
              <a:rPr lang="zh-CN" altLang="en-US" dirty="0" smtClean="0">
                <a:latin typeface="微软雅黑" panose="020B0503020204020204" pitchFamily="34" charset="-122"/>
                <a:ea typeface="微软雅黑" panose="020B0503020204020204" pitchFamily="34" charset="-122"/>
              </a:rPr>
              <a:t>促进生命的完整性认识</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）重视自然生命教育。生命分为自然生命、精神生命和社会生命。</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）重视生命整体性教育。生命一般的完整性包括从生到死的整个过程。</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）重视情感教育。生命的完整性还包括认知、情感的统一，没有情感的生命是缺乏生命力的，是危险的。</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en-US" altLang="zh-CN" dirty="0" smtClean="0">
                <a:latin typeface="微软雅黑" panose="020B0503020204020204" pitchFamily="34" charset="-122"/>
                <a:ea typeface="微软雅黑" panose="020B0503020204020204" pitchFamily="34" charset="-122"/>
              </a:rPr>
              <a:t>2. </a:t>
            </a:r>
            <a:r>
              <a:rPr lang="zh-CN" altLang="en-US" dirty="0" smtClean="0">
                <a:latin typeface="微软雅黑" panose="020B0503020204020204" pitchFamily="34" charset="-122"/>
                <a:ea typeface="微软雅黑" panose="020B0503020204020204" pitchFamily="34" charset="-122"/>
              </a:rPr>
              <a:t>唤醒大学生生命价值意识</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现代社会对物质生活的过分追求使部分大学生迷失了人生的坐标，忘却了人生目标</a:t>
            </a:r>
            <a:r>
              <a:rPr lang="en-US"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p:txBody>
      </p:sp>
      <p:pic>
        <p:nvPicPr>
          <p:cNvPr id="3" name="图片 2" descr="R-C"/>
          <p:cNvPicPr>
            <a:picLocks noChangeAspect="1"/>
          </p:cNvPicPr>
          <p:nvPr/>
        </p:nvPicPr>
        <p:blipFill>
          <a:blip r:embed="rId1"/>
          <a:stretch>
            <a:fillRect/>
          </a:stretch>
        </p:blipFill>
        <p:spPr>
          <a:xfrm>
            <a:off x="6746240" y="1755140"/>
            <a:ext cx="5163185" cy="322707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a:t>三、大学生生命教育</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0" name="矩形: 圆角 1"/>
          <p:cNvSpPr/>
          <p:nvPr/>
        </p:nvSpPr>
        <p:spPr bwMode="auto">
          <a:xfrm>
            <a:off x="443046" y="5754947"/>
            <a:ext cx="6982934"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（三）生命教育的内容</a:t>
            </a:r>
            <a:endParaRPr lang="zh-CN" altLang="en-US" sz="2000" dirty="0" smtClean="0">
              <a:solidFill>
                <a:schemeClr val="bg1"/>
              </a:solidFill>
              <a:latin typeface="+mn-lt"/>
              <a:ea typeface="+mn-ea"/>
              <a:cs typeface="+mn-ea"/>
              <a:sym typeface="+mn-lt"/>
            </a:endParaRPr>
          </a:p>
        </p:txBody>
      </p:sp>
      <p:sp>
        <p:nvSpPr>
          <p:cNvPr id="11" name="TextBox 14"/>
          <p:cNvSpPr txBox="1"/>
          <p:nvPr/>
        </p:nvSpPr>
        <p:spPr>
          <a:xfrm>
            <a:off x="841797" y="1785926"/>
            <a:ext cx="5892934" cy="4048125"/>
          </a:xfrm>
          <a:prstGeom prst="rect">
            <a:avLst/>
          </a:prstGeom>
          <a:noFill/>
        </p:spPr>
        <p:txBody>
          <a:bodyPr wrap="square" rtlCol="0">
            <a:spAutoFit/>
          </a:bodyPr>
          <a:lstStyle/>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1. </a:t>
            </a:r>
            <a:r>
              <a:rPr lang="zh-CN" altLang="en-US" dirty="0" smtClean="0">
                <a:latin typeface="微软雅黑" panose="020B0503020204020204" pitchFamily="34" charset="-122"/>
                <a:ea typeface="微软雅黑" panose="020B0503020204020204" pitchFamily="34" charset="-122"/>
              </a:rPr>
              <a:t>珍重生命的教育</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生命教育就是要让大学生体认到生命的珍贵，教育他们要怀有自爱之心，尊重生命，敬畏生命。</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en-US" altLang="zh-CN" dirty="0" smtClean="0">
                <a:latin typeface="微软雅黑" panose="020B0503020204020204" pitchFamily="34" charset="-122"/>
                <a:ea typeface="微软雅黑" panose="020B0503020204020204" pitchFamily="34" charset="-122"/>
              </a:rPr>
              <a:t>2. </a:t>
            </a:r>
            <a:r>
              <a:rPr lang="zh-CN" altLang="en-US" dirty="0" smtClean="0">
                <a:latin typeface="微软雅黑" panose="020B0503020204020204" pitchFamily="34" charset="-122"/>
                <a:ea typeface="微软雅黑" panose="020B0503020204020204" pitchFamily="34" charset="-122"/>
              </a:rPr>
              <a:t>生命价值的教育</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生命教育要引导大学生认识到，上大学只不过是进入社会之前的人生准备，大学并没有为每个学生买好成功的保险；大学生既要怀抱远大理想，也要脚踏实地；在开放的社会，人与人之间是平等的，大学生应该学会尊重他人，善待他人；社会是多元的，成功的方式、路径是多样的，做一个爱岗敬业的普通公民，也很幸福。</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endParaRPr lang="zh-CN" altLang="en-US" dirty="0" smtClean="0">
              <a:latin typeface="微软雅黑" panose="020B0503020204020204" pitchFamily="34" charset="-122"/>
              <a:ea typeface="微软雅黑" panose="020B0503020204020204" pitchFamily="34" charset="-122"/>
            </a:endParaRPr>
          </a:p>
        </p:txBody>
      </p:sp>
      <p:pic>
        <p:nvPicPr>
          <p:cNvPr id="2" name="图片 1" descr="download"/>
          <p:cNvPicPr>
            <a:picLocks noChangeAspect="1"/>
          </p:cNvPicPr>
          <p:nvPr/>
        </p:nvPicPr>
        <p:blipFill>
          <a:blip r:embed="rId1"/>
          <a:stretch>
            <a:fillRect/>
          </a:stretch>
        </p:blipFill>
        <p:spPr>
          <a:xfrm>
            <a:off x="7177405" y="1846580"/>
            <a:ext cx="4544060" cy="346583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6185278"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a:t>三、大学生生命教育</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0" name="矩形: 圆角 1"/>
          <p:cNvSpPr/>
          <p:nvPr/>
        </p:nvSpPr>
        <p:spPr bwMode="auto">
          <a:xfrm>
            <a:off x="443046" y="5754947"/>
            <a:ext cx="6982934"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（三）生命教育的内容</a:t>
            </a:r>
            <a:endParaRPr lang="zh-CN" altLang="en-US" sz="2000" dirty="0" smtClean="0">
              <a:solidFill>
                <a:schemeClr val="bg1"/>
              </a:solidFill>
              <a:latin typeface="+mn-lt"/>
              <a:ea typeface="+mn-ea"/>
              <a:cs typeface="+mn-ea"/>
              <a:sym typeface="+mn-lt"/>
            </a:endParaRPr>
          </a:p>
        </p:txBody>
      </p:sp>
      <p:sp>
        <p:nvSpPr>
          <p:cNvPr id="11" name="TextBox 14"/>
          <p:cNvSpPr txBox="1"/>
          <p:nvPr/>
        </p:nvSpPr>
        <p:spPr>
          <a:xfrm>
            <a:off x="841797" y="1785926"/>
            <a:ext cx="5892934" cy="3328670"/>
          </a:xfrm>
          <a:prstGeom prst="rect">
            <a:avLst/>
          </a:prstGeom>
          <a:noFill/>
        </p:spPr>
        <p:txBody>
          <a:bodyPr wrap="square" rtlCol="0">
            <a:spAutoFit/>
          </a:bodyPr>
          <a:lstStyle/>
          <a:p>
            <a:pPr marL="0" indent="457200" eaLnBrk="1" latinLnBrk="0" hangingPunct="1">
              <a:lnSpc>
                <a:spcPct val="130000"/>
              </a:lnSpc>
            </a:pPr>
            <a:r>
              <a:rPr lang="en-US" altLang="zh-CN" dirty="0" smtClean="0">
                <a:latin typeface="微软雅黑" panose="020B0503020204020204" pitchFamily="34" charset="-122"/>
                <a:ea typeface="微软雅黑" panose="020B0503020204020204" pitchFamily="34" charset="-122"/>
              </a:rPr>
              <a:t>3. </a:t>
            </a:r>
            <a:r>
              <a:rPr lang="zh-CN" altLang="en-US" dirty="0" smtClean="0">
                <a:latin typeface="微软雅黑" panose="020B0503020204020204" pitchFamily="34" charset="-122"/>
                <a:ea typeface="微软雅黑" panose="020B0503020204020204" pitchFamily="34" charset="-122"/>
              </a:rPr>
              <a:t>热爱生命的教育</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热爱生命的教育就是要让大学生找到无数的生存理由，而把非理性选择的依据一个个排除。</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en-US" altLang="zh-CN" dirty="0" smtClean="0">
                <a:latin typeface="微软雅黑" panose="020B0503020204020204" pitchFamily="34" charset="-122"/>
                <a:ea typeface="微软雅黑" panose="020B0503020204020204" pitchFamily="34" charset="-122"/>
              </a:rPr>
              <a:t>4. </a:t>
            </a:r>
            <a:r>
              <a:rPr lang="zh-CN" altLang="en-US" dirty="0" smtClean="0">
                <a:latin typeface="微软雅黑" panose="020B0503020204020204" pitchFamily="34" charset="-122"/>
                <a:ea typeface="微软雅黑" panose="020B0503020204020204" pitchFamily="34" charset="-122"/>
              </a:rPr>
              <a:t>生命安全的教育</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r>
              <a:rPr lang="zh-CN" altLang="en-US" dirty="0" smtClean="0">
                <a:latin typeface="微软雅黑" panose="020B0503020204020204" pitchFamily="34" charset="-122"/>
                <a:ea typeface="微软雅黑" panose="020B0503020204020204" pitchFamily="34" charset="-122"/>
              </a:rPr>
              <a:t>培养大学生的生命安全意识，使他们能够更好地保护自己和他人的生命，教育他们爱惜自己的生命不等于自私，引导他们树立正确的生命安全观，已是大学教育的当务之急。</a:t>
            </a:r>
            <a:endParaRPr lang="zh-CN" altLang="en-US" dirty="0" smtClean="0">
              <a:latin typeface="微软雅黑" panose="020B0503020204020204" pitchFamily="34" charset="-122"/>
              <a:ea typeface="微软雅黑" panose="020B0503020204020204" pitchFamily="34" charset="-122"/>
            </a:endParaRPr>
          </a:p>
          <a:p>
            <a:pPr marL="0" indent="457200" eaLnBrk="1" latinLnBrk="0" hangingPunct="1">
              <a:lnSpc>
                <a:spcPct val="130000"/>
              </a:lnSpc>
            </a:pPr>
            <a:endParaRPr lang="zh-CN" altLang="en-US" dirty="0" smtClean="0">
              <a:latin typeface="微软雅黑" panose="020B0503020204020204" pitchFamily="34" charset="-122"/>
              <a:ea typeface="微软雅黑" panose="020B0503020204020204" pitchFamily="34" charset="-122"/>
            </a:endParaRPr>
          </a:p>
        </p:txBody>
      </p:sp>
      <p:pic>
        <p:nvPicPr>
          <p:cNvPr id="3" name="图片 2" descr="OIP-C"/>
          <p:cNvPicPr>
            <a:picLocks noChangeAspect="1"/>
          </p:cNvPicPr>
          <p:nvPr/>
        </p:nvPicPr>
        <p:blipFill>
          <a:blip r:embed="rId1"/>
          <a:stretch>
            <a:fillRect/>
          </a:stretch>
        </p:blipFill>
        <p:spPr>
          <a:xfrm>
            <a:off x="6734810" y="1555115"/>
            <a:ext cx="5226685" cy="355028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2553335"/>
          </a:xfrm>
          <a:prstGeom prst="rect">
            <a:avLst/>
          </a:prstGeom>
        </p:spPr>
        <p:txBody>
          <a:bodyPr wrap="square">
            <a:spAutoFit/>
          </a:bodyPr>
          <a:lstStyle/>
          <a:p>
            <a:r>
              <a:rPr lang="zh-CN" altLang="en-US" sz="4000" b="1" dirty="0">
                <a:solidFill>
                  <a:srgbClr val="C00000"/>
                </a:solidFill>
                <a:latin typeface="微软雅黑" panose="020B0503020204020204" pitchFamily="34" charset="-122"/>
                <a:ea typeface="微软雅黑" panose="020B0503020204020204" pitchFamily="34" charset="-122"/>
                <a:cs typeface="+mn-ea"/>
                <a:sym typeface="+mn-lt"/>
              </a:rPr>
              <a:t>幸福互动</a:t>
            </a:r>
            <a:endParaRPr lang="zh-CN" altLang="en-US"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2758440" y="692785"/>
            <a:ext cx="8569960" cy="452945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lang="zh-CN" altLang="en-US" sz="2000" kern="0" dirty="0" smtClean="0">
                <a:solidFill>
                  <a:sysClr val="windowText" lastClr="000000">
                    <a:lumMod val="75000"/>
                    <a:lumOff val="25000"/>
                  </a:sysClr>
                </a:solidFill>
                <a:latin typeface="黑体" panose="02010609060101010101" charset="-122"/>
                <a:ea typeface="黑体" panose="02010609060101010101" charset="-122"/>
                <a:cs typeface="黑体" panose="02010609060101010101" charset="-122"/>
                <a:sym typeface="+mn-lt"/>
              </a:rPr>
              <a:t>     我生命中最重要的五样东西</a:t>
            </a:r>
            <a:endParaRPr lang="zh-CN" altLang="en-US" sz="2000" kern="0" dirty="0" smtClean="0">
              <a:solidFill>
                <a:sysClr val="windowText" lastClr="000000">
                  <a:lumMod val="75000"/>
                  <a:lumOff val="25000"/>
                </a:sysClr>
              </a:solidFill>
              <a:latin typeface="黑体" panose="02010609060101010101" charset="-122"/>
              <a:ea typeface="黑体" panose="02010609060101010101" charset="-122"/>
              <a:cs typeface="黑体" panose="02010609060101010101" charset="-122"/>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8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活动目的：</a:t>
            </a:r>
            <a:endParaRPr lang="zh-CN" altLang="en-US" sz="18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1</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）思考自己</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生命中最重要的五样东西</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，通过对留与舍的决定，澄清自己的价值取向。同时，激发追求生命的真正价值和意义。</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2</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）在交流分享中，同学之间彼此启发、相互学习，完成价值观的重组。学会珍惜生命中的拥有。</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8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活动时间：</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大约需要</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20 </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分钟。</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8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活动道具：</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笔和纸。</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8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活动场地：</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以室内为宜。</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8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活动程序：</a:t>
            </a:r>
            <a:endParaRPr lang="zh-CN" altLang="en-US" sz="18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1</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）全班学生分成若干个</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6 </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人小组，每人发一张纸和笔。</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2</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）主持人要求大家把自己</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生命中最重要的五样东西</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写下来，小组内做一个交流。</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2553335"/>
          </a:xfrm>
          <a:prstGeom prst="rect">
            <a:avLst/>
          </a:prstGeom>
        </p:spPr>
        <p:txBody>
          <a:bodyPr wrap="square">
            <a:spAutoFit/>
          </a:bodyPr>
          <a:lstStyle/>
          <a:p>
            <a:r>
              <a:rPr lang="zh-CN" altLang="en-US" sz="4000" b="1" dirty="0">
                <a:solidFill>
                  <a:srgbClr val="C00000"/>
                </a:solidFill>
                <a:latin typeface="微软雅黑" panose="020B0503020204020204" pitchFamily="34" charset="-122"/>
                <a:ea typeface="微软雅黑" panose="020B0503020204020204" pitchFamily="34" charset="-122"/>
                <a:cs typeface="+mn-ea"/>
                <a:sym typeface="+mn-lt"/>
              </a:rPr>
              <a:t>幸福互动</a:t>
            </a:r>
            <a:endParaRPr lang="zh-CN" altLang="en-US"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2498090" y="1393190"/>
            <a:ext cx="8471535" cy="269049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3</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）请每个人想一想，假如要从中划去一样，自己首先划去哪一样？划去的理由是什么？就这样依次再划去另一样，直到仅剩一样。</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4</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）小组交流划去的顺序和理由，全班分享自己做出留与舍决定时的心理感受。</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8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注意事项：</a:t>
            </a:r>
            <a:endParaRPr lang="zh-CN" altLang="en-US" sz="18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1</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）注意营造一种安静、庄重的氛围，每个人都应该在认真思考的基础上做出留与舍的决定，避免轻率、随意、肤浅。</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2</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）每个学生都写完自己的</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生命中最重要的五样东西</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后，小组交流，相互启发、自我澄清，并允许学生修改自己的</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生命中最重要的五样东西</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文本框 5"/>
          <p:cNvSpPr txBox="1"/>
          <p:nvPr/>
        </p:nvSpPr>
        <p:spPr>
          <a:xfrm>
            <a:off x="1097721" y="1056638"/>
            <a:ext cx="10072758" cy="5247005"/>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gn="ctr">
              <a:lnSpc>
                <a:spcPct val="130000"/>
              </a:lnSpc>
            </a:pPr>
            <a:r>
              <a:rPr lang="zh-CN" altLang="en-US" sz="2400" b="1" dirty="0" smtClean="0">
                <a:solidFill>
                  <a:srgbClr val="FF0000"/>
                </a:solidFill>
                <a:latin typeface="黑体" panose="02010609060101010101" charset="-122"/>
                <a:ea typeface="黑体" panose="02010609060101010101" charset="-122"/>
              </a:rPr>
              <a:t>其实我们很富有</a:t>
            </a:r>
            <a:endParaRPr lang="zh-CN" altLang="en-US" sz="2400" b="1" dirty="0" smtClean="0">
              <a:solidFill>
                <a:srgbClr val="FF0000"/>
              </a:solidFill>
              <a:latin typeface="黑体" panose="02010609060101010101" charset="-122"/>
              <a:ea typeface="黑体" panose="02010609060101010101" charset="-122"/>
            </a:endParaRPr>
          </a:p>
          <a:p>
            <a:pPr marL="0" indent="457200" algn="l" eaLnBrk="1" latinLnBrk="0" hangingPunct="1">
              <a:lnSpc>
                <a:spcPct val="130000"/>
              </a:lnSpc>
            </a:pPr>
            <a:endParaRPr lang="zh-CN" altLang="en-US" sz="1800" dirty="0" smtClean="0"/>
          </a:p>
          <a:p>
            <a:pPr marL="0" indent="457200" algn="l" eaLnBrk="1" latinLnBrk="0" hangingPunct="1">
              <a:lnSpc>
                <a:spcPct val="130000"/>
              </a:lnSpc>
            </a:pPr>
            <a:r>
              <a:rPr lang="zh-CN" altLang="en-US" sz="1800" dirty="0" smtClean="0"/>
              <a:t>是富有，还是贫穷？一切在于我们自己如何定义。</a:t>
            </a:r>
            <a:endParaRPr lang="zh-CN" altLang="en-US" sz="1800" dirty="0" smtClean="0"/>
          </a:p>
          <a:p>
            <a:pPr marL="0" indent="457200" algn="l" eaLnBrk="1" latinLnBrk="0" hangingPunct="1">
              <a:lnSpc>
                <a:spcPct val="130000"/>
              </a:lnSpc>
            </a:pPr>
            <a:r>
              <a:rPr lang="zh-CN" altLang="en-US" sz="1800" dirty="0" smtClean="0"/>
              <a:t>巴尔扎克笔下的老葛朗台，家喻户晓。他</a:t>
            </a:r>
            <a:r>
              <a:rPr lang="en-US" altLang="zh-CN" sz="1800" dirty="0" smtClean="0"/>
              <a:t>——</a:t>
            </a:r>
            <a:r>
              <a:rPr lang="zh-CN" altLang="en-US" sz="1800" dirty="0" smtClean="0"/>
              <a:t>拥有很多金钱，却不曾拥有亲情，更别说爱情、友情。试问，这样的人你觉得他是富有还是贫穷呢？如果是富有，那么，这种富有你想要吗？</a:t>
            </a:r>
            <a:endParaRPr lang="zh-CN" altLang="en-US" sz="1800" dirty="0" smtClean="0"/>
          </a:p>
          <a:p>
            <a:pPr marL="0" indent="457200" algn="l" eaLnBrk="1" latinLnBrk="0" hangingPunct="1">
              <a:lnSpc>
                <a:spcPct val="130000"/>
              </a:lnSpc>
            </a:pPr>
            <a:r>
              <a:rPr lang="zh-CN" altLang="en-US" sz="1800" dirty="0" smtClean="0"/>
              <a:t>在这物欲横流的年代，一部分人还是会觉得老葛朗台是富有的，并且很想要老葛朗台的这种富有。但这种所谓的</a:t>
            </a:r>
            <a:r>
              <a:rPr lang="en-US" altLang="zh-CN" sz="1800" dirty="0" smtClean="0"/>
              <a:t>“</a:t>
            </a:r>
            <a:r>
              <a:rPr lang="zh-CN" altLang="en-US" sz="1800" dirty="0" smtClean="0"/>
              <a:t>富有</a:t>
            </a:r>
            <a:r>
              <a:rPr lang="en-US" altLang="zh-CN" sz="1800" dirty="0" smtClean="0"/>
              <a:t>”</a:t>
            </a:r>
            <a:r>
              <a:rPr lang="zh-CN" altLang="en-US" sz="1800" dirty="0" smtClean="0"/>
              <a:t>不要也罢。它</a:t>
            </a:r>
            <a:r>
              <a:rPr lang="en-US" altLang="zh-CN" sz="1800" dirty="0" smtClean="0"/>
              <a:t>——</a:t>
            </a:r>
            <a:r>
              <a:rPr lang="zh-CN" altLang="en-US" sz="1800" dirty="0" smtClean="0"/>
              <a:t>意味着人性的迷失，意味着除了金钱你将一贫如洗。所以，富有与贫穷与否，金钱并不是衡量的唯一标准。</a:t>
            </a:r>
            <a:endParaRPr lang="zh-CN" altLang="en-US" sz="1800" dirty="0" smtClean="0"/>
          </a:p>
          <a:p>
            <a:pPr marL="0" indent="457200" algn="l" eaLnBrk="1" latinLnBrk="0" hangingPunct="1">
              <a:lnSpc>
                <a:spcPct val="130000"/>
              </a:lnSpc>
            </a:pPr>
            <a:r>
              <a:rPr lang="zh-CN" altLang="en-US" sz="1800" dirty="0" smtClean="0"/>
              <a:t>有个流传很广的佛教故事：一个青年老是埋怨自己贫穷，终日愁眉不展。一个云游的老僧问明缘由后，肯定地说：</a:t>
            </a:r>
            <a:r>
              <a:rPr lang="en-US" altLang="zh-CN" sz="1800" dirty="0" smtClean="0"/>
              <a:t>“</a:t>
            </a:r>
            <a:r>
              <a:rPr lang="zh-CN" altLang="en-US" sz="1800" dirty="0" smtClean="0"/>
              <a:t>我看你很富有啊！</a:t>
            </a:r>
            <a:r>
              <a:rPr lang="en-US" altLang="zh-CN" sz="1800" dirty="0" smtClean="0"/>
              <a:t>”</a:t>
            </a:r>
            <a:r>
              <a:rPr lang="zh-CN" altLang="en-US" sz="1800" dirty="0" smtClean="0"/>
              <a:t>年轻人不解，老僧没有正面回答，反问道：</a:t>
            </a:r>
            <a:r>
              <a:rPr lang="en-US" altLang="zh-CN" sz="1800" dirty="0" smtClean="0"/>
              <a:t>“</a:t>
            </a:r>
            <a:r>
              <a:rPr lang="zh-CN" altLang="en-US" sz="1800" dirty="0" smtClean="0"/>
              <a:t>假如折断你一根手指，给你一千元，行不行？</a:t>
            </a:r>
            <a:r>
              <a:rPr lang="en-US" altLang="zh-CN" sz="1800" dirty="0" smtClean="0"/>
              <a:t>”“</a:t>
            </a:r>
            <a:r>
              <a:rPr lang="zh-CN" altLang="en-US" sz="1800" dirty="0" smtClean="0"/>
              <a:t>不行。</a:t>
            </a:r>
            <a:r>
              <a:rPr lang="en-US" altLang="zh-CN" sz="1800" dirty="0" smtClean="0"/>
              <a:t>”</a:t>
            </a:r>
            <a:r>
              <a:rPr lang="zh-CN" altLang="en-US" sz="1800" dirty="0" smtClean="0"/>
              <a:t>年轻人回答。</a:t>
            </a:r>
            <a:r>
              <a:rPr lang="en-US" altLang="zh-CN" sz="1800" dirty="0" smtClean="0"/>
              <a:t>“</a:t>
            </a:r>
            <a:r>
              <a:rPr lang="zh-CN" altLang="en-US" sz="1800" dirty="0" smtClean="0"/>
              <a:t>假如斩断你一只手，给你一万，行不行？</a:t>
            </a:r>
            <a:r>
              <a:rPr lang="en-US" altLang="zh-CN" sz="1800" dirty="0" smtClean="0"/>
              <a:t>”</a:t>
            </a:r>
            <a:r>
              <a:rPr lang="zh-CN" altLang="en-US" sz="1800" dirty="0" smtClean="0"/>
              <a:t>老僧又问。</a:t>
            </a:r>
            <a:r>
              <a:rPr lang="en-US" altLang="zh-CN" sz="1800" dirty="0" smtClean="0"/>
              <a:t>“</a:t>
            </a:r>
            <a:r>
              <a:rPr lang="zh-CN" altLang="en-US" sz="1800" dirty="0" smtClean="0"/>
              <a:t>不行。</a:t>
            </a:r>
            <a:r>
              <a:rPr lang="en-US" altLang="zh-CN" sz="1800" dirty="0" smtClean="0"/>
              <a:t>”“</a:t>
            </a:r>
            <a:r>
              <a:rPr lang="zh-CN" altLang="en-US" sz="1800" dirty="0" smtClean="0"/>
              <a:t>假如把你长期关在监狱，给你一百万，行不行？</a:t>
            </a:r>
            <a:r>
              <a:rPr lang="en-US" altLang="zh-CN" sz="1800" dirty="0" smtClean="0"/>
              <a:t>”“</a:t>
            </a:r>
            <a:r>
              <a:rPr lang="zh-CN" altLang="en-US" sz="1800" dirty="0" smtClean="0"/>
              <a:t>不行。</a:t>
            </a:r>
            <a:r>
              <a:rPr lang="en-US" altLang="zh-CN" sz="1800" dirty="0" smtClean="0"/>
              <a:t>”“</a:t>
            </a:r>
            <a:r>
              <a:rPr lang="zh-CN" altLang="en-US" sz="1800" dirty="0" smtClean="0"/>
              <a:t>假如让你马上死掉，给你一千万，行不行？</a:t>
            </a:r>
            <a:r>
              <a:rPr lang="en-US" altLang="zh-CN" sz="1800" dirty="0" smtClean="0"/>
              <a:t>”“</a:t>
            </a:r>
            <a:r>
              <a:rPr lang="zh-CN" altLang="en-US" sz="1800" dirty="0" smtClean="0"/>
              <a:t>不行。</a:t>
            </a:r>
            <a:r>
              <a:rPr lang="en-US" altLang="zh-CN" sz="1800" dirty="0" smtClean="0"/>
              <a:t>”“</a:t>
            </a:r>
            <a:r>
              <a:rPr lang="zh-CN" altLang="en-US" sz="1800" dirty="0" smtClean="0"/>
              <a:t>这就对了，你的财富不是已经超过一千万了吗？</a:t>
            </a:r>
            <a:r>
              <a:rPr lang="en-US" altLang="zh-CN" sz="1800" dirty="0" smtClean="0"/>
              <a:t>”</a:t>
            </a:r>
            <a:endParaRPr lang="zh-CN" altLang="en-US" sz="1800" dirty="0" smtClean="0"/>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文本框 5"/>
          <p:cNvSpPr txBox="1"/>
          <p:nvPr/>
        </p:nvSpPr>
        <p:spPr>
          <a:xfrm>
            <a:off x="1097721" y="1056638"/>
            <a:ext cx="10072758" cy="512699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marL="0" indent="457200" algn="l" eaLnBrk="1" latinLnBrk="0" hangingPunct="1">
              <a:lnSpc>
                <a:spcPct val="130000"/>
              </a:lnSpc>
            </a:pPr>
            <a:r>
              <a:rPr lang="zh-CN" altLang="en-US" sz="1800" dirty="0" smtClean="0">
                <a:sym typeface="+mn-ea"/>
              </a:rPr>
              <a:t>的确，一切都是相对的，没有人是绝对的贫穷。因此，别人家财万贯，不必羡慕，那未必是真正意义上的富有；自己身无分文，也不用自卑，这也未必是真正意义上的贫穷。谁能说健康不是一种富有？谁能说年轻不是一种富有？谁能说积极向上不是一种富有？</a:t>
            </a:r>
            <a:endParaRPr lang="zh-CN" altLang="en-US" sz="1800" dirty="0" smtClean="0"/>
          </a:p>
          <a:p>
            <a:pPr marL="0" indent="457200" algn="l" eaLnBrk="1" latinLnBrk="0" hangingPunct="1">
              <a:lnSpc>
                <a:spcPct val="130000"/>
              </a:lnSpc>
            </a:pPr>
            <a:r>
              <a:rPr lang="en-US" altLang="zh-CN" sz="1800" dirty="0" smtClean="0">
                <a:sym typeface="+mn-ea"/>
              </a:rPr>
              <a:t>“</a:t>
            </a:r>
            <a:r>
              <a:rPr lang="zh-CN" altLang="en-US" sz="1800" dirty="0" smtClean="0">
                <a:sym typeface="+mn-ea"/>
              </a:rPr>
              <a:t>执子之手，与子偕老</a:t>
            </a:r>
            <a:r>
              <a:rPr lang="en-US" altLang="zh-CN" sz="1800" dirty="0" smtClean="0">
                <a:sym typeface="+mn-ea"/>
              </a:rPr>
              <a:t>”——</a:t>
            </a:r>
            <a:r>
              <a:rPr lang="zh-CN" altLang="en-US" sz="1800" dirty="0" smtClean="0">
                <a:sym typeface="+mn-ea"/>
              </a:rPr>
              <a:t>这，是一种富有。</a:t>
            </a:r>
            <a:endParaRPr lang="zh-CN" altLang="en-US" sz="1800" dirty="0" smtClean="0"/>
          </a:p>
          <a:p>
            <a:pPr marL="0" indent="457200" algn="l" eaLnBrk="1" latinLnBrk="0" hangingPunct="1">
              <a:lnSpc>
                <a:spcPct val="130000"/>
              </a:lnSpc>
            </a:pPr>
            <a:r>
              <a:rPr lang="en-US" altLang="zh-CN" sz="1800" dirty="0" smtClean="0">
                <a:sym typeface="+mn-ea"/>
              </a:rPr>
              <a:t>“</a:t>
            </a:r>
            <a:r>
              <a:rPr lang="zh-CN" altLang="en-US" sz="1800" dirty="0" smtClean="0">
                <a:sym typeface="+mn-ea"/>
              </a:rPr>
              <a:t>不为五斗米折腰</a:t>
            </a:r>
            <a:r>
              <a:rPr lang="en-US" altLang="zh-CN" sz="1800" dirty="0" smtClean="0">
                <a:sym typeface="+mn-ea"/>
              </a:rPr>
              <a:t>”“</a:t>
            </a:r>
            <a:r>
              <a:rPr lang="zh-CN" altLang="en-US" sz="1800" dirty="0" smtClean="0">
                <a:sym typeface="+mn-ea"/>
              </a:rPr>
              <a:t>采菊东篱下</a:t>
            </a:r>
            <a:r>
              <a:rPr lang="en-US" altLang="zh-CN" sz="1800" dirty="0" smtClean="0">
                <a:sym typeface="+mn-ea"/>
              </a:rPr>
              <a:t>”——</a:t>
            </a:r>
            <a:r>
              <a:rPr lang="zh-CN" altLang="en-US" sz="1800" dirty="0" smtClean="0">
                <a:sym typeface="+mn-ea"/>
              </a:rPr>
              <a:t>这，是一种富有。</a:t>
            </a:r>
            <a:endParaRPr lang="zh-CN" altLang="en-US" sz="1800" dirty="0" smtClean="0"/>
          </a:p>
          <a:p>
            <a:pPr marL="0" indent="457200" algn="l" eaLnBrk="1" latinLnBrk="0" hangingPunct="1">
              <a:lnSpc>
                <a:spcPct val="130000"/>
              </a:lnSpc>
            </a:pPr>
            <a:r>
              <a:rPr lang="en-US" altLang="zh-CN" sz="1800" dirty="0" smtClean="0">
                <a:sym typeface="+mn-ea"/>
              </a:rPr>
              <a:t>“</a:t>
            </a:r>
            <a:r>
              <a:rPr lang="zh-CN" altLang="en-US" sz="1800" dirty="0" smtClean="0">
                <a:sym typeface="+mn-ea"/>
              </a:rPr>
              <a:t>一蓑烟雨任平生</a:t>
            </a:r>
            <a:r>
              <a:rPr lang="en-US" altLang="zh-CN" sz="1800" dirty="0" smtClean="0">
                <a:sym typeface="+mn-ea"/>
              </a:rPr>
              <a:t>”——</a:t>
            </a:r>
            <a:r>
              <a:rPr lang="zh-CN" altLang="en-US" sz="1800" dirty="0" smtClean="0">
                <a:sym typeface="+mn-ea"/>
              </a:rPr>
              <a:t>这，是一种富有。</a:t>
            </a:r>
            <a:endParaRPr lang="zh-CN" altLang="en-US" sz="1800" dirty="0" smtClean="0"/>
          </a:p>
          <a:p>
            <a:pPr marL="0" indent="457200" algn="l" eaLnBrk="1" latinLnBrk="0" hangingPunct="1">
              <a:lnSpc>
                <a:spcPct val="130000"/>
              </a:lnSpc>
            </a:pPr>
            <a:r>
              <a:rPr lang="zh-CN" altLang="en-US" sz="1800" dirty="0" smtClean="0">
                <a:sym typeface="+mn-ea"/>
              </a:rPr>
              <a:t>我们都向往这样的富有。虽然我们一直在苦苦追求，但这样的富有却总是远在天涯，所以我们也曾觉得自己悲剧般的贫穷。</a:t>
            </a:r>
            <a:endParaRPr lang="zh-CN" altLang="en-US" sz="1800" dirty="0" smtClean="0"/>
          </a:p>
          <a:p>
            <a:pPr marL="0" indent="457200" algn="l" eaLnBrk="1" latinLnBrk="0" hangingPunct="1">
              <a:lnSpc>
                <a:spcPct val="130000"/>
              </a:lnSpc>
            </a:pPr>
            <a:r>
              <a:rPr lang="zh-CN" altLang="en-US" sz="1800" dirty="0" smtClean="0">
                <a:sym typeface="+mn-ea"/>
              </a:rPr>
              <a:t>塞翁失马的辩证法告诉我们，我们并没有因为不曾拥有所想要的那些富有而贫穷。没有</a:t>
            </a:r>
            <a:r>
              <a:rPr lang="en-US" altLang="zh-CN" sz="1800" dirty="0" smtClean="0">
                <a:sym typeface="+mn-ea"/>
              </a:rPr>
              <a:t>“</a:t>
            </a:r>
            <a:r>
              <a:rPr lang="zh-CN" altLang="en-US" sz="1800" dirty="0" smtClean="0">
                <a:sym typeface="+mn-ea"/>
              </a:rPr>
              <a:t>执子之手，与子偕老</a:t>
            </a:r>
            <a:r>
              <a:rPr lang="en-US" altLang="zh-CN" sz="1800" dirty="0" smtClean="0">
                <a:sym typeface="+mn-ea"/>
              </a:rPr>
              <a:t>”</a:t>
            </a:r>
            <a:r>
              <a:rPr lang="zh-CN" altLang="en-US" sz="1800" dirty="0" smtClean="0">
                <a:sym typeface="+mn-ea"/>
              </a:rPr>
              <a:t>，至少还有一个人的自由；没有</a:t>
            </a:r>
            <a:r>
              <a:rPr lang="en-US" altLang="zh-CN" sz="1800" dirty="0" smtClean="0">
                <a:sym typeface="+mn-ea"/>
              </a:rPr>
              <a:t>“</a:t>
            </a:r>
            <a:r>
              <a:rPr lang="zh-CN" altLang="en-US" sz="1800" dirty="0" smtClean="0">
                <a:sym typeface="+mn-ea"/>
              </a:rPr>
              <a:t>不为五斗米折腰</a:t>
            </a:r>
            <a:r>
              <a:rPr lang="en-US" altLang="zh-CN" sz="1800" dirty="0" smtClean="0">
                <a:sym typeface="+mn-ea"/>
              </a:rPr>
              <a:t>”“</a:t>
            </a:r>
            <a:r>
              <a:rPr lang="zh-CN" altLang="en-US" sz="1800" dirty="0" smtClean="0">
                <a:sym typeface="+mn-ea"/>
              </a:rPr>
              <a:t>采菊东篱下</a:t>
            </a:r>
            <a:r>
              <a:rPr lang="en-US" altLang="zh-CN" sz="1800" dirty="0" smtClean="0">
                <a:sym typeface="+mn-ea"/>
              </a:rPr>
              <a:t>”</a:t>
            </a:r>
            <a:r>
              <a:rPr lang="zh-CN" altLang="en-US" sz="1800" dirty="0" smtClean="0">
                <a:sym typeface="+mn-ea"/>
              </a:rPr>
              <a:t>，至少还有一份相对正式的工作；没有</a:t>
            </a:r>
            <a:r>
              <a:rPr lang="en-US" altLang="zh-CN" sz="1800" dirty="0" smtClean="0">
                <a:sym typeface="+mn-ea"/>
              </a:rPr>
              <a:t>“</a:t>
            </a:r>
            <a:r>
              <a:rPr lang="zh-CN" altLang="en-US" sz="1800" dirty="0" smtClean="0">
                <a:sym typeface="+mn-ea"/>
              </a:rPr>
              <a:t>一蓑烟雨任平生</a:t>
            </a:r>
            <a:r>
              <a:rPr lang="en-US" altLang="zh-CN" sz="1800" dirty="0" smtClean="0">
                <a:sym typeface="+mn-ea"/>
              </a:rPr>
              <a:t>”</a:t>
            </a:r>
            <a:r>
              <a:rPr lang="zh-CN" altLang="en-US" sz="1800" dirty="0" smtClean="0">
                <a:sym typeface="+mn-ea"/>
              </a:rPr>
              <a:t>，至少还有谨慎稳重。拥有这些，又何尝不是一种富有呢？</a:t>
            </a:r>
            <a:endParaRPr lang="zh-CN" altLang="en-US" sz="1800" dirty="0" smtClean="0"/>
          </a:p>
          <a:p>
            <a:pPr marL="0" indent="457200" algn="l" eaLnBrk="1" latinLnBrk="0" hangingPunct="1">
              <a:lnSpc>
                <a:spcPct val="130000"/>
              </a:lnSpc>
            </a:pPr>
            <a:r>
              <a:rPr lang="zh-CN" altLang="en-US" sz="1800" dirty="0" smtClean="0">
                <a:sym typeface="+mn-ea"/>
              </a:rPr>
              <a:t>其实，我们都很富有。正视、珍惜自己所拥有的东西吧，别等失去的时候才意识到它们的价值。拥有父母从不间断的关怀是一种富有，我们得学会珍惜，并竭力回报；拥有梦想是一种富有，我们得正视，千万不能让挫折把它吞噬。</a:t>
            </a:r>
            <a:endParaRPr lang="zh-CN" altLang="en-US" sz="1800" dirty="0" smtClean="0"/>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9" name="Group 5"/>
          <p:cNvGrpSpPr/>
          <p:nvPr/>
        </p:nvGrpSpPr>
        <p:grpSpPr bwMode="auto">
          <a:xfrm>
            <a:off x="2025781" y="3967206"/>
            <a:ext cx="9215904" cy="991844"/>
            <a:chOff x="1190" y="4420"/>
            <a:chExt cx="9829" cy="560"/>
          </a:xfrm>
        </p:grpSpPr>
        <p:sp>
          <p:nvSpPr>
            <p:cNvPr id="10" name="Rectangle 6"/>
            <p:cNvSpPr>
              <a:spLocks noChangeArrowheads="1"/>
            </p:cNvSpPr>
            <p:nvPr/>
          </p:nvSpPr>
          <p:spPr bwMode="auto">
            <a:xfrm>
              <a:off x="1876" y="4420"/>
              <a:ext cx="9143" cy="560"/>
            </a:xfrm>
            <a:prstGeom prst="rect">
              <a:avLst/>
            </a:prstGeom>
            <a:solidFill>
              <a:srgbClr val="FADCE9"/>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sp>
          <p:nvSpPr>
            <p:cNvPr id="11" name="Rectangle 7"/>
            <p:cNvSpPr>
              <a:spLocks noChangeArrowheads="1"/>
            </p:cNvSpPr>
            <p:nvPr/>
          </p:nvSpPr>
          <p:spPr bwMode="auto">
            <a:xfrm>
              <a:off x="1190" y="4420"/>
              <a:ext cx="686" cy="560"/>
            </a:xfrm>
            <a:prstGeom prst="rect">
              <a:avLst/>
            </a:prstGeom>
            <a:solidFill>
              <a:srgbClr val="E4007F"/>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grpSp>
      <p:pic>
        <p:nvPicPr>
          <p:cNvPr id="12" name="图片 11"/>
          <p:cNvPicPr>
            <a:picLocks noChangeAspect="1"/>
          </p:cNvPicPr>
          <p:nvPr/>
        </p:nvPicPr>
        <p:blipFill>
          <a:blip r:embed="rId2" cstate="screen"/>
          <a:stretch>
            <a:fillRect/>
          </a:stretch>
        </p:blipFill>
        <p:spPr>
          <a:xfrm flipH="1">
            <a:off x="138249" y="4714884"/>
            <a:ext cx="2031310" cy="2031310"/>
          </a:xfrm>
          <a:prstGeom prst="rect">
            <a:avLst/>
          </a:prstGeom>
        </p:spPr>
      </p:pic>
      <p:sp>
        <p:nvSpPr>
          <p:cNvPr id="13" name="矩形 12"/>
          <p:cNvSpPr/>
          <p:nvPr/>
        </p:nvSpPr>
        <p:spPr>
          <a:xfrm>
            <a:off x="2240095" y="4183668"/>
            <a:ext cx="8786874" cy="450850"/>
          </a:xfrm>
          <a:prstGeom prst="rect">
            <a:avLst/>
          </a:prstGeom>
        </p:spPr>
        <p:txBody>
          <a:bodyPr wrap="square">
            <a:spAutoFit/>
          </a:bodyPr>
          <a:lstStyle/>
          <a:p>
            <a:pPr algn="l">
              <a:lnSpc>
                <a:spcPct val="130000"/>
              </a:lnSpc>
            </a:pPr>
            <a:r>
              <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ym typeface="+mn-ea"/>
              </a:rPr>
              <a:t>幸福在于自我认同，富有在于自我定义。其实，我们</a:t>
            </a:r>
            <a:r>
              <a:rPr lang="en-US" altLang="zh-CN" dirty="0" smtClean="0">
                <a:sym typeface="+mn-ea"/>
              </a:rPr>
              <a:t>——</a:t>
            </a:r>
            <a:r>
              <a:rPr lang="zh-CN" altLang="en-US" dirty="0" smtClean="0">
                <a:sym typeface="+mn-ea"/>
              </a:rPr>
              <a:t>一直都很富有。</a:t>
            </a:r>
            <a:endPar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4" name="文本框 2"/>
          <p:cNvSpPr txBox="1">
            <a:spLocks noChangeArrowheads="1"/>
          </p:cNvSpPr>
          <p:nvPr/>
        </p:nvSpPr>
        <p:spPr bwMode="auto">
          <a:xfrm>
            <a:off x="2026049" y="4010418"/>
            <a:ext cx="642942" cy="956920"/>
          </a:xfrm>
          <a:prstGeom prst="rect">
            <a:avLst/>
          </a:prstGeom>
          <a:noFill/>
          <a:ln w="9525">
            <a:noFill/>
            <a:miter lim="800000"/>
          </a:ln>
        </p:spPr>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感</a:t>
            </a: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悟</a:t>
            </a:r>
            <a:endParaRPr kumimoji="0" 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1562100" y="1557020"/>
            <a:ext cx="9340215" cy="1889760"/>
          </a:xfrm>
          <a:prstGeom prst="rect">
            <a:avLst/>
          </a:prstGeom>
          <a:noFill/>
        </p:spPr>
        <p:txBody>
          <a:bodyPr wrap="square" rtlCol="0" anchor="t">
            <a:spAutoFit/>
          </a:bodyPr>
          <a:p>
            <a:pPr marL="0" indent="457200" algn="l" eaLnBrk="1" latinLnBrk="0" hangingPunct="1">
              <a:lnSpc>
                <a:spcPct val="130000"/>
              </a:lnSpc>
            </a:pPr>
            <a:r>
              <a:rPr lang="zh-CN" altLang="en-US" sz="1800" dirty="0" smtClean="0">
                <a:sym typeface="+mn-ea"/>
              </a:rPr>
              <a:t>其实，我们都很富有。不要让世俗的</a:t>
            </a:r>
            <a:r>
              <a:rPr lang="en-US" altLang="zh-CN" sz="1800" dirty="0" smtClean="0">
                <a:sym typeface="+mn-ea"/>
              </a:rPr>
              <a:t>“</a:t>
            </a:r>
            <a:r>
              <a:rPr lang="zh-CN" altLang="en-US" sz="1800" dirty="0" smtClean="0">
                <a:sym typeface="+mn-ea"/>
              </a:rPr>
              <a:t>铜臭</a:t>
            </a:r>
            <a:r>
              <a:rPr lang="en-US" altLang="zh-CN" sz="1800" dirty="0" smtClean="0">
                <a:sym typeface="+mn-ea"/>
              </a:rPr>
              <a:t>”</a:t>
            </a:r>
            <a:r>
              <a:rPr lang="zh-CN" altLang="en-US" sz="1800" dirty="0" smtClean="0">
                <a:sym typeface="+mn-ea"/>
              </a:rPr>
              <a:t>遮蔽了你的慧眼，多倾听一下心底的声音吧。陶潜是富有的，因为他心底的声音一直都是田园；苏轼是富有的，因为他心底的声音一直都是达观。我们，作为一个人，心底最基本的声音无非就是爱和幸福，生活在社会这个大家庭里，我们不缺少爱，自然也不缺幸福。</a:t>
            </a:r>
            <a:endParaRPr lang="zh-CN" altLang="en-US" sz="1800" dirty="0" smtClean="0"/>
          </a:p>
          <a:p>
            <a:pPr algn="l">
              <a:lnSpc>
                <a:spcPct val="130000"/>
              </a:lnSpc>
            </a:pPr>
            <a:endParaRPr lang="zh-CN" altLang="en-US" sz="1800" dirty="0" smtClean="0">
              <a:sym typeface="+mn-ea"/>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heckerboard(across)">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89641" y="2751751"/>
            <a:ext cx="135509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lang="zh-CN" altLang="en-US" dirty="0" smtClean="0">
                <a:solidFill>
                  <a:srgbClr val="3D3D3D"/>
                </a:solidFill>
                <a:latin typeface="+mn-lt"/>
                <a:ea typeface="+mn-ea"/>
                <a:cs typeface="+mn-ea"/>
                <a:sym typeface="+mn-lt"/>
              </a:rPr>
              <a:t>第一节 </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156585" y="3548380"/>
            <a:ext cx="5992495"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algn="ctr">
              <a:defRPr/>
            </a:pPr>
            <a:r>
              <a:rPr lang="zh-CN" altLang="en-US" sz="4400" dirty="0" smtClean="0">
                <a:solidFill>
                  <a:srgbClr val="3D3D3D"/>
                </a:solidFill>
                <a:latin typeface="+mn-lt"/>
                <a:ea typeface="+mn-ea"/>
                <a:cs typeface="+mn-ea"/>
                <a:sym typeface="+mn-lt"/>
              </a:rPr>
              <a:t>心理危机及其自我成长</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一、危机与心理危机</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7" name="矩形 16"/>
          <p:cNvSpPr/>
          <p:nvPr/>
        </p:nvSpPr>
        <p:spPr bwMode="auto">
          <a:xfrm>
            <a:off x="605347" y="2000116"/>
            <a:ext cx="7099236" cy="1786074"/>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8" name="矩形: 圆角 12"/>
          <p:cNvSpPr/>
          <p:nvPr/>
        </p:nvSpPr>
        <p:spPr bwMode="auto">
          <a:xfrm>
            <a:off x="605347" y="1511444"/>
            <a:ext cx="6621277"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en-US" altLang="zh-CN" b="1" dirty="0" smtClean="0">
                <a:solidFill>
                  <a:schemeClr val="bg1"/>
                </a:solidFill>
                <a:latin typeface="+mn-lt"/>
                <a:ea typeface="+mn-ea"/>
                <a:cs typeface="+mn-ea"/>
                <a:sym typeface="+mn-lt"/>
              </a:rPr>
              <a:t>《</a:t>
            </a:r>
            <a:r>
              <a:rPr lang="zh-CN" altLang="en-US" b="1" dirty="0" smtClean="0">
                <a:solidFill>
                  <a:schemeClr val="bg1"/>
                </a:solidFill>
                <a:latin typeface="+mn-lt"/>
                <a:ea typeface="+mn-ea"/>
                <a:cs typeface="+mn-ea"/>
                <a:sym typeface="+mn-lt"/>
              </a:rPr>
              <a:t>不列颠百科全书</a:t>
            </a:r>
            <a:r>
              <a:rPr lang="en-US" altLang="zh-CN" b="1" dirty="0" smtClean="0">
                <a:solidFill>
                  <a:schemeClr val="bg1"/>
                </a:solidFill>
                <a:latin typeface="+mn-lt"/>
                <a:ea typeface="+mn-ea"/>
                <a:cs typeface="+mn-ea"/>
                <a:sym typeface="+mn-lt"/>
              </a:rPr>
              <a:t>》</a:t>
            </a:r>
            <a:r>
              <a:rPr lang="zh-CN" altLang="en-US" b="1" dirty="0" smtClean="0">
                <a:solidFill>
                  <a:schemeClr val="bg1"/>
                </a:solidFill>
                <a:latin typeface="+mn-lt"/>
                <a:ea typeface="+mn-ea"/>
                <a:cs typeface="+mn-ea"/>
                <a:sym typeface="+mn-lt"/>
              </a:rPr>
              <a:t>中对于生命是这么定义的：</a:t>
            </a:r>
            <a:endParaRPr lang="zh-CN" altLang="en-US" b="1" dirty="0">
              <a:solidFill>
                <a:schemeClr val="bg1"/>
              </a:solidFill>
              <a:latin typeface="+mn-lt"/>
              <a:ea typeface="+mn-ea"/>
              <a:cs typeface="+mn-ea"/>
              <a:sym typeface="+mn-lt"/>
            </a:endParaRPr>
          </a:p>
        </p:txBody>
      </p:sp>
      <p:sp>
        <p:nvSpPr>
          <p:cNvPr id="19" name="矩形 18"/>
          <p:cNvSpPr/>
          <p:nvPr/>
        </p:nvSpPr>
        <p:spPr>
          <a:xfrm>
            <a:off x="797379" y="2306838"/>
            <a:ext cx="6715172" cy="1170305"/>
          </a:xfrm>
          <a:prstGeom prst="rect">
            <a:avLst/>
          </a:prstGeom>
        </p:spPr>
        <p:txBody>
          <a:bodyPr wrap="square">
            <a:spAutoFit/>
          </a:bodyPr>
          <a:lstStyle/>
          <a:p>
            <a:pPr algn="just">
              <a:lnSpc>
                <a:spcPct val="130000"/>
              </a:lnSpc>
              <a:spcAft>
                <a:spcPts val="0"/>
              </a:spcAft>
            </a:pPr>
            <a:r>
              <a:rPr lang="zh-CN" altLang="en-US" kern="100" dirty="0" smtClean="0">
                <a:latin typeface="微软雅黑" panose="020B0503020204020204" pitchFamily="34" charset="-122"/>
                <a:ea typeface="微软雅黑" panose="020B0503020204020204" pitchFamily="34" charset="-122"/>
                <a:cs typeface="+mn-ea"/>
                <a:sym typeface="+mn-lt"/>
              </a:rPr>
              <a:t> 危机（</a:t>
            </a:r>
            <a:r>
              <a:rPr lang="en-US" altLang="zh-CN" kern="100" dirty="0" smtClean="0">
                <a:latin typeface="微软雅黑" panose="020B0503020204020204" pitchFamily="34" charset="-122"/>
                <a:ea typeface="微软雅黑" panose="020B0503020204020204" pitchFamily="34" charset="-122"/>
                <a:cs typeface="+mn-ea"/>
                <a:sym typeface="+mn-lt"/>
              </a:rPr>
              <a:t>crisis</a:t>
            </a:r>
            <a:r>
              <a:rPr lang="zh-CN" altLang="en-US" kern="100" dirty="0" smtClean="0">
                <a:latin typeface="微软雅黑" panose="020B0503020204020204" pitchFamily="34" charset="-122"/>
                <a:ea typeface="微软雅黑" panose="020B0503020204020204" pitchFamily="34" charset="-122"/>
                <a:cs typeface="+mn-ea"/>
                <a:sym typeface="+mn-lt"/>
              </a:rPr>
              <a:t>）是当人们面对重要生活目标的阻碍时产生的一种状态。这里的阻碍，是指在一定时间内，使用常规的解决方法不能解决的问题。</a:t>
            </a:r>
            <a:endParaRPr lang="zh-CN" altLang="en-US" kern="100" dirty="0" smtClean="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605155" y="4215130"/>
            <a:ext cx="7641590" cy="1370965"/>
          </a:xfrm>
          <a:prstGeom prst="rect">
            <a:avLst/>
          </a:prstGeom>
          <a:ln>
            <a:noFill/>
          </a:ln>
        </p:spPr>
        <p:txBody>
          <a:bodyPr wrap="square">
            <a:spAutoFit/>
          </a:bodyPr>
          <a:lstStyle/>
          <a:p>
            <a:pPr marL="285750" indent="-285750">
              <a:lnSpc>
                <a:spcPct val="130000"/>
              </a:lnSpc>
              <a:spcAft>
                <a:spcPts val="0"/>
              </a:spcAft>
            </a:pPr>
            <a:r>
              <a:rPr lang="zh-CN" altLang="en-US" sz="1600" b="1" kern="100" dirty="0" smtClean="0">
                <a:solidFill>
                  <a:srgbClr val="C00000"/>
                </a:solidFill>
                <a:latin typeface="+mn-lt"/>
                <a:ea typeface="+mn-ea"/>
                <a:cs typeface="+mn-ea"/>
                <a:sym typeface="+mn-lt"/>
              </a:rPr>
              <a:t>          </a:t>
            </a:r>
            <a:r>
              <a:rPr lang="zh-CN" altLang="en-US" sz="1600" kern="100" dirty="0" smtClean="0">
                <a:latin typeface="+mn-lt"/>
                <a:ea typeface="+mn-ea"/>
                <a:cs typeface="+mn-ea"/>
                <a:sym typeface="+mn-lt"/>
              </a:rPr>
              <a:t>心理危机是指个体由于遭受严重、重大生活事件或精神压力，使生活状况发生明显的变化，尤其是出现了现有的生活条件难以克服的困难，以致当事人陷入痛苦、不安的状态，常伴有绝望、麻木不仁、焦虑，以及植物神经症状和行为障碍等一类精神疾病。</a:t>
            </a:r>
            <a:endParaRPr lang="zh-CN" altLang="en-US" sz="1600" kern="100" dirty="0" smtClean="0">
              <a:latin typeface="+mn-lt"/>
              <a:ea typeface="+mn-ea"/>
              <a:cs typeface="+mn-ea"/>
              <a:sym typeface="+mn-lt"/>
            </a:endParaRPr>
          </a:p>
        </p:txBody>
      </p:sp>
      <p:pic>
        <p:nvPicPr>
          <p:cNvPr id="23" name="图片 22"/>
          <p:cNvPicPr>
            <a:picLocks noChangeAspect="1"/>
          </p:cNvPicPr>
          <p:nvPr/>
        </p:nvPicPr>
        <p:blipFill>
          <a:blip r:embed="rId1" cstate="screen"/>
          <a:stretch>
            <a:fillRect/>
          </a:stretch>
        </p:blipFill>
        <p:spPr>
          <a:xfrm>
            <a:off x="8312959" y="1928802"/>
            <a:ext cx="3524240" cy="3987956"/>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Left)">
                                      <p:cBhvr>
                                        <p:cTn id="7" dur="500"/>
                                        <p:tgtEl>
                                          <p:spTgt spid="17"/>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slide(fromLeft)">
                                      <p:cBhvr>
                                        <p:cTn id="10" dur="500"/>
                                        <p:tgtEl>
                                          <p:spTgt spid="18"/>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slide(fromLeft)">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slide(fromLeft)">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93130" y="265430"/>
            <a:ext cx="540512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       </a:t>
            </a:r>
            <a:r>
              <a:rPr lang="zh-CN" altLang="en-US" dirty="0" smtClean="0"/>
              <a:t>二、大学生心理危机的特点</a:t>
            </a:r>
            <a:endParaRPr lang="zh-CN" altLang="en-US" dirty="0" smtClean="0"/>
          </a:p>
        </p:txBody>
      </p:sp>
      <p:sp>
        <p:nvSpPr>
          <p:cNvPr id="10" name="矩形 9"/>
          <p:cNvSpPr/>
          <p:nvPr/>
        </p:nvSpPr>
        <p:spPr>
          <a:xfrm>
            <a:off x="4646294" y="5000636"/>
            <a:ext cx="5690000" cy="551329"/>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24"/>
          <p:cNvGrpSpPr/>
          <p:nvPr/>
        </p:nvGrpSpPr>
        <p:grpSpPr>
          <a:xfrm>
            <a:off x="5090923" y="5041535"/>
            <a:ext cx="469530" cy="469530"/>
            <a:chOff x="7070971" y="788848"/>
            <a:chExt cx="1800200" cy="1800200"/>
          </a:xfrm>
        </p:grpSpPr>
        <p:sp>
          <p:nvSpPr>
            <p:cNvPr id="12" name="椭圆 11"/>
            <p:cNvSpPr/>
            <p:nvPr/>
          </p:nvSpPr>
          <p:spPr>
            <a:xfrm>
              <a:off x="7070971" y="788848"/>
              <a:ext cx="1800200" cy="18002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nvSpPr>
          <p:spPr>
            <a:xfrm>
              <a:off x="7575071" y="1166948"/>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TextBox 1"/>
          <p:cNvSpPr txBox="1"/>
          <p:nvPr/>
        </p:nvSpPr>
        <p:spPr>
          <a:xfrm>
            <a:off x="5560453" y="5000636"/>
            <a:ext cx="4414044" cy="460375"/>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 </a:t>
            </a:r>
            <a:r>
              <a:rPr lang="zh-CN" altLang="en-US" sz="2400" dirty="0" smtClean="0">
                <a:solidFill>
                  <a:schemeClr val="bg1"/>
                </a:solidFill>
                <a:latin typeface="微软雅黑" panose="020B0503020204020204" pitchFamily="34" charset="-122"/>
                <a:ea typeface="微软雅黑" panose="020B0503020204020204" pitchFamily="34" charset="-122"/>
              </a:rPr>
              <a:t>（一）普遍易发性</a:t>
            </a:r>
            <a:endParaRPr lang="zh-CN" altLang="en-US" sz="2400" dirty="0" smtClean="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5090795" y="1584960"/>
            <a:ext cx="6931660" cy="2971800"/>
          </a:xfrm>
          <a:prstGeom prst="rect">
            <a:avLst/>
          </a:prstGeom>
          <a:noFill/>
        </p:spPr>
        <p:txBody>
          <a:bodyPr wrap="square">
            <a:spAutoFit/>
          </a:bodyPr>
          <a:lstStyle/>
          <a:p>
            <a:pPr>
              <a:lnSpc>
                <a:spcPct val="130000"/>
              </a:lnSpc>
            </a:pPr>
            <a:r>
              <a:rPr lang="zh-CN" altLang="en-US" sz="24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普遍易发性是指心理危机在一定意义上是每个人在成长过程中都会遇到的问题，没有人能够幸免，成长中的大学生也不例外。心理危机是个体的非正常、非均衡状态，是一种正常的生活经历，并非疾病和病理过程。心理危机表明个体正在努力抗争，力求保持自身与环境间的平衡。虽然大学生的心理危机是不可避免的，但是通过设定目标、形成计划、妥善处理是可以安全渡过心理危机的。</a:t>
            </a:r>
            <a:endParaRPr lang="zh-CN" altLang="en-US" sz="2000" dirty="0" smtClean="0">
              <a:latin typeface="微软雅黑" panose="020B0503020204020204" pitchFamily="34" charset="-122"/>
              <a:ea typeface="微软雅黑" panose="020B0503020204020204" pitchFamily="34" charset="-122"/>
            </a:endParaRPr>
          </a:p>
        </p:txBody>
      </p:sp>
      <p:pic>
        <p:nvPicPr>
          <p:cNvPr id="2" name="图片 1"/>
          <p:cNvPicPr/>
          <p:nvPr/>
        </p:nvPicPr>
        <p:blipFill>
          <a:blip r:embed="rId1"/>
          <a:stretch>
            <a:fillRect/>
          </a:stretch>
        </p:blipFill>
        <p:spPr>
          <a:xfrm>
            <a:off x="553720" y="1412875"/>
            <a:ext cx="4610100" cy="341503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p:bldP spid="15" grpId="0"/>
    </p:bldLst>
  </p:timing>
</p:sld>
</file>

<file path=ppt/tags/tag1.xml><?xml version="1.0" encoding="utf-8"?>
<p:tagLst xmlns:p="http://schemas.openxmlformats.org/presentationml/2006/main">
  <p:tag name="KSO_WM_DIAGRAM_VIRTUALLY_FRAME" val="{&quot;height&quot;:180.53535433070866,&quot;left&quot;:522.0418897637795,&quot;top&quot;:145.71503937007873,&quot;width&quot;:504.7874803149607}"/>
</p:tagLst>
</file>

<file path=ppt/tags/tag10.xml><?xml version="1.0" encoding="utf-8"?>
<p:tagLst xmlns:p="http://schemas.openxmlformats.org/presentationml/2006/main">
  <p:tag name="KSO_WM_TAG_VERSION" val="1.0"/>
  <p:tag name="KSO_WM_TEMPLATE_CATEGORY" val="diagram"/>
  <p:tag name="KSO_WM_TEMPLATE_INDEX" val="160456"/>
  <p:tag name="KSO_WM_UNIT_TYPE" val="m_i"/>
  <p:tag name="KSO_WM_UNIT_INDEX" val="1_3"/>
  <p:tag name="KSO_WM_UNIT_ID" val="258*m_i*1_3"/>
  <p:tag name="KSO_WM_UNIT_CLEAR" val="1"/>
  <p:tag name="KSO_WM_UNIT_LAYERLEVEL" val="1_1"/>
  <p:tag name="KSO_WM_BEAUTIFY_FLAG" val="#wm#"/>
  <p:tag name="KSO_WM_DIAGRAM_GROUP_CODE" val="m1-1"/>
  <p:tag name="KSO_WM_DIAGRAM_VIRTUALLY_FRAME" val="{&quot;height&quot;:336.62503937007864,&quot;left&quot;:168.02181102362204,&quot;top&quot;:120.8827559055118,&quot;width&quot;:408.7191925979854}"/>
</p:tagLst>
</file>

<file path=ppt/tags/tag11.xml><?xml version="1.0" encoding="utf-8"?>
<p:tagLst xmlns:p="http://schemas.openxmlformats.org/presentationml/2006/main">
  <p:tag name="KSO_WM_TAG_VERSION" val="1.0"/>
  <p:tag name="KSO_WM_TEMPLATE_CATEGORY" val="diagram"/>
  <p:tag name="KSO_WM_TEMPLATE_INDEX" val="160456"/>
  <p:tag name="KSO_WM_UNIT_TYPE" val="m_i"/>
  <p:tag name="KSO_WM_UNIT_INDEX" val="1_4"/>
  <p:tag name="KSO_WM_UNIT_ID" val="258*m_i*1_4"/>
  <p:tag name="KSO_WM_UNIT_CLEAR" val="1"/>
  <p:tag name="KSO_WM_UNIT_LAYERLEVEL" val="1_1"/>
  <p:tag name="KSO_WM_BEAUTIFY_FLAG" val="#wm#"/>
  <p:tag name="KSO_WM_DIAGRAM_GROUP_CODE" val="m1-1"/>
  <p:tag name="KSO_WM_DIAGRAM_VIRTUALLY_FRAME" val="{&quot;height&quot;:336.62503937007864,&quot;left&quot;:168.02181102362204,&quot;top&quot;:120.8827559055118,&quot;width&quot;:408.7191925979854}"/>
</p:tagLst>
</file>

<file path=ppt/tags/tag12.xml><?xml version="1.0" encoding="utf-8"?>
<p:tagLst xmlns:p="http://schemas.openxmlformats.org/presentationml/2006/main">
  <p:tag name="KSO_WM_TAG_VERSION" val="1.0"/>
  <p:tag name="KSO_WM_TEMPLATE_CATEGORY" val="diagram"/>
  <p:tag name="KSO_WM_TEMPLATE_INDEX" val="160456"/>
  <p:tag name="KSO_WM_UNIT_TYPE" val="m_i"/>
  <p:tag name="KSO_WM_UNIT_INDEX" val="1_5"/>
  <p:tag name="KSO_WM_UNIT_ID" val="258*m_i*1_5"/>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 name="KSO_WM_DIAGRAM_VIRTUALLY_FRAME" val="{&quot;height&quot;:336.62503937007864,&quot;left&quot;:168.02181102362204,&quot;top&quot;:120.8827559055118,&quot;width&quot;:408.7191925979854}"/>
</p:tagLst>
</file>

<file path=ppt/tags/tag13.xml><?xml version="1.0" encoding="utf-8"?>
<p:tagLst xmlns:p="http://schemas.openxmlformats.org/presentationml/2006/main">
  <p:tag name="KSO_WM_TAG_VERSION" val="1.0"/>
  <p:tag name="KSO_WM_TEMPLATE_CATEGORY" val="diagram"/>
  <p:tag name="KSO_WM_TEMPLATE_INDEX" val="160456"/>
  <p:tag name="KSO_WM_UNIT_TYPE" val="m_i"/>
  <p:tag name="KSO_WM_UNIT_INDEX" val="1_6"/>
  <p:tag name="KSO_WM_UNIT_ID" val="258*m_i*1_6"/>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 name="KSO_WM_DIAGRAM_VIRTUALLY_FRAME" val="{&quot;height&quot;:336.62503937007864,&quot;left&quot;:168.02181102362204,&quot;top&quot;:120.8827559055118,&quot;width&quot;:408.7191925979854}"/>
</p:tagLst>
</file>

<file path=ppt/tags/tag14.xml><?xml version="1.0" encoding="utf-8"?>
<p:tagLst xmlns:p="http://schemas.openxmlformats.org/presentationml/2006/main">
  <p:tag name="KSO_WM_TAG_VERSION" val="1.0"/>
  <p:tag name="KSO_WM_TEMPLATE_CATEGORY" val="diagram"/>
  <p:tag name="KSO_WM_TEMPLATE_INDEX" val="160456"/>
  <p:tag name="KSO_WM_UNIT_TYPE" val="m_i"/>
  <p:tag name="KSO_WM_UNIT_INDEX" val="1_7"/>
  <p:tag name="KSO_WM_UNIT_ID" val="258*m_i*1_7"/>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 name="KSO_WM_DIAGRAM_VIRTUALLY_FRAME" val="{&quot;height&quot;:336.62503937007864,&quot;left&quot;:168.02181102362204,&quot;top&quot;:120.8827559055118,&quot;width&quot;:408.7191925979854}"/>
</p:tagLst>
</file>

<file path=ppt/tags/tag15.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16.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17.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18.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19.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2.xml><?xml version="1.0" encoding="utf-8"?>
<p:tagLst xmlns:p="http://schemas.openxmlformats.org/presentationml/2006/main">
  <p:tag name="KSO_WM_DIAGRAM_VIRTUALLY_FRAME" val="{&quot;height&quot;:180.53535433070866,&quot;left&quot;:522.0418897637795,&quot;top&quot;:145.71503937007873,&quot;width&quot;:504.7874803149607}"/>
</p:tagLst>
</file>

<file path=ppt/tags/tag20.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21.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22.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23.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24.xml><?xml version="1.0" encoding="utf-8"?>
<p:tagLst xmlns:p="http://schemas.openxmlformats.org/presentationml/2006/main">
  <p:tag name="KSO_WM_DIAGRAM_VIRTUALLY_FRAME" val="{&quot;height&quot;:481.94283464566934,&quot;left&quot;:77.89590551181102,&quot;top&quot;:68.7763779527559,&quot;width&quot;:914.170157480315}"/>
</p:tagLst>
</file>

<file path=ppt/tags/tag25.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ags/tag3.xml><?xml version="1.0" encoding="utf-8"?>
<p:tagLst xmlns:p="http://schemas.openxmlformats.org/presentationml/2006/main">
  <p:tag name="KSO_WM_DIAGRAM_VIRTUALLY_FRAME" val="{&quot;height&quot;:180.53535433070866,&quot;left&quot;:522.0418897637795,&quot;top&quot;:145.71503937007873,&quot;width&quot;:504.7874803149607}"/>
</p:tagLst>
</file>

<file path=ppt/tags/tag4.xml><?xml version="1.0" encoding="utf-8"?>
<p:tagLst xmlns:p="http://schemas.openxmlformats.org/presentationml/2006/main">
  <p:tag name="KSO_WM_DIAGRAM_VIRTUALLY_FRAME" val="{&quot;height&quot;:180.53535433070866,&quot;left&quot;:522.0418897637795,&quot;top&quot;:145.71503937007873,&quot;width&quot;:504.7874803149607}"/>
</p:tagLst>
</file>

<file path=ppt/tags/tag5.xml><?xml version="1.0" encoding="utf-8"?>
<p:tagLst xmlns:p="http://schemas.openxmlformats.org/presentationml/2006/main">
  <p:tag name="KSO_WM_DIAGRAM_VIRTUALLY_FRAME" val="{&quot;height&quot;:180.53535433070866,&quot;left&quot;:522.0418897637795,&quot;top&quot;:145.71503937007873,&quot;width&quot;:504.7874803149607}"/>
</p:tagLst>
</file>

<file path=ppt/tags/tag6.xml><?xml version="1.0" encoding="utf-8"?>
<p:tagLst xmlns:p="http://schemas.openxmlformats.org/presentationml/2006/main">
  <p:tag name="KSO_WM_DIAGRAM_VIRTUALLY_FRAME" val="{&quot;height&quot;:180.53535433070866,&quot;left&quot;:522.0418897637795,&quot;top&quot;:145.71503937007873,&quot;width&quot;:504.7874803149607}"/>
</p:tagLst>
</file>

<file path=ppt/tags/tag7.xml><?xml version="1.0" encoding="utf-8"?>
<p:tagLst xmlns:p="http://schemas.openxmlformats.org/presentationml/2006/main">
  <p:tag name="KSO_WM_DIAGRAM_VIRTUALLY_FRAME" val="{&quot;height&quot;:336.62503937007864,&quot;left&quot;:168.02181102362204,&quot;top&quot;:120.8827559055118,&quot;width&quot;:408.7191925979854}"/>
</p:tagLst>
</file>

<file path=ppt/tags/tag8.xml><?xml version="1.0" encoding="utf-8"?>
<p:tagLst xmlns:p="http://schemas.openxmlformats.org/presentationml/2006/main">
  <p:tag name="KSO_WM_TAG_VERSION" val="1.0"/>
  <p:tag name="KSO_WM_TEMPLATE_CATEGORY" val="diagram"/>
  <p:tag name="KSO_WM_TEMPLATE_INDEX" val="160456"/>
  <p:tag name="KSO_WM_UNIT_TYPE" val="m_i"/>
  <p:tag name="KSO_WM_UNIT_INDEX" val="1_1"/>
  <p:tag name="KSO_WM_UNIT_ID" val="258*m_i*1_1"/>
  <p:tag name="KSO_WM_UNIT_CLEAR" val="1"/>
  <p:tag name="KSO_WM_UNIT_LAYERLEVEL" val="1_1"/>
  <p:tag name="KSO_WM_BEAUTIFY_FLAG" val="#wm#"/>
  <p:tag name="KSO_WM_DIAGRAM_GROUP_CODE" val="m1-1"/>
  <p:tag name="KSO_WM_DIAGRAM_VIRTUALLY_FRAME" val="{&quot;height&quot;:336.62503937007864,&quot;left&quot;:168.02181102362204,&quot;top&quot;:120.8827559055118,&quot;width&quot;:408.7191925979854}"/>
</p:tagLst>
</file>

<file path=ppt/tags/tag9.xml><?xml version="1.0" encoding="utf-8"?>
<p:tagLst xmlns:p="http://schemas.openxmlformats.org/presentationml/2006/main">
  <p:tag name="KSO_WM_TAG_VERSION" val="1.0"/>
  <p:tag name="KSO_WM_TEMPLATE_CATEGORY" val="diagram"/>
  <p:tag name="KSO_WM_TEMPLATE_INDEX" val="160456"/>
  <p:tag name="KSO_WM_UNIT_TYPE" val="m_i"/>
  <p:tag name="KSO_WM_UNIT_INDEX" val="1_2"/>
  <p:tag name="KSO_WM_UNIT_ID" val="258*m_i*1_2"/>
  <p:tag name="KSO_WM_UNIT_CLEAR" val="1"/>
  <p:tag name="KSO_WM_UNIT_LAYERLEVEL" val="1_1"/>
  <p:tag name="KSO_WM_BEAUTIFY_FLAG" val="#wm#"/>
  <p:tag name="KSO_WM_DIAGRAM_GROUP_CODE" val="m1-1"/>
  <p:tag name="KSO_WM_DIAGRAM_VIRTUALLY_FRAME" val="{&quot;height&quot;:336.62503937007864,&quot;left&quot;:168.02181102362204,&quot;top&quot;:120.8827559055118,&quot;width&quot;:408.7191925979854}"/>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6671</Words>
  <Application>WPS 演示</Application>
  <PresentationFormat>自定义</PresentationFormat>
  <Paragraphs>307</Paragraphs>
  <Slides>37</Slides>
  <Notes>31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37</vt:i4>
      </vt:variant>
    </vt:vector>
  </HeadingPairs>
  <TitlesOfParts>
    <vt:vector size="54" baseType="lpstr">
      <vt:lpstr>Arial</vt:lpstr>
      <vt:lpstr>宋体</vt:lpstr>
      <vt:lpstr>Wingdings</vt:lpstr>
      <vt:lpstr>微软雅黑</vt:lpstr>
      <vt:lpstr>仿宋_GB2312</vt:lpstr>
      <vt:lpstr>站酷小薇LOGO体</vt:lpstr>
      <vt:lpstr>Calibri</vt:lpstr>
      <vt:lpstr>Calibri</vt:lpstr>
      <vt:lpstr>Times New Roman</vt:lpstr>
      <vt:lpstr>黑体</vt:lpstr>
      <vt:lpstr>Times New Roman</vt:lpstr>
      <vt:lpstr>微软雅黑 Light</vt:lpstr>
      <vt:lpstr>义启小魏楷</vt:lpstr>
      <vt:lpstr>楷体_GB2312</vt:lpstr>
      <vt:lpstr>Arial Unicode MS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495</cp:revision>
  <dcterms:created xsi:type="dcterms:W3CDTF">2019-04-28T10:25:00Z</dcterms:created>
  <dcterms:modified xsi:type="dcterms:W3CDTF">2025-03-13T01:30:49Z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CBFA285D01304C8484CA9FB66A577139_12</vt:lpwstr>
  </property>
</Properties>
</file>