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3">
  <p:sldMasterIdLst>
    <p:sldMasterId id="2147483648" r:id="rId1"/>
    <p:sldMasterId id="2147483668" r:id="rId3"/>
  </p:sldMasterIdLst>
  <p:notesMasterIdLst>
    <p:notesMasterId r:id="rId5"/>
  </p:notesMasterIdLst>
  <p:handoutMasterIdLst>
    <p:handoutMasterId r:id="rId25"/>
  </p:handoutMasterIdLst>
  <p:sldIdLst>
    <p:sldId id="1244" r:id="rId4"/>
    <p:sldId id="2084" r:id="rId6"/>
    <p:sldId id="2065" r:id="rId7"/>
    <p:sldId id="2221" r:id="rId8"/>
    <p:sldId id="2222" r:id="rId9"/>
    <p:sldId id="1699" r:id="rId10"/>
    <p:sldId id="2125" r:id="rId11"/>
    <p:sldId id="2223" r:id="rId12"/>
    <p:sldId id="2085" r:id="rId13"/>
    <p:sldId id="2209" r:id="rId14"/>
    <p:sldId id="2210" r:id="rId15"/>
    <p:sldId id="2211" r:id="rId16"/>
    <p:sldId id="2212" r:id="rId17"/>
    <p:sldId id="2224" r:id="rId18"/>
    <p:sldId id="2086" r:id="rId19"/>
    <p:sldId id="2203" r:id="rId20"/>
    <p:sldId id="2225" r:id="rId21"/>
    <p:sldId id="2173" r:id="rId22"/>
    <p:sldId id="2198" r:id="rId23"/>
    <p:sldId id="2087" r:id="rId24"/>
  </p:sldIdLst>
  <p:sldSz cx="12196445" cy="6858000"/>
  <p:notesSz cx="6858000" cy="9144000"/>
  <p:custDataLst>
    <p:tags r:id="rId29"/>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205" userDrawn="1">
          <p15:clr>
            <a:srgbClr val="A4A3A4"/>
          </p15:clr>
        </p15:guide>
        <p15:guide id="2" pos="388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F29F"/>
    <a:srgbClr val="C8E6F8"/>
    <a:srgbClr val="DFEBF9"/>
    <a:srgbClr val="DEE4D6"/>
    <a:srgbClr val="FBD186"/>
    <a:srgbClr val="BEC3C7"/>
    <a:srgbClr val="E1DBC8"/>
    <a:srgbClr val="AEB3B9"/>
    <a:srgbClr val="947119"/>
    <a:srgbClr val="442B2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48" autoAdjust="0"/>
    <p:restoredTop sz="96210" autoAdjust="0"/>
  </p:normalViewPr>
  <p:slideViewPr>
    <p:cSldViewPr snapToObjects="1" showGuides="1">
      <p:cViewPr varScale="1">
        <p:scale>
          <a:sx n="65" d="100"/>
          <a:sy n="65" d="100"/>
        </p:scale>
        <p:origin x="90" y="1224"/>
      </p:cViewPr>
      <p:guideLst>
        <p:guide orient="horz" pos="2205"/>
        <p:guide pos="3886"/>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5208"/>
    </p:cViewPr>
  </p:sorterViewPr>
  <p:notesViewPr>
    <p:cSldViewPr snapToObjects="1">
      <p:cViewPr varScale="1">
        <p:scale>
          <a:sx n="69" d="100"/>
          <a:sy n="69" d="100"/>
        </p:scale>
        <p:origin x="-2838" y="-90"/>
      </p:cViewPr>
      <p:guideLst>
        <p:guide orient="horz" pos="2940"/>
        <p:guide pos="2185"/>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9" Type="http://schemas.openxmlformats.org/officeDocument/2006/relationships/tags" Target="tags/tag34.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handoutMaster" Target="handoutMasters/handoutMaster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image" Target="../media/image8.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4" Type="http://schemas.openxmlformats.org/officeDocument/2006/relationships/image" Target="../media/image15.png"/><Relationship Id="rId13" Type="http://schemas.openxmlformats.org/officeDocument/2006/relationships/image" Target="../media/image14.png"/><Relationship Id="rId12" Type="http://schemas.openxmlformats.org/officeDocument/2006/relationships/image" Target="../media/image13.png"/><Relationship Id="rId11" Type="http://schemas.openxmlformats.org/officeDocument/2006/relationships/image" Target="../media/image12.png"/><Relationship Id="rId10" Type="http://schemas.openxmlformats.org/officeDocument/2006/relationships/image" Target="../media/image1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a:off x="-1" y="0"/>
            <a:ext cx="12196763" cy="6866326"/>
          </a:xfrm>
          <a:prstGeom prst="rect">
            <a:avLst/>
          </a:prstGeom>
        </p:spPr>
      </p:pic>
    </p:spTree>
  </p:cSld>
  <p:clrMapOvr>
    <a:masterClrMapping/>
  </p:clrMapOvr>
  <p:transition spd="med">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a:prstGeom prst="rect">
            <a:avLst/>
          </a:prstGeom>
        </p:spPr>
        <p:txBody>
          <a:bodyPr/>
          <a:lstStyle/>
          <a:p>
            <a:r>
              <a:rPr lang="zh-CN" altLang="en-US" smtClean="0"/>
              <a:t>单击此处编辑母版标题样式</a:t>
            </a:r>
            <a:endParaRPr lang="zh-CN" altLang="en-US"/>
          </a:p>
        </p:txBody>
      </p:sp>
      <p:sp>
        <p:nvSpPr>
          <p:cNvPr id="4" name="TextBox 3"/>
          <p:cNvSpPr txBox="1"/>
          <p:nvPr userDrawn="1"/>
        </p:nvSpPr>
        <p:spPr>
          <a:xfrm>
            <a:off x="769789" y="6858000"/>
            <a:ext cx="1440159" cy="118430"/>
          </a:xfrm>
          <a:prstGeom prst="rect">
            <a:avLst/>
          </a:prstGeom>
          <a:noFill/>
        </p:spPr>
        <p:txBody>
          <a:bodyPr wrap="square" rtlCol="0">
            <a:spAutoFit/>
          </a:bodyPr>
          <a:lstStyle/>
          <a:p>
            <a:pPr fontAlgn="auto">
              <a:lnSpc>
                <a:spcPct val="200000"/>
              </a:lnSpc>
              <a:spcBef>
                <a:spcPts val="0"/>
              </a:spcBef>
              <a:spcAft>
                <a:spcPts val="0"/>
              </a:spcAft>
              <a:buFontTx/>
              <a:buNone/>
            </a:pPr>
            <a:r>
              <a:rPr lang="zh-CN" altLang="en-US" sz="100" dirty="0">
                <a:solidFill>
                  <a:prstClr val="black"/>
                </a:solidFill>
                <a:latin typeface="微软雅黑" panose="020B0503020204020204" pitchFamily="34" charset="-122"/>
                <a:ea typeface="微软雅黑" panose="020B0503020204020204" pitchFamily="34" charset="-122"/>
                <a:hlinkClick r:id="rId2"/>
              </a:rPr>
              <a:t>行</a:t>
            </a:r>
            <a:r>
              <a:rPr lang="zh-CN" altLang="en-US" sz="100" dirty="0" smtClean="0">
                <a:solidFill>
                  <a:prstClr val="black"/>
                </a:solidFill>
                <a:latin typeface="微软雅黑" panose="020B0503020204020204" pitchFamily="34" charset="-122"/>
                <a:ea typeface="微软雅黑" panose="020B0503020204020204" pitchFamily="34" charset="-122"/>
                <a:hlinkClick r:id="rId2"/>
              </a:rPr>
              <a:t>业</a:t>
            </a:r>
            <a:r>
              <a:rPr lang="en-US" altLang="zh-CN" sz="100" dirty="0" smtClean="0">
                <a:solidFill>
                  <a:prstClr val="black"/>
                </a:solidFill>
                <a:latin typeface="微软雅黑" panose="020B0503020204020204" pitchFamily="34" charset="-122"/>
                <a:ea typeface="微软雅黑" panose="020B0503020204020204" pitchFamily="34" charset="-122"/>
                <a:hlinkClick r:id="rId2"/>
              </a:rPr>
              <a:t>PPT</a:t>
            </a:r>
            <a:r>
              <a:rPr lang="zh-CN" altLang="en-US" sz="100" dirty="0" smtClean="0">
                <a:solidFill>
                  <a:prstClr val="black"/>
                </a:solidFill>
                <a:latin typeface="微软雅黑" panose="020B0503020204020204" pitchFamily="34" charset="-122"/>
                <a:ea typeface="微软雅黑" panose="020B0503020204020204" pitchFamily="34" charset="-122"/>
                <a:hlinkClick r:id="rId2"/>
              </a:rPr>
              <a:t>模板</a:t>
            </a:r>
            <a:r>
              <a:rPr lang="en-US" altLang="zh-CN" sz="100" dirty="0">
                <a:solidFill>
                  <a:prstClr val="black"/>
                </a:solidFill>
                <a:latin typeface="微软雅黑" panose="020B0503020204020204" pitchFamily="34" charset="-122"/>
                <a:ea typeface="微软雅黑" panose="020B0503020204020204" pitchFamily="34" charset="-122"/>
              </a:rPr>
              <a:t>http://www.1ppt.com/hangye/</a:t>
            </a:r>
            <a:endParaRPr lang="en-US" altLang="zh-CN" sz="100" dirty="0" smtClean="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a:prstGeom prst="rect">
            <a:avLst/>
          </a:prstGeom>
        </p:spPr>
        <p:txBody>
          <a:bodyPr anchor="b"/>
          <a:lstStyle>
            <a:lvl1pPr algn="l">
              <a:defRPr sz="2000" b="1">
                <a:latin typeface="站酷小薇LOGO体" panose="02010600010101010101" pitchFamily="50" charset="-122"/>
                <a:ea typeface="站酷小薇LOGO体" panose="02010600010101010101" pitchFamily="50" charset="-122"/>
              </a:defRPr>
            </a:lvl1pPr>
          </a:lstStyle>
          <a:p>
            <a:r>
              <a:rPr lang="zh-CN" altLang="en-US" dirty="0"/>
              <a:t>单击此处编辑母版标题样式</a:t>
            </a:r>
            <a:endParaRPr lang="zh-CN" altLang="en-US" dirty="0"/>
          </a:p>
        </p:txBody>
      </p:sp>
      <p:sp>
        <p:nvSpPr>
          <p:cNvPr id="3" name="图片占位符 2"/>
          <p:cNvSpPr>
            <a:spLocks noGrp="1"/>
          </p:cNvSpPr>
          <p:nvPr>
            <p:ph type="pic" idx="1"/>
          </p:nvPr>
        </p:nvSpPr>
        <p:spPr>
          <a:xfrm>
            <a:off x="2390775" y="612775"/>
            <a:ext cx="7318375" cy="4114800"/>
          </a:xfrm>
          <a:prstGeom prst="rect">
            <a:avLst/>
          </a:prstGeom>
        </p:spPr>
        <p:txBody>
          <a:bodyPr/>
          <a:lstStyle>
            <a:lvl1pPr marL="0" indent="0">
              <a:buNone/>
              <a:defRPr sz="3200">
                <a:latin typeface="站酷小薇LOGO体" panose="02010600010101010101" pitchFamily="50" charset="-122"/>
                <a:ea typeface="站酷小薇LOGO体" panose="02010600010101010101" pitchFamily="50"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dirty="0"/>
              <a:t>单击图标添加图片</a:t>
            </a:r>
            <a:endParaRPr lang="zh-CN" altLang="en-US" dirty="0"/>
          </a:p>
        </p:txBody>
      </p:sp>
      <p:sp>
        <p:nvSpPr>
          <p:cNvPr id="4" name="文本占位符 3"/>
          <p:cNvSpPr>
            <a:spLocks noGrp="1"/>
          </p:cNvSpPr>
          <p:nvPr>
            <p:ph type="body" sz="half" idx="2"/>
          </p:nvPr>
        </p:nvSpPr>
        <p:spPr>
          <a:xfrm>
            <a:off x="2390775" y="5367338"/>
            <a:ext cx="7318375" cy="804862"/>
          </a:xfrm>
          <a:prstGeom prst="rect">
            <a:avLst/>
          </a:prstGeom>
        </p:spPr>
        <p:txBody>
          <a:bodyPr/>
          <a:lstStyle>
            <a:lvl1pPr marL="0" indent="0">
              <a:buNone/>
              <a:defRPr sz="1400">
                <a:latin typeface="站酷小薇LOGO体" panose="02010600010101010101" pitchFamily="50" charset="-122"/>
                <a:ea typeface="站酷小薇LOGO体" panose="02010600010101010101" pitchFamily="50"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Tree>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908050"/>
            <a:ext cx="10977563" cy="635000"/>
          </a:xfrm>
          <a:prstGeom prst="rect">
            <a:avLst/>
          </a:prstGeom>
        </p:spPr>
        <p:txBody>
          <a:bodyPr/>
          <a:lstStyle>
            <a:lvl1pPr>
              <a:defRPr>
                <a:latin typeface="站酷小薇LOGO体" panose="02010600010101010101" pitchFamily="50" charset="-122"/>
                <a:ea typeface="站酷小薇LOGO体" panose="02010600010101010101" pitchFamily="50" charset="-122"/>
              </a:defRPr>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609600" y="1600200"/>
            <a:ext cx="10977563" cy="4525963"/>
          </a:xfrm>
          <a:prstGeom prst="rect">
            <a:avLst/>
          </a:prstGeom>
        </p:spPr>
        <p:txBody>
          <a:bodyPr vert="eaVert"/>
          <a:lstStyle>
            <a:lvl1pPr>
              <a:defRPr>
                <a:latin typeface="站酷小薇LOGO体" panose="02010600010101010101" pitchFamily="50" charset="-122"/>
                <a:ea typeface="站酷小薇LOGO体" panose="02010600010101010101" pitchFamily="50" charset="-122"/>
              </a:defRPr>
            </a:lvl1pPr>
            <a:lvl2pPr>
              <a:defRPr>
                <a:latin typeface="站酷小薇LOGO体" panose="02010600010101010101" pitchFamily="50" charset="-122"/>
              </a:defRPr>
            </a:lvl2pPr>
            <a:lvl3pPr>
              <a:defRPr>
                <a:latin typeface="站酷小薇LOGO体" panose="02010600010101010101" pitchFamily="50" charset="-122"/>
              </a:defRPr>
            </a:lvl3pPr>
            <a:lvl4pPr>
              <a:defRPr>
                <a:latin typeface="站酷小薇LOGO体" panose="02010600010101010101" pitchFamily="50" charset="-122"/>
              </a:defRPr>
            </a:lvl4pPr>
            <a:lvl5pPr>
              <a:defRPr>
                <a:latin typeface="站酷小薇LOGO体" panose="02010600010101010101" pitchFamily="50" charset="-122"/>
              </a:defRPr>
            </a:lvl5p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Tree>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a:prstGeom prst="rect">
            <a:avLst/>
          </a:prstGeom>
        </p:spPr>
        <p:txBody>
          <a:bodyPr vert="eaVert"/>
          <a:lstStyle>
            <a:lvl1pPr>
              <a:defRPr>
                <a:latin typeface="站酷小薇LOGO体" panose="02010600010101010101" pitchFamily="50" charset="-122"/>
                <a:ea typeface="站酷小薇LOGO体" panose="02010600010101010101" pitchFamily="50" charset="-122"/>
              </a:defRPr>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609600" y="908050"/>
            <a:ext cx="8081963" cy="5218113"/>
          </a:xfrm>
          <a:prstGeom prst="rect">
            <a:avLst/>
          </a:prstGeom>
        </p:spPr>
        <p:txBody>
          <a:bodyPr vert="eaVert"/>
          <a:lstStyle>
            <a:lvl1pPr>
              <a:defRPr>
                <a:latin typeface="站酷小薇LOGO体" panose="02010600010101010101" pitchFamily="50" charset="-122"/>
                <a:ea typeface="站酷小薇LOGO体" panose="02010600010101010101" pitchFamily="50" charset="-122"/>
              </a:defRPr>
            </a:lvl1pPr>
            <a:lvl2pPr>
              <a:defRPr>
                <a:latin typeface="站酷小薇LOGO体" panose="02010600010101010101" pitchFamily="50" charset="-122"/>
              </a:defRPr>
            </a:lvl2pPr>
            <a:lvl3pPr>
              <a:defRPr>
                <a:latin typeface="站酷小薇LOGO体" panose="02010600010101010101" pitchFamily="50" charset="-122"/>
              </a:defRPr>
            </a:lvl3pPr>
            <a:lvl4pPr>
              <a:defRPr>
                <a:latin typeface="站酷小薇LOGO体" panose="02010600010101010101" pitchFamily="50" charset="-122"/>
              </a:defRPr>
            </a:lvl4pPr>
            <a:lvl5pPr>
              <a:defRPr>
                <a:latin typeface="站酷小薇LOGO体" panose="02010600010101010101" pitchFamily="50" charset="-122"/>
              </a:defRPr>
            </a:lvl5p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Tree>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25624" y="908050"/>
            <a:ext cx="10601349" cy="635000"/>
          </a:xfrm>
          <a:prstGeom prst="rect">
            <a:avLst/>
          </a:prstGeom>
        </p:spPr>
        <p:txBody>
          <a:bodyPr/>
          <a:lstStyle>
            <a:lvl1pPr>
              <a:defRPr>
                <a:solidFill>
                  <a:schemeClr val="accent1"/>
                </a:solidFill>
                <a:latin typeface="站酷小薇LOGO体" panose="02010600010101010101" pitchFamily="50" charset="-122"/>
                <a:ea typeface="站酷小薇LOGO体" panose="02010600010101010101" pitchFamily="50"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825624" y="1600200"/>
            <a:ext cx="10601349" cy="4525963"/>
          </a:xfrm>
          <a:prstGeom prst="rect">
            <a:avLst/>
          </a:prstGeom>
        </p:spPr>
        <p:txBody>
          <a:bodyPr/>
          <a:lstStyle>
            <a:lvl1pPr>
              <a:defRPr>
                <a:solidFill>
                  <a:schemeClr val="accent1"/>
                </a:solidFill>
                <a:latin typeface="站酷小薇LOGO体" panose="02010600010101010101" pitchFamily="50" charset="-122"/>
                <a:ea typeface="站酷小薇LOGO体" panose="02010600010101010101" pitchFamily="50" charset="-122"/>
              </a:defRPr>
            </a:lvl1pPr>
            <a:lvl2pPr>
              <a:defRPr>
                <a:solidFill>
                  <a:schemeClr val="accent1"/>
                </a:solidFill>
                <a:latin typeface="站酷小薇LOGO体" panose="02010600010101010101" pitchFamily="50" charset="-122"/>
              </a:defRPr>
            </a:lvl2pPr>
            <a:lvl3pPr>
              <a:defRPr>
                <a:solidFill>
                  <a:schemeClr val="accent1"/>
                </a:solidFill>
                <a:latin typeface="站酷小薇LOGO体" panose="02010600010101010101" pitchFamily="50" charset="-122"/>
              </a:defRPr>
            </a:lvl3pPr>
            <a:lvl4pPr>
              <a:defRPr>
                <a:solidFill>
                  <a:schemeClr val="accent1"/>
                </a:solidFill>
                <a:latin typeface="站酷小薇LOGO体" panose="02010600010101010101" pitchFamily="50" charset="-122"/>
              </a:defRPr>
            </a:lvl4pPr>
            <a:lvl5pPr>
              <a:defRPr>
                <a:solidFill>
                  <a:schemeClr val="accent1"/>
                </a:solidFill>
                <a:latin typeface="站酷小薇LOGO体" panose="02010600010101010101" pitchFamily="50" charset="-122"/>
              </a:defRPr>
            </a:lvl5p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cxnSp>
        <p:nvCxnSpPr>
          <p:cNvPr id="4" name="直接连接符 3"/>
          <p:cNvCxnSpPr/>
          <p:nvPr userDrawn="1"/>
        </p:nvCxnSpPr>
        <p:spPr bwMode="auto">
          <a:xfrm>
            <a:off x="794759" y="627765"/>
            <a:ext cx="8732013" cy="0"/>
          </a:xfrm>
          <a:prstGeom prst="line">
            <a:avLst/>
          </a:prstGeom>
          <a:solidFill>
            <a:schemeClr val="accent1"/>
          </a:solidFill>
          <a:ln w="9525" cap="flat" cmpd="sng" algn="ctr">
            <a:solidFill>
              <a:schemeClr val="accent3"/>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 name="Freeform 5"/>
          <p:cNvSpPr/>
          <p:nvPr userDrawn="1"/>
        </p:nvSpPr>
        <p:spPr bwMode="auto">
          <a:xfrm>
            <a:off x="10631119" y="195484"/>
            <a:ext cx="1235075" cy="442913"/>
          </a:xfrm>
          <a:custGeom>
            <a:avLst/>
            <a:gdLst>
              <a:gd name="T0" fmla="*/ 201 w 1654"/>
              <a:gd name="T1" fmla="*/ 0 h 554"/>
              <a:gd name="T2" fmla="*/ 1654 w 1654"/>
              <a:gd name="T3" fmla="*/ 0 h 554"/>
              <a:gd name="T4" fmla="*/ 1453 w 1654"/>
              <a:gd name="T5" fmla="*/ 554 h 554"/>
              <a:gd name="T6" fmla="*/ 0 w 1654"/>
              <a:gd name="T7" fmla="*/ 554 h 554"/>
              <a:gd name="T8" fmla="*/ 201 w 1654"/>
              <a:gd name="T9" fmla="*/ 0 h 554"/>
            </a:gdLst>
            <a:ahLst/>
            <a:cxnLst>
              <a:cxn ang="0">
                <a:pos x="T0" y="T1"/>
              </a:cxn>
              <a:cxn ang="0">
                <a:pos x="T2" y="T3"/>
              </a:cxn>
              <a:cxn ang="0">
                <a:pos x="T4" y="T5"/>
              </a:cxn>
              <a:cxn ang="0">
                <a:pos x="T6" y="T7"/>
              </a:cxn>
              <a:cxn ang="0">
                <a:pos x="T8" y="T9"/>
              </a:cxn>
            </a:cxnLst>
            <a:rect l="0" t="0" r="r" b="b"/>
            <a:pathLst>
              <a:path w="1654" h="554">
                <a:moveTo>
                  <a:pt x="201" y="0"/>
                </a:moveTo>
                <a:lnTo>
                  <a:pt x="1654" y="0"/>
                </a:lnTo>
                <a:lnTo>
                  <a:pt x="1453" y="554"/>
                </a:lnTo>
                <a:lnTo>
                  <a:pt x="0" y="554"/>
                </a:lnTo>
                <a:lnTo>
                  <a:pt x="20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Freeform 16"/>
          <p:cNvSpPr/>
          <p:nvPr userDrawn="1"/>
        </p:nvSpPr>
        <p:spPr bwMode="auto">
          <a:xfrm>
            <a:off x="10292982" y="195484"/>
            <a:ext cx="427038" cy="442913"/>
          </a:xfrm>
          <a:custGeom>
            <a:avLst/>
            <a:gdLst>
              <a:gd name="T0" fmla="*/ 202 w 571"/>
              <a:gd name="T1" fmla="*/ 0 h 554"/>
              <a:gd name="T2" fmla="*/ 571 w 571"/>
              <a:gd name="T3" fmla="*/ 0 h 554"/>
              <a:gd name="T4" fmla="*/ 369 w 571"/>
              <a:gd name="T5" fmla="*/ 554 h 554"/>
              <a:gd name="T6" fmla="*/ 0 w 571"/>
              <a:gd name="T7" fmla="*/ 554 h 554"/>
              <a:gd name="T8" fmla="*/ 202 w 571"/>
              <a:gd name="T9" fmla="*/ 0 h 554"/>
            </a:gdLst>
            <a:ahLst/>
            <a:cxnLst>
              <a:cxn ang="0">
                <a:pos x="T0" y="T1"/>
              </a:cxn>
              <a:cxn ang="0">
                <a:pos x="T2" y="T3"/>
              </a:cxn>
              <a:cxn ang="0">
                <a:pos x="T4" y="T5"/>
              </a:cxn>
              <a:cxn ang="0">
                <a:pos x="T6" y="T7"/>
              </a:cxn>
              <a:cxn ang="0">
                <a:pos x="T8" y="T9"/>
              </a:cxn>
            </a:cxnLst>
            <a:rect l="0" t="0" r="r" b="b"/>
            <a:pathLst>
              <a:path w="571" h="554">
                <a:moveTo>
                  <a:pt x="202" y="0"/>
                </a:moveTo>
                <a:lnTo>
                  <a:pt x="571" y="0"/>
                </a:lnTo>
                <a:lnTo>
                  <a:pt x="369" y="554"/>
                </a:lnTo>
                <a:lnTo>
                  <a:pt x="0" y="554"/>
                </a:lnTo>
                <a:lnTo>
                  <a:pt x="202" y="0"/>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7" name="Freeform 17"/>
          <p:cNvSpPr/>
          <p:nvPr userDrawn="1"/>
        </p:nvSpPr>
        <p:spPr bwMode="auto">
          <a:xfrm>
            <a:off x="9958019" y="195484"/>
            <a:ext cx="427038" cy="442913"/>
          </a:xfrm>
          <a:custGeom>
            <a:avLst/>
            <a:gdLst>
              <a:gd name="T0" fmla="*/ 202 w 571"/>
              <a:gd name="T1" fmla="*/ 0 h 554"/>
              <a:gd name="T2" fmla="*/ 571 w 571"/>
              <a:gd name="T3" fmla="*/ 0 h 554"/>
              <a:gd name="T4" fmla="*/ 369 w 571"/>
              <a:gd name="T5" fmla="*/ 554 h 554"/>
              <a:gd name="T6" fmla="*/ 0 w 571"/>
              <a:gd name="T7" fmla="*/ 554 h 554"/>
              <a:gd name="T8" fmla="*/ 202 w 571"/>
              <a:gd name="T9" fmla="*/ 0 h 554"/>
            </a:gdLst>
            <a:ahLst/>
            <a:cxnLst>
              <a:cxn ang="0">
                <a:pos x="T0" y="T1"/>
              </a:cxn>
              <a:cxn ang="0">
                <a:pos x="T2" y="T3"/>
              </a:cxn>
              <a:cxn ang="0">
                <a:pos x="T4" y="T5"/>
              </a:cxn>
              <a:cxn ang="0">
                <a:pos x="T6" y="T7"/>
              </a:cxn>
              <a:cxn ang="0">
                <a:pos x="T8" y="T9"/>
              </a:cxn>
            </a:cxnLst>
            <a:rect l="0" t="0" r="r" b="b"/>
            <a:pathLst>
              <a:path w="571" h="554">
                <a:moveTo>
                  <a:pt x="202" y="0"/>
                </a:moveTo>
                <a:lnTo>
                  <a:pt x="571" y="0"/>
                </a:lnTo>
                <a:lnTo>
                  <a:pt x="369" y="554"/>
                </a:lnTo>
                <a:lnTo>
                  <a:pt x="0" y="554"/>
                </a:lnTo>
                <a:lnTo>
                  <a:pt x="202"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 name="Freeform 18"/>
          <p:cNvSpPr/>
          <p:nvPr userDrawn="1"/>
        </p:nvSpPr>
        <p:spPr bwMode="auto">
          <a:xfrm>
            <a:off x="9619882" y="195484"/>
            <a:ext cx="427038" cy="442913"/>
          </a:xfrm>
          <a:custGeom>
            <a:avLst/>
            <a:gdLst>
              <a:gd name="T0" fmla="*/ 202 w 571"/>
              <a:gd name="T1" fmla="*/ 0 h 554"/>
              <a:gd name="T2" fmla="*/ 571 w 571"/>
              <a:gd name="T3" fmla="*/ 0 h 554"/>
              <a:gd name="T4" fmla="*/ 369 w 571"/>
              <a:gd name="T5" fmla="*/ 554 h 554"/>
              <a:gd name="T6" fmla="*/ 0 w 571"/>
              <a:gd name="T7" fmla="*/ 554 h 554"/>
              <a:gd name="T8" fmla="*/ 202 w 571"/>
              <a:gd name="T9" fmla="*/ 0 h 554"/>
            </a:gdLst>
            <a:ahLst/>
            <a:cxnLst>
              <a:cxn ang="0">
                <a:pos x="T0" y="T1"/>
              </a:cxn>
              <a:cxn ang="0">
                <a:pos x="T2" y="T3"/>
              </a:cxn>
              <a:cxn ang="0">
                <a:pos x="T4" y="T5"/>
              </a:cxn>
              <a:cxn ang="0">
                <a:pos x="T6" y="T7"/>
              </a:cxn>
              <a:cxn ang="0">
                <a:pos x="T8" y="T9"/>
              </a:cxn>
            </a:cxnLst>
            <a:rect l="0" t="0" r="r" b="b"/>
            <a:pathLst>
              <a:path w="571" h="554">
                <a:moveTo>
                  <a:pt x="202" y="0"/>
                </a:moveTo>
                <a:lnTo>
                  <a:pt x="571" y="0"/>
                </a:lnTo>
                <a:lnTo>
                  <a:pt x="369" y="554"/>
                </a:lnTo>
                <a:lnTo>
                  <a:pt x="0" y="554"/>
                </a:lnTo>
                <a:lnTo>
                  <a:pt x="202" y="0"/>
                </a:ln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9" name="文本框 8"/>
          <p:cNvSpPr txBox="1"/>
          <p:nvPr userDrawn="1"/>
        </p:nvSpPr>
        <p:spPr>
          <a:xfrm>
            <a:off x="11020869" y="218008"/>
            <a:ext cx="455573" cy="369332"/>
          </a:xfrm>
          <a:prstGeom prst="rect">
            <a:avLst/>
          </a:prstGeom>
          <a:noFill/>
        </p:spPr>
        <p:txBody>
          <a:bodyPr wrap="none" rtlCol="0">
            <a:spAutoFit/>
          </a:bodyPr>
          <a:lstStyle/>
          <a:p>
            <a:pPr algn="ctr"/>
            <a:fld id="{D8D532AE-1218-4540-83FB-2A8BCE0E4579}" type="slidenum">
              <a:rPr lang="zh-CN" altLang="en-US" smtClean="0">
                <a:solidFill>
                  <a:schemeClr val="accent2"/>
                </a:solidFill>
                <a:latin typeface="站酷小薇LOGO体" panose="02010600010101010101" pitchFamily="50" charset="-122"/>
                <a:ea typeface="站酷小薇LOGO体" panose="02010600010101010101" pitchFamily="50" charset="-122"/>
              </a:rPr>
            </a:fld>
            <a:endParaRPr lang="zh-CN" altLang="en-US" dirty="0">
              <a:solidFill>
                <a:schemeClr val="accent2"/>
              </a:solidFill>
              <a:latin typeface="站酷小薇LOGO体" panose="02010600010101010101" pitchFamily="50" charset="-122"/>
              <a:ea typeface="站酷小薇LOGO体" panose="02010600010101010101" pitchFamily="50"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3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 y="0"/>
            <a:ext cx="12196764" cy="6858000"/>
          </a:xfrm>
          <a:custGeom>
            <a:avLst/>
            <a:gdLst>
              <a:gd name="connsiteX0" fmla="*/ 0 w 12196764"/>
              <a:gd name="connsiteY0" fmla="*/ 0 h 6858000"/>
              <a:gd name="connsiteX1" fmla="*/ 12196764 w 12196764"/>
              <a:gd name="connsiteY1" fmla="*/ 0 h 6858000"/>
              <a:gd name="connsiteX2" fmla="*/ 12196764 w 12196764"/>
              <a:gd name="connsiteY2" fmla="*/ 1117916 h 6858000"/>
              <a:gd name="connsiteX3" fmla="*/ 7780479 w 12196764"/>
              <a:gd name="connsiteY3" fmla="*/ 6858000 h 6858000"/>
              <a:gd name="connsiteX4" fmla="*/ 0 w 12196764"/>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6764" h="6858000">
                <a:moveTo>
                  <a:pt x="0" y="0"/>
                </a:moveTo>
                <a:lnTo>
                  <a:pt x="12196764" y="0"/>
                </a:lnTo>
                <a:lnTo>
                  <a:pt x="12196764" y="1117916"/>
                </a:lnTo>
                <a:lnTo>
                  <a:pt x="7780479" y="6858000"/>
                </a:lnTo>
                <a:lnTo>
                  <a:pt x="0" y="6858000"/>
                </a:lnTo>
                <a:close/>
              </a:path>
            </a:pathLst>
          </a:custGeom>
        </p:spPr>
        <p:txBody>
          <a:bodyPr wrap="square">
            <a:noAutofit/>
          </a:bodyPr>
          <a:lstStyle>
            <a:lvl1pPr>
              <a:defRPr>
                <a:latin typeface="站酷小薇LOGO体" panose="02010600010101010101" pitchFamily="50" charset="-122"/>
                <a:ea typeface="站酷小薇LOGO体" panose="02010600010101010101" pitchFamily="50" charset="-122"/>
              </a:defRPr>
            </a:lvl1pPr>
          </a:lstStyle>
          <a:p>
            <a:endParaRPr lang="zh-CN" alt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1" y="1"/>
            <a:ext cx="12196763" cy="2658978"/>
          </a:xfrm>
          <a:custGeom>
            <a:avLst/>
            <a:gdLst>
              <a:gd name="connsiteX0" fmla="*/ 0 w 12196763"/>
              <a:gd name="connsiteY0" fmla="*/ 0 h 2658978"/>
              <a:gd name="connsiteX1" fmla="*/ 12196763 w 12196763"/>
              <a:gd name="connsiteY1" fmla="*/ 0 h 2658978"/>
              <a:gd name="connsiteX2" fmla="*/ 12196763 w 12196763"/>
              <a:gd name="connsiteY2" fmla="*/ 2658978 h 2658978"/>
              <a:gd name="connsiteX3" fmla="*/ 0 w 12196763"/>
              <a:gd name="connsiteY3" fmla="*/ 2658978 h 2658978"/>
            </a:gdLst>
            <a:ahLst/>
            <a:cxnLst>
              <a:cxn ang="0">
                <a:pos x="connsiteX0" y="connsiteY0"/>
              </a:cxn>
              <a:cxn ang="0">
                <a:pos x="connsiteX1" y="connsiteY1"/>
              </a:cxn>
              <a:cxn ang="0">
                <a:pos x="connsiteX2" y="connsiteY2"/>
              </a:cxn>
              <a:cxn ang="0">
                <a:pos x="connsiteX3" y="connsiteY3"/>
              </a:cxn>
            </a:cxnLst>
            <a:rect l="l" t="t" r="r" b="b"/>
            <a:pathLst>
              <a:path w="12196763" h="2658978">
                <a:moveTo>
                  <a:pt x="0" y="0"/>
                </a:moveTo>
                <a:lnTo>
                  <a:pt x="12196763" y="0"/>
                </a:lnTo>
                <a:lnTo>
                  <a:pt x="12196763" y="2658978"/>
                </a:lnTo>
                <a:lnTo>
                  <a:pt x="0" y="2658978"/>
                </a:lnTo>
                <a:close/>
              </a:path>
            </a:pathLst>
          </a:custGeom>
        </p:spPr>
        <p:txBody>
          <a:bodyPr wrap="square">
            <a:noAutofit/>
          </a:bodyPr>
          <a:lstStyle>
            <a:lvl1pPr>
              <a:defRPr>
                <a:latin typeface="站酷小薇LOGO体" panose="02010600010101010101" pitchFamily="50" charset="-122"/>
                <a:ea typeface="站酷小薇LOGO体" panose="02010600010101010101" pitchFamily="50" charset="-122"/>
              </a:defRPr>
            </a:lvl1pPr>
          </a:lstStyle>
          <a:p>
            <a:endParaRPr lang="zh-CN" alt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nodePh="1">
                                  <p:stCondLst>
                                    <p:cond delay="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0" y="0"/>
            <a:ext cx="4051772" cy="6858000"/>
          </a:xfrm>
          <a:custGeom>
            <a:avLst/>
            <a:gdLst>
              <a:gd name="connsiteX0" fmla="*/ 0 w 4051772"/>
              <a:gd name="connsiteY0" fmla="*/ 0 h 6858000"/>
              <a:gd name="connsiteX1" fmla="*/ 4051772 w 4051772"/>
              <a:gd name="connsiteY1" fmla="*/ 0 h 6858000"/>
              <a:gd name="connsiteX2" fmla="*/ 4051772 w 4051772"/>
              <a:gd name="connsiteY2" fmla="*/ 6858000 h 6858000"/>
              <a:gd name="connsiteX3" fmla="*/ 0 w 405177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051772" h="6858000">
                <a:moveTo>
                  <a:pt x="0" y="0"/>
                </a:moveTo>
                <a:lnTo>
                  <a:pt x="4051772" y="0"/>
                </a:lnTo>
                <a:lnTo>
                  <a:pt x="4051772" y="6858000"/>
                </a:lnTo>
                <a:lnTo>
                  <a:pt x="0" y="6858000"/>
                </a:lnTo>
                <a:close/>
              </a:path>
            </a:pathLst>
          </a:custGeom>
        </p:spPr>
        <p:txBody>
          <a:bodyPr wrap="square">
            <a:noAutofit/>
          </a:bodyPr>
          <a:lstStyle>
            <a:lvl1pPr>
              <a:defRPr>
                <a:latin typeface="站酷小薇LOGO体" panose="02010600010101010101" pitchFamily="50" charset="-122"/>
                <a:ea typeface="站酷小薇LOGO体" panose="02010600010101010101" pitchFamily="50" charset="-122"/>
              </a:defRPr>
            </a:lvl1pPr>
          </a:lstStyle>
          <a:p>
            <a:endParaRPr lang="zh-CN" alt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Effect transition="in" filter="barn(out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16_Title and Content">
    <p:spTree>
      <p:nvGrpSpPr>
        <p:cNvPr id="1" name=""/>
        <p:cNvGrpSpPr/>
        <p:nvPr/>
      </p:nvGrpSpPr>
      <p:grpSpPr>
        <a:xfrm>
          <a:off x="0" y="0"/>
          <a:ext cx="0" cy="0"/>
          <a:chOff x="0" y="0"/>
          <a:chExt cx="0" cy="0"/>
        </a:xfrm>
      </p:grpSpPr>
      <p:sp>
        <p:nvSpPr>
          <p:cNvPr id="3" name="Picture Placeholder 5"/>
          <p:cNvSpPr>
            <a:spLocks noGrp="1"/>
          </p:cNvSpPr>
          <p:nvPr>
            <p:ph type="pic" sz="quarter" idx="13"/>
          </p:nvPr>
        </p:nvSpPr>
        <p:spPr>
          <a:xfrm>
            <a:off x="-1" y="1244194"/>
            <a:ext cx="10857119" cy="5613806"/>
          </a:xfrm>
          <a:prstGeom prst="rect">
            <a:avLst/>
          </a:prstGeom>
        </p:spPr>
        <p:txBody>
          <a:bodyPr/>
          <a:lstStyle>
            <a:lvl1pPr marL="0" indent="0" algn="ctr">
              <a:buNone/>
              <a:defRPr>
                <a:solidFill>
                  <a:schemeClr val="tx1">
                    <a:lumMod val="50000"/>
                    <a:lumOff val="50000"/>
                  </a:schemeClr>
                </a:solidFill>
              </a:defRPr>
            </a:lvl1pPr>
          </a:lstStyle>
          <a:p>
            <a:endParaRPr lang="id-ID"/>
          </a:p>
        </p:txBody>
      </p:sp>
      <p:sp>
        <p:nvSpPr>
          <p:cNvPr id="4" name="Picture Placeholder 4"/>
          <p:cNvSpPr>
            <a:spLocks noGrp="1"/>
          </p:cNvSpPr>
          <p:nvPr>
            <p:ph type="pic" sz="quarter" idx="10"/>
          </p:nvPr>
        </p:nvSpPr>
        <p:spPr>
          <a:xfrm>
            <a:off x="5996744" y="622300"/>
            <a:ext cx="5540114" cy="5682426"/>
          </a:xfrm>
          <a:custGeom>
            <a:avLst/>
            <a:gdLst>
              <a:gd name="connsiteX0" fmla="*/ 0 w 3904093"/>
              <a:gd name="connsiteY0" fmla="*/ 0 h 3294743"/>
              <a:gd name="connsiteX1" fmla="*/ 3904093 w 3904093"/>
              <a:gd name="connsiteY1" fmla="*/ 0 h 3294743"/>
              <a:gd name="connsiteX2" fmla="*/ 3904093 w 3904093"/>
              <a:gd name="connsiteY2" fmla="*/ 3294743 h 3294743"/>
              <a:gd name="connsiteX3" fmla="*/ 0 w 3904093"/>
              <a:gd name="connsiteY3" fmla="*/ 3294743 h 3294743"/>
            </a:gdLst>
            <a:ahLst/>
            <a:cxnLst>
              <a:cxn ang="0">
                <a:pos x="connsiteX0" y="connsiteY0"/>
              </a:cxn>
              <a:cxn ang="0">
                <a:pos x="connsiteX1" y="connsiteY1"/>
              </a:cxn>
              <a:cxn ang="0">
                <a:pos x="connsiteX2" y="connsiteY2"/>
              </a:cxn>
              <a:cxn ang="0">
                <a:pos x="connsiteX3" y="connsiteY3"/>
              </a:cxn>
            </a:cxnLst>
            <a:rect l="l" t="t" r="r" b="b"/>
            <a:pathLst>
              <a:path w="3904093" h="3294743">
                <a:moveTo>
                  <a:pt x="0" y="0"/>
                </a:moveTo>
                <a:lnTo>
                  <a:pt x="3904093" y="0"/>
                </a:lnTo>
                <a:lnTo>
                  <a:pt x="3904093" y="3294743"/>
                </a:lnTo>
                <a:lnTo>
                  <a:pt x="0" y="3294743"/>
                </a:lnTo>
                <a:close/>
              </a:path>
            </a:pathLst>
          </a:custGeom>
          <a:effectLst>
            <a:outerShdw blurRad="1270000" dist="952500" dir="8100000" sx="95000" sy="95000" algn="tr" rotWithShape="0">
              <a:prstClr val="black">
                <a:alpha val="40000"/>
              </a:prstClr>
            </a:outerShdw>
          </a:effectLst>
        </p:spPr>
        <p:txBody>
          <a:bodyPr wrap="square">
            <a:noAutofit/>
          </a:bodyPr>
          <a:lstStyle>
            <a:lvl1pPr marL="0" indent="0" algn="ctr">
              <a:buNone/>
              <a:defRPr>
                <a:solidFill>
                  <a:schemeClr val="tx1">
                    <a:lumMod val="50000"/>
                    <a:lumOff val="50000"/>
                  </a:schemeClr>
                </a:solidFill>
              </a:defRPr>
            </a:lvl1pPr>
          </a:lstStyle>
          <a:p>
            <a:endParaRPr lang="id-ID"/>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ppt_x"/>
                                          </p:val>
                                        </p:tav>
                                        <p:tav tm="100000">
                                          <p:val>
                                            <p:strVal val="#ppt_x"/>
                                          </p:val>
                                        </p:tav>
                                      </p:tavLst>
                                    </p:anim>
                                    <p:anim calcmode="lin" valueType="num">
                                      <p:cBhvr additive="base">
                                        <p:cTn id="8" dur="75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ppt_x"/>
                                          </p:val>
                                        </p:tav>
                                        <p:tav tm="100000">
                                          <p:val>
                                            <p:strVal val="#ppt_x"/>
                                          </p:val>
                                        </p:tav>
                                      </p:tavLst>
                                    </p:anim>
                                    <p:anim calcmode="lin" valueType="num">
                                      <p:cBhvr additive="base">
                                        <p:cTn id="12" dur="75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bg>
      <p:bgPr>
        <a:blipFill dpi="0" rotWithShape="1">
          <a:blip r:embed="rId2" cstate="screen">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838" y="274638"/>
            <a:ext cx="10977087"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838" y="1600201"/>
            <a:ext cx="10977087"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838" y="6356351"/>
            <a:ext cx="2845911" cy="365125"/>
          </a:xfrm>
          <a:prstGeom prst="rect">
            <a:avLst/>
          </a:prstGeom>
        </p:spPr>
        <p:txBody>
          <a:bodyPr/>
          <a:lstStyle/>
          <a:p>
            <a:pPr fontAlgn="auto">
              <a:spcBef>
                <a:spcPts val="0"/>
              </a:spcBef>
              <a:spcAft>
                <a:spcPts val="0"/>
              </a:spcAft>
              <a:buFontTx/>
              <a:buNone/>
            </a:pPr>
            <a:fld id="{2E3AAC11-D570-4EA9-AFC0-30FB72BA45EB}" type="datetimeFigureOut">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5" name="页脚占位符 4"/>
          <p:cNvSpPr>
            <a:spLocks noGrp="1"/>
          </p:cNvSpPr>
          <p:nvPr>
            <p:ph type="ftr" sz="quarter" idx="11"/>
          </p:nvPr>
        </p:nvSpPr>
        <p:spPr>
          <a:xfrm>
            <a:off x="4167228" y="6356351"/>
            <a:ext cx="3862308" cy="365125"/>
          </a:xfrm>
          <a:prstGeom prst="rect">
            <a:avLst/>
          </a:prstGeom>
        </p:spPr>
        <p:txBody>
          <a:bodyPr/>
          <a:lstStyle/>
          <a:p>
            <a:pPr fontAlgn="auto">
              <a:spcBef>
                <a:spcPts val="0"/>
              </a:spcBef>
              <a:spcAft>
                <a:spcPts val="0"/>
              </a:spcAft>
              <a:buFontTx/>
              <a:buNone/>
            </a:pPr>
            <a:endParaRPr lang="zh-CN" altLang="en-US">
              <a:solidFill>
                <a:prstClr val="black"/>
              </a:solidFill>
              <a:latin typeface="Calibri" panose="020F0502020204030204"/>
              <a:ea typeface="宋体" panose="02010600030101010101" pitchFamily="2" charset="-122"/>
            </a:endParaRPr>
          </a:p>
        </p:txBody>
      </p:sp>
      <p:sp>
        <p:nvSpPr>
          <p:cNvPr id="6" name="灯片编号占位符 5"/>
          <p:cNvSpPr>
            <a:spLocks noGrp="1"/>
          </p:cNvSpPr>
          <p:nvPr>
            <p:ph type="sldNum" sz="quarter" idx="12"/>
          </p:nvPr>
        </p:nvSpPr>
        <p:spPr>
          <a:xfrm>
            <a:off x="8741014" y="6356351"/>
            <a:ext cx="2845911" cy="365125"/>
          </a:xfrm>
          <a:prstGeom prst="rect">
            <a:avLst/>
          </a:prstGeom>
        </p:spPr>
        <p:txBody>
          <a:bodyPr/>
          <a:lstStyle/>
          <a:p>
            <a:pPr fontAlgn="auto">
              <a:spcBef>
                <a:spcPts val="0"/>
              </a:spcBef>
              <a:spcAft>
                <a:spcPts val="0"/>
              </a:spcAft>
              <a:buFontTx/>
              <a:buNone/>
            </a:pPr>
            <a:fld id="{55ECCFAA-F4FB-487C-9F1E-C8836D0C3DC9}"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2653" y="274639"/>
            <a:ext cx="2744272"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838" y="274639"/>
            <a:ext cx="8029536"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838" y="6356351"/>
            <a:ext cx="2845911" cy="365125"/>
          </a:xfrm>
          <a:prstGeom prst="rect">
            <a:avLst/>
          </a:prstGeom>
        </p:spPr>
        <p:txBody>
          <a:bodyPr/>
          <a:lstStyle/>
          <a:p>
            <a:pPr fontAlgn="auto">
              <a:spcBef>
                <a:spcPts val="0"/>
              </a:spcBef>
              <a:spcAft>
                <a:spcPts val="0"/>
              </a:spcAft>
              <a:buFontTx/>
              <a:buNone/>
            </a:pPr>
            <a:fld id="{2E3AAC11-D570-4EA9-AFC0-30FB72BA45EB}" type="datetimeFigureOut">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5" name="页脚占位符 4"/>
          <p:cNvSpPr>
            <a:spLocks noGrp="1"/>
          </p:cNvSpPr>
          <p:nvPr>
            <p:ph type="ftr" sz="quarter" idx="11"/>
          </p:nvPr>
        </p:nvSpPr>
        <p:spPr>
          <a:xfrm>
            <a:off x="4167228" y="6356351"/>
            <a:ext cx="3862308" cy="365125"/>
          </a:xfrm>
          <a:prstGeom prst="rect">
            <a:avLst/>
          </a:prstGeom>
        </p:spPr>
        <p:txBody>
          <a:bodyPr/>
          <a:lstStyle/>
          <a:p>
            <a:pPr fontAlgn="auto">
              <a:spcBef>
                <a:spcPts val="0"/>
              </a:spcBef>
              <a:spcAft>
                <a:spcPts val="0"/>
              </a:spcAft>
              <a:buFontTx/>
              <a:buNone/>
            </a:pPr>
            <a:endParaRPr lang="zh-CN" altLang="en-US">
              <a:solidFill>
                <a:prstClr val="black"/>
              </a:solidFill>
              <a:latin typeface="Calibri" panose="020F0502020204030204"/>
              <a:ea typeface="宋体" panose="02010600030101010101" pitchFamily="2" charset="-122"/>
            </a:endParaRPr>
          </a:p>
        </p:txBody>
      </p:sp>
      <p:sp>
        <p:nvSpPr>
          <p:cNvPr id="6" name="灯片编号占位符 5"/>
          <p:cNvSpPr>
            <a:spLocks noGrp="1"/>
          </p:cNvSpPr>
          <p:nvPr>
            <p:ph type="sldNum" sz="quarter" idx="12"/>
          </p:nvPr>
        </p:nvSpPr>
        <p:spPr>
          <a:xfrm>
            <a:off x="8741014" y="6356351"/>
            <a:ext cx="2845911" cy="365125"/>
          </a:xfrm>
          <a:prstGeom prst="rect">
            <a:avLst/>
          </a:prstGeom>
        </p:spPr>
        <p:txBody>
          <a:bodyPr/>
          <a:lstStyle/>
          <a:p>
            <a:pPr fontAlgn="auto">
              <a:spcBef>
                <a:spcPts val="0"/>
              </a:spcBef>
              <a:spcAft>
                <a:spcPts val="0"/>
              </a:spcAft>
              <a:buFontTx/>
              <a:buNone/>
            </a:pPr>
            <a:fld id="{55ECCFAA-F4FB-487C-9F1E-C8836D0C3DC9}"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transition spd="med">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任意多边形: 形状 1"/>
          <p:cNvSpPr/>
          <p:nvPr userDrawn="1"/>
        </p:nvSpPr>
        <p:spPr bwMode="auto">
          <a:xfrm>
            <a:off x="11676456" y="6326372"/>
            <a:ext cx="467145" cy="467145"/>
          </a:xfrm>
          <a:custGeom>
            <a:avLst/>
            <a:gdLst>
              <a:gd name="connsiteX0" fmla="*/ 487988 w 487988"/>
              <a:gd name="connsiteY0" fmla="*/ 0 h 487988"/>
              <a:gd name="connsiteX1" fmla="*/ 487988 w 487988"/>
              <a:gd name="connsiteY1" fmla="*/ 487988 h 487988"/>
              <a:gd name="connsiteX2" fmla="*/ 0 w 487988"/>
              <a:gd name="connsiteY2" fmla="*/ 487988 h 487988"/>
            </a:gdLst>
            <a:ahLst/>
            <a:cxnLst>
              <a:cxn ang="0">
                <a:pos x="connsiteX0" y="connsiteY0"/>
              </a:cxn>
              <a:cxn ang="0">
                <a:pos x="connsiteX1" y="connsiteY1"/>
              </a:cxn>
              <a:cxn ang="0">
                <a:pos x="connsiteX2" y="connsiteY2"/>
              </a:cxn>
            </a:cxnLst>
            <a:rect l="l" t="t" r="r" b="b"/>
            <a:pathLst>
              <a:path w="487988" h="487988">
                <a:moveTo>
                  <a:pt x="487988" y="0"/>
                </a:moveTo>
                <a:lnTo>
                  <a:pt x="487988" y="487988"/>
                </a:lnTo>
                <a:lnTo>
                  <a:pt x="0" y="487988"/>
                </a:lnTo>
                <a:close/>
              </a:path>
            </a:pathLst>
          </a:custGeom>
          <a:solidFill>
            <a:schemeClr val="accent3">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3D3D3D"/>
              </a:solidFill>
              <a:effectLst/>
              <a:uLnTx/>
              <a:uFillTx/>
            </a:endParaRPr>
          </a:p>
        </p:txBody>
      </p:sp>
      <p:sp>
        <p:nvSpPr>
          <p:cNvPr id="3" name="TextBox 19"/>
          <p:cNvSpPr txBox="1"/>
          <p:nvPr userDrawn="1"/>
        </p:nvSpPr>
        <p:spPr>
          <a:xfrm>
            <a:off x="11834745" y="6524268"/>
            <a:ext cx="364202" cy="276999"/>
          </a:xfrm>
          <a:prstGeom prst="rect">
            <a:avLst/>
          </a:prstGeom>
          <a:noFill/>
        </p:spPr>
        <p:txBody>
          <a:bodyPr wrap="none" rtlCol="0">
            <a:spAutoFit/>
          </a:bodyPr>
          <a:lstStyle/>
          <a:p>
            <a:pPr algn="ctr"/>
            <a:fld id="{BA2BEF17-5336-49D4-9F7F-1AE04EBEDEA7}" type="slidenum">
              <a:rPr lang="zh-CN" altLang="en-US" sz="1200" smtClean="0">
                <a:solidFill>
                  <a:srgbClr val="FFFFFF"/>
                </a:solidFill>
                <a:latin typeface="站酷小薇LOGO体" panose="02010600010101010101" pitchFamily="50" charset="-122"/>
                <a:ea typeface="站酷小薇LOGO体" panose="02010600010101010101" pitchFamily="50" charset="-122"/>
              </a:rPr>
            </a:fld>
            <a:endParaRPr lang="zh-CN" altLang="en-US" sz="1200" dirty="0">
              <a:solidFill>
                <a:srgbClr val="FFFFFF"/>
              </a:solidFill>
              <a:latin typeface="站酷小薇LOGO体" panose="02010600010101010101" pitchFamily="50" charset="-122"/>
              <a:ea typeface="站酷小薇LOGO体" panose="02010600010101010101" pitchFamily="50" charset="-122"/>
            </a:endParaRPr>
          </a:p>
        </p:txBody>
      </p:sp>
    </p:spTree>
  </p:cSld>
  <p:clrMapOvr>
    <a:masterClrMapping/>
  </p:clrMapOvr>
  <p:transition spd="med">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a:prstGeom prst="rect">
            <a:avLst/>
          </a:prstGeom>
        </p:spPr>
        <p:txBody>
          <a:bodyPr anchor="b"/>
          <a:lstStyle>
            <a:lvl1pPr algn="l">
              <a:defRPr sz="2000" b="1">
                <a:latin typeface="站酷小薇LOGO体" panose="02010600010101010101" pitchFamily="50" charset="-122"/>
                <a:ea typeface="站酷小薇LOGO体" panose="02010600010101010101" pitchFamily="50"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4768850" y="273050"/>
            <a:ext cx="6818313" cy="5853113"/>
          </a:xfrm>
          <a:prstGeom prst="rect">
            <a:avLst/>
          </a:prstGeom>
        </p:spPr>
        <p:txBody>
          <a:bodyPr/>
          <a:lstStyle>
            <a:lvl1pPr>
              <a:defRPr sz="3200">
                <a:latin typeface="站酷小薇LOGO体" panose="02010600010101010101" pitchFamily="50" charset="-122"/>
                <a:ea typeface="站酷小薇LOGO体" panose="02010600010101010101" pitchFamily="50" charset="-122"/>
              </a:defRPr>
            </a:lvl1pPr>
            <a:lvl2pPr>
              <a:defRPr sz="2800">
                <a:latin typeface="站酷小薇LOGO体" panose="02010600010101010101" pitchFamily="50" charset="-122"/>
              </a:defRPr>
            </a:lvl2pPr>
            <a:lvl3pPr>
              <a:defRPr sz="2400">
                <a:latin typeface="站酷小薇LOGO体" panose="02010600010101010101" pitchFamily="50" charset="-122"/>
              </a:defRPr>
            </a:lvl3pPr>
            <a:lvl4pPr>
              <a:defRPr sz="2000">
                <a:latin typeface="站酷小薇LOGO体" panose="02010600010101010101" pitchFamily="50" charset="-122"/>
              </a:defRPr>
            </a:lvl4pPr>
            <a:lvl5pPr>
              <a:defRPr sz="2000">
                <a:latin typeface="站酷小薇LOGO体" panose="02010600010101010101" pitchFamily="50" charset="-122"/>
              </a:defRPr>
            </a:lvl5pPr>
            <a:lvl6pPr>
              <a:defRPr sz="2000"/>
            </a:lvl6pPr>
            <a:lvl7pPr>
              <a:defRPr sz="2000"/>
            </a:lvl7pPr>
            <a:lvl8pPr>
              <a:defRPr sz="2000"/>
            </a:lvl8pPr>
            <a:lvl9pPr>
              <a:defRPr sz="2000"/>
            </a:lvl9p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文本占位符 3"/>
          <p:cNvSpPr>
            <a:spLocks noGrp="1"/>
          </p:cNvSpPr>
          <p:nvPr>
            <p:ph type="body" sz="half" idx="2"/>
          </p:nvPr>
        </p:nvSpPr>
        <p:spPr>
          <a:xfrm>
            <a:off x="609600" y="1435100"/>
            <a:ext cx="4013200" cy="4691063"/>
          </a:xfrm>
          <a:prstGeom prst="rect">
            <a:avLst/>
          </a:prstGeom>
        </p:spPr>
        <p:txBody>
          <a:bodyPr/>
          <a:lstStyle>
            <a:lvl1pPr marL="0" indent="0">
              <a:buNone/>
              <a:defRPr sz="1400">
                <a:latin typeface="站酷小薇LOGO体" panose="02010600010101010101" pitchFamily="50" charset="-122"/>
                <a:ea typeface="站酷小薇LOGO体" panose="02010600010101010101" pitchFamily="50"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Tree>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spd="med">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pattFill prst="ltUpDiag">
          <a:fgClr>
            <a:srgbClr val="F6F6F6"/>
          </a:fgClr>
          <a:bgClr>
            <a:schemeClr val="bg1"/>
          </a:bgClr>
        </a:patt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spd="med">
    <p:fade/>
  </p:transition>
  <p:txStyles>
    <p:titleStyle>
      <a:lvl1pPr algn="l" rtl="0" eaLnBrk="1" fontAlgn="base" hangingPunct="1">
        <a:spcBef>
          <a:spcPct val="0"/>
        </a:spcBef>
        <a:spcAft>
          <a:spcPct val="0"/>
        </a:spcAft>
        <a:defRPr sz="2400">
          <a:solidFill>
            <a:schemeClr val="accent1"/>
          </a:solidFill>
          <a:latin typeface="+mj-lt"/>
          <a:ea typeface="+mj-ea"/>
          <a:cs typeface="+mj-cs"/>
        </a:defRPr>
      </a:lvl1pPr>
      <a:lvl2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spcBef>
          <a:spcPct val="20000"/>
        </a:spcBef>
        <a:spcAft>
          <a:spcPct val="0"/>
        </a:spcAft>
        <a:buChar char="•"/>
        <a:defRPr sz="2000">
          <a:solidFill>
            <a:schemeClr val="accent1"/>
          </a:solidFill>
          <a:latin typeface="+mn-lt"/>
          <a:ea typeface="+mn-ea"/>
          <a:cs typeface="+mn-cs"/>
        </a:defRPr>
      </a:lvl1pPr>
      <a:lvl2pPr marL="742950" indent="-285750" algn="l" rtl="0" eaLnBrk="1" fontAlgn="base" hangingPunct="1">
        <a:spcBef>
          <a:spcPct val="20000"/>
        </a:spcBef>
        <a:spcAft>
          <a:spcPct val="0"/>
        </a:spcAft>
        <a:buChar char="–"/>
        <a:defRPr sz="2000">
          <a:solidFill>
            <a:schemeClr val="accent1"/>
          </a:solidFill>
          <a:latin typeface="+mn-lt"/>
          <a:ea typeface="仿宋_GB2312" panose="02010609030101010101" pitchFamily="49" charset="-122"/>
        </a:defRPr>
      </a:lvl2pPr>
      <a:lvl3pPr marL="1143000" indent="-228600" algn="l" rtl="0" eaLnBrk="1" fontAlgn="base" hangingPunct="1">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transition spd="med">
    <p:fad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xml"/><Relationship Id="rId2" Type="http://schemas.openxmlformats.org/officeDocument/2006/relationships/image" Target="../media/image23.jpeg"/><Relationship Id="rId1" Type="http://schemas.openxmlformats.org/officeDocument/2006/relationships/image" Target="../media/image22.jpe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3.xml"/><Relationship Id="rId2" Type="http://schemas.openxmlformats.org/officeDocument/2006/relationships/image" Target="../media/image24.png"/><Relationship Id="rId1" Type="http://schemas.openxmlformats.org/officeDocument/2006/relationships/image" Target="../media/image22.jpe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3.xml"/><Relationship Id="rId2" Type="http://schemas.openxmlformats.org/officeDocument/2006/relationships/image" Target="../media/image25.jpeg"/><Relationship Id="rId1" Type="http://schemas.openxmlformats.org/officeDocument/2006/relationships/image" Target="../media/image22.jpe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3.xml"/><Relationship Id="rId2" Type="http://schemas.openxmlformats.org/officeDocument/2006/relationships/image" Target="../media/image26.jpeg"/><Relationship Id="rId1" Type="http://schemas.openxmlformats.org/officeDocument/2006/relationships/image" Target="../media/image22.jpe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3.xml"/><Relationship Id="rId4" Type="http://schemas.openxmlformats.org/officeDocument/2006/relationships/image" Target="../media/image30.png"/><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27.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3.xml"/><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image" Target="../media/image31.jpe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3.xml"/><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image" Target="../media/image34.png"/></Relationships>
</file>

<file path=ppt/slides/_rels/slide18.xml.rels><?xml version="1.0" encoding="UTF-8" standalone="yes"?>
<Relationships xmlns="http://schemas.openxmlformats.org/package/2006/relationships"><Relationship Id="rId9" Type="http://schemas.openxmlformats.org/officeDocument/2006/relationships/notesSlide" Target="../notesSlides/notesSlide18.xml"/><Relationship Id="rId8" Type="http://schemas.openxmlformats.org/officeDocument/2006/relationships/slideLayout" Target="../slideLayouts/slideLayout3.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image" Target="../media/image37.jpeg"/><Relationship Id="rId1" Type="http://schemas.openxmlformats.org/officeDocument/2006/relationships/tags" Target="../tags/tag22.xml"/></Relationships>
</file>

<file path=ppt/slides/_rels/slide19.xml.rels><?xml version="1.0" encoding="UTF-8" standalone="yes"?>
<Relationships xmlns="http://schemas.openxmlformats.org/package/2006/relationships"><Relationship Id="rId9" Type="http://schemas.openxmlformats.org/officeDocument/2006/relationships/notesSlide" Target="../notesSlides/notesSlide19.xml"/><Relationship Id="rId8" Type="http://schemas.openxmlformats.org/officeDocument/2006/relationships/slideLayout" Target="../slideLayouts/slideLayout3.xml"/><Relationship Id="rId7" Type="http://schemas.openxmlformats.org/officeDocument/2006/relationships/tags" Target="../tags/tag33.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image" Target="../media/image38.jpeg"/></Relationships>
</file>

<file path=ppt/slides/_rels/slide2.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slideLayout" Target="../slideLayouts/slideLayout3.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16.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3.xml"/><Relationship Id="rId2" Type="http://schemas.openxmlformats.org/officeDocument/2006/relationships/image" Target="../media/image18.png"/><Relationship Id="rId1" Type="http://schemas.openxmlformats.org/officeDocument/2006/relationships/image" Target="../media/image17.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image" Target="../media/image18.png"/><Relationship Id="rId1" Type="http://schemas.openxmlformats.org/officeDocument/2006/relationships/image" Target="../media/image17.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3.xml"/><Relationship Id="rId2" Type="http://schemas.openxmlformats.org/officeDocument/2006/relationships/image" Target="../media/image18.png"/><Relationship Id="rId1" Type="http://schemas.openxmlformats.org/officeDocument/2006/relationships/image" Target="../media/image1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3.xml"/><Relationship Id="rId2" Type="http://schemas.openxmlformats.org/officeDocument/2006/relationships/image" Target="../media/image20.png"/><Relationship Id="rId1" Type="http://schemas.openxmlformats.org/officeDocument/2006/relationships/image" Target="../media/image19.png"/></Relationships>
</file>

<file path=ppt/slides/_rels/slide8.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image" Target="../media/image21.png"/><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8" Type="http://schemas.openxmlformats.org/officeDocument/2006/relationships/notesSlide" Target="../notesSlides/notesSlide8.xml"/><Relationship Id="rId17" Type="http://schemas.openxmlformats.org/officeDocument/2006/relationships/slideLayout" Target="../slideLayouts/slideLayout3.xml"/><Relationship Id="rId16" Type="http://schemas.openxmlformats.org/officeDocument/2006/relationships/tags" Target="../tags/tag21.xml"/><Relationship Id="rId15" Type="http://schemas.openxmlformats.org/officeDocument/2006/relationships/tags" Target="../tags/tag20.xml"/><Relationship Id="rId14" Type="http://schemas.openxmlformats.org/officeDocument/2006/relationships/tags" Target="../tags/tag19.xml"/><Relationship Id="rId13" Type="http://schemas.openxmlformats.org/officeDocument/2006/relationships/tags" Target="../tags/tag18.xml"/><Relationship Id="rId12" Type="http://schemas.openxmlformats.org/officeDocument/2006/relationships/tags" Target="../tags/tag17.xml"/><Relationship Id="rId11" Type="http://schemas.openxmlformats.org/officeDocument/2006/relationships/tags" Target="../tags/tag16.xml"/><Relationship Id="rId10" Type="http://schemas.openxmlformats.org/officeDocument/2006/relationships/tags" Target="../tags/tag15.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6763" cy="6858000"/>
          </a:xfrm>
          <a:prstGeom prst="rect">
            <a:avLst/>
          </a:prstGeom>
          <a:solidFill>
            <a:srgbClr val="262626">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dirty="0">
              <a:cs typeface="+mn-ea"/>
              <a:sym typeface="+mn-lt"/>
            </a:endParaRPr>
          </a:p>
        </p:txBody>
      </p:sp>
      <p:sp>
        <p:nvSpPr>
          <p:cNvPr id="2" name="矩形 1"/>
          <p:cNvSpPr/>
          <p:nvPr/>
        </p:nvSpPr>
        <p:spPr bwMode="auto">
          <a:xfrm>
            <a:off x="4598183" y="1414654"/>
            <a:ext cx="7598580" cy="3218944"/>
          </a:xfrm>
          <a:prstGeom prst="rect">
            <a:avLst/>
          </a:prstGeom>
          <a:solidFill>
            <a:schemeClr val="accent5">
              <a:lumMod val="50000"/>
              <a:alpha val="76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grpSp>
        <p:nvGrpSpPr>
          <p:cNvPr id="17" name="组合 16"/>
          <p:cNvGrpSpPr/>
          <p:nvPr/>
        </p:nvGrpSpPr>
        <p:grpSpPr>
          <a:xfrm>
            <a:off x="757794" y="548681"/>
            <a:ext cx="876091" cy="576064"/>
            <a:chOff x="708075" y="376409"/>
            <a:chExt cx="779531" cy="635185"/>
          </a:xfrm>
          <a:solidFill>
            <a:schemeClr val="bg1"/>
          </a:solidFill>
        </p:grpSpPr>
        <p:sp>
          <p:nvSpPr>
            <p:cNvPr id="19" name="矩形: 圆角 18"/>
            <p:cNvSpPr/>
            <p:nvPr/>
          </p:nvSpPr>
          <p:spPr bwMode="auto">
            <a:xfrm>
              <a:off x="708075" y="376409"/>
              <a:ext cx="779531" cy="33819"/>
            </a:xfrm>
            <a:prstGeom prst="roundRect">
              <a:avLst>
                <a:gd name="adj" fmla="val 50000"/>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0" name="矩形: 圆角 19"/>
            <p:cNvSpPr/>
            <p:nvPr/>
          </p:nvSpPr>
          <p:spPr bwMode="auto">
            <a:xfrm rot="5400000" flipV="1">
              <a:off x="407393" y="677092"/>
              <a:ext cx="635184" cy="33819"/>
            </a:xfrm>
            <a:prstGeom prst="roundRect">
              <a:avLst>
                <a:gd name="adj" fmla="val 50000"/>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grpSp>
      <p:sp>
        <p:nvSpPr>
          <p:cNvPr id="26" name="矩形: 圆角 25"/>
          <p:cNvSpPr/>
          <p:nvPr/>
        </p:nvSpPr>
        <p:spPr bwMode="auto">
          <a:xfrm>
            <a:off x="9262164" y="5611311"/>
            <a:ext cx="1336811" cy="418526"/>
          </a:xfrm>
          <a:prstGeom prst="roundRect">
            <a:avLst>
              <a:gd name="adj" fmla="val 582"/>
            </a:avLst>
          </a:prstGeom>
          <a:solidFill>
            <a:schemeClr val="accent3">
              <a:lumMod val="75000"/>
            </a:schemeClr>
          </a:solidFill>
          <a:ln w="12700" cap="flat" cmpd="sng" algn="ctr">
            <a:solidFill>
              <a:schemeClr val="accent3">
                <a:lumMod val="60000"/>
                <a:lumOff val="40000"/>
              </a:schemeClr>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smtClean="0">
                <a:ln>
                  <a:noFill/>
                </a:ln>
                <a:solidFill>
                  <a:srgbClr val="FFFFFF"/>
                </a:solidFill>
                <a:effectLst/>
                <a:uLnTx/>
                <a:uFillTx/>
                <a:latin typeface="+mn-lt"/>
                <a:ea typeface="+mn-ea"/>
                <a:cs typeface="+mn-ea"/>
                <a:sym typeface="+mn-lt"/>
              </a:rPr>
              <a:t>第八讲</a:t>
            </a:r>
            <a:endParaRPr kumimoji="0" lang="zh-CN" altLang="en-US" sz="20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5" name="矩形 4"/>
          <p:cNvSpPr/>
          <p:nvPr/>
        </p:nvSpPr>
        <p:spPr bwMode="auto">
          <a:xfrm>
            <a:off x="8474644" y="5786454"/>
            <a:ext cx="641717" cy="68240"/>
          </a:xfrm>
          <a:prstGeom prst="rect">
            <a:avLst/>
          </a:prstGeom>
          <a:solidFill>
            <a:schemeClr val="accent3">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sp>
        <p:nvSpPr>
          <p:cNvPr id="4" name="矩形 3"/>
          <p:cNvSpPr/>
          <p:nvPr/>
        </p:nvSpPr>
        <p:spPr>
          <a:xfrm>
            <a:off x="4598183" y="1747580"/>
            <a:ext cx="7169150" cy="185039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lnSpc>
                <a:spcPct val="130000"/>
              </a:lnSpc>
            </a:pPr>
            <a:r>
              <a:rPr lang="zh-CN" altLang="en-US" sz="4400" b="1" dirty="0" smtClean="0">
                <a:solidFill>
                  <a:schemeClr val="bg1"/>
                </a:solidFill>
                <a:effectLst>
                  <a:outerShdw blurRad="38100" dist="38100" dir="2700000" algn="tl">
                    <a:srgbClr val="000000">
                      <a:alpha val="43137"/>
                    </a:srgbClr>
                  </a:outerShdw>
                </a:effectLst>
                <a:latin typeface="+mn-lt"/>
                <a:ea typeface="+mn-ea"/>
                <a:cs typeface="+mn-ea"/>
                <a:sym typeface="+mn-lt"/>
              </a:rPr>
              <a:t>人在爱途　泛起幸福之舟</a:t>
            </a:r>
            <a:endParaRPr lang="zh-CN" altLang="en-US" sz="4400" b="1" dirty="0" smtClean="0">
              <a:solidFill>
                <a:schemeClr val="bg1"/>
              </a:solidFill>
              <a:effectLst>
                <a:outerShdw blurRad="38100" dist="38100" dir="2700000" algn="tl">
                  <a:srgbClr val="000000">
                    <a:alpha val="43137"/>
                  </a:srgbClr>
                </a:outerShdw>
              </a:effectLst>
              <a:latin typeface="+mn-lt"/>
              <a:ea typeface="+mn-ea"/>
              <a:cs typeface="+mn-ea"/>
              <a:sym typeface="+mn-lt"/>
            </a:endParaRPr>
          </a:p>
          <a:p>
            <a:pPr algn="l">
              <a:lnSpc>
                <a:spcPct val="130000"/>
              </a:lnSpc>
            </a:pPr>
            <a:r>
              <a:rPr lang="en-US" altLang="zh-CN" sz="4400" b="1" dirty="0" smtClean="0">
                <a:solidFill>
                  <a:schemeClr val="bg1"/>
                </a:solidFill>
                <a:effectLst>
                  <a:outerShdw blurRad="38100" dist="38100" dir="2700000" algn="tl">
                    <a:srgbClr val="000000">
                      <a:alpha val="43137"/>
                    </a:srgbClr>
                  </a:outerShdw>
                </a:effectLst>
                <a:latin typeface="+mn-lt"/>
                <a:ea typeface="+mn-ea"/>
                <a:cs typeface="+mn-ea"/>
                <a:sym typeface="+mn-lt"/>
              </a:rPr>
              <a:t>—— </a:t>
            </a:r>
            <a:r>
              <a:rPr lang="zh-CN" altLang="en-US" sz="4400" b="1" dirty="0" smtClean="0">
                <a:solidFill>
                  <a:schemeClr val="bg1"/>
                </a:solidFill>
                <a:effectLst>
                  <a:outerShdw blurRad="38100" dist="38100" dir="2700000" algn="tl">
                    <a:srgbClr val="000000">
                      <a:alpha val="43137"/>
                    </a:srgbClr>
                  </a:outerShdw>
                </a:effectLst>
                <a:latin typeface="+mn-lt"/>
                <a:ea typeface="+mn-ea"/>
                <a:cs typeface="+mn-ea"/>
                <a:sym typeface="+mn-lt"/>
              </a:rPr>
              <a:t>大学生恋爱心理及成长</a:t>
            </a:r>
            <a:endParaRPr lang="zh-CN" altLang="en-US" sz="4400" b="1" dirty="0" smtClean="0">
              <a:solidFill>
                <a:schemeClr val="bg1"/>
              </a:solidFill>
              <a:effectLst>
                <a:outerShdw blurRad="38100" dist="38100" dir="2700000" algn="tl">
                  <a:srgbClr val="000000">
                    <a:alpha val="43137"/>
                  </a:srgbClr>
                </a:outerShdw>
              </a:effectLst>
              <a:latin typeface="+mn-lt"/>
              <a:ea typeface="+mn-ea"/>
              <a:cs typeface="+mn-ea"/>
              <a:sym typeface="+mn-lt"/>
            </a:endParaRPr>
          </a:p>
        </p:txBody>
      </p:sp>
      <p:sp>
        <p:nvSpPr>
          <p:cNvPr id="13" name="Right Triangle 15"/>
          <p:cNvSpPr/>
          <p:nvPr/>
        </p:nvSpPr>
        <p:spPr>
          <a:xfrm flipH="1" flipV="1">
            <a:off x="11549527" y="1414654"/>
            <a:ext cx="647236" cy="728462"/>
          </a:xfrm>
          <a:prstGeom prst="r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
        <p:nvSpPr>
          <p:cNvPr id="14" name="矩形 13"/>
          <p:cNvSpPr/>
          <p:nvPr/>
        </p:nvSpPr>
        <p:spPr bwMode="auto">
          <a:xfrm>
            <a:off x="10670413" y="5752334"/>
            <a:ext cx="641717" cy="68240"/>
          </a:xfrm>
          <a:prstGeom prst="rect">
            <a:avLst/>
          </a:prstGeom>
          <a:solidFill>
            <a:schemeClr val="accent3">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50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750" fill="hold"/>
                                        <p:tgtEl>
                                          <p:spTgt spid="13"/>
                                        </p:tgtEl>
                                        <p:attrNameLst>
                                          <p:attrName>ppt_x</p:attrName>
                                        </p:attrNameLst>
                                      </p:cBhvr>
                                      <p:tavLst>
                                        <p:tav tm="0">
                                          <p:val>
                                            <p:strVal val="#ppt_x"/>
                                          </p:val>
                                        </p:tav>
                                        <p:tav tm="100000">
                                          <p:val>
                                            <p:strVal val="#ppt_x"/>
                                          </p:val>
                                        </p:tav>
                                      </p:tavLst>
                                    </p:anim>
                                    <p:anim calcmode="lin" valueType="num">
                                      <p:cBhvr additive="base">
                                        <p:cTn id="8" dur="75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图片14_副本_副本.jpg"/>
          <p:cNvPicPr>
            <a:picLocks noChangeAspect="1"/>
          </p:cNvPicPr>
          <p:nvPr/>
        </p:nvPicPr>
        <p:blipFill>
          <a:blip r:embed="rId1"/>
          <a:stretch>
            <a:fillRect/>
          </a:stretch>
        </p:blipFill>
        <p:spPr>
          <a:xfrm>
            <a:off x="-1" y="0"/>
            <a:ext cx="12206269" cy="6858000"/>
          </a:xfrm>
          <a:prstGeom prst="rect">
            <a:avLst/>
          </a:prstGeom>
        </p:spPr>
      </p:pic>
      <p:sp>
        <p:nvSpPr>
          <p:cNvPr id="6" name="文本框 5"/>
          <p:cNvSpPr txBox="1"/>
          <p:nvPr/>
        </p:nvSpPr>
        <p:spPr>
          <a:xfrm>
            <a:off x="597655" y="191136"/>
            <a:ext cx="6286544"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a:solidFill>
                  <a:schemeClr val="bg1"/>
                </a:solidFill>
              </a:rPr>
              <a:t>一、爱情和喜欢</a:t>
            </a:r>
            <a:endParaRPr lang="zh-CN" altLang="en-US" dirty="0">
              <a:solidFill>
                <a:schemeClr val="bg1"/>
              </a:solidFill>
            </a:endParaRPr>
          </a:p>
        </p:txBody>
      </p:sp>
      <p:sp>
        <p:nvSpPr>
          <p:cNvPr id="7" name="Freeform 230"/>
          <p:cNvSpPr>
            <a:spLocks noEditPoints="1"/>
          </p:cNvSpPr>
          <p:nvPr/>
        </p:nvSpPr>
        <p:spPr bwMode="auto">
          <a:xfrm rot="5400000">
            <a:off x="143101" y="285728"/>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5" name="矩形 14"/>
          <p:cNvSpPr/>
          <p:nvPr/>
        </p:nvSpPr>
        <p:spPr>
          <a:xfrm>
            <a:off x="311903" y="1857364"/>
            <a:ext cx="4583924" cy="2968625"/>
          </a:xfrm>
          <a:prstGeom prst="rect">
            <a:avLst/>
          </a:prstGeom>
        </p:spPr>
        <p:txBody>
          <a:bodyPr wrap="square">
            <a:spAutoFit/>
          </a:bodyPr>
          <a:lstStyle/>
          <a:p>
            <a:pPr marL="0" marR="0" lvl="0" indent="457200" algn="just" defTabSz="914400" eaLnBrk="1" fontAlgn="auto" latinLnBrk="0" hangingPunct="1">
              <a:lnSpc>
                <a:spcPct val="130000"/>
              </a:lnSpc>
              <a:spcBef>
                <a:spcPts val="0"/>
              </a:spcBef>
              <a:spcAft>
                <a:spcPts val="0"/>
              </a:spcAft>
              <a:buClrTx/>
              <a:buSzTx/>
              <a:buFontTx/>
              <a:buNone/>
              <a:defRPr/>
            </a:pPr>
            <a:r>
              <a:rPr lang="zh-CN" altLang="en-US" kern="0"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爱情是一对男女基于一定的物质基础和共同的生活理想，在各自内心形成对对方的最真挚的仰慕，并渴望对方成为自己终身伴侣的强烈、稳定、专一的感情。爱情的本质，是人的社会属性与人的自然属性相结合的异性间的崇高感情。</a:t>
            </a:r>
            <a:endParaRPr lang="zh-CN" altLang="en-US" kern="0"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457200" algn="just" defTabSz="914400" eaLnBrk="1" fontAlgn="auto" latinLnBrk="0" hangingPunct="1">
              <a:lnSpc>
                <a:spcPct val="130000"/>
              </a:lnSpc>
              <a:spcBef>
                <a:spcPts val="0"/>
              </a:spcBef>
              <a:spcAft>
                <a:spcPts val="0"/>
              </a:spcAft>
              <a:buClrTx/>
              <a:buSzTx/>
              <a:buFontTx/>
              <a:buNone/>
              <a:defRPr/>
            </a:pPr>
            <a:r>
              <a:rPr lang="zh-CN" altLang="en-US" kern="0"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海德（</a:t>
            </a:r>
            <a:r>
              <a:rPr lang="en-US" altLang="zh-CN" kern="0"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1958</a:t>
            </a:r>
            <a:r>
              <a:rPr lang="zh-CN" altLang="en-US" kern="0"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）认为，</a:t>
            </a:r>
            <a:r>
              <a:rPr lang="en-US" altLang="zh-CN" kern="0"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kern="0"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爱是强烈的喜欢，是喜欢的极端形式。</a:t>
            </a:r>
            <a:endParaRPr lang="zh-CN" altLang="en-US" kern="0"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6" name="图片 15" descr="4ec7b9bc01514430b420fa24a30d5044.jpeg"/>
          <p:cNvPicPr>
            <a:picLocks noChangeAspect="1"/>
          </p:cNvPicPr>
          <p:nvPr/>
        </p:nvPicPr>
        <p:blipFill>
          <a:blip r:embed="rId2"/>
          <a:stretch>
            <a:fillRect/>
          </a:stretch>
        </p:blipFill>
        <p:spPr>
          <a:xfrm>
            <a:off x="4895827" y="1428736"/>
            <a:ext cx="7310441" cy="4617762"/>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图片14_副本_副本.jpg"/>
          <p:cNvPicPr>
            <a:picLocks noChangeAspect="1"/>
          </p:cNvPicPr>
          <p:nvPr/>
        </p:nvPicPr>
        <p:blipFill>
          <a:blip r:embed="rId1"/>
          <a:stretch>
            <a:fillRect/>
          </a:stretch>
        </p:blipFill>
        <p:spPr>
          <a:xfrm>
            <a:off x="-1" y="0"/>
            <a:ext cx="12206269" cy="6858000"/>
          </a:xfrm>
          <a:prstGeom prst="rect">
            <a:avLst/>
          </a:prstGeom>
        </p:spPr>
      </p:pic>
      <p:sp>
        <p:nvSpPr>
          <p:cNvPr id="6" name="文本框 5"/>
          <p:cNvSpPr txBox="1"/>
          <p:nvPr/>
        </p:nvSpPr>
        <p:spPr>
          <a:xfrm>
            <a:off x="597655" y="191136"/>
            <a:ext cx="6286544"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a:solidFill>
                  <a:schemeClr val="bg1"/>
                </a:solidFill>
              </a:rPr>
              <a:t>二、爱情的三角论</a:t>
            </a:r>
            <a:endParaRPr lang="zh-CN" altLang="en-US" dirty="0">
              <a:solidFill>
                <a:schemeClr val="bg1"/>
              </a:solidFill>
            </a:endParaRPr>
          </a:p>
        </p:txBody>
      </p:sp>
      <p:sp>
        <p:nvSpPr>
          <p:cNvPr id="7" name="Freeform 230"/>
          <p:cNvSpPr>
            <a:spLocks noEditPoints="1"/>
          </p:cNvSpPr>
          <p:nvPr/>
        </p:nvSpPr>
        <p:spPr bwMode="auto">
          <a:xfrm rot="5400000">
            <a:off x="143101" y="285728"/>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5" name="矩形 14"/>
          <p:cNvSpPr/>
          <p:nvPr/>
        </p:nvSpPr>
        <p:spPr>
          <a:xfrm>
            <a:off x="311903" y="1196964"/>
            <a:ext cx="4583924" cy="4407535"/>
          </a:xfrm>
          <a:prstGeom prst="rect">
            <a:avLst/>
          </a:prstGeom>
        </p:spPr>
        <p:txBody>
          <a:bodyPr wrap="square">
            <a:spAutoFit/>
          </a:bodyPr>
          <a:lstStyle/>
          <a:p>
            <a:pPr marL="0" marR="0" lvl="0" indent="457200" algn="just" defTabSz="914400" eaLnBrk="1" fontAlgn="auto" latinLnBrk="0" hangingPunct="1">
              <a:lnSpc>
                <a:spcPct val="130000"/>
              </a:lnSpc>
              <a:spcBef>
                <a:spcPts val="0"/>
              </a:spcBef>
              <a:spcAft>
                <a:spcPts val="0"/>
              </a:spcAft>
              <a:buClrTx/>
              <a:buSzTx/>
              <a:buFontTx/>
              <a:buNone/>
              <a:defRPr/>
            </a:pPr>
            <a:r>
              <a:rPr lang="zh-CN" altLang="en-US" kern="0"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美国心理学家斯滕伯格提出的爱情理论，认为爱情由三个基本成分组成：激情、亲密和承诺。</a:t>
            </a:r>
            <a:endParaRPr lang="zh-CN" altLang="en-US" kern="0"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457200" algn="just" defTabSz="914400" eaLnBrk="1" fontAlgn="auto" latinLnBrk="0" hangingPunct="1">
              <a:lnSpc>
                <a:spcPct val="130000"/>
              </a:lnSpc>
              <a:spcBef>
                <a:spcPts val="0"/>
              </a:spcBef>
              <a:spcAft>
                <a:spcPts val="0"/>
              </a:spcAft>
              <a:buClrTx/>
              <a:buSzTx/>
              <a:buFontTx/>
              <a:buNone/>
              <a:defRPr/>
            </a:pPr>
            <a:r>
              <a:rPr lang="zh-CN" altLang="en-US" kern="0"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激情指一种情绪上的着迷，个人外表的和内在的魅力是影响激情的重要因素。</a:t>
            </a:r>
            <a:endParaRPr lang="zh-CN" altLang="en-US" kern="0"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457200" algn="just" defTabSz="914400" eaLnBrk="1" fontAlgn="auto" latinLnBrk="0" hangingPunct="1">
              <a:lnSpc>
                <a:spcPct val="130000"/>
              </a:lnSpc>
              <a:spcBef>
                <a:spcPts val="0"/>
              </a:spcBef>
              <a:spcAft>
                <a:spcPts val="0"/>
              </a:spcAft>
              <a:buClrTx/>
              <a:buSzTx/>
              <a:buFontTx/>
              <a:buNone/>
              <a:defRPr/>
            </a:pPr>
            <a:r>
              <a:rPr lang="zh-CN" altLang="en-US" kern="0"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亲密指的是两个人心理上互相喜欢的感觉，包括对爱人的赞赏、照顾爱人的愿望、自我的展露和内心的沟通。</a:t>
            </a:r>
            <a:endParaRPr lang="zh-CN" altLang="en-US" kern="0"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457200" algn="just" defTabSz="914400" eaLnBrk="1" fontAlgn="auto" latinLnBrk="0" hangingPunct="1">
              <a:lnSpc>
                <a:spcPct val="130000"/>
              </a:lnSpc>
              <a:spcBef>
                <a:spcPts val="0"/>
              </a:spcBef>
              <a:spcAft>
                <a:spcPts val="0"/>
              </a:spcAft>
              <a:buClrTx/>
              <a:buSzTx/>
              <a:buFontTx/>
              <a:buNone/>
              <a:defRPr/>
            </a:pPr>
            <a:r>
              <a:rPr lang="zh-CN" altLang="en-US" kern="0"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承诺主要指个人内心或口头对爱的预期，是爱情中最理性的成分。</a:t>
            </a:r>
            <a:endParaRPr lang="zh-CN" altLang="en-US" kern="0"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457200" algn="just" defTabSz="914400" eaLnBrk="1" fontAlgn="auto" latinLnBrk="0" hangingPunct="1">
              <a:lnSpc>
                <a:spcPct val="130000"/>
              </a:lnSpc>
              <a:spcBef>
                <a:spcPts val="0"/>
              </a:spcBef>
              <a:spcAft>
                <a:spcPts val="0"/>
              </a:spcAft>
              <a:buClrTx/>
              <a:buSzTx/>
              <a:buFontTx/>
              <a:buNone/>
              <a:defRPr/>
            </a:pPr>
            <a:r>
              <a:rPr lang="zh-CN" altLang="en-US" kern="0"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激情是</a:t>
            </a:r>
            <a:r>
              <a:rPr lang="en-US" altLang="zh-CN" kern="0"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kern="0"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热烈</a:t>
            </a:r>
            <a:r>
              <a:rPr lang="en-US" altLang="zh-CN" kern="0"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kern="0"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的，亲密是</a:t>
            </a:r>
            <a:r>
              <a:rPr lang="en-US" altLang="zh-CN" kern="0"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kern="0"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温暖</a:t>
            </a:r>
            <a:r>
              <a:rPr lang="en-US" altLang="zh-CN" kern="0"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kern="0"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的，而承诺是</a:t>
            </a:r>
            <a:r>
              <a:rPr lang="en-US" altLang="zh-CN" kern="0"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kern="0"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冷静</a:t>
            </a:r>
            <a:r>
              <a:rPr lang="en-US" altLang="zh-CN" kern="0"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kern="0"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的。</a:t>
            </a:r>
            <a:endParaRPr lang="zh-CN" altLang="en-US" kern="0"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p:cNvPicPr/>
          <p:nvPr/>
        </p:nvPicPr>
        <p:blipFill>
          <a:blip r:embed="rId2"/>
          <a:srcRect l="11890" r="8000"/>
          <a:stretch>
            <a:fillRect/>
          </a:stretch>
        </p:blipFill>
        <p:spPr>
          <a:xfrm>
            <a:off x="6097905" y="1196975"/>
            <a:ext cx="5544820" cy="4363720"/>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图片14_副本_副本.jpg"/>
          <p:cNvPicPr>
            <a:picLocks noChangeAspect="1"/>
          </p:cNvPicPr>
          <p:nvPr/>
        </p:nvPicPr>
        <p:blipFill>
          <a:blip r:embed="rId1"/>
          <a:stretch>
            <a:fillRect/>
          </a:stretch>
        </p:blipFill>
        <p:spPr>
          <a:xfrm>
            <a:off x="-1" y="0"/>
            <a:ext cx="12206269" cy="6858000"/>
          </a:xfrm>
          <a:prstGeom prst="rect">
            <a:avLst/>
          </a:prstGeom>
        </p:spPr>
      </p:pic>
      <p:sp>
        <p:nvSpPr>
          <p:cNvPr id="6" name="文本框 5"/>
          <p:cNvSpPr txBox="1"/>
          <p:nvPr/>
        </p:nvSpPr>
        <p:spPr>
          <a:xfrm>
            <a:off x="597655" y="191136"/>
            <a:ext cx="6286544"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a:solidFill>
                  <a:schemeClr val="bg1"/>
                </a:solidFill>
              </a:rPr>
              <a:t>三、爱情依恋理论</a:t>
            </a:r>
            <a:endParaRPr lang="zh-CN" altLang="en-US" dirty="0">
              <a:solidFill>
                <a:schemeClr val="bg1"/>
              </a:solidFill>
            </a:endParaRPr>
          </a:p>
        </p:txBody>
      </p:sp>
      <p:sp>
        <p:nvSpPr>
          <p:cNvPr id="7" name="Freeform 230"/>
          <p:cNvSpPr>
            <a:spLocks noEditPoints="1"/>
          </p:cNvSpPr>
          <p:nvPr/>
        </p:nvSpPr>
        <p:spPr bwMode="auto">
          <a:xfrm rot="5400000">
            <a:off x="143101" y="285728"/>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5" name="矩形 14"/>
          <p:cNvSpPr/>
          <p:nvPr/>
        </p:nvSpPr>
        <p:spPr>
          <a:xfrm>
            <a:off x="481330" y="909320"/>
            <a:ext cx="6402705" cy="5126990"/>
          </a:xfrm>
          <a:prstGeom prst="rect">
            <a:avLst/>
          </a:prstGeom>
        </p:spPr>
        <p:txBody>
          <a:bodyPr wrap="square">
            <a:spAutoFit/>
          </a:bodyPr>
          <a:lstStyle/>
          <a:p>
            <a:pPr marL="0" marR="0" lvl="0" indent="457200" algn="just" defTabSz="914400" eaLnBrk="1" fontAlgn="auto" latinLnBrk="0" hangingPunct="1">
              <a:lnSpc>
                <a:spcPct val="130000"/>
              </a:lnSpc>
              <a:spcBef>
                <a:spcPts val="0"/>
              </a:spcBef>
              <a:spcAft>
                <a:spcPts val="0"/>
              </a:spcAft>
              <a:buClrTx/>
              <a:buSzTx/>
              <a:buFontTx/>
              <a:buNone/>
              <a:defRPr/>
            </a:pPr>
            <a:r>
              <a:rPr lang="zh-CN" altLang="en-US" kern="0"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kern="0"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kern="0"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）安全型。这种类型的成年人容易和他人接近，很少担心自己被抛弃，既相信自己，也相信他人。</a:t>
            </a:r>
            <a:endParaRPr lang="zh-CN" altLang="en-US" kern="0"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457200" algn="just" defTabSz="914400" eaLnBrk="1" fontAlgn="auto" latinLnBrk="0" hangingPunct="1">
              <a:lnSpc>
                <a:spcPct val="130000"/>
              </a:lnSpc>
              <a:spcBef>
                <a:spcPts val="0"/>
              </a:spcBef>
              <a:spcAft>
                <a:spcPts val="0"/>
              </a:spcAft>
              <a:buClrTx/>
              <a:buSzTx/>
              <a:buFontTx/>
              <a:buNone/>
              <a:defRPr/>
            </a:pPr>
            <a:r>
              <a:rPr lang="zh-CN" altLang="en-US" kern="0"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kern="0"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kern="0"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）回避型。这种类型的成年人在接近恋人时感到不那么舒服或者不能完全信任恋人；面对爱情，有更多的情绪上的起伏、嫉妒和对亲密关系的恐惧。</a:t>
            </a:r>
            <a:endParaRPr lang="zh-CN" altLang="en-US" kern="0"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457200" algn="just" defTabSz="914400" eaLnBrk="1" fontAlgn="auto" latinLnBrk="0" hangingPunct="1">
              <a:lnSpc>
                <a:spcPct val="130000"/>
              </a:lnSpc>
              <a:spcBef>
                <a:spcPts val="0"/>
              </a:spcBef>
              <a:spcAft>
                <a:spcPts val="0"/>
              </a:spcAft>
              <a:buClrTx/>
              <a:buSzTx/>
              <a:buFontTx/>
              <a:buNone/>
              <a:defRPr/>
            </a:pPr>
            <a:r>
              <a:rPr lang="zh-CN" altLang="en-US" kern="0"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kern="0"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kern="0"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）焦虑</a:t>
            </a:r>
            <a:r>
              <a:rPr lang="en-US" altLang="zh-CN" kern="0"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kern="0"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矛盾型。这种类型的成年人想要寻求亲密关系，但却担心恋人不会回应自己的爱，不会和自己在一起；认为爱情关系即为完全占有，希望有爱的回应，表现为情绪上的起伏、强烈的性吸引和嫉妒。</a:t>
            </a:r>
            <a:endParaRPr lang="zh-CN" altLang="en-US" kern="0"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457200" algn="just" defTabSz="914400" eaLnBrk="1" fontAlgn="auto" latinLnBrk="0" hangingPunct="1">
              <a:lnSpc>
                <a:spcPct val="130000"/>
              </a:lnSpc>
              <a:spcBef>
                <a:spcPts val="0"/>
              </a:spcBef>
              <a:spcAft>
                <a:spcPts val="0"/>
              </a:spcAft>
              <a:buClrTx/>
              <a:buSzTx/>
              <a:buFontTx/>
              <a:buNone/>
              <a:defRPr/>
            </a:pPr>
            <a:r>
              <a:rPr lang="zh-CN" altLang="en-US" kern="0"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kern="0"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kern="0"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恐惧型。这类人认为自己不值得爱，他们回避与他人的亲密关系，因为害怕被拒绝的痛苦，既不相信自己，也不相信他人，对自我和他人都是消极的；对威胁性事件、个人依恋性以及能激发痛苦和脆弱感的认知和情绪活动进行动机性抑制或压制。</a:t>
            </a:r>
            <a:endParaRPr lang="zh-CN" altLang="en-US" kern="0"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rcRect l="20311" r="8144"/>
          <a:stretch>
            <a:fillRect/>
          </a:stretch>
        </p:blipFill>
        <p:spPr>
          <a:xfrm>
            <a:off x="7466330" y="-27305"/>
            <a:ext cx="4739640" cy="6858000"/>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图片14_副本_副本.jpg"/>
          <p:cNvPicPr>
            <a:picLocks noChangeAspect="1"/>
          </p:cNvPicPr>
          <p:nvPr/>
        </p:nvPicPr>
        <p:blipFill>
          <a:blip r:embed="rId1"/>
          <a:stretch>
            <a:fillRect/>
          </a:stretch>
        </p:blipFill>
        <p:spPr>
          <a:xfrm>
            <a:off x="-1" y="0"/>
            <a:ext cx="12206269" cy="6858000"/>
          </a:xfrm>
          <a:prstGeom prst="rect">
            <a:avLst/>
          </a:prstGeom>
        </p:spPr>
      </p:pic>
      <p:sp>
        <p:nvSpPr>
          <p:cNvPr id="6" name="文本框 5"/>
          <p:cNvSpPr txBox="1"/>
          <p:nvPr/>
        </p:nvSpPr>
        <p:spPr>
          <a:xfrm>
            <a:off x="597655" y="191136"/>
            <a:ext cx="6286544"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solidFill>
                  <a:schemeClr val="bg1"/>
                </a:solidFill>
                <a:latin typeface="+mn-lt"/>
                <a:ea typeface="+mn-ea"/>
                <a:cs typeface="+mn-ea"/>
                <a:sym typeface="+mn-lt"/>
              </a:rPr>
              <a:t>一、</a:t>
            </a:r>
            <a:r>
              <a:rPr lang="zh-CN" altLang="en-US" dirty="0" smtClean="0">
                <a:solidFill>
                  <a:schemeClr val="bg1"/>
                </a:solidFill>
              </a:rPr>
              <a:t>大学生性心理的发展特点</a:t>
            </a:r>
            <a:endParaRPr lang="zh-CN" altLang="en-US" dirty="0">
              <a:solidFill>
                <a:schemeClr val="bg1"/>
              </a:solidFill>
            </a:endParaRPr>
          </a:p>
        </p:txBody>
      </p:sp>
      <p:sp>
        <p:nvSpPr>
          <p:cNvPr id="7" name="Freeform 230"/>
          <p:cNvSpPr>
            <a:spLocks noEditPoints="1"/>
          </p:cNvSpPr>
          <p:nvPr/>
        </p:nvSpPr>
        <p:spPr bwMode="auto">
          <a:xfrm rot="5400000">
            <a:off x="143101" y="285728"/>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5" name="矩形 14"/>
          <p:cNvSpPr/>
          <p:nvPr/>
        </p:nvSpPr>
        <p:spPr>
          <a:xfrm>
            <a:off x="311903" y="1857364"/>
            <a:ext cx="4583924" cy="3658246"/>
          </a:xfrm>
          <a:prstGeom prst="rect">
            <a:avLst/>
          </a:prstGeom>
        </p:spPr>
        <p:txBody>
          <a:bodyPr wrap="square">
            <a:spAutoFit/>
          </a:bodyPr>
          <a:lstStyle/>
          <a:p>
            <a:pPr marL="0" marR="0" lvl="0" indent="457200" algn="just" defTabSz="914400" eaLnBrk="1" fontAlgn="auto" latinLnBrk="0" hangingPunct="1">
              <a:lnSpc>
                <a:spcPct val="130000"/>
              </a:lnSpc>
              <a:spcBef>
                <a:spcPts val="0"/>
              </a:spcBef>
              <a:spcAft>
                <a:spcPts val="0"/>
              </a:spcAft>
              <a:buClrTx/>
              <a:buSzTx/>
              <a:buFontTx/>
              <a:buNone/>
              <a:defRPr/>
            </a:pPr>
            <a:r>
              <a:rPr lang="zh-CN" altLang="en-US" kern="0"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大学生的性心理由于性别不同而存在明显的差异。在对异性感情的流露上，男生一般表现得比较外显和热烈，而女生则往往表现得含蓄和内敛；在内心体验上，男生更多的是新奇、喜悦和神秘，而女生则常常为敏感、羞涩和不知所措；在表达方式上，男生通常比较主动，而女生则表现得较为被动。此外，在性冲动方面，男生的性冲动易被性视觉刺激唤起，而女生则易在听觉和触觉的刺激下引起性兴奋。</a:t>
            </a:r>
            <a:endParaRPr lang="zh-CN" altLang="en-US" kern="0"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矩形: 圆角 1"/>
          <p:cNvSpPr/>
          <p:nvPr/>
        </p:nvSpPr>
        <p:spPr bwMode="auto">
          <a:xfrm>
            <a:off x="443046" y="5816762"/>
            <a:ext cx="3998317" cy="713087"/>
          </a:xfrm>
          <a:prstGeom prst="roundRect">
            <a:avLst>
              <a:gd name="adj" fmla="val 0"/>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000" dirty="0" smtClean="0">
                <a:solidFill>
                  <a:schemeClr val="bg1"/>
                </a:solidFill>
                <a:latin typeface="+mn-lt"/>
                <a:ea typeface="+mn-ea"/>
                <a:cs typeface="+mn-ea"/>
                <a:sym typeface="+mn-lt"/>
              </a:rPr>
              <a:t>（四）性心理的性别差异性</a:t>
            </a:r>
            <a:endParaRPr lang="zh-CN" altLang="en-US" sz="2000" dirty="0" smtClean="0">
              <a:solidFill>
                <a:schemeClr val="bg1"/>
              </a:solidFill>
              <a:latin typeface="+mn-lt"/>
              <a:ea typeface="+mn-ea"/>
              <a:cs typeface="+mn-ea"/>
              <a:sym typeface="+mn-lt"/>
            </a:endParaRPr>
          </a:p>
        </p:txBody>
      </p:sp>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87261" y="0"/>
            <a:ext cx="7009502" cy="6858000"/>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1" cstate="email"/>
          <a:srcRect/>
          <a:stretch>
            <a:fillRect/>
          </a:stretch>
        </p:blipFill>
        <p:spPr>
          <a:xfrm>
            <a:off x="3364" y="0"/>
            <a:ext cx="6156165" cy="4624754"/>
          </a:xfrm>
          <a:prstGeom prst="rect">
            <a:avLst/>
          </a:prstGeom>
        </p:spPr>
      </p:pic>
      <p:pic>
        <p:nvPicPr>
          <p:cNvPr id="12" name="图片 11"/>
          <p:cNvPicPr>
            <a:picLocks noChangeAspect="1"/>
          </p:cNvPicPr>
          <p:nvPr/>
        </p:nvPicPr>
        <p:blipFill rotWithShape="1">
          <a:blip r:embed="rId2" cstate="email"/>
          <a:srcRect/>
          <a:stretch>
            <a:fillRect/>
          </a:stretch>
        </p:blipFill>
        <p:spPr>
          <a:xfrm>
            <a:off x="2758698" y="4355024"/>
            <a:ext cx="9433302" cy="2501928"/>
          </a:xfrm>
          <a:prstGeom prst="rect">
            <a:avLst/>
          </a:prstGeom>
        </p:spPr>
      </p:pic>
      <p:pic>
        <p:nvPicPr>
          <p:cNvPr id="13" name="图片 12"/>
          <p:cNvPicPr>
            <a:picLocks noChangeAspect="1"/>
          </p:cNvPicPr>
          <p:nvPr/>
        </p:nvPicPr>
        <p:blipFill rotWithShape="1">
          <a:blip r:embed="rId3" cstate="screen"/>
          <a:srcRect t="-457" r="-163"/>
          <a:stretch>
            <a:fillRect/>
          </a:stretch>
        </p:blipFill>
        <p:spPr>
          <a:xfrm>
            <a:off x="2779480" y="-19734"/>
            <a:ext cx="9433302" cy="2501928"/>
          </a:xfrm>
          <a:prstGeom prst="rect">
            <a:avLst/>
          </a:prstGeom>
        </p:spPr>
      </p:pic>
      <p:pic>
        <p:nvPicPr>
          <p:cNvPr id="14" name="图片 13"/>
          <p:cNvPicPr>
            <a:picLocks noChangeAspect="1"/>
          </p:cNvPicPr>
          <p:nvPr/>
        </p:nvPicPr>
        <p:blipFill rotWithShape="1">
          <a:blip r:embed="rId4" cstate="email"/>
          <a:srcRect/>
          <a:stretch>
            <a:fillRect/>
          </a:stretch>
        </p:blipFill>
        <p:spPr>
          <a:xfrm>
            <a:off x="35706" y="4044462"/>
            <a:ext cx="3657063" cy="2812490"/>
          </a:xfrm>
          <a:prstGeom prst="rect">
            <a:avLst/>
          </a:prstGeom>
        </p:spPr>
      </p:pic>
      <p:sp>
        <p:nvSpPr>
          <p:cNvPr id="17" name="矩形 16"/>
          <p:cNvSpPr/>
          <p:nvPr/>
        </p:nvSpPr>
        <p:spPr>
          <a:xfrm>
            <a:off x="169027" y="151463"/>
            <a:ext cx="1000132" cy="1322070"/>
          </a:xfrm>
          <a:prstGeom prst="rect">
            <a:avLst/>
          </a:prstGeom>
        </p:spPr>
        <p:txBody>
          <a:bodyPr wrap="square">
            <a:spAutoFit/>
          </a:bodyPr>
          <a:lstStyle/>
          <a:p>
            <a:r>
              <a:rPr lang="zh-CN" altLang="en-US" sz="4000" b="1" dirty="0">
                <a:solidFill>
                  <a:srgbClr val="C00000"/>
                </a:solidFill>
                <a:latin typeface="微软雅黑" panose="020B0503020204020204" pitchFamily="34" charset="-122"/>
                <a:ea typeface="微软雅黑" panose="020B0503020204020204" pitchFamily="34" charset="-122"/>
                <a:cs typeface="+mn-ea"/>
                <a:sym typeface="+mn-lt"/>
              </a:rPr>
              <a:t>案例</a:t>
            </a:r>
            <a:endParaRPr lang="zh-CN" altLang="en-US" sz="4000" b="1" dirty="0">
              <a:solidFill>
                <a:srgbClr val="C00000"/>
              </a:solidFill>
              <a:latin typeface="微软雅黑" panose="020B0503020204020204" pitchFamily="34" charset="-122"/>
              <a:ea typeface="微软雅黑" panose="020B0503020204020204" pitchFamily="34" charset="-122"/>
              <a:cs typeface="+mn-ea"/>
              <a:sym typeface="+mn-lt"/>
            </a:endParaRPr>
          </a:p>
        </p:txBody>
      </p:sp>
      <p:sp>
        <p:nvSpPr>
          <p:cNvPr id="19" name="文本框 6"/>
          <p:cNvSpPr txBox="1"/>
          <p:nvPr/>
        </p:nvSpPr>
        <p:spPr>
          <a:xfrm>
            <a:off x="3434739" y="729996"/>
            <a:ext cx="8021492" cy="4010660"/>
          </a:xfrm>
          <a:prstGeom prst="rect">
            <a:avLst/>
          </a:prstGeom>
          <a:noFill/>
        </p:spPr>
        <p:txBody>
          <a:bodyPr wrap="square" rtlCol="0">
            <a:spAutoFit/>
          </a:bodyPr>
          <a:lstStyle/>
          <a:p>
            <a:pPr fontAlgn="auto">
              <a:lnSpc>
                <a:spcPct val="130000"/>
              </a:lnSpc>
              <a:spcBef>
                <a:spcPts val="0"/>
              </a:spcBef>
              <a:spcAft>
                <a:spcPts val="0"/>
              </a:spcAft>
              <a:defRPr/>
            </a:pPr>
            <a:r>
              <a:rPr kumimoji="0" lang="zh-CN" altLang="en-US" sz="1800" b="0" i="0" u="none" strike="noStrike" kern="0" cap="none" spc="0" normalizeH="0" baseline="0" noProof="0" dirty="0" smtClean="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cs typeface="+mn-ea"/>
                <a:sym typeface="+mn-lt"/>
              </a:rPr>
              <a:t>                                        </a:t>
            </a:r>
            <a:r>
              <a:rPr lang="zh-CN" altLang="en-US" sz="2000" b="1" kern="0" dirty="0" smtClean="0">
                <a:solidFill>
                  <a:srgbClr val="C00000"/>
                </a:solidFill>
                <a:latin typeface="微软雅黑" panose="020B0503020204020204" pitchFamily="34" charset="-122"/>
                <a:ea typeface="微软雅黑" panose="020B0503020204020204" pitchFamily="34" charset="-122"/>
                <a:cs typeface="+mn-ea"/>
                <a:sym typeface="+mn-lt"/>
              </a:rPr>
              <a:t>执子之手、与子偕老</a:t>
            </a:r>
            <a:endParaRPr lang="zh-CN" altLang="en-US" sz="2000" b="1" kern="0" dirty="0" smtClean="0">
              <a:solidFill>
                <a:srgbClr val="C00000"/>
              </a:solidFill>
              <a:latin typeface="微软雅黑" panose="020B0503020204020204" pitchFamily="34" charset="-122"/>
              <a:ea typeface="微软雅黑" panose="020B0503020204020204" pitchFamily="34" charset="-122"/>
              <a:cs typeface="+mn-ea"/>
              <a:sym typeface="+mn-lt"/>
            </a:endParaRPr>
          </a:p>
          <a:p>
            <a:pPr fontAlgn="auto">
              <a:lnSpc>
                <a:spcPct val="130000"/>
              </a:lnSpc>
              <a:spcBef>
                <a:spcPts val="0"/>
              </a:spcBef>
              <a:spcAft>
                <a:spcPts val="0"/>
              </a:spcAft>
              <a:defRPr/>
            </a:pP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陈露是化学专业的一名大三学生，性格较内向，家在偏远的农村，祖辈都是农民。陈露说：</a:t>
            </a:r>
            <a:r>
              <a:rPr lang="en-US" altLang="zh-CN"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a:t>
            </a: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我很难受，不知道怎么办，很多人渴望被爱，而我却害怕它。他说他喜欢我，想和我进一步发展。我应该高兴的，可心里却莫名其妙地不安、难受。他很优秀，不管是在学习上、文体上还是在其他方面，也很善良，待人非常友好，完全没有那种傲慢、拒人于千里之外的感觉。听说他家境很好，而我家庭状况很差，我根本配不上他。有好几次，我很想答应他的追求，可还是忍住了。我可以答应他吗？我可以和他在一起吗？我可以爱他吗？</a:t>
            </a:r>
            <a:r>
              <a:rPr lang="en-US" altLang="zh-CN"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a:t>
            </a:r>
            <a:endParaRPr lang="en-US" altLang="zh-CN"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a:p>
            <a:pPr fontAlgn="auto">
              <a:lnSpc>
                <a:spcPct val="130000"/>
              </a:lnSpc>
              <a:spcBef>
                <a:spcPts val="0"/>
              </a:spcBef>
              <a:spcAft>
                <a:spcPts val="0"/>
              </a:spcAft>
              <a:defRPr/>
            </a:pPr>
            <a:endParaRPr lang="en-US" altLang="zh-CN"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a:p>
            <a:pPr fontAlgn="auto">
              <a:lnSpc>
                <a:spcPct val="130000"/>
              </a:lnSpc>
              <a:spcBef>
                <a:spcPts val="0"/>
              </a:spcBef>
              <a:spcAft>
                <a:spcPts val="0"/>
              </a:spcAft>
              <a:defRPr/>
            </a:pPr>
            <a:r>
              <a:rPr lang="zh-CN" altLang="en-US" sz="1600" b="1"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评析：</a:t>
            </a: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陈露具有非常典型的</a:t>
            </a:r>
            <a:r>
              <a:rPr lang="en-US" altLang="zh-CN"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a:t>
            </a: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回避型依恋</a:t>
            </a:r>
            <a:r>
              <a:rPr lang="en-US" altLang="zh-CN"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a:t>
            </a: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rPr>
              <a:t>，并因此不敢接受别人的爱意。回避型依恋的人有很严重的自卑心理，在大学生恋爱心理中非常常见。除此之外，猜疑、嫉妒等心理也都是不正确的恋爱心理，会严重阻碍大学生形成正确的爱情观。</a:t>
            </a:r>
            <a:endPar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7"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anim calcmode="lin" valueType="num">
                                      <p:cBhvr>
                                        <p:cTn id="24" dur="1000" fill="hold"/>
                                        <p:tgtEl>
                                          <p:spTgt spid="17"/>
                                        </p:tgtEl>
                                        <p:attrNameLst>
                                          <p:attrName>ppt_x</p:attrName>
                                        </p:attrNameLst>
                                      </p:cBhvr>
                                      <p:tavLst>
                                        <p:tav tm="0">
                                          <p:val>
                                            <p:strVal val="#ppt_x"/>
                                          </p:val>
                                        </p:tav>
                                        <p:tav tm="100000">
                                          <p:val>
                                            <p:strVal val="#ppt_x"/>
                                          </p:val>
                                        </p:tav>
                                      </p:tavLst>
                                    </p:anim>
                                    <p:anim calcmode="lin" valueType="num">
                                      <p:cBhvr>
                                        <p:cTn id="25" dur="1000" fill="hold"/>
                                        <p:tgtEl>
                                          <p:spTgt spid="17"/>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bwMode="auto">
          <a:xfrm>
            <a:off x="2766056" y="1535709"/>
            <a:ext cx="6861260" cy="3816424"/>
          </a:xfrm>
          <a:prstGeom prst="rect">
            <a:avLst/>
          </a:prstGeom>
          <a:solidFill>
            <a:schemeClr val="accent3">
              <a:lumMod val="20000"/>
              <a:lumOff val="80000"/>
              <a:alpha val="8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5" name="文本框 14"/>
          <p:cNvSpPr txBox="1"/>
          <p:nvPr/>
        </p:nvSpPr>
        <p:spPr>
          <a:xfrm>
            <a:off x="5425140" y="2751751"/>
            <a:ext cx="1249680" cy="521970"/>
          </a:xfrm>
          <a:prstGeom prst="rect">
            <a:avLst/>
          </a:prstGeom>
          <a:noFill/>
        </p:spPr>
        <p:txBody>
          <a:bodyPr wrap="none" rtlCol="0">
            <a:spAutoFit/>
          </a:bodyPr>
          <a:lstStyle>
            <a:defPPr>
              <a:defRPr lang="zh-CN"/>
            </a:defPPr>
            <a:lvl1pPr algn="ctr">
              <a:defRPr sz="2800">
                <a:latin typeface="微软雅黑 Light" panose="020B0502040204020203" pitchFamily="34" charset="-122"/>
                <a:ea typeface="微软雅黑 Light" panose="020B0502040204020203" pitchFamily="34" charset="-122"/>
              </a:defRPr>
            </a:lvl1pPr>
          </a:lstStyle>
          <a:p>
            <a:pPr lvl="0" algn="ctr">
              <a:defRPr/>
            </a:pPr>
            <a:r>
              <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rPr>
              <a:t>第三节</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
        <p:nvSpPr>
          <p:cNvPr id="16" name="矩形 15"/>
          <p:cNvSpPr/>
          <p:nvPr/>
        </p:nvSpPr>
        <p:spPr bwMode="auto">
          <a:xfrm>
            <a:off x="5548613" y="1535709"/>
            <a:ext cx="1296144" cy="1029907"/>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7" name="TextBox 47"/>
          <p:cNvSpPr txBox="1"/>
          <p:nvPr/>
        </p:nvSpPr>
        <p:spPr>
          <a:xfrm>
            <a:off x="3097985" y="3548159"/>
            <a:ext cx="6000791" cy="645160"/>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lgn="ctr">
              <a:defRPr/>
            </a:pPr>
            <a:r>
              <a:rPr lang="zh-CN" altLang="en-US" sz="4000" dirty="0" smtClean="0">
                <a:solidFill>
                  <a:srgbClr val="3D3D3D"/>
                </a:solidFill>
                <a:latin typeface="+mn-lt"/>
                <a:ea typeface="+mn-ea"/>
                <a:cs typeface="+mn-ea"/>
                <a:sym typeface="+mn-lt"/>
              </a:rPr>
              <a:t>大学生恋爱心理</a:t>
            </a:r>
            <a:endParaRPr lang="zh-CN" altLang="en-US" sz="4000" dirty="0" smtClean="0">
              <a:solidFill>
                <a:srgbClr val="3D3D3D"/>
              </a:solidFill>
              <a:latin typeface="+mn-lt"/>
              <a:ea typeface="+mn-ea"/>
              <a:cs typeface="+mn-ea"/>
              <a:sym typeface="+mn-lt"/>
            </a:endParaRPr>
          </a:p>
        </p:txBody>
      </p:sp>
      <p:sp>
        <p:nvSpPr>
          <p:cNvPr id="18" name="矩形 17"/>
          <p:cNvSpPr/>
          <p:nvPr/>
        </p:nvSpPr>
        <p:spPr bwMode="auto">
          <a:xfrm>
            <a:off x="5784590" y="3341225"/>
            <a:ext cx="824187" cy="57229"/>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1" name="文本框 20"/>
          <p:cNvSpPr txBox="1"/>
          <p:nvPr/>
        </p:nvSpPr>
        <p:spPr>
          <a:xfrm>
            <a:off x="5901570" y="1633902"/>
            <a:ext cx="590226" cy="92333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5400" b="0" i="0" u="none" strike="noStrike" kern="1200" cap="none" spc="0" normalizeH="0" baseline="0" noProof="0" dirty="0">
                <a:ln>
                  <a:noFill/>
                </a:ln>
                <a:solidFill>
                  <a:srgbClr val="FFFFFF"/>
                </a:solidFill>
                <a:effectLst/>
                <a:uLnTx/>
                <a:uFillTx/>
                <a:latin typeface="+mn-lt"/>
                <a:ea typeface="+mn-ea"/>
                <a:cs typeface="+mn-ea"/>
                <a:sym typeface="+mn-lt"/>
              </a:rPr>
              <a:t>3</a:t>
            </a:r>
            <a:endParaRPr kumimoji="0" lang="zh-CN" altLang="en-US" sz="5400" b="0" i="0" u="none" strike="noStrike" kern="1200" cap="none" spc="0" normalizeH="0" baseline="0" noProof="0" dirty="0">
              <a:ln>
                <a:noFill/>
              </a:ln>
              <a:solidFill>
                <a:srgbClr val="FFFFFF"/>
              </a:solidFill>
              <a:effectLst/>
              <a:uLnTx/>
              <a:uFillTx/>
              <a:latin typeface="+mn-lt"/>
              <a:ea typeface="+mn-ea"/>
              <a:cs typeface="+mn-ea"/>
              <a:sym typeface="+mn-lt"/>
            </a:endParaRPr>
          </a:p>
        </p:txBody>
      </p:sp>
    </p:spTree>
  </p:cSld>
  <p:clrMapOvr>
    <a:masterClrMapping/>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97655" y="191136"/>
            <a:ext cx="6286544"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一、恋爱心理的发展过程</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143101" y="285728"/>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21" name="矩形 20"/>
          <p:cNvSpPr/>
          <p:nvPr/>
        </p:nvSpPr>
        <p:spPr>
          <a:xfrm>
            <a:off x="1" y="3176589"/>
            <a:ext cx="12198350" cy="1008063"/>
          </a:xfrm>
          <a:prstGeom prst="rect">
            <a:avLst/>
          </a:prstGeom>
          <a:solidFill>
            <a:srgbClr val="4F81BD"/>
          </a:solidFill>
          <a:ln w="25400" cap="flat" cmpd="sng" algn="ctr">
            <a:noFill/>
            <a:prstDash val="solid"/>
          </a:ln>
          <a:effectLst/>
        </p:spPr>
        <p:txBody>
          <a:bodyPr lIns="91456" tIns="45729" rIns="91456" bIns="45729"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endParaRPr>
          </a:p>
        </p:txBody>
      </p:sp>
      <p:grpSp>
        <p:nvGrpSpPr>
          <p:cNvPr id="25" name="组合 24"/>
          <p:cNvGrpSpPr/>
          <p:nvPr/>
        </p:nvGrpSpPr>
        <p:grpSpPr>
          <a:xfrm>
            <a:off x="1312035" y="4426857"/>
            <a:ext cx="2332696" cy="1479446"/>
            <a:chOff x="1509486" y="4426856"/>
            <a:chExt cx="2331482" cy="1479446"/>
          </a:xfrm>
        </p:grpSpPr>
        <p:sp>
          <p:nvSpPr>
            <p:cNvPr id="26" name="文本框 11"/>
            <p:cNvSpPr txBox="1"/>
            <p:nvPr/>
          </p:nvSpPr>
          <p:spPr>
            <a:xfrm>
              <a:off x="1509486" y="4426856"/>
              <a:ext cx="2162628" cy="398780"/>
            </a:xfrm>
            <a:prstGeom prst="rect">
              <a:avLst/>
            </a:prstGeom>
            <a:noFill/>
          </p:spPr>
          <p:txBody>
            <a:bodyPr wrap="square" rtlCol="0">
              <a:spAutoFit/>
            </a:bodyPr>
            <a:lstStyle/>
            <a:p>
              <a:pPr algn="ctr" defTabSz="1219200">
                <a:defRPr/>
              </a:pPr>
              <a:r>
                <a:rPr lang="zh-CN" altLang="en-US" sz="2000" b="1" dirty="0">
                  <a:solidFill>
                    <a:prstClr val="white">
                      <a:lumMod val="50000"/>
                    </a:prstClr>
                  </a:solidFill>
                  <a:latin typeface="微软雅黑" panose="020B0503020204020204" pitchFamily="34" charset="-122"/>
                  <a:ea typeface="微软雅黑" panose="020B0503020204020204" pitchFamily="34" charset="-122"/>
                </a:rPr>
                <a:t>始恋</a:t>
              </a:r>
              <a:endParaRPr lang="zh-CN" altLang="en-US" sz="20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27" name="矩形 26"/>
            <p:cNvSpPr/>
            <p:nvPr/>
          </p:nvSpPr>
          <p:spPr>
            <a:xfrm>
              <a:off x="1509486" y="4868712"/>
              <a:ext cx="2331482" cy="1037590"/>
            </a:xfrm>
            <a:prstGeom prst="rect">
              <a:avLst/>
            </a:prstGeom>
          </p:spPr>
          <p:txBody>
            <a:bodyPr wrap="square">
              <a:spAutoFit/>
            </a:bodyPr>
            <a:lstStyle/>
            <a:p>
              <a:pPr defTabSz="1219200">
                <a:lnSpc>
                  <a:spcPct val="114000"/>
                </a:lnSpc>
                <a:defRPr/>
              </a:pPr>
              <a:r>
                <a:rPr lang="zh-CN" altLang="en-US" dirty="0" smtClean="0">
                  <a:latin typeface="Calibri" panose="020F0502020204030204"/>
                  <a:ea typeface="微软雅黑" panose="020B0503020204020204" pitchFamily="34" charset="-122"/>
                </a:rPr>
                <a:t>体验到异性的魅力。</a:t>
              </a:r>
              <a:endParaRPr lang="zh-CN" altLang="en-US" dirty="0" smtClean="0">
                <a:latin typeface="Calibri" panose="020F0502020204030204"/>
                <a:ea typeface="微软雅黑" panose="020B0503020204020204" pitchFamily="34" charset="-122"/>
              </a:endParaRPr>
            </a:p>
            <a:p>
              <a:pPr defTabSz="1219200">
                <a:lnSpc>
                  <a:spcPct val="114000"/>
                </a:lnSpc>
                <a:defRPr/>
              </a:pPr>
              <a:r>
                <a:rPr lang="zh-CN" altLang="en-US" dirty="0">
                  <a:latin typeface="Calibri" panose="020F0502020204030204"/>
                  <a:ea typeface="微软雅黑" panose="020B0503020204020204" pitchFamily="34" charset="-122"/>
                </a:rPr>
                <a:t>是一个如痴如醉、失魂落魄的阶段。</a:t>
              </a:r>
              <a:endParaRPr lang="zh-CN" altLang="en-US" dirty="0">
                <a:latin typeface="Calibri" panose="020F0502020204030204"/>
                <a:ea typeface="微软雅黑" panose="020B0503020204020204" pitchFamily="34" charset="-122"/>
              </a:endParaRPr>
            </a:p>
          </p:txBody>
        </p:sp>
      </p:grpSp>
      <p:grpSp>
        <p:nvGrpSpPr>
          <p:cNvPr id="28" name="组合 27"/>
          <p:cNvGrpSpPr/>
          <p:nvPr/>
        </p:nvGrpSpPr>
        <p:grpSpPr>
          <a:xfrm>
            <a:off x="4883935" y="4357694"/>
            <a:ext cx="2691548" cy="1479446"/>
            <a:chOff x="5014687" y="4426856"/>
            <a:chExt cx="2690147" cy="1479446"/>
          </a:xfrm>
        </p:grpSpPr>
        <p:sp>
          <p:nvSpPr>
            <p:cNvPr id="29" name="文本框 12"/>
            <p:cNvSpPr txBox="1"/>
            <p:nvPr/>
          </p:nvSpPr>
          <p:spPr>
            <a:xfrm>
              <a:off x="5014687" y="4426856"/>
              <a:ext cx="2162628" cy="398780"/>
            </a:xfrm>
            <a:prstGeom prst="rect">
              <a:avLst/>
            </a:prstGeom>
            <a:noFill/>
          </p:spPr>
          <p:txBody>
            <a:bodyPr wrap="square" rtlCol="0">
              <a:spAutoFit/>
            </a:bodyPr>
            <a:lstStyle/>
            <a:p>
              <a:pPr algn="ctr" defTabSz="1219200">
                <a:defRPr/>
              </a:pPr>
              <a:r>
                <a:rPr lang="zh-CN" altLang="en-US" sz="2000" b="1" dirty="0">
                  <a:solidFill>
                    <a:prstClr val="white">
                      <a:lumMod val="50000"/>
                    </a:prstClr>
                  </a:solidFill>
                  <a:latin typeface="微软雅黑" panose="020B0503020204020204" pitchFamily="34" charset="-122"/>
                  <a:ea typeface="微软雅黑" panose="020B0503020204020204" pitchFamily="34" charset="-122"/>
                </a:rPr>
                <a:t>依恋</a:t>
              </a:r>
              <a:endParaRPr lang="zh-CN" altLang="en-US" sz="20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30" name="矩形 29"/>
            <p:cNvSpPr/>
            <p:nvPr/>
          </p:nvSpPr>
          <p:spPr>
            <a:xfrm>
              <a:off x="5014687" y="4868712"/>
              <a:ext cx="2690147" cy="1037590"/>
            </a:xfrm>
            <a:prstGeom prst="rect">
              <a:avLst/>
            </a:prstGeom>
          </p:spPr>
          <p:txBody>
            <a:bodyPr wrap="square">
              <a:spAutoFit/>
            </a:bodyPr>
            <a:lstStyle/>
            <a:p>
              <a:pPr defTabSz="1219200">
                <a:lnSpc>
                  <a:spcPct val="114000"/>
                </a:lnSpc>
                <a:defRPr/>
              </a:pPr>
              <a:r>
                <a:rPr lang="zh-CN" altLang="en-US" dirty="0" smtClean="0">
                  <a:latin typeface="Calibri" panose="020F0502020204030204"/>
                  <a:ea typeface="微软雅黑" panose="020B0503020204020204" pitchFamily="34" charset="-122"/>
                </a:rPr>
                <a:t>朦胧的相互吸引。</a:t>
              </a:r>
              <a:endParaRPr lang="zh-CN" altLang="en-US" dirty="0" smtClean="0">
                <a:latin typeface="Calibri" panose="020F0502020204030204"/>
                <a:ea typeface="微软雅黑" panose="020B0503020204020204" pitchFamily="34" charset="-122"/>
              </a:endParaRPr>
            </a:p>
            <a:p>
              <a:pPr defTabSz="1219200">
                <a:lnSpc>
                  <a:spcPct val="114000"/>
                </a:lnSpc>
                <a:defRPr/>
              </a:pPr>
              <a:r>
                <a:rPr lang="zh-CN" altLang="en-US" dirty="0" smtClean="0">
                  <a:latin typeface="Calibri" panose="020F0502020204030204"/>
                  <a:ea typeface="微软雅黑" panose="020B0503020204020204" pitchFamily="34" charset="-122"/>
                </a:rPr>
                <a:t>这是一个自我折磨的阶段。</a:t>
              </a:r>
              <a:endParaRPr lang="zh-CN" altLang="en-US" dirty="0" smtClean="0">
                <a:latin typeface="Calibri" panose="020F0502020204030204"/>
                <a:ea typeface="微软雅黑" panose="020B0503020204020204" pitchFamily="34" charset="-122"/>
              </a:endParaRPr>
            </a:p>
          </p:txBody>
        </p:sp>
      </p:grpSp>
      <p:grpSp>
        <p:nvGrpSpPr>
          <p:cNvPr id="31" name="组合 30"/>
          <p:cNvGrpSpPr/>
          <p:nvPr/>
        </p:nvGrpSpPr>
        <p:grpSpPr>
          <a:xfrm>
            <a:off x="8469607" y="4426857"/>
            <a:ext cx="3112417" cy="1093366"/>
            <a:chOff x="8465199" y="4426856"/>
            <a:chExt cx="3110798" cy="1093366"/>
          </a:xfrm>
        </p:grpSpPr>
        <p:sp>
          <p:nvSpPr>
            <p:cNvPr id="32" name="文本框 13"/>
            <p:cNvSpPr txBox="1"/>
            <p:nvPr/>
          </p:nvSpPr>
          <p:spPr>
            <a:xfrm>
              <a:off x="8465199" y="4426856"/>
              <a:ext cx="2162628" cy="398780"/>
            </a:xfrm>
            <a:prstGeom prst="rect">
              <a:avLst/>
            </a:prstGeom>
            <a:noFill/>
          </p:spPr>
          <p:txBody>
            <a:bodyPr wrap="square" rtlCol="0">
              <a:spAutoFit/>
            </a:bodyPr>
            <a:lstStyle/>
            <a:p>
              <a:pPr algn="ctr" defTabSz="1219200">
                <a:defRPr/>
              </a:pPr>
              <a:r>
                <a:rPr lang="zh-CN" altLang="en-US" sz="2000" b="1" dirty="0">
                  <a:solidFill>
                    <a:prstClr val="white">
                      <a:lumMod val="50000"/>
                    </a:prstClr>
                  </a:solidFill>
                  <a:latin typeface="微软雅黑" panose="020B0503020204020204" pitchFamily="34" charset="-122"/>
                  <a:ea typeface="微软雅黑" panose="020B0503020204020204" pitchFamily="34" charset="-122"/>
                </a:rPr>
                <a:t>爱恋</a:t>
              </a:r>
              <a:endParaRPr lang="zh-CN" altLang="en-US" sz="20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33" name="矩形 32"/>
            <p:cNvSpPr/>
            <p:nvPr/>
          </p:nvSpPr>
          <p:spPr>
            <a:xfrm>
              <a:off x="8465200" y="4868712"/>
              <a:ext cx="3110797" cy="651510"/>
            </a:xfrm>
            <a:prstGeom prst="rect">
              <a:avLst/>
            </a:prstGeom>
          </p:spPr>
          <p:txBody>
            <a:bodyPr wrap="square">
              <a:spAutoFit/>
            </a:bodyPr>
            <a:lstStyle/>
            <a:p>
              <a:pPr defTabSz="1219200">
                <a:lnSpc>
                  <a:spcPct val="114000"/>
                </a:lnSpc>
                <a:defRPr/>
              </a:pPr>
              <a:r>
                <a:rPr lang="zh-CN" altLang="en-US" sz="1600" dirty="0" smtClean="0">
                  <a:latin typeface="Calibri" panose="020F0502020204030204"/>
                  <a:ea typeface="微软雅黑" panose="020B0503020204020204" pitchFamily="34" charset="-122"/>
                </a:rPr>
                <a:t>产生爱的冲动。</a:t>
              </a:r>
              <a:endParaRPr lang="zh-CN" altLang="en-US" sz="1600" dirty="0" smtClean="0">
                <a:latin typeface="Calibri" panose="020F0502020204030204"/>
                <a:ea typeface="微软雅黑" panose="020B0503020204020204" pitchFamily="34" charset="-122"/>
              </a:endParaRPr>
            </a:p>
            <a:p>
              <a:pPr defTabSz="1219200">
                <a:lnSpc>
                  <a:spcPct val="114000"/>
                </a:lnSpc>
                <a:defRPr/>
              </a:pPr>
              <a:r>
                <a:rPr lang="zh-CN" altLang="en-US" sz="1600" dirty="0" smtClean="0">
                  <a:latin typeface="Calibri" panose="020F0502020204030204"/>
                  <a:ea typeface="微软雅黑" panose="020B0503020204020204" pitchFamily="34" charset="-122"/>
                </a:rPr>
                <a:t>它很短暂，但有很强的震撼力</a:t>
              </a:r>
              <a:endParaRPr lang="zh-CN" altLang="en-US" sz="1600" dirty="0" smtClean="0">
                <a:latin typeface="Calibri" panose="020F0502020204030204"/>
                <a:ea typeface="微软雅黑" panose="020B0503020204020204" pitchFamily="34" charset="-122"/>
              </a:endParaRPr>
            </a:p>
          </p:txBody>
        </p:sp>
      </p:grpSp>
      <p:pic>
        <p:nvPicPr>
          <p:cNvPr id="35" name="图片 34" descr="676-1F21G52332-50.jpg"/>
          <p:cNvPicPr>
            <a:picLocks noChangeAspect="1"/>
          </p:cNvPicPr>
          <p:nvPr/>
        </p:nvPicPr>
        <p:blipFill>
          <a:blip r:embed="rId1"/>
          <a:stretch>
            <a:fillRect/>
          </a:stretch>
        </p:blipFill>
        <p:spPr>
          <a:xfrm>
            <a:off x="4598183" y="1643050"/>
            <a:ext cx="3110664" cy="2071702"/>
          </a:xfrm>
          <a:prstGeom prst="rect">
            <a:avLst/>
          </a:prstGeom>
        </p:spPr>
      </p:pic>
      <p:pic>
        <p:nvPicPr>
          <p:cNvPr id="36" name="图片 35" descr="663ed73016a94f43923cbbe9fa8534fb_th.png"/>
          <p:cNvPicPr>
            <a:picLocks noChangeAspect="1"/>
          </p:cNvPicPr>
          <p:nvPr/>
        </p:nvPicPr>
        <p:blipFill>
          <a:blip r:embed="rId2"/>
          <a:stretch>
            <a:fillRect/>
          </a:stretch>
        </p:blipFill>
        <p:spPr>
          <a:xfrm>
            <a:off x="8469608" y="1643050"/>
            <a:ext cx="3112416" cy="2071702"/>
          </a:xfrm>
          <a:prstGeom prst="rect">
            <a:avLst/>
          </a:prstGeom>
        </p:spPr>
      </p:pic>
      <p:pic>
        <p:nvPicPr>
          <p:cNvPr id="37" name="图片 36" descr="054101015F5737A004CD84A88ED2AC2B_副本.jpg"/>
          <p:cNvPicPr>
            <a:picLocks noChangeAspect="1"/>
          </p:cNvPicPr>
          <p:nvPr/>
        </p:nvPicPr>
        <p:blipFill>
          <a:blip r:embed="rId3"/>
          <a:stretch>
            <a:fillRect/>
          </a:stretch>
        </p:blipFill>
        <p:spPr>
          <a:xfrm>
            <a:off x="740531" y="1643050"/>
            <a:ext cx="3102438" cy="2057406"/>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3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3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3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3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97655" y="285728"/>
            <a:ext cx="4371427" cy="523220"/>
          </a:xfrm>
          <a:prstGeom prst="rect">
            <a:avLst/>
          </a:prstGeom>
          <a:noFill/>
        </p:spPr>
        <p:txBody>
          <a:bodyPr wrap="square" rtlCol="0">
            <a:spAutoFit/>
          </a:bodyPr>
          <a:lstStyle>
            <a:defPPr>
              <a:defRPr lang="zh-CN"/>
            </a:defPPr>
            <a:lvl1pPr algn="ctr">
              <a:defRPr sz="2800" b="1">
                <a:latin typeface="+mj-ea"/>
                <a:ea typeface="+mj-ea"/>
              </a:defRPr>
            </a:lvl1pPr>
          </a:lstStyle>
          <a:p>
            <a:r>
              <a:rPr lang="zh-CN" altLang="en-US" dirty="0" smtClean="0"/>
              <a:t>三、爱情的发展阶段</a:t>
            </a:r>
            <a:endParaRPr lang="zh-CN" altLang="en-US" dirty="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pic>
        <p:nvPicPr>
          <p:cNvPr id="12" name="图片 11"/>
          <p:cNvPicPr>
            <a:picLocks noChangeAspect="1"/>
          </p:cNvPicPr>
          <p:nvPr/>
        </p:nvPicPr>
        <p:blipFill>
          <a:blip r:embed="rId1" cstate="print"/>
          <a:stretch>
            <a:fillRect/>
          </a:stretch>
        </p:blipFill>
        <p:spPr>
          <a:xfrm rot="21130051">
            <a:off x="2067012" y="1170570"/>
            <a:ext cx="3640463" cy="3467564"/>
          </a:xfrm>
          <a:prstGeom prst="rect">
            <a:avLst/>
          </a:prstGeom>
        </p:spPr>
      </p:pic>
      <p:pic>
        <p:nvPicPr>
          <p:cNvPr id="14" name="图片 13"/>
          <p:cNvPicPr>
            <a:picLocks noChangeAspect="1"/>
          </p:cNvPicPr>
          <p:nvPr/>
        </p:nvPicPr>
        <p:blipFill>
          <a:blip r:embed="rId1" cstate="print"/>
          <a:stretch>
            <a:fillRect/>
          </a:stretch>
        </p:blipFill>
        <p:spPr>
          <a:xfrm rot="1127481">
            <a:off x="6767189" y="1432612"/>
            <a:ext cx="3640463" cy="3467564"/>
          </a:xfrm>
          <a:prstGeom prst="rect">
            <a:avLst/>
          </a:prstGeom>
        </p:spPr>
      </p:pic>
      <p:sp>
        <p:nvSpPr>
          <p:cNvPr id="23" name="TextBox 15"/>
          <p:cNvSpPr txBox="1"/>
          <p:nvPr/>
        </p:nvSpPr>
        <p:spPr>
          <a:xfrm>
            <a:off x="2355244" y="4725702"/>
            <a:ext cx="2787191" cy="1529715"/>
          </a:xfrm>
          <a:prstGeom prst="rect">
            <a:avLst/>
          </a:prstGeom>
          <a:noFill/>
        </p:spPr>
        <p:txBody>
          <a:bodyPr wrap="square" rtlCol="0">
            <a:spAutoFit/>
          </a:bodyPr>
          <a:lstStyle/>
          <a:p>
            <a:pPr>
              <a:lnSpc>
                <a:spcPct val="130000"/>
              </a:lnSpc>
            </a:pPr>
            <a:r>
              <a:rPr lang="zh-CN" altLang="en-US" b="1" dirty="0" smtClean="0">
                <a:solidFill>
                  <a:srgbClr val="C00000"/>
                </a:solidFill>
                <a:latin typeface="微软雅黑" panose="020B0503020204020204" pitchFamily="34" charset="-122"/>
                <a:ea typeface="微软雅黑" panose="020B0503020204020204" pitchFamily="34" charset="-122"/>
              </a:rPr>
              <a:t>  相恋</a:t>
            </a:r>
            <a:endParaRPr lang="en-US" altLang="zh-CN" b="1" dirty="0" smtClean="0">
              <a:solidFill>
                <a:srgbClr val="C00000"/>
              </a:solidFill>
              <a:latin typeface="微软雅黑" panose="020B0503020204020204" pitchFamily="34" charset="-122"/>
              <a:ea typeface="微软雅黑" panose="020B0503020204020204" pitchFamily="34" charset="-122"/>
            </a:endParaRPr>
          </a:p>
          <a:p>
            <a:pPr>
              <a:lnSpc>
                <a:spcPct val="130000"/>
              </a:lnSpc>
            </a:pPr>
            <a:r>
              <a:rPr lang="zh-CN" altLang="en-US" dirty="0" smtClean="0">
                <a:latin typeface="微软雅黑" panose="020B0503020204020204" pitchFamily="34" charset="-122"/>
                <a:ea typeface="微软雅黑" panose="020B0503020204020204" pitchFamily="34" charset="-122"/>
              </a:rPr>
              <a:t>建立恋爱关系。</a:t>
            </a:r>
            <a:endParaRPr lang="zh-CN" altLang="en-US" dirty="0" smtClean="0">
              <a:latin typeface="微软雅黑" panose="020B0503020204020204" pitchFamily="34" charset="-122"/>
              <a:ea typeface="微软雅黑" panose="020B0503020204020204" pitchFamily="34" charset="-122"/>
            </a:endParaRPr>
          </a:p>
          <a:p>
            <a:pPr>
              <a:lnSpc>
                <a:spcPct val="130000"/>
              </a:lnSpc>
            </a:pPr>
            <a:r>
              <a:rPr lang="zh-CN" altLang="en-US" dirty="0" smtClean="0">
                <a:latin typeface="微软雅黑" panose="020B0503020204020204" pitchFamily="34" charset="-122"/>
                <a:ea typeface="微软雅黑" panose="020B0503020204020204" pitchFamily="34" charset="-122"/>
              </a:rPr>
              <a:t>这是一个充满幸福感的阶段。</a:t>
            </a:r>
            <a:endParaRPr lang="zh-CN" altLang="en-US" dirty="0" smtClean="0">
              <a:latin typeface="微软雅黑" panose="020B0503020204020204" pitchFamily="34" charset="-122"/>
              <a:ea typeface="微软雅黑" panose="020B0503020204020204" pitchFamily="34" charset="-122"/>
            </a:endParaRPr>
          </a:p>
        </p:txBody>
      </p:sp>
      <p:sp>
        <p:nvSpPr>
          <p:cNvPr id="25" name="TextBox 15"/>
          <p:cNvSpPr txBox="1"/>
          <p:nvPr/>
        </p:nvSpPr>
        <p:spPr>
          <a:xfrm>
            <a:off x="6019969" y="4690629"/>
            <a:ext cx="2857520" cy="1529715"/>
          </a:xfrm>
          <a:prstGeom prst="rect">
            <a:avLst/>
          </a:prstGeom>
          <a:noFill/>
        </p:spPr>
        <p:txBody>
          <a:bodyPr wrap="square" rtlCol="0">
            <a:spAutoFit/>
          </a:bodyPr>
          <a:lstStyle/>
          <a:p>
            <a:pPr>
              <a:lnSpc>
                <a:spcPct val="130000"/>
              </a:lnSpc>
            </a:pPr>
            <a:r>
              <a:rPr lang="zh-CN" altLang="en-US" b="1" dirty="0" smtClean="0">
                <a:solidFill>
                  <a:srgbClr val="C00000"/>
                </a:solidFill>
                <a:latin typeface="微软雅黑" panose="020B0503020204020204" pitchFamily="34" charset="-122"/>
                <a:ea typeface="微软雅黑" panose="020B0503020204020204" pitchFamily="34" charset="-122"/>
              </a:rPr>
              <a:t>结婚或失恋</a:t>
            </a:r>
            <a:endParaRPr lang="zh-CN" altLang="en-US" b="1" dirty="0" smtClean="0">
              <a:solidFill>
                <a:srgbClr val="C00000"/>
              </a:solidFill>
              <a:latin typeface="微软雅黑" panose="020B0503020204020204" pitchFamily="34" charset="-122"/>
              <a:ea typeface="微软雅黑" panose="020B0503020204020204" pitchFamily="34" charset="-122"/>
            </a:endParaRPr>
          </a:p>
          <a:p>
            <a:pPr>
              <a:lnSpc>
                <a:spcPct val="130000"/>
              </a:lnSpc>
            </a:pPr>
            <a:r>
              <a:rPr lang="zh-CN" altLang="en-US" dirty="0" smtClean="0">
                <a:latin typeface="微软雅黑" panose="020B0503020204020204" pitchFamily="34" charset="-122"/>
                <a:ea typeface="微软雅黑" panose="020B0503020204020204" pitchFamily="34" charset="-122"/>
              </a:rPr>
              <a:t>恋爱的成熟或失败。</a:t>
            </a:r>
            <a:endParaRPr lang="zh-CN" altLang="en-US" dirty="0" smtClean="0">
              <a:latin typeface="微软雅黑" panose="020B0503020204020204" pitchFamily="34" charset="-122"/>
              <a:ea typeface="微软雅黑" panose="020B0503020204020204" pitchFamily="34" charset="-122"/>
            </a:endParaRPr>
          </a:p>
          <a:p>
            <a:pPr>
              <a:lnSpc>
                <a:spcPct val="130000"/>
              </a:lnSpc>
            </a:pPr>
            <a:r>
              <a:rPr lang="zh-CN" altLang="en-US" dirty="0" smtClean="0">
                <a:latin typeface="微软雅黑" panose="020B0503020204020204" pitchFamily="34" charset="-122"/>
                <a:ea typeface="微软雅黑" panose="020B0503020204020204" pitchFamily="34" charset="-122"/>
              </a:rPr>
              <a:t>此恋爱心理也就发展到了一个崭新的阶段，</a:t>
            </a:r>
            <a:endParaRPr lang="zh-CN" altLang="en-US" dirty="0" smtClean="0">
              <a:latin typeface="微软雅黑" panose="020B0503020204020204" pitchFamily="34" charset="-122"/>
              <a:ea typeface="微软雅黑" panose="020B0503020204020204" pitchFamily="34" charset="-122"/>
            </a:endParaRPr>
          </a:p>
        </p:txBody>
      </p:sp>
      <p:pic>
        <p:nvPicPr>
          <p:cNvPr id="2050" name="Picture 2" descr="http://img.7799520.com/FkceBQvjXSnk0_gpbdWZwk7sb-QD"/>
          <p:cNvPicPr>
            <a:picLocks noChangeAspect="1" noChangeArrowheads="1"/>
          </p:cNvPicPr>
          <p:nvPr/>
        </p:nvPicPr>
        <p:blipFill>
          <a:blip r:embed="rId2"/>
          <a:srcRect/>
          <a:stretch>
            <a:fillRect/>
          </a:stretch>
        </p:blipFill>
        <p:spPr bwMode="auto">
          <a:xfrm rot="21111318">
            <a:off x="2532416" y="2241652"/>
            <a:ext cx="2553338" cy="1952855"/>
          </a:xfrm>
          <a:prstGeom prst="rect">
            <a:avLst/>
          </a:prstGeom>
          <a:noFill/>
        </p:spPr>
      </p:pic>
      <p:pic>
        <p:nvPicPr>
          <p:cNvPr id="28" name="图片 27" descr="0010023444613886_b_副本.jpg"/>
          <p:cNvPicPr>
            <a:picLocks noChangeAspect="1"/>
          </p:cNvPicPr>
          <p:nvPr/>
        </p:nvPicPr>
        <p:blipFill>
          <a:blip r:embed="rId3" cstate="print"/>
          <a:stretch>
            <a:fillRect/>
          </a:stretch>
        </p:blipFill>
        <p:spPr>
          <a:xfrm rot="1007402">
            <a:off x="7003952" y="2573579"/>
            <a:ext cx="2703550" cy="1762355"/>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diamond(in)">
                                      <p:cBhvr>
                                        <p:cTn id="7" dur="20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diamond(in)">
                                      <p:cBhvr>
                                        <p:cTn id="12"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MH_SubTitle_1"/>
          <p:cNvSpPr txBox="1">
            <a:spLocks noChangeArrowheads="1"/>
          </p:cNvSpPr>
          <p:nvPr>
            <p:custDataLst>
              <p:tags r:id="rId1"/>
            </p:custDataLst>
          </p:nvPr>
        </p:nvSpPr>
        <p:spPr bwMode="auto">
          <a:xfrm>
            <a:off x="6224270" y="692785"/>
            <a:ext cx="5972175"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defRPr/>
            </a:pPr>
            <a:r>
              <a:rPr lang="zh-CN" altLang="en-US" sz="1800" b="1" dirty="0" smtClean="0">
                <a:solidFill>
                  <a:schemeClr val="accent2"/>
                </a:solidFill>
                <a:latin typeface="微软雅黑" panose="020B0503020204020204" pitchFamily="34" charset="-122"/>
                <a:ea typeface="微软雅黑" panose="020B0503020204020204" pitchFamily="34" charset="-122"/>
              </a:rPr>
              <a:t>（一）心理发展相对成熟是大学生恋爱和择偶的必备条件</a:t>
            </a:r>
            <a:endParaRPr lang="zh-CN" altLang="en-US" sz="1800" b="1" dirty="0" smtClean="0">
              <a:solidFill>
                <a:schemeClr val="accent2"/>
              </a:solidFill>
              <a:latin typeface="微软雅黑" panose="020B0503020204020204" pitchFamily="34" charset="-122"/>
              <a:ea typeface="微软雅黑" panose="020B0503020204020204" pitchFamily="34" charset="-122"/>
            </a:endParaRPr>
          </a:p>
          <a:p>
            <a:pPr>
              <a:lnSpc>
                <a:spcPct val="150000"/>
              </a:lnSpc>
              <a:defRPr/>
            </a:pPr>
            <a:r>
              <a:rPr lang="zh-CN" altLang="en-US" sz="1600" b="1" dirty="0" smtClean="0">
                <a:latin typeface="微软雅黑" panose="020B0503020204020204" pitchFamily="34" charset="-122"/>
                <a:ea typeface="微软雅黑" panose="020B0503020204020204" pitchFamily="34" charset="-122"/>
                <a:sym typeface="+mn-ea"/>
              </a:rPr>
              <a:t>不成熟的心理表现为：易冲动、焦虑、困惑、迷茫、失落等，对自我缺乏正确、客观的评价，挫折承受能力较弱。</a:t>
            </a:r>
            <a:endParaRPr lang="zh-CN" altLang="en-US" sz="1600" b="1" dirty="0" smtClean="0">
              <a:solidFill>
                <a:schemeClr val="accent2"/>
              </a:solidFill>
              <a:latin typeface="微软雅黑" panose="020B0503020204020204" pitchFamily="34" charset="-122"/>
              <a:ea typeface="微软雅黑" panose="020B0503020204020204" pitchFamily="34" charset="-122"/>
              <a:sym typeface="+mn-ea"/>
            </a:endParaRPr>
          </a:p>
        </p:txBody>
      </p:sp>
      <p:sp>
        <p:nvSpPr>
          <p:cNvPr id="24" name="íṣlîḓè"/>
          <p:cNvSpPr/>
          <p:nvPr/>
        </p:nvSpPr>
        <p:spPr>
          <a:xfrm>
            <a:off x="-16147" y="0"/>
            <a:ext cx="5471586" cy="6858023"/>
          </a:xfrm>
          <a:custGeom>
            <a:avLst/>
            <a:gdLst>
              <a:gd name="connisteX0" fmla="*/ 0 w 5146040"/>
              <a:gd name="connsiteY0" fmla="*/ 0 h 6800215"/>
              <a:gd name="connisteX1" fmla="*/ 0 w 5146040"/>
              <a:gd name="connsiteY1" fmla="*/ 6800215 h 6800215"/>
              <a:gd name="connisteX2" fmla="*/ 2495550 w 5146040"/>
              <a:gd name="connsiteY2" fmla="*/ 6800215 h 6800215"/>
              <a:gd name="connisteX3" fmla="*/ 5146040 w 5146040"/>
              <a:gd name="connsiteY3" fmla="*/ 2209165 h 6800215"/>
              <a:gd name="connisteX4" fmla="*/ 3870960 w 5146040"/>
              <a:gd name="connsiteY4" fmla="*/ 0 h 6800215"/>
              <a:gd name="connisteX5" fmla="*/ 0 w 5146040"/>
              <a:gd name="connsiteY5" fmla="*/ 0 h 680021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rect l="l" t="t" r="r" b="b"/>
            <a:pathLst>
              <a:path w="5146040" h="6800215">
                <a:moveTo>
                  <a:pt x="0" y="0"/>
                </a:moveTo>
                <a:lnTo>
                  <a:pt x="0" y="6800215"/>
                </a:lnTo>
                <a:lnTo>
                  <a:pt x="2495550" y="6800215"/>
                </a:lnTo>
                <a:lnTo>
                  <a:pt x="5146040" y="2209165"/>
                </a:lnTo>
                <a:lnTo>
                  <a:pt x="3870960" y="0"/>
                </a:lnTo>
                <a:lnTo>
                  <a:pt x="0" y="0"/>
                </a:lnTo>
                <a:close/>
              </a:path>
            </a:pathLst>
          </a:custGeom>
          <a:blipFill>
            <a:blip r:embed="rId2"/>
            <a:stretch>
              <a:fillRect l="-49693" r="-49449"/>
            </a:stretch>
          </a:blip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spcCol="0" rtlCol="0" fromWordArt="0" anchor="ctr" anchorCtr="0" forceAA="0" compatLnSpc="1">
            <a:noAutofit/>
          </a:bodyPr>
          <a:lstStyle/>
          <a:p>
            <a:pPr lvl="0" algn="ctr"/>
            <a:endParaRPr>
              <a:cs typeface="+mn-ea"/>
              <a:sym typeface="+mn-lt"/>
            </a:endParaRPr>
          </a:p>
        </p:txBody>
      </p:sp>
      <p:sp>
        <p:nvSpPr>
          <p:cNvPr id="7" name="Freeform 230"/>
          <p:cNvSpPr>
            <a:spLocks noEditPoints="1"/>
          </p:cNvSpPr>
          <p:nvPr/>
        </p:nvSpPr>
        <p:spPr bwMode="auto">
          <a:xfrm rot="5400000">
            <a:off x="169027" y="21429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7" name="MH_SubTitle_3"/>
          <p:cNvSpPr txBox="1">
            <a:spLocks noChangeArrowheads="1"/>
          </p:cNvSpPr>
          <p:nvPr>
            <p:custDataLst>
              <p:tags r:id="rId3"/>
            </p:custDataLst>
          </p:nvPr>
        </p:nvSpPr>
        <p:spPr bwMode="auto">
          <a:xfrm>
            <a:off x="6026785" y="4787900"/>
            <a:ext cx="5924550" cy="929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defRPr/>
            </a:pPr>
            <a:r>
              <a:rPr lang="zh-CN" altLang="en-US" sz="1800" b="1" dirty="0" smtClean="0">
                <a:solidFill>
                  <a:schemeClr val="accent2"/>
                </a:solidFill>
                <a:latin typeface="微软雅黑" panose="020B0503020204020204" pitchFamily="34" charset="-122"/>
                <a:ea typeface="微软雅黑" panose="020B0503020204020204" pitchFamily="34" charset="-122"/>
              </a:rPr>
              <a:t>（三）社会阅历相对丰富是大学生恋爱和择偶的社会基础</a:t>
            </a:r>
            <a:endParaRPr lang="zh-CN" altLang="en-US" sz="1800" b="1" dirty="0" smtClean="0">
              <a:solidFill>
                <a:schemeClr val="accent2"/>
              </a:solidFill>
              <a:latin typeface="微软雅黑" panose="020B0503020204020204" pitchFamily="34" charset="-122"/>
              <a:ea typeface="微软雅黑" panose="020B0503020204020204" pitchFamily="34" charset="-122"/>
            </a:endParaRPr>
          </a:p>
          <a:p>
            <a:pPr>
              <a:lnSpc>
                <a:spcPct val="150000"/>
              </a:lnSpc>
              <a:defRPr/>
            </a:pPr>
            <a:r>
              <a:rPr lang="zh-CN" altLang="en-US" sz="1600" b="1" dirty="0" smtClean="0">
                <a:solidFill>
                  <a:schemeClr val="tx1"/>
                </a:solidFill>
                <a:latin typeface="微软雅黑" panose="020B0503020204020204" pitchFamily="34" charset="-122"/>
                <a:ea typeface="微软雅黑" panose="020B0503020204020204" pitchFamily="34" charset="-122"/>
              </a:rPr>
              <a:t>大学生一旦涉足爱河，必须端正恋爱动机，正确理解爱情，创造真实的爱情，专一忠贞，尊重爱情，健康地交往，尊重对方情感，平等履行义务，摆正爱情与学业的关系，遵守恋爱的道德。</a:t>
            </a:r>
            <a:endParaRPr lang="zh-CN" altLang="en-US" sz="1600" b="1" dirty="0" smtClean="0">
              <a:solidFill>
                <a:schemeClr val="tx1"/>
              </a:solidFill>
              <a:latin typeface="微软雅黑" panose="020B0503020204020204" pitchFamily="34" charset="-122"/>
              <a:ea typeface="微软雅黑" panose="020B0503020204020204" pitchFamily="34" charset="-122"/>
            </a:endParaRPr>
          </a:p>
        </p:txBody>
      </p:sp>
      <p:sp>
        <p:nvSpPr>
          <p:cNvPr id="20" name="MH_SubTitle_2"/>
          <p:cNvSpPr txBox="1">
            <a:spLocks noChangeArrowheads="1"/>
          </p:cNvSpPr>
          <p:nvPr>
            <p:custDataLst>
              <p:tags r:id="rId4"/>
            </p:custDataLst>
          </p:nvPr>
        </p:nvSpPr>
        <p:spPr bwMode="auto">
          <a:xfrm>
            <a:off x="6096000" y="2571750"/>
            <a:ext cx="5826760" cy="929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defRPr/>
            </a:pPr>
            <a:r>
              <a:rPr lang="zh-CN" altLang="en-US" sz="1800" b="1" dirty="0" smtClean="0">
                <a:solidFill>
                  <a:schemeClr val="accent2"/>
                </a:solidFill>
                <a:latin typeface="微软雅黑" panose="020B0503020204020204" pitchFamily="34" charset="-122"/>
                <a:ea typeface="微软雅黑" panose="020B0503020204020204" pitchFamily="34" charset="-122"/>
              </a:rPr>
              <a:t>（二）人生观相对稳定是大学生恋爱和择偶时机成熟的标志之一</a:t>
            </a:r>
            <a:endParaRPr lang="zh-CN" altLang="en-US" sz="1800" b="1" dirty="0" smtClean="0">
              <a:solidFill>
                <a:schemeClr val="accent2"/>
              </a:solidFill>
              <a:latin typeface="微软雅黑" panose="020B0503020204020204" pitchFamily="34" charset="-122"/>
              <a:ea typeface="微软雅黑" panose="020B0503020204020204" pitchFamily="34" charset="-122"/>
            </a:endParaRPr>
          </a:p>
          <a:p>
            <a:pPr>
              <a:lnSpc>
                <a:spcPct val="150000"/>
              </a:lnSpc>
              <a:defRPr/>
            </a:pPr>
            <a:r>
              <a:rPr lang="zh-CN" altLang="en-US" sz="1600" b="1" dirty="0" smtClean="0">
                <a:solidFill>
                  <a:schemeClr val="tx1"/>
                </a:solidFill>
                <a:latin typeface="微软雅黑" panose="020B0503020204020204" pitchFamily="34" charset="-122"/>
                <a:ea typeface="微软雅黑" panose="020B0503020204020204" pitchFamily="34" charset="-122"/>
              </a:rPr>
              <a:t>人生观决定恋爱观和择偶观。恋爱观和择偶观的正确形成，需要稳定的人生观的指导，否则对人的本质和人生道路的选择。</a:t>
            </a:r>
            <a:endParaRPr lang="zh-CN" altLang="en-US" sz="1600" b="1" dirty="0" smtClean="0">
              <a:solidFill>
                <a:schemeClr val="tx1"/>
              </a:solidFill>
              <a:latin typeface="微软雅黑" panose="020B0503020204020204" pitchFamily="34" charset="-122"/>
              <a:ea typeface="微软雅黑" panose="020B0503020204020204" pitchFamily="34" charset="-122"/>
            </a:endParaRPr>
          </a:p>
        </p:txBody>
      </p:sp>
      <p:sp>
        <p:nvSpPr>
          <p:cNvPr id="25" name="ïṩ1ïḓè"/>
          <p:cNvSpPr/>
          <p:nvPr/>
        </p:nvSpPr>
        <p:spPr>
          <a:xfrm>
            <a:off x="3857607" y="0"/>
            <a:ext cx="2099963" cy="2550161"/>
          </a:xfrm>
          <a:custGeom>
            <a:avLst/>
            <a:gdLst>
              <a:gd name="connsiteX0" fmla="*/ 29 w 3120"/>
              <a:gd name="connsiteY0" fmla="*/ 62 h 3409"/>
              <a:gd name="connsiteX1" fmla="*/ 1942 w 3120"/>
              <a:gd name="connsiteY1" fmla="*/ 3409 h 3409"/>
              <a:gd name="connsiteX2" fmla="*/ 3120 w 3120"/>
              <a:gd name="connsiteY2" fmla="*/ 1522 h 3409"/>
              <a:gd name="connsiteX3" fmla="*/ 2292 w 3120"/>
              <a:gd name="connsiteY3" fmla="*/ 0 h 3409"/>
              <a:gd name="connsiteX4" fmla="*/ 0 w 3120"/>
              <a:gd name="connsiteY4" fmla="*/ 0 h 3409"/>
              <a:gd name="connsiteX5" fmla="*/ 29 w 3120"/>
              <a:gd name="connsiteY5" fmla="*/ 62 h 3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20" h="3409">
                <a:moveTo>
                  <a:pt x="29" y="62"/>
                </a:moveTo>
                <a:lnTo>
                  <a:pt x="1942" y="3409"/>
                </a:lnTo>
                <a:lnTo>
                  <a:pt x="3120" y="1522"/>
                </a:lnTo>
                <a:lnTo>
                  <a:pt x="2292" y="0"/>
                </a:lnTo>
                <a:lnTo>
                  <a:pt x="0" y="0"/>
                </a:lnTo>
                <a:lnTo>
                  <a:pt x="29" y="62"/>
                </a:lnTo>
                <a:close/>
              </a:path>
            </a:pathLst>
          </a:custGeom>
          <a:solidFill>
            <a:srgbClr val="005B46"/>
          </a:solidFill>
          <a:ln>
            <a:solidFill>
              <a:srgbClr val="005B4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zh-CN" altLang="en-US" b="1" dirty="0">
              <a:solidFill>
                <a:schemeClr val="accent1"/>
              </a:solidFill>
              <a:cs typeface="+mn-ea"/>
              <a:sym typeface="+mn-lt"/>
            </a:endParaRPr>
          </a:p>
        </p:txBody>
      </p:sp>
      <p:sp>
        <p:nvSpPr>
          <p:cNvPr id="26" name="isḻiḋê"/>
          <p:cNvSpPr/>
          <p:nvPr/>
        </p:nvSpPr>
        <p:spPr>
          <a:xfrm>
            <a:off x="2669357" y="3660231"/>
            <a:ext cx="3814311" cy="3197793"/>
          </a:xfrm>
          <a:custGeom>
            <a:avLst/>
            <a:gdLst>
              <a:gd name="connsiteX0" fmla="*/ 5988 w 5988"/>
              <a:gd name="connsiteY0" fmla="*/ 5220 h 5220"/>
              <a:gd name="connsiteX1" fmla="*/ 0 w 5988"/>
              <a:gd name="connsiteY1" fmla="*/ 5220 h 5220"/>
              <a:gd name="connsiteX2" fmla="*/ 2970 w 5988"/>
              <a:gd name="connsiteY2" fmla="*/ 0 h 5220"/>
              <a:gd name="connsiteX3" fmla="*/ 5988 w 5988"/>
              <a:gd name="connsiteY3" fmla="*/ 5220 h 5220"/>
            </a:gdLst>
            <a:ahLst/>
            <a:cxnLst>
              <a:cxn ang="0">
                <a:pos x="connsiteX0" y="connsiteY0"/>
              </a:cxn>
              <a:cxn ang="0">
                <a:pos x="connsiteX1" y="connsiteY1"/>
              </a:cxn>
              <a:cxn ang="0">
                <a:pos x="connsiteX2" y="connsiteY2"/>
              </a:cxn>
              <a:cxn ang="0">
                <a:pos x="connsiteX3" y="connsiteY3"/>
              </a:cxn>
            </a:cxnLst>
            <a:rect l="l" t="t" r="r" b="b"/>
            <a:pathLst>
              <a:path w="5988" h="5220">
                <a:moveTo>
                  <a:pt x="5988" y="5220"/>
                </a:moveTo>
                <a:lnTo>
                  <a:pt x="0" y="5220"/>
                </a:lnTo>
                <a:lnTo>
                  <a:pt x="2970" y="0"/>
                </a:lnTo>
                <a:lnTo>
                  <a:pt x="5988" y="5220"/>
                </a:lnTo>
                <a:close/>
              </a:path>
            </a:pathLst>
          </a:custGeom>
          <a:solidFill>
            <a:srgbClr val="005B46"/>
          </a:solidFill>
          <a:ln>
            <a:solidFill>
              <a:srgbClr val="005B4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zh-CN" altLang="en-US" b="1" dirty="0">
              <a:solidFill>
                <a:schemeClr val="accent1"/>
              </a:solidFill>
              <a:cs typeface="+mn-ea"/>
              <a:sym typeface="+mn-lt"/>
            </a:endParaRPr>
          </a:p>
        </p:txBody>
      </p:sp>
      <p:sp>
        <p:nvSpPr>
          <p:cNvPr id="31" name="MH_Other_5"/>
          <p:cNvSpPr/>
          <p:nvPr>
            <p:custDataLst>
              <p:tags r:id="rId5"/>
            </p:custDataLst>
          </p:nvPr>
        </p:nvSpPr>
        <p:spPr>
          <a:xfrm>
            <a:off x="5595620" y="2785745"/>
            <a:ext cx="313055" cy="2882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HK" altLang="en-US" sz="2000" smtClean="0">
              <a:solidFill>
                <a:srgbClr val="FFFFFF"/>
              </a:solidFill>
              <a:ea typeface="PMingLiU" panose="02020500000000000000" pitchFamily="18" charset="-120"/>
            </a:endParaRPr>
          </a:p>
        </p:txBody>
      </p:sp>
      <p:sp>
        <p:nvSpPr>
          <p:cNvPr id="32" name="MH_Other_6"/>
          <p:cNvSpPr/>
          <p:nvPr>
            <p:custDataLst>
              <p:tags r:id="rId6"/>
            </p:custDataLst>
          </p:nvPr>
        </p:nvSpPr>
        <p:spPr>
          <a:xfrm>
            <a:off x="6026605" y="908986"/>
            <a:ext cx="288000" cy="28653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HK" altLang="en-US" sz="2000" smtClean="0">
              <a:solidFill>
                <a:srgbClr val="FFFFFF"/>
              </a:solidFill>
              <a:ea typeface="PMingLiU" panose="02020500000000000000" pitchFamily="18" charset="-120"/>
            </a:endParaRPr>
          </a:p>
        </p:txBody>
      </p:sp>
      <p:sp>
        <p:nvSpPr>
          <p:cNvPr id="6" name="文本框 5"/>
          <p:cNvSpPr txBox="1"/>
          <p:nvPr/>
        </p:nvSpPr>
        <p:spPr>
          <a:xfrm>
            <a:off x="383540" y="142875"/>
            <a:ext cx="7802880" cy="521970"/>
          </a:xfrm>
          <a:prstGeom prst="rect">
            <a:avLst/>
          </a:prstGeom>
          <a:noFill/>
        </p:spPr>
        <p:txBody>
          <a:bodyPr wrap="square" rtlCol="0">
            <a:spAutoFit/>
          </a:bodyPr>
          <a:lstStyle>
            <a:defPPr>
              <a:defRPr lang="zh-CN"/>
            </a:defPPr>
            <a:lvl1pPr algn="ctr">
              <a:defRPr sz="2800" b="1">
                <a:latin typeface="+mj-ea"/>
                <a:ea typeface="+mj-ea"/>
              </a:defRPr>
            </a:lvl1pPr>
          </a:lstStyle>
          <a:p>
            <a:r>
              <a:rPr lang="zh-CN" altLang="en-US" dirty="0"/>
              <a:t>二、大学生恋爱和择偶应具备的条件</a:t>
            </a:r>
            <a:endParaRPr lang="zh-CN" altLang="en-US" dirty="0"/>
          </a:p>
        </p:txBody>
      </p:sp>
      <p:sp>
        <p:nvSpPr>
          <p:cNvPr id="30" name="MH_Other_4"/>
          <p:cNvSpPr/>
          <p:nvPr>
            <p:custDataLst>
              <p:tags r:id="rId7"/>
            </p:custDataLst>
          </p:nvPr>
        </p:nvSpPr>
        <p:spPr>
          <a:xfrm>
            <a:off x="5596067" y="5002221"/>
            <a:ext cx="288000" cy="288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HK" altLang="en-US" sz="2000" smtClean="0">
              <a:solidFill>
                <a:srgbClr val="FFFFFF"/>
              </a:solidFill>
              <a:ea typeface="PMingLiU" panose="02020500000000000000" pitchFamily="18" charset="-12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up)">
                                      <p:cBhvr>
                                        <p:cTn id="7" dur="500"/>
                                        <p:tgtEl>
                                          <p:spTgt spid="3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left)">
                                      <p:cBhvr>
                                        <p:cTn id="11" dur="500"/>
                                        <p:tgtEl>
                                          <p:spTgt spid="23"/>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wipe(up)">
                                      <p:cBhvr>
                                        <p:cTn id="16" dur="500"/>
                                        <p:tgtEl>
                                          <p:spTgt spid="31"/>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left)">
                                      <p:cBhvr>
                                        <p:cTn id="20" dur="500"/>
                                        <p:tgtEl>
                                          <p:spTgt spid="20"/>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wipe(up)">
                                      <p:cBhvr>
                                        <p:cTn id="25" dur="500"/>
                                        <p:tgtEl>
                                          <p:spTgt spid="30"/>
                                        </p:tgtEl>
                                      </p:cBhvr>
                                    </p:animEffect>
                                  </p:childTnLst>
                                </p:cTn>
                              </p:par>
                            </p:childTnLst>
                          </p:cTn>
                        </p:par>
                        <p:par>
                          <p:cTn id="26" fill="hold">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left)">
                                      <p:cBhvr>
                                        <p:cTn id="2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17" grpId="0"/>
      <p:bldP spid="20" grpId="0"/>
      <p:bldP spid="31" grpId="0" bldLvl="0" animBg="1"/>
      <p:bldP spid="32" grpId="0" bldLvl="0" animBg="1"/>
      <p:bldP spid="30"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descr="图片1_副本.jpg"/>
          <p:cNvPicPr>
            <a:picLocks noChangeAspect="1"/>
          </p:cNvPicPr>
          <p:nvPr/>
        </p:nvPicPr>
        <p:blipFill>
          <a:blip r:embed="rId1"/>
          <a:stretch>
            <a:fillRect/>
          </a:stretch>
        </p:blipFill>
        <p:spPr>
          <a:xfrm>
            <a:off x="799112" y="2290755"/>
            <a:ext cx="3011917" cy="3021478"/>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6" name="文本框 5"/>
          <p:cNvSpPr txBox="1"/>
          <p:nvPr/>
        </p:nvSpPr>
        <p:spPr>
          <a:xfrm>
            <a:off x="597655" y="285728"/>
            <a:ext cx="4371427" cy="521970"/>
          </a:xfrm>
          <a:prstGeom prst="rect">
            <a:avLst/>
          </a:prstGeom>
          <a:noFill/>
        </p:spPr>
        <p:txBody>
          <a:bodyPr wrap="square" rtlCol="0">
            <a:spAutoFit/>
          </a:bodyPr>
          <a:lstStyle>
            <a:defPPr>
              <a:defRPr lang="zh-CN"/>
            </a:defPPr>
            <a:lvl1pPr algn="ctr">
              <a:defRPr sz="2800" b="1">
                <a:latin typeface="+mj-ea"/>
                <a:ea typeface="+mj-ea"/>
              </a:defRPr>
            </a:lvl1pPr>
          </a:lstStyle>
          <a:p>
            <a:r>
              <a:rPr lang="zh-CN" altLang="en-US" dirty="0"/>
              <a:t>三、培养爱的能力</a:t>
            </a:r>
            <a:endParaRPr lang="zh-CN" altLang="en-US" dirty="0"/>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20" name="矩形 19"/>
          <p:cNvSpPr/>
          <p:nvPr/>
        </p:nvSpPr>
        <p:spPr>
          <a:xfrm>
            <a:off x="799112" y="1142984"/>
            <a:ext cx="10455910" cy="452432"/>
          </a:xfrm>
          <a:prstGeom prst="rect">
            <a:avLst/>
          </a:prstGeom>
        </p:spPr>
        <p:txBody>
          <a:bodyPr wrap="square">
            <a:spAutoFit/>
          </a:bodyPr>
          <a:lstStyle/>
          <a:p>
            <a:pPr marL="285750" indent="-285750">
              <a:lnSpc>
                <a:spcPct val="130000"/>
              </a:lnSpc>
            </a:pPr>
            <a:r>
              <a:rPr lang="zh-CN" altLang="en-US" dirty="0" smtClean="0">
                <a:latin typeface="微软雅黑" panose="020B0503020204020204" pitchFamily="34" charset="-122"/>
                <a:ea typeface="微软雅黑" panose="020B0503020204020204" pitchFamily="34" charset="-122"/>
                <a:cs typeface="+mn-ea"/>
                <a:sym typeface="+mn-lt"/>
              </a:rPr>
              <a:t>           </a:t>
            </a:r>
            <a:r>
              <a:rPr lang="zh-CN" altLang="en-US" b="1" dirty="0" smtClean="0">
                <a:solidFill>
                  <a:srgbClr val="C00000"/>
                </a:solidFill>
                <a:latin typeface="微软雅黑" panose="020B0503020204020204" pitchFamily="34" charset="-122"/>
                <a:ea typeface="微软雅黑" panose="020B0503020204020204" pitchFamily="34" charset="-122"/>
                <a:cs typeface="+mn-ea"/>
                <a:sym typeface="+mn-lt"/>
              </a:rPr>
              <a:t>美国心理学家罗伯特</a:t>
            </a:r>
            <a:r>
              <a:rPr lang="en-US" altLang="zh-CN" b="1" dirty="0" smtClean="0">
                <a:solidFill>
                  <a:srgbClr val="C00000"/>
                </a:solidFill>
                <a:latin typeface="微软雅黑" panose="020B0503020204020204" pitchFamily="34" charset="-122"/>
                <a:ea typeface="微软雅黑" panose="020B0503020204020204" pitchFamily="34" charset="-122"/>
                <a:cs typeface="+mn-ea"/>
                <a:sym typeface="+mn-lt"/>
              </a:rPr>
              <a:t>·</a:t>
            </a:r>
            <a:r>
              <a:rPr lang="zh-CN" altLang="en-US" b="1" dirty="0" smtClean="0">
                <a:solidFill>
                  <a:srgbClr val="C00000"/>
                </a:solidFill>
                <a:latin typeface="微软雅黑" panose="020B0503020204020204" pitchFamily="34" charset="-122"/>
                <a:ea typeface="微软雅黑" panose="020B0503020204020204" pitchFamily="34" charset="-122"/>
                <a:cs typeface="+mn-ea"/>
                <a:sym typeface="+mn-lt"/>
              </a:rPr>
              <a:t>斯腾伯格认为爱情应该包含亲密、激情和承诺三个要素。</a:t>
            </a:r>
            <a:endParaRPr lang="zh-CN" altLang="en-US" dirty="0" smtClean="0">
              <a:latin typeface="微软雅黑" panose="020B0503020204020204" pitchFamily="34" charset="-122"/>
              <a:ea typeface="微软雅黑" panose="020B0503020204020204" pitchFamily="34" charset="-122"/>
              <a:cs typeface="+mn-ea"/>
              <a:sym typeface="+mn-lt"/>
            </a:endParaRPr>
          </a:p>
        </p:txBody>
      </p:sp>
      <p:sp>
        <p:nvSpPr>
          <p:cNvPr id="15" name="文本1"/>
          <p:cNvSpPr>
            <a:spLocks noChangeArrowheads="1"/>
          </p:cNvSpPr>
          <p:nvPr>
            <p:custDataLst>
              <p:tags r:id="rId2"/>
            </p:custDataLst>
          </p:nvPr>
        </p:nvSpPr>
        <p:spPr bwMode="auto">
          <a:xfrm>
            <a:off x="5191760" y="3500755"/>
            <a:ext cx="6076315" cy="859790"/>
          </a:xfrm>
          <a:prstGeom prst="roundRect">
            <a:avLst>
              <a:gd name="adj" fmla="val 11505"/>
            </a:avLst>
          </a:prstGeom>
          <a:noFill/>
          <a:ln w="15875">
            <a:solidFill>
              <a:schemeClr val="bg1">
                <a:lumMod val="75000"/>
              </a:schemeClr>
            </a:solidFill>
            <a:round/>
          </a:ln>
        </p:spPr>
        <p:txBody>
          <a:bodyPr lIns="62111" tIns="31055" rIns="62111" bIns="31055" anchor="ctr"/>
          <a:lstStyle/>
          <a:p>
            <a:pPr>
              <a:lnSpc>
                <a:spcPct val="120000"/>
              </a:lnSpc>
            </a:pPr>
            <a:r>
              <a:rPr lang="en-US" altLang="zh-CN" sz="1800" b="1" dirty="0" smtClean="0">
                <a:latin typeface="微软雅黑" panose="020B0503020204020204" pitchFamily="34" charset="-122"/>
                <a:ea typeface="微软雅黑" panose="020B0503020204020204" pitchFamily="34" charset="-122"/>
                <a:sym typeface="+mn-ea"/>
              </a:rPr>
              <a:t>       </a:t>
            </a:r>
            <a:r>
              <a:rPr lang="zh-CN" altLang="en-US" sz="1800" b="1" dirty="0">
                <a:latin typeface="微软雅黑" panose="020B0503020204020204" pitchFamily="34" charset="-122"/>
                <a:ea typeface="微软雅黑" panose="020B0503020204020204" pitchFamily="34" charset="-122"/>
                <a:sym typeface="+mn-ea"/>
              </a:rPr>
              <a:t>迎接爱的能力包括施爱的能力和接受爱的能力。一个人心中有了爱，在理智分析之后，要敢于表达、善于表达，这是一种爱的能力。</a:t>
            </a:r>
            <a:endParaRPr lang="zh-CN" altLang="en-US" sz="1800" b="1" dirty="0">
              <a:latin typeface="Arial" panose="020B0604020202020204" pitchFamily="34" charset="0"/>
              <a:ea typeface="宋体" panose="02010600030101010101" pitchFamily="2" charset="-122"/>
            </a:endParaRPr>
          </a:p>
        </p:txBody>
      </p:sp>
      <p:sp>
        <p:nvSpPr>
          <p:cNvPr id="16" name="标题1"/>
          <p:cNvSpPr>
            <a:spLocks noChangeArrowheads="1"/>
          </p:cNvSpPr>
          <p:nvPr>
            <p:custDataLst>
              <p:tags r:id="rId3"/>
            </p:custDataLst>
          </p:nvPr>
        </p:nvSpPr>
        <p:spPr bwMode="auto">
          <a:xfrm>
            <a:off x="3751759" y="3495675"/>
            <a:ext cx="1380596" cy="901700"/>
          </a:xfrm>
          <a:prstGeom prst="roundRect">
            <a:avLst>
              <a:gd name="adj" fmla="val 11921"/>
            </a:avLst>
          </a:prstGeom>
          <a:solidFill>
            <a:schemeClr val="accent2"/>
          </a:solidFill>
          <a:ln w="25400">
            <a:noFill/>
            <a:round/>
          </a:ln>
        </p:spPr>
        <p:txBody>
          <a:bodyPr lIns="62111" tIns="31055" rIns="62111" bIns="31055" anchor="ctr"/>
          <a:lstStyle/>
          <a:p>
            <a:pPr algn="ctr"/>
            <a:r>
              <a:rPr lang="zh-CN" altLang="en-US" sz="2400" b="1" dirty="0">
                <a:solidFill>
                  <a:schemeClr val="bg1"/>
                </a:solidFill>
                <a:latin typeface="微软雅黑" panose="020B0503020204020204" pitchFamily="34" charset="-122"/>
                <a:ea typeface="微软雅黑" panose="020B0503020204020204" pitchFamily="34" charset="-122"/>
              </a:rPr>
              <a:t>迎接爱</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7" name="文本2"/>
          <p:cNvSpPr>
            <a:spLocks noChangeArrowheads="1"/>
          </p:cNvSpPr>
          <p:nvPr>
            <p:custDataLst>
              <p:tags r:id="rId4"/>
            </p:custDataLst>
          </p:nvPr>
        </p:nvSpPr>
        <p:spPr bwMode="auto">
          <a:xfrm>
            <a:off x="4619625" y="2000250"/>
            <a:ext cx="6386830" cy="895350"/>
          </a:xfrm>
          <a:prstGeom prst="roundRect">
            <a:avLst>
              <a:gd name="adj" fmla="val 11505"/>
            </a:avLst>
          </a:prstGeom>
          <a:noFill/>
          <a:ln w="15875">
            <a:solidFill>
              <a:schemeClr val="bg1">
                <a:lumMod val="75000"/>
              </a:schemeClr>
            </a:solidFill>
            <a:round/>
          </a:ln>
        </p:spPr>
        <p:txBody>
          <a:bodyPr lIns="62111" tIns="31055" rIns="62111" bIns="31055" anchor="ctr"/>
          <a:lstStyle/>
          <a:p>
            <a:pPr>
              <a:lnSpc>
                <a:spcPct val="120000"/>
              </a:lnSpc>
            </a:pPr>
            <a:r>
              <a:rPr lang="en-US" altLang="zh-CN" b="1" dirty="0">
                <a:latin typeface="微软雅黑" panose="020B0503020204020204" pitchFamily="34" charset="-122"/>
                <a:ea typeface="微软雅黑" panose="020B0503020204020204" pitchFamily="34" charset="-122"/>
              </a:rPr>
              <a:t>       </a:t>
            </a:r>
            <a:r>
              <a:rPr lang="zh-CN" altLang="en-US" b="1" dirty="0">
                <a:latin typeface="微软雅黑" panose="020B0503020204020204" pitchFamily="34" charset="-122"/>
                <a:ea typeface="微软雅黑" panose="020B0503020204020204" pitchFamily="34" charset="-122"/>
              </a:rPr>
              <a:t>关心、尊重、责任、认识，它不是为某个人所爱之意义上的一种情感，而是为所爱的人的成长和幸福的一种积极主动的奋斗，它根植于自身的爱的能力。</a:t>
            </a:r>
            <a:endParaRPr lang="zh-CN" altLang="en-US" b="1" dirty="0">
              <a:latin typeface="微软雅黑" panose="020B0503020204020204" pitchFamily="34" charset="-122"/>
              <a:ea typeface="微软雅黑" panose="020B0503020204020204" pitchFamily="34" charset="-122"/>
            </a:endParaRPr>
          </a:p>
        </p:txBody>
      </p:sp>
      <p:sp>
        <p:nvSpPr>
          <p:cNvPr id="18" name="标题2"/>
          <p:cNvSpPr>
            <a:spLocks noChangeArrowheads="1"/>
          </p:cNvSpPr>
          <p:nvPr>
            <p:custDataLst>
              <p:tags r:id="rId5"/>
            </p:custDataLst>
          </p:nvPr>
        </p:nvSpPr>
        <p:spPr bwMode="auto">
          <a:xfrm>
            <a:off x="3180001" y="2000240"/>
            <a:ext cx="1380596" cy="895350"/>
          </a:xfrm>
          <a:prstGeom prst="roundRect">
            <a:avLst>
              <a:gd name="adj" fmla="val 11921"/>
            </a:avLst>
          </a:prstGeom>
          <a:solidFill>
            <a:schemeClr val="accent3"/>
          </a:solidFill>
          <a:ln w="25400">
            <a:noFill/>
            <a:round/>
          </a:ln>
        </p:spPr>
        <p:txBody>
          <a:bodyPr lIns="62111" tIns="31055" rIns="62111" bIns="31055" anchor="ctr"/>
          <a:lstStyle/>
          <a:p>
            <a:r>
              <a:rPr lang="zh-CN" altLang="en-US" sz="2400" b="1" dirty="0" smtClean="0">
                <a:solidFill>
                  <a:schemeClr val="bg1"/>
                </a:solidFill>
                <a:latin typeface="微软雅黑" panose="020B0503020204020204" pitchFamily="34" charset="-122"/>
                <a:ea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rPr>
              <a:t>爱自己</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9" name="文本3"/>
          <p:cNvSpPr>
            <a:spLocks noChangeArrowheads="1"/>
          </p:cNvSpPr>
          <p:nvPr>
            <p:custDataLst>
              <p:tags r:id="rId6"/>
            </p:custDataLst>
          </p:nvPr>
        </p:nvSpPr>
        <p:spPr bwMode="auto">
          <a:xfrm>
            <a:off x="4560597" y="4829191"/>
            <a:ext cx="5912552" cy="885825"/>
          </a:xfrm>
          <a:prstGeom prst="roundRect">
            <a:avLst>
              <a:gd name="adj" fmla="val 11505"/>
            </a:avLst>
          </a:prstGeom>
          <a:noFill/>
          <a:ln w="15875">
            <a:solidFill>
              <a:schemeClr val="bg1">
                <a:lumMod val="75000"/>
              </a:schemeClr>
            </a:solidFill>
            <a:round/>
          </a:ln>
        </p:spPr>
        <p:txBody>
          <a:bodyPr lIns="62111" tIns="31055" rIns="62111" bIns="31055" anchor="ctr"/>
          <a:lstStyle/>
          <a:p>
            <a:pPr>
              <a:lnSpc>
                <a:spcPct val="133000"/>
              </a:lnSpc>
              <a:defRPr/>
            </a:pPr>
            <a:r>
              <a:rPr lang="zh-CN" altLang="en-US" dirty="0" smtClean="0">
                <a:latin typeface="微软雅黑" panose="020B0503020204020204" pitchFamily="34" charset="-122"/>
                <a:ea typeface="微软雅黑" panose="020B0503020204020204" pitchFamily="34" charset="-122"/>
              </a:rPr>
              <a:t>     </a:t>
            </a:r>
            <a:r>
              <a:rPr lang="zh-CN" altLang="en-US" b="1" dirty="0" smtClean="0">
                <a:latin typeface="微软雅黑" panose="020B0503020204020204" pitchFamily="34" charset="-122"/>
                <a:ea typeface="微软雅黑" panose="020B0503020204020204" pitchFamily="34" charset="-122"/>
                <a:sym typeface="+mn-ea"/>
              </a:rPr>
              <a:t>  </a:t>
            </a:r>
            <a:r>
              <a:rPr lang="zh-CN" altLang="en-US" b="1" dirty="0">
                <a:sym typeface="+mn-ea"/>
              </a:rPr>
              <a:t>拒绝爱要注意两个方面：一是在并不希望得到的爱情到来时，要果断、勇敢地说</a:t>
            </a:r>
            <a:r>
              <a:rPr lang="en-US" altLang="zh-CN" b="1" dirty="0">
                <a:sym typeface="+mn-ea"/>
              </a:rPr>
              <a:t>“</a:t>
            </a:r>
            <a:r>
              <a:rPr lang="zh-CN" altLang="en-US" b="1" dirty="0">
                <a:sym typeface="+mn-ea"/>
              </a:rPr>
              <a:t>不</a:t>
            </a:r>
            <a:r>
              <a:rPr lang="en-US" altLang="zh-CN" b="1" dirty="0">
                <a:sym typeface="+mn-ea"/>
              </a:rPr>
              <a:t>”</a:t>
            </a:r>
            <a:r>
              <a:rPr lang="zh-CN" altLang="en-US" b="1" dirty="0">
                <a:sym typeface="+mn-ea"/>
              </a:rPr>
              <a:t>，因为爱情来不得半点勉强和将就。</a:t>
            </a:r>
            <a:endParaRPr lang="zh-CN" altLang="en-US" b="1" dirty="0" smtClean="0">
              <a:latin typeface="微软雅黑" panose="020B0503020204020204" pitchFamily="34" charset="-122"/>
              <a:ea typeface="微软雅黑" panose="020B0503020204020204" pitchFamily="34" charset="-122"/>
            </a:endParaRPr>
          </a:p>
        </p:txBody>
      </p:sp>
      <p:sp>
        <p:nvSpPr>
          <p:cNvPr id="21" name="标题3"/>
          <p:cNvSpPr>
            <a:spLocks noChangeArrowheads="1"/>
          </p:cNvSpPr>
          <p:nvPr>
            <p:custDataLst>
              <p:tags r:id="rId7"/>
            </p:custDataLst>
          </p:nvPr>
        </p:nvSpPr>
        <p:spPr bwMode="auto">
          <a:xfrm>
            <a:off x="3120730" y="4829191"/>
            <a:ext cx="1380596" cy="885825"/>
          </a:xfrm>
          <a:prstGeom prst="roundRect">
            <a:avLst>
              <a:gd name="adj" fmla="val 11921"/>
            </a:avLst>
          </a:prstGeom>
          <a:solidFill>
            <a:srgbClr val="92D050"/>
          </a:solidFill>
          <a:ln w="25400">
            <a:noFill/>
            <a:round/>
          </a:ln>
        </p:spPr>
        <p:txBody>
          <a:bodyPr lIns="62111" tIns="31055" rIns="62111" bIns="31055" anchor="ctr"/>
          <a:lstStyle/>
          <a:p>
            <a:r>
              <a:rPr lang="zh-CN" altLang="en-US" sz="2400" b="1" dirty="0" smtClean="0">
                <a:solidFill>
                  <a:schemeClr val="bg1"/>
                </a:solidFill>
                <a:latin typeface="微软雅黑" panose="020B0503020204020204" pitchFamily="34" charset="-122"/>
                <a:ea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rPr>
              <a:t>拒绝爱</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500"/>
                                        <p:tgtEl>
                                          <p:spTgt spid="16"/>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left)">
                                      <p:cBhvr>
                                        <p:cTn id="25" dur="500"/>
                                        <p:tgtEl>
                                          <p:spTgt spid="21"/>
                                        </p:tgtEl>
                                      </p:cBhvr>
                                    </p:animEffect>
                                  </p:childTnLst>
                                </p:cTn>
                              </p:par>
                            </p:childTnLst>
                          </p:cTn>
                        </p:par>
                        <p:par>
                          <p:cTn id="26" fill="hold">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left)">
                                      <p:cBhvr>
                                        <p:cTn id="2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animBg="1"/>
      <p:bldP spid="17" grpId="0" bldLvl="0" animBg="1"/>
      <p:bldP spid="18" grpId="0" animBg="1"/>
      <p:bldP spid="19" grpId="0" animBg="1"/>
      <p:bldP spid="2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cstate="screen"/>
          <a:srcRect/>
          <a:stretch>
            <a:fillRect/>
          </a:stretch>
        </p:blipFill>
        <p:spPr>
          <a:xfrm>
            <a:off x="-62" y="0"/>
            <a:ext cx="6120680" cy="6858000"/>
          </a:xfrm>
          <a:prstGeom prst="rect">
            <a:avLst/>
          </a:prstGeom>
        </p:spPr>
      </p:pic>
      <p:sp>
        <p:nvSpPr>
          <p:cNvPr id="31" name="矩形: 圆角 30"/>
          <p:cNvSpPr/>
          <p:nvPr>
            <p:custDataLst>
              <p:tags r:id="rId2"/>
            </p:custDataLst>
          </p:nvPr>
        </p:nvSpPr>
        <p:spPr bwMode="auto">
          <a:xfrm>
            <a:off x="6629932" y="1071546"/>
            <a:ext cx="605997" cy="605997"/>
          </a:xfrm>
          <a:prstGeom prst="roundRect">
            <a:avLst>
              <a:gd name="adj" fmla="val 7236"/>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a:ln>
                  <a:noFill/>
                </a:ln>
                <a:solidFill>
                  <a:srgbClr val="FFFFFF"/>
                </a:solidFill>
                <a:effectLst/>
                <a:uLnTx/>
                <a:uFillTx/>
                <a:latin typeface="+mn-lt"/>
                <a:ea typeface="+mn-ea"/>
                <a:cs typeface="+mn-ea"/>
                <a:sym typeface="+mn-lt"/>
              </a:rPr>
              <a:t>1</a:t>
            </a:r>
            <a:endParaRPr kumimoji="0" lang="zh-CN" altLang="en-US" sz="28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33" name="矩形: 圆角 32"/>
          <p:cNvSpPr/>
          <p:nvPr>
            <p:custDataLst>
              <p:tags r:id="rId3"/>
            </p:custDataLst>
          </p:nvPr>
        </p:nvSpPr>
        <p:spPr bwMode="auto">
          <a:xfrm>
            <a:off x="6629932" y="2007023"/>
            <a:ext cx="605997" cy="605997"/>
          </a:xfrm>
          <a:prstGeom prst="roundRect">
            <a:avLst>
              <a:gd name="adj" fmla="val 7236"/>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a:ln>
                  <a:noFill/>
                </a:ln>
                <a:solidFill>
                  <a:srgbClr val="FFFFFF"/>
                </a:solidFill>
                <a:effectLst/>
                <a:uLnTx/>
                <a:uFillTx/>
                <a:latin typeface="+mn-lt"/>
                <a:ea typeface="+mn-ea"/>
                <a:cs typeface="+mn-ea"/>
                <a:sym typeface="+mn-lt"/>
              </a:rPr>
              <a:t>2</a:t>
            </a:r>
            <a:endParaRPr kumimoji="0" lang="zh-CN" altLang="en-US" sz="28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39" name="TextBox 47"/>
          <p:cNvSpPr txBox="1"/>
          <p:nvPr>
            <p:custDataLst>
              <p:tags r:id="rId4"/>
            </p:custDataLst>
          </p:nvPr>
        </p:nvSpPr>
        <p:spPr>
          <a:xfrm>
            <a:off x="7812893" y="1142012"/>
            <a:ext cx="4579768" cy="47815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defRPr/>
            </a:pPr>
            <a:r>
              <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rPr>
              <a:t>大学生性心理</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
        <p:nvSpPr>
          <p:cNvPr id="40" name="TextBox 47"/>
          <p:cNvSpPr txBox="1"/>
          <p:nvPr>
            <p:custDataLst>
              <p:tags r:id="rId5"/>
            </p:custDataLst>
          </p:nvPr>
        </p:nvSpPr>
        <p:spPr>
          <a:xfrm>
            <a:off x="7812893" y="2059441"/>
            <a:ext cx="5227840" cy="47815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defRPr/>
            </a:pPr>
            <a:r>
              <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rPr>
              <a:t>爱情心理学理论</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
        <p:nvSpPr>
          <p:cNvPr id="8" name="矩形 7"/>
          <p:cNvSpPr/>
          <p:nvPr/>
        </p:nvSpPr>
        <p:spPr bwMode="auto">
          <a:xfrm>
            <a:off x="4001854" y="0"/>
            <a:ext cx="1770327" cy="4399378"/>
          </a:xfrm>
          <a:prstGeom prst="rect">
            <a:avLst/>
          </a:prstGeom>
          <a:solidFill>
            <a:schemeClr val="accent3">
              <a:lumMod val="75000"/>
              <a:alpha val="80000"/>
            </a:schemeClr>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9" name="TextBox 58"/>
          <p:cNvSpPr txBox="1"/>
          <p:nvPr/>
        </p:nvSpPr>
        <p:spPr>
          <a:xfrm>
            <a:off x="4348457" y="1179305"/>
            <a:ext cx="1002197" cy="1938992"/>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000" b="0" i="0" u="none" strike="noStrike" kern="1200" cap="none" spc="0" normalizeH="0" baseline="0" noProof="0" dirty="0" smtClean="0">
                <a:ln>
                  <a:noFill/>
                </a:ln>
                <a:solidFill>
                  <a:srgbClr val="FFFFFF"/>
                </a:solidFill>
                <a:effectLst/>
                <a:uLnTx/>
                <a:uFillTx/>
                <a:latin typeface="+mn-lt"/>
                <a:ea typeface="+mn-ea"/>
                <a:cs typeface="+mn-ea"/>
                <a:sym typeface="+mn-lt"/>
              </a:rPr>
              <a:t> 目 </a:t>
            </a:r>
            <a:endParaRPr lang="en-US" altLang="zh-CN" sz="4000" dirty="0" smtClean="0">
              <a:solidFill>
                <a:srgbClr val="FFFFFF"/>
              </a:solidFill>
              <a:latin typeface="+mn-lt"/>
              <a:ea typeface="+mn-ea"/>
              <a:cs typeface="+mn-ea"/>
              <a:sym typeface="+mn-lt"/>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lang="en-US" altLang="zh-CN" sz="4000" dirty="0" smtClean="0">
              <a:solidFill>
                <a:srgbClr val="FFFFFF"/>
              </a:solidFill>
              <a:latin typeface="+mn-lt"/>
              <a:ea typeface="+mn-ea"/>
              <a:cs typeface="+mn-ea"/>
              <a:sym typeface="+mn-lt"/>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000" b="0" i="0" u="none" strike="noStrike" kern="1200" cap="none" spc="0" normalizeH="0" baseline="0" noProof="0" dirty="0" smtClean="0">
                <a:ln>
                  <a:noFill/>
                </a:ln>
                <a:solidFill>
                  <a:srgbClr val="FFFFFF"/>
                </a:solidFill>
                <a:effectLst/>
                <a:uLnTx/>
                <a:uFillTx/>
                <a:latin typeface="+mn-lt"/>
                <a:ea typeface="+mn-ea"/>
                <a:cs typeface="+mn-ea"/>
                <a:sym typeface="+mn-lt"/>
              </a:rPr>
              <a:t>录</a:t>
            </a:r>
            <a:endParaRPr kumimoji="0" lang="zh-CN" altLang="en-US" sz="40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30" name="TextBox 58"/>
          <p:cNvSpPr txBox="1"/>
          <p:nvPr/>
        </p:nvSpPr>
        <p:spPr>
          <a:xfrm>
            <a:off x="4174591" y="436553"/>
            <a:ext cx="1423724" cy="369332"/>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FFFFFF"/>
                </a:solidFill>
                <a:effectLst/>
                <a:uLnTx/>
                <a:uFillTx/>
                <a:latin typeface="+mn-lt"/>
                <a:ea typeface="+mn-ea"/>
                <a:cs typeface="+mn-ea"/>
                <a:sym typeface="+mn-lt"/>
              </a:rPr>
              <a:t>CONTENTS</a:t>
            </a:r>
            <a:endParaRPr kumimoji="0" lang="zh-CN" altLang="en-US" sz="18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10" name="矩形: 圆角 30"/>
          <p:cNvSpPr/>
          <p:nvPr>
            <p:custDataLst>
              <p:tags r:id="rId6"/>
            </p:custDataLst>
          </p:nvPr>
        </p:nvSpPr>
        <p:spPr bwMode="auto">
          <a:xfrm>
            <a:off x="6617066" y="3000372"/>
            <a:ext cx="605997" cy="605997"/>
          </a:xfrm>
          <a:prstGeom prst="roundRect">
            <a:avLst>
              <a:gd name="adj" fmla="val 7236"/>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en-US" altLang="zh-CN" sz="2800" dirty="0" smtClean="0">
                <a:solidFill>
                  <a:srgbClr val="FFFFFF"/>
                </a:solidFill>
                <a:latin typeface="+mn-lt"/>
                <a:ea typeface="+mn-ea"/>
                <a:cs typeface="+mn-ea"/>
                <a:sym typeface="+mn-lt"/>
              </a:rPr>
              <a:t>3</a:t>
            </a:r>
            <a:endParaRPr kumimoji="0" lang="zh-CN" altLang="en-US" sz="28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12" name="TextBox 47"/>
          <p:cNvSpPr txBox="1"/>
          <p:nvPr>
            <p:custDataLst>
              <p:tags r:id="rId7"/>
            </p:custDataLst>
          </p:nvPr>
        </p:nvSpPr>
        <p:spPr>
          <a:xfrm>
            <a:off x="7800027" y="3070838"/>
            <a:ext cx="4579768" cy="47815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defRPr/>
            </a:pPr>
            <a:r>
              <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rPr>
              <a:t>大学生恋爱心理</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Tree>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757794" y="548681"/>
            <a:ext cx="876091" cy="576064"/>
            <a:chOff x="708075" y="376409"/>
            <a:chExt cx="779531" cy="635185"/>
          </a:xfrm>
          <a:solidFill>
            <a:schemeClr val="bg1"/>
          </a:solidFill>
        </p:grpSpPr>
        <p:sp>
          <p:nvSpPr>
            <p:cNvPr id="21" name="矩形: 圆角 18"/>
            <p:cNvSpPr/>
            <p:nvPr/>
          </p:nvSpPr>
          <p:spPr bwMode="auto">
            <a:xfrm>
              <a:off x="708075" y="376409"/>
              <a:ext cx="779531" cy="33819"/>
            </a:xfrm>
            <a:prstGeom prst="roundRect">
              <a:avLst>
                <a:gd name="adj" fmla="val 50000"/>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2" name="矩形: 圆角 19"/>
            <p:cNvSpPr/>
            <p:nvPr/>
          </p:nvSpPr>
          <p:spPr bwMode="auto">
            <a:xfrm rot="5400000" flipV="1">
              <a:off x="407393" y="677092"/>
              <a:ext cx="635184" cy="33819"/>
            </a:xfrm>
            <a:prstGeom prst="roundRect">
              <a:avLst>
                <a:gd name="adj" fmla="val 50000"/>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grpSp>
      <p:sp>
        <p:nvSpPr>
          <p:cNvPr id="8" name="矩形 7"/>
          <p:cNvSpPr/>
          <p:nvPr/>
        </p:nvSpPr>
        <p:spPr>
          <a:xfrm>
            <a:off x="0" y="0"/>
            <a:ext cx="12196763" cy="6858000"/>
          </a:xfrm>
          <a:prstGeom prst="rect">
            <a:avLst/>
          </a:prstGeom>
          <a:solidFill>
            <a:srgbClr val="262626">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dirty="0">
              <a:cs typeface="+mn-ea"/>
              <a:sym typeface="+mn-lt"/>
            </a:endParaRPr>
          </a:p>
        </p:txBody>
      </p:sp>
      <p:sp>
        <p:nvSpPr>
          <p:cNvPr id="14" name="矩形 13"/>
          <p:cNvSpPr/>
          <p:nvPr/>
        </p:nvSpPr>
        <p:spPr bwMode="auto">
          <a:xfrm>
            <a:off x="4745375" y="1414654"/>
            <a:ext cx="7200800" cy="3218944"/>
          </a:xfrm>
          <a:prstGeom prst="rect">
            <a:avLst/>
          </a:prstGeom>
          <a:solidFill>
            <a:schemeClr val="accent5">
              <a:lumMod val="50000"/>
              <a:alpha val="76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4" name="矩形 3"/>
          <p:cNvSpPr/>
          <p:nvPr/>
        </p:nvSpPr>
        <p:spPr>
          <a:xfrm>
            <a:off x="5378301" y="2562461"/>
            <a:ext cx="4402167" cy="92333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5400" b="1" dirty="0" smtClean="0">
                <a:gradFill>
                  <a:gsLst>
                    <a:gs pos="0">
                      <a:schemeClr val="accent1">
                        <a:lumMod val="5000"/>
                        <a:lumOff val="95000"/>
                      </a:schemeClr>
                    </a:gs>
                    <a:gs pos="100000">
                      <a:schemeClr val="bg1">
                        <a:lumMod val="95000"/>
                      </a:schemeClr>
                    </a:gs>
                  </a:gsLst>
                  <a:lin ang="5400000" scaled="1"/>
                </a:gradFill>
                <a:effectLst>
                  <a:outerShdw blurRad="12700" dist="25400" dir="2700000" algn="tl">
                    <a:srgbClr val="000000">
                      <a:alpha val="43137"/>
                    </a:srgbClr>
                  </a:outerShdw>
                </a:effectLst>
                <a:latin typeface="+mn-lt"/>
                <a:ea typeface="+mn-ea"/>
                <a:cs typeface="+mn-ea"/>
                <a:sym typeface="+mn-lt"/>
              </a:rPr>
              <a:t>       谢谢观看</a:t>
            </a:r>
            <a:endParaRPr lang="zh-CN" altLang="en-US" sz="5400" b="1" dirty="0">
              <a:gradFill>
                <a:gsLst>
                  <a:gs pos="0">
                    <a:schemeClr val="accent1">
                      <a:lumMod val="5000"/>
                      <a:lumOff val="95000"/>
                    </a:schemeClr>
                  </a:gs>
                  <a:gs pos="100000">
                    <a:schemeClr val="bg1">
                      <a:lumMod val="95000"/>
                    </a:schemeClr>
                  </a:gs>
                </a:gsLst>
                <a:lin ang="5400000" scaled="1"/>
              </a:gradFill>
              <a:effectLst>
                <a:outerShdw blurRad="12700" dist="25400" dir="2700000" algn="tl">
                  <a:srgbClr val="000000">
                    <a:alpha val="43137"/>
                  </a:srgbClr>
                </a:outerShdw>
              </a:effectLst>
              <a:latin typeface="+mn-lt"/>
              <a:ea typeface="+mn-ea"/>
              <a:cs typeface="+mn-ea"/>
              <a:sym typeface="+mn-lt"/>
            </a:endParaRPr>
          </a:p>
        </p:txBody>
      </p:sp>
      <p:sp>
        <p:nvSpPr>
          <p:cNvPr id="15" name="Right Triangle 15"/>
          <p:cNvSpPr/>
          <p:nvPr/>
        </p:nvSpPr>
        <p:spPr>
          <a:xfrm flipH="1" flipV="1">
            <a:off x="11549527" y="1414654"/>
            <a:ext cx="396648" cy="396648"/>
          </a:xfrm>
          <a:prstGeom prst="r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50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750" fill="hold"/>
                                        <p:tgtEl>
                                          <p:spTgt spid="15"/>
                                        </p:tgtEl>
                                        <p:attrNameLst>
                                          <p:attrName>ppt_x</p:attrName>
                                        </p:attrNameLst>
                                      </p:cBhvr>
                                      <p:tavLst>
                                        <p:tav tm="0">
                                          <p:val>
                                            <p:strVal val="#ppt_x"/>
                                          </p:val>
                                        </p:tav>
                                        <p:tav tm="100000">
                                          <p:val>
                                            <p:strVal val="#ppt_x"/>
                                          </p:val>
                                        </p:tav>
                                      </p:tavLst>
                                    </p:anim>
                                    <p:anim calcmode="lin" valueType="num">
                                      <p:cBhvr additive="base">
                                        <p:cTn id="8" dur="75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4" name="矩形 3"/>
          <p:cNvSpPr/>
          <p:nvPr/>
        </p:nvSpPr>
        <p:spPr bwMode="auto">
          <a:xfrm>
            <a:off x="0" y="0"/>
            <a:ext cx="12196763" cy="6858000"/>
          </a:xfrm>
          <a:prstGeom prst="rect">
            <a:avLst/>
          </a:prstGeom>
          <a:solidFill>
            <a:schemeClr val="bg1">
              <a:alpha val="68000"/>
            </a:schemeClr>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pic>
        <p:nvPicPr>
          <p:cNvPr id="12" name="图片 11"/>
          <p:cNvPicPr>
            <a:picLocks noChangeAspect="1"/>
          </p:cNvPicPr>
          <p:nvPr/>
        </p:nvPicPr>
        <p:blipFill>
          <a:blip r:embed="rId1" cstate="screen"/>
          <a:stretch>
            <a:fillRect/>
          </a:stretch>
        </p:blipFill>
        <p:spPr>
          <a:xfrm flipH="1">
            <a:off x="240465" y="5115286"/>
            <a:ext cx="1658597" cy="1658597"/>
          </a:xfrm>
          <a:prstGeom prst="rect">
            <a:avLst/>
          </a:prstGeom>
        </p:spPr>
      </p:pic>
      <p:sp>
        <p:nvSpPr>
          <p:cNvPr id="6" name="文本框 5"/>
          <p:cNvSpPr txBox="1"/>
          <p:nvPr/>
        </p:nvSpPr>
        <p:spPr>
          <a:xfrm>
            <a:off x="985961" y="2309478"/>
            <a:ext cx="10287474" cy="1309370"/>
          </a:xfrm>
          <a:prstGeom prst="rect">
            <a:avLst/>
          </a:prstGeom>
        </p:spPr>
        <p:txBody>
          <a:bodyPr wrap="square">
            <a:spAutoFit/>
          </a:bodyPr>
          <a:lstStyle>
            <a:defPPr>
              <a:defRPr lang="zh-CN"/>
            </a:defPPr>
            <a:lvl1pPr algn="ctr">
              <a:defRPr sz="2000" kern="100">
                <a:latin typeface="微软雅黑" panose="020B0503020204020204" pitchFamily="34" charset="-122"/>
                <a:ea typeface="微软雅黑" panose="020B0503020204020204" pitchFamily="34" charset="-122"/>
                <a:cs typeface="Times New Roman" panose="02020603050405020304" pitchFamily="18" charset="0"/>
              </a:defRPr>
            </a:lvl1pPr>
          </a:lstStyle>
          <a:p>
            <a:pPr indent="269875" algn="just">
              <a:lnSpc>
                <a:spcPct val="110000"/>
              </a:lnSpc>
              <a:spcAft>
                <a:spcPts val="0"/>
              </a:spcAft>
            </a:pPr>
            <a:r>
              <a:rPr lang="zh-CN" altLang="en-US" sz="1800" dirty="0" smtClean="0"/>
              <a:t>爱情是生命的一扇窗。</a:t>
            </a:r>
            <a:endParaRPr lang="zh-CN" altLang="en-US" sz="1800" dirty="0" smtClean="0"/>
          </a:p>
          <a:p>
            <a:pPr indent="269875" algn="r">
              <a:lnSpc>
                <a:spcPct val="110000"/>
              </a:lnSpc>
              <a:spcAft>
                <a:spcPts val="0"/>
              </a:spcAft>
            </a:pPr>
            <a:r>
              <a:rPr lang="en-US" altLang="zh-CN" sz="1800" dirty="0" smtClean="0"/>
              <a:t>——</a:t>
            </a:r>
            <a:r>
              <a:rPr lang="zh-CN" altLang="en-US" sz="1800" dirty="0" smtClean="0"/>
              <a:t>保罗</a:t>
            </a:r>
            <a:endParaRPr lang="zh-CN" altLang="en-US" sz="1800" dirty="0" smtClean="0"/>
          </a:p>
          <a:p>
            <a:pPr indent="269875" algn="just">
              <a:lnSpc>
                <a:spcPct val="110000"/>
              </a:lnSpc>
              <a:spcAft>
                <a:spcPts val="0"/>
              </a:spcAft>
            </a:pPr>
            <a:r>
              <a:rPr lang="zh-CN" altLang="en-US" sz="1800" dirty="0" smtClean="0"/>
              <a:t>爱情是异性间以相互倾慕为基础的关系，这是一种最强烈的、最个人化的情感。</a:t>
            </a:r>
            <a:endParaRPr lang="zh-CN" altLang="en-US" sz="1800" dirty="0" smtClean="0"/>
          </a:p>
          <a:p>
            <a:pPr indent="269875" algn="r">
              <a:lnSpc>
                <a:spcPct val="110000"/>
              </a:lnSpc>
              <a:spcAft>
                <a:spcPts val="0"/>
              </a:spcAft>
            </a:pPr>
            <a:r>
              <a:rPr lang="en-US" altLang="zh-CN" sz="1800" dirty="0" smtClean="0"/>
              <a:t>——</a:t>
            </a:r>
            <a:r>
              <a:rPr lang="zh-CN" altLang="en-US" sz="1800" dirty="0" smtClean="0"/>
              <a:t>恩格斯</a:t>
            </a:r>
            <a:endParaRPr lang="zh-CN" altLang="en-US" sz="1800" dirty="0" smtClean="0"/>
          </a:p>
        </p:txBody>
      </p:sp>
      <p:pic>
        <p:nvPicPr>
          <p:cNvPr id="5" name="图片 4" descr="t01a730e6146cde15d5.png"/>
          <p:cNvPicPr>
            <a:picLocks noChangeAspect="1"/>
          </p:cNvPicPr>
          <p:nvPr/>
        </p:nvPicPr>
        <p:blipFill>
          <a:blip r:embed="rId2">
            <a:lum bright="-8000"/>
          </a:blip>
          <a:stretch>
            <a:fillRect/>
          </a:stretch>
        </p:blipFill>
        <p:spPr>
          <a:xfrm>
            <a:off x="11170479" y="33537"/>
            <a:ext cx="1531056" cy="1531056"/>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heckerboard(across)">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4" name="矩形 3"/>
          <p:cNvSpPr/>
          <p:nvPr/>
        </p:nvSpPr>
        <p:spPr bwMode="auto">
          <a:xfrm>
            <a:off x="0" y="0"/>
            <a:ext cx="12196763" cy="6858000"/>
          </a:xfrm>
          <a:prstGeom prst="rect">
            <a:avLst/>
          </a:prstGeom>
          <a:solidFill>
            <a:schemeClr val="bg1">
              <a:alpha val="68000"/>
            </a:schemeClr>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pic>
        <p:nvPicPr>
          <p:cNvPr id="12" name="图片 11"/>
          <p:cNvPicPr>
            <a:picLocks noChangeAspect="1"/>
          </p:cNvPicPr>
          <p:nvPr/>
        </p:nvPicPr>
        <p:blipFill>
          <a:blip r:embed="rId1" cstate="screen"/>
          <a:stretch>
            <a:fillRect/>
          </a:stretch>
        </p:blipFill>
        <p:spPr>
          <a:xfrm flipH="1">
            <a:off x="240465" y="5115286"/>
            <a:ext cx="1658597" cy="1658597"/>
          </a:xfrm>
          <a:prstGeom prst="rect">
            <a:avLst/>
          </a:prstGeom>
        </p:spPr>
      </p:pic>
      <p:sp>
        <p:nvSpPr>
          <p:cNvPr id="6" name="文本框 5"/>
          <p:cNvSpPr txBox="1"/>
          <p:nvPr/>
        </p:nvSpPr>
        <p:spPr>
          <a:xfrm>
            <a:off x="1898650" y="1000125"/>
            <a:ext cx="9486900" cy="5142865"/>
          </a:xfrm>
          <a:prstGeom prst="rect">
            <a:avLst/>
          </a:prstGeom>
        </p:spPr>
        <p:txBody>
          <a:bodyPr wrap="square">
            <a:spAutoFit/>
          </a:bodyPr>
          <a:lstStyle>
            <a:defPPr>
              <a:defRPr lang="zh-CN"/>
            </a:defPPr>
            <a:lvl1pPr algn="ctr">
              <a:defRPr sz="2000" kern="100">
                <a:latin typeface="微软雅黑" panose="020B0503020204020204" pitchFamily="34" charset="-122"/>
                <a:ea typeface="微软雅黑" panose="020B0503020204020204" pitchFamily="34" charset="-122"/>
                <a:cs typeface="Times New Roman" panose="02020603050405020304" pitchFamily="18" charset="0"/>
              </a:defRPr>
            </a:lvl1pPr>
          </a:lstStyle>
          <a:p>
            <a:pPr>
              <a:lnSpc>
                <a:spcPct val="110000"/>
              </a:lnSpc>
              <a:spcBef>
                <a:spcPts val="600"/>
              </a:spcBef>
              <a:spcAft>
                <a:spcPts val="600"/>
              </a:spcAft>
            </a:pPr>
            <a:r>
              <a:rPr lang="zh-CN" altLang="en-US" sz="2400" dirty="0" smtClean="0">
                <a:solidFill>
                  <a:srgbClr val="E4007F"/>
                </a:solidFill>
                <a:latin typeface="黑体" panose="02010609060101010101" charset="-122"/>
                <a:cs typeface="Times New Roman" panose="02020603050405020304"/>
              </a:rPr>
              <a:t>向左走？向右走？</a:t>
            </a:r>
            <a:endParaRPr lang="zh-CN" altLang="en-US" sz="2400" dirty="0" smtClean="0">
              <a:solidFill>
                <a:srgbClr val="E4007F"/>
              </a:solidFill>
              <a:latin typeface="黑体" panose="02010609060101010101" charset="-122"/>
              <a:cs typeface="Times New Roman" panose="02020603050405020304"/>
            </a:endParaRPr>
          </a:p>
          <a:p>
            <a:pPr indent="269875" algn="just">
              <a:lnSpc>
                <a:spcPct val="110000"/>
              </a:lnSpc>
              <a:spcAft>
                <a:spcPts val="0"/>
              </a:spcAft>
            </a:pPr>
            <a:r>
              <a:rPr lang="zh-CN" altLang="en-US" sz="1800" dirty="0" smtClean="0"/>
              <a:t>深夜，寺外，一佛，一石头，佛坐，石耸立。</a:t>
            </a:r>
            <a:endParaRPr lang="zh-CN" altLang="en-US" sz="1800" dirty="0" smtClean="0"/>
          </a:p>
          <a:p>
            <a:pPr indent="269875" algn="just">
              <a:lnSpc>
                <a:spcPct val="110000"/>
              </a:lnSpc>
              <a:spcAft>
                <a:spcPts val="0"/>
              </a:spcAft>
            </a:pPr>
            <a:r>
              <a:rPr lang="zh-CN" altLang="en-US" sz="1800" dirty="0" smtClean="0"/>
              <a:t>石头问：</a:t>
            </a:r>
            <a:r>
              <a:rPr lang="en-US" altLang="zh-CN" sz="1800" dirty="0" smtClean="0"/>
              <a:t>“</a:t>
            </a:r>
            <a:r>
              <a:rPr lang="zh-CN" altLang="en-US" sz="1800" dirty="0" smtClean="0"/>
              <a:t>我究竟该找个我爱的人做我的妻子呢，还是该找个爱我的人做我的妻子呢？</a:t>
            </a:r>
            <a:r>
              <a:rPr lang="en-US" altLang="zh-CN" sz="1800" dirty="0" smtClean="0"/>
              <a:t>”</a:t>
            </a:r>
            <a:endParaRPr lang="en-US" altLang="zh-CN" sz="1800" dirty="0" smtClean="0"/>
          </a:p>
          <a:p>
            <a:pPr indent="269875" algn="just">
              <a:lnSpc>
                <a:spcPct val="110000"/>
              </a:lnSpc>
              <a:spcAft>
                <a:spcPts val="0"/>
              </a:spcAft>
            </a:pPr>
            <a:r>
              <a:rPr lang="zh-CN" altLang="en-US" sz="1800" dirty="0" smtClean="0"/>
              <a:t>佛笑了笑：</a:t>
            </a:r>
            <a:r>
              <a:rPr lang="en-US" altLang="zh-CN" sz="1800" dirty="0" smtClean="0"/>
              <a:t>“</a:t>
            </a:r>
            <a:r>
              <a:rPr lang="zh-CN" altLang="en-US" sz="1800" dirty="0" smtClean="0"/>
              <a:t>这个问题的答案其实就在你自己的心底。这些年来，能让你爱得死去活来，能让你感觉得到生活充实，能让你挺起胸不断往前走的，是你爱的人呢，还是爱你的人呢？</a:t>
            </a:r>
            <a:r>
              <a:rPr lang="en-US" altLang="zh-CN" sz="1800" dirty="0" smtClean="0"/>
              <a:t>”</a:t>
            </a:r>
            <a:endParaRPr lang="en-US" altLang="zh-CN" sz="1800" dirty="0" smtClean="0"/>
          </a:p>
          <a:p>
            <a:pPr indent="269875" algn="just">
              <a:lnSpc>
                <a:spcPct val="110000"/>
              </a:lnSpc>
              <a:spcAft>
                <a:spcPts val="0"/>
              </a:spcAft>
            </a:pPr>
            <a:r>
              <a:rPr lang="zh-CN" altLang="en-US" sz="1800" dirty="0" smtClean="0"/>
              <a:t>石头也笑了：</a:t>
            </a:r>
            <a:r>
              <a:rPr lang="en-US" altLang="zh-CN" sz="1800" dirty="0" smtClean="0"/>
              <a:t>“</a:t>
            </a:r>
            <a:r>
              <a:rPr lang="zh-CN" altLang="en-US" sz="1800" dirty="0" smtClean="0"/>
              <a:t>可是朋友们都劝我找个爱我的女孩做我的妻子。</a:t>
            </a:r>
            <a:r>
              <a:rPr lang="en-US" altLang="zh-CN" sz="1800" dirty="0" smtClean="0"/>
              <a:t>”</a:t>
            </a:r>
            <a:endParaRPr lang="en-US" altLang="zh-CN" sz="1800" dirty="0" smtClean="0"/>
          </a:p>
          <a:p>
            <a:pPr indent="269875" algn="just">
              <a:lnSpc>
                <a:spcPct val="110000"/>
              </a:lnSpc>
              <a:spcAft>
                <a:spcPts val="0"/>
              </a:spcAft>
            </a:pPr>
            <a:r>
              <a:rPr lang="zh-CN" altLang="en-US" sz="1800" dirty="0" smtClean="0"/>
              <a:t>佛说：</a:t>
            </a:r>
            <a:r>
              <a:rPr lang="en-US" altLang="zh-CN" sz="1800" dirty="0" smtClean="0"/>
              <a:t>“</a:t>
            </a:r>
            <a:r>
              <a:rPr lang="zh-CN" altLang="en-US" sz="1800" dirty="0" smtClean="0"/>
              <a:t>要真是那样的话，你的一生将从此注定碌碌无为！你是习惯在追逐爱情的过程中不断去完善自己的。不再去追逐一个自己爱的人，你自我完善的脚步也就停滞下来了。</a:t>
            </a:r>
            <a:r>
              <a:rPr lang="en-US" altLang="zh-CN" sz="1800" dirty="0" smtClean="0"/>
              <a:t>”</a:t>
            </a:r>
            <a:endParaRPr lang="en-US" altLang="zh-CN" sz="1800" dirty="0" smtClean="0"/>
          </a:p>
          <a:p>
            <a:pPr indent="269875" algn="just">
              <a:lnSpc>
                <a:spcPct val="110000"/>
              </a:lnSpc>
              <a:spcAft>
                <a:spcPts val="0"/>
              </a:spcAft>
            </a:pPr>
            <a:r>
              <a:rPr lang="zh-CN" altLang="en-US" sz="1800" dirty="0" smtClean="0"/>
              <a:t>石头抢过佛的话：</a:t>
            </a:r>
            <a:r>
              <a:rPr lang="en-US" altLang="zh-CN" sz="1800" dirty="0" smtClean="0"/>
              <a:t>“</a:t>
            </a:r>
            <a:r>
              <a:rPr lang="zh-CN" altLang="en-US" sz="1800" dirty="0" smtClean="0"/>
              <a:t>那我要是追到了我爱的人呢？会不会就</a:t>
            </a:r>
            <a:r>
              <a:rPr lang="en-US" altLang="zh-CN" sz="1800" dirty="0" smtClean="0"/>
              <a:t>……”</a:t>
            </a:r>
            <a:endParaRPr lang="en-US" altLang="zh-CN" sz="1800" dirty="0" smtClean="0"/>
          </a:p>
          <a:p>
            <a:pPr indent="269875" algn="just">
              <a:lnSpc>
                <a:spcPct val="110000"/>
              </a:lnSpc>
              <a:spcAft>
                <a:spcPts val="0"/>
              </a:spcAft>
            </a:pPr>
            <a:r>
              <a:rPr lang="zh-CN" altLang="en-US" sz="1800" dirty="0" smtClean="0"/>
              <a:t>佛说：</a:t>
            </a:r>
            <a:r>
              <a:rPr lang="en-US" altLang="zh-CN" sz="1800" dirty="0" smtClean="0"/>
              <a:t>“</a:t>
            </a:r>
            <a:r>
              <a:rPr lang="zh-CN" altLang="en-US" sz="1800" dirty="0" smtClean="0"/>
              <a:t>因为她是你最爱的人，让她活得幸福和快乐被你视作一生中最大的幸福，所以，你还会为了她生活得更加幸福和快乐而不断努力。幸福和快乐是没有极限的，所以你的努力也将没有极限，绝不会停止。</a:t>
            </a:r>
            <a:r>
              <a:rPr lang="en-US" altLang="zh-CN" sz="1800" dirty="0" smtClean="0"/>
              <a:t>”</a:t>
            </a:r>
            <a:endParaRPr lang="en-US" altLang="zh-CN" sz="1800" dirty="0" smtClean="0"/>
          </a:p>
          <a:p>
            <a:pPr indent="269875" algn="just">
              <a:lnSpc>
                <a:spcPct val="110000"/>
              </a:lnSpc>
              <a:spcAft>
                <a:spcPts val="0"/>
              </a:spcAft>
            </a:pPr>
            <a:r>
              <a:rPr lang="zh-CN" altLang="en-US" sz="1800" dirty="0" smtClean="0"/>
              <a:t>石头说：</a:t>
            </a:r>
            <a:r>
              <a:rPr lang="en-US" altLang="zh-CN" sz="1800" dirty="0" smtClean="0"/>
              <a:t>“</a:t>
            </a:r>
            <a:r>
              <a:rPr lang="zh-CN" altLang="en-US" sz="1800" dirty="0" smtClean="0"/>
              <a:t>那我活的岂不是很辛苦？</a:t>
            </a:r>
            <a:r>
              <a:rPr lang="en-US" altLang="zh-CN" sz="1800" dirty="0" smtClean="0"/>
              <a:t>”</a:t>
            </a:r>
            <a:endParaRPr lang="en-US" altLang="zh-CN" sz="1800" dirty="0" smtClean="0"/>
          </a:p>
          <a:p>
            <a:pPr indent="269875" algn="just">
              <a:lnSpc>
                <a:spcPct val="110000"/>
              </a:lnSpc>
              <a:spcAft>
                <a:spcPts val="0"/>
              </a:spcAft>
            </a:pPr>
            <a:r>
              <a:rPr lang="zh-CN" altLang="en-US" sz="1800" dirty="0" smtClean="0"/>
              <a:t>佛说：</a:t>
            </a:r>
            <a:r>
              <a:rPr lang="en-US" altLang="zh-CN" sz="1800" dirty="0" smtClean="0"/>
              <a:t>“</a:t>
            </a:r>
            <a:r>
              <a:rPr lang="zh-CN" altLang="en-US" sz="1800" dirty="0" smtClean="0"/>
              <a:t>这么多年了，你觉得自己辛苦吗？</a:t>
            </a:r>
            <a:r>
              <a:rPr lang="en-US" altLang="zh-CN" sz="1800" dirty="0" smtClean="0"/>
              <a:t>”</a:t>
            </a:r>
            <a:endParaRPr lang="en-US" altLang="zh-CN" sz="1800" dirty="0" smtClean="0"/>
          </a:p>
          <a:p>
            <a:pPr indent="269875" algn="just">
              <a:lnSpc>
                <a:spcPct val="110000"/>
              </a:lnSpc>
              <a:spcAft>
                <a:spcPts val="0"/>
              </a:spcAft>
            </a:pPr>
            <a:r>
              <a:rPr lang="zh-CN" altLang="en-US" sz="1800" dirty="0" smtClean="0"/>
              <a:t>石头摇了摇头，又笑了。</a:t>
            </a:r>
            <a:endParaRPr lang="zh-CN" altLang="en-US" sz="1800" dirty="0" smtClean="0"/>
          </a:p>
          <a:p>
            <a:pPr indent="269875" algn="just">
              <a:lnSpc>
                <a:spcPct val="110000"/>
              </a:lnSpc>
              <a:spcAft>
                <a:spcPts val="0"/>
              </a:spcAft>
            </a:pPr>
            <a:r>
              <a:rPr lang="zh-CN" altLang="en-US" sz="1800" dirty="0" smtClean="0"/>
              <a:t>石头问：</a:t>
            </a:r>
            <a:r>
              <a:rPr lang="en-US" altLang="zh-CN" sz="1800" dirty="0" smtClean="0"/>
              <a:t>“</a:t>
            </a:r>
            <a:r>
              <a:rPr lang="zh-CN" altLang="en-US" sz="1800" dirty="0" smtClean="0"/>
              <a:t>既然这样，那么是不是要善待一下爱我的人呢？</a:t>
            </a:r>
            <a:r>
              <a:rPr lang="en-US" altLang="zh-CN" sz="1800" dirty="0" smtClean="0"/>
              <a:t>”</a:t>
            </a:r>
            <a:endParaRPr lang="en-US" altLang="zh-CN" sz="1800" dirty="0" smtClean="0"/>
          </a:p>
        </p:txBody>
      </p:sp>
      <p:sp>
        <p:nvSpPr>
          <p:cNvPr id="8" name="矩形 7"/>
          <p:cNvSpPr/>
          <p:nvPr/>
        </p:nvSpPr>
        <p:spPr>
          <a:xfrm>
            <a:off x="240465" y="214290"/>
            <a:ext cx="3443335" cy="583565"/>
          </a:xfrm>
          <a:prstGeom prst="rect">
            <a:avLst/>
          </a:prstGeom>
          <a:noFill/>
        </p:spPr>
        <p:txBody>
          <a:bodyPr wrap="square" rtlCol="0">
            <a:spAutoFit/>
          </a:bodyPr>
          <a:lstStyle/>
          <a:p>
            <a:r>
              <a:rPr lang="zh-CN" altLang="en-US" sz="3200" b="1" dirty="0">
                <a:solidFill>
                  <a:schemeClr val="accent3">
                    <a:lumMod val="75000"/>
                  </a:schemeClr>
                </a:solidFill>
                <a:latin typeface="+mn-lt"/>
                <a:ea typeface="+mn-ea"/>
                <a:cs typeface="+mn-ea"/>
                <a:sym typeface="+mn-lt"/>
              </a:rPr>
              <a:t>引领幸福</a:t>
            </a:r>
            <a:endParaRPr lang="zh-CN" altLang="en-US" sz="3200" b="1" dirty="0">
              <a:solidFill>
                <a:schemeClr val="accent3">
                  <a:lumMod val="75000"/>
                </a:schemeClr>
              </a:solidFill>
              <a:latin typeface="+mn-lt"/>
              <a:ea typeface="+mn-ea"/>
              <a:cs typeface="+mn-ea"/>
              <a:sym typeface="+mn-lt"/>
            </a:endParaRPr>
          </a:p>
        </p:txBody>
      </p:sp>
      <p:pic>
        <p:nvPicPr>
          <p:cNvPr id="5" name="图片 4" descr="t01a730e6146cde15d5.png"/>
          <p:cNvPicPr>
            <a:picLocks noChangeAspect="1"/>
          </p:cNvPicPr>
          <p:nvPr/>
        </p:nvPicPr>
        <p:blipFill>
          <a:blip r:embed="rId2">
            <a:lum bright="-8000"/>
          </a:blip>
          <a:stretch>
            <a:fillRect/>
          </a:stretch>
        </p:blipFill>
        <p:spPr>
          <a:xfrm>
            <a:off x="11170479" y="33537"/>
            <a:ext cx="1531056" cy="1531056"/>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heckerboard(across)">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4" name="矩形 3"/>
          <p:cNvSpPr/>
          <p:nvPr/>
        </p:nvSpPr>
        <p:spPr bwMode="auto">
          <a:xfrm>
            <a:off x="0" y="0"/>
            <a:ext cx="12196763" cy="6858000"/>
          </a:xfrm>
          <a:prstGeom prst="rect">
            <a:avLst/>
          </a:prstGeom>
          <a:solidFill>
            <a:schemeClr val="bg1">
              <a:alpha val="68000"/>
            </a:schemeClr>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pic>
        <p:nvPicPr>
          <p:cNvPr id="12" name="图片 11"/>
          <p:cNvPicPr>
            <a:picLocks noChangeAspect="1"/>
          </p:cNvPicPr>
          <p:nvPr/>
        </p:nvPicPr>
        <p:blipFill>
          <a:blip r:embed="rId1" cstate="screen"/>
          <a:stretch>
            <a:fillRect/>
          </a:stretch>
        </p:blipFill>
        <p:spPr>
          <a:xfrm flipH="1">
            <a:off x="240465" y="5115286"/>
            <a:ext cx="1658597" cy="1658597"/>
          </a:xfrm>
          <a:prstGeom prst="rect">
            <a:avLst/>
          </a:prstGeom>
        </p:spPr>
      </p:pic>
      <p:sp>
        <p:nvSpPr>
          <p:cNvPr id="6" name="文本框 5"/>
          <p:cNvSpPr txBox="1"/>
          <p:nvPr/>
        </p:nvSpPr>
        <p:spPr>
          <a:xfrm>
            <a:off x="1097721" y="1000108"/>
            <a:ext cx="10287474" cy="2832100"/>
          </a:xfrm>
          <a:prstGeom prst="rect">
            <a:avLst/>
          </a:prstGeom>
        </p:spPr>
        <p:txBody>
          <a:bodyPr wrap="square">
            <a:spAutoFit/>
          </a:bodyPr>
          <a:lstStyle>
            <a:defPPr>
              <a:defRPr lang="zh-CN"/>
            </a:defPPr>
            <a:lvl1pPr algn="ctr">
              <a:defRPr sz="2000" kern="100">
                <a:latin typeface="微软雅黑" panose="020B0503020204020204" pitchFamily="34" charset="-122"/>
                <a:ea typeface="微软雅黑" panose="020B0503020204020204" pitchFamily="34" charset="-122"/>
                <a:cs typeface="Times New Roman" panose="02020603050405020304" pitchFamily="18" charset="0"/>
              </a:defRPr>
            </a:lvl1pPr>
          </a:lstStyle>
          <a:p>
            <a:pPr indent="269875" algn="just">
              <a:lnSpc>
                <a:spcPct val="110000"/>
              </a:lnSpc>
              <a:spcAft>
                <a:spcPts val="0"/>
              </a:spcAft>
            </a:pPr>
            <a:r>
              <a:rPr lang="zh-CN" altLang="en-US" sz="1800" dirty="0" smtClean="0"/>
              <a:t>佛摇了摇头，说：</a:t>
            </a:r>
            <a:r>
              <a:rPr lang="en-US" altLang="zh-CN" sz="1800" dirty="0" smtClean="0"/>
              <a:t>“</a:t>
            </a:r>
            <a:r>
              <a:rPr lang="zh-CN" altLang="en-US" sz="1800" dirty="0" smtClean="0"/>
              <a:t>你需要你爱的人善待你吗？</a:t>
            </a:r>
            <a:r>
              <a:rPr lang="en-US" altLang="zh-CN" sz="1800" dirty="0" smtClean="0"/>
              <a:t>”</a:t>
            </a:r>
            <a:endParaRPr lang="en-US" altLang="zh-CN" sz="1800" dirty="0" smtClean="0"/>
          </a:p>
          <a:p>
            <a:pPr indent="269875" algn="just">
              <a:lnSpc>
                <a:spcPct val="110000"/>
              </a:lnSpc>
              <a:spcAft>
                <a:spcPts val="0"/>
              </a:spcAft>
            </a:pPr>
            <a:r>
              <a:rPr lang="zh-CN" altLang="en-US" sz="1800" dirty="0" smtClean="0"/>
              <a:t>石头苦笑了一下：</a:t>
            </a:r>
            <a:r>
              <a:rPr lang="en-US" altLang="zh-CN" sz="1800" dirty="0" smtClean="0"/>
              <a:t>“</a:t>
            </a:r>
            <a:r>
              <a:rPr lang="zh-CN" altLang="en-US" sz="1800" dirty="0" smtClean="0"/>
              <a:t>我想我不需要。</a:t>
            </a:r>
            <a:r>
              <a:rPr lang="en-US" altLang="zh-CN" sz="1800" dirty="0" smtClean="0"/>
              <a:t>”</a:t>
            </a:r>
            <a:endParaRPr lang="en-US" altLang="zh-CN" sz="1800" dirty="0" smtClean="0"/>
          </a:p>
          <a:p>
            <a:pPr indent="269875" algn="just">
              <a:lnSpc>
                <a:spcPct val="110000"/>
              </a:lnSpc>
              <a:spcAft>
                <a:spcPts val="0"/>
              </a:spcAft>
            </a:pPr>
            <a:r>
              <a:rPr lang="zh-CN" altLang="en-US" sz="1800" dirty="0" smtClean="0"/>
              <a:t>佛说：</a:t>
            </a:r>
            <a:r>
              <a:rPr lang="en-US" altLang="zh-CN" sz="1800" dirty="0" smtClean="0"/>
              <a:t>“</a:t>
            </a:r>
            <a:r>
              <a:rPr lang="zh-CN" altLang="en-US" sz="1800" dirty="0" smtClean="0"/>
              <a:t>说说你的原因。</a:t>
            </a:r>
            <a:r>
              <a:rPr lang="en-US" altLang="zh-CN" sz="1800" dirty="0" smtClean="0"/>
              <a:t>”</a:t>
            </a:r>
            <a:endParaRPr lang="en-US" altLang="zh-CN" sz="1800" dirty="0" smtClean="0"/>
          </a:p>
          <a:p>
            <a:pPr indent="269875" algn="just">
              <a:lnSpc>
                <a:spcPct val="110000"/>
              </a:lnSpc>
              <a:spcAft>
                <a:spcPts val="0"/>
              </a:spcAft>
            </a:pPr>
            <a:r>
              <a:rPr lang="zh-CN" altLang="en-US" sz="1800" dirty="0" smtClean="0"/>
              <a:t>石头说：</a:t>
            </a:r>
            <a:r>
              <a:rPr lang="en-US" altLang="zh-CN" sz="1800" dirty="0" smtClean="0"/>
              <a:t>“</a:t>
            </a:r>
            <a:r>
              <a:rPr lang="zh-CN" altLang="en-US" sz="1800" dirty="0" smtClean="0"/>
              <a:t>我对爱情的要求较为苛刻，我不需要这里面夹杂着同情和怜悯，我要她是发自内心地爱我。同情、怜悯、宽容和忍让虽然也是一种爱，也会给人带来某种意义上的幸福，但它却是我深恶痛绝的。如果她对我的爱夹杂着这些，那么我宁愿她不要理睬我，或者直接拒绝我的爱意，在我还来得及退出来的时候。因为感情只会越陷越深，绝望远比希望来的实在一些，绝望的痛是一刹那的，而希望的痛则是无限期的。</a:t>
            </a:r>
            <a:r>
              <a:rPr lang="en-US" altLang="zh-CN" sz="1800" dirty="0" smtClean="0"/>
              <a:t>”</a:t>
            </a:r>
            <a:endParaRPr lang="en-US" altLang="zh-CN" sz="1800" dirty="0" smtClean="0"/>
          </a:p>
          <a:p>
            <a:pPr indent="269875" algn="just">
              <a:lnSpc>
                <a:spcPct val="110000"/>
              </a:lnSpc>
              <a:spcAft>
                <a:spcPts val="0"/>
              </a:spcAft>
            </a:pPr>
            <a:r>
              <a:rPr lang="zh-CN" altLang="en-US" sz="1800" dirty="0" smtClean="0"/>
              <a:t>佛笑了：</a:t>
            </a:r>
            <a:r>
              <a:rPr lang="en-US" altLang="zh-CN" sz="1800" dirty="0" smtClean="0"/>
              <a:t>“</a:t>
            </a:r>
            <a:r>
              <a:rPr lang="zh-CN" altLang="en-US" sz="1800" dirty="0" smtClean="0"/>
              <a:t>很好，你已经说出了答案！</a:t>
            </a:r>
            <a:r>
              <a:rPr lang="en-US" altLang="zh-CN" sz="1800" dirty="0" smtClean="0"/>
              <a:t>”</a:t>
            </a:r>
            <a:endParaRPr lang="en-US" altLang="zh-CN" sz="1800" dirty="0" smtClean="0"/>
          </a:p>
        </p:txBody>
      </p:sp>
      <p:sp>
        <p:nvSpPr>
          <p:cNvPr id="8" name="矩形 7"/>
          <p:cNvSpPr/>
          <p:nvPr/>
        </p:nvSpPr>
        <p:spPr>
          <a:xfrm>
            <a:off x="240465" y="214290"/>
            <a:ext cx="3443335" cy="583565"/>
          </a:xfrm>
          <a:prstGeom prst="rect">
            <a:avLst/>
          </a:prstGeom>
          <a:noFill/>
        </p:spPr>
        <p:txBody>
          <a:bodyPr wrap="square" rtlCol="0">
            <a:spAutoFit/>
          </a:bodyPr>
          <a:lstStyle/>
          <a:p>
            <a:r>
              <a:rPr lang="zh-CN" altLang="en-US" sz="3200" b="1" dirty="0">
                <a:solidFill>
                  <a:schemeClr val="accent3">
                    <a:lumMod val="75000"/>
                  </a:schemeClr>
                </a:solidFill>
                <a:latin typeface="+mn-lt"/>
                <a:ea typeface="+mn-ea"/>
                <a:cs typeface="+mn-ea"/>
                <a:sym typeface="+mn-lt"/>
              </a:rPr>
              <a:t>引领幸福</a:t>
            </a:r>
            <a:endParaRPr lang="zh-CN" altLang="en-US" sz="3200" b="1" dirty="0">
              <a:solidFill>
                <a:schemeClr val="accent3">
                  <a:lumMod val="75000"/>
                </a:schemeClr>
              </a:solidFill>
              <a:latin typeface="+mn-lt"/>
              <a:ea typeface="+mn-ea"/>
              <a:cs typeface="+mn-ea"/>
              <a:sym typeface="+mn-lt"/>
            </a:endParaRPr>
          </a:p>
        </p:txBody>
      </p:sp>
      <p:pic>
        <p:nvPicPr>
          <p:cNvPr id="5" name="图片 4" descr="t01a730e6146cde15d5.png"/>
          <p:cNvPicPr>
            <a:picLocks noChangeAspect="1"/>
          </p:cNvPicPr>
          <p:nvPr/>
        </p:nvPicPr>
        <p:blipFill>
          <a:blip r:embed="rId2">
            <a:lum bright="-8000"/>
          </a:blip>
          <a:stretch>
            <a:fillRect/>
          </a:stretch>
        </p:blipFill>
        <p:spPr>
          <a:xfrm>
            <a:off x="11170479" y="33537"/>
            <a:ext cx="1531056" cy="1531056"/>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grpSp>
        <p:nvGrpSpPr>
          <p:cNvPr id="9" name="Group 5"/>
          <p:cNvGrpSpPr/>
          <p:nvPr/>
        </p:nvGrpSpPr>
        <p:grpSpPr bwMode="auto">
          <a:xfrm>
            <a:off x="2025650" y="4387215"/>
            <a:ext cx="9215755" cy="1389380"/>
            <a:chOff x="1190" y="4420"/>
            <a:chExt cx="9829" cy="560"/>
          </a:xfrm>
        </p:grpSpPr>
        <p:sp>
          <p:nvSpPr>
            <p:cNvPr id="10" name="Rectangle 6"/>
            <p:cNvSpPr>
              <a:spLocks noChangeArrowheads="1"/>
            </p:cNvSpPr>
            <p:nvPr/>
          </p:nvSpPr>
          <p:spPr bwMode="auto">
            <a:xfrm>
              <a:off x="1876" y="4420"/>
              <a:ext cx="9143" cy="560"/>
            </a:xfrm>
            <a:prstGeom prst="rect">
              <a:avLst/>
            </a:prstGeom>
            <a:solidFill>
              <a:srgbClr val="FADCE9"/>
            </a:solidFill>
            <a:ln w="9525" algn="ctr">
              <a:solidFill>
                <a:schemeClr val="accent2">
                  <a:lumMod val="40000"/>
                  <a:lumOff val="60000"/>
                </a:schemeClr>
              </a:solidFill>
              <a:miter lim="800000"/>
            </a:ln>
            <a:effectLst/>
          </p:spPr>
          <p:txBody>
            <a:bodyPr vert="horz" wrap="square" lIns="91440" tIns="45720" rIns="91440" bIns="45720" numCol="1" anchor="t" anchorCtr="0" compatLnSpc="1"/>
            <a:lstStyle/>
            <a:p>
              <a:endParaRPr lang="zh-CN" altLang="en-US"/>
            </a:p>
          </p:txBody>
        </p:sp>
        <p:sp>
          <p:nvSpPr>
            <p:cNvPr id="11" name="Rectangle 7"/>
            <p:cNvSpPr>
              <a:spLocks noChangeArrowheads="1"/>
            </p:cNvSpPr>
            <p:nvPr/>
          </p:nvSpPr>
          <p:spPr bwMode="auto">
            <a:xfrm>
              <a:off x="1190" y="4420"/>
              <a:ext cx="686" cy="560"/>
            </a:xfrm>
            <a:prstGeom prst="rect">
              <a:avLst/>
            </a:prstGeom>
            <a:solidFill>
              <a:srgbClr val="E4007F"/>
            </a:solidFill>
            <a:ln w="9525" algn="ctr">
              <a:solidFill>
                <a:schemeClr val="accent2">
                  <a:lumMod val="40000"/>
                  <a:lumOff val="60000"/>
                </a:schemeClr>
              </a:solidFill>
              <a:miter lim="800000"/>
            </a:ln>
            <a:effectLst/>
          </p:spPr>
          <p:txBody>
            <a:bodyPr vert="horz" wrap="square" lIns="91440" tIns="45720" rIns="91440" bIns="45720" numCol="1" anchor="t" anchorCtr="0" compatLnSpc="1"/>
            <a:lstStyle/>
            <a:p>
              <a:endParaRPr lang="zh-CN" altLang="en-US"/>
            </a:p>
          </p:txBody>
        </p:sp>
      </p:grpSp>
      <p:sp>
        <p:nvSpPr>
          <p:cNvPr id="13" name="矩形 12"/>
          <p:cNvSpPr/>
          <p:nvPr/>
        </p:nvSpPr>
        <p:spPr>
          <a:xfrm>
            <a:off x="2570614" y="4511297"/>
            <a:ext cx="8715436" cy="1170305"/>
          </a:xfrm>
          <a:prstGeom prst="rect">
            <a:avLst/>
          </a:prstGeom>
        </p:spPr>
        <p:txBody>
          <a:bodyPr wrap="square">
            <a:spAutoFit/>
          </a:bodyPr>
          <a:lstStyle/>
          <a:p>
            <a:pPr marL="533400" marR="47625" indent="-533400">
              <a:lnSpc>
                <a:spcPct val="130000"/>
              </a:lnSpc>
              <a:spcBef>
                <a:spcPts val="600"/>
              </a:spcBef>
              <a:spcAft>
                <a:spcPts val="600"/>
              </a:spcAft>
            </a:pPr>
            <a:r>
              <a:rPr lang="zh-CN" altLang="en-US"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            向左走还是向右走，这是一个问题。每个人都有一个精神胚胎，那就是</a:t>
            </a:r>
            <a:r>
              <a:rPr lang="en-US" altLang="zh-CN"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我要成为我自己</a:t>
            </a:r>
            <a:r>
              <a:rPr lang="en-US" altLang="zh-CN"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，这是一条艰苦的路，是一条个性化之路。同学们，你的选择是什么呢？</a:t>
            </a:r>
            <a:endParaRPr lang="zh-CN" altLang="en-US"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14" name="文本框 2"/>
          <p:cNvSpPr txBox="1">
            <a:spLocks noChangeArrowheads="1"/>
          </p:cNvSpPr>
          <p:nvPr/>
        </p:nvSpPr>
        <p:spPr bwMode="auto">
          <a:xfrm>
            <a:off x="2026049" y="4612367"/>
            <a:ext cx="642942" cy="956920"/>
          </a:xfrm>
          <a:prstGeom prst="rect">
            <a:avLst/>
          </a:prstGeom>
          <a:noFill/>
          <a:ln w="9525">
            <a:noFill/>
            <a:miter lim="800000"/>
          </a:ln>
        </p:spPr>
        <p:txBody>
          <a:bodyPr vert="horz" wrap="square" lIns="0" tIns="0" rIns="0" bIns="0" numCol="1" anchor="t"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感</a:t>
            </a:r>
            <a:endParaRPr kumimoji="0" lang="zh-CN"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ctr" defTabSz="914400" rtl="0" eaLnBrk="1" fontAlgn="base" latinLnBrk="0" hangingPunct="1">
              <a:lnSpc>
                <a:spcPct val="100000"/>
              </a:lnSpc>
              <a:spcBef>
                <a:spcPct val="0"/>
              </a:spcBef>
              <a:spcAft>
                <a:spcPct val="0"/>
              </a:spcAft>
              <a:buClrTx/>
              <a:buSzTx/>
              <a:buFontTx/>
              <a:buNone/>
            </a:pPr>
            <a:endParaRPr kumimoji="0" lang="zh-CN"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悟</a:t>
            </a:r>
            <a:endParaRPr kumimoji="0" lang="zh-CN"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heckerboard(across)">
                                      <p:cBhvr>
                                        <p:cTn id="7" dur="500"/>
                                        <p:tgtEl>
                                          <p:spTgt spid="12"/>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checkerboard(across)">
                                      <p:cBhvr>
                                        <p:cTn id="10" dur="500"/>
                                        <p:tgtEl>
                                          <p:spTgt spid="14"/>
                                        </p:tgtEl>
                                      </p:cBhvr>
                                    </p:animEffect>
                                  </p:childTnLst>
                                </p:cTn>
                              </p:par>
                              <p:par>
                                <p:cTn id="11" presetID="5" presetClass="entr" presetSubtype="1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checkerboard(across)">
                                      <p:cBhvr>
                                        <p:cTn id="13" dur="500"/>
                                        <p:tgtEl>
                                          <p:spTgt spid="9"/>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checkerboard(across)">
                                      <p:cBhvr>
                                        <p:cTn id="1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bwMode="auto">
          <a:xfrm>
            <a:off x="2766056" y="1535709"/>
            <a:ext cx="6861260" cy="3816424"/>
          </a:xfrm>
          <a:prstGeom prst="rect">
            <a:avLst/>
          </a:prstGeom>
          <a:solidFill>
            <a:schemeClr val="accent3">
              <a:lumMod val="20000"/>
              <a:lumOff val="80000"/>
              <a:alpha val="8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5" name="文本框 14"/>
          <p:cNvSpPr txBox="1"/>
          <p:nvPr/>
        </p:nvSpPr>
        <p:spPr>
          <a:xfrm>
            <a:off x="5642346" y="2751751"/>
            <a:ext cx="1249680" cy="521970"/>
          </a:xfrm>
          <a:prstGeom prst="rect">
            <a:avLst/>
          </a:prstGeom>
          <a:noFill/>
        </p:spPr>
        <p:txBody>
          <a:bodyPr wrap="none" rtlCol="0">
            <a:spAutoFit/>
          </a:bodyPr>
          <a:lstStyle>
            <a:defPPr>
              <a:defRPr lang="zh-CN"/>
            </a:defPPr>
            <a:lvl1pPr algn="ctr">
              <a:defRPr sz="2800">
                <a:latin typeface="微软雅黑 Light" panose="020B0502040204020203" pitchFamily="34" charset="-122"/>
                <a:ea typeface="微软雅黑 Light" panose="020B0502040204020203" pitchFamily="34" charset="-122"/>
              </a:defRPr>
            </a:lvl1pPr>
          </a:lstStyle>
          <a:p>
            <a:pPr lvl="0" algn="ctr">
              <a:defRPr/>
            </a:pPr>
            <a:r>
              <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rPr>
              <a:t>第一节</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
        <p:nvSpPr>
          <p:cNvPr id="16" name="矩形 15"/>
          <p:cNvSpPr/>
          <p:nvPr/>
        </p:nvSpPr>
        <p:spPr bwMode="auto">
          <a:xfrm>
            <a:off x="5548613" y="1535709"/>
            <a:ext cx="1296144" cy="1029907"/>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7" name="TextBox 47"/>
          <p:cNvSpPr txBox="1"/>
          <p:nvPr/>
        </p:nvSpPr>
        <p:spPr>
          <a:xfrm>
            <a:off x="3526613" y="3548159"/>
            <a:ext cx="5429288" cy="70040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algn="ctr">
              <a:defRPr/>
            </a:pPr>
            <a:r>
              <a:rPr lang="zh-CN" altLang="en-US" sz="4400" dirty="0" smtClean="0">
                <a:solidFill>
                  <a:srgbClr val="3D3D3D"/>
                </a:solidFill>
                <a:latin typeface="+mn-lt"/>
                <a:ea typeface="+mn-ea"/>
                <a:cs typeface="+mn-ea"/>
                <a:sym typeface="+mn-lt"/>
              </a:rPr>
              <a:t>大学生性心理</a:t>
            </a:r>
            <a:endParaRPr lang="zh-CN" altLang="en-US" sz="4400" dirty="0" smtClean="0">
              <a:solidFill>
                <a:srgbClr val="3D3D3D"/>
              </a:solidFill>
              <a:latin typeface="+mn-lt"/>
              <a:ea typeface="+mn-ea"/>
              <a:cs typeface="+mn-ea"/>
              <a:sym typeface="+mn-lt"/>
            </a:endParaRPr>
          </a:p>
        </p:txBody>
      </p:sp>
      <p:sp>
        <p:nvSpPr>
          <p:cNvPr id="18" name="矩形 17"/>
          <p:cNvSpPr/>
          <p:nvPr/>
        </p:nvSpPr>
        <p:spPr bwMode="auto">
          <a:xfrm>
            <a:off x="5784590" y="3341225"/>
            <a:ext cx="824187" cy="57229"/>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1" name="文本框 20"/>
          <p:cNvSpPr txBox="1"/>
          <p:nvPr/>
        </p:nvSpPr>
        <p:spPr>
          <a:xfrm>
            <a:off x="5901570" y="1633902"/>
            <a:ext cx="590226" cy="92333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5400" b="0" i="0" u="none" strike="noStrike" kern="1200" cap="none" spc="0" normalizeH="0" baseline="0" noProof="0" dirty="0">
                <a:ln>
                  <a:noFill/>
                </a:ln>
                <a:solidFill>
                  <a:srgbClr val="FFFFFF"/>
                </a:solidFill>
                <a:effectLst/>
                <a:uLnTx/>
                <a:uFillTx/>
                <a:latin typeface="+mn-lt"/>
                <a:ea typeface="+mn-ea"/>
                <a:cs typeface="+mn-ea"/>
                <a:sym typeface="+mn-lt"/>
              </a:rPr>
              <a:t>1</a:t>
            </a:r>
            <a:endParaRPr kumimoji="0" lang="zh-CN" altLang="en-US" sz="5400" b="0" i="0" u="none" strike="noStrike" kern="1200" cap="none" spc="0" normalizeH="0" baseline="0" noProof="0" dirty="0">
              <a:ln>
                <a:noFill/>
              </a:ln>
              <a:solidFill>
                <a:srgbClr val="FFFFFF"/>
              </a:solidFill>
              <a:effectLst/>
              <a:uLnTx/>
              <a:uFillTx/>
              <a:latin typeface="+mn-lt"/>
              <a:ea typeface="+mn-ea"/>
              <a:cs typeface="+mn-ea"/>
              <a:sym typeface="+mn-lt"/>
            </a:endParaRPr>
          </a:p>
        </p:txBody>
      </p:sp>
    </p:spTree>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screen"/>
          <a:stretch>
            <a:fillRect/>
          </a:stretch>
        </p:blipFill>
        <p:spPr>
          <a:xfrm>
            <a:off x="9987189" y="4357694"/>
            <a:ext cx="2209573" cy="2500306"/>
          </a:xfrm>
          <a:prstGeom prst="rect">
            <a:avLst/>
          </a:prstGeom>
        </p:spPr>
      </p:pic>
      <p:sp>
        <p:nvSpPr>
          <p:cNvPr id="6" name="文本框 5"/>
          <p:cNvSpPr txBox="1"/>
          <p:nvPr/>
        </p:nvSpPr>
        <p:spPr>
          <a:xfrm>
            <a:off x="869950" y="285750"/>
            <a:ext cx="5697220" cy="52197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一、大学生性心理健康的标准</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443046" y="383420"/>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6" name="矩形 15"/>
          <p:cNvSpPr/>
          <p:nvPr/>
        </p:nvSpPr>
        <p:spPr bwMode="auto">
          <a:xfrm>
            <a:off x="605345" y="2962994"/>
            <a:ext cx="9779316" cy="604224"/>
          </a:xfrm>
          <a:prstGeom prst="rect">
            <a:avLst/>
          </a:prstGeom>
          <a:solidFill>
            <a:schemeClr val="bg1"/>
          </a:solidFill>
          <a:ln w="9525" cap="flat" cmpd="sng" algn="ctr">
            <a:solidFill>
              <a:schemeClr val="accent4">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17" name="矩形 16"/>
          <p:cNvSpPr/>
          <p:nvPr/>
        </p:nvSpPr>
        <p:spPr bwMode="auto">
          <a:xfrm>
            <a:off x="605347" y="1780672"/>
            <a:ext cx="9779314" cy="542423"/>
          </a:xfrm>
          <a:prstGeom prst="rect">
            <a:avLst/>
          </a:prstGeom>
          <a:solidFill>
            <a:schemeClr val="bg1"/>
          </a:solidFill>
          <a:ln w="9525" cap="flat" cmpd="sng" algn="ctr">
            <a:solidFill>
              <a:schemeClr val="accent4">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18" name="矩形: 圆角 12"/>
          <p:cNvSpPr/>
          <p:nvPr/>
        </p:nvSpPr>
        <p:spPr bwMode="auto">
          <a:xfrm>
            <a:off x="762987" y="1363314"/>
            <a:ext cx="4478137" cy="417358"/>
          </a:xfrm>
          <a:prstGeom prst="roundRect">
            <a:avLst>
              <a:gd name="adj" fmla="val 0"/>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r>
              <a:rPr lang="zh-CN" altLang="en-US" b="1" dirty="0" smtClean="0">
                <a:solidFill>
                  <a:schemeClr val="bg1"/>
                </a:solidFill>
                <a:latin typeface="+mn-lt"/>
                <a:ea typeface="+mn-ea"/>
                <a:cs typeface="+mn-ea"/>
                <a:sym typeface="+mn-lt"/>
              </a:rPr>
              <a:t>美国人本主义心理学家卡尔</a:t>
            </a:r>
            <a:r>
              <a:rPr lang="en-US" altLang="zh-CN" b="1" dirty="0" smtClean="0">
                <a:solidFill>
                  <a:schemeClr val="bg1"/>
                </a:solidFill>
                <a:latin typeface="+mn-lt"/>
                <a:ea typeface="+mn-ea"/>
                <a:cs typeface="+mn-ea"/>
                <a:sym typeface="+mn-lt"/>
              </a:rPr>
              <a:t>·</a:t>
            </a:r>
            <a:r>
              <a:rPr lang="zh-CN" altLang="en-US" b="1" dirty="0" smtClean="0">
                <a:solidFill>
                  <a:schemeClr val="bg1"/>
                </a:solidFill>
                <a:latin typeface="+mn-lt"/>
                <a:ea typeface="+mn-ea"/>
                <a:cs typeface="+mn-ea"/>
                <a:sym typeface="+mn-lt"/>
              </a:rPr>
              <a:t>罗杰斯认为</a:t>
            </a:r>
            <a:endParaRPr lang="zh-CN" altLang="en-US" b="1" dirty="0">
              <a:solidFill>
                <a:schemeClr val="bg1"/>
              </a:solidFill>
              <a:latin typeface="+mn-lt"/>
              <a:ea typeface="+mn-ea"/>
              <a:cs typeface="+mn-ea"/>
              <a:sym typeface="+mn-lt"/>
            </a:endParaRPr>
          </a:p>
        </p:txBody>
      </p:sp>
      <p:sp>
        <p:nvSpPr>
          <p:cNvPr id="19" name="矩形 18"/>
          <p:cNvSpPr/>
          <p:nvPr/>
        </p:nvSpPr>
        <p:spPr>
          <a:xfrm>
            <a:off x="848360" y="1857375"/>
            <a:ext cx="10316210" cy="491490"/>
          </a:xfrm>
          <a:prstGeom prst="rect">
            <a:avLst/>
          </a:prstGeom>
        </p:spPr>
        <p:txBody>
          <a:bodyPr wrap="square">
            <a:spAutoFit/>
          </a:bodyPr>
          <a:lstStyle/>
          <a:p>
            <a:pPr algn="just">
              <a:lnSpc>
                <a:spcPct val="130000"/>
              </a:lnSpc>
              <a:spcAft>
                <a:spcPts val="0"/>
              </a:spcAft>
            </a:pPr>
            <a:r>
              <a:rPr lang="zh-CN" altLang="en-US" sz="2000" kern="100" dirty="0" smtClean="0">
                <a:latin typeface="+mn-lt"/>
                <a:ea typeface="+mn-ea"/>
                <a:cs typeface="+mn-ea"/>
                <a:sym typeface="+mn-lt"/>
              </a:rPr>
              <a:t> 性需要和性欲望正常的标志是性对象指向成熟的异性而不是同性或以物品为替代物。</a:t>
            </a:r>
            <a:endParaRPr lang="zh-CN" altLang="en-US" sz="2000" kern="100" dirty="0" smtClean="0">
              <a:latin typeface="+mn-lt"/>
              <a:ea typeface="+mn-ea"/>
              <a:cs typeface="+mn-ea"/>
              <a:sym typeface="+mn-lt"/>
            </a:endParaRPr>
          </a:p>
        </p:txBody>
      </p:sp>
      <p:sp>
        <p:nvSpPr>
          <p:cNvPr id="21" name="矩形 20"/>
          <p:cNvSpPr/>
          <p:nvPr/>
        </p:nvSpPr>
        <p:spPr>
          <a:xfrm>
            <a:off x="669290" y="3071495"/>
            <a:ext cx="10935335" cy="491490"/>
          </a:xfrm>
          <a:prstGeom prst="rect">
            <a:avLst/>
          </a:prstGeom>
          <a:ln>
            <a:noFill/>
          </a:ln>
        </p:spPr>
        <p:txBody>
          <a:bodyPr wrap="square">
            <a:spAutoFit/>
          </a:bodyPr>
          <a:lstStyle/>
          <a:p>
            <a:pPr marL="285750" indent="-285750">
              <a:lnSpc>
                <a:spcPct val="130000"/>
              </a:lnSpc>
              <a:spcAft>
                <a:spcPts val="0"/>
              </a:spcAft>
            </a:pPr>
            <a:r>
              <a:rPr lang="zh-CN" altLang="en-US" sz="1600" kern="100" dirty="0" smtClean="0">
                <a:latin typeface="+mn-lt"/>
                <a:ea typeface="+mn-ea"/>
                <a:cs typeface="+mn-ea"/>
                <a:sym typeface="+mn-lt"/>
              </a:rPr>
              <a:t>   </a:t>
            </a:r>
            <a:r>
              <a:rPr lang="zh-CN" altLang="en-US" sz="2000" kern="100" dirty="0" smtClean="0">
                <a:latin typeface="+mn-lt"/>
                <a:ea typeface="+mn-ea"/>
                <a:cs typeface="+mn-ea"/>
                <a:sym typeface="+mn-lt"/>
              </a:rPr>
              <a:t>能够正视自己性心理的发育和变化，会自觉地融入社会并在此背景下认识自我</a:t>
            </a:r>
            <a:endParaRPr lang="zh-CN" altLang="en-US" sz="2000" kern="100" dirty="0" smtClean="0">
              <a:latin typeface="+mn-lt"/>
              <a:ea typeface="+mn-ea"/>
              <a:cs typeface="+mn-ea"/>
              <a:sym typeface="+mn-lt"/>
            </a:endParaRPr>
          </a:p>
        </p:txBody>
      </p:sp>
      <p:sp>
        <p:nvSpPr>
          <p:cNvPr id="22" name="矩形: 圆角 30"/>
          <p:cNvSpPr/>
          <p:nvPr/>
        </p:nvSpPr>
        <p:spPr bwMode="auto">
          <a:xfrm>
            <a:off x="762987" y="2571744"/>
            <a:ext cx="6478402" cy="417358"/>
          </a:xfrm>
          <a:prstGeom prst="roundRect">
            <a:avLst>
              <a:gd name="adj" fmla="val 0"/>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r>
              <a:rPr lang="zh-CN" altLang="en-US" b="1" dirty="0" smtClean="0">
                <a:solidFill>
                  <a:schemeClr val="bg1"/>
                </a:solidFill>
                <a:latin typeface="+mn-lt"/>
                <a:ea typeface="+mn-ea"/>
                <a:cs typeface="+mn-ea"/>
                <a:sym typeface="+mn-lt"/>
              </a:rPr>
              <a:t>（</a:t>
            </a:r>
            <a:r>
              <a:rPr lang="en-US" altLang="zh-CN" b="1" dirty="0" smtClean="0">
                <a:solidFill>
                  <a:schemeClr val="bg1"/>
                </a:solidFill>
                <a:latin typeface="+mn-lt"/>
                <a:ea typeface="+mn-ea"/>
                <a:cs typeface="+mn-ea"/>
                <a:sym typeface="+mn-lt"/>
              </a:rPr>
              <a:t>2</a:t>
            </a:r>
            <a:r>
              <a:rPr lang="zh-CN" altLang="en-US" b="1" dirty="0" smtClean="0">
                <a:solidFill>
                  <a:schemeClr val="bg1"/>
                </a:solidFill>
                <a:latin typeface="+mn-lt"/>
                <a:ea typeface="+mn-ea"/>
                <a:cs typeface="+mn-ea"/>
                <a:sym typeface="+mn-lt"/>
              </a:rPr>
              <a:t>）能够正确认识自我，愉快地接纳自己的性别。</a:t>
            </a:r>
            <a:endParaRPr lang="zh-CN" altLang="en-US" b="1" dirty="0" smtClean="0">
              <a:solidFill>
                <a:schemeClr val="bg1"/>
              </a:solidFill>
              <a:latin typeface="+mn-lt"/>
              <a:ea typeface="+mn-ea"/>
              <a:cs typeface="+mn-ea"/>
              <a:sym typeface="+mn-lt"/>
            </a:endParaRPr>
          </a:p>
        </p:txBody>
      </p:sp>
      <p:sp>
        <p:nvSpPr>
          <p:cNvPr id="11" name="矩形 10"/>
          <p:cNvSpPr/>
          <p:nvPr/>
        </p:nvSpPr>
        <p:spPr bwMode="auto">
          <a:xfrm>
            <a:off x="597655" y="4177440"/>
            <a:ext cx="9787006" cy="601259"/>
          </a:xfrm>
          <a:prstGeom prst="rect">
            <a:avLst/>
          </a:prstGeom>
          <a:solidFill>
            <a:schemeClr val="bg1"/>
          </a:solidFill>
          <a:ln w="9525" cap="flat" cmpd="sng" algn="ctr">
            <a:solidFill>
              <a:schemeClr val="accent4">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12" name="矩形 11"/>
          <p:cNvSpPr/>
          <p:nvPr/>
        </p:nvSpPr>
        <p:spPr>
          <a:xfrm>
            <a:off x="661403" y="4286256"/>
            <a:ext cx="9603300" cy="491490"/>
          </a:xfrm>
          <a:prstGeom prst="rect">
            <a:avLst/>
          </a:prstGeom>
          <a:ln>
            <a:noFill/>
          </a:ln>
        </p:spPr>
        <p:txBody>
          <a:bodyPr wrap="square">
            <a:spAutoFit/>
          </a:bodyPr>
          <a:lstStyle/>
          <a:p>
            <a:pPr marL="285750" indent="-285750">
              <a:lnSpc>
                <a:spcPct val="130000"/>
              </a:lnSpc>
              <a:spcAft>
                <a:spcPts val="0"/>
              </a:spcAft>
            </a:pPr>
            <a:r>
              <a:rPr lang="zh-CN" altLang="en-US" sz="2000" kern="100" dirty="0" smtClean="0">
                <a:latin typeface="+mn-lt"/>
                <a:ea typeface="+mn-ea"/>
                <a:cs typeface="+mn-ea"/>
                <a:sym typeface="+mn-lt"/>
              </a:rPr>
              <a:t>彼此在交往过程中，保持独立而完整的人格，能做到互相尊重、互相信任、得体大方。</a:t>
            </a:r>
            <a:endParaRPr lang="zh-CN" altLang="en-US" sz="2000" kern="100" dirty="0" smtClean="0">
              <a:latin typeface="+mn-lt"/>
              <a:ea typeface="+mn-ea"/>
              <a:cs typeface="+mn-ea"/>
              <a:sym typeface="+mn-lt"/>
            </a:endParaRPr>
          </a:p>
        </p:txBody>
      </p:sp>
      <p:sp>
        <p:nvSpPr>
          <p:cNvPr id="13" name="矩形: 圆角 30"/>
          <p:cNvSpPr/>
          <p:nvPr/>
        </p:nvSpPr>
        <p:spPr bwMode="auto">
          <a:xfrm>
            <a:off x="755296" y="3786190"/>
            <a:ext cx="4059109" cy="417358"/>
          </a:xfrm>
          <a:prstGeom prst="roundRect">
            <a:avLst>
              <a:gd name="adj" fmla="val 0"/>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r>
              <a:rPr lang="zh-CN" altLang="en-US" b="1" dirty="0" smtClean="0">
                <a:solidFill>
                  <a:schemeClr val="bg1"/>
                </a:solidFill>
                <a:latin typeface="+mn-lt"/>
                <a:ea typeface="+mn-ea"/>
                <a:cs typeface="+mn-ea"/>
                <a:sym typeface="+mn-lt"/>
              </a:rPr>
              <a:t>（</a:t>
            </a:r>
            <a:r>
              <a:rPr lang="en-US" altLang="zh-CN" b="1" dirty="0" smtClean="0">
                <a:solidFill>
                  <a:schemeClr val="bg1"/>
                </a:solidFill>
                <a:latin typeface="+mn-lt"/>
                <a:ea typeface="+mn-ea"/>
                <a:cs typeface="+mn-ea"/>
                <a:sym typeface="+mn-lt"/>
              </a:rPr>
              <a:t>3</a:t>
            </a:r>
            <a:r>
              <a:rPr lang="zh-CN" altLang="en-US" b="1" dirty="0" smtClean="0">
                <a:solidFill>
                  <a:schemeClr val="bg1"/>
                </a:solidFill>
                <a:latin typeface="+mn-lt"/>
                <a:ea typeface="+mn-ea"/>
                <a:cs typeface="+mn-ea"/>
                <a:sym typeface="+mn-lt"/>
              </a:rPr>
              <a:t>）和异性保持和谐的人际关系。</a:t>
            </a:r>
            <a:endParaRPr lang="zh-CN" altLang="en-US" b="1" dirty="0" smtClean="0">
              <a:solidFill>
                <a:schemeClr val="bg1"/>
              </a:solidFill>
              <a:latin typeface="+mn-lt"/>
              <a:ea typeface="+mn-ea"/>
              <a:cs typeface="+mn-ea"/>
              <a:sym typeface="+mn-lt"/>
            </a:endParaRPr>
          </a:p>
        </p:txBody>
      </p:sp>
      <p:sp>
        <p:nvSpPr>
          <p:cNvPr id="23" name="圆角矩形 22"/>
          <p:cNvSpPr/>
          <p:nvPr/>
        </p:nvSpPr>
        <p:spPr>
          <a:xfrm>
            <a:off x="869950" y="5253990"/>
            <a:ext cx="9286875" cy="1203325"/>
          </a:xfrm>
          <a:prstGeom prst="roundRect">
            <a:avLst>
              <a:gd name="adj" fmla="val 5002"/>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913765" y="5363210"/>
            <a:ext cx="9020810" cy="1243330"/>
          </a:xfrm>
          <a:prstGeom prst="rect">
            <a:avLst/>
          </a:prstGeom>
        </p:spPr>
        <p:txBody>
          <a:bodyPr wrap="square">
            <a:noAutofit/>
          </a:bodyPr>
          <a:lstStyle/>
          <a:p>
            <a:pPr>
              <a:lnSpc>
                <a:spcPct val="130000"/>
              </a:lnSpc>
            </a:pPr>
            <a:r>
              <a:rPr lang="zh-CN" altLang="en-US" sz="16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性心理健康是指个体具有正常的性欲，能够正确认识和理解与性有关的问题，并具有较强的性适应能力，能正确处理与异性交往过程中产生的与性有关的问题，使自身免受性问题困扰，促进自身心理健康发展。</a:t>
            </a:r>
            <a:endParaRPr lang="zh-CN" altLang="en-US" sz="16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9" name="图片 心" descr="粉色的花朵&#10;&#10;描述已自动生成"/>
          <p:cNvPicPr>
            <a:picLocks noChangeAspect="1"/>
          </p:cNvPicPr>
          <p:nvPr/>
        </p:nvPicPr>
        <p:blipFill rotWithShape="1">
          <a:blip r:embed="rId2" cstate="print">
            <a:extLst>
              <a:ext uri="{28A0092B-C50C-407E-A947-70E740481C1C}">
                <a14:useLocalDpi xmlns:a14="http://schemas.microsoft.com/office/drawing/2010/main" val="0"/>
              </a:ext>
            </a:extLst>
          </a:blip>
          <a:srcRect r="16905" b="43614"/>
          <a:stretch>
            <a:fillRect/>
          </a:stretch>
        </p:blipFill>
        <p:spPr>
          <a:xfrm rot="592663">
            <a:off x="7930204" y="294599"/>
            <a:ext cx="3765905" cy="3833497"/>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slide(fromLeft)">
                                      <p:cBhvr>
                                        <p:cTn id="7" dur="500"/>
                                        <p:tgtEl>
                                          <p:spTgt spid="17"/>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slide(fromLeft)">
                                      <p:cBhvr>
                                        <p:cTn id="10" dur="500"/>
                                        <p:tgtEl>
                                          <p:spTgt spid="18"/>
                                        </p:tgtEl>
                                      </p:cBhvr>
                                    </p:animEffect>
                                  </p:childTnLst>
                                </p:cTn>
                              </p:par>
                            </p:childTnLst>
                          </p:cTn>
                        </p:par>
                        <p:par>
                          <p:cTn id="11" fill="hold">
                            <p:stCondLst>
                              <p:cond delay="500"/>
                            </p:stCondLst>
                            <p:childTnLst>
                              <p:par>
                                <p:cTn id="12" presetID="12" presetClass="entr" presetSubtype="8"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slide(fromLeft)">
                                      <p:cBhvr>
                                        <p:cTn id="14" dur="5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8"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slide(fromLeft)">
                                      <p:cBhvr>
                                        <p:cTn id="19" dur="500"/>
                                        <p:tgtEl>
                                          <p:spTgt spid="16"/>
                                        </p:tgtEl>
                                      </p:cBhvr>
                                    </p:animEffect>
                                  </p:childTnLst>
                                </p:cTn>
                              </p:par>
                            </p:childTnLst>
                          </p:cTn>
                        </p:par>
                        <p:par>
                          <p:cTn id="20" fill="hold">
                            <p:stCondLst>
                              <p:cond delay="500"/>
                            </p:stCondLst>
                            <p:childTnLst>
                              <p:par>
                                <p:cTn id="21" presetID="12" presetClass="entr" presetSubtype="8"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slide(fromLeft)">
                                      <p:cBhvr>
                                        <p:cTn id="23" dur="500"/>
                                        <p:tgtEl>
                                          <p:spTgt spid="22"/>
                                        </p:tgtEl>
                                      </p:cBhvr>
                                    </p:animEffect>
                                  </p:childTnLst>
                                </p:cTn>
                              </p:par>
                              <p:par>
                                <p:cTn id="24" presetID="12" presetClass="entr" presetSubtype="8"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slide(fromLeft)">
                                      <p:cBhvr>
                                        <p:cTn id="26" dur="5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8"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slide(fromLeft)">
                                      <p:cBhvr>
                                        <p:cTn id="31" dur="500"/>
                                        <p:tgtEl>
                                          <p:spTgt spid="11"/>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slide(fromLeft)">
                                      <p:cBhvr>
                                        <p:cTn id="34" dur="500"/>
                                        <p:tgtEl>
                                          <p:spTgt spid="13"/>
                                        </p:tgtEl>
                                      </p:cBhvr>
                                    </p:animEffect>
                                  </p:childTnLst>
                                </p:cTn>
                              </p:par>
                            </p:childTnLst>
                          </p:cTn>
                        </p:par>
                        <p:par>
                          <p:cTn id="35" fill="hold">
                            <p:stCondLst>
                              <p:cond delay="500"/>
                            </p:stCondLst>
                            <p:childTnLst>
                              <p:par>
                                <p:cTn id="36" presetID="12" presetClass="entr" presetSubtype="8"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slide(fromLeft)">
                                      <p:cBhvr>
                                        <p:cTn id="38" dur="500"/>
                                        <p:tgtEl>
                                          <p:spTgt spid="12"/>
                                        </p:tgtEl>
                                      </p:cBhvr>
                                    </p:animEffect>
                                  </p:childTnLst>
                                </p:cTn>
                              </p:par>
                            </p:childTnLst>
                          </p:cTn>
                        </p:par>
                      </p:childTnLst>
                    </p:cTn>
                  </p:par>
                  <p:par>
                    <p:cTn id="39" fill="hold">
                      <p:stCondLst>
                        <p:cond delay="indefinite"/>
                      </p:stCondLst>
                      <p:childTnLst>
                        <p:par>
                          <p:cTn id="40" fill="hold">
                            <p:stCondLst>
                              <p:cond delay="0"/>
                            </p:stCondLst>
                            <p:childTnLst>
                              <p:par>
                                <p:cTn id="41" presetID="5" presetClass="entr" presetSubtype="10" fill="hold" grpId="0" nodeType="click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checkerboard(across)">
                                      <p:cBhvr>
                                        <p:cTn id="43" dur="500"/>
                                        <p:tgtEl>
                                          <p:spTgt spid="28"/>
                                        </p:tgtEl>
                                      </p:cBhvr>
                                    </p:animEffect>
                                  </p:childTnLst>
                                </p:cTn>
                              </p:par>
                            </p:childTnLst>
                          </p:cTn>
                        </p:par>
                        <p:par>
                          <p:cTn id="44" fill="hold">
                            <p:stCondLst>
                              <p:cond delay="500"/>
                            </p:stCondLst>
                            <p:childTnLst>
                              <p:par>
                                <p:cTn id="45" presetID="5" presetClass="entr" presetSubtype="10"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checkerboard(across)">
                                      <p:cBhvr>
                                        <p:cTn id="47" dur="500"/>
                                        <p:tgtEl>
                                          <p:spTgt spid="23"/>
                                        </p:tgtEl>
                                      </p:cBhvr>
                                    </p:animEffect>
                                  </p:childTnLst>
                                </p:cTn>
                              </p:par>
                            </p:childTnLst>
                          </p:cTn>
                        </p:par>
                        <p:par>
                          <p:cTn id="48" fill="hold">
                            <p:stCondLst>
                              <p:cond delay="1000"/>
                            </p:stCondLst>
                            <p:childTnLst>
                              <p:par>
                                <p:cTn id="49" presetID="53" presetClass="entr" presetSubtype="16" fill="hold" nodeType="after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p:cTn id="51" dur="750" fill="hold"/>
                                        <p:tgtEl>
                                          <p:spTgt spid="29"/>
                                        </p:tgtEl>
                                        <p:attrNameLst>
                                          <p:attrName>ppt_w</p:attrName>
                                        </p:attrNameLst>
                                      </p:cBhvr>
                                      <p:tavLst>
                                        <p:tav tm="0">
                                          <p:val>
                                            <p:fltVal val="0"/>
                                          </p:val>
                                        </p:tav>
                                        <p:tav tm="100000">
                                          <p:val>
                                            <p:strVal val="#ppt_w"/>
                                          </p:val>
                                        </p:tav>
                                      </p:tavLst>
                                    </p:anim>
                                    <p:anim calcmode="lin" valueType="num">
                                      <p:cBhvr>
                                        <p:cTn id="52" dur="750" fill="hold"/>
                                        <p:tgtEl>
                                          <p:spTgt spid="29"/>
                                        </p:tgtEl>
                                        <p:attrNameLst>
                                          <p:attrName>ppt_h</p:attrName>
                                        </p:attrNameLst>
                                      </p:cBhvr>
                                      <p:tavLst>
                                        <p:tav tm="0">
                                          <p:val>
                                            <p:fltVal val="0"/>
                                          </p:val>
                                        </p:tav>
                                        <p:tav tm="100000">
                                          <p:val>
                                            <p:strVal val="#ppt_h"/>
                                          </p:val>
                                        </p:tav>
                                      </p:tavLst>
                                    </p:anim>
                                    <p:animEffect transition="in" filter="fade">
                                      <p:cBhvr>
                                        <p:cTn id="53" dur="7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p:bldP spid="21" grpId="0"/>
      <p:bldP spid="22" grpId="0" animBg="1"/>
      <p:bldP spid="11" grpId="0" animBg="1"/>
      <p:bldP spid="12" grpId="0"/>
      <p:bldP spid="13" grpId="0" animBg="1"/>
      <p:bldP spid="23" grpId="0" bldLvl="0" animBg="1"/>
      <p:bldP spid="2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97655" y="191136"/>
            <a:ext cx="6286544" cy="52322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altLang="en-US" dirty="0" smtClean="0">
                <a:latin typeface="+mn-lt"/>
                <a:ea typeface="+mn-ea"/>
                <a:cs typeface="+mn-ea"/>
                <a:sym typeface="+mn-lt"/>
              </a:rPr>
              <a:t>三、</a:t>
            </a:r>
            <a:r>
              <a:rPr lang="zh-CN" altLang="en-US" dirty="0" smtClean="0"/>
              <a:t>大学生恋爱的特点</a:t>
            </a:r>
            <a:endParaRPr lang="zh-CN" altLang="en-US" dirty="0" smtClean="0">
              <a:latin typeface="+mn-lt"/>
              <a:ea typeface="+mn-ea"/>
              <a:cs typeface="+mn-ea"/>
              <a:sym typeface="+mn-lt"/>
            </a:endParaRPr>
          </a:p>
        </p:txBody>
      </p:sp>
      <p:sp>
        <p:nvSpPr>
          <p:cNvPr id="7" name="Freeform 230"/>
          <p:cNvSpPr>
            <a:spLocks noEditPoints="1"/>
          </p:cNvSpPr>
          <p:nvPr/>
        </p:nvSpPr>
        <p:spPr bwMode="auto">
          <a:xfrm rot="5400000">
            <a:off x="143101" y="285728"/>
            <a:ext cx="405343" cy="405343"/>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solidFill>
                <a:sysClr val="windowText" lastClr="000000"/>
              </a:solidFill>
              <a:latin typeface="+mn-lt"/>
              <a:ea typeface="+mn-ea"/>
              <a:cs typeface="+mn-ea"/>
              <a:sym typeface="+mn-lt"/>
            </a:endParaRPr>
          </a:p>
        </p:txBody>
      </p:sp>
      <p:sp>
        <p:nvSpPr>
          <p:cNvPr id="16" name="平行四边形 15"/>
          <p:cNvSpPr/>
          <p:nvPr/>
        </p:nvSpPr>
        <p:spPr bwMode="auto">
          <a:xfrm>
            <a:off x="9626773" y="0"/>
            <a:ext cx="2381904" cy="6878413"/>
          </a:xfrm>
          <a:prstGeom prst="parallelogram">
            <a:avLst>
              <a:gd name="adj" fmla="val 55625"/>
            </a:avLst>
          </a:prstGeom>
          <a:solidFill>
            <a:schemeClr val="accent3">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17" name="椭圆 16"/>
          <p:cNvSpPr/>
          <p:nvPr>
            <p:custDataLst>
              <p:tags r:id="rId1"/>
            </p:custDataLst>
          </p:nvPr>
        </p:nvSpPr>
        <p:spPr bwMode="auto">
          <a:xfrm>
            <a:off x="920468" y="1193632"/>
            <a:ext cx="439851" cy="439851"/>
          </a:xfrm>
          <a:prstGeom prst="ellipse">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000" dirty="0">
                <a:solidFill>
                  <a:schemeClr val="bg1"/>
                </a:solidFill>
                <a:latin typeface="+mn-lt"/>
                <a:ea typeface="+mn-ea"/>
                <a:cs typeface="+mn-ea"/>
                <a:sym typeface="+mn-lt"/>
              </a:rPr>
              <a:t>1</a:t>
            </a:r>
            <a:endParaRPr lang="zh-CN" altLang="en-US" sz="2000" dirty="0">
              <a:solidFill>
                <a:schemeClr val="bg1"/>
              </a:solidFill>
              <a:latin typeface="+mn-lt"/>
              <a:ea typeface="+mn-ea"/>
              <a:cs typeface="+mn-ea"/>
              <a:sym typeface="+mn-lt"/>
            </a:endParaRPr>
          </a:p>
        </p:txBody>
      </p:sp>
      <p:sp>
        <p:nvSpPr>
          <p:cNvPr id="18" name="椭圆 17"/>
          <p:cNvSpPr/>
          <p:nvPr>
            <p:custDataLst>
              <p:tags r:id="rId2"/>
            </p:custDataLst>
          </p:nvPr>
        </p:nvSpPr>
        <p:spPr bwMode="auto">
          <a:xfrm>
            <a:off x="909892" y="2131893"/>
            <a:ext cx="473581" cy="439851"/>
          </a:xfrm>
          <a:prstGeom prst="ellipse">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000" dirty="0">
                <a:solidFill>
                  <a:schemeClr val="bg1"/>
                </a:solidFill>
                <a:latin typeface="+mn-lt"/>
                <a:ea typeface="+mn-ea"/>
                <a:cs typeface="+mn-ea"/>
                <a:sym typeface="+mn-lt"/>
              </a:rPr>
              <a:t>2</a:t>
            </a:r>
            <a:endParaRPr lang="zh-CN" altLang="en-US" sz="2000" dirty="0">
              <a:solidFill>
                <a:schemeClr val="bg1"/>
              </a:solidFill>
              <a:latin typeface="+mn-lt"/>
              <a:ea typeface="+mn-ea"/>
              <a:cs typeface="+mn-ea"/>
              <a:sym typeface="+mn-lt"/>
            </a:endParaRPr>
          </a:p>
        </p:txBody>
      </p:sp>
      <p:sp>
        <p:nvSpPr>
          <p:cNvPr id="19" name="椭圆 18"/>
          <p:cNvSpPr/>
          <p:nvPr>
            <p:custDataLst>
              <p:tags r:id="rId3"/>
            </p:custDataLst>
          </p:nvPr>
        </p:nvSpPr>
        <p:spPr bwMode="auto">
          <a:xfrm>
            <a:off x="920468" y="3000372"/>
            <a:ext cx="423000" cy="439851"/>
          </a:xfrm>
          <a:prstGeom prst="ellipse">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000" dirty="0">
                <a:solidFill>
                  <a:schemeClr val="bg1"/>
                </a:solidFill>
                <a:latin typeface="+mn-lt"/>
                <a:ea typeface="+mn-ea"/>
                <a:cs typeface="+mn-ea"/>
                <a:sym typeface="+mn-lt"/>
              </a:rPr>
              <a:t>3</a:t>
            </a:r>
            <a:endParaRPr lang="zh-CN" altLang="en-US" sz="2000" dirty="0">
              <a:solidFill>
                <a:schemeClr val="bg1"/>
              </a:solidFill>
              <a:latin typeface="+mn-lt"/>
              <a:ea typeface="+mn-ea"/>
              <a:cs typeface="+mn-ea"/>
              <a:sym typeface="+mn-lt"/>
            </a:endParaRPr>
          </a:p>
        </p:txBody>
      </p:sp>
      <p:sp>
        <p:nvSpPr>
          <p:cNvPr id="20" name="椭圆 19"/>
          <p:cNvSpPr/>
          <p:nvPr>
            <p:custDataLst>
              <p:tags r:id="rId4"/>
            </p:custDataLst>
          </p:nvPr>
        </p:nvSpPr>
        <p:spPr bwMode="auto">
          <a:xfrm>
            <a:off x="915852" y="3929066"/>
            <a:ext cx="439851" cy="439851"/>
          </a:xfrm>
          <a:prstGeom prst="ellipse">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000" dirty="0">
                <a:solidFill>
                  <a:schemeClr val="bg1"/>
                </a:solidFill>
                <a:latin typeface="+mn-lt"/>
                <a:ea typeface="+mn-ea"/>
                <a:cs typeface="+mn-ea"/>
                <a:sym typeface="+mn-lt"/>
              </a:rPr>
              <a:t>4</a:t>
            </a:r>
            <a:endParaRPr lang="zh-CN" altLang="en-US" sz="2000" dirty="0">
              <a:solidFill>
                <a:schemeClr val="bg1"/>
              </a:solidFill>
              <a:latin typeface="+mn-lt"/>
              <a:ea typeface="+mn-ea"/>
              <a:cs typeface="+mn-ea"/>
              <a:sym typeface="+mn-lt"/>
            </a:endParaRPr>
          </a:p>
        </p:txBody>
      </p:sp>
      <p:pic>
        <p:nvPicPr>
          <p:cNvPr id="21" name="图片 20"/>
          <p:cNvPicPr>
            <a:picLocks noChangeAspect="1"/>
          </p:cNvPicPr>
          <p:nvPr/>
        </p:nvPicPr>
        <p:blipFill>
          <a:blip r:embed="rId5" cstate="screen"/>
          <a:stretch>
            <a:fillRect/>
          </a:stretch>
        </p:blipFill>
        <p:spPr>
          <a:xfrm>
            <a:off x="9626617" y="1604787"/>
            <a:ext cx="3046211" cy="4684362"/>
          </a:xfrm>
          <a:prstGeom prst="rect">
            <a:avLst/>
          </a:prstGeom>
        </p:spPr>
      </p:pic>
      <p:sp>
        <p:nvSpPr>
          <p:cNvPr id="22" name="矩形 21"/>
          <p:cNvSpPr/>
          <p:nvPr>
            <p:custDataLst>
              <p:tags r:id="rId6"/>
            </p:custDataLst>
          </p:nvPr>
        </p:nvSpPr>
        <p:spPr>
          <a:xfrm>
            <a:off x="1487170" y="1071245"/>
            <a:ext cx="10709275" cy="534035"/>
          </a:xfrm>
          <a:prstGeom prst="rect">
            <a:avLst/>
          </a:prstGeom>
        </p:spPr>
        <p:txBody>
          <a:bodyPr wrap="square">
            <a:spAutoFit/>
          </a:bodyPr>
          <a:lstStyle/>
          <a:p>
            <a:pPr>
              <a:lnSpc>
                <a:spcPct val="120000"/>
              </a:lnSpc>
              <a:spcAft>
                <a:spcPts val="600"/>
              </a:spcAft>
            </a:pPr>
            <a:r>
              <a:rPr lang="zh-CN" altLang="en-US" sz="2400" b="1" dirty="0" smtClean="0">
                <a:solidFill>
                  <a:schemeClr val="accent3">
                    <a:lumMod val="75000"/>
                  </a:schemeClr>
                </a:solidFill>
                <a:latin typeface="微软雅黑" panose="020B0503020204020204" pitchFamily="34" charset="-122"/>
                <a:ea typeface="微软雅黑" panose="020B0503020204020204" pitchFamily="34" charset="-122"/>
              </a:rPr>
              <a:t> 手淫</a:t>
            </a:r>
            <a:r>
              <a:rPr lang="zh-CN" altLang="en-US" sz="2400" dirty="0" smtClean="0">
                <a:latin typeface="微软雅黑" panose="020B0503020204020204" pitchFamily="34" charset="-122"/>
                <a:ea typeface="微软雅黑" panose="020B0503020204020204" pitchFamily="34" charset="-122"/>
              </a:rPr>
              <a:t>是指用手或其他物品刺激性器官而获得性快感的行为。</a:t>
            </a:r>
            <a:endParaRPr lang="zh-CN" altLang="en-US" sz="2400" dirty="0" smtClean="0">
              <a:latin typeface="微软雅黑" panose="020B0503020204020204" pitchFamily="34" charset="-122"/>
              <a:ea typeface="微软雅黑" panose="020B0503020204020204" pitchFamily="34" charset="-122"/>
            </a:endParaRPr>
          </a:p>
        </p:txBody>
      </p:sp>
      <p:sp>
        <p:nvSpPr>
          <p:cNvPr id="23" name="矩形 22"/>
          <p:cNvSpPr/>
          <p:nvPr>
            <p:custDataLst>
              <p:tags r:id="rId7"/>
            </p:custDataLst>
          </p:nvPr>
        </p:nvSpPr>
        <p:spPr>
          <a:xfrm>
            <a:off x="1475105" y="1960880"/>
            <a:ext cx="10065385" cy="534035"/>
          </a:xfrm>
          <a:prstGeom prst="rect">
            <a:avLst/>
          </a:prstGeom>
        </p:spPr>
        <p:txBody>
          <a:bodyPr wrap="square">
            <a:spAutoFit/>
          </a:bodyPr>
          <a:lstStyle/>
          <a:p>
            <a:pPr algn="l">
              <a:lnSpc>
                <a:spcPct val="120000"/>
              </a:lnSpc>
              <a:spcAft>
                <a:spcPts val="600"/>
              </a:spcAft>
            </a:pPr>
            <a:r>
              <a:rPr lang="zh-CN" altLang="en-US" sz="2400" b="1" dirty="0" smtClean="0">
                <a:solidFill>
                  <a:schemeClr val="accent3">
                    <a:lumMod val="75000"/>
                  </a:schemeClr>
                </a:solidFill>
                <a:latin typeface="微软雅黑" panose="020B0503020204020204" pitchFamily="34" charset="-122"/>
                <a:ea typeface="微软雅黑" panose="020B0503020204020204" pitchFamily="34" charset="-122"/>
              </a:rPr>
              <a:t>性嫉妒</a:t>
            </a:r>
            <a:r>
              <a:rPr lang="zh-CN" altLang="en-US" sz="2400" b="1" dirty="0" smtClean="0">
                <a:solidFill>
                  <a:schemeClr val="tx1"/>
                </a:solidFill>
                <a:latin typeface="微软雅黑" panose="020B0503020204020204" pitchFamily="34" charset="-122"/>
                <a:ea typeface="微软雅黑" panose="020B0503020204020204" pitchFamily="34" charset="-122"/>
              </a:rPr>
              <a:t>指对现实或想象的优于自己的性爱竞争者所持的怨恨情感。</a:t>
            </a:r>
            <a:endParaRPr lang="zh-CN" altLang="en-US" sz="2400" b="1" dirty="0" smtClean="0">
              <a:solidFill>
                <a:schemeClr val="tx1"/>
              </a:solidFill>
              <a:latin typeface="微软雅黑" panose="020B0503020204020204" pitchFamily="34" charset="-122"/>
              <a:ea typeface="微软雅黑" panose="020B0503020204020204" pitchFamily="34" charset="-122"/>
            </a:endParaRPr>
          </a:p>
        </p:txBody>
      </p:sp>
      <p:sp>
        <p:nvSpPr>
          <p:cNvPr id="24" name="矩形 23"/>
          <p:cNvSpPr/>
          <p:nvPr>
            <p:custDataLst>
              <p:tags r:id="rId8"/>
            </p:custDataLst>
          </p:nvPr>
        </p:nvSpPr>
        <p:spPr>
          <a:xfrm>
            <a:off x="1475284" y="2857496"/>
            <a:ext cx="6722345" cy="534035"/>
          </a:xfrm>
          <a:prstGeom prst="rect">
            <a:avLst/>
          </a:prstGeom>
        </p:spPr>
        <p:txBody>
          <a:bodyPr wrap="square">
            <a:spAutoFit/>
          </a:bodyPr>
          <a:lstStyle/>
          <a:p>
            <a:pPr algn="l">
              <a:lnSpc>
                <a:spcPct val="120000"/>
              </a:lnSpc>
              <a:spcAft>
                <a:spcPts val="600"/>
              </a:spcAft>
            </a:pPr>
            <a:r>
              <a:rPr lang="zh-CN" altLang="en-US" sz="2400" b="1" dirty="0" smtClean="0">
                <a:solidFill>
                  <a:schemeClr val="accent3">
                    <a:lumMod val="75000"/>
                  </a:schemeClr>
                </a:solidFill>
                <a:latin typeface="微软雅黑" panose="020B0503020204020204" pitchFamily="34" charset="-122"/>
                <a:ea typeface="微软雅黑" panose="020B0503020204020204" pitchFamily="34" charset="-122"/>
              </a:rPr>
              <a:t>性幻想</a:t>
            </a:r>
            <a:r>
              <a:rPr lang="zh-CN" altLang="en-US" sz="2400" b="1" dirty="0" smtClean="0">
                <a:solidFill>
                  <a:schemeClr val="tx1"/>
                </a:solidFill>
                <a:latin typeface="微软雅黑" panose="020B0503020204020204" pitchFamily="34" charset="-122"/>
                <a:ea typeface="微软雅黑" panose="020B0503020204020204" pitchFamily="34" charset="-122"/>
              </a:rPr>
              <a:t>是一种正常的、普遍的性心理反应。</a:t>
            </a:r>
            <a:endParaRPr lang="zh-CN" altLang="en-US" sz="2400" b="1" dirty="0" smtClean="0">
              <a:solidFill>
                <a:schemeClr val="tx1"/>
              </a:solidFill>
              <a:latin typeface="微软雅黑" panose="020B0503020204020204" pitchFamily="34" charset="-122"/>
              <a:ea typeface="微软雅黑" panose="020B0503020204020204" pitchFamily="34" charset="-122"/>
            </a:endParaRPr>
          </a:p>
        </p:txBody>
      </p:sp>
      <p:sp>
        <p:nvSpPr>
          <p:cNvPr id="25" name="矩形 24"/>
          <p:cNvSpPr/>
          <p:nvPr>
            <p:custDataLst>
              <p:tags r:id="rId9"/>
            </p:custDataLst>
          </p:nvPr>
        </p:nvSpPr>
        <p:spPr>
          <a:xfrm>
            <a:off x="1497721" y="3786190"/>
            <a:ext cx="6699907" cy="534035"/>
          </a:xfrm>
          <a:prstGeom prst="rect">
            <a:avLst/>
          </a:prstGeom>
        </p:spPr>
        <p:txBody>
          <a:bodyPr wrap="square">
            <a:spAutoFit/>
          </a:bodyPr>
          <a:lstStyle/>
          <a:p>
            <a:pPr algn="ctr">
              <a:lnSpc>
                <a:spcPct val="120000"/>
              </a:lnSpc>
              <a:spcAft>
                <a:spcPts val="600"/>
              </a:spcAft>
            </a:pPr>
            <a:r>
              <a:rPr lang="zh-CN" altLang="en-US" sz="2400" b="1" dirty="0" smtClean="0">
                <a:solidFill>
                  <a:schemeClr val="accent3">
                    <a:lumMod val="75000"/>
                  </a:schemeClr>
                </a:solidFill>
                <a:latin typeface="微软雅黑" panose="020B0503020204020204" pitchFamily="34" charset="-122"/>
                <a:ea typeface="微软雅黑" panose="020B0503020204020204" pitchFamily="34" charset="-122"/>
              </a:rPr>
              <a:t>性焦虑</a:t>
            </a:r>
            <a:r>
              <a:rPr lang="zh-CN" altLang="en-US" sz="2400" b="1" dirty="0" smtClean="0">
                <a:solidFill>
                  <a:schemeClr val="tx1"/>
                </a:solidFill>
                <a:latin typeface="微软雅黑" panose="020B0503020204020204" pitchFamily="34" charset="-122"/>
                <a:ea typeface="微软雅黑" panose="020B0503020204020204" pitchFamily="34" charset="-122"/>
              </a:rPr>
              <a:t>指对自己形体、性角色和性功能的焦虑。</a:t>
            </a:r>
            <a:endParaRPr lang="zh-CN" altLang="en-US" sz="2400" b="1" dirty="0" smtClean="0">
              <a:solidFill>
                <a:schemeClr val="tx1"/>
              </a:solidFill>
              <a:latin typeface="微软雅黑" panose="020B0503020204020204" pitchFamily="34" charset="-122"/>
              <a:ea typeface="微软雅黑" panose="020B0503020204020204" pitchFamily="34" charset="-122"/>
            </a:endParaRPr>
          </a:p>
        </p:txBody>
      </p:sp>
      <p:cxnSp>
        <p:nvCxnSpPr>
          <p:cNvPr id="26" name="直接连接符 25"/>
          <p:cNvCxnSpPr/>
          <p:nvPr>
            <p:custDataLst>
              <p:tags r:id="rId10"/>
            </p:custDataLst>
          </p:nvPr>
        </p:nvCxnSpPr>
        <p:spPr>
          <a:xfrm>
            <a:off x="1497721" y="1643050"/>
            <a:ext cx="6491646" cy="0"/>
          </a:xfrm>
          <a:prstGeom prst="line">
            <a:avLst/>
          </a:prstGeom>
          <a:ln>
            <a:solidFill>
              <a:srgbClr val="92D050"/>
            </a:solidFill>
            <a:prstDash val="dash"/>
            <a:headEnd type="oval"/>
            <a:tailEnd type="oval" w="med" len="med"/>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custDataLst>
              <p:tags r:id="rId11"/>
            </p:custDataLst>
          </p:nvPr>
        </p:nvCxnSpPr>
        <p:spPr>
          <a:xfrm>
            <a:off x="1475284" y="2500306"/>
            <a:ext cx="6491646" cy="0"/>
          </a:xfrm>
          <a:prstGeom prst="line">
            <a:avLst/>
          </a:prstGeom>
          <a:ln>
            <a:solidFill>
              <a:srgbClr val="92D050"/>
            </a:solidFill>
            <a:prstDash val="dash"/>
            <a:headEnd type="oval"/>
            <a:tailEnd type="oval" w="med" len="med"/>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custDataLst>
              <p:tags r:id="rId12"/>
            </p:custDataLst>
          </p:nvPr>
        </p:nvCxnSpPr>
        <p:spPr>
          <a:xfrm>
            <a:off x="1475284" y="3526376"/>
            <a:ext cx="6491646" cy="0"/>
          </a:xfrm>
          <a:prstGeom prst="line">
            <a:avLst/>
          </a:prstGeom>
          <a:ln>
            <a:solidFill>
              <a:srgbClr val="92D050"/>
            </a:solidFill>
            <a:prstDash val="dash"/>
            <a:headEnd type="oval"/>
            <a:tailEnd type="oval" w="med" len="med"/>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custDataLst>
              <p:tags r:id="rId13"/>
            </p:custDataLst>
          </p:nvPr>
        </p:nvCxnSpPr>
        <p:spPr>
          <a:xfrm>
            <a:off x="1453728" y="5263173"/>
            <a:ext cx="6491646" cy="0"/>
          </a:xfrm>
          <a:prstGeom prst="line">
            <a:avLst/>
          </a:prstGeom>
          <a:ln>
            <a:solidFill>
              <a:srgbClr val="92D050"/>
            </a:solidFill>
            <a:prstDash val="dash"/>
            <a:headEnd type="oval"/>
            <a:tailEnd type="oval" w="med" len="med"/>
          </a:ln>
        </p:spPr>
        <p:style>
          <a:lnRef idx="1">
            <a:schemeClr val="accent1"/>
          </a:lnRef>
          <a:fillRef idx="0">
            <a:schemeClr val="accent1"/>
          </a:fillRef>
          <a:effectRef idx="0">
            <a:schemeClr val="accent1"/>
          </a:effectRef>
          <a:fontRef idx="minor">
            <a:schemeClr val="tx1"/>
          </a:fontRef>
        </p:style>
      </p:cxnSp>
      <p:sp>
        <p:nvSpPr>
          <p:cNvPr id="40" name="椭圆 39"/>
          <p:cNvSpPr/>
          <p:nvPr>
            <p:custDataLst>
              <p:tags r:id="rId14"/>
            </p:custDataLst>
          </p:nvPr>
        </p:nvSpPr>
        <p:spPr bwMode="auto">
          <a:xfrm>
            <a:off x="908233" y="4846537"/>
            <a:ext cx="423000" cy="439851"/>
          </a:xfrm>
          <a:prstGeom prst="ellipse">
            <a:avLst/>
          </a:prstGeom>
          <a:solidFill>
            <a:schemeClr val="accent3">
              <a:lumMod val="75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000" dirty="0" smtClean="0">
                <a:solidFill>
                  <a:schemeClr val="bg1"/>
                </a:solidFill>
                <a:latin typeface="+mn-lt"/>
                <a:ea typeface="+mn-ea"/>
                <a:cs typeface="+mn-ea"/>
                <a:sym typeface="+mn-lt"/>
              </a:rPr>
              <a:t>5</a:t>
            </a:r>
            <a:endParaRPr lang="zh-CN" altLang="en-US" sz="2000" dirty="0">
              <a:solidFill>
                <a:schemeClr val="bg1"/>
              </a:solidFill>
              <a:latin typeface="+mn-lt"/>
              <a:ea typeface="+mn-ea"/>
              <a:cs typeface="+mn-ea"/>
              <a:sym typeface="+mn-lt"/>
            </a:endParaRPr>
          </a:p>
        </p:txBody>
      </p:sp>
      <p:sp>
        <p:nvSpPr>
          <p:cNvPr id="42" name="矩形 41"/>
          <p:cNvSpPr/>
          <p:nvPr>
            <p:custDataLst>
              <p:tags r:id="rId15"/>
            </p:custDataLst>
          </p:nvPr>
        </p:nvSpPr>
        <p:spPr>
          <a:xfrm>
            <a:off x="1519176" y="4714884"/>
            <a:ext cx="6722345" cy="534035"/>
          </a:xfrm>
          <a:prstGeom prst="rect">
            <a:avLst/>
          </a:prstGeom>
        </p:spPr>
        <p:txBody>
          <a:bodyPr wrap="square">
            <a:spAutoFit/>
          </a:bodyPr>
          <a:lstStyle/>
          <a:p>
            <a:pPr algn="l">
              <a:lnSpc>
                <a:spcPct val="120000"/>
              </a:lnSpc>
              <a:spcAft>
                <a:spcPts val="600"/>
              </a:spcAft>
            </a:pPr>
            <a:r>
              <a:rPr lang="zh-CN" altLang="en-US" sz="2400" b="1" dirty="0" smtClean="0">
                <a:solidFill>
                  <a:schemeClr val="accent3">
                    <a:lumMod val="75000"/>
                  </a:schemeClr>
                </a:solidFill>
                <a:latin typeface="微软雅黑" panose="020B0503020204020204" pitchFamily="34" charset="-122"/>
                <a:ea typeface="微软雅黑" panose="020B0503020204020204" pitchFamily="34" charset="-122"/>
              </a:rPr>
              <a:t> </a:t>
            </a:r>
            <a:r>
              <a:rPr lang="zh-CN" altLang="en-US" sz="2400" b="1" dirty="0" smtClean="0">
                <a:solidFill>
                  <a:schemeClr val="accent3">
                    <a:lumMod val="75000"/>
                  </a:schemeClr>
                </a:solidFill>
                <a:latin typeface="微软雅黑" panose="020B0503020204020204" pitchFamily="34" charset="-122"/>
                <a:ea typeface="微软雅黑" panose="020B0503020204020204" pitchFamily="34" charset="-122"/>
                <a:sym typeface="+mn-ea"/>
              </a:rPr>
              <a:t>异常性心理</a:t>
            </a:r>
            <a:r>
              <a:rPr lang="zh-CN" altLang="en-US" sz="2400" b="1" dirty="0" smtClean="0">
                <a:latin typeface="微软雅黑" panose="020B0503020204020204" pitchFamily="34" charset="-122"/>
                <a:ea typeface="微软雅黑" panose="020B0503020204020204" pitchFamily="34" charset="-122"/>
                <a:sym typeface="+mn-ea"/>
              </a:rPr>
              <a:t>是指有性行为异常的性心理障</a:t>
            </a:r>
            <a:r>
              <a:rPr lang="zh-CN" altLang="en-US" sz="2400" b="1" dirty="0" smtClean="0">
                <a:solidFill>
                  <a:schemeClr val="tx1"/>
                </a:solidFill>
                <a:latin typeface="微软雅黑" panose="020B0503020204020204" pitchFamily="34" charset="-122"/>
                <a:ea typeface="微软雅黑" panose="020B0503020204020204" pitchFamily="34" charset="-122"/>
                <a:sym typeface="+mn-ea"/>
              </a:rPr>
              <a:t>碍。</a:t>
            </a:r>
            <a:endParaRPr lang="zh-CN" altLang="en-US" sz="2400" b="1" dirty="0" smtClean="0">
              <a:solidFill>
                <a:schemeClr val="tx1"/>
              </a:solidFill>
              <a:latin typeface="微软雅黑" panose="020B0503020204020204" pitchFamily="34" charset="-122"/>
              <a:ea typeface="微软雅黑" panose="020B0503020204020204" pitchFamily="34" charset="-122"/>
              <a:sym typeface="+mn-ea"/>
            </a:endParaRPr>
          </a:p>
        </p:txBody>
      </p:sp>
      <p:cxnSp>
        <p:nvCxnSpPr>
          <p:cNvPr id="44" name="直接连接符 43"/>
          <p:cNvCxnSpPr/>
          <p:nvPr>
            <p:custDataLst>
              <p:tags r:id="rId16"/>
            </p:custDataLst>
          </p:nvPr>
        </p:nvCxnSpPr>
        <p:spPr>
          <a:xfrm>
            <a:off x="1463049" y="4429132"/>
            <a:ext cx="6491646" cy="0"/>
          </a:xfrm>
          <a:prstGeom prst="line">
            <a:avLst/>
          </a:prstGeom>
          <a:ln>
            <a:solidFill>
              <a:srgbClr val="92D050"/>
            </a:solidFill>
            <a:prstDash val="dash"/>
            <a:headEnd type="oval"/>
            <a:tailEnd type="oval" w="med" len="med"/>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slide(fromLeft)">
                                      <p:cBhvr>
                                        <p:cTn id="7" dur="500"/>
                                        <p:tgtEl>
                                          <p:spTgt spid="17"/>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slide(fromLeft)">
                                      <p:cBhvr>
                                        <p:cTn id="10" dur="500"/>
                                        <p:tgtEl>
                                          <p:spTgt spid="22"/>
                                        </p:tgtEl>
                                      </p:cBhvr>
                                    </p:animEffect>
                                  </p:childTnLst>
                                </p:cTn>
                              </p:par>
                              <p:par>
                                <p:cTn id="11" presetID="12" presetClass="entr" presetSubtype="8"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slide(fromLeft)">
                                      <p:cBhvr>
                                        <p:cTn id="13" dur="500"/>
                                        <p:tgtEl>
                                          <p:spTgt spid="26"/>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8"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slide(fromLeft)">
                                      <p:cBhvr>
                                        <p:cTn id="18" dur="500"/>
                                        <p:tgtEl>
                                          <p:spTgt spid="18"/>
                                        </p:tgtEl>
                                      </p:cBhvr>
                                    </p:animEffect>
                                  </p:childTnLst>
                                </p:cTn>
                              </p:par>
                              <p:par>
                                <p:cTn id="19" presetID="12" presetClass="entr" presetSubtype="8" fill="hold" nodeType="with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slide(fromLeft)">
                                      <p:cBhvr>
                                        <p:cTn id="21" dur="500"/>
                                        <p:tgtEl>
                                          <p:spTgt spid="27"/>
                                        </p:tgtEl>
                                      </p:cBhvr>
                                    </p:animEffect>
                                  </p:childTnLst>
                                </p:cTn>
                              </p:par>
                              <p:par>
                                <p:cTn id="22" presetID="12" presetClass="entr" presetSubtype="8"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slide(fromLeft)">
                                      <p:cBhvr>
                                        <p:cTn id="24" dur="500"/>
                                        <p:tgtEl>
                                          <p:spTgt spid="23"/>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8"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slide(fromLeft)">
                                      <p:cBhvr>
                                        <p:cTn id="29" dur="500"/>
                                        <p:tgtEl>
                                          <p:spTgt spid="19"/>
                                        </p:tgtEl>
                                      </p:cBhvr>
                                    </p:animEffect>
                                  </p:childTnLst>
                                </p:cTn>
                              </p:par>
                              <p:par>
                                <p:cTn id="30" presetID="12" presetClass="entr" presetSubtype="8"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slide(fromLeft)">
                                      <p:cBhvr>
                                        <p:cTn id="32" dur="500"/>
                                        <p:tgtEl>
                                          <p:spTgt spid="24"/>
                                        </p:tgtEl>
                                      </p:cBhvr>
                                    </p:animEffect>
                                  </p:childTnLst>
                                </p:cTn>
                              </p:par>
                              <p:par>
                                <p:cTn id="33" presetID="12" presetClass="entr" presetSubtype="8" fill="hold" nodeType="with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slide(fromLeft)">
                                      <p:cBhvr>
                                        <p:cTn id="35" dur="500"/>
                                        <p:tgtEl>
                                          <p:spTgt spid="38"/>
                                        </p:tgtEl>
                                      </p:cBhvr>
                                    </p:animEffect>
                                  </p:childTnLst>
                                </p:cTn>
                              </p:par>
                            </p:childTnLst>
                          </p:cTn>
                        </p:par>
                      </p:childTnLst>
                    </p:cTn>
                  </p:par>
                  <p:par>
                    <p:cTn id="36" fill="hold">
                      <p:stCondLst>
                        <p:cond delay="indefinite"/>
                      </p:stCondLst>
                      <p:childTnLst>
                        <p:par>
                          <p:cTn id="37" fill="hold">
                            <p:stCondLst>
                              <p:cond delay="0"/>
                            </p:stCondLst>
                            <p:childTnLst>
                              <p:par>
                                <p:cTn id="38" presetID="12" presetClass="entr" presetSubtype="8" fill="hold" grpId="0" nodeType="click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slide(fromLeft)">
                                      <p:cBhvr>
                                        <p:cTn id="40" dur="500"/>
                                        <p:tgtEl>
                                          <p:spTgt spid="20"/>
                                        </p:tgtEl>
                                      </p:cBhvr>
                                    </p:animEffect>
                                  </p:childTnLst>
                                </p:cTn>
                              </p:par>
                              <p:par>
                                <p:cTn id="41" presetID="12" presetClass="entr" presetSubtype="8" fill="hold" nodeType="with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slide(fromLeft)">
                                      <p:cBhvr>
                                        <p:cTn id="43" dur="500"/>
                                        <p:tgtEl>
                                          <p:spTgt spid="44"/>
                                        </p:tgtEl>
                                      </p:cBhvr>
                                    </p:animEffect>
                                  </p:childTnLst>
                                </p:cTn>
                              </p:par>
                              <p:par>
                                <p:cTn id="44" presetID="12" presetClass="entr" presetSubtype="8"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slide(fromLeft)">
                                      <p:cBhvr>
                                        <p:cTn id="46" dur="500"/>
                                        <p:tgtEl>
                                          <p:spTgt spid="25"/>
                                        </p:tgtEl>
                                      </p:cBhvr>
                                    </p:animEffect>
                                  </p:childTnLst>
                                </p:cTn>
                              </p:par>
                            </p:childTnLst>
                          </p:cTn>
                        </p:par>
                      </p:childTnLst>
                    </p:cTn>
                  </p:par>
                  <p:par>
                    <p:cTn id="47" fill="hold">
                      <p:stCondLst>
                        <p:cond delay="indefinite"/>
                      </p:stCondLst>
                      <p:childTnLst>
                        <p:par>
                          <p:cTn id="48" fill="hold">
                            <p:stCondLst>
                              <p:cond delay="0"/>
                            </p:stCondLst>
                            <p:childTnLst>
                              <p:par>
                                <p:cTn id="49" presetID="12" presetClass="entr" presetSubtype="8" fill="hold" grpId="0" nodeType="clickEffect">
                                  <p:stCondLst>
                                    <p:cond delay="0"/>
                                  </p:stCondLst>
                                  <p:childTnLst>
                                    <p:set>
                                      <p:cBhvr>
                                        <p:cTn id="50" dur="1" fill="hold">
                                          <p:stCondLst>
                                            <p:cond delay="0"/>
                                          </p:stCondLst>
                                        </p:cTn>
                                        <p:tgtEl>
                                          <p:spTgt spid="40"/>
                                        </p:tgtEl>
                                        <p:attrNameLst>
                                          <p:attrName>style.visibility</p:attrName>
                                        </p:attrNameLst>
                                      </p:cBhvr>
                                      <p:to>
                                        <p:strVal val="visible"/>
                                      </p:to>
                                    </p:set>
                                    <p:animEffect transition="in" filter="slide(fromLeft)">
                                      <p:cBhvr>
                                        <p:cTn id="51" dur="500"/>
                                        <p:tgtEl>
                                          <p:spTgt spid="40"/>
                                        </p:tgtEl>
                                      </p:cBhvr>
                                    </p:animEffect>
                                  </p:childTnLst>
                                </p:cTn>
                              </p:par>
                              <p:par>
                                <p:cTn id="52" presetID="12" presetClass="entr" presetSubtype="8" fill="hold" nodeType="with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slide(fromLeft)">
                                      <p:cBhvr>
                                        <p:cTn id="54" dur="500"/>
                                        <p:tgtEl>
                                          <p:spTgt spid="39"/>
                                        </p:tgtEl>
                                      </p:cBhvr>
                                    </p:animEffect>
                                  </p:childTnLst>
                                </p:cTn>
                              </p:par>
                              <p:par>
                                <p:cTn id="55" presetID="12" presetClass="entr" presetSubtype="8" fill="hold" grpId="0" nodeType="withEffect">
                                  <p:stCondLst>
                                    <p:cond delay="0"/>
                                  </p:stCondLst>
                                  <p:childTnLst>
                                    <p:set>
                                      <p:cBhvr>
                                        <p:cTn id="56" dur="1" fill="hold">
                                          <p:stCondLst>
                                            <p:cond delay="0"/>
                                          </p:stCondLst>
                                        </p:cTn>
                                        <p:tgtEl>
                                          <p:spTgt spid="42"/>
                                        </p:tgtEl>
                                        <p:attrNameLst>
                                          <p:attrName>style.visibility</p:attrName>
                                        </p:attrNameLst>
                                      </p:cBhvr>
                                      <p:to>
                                        <p:strVal val="visible"/>
                                      </p:to>
                                    </p:set>
                                    <p:animEffect transition="in" filter="slide(fromLeft)">
                                      <p:cBhvr>
                                        <p:cTn id="5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20" grpId="0" bldLvl="0" animBg="1"/>
      <p:bldP spid="22" grpId="0"/>
      <p:bldP spid="23" grpId="0"/>
      <p:bldP spid="24" grpId="0"/>
      <p:bldP spid="25" grpId="0"/>
      <p:bldP spid="40" grpId="0" bldLvl="0" animBg="1"/>
      <p:bldP spid="4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bwMode="auto">
          <a:xfrm>
            <a:off x="2766056" y="1535709"/>
            <a:ext cx="6861260" cy="3816424"/>
          </a:xfrm>
          <a:prstGeom prst="rect">
            <a:avLst/>
          </a:prstGeom>
          <a:solidFill>
            <a:schemeClr val="accent3">
              <a:lumMod val="20000"/>
              <a:lumOff val="80000"/>
              <a:alpha val="8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5" name="文本框 14"/>
          <p:cNvSpPr txBox="1"/>
          <p:nvPr/>
        </p:nvSpPr>
        <p:spPr>
          <a:xfrm>
            <a:off x="5544885" y="2751751"/>
            <a:ext cx="1249680" cy="521970"/>
          </a:xfrm>
          <a:prstGeom prst="rect">
            <a:avLst/>
          </a:prstGeom>
          <a:noFill/>
        </p:spPr>
        <p:txBody>
          <a:bodyPr wrap="none" rtlCol="0">
            <a:spAutoFit/>
          </a:bodyPr>
          <a:lstStyle>
            <a:defPPr>
              <a:defRPr lang="zh-CN"/>
            </a:defPPr>
            <a:lvl1pPr algn="ctr">
              <a:defRPr sz="2800">
                <a:latin typeface="微软雅黑 Light" panose="020B0502040204020203" pitchFamily="34" charset="-122"/>
                <a:ea typeface="微软雅黑 Light" panose="020B0502040204020203" pitchFamily="34" charset="-122"/>
              </a:defRPr>
            </a:lvl1pPr>
          </a:lstStyle>
          <a:p>
            <a:pPr lvl="0" algn="ctr">
              <a:defRPr/>
            </a:pPr>
            <a:r>
              <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rPr>
              <a:t>第二节</a:t>
            </a:r>
            <a:endParaRPr kumimoji="0" lang="zh-CN" altLang="en-US" sz="2800" b="0" i="0" u="none" strike="noStrike" kern="1200" cap="none" spc="0" normalizeH="0" baseline="0" noProof="0" dirty="0">
              <a:ln>
                <a:noFill/>
              </a:ln>
              <a:solidFill>
                <a:srgbClr val="3D3D3D"/>
              </a:solidFill>
              <a:effectLst/>
              <a:uLnTx/>
              <a:uFillTx/>
              <a:latin typeface="+mn-lt"/>
              <a:ea typeface="+mn-ea"/>
              <a:cs typeface="+mn-ea"/>
              <a:sym typeface="+mn-lt"/>
            </a:endParaRPr>
          </a:p>
        </p:txBody>
      </p:sp>
      <p:sp>
        <p:nvSpPr>
          <p:cNvPr id="16" name="矩形 15"/>
          <p:cNvSpPr/>
          <p:nvPr/>
        </p:nvSpPr>
        <p:spPr bwMode="auto">
          <a:xfrm>
            <a:off x="5548613" y="1535709"/>
            <a:ext cx="1296144" cy="1029907"/>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17" name="TextBox 47"/>
          <p:cNvSpPr txBox="1"/>
          <p:nvPr/>
        </p:nvSpPr>
        <p:spPr>
          <a:xfrm>
            <a:off x="3240862" y="3714752"/>
            <a:ext cx="5929353" cy="70040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lgn="ctr">
              <a:defRPr/>
            </a:pPr>
            <a:r>
              <a:rPr lang="zh-CN" altLang="en-US" sz="4400" dirty="0" smtClean="0">
                <a:solidFill>
                  <a:srgbClr val="3D3D3D"/>
                </a:solidFill>
                <a:latin typeface="+mn-lt"/>
                <a:ea typeface="+mn-ea"/>
                <a:cs typeface="+mn-ea"/>
                <a:sym typeface="+mn-lt"/>
              </a:rPr>
              <a:t>爱情心理学理论</a:t>
            </a:r>
            <a:endParaRPr lang="zh-CN" altLang="en-US" sz="4400" dirty="0" smtClean="0">
              <a:solidFill>
                <a:srgbClr val="3D3D3D"/>
              </a:solidFill>
              <a:latin typeface="+mn-lt"/>
              <a:ea typeface="+mn-ea"/>
              <a:cs typeface="+mn-ea"/>
              <a:sym typeface="+mn-lt"/>
            </a:endParaRPr>
          </a:p>
        </p:txBody>
      </p:sp>
      <p:sp>
        <p:nvSpPr>
          <p:cNvPr id="18" name="矩形 17"/>
          <p:cNvSpPr/>
          <p:nvPr/>
        </p:nvSpPr>
        <p:spPr bwMode="auto">
          <a:xfrm>
            <a:off x="5784590" y="3341225"/>
            <a:ext cx="824187" cy="57229"/>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1" name="文本框 20"/>
          <p:cNvSpPr txBox="1"/>
          <p:nvPr/>
        </p:nvSpPr>
        <p:spPr>
          <a:xfrm>
            <a:off x="5901570" y="1633902"/>
            <a:ext cx="590226" cy="92333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5400" b="0" i="0" u="none" strike="noStrike" kern="1200" cap="none" spc="0" normalizeH="0" baseline="0" noProof="0" dirty="0">
                <a:ln>
                  <a:noFill/>
                </a:ln>
                <a:solidFill>
                  <a:srgbClr val="FFFFFF"/>
                </a:solidFill>
                <a:effectLst/>
                <a:uLnTx/>
                <a:uFillTx/>
                <a:latin typeface="+mn-lt"/>
                <a:ea typeface="+mn-ea"/>
                <a:cs typeface="+mn-ea"/>
                <a:sym typeface="+mn-lt"/>
              </a:rPr>
              <a:t>2</a:t>
            </a:r>
            <a:endParaRPr kumimoji="0" lang="zh-CN" altLang="en-US" sz="5400" b="0" i="0" u="none" strike="noStrike" kern="1200" cap="none" spc="0" normalizeH="0" baseline="0" noProof="0" dirty="0">
              <a:ln>
                <a:noFill/>
              </a:ln>
              <a:solidFill>
                <a:srgbClr val="FFFFFF"/>
              </a:solidFill>
              <a:effectLst/>
              <a:uLnTx/>
              <a:uFillTx/>
              <a:latin typeface="+mn-lt"/>
              <a:ea typeface="+mn-ea"/>
              <a:cs typeface="+mn-ea"/>
              <a:sym typeface="+mn-lt"/>
            </a:endParaRPr>
          </a:p>
        </p:txBody>
      </p:sp>
    </p:spTree>
  </p:cSld>
  <p:clrMapOvr>
    <a:masterClrMapping/>
  </p:clrMapOvr>
  <p:transition spd="med">
    <p:fade/>
  </p:transition>
  <p:timing>
    <p:tnLst>
      <p:par>
        <p:cTn id="1" dur="indefinite" restart="never" nodeType="tmRoot"/>
      </p:par>
    </p:tnLst>
  </p:timing>
</p:sld>
</file>

<file path=ppt/tags/tag1.xml><?xml version="1.0" encoding="utf-8"?>
<p:tagLst xmlns:p="http://schemas.openxmlformats.org/presentationml/2006/main">
  <p:tag name="KSO_WM_DIAGRAM_VIRTUALLY_FRAME" val="{&quot;height&quot;:345.8433858267716,&quot;left&quot;:521.0288188976377,&quot;top&quot;:84.37370078740157,&quot;width&quot;:505.8005511811025}"/>
</p:tagLst>
</file>

<file path=ppt/tags/tag10.xml><?xml version="1.0" encoding="utf-8"?>
<p:tagLst xmlns:p="http://schemas.openxmlformats.org/presentationml/2006/main">
  <p:tag name="KSO_WM_DIAGRAM_VIRTUALLY_FRAME" val="{&quot;height&quot;:405.9102362204724,&quot;left&quot;:71.15094488188977,&quot;top&quot;:84.35,&quot;width&quot;:889.1990551181103}"/>
</p:tagLst>
</file>

<file path=ppt/tags/tag11.xml><?xml version="1.0" encoding="utf-8"?>
<p:tagLst xmlns:p="http://schemas.openxmlformats.org/presentationml/2006/main">
  <p:tag name="KSO_WM_DIAGRAM_VIRTUALLY_FRAME" val="{&quot;height&quot;:405.9102362204724,&quot;left&quot;:71.15094488188977,&quot;top&quot;:84.35,&quot;width&quot;:889.1990551181103}"/>
</p:tagLst>
</file>

<file path=ppt/tags/tag12.xml><?xml version="1.0" encoding="utf-8"?>
<p:tagLst xmlns:p="http://schemas.openxmlformats.org/presentationml/2006/main">
  <p:tag name="KSO_WM_DIAGRAM_VIRTUALLY_FRAME" val="{&quot;height&quot;:405.9102362204724,&quot;left&quot;:71.15094488188977,&quot;top&quot;:84.35,&quot;width&quot;:889.1990551181103}"/>
</p:tagLst>
</file>

<file path=ppt/tags/tag13.xml><?xml version="1.0" encoding="utf-8"?>
<p:tagLst xmlns:p="http://schemas.openxmlformats.org/presentationml/2006/main">
  <p:tag name="KSO_WM_DIAGRAM_VIRTUALLY_FRAME" val="{&quot;height&quot;:405.9102362204724,&quot;left&quot;:71.15094488188977,&quot;top&quot;:84.35,&quot;width&quot;:889.1990551181103}"/>
</p:tagLst>
</file>

<file path=ppt/tags/tag14.xml><?xml version="1.0" encoding="utf-8"?>
<p:tagLst xmlns:p="http://schemas.openxmlformats.org/presentationml/2006/main">
  <p:tag name="KSO_WM_DIAGRAM_VIRTUALLY_FRAME" val="{&quot;height&quot;:405.9102362204724,&quot;left&quot;:71.15094488188977,&quot;top&quot;:84.35,&quot;width&quot;:889.1990551181103}"/>
</p:tagLst>
</file>

<file path=ppt/tags/tag15.xml><?xml version="1.0" encoding="utf-8"?>
<p:tagLst xmlns:p="http://schemas.openxmlformats.org/presentationml/2006/main">
  <p:tag name="KSO_WM_DIAGRAM_VIRTUALLY_FRAME" val="{&quot;height&quot;:405.9102362204724,&quot;left&quot;:71.15094488188977,&quot;top&quot;:84.35,&quot;width&quot;:889.1990551181103}"/>
</p:tagLst>
</file>

<file path=ppt/tags/tag16.xml><?xml version="1.0" encoding="utf-8"?>
<p:tagLst xmlns:p="http://schemas.openxmlformats.org/presentationml/2006/main">
  <p:tag name="KSO_WM_DIAGRAM_VIRTUALLY_FRAME" val="{&quot;height&quot;:405.9102362204724,&quot;left&quot;:71.15094488188977,&quot;top&quot;:84.35,&quot;width&quot;:889.1990551181103}"/>
</p:tagLst>
</file>

<file path=ppt/tags/tag17.xml><?xml version="1.0" encoding="utf-8"?>
<p:tagLst xmlns:p="http://schemas.openxmlformats.org/presentationml/2006/main">
  <p:tag name="KSO_WM_DIAGRAM_VIRTUALLY_FRAME" val="{&quot;height&quot;:405.9102362204724,&quot;left&quot;:71.15094488188977,&quot;top&quot;:84.35,&quot;width&quot;:889.1990551181103}"/>
</p:tagLst>
</file>

<file path=ppt/tags/tag18.xml><?xml version="1.0" encoding="utf-8"?>
<p:tagLst xmlns:p="http://schemas.openxmlformats.org/presentationml/2006/main">
  <p:tag name="KSO_WM_DIAGRAM_VIRTUALLY_FRAME" val="{&quot;height&quot;:405.9102362204724,&quot;left&quot;:71.15094488188977,&quot;top&quot;:84.35,&quot;width&quot;:889.1990551181103}"/>
</p:tagLst>
</file>

<file path=ppt/tags/tag19.xml><?xml version="1.0" encoding="utf-8"?>
<p:tagLst xmlns:p="http://schemas.openxmlformats.org/presentationml/2006/main">
  <p:tag name="KSO_WM_DIAGRAM_VIRTUALLY_FRAME" val="{&quot;height&quot;:405.9102362204724,&quot;left&quot;:71.15094488188977,&quot;top&quot;:84.35,&quot;width&quot;:889.1990551181103}"/>
</p:tagLst>
</file>

<file path=ppt/tags/tag2.xml><?xml version="1.0" encoding="utf-8"?>
<p:tagLst xmlns:p="http://schemas.openxmlformats.org/presentationml/2006/main">
  <p:tag name="KSO_WM_DIAGRAM_VIRTUALLY_FRAME" val="{&quot;height&quot;:345.8433858267716,&quot;left&quot;:521.0288188976377,&quot;top&quot;:84.37370078740157,&quot;width&quot;:505.8005511811025}"/>
</p:tagLst>
</file>

<file path=ppt/tags/tag20.xml><?xml version="1.0" encoding="utf-8"?>
<p:tagLst xmlns:p="http://schemas.openxmlformats.org/presentationml/2006/main">
  <p:tag name="KSO_WM_DIAGRAM_VIRTUALLY_FRAME" val="{&quot;height&quot;:405.9102362204724,&quot;left&quot;:71.15094488188977,&quot;top&quot;:84.35,&quot;width&quot;:889.1990551181103}"/>
</p:tagLst>
</file>

<file path=ppt/tags/tag21.xml><?xml version="1.0" encoding="utf-8"?>
<p:tagLst xmlns:p="http://schemas.openxmlformats.org/presentationml/2006/main">
  <p:tag name="KSO_WM_DIAGRAM_VIRTUALLY_FRAME" val="{&quot;height&quot;:405.9102362204724,&quot;left&quot;:71.15094488188977,&quot;top&quot;:84.35,&quot;width&quot;:889.1990551181103}"/>
</p:tagLst>
</file>

<file path=ppt/tags/tag22.xml><?xml version="1.0" encoding="utf-8"?>
<p:tagLst xmlns:p="http://schemas.openxmlformats.org/presentationml/2006/main">
  <p:tag name="MH" val="20150831165205"/>
  <p:tag name="MH_LIBRARY" val="GRAPHIC"/>
  <p:tag name="MH_TYPE" val="SubTitle"/>
  <p:tag name="MH_ORDER" val="1"/>
</p:tagLst>
</file>

<file path=ppt/tags/tag23.xml><?xml version="1.0" encoding="utf-8"?>
<p:tagLst xmlns:p="http://schemas.openxmlformats.org/presentationml/2006/main">
  <p:tag name="MH" val="20150831165205"/>
  <p:tag name="MH_LIBRARY" val="GRAPHIC"/>
  <p:tag name="MH_TYPE" val="SubTitle"/>
  <p:tag name="MH_ORDER" val="3"/>
</p:tagLst>
</file>

<file path=ppt/tags/tag24.xml><?xml version="1.0" encoding="utf-8"?>
<p:tagLst xmlns:p="http://schemas.openxmlformats.org/presentationml/2006/main">
  <p:tag name="MH" val="20150831165205"/>
  <p:tag name="MH_LIBRARY" val="GRAPHIC"/>
  <p:tag name="MH_TYPE" val="SubTitle"/>
  <p:tag name="MH_ORDER" val="2"/>
</p:tagLst>
</file>

<file path=ppt/tags/tag25.xml><?xml version="1.0" encoding="utf-8"?>
<p:tagLst xmlns:p="http://schemas.openxmlformats.org/presentationml/2006/main">
  <p:tag name="MH" val="20150831165205"/>
  <p:tag name="MH_LIBRARY" val="GRAPHIC"/>
  <p:tag name="MH_TYPE" val="Other"/>
  <p:tag name="MH_ORDER" val="5"/>
</p:tagLst>
</file>

<file path=ppt/tags/tag26.xml><?xml version="1.0" encoding="utf-8"?>
<p:tagLst xmlns:p="http://schemas.openxmlformats.org/presentationml/2006/main">
  <p:tag name="MH" val="20150831165205"/>
  <p:tag name="MH_LIBRARY" val="GRAPHIC"/>
  <p:tag name="MH_TYPE" val="Other"/>
  <p:tag name="MH_ORDER" val="6"/>
</p:tagLst>
</file>

<file path=ppt/tags/tag27.xml><?xml version="1.0" encoding="utf-8"?>
<p:tagLst xmlns:p="http://schemas.openxmlformats.org/presentationml/2006/main">
  <p:tag name="MH" val="20150831165205"/>
  <p:tag name="MH_LIBRARY" val="GRAPHIC"/>
  <p:tag name="MH_TYPE" val="Other"/>
  <p:tag name="MH_ORDER" val="4"/>
</p:tagLst>
</file>

<file path=ppt/tags/tag28.xml><?xml version="1.0" encoding="utf-8"?>
<p:tagLst xmlns:p="http://schemas.openxmlformats.org/presentationml/2006/main">
  <p:tag name="KSO_WM_DIAGRAM_VIRTUALLY_FRAME" val="{&quot;height&quot;:292.5020472440945,&quot;left&quot;:245.7267716535433,&quot;top&quot;:157.4992125984252,&quot;width&quot;:668.4733858267716}"/>
</p:tagLst>
</file>

<file path=ppt/tags/tag29.xml><?xml version="1.0" encoding="utf-8"?>
<p:tagLst xmlns:p="http://schemas.openxmlformats.org/presentationml/2006/main">
  <p:tag name="KSO_WM_DIAGRAM_VIRTUALLY_FRAME" val="{&quot;height&quot;:292.5020472440945,&quot;left&quot;:245.7267716535433,&quot;top&quot;:157.4992125984252,&quot;width&quot;:668.4733858267716}"/>
</p:tagLst>
</file>

<file path=ppt/tags/tag3.xml><?xml version="1.0" encoding="utf-8"?>
<p:tagLst xmlns:p="http://schemas.openxmlformats.org/presentationml/2006/main">
  <p:tag name="KSO_WM_DIAGRAM_VIRTUALLY_FRAME" val="{&quot;height&quot;:345.8433858267716,&quot;left&quot;:521.0288188976377,&quot;top&quot;:84.37370078740157,&quot;width&quot;:505.8005511811025}"/>
</p:tagLst>
</file>

<file path=ppt/tags/tag30.xml><?xml version="1.0" encoding="utf-8"?>
<p:tagLst xmlns:p="http://schemas.openxmlformats.org/presentationml/2006/main">
  <p:tag name="KSO_WM_DIAGRAM_VIRTUALLY_FRAME" val="{&quot;height&quot;:292.5020472440945,&quot;left&quot;:245.7267716535433,&quot;top&quot;:157.4992125984252,&quot;width&quot;:668.4733858267716}"/>
</p:tagLst>
</file>

<file path=ppt/tags/tag31.xml><?xml version="1.0" encoding="utf-8"?>
<p:tagLst xmlns:p="http://schemas.openxmlformats.org/presentationml/2006/main">
  <p:tag name="KSO_WM_DIAGRAM_VIRTUALLY_FRAME" val="{&quot;height&quot;:292.5020472440945,&quot;left&quot;:245.7267716535433,&quot;top&quot;:157.4992125984252,&quot;width&quot;:668.4733858267716}"/>
</p:tagLst>
</file>

<file path=ppt/tags/tag32.xml><?xml version="1.0" encoding="utf-8"?>
<p:tagLst xmlns:p="http://schemas.openxmlformats.org/presentationml/2006/main">
  <p:tag name="KSO_WM_DIAGRAM_VIRTUALLY_FRAME" val="{&quot;height&quot;:292.5020472440945,&quot;left&quot;:245.7267716535433,&quot;top&quot;:157.4992125984252,&quot;width&quot;:668.4733858267716}"/>
</p:tagLst>
</file>

<file path=ppt/tags/tag33.xml><?xml version="1.0" encoding="utf-8"?>
<p:tagLst xmlns:p="http://schemas.openxmlformats.org/presentationml/2006/main">
  <p:tag name="KSO_WM_DIAGRAM_VIRTUALLY_FRAME" val="{&quot;height&quot;:292.5020472440945,&quot;left&quot;:245.7267716535433,&quot;top&quot;:157.4992125984252,&quot;width&quot;:668.4733858267716}"/>
</p:tagLst>
</file>

<file path=ppt/tags/tag34.xml><?xml version="1.0" encoding="utf-8"?>
<p:tagLst xmlns:p="http://schemas.openxmlformats.org/presentationml/2006/main">
  <p:tag name="ISPRING_ULTRA_SCORM_COURSE_ID" val="9C5CD29A-3ACC-4FB8-9CFB-5F9A5988C3F9"/>
  <p:tag name="ISPRING_SCORM_RATE_SLIDES" val="1"/>
  <p:tag name="ISPRINGONLINEFOLDERID" val="0"/>
  <p:tag name="ISPRINGONLINEFOLDERPATH" val="Content List"/>
  <p:tag name="ISPRINGCLOUDFOLDERID" val="0"/>
  <p:tag name="ISPRINGCLOUDFOLDERPATH" val="Repository"/>
  <p:tag name="ISPRING_PLAYERS_CUSTOMIZATION" val="UEsDBBQAAgAIADZb60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2W+t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DZb60i+fNZIuQIAAFEKAAAhAAAAdW5pdmVyc2FsL2ZsYXNoX3NraW5fc2V0dGluZ3MueG1slVbbTuMwEH3nK6ruO2GvZSVTCUpXQmIXBIh3p5kmVh07sp2y/fv1ODax24ZmO0KqZ87xXDwzhegNE/OzyYSsJJfqGYxhotSoCboJK66meWuMFOcrKQwIcy6kqimfzj/9ch+SOeQpltyCGstZ0xX0bmbuM4bifXyfoQwRVrJuqNjdy1Ke53S1KZVsRXEytGrXgOJMbCzy4udssRx0wJk2dwbqJKblJco4SqNAa8CQfixRTrI4zYEHTxfuM5LTu/o4+z3almlmHO36M8oQraElpEW+vEYZxgt7e/oqM5SPCQb+Ggv9+gVlEMrpDlR6+e03lEGGbNrmf3qkUbLEgqacjx/xncMlLez4YVQXKCcJmBA6OvkKvjwu19sI5L/Gc09wXJXkj1jXvYWAj55zmBvVAsnCqbPpSr49tMbOB8zXlGsLiFU96NEG/UhbHa5JdT3uCd6YKCKQV/SIV8nbGhZdvBEw1ff4xeLGrYo4vnddFKCCrVdGEfbKHvnHlvUAGSl75DNnBTwIvjuA71s6TnjiG+ofM6q+jz4pvzWDoPYYChZOwYqu7nFydeTbKwKmlgXMNcbzwmrAZyOZ03UxZQdBEUG3rKSGSfEbcfnOZaNJtmfwrXa8sYhhhsOxfnMx2i0dP5g7n50sCOl+FfrkuvPE2CV+NaXG0FVV218lPZ14np0SW5hpdpyBa9LCQd2JtRzJqanagHqRko/1IqSBGOsyGwLLbrSG4CSLSkCy40Um/pJj1RdtnYNa2kdjELom1XW4ipUVt3/mlcEbFClhwNgxTWWvE5S9N2Wk8B0AVK2q0LLdobPULTeMwxbC5EcKl/BQZkTbFh3qtmtzD2sT95vXjGpIvyj6RolxqeEI4dXGJdOVExtG9LyhuXaZJWMfVnB/c7KUwy7D1ovXmDv7TkoutvbDClol/iv5D1BLAwQUAAIACAA2W+tIKpYPZ/4CAACXCwAAJgAAAHVuaXZlcnNhbC9odG1sX3B1Ymxpc2hpbmdfc2V0dGluZ3MueG1szZZvTxoxGMDf8ymaLr6UU+emI3cYIxiJToiwTV+Zci1cY6+9tT3wfLVPsw+2T7KnV0CIjp1GloUQ6NM+v+df+7Th0X0q0IRpw5WM8G59ByMmY0W5HEf4y+B0+xAjY4mkRCjJIiwVRkfNWpjlQ8FN0mfWwlKDACNNI7MRTqzNGkEwnU7r3GTazSqRW+CbeqzSINPMMGmZDjJBCvixRcYMnhEqAOCbKjlTa9ZqCIWe9FnRXDDEKXguuQuKiDObChz4VUMS3421yiU9UUJppMfDCL87PHaf+RpPavGUSZcS0wShE9sGoZQ7J4jo8weGEsbHCXh7sI/RlFObRHhv31FgdfCUUrJ95MRRThSkQNoZPmWWUGKJH3p7lt1bMxd4ES0kSXk8gBnkwo9wa3B7dtNrX110Ls9vB93uxaDT806UOsEqJwxWDYXgkMp1zBZ2QmItiRPwG3RGRBgWBsui+bKRkivOuTEaKgGpL7UwGoGnoojwseZEYMQtETxezFqix8yecgExON3d+kha/Aj08cYJ0YYtG5rPGJfFuPlN5YKiQuVI8DuGrEIQUZ7Cv4Sh5XSjkVZpKRXEWGQEpwxNOJsyelRmaQb8k6EbMJHmoAmbLxPMegvfc/6AhmykNHAZmcBWBTk3nl9/ETgjxjxCydzHrf5Fp9W+7Vy22tdbLkBCJ0TGL4RDCVma2Y3wSYGksnM9SEdMcsPKolBOy7kqsdVfXwbD01z4Mr91MZbQGyzJZqy8pDB/9aCy2YRMyoPoDleJhiPIoSSeCRMxHHcuc1YVGBOJlBQFIjE0KuOO9YSr3IDEH2CPNq/30OsjLsvRGG4OsKgp05WQO7t77/c/fDw4/NSoB79+/NxeqzRr4T1BnDnfw0/WNvFFI3/aDcPA9c7n27DV+b/qwr2r9tcqmbpsXw8qFandr4TrVlnVPa+y6spfG72lK6OSC9Bmxv7YQKMRPOWW0bfcNK8o/Pr712+LNyr8BqNYu33/3yD8aPHcWnlfhcGzD8AayFcf083ab1BLAwQUAAIACAA2W+tItIcUDKABAAAuBgAAHwAAAHVuaXZlcnNhbC9odG1sX3NraW5fc2V0dGluZ3MuanONlE1vwjAMhu/8CpRdJ8Q+YbuhwSQkDpPGbdohFFMq0jhKAoMh/vvq8NWk6SC+NK+evo4dOdtGs1gsYc3X5tZ9u/2Hv3cakGb1Em59XdToOenMiGwK4ywHkUlgAbIiZMaFgZO+OyMxZyad62TzSb6mZMjwZFYSVcRCRzQT0VYR7SeirWOJf49go1TVvqJSnydLa1G2EpQWpG1J1Dl3DLt5d6tcYADjCvQFdMYT8Ew7btWRZ8enDkWZSzBXXG5GmGJrwpNFqnEpp3X55xsFurjxxR5ov3TeBp6dyIwdWsjDxIMuRT2pNBgDh7zPA4ooLPgERMm37dY/qGdcLSigV5nJ7JHu3VGUacVTqHSp26PwMVl4VbrZoahyFtZ2TzzcU3iE4BvQFav+I4UHolqqKy5QaUypIxW02vMTKpBPM5keUrcpohwdlmzruncu1B2/z7wRwmCE5pGJzOsejium3kYH1wRZR7GZFzExlhcjmor9HDyQx9PY8Bmh/VeTcWt5Ms+L16F4GanjYIpv0EM5QxJyrhegx4iiqOf70snD5I3dH1BLAwQUAAIACAA2W+t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A2W+tIlBOzImkAAABuAAAAHAAAAHVuaXZlcnNhbC9sb2NhbF9zZXR0aW5ncy54bWwNzDEOgzAMQNGdU1jeKe3WgcDGVpbSA1jERZEcG5GA4PZk+8PTb/szChy8pWDq8PV4IrDO5oMuDn/TUL8RUib1JKbsUA2h76pWbCb5cs4FJliFLt4mjiUyjxSLHHYRqOFTXv/AHpuuugF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NlvrSD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A3W+tIzZF56aEOAADyXgAAFwAAAHVuaXZlcnNhbC91bml2ZXJzYWwucG5n7dx5VNLbvgBwy6HJTnUalDJJTbunCdRKKZRs0DzZeE3rlIJD0mm4ZJSCMaTlTdPkqCl4NGny1r1mZB0PDihiKVEG1dXMVMggKRIRUQEZfpfee2sd1Hfe/2+tH2vxc/32z9+ePpu9v/ufnbl3d8jsmYtn2tjYzA7dsW2/jY1dmI2NbeJ0B0uKecvqEMufKfj9IVtsHghdvlhu7LBBu4JsbCpps4wx9pb7Gad3HMLb2Hz35Nt3Ch93L97GJvpy6LagcEK0sodLK2m/2ZIIdFy79ipXeGtL+I6f3ctu3tgRFHRxW5zg1o5jedW+S1F5N+q1y3YPvDiPHeWI+oU+LzSVl6pjOr6qEcwqFcnUOtbc09eVLCEna7VcwDSAoxq6RAAnZeQ5SnhhioMzZtyFQndIAJzXxK/LVbKdNFSjhgkYo8yy7dDXWZP+N8fZ+VQ8xYBgcMiGiNX7ZkEwE/K7IW48tlzalQWlGivN8JxwL9XtYJ9GG1tH+B+XVzGY3/KcpOc2ruVIm3oen0+YkAfm1LfnaKqpChN7pnn8u98uxthvz5+/qV2N8MA+nfB8M30Kz9KXcyfVDIPdDFeH9uanTWqUXf6DGbkChmFiPZb5YWJuuf8rY2L5cExMXqSnp7DIe2LDjjY2bdsePm9S2Y1Nd8ozfrgxUDyh7NTuC+mZV+65T+yhxgvpodEF1/yxLZNbN2v+wn3b4ycxzsp/4P6PC7W4iY07Y7vIa+WtK88mdeMiL+KB/R9LIBPToxxWh4VvW5g7qZtWh9VeYUxVNExs3bPZBxn3Mla6T3I6yJAdCM3EJ0xMPwt5CN8378C2iQU4P4R/WRk78x4IAUKAECAECAFCgBAgBAgBQoAQIAQIAUKAECAECAFCgBAgBAgBQoAQIAQIAUKAECAECAFCgBAgBAgBQoAQIAQIAUKAECAECAFCgBAgBAgBQoAQIAQIAUKAECAECAFCgBAgBAgBQoAQIAQIAUKAECAECAFCgBAgBAgBQoAQIAQIAUKAECDE/0+IRkrMkEkrkej5kImFWy4A9kP6k8EZvP/llL33FzCxMXExTyc92mSblrlnJnPBpMYsYzAOFR3ynlQD05+D/FmyT9m1ScnuttF5tmF2wanhNyd0y2LH6V5pmZimSVWlqdeHNZhGu+r2oEzDA59e0JNV9VpxzyYVB48HsvnrXSWEEql6QxsMFVJAH1dgtaRxVN+/JpAeMMZo0fSoRUzz8N3PCJVOT1P5coHXUNUiieq9SC9NFxT74QbEZG1P8azl2igxgSNNNKQ/wbmOH/asVFyDvi8BeAW4BcUi5UtR7AKlOlCk1Btz8ZCLmR4ooF3fL3Gdlr8nUC871JxHrJYmQhEl/GjRkdqzav8U6jzUxzbDoBXU5gSM0W2somHLxx0LDtaLQqDk30jCTWLsSGLp1y5+T+DoXvfvvERVwVf59WP2n95/Lbq904nmYUjHnWOJB5BWPfh5A9y8eezinEBdT0saBBEhZJ5wRIxV85ei+uiyjIuC19NSslTsJs2Cr0UelixuG5w0BX/FyS9aDb7WRt37QrbOZaQS+u/nzXEAga1Tt0SxhL2fu+zzX0byyFdGWnPLsvi5po/JC+q0+AdWnTMMcUZ3fVzEfIeWeleQ0FI+p4pGHP5ac194nBMF77TLv1v7ub2Z4ELmZrDCCJvmW70qc2h54UsRodnxQHfiUdk/S0+Y36KEhJ+FitU5lnfnhQm3bEw3DrSyUWY1zSmyy2Nv/R5z8UVf61+00sGSgWy4TVPVTgbeukl/oBrVkStYwriRJN5yRy+o5banPJI1YB7r4IqjFs+IoA+FZ6wlutxNEZTJTw/Pml/hepdtoNqNO2sS9yEL1lCtm3OOqUB0xgH+5aKLfLP6byYpeaQ9cs4VL+4heCdKLXYdJuPOP0tH2omg5sHLdVSjFMpNOcYkj3ZuZ16YQ3SRU8xy1xeERnmDyJMWR/Wjl/JGvStcL7MNL2nWo/V72w5zcQh0iDP8qyT5XHCHsRKnjoOaio+LrhdjzmBifL7TK7vYwCl7KRBYBdd/O+FTY7ja3ExGV494z6NBschCfIzsPU9Wp2qoW+L9xY3pUq4ZTOIirGeTzbEf3Kjpg7qtvSaUtMBBgxAZVFygnE2Tp0Ipul7gfPRZhTQb2FAKE9ISj1egAt8SuGrVMPGtIvsNzU9MRRaq8d0Uid6ZL4ozatUaf61mKQ4q9xM3BPDVEj5/KUBGsgK0JlhAlp4AHRoJs8u35cU7ZM6DDhwOz6YrTnLJ+k/0FXFNcW6uO0IeMiSjq66ruayFYS2iU5QltF436mORAsnpweVY//JOt1mG5kL6pVQ9WUjuaYHMbtE8xEta8E3tfIgIxje0ys8Y5Ps1BbN9g5ej6O0QT+gJQPPOoUTNIZCKgVOGEn3bquAW6CMarkue41GajdMgha6Kj0RdLvPfZWjRNvghu/x9z/vY82YM1GXjnTi01XOCSNBbd2d6PU77myiBtB+9eFeEvFdJwVuveKkeDtFciunGQR/gFTEwk7kqQznfAAn7XaQJ7mawfmTcjDOQdwfQSqjT66Nw2apNDVflkSFbGs3kCOxZAb9EFMQX4SgAnidroKG4Ih2RJs/xdVY+eYWUKJceGarWSrDvDl4XmZVpAndGa/uzxkT0XMa5k3W1zst2H+C1e0Z9f7QvT9bN3UNu3enKp/hs+LH3gvkXet/9/xpaueNPfCVkcxfKwz8zymlqjiIcDgFMGpFltlLELgzrU8QuCQlGQiRrTVnrLVULJbwz3zRlb6Pb5avjRPiSrGt/ZX2ojoBDNkTIPRgnpwrM8N29Rf4OZsPpU+hbj1amle+s/YQ5o6i8umf4MmlpfjuRUCdxsZ7cP2Sk7kxrNFuY8NJMgw7791/Ul592YXxKh0WsukoqsyYcMTIz9dRyRvk1Pem4Q/qJCi0MwYRQWuKWYOFc83Odqpwu64909/3+qqou6v5JaEdVmkDnneP8voGWLoiN8UllmTcw9PYnE34u3knj/5TUj0YlKebjKPtLx7RxqJz2FT8NpdQtqNBqiz2tF5cSn4cppWdkSnmDY5MxrUwzwzQKc4C4xXA2xhiQx0glaknIunfmx1G01lc+5gB0zuOx/XO1JpcIplMIxXx36huCUSMPoJTKF3kZmF8phIfkH4Q19O7pXlyS95s1T5Vl/anRZ/5JWzg9Z21YH82P5zctXz2DovDcKI/4S/me4zhtsZt1bVy8B8XnVVHDVahRUQj/19i1YaPUwy/Nnghf135po8ITIeV3U7zb9GdKTJLl+Uho9PV9Q5W/U4+hpC2ko82k0JeUmEdjui4Y0VuIBdiqfidkOY3OIVvGEI0uuwQTFM0VvkwfdVq3IlxLzi1t9+xJ/iI/Lg981c8tFMTZ31n4TBmZLQ7O11fttkyM5ZqhJC7ReuZohA/SucZP+9IEZPTp4bYOeJHIVkvdKcyFHamN+pcLWUwcIHYqNJgR0kBbF7sXWzcXMZJXYgg0G3dubSk6ufW1ec5bVtX/jKJLvHiDH+9+dOFjUxPr7o+dTx/X3rmdwYYBNQUYH1fDaGvwOghwnmIfz3uKi18FiIXT/6jHVkcOST8U9Dq+yhGhZctaUd2l5Vl4mKAz5FrNaoiKO/a+qFx+pRx/mAwcgENwkkBVDyxs1NL+xHhO9zHzUTfN0Z0aeT10yREPhuP88seIkST0k3hLjOGQcUq9yWmXw68Q+9+p7GHP1GVBSHiPk8eDkTc32uO6g/PxsPqNi39Zm6o06HYVWs0Du20lFIOynvrki6KmlZBHRVc7Z2WoAw1cQYLdBX06hk9LXOnaCvxOdvRY1gqUktY8O4HqKIECbcRsel+rs48YV9JRw1T5s9TIFA4ZtZoBxRp87hAb5lwN0ahpB1rhiQLWtDRBKsYHvduHqaNN3cBdPKTTkpa+JRkU67HlWT+Rp6okgTYlxSmmCF48ssU0ta877tD1y+xkc7DcEin90Xll/z1lFYSOlfRHiKnnotlD/syhRJJlRXNqzksstKxpxOe2G2vjq1XeV9/4oelJA18zssv45llTAw6M1MmQLL3gN1qYpnUtgtYuHU7i5o4bI+LGu0zKT067IpjT6EgcSSiRW0KhGv/C6V51LOyjNHihS9yW38iZwulTpFQR1+H4iHdLF85eXeXKrzkYG/PRr7IAgcNe+mPi8J5NGuRNO/A6/lxSSCnLHC3GGiv86Q0LsKW30wWpdBlyA+NwkPGIK1+RmFInCR836VxL9cOJkZ+/FiFH8bwTVE67nFdFNR4e00lImpdn7j/cCOPFzw9rSZO9d0JSstvLCC6USjREnRRsFQT4J2BIs7NOoER1BTSuT+IqmuY9TWqJCg4GqqKvtxPqMI9meElHdnU0VHuwbg7555iaku2qtYmF1ovX4AJR5QPTkaFnfPQh1JB3qcHgQhTWb7yrH/VnIJvHehc7nY3vTFTWvCU4SvkHo3L4vU7DBfOsu+FbaPaCDmOZp8k6CGvPD8flsDorfbzF8s/88zkqvwHCOQdBlxQzdORF9+vn66LlZ6/uuaP2zu/YS3TphFFmpKi+nrSOFH1PK1EMc4Xtk1w5RzRiiV0fB2zcuyNQa8nBJTdK+iFv62gDmetch08WWtEqIc5UuOkIen0iep3/WIkWEchELd6Zl9r0WvTSn5E9h1Qx8iT34g7JiqgklwB/VfJ5rq5mfvK4aH6VreiLvj9Xzv2CF48ygef8UaWTfb5s2mADhRc7cSuZKk/YDO80rkGIlEPIaO6HifuU00stOxjM0D309ncrFOcC910vxx8dl0fp2wsYd8Z0r0k7nIe+gx8vQymn/xLoPXHrZykW7ZgdMfQRDYzRbdWhvD87uNyyE8n/v54nA4aXz2U/c09nw9qknIkbwOpdtrdzs3Eoy4KglABmdt4dr0lbvs0Vqa+D+9iAQ74aarYEe90mnZRWNe32QE9CDx42kD6+3h9+dQieBdkVb1BSbd5hbP0kkeQMG8sndPvubQ+2YNL+A1BLAwQUAAIACAA3W+tIle6RfksAAABrAAAAGwAAAHVuaXZlcnNhbC91bml2ZXJzYWwucG5nLnhtbLOxr8jNUShLLSrOzM+zVTLUM1Cyt+PlsikoSi3LTC1XqACKAQUhQEmhEsg1QnDLM1NKMoBCBuZmCMGM1Mz0jBJbJQsDc7igPtBMAFBLAQIAABQAAgAIADZb60gVDq0oZAQAAAcRAAAdAAAAAAAAAAEAAAAAAAAAAAB1bml2ZXJzYWwvY29tbW9uX21lc3NhZ2VzLmxuZ1BLAQIAABQAAgAIADZb60gIfgsjKQMAAIYMAAAnAAAAAAAAAAEAAAAAAJ8EAAB1bml2ZXJzYWwvZmxhc2hfcHVibGlzaGluZ19zZXR0aW5ncy54bWxQSwECAAAUAAIACAA2W+tIvnzWSLkCAABRCgAAIQAAAAAAAAABAAAAAAANCAAAdW5pdmVyc2FsL2ZsYXNoX3NraW5fc2V0dGluZ3MueG1sUEsBAgAAFAACAAgANlvrSCqWD2f+AgAAlwsAACYAAAAAAAAAAQAAAAAABQsAAHVuaXZlcnNhbC9odG1sX3B1Ymxpc2hpbmdfc2V0dGluZ3MueG1sUEsBAgAAFAACAAgANlvrSLSHFAygAQAALgYAAB8AAAAAAAAAAQAAAAAARw4AAHVuaXZlcnNhbC9odG1sX3NraW5fc2V0dGluZ3MuanNQSwECAAAUAAIACAA2W+tIPTwv0cEAAADlAQAAGgAAAAAAAAABAAAAAAAkEAAAdW5pdmVyc2FsL2kxOG5fcHJlc2V0cy54bWxQSwECAAAUAAIACAA2W+tIlBOzImkAAABuAAAAHAAAAAAAAAABAAAAAAAdEQAAdW5pdmVyc2FsL2xvY2FsX3NldHRpbmdzLnhtbFBLAQIAABQAAgAIAESUV0cjtE77+wIAALAIAAAUAAAAAAAAAAEAAAAAAMARAAB1bml2ZXJzYWwvcGxheWVyLnhtbFBLAQIAABQAAgAIADZb60g129mtaAEAAPMCAAApAAAAAAAAAAEAAAAAAO0UAAB1bml2ZXJzYWwvc2tpbl9jdXN0b21pemF0aW9uX3NldHRpbmdzLnhtbFBLAQIAABQAAgAIADdb60jNkXnpoQ4AAPJeAAAXAAAAAAAAAAAAAAAAAJwWAAB1bml2ZXJzYWwvdW5pdmVyc2FsLnBuZ1BLAQIAABQAAgAIADdb60iV7pF+SwAAAGsAAAAbAAAAAAAAAAEAAAAAAHIlAAB1bml2ZXJzYWwvdW5pdmVyc2FsLnBuZy54bWxQSwUGAAAAAAsACwBJAwAA9iUAAAAA"/>
  <p:tag name="ISPRING_SCORM_ENDPOINT" val="&lt;endpoint&gt;&lt;enable&gt;0&lt;/enable&gt;&lt;lrs&gt;http://&lt;/lrs&gt;&lt;auth&gt;0&lt;/auth&gt;&lt;login&gt;&lt;/login&gt;&lt;password&gt;&lt;/password&gt;&lt;key&gt;&lt;/key&gt;&lt;name&gt;&lt;/name&gt;&lt;email&gt;&lt;/email&gt;&lt;/endpoint&gt;&#10;"/>
  <p:tag name="ISPRING_PRESENTATION_TITLE" val="导出"/>
  <p:tag name="ISLIDE.GUIDESSETTING" val="{&quot;Id&quot;:&quot;GuidesStyle_None&quot;,&quot;Name&quot;:&quot;无&quot;,&quot;HeaderHeight&quot;:0.0,&quot;FooterHeight&quot;:0.0,&quot;SideMargin&quot;:0.0,&quot;TopMargin&quot;:0.0,&quot;BottomMargin&quot;:0.0,&quot;IntervalMargin&quot;:0.0}"/>
</p:tagLst>
</file>

<file path=ppt/tags/tag4.xml><?xml version="1.0" encoding="utf-8"?>
<p:tagLst xmlns:p="http://schemas.openxmlformats.org/presentationml/2006/main">
  <p:tag name="KSO_WM_DIAGRAM_VIRTUALLY_FRAME" val="{&quot;height&quot;:345.8433858267716,&quot;left&quot;:521.0288188976377,&quot;top&quot;:84.37370078740157,&quot;width&quot;:505.8005511811025}"/>
</p:tagLst>
</file>

<file path=ppt/tags/tag5.xml><?xml version="1.0" encoding="utf-8"?>
<p:tagLst xmlns:p="http://schemas.openxmlformats.org/presentationml/2006/main">
  <p:tag name="KSO_WM_DIAGRAM_VIRTUALLY_FRAME" val="{&quot;height&quot;:345.8433858267716,&quot;left&quot;:521.0288188976377,&quot;top&quot;:84.37370078740157,&quot;width&quot;:505.8005511811025}"/>
</p:tagLst>
</file>

<file path=ppt/tags/tag6.xml><?xml version="1.0" encoding="utf-8"?>
<p:tagLst xmlns:p="http://schemas.openxmlformats.org/presentationml/2006/main">
  <p:tag name="KSO_WM_DIAGRAM_VIRTUALLY_FRAME" val="{&quot;height&quot;:345.8433858267716,&quot;left&quot;:521.0288188976377,&quot;top&quot;:84.37370078740157,&quot;width&quot;:505.8005511811025}"/>
</p:tagLst>
</file>

<file path=ppt/tags/tag7.xml><?xml version="1.0" encoding="utf-8"?>
<p:tagLst xmlns:p="http://schemas.openxmlformats.org/presentationml/2006/main">
  <p:tag name="KSO_WM_DIAGRAM_VIRTUALLY_FRAME" val="{&quot;height&quot;:405.9102362204724,&quot;left&quot;:71.15094488188977,&quot;top&quot;:84.35,&quot;width&quot;:889.1990551181103}"/>
</p:tagLst>
</file>

<file path=ppt/tags/tag8.xml><?xml version="1.0" encoding="utf-8"?>
<p:tagLst xmlns:p="http://schemas.openxmlformats.org/presentationml/2006/main">
  <p:tag name="KSO_WM_DIAGRAM_VIRTUALLY_FRAME" val="{&quot;height&quot;:405.9102362204724,&quot;left&quot;:71.15094488188977,&quot;top&quot;:84.35,&quot;width&quot;:889.1990551181103}"/>
</p:tagLst>
</file>

<file path=ppt/tags/tag9.xml><?xml version="1.0" encoding="utf-8"?>
<p:tagLst xmlns:p="http://schemas.openxmlformats.org/presentationml/2006/main">
  <p:tag name="KSO_WM_DIAGRAM_VIRTUALLY_FRAME" val="{&quot;height&quot;:405.9102362204724,&quot;left&quot;:71.15094488188977,&quot;top&quot;:84.35,&quot;width&quot;:889.1990551181103}"/>
</p:tagLst>
</file>

<file path=ppt/theme/theme1.xml><?xml version="1.0" encoding="utf-8"?>
<a:theme xmlns:a="http://schemas.openxmlformats.org/drawingml/2006/main" name="第一PPT，www.1ppt.com">
  <a:themeElements>
    <a:clrScheme name="红色系">
      <a:dk1>
        <a:srgbClr val="3D3D3D"/>
      </a:dk1>
      <a:lt1>
        <a:srgbClr val="FFFFFF"/>
      </a:lt1>
      <a:dk2>
        <a:srgbClr val="7F7F7F"/>
      </a:dk2>
      <a:lt2>
        <a:srgbClr val="F6F6F6"/>
      </a:lt2>
      <a:accent1>
        <a:srgbClr val="BD2531"/>
      </a:accent1>
      <a:accent2>
        <a:srgbClr val="DD3B44"/>
      </a:accent2>
      <a:accent3>
        <a:srgbClr val="F9B335"/>
      </a:accent3>
      <a:accent4>
        <a:srgbClr val="E8E2DB"/>
      </a:accent4>
      <a:accent5>
        <a:srgbClr val="7F7F7F"/>
      </a:accent5>
      <a:accent6>
        <a:srgbClr val="3D3D3D"/>
      </a:accent6>
      <a:hlink>
        <a:srgbClr val="DD3B44"/>
      </a:hlink>
      <a:folHlink>
        <a:srgbClr val="3D3D3D"/>
      </a:folHlink>
    </a:clrScheme>
    <a:fontScheme name="oaefegfa">
      <a:majorFont>
        <a:latin typeface="微软雅黑"/>
        <a:ea typeface="义启小魏楷"/>
        <a:cs typeface=""/>
      </a:majorFont>
      <a:minorFont>
        <a:latin typeface="微软雅黑"/>
        <a:ea typeface="义启小魏楷"/>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红黑简约商务(两红一橙黄暖色)</Template>
  <TotalTime>0</TotalTime>
  <Words>3312</Words>
  <Application>WPS 演示</Application>
  <PresentationFormat>自定义</PresentationFormat>
  <Paragraphs>202</Paragraphs>
  <Slides>20</Slides>
  <Notes>39</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20</vt:i4>
      </vt:variant>
    </vt:vector>
  </HeadingPairs>
  <TitlesOfParts>
    <vt:vector size="40" baseType="lpstr">
      <vt:lpstr>Arial</vt:lpstr>
      <vt:lpstr>宋体</vt:lpstr>
      <vt:lpstr>Wingdings</vt:lpstr>
      <vt:lpstr>微软雅黑</vt:lpstr>
      <vt:lpstr>仿宋_GB2312</vt:lpstr>
      <vt:lpstr>站酷小薇LOGO体</vt:lpstr>
      <vt:lpstr>Calibri</vt:lpstr>
      <vt:lpstr>Calibri</vt:lpstr>
      <vt:lpstr>Times New Roman</vt:lpstr>
      <vt:lpstr>黑体</vt:lpstr>
      <vt:lpstr>Times New Roman</vt:lpstr>
      <vt:lpstr>微软雅黑 Light</vt:lpstr>
      <vt:lpstr>义启小魏楷</vt:lpstr>
      <vt:lpstr>楷体_GB2312</vt:lpstr>
      <vt:lpstr>Arial Unicode MS</vt:lpstr>
      <vt:lpstr>PMingLiU</vt:lpstr>
      <vt:lpstr>时尚中黑简体</vt:lpstr>
      <vt:lpstr>Gungsuh</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心理健康</dc:title>
  <dc:creator>第一PPT</dc:creator>
  <cp:keywords>www.1ppt.com</cp:keywords>
  <dc:description>www.1ppt.com</dc:description>
  <cp:lastModifiedBy>雪城</cp:lastModifiedBy>
  <cp:revision>595</cp:revision>
  <dcterms:created xsi:type="dcterms:W3CDTF">2019-04-28T10:25:00Z</dcterms:created>
  <dcterms:modified xsi:type="dcterms:W3CDTF">2025-03-12T03:46:05Z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2052-12.1.0.20305</vt:lpwstr>
  </property>
  <property fmtid="{D5CDD505-2E9C-101B-9397-08002B2CF9AE}" pid="3" name="ICV">
    <vt:lpwstr>C71C6FEFF7A040EC9AC0C6137E7B7DB6_12</vt:lpwstr>
  </property>
</Properties>
</file>