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8" r:id="rId3"/>
  </p:sldMasterIdLst>
  <p:notesMasterIdLst>
    <p:notesMasterId r:id="rId5"/>
  </p:notesMasterIdLst>
  <p:handoutMasterIdLst>
    <p:handoutMasterId r:id="rId26"/>
  </p:handoutMasterIdLst>
  <p:sldIdLst>
    <p:sldId id="1244" r:id="rId4"/>
    <p:sldId id="2084" r:id="rId6"/>
    <p:sldId id="2065" r:id="rId7"/>
    <p:sldId id="1699" r:id="rId8"/>
    <p:sldId id="2125" r:id="rId9"/>
    <p:sldId id="2197" r:id="rId10"/>
    <p:sldId id="2248" r:id="rId11"/>
    <p:sldId id="2085" r:id="rId12"/>
    <p:sldId id="2213" r:id="rId13"/>
    <p:sldId id="2246" r:id="rId14"/>
    <p:sldId id="2266" r:id="rId15"/>
    <p:sldId id="2267" r:id="rId16"/>
    <p:sldId id="2268" r:id="rId17"/>
    <p:sldId id="2265" r:id="rId18"/>
    <p:sldId id="2086" r:id="rId19"/>
    <p:sldId id="2269" r:id="rId20"/>
    <p:sldId id="2272" r:id="rId21"/>
    <p:sldId id="2273" r:id="rId22"/>
    <p:sldId id="2271" r:id="rId23"/>
    <p:sldId id="2274" r:id="rId24"/>
    <p:sldId id="2087" r:id="rId25"/>
  </p:sldIdLst>
  <p:sldSz cx="12196445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9C98"/>
    <a:srgbClr val="FEF29F"/>
    <a:srgbClr val="C8E6F8"/>
    <a:srgbClr val="DFEBF9"/>
    <a:srgbClr val="DEE4D6"/>
    <a:srgbClr val="FBD186"/>
    <a:srgbClr val="BEC3C7"/>
    <a:srgbClr val="E1DBC8"/>
    <a:srgbClr val="AEB3B9"/>
    <a:srgbClr val="947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6210" autoAdjust="0"/>
  </p:normalViewPr>
  <p:slideViewPr>
    <p:cSldViewPr snapToObjects="1" showGuides="1">
      <p:cViewPr varScale="1">
        <p:scale>
          <a:sx n="116" d="100"/>
          <a:sy n="116" d="100"/>
        </p:scale>
        <p:origin x="588" y="10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22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1" y="0"/>
            <a:ext cx="12196763" cy="686632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769789" y="685800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</p:spPr>
        <p:txBody>
          <a:bodyPr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latin typeface="站酷小薇LOGO体" panose="02010600010101010101" pitchFamily="50" charset="-122"/>
              </a:defRPr>
            </a:lvl2pPr>
            <a:lvl3pPr>
              <a:defRPr>
                <a:latin typeface="站酷小薇LOGO体" panose="02010600010101010101" pitchFamily="50" charset="-122"/>
              </a:defRPr>
            </a:lvl3pPr>
            <a:lvl4pPr>
              <a:defRPr>
                <a:latin typeface="站酷小薇LOGO体" panose="02010600010101010101" pitchFamily="50" charset="-122"/>
              </a:defRPr>
            </a:lvl4pPr>
            <a:lvl5pPr>
              <a:defRPr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latin typeface="站酷小薇LOGO体" panose="02010600010101010101" pitchFamily="50" charset="-122"/>
              </a:defRPr>
            </a:lvl2pPr>
            <a:lvl3pPr>
              <a:defRPr>
                <a:latin typeface="站酷小薇LOGO体" panose="02010600010101010101" pitchFamily="50" charset="-122"/>
              </a:defRPr>
            </a:lvl3pPr>
            <a:lvl4pPr>
              <a:defRPr>
                <a:latin typeface="站酷小薇LOGO体" panose="02010600010101010101" pitchFamily="50" charset="-122"/>
              </a:defRPr>
            </a:lvl4pPr>
            <a:lvl5pPr>
              <a:defRPr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2pPr>
            <a:lvl3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3pPr>
            <a:lvl4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4pPr>
            <a:lvl5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794759" y="627765"/>
            <a:ext cx="87320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Freeform 5"/>
          <p:cNvSpPr/>
          <p:nvPr userDrawn="1"/>
        </p:nvSpPr>
        <p:spPr bwMode="auto">
          <a:xfrm>
            <a:off x="10631119" y="195484"/>
            <a:ext cx="1235075" cy="442913"/>
          </a:xfrm>
          <a:custGeom>
            <a:avLst/>
            <a:gdLst>
              <a:gd name="T0" fmla="*/ 201 w 1654"/>
              <a:gd name="T1" fmla="*/ 0 h 554"/>
              <a:gd name="T2" fmla="*/ 1654 w 1654"/>
              <a:gd name="T3" fmla="*/ 0 h 554"/>
              <a:gd name="T4" fmla="*/ 1453 w 1654"/>
              <a:gd name="T5" fmla="*/ 554 h 554"/>
              <a:gd name="T6" fmla="*/ 0 w 1654"/>
              <a:gd name="T7" fmla="*/ 554 h 554"/>
              <a:gd name="T8" fmla="*/ 201 w 1654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4" h="554">
                <a:moveTo>
                  <a:pt x="201" y="0"/>
                </a:moveTo>
                <a:lnTo>
                  <a:pt x="1654" y="0"/>
                </a:lnTo>
                <a:lnTo>
                  <a:pt x="1453" y="554"/>
                </a:lnTo>
                <a:lnTo>
                  <a:pt x="0" y="554"/>
                </a:lnTo>
                <a:lnTo>
                  <a:pt x="2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6"/>
          <p:cNvSpPr/>
          <p:nvPr userDrawn="1"/>
        </p:nvSpPr>
        <p:spPr bwMode="auto">
          <a:xfrm>
            <a:off x="10292982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7"/>
          <p:cNvSpPr/>
          <p:nvPr userDrawn="1"/>
        </p:nvSpPr>
        <p:spPr bwMode="auto">
          <a:xfrm>
            <a:off x="9958019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8"/>
          <p:cNvSpPr/>
          <p:nvPr userDrawn="1"/>
        </p:nvSpPr>
        <p:spPr bwMode="auto">
          <a:xfrm>
            <a:off x="9619882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11020869" y="218008"/>
            <a:ext cx="455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D8D532AE-1218-4540-83FB-2A8BCE0E4579}" type="slidenum">
              <a:rPr lang="zh-CN" altLang="en-US" smtClean="0">
                <a:solidFill>
                  <a:schemeClr val="accent2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</a:fld>
            <a:endParaRPr lang="zh-CN" altLang="en-US" dirty="0">
              <a:solidFill>
                <a:schemeClr val="accent2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6764" cy="6858000"/>
          </a:xfrm>
          <a:custGeom>
            <a:avLst/>
            <a:gdLst>
              <a:gd name="connsiteX0" fmla="*/ 0 w 12196764"/>
              <a:gd name="connsiteY0" fmla="*/ 0 h 6858000"/>
              <a:gd name="connsiteX1" fmla="*/ 12196764 w 12196764"/>
              <a:gd name="connsiteY1" fmla="*/ 0 h 6858000"/>
              <a:gd name="connsiteX2" fmla="*/ 12196764 w 12196764"/>
              <a:gd name="connsiteY2" fmla="*/ 1117916 h 6858000"/>
              <a:gd name="connsiteX3" fmla="*/ 7780479 w 12196764"/>
              <a:gd name="connsiteY3" fmla="*/ 6858000 h 6858000"/>
              <a:gd name="connsiteX4" fmla="*/ 0 w 121967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6764" h="6858000">
                <a:moveTo>
                  <a:pt x="0" y="0"/>
                </a:moveTo>
                <a:lnTo>
                  <a:pt x="12196764" y="0"/>
                </a:lnTo>
                <a:lnTo>
                  <a:pt x="12196764" y="1117916"/>
                </a:lnTo>
                <a:lnTo>
                  <a:pt x="778047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12196763" cy="2658978"/>
          </a:xfrm>
          <a:custGeom>
            <a:avLst/>
            <a:gdLst>
              <a:gd name="connsiteX0" fmla="*/ 0 w 12196763"/>
              <a:gd name="connsiteY0" fmla="*/ 0 h 2658978"/>
              <a:gd name="connsiteX1" fmla="*/ 12196763 w 12196763"/>
              <a:gd name="connsiteY1" fmla="*/ 0 h 2658978"/>
              <a:gd name="connsiteX2" fmla="*/ 12196763 w 12196763"/>
              <a:gd name="connsiteY2" fmla="*/ 2658978 h 2658978"/>
              <a:gd name="connsiteX3" fmla="*/ 0 w 12196763"/>
              <a:gd name="connsiteY3" fmla="*/ 2658978 h 26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763" h="2658978">
                <a:moveTo>
                  <a:pt x="0" y="0"/>
                </a:moveTo>
                <a:lnTo>
                  <a:pt x="12196763" y="0"/>
                </a:lnTo>
                <a:lnTo>
                  <a:pt x="12196763" y="2658978"/>
                </a:lnTo>
                <a:lnTo>
                  <a:pt x="0" y="2658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51772" cy="6858000"/>
          </a:xfrm>
          <a:custGeom>
            <a:avLst/>
            <a:gdLst>
              <a:gd name="connsiteX0" fmla="*/ 0 w 4051772"/>
              <a:gd name="connsiteY0" fmla="*/ 0 h 6858000"/>
              <a:gd name="connsiteX1" fmla="*/ 4051772 w 4051772"/>
              <a:gd name="connsiteY1" fmla="*/ 0 h 6858000"/>
              <a:gd name="connsiteX2" fmla="*/ 4051772 w 4051772"/>
              <a:gd name="connsiteY2" fmla="*/ 6858000 h 6858000"/>
              <a:gd name="connsiteX3" fmla="*/ 0 w 40517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1772" h="6858000">
                <a:moveTo>
                  <a:pt x="0" y="0"/>
                </a:moveTo>
                <a:lnTo>
                  <a:pt x="4051772" y="0"/>
                </a:lnTo>
                <a:lnTo>
                  <a:pt x="40517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-1" y="1244194"/>
            <a:ext cx="10857119" cy="56138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996744" y="622300"/>
            <a:ext cx="5540114" cy="5682426"/>
          </a:xfrm>
          <a:custGeom>
            <a:avLst/>
            <a:gdLst>
              <a:gd name="connsiteX0" fmla="*/ 0 w 3904093"/>
              <a:gd name="connsiteY0" fmla="*/ 0 h 3294743"/>
              <a:gd name="connsiteX1" fmla="*/ 3904093 w 3904093"/>
              <a:gd name="connsiteY1" fmla="*/ 0 h 3294743"/>
              <a:gd name="connsiteX2" fmla="*/ 3904093 w 3904093"/>
              <a:gd name="connsiteY2" fmla="*/ 3294743 h 3294743"/>
              <a:gd name="connsiteX3" fmla="*/ 0 w 3904093"/>
              <a:gd name="connsiteY3" fmla="*/ 3294743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093" h="3294743">
                <a:moveTo>
                  <a:pt x="0" y="0"/>
                </a:moveTo>
                <a:lnTo>
                  <a:pt x="3904093" y="0"/>
                </a:lnTo>
                <a:lnTo>
                  <a:pt x="3904093" y="3294743"/>
                </a:lnTo>
                <a:lnTo>
                  <a:pt x="0" y="3294743"/>
                </a:lnTo>
                <a:close/>
              </a:path>
            </a:pathLst>
          </a:custGeom>
          <a:effectLst>
            <a:outerShdw blurRad="1270000" dist="952500" dir="8100000" sx="95000" sy="95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38" y="274638"/>
            <a:ext cx="1097708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838" y="1600201"/>
            <a:ext cx="10977087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838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228" y="6356351"/>
            <a:ext cx="3862308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1014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653" y="274639"/>
            <a:ext cx="2744272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838" y="274639"/>
            <a:ext cx="8029536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838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228" y="6356351"/>
            <a:ext cx="3862308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1014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 bwMode="auto">
          <a:xfrm>
            <a:off x="11676456" y="6326372"/>
            <a:ext cx="467145" cy="467145"/>
          </a:xfrm>
          <a:custGeom>
            <a:avLst/>
            <a:gdLst>
              <a:gd name="connsiteX0" fmla="*/ 487988 w 487988"/>
              <a:gd name="connsiteY0" fmla="*/ 0 h 487988"/>
              <a:gd name="connsiteX1" fmla="*/ 487988 w 487988"/>
              <a:gd name="connsiteY1" fmla="*/ 487988 h 487988"/>
              <a:gd name="connsiteX2" fmla="*/ 0 w 487988"/>
              <a:gd name="connsiteY2" fmla="*/ 487988 h 48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7988" h="487988">
                <a:moveTo>
                  <a:pt x="487988" y="0"/>
                </a:moveTo>
                <a:lnTo>
                  <a:pt x="487988" y="487988"/>
                </a:lnTo>
                <a:lnTo>
                  <a:pt x="0" y="4879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</a:endParaRPr>
          </a:p>
        </p:txBody>
      </p:sp>
      <p:sp>
        <p:nvSpPr>
          <p:cNvPr id="3" name="TextBox 19"/>
          <p:cNvSpPr txBox="1"/>
          <p:nvPr userDrawn="1"/>
        </p:nvSpPr>
        <p:spPr>
          <a:xfrm>
            <a:off x="11834745" y="6524268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BA2BEF17-5336-49D4-9F7F-1AE04EBEDEA7}" type="slidenum">
              <a:rPr lang="zh-CN" altLang="en-US" sz="1200" smtClean="0">
                <a:solidFill>
                  <a:srgbClr val="FFFFFF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</a:fld>
            <a:endParaRPr lang="zh-CN" altLang="en-US" sz="1200" dirty="0">
              <a:solidFill>
                <a:srgbClr val="FFFFFF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 sz="2800">
                <a:latin typeface="站酷小薇LOGO体" panose="02010600010101010101" pitchFamily="50" charset="-122"/>
              </a:defRPr>
            </a:lvl2pPr>
            <a:lvl3pPr>
              <a:defRPr sz="2400">
                <a:latin typeface="站酷小薇LOGO体" panose="02010600010101010101" pitchFamily="50" charset="-122"/>
              </a:defRPr>
            </a:lvl3pPr>
            <a:lvl4pPr>
              <a:defRPr sz="2000">
                <a:latin typeface="站酷小薇LOGO体" panose="02010600010101010101" pitchFamily="50" charset="-122"/>
              </a:defRPr>
            </a:lvl4pPr>
            <a:lvl5pPr>
              <a:defRPr sz="2000">
                <a:latin typeface="站酷小薇LOGO体" panose="02010600010101010101" pitchFamily="50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anose="02010609030101010101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9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1.xml"/><Relationship Id="rId3" Type="http://schemas.openxmlformats.org/officeDocument/2006/relationships/image" Target="../media/image19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6763" cy="6858000"/>
          </a:xfrm>
          <a:prstGeom prst="rect">
            <a:avLst/>
          </a:prstGeom>
          <a:solidFill>
            <a:srgbClr val="262626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598183" y="1414654"/>
            <a:ext cx="7598580" cy="3218944"/>
          </a:xfrm>
          <a:prstGeom prst="rect">
            <a:avLst/>
          </a:prstGeom>
          <a:solidFill>
            <a:schemeClr val="accent5">
              <a:lumMod val="50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7794" y="548681"/>
            <a:ext cx="876091" cy="576064"/>
            <a:chOff x="708075" y="376409"/>
            <a:chExt cx="779531" cy="635185"/>
          </a:xfrm>
          <a:solidFill>
            <a:schemeClr val="bg1"/>
          </a:solidFill>
        </p:grpSpPr>
        <p:sp>
          <p:nvSpPr>
            <p:cNvPr id="19" name="矩形: 圆角 18"/>
            <p:cNvSpPr/>
            <p:nvPr/>
          </p:nvSpPr>
          <p:spPr bwMode="auto">
            <a:xfrm>
              <a:off x="708075" y="376409"/>
              <a:ext cx="779531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 bwMode="auto">
            <a:xfrm rot="5400000" flipV="1">
              <a:off x="407393" y="677092"/>
              <a:ext cx="635184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: 圆角 25"/>
          <p:cNvSpPr/>
          <p:nvPr/>
        </p:nvSpPr>
        <p:spPr bwMode="auto">
          <a:xfrm>
            <a:off x="9262164" y="5611311"/>
            <a:ext cx="1336811" cy="418526"/>
          </a:xfrm>
          <a:prstGeom prst="roundRect">
            <a:avLst>
              <a:gd name="adj" fmla="val 582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第十讲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8474644" y="5786454"/>
            <a:ext cx="641717" cy="68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98183" y="1747580"/>
            <a:ext cx="7683514" cy="22529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规划职业  成就未来</a:t>
            </a:r>
            <a:endParaRPr lang="en-US" altLang="zh-CN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大学生的求职择业与心理健康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ight Triangle 15"/>
          <p:cNvSpPr/>
          <p:nvPr/>
        </p:nvSpPr>
        <p:spPr>
          <a:xfrm flipH="1" flipV="1">
            <a:off x="11549527" y="1414654"/>
            <a:ext cx="647236" cy="728462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0670413" y="5752334"/>
            <a:ext cx="641717" cy="68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41f0004a56429ce5b7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729" y="1588626"/>
            <a:ext cx="5974214" cy="4480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7655" y="142852"/>
            <a:ext cx="701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二、大学生生涯规划设计的步骤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954845" y="5416800"/>
            <a:ext cx="3857652" cy="650875"/>
          </a:xfrm>
          <a:prstGeom prst="rect">
            <a:avLst/>
          </a:prstGeom>
          <a:solidFill>
            <a:srgbClr val="EEECE1">
              <a:lumMod val="50000"/>
            </a:srgbClr>
          </a:solidFill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（一）评估自我</a:t>
            </a:r>
            <a:endParaRPr lang="zh-CN" altLang="en-US" sz="2800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84133" y="2357430"/>
            <a:ext cx="5143537" cy="1690370"/>
          </a:xfrm>
          <a:prstGeom prst="rect">
            <a:avLst/>
          </a:prstGeom>
          <a:noFill/>
        </p:spPr>
        <p:txBody>
          <a:bodyPr wrap="square" lIns="91361" tIns="45679" rIns="91361" bIns="45679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生涯规划中的自我认知主要应探索自己的兴趣、人格、能力与能力倾向和价值观，以了解自己喜欢做什么、适合做什么、擅长做什么和应该做什么。</a:t>
            </a:r>
            <a:endParaRPr lang="zh-CN" altLang="en-US" sz="2000" b="1" dirty="0" smtClean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7655" y="142852"/>
            <a:ext cx="701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大学生生涯规划设计的步骤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241389" y="2285992"/>
            <a:ext cx="3857652" cy="650875"/>
          </a:xfrm>
          <a:prstGeom prst="rect">
            <a:avLst/>
          </a:prstGeom>
          <a:solidFill>
            <a:srgbClr val="EEECE1">
              <a:lumMod val="50000"/>
            </a:srgbClr>
          </a:solidFill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（二）职业目标探索</a:t>
            </a:r>
            <a:endParaRPr lang="zh-CN" altLang="en-US" sz="2800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55637" y="3071810"/>
            <a:ext cx="4500595" cy="2090420"/>
          </a:xfrm>
          <a:prstGeom prst="rect">
            <a:avLst/>
          </a:prstGeom>
          <a:noFill/>
        </p:spPr>
        <p:txBody>
          <a:bodyPr wrap="square" lIns="91361" tIns="45679" rIns="91361" bIns="45679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大学生树立职业理想的过程，就是进行职业生涯规划的过程，一旦在心目中有了自己理想的职业，就会依据职业理想的目标去规划自己的学习和实践，并为获得理想的职业而去做各种准备。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t01f3ad769348bad27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5992"/>
            <a:ext cx="6312470" cy="355076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b466fb2-a0ab-458e-94bf-a369b19f999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21035"/>
            <a:ext cx="6955638" cy="5636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7655" y="142852"/>
            <a:ext cx="701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大学生生涯规划设计的步骤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384265" y="2857496"/>
            <a:ext cx="3857652" cy="650875"/>
          </a:xfrm>
          <a:prstGeom prst="rect">
            <a:avLst/>
          </a:prstGeom>
          <a:solidFill>
            <a:srgbClr val="EEECE1">
              <a:lumMod val="50000"/>
            </a:srgbClr>
          </a:solidFill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（三）环境评估</a:t>
            </a:r>
            <a:endParaRPr lang="zh-CN" altLang="en-US" sz="2800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41389" y="3643314"/>
            <a:ext cx="4357718" cy="2890520"/>
          </a:xfrm>
          <a:prstGeom prst="rect">
            <a:avLst/>
          </a:prstGeom>
          <a:noFill/>
        </p:spPr>
        <p:txBody>
          <a:bodyPr wrap="square" lIns="91361" tIns="45679" rIns="91361" bIns="45679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环境评估主要是评估各种环境因素对自身目标职业发展的影响。所以，在制订个人的生涯规划时，要进行包括职业分析和外部环境分析在内的环境评估。 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职业分析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外部环境分析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7655" y="142852"/>
            <a:ext cx="701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大学生生涯规划设计的步骤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098513" y="1928802"/>
            <a:ext cx="3857652" cy="1210945"/>
          </a:xfrm>
          <a:prstGeom prst="rect">
            <a:avLst/>
          </a:prstGeom>
          <a:solidFill>
            <a:srgbClr val="EEECE1">
              <a:lumMod val="50000"/>
            </a:srgbClr>
          </a:solidFill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（（四）做出你的生涯决策</a:t>
            </a:r>
            <a:endParaRPr lang="zh-CN" altLang="en-US" sz="2800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84199" y="3214686"/>
            <a:ext cx="4357718" cy="1290320"/>
          </a:xfrm>
          <a:prstGeom prst="rect">
            <a:avLst/>
          </a:prstGeom>
          <a:noFill/>
        </p:spPr>
        <p:txBody>
          <a:bodyPr wrap="square" lIns="91361" tIns="45679" rIns="91361" bIns="45679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生涯决策，是指一个人选择目标或职业时，会选择使其获得最高的报酬并将损失减至最低的方法。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1520825"/>
            <a:ext cx="5389245" cy="43554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Administrator\Desktop\桌面文件\李凡重要\PPT图片新\6598-11041911200741.jpg"/>
          <p:cNvPicPr>
            <a:picLocks noChangeAspect="1" noChangeArrowheads="1"/>
          </p:cNvPicPr>
          <p:nvPr/>
        </p:nvPicPr>
        <p:blipFill rotWithShape="1">
          <a:blip r:embed="rId1" cstate="print"/>
          <a:srcRect l="20369" r="2822"/>
          <a:stretch>
            <a:fillRect/>
          </a:stretch>
        </p:blipFill>
        <p:spPr bwMode="auto">
          <a:xfrm flipH="1">
            <a:off x="121717" y="926185"/>
            <a:ext cx="3312368" cy="593181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597655" y="142852"/>
            <a:ext cx="742955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三、大学生职业生涯规划的设计</a:t>
            </a:r>
            <a:endParaRPr lang="zh-CN" altLang="en-US" sz="2400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1429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2945" y="908685"/>
            <a:ext cx="8919845" cy="51625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、）目标确定</a:t>
            </a:r>
            <a:endParaRPr lang="zh-CN" altLang="en-US"/>
          </a:p>
        </p:txBody>
      </p:sp>
      <p:grpSp>
        <p:nvGrpSpPr>
          <p:cNvPr id="10" name="组合 14"/>
          <p:cNvGrpSpPr/>
          <p:nvPr/>
        </p:nvGrpSpPr>
        <p:grpSpPr>
          <a:xfrm>
            <a:off x="3430270" y="1614170"/>
            <a:ext cx="3971290" cy="2508250"/>
            <a:chOff x="1484549" y="1844359"/>
            <a:chExt cx="4901070" cy="3160401"/>
          </a:xfrm>
        </p:grpSpPr>
        <p:sp>
          <p:nvSpPr>
            <p:cNvPr id="13" name="矩形 12"/>
            <p:cNvSpPr/>
            <p:nvPr/>
          </p:nvSpPr>
          <p:spPr>
            <a:xfrm>
              <a:off x="1484733" y="1844359"/>
              <a:ext cx="4900886" cy="3160401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484733" y="1901822"/>
              <a:ext cx="4765014" cy="464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 smtClean="0">
                  <a:solidFill>
                    <a:srgbClr val="FC62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（一）大学生职业生涯规划的阶段性</a:t>
              </a:r>
              <a:endParaRPr lang="zh-CN" altLang="en-US" b="1" dirty="0" smtClean="0">
                <a:solidFill>
                  <a:srgbClr val="FC620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1484549" y="2461963"/>
              <a:ext cx="4501214" cy="18402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矩形 3"/>
            <p:cNvSpPr>
              <a:spLocks noChangeArrowheads="1"/>
            </p:cNvSpPr>
            <p:nvPr/>
          </p:nvSpPr>
          <p:spPr bwMode="auto">
            <a:xfrm>
              <a:off x="1705100" y="2584022"/>
              <a:ext cx="4238993" cy="2205880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大学一年级：探索期</a:t>
              </a:r>
              <a:endPara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大学二年级：定向期</a:t>
              </a:r>
              <a:endPara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大学三年级：准备期</a:t>
              </a:r>
              <a:endPara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 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大学四年级：冲刺就业</a:t>
              </a:r>
              <a:endPara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7763510" y="1634490"/>
            <a:ext cx="4212590" cy="2549279"/>
            <a:chOff x="5696351" y="2097852"/>
            <a:chExt cx="4019494" cy="3041362"/>
          </a:xfrm>
        </p:grpSpPr>
        <p:sp>
          <p:nvSpPr>
            <p:cNvPr id="23" name="矩形 22"/>
            <p:cNvSpPr/>
            <p:nvPr/>
          </p:nvSpPr>
          <p:spPr>
            <a:xfrm>
              <a:off x="5720587" y="2097852"/>
              <a:ext cx="3995258" cy="2968928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5778916" y="2111047"/>
              <a:ext cx="3919300" cy="43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 smtClean="0">
                  <a:solidFill>
                    <a:srgbClr val="FC62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（二）大学生职业生涯规划的内容</a:t>
              </a:r>
              <a:endParaRPr lang="zh-CN" altLang="en-US" b="1" dirty="0" smtClean="0">
                <a:solidFill>
                  <a:srgbClr val="FC620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5775206" y="2684416"/>
              <a:ext cx="3244702" cy="0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矩形 3"/>
            <p:cNvSpPr>
              <a:spLocks noChangeArrowheads="1"/>
            </p:cNvSpPr>
            <p:nvPr/>
          </p:nvSpPr>
          <p:spPr bwMode="auto">
            <a:xfrm>
              <a:off x="5696351" y="2899829"/>
              <a:ext cx="3737657" cy="2239385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职业生涯规划应该包括标题、目标确定、个人分析、社会环境分析、组织（企业）分析结果、目标分析与目标组合、、实施办法、评估调整八项内容。</a:t>
              </a:r>
              <a:endPara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25139" y="2751751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>
              <a:defRPr/>
            </a:pPr>
            <a:r>
              <a:rPr lang="zh-CN" altLang="en-US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2908932" y="3871324"/>
            <a:ext cx="6547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400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发展大学生生涯能力</a:t>
            </a:r>
            <a:endParaRPr lang="zh-CN" altLang="en-US" sz="4000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605347" y="1780672"/>
            <a:ext cx="7866692" cy="14452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260" y="285728"/>
            <a:ext cx="43714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一、大学生能力发展目标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69027" y="357166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669093" y="1857364"/>
            <a:ext cx="7673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专业能力就是专门从事某一种职业所需要的能力。职业是一种社会分工，它与专业能力是紧密相关的。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472040" y="2500306"/>
            <a:ext cx="3724723" cy="4214818"/>
          </a:xfrm>
          <a:prstGeom prst="rect">
            <a:avLst/>
          </a:prstGeom>
        </p:spPr>
      </p:pic>
      <p:sp>
        <p:nvSpPr>
          <p:cNvPr id="15" name="矩形: 圆角 12"/>
          <p:cNvSpPr/>
          <p:nvPr>
            <p:custDataLst>
              <p:tags r:id="rId4"/>
            </p:custDataLst>
          </p:nvPr>
        </p:nvSpPr>
        <p:spPr bwMode="auto">
          <a:xfrm>
            <a:off x="762987" y="1363314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（一）专业能力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74675" y="3929380"/>
            <a:ext cx="7866380" cy="182435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>
            <p:custDataLst>
              <p:tags r:id="rId6"/>
            </p:custDataLst>
          </p:nvPr>
        </p:nvSpPr>
        <p:spPr>
          <a:xfrm>
            <a:off x="767080" y="4143375"/>
            <a:ext cx="76739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情绪管理关系到我们的生涯能力。情绪管理能力强的人能专注于自己的生涯目标，体验更多的人生乐趣；情绪管理能力弱的人，常常被突发情绪困扰。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12"/>
          <p:cNvSpPr/>
          <p:nvPr>
            <p:custDataLst>
              <p:tags r:id="rId7"/>
            </p:custDataLst>
          </p:nvPr>
        </p:nvSpPr>
        <p:spPr bwMode="auto">
          <a:xfrm>
            <a:off x="732010" y="3511708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（二）情绪管理能力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/>
      <p:bldP spid="15" grpId="0" bldLvl="0" animBg="1"/>
      <p:bldP spid="17" grpId="0" bldLvl="0" animBg="1"/>
      <p:bldP spid="18" grpId="0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605347" y="1780672"/>
            <a:ext cx="7866692" cy="14452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260" y="285728"/>
            <a:ext cx="43714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一、大学生能力发展目标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69027" y="357166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669093" y="1857364"/>
            <a:ext cx="76737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人际社交能力包括以下三个方面：</a:t>
            </a:r>
            <a:r>
              <a:rPr lang="en-US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觉察他人情绪的能力；</a:t>
            </a:r>
            <a:r>
              <a:rPr lang="en-US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人际沟通能力；</a:t>
            </a:r>
            <a:r>
              <a:rPr lang="en-US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培养团队合作能力。人际社交能力是一个人生存和职业发展的必备能力。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472040" y="2500306"/>
            <a:ext cx="3724723" cy="4214818"/>
          </a:xfrm>
          <a:prstGeom prst="rect">
            <a:avLst/>
          </a:prstGeom>
        </p:spPr>
      </p:pic>
      <p:sp>
        <p:nvSpPr>
          <p:cNvPr id="15" name="矩形: 圆角 12"/>
          <p:cNvSpPr/>
          <p:nvPr>
            <p:custDataLst>
              <p:tags r:id="rId4"/>
            </p:custDataLst>
          </p:nvPr>
        </p:nvSpPr>
        <p:spPr bwMode="auto">
          <a:xfrm>
            <a:off x="762987" y="1363314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（（三）人际社交能力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74675" y="3929380"/>
            <a:ext cx="7866380" cy="162814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>
            <p:custDataLst>
              <p:tags r:id="rId6"/>
            </p:custDataLst>
          </p:nvPr>
        </p:nvSpPr>
        <p:spPr>
          <a:xfrm>
            <a:off x="767080" y="3999865"/>
            <a:ext cx="7673975" cy="1202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提高自己的行动能力主要可以从下列两个途径着手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）培养立即行动习惯。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）培养行动的坚韧性。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12"/>
          <p:cNvSpPr/>
          <p:nvPr>
            <p:custDataLst>
              <p:tags r:id="rId7"/>
            </p:custDataLst>
          </p:nvPr>
        </p:nvSpPr>
        <p:spPr bwMode="auto">
          <a:xfrm>
            <a:off x="732010" y="3511708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（四）行动能力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/>
      <p:bldP spid="15" grpId="0" bldLvl="0" animBg="1"/>
      <p:bldP spid="17" grpId="0" bldLvl="0" animBg="1"/>
      <p:bldP spid="18" grpId="0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605155" y="1780540"/>
            <a:ext cx="7866380" cy="27438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260" y="285728"/>
            <a:ext cx="43714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一、大学生能力发展目标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69027" y="357166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815340" y="1857375"/>
            <a:ext cx="75279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培养创新能力可以从以下几个方面着手：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）丰富知识，增加才干。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）培养想象力。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）积累创造方法。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）突破权威定式。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472040" y="2500306"/>
            <a:ext cx="3724723" cy="4214818"/>
          </a:xfrm>
          <a:prstGeom prst="rect">
            <a:avLst/>
          </a:prstGeom>
        </p:spPr>
      </p:pic>
      <p:sp>
        <p:nvSpPr>
          <p:cNvPr id="15" name="矩形: 圆角 12"/>
          <p:cNvSpPr/>
          <p:nvPr>
            <p:custDataLst>
              <p:tags r:id="rId4"/>
            </p:custDataLst>
          </p:nvPr>
        </p:nvSpPr>
        <p:spPr bwMode="auto">
          <a:xfrm>
            <a:off x="762987" y="1363314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（五）创新能力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6217" y="191136"/>
            <a:ext cx="575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二、择业求职与心理健康</a:t>
            </a:r>
            <a:endParaRPr lang="zh-CN" altLang="en-US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20874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969" y="1115944"/>
            <a:ext cx="10078369" cy="350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（一）树立科学的择业观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择业观是大学生对择业目的和择业意义比较稳定的看法和态度，是大学生就业价值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观的具体体现。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（二）做好择业求职的心理准备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培养良好的职业理想和职业道德。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学会择业求职的心理调适。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学习一些基本的择业技巧。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2" y="0"/>
            <a:ext cx="6120680" cy="6858000"/>
          </a:xfrm>
          <a:prstGeom prst="rect">
            <a:avLst/>
          </a:prstGeom>
        </p:spPr>
      </p:pic>
      <p:sp>
        <p:nvSpPr>
          <p:cNvPr id="31" name="矩形: 圆角 30"/>
          <p:cNvSpPr/>
          <p:nvPr/>
        </p:nvSpPr>
        <p:spPr bwMode="auto">
          <a:xfrm>
            <a:off x="6468437" y="1500174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6468437" y="2640263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47"/>
          <p:cNvSpPr txBox="1"/>
          <p:nvPr/>
        </p:nvSpPr>
        <p:spPr>
          <a:xfrm>
            <a:off x="7305091" y="1570640"/>
            <a:ext cx="4579768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2800" b="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生涯与人生发展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47"/>
          <p:cNvSpPr txBox="1"/>
          <p:nvPr/>
        </p:nvSpPr>
        <p:spPr>
          <a:xfrm>
            <a:off x="7329972" y="2708708"/>
            <a:ext cx="522784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2800" b="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大学生涯规划的设计与制订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001854" y="0"/>
            <a:ext cx="1770327" cy="4399378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58"/>
          <p:cNvSpPr txBox="1"/>
          <p:nvPr/>
        </p:nvSpPr>
        <p:spPr>
          <a:xfrm>
            <a:off x="4348457" y="1179305"/>
            <a:ext cx="1002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目 </a:t>
            </a:r>
            <a:endParaRPr lang="en-US" altLang="zh-CN" sz="400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400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58"/>
          <p:cNvSpPr txBox="1"/>
          <p:nvPr/>
        </p:nvSpPr>
        <p:spPr>
          <a:xfrm>
            <a:off x="4174591" y="436553"/>
            <a:ext cx="1423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CONTENTS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: 圆角 30"/>
          <p:cNvSpPr/>
          <p:nvPr/>
        </p:nvSpPr>
        <p:spPr bwMode="auto">
          <a:xfrm>
            <a:off x="6455571" y="3847926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47"/>
          <p:cNvSpPr txBox="1"/>
          <p:nvPr/>
        </p:nvSpPr>
        <p:spPr>
          <a:xfrm>
            <a:off x="7169951" y="3918392"/>
            <a:ext cx="4786346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2800" b="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发展大学生生涯能力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6217" y="191136"/>
            <a:ext cx="575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三、</a:t>
            </a:r>
            <a:r>
              <a:rPr lang="en-US" altLang="zh-CN" dirty="0"/>
              <a:t> </a:t>
            </a:r>
            <a:r>
              <a:rPr lang="zh-CN" altLang="en-US" dirty="0"/>
              <a:t>学会生涯时间管理</a:t>
            </a:r>
            <a:endParaRPr lang="zh-CN" altLang="en-US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20874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969" y="1115944"/>
            <a:ext cx="10078369" cy="4817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生涯是一个以时间为单位的历程。在这个历程中，我们需要合理安排和利用时间资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源来实现我们的生涯目标，丰富我们的生涯体验。时间具有流逝性，对时间只能加倍珍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惜、充分利用。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（一）设立明确的目标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（二）列一张总清单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（三）分清轻重缓急，排出优先次序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（四）运用帕累托法则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（五）用好自己的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生物钟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（六）善用零碎时间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（七）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遵守闹钟时间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（八）留出机动时间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57794" y="548681"/>
            <a:ext cx="876091" cy="576064"/>
            <a:chOff x="708075" y="376409"/>
            <a:chExt cx="779531" cy="635185"/>
          </a:xfrm>
          <a:solidFill>
            <a:schemeClr val="bg1"/>
          </a:solidFill>
        </p:grpSpPr>
        <p:sp>
          <p:nvSpPr>
            <p:cNvPr id="21" name="矩形: 圆角 18"/>
            <p:cNvSpPr/>
            <p:nvPr/>
          </p:nvSpPr>
          <p:spPr bwMode="auto">
            <a:xfrm>
              <a:off x="708075" y="376409"/>
              <a:ext cx="779531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: 圆角 19"/>
            <p:cNvSpPr/>
            <p:nvPr/>
          </p:nvSpPr>
          <p:spPr bwMode="auto">
            <a:xfrm rot="5400000" flipV="1">
              <a:off x="407393" y="677092"/>
              <a:ext cx="635184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0"/>
            <a:ext cx="12196763" cy="6858000"/>
          </a:xfrm>
          <a:prstGeom prst="rect">
            <a:avLst/>
          </a:prstGeom>
          <a:solidFill>
            <a:srgbClr val="262626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745375" y="1414654"/>
            <a:ext cx="7200800" cy="3218944"/>
          </a:xfrm>
          <a:prstGeom prst="rect">
            <a:avLst/>
          </a:prstGeom>
          <a:solidFill>
            <a:schemeClr val="accent5">
              <a:lumMod val="50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78301" y="2562461"/>
            <a:ext cx="4402167" cy="9233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12700" dist="254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   谢谢观看</a:t>
            </a:r>
            <a:endParaRPr lang="zh-CN" altLang="en-US" sz="54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effectLst>
                <a:outerShdw blurRad="12700" dist="254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ight Triangle 15"/>
          <p:cNvSpPr/>
          <p:nvPr/>
        </p:nvSpPr>
        <p:spPr>
          <a:xfrm flipH="1" flipV="1">
            <a:off x="11549527" y="1414654"/>
            <a:ext cx="396648" cy="396648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0"/>
            <a:ext cx="12196763" cy="6858000"/>
          </a:xfrm>
          <a:prstGeom prst="rect">
            <a:avLst/>
          </a:prstGeom>
          <a:solidFill>
            <a:schemeClr val="bg1">
              <a:alpha val="68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188565" y="3428976"/>
            <a:ext cx="3429024" cy="34290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0465" y="214290"/>
            <a:ext cx="344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引领幸福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t01a730e6146cde15d5.png"/>
          <p:cNvPicPr>
            <a:picLocks noChangeAspect="1"/>
          </p:cNvPicPr>
          <p:nvPr/>
        </p:nvPicPr>
        <p:blipFill>
          <a:blip r:embed="rId2">
            <a:lum bright="-8000"/>
          </a:blip>
          <a:stretch>
            <a:fillRect/>
          </a:stretch>
        </p:blipFill>
        <p:spPr>
          <a:xfrm>
            <a:off x="11170479" y="33537"/>
            <a:ext cx="1531056" cy="15310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220595" y="801370"/>
            <a:ext cx="9530080" cy="5462905"/>
          </a:xfrm>
          <a:prstGeom prst="rect">
            <a:avLst/>
          </a:prstGeom>
          <a:solidFill>
            <a:srgbClr val="FADCE9"/>
          </a:solidFill>
          <a:ln w="9525" algn="ctr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20595" y="908685"/>
            <a:ext cx="921512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47625" indent="532765" algn="ctr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理想与现实</a:t>
            </a:r>
            <a:endParaRPr lang="zh-CN" altLang="en-US" sz="2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0" marR="47625" indent="532765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前有两个饥饿的人得到了一位长者的恩赐：一根鱼竿和一篓鲜活硕大的鱼。其中，一个人要了一篓鱼，另一个人要了一根鱼竿。拿到东西后，两人便分道扬镳。得到鱼的人在原地用干柴搭起篝火煮起了鱼，他狼吞虎咽，还没有品出鲜鱼的肉香，转瞬间，连鱼带汤都被吃了个精光，不久，他便饿死在空空的鱼篓旁。另一个人则提着鱼竿继续忍饥挨饿，一步步艰难地向海边走去，可当他看到不远处那片蔚蓝色的海洋时，他浑身最后一点力气也使完了，也只能眼巴巴地带着无尽的遗憾撒手人寰。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0" marR="47625" indent="532765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又有两个饥饿的人，他们同样得到了长者恩赐的一根鱼竿和一篓鱼。只是他们并没有各奔东西，而是商定结伴寻找大海。他俩每次只煮一条鱼，经过长途跋涉，来到了海边。从此，两人开始了捕鱼为生的日子。几年后，他们盖起了房子，有了各自的家庭、子女，有了自己建造的渔船，过上了幸福安康的生活。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0" marR="47625" indent="532765" eaLnBrk="1" latinLnBrk="0" hangingPunct="1">
              <a:spcBef>
                <a:spcPts val="0"/>
              </a:spcBef>
              <a:spcAft>
                <a:spcPts val="0"/>
              </a:spcAft>
            </a:pP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0" marR="47625" indent="532765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kern="1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感悟：</a:t>
            </a:r>
            <a:r>
              <a:rPr lang="zh-CN" altLang="en-US" sz="2000" kern="1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一个人若只顾眼前的利益，得到的终将是短暂的欢愉；若目标高远，也要面对当下现实的生活。只有将理想和现实有机结合，才有可能成为一个成功之人。同学们，你想好怎么迎接你的未来了吗？</a:t>
            </a:r>
            <a:endParaRPr lang="zh-CN" altLang="en-US" sz="2000" kern="1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89641" y="2751751"/>
            <a:ext cx="1355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>
              <a:defRPr/>
            </a:pPr>
            <a:r>
              <a:rPr lang="zh-CN" altLang="en-US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第一节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3240861" y="3584525"/>
            <a:ext cx="6000792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440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生涯与人生发展</a:t>
            </a:r>
            <a:endParaRPr lang="zh-CN" altLang="en-US" sz="4400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605347" y="1780672"/>
            <a:ext cx="7866692" cy="14452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260" y="285728"/>
            <a:ext cx="43714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一、生涯及职业生涯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69027" y="357166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669093" y="1857364"/>
            <a:ext cx="7673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生涯是指与个人终身所从事工作或职业等有关活动的过程。它是我们每个人有限的全部人生历程。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472040" y="2500306"/>
            <a:ext cx="3724723" cy="4214818"/>
          </a:xfrm>
          <a:prstGeom prst="rect">
            <a:avLst/>
          </a:prstGeom>
        </p:spPr>
      </p:pic>
      <p:sp>
        <p:nvSpPr>
          <p:cNvPr id="15" name="矩形: 圆角 12"/>
          <p:cNvSpPr/>
          <p:nvPr>
            <p:custDataLst>
              <p:tags r:id="rId4"/>
            </p:custDataLst>
          </p:nvPr>
        </p:nvSpPr>
        <p:spPr bwMode="auto">
          <a:xfrm>
            <a:off x="762987" y="1363314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（一）生涯的内涵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74370" y="3929066"/>
            <a:ext cx="7866692" cy="13573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>
            <p:custDataLst>
              <p:tags r:id="rId6"/>
            </p:custDataLst>
          </p:nvPr>
        </p:nvSpPr>
        <p:spPr>
          <a:xfrm>
            <a:off x="767283" y="4143380"/>
            <a:ext cx="7673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职业生涯即事业生涯，是指一个人一生中所有与职业相联系的行为与活动，以及相关的态度、价值观、愿望等连续性经历的过程。</a:t>
            </a:r>
            <a:endParaRPr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12"/>
          <p:cNvSpPr/>
          <p:nvPr>
            <p:custDataLst>
              <p:tags r:id="rId7"/>
            </p:custDataLst>
          </p:nvPr>
        </p:nvSpPr>
        <p:spPr bwMode="auto">
          <a:xfrm>
            <a:off x="732010" y="3511708"/>
            <a:ext cx="7049905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（二）职业生涯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5" grpId="0" animBg="1"/>
      <p:bldP spid="17" grpId="0" animBg="1"/>
      <p:bldP spid="18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20874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9093" y="1714488"/>
            <a:ext cx="5286412" cy="219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成长阶段（从出生到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岁）</a:t>
            </a:r>
            <a:endParaRPr lang="zh-CN" altLang="en-US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探索阶段（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岁）</a:t>
            </a:r>
            <a:endParaRPr lang="zh-CN" altLang="en-US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建立阶段（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岁）</a:t>
            </a:r>
            <a:endParaRPr lang="zh-CN" altLang="en-US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维持阶段（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岁）</a:t>
            </a:r>
            <a:endParaRPr lang="zh-CN" altLang="en-US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衰退阶段（</a:t>
            </a:r>
            <a:r>
              <a:rPr lang="en-US" altLang="zh-CN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岁以上）</a:t>
            </a:r>
            <a:endParaRPr lang="zh-CN" altLang="en-US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"/>
          <p:cNvSpPr/>
          <p:nvPr/>
        </p:nvSpPr>
        <p:spPr bwMode="auto">
          <a:xfrm>
            <a:off x="769436" y="692312"/>
            <a:ext cx="3655071" cy="713087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sym typeface="+mn-ea"/>
              </a:rPr>
              <a:t>（三）职业生涯发展阶段</a:t>
            </a:r>
            <a:endParaRPr lang="zh-CN" altLang="en-US" sz="20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1772285"/>
            <a:ext cx="8001000" cy="42481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6217" y="191136"/>
            <a:ext cx="575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二、生涯规划</a:t>
            </a:r>
            <a:endParaRPr lang="zh-CN" altLang="en-US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20874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969" y="1115944"/>
            <a:ext cx="10078369" cy="3405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生涯规划的概念有狭义与广义之分。著名管理专家威廉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·J·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罗斯韦尔把生涯规划限定为职业规划，亦称职业生涯规划。他对职业生涯规划的界定是这样的：个人结合自身情况以及眼前的制约因素，为自己实现职业目标而确定行动方向、行动时间和行动方案。也有人把狭义的生涯规划称为职业生涯设计，指一个人对一生职业发展道路的设想和规划，包括如何在一个职业领域中得到发展、打算取得什么样的成就等问题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义的生涯规划不仅仅局限于职业生涯规划，还包括人的生涯历程中其他角色的规划。但是，我们必须看到工作者的角色在人的一生中占有极其重要的地位，是人们生存的基础、与社会联系的重要纽带。因此，职业生涯规划在生涯规划中的地位是无与伦比的，它是生涯规划的主体和重点。尤其是对广大即将踏上工作岗位的大学生而言，职业生涯规划更是重中之重，必不可少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44885" y="2751751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第二节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3240862" y="3714752"/>
            <a:ext cx="5929353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大学生涯规划的设计与制订</a:t>
            </a:r>
            <a:endParaRPr lang="zh-CN" altLang="en-US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7655" y="142852"/>
            <a:ext cx="701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dirty="0" smtClean="0"/>
              <a:t> 确定大学生涯发展目标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143101" y="285728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 bwMode="auto">
          <a:xfrm>
            <a:off x="9331228" y="-20413"/>
            <a:ext cx="2381904" cy="6878413"/>
          </a:xfrm>
          <a:prstGeom prst="parallelogram">
            <a:avLst>
              <a:gd name="adj" fmla="val 55625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24923" y="1428736"/>
            <a:ext cx="439851" cy="439851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14347" y="2581335"/>
            <a:ext cx="473581" cy="439851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98232" y="1890515"/>
            <a:ext cx="3046211" cy="468436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239165" y="1214422"/>
            <a:ext cx="6502290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（一）确定你的生涯目标 </a:t>
            </a:r>
            <a:r>
              <a:rPr lang="en-US" altLang="zh-CN" sz="18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生涯目标通常分为短期目标、中期目标、长期目标。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202176" y="2071654"/>
            <a:ext cx="6491646" cy="0"/>
          </a:xfrm>
          <a:prstGeom prst="line">
            <a:avLst/>
          </a:prstGeom>
          <a:ln>
            <a:solidFill>
              <a:srgbClr val="92D050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179739" y="3143248"/>
            <a:ext cx="6491646" cy="0"/>
          </a:xfrm>
          <a:prstGeom prst="line">
            <a:avLst/>
          </a:prstGeom>
          <a:ln>
            <a:solidFill>
              <a:srgbClr val="92D050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250634" y="2314704"/>
            <a:ext cx="6419383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（二）确定生涯目标的原则</a:t>
            </a:r>
            <a:r>
              <a:rPr lang="en-US" altLang="zh-CN" sz="18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人生要确立一个什么样的生涯目标，这要根据每个人的主客观条件和可能来加以设计。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545" y="3458210"/>
            <a:ext cx="60960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确定生涯目标的总体原则是相同的，具体如下：</a:t>
            </a:r>
            <a:endParaRPr lang="zh-CN" altLang="en-US">
              <a:latin typeface="+mj-lt"/>
              <a:ea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1</a:t>
            </a:r>
            <a:r>
              <a:rPr lang="zh-CN" altLang="en-US">
                <a:latin typeface="+mj-lt"/>
                <a:ea typeface="+mj-lt"/>
                <a:cs typeface="+mj-lt"/>
              </a:rPr>
              <a:t>）符合社会与组织需求；（</a:t>
            </a:r>
            <a:r>
              <a:rPr lang="en-US" altLang="zh-CN">
                <a:latin typeface="+mj-lt"/>
                <a:ea typeface="+mj-lt"/>
                <a:cs typeface="+mj-lt"/>
              </a:rPr>
              <a:t>2</a:t>
            </a:r>
            <a:r>
              <a:rPr lang="zh-CN" altLang="en-US">
                <a:latin typeface="+mj-lt"/>
                <a:ea typeface="+mj-lt"/>
                <a:cs typeface="+mj-lt"/>
              </a:rPr>
              <a:t>）适合自身特点；</a:t>
            </a:r>
            <a:endParaRPr lang="zh-CN" altLang="en-US">
              <a:latin typeface="+mj-lt"/>
              <a:ea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3</a:t>
            </a:r>
            <a:r>
              <a:rPr lang="zh-CN" altLang="en-US">
                <a:latin typeface="+mj-lt"/>
                <a:ea typeface="+mj-lt"/>
                <a:cs typeface="+mj-lt"/>
              </a:rPr>
              <a:t>）高低恰到好处；</a:t>
            </a:r>
            <a:r>
              <a:rPr lang="en-US" altLang="zh-CN">
                <a:latin typeface="+mj-lt"/>
                <a:ea typeface="+mj-lt"/>
                <a:cs typeface="+mj-lt"/>
              </a:rPr>
              <a:t>           </a:t>
            </a: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4</a:t>
            </a:r>
            <a:r>
              <a:rPr lang="zh-CN" altLang="en-US">
                <a:latin typeface="+mj-lt"/>
                <a:ea typeface="+mj-lt"/>
                <a:cs typeface="+mj-lt"/>
              </a:rPr>
              <a:t>）幅度不宜过宽；</a:t>
            </a:r>
            <a:endParaRPr lang="zh-CN" altLang="en-US">
              <a:latin typeface="+mj-lt"/>
              <a:ea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5</a:t>
            </a:r>
            <a:r>
              <a:rPr lang="zh-CN" altLang="en-US">
                <a:latin typeface="+mj-lt"/>
                <a:ea typeface="+mj-lt"/>
                <a:cs typeface="+mj-lt"/>
              </a:rPr>
              <a:t>）长短配合恰当；</a:t>
            </a:r>
            <a:r>
              <a:rPr lang="en-US" altLang="zh-CN">
                <a:latin typeface="+mj-lt"/>
                <a:ea typeface="+mj-lt"/>
                <a:cs typeface="+mj-lt"/>
              </a:rPr>
              <a:t>           </a:t>
            </a: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6</a:t>
            </a:r>
            <a:r>
              <a:rPr lang="zh-CN" altLang="en-US">
                <a:latin typeface="+mj-lt"/>
                <a:ea typeface="+mj-lt"/>
                <a:cs typeface="+mj-lt"/>
              </a:rPr>
              <a:t>）同一时期目标不宜过多；</a:t>
            </a:r>
            <a:endParaRPr lang="zh-CN" altLang="en-US">
              <a:latin typeface="+mj-lt"/>
              <a:ea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7</a:t>
            </a:r>
            <a:r>
              <a:rPr lang="zh-CN" altLang="en-US">
                <a:latin typeface="+mj-lt"/>
                <a:ea typeface="+mj-lt"/>
                <a:cs typeface="+mj-lt"/>
              </a:rPr>
              <a:t>）目标要明确具体；</a:t>
            </a:r>
            <a:r>
              <a:rPr lang="en-US" altLang="zh-CN">
                <a:latin typeface="+mj-lt"/>
                <a:ea typeface="+mj-lt"/>
                <a:cs typeface="+mj-lt"/>
              </a:rPr>
              <a:t>        </a:t>
            </a: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8</a:t>
            </a:r>
            <a:r>
              <a:rPr lang="zh-CN" altLang="en-US">
                <a:latin typeface="+mj-lt"/>
                <a:ea typeface="+mj-lt"/>
                <a:cs typeface="+mj-lt"/>
              </a:rPr>
              <a:t>）目标要有</a:t>
            </a:r>
            <a:r>
              <a:rPr lang="en-US" altLang="zh-CN">
                <a:latin typeface="+mj-lt"/>
                <a:ea typeface="+mj-lt"/>
                <a:cs typeface="+mj-lt"/>
              </a:rPr>
              <a:t>“</a:t>
            </a:r>
            <a:r>
              <a:rPr lang="zh-CN" altLang="en-US">
                <a:latin typeface="+mj-lt"/>
                <a:ea typeface="+mj-lt"/>
                <a:cs typeface="+mj-lt"/>
              </a:rPr>
              <a:t>度</a:t>
            </a:r>
            <a:r>
              <a:rPr lang="en-US" altLang="zh-CN">
                <a:latin typeface="+mj-lt"/>
                <a:ea typeface="+mj-lt"/>
                <a:cs typeface="+mj-lt"/>
              </a:rPr>
              <a:t>”</a:t>
            </a:r>
            <a:r>
              <a:rPr lang="zh-CN" altLang="en-US">
                <a:latin typeface="+mj-lt"/>
                <a:ea typeface="+mj-lt"/>
                <a:cs typeface="+mj-lt"/>
              </a:rPr>
              <a:t>的要求；</a:t>
            </a:r>
            <a:endParaRPr lang="zh-CN" altLang="en-US">
              <a:latin typeface="+mj-lt"/>
              <a:ea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9</a:t>
            </a:r>
            <a:r>
              <a:rPr lang="zh-CN" altLang="en-US">
                <a:latin typeface="+mj-lt"/>
                <a:ea typeface="+mj-lt"/>
                <a:cs typeface="+mj-lt"/>
              </a:rPr>
              <a:t>）目标要留有余地；</a:t>
            </a:r>
            <a:r>
              <a:rPr lang="en-US" altLang="zh-CN">
                <a:latin typeface="+mj-lt"/>
                <a:ea typeface="+mj-lt"/>
                <a:cs typeface="+mj-lt"/>
              </a:rPr>
              <a:t>        </a:t>
            </a:r>
            <a:r>
              <a:rPr lang="zh-CN" altLang="en-US">
                <a:latin typeface="+mj-lt"/>
                <a:ea typeface="+mj-lt"/>
                <a:cs typeface="+mj-lt"/>
              </a:rPr>
              <a:t>（</a:t>
            </a:r>
            <a:r>
              <a:rPr lang="en-US" altLang="zh-CN">
                <a:latin typeface="+mj-lt"/>
                <a:ea typeface="+mj-lt"/>
                <a:cs typeface="+mj-lt"/>
              </a:rPr>
              <a:t>10</a:t>
            </a:r>
            <a:r>
              <a:rPr lang="zh-CN" altLang="en-US">
                <a:latin typeface="+mj-lt"/>
                <a:ea typeface="+mj-lt"/>
                <a:cs typeface="+mj-lt"/>
              </a:rPr>
              <a:t>）与生活目标结合。</a:t>
            </a:r>
            <a:endParaRPr lang="zh-CN" altLang="en-US">
              <a:latin typeface="+mj-lt"/>
              <a:ea typeface="+mj-lt"/>
              <a:cs typeface="+mj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bldLvl="0" animBg="1"/>
      <p:bldP spid="25" grpId="0"/>
      <p:bldP spid="47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0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1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2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3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4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5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6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7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8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19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2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20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21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22.xml><?xml version="1.0" encoding="utf-8"?>
<p:tagLst xmlns:p="http://schemas.openxmlformats.org/presentationml/2006/main">
  <p:tag name="ISPRING_ULTRA_SCORM_COURSE_ID" val="9C5CD29A-3ACC-4FB8-9CFB-5F9A5988C3F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Zb6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2W+t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Zb60i+fNZIuQIAAFEKAAAhAAAAdW5pdmVyc2FsL2ZsYXNoX3NraW5fc2V0dGluZ3MueG1slVbbTuMwEH3nK6ruO2GvZSVTCUpXQmIXBIh3p5kmVh07sp2y/fv1ODax24ZmO0KqZ87xXDwzhegNE/OzyYSsJJfqGYxhotSoCboJK66meWuMFOcrKQwIcy6kqimfzj/9ch+SOeQpltyCGstZ0xX0bmbuM4bifXyfoQwRVrJuqNjdy1Ke53S1KZVsRXEytGrXgOJMbCzy4udssRx0wJk2dwbqJKblJco4SqNAa8CQfixRTrI4zYEHTxfuM5LTu/o4+z3almlmHO36M8oQraElpEW+vEYZxgt7e/oqM5SPCQb+Ggv9+gVlEMrpDlR6+e03lEGGbNrmf3qkUbLEgqacjx/xncMlLez4YVQXKCcJmBA6OvkKvjwu19sI5L/Gc09wXJXkj1jXvYWAj55zmBvVAsnCqbPpSr49tMbOB8zXlGsLiFU96NEG/UhbHa5JdT3uCd6YKCKQV/SIV8nbGhZdvBEw1ff4xeLGrYo4vnddFKCCrVdGEfbKHvnHlvUAGSl75DNnBTwIvjuA71s6TnjiG+ofM6q+jz4pvzWDoPYYChZOwYqu7nFydeTbKwKmlgXMNcbzwmrAZyOZ03UxZQdBEUG3rKSGSfEbcfnOZaNJtmfwrXa8sYhhhsOxfnMx2i0dP5g7n50sCOl+FfrkuvPE2CV+NaXG0FVV218lPZ14np0SW5hpdpyBa9LCQd2JtRzJqanagHqRko/1IqSBGOsyGwLLbrSG4CSLSkCy40Um/pJj1RdtnYNa2kdjELom1XW4ipUVt3/mlcEbFClhwNgxTWWvE5S9N2Wk8B0AVK2q0LLdobPULTeMwxbC5EcKl/BQZkTbFh3qtmtzD2sT95vXjGpIvyj6RolxqeEI4dXGJdOVExtG9LyhuXaZJWMfVnB/c7KUwy7D1ovXmDv7TkoutvbDClol/iv5D1BLAwQUAAIACAA2W+t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2W+tItIcUDKABAAAuBgAAHwAAAHVuaXZlcnNhbC9odG1sX3NraW5fc2V0dGluZ3MuanONlE1vwjAMhu/8CpRdJ8Q+YbuhwSQkDpPGbdohFFMq0jhKAoMh/vvq8NWk6SC+NK+evo4dOdtGs1gsYc3X5tZ9u/2Hv3cakGb1Em59XdToOenMiGwK4ywHkUlgAbIiZMaFgZO+OyMxZyad62TzSb6mZMjwZFYSVcRCRzQT0VYR7SeirWOJf49go1TVvqJSnydLa1G2EpQWpG1J1Dl3DLt5d6tcYADjCvQFdMYT8Ew7btWRZ8enDkWZSzBXXG5GmGJrwpNFqnEpp3X55xsFurjxxR5ov3TeBp6dyIwdWsjDxIMuRT2pNBgDh7zPA4ooLPgERMm37dY/qGdcLSigV5nJ7JHu3VGUacVTqHSp26PwMVl4VbrZoahyFtZ2TzzcU3iE4BvQFav+I4UHolqqKy5QaUypIxW02vMTKpBPM5keUrcpohwdlmzruncu1B2/z7wRwmCE5pGJzOsejium3kYH1wRZR7GZFzExlhcjmor9HDyQx9PY8Bmh/VeTcWt5Ms+L16F4GanjYIpv0EM5QxJyrhegx4iiqOf70snD5I3dH1BLAwQUAAIACAA2W+t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2W+tIlBOzImkAAABuAAAAHAAAAHVuaXZlcnNhbC9sb2NhbF9zZXR0aW5ncy54bWwNzDEOgzAMQNGdU1jeKe3WgcDGVpbSA1jERZEcG5GA4PZk+8PTb/szChy8pWDq8PV4IrDO5oMuDn/TUL8RUib1JKbsUA2h76pWbCb5cs4FJliFLt4mjiUyjxSLHHYRqOFTXv/AHpuuug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NlvrSD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3W+tIzZF56aEOAADyXgAAFwAAAHVuaXZlcnNhbC91bml2ZXJzYWwucG5n7dx5VNLbvgBwy6HJTnUalDJJTbunCdRKKZRs0DzZeE3rlIJD0mm4ZJSCMaTlTdPkqCl4NGny1r1mZB0PDihiKVEG1dXMVMggKRIRUQEZfpfee2sd1Hfe/2+tH2vxc/32z9+ePpu9v/ufnbl3d8jsmYtn2tjYzA7dsW2/jY1dmI2NbeJ0B0uKecvqEMufKfj9IVtsHghdvlhu7LBBu4JsbCpps4wx9pb7Gad3HMLb2Hz35Nt3Ch93L97GJvpy6LagcEK0sodLK2m/2ZIIdFy79ipXeGtL+I6f3ctu3tgRFHRxW5zg1o5jedW+S1F5N+q1y3YPvDiPHeWI+oU+LzSVl6pjOr6qEcwqFcnUOtbc09eVLCEna7VcwDSAoxq6RAAnZeQ5SnhhioMzZtyFQndIAJzXxK/LVbKdNFSjhgkYo8yy7dDXWZP+N8fZ+VQ8xYBgcMiGiNX7ZkEwE/K7IW48tlzalQWlGivN8JxwL9XtYJ9GG1tH+B+XVzGY3/KcpOc2ruVIm3oen0+YkAfm1LfnaKqpChN7pnn8u98uxthvz5+/qV2N8MA+nfB8M30Kz9KXcyfVDIPdDFeH9uanTWqUXf6DGbkChmFiPZb5YWJuuf8rY2L5cExMXqSnp7DIe2LDjjY2bdsePm9S2Y1Nd8ozfrgxUDyh7NTuC+mZV+65T+yhxgvpodEF1/yxLZNbN2v+wn3b4ycxzsp/4P6PC7W4iY07Y7vIa+WtK88mdeMiL+KB/R9LIBPToxxWh4VvW5g7qZtWh9VeYUxVNExs3bPZBxn3Mla6T3I6yJAdCM3EJ0xMPwt5CN8378C2iQU4P4R/WRk78x4IAUKAECAECAFCgBAgBAgBQoAQIAQIAUKAECAECAFCgBAgBAgBQoAQIAQIAUKAECAECAFCgBAgBAgBQoAQIAQIAUKAECAECAFCgBAgBAgBQoAQIAQIAUKAECAECAFCgBAgBAgBQoAQIAQIAUKAECAECAFCgBAgBAgBQoAQIAQIAUKAECDE/0+IRkrMkEkrkej5kImFWy4A9kP6k8EZvP/llL33FzCxMXExTyc92mSblrlnJnPBpMYsYzAOFR3ynlQD05+D/FmyT9m1ScnuttF5tmF2wanhNyd0y2LH6V5pmZimSVWlqdeHNZhGu+r2oEzDA59e0JNV9VpxzyYVB48HsvnrXSWEEql6QxsMFVJAH1dgtaRxVN+/JpAeMMZo0fSoRUzz8N3PCJVOT1P5coHXUNUiieq9SC9NFxT74QbEZG1P8azl2igxgSNNNKQ/wbmOH/asVFyDvi8BeAW4BcUi5UtR7AKlOlCk1Btz8ZCLmR4ooF3fL3Gdlr8nUC871JxHrJYmQhEl/GjRkdqzav8U6jzUxzbDoBXU5gSM0W2somHLxx0LDtaLQqDk30jCTWLsSGLp1y5+T+DoXvfvvERVwVf59WP2n95/Lbq904nmYUjHnWOJB5BWPfh5A9y8eezinEBdT0saBBEhZJ5wRIxV85ei+uiyjIuC19NSslTsJs2Cr0UelixuG5w0BX/FyS9aDb7WRt37QrbOZaQS+u/nzXEAga1Tt0SxhL2fu+zzX0byyFdGWnPLsvi5po/JC+q0+AdWnTMMcUZ3fVzEfIeWeleQ0FI+p4pGHP5ac194nBMF77TLv1v7ub2Z4ELmZrDCCJvmW70qc2h54UsRodnxQHfiUdk/S0+Y36KEhJ+FitU5lnfnhQm3bEw3DrSyUWY1zSmyy2Nv/R5z8UVf61+00sGSgWy4TVPVTgbeukl/oBrVkStYwriRJN5yRy+o5banPJI1YB7r4IqjFs+IoA+FZ6wlutxNEZTJTw/Pml/hepdtoNqNO2sS9yEL1lCtm3OOqUB0xgH+5aKLfLP6byYpeaQ9cs4VL+4heCdKLXYdJuPOP0tH2omg5sHLdVSjFMpNOcYkj3ZuZ16YQ3SRU8xy1xeERnmDyJMWR/Wjl/JGvStcL7MNL2nWo/V72w5zcQh0iDP8qyT5XHCHsRKnjoOaio+LrhdjzmBifL7TK7vYwCl7KRBYBdd/O+FTY7ja3ExGV494z6NBschCfIzsPU9Wp2qoW+L9xY3pUq4ZTOIirGeTzbEf3Kjpg7qtvSaUtMBBgxAZVFygnE2Tp0Ipul7gfPRZhTQb2FAKE9ISj1egAt8SuGrVMPGtIvsNzU9MRRaq8d0Uid6ZL4ozatUaf61mKQ4q9xM3BPDVEj5/KUBGsgK0JlhAlp4AHRoJs8u35cU7ZM6DDhwOz6YrTnLJ+k/0FXFNcW6uO0IeMiSjq66ruayFYS2iU5QltF436mORAsnpweVY//JOt1mG5kL6pVQ9WUjuaYHMbtE8xEta8E3tfIgIxje0ys8Y5Ps1BbN9g5ej6O0QT+gJQPPOoUTNIZCKgVOGEn3bquAW6CMarkue41GajdMgha6Kj0RdLvPfZWjRNvghu/x9z/vY82YM1GXjnTi01XOCSNBbd2d6PU77myiBtB+9eFeEvFdJwVuveKkeDtFciunGQR/gFTEwk7kqQznfAAn7XaQJ7mawfmTcjDOQdwfQSqjT66Nw2apNDVflkSFbGs3kCOxZAb9EFMQX4SgAnidroKG4Ih2RJs/xdVY+eYWUKJceGarWSrDvDl4XmZVpAndGa/uzxkT0XMa5k3W1zst2H+C1e0Z9f7QvT9bN3UNu3enKp/hs+LH3gvkXet/9/xpaueNPfCVkcxfKwz8zymlqjiIcDgFMGpFltlLELgzrU8QuCQlGQiRrTVnrLVULJbwz3zRlb6Pb5avjRPiSrGt/ZX2ojoBDNkTIPRgnpwrM8N29Rf4OZsPpU+hbj1amle+s/YQ5o6i8umf4MmlpfjuRUCdxsZ7cP2Sk7kxrNFuY8NJMgw7791/Ul592YXxKh0WsukoqsyYcMTIz9dRyRvk1Pem4Q/qJCi0MwYRQWuKWYOFc83Odqpwu64909/3+qqou6v5JaEdVmkDnneP8voGWLoiN8UllmTcw9PYnE34u3knj/5TUj0YlKebjKPtLx7RxqJz2FT8NpdQtqNBqiz2tF5cSn4cppWdkSnmDY5MxrUwzwzQKc4C4xXA2xhiQx0glaknIunfmx1G01lc+5gB0zuOx/XO1JpcIplMIxXx36huCUSMPoJTKF3kZmF8phIfkH4Q19O7pXlyS95s1T5Vl/anRZ/5JWzg9Z21YH82P5zctXz2DovDcKI/4S/me4zhtsZt1bVy8B8XnVVHDVahRUQj/19i1YaPUwy/Nnghf135po8ITIeV3U7zb9GdKTJLl+Uho9PV9Q5W/U4+hpC2ko82k0JeUmEdjui4Y0VuIBdiqfidkOY3OIVvGEI0uuwQTFM0VvkwfdVq3IlxLzi1t9+xJ/iI/Lg981c8tFMTZ31n4TBmZLQ7O11fttkyM5ZqhJC7ReuZohA/SucZP+9IEZPTp4bYOeJHIVkvdKcyFHamN+pcLWUwcIHYqNJgR0kBbF7sXWzcXMZJXYgg0G3dubSk6ufW1ec5bVtX/jKJLvHiDH+9+dOFjUxPr7o+dTx/X3rmdwYYBNQUYH1fDaGvwOghwnmIfz3uKi18FiIXT/6jHVkcOST8U9Dq+yhGhZctaUd2l5Vl4mKAz5FrNaoiKO/a+qFx+pRx/mAwcgENwkkBVDyxs1NL+xHhO9zHzUTfN0Z0aeT10yREPhuP88seIkST0k3hLjOGQcUq9yWmXw68Q+9+p7GHP1GVBSHiPk8eDkTc32uO6g/PxsPqNi39Zm6o06HYVWs0Du20lFIOynvrki6KmlZBHRVc7Z2WoAw1cQYLdBX06hk9LXOnaCvxOdvRY1gqUktY8O4HqKIECbcRsel+rs48YV9JRw1T5s9TIFA4ZtZoBxRp87hAb5lwN0ahpB1rhiQLWtDRBKsYHvduHqaNN3cBdPKTTkpa+JRkU67HlWT+Rp6okgTYlxSmmCF48ssU0ta877tD1y+xkc7DcEin90Xll/z1lFYSOlfRHiKnnotlD/syhRJJlRXNqzksstKxpxOe2G2vjq1XeV9/4oelJA18zssv45llTAw6M1MmQLL3gN1qYpnUtgtYuHU7i5o4bI+LGu0zKT067IpjT6EgcSSiRW0KhGv/C6V51LOyjNHihS9yW38iZwulTpFQR1+H4iHdLF85eXeXKrzkYG/PRr7IAgcNe+mPi8J5NGuRNO/A6/lxSSCnLHC3GGiv86Q0LsKW30wWpdBlyA+NwkPGIK1+RmFInCR836VxL9cOJkZ+/FiFH8bwTVE67nFdFNR4e00lImpdn7j/cCOPFzw9rSZO9d0JSstvLCC6USjREnRRsFQT4J2BIs7NOoER1BTSuT+IqmuY9TWqJCg4GqqKvtxPqMI9meElHdnU0VHuwbg7555iaku2qtYmF1ovX4AJR5QPTkaFnfPQh1JB3qcHgQhTWb7yrH/VnIJvHehc7nY3vTFTWvCU4SvkHo3L4vU7DBfOsu+FbaPaCDmOZp8k6CGvPD8flsDorfbzF8s/88zkqvwHCOQdBlxQzdORF9+vn66LlZ6/uuaP2zu/YS3TphFFmpKi+nrSOFH1PK1EMc4Xtk1w5RzRiiV0fB2zcuyNQa8nBJTdK+iFv62gDmetch08WWtEqIc5UuOkIen0iep3/WIkWEchELd6Zl9r0WvTSn5E9h1Qx8iT34g7JiqgklwB/VfJ5rq5mfvK4aH6VreiLvj9Xzv2CF48ygef8UaWTfb5s2mADhRc7cSuZKk/YDO80rkGIlEPIaO6HifuU00stOxjM0D309ncrFOcC910vxx8dl0fp2wsYd8Z0r0k7nIe+gx8vQymn/xLoPXHrZykW7ZgdMfQRDYzRbdWhvD87uNyyE8n/v54nA4aXz2U/c09nw9qknIkbwOpdtrdzs3Eoy4KglABmdt4dr0lbvs0Vqa+D+9iAQ74aarYEe90mnZRWNe32QE9CDx42kD6+3h9+dQieBdkVb1BSbd5hbP0kkeQMG8sndPvubQ+2YNL+A1BLAwQUAAIACAA3W+tIle6RfksAAABrAAAAGwAAAHVuaXZlcnNhbC91bml2ZXJzYWwucG5nLnhtbLOxr8jNUShLLSrOzM+zVTLUM1Cyt+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+tIvnzWSLkCAABRCgAAIQAAAAAAAAABAAAAAAANCAAAdW5pdmVyc2FsL2ZsYXNoX3NraW5fc2V0dGluZ3MueG1sUEsBAgAAFAACAAgANlvrSCqWD2f+AgAAlwsAACYAAAAAAAAAAQAAAAAABQsAAHVuaXZlcnNhbC9odG1sX3B1Ymxpc2hpbmdfc2V0dGluZ3MueG1sUEsBAgAAFAACAAgANlvrSLSHFAygAQAALgYAAB8AAAAAAAAAAQAAAAAARw4AAHVuaXZlcnNhbC9odG1sX3NraW5fc2V0dGluZ3MuanNQSwECAAAUAAIACAA2W+tIPTwv0cEAAADlAQAAGgAAAAAAAAABAAAAAAAkEAAAdW5pdmVyc2FsL2kxOG5fcHJlc2V0cy54bWxQSwECAAAUAAIACAA2W+tIlBOzImkAAABuAAAAHAAAAAAAAAABAAAAAAAdEQAAdW5pdmVyc2FsL2xvY2FsX3NldHRpbmdzLnhtbFBLAQIAABQAAgAIAESUV0cjtE77+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+SwAAAGsAAAAbAAAAAAAAAAEAAAAAAHIlAAB1bml2ZXJzYWwvdW5pdmVyc2FsLnBuZy54bWxQSwUGAAAAAAsACwBJAwAA9iU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导出"/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3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4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5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6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7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8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ags/tag9.xml><?xml version="1.0" encoding="utf-8"?>
<p:tagLst xmlns:p="http://schemas.openxmlformats.org/presentationml/2006/main">
  <p:tag name="KSO_WM_DIAGRAM_VIRTUALLY_FRAME" val="{&quot;height&quot;:327.8528346456693,&quot;left&quot;:45.225984251968505,&quot;top&quot;:107.34755905511811,&quot;width&quot;:621.8637007874015}"/>
</p:tagLst>
</file>

<file path=ppt/theme/theme1.xml><?xml version="1.0" encoding="utf-8"?>
<a:theme xmlns:a="http://schemas.openxmlformats.org/drawingml/2006/main" name="第一PPT，www.1ppt.com">
  <a:themeElements>
    <a:clrScheme name="红色系">
      <a:dk1>
        <a:srgbClr val="3D3D3D"/>
      </a:dk1>
      <a:lt1>
        <a:srgbClr val="FFFFFF"/>
      </a:lt1>
      <a:dk2>
        <a:srgbClr val="7F7F7F"/>
      </a:dk2>
      <a:lt2>
        <a:srgbClr val="F6F6F6"/>
      </a:lt2>
      <a:accent1>
        <a:srgbClr val="BD2531"/>
      </a:accent1>
      <a:accent2>
        <a:srgbClr val="DD3B44"/>
      </a:accent2>
      <a:accent3>
        <a:srgbClr val="F9B335"/>
      </a:accent3>
      <a:accent4>
        <a:srgbClr val="E8E2DB"/>
      </a:accent4>
      <a:accent5>
        <a:srgbClr val="7F7F7F"/>
      </a:accent5>
      <a:accent6>
        <a:srgbClr val="3D3D3D"/>
      </a:accent6>
      <a:hlink>
        <a:srgbClr val="DD3B44"/>
      </a:hlink>
      <a:folHlink>
        <a:srgbClr val="3D3D3D"/>
      </a:folHlink>
    </a:clrScheme>
    <a:fontScheme name="oaefegfa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红黑简约商务(两红一橙黄暖色)</Template>
  <TotalTime>0</TotalTime>
  <Words>2734</Words>
  <Application>WPS 演示</Application>
  <PresentationFormat>自定义</PresentationFormat>
  <Paragraphs>190</Paragraphs>
  <Slides>21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仿宋_GB2312</vt:lpstr>
      <vt:lpstr>站酷小薇LOGO体</vt:lpstr>
      <vt:lpstr>Calibri</vt:lpstr>
      <vt:lpstr>Calibri</vt:lpstr>
      <vt:lpstr>Times New Roman</vt:lpstr>
      <vt:lpstr>微软雅黑 Light</vt:lpstr>
      <vt:lpstr>MingLiU</vt:lpstr>
      <vt:lpstr>黑体</vt:lpstr>
      <vt:lpstr>义启小魏楷</vt:lpstr>
      <vt:lpstr>楷体_GB2312</vt:lpstr>
      <vt:lpstr>Arial Unicode MS</vt:lpstr>
      <vt:lpstr>华康俪金黑W8(P)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心理健康</dc:title>
  <dc:creator>第一PPT</dc:creator>
  <cp:keywords>www.1ppt.com</cp:keywords>
  <dc:description>www.1ppt.com</dc:description>
  <cp:lastModifiedBy>雪城</cp:lastModifiedBy>
  <cp:revision>687</cp:revision>
  <dcterms:created xsi:type="dcterms:W3CDTF">2019-04-28T10:25:00Z</dcterms:created>
  <dcterms:modified xsi:type="dcterms:W3CDTF">2025-03-06T10:34:12Z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E6544C91863C41E9A42CC8A8F8C8ED91_12</vt:lpwstr>
  </property>
</Properties>
</file>