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24"/>
  </p:handoutMasterIdLst>
  <p:sldIdLst>
    <p:sldId id="1244" r:id="rId4"/>
    <p:sldId id="2084" r:id="rId6"/>
    <p:sldId id="2065" r:id="rId7"/>
    <p:sldId id="1699" r:id="rId8"/>
    <p:sldId id="2092" r:id="rId9"/>
    <p:sldId id="2127" r:id="rId10"/>
    <p:sldId id="2147" r:id="rId11"/>
    <p:sldId id="2148" r:id="rId12"/>
    <p:sldId id="2149" r:id="rId13"/>
    <p:sldId id="2150" r:id="rId14"/>
    <p:sldId id="2151" r:id="rId15"/>
    <p:sldId id="2085" r:id="rId16"/>
    <p:sldId id="2129" r:id="rId17"/>
    <p:sldId id="2152" r:id="rId18"/>
    <p:sldId id="2130" r:id="rId19"/>
    <p:sldId id="2140" r:id="rId20"/>
    <p:sldId id="2143" r:id="rId21"/>
    <p:sldId id="2153" r:id="rId22"/>
    <p:sldId id="2087" r:id="rId23"/>
  </p:sldIdLst>
  <p:sldSz cx="12196445" cy="6858000"/>
  <p:notesSz cx="6858000" cy="9144000"/>
  <p:custDataLst>
    <p:tags r:id="rId28"/>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0" userDrawn="1">
          <p15:clr>
            <a:srgbClr val="A4A3A4"/>
          </p15:clr>
        </p15:guide>
        <p15:guide id="2" pos="37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EBF9"/>
    <a:srgbClr val="DEE4D6"/>
    <a:srgbClr val="C8E6F8"/>
    <a:srgbClr val="FBD186"/>
    <a:srgbClr val="BEC3C7"/>
    <a:srgbClr val="E1DBC8"/>
    <a:srgbClr val="FEF29F"/>
    <a:srgbClr val="AEB3B9"/>
    <a:srgbClr val="947119"/>
    <a:srgbClr val="442B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48" autoAdjust="0"/>
    <p:restoredTop sz="96210" autoAdjust="0"/>
  </p:normalViewPr>
  <p:slideViewPr>
    <p:cSldViewPr snapToObjects="1" showGuides="1">
      <p:cViewPr varScale="1">
        <p:scale>
          <a:sx n="116" d="100"/>
          <a:sy n="116" d="100"/>
        </p:scale>
        <p:origin x="348" y="84"/>
      </p:cViewPr>
      <p:guideLst>
        <p:guide orient="horz" pos="2190"/>
        <p:guide pos="375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920"/>
        <p:guide pos="211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5.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
        <p:nvSpPr>
          <p:cNvPr id="2" name="矩形 1"/>
          <p:cNvSpPr/>
          <p:nvPr userDrawn="1"/>
        </p:nvSpPr>
        <p:spPr>
          <a:xfrm>
            <a:off x="1" y="0"/>
            <a:ext cx="12437228" cy="7215166"/>
          </a:xfrm>
          <a:prstGeom prst="rect">
            <a:avLst/>
          </a:prstGeom>
          <a:solidFill>
            <a:srgbClr val="262626">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3.xml"/><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3.xml"/><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192905" y="1414780"/>
            <a:ext cx="8003540" cy="3218815"/>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第三讲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298950" y="1772920"/>
            <a:ext cx="9064625" cy="21310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rPr>
              <a:t>唤醒心灵　走进幸福之门</a:t>
            </a:r>
            <a:endPar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4800" b="1" dirty="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rPr>
              <a:t>大学生心理问题及咨询</a:t>
            </a:r>
            <a:endPar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9"/>
          <p:cNvSpPr/>
          <p:nvPr/>
        </p:nvSpPr>
        <p:spPr>
          <a:xfrm>
            <a:off x="421005" y="334010"/>
            <a:ext cx="11466195" cy="610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1"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1"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2"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3"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4430395" y="523240"/>
            <a:ext cx="2909570" cy="82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二、大学生心理问题的分类</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47384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94881" y="762000"/>
            <a:ext cx="769257" cy="0"/>
          </a:xfrm>
          <a:prstGeom prst="line">
            <a:avLst/>
          </a:prstGeom>
          <a:noFill/>
          <a:ln w="6350" cap="flat" cmpd="sng" algn="ctr">
            <a:solidFill>
              <a:srgbClr val="79C0BC"/>
            </a:solidFill>
            <a:prstDash val="solid"/>
            <a:miter lim="800000"/>
          </a:ln>
          <a:effectLst/>
        </p:spPr>
      </p:cxnSp>
      <p:grpSp>
        <p:nvGrpSpPr>
          <p:cNvPr id="4" name="组合 29"/>
          <p:cNvGrpSpPr/>
          <p:nvPr/>
        </p:nvGrpSpPr>
        <p:grpSpPr>
          <a:xfrm>
            <a:off x="1144270" y="1543050"/>
            <a:ext cx="9848215" cy="4260850"/>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22" name="矩形 21"/>
          <p:cNvSpPr/>
          <p:nvPr/>
        </p:nvSpPr>
        <p:spPr>
          <a:xfrm>
            <a:off x="2240915" y="1901825"/>
            <a:ext cx="8751570" cy="4490085"/>
          </a:xfrm>
          <a:prstGeom prst="rect">
            <a:avLst/>
          </a:prstGeom>
        </p:spPr>
        <p:txBody>
          <a:bodyPr wrap="square">
            <a:noAutofit/>
          </a:bodyPr>
          <a:lstStyle/>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（二）严重心理问题</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严重心理问题</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是由相对强烈的现实因素激发，初始情绪反应剧烈、持续时间长久、内容充分泛化的心理不健康状态。</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（三）可疑神经症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可疑神经症已经接近神经衰弱或者神经症，或者它本身就是神经衰弱或神经症的早期阶段。（四）神经症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神经症也称心理症，主要是由心理因素造成的。患者深感痛苦且妨碍心理功能或社会功能，但没有任何可证实的器质性病变基础。</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661474" y="4256104"/>
            <a:ext cx="775051" cy="163193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fade">
                                      <p:cBhvr>
                                        <p:cTn id="18" dur="1000"/>
                                        <p:tgtEl>
                                          <p:spTgt spid="22">
                                            <p:txEl>
                                              <p:pRg st="0" end="0"/>
                                            </p:txEl>
                                          </p:spTgt>
                                        </p:tgtEl>
                                      </p:cBhvr>
                                    </p:animEffect>
                                    <p:anim calcmode="lin" valueType="num">
                                      <p:cBhvr>
                                        <p:cTn id="1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2">
                                            <p:txEl>
                                              <p:pRg st="1" end="1"/>
                                            </p:txEl>
                                          </p:spTgt>
                                        </p:tgtEl>
                                        <p:attrNameLst>
                                          <p:attrName>style.visibility</p:attrName>
                                        </p:attrNameLst>
                                      </p:cBhvr>
                                      <p:to>
                                        <p:strVal val="visible"/>
                                      </p:to>
                                    </p:set>
                                    <p:animEffect transition="in" filter="fade">
                                      <p:cBhvr>
                                        <p:cTn id="24" dur="1000"/>
                                        <p:tgtEl>
                                          <p:spTgt spid="22">
                                            <p:txEl>
                                              <p:pRg st="1" end="1"/>
                                            </p:txEl>
                                          </p:spTgt>
                                        </p:tgtEl>
                                      </p:cBhvr>
                                    </p:animEffect>
                                    <p:anim calcmode="lin" valueType="num">
                                      <p:cBhvr>
                                        <p:cTn id="25"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2">
                                            <p:txEl>
                                              <p:pRg st="2" end="2"/>
                                            </p:txEl>
                                          </p:spTgt>
                                        </p:tgtEl>
                                        <p:attrNameLst>
                                          <p:attrName>style.visibility</p:attrName>
                                        </p:attrNameLst>
                                      </p:cBhvr>
                                      <p:to>
                                        <p:strVal val="visible"/>
                                      </p:to>
                                    </p:set>
                                    <p:animEffect transition="in" filter="fade">
                                      <p:cBhvr>
                                        <p:cTn id="30" dur="1000"/>
                                        <p:tgtEl>
                                          <p:spTgt spid="22">
                                            <p:txEl>
                                              <p:pRg st="2" end="2"/>
                                            </p:txEl>
                                          </p:spTgt>
                                        </p:tgtEl>
                                      </p:cBhvr>
                                    </p:animEffect>
                                    <p:anim calcmode="lin" valueType="num">
                                      <p:cBhvr>
                                        <p:cTn id="31"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2">
                                            <p:txEl>
                                              <p:pRg st="3" end="3"/>
                                            </p:txEl>
                                          </p:spTgt>
                                        </p:tgtEl>
                                        <p:attrNameLst>
                                          <p:attrName>style.visibility</p:attrName>
                                        </p:attrNameLst>
                                      </p:cBhvr>
                                      <p:to>
                                        <p:strVal val="visible"/>
                                      </p:to>
                                    </p:set>
                                    <p:animEffect transition="in" filter="fade">
                                      <p:cBhvr>
                                        <p:cTn id="36" dur="1000"/>
                                        <p:tgtEl>
                                          <p:spTgt spid="22">
                                            <p:txEl>
                                              <p:pRg st="3" end="3"/>
                                            </p:txEl>
                                          </p:spTgt>
                                        </p:tgtEl>
                                      </p:cBhvr>
                                    </p:animEffect>
                                    <p:anim calcmode="lin" valueType="num">
                                      <p:cBhvr>
                                        <p:cTn id="37"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2">
                                            <p:txEl>
                                              <p:pRg st="4" end="4"/>
                                            </p:txEl>
                                          </p:spTgt>
                                        </p:tgtEl>
                                        <p:attrNameLst>
                                          <p:attrName>style.visibility</p:attrName>
                                        </p:attrNameLst>
                                      </p:cBhvr>
                                      <p:to>
                                        <p:strVal val="visible"/>
                                      </p:to>
                                    </p:set>
                                    <p:animEffect transition="in" filter="fade">
                                      <p:cBhvr>
                                        <p:cTn id="42" dur="1000"/>
                                        <p:tgtEl>
                                          <p:spTgt spid="22">
                                            <p:txEl>
                                              <p:pRg st="4" end="4"/>
                                            </p:txEl>
                                          </p:spTgt>
                                        </p:tgtEl>
                                      </p:cBhvr>
                                    </p:animEffect>
                                    <p:anim calcmode="lin" valueType="num">
                                      <p:cBhvr>
                                        <p:cTn id="43"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2">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9"/>
          <p:cNvSpPr/>
          <p:nvPr/>
        </p:nvSpPr>
        <p:spPr>
          <a:xfrm>
            <a:off x="421005" y="334010"/>
            <a:ext cx="11466195" cy="610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1"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1"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2"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3"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4430395" y="523240"/>
            <a:ext cx="2909570" cy="82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二、大学生心理问题的分类</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47384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94881" y="762000"/>
            <a:ext cx="769257" cy="0"/>
          </a:xfrm>
          <a:prstGeom prst="line">
            <a:avLst/>
          </a:prstGeom>
          <a:noFill/>
          <a:ln w="6350" cap="flat" cmpd="sng" algn="ctr">
            <a:solidFill>
              <a:srgbClr val="79C0BC"/>
            </a:solidFill>
            <a:prstDash val="solid"/>
            <a:miter lim="800000"/>
          </a:ln>
          <a:effectLst/>
        </p:spPr>
      </p:cxnSp>
      <p:grpSp>
        <p:nvGrpSpPr>
          <p:cNvPr id="4" name="组合 29"/>
          <p:cNvGrpSpPr/>
          <p:nvPr/>
        </p:nvGrpSpPr>
        <p:grpSpPr>
          <a:xfrm>
            <a:off x="1144270" y="1543050"/>
            <a:ext cx="9848215" cy="476440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22" name="矩形 21"/>
          <p:cNvSpPr/>
          <p:nvPr/>
        </p:nvSpPr>
        <p:spPr>
          <a:xfrm>
            <a:off x="2240915" y="1901825"/>
            <a:ext cx="8751570" cy="4490085"/>
          </a:xfrm>
          <a:prstGeom prst="rect">
            <a:avLst/>
          </a:prstGeom>
        </p:spPr>
        <p:txBody>
          <a:bodyPr wrap="square">
            <a:noAutofit/>
          </a:bodyPr>
          <a:lstStyle/>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（五）人格障碍</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人格障碍</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是指人格系统发展的不协调，主要表现为情感和意志行为方面的障碍。</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（六）精神病</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精神病（</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psychosis</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指严重的心理障碍，当事人的认识、情感、意志、动作行为等心理活动均可出现持久的明显的异常；不能正常地学习、工作、生活；动作行为难以被一般人理解；在病态心理的支配下，有自杀或攻击、伤害他人的动作行为。精神病的学生，需要由具有处方权的心理医生或精神病医生提供专门的治疗，特别是药物治疗。</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661474" y="4256104"/>
            <a:ext cx="775051" cy="163193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fade">
                                      <p:cBhvr>
                                        <p:cTn id="18" dur="1000"/>
                                        <p:tgtEl>
                                          <p:spTgt spid="22">
                                            <p:txEl>
                                              <p:pRg st="0" end="0"/>
                                            </p:txEl>
                                          </p:spTgt>
                                        </p:tgtEl>
                                      </p:cBhvr>
                                    </p:animEffect>
                                    <p:anim calcmode="lin" valueType="num">
                                      <p:cBhvr>
                                        <p:cTn id="1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2">
                                            <p:txEl>
                                              <p:pRg st="1" end="1"/>
                                            </p:txEl>
                                          </p:spTgt>
                                        </p:tgtEl>
                                        <p:attrNameLst>
                                          <p:attrName>style.visibility</p:attrName>
                                        </p:attrNameLst>
                                      </p:cBhvr>
                                      <p:to>
                                        <p:strVal val="visible"/>
                                      </p:to>
                                    </p:set>
                                    <p:animEffect transition="in" filter="fade">
                                      <p:cBhvr>
                                        <p:cTn id="24" dur="1000"/>
                                        <p:tgtEl>
                                          <p:spTgt spid="22">
                                            <p:txEl>
                                              <p:pRg st="1" end="1"/>
                                            </p:txEl>
                                          </p:spTgt>
                                        </p:tgtEl>
                                      </p:cBhvr>
                                    </p:animEffect>
                                    <p:anim calcmode="lin" valueType="num">
                                      <p:cBhvr>
                                        <p:cTn id="25"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2">
                                            <p:txEl>
                                              <p:pRg st="2" end="2"/>
                                            </p:txEl>
                                          </p:spTgt>
                                        </p:tgtEl>
                                        <p:attrNameLst>
                                          <p:attrName>style.visibility</p:attrName>
                                        </p:attrNameLst>
                                      </p:cBhvr>
                                      <p:to>
                                        <p:strVal val="visible"/>
                                      </p:to>
                                    </p:set>
                                    <p:animEffect transition="in" filter="fade">
                                      <p:cBhvr>
                                        <p:cTn id="30" dur="1000"/>
                                        <p:tgtEl>
                                          <p:spTgt spid="22">
                                            <p:txEl>
                                              <p:pRg st="2" end="2"/>
                                            </p:txEl>
                                          </p:spTgt>
                                        </p:tgtEl>
                                      </p:cBhvr>
                                    </p:animEffect>
                                    <p:anim calcmode="lin" valueType="num">
                                      <p:cBhvr>
                                        <p:cTn id="31"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2">
                                            <p:txEl>
                                              <p:pRg st="3" end="3"/>
                                            </p:txEl>
                                          </p:spTgt>
                                        </p:tgtEl>
                                        <p:attrNameLst>
                                          <p:attrName>style.visibility</p:attrName>
                                        </p:attrNameLst>
                                      </p:cBhvr>
                                      <p:to>
                                        <p:strVal val="visible"/>
                                      </p:to>
                                    </p:set>
                                    <p:animEffect transition="in" filter="fade">
                                      <p:cBhvr>
                                        <p:cTn id="36" dur="1000"/>
                                        <p:tgtEl>
                                          <p:spTgt spid="22">
                                            <p:txEl>
                                              <p:pRg st="3" end="3"/>
                                            </p:txEl>
                                          </p:spTgt>
                                        </p:tgtEl>
                                      </p:cBhvr>
                                    </p:animEffect>
                                    <p:anim calcmode="lin" valueType="num">
                                      <p:cBhvr>
                                        <p:cTn id="37"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10"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86254" y="3548159"/>
            <a:ext cx="5220862"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大学生常见的心理疾病及其应对</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一、神经症及其应对</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68309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06338" y="762000"/>
            <a:ext cx="769257" cy="0"/>
          </a:xfrm>
          <a:prstGeom prst="line">
            <a:avLst/>
          </a:prstGeom>
          <a:noFill/>
          <a:ln w="6350" cap="flat" cmpd="sng" algn="ctr">
            <a:solidFill>
              <a:srgbClr val="79C0BC"/>
            </a:solidFill>
            <a:prstDash val="solid"/>
            <a:miter lim="800000"/>
          </a:ln>
          <a:effectLst/>
        </p:spPr>
      </p:cxnSp>
      <p:sp>
        <p:nvSpPr>
          <p:cNvPr id="35" name="矩形 34"/>
          <p:cNvSpPr/>
          <p:nvPr/>
        </p:nvSpPr>
        <p:spPr>
          <a:xfrm>
            <a:off x="4312431" y="2405009"/>
            <a:ext cx="6445098" cy="3061335"/>
          </a:xfrm>
          <a:prstGeom prst="rect">
            <a:avLst/>
          </a:prstGeom>
        </p:spPr>
        <p:txBody>
          <a:bodyPr wrap="square">
            <a:spAutoFit/>
          </a:bodyPr>
          <a:lstStyle/>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神经症是一组由心理因素造成的非器质性的大脑神经机能轻度失调或降低而导致行为异常的心理疾病的总和。</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（一）抑郁性神经症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（二）焦虑性神经症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（三）强迫性神经症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（四）疑病性神经症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（五）恐怖性神经症</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2" name="图片 21"/>
          <p:cNvPicPr>
            <a:picLocks noChangeAspect="1"/>
          </p:cNvPicPr>
          <p:nvPr/>
        </p:nvPicPr>
        <p:blipFill rotWithShape="1">
          <a:blip r:embed="rId6" cstate="screen"/>
          <a:srcRect b="-15326"/>
          <a:stretch>
            <a:fillRect/>
          </a:stretch>
        </p:blipFill>
        <p:spPr>
          <a:xfrm>
            <a:off x="1177331" y="1562401"/>
            <a:ext cx="1352722" cy="1509401"/>
          </a:xfrm>
          <a:prstGeom prst="rect">
            <a:avLst/>
          </a:prstGeom>
        </p:spPr>
      </p:pic>
      <p:pic>
        <p:nvPicPr>
          <p:cNvPr id="23" name="图片 22"/>
          <p:cNvPicPr>
            <a:picLocks noChangeAspect="1"/>
          </p:cNvPicPr>
          <p:nvPr/>
        </p:nvPicPr>
        <p:blipFill>
          <a:blip r:embed="rId7" cstate="screen"/>
          <a:stretch>
            <a:fillRect/>
          </a:stretch>
        </p:blipFill>
        <p:spPr>
          <a:xfrm>
            <a:off x="1617040" y="2733197"/>
            <a:ext cx="2137755" cy="2991261"/>
          </a:xfrm>
          <a:prstGeom prst="rect">
            <a:avLst/>
          </a:prstGeom>
        </p:spPr>
      </p:pic>
      <p:sp>
        <p:nvSpPr>
          <p:cNvPr id="18" name="矩形 17"/>
          <p:cNvSpPr/>
          <p:nvPr/>
        </p:nvSpPr>
        <p:spPr>
          <a:xfrm>
            <a:off x="2529840" y="1057275"/>
            <a:ext cx="7824470" cy="810260"/>
          </a:xfrm>
          <a:prstGeom prst="rect">
            <a:avLst/>
          </a:prstGeom>
          <a:solidFill>
            <a:schemeClr val="accent3">
              <a:lumMod val="75000"/>
            </a:schemeClr>
          </a:solidFill>
        </p:spPr>
        <p:txBody>
          <a:bodyPr wrap="square">
            <a:spAutoFit/>
          </a:bodyPr>
          <a:p>
            <a:pPr>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      心理疾病是指心理紊乱比较严重，已接近精神疾病的边缘或者它本身就是某种精神疾病的早期阶段。</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fade">
                                      <p:cBhvr>
                                        <p:cTn id="7" dur="1000"/>
                                        <p:tgtEl>
                                          <p:spTgt spid="35">
                                            <p:txEl>
                                              <p:pRg st="0" end="0"/>
                                            </p:txEl>
                                          </p:spTgt>
                                        </p:tgtEl>
                                      </p:cBhvr>
                                    </p:animEffect>
                                    <p:anim calcmode="lin" valueType="num">
                                      <p:cBhvr>
                                        <p:cTn id="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xEl>
                                              <p:pRg st="1" end="1"/>
                                            </p:txEl>
                                          </p:spTgt>
                                        </p:tgtEl>
                                        <p:attrNameLst>
                                          <p:attrName>style.visibility</p:attrName>
                                        </p:attrNameLst>
                                      </p:cBhvr>
                                      <p:to>
                                        <p:strVal val="visible"/>
                                      </p:to>
                                    </p:set>
                                    <p:animEffect transition="in" filter="fade">
                                      <p:cBhvr>
                                        <p:cTn id="14" dur="1000"/>
                                        <p:tgtEl>
                                          <p:spTgt spid="35">
                                            <p:txEl>
                                              <p:pRg st="1" end="1"/>
                                            </p:txEl>
                                          </p:spTgt>
                                        </p:tgtEl>
                                      </p:cBhvr>
                                    </p:animEffect>
                                    <p:anim calcmode="lin" valueType="num">
                                      <p:cBhvr>
                                        <p:cTn id="15"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xEl>
                                              <p:pRg st="2" end="2"/>
                                            </p:txEl>
                                          </p:spTgt>
                                        </p:tgtEl>
                                        <p:attrNameLst>
                                          <p:attrName>style.visibility</p:attrName>
                                        </p:attrNameLst>
                                      </p:cBhvr>
                                      <p:to>
                                        <p:strVal val="visible"/>
                                      </p:to>
                                    </p:set>
                                    <p:animEffect transition="in" filter="fade">
                                      <p:cBhvr>
                                        <p:cTn id="21" dur="1000"/>
                                        <p:tgtEl>
                                          <p:spTgt spid="35">
                                            <p:txEl>
                                              <p:pRg st="2" end="2"/>
                                            </p:txEl>
                                          </p:spTgt>
                                        </p:tgtEl>
                                      </p:cBhvr>
                                    </p:animEffect>
                                    <p:anim calcmode="lin" valueType="num">
                                      <p:cBhvr>
                                        <p:cTn id="22" dur="1000" fill="hold"/>
                                        <p:tgtEl>
                                          <p:spTgt spid="3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xEl>
                                              <p:pRg st="3" end="3"/>
                                            </p:txEl>
                                          </p:spTgt>
                                        </p:tgtEl>
                                        <p:attrNameLst>
                                          <p:attrName>style.visibility</p:attrName>
                                        </p:attrNameLst>
                                      </p:cBhvr>
                                      <p:to>
                                        <p:strVal val="visible"/>
                                      </p:to>
                                    </p:set>
                                    <p:animEffect transition="in" filter="fade">
                                      <p:cBhvr>
                                        <p:cTn id="28" dur="1000"/>
                                        <p:tgtEl>
                                          <p:spTgt spid="35">
                                            <p:txEl>
                                              <p:pRg st="3" end="3"/>
                                            </p:txEl>
                                          </p:spTgt>
                                        </p:tgtEl>
                                      </p:cBhvr>
                                    </p:animEffect>
                                    <p:anim calcmode="lin" valueType="num">
                                      <p:cBhvr>
                                        <p:cTn id="29" dur="1000" fill="hold"/>
                                        <p:tgtEl>
                                          <p:spTgt spid="3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5">
                                            <p:txEl>
                                              <p:pRg st="4" end="4"/>
                                            </p:txEl>
                                          </p:spTgt>
                                        </p:tgtEl>
                                        <p:attrNameLst>
                                          <p:attrName>style.visibility</p:attrName>
                                        </p:attrNameLst>
                                      </p:cBhvr>
                                      <p:to>
                                        <p:strVal val="visible"/>
                                      </p:to>
                                    </p:set>
                                    <p:animEffect transition="in" filter="fade">
                                      <p:cBhvr>
                                        <p:cTn id="35" dur="1000"/>
                                        <p:tgtEl>
                                          <p:spTgt spid="35">
                                            <p:txEl>
                                              <p:pRg st="4" end="4"/>
                                            </p:txEl>
                                          </p:spTgt>
                                        </p:tgtEl>
                                      </p:cBhvr>
                                    </p:animEffect>
                                    <p:anim calcmode="lin" valueType="num">
                                      <p:cBhvr>
                                        <p:cTn id="36" dur="1000" fill="hold"/>
                                        <p:tgtEl>
                                          <p:spTgt spid="3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5">
                                            <p:txEl>
                                              <p:pRg st="5" end="5"/>
                                            </p:txEl>
                                          </p:spTgt>
                                        </p:tgtEl>
                                        <p:attrNameLst>
                                          <p:attrName>style.visibility</p:attrName>
                                        </p:attrNameLst>
                                      </p:cBhvr>
                                      <p:to>
                                        <p:strVal val="visible"/>
                                      </p:to>
                                    </p:set>
                                    <p:animEffect transition="in" filter="fade">
                                      <p:cBhvr>
                                        <p:cTn id="42" dur="1000"/>
                                        <p:tgtEl>
                                          <p:spTgt spid="35">
                                            <p:txEl>
                                              <p:pRg st="5" end="5"/>
                                            </p:txEl>
                                          </p:spTgt>
                                        </p:tgtEl>
                                      </p:cBhvr>
                                    </p:animEffect>
                                    <p:anim calcmode="lin" valueType="num">
                                      <p:cBhvr>
                                        <p:cTn id="43" dur="1000" fill="hold"/>
                                        <p:tgtEl>
                                          <p:spTgt spid="3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5">
                                            <p:txEl>
                                              <p:pRg st="5" end="5"/>
                                            </p:txEl>
                                          </p:spTgt>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2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diamond(in)">
                                      <p:cBhvr>
                                        <p:cTn id="6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二、性心理障碍及其应对</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68309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06338" y="762000"/>
            <a:ext cx="769257" cy="0"/>
          </a:xfrm>
          <a:prstGeom prst="line">
            <a:avLst/>
          </a:prstGeom>
          <a:noFill/>
          <a:ln w="6350" cap="flat" cmpd="sng" algn="ctr">
            <a:solidFill>
              <a:srgbClr val="79C0BC"/>
            </a:solidFill>
            <a:prstDash val="solid"/>
            <a:miter lim="800000"/>
          </a:ln>
          <a:effectLst/>
        </p:spPr>
      </p:cxnSp>
      <p:sp>
        <p:nvSpPr>
          <p:cNvPr id="35" name="矩形 34"/>
          <p:cNvSpPr/>
          <p:nvPr/>
        </p:nvSpPr>
        <p:spPr>
          <a:xfrm>
            <a:off x="4312431" y="2405009"/>
            <a:ext cx="6445098" cy="1568450"/>
          </a:xfrm>
          <a:prstGeom prst="rect">
            <a:avLst/>
          </a:prstGeom>
        </p:spPr>
        <p:txBody>
          <a:bodyPr wrap="square">
            <a:spAutoFit/>
          </a:bodyPr>
          <a:lstStyle/>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性心理障碍的矫治，通常需要消除来访者的疑虑，帮助来访者寻找原因，使其正视问题，树立治愈的信心，进而引导来访者建立正常的人际关系，如提供社交和集体活动条件，培养人际交往能力等。</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2" name="图片 21"/>
          <p:cNvPicPr>
            <a:picLocks noChangeAspect="1"/>
          </p:cNvPicPr>
          <p:nvPr/>
        </p:nvPicPr>
        <p:blipFill rotWithShape="1">
          <a:blip r:embed="rId6" cstate="screen"/>
          <a:srcRect b="-15326"/>
          <a:stretch>
            <a:fillRect/>
          </a:stretch>
        </p:blipFill>
        <p:spPr>
          <a:xfrm>
            <a:off x="1177331" y="1562401"/>
            <a:ext cx="1352722" cy="1509401"/>
          </a:xfrm>
          <a:prstGeom prst="rect">
            <a:avLst/>
          </a:prstGeom>
        </p:spPr>
      </p:pic>
      <p:pic>
        <p:nvPicPr>
          <p:cNvPr id="23" name="图片 22"/>
          <p:cNvPicPr>
            <a:picLocks noChangeAspect="1"/>
          </p:cNvPicPr>
          <p:nvPr/>
        </p:nvPicPr>
        <p:blipFill>
          <a:blip r:embed="rId7" cstate="screen"/>
          <a:stretch>
            <a:fillRect/>
          </a:stretch>
        </p:blipFill>
        <p:spPr>
          <a:xfrm>
            <a:off x="1617040" y="2733197"/>
            <a:ext cx="2137755" cy="2991261"/>
          </a:xfrm>
          <a:prstGeom prst="rect">
            <a:avLst/>
          </a:prstGeom>
        </p:spPr>
      </p:pic>
      <p:sp>
        <p:nvSpPr>
          <p:cNvPr id="18" name="矩形 17"/>
          <p:cNvSpPr/>
          <p:nvPr/>
        </p:nvSpPr>
        <p:spPr>
          <a:xfrm>
            <a:off x="2529840" y="1057275"/>
            <a:ext cx="7824470" cy="450850"/>
          </a:xfrm>
          <a:prstGeom prst="rect">
            <a:avLst/>
          </a:prstGeom>
          <a:solidFill>
            <a:schemeClr val="accent3">
              <a:lumMod val="75000"/>
            </a:schemeClr>
          </a:solidFill>
        </p:spPr>
        <p:txBody>
          <a:bodyPr wrap="square">
            <a:spAutoFit/>
          </a:bodyPr>
          <a:p>
            <a:pPr>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      性心理障碍以往是指有异常性行为的心理障碍，既往称为性变态。</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fade">
                                      <p:cBhvr>
                                        <p:cTn id="7" dur="1000"/>
                                        <p:tgtEl>
                                          <p:spTgt spid="35">
                                            <p:txEl>
                                              <p:pRg st="0" end="0"/>
                                            </p:txEl>
                                          </p:spTgt>
                                        </p:tgtEl>
                                      </p:cBhvr>
                                    </p:animEffect>
                                    <p:anim calcmode="lin" valueType="num">
                                      <p:cBhvr>
                                        <p:cTn id="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amond(in)">
                                      <p:cBhvr>
                                        <p:cTn id="2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三、精神病及其应对</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1201966" y="1700422"/>
            <a:ext cx="5906073" cy="2249170"/>
          </a:xfrm>
          <a:prstGeom prst="rect">
            <a:avLst/>
          </a:prstGeom>
        </p:spPr>
        <p:txBody>
          <a:bodyPr wrap="square">
            <a:spAutoFit/>
          </a:bodyPr>
          <a:lstStyle/>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精神病是指人脑机能活动失调，丧失自知力，不能应付正常生活，不能与现实保持恰当接触的严重心理疾病。精神病的种类很多，大学生常见的主要有精神分裂症、分裂情感性精神病、偏执性精神病和反应性精神病等。其常表现为思维破裂、情感淡漠、言行怪异、妄想、出现幻觉和幻听等。</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2" name="图片 21"/>
          <p:cNvPicPr>
            <a:picLocks noChangeAspect="1"/>
          </p:cNvPicPr>
          <p:nvPr/>
        </p:nvPicPr>
        <p:blipFill>
          <a:blip r:embed="rId6" cstate="screen"/>
          <a:stretch>
            <a:fillRect/>
          </a:stretch>
        </p:blipFill>
        <p:spPr>
          <a:xfrm flipH="1">
            <a:off x="7164564" y="2052606"/>
            <a:ext cx="4722636" cy="333944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3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circle(out)">
                                      <p:cBhvr>
                                        <p:cTn id="1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四、认识领悟疗法</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1073785" y="1384300"/>
            <a:ext cx="6136005" cy="4499610"/>
          </a:xfrm>
          <a:prstGeom prst="rect">
            <a:avLst/>
          </a:prstGeom>
        </p:spPr>
        <p:txBody>
          <a:bodyPr wrap="square">
            <a:noAutofit/>
          </a:bodyPr>
          <a:lstStyle/>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我国精神病学家钟友彬创立了认识领悟疗法。他认为精神障碍的根源在于儿童时期受过的精神创伤，它引起的恐惧在大脑内留下痕迹，在成年期遇到挫折时再现出来影响人的心理，以至于用儿童的幼稚态度去对待在成年人看来不值得恐惧的事物。其症状带有幼稚性，具有不成熟的儿童式的心理表现。</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治疗过程主要由治疗者和患者一起分析症状的性质，采用患者易于理解的、符合其生活经验的解释，促使患者理解并相信其症状和病态行为的幼稚性、荒谬性、不合理性，让患者达到真正的领悟，</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下决心不做儿童心理的奴隶</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，从而抛弃原有的错误态度、病态行为，使症状得以消失。</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文本框 7"/>
          <p:cNvSpPr txBox="1"/>
          <p:nvPr/>
        </p:nvSpPr>
        <p:spPr>
          <a:xfrm>
            <a:off x="1731645" y="1287780"/>
            <a:ext cx="3032125" cy="398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（二）情绪问题</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pic>
        <p:nvPicPr>
          <p:cNvPr id="22" name="图片 21"/>
          <p:cNvPicPr>
            <a:picLocks noChangeAspect="1"/>
          </p:cNvPicPr>
          <p:nvPr/>
        </p:nvPicPr>
        <p:blipFill>
          <a:blip r:embed="rId6" cstate="screen"/>
          <a:stretch>
            <a:fillRect/>
          </a:stretch>
        </p:blipFill>
        <p:spPr>
          <a:xfrm flipH="1">
            <a:off x="7164564" y="2052606"/>
            <a:ext cx="4722636" cy="333944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3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circle(out)">
                                      <p:cBhvr>
                                        <p:cTn id="1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7" y="522962"/>
            <a:ext cx="4286280" cy="359410"/>
          </a:xfrm>
          <a:prstGeom prst="rect">
            <a:avLst/>
          </a:prstGeom>
          <a:solidFill>
            <a:schemeClr val="accent3">
              <a:lumMod val="7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lang="zh-CN" altLang="en-US" sz="1800" dirty="0" smtClean="0"/>
              <a:t>心灵驿站</a:t>
            </a:r>
            <a:endParaRPr lang="zh-CN" altLang="en-US" sz="1800" dirty="0" smtClean="0"/>
          </a:p>
        </p:txBody>
      </p:sp>
      <p:grpSp>
        <p:nvGrpSpPr>
          <p:cNvPr id="31" name="组合 30"/>
          <p:cNvGrpSpPr/>
          <p:nvPr/>
        </p:nvGrpSpPr>
        <p:grpSpPr>
          <a:xfrm>
            <a:off x="-163195" y="1095375"/>
            <a:ext cx="6584950" cy="588507"/>
            <a:chOff x="1014748" y="4240994"/>
            <a:chExt cx="5082540" cy="588368"/>
          </a:xfrm>
        </p:grpSpPr>
        <p:sp>
          <p:nvSpPr>
            <p:cNvPr id="32" name="文本框 11"/>
            <p:cNvSpPr txBox="1"/>
            <p:nvPr/>
          </p:nvSpPr>
          <p:spPr>
            <a:xfrm>
              <a:off x="1014748" y="4245935"/>
              <a:ext cx="5082540" cy="583427"/>
            </a:xfrm>
            <a:prstGeom prst="rect">
              <a:avLst/>
            </a:prstGeom>
            <a:noFill/>
          </p:spPr>
          <p:txBody>
            <a:bodyPr wrap="square">
              <a:spAutoFit/>
            </a:bodyPr>
            <a:lstStyle/>
            <a:p>
              <a:pPr lvl="0" algn="ctr" fontAlgn="ctr"/>
              <a:r>
                <a:rPr lang="zh-CN" altLang="en-US" sz="3200" b="1" kern="0" noProof="1" smtClean="0">
                  <a:solidFill>
                    <a:srgbClr val="79C0BC">
                      <a:lumMod val="75000"/>
                    </a:srgbClr>
                  </a:solidFill>
                  <a:cs typeface="+mn-ea"/>
                  <a:sym typeface="+mn-lt"/>
                </a:rPr>
                <a:t>试一试各种心理减压法</a:t>
              </a:r>
              <a:endParaRPr lang="zh-CN" altLang="en-US" sz="3200" b="1" kern="0" noProof="1" smtClean="0">
                <a:solidFill>
                  <a:srgbClr val="79C0BC">
                    <a:lumMod val="75000"/>
                  </a:srgbClr>
                </a:solidFill>
                <a:cs typeface="+mn-ea"/>
                <a:sym typeface="+mn-lt"/>
              </a:endParaRPr>
            </a:p>
          </p:txBody>
        </p:sp>
        <p:sp>
          <p:nvSpPr>
            <p:cNvPr id="34" name="矩形: 圆角 4"/>
            <p:cNvSpPr/>
            <p:nvPr/>
          </p:nvSpPr>
          <p:spPr>
            <a:xfrm>
              <a:off x="1480457" y="4240994"/>
              <a:ext cx="4368800" cy="579636"/>
            </a:xfrm>
            <a:prstGeom prst="roundRect">
              <a:avLst>
                <a:gd name="adj" fmla="val 50000"/>
              </a:avLst>
            </a:prstGeom>
            <a:noFill/>
            <a:ln w="12700" cap="flat" cmpd="sng" algn="ctr">
              <a:solidFill>
                <a:srgbClr val="79C0B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pic>
        <p:nvPicPr>
          <p:cNvPr id="36" name="图片 35"/>
          <p:cNvPicPr>
            <a:picLocks noChangeAspect="1"/>
          </p:cNvPicPr>
          <p:nvPr/>
        </p:nvPicPr>
        <p:blipFill>
          <a:blip r:embed="rId6" cstate="screen"/>
          <a:stretch>
            <a:fillRect/>
          </a:stretch>
        </p:blipFill>
        <p:spPr>
          <a:xfrm>
            <a:off x="7236964" y="1124680"/>
            <a:ext cx="5454452" cy="4907141"/>
          </a:xfrm>
          <a:prstGeom prst="rect">
            <a:avLst/>
          </a:prstGeom>
        </p:spPr>
      </p:pic>
      <p:sp>
        <p:nvSpPr>
          <p:cNvPr id="4" name="文本占位符 12290"/>
          <p:cNvSpPr txBox="1">
            <a:spLocks noChangeArrowheads="1"/>
          </p:cNvSpPr>
          <p:nvPr/>
        </p:nvSpPr>
        <p:spPr bwMode="auto">
          <a:xfrm>
            <a:off x="772795" y="1844675"/>
            <a:ext cx="7276465" cy="4246245"/>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1.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法国</a:t>
            </a:r>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运动消气</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法国出现了一种新兴的行业：运动消气中心。中心均有专业教练指导，教人如何大喊大叫、扭毛巾、打枕头、捶沙发等，做一种运动量颇大的</a:t>
            </a:r>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减压消气操</a:t>
            </a:r>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。在这些运动中心，上下左右皆布满了海绵，任人摸爬打滚，纵横驰骋。</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2.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英国</a:t>
            </a:r>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看恐怖片</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英国有专家建议，人感到工作有压力，是源于他们对工作的责任感。此时，他们需要的是鼓励，是打起精神。所以与其通过放松技巧来克服压力，倒不如激励自己去面对充满压力的情况，例如去看一场恐怖电影。</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circle(out)">
                                      <p:cBhvr>
                                        <p:cTn id="11" dur="2000"/>
                                        <p:tgtEl>
                                          <p:spTgt spid="36"/>
                                        </p:tgtEl>
                                      </p:cBhvr>
                                    </p:animEffect>
                                  </p:childTnLst>
                                </p:cTn>
                              </p:par>
                            </p:childTnLst>
                          </p:cTn>
                        </p:par>
                        <p:par>
                          <p:cTn id="12" fill="hold">
                            <p:stCondLst>
                              <p:cond delay="2500"/>
                            </p:stCondLst>
                            <p:childTnLst>
                              <p:par>
                                <p:cTn id="13" presetID="23" presetClass="entr" presetSubtype="16" fill="hold" nodeType="after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par>
                          <p:cTn id="17" fill="hold">
                            <p:stCondLst>
                              <p:cond delay="3500"/>
                            </p:stCondLst>
                            <p:childTnLst>
                              <p:par>
                                <p:cTn id="18" presetID="23" presetClass="entr" presetSubtype="16" fill="hold" nodeType="after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p:cTn id="20"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par>
                          <p:cTn id="22" fill="hold">
                            <p:stCondLst>
                              <p:cond delay="9000"/>
                            </p:stCondLst>
                            <p:childTnLst>
                              <p:par>
                                <p:cTn id="23" presetID="23" presetClass="entr" presetSubtype="16" fill="hold" nodeType="after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par>
                          <p:cTn id="27" fill="hold">
                            <p:stCondLst>
                              <p:cond delay="10000"/>
                            </p:stCondLst>
                            <p:childTnLst>
                              <p:par>
                                <p:cTn id="28" presetID="23" presetClass="entr" presetSubtype="16" fill="hold" nodeType="afterEffect">
                                  <p:stCondLst>
                                    <p:cond delay="0"/>
                                  </p:stCondLst>
                                  <p:iterate type="lt">
                                    <p:tmPct val="10000"/>
                                  </p:iterate>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grpSp>
        <p:nvGrpSpPr>
          <p:cNvPr id="31" name="组合 30"/>
          <p:cNvGrpSpPr/>
          <p:nvPr/>
        </p:nvGrpSpPr>
        <p:grpSpPr>
          <a:xfrm>
            <a:off x="652145" y="461010"/>
            <a:ext cx="6584950" cy="588507"/>
            <a:chOff x="1014748" y="4240994"/>
            <a:chExt cx="5082540" cy="588368"/>
          </a:xfrm>
        </p:grpSpPr>
        <p:sp>
          <p:nvSpPr>
            <p:cNvPr id="32" name="文本框 11"/>
            <p:cNvSpPr txBox="1"/>
            <p:nvPr/>
          </p:nvSpPr>
          <p:spPr>
            <a:xfrm>
              <a:off x="1014748" y="4245935"/>
              <a:ext cx="5082540" cy="583427"/>
            </a:xfrm>
            <a:prstGeom prst="rect">
              <a:avLst/>
            </a:prstGeom>
            <a:noFill/>
          </p:spPr>
          <p:txBody>
            <a:bodyPr wrap="square">
              <a:spAutoFit/>
            </a:bodyPr>
            <a:lstStyle/>
            <a:p>
              <a:pPr lvl="0" algn="ctr" fontAlgn="ctr"/>
              <a:r>
                <a:rPr lang="zh-CN" altLang="en-US" sz="3200" b="1" kern="0" noProof="1" smtClean="0">
                  <a:solidFill>
                    <a:srgbClr val="79C0BC">
                      <a:lumMod val="75000"/>
                    </a:srgbClr>
                  </a:solidFill>
                  <a:cs typeface="+mn-ea"/>
                  <a:sym typeface="+mn-lt"/>
                </a:rPr>
                <a:t>试一试各种心理减压法</a:t>
              </a:r>
              <a:endParaRPr lang="zh-CN" altLang="en-US" sz="3200" b="1" kern="0" noProof="1" smtClean="0">
                <a:solidFill>
                  <a:srgbClr val="79C0BC">
                    <a:lumMod val="75000"/>
                  </a:srgbClr>
                </a:solidFill>
                <a:cs typeface="+mn-ea"/>
                <a:sym typeface="+mn-lt"/>
              </a:endParaRPr>
            </a:p>
          </p:txBody>
        </p:sp>
        <p:sp>
          <p:nvSpPr>
            <p:cNvPr id="34" name="矩形: 圆角 4"/>
            <p:cNvSpPr/>
            <p:nvPr/>
          </p:nvSpPr>
          <p:spPr>
            <a:xfrm>
              <a:off x="1480457" y="4240994"/>
              <a:ext cx="4368800" cy="579636"/>
            </a:xfrm>
            <a:prstGeom prst="roundRect">
              <a:avLst>
                <a:gd name="adj" fmla="val 50000"/>
              </a:avLst>
            </a:prstGeom>
            <a:noFill/>
            <a:ln w="12700" cap="flat" cmpd="sng" algn="ctr">
              <a:solidFill>
                <a:srgbClr val="79C0B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pic>
        <p:nvPicPr>
          <p:cNvPr id="36" name="图片 35"/>
          <p:cNvPicPr>
            <a:picLocks noChangeAspect="1"/>
          </p:cNvPicPr>
          <p:nvPr/>
        </p:nvPicPr>
        <p:blipFill>
          <a:blip r:embed="rId6" cstate="screen"/>
          <a:stretch>
            <a:fillRect/>
          </a:stretch>
        </p:blipFill>
        <p:spPr>
          <a:xfrm>
            <a:off x="7236964" y="1124680"/>
            <a:ext cx="5454452" cy="4907141"/>
          </a:xfrm>
          <a:prstGeom prst="rect">
            <a:avLst/>
          </a:prstGeom>
        </p:spPr>
      </p:pic>
      <p:sp>
        <p:nvSpPr>
          <p:cNvPr id="4" name="文本占位符 12290"/>
          <p:cNvSpPr txBox="1">
            <a:spLocks noChangeArrowheads="1"/>
          </p:cNvSpPr>
          <p:nvPr/>
        </p:nvSpPr>
        <p:spPr bwMode="auto">
          <a:xfrm>
            <a:off x="772795" y="1367155"/>
            <a:ext cx="7718425" cy="4728210"/>
          </a:xfrm>
          <a:prstGeom prst="rect">
            <a:avLst/>
          </a:prstGeom>
          <a:noFill/>
          <a:ln w="9525">
            <a:noFill/>
          </a:ln>
        </p:spPr>
        <p:txBody>
          <a:bodyPr wrap="square">
            <a:no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3.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欧洲和日本</a:t>
            </a:r>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嗅香油</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在欧洲和日本，风行一种芳香疗法。特别是一些女孩子，被一些由芳草或其他植物提炼出的香油所醉倒。原来香油能通过嗅觉神经，刺激或平复人类大脑边缘系统的神经细胞，对舒缓神经紧张、缓解心理压力很有效果。</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4.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美国</a:t>
            </a:r>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吃零食</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当食物与口腔皮肤接触时，一方面，能够通过皮肤神经将感觉信息传递到大脑中枢，从而产生一种慰藉，使人通过与外界的接触而消除内心的压力；另一方面，当口腔接触零食并吞咽的时候，可以转移人对紧张和焦虑的注意，在大脑摄食中枢产生另外一个兴奋区，从而使紧张兴奋区得到抑制，最终使身心得到放松。</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circle(out)">
                                      <p:cBhvr>
                                        <p:cTn id="11" dur="2000"/>
                                        <p:tgtEl>
                                          <p:spTgt spid="36"/>
                                        </p:tgtEl>
                                      </p:cBhvr>
                                    </p:animEffect>
                                  </p:childTnLst>
                                </p:cTn>
                              </p:par>
                            </p:childTnLst>
                          </p:cTn>
                        </p:par>
                        <p:par>
                          <p:cTn id="12" fill="hold">
                            <p:stCondLst>
                              <p:cond delay="2500"/>
                            </p:stCondLst>
                            <p:childTnLst>
                              <p:par>
                                <p:cTn id="13" presetID="23" presetClass="entr" presetSubtype="16" fill="hold" nodeType="after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par>
                          <p:cTn id="17" fill="hold">
                            <p:stCondLst>
                              <p:cond delay="3599"/>
                            </p:stCondLst>
                            <p:childTnLst>
                              <p:par>
                                <p:cTn id="18" presetID="23" presetClass="entr" presetSubtype="16" fill="hold" nodeType="after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p:cTn id="20"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par>
                          <p:cTn id="22" fill="hold">
                            <p:stCondLst>
                              <p:cond delay="8850"/>
                            </p:stCondLst>
                            <p:childTnLst>
                              <p:par>
                                <p:cTn id="23" presetID="23" presetClass="entr" presetSubtype="16" fill="hold" nodeType="after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par>
                          <p:cTn id="27" fill="hold">
                            <p:stCondLst>
                              <p:cond delay="9799"/>
                            </p:stCondLst>
                            <p:childTnLst>
                              <p:par>
                                <p:cTn id="28" presetID="23" presetClass="entr" presetSubtype="16" fill="hold" nodeType="afterEffect">
                                  <p:stCondLst>
                                    <p:cond delay="0"/>
                                  </p:stCondLst>
                                  <p:iterate type="lt">
                                    <p:tmPct val="10000"/>
                                  </p:iterate>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1" name="矩形: 圆角 30"/>
          <p:cNvSpPr/>
          <p:nvPr>
            <p:custDataLst>
              <p:tags r:id="rId2"/>
            </p:custDataLst>
          </p:nvPr>
        </p:nvSpPr>
        <p:spPr bwMode="auto">
          <a:xfrm>
            <a:off x="6629932" y="1850581"/>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3"/>
            </p:custDataLst>
          </p:nvPr>
        </p:nvSpPr>
        <p:spPr>
          <a:xfrm>
            <a:off x="7812893" y="1921047"/>
            <a:ext cx="4579768"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大学生常见的心理问题</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及其识别</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9" name="矩形: 圆角 18"/>
          <p:cNvSpPr/>
          <p:nvPr>
            <p:custDataLst>
              <p:tags r:id="rId4"/>
            </p:custDataLst>
          </p:nvPr>
        </p:nvSpPr>
        <p:spPr bwMode="auto">
          <a:xfrm>
            <a:off x="6629932" y="3184574"/>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0" name="TextBox 47"/>
          <p:cNvSpPr txBox="1"/>
          <p:nvPr>
            <p:custDataLst>
              <p:tags r:id="rId5"/>
            </p:custDataLst>
          </p:nvPr>
        </p:nvSpPr>
        <p:spPr>
          <a:xfrm>
            <a:off x="7812893" y="3264150"/>
            <a:ext cx="4579768"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大学生常见的心理疾病</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及其应对</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769424" y="763888"/>
            <a:ext cx="10787138" cy="368808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532765" algn="just" eaLnBrk="1" latinLnBrk="0" hangingPunct="1">
              <a:lnSpc>
                <a:spcPct val="130000"/>
              </a:lnSpc>
              <a:spcAft>
                <a:spcPts val="0"/>
              </a:spcAft>
            </a:pPr>
            <a:r>
              <a:rPr lang="en-US" altLang="zh-CN" sz="1800" dirty="0" smtClean="0">
                <a:sym typeface="+mn-ea"/>
              </a:rPr>
              <a:t> </a:t>
            </a:r>
            <a:r>
              <a:rPr lang="en-US" altLang="zh-CN" sz="1800" dirty="0" smtClean="0">
                <a:latin typeface="+mn-lt"/>
                <a:sym typeface="+mn-ea"/>
              </a:rPr>
              <a:t>“</a:t>
            </a:r>
            <a:r>
              <a:rPr lang="zh-CN" altLang="en-US" sz="1800" dirty="0" smtClean="0">
                <a:latin typeface="+mn-lt"/>
                <a:sym typeface="+mn-ea"/>
              </a:rPr>
              <a:t>二战</a:t>
            </a:r>
            <a:r>
              <a:rPr lang="en-US" altLang="zh-CN" sz="1800" dirty="0" smtClean="0">
                <a:latin typeface="+mn-lt"/>
                <a:sym typeface="+mn-ea"/>
              </a:rPr>
              <a:t>”</a:t>
            </a:r>
            <a:r>
              <a:rPr lang="zh-CN" altLang="en-US" sz="1800" dirty="0" smtClean="0">
                <a:latin typeface="+mn-lt"/>
                <a:sym typeface="+mn-ea"/>
              </a:rPr>
              <a:t>结束后，受经济危机的影响，日本失业人数陡增，工厂效益也很不景气。一家濒临倒闭的食品公司为了起死回生，决定裁员</a:t>
            </a:r>
            <a:r>
              <a:rPr lang="en-US" altLang="zh-CN" sz="1800" dirty="0" smtClean="0">
                <a:latin typeface="+mn-lt"/>
                <a:sym typeface="+mn-ea"/>
              </a:rPr>
              <a:t>1/3</a:t>
            </a:r>
            <a:r>
              <a:rPr lang="zh-CN" altLang="en-US" sz="1800" dirty="0" smtClean="0">
                <a:latin typeface="+mn-lt"/>
                <a:sym typeface="+mn-ea"/>
              </a:rPr>
              <a:t>。有三种人名列其中：一种是清洁工，一种是司机，一种是无任何技术的仓库保管员。三种人加起来共</a:t>
            </a:r>
            <a:r>
              <a:rPr lang="en-US" altLang="zh-CN" sz="1800" dirty="0" smtClean="0">
                <a:latin typeface="+mn-lt"/>
                <a:sym typeface="+mn-ea"/>
              </a:rPr>
              <a:t>30 </a:t>
            </a:r>
            <a:r>
              <a:rPr lang="zh-CN" altLang="en-US" sz="1800" dirty="0" smtClean="0">
                <a:latin typeface="+mn-lt"/>
                <a:sym typeface="+mn-ea"/>
              </a:rPr>
              <a:t>多名。经理找他们谈话，说明了裁员的意图。清洁工说：</a:t>
            </a:r>
            <a:r>
              <a:rPr lang="en-US" altLang="zh-CN" sz="1800" dirty="0" smtClean="0">
                <a:latin typeface="+mn-lt"/>
                <a:sym typeface="+mn-ea"/>
              </a:rPr>
              <a:t>“</a:t>
            </a:r>
            <a:r>
              <a:rPr lang="zh-CN" altLang="en-US" sz="1800" dirty="0" smtClean="0">
                <a:latin typeface="+mn-lt"/>
                <a:sym typeface="+mn-ea"/>
              </a:rPr>
              <a:t>我们很重要，如果没有我们打扫卫生，没有清洁优美、健康有序的工作环境，你们怎么会全心全意投入工作？</a:t>
            </a:r>
            <a:r>
              <a:rPr lang="en-US" altLang="zh-CN" sz="1800" dirty="0" smtClean="0">
                <a:latin typeface="+mn-lt"/>
                <a:sym typeface="+mn-ea"/>
              </a:rPr>
              <a:t>”</a:t>
            </a:r>
            <a:endParaRPr lang="en-US" altLang="zh-CN" sz="1800" dirty="0" smtClean="0">
              <a:latin typeface="+mn-lt"/>
            </a:endParaRPr>
          </a:p>
          <a:p>
            <a:pPr marL="0" indent="532765" algn="just" eaLnBrk="1" latinLnBrk="0" hangingPunct="1">
              <a:lnSpc>
                <a:spcPct val="130000"/>
              </a:lnSpc>
              <a:spcAft>
                <a:spcPts val="0"/>
              </a:spcAft>
            </a:pPr>
            <a:r>
              <a:rPr lang="zh-CN" altLang="en-US" sz="1800" dirty="0" smtClean="0">
                <a:latin typeface="+mn-lt"/>
                <a:sym typeface="+mn-ea"/>
              </a:rPr>
              <a:t>司机说：</a:t>
            </a:r>
            <a:r>
              <a:rPr lang="en-US" altLang="zh-CN" sz="1800" dirty="0" smtClean="0">
                <a:latin typeface="+mn-lt"/>
                <a:sym typeface="+mn-ea"/>
              </a:rPr>
              <a:t>“</a:t>
            </a:r>
            <a:r>
              <a:rPr lang="zh-CN" altLang="en-US" sz="1800" dirty="0" smtClean="0">
                <a:latin typeface="+mn-lt"/>
                <a:sym typeface="+mn-ea"/>
              </a:rPr>
              <a:t>我们很重要，这么多产品，没有司机怎么能迅速销往市场？</a:t>
            </a:r>
            <a:r>
              <a:rPr lang="en-US" altLang="zh-CN" sz="1800" dirty="0" smtClean="0">
                <a:latin typeface="+mn-lt"/>
                <a:sym typeface="+mn-ea"/>
              </a:rPr>
              <a:t>”</a:t>
            </a:r>
            <a:r>
              <a:rPr lang="zh-CN" altLang="en-US" sz="1800" dirty="0" smtClean="0">
                <a:latin typeface="+mn-lt"/>
                <a:sym typeface="+mn-ea"/>
              </a:rPr>
              <a:t>仓库管理人员说：</a:t>
            </a:r>
            <a:r>
              <a:rPr lang="en-US" altLang="zh-CN" sz="1800" dirty="0" smtClean="0">
                <a:latin typeface="+mn-lt"/>
                <a:sym typeface="+mn-ea"/>
              </a:rPr>
              <a:t>“</a:t>
            </a:r>
            <a:r>
              <a:rPr lang="zh-CN" altLang="en-US" sz="1800" dirty="0" smtClean="0">
                <a:latin typeface="+mn-lt"/>
                <a:sym typeface="+mn-ea"/>
              </a:rPr>
              <a:t>我们很重要，战争刚刚过去，许多人挣扎在饥饿线上，如果没有我们，这些食品岂不是要被流浪街头的乞丐偷光？</a:t>
            </a:r>
            <a:r>
              <a:rPr lang="en-US" altLang="zh-CN" sz="1800" dirty="0" smtClean="0">
                <a:latin typeface="+mn-lt"/>
                <a:sym typeface="+mn-ea"/>
              </a:rPr>
              <a:t>”</a:t>
            </a:r>
            <a:r>
              <a:rPr lang="zh-CN" altLang="en-US" sz="1800" dirty="0" smtClean="0">
                <a:latin typeface="+mn-lt"/>
                <a:sym typeface="+mn-ea"/>
              </a:rPr>
              <a:t>经理觉得他们说的话都很有道理，权衡再三决定不裁员，重新制定了管理策略。最后经理在厂门口悬挂了一块大匾，上面写着：</a:t>
            </a:r>
            <a:r>
              <a:rPr lang="en-US" altLang="zh-CN" sz="1800" dirty="0" smtClean="0">
                <a:latin typeface="+mn-lt"/>
                <a:sym typeface="+mn-ea"/>
              </a:rPr>
              <a:t>“</a:t>
            </a:r>
            <a:r>
              <a:rPr lang="zh-CN" altLang="en-US" sz="1800" dirty="0" smtClean="0">
                <a:latin typeface="+mn-lt"/>
                <a:sym typeface="+mn-ea"/>
              </a:rPr>
              <a:t>我很重要。</a:t>
            </a:r>
            <a:r>
              <a:rPr lang="en-US" altLang="zh-CN" sz="1800" dirty="0" smtClean="0">
                <a:latin typeface="+mn-lt"/>
                <a:sym typeface="+mn-ea"/>
              </a:rPr>
              <a:t>”</a:t>
            </a:r>
            <a:r>
              <a:rPr lang="zh-CN" altLang="en-US" sz="1800" dirty="0" smtClean="0">
                <a:latin typeface="+mn-lt"/>
                <a:sym typeface="+mn-ea"/>
              </a:rPr>
              <a:t>每天当职工来上班，第一眼看到的便是</a:t>
            </a:r>
            <a:r>
              <a:rPr lang="en-US" altLang="zh-CN" sz="1800" dirty="0" smtClean="0">
                <a:latin typeface="+mn-lt"/>
                <a:sym typeface="+mn-ea"/>
              </a:rPr>
              <a:t>“</a:t>
            </a:r>
            <a:r>
              <a:rPr lang="zh-CN" altLang="en-US" sz="1800" dirty="0" smtClean="0">
                <a:latin typeface="+mn-lt"/>
                <a:sym typeface="+mn-ea"/>
              </a:rPr>
              <a:t>我很重要</a:t>
            </a:r>
            <a:r>
              <a:rPr lang="en-US" altLang="zh-CN" sz="1800" dirty="0" smtClean="0">
                <a:latin typeface="+mn-lt"/>
                <a:sym typeface="+mn-ea"/>
              </a:rPr>
              <a:t>”</a:t>
            </a:r>
            <a:r>
              <a:rPr lang="zh-CN" altLang="en-US" sz="1800" dirty="0" smtClean="0">
                <a:latin typeface="+mn-lt"/>
                <a:sym typeface="+mn-ea"/>
              </a:rPr>
              <a:t>四个大字。不管是一线员工，还是白领阶层，都认为领导很重视他们，因此，工作也很卖力。这句话调动了全体职工的积极性，几年后公司迅速崛起，成为日本很有名的公司之一。</a:t>
            </a:r>
            <a:endParaRPr lang="zh-CN" altLang="en-US" sz="1800" dirty="0" smtClean="0">
              <a:latin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9" name="Group 5"/>
          <p:cNvGrpSpPr/>
          <p:nvPr/>
        </p:nvGrpSpPr>
        <p:grpSpPr bwMode="auto">
          <a:xfrm>
            <a:off x="1489710" y="4578985"/>
            <a:ext cx="10118090" cy="1713230"/>
            <a:chOff x="1190" y="4420"/>
            <a:chExt cx="10362" cy="560"/>
          </a:xfrm>
        </p:grpSpPr>
        <p:sp>
          <p:nvSpPr>
            <p:cNvPr id="10" name="Rectangle 6"/>
            <p:cNvSpPr>
              <a:spLocks noChangeArrowheads="1"/>
            </p:cNvSpPr>
            <p:nvPr/>
          </p:nvSpPr>
          <p:spPr bwMode="auto">
            <a:xfrm>
              <a:off x="1876" y="4420"/>
              <a:ext cx="9676"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1"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pic>
        <p:nvPicPr>
          <p:cNvPr id="12" name="图片 11"/>
          <p:cNvPicPr>
            <a:picLocks noChangeAspect="1"/>
          </p:cNvPicPr>
          <p:nvPr/>
        </p:nvPicPr>
        <p:blipFill>
          <a:blip r:embed="rId3" cstate="screen"/>
          <a:stretch>
            <a:fillRect/>
          </a:stretch>
        </p:blipFill>
        <p:spPr>
          <a:xfrm flipH="1">
            <a:off x="-338010" y="4529250"/>
            <a:ext cx="2031310" cy="2031310"/>
          </a:xfrm>
          <a:prstGeom prst="rect">
            <a:avLst/>
          </a:prstGeom>
        </p:spPr>
      </p:pic>
      <p:sp>
        <p:nvSpPr>
          <p:cNvPr id="14" name="文本框 2"/>
          <p:cNvSpPr txBox="1">
            <a:spLocks noChangeArrowheads="1"/>
          </p:cNvSpPr>
          <p:nvPr/>
        </p:nvSpPr>
        <p:spPr bwMode="auto">
          <a:xfrm>
            <a:off x="1507490" y="5060315"/>
            <a:ext cx="643255" cy="912495"/>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感</a:t>
            </a: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悟</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2425700" y="5010785"/>
            <a:ext cx="7531735" cy="810260"/>
          </a:xfrm>
          <a:prstGeom prst="rect">
            <a:avLst/>
          </a:prstGeom>
          <a:noFill/>
        </p:spPr>
        <p:txBody>
          <a:bodyPr wrap="square" rtlCol="0" anchor="t">
            <a:spAutoFit/>
          </a:bodyPr>
          <a:p>
            <a:pPr marL="0" indent="532765" algn="just" eaLnBrk="1" latinLnBrk="0" hangingPunct="1">
              <a:lnSpc>
                <a:spcPct val="130000"/>
              </a:lnSpc>
              <a:spcAft>
                <a:spcPts val="0"/>
              </a:spcAft>
            </a:pPr>
            <a:r>
              <a:rPr lang="zh-CN" altLang="en-US" sz="1800" dirty="0" smtClean="0">
                <a:latin typeface="+mn-lt"/>
                <a:sym typeface="+mn-ea"/>
              </a:rPr>
              <a:t>任何时候都不要轻看了自己。在关键时候，你敢说</a:t>
            </a:r>
            <a:r>
              <a:rPr lang="en-US" altLang="zh-CN" sz="1800" dirty="0" smtClean="0">
                <a:latin typeface="+mn-lt"/>
                <a:sym typeface="+mn-ea"/>
              </a:rPr>
              <a:t>“</a:t>
            </a:r>
            <a:r>
              <a:rPr lang="zh-CN" altLang="en-US" sz="1800" dirty="0" smtClean="0">
                <a:latin typeface="+mn-lt"/>
                <a:sym typeface="+mn-ea"/>
              </a:rPr>
              <a:t>我很重要</a:t>
            </a:r>
            <a:r>
              <a:rPr lang="en-US" altLang="zh-CN" sz="1800" dirty="0" smtClean="0">
                <a:latin typeface="+mn-lt"/>
                <a:sym typeface="+mn-ea"/>
              </a:rPr>
              <a:t>”</a:t>
            </a:r>
            <a:r>
              <a:rPr lang="zh-CN" altLang="en-US" sz="1800" dirty="0" smtClean="0">
                <a:latin typeface="+mn-lt"/>
                <a:sym typeface="+mn-ea"/>
              </a:rPr>
              <a:t>吗？试着说出来，你的人生也许由此揭开新的一页。</a:t>
            </a:r>
            <a:endParaRPr lang="zh-CN" altLang="en-US" sz="1800" dirty="0" smtClean="0">
              <a:latin typeface="+mn-lt"/>
              <a:sym typeface="+mn-ea"/>
            </a:endParaRPr>
          </a:p>
        </p:txBody>
      </p:sp>
      <p:sp>
        <p:nvSpPr>
          <p:cNvPr id="3" name="矩形 2"/>
          <p:cNvSpPr/>
          <p:nvPr/>
        </p:nvSpPr>
        <p:spPr>
          <a:xfrm>
            <a:off x="240465" y="214290"/>
            <a:ext cx="3443335" cy="583565"/>
          </a:xfrm>
          <a:prstGeom prst="rect">
            <a:avLst/>
          </a:prstGeom>
          <a:noFill/>
        </p:spPr>
        <p:txBody>
          <a:bodyPr wrap="square" rtlCol="0">
            <a:spAutoFit/>
          </a:bodyPr>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第一节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748411" y="3548159"/>
            <a:ext cx="4896548"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大学生常见的心理问题及其识别</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8" name="组合 7"/>
          <p:cNvGrpSpPr/>
          <p:nvPr/>
        </p:nvGrpSpPr>
        <p:grpSpPr>
          <a:xfrm>
            <a:off x="67536" y="331925"/>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624580" y="523240"/>
            <a:ext cx="4685665" cy="45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一、心理正常与异常的划分标准</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618754" y="78867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498236" y="788670"/>
            <a:ext cx="769257" cy="0"/>
          </a:xfrm>
          <a:prstGeom prst="line">
            <a:avLst/>
          </a:prstGeom>
          <a:noFill/>
          <a:ln w="6350" cap="flat" cmpd="sng" algn="ctr">
            <a:solidFill>
              <a:srgbClr val="79C0BC"/>
            </a:solidFill>
            <a:prstDash val="solid"/>
            <a:miter lim="800000"/>
          </a:ln>
          <a:effectLst/>
        </p:spPr>
      </p:cxnSp>
      <p:grpSp>
        <p:nvGrpSpPr>
          <p:cNvPr id="30" name="组合 29"/>
          <p:cNvGrpSpPr/>
          <p:nvPr/>
        </p:nvGrpSpPr>
        <p:grpSpPr>
          <a:xfrm>
            <a:off x="1144132" y="1543178"/>
            <a:ext cx="9848369" cy="395886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4" name="矩形 33"/>
          <p:cNvSpPr/>
          <p:nvPr/>
        </p:nvSpPr>
        <p:spPr>
          <a:xfrm>
            <a:off x="2138045" y="1691640"/>
            <a:ext cx="6470650" cy="1753235"/>
          </a:xfrm>
          <a:prstGeom prst="rect">
            <a:avLst/>
          </a:prstGeom>
        </p:spPr>
        <p:txBody>
          <a:bodyPr wrap="square">
            <a:spAutoFit/>
          </a:bodyPr>
          <a:lstStyle/>
          <a:p>
            <a:pPr marL="0" marR="0" lvl="0" indent="0" defTabSz="914400" eaLnBrk="1" fontAlgn="auto" latinLnBrk="0" hangingPunct="1">
              <a:lnSpc>
                <a:spcPct val="180000"/>
              </a:lnSpc>
              <a:spcBef>
                <a:spcPts val="0"/>
              </a:spcBef>
              <a:spcAft>
                <a:spcPts val="0"/>
              </a:spcAft>
              <a:buClrTx/>
              <a:buSzTx/>
              <a:buFontTx/>
              <a:buNone/>
              <a:defRPr/>
            </a:pPr>
            <a:r>
              <a:rPr lang="zh-CN" altLang="en-US"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郭念锋认为，根据心理学对心理活动的定义：即</a:t>
            </a:r>
            <a:r>
              <a:rPr lang="en-US" altLang="zh-CN"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a:t>
            </a:r>
            <a:r>
              <a:rPr lang="zh-CN" altLang="en-US"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心理是人脑对客观现实的反映，是脑的机能</a:t>
            </a:r>
            <a:r>
              <a:rPr lang="en-US" altLang="zh-CN"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a:t>
            </a:r>
            <a:r>
              <a:rPr lang="zh-CN" altLang="en-US"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，我们有理由提出以下三条原则，作为确定心理正常与异常的依据。</a:t>
            </a:r>
            <a:endParaRPr lang="zh-CN" altLang="en-US"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2209824" y="3789042"/>
            <a:ext cx="8258151" cy="1353185"/>
          </a:xfrm>
          <a:prstGeom prst="rect">
            <a:avLst/>
          </a:prstGeom>
        </p:spPr>
        <p:txBody>
          <a:bodyPr wrap="square">
            <a:spAutoFit/>
          </a:bodyPr>
          <a:lstStyle/>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（一）主观世界和客观世界统一性原则</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（二）心理活动的内在协调性原则</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（三）人格的相对稳定性原则</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6" name="图片 35"/>
          <p:cNvPicPr>
            <a:picLocks noChangeAspect="1"/>
          </p:cNvPicPr>
          <p:nvPr/>
        </p:nvPicPr>
        <p:blipFill>
          <a:blip r:embed="rId6" cstate="screen"/>
          <a:stretch>
            <a:fillRect/>
          </a:stretch>
        </p:blipFill>
        <p:spPr>
          <a:xfrm rot="1364460">
            <a:off x="8850493" y="967750"/>
            <a:ext cx="1865648" cy="209731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0.70"/>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16" fill="hold" nodeType="afterEffect">
                                  <p:stCondLst>
                                    <p:cond delay="0"/>
                                  </p:stCondLst>
                                  <p:iterate type="lt">
                                    <p:tmPct val="10000"/>
                                  </p:iterate>
                                  <p:childTnLst>
                                    <p:set>
                                      <p:cBhvr>
                                        <p:cTn id="17" dur="1" fill="hold">
                                          <p:stCondLst>
                                            <p:cond delay="0"/>
                                          </p:stCondLst>
                                        </p:cTn>
                                        <p:tgtEl>
                                          <p:spTgt spid="34">
                                            <p:txEl>
                                              <p:pRg st="0" end="0"/>
                                            </p:txEl>
                                          </p:spTgt>
                                        </p:tgtEl>
                                        <p:attrNameLst>
                                          <p:attrName>style.visibility</p:attrName>
                                        </p:attrNameLst>
                                      </p:cBhvr>
                                      <p:to>
                                        <p:strVal val="visible"/>
                                      </p:to>
                                    </p:set>
                                    <p:anim calcmode="lin" valueType="num">
                                      <p:cBhvr>
                                        <p:cTn id="18"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5">
                                            <p:txEl>
                                              <p:pRg st="0" end="0"/>
                                            </p:txEl>
                                          </p:spTgt>
                                        </p:tgtEl>
                                        <p:attrNameLst>
                                          <p:attrName>style.visibility</p:attrName>
                                        </p:attrNameLst>
                                      </p:cBhvr>
                                      <p:to>
                                        <p:strVal val="visible"/>
                                      </p:to>
                                    </p:set>
                                    <p:animEffect transition="in" filter="fade">
                                      <p:cBhvr>
                                        <p:cTn id="24" dur="1000"/>
                                        <p:tgtEl>
                                          <p:spTgt spid="35">
                                            <p:txEl>
                                              <p:pRg st="0" end="0"/>
                                            </p:txEl>
                                          </p:spTgt>
                                        </p:tgtEl>
                                      </p:cBhvr>
                                    </p:animEffect>
                                    <p:anim calcmode="lin" valueType="num">
                                      <p:cBhvr>
                                        <p:cTn id="25"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5">
                                            <p:txEl>
                                              <p:pRg st="1" end="1"/>
                                            </p:txEl>
                                          </p:spTgt>
                                        </p:tgtEl>
                                        <p:attrNameLst>
                                          <p:attrName>style.visibility</p:attrName>
                                        </p:attrNameLst>
                                      </p:cBhvr>
                                      <p:to>
                                        <p:strVal val="visible"/>
                                      </p:to>
                                    </p:set>
                                    <p:animEffect transition="in" filter="fade">
                                      <p:cBhvr>
                                        <p:cTn id="31" dur="1000"/>
                                        <p:tgtEl>
                                          <p:spTgt spid="35">
                                            <p:txEl>
                                              <p:pRg st="1" end="1"/>
                                            </p:txEl>
                                          </p:spTgt>
                                        </p:tgtEl>
                                      </p:cBhvr>
                                    </p:animEffect>
                                    <p:anim calcmode="lin" valueType="num">
                                      <p:cBhvr>
                                        <p:cTn id="32"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5">
                                            <p:txEl>
                                              <p:pRg st="2" end="2"/>
                                            </p:txEl>
                                          </p:spTgt>
                                        </p:tgtEl>
                                        <p:attrNameLst>
                                          <p:attrName>style.visibility</p:attrName>
                                        </p:attrNameLst>
                                      </p:cBhvr>
                                      <p:to>
                                        <p:strVal val="visible"/>
                                      </p:to>
                                    </p:set>
                                    <p:animEffect transition="in" filter="fade">
                                      <p:cBhvr>
                                        <p:cTn id="38" dur="1000"/>
                                        <p:tgtEl>
                                          <p:spTgt spid="35">
                                            <p:txEl>
                                              <p:pRg st="2" end="2"/>
                                            </p:txEl>
                                          </p:spTgt>
                                        </p:tgtEl>
                                      </p:cBhvr>
                                    </p:animEffect>
                                    <p:anim calcmode="lin" valueType="num">
                                      <p:cBhvr>
                                        <p:cTn id="39" dur="1000" fill="hold"/>
                                        <p:tgtEl>
                                          <p:spTgt spid="35">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35">
                                            <p:txEl>
                                              <p:pRg st="2" end="2"/>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0" name="矩形 9"/>
          <p:cNvSpPr/>
          <p:nvPr/>
        </p:nvSpPr>
        <p:spPr>
          <a:xfrm>
            <a:off x="421005" y="269240"/>
            <a:ext cx="11466195" cy="610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1"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1"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2"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3"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4430395" y="523240"/>
            <a:ext cx="2909570" cy="82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二、大学生心理问题的分类</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47384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94881" y="762000"/>
            <a:ext cx="769257" cy="0"/>
          </a:xfrm>
          <a:prstGeom prst="line">
            <a:avLst/>
          </a:prstGeom>
          <a:noFill/>
          <a:ln w="6350" cap="flat" cmpd="sng" algn="ctr">
            <a:solidFill>
              <a:srgbClr val="79C0BC"/>
            </a:solidFill>
            <a:prstDash val="solid"/>
            <a:miter lim="800000"/>
          </a:ln>
          <a:effectLst/>
        </p:spPr>
      </p:cxnSp>
      <p:grpSp>
        <p:nvGrpSpPr>
          <p:cNvPr id="4" name="组合 29"/>
          <p:cNvGrpSpPr/>
          <p:nvPr/>
        </p:nvGrpSpPr>
        <p:grpSpPr>
          <a:xfrm>
            <a:off x="1144132" y="1543178"/>
            <a:ext cx="9848369" cy="395886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22" name="矩形 21"/>
          <p:cNvSpPr/>
          <p:nvPr/>
        </p:nvSpPr>
        <p:spPr>
          <a:xfrm>
            <a:off x="2240915" y="1901825"/>
            <a:ext cx="8751570" cy="3902075"/>
          </a:xfrm>
          <a:prstGeom prst="rect">
            <a:avLst/>
          </a:prstGeom>
        </p:spPr>
        <p:txBody>
          <a:bodyPr wrap="square">
            <a:noAutofit/>
          </a:bodyPr>
          <a:lstStyle/>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（一）一般心理问题</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）由于现实生活、工作压力、处事失误等因素而产生的内心冲突，并因此而体会到不良情绪，如厌烦、后悔、懊丧、自责等；</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）不良情绪不间断地持续一个月或间断地持续两个月，仍不能自行化解；</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）不良情绪反应仍在相当程度的理智控制下，始终能保持行为不失常态，基本维持正常的生活、学习、社会交往，但效率有所下降；</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）自始自终，不良情绪的激发因素仅局限于最初事件，即便是与最初事件有联系的其他事件，也不引起此类不良情绪。</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661474" y="4256104"/>
            <a:ext cx="775051" cy="163193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fade">
                                      <p:cBhvr>
                                        <p:cTn id="18" dur="1000"/>
                                        <p:tgtEl>
                                          <p:spTgt spid="22">
                                            <p:txEl>
                                              <p:pRg st="0" end="0"/>
                                            </p:txEl>
                                          </p:spTgt>
                                        </p:tgtEl>
                                      </p:cBhvr>
                                    </p:animEffect>
                                    <p:anim calcmode="lin" valueType="num">
                                      <p:cBhvr>
                                        <p:cTn id="1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2">
                                            <p:txEl>
                                              <p:pRg st="1" end="1"/>
                                            </p:txEl>
                                          </p:spTgt>
                                        </p:tgtEl>
                                        <p:attrNameLst>
                                          <p:attrName>style.visibility</p:attrName>
                                        </p:attrNameLst>
                                      </p:cBhvr>
                                      <p:to>
                                        <p:strVal val="visible"/>
                                      </p:to>
                                    </p:set>
                                    <p:animEffect transition="in" filter="fade">
                                      <p:cBhvr>
                                        <p:cTn id="24" dur="1000"/>
                                        <p:tgtEl>
                                          <p:spTgt spid="22">
                                            <p:txEl>
                                              <p:pRg st="1" end="1"/>
                                            </p:txEl>
                                          </p:spTgt>
                                        </p:tgtEl>
                                      </p:cBhvr>
                                    </p:animEffect>
                                    <p:anim calcmode="lin" valueType="num">
                                      <p:cBhvr>
                                        <p:cTn id="25"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2">
                                            <p:txEl>
                                              <p:pRg st="2" end="2"/>
                                            </p:txEl>
                                          </p:spTgt>
                                        </p:tgtEl>
                                        <p:attrNameLst>
                                          <p:attrName>style.visibility</p:attrName>
                                        </p:attrNameLst>
                                      </p:cBhvr>
                                      <p:to>
                                        <p:strVal val="visible"/>
                                      </p:to>
                                    </p:set>
                                    <p:animEffect transition="in" filter="fade">
                                      <p:cBhvr>
                                        <p:cTn id="30" dur="1000"/>
                                        <p:tgtEl>
                                          <p:spTgt spid="22">
                                            <p:txEl>
                                              <p:pRg st="2" end="2"/>
                                            </p:txEl>
                                          </p:spTgt>
                                        </p:tgtEl>
                                      </p:cBhvr>
                                    </p:animEffect>
                                    <p:anim calcmode="lin" valueType="num">
                                      <p:cBhvr>
                                        <p:cTn id="31"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2">
                                            <p:txEl>
                                              <p:pRg st="3" end="3"/>
                                            </p:txEl>
                                          </p:spTgt>
                                        </p:tgtEl>
                                        <p:attrNameLst>
                                          <p:attrName>style.visibility</p:attrName>
                                        </p:attrNameLst>
                                      </p:cBhvr>
                                      <p:to>
                                        <p:strVal val="visible"/>
                                      </p:to>
                                    </p:set>
                                    <p:animEffect transition="in" filter="fade">
                                      <p:cBhvr>
                                        <p:cTn id="36" dur="1000"/>
                                        <p:tgtEl>
                                          <p:spTgt spid="22">
                                            <p:txEl>
                                              <p:pRg st="3" end="3"/>
                                            </p:txEl>
                                          </p:spTgt>
                                        </p:tgtEl>
                                      </p:cBhvr>
                                    </p:animEffect>
                                    <p:anim calcmode="lin" valueType="num">
                                      <p:cBhvr>
                                        <p:cTn id="37"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2">
                                            <p:txEl>
                                              <p:pRg st="4" end="4"/>
                                            </p:txEl>
                                          </p:spTgt>
                                        </p:tgtEl>
                                        <p:attrNameLst>
                                          <p:attrName>style.visibility</p:attrName>
                                        </p:attrNameLst>
                                      </p:cBhvr>
                                      <p:to>
                                        <p:strVal val="visible"/>
                                      </p:to>
                                    </p:set>
                                    <p:animEffect transition="in" filter="fade">
                                      <p:cBhvr>
                                        <p:cTn id="42" dur="1000"/>
                                        <p:tgtEl>
                                          <p:spTgt spid="22">
                                            <p:txEl>
                                              <p:pRg st="4" end="4"/>
                                            </p:txEl>
                                          </p:spTgt>
                                        </p:tgtEl>
                                      </p:cBhvr>
                                    </p:animEffect>
                                    <p:anim calcmode="lin" valueType="num">
                                      <p:cBhvr>
                                        <p:cTn id="43"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2">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337820" y="1382395"/>
            <a:ext cx="8932545" cy="4523105"/>
          </a:xfrm>
          <a:prstGeom prst="rect">
            <a:avLst/>
          </a:prstGeom>
        </p:spPr>
        <p:txBody>
          <a:bodyPr wrap="square">
            <a:spAutoFit/>
          </a:bodyPr>
          <a:lstStyle/>
          <a:p>
            <a:pPr marL="0" indent="457200" algn="just" eaLnBrk="1" latinLnBrk="0" hangingPunct="1">
              <a:lnSpc>
                <a:spcPct val="150000"/>
              </a:lnSpc>
              <a:spcAft>
                <a:spcPts val="0"/>
              </a:spcAft>
              <a:buNone/>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求助者：张某，女，</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23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岁，湖南人，在读大学四年级学生。一个月来，因考研失利而焦虑不安、情绪低落、睡眠差。</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indent="457200" algn="just" eaLnBrk="1" latinLnBrk="0" hangingPunct="1">
              <a:lnSpc>
                <a:spcPct val="150000"/>
              </a:lnSpc>
              <a:spcAft>
                <a:spcPts val="0"/>
              </a:spcAft>
              <a:buNone/>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求助者主诉：长女，母亲在家务农，父亲是镇上的中学教师。幼时生长发育均正常，自幼身体健康，没患过严重疾病。</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7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岁上学，虽是女孩子，但家中并无一般农村家庭轻视女孩子的现象，在祥和的气氛中长大。从小学到大学，成绩都很好，生活也很顺利平和，</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19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岁离开家庭到郑州上大学。由于弟弟不喜学习，父母尤其是母亲更是把将来能出去工作的希望放在了自己的身上，自己也感到在目前的社会中，不考上研究生，根本找不到好的工作，所以把这次考研看得很重。平素和同学相处还好，没有男朋友，真正的好朋友也不多。做事追求完美，性格内向敏感。当知道了今年研究生初试没有过关后，一个月来内心充满自责。自己学习一直很好，四年来对自己要求也很严，平时学习刻苦努力，此次研究生考试本应过关。由于本次考研失利，感到对不起父母对自己的期望，个人也看不到将来的前途，因此感到十分苦恼，近期常常失眠，焦虑不安，希望摆脱困境。</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7" name="组合 46"/>
          <p:cNvGrpSpPr/>
          <p:nvPr/>
        </p:nvGrpSpPr>
        <p:grpSpPr>
          <a:xfrm>
            <a:off x="2786380" y="404495"/>
            <a:ext cx="6826250" cy="624113"/>
            <a:chOff x="1335315" y="1319709"/>
            <a:chExt cx="4963885" cy="624113"/>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1473617" y="1388924"/>
              <a:ext cx="4459605" cy="398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案例</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50" name="图片 49"/>
          <p:cNvPicPr>
            <a:picLocks noChangeAspect="1"/>
          </p:cNvPicPr>
          <p:nvPr/>
        </p:nvPicPr>
        <p:blipFill>
          <a:blip r:embed="rId6" cstate="screen"/>
          <a:stretch>
            <a:fillRect/>
          </a:stretch>
        </p:blipFill>
        <p:spPr>
          <a:xfrm>
            <a:off x="8254384" y="2662011"/>
            <a:ext cx="3632816" cy="257038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1000"/>
                                        <p:tgtEl>
                                          <p:spTgt spid="35">
                                            <p:txEl>
                                              <p:pRg st="0" end="0"/>
                                            </p:txEl>
                                          </p:spTgt>
                                        </p:tgtEl>
                                      </p:cBhvr>
                                    </p:animEffect>
                                    <p:anim calcmode="lin" valueType="num">
                                      <p:cBhvr>
                                        <p:cTn id="1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5">
                                            <p:txEl>
                                              <p:pRg st="1" end="1"/>
                                            </p:txEl>
                                          </p:spTgt>
                                        </p:tgtEl>
                                        <p:attrNameLst>
                                          <p:attrName>style.visibility</p:attrName>
                                        </p:attrNameLst>
                                      </p:cBhvr>
                                      <p:to>
                                        <p:strVal val="visible"/>
                                      </p:to>
                                    </p:set>
                                    <p:animEffect transition="in" filter="fade">
                                      <p:cBhvr>
                                        <p:cTn id="24" dur="1000"/>
                                        <p:tgtEl>
                                          <p:spTgt spid="35">
                                            <p:txEl>
                                              <p:pRg st="1" end="1"/>
                                            </p:txEl>
                                          </p:spTgt>
                                        </p:tgtEl>
                                      </p:cBhvr>
                                    </p:animEffect>
                                    <p:anim calcmode="lin" valueType="num">
                                      <p:cBhvr>
                                        <p:cTn id="25"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000"/>
                                        <p:tgtEl>
                                          <p:spTgt spid="50"/>
                                        </p:tgtEl>
                                      </p:cBhvr>
                                    </p:animEffect>
                                    <p:anim calcmode="lin" valueType="num">
                                      <p:cBhvr>
                                        <p:cTn id="31" dur="1000" fill="hold"/>
                                        <p:tgtEl>
                                          <p:spTgt spid="50"/>
                                        </p:tgtEl>
                                        <p:attrNameLst>
                                          <p:attrName>ppt_x</p:attrName>
                                        </p:attrNameLst>
                                      </p:cBhvr>
                                      <p:tavLst>
                                        <p:tav tm="0">
                                          <p:val>
                                            <p:strVal val="#ppt_x"/>
                                          </p:val>
                                        </p:tav>
                                        <p:tav tm="100000">
                                          <p:val>
                                            <p:strVal val="#ppt_x"/>
                                          </p:val>
                                        </p:tav>
                                      </p:tavLst>
                                    </p:anim>
                                    <p:anim calcmode="lin" valueType="num">
                                      <p:cBhvr>
                                        <p:cTn id="3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438785" y="1735455"/>
            <a:ext cx="8268970" cy="3366770"/>
          </a:xfrm>
          <a:prstGeom prst="rect">
            <a:avLst/>
          </a:prstGeom>
        </p:spPr>
        <p:txBody>
          <a:bodyPr wrap="square">
            <a:noAutofit/>
          </a:bodyPr>
          <a:lstStyle/>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该求助者语言表达清楚流畅，有较高的文化素养；但来访中情绪低落，紧张不安；当前感到内心冲突，十分焦虑，睡眠质量差，对前途感到迷茫。</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评估及诊断：综合分析临床资料，该求助者的问题是由现实因素引发，产生痛苦情绪已持续一个多月，不良情绪反应仍在相当的理智控制之下，始终能保持行为不失常态，基本能维持正常的工作、学习和社会活动，只是效率下降，且不良情绪的激发因素仍只限于最初事件而没有泛化。多次检查，没有器质性病变。因此，考虑诊断为心理不健康的一般心理问题。</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7" name="组合 46"/>
          <p:cNvGrpSpPr/>
          <p:nvPr/>
        </p:nvGrpSpPr>
        <p:grpSpPr>
          <a:xfrm>
            <a:off x="2786380" y="404495"/>
            <a:ext cx="6826250" cy="624113"/>
            <a:chOff x="1335315" y="1319709"/>
            <a:chExt cx="4963885" cy="624113"/>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1473617" y="1388924"/>
              <a:ext cx="4459605" cy="398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案例</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50" name="图片 49"/>
          <p:cNvPicPr>
            <a:picLocks noChangeAspect="1"/>
          </p:cNvPicPr>
          <p:nvPr/>
        </p:nvPicPr>
        <p:blipFill>
          <a:blip r:embed="rId6" cstate="screen"/>
          <a:stretch>
            <a:fillRect/>
          </a:stretch>
        </p:blipFill>
        <p:spPr>
          <a:xfrm>
            <a:off x="8254384" y="2662011"/>
            <a:ext cx="3632816" cy="257038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1000"/>
                                        <p:tgtEl>
                                          <p:spTgt spid="35">
                                            <p:txEl>
                                              <p:pRg st="0" end="0"/>
                                            </p:txEl>
                                          </p:spTgt>
                                        </p:tgtEl>
                                      </p:cBhvr>
                                    </p:animEffect>
                                    <p:anim calcmode="lin" valueType="num">
                                      <p:cBhvr>
                                        <p:cTn id="1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5">
                                            <p:txEl>
                                              <p:pRg st="1" end="1"/>
                                            </p:txEl>
                                          </p:spTgt>
                                        </p:tgtEl>
                                        <p:attrNameLst>
                                          <p:attrName>style.visibility</p:attrName>
                                        </p:attrNameLst>
                                      </p:cBhvr>
                                      <p:to>
                                        <p:strVal val="visible"/>
                                      </p:to>
                                    </p:set>
                                    <p:animEffect transition="in" filter="fade">
                                      <p:cBhvr>
                                        <p:cTn id="24" dur="1000"/>
                                        <p:tgtEl>
                                          <p:spTgt spid="35">
                                            <p:txEl>
                                              <p:pRg st="1" end="1"/>
                                            </p:txEl>
                                          </p:spTgt>
                                        </p:tgtEl>
                                      </p:cBhvr>
                                    </p:animEffect>
                                    <p:anim calcmode="lin" valueType="num">
                                      <p:cBhvr>
                                        <p:cTn id="25"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000"/>
                                        <p:tgtEl>
                                          <p:spTgt spid="50"/>
                                        </p:tgtEl>
                                      </p:cBhvr>
                                    </p:animEffect>
                                    <p:anim calcmode="lin" valueType="num">
                                      <p:cBhvr>
                                        <p:cTn id="31" dur="1000" fill="hold"/>
                                        <p:tgtEl>
                                          <p:spTgt spid="50"/>
                                        </p:tgtEl>
                                        <p:attrNameLst>
                                          <p:attrName>ppt_x</p:attrName>
                                        </p:attrNameLst>
                                      </p:cBhvr>
                                      <p:tavLst>
                                        <p:tav tm="0">
                                          <p:val>
                                            <p:strVal val="#ppt_x"/>
                                          </p:val>
                                        </p:tav>
                                        <p:tav tm="100000">
                                          <p:val>
                                            <p:strVal val="#ppt_x"/>
                                          </p:val>
                                        </p:tav>
                                      </p:tavLst>
                                    </p:anim>
                                    <p:anim calcmode="lin" valueType="num">
                                      <p:cBhvr>
                                        <p:cTn id="3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4430395" y="523240"/>
            <a:ext cx="2909570" cy="82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二、大学生心理问题的分类</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47384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94881" y="762000"/>
            <a:ext cx="769257" cy="0"/>
          </a:xfrm>
          <a:prstGeom prst="line">
            <a:avLst/>
          </a:prstGeom>
          <a:noFill/>
          <a:ln w="6350" cap="flat" cmpd="sng" algn="ctr">
            <a:solidFill>
              <a:srgbClr val="79C0BC"/>
            </a:solidFill>
            <a:prstDash val="solid"/>
            <a:miter lim="800000"/>
          </a:ln>
          <a:effectLst/>
        </p:spPr>
      </p:cxnSp>
      <p:grpSp>
        <p:nvGrpSpPr>
          <p:cNvPr id="4" name="组合 29"/>
          <p:cNvGrpSpPr/>
          <p:nvPr/>
        </p:nvGrpSpPr>
        <p:grpSpPr>
          <a:xfrm>
            <a:off x="1144132" y="1543178"/>
            <a:ext cx="9848369" cy="395886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22" name="矩形 21"/>
          <p:cNvSpPr/>
          <p:nvPr/>
        </p:nvSpPr>
        <p:spPr>
          <a:xfrm>
            <a:off x="2240915" y="1901825"/>
            <a:ext cx="8751570" cy="3902075"/>
          </a:xfrm>
          <a:prstGeom prst="rect">
            <a:avLst/>
          </a:prstGeom>
        </p:spPr>
        <p:txBody>
          <a:bodyPr wrap="square">
            <a:noAutofit/>
          </a:bodyPr>
          <a:lstStyle/>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（一）一般心理问题</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）由于现实生活、工作压力、处事失误等因素而产生的内心冲突，并因此而体会到不良情绪，如厌烦、后悔、懊丧、自责等；</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）不良情绪不间断地持续一个月或间断地持续两个月，仍不能自行化解；</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）不良情绪反应仍在相当程度的理智控制下，始终能保持行为不失常态，基本维持正常的生活、学习、社会交往，但效率有所下降；</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）自始自终，不良情绪的激发因素仅局限于最初事件，即便是与最初事件有联系的其他事件，也不引起此类不良情绪。</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661474" y="4256104"/>
            <a:ext cx="775051" cy="163193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fade">
                                      <p:cBhvr>
                                        <p:cTn id="18" dur="1000"/>
                                        <p:tgtEl>
                                          <p:spTgt spid="22">
                                            <p:txEl>
                                              <p:pRg st="0" end="0"/>
                                            </p:txEl>
                                          </p:spTgt>
                                        </p:tgtEl>
                                      </p:cBhvr>
                                    </p:animEffect>
                                    <p:anim calcmode="lin" valueType="num">
                                      <p:cBhvr>
                                        <p:cTn id="1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2">
                                            <p:txEl>
                                              <p:pRg st="1" end="1"/>
                                            </p:txEl>
                                          </p:spTgt>
                                        </p:tgtEl>
                                        <p:attrNameLst>
                                          <p:attrName>style.visibility</p:attrName>
                                        </p:attrNameLst>
                                      </p:cBhvr>
                                      <p:to>
                                        <p:strVal val="visible"/>
                                      </p:to>
                                    </p:set>
                                    <p:animEffect transition="in" filter="fade">
                                      <p:cBhvr>
                                        <p:cTn id="24" dur="1000"/>
                                        <p:tgtEl>
                                          <p:spTgt spid="22">
                                            <p:txEl>
                                              <p:pRg st="1" end="1"/>
                                            </p:txEl>
                                          </p:spTgt>
                                        </p:tgtEl>
                                      </p:cBhvr>
                                    </p:animEffect>
                                    <p:anim calcmode="lin" valueType="num">
                                      <p:cBhvr>
                                        <p:cTn id="25"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2">
                                            <p:txEl>
                                              <p:pRg st="2" end="2"/>
                                            </p:txEl>
                                          </p:spTgt>
                                        </p:tgtEl>
                                        <p:attrNameLst>
                                          <p:attrName>style.visibility</p:attrName>
                                        </p:attrNameLst>
                                      </p:cBhvr>
                                      <p:to>
                                        <p:strVal val="visible"/>
                                      </p:to>
                                    </p:set>
                                    <p:animEffect transition="in" filter="fade">
                                      <p:cBhvr>
                                        <p:cTn id="30" dur="1000"/>
                                        <p:tgtEl>
                                          <p:spTgt spid="22">
                                            <p:txEl>
                                              <p:pRg st="2" end="2"/>
                                            </p:txEl>
                                          </p:spTgt>
                                        </p:tgtEl>
                                      </p:cBhvr>
                                    </p:animEffect>
                                    <p:anim calcmode="lin" valueType="num">
                                      <p:cBhvr>
                                        <p:cTn id="31"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2">
                                            <p:txEl>
                                              <p:pRg st="3" end="3"/>
                                            </p:txEl>
                                          </p:spTgt>
                                        </p:tgtEl>
                                        <p:attrNameLst>
                                          <p:attrName>style.visibility</p:attrName>
                                        </p:attrNameLst>
                                      </p:cBhvr>
                                      <p:to>
                                        <p:strVal val="visible"/>
                                      </p:to>
                                    </p:set>
                                    <p:animEffect transition="in" filter="fade">
                                      <p:cBhvr>
                                        <p:cTn id="36" dur="1000"/>
                                        <p:tgtEl>
                                          <p:spTgt spid="22">
                                            <p:txEl>
                                              <p:pRg st="3" end="3"/>
                                            </p:txEl>
                                          </p:spTgt>
                                        </p:tgtEl>
                                      </p:cBhvr>
                                    </p:animEffect>
                                    <p:anim calcmode="lin" valueType="num">
                                      <p:cBhvr>
                                        <p:cTn id="37"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2">
                                            <p:txEl>
                                              <p:pRg st="4" end="4"/>
                                            </p:txEl>
                                          </p:spTgt>
                                        </p:tgtEl>
                                        <p:attrNameLst>
                                          <p:attrName>style.visibility</p:attrName>
                                        </p:attrNameLst>
                                      </p:cBhvr>
                                      <p:to>
                                        <p:strVal val="visible"/>
                                      </p:to>
                                    </p:set>
                                    <p:animEffect transition="in" filter="fade">
                                      <p:cBhvr>
                                        <p:cTn id="42" dur="1000"/>
                                        <p:tgtEl>
                                          <p:spTgt spid="22">
                                            <p:txEl>
                                              <p:pRg st="4" end="4"/>
                                            </p:txEl>
                                          </p:spTgt>
                                        </p:tgtEl>
                                      </p:cBhvr>
                                    </p:animEffect>
                                    <p:anim calcmode="lin" valueType="num">
                                      <p:cBhvr>
                                        <p:cTn id="43"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2">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p="http://schemas.openxmlformats.org/presentationml/2006/main">
  <p:tag name="KSO_WM_DIAGRAM_VIRTUALLY_FRAME" val="{&quot;height&quot;:207.70464566929135,&quot;left&quot;:522.0418897637795,&quot;top&quot;:145.71503937007873,&quot;width&quot;:504.7874803149607}"/>
</p:tagLst>
</file>

<file path=ppt/tags/tag2.xml><?xml version="1.0" encoding="utf-8"?>
<p:tagLst xmlns:p="http://schemas.openxmlformats.org/presentationml/2006/main">
  <p:tag name="KSO_WM_DIAGRAM_VIRTUALLY_FRAME" val="{&quot;height&quot;:207.70464566929135,&quot;left&quot;:522.0418897637795,&quot;top&quot;:145.71503937007873,&quot;width&quot;:504.7874803149607}"/>
</p:tagLst>
</file>

<file path=ppt/tags/tag3.xml><?xml version="1.0" encoding="utf-8"?>
<p:tagLst xmlns:p="http://schemas.openxmlformats.org/presentationml/2006/main">
  <p:tag name="KSO_WM_DIAGRAM_VIRTUALLY_FRAME" val="{&quot;height&quot;:207.70464566929135,&quot;left&quot;:522.0418897637795,&quot;top&quot;:145.71503937007873,&quot;width&quot;:504.7874803149607}"/>
</p:tagLst>
</file>

<file path=ppt/tags/tag4.xml><?xml version="1.0" encoding="utf-8"?>
<p:tagLst xmlns:p="http://schemas.openxmlformats.org/presentationml/2006/main">
  <p:tag name="KSO_WM_DIAGRAM_VIRTUALLY_FRAME" val="{&quot;height&quot;:207.70464566929135,&quot;left&quot;:522.0418897637795,&quot;top&quot;:145.71503937007873,&quot;width&quot;:504.7874803149607}"/>
</p:tagLst>
</file>

<file path=ppt/tags/tag5.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3610</Words>
  <Application>WPS 演示</Application>
  <PresentationFormat>自定义</PresentationFormat>
  <Paragraphs>183</Paragraphs>
  <Slides>19</Slides>
  <Notes>20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19</vt:i4>
      </vt:variant>
    </vt:vector>
  </HeadingPairs>
  <TitlesOfParts>
    <vt:vector size="34" baseType="lpstr">
      <vt:lpstr>Arial</vt:lpstr>
      <vt:lpstr>宋体</vt:lpstr>
      <vt:lpstr>Wingdings</vt:lpstr>
      <vt:lpstr>微软雅黑</vt:lpstr>
      <vt:lpstr>仿宋_GB2312</vt:lpstr>
      <vt:lpstr>站酷小薇LOGO体</vt:lpstr>
      <vt:lpstr>Calibri</vt:lpstr>
      <vt:lpstr>Calibri</vt:lpstr>
      <vt:lpstr>Times New Roman</vt:lpstr>
      <vt:lpstr>微软雅黑 Light</vt:lpstr>
      <vt:lpstr>义启小魏楷</vt:lpstr>
      <vt:lpstr>楷体_GB2312</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309</cp:revision>
  <dcterms:created xsi:type="dcterms:W3CDTF">2019-04-28T10:25:00Z</dcterms:created>
  <dcterms:modified xsi:type="dcterms:W3CDTF">2025-03-11T06:43:21Z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8EF18B939DF3460DA40AE6BD5AA3CA8D_12</vt:lpwstr>
  </property>
</Properties>
</file>